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1.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2.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4.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5.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6.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7.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18.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9.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0.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1.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2.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3.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24.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25.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6" r:id="rId3"/>
    <p:sldMasterId id="2147483692" r:id="rId4"/>
    <p:sldMasterId id="2147483708" r:id="rId5"/>
    <p:sldMasterId id="2147483724" r:id="rId6"/>
    <p:sldMasterId id="2147483740" r:id="rId7"/>
    <p:sldMasterId id="2147483756" r:id="rId8"/>
    <p:sldMasterId id="2147483772" r:id="rId9"/>
    <p:sldMasterId id="2147483788" r:id="rId10"/>
    <p:sldMasterId id="2147483804" r:id="rId11"/>
    <p:sldMasterId id="2147483820" r:id="rId12"/>
    <p:sldMasterId id="2147483836" r:id="rId13"/>
    <p:sldMasterId id="2147483852" r:id="rId14"/>
    <p:sldMasterId id="2147483868" r:id="rId15"/>
    <p:sldMasterId id="2147483884" r:id="rId16"/>
    <p:sldMasterId id="2147483900" r:id="rId17"/>
    <p:sldMasterId id="2147483916" r:id="rId18"/>
    <p:sldMasterId id="2147483932" r:id="rId19"/>
    <p:sldMasterId id="2147483948" r:id="rId20"/>
    <p:sldMasterId id="2147483964" r:id="rId21"/>
    <p:sldMasterId id="2147483980" r:id="rId22"/>
    <p:sldMasterId id="2147483996" r:id="rId23"/>
    <p:sldMasterId id="2147484012" r:id="rId24"/>
    <p:sldMasterId id="2147484028" r:id="rId25"/>
    <p:sldMasterId id="2147484044" r:id="rId26"/>
  </p:sldMasterIdLst>
  <p:notesMasterIdLst>
    <p:notesMasterId r:id="rId118"/>
  </p:notesMasterIdLst>
  <p:sldIdLst>
    <p:sldId id="257" r:id="rId27"/>
    <p:sldId id="256" r:id="rId28"/>
    <p:sldId id="303" r:id="rId29"/>
    <p:sldId id="380" r:id="rId30"/>
    <p:sldId id="377" r:id="rId31"/>
    <p:sldId id="381" r:id="rId32"/>
    <p:sldId id="302" r:id="rId33"/>
    <p:sldId id="378" r:id="rId34"/>
    <p:sldId id="379" r:id="rId35"/>
    <p:sldId id="385" r:id="rId36"/>
    <p:sldId id="294" r:id="rId37"/>
    <p:sldId id="261" r:id="rId38"/>
    <p:sldId id="295" r:id="rId39"/>
    <p:sldId id="262" r:id="rId40"/>
    <p:sldId id="263" r:id="rId41"/>
    <p:sldId id="264" r:id="rId42"/>
    <p:sldId id="386" r:id="rId43"/>
    <p:sldId id="296" r:id="rId44"/>
    <p:sldId id="265" r:id="rId45"/>
    <p:sldId id="266" r:id="rId46"/>
    <p:sldId id="267" r:id="rId47"/>
    <p:sldId id="268" r:id="rId48"/>
    <p:sldId id="387" r:id="rId49"/>
    <p:sldId id="297" r:id="rId50"/>
    <p:sldId id="269" r:id="rId51"/>
    <p:sldId id="298" r:id="rId52"/>
    <p:sldId id="270" r:id="rId53"/>
    <p:sldId id="271" r:id="rId54"/>
    <p:sldId id="272" r:id="rId55"/>
    <p:sldId id="359" r:id="rId56"/>
    <p:sldId id="316" r:id="rId57"/>
    <p:sldId id="317" r:id="rId58"/>
    <p:sldId id="383" r:id="rId59"/>
    <p:sldId id="285" r:id="rId60"/>
    <p:sldId id="275" r:id="rId61"/>
    <p:sldId id="276" r:id="rId62"/>
    <p:sldId id="287" r:id="rId63"/>
    <p:sldId id="278" r:id="rId64"/>
    <p:sldId id="279" r:id="rId65"/>
    <p:sldId id="280" r:id="rId66"/>
    <p:sldId id="281" r:id="rId67"/>
    <p:sldId id="282" r:id="rId68"/>
    <p:sldId id="318" r:id="rId69"/>
    <p:sldId id="404" r:id="rId70"/>
    <p:sldId id="384" r:id="rId71"/>
    <p:sldId id="283" r:id="rId72"/>
    <p:sldId id="288" r:id="rId73"/>
    <p:sldId id="289" r:id="rId74"/>
    <p:sldId id="290" r:id="rId75"/>
    <p:sldId id="291" r:id="rId76"/>
    <p:sldId id="391" r:id="rId77"/>
    <p:sldId id="292" r:id="rId78"/>
    <p:sldId id="392" r:id="rId79"/>
    <p:sldId id="293" r:id="rId80"/>
    <p:sldId id="310" r:id="rId81"/>
    <p:sldId id="358" r:id="rId82"/>
    <p:sldId id="405" r:id="rId83"/>
    <p:sldId id="393" r:id="rId84"/>
    <p:sldId id="394" r:id="rId85"/>
    <p:sldId id="406" r:id="rId86"/>
    <p:sldId id="395" r:id="rId87"/>
    <p:sldId id="396" r:id="rId88"/>
    <p:sldId id="397" r:id="rId89"/>
    <p:sldId id="398" r:id="rId90"/>
    <p:sldId id="311" r:id="rId91"/>
    <p:sldId id="312" r:id="rId92"/>
    <p:sldId id="313" r:id="rId93"/>
    <p:sldId id="314" r:id="rId94"/>
    <p:sldId id="399" r:id="rId95"/>
    <p:sldId id="400" r:id="rId96"/>
    <p:sldId id="346" r:id="rId97"/>
    <p:sldId id="401" r:id="rId98"/>
    <p:sldId id="402" r:id="rId99"/>
    <p:sldId id="320" r:id="rId100"/>
    <p:sldId id="341" r:id="rId101"/>
    <p:sldId id="403" r:id="rId102"/>
    <p:sldId id="349" r:id="rId103"/>
    <p:sldId id="350" r:id="rId104"/>
    <p:sldId id="351" r:id="rId105"/>
    <p:sldId id="352" r:id="rId106"/>
    <p:sldId id="353" r:id="rId107"/>
    <p:sldId id="354" r:id="rId108"/>
    <p:sldId id="364" r:id="rId109"/>
    <p:sldId id="365" r:id="rId110"/>
    <p:sldId id="368" r:id="rId111"/>
    <p:sldId id="389" r:id="rId112"/>
    <p:sldId id="356" r:id="rId113"/>
    <p:sldId id="357" r:id="rId114"/>
    <p:sldId id="355" r:id="rId115"/>
    <p:sldId id="375" r:id="rId116"/>
    <p:sldId id="376" r:id="rId117"/>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1859C"/>
    <a:srgbClr val="69C5BC"/>
    <a:srgbClr val="AEE0DB"/>
    <a:srgbClr val="3C9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74201" autoAdjust="0"/>
  </p:normalViewPr>
  <p:slideViewPr>
    <p:cSldViewPr snapToGrid="0" snapToObjects="1">
      <p:cViewPr varScale="1">
        <p:scale>
          <a:sx n="65" d="100"/>
          <a:sy n="65" d="100"/>
        </p:scale>
        <p:origin x="1555" y="38"/>
      </p:cViewPr>
      <p:guideLst/>
    </p:cSldViewPr>
  </p:slideViewPr>
  <p:notesTextViewPr>
    <p:cViewPr>
      <p:scale>
        <a:sx n="1" d="1"/>
        <a:sy n="1" d="1"/>
      </p:scale>
      <p:origin x="0" y="0"/>
    </p:cViewPr>
  </p:notesTextViewPr>
  <p:sorterViewPr>
    <p:cViewPr varScale="1">
      <p:scale>
        <a:sx n="1" d="1"/>
        <a:sy n="1" d="1"/>
      </p:scale>
      <p:origin x="0" y="-1801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113" Type="http://schemas.openxmlformats.org/officeDocument/2006/relationships/slide" Target="slides/slide87.xml"/><Relationship Id="rId118" Type="http://schemas.openxmlformats.org/officeDocument/2006/relationships/notesMaster" Target="notesMasters/notesMaster1.xml"/><Relationship Id="rId80" Type="http://schemas.openxmlformats.org/officeDocument/2006/relationships/slide" Target="slides/slide54.xml"/><Relationship Id="rId85" Type="http://schemas.openxmlformats.org/officeDocument/2006/relationships/slide" Target="slides/slide5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slide" Target="slides/slide82.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2.xml"/><Relationship Id="rId49" Type="http://schemas.openxmlformats.org/officeDocument/2006/relationships/slide" Target="slides/slide23.xml"/><Relationship Id="rId114" Type="http://schemas.openxmlformats.org/officeDocument/2006/relationships/slide" Target="slides/slide88.xml"/><Relationship Id="rId119" Type="http://schemas.openxmlformats.org/officeDocument/2006/relationships/presProps" Target="presProps.xml"/><Relationship Id="rId44" Type="http://schemas.openxmlformats.org/officeDocument/2006/relationships/slide" Target="slides/slide18.xml"/><Relationship Id="rId60" Type="http://schemas.openxmlformats.org/officeDocument/2006/relationships/slide" Target="slides/slide34.xml"/><Relationship Id="rId65" Type="http://schemas.openxmlformats.org/officeDocument/2006/relationships/slide" Target="slides/slide39.xml"/><Relationship Id="rId81" Type="http://schemas.openxmlformats.org/officeDocument/2006/relationships/slide" Target="slides/slide55.xml"/><Relationship Id="rId86"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slide" Target="slides/slide90.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5" Type="http://schemas.openxmlformats.org/officeDocument/2006/relationships/slideMaster" Target="slideMasters/slideMaster15.xml"/><Relationship Id="rId36" Type="http://schemas.openxmlformats.org/officeDocument/2006/relationships/slide" Target="slides/slide10.xml"/><Relationship Id="rId57" Type="http://schemas.openxmlformats.org/officeDocument/2006/relationships/slide" Target="slides/slide31.xml"/><Relationship Id="rId106" Type="http://schemas.openxmlformats.org/officeDocument/2006/relationships/slide" Target="slides/slide80.xml"/><Relationship Id="rId10" Type="http://schemas.openxmlformats.org/officeDocument/2006/relationships/slideMaster" Target="slideMasters/slideMaster10.xml"/><Relationship Id="rId31" Type="http://schemas.openxmlformats.org/officeDocument/2006/relationships/slide" Target="slides/slide5.xml"/><Relationship Id="rId52" Type="http://schemas.openxmlformats.org/officeDocument/2006/relationships/slide" Target="slides/slide26.xml"/><Relationship Id="rId73" Type="http://schemas.openxmlformats.org/officeDocument/2006/relationships/slide" Target="slides/slide47.xml"/><Relationship Id="rId78" Type="http://schemas.openxmlformats.org/officeDocument/2006/relationships/slide" Target="slides/slide52.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accent6_2" csCatId="accent6" phldr="1"/>
      <dgm:spPr/>
      <dgm:t>
        <a:bodyPr/>
        <a:lstStyle/>
        <a:p>
          <a:endParaRPr lang="en-US"/>
        </a:p>
      </dgm:t>
    </dgm:pt>
    <dgm:pt modelId="{621D2D9B-E391-41B2-A236-64AA4C9BB975}">
      <dgm:prSet phldrT="[Text]" custT="1"/>
      <dgm:spPr/>
      <dgm:t>
        <a:bodyPr/>
        <a:lstStyle/>
        <a:p>
          <a:r>
            <a:rPr lang="el-GR" sz="2200" dirty="0" smtClean="0">
              <a:latin typeface="Century Gothic" panose="020B0502020202020204" pitchFamily="34" charset="0"/>
            </a:rPr>
            <a:t>Φυσικές </a:t>
          </a:r>
        </a:p>
        <a:p>
          <a:r>
            <a:rPr lang="el-GR" sz="1600" dirty="0" smtClean="0">
              <a:latin typeface="Century Gothic" panose="020B0502020202020204" pitchFamily="34" charset="0"/>
            </a:rPr>
            <a:t>(Κινητικότητες Προσωπικού και Εκπαιδευομένων)</a:t>
          </a:r>
          <a:endParaRPr lang="en-US" sz="1600" dirty="0">
            <a:latin typeface="Century Gothic" panose="020B050202020202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smtClean="0">
              <a:latin typeface="Century Gothic" panose="020B0502020202020204" pitchFamily="34" charset="0"/>
            </a:rPr>
            <a:t>Μεικτές</a:t>
          </a:r>
        </a:p>
        <a:p>
          <a:r>
            <a:rPr lang="el-GR" sz="1600" dirty="0" smtClean="0">
              <a:latin typeface="Century Gothic" panose="020B0502020202020204" pitchFamily="34" charset="0"/>
            </a:rPr>
            <a:t>(Κινητικότητες Προσωπικού και Εκπαιδευομένων)</a:t>
          </a:r>
          <a:endParaRPr lang="en-US" sz="1600" dirty="0">
            <a:latin typeface="Century Gothic" panose="020B050202020202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800" dirty="0" smtClean="0">
              <a:latin typeface="Century Gothic" panose="020B0502020202020204" pitchFamily="34" charset="0"/>
            </a:rPr>
            <a:t>Συνδυασμός Φυσικής και Εικονικής Κινητικότητας</a:t>
          </a:r>
          <a:endParaRPr lang="en-US" sz="1800" dirty="0">
            <a:latin typeface="Century Gothic" panose="020B050202020202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800" dirty="0" smtClean="0">
              <a:latin typeface="Century Gothic" panose="020B0502020202020204" pitchFamily="34" charset="0"/>
            </a:rPr>
            <a:t>Πραγματοποιούνται με φυσική παρουσία των συμμετεχόντων</a:t>
          </a:r>
          <a:endParaRPr lang="en-US" sz="1800" dirty="0">
            <a:latin typeface="Century Gothic" panose="020B050202020202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t>
        <a:bodyPr/>
        <a:lstStyle/>
        <a:p>
          <a:endParaRPr lang="en-US"/>
        </a:p>
      </dgm:t>
    </dgm:pt>
    <dgm:pt modelId="{32DA67D1-2783-4818-BE05-767D55BD0FD8}" type="pres">
      <dgm:prSet presAssocID="{621D2D9B-E391-41B2-A236-64AA4C9BB975}" presName="linNode" presStyleCnt="0"/>
      <dgm:spPr/>
      <dgm:t>
        <a:bodyPr/>
        <a:lstStyle/>
        <a:p>
          <a:endParaRPr lang="en-US"/>
        </a:p>
      </dgm:t>
    </dgm:pt>
    <dgm:pt modelId="{A1BCDEA2-9AA4-4DE4-B9B8-810C15EC9601}" type="pres">
      <dgm:prSet presAssocID="{621D2D9B-E391-41B2-A236-64AA4C9BB975}" presName="parentShp" presStyleLbl="node1" presStyleIdx="0" presStyleCnt="2" custLinFactNeighborX="-3016" custLinFactNeighborY="-26">
        <dgm:presLayoutVars>
          <dgm:bulletEnabled val="1"/>
        </dgm:presLayoutVars>
      </dgm:prSet>
      <dgm:spPr/>
      <dgm:t>
        <a:bodyPr/>
        <a:lstStyle/>
        <a:p>
          <a:endParaRPr lang="en-US"/>
        </a:p>
      </dgm:t>
    </dgm:pt>
    <dgm:pt modelId="{389C5F37-04DF-4B76-9539-FB49DD5037E7}" type="pres">
      <dgm:prSet presAssocID="{621D2D9B-E391-41B2-A236-64AA4C9BB975}" presName="childShp" presStyleLbl="bgAccFollowNode1" presStyleIdx="0" presStyleCnt="2" custScaleX="93406" custScaleY="73756" custLinFactNeighborX="0">
        <dgm:presLayoutVars>
          <dgm:bulletEnabled val="1"/>
        </dgm:presLayoutVars>
      </dgm:prSet>
      <dgm:spPr/>
      <dgm:t>
        <a:bodyPr/>
        <a:lstStyle/>
        <a:p>
          <a:endParaRPr lang="en-US"/>
        </a:p>
      </dgm:t>
    </dgm:pt>
    <dgm:pt modelId="{7B96747D-A7EC-4C43-8345-55FAC14CEEF6}" type="pres">
      <dgm:prSet presAssocID="{FC34C4F1-B620-4F71-A0D8-E36E8BD695BF}" presName="spacing" presStyleCnt="0"/>
      <dgm:spPr/>
      <dgm:t>
        <a:bodyPr/>
        <a:lstStyle/>
        <a:p>
          <a:endParaRPr lang="en-US"/>
        </a:p>
      </dgm:t>
    </dgm:pt>
    <dgm:pt modelId="{FCF26910-E747-4827-85B1-1ADC3B3ECD97}" type="pres">
      <dgm:prSet presAssocID="{27F33C87-F19A-4F30-82EB-5C01299924D1}" presName="linNode" presStyleCnt="0"/>
      <dgm:spPr/>
      <dgm:t>
        <a:bodyPr/>
        <a:lstStyle/>
        <a:p>
          <a:endParaRPr lang="en-US"/>
        </a:p>
      </dgm:t>
    </dgm:pt>
    <dgm:pt modelId="{3DE9BD8E-84BE-4CA1-B097-DDB9BAA33252}" type="pres">
      <dgm:prSet presAssocID="{27F33C87-F19A-4F30-82EB-5C01299924D1}" presName="parentShp" presStyleLbl="node1" presStyleIdx="1" presStyleCnt="2" custLinFactNeighborX="-4337" custLinFactNeighborY="-8794">
        <dgm:presLayoutVars>
          <dgm:bulletEnabled val="1"/>
        </dgm:presLayoutVars>
      </dgm:prSet>
      <dgm:spPr/>
      <dgm:t>
        <a:bodyPr/>
        <a:lstStyle/>
        <a:p>
          <a:endParaRPr lang="en-US"/>
        </a:p>
      </dgm:t>
    </dgm:pt>
    <dgm:pt modelId="{B6F61BA7-A624-4B4C-A7DB-BE39D6A23DFC}" type="pres">
      <dgm:prSet presAssocID="{27F33C87-F19A-4F30-82EB-5C01299924D1}" presName="childShp" presStyleLbl="bgAccFollowNode1" presStyleIdx="1" presStyleCnt="2" custScaleX="91326" custScaleY="74437" custLinFactNeighborX="-451" custLinFactNeighborY="-8555">
        <dgm:presLayoutVars>
          <dgm:bulletEnabled val="1"/>
        </dgm:presLayoutVars>
      </dgm:prSet>
      <dgm:spPr/>
      <dgm:t>
        <a:bodyPr/>
        <a:lstStyle/>
        <a:p>
          <a:endParaRPr lang="en-US"/>
        </a:p>
      </dgm:t>
    </dgm:pt>
  </dgm:ptLst>
  <dgm:cxnLst>
    <dgm:cxn modelId="{C1A675CC-AADC-40BD-B8A1-B359708333BD}" srcId="{049EC77D-C327-4E15-84D5-244E600E47E9}" destId="{621D2D9B-E391-41B2-A236-64AA4C9BB975}" srcOrd="0" destOrd="0" parTransId="{CA082D55-2E4E-41FE-B3AB-75E581AD1DEB}" sibTransId="{FC34C4F1-B620-4F71-A0D8-E36E8BD695BF}"/>
    <dgm:cxn modelId="{B6910CA3-B8CE-495E-A19C-880AC4253EBA}" srcId="{621D2D9B-E391-41B2-A236-64AA4C9BB975}" destId="{D271BF79-DD18-489F-992C-A4A4D9820968}" srcOrd="0" destOrd="0" parTransId="{CEFD8A1D-EE66-4253-B4CE-1354C1FEDC4B}" sibTransId="{30EB069A-ED91-4FE3-A380-F98CFDB7257E}"/>
    <dgm:cxn modelId="{CC476259-F240-49D5-A0D9-85524EEA96DD}" srcId="{27F33C87-F19A-4F30-82EB-5C01299924D1}" destId="{1877B1F8-9438-47B7-8498-3E70F0CE13E3}" srcOrd="0" destOrd="0" parTransId="{0FCAD481-5683-4608-9551-14EEB3C6E54F}" sibTransId="{83E1B5EF-813B-4DC3-A451-DEAD859EE5C2}"/>
    <dgm:cxn modelId="{413CD303-467F-4797-8EEC-EB9D40CACEEA}" type="presOf" srcId="{049EC77D-C327-4E15-84D5-244E600E47E9}" destId="{CCF4B011-F0AF-4D98-8BCB-DE3D4F280953}"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F6568F0A-82CB-4B44-AE58-3774EF9A12C8}" type="presOf" srcId="{27F33C87-F19A-4F30-82EB-5C01299924D1}" destId="{3DE9BD8E-84BE-4CA1-B097-DDB9BAA33252}"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89F7F379-33B5-4757-B9E8-5EF62D102738}" type="presOf" srcId="{D271BF79-DD18-489F-992C-A4A4D9820968}" destId="{389C5F37-04DF-4B76-9539-FB49DD5037E7}" srcOrd="0" destOrd="0" presId="urn:microsoft.com/office/officeart/2005/8/layout/vList6"/>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861D087-7AC2-4BCB-BC45-21F094C3421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F23DF0F-186F-4CCE-99BA-FB85F2D366DB}">
      <dgm:prSet phldrT="[Text]"/>
      <dgm:spPr>
        <a:solidFill>
          <a:srgbClr val="69C5BC"/>
        </a:solidFill>
      </dgm:spPr>
      <dgm:t>
        <a:bodyPr/>
        <a:lstStyle/>
        <a:p>
          <a:r>
            <a:rPr lang="el-GR" b="1" dirty="0" smtClean="0">
              <a:latin typeface="Century Gothic" panose="020B0502020202020204" pitchFamily="34" charset="0"/>
            </a:rPr>
            <a:t>1. Υπογραφή της Συμφωνίας</a:t>
          </a:r>
        </a:p>
        <a:p>
          <a:r>
            <a:rPr lang="el-GR" dirty="0" smtClean="0">
              <a:latin typeface="Century Gothic" panose="020B0502020202020204" pitchFamily="34" charset="0"/>
            </a:rPr>
            <a:t>(τίθεται σε ισχύ με την υπογραφή του ΙΔΕΠ)</a:t>
          </a:r>
          <a:endParaRPr lang="en-US" dirty="0">
            <a:latin typeface="Century Gothic" panose="020B0502020202020204" pitchFamily="34" charset="0"/>
          </a:endParaRPr>
        </a:p>
      </dgm:t>
    </dgm:pt>
    <dgm:pt modelId="{D2A7ED8F-CFC4-4D65-A2E3-2FAB217DE269}" type="parTrans" cxnId="{F478F32A-B86E-4675-AE07-C55C419C5051}">
      <dgm:prSet/>
      <dgm:spPr/>
      <dgm:t>
        <a:bodyPr/>
        <a:lstStyle/>
        <a:p>
          <a:endParaRPr lang="en-US"/>
        </a:p>
      </dgm:t>
    </dgm:pt>
    <dgm:pt modelId="{6157810B-A810-4B36-B90D-ECCE67835D01}" type="sibTrans" cxnId="{F478F32A-B86E-4675-AE07-C55C419C5051}">
      <dgm:prSet/>
      <dgm:spPr/>
      <dgm:t>
        <a:bodyPr/>
        <a:lstStyle/>
        <a:p>
          <a:endParaRPr lang="en-US"/>
        </a:p>
      </dgm:t>
    </dgm:pt>
    <dgm:pt modelId="{2FEEFF0B-BB30-4D27-AE70-C1583AF13161}">
      <dgm:prSet phldrT="[Text]"/>
      <dgm:spPr>
        <a:solidFill>
          <a:srgbClr val="69C5BC"/>
        </a:solidFill>
      </dgm:spPr>
      <dgm:t>
        <a:bodyPr/>
        <a:lstStyle/>
        <a:p>
          <a:r>
            <a:rPr lang="el-GR" b="1" dirty="0" smtClean="0">
              <a:latin typeface="Century Gothic" panose="020B0502020202020204" pitchFamily="34" charset="0"/>
            </a:rPr>
            <a:t>2. Πρώτη προκαταβολή </a:t>
          </a:r>
        </a:p>
        <a:p>
          <a:r>
            <a:rPr lang="el-GR" dirty="0" smtClean="0">
              <a:latin typeface="Century Gothic" panose="020B0502020202020204" pitchFamily="34" charset="0"/>
            </a:rPr>
            <a:t>80% της συνολικής επιχορήγησης, εντός 30 ημερών από την υπογραφή της Συμφωνίας</a:t>
          </a:r>
          <a:endParaRPr lang="en-US" dirty="0">
            <a:latin typeface="Century Gothic" panose="020B0502020202020204" pitchFamily="34" charset="0"/>
          </a:endParaRPr>
        </a:p>
      </dgm:t>
    </dgm:pt>
    <dgm:pt modelId="{98412ED3-907C-4C9E-9B03-11EDEA6E1DE8}" type="parTrans" cxnId="{6BE39E21-B4CD-4FCF-80C8-43D72361B375}">
      <dgm:prSet/>
      <dgm:spPr/>
      <dgm:t>
        <a:bodyPr/>
        <a:lstStyle/>
        <a:p>
          <a:endParaRPr lang="en-US"/>
        </a:p>
      </dgm:t>
    </dgm:pt>
    <dgm:pt modelId="{116C4D7E-0C66-4B81-9684-08C87C4F86B4}" type="sibTrans" cxnId="{6BE39E21-B4CD-4FCF-80C8-43D72361B375}">
      <dgm:prSet/>
      <dgm:spPr/>
      <dgm:t>
        <a:bodyPr/>
        <a:lstStyle/>
        <a:p>
          <a:endParaRPr lang="en-US"/>
        </a:p>
      </dgm:t>
    </dgm:pt>
    <dgm:pt modelId="{45C1DEE7-F6CE-421B-86F4-5BAD1A916200}">
      <dgm:prSet phldrT="[Text]"/>
      <dgm:spPr>
        <a:solidFill>
          <a:srgbClr val="69C5BC"/>
        </a:solidFill>
      </dgm:spPr>
      <dgm:t>
        <a:bodyPr/>
        <a:lstStyle/>
        <a:p>
          <a:r>
            <a:rPr lang="el-GR" b="1" dirty="0" smtClean="0">
              <a:latin typeface="Century Gothic" panose="020B0502020202020204" pitchFamily="34" charset="0"/>
            </a:rPr>
            <a:t>3. Υποβολή Τελικής Έκθεσης</a:t>
          </a:r>
        </a:p>
        <a:p>
          <a:r>
            <a:rPr lang="el-GR" b="0" dirty="0" smtClean="0">
              <a:latin typeface="Century Gothic" panose="020B0502020202020204" pitchFamily="34" charset="0"/>
            </a:rPr>
            <a:t>Εντός 60 ημερών από την ημερομηνία λήξης τους σχεδίου</a:t>
          </a:r>
          <a:endParaRPr lang="en-US" b="0" dirty="0">
            <a:latin typeface="Century Gothic" panose="020B0502020202020204" pitchFamily="34" charset="0"/>
          </a:endParaRPr>
        </a:p>
      </dgm:t>
    </dgm:pt>
    <dgm:pt modelId="{C5908539-BE81-44C2-B7B3-3FFFB5ECF219}" type="parTrans" cxnId="{0C957748-B0DA-444D-BCC4-DCE458EF1AC3}">
      <dgm:prSet/>
      <dgm:spPr/>
      <dgm:t>
        <a:bodyPr/>
        <a:lstStyle/>
        <a:p>
          <a:endParaRPr lang="en-US"/>
        </a:p>
      </dgm:t>
    </dgm:pt>
    <dgm:pt modelId="{9729C132-AFA5-4DA9-B53F-0E1AE91099C1}" type="sibTrans" cxnId="{0C957748-B0DA-444D-BCC4-DCE458EF1AC3}">
      <dgm:prSet/>
      <dgm:spPr/>
      <dgm:t>
        <a:bodyPr/>
        <a:lstStyle/>
        <a:p>
          <a:endParaRPr lang="en-US"/>
        </a:p>
      </dgm:t>
    </dgm:pt>
    <dgm:pt modelId="{6662BF50-8060-4A6F-B2E0-52C6F0193977}">
      <dgm:prSet/>
      <dgm:spPr>
        <a:solidFill>
          <a:srgbClr val="69C5BC"/>
        </a:solidFill>
      </dgm:spPr>
      <dgm:t>
        <a:bodyPr/>
        <a:lstStyle/>
        <a:p>
          <a:r>
            <a:rPr lang="el-GR" b="1" dirty="0" smtClean="0">
              <a:latin typeface="Century Gothic" panose="020B0502020202020204" pitchFamily="34" charset="0"/>
            </a:rPr>
            <a:t>4. Τελική Πληρωμή</a:t>
          </a:r>
        </a:p>
        <a:p>
          <a:r>
            <a:rPr lang="el-GR" dirty="0" smtClean="0">
              <a:latin typeface="Century Gothic" panose="020B0502020202020204" pitchFamily="34" charset="0"/>
            </a:rPr>
            <a:t>Εντός 60 ημερών από την παραλαβή της Τελικής Έκθεσης</a:t>
          </a:r>
          <a:endParaRPr lang="en-US" dirty="0">
            <a:latin typeface="Century Gothic" panose="020B0502020202020204" pitchFamily="34" charset="0"/>
          </a:endParaRPr>
        </a:p>
      </dgm:t>
    </dgm:pt>
    <dgm:pt modelId="{A43C37E1-49B0-4418-9EBE-DA51E9826792}" type="parTrans" cxnId="{92540E85-350F-459B-9C10-60107F77B184}">
      <dgm:prSet/>
      <dgm:spPr/>
      <dgm:t>
        <a:bodyPr/>
        <a:lstStyle/>
        <a:p>
          <a:endParaRPr lang="en-US"/>
        </a:p>
      </dgm:t>
    </dgm:pt>
    <dgm:pt modelId="{B019E7A8-E5D6-42FD-948A-36F7B72FD8BD}" type="sibTrans" cxnId="{92540E85-350F-459B-9C10-60107F77B184}">
      <dgm:prSet/>
      <dgm:spPr/>
      <dgm:t>
        <a:bodyPr/>
        <a:lstStyle/>
        <a:p>
          <a:endParaRPr lang="en-US"/>
        </a:p>
      </dgm:t>
    </dgm:pt>
    <dgm:pt modelId="{8E5A8CBA-9BB6-4B0A-B7DC-529D21A617AA}" type="pres">
      <dgm:prSet presAssocID="{2861D087-7AC2-4BCB-BC45-21F094C3421C}" presName="Name0" presStyleCnt="0">
        <dgm:presLayoutVars>
          <dgm:dir/>
          <dgm:resizeHandles val="exact"/>
        </dgm:presLayoutVars>
      </dgm:prSet>
      <dgm:spPr/>
      <dgm:t>
        <a:bodyPr/>
        <a:lstStyle/>
        <a:p>
          <a:endParaRPr lang="en-US"/>
        </a:p>
      </dgm:t>
    </dgm:pt>
    <dgm:pt modelId="{FCF2A0CD-1334-48F2-B71F-8307E0510487}" type="pres">
      <dgm:prSet presAssocID="{CF23DF0F-186F-4CCE-99BA-FB85F2D366DB}" presName="node" presStyleLbl="node1" presStyleIdx="0" presStyleCnt="4">
        <dgm:presLayoutVars>
          <dgm:bulletEnabled val="1"/>
        </dgm:presLayoutVars>
      </dgm:prSet>
      <dgm:spPr/>
      <dgm:t>
        <a:bodyPr/>
        <a:lstStyle/>
        <a:p>
          <a:endParaRPr lang="en-US"/>
        </a:p>
      </dgm:t>
    </dgm:pt>
    <dgm:pt modelId="{CD35CC5E-5789-4F56-B815-DB74CBBC6651}" type="pres">
      <dgm:prSet presAssocID="{6157810B-A810-4B36-B90D-ECCE67835D01}" presName="sibTrans" presStyleLbl="sibTrans2D1" presStyleIdx="0" presStyleCnt="3"/>
      <dgm:spPr/>
      <dgm:t>
        <a:bodyPr/>
        <a:lstStyle/>
        <a:p>
          <a:endParaRPr lang="en-US"/>
        </a:p>
      </dgm:t>
    </dgm:pt>
    <dgm:pt modelId="{BBCD0924-4A7A-41C2-90C7-4A5A5478E0B5}" type="pres">
      <dgm:prSet presAssocID="{6157810B-A810-4B36-B90D-ECCE67835D01}" presName="connectorText" presStyleLbl="sibTrans2D1" presStyleIdx="0" presStyleCnt="3"/>
      <dgm:spPr/>
      <dgm:t>
        <a:bodyPr/>
        <a:lstStyle/>
        <a:p>
          <a:endParaRPr lang="en-US"/>
        </a:p>
      </dgm:t>
    </dgm:pt>
    <dgm:pt modelId="{EB6297D5-DD5A-4752-8FB1-E8FE7208657B}" type="pres">
      <dgm:prSet presAssocID="{2FEEFF0B-BB30-4D27-AE70-C1583AF13161}" presName="node" presStyleLbl="node1" presStyleIdx="1" presStyleCnt="4">
        <dgm:presLayoutVars>
          <dgm:bulletEnabled val="1"/>
        </dgm:presLayoutVars>
      </dgm:prSet>
      <dgm:spPr/>
      <dgm:t>
        <a:bodyPr/>
        <a:lstStyle/>
        <a:p>
          <a:endParaRPr lang="en-US"/>
        </a:p>
      </dgm:t>
    </dgm:pt>
    <dgm:pt modelId="{A28AA368-AD69-4B31-9559-C8E0EF9C333C}" type="pres">
      <dgm:prSet presAssocID="{116C4D7E-0C66-4B81-9684-08C87C4F86B4}" presName="sibTrans" presStyleLbl="sibTrans2D1" presStyleIdx="1" presStyleCnt="3"/>
      <dgm:spPr/>
      <dgm:t>
        <a:bodyPr/>
        <a:lstStyle/>
        <a:p>
          <a:endParaRPr lang="en-US"/>
        </a:p>
      </dgm:t>
    </dgm:pt>
    <dgm:pt modelId="{6EE7AF9C-5F73-4976-BB12-30E885A43445}" type="pres">
      <dgm:prSet presAssocID="{116C4D7E-0C66-4B81-9684-08C87C4F86B4}" presName="connectorText" presStyleLbl="sibTrans2D1" presStyleIdx="1" presStyleCnt="3"/>
      <dgm:spPr/>
      <dgm:t>
        <a:bodyPr/>
        <a:lstStyle/>
        <a:p>
          <a:endParaRPr lang="en-US"/>
        </a:p>
      </dgm:t>
    </dgm:pt>
    <dgm:pt modelId="{C586F3F2-8FD5-49E6-A2B4-E7886DFED4EA}" type="pres">
      <dgm:prSet presAssocID="{45C1DEE7-F6CE-421B-86F4-5BAD1A916200}" presName="node" presStyleLbl="node1" presStyleIdx="2" presStyleCnt="4">
        <dgm:presLayoutVars>
          <dgm:bulletEnabled val="1"/>
        </dgm:presLayoutVars>
      </dgm:prSet>
      <dgm:spPr/>
      <dgm:t>
        <a:bodyPr/>
        <a:lstStyle/>
        <a:p>
          <a:endParaRPr lang="en-US"/>
        </a:p>
      </dgm:t>
    </dgm:pt>
    <dgm:pt modelId="{6E77702F-1D8D-499D-BD0F-0EC20AC35019}" type="pres">
      <dgm:prSet presAssocID="{9729C132-AFA5-4DA9-B53F-0E1AE91099C1}" presName="sibTrans" presStyleLbl="sibTrans2D1" presStyleIdx="2" presStyleCnt="3"/>
      <dgm:spPr/>
      <dgm:t>
        <a:bodyPr/>
        <a:lstStyle/>
        <a:p>
          <a:endParaRPr lang="en-US"/>
        </a:p>
      </dgm:t>
    </dgm:pt>
    <dgm:pt modelId="{F4DD7CA3-932E-462D-AF53-81E112B3B28D}" type="pres">
      <dgm:prSet presAssocID="{9729C132-AFA5-4DA9-B53F-0E1AE91099C1}" presName="connectorText" presStyleLbl="sibTrans2D1" presStyleIdx="2" presStyleCnt="3"/>
      <dgm:spPr/>
      <dgm:t>
        <a:bodyPr/>
        <a:lstStyle/>
        <a:p>
          <a:endParaRPr lang="en-US"/>
        </a:p>
      </dgm:t>
    </dgm:pt>
    <dgm:pt modelId="{87E61B16-2E53-4978-AA4A-3DFD116B63CD}" type="pres">
      <dgm:prSet presAssocID="{6662BF50-8060-4A6F-B2E0-52C6F0193977}" presName="node" presStyleLbl="node1" presStyleIdx="3" presStyleCnt="4">
        <dgm:presLayoutVars>
          <dgm:bulletEnabled val="1"/>
        </dgm:presLayoutVars>
      </dgm:prSet>
      <dgm:spPr/>
      <dgm:t>
        <a:bodyPr/>
        <a:lstStyle/>
        <a:p>
          <a:endParaRPr lang="en-US"/>
        </a:p>
      </dgm:t>
    </dgm:pt>
  </dgm:ptLst>
  <dgm:cxnLst>
    <dgm:cxn modelId="{41BB36F4-EEAF-41A1-A52A-B4CE597FE360}" type="presOf" srcId="{116C4D7E-0C66-4B81-9684-08C87C4F86B4}" destId="{A28AA368-AD69-4B31-9559-C8E0EF9C333C}" srcOrd="0" destOrd="0" presId="urn:microsoft.com/office/officeart/2005/8/layout/process1"/>
    <dgm:cxn modelId="{DF9DB292-14B5-40FF-B5DB-39EF944CB46B}" type="presOf" srcId="{CF23DF0F-186F-4CCE-99BA-FB85F2D366DB}" destId="{FCF2A0CD-1334-48F2-B71F-8307E0510487}" srcOrd="0" destOrd="0" presId="urn:microsoft.com/office/officeart/2005/8/layout/process1"/>
    <dgm:cxn modelId="{BC79E327-BC54-490B-B7E9-580704A00D12}" type="presOf" srcId="{9729C132-AFA5-4DA9-B53F-0E1AE91099C1}" destId="{F4DD7CA3-932E-462D-AF53-81E112B3B28D}" srcOrd="1" destOrd="0" presId="urn:microsoft.com/office/officeart/2005/8/layout/process1"/>
    <dgm:cxn modelId="{6311455A-DAB3-4325-BF50-8244A8BDA108}" type="presOf" srcId="{2FEEFF0B-BB30-4D27-AE70-C1583AF13161}" destId="{EB6297D5-DD5A-4752-8FB1-E8FE7208657B}" srcOrd="0" destOrd="0" presId="urn:microsoft.com/office/officeart/2005/8/layout/process1"/>
    <dgm:cxn modelId="{92540E85-350F-459B-9C10-60107F77B184}" srcId="{2861D087-7AC2-4BCB-BC45-21F094C3421C}" destId="{6662BF50-8060-4A6F-B2E0-52C6F0193977}" srcOrd="3" destOrd="0" parTransId="{A43C37E1-49B0-4418-9EBE-DA51E9826792}" sibTransId="{B019E7A8-E5D6-42FD-948A-36F7B72FD8BD}"/>
    <dgm:cxn modelId="{3D9887A2-2993-4964-A104-ACF2CF9F067A}" type="presOf" srcId="{6157810B-A810-4B36-B90D-ECCE67835D01}" destId="{BBCD0924-4A7A-41C2-90C7-4A5A5478E0B5}" srcOrd="1" destOrd="0" presId="urn:microsoft.com/office/officeart/2005/8/layout/process1"/>
    <dgm:cxn modelId="{82241721-F05D-4FD9-AB36-6C0BFF42A6C4}" type="presOf" srcId="{2861D087-7AC2-4BCB-BC45-21F094C3421C}" destId="{8E5A8CBA-9BB6-4B0A-B7DC-529D21A617AA}" srcOrd="0" destOrd="0" presId="urn:microsoft.com/office/officeart/2005/8/layout/process1"/>
    <dgm:cxn modelId="{366E958C-5640-4A64-908E-8D409962FD54}" type="presOf" srcId="{45C1DEE7-F6CE-421B-86F4-5BAD1A916200}" destId="{C586F3F2-8FD5-49E6-A2B4-E7886DFED4EA}" srcOrd="0" destOrd="0" presId="urn:microsoft.com/office/officeart/2005/8/layout/process1"/>
    <dgm:cxn modelId="{1DE26BB2-924B-48BD-8688-10EEEB9A62E3}" type="presOf" srcId="{116C4D7E-0C66-4B81-9684-08C87C4F86B4}" destId="{6EE7AF9C-5F73-4976-BB12-30E885A43445}" srcOrd="1" destOrd="0" presId="urn:microsoft.com/office/officeart/2005/8/layout/process1"/>
    <dgm:cxn modelId="{F478F32A-B86E-4675-AE07-C55C419C5051}" srcId="{2861D087-7AC2-4BCB-BC45-21F094C3421C}" destId="{CF23DF0F-186F-4CCE-99BA-FB85F2D366DB}" srcOrd="0" destOrd="0" parTransId="{D2A7ED8F-CFC4-4D65-A2E3-2FAB217DE269}" sibTransId="{6157810B-A810-4B36-B90D-ECCE67835D01}"/>
    <dgm:cxn modelId="{0C957748-B0DA-444D-BCC4-DCE458EF1AC3}" srcId="{2861D087-7AC2-4BCB-BC45-21F094C3421C}" destId="{45C1DEE7-F6CE-421B-86F4-5BAD1A916200}" srcOrd="2" destOrd="0" parTransId="{C5908539-BE81-44C2-B7B3-3FFFB5ECF219}" sibTransId="{9729C132-AFA5-4DA9-B53F-0E1AE91099C1}"/>
    <dgm:cxn modelId="{D9AAD56A-8480-4C39-B85D-AC8A6F335DDB}" type="presOf" srcId="{6157810B-A810-4B36-B90D-ECCE67835D01}" destId="{CD35CC5E-5789-4F56-B815-DB74CBBC6651}" srcOrd="0" destOrd="0" presId="urn:microsoft.com/office/officeart/2005/8/layout/process1"/>
    <dgm:cxn modelId="{31B29C7B-EA09-4A79-BA77-5DB2FB174A0E}" type="presOf" srcId="{9729C132-AFA5-4DA9-B53F-0E1AE91099C1}" destId="{6E77702F-1D8D-499D-BD0F-0EC20AC35019}" srcOrd="0" destOrd="0" presId="urn:microsoft.com/office/officeart/2005/8/layout/process1"/>
    <dgm:cxn modelId="{6BE39E21-B4CD-4FCF-80C8-43D72361B375}" srcId="{2861D087-7AC2-4BCB-BC45-21F094C3421C}" destId="{2FEEFF0B-BB30-4D27-AE70-C1583AF13161}" srcOrd="1" destOrd="0" parTransId="{98412ED3-907C-4C9E-9B03-11EDEA6E1DE8}" sibTransId="{116C4D7E-0C66-4B81-9684-08C87C4F86B4}"/>
    <dgm:cxn modelId="{9847DCBC-8F32-493B-92AA-67DEE0A8ACF5}" type="presOf" srcId="{6662BF50-8060-4A6F-B2E0-52C6F0193977}" destId="{87E61B16-2E53-4978-AA4A-3DFD116B63CD}" srcOrd="0" destOrd="0" presId="urn:microsoft.com/office/officeart/2005/8/layout/process1"/>
    <dgm:cxn modelId="{F672C2D0-2A80-4978-930A-F74678B8432D}" type="presParOf" srcId="{8E5A8CBA-9BB6-4B0A-B7DC-529D21A617AA}" destId="{FCF2A0CD-1334-48F2-B71F-8307E0510487}" srcOrd="0" destOrd="0" presId="urn:microsoft.com/office/officeart/2005/8/layout/process1"/>
    <dgm:cxn modelId="{4DD6ACDE-C984-4C5A-8412-A3D5835D9FB2}" type="presParOf" srcId="{8E5A8CBA-9BB6-4B0A-B7DC-529D21A617AA}" destId="{CD35CC5E-5789-4F56-B815-DB74CBBC6651}" srcOrd="1" destOrd="0" presId="urn:microsoft.com/office/officeart/2005/8/layout/process1"/>
    <dgm:cxn modelId="{06CA9D9A-CABB-4942-A172-9F34B58BB6D3}" type="presParOf" srcId="{CD35CC5E-5789-4F56-B815-DB74CBBC6651}" destId="{BBCD0924-4A7A-41C2-90C7-4A5A5478E0B5}" srcOrd="0" destOrd="0" presId="urn:microsoft.com/office/officeart/2005/8/layout/process1"/>
    <dgm:cxn modelId="{81E911E1-5D8E-4450-BA28-6671C85CD6E8}" type="presParOf" srcId="{8E5A8CBA-9BB6-4B0A-B7DC-529D21A617AA}" destId="{EB6297D5-DD5A-4752-8FB1-E8FE7208657B}" srcOrd="2" destOrd="0" presId="urn:microsoft.com/office/officeart/2005/8/layout/process1"/>
    <dgm:cxn modelId="{DB474A73-38A2-4BC8-8A79-C46113386452}" type="presParOf" srcId="{8E5A8CBA-9BB6-4B0A-B7DC-529D21A617AA}" destId="{A28AA368-AD69-4B31-9559-C8E0EF9C333C}" srcOrd="3" destOrd="0" presId="urn:microsoft.com/office/officeart/2005/8/layout/process1"/>
    <dgm:cxn modelId="{8345E625-31A7-476D-9211-B24F4326115E}" type="presParOf" srcId="{A28AA368-AD69-4B31-9559-C8E0EF9C333C}" destId="{6EE7AF9C-5F73-4976-BB12-30E885A43445}" srcOrd="0" destOrd="0" presId="urn:microsoft.com/office/officeart/2005/8/layout/process1"/>
    <dgm:cxn modelId="{4EE32132-4227-4E8B-9F3E-5068B6630FAB}" type="presParOf" srcId="{8E5A8CBA-9BB6-4B0A-B7DC-529D21A617AA}" destId="{C586F3F2-8FD5-49E6-A2B4-E7886DFED4EA}" srcOrd="4" destOrd="0" presId="urn:microsoft.com/office/officeart/2005/8/layout/process1"/>
    <dgm:cxn modelId="{C590C354-FEEC-46F4-8880-2272D99D7BED}" type="presParOf" srcId="{8E5A8CBA-9BB6-4B0A-B7DC-529D21A617AA}" destId="{6E77702F-1D8D-499D-BD0F-0EC20AC35019}" srcOrd="5" destOrd="0" presId="urn:microsoft.com/office/officeart/2005/8/layout/process1"/>
    <dgm:cxn modelId="{69E5171C-D23F-4B5D-8E1B-7D2B2D836C00}" type="presParOf" srcId="{6E77702F-1D8D-499D-BD0F-0EC20AC35019}" destId="{F4DD7CA3-932E-462D-AF53-81E112B3B28D}" srcOrd="0" destOrd="0" presId="urn:microsoft.com/office/officeart/2005/8/layout/process1"/>
    <dgm:cxn modelId="{4679FE9C-DC1B-41CE-A6D6-62BCA000D667}" type="presParOf" srcId="{8E5A8CBA-9BB6-4B0A-B7DC-529D21A617AA}" destId="{87E61B16-2E53-4978-AA4A-3DFD116B63C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043EE0-31DC-4FBD-99B6-C708661155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17C438-C786-4339-86FC-4FB5AD7E847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600" b="1" dirty="0" smtClean="0">
              <a:latin typeface="Verdana Pro" panose="020B0604030504040204" pitchFamily="34" charset="0"/>
            </a:rPr>
            <a:t>1. Αλλαγή συντονιστή</a:t>
          </a:r>
          <a:endParaRPr lang="en-US" sz="1600" b="1" dirty="0">
            <a:latin typeface="Verdana Pro" panose="020B0604030504040204" pitchFamily="34" charset="0"/>
          </a:endParaRPr>
        </a:p>
      </dgm:t>
    </dgm:pt>
    <dgm:pt modelId="{4FAAD7AE-233E-49D4-B426-1A7830247BD7}" type="parTrans" cxnId="{AE4C27A4-0722-4790-8E10-2352FE458E69}">
      <dgm:prSet/>
      <dgm:spPr/>
      <dgm:t>
        <a:bodyPr/>
        <a:lstStyle/>
        <a:p>
          <a:endParaRPr lang="en-US" sz="1600">
            <a:latin typeface="Verdana Pro" panose="020B0604030504040204" pitchFamily="34" charset="0"/>
          </a:endParaRPr>
        </a:p>
      </dgm:t>
    </dgm:pt>
    <dgm:pt modelId="{037444A3-28FE-4DA3-AD7C-FE5E8CC0ECBF}" type="sibTrans" cxnId="{AE4C27A4-0722-4790-8E10-2352FE458E69}">
      <dgm:prSet/>
      <dgm:spPr/>
      <dgm:t>
        <a:bodyPr/>
        <a:lstStyle/>
        <a:p>
          <a:endParaRPr lang="en-US" sz="1600">
            <a:latin typeface="Verdana Pro" panose="020B0604030504040204" pitchFamily="34" charset="0"/>
          </a:endParaRPr>
        </a:p>
      </dgm:t>
    </dgm:pt>
    <dgm:pt modelId="{A2463500-A8FB-4A57-B096-FAD098BF8504}">
      <dgm:prSet custT="1"/>
      <dgm:spPr/>
      <dgm:t>
        <a:bodyPr/>
        <a:lstStyle/>
        <a:p>
          <a:r>
            <a:rPr lang="en-US" sz="1600" b="1" dirty="0" smtClean="0">
              <a:latin typeface="Verdana Pro" panose="020B0604030504040204" pitchFamily="34" charset="0"/>
            </a:rPr>
            <a:t>2. </a:t>
          </a:r>
          <a:r>
            <a:rPr lang="el-GR" sz="1600" b="1" dirty="0" smtClean="0">
              <a:latin typeface="Verdana Pro" panose="020B0604030504040204" pitchFamily="34" charset="0"/>
            </a:rPr>
            <a:t>Αλλαγή νόμιμου εκπροσώπου του οργανισμού</a:t>
          </a:r>
          <a:endParaRPr lang="el-GR" sz="1600" b="1" dirty="0">
            <a:latin typeface="Verdana Pro" panose="020B0604030504040204" pitchFamily="34" charset="0"/>
          </a:endParaRPr>
        </a:p>
      </dgm:t>
    </dgm:pt>
    <dgm:pt modelId="{234F9A97-CADC-4871-BD3E-037141B9A973}" type="parTrans" cxnId="{D43D39C8-2BB7-4FF3-87CD-E49A7385B3BE}">
      <dgm:prSet/>
      <dgm:spPr/>
      <dgm:t>
        <a:bodyPr/>
        <a:lstStyle/>
        <a:p>
          <a:endParaRPr lang="en-US" sz="1600">
            <a:latin typeface="Verdana Pro" panose="020B0604030504040204" pitchFamily="34" charset="0"/>
          </a:endParaRPr>
        </a:p>
      </dgm:t>
    </dgm:pt>
    <dgm:pt modelId="{0D25A1A2-EFD3-4340-9BBE-567476A209C9}" type="sibTrans" cxnId="{D43D39C8-2BB7-4FF3-87CD-E49A7385B3BE}">
      <dgm:prSet/>
      <dgm:spPr/>
      <dgm:t>
        <a:bodyPr/>
        <a:lstStyle/>
        <a:p>
          <a:endParaRPr lang="en-US" sz="1600">
            <a:latin typeface="Verdana Pro" panose="020B0604030504040204" pitchFamily="34" charset="0"/>
          </a:endParaRPr>
        </a:p>
      </dgm:t>
    </dgm:pt>
    <dgm:pt modelId="{E84C090A-22CD-4CD6-AFDA-D2DDC499FD42}">
      <dgm:prSet custT="1"/>
      <dgm:spPr/>
      <dgm:t>
        <a:bodyPr/>
        <a:lstStyle/>
        <a:p>
          <a:r>
            <a:rPr lang="en-US" sz="1600" b="1" dirty="0" smtClean="0">
              <a:latin typeface="Verdana Pro" panose="020B0604030504040204" pitchFamily="34" charset="0"/>
            </a:rPr>
            <a:t>3. </a:t>
          </a:r>
          <a:r>
            <a:rPr lang="el-GR" sz="1600" b="1" dirty="0" smtClean="0">
              <a:latin typeface="Verdana Pro" panose="020B0604030504040204" pitchFamily="34" charset="0"/>
            </a:rPr>
            <a:t>Αλλαγή στοιχείων οργανισμού (πχ email, τηλέφωνο κ.λπ.)</a:t>
          </a:r>
        </a:p>
      </dgm:t>
    </dgm:pt>
    <dgm:pt modelId="{4E5A8196-9111-41CD-891E-0F4A4B11EFC3}" type="parTrans" cxnId="{6E53DE4D-3859-43B3-9C04-048240945394}">
      <dgm:prSet/>
      <dgm:spPr/>
      <dgm:t>
        <a:bodyPr/>
        <a:lstStyle/>
        <a:p>
          <a:endParaRPr lang="en-US" sz="1600">
            <a:latin typeface="Verdana Pro" panose="020B0604030504040204" pitchFamily="34" charset="0"/>
          </a:endParaRPr>
        </a:p>
      </dgm:t>
    </dgm:pt>
    <dgm:pt modelId="{5493254A-11B7-4CAE-B3C9-9B132A0975A0}" type="sibTrans" cxnId="{6E53DE4D-3859-43B3-9C04-048240945394}">
      <dgm:prSet/>
      <dgm:spPr/>
      <dgm:t>
        <a:bodyPr/>
        <a:lstStyle/>
        <a:p>
          <a:endParaRPr lang="en-US" sz="1600">
            <a:latin typeface="Verdana Pro" panose="020B0604030504040204" pitchFamily="34" charset="0"/>
          </a:endParaRPr>
        </a:p>
      </dgm:t>
    </dgm:pt>
    <dgm:pt modelId="{1C03E7F2-07F6-41E0-9275-6F3A05705A62}" type="pres">
      <dgm:prSet presAssocID="{4C043EE0-31DC-4FBD-99B6-C708661155EB}" presName="linear" presStyleCnt="0">
        <dgm:presLayoutVars>
          <dgm:animLvl val="lvl"/>
          <dgm:resizeHandles val="exact"/>
        </dgm:presLayoutVars>
      </dgm:prSet>
      <dgm:spPr/>
      <dgm:t>
        <a:bodyPr/>
        <a:lstStyle/>
        <a:p>
          <a:endParaRPr lang="en-US"/>
        </a:p>
      </dgm:t>
    </dgm:pt>
    <dgm:pt modelId="{E1776673-3E6A-42BC-B800-5E24B8D2FED3}" type="pres">
      <dgm:prSet presAssocID="{FA17C438-C786-4339-86FC-4FB5AD7E8477}" presName="parentText" presStyleLbl="node1" presStyleIdx="0" presStyleCnt="3" custLinFactNeighborX="126" custLinFactNeighborY="-1552">
        <dgm:presLayoutVars>
          <dgm:chMax val="0"/>
          <dgm:bulletEnabled val="1"/>
        </dgm:presLayoutVars>
      </dgm:prSet>
      <dgm:spPr/>
      <dgm:t>
        <a:bodyPr/>
        <a:lstStyle/>
        <a:p>
          <a:endParaRPr lang="en-US"/>
        </a:p>
      </dgm:t>
    </dgm:pt>
    <dgm:pt modelId="{844B518D-2001-4E18-8A60-C5DE5A7DE6C2}" type="pres">
      <dgm:prSet presAssocID="{037444A3-28FE-4DA3-AD7C-FE5E8CC0ECBF}" presName="spacer" presStyleCnt="0"/>
      <dgm:spPr/>
      <dgm:t>
        <a:bodyPr/>
        <a:lstStyle/>
        <a:p>
          <a:endParaRPr lang="en-GB"/>
        </a:p>
      </dgm:t>
    </dgm:pt>
    <dgm:pt modelId="{1CC636DA-58FD-4534-B9CA-82C873EC29CD}" type="pres">
      <dgm:prSet presAssocID="{A2463500-A8FB-4A57-B096-FAD098BF8504}" presName="parentText" presStyleLbl="node1" presStyleIdx="1" presStyleCnt="3">
        <dgm:presLayoutVars>
          <dgm:chMax val="0"/>
          <dgm:bulletEnabled val="1"/>
        </dgm:presLayoutVars>
      </dgm:prSet>
      <dgm:spPr/>
      <dgm:t>
        <a:bodyPr/>
        <a:lstStyle/>
        <a:p>
          <a:endParaRPr lang="en-US"/>
        </a:p>
      </dgm:t>
    </dgm:pt>
    <dgm:pt modelId="{35A316DE-04F0-407A-96C8-D0F8FFFA792F}" type="pres">
      <dgm:prSet presAssocID="{0D25A1A2-EFD3-4340-9BBE-567476A209C9}" presName="spacer" presStyleCnt="0"/>
      <dgm:spPr/>
      <dgm:t>
        <a:bodyPr/>
        <a:lstStyle/>
        <a:p>
          <a:endParaRPr lang="en-GB"/>
        </a:p>
      </dgm:t>
    </dgm:pt>
    <dgm:pt modelId="{B564A866-8402-4DC6-A5A3-9B483DB79939}" type="pres">
      <dgm:prSet presAssocID="{E84C090A-22CD-4CD6-AFDA-D2DDC499FD42}" presName="parentText" presStyleLbl="node1" presStyleIdx="2" presStyleCnt="3">
        <dgm:presLayoutVars>
          <dgm:chMax val="0"/>
          <dgm:bulletEnabled val="1"/>
        </dgm:presLayoutVars>
      </dgm:prSet>
      <dgm:spPr/>
      <dgm:t>
        <a:bodyPr/>
        <a:lstStyle/>
        <a:p>
          <a:endParaRPr lang="en-US"/>
        </a:p>
      </dgm:t>
    </dgm:pt>
  </dgm:ptLst>
  <dgm:cxnLst>
    <dgm:cxn modelId="{F91AF608-C2DD-47FE-ACC2-5CFC001F8405}" type="presOf" srcId="{FA17C438-C786-4339-86FC-4FB5AD7E8477}" destId="{E1776673-3E6A-42BC-B800-5E24B8D2FED3}" srcOrd="0" destOrd="0" presId="urn:microsoft.com/office/officeart/2005/8/layout/vList2"/>
    <dgm:cxn modelId="{D3DF2345-7257-4564-8CF6-367E892116F6}" type="presOf" srcId="{E84C090A-22CD-4CD6-AFDA-D2DDC499FD42}" destId="{B564A866-8402-4DC6-A5A3-9B483DB79939}" srcOrd="0" destOrd="0" presId="urn:microsoft.com/office/officeart/2005/8/layout/vList2"/>
    <dgm:cxn modelId="{AE4C27A4-0722-4790-8E10-2352FE458E69}" srcId="{4C043EE0-31DC-4FBD-99B6-C708661155EB}" destId="{FA17C438-C786-4339-86FC-4FB5AD7E8477}" srcOrd="0" destOrd="0" parTransId="{4FAAD7AE-233E-49D4-B426-1A7830247BD7}" sibTransId="{037444A3-28FE-4DA3-AD7C-FE5E8CC0ECBF}"/>
    <dgm:cxn modelId="{87D24237-BBC7-44FD-8A8D-46669B432D88}" type="presOf" srcId="{4C043EE0-31DC-4FBD-99B6-C708661155EB}" destId="{1C03E7F2-07F6-41E0-9275-6F3A05705A62}" srcOrd="0" destOrd="0" presId="urn:microsoft.com/office/officeart/2005/8/layout/vList2"/>
    <dgm:cxn modelId="{6E53DE4D-3859-43B3-9C04-048240945394}" srcId="{4C043EE0-31DC-4FBD-99B6-C708661155EB}" destId="{E84C090A-22CD-4CD6-AFDA-D2DDC499FD42}" srcOrd="2" destOrd="0" parTransId="{4E5A8196-9111-41CD-891E-0F4A4B11EFC3}" sibTransId="{5493254A-11B7-4CAE-B3C9-9B132A0975A0}"/>
    <dgm:cxn modelId="{D43D39C8-2BB7-4FF3-87CD-E49A7385B3BE}" srcId="{4C043EE0-31DC-4FBD-99B6-C708661155EB}" destId="{A2463500-A8FB-4A57-B096-FAD098BF8504}" srcOrd="1" destOrd="0" parTransId="{234F9A97-CADC-4871-BD3E-037141B9A973}" sibTransId="{0D25A1A2-EFD3-4340-9BBE-567476A209C9}"/>
    <dgm:cxn modelId="{40C66B68-307F-4F5F-A9BD-AB4D03903499}" type="presOf" srcId="{A2463500-A8FB-4A57-B096-FAD098BF8504}" destId="{1CC636DA-58FD-4534-B9CA-82C873EC29CD}" srcOrd="0" destOrd="0" presId="urn:microsoft.com/office/officeart/2005/8/layout/vList2"/>
    <dgm:cxn modelId="{37572AFD-2BD0-4C58-9AFD-3FB1B4553EC6}" type="presParOf" srcId="{1C03E7F2-07F6-41E0-9275-6F3A05705A62}" destId="{E1776673-3E6A-42BC-B800-5E24B8D2FED3}" srcOrd="0" destOrd="0" presId="urn:microsoft.com/office/officeart/2005/8/layout/vList2"/>
    <dgm:cxn modelId="{3F0682BD-932C-43EA-9B3C-84DF269BA8DC}" type="presParOf" srcId="{1C03E7F2-07F6-41E0-9275-6F3A05705A62}" destId="{844B518D-2001-4E18-8A60-C5DE5A7DE6C2}" srcOrd="1" destOrd="0" presId="urn:microsoft.com/office/officeart/2005/8/layout/vList2"/>
    <dgm:cxn modelId="{4E30972D-745D-4FAB-9F21-EC81B1331B1B}" type="presParOf" srcId="{1C03E7F2-07F6-41E0-9275-6F3A05705A62}" destId="{1CC636DA-58FD-4534-B9CA-82C873EC29CD}" srcOrd="2" destOrd="0" presId="urn:microsoft.com/office/officeart/2005/8/layout/vList2"/>
    <dgm:cxn modelId="{42B06202-328B-4EE0-ACF1-9713050D8FA8}" type="presParOf" srcId="{1C03E7F2-07F6-41E0-9275-6F3A05705A62}" destId="{35A316DE-04F0-407A-96C8-D0F8FFFA792F}" srcOrd="3" destOrd="0" presId="urn:microsoft.com/office/officeart/2005/8/layout/vList2"/>
    <dgm:cxn modelId="{53D9D117-DFFF-40CC-9661-5D56F2C8B0FD}" type="presParOf" srcId="{1C03E7F2-07F6-41E0-9275-6F3A05705A62}" destId="{B564A866-8402-4DC6-A5A3-9B483DB7993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043EE0-31DC-4FBD-99B6-C70866115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17C438-C786-4339-86FC-4FB5AD7E8477}">
      <dgm:prSet phldrT="[Text]"/>
      <dgm:spPr>
        <a:solidFill>
          <a:srgbClr val="69C5BC"/>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b="1" dirty="0" smtClean="0">
              <a:latin typeface="Century Gothic" panose="020B0502020202020204" pitchFamily="34" charset="0"/>
            </a:rPr>
            <a:t>1. Αλλαγή στη διάρκεια του Σχεδίου</a:t>
          </a:r>
          <a:endParaRPr lang="en-US" b="1" dirty="0">
            <a:latin typeface="Century Gothic" panose="020B0502020202020204" pitchFamily="34" charset="0"/>
          </a:endParaRPr>
        </a:p>
      </dgm:t>
    </dgm:pt>
    <dgm:pt modelId="{4FAAD7AE-233E-49D4-B426-1A7830247BD7}" type="parTrans" cxnId="{AE4C27A4-0722-4790-8E10-2352FE458E69}">
      <dgm:prSet/>
      <dgm:spPr/>
      <dgm:t>
        <a:bodyPr/>
        <a:lstStyle/>
        <a:p>
          <a:endParaRPr lang="en-US">
            <a:latin typeface="Century Gothic" panose="020B0502020202020204" pitchFamily="34" charset="0"/>
          </a:endParaRPr>
        </a:p>
      </dgm:t>
    </dgm:pt>
    <dgm:pt modelId="{037444A3-28FE-4DA3-AD7C-FE5E8CC0ECBF}" type="sibTrans" cxnId="{AE4C27A4-0722-4790-8E10-2352FE458E69}">
      <dgm:prSet/>
      <dgm:spPr/>
      <dgm:t>
        <a:bodyPr/>
        <a:lstStyle/>
        <a:p>
          <a:endParaRPr lang="en-US">
            <a:latin typeface="Century Gothic" panose="020B0502020202020204" pitchFamily="34" charset="0"/>
          </a:endParaRPr>
        </a:p>
      </dgm:t>
    </dgm:pt>
    <dgm:pt modelId="{833FBDD3-0A8B-49D4-B633-1B3E18493950}">
      <dgm:prSet phldrT="[Text]"/>
      <dgm:spPr>
        <a:solidFill>
          <a:srgbClr val="69C5BC"/>
        </a:solidFill>
      </dgm:spPr>
      <dgm:t>
        <a:bodyPr/>
        <a:lstStyle/>
        <a:p>
          <a:r>
            <a:rPr lang="el-GR" b="1" dirty="0" smtClean="0">
              <a:latin typeface="Century Gothic" panose="020B0502020202020204" pitchFamily="34" charset="0"/>
            </a:rPr>
            <a:t>2. Αλλαγή τραπεζικών στοιχείων</a:t>
          </a:r>
          <a:endParaRPr lang="en-US" b="1" dirty="0">
            <a:latin typeface="Century Gothic" panose="020B0502020202020204" pitchFamily="34" charset="0"/>
          </a:endParaRPr>
        </a:p>
      </dgm:t>
    </dgm:pt>
    <dgm:pt modelId="{F7B6E9EA-5BD3-4799-AFAD-8EF388E5FB62}" type="parTrans" cxnId="{1A14C0C3-8EB9-4CC9-98DD-E7CBABB24FCC}">
      <dgm:prSet/>
      <dgm:spPr/>
      <dgm:t>
        <a:bodyPr/>
        <a:lstStyle/>
        <a:p>
          <a:endParaRPr lang="en-US">
            <a:latin typeface="Century Gothic" panose="020B0502020202020204" pitchFamily="34" charset="0"/>
          </a:endParaRPr>
        </a:p>
      </dgm:t>
    </dgm:pt>
    <dgm:pt modelId="{4CF9B57C-2320-449E-BEB1-42A27A948FFC}" type="sibTrans" cxnId="{1A14C0C3-8EB9-4CC9-98DD-E7CBABB24FCC}">
      <dgm:prSet/>
      <dgm:spPr/>
      <dgm:t>
        <a:bodyPr/>
        <a:lstStyle/>
        <a:p>
          <a:endParaRPr lang="en-US">
            <a:latin typeface="Century Gothic" panose="020B0502020202020204" pitchFamily="34" charset="0"/>
          </a:endParaRPr>
        </a:p>
      </dgm:t>
    </dgm:pt>
    <dgm:pt modelId="{C15D7470-70C2-42DE-BF2A-963E24887259}">
      <dgm:prSet phldrT="[Text]"/>
      <dgm:spPr>
        <a:solidFill>
          <a:srgbClr val="69C5BC"/>
        </a:solidFill>
      </dgm:spPr>
      <dgm:t>
        <a:bodyPr/>
        <a:lstStyle/>
        <a:p>
          <a:pPr marL="0" marR="0" indent="0" algn="l" defTabSz="914400" eaLnBrk="1" fontAlgn="auto" latinLnBrk="0" hangingPunct="1">
            <a:lnSpc>
              <a:spcPct val="100000"/>
            </a:lnSpc>
            <a:spcBef>
              <a:spcPts val="0"/>
            </a:spcBef>
            <a:spcAft>
              <a:spcPts val="700"/>
            </a:spcAft>
            <a:buClrTx/>
            <a:buSzTx/>
            <a:buFontTx/>
            <a:buNone/>
            <a:tabLst/>
            <a:defRPr/>
          </a:pPr>
          <a:r>
            <a:rPr lang="el-GR" b="1" dirty="0" smtClean="0">
              <a:latin typeface="Century Gothic" panose="020B0502020202020204" pitchFamily="34" charset="0"/>
            </a:rPr>
            <a:t>3. Αλλαγή νόμιμου εκπροσώπου </a:t>
          </a:r>
        </a:p>
      </dgm:t>
    </dgm:pt>
    <dgm:pt modelId="{AF667892-E105-4F7C-B51C-4C13599FE04D}" type="parTrans" cxnId="{7CAE619C-59B0-4C29-B50F-ECBE08F4C6EB}">
      <dgm:prSet/>
      <dgm:spPr/>
      <dgm:t>
        <a:bodyPr/>
        <a:lstStyle/>
        <a:p>
          <a:endParaRPr lang="en-US">
            <a:latin typeface="Century Gothic" panose="020B0502020202020204" pitchFamily="34" charset="0"/>
          </a:endParaRPr>
        </a:p>
      </dgm:t>
    </dgm:pt>
    <dgm:pt modelId="{F54716B9-361E-45C4-8BF0-59932CF4DD01}" type="sibTrans" cxnId="{7CAE619C-59B0-4C29-B50F-ECBE08F4C6EB}">
      <dgm:prSet/>
      <dgm:spPr/>
      <dgm:t>
        <a:bodyPr/>
        <a:lstStyle/>
        <a:p>
          <a:endParaRPr lang="en-US">
            <a:latin typeface="Century Gothic" panose="020B0502020202020204" pitchFamily="34" charset="0"/>
          </a:endParaRPr>
        </a:p>
      </dgm:t>
    </dgm:pt>
    <dgm:pt modelId="{1B4C443D-4D9A-4C7D-9347-21D3B781AF3C}">
      <dgm:prSet phldrT="[Text]"/>
      <dgm:spPr>
        <a:solidFill>
          <a:srgbClr val="69C5BC"/>
        </a:solidFill>
      </dgm:spPr>
      <dgm:t>
        <a:bodyPr/>
        <a:lstStyle/>
        <a:p>
          <a:pPr marR="0" eaLnBrk="1" fontAlgn="auto" latinLnBrk="0" hangingPunct="1">
            <a:buClrTx/>
            <a:buSzTx/>
            <a:buFontTx/>
            <a:tabLst/>
            <a:defRPr/>
          </a:pPr>
          <a:r>
            <a:rPr lang="el-GR" b="1" dirty="0" smtClean="0">
              <a:latin typeface="Century Gothic" panose="020B0502020202020204" pitchFamily="34" charset="0"/>
            </a:rPr>
            <a:t>4. Μεταφορές Κονδυλίων με τροποποίηση</a:t>
          </a:r>
        </a:p>
      </dgm:t>
    </dgm:pt>
    <dgm:pt modelId="{1458D171-CA5F-4931-B1D4-E59084872ED2}" type="parTrans" cxnId="{6CBACE55-465E-4EDA-9C0E-F14CA4F6DB9D}">
      <dgm:prSet/>
      <dgm:spPr/>
      <dgm:t>
        <a:bodyPr/>
        <a:lstStyle/>
        <a:p>
          <a:endParaRPr lang="en-US">
            <a:latin typeface="Century Gothic" panose="020B0502020202020204" pitchFamily="34" charset="0"/>
          </a:endParaRPr>
        </a:p>
      </dgm:t>
    </dgm:pt>
    <dgm:pt modelId="{E4649E2C-E08B-408F-BAD1-5748D7DBDE7A}" type="sibTrans" cxnId="{6CBACE55-465E-4EDA-9C0E-F14CA4F6DB9D}">
      <dgm:prSet/>
      <dgm:spPr/>
      <dgm:t>
        <a:bodyPr/>
        <a:lstStyle/>
        <a:p>
          <a:endParaRPr lang="en-US">
            <a:latin typeface="Century Gothic" panose="020B0502020202020204" pitchFamily="34" charset="0"/>
          </a:endParaRPr>
        </a:p>
      </dgm:t>
    </dgm:pt>
    <dgm:pt modelId="{1C03E7F2-07F6-41E0-9275-6F3A05705A62}" type="pres">
      <dgm:prSet presAssocID="{4C043EE0-31DC-4FBD-99B6-C708661155EB}" presName="linear" presStyleCnt="0">
        <dgm:presLayoutVars>
          <dgm:animLvl val="lvl"/>
          <dgm:resizeHandles val="exact"/>
        </dgm:presLayoutVars>
      </dgm:prSet>
      <dgm:spPr/>
      <dgm:t>
        <a:bodyPr/>
        <a:lstStyle/>
        <a:p>
          <a:endParaRPr lang="en-US"/>
        </a:p>
      </dgm:t>
    </dgm:pt>
    <dgm:pt modelId="{E1776673-3E6A-42BC-B800-5E24B8D2FED3}" type="pres">
      <dgm:prSet presAssocID="{FA17C438-C786-4339-86FC-4FB5AD7E8477}" presName="parentText" presStyleLbl="node1" presStyleIdx="0" presStyleCnt="4" custLinFactNeighborX="126" custLinFactNeighborY="-1552">
        <dgm:presLayoutVars>
          <dgm:chMax val="0"/>
          <dgm:bulletEnabled val="1"/>
        </dgm:presLayoutVars>
      </dgm:prSet>
      <dgm:spPr/>
      <dgm:t>
        <a:bodyPr/>
        <a:lstStyle/>
        <a:p>
          <a:endParaRPr lang="en-US"/>
        </a:p>
      </dgm:t>
    </dgm:pt>
    <dgm:pt modelId="{844B518D-2001-4E18-8A60-C5DE5A7DE6C2}" type="pres">
      <dgm:prSet presAssocID="{037444A3-28FE-4DA3-AD7C-FE5E8CC0ECBF}" presName="spacer" presStyleCnt="0"/>
      <dgm:spPr/>
    </dgm:pt>
    <dgm:pt modelId="{AFAE65F4-F6D1-4D13-9C05-5C1D1BE2D6FF}" type="pres">
      <dgm:prSet presAssocID="{833FBDD3-0A8B-49D4-B633-1B3E18493950}" presName="parentText" presStyleLbl="node1" presStyleIdx="1" presStyleCnt="4">
        <dgm:presLayoutVars>
          <dgm:chMax val="0"/>
          <dgm:bulletEnabled val="1"/>
        </dgm:presLayoutVars>
      </dgm:prSet>
      <dgm:spPr/>
      <dgm:t>
        <a:bodyPr/>
        <a:lstStyle/>
        <a:p>
          <a:endParaRPr lang="en-US"/>
        </a:p>
      </dgm:t>
    </dgm:pt>
    <dgm:pt modelId="{1FFFDCA0-2871-4FEA-88E9-AA670BFC2515}" type="pres">
      <dgm:prSet presAssocID="{4CF9B57C-2320-449E-BEB1-42A27A948FFC}" presName="spacer" presStyleCnt="0"/>
      <dgm:spPr/>
    </dgm:pt>
    <dgm:pt modelId="{8F9B9846-4485-41D4-8CDC-EE1F04707152}" type="pres">
      <dgm:prSet presAssocID="{C15D7470-70C2-42DE-BF2A-963E24887259}" presName="parentText" presStyleLbl="node1" presStyleIdx="2" presStyleCnt="4">
        <dgm:presLayoutVars>
          <dgm:chMax val="0"/>
          <dgm:bulletEnabled val="1"/>
        </dgm:presLayoutVars>
      </dgm:prSet>
      <dgm:spPr/>
      <dgm:t>
        <a:bodyPr/>
        <a:lstStyle/>
        <a:p>
          <a:endParaRPr lang="en-US"/>
        </a:p>
      </dgm:t>
    </dgm:pt>
    <dgm:pt modelId="{89345F5C-C801-4449-B57D-C464911A000B}" type="pres">
      <dgm:prSet presAssocID="{F54716B9-361E-45C4-8BF0-59932CF4DD01}" presName="spacer" presStyleCnt="0"/>
      <dgm:spPr/>
    </dgm:pt>
    <dgm:pt modelId="{B5DDC53A-75BD-4C86-AC73-C5A346D55C8C}" type="pres">
      <dgm:prSet presAssocID="{1B4C443D-4D9A-4C7D-9347-21D3B781AF3C}" presName="parentText" presStyleLbl="node1" presStyleIdx="3" presStyleCnt="4">
        <dgm:presLayoutVars>
          <dgm:chMax val="0"/>
          <dgm:bulletEnabled val="1"/>
        </dgm:presLayoutVars>
      </dgm:prSet>
      <dgm:spPr/>
      <dgm:t>
        <a:bodyPr/>
        <a:lstStyle/>
        <a:p>
          <a:endParaRPr lang="en-US"/>
        </a:p>
      </dgm:t>
    </dgm:pt>
  </dgm:ptLst>
  <dgm:cxnLst>
    <dgm:cxn modelId="{A1A10FC5-4696-479F-84F6-973620F8F4F7}" type="presOf" srcId="{1B4C443D-4D9A-4C7D-9347-21D3B781AF3C}" destId="{B5DDC53A-75BD-4C86-AC73-C5A346D55C8C}" srcOrd="0" destOrd="0" presId="urn:microsoft.com/office/officeart/2005/8/layout/vList2"/>
    <dgm:cxn modelId="{46180621-3A59-428D-B7AB-CF4512908C25}" type="presOf" srcId="{833FBDD3-0A8B-49D4-B633-1B3E18493950}" destId="{AFAE65F4-F6D1-4D13-9C05-5C1D1BE2D6FF}" srcOrd="0" destOrd="0" presId="urn:microsoft.com/office/officeart/2005/8/layout/vList2"/>
    <dgm:cxn modelId="{37BBEB0F-E248-445C-87DC-DA010DDA15B4}" type="presOf" srcId="{C15D7470-70C2-42DE-BF2A-963E24887259}" destId="{8F9B9846-4485-41D4-8CDC-EE1F04707152}" srcOrd="0" destOrd="0" presId="urn:microsoft.com/office/officeart/2005/8/layout/vList2"/>
    <dgm:cxn modelId="{7CAE619C-59B0-4C29-B50F-ECBE08F4C6EB}" srcId="{4C043EE0-31DC-4FBD-99B6-C708661155EB}" destId="{C15D7470-70C2-42DE-BF2A-963E24887259}" srcOrd="2" destOrd="0" parTransId="{AF667892-E105-4F7C-B51C-4C13599FE04D}" sibTransId="{F54716B9-361E-45C4-8BF0-59932CF4DD01}"/>
    <dgm:cxn modelId="{6CBACE55-465E-4EDA-9C0E-F14CA4F6DB9D}" srcId="{4C043EE0-31DC-4FBD-99B6-C708661155EB}" destId="{1B4C443D-4D9A-4C7D-9347-21D3B781AF3C}" srcOrd="3" destOrd="0" parTransId="{1458D171-CA5F-4931-B1D4-E59084872ED2}" sibTransId="{E4649E2C-E08B-408F-BAD1-5748D7DBDE7A}"/>
    <dgm:cxn modelId="{2EEE69BC-C063-4BEB-82E9-B7933A7A556E}" type="presOf" srcId="{FA17C438-C786-4339-86FC-4FB5AD7E8477}" destId="{E1776673-3E6A-42BC-B800-5E24B8D2FED3}" srcOrd="0" destOrd="0" presId="urn:microsoft.com/office/officeart/2005/8/layout/vList2"/>
    <dgm:cxn modelId="{AE4C27A4-0722-4790-8E10-2352FE458E69}" srcId="{4C043EE0-31DC-4FBD-99B6-C708661155EB}" destId="{FA17C438-C786-4339-86FC-4FB5AD7E8477}" srcOrd="0" destOrd="0" parTransId="{4FAAD7AE-233E-49D4-B426-1A7830247BD7}" sibTransId="{037444A3-28FE-4DA3-AD7C-FE5E8CC0ECBF}"/>
    <dgm:cxn modelId="{CB4750F1-C78F-4934-B3D8-785246A0F7A5}" type="presOf" srcId="{4C043EE0-31DC-4FBD-99B6-C708661155EB}" destId="{1C03E7F2-07F6-41E0-9275-6F3A05705A62}" srcOrd="0" destOrd="0" presId="urn:microsoft.com/office/officeart/2005/8/layout/vList2"/>
    <dgm:cxn modelId="{1A14C0C3-8EB9-4CC9-98DD-E7CBABB24FCC}" srcId="{4C043EE0-31DC-4FBD-99B6-C708661155EB}" destId="{833FBDD3-0A8B-49D4-B633-1B3E18493950}" srcOrd="1" destOrd="0" parTransId="{F7B6E9EA-5BD3-4799-AFAD-8EF388E5FB62}" sibTransId="{4CF9B57C-2320-449E-BEB1-42A27A948FFC}"/>
    <dgm:cxn modelId="{5632CD24-174F-45D3-9CB3-8E249345EE53}" type="presParOf" srcId="{1C03E7F2-07F6-41E0-9275-6F3A05705A62}" destId="{E1776673-3E6A-42BC-B800-5E24B8D2FED3}" srcOrd="0" destOrd="0" presId="urn:microsoft.com/office/officeart/2005/8/layout/vList2"/>
    <dgm:cxn modelId="{41973C13-8EB9-4423-92E0-001DA85EC521}" type="presParOf" srcId="{1C03E7F2-07F6-41E0-9275-6F3A05705A62}" destId="{844B518D-2001-4E18-8A60-C5DE5A7DE6C2}" srcOrd="1" destOrd="0" presId="urn:microsoft.com/office/officeart/2005/8/layout/vList2"/>
    <dgm:cxn modelId="{B521076A-59ED-430B-88B0-FB355B7A95A9}" type="presParOf" srcId="{1C03E7F2-07F6-41E0-9275-6F3A05705A62}" destId="{AFAE65F4-F6D1-4D13-9C05-5C1D1BE2D6FF}" srcOrd="2" destOrd="0" presId="urn:microsoft.com/office/officeart/2005/8/layout/vList2"/>
    <dgm:cxn modelId="{6F20B9C1-9283-4E23-9844-4469D5FF07EE}" type="presParOf" srcId="{1C03E7F2-07F6-41E0-9275-6F3A05705A62}" destId="{1FFFDCA0-2871-4FEA-88E9-AA670BFC2515}" srcOrd="3" destOrd="0" presId="urn:microsoft.com/office/officeart/2005/8/layout/vList2"/>
    <dgm:cxn modelId="{479662F1-00B2-4807-9DBB-15B4B5EF5769}" type="presParOf" srcId="{1C03E7F2-07F6-41E0-9275-6F3A05705A62}" destId="{8F9B9846-4485-41D4-8CDC-EE1F04707152}" srcOrd="4" destOrd="0" presId="urn:microsoft.com/office/officeart/2005/8/layout/vList2"/>
    <dgm:cxn modelId="{658F7BAF-BD21-4FFB-830A-1B431B8D72F1}" type="presParOf" srcId="{1C03E7F2-07F6-41E0-9275-6F3A05705A62}" destId="{89345F5C-C801-4449-B57D-C464911A000B}" srcOrd="5" destOrd="0" presId="urn:microsoft.com/office/officeart/2005/8/layout/vList2"/>
    <dgm:cxn modelId="{454167F4-D40D-4BD4-991C-64BB3C4C86B3}" type="presParOf" srcId="{1C03E7F2-07F6-41E0-9275-6F3A05705A62}" destId="{B5DDC53A-75BD-4C86-AC73-C5A346D55C8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043EE0-31DC-4FBD-99B6-C708661155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17C438-C786-4339-86FC-4FB5AD7E8477}">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smtClean="0">
              <a:latin typeface="Century Gothic" panose="020B0502020202020204" pitchFamily="34" charset="0"/>
            </a:rPr>
            <a:t>1. </a:t>
          </a:r>
          <a:r>
            <a:rPr lang="el-GR" sz="1600" b="1" dirty="0" smtClean="0">
              <a:latin typeface="Century Gothic" panose="020B0502020202020204" pitchFamily="34" charset="0"/>
            </a:rPr>
            <a:t>Αλλαγή οργανισμού φιλοξενίας, χώρας, τύπου κινητικότητας</a:t>
          </a:r>
          <a:endParaRPr lang="en-US" sz="1600" b="1" dirty="0">
            <a:latin typeface="Century Gothic" panose="020B0502020202020204" pitchFamily="34" charset="0"/>
          </a:endParaRPr>
        </a:p>
      </dgm:t>
    </dgm:pt>
    <dgm:pt modelId="{4FAAD7AE-233E-49D4-B426-1A7830247BD7}" type="parTrans" cxnId="{AE4C27A4-0722-4790-8E10-2352FE458E69}">
      <dgm:prSet/>
      <dgm:spPr/>
      <dgm:t>
        <a:bodyPr/>
        <a:lstStyle/>
        <a:p>
          <a:endParaRPr lang="en-US" sz="1600">
            <a:latin typeface="Verdana Pro" panose="020B0604030504040204" pitchFamily="34" charset="0"/>
          </a:endParaRPr>
        </a:p>
      </dgm:t>
    </dgm:pt>
    <dgm:pt modelId="{037444A3-28FE-4DA3-AD7C-FE5E8CC0ECBF}" type="sibTrans" cxnId="{AE4C27A4-0722-4790-8E10-2352FE458E69}">
      <dgm:prSet/>
      <dgm:spPr/>
      <dgm:t>
        <a:bodyPr/>
        <a:lstStyle/>
        <a:p>
          <a:endParaRPr lang="en-US" sz="1600">
            <a:latin typeface="Verdana Pro" panose="020B0604030504040204" pitchFamily="34" charset="0"/>
          </a:endParaRPr>
        </a:p>
      </dgm:t>
    </dgm:pt>
    <dgm:pt modelId="{83E40B46-DD34-4187-975A-5F8D8348D191}">
      <dgm:prSet custT="1"/>
      <dgm:spPr/>
      <dgm:t>
        <a:bodyPr/>
        <a:lstStyle/>
        <a:p>
          <a:pPr algn="ctr"/>
          <a:r>
            <a:rPr lang="en-US" sz="1600" b="1" dirty="0" smtClean="0">
              <a:latin typeface="Century Gothic" panose="020B0502020202020204" pitchFamily="34" charset="0"/>
            </a:rPr>
            <a:t>2. </a:t>
          </a:r>
          <a:r>
            <a:rPr lang="el-GR" sz="1600" b="1" dirty="0" smtClean="0">
              <a:latin typeface="Century Gothic" panose="020B0502020202020204" pitchFamily="34" charset="0"/>
            </a:rPr>
            <a:t>Διάρκεια κινητικότητας (ΠΡΟΣΟΧΗ</a:t>
          </a:r>
          <a:r>
            <a:rPr lang="en-GB" sz="1600" b="1" dirty="0" smtClean="0">
              <a:latin typeface="Century Gothic" panose="020B0502020202020204" pitchFamily="34" charset="0"/>
            </a:rPr>
            <a:t> </a:t>
          </a:r>
          <a:r>
            <a:rPr lang="el-GR" sz="1600" b="1" dirty="0" smtClean="0">
              <a:latin typeface="Century Gothic" panose="020B0502020202020204" pitchFamily="34" charset="0"/>
            </a:rPr>
            <a:t>σε περίπτωση αλλαγής να τηρείται πάντοτε η κατώτατη και ανώτατη διάρκεια όπως προβλέπεται από τον Οδηγό Προγράμματος του έτους της Συμφωνίας Επιχορήγησης</a:t>
          </a:r>
        </a:p>
      </dgm:t>
    </dgm:pt>
    <dgm:pt modelId="{4559275B-035D-409D-97E1-7A6BE0FF12B8}" type="parTrans" cxnId="{F02FEF69-8C86-4818-901B-B0CDDAA8F8E3}">
      <dgm:prSet/>
      <dgm:spPr/>
      <dgm:t>
        <a:bodyPr/>
        <a:lstStyle/>
        <a:p>
          <a:endParaRPr lang="en-US" sz="1600">
            <a:latin typeface="Verdana Pro" panose="020B0604030504040204" pitchFamily="34" charset="0"/>
          </a:endParaRPr>
        </a:p>
      </dgm:t>
    </dgm:pt>
    <dgm:pt modelId="{444E02A9-93A3-45B2-8E30-40DE3A66DB2B}" type="sibTrans" cxnId="{F02FEF69-8C86-4818-901B-B0CDDAA8F8E3}">
      <dgm:prSet/>
      <dgm:spPr/>
      <dgm:t>
        <a:bodyPr/>
        <a:lstStyle/>
        <a:p>
          <a:endParaRPr lang="en-US" sz="1600">
            <a:latin typeface="Verdana Pro" panose="020B0604030504040204" pitchFamily="34" charset="0"/>
          </a:endParaRPr>
        </a:p>
      </dgm:t>
    </dgm:pt>
    <dgm:pt modelId="{1C03E7F2-07F6-41E0-9275-6F3A05705A62}" type="pres">
      <dgm:prSet presAssocID="{4C043EE0-31DC-4FBD-99B6-C708661155EB}" presName="linear" presStyleCnt="0">
        <dgm:presLayoutVars>
          <dgm:animLvl val="lvl"/>
          <dgm:resizeHandles val="exact"/>
        </dgm:presLayoutVars>
      </dgm:prSet>
      <dgm:spPr/>
      <dgm:t>
        <a:bodyPr/>
        <a:lstStyle/>
        <a:p>
          <a:endParaRPr lang="en-US"/>
        </a:p>
      </dgm:t>
    </dgm:pt>
    <dgm:pt modelId="{E1776673-3E6A-42BC-B800-5E24B8D2FED3}" type="pres">
      <dgm:prSet presAssocID="{FA17C438-C786-4339-86FC-4FB5AD7E8477}" presName="parentText" presStyleLbl="node1" presStyleIdx="0" presStyleCnt="2" custScaleY="78846" custLinFactNeighborY="73495">
        <dgm:presLayoutVars>
          <dgm:chMax val="0"/>
          <dgm:bulletEnabled val="1"/>
        </dgm:presLayoutVars>
      </dgm:prSet>
      <dgm:spPr/>
      <dgm:t>
        <a:bodyPr/>
        <a:lstStyle/>
        <a:p>
          <a:endParaRPr lang="en-US"/>
        </a:p>
      </dgm:t>
    </dgm:pt>
    <dgm:pt modelId="{844B518D-2001-4E18-8A60-C5DE5A7DE6C2}" type="pres">
      <dgm:prSet presAssocID="{037444A3-28FE-4DA3-AD7C-FE5E8CC0ECBF}" presName="spacer" presStyleCnt="0"/>
      <dgm:spPr/>
      <dgm:t>
        <a:bodyPr/>
        <a:lstStyle/>
        <a:p>
          <a:endParaRPr lang="en-GB"/>
        </a:p>
      </dgm:t>
    </dgm:pt>
    <dgm:pt modelId="{CF92BAD2-A2C8-40D0-87EC-B3FE6FC5269A}" type="pres">
      <dgm:prSet presAssocID="{83E40B46-DD34-4187-975A-5F8D8348D191}" presName="parentText" presStyleLbl="node1" presStyleIdx="1" presStyleCnt="2" custScaleY="76477">
        <dgm:presLayoutVars>
          <dgm:chMax val="0"/>
          <dgm:bulletEnabled val="1"/>
        </dgm:presLayoutVars>
      </dgm:prSet>
      <dgm:spPr/>
      <dgm:t>
        <a:bodyPr/>
        <a:lstStyle/>
        <a:p>
          <a:endParaRPr lang="en-US"/>
        </a:p>
      </dgm:t>
    </dgm:pt>
  </dgm:ptLst>
  <dgm:cxnLst>
    <dgm:cxn modelId="{F02FEF69-8C86-4818-901B-B0CDDAA8F8E3}" srcId="{4C043EE0-31DC-4FBD-99B6-C708661155EB}" destId="{83E40B46-DD34-4187-975A-5F8D8348D191}" srcOrd="1" destOrd="0" parTransId="{4559275B-035D-409D-97E1-7A6BE0FF12B8}" sibTransId="{444E02A9-93A3-45B2-8E30-40DE3A66DB2B}"/>
    <dgm:cxn modelId="{AE4C27A4-0722-4790-8E10-2352FE458E69}" srcId="{4C043EE0-31DC-4FBD-99B6-C708661155EB}" destId="{FA17C438-C786-4339-86FC-4FB5AD7E8477}" srcOrd="0" destOrd="0" parTransId="{4FAAD7AE-233E-49D4-B426-1A7830247BD7}" sibTransId="{037444A3-28FE-4DA3-AD7C-FE5E8CC0ECBF}"/>
    <dgm:cxn modelId="{B8B14A0F-2904-44C8-A206-94407832712D}" type="presOf" srcId="{FA17C438-C786-4339-86FC-4FB5AD7E8477}" destId="{E1776673-3E6A-42BC-B800-5E24B8D2FED3}" srcOrd="0" destOrd="0" presId="urn:microsoft.com/office/officeart/2005/8/layout/vList2"/>
    <dgm:cxn modelId="{26FB5F01-449F-4EC7-B02C-A552F3AFD06E}" type="presOf" srcId="{83E40B46-DD34-4187-975A-5F8D8348D191}" destId="{CF92BAD2-A2C8-40D0-87EC-B3FE6FC5269A}" srcOrd="0" destOrd="0" presId="urn:microsoft.com/office/officeart/2005/8/layout/vList2"/>
    <dgm:cxn modelId="{10CEB0B0-14B4-4EE6-AB7C-8CFD7BD75DDC}" type="presOf" srcId="{4C043EE0-31DC-4FBD-99B6-C708661155EB}" destId="{1C03E7F2-07F6-41E0-9275-6F3A05705A62}" srcOrd="0" destOrd="0" presId="urn:microsoft.com/office/officeart/2005/8/layout/vList2"/>
    <dgm:cxn modelId="{86B8E811-DCFF-438D-B209-43BDA1E09CC4}" type="presParOf" srcId="{1C03E7F2-07F6-41E0-9275-6F3A05705A62}" destId="{E1776673-3E6A-42BC-B800-5E24B8D2FED3}" srcOrd="0" destOrd="0" presId="urn:microsoft.com/office/officeart/2005/8/layout/vList2"/>
    <dgm:cxn modelId="{49801969-43AC-4D87-89A6-945FF6D3348A}" type="presParOf" srcId="{1C03E7F2-07F6-41E0-9275-6F3A05705A62}" destId="{844B518D-2001-4E18-8A60-C5DE5A7DE6C2}" srcOrd="1" destOrd="0" presId="urn:microsoft.com/office/officeart/2005/8/layout/vList2"/>
    <dgm:cxn modelId="{A08957C7-4DC0-4CB3-BC1F-C1B77D9A3477}" type="presParOf" srcId="{1C03E7F2-07F6-41E0-9275-6F3A05705A62}" destId="{CF92BAD2-A2C8-40D0-87EC-B3FE6FC526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accent6_2" csCatId="accent6" phldr="1"/>
      <dgm:spPr/>
      <dgm:t>
        <a:bodyPr/>
        <a:lstStyle/>
        <a:p>
          <a:endParaRPr lang="en-US"/>
        </a:p>
      </dgm:t>
    </dgm:pt>
    <dgm:pt modelId="{621D2D9B-E391-41B2-A236-64AA4C9BB975}">
      <dgm:prSet phldrT="[Text]" custT="1"/>
      <dgm:spPr/>
      <dgm:t>
        <a:bodyPr/>
        <a:lstStyle/>
        <a:p>
          <a:r>
            <a:rPr lang="el-GR" sz="2200" dirty="0" smtClean="0">
              <a:latin typeface="Century Gothic" panose="020B0502020202020204" pitchFamily="34" charset="0"/>
            </a:rPr>
            <a:t>Αγορά τεχνολογικού εξοπλισμού</a:t>
          </a:r>
        </a:p>
        <a:p>
          <a:r>
            <a:rPr lang="el-GR" sz="2200" dirty="0" smtClean="0">
              <a:latin typeface="Century Gothic" panose="020B0502020202020204" pitchFamily="34" charset="0"/>
            </a:rPr>
            <a:t> π.χ. υπολογιστή</a:t>
          </a: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pPr algn="ctr"/>
          <a:r>
            <a:rPr lang="el-GR" sz="2000" dirty="0" smtClean="0">
              <a:latin typeface="Century Gothic" panose="020B0502020202020204" pitchFamily="34" charset="0"/>
            </a:rPr>
            <a:t>Η απόσβεση υπολογίζεται:</a:t>
          </a:r>
        </a:p>
        <a:p>
          <a:pPr algn="l"/>
          <a:r>
            <a:rPr lang="el-GR" sz="2000" dirty="0" smtClean="0">
              <a:latin typeface="Century Gothic" panose="020B0502020202020204" pitchFamily="34" charset="0"/>
            </a:rPr>
            <a:t>- διάρκεια χρήσης εξοπλισμού εντός του Σχεδίου =14 μήνες</a:t>
          </a:r>
        </a:p>
        <a:p>
          <a:pPr algn="l"/>
          <a:r>
            <a:rPr lang="el-GR" sz="2000" dirty="0" smtClean="0">
              <a:latin typeface="Century Gothic" panose="020B0502020202020204" pitchFamily="34" charset="0"/>
            </a:rPr>
            <a:t>-5 χρόνια για απόσβεση εξοπλισμού =</a:t>
          </a:r>
          <a:r>
            <a:rPr lang="el-GR" sz="2000" dirty="0" smtClean="0">
              <a:latin typeface="Century Gothic" panose="020B0502020202020204" pitchFamily="34" charset="0"/>
              <a:sym typeface="Wingdings" panose="05000000000000000000" pitchFamily="2" charset="2"/>
            </a:rPr>
            <a:t> 60 μήνες</a:t>
          </a:r>
          <a:endParaRPr lang="en-US" sz="1400" dirty="0">
            <a:latin typeface="Century Gothic" panose="020B050202020202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600" dirty="0" smtClean="0">
              <a:latin typeface="Century Gothic" panose="020B0502020202020204" pitchFamily="34" charset="0"/>
            </a:rPr>
            <a:t>Απόσβεση = μήνες  χρήσης του εξοπλισμού διά 60 μήνες πολλαπλασιαζόμενο με το επιλέξιμο ποσό επιχορήγησης</a:t>
          </a:r>
          <a:endParaRPr lang="en-US" sz="1600" dirty="0">
            <a:latin typeface="Century Gothic" panose="020B050202020202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600" dirty="0" smtClean="0">
              <a:latin typeface="Century Gothic" panose="020B0502020202020204" pitchFamily="34" charset="0"/>
            </a:rPr>
            <a:t>Πραγματοποιείται από τον δικαιούχο οργανισμό κατά προτίμηση κατά την αρχή του Σχεδίου</a:t>
          </a:r>
          <a:endParaRPr lang="en-US" sz="1600" dirty="0">
            <a:latin typeface="Century Gothic" panose="020B050202020202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t>
        <a:bodyPr/>
        <a:lstStyle/>
        <a:p>
          <a:endParaRPr lang="en-US"/>
        </a:p>
      </dgm:t>
    </dgm:pt>
    <dgm:pt modelId="{32DA67D1-2783-4818-BE05-767D55BD0FD8}" type="pres">
      <dgm:prSet presAssocID="{621D2D9B-E391-41B2-A236-64AA4C9BB975}" presName="linNode" presStyleCnt="0"/>
      <dgm:spPr/>
      <dgm:t>
        <a:bodyPr/>
        <a:lstStyle/>
        <a:p>
          <a:endParaRPr lang="en-US"/>
        </a:p>
      </dgm:t>
    </dgm:pt>
    <dgm:pt modelId="{A1BCDEA2-9AA4-4DE4-B9B8-810C15EC9601}" type="pres">
      <dgm:prSet presAssocID="{621D2D9B-E391-41B2-A236-64AA4C9BB975}" presName="parentShp" presStyleLbl="node1" presStyleIdx="0" presStyleCnt="2" custScaleX="143661" custLinFactNeighborX="-3016" custLinFactNeighborY="-26">
        <dgm:presLayoutVars>
          <dgm:bulletEnabled val="1"/>
        </dgm:presLayoutVars>
      </dgm:prSet>
      <dgm:spPr/>
      <dgm:t>
        <a:bodyPr/>
        <a:lstStyle/>
        <a:p>
          <a:endParaRPr lang="en-US"/>
        </a:p>
      </dgm:t>
    </dgm:pt>
    <dgm:pt modelId="{389C5F37-04DF-4B76-9539-FB49DD5037E7}" type="pres">
      <dgm:prSet presAssocID="{621D2D9B-E391-41B2-A236-64AA4C9BB975}" presName="childShp" presStyleLbl="bgAccFollowNode1" presStyleIdx="0" presStyleCnt="2" custScaleX="93406" custScaleY="73756" custLinFactNeighborX="0">
        <dgm:presLayoutVars>
          <dgm:bulletEnabled val="1"/>
        </dgm:presLayoutVars>
      </dgm:prSet>
      <dgm:spPr/>
      <dgm:t>
        <a:bodyPr/>
        <a:lstStyle/>
        <a:p>
          <a:endParaRPr lang="en-US"/>
        </a:p>
      </dgm:t>
    </dgm:pt>
    <dgm:pt modelId="{7B96747D-A7EC-4C43-8345-55FAC14CEEF6}" type="pres">
      <dgm:prSet presAssocID="{FC34C4F1-B620-4F71-A0D8-E36E8BD695BF}" presName="spacing" presStyleCnt="0"/>
      <dgm:spPr/>
      <dgm:t>
        <a:bodyPr/>
        <a:lstStyle/>
        <a:p>
          <a:endParaRPr lang="en-US"/>
        </a:p>
      </dgm:t>
    </dgm:pt>
    <dgm:pt modelId="{FCF26910-E747-4827-85B1-1ADC3B3ECD97}" type="pres">
      <dgm:prSet presAssocID="{27F33C87-F19A-4F30-82EB-5C01299924D1}" presName="linNode" presStyleCnt="0"/>
      <dgm:spPr/>
      <dgm:t>
        <a:bodyPr/>
        <a:lstStyle/>
        <a:p>
          <a:endParaRPr lang="en-US"/>
        </a:p>
      </dgm:t>
    </dgm:pt>
    <dgm:pt modelId="{3DE9BD8E-84BE-4CA1-B097-DDB9BAA33252}" type="pres">
      <dgm:prSet presAssocID="{27F33C87-F19A-4F30-82EB-5C01299924D1}" presName="parentShp" presStyleLbl="node1" presStyleIdx="1" presStyleCnt="2" custScaleX="154721" custLinFactNeighborX="-4337" custLinFactNeighborY="-8794">
        <dgm:presLayoutVars>
          <dgm:bulletEnabled val="1"/>
        </dgm:presLayoutVars>
      </dgm:prSet>
      <dgm:spPr/>
      <dgm:t>
        <a:bodyPr/>
        <a:lstStyle/>
        <a:p>
          <a:endParaRPr lang="en-US"/>
        </a:p>
      </dgm:t>
    </dgm:pt>
    <dgm:pt modelId="{B6F61BA7-A624-4B4C-A7DB-BE39D6A23DFC}" type="pres">
      <dgm:prSet presAssocID="{27F33C87-F19A-4F30-82EB-5C01299924D1}" presName="childShp" presStyleLbl="bgAccFollowNode1" presStyleIdx="1" presStyleCnt="2" custScaleX="102875" custScaleY="93759" custLinFactNeighborX="68" custLinFactNeighborY="-8555">
        <dgm:presLayoutVars>
          <dgm:bulletEnabled val="1"/>
        </dgm:presLayoutVars>
      </dgm:prSet>
      <dgm:spPr/>
      <dgm:t>
        <a:bodyPr/>
        <a:lstStyle/>
        <a:p>
          <a:endParaRPr lang="en-US"/>
        </a:p>
      </dgm:t>
    </dgm:pt>
  </dgm:ptLst>
  <dgm:cxnLst>
    <dgm:cxn modelId="{C1A675CC-AADC-40BD-B8A1-B359708333BD}" srcId="{049EC77D-C327-4E15-84D5-244E600E47E9}" destId="{621D2D9B-E391-41B2-A236-64AA4C9BB975}" srcOrd="0" destOrd="0" parTransId="{CA082D55-2E4E-41FE-B3AB-75E581AD1DEB}" sibTransId="{FC34C4F1-B620-4F71-A0D8-E36E8BD695BF}"/>
    <dgm:cxn modelId="{B6910CA3-B8CE-495E-A19C-880AC4253EBA}" srcId="{621D2D9B-E391-41B2-A236-64AA4C9BB975}" destId="{D271BF79-DD18-489F-992C-A4A4D9820968}" srcOrd="0" destOrd="0" parTransId="{CEFD8A1D-EE66-4253-B4CE-1354C1FEDC4B}" sibTransId="{30EB069A-ED91-4FE3-A380-F98CFDB7257E}"/>
    <dgm:cxn modelId="{CC476259-F240-49D5-A0D9-85524EEA96DD}" srcId="{27F33C87-F19A-4F30-82EB-5C01299924D1}" destId="{1877B1F8-9438-47B7-8498-3E70F0CE13E3}" srcOrd="0" destOrd="0" parTransId="{0FCAD481-5683-4608-9551-14EEB3C6E54F}" sibTransId="{83E1B5EF-813B-4DC3-A451-DEAD859EE5C2}"/>
    <dgm:cxn modelId="{413CD303-467F-4797-8EEC-EB9D40CACEEA}" type="presOf" srcId="{049EC77D-C327-4E15-84D5-244E600E47E9}" destId="{CCF4B011-F0AF-4D98-8BCB-DE3D4F280953}"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F6568F0A-82CB-4B44-AE58-3774EF9A12C8}" type="presOf" srcId="{27F33C87-F19A-4F30-82EB-5C01299924D1}" destId="{3DE9BD8E-84BE-4CA1-B097-DDB9BAA33252}"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89F7F379-33B5-4757-B9E8-5EF62D102738}" type="presOf" srcId="{D271BF79-DD18-489F-992C-A4A4D9820968}" destId="{389C5F37-04DF-4B76-9539-FB49DD5037E7}" srcOrd="0" destOrd="0" presId="urn:microsoft.com/office/officeart/2005/8/layout/vList6"/>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81D7303-78D8-49A5-B1A6-C1CAECB4F1ED}" type="doc">
      <dgm:prSet loTypeId="urn:microsoft.com/office/officeart/2009/3/layout/HorizontalOrganizationChart" loCatId="hierarchy" qsTypeId="urn:microsoft.com/office/officeart/2005/8/quickstyle/simple3" qsCatId="simple" csTypeId="urn:microsoft.com/office/officeart/2005/8/colors/accent5_1" csCatId="accent5" phldr="1"/>
      <dgm:spPr/>
      <dgm:t>
        <a:bodyPr/>
        <a:lstStyle/>
        <a:p>
          <a:endParaRPr lang="el-GR"/>
        </a:p>
      </dgm:t>
    </dgm:pt>
    <dgm:pt modelId="{7D0CC085-FE80-4EE7-A829-75AF6AD61615}">
      <dgm:prSet phldrT="[Κείμενο]" custT="1"/>
      <dgm:spPr>
        <a:ln w="25400">
          <a:solidFill>
            <a:schemeClr val="accent2">
              <a:lumMod val="75000"/>
            </a:schemeClr>
          </a:solidFill>
        </a:ln>
      </dgm:spPr>
      <dgm:t>
        <a:bodyPr/>
        <a:lstStyle/>
        <a:p>
          <a:r>
            <a:rPr lang="el-GR" sz="1800" b="0" dirty="0" smtClean="0">
              <a:latin typeface="Century Gothic" panose="020B0502020202020204" pitchFamily="34" charset="0"/>
            </a:rPr>
            <a:t>Υποχρεωτική</a:t>
          </a:r>
          <a:r>
            <a:rPr lang="en-US" sz="1800" b="0" dirty="0" smtClean="0">
              <a:latin typeface="Century Gothic" panose="020B0502020202020204" pitchFamily="34" charset="0"/>
            </a:rPr>
            <a:t> </a:t>
          </a:r>
          <a:r>
            <a:rPr lang="el-GR" sz="1800" b="0" dirty="0" smtClean="0">
              <a:latin typeface="Century Gothic" panose="020B0502020202020204" pitchFamily="34" charset="0"/>
            </a:rPr>
            <a:t>Αξιολόγηση πριν την έναρξη – το επίπεδο επάρκειας καταχωρείται στο </a:t>
          </a:r>
          <a:r>
            <a:rPr lang="en-GB" sz="1800" b="0" dirty="0" smtClean="0">
              <a:latin typeface="Century Gothic" panose="020B0502020202020204" pitchFamily="34" charset="0"/>
            </a:rPr>
            <a:t>Learning Agreement</a:t>
          </a:r>
          <a:endParaRPr lang="el-GR" sz="1800" b="0" dirty="0">
            <a:latin typeface="Century Gothic" panose="020B0502020202020204" pitchFamily="34" charset="0"/>
          </a:endParaRPr>
        </a:p>
      </dgm:t>
    </dgm:pt>
    <dgm:pt modelId="{F435B215-D846-4D86-9D10-069ACD8DD902}" type="parTrans" cxnId="{2235D7C4-F8C3-4122-BADB-91EA04D3BE5A}">
      <dgm:prSet/>
      <dgm:spPr/>
      <dgm:t>
        <a:bodyPr/>
        <a:lstStyle/>
        <a:p>
          <a:endParaRPr lang="el-GR"/>
        </a:p>
      </dgm:t>
    </dgm:pt>
    <dgm:pt modelId="{20E5F262-6DF6-49C5-B0FA-473471CEDACB}" type="sibTrans" cxnId="{2235D7C4-F8C3-4122-BADB-91EA04D3BE5A}">
      <dgm:prSet/>
      <dgm:spPr/>
      <dgm:t>
        <a:bodyPr/>
        <a:lstStyle/>
        <a:p>
          <a:endParaRPr lang="el-GR"/>
        </a:p>
      </dgm:t>
    </dgm:pt>
    <dgm:pt modelId="{D461A85E-D7BB-4D45-9B00-01C7AA74ECE8}">
      <dgm:prSet phldrT="[Κείμενο]" custT="1"/>
      <dgm:spPr>
        <a:ln w="25400">
          <a:solidFill>
            <a:schemeClr val="accent2">
              <a:lumMod val="75000"/>
            </a:schemeClr>
          </a:solidFill>
        </a:ln>
      </dgm:spPr>
      <dgm:t>
        <a:bodyPr/>
        <a:lstStyle/>
        <a:p>
          <a:r>
            <a:rPr lang="el-GR" sz="1800" b="0" dirty="0" smtClean="0">
              <a:latin typeface="Century Gothic" panose="020B0502020202020204" pitchFamily="34" charset="0"/>
            </a:rPr>
            <a:t>Επίπεδο μέχρι Β1 </a:t>
          </a:r>
        </a:p>
        <a:p>
          <a:r>
            <a:rPr lang="el-GR" sz="1800" b="1" dirty="0" smtClean="0">
              <a:latin typeface="Century Gothic" panose="020B0502020202020204" pitchFamily="34" charset="0"/>
            </a:rPr>
            <a:t>Υποχρεωτικά μαθήματα </a:t>
          </a:r>
          <a:r>
            <a:rPr lang="el-GR" sz="1800" b="0" dirty="0" smtClean="0">
              <a:latin typeface="Century Gothic" panose="020B0502020202020204" pitchFamily="34" charset="0"/>
            </a:rPr>
            <a:t>στη γλώσσα διδασκαλίας/κατάρτισης</a:t>
          </a:r>
          <a:endParaRPr lang="el-GR" sz="1800" b="0" dirty="0">
            <a:latin typeface="Century Gothic" panose="020B0502020202020204" pitchFamily="34" charset="0"/>
          </a:endParaRPr>
        </a:p>
      </dgm:t>
    </dgm:pt>
    <dgm:pt modelId="{F98E2740-5CCC-42C9-9D34-D1F0F9C1F272}" type="parTrans" cxnId="{5E486B11-6162-4942-8C42-C7A593F3B8AE}">
      <dgm:prSet/>
      <dgm:spPr/>
      <dgm:t>
        <a:bodyPr/>
        <a:lstStyle/>
        <a:p>
          <a:endParaRPr lang="el-GR"/>
        </a:p>
      </dgm:t>
    </dgm:pt>
    <dgm:pt modelId="{106A10DC-9236-4723-8BAC-3E4B46530BEA}" type="sibTrans" cxnId="{5E486B11-6162-4942-8C42-C7A593F3B8AE}">
      <dgm:prSet/>
      <dgm:spPr/>
      <dgm:t>
        <a:bodyPr/>
        <a:lstStyle/>
        <a:p>
          <a:endParaRPr lang="el-GR"/>
        </a:p>
      </dgm:t>
    </dgm:pt>
    <dgm:pt modelId="{48A3E92E-9110-4F24-AB79-3190878E03E4}">
      <dgm:prSet phldrT="[Κείμενο]" custT="1"/>
      <dgm:spPr>
        <a:ln w="28575">
          <a:solidFill>
            <a:schemeClr val="accent5">
              <a:lumMod val="75000"/>
            </a:schemeClr>
          </a:solidFill>
        </a:ln>
      </dgm:spPr>
      <dgm:t>
        <a:bodyPr/>
        <a:lstStyle/>
        <a:p>
          <a:r>
            <a:rPr lang="el-GR" sz="1800" b="0" dirty="0" smtClean="0">
              <a:latin typeface="Century Gothic" panose="020B0502020202020204" pitchFamily="34" charset="0"/>
            </a:rPr>
            <a:t>Επίπεδο Β2 και πάνω </a:t>
          </a:r>
          <a:r>
            <a:rPr lang="el-GR" sz="1800" b="1" dirty="0" smtClean="0">
              <a:latin typeface="Century Gothic" panose="020B0502020202020204" pitchFamily="34" charset="0"/>
            </a:rPr>
            <a:t>προαιρετικά μαθήματα </a:t>
          </a:r>
          <a:r>
            <a:rPr lang="el-GR" sz="1800" b="0" dirty="0" smtClean="0">
              <a:latin typeface="Century Gothic" panose="020B0502020202020204" pitchFamily="34" charset="0"/>
            </a:rPr>
            <a:t>στη γλώσσα διδασκαλίας/κατάρτισης</a:t>
          </a:r>
          <a:endParaRPr lang="el-GR" sz="1800" b="0" dirty="0">
            <a:latin typeface="Century Gothic" panose="020B0502020202020204" pitchFamily="34" charset="0"/>
          </a:endParaRPr>
        </a:p>
      </dgm:t>
    </dgm:pt>
    <dgm:pt modelId="{BBBB04E8-FD7D-4AEC-B7AE-43AB71BD3DB2}" type="parTrans" cxnId="{28DBBB38-16BB-4B3F-9C2B-28AB3277D3D5}">
      <dgm:prSet/>
      <dgm:spPr/>
      <dgm:t>
        <a:bodyPr/>
        <a:lstStyle/>
        <a:p>
          <a:endParaRPr lang="el-GR"/>
        </a:p>
      </dgm:t>
    </dgm:pt>
    <dgm:pt modelId="{C4F6A264-4C24-4409-B634-595F4EEE14E1}" type="sibTrans" cxnId="{28DBBB38-16BB-4B3F-9C2B-28AB3277D3D5}">
      <dgm:prSet/>
      <dgm:spPr/>
      <dgm:t>
        <a:bodyPr/>
        <a:lstStyle/>
        <a:p>
          <a:endParaRPr lang="el-GR"/>
        </a:p>
      </dgm:t>
    </dgm:pt>
    <dgm:pt modelId="{1C270C29-9B28-4243-8F4F-D154B5A75811}">
      <dgm:prSet phldrT="[Κείμενο]" custT="1"/>
      <dgm:spPr>
        <a:ln w="25400">
          <a:solidFill>
            <a:schemeClr val="accent2">
              <a:lumMod val="75000"/>
            </a:schemeClr>
          </a:solidFill>
        </a:ln>
      </dgm:spPr>
      <dgm:t>
        <a:bodyPr/>
        <a:lstStyle/>
        <a:p>
          <a:r>
            <a:rPr lang="el-GR" sz="1800" b="0" dirty="0" smtClean="0">
              <a:latin typeface="Century Gothic" panose="020B0502020202020204" pitchFamily="34" charset="0"/>
            </a:rPr>
            <a:t>2</a:t>
          </a:r>
          <a:r>
            <a:rPr lang="el-GR" sz="1800" b="0" baseline="30000" dirty="0" smtClean="0">
              <a:latin typeface="Century Gothic" panose="020B0502020202020204" pitchFamily="34" charset="0"/>
            </a:rPr>
            <a:t>η</a:t>
          </a:r>
          <a:r>
            <a:rPr lang="el-GR" sz="1800" b="0" dirty="0" smtClean="0">
              <a:latin typeface="Century Gothic" panose="020B0502020202020204" pitchFamily="34" charset="0"/>
            </a:rPr>
            <a:t>  αξιολόγηση κατά τη λήξη της κινητικότητας</a:t>
          </a:r>
          <a:r>
            <a:rPr lang="en-GB" sz="1800" b="0" dirty="0" smtClean="0">
              <a:latin typeface="Century Gothic" panose="020B0502020202020204" pitchFamily="34" charset="0"/>
            </a:rPr>
            <a:t> </a:t>
          </a:r>
          <a:r>
            <a:rPr lang="el-GR" sz="1800" b="0" dirty="0" smtClean="0">
              <a:latin typeface="Century Gothic" panose="020B0502020202020204" pitchFamily="34" charset="0"/>
            </a:rPr>
            <a:t>(δεν είναι υποχρεωτική</a:t>
          </a:r>
          <a:r>
            <a:rPr lang="en-GB" sz="1800" b="0" dirty="0" smtClean="0">
              <a:latin typeface="Century Gothic" panose="020B0502020202020204" pitchFamily="34" charset="0"/>
            </a:rPr>
            <a:t>)</a:t>
          </a:r>
          <a:endParaRPr lang="el-GR" sz="1800" b="0" dirty="0">
            <a:latin typeface="Century Gothic" panose="020B0502020202020204" pitchFamily="34" charset="0"/>
          </a:endParaRPr>
        </a:p>
      </dgm:t>
    </dgm:pt>
    <dgm:pt modelId="{37C9E469-B3DF-467F-B4CC-06E178550E4C}" type="parTrans" cxnId="{7192FCCC-E4AC-479F-8341-8982FF4CCB85}">
      <dgm:prSet/>
      <dgm:spPr/>
      <dgm:t>
        <a:bodyPr/>
        <a:lstStyle/>
        <a:p>
          <a:endParaRPr lang="en-GB"/>
        </a:p>
      </dgm:t>
    </dgm:pt>
    <dgm:pt modelId="{94749108-7B8E-4ABA-8F30-81EA3DCFACEA}" type="sibTrans" cxnId="{7192FCCC-E4AC-479F-8341-8982FF4CCB85}">
      <dgm:prSet/>
      <dgm:spPr/>
      <dgm:t>
        <a:bodyPr/>
        <a:lstStyle/>
        <a:p>
          <a:endParaRPr lang="en-GB"/>
        </a:p>
      </dgm:t>
    </dgm:pt>
    <dgm:pt modelId="{86105300-E6CA-43CB-8B5A-33D68826C6C1}">
      <dgm:prSet phldrT="[Κείμενο]" custT="1"/>
      <dgm:spPr>
        <a:ln w="25400">
          <a:solidFill>
            <a:schemeClr val="accent2">
              <a:lumMod val="75000"/>
            </a:schemeClr>
          </a:solidFill>
        </a:ln>
      </dgm:spPr>
      <dgm:t>
        <a:bodyPr/>
        <a:lstStyle/>
        <a:p>
          <a:r>
            <a:rPr lang="el-GR" sz="1800" b="0" dirty="0" smtClean="0">
              <a:latin typeface="Century Gothic" panose="020B0502020202020204" pitchFamily="34" charset="0"/>
            </a:rPr>
            <a:t>2</a:t>
          </a:r>
          <a:r>
            <a:rPr lang="el-GR" sz="1800" b="0" baseline="30000" dirty="0" smtClean="0">
              <a:latin typeface="Century Gothic" panose="020B0502020202020204" pitchFamily="34" charset="0"/>
            </a:rPr>
            <a:t>η</a:t>
          </a:r>
          <a:r>
            <a:rPr lang="el-GR" sz="1800" b="0" dirty="0" smtClean="0">
              <a:latin typeface="Century Gothic" panose="020B0502020202020204" pitchFamily="34" charset="0"/>
            </a:rPr>
            <a:t> αξιολόγηση κατά τη λήξη της </a:t>
          </a:r>
          <a:r>
            <a:rPr lang="el-GR" sz="1800" b="0" dirty="0" err="1" smtClean="0">
              <a:latin typeface="Century Gothic" panose="020B0502020202020204" pitchFamily="34" charset="0"/>
            </a:rPr>
            <a:t>κινητικότητας(δεν</a:t>
          </a:r>
          <a:r>
            <a:rPr lang="el-GR" sz="1800" b="0" dirty="0" smtClean="0">
              <a:latin typeface="Century Gothic" panose="020B0502020202020204" pitchFamily="34" charset="0"/>
            </a:rPr>
            <a:t> είναι υποχρεωτική</a:t>
          </a:r>
          <a:r>
            <a:rPr lang="en-GB" sz="1800" b="0" dirty="0" smtClean="0">
              <a:latin typeface="Century Gothic" panose="020B0502020202020204" pitchFamily="34" charset="0"/>
            </a:rPr>
            <a:t>)</a:t>
          </a:r>
          <a:r>
            <a:rPr lang="el-GR" sz="1800" b="0" dirty="0" smtClean="0">
              <a:latin typeface="Century Gothic" panose="020B0502020202020204" pitchFamily="34" charset="0"/>
            </a:rPr>
            <a:t> </a:t>
          </a:r>
          <a:endParaRPr lang="el-GR" sz="1800" b="0" dirty="0">
            <a:latin typeface="Century Gothic" panose="020B0502020202020204" pitchFamily="34" charset="0"/>
          </a:endParaRPr>
        </a:p>
      </dgm:t>
    </dgm:pt>
    <dgm:pt modelId="{3E6C44C2-8232-45F7-8D40-E0A188AC2E51}" type="parTrans" cxnId="{681816F7-F6DA-447A-A1C4-420E2FF61842}">
      <dgm:prSet/>
      <dgm:spPr/>
      <dgm:t>
        <a:bodyPr/>
        <a:lstStyle/>
        <a:p>
          <a:endParaRPr lang="en-GB"/>
        </a:p>
      </dgm:t>
    </dgm:pt>
    <dgm:pt modelId="{8F58C2F9-3D74-481F-8F88-B3423E6F3625}" type="sibTrans" cxnId="{681816F7-F6DA-447A-A1C4-420E2FF61842}">
      <dgm:prSet/>
      <dgm:spPr/>
      <dgm:t>
        <a:bodyPr/>
        <a:lstStyle/>
        <a:p>
          <a:endParaRPr lang="en-GB"/>
        </a:p>
      </dgm:t>
    </dgm:pt>
    <dgm:pt modelId="{C82B955A-40F2-4302-9697-0AC6DBB11527}">
      <dgm:prSet phldrT="[Κείμενο]" custT="1"/>
      <dgm:spPr>
        <a:ln w="25400">
          <a:solidFill>
            <a:schemeClr val="accent5">
              <a:lumMod val="75000"/>
            </a:schemeClr>
          </a:solidFill>
        </a:ln>
      </dgm:spPr>
      <dgm:t>
        <a:bodyPr/>
        <a:lstStyle/>
        <a:p>
          <a:r>
            <a:rPr lang="el-GR" sz="1800" b="0" dirty="0" smtClean="0">
              <a:latin typeface="Century Gothic" panose="020B0502020202020204" pitchFamily="34" charset="0"/>
            </a:rPr>
            <a:t>Επίπεδο </a:t>
          </a:r>
          <a:r>
            <a:rPr lang="en-GB" sz="1800" b="0" dirty="0" smtClean="0">
              <a:latin typeface="Century Gothic" panose="020B0502020202020204" pitchFamily="34" charset="0"/>
            </a:rPr>
            <a:t>C2 – </a:t>
          </a:r>
          <a:r>
            <a:rPr lang="el-GR" sz="1800" b="1" dirty="0" smtClean="0">
              <a:latin typeface="Century Gothic" panose="020B0502020202020204" pitchFamily="34" charset="0"/>
            </a:rPr>
            <a:t>απαλλαγή</a:t>
          </a:r>
          <a:r>
            <a:rPr lang="el-GR" sz="1800" b="0" dirty="0" smtClean="0">
              <a:latin typeface="Century Gothic" panose="020B0502020202020204" pitchFamily="34" charset="0"/>
            </a:rPr>
            <a:t> από </a:t>
          </a:r>
          <a:r>
            <a:rPr lang="en-GB" sz="1800" b="0" dirty="0" smtClean="0">
              <a:latin typeface="Century Gothic" panose="020B0502020202020204" pitchFamily="34" charset="0"/>
            </a:rPr>
            <a:t>course </a:t>
          </a:r>
          <a:r>
            <a:rPr lang="el-GR" sz="1800" b="0" dirty="0" smtClean="0">
              <a:latin typeface="Century Gothic" panose="020B0502020202020204" pitchFamily="34" charset="0"/>
            </a:rPr>
            <a:t>και 2</a:t>
          </a:r>
          <a:r>
            <a:rPr lang="el-GR" sz="1800" b="0" baseline="30000" dirty="0" smtClean="0">
              <a:latin typeface="Century Gothic" panose="020B0502020202020204" pitchFamily="34" charset="0"/>
            </a:rPr>
            <a:t>η</a:t>
          </a:r>
          <a:r>
            <a:rPr lang="el-GR" sz="1800" b="0" dirty="0" smtClean="0">
              <a:latin typeface="Century Gothic" panose="020B0502020202020204" pitchFamily="34" charset="0"/>
            </a:rPr>
            <a:t> αξιολόγηση </a:t>
          </a:r>
          <a:endParaRPr lang="el-GR" sz="1800" b="0" dirty="0">
            <a:latin typeface="Century Gothic" panose="020B0502020202020204" pitchFamily="34" charset="0"/>
          </a:endParaRPr>
        </a:p>
      </dgm:t>
    </dgm:pt>
    <dgm:pt modelId="{90EC1889-C59C-4A6E-B1AC-2016C7591E09}" type="parTrans" cxnId="{951840B5-7C58-4A3E-9342-6E1C0CFDF88C}">
      <dgm:prSet/>
      <dgm:spPr/>
      <dgm:t>
        <a:bodyPr/>
        <a:lstStyle/>
        <a:p>
          <a:endParaRPr lang="en-GB"/>
        </a:p>
      </dgm:t>
    </dgm:pt>
    <dgm:pt modelId="{6792B710-29E8-4F81-9325-E897052741FA}" type="sibTrans" cxnId="{951840B5-7C58-4A3E-9342-6E1C0CFDF88C}">
      <dgm:prSet/>
      <dgm:spPr/>
      <dgm:t>
        <a:bodyPr/>
        <a:lstStyle/>
        <a:p>
          <a:endParaRPr lang="en-GB"/>
        </a:p>
      </dgm:t>
    </dgm:pt>
    <dgm:pt modelId="{282BB64B-F8EB-41A1-94CD-9404B0B99E46}">
      <dgm:prSet phldrT="[Κείμενο]" custT="1"/>
      <dgm:spPr>
        <a:solidFill>
          <a:schemeClr val="accent5">
            <a:lumMod val="40000"/>
            <a:lumOff val="60000"/>
          </a:schemeClr>
        </a:solidFill>
      </dgm:spPr>
      <dgm:t>
        <a:bodyPr/>
        <a:lstStyle/>
        <a:p>
          <a:r>
            <a:rPr lang="el-GR" sz="1800" dirty="0" smtClean="0">
              <a:latin typeface="Century Gothic" panose="020B0502020202020204" pitchFamily="34" charset="0"/>
            </a:rPr>
            <a:t>Προαιρετικό </a:t>
          </a:r>
          <a:r>
            <a:rPr lang="en-GB" sz="1800" dirty="0" smtClean="0">
              <a:latin typeface="Century Gothic" panose="020B0502020202020204" pitchFamily="34" charset="0"/>
            </a:rPr>
            <a:t>course </a:t>
          </a:r>
          <a:r>
            <a:rPr lang="el-GR" sz="1800" dirty="0" smtClean="0">
              <a:latin typeface="Century Gothic" panose="020B0502020202020204" pitchFamily="34" charset="0"/>
            </a:rPr>
            <a:t>στην ομιλούμενη γλώσσα της χώρας εάν διαφέρει από τη γλώσσα επικοινωνίας της κινητικότητας</a:t>
          </a:r>
          <a:endParaRPr lang="el-GR" sz="1800" b="1" dirty="0">
            <a:latin typeface="Century Gothic" panose="020B0502020202020204" pitchFamily="34" charset="0"/>
          </a:endParaRPr>
        </a:p>
      </dgm:t>
    </dgm:pt>
    <dgm:pt modelId="{99528F78-68AB-4878-84CB-FF26FA8C3869}" type="parTrans" cxnId="{D18F734A-32D6-41D6-B2D6-382F7F085CD7}">
      <dgm:prSet/>
      <dgm:spPr/>
      <dgm:t>
        <a:bodyPr/>
        <a:lstStyle/>
        <a:p>
          <a:endParaRPr lang="en-GB"/>
        </a:p>
      </dgm:t>
    </dgm:pt>
    <dgm:pt modelId="{863D2DB8-4DA6-4734-8FDF-89B01CCED2CF}" type="sibTrans" cxnId="{D18F734A-32D6-41D6-B2D6-382F7F085CD7}">
      <dgm:prSet/>
      <dgm:spPr/>
      <dgm:t>
        <a:bodyPr/>
        <a:lstStyle/>
        <a:p>
          <a:endParaRPr lang="en-GB"/>
        </a:p>
      </dgm:t>
    </dgm:pt>
    <dgm:pt modelId="{195A8AEB-997B-4B56-962A-FBB0773F88DF}" type="pres">
      <dgm:prSet presAssocID="{881D7303-78D8-49A5-B1A6-C1CAECB4F1ED}" presName="hierChild1" presStyleCnt="0">
        <dgm:presLayoutVars>
          <dgm:orgChart val="1"/>
          <dgm:chPref val="1"/>
          <dgm:dir/>
          <dgm:animOne val="branch"/>
          <dgm:animLvl val="lvl"/>
          <dgm:resizeHandles/>
        </dgm:presLayoutVars>
      </dgm:prSet>
      <dgm:spPr/>
      <dgm:t>
        <a:bodyPr/>
        <a:lstStyle/>
        <a:p>
          <a:endParaRPr lang="en-GB"/>
        </a:p>
      </dgm:t>
    </dgm:pt>
    <dgm:pt modelId="{61ED0063-7C13-4594-A5BE-57E16E722BD4}" type="pres">
      <dgm:prSet presAssocID="{7D0CC085-FE80-4EE7-A829-75AF6AD61615}" presName="hierRoot1" presStyleCnt="0">
        <dgm:presLayoutVars>
          <dgm:hierBranch val="init"/>
        </dgm:presLayoutVars>
      </dgm:prSet>
      <dgm:spPr/>
    </dgm:pt>
    <dgm:pt modelId="{06C05001-C457-4CE1-8CF0-E40F2E775CD5}" type="pres">
      <dgm:prSet presAssocID="{7D0CC085-FE80-4EE7-A829-75AF6AD61615}" presName="rootComposite1" presStyleCnt="0"/>
      <dgm:spPr/>
    </dgm:pt>
    <dgm:pt modelId="{DDDCFA6E-8BE5-4922-92E3-B5DD202D9F1A}" type="pres">
      <dgm:prSet presAssocID="{7D0CC085-FE80-4EE7-A829-75AF6AD61615}" presName="rootText1" presStyleLbl="node0" presStyleIdx="0" presStyleCnt="1" custScaleY="366852" custLinFactNeighborX="531" custLinFactNeighborY="-6396">
        <dgm:presLayoutVars>
          <dgm:chPref val="3"/>
        </dgm:presLayoutVars>
      </dgm:prSet>
      <dgm:spPr/>
      <dgm:t>
        <a:bodyPr/>
        <a:lstStyle/>
        <a:p>
          <a:endParaRPr lang="en-GB"/>
        </a:p>
      </dgm:t>
    </dgm:pt>
    <dgm:pt modelId="{B0A5EE52-87E3-46CD-84A4-6DF0B98DE447}" type="pres">
      <dgm:prSet presAssocID="{7D0CC085-FE80-4EE7-A829-75AF6AD61615}" presName="rootConnector1" presStyleLbl="node1" presStyleIdx="0" presStyleCnt="0"/>
      <dgm:spPr/>
      <dgm:t>
        <a:bodyPr/>
        <a:lstStyle/>
        <a:p>
          <a:endParaRPr lang="en-GB"/>
        </a:p>
      </dgm:t>
    </dgm:pt>
    <dgm:pt modelId="{BD39D26C-4F71-45CC-9B02-9F4CAFDE6366}" type="pres">
      <dgm:prSet presAssocID="{7D0CC085-FE80-4EE7-A829-75AF6AD61615}" presName="hierChild2" presStyleCnt="0"/>
      <dgm:spPr/>
    </dgm:pt>
    <dgm:pt modelId="{A4DC4065-C445-4764-A4CD-34F8C94415B6}" type="pres">
      <dgm:prSet presAssocID="{F98E2740-5CCC-42C9-9D34-D1F0F9C1F272}" presName="Name64" presStyleLbl="parChTrans1D2" presStyleIdx="0" presStyleCnt="3"/>
      <dgm:spPr/>
      <dgm:t>
        <a:bodyPr/>
        <a:lstStyle/>
        <a:p>
          <a:endParaRPr lang="en-GB"/>
        </a:p>
      </dgm:t>
    </dgm:pt>
    <dgm:pt modelId="{0306E487-B228-4F05-8FFA-921FD03180EE}" type="pres">
      <dgm:prSet presAssocID="{D461A85E-D7BB-4D45-9B00-01C7AA74ECE8}" presName="hierRoot2" presStyleCnt="0">
        <dgm:presLayoutVars>
          <dgm:hierBranch val="init"/>
        </dgm:presLayoutVars>
      </dgm:prSet>
      <dgm:spPr/>
    </dgm:pt>
    <dgm:pt modelId="{4C0AA46E-D743-4690-991F-BD93235E7BC5}" type="pres">
      <dgm:prSet presAssocID="{D461A85E-D7BB-4D45-9B00-01C7AA74ECE8}" presName="rootComposite" presStyleCnt="0"/>
      <dgm:spPr/>
    </dgm:pt>
    <dgm:pt modelId="{2121BB41-8DA7-453E-A07D-78DCFDE0F25F}" type="pres">
      <dgm:prSet presAssocID="{D461A85E-D7BB-4D45-9B00-01C7AA74ECE8}" presName="rootText" presStyleLbl="node2" presStyleIdx="0" presStyleCnt="3" custScaleX="126776" custScaleY="242167" custLinFactNeighborX="-614" custLinFactNeighborY="-58570">
        <dgm:presLayoutVars>
          <dgm:chPref val="3"/>
        </dgm:presLayoutVars>
      </dgm:prSet>
      <dgm:spPr/>
      <dgm:t>
        <a:bodyPr/>
        <a:lstStyle/>
        <a:p>
          <a:endParaRPr lang="en-GB"/>
        </a:p>
      </dgm:t>
    </dgm:pt>
    <dgm:pt modelId="{97D0B6CF-1209-49E5-894F-F971BB0B187F}" type="pres">
      <dgm:prSet presAssocID="{D461A85E-D7BB-4D45-9B00-01C7AA74ECE8}" presName="rootConnector" presStyleLbl="node2" presStyleIdx="0" presStyleCnt="3"/>
      <dgm:spPr/>
      <dgm:t>
        <a:bodyPr/>
        <a:lstStyle/>
        <a:p>
          <a:endParaRPr lang="en-GB"/>
        </a:p>
      </dgm:t>
    </dgm:pt>
    <dgm:pt modelId="{FF666738-5D5E-4F3E-B23E-9DB31A84ECCE}" type="pres">
      <dgm:prSet presAssocID="{D461A85E-D7BB-4D45-9B00-01C7AA74ECE8}" presName="hierChild4" presStyleCnt="0"/>
      <dgm:spPr/>
    </dgm:pt>
    <dgm:pt modelId="{7A90EF03-87B2-494F-BD29-7E1F962A1728}" type="pres">
      <dgm:prSet presAssocID="{37C9E469-B3DF-467F-B4CC-06E178550E4C}" presName="Name64" presStyleLbl="parChTrans1D3" presStyleIdx="0" presStyleCnt="3"/>
      <dgm:spPr/>
      <dgm:t>
        <a:bodyPr/>
        <a:lstStyle/>
        <a:p>
          <a:endParaRPr lang="en-GB"/>
        </a:p>
      </dgm:t>
    </dgm:pt>
    <dgm:pt modelId="{7DEC330C-44D2-46E0-8D73-7CA2891C3E30}" type="pres">
      <dgm:prSet presAssocID="{1C270C29-9B28-4243-8F4F-D154B5A75811}" presName="hierRoot2" presStyleCnt="0">
        <dgm:presLayoutVars>
          <dgm:hierBranch val="init"/>
        </dgm:presLayoutVars>
      </dgm:prSet>
      <dgm:spPr/>
    </dgm:pt>
    <dgm:pt modelId="{002DCADA-F930-4643-9217-FD5AAC0D2672}" type="pres">
      <dgm:prSet presAssocID="{1C270C29-9B28-4243-8F4F-D154B5A75811}" presName="rootComposite" presStyleCnt="0"/>
      <dgm:spPr/>
    </dgm:pt>
    <dgm:pt modelId="{21BBC228-0E96-4A88-95D6-DB41EB145673}" type="pres">
      <dgm:prSet presAssocID="{1C270C29-9B28-4243-8F4F-D154B5A75811}" presName="rootText" presStyleLbl="node3" presStyleIdx="0" presStyleCnt="3" custScaleY="181223">
        <dgm:presLayoutVars>
          <dgm:chPref val="3"/>
        </dgm:presLayoutVars>
      </dgm:prSet>
      <dgm:spPr/>
      <dgm:t>
        <a:bodyPr/>
        <a:lstStyle/>
        <a:p>
          <a:endParaRPr lang="en-GB"/>
        </a:p>
      </dgm:t>
    </dgm:pt>
    <dgm:pt modelId="{C9A42F2C-E1F0-4DD4-B84C-7A2F689B48F8}" type="pres">
      <dgm:prSet presAssocID="{1C270C29-9B28-4243-8F4F-D154B5A75811}" presName="rootConnector" presStyleLbl="node3" presStyleIdx="0" presStyleCnt="3"/>
      <dgm:spPr/>
      <dgm:t>
        <a:bodyPr/>
        <a:lstStyle/>
        <a:p>
          <a:endParaRPr lang="en-GB"/>
        </a:p>
      </dgm:t>
    </dgm:pt>
    <dgm:pt modelId="{86567C6A-82DC-45CD-BC39-7192C2A349D8}" type="pres">
      <dgm:prSet presAssocID="{1C270C29-9B28-4243-8F4F-D154B5A75811}" presName="hierChild4" presStyleCnt="0"/>
      <dgm:spPr/>
    </dgm:pt>
    <dgm:pt modelId="{091DCDC4-8679-41A3-A133-5C0D57F9F779}" type="pres">
      <dgm:prSet presAssocID="{1C270C29-9B28-4243-8F4F-D154B5A75811}" presName="hierChild5" presStyleCnt="0"/>
      <dgm:spPr/>
    </dgm:pt>
    <dgm:pt modelId="{786C7C12-4715-44A6-9442-FC157651EA8B}" type="pres">
      <dgm:prSet presAssocID="{D461A85E-D7BB-4D45-9B00-01C7AA74ECE8}" presName="hierChild5" presStyleCnt="0"/>
      <dgm:spPr/>
    </dgm:pt>
    <dgm:pt modelId="{980DC0EA-AEF0-445C-80F0-F6D75259CAD3}" type="pres">
      <dgm:prSet presAssocID="{BBBB04E8-FD7D-4AEC-B7AE-43AB71BD3DB2}" presName="Name64" presStyleLbl="parChTrans1D2" presStyleIdx="1" presStyleCnt="3"/>
      <dgm:spPr/>
      <dgm:t>
        <a:bodyPr/>
        <a:lstStyle/>
        <a:p>
          <a:endParaRPr lang="en-GB"/>
        </a:p>
      </dgm:t>
    </dgm:pt>
    <dgm:pt modelId="{2832BA22-0508-4DC8-BC80-258812E44DA5}" type="pres">
      <dgm:prSet presAssocID="{48A3E92E-9110-4F24-AB79-3190878E03E4}" presName="hierRoot2" presStyleCnt="0">
        <dgm:presLayoutVars>
          <dgm:hierBranch val="init"/>
        </dgm:presLayoutVars>
      </dgm:prSet>
      <dgm:spPr/>
    </dgm:pt>
    <dgm:pt modelId="{07BA931F-4B99-425D-99A1-62B516422A68}" type="pres">
      <dgm:prSet presAssocID="{48A3E92E-9110-4F24-AB79-3190878E03E4}" presName="rootComposite" presStyleCnt="0"/>
      <dgm:spPr/>
    </dgm:pt>
    <dgm:pt modelId="{250141AB-1948-4A1D-BCAA-38B871F90DD4}" type="pres">
      <dgm:prSet presAssocID="{48A3E92E-9110-4F24-AB79-3190878E03E4}" presName="rootText" presStyleLbl="node2" presStyleIdx="1" presStyleCnt="3" custScaleX="110081" custScaleY="240809" custLinFactNeighborX="5340" custLinFactNeighborY="-1937">
        <dgm:presLayoutVars>
          <dgm:chPref val="3"/>
        </dgm:presLayoutVars>
      </dgm:prSet>
      <dgm:spPr/>
      <dgm:t>
        <a:bodyPr/>
        <a:lstStyle/>
        <a:p>
          <a:endParaRPr lang="en-GB"/>
        </a:p>
      </dgm:t>
    </dgm:pt>
    <dgm:pt modelId="{C55DEB50-7DC6-424B-9F3E-05B527F5A7A3}" type="pres">
      <dgm:prSet presAssocID="{48A3E92E-9110-4F24-AB79-3190878E03E4}" presName="rootConnector" presStyleLbl="node2" presStyleIdx="1" presStyleCnt="3"/>
      <dgm:spPr/>
      <dgm:t>
        <a:bodyPr/>
        <a:lstStyle/>
        <a:p>
          <a:endParaRPr lang="en-GB"/>
        </a:p>
      </dgm:t>
    </dgm:pt>
    <dgm:pt modelId="{09771504-C480-4968-8766-629E20706762}" type="pres">
      <dgm:prSet presAssocID="{48A3E92E-9110-4F24-AB79-3190878E03E4}" presName="hierChild4" presStyleCnt="0"/>
      <dgm:spPr/>
    </dgm:pt>
    <dgm:pt modelId="{39E01A23-B752-4158-9668-D6920CFF53D5}" type="pres">
      <dgm:prSet presAssocID="{3E6C44C2-8232-45F7-8D40-E0A188AC2E51}" presName="Name64" presStyleLbl="parChTrans1D3" presStyleIdx="1" presStyleCnt="3"/>
      <dgm:spPr/>
      <dgm:t>
        <a:bodyPr/>
        <a:lstStyle/>
        <a:p>
          <a:endParaRPr lang="en-GB"/>
        </a:p>
      </dgm:t>
    </dgm:pt>
    <dgm:pt modelId="{B58F4F20-37D9-4085-B132-1E4F022F1116}" type="pres">
      <dgm:prSet presAssocID="{86105300-E6CA-43CB-8B5A-33D68826C6C1}" presName="hierRoot2" presStyleCnt="0">
        <dgm:presLayoutVars>
          <dgm:hierBranch val="init"/>
        </dgm:presLayoutVars>
      </dgm:prSet>
      <dgm:spPr/>
    </dgm:pt>
    <dgm:pt modelId="{58FED91B-7FA0-4C08-A52E-606A675461F6}" type="pres">
      <dgm:prSet presAssocID="{86105300-E6CA-43CB-8B5A-33D68826C6C1}" presName="rootComposite" presStyleCnt="0"/>
      <dgm:spPr/>
    </dgm:pt>
    <dgm:pt modelId="{1F386515-397D-4A08-BCED-DCCA45E6BF9B}" type="pres">
      <dgm:prSet presAssocID="{86105300-E6CA-43CB-8B5A-33D68826C6C1}" presName="rootText" presStyleLbl="node3" presStyleIdx="1" presStyleCnt="3" custScaleX="122191" custScaleY="158243" custLinFactNeighborX="-1522" custLinFactNeighborY="-23532">
        <dgm:presLayoutVars>
          <dgm:chPref val="3"/>
        </dgm:presLayoutVars>
      </dgm:prSet>
      <dgm:spPr/>
      <dgm:t>
        <a:bodyPr/>
        <a:lstStyle/>
        <a:p>
          <a:endParaRPr lang="en-GB"/>
        </a:p>
      </dgm:t>
    </dgm:pt>
    <dgm:pt modelId="{09FB57AC-D88F-4818-9295-FF297A8C171B}" type="pres">
      <dgm:prSet presAssocID="{86105300-E6CA-43CB-8B5A-33D68826C6C1}" presName="rootConnector" presStyleLbl="node3" presStyleIdx="1" presStyleCnt="3"/>
      <dgm:spPr/>
      <dgm:t>
        <a:bodyPr/>
        <a:lstStyle/>
        <a:p>
          <a:endParaRPr lang="en-GB"/>
        </a:p>
      </dgm:t>
    </dgm:pt>
    <dgm:pt modelId="{D20C899E-3D9F-4968-8E69-5EB5955B5218}" type="pres">
      <dgm:prSet presAssocID="{86105300-E6CA-43CB-8B5A-33D68826C6C1}" presName="hierChild4" presStyleCnt="0"/>
      <dgm:spPr/>
    </dgm:pt>
    <dgm:pt modelId="{B4CE6E7E-4015-47BC-A522-D7F45559F758}" type="pres">
      <dgm:prSet presAssocID="{86105300-E6CA-43CB-8B5A-33D68826C6C1}" presName="hierChild5" presStyleCnt="0"/>
      <dgm:spPr/>
    </dgm:pt>
    <dgm:pt modelId="{49308865-339D-4950-A19D-2C71B0C41C7E}" type="pres">
      <dgm:prSet presAssocID="{48A3E92E-9110-4F24-AB79-3190878E03E4}" presName="hierChild5" presStyleCnt="0"/>
      <dgm:spPr/>
    </dgm:pt>
    <dgm:pt modelId="{CFB2D180-F5D3-43DC-8CBC-4CE27F4458E1}" type="pres">
      <dgm:prSet presAssocID="{90EC1889-C59C-4A6E-B1AC-2016C7591E09}" presName="Name64" presStyleLbl="parChTrans1D2" presStyleIdx="2" presStyleCnt="3"/>
      <dgm:spPr/>
      <dgm:t>
        <a:bodyPr/>
        <a:lstStyle/>
        <a:p>
          <a:endParaRPr lang="en-GB"/>
        </a:p>
      </dgm:t>
    </dgm:pt>
    <dgm:pt modelId="{595F4AF2-684B-40F8-B56D-53191DB6DA93}" type="pres">
      <dgm:prSet presAssocID="{C82B955A-40F2-4302-9697-0AC6DBB11527}" presName="hierRoot2" presStyleCnt="0">
        <dgm:presLayoutVars>
          <dgm:hierBranch val="init"/>
        </dgm:presLayoutVars>
      </dgm:prSet>
      <dgm:spPr/>
    </dgm:pt>
    <dgm:pt modelId="{3205ED9F-B7C2-4C00-BF1F-6AD0024B452F}" type="pres">
      <dgm:prSet presAssocID="{C82B955A-40F2-4302-9697-0AC6DBB11527}" presName="rootComposite" presStyleCnt="0"/>
      <dgm:spPr/>
    </dgm:pt>
    <dgm:pt modelId="{08F785F8-C124-48BC-AADD-58469434E9E5}" type="pres">
      <dgm:prSet presAssocID="{C82B955A-40F2-4302-9697-0AC6DBB11527}" presName="rootText" presStyleLbl="node2" presStyleIdx="2" presStyleCnt="3" custScaleX="117200" custScaleY="160645">
        <dgm:presLayoutVars>
          <dgm:chPref val="3"/>
        </dgm:presLayoutVars>
      </dgm:prSet>
      <dgm:spPr/>
      <dgm:t>
        <a:bodyPr/>
        <a:lstStyle/>
        <a:p>
          <a:endParaRPr lang="en-GB"/>
        </a:p>
      </dgm:t>
    </dgm:pt>
    <dgm:pt modelId="{7A1B88F1-5055-46D0-877D-2D779FA98C55}" type="pres">
      <dgm:prSet presAssocID="{C82B955A-40F2-4302-9697-0AC6DBB11527}" presName="rootConnector" presStyleLbl="node2" presStyleIdx="2" presStyleCnt="3"/>
      <dgm:spPr/>
      <dgm:t>
        <a:bodyPr/>
        <a:lstStyle/>
        <a:p>
          <a:endParaRPr lang="en-GB"/>
        </a:p>
      </dgm:t>
    </dgm:pt>
    <dgm:pt modelId="{F233780F-937F-40F5-A6CC-DA23254F6ACA}" type="pres">
      <dgm:prSet presAssocID="{C82B955A-40F2-4302-9697-0AC6DBB11527}" presName="hierChild4" presStyleCnt="0"/>
      <dgm:spPr/>
    </dgm:pt>
    <dgm:pt modelId="{45F5C892-BCAB-4355-9C87-D92CD49D6129}" type="pres">
      <dgm:prSet presAssocID="{99528F78-68AB-4878-84CB-FF26FA8C3869}" presName="Name64" presStyleLbl="parChTrans1D3" presStyleIdx="2" presStyleCnt="3"/>
      <dgm:spPr/>
      <dgm:t>
        <a:bodyPr/>
        <a:lstStyle/>
        <a:p>
          <a:endParaRPr lang="en-GB"/>
        </a:p>
      </dgm:t>
    </dgm:pt>
    <dgm:pt modelId="{C0CE5E04-B0D3-4AE8-9564-84E0E0ABE1D5}" type="pres">
      <dgm:prSet presAssocID="{282BB64B-F8EB-41A1-94CD-9404B0B99E46}" presName="hierRoot2" presStyleCnt="0">
        <dgm:presLayoutVars>
          <dgm:hierBranch val="init"/>
        </dgm:presLayoutVars>
      </dgm:prSet>
      <dgm:spPr/>
    </dgm:pt>
    <dgm:pt modelId="{08FC9492-130C-4CFC-8D04-8F5F461B35B6}" type="pres">
      <dgm:prSet presAssocID="{282BB64B-F8EB-41A1-94CD-9404B0B99E46}" presName="rootComposite" presStyleCnt="0"/>
      <dgm:spPr/>
    </dgm:pt>
    <dgm:pt modelId="{18895041-7F15-4904-A91F-F1F13F89B332}" type="pres">
      <dgm:prSet presAssocID="{282BB64B-F8EB-41A1-94CD-9404B0B99E46}" presName="rootText" presStyleLbl="node3" presStyleIdx="2" presStyleCnt="3" custScaleX="145426" custScaleY="213176">
        <dgm:presLayoutVars>
          <dgm:chPref val="3"/>
        </dgm:presLayoutVars>
      </dgm:prSet>
      <dgm:spPr/>
      <dgm:t>
        <a:bodyPr/>
        <a:lstStyle/>
        <a:p>
          <a:endParaRPr lang="en-GB"/>
        </a:p>
      </dgm:t>
    </dgm:pt>
    <dgm:pt modelId="{A853B41E-4C46-48EE-BE1D-DCD3E77294DC}" type="pres">
      <dgm:prSet presAssocID="{282BB64B-F8EB-41A1-94CD-9404B0B99E46}" presName="rootConnector" presStyleLbl="node3" presStyleIdx="2" presStyleCnt="3"/>
      <dgm:spPr/>
      <dgm:t>
        <a:bodyPr/>
        <a:lstStyle/>
        <a:p>
          <a:endParaRPr lang="en-GB"/>
        </a:p>
      </dgm:t>
    </dgm:pt>
    <dgm:pt modelId="{37A0C3EC-42D9-4506-8674-8FFA5223CD25}" type="pres">
      <dgm:prSet presAssocID="{282BB64B-F8EB-41A1-94CD-9404B0B99E46}" presName="hierChild4" presStyleCnt="0"/>
      <dgm:spPr/>
    </dgm:pt>
    <dgm:pt modelId="{C8A7FF69-1EEE-458B-BE94-250D7E398D70}" type="pres">
      <dgm:prSet presAssocID="{282BB64B-F8EB-41A1-94CD-9404B0B99E46}" presName="hierChild5" presStyleCnt="0"/>
      <dgm:spPr/>
    </dgm:pt>
    <dgm:pt modelId="{70503489-F270-48CF-949C-0E6788AF828F}" type="pres">
      <dgm:prSet presAssocID="{C82B955A-40F2-4302-9697-0AC6DBB11527}" presName="hierChild5" presStyleCnt="0"/>
      <dgm:spPr/>
    </dgm:pt>
    <dgm:pt modelId="{7DABE967-4CC4-4CF0-83A8-0B6FAF42011A}" type="pres">
      <dgm:prSet presAssocID="{7D0CC085-FE80-4EE7-A829-75AF6AD61615}" presName="hierChild3" presStyleCnt="0"/>
      <dgm:spPr/>
    </dgm:pt>
  </dgm:ptLst>
  <dgm:cxnLst>
    <dgm:cxn modelId="{51BCD54E-5833-4349-8BB7-AFA4717337C5}" type="presOf" srcId="{C82B955A-40F2-4302-9697-0AC6DBB11527}" destId="{08F785F8-C124-48BC-AADD-58469434E9E5}" srcOrd="0" destOrd="0" presId="urn:microsoft.com/office/officeart/2009/3/layout/HorizontalOrganizationChart"/>
    <dgm:cxn modelId="{096A8114-B269-462C-9250-9A4420DBB85C}" type="presOf" srcId="{3E6C44C2-8232-45F7-8D40-E0A188AC2E51}" destId="{39E01A23-B752-4158-9668-D6920CFF53D5}" srcOrd="0" destOrd="0" presId="urn:microsoft.com/office/officeart/2009/3/layout/HorizontalOrganizationChart"/>
    <dgm:cxn modelId="{1B23C90B-ED9E-4149-924F-6EFD46493883}" type="presOf" srcId="{1C270C29-9B28-4243-8F4F-D154B5A75811}" destId="{C9A42F2C-E1F0-4DD4-B84C-7A2F689B48F8}" srcOrd="1" destOrd="0" presId="urn:microsoft.com/office/officeart/2009/3/layout/HorizontalOrganizationChart"/>
    <dgm:cxn modelId="{15E14573-871D-4CB8-AD8E-EE25E953EF51}" type="presOf" srcId="{48A3E92E-9110-4F24-AB79-3190878E03E4}" destId="{C55DEB50-7DC6-424B-9F3E-05B527F5A7A3}" srcOrd="1" destOrd="0" presId="urn:microsoft.com/office/officeart/2009/3/layout/HorizontalOrganizationChart"/>
    <dgm:cxn modelId="{5CA8C595-99C4-475D-936E-58B52A79DE0F}" type="presOf" srcId="{48A3E92E-9110-4F24-AB79-3190878E03E4}" destId="{250141AB-1948-4A1D-BCAA-38B871F90DD4}" srcOrd="0" destOrd="0" presId="urn:microsoft.com/office/officeart/2009/3/layout/HorizontalOrganizationChart"/>
    <dgm:cxn modelId="{2C6B8137-3828-487E-A9FA-35FC397BE53C}" type="presOf" srcId="{90EC1889-C59C-4A6E-B1AC-2016C7591E09}" destId="{CFB2D180-F5D3-43DC-8CBC-4CE27F4458E1}" srcOrd="0" destOrd="0" presId="urn:microsoft.com/office/officeart/2009/3/layout/HorizontalOrganizationChart"/>
    <dgm:cxn modelId="{7192FCCC-E4AC-479F-8341-8982FF4CCB85}" srcId="{D461A85E-D7BB-4D45-9B00-01C7AA74ECE8}" destId="{1C270C29-9B28-4243-8F4F-D154B5A75811}" srcOrd="0" destOrd="0" parTransId="{37C9E469-B3DF-467F-B4CC-06E178550E4C}" sibTransId="{94749108-7B8E-4ABA-8F30-81EA3DCFACEA}"/>
    <dgm:cxn modelId="{D18F734A-32D6-41D6-B2D6-382F7F085CD7}" srcId="{C82B955A-40F2-4302-9697-0AC6DBB11527}" destId="{282BB64B-F8EB-41A1-94CD-9404B0B99E46}" srcOrd="0" destOrd="0" parTransId="{99528F78-68AB-4878-84CB-FF26FA8C3869}" sibTransId="{863D2DB8-4DA6-4734-8FDF-89B01CCED2CF}"/>
    <dgm:cxn modelId="{7BB804BF-E07E-4978-BBD5-1B07E148421F}" type="presOf" srcId="{D461A85E-D7BB-4D45-9B00-01C7AA74ECE8}" destId="{2121BB41-8DA7-453E-A07D-78DCFDE0F25F}" srcOrd="0" destOrd="0" presId="urn:microsoft.com/office/officeart/2009/3/layout/HorizontalOrganizationChart"/>
    <dgm:cxn modelId="{681816F7-F6DA-447A-A1C4-420E2FF61842}" srcId="{48A3E92E-9110-4F24-AB79-3190878E03E4}" destId="{86105300-E6CA-43CB-8B5A-33D68826C6C1}" srcOrd="0" destOrd="0" parTransId="{3E6C44C2-8232-45F7-8D40-E0A188AC2E51}" sibTransId="{8F58C2F9-3D74-481F-8F88-B3423E6F3625}"/>
    <dgm:cxn modelId="{20E4EE6C-1005-4459-B1CB-64B52AA2BAC7}" type="presOf" srcId="{282BB64B-F8EB-41A1-94CD-9404B0B99E46}" destId="{18895041-7F15-4904-A91F-F1F13F89B332}" srcOrd="0" destOrd="0" presId="urn:microsoft.com/office/officeart/2009/3/layout/HorizontalOrganizationChart"/>
    <dgm:cxn modelId="{214DBF35-42C5-42D5-A50D-CCDF1A03E43F}" type="presOf" srcId="{99528F78-68AB-4878-84CB-FF26FA8C3869}" destId="{45F5C892-BCAB-4355-9C87-D92CD49D6129}" srcOrd="0" destOrd="0" presId="urn:microsoft.com/office/officeart/2009/3/layout/HorizontalOrganizationChart"/>
    <dgm:cxn modelId="{0835D706-6C7C-43E8-95EB-2377484B32FF}" type="presOf" srcId="{7D0CC085-FE80-4EE7-A829-75AF6AD61615}" destId="{B0A5EE52-87E3-46CD-84A4-6DF0B98DE447}" srcOrd="1" destOrd="0" presId="urn:microsoft.com/office/officeart/2009/3/layout/HorizontalOrganizationChart"/>
    <dgm:cxn modelId="{8175173D-1F4E-4634-A71C-8C563780FC48}" type="presOf" srcId="{BBBB04E8-FD7D-4AEC-B7AE-43AB71BD3DB2}" destId="{980DC0EA-AEF0-445C-80F0-F6D75259CAD3}" srcOrd="0" destOrd="0" presId="urn:microsoft.com/office/officeart/2009/3/layout/HorizontalOrganizationChart"/>
    <dgm:cxn modelId="{56FEDC95-A78B-4E7C-BC38-C4CD34776147}" type="presOf" srcId="{1C270C29-9B28-4243-8F4F-D154B5A75811}" destId="{21BBC228-0E96-4A88-95D6-DB41EB145673}" srcOrd="0" destOrd="0" presId="urn:microsoft.com/office/officeart/2009/3/layout/HorizontalOrganizationChart"/>
    <dgm:cxn modelId="{2C103CE9-BC4E-4F6E-9E35-A9E1E526832C}" type="presOf" srcId="{37C9E469-B3DF-467F-B4CC-06E178550E4C}" destId="{7A90EF03-87B2-494F-BD29-7E1F962A1728}" srcOrd="0" destOrd="0" presId="urn:microsoft.com/office/officeart/2009/3/layout/HorizontalOrganizationChart"/>
    <dgm:cxn modelId="{CC889652-21D2-49C7-8F19-92B544DB3936}" type="presOf" srcId="{282BB64B-F8EB-41A1-94CD-9404B0B99E46}" destId="{A853B41E-4C46-48EE-BE1D-DCD3E77294DC}" srcOrd="1" destOrd="0" presId="urn:microsoft.com/office/officeart/2009/3/layout/HorizontalOrganizationChart"/>
    <dgm:cxn modelId="{C3AA2F2C-A008-4313-93EE-FCF6327BD26B}" type="presOf" srcId="{D461A85E-D7BB-4D45-9B00-01C7AA74ECE8}" destId="{97D0B6CF-1209-49E5-894F-F971BB0B187F}" srcOrd="1" destOrd="0" presId="urn:microsoft.com/office/officeart/2009/3/layout/HorizontalOrganizationChart"/>
    <dgm:cxn modelId="{951840B5-7C58-4A3E-9342-6E1C0CFDF88C}" srcId="{7D0CC085-FE80-4EE7-A829-75AF6AD61615}" destId="{C82B955A-40F2-4302-9697-0AC6DBB11527}" srcOrd="2" destOrd="0" parTransId="{90EC1889-C59C-4A6E-B1AC-2016C7591E09}" sibTransId="{6792B710-29E8-4F81-9325-E897052741FA}"/>
    <dgm:cxn modelId="{CEDB54B1-E1E2-4FB4-95C4-8D47A10B614F}" type="presOf" srcId="{86105300-E6CA-43CB-8B5A-33D68826C6C1}" destId="{1F386515-397D-4A08-BCED-DCCA45E6BF9B}" srcOrd="0" destOrd="0" presId="urn:microsoft.com/office/officeart/2009/3/layout/HorizontalOrganizationChart"/>
    <dgm:cxn modelId="{5E486B11-6162-4942-8C42-C7A593F3B8AE}" srcId="{7D0CC085-FE80-4EE7-A829-75AF6AD61615}" destId="{D461A85E-D7BB-4D45-9B00-01C7AA74ECE8}" srcOrd="0" destOrd="0" parTransId="{F98E2740-5CCC-42C9-9D34-D1F0F9C1F272}" sibTransId="{106A10DC-9236-4723-8BAC-3E4B46530BEA}"/>
    <dgm:cxn modelId="{28DBBB38-16BB-4B3F-9C2B-28AB3277D3D5}" srcId="{7D0CC085-FE80-4EE7-A829-75AF6AD61615}" destId="{48A3E92E-9110-4F24-AB79-3190878E03E4}" srcOrd="1" destOrd="0" parTransId="{BBBB04E8-FD7D-4AEC-B7AE-43AB71BD3DB2}" sibTransId="{C4F6A264-4C24-4409-B634-595F4EEE14E1}"/>
    <dgm:cxn modelId="{27A6C9ED-E4D2-4B32-A488-1E45094AE837}" type="presOf" srcId="{881D7303-78D8-49A5-B1A6-C1CAECB4F1ED}" destId="{195A8AEB-997B-4B56-962A-FBB0773F88DF}" srcOrd="0" destOrd="0" presId="urn:microsoft.com/office/officeart/2009/3/layout/HorizontalOrganizationChart"/>
    <dgm:cxn modelId="{E3018482-55D8-49BF-B502-83D50C01F4C1}" type="presOf" srcId="{C82B955A-40F2-4302-9697-0AC6DBB11527}" destId="{7A1B88F1-5055-46D0-877D-2D779FA98C55}" srcOrd="1" destOrd="0" presId="urn:microsoft.com/office/officeart/2009/3/layout/HorizontalOrganizationChart"/>
    <dgm:cxn modelId="{E0E2A5EA-0C87-478E-A9BA-0B1E3A2652DB}" type="presOf" srcId="{F98E2740-5CCC-42C9-9D34-D1F0F9C1F272}" destId="{A4DC4065-C445-4764-A4CD-34F8C94415B6}" srcOrd="0" destOrd="0" presId="urn:microsoft.com/office/officeart/2009/3/layout/HorizontalOrganizationChart"/>
    <dgm:cxn modelId="{E701F878-59F6-4332-8FDF-C6444EFCF0E4}" type="presOf" srcId="{7D0CC085-FE80-4EE7-A829-75AF6AD61615}" destId="{DDDCFA6E-8BE5-4922-92E3-B5DD202D9F1A}" srcOrd="0" destOrd="0" presId="urn:microsoft.com/office/officeart/2009/3/layout/HorizontalOrganizationChart"/>
    <dgm:cxn modelId="{2235D7C4-F8C3-4122-BADB-91EA04D3BE5A}" srcId="{881D7303-78D8-49A5-B1A6-C1CAECB4F1ED}" destId="{7D0CC085-FE80-4EE7-A829-75AF6AD61615}" srcOrd="0" destOrd="0" parTransId="{F435B215-D846-4D86-9D10-069ACD8DD902}" sibTransId="{20E5F262-6DF6-49C5-B0FA-473471CEDACB}"/>
    <dgm:cxn modelId="{419B42D8-C454-4A8C-B980-70FB1F954155}" type="presOf" srcId="{86105300-E6CA-43CB-8B5A-33D68826C6C1}" destId="{09FB57AC-D88F-4818-9295-FF297A8C171B}" srcOrd="1" destOrd="0" presId="urn:microsoft.com/office/officeart/2009/3/layout/HorizontalOrganizationChart"/>
    <dgm:cxn modelId="{199F4D3E-DD7A-41E3-A642-DAEE5BFC41B0}" type="presParOf" srcId="{195A8AEB-997B-4B56-962A-FBB0773F88DF}" destId="{61ED0063-7C13-4594-A5BE-57E16E722BD4}" srcOrd="0" destOrd="0" presId="urn:microsoft.com/office/officeart/2009/3/layout/HorizontalOrganizationChart"/>
    <dgm:cxn modelId="{EA67F3E5-E0E6-4F3D-941B-B7DEE9299D43}" type="presParOf" srcId="{61ED0063-7C13-4594-A5BE-57E16E722BD4}" destId="{06C05001-C457-4CE1-8CF0-E40F2E775CD5}" srcOrd="0" destOrd="0" presId="urn:microsoft.com/office/officeart/2009/3/layout/HorizontalOrganizationChart"/>
    <dgm:cxn modelId="{C39C63CF-E41B-4DBA-97CD-58614BC153BC}" type="presParOf" srcId="{06C05001-C457-4CE1-8CF0-E40F2E775CD5}" destId="{DDDCFA6E-8BE5-4922-92E3-B5DD202D9F1A}" srcOrd="0" destOrd="0" presId="urn:microsoft.com/office/officeart/2009/3/layout/HorizontalOrganizationChart"/>
    <dgm:cxn modelId="{4A34EFE5-1C10-4F2F-80D3-264A6D887BCD}" type="presParOf" srcId="{06C05001-C457-4CE1-8CF0-E40F2E775CD5}" destId="{B0A5EE52-87E3-46CD-84A4-6DF0B98DE447}" srcOrd="1" destOrd="0" presId="urn:microsoft.com/office/officeart/2009/3/layout/HorizontalOrganizationChart"/>
    <dgm:cxn modelId="{30A14514-086F-4327-ABB9-0D904AF65FE9}" type="presParOf" srcId="{61ED0063-7C13-4594-A5BE-57E16E722BD4}" destId="{BD39D26C-4F71-45CC-9B02-9F4CAFDE6366}" srcOrd="1" destOrd="0" presId="urn:microsoft.com/office/officeart/2009/3/layout/HorizontalOrganizationChart"/>
    <dgm:cxn modelId="{CBB9C617-43BC-4715-9B66-DE6A7816F24C}" type="presParOf" srcId="{BD39D26C-4F71-45CC-9B02-9F4CAFDE6366}" destId="{A4DC4065-C445-4764-A4CD-34F8C94415B6}" srcOrd="0" destOrd="0" presId="urn:microsoft.com/office/officeart/2009/3/layout/HorizontalOrganizationChart"/>
    <dgm:cxn modelId="{6AFBD9D5-65EF-462E-9385-937B871AB847}" type="presParOf" srcId="{BD39D26C-4F71-45CC-9B02-9F4CAFDE6366}" destId="{0306E487-B228-4F05-8FFA-921FD03180EE}" srcOrd="1" destOrd="0" presId="urn:microsoft.com/office/officeart/2009/3/layout/HorizontalOrganizationChart"/>
    <dgm:cxn modelId="{9C549079-0534-4FA2-B1EA-3A3D33B0704C}" type="presParOf" srcId="{0306E487-B228-4F05-8FFA-921FD03180EE}" destId="{4C0AA46E-D743-4690-991F-BD93235E7BC5}" srcOrd="0" destOrd="0" presId="urn:microsoft.com/office/officeart/2009/3/layout/HorizontalOrganizationChart"/>
    <dgm:cxn modelId="{D94D4D00-EFF9-4AC4-9E21-A85131ACFA2E}" type="presParOf" srcId="{4C0AA46E-D743-4690-991F-BD93235E7BC5}" destId="{2121BB41-8DA7-453E-A07D-78DCFDE0F25F}" srcOrd="0" destOrd="0" presId="urn:microsoft.com/office/officeart/2009/3/layout/HorizontalOrganizationChart"/>
    <dgm:cxn modelId="{465AEEDB-6522-409E-B9FD-C8F67876BA87}" type="presParOf" srcId="{4C0AA46E-D743-4690-991F-BD93235E7BC5}" destId="{97D0B6CF-1209-49E5-894F-F971BB0B187F}" srcOrd="1" destOrd="0" presId="urn:microsoft.com/office/officeart/2009/3/layout/HorizontalOrganizationChart"/>
    <dgm:cxn modelId="{1F25DE5C-9FB1-412B-9883-4ECEE1A7A980}" type="presParOf" srcId="{0306E487-B228-4F05-8FFA-921FD03180EE}" destId="{FF666738-5D5E-4F3E-B23E-9DB31A84ECCE}" srcOrd="1" destOrd="0" presId="urn:microsoft.com/office/officeart/2009/3/layout/HorizontalOrganizationChart"/>
    <dgm:cxn modelId="{7C005F39-397B-4BFD-AB78-A12956AB8812}" type="presParOf" srcId="{FF666738-5D5E-4F3E-B23E-9DB31A84ECCE}" destId="{7A90EF03-87B2-494F-BD29-7E1F962A1728}" srcOrd="0" destOrd="0" presId="urn:microsoft.com/office/officeart/2009/3/layout/HorizontalOrganizationChart"/>
    <dgm:cxn modelId="{401B03C6-2D93-497E-809E-2FEE85291DE6}" type="presParOf" srcId="{FF666738-5D5E-4F3E-B23E-9DB31A84ECCE}" destId="{7DEC330C-44D2-46E0-8D73-7CA2891C3E30}" srcOrd="1" destOrd="0" presId="urn:microsoft.com/office/officeart/2009/3/layout/HorizontalOrganizationChart"/>
    <dgm:cxn modelId="{EAB6F85D-1059-4362-B503-0AD1720B3E7E}" type="presParOf" srcId="{7DEC330C-44D2-46E0-8D73-7CA2891C3E30}" destId="{002DCADA-F930-4643-9217-FD5AAC0D2672}" srcOrd="0" destOrd="0" presId="urn:microsoft.com/office/officeart/2009/3/layout/HorizontalOrganizationChart"/>
    <dgm:cxn modelId="{BBE4B5D3-EFEF-4F8F-A18A-52B9D9EAE7CC}" type="presParOf" srcId="{002DCADA-F930-4643-9217-FD5AAC0D2672}" destId="{21BBC228-0E96-4A88-95D6-DB41EB145673}" srcOrd="0" destOrd="0" presId="urn:microsoft.com/office/officeart/2009/3/layout/HorizontalOrganizationChart"/>
    <dgm:cxn modelId="{0649AF81-2D24-47A2-9A10-E413B361B866}" type="presParOf" srcId="{002DCADA-F930-4643-9217-FD5AAC0D2672}" destId="{C9A42F2C-E1F0-4DD4-B84C-7A2F689B48F8}" srcOrd="1" destOrd="0" presId="urn:microsoft.com/office/officeart/2009/3/layout/HorizontalOrganizationChart"/>
    <dgm:cxn modelId="{DFE08311-E5A9-4C42-AA98-938019B9C668}" type="presParOf" srcId="{7DEC330C-44D2-46E0-8D73-7CA2891C3E30}" destId="{86567C6A-82DC-45CD-BC39-7192C2A349D8}" srcOrd="1" destOrd="0" presId="urn:microsoft.com/office/officeart/2009/3/layout/HorizontalOrganizationChart"/>
    <dgm:cxn modelId="{BBC54BE0-C764-4B69-BF63-F20A81E9DFB6}" type="presParOf" srcId="{7DEC330C-44D2-46E0-8D73-7CA2891C3E30}" destId="{091DCDC4-8679-41A3-A133-5C0D57F9F779}" srcOrd="2" destOrd="0" presId="urn:microsoft.com/office/officeart/2009/3/layout/HorizontalOrganizationChart"/>
    <dgm:cxn modelId="{80C9EBB0-34C2-4B46-A6F9-2429354EA177}" type="presParOf" srcId="{0306E487-B228-4F05-8FFA-921FD03180EE}" destId="{786C7C12-4715-44A6-9442-FC157651EA8B}" srcOrd="2" destOrd="0" presId="urn:microsoft.com/office/officeart/2009/3/layout/HorizontalOrganizationChart"/>
    <dgm:cxn modelId="{034DD667-CD8F-4B60-B7F1-A3C740E7AC7B}" type="presParOf" srcId="{BD39D26C-4F71-45CC-9B02-9F4CAFDE6366}" destId="{980DC0EA-AEF0-445C-80F0-F6D75259CAD3}" srcOrd="2" destOrd="0" presId="urn:microsoft.com/office/officeart/2009/3/layout/HorizontalOrganizationChart"/>
    <dgm:cxn modelId="{27169849-E93F-4AB7-800A-9E648A46DF51}" type="presParOf" srcId="{BD39D26C-4F71-45CC-9B02-9F4CAFDE6366}" destId="{2832BA22-0508-4DC8-BC80-258812E44DA5}" srcOrd="3" destOrd="0" presId="urn:microsoft.com/office/officeart/2009/3/layout/HorizontalOrganizationChart"/>
    <dgm:cxn modelId="{15A38F52-E0B9-462F-A153-C6F396D5FC8E}" type="presParOf" srcId="{2832BA22-0508-4DC8-BC80-258812E44DA5}" destId="{07BA931F-4B99-425D-99A1-62B516422A68}" srcOrd="0" destOrd="0" presId="urn:microsoft.com/office/officeart/2009/3/layout/HorizontalOrganizationChart"/>
    <dgm:cxn modelId="{9441F62F-01C5-4C34-BEC2-984740E49E7E}" type="presParOf" srcId="{07BA931F-4B99-425D-99A1-62B516422A68}" destId="{250141AB-1948-4A1D-BCAA-38B871F90DD4}" srcOrd="0" destOrd="0" presId="urn:microsoft.com/office/officeart/2009/3/layout/HorizontalOrganizationChart"/>
    <dgm:cxn modelId="{A3C72DA6-1228-4F5B-BB1E-FFC888865AE3}" type="presParOf" srcId="{07BA931F-4B99-425D-99A1-62B516422A68}" destId="{C55DEB50-7DC6-424B-9F3E-05B527F5A7A3}" srcOrd="1" destOrd="0" presId="urn:microsoft.com/office/officeart/2009/3/layout/HorizontalOrganizationChart"/>
    <dgm:cxn modelId="{B47835BA-80AE-4907-89E4-59E6DB0837B5}" type="presParOf" srcId="{2832BA22-0508-4DC8-BC80-258812E44DA5}" destId="{09771504-C480-4968-8766-629E20706762}" srcOrd="1" destOrd="0" presId="urn:microsoft.com/office/officeart/2009/3/layout/HorizontalOrganizationChart"/>
    <dgm:cxn modelId="{11D8F3E0-B69D-432B-9749-D798EBBEE542}" type="presParOf" srcId="{09771504-C480-4968-8766-629E20706762}" destId="{39E01A23-B752-4158-9668-D6920CFF53D5}" srcOrd="0" destOrd="0" presId="urn:microsoft.com/office/officeart/2009/3/layout/HorizontalOrganizationChart"/>
    <dgm:cxn modelId="{F7308C9A-44D9-4384-8747-9DE1B8FDB566}" type="presParOf" srcId="{09771504-C480-4968-8766-629E20706762}" destId="{B58F4F20-37D9-4085-B132-1E4F022F1116}" srcOrd="1" destOrd="0" presId="urn:microsoft.com/office/officeart/2009/3/layout/HorizontalOrganizationChart"/>
    <dgm:cxn modelId="{4C368471-ED5B-4DD0-B74F-28C6CEB098A8}" type="presParOf" srcId="{B58F4F20-37D9-4085-B132-1E4F022F1116}" destId="{58FED91B-7FA0-4C08-A52E-606A675461F6}" srcOrd="0" destOrd="0" presId="urn:microsoft.com/office/officeart/2009/3/layout/HorizontalOrganizationChart"/>
    <dgm:cxn modelId="{DDB13AE9-258D-40EC-BDAC-CFEFA63D75A9}" type="presParOf" srcId="{58FED91B-7FA0-4C08-A52E-606A675461F6}" destId="{1F386515-397D-4A08-BCED-DCCA45E6BF9B}" srcOrd="0" destOrd="0" presId="urn:microsoft.com/office/officeart/2009/3/layout/HorizontalOrganizationChart"/>
    <dgm:cxn modelId="{FBE9CC89-7AE6-4781-8B2B-1233661BD176}" type="presParOf" srcId="{58FED91B-7FA0-4C08-A52E-606A675461F6}" destId="{09FB57AC-D88F-4818-9295-FF297A8C171B}" srcOrd="1" destOrd="0" presId="urn:microsoft.com/office/officeart/2009/3/layout/HorizontalOrganizationChart"/>
    <dgm:cxn modelId="{C0DB0492-9FFC-47B4-BF54-6620B32E9E84}" type="presParOf" srcId="{B58F4F20-37D9-4085-B132-1E4F022F1116}" destId="{D20C899E-3D9F-4968-8E69-5EB5955B5218}" srcOrd="1" destOrd="0" presId="urn:microsoft.com/office/officeart/2009/3/layout/HorizontalOrganizationChart"/>
    <dgm:cxn modelId="{F630D16C-DDFA-486D-B191-10AAEC0D0AB3}" type="presParOf" srcId="{B58F4F20-37D9-4085-B132-1E4F022F1116}" destId="{B4CE6E7E-4015-47BC-A522-D7F45559F758}" srcOrd="2" destOrd="0" presId="urn:microsoft.com/office/officeart/2009/3/layout/HorizontalOrganizationChart"/>
    <dgm:cxn modelId="{37FC0F57-7E57-40AC-9697-229214DA208F}" type="presParOf" srcId="{2832BA22-0508-4DC8-BC80-258812E44DA5}" destId="{49308865-339D-4950-A19D-2C71B0C41C7E}" srcOrd="2" destOrd="0" presId="urn:microsoft.com/office/officeart/2009/3/layout/HorizontalOrganizationChart"/>
    <dgm:cxn modelId="{5B038B47-8241-46DD-A79B-7572786718C1}" type="presParOf" srcId="{BD39D26C-4F71-45CC-9B02-9F4CAFDE6366}" destId="{CFB2D180-F5D3-43DC-8CBC-4CE27F4458E1}" srcOrd="4" destOrd="0" presId="urn:microsoft.com/office/officeart/2009/3/layout/HorizontalOrganizationChart"/>
    <dgm:cxn modelId="{E85CC9FC-66E0-4128-BDD0-6DB807A654C7}" type="presParOf" srcId="{BD39D26C-4F71-45CC-9B02-9F4CAFDE6366}" destId="{595F4AF2-684B-40F8-B56D-53191DB6DA93}" srcOrd="5" destOrd="0" presId="urn:microsoft.com/office/officeart/2009/3/layout/HorizontalOrganizationChart"/>
    <dgm:cxn modelId="{57569BCA-2E0E-4AD1-822E-72E98039B50F}" type="presParOf" srcId="{595F4AF2-684B-40F8-B56D-53191DB6DA93}" destId="{3205ED9F-B7C2-4C00-BF1F-6AD0024B452F}" srcOrd="0" destOrd="0" presId="urn:microsoft.com/office/officeart/2009/3/layout/HorizontalOrganizationChart"/>
    <dgm:cxn modelId="{92959ABC-B52E-4490-8C41-05EE62BF78EE}" type="presParOf" srcId="{3205ED9F-B7C2-4C00-BF1F-6AD0024B452F}" destId="{08F785F8-C124-48BC-AADD-58469434E9E5}" srcOrd="0" destOrd="0" presId="urn:microsoft.com/office/officeart/2009/3/layout/HorizontalOrganizationChart"/>
    <dgm:cxn modelId="{2E602BDB-3CFE-4574-A0A5-904F708B7EB1}" type="presParOf" srcId="{3205ED9F-B7C2-4C00-BF1F-6AD0024B452F}" destId="{7A1B88F1-5055-46D0-877D-2D779FA98C55}" srcOrd="1" destOrd="0" presId="urn:microsoft.com/office/officeart/2009/3/layout/HorizontalOrganizationChart"/>
    <dgm:cxn modelId="{70CB966E-5226-42C0-8138-EA91F3BF498C}" type="presParOf" srcId="{595F4AF2-684B-40F8-B56D-53191DB6DA93}" destId="{F233780F-937F-40F5-A6CC-DA23254F6ACA}" srcOrd="1" destOrd="0" presId="urn:microsoft.com/office/officeart/2009/3/layout/HorizontalOrganizationChart"/>
    <dgm:cxn modelId="{30292113-4085-4E57-84FE-7BEC815B6682}" type="presParOf" srcId="{F233780F-937F-40F5-A6CC-DA23254F6ACA}" destId="{45F5C892-BCAB-4355-9C87-D92CD49D6129}" srcOrd="0" destOrd="0" presId="urn:microsoft.com/office/officeart/2009/3/layout/HorizontalOrganizationChart"/>
    <dgm:cxn modelId="{770FC926-8AD7-4D21-992F-991D18D73591}" type="presParOf" srcId="{F233780F-937F-40F5-A6CC-DA23254F6ACA}" destId="{C0CE5E04-B0D3-4AE8-9564-84E0E0ABE1D5}" srcOrd="1" destOrd="0" presId="urn:microsoft.com/office/officeart/2009/3/layout/HorizontalOrganizationChart"/>
    <dgm:cxn modelId="{CD6459B1-691F-44F1-90E7-A1F8103D38E7}" type="presParOf" srcId="{C0CE5E04-B0D3-4AE8-9564-84E0E0ABE1D5}" destId="{08FC9492-130C-4CFC-8D04-8F5F461B35B6}" srcOrd="0" destOrd="0" presId="urn:microsoft.com/office/officeart/2009/3/layout/HorizontalOrganizationChart"/>
    <dgm:cxn modelId="{91F8062C-4AFE-42C7-ABF9-684B4D2C43D0}" type="presParOf" srcId="{08FC9492-130C-4CFC-8D04-8F5F461B35B6}" destId="{18895041-7F15-4904-A91F-F1F13F89B332}" srcOrd="0" destOrd="0" presId="urn:microsoft.com/office/officeart/2009/3/layout/HorizontalOrganizationChart"/>
    <dgm:cxn modelId="{4C21808B-2633-4B39-8ECF-23FB8AA6FA81}" type="presParOf" srcId="{08FC9492-130C-4CFC-8D04-8F5F461B35B6}" destId="{A853B41E-4C46-48EE-BE1D-DCD3E77294DC}" srcOrd="1" destOrd="0" presId="urn:microsoft.com/office/officeart/2009/3/layout/HorizontalOrganizationChart"/>
    <dgm:cxn modelId="{64585E03-F1E9-4044-91D5-0DBA798325B2}" type="presParOf" srcId="{C0CE5E04-B0D3-4AE8-9564-84E0E0ABE1D5}" destId="{37A0C3EC-42D9-4506-8674-8FFA5223CD25}" srcOrd="1" destOrd="0" presId="urn:microsoft.com/office/officeart/2009/3/layout/HorizontalOrganizationChart"/>
    <dgm:cxn modelId="{BBD2BD15-9B71-4A82-A11E-152483C3CEDF}" type="presParOf" srcId="{C0CE5E04-B0D3-4AE8-9564-84E0E0ABE1D5}" destId="{C8A7FF69-1EEE-458B-BE94-250D7E398D70}" srcOrd="2" destOrd="0" presId="urn:microsoft.com/office/officeart/2009/3/layout/HorizontalOrganizationChart"/>
    <dgm:cxn modelId="{AB0A4613-FA3E-4EFB-92D0-643021DAB9BB}" type="presParOf" srcId="{595F4AF2-684B-40F8-B56D-53191DB6DA93}" destId="{70503489-F270-48CF-949C-0E6788AF828F}" srcOrd="2" destOrd="0" presId="urn:microsoft.com/office/officeart/2009/3/layout/HorizontalOrganizationChart"/>
    <dgm:cxn modelId="{FE9F78BE-E53D-4BFF-B888-F088EB0F1CB8}" type="presParOf" srcId="{61ED0063-7C13-4594-A5BE-57E16E722BD4}" destId="{7DABE967-4CC4-4CF0-83A8-0B6FAF42011A}"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615099" y="186735"/>
          <a:ext cx="3491326" cy="1047551"/>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Πραγματοποιούνται με φυσική παρουσία των συμμετεχόντων</a:t>
          </a:r>
          <a:endParaRPr lang="en-US" sz="1800" kern="1200" dirty="0">
            <a:latin typeface="Century Gothic" panose="020B0502020202020204" pitchFamily="34" charset="0"/>
          </a:endParaRPr>
        </a:p>
      </dsp:txBody>
      <dsp:txXfrm>
        <a:off x="2615099" y="317679"/>
        <a:ext cx="3098494" cy="785663"/>
      </dsp:txXfrm>
    </dsp:sp>
    <dsp:sp modelId="{A1BCDEA2-9AA4-4DE4-B9B8-810C15EC9601}">
      <dsp:nvSpPr>
        <dsp:cNvPr id="0" name=""/>
        <dsp:cNvSpPr/>
      </dsp:nvSpPr>
      <dsp:spPr>
        <a:xfrm>
          <a:off x="10503" y="0"/>
          <a:ext cx="2491864" cy="14202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latin typeface="Century Gothic" panose="020B0502020202020204" pitchFamily="34" charset="0"/>
            </a:rPr>
            <a:t>Φυσικές </a:t>
          </a:r>
        </a:p>
        <a:p>
          <a:pPr lvl="0" algn="ctr" defTabSz="977900">
            <a:lnSpc>
              <a:spcPct val="90000"/>
            </a:lnSpc>
            <a:spcBef>
              <a:spcPct val="0"/>
            </a:spcBef>
            <a:spcAft>
              <a:spcPct val="35000"/>
            </a:spcAft>
          </a:pPr>
          <a:r>
            <a:rPr lang="el-GR" sz="1600" kern="1200" dirty="0" smtClean="0">
              <a:latin typeface="Century Gothic" panose="020B0502020202020204" pitchFamily="34" charset="0"/>
            </a:rPr>
            <a:t>(Κινητικότητες Προσωπικού και Εκπαιδευομένων)</a:t>
          </a:r>
          <a:endParaRPr lang="en-US" sz="1600" kern="1200" dirty="0">
            <a:latin typeface="Century Gothic" panose="020B0502020202020204" pitchFamily="34" charset="0"/>
          </a:endParaRPr>
        </a:p>
      </dsp:txBody>
      <dsp:txXfrm>
        <a:off x="79836" y="69333"/>
        <a:ext cx="2353198" cy="1281627"/>
      </dsp:txXfrm>
    </dsp:sp>
    <dsp:sp modelId="{B6F61BA7-A624-4B4C-A7DB-BE39D6A23DFC}">
      <dsp:nvSpPr>
        <dsp:cNvPr id="0" name=""/>
        <dsp:cNvSpPr/>
      </dsp:nvSpPr>
      <dsp:spPr>
        <a:xfrm>
          <a:off x="2642734" y="1622715"/>
          <a:ext cx="3413580" cy="105722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Συνδυασμός Φυσικής και Εικονικής Κινητικότητας</a:t>
          </a:r>
          <a:endParaRPr lang="en-US" sz="1800" kern="1200" dirty="0">
            <a:latin typeface="Century Gothic" panose="020B0502020202020204" pitchFamily="34" charset="0"/>
          </a:endParaRPr>
        </a:p>
      </dsp:txBody>
      <dsp:txXfrm>
        <a:off x="2642734" y="1754868"/>
        <a:ext cx="3017121" cy="792917"/>
      </dsp:txXfrm>
    </dsp:sp>
    <dsp:sp modelId="{3DE9BD8E-84BE-4CA1-B097-DDB9BAA33252}">
      <dsp:nvSpPr>
        <dsp:cNvPr id="0" name=""/>
        <dsp:cNvSpPr/>
      </dsp:nvSpPr>
      <dsp:spPr>
        <a:xfrm>
          <a:off x="0" y="1437786"/>
          <a:ext cx="2491864" cy="14202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latin typeface="Century Gothic" panose="020B0502020202020204" pitchFamily="34" charset="0"/>
            </a:rPr>
            <a:t>Μεικτές</a:t>
          </a:r>
        </a:p>
        <a:p>
          <a:pPr lvl="0" algn="ctr" defTabSz="977900">
            <a:lnSpc>
              <a:spcPct val="90000"/>
            </a:lnSpc>
            <a:spcBef>
              <a:spcPct val="0"/>
            </a:spcBef>
            <a:spcAft>
              <a:spcPct val="35000"/>
            </a:spcAft>
          </a:pPr>
          <a:r>
            <a:rPr lang="el-GR" sz="1600" kern="1200" dirty="0" smtClean="0">
              <a:latin typeface="Century Gothic" panose="020B0502020202020204" pitchFamily="34" charset="0"/>
            </a:rPr>
            <a:t>(Κινητικότητες Προσωπικού και Εκπαιδευομένων)</a:t>
          </a:r>
          <a:endParaRPr lang="en-US" sz="1600" kern="1200" dirty="0">
            <a:latin typeface="Century Gothic" panose="020B0502020202020204" pitchFamily="34" charset="0"/>
          </a:endParaRPr>
        </a:p>
      </dsp:txBody>
      <dsp:txXfrm>
        <a:off x="69333" y="1507119"/>
        <a:ext cx="2353198" cy="1281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2A0CD-1334-48F2-B71F-8307E0510487}">
      <dsp:nvSpPr>
        <dsp:cNvPr id="0" name=""/>
        <dsp:cNvSpPr/>
      </dsp:nvSpPr>
      <dsp:spPr>
        <a:xfrm>
          <a:off x="4691" y="777564"/>
          <a:ext cx="2051152" cy="2660288"/>
        </a:xfrm>
        <a:prstGeom prst="roundRect">
          <a:avLst>
            <a:gd name="adj" fmla="val 10000"/>
          </a:avLst>
        </a:prstGeom>
        <a:solidFill>
          <a:srgbClr val="69C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Century Gothic" panose="020B0502020202020204" pitchFamily="34" charset="0"/>
            </a:rPr>
            <a:t>1. Υπογραφή της Συμφωνίας</a:t>
          </a:r>
        </a:p>
        <a:p>
          <a:pPr lvl="0" algn="ctr" defTabSz="800100">
            <a:lnSpc>
              <a:spcPct val="90000"/>
            </a:lnSpc>
            <a:spcBef>
              <a:spcPct val="0"/>
            </a:spcBef>
            <a:spcAft>
              <a:spcPct val="35000"/>
            </a:spcAft>
          </a:pPr>
          <a:r>
            <a:rPr lang="el-GR" sz="1800" kern="1200" dirty="0" smtClean="0">
              <a:latin typeface="Century Gothic" panose="020B0502020202020204" pitchFamily="34" charset="0"/>
            </a:rPr>
            <a:t>(τίθεται σε ισχύ με την υπογραφή του ΙΔΕΠ)</a:t>
          </a:r>
          <a:endParaRPr lang="en-US" sz="1800" kern="1200" dirty="0">
            <a:latin typeface="Century Gothic" panose="020B0502020202020204" pitchFamily="34" charset="0"/>
          </a:endParaRPr>
        </a:p>
      </dsp:txBody>
      <dsp:txXfrm>
        <a:off x="64767" y="837640"/>
        <a:ext cx="1931000" cy="2540136"/>
      </dsp:txXfrm>
    </dsp:sp>
    <dsp:sp modelId="{CD35CC5E-5789-4F56-B815-DB74CBBC6651}">
      <dsp:nvSpPr>
        <dsp:cNvPr id="0" name=""/>
        <dsp:cNvSpPr/>
      </dsp:nvSpPr>
      <dsp:spPr>
        <a:xfrm>
          <a:off x="2260958" y="1853365"/>
          <a:ext cx="434844" cy="508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60958" y="1955102"/>
        <a:ext cx="304391" cy="305211"/>
      </dsp:txXfrm>
    </dsp:sp>
    <dsp:sp modelId="{EB6297D5-DD5A-4752-8FB1-E8FE7208657B}">
      <dsp:nvSpPr>
        <dsp:cNvPr id="0" name=""/>
        <dsp:cNvSpPr/>
      </dsp:nvSpPr>
      <dsp:spPr>
        <a:xfrm>
          <a:off x="2876304" y="777564"/>
          <a:ext cx="2051152" cy="2660288"/>
        </a:xfrm>
        <a:prstGeom prst="roundRect">
          <a:avLst>
            <a:gd name="adj" fmla="val 10000"/>
          </a:avLst>
        </a:prstGeom>
        <a:solidFill>
          <a:srgbClr val="69C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Century Gothic" panose="020B0502020202020204" pitchFamily="34" charset="0"/>
            </a:rPr>
            <a:t>2. Πρώτη προκαταβολή </a:t>
          </a:r>
        </a:p>
        <a:p>
          <a:pPr lvl="0" algn="ctr" defTabSz="800100">
            <a:lnSpc>
              <a:spcPct val="90000"/>
            </a:lnSpc>
            <a:spcBef>
              <a:spcPct val="0"/>
            </a:spcBef>
            <a:spcAft>
              <a:spcPct val="35000"/>
            </a:spcAft>
          </a:pPr>
          <a:r>
            <a:rPr lang="el-GR" sz="1800" kern="1200" dirty="0" smtClean="0">
              <a:latin typeface="Century Gothic" panose="020B0502020202020204" pitchFamily="34" charset="0"/>
            </a:rPr>
            <a:t>80% της συνολικής επιχορήγησης, εντός 30 ημερών από την υπογραφή της Συμφωνίας</a:t>
          </a:r>
          <a:endParaRPr lang="en-US" sz="1800" kern="1200" dirty="0">
            <a:latin typeface="Century Gothic" panose="020B0502020202020204" pitchFamily="34" charset="0"/>
          </a:endParaRPr>
        </a:p>
      </dsp:txBody>
      <dsp:txXfrm>
        <a:off x="2936380" y="837640"/>
        <a:ext cx="1931000" cy="2540136"/>
      </dsp:txXfrm>
    </dsp:sp>
    <dsp:sp modelId="{A28AA368-AD69-4B31-9559-C8E0EF9C333C}">
      <dsp:nvSpPr>
        <dsp:cNvPr id="0" name=""/>
        <dsp:cNvSpPr/>
      </dsp:nvSpPr>
      <dsp:spPr>
        <a:xfrm>
          <a:off x="5132571" y="1853365"/>
          <a:ext cx="434844" cy="508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132571" y="1955102"/>
        <a:ext cx="304391" cy="305211"/>
      </dsp:txXfrm>
    </dsp:sp>
    <dsp:sp modelId="{C586F3F2-8FD5-49E6-A2B4-E7886DFED4EA}">
      <dsp:nvSpPr>
        <dsp:cNvPr id="0" name=""/>
        <dsp:cNvSpPr/>
      </dsp:nvSpPr>
      <dsp:spPr>
        <a:xfrm>
          <a:off x="5747917" y="777564"/>
          <a:ext cx="2051152" cy="2660288"/>
        </a:xfrm>
        <a:prstGeom prst="roundRect">
          <a:avLst>
            <a:gd name="adj" fmla="val 10000"/>
          </a:avLst>
        </a:prstGeom>
        <a:solidFill>
          <a:srgbClr val="69C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Century Gothic" panose="020B0502020202020204" pitchFamily="34" charset="0"/>
            </a:rPr>
            <a:t>3. Υποβολή Τελικής Έκθεσης</a:t>
          </a:r>
        </a:p>
        <a:p>
          <a:pPr lvl="0" algn="ctr" defTabSz="800100">
            <a:lnSpc>
              <a:spcPct val="90000"/>
            </a:lnSpc>
            <a:spcBef>
              <a:spcPct val="0"/>
            </a:spcBef>
            <a:spcAft>
              <a:spcPct val="35000"/>
            </a:spcAft>
          </a:pPr>
          <a:r>
            <a:rPr lang="el-GR" sz="1800" b="0" kern="1200" dirty="0" smtClean="0">
              <a:latin typeface="Century Gothic" panose="020B0502020202020204" pitchFamily="34" charset="0"/>
            </a:rPr>
            <a:t>Εντός 60 ημερών από την ημερομηνία λήξης τους σχεδίου</a:t>
          </a:r>
          <a:endParaRPr lang="en-US" sz="1800" b="0" kern="1200" dirty="0">
            <a:latin typeface="Century Gothic" panose="020B0502020202020204" pitchFamily="34" charset="0"/>
          </a:endParaRPr>
        </a:p>
      </dsp:txBody>
      <dsp:txXfrm>
        <a:off x="5807993" y="837640"/>
        <a:ext cx="1931000" cy="2540136"/>
      </dsp:txXfrm>
    </dsp:sp>
    <dsp:sp modelId="{6E77702F-1D8D-499D-BD0F-0EC20AC35019}">
      <dsp:nvSpPr>
        <dsp:cNvPr id="0" name=""/>
        <dsp:cNvSpPr/>
      </dsp:nvSpPr>
      <dsp:spPr>
        <a:xfrm>
          <a:off x="8004184" y="1853365"/>
          <a:ext cx="434844" cy="508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004184" y="1955102"/>
        <a:ext cx="304391" cy="305211"/>
      </dsp:txXfrm>
    </dsp:sp>
    <dsp:sp modelId="{87E61B16-2E53-4978-AA4A-3DFD116B63CD}">
      <dsp:nvSpPr>
        <dsp:cNvPr id="0" name=""/>
        <dsp:cNvSpPr/>
      </dsp:nvSpPr>
      <dsp:spPr>
        <a:xfrm>
          <a:off x="8619530" y="777564"/>
          <a:ext cx="2051152" cy="2660288"/>
        </a:xfrm>
        <a:prstGeom prst="roundRect">
          <a:avLst>
            <a:gd name="adj" fmla="val 10000"/>
          </a:avLst>
        </a:prstGeom>
        <a:solidFill>
          <a:srgbClr val="69C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Century Gothic" panose="020B0502020202020204" pitchFamily="34" charset="0"/>
            </a:rPr>
            <a:t>4. Τελική Πληρωμή</a:t>
          </a:r>
        </a:p>
        <a:p>
          <a:pPr lvl="0" algn="ctr" defTabSz="800100">
            <a:lnSpc>
              <a:spcPct val="90000"/>
            </a:lnSpc>
            <a:spcBef>
              <a:spcPct val="0"/>
            </a:spcBef>
            <a:spcAft>
              <a:spcPct val="35000"/>
            </a:spcAft>
          </a:pPr>
          <a:r>
            <a:rPr lang="el-GR" sz="1800" kern="1200" dirty="0" smtClean="0">
              <a:latin typeface="Century Gothic" panose="020B0502020202020204" pitchFamily="34" charset="0"/>
            </a:rPr>
            <a:t>Εντός 60 ημερών από την παραλαβή της Τελικής Έκθεσης</a:t>
          </a:r>
          <a:endParaRPr lang="en-US" sz="1800" kern="1200" dirty="0">
            <a:latin typeface="Century Gothic" panose="020B0502020202020204" pitchFamily="34" charset="0"/>
          </a:endParaRPr>
        </a:p>
      </dsp:txBody>
      <dsp:txXfrm>
        <a:off x="8679606" y="837640"/>
        <a:ext cx="1931000" cy="2540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6673-3E6A-42BC-B800-5E24B8D2FED3}">
      <dsp:nvSpPr>
        <dsp:cNvPr id="0" name=""/>
        <dsp:cNvSpPr/>
      </dsp:nvSpPr>
      <dsp:spPr>
        <a:xfrm>
          <a:off x="0" y="0"/>
          <a:ext cx="7920880" cy="804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600" b="1" kern="1200" dirty="0" smtClean="0">
              <a:latin typeface="Verdana Pro" panose="020B0604030504040204" pitchFamily="34" charset="0"/>
            </a:rPr>
            <a:t>1. Αλλαγή συντονιστή</a:t>
          </a:r>
          <a:endParaRPr lang="en-US" sz="1600" b="1" kern="1200" dirty="0">
            <a:latin typeface="Verdana Pro" panose="020B0604030504040204" pitchFamily="34" charset="0"/>
          </a:endParaRPr>
        </a:p>
      </dsp:txBody>
      <dsp:txXfrm>
        <a:off x="39295" y="39295"/>
        <a:ext cx="7842290" cy="726370"/>
      </dsp:txXfrm>
    </dsp:sp>
    <dsp:sp modelId="{1CC636DA-58FD-4534-B9CA-82C873EC29CD}">
      <dsp:nvSpPr>
        <dsp:cNvPr id="0" name=""/>
        <dsp:cNvSpPr/>
      </dsp:nvSpPr>
      <dsp:spPr>
        <a:xfrm>
          <a:off x="0" y="929668"/>
          <a:ext cx="7920880" cy="8049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Verdana Pro" panose="020B0604030504040204" pitchFamily="34" charset="0"/>
            </a:rPr>
            <a:t>2. </a:t>
          </a:r>
          <a:r>
            <a:rPr lang="el-GR" sz="1600" b="1" kern="1200" dirty="0" smtClean="0">
              <a:latin typeface="Verdana Pro" panose="020B0604030504040204" pitchFamily="34" charset="0"/>
            </a:rPr>
            <a:t>Αλλαγή νόμιμου εκπροσώπου του οργανισμού</a:t>
          </a:r>
          <a:endParaRPr lang="el-GR" sz="1600" b="1" kern="1200" dirty="0">
            <a:latin typeface="Verdana Pro" panose="020B0604030504040204" pitchFamily="34" charset="0"/>
          </a:endParaRPr>
        </a:p>
      </dsp:txBody>
      <dsp:txXfrm>
        <a:off x="39295" y="968963"/>
        <a:ext cx="7842290" cy="726370"/>
      </dsp:txXfrm>
    </dsp:sp>
    <dsp:sp modelId="{B564A866-8402-4DC6-A5A3-9B483DB79939}">
      <dsp:nvSpPr>
        <dsp:cNvPr id="0" name=""/>
        <dsp:cNvSpPr/>
      </dsp:nvSpPr>
      <dsp:spPr>
        <a:xfrm>
          <a:off x="0" y="1858467"/>
          <a:ext cx="7920880" cy="804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Verdana Pro" panose="020B0604030504040204" pitchFamily="34" charset="0"/>
            </a:rPr>
            <a:t>3. </a:t>
          </a:r>
          <a:r>
            <a:rPr lang="el-GR" sz="1600" b="1" kern="1200" dirty="0" smtClean="0">
              <a:latin typeface="Verdana Pro" panose="020B0604030504040204" pitchFamily="34" charset="0"/>
            </a:rPr>
            <a:t>Αλλαγή στοιχείων οργανισμού (πχ email, τηλέφωνο κ.λπ.)</a:t>
          </a:r>
        </a:p>
      </dsp:txBody>
      <dsp:txXfrm>
        <a:off x="39295" y="1897762"/>
        <a:ext cx="7842290" cy="72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6673-3E6A-42BC-B800-5E24B8D2FED3}">
      <dsp:nvSpPr>
        <dsp:cNvPr id="0" name=""/>
        <dsp:cNvSpPr/>
      </dsp:nvSpPr>
      <dsp:spPr>
        <a:xfrm>
          <a:off x="0" y="191946"/>
          <a:ext cx="6306186" cy="592020"/>
        </a:xfrm>
        <a:prstGeom prst="roundRect">
          <a:avLst/>
        </a:prstGeom>
        <a:solidFill>
          <a:srgbClr val="69C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2300" b="1" kern="1200" dirty="0" smtClean="0">
              <a:latin typeface="Century Gothic" panose="020B0502020202020204" pitchFamily="34" charset="0"/>
            </a:rPr>
            <a:t>1. Αλλαγή στη διάρκεια του Σχεδίου</a:t>
          </a:r>
          <a:endParaRPr lang="en-US" sz="2300" b="1" kern="1200" dirty="0">
            <a:latin typeface="Century Gothic" panose="020B0502020202020204" pitchFamily="34" charset="0"/>
          </a:endParaRPr>
        </a:p>
      </dsp:txBody>
      <dsp:txXfrm>
        <a:off x="28900" y="220846"/>
        <a:ext cx="6248386" cy="534220"/>
      </dsp:txXfrm>
    </dsp:sp>
    <dsp:sp modelId="{AFAE65F4-F6D1-4D13-9C05-5C1D1BE2D6FF}">
      <dsp:nvSpPr>
        <dsp:cNvPr id="0" name=""/>
        <dsp:cNvSpPr/>
      </dsp:nvSpPr>
      <dsp:spPr>
        <a:xfrm>
          <a:off x="0" y="851234"/>
          <a:ext cx="6306186" cy="592020"/>
        </a:xfrm>
        <a:prstGeom prst="roundRect">
          <a:avLst/>
        </a:prstGeom>
        <a:solidFill>
          <a:srgbClr val="69C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l-GR" sz="2300" b="1" kern="1200" dirty="0" smtClean="0">
              <a:latin typeface="Century Gothic" panose="020B0502020202020204" pitchFamily="34" charset="0"/>
            </a:rPr>
            <a:t>2. Αλλαγή τραπεζικών στοιχείων</a:t>
          </a:r>
          <a:endParaRPr lang="en-US" sz="2300" b="1" kern="1200" dirty="0">
            <a:latin typeface="Century Gothic" panose="020B0502020202020204" pitchFamily="34" charset="0"/>
          </a:endParaRPr>
        </a:p>
      </dsp:txBody>
      <dsp:txXfrm>
        <a:off x="28900" y="880134"/>
        <a:ext cx="6248386" cy="534220"/>
      </dsp:txXfrm>
    </dsp:sp>
    <dsp:sp modelId="{8F9B9846-4485-41D4-8CDC-EE1F04707152}">
      <dsp:nvSpPr>
        <dsp:cNvPr id="0" name=""/>
        <dsp:cNvSpPr/>
      </dsp:nvSpPr>
      <dsp:spPr>
        <a:xfrm>
          <a:off x="0" y="1509495"/>
          <a:ext cx="6306186" cy="592020"/>
        </a:xfrm>
        <a:prstGeom prst="roundRect">
          <a:avLst/>
        </a:prstGeom>
        <a:solidFill>
          <a:srgbClr val="69C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l" defTabSz="914400" eaLnBrk="1" fontAlgn="auto" latinLnBrk="0" hangingPunct="1">
            <a:lnSpc>
              <a:spcPct val="100000"/>
            </a:lnSpc>
            <a:spcBef>
              <a:spcPct val="0"/>
            </a:spcBef>
            <a:spcAft>
              <a:spcPts val="700"/>
            </a:spcAft>
            <a:buClrTx/>
            <a:buSzTx/>
            <a:buFontTx/>
            <a:buNone/>
            <a:tabLst/>
            <a:defRPr/>
          </a:pPr>
          <a:r>
            <a:rPr lang="el-GR" sz="2300" b="1" kern="1200" dirty="0" smtClean="0">
              <a:latin typeface="Century Gothic" panose="020B0502020202020204" pitchFamily="34" charset="0"/>
            </a:rPr>
            <a:t>3. Αλλαγή νόμιμου εκπροσώπου </a:t>
          </a:r>
        </a:p>
      </dsp:txBody>
      <dsp:txXfrm>
        <a:off x="28900" y="1538395"/>
        <a:ext cx="6248386" cy="534220"/>
      </dsp:txXfrm>
    </dsp:sp>
    <dsp:sp modelId="{B5DDC53A-75BD-4C86-AC73-C5A346D55C8C}">
      <dsp:nvSpPr>
        <dsp:cNvPr id="0" name=""/>
        <dsp:cNvSpPr/>
      </dsp:nvSpPr>
      <dsp:spPr>
        <a:xfrm>
          <a:off x="0" y="2167755"/>
          <a:ext cx="6306186" cy="592020"/>
        </a:xfrm>
        <a:prstGeom prst="roundRect">
          <a:avLst/>
        </a:prstGeom>
        <a:solidFill>
          <a:srgbClr val="69C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R="0" lvl="0" algn="l" defTabSz="1022350" eaLnBrk="1" fontAlgn="auto" latinLnBrk="0" hangingPunct="1">
            <a:lnSpc>
              <a:spcPct val="90000"/>
            </a:lnSpc>
            <a:spcBef>
              <a:spcPct val="0"/>
            </a:spcBef>
            <a:spcAft>
              <a:spcPct val="35000"/>
            </a:spcAft>
            <a:buClrTx/>
            <a:buSzTx/>
            <a:buFontTx/>
            <a:tabLst/>
            <a:defRPr/>
          </a:pPr>
          <a:r>
            <a:rPr lang="el-GR" sz="2300" b="1" kern="1200" dirty="0" smtClean="0">
              <a:latin typeface="Century Gothic" panose="020B0502020202020204" pitchFamily="34" charset="0"/>
            </a:rPr>
            <a:t>4. Μεταφορές Κονδυλίων με τροποποίηση</a:t>
          </a:r>
        </a:p>
      </dsp:txBody>
      <dsp:txXfrm>
        <a:off x="28900" y="2196655"/>
        <a:ext cx="6248386" cy="534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6673-3E6A-42BC-B800-5E24B8D2FED3}">
      <dsp:nvSpPr>
        <dsp:cNvPr id="0" name=""/>
        <dsp:cNvSpPr/>
      </dsp:nvSpPr>
      <dsp:spPr>
        <a:xfrm>
          <a:off x="0" y="596929"/>
          <a:ext cx="8496944" cy="959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latin typeface="Century Gothic" panose="020B0502020202020204" pitchFamily="34" charset="0"/>
            </a:rPr>
            <a:t>1. </a:t>
          </a:r>
          <a:r>
            <a:rPr lang="el-GR" sz="1600" b="1" kern="1200" dirty="0" smtClean="0">
              <a:latin typeface="Century Gothic" panose="020B0502020202020204" pitchFamily="34" charset="0"/>
            </a:rPr>
            <a:t>Αλλαγή οργανισμού φιλοξενίας, χώρας, τύπου κινητικότητας</a:t>
          </a:r>
          <a:endParaRPr lang="en-US" sz="1600" b="1" kern="1200" dirty="0">
            <a:latin typeface="Century Gothic" panose="020B0502020202020204" pitchFamily="34" charset="0"/>
          </a:endParaRPr>
        </a:p>
      </dsp:txBody>
      <dsp:txXfrm>
        <a:off x="46834" y="643763"/>
        <a:ext cx="8403276" cy="865730"/>
      </dsp:txXfrm>
    </dsp:sp>
    <dsp:sp modelId="{CF92BAD2-A2C8-40D0-87EC-B3FE6FC5269A}">
      <dsp:nvSpPr>
        <dsp:cNvPr id="0" name=""/>
        <dsp:cNvSpPr/>
      </dsp:nvSpPr>
      <dsp:spPr>
        <a:xfrm>
          <a:off x="0" y="1605944"/>
          <a:ext cx="8496944" cy="93057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2. </a:t>
          </a:r>
          <a:r>
            <a:rPr lang="el-GR" sz="1600" b="1" kern="1200" dirty="0" smtClean="0">
              <a:latin typeface="Century Gothic" panose="020B0502020202020204" pitchFamily="34" charset="0"/>
            </a:rPr>
            <a:t>Διάρκεια κινητικότητας (ΠΡΟΣΟΧΗ</a:t>
          </a:r>
          <a:r>
            <a:rPr lang="en-GB" sz="1600" b="1" kern="1200" dirty="0" smtClean="0">
              <a:latin typeface="Century Gothic" panose="020B0502020202020204" pitchFamily="34" charset="0"/>
            </a:rPr>
            <a:t> </a:t>
          </a:r>
          <a:r>
            <a:rPr lang="el-GR" sz="1600" b="1" kern="1200" dirty="0" smtClean="0">
              <a:latin typeface="Century Gothic" panose="020B0502020202020204" pitchFamily="34" charset="0"/>
            </a:rPr>
            <a:t>σε περίπτωση αλλαγής να τηρείται πάντοτε η κατώτατη και ανώτατη διάρκεια όπως προβλέπεται από τον Οδηγό Προγράμματος του έτους της Συμφωνίας Επιχορήγησης</a:t>
          </a:r>
        </a:p>
      </dsp:txBody>
      <dsp:txXfrm>
        <a:off x="45427" y="1651371"/>
        <a:ext cx="8406090" cy="839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3233663" y="343575"/>
          <a:ext cx="3153231" cy="1927399"/>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latin typeface="Century Gothic" panose="020B0502020202020204" pitchFamily="34" charset="0"/>
            </a:rPr>
            <a:t>Πραγματοποιείται από τον δικαιούχο οργανισμό κατά προτίμηση κατά την αρχή του Σχεδίου</a:t>
          </a:r>
          <a:endParaRPr lang="en-US" sz="1600" kern="1200" dirty="0">
            <a:latin typeface="Century Gothic" panose="020B0502020202020204" pitchFamily="34" charset="0"/>
          </a:endParaRPr>
        </a:p>
      </dsp:txBody>
      <dsp:txXfrm>
        <a:off x="3233663" y="584500"/>
        <a:ext cx="2430456" cy="1445549"/>
      </dsp:txXfrm>
    </dsp:sp>
    <dsp:sp modelId="{A1BCDEA2-9AA4-4DE4-B9B8-810C15EC9601}">
      <dsp:nvSpPr>
        <dsp:cNvPr id="0" name=""/>
        <dsp:cNvSpPr/>
      </dsp:nvSpPr>
      <dsp:spPr>
        <a:xfrm>
          <a:off x="0" y="0"/>
          <a:ext cx="3233171" cy="261320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latin typeface="Century Gothic" panose="020B0502020202020204" pitchFamily="34" charset="0"/>
            </a:rPr>
            <a:t>Αγορά τεχνολογικού εξοπλισμού</a:t>
          </a:r>
        </a:p>
        <a:p>
          <a:pPr lvl="0" algn="ctr" defTabSz="977900">
            <a:lnSpc>
              <a:spcPct val="90000"/>
            </a:lnSpc>
            <a:spcBef>
              <a:spcPct val="0"/>
            </a:spcBef>
            <a:spcAft>
              <a:spcPct val="35000"/>
            </a:spcAft>
          </a:pPr>
          <a:r>
            <a:rPr lang="el-GR" sz="2200" kern="1200" dirty="0" smtClean="0">
              <a:latin typeface="Century Gothic" panose="020B0502020202020204" pitchFamily="34" charset="0"/>
            </a:rPr>
            <a:t> π.χ. υπολογιστή</a:t>
          </a:r>
        </a:p>
      </dsp:txBody>
      <dsp:txXfrm>
        <a:off x="127566" y="127566"/>
        <a:ext cx="2978039" cy="2358077"/>
      </dsp:txXfrm>
    </dsp:sp>
    <dsp:sp modelId="{B6F61BA7-A624-4B4C-A7DB-BE39D6A23DFC}">
      <dsp:nvSpPr>
        <dsp:cNvPr id="0" name=""/>
        <dsp:cNvSpPr/>
      </dsp:nvSpPr>
      <dsp:spPr>
        <a:xfrm>
          <a:off x="3199318" y="2733186"/>
          <a:ext cx="3187974" cy="2450119"/>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latin typeface="Century Gothic" panose="020B0502020202020204" pitchFamily="34" charset="0"/>
            </a:rPr>
            <a:t>Απόσβεση = μήνες  χρήσης του εξοπλισμού διά 60 μήνες πολλαπλασιαζόμενο με το επιλέξιμο ποσό επιχορήγησης</a:t>
          </a:r>
          <a:endParaRPr lang="en-US" sz="1600" kern="1200" dirty="0">
            <a:latin typeface="Century Gothic" panose="020B0502020202020204" pitchFamily="34" charset="0"/>
          </a:endParaRPr>
        </a:p>
      </dsp:txBody>
      <dsp:txXfrm>
        <a:off x="3199318" y="3039451"/>
        <a:ext cx="2269179" cy="1837589"/>
      </dsp:txXfrm>
    </dsp:sp>
    <dsp:sp modelId="{3DE9BD8E-84BE-4CA1-B097-DDB9BAA33252}">
      <dsp:nvSpPr>
        <dsp:cNvPr id="0" name=""/>
        <dsp:cNvSpPr/>
      </dsp:nvSpPr>
      <dsp:spPr>
        <a:xfrm>
          <a:off x="0" y="2645395"/>
          <a:ext cx="3196413" cy="261320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latin typeface="Century Gothic" panose="020B0502020202020204" pitchFamily="34" charset="0"/>
            </a:rPr>
            <a:t>Η απόσβεση υπολογίζεται:</a:t>
          </a:r>
        </a:p>
        <a:p>
          <a:pPr lvl="0" algn="l" defTabSz="889000">
            <a:lnSpc>
              <a:spcPct val="90000"/>
            </a:lnSpc>
            <a:spcBef>
              <a:spcPct val="0"/>
            </a:spcBef>
            <a:spcAft>
              <a:spcPct val="35000"/>
            </a:spcAft>
          </a:pPr>
          <a:r>
            <a:rPr lang="el-GR" sz="2000" kern="1200" dirty="0" smtClean="0">
              <a:latin typeface="Century Gothic" panose="020B0502020202020204" pitchFamily="34" charset="0"/>
            </a:rPr>
            <a:t>- διάρκεια χρήσης εξοπλισμού εντός του Σχεδίου =14 μήνες</a:t>
          </a:r>
        </a:p>
        <a:p>
          <a:pPr lvl="0" algn="l" defTabSz="889000">
            <a:lnSpc>
              <a:spcPct val="90000"/>
            </a:lnSpc>
            <a:spcBef>
              <a:spcPct val="0"/>
            </a:spcBef>
            <a:spcAft>
              <a:spcPct val="35000"/>
            </a:spcAft>
          </a:pPr>
          <a:r>
            <a:rPr lang="el-GR" sz="2000" kern="1200" dirty="0" smtClean="0">
              <a:latin typeface="Century Gothic" panose="020B0502020202020204" pitchFamily="34" charset="0"/>
            </a:rPr>
            <a:t>-5 χρόνια για απόσβεση εξοπλισμού =</a:t>
          </a:r>
          <a:r>
            <a:rPr lang="el-GR" sz="2000" kern="1200" dirty="0" smtClean="0">
              <a:latin typeface="Century Gothic" panose="020B0502020202020204" pitchFamily="34" charset="0"/>
              <a:sym typeface="Wingdings" panose="05000000000000000000" pitchFamily="2" charset="2"/>
            </a:rPr>
            <a:t> 60 μήνες</a:t>
          </a:r>
          <a:endParaRPr lang="en-US" sz="1400" kern="1200" dirty="0">
            <a:latin typeface="Century Gothic" panose="020B0502020202020204" pitchFamily="34" charset="0"/>
          </a:endParaRPr>
        </a:p>
      </dsp:txBody>
      <dsp:txXfrm>
        <a:off x="127566" y="2772961"/>
        <a:ext cx="2941281" cy="23580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5C892-BCAB-4355-9C87-D92CD49D6129}">
      <dsp:nvSpPr>
        <dsp:cNvPr id="0" name=""/>
        <dsp:cNvSpPr/>
      </dsp:nvSpPr>
      <dsp:spPr>
        <a:xfrm>
          <a:off x="5300081" y="4244672"/>
          <a:ext cx="435719" cy="91440"/>
        </a:xfrm>
        <a:custGeom>
          <a:avLst/>
          <a:gdLst/>
          <a:ahLst/>
          <a:cxnLst/>
          <a:rect l="0" t="0" r="0" b="0"/>
          <a:pathLst>
            <a:path>
              <a:moveTo>
                <a:pt x="0" y="45720"/>
              </a:moveTo>
              <a:lnTo>
                <a:pt x="435719" y="4572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B2D180-F5D3-43DC-8CBC-4CE27F4458E1}">
      <dsp:nvSpPr>
        <dsp:cNvPr id="0" name=""/>
        <dsp:cNvSpPr/>
      </dsp:nvSpPr>
      <dsp:spPr>
        <a:xfrm>
          <a:off x="2322612" y="2370946"/>
          <a:ext cx="424151" cy="1919446"/>
        </a:xfrm>
        <a:custGeom>
          <a:avLst/>
          <a:gdLst/>
          <a:ahLst/>
          <a:cxnLst/>
          <a:rect l="0" t="0" r="0" b="0"/>
          <a:pathLst>
            <a:path>
              <a:moveTo>
                <a:pt x="0" y="0"/>
              </a:moveTo>
              <a:lnTo>
                <a:pt x="206291" y="0"/>
              </a:lnTo>
              <a:lnTo>
                <a:pt x="206291" y="1919446"/>
              </a:lnTo>
              <a:lnTo>
                <a:pt x="424151" y="191944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E01A23-B752-4158-9668-D6920CFF53D5}">
      <dsp:nvSpPr>
        <dsp:cNvPr id="0" name=""/>
        <dsp:cNvSpPr/>
      </dsp:nvSpPr>
      <dsp:spPr>
        <a:xfrm>
          <a:off x="5261324" y="2527927"/>
          <a:ext cx="286224" cy="143492"/>
        </a:xfrm>
        <a:custGeom>
          <a:avLst/>
          <a:gdLst/>
          <a:ahLst/>
          <a:cxnLst/>
          <a:rect l="0" t="0" r="0" b="0"/>
          <a:pathLst>
            <a:path>
              <a:moveTo>
                <a:pt x="0" y="143492"/>
              </a:moveTo>
              <a:lnTo>
                <a:pt x="68364" y="143492"/>
              </a:lnTo>
              <a:lnTo>
                <a:pt x="68364" y="0"/>
              </a:lnTo>
              <a:lnTo>
                <a:pt x="286224"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0DC0EA-AEF0-445C-80F0-F6D75259CAD3}">
      <dsp:nvSpPr>
        <dsp:cNvPr id="0" name=""/>
        <dsp:cNvSpPr/>
      </dsp:nvSpPr>
      <dsp:spPr>
        <a:xfrm>
          <a:off x="2322612" y="2370946"/>
          <a:ext cx="540488" cy="300474"/>
        </a:xfrm>
        <a:custGeom>
          <a:avLst/>
          <a:gdLst/>
          <a:ahLst/>
          <a:cxnLst/>
          <a:rect l="0" t="0" r="0" b="0"/>
          <a:pathLst>
            <a:path>
              <a:moveTo>
                <a:pt x="0" y="0"/>
              </a:moveTo>
              <a:lnTo>
                <a:pt x="322628" y="0"/>
              </a:lnTo>
              <a:lnTo>
                <a:pt x="322628" y="300474"/>
              </a:lnTo>
              <a:lnTo>
                <a:pt x="540488" y="30047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90EF03-87B2-494F-BD29-7E1F962A1728}">
      <dsp:nvSpPr>
        <dsp:cNvPr id="0" name=""/>
        <dsp:cNvSpPr/>
      </dsp:nvSpPr>
      <dsp:spPr>
        <a:xfrm>
          <a:off x="5495327" y="758846"/>
          <a:ext cx="449096" cy="91440"/>
        </a:xfrm>
        <a:custGeom>
          <a:avLst/>
          <a:gdLst/>
          <a:ahLst/>
          <a:cxnLst/>
          <a:rect l="0" t="0" r="0" b="0"/>
          <a:pathLst>
            <a:path>
              <a:moveTo>
                <a:pt x="0" y="45720"/>
              </a:moveTo>
              <a:lnTo>
                <a:pt x="231236" y="45720"/>
              </a:lnTo>
              <a:lnTo>
                <a:pt x="231236" y="48498"/>
              </a:lnTo>
              <a:lnTo>
                <a:pt x="449096" y="48498"/>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DC4065-C445-4764-A4CD-34F8C94415B6}">
      <dsp:nvSpPr>
        <dsp:cNvPr id="0" name=""/>
        <dsp:cNvSpPr/>
      </dsp:nvSpPr>
      <dsp:spPr>
        <a:xfrm>
          <a:off x="2322612" y="804566"/>
          <a:ext cx="410774" cy="1566379"/>
        </a:xfrm>
        <a:custGeom>
          <a:avLst/>
          <a:gdLst/>
          <a:ahLst/>
          <a:cxnLst/>
          <a:rect l="0" t="0" r="0" b="0"/>
          <a:pathLst>
            <a:path>
              <a:moveTo>
                <a:pt x="0" y="1566379"/>
              </a:moveTo>
              <a:lnTo>
                <a:pt x="192914" y="1566379"/>
              </a:lnTo>
              <a:lnTo>
                <a:pt x="192914" y="0"/>
              </a:lnTo>
              <a:lnTo>
                <a:pt x="410774" y="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CFA6E-8BE5-4922-92E3-B5DD202D9F1A}">
      <dsp:nvSpPr>
        <dsp:cNvPr id="0" name=""/>
        <dsp:cNvSpPr/>
      </dsp:nvSpPr>
      <dsp:spPr>
        <a:xfrm>
          <a:off x="144014" y="1152130"/>
          <a:ext cx="2178598" cy="243763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Υποχρεωτική</a:t>
          </a:r>
          <a:r>
            <a:rPr lang="en-US" sz="1800" b="0" kern="1200" dirty="0" smtClean="0">
              <a:latin typeface="Century Gothic" panose="020B0502020202020204" pitchFamily="34" charset="0"/>
            </a:rPr>
            <a:t> </a:t>
          </a:r>
          <a:r>
            <a:rPr lang="el-GR" sz="1800" b="0" kern="1200" dirty="0" smtClean="0">
              <a:latin typeface="Century Gothic" panose="020B0502020202020204" pitchFamily="34" charset="0"/>
            </a:rPr>
            <a:t>Αξιολόγηση πριν την έναρξη – το επίπεδο επάρκειας καταχωρείται στο </a:t>
          </a:r>
          <a:r>
            <a:rPr lang="en-GB" sz="1800" b="0" kern="1200" dirty="0" smtClean="0">
              <a:latin typeface="Century Gothic" panose="020B0502020202020204" pitchFamily="34" charset="0"/>
            </a:rPr>
            <a:t>Learning Agreement</a:t>
          </a:r>
          <a:endParaRPr lang="el-GR" sz="1800" b="0" kern="1200" dirty="0">
            <a:latin typeface="Century Gothic" panose="020B0502020202020204" pitchFamily="34" charset="0"/>
          </a:endParaRPr>
        </a:p>
      </dsp:txBody>
      <dsp:txXfrm>
        <a:off x="144014" y="1152130"/>
        <a:ext cx="2178598" cy="2437630"/>
      </dsp:txXfrm>
    </dsp:sp>
    <dsp:sp modelId="{2121BB41-8DA7-453E-A07D-78DCFDE0F25F}">
      <dsp:nvSpPr>
        <dsp:cNvPr id="0" name=""/>
        <dsp:cNvSpPr/>
      </dsp:nvSpPr>
      <dsp:spPr>
        <a:xfrm>
          <a:off x="2733387" y="0"/>
          <a:ext cx="2761940" cy="160913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Επίπεδο μέχρι Β1 </a:t>
          </a:r>
        </a:p>
        <a:p>
          <a:pPr lvl="0" algn="ctr" defTabSz="800100">
            <a:lnSpc>
              <a:spcPct val="90000"/>
            </a:lnSpc>
            <a:spcBef>
              <a:spcPct val="0"/>
            </a:spcBef>
            <a:spcAft>
              <a:spcPct val="35000"/>
            </a:spcAft>
          </a:pPr>
          <a:r>
            <a:rPr lang="el-GR" sz="1800" b="1" kern="1200" dirty="0" smtClean="0">
              <a:latin typeface="Century Gothic" panose="020B0502020202020204" pitchFamily="34" charset="0"/>
            </a:rPr>
            <a:t>Υποχρεωτικά μαθήματα </a:t>
          </a:r>
          <a:r>
            <a:rPr lang="el-GR" sz="1800" b="0" kern="1200" dirty="0" smtClean="0">
              <a:latin typeface="Century Gothic" panose="020B0502020202020204" pitchFamily="34" charset="0"/>
            </a:rPr>
            <a:t>στη γλώσσα διδασκαλίας/κατάρτισης</a:t>
          </a:r>
          <a:endParaRPr lang="el-GR" sz="1800" b="0" kern="1200" dirty="0">
            <a:latin typeface="Century Gothic" panose="020B0502020202020204" pitchFamily="34" charset="0"/>
          </a:endParaRPr>
        </a:p>
      </dsp:txBody>
      <dsp:txXfrm>
        <a:off x="2733387" y="0"/>
        <a:ext cx="2761940" cy="1609133"/>
      </dsp:txXfrm>
    </dsp:sp>
    <dsp:sp modelId="{21BBC228-0E96-4A88-95D6-DB41EB145673}">
      <dsp:nvSpPr>
        <dsp:cNvPr id="0" name=""/>
        <dsp:cNvSpPr/>
      </dsp:nvSpPr>
      <dsp:spPr>
        <a:xfrm>
          <a:off x="5944423" y="205256"/>
          <a:ext cx="2178598" cy="120417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2</a:t>
          </a:r>
          <a:r>
            <a:rPr lang="el-GR" sz="1800" b="0" kern="1200" baseline="30000" dirty="0" smtClean="0">
              <a:latin typeface="Century Gothic" panose="020B0502020202020204" pitchFamily="34" charset="0"/>
            </a:rPr>
            <a:t>η</a:t>
          </a:r>
          <a:r>
            <a:rPr lang="el-GR" sz="1800" b="0" kern="1200" dirty="0" smtClean="0">
              <a:latin typeface="Century Gothic" panose="020B0502020202020204" pitchFamily="34" charset="0"/>
            </a:rPr>
            <a:t>  αξιολόγηση κατά τη λήξη της κινητικότητας</a:t>
          </a:r>
          <a:r>
            <a:rPr lang="en-GB" sz="1800" b="0" kern="1200" dirty="0" smtClean="0">
              <a:latin typeface="Century Gothic" panose="020B0502020202020204" pitchFamily="34" charset="0"/>
            </a:rPr>
            <a:t> </a:t>
          </a:r>
          <a:r>
            <a:rPr lang="el-GR" sz="1800" b="0" kern="1200" dirty="0" smtClean="0">
              <a:latin typeface="Century Gothic" panose="020B0502020202020204" pitchFamily="34" charset="0"/>
            </a:rPr>
            <a:t>(δεν είναι υποχρεωτική</a:t>
          </a:r>
          <a:r>
            <a:rPr lang="en-GB" sz="1800" b="0" kern="1200" dirty="0" smtClean="0">
              <a:latin typeface="Century Gothic" panose="020B0502020202020204" pitchFamily="34" charset="0"/>
            </a:rPr>
            <a:t>)</a:t>
          </a:r>
          <a:endParaRPr lang="el-GR" sz="1800" b="0" kern="1200" dirty="0">
            <a:latin typeface="Century Gothic" panose="020B0502020202020204" pitchFamily="34" charset="0"/>
          </a:endParaRPr>
        </a:p>
      </dsp:txBody>
      <dsp:txXfrm>
        <a:off x="5944423" y="205256"/>
        <a:ext cx="2178598" cy="1204177"/>
      </dsp:txXfrm>
    </dsp:sp>
    <dsp:sp modelId="{250141AB-1948-4A1D-BCAA-38B871F90DD4}">
      <dsp:nvSpPr>
        <dsp:cNvPr id="0" name=""/>
        <dsp:cNvSpPr/>
      </dsp:nvSpPr>
      <dsp:spPr>
        <a:xfrm>
          <a:off x="2863101" y="1871365"/>
          <a:ext cx="2398223" cy="160010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8575">
          <a:solidFill>
            <a:schemeClr val="accent5">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Επίπεδο Β2 και πάνω </a:t>
          </a:r>
          <a:r>
            <a:rPr lang="el-GR" sz="1800" b="1" kern="1200" dirty="0" smtClean="0">
              <a:latin typeface="Century Gothic" panose="020B0502020202020204" pitchFamily="34" charset="0"/>
            </a:rPr>
            <a:t>προαιρετικά μαθήματα </a:t>
          </a:r>
          <a:r>
            <a:rPr lang="el-GR" sz="1800" b="0" kern="1200" dirty="0" smtClean="0">
              <a:latin typeface="Century Gothic" panose="020B0502020202020204" pitchFamily="34" charset="0"/>
            </a:rPr>
            <a:t>στη γλώσσα διδασκαλίας/κατάρτισης</a:t>
          </a:r>
          <a:endParaRPr lang="el-GR" sz="1800" b="0" kern="1200" dirty="0">
            <a:latin typeface="Century Gothic" panose="020B0502020202020204" pitchFamily="34" charset="0"/>
          </a:endParaRPr>
        </a:p>
      </dsp:txBody>
      <dsp:txXfrm>
        <a:off x="2863101" y="1871365"/>
        <a:ext cx="2398223" cy="1600109"/>
      </dsp:txXfrm>
    </dsp:sp>
    <dsp:sp modelId="{1F386515-397D-4A08-BCED-DCCA45E6BF9B}">
      <dsp:nvSpPr>
        <dsp:cNvPr id="0" name=""/>
        <dsp:cNvSpPr/>
      </dsp:nvSpPr>
      <dsp:spPr>
        <a:xfrm>
          <a:off x="5547548" y="2002187"/>
          <a:ext cx="2662051" cy="105148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2</a:t>
          </a:r>
          <a:r>
            <a:rPr lang="el-GR" sz="1800" b="0" kern="1200" baseline="30000" dirty="0" smtClean="0">
              <a:latin typeface="Century Gothic" panose="020B0502020202020204" pitchFamily="34" charset="0"/>
            </a:rPr>
            <a:t>η</a:t>
          </a:r>
          <a:r>
            <a:rPr lang="el-GR" sz="1800" b="0" kern="1200" dirty="0" smtClean="0">
              <a:latin typeface="Century Gothic" panose="020B0502020202020204" pitchFamily="34" charset="0"/>
            </a:rPr>
            <a:t> αξιολόγηση κατά τη λήξη της </a:t>
          </a:r>
          <a:r>
            <a:rPr lang="el-GR" sz="1800" b="0" kern="1200" dirty="0" err="1" smtClean="0">
              <a:latin typeface="Century Gothic" panose="020B0502020202020204" pitchFamily="34" charset="0"/>
            </a:rPr>
            <a:t>κινητικότητας(δεν</a:t>
          </a:r>
          <a:r>
            <a:rPr lang="el-GR" sz="1800" b="0" kern="1200" dirty="0" smtClean="0">
              <a:latin typeface="Century Gothic" panose="020B0502020202020204" pitchFamily="34" charset="0"/>
            </a:rPr>
            <a:t> είναι υποχρεωτική</a:t>
          </a:r>
          <a:r>
            <a:rPr lang="en-GB" sz="1800" b="0" kern="1200" dirty="0" smtClean="0">
              <a:latin typeface="Century Gothic" panose="020B0502020202020204" pitchFamily="34" charset="0"/>
            </a:rPr>
            <a:t>)</a:t>
          </a:r>
          <a:r>
            <a:rPr lang="el-GR" sz="1800" b="0" kern="1200" dirty="0" smtClean="0">
              <a:latin typeface="Century Gothic" panose="020B0502020202020204" pitchFamily="34" charset="0"/>
            </a:rPr>
            <a:t> </a:t>
          </a:r>
          <a:endParaRPr lang="el-GR" sz="1800" b="0" kern="1200" dirty="0">
            <a:latin typeface="Century Gothic" panose="020B0502020202020204" pitchFamily="34" charset="0"/>
          </a:endParaRPr>
        </a:p>
      </dsp:txBody>
      <dsp:txXfrm>
        <a:off x="5547548" y="2002187"/>
        <a:ext cx="2662051" cy="1051481"/>
      </dsp:txXfrm>
    </dsp:sp>
    <dsp:sp modelId="{08F785F8-C124-48BC-AADD-58469434E9E5}">
      <dsp:nvSpPr>
        <dsp:cNvPr id="0" name=""/>
        <dsp:cNvSpPr/>
      </dsp:nvSpPr>
      <dsp:spPr>
        <a:xfrm>
          <a:off x="2746764" y="3756671"/>
          <a:ext cx="2553317" cy="10674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5">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Επίπεδο </a:t>
          </a:r>
          <a:r>
            <a:rPr lang="en-GB" sz="1800" b="0" kern="1200" dirty="0" smtClean="0">
              <a:latin typeface="Century Gothic" panose="020B0502020202020204" pitchFamily="34" charset="0"/>
            </a:rPr>
            <a:t>C2 – </a:t>
          </a:r>
          <a:r>
            <a:rPr lang="el-GR" sz="1800" b="1" kern="1200" dirty="0" smtClean="0">
              <a:latin typeface="Century Gothic" panose="020B0502020202020204" pitchFamily="34" charset="0"/>
            </a:rPr>
            <a:t>απαλλαγή</a:t>
          </a:r>
          <a:r>
            <a:rPr lang="el-GR" sz="1800" b="0" kern="1200" dirty="0" smtClean="0">
              <a:latin typeface="Century Gothic" panose="020B0502020202020204" pitchFamily="34" charset="0"/>
            </a:rPr>
            <a:t> από </a:t>
          </a:r>
          <a:r>
            <a:rPr lang="en-GB" sz="1800" b="0" kern="1200" dirty="0" smtClean="0">
              <a:latin typeface="Century Gothic" panose="020B0502020202020204" pitchFamily="34" charset="0"/>
            </a:rPr>
            <a:t>course </a:t>
          </a:r>
          <a:r>
            <a:rPr lang="el-GR" sz="1800" b="0" kern="1200" dirty="0" smtClean="0">
              <a:latin typeface="Century Gothic" panose="020B0502020202020204" pitchFamily="34" charset="0"/>
            </a:rPr>
            <a:t>και 2</a:t>
          </a:r>
          <a:r>
            <a:rPr lang="el-GR" sz="1800" b="0" kern="1200" baseline="30000" dirty="0" smtClean="0">
              <a:latin typeface="Century Gothic" panose="020B0502020202020204" pitchFamily="34" charset="0"/>
            </a:rPr>
            <a:t>η</a:t>
          </a:r>
          <a:r>
            <a:rPr lang="el-GR" sz="1800" b="0" kern="1200" dirty="0" smtClean="0">
              <a:latin typeface="Century Gothic" panose="020B0502020202020204" pitchFamily="34" charset="0"/>
            </a:rPr>
            <a:t> αξιολόγηση </a:t>
          </a:r>
          <a:endParaRPr lang="el-GR" sz="1800" b="0" kern="1200" dirty="0">
            <a:latin typeface="Century Gothic" panose="020B0502020202020204" pitchFamily="34" charset="0"/>
          </a:endParaRPr>
        </a:p>
      </dsp:txBody>
      <dsp:txXfrm>
        <a:off x="2746764" y="3756671"/>
        <a:ext cx="2553317" cy="1067441"/>
      </dsp:txXfrm>
    </dsp:sp>
    <dsp:sp modelId="{18895041-7F15-4904-A91F-F1F13F89B332}">
      <dsp:nvSpPr>
        <dsp:cNvPr id="0" name=""/>
        <dsp:cNvSpPr/>
      </dsp:nvSpPr>
      <dsp:spPr>
        <a:xfrm>
          <a:off x="5735801" y="3582144"/>
          <a:ext cx="3168248" cy="1416496"/>
        </a:xfrm>
        <a:prstGeom prst="rect">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latin typeface="Century Gothic" panose="020B0502020202020204" pitchFamily="34" charset="0"/>
            </a:rPr>
            <a:t>Προαιρετικό </a:t>
          </a:r>
          <a:r>
            <a:rPr lang="en-GB" sz="1800" kern="1200" dirty="0" smtClean="0">
              <a:latin typeface="Century Gothic" panose="020B0502020202020204" pitchFamily="34" charset="0"/>
            </a:rPr>
            <a:t>course </a:t>
          </a:r>
          <a:r>
            <a:rPr lang="el-GR" sz="1800" kern="1200" dirty="0" smtClean="0">
              <a:latin typeface="Century Gothic" panose="020B0502020202020204" pitchFamily="34" charset="0"/>
            </a:rPr>
            <a:t>στην ομιλούμενη γλώσσα της χώρας εάν διαφέρει από τη γλώσσα επικοινωνίας της κινητικότητας</a:t>
          </a:r>
          <a:endParaRPr lang="el-GR" sz="1800" b="1" kern="1200" dirty="0">
            <a:latin typeface="Century Gothic" panose="020B0502020202020204" pitchFamily="34" charset="0"/>
          </a:endParaRPr>
        </a:p>
      </dsp:txBody>
      <dsp:txXfrm>
        <a:off x="5735801" y="3582144"/>
        <a:ext cx="3168248" cy="141649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6BCDC-9FD3-4E4A-A5BA-36CB0CEA9A91}" type="datetimeFigureOut">
              <a:rPr lang="en-GB" smtClean="0"/>
              <a:t>08/10/2021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29E76-4387-414D-B6C1-1D2BCFB39AF4}" type="slidenum">
              <a:rPr lang="en-GB" smtClean="0"/>
              <a:t>‹#›</a:t>
            </a:fld>
            <a:endParaRPr lang="en-GB"/>
          </a:p>
        </p:txBody>
      </p:sp>
    </p:spTree>
    <p:extLst>
      <p:ext uri="{BB962C8B-B14F-4D97-AF65-F5344CB8AC3E}">
        <p14:creationId xmlns:p14="http://schemas.microsoft.com/office/powerpoint/2010/main" val="2111306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1</a:t>
            </a:fld>
            <a:endParaRPr lang="en-GB"/>
          </a:p>
        </p:txBody>
      </p:sp>
    </p:spTree>
    <p:extLst>
      <p:ext uri="{BB962C8B-B14F-4D97-AF65-F5344CB8AC3E}">
        <p14:creationId xmlns:p14="http://schemas.microsoft.com/office/powerpoint/2010/main" val="256872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14</a:t>
            </a:fld>
            <a:endParaRPr lang="en-GB"/>
          </a:p>
        </p:txBody>
      </p:sp>
    </p:spTree>
    <p:extLst>
      <p:ext uri="{BB962C8B-B14F-4D97-AF65-F5344CB8AC3E}">
        <p14:creationId xmlns:p14="http://schemas.microsoft.com/office/powerpoint/2010/main" val="95617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67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035BE-9121-418A-8AD8-15B5A0C3EC7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72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 </a:t>
            </a:r>
            <a:endParaRPr lang="el-GR" dirty="0" smtClean="0"/>
          </a:p>
        </p:txBody>
      </p:sp>
      <p:sp>
        <p:nvSpPr>
          <p:cNvPr id="4" name="Slide Number Placeholder 3"/>
          <p:cNvSpPr>
            <a:spLocks noGrp="1"/>
          </p:cNvSpPr>
          <p:nvPr>
            <p:ph type="sldNum" sz="quarter" idx="10"/>
          </p:nvPr>
        </p:nvSpPr>
        <p:spPr/>
        <p:txBody>
          <a:bodyPr/>
          <a:lstStyle/>
          <a:p>
            <a:fld id="{A7029E76-4387-414D-B6C1-1D2BCFB39AF4}" type="slidenum">
              <a:rPr lang="en-GB" smtClean="0"/>
              <a:t>19</a:t>
            </a:fld>
            <a:endParaRPr lang="en-GB"/>
          </a:p>
        </p:txBody>
      </p:sp>
    </p:spTree>
    <p:extLst>
      <p:ext uri="{BB962C8B-B14F-4D97-AF65-F5344CB8AC3E}">
        <p14:creationId xmlns:p14="http://schemas.microsoft.com/office/powerpoint/2010/main" val="3253293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20</a:t>
            </a:fld>
            <a:endParaRPr lang="en-GB"/>
          </a:p>
        </p:txBody>
      </p:sp>
    </p:spTree>
    <p:extLst>
      <p:ext uri="{BB962C8B-B14F-4D97-AF65-F5344CB8AC3E}">
        <p14:creationId xmlns:p14="http://schemas.microsoft.com/office/powerpoint/2010/main" val="2682544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21</a:t>
            </a:fld>
            <a:endParaRPr lang="en-GB"/>
          </a:p>
        </p:txBody>
      </p:sp>
    </p:spTree>
    <p:extLst>
      <p:ext uri="{BB962C8B-B14F-4D97-AF65-F5344CB8AC3E}">
        <p14:creationId xmlns:p14="http://schemas.microsoft.com/office/powerpoint/2010/main" val="2889026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22</a:t>
            </a:fld>
            <a:endParaRPr lang="en-GB"/>
          </a:p>
        </p:txBody>
      </p:sp>
    </p:spTree>
    <p:extLst>
      <p:ext uri="{BB962C8B-B14F-4D97-AF65-F5344CB8AC3E}">
        <p14:creationId xmlns:p14="http://schemas.microsoft.com/office/powerpoint/2010/main" val="249051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25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25</a:t>
            </a:fld>
            <a:endParaRPr lang="en-GB"/>
          </a:p>
        </p:txBody>
      </p:sp>
    </p:spTree>
    <p:extLst>
      <p:ext uri="{BB962C8B-B14F-4D97-AF65-F5344CB8AC3E}">
        <p14:creationId xmlns:p14="http://schemas.microsoft.com/office/powerpoint/2010/main" val="307376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26</a:t>
            </a:fld>
            <a:endParaRPr lang="en-GB"/>
          </a:p>
        </p:txBody>
      </p:sp>
    </p:spTree>
    <p:extLst>
      <p:ext uri="{BB962C8B-B14F-4D97-AF65-F5344CB8AC3E}">
        <p14:creationId xmlns:p14="http://schemas.microsoft.com/office/powerpoint/2010/main" val="133763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2</a:t>
            </a:fld>
            <a:endParaRPr lang="en-GB"/>
          </a:p>
        </p:txBody>
      </p:sp>
    </p:spTree>
    <p:extLst>
      <p:ext uri="{BB962C8B-B14F-4D97-AF65-F5344CB8AC3E}">
        <p14:creationId xmlns:p14="http://schemas.microsoft.com/office/powerpoint/2010/main" val="1949063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27</a:t>
            </a:fld>
            <a:endParaRPr lang="en-GB"/>
          </a:p>
        </p:txBody>
      </p:sp>
    </p:spTree>
    <p:extLst>
      <p:ext uri="{BB962C8B-B14F-4D97-AF65-F5344CB8AC3E}">
        <p14:creationId xmlns:p14="http://schemas.microsoft.com/office/powerpoint/2010/main" val="343770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0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E4CA6-4DE7-4287-A32E-BCD28CED1FB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564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759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 </a:t>
            </a:r>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34</a:t>
            </a:fld>
            <a:endParaRPr lang="en-GB"/>
          </a:p>
        </p:txBody>
      </p:sp>
    </p:spTree>
    <p:extLst>
      <p:ext uri="{BB962C8B-B14F-4D97-AF65-F5344CB8AC3E}">
        <p14:creationId xmlns:p14="http://schemas.microsoft.com/office/powerpoint/2010/main" val="3696665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7029E76-4387-414D-B6C1-1D2BCFB39AF4}" type="slidenum">
              <a:rPr lang="en-GB" smtClean="0"/>
              <a:t>36</a:t>
            </a:fld>
            <a:endParaRPr lang="en-GB"/>
          </a:p>
        </p:txBody>
      </p:sp>
    </p:spTree>
    <p:extLst>
      <p:ext uri="{BB962C8B-B14F-4D97-AF65-F5344CB8AC3E}">
        <p14:creationId xmlns:p14="http://schemas.microsoft.com/office/powerpoint/2010/main" val="3829826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1442563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38</a:t>
            </a:fld>
            <a:endParaRPr lang="en-GB"/>
          </a:p>
        </p:txBody>
      </p:sp>
    </p:spTree>
    <p:extLst>
      <p:ext uri="{BB962C8B-B14F-4D97-AF65-F5344CB8AC3E}">
        <p14:creationId xmlns:p14="http://schemas.microsoft.com/office/powerpoint/2010/main" val="2378965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39</a:t>
            </a:fld>
            <a:endParaRPr lang="en-GB"/>
          </a:p>
        </p:txBody>
      </p:sp>
    </p:spTree>
    <p:extLst>
      <p:ext uri="{BB962C8B-B14F-4D97-AF65-F5344CB8AC3E}">
        <p14:creationId xmlns:p14="http://schemas.microsoft.com/office/powerpoint/2010/main" val="2983118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40</a:t>
            </a:fld>
            <a:endParaRPr lang="en-GB"/>
          </a:p>
        </p:txBody>
      </p:sp>
    </p:spTree>
    <p:extLst>
      <p:ext uri="{BB962C8B-B14F-4D97-AF65-F5344CB8AC3E}">
        <p14:creationId xmlns:p14="http://schemas.microsoft.com/office/powerpoint/2010/main" val="62719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3</a:t>
            </a:fld>
            <a:endParaRPr lang="en-GB"/>
          </a:p>
        </p:txBody>
      </p:sp>
    </p:spTree>
    <p:extLst>
      <p:ext uri="{BB962C8B-B14F-4D97-AF65-F5344CB8AC3E}">
        <p14:creationId xmlns:p14="http://schemas.microsoft.com/office/powerpoint/2010/main" val="2101308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a:t>
            </a:r>
            <a:endParaRPr lang="el-GR" dirty="0" smtClean="0"/>
          </a:p>
          <a:p>
            <a:endParaRPr lang="el-GR" dirty="0" smtClean="0"/>
          </a:p>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41</a:t>
            </a:fld>
            <a:endParaRPr lang="en-GB"/>
          </a:p>
        </p:txBody>
      </p:sp>
    </p:spTree>
    <p:extLst>
      <p:ext uri="{BB962C8B-B14F-4D97-AF65-F5344CB8AC3E}">
        <p14:creationId xmlns:p14="http://schemas.microsoft.com/office/powerpoint/2010/main" val="2916132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43</a:t>
            </a:fld>
            <a:endParaRPr lang="en-GB"/>
          </a:p>
        </p:txBody>
      </p:sp>
    </p:spTree>
    <p:extLst>
      <p:ext uri="{BB962C8B-B14F-4D97-AF65-F5344CB8AC3E}">
        <p14:creationId xmlns:p14="http://schemas.microsoft.com/office/powerpoint/2010/main" val="4090173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44</a:t>
            </a:fld>
            <a:endParaRPr lang="en-US"/>
          </a:p>
        </p:txBody>
      </p:sp>
    </p:spTree>
    <p:extLst>
      <p:ext uri="{BB962C8B-B14F-4D97-AF65-F5344CB8AC3E}">
        <p14:creationId xmlns:p14="http://schemas.microsoft.com/office/powerpoint/2010/main" val="857715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709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46</a:t>
            </a:fld>
            <a:endParaRPr lang="en-GB"/>
          </a:p>
        </p:txBody>
      </p:sp>
    </p:spTree>
    <p:extLst>
      <p:ext uri="{BB962C8B-B14F-4D97-AF65-F5344CB8AC3E}">
        <p14:creationId xmlns:p14="http://schemas.microsoft.com/office/powerpoint/2010/main" val="2834373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Tx/>
              <a:buChar char="-"/>
              <a:defRPr/>
            </a:pPr>
            <a:endParaRPr lang="el-GR" altLang="en-US" sz="1200" dirty="0" smtClean="0">
              <a:solidFill>
                <a:schemeClr val="tx1">
                  <a:lumMod val="75000"/>
                  <a:lumOff val="25000"/>
                </a:schemeClr>
              </a:solidFill>
              <a:latin typeface="Century Gothic" panose="020B0502020202020204" pitchFamily="34" charset="0"/>
            </a:endParaRPr>
          </a:p>
          <a:p>
            <a:pPr algn="just">
              <a:buFontTx/>
              <a:buNone/>
              <a:defRPr/>
            </a:pPr>
            <a:endParaRPr lang="el-GR" altLang="en-US" sz="1200" dirty="0" smtClean="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51</a:t>
            </a:fld>
            <a:endParaRPr lang="en-US"/>
          </a:p>
        </p:txBody>
      </p:sp>
    </p:spTree>
    <p:extLst>
      <p:ext uri="{BB962C8B-B14F-4D97-AF65-F5344CB8AC3E}">
        <p14:creationId xmlns:p14="http://schemas.microsoft.com/office/powerpoint/2010/main" val="1152405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52</a:t>
            </a:fld>
            <a:endParaRPr lang="en-GB"/>
          </a:p>
        </p:txBody>
      </p:sp>
    </p:spTree>
    <p:extLst>
      <p:ext uri="{BB962C8B-B14F-4D97-AF65-F5344CB8AC3E}">
        <p14:creationId xmlns:p14="http://schemas.microsoft.com/office/powerpoint/2010/main" val="3371479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ltLang="en-US" sz="1200" dirty="0" smtClean="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53</a:t>
            </a:fld>
            <a:endParaRPr lang="en-US"/>
          </a:p>
        </p:txBody>
      </p:sp>
    </p:spTree>
    <p:extLst>
      <p:ext uri="{BB962C8B-B14F-4D97-AF65-F5344CB8AC3E}">
        <p14:creationId xmlns:p14="http://schemas.microsoft.com/office/powerpoint/2010/main" val="3655665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54</a:t>
            </a:fld>
            <a:endParaRPr lang="en-GB"/>
          </a:p>
        </p:txBody>
      </p:sp>
    </p:spTree>
    <p:extLst>
      <p:ext uri="{BB962C8B-B14F-4D97-AF65-F5344CB8AC3E}">
        <p14:creationId xmlns:p14="http://schemas.microsoft.com/office/powerpoint/2010/main" val="100032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55</a:t>
            </a:fld>
            <a:endParaRPr lang="en-GB"/>
          </a:p>
        </p:txBody>
      </p:sp>
    </p:spTree>
    <p:extLst>
      <p:ext uri="{BB962C8B-B14F-4D97-AF65-F5344CB8AC3E}">
        <p14:creationId xmlns:p14="http://schemas.microsoft.com/office/powerpoint/2010/main" val="152871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5</a:t>
            </a:fld>
            <a:endParaRPr lang="en-GB"/>
          </a:p>
        </p:txBody>
      </p:sp>
    </p:spTree>
    <p:extLst>
      <p:ext uri="{BB962C8B-B14F-4D97-AF65-F5344CB8AC3E}">
        <p14:creationId xmlns:p14="http://schemas.microsoft.com/office/powerpoint/2010/main" val="652727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Tx/>
              <a:buNone/>
              <a:defRPr/>
            </a:pPr>
            <a:endParaRPr lang="el-GR" altLang="en-US" sz="1200" dirty="0" smtClean="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57</a:t>
            </a:fld>
            <a:endParaRPr lang="en-US"/>
          </a:p>
        </p:txBody>
      </p:sp>
    </p:spTree>
    <p:extLst>
      <p:ext uri="{BB962C8B-B14F-4D97-AF65-F5344CB8AC3E}">
        <p14:creationId xmlns:p14="http://schemas.microsoft.com/office/powerpoint/2010/main" val="3472395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EDA589F-84CA-4069-B718-FA6F2CB8EE53}" type="slidenum">
              <a:rPr lang="en-US" smtClean="0"/>
              <a:t>58</a:t>
            </a:fld>
            <a:endParaRPr lang="en-US"/>
          </a:p>
        </p:txBody>
      </p:sp>
    </p:spTree>
    <p:extLst>
      <p:ext uri="{BB962C8B-B14F-4D97-AF65-F5344CB8AC3E}">
        <p14:creationId xmlns:p14="http://schemas.microsoft.com/office/powerpoint/2010/main" val="106151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59</a:t>
            </a:fld>
            <a:endParaRPr lang="en-US"/>
          </a:p>
        </p:txBody>
      </p:sp>
    </p:spTree>
    <p:extLst>
      <p:ext uri="{BB962C8B-B14F-4D97-AF65-F5344CB8AC3E}">
        <p14:creationId xmlns:p14="http://schemas.microsoft.com/office/powerpoint/2010/main" val="1868209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60</a:t>
            </a:fld>
            <a:endParaRPr lang="en-US"/>
          </a:p>
        </p:txBody>
      </p:sp>
    </p:spTree>
    <p:extLst>
      <p:ext uri="{BB962C8B-B14F-4D97-AF65-F5344CB8AC3E}">
        <p14:creationId xmlns:p14="http://schemas.microsoft.com/office/powerpoint/2010/main" val="3281391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61</a:t>
            </a:fld>
            <a:endParaRPr lang="en-US"/>
          </a:p>
        </p:txBody>
      </p:sp>
    </p:spTree>
    <p:extLst>
      <p:ext uri="{BB962C8B-B14F-4D97-AF65-F5344CB8AC3E}">
        <p14:creationId xmlns:p14="http://schemas.microsoft.com/office/powerpoint/2010/main" val="1071575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62</a:t>
            </a:fld>
            <a:endParaRPr lang="en-US"/>
          </a:p>
        </p:txBody>
      </p:sp>
    </p:spTree>
    <p:extLst>
      <p:ext uri="{BB962C8B-B14F-4D97-AF65-F5344CB8AC3E}">
        <p14:creationId xmlns:p14="http://schemas.microsoft.com/office/powerpoint/2010/main" val="19872445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63</a:t>
            </a:fld>
            <a:endParaRPr lang="en-US"/>
          </a:p>
        </p:txBody>
      </p:sp>
    </p:spTree>
    <p:extLst>
      <p:ext uri="{BB962C8B-B14F-4D97-AF65-F5344CB8AC3E}">
        <p14:creationId xmlns:p14="http://schemas.microsoft.com/office/powerpoint/2010/main" val="1560562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64</a:t>
            </a:fld>
            <a:endParaRPr lang="en-US"/>
          </a:p>
        </p:txBody>
      </p:sp>
    </p:spTree>
    <p:extLst>
      <p:ext uri="{BB962C8B-B14F-4D97-AF65-F5344CB8AC3E}">
        <p14:creationId xmlns:p14="http://schemas.microsoft.com/office/powerpoint/2010/main" val="1998614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1A5A1-5A46-435E-A3CF-AA5F9E8882D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7588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035BE-9121-418A-8AD8-15B5A0C3EC7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77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8</a:t>
            </a:fld>
            <a:endParaRPr lang="en-GB"/>
          </a:p>
        </p:txBody>
      </p:sp>
    </p:spTree>
    <p:extLst>
      <p:ext uri="{BB962C8B-B14F-4D97-AF65-F5344CB8AC3E}">
        <p14:creationId xmlns:p14="http://schemas.microsoft.com/office/powerpoint/2010/main" val="1643029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69</a:t>
            </a:fld>
            <a:endParaRPr lang="en-US"/>
          </a:p>
        </p:txBody>
      </p:sp>
    </p:spTree>
    <p:extLst>
      <p:ext uri="{BB962C8B-B14F-4D97-AF65-F5344CB8AC3E}">
        <p14:creationId xmlns:p14="http://schemas.microsoft.com/office/powerpoint/2010/main" val="30925219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Εδώ  μπορείτε</a:t>
            </a:r>
            <a:r>
              <a:rPr lang="el-GR" baseline="0" dirty="0" smtClean="0"/>
              <a:t> να δείτε τα έγγραφα του προγράμματος, τα οποία θα πρέπει να έχετε για κάθε συμμετέχοντα.</a:t>
            </a:r>
          </a:p>
          <a:p>
            <a:r>
              <a:rPr lang="el-GR" baseline="0" dirty="0" smtClean="0"/>
              <a:t>Στην αριστερή στήλη βλέπετε τους τύπους δραστηριότητας και σε σειρά τα διάφορα έντυπα του προγράμματος.</a:t>
            </a:r>
          </a:p>
          <a:p>
            <a:r>
              <a:rPr lang="el-GR" baseline="0" dirty="0" smtClean="0"/>
              <a:t>Στη συνέχεια μπορείτε να δείτε ποια είναι υποχρεωτικά σε κάθε περίπτωση, </a:t>
            </a:r>
            <a:r>
              <a:rPr lang="el-GR" baseline="0" dirty="0" err="1" smtClean="0"/>
              <a:t>ποιά</a:t>
            </a:r>
            <a:r>
              <a:rPr lang="el-GR" baseline="0" dirty="0" smtClean="0"/>
              <a:t> είναι </a:t>
            </a:r>
            <a:r>
              <a:rPr lang="en-US" baseline="0" dirty="0" smtClean="0"/>
              <a:t>optional </a:t>
            </a:r>
            <a:r>
              <a:rPr lang="el-GR" baseline="0" dirty="0" smtClean="0"/>
              <a:t>και ποια είναι </a:t>
            </a:r>
            <a:r>
              <a:rPr lang="en-US" baseline="0" dirty="0" smtClean="0"/>
              <a:t>recommended </a:t>
            </a:r>
            <a:r>
              <a:rPr lang="el-GR" baseline="0" dirty="0" smtClean="0"/>
              <a:t>από το πρόγραμμα να αξιοποιείτε.</a:t>
            </a:r>
          </a:p>
          <a:p>
            <a:r>
              <a:rPr lang="el-GR" baseline="0" dirty="0" smtClean="0"/>
              <a:t>Θα πρέπει να έχετε υπόψη σας ότι </a:t>
            </a:r>
            <a:r>
              <a:rPr lang="el-GR" dirty="0" smtClean="0"/>
              <a:t>ακόμη και αν ένα συγκεκριμένο έγγραφο είναι υποχρεωτικό, αυτό δεν σημαίνει ότι το πρότυπο που προτείνει η ΕΕ είναι επίσης υποχρεωτικό. Απλώς</a:t>
            </a:r>
            <a:r>
              <a:rPr lang="el-GR" baseline="0" dirty="0" smtClean="0"/>
              <a:t> όλα όσα καλύπτονται από αυτά τα έγγραφα θα πρέπει να καλύπτονται και από αυτά που θα δημιουργήσετε εσείς, εάν πρόκειται να συντάξετε καινούρια.</a:t>
            </a:r>
          </a:p>
          <a:p>
            <a:pPr marL="171450" indent="-171450">
              <a:buFont typeface="Arial" panose="020B0604020202020204" pitchFamily="34" charset="0"/>
              <a:buChar char="•"/>
            </a:pPr>
            <a:r>
              <a:rPr lang="el-GR" baseline="0" dirty="0" smtClean="0"/>
              <a:t>Στα </a:t>
            </a:r>
            <a:r>
              <a:rPr lang="en-US" baseline="0" dirty="0" smtClean="0"/>
              <a:t>course &amp; training </a:t>
            </a:r>
            <a:r>
              <a:rPr lang="el-GR" baseline="0" dirty="0" smtClean="0"/>
              <a:t>το </a:t>
            </a:r>
            <a:r>
              <a:rPr lang="en-US" baseline="0" dirty="0" smtClean="0"/>
              <a:t>LEARNING AGREEMENT </a:t>
            </a:r>
            <a:r>
              <a:rPr lang="el-GR" baseline="0" dirty="0" smtClean="0"/>
              <a:t>είναι </a:t>
            </a:r>
            <a:r>
              <a:rPr lang="en-US" baseline="0" dirty="0" smtClean="0"/>
              <a:t>optional! </a:t>
            </a:r>
            <a:r>
              <a:rPr lang="el-GR" baseline="0" dirty="0" smtClean="0"/>
              <a:t>Δεδομένου ότι τα περισσότερα μαθήματα οργανώνονται από κερδοσκοπικούς </a:t>
            </a:r>
            <a:r>
              <a:rPr lang="el-GR" baseline="0" dirty="0" err="1" smtClean="0"/>
              <a:t>παρόχους</a:t>
            </a:r>
            <a:r>
              <a:rPr lang="el-GR" baseline="0" dirty="0" smtClean="0"/>
              <a:t> υπηρεσιών, ο οργανισμός αποστολής ενδέχεται να μην είναι σε θέση να υπογράψει συμφωνία μάθησης μαζί τους. Ως εκ τούτου, η απουσία συμφωνίας μάθησης σε περίπτωση μαθημάτων και κατάρτισης δεν μπορεί να θεωρηθεί ως ποιοτική ανεπάρκεια – Απαιτείται ωστόσο το </a:t>
            </a:r>
            <a:r>
              <a:rPr lang="en-US" baseline="0" dirty="0" smtClean="0"/>
              <a:t>Learning Agreement Complement</a:t>
            </a:r>
            <a:endParaRPr lang="el-GR" baseline="0" dirty="0" smtClean="0"/>
          </a:p>
          <a:p>
            <a:pPr marL="171450" indent="-171450">
              <a:buFont typeface="Arial" panose="020B0604020202020204" pitchFamily="34" charset="0"/>
              <a:buChar char="•"/>
            </a:pPr>
            <a:r>
              <a:rPr lang="el-GR" baseline="0" dirty="0" smtClean="0"/>
              <a:t>Όσον αφορά τη δραστηριότητα **</a:t>
            </a:r>
            <a:r>
              <a:rPr lang="en-US" b="1" baseline="0" dirty="0" smtClean="0"/>
              <a:t>Hosting teachers &amp; educators in training-</a:t>
            </a:r>
            <a:r>
              <a:rPr lang="el-GR" b="1" baseline="0" dirty="0" smtClean="0"/>
              <a:t> </a:t>
            </a:r>
            <a:r>
              <a:rPr lang="el-GR" baseline="0" dirty="0" smtClean="0"/>
              <a:t>Οι συμφωνίες μάθησης για αυτό τον τύπο δραστηριότητας μπορούν να συνταχθούν από το ίδρυμα που θα αποστείλει εκπαιδευόμενους</a:t>
            </a:r>
            <a:r>
              <a:rPr lang="en-US" baseline="0" dirty="0" smtClean="0"/>
              <a:t>.</a:t>
            </a:r>
            <a:endParaRPr lang="el-GR" baseline="0" dirty="0" smtClean="0"/>
          </a:p>
          <a:p>
            <a:pPr marL="171450" indent="-171450">
              <a:buFont typeface="Arial" panose="020B0604020202020204" pitchFamily="34" charset="0"/>
              <a:buChar char="•"/>
            </a:pPr>
            <a:r>
              <a:rPr lang="el-GR" baseline="0" dirty="0" smtClean="0"/>
              <a:t>Για τους *** </a:t>
            </a:r>
            <a:r>
              <a:rPr lang="en-US" b="1" baseline="0" dirty="0" smtClean="0"/>
              <a:t>Invited Experts </a:t>
            </a:r>
            <a:r>
              <a:rPr lang="en-US" baseline="0" dirty="0" smtClean="0"/>
              <a:t>– </a:t>
            </a:r>
            <a:r>
              <a:rPr lang="el-GR" baseline="0" dirty="0" smtClean="0"/>
              <a:t>υπάρχει επίσης κατάλογος μαθησιακών αποτελεσμάτων που απαιτούνται από το σχετικό παράρτημα της συμφωνίας επιχορήγησης. Ωστόσο, δεδομένου ότι οι εμπειρογνώμονες καλούνται να διδάξουν σε άλλους, αυτό το πιστοποιητικό λαμβάνει τη μορφή "προγράμματος εκμάθησης που παρέχεται από έναν προσκεκλημένο εμπειρογνώμονα</a:t>
            </a:r>
            <a:r>
              <a:rPr lang="en-US" baseline="0" dirty="0" smtClean="0"/>
              <a:t> – </a:t>
            </a:r>
            <a:r>
              <a:rPr lang="el-GR" baseline="0" dirty="0" smtClean="0"/>
              <a:t>υπάρχει ξεχωριστό </a:t>
            </a:r>
            <a:r>
              <a:rPr lang="en-US" baseline="0" dirty="0" smtClean="0"/>
              <a:t>template</a:t>
            </a:r>
            <a:r>
              <a:rPr lang="el-GR" baseline="0" dirty="0" smtClean="0"/>
              <a:t> αναρτημένο στην ιστοσελίδα μας.</a:t>
            </a:r>
          </a:p>
          <a:p>
            <a:pPr marL="171450" indent="-171450">
              <a:buFont typeface="Arial" panose="020B0604020202020204" pitchFamily="34" charset="0"/>
              <a:buChar char="•"/>
            </a:pPr>
            <a:r>
              <a:rPr lang="el-GR" baseline="0" dirty="0" smtClean="0"/>
              <a:t>**** </a:t>
            </a:r>
            <a:r>
              <a:rPr lang="en-US" b="1" baseline="0" dirty="0" smtClean="0"/>
              <a:t>Attendance certificate </a:t>
            </a:r>
            <a:r>
              <a:rPr lang="en-US" baseline="0" dirty="0" smtClean="0"/>
              <a:t>- </a:t>
            </a:r>
            <a:r>
              <a:rPr lang="el-GR" baseline="0" dirty="0" smtClean="0"/>
              <a:t>Δεν παρέχεται συγκεκριμένο πρότυπο για πιστοποιητικό/δήλωση παρακολούθησης, καθώς υπάρχει μικρή προστιθέμενη αξία στην ύπαρξη τυποποιημένων προτύπων για τόσο απλά έγγραφα. Αυτός ο τύπος εγγράφου απαιτείται μόνο σε περίπτωση προπαρασκευαστικών επισκέψεων (μαζί με σχετική ατζέντα). Σε άλλες δραστηριότητες, ο δικαιούχος οργανισμός μπορεί να αποφασίσει να εκδώσει απλά πιστοποιητικά παρακολούθησης, ωστόσο δεν αποτελούν μέρος των υποχρεωτικών υποστηρικτικών εγγράφων ή των προτύπων </a:t>
            </a:r>
            <a:r>
              <a:rPr lang="el-GR" baseline="0" dirty="0" err="1" smtClean="0"/>
              <a:t>ποιότη</a:t>
            </a:r>
            <a:endParaRPr lang="el-GR"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70</a:t>
            </a:fld>
            <a:endParaRPr lang="en-US"/>
          </a:p>
        </p:txBody>
      </p:sp>
    </p:spTree>
    <p:extLst>
      <p:ext uri="{BB962C8B-B14F-4D97-AF65-F5344CB8AC3E}">
        <p14:creationId xmlns:p14="http://schemas.microsoft.com/office/powerpoint/2010/main" val="41990477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71</a:t>
            </a:fld>
            <a:endParaRPr lang="en-GB"/>
          </a:p>
        </p:txBody>
      </p:sp>
    </p:spTree>
    <p:extLst>
      <p:ext uri="{BB962C8B-B14F-4D97-AF65-F5344CB8AC3E}">
        <p14:creationId xmlns:p14="http://schemas.microsoft.com/office/powerpoint/2010/main" val="30682682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72</a:t>
            </a:fld>
            <a:endParaRPr lang="en-US"/>
          </a:p>
        </p:txBody>
      </p:sp>
    </p:spTree>
    <p:extLst>
      <p:ext uri="{BB962C8B-B14F-4D97-AF65-F5344CB8AC3E}">
        <p14:creationId xmlns:p14="http://schemas.microsoft.com/office/powerpoint/2010/main" val="4156702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73</a:t>
            </a:fld>
            <a:endParaRPr lang="en-US"/>
          </a:p>
        </p:txBody>
      </p:sp>
    </p:spTree>
    <p:extLst>
      <p:ext uri="{BB962C8B-B14F-4D97-AF65-F5344CB8AC3E}">
        <p14:creationId xmlns:p14="http://schemas.microsoft.com/office/powerpoint/2010/main" val="3490405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76</a:t>
            </a:fld>
            <a:endParaRPr lang="en-US"/>
          </a:p>
        </p:txBody>
      </p:sp>
    </p:spTree>
    <p:extLst>
      <p:ext uri="{BB962C8B-B14F-4D97-AF65-F5344CB8AC3E}">
        <p14:creationId xmlns:p14="http://schemas.microsoft.com/office/powerpoint/2010/main" val="31404801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77</a:t>
            </a:fld>
            <a:endParaRPr lang="en-GB"/>
          </a:p>
        </p:txBody>
      </p:sp>
    </p:spTree>
    <p:extLst>
      <p:ext uri="{BB962C8B-B14F-4D97-AF65-F5344CB8AC3E}">
        <p14:creationId xmlns:p14="http://schemas.microsoft.com/office/powerpoint/2010/main" val="15960400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78</a:t>
            </a:fld>
            <a:endParaRPr lang="en-GB"/>
          </a:p>
        </p:txBody>
      </p:sp>
    </p:spTree>
    <p:extLst>
      <p:ext uri="{BB962C8B-B14F-4D97-AF65-F5344CB8AC3E}">
        <p14:creationId xmlns:p14="http://schemas.microsoft.com/office/powerpoint/2010/main" val="11957272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79</a:t>
            </a:fld>
            <a:endParaRPr lang="en-GB"/>
          </a:p>
        </p:txBody>
      </p:sp>
    </p:spTree>
    <p:extLst>
      <p:ext uri="{BB962C8B-B14F-4D97-AF65-F5344CB8AC3E}">
        <p14:creationId xmlns:p14="http://schemas.microsoft.com/office/powerpoint/2010/main" val="39261434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57066" indent="-291179" eaLnBrk="0" hangingPunct="0">
              <a:defRPr sz="2000" u="sng">
                <a:solidFill>
                  <a:srgbClr val="000066"/>
                </a:solidFill>
                <a:latin typeface="Arial" charset="0"/>
              </a:defRPr>
            </a:lvl2pPr>
            <a:lvl3pPr marL="1164717" indent="-232943" eaLnBrk="0" hangingPunct="0">
              <a:defRPr sz="2000" u="sng">
                <a:solidFill>
                  <a:srgbClr val="000066"/>
                </a:solidFill>
                <a:latin typeface="Arial" charset="0"/>
              </a:defRPr>
            </a:lvl3pPr>
            <a:lvl4pPr marL="1630604" indent="-232943" eaLnBrk="0" hangingPunct="0">
              <a:defRPr sz="2000" u="sng">
                <a:solidFill>
                  <a:srgbClr val="000066"/>
                </a:solidFill>
                <a:latin typeface="Arial" charset="0"/>
              </a:defRPr>
            </a:lvl4pPr>
            <a:lvl5pPr marL="2096491" indent="-232943" eaLnBrk="0" hangingPunct="0">
              <a:defRPr sz="2000" u="sng">
                <a:solidFill>
                  <a:srgbClr val="000066"/>
                </a:solidFill>
                <a:latin typeface="Arial" charset="0"/>
              </a:defRPr>
            </a:lvl5pPr>
            <a:lvl6pPr marL="2562377" indent="-232943" algn="ctr" eaLnBrk="0" fontAlgn="base" hangingPunct="0">
              <a:spcBef>
                <a:spcPct val="0"/>
              </a:spcBef>
              <a:spcAft>
                <a:spcPct val="0"/>
              </a:spcAft>
              <a:defRPr sz="2000" u="sng">
                <a:solidFill>
                  <a:srgbClr val="000066"/>
                </a:solidFill>
                <a:latin typeface="Arial" charset="0"/>
              </a:defRPr>
            </a:lvl6pPr>
            <a:lvl7pPr marL="3028264" indent="-232943" algn="ctr" eaLnBrk="0" fontAlgn="base" hangingPunct="0">
              <a:spcBef>
                <a:spcPct val="0"/>
              </a:spcBef>
              <a:spcAft>
                <a:spcPct val="0"/>
              </a:spcAft>
              <a:defRPr sz="2000" u="sng">
                <a:solidFill>
                  <a:srgbClr val="000066"/>
                </a:solidFill>
                <a:latin typeface="Arial" charset="0"/>
              </a:defRPr>
            </a:lvl7pPr>
            <a:lvl8pPr marL="3494151" indent="-232943" algn="ctr" eaLnBrk="0" fontAlgn="base" hangingPunct="0">
              <a:spcBef>
                <a:spcPct val="0"/>
              </a:spcBef>
              <a:spcAft>
                <a:spcPct val="0"/>
              </a:spcAft>
              <a:defRPr sz="2000" u="sng">
                <a:solidFill>
                  <a:srgbClr val="000066"/>
                </a:solidFill>
                <a:latin typeface="Arial" charset="0"/>
              </a:defRPr>
            </a:lvl8pPr>
            <a:lvl9pPr marL="3960038" indent="-232943" algn="ctr" eaLnBrk="0" fontAlgn="base" hangingPunct="0">
              <a:spcBef>
                <a:spcPct val="0"/>
              </a:spcBef>
              <a:spcAft>
                <a:spcPct val="0"/>
              </a:spcAft>
              <a:defRPr sz="2000" u="sng">
                <a:solidFill>
                  <a:srgbClr val="000066"/>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B92CA4-33EB-4369-A585-ABF5E5BAAA38}"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2343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9</a:t>
            </a:fld>
            <a:endParaRPr lang="en-GB"/>
          </a:p>
        </p:txBody>
      </p:sp>
    </p:spTree>
    <p:extLst>
      <p:ext uri="{BB962C8B-B14F-4D97-AF65-F5344CB8AC3E}">
        <p14:creationId xmlns:p14="http://schemas.microsoft.com/office/powerpoint/2010/main" val="40753068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57066" indent="-291179" eaLnBrk="0" hangingPunct="0">
              <a:defRPr sz="2000" u="sng">
                <a:solidFill>
                  <a:srgbClr val="000066"/>
                </a:solidFill>
                <a:latin typeface="Arial" charset="0"/>
              </a:defRPr>
            </a:lvl2pPr>
            <a:lvl3pPr marL="1164717" indent="-232943" eaLnBrk="0" hangingPunct="0">
              <a:defRPr sz="2000" u="sng">
                <a:solidFill>
                  <a:srgbClr val="000066"/>
                </a:solidFill>
                <a:latin typeface="Arial" charset="0"/>
              </a:defRPr>
            </a:lvl3pPr>
            <a:lvl4pPr marL="1630604" indent="-232943" eaLnBrk="0" hangingPunct="0">
              <a:defRPr sz="2000" u="sng">
                <a:solidFill>
                  <a:srgbClr val="000066"/>
                </a:solidFill>
                <a:latin typeface="Arial" charset="0"/>
              </a:defRPr>
            </a:lvl4pPr>
            <a:lvl5pPr marL="2096491" indent="-232943" eaLnBrk="0" hangingPunct="0">
              <a:defRPr sz="2000" u="sng">
                <a:solidFill>
                  <a:srgbClr val="000066"/>
                </a:solidFill>
                <a:latin typeface="Arial" charset="0"/>
              </a:defRPr>
            </a:lvl5pPr>
            <a:lvl6pPr marL="2562377" indent="-232943" algn="ctr" eaLnBrk="0" fontAlgn="base" hangingPunct="0">
              <a:spcBef>
                <a:spcPct val="0"/>
              </a:spcBef>
              <a:spcAft>
                <a:spcPct val="0"/>
              </a:spcAft>
              <a:defRPr sz="2000" u="sng">
                <a:solidFill>
                  <a:srgbClr val="000066"/>
                </a:solidFill>
                <a:latin typeface="Arial" charset="0"/>
              </a:defRPr>
            </a:lvl6pPr>
            <a:lvl7pPr marL="3028264" indent="-232943" algn="ctr" eaLnBrk="0" fontAlgn="base" hangingPunct="0">
              <a:spcBef>
                <a:spcPct val="0"/>
              </a:spcBef>
              <a:spcAft>
                <a:spcPct val="0"/>
              </a:spcAft>
              <a:defRPr sz="2000" u="sng">
                <a:solidFill>
                  <a:srgbClr val="000066"/>
                </a:solidFill>
                <a:latin typeface="Arial" charset="0"/>
              </a:defRPr>
            </a:lvl7pPr>
            <a:lvl8pPr marL="3494151" indent="-232943" algn="ctr" eaLnBrk="0" fontAlgn="base" hangingPunct="0">
              <a:spcBef>
                <a:spcPct val="0"/>
              </a:spcBef>
              <a:spcAft>
                <a:spcPct val="0"/>
              </a:spcAft>
              <a:defRPr sz="2000" u="sng">
                <a:solidFill>
                  <a:srgbClr val="000066"/>
                </a:solidFill>
                <a:latin typeface="Arial" charset="0"/>
              </a:defRPr>
            </a:lvl8pPr>
            <a:lvl9pPr marL="3960038" indent="-232943" algn="ctr" eaLnBrk="0" fontAlgn="base" hangingPunct="0">
              <a:spcBef>
                <a:spcPct val="0"/>
              </a:spcBef>
              <a:spcAft>
                <a:spcPct val="0"/>
              </a:spcAft>
              <a:defRPr sz="2000" u="sng">
                <a:solidFill>
                  <a:srgbClr val="000066"/>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B92CA4-33EB-4369-A585-ABF5E5BAAA38}"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188741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820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372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90</a:t>
            </a:fld>
            <a:endParaRPr lang="en-US"/>
          </a:p>
        </p:txBody>
      </p:sp>
    </p:spTree>
    <p:extLst>
      <p:ext uri="{BB962C8B-B14F-4D97-AF65-F5344CB8AC3E}">
        <p14:creationId xmlns:p14="http://schemas.microsoft.com/office/powerpoint/2010/main" val="33682950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41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68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11</a:t>
            </a:fld>
            <a:endParaRPr lang="en-GB"/>
          </a:p>
        </p:txBody>
      </p:sp>
    </p:spTree>
    <p:extLst>
      <p:ext uri="{BB962C8B-B14F-4D97-AF65-F5344CB8AC3E}">
        <p14:creationId xmlns:p14="http://schemas.microsoft.com/office/powerpoint/2010/main" val="428385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A7029E76-4387-414D-B6C1-1D2BCFB39AF4}" type="slidenum">
              <a:rPr lang="en-GB" smtClean="0"/>
              <a:t>12</a:t>
            </a:fld>
            <a:endParaRPr lang="en-GB"/>
          </a:p>
        </p:txBody>
      </p:sp>
    </p:spTree>
    <p:extLst>
      <p:ext uri="{BB962C8B-B14F-4D97-AF65-F5344CB8AC3E}">
        <p14:creationId xmlns:p14="http://schemas.microsoft.com/office/powerpoint/2010/main" val="2200942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2549180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7646207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79167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85776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71405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56878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68442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37133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589738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0197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04006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771082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451887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9752433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2865717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0805858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2840188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611394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19745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4154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87386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860973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863056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352302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81128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86169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07514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76741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88990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7170985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09009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84201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9561557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9837375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96541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10859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50852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55364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71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80663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554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9282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54433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04440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99255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57407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6736888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1207368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6364659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9326373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53390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98708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416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868161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93128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370170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82961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841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960103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86751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19426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23597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90246955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1251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575441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9529205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745942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410560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50574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22048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721828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054334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943789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995405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6140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73050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866988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2131643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1799419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3674715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2297524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5604397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66371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32057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01083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16585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988232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77946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48202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791597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62901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015074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13465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094643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268401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8660435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7374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60807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5315655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050530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53093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341725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84598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370334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013037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335697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112677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0726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0651735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788743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82740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6679322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1163075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15895789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2795580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46665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054800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94531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437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743015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36575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027609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25892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70015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497878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9763839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453907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9928495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8053662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48801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74168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90538644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151730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0953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149864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425215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355273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538558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5389337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78931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4063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60270684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698072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267650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4648079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5455567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93349438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29960291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9162497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93506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041907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0866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448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022003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658433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03994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92737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8235696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534625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469895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55990970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59981008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411940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80084809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9611070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2086715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969838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018704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6348767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10933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881115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280320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52772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0893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41917155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0255523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38352008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73582149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3384751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5050810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08716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0725078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29443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08894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19212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7696469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159736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5730893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5620947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430162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655878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592430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21140633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65897058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05650240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213744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568006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1229149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918504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062773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1907336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013015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434349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8382351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2803730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600785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09207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649779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118681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000110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0827053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00742324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12545180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6815699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491792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755763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219704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0095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9406563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3103904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7729806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4732957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5412303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3865561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701317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60545017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57498829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07869554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55385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564846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1887277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045836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031063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900756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11385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796715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723215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199184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171208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60043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661413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3951731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94031352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08204024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56424604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67782461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910704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898997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231513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653335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0706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015684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780276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552358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802395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4233463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9653402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0103949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98064366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01797968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91300276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921774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346928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838349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985419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9223809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158198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0663917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761497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1791123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2730361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2937150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3038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346362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3523656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27272401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52419145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04923854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1018333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6837292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238790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4586173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5157830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6190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9973335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0657413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8712024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6853682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508230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246234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61282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54983239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84910744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49968917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94567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1678731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8834244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6207709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485893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994971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731187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5158515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987324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5285741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6654018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5567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05018299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918706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73322750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90795785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47410637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842583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20271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486820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641836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3467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4987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7551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0466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877475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676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6724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6097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108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9863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22708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983981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434554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647452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976377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1243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7220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097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6893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34687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8706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53070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6553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944226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05346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032189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540044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71474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247787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7246359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26387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55313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6777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315009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47895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41659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94517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5959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155755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90287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51479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3109323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315464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268157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0806496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851267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19985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44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08/10/2021</a:t>
            </a:fld>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656143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38302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2316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510320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473920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48960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38523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46234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1227362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69263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image" Target="../media/image4.jpe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image" Target="../media/image3.png"/><Relationship Id="rId2" Type="http://schemas.openxmlformats.org/officeDocument/2006/relationships/slideLayout" Target="../slideLayouts/slideLayout133.xml"/><Relationship Id="rId16" Type="http://schemas.openxmlformats.org/officeDocument/2006/relationships/theme" Target="../theme/theme1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image" Target="../media/image5.png"/><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image" Target="../media/image5.pn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image" Target="../media/image4.jpeg"/><Relationship Id="rId2" Type="http://schemas.openxmlformats.org/officeDocument/2006/relationships/slideLayout" Target="../slideLayouts/slideLayout148.xml"/><Relationship Id="rId16" Type="http://schemas.openxmlformats.org/officeDocument/2006/relationships/image" Target="../media/image3.pn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theme" Target="../theme/theme1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image" Target="../media/image4.jpe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image" Target="../media/image3.png"/><Relationship Id="rId2" Type="http://schemas.openxmlformats.org/officeDocument/2006/relationships/slideLayout" Target="../slideLayouts/slideLayout162.xml"/><Relationship Id="rId16" Type="http://schemas.openxmlformats.org/officeDocument/2006/relationships/theme" Target="../theme/theme1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image" Target="../media/image5.png"/><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image" Target="../media/image4.jpe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image" Target="../media/image3.png"/><Relationship Id="rId2" Type="http://schemas.openxmlformats.org/officeDocument/2006/relationships/slideLayout" Target="../slideLayouts/slideLayout177.xml"/><Relationship Id="rId16" Type="http://schemas.openxmlformats.org/officeDocument/2006/relationships/theme" Target="../theme/theme13.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10" Type="http://schemas.openxmlformats.org/officeDocument/2006/relationships/slideLayout" Target="../slideLayouts/slideLayout185.xml"/><Relationship Id="rId19" Type="http://schemas.openxmlformats.org/officeDocument/2006/relationships/image" Target="../media/image5.png"/><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image" Target="../media/image4.jpe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image" Target="../media/image3.png"/><Relationship Id="rId2" Type="http://schemas.openxmlformats.org/officeDocument/2006/relationships/slideLayout" Target="../slideLayouts/slideLayout192.xml"/><Relationship Id="rId16" Type="http://schemas.openxmlformats.org/officeDocument/2006/relationships/theme" Target="../theme/theme14.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19" Type="http://schemas.openxmlformats.org/officeDocument/2006/relationships/image" Target="../media/image5.png"/><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image" Target="../media/image4.jpe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image" Target="../media/image3.png"/><Relationship Id="rId2" Type="http://schemas.openxmlformats.org/officeDocument/2006/relationships/slideLayout" Target="../slideLayouts/slideLayout207.xml"/><Relationship Id="rId16" Type="http://schemas.openxmlformats.org/officeDocument/2006/relationships/theme" Target="../theme/theme15.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10" Type="http://schemas.openxmlformats.org/officeDocument/2006/relationships/slideLayout" Target="../slideLayouts/slideLayout215.xml"/><Relationship Id="rId19" Type="http://schemas.openxmlformats.org/officeDocument/2006/relationships/image" Target="../media/image5.png"/><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image" Target="../media/image4.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image" Target="../media/image3.png"/><Relationship Id="rId2" Type="http://schemas.openxmlformats.org/officeDocument/2006/relationships/slideLayout" Target="../slideLayouts/slideLayout222.xml"/><Relationship Id="rId16" Type="http://schemas.openxmlformats.org/officeDocument/2006/relationships/theme" Target="../theme/theme16.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19" Type="http://schemas.openxmlformats.org/officeDocument/2006/relationships/image" Target="../media/image5.png"/><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image" Target="../media/image5.png"/><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image" Target="../media/image4.jpeg"/><Relationship Id="rId2" Type="http://schemas.openxmlformats.org/officeDocument/2006/relationships/slideLayout" Target="../slideLayouts/slideLayout237.xml"/><Relationship Id="rId16" Type="http://schemas.openxmlformats.org/officeDocument/2006/relationships/image" Target="../media/image3.png"/><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theme" Target="../theme/theme17.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image" Target="../media/image4.jpe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image" Target="../media/image3.png"/><Relationship Id="rId2" Type="http://schemas.openxmlformats.org/officeDocument/2006/relationships/slideLayout" Target="../slideLayouts/slideLayout251.xml"/><Relationship Id="rId16" Type="http://schemas.openxmlformats.org/officeDocument/2006/relationships/theme" Target="../theme/theme18.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19" Type="http://schemas.openxmlformats.org/officeDocument/2006/relationships/image" Target="../media/image5.png"/><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slideLayout" Target="../slideLayouts/slideLayout277.xml"/><Relationship Id="rId18" Type="http://schemas.openxmlformats.org/officeDocument/2006/relationships/image" Target="../media/image4.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17" Type="http://schemas.openxmlformats.org/officeDocument/2006/relationships/image" Target="../media/image3.png"/><Relationship Id="rId2" Type="http://schemas.openxmlformats.org/officeDocument/2006/relationships/slideLayout" Target="../slideLayouts/slideLayout266.xml"/><Relationship Id="rId16" Type="http://schemas.openxmlformats.org/officeDocument/2006/relationships/theme" Target="../theme/theme19.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slideLayout" Target="../slideLayouts/slideLayout279.xml"/><Relationship Id="rId10" Type="http://schemas.openxmlformats.org/officeDocument/2006/relationships/slideLayout" Target="../slideLayouts/slideLayout274.xml"/><Relationship Id="rId19" Type="http://schemas.openxmlformats.org/officeDocument/2006/relationships/image" Target="../media/image5.png"/><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slideLayout" Target="../slideLayouts/slideLayout2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18" Type="http://schemas.openxmlformats.org/officeDocument/2006/relationships/image" Target="../media/image4.jpeg"/><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17" Type="http://schemas.openxmlformats.org/officeDocument/2006/relationships/image" Target="../media/image3.png"/><Relationship Id="rId2" Type="http://schemas.openxmlformats.org/officeDocument/2006/relationships/slideLayout" Target="../slideLayouts/slideLayout281.xml"/><Relationship Id="rId16" Type="http://schemas.openxmlformats.org/officeDocument/2006/relationships/theme" Target="../theme/theme20.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5" Type="http://schemas.openxmlformats.org/officeDocument/2006/relationships/slideLayout" Target="../slideLayouts/slideLayout294.xml"/><Relationship Id="rId10" Type="http://schemas.openxmlformats.org/officeDocument/2006/relationships/slideLayout" Target="../slideLayouts/slideLayout289.xml"/><Relationship Id="rId19" Type="http://schemas.openxmlformats.org/officeDocument/2006/relationships/image" Target="../media/image5.png"/><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18" Type="http://schemas.openxmlformats.org/officeDocument/2006/relationships/image" Target="../media/image4.jpeg"/><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image" Target="../media/image3.png"/><Relationship Id="rId2" Type="http://schemas.openxmlformats.org/officeDocument/2006/relationships/slideLayout" Target="../slideLayouts/slideLayout296.xml"/><Relationship Id="rId16" Type="http://schemas.openxmlformats.org/officeDocument/2006/relationships/theme" Target="../theme/theme21.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10" Type="http://schemas.openxmlformats.org/officeDocument/2006/relationships/slideLayout" Target="../slideLayouts/slideLayout304.xml"/><Relationship Id="rId19" Type="http://schemas.openxmlformats.org/officeDocument/2006/relationships/image" Target="../media/image5.png"/><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slideLayout" Target="../slideLayouts/slideLayout322.xml"/><Relationship Id="rId18" Type="http://schemas.openxmlformats.org/officeDocument/2006/relationships/image" Target="../media/image4.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17" Type="http://schemas.openxmlformats.org/officeDocument/2006/relationships/image" Target="../media/image3.png"/><Relationship Id="rId2" Type="http://schemas.openxmlformats.org/officeDocument/2006/relationships/slideLayout" Target="../slideLayouts/slideLayout311.xml"/><Relationship Id="rId16" Type="http://schemas.openxmlformats.org/officeDocument/2006/relationships/theme" Target="../theme/theme22.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5" Type="http://schemas.openxmlformats.org/officeDocument/2006/relationships/slideLayout" Target="../slideLayouts/slideLayout324.xml"/><Relationship Id="rId10" Type="http://schemas.openxmlformats.org/officeDocument/2006/relationships/slideLayout" Target="../slideLayouts/slideLayout319.xml"/><Relationship Id="rId19" Type="http://schemas.openxmlformats.org/officeDocument/2006/relationships/image" Target="../media/image5.png"/><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slideLayout" Target="../slideLayouts/slideLayout32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image" Target="../media/image4.jpeg"/><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image" Target="../media/image3.png"/><Relationship Id="rId2" Type="http://schemas.openxmlformats.org/officeDocument/2006/relationships/slideLayout" Target="../slideLayouts/slideLayout326.xml"/><Relationship Id="rId16" Type="http://schemas.openxmlformats.org/officeDocument/2006/relationships/theme" Target="../theme/theme2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10" Type="http://schemas.openxmlformats.org/officeDocument/2006/relationships/slideLayout" Target="../slideLayouts/slideLayout334.xml"/><Relationship Id="rId19" Type="http://schemas.openxmlformats.org/officeDocument/2006/relationships/image" Target="../media/image5.png"/><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slideLayout" Target="../slideLayouts/slideLayout352.xml"/><Relationship Id="rId18" Type="http://schemas.openxmlformats.org/officeDocument/2006/relationships/image" Target="../media/image4.jpeg"/><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slideLayout" Target="../slideLayouts/slideLayout351.xml"/><Relationship Id="rId17" Type="http://schemas.openxmlformats.org/officeDocument/2006/relationships/image" Target="../media/image3.png"/><Relationship Id="rId2" Type="http://schemas.openxmlformats.org/officeDocument/2006/relationships/slideLayout" Target="../slideLayouts/slideLayout341.xml"/><Relationship Id="rId16" Type="http://schemas.openxmlformats.org/officeDocument/2006/relationships/theme" Target="../theme/theme24.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5" Type="http://schemas.openxmlformats.org/officeDocument/2006/relationships/slideLayout" Target="../slideLayouts/slideLayout354.xml"/><Relationship Id="rId10" Type="http://schemas.openxmlformats.org/officeDocument/2006/relationships/slideLayout" Target="../slideLayouts/slideLayout349.xml"/><Relationship Id="rId19" Type="http://schemas.openxmlformats.org/officeDocument/2006/relationships/image" Target="../media/image5.png"/><Relationship Id="rId4" Type="http://schemas.openxmlformats.org/officeDocument/2006/relationships/slideLayout" Target="../slideLayouts/slideLayout343.xml"/><Relationship Id="rId9" Type="http://schemas.openxmlformats.org/officeDocument/2006/relationships/slideLayout" Target="../slideLayouts/slideLayout348.xml"/><Relationship Id="rId14" Type="http://schemas.openxmlformats.org/officeDocument/2006/relationships/slideLayout" Target="../slideLayouts/slideLayout35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slideLayout" Target="../slideLayouts/slideLayout367.xml"/><Relationship Id="rId18" Type="http://schemas.openxmlformats.org/officeDocument/2006/relationships/image" Target="../media/image4.jpe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slideLayout" Target="../slideLayouts/slideLayout366.xml"/><Relationship Id="rId17" Type="http://schemas.openxmlformats.org/officeDocument/2006/relationships/image" Target="../media/image3.png"/><Relationship Id="rId2" Type="http://schemas.openxmlformats.org/officeDocument/2006/relationships/slideLayout" Target="../slideLayouts/slideLayout356.xml"/><Relationship Id="rId16" Type="http://schemas.openxmlformats.org/officeDocument/2006/relationships/theme" Target="../theme/theme25.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10" Type="http://schemas.openxmlformats.org/officeDocument/2006/relationships/slideLayout" Target="../slideLayouts/slideLayout364.xml"/><Relationship Id="rId19" Type="http://schemas.openxmlformats.org/officeDocument/2006/relationships/image" Target="../media/image5.png"/><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77.xml"/><Relationship Id="rId13" Type="http://schemas.openxmlformats.org/officeDocument/2006/relationships/slideLayout" Target="../slideLayouts/slideLayout382.xml"/><Relationship Id="rId18" Type="http://schemas.openxmlformats.org/officeDocument/2006/relationships/image" Target="../media/image4.jpeg"/><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slideLayout" Target="../slideLayouts/slideLayout381.xml"/><Relationship Id="rId17" Type="http://schemas.openxmlformats.org/officeDocument/2006/relationships/image" Target="../media/image3.png"/><Relationship Id="rId2" Type="http://schemas.openxmlformats.org/officeDocument/2006/relationships/slideLayout" Target="../slideLayouts/slideLayout371.xml"/><Relationship Id="rId16" Type="http://schemas.openxmlformats.org/officeDocument/2006/relationships/theme" Target="../theme/theme26.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5" Type="http://schemas.openxmlformats.org/officeDocument/2006/relationships/slideLayout" Target="../slideLayouts/slideLayout384.xml"/><Relationship Id="rId10" Type="http://schemas.openxmlformats.org/officeDocument/2006/relationships/slideLayout" Target="../slideLayouts/slideLayout379.xml"/><Relationship Id="rId19" Type="http://schemas.openxmlformats.org/officeDocument/2006/relationships/image" Target="../media/image5.png"/><Relationship Id="rId4" Type="http://schemas.openxmlformats.org/officeDocument/2006/relationships/slideLayout" Target="../slideLayouts/slideLayout373.xml"/><Relationship Id="rId9" Type="http://schemas.openxmlformats.org/officeDocument/2006/relationships/slideLayout" Target="../slideLayouts/slideLayout378.xml"/><Relationship Id="rId14" Type="http://schemas.openxmlformats.org/officeDocument/2006/relationships/slideLayout" Target="../slideLayouts/slideLayout38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5.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4.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3.pn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5.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3.pn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5.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image" Target="../media/image4.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image" Target="../media/image3.png"/><Relationship Id="rId2" Type="http://schemas.openxmlformats.org/officeDocument/2006/relationships/slideLayout" Target="../slideLayouts/slideLayout73.xml"/><Relationship Id="rId16" Type="http://schemas.openxmlformats.org/officeDocument/2006/relationships/theme" Target="../theme/theme6.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image" Target="../media/image5.pn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image" Target="../media/image4.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image" Target="../media/image3.png"/><Relationship Id="rId2" Type="http://schemas.openxmlformats.org/officeDocument/2006/relationships/slideLayout" Target="../slideLayouts/slideLayout88.xml"/><Relationship Id="rId16" Type="http://schemas.openxmlformats.org/officeDocument/2006/relationships/theme" Target="../theme/theme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image" Target="../media/image5.png"/><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image" Target="../media/image4.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3.png"/><Relationship Id="rId2" Type="http://schemas.openxmlformats.org/officeDocument/2006/relationships/slideLayout" Target="../slideLayouts/slideLayout103.xml"/><Relationship Id="rId16" Type="http://schemas.openxmlformats.org/officeDocument/2006/relationships/theme" Target="../theme/theme8.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image" Target="../media/image5.pn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image" Target="../media/image4.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image" Target="../media/image3.png"/><Relationship Id="rId2" Type="http://schemas.openxmlformats.org/officeDocument/2006/relationships/slideLayout" Target="../slideLayouts/slideLayout118.xml"/><Relationship Id="rId16" Type="http://schemas.openxmlformats.org/officeDocument/2006/relationships/theme" Target="../theme/theme9.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image" Target="../media/image5.png"/><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05210683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41071735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07301440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336851005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326572879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257973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32249531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84507063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3" r:id="rId12"/>
    <p:sldLayoutId id="2147483914" r:id="rId13"/>
    <p:sldLayoutId id="214748391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427768146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07402393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223739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160557076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367359209"/>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99484561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383458704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1698450912"/>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90052383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408310532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32324690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360666666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17502425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83155714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392742294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16291210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08/10/2021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94525111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programmes/erasmus-plus/resources/quality-standards-courses-under-key-action-1-learning-mobility-individuals_e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programmes/erasmus-plus/resources/quality-standards-courses-under-key-action-1-learning-mobility-individuals_e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programmes/erasmus-plus/resources/quality-standards-courses-under-key-action-1-learning-mobility-individuals_en"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hooleducationgateway.eu/en/pub/index.htm" TargetMode="External"/><Relationship Id="rId7" Type="http://schemas.openxmlformats.org/officeDocument/2006/relationships/hyperlink" Target="https://ec.europa.eu/programmes/erasmus-plus/resources/quality-standards-courses-under-key-action-1-learning-mobility-individuals_en"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ec.europa.eu/programmes/erasmus-plus/projects/" TargetMode="External"/><Relationship Id="rId5" Type="http://schemas.openxmlformats.org/officeDocument/2006/relationships/hyperlink" Target="https://epale.ec.europa.eu/en" TargetMode="External"/><Relationship Id="rId4" Type="http://schemas.openxmlformats.org/officeDocument/2006/relationships/hyperlink" Target="https://www.etwinning.net/en/pub/index.ht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ec.europa.eu/programmes/erasmusplus/tools/distance_en.ht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idep.org.cy"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www.etwinning.net/el/pub/index.htm"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ec.europa.eu/programmes/erasmus-plus/projects/" TargetMode="External"/><Relationship Id="rId5" Type="http://schemas.openxmlformats.org/officeDocument/2006/relationships/hyperlink" Target="https://ec.europa.eu/epale/el/" TargetMode="External"/><Relationship Id="rId4" Type="http://schemas.openxmlformats.org/officeDocument/2006/relationships/hyperlink" Target="https://www.schooleducationgateway.eu/en/pub/index.ht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programmes/erasmus-plus/resources/documents/erasmus-quality-standards-mobility-projects-vet-adults-schools_e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twitter.com/Erasmus_CY" TargetMode="External"/><Relationship Id="rId2" Type="http://schemas.openxmlformats.org/officeDocument/2006/relationships/hyperlink" Target="http://www.facebook.com/diavioumathisis" TargetMode="External"/><Relationship Id="rId1" Type="http://schemas.openxmlformats.org/officeDocument/2006/relationships/slideLayout" Target="../slideLayouts/slideLayout1.xml"/><Relationship Id="rId6" Type="http://schemas.openxmlformats.org/officeDocument/2006/relationships/hyperlink" Target="http://erasmusplus.cy/prosopiko" TargetMode="External"/><Relationship Id="rId5" Type="http://schemas.openxmlformats.org/officeDocument/2006/relationships/hyperlink" Target="http://www.erasmusplus.cy/Newsletter" TargetMode="External"/><Relationship Id="rId4" Type="http://schemas.openxmlformats.org/officeDocument/2006/relationships/hyperlink" Target="https://www.instagram.com/idep_erasmusplus/"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197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827079" y="2481958"/>
            <a:ext cx="3574031" cy="2107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3200" b="1" dirty="0" smtClean="0">
                <a:solidFill>
                  <a:schemeClr val="accent5">
                    <a:lumMod val="75000"/>
                  </a:schemeClr>
                </a:solidFill>
                <a:latin typeface="Century Gothic" panose="020B0502020202020204" pitchFamily="34" charset="0"/>
              </a:rPr>
              <a:t>Βασική Δράση 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3200" b="1" noProof="0" dirty="0" smtClean="0">
                <a:solidFill>
                  <a:schemeClr val="accent5">
                    <a:lumMod val="75000"/>
                  </a:schemeClr>
                </a:solidFill>
                <a:latin typeface="Century Gothic" panose="020B0502020202020204" pitchFamily="34" charset="0"/>
              </a:rPr>
              <a:t>Σχέδια Μικρής Κλίμακας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200" b="1" i="0" u="none" strike="noStrike" kern="1200" cap="none" spc="0" normalizeH="0" baseline="0" dirty="0" smtClean="0">
                <a:ln>
                  <a:noFill/>
                </a:ln>
                <a:solidFill>
                  <a:schemeClr val="accent5">
                    <a:lumMod val="75000"/>
                  </a:schemeClr>
                </a:solidFill>
                <a:effectLst/>
                <a:uLnTx/>
                <a:uFillTx/>
                <a:latin typeface="Century Gothic" panose="020B0502020202020204" pitchFamily="34" charset="0"/>
              </a:rPr>
              <a:t>ΚΑ122</a:t>
            </a:r>
            <a:endParaRPr kumimoji="0" lang="el-GR" sz="3200" b="1" i="0" u="none" strike="noStrike" kern="1200" cap="none" spc="0" normalizeH="0" baseline="0" noProof="0" dirty="0">
              <a:ln>
                <a:noFill/>
              </a:ln>
              <a:solidFill>
                <a:schemeClr val="accent5">
                  <a:lumMod val="75000"/>
                </a:schemeClr>
              </a:solidFill>
              <a:effectLst/>
              <a:uLnTx/>
              <a:uFillTx/>
              <a:latin typeface="Century Gothic" panose="020B0502020202020204" pitchFamily="34" charset="0"/>
            </a:endParaRPr>
          </a:p>
        </p:txBody>
      </p:sp>
      <p:sp>
        <p:nvSpPr>
          <p:cNvPr id="5" name="Subtitle 4"/>
          <p:cNvSpPr txBox="1">
            <a:spLocks/>
          </p:cNvSpPr>
          <p:nvPr/>
        </p:nvSpPr>
        <p:spPr>
          <a:xfrm>
            <a:off x="5527333" y="3128738"/>
            <a:ext cx="5148064" cy="81419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Tx/>
              <a:buSzTx/>
              <a:tabLst/>
              <a:defRPr/>
            </a:pPr>
            <a:r>
              <a:rPr kumimoji="0" lang="el-GR" sz="2400" b="1"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rPr>
              <a:t>Επαγγελματική Εκπαίδευση και Κατάρτιση</a:t>
            </a:r>
            <a:endParaRPr kumimoji="0" lang="el-GR" sz="2400" b="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812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13588" y="560828"/>
            <a:ext cx="9077808" cy="942069"/>
          </a:xfrm>
          <a:prstGeom prst="rect">
            <a:avLst/>
          </a:prstGeom>
        </p:spPr>
        <p:txBody>
          <a:bodyPr vert="horz" lIns="91440" tIns="45720" rIns="91440" bIns="45720" rtlCol="0" anchor="ctr">
            <a:noAutofit/>
          </a:bodyPr>
          <a:lstStyle/>
          <a:p>
            <a:pPr algn="ctr">
              <a:spcBef>
                <a:spcPct val="0"/>
              </a:spcBef>
              <a:defRPr/>
            </a:pPr>
            <a:r>
              <a:rPr lang="el-GR" sz="3200" b="1" dirty="0">
                <a:solidFill>
                  <a:schemeClr val="accent5">
                    <a:lumMod val="75000"/>
                  </a:schemeClr>
                </a:solidFill>
                <a:latin typeface="Century Gothic" panose="020B0502020202020204" pitchFamily="34" charset="0"/>
              </a:rPr>
              <a:t>Επαγγελματική Εκπαίδευση και Κατάρτιση </a:t>
            </a:r>
            <a:r>
              <a:rPr lang="el-GR" sz="1900" b="1" dirty="0" smtClean="0">
                <a:solidFill>
                  <a:prstClr val="black"/>
                </a:solidFill>
                <a:latin typeface="Century Gothic" panose="020B0502020202020204" pitchFamily="34" charset="0"/>
                <a:cs typeface="Calibri" panose="020F0502020204030204" pitchFamily="34" charset="0"/>
              </a:rPr>
              <a:t>Κινητικότητα </a:t>
            </a:r>
            <a:r>
              <a:rPr lang="el-GR" sz="1900" b="1" dirty="0">
                <a:solidFill>
                  <a:prstClr val="black"/>
                </a:solidFill>
                <a:latin typeface="Century Gothic" panose="020B0502020202020204" pitchFamily="34" charset="0"/>
                <a:cs typeface="Calibri" panose="020F0502020204030204" pitchFamily="34" charset="0"/>
              </a:rPr>
              <a:t>Προσωπικού – Επιλέξιμοι Συμμετέχοντες</a:t>
            </a:r>
          </a:p>
        </p:txBody>
      </p:sp>
      <p:sp>
        <p:nvSpPr>
          <p:cNvPr id="3" name="Content Placeholder 2"/>
          <p:cNvSpPr txBox="1">
            <a:spLocks/>
          </p:cNvSpPr>
          <p:nvPr/>
        </p:nvSpPr>
        <p:spPr>
          <a:xfrm>
            <a:off x="2022794"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p:txBody>
      </p:sp>
      <p:sp>
        <p:nvSpPr>
          <p:cNvPr id="5" name="Content Placeholder 2"/>
          <p:cNvSpPr txBox="1">
            <a:spLocks/>
          </p:cNvSpPr>
          <p:nvPr/>
        </p:nvSpPr>
        <p:spPr>
          <a:xfrm>
            <a:off x="1775520" y="1314067"/>
            <a:ext cx="8487436"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a:p>
            <a:pPr marL="342900" indent="-342900" algn="just">
              <a:spcBef>
                <a:spcPct val="20000"/>
              </a:spcBef>
              <a:buFont typeface="Wingdings" panose="05000000000000000000" pitchFamily="2" charset="2"/>
              <a:buChar char="ü"/>
              <a:defRPr/>
            </a:pPr>
            <a:endParaRPr lang="en-GB" sz="2200" dirty="0">
              <a:solidFill>
                <a:prstClr val="black">
                  <a:lumMod val="75000"/>
                  <a:lumOff val="25000"/>
                </a:prstClr>
              </a:solidFill>
              <a:latin typeface="Calibri"/>
            </a:endParaRPr>
          </a:p>
        </p:txBody>
      </p:sp>
      <p:sp>
        <p:nvSpPr>
          <p:cNvPr id="8" name="Content Placeholder 2"/>
          <p:cNvSpPr txBox="1">
            <a:spLocks/>
          </p:cNvSpPr>
          <p:nvPr/>
        </p:nvSpPr>
        <p:spPr>
          <a:xfrm>
            <a:off x="1590746" y="1958163"/>
            <a:ext cx="8856984" cy="450163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l-GR" sz="2000" u="sng" dirty="0">
                <a:solidFill>
                  <a:prstClr val="black"/>
                </a:solidFill>
                <a:latin typeface="Century Gothic" panose="020B0502020202020204" pitchFamily="34" charset="0"/>
              </a:rPr>
              <a:t>Εκπαιδευτικοί</a:t>
            </a:r>
            <a:r>
              <a:rPr lang="el-GR" sz="2000" dirty="0">
                <a:solidFill>
                  <a:prstClr val="black"/>
                </a:solidFill>
                <a:latin typeface="Century Gothic" panose="020B0502020202020204" pitchFamily="34" charset="0"/>
              </a:rPr>
              <a:t> Δευτεροβάθμιων Τεχνικών και Επαγγελματικών Σχολών Εκπαίδευσης και Κατάρτισης (ΤΕΣΕΚ)</a:t>
            </a:r>
          </a:p>
          <a:p>
            <a:pPr marL="0" indent="0">
              <a:buNone/>
              <a:defRPr/>
            </a:pPr>
            <a:endParaRPr lang="el-GR" sz="2000" dirty="0">
              <a:solidFill>
                <a:prstClr val="black"/>
              </a:solidFill>
              <a:latin typeface="Century Gothic" panose="020B0502020202020204" pitchFamily="34" charset="0"/>
            </a:endParaRPr>
          </a:p>
          <a:p>
            <a:pPr>
              <a:buFont typeface="Wingdings" panose="05000000000000000000" pitchFamily="2" charset="2"/>
              <a:buChar char="§"/>
              <a:defRPr/>
            </a:pPr>
            <a:r>
              <a:rPr lang="el-GR" sz="2000" u="sng" dirty="0">
                <a:solidFill>
                  <a:prstClr val="black"/>
                </a:solidFill>
                <a:latin typeface="Century Gothic" panose="020B0502020202020204" pitchFamily="34" charset="0"/>
              </a:rPr>
              <a:t>Εκπαιδευτές</a:t>
            </a:r>
            <a:r>
              <a:rPr lang="el-GR" sz="2000" dirty="0">
                <a:solidFill>
                  <a:prstClr val="black"/>
                </a:solidFill>
                <a:latin typeface="Century Gothic" panose="020B0502020202020204" pitchFamily="34" charset="0"/>
              </a:rPr>
              <a:t> σε ιδρύματα/κέντρα αρχικής και συνεχούς ΕΕΚ</a:t>
            </a:r>
          </a:p>
          <a:p>
            <a:pPr marL="0" indent="0">
              <a:buNone/>
              <a:defRPr/>
            </a:pPr>
            <a:endParaRPr lang="el-GR" sz="2000" dirty="0">
              <a:solidFill>
                <a:prstClr val="black"/>
              </a:solidFill>
              <a:latin typeface="Century Gothic" panose="020B0502020202020204" pitchFamily="34" charset="0"/>
            </a:endParaRPr>
          </a:p>
          <a:p>
            <a:pPr>
              <a:buFont typeface="Wingdings" panose="05000000000000000000" pitchFamily="2" charset="2"/>
              <a:buChar char="§"/>
              <a:defRPr/>
            </a:pPr>
            <a:r>
              <a:rPr lang="el-GR" sz="2000" u="sng" dirty="0">
                <a:solidFill>
                  <a:prstClr val="black"/>
                </a:solidFill>
                <a:latin typeface="Century Gothic" panose="020B0502020202020204" pitchFamily="34" charset="0"/>
              </a:rPr>
              <a:t>Μη διδακτικό προσωπικό</a:t>
            </a:r>
            <a:r>
              <a:rPr lang="el-GR" sz="2000" dirty="0">
                <a:solidFill>
                  <a:prstClr val="black"/>
                </a:solidFill>
                <a:latin typeface="Century Gothic" panose="020B0502020202020204" pitchFamily="34" charset="0"/>
              </a:rPr>
              <a:t> ΤΕΣΕΚ και ιδρυμάτων/κέντρων αρχικής και συνεχούς ΕΕΚ:</a:t>
            </a:r>
          </a:p>
          <a:p>
            <a:pPr>
              <a:buFont typeface="Wingdings" panose="05000000000000000000" pitchFamily="2" charset="2"/>
              <a:buChar char="ü"/>
              <a:defRPr/>
            </a:pPr>
            <a:r>
              <a:rPr lang="el-GR" sz="1800" dirty="0">
                <a:solidFill>
                  <a:prstClr val="black"/>
                </a:solidFill>
                <a:latin typeface="Century Gothic" panose="020B0502020202020204" pitchFamily="34" charset="0"/>
              </a:rPr>
              <a:t>Διοικητικό/Διευθυντικό Προσωπικό</a:t>
            </a:r>
          </a:p>
          <a:p>
            <a:pPr>
              <a:buFont typeface="Wingdings" panose="05000000000000000000" pitchFamily="2" charset="2"/>
              <a:buChar char="ü"/>
              <a:defRPr/>
            </a:pPr>
            <a:r>
              <a:rPr lang="el-GR" sz="1800" dirty="0">
                <a:solidFill>
                  <a:prstClr val="black"/>
                </a:solidFill>
                <a:latin typeface="Century Gothic" panose="020B0502020202020204" pitchFamily="34" charset="0"/>
              </a:rPr>
              <a:t>Λειτουργοί Διεθνούς Κινητικότητας (</a:t>
            </a:r>
            <a:r>
              <a:rPr lang="en-GB" sz="1800" dirty="0">
                <a:solidFill>
                  <a:prstClr val="black"/>
                </a:solidFill>
                <a:latin typeface="Century Gothic" panose="020B0502020202020204" pitchFamily="34" charset="0"/>
              </a:rPr>
              <a:t>International Mobility Officers)</a:t>
            </a:r>
          </a:p>
          <a:p>
            <a:pPr>
              <a:buFont typeface="Wingdings" panose="05000000000000000000" pitchFamily="2" charset="2"/>
              <a:buChar char="ü"/>
              <a:defRPr/>
            </a:pPr>
            <a:r>
              <a:rPr lang="el-GR" sz="1800" dirty="0">
                <a:solidFill>
                  <a:prstClr val="black"/>
                </a:solidFill>
                <a:latin typeface="Century Gothic" panose="020B0502020202020204" pitchFamily="34" charset="0"/>
              </a:rPr>
              <a:t>Σύμβουλοι κτλ.   </a:t>
            </a:r>
            <a:endParaRPr lang="en-GB" sz="1800" dirty="0">
              <a:solidFill>
                <a:prstClr val="black"/>
              </a:solidFill>
              <a:latin typeface="Century Gothic" panose="020B0502020202020204" pitchFamily="34" charset="0"/>
            </a:endParaRPr>
          </a:p>
          <a:p>
            <a:pPr marL="0" indent="0">
              <a:buNone/>
              <a:defRPr/>
            </a:pPr>
            <a:endParaRPr lang="en-GB" sz="1800" dirty="0">
              <a:solidFill>
                <a:prstClr val="black"/>
              </a:solidFill>
              <a:latin typeface="Century Gothic" panose="020B0502020202020204" pitchFamily="34" charset="0"/>
            </a:endParaRPr>
          </a:p>
          <a:p>
            <a:pPr>
              <a:spcBef>
                <a:spcPts val="0"/>
              </a:spcBef>
              <a:buFont typeface="Wingdings" panose="05000000000000000000" pitchFamily="2" charset="2"/>
              <a:buChar char="§"/>
              <a:defRPr/>
            </a:pPr>
            <a:r>
              <a:rPr lang="el-GR" sz="2000" dirty="0">
                <a:solidFill>
                  <a:prstClr val="black"/>
                </a:solidFill>
                <a:latin typeface="Century Gothic" panose="020B0502020202020204" pitchFamily="34" charset="0"/>
              </a:rPr>
              <a:t>Άτομα που συνεργάζονται σε μόνιμη βάση με οργανισμούς που είναι </a:t>
            </a:r>
          </a:p>
          <a:p>
            <a:pPr marL="0" indent="0">
              <a:spcBef>
                <a:spcPts val="0"/>
              </a:spcBef>
              <a:buNone/>
              <a:defRPr/>
            </a:pPr>
            <a:r>
              <a:rPr lang="el-GR" sz="2000" dirty="0">
                <a:solidFill>
                  <a:prstClr val="black"/>
                </a:solidFill>
                <a:latin typeface="Century Gothic" panose="020B0502020202020204" pitchFamily="34" charset="0"/>
              </a:rPr>
              <a:t>      επιλέξιμοι για συμμετοχή σε Σχέδια ΕΕΚ, π.χ. εξωτερικοί </a:t>
            </a:r>
            <a:r>
              <a:rPr lang="el-GR" sz="2000" dirty="0" smtClean="0">
                <a:solidFill>
                  <a:prstClr val="black"/>
                </a:solidFill>
                <a:latin typeface="Century Gothic" panose="020B0502020202020204" pitchFamily="34" charset="0"/>
              </a:rPr>
              <a:t>εμπειρογνώμονες</a:t>
            </a:r>
            <a:endParaRPr lang="el-GR" sz="2000" dirty="0">
              <a:solidFill>
                <a:sysClr val="windowText" lastClr="000000"/>
              </a:solidFill>
              <a:latin typeface="Century Gothic" panose="020B0502020202020204" pitchFamily="34" charset="0"/>
            </a:endParaRPr>
          </a:p>
          <a:p>
            <a:pPr marL="0" indent="0">
              <a:buNone/>
              <a:defRPr/>
            </a:pPr>
            <a:endParaRPr lang="en-GB"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3511892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17618"/>
            <a:ext cx="9144000" cy="889517"/>
          </a:xfrm>
        </p:spPr>
        <p:txBody>
          <a:bodyPr/>
          <a:lstStyle/>
          <a:p>
            <a:pPr lvl="0">
              <a:lnSpc>
                <a:spcPct val="100000"/>
              </a:lnSpc>
              <a:defRPr/>
            </a:pPr>
            <a:r>
              <a:rPr lang="el-GR" sz="3200" b="1" dirty="0">
                <a:solidFill>
                  <a:schemeClr val="accent5">
                    <a:lumMod val="75000"/>
                  </a:schemeClr>
                </a:solidFill>
                <a:latin typeface="Century Gothic" panose="020B0502020202020204" pitchFamily="34" charset="0"/>
              </a:rPr>
              <a:t>Επαγγελματική Εκπαίδευση και Κατάρτιση</a:t>
            </a:r>
            <a:r>
              <a:rPr lang="el-GR" sz="3200" b="1" dirty="0">
                <a:solidFill>
                  <a:schemeClr val="accent5">
                    <a:lumMod val="75000"/>
                  </a:schemeClr>
                </a:solidFill>
                <a:latin typeface="Century Gothic" panose="020B0502020202020204" pitchFamily="34" charset="0"/>
                <a:ea typeface="+mn-ea"/>
                <a:cs typeface="+mn-cs"/>
              </a:rPr>
              <a:t/>
            </a:r>
            <a:br>
              <a:rPr lang="el-GR" sz="3200" b="1" dirty="0">
                <a:solidFill>
                  <a:schemeClr val="accent5">
                    <a:lumMod val="75000"/>
                  </a:schemeClr>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Κινητικότητα Προσωπικού – Επιλέξιμες Δραστηριότητες</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1210850" y="2360636"/>
            <a:ext cx="9770300" cy="3914904"/>
          </a:xfrm>
        </p:spPr>
        <p:txBody>
          <a:bodyPr/>
          <a:lstStyle/>
          <a:p>
            <a:pPr lvl="0"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Σκιώδης εργασία– </a:t>
            </a:r>
            <a:r>
              <a:rPr lang="en-GB" sz="2000" b="1" dirty="0">
                <a:solidFill>
                  <a:prstClr val="black"/>
                </a:solidFill>
                <a:latin typeface="Century Gothic" panose="020B0502020202020204" pitchFamily="34" charset="0"/>
              </a:rPr>
              <a:t>Job </a:t>
            </a:r>
            <a:r>
              <a:rPr lang="en-GB" sz="2000" b="1" dirty="0" smtClean="0">
                <a:solidFill>
                  <a:prstClr val="black"/>
                </a:solidFill>
                <a:latin typeface="Century Gothic" panose="020B0502020202020204" pitchFamily="34" charset="0"/>
              </a:rPr>
              <a:t>Shadowing</a:t>
            </a:r>
            <a:endParaRPr lang="el-GR" sz="2000" b="1" dirty="0" smtClean="0">
              <a:solidFill>
                <a:prstClr val="black"/>
              </a:solidFill>
              <a:latin typeface="Century Gothic" panose="020B0502020202020204" pitchFamily="34" charset="0"/>
            </a:endParaRPr>
          </a:p>
          <a:p>
            <a:pPr lvl="0" algn="l">
              <a:lnSpc>
                <a:spcPct val="100000"/>
              </a:lnSpc>
              <a:spcBef>
                <a:spcPts val="0"/>
              </a:spcBef>
              <a:defRPr/>
            </a:pPr>
            <a:r>
              <a:rPr lang="el-GR" sz="2000" dirty="0" smtClean="0">
                <a:solidFill>
                  <a:prstClr val="black"/>
                </a:solidFill>
                <a:latin typeface="Century Gothic" panose="020B0502020202020204" pitchFamily="34" charset="0"/>
                <a:sym typeface="Wingdings" panose="05000000000000000000" pitchFamily="2" charset="2"/>
              </a:rPr>
              <a:t></a:t>
            </a:r>
            <a:r>
              <a:rPr lang="el-GR" sz="2000" dirty="0" smtClean="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2 έως 60 ημέρες </a:t>
            </a:r>
          </a:p>
          <a:p>
            <a:pPr lvl="0" algn="l">
              <a:lnSpc>
                <a:spcPct val="100000"/>
              </a:lnSpc>
              <a:spcBef>
                <a:spcPts val="0"/>
              </a:spcBef>
              <a:defRPr/>
            </a:pPr>
            <a:endParaRPr lang="el-GR" sz="2000"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Ανάθεση καθηκόντων διδασκαλίας ή κατάρτισης </a:t>
            </a:r>
            <a:r>
              <a:rPr lang="en-GB" sz="2000" b="1" dirty="0">
                <a:solidFill>
                  <a:prstClr val="black"/>
                </a:solidFill>
                <a:latin typeface="Century Gothic" panose="020B0502020202020204" pitchFamily="34" charset="0"/>
              </a:rPr>
              <a:t>– Teaching or Training Assignments</a:t>
            </a:r>
            <a:r>
              <a:rPr lang="el-GR" sz="2000" dirty="0">
                <a:solidFill>
                  <a:prstClr val="black"/>
                </a:solidFill>
                <a:latin typeface="Century Gothic" panose="020B0502020202020204" pitchFamily="34" charset="0"/>
              </a:rPr>
              <a:t> </a:t>
            </a:r>
            <a:r>
              <a:rPr lang="el-GR" sz="2000" dirty="0">
                <a:solidFill>
                  <a:prstClr val="black"/>
                </a:solidFill>
                <a:latin typeface="Century Gothic" panose="020B0502020202020204" pitchFamily="34" charset="0"/>
                <a:sym typeface="Wingdings" panose="05000000000000000000" pitchFamily="2" charset="2"/>
              </a:rPr>
              <a:t></a:t>
            </a:r>
            <a:r>
              <a:rPr lang="el-GR" sz="2000" dirty="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2 έως 365 ημέρες</a:t>
            </a:r>
            <a:r>
              <a:rPr lang="en-GB" sz="2000" dirty="0">
                <a:solidFill>
                  <a:srgbClr val="4BACC6">
                    <a:lumMod val="75000"/>
                  </a:srgbClr>
                </a:solidFill>
                <a:latin typeface="Century Gothic" panose="020B0502020202020204" pitchFamily="34" charset="0"/>
              </a:rPr>
              <a:t> </a:t>
            </a:r>
            <a:endParaRPr lang="el-GR" sz="2000" dirty="0">
              <a:solidFill>
                <a:srgbClr val="4BACC6">
                  <a:lumMod val="75000"/>
                </a:srgbClr>
              </a:solidFill>
              <a:latin typeface="Century Gothic" panose="020B0502020202020204" pitchFamily="34" charset="0"/>
            </a:endParaRPr>
          </a:p>
          <a:p>
            <a:pPr lvl="0" algn="l">
              <a:lnSpc>
                <a:spcPct val="100000"/>
              </a:lnSpc>
              <a:spcBef>
                <a:spcPts val="0"/>
              </a:spcBef>
              <a:defRPr/>
            </a:pPr>
            <a:endParaRPr lang="el-GR" sz="2000"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Συμμετοχή σε σεμινάρια &amp; εκπαιδεύσεις </a:t>
            </a:r>
            <a:r>
              <a:rPr lang="en-GB" sz="2000" b="1" dirty="0">
                <a:solidFill>
                  <a:prstClr val="black"/>
                </a:solidFill>
                <a:latin typeface="Century Gothic" panose="020B0502020202020204" pitchFamily="34" charset="0"/>
              </a:rPr>
              <a:t>– Courses </a:t>
            </a:r>
            <a:r>
              <a:rPr lang="el-GR" sz="2000" b="1" dirty="0">
                <a:solidFill>
                  <a:prstClr val="black"/>
                </a:solidFill>
                <a:latin typeface="Century Gothic" panose="020B0502020202020204" pitchFamily="34" charset="0"/>
              </a:rPr>
              <a:t>&amp;</a:t>
            </a:r>
            <a:r>
              <a:rPr lang="en-GB" sz="2000" b="1" dirty="0">
                <a:solidFill>
                  <a:prstClr val="black"/>
                </a:solidFill>
                <a:latin typeface="Century Gothic" panose="020B0502020202020204" pitchFamily="34" charset="0"/>
              </a:rPr>
              <a:t> </a:t>
            </a:r>
            <a:r>
              <a:rPr lang="en-GB" sz="2000" b="1" dirty="0" smtClean="0">
                <a:solidFill>
                  <a:prstClr val="black"/>
                </a:solidFill>
                <a:latin typeface="Century Gothic" panose="020B0502020202020204" pitchFamily="34" charset="0"/>
              </a:rPr>
              <a:t>Training</a:t>
            </a:r>
            <a:endParaRPr lang="el-GR" sz="2000" b="1" dirty="0">
              <a:solidFill>
                <a:prstClr val="black"/>
              </a:solidFill>
              <a:latin typeface="Century Gothic" panose="020B0502020202020204" pitchFamily="34" charset="0"/>
            </a:endParaRPr>
          </a:p>
          <a:p>
            <a:pPr lvl="0" algn="l">
              <a:lnSpc>
                <a:spcPct val="100000"/>
              </a:lnSpc>
              <a:spcBef>
                <a:spcPts val="0"/>
              </a:spcBef>
              <a:defRPr/>
            </a:pPr>
            <a:r>
              <a:rPr lang="el-GR" sz="2000" dirty="0" smtClean="0">
                <a:solidFill>
                  <a:prstClr val="black"/>
                </a:solidFill>
                <a:latin typeface="Century Gothic" panose="020B0502020202020204" pitchFamily="34" charset="0"/>
                <a:sym typeface="Wingdings" panose="05000000000000000000" pitchFamily="2" charset="2"/>
              </a:rPr>
              <a:t></a:t>
            </a:r>
            <a:r>
              <a:rPr lang="el-GR" sz="2000" dirty="0">
                <a:solidFill>
                  <a:srgbClr val="4BACC6">
                    <a:lumMod val="75000"/>
                  </a:srgbClr>
                </a:solidFill>
                <a:latin typeface="Century Gothic" panose="020B0502020202020204" pitchFamily="34" charset="0"/>
              </a:rPr>
              <a:t>2 έως 30 ημέρες</a:t>
            </a:r>
          </a:p>
          <a:p>
            <a:pPr marL="357188" lvl="0" indent="-357188" algn="l">
              <a:lnSpc>
                <a:spcPct val="100000"/>
              </a:lnSpc>
              <a:spcBef>
                <a:spcPts val="0"/>
              </a:spcBef>
              <a:defRPr/>
            </a:pPr>
            <a:r>
              <a:rPr lang="el-GR" sz="2000" dirty="0" smtClean="0">
                <a:solidFill>
                  <a:sysClr val="windowText" lastClr="000000"/>
                </a:solidFill>
                <a:latin typeface="Century Gothic" panose="020B0502020202020204" pitchFamily="34" charset="0"/>
              </a:rPr>
              <a:t>Η </a:t>
            </a:r>
            <a:r>
              <a:rPr lang="el-GR" sz="2000" dirty="0">
                <a:solidFill>
                  <a:sysClr val="windowText" lastClr="000000"/>
                </a:solidFill>
                <a:latin typeface="Century Gothic" panose="020B0502020202020204" pitchFamily="34" charset="0"/>
              </a:rPr>
              <a:t>επιλογή των σεμιναρίων και των εκπαιδεύσεων είναι αποκλειστική ευθύνη </a:t>
            </a:r>
            <a:r>
              <a:rPr lang="el-GR" sz="2000" dirty="0" smtClean="0">
                <a:solidFill>
                  <a:sysClr val="windowText" lastClr="000000"/>
                </a:solidFill>
                <a:latin typeface="Century Gothic" panose="020B0502020202020204" pitchFamily="34" charset="0"/>
              </a:rPr>
              <a:t>του</a:t>
            </a:r>
            <a:endParaRPr lang="en-US" sz="2000" dirty="0" smtClean="0">
              <a:solidFill>
                <a:sysClr val="windowText" lastClr="000000"/>
              </a:solidFill>
              <a:latin typeface="Century Gothic" panose="020B0502020202020204" pitchFamily="34" charset="0"/>
            </a:endParaRPr>
          </a:p>
          <a:p>
            <a:pPr lvl="0" algn="l">
              <a:lnSpc>
                <a:spcPct val="100000"/>
              </a:lnSpc>
              <a:spcBef>
                <a:spcPts val="0"/>
              </a:spcBef>
              <a:defRPr/>
            </a:pPr>
            <a:r>
              <a:rPr lang="el-GR" sz="2000" dirty="0" err="1" smtClean="0">
                <a:solidFill>
                  <a:sysClr val="windowText" lastClr="000000"/>
                </a:solidFill>
                <a:latin typeface="Century Gothic" panose="020B0502020202020204" pitchFamily="34" charset="0"/>
              </a:rPr>
              <a:t>αιτητή</a:t>
            </a:r>
            <a:r>
              <a:rPr lang="el-GR" sz="2000" dirty="0">
                <a:solidFill>
                  <a:sysClr val="windowText" lastClr="000000"/>
                </a:solidFill>
                <a:latin typeface="Century Gothic" panose="020B0502020202020204" pitchFamily="34" charset="0"/>
              </a:rPr>
              <a:t>. Εντούτοις, </a:t>
            </a:r>
            <a:r>
              <a:rPr lang="el-GR" sz="2000" dirty="0">
                <a:solidFill>
                  <a:sysClr val="windowText" lastClr="000000"/>
                </a:solidFill>
                <a:latin typeface="Century Gothic" panose="020B0502020202020204" pitchFamily="34" charset="0"/>
                <a:hlinkClick r:id="rId3"/>
              </a:rPr>
              <a:t>ειδικά σχεδιασμένα πρότυπα ποιότητας</a:t>
            </a:r>
            <a:r>
              <a:rPr lang="el-GR" sz="2000" dirty="0">
                <a:solidFill>
                  <a:sysClr val="windowText" lastClr="000000"/>
                </a:solidFill>
                <a:latin typeface="Century Gothic" panose="020B0502020202020204" pitchFamily="34" charset="0"/>
              </a:rPr>
              <a:t> βοηθούν τους </a:t>
            </a:r>
            <a:r>
              <a:rPr lang="el-GR" sz="2000" dirty="0" err="1">
                <a:solidFill>
                  <a:sysClr val="windowText" lastClr="000000"/>
                </a:solidFill>
                <a:latin typeface="Century Gothic" panose="020B0502020202020204" pitchFamily="34" charset="0"/>
              </a:rPr>
              <a:t>αιτητές</a:t>
            </a:r>
            <a:r>
              <a:rPr lang="el-GR" sz="2000" dirty="0">
                <a:solidFill>
                  <a:sysClr val="windowText" lastClr="000000"/>
                </a:solidFill>
                <a:latin typeface="Century Gothic" panose="020B0502020202020204" pitchFamily="34" charset="0"/>
              </a:rPr>
              <a:t> </a:t>
            </a:r>
            <a:r>
              <a:rPr lang="el-GR" sz="2000" dirty="0" smtClean="0">
                <a:solidFill>
                  <a:sysClr val="windowText" lastClr="000000"/>
                </a:solidFill>
                <a:latin typeface="Century Gothic" panose="020B0502020202020204" pitchFamily="34" charset="0"/>
              </a:rPr>
              <a:t>να επιλέξουν </a:t>
            </a:r>
            <a:r>
              <a:rPr lang="el-GR" sz="2000" dirty="0">
                <a:solidFill>
                  <a:sysClr val="windowText" lastClr="000000"/>
                </a:solidFill>
                <a:latin typeface="Century Gothic" panose="020B0502020202020204" pitchFamily="34" charset="0"/>
              </a:rPr>
              <a:t>τους κατάλληλους </a:t>
            </a:r>
            <a:r>
              <a:rPr lang="el-GR" sz="2000" dirty="0" err="1">
                <a:solidFill>
                  <a:sysClr val="windowText" lastClr="000000"/>
                </a:solidFill>
                <a:latin typeface="Century Gothic" panose="020B0502020202020204" pitchFamily="34" charset="0"/>
              </a:rPr>
              <a:t>παρόχους</a:t>
            </a:r>
            <a:r>
              <a:rPr lang="el-GR" sz="2000" dirty="0">
                <a:solidFill>
                  <a:sysClr val="windowText" lastClr="000000"/>
                </a:solidFill>
                <a:latin typeface="Century Gothic" panose="020B0502020202020204" pitchFamily="34" charset="0"/>
              </a:rPr>
              <a:t> τέτοιων σεμιναρίων και εκπαιδεύσεων</a:t>
            </a:r>
          </a:p>
          <a:p>
            <a:pPr marL="342900" lvl="0" indent="-342900" algn="l">
              <a:lnSpc>
                <a:spcPct val="100000"/>
              </a:lnSpc>
              <a:spcBef>
                <a:spcPct val="20000"/>
              </a:spcBef>
              <a:buFont typeface="Wingdings" panose="05000000000000000000" pitchFamily="2" charset="2"/>
              <a:buChar char="§"/>
              <a:defRPr/>
            </a:pPr>
            <a:endParaRPr lang="el-GR" sz="2000" dirty="0">
              <a:solidFill>
                <a:sysClr val="windowText" lastClr="000000"/>
              </a:solidFill>
            </a:endParaRPr>
          </a:p>
          <a:p>
            <a:endParaRPr lang="en-GB" dirty="0"/>
          </a:p>
        </p:txBody>
      </p:sp>
    </p:spTree>
    <p:extLst>
      <p:ext uri="{BB962C8B-B14F-4D97-AF65-F5344CB8AC3E}">
        <p14:creationId xmlns:p14="http://schemas.microsoft.com/office/powerpoint/2010/main" val="202532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60901" y="545407"/>
            <a:ext cx="9106422" cy="1080120"/>
          </a:xfrm>
          <a:prstGeom prst="rect">
            <a:avLst/>
          </a:prstGeom>
        </p:spPr>
        <p:txBody>
          <a:bodyPr vert="horz" lIns="91440" tIns="45720" rIns="91440" bIns="45720" rtlCol="0" anchor="ctr">
            <a:noAutofit/>
          </a:bodyPr>
          <a:lstStyle/>
          <a:p>
            <a:pPr algn="ctr">
              <a:spcBef>
                <a:spcPct val="0"/>
              </a:spcBef>
              <a:defRPr/>
            </a:pPr>
            <a:r>
              <a:rPr lang="el-GR" sz="3200" b="1" dirty="0">
                <a:solidFill>
                  <a:schemeClr val="accent5">
                    <a:lumMod val="75000"/>
                  </a:schemeClr>
                </a:solidFill>
                <a:latin typeface="Century Gothic" panose="020B0502020202020204" pitchFamily="34" charset="0"/>
              </a:rPr>
              <a:t>Επαγγελματική Εκπαίδευση και Κατάρτιση </a:t>
            </a:r>
            <a:r>
              <a:rPr lang="el-GR" sz="1900" b="1" dirty="0" smtClean="0">
                <a:solidFill>
                  <a:prstClr val="black"/>
                </a:solidFill>
                <a:latin typeface="Century Gothic" panose="020B0502020202020204" pitchFamily="34" charset="0"/>
                <a:cs typeface="Calibri" panose="020F0502020204030204" pitchFamily="34" charset="0"/>
              </a:rPr>
              <a:t>Κινητικότητα </a:t>
            </a:r>
            <a:r>
              <a:rPr lang="el-GR" sz="1900" b="1" dirty="0">
                <a:solidFill>
                  <a:prstClr val="black"/>
                </a:solidFill>
                <a:latin typeface="Century Gothic" panose="020B0502020202020204" pitchFamily="34" charset="0"/>
                <a:cs typeface="Calibri" panose="020F0502020204030204" pitchFamily="34" charset="0"/>
              </a:rPr>
              <a:t>Εκπαιδευομένων – Επιλέξιμοι Συμμετέχοντες</a:t>
            </a:r>
          </a:p>
        </p:txBody>
      </p:sp>
      <p:sp>
        <p:nvSpPr>
          <p:cNvPr id="8" name="Content Placeholder 2"/>
          <p:cNvSpPr txBox="1">
            <a:spLocks/>
          </p:cNvSpPr>
          <p:nvPr/>
        </p:nvSpPr>
        <p:spPr>
          <a:xfrm>
            <a:off x="1415441" y="2253339"/>
            <a:ext cx="9219550" cy="27946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l-GR" sz="2000" u="sng" dirty="0">
                <a:solidFill>
                  <a:prstClr val="black"/>
                </a:solidFill>
                <a:latin typeface="Century Gothic" panose="020B0502020202020204" pitchFamily="34" charset="0"/>
              </a:rPr>
              <a:t>Εκπαιδευόμενοι και Μαθητευόμενοι</a:t>
            </a:r>
            <a:r>
              <a:rPr lang="el-GR" sz="2000" dirty="0">
                <a:solidFill>
                  <a:prstClr val="black"/>
                </a:solidFill>
                <a:latin typeface="Century Gothic" panose="020B0502020202020204" pitchFamily="34" charset="0"/>
              </a:rPr>
              <a:t> αρχικής και συνεχούς ΕΕΚ (εγγεγραμμένοι σε επιλέξιμο πρόγραμμα αρχικής ή συνεχούς ΕΕΚ)</a:t>
            </a:r>
          </a:p>
          <a:p>
            <a:pPr marL="0" indent="0">
              <a:buNone/>
              <a:defRPr/>
            </a:pPr>
            <a:endParaRPr lang="el-GR" sz="1800" dirty="0">
              <a:solidFill>
                <a:prstClr val="black"/>
              </a:solidFill>
              <a:latin typeface="Century Gothic" panose="020B0502020202020204" pitchFamily="34" charset="0"/>
            </a:endParaRPr>
          </a:p>
          <a:p>
            <a:pPr>
              <a:buFont typeface="Wingdings" panose="05000000000000000000" pitchFamily="2" charset="2"/>
              <a:buChar char="§"/>
              <a:defRPr/>
            </a:pPr>
            <a:r>
              <a:rPr lang="el-GR" sz="2000" u="sng" dirty="0">
                <a:solidFill>
                  <a:sysClr val="windowText" lastClr="000000"/>
                </a:solidFill>
                <a:latin typeface="Century Gothic" panose="020B0502020202020204" pitchFamily="34" charset="0"/>
              </a:rPr>
              <a:t>Πρόσφατοι απόφοιτοι</a:t>
            </a:r>
            <a:r>
              <a:rPr lang="el-GR" sz="2000" dirty="0">
                <a:solidFill>
                  <a:sysClr val="windowText" lastClr="000000"/>
                </a:solidFill>
                <a:latin typeface="Century Gothic" panose="020B0502020202020204" pitchFamily="34" charset="0"/>
              </a:rPr>
              <a:t> επιλέξιμων προγραμμάτων αρχικής ή συνεχούς ΕΕΚ, </a:t>
            </a:r>
            <a:r>
              <a:rPr lang="el-GR" sz="2000" u="sng" dirty="0">
                <a:solidFill>
                  <a:sysClr val="windowText" lastClr="000000"/>
                </a:solidFill>
                <a:latin typeface="Century Gothic" panose="020B0502020202020204" pitchFamily="34" charset="0"/>
              </a:rPr>
              <a:t>εντός 12 μηνών</a:t>
            </a:r>
            <a:r>
              <a:rPr lang="el-GR" sz="2000" dirty="0">
                <a:solidFill>
                  <a:sysClr val="windowText" lastClr="000000"/>
                </a:solidFill>
                <a:latin typeface="Century Gothic" panose="020B0502020202020204" pitchFamily="34" charset="0"/>
              </a:rPr>
              <a:t> μετά την αποφοίτησή τους</a:t>
            </a:r>
          </a:p>
          <a:p>
            <a:pPr marL="0" indent="0">
              <a:buNone/>
              <a:defRPr/>
            </a:pPr>
            <a:endParaRPr lang="el-GR" sz="1800" dirty="0">
              <a:solidFill>
                <a:sysClr val="windowText" lastClr="000000"/>
              </a:solidFill>
              <a:latin typeface="Century Gothic" panose="020B0502020202020204" pitchFamily="34" charset="0"/>
            </a:endParaRPr>
          </a:p>
          <a:p>
            <a:pPr marL="0" indent="0">
              <a:buNone/>
              <a:defRPr/>
            </a:pPr>
            <a:r>
              <a:rPr lang="el-GR" sz="1700" i="1" dirty="0">
                <a:solidFill>
                  <a:sysClr val="windowText" lastClr="000000"/>
                </a:solidFill>
                <a:latin typeface="Century Gothic" panose="020B0502020202020204" pitchFamily="34" charset="0"/>
              </a:rPr>
              <a:t>! Στην περίπτωση αποφοίτων που εκτίουν τη στρατιωτική τους θητεία, η περίοδος των 12 μηνών ξεκινά να μετρά με τη λήξη της θητείας τους</a:t>
            </a:r>
          </a:p>
          <a:p>
            <a:pPr>
              <a:buFont typeface="Wingdings" panose="05000000000000000000" pitchFamily="2" charset="2"/>
              <a:buChar char="§"/>
              <a:defRPr/>
            </a:pPr>
            <a:endParaRPr lang="el-GR" sz="1700" i="1"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n-GB"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0743" y="5148197"/>
            <a:ext cx="2888945" cy="162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539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2000"/>
            <a:ext cx="9144000" cy="883920"/>
          </a:xfrm>
        </p:spPr>
        <p:txBody>
          <a:bodyPr/>
          <a:lstStyle/>
          <a:p>
            <a:pPr lvl="0">
              <a:lnSpc>
                <a:spcPct val="100000"/>
              </a:lnSpc>
              <a:defRPr/>
            </a:pPr>
            <a:r>
              <a:rPr lang="el-GR" sz="8000" b="1" dirty="0" smtClean="0">
                <a:solidFill>
                  <a:schemeClr val="accent5">
                    <a:lumMod val="75000"/>
                  </a:schemeClr>
                </a:solidFill>
              </a:rPr>
              <a:t/>
            </a:r>
            <a:br>
              <a:rPr lang="el-GR" sz="8000" b="1" dirty="0" smtClean="0">
                <a:solidFill>
                  <a:schemeClr val="accent5">
                    <a:lumMod val="75000"/>
                  </a:schemeClr>
                </a:solidFill>
              </a:rPr>
            </a:br>
            <a:r>
              <a:rPr lang="el-GR" sz="3200" b="1" dirty="0">
                <a:solidFill>
                  <a:srgbClr val="4BACC6">
                    <a:lumMod val="75000"/>
                  </a:srgbClr>
                </a:solidFill>
                <a:latin typeface="Century Gothic" panose="020B0502020202020204" pitchFamily="34" charset="0"/>
              </a:rPr>
              <a:t>Επαγγελματική Εκπαίδευση και Κατάρτιση</a:t>
            </a:r>
            <a:r>
              <a:rPr lang="el-GR" sz="3200" b="1" dirty="0">
                <a:solidFill>
                  <a:srgbClr val="4BACC6">
                    <a:lumMod val="75000"/>
                  </a:srgbClr>
                </a:solidFill>
                <a:latin typeface="Century Gothic" panose="020B0502020202020204" pitchFamily="34" charset="0"/>
                <a:ea typeface="+mn-ea"/>
                <a:cs typeface="+mn-cs"/>
              </a:rPr>
              <a:t/>
            </a:r>
            <a:br>
              <a:rPr lang="el-GR" sz="3200" b="1" dirty="0">
                <a:solidFill>
                  <a:srgbClr val="4BACC6">
                    <a:lumMod val="75000"/>
                  </a:srgbClr>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Κινητικότητα Εκπαιδευομένων  –  Επιλέξιμες Δραστηριότητες</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767080" y="2104736"/>
            <a:ext cx="10907178" cy="4408798"/>
          </a:xfrm>
        </p:spPr>
        <p:txBody>
          <a:bodyPr/>
          <a:lstStyle/>
          <a:p>
            <a:pPr marL="268288" lvl="0" indent="-268288"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Συμμετοχή σε διαγωνισμούς δεξιοτήτων </a:t>
            </a:r>
            <a:r>
              <a:rPr lang="el-GR" sz="2000" dirty="0">
                <a:solidFill>
                  <a:prstClr val="black"/>
                </a:solidFill>
                <a:latin typeface="Century Gothic" panose="020B0502020202020204" pitchFamily="34" charset="0"/>
                <a:sym typeface="Wingdings" panose="05000000000000000000" pitchFamily="2" charset="2"/>
              </a:rPr>
              <a:t></a:t>
            </a:r>
            <a:r>
              <a:rPr lang="el-GR" sz="2000" dirty="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1 έως 10 ημέρες </a:t>
            </a:r>
          </a:p>
          <a:p>
            <a:pPr marL="642938" lvl="0" indent="-285750"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Προβλέπεται επιχορήγηση και για συνοδούς</a:t>
            </a:r>
          </a:p>
          <a:p>
            <a:pPr lvl="0" algn="l">
              <a:lnSpc>
                <a:spcPct val="100000"/>
              </a:lnSpc>
              <a:spcBef>
                <a:spcPts val="0"/>
              </a:spcBef>
              <a:defRPr/>
            </a:pPr>
            <a:endParaRPr lang="el-GR" sz="1800" dirty="0">
              <a:solidFill>
                <a:prstClr val="black"/>
              </a:solidFill>
              <a:latin typeface="Century Gothic" panose="020B0502020202020204" pitchFamily="34" charset="0"/>
            </a:endParaRPr>
          </a:p>
          <a:p>
            <a:pPr marL="268288" lvl="0" indent="-268288"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Μαθησιακή Κινητικότητα Μικρής Διάρκειας</a:t>
            </a:r>
            <a:r>
              <a:rPr lang="en-GB" sz="2000" b="1" dirty="0">
                <a:solidFill>
                  <a:prstClr val="black"/>
                </a:solidFill>
                <a:latin typeface="Century Gothic" panose="020B0502020202020204" pitchFamily="34" charset="0"/>
              </a:rPr>
              <a:t> </a:t>
            </a:r>
            <a:r>
              <a:rPr lang="el-GR" sz="2000" dirty="0">
                <a:solidFill>
                  <a:prstClr val="black"/>
                </a:solidFill>
                <a:latin typeface="Century Gothic" panose="020B0502020202020204" pitchFamily="34" charset="0"/>
                <a:sym typeface="Wingdings" panose="05000000000000000000" pitchFamily="2" charset="2"/>
              </a:rPr>
              <a:t></a:t>
            </a:r>
            <a:r>
              <a:rPr lang="el-GR" sz="2000" dirty="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10 έως 89 ημέρες</a:t>
            </a:r>
            <a:endParaRPr lang="en-GB" sz="2000" dirty="0">
              <a:solidFill>
                <a:srgbClr val="4BACC6">
                  <a:lumMod val="75000"/>
                </a:srgbClr>
              </a:solidFill>
              <a:latin typeface="Century Gothic" panose="020B0502020202020204" pitchFamily="34" charset="0"/>
            </a:endParaRPr>
          </a:p>
          <a:p>
            <a:pPr lvl="0" indent="142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  Για συμμετέχοντες με λιγότερες ευκαιρίες μάθησης: 2 έως 89 ημέρες</a:t>
            </a:r>
            <a:r>
              <a:rPr lang="en-GB" sz="1800" dirty="0">
                <a:solidFill>
                  <a:prstClr val="black"/>
                </a:solidFill>
                <a:latin typeface="Century Gothic" panose="020B0502020202020204" pitchFamily="34" charset="0"/>
              </a:rPr>
              <a:t> </a:t>
            </a:r>
            <a:endParaRPr lang="el-GR" sz="1800" dirty="0">
              <a:solidFill>
                <a:prstClr val="black"/>
              </a:solidFill>
              <a:latin typeface="Century Gothic" panose="020B0502020202020204" pitchFamily="34" charset="0"/>
            </a:endParaRPr>
          </a:p>
          <a:p>
            <a:pPr lvl="0" algn="l">
              <a:lnSpc>
                <a:spcPct val="100000"/>
              </a:lnSpc>
              <a:spcBef>
                <a:spcPts val="0"/>
              </a:spcBef>
              <a:defRPr/>
            </a:pPr>
            <a:endParaRPr lang="el-GR" sz="1800" dirty="0">
              <a:solidFill>
                <a:prstClr val="black"/>
              </a:solidFill>
              <a:latin typeface="Century Gothic" panose="020B0502020202020204" pitchFamily="34" charset="0"/>
            </a:endParaRPr>
          </a:p>
          <a:p>
            <a:pPr marL="268288" lvl="0" indent="-268288"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Μαθησιακή Κινητικότητα Μεγάλης Διάρκειας (</a:t>
            </a:r>
            <a:r>
              <a:rPr lang="en-GB" sz="2000" b="1" dirty="0" err="1">
                <a:solidFill>
                  <a:prstClr val="black"/>
                </a:solidFill>
                <a:latin typeface="Century Gothic" panose="020B0502020202020204" pitchFamily="34" charset="0"/>
              </a:rPr>
              <a:t>ErasmusPro</a:t>
            </a:r>
            <a:r>
              <a:rPr lang="en-GB" sz="2000" b="1" dirty="0">
                <a:solidFill>
                  <a:prstClr val="black"/>
                </a:solidFill>
                <a:latin typeface="Century Gothic" panose="020B0502020202020204" pitchFamily="34" charset="0"/>
              </a:rPr>
              <a:t>) </a:t>
            </a:r>
            <a:r>
              <a:rPr lang="el-GR" sz="2000" dirty="0">
                <a:solidFill>
                  <a:prstClr val="black"/>
                </a:solidFill>
                <a:latin typeface="Century Gothic" panose="020B0502020202020204" pitchFamily="34" charset="0"/>
                <a:sym typeface="Wingdings" panose="05000000000000000000" pitchFamily="2" charset="2"/>
              </a:rPr>
              <a:t></a:t>
            </a:r>
            <a:r>
              <a:rPr lang="en-GB" sz="2000" dirty="0">
                <a:solidFill>
                  <a:prstClr val="black"/>
                </a:solidFill>
                <a:latin typeface="Century Gothic" panose="020B0502020202020204" pitchFamily="34" charset="0"/>
                <a:sym typeface="Wingdings" panose="05000000000000000000" pitchFamily="2" charset="2"/>
              </a:rPr>
              <a:t> </a:t>
            </a:r>
            <a:r>
              <a:rPr lang="en-GB" sz="2000" dirty="0">
                <a:solidFill>
                  <a:srgbClr val="4BACC6">
                    <a:lumMod val="75000"/>
                  </a:srgbClr>
                </a:solidFill>
                <a:latin typeface="Century Gothic" panose="020B0502020202020204" pitchFamily="34" charset="0"/>
              </a:rPr>
              <a:t>90</a:t>
            </a:r>
            <a:r>
              <a:rPr lang="el-GR" sz="2000" dirty="0">
                <a:solidFill>
                  <a:srgbClr val="4BACC6">
                    <a:lumMod val="75000"/>
                  </a:srgbClr>
                </a:solidFill>
                <a:latin typeface="Century Gothic" panose="020B0502020202020204" pitchFamily="34" charset="0"/>
              </a:rPr>
              <a:t> έως 3</a:t>
            </a:r>
            <a:r>
              <a:rPr lang="en-GB" sz="2000" dirty="0">
                <a:solidFill>
                  <a:srgbClr val="4BACC6">
                    <a:lumMod val="75000"/>
                  </a:srgbClr>
                </a:solidFill>
                <a:latin typeface="Century Gothic" panose="020B0502020202020204" pitchFamily="34" charset="0"/>
              </a:rPr>
              <a:t>65</a:t>
            </a:r>
            <a:r>
              <a:rPr lang="el-GR" sz="2000" dirty="0">
                <a:solidFill>
                  <a:srgbClr val="4BACC6">
                    <a:lumMod val="75000"/>
                  </a:srgbClr>
                </a:solidFill>
                <a:latin typeface="Century Gothic" panose="020B0502020202020204" pitchFamily="34" charset="0"/>
              </a:rPr>
              <a:t> ημέρες</a:t>
            </a:r>
          </a:p>
          <a:p>
            <a:pPr lvl="0" algn="l">
              <a:lnSpc>
                <a:spcPct val="100000"/>
              </a:lnSpc>
              <a:spcBef>
                <a:spcPct val="20000"/>
              </a:spcBef>
              <a:defRPr/>
            </a:pPr>
            <a:endParaRPr lang="el-GR" sz="2000" dirty="0">
              <a:solidFill>
                <a:sysClr val="windowText" lastClr="000000"/>
              </a:solidFill>
              <a:latin typeface="Century Gothic" panose="020B0502020202020204" pitchFamily="34" charset="0"/>
            </a:endParaRPr>
          </a:p>
          <a:p>
            <a:pPr lvl="0" algn="l">
              <a:lnSpc>
                <a:spcPct val="100000"/>
              </a:lnSpc>
              <a:spcBef>
                <a:spcPts val="0"/>
              </a:spcBef>
              <a:defRPr/>
            </a:pPr>
            <a:r>
              <a:rPr lang="el-GR" sz="2000" i="1" dirty="0">
                <a:solidFill>
                  <a:sysClr val="windowText" lastClr="000000"/>
                </a:solidFill>
                <a:latin typeface="Century Gothic" panose="020B0502020202020204" pitchFamily="34" charset="0"/>
              </a:rPr>
              <a:t>! Μαθησιακές Κινητικότητες Μικρής/Μεγάλης Διάρκειας: Οι οργανισμοί </a:t>
            </a:r>
            <a:r>
              <a:rPr lang="el-GR" sz="2000" i="1" dirty="0" smtClean="0">
                <a:solidFill>
                  <a:sysClr val="windowText" lastClr="000000"/>
                </a:solidFill>
                <a:latin typeface="Century Gothic" panose="020B0502020202020204" pitchFamily="34" charset="0"/>
              </a:rPr>
              <a:t>υποδοχής είναι </a:t>
            </a:r>
            <a:r>
              <a:rPr lang="el-GR" sz="2000" i="1" dirty="0" err="1">
                <a:solidFill>
                  <a:sysClr val="windowText" lastClr="000000"/>
                </a:solidFill>
                <a:latin typeface="Century Gothic" panose="020B0502020202020204" pitchFamily="34" charset="0"/>
              </a:rPr>
              <a:t>πάροχοι</a:t>
            </a:r>
            <a:r>
              <a:rPr lang="el-GR" sz="2000" i="1" dirty="0">
                <a:solidFill>
                  <a:sysClr val="windowText" lastClr="000000"/>
                </a:solidFill>
                <a:latin typeface="Century Gothic" panose="020B0502020202020204" pitchFamily="34" charset="0"/>
              </a:rPr>
              <a:t> ΕΕΚ ή/και επιχειρήσεις. Ακόμη και στην περίπτωση που ο οργανισμός </a:t>
            </a:r>
            <a:r>
              <a:rPr lang="el-GR" sz="2000" i="1" dirty="0" smtClean="0">
                <a:solidFill>
                  <a:sysClr val="windowText" lastClr="000000"/>
                </a:solidFill>
                <a:latin typeface="Century Gothic" panose="020B0502020202020204" pitchFamily="34" charset="0"/>
              </a:rPr>
              <a:t>υποδοχής </a:t>
            </a:r>
            <a:r>
              <a:rPr lang="el-GR" sz="2000" i="1" dirty="0">
                <a:solidFill>
                  <a:sysClr val="windowText" lastClr="000000"/>
                </a:solidFill>
                <a:latin typeface="Century Gothic" panose="020B0502020202020204" pitchFamily="34" charset="0"/>
              </a:rPr>
              <a:t>είναι </a:t>
            </a:r>
            <a:r>
              <a:rPr lang="el-GR" sz="2000" i="1" dirty="0" err="1">
                <a:solidFill>
                  <a:sysClr val="windowText" lastClr="000000"/>
                </a:solidFill>
                <a:latin typeface="Century Gothic" panose="020B0502020202020204" pitchFamily="34" charset="0"/>
              </a:rPr>
              <a:t>πάροχος</a:t>
            </a:r>
            <a:r>
              <a:rPr lang="el-GR" sz="2000" i="1" dirty="0">
                <a:solidFill>
                  <a:sysClr val="windowText" lastClr="000000"/>
                </a:solidFill>
                <a:latin typeface="Century Gothic" panose="020B0502020202020204" pitchFamily="34" charset="0"/>
              </a:rPr>
              <a:t> ΕΕΚ, δίνεται ιδιαίτερη έμφαση στο στοιχείο </a:t>
            </a:r>
            <a:r>
              <a:rPr lang="el-GR" sz="2000" i="1" dirty="0" smtClean="0">
                <a:solidFill>
                  <a:sysClr val="windowText" lastClr="000000"/>
                </a:solidFill>
                <a:latin typeface="Century Gothic" panose="020B0502020202020204" pitchFamily="34" charset="0"/>
              </a:rPr>
              <a:t>της κατάρτισης </a:t>
            </a:r>
            <a:r>
              <a:rPr lang="el-GR" sz="2000" i="1" dirty="0">
                <a:solidFill>
                  <a:sysClr val="windowText" lastClr="000000"/>
                </a:solidFill>
                <a:latin typeface="Century Gothic" panose="020B0502020202020204" pitchFamily="34" charset="0"/>
              </a:rPr>
              <a:t>στον χώρο εργασίας, με την παράλληλη τοποθέτηση σε </a:t>
            </a:r>
            <a:r>
              <a:rPr lang="el-GR" sz="2000" i="1" dirty="0" smtClean="0">
                <a:solidFill>
                  <a:sysClr val="windowText" lastClr="000000"/>
                </a:solidFill>
                <a:latin typeface="Century Gothic" panose="020B0502020202020204" pitchFamily="34" charset="0"/>
              </a:rPr>
              <a:t>επιχείρηση</a:t>
            </a:r>
            <a:r>
              <a:rPr lang="en-GB" sz="2000" i="1" dirty="0" smtClean="0">
                <a:solidFill>
                  <a:sysClr val="windowText" lastClr="000000"/>
                </a:solidFill>
                <a:latin typeface="Century Gothic" panose="020B0502020202020204" pitchFamily="34" charset="0"/>
              </a:rPr>
              <a:t> </a:t>
            </a:r>
            <a:r>
              <a:rPr lang="en-GB" sz="2000" i="1" dirty="0">
                <a:solidFill>
                  <a:sysClr val="windowText" lastClr="000000"/>
                </a:solidFill>
                <a:latin typeface="Century Gothic" panose="020B0502020202020204" pitchFamily="34" charset="0"/>
              </a:rPr>
              <a:t>(strong </a:t>
            </a:r>
            <a:r>
              <a:rPr lang="en-GB" sz="2000" i="1" dirty="0" smtClean="0">
                <a:solidFill>
                  <a:sysClr val="windowText" lastClr="000000"/>
                </a:solidFill>
                <a:latin typeface="Century Gothic" panose="020B0502020202020204" pitchFamily="34" charset="0"/>
              </a:rPr>
              <a:t>work</a:t>
            </a:r>
            <a:r>
              <a:rPr lang="el-GR" sz="2000" i="1" dirty="0" smtClean="0">
                <a:solidFill>
                  <a:sysClr val="windowText" lastClr="000000"/>
                </a:solidFill>
                <a:latin typeface="Century Gothic" panose="020B0502020202020204" pitchFamily="34" charset="0"/>
              </a:rPr>
              <a:t>-</a:t>
            </a:r>
            <a:r>
              <a:rPr lang="en-GB" sz="2000" i="1" dirty="0" smtClean="0">
                <a:solidFill>
                  <a:sysClr val="windowText" lastClr="000000"/>
                </a:solidFill>
                <a:latin typeface="Century Gothic" panose="020B0502020202020204" pitchFamily="34" charset="0"/>
              </a:rPr>
              <a:t>based </a:t>
            </a:r>
            <a:r>
              <a:rPr lang="en-GB" sz="2000" i="1" dirty="0">
                <a:solidFill>
                  <a:sysClr val="windowText" lastClr="000000"/>
                </a:solidFill>
                <a:latin typeface="Century Gothic" panose="020B0502020202020204" pitchFamily="34" charset="0"/>
              </a:rPr>
              <a:t>component)</a:t>
            </a:r>
            <a:r>
              <a:rPr lang="el-GR" sz="2000" i="1" dirty="0">
                <a:solidFill>
                  <a:sysClr val="windowText" lastClr="000000"/>
                </a:solidFill>
                <a:latin typeface="Century Gothic" panose="020B0502020202020204" pitchFamily="34" charset="0"/>
              </a:rPr>
              <a:t>. Στον κάθε συμμετέχοντα </a:t>
            </a:r>
            <a:r>
              <a:rPr lang="el-GR" sz="2000" i="1" dirty="0" smtClean="0">
                <a:solidFill>
                  <a:sysClr val="windowText" lastClr="000000"/>
                </a:solidFill>
                <a:latin typeface="Century Gothic" panose="020B0502020202020204" pitchFamily="34" charset="0"/>
              </a:rPr>
              <a:t>παρέχεται </a:t>
            </a:r>
            <a:r>
              <a:rPr lang="el-GR" sz="2000" i="1" dirty="0">
                <a:solidFill>
                  <a:sysClr val="windowText" lastClr="000000"/>
                </a:solidFill>
                <a:latin typeface="Century Gothic" panose="020B0502020202020204" pitchFamily="34" charset="0"/>
              </a:rPr>
              <a:t>εξατομικευμένο πρόγραμμα κατάρτισης</a:t>
            </a:r>
            <a:endParaRPr lang="en-GB" dirty="0">
              <a:latin typeface="Century Gothic" panose="020B0502020202020204" pitchFamily="34" charset="0"/>
            </a:endParaRPr>
          </a:p>
        </p:txBody>
      </p:sp>
    </p:spTree>
    <p:extLst>
      <p:ext uri="{BB962C8B-B14F-4D97-AF65-F5344CB8AC3E}">
        <p14:creationId xmlns:p14="http://schemas.microsoft.com/office/powerpoint/2010/main" val="1019588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880" y="660153"/>
            <a:ext cx="9144000" cy="881928"/>
          </a:xfrm>
        </p:spPr>
        <p:txBody>
          <a:bodyPr/>
          <a:lstStyle/>
          <a:p>
            <a:pPr>
              <a:defRPr/>
            </a:pPr>
            <a:r>
              <a:rPr lang="el-GR" sz="3200" b="1" dirty="0">
                <a:solidFill>
                  <a:schemeClr val="accent5">
                    <a:lumMod val="75000"/>
                  </a:schemeClr>
                </a:solidFill>
                <a:latin typeface="Century Gothic" panose="020B0502020202020204" pitchFamily="34" charset="0"/>
              </a:rPr>
              <a:t>Επαγγελματική Εκπαίδευση και Κατάρτιση</a:t>
            </a:r>
            <a:r>
              <a:rPr lang="el-GR" sz="3200" b="1" dirty="0">
                <a:solidFill>
                  <a:srgbClr val="4BACC6">
                    <a:lumMod val="75000"/>
                  </a:srgbClr>
                </a:solidFill>
                <a:latin typeface="Century Gothic" panose="020B0502020202020204" pitchFamily="34" charset="0"/>
                <a:ea typeface="+mn-ea"/>
                <a:cs typeface="+mn-cs"/>
              </a:rPr>
              <a:t/>
            </a:r>
            <a:br>
              <a:rPr lang="el-GR" sz="3200" b="1" dirty="0">
                <a:solidFill>
                  <a:srgbClr val="4BACC6">
                    <a:lumMod val="75000"/>
                  </a:srgbClr>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Άλλες  Επιλέξιμες Δραστηριότητες</a:t>
            </a:r>
            <a:r>
              <a:rPr lang="en-GB" sz="1900" b="1" dirty="0">
                <a:solidFill>
                  <a:prstClr val="black"/>
                </a:solidFill>
                <a:latin typeface="Century Gothic" panose="020B0502020202020204" pitchFamily="34" charset="0"/>
                <a:ea typeface="+mn-ea"/>
                <a:cs typeface="Calibri" panose="020F0502020204030204" pitchFamily="34" charset="0"/>
              </a:rPr>
              <a:t> (1/2)</a:t>
            </a:r>
          </a:p>
        </p:txBody>
      </p:sp>
      <p:sp>
        <p:nvSpPr>
          <p:cNvPr id="3" name="Subtitle 2"/>
          <p:cNvSpPr>
            <a:spLocks noGrp="1"/>
          </p:cNvSpPr>
          <p:nvPr>
            <p:ph type="subTitle" idx="1"/>
          </p:nvPr>
        </p:nvSpPr>
        <p:spPr>
          <a:xfrm>
            <a:off x="723273" y="2114206"/>
            <a:ext cx="10603213" cy="4512061"/>
          </a:xfrm>
        </p:spPr>
        <p:txBody>
          <a:bodyPr/>
          <a:lstStyle/>
          <a:p>
            <a:pPr lvl="0" algn="l">
              <a:lnSpc>
                <a:spcPct val="100000"/>
              </a:lnSpc>
              <a:spcBef>
                <a:spcPts val="0"/>
              </a:spcBef>
              <a:buFont typeface="Wingdings" panose="05000000000000000000" pitchFamily="2" charset="2"/>
              <a:buChar char="q"/>
              <a:defRPr/>
            </a:pPr>
            <a:r>
              <a:rPr lang="el-GR" sz="2200" b="1" dirty="0">
                <a:solidFill>
                  <a:prstClr val="black"/>
                </a:solidFill>
                <a:latin typeface="Century Gothic" panose="020B0502020202020204" pitchFamily="34" charset="0"/>
              </a:rPr>
              <a:t>Εξερχόμενες:</a:t>
            </a:r>
          </a:p>
          <a:p>
            <a:pPr marL="268288" lvl="0" indent="-268288"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Προπαρασκευαστικές Επισκέψεις </a:t>
            </a:r>
            <a:r>
              <a:rPr lang="el-GR" sz="2000" dirty="0">
                <a:solidFill>
                  <a:prstClr val="black"/>
                </a:solidFill>
                <a:latin typeface="Century Gothic" panose="020B0502020202020204" pitchFamily="34" charset="0"/>
                <a:sym typeface="Wingdings" panose="05000000000000000000" pitchFamily="2" charset="2"/>
              </a:rPr>
              <a:t></a:t>
            </a:r>
            <a:r>
              <a:rPr lang="el-GR" sz="2000" dirty="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Συνήθως 1 – 2 ημέρες</a:t>
            </a:r>
          </a:p>
          <a:p>
            <a:pPr lvl="0" algn="l">
              <a:lnSpc>
                <a:spcPct val="100000"/>
              </a:lnSpc>
              <a:spcBef>
                <a:spcPts val="0"/>
              </a:spcBef>
              <a:defRPr/>
            </a:pPr>
            <a:endParaRPr lang="el-GR" sz="1200" dirty="0">
              <a:solidFill>
                <a:srgbClr val="4BACC6">
                  <a:lumMod val="75000"/>
                </a:srgbClr>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Επίσκεψη στον οργανισμό υποδοχής πριν από την κινητικότητα για προετοιμασία του περιεχομένου της κινητικότητας. </a:t>
            </a:r>
            <a:endParaRPr lang="en-GB"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Η επίσκεψη αποσκοπεί στη βελτίωση της συμπερίληψης, της έκτασης και της ποιότητας της κινητικότητας. </a:t>
            </a:r>
            <a:endParaRPr lang="en-GB"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Η ανάγκη για αυτού του τύπου δραστηριότητες πρέπει να αιτιολογείται πλήρως στην αίτηση για επιχορήγηση και ποτέ δεν μπορεί να αφορά προετοιμασία σεμιναρίου. </a:t>
            </a:r>
            <a:endParaRPr lang="en-GB"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Ο ανώτατος αριθμός συμμετεχόντων, ανά επίσκεψη, είναι 3.</a:t>
            </a: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Οι συμμετέχοντες είναι μέλη του προσωπικού, τα οποία αναμειγνύονται στην οργάνωση του </a:t>
            </a:r>
            <a:r>
              <a:rPr lang="el-GR" sz="1800" dirty="0" smtClean="0">
                <a:solidFill>
                  <a:prstClr val="black"/>
                </a:solidFill>
                <a:latin typeface="Century Gothic" panose="020B0502020202020204" pitchFamily="34" charset="0"/>
              </a:rPr>
              <a:t>Σχεδίου.</a:t>
            </a:r>
            <a:endParaRPr lang="el-GR"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Κατ’ εξαίρεση, εκπαιδευόμενοι που θα λάβουν μέρος σε μακράς διάρκειας </a:t>
            </a:r>
            <a:r>
              <a:rPr lang="el-GR" sz="1800" dirty="0" smtClean="0">
                <a:solidFill>
                  <a:prstClr val="black"/>
                </a:solidFill>
                <a:latin typeface="Century Gothic" panose="020B0502020202020204" pitchFamily="34" charset="0"/>
              </a:rPr>
              <a:t>κινητικότητα </a:t>
            </a:r>
            <a:r>
              <a:rPr lang="el-GR" sz="1800" dirty="0">
                <a:solidFill>
                  <a:prstClr val="black"/>
                </a:solidFill>
                <a:latin typeface="Century Gothic" panose="020B0502020202020204" pitchFamily="34" charset="0"/>
              </a:rPr>
              <a:t>και </a:t>
            </a:r>
            <a:r>
              <a:rPr lang="el-GR" sz="1800" dirty="0" smtClean="0">
                <a:solidFill>
                  <a:prstClr val="black"/>
                </a:solidFill>
                <a:latin typeface="Century Gothic" panose="020B0502020202020204" pitchFamily="34" charset="0"/>
              </a:rPr>
              <a:t>προσωπικό/εκπαιδευόμενοι </a:t>
            </a:r>
            <a:r>
              <a:rPr lang="el-GR" sz="1800" dirty="0">
                <a:solidFill>
                  <a:prstClr val="black"/>
                </a:solidFill>
                <a:latin typeface="Century Gothic" panose="020B0502020202020204" pitchFamily="34" charset="0"/>
              </a:rPr>
              <a:t>με λιγότερες ευκαιρίες </a:t>
            </a:r>
            <a:r>
              <a:rPr lang="el-GR" sz="1800" dirty="0" smtClean="0">
                <a:solidFill>
                  <a:prstClr val="black"/>
                </a:solidFill>
                <a:latin typeface="Century Gothic" panose="020B0502020202020204" pitchFamily="34" charset="0"/>
              </a:rPr>
              <a:t>μάθησης </a:t>
            </a:r>
            <a:r>
              <a:rPr lang="el-GR" sz="1800" dirty="0">
                <a:solidFill>
                  <a:prstClr val="black"/>
                </a:solidFill>
                <a:latin typeface="Century Gothic" panose="020B0502020202020204" pitchFamily="34" charset="0"/>
              </a:rPr>
              <a:t>μπορούν οι ίδιοι να συμμετάσχουν σε Προπαρασκευαστική </a:t>
            </a:r>
            <a:r>
              <a:rPr lang="el-GR" sz="1800" dirty="0" smtClean="0">
                <a:solidFill>
                  <a:prstClr val="black"/>
                </a:solidFill>
                <a:latin typeface="Century Gothic" panose="020B0502020202020204" pitchFamily="34" charset="0"/>
              </a:rPr>
              <a:t>Επίσκεψη </a:t>
            </a:r>
            <a:r>
              <a:rPr lang="el-GR" sz="1800" dirty="0">
                <a:solidFill>
                  <a:prstClr val="black"/>
                </a:solidFill>
                <a:latin typeface="Century Gothic" panose="020B0502020202020204" pitchFamily="34" charset="0"/>
              </a:rPr>
              <a:t>για προετοιμασία της δικής τους </a:t>
            </a:r>
            <a:r>
              <a:rPr lang="el-GR" sz="1800" dirty="0" smtClean="0">
                <a:solidFill>
                  <a:prstClr val="black"/>
                </a:solidFill>
                <a:latin typeface="Century Gothic" panose="020B0502020202020204" pitchFamily="34" charset="0"/>
              </a:rPr>
              <a:t>δραστηριότητας.</a:t>
            </a:r>
            <a:endParaRPr lang="en-GB" dirty="0">
              <a:latin typeface="Century Gothic" panose="020B0502020202020204" pitchFamily="34" charset="0"/>
            </a:endParaRPr>
          </a:p>
        </p:txBody>
      </p:sp>
    </p:spTree>
    <p:extLst>
      <p:ext uri="{BB962C8B-B14F-4D97-AF65-F5344CB8AC3E}">
        <p14:creationId xmlns:p14="http://schemas.microsoft.com/office/powerpoint/2010/main" val="366109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1457"/>
            <a:ext cx="9144000" cy="821593"/>
          </a:xfrm>
        </p:spPr>
        <p:txBody>
          <a:bodyPr/>
          <a:lstStyle/>
          <a:p>
            <a:pPr lvl="0">
              <a:lnSpc>
                <a:spcPct val="100000"/>
              </a:lnSpc>
              <a:defRPr/>
            </a:pPr>
            <a:r>
              <a:rPr lang="el-GR" sz="3200" b="1" dirty="0" smtClean="0">
                <a:solidFill>
                  <a:schemeClr val="accent5">
                    <a:lumMod val="75000"/>
                  </a:schemeClr>
                </a:solidFill>
                <a:latin typeface="Century Gothic" panose="020B0502020202020204" pitchFamily="34" charset="0"/>
                <a:ea typeface="+mn-ea"/>
                <a:cs typeface="+mn-cs"/>
              </a:rPr>
              <a:t>Επαγγελματική Εκπαίδευση και Κατάρτιση</a:t>
            </a:r>
            <a:r>
              <a:rPr lang="el-GR" sz="3200" b="1" dirty="0">
                <a:solidFill>
                  <a:schemeClr val="accent5">
                    <a:lumMod val="75000"/>
                  </a:schemeClr>
                </a:solidFill>
                <a:latin typeface="Century Gothic" panose="020B0502020202020204" pitchFamily="34" charset="0"/>
                <a:ea typeface="+mn-ea"/>
                <a:cs typeface="+mn-cs"/>
              </a:rPr>
              <a:t/>
            </a:r>
            <a:br>
              <a:rPr lang="el-GR" sz="3200" b="1" dirty="0">
                <a:solidFill>
                  <a:schemeClr val="accent5">
                    <a:lumMod val="75000"/>
                  </a:schemeClr>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Άλλες  Επιλέξιμες Δραστηριότητες</a:t>
            </a:r>
            <a:r>
              <a:rPr lang="en-GB" sz="1900" b="1" dirty="0">
                <a:solidFill>
                  <a:prstClr val="black"/>
                </a:solidFill>
                <a:latin typeface="Century Gothic" panose="020B0502020202020204" pitchFamily="34" charset="0"/>
                <a:ea typeface="+mn-ea"/>
                <a:cs typeface="Calibri" panose="020F0502020204030204" pitchFamily="34" charset="0"/>
              </a:rPr>
              <a:t> (2/2</a:t>
            </a:r>
            <a:r>
              <a:rPr lang="en-GB" sz="1900" b="1" dirty="0" smtClean="0">
                <a:solidFill>
                  <a:prstClr val="black"/>
                </a:solidFill>
                <a:latin typeface="Century Gothic" panose="020B0502020202020204" pitchFamily="34" charset="0"/>
                <a:ea typeface="+mn-ea"/>
                <a:cs typeface="Calibri" panose="020F0502020204030204" pitchFamily="34" charset="0"/>
              </a:rPr>
              <a:t>)</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713983" y="1690254"/>
            <a:ext cx="10684701" cy="4572760"/>
          </a:xfrm>
        </p:spPr>
        <p:txBody>
          <a:bodyPr/>
          <a:lstStyle/>
          <a:p>
            <a:pPr marL="357188" lvl="0" indent="-357188" algn="l">
              <a:lnSpc>
                <a:spcPct val="100000"/>
              </a:lnSpc>
              <a:spcBef>
                <a:spcPts val="0"/>
              </a:spcBef>
              <a:buFont typeface="Wingdings" panose="05000000000000000000" pitchFamily="2" charset="2"/>
              <a:buChar char="q"/>
              <a:defRPr/>
            </a:pPr>
            <a:r>
              <a:rPr lang="el-GR" sz="2000" b="1" dirty="0" smtClean="0">
                <a:solidFill>
                  <a:prstClr val="black"/>
                </a:solidFill>
                <a:latin typeface="Century Gothic" panose="020B0502020202020204" pitchFamily="34" charset="0"/>
              </a:rPr>
              <a:t>Εισερχόμενες</a:t>
            </a:r>
            <a:r>
              <a:rPr lang="el-GR" sz="2000" b="1" dirty="0">
                <a:solidFill>
                  <a:prstClr val="black"/>
                </a:solidFill>
                <a:latin typeface="Century Gothic" panose="020B0502020202020204" pitchFamily="34" charset="0"/>
              </a:rPr>
              <a:t>:</a:t>
            </a:r>
            <a:endParaRPr lang="en-GB" sz="2000" b="1" dirty="0">
              <a:solidFill>
                <a:prstClr val="black"/>
              </a:solidFill>
              <a:latin typeface="Century Gothic" panose="020B0502020202020204" pitchFamily="34" charset="0"/>
            </a:endParaRPr>
          </a:p>
          <a:p>
            <a:pPr lvl="0" algn="l">
              <a:lnSpc>
                <a:spcPct val="100000"/>
              </a:lnSpc>
              <a:spcBef>
                <a:spcPts val="0"/>
              </a:spcBef>
              <a:defRPr/>
            </a:pPr>
            <a:endParaRPr lang="el-GR" sz="2000" b="1"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1800" b="1" dirty="0">
                <a:solidFill>
                  <a:prstClr val="black"/>
                </a:solidFill>
                <a:latin typeface="Century Gothic" panose="020B0502020202020204" pitchFamily="34" charset="0"/>
              </a:rPr>
              <a:t>Προσκεκλημένοι Εμπειρογνώμονες από άλλη Χώρα του Προγράμματος </a:t>
            </a:r>
            <a:r>
              <a:rPr lang="el-GR" sz="1800" dirty="0">
                <a:solidFill>
                  <a:prstClr val="black"/>
                </a:solidFill>
                <a:latin typeface="Century Gothic" panose="020B0502020202020204" pitchFamily="34" charset="0"/>
                <a:sym typeface="Wingdings" panose="05000000000000000000" pitchFamily="2" charset="2"/>
              </a:rPr>
              <a:t> </a:t>
            </a:r>
            <a:r>
              <a:rPr lang="el-GR" sz="1800" dirty="0">
                <a:solidFill>
                  <a:srgbClr val="4BACC6">
                    <a:lumMod val="75000"/>
                  </a:srgbClr>
                </a:solidFill>
                <a:latin typeface="Century Gothic" panose="020B0502020202020204" pitchFamily="34" charset="0"/>
                <a:sym typeface="Wingdings" panose="05000000000000000000" pitchFamily="2" charset="2"/>
              </a:rPr>
              <a:t>2 – 60 ημέρες</a:t>
            </a:r>
          </a:p>
          <a:p>
            <a:pPr lvl="0" algn="l">
              <a:lnSpc>
                <a:spcPct val="100000"/>
              </a:lnSpc>
              <a:spcBef>
                <a:spcPts val="0"/>
              </a:spcBef>
              <a:defRPr/>
            </a:pPr>
            <a:endParaRPr lang="el-GR" sz="1800" dirty="0">
              <a:solidFill>
                <a:srgbClr val="4BACC6">
                  <a:lumMod val="75000"/>
                </a:srgbClr>
              </a:solidFill>
              <a:latin typeface="Century Gothic" panose="020B0502020202020204" pitchFamily="34" charset="0"/>
              <a:sym typeface="Wingdings" panose="05000000000000000000" pitchFamily="2" charset="2"/>
            </a:endParaRPr>
          </a:p>
          <a:p>
            <a:pPr marL="625475" lvl="0" indent="-282575" algn="l">
              <a:lnSpc>
                <a:spcPct val="100000"/>
              </a:lnSpc>
              <a:spcBef>
                <a:spcPts val="0"/>
              </a:spcBef>
              <a:buFont typeface="Wingdings" panose="05000000000000000000" pitchFamily="2" charset="2"/>
              <a:buChar char="ü"/>
              <a:defRPr/>
            </a:pPr>
            <a:r>
              <a:rPr lang="el-GR" sz="1600" dirty="0">
                <a:solidFill>
                  <a:prstClr val="black"/>
                </a:solidFill>
                <a:latin typeface="Century Gothic" panose="020B0502020202020204" pitchFamily="34" charset="0"/>
                <a:sym typeface="Wingdings" panose="05000000000000000000" pitchFamily="2" charset="2"/>
              </a:rPr>
              <a:t>Εκπαιδευτές, Εκπαιδευτικοί και Εμπειρογνώμονες σε θέματα πολιτικής, οι οποίοι μπορούν να συμβάλουν στη βελτίωση της διδασκαλίας, της κατάρτισης και της μάθησης στον οργανισμό υποδοχής (=δικαιούχος οργανισμός). Μπορεί π.χ. να επιδείξουν νέες μεθόδους διδασκαλίας στο προσωπικό ή να μεταφέρουν καλές πρακτικές σχετικά με τη διοίκηση ενός οργανισμού ΕΕΚ</a:t>
            </a:r>
          </a:p>
          <a:p>
            <a:pPr lvl="0" algn="l">
              <a:lnSpc>
                <a:spcPct val="100000"/>
              </a:lnSpc>
              <a:spcBef>
                <a:spcPts val="0"/>
              </a:spcBef>
              <a:defRPr/>
            </a:pPr>
            <a:endParaRPr lang="el-GR" sz="1600" dirty="0">
              <a:solidFill>
                <a:prstClr val="black"/>
              </a:solidFill>
              <a:latin typeface="Century Gothic" panose="020B0502020202020204" pitchFamily="34" charset="0"/>
              <a:sym typeface="Wingdings" panose="05000000000000000000" pitchFamily="2" charset="2"/>
            </a:endParaRPr>
          </a:p>
          <a:p>
            <a:pPr lvl="0" algn="l">
              <a:lnSpc>
                <a:spcPct val="100000"/>
              </a:lnSpc>
              <a:spcBef>
                <a:spcPts val="0"/>
              </a:spcBef>
              <a:buFont typeface="Wingdings" panose="05000000000000000000" pitchFamily="2" charset="2"/>
              <a:buChar char="§"/>
              <a:defRPr/>
            </a:pPr>
            <a:r>
              <a:rPr lang="el-GR" sz="1800" b="1" dirty="0">
                <a:solidFill>
                  <a:prstClr val="black"/>
                </a:solidFill>
                <a:latin typeface="Century Gothic" panose="020B0502020202020204" pitchFamily="34" charset="0"/>
              </a:rPr>
              <a:t>Φιλοξενία για σκοπούς άσκησης: αφορά φοιτητές/πρόσφατους απόφοιτους Προγραμμάτων Εκπαίδευσης εκπαιδευτών και εκπαιδευτικών, που παρέχονται σε Χώρα του Προγράμματος </a:t>
            </a:r>
            <a:r>
              <a:rPr lang="el-GR" sz="1800" dirty="0">
                <a:solidFill>
                  <a:prstClr val="black"/>
                </a:solidFill>
                <a:latin typeface="Century Gothic" panose="020B0502020202020204" pitchFamily="34" charset="0"/>
                <a:sym typeface="Wingdings" panose="05000000000000000000" pitchFamily="2" charset="2"/>
              </a:rPr>
              <a:t>  </a:t>
            </a:r>
            <a:r>
              <a:rPr lang="el-GR" sz="1800" dirty="0">
                <a:solidFill>
                  <a:srgbClr val="4BACC6">
                    <a:lumMod val="75000"/>
                  </a:srgbClr>
                </a:solidFill>
                <a:latin typeface="Century Gothic" panose="020B0502020202020204" pitchFamily="34" charset="0"/>
                <a:sym typeface="Wingdings" panose="05000000000000000000" pitchFamily="2" charset="2"/>
              </a:rPr>
              <a:t>10 – 365 ημέρες</a:t>
            </a:r>
          </a:p>
          <a:p>
            <a:pPr lvl="0" algn="l">
              <a:lnSpc>
                <a:spcPct val="100000"/>
              </a:lnSpc>
              <a:spcBef>
                <a:spcPts val="0"/>
              </a:spcBef>
              <a:defRPr/>
            </a:pPr>
            <a:endParaRPr lang="el-GR" sz="1800" dirty="0">
              <a:solidFill>
                <a:srgbClr val="4BACC6">
                  <a:lumMod val="75000"/>
                </a:srgbClr>
              </a:solidFill>
              <a:latin typeface="Century Gothic" panose="020B0502020202020204" pitchFamily="34" charset="0"/>
              <a:sym typeface="Wingdings" panose="05000000000000000000" pitchFamily="2" charset="2"/>
            </a:endParaRPr>
          </a:p>
          <a:p>
            <a:pPr marL="628650" lvl="0" indent="-285750" algn="l">
              <a:lnSpc>
                <a:spcPct val="100000"/>
              </a:lnSpc>
              <a:spcBef>
                <a:spcPts val="0"/>
              </a:spcBef>
              <a:buFont typeface="Wingdings" panose="05000000000000000000" pitchFamily="2" charset="2"/>
              <a:buChar char="ü"/>
              <a:defRPr/>
            </a:pPr>
            <a:r>
              <a:rPr lang="el-GR" sz="1600" dirty="0">
                <a:solidFill>
                  <a:prstClr val="black"/>
                </a:solidFill>
                <a:latin typeface="Century Gothic" panose="020B0502020202020204" pitchFamily="34" charset="0"/>
              </a:rPr>
              <a:t>Ο οργανισμός υποδοχής λαμβάνει οικονομική στήριξη για την οργάνωση της </a:t>
            </a:r>
            <a:r>
              <a:rPr lang="el-GR" sz="1600" dirty="0" smtClean="0">
                <a:solidFill>
                  <a:prstClr val="black"/>
                </a:solidFill>
                <a:latin typeface="Century Gothic" panose="020B0502020202020204" pitchFamily="34" charset="0"/>
              </a:rPr>
              <a:t>περιόδου </a:t>
            </a:r>
            <a:r>
              <a:rPr lang="el-GR" sz="1600" dirty="0">
                <a:solidFill>
                  <a:prstClr val="black"/>
                </a:solidFill>
                <a:latin typeface="Century Gothic" panose="020B0502020202020204" pitchFamily="34" charset="0"/>
              </a:rPr>
              <a:t>άσκησης</a:t>
            </a:r>
          </a:p>
          <a:p>
            <a:pPr marL="628650" lvl="0" indent="-285750" algn="l">
              <a:lnSpc>
                <a:spcPct val="100000"/>
              </a:lnSpc>
              <a:spcBef>
                <a:spcPts val="0"/>
              </a:spcBef>
              <a:buFont typeface="Wingdings" panose="05000000000000000000" pitchFamily="2" charset="2"/>
              <a:buChar char="ü"/>
              <a:defRPr/>
            </a:pPr>
            <a:r>
              <a:rPr lang="el-GR" sz="1600" dirty="0">
                <a:solidFill>
                  <a:prstClr val="black"/>
                </a:solidFill>
                <a:latin typeface="Century Gothic" panose="020B0502020202020204" pitchFamily="34" charset="0"/>
              </a:rPr>
              <a:t>Ο οργανισμός αποστολής έχει την υποχρέωση να καλύψει τα έξοδα </a:t>
            </a:r>
            <a:r>
              <a:rPr lang="el-GR" sz="1600" dirty="0" err="1">
                <a:solidFill>
                  <a:prstClr val="black"/>
                </a:solidFill>
                <a:latin typeface="Century Gothic" panose="020B0502020202020204" pitchFamily="34" charset="0"/>
              </a:rPr>
              <a:t>ταξιδίου</a:t>
            </a:r>
            <a:r>
              <a:rPr lang="el-GR" sz="1600" dirty="0">
                <a:solidFill>
                  <a:prstClr val="black"/>
                </a:solidFill>
                <a:latin typeface="Century Gothic" panose="020B0502020202020204" pitchFamily="34" charset="0"/>
              </a:rPr>
              <a:t> και </a:t>
            </a:r>
            <a:r>
              <a:rPr lang="el-GR" sz="1600" dirty="0" smtClean="0">
                <a:solidFill>
                  <a:prstClr val="black"/>
                </a:solidFill>
                <a:latin typeface="Century Gothic" panose="020B0502020202020204" pitchFamily="34" charset="0"/>
              </a:rPr>
              <a:t>διαβίωσης </a:t>
            </a:r>
            <a:r>
              <a:rPr lang="el-GR" sz="1600" dirty="0">
                <a:solidFill>
                  <a:prstClr val="black"/>
                </a:solidFill>
                <a:latin typeface="Century Gothic" panose="020B0502020202020204" pitchFamily="34" charset="0"/>
              </a:rPr>
              <a:t>του ασκούμενου (είτε από δικά του κονδύλια είτε υποβάλλοντας αίτηση </a:t>
            </a:r>
            <a:r>
              <a:rPr lang="el-GR" sz="1600" dirty="0" smtClean="0">
                <a:solidFill>
                  <a:prstClr val="black"/>
                </a:solidFill>
                <a:latin typeface="Century Gothic" panose="020B0502020202020204" pitchFamily="34" charset="0"/>
              </a:rPr>
              <a:t>για </a:t>
            </a:r>
            <a:r>
              <a:rPr lang="el-GR" sz="1600" dirty="0">
                <a:solidFill>
                  <a:prstClr val="black"/>
                </a:solidFill>
                <a:latin typeface="Century Gothic" panose="020B0502020202020204" pitchFamily="34" charset="0"/>
              </a:rPr>
              <a:t>επιχορήγηση στην Εθνική Υπηρεσία της Χώρας του για τον σκοπό αυτό)</a:t>
            </a:r>
          </a:p>
        </p:txBody>
      </p:sp>
    </p:spTree>
    <p:extLst>
      <p:ext uri="{BB962C8B-B14F-4D97-AF65-F5344CB8AC3E}">
        <p14:creationId xmlns:p14="http://schemas.microsoft.com/office/powerpoint/2010/main" val="3350041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endParaRPr kumimoji="0" lang="en-GB"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p:txBody>
      </p:sp>
      <p:sp>
        <p:nvSpPr>
          <p:cNvPr id="4" name="Text Placeholder 5"/>
          <p:cNvSpPr txBox="1">
            <a:spLocks/>
          </p:cNvSpPr>
          <p:nvPr/>
        </p:nvSpPr>
        <p:spPr>
          <a:xfrm>
            <a:off x="871574" y="2881390"/>
            <a:ext cx="3574031" cy="19249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b="1" dirty="0" smtClean="0">
                <a:solidFill>
                  <a:srgbClr val="7030A0"/>
                </a:solidFill>
                <a:latin typeface="Century Gothic" panose="020B0502020202020204" pitchFamily="34" charset="0"/>
              </a:rPr>
              <a:t>Βασική Δράση 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b="1" noProof="0" dirty="0" smtClean="0">
                <a:solidFill>
                  <a:srgbClr val="7030A0"/>
                </a:solidFill>
                <a:latin typeface="Century Gothic" panose="020B0502020202020204" pitchFamily="34" charset="0"/>
              </a:rPr>
              <a:t>Σχέδια Μικρής Κλίμακας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0" u="none" strike="noStrike" kern="1200" cap="none" spc="0" normalizeH="0" baseline="0" dirty="0" smtClean="0">
                <a:ln>
                  <a:noFill/>
                </a:ln>
                <a:solidFill>
                  <a:srgbClr val="7030A0"/>
                </a:solidFill>
                <a:effectLst/>
                <a:uLnTx/>
                <a:uFillTx/>
                <a:latin typeface="Century Gothic" panose="020B0502020202020204" pitchFamily="34" charset="0"/>
                <a:ea typeface="+mn-ea"/>
                <a:cs typeface="+mn-cs"/>
              </a:rPr>
              <a:t>ΚΑ122</a:t>
            </a:r>
            <a:endParaRPr kumimoji="0" lang="el-GR" sz="28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endParaRPr>
          </a:p>
        </p:txBody>
      </p:sp>
      <p:sp>
        <p:nvSpPr>
          <p:cNvPr id="5" name="Subtitle 4"/>
          <p:cNvSpPr txBox="1">
            <a:spLocks/>
          </p:cNvSpPr>
          <p:nvPr/>
        </p:nvSpPr>
        <p:spPr>
          <a:xfrm>
            <a:off x="5677644" y="3562448"/>
            <a:ext cx="5148064" cy="56279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Σχολική Εκπαίδευση</a:t>
            </a: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cxnSp>
        <p:nvCxnSpPr>
          <p:cNvPr id="7" name="Straight Connector 6"/>
          <p:cNvCxnSpPr/>
          <p:nvPr/>
        </p:nvCxnSpPr>
        <p:spPr>
          <a:xfrm>
            <a:off x="5048436" y="208538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095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26392" y="588573"/>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7030A0"/>
                </a:solidFill>
                <a:latin typeface="Century Gothic" panose="020B0502020202020204" pitchFamily="34" charset="0"/>
              </a:rPr>
              <a:t>Σχολική Εκπαίδευση </a:t>
            </a:r>
            <a:endParaRPr lang="el-GR" sz="3200" b="1" dirty="0" smtClean="0">
              <a:solidFill>
                <a:srgbClr val="7030A0"/>
              </a:solidFill>
              <a:latin typeface="Century Gothic" panose="020B0502020202020204" pitchFamily="34" charset="0"/>
            </a:endParaRPr>
          </a:p>
          <a:p>
            <a:pPr algn="ctr">
              <a:spcBef>
                <a:spcPct val="0"/>
              </a:spcBef>
              <a:defRPr/>
            </a:pPr>
            <a:r>
              <a:rPr lang="el-GR" sz="1900" b="1" dirty="0" smtClean="0">
                <a:solidFill>
                  <a:prstClr val="black"/>
                </a:solidFill>
                <a:latin typeface="Century Gothic" panose="020B0502020202020204" pitchFamily="34" charset="0"/>
                <a:cs typeface="Calibri" panose="020F0502020204030204" pitchFamily="34" charset="0"/>
              </a:rPr>
              <a:t>Κινητικότητα </a:t>
            </a:r>
            <a:r>
              <a:rPr lang="el-GR" sz="1900" b="1" dirty="0">
                <a:solidFill>
                  <a:prstClr val="black"/>
                </a:solidFill>
                <a:latin typeface="Century Gothic" panose="020B0502020202020204" pitchFamily="34" charset="0"/>
                <a:cs typeface="Calibri" panose="020F0502020204030204" pitchFamily="34" charset="0"/>
              </a:rPr>
              <a:t>Προσωπικού – Επιλέξιμοι Συμμετέχοντες</a:t>
            </a:r>
          </a:p>
        </p:txBody>
      </p:sp>
      <p:sp>
        <p:nvSpPr>
          <p:cNvPr id="8" name="Content Placeholder 2"/>
          <p:cNvSpPr txBox="1">
            <a:spLocks/>
          </p:cNvSpPr>
          <p:nvPr/>
        </p:nvSpPr>
        <p:spPr>
          <a:xfrm>
            <a:off x="955040" y="2188488"/>
            <a:ext cx="10007600" cy="3765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defRPr/>
            </a:pPr>
            <a:r>
              <a:rPr lang="el-GR" sz="2000" dirty="0">
                <a:solidFill>
                  <a:prstClr val="black"/>
                </a:solidFill>
                <a:latin typeface="Century Gothic" panose="020B0502020202020204" pitchFamily="34" charset="0"/>
              </a:rPr>
              <a:t>Εκπαιδευτικοί/Μέλη της Διεύθυνσης/Μη διδακτικό προσωπικό (Σύμβουλοι, Εκπαιδευτικοί Ψυχολόγοι) δημόσιων και ιδιωτικών σχολείων όλων των βαθμίδων</a:t>
            </a:r>
          </a:p>
          <a:p>
            <a:pPr marL="0" indent="0" algn="just">
              <a:buNone/>
              <a:defRPr/>
            </a:pPr>
            <a:endParaRPr lang="en-GB" sz="1600" dirty="0">
              <a:solidFill>
                <a:prstClr val="black"/>
              </a:solidFill>
              <a:latin typeface="Century Gothic" panose="020B0502020202020204" pitchFamily="34" charset="0"/>
            </a:endParaRPr>
          </a:p>
          <a:p>
            <a:pPr algn="just">
              <a:buFont typeface="Wingdings" panose="05000000000000000000" pitchFamily="2" charset="2"/>
              <a:buChar char="§"/>
              <a:defRPr/>
            </a:pPr>
            <a:r>
              <a:rPr lang="el-GR" sz="2000" dirty="0">
                <a:solidFill>
                  <a:prstClr val="black"/>
                </a:solidFill>
                <a:latin typeface="Century Gothic" panose="020B0502020202020204" pitchFamily="34" charset="0"/>
              </a:rPr>
              <a:t>Προσωπικό δημόσιων φορέων και συντονιστικών σωμάτων που δραστηριοποιούνται στον τομέα της Σχολικής Εκπαίδευσης</a:t>
            </a:r>
            <a:r>
              <a:rPr lang="el-GR" sz="2000" dirty="0" smtClean="0">
                <a:solidFill>
                  <a:prstClr val="black"/>
                </a:solidFill>
                <a:latin typeface="Century Gothic" panose="020B0502020202020204" pitchFamily="34" charset="0"/>
              </a:rPr>
              <a:t>:</a:t>
            </a:r>
          </a:p>
          <a:p>
            <a:pPr marL="0" indent="0" algn="just">
              <a:buNone/>
              <a:defRPr/>
            </a:pPr>
            <a:endParaRPr lang="el-GR" sz="2000" dirty="0">
              <a:solidFill>
                <a:prstClr val="black"/>
              </a:solidFill>
              <a:latin typeface="Century Gothic" panose="020B0502020202020204" pitchFamily="34" charset="0"/>
            </a:endParaRPr>
          </a:p>
          <a:p>
            <a:pPr>
              <a:buFont typeface="Wingdings" panose="05000000000000000000" pitchFamily="2" charset="2"/>
              <a:buChar char="ü"/>
              <a:defRPr/>
            </a:pPr>
            <a:r>
              <a:rPr lang="el-GR" sz="1800" dirty="0">
                <a:solidFill>
                  <a:prstClr val="black"/>
                </a:solidFill>
                <a:latin typeface="Century Gothic" panose="020B0502020202020204" pitchFamily="34" charset="0"/>
              </a:rPr>
              <a:t>Σχολικοί Επιθεωρητές</a:t>
            </a:r>
          </a:p>
          <a:p>
            <a:pPr>
              <a:buFont typeface="Wingdings" panose="05000000000000000000" pitchFamily="2" charset="2"/>
              <a:buChar char="ü"/>
              <a:defRPr/>
            </a:pPr>
            <a:r>
              <a:rPr lang="el-GR" sz="1800" dirty="0">
                <a:solidFill>
                  <a:prstClr val="black"/>
                </a:solidFill>
                <a:latin typeface="Century Gothic" panose="020B0502020202020204" pitchFamily="34" charset="0"/>
              </a:rPr>
              <a:t>Προϊστάμενοι/Λειτουργοί Επαρχιακών Γραφείων Παιδείας</a:t>
            </a:r>
          </a:p>
          <a:p>
            <a:pPr>
              <a:buFont typeface="Wingdings" panose="05000000000000000000" pitchFamily="2" charset="2"/>
              <a:buChar char="ü"/>
              <a:defRPr/>
            </a:pPr>
            <a:r>
              <a:rPr lang="el-GR" sz="1800" dirty="0">
                <a:solidFill>
                  <a:prstClr val="black"/>
                </a:solidFill>
                <a:latin typeface="Century Gothic" panose="020B0502020202020204" pitchFamily="34" charset="0"/>
              </a:rPr>
              <a:t>Διευθυντές/Λειτουργοί Διευθύνσεων Εκπαίδευσης ΥΠΠΑΝ</a:t>
            </a:r>
          </a:p>
          <a:p>
            <a:pPr>
              <a:buFont typeface="Wingdings" panose="05000000000000000000" pitchFamily="2" charset="2"/>
              <a:buChar char="ü"/>
              <a:defRPr/>
            </a:pPr>
            <a:r>
              <a:rPr lang="el-GR" sz="1800" dirty="0">
                <a:solidFill>
                  <a:prstClr val="black"/>
                </a:solidFill>
                <a:latin typeface="Century Gothic" panose="020B0502020202020204" pitchFamily="34" charset="0"/>
              </a:rPr>
              <a:t>Αποσπασμένοι εκπαιδευτικοί στο Παιδαγωγικό Ινστιτούτο </a:t>
            </a:r>
            <a:r>
              <a:rPr lang="el-GR" sz="1800" dirty="0" smtClean="0">
                <a:solidFill>
                  <a:prstClr val="black"/>
                </a:solidFill>
                <a:latin typeface="Century Gothic" panose="020B0502020202020204" pitchFamily="34" charset="0"/>
              </a:rPr>
              <a:t>κτλ.</a:t>
            </a:r>
            <a:endParaRPr lang="el-GR" sz="2000" dirty="0">
              <a:solidFill>
                <a:prstClr val="black"/>
              </a:solidFill>
              <a:latin typeface="Century Gothic" panose="020B0502020202020204" pitchFamily="34" charset="0"/>
            </a:endParaRPr>
          </a:p>
          <a:p>
            <a:pPr>
              <a:buFont typeface="Wingdings" panose="05000000000000000000" pitchFamily="2" charset="2"/>
              <a:buChar char="§"/>
              <a:defRPr/>
            </a:pPr>
            <a:endParaRPr lang="el-GR" sz="2000" dirty="0">
              <a:solidFill>
                <a:prstClr val="black"/>
              </a:solidFill>
              <a:latin typeface="Calibri"/>
            </a:endParaRPr>
          </a:p>
          <a:p>
            <a:pPr>
              <a:buFont typeface="Wingdings" panose="05000000000000000000" pitchFamily="2" charset="2"/>
              <a:buChar char="ü"/>
              <a:defRPr/>
            </a:pPr>
            <a:endParaRPr lang="en-GB" sz="1800" dirty="0">
              <a:solidFill>
                <a:prstClr val="black"/>
              </a:solidFill>
              <a:latin typeface="Calibri"/>
            </a:endParaRPr>
          </a:p>
          <a:p>
            <a:pPr marL="0" indent="0">
              <a:buNone/>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n-GB"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4027446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4197"/>
            <a:ext cx="9144000" cy="878523"/>
          </a:xfrm>
        </p:spPr>
        <p:txBody>
          <a:bodyPr/>
          <a:lstStyle/>
          <a:p>
            <a:pPr>
              <a:defRPr/>
            </a:pPr>
            <a:r>
              <a:rPr lang="el-GR" sz="3200" b="1" dirty="0">
                <a:solidFill>
                  <a:srgbClr val="7030A0"/>
                </a:solidFill>
                <a:latin typeface="Century Gothic" panose="020B0502020202020204" pitchFamily="34" charset="0"/>
              </a:rPr>
              <a:t>Σχολική Εκπαίδευση</a:t>
            </a:r>
            <a:r>
              <a:rPr lang="el-GR" sz="3200" b="1" dirty="0">
                <a:solidFill>
                  <a:srgbClr val="7030A0"/>
                </a:solidFill>
                <a:latin typeface="Century Gothic" panose="020B0502020202020204" pitchFamily="34" charset="0"/>
                <a:ea typeface="+mn-ea"/>
                <a:cs typeface="+mn-cs"/>
              </a:rPr>
              <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Κινητικότητα Προσωπικού – Επιλέξιμες Δραστηριότητες</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975360" y="2506566"/>
            <a:ext cx="10241280" cy="3105093"/>
          </a:xfrm>
        </p:spPr>
        <p:txBody>
          <a:bodyPr/>
          <a:lstStyle/>
          <a:p>
            <a:pPr lvl="0"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Σκιώδης εργασία– </a:t>
            </a:r>
            <a:r>
              <a:rPr lang="en-GB" sz="2000" b="1" dirty="0">
                <a:solidFill>
                  <a:prstClr val="black"/>
                </a:solidFill>
                <a:latin typeface="Century Gothic" panose="020B0502020202020204" pitchFamily="34" charset="0"/>
              </a:rPr>
              <a:t>Job Shadowing</a:t>
            </a:r>
            <a:r>
              <a:rPr lang="el-GR" sz="2000" b="1" dirty="0">
                <a:solidFill>
                  <a:prstClr val="black"/>
                </a:solidFill>
                <a:latin typeface="Century Gothic" panose="020B0502020202020204" pitchFamily="34" charset="0"/>
              </a:rPr>
              <a:t> </a:t>
            </a:r>
            <a:r>
              <a:rPr lang="el-GR" sz="2000" dirty="0">
                <a:solidFill>
                  <a:prstClr val="black"/>
                </a:solidFill>
                <a:latin typeface="Century Gothic" panose="020B0502020202020204" pitchFamily="34" charset="0"/>
                <a:sym typeface="Wingdings" panose="05000000000000000000" pitchFamily="2" charset="2"/>
              </a:rPr>
              <a:t></a:t>
            </a:r>
            <a:r>
              <a:rPr lang="el-GR" sz="2000" dirty="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2 έως 60 ημέρες </a:t>
            </a:r>
          </a:p>
          <a:p>
            <a:pPr lvl="0" algn="l">
              <a:lnSpc>
                <a:spcPct val="100000"/>
              </a:lnSpc>
              <a:spcBef>
                <a:spcPts val="0"/>
              </a:spcBef>
              <a:defRPr/>
            </a:pPr>
            <a:endParaRPr lang="el-GR" sz="2000"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Ανάθεση καθηκόντων διδασκαλίας </a:t>
            </a:r>
            <a:r>
              <a:rPr lang="en-GB" sz="2000" b="1" dirty="0">
                <a:solidFill>
                  <a:prstClr val="black"/>
                </a:solidFill>
                <a:latin typeface="Century Gothic" panose="020B0502020202020204" pitchFamily="34" charset="0"/>
              </a:rPr>
              <a:t>– Teaching Assignments</a:t>
            </a:r>
            <a:r>
              <a:rPr lang="el-GR" sz="2000" dirty="0">
                <a:solidFill>
                  <a:prstClr val="black"/>
                </a:solidFill>
                <a:latin typeface="Century Gothic" panose="020B0502020202020204" pitchFamily="34" charset="0"/>
              </a:rPr>
              <a:t> </a:t>
            </a:r>
            <a:r>
              <a:rPr lang="el-GR" sz="2000" dirty="0">
                <a:solidFill>
                  <a:prstClr val="black"/>
                </a:solidFill>
                <a:latin typeface="Century Gothic" panose="020B0502020202020204" pitchFamily="34" charset="0"/>
                <a:sym typeface="Wingdings" panose="05000000000000000000" pitchFamily="2" charset="2"/>
              </a:rPr>
              <a:t></a:t>
            </a:r>
            <a:r>
              <a:rPr lang="el-GR" sz="2000" dirty="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2 έως 365 ημέρες</a:t>
            </a:r>
            <a:r>
              <a:rPr lang="en-GB" sz="2000" dirty="0">
                <a:solidFill>
                  <a:srgbClr val="4BACC6">
                    <a:lumMod val="75000"/>
                  </a:srgbClr>
                </a:solidFill>
                <a:latin typeface="Century Gothic" panose="020B0502020202020204" pitchFamily="34" charset="0"/>
              </a:rPr>
              <a:t> </a:t>
            </a:r>
            <a:endParaRPr lang="el-GR" sz="2000" dirty="0">
              <a:solidFill>
                <a:srgbClr val="4BACC6">
                  <a:lumMod val="75000"/>
                </a:srgbClr>
              </a:solidFill>
              <a:latin typeface="Century Gothic" panose="020B0502020202020204" pitchFamily="34" charset="0"/>
            </a:endParaRPr>
          </a:p>
          <a:p>
            <a:pPr lvl="0" algn="l">
              <a:lnSpc>
                <a:spcPct val="100000"/>
              </a:lnSpc>
              <a:spcBef>
                <a:spcPts val="0"/>
              </a:spcBef>
              <a:defRPr/>
            </a:pPr>
            <a:endParaRPr lang="el-GR" sz="2000"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Συμμετοχή σε σεμινάρια &amp; εκπαιδεύσεις </a:t>
            </a:r>
            <a:r>
              <a:rPr lang="en-GB" sz="2000" b="1" dirty="0">
                <a:solidFill>
                  <a:prstClr val="black"/>
                </a:solidFill>
                <a:latin typeface="Century Gothic" panose="020B0502020202020204" pitchFamily="34" charset="0"/>
              </a:rPr>
              <a:t>– Courses </a:t>
            </a:r>
            <a:r>
              <a:rPr lang="el-GR" sz="2000" b="1" dirty="0">
                <a:solidFill>
                  <a:prstClr val="black"/>
                </a:solidFill>
                <a:latin typeface="Century Gothic" panose="020B0502020202020204" pitchFamily="34" charset="0"/>
              </a:rPr>
              <a:t>&amp;</a:t>
            </a:r>
            <a:r>
              <a:rPr lang="en-GB" sz="2000" b="1" dirty="0">
                <a:solidFill>
                  <a:prstClr val="black"/>
                </a:solidFill>
                <a:latin typeface="Century Gothic" panose="020B0502020202020204" pitchFamily="34" charset="0"/>
              </a:rPr>
              <a:t> Training</a:t>
            </a:r>
            <a:r>
              <a:rPr lang="el-GR" sz="2000" b="1" dirty="0">
                <a:solidFill>
                  <a:prstClr val="black"/>
                </a:solidFill>
                <a:latin typeface="Century Gothic" panose="020B0502020202020204" pitchFamily="34" charset="0"/>
              </a:rPr>
              <a:t> </a:t>
            </a:r>
            <a:r>
              <a:rPr lang="el-GR" sz="2000" dirty="0">
                <a:solidFill>
                  <a:prstClr val="black"/>
                </a:solidFill>
                <a:latin typeface="Century Gothic" panose="020B0502020202020204" pitchFamily="34" charset="0"/>
                <a:sym typeface="Wingdings" panose="05000000000000000000" pitchFamily="2" charset="2"/>
              </a:rPr>
              <a:t></a:t>
            </a:r>
            <a:r>
              <a:rPr lang="el-GR" sz="2000" dirty="0">
                <a:solidFill>
                  <a:srgbClr val="4BACC6">
                    <a:lumMod val="75000"/>
                  </a:srgbClr>
                </a:solidFill>
                <a:latin typeface="Century Gothic" panose="020B0502020202020204" pitchFamily="34" charset="0"/>
              </a:rPr>
              <a:t>2 έως 30 ημέρες</a:t>
            </a:r>
          </a:p>
          <a:p>
            <a:pPr marL="357188" lvl="0" indent="-357188" algn="l">
              <a:lnSpc>
                <a:spcPct val="100000"/>
              </a:lnSpc>
              <a:spcBef>
                <a:spcPts val="0"/>
              </a:spcBef>
              <a:defRPr/>
            </a:pPr>
            <a:r>
              <a:rPr lang="el-GR" sz="2000" dirty="0">
                <a:solidFill>
                  <a:sysClr val="windowText" lastClr="000000"/>
                </a:solidFill>
                <a:latin typeface="Century Gothic" panose="020B0502020202020204" pitchFamily="34" charset="0"/>
              </a:rPr>
              <a:t>      Η επιλογή των σεμιναρίων και των εκπαιδεύσεων είναι αποκλειστική ευθύνη του </a:t>
            </a:r>
            <a:r>
              <a:rPr lang="el-GR" sz="2000" dirty="0" err="1" smtClean="0">
                <a:solidFill>
                  <a:sysClr val="windowText" lastClr="000000"/>
                </a:solidFill>
                <a:latin typeface="Century Gothic" panose="020B0502020202020204" pitchFamily="34" charset="0"/>
              </a:rPr>
              <a:t>αιτητή</a:t>
            </a:r>
            <a:r>
              <a:rPr lang="el-GR" sz="2000" dirty="0">
                <a:solidFill>
                  <a:sysClr val="windowText" lastClr="000000"/>
                </a:solidFill>
                <a:latin typeface="Century Gothic" panose="020B0502020202020204" pitchFamily="34" charset="0"/>
              </a:rPr>
              <a:t>. Εντούτοις, </a:t>
            </a:r>
            <a:r>
              <a:rPr lang="el-GR" sz="2000" dirty="0">
                <a:solidFill>
                  <a:sysClr val="windowText" lastClr="000000"/>
                </a:solidFill>
                <a:latin typeface="Century Gothic" panose="020B0502020202020204" pitchFamily="34" charset="0"/>
                <a:hlinkClick r:id="rId3"/>
              </a:rPr>
              <a:t>ειδικά σχεδιασμένα πρότυπα ποιότητας</a:t>
            </a:r>
            <a:r>
              <a:rPr lang="el-GR" sz="2000" dirty="0">
                <a:solidFill>
                  <a:sysClr val="windowText" lastClr="000000"/>
                </a:solidFill>
                <a:latin typeface="Century Gothic" panose="020B0502020202020204" pitchFamily="34" charset="0"/>
              </a:rPr>
              <a:t> βοηθούν τους </a:t>
            </a:r>
            <a:r>
              <a:rPr lang="el-GR" sz="2000" dirty="0" err="1">
                <a:solidFill>
                  <a:sysClr val="windowText" lastClr="000000"/>
                </a:solidFill>
                <a:latin typeface="Century Gothic" panose="020B0502020202020204" pitchFamily="34" charset="0"/>
              </a:rPr>
              <a:t>αιτητές</a:t>
            </a:r>
            <a:r>
              <a:rPr lang="el-GR" sz="2000" dirty="0">
                <a:solidFill>
                  <a:sysClr val="windowText" lastClr="000000"/>
                </a:solidFill>
                <a:latin typeface="Century Gothic" panose="020B0502020202020204" pitchFamily="34" charset="0"/>
              </a:rPr>
              <a:t> </a:t>
            </a:r>
            <a:r>
              <a:rPr lang="el-GR" sz="2000" dirty="0" smtClean="0">
                <a:solidFill>
                  <a:sysClr val="windowText" lastClr="000000"/>
                </a:solidFill>
                <a:latin typeface="Century Gothic" panose="020B0502020202020204" pitchFamily="34" charset="0"/>
              </a:rPr>
              <a:t>να </a:t>
            </a:r>
            <a:r>
              <a:rPr lang="el-GR" sz="2000" dirty="0">
                <a:solidFill>
                  <a:sysClr val="windowText" lastClr="000000"/>
                </a:solidFill>
                <a:latin typeface="Century Gothic" panose="020B0502020202020204" pitchFamily="34" charset="0"/>
              </a:rPr>
              <a:t>επιλέξουν τους κατάλληλους </a:t>
            </a:r>
            <a:r>
              <a:rPr lang="el-GR" sz="2000" dirty="0" err="1">
                <a:solidFill>
                  <a:sysClr val="windowText" lastClr="000000"/>
                </a:solidFill>
                <a:latin typeface="Century Gothic" panose="020B0502020202020204" pitchFamily="34" charset="0"/>
              </a:rPr>
              <a:t>παρόχους</a:t>
            </a:r>
            <a:r>
              <a:rPr lang="el-GR" sz="2000" dirty="0">
                <a:solidFill>
                  <a:sysClr val="windowText" lastClr="000000"/>
                </a:solidFill>
                <a:latin typeface="Century Gothic" panose="020B0502020202020204" pitchFamily="34" charset="0"/>
              </a:rPr>
              <a:t> τέτοιων σεμιναρίων και </a:t>
            </a:r>
            <a:r>
              <a:rPr lang="el-GR" sz="2000" dirty="0" smtClean="0">
                <a:solidFill>
                  <a:sysClr val="windowText" lastClr="000000"/>
                </a:solidFill>
                <a:latin typeface="Century Gothic" panose="020B0502020202020204" pitchFamily="34" charset="0"/>
              </a:rPr>
              <a:t>εκπαιδεύσεων.</a:t>
            </a:r>
            <a:endParaRPr lang="el-GR" sz="20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1133448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Rectangle 3"/>
          <p:cNvSpPr/>
          <p:nvPr/>
        </p:nvSpPr>
        <p:spPr>
          <a:xfrm>
            <a:off x="1903957" y="994551"/>
            <a:ext cx="8129391" cy="5324535"/>
          </a:xfrm>
          <a:prstGeom prst="rect">
            <a:avLst/>
          </a:prstGeom>
        </p:spPr>
        <p:txBody>
          <a:bodyPr wrap="square">
            <a:spAutoFit/>
          </a:bodyPr>
          <a:lstStyle/>
          <a:p>
            <a:pPr algn="ctr"/>
            <a:r>
              <a:rPr lang="el-GR" altLang="en-US" sz="3200" b="1" dirty="0">
                <a:solidFill>
                  <a:schemeClr val="tx1">
                    <a:lumMod val="75000"/>
                    <a:lumOff val="25000"/>
                  </a:schemeClr>
                </a:solidFill>
                <a:latin typeface="Century Gothic" panose="020B0502020202020204" pitchFamily="34" charset="0"/>
              </a:rPr>
              <a:t>Βασική Δράση 1 </a:t>
            </a:r>
            <a:endParaRPr lang="en-GB" altLang="en-US" sz="3200" b="1" dirty="0">
              <a:solidFill>
                <a:schemeClr val="tx1">
                  <a:lumMod val="75000"/>
                  <a:lumOff val="25000"/>
                </a:schemeClr>
              </a:solidFill>
              <a:latin typeface="Century Gothic" panose="020B0502020202020204" pitchFamily="34" charset="0"/>
            </a:endParaRPr>
          </a:p>
          <a:p>
            <a:pPr algn="ctr"/>
            <a:endParaRPr lang="el-GR" altLang="en-US" sz="2400" b="1" dirty="0">
              <a:solidFill>
                <a:schemeClr val="tx1">
                  <a:lumMod val="75000"/>
                  <a:lumOff val="25000"/>
                </a:schemeClr>
              </a:solidFill>
              <a:latin typeface="Century Gothic" panose="020B0502020202020204" pitchFamily="34" charset="0"/>
            </a:endParaRPr>
          </a:p>
          <a:p>
            <a:pPr algn="ctr"/>
            <a:r>
              <a:rPr lang="en-GB" altLang="fr-FR" b="1" dirty="0" smtClean="0">
                <a:solidFill>
                  <a:schemeClr val="bg1">
                    <a:lumMod val="65000"/>
                  </a:schemeClr>
                </a:solidFill>
                <a:latin typeface="Century Gothic" panose="020B0502020202020204" pitchFamily="34" charset="0"/>
              </a:rPr>
              <a:t>   </a:t>
            </a:r>
            <a:r>
              <a:rPr lang="el-GR" altLang="fr-FR" sz="2000" b="1" dirty="0" smtClean="0">
                <a:solidFill>
                  <a:schemeClr val="bg1">
                    <a:lumMod val="65000"/>
                  </a:schemeClr>
                </a:solidFill>
                <a:latin typeface="Century Gothic" panose="020B0502020202020204" pitchFamily="34" charset="0"/>
              </a:rPr>
              <a:t>Συντονιστική </a:t>
            </a:r>
            <a:r>
              <a:rPr lang="el-GR" altLang="fr-FR" sz="2000" b="1" dirty="0">
                <a:solidFill>
                  <a:schemeClr val="bg1">
                    <a:lumMod val="65000"/>
                  </a:schemeClr>
                </a:solidFill>
                <a:latin typeface="Century Gothic" panose="020B0502020202020204" pitchFamily="34" charset="0"/>
              </a:rPr>
              <a:t>Ημερίδα για τη Διαχείριση Σχεδίων</a:t>
            </a:r>
            <a:br>
              <a:rPr lang="el-GR" altLang="fr-FR" sz="2000" b="1" dirty="0">
                <a:solidFill>
                  <a:schemeClr val="bg1">
                    <a:lumMod val="65000"/>
                  </a:schemeClr>
                </a:solidFill>
                <a:latin typeface="Century Gothic" panose="020B0502020202020204" pitchFamily="34" charset="0"/>
              </a:rPr>
            </a:br>
            <a:r>
              <a:rPr lang="el-GR" altLang="fr-FR" sz="2000" b="1" dirty="0">
                <a:solidFill>
                  <a:schemeClr val="bg1">
                    <a:lumMod val="65000"/>
                  </a:schemeClr>
                </a:solidFill>
                <a:latin typeface="Century Gothic" panose="020B0502020202020204" pitchFamily="34" charset="0"/>
              </a:rPr>
              <a:t>ΚΑ122</a:t>
            </a:r>
            <a:endParaRPr lang="el-GR" altLang="en-US" sz="1050" dirty="0">
              <a:solidFill>
                <a:schemeClr val="tx1">
                  <a:lumMod val="75000"/>
                  <a:lumOff val="25000"/>
                </a:schemeClr>
              </a:solidFill>
              <a:latin typeface="Century Gothic" panose="020B0502020202020204" pitchFamily="34" charset="0"/>
            </a:endParaRPr>
          </a:p>
          <a:p>
            <a:pPr marL="0" lvl="1" algn="ctr" defTabSz="1061355">
              <a:lnSpc>
                <a:spcPct val="90000"/>
              </a:lnSpc>
              <a:spcBef>
                <a:spcPct val="0"/>
              </a:spcBef>
              <a:spcAft>
                <a:spcPct val="15000"/>
              </a:spcAft>
            </a:pPr>
            <a:r>
              <a:rPr lang="en-US" altLang="en-US" sz="2000" b="1" dirty="0">
                <a:solidFill>
                  <a:schemeClr val="bg1">
                    <a:lumMod val="50000"/>
                  </a:schemeClr>
                </a:solidFill>
                <a:latin typeface="Century Gothic" panose="020B0502020202020204" pitchFamily="34" charset="0"/>
              </a:rPr>
              <a:t>    </a:t>
            </a:r>
            <a:r>
              <a:rPr lang="en-US" altLang="en-US" sz="2000" b="1" dirty="0" smtClean="0">
                <a:solidFill>
                  <a:schemeClr val="bg1">
                    <a:lumMod val="50000"/>
                  </a:schemeClr>
                </a:solidFill>
                <a:latin typeface="Century Gothic" panose="020B0502020202020204" pitchFamily="34" charset="0"/>
              </a:rPr>
              <a:t> </a:t>
            </a:r>
            <a:r>
              <a:rPr lang="el-GR" altLang="en-US" sz="2400" b="1" dirty="0" smtClean="0">
                <a:solidFill>
                  <a:schemeClr val="bg1">
                    <a:lumMod val="50000"/>
                  </a:schemeClr>
                </a:solidFill>
                <a:latin typeface="Century Gothic" panose="020B0502020202020204" pitchFamily="34" charset="0"/>
              </a:rPr>
              <a:t>Σχέδια </a:t>
            </a:r>
            <a:r>
              <a:rPr lang="el-GR" altLang="en-US" sz="2400" b="1" dirty="0">
                <a:solidFill>
                  <a:schemeClr val="bg1">
                    <a:lumMod val="50000"/>
                  </a:schemeClr>
                </a:solidFill>
                <a:latin typeface="Century Gothic" panose="020B0502020202020204" pitchFamily="34" charset="0"/>
              </a:rPr>
              <a:t>Μικρής </a:t>
            </a:r>
            <a:r>
              <a:rPr lang="el-GR" altLang="en-US" sz="2400" b="1" dirty="0" smtClean="0">
                <a:solidFill>
                  <a:schemeClr val="bg1">
                    <a:lumMod val="50000"/>
                  </a:schemeClr>
                </a:solidFill>
                <a:latin typeface="Century Gothic" panose="020B0502020202020204" pitchFamily="34" charset="0"/>
              </a:rPr>
              <a:t>Διάρκειας</a:t>
            </a:r>
            <a:endParaRPr lang="el-GR" altLang="en-US" sz="2000" b="1" dirty="0" smtClean="0">
              <a:solidFill>
                <a:schemeClr val="bg1">
                  <a:lumMod val="50000"/>
                </a:schemeClr>
              </a:solidFill>
              <a:latin typeface="Century Gothic" panose="020B0502020202020204" pitchFamily="34" charset="0"/>
            </a:endParaRPr>
          </a:p>
          <a:p>
            <a:pPr marL="0" lvl="1" algn="ctr" defTabSz="1061355">
              <a:lnSpc>
                <a:spcPct val="90000"/>
              </a:lnSpc>
              <a:spcBef>
                <a:spcPct val="0"/>
              </a:spcBef>
              <a:spcAft>
                <a:spcPct val="15000"/>
              </a:spcAft>
            </a:pPr>
            <a:endParaRPr lang="en-GB" sz="2000" dirty="0">
              <a:solidFill>
                <a:srgbClr val="002060"/>
              </a:solidFill>
              <a:latin typeface="Century Gothic" panose="020B0502020202020204" pitchFamily="34" charset="0"/>
              <a:cs typeface="Calibri" pitchFamily="34" charset="0"/>
            </a:endParaRPr>
          </a:p>
          <a:p>
            <a:pPr marL="0" lvl="1" algn="ctr" defTabSz="1061355">
              <a:lnSpc>
                <a:spcPct val="90000"/>
              </a:lnSpc>
              <a:spcBef>
                <a:spcPct val="0"/>
              </a:spcBef>
              <a:spcAft>
                <a:spcPct val="15000"/>
              </a:spcAft>
            </a:pPr>
            <a:r>
              <a:rPr lang="el-GR" altLang="en-US" dirty="0" smtClean="0">
                <a:latin typeface="Century Gothic" panose="020B0502020202020204" pitchFamily="34" charset="0"/>
              </a:rPr>
              <a:t>            </a:t>
            </a:r>
            <a:r>
              <a:rPr lang="el-GR" altLang="en-US" sz="2000" dirty="0" smtClean="0">
                <a:latin typeface="Century Gothic" panose="020B0502020202020204" pitchFamily="34" charset="0"/>
              </a:rPr>
              <a:t>(</a:t>
            </a:r>
            <a:r>
              <a:rPr lang="el-GR" altLang="en-US" sz="2000" dirty="0">
                <a:latin typeface="Century Gothic" panose="020B0502020202020204" pitchFamily="34" charset="0"/>
              </a:rPr>
              <a:t>ΚΑ122-</a:t>
            </a:r>
            <a:r>
              <a:rPr lang="en-GB" altLang="en-US" sz="2000" dirty="0">
                <a:latin typeface="Century Gothic" panose="020B0502020202020204" pitchFamily="34" charset="0"/>
              </a:rPr>
              <a:t>VET, KA122-SCH, </a:t>
            </a:r>
            <a:r>
              <a:rPr lang="en-GB" altLang="en-US" sz="2000" dirty="0" smtClean="0">
                <a:latin typeface="Century Gothic" panose="020B0502020202020204" pitchFamily="34" charset="0"/>
              </a:rPr>
              <a:t>KA122-ADU</a:t>
            </a:r>
            <a:r>
              <a:rPr lang="en-GB" altLang="en-US" sz="2000" dirty="0">
                <a:latin typeface="Century Gothic" panose="020B0502020202020204" pitchFamily="34" charset="0"/>
              </a:rPr>
              <a:t>) </a:t>
            </a:r>
            <a:endParaRPr lang="el-GR" altLang="en-US" dirty="0" smtClean="0">
              <a:latin typeface="Century Gothic" panose="020B0502020202020204" pitchFamily="34" charset="0"/>
            </a:endParaRPr>
          </a:p>
          <a:p>
            <a:pPr lvl="1" indent="-457200" algn="ctr" defTabSz="1061355">
              <a:lnSpc>
                <a:spcPct val="90000"/>
              </a:lnSpc>
              <a:spcBef>
                <a:spcPct val="0"/>
              </a:spcBef>
              <a:spcAft>
                <a:spcPct val="15000"/>
              </a:spcAft>
              <a:buFont typeface="+mj-lt"/>
              <a:buAutoNum type="arabicPeriod"/>
            </a:pPr>
            <a:r>
              <a:rPr lang="el-GR" b="1" dirty="0">
                <a:solidFill>
                  <a:schemeClr val="bg1"/>
                </a:solidFill>
                <a:latin typeface="Century Gothic" panose="020B0502020202020204" pitchFamily="34" charset="0"/>
              </a:rPr>
              <a:t> </a:t>
            </a:r>
            <a:r>
              <a:rPr lang="el-GR" b="1" dirty="0" smtClean="0">
                <a:solidFill>
                  <a:schemeClr val="bg1"/>
                </a:solidFill>
                <a:latin typeface="Century Gothic" panose="020B0502020202020204" pitchFamily="34" charset="0"/>
              </a:rPr>
              <a:t>                     </a:t>
            </a:r>
          </a:p>
          <a:p>
            <a:pPr marL="0" lvl="1" algn="ctr" defTabSz="1061355">
              <a:lnSpc>
                <a:spcPct val="90000"/>
              </a:lnSpc>
              <a:spcBef>
                <a:spcPct val="0"/>
              </a:spcBef>
              <a:spcAft>
                <a:spcPct val="15000"/>
              </a:spcAft>
            </a:pPr>
            <a:r>
              <a:rPr lang="el-GR" altLang="en-US" sz="2000" b="1" dirty="0" smtClean="0">
                <a:solidFill>
                  <a:schemeClr val="tx1">
                    <a:lumMod val="75000"/>
                    <a:lumOff val="25000"/>
                  </a:schemeClr>
                </a:solidFill>
                <a:latin typeface="Century Gothic" panose="020B0502020202020204" pitchFamily="34" charset="0"/>
              </a:rPr>
              <a:t>Σχολική </a:t>
            </a:r>
            <a:r>
              <a:rPr lang="el-GR" altLang="en-US" sz="2000" b="1" dirty="0">
                <a:solidFill>
                  <a:schemeClr val="tx1">
                    <a:lumMod val="75000"/>
                    <a:lumOff val="25000"/>
                  </a:schemeClr>
                </a:solidFill>
                <a:latin typeface="Century Gothic" panose="020B0502020202020204" pitchFamily="34" charset="0"/>
              </a:rPr>
              <a:t>Εκπαίδευση</a:t>
            </a:r>
          </a:p>
          <a:p>
            <a:pPr algn="ctr"/>
            <a:r>
              <a:rPr lang="el-GR" altLang="en-US" sz="2000" b="1" dirty="0">
                <a:solidFill>
                  <a:schemeClr val="tx1">
                    <a:lumMod val="75000"/>
                    <a:lumOff val="25000"/>
                  </a:schemeClr>
                </a:solidFill>
                <a:latin typeface="Century Gothic" panose="020B0502020202020204" pitchFamily="34" charset="0"/>
              </a:rPr>
              <a:t> Εκπαίδευση Ενηλίκων</a:t>
            </a:r>
          </a:p>
          <a:p>
            <a:pPr algn="ctr"/>
            <a:r>
              <a:rPr lang="el-GR" altLang="en-US" sz="2000" b="1" dirty="0">
                <a:solidFill>
                  <a:schemeClr val="tx1">
                    <a:lumMod val="75000"/>
                    <a:lumOff val="25000"/>
                  </a:schemeClr>
                </a:solidFill>
                <a:latin typeface="Century Gothic" panose="020B0502020202020204" pitchFamily="34" charset="0"/>
              </a:rPr>
              <a:t>Επαγγελματική Εκπαίδευση &amp; Κατάρτιση</a:t>
            </a:r>
          </a:p>
          <a:p>
            <a:pPr lvl="1" indent="-457200" algn="ctr" defTabSz="1061355">
              <a:lnSpc>
                <a:spcPct val="90000"/>
              </a:lnSpc>
              <a:spcBef>
                <a:spcPct val="0"/>
              </a:spcBef>
              <a:spcAft>
                <a:spcPct val="15000"/>
              </a:spcAft>
              <a:buFont typeface="+mj-lt"/>
              <a:buAutoNum type="arabicPeriod"/>
            </a:pPr>
            <a:r>
              <a:rPr lang="el-GR" b="1" dirty="0">
                <a:solidFill>
                  <a:schemeClr val="bg1"/>
                </a:solidFill>
                <a:latin typeface="Century Gothic" panose="020B0502020202020204" pitchFamily="34" charset="0"/>
              </a:rPr>
              <a:t>Εκπαίδευση &amp; Κατάρτιση</a:t>
            </a:r>
          </a:p>
          <a:p>
            <a:pPr algn="ctr"/>
            <a:r>
              <a:rPr lang="el-GR" altLang="en-US" sz="2000" dirty="0">
                <a:solidFill>
                  <a:schemeClr val="tx1">
                    <a:lumMod val="75000"/>
                    <a:lumOff val="25000"/>
                  </a:schemeClr>
                </a:solidFill>
                <a:latin typeface="Century Gothic" panose="020B0502020202020204" pitchFamily="34" charset="0"/>
              </a:rPr>
              <a:t>Μαρία Χριστοφίδου</a:t>
            </a:r>
          </a:p>
          <a:p>
            <a:pPr algn="ctr"/>
            <a:r>
              <a:rPr lang="el-GR" altLang="en-US" sz="2000" dirty="0">
                <a:solidFill>
                  <a:schemeClr val="tx1">
                    <a:lumMod val="75000"/>
                    <a:lumOff val="25000"/>
                  </a:schemeClr>
                </a:solidFill>
                <a:latin typeface="Century Gothic" panose="020B0502020202020204" pitchFamily="34" charset="0"/>
              </a:rPr>
              <a:t>Λειτουργός Βασικής Δράσης </a:t>
            </a:r>
            <a:r>
              <a:rPr lang="el-GR" altLang="en-US" sz="2000" dirty="0" smtClean="0">
                <a:solidFill>
                  <a:schemeClr val="tx1">
                    <a:lumMod val="75000"/>
                    <a:lumOff val="25000"/>
                  </a:schemeClr>
                </a:solidFill>
                <a:latin typeface="Century Gothic" panose="020B0502020202020204" pitchFamily="34" charset="0"/>
              </a:rPr>
              <a:t>1</a:t>
            </a:r>
            <a:endParaRPr lang="en-GB" altLang="en-US" sz="2000" dirty="0" smtClean="0">
              <a:solidFill>
                <a:schemeClr val="tx1">
                  <a:lumMod val="75000"/>
                  <a:lumOff val="25000"/>
                </a:schemeClr>
              </a:solidFill>
              <a:latin typeface="Century Gothic" panose="020B0502020202020204" pitchFamily="34" charset="0"/>
            </a:endParaRPr>
          </a:p>
          <a:p>
            <a:pPr algn="ctr"/>
            <a:r>
              <a:rPr lang="en-GB" altLang="en-US" sz="2000" dirty="0" smtClean="0">
                <a:solidFill>
                  <a:schemeClr val="tx1">
                    <a:lumMod val="75000"/>
                    <a:lumOff val="25000"/>
                  </a:schemeClr>
                </a:solidFill>
                <a:latin typeface="Century Gothic" panose="020B0502020202020204" pitchFamily="34" charset="0"/>
              </a:rPr>
              <a:t>8/10/21</a:t>
            </a:r>
            <a:endParaRPr lang="en-GB" altLang="en-US" sz="2000" dirty="0">
              <a:solidFill>
                <a:schemeClr val="tx1">
                  <a:lumMod val="75000"/>
                  <a:lumOff val="25000"/>
                </a:schemeClr>
              </a:solidFill>
              <a:latin typeface="Century Gothic" panose="020B0502020202020204" pitchFamily="34" charset="0"/>
            </a:endParaRPr>
          </a:p>
          <a:p>
            <a:pPr algn="ctr"/>
            <a:r>
              <a:rPr lang="el-GR" altLang="en-US" dirty="0">
                <a:solidFill>
                  <a:schemeClr val="tx1">
                    <a:lumMod val="75000"/>
                    <a:lumOff val="25000"/>
                  </a:schemeClr>
                </a:solidFill>
                <a:latin typeface="Century Gothic" panose="020B0502020202020204" pitchFamily="34" charset="0"/>
              </a:rPr>
              <a:t> </a:t>
            </a:r>
          </a:p>
        </p:txBody>
      </p:sp>
    </p:spTree>
    <p:extLst>
      <p:ext uri="{BB962C8B-B14F-4D97-AF65-F5344CB8AC3E}">
        <p14:creationId xmlns:p14="http://schemas.microsoft.com/office/powerpoint/2010/main" val="394521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880" y="739036"/>
            <a:ext cx="9144000" cy="776892"/>
          </a:xfrm>
        </p:spPr>
        <p:txBody>
          <a:bodyPr/>
          <a:lstStyle/>
          <a:p>
            <a:pPr>
              <a:defRPr/>
            </a:pPr>
            <a:r>
              <a:rPr lang="el-GR" sz="3200" b="1" dirty="0">
                <a:solidFill>
                  <a:srgbClr val="7030A0"/>
                </a:solidFill>
                <a:latin typeface="Century Gothic" panose="020B0502020202020204" pitchFamily="34" charset="0"/>
              </a:rPr>
              <a:t>Σχολική Εκπαίδευση</a:t>
            </a:r>
            <a:r>
              <a:rPr lang="el-GR" sz="3200" b="1" dirty="0">
                <a:solidFill>
                  <a:srgbClr val="7030A0"/>
                </a:solidFill>
                <a:latin typeface="Century Gothic" panose="020B0502020202020204" pitchFamily="34" charset="0"/>
                <a:ea typeface="+mn-ea"/>
                <a:cs typeface="+mn-cs"/>
              </a:rPr>
              <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Κινητικότητα Μαθητών  –  Επιλέξιμες Δραστηριότητες</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870419" y="1535935"/>
            <a:ext cx="10308921" cy="4517859"/>
          </a:xfrm>
        </p:spPr>
        <p:txBody>
          <a:bodyPr/>
          <a:lstStyle/>
          <a:p>
            <a:pPr marL="268288" indent="-268288" algn="l">
              <a:buFont typeface="Wingdings" panose="05000000000000000000" pitchFamily="2" charset="2"/>
              <a:buChar char="§"/>
              <a:defRPr/>
            </a:pPr>
            <a:r>
              <a:rPr lang="el-GR" sz="1800" b="1" dirty="0">
                <a:latin typeface="Century Gothic" panose="020B0502020202020204" pitchFamily="34" charset="0"/>
              </a:rPr>
              <a:t>Ομαδική Κινητικότητα Μαθητών (τουλάχιστον δύο μαθητές) </a:t>
            </a:r>
            <a:r>
              <a:rPr lang="el-GR" sz="1800" dirty="0">
                <a:latin typeface="Century Gothic" panose="020B0502020202020204" pitchFamily="34" charset="0"/>
                <a:sym typeface="Wingdings" panose="05000000000000000000" pitchFamily="2" charset="2"/>
              </a:rPr>
              <a:t></a:t>
            </a:r>
            <a:r>
              <a:rPr lang="el-GR" sz="1800" dirty="0">
                <a:latin typeface="Century Gothic" panose="020B0502020202020204" pitchFamily="34" charset="0"/>
              </a:rPr>
              <a:t> </a:t>
            </a:r>
            <a:r>
              <a:rPr lang="el-GR" sz="1800" dirty="0">
                <a:solidFill>
                  <a:schemeClr val="accent5">
                    <a:lumMod val="75000"/>
                  </a:schemeClr>
                </a:solidFill>
                <a:latin typeface="Century Gothic" panose="020B0502020202020204" pitchFamily="34" charset="0"/>
              </a:rPr>
              <a:t>2 έως 30 ημέρες </a:t>
            </a:r>
          </a:p>
          <a:p>
            <a:pPr marL="625475" indent="-268288" algn="l">
              <a:spcBef>
                <a:spcPts val="0"/>
              </a:spcBef>
              <a:buFont typeface="Wingdings" panose="05000000000000000000" pitchFamily="2" charset="2"/>
              <a:buChar char="ü"/>
              <a:defRPr/>
            </a:pPr>
            <a:r>
              <a:rPr lang="el-GR" sz="1800" dirty="0">
                <a:latin typeface="Century Gothic" panose="020B0502020202020204" pitchFamily="34" charset="0"/>
              </a:rPr>
              <a:t>Υποχρεωτικά, οι μαθητές πρέπει να συνοδεύονται από εκπαιδευτικό ή άλλο εξουσιοδοτημένο άτομο από το προσωπικό του σχολείου αποστολής, καθ’ όλη </a:t>
            </a:r>
            <a:r>
              <a:rPr lang="el-GR" sz="1800" dirty="0" smtClean="0">
                <a:latin typeface="Century Gothic" panose="020B0502020202020204" pitchFamily="34" charset="0"/>
              </a:rPr>
              <a:t>τη διάρκεια της επίσκεψής τους στο σχολείο υποδοχής</a:t>
            </a:r>
          </a:p>
          <a:p>
            <a:pPr algn="l">
              <a:spcBef>
                <a:spcPts val="0"/>
              </a:spcBef>
              <a:defRPr/>
            </a:pPr>
            <a:endParaRPr lang="el-GR" sz="1800" dirty="0">
              <a:latin typeface="Century Gothic" panose="020B0502020202020204" pitchFamily="34" charset="0"/>
            </a:endParaRPr>
          </a:p>
          <a:p>
            <a:pPr marL="268288" indent="-268288" algn="l">
              <a:buFont typeface="Wingdings" panose="05000000000000000000" pitchFamily="2" charset="2"/>
              <a:buChar char="§"/>
              <a:defRPr/>
            </a:pPr>
            <a:r>
              <a:rPr lang="el-GR" sz="1800" b="1" dirty="0">
                <a:latin typeface="Century Gothic" panose="020B0502020202020204" pitchFamily="34" charset="0"/>
              </a:rPr>
              <a:t>Μαθησιακή Κινητικότητα Μικρής Διάρκειας</a:t>
            </a:r>
            <a:r>
              <a:rPr lang="en-GB" sz="1800" b="1" dirty="0">
                <a:latin typeface="Century Gothic" panose="020B0502020202020204" pitchFamily="34" charset="0"/>
              </a:rPr>
              <a:t> </a:t>
            </a:r>
            <a:r>
              <a:rPr lang="el-GR" sz="1800" dirty="0">
                <a:latin typeface="Century Gothic" panose="020B0502020202020204" pitchFamily="34" charset="0"/>
                <a:sym typeface="Wingdings" panose="05000000000000000000" pitchFamily="2" charset="2"/>
              </a:rPr>
              <a:t></a:t>
            </a:r>
            <a:r>
              <a:rPr lang="el-GR" sz="1800" dirty="0">
                <a:latin typeface="Century Gothic" panose="020B0502020202020204" pitchFamily="34" charset="0"/>
              </a:rPr>
              <a:t> </a:t>
            </a:r>
            <a:r>
              <a:rPr lang="el-GR" sz="1800" dirty="0">
                <a:solidFill>
                  <a:schemeClr val="accent5">
                    <a:lumMod val="75000"/>
                  </a:schemeClr>
                </a:solidFill>
                <a:latin typeface="Century Gothic" panose="020B0502020202020204" pitchFamily="34" charset="0"/>
              </a:rPr>
              <a:t>10 έως 29 ημέρες</a:t>
            </a:r>
            <a:endParaRPr lang="en-GB" sz="1800" dirty="0">
              <a:solidFill>
                <a:schemeClr val="accent5">
                  <a:lumMod val="75000"/>
                </a:schemeClr>
              </a:solidFill>
              <a:latin typeface="Century Gothic" panose="020B0502020202020204" pitchFamily="34" charset="0"/>
            </a:endParaRPr>
          </a:p>
          <a:p>
            <a:pPr indent="14288" algn="l">
              <a:buFont typeface="Wingdings" panose="05000000000000000000" pitchFamily="2" charset="2"/>
              <a:buChar char="ü"/>
              <a:tabLst>
                <a:tab pos="625475" algn="l"/>
              </a:tabLst>
              <a:defRPr/>
            </a:pPr>
            <a:r>
              <a:rPr lang="el-GR" sz="1800" dirty="0">
                <a:latin typeface="Century Gothic" panose="020B0502020202020204" pitchFamily="34" charset="0"/>
              </a:rPr>
              <a:t>  Για συμμετέχοντες με λιγότερες ευκαιρίες μάθησης: 2 έως 29 ημέρες</a:t>
            </a:r>
            <a:r>
              <a:rPr lang="en-GB" sz="1800" dirty="0">
                <a:latin typeface="Century Gothic" panose="020B0502020202020204" pitchFamily="34" charset="0"/>
              </a:rPr>
              <a:t> </a:t>
            </a:r>
            <a:endParaRPr lang="el-GR" sz="1800" dirty="0">
              <a:latin typeface="Century Gothic" panose="020B0502020202020204" pitchFamily="34" charset="0"/>
            </a:endParaRPr>
          </a:p>
          <a:p>
            <a:pPr algn="l">
              <a:defRPr/>
            </a:pPr>
            <a:endParaRPr lang="el-GR" sz="1800" dirty="0">
              <a:latin typeface="Century Gothic" panose="020B0502020202020204" pitchFamily="34" charset="0"/>
            </a:endParaRPr>
          </a:p>
          <a:p>
            <a:pPr marL="268288" indent="-268288" algn="l">
              <a:buFont typeface="Wingdings" panose="05000000000000000000" pitchFamily="2" charset="2"/>
              <a:buChar char="§"/>
              <a:defRPr/>
            </a:pPr>
            <a:r>
              <a:rPr lang="el-GR" sz="1800" b="1" dirty="0">
                <a:latin typeface="Century Gothic" panose="020B0502020202020204" pitchFamily="34" charset="0"/>
              </a:rPr>
              <a:t>Μαθησιακή Κινητικότητα Μεγάλης Διάρκειας </a:t>
            </a:r>
            <a:r>
              <a:rPr lang="el-GR" sz="1800" dirty="0">
                <a:latin typeface="Century Gothic" panose="020B0502020202020204" pitchFamily="34" charset="0"/>
                <a:sym typeface="Wingdings" panose="05000000000000000000" pitchFamily="2" charset="2"/>
              </a:rPr>
              <a:t></a:t>
            </a:r>
            <a:r>
              <a:rPr lang="en-GB" sz="1800" dirty="0">
                <a:latin typeface="Century Gothic" panose="020B0502020202020204" pitchFamily="34" charset="0"/>
                <a:sym typeface="Wingdings" panose="05000000000000000000" pitchFamily="2" charset="2"/>
              </a:rPr>
              <a:t> </a:t>
            </a:r>
            <a:r>
              <a:rPr lang="el-GR" sz="1800" dirty="0">
                <a:solidFill>
                  <a:schemeClr val="accent5">
                    <a:lumMod val="75000"/>
                  </a:schemeClr>
                </a:solidFill>
                <a:latin typeface="Century Gothic" panose="020B0502020202020204" pitchFamily="34" charset="0"/>
              </a:rPr>
              <a:t>3</a:t>
            </a:r>
            <a:r>
              <a:rPr lang="en-GB" sz="1800" dirty="0">
                <a:solidFill>
                  <a:schemeClr val="accent5">
                    <a:lumMod val="75000"/>
                  </a:schemeClr>
                </a:solidFill>
                <a:latin typeface="Century Gothic" panose="020B0502020202020204" pitchFamily="34" charset="0"/>
              </a:rPr>
              <a:t>0</a:t>
            </a:r>
            <a:r>
              <a:rPr lang="el-GR" sz="1800" dirty="0">
                <a:solidFill>
                  <a:schemeClr val="accent5">
                    <a:lumMod val="75000"/>
                  </a:schemeClr>
                </a:solidFill>
                <a:latin typeface="Century Gothic" panose="020B0502020202020204" pitchFamily="34" charset="0"/>
              </a:rPr>
              <a:t> έως 3</a:t>
            </a:r>
            <a:r>
              <a:rPr lang="en-GB" sz="1800" dirty="0">
                <a:solidFill>
                  <a:schemeClr val="accent5">
                    <a:lumMod val="75000"/>
                  </a:schemeClr>
                </a:solidFill>
                <a:latin typeface="Century Gothic" panose="020B0502020202020204" pitchFamily="34" charset="0"/>
              </a:rPr>
              <a:t>65</a:t>
            </a:r>
            <a:r>
              <a:rPr lang="el-GR" sz="1800" dirty="0">
                <a:solidFill>
                  <a:schemeClr val="accent5">
                    <a:lumMod val="75000"/>
                  </a:schemeClr>
                </a:solidFill>
                <a:latin typeface="Century Gothic" panose="020B0502020202020204" pitchFamily="34" charset="0"/>
              </a:rPr>
              <a:t> ημέρες</a:t>
            </a:r>
          </a:p>
          <a:p>
            <a:pPr indent="14288" algn="l">
              <a:buFont typeface="Wingdings" panose="05000000000000000000" pitchFamily="2" charset="2"/>
              <a:buChar char="ü"/>
              <a:defRPr/>
            </a:pPr>
            <a:r>
              <a:rPr lang="el-GR" sz="1800" dirty="0">
                <a:latin typeface="Century Gothic" panose="020B0502020202020204" pitchFamily="34" charset="0"/>
              </a:rPr>
              <a:t>  Υποχρεωτική εκπαίδευση των συμμετεχόντων πριν την αναχώρησή τους</a:t>
            </a:r>
          </a:p>
          <a:p>
            <a:pPr algn="l">
              <a:defRPr/>
            </a:pPr>
            <a:endParaRPr lang="el-GR" sz="1800" dirty="0">
              <a:solidFill>
                <a:sysClr val="windowText" lastClr="000000"/>
              </a:solidFill>
              <a:latin typeface="Century Gothic" panose="020B0502020202020204" pitchFamily="34" charset="0"/>
            </a:endParaRPr>
          </a:p>
          <a:p>
            <a:pPr marL="357188" lvl="0" indent="-268288" algn="l">
              <a:spcBef>
                <a:spcPts val="0"/>
              </a:spcBef>
              <a:defRPr/>
            </a:pPr>
            <a:r>
              <a:rPr lang="el-GR" sz="1800" i="1" dirty="0">
                <a:solidFill>
                  <a:sysClr val="windowText" lastClr="000000"/>
                </a:solidFill>
                <a:latin typeface="Century Gothic" panose="020B0502020202020204" pitchFamily="34" charset="0"/>
              </a:rPr>
              <a:t>!   Μαθησιακές Κινητικότητες Μικρής/Μεγάλης Διάρκειας: Οι κινητικότητες   πραγματοποιούνται σε σχολεία/οργανισμούς του εξωτερικού για σκοπούς φοίτησης/πρακτικής άσκησης. </a:t>
            </a:r>
            <a:r>
              <a:rPr lang="el-GR" sz="1800" i="1" dirty="0" smtClean="0">
                <a:solidFill>
                  <a:sysClr val="windowText" lastClr="000000"/>
                </a:solidFill>
                <a:latin typeface="Century Gothic" panose="020B0502020202020204" pitchFamily="34" charset="0"/>
              </a:rPr>
              <a:t> </a:t>
            </a:r>
            <a:r>
              <a:rPr lang="el-GR" sz="1800" i="1" dirty="0">
                <a:solidFill>
                  <a:sysClr val="windowText" lastClr="000000"/>
                </a:solidFill>
                <a:latin typeface="Century Gothic" panose="020B0502020202020204" pitchFamily="34" charset="0"/>
              </a:rPr>
              <a:t>Στον κάθε μαθητή παρέχεται εξατομικευμένο πρόγραμμα μάθησης. </a:t>
            </a:r>
          </a:p>
          <a:p>
            <a:pPr marL="357188" lvl="0" indent="-268288" algn="l">
              <a:spcBef>
                <a:spcPts val="0"/>
              </a:spcBef>
              <a:defRPr/>
            </a:pPr>
            <a:r>
              <a:rPr lang="el-GR" sz="1800" i="1" dirty="0">
                <a:solidFill>
                  <a:sysClr val="windowText" lastClr="000000"/>
                </a:solidFill>
                <a:latin typeface="Century Gothic" panose="020B0502020202020204" pitchFamily="34" charset="0"/>
              </a:rPr>
              <a:t>!!  Οι μαθητές, για να είναι επιλέξιμοι, πρέπει να είναι εγγεγραμμένοι στο </a:t>
            </a:r>
            <a:r>
              <a:rPr lang="el-GR" sz="1800" i="1" dirty="0" smtClean="0">
                <a:solidFill>
                  <a:sysClr val="windowText" lastClr="000000"/>
                </a:solidFill>
                <a:latin typeface="Century Gothic" panose="020B0502020202020204" pitchFamily="34" charset="0"/>
              </a:rPr>
              <a:t>σχολείο </a:t>
            </a:r>
            <a:r>
              <a:rPr lang="el-GR" sz="1800" i="1" dirty="0">
                <a:solidFill>
                  <a:sysClr val="windowText" lastClr="000000"/>
                </a:solidFill>
                <a:latin typeface="Century Gothic" panose="020B0502020202020204" pitchFamily="34" charset="0"/>
              </a:rPr>
              <a:t>αποστολής</a:t>
            </a:r>
            <a:endParaRPr lang="el-GR" sz="1800" dirty="0">
              <a:solidFill>
                <a:sysClr val="windowText" lastClr="000000"/>
              </a:solidFill>
              <a:latin typeface="Century Gothic" panose="020B0502020202020204" pitchFamily="34" charset="0"/>
            </a:endParaRPr>
          </a:p>
          <a:p>
            <a:endParaRPr lang="en-GB" sz="1400" dirty="0">
              <a:latin typeface="Century Gothic" panose="020B0502020202020204" pitchFamily="34" charset="0"/>
            </a:endParaRPr>
          </a:p>
        </p:txBody>
      </p:sp>
    </p:spTree>
    <p:extLst>
      <p:ext uri="{BB962C8B-B14F-4D97-AF65-F5344CB8AC3E}">
        <p14:creationId xmlns:p14="http://schemas.microsoft.com/office/powerpoint/2010/main" val="45050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6405"/>
            <a:ext cx="9144000" cy="778504"/>
          </a:xfrm>
        </p:spPr>
        <p:txBody>
          <a:bodyPr/>
          <a:lstStyle/>
          <a:p>
            <a:pPr>
              <a:defRPr/>
            </a:pPr>
            <a:r>
              <a:rPr lang="el-GR" sz="3200" b="1" dirty="0">
                <a:solidFill>
                  <a:srgbClr val="7030A0"/>
                </a:solidFill>
                <a:latin typeface="Century Gothic" panose="020B0502020202020204" pitchFamily="34" charset="0"/>
              </a:rPr>
              <a:t>Σχολική Εκπαίδευση</a:t>
            </a:r>
            <a:br>
              <a:rPr lang="el-GR" sz="3200" b="1" dirty="0">
                <a:solidFill>
                  <a:srgbClr val="7030A0"/>
                </a:solidFill>
                <a:latin typeface="Century Gothic" panose="020B0502020202020204" pitchFamily="34" charset="0"/>
              </a:rPr>
            </a:br>
            <a:r>
              <a:rPr lang="el-GR" sz="1900" b="1" dirty="0">
                <a:solidFill>
                  <a:prstClr val="black"/>
                </a:solidFill>
                <a:latin typeface="Century Gothic" panose="020B0502020202020204" pitchFamily="34" charset="0"/>
                <a:ea typeface="+mn-ea"/>
                <a:cs typeface="Calibri" panose="020F0502020204030204" pitchFamily="34" charset="0"/>
              </a:rPr>
              <a:t>Άλλες  Επιλέξιμες Δραστηριότητες</a:t>
            </a:r>
            <a:r>
              <a:rPr lang="en-GB" sz="1900" b="1" dirty="0">
                <a:solidFill>
                  <a:prstClr val="black"/>
                </a:solidFill>
                <a:latin typeface="Century Gothic" panose="020B0502020202020204" pitchFamily="34" charset="0"/>
                <a:ea typeface="+mn-ea"/>
                <a:cs typeface="Calibri" panose="020F0502020204030204" pitchFamily="34" charset="0"/>
              </a:rPr>
              <a:t> (1/2)</a:t>
            </a:r>
          </a:p>
        </p:txBody>
      </p:sp>
      <p:sp>
        <p:nvSpPr>
          <p:cNvPr id="3" name="Subtitle 2"/>
          <p:cNvSpPr>
            <a:spLocks noGrp="1"/>
          </p:cNvSpPr>
          <p:nvPr>
            <p:ph type="subTitle" idx="1"/>
          </p:nvPr>
        </p:nvSpPr>
        <p:spPr>
          <a:xfrm>
            <a:off x="851770" y="1877234"/>
            <a:ext cx="10910170" cy="4278473"/>
          </a:xfrm>
        </p:spPr>
        <p:txBody>
          <a:bodyPr/>
          <a:lstStyle/>
          <a:p>
            <a:pPr lvl="0" algn="l">
              <a:lnSpc>
                <a:spcPct val="100000"/>
              </a:lnSpc>
              <a:spcBef>
                <a:spcPts val="0"/>
              </a:spcBef>
              <a:buFont typeface="Wingdings" panose="05000000000000000000" pitchFamily="2" charset="2"/>
              <a:buChar char="q"/>
              <a:defRPr/>
            </a:pPr>
            <a:r>
              <a:rPr lang="el-GR" sz="2200" b="1" dirty="0">
                <a:solidFill>
                  <a:prstClr val="black"/>
                </a:solidFill>
                <a:latin typeface="Century Gothic" panose="020B0502020202020204" pitchFamily="34" charset="0"/>
              </a:rPr>
              <a:t>Εξερχόμενες:</a:t>
            </a:r>
          </a:p>
          <a:p>
            <a:pPr marL="268288" lvl="0" indent="-268288"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Προπαρασκευαστικές Επισκέψεις </a:t>
            </a:r>
            <a:r>
              <a:rPr lang="el-GR" sz="2000" dirty="0">
                <a:solidFill>
                  <a:prstClr val="black"/>
                </a:solidFill>
                <a:latin typeface="Century Gothic" panose="020B0502020202020204" pitchFamily="34" charset="0"/>
                <a:sym typeface="Wingdings" panose="05000000000000000000" pitchFamily="2" charset="2"/>
              </a:rPr>
              <a:t></a:t>
            </a:r>
            <a:r>
              <a:rPr lang="el-GR" sz="2000" dirty="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Συνήθως 1 – 2 ημέρες</a:t>
            </a:r>
          </a:p>
          <a:p>
            <a:pPr lvl="0" algn="l">
              <a:lnSpc>
                <a:spcPct val="100000"/>
              </a:lnSpc>
              <a:spcBef>
                <a:spcPts val="0"/>
              </a:spcBef>
              <a:defRPr/>
            </a:pPr>
            <a:endParaRPr lang="el-GR" sz="1200" dirty="0">
              <a:solidFill>
                <a:srgbClr val="4BACC6">
                  <a:lumMod val="75000"/>
                </a:srgbClr>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Επίσκεψη στο σχολείο/οργανισμό υποδοχής πριν από την κινητικότητα για προετοιμασία του περιεχομένου της κινητικότητας. </a:t>
            </a:r>
            <a:endParaRPr lang="en-GB"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Η επίσκεψη αποσκοπεί στη βελτίωση της συμπερίληψης, της έκτασης και της ποιότητας της κινητικότητας. </a:t>
            </a:r>
            <a:endParaRPr lang="en-GB"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Η ανάγκη για αυτού του τύπου δραστηριότητες πρέπει να αιτιολογείται πλήρως στην αίτηση για επιχορήγηση και ποτέ δεν μπορεί να αφορά προετοιμασία σεμιναρίου. </a:t>
            </a:r>
            <a:endParaRPr lang="en-GB"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Ο ανώτατος αριθμός </a:t>
            </a:r>
            <a:r>
              <a:rPr lang="el-GR" sz="1800" dirty="0" smtClean="0">
                <a:solidFill>
                  <a:prstClr val="black"/>
                </a:solidFill>
                <a:latin typeface="Century Gothic" panose="020B0502020202020204" pitchFamily="34" charset="0"/>
              </a:rPr>
              <a:t>συμμετεχόντων ανά επίσκεψη </a:t>
            </a:r>
            <a:r>
              <a:rPr lang="el-GR" sz="1800" dirty="0">
                <a:solidFill>
                  <a:prstClr val="black"/>
                </a:solidFill>
                <a:latin typeface="Century Gothic" panose="020B0502020202020204" pitchFamily="34" charset="0"/>
              </a:rPr>
              <a:t>είναι 3.</a:t>
            </a: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Οι συμμετέχοντες είναι μέλη του προσωπικού του δικαιούχου σχολείου, </a:t>
            </a:r>
            <a:r>
              <a:rPr lang="el-GR" sz="1800" dirty="0" smtClean="0">
                <a:solidFill>
                  <a:prstClr val="black"/>
                </a:solidFill>
                <a:latin typeface="Century Gothic" panose="020B0502020202020204" pitchFamily="34" charset="0"/>
              </a:rPr>
              <a:t>οι οποίοι </a:t>
            </a:r>
            <a:r>
              <a:rPr lang="el-GR" sz="1800" dirty="0">
                <a:solidFill>
                  <a:prstClr val="black"/>
                </a:solidFill>
                <a:latin typeface="Century Gothic" panose="020B0502020202020204" pitchFamily="34" charset="0"/>
              </a:rPr>
              <a:t>αναμειγνύονται στην οργάνωση του Σχεδίου</a:t>
            </a: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Κατ’ εξαίρεση, μαθητές που θα λάβουν μέρος σε μακράς διάρκειας </a:t>
            </a:r>
            <a:r>
              <a:rPr lang="el-GR" sz="1800" dirty="0" smtClean="0">
                <a:solidFill>
                  <a:prstClr val="black"/>
                </a:solidFill>
                <a:latin typeface="Century Gothic" panose="020B0502020202020204" pitchFamily="34" charset="0"/>
              </a:rPr>
              <a:t>κινητικότητα </a:t>
            </a:r>
            <a:r>
              <a:rPr lang="el-GR" sz="1800" dirty="0">
                <a:solidFill>
                  <a:prstClr val="black"/>
                </a:solidFill>
                <a:latin typeface="Century Gothic" panose="020B0502020202020204" pitchFamily="34" charset="0"/>
              </a:rPr>
              <a:t>και </a:t>
            </a:r>
            <a:r>
              <a:rPr lang="el-GR" sz="1800" dirty="0" smtClean="0">
                <a:solidFill>
                  <a:prstClr val="black"/>
                </a:solidFill>
                <a:latin typeface="Century Gothic" panose="020B0502020202020204" pitchFamily="34" charset="0"/>
              </a:rPr>
              <a:t>προσωπικό/μαθητές </a:t>
            </a:r>
            <a:r>
              <a:rPr lang="el-GR" sz="1800" dirty="0">
                <a:solidFill>
                  <a:prstClr val="black"/>
                </a:solidFill>
                <a:latin typeface="Century Gothic" panose="020B0502020202020204" pitchFamily="34" charset="0"/>
              </a:rPr>
              <a:t>με λιγότερες ευκαιρίες </a:t>
            </a:r>
            <a:r>
              <a:rPr lang="el-GR" sz="1800" dirty="0" smtClean="0">
                <a:solidFill>
                  <a:prstClr val="black"/>
                </a:solidFill>
                <a:latin typeface="Century Gothic" panose="020B0502020202020204" pitchFamily="34" charset="0"/>
              </a:rPr>
              <a:t>μάθησης </a:t>
            </a:r>
            <a:r>
              <a:rPr lang="el-GR" sz="1800" dirty="0">
                <a:solidFill>
                  <a:prstClr val="black"/>
                </a:solidFill>
                <a:latin typeface="Century Gothic" panose="020B0502020202020204" pitchFamily="34" charset="0"/>
              </a:rPr>
              <a:t>μπορούν οι ίδιοι να συμμετάσχουν σε Προπαρασκευαστική </a:t>
            </a:r>
            <a:r>
              <a:rPr lang="el-GR" sz="1800" dirty="0" smtClean="0">
                <a:solidFill>
                  <a:prstClr val="black"/>
                </a:solidFill>
                <a:latin typeface="Century Gothic" panose="020B0502020202020204" pitchFamily="34" charset="0"/>
              </a:rPr>
              <a:t>Επίσκεψη </a:t>
            </a:r>
            <a:r>
              <a:rPr lang="el-GR" sz="1800" dirty="0">
                <a:solidFill>
                  <a:prstClr val="black"/>
                </a:solidFill>
                <a:latin typeface="Century Gothic" panose="020B0502020202020204" pitchFamily="34" charset="0"/>
              </a:rPr>
              <a:t>για προετοιμασία της δικής τους </a:t>
            </a:r>
            <a:r>
              <a:rPr lang="el-GR" sz="1800" dirty="0" smtClean="0">
                <a:solidFill>
                  <a:prstClr val="black"/>
                </a:solidFill>
                <a:latin typeface="Century Gothic" panose="020B0502020202020204" pitchFamily="34" charset="0"/>
              </a:rPr>
              <a:t>δραστηριότητας</a:t>
            </a:r>
            <a:endParaRPr lang="el-GR" sz="1800" dirty="0">
              <a:solidFill>
                <a:prstClr val="black"/>
              </a:solidFill>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1504683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920" y="776612"/>
            <a:ext cx="9144000" cy="802931"/>
          </a:xfrm>
        </p:spPr>
        <p:txBody>
          <a:bodyPr/>
          <a:lstStyle/>
          <a:p>
            <a:pPr>
              <a:defRPr/>
            </a:pPr>
            <a:r>
              <a:rPr lang="el-GR" sz="3200" b="1" dirty="0" smtClean="0">
                <a:solidFill>
                  <a:srgbClr val="7030A0"/>
                </a:solidFill>
                <a:latin typeface="Century Gothic" panose="020B0502020202020204" pitchFamily="34" charset="0"/>
                <a:ea typeface="+mn-ea"/>
                <a:cs typeface="+mn-cs"/>
              </a:rPr>
              <a:t>Σχολική Εκπαίδευση</a:t>
            </a:r>
            <a:r>
              <a:rPr lang="el-GR" sz="3200" b="1" dirty="0">
                <a:solidFill>
                  <a:srgbClr val="7030A0"/>
                </a:solidFill>
                <a:latin typeface="Century Gothic" panose="020B0502020202020204" pitchFamily="34" charset="0"/>
                <a:ea typeface="+mn-ea"/>
                <a:cs typeface="+mn-cs"/>
              </a:rPr>
              <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Άλλες  Επιλέξιμες Δραστηριότητες</a:t>
            </a:r>
            <a:r>
              <a:rPr lang="en-GB" sz="1900" b="1" dirty="0">
                <a:solidFill>
                  <a:prstClr val="black"/>
                </a:solidFill>
                <a:latin typeface="Century Gothic" panose="020B0502020202020204" pitchFamily="34" charset="0"/>
                <a:ea typeface="+mn-ea"/>
                <a:cs typeface="Calibri" panose="020F0502020204030204" pitchFamily="34" charset="0"/>
              </a:rPr>
              <a:t> (2/2)</a:t>
            </a:r>
          </a:p>
        </p:txBody>
      </p:sp>
      <p:sp>
        <p:nvSpPr>
          <p:cNvPr id="3" name="Subtitle 2"/>
          <p:cNvSpPr>
            <a:spLocks noGrp="1"/>
          </p:cNvSpPr>
          <p:nvPr>
            <p:ph type="subTitle" idx="1"/>
          </p:nvPr>
        </p:nvSpPr>
        <p:spPr>
          <a:xfrm>
            <a:off x="713984" y="1771484"/>
            <a:ext cx="11035430" cy="4765964"/>
          </a:xfrm>
        </p:spPr>
        <p:txBody>
          <a:bodyPr/>
          <a:lstStyle/>
          <a:p>
            <a:pPr marL="357188" lvl="0" indent="-357188" algn="l">
              <a:lnSpc>
                <a:spcPct val="100000"/>
              </a:lnSpc>
              <a:spcBef>
                <a:spcPts val="0"/>
              </a:spcBef>
              <a:buFont typeface="Wingdings" panose="05000000000000000000" pitchFamily="2" charset="2"/>
              <a:buChar char="q"/>
              <a:defRPr/>
            </a:pPr>
            <a:r>
              <a:rPr lang="el-GR" sz="2000" b="1" dirty="0">
                <a:solidFill>
                  <a:prstClr val="black"/>
                </a:solidFill>
                <a:latin typeface="Century Gothic" panose="020B0502020202020204" pitchFamily="34" charset="0"/>
              </a:rPr>
              <a:t>Εισερχόμενες:</a:t>
            </a:r>
            <a:endParaRPr lang="en-GB" sz="2000" b="1" dirty="0">
              <a:solidFill>
                <a:prstClr val="black"/>
              </a:solidFill>
              <a:latin typeface="Century Gothic" panose="020B0502020202020204" pitchFamily="34" charset="0"/>
            </a:endParaRPr>
          </a:p>
          <a:p>
            <a:pPr lvl="0" algn="l">
              <a:lnSpc>
                <a:spcPct val="100000"/>
              </a:lnSpc>
              <a:spcBef>
                <a:spcPts val="0"/>
              </a:spcBef>
              <a:defRPr/>
            </a:pPr>
            <a:endParaRPr lang="el-GR" sz="1800" b="1" dirty="0">
              <a:solidFill>
                <a:prstClr val="black"/>
              </a:solidFill>
              <a:latin typeface="Century Gothic" panose="020B0502020202020204" pitchFamily="34" charset="0"/>
            </a:endParaRPr>
          </a:p>
          <a:p>
            <a:pPr marL="357188" lvl="0" indent="-357188" algn="l">
              <a:lnSpc>
                <a:spcPct val="100000"/>
              </a:lnSpc>
              <a:spcBef>
                <a:spcPts val="0"/>
              </a:spcBef>
              <a:buFont typeface="Wingdings" panose="05000000000000000000" pitchFamily="2" charset="2"/>
              <a:buChar char="§"/>
              <a:defRPr/>
            </a:pPr>
            <a:r>
              <a:rPr lang="el-GR" sz="1800" b="1" dirty="0">
                <a:solidFill>
                  <a:prstClr val="black"/>
                </a:solidFill>
                <a:latin typeface="Century Gothic" panose="020B0502020202020204" pitchFamily="34" charset="0"/>
              </a:rPr>
              <a:t>Προσκεκλημένοι Εμπειρογνώμονες από άλλη Χώρα του Προγράμματος </a:t>
            </a:r>
            <a:r>
              <a:rPr lang="el-GR" sz="1800" dirty="0">
                <a:solidFill>
                  <a:prstClr val="black"/>
                </a:solidFill>
                <a:latin typeface="Century Gothic" panose="020B0502020202020204" pitchFamily="34" charset="0"/>
                <a:sym typeface="Wingdings" panose="05000000000000000000" pitchFamily="2" charset="2"/>
              </a:rPr>
              <a:t> </a:t>
            </a:r>
            <a:r>
              <a:rPr lang="el-GR" sz="1800" dirty="0">
                <a:solidFill>
                  <a:srgbClr val="4BACC6">
                    <a:lumMod val="75000"/>
                  </a:srgbClr>
                </a:solidFill>
                <a:latin typeface="Century Gothic" panose="020B0502020202020204" pitchFamily="34" charset="0"/>
                <a:sym typeface="Wingdings" panose="05000000000000000000" pitchFamily="2" charset="2"/>
              </a:rPr>
              <a:t>2 – 60 ημέρες</a:t>
            </a:r>
          </a:p>
          <a:p>
            <a:pPr lvl="0" algn="l">
              <a:lnSpc>
                <a:spcPct val="100000"/>
              </a:lnSpc>
              <a:spcBef>
                <a:spcPts val="0"/>
              </a:spcBef>
              <a:defRPr/>
            </a:pPr>
            <a:endParaRPr lang="el-GR" sz="1800" dirty="0">
              <a:solidFill>
                <a:srgbClr val="4BACC6">
                  <a:lumMod val="75000"/>
                </a:srgbClr>
              </a:solidFill>
              <a:latin typeface="Century Gothic" panose="020B0502020202020204" pitchFamily="34" charset="0"/>
              <a:sym typeface="Wingdings" panose="05000000000000000000" pitchFamily="2" charset="2"/>
            </a:endParaRPr>
          </a:p>
          <a:p>
            <a:pPr marL="625475" lvl="0" indent="-282575" algn="l">
              <a:lnSpc>
                <a:spcPct val="100000"/>
              </a:lnSpc>
              <a:spcBef>
                <a:spcPts val="0"/>
              </a:spcBef>
              <a:buFont typeface="Wingdings" panose="05000000000000000000" pitchFamily="2" charset="2"/>
              <a:buChar char="ü"/>
              <a:defRPr/>
            </a:pPr>
            <a:r>
              <a:rPr lang="el-GR" sz="1600" dirty="0">
                <a:solidFill>
                  <a:prstClr val="black"/>
                </a:solidFill>
                <a:latin typeface="Century Gothic" panose="020B0502020202020204" pitchFamily="34" charset="0"/>
                <a:sym typeface="Wingdings" panose="05000000000000000000" pitchFamily="2" charset="2"/>
              </a:rPr>
              <a:t>Εκπαιδευτές, Εκπαιδευτικοί και Εμπειρογνώμονες σε θέματα πολιτικής, οι οποίοι μπορούν να συμβάλουν στη βελτίωση της διδασκαλίας και της μάθησης στο σχολείο υποδοχής (=δικαιούχος οργανισμός). Μπορεί π.χ. να επιδείξουν νέες μεθόδους διδασκαλίας στο προσωπικό ή να μεταφέρουν καλές πρακτικές σχετικά με τη διοίκηση ενός σχολείου</a:t>
            </a:r>
          </a:p>
          <a:p>
            <a:pPr lvl="0" algn="l">
              <a:lnSpc>
                <a:spcPct val="100000"/>
              </a:lnSpc>
              <a:spcBef>
                <a:spcPts val="0"/>
              </a:spcBef>
              <a:defRPr/>
            </a:pPr>
            <a:endParaRPr lang="el-GR" sz="1600" dirty="0">
              <a:solidFill>
                <a:prstClr val="black"/>
              </a:solidFill>
              <a:latin typeface="Century Gothic" panose="020B0502020202020204" pitchFamily="34" charset="0"/>
              <a:sym typeface="Wingdings" panose="05000000000000000000" pitchFamily="2" charset="2"/>
            </a:endParaRPr>
          </a:p>
          <a:p>
            <a:pPr lvl="0" algn="l">
              <a:lnSpc>
                <a:spcPct val="100000"/>
              </a:lnSpc>
              <a:spcBef>
                <a:spcPts val="0"/>
              </a:spcBef>
              <a:buFont typeface="Wingdings" panose="05000000000000000000" pitchFamily="2" charset="2"/>
              <a:buChar char="§"/>
              <a:defRPr/>
            </a:pPr>
            <a:r>
              <a:rPr lang="el-GR" sz="1800" b="1" dirty="0">
                <a:solidFill>
                  <a:prstClr val="black"/>
                </a:solidFill>
                <a:latin typeface="Century Gothic" panose="020B0502020202020204" pitchFamily="34" charset="0"/>
              </a:rPr>
              <a:t>Φιλοξενία για σκοπούς άσκησης: αφορά φοιτητές/πρόσφατους απόφοιτους Προγραμμάτων Εκπαίδευσης εκπαιδευτικών, που παρέχονται σε Χώρα του </a:t>
            </a:r>
            <a:r>
              <a:rPr lang="el-GR" sz="1800" b="1" dirty="0" smtClean="0">
                <a:solidFill>
                  <a:prstClr val="black"/>
                </a:solidFill>
                <a:latin typeface="Century Gothic" panose="020B0502020202020204" pitchFamily="34" charset="0"/>
              </a:rPr>
              <a:t>Προγράμματος </a:t>
            </a:r>
            <a:r>
              <a:rPr lang="el-GR" sz="1800" dirty="0">
                <a:solidFill>
                  <a:prstClr val="black"/>
                </a:solidFill>
                <a:latin typeface="Century Gothic" panose="020B0502020202020204" pitchFamily="34" charset="0"/>
                <a:sym typeface="Wingdings" panose="05000000000000000000" pitchFamily="2" charset="2"/>
              </a:rPr>
              <a:t>  </a:t>
            </a:r>
            <a:r>
              <a:rPr lang="el-GR" sz="1800" dirty="0">
                <a:solidFill>
                  <a:srgbClr val="4BACC6">
                    <a:lumMod val="75000"/>
                  </a:srgbClr>
                </a:solidFill>
                <a:latin typeface="Century Gothic" panose="020B0502020202020204" pitchFamily="34" charset="0"/>
                <a:sym typeface="Wingdings" panose="05000000000000000000" pitchFamily="2" charset="2"/>
              </a:rPr>
              <a:t>10 – 365 ημέρες</a:t>
            </a:r>
          </a:p>
          <a:p>
            <a:pPr lvl="0" algn="l">
              <a:lnSpc>
                <a:spcPct val="100000"/>
              </a:lnSpc>
              <a:spcBef>
                <a:spcPts val="0"/>
              </a:spcBef>
              <a:defRPr/>
            </a:pPr>
            <a:endParaRPr lang="el-GR" sz="1800" dirty="0">
              <a:solidFill>
                <a:srgbClr val="4BACC6">
                  <a:lumMod val="75000"/>
                </a:srgbClr>
              </a:solidFill>
              <a:latin typeface="Century Gothic" panose="020B0502020202020204" pitchFamily="34" charset="0"/>
              <a:sym typeface="Wingdings" panose="05000000000000000000" pitchFamily="2" charset="2"/>
            </a:endParaRPr>
          </a:p>
          <a:p>
            <a:pPr marL="628650" lvl="0" indent="-285750" algn="l">
              <a:lnSpc>
                <a:spcPct val="100000"/>
              </a:lnSpc>
              <a:spcBef>
                <a:spcPts val="0"/>
              </a:spcBef>
              <a:buFont typeface="Wingdings" panose="05000000000000000000" pitchFamily="2" charset="2"/>
              <a:buChar char="ü"/>
              <a:defRPr/>
            </a:pPr>
            <a:r>
              <a:rPr lang="en-GB" sz="1600" dirty="0">
                <a:solidFill>
                  <a:prstClr val="black"/>
                </a:solidFill>
                <a:latin typeface="Century Gothic" panose="020B0502020202020204" pitchFamily="34" charset="0"/>
              </a:rPr>
              <a:t>To </a:t>
            </a:r>
            <a:r>
              <a:rPr lang="el-GR" sz="1600" dirty="0">
                <a:solidFill>
                  <a:prstClr val="black"/>
                </a:solidFill>
                <a:latin typeface="Century Gothic" panose="020B0502020202020204" pitchFamily="34" charset="0"/>
              </a:rPr>
              <a:t>σχολείο υποδοχής, δηλαδή ο αιτών οργανισμός, λαμβάνει οικονομική στήριξη για την </a:t>
            </a:r>
            <a:r>
              <a:rPr lang="el-GR" sz="1600" dirty="0" smtClean="0">
                <a:solidFill>
                  <a:prstClr val="black"/>
                </a:solidFill>
                <a:latin typeface="Century Gothic" panose="020B0502020202020204" pitchFamily="34" charset="0"/>
              </a:rPr>
              <a:t>οργάνωση </a:t>
            </a:r>
            <a:r>
              <a:rPr lang="el-GR" sz="1600" dirty="0">
                <a:solidFill>
                  <a:prstClr val="black"/>
                </a:solidFill>
                <a:latin typeface="Century Gothic" panose="020B0502020202020204" pitchFamily="34" charset="0"/>
              </a:rPr>
              <a:t>της περιόδου άσκησης</a:t>
            </a:r>
          </a:p>
          <a:p>
            <a:pPr marL="628650" lvl="0" indent="-285750" algn="l">
              <a:lnSpc>
                <a:spcPct val="100000"/>
              </a:lnSpc>
              <a:spcBef>
                <a:spcPts val="0"/>
              </a:spcBef>
              <a:buFont typeface="Wingdings" panose="05000000000000000000" pitchFamily="2" charset="2"/>
              <a:buChar char="ü"/>
              <a:defRPr/>
            </a:pPr>
            <a:r>
              <a:rPr lang="el-GR" sz="1600" dirty="0">
                <a:solidFill>
                  <a:prstClr val="black"/>
                </a:solidFill>
                <a:latin typeface="Century Gothic" panose="020B0502020202020204" pitchFamily="34" charset="0"/>
              </a:rPr>
              <a:t>Ο οργανισμός αποστολής έχει την υποχρέωση να καλύψει τα έξοδα </a:t>
            </a:r>
            <a:r>
              <a:rPr lang="el-GR" sz="1600" dirty="0" smtClean="0">
                <a:solidFill>
                  <a:prstClr val="black"/>
                </a:solidFill>
                <a:latin typeface="Century Gothic" panose="020B0502020202020204" pitchFamily="34" charset="0"/>
              </a:rPr>
              <a:t>ταξιδιού </a:t>
            </a:r>
            <a:r>
              <a:rPr lang="el-GR" sz="1600" dirty="0">
                <a:solidFill>
                  <a:prstClr val="black"/>
                </a:solidFill>
                <a:latin typeface="Century Gothic" panose="020B0502020202020204" pitchFamily="34" charset="0"/>
              </a:rPr>
              <a:t>και </a:t>
            </a:r>
            <a:r>
              <a:rPr lang="el-GR" sz="1600" dirty="0" smtClean="0">
                <a:solidFill>
                  <a:prstClr val="black"/>
                </a:solidFill>
                <a:latin typeface="Century Gothic" panose="020B0502020202020204" pitchFamily="34" charset="0"/>
              </a:rPr>
              <a:t>διαβίωσης </a:t>
            </a:r>
            <a:r>
              <a:rPr lang="el-GR" sz="1600" dirty="0">
                <a:solidFill>
                  <a:prstClr val="black"/>
                </a:solidFill>
                <a:latin typeface="Century Gothic" panose="020B0502020202020204" pitchFamily="34" charset="0"/>
              </a:rPr>
              <a:t>του ασκούμενου (είτε από δικά του κονδύλια είτε υποβάλλοντας αίτηση </a:t>
            </a:r>
            <a:r>
              <a:rPr lang="el-GR" sz="1600" dirty="0" smtClean="0">
                <a:solidFill>
                  <a:prstClr val="black"/>
                </a:solidFill>
                <a:latin typeface="Century Gothic" panose="020B0502020202020204" pitchFamily="34" charset="0"/>
              </a:rPr>
              <a:t>για </a:t>
            </a:r>
            <a:r>
              <a:rPr lang="el-GR" sz="1600" dirty="0">
                <a:solidFill>
                  <a:prstClr val="black"/>
                </a:solidFill>
                <a:latin typeface="Century Gothic" panose="020B0502020202020204" pitchFamily="34" charset="0"/>
              </a:rPr>
              <a:t>επιχορήγηση στην Εθνική Υπηρεσία της Χώρας του για τον σκοπό αυτό)</a:t>
            </a:r>
          </a:p>
          <a:p>
            <a:pPr marL="628650" lvl="0" indent="-285750" algn="l">
              <a:lnSpc>
                <a:spcPct val="100000"/>
              </a:lnSpc>
              <a:spcBef>
                <a:spcPts val="0"/>
              </a:spcBef>
              <a:buFont typeface="Wingdings" panose="05000000000000000000" pitchFamily="2" charset="2"/>
              <a:buChar char="ü"/>
              <a:defRPr/>
            </a:pPr>
            <a:endParaRPr lang="el-GR" sz="1600" dirty="0">
              <a:solidFill>
                <a:prstClr val="black"/>
              </a:solidFill>
            </a:endParaRPr>
          </a:p>
        </p:txBody>
      </p:sp>
    </p:spTree>
    <p:extLst>
      <p:ext uri="{BB962C8B-B14F-4D97-AF65-F5344CB8AC3E}">
        <p14:creationId xmlns:p14="http://schemas.microsoft.com/office/powerpoint/2010/main" val="360988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endParaRPr kumimoji="0" lang="en-GB"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p:txBody>
      </p:sp>
      <p:sp>
        <p:nvSpPr>
          <p:cNvPr id="4" name="Text Placeholder 5"/>
          <p:cNvSpPr txBox="1">
            <a:spLocks/>
          </p:cNvSpPr>
          <p:nvPr/>
        </p:nvSpPr>
        <p:spPr>
          <a:xfrm>
            <a:off x="685800" y="2881390"/>
            <a:ext cx="3574031" cy="19249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b="1" dirty="0" smtClean="0">
                <a:solidFill>
                  <a:srgbClr val="7030A0"/>
                </a:solidFill>
                <a:latin typeface="Century Gothic" panose="020B0502020202020204" pitchFamily="34" charset="0"/>
              </a:rPr>
              <a:t>Βασική Δράση 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b="1" noProof="0" dirty="0" smtClean="0">
                <a:solidFill>
                  <a:srgbClr val="7030A0"/>
                </a:solidFill>
                <a:latin typeface="Century Gothic" panose="020B0502020202020204" pitchFamily="34" charset="0"/>
              </a:rPr>
              <a:t>Σχέδια Μικρής Κλίμακας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0" u="none" strike="noStrike" kern="1200" cap="none" spc="0" normalizeH="0" baseline="0" dirty="0" smtClean="0">
                <a:ln>
                  <a:noFill/>
                </a:ln>
                <a:solidFill>
                  <a:srgbClr val="7030A0"/>
                </a:solidFill>
                <a:effectLst/>
                <a:uLnTx/>
                <a:uFillTx/>
                <a:latin typeface="Century Gothic" panose="020B0502020202020204" pitchFamily="34" charset="0"/>
                <a:ea typeface="+mn-ea"/>
                <a:cs typeface="+mn-cs"/>
              </a:rPr>
              <a:t>ΚΑ122</a:t>
            </a:r>
            <a:endParaRPr kumimoji="0" lang="el-GR" sz="28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endParaRPr>
          </a:p>
        </p:txBody>
      </p:sp>
      <p:sp>
        <p:nvSpPr>
          <p:cNvPr id="5" name="Subtitle 4"/>
          <p:cNvSpPr txBox="1">
            <a:spLocks/>
          </p:cNvSpPr>
          <p:nvPr/>
        </p:nvSpPr>
        <p:spPr>
          <a:xfrm>
            <a:off x="6354050" y="3593763"/>
            <a:ext cx="5148064" cy="5001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Εκπαίδευση</a:t>
            </a:r>
            <a:r>
              <a:rPr kumimoji="0" lang="el-GR" sz="2400" b="0" i="0" u="none" strike="noStrike" kern="1200" cap="none" spc="0" normalizeH="0" noProof="0" dirty="0" smtClean="0">
                <a:ln>
                  <a:noFill/>
                </a:ln>
                <a:solidFill>
                  <a:prstClr val="black">
                    <a:lumMod val="75000"/>
                    <a:lumOff val="25000"/>
                  </a:prstClr>
                </a:solidFill>
                <a:effectLst/>
                <a:uLnTx/>
                <a:uFillTx/>
                <a:latin typeface="Century Gothic" panose="020B0502020202020204" pitchFamily="34" charset="0"/>
                <a:ea typeface="+mn-ea"/>
                <a:cs typeface="+mn-cs"/>
              </a:rPr>
              <a:t> Ενηλίκων</a:t>
            </a: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cxnSp>
        <p:nvCxnSpPr>
          <p:cNvPr id="7" name="Straight Connector 6"/>
          <p:cNvCxnSpPr/>
          <p:nvPr/>
        </p:nvCxnSpPr>
        <p:spPr>
          <a:xfrm>
            <a:off x="5302544" y="1835301"/>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140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6790" y="564405"/>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7030A0"/>
                </a:solidFill>
                <a:latin typeface="Century Gothic" panose="020B0502020202020204" pitchFamily="34" charset="0"/>
              </a:rPr>
              <a:t>Εκπαίδευση Ενηλίκων </a:t>
            </a:r>
            <a:endParaRPr lang="el-GR" sz="3200" b="1" dirty="0" smtClean="0">
              <a:solidFill>
                <a:srgbClr val="7030A0"/>
              </a:solidFill>
              <a:latin typeface="Century Gothic" panose="020B0502020202020204" pitchFamily="34" charset="0"/>
            </a:endParaRPr>
          </a:p>
          <a:p>
            <a:pPr algn="ctr">
              <a:spcBef>
                <a:spcPct val="0"/>
              </a:spcBef>
              <a:defRPr/>
            </a:pPr>
            <a:r>
              <a:rPr lang="el-GR" sz="2000" b="1" dirty="0" smtClean="0">
                <a:solidFill>
                  <a:prstClr val="black"/>
                </a:solidFill>
                <a:latin typeface="Century Gothic" panose="020B0502020202020204" pitchFamily="34" charset="0"/>
              </a:rPr>
              <a:t>Κινητικότητα </a:t>
            </a:r>
            <a:r>
              <a:rPr lang="el-GR" sz="2000" b="1" dirty="0">
                <a:solidFill>
                  <a:prstClr val="black"/>
                </a:solidFill>
                <a:latin typeface="Century Gothic" panose="020B0502020202020204" pitchFamily="34" charset="0"/>
              </a:rPr>
              <a:t>Προσωπικού – Επιλέξιμοι Συμμετέχοντες</a:t>
            </a:r>
          </a:p>
        </p:txBody>
      </p:sp>
      <p:sp>
        <p:nvSpPr>
          <p:cNvPr id="8" name="Content Placeholder 2"/>
          <p:cNvSpPr txBox="1">
            <a:spLocks/>
          </p:cNvSpPr>
          <p:nvPr/>
        </p:nvSpPr>
        <p:spPr>
          <a:xfrm>
            <a:off x="1096717" y="2247343"/>
            <a:ext cx="10402175" cy="42231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spcAft>
                <a:spcPts val="1200"/>
              </a:spcAft>
              <a:buFont typeface="Wingdings" panose="05000000000000000000" pitchFamily="2" charset="2"/>
              <a:buChar char="§"/>
              <a:defRPr/>
            </a:pPr>
            <a:r>
              <a:rPr lang="el-GR" sz="1800" dirty="0">
                <a:solidFill>
                  <a:prstClr val="black"/>
                </a:solidFill>
                <a:latin typeface="Century Gothic" panose="020B0502020202020204" pitchFamily="34" charset="0"/>
              </a:rPr>
              <a:t>Εκπαιδευτές/Μέλη της Διεύθυνσης/Μη διδακτικό προσωπικό Οργανισμών που παρέχουν Εκπαίδευση σε Ενήλικες </a:t>
            </a:r>
            <a:endParaRPr lang="el-GR" sz="1400" dirty="0">
              <a:solidFill>
                <a:prstClr val="black"/>
              </a:solidFill>
              <a:latin typeface="Century Gothic" panose="020B0502020202020204" pitchFamily="34" charset="0"/>
            </a:endParaRPr>
          </a:p>
          <a:p>
            <a:pPr algn="just">
              <a:spcBef>
                <a:spcPts val="0"/>
              </a:spcBef>
              <a:spcAft>
                <a:spcPts val="1200"/>
              </a:spcAft>
              <a:buFont typeface="Wingdings" panose="05000000000000000000" pitchFamily="2" charset="2"/>
              <a:buChar char="§"/>
              <a:defRPr/>
            </a:pPr>
            <a:r>
              <a:rPr lang="el-GR" sz="1800" dirty="0">
                <a:solidFill>
                  <a:prstClr val="black"/>
                </a:solidFill>
                <a:latin typeface="Century Gothic" panose="020B0502020202020204" pitchFamily="34" charset="0"/>
              </a:rPr>
              <a:t>Εκπαιδευτικοί Εσπερινών Γυμνασίων – Λυκείων </a:t>
            </a:r>
          </a:p>
          <a:p>
            <a:pPr algn="just">
              <a:spcBef>
                <a:spcPts val="0"/>
              </a:spcBef>
              <a:spcAft>
                <a:spcPts val="1200"/>
              </a:spcAft>
              <a:buFont typeface="Wingdings" panose="05000000000000000000" pitchFamily="2" charset="2"/>
              <a:buChar char="§"/>
              <a:defRPr/>
            </a:pPr>
            <a:r>
              <a:rPr lang="el-GR" sz="1800" dirty="0">
                <a:solidFill>
                  <a:prstClr val="black"/>
                </a:solidFill>
                <a:latin typeface="Century Gothic" panose="020B0502020202020204" pitchFamily="34" charset="0"/>
              </a:rPr>
              <a:t>Προσωπικό κέντρων απασχόλησης ατόμων με ειδικές </a:t>
            </a:r>
            <a:r>
              <a:rPr lang="el-GR" sz="1800" dirty="0" smtClean="0">
                <a:solidFill>
                  <a:prstClr val="black"/>
                </a:solidFill>
                <a:latin typeface="Century Gothic" panose="020B0502020202020204" pitchFamily="34" charset="0"/>
              </a:rPr>
              <a:t>ανάγκες</a:t>
            </a:r>
            <a:endParaRPr lang="el-GR" sz="1400" dirty="0">
              <a:solidFill>
                <a:prstClr val="black"/>
              </a:solidFill>
              <a:latin typeface="Century Gothic" panose="020B0502020202020204" pitchFamily="34" charset="0"/>
            </a:endParaRPr>
          </a:p>
          <a:p>
            <a:pPr algn="just">
              <a:spcBef>
                <a:spcPts val="0"/>
              </a:spcBef>
              <a:spcAft>
                <a:spcPts val="1200"/>
              </a:spcAft>
              <a:buFont typeface="Wingdings" panose="05000000000000000000" pitchFamily="2" charset="2"/>
              <a:buChar char="§"/>
              <a:defRPr/>
            </a:pPr>
            <a:r>
              <a:rPr lang="el-GR" sz="1800" dirty="0">
                <a:solidFill>
                  <a:prstClr val="black"/>
                </a:solidFill>
                <a:latin typeface="Century Gothic" panose="020B0502020202020204" pitchFamily="34" charset="0"/>
              </a:rPr>
              <a:t>Προσωπικό ΜΚΟ, Πολιτιστικών Ιδρυμάτων, Βιβλιοθηκών και Μουσείων </a:t>
            </a:r>
            <a:endParaRPr lang="el-GR" sz="1400" dirty="0">
              <a:solidFill>
                <a:prstClr val="black"/>
              </a:solidFill>
              <a:latin typeface="Century Gothic" panose="020B0502020202020204" pitchFamily="34" charset="0"/>
            </a:endParaRPr>
          </a:p>
          <a:p>
            <a:pPr algn="just">
              <a:spcBef>
                <a:spcPts val="0"/>
              </a:spcBef>
              <a:spcAft>
                <a:spcPts val="1200"/>
              </a:spcAft>
              <a:buFont typeface="Wingdings" panose="05000000000000000000" pitchFamily="2" charset="2"/>
              <a:buChar char="§"/>
              <a:defRPr/>
            </a:pPr>
            <a:r>
              <a:rPr lang="el-GR" sz="1800" dirty="0">
                <a:solidFill>
                  <a:prstClr val="black"/>
                </a:solidFill>
                <a:latin typeface="Century Gothic" panose="020B0502020202020204" pitchFamily="34" charset="0"/>
              </a:rPr>
              <a:t>Εκπαιδευτές Τμήματος </a:t>
            </a:r>
            <a:r>
              <a:rPr lang="el-GR" sz="1800" dirty="0" smtClean="0">
                <a:solidFill>
                  <a:prstClr val="black"/>
                </a:solidFill>
                <a:latin typeface="Century Gothic" panose="020B0502020202020204" pitchFamily="34" charset="0"/>
              </a:rPr>
              <a:t>Φυλακών</a:t>
            </a:r>
            <a:endParaRPr lang="el-GR" sz="1400" dirty="0">
              <a:solidFill>
                <a:prstClr val="black"/>
              </a:solidFill>
              <a:latin typeface="Century Gothic" panose="020B0502020202020204" pitchFamily="34" charset="0"/>
            </a:endParaRPr>
          </a:p>
          <a:p>
            <a:pPr algn="just">
              <a:spcBef>
                <a:spcPts val="0"/>
              </a:spcBef>
              <a:spcAft>
                <a:spcPts val="1200"/>
              </a:spcAft>
              <a:buFont typeface="Wingdings" panose="05000000000000000000" pitchFamily="2" charset="2"/>
              <a:buChar char="§"/>
              <a:defRPr/>
            </a:pPr>
            <a:r>
              <a:rPr lang="el-GR" sz="1800" dirty="0">
                <a:solidFill>
                  <a:prstClr val="black"/>
                </a:solidFill>
                <a:latin typeface="Century Gothic" panose="020B0502020202020204" pitchFamily="34" charset="0"/>
              </a:rPr>
              <a:t>Μέλη Συνδέσμων </a:t>
            </a:r>
            <a:r>
              <a:rPr lang="el-GR" sz="1800" dirty="0" smtClean="0">
                <a:solidFill>
                  <a:prstClr val="black"/>
                </a:solidFill>
                <a:latin typeface="Century Gothic" panose="020B0502020202020204" pitchFamily="34" charset="0"/>
              </a:rPr>
              <a:t>Γονέων</a:t>
            </a:r>
            <a:endParaRPr lang="el-GR" sz="1400" dirty="0">
              <a:solidFill>
                <a:prstClr val="black"/>
              </a:solidFill>
              <a:latin typeface="Century Gothic" panose="020B0502020202020204" pitchFamily="34" charset="0"/>
            </a:endParaRPr>
          </a:p>
          <a:p>
            <a:pPr algn="just">
              <a:spcBef>
                <a:spcPts val="0"/>
              </a:spcBef>
              <a:spcAft>
                <a:spcPts val="1200"/>
              </a:spcAft>
              <a:buFont typeface="Wingdings" panose="05000000000000000000" pitchFamily="2" charset="2"/>
              <a:buChar char="§"/>
              <a:defRPr/>
            </a:pPr>
            <a:r>
              <a:rPr lang="el-GR" sz="1800" dirty="0">
                <a:solidFill>
                  <a:prstClr val="black"/>
                </a:solidFill>
                <a:latin typeface="Century Gothic" panose="020B0502020202020204" pitchFamily="34" charset="0"/>
              </a:rPr>
              <a:t>Λειτουργοί Κέντρου Εκπαιδευτικής Έρευνας και Αξιολόγησης Π.Ι</a:t>
            </a:r>
            <a:r>
              <a:rPr lang="el-GR" sz="1800" dirty="0" smtClean="0">
                <a:solidFill>
                  <a:prstClr val="black"/>
                </a:solidFill>
                <a:latin typeface="Century Gothic" panose="020B0502020202020204" pitchFamily="34" charset="0"/>
              </a:rPr>
              <a:t>.</a:t>
            </a:r>
            <a:endParaRPr lang="el-GR" sz="1400" dirty="0">
              <a:solidFill>
                <a:prstClr val="black"/>
              </a:solidFill>
              <a:latin typeface="Century Gothic" panose="020B0502020202020204" pitchFamily="34" charset="0"/>
            </a:endParaRPr>
          </a:p>
          <a:p>
            <a:pPr>
              <a:spcBef>
                <a:spcPts val="0"/>
              </a:spcBef>
              <a:spcAft>
                <a:spcPts val="1200"/>
              </a:spcAft>
              <a:buFont typeface="Wingdings" panose="05000000000000000000" pitchFamily="2" charset="2"/>
              <a:buChar char="§"/>
              <a:defRPr/>
            </a:pPr>
            <a:r>
              <a:rPr lang="el-GR" sz="1800" dirty="0">
                <a:solidFill>
                  <a:prstClr val="black"/>
                </a:solidFill>
                <a:latin typeface="Century Gothic" panose="020B0502020202020204" pitchFamily="34" charset="0"/>
              </a:rPr>
              <a:t>Άτομα που χαράζουν πολιτική στον Τομέα της ΕΕ, π.χ. λειτουργοί του ΥΠΠΑΝ - Σύμβουλοι Εκπαίδευσης </a:t>
            </a:r>
            <a:r>
              <a:rPr lang="el-GR" sz="1800" dirty="0" smtClean="0">
                <a:solidFill>
                  <a:prstClr val="black"/>
                </a:solidFill>
                <a:latin typeface="Century Gothic" panose="020B0502020202020204" pitchFamily="34" charset="0"/>
              </a:rPr>
              <a:t>Ενηλίκων</a:t>
            </a:r>
            <a:endParaRPr lang="el-GR" sz="2000" dirty="0">
              <a:solidFill>
                <a:sysClr val="windowText" lastClr="000000"/>
              </a:solidFill>
              <a:latin typeface="Century Gothic" panose="020B0502020202020204" pitchFamily="34" charset="0"/>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n-GB"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904389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726510"/>
            <a:ext cx="9144000" cy="803627"/>
          </a:xfrm>
        </p:spPr>
        <p:txBody>
          <a:bodyPr/>
          <a:lstStyle/>
          <a:p>
            <a:pPr>
              <a:defRPr/>
            </a:pPr>
            <a:r>
              <a:rPr lang="el-GR" sz="3200" b="1" dirty="0">
                <a:solidFill>
                  <a:srgbClr val="4BACC6">
                    <a:lumMod val="75000"/>
                  </a:srgbClr>
                </a:solidFill>
                <a:latin typeface="Century Gothic" panose="020B0502020202020204" pitchFamily="34" charset="0"/>
              </a:rPr>
              <a:t>Εκπαίδευση Ενηλίκων</a:t>
            </a:r>
            <a:r>
              <a:rPr lang="el-GR" sz="3200" b="1" dirty="0">
                <a:solidFill>
                  <a:srgbClr val="4BACC6">
                    <a:lumMod val="75000"/>
                  </a:srgbClr>
                </a:solidFill>
                <a:latin typeface="Century Gothic" panose="020B0502020202020204" pitchFamily="34" charset="0"/>
                <a:ea typeface="+mn-ea"/>
                <a:cs typeface="+mn-cs"/>
              </a:rPr>
              <a:t/>
            </a:r>
            <a:br>
              <a:rPr lang="el-GR" sz="3200" b="1" dirty="0">
                <a:solidFill>
                  <a:srgbClr val="4BACC6">
                    <a:lumMod val="75000"/>
                  </a:srgbClr>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Κινητικότητα Προσωπικού – Επιλέξιμες Δραστηριότητες</a:t>
            </a:r>
          </a:p>
        </p:txBody>
      </p:sp>
      <p:sp>
        <p:nvSpPr>
          <p:cNvPr id="3" name="Subtitle 2"/>
          <p:cNvSpPr>
            <a:spLocks noGrp="1"/>
          </p:cNvSpPr>
          <p:nvPr>
            <p:ph type="subTitle" idx="1"/>
          </p:nvPr>
        </p:nvSpPr>
        <p:spPr>
          <a:xfrm>
            <a:off x="769863" y="2314101"/>
            <a:ext cx="10896113" cy="2909252"/>
          </a:xfrm>
        </p:spPr>
        <p:txBody>
          <a:bodyPr/>
          <a:lstStyle/>
          <a:p>
            <a:pPr lvl="0"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Σκιώδης εργασία– </a:t>
            </a:r>
            <a:r>
              <a:rPr lang="en-GB" sz="2000" b="1" dirty="0">
                <a:solidFill>
                  <a:prstClr val="black"/>
                </a:solidFill>
                <a:latin typeface="Century Gothic" panose="020B0502020202020204" pitchFamily="34" charset="0"/>
              </a:rPr>
              <a:t>Job Shadowing</a:t>
            </a:r>
            <a:r>
              <a:rPr lang="el-GR" sz="2000" b="1" dirty="0">
                <a:solidFill>
                  <a:prstClr val="black"/>
                </a:solidFill>
                <a:latin typeface="Century Gothic" panose="020B0502020202020204" pitchFamily="34" charset="0"/>
              </a:rPr>
              <a:t> </a:t>
            </a:r>
            <a:r>
              <a:rPr lang="el-GR" sz="2000" dirty="0" smtClean="0">
                <a:solidFill>
                  <a:prstClr val="black"/>
                </a:solidFill>
                <a:latin typeface="Century Gothic" panose="020B0502020202020204" pitchFamily="34" charset="0"/>
                <a:sym typeface="Wingdings" panose="05000000000000000000" pitchFamily="2" charset="2"/>
              </a:rPr>
              <a:t></a:t>
            </a:r>
            <a:r>
              <a:rPr lang="el-GR" sz="2000" dirty="0" smtClean="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2 έως 60 ημέρες </a:t>
            </a:r>
          </a:p>
          <a:p>
            <a:pPr lvl="0" algn="l">
              <a:lnSpc>
                <a:spcPct val="100000"/>
              </a:lnSpc>
              <a:spcBef>
                <a:spcPts val="0"/>
              </a:spcBef>
              <a:defRPr/>
            </a:pPr>
            <a:endParaRPr lang="el-GR" sz="2000"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Ανάθεση καθηκόντων διδασκαλίας ή κατάρτισης </a:t>
            </a:r>
            <a:r>
              <a:rPr lang="en-GB" sz="2000" b="1" dirty="0">
                <a:solidFill>
                  <a:prstClr val="black"/>
                </a:solidFill>
                <a:latin typeface="Century Gothic" panose="020B0502020202020204" pitchFamily="34" charset="0"/>
              </a:rPr>
              <a:t>– Teaching</a:t>
            </a:r>
            <a:r>
              <a:rPr lang="el-GR" sz="2000" b="1" dirty="0">
                <a:solidFill>
                  <a:prstClr val="black"/>
                </a:solidFill>
                <a:latin typeface="Century Gothic" panose="020B0502020202020204" pitchFamily="34" charset="0"/>
              </a:rPr>
              <a:t> </a:t>
            </a:r>
            <a:r>
              <a:rPr lang="en-GB" sz="2000" b="1" dirty="0">
                <a:solidFill>
                  <a:prstClr val="black"/>
                </a:solidFill>
                <a:latin typeface="Century Gothic" panose="020B0502020202020204" pitchFamily="34" charset="0"/>
              </a:rPr>
              <a:t>or Training </a:t>
            </a:r>
            <a:r>
              <a:rPr lang="en-GB" sz="2000" b="1" dirty="0" smtClean="0">
                <a:solidFill>
                  <a:prstClr val="black"/>
                </a:solidFill>
                <a:latin typeface="Century Gothic" panose="020B0502020202020204" pitchFamily="34" charset="0"/>
              </a:rPr>
              <a:t>Assignments</a:t>
            </a:r>
            <a:r>
              <a:rPr lang="el-GR" sz="2000" b="1" dirty="0" smtClean="0">
                <a:solidFill>
                  <a:prstClr val="black"/>
                </a:solidFill>
                <a:latin typeface="Century Gothic" panose="020B0502020202020204" pitchFamily="34" charset="0"/>
              </a:rPr>
              <a:t> </a:t>
            </a:r>
            <a:r>
              <a:rPr lang="el-GR" sz="2000" dirty="0" smtClean="0">
                <a:solidFill>
                  <a:prstClr val="black"/>
                </a:solidFill>
                <a:latin typeface="Century Gothic" panose="020B0502020202020204" pitchFamily="34" charset="0"/>
                <a:sym typeface="Wingdings" panose="05000000000000000000" pitchFamily="2" charset="2"/>
              </a:rPr>
              <a:t></a:t>
            </a:r>
            <a:r>
              <a:rPr lang="el-GR" sz="2000" dirty="0" smtClean="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2 έως 365 ημέρες</a:t>
            </a:r>
            <a:r>
              <a:rPr lang="en-GB" sz="2000" dirty="0">
                <a:solidFill>
                  <a:srgbClr val="4BACC6">
                    <a:lumMod val="75000"/>
                  </a:srgbClr>
                </a:solidFill>
                <a:latin typeface="Century Gothic" panose="020B0502020202020204" pitchFamily="34" charset="0"/>
              </a:rPr>
              <a:t> </a:t>
            </a:r>
            <a:endParaRPr lang="el-GR" sz="2000" dirty="0">
              <a:solidFill>
                <a:srgbClr val="4BACC6">
                  <a:lumMod val="75000"/>
                </a:srgbClr>
              </a:solidFill>
              <a:latin typeface="Century Gothic" panose="020B0502020202020204" pitchFamily="34" charset="0"/>
            </a:endParaRPr>
          </a:p>
          <a:p>
            <a:pPr lvl="0" algn="l">
              <a:lnSpc>
                <a:spcPct val="100000"/>
              </a:lnSpc>
              <a:spcBef>
                <a:spcPts val="0"/>
              </a:spcBef>
              <a:defRPr/>
            </a:pPr>
            <a:endParaRPr lang="el-GR" sz="2000"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Συμμετοχή σε σεμινάρια &amp; εκπαιδεύσεις </a:t>
            </a:r>
            <a:r>
              <a:rPr lang="en-GB" sz="2000" b="1" dirty="0">
                <a:solidFill>
                  <a:prstClr val="black"/>
                </a:solidFill>
                <a:latin typeface="Century Gothic" panose="020B0502020202020204" pitchFamily="34" charset="0"/>
              </a:rPr>
              <a:t>– Courses </a:t>
            </a:r>
            <a:r>
              <a:rPr lang="el-GR" sz="2000" b="1" dirty="0">
                <a:solidFill>
                  <a:prstClr val="black"/>
                </a:solidFill>
                <a:latin typeface="Century Gothic" panose="020B0502020202020204" pitchFamily="34" charset="0"/>
              </a:rPr>
              <a:t>&amp;</a:t>
            </a:r>
            <a:r>
              <a:rPr lang="en-GB" sz="2000" b="1" dirty="0">
                <a:solidFill>
                  <a:prstClr val="black"/>
                </a:solidFill>
                <a:latin typeface="Century Gothic" panose="020B0502020202020204" pitchFamily="34" charset="0"/>
              </a:rPr>
              <a:t> </a:t>
            </a:r>
            <a:r>
              <a:rPr lang="en-GB" sz="2000" b="1" dirty="0" smtClean="0">
                <a:solidFill>
                  <a:prstClr val="black"/>
                </a:solidFill>
                <a:latin typeface="Century Gothic" panose="020B0502020202020204" pitchFamily="34" charset="0"/>
              </a:rPr>
              <a:t>Training</a:t>
            </a:r>
            <a:r>
              <a:rPr lang="el-GR" sz="2000" dirty="0" smtClean="0">
                <a:solidFill>
                  <a:prstClr val="black"/>
                </a:solidFill>
                <a:latin typeface="Century Gothic" panose="020B0502020202020204" pitchFamily="34" charset="0"/>
                <a:sym typeface="Wingdings" panose="05000000000000000000" pitchFamily="2" charset="2"/>
              </a:rPr>
              <a:t></a:t>
            </a:r>
            <a:r>
              <a:rPr lang="el-GR" sz="2000" dirty="0">
                <a:solidFill>
                  <a:srgbClr val="4BACC6">
                    <a:lumMod val="75000"/>
                  </a:srgbClr>
                </a:solidFill>
                <a:latin typeface="Century Gothic" panose="020B0502020202020204" pitchFamily="34" charset="0"/>
              </a:rPr>
              <a:t>2 έως 30 ημέρες</a:t>
            </a:r>
          </a:p>
          <a:p>
            <a:pPr marL="357188" lvl="0" indent="-357188" algn="l">
              <a:lnSpc>
                <a:spcPct val="100000"/>
              </a:lnSpc>
              <a:spcBef>
                <a:spcPts val="0"/>
              </a:spcBef>
              <a:defRPr/>
            </a:pPr>
            <a:r>
              <a:rPr lang="el-GR" sz="2000" dirty="0">
                <a:solidFill>
                  <a:sysClr val="windowText" lastClr="000000"/>
                </a:solidFill>
                <a:latin typeface="Century Gothic" panose="020B0502020202020204" pitchFamily="34" charset="0"/>
              </a:rPr>
              <a:t>      Η επιλογή των σεμιναρίων και των εκπαιδεύσεων είναι αποκλειστική ευθύνη του </a:t>
            </a:r>
            <a:r>
              <a:rPr lang="el-GR" sz="2000" dirty="0" err="1" smtClean="0">
                <a:solidFill>
                  <a:sysClr val="windowText" lastClr="000000"/>
                </a:solidFill>
                <a:latin typeface="Century Gothic" panose="020B0502020202020204" pitchFamily="34" charset="0"/>
              </a:rPr>
              <a:t>αιτητή</a:t>
            </a:r>
            <a:r>
              <a:rPr lang="el-GR" sz="2000" dirty="0">
                <a:solidFill>
                  <a:sysClr val="windowText" lastClr="000000"/>
                </a:solidFill>
                <a:latin typeface="Century Gothic" panose="020B0502020202020204" pitchFamily="34" charset="0"/>
              </a:rPr>
              <a:t>. Εντούτοις, </a:t>
            </a:r>
            <a:r>
              <a:rPr lang="el-GR" sz="2000" dirty="0">
                <a:solidFill>
                  <a:sysClr val="windowText" lastClr="000000"/>
                </a:solidFill>
                <a:latin typeface="Century Gothic" panose="020B0502020202020204" pitchFamily="34" charset="0"/>
                <a:hlinkClick r:id="rId3"/>
              </a:rPr>
              <a:t>ειδικά σχεδιασμένα πρότυπα ποιότητας</a:t>
            </a:r>
            <a:r>
              <a:rPr lang="el-GR" sz="2000" dirty="0">
                <a:solidFill>
                  <a:sysClr val="windowText" lastClr="000000"/>
                </a:solidFill>
                <a:latin typeface="Century Gothic" panose="020B0502020202020204" pitchFamily="34" charset="0"/>
              </a:rPr>
              <a:t> βοηθούν τους </a:t>
            </a:r>
            <a:r>
              <a:rPr lang="el-GR" sz="2000" dirty="0" err="1">
                <a:solidFill>
                  <a:sysClr val="windowText" lastClr="000000"/>
                </a:solidFill>
                <a:latin typeface="Century Gothic" panose="020B0502020202020204" pitchFamily="34" charset="0"/>
              </a:rPr>
              <a:t>αιτητές</a:t>
            </a:r>
            <a:r>
              <a:rPr lang="el-GR" sz="2000" dirty="0">
                <a:solidFill>
                  <a:sysClr val="windowText" lastClr="000000"/>
                </a:solidFill>
                <a:latin typeface="Century Gothic" panose="020B0502020202020204" pitchFamily="34" charset="0"/>
              </a:rPr>
              <a:t> </a:t>
            </a:r>
            <a:r>
              <a:rPr lang="el-GR" sz="2000" dirty="0" smtClean="0">
                <a:solidFill>
                  <a:sysClr val="windowText" lastClr="000000"/>
                </a:solidFill>
                <a:latin typeface="Century Gothic" panose="020B0502020202020204" pitchFamily="34" charset="0"/>
              </a:rPr>
              <a:t>να </a:t>
            </a:r>
            <a:r>
              <a:rPr lang="el-GR" sz="2000" dirty="0">
                <a:solidFill>
                  <a:sysClr val="windowText" lastClr="000000"/>
                </a:solidFill>
                <a:latin typeface="Century Gothic" panose="020B0502020202020204" pitchFamily="34" charset="0"/>
              </a:rPr>
              <a:t>επιλέξουν τους κατάλληλους </a:t>
            </a:r>
            <a:r>
              <a:rPr lang="el-GR" sz="2000" dirty="0" err="1">
                <a:solidFill>
                  <a:sysClr val="windowText" lastClr="000000"/>
                </a:solidFill>
                <a:latin typeface="Century Gothic" panose="020B0502020202020204" pitchFamily="34" charset="0"/>
              </a:rPr>
              <a:t>παρόχους</a:t>
            </a:r>
            <a:r>
              <a:rPr lang="el-GR" sz="2000" dirty="0">
                <a:solidFill>
                  <a:sysClr val="windowText" lastClr="000000"/>
                </a:solidFill>
                <a:latin typeface="Century Gothic" panose="020B0502020202020204" pitchFamily="34" charset="0"/>
              </a:rPr>
              <a:t> τέτοιων σεμιναρίων και </a:t>
            </a:r>
            <a:r>
              <a:rPr lang="el-GR" sz="2000" dirty="0" smtClean="0">
                <a:solidFill>
                  <a:sysClr val="windowText" lastClr="000000"/>
                </a:solidFill>
                <a:latin typeface="Century Gothic" panose="020B0502020202020204" pitchFamily="34" charset="0"/>
              </a:rPr>
              <a:t>εκπαιδεύσεων</a:t>
            </a:r>
            <a:endParaRPr lang="en-GB" dirty="0">
              <a:latin typeface="Century Gothic" panose="020B0502020202020204" pitchFamily="34" charset="0"/>
            </a:endParaRPr>
          </a:p>
        </p:txBody>
      </p:sp>
    </p:spTree>
    <p:extLst>
      <p:ext uri="{BB962C8B-B14F-4D97-AF65-F5344CB8AC3E}">
        <p14:creationId xmlns:p14="http://schemas.microsoft.com/office/powerpoint/2010/main" val="177821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6790" y="520024"/>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7030A0"/>
                </a:solidFill>
                <a:latin typeface="Century Gothic" panose="020B0502020202020204" pitchFamily="34" charset="0"/>
              </a:rPr>
              <a:t>Εκπαίδευση Ενηλίκων </a:t>
            </a:r>
            <a:endParaRPr lang="el-GR" sz="3200" b="1" dirty="0" smtClean="0">
              <a:solidFill>
                <a:srgbClr val="7030A0"/>
              </a:solidFill>
              <a:latin typeface="Century Gothic" panose="020B0502020202020204" pitchFamily="34" charset="0"/>
            </a:endParaRPr>
          </a:p>
          <a:p>
            <a:pPr algn="ctr">
              <a:spcBef>
                <a:spcPct val="0"/>
              </a:spcBef>
              <a:defRPr/>
            </a:pPr>
            <a:r>
              <a:rPr lang="el-GR" sz="2000" b="1" dirty="0" smtClean="0">
                <a:solidFill>
                  <a:prstClr val="black"/>
                </a:solidFill>
                <a:latin typeface="Century Gothic" panose="020B0502020202020204" pitchFamily="34" charset="0"/>
              </a:rPr>
              <a:t>Κινητικότητα </a:t>
            </a:r>
            <a:r>
              <a:rPr lang="el-GR" sz="2000" b="1" dirty="0">
                <a:solidFill>
                  <a:prstClr val="black"/>
                </a:solidFill>
                <a:latin typeface="Century Gothic" panose="020B0502020202020204" pitchFamily="34" charset="0"/>
              </a:rPr>
              <a:t>Εκπαιδευομένων – Επιλέξιμοι Συμμετέχοντες</a:t>
            </a:r>
          </a:p>
        </p:txBody>
      </p:sp>
      <p:sp>
        <p:nvSpPr>
          <p:cNvPr id="8" name="Content Placeholder 2"/>
          <p:cNvSpPr txBox="1">
            <a:spLocks/>
          </p:cNvSpPr>
          <p:nvPr/>
        </p:nvSpPr>
        <p:spPr>
          <a:xfrm>
            <a:off x="626301" y="1600144"/>
            <a:ext cx="10885117" cy="4902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defRPr/>
            </a:pPr>
            <a:r>
              <a:rPr lang="el-GR" sz="2000" b="1" dirty="0" smtClean="0">
                <a:solidFill>
                  <a:prstClr val="black"/>
                </a:solidFill>
                <a:latin typeface="Century Gothic" panose="020B0502020202020204" pitchFamily="34" charset="0"/>
              </a:rPr>
              <a:t>Εκπαιδευόμενοι </a:t>
            </a:r>
            <a:r>
              <a:rPr lang="el-GR" sz="2000" b="1" dirty="0">
                <a:solidFill>
                  <a:prstClr val="black"/>
                </a:solidFill>
                <a:latin typeface="Century Gothic" panose="020B0502020202020204" pitchFamily="34" charset="0"/>
              </a:rPr>
              <a:t>με λιγότερες ευκαιρίες και ειδικότερα, ενήλικες εκπαιδευόμενοι με χαμηλές δεξιότητες (</a:t>
            </a:r>
            <a:r>
              <a:rPr lang="en-GB" sz="2000" b="1" dirty="0">
                <a:solidFill>
                  <a:prstClr val="black"/>
                </a:solidFill>
                <a:latin typeface="Century Gothic" panose="020B0502020202020204" pitchFamily="34" charset="0"/>
              </a:rPr>
              <a:t>low-skilled adult learners)</a:t>
            </a:r>
            <a:r>
              <a:rPr lang="el-GR" sz="2000" b="1" dirty="0">
                <a:solidFill>
                  <a:prstClr val="black"/>
                </a:solidFill>
                <a:latin typeface="Century Gothic" panose="020B0502020202020204" pitchFamily="34" charset="0"/>
              </a:rPr>
              <a:t>, π.χ.:</a:t>
            </a:r>
          </a:p>
          <a:p>
            <a:pPr marL="0" indent="0">
              <a:buNone/>
              <a:defRPr/>
            </a:pPr>
            <a:endParaRPr lang="el-GR" sz="1600" b="1" dirty="0">
              <a:solidFill>
                <a:prstClr val="black"/>
              </a:solidFill>
              <a:latin typeface="Century Gothic" panose="020B0502020202020204" pitchFamily="34" charset="0"/>
            </a:endParaRPr>
          </a:p>
          <a:p>
            <a:pPr>
              <a:buFont typeface="Wingdings" panose="05000000000000000000" pitchFamily="2" charset="2"/>
              <a:buChar char="§"/>
              <a:defRPr/>
            </a:pPr>
            <a:r>
              <a:rPr lang="el-GR" sz="1800" dirty="0">
                <a:solidFill>
                  <a:prstClr val="black"/>
                </a:solidFill>
                <a:latin typeface="Century Gothic" panose="020B0502020202020204" pitchFamily="34" charset="0"/>
              </a:rPr>
              <a:t>Εκπαιδευόμενοι Εσπερινών Γυμνασίων – Λυκείων (εξαιρούνται Εσπερινές Τεχνικές Σχολές)</a:t>
            </a:r>
          </a:p>
          <a:p>
            <a:pPr>
              <a:buFont typeface="Wingdings" panose="05000000000000000000" pitchFamily="2" charset="2"/>
              <a:buChar char="§"/>
              <a:defRPr/>
            </a:pPr>
            <a:r>
              <a:rPr lang="el-GR" sz="1800" dirty="0">
                <a:solidFill>
                  <a:prstClr val="black"/>
                </a:solidFill>
                <a:latin typeface="Century Gothic" panose="020B0502020202020204" pitchFamily="34" charset="0"/>
              </a:rPr>
              <a:t>Μαθητευόμενοι/Εκπαιδευόμενοι κέντρων/ινστιτούτων εκπαίδευσης/επιμόρφωσης </a:t>
            </a:r>
            <a:r>
              <a:rPr lang="el-GR" sz="1800" dirty="0" smtClean="0">
                <a:solidFill>
                  <a:prstClr val="black"/>
                </a:solidFill>
                <a:latin typeface="Century Gothic" panose="020B0502020202020204" pitchFamily="34" charset="0"/>
              </a:rPr>
              <a:t>ενηλίκων/ΜΚΟ/ανθρωπιστικών </a:t>
            </a:r>
            <a:r>
              <a:rPr lang="el-GR" sz="1800" dirty="0">
                <a:solidFill>
                  <a:prstClr val="black"/>
                </a:solidFill>
                <a:latin typeface="Century Gothic" panose="020B0502020202020204" pitchFamily="34" charset="0"/>
              </a:rPr>
              <a:t>οργανώσεων που εστιάζουν στην εκπαίδευση ευάλωτων και περιθωριοποιημένων ομάδων ατόμων: π.χ. μετανάστες, </a:t>
            </a:r>
            <a:r>
              <a:rPr lang="el-GR" sz="1800" dirty="0" err="1">
                <a:solidFill>
                  <a:prstClr val="black"/>
                </a:solidFill>
                <a:latin typeface="Century Gothic" panose="020B0502020202020204" pitchFamily="34" charset="0"/>
              </a:rPr>
              <a:t>αιτητές</a:t>
            </a:r>
            <a:r>
              <a:rPr lang="el-GR" sz="1800" dirty="0">
                <a:solidFill>
                  <a:prstClr val="black"/>
                </a:solidFill>
                <a:latin typeface="Century Gothic" panose="020B050202020202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a:t>
            </a:r>
          </a:p>
          <a:p>
            <a:pPr>
              <a:buFont typeface="Wingdings" panose="05000000000000000000" pitchFamily="2" charset="2"/>
              <a:buChar char="§"/>
              <a:defRPr/>
            </a:pPr>
            <a:r>
              <a:rPr lang="el-GR" sz="1800" dirty="0">
                <a:solidFill>
                  <a:prstClr val="black"/>
                </a:solidFill>
                <a:latin typeface="Century Gothic" panose="020B0502020202020204" pitchFamily="34" charset="0"/>
              </a:rPr>
              <a:t>Αλλόγλωσσοι που φοιτούν σε σχολεία γλωσσών με σκοπό την ένταξη τους στην τοπική κοινωνία/κουλτούρα</a:t>
            </a:r>
          </a:p>
          <a:p>
            <a:pPr>
              <a:buFont typeface="Wingdings" panose="05000000000000000000" pitchFamily="2" charset="2"/>
              <a:buChar char="§"/>
              <a:defRPr/>
            </a:pPr>
            <a:r>
              <a:rPr lang="el-GR" sz="1800" dirty="0">
                <a:solidFill>
                  <a:prstClr val="black"/>
                </a:solidFill>
                <a:latin typeface="Century Gothic" panose="020B0502020202020204" pitchFamily="34" charset="0"/>
              </a:rPr>
              <a:t>Μαθητευόμενοι/Εκπαιδευόμενοι σωματείων/ομοσπονδιών/ιδρυμάτων για ευάλωτες ομάδες στόχου (π.χ. μονογονεϊκές οικογένειες)</a:t>
            </a:r>
          </a:p>
          <a:p>
            <a:pPr>
              <a:buFont typeface="Wingdings" panose="05000000000000000000" pitchFamily="2" charset="2"/>
              <a:buChar char="§"/>
              <a:defRPr/>
            </a:pPr>
            <a:r>
              <a:rPr lang="el-GR" sz="1800" dirty="0">
                <a:solidFill>
                  <a:prstClr val="black"/>
                </a:solidFill>
                <a:latin typeface="Century Gothic" panose="020B0502020202020204" pitchFamily="34" charset="0"/>
              </a:rPr>
              <a:t>Μαθητευόμενοι/Εκπαιδευόμενοι σε Κέντρα απασχόλησης ενηλίκων/ιδρύματα με ειδικές </a:t>
            </a:r>
            <a:r>
              <a:rPr lang="el-GR" sz="1800" dirty="0" smtClean="0">
                <a:solidFill>
                  <a:prstClr val="black"/>
                </a:solidFill>
                <a:latin typeface="Century Gothic" panose="020B0502020202020204" pitchFamily="34" charset="0"/>
              </a:rPr>
              <a:t>ανάγκες</a:t>
            </a:r>
            <a:r>
              <a:rPr lang="el-GR" sz="1800" dirty="0">
                <a:solidFill>
                  <a:prstClr val="black"/>
                </a:solidFill>
                <a:latin typeface="Century Gothic" panose="020B0502020202020204" pitchFamily="34" charset="0"/>
              </a:rPr>
              <a:t>, με σκοπό την εκπαίδευσή τους για ένταξη στο κοινωνικό </a:t>
            </a:r>
            <a:r>
              <a:rPr lang="el-GR" sz="1800" dirty="0" smtClean="0">
                <a:solidFill>
                  <a:prstClr val="black"/>
                </a:solidFill>
                <a:latin typeface="Century Gothic" panose="020B0502020202020204" pitchFamily="34" charset="0"/>
              </a:rPr>
              <a:t>σύνολο/απασχόληση</a:t>
            </a:r>
            <a:endParaRPr lang="el-GR" sz="1800" dirty="0">
              <a:solidFill>
                <a:sysClr val="windowText" lastClr="000000"/>
              </a:solidFill>
              <a:latin typeface="Century Gothic" panose="020B0502020202020204" pitchFamily="34" charset="0"/>
            </a:endParaRPr>
          </a:p>
          <a:p>
            <a:pPr marL="0" indent="0">
              <a:buNone/>
              <a:defRPr/>
            </a:pPr>
            <a:endParaRPr lang="en-GB" sz="1800" dirty="0">
              <a:solidFill>
                <a:sysClr val="windowText" lastClr="000000"/>
              </a:solidFill>
              <a:latin typeface="Century Gothic" panose="020B0502020202020204" pitchFamily="34" charset="0"/>
            </a:endParaRPr>
          </a:p>
          <a:p>
            <a:pPr marL="0" indent="0">
              <a:buNone/>
              <a:defRPr/>
            </a:pPr>
            <a:endParaRPr lang="el-GR" sz="1800" dirty="0">
              <a:solidFill>
                <a:sysClr val="windowText" lastClr="000000"/>
              </a:solidFill>
              <a:latin typeface="Century Gothic" panose="020B0502020202020204" pitchFamily="34" charset="0"/>
            </a:endParaRPr>
          </a:p>
          <a:p>
            <a:pPr marL="0" indent="0">
              <a:buNone/>
              <a:defRPr/>
            </a:pPr>
            <a:endParaRPr lang="el-GR" sz="18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588222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669585"/>
            <a:ext cx="9144000" cy="873760"/>
          </a:xfrm>
        </p:spPr>
        <p:txBody>
          <a:bodyPr/>
          <a:lstStyle/>
          <a:p>
            <a:pPr>
              <a:defRPr/>
            </a:pPr>
            <a:r>
              <a:rPr lang="el-GR" sz="3200" b="1" dirty="0">
                <a:solidFill>
                  <a:srgbClr val="7030A0"/>
                </a:solidFill>
                <a:latin typeface="Century Gothic" panose="020B0502020202020204" pitchFamily="34" charset="0"/>
              </a:rPr>
              <a:t>Εκπαίδευση Ενηλίκων</a:t>
            </a:r>
            <a:r>
              <a:rPr lang="el-GR" sz="3200" b="1" dirty="0">
                <a:solidFill>
                  <a:srgbClr val="7030A0"/>
                </a:solidFill>
                <a:latin typeface="Century Gothic" panose="020B0502020202020204" pitchFamily="34" charset="0"/>
                <a:ea typeface="+mn-ea"/>
                <a:cs typeface="+mn-cs"/>
              </a:rPr>
              <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Κινητικότητα Εκπαιδευομένων  –  Επιλέξιμες Δραστηριότητες</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546101" y="2125478"/>
            <a:ext cx="11188699" cy="4103716"/>
          </a:xfrm>
        </p:spPr>
        <p:txBody>
          <a:bodyPr/>
          <a:lstStyle/>
          <a:p>
            <a:pPr marL="268288" lvl="0" indent="-268288"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Ομαδική Κινητικότητα Εκπαιδευομένων (τουλάχιστον </a:t>
            </a:r>
            <a:r>
              <a:rPr lang="el-GR" sz="2000" b="1" dirty="0" smtClean="0">
                <a:solidFill>
                  <a:prstClr val="black"/>
                </a:solidFill>
                <a:latin typeface="Century Gothic" panose="020B0502020202020204" pitchFamily="34" charset="0"/>
              </a:rPr>
              <a:t>2 </a:t>
            </a:r>
            <a:r>
              <a:rPr lang="el-GR" sz="2000" b="1" dirty="0">
                <a:solidFill>
                  <a:prstClr val="black"/>
                </a:solidFill>
                <a:latin typeface="Century Gothic" panose="020B0502020202020204" pitchFamily="34" charset="0"/>
              </a:rPr>
              <a:t>εκπαιδευόμενοι) </a:t>
            </a:r>
            <a:r>
              <a:rPr lang="el-GR" sz="2000" dirty="0" smtClean="0">
                <a:solidFill>
                  <a:srgbClr val="4BACC6">
                    <a:lumMod val="75000"/>
                  </a:srgbClr>
                </a:solidFill>
                <a:latin typeface="Century Gothic" panose="020B0502020202020204" pitchFamily="34" charset="0"/>
              </a:rPr>
              <a:t>2 έως 30 ημέρες </a:t>
            </a:r>
          </a:p>
          <a:p>
            <a:pPr marL="536575" lvl="0" indent="-268288" algn="l">
              <a:lnSpc>
                <a:spcPct val="100000"/>
              </a:lnSpc>
              <a:spcBef>
                <a:spcPts val="0"/>
              </a:spcBef>
              <a:buFont typeface="Wingdings" panose="05000000000000000000" pitchFamily="2" charset="2"/>
              <a:buChar char="ü"/>
              <a:defRPr/>
            </a:pPr>
            <a:r>
              <a:rPr lang="el-GR" sz="1800" dirty="0" smtClean="0">
                <a:solidFill>
                  <a:prstClr val="black"/>
                </a:solidFill>
                <a:latin typeface="Century Gothic" panose="020B0502020202020204" pitchFamily="34" charset="0"/>
              </a:rPr>
              <a:t>Υποχρεωτικά</a:t>
            </a:r>
            <a:r>
              <a:rPr lang="el-GR" sz="1800" dirty="0">
                <a:solidFill>
                  <a:prstClr val="black"/>
                </a:solidFill>
                <a:latin typeface="Century Gothic" panose="020B0502020202020204" pitchFamily="34" charset="0"/>
              </a:rPr>
              <a:t>, οι εκπαιδευόμενοι πρέπει να συνοδεύονται από εξουσιοδοτημένους εκπαιδευτές του οργανισμού αποστολής, καθ’ όλη τη διάρκεια της επίσκεψής τους </a:t>
            </a:r>
            <a:r>
              <a:rPr lang="el-GR" sz="1800" dirty="0" smtClean="0">
                <a:solidFill>
                  <a:prstClr val="black"/>
                </a:solidFill>
                <a:latin typeface="Century Gothic" panose="020B0502020202020204" pitchFamily="34" charset="0"/>
              </a:rPr>
              <a:t>στον </a:t>
            </a:r>
            <a:r>
              <a:rPr lang="el-GR" sz="1800" dirty="0">
                <a:solidFill>
                  <a:prstClr val="black"/>
                </a:solidFill>
                <a:latin typeface="Century Gothic" panose="020B0502020202020204" pitchFamily="34" charset="0"/>
              </a:rPr>
              <a:t>οργανισμό </a:t>
            </a:r>
            <a:r>
              <a:rPr lang="el-GR" sz="1800" dirty="0" smtClean="0">
                <a:solidFill>
                  <a:prstClr val="black"/>
                </a:solidFill>
                <a:latin typeface="Century Gothic" panose="020B0502020202020204" pitchFamily="34" charset="0"/>
              </a:rPr>
              <a:t>εκπαίδευσης </a:t>
            </a:r>
            <a:r>
              <a:rPr lang="el-GR" sz="1800" dirty="0">
                <a:solidFill>
                  <a:prstClr val="black"/>
                </a:solidFill>
                <a:latin typeface="Century Gothic" panose="020B0502020202020204" pitchFamily="34" charset="0"/>
              </a:rPr>
              <a:t>ενηλίκων στο εξωτερικό</a:t>
            </a:r>
          </a:p>
          <a:p>
            <a:pPr marL="536575" lvl="0" indent="-268288" algn="l">
              <a:lnSpc>
                <a:spcPct val="100000"/>
              </a:lnSpc>
              <a:spcBef>
                <a:spcPts val="0"/>
              </a:spcBef>
              <a:buFont typeface="Wingdings" panose="05000000000000000000" pitchFamily="2" charset="2"/>
              <a:buChar char="ü"/>
              <a:tabLst>
                <a:tab pos="536575" algn="l"/>
              </a:tabLst>
              <a:defRPr/>
            </a:pPr>
            <a:r>
              <a:rPr lang="el-GR" sz="1800" dirty="0">
                <a:solidFill>
                  <a:prstClr val="black"/>
                </a:solidFill>
                <a:latin typeface="Century Gothic" panose="020B0502020202020204" pitchFamily="34" charset="0"/>
              </a:rPr>
              <a:t>Χρήση διαφόρων μεθόδων μάθησης, όπως μάθηση από ομότιμους (</a:t>
            </a:r>
            <a:r>
              <a:rPr lang="en-GB" sz="1800" dirty="0">
                <a:solidFill>
                  <a:prstClr val="black"/>
                </a:solidFill>
                <a:latin typeface="Century Gothic" panose="020B0502020202020204" pitchFamily="34" charset="0"/>
              </a:rPr>
              <a:t>peer learning), </a:t>
            </a:r>
            <a:r>
              <a:rPr lang="el-GR" sz="1800" dirty="0" smtClean="0">
                <a:solidFill>
                  <a:prstClr val="black"/>
                </a:solidFill>
                <a:latin typeface="Century Gothic" panose="020B0502020202020204" pitchFamily="34" charset="0"/>
              </a:rPr>
              <a:t>μάθηση </a:t>
            </a:r>
            <a:r>
              <a:rPr lang="el-GR" sz="1800" dirty="0">
                <a:solidFill>
                  <a:prstClr val="black"/>
                </a:solidFill>
                <a:latin typeface="Century Gothic" panose="020B0502020202020204" pitchFamily="34" charset="0"/>
              </a:rPr>
              <a:t>στον χώρο εργασίας, εθελοντισμός κ.ά.</a:t>
            </a:r>
          </a:p>
          <a:p>
            <a:pPr marL="357188" lvl="0" indent="179388" algn="l">
              <a:lnSpc>
                <a:spcPct val="100000"/>
              </a:lnSpc>
              <a:spcBef>
                <a:spcPts val="0"/>
              </a:spcBef>
              <a:tabLst>
                <a:tab pos="536575" algn="l"/>
              </a:tabLst>
              <a:defRPr/>
            </a:pPr>
            <a:endParaRPr lang="el-GR" sz="1800" dirty="0">
              <a:solidFill>
                <a:prstClr val="black"/>
              </a:solidFill>
              <a:latin typeface="Century Gothic" panose="020B0502020202020204" pitchFamily="34" charset="0"/>
            </a:endParaRPr>
          </a:p>
          <a:p>
            <a:pPr marL="268288" lvl="0" indent="-268288" algn="l">
              <a:lnSpc>
                <a:spcPct val="100000"/>
              </a:lnSpc>
              <a:spcBef>
                <a:spcPts val="0"/>
              </a:spcBef>
              <a:buFont typeface="Wingdings" panose="05000000000000000000" pitchFamily="2" charset="2"/>
              <a:buChar char="§"/>
              <a:defRPr/>
            </a:pPr>
            <a:r>
              <a:rPr lang="el-GR" sz="2000" b="1" dirty="0" smtClean="0">
                <a:solidFill>
                  <a:prstClr val="black"/>
                </a:solidFill>
                <a:latin typeface="Century Gothic" panose="020B0502020202020204" pitchFamily="34" charset="0"/>
              </a:rPr>
              <a:t>Ατομική </a:t>
            </a:r>
            <a:r>
              <a:rPr lang="el-GR" sz="2000" b="1" dirty="0">
                <a:solidFill>
                  <a:prstClr val="black"/>
                </a:solidFill>
                <a:latin typeface="Century Gothic" panose="020B0502020202020204" pitchFamily="34" charset="0"/>
              </a:rPr>
              <a:t>Μαθησιακή Κινητικότητα </a:t>
            </a:r>
            <a:r>
              <a:rPr lang="el-GR" sz="2000" b="1" dirty="0" smtClean="0">
                <a:solidFill>
                  <a:prstClr val="black"/>
                </a:solidFill>
                <a:latin typeface="Century Gothic" panose="020B0502020202020204" pitchFamily="34" charset="0"/>
              </a:rPr>
              <a:t>Εκπαιδευομένων </a:t>
            </a:r>
            <a:r>
              <a:rPr lang="el-GR" sz="2000" dirty="0" smtClean="0">
                <a:solidFill>
                  <a:prstClr val="black"/>
                </a:solidFill>
                <a:latin typeface="Century Gothic" panose="020B0502020202020204" pitchFamily="34" charset="0"/>
                <a:sym typeface="Wingdings" panose="05000000000000000000" pitchFamily="2" charset="2"/>
              </a:rPr>
              <a:t></a:t>
            </a:r>
            <a:r>
              <a:rPr lang="el-GR" sz="2000" dirty="0" smtClean="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2 έως 30 ημέρες</a:t>
            </a:r>
          </a:p>
          <a:p>
            <a:pPr marL="536575" lvl="0" indent="-2682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Αποσκοπεί στη βελτίωση των γνώσεων και ικανοτήτων των συμμετεχόντων</a:t>
            </a:r>
          </a:p>
          <a:p>
            <a:pPr marL="263525" lvl="0"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  Σε κάθε συμμετέχοντα παρέχεται εξατομικευμένο πρόγραμμα μάθησης</a:t>
            </a:r>
          </a:p>
          <a:p>
            <a:pPr marL="536575" lvl="0" indent="-2682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Χρήση διαφόρων μεθόδων μάθησης, όπως μάθηση στην τάξη, </a:t>
            </a:r>
            <a:r>
              <a:rPr lang="el-GR" sz="1800" dirty="0" smtClean="0">
                <a:solidFill>
                  <a:prstClr val="black"/>
                </a:solidFill>
                <a:latin typeface="Century Gothic" panose="020B0502020202020204" pitchFamily="34" charset="0"/>
              </a:rPr>
              <a:t>μάθηση </a:t>
            </a:r>
            <a:r>
              <a:rPr lang="el-GR" sz="1800" dirty="0">
                <a:solidFill>
                  <a:prstClr val="black"/>
                </a:solidFill>
                <a:latin typeface="Century Gothic" panose="020B0502020202020204" pitchFamily="34" charset="0"/>
              </a:rPr>
              <a:t>στον χώρο εργασίας, </a:t>
            </a:r>
            <a:r>
              <a:rPr lang="el-GR" sz="1800" dirty="0" smtClean="0">
                <a:solidFill>
                  <a:prstClr val="black"/>
                </a:solidFill>
                <a:latin typeface="Century Gothic" panose="020B0502020202020204" pitchFamily="34" charset="0"/>
              </a:rPr>
              <a:t>παρατήρηση </a:t>
            </a:r>
            <a:r>
              <a:rPr lang="el-GR" sz="1800" dirty="0" err="1">
                <a:solidFill>
                  <a:prstClr val="black"/>
                </a:solidFill>
                <a:latin typeface="Century Gothic" panose="020B0502020202020204" pitchFamily="34" charset="0"/>
              </a:rPr>
              <a:t>κτλ</a:t>
            </a:r>
            <a:endParaRPr lang="en-GB" dirty="0">
              <a:latin typeface="Century Gothic" panose="020B0502020202020204" pitchFamily="34" charset="0"/>
            </a:endParaRPr>
          </a:p>
        </p:txBody>
      </p:sp>
    </p:spTree>
    <p:extLst>
      <p:ext uri="{BB962C8B-B14F-4D97-AF65-F5344CB8AC3E}">
        <p14:creationId xmlns:p14="http://schemas.microsoft.com/office/powerpoint/2010/main" val="2827750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960" y="688932"/>
            <a:ext cx="9144000" cy="786646"/>
          </a:xfrm>
        </p:spPr>
        <p:txBody>
          <a:bodyPr/>
          <a:lstStyle/>
          <a:p>
            <a:pPr>
              <a:defRPr/>
            </a:pPr>
            <a:r>
              <a:rPr lang="el-GR" sz="3200" b="1" dirty="0">
                <a:solidFill>
                  <a:srgbClr val="7030A0"/>
                </a:solidFill>
                <a:latin typeface="Century Gothic" panose="020B0502020202020204" pitchFamily="34" charset="0"/>
              </a:rPr>
              <a:t>Εκπαίδευση Ενηλίκων</a:t>
            </a:r>
            <a:r>
              <a:rPr lang="el-GR" sz="3200" b="1" dirty="0">
                <a:solidFill>
                  <a:srgbClr val="7030A0"/>
                </a:solidFill>
                <a:latin typeface="Century Gothic" panose="020B0502020202020204" pitchFamily="34" charset="0"/>
                <a:ea typeface="+mn-ea"/>
                <a:cs typeface="+mn-cs"/>
              </a:rPr>
              <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Άλλες  Επιλέξιμες Δραστηριότητες</a:t>
            </a:r>
            <a:r>
              <a:rPr lang="en-GB" sz="1900" b="1" dirty="0">
                <a:solidFill>
                  <a:prstClr val="black"/>
                </a:solidFill>
                <a:latin typeface="Century Gothic" panose="020B0502020202020204" pitchFamily="34" charset="0"/>
                <a:ea typeface="+mn-ea"/>
                <a:cs typeface="Calibri" panose="020F0502020204030204" pitchFamily="34" charset="0"/>
              </a:rPr>
              <a:t> (1/2)</a:t>
            </a:r>
          </a:p>
        </p:txBody>
      </p:sp>
      <p:sp>
        <p:nvSpPr>
          <p:cNvPr id="3" name="Subtitle 2"/>
          <p:cNvSpPr>
            <a:spLocks noGrp="1"/>
          </p:cNvSpPr>
          <p:nvPr>
            <p:ph type="subTitle" idx="1"/>
          </p:nvPr>
        </p:nvSpPr>
        <p:spPr>
          <a:xfrm>
            <a:off x="1026160" y="2090898"/>
            <a:ext cx="10261600" cy="4026131"/>
          </a:xfrm>
        </p:spPr>
        <p:txBody>
          <a:bodyPr/>
          <a:lstStyle/>
          <a:p>
            <a:pPr lvl="0" algn="l">
              <a:lnSpc>
                <a:spcPct val="100000"/>
              </a:lnSpc>
              <a:spcBef>
                <a:spcPts val="0"/>
              </a:spcBef>
              <a:buFont typeface="Wingdings" panose="05000000000000000000" pitchFamily="2" charset="2"/>
              <a:buChar char="q"/>
              <a:defRPr/>
            </a:pPr>
            <a:r>
              <a:rPr lang="el-GR" sz="2200" b="1" dirty="0">
                <a:solidFill>
                  <a:prstClr val="black"/>
                </a:solidFill>
                <a:latin typeface="Century Gothic" panose="020B0502020202020204" pitchFamily="34" charset="0"/>
              </a:rPr>
              <a:t>Εξερχόμενες:</a:t>
            </a:r>
          </a:p>
          <a:p>
            <a:pPr marL="268288" lvl="0" indent="-268288" algn="l">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Προπαρασκευαστικές Επισκέψεις </a:t>
            </a:r>
            <a:r>
              <a:rPr lang="el-GR" sz="2000" dirty="0">
                <a:solidFill>
                  <a:prstClr val="black"/>
                </a:solidFill>
                <a:latin typeface="Century Gothic" panose="020B0502020202020204" pitchFamily="34" charset="0"/>
                <a:sym typeface="Wingdings" panose="05000000000000000000" pitchFamily="2" charset="2"/>
              </a:rPr>
              <a:t></a:t>
            </a:r>
            <a:r>
              <a:rPr lang="el-GR" sz="2000" dirty="0">
                <a:solidFill>
                  <a:prstClr val="black"/>
                </a:solidFill>
                <a:latin typeface="Century Gothic" panose="020B0502020202020204" pitchFamily="34" charset="0"/>
              </a:rPr>
              <a:t> </a:t>
            </a:r>
            <a:r>
              <a:rPr lang="el-GR" sz="2000" dirty="0">
                <a:solidFill>
                  <a:srgbClr val="4BACC6">
                    <a:lumMod val="75000"/>
                  </a:srgbClr>
                </a:solidFill>
                <a:latin typeface="Century Gothic" panose="020B0502020202020204" pitchFamily="34" charset="0"/>
              </a:rPr>
              <a:t>Συνήθως 1 – 2 ημέρες</a:t>
            </a:r>
          </a:p>
          <a:p>
            <a:pPr lvl="0" algn="l">
              <a:lnSpc>
                <a:spcPct val="100000"/>
              </a:lnSpc>
              <a:spcBef>
                <a:spcPts val="0"/>
              </a:spcBef>
              <a:defRPr/>
            </a:pPr>
            <a:endParaRPr lang="el-GR" sz="1200" dirty="0">
              <a:solidFill>
                <a:srgbClr val="4BACC6">
                  <a:lumMod val="75000"/>
                </a:srgbClr>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Επίσκεψη στον οργανισμό υποδοχής πριν από την κινητικότητα για προετοιμασία του περιεχομένου της κινητικότητας. </a:t>
            </a:r>
            <a:endParaRPr lang="en-GB"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Η επίσκεψη αποσκοπεί στη βελτίωση της έκτασης και της ποιότητας της κινητικότητας. </a:t>
            </a:r>
            <a:endParaRPr lang="en-GB"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Η ανάγκη για αυτού του τύπου δραστηριότητες πρέπει να αιτιολογείται πλήρως στην αίτηση για επιχορήγηση και ποτέ δεν μπορεί να αφορά προετοιμασία σεμιναρίου. </a:t>
            </a:r>
            <a:endParaRPr lang="en-GB"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Ο ανώτατος αριθμός συμμετεχόντων, ανά επίσκεψη, είναι 3.</a:t>
            </a: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Οι συμμετέχοντες είναι κατά κανόνα μέλη του προσωπικού του δικαιούχου οργανισμού, τα οποία αναμειγνύονται στην οργάνωση του Σχεδίου </a:t>
            </a:r>
            <a:r>
              <a:rPr lang="el-GR" sz="1800" dirty="0" smtClean="0">
                <a:solidFill>
                  <a:prstClr val="black"/>
                </a:solidFill>
                <a:latin typeface="Century Gothic" panose="020B0502020202020204" pitchFamily="34" charset="0"/>
              </a:rPr>
              <a:t>Κινητικότητας.</a:t>
            </a:r>
            <a:endParaRPr lang="el-GR" sz="1800" dirty="0">
              <a:solidFill>
                <a:prstClr val="black"/>
              </a:solidFill>
              <a:latin typeface="Century Gothic" panose="020B0502020202020204" pitchFamily="34" charset="0"/>
            </a:endParaRPr>
          </a:p>
          <a:p>
            <a:pPr marL="625475" lvl="0" indent="-446088" algn="l">
              <a:lnSpc>
                <a:spcPct val="100000"/>
              </a:lnSpc>
              <a:spcBef>
                <a:spcPts val="0"/>
              </a:spcBef>
              <a:buFont typeface="Wingdings" panose="05000000000000000000" pitchFamily="2" charset="2"/>
              <a:buChar char="ü"/>
              <a:defRPr/>
            </a:pPr>
            <a:r>
              <a:rPr lang="el-GR" sz="1800" dirty="0">
                <a:solidFill>
                  <a:prstClr val="black"/>
                </a:solidFill>
                <a:latin typeface="Century Gothic" panose="020B0502020202020204" pitchFamily="34" charset="0"/>
              </a:rPr>
              <a:t>Σε εξαιρετικές περιπτώσεις, οι ίδιοι οι εκπαιδευόμενοι μπορούν να συμμετάσχουν σε Προπαρασκευαστική Επίσκεψη για προετοιμασία της δικής τους </a:t>
            </a:r>
            <a:r>
              <a:rPr lang="el-GR" sz="1800" dirty="0" smtClean="0">
                <a:solidFill>
                  <a:prstClr val="black"/>
                </a:solidFill>
                <a:latin typeface="Century Gothic" panose="020B0502020202020204" pitchFamily="34" charset="0"/>
              </a:rPr>
              <a:t>δραστηριότητας.</a:t>
            </a:r>
            <a:endParaRPr lang="el-GR" sz="1800" dirty="0">
              <a:solidFill>
                <a:prstClr val="black"/>
              </a:solidFill>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314352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280" y="619481"/>
            <a:ext cx="9144000" cy="895004"/>
          </a:xfrm>
        </p:spPr>
        <p:txBody>
          <a:bodyPr/>
          <a:lstStyle/>
          <a:p>
            <a:pPr lvl="0">
              <a:lnSpc>
                <a:spcPct val="100000"/>
              </a:lnSpc>
              <a:defRPr/>
            </a:pPr>
            <a:r>
              <a:rPr lang="el-GR" sz="3200" b="1" dirty="0" smtClean="0">
                <a:solidFill>
                  <a:srgbClr val="7030A0"/>
                </a:solidFill>
                <a:latin typeface="Century Gothic" panose="020B0502020202020204" pitchFamily="34" charset="0"/>
                <a:ea typeface="+mn-ea"/>
                <a:cs typeface="+mn-cs"/>
              </a:rPr>
              <a:t>Εκπαίδευση Ενηλίκων</a:t>
            </a:r>
            <a:r>
              <a:rPr lang="el-GR" sz="3200" b="1" dirty="0">
                <a:solidFill>
                  <a:srgbClr val="7030A0"/>
                </a:solidFill>
                <a:latin typeface="Century Gothic" panose="020B0502020202020204" pitchFamily="34" charset="0"/>
                <a:ea typeface="+mn-ea"/>
                <a:cs typeface="+mn-cs"/>
              </a:rPr>
              <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Άλλες  Επιλέξιμες Δραστηριότητες</a:t>
            </a:r>
            <a:r>
              <a:rPr lang="en-GB" sz="1900" b="1" dirty="0">
                <a:solidFill>
                  <a:prstClr val="black"/>
                </a:solidFill>
                <a:latin typeface="Century Gothic" panose="020B0502020202020204" pitchFamily="34" charset="0"/>
                <a:ea typeface="+mn-ea"/>
                <a:cs typeface="Calibri" panose="020F0502020204030204" pitchFamily="34" charset="0"/>
              </a:rPr>
              <a:t> (2/2</a:t>
            </a:r>
            <a:r>
              <a:rPr lang="en-GB" sz="1900" b="1" dirty="0" smtClean="0">
                <a:solidFill>
                  <a:prstClr val="black"/>
                </a:solidFill>
                <a:latin typeface="Century Gothic" panose="020B0502020202020204" pitchFamily="34" charset="0"/>
                <a:ea typeface="+mn-ea"/>
                <a:cs typeface="Calibri" panose="020F0502020204030204" pitchFamily="34" charset="0"/>
              </a:rPr>
              <a:t>)</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1052185" y="1651108"/>
            <a:ext cx="10258817" cy="4784436"/>
          </a:xfrm>
        </p:spPr>
        <p:txBody>
          <a:bodyPr/>
          <a:lstStyle/>
          <a:p>
            <a:pPr marL="357188" lvl="0" indent="-357188" algn="l">
              <a:lnSpc>
                <a:spcPct val="100000"/>
              </a:lnSpc>
              <a:spcBef>
                <a:spcPts val="0"/>
              </a:spcBef>
              <a:buFont typeface="Wingdings" panose="05000000000000000000" pitchFamily="2" charset="2"/>
              <a:buChar char="q"/>
              <a:defRPr/>
            </a:pPr>
            <a:r>
              <a:rPr lang="el-GR" sz="2000" b="1" dirty="0">
                <a:solidFill>
                  <a:prstClr val="black"/>
                </a:solidFill>
                <a:latin typeface="Century Gothic" panose="020B0502020202020204" pitchFamily="34" charset="0"/>
              </a:rPr>
              <a:t>Εισερχόμενες:</a:t>
            </a:r>
            <a:endParaRPr lang="en-GB" sz="2000" b="1" dirty="0">
              <a:solidFill>
                <a:prstClr val="black"/>
              </a:solidFill>
              <a:latin typeface="Century Gothic" panose="020B0502020202020204" pitchFamily="34" charset="0"/>
            </a:endParaRPr>
          </a:p>
          <a:p>
            <a:pPr lvl="0" algn="l">
              <a:lnSpc>
                <a:spcPct val="100000"/>
              </a:lnSpc>
              <a:spcBef>
                <a:spcPts val="0"/>
              </a:spcBef>
              <a:defRPr/>
            </a:pPr>
            <a:endParaRPr lang="el-GR" sz="1800" b="1" dirty="0">
              <a:solidFill>
                <a:prstClr val="black"/>
              </a:solidFill>
              <a:latin typeface="Century Gothic" panose="020B0502020202020204" pitchFamily="34" charset="0"/>
            </a:endParaRPr>
          </a:p>
          <a:p>
            <a:pPr marL="357188" lvl="0" indent="-357188" algn="l">
              <a:lnSpc>
                <a:spcPct val="100000"/>
              </a:lnSpc>
              <a:spcBef>
                <a:spcPts val="0"/>
              </a:spcBef>
              <a:buFont typeface="Wingdings" panose="05000000000000000000" pitchFamily="2" charset="2"/>
              <a:buChar char="§"/>
              <a:defRPr/>
            </a:pPr>
            <a:r>
              <a:rPr lang="el-GR" sz="1800" b="1" dirty="0">
                <a:solidFill>
                  <a:prstClr val="black"/>
                </a:solidFill>
                <a:latin typeface="Century Gothic" panose="020B0502020202020204" pitchFamily="34" charset="0"/>
              </a:rPr>
              <a:t>Προσκεκλημένοι Εμπειρογνώμονες από άλλη Χώρα του Προγράμματος </a:t>
            </a:r>
            <a:r>
              <a:rPr lang="el-GR" sz="1800" dirty="0">
                <a:solidFill>
                  <a:prstClr val="black"/>
                </a:solidFill>
                <a:latin typeface="Century Gothic" panose="020B0502020202020204" pitchFamily="34" charset="0"/>
                <a:sym typeface="Wingdings" panose="05000000000000000000" pitchFamily="2" charset="2"/>
              </a:rPr>
              <a:t> </a:t>
            </a:r>
            <a:r>
              <a:rPr lang="el-GR" sz="1800" dirty="0">
                <a:solidFill>
                  <a:srgbClr val="4BACC6">
                    <a:lumMod val="75000"/>
                  </a:srgbClr>
                </a:solidFill>
                <a:latin typeface="Century Gothic" panose="020B0502020202020204" pitchFamily="34" charset="0"/>
                <a:sym typeface="Wingdings" panose="05000000000000000000" pitchFamily="2" charset="2"/>
              </a:rPr>
              <a:t>2 – 60 ημέρες</a:t>
            </a:r>
          </a:p>
          <a:p>
            <a:pPr lvl="0" algn="l">
              <a:lnSpc>
                <a:spcPct val="100000"/>
              </a:lnSpc>
              <a:spcBef>
                <a:spcPts val="0"/>
              </a:spcBef>
              <a:defRPr/>
            </a:pPr>
            <a:endParaRPr lang="el-GR" sz="1800" dirty="0">
              <a:solidFill>
                <a:srgbClr val="4BACC6">
                  <a:lumMod val="75000"/>
                </a:srgbClr>
              </a:solidFill>
              <a:latin typeface="Century Gothic" panose="020B0502020202020204" pitchFamily="34" charset="0"/>
              <a:sym typeface="Wingdings" panose="05000000000000000000" pitchFamily="2" charset="2"/>
            </a:endParaRPr>
          </a:p>
          <a:p>
            <a:pPr marL="625475" lvl="0" indent="-282575" algn="l">
              <a:lnSpc>
                <a:spcPct val="100000"/>
              </a:lnSpc>
              <a:spcBef>
                <a:spcPts val="0"/>
              </a:spcBef>
              <a:buFont typeface="Wingdings" panose="05000000000000000000" pitchFamily="2" charset="2"/>
              <a:buChar char="ü"/>
              <a:defRPr/>
            </a:pPr>
            <a:r>
              <a:rPr lang="el-GR" sz="1600" dirty="0">
                <a:solidFill>
                  <a:prstClr val="black"/>
                </a:solidFill>
                <a:latin typeface="Century Gothic" panose="020B0502020202020204" pitchFamily="34" charset="0"/>
                <a:sym typeface="Wingdings" panose="05000000000000000000" pitchFamily="2" charset="2"/>
              </a:rPr>
              <a:t>Εκπαιδευτές, Εκπαιδευτικοί και Εμπειρογνώμονες σε θέματα πολιτικής, οι οποίοι μπορούν να </a:t>
            </a:r>
            <a:r>
              <a:rPr lang="el-GR" sz="1600" dirty="0" smtClean="0">
                <a:solidFill>
                  <a:prstClr val="black"/>
                </a:solidFill>
                <a:latin typeface="Century Gothic" panose="020B0502020202020204" pitchFamily="34" charset="0"/>
                <a:sym typeface="Wingdings" panose="05000000000000000000" pitchFamily="2" charset="2"/>
              </a:rPr>
              <a:t>συμβάλουν </a:t>
            </a:r>
            <a:r>
              <a:rPr lang="el-GR" sz="1600" dirty="0">
                <a:solidFill>
                  <a:prstClr val="black"/>
                </a:solidFill>
                <a:latin typeface="Century Gothic" panose="020B0502020202020204" pitchFamily="34" charset="0"/>
                <a:sym typeface="Wingdings" panose="05000000000000000000" pitchFamily="2" charset="2"/>
              </a:rPr>
              <a:t>στη βελτίωση της διδασκαλίας, της κατάρτισης και της μάθησης στον οργανισμό υποδοχής (=δικαιούχος οργανισμός). Μπορεί π.χ. να επιδείξουν νέες μεθόδους διδασκαλίας στο προσωπικό ή να μεταφέρουν καλές πρακτικές σχετικά με τη διοίκηση ενός οργανισμού ΕΕ</a:t>
            </a:r>
          </a:p>
          <a:p>
            <a:pPr lvl="0" algn="l">
              <a:lnSpc>
                <a:spcPct val="100000"/>
              </a:lnSpc>
              <a:spcBef>
                <a:spcPts val="0"/>
              </a:spcBef>
              <a:defRPr/>
            </a:pPr>
            <a:endParaRPr lang="el-GR" sz="1600" dirty="0">
              <a:solidFill>
                <a:prstClr val="black"/>
              </a:solidFill>
              <a:latin typeface="Century Gothic" panose="020B0502020202020204" pitchFamily="34" charset="0"/>
              <a:sym typeface="Wingdings" panose="05000000000000000000" pitchFamily="2" charset="2"/>
            </a:endParaRPr>
          </a:p>
          <a:p>
            <a:pPr marL="355600" lvl="0" indent="-355600" algn="l">
              <a:lnSpc>
                <a:spcPct val="100000"/>
              </a:lnSpc>
              <a:spcBef>
                <a:spcPts val="0"/>
              </a:spcBef>
              <a:buFont typeface="Wingdings" panose="05000000000000000000" pitchFamily="2" charset="2"/>
              <a:buChar char="§"/>
              <a:defRPr/>
            </a:pPr>
            <a:r>
              <a:rPr lang="el-GR" sz="1800" b="1" dirty="0" smtClean="0">
                <a:solidFill>
                  <a:prstClr val="black"/>
                </a:solidFill>
                <a:latin typeface="Century Gothic" panose="020B0502020202020204" pitchFamily="34" charset="0"/>
              </a:rPr>
              <a:t>Φιλοξενία </a:t>
            </a:r>
            <a:r>
              <a:rPr lang="el-GR" sz="1800" b="1" dirty="0">
                <a:solidFill>
                  <a:prstClr val="black"/>
                </a:solidFill>
                <a:latin typeface="Century Gothic" panose="020B0502020202020204" pitchFamily="34" charset="0"/>
              </a:rPr>
              <a:t>για σκοπούς άσκησης: αφορά φοιτητές/πρόσφατους απόφοιτους Προγραμμάτων Εκπαίδευσης εκπαιδευτών και εκπαιδευτικών, που παρέχονται σε Χώρα του Προγράμματος </a:t>
            </a:r>
            <a:r>
              <a:rPr lang="el-GR" sz="1800" dirty="0">
                <a:solidFill>
                  <a:prstClr val="black"/>
                </a:solidFill>
                <a:latin typeface="Century Gothic" panose="020B0502020202020204" pitchFamily="34" charset="0"/>
                <a:sym typeface="Wingdings" panose="05000000000000000000" pitchFamily="2" charset="2"/>
              </a:rPr>
              <a:t>  </a:t>
            </a:r>
            <a:r>
              <a:rPr lang="el-GR" sz="1800" dirty="0">
                <a:solidFill>
                  <a:srgbClr val="4BACC6">
                    <a:lumMod val="75000"/>
                  </a:srgbClr>
                </a:solidFill>
                <a:latin typeface="Century Gothic" panose="020B0502020202020204" pitchFamily="34" charset="0"/>
                <a:sym typeface="Wingdings" panose="05000000000000000000" pitchFamily="2" charset="2"/>
              </a:rPr>
              <a:t>10 – 365 ημέρες</a:t>
            </a:r>
          </a:p>
          <a:p>
            <a:pPr lvl="0" algn="l">
              <a:lnSpc>
                <a:spcPct val="100000"/>
              </a:lnSpc>
              <a:spcBef>
                <a:spcPts val="0"/>
              </a:spcBef>
              <a:defRPr/>
            </a:pPr>
            <a:endParaRPr lang="el-GR" sz="1800" dirty="0">
              <a:solidFill>
                <a:srgbClr val="4BACC6">
                  <a:lumMod val="75000"/>
                </a:srgbClr>
              </a:solidFill>
              <a:latin typeface="Century Gothic" panose="020B0502020202020204" pitchFamily="34" charset="0"/>
              <a:sym typeface="Wingdings" panose="05000000000000000000" pitchFamily="2" charset="2"/>
            </a:endParaRPr>
          </a:p>
          <a:p>
            <a:pPr marL="628650" lvl="0" indent="-285750" algn="l">
              <a:lnSpc>
                <a:spcPct val="100000"/>
              </a:lnSpc>
              <a:spcBef>
                <a:spcPts val="0"/>
              </a:spcBef>
              <a:buFont typeface="Wingdings" panose="05000000000000000000" pitchFamily="2" charset="2"/>
              <a:buChar char="ü"/>
              <a:defRPr/>
            </a:pPr>
            <a:r>
              <a:rPr lang="el-GR" sz="1600" dirty="0">
                <a:solidFill>
                  <a:prstClr val="black"/>
                </a:solidFill>
                <a:latin typeface="Century Gothic" panose="020B0502020202020204" pitchFamily="34" charset="0"/>
              </a:rPr>
              <a:t>Ο οργανισμός υποδοχής λαμβάνει οικονομική στήριξη για την οργάνωση της </a:t>
            </a:r>
            <a:r>
              <a:rPr lang="el-GR" sz="1600" dirty="0" smtClean="0">
                <a:solidFill>
                  <a:prstClr val="black"/>
                </a:solidFill>
                <a:latin typeface="Century Gothic" panose="020B0502020202020204" pitchFamily="34" charset="0"/>
              </a:rPr>
              <a:t>περιόδου </a:t>
            </a:r>
            <a:r>
              <a:rPr lang="el-GR" sz="1600" dirty="0">
                <a:solidFill>
                  <a:prstClr val="black"/>
                </a:solidFill>
                <a:latin typeface="Century Gothic" panose="020B0502020202020204" pitchFamily="34" charset="0"/>
              </a:rPr>
              <a:t>άσκησης</a:t>
            </a:r>
          </a:p>
          <a:p>
            <a:pPr marL="628650" lvl="0" indent="-285750" algn="l">
              <a:lnSpc>
                <a:spcPct val="100000"/>
              </a:lnSpc>
              <a:spcBef>
                <a:spcPts val="0"/>
              </a:spcBef>
              <a:buFont typeface="Wingdings" panose="05000000000000000000" pitchFamily="2" charset="2"/>
              <a:buChar char="ü"/>
              <a:defRPr/>
            </a:pPr>
            <a:r>
              <a:rPr lang="el-GR" sz="1600" dirty="0">
                <a:solidFill>
                  <a:prstClr val="black"/>
                </a:solidFill>
                <a:latin typeface="Century Gothic" panose="020B0502020202020204" pitchFamily="34" charset="0"/>
              </a:rPr>
              <a:t>Ο οργανισμός αποστολής έχει την υποχρέωση να καλύψει τα έξοδα </a:t>
            </a:r>
            <a:r>
              <a:rPr lang="el-GR" sz="1600" dirty="0" err="1">
                <a:solidFill>
                  <a:prstClr val="black"/>
                </a:solidFill>
                <a:latin typeface="Century Gothic" panose="020B0502020202020204" pitchFamily="34" charset="0"/>
              </a:rPr>
              <a:t>ταξιδίου</a:t>
            </a:r>
            <a:r>
              <a:rPr lang="el-GR" sz="1600" dirty="0">
                <a:solidFill>
                  <a:prstClr val="black"/>
                </a:solidFill>
                <a:latin typeface="Century Gothic" panose="020B0502020202020204" pitchFamily="34" charset="0"/>
              </a:rPr>
              <a:t> και </a:t>
            </a:r>
            <a:r>
              <a:rPr lang="el-GR" sz="1600" dirty="0" smtClean="0">
                <a:solidFill>
                  <a:prstClr val="black"/>
                </a:solidFill>
                <a:latin typeface="Century Gothic" panose="020B0502020202020204" pitchFamily="34" charset="0"/>
              </a:rPr>
              <a:t>διαβίωσης </a:t>
            </a:r>
            <a:r>
              <a:rPr lang="el-GR" sz="1600" dirty="0">
                <a:solidFill>
                  <a:prstClr val="black"/>
                </a:solidFill>
                <a:latin typeface="Century Gothic" panose="020B0502020202020204" pitchFamily="34" charset="0"/>
              </a:rPr>
              <a:t>του ασκούμενου (είτε από δικά του κονδύλια είτε υποβάλλοντας αίτηση </a:t>
            </a:r>
            <a:r>
              <a:rPr lang="el-GR" sz="1600" dirty="0" smtClean="0">
                <a:solidFill>
                  <a:prstClr val="black"/>
                </a:solidFill>
                <a:latin typeface="Century Gothic" panose="020B0502020202020204" pitchFamily="34" charset="0"/>
              </a:rPr>
              <a:t>για </a:t>
            </a:r>
            <a:r>
              <a:rPr lang="el-GR" sz="1600" dirty="0">
                <a:solidFill>
                  <a:prstClr val="black"/>
                </a:solidFill>
                <a:latin typeface="Century Gothic" panose="020B0502020202020204" pitchFamily="34" charset="0"/>
              </a:rPr>
              <a:t>επιχορήγηση στην Εθνική Υπηρεσία της Χώρας του για τον σκοπό αυτό)</a:t>
            </a:r>
          </a:p>
          <a:p>
            <a:pPr marL="628650" lvl="0" indent="-285750" algn="l">
              <a:lnSpc>
                <a:spcPct val="100000"/>
              </a:lnSpc>
              <a:spcBef>
                <a:spcPts val="0"/>
              </a:spcBef>
              <a:buFont typeface="Wingdings" panose="05000000000000000000" pitchFamily="2" charset="2"/>
              <a:buChar char="ü"/>
              <a:defRPr/>
            </a:pPr>
            <a:endParaRPr lang="el-GR" sz="1600" dirty="0">
              <a:solidFill>
                <a:prstClr val="black"/>
              </a:solidFill>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3476905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827079" y="3079233"/>
            <a:ext cx="3574031" cy="6467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3200" b="1" dirty="0" smtClean="0">
                <a:solidFill>
                  <a:srgbClr val="008080"/>
                </a:solidFill>
                <a:latin typeface="Century Gothic" panose="020B0502020202020204" pitchFamily="34" charset="0"/>
              </a:rPr>
              <a:t>Βασική Δράση 1</a:t>
            </a:r>
          </a:p>
        </p:txBody>
      </p:sp>
      <p:sp>
        <p:nvSpPr>
          <p:cNvPr id="6" name="Subtitle 4"/>
          <p:cNvSpPr txBox="1">
            <a:spLocks/>
          </p:cNvSpPr>
          <p:nvPr/>
        </p:nvSpPr>
        <p:spPr>
          <a:xfrm>
            <a:off x="5527333" y="3128738"/>
            <a:ext cx="5148064" cy="81419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l-GR" b="1" dirty="0">
                <a:solidFill>
                  <a:srgbClr val="008080"/>
                </a:solidFill>
                <a:latin typeface="Century Gothic" panose="020B0502020202020204" pitchFamily="34" charset="0"/>
              </a:rPr>
              <a:t>ΣΧΕΔΙΑ ΚΙΝΗΤΙΚΟΤΗΤΑΣ ΜΙΚΡΗΣ ΔΙΑΡΚΕΙΑΣ</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098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819749" y="774441"/>
            <a:ext cx="85951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smtClean="0">
                <a:ln>
                  <a:noFill/>
                </a:ln>
                <a:effectLst/>
                <a:uLnTx/>
                <a:uFillTx/>
                <a:latin typeface="Century Gothic" panose="020B0502020202020204" pitchFamily="34" charset="0"/>
                <a:ea typeface="+mn-ea"/>
                <a:cs typeface="+mn-cs"/>
              </a:rPr>
              <a:t>Π</a:t>
            </a:r>
            <a:r>
              <a:rPr lang="el-GR" sz="2800" b="1" dirty="0" err="1" smtClean="0">
                <a:latin typeface="Century Gothic" panose="020B0502020202020204" pitchFamily="34" charset="0"/>
              </a:rPr>
              <a:t>ού</a:t>
            </a:r>
            <a:r>
              <a:rPr kumimoji="0" lang="el-GR" sz="2800" b="1" i="0" u="none" strike="noStrike" kern="1200" cap="none" spc="0" normalizeH="0" baseline="0" noProof="0" dirty="0" smtClean="0">
                <a:ln>
                  <a:noFill/>
                </a:ln>
                <a:effectLst/>
                <a:uLnTx/>
                <a:uFillTx/>
                <a:latin typeface="Century Gothic" panose="020B0502020202020204" pitchFamily="34" charset="0"/>
                <a:ea typeface="+mn-ea"/>
                <a:cs typeface="+mn-cs"/>
              </a:rPr>
              <a:t> θα βρω οργανισμό υποδοχής</a:t>
            </a:r>
            <a:endParaRPr kumimoji="0" lang="en-GB" sz="2800" b="1"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 name="Rectangle 2"/>
          <p:cNvSpPr/>
          <p:nvPr/>
        </p:nvSpPr>
        <p:spPr>
          <a:xfrm>
            <a:off x="604341" y="2070134"/>
            <a:ext cx="11088864" cy="193899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Εξειδικευμένες πλατφόρμες ανά </a:t>
            </a:r>
            <a:r>
              <a:rPr kumimoji="0" lang="el-GR" sz="2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rPr>
              <a:t>τομέα (</a:t>
            </a:r>
            <a:r>
              <a:rPr kumimoji="0" lang="en-US" sz="2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hlinkClick r:id="rId3"/>
              </a:rPr>
              <a:t>School education Gateway</a:t>
            </a:r>
            <a:r>
              <a:rPr kumimoji="0" lang="en-US" sz="2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rPr>
              <a:t>, </a:t>
            </a:r>
            <a:r>
              <a:rPr kumimoji="0" lang="en-GB" sz="2000" b="0" i="0" u="none" strike="noStrike" kern="1200" cap="none" spc="0" normalizeH="0" baseline="0" noProof="0" dirty="0" err="1" smtClean="0">
                <a:ln>
                  <a:noFill/>
                </a:ln>
                <a:solidFill>
                  <a:prstClr val="black">
                    <a:lumMod val="75000"/>
                    <a:lumOff val="25000"/>
                  </a:prstClr>
                </a:solidFill>
                <a:effectLst/>
                <a:uLnTx/>
                <a:uFillTx/>
                <a:latin typeface="Century Gothic" panose="020B0502020202020204" pitchFamily="34" charset="0"/>
                <a:hlinkClick r:id="rId4"/>
              </a:rPr>
              <a:t>eT</a:t>
            </a:r>
            <a:r>
              <a:rPr kumimoji="0" lang="en-US" sz="2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hlinkClick r:id="rId4"/>
              </a:rPr>
              <a:t>winning</a:t>
            </a:r>
            <a:r>
              <a:rPr kumimoji="0" lang="en-US" sz="2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rPr>
              <a:t>, </a:t>
            </a:r>
            <a:r>
              <a:rPr kumimoji="0" lang="en-US" sz="2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hlinkClick r:id="rId5"/>
              </a:rPr>
              <a:t>Epale</a:t>
            </a:r>
            <a:r>
              <a:rPr kumimoji="0" lang="el-GR" sz="2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rPr>
              <a:t>)</a:t>
            </a:r>
            <a:endParaRPr kumimoji="0" lang="en-GB"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hlinkClick r:id="rId6"/>
              </a:rPr>
              <a:t>Projects Results Platform</a:t>
            </a:r>
            <a:endParaRPr kumimoji="0" lang="en-GB"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Προσωπικές επαφές από προηγούμενες συμμετοχές στο Πρόγραμμα</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Ιδιωτικές </a:t>
            </a:r>
            <a:r>
              <a:rPr kumimoji="0" lang="el-GR" sz="2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rPr>
              <a:t>πρωτοβουλίες</a:t>
            </a:r>
            <a:endParaRPr kumimoji="0" lang="en-US" sz="1800" b="0" i="0" u="none" strike="noStrike" kern="1200" cap="none" spc="0" normalizeH="0" baseline="0" noProof="0" dirty="0">
              <a:ln>
                <a:noFill/>
              </a:ln>
              <a:solidFill>
                <a:srgbClr val="1F497D">
                  <a:lumMod val="75000"/>
                </a:srgbClr>
              </a:solidFill>
              <a:effectLst/>
              <a:uLnTx/>
              <a:uFillTx/>
              <a:latin typeface="Century Gothic" panose="020B0502020202020204" pitchFamily="34" charset="0"/>
              <a:cs typeface="Calibri" pitchFamily="34" charset="0"/>
            </a:endParaRPr>
          </a:p>
        </p:txBody>
      </p:sp>
      <p:sp>
        <p:nvSpPr>
          <p:cNvPr id="4" name="TextBox 3"/>
          <p:cNvSpPr txBox="1"/>
          <p:nvPr/>
        </p:nvSpPr>
        <p:spPr>
          <a:xfrm>
            <a:off x="1960603" y="4819173"/>
            <a:ext cx="8313392" cy="10156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2000" b="1" i="0" u="none" strike="noStrike" kern="1200" cap="none" spc="0" normalizeH="0" baseline="0" noProof="0" dirty="0" smtClean="0">
                <a:ln>
                  <a:noFill/>
                </a:ln>
                <a:solidFill>
                  <a:srgbClr val="70AD47">
                    <a:lumMod val="75000"/>
                  </a:srgbClr>
                </a:solidFill>
                <a:effectLst/>
                <a:uLnTx/>
                <a:uFillTx/>
                <a:latin typeface="Century Gothic" panose="020B0502020202020204" pitchFamily="34" charset="0"/>
                <a:ea typeface="+mn-ea"/>
                <a:cs typeface="+mn-cs"/>
              </a:rPr>
              <a:t>Πριν </a:t>
            </a:r>
            <a:r>
              <a:rPr kumimoji="0" lang="el-GR" sz="20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από </a:t>
            </a:r>
            <a:r>
              <a:rPr kumimoji="0" lang="el-GR" sz="2000" b="1" i="0" u="none" strike="noStrike" kern="1200" cap="none" spc="0" normalizeH="0" baseline="0" noProof="0" dirty="0" smtClean="0">
                <a:ln>
                  <a:noFill/>
                </a:ln>
                <a:solidFill>
                  <a:srgbClr val="70AD47">
                    <a:lumMod val="75000"/>
                  </a:srgbClr>
                </a:solidFill>
                <a:effectLst/>
                <a:uLnTx/>
                <a:uFillTx/>
                <a:latin typeface="Century Gothic" panose="020B0502020202020204" pitchFamily="34" charset="0"/>
                <a:ea typeface="+mn-ea"/>
                <a:cs typeface="+mn-cs"/>
              </a:rPr>
              <a:t>την επιλογή κάποιου </a:t>
            </a:r>
            <a:r>
              <a:rPr kumimoji="0" lang="el-GR" sz="20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σεμιναρίου, λάβετε </a:t>
            </a:r>
            <a:r>
              <a:rPr kumimoji="0" lang="el-GR" sz="2000" b="1" i="0" u="none" strike="noStrike" kern="1200" cap="none" spc="0" normalizeH="0" baseline="0" noProof="0" dirty="0" smtClean="0">
                <a:ln>
                  <a:noFill/>
                </a:ln>
                <a:solidFill>
                  <a:srgbClr val="70AD47">
                    <a:lumMod val="75000"/>
                  </a:srgbClr>
                </a:solidFill>
                <a:effectLst/>
                <a:uLnTx/>
                <a:uFillTx/>
                <a:latin typeface="Century Gothic" panose="020B0502020202020204" pitchFamily="34" charset="0"/>
                <a:ea typeface="+mn-ea"/>
                <a:cs typeface="+mn-cs"/>
              </a:rPr>
              <a:t>υπόψη σας τα </a:t>
            </a:r>
            <a:r>
              <a:rPr kumimoji="0" lang="el-GR"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hlinkClick r:id="rId7"/>
              </a:rPr>
              <a:t>Πρότυπα Ποιότητας σεμιναρίων κατάρτισης</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11311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64503"/>
            <a:ext cx="9144000" cy="641503"/>
          </a:xfrm>
        </p:spPr>
        <p:txBody>
          <a:bodyPr>
            <a:noAutofit/>
          </a:bodyPr>
          <a:lstStyle/>
          <a:p>
            <a:r>
              <a:rPr lang="el-GR" sz="2800" b="1" dirty="0">
                <a:solidFill>
                  <a:schemeClr val="tx1">
                    <a:lumMod val="75000"/>
                    <a:lumOff val="25000"/>
                  </a:schemeClr>
                </a:solidFill>
                <a:latin typeface="Century Gothic" panose="020B0502020202020204" pitchFamily="34" charset="0"/>
              </a:rPr>
              <a:t>Αλλαγές στις εγκριθείσες κινητικότητες</a:t>
            </a:r>
            <a:endParaRPr lang="en-GB" sz="2800" b="1" dirty="0">
              <a:solidFill>
                <a:schemeClr val="tx1">
                  <a:lumMod val="75000"/>
                  <a:lumOff val="25000"/>
                </a:schemeClr>
              </a:solidFill>
              <a:latin typeface="Century Gothic" panose="020B0502020202020204" pitchFamily="34" charset="0"/>
            </a:endParaRPr>
          </a:p>
        </p:txBody>
      </p:sp>
      <p:sp>
        <p:nvSpPr>
          <p:cNvPr id="7" name="Content Placeholder 6"/>
          <p:cNvSpPr>
            <a:spLocks noGrp="1"/>
          </p:cNvSpPr>
          <p:nvPr>
            <p:ph type="subTitle" idx="1"/>
          </p:nvPr>
        </p:nvSpPr>
        <p:spPr>
          <a:xfrm>
            <a:off x="1127341" y="2780778"/>
            <a:ext cx="10133557" cy="2455101"/>
          </a:xfrm>
        </p:spPr>
        <p:txBody>
          <a:bodyPr>
            <a:normAutofit/>
          </a:bodyPr>
          <a:lstStyle/>
          <a:p>
            <a:pPr algn="just"/>
            <a:r>
              <a:rPr lang="el-GR" sz="2000" dirty="0" smtClean="0">
                <a:latin typeface="Century Gothic" panose="020B0502020202020204" pitchFamily="34" charset="0"/>
              </a:rPr>
              <a:t>Το </a:t>
            </a:r>
            <a:r>
              <a:rPr lang="el-GR" sz="2000" dirty="0">
                <a:latin typeface="Century Gothic" panose="020B0502020202020204" pitchFamily="34" charset="0"/>
              </a:rPr>
              <a:t>ΙΔΕΠ δεν υποδεικνύει ποιες χώρες/κινητικότητες πρέπει να πραγματοποιηθούν, </a:t>
            </a:r>
            <a:r>
              <a:rPr lang="el-GR" sz="2000" dirty="0" smtClean="0">
                <a:latin typeface="Century Gothic" panose="020B0502020202020204" pitchFamily="34" charset="0"/>
              </a:rPr>
              <a:t>αλλά</a:t>
            </a:r>
            <a:r>
              <a:rPr lang="en-GB" sz="2000" dirty="0">
                <a:latin typeface="Century Gothic" panose="020B0502020202020204" pitchFamily="34" charset="0"/>
              </a:rPr>
              <a:t> </a:t>
            </a:r>
            <a:r>
              <a:rPr lang="el-GR" sz="2000" dirty="0" smtClean="0">
                <a:latin typeface="Century Gothic" panose="020B0502020202020204" pitchFamily="34" charset="0"/>
              </a:rPr>
              <a:t>ορίζει ένα </a:t>
            </a:r>
            <a:r>
              <a:rPr lang="el-GR" sz="2000" dirty="0">
                <a:latin typeface="Century Gothic" panose="020B0502020202020204" pitchFamily="34" charset="0"/>
              </a:rPr>
              <a:t>συγκεκριμένο ποσό για κάθε οικονομικό κεφάλαιο. </a:t>
            </a:r>
            <a:endParaRPr lang="en-GB" sz="2000" dirty="0">
              <a:latin typeface="Century Gothic" panose="020B0502020202020204" pitchFamily="34" charset="0"/>
            </a:endParaRPr>
          </a:p>
          <a:p>
            <a:pPr algn="just"/>
            <a:endParaRPr lang="el-GR" sz="2000" dirty="0">
              <a:latin typeface="Century Gothic" panose="020B0502020202020204" pitchFamily="34" charset="0"/>
            </a:endParaRPr>
          </a:p>
          <a:p>
            <a:pPr algn="just"/>
            <a:r>
              <a:rPr lang="el-GR" sz="2000" dirty="0">
                <a:latin typeface="Century Gothic" panose="020B0502020202020204" pitchFamily="34" charset="0"/>
              </a:rPr>
              <a:t>Η επιλογή των χωρών</a:t>
            </a:r>
            <a:r>
              <a:rPr lang="en-GB" sz="2000" dirty="0">
                <a:latin typeface="Century Gothic" panose="020B0502020202020204" pitchFamily="34" charset="0"/>
              </a:rPr>
              <a:t>, </a:t>
            </a:r>
            <a:r>
              <a:rPr lang="el-GR" sz="2000" dirty="0">
                <a:latin typeface="Century Gothic" panose="020B0502020202020204" pitchFamily="34" charset="0"/>
              </a:rPr>
              <a:t>της διάρκειας και του είδους των κινητικοτήτων, όπως αυτά είχαν συμπεριληφθεί στην αίτησή σας, είναι δυνατόν να διαφοροποιηθούν χωρίς να ενημερωθεί το ΙΔΕΠ, εφόσον οι κινητικότητες αυτές παραμένουν πάντα σχετικές με τους στόχους και τις </a:t>
            </a:r>
            <a:r>
              <a:rPr lang="el-GR" sz="2000" dirty="0" smtClean="0">
                <a:latin typeface="Century Gothic" panose="020B0502020202020204" pitchFamily="34" charset="0"/>
              </a:rPr>
              <a:t>προτεραιότητες της αίτησης η οποία είναι δεσμευτική.</a:t>
            </a:r>
            <a:endParaRPr lang="el-GR" sz="2600" dirty="0">
              <a:latin typeface="Century Gothic" panose="020B0502020202020204" pitchFamily="34" charset="0"/>
            </a:endParaRPr>
          </a:p>
        </p:txBody>
      </p:sp>
    </p:spTree>
    <p:extLst>
      <p:ext uri="{BB962C8B-B14F-4D97-AF65-F5344CB8AC3E}">
        <p14:creationId xmlns:p14="http://schemas.microsoft.com/office/powerpoint/2010/main" val="1071089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22400" y="675068"/>
            <a:ext cx="9144000" cy="528768"/>
          </a:xfrm>
        </p:spPr>
        <p:txBody>
          <a:bodyPr>
            <a:normAutofit/>
          </a:bodyPr>
          <a:lstStyle/>
          <a:p>
            <a:r>
              <a:rPr lang="el-GR" sz="2800" b="1" dirty="0" smtClean="0">
                <a:solidFill>
                  <a:srgbClr val="C00000"/>
                </a:solidFill>
                <a:latin typeface="Century Gothic" panose="020B0502020202020204" pitchFamily="34" charset="0"/>
              </a:rPr>
              <a:t>Προσοχή! </a:t>
            </a:r>
            <a:endParaRPr lang="en-GB" sz="2800" b="1" dirty="0">
              <a:solidFill>
                <a:srgbClr val="C00000"/>
              </a:solidFill>
              <a:latin typeface="Century Gothic" panose="020B0502020202020204" pitchFamily="34" charset="0"/>
            </a:endParaRPr>
          </a:p>
        </p:txBody>
      </p:sp>
      <p:sp>
        <p:nvSpPr>
          <p:cNvPr id="4" name="Content Placeholder 3"/>
          <p:cNvSpPr>
            <a:spLocks noGrp="1"/>
          </p:cNvSpPr>
          <p:nvPr>
            <p:ph type="subTitle" idx="1"/>
          </p:nvPr>
        </p:nvSpPr>
        <p:spPr>
          <a:xfrm>
            <a:off x="685800" y="1498600"/>
            <a:ext cx="10617200" cy="4651679"/>
          </a:xfrm>
        </p:spPr>
        <p:txBody>
          <a:bodyPr>
            <a:normAutofit/>
          </a:bodyPr>
          <a:lstStyle/>
          <a:p>
            <a:pPr marL="0" indent="0" algn="just">
              <a:lnSpc>
                <a:spcPct val="150000"/>
              </a:lnSpc>
              <a:buNone/>
            </a:pPr>
            <a:r>
              <a:rPr lang="el-GR" sz="1800" dirty="0" smtClean="0">
                <a:latin typeface="Century Gothic" panose="020B0502020202020204" pitchFamily="34" charset="0"/>
              </a:rPr>
              <a:t>Οι αλλαγές στο είδος, τη διάρκεια και τον αριθμό των κινητικοτήτων μπορεί να επιφέρουν και διαφοροποιήσεις στα οικονομικά κεφάλαια, όπως αυτά παρουσιάζονται στο Παράρτημα ΙΙ (Προϋπολογισμό) της Συμφωνίας σας. Σε τέτοια περίπτωση ισχύουν τα ακόλουθα: </a:t>
            </a:r>
            <a:endParaRPr lang="en-GB" sz="1800" dirty="0" smtClean="0">
              <a:latin typeface="Century Gothic" panose="020B0502020202020204" pitchFamily="34" charset="0"/>
            </a:endParaRPr>
          </a:p>
          <a:p>
            <a:pPr marL="0" indent="0" algn="just">
              <a:lnSpc>
                <a:spcPct val="150000"/>
              </a:lnSpc>
              <a:buNone/>
            </a:pPr>
            <a:endParaRPr lang="el-GR" sz="1200" dirty="0" smtClean="0">
              <a:latin typeface="Century Gothic" panose="020B0502020202020204" pitchFamily="34" charset="0"/>
            </a:endParaRPr>
          </a:p>
          <a:p>
            <a:pPr algn="just">
              <a:lnSpc>
                <a:spcPct val="150000"/>
              </a:lnSpc>
              <a:buFont typeface="Wingdings"/>
              <a:buChar char="à"/>
            </a:pPr>
            <a:r>
              <a:rPr lang="el-GR" sz="1800" dirty="0" smtClean="0">
                <a:latin typeface="Century Gothic" panose="020B0502020202020204" pitchFamily="34" charset="0"/>
                <a:sym typeface="Wingdings" panose="05000000000000000000" pitchFamily="2" charset="2"/>
              </a:rPr>
              <a:t>Μεταφορές κονδυλίων </a:t>
            </a:r>
            <a:r>
              <a:rPr lang="el-GR" sz="1800" b="1" dirty="0" smtClean="0">
                <a:latin typeface="Century Gothic" panose="020B0502020202020204" pitchFamily="34" charset="0"/>
                <a:sym typeface="Wingdings" panose="05000000000000000000" pitchFamily="2" charset="2"/>
              </a:rPr>
              <a:t>χωρίς τροποποίηση Συμφωνίας </a:t>
            </a:r>
            <a:r>
              <a:rPr lang="en-US" sz="1800" dirty="0" smtClean="0">
                <a:latin typeface="Century Gothic" panose="020B0502020202020204" pitchFamily="34" charset="0"/>
                <a:sym typeface="Wingdings" panose="05000000000000000000" pitchFamily="2" charset="2"/>
              </a:rPr>
              <a:t>(</a:t>
            </a:r>
            <a:r>
              <a:rPr lang="el-GR" sz="1800" dirty="0" smtClean="0">
                <a:latin typeface="Century Gothic" panose="020B0502020202020204" pitchFamily="34" charset="0"/>
                <a:sym typeface="Wingdings" panose="05000000000000000000" pitchFamily="2" charset="2"/>
              </a:rPr>
              <a:t>γίνονται χωρίς ενημέρωση της ΕΥ</a:t>
            </a:r>
            <a:r>
              <a:rPr lang="el-GR" sz="1800" dirty="0">
                <a:latin typeface="Century Gothic" panose="020B0502020202020204" pitchFamily="34" charset="0"/>
                <a:sym typeface="Wingdings" panose="05000000000000000000" pitchFamily="2" charset="2"/>
              </a:rPr>
              <a:t>) </a:t>
            </a:r>
            <a:endParaRPr lang="el-GR" sz="1000" dirty="0" smtClean="0">
              <a:latin typeface="Century Gothic" panose="020B0502020202020204" pitchFamily="34" charset="0"/>
              <a:sym typeface="Wingdings" panose="05000000000000000000" pitchFamily="2" charset="2"/>
            </a:endParaRPr>
          </a:p>
          <a:p>
            <a:pPr algn="just">
              <a:lnSpc>
                <a:spcPct val="150000"/>
              </a:lnSpc>
              <a:buFont typeface="Wingdings"/>
              <a:buChar char="à"/>
            </a:pPr>
            <a:r>
              <a:rPr lang="el-GR" sz="1800" dirty="0" smtClean="0">
                <a:latin typeface="Century Gothic" panose="020B0502020202020204" pitchFamily="34" charset="0"/>
                <a:sym typeface="Wingdings" panose="05000000000000000000" pitchFamily="2" charset="2"/>
              </a:rPr>
              <a:t>Μεταφορές κονδυλίων που απαιτούν </a:t>
            </a:r>
            <a:r>
              <a:rPr lang="el-GR" sz="1800" b="1" dirty="0" smtClean="0">
                <a:latin typeface="Century Gothic" panose="020B0502020202020204" pitchFamily="34" charset="0"/>
                <a:sym typeface="Wingdings" panose="05000000000000000000" pitchFamily="2" charset="2"/>
              </a:rPr>
              <a:t>τροποποίηση της Συμφωνίας</a:t>
            </a:r>
            <a:r>
              <a:rPr lang="el-GR" sz="1800" dirty="0" smtClean="0">
                <a:latin typeface="Century Gothic" panose="020B0502020202020204" pitchFamily="34" charset="0"/>
                <a:sym typeface="Wingdings" panose="05000000000000000000" pitchFamily="2" charset="2"/>
              </a:rPr>
              <a:t> και άρα προηγούμενη έγκριση της ΕΥ </a:t>
            </a:r>
          </a:p>
          <a:p>
            <a:pPr algn="just">
              <a:lnSpc>
                <a:spcPct val="150000"/>
              </a:lnSpc>
            </a:pPr>
            <a:endParaRPr lang="el-GR" sz="1800" dirty="0">
              <a:latin typeface="Century Gothic" panose="020B0502020202020204" pitchFamily="34" charset="0"/>
              <a:sym typeface="Wingdings" panose="05000000000000000000" pitchFamily="2" charset="2"/>
            </a:endParaRPr>
          </a:p>
          <a:p>
            <a:pPr algn="just">
              <a:lnSpc>
                <a:spcPct val="150000"/>
              </a:lnSpc>
            </a:pPr>
            <a:r>
              <a:rPr lang="el-GR" sz="1800" dirty="0" smtClean="0">
                <a:latin typeface="Century Gothic" panose="020B0502020202020204" pitchFamily="34" charset="0"/>
                <a:sym typeface="Wingdings" panose="05000000000000000000" pitchFamily="2" charset="2"/>
              </a:rPr>
              <a:t>*Ακολουθεί περαιτέρω επεξήγηση σε επόμενες διαφάνειες</a:t>
            </a:r>
            <a:endParaRPr lang="el-GR" sz="1800" dirty="0">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3486753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endParaRPr kumimoji="0" lang="en-GB"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p:txBody>
      </p:sp>
      <p:sp>
        <p:nvSpPr>
          <p:cNvPr id="4" name="Text Placeholder 5"/>
          <p:cNvSpPr txBox="1">
            <a:spLocks/>
          </p:cNvSpPr>
          <p:nvPr/>
        </p:nvSpPr>
        <p:spPr>
          <a:xfrm>
            <a:off x="572868" y="2440169"/>
            <a:ext cx="3574031" cy="19249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b="1" dirty="0" smtClean="0">
                <a:solidFill>
                  <a:srgbClr val="7030A0"/>
                </a:solidFill>
                <a:latin typeface="Century Gothic" panose="020B0502020202020204" pitchFamily="34" charset="0"/>
              </a:rPr>
              <a:t>Βασική Δράση 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b="1" noProof="0" dirty="0" smtClean="0">
                <a:solidFill>
                  <a:srgbClr val="7030A0"/>
                </a:solidFill>
                <a:latin typeface="Century Gothic" panose="020B0502020202020204" pitchFamily="34" charset="0"/>
              </a:rPr>
              <a:t>Σχέδια Μικρής Κλίμακας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0" u="none" strike="noStrike" kern="1200" cap="none" spc="0" normalizeH="0" baseline="0" dirty="0" smtClean="0">
                <a:ln>
                  <a:noFill/>
                </a:ln>
                <a:solidFill>
                  <a:srgbClr val="7030A0"/>
                </a:solidFill>
                <a:effectLst/>
                <a:uLnTx/>
                <a:uFillTx/>
                <a:latin typeface="Century Gothic" panose="020B0502020202020204" pitchFamily="34" charset="0"/>
              </a:rPr>
              <a:t>ΚΑ122</a:t>
            </a:r>
            <a:endParaRPr kumimoji="0" lang="el-GR" sz="2800" b="1" i="0" u="none" strike="noStrike" kern="1200" cap="none" spc="0" normalizeH="0" baseline="0" noProof="0" dirty="0">
              <a:ln>
                <a:noFill/>
              </a:ln>
              <a:solidFill>
                <a:srgbClr val="7030A0"/>
              </a:solidFill>
              <a:effectLst/>
              <a:uLnTx/>
              <a:uFillTx/>
              <a:latin typeface="Century Gothic" panose="020B0502020202020204" pitchFamily="34" charset="0"/>
            </a:endParaRPr>
          </a:p>
        </p:txBody>
      </p:sp>
      <p:sp>
        <p:nvSpPr>
          <p:cNvPr id="5" name="Subtitle 4"/>
          <p:cNvSpPr txBox="1">
            <a:spLocks/>
          </p:cNvSpPr>
          <p:nvPr/>
        </p:nvSpPr>
        <p:spPr>
          <a:xfrm>
            <a:off x="5802905" y="3158805"/>
            <a:ext cx="5148064" cy="48763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Κανονισμοί</a:t>
            </a:r>
            <a:r>
              <a:rPr kumimoji="0" lang="el-GR" sz="2400" b="0" i="0" u="none" strike="noStrike" kern="1200" cap="none" spc="0" normalizeH="0" noProof="0" dirty="0" smtClean="0">
                <a:ln>
                  <a:noFill/>
                </a:ln>
                <a:solidFill>
                  <a:prstClr val="black">
                    <a:lumMod val="75000"/>
                    <a:lumOff val="25000"/>
                  </a:prstClr>
                </a:solidFill>
                <a:effectLst/>
                <a:uLnTx/>
                <a:uFillTx/>
                <a:latin typeface="Century Gothic" panose="020B0502020202020204" pitchFamily="34" charset="0"/>
                <a:ea typeface="+mn-ea"/>
                <a:cs typeface="+mn-cs"/>
              </a:rPr>
              <a:t> Χρηματοδόσησης</a:t>
            </a: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cxnSp>
        <p:nvCxnSpPr>
          <p:cNvPr id="7" name="Straight Connector 6"/>
          <p:cNvCxnSpPr/>
          <p:nvPr/>
        </p:nvCxnSpPr>
        <p:spPr>
          <a:xfrm>
            <a:off x="4970638" y="1731844"/>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407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ctrTitle"/>
          </p:nvPr>
        </p:nvSpPr>
        <p:spPr>
          <a:xfrm>
            <a:off x="1524000" y="642144"/>
            <a:ext cx="9144000" cy="960437"/>
          </a:xfrm>
          <a:prstGeom prst="rect">
            <a:avLst/>
          </a:prstGeom>
        </p:spPr>
        <p:txBody>
          <a:bodyPr vert="horz" lIns="91440" tIns="45720" rIns="91440" bIns="45720" rtlCol="0" anchor="ctr">
            <a:noAutofit/>
          </a:bodyPr>
          <a:lstStyle/>
          <a:p>
            <a:pPr algn="ctr">
              <a:spcBef>
                <a:spcPct val="0"/>
              </a:spcBef>
              <a:defRPr/>
            </a:pPr>
            <a:r>
              <a:rPr lang="el-GR" sz="3200" b="1" dirty="0">
                <a:solidFill>
                  <a:srgbClr val="7030A0"/>
                </a:solidFill>
                <a:latin typeface="Century Gothic" panose="020B0502020202020204" pitchFamily="34" charset="0"/>
                <a:ea typeface="+mn-ea"/>
                <a:cs typeface="+mn-cs"/>
              </a:rPr>
              <a:t>Κανονισμοί Χρηματοδότησης</a:t>
            </a:r>
          </a:p>
          <a:p>
            <a:pPr algn="ctr">
              <a:spcBef>
                <a:spcPct val="0"/>
              </a:spcBef>
              <a:defRPr/>
            </a:pPr>
            <a:r>
              <a:rPr lang="el-GR" sz="1900" b="1" dirty="0">
                <a:solidFill>
                  <a:prstClr val="black"/>
                </a:solidFill>
                <a:latin typeface="Century Gothic" panose="020B0502020202020204" pitchFamily="34" charset="0"/>
                <a:ea typeface="+mn-ea"/>
                <a:cs typeface="Calibri" panose="020F0502020204030204" pitchFamily="34" charset="0"/>
              </a:rPr>
              <a:t>Κατηγορίες Δαπανών</a:t>
            </a:r>
          </a:p>
        </p:txBody>
      </p:sp>
      <p:grpSp>
        <p:nvGrpSpPr>
          <p:cNvPr id="6" name="Group 5"/>
          <p:cNvGrpSpPr/>
          <p:nvPr/>
        </p:nvGrpSpPr>
        <p:grpSpPr>
          <a:xfrm>
            <a:off x="1364885" y="1800492"/>
            <a:ext cx="7993924" cy="537030"/>
            <a:chOff x="215992" y="49383"/>
            <a:chExt cx="7993924" cy="537030"/>
          </a:xfrm>
          <a:solidFill>
            <a:srgbClr val="3C9A92"/>
          </a:solidFill>
        </p:grpSpPr>
        <p:sp>
          <p:nvSpPr>
            <p:cNvPr id="16" name="Rounded Rectangle 15"/>
            <p:cNvSpPr/>
            <p:nvPr/>
          </p:nvSpPr>
          <p:spPr>
            <a:xfrm>
              <a:off x="215992" y="49383"/>
              <a:ext cx="7993924" cy="53703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txBox="1"/>
            <p:nvPr/>
          </p:nvSpPr>
          <p:spPr>
            <a:xfrm>
              <a:off x="242208" y="75599"/>
              <a:ext cx="7941492" cy="4845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smtClean="0">
                  <a:latin typeface="Century Gothic" panose="020B0502020202020204" pitchFamily="34" charset="0"/>
                </a:rPr>
                <a:t>Βάσει μοναδιαίου κόστους</a:t>
              </a:r>
              <a:endParaRPr lang="en-US" sz="2200" b="1" kern="1200" dirty="0">
                <a:latin typeface="Century Gothic" panose="020B0502020202020204" pitchFamily="34" charset="0"/>
              </a:endParaRPr>
            </a:p>
          </p:txBody>
        </p:sp>
      </p:grpSp>
      <p:sp>
        <p:nvSpPr>
          <p:cNvPr id="15" name="TextBox 14"/>
          <p:cNvSpPr txBox="1"/>
          <p:nvPr/>
        </p:nvSpPr>
        <p:spPr>
          <a:xfrm>
            <a:off x="1250720" y="2475066"/>
            <a:ext cx="8280952" cy="2060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9778" tIns="34290" rIns="192024" bIns="34290" numCol="1" spcCol="1270" anchor="t" anchorCtr="0">
            <a:noAutofit/>
          </a:bodyPr>
          <a:lstStyle/>
          <a:p>
            <a:pPr marL="268288" lvl="1" indent="-268288" algn="l" defTabSz="755650">
              <a:lnSpc>
                <a:spcPct val="90000"/>
              </a:lnSpc>
              <a:spcBef>
                <a:spcPct val="0"/>
              </a:spcBef>
              <a:spcAft>
                <a:spcPct val="20000"/>
              </a:spcAft>
              <a:buChar char="••"/>
            </a:pPr>
            <a:r>
              <a:rPr lang="el-GR" sz="2100" kern="1200" dirty="0" smtClean="0">
                <a:solidFill>
                  <a:schemeClr val="tx1">
                    <a:lumMod val="75000"/>
                    <a:lumOff val="25000"/>
                  </a:schemeClr>
                </a:solidFill>
                <a:latin typeface="Century Gothic" panose="020B0502020202020204" pitchFamily="34" charset="0"/>
              </a:rPr>
              <a:t>Οργανωτικά έξοδα </a:t>
            </a:r>
            <a:endParaRPr lang="en-US" sz="2100" kern="1200" dirty="0">
              <a:latin typeface="Century Gothic" panose="020B0502020202020204" pitchFamily="34" charset="0"/>
            </a:endParaRPr>
          </a:p>
          <a:p>
            <a:pPr marL="171450" lvl="1" indent="-171450" algn="l" defTabSz="755650">
              <a:lnSpc>
                <a:spcPct val="90000"/>
              </a:lnSpc>
              <a:spcBef>
                <a:spcPct val="0"/>
              </a:spcBef>
              <a:spcAft>
                <a:spcPct val="20000"/>
              </a:spcAft>
              <a:buChar char="••"/>
            </a:pPr>
            <a:r>
              <a:rPr lang="el-GR" sz="2100" kern="1200" dirty="0" smtClean="0">
                <a:solidFill>
                  <a:schemeClr val="tx1">
                    <a:lumMod val="75000"/>
                    <a:lumOff val="25000"/>
                  </a:schemeClr>
                </a:solidFill>
                <a:latin typeface="Century Gothic" panose="020B0502020202020204" pitchFamily="34" charset="0"/>
              </a:rPr>
              <a:t>  Έξοδα ταξιδίου </a:t>
            </a:r>
          </a:p>
          <a:p>
            <a:pPr marL="171450" lvl="1" indent="-171450" algn="l" defTabSz="755650">
              <a:lnSpc>
                <a:spcPct val="90000"/>
              </a:lnSpc>
              <a:spcBef>
                <a:spcPct val="0"/>
              </a:spcBef>
              <a:spcAft>
                <a:spcPct val="20000"/>
              </a:spcAft>
              <a:buChar char="••"/>
            </a:pPr>
            <a:r>
              <a:rPr lang="el-GR" sz="2100" kern="1200" dirty="0" smtClean="0">
                <a:solidFill>
                  <a:schemeClr val="tx1">
                    <a:lumMod val="75000"/>
                    <a:lumOff val="25000"/>
                  </a:schemeClr>
                </a:solidFill>
                <a:latin typeface="Century Gothic" panose="020B0502020202020204" pitchFamily="34" charset="0"/>
              </a:rPr>
              <a:t>  Έξοδα ατομικής στήριξης (διαβίωσης)</a:t>
            </a:r>
          </a:p>
          <a:p>
            <a:pPr marL="171450" lvl="1" indent="-171450" algn="l" defTabSz="755650">
              <a:lnSpc>
                <a:spcPct val="90000"/>
              </a:lnSpc>
              <a:spcBef>
                <a:spcPct val="0"/>
              </a:spcBef>
              <a:spcAft>
                <a:spcPct val="20000"/>
              </a:spcAft>
              <a:buChar char="••"/>
            </a:pPr>
            <a:r>
              <a:rPr lang="el-GR" sz="2100" kern="1200" dirty="0" smtClean="0">
                <a:solidFill>
                  <a:schemeClr val="tx1">
                    <a:lumMod val="75000"/>
                    <a:lumOff val="25000"/>
                  </a:schemeClr>
                </a:solidFill>
                <a:latin typeface="Century Gothic" panose="020B0502020202020204" pitchFamily="34" charset="0"/>
              </a:rPr>
              <a:t>  Δίδακτρα σεμιναρίων</a:t>
            </a:r>
          </a:p>
          <a:p>
            <a:pPr marL="171450" lvl="1" indent="-171450" algn="l" defTabSz="755650">
              <a:lnSpc>
                <a:spcPct val="90000"/>
              </a:lnSpc>
              <a:spcBef>
                <a:spcPct val="0"/>
              </a:spcBef>
              <a:spcAft>
                <a:spcPct val="20000"/>
              </a:spcAft>
              <a:buChar char="••"/>
            </a:pPr>
            <a:r>
              <a:rPr lang="el-GR" sz="2100" kern="1200" dirty="0" smtClean="0">
                <a:solidFill>
                  <a:schemeClr val="tx1">
                    <a:lumMod val="75000"/>
                    <a:lumOff val="25000"/>
                  </a:schemeClr>
                </a:solidFill>
                <a:latin typeface="Century Gothic" panose="020B0502020202020204" pitchFamily="34" charset="0"/>
              </a:rPr>
              <a:t>  Προπαρασκευαστικές επισκέψεις</a:t>
            </a:r>
          </a:p>
          <a:p>
            <a:pPr marL="171450" lvl="1" indent="-171450" algn="l" defTabSz="755650">
              <a:lnSpc>
                <a:spcPct val="90000"/>
              </a:lnSpc>
              <a:spcBef>
                <a:spcPct val="0"/>
              </a:spcBef>
              <a:spcAft>
                <a:spcPct val="20000"/>
              </a:spcAft>
              <a:buChar char="••"/>
            </a:pPr>
            <a:r>
              <a:rPr lang="el-GR" sz="2100" kern="1200" dirty="0" smtClean="0">
                <a:solidFill>
                  <a:schemeClr val="tx1">
                    <a:lumMod val="75000"/>
                    <a:lumOff val="25000"/>
                  </a:schemeClr>
                </a:solidFill>
                <a:latin typeface="Century Gothic" panose="020B0502020202020204" pitchFamily="34" charset="0"/>
              </a:rPr>
              <a:t>  Έξοδα γλωσσικής προετοιμασίας (όπου εφαρμόζεται)</a:t>
            </a:r>
          </a:p>
        </p:txBody>
      </p:sp>
      <p:grpSp>
        <p:nvGrpSpPr>
          <p:cNvPr id="8" name="Group 7"/>
          <p:cNvGrpSpPr/>
          <p:nvPr/>
        </p:nvGrpSpPr>
        <p:grpSpPr>
          <a:xfrm>
            <a:off x="1338669" y="4733666"/>
            <a:ext cx="7993924" cy="537030"/>
            <a:chOff x="251509" y="2779528"/>
            <a:chExt cx="7993924" cy="537030"/>
          </a:xfrm>
        </p:grpSpPr>
        <p:sp>
          <p:nvSpPr>
            <p:cNvPr id="12" name="Rounded Rectangle 11"/>
            <p:cNvSpPr/>
            <p:nvPr/>
          </p:nvSpPr>
          <p:spPr>
            <a:xfrm>
              <a:off x="251509" y="2779528"/>
              <a:ext cx="7993924" cy="537030"/>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8"/>
            <p:cNvSpPr txBox="1"/>
            <p:nvPr/>
          </p:nvSpPr>
          <p:spPr>
            <a:xfrm>
              <a:off x="277725" y="2805744"/>
              <a:ext cx="7941492" cy="484598"/>
            </a:xfrm>
            <a:prstGeom prst="rect">
              <a:avLst/>
            </a:prstGeom>
            <a:solidFill>
              <a:srgbClr val="3C9A92"/>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smtClean="0">
                  <a:latin typeface="Century Gothic" panose="020B0502020202020204" pitchFamily="34" charset="0"/>
                </a:rPr>
                <a:t>Βάσει πραγματικών εξόδων</a:t>
              </a:r>
              <a:endParaRPr lang="en-US" sz="2200" b="1" kern="1200" dirty="0">
                <a:latin typeface="Century Gothic" panose="020B0502020202020204" pitchFamily="34" charset="0"/>
              </a:endParaRPr>
            </a:p>
          </p:txBody>
        </p:sp>
      </p:grpSp>
      <p:sp>
        <p:nvSpPr>
          <p:cNvPr id="11" name="TextBox 10"/>
          <p:cNvSpPr txBox="1"/>
          <p:nvPr/>
        </p:nvSpPr>
        <p:spPr>
          <a:xfrm>
            <a:off x="1250720" y="5390927"/>
            <a:ext cx="8496944" cy="6846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977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smtClean="0">
                <a:solidFill>
                  <a:schemeClr val="tx1">
                    <a:lumMod val="75000"/>
                    <a:lumOff val="25000"/>
                  </a:schemeClr>
                </a:solidFill>
                <a:latin typeface="Century Gothic" panose="020B0502020202020204" pitchFamily="34" charset="0"/>
              </a:rPr>
              <a:t>Επιχορήγηση ατόμων από ευάλωτες ομάδες</a:t>
            </a:r>
            <a:endParaRPr lang="en-US" sz="2000" kern="1200" dirty="0">
              <a:latin typeface="Century Gothic" panose="020B0502020202020204" pitchFamily="34" charset="0"/>
            </a:endParaRPr>
          </a:p>
          <a:p>
            <a:pPr marL="228600" lvl="1" indent="-228600" algn="l" defTabSz="889000">
              <a:lnSpc>
                <a:spcPct val="90000"/>
              </a:lnSpc>
              <a:spcBef>
                <a:spcPct val="0"/>
              </a:spcBef>
              <a:spcAft>
                <a:spcPct val="20000"/>
              </a:spcAft>
              <a:buChar char="••"/>
            </a:pPr>
            <a:r>
              <a:rPr lang="el-GR" sz="2000" kern="1200" dirty="0" smtClean="0">
                <a:solidFill>
                  <a:schemeClr val="tx1">
                    <a:lumMod val="75000"/>
                    <a:lumOff val="25000"/>
                  </a:schemeClr>
                </a:solidFill>
                <a:latin typeface="Century Gothic" panose="020B0502020202020204" pitchFamily="34" charset="0"/>
              </a:rPr>
              <a:t>Ειδικές δαπάνες</a:t>
            </a:r>
            <a:endParaRPr lang="en-GB" sz="2000" kern="12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29858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2327" y="751840"/>
            <a:ext cx="9144000" cy="910705"/>
          </a:xfrm>
        </p:spPr>
        <p:txBody>
          <a:bodyPr/>
          <a:lstStyle/>
          <a:p>
            <a:pPr lvl="0">
              <a:lnSpc>
                <a:spcPct val="100000"/>
              </a:lnSpc>
              <a:defRPr/>
            </a:pPr>
            <a:r>
              <a:rPr lang="el-GR" sz="3200" b="1" dirty="0">
                <a:solidFill>
                  <a:srgbClr val="7030A0"/>
                </a:solidFill>
                <a:latin typeface="Century Gothic" panose="020B0502020202020204" pitchFamily="34" charset="0"/>
                <a:ea typeface="+mn-ea"/>
                <a:cs typeface="+mn-cs"/>
              </a:rPr>
              <a:t>Κανονισμοί Χρηματοδότησης</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Οργανωτικά Έξοδα (1/2)</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450557" y="2049209"/>
            <a:ext cx="10847539" cy="4119418"/>
          </a:xfrm>
        </p:spPr>
        <p:txBody>
          <a:bodyPr/>
          <a:lstStyle/>
          <a:p>
            <a:pPr marL="357188" lvl="0" indent="-357188" algn="l">
              <a:lnSpc>
                <a:spcPct val="100000"/>
              </a:lnSpc>
              <a:spcBef>
                <a:spcPts val="0"/>
              </a:spcBef>
              <a:buFont typeface="Wingdings" panose="05000000000000000000" pitchFamily="2" charset="2"/>
              <a:buChar char="q"/>
              <a:defRPr/>
            </a:pPr>
            <a:r>
              <a:rPr lang="el-GR" sz="2000" b="1" dirty="0">
                <a:solidFill>
                  <a:prstClr val="black"/>
                </a:solidFill>
                <a:latin typeface="Century Gothic" panose="020B0502020202020204" pitchFamily="34" charset="0"/>
              </a:rPr>
              <a:t>Έξοδα που συνδέονται άμεσα με την υλοποίηση των κινητικοτήτων και δεν </a:t>
            </a:r>
            <a:r>
              <a:rPr lang="el-GR" sz="2000" b="1" dirty="0" smtClean="0">
                <a:solidFill>
                  <a:prstClr val="black"/>
                </a:solidFill>
                <a:latin typeface="Century Gothic" panose="020B0502020202020204" pitchFamily="34" charset="0"/>
              </a:rPr>
              <a:t>καλύπτονται </a:t>
            </a:r>
            <a:r>
              <a:rPr lang="el-GR" sz="2000" b="1" dirty="0">
                <a:solidFill>
                  <a:prstClr val="black"/>
                </a:solidFill>
                <a:latin typeface="Century Gothic" panose="020B0502020202020204" pitchFamily="34" charset="0"/>
              </a:rPr>
              <a:t>από άλλη κατηγορία δαπανών, </a:t>
            </a:r>
            <a:r>
              <a:rPr lang="el-GR" sz="2000" b="1" dirty="0" smtClean="0">
                <a:solidFill>
                  <a:prstClr val="black"/>
                </a:solidFill>
                <a:latin typeface="Century Gothic" panose="020B0502020202020204" pitchFamily="34" charset="0"/>
              </a:rPr>
              <a:t>π.χ</a:t>
            </a:r>
            <a:r>
              <a:rPr lang="en-GB" sz="2000" b="1" dirty="0" smtClean="0">
                <a:solidFill>
                  <a:prstClr val="black"/>
                </a:solidFill>
                <a:latin typeface="Century Gothic" panose="020B0502020202020204" pitchFamily="34" charset="0"/>
              </a:rPr>
              <a:t>.</a:t>
            </a:r>
            <a:r>
              <a:rPr lang="el-GR" sz="2000" b="1" dirty="0" smtClean="0">
                <a:solidFill>
                  <a:prstClr val="black"/>
                </a:solidFill>
                <a:latin typeface="Century Gothic" panose="020B0502020202020204" pitchFamily="34" charset="0"/>
              </a:rPr>
              <a:t>:</a:t>
            </a:r>
            <a:endParaRPr lang="el-GR" sz="2000" b="1" dirty="0">
              <a:solidFill>
                <a:prstClr val="black"/>
              </a:solidFill>
              <a:latin typeface="Century Gothic" panose="020B0502020202020204" pitchFamily="34" charset="0"/>
            </a:endParaRPr>
          </a:p>
          <a:p>
            <a:pPr lvl="0" algn="l">
              <a:lnSpc>
                <a:spcPct val="100000"/>
              </a:lnSpc>
              <a:spcBef>
                <a:spcPts val="0"/>
              </a:spcBef>
              <a:defRPr/>
            </a:pPr>
            <a:endParaRPr lang="el-GR" sz="2000" b="1"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1800" dirty="0">
                <a:solidFill>
                  <a:prstClr val="black"/>
                </a:solidFill>
                <a:latin typeface="Century Gothic" panose="020B0502020202020204" pitchFamily="34" charset="0"/>
              </a:rPr>
              <a:t>Έξοδα προετοιμασίας (επί του αντικειμένου, διαπολιτισμική κτλ.)</a:t>
            </a:r>
          </a:p>
          <a:p>
            <a:pPr lvl="0" algn="l">
              <a:lnSpc>
                <a:spcPct val="100000"/>
              </a:lnSpc>
              <a:spcBef>
                <a:spcPts val="0"/>
              </a:spcBef>
              <a:buFont typeface="Wingdings" panose="05000000000000000000" pitchFamily="2" charset="2"/>
              <a:buChar char="§"/>
              <a:defRPr/>
            </a:pPr>
            <a:r>
              <a:rPr lang="el-GR" sz="1800" dirty="0">
                <a:solidFill>
                  <a:prstClr val="black"/>
                </a:solidFill>
                <a:latin typeface="Century Gothic" panose="020B0502020202020204" pitchFamily="34" charset="0"/>
              </a:rPr>
              <a:t>Παρακολούθηση και στήριξη συμμετεχόντων, κατά τη διάρκεια της κινητικότητας</a:t>
            </a:r>
          </a:p>
          <a:p>
            <a:pPr lvl="0" algn="l">
              <a:lnSpc>
                <a:spcPct val="100000"/>
              </a:lnSpc>
              <a:spcBef>
                <a:spcPts val="0"/>
              </a:spcBef>
              <a:buFont typeface="Wingdings" panose="05000000000000000000" pitchFamily="2" charset="2"/>
              <a:buChar char="§"/>
              <a:defRPr/>
            </a:pPr>
            <a:r>
              <a:rPr lang="el-GR" sz="1800" dirty="0">
                <a:solidFill>
                  <a:prstClr val="black"/>
                </a:solidFill>
                <a:latin typeface="Century Gothic" panose="020B0502020202020204" pitchFamily="34" charset="0"/>
              </a:rPr>
              <a:t>Υπηρεσίες και εξοπλισμός που απαιτούνται για την υλοποίηση του εικονικού </a:t>
            </a:r>
            <a:r>
              <a:rPr lang="el-GR" sz="1800" dirty="0" smtClean="0">
                <a:solidFill>
                  <a:prstClr val="black"/>
                </a:solidFill>
                <a:latin typeface="Century Gothic" panose="020B0502020202020204" pitchFamily="34" charset="0"/>
              </a:rPr>
              <a:t>μέρους </a:t>
            </a:r>
            <a:r>
              <a:rPr lang="el-GR" sz="1800" dirty="0">
                <a:solidFill>
                  <a:prstClr val="black"/>
                </a:solidFill>
                <a:latin typeface="Century Gothic" panose="020B0502020202020204" pitchFamily="34" charset="0"/>
              </a:rPr>
              <a:t>μίας μεικτής </a:t>
            </a:r>
            <a:r>
              <a:rPr lang="el-GR" sz="1800" dirty="0" smtClean="0">
                <a:solidFill>
                  <a:prstClr val="black"/>
                </a:solidFill>
                <a:latin typeface="Century Gothic" panose="020B0502020202020204" pitchFamily="34" charset="0"/>
              </a:rPr>
              <a:t>κινητικότητας</a:t>
            </a:r>
            <a:r>
              <a:rPr lang="en-GB" sz="1800" dirty="0" smtClean="0">
                <a:solidFill>
                  <a:prstClr val="black"/>
                </a:solidFill>
                <a:latin typeface="Century Gothic" panose="020B0502020202020204" pitchFamily="34" charset="0"/>
              </a:rPr>
              <a:t> (blended)</a:t>
            </a:r>
            <a:endParaRPr lang="el-GR" sz="1800"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1800" dirty="0">
                <a:solidFill>
                  <a:prstClr val="black"/>
                </a:solidFill>
                <a:latin typeface="Century Gothic" panose="020B0502020202020204" pitchFamily="34" charset="0"/>
              </a:rPr>
              <a:t>Αναγνώριση μαθησιακών αποτελεσμάτων</a:t>
            </a:r>
          </a:p>
          <a:p>
            <a:pPr lvl="0" algn="l">
              <a:lnSpc>
                <a:spcPct val="100000"/>
              </a:lnSpc>
              <a:spcBef>
                <a:spcPts val="0"/>
              </a:spcBef>
              <a:buFont typeface="Wingdings" panose="05000000000000000000" pitchFamily="2" charset="2"/>
              <a:buChar char="§"/>
              <a:defRPr/>
            </a:pPr>
            <a:r>
              <a:rPr lang="el-GR" sz="1800" dirty="0">
                <a:solidFill>
                  <a:prstClr val="black"/>
                </a:solidFill>
                <a:latin typeface="Century Gothic" panose="020B0502020202020204" pitchFamily="34" charset="0"/>
              </a:rPr>
              <a:t>Διάδοση αποτελεσμάτων και γνωστοποίηση της προέλευσης της χρηματοδότησης</a:t>
            </a:r>
          </a:p>
          <a:p>
            <a:pPr lvl="0" algn="l">
              <a:lnSpc>
                <a:spcPct val="100000"/>
              </a:lnSpc>
              <a:spcBef>
                <a:spcPts val="0"/>
              </a:spcBef>
              <a:defRPr/>
            </a:pPr>
            <a:endParaRPr lang="el-GR" sz="2000" b="1" dirty="0">
              <a:solidFill>
                <a:prstClr val="black"/>
              </a:solidFill>
              <a:latin typeface="Century Gothic" panose="020B0502020202020204" pitchFamily="34" charset="0"/>
            </a:endParaRPr>
          </a:p>
          <a:p>
            <a:pPr lvl="0" algn="just">
              <a:lnSpc>
                <a:spcPct val="100000"/>
              </a:lnSpc>
              <a:spcBef>
                <a:spcPts val="0"/>
              </a:spcBef>
              <a:defRPr/>
            </a:pPr>
            <a:r>
              <a:rPr lang="el-GR" sz="1700" i="1" dirty="0">
                <a:solidFill>
                  <a:prstClr val="black"/>
                </a:solidFill>
                <a:latin typeface="Century Gothic" panose="020B0502020202020204" pitchFamily="34" charset="0"/>
              </a:rPr>
              <a:t>! Το </a:t>
            </a:r>
            <a:r>
              <a:rPr lang="el-GR" sz="1700" i="1" dirty="0" err="1">
                <a:solidFill>
                  <a:prstClr val="black"/>
                </a:solidFill>
                <a:latin typeface="Century Gothic" panose="020B0502020202020204" pitchFamily="34" charset="0"/>
              </a:rPr>
              <a:t>μοναδιαίο</a:t>
            </a:r>
            <a:r>
              <a:rPr lang="el-GR" sz="1700" i="1" dirty="0">
                <a:solidFill>
                  <a:prstClr val="black"/>
                </a:solidFill>
                <a:latin typeface="Century Gothic" panose="020B0502020202020204" pitchFamily="34" charset="0"/>
              </a:rPr>
              <a:t> ποσό που επιχορηγείται για οργανωτικά έξοδα καλύπτει τόσο τα έξοδα </a:t>
            </a:r>
            <a:r>
              <a:rPr lang="el-GR" sz="1700" i="1" dirty="0" smtClean="0">
                <a:solidFill>
                  <a:prstClr val="black"/>
                </a:solidFill>
                <a:latin typeface="Century Gothic" panose="020B0502020202020204" pitchFamily="34" charset="0"/>
              </a:rPr>
              <a:t>του </a:t>
            </a:r>
            <a:r>
              <a:rPr lang="el-GR" sz="1700" i="1" dirty="0">
                <a:solidFill>
                  <a:prstClr val="black"/>
                </a:solidFill>
                <a:latin typeface="Century Gothic" panose="020B0502020202020204" pitchFamily="34" charset="0"/>
              </a:rPr>
              <a:t>οργανισμού αποστολής όσο και τα έξοδα του οργανισμού υποδοχής (με εξαίρεση </a:t>
            </a:r>
            <a:r>
              <a:rPr lang="el-GR" sz="1700" i="1" dirty="0" smtClean="0">
                <a:solidFill>
                  <a:prstClr val="black"/>
                </a:solidFill>
                <a:latin typeface="Century Gothic" panose="020B0502020202020204" pitchFamily="34" charset="0"/>
              </a:rPr>
              <a:t>τις </a:t>
            </a:r>
            <a:r>
              <a:rPr lang="el-GR" sz="1700" i="1" dirty="0">
                <a:solidFill>
                  <a:prstClr val="black"/>
                </a:solidFill>
                <a:latin typeface="Century Gothic" panose="020B0502020202020204" pitchFamily="34" charset="0"/>
              </a:rPr>
              <a:t>περιπτώσεις που η κινητικότητα αφορά παρακολούθηση σεμιναρίου). Ο </a:t>
            </a:r>
            <a:r>
              <a:rPr lang="el-GR" sz="1700" i="1" dirty="0" smtClean="0">
                <a:solidFill>
                  <a:prstClr val="black"/>
                </a:solidFill>
                <a:latin typeface="Century Gothic" panose="020B0502020202020204" pitchFamily="34" charset="0"/>
              </a:rPr>
              <a:t>διαμοιρασμός </a:t>
            </a:r>
            <a:r>
              <a:rPr lang="el-GR" sz="1700" i="1" dirty="0">
                <a:solidFill>
                  <a:prstClr val="black"/>
                </a:solidFill>
                <a:latin typeface="Century Gothic" panose="020B0502020202020204" pitchFamily="34" charset="0"/>
              </a:rPr>
              <a:t>του ποσού ανάμεσα στους δύο εμπλεκόμενους οργανισμούς είναι </a:t>
            </a:r>
            <a:r>
              <a:rPr lang="el-GR" sz="1700" i="1" dirty="0" smtClean="0">
                <a:solidFill>
                  <a:prstClr val="black"/>
                </a:solidFill>
                <a:latin typeface="Century Gothic" panose="020B0502020202020204" pitchFamily="34" charset="0"/>
              </a:rPr>
              <a:t>αποκλειστική </a:t>
            </a:r>
            <a:r>
              <a:rPr lang="el-GR" sz="1700" i="1" dirty="0">
                <a:solidFill>
                  <a:prstClr val="black"/>
                </a:solidFill>
                <a:latin typeface="Century Gothic" panose="020B0502020202020204" pitchFamily="34" charset="0"/>
              </a:rPr>
              <a:t>ευθύνη των ιδίων.</a:t>
            </a:r>
            <a:endParaRPr lang="el-GR" sz="2000" dirty="0">
              <a:solidFill>
                <a:prstClr val="black"/>
              </a:solidFill>
              <a:latin typeface="Century Gothic" panose="020B0502020202020204" pitchFamily="34" charset="0"/>
            </a:endParaRPr>
          </a:p>
          <a:p>
            <a:endParaRPr lang="en-GB" dirty="0"/>
          </a:p>
        </p:txBody>
      </p:sp>
    </p:spTree>
    <p:extLst>
      <p:ext uri="{BB962C8B-B14F-4D97-AF65-F5344CB8AC3E}">
        <p14:creationId xmlns:p14="http://schemas.microsoft.com/office/powerpoint/2010/main" val="3497737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9440"/>
            <a:ext cx="9144000" cy="934720"/>
          </a:xfrm>
        </p:spPr>
        <p:txBody>
          <a:bodyPr/>
          <a:lstStyle/>
          <a:p>
            <a:pPr lvl="0">
              <a:lnSpc>
                <a:spcPct val="100000"/>
              </a:lnSpc>
              <a:defRPr/>
            </a:pPr>
            <a:r>
              <a:rPr lang="el-GR" sz="3200" b="1" dirty="0">
                <a:solidFill>
                  <a:srgbClr val="7030A0"/>
                </a:solidFill>
                <a:latin typeface="Century Gothic" panose="020B0502020202020204" pitchFamily="34" charset="0"/>
                <a:ea typeface="+mn-ea"/>
                <a:cs typeface="+mn-cs"/>
              </a:rPr>
              <a:t>Κανονισμοί Χρηματοδότησης</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Οργανωτικά Έξοδα (2/2)</a:t>
            </a:r>
            <a:endParaRPr lang="en-GB" sz="1900" b="1" dirty="0">
              <a:solidFill>
                <a:prstClr val="black"/>
              </a:solidFill>
              <a:latin typeface="Century Gothic" panose="020B0502020202020204" pitchFamily="34" charset="0"/>
              <a:ea typeface="+mn-ea"/>
              <a:cs typeface="Calibri" panose="020F0502020204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696544797"/>
              </p:ext>
            </p:extLst>
          </p:nvPr>
        </p:nvGraphicFramePr>
        <p:xfrm>
          <a:off x="1337856" y="1568053"/>
          <a:ext cx="9116784" cy="5112963"/>
        </p:xfrm>
        <a:graphic>
          <a:graphicData uri="http://schemas.openxmlformats.org/drawingml/2006/table">
            <a:tbl>
              <a:tblPr firstRow="1" bandRow="1">
                <a:tableStyleId>{7DF18680-E054-41AD-8BC1-D1AEF772440D}</a:tableStyleId>
              </a:tblPr>
              <a:tblGrid>
                <a:gridCol w="6876766">
                  <a:extLst>
                    <a:ext uri="{9D8B030D-6E8A-4147-A177-3AD203B41FA5}">
                      <a16:colId xmlns:a16="http://schemas.microsoft.com/office/drawing/2014/main" val="20000"/>
                    </a:ext>
                  </a:extLst>
                </a:gridCol>
                <a:gridCol w="2240018">
                  <a:extLst>
                    <a:ext uri="{9D8B030D-6E8A-4147-A177-3AD203B41FA5}">
                      <a16:colId xmlns:a16="http://schemas.microsoft.com/office/drawing/2014/main" val="20001"/>
                    </a:ext>
                  </a:extLst>
                </a:gridCol>
              </a:tblGrid>
              <a:tr h="754323">
                <a:tc>
                  <a:txBody>
                    <a:bodyPr/>
                    <a:lstStyle/>
                    <a:p>
                      <a:pPr algn="ctr"/>
                      <a:r>
                        <a:rPr lang="el-GR" sz="1600" kern="1200" dirty="0" smtClean="0">
                          <a:solidFill>
                            <a:schemeClr val="tx1">
                              <a:lumMod val="75000"/>
                              <a:lumOff val="25000"/>
                            </a:schemeClr>
                          </a:solidFill>
                          <a:latin typeface="Century Gothic" panose="020B0502020202020204" pitchFamily="34" charset="0"/>
                          <a:ea typeface="+mn-ea"/>
                          <a:cs typeface="+mn-cs"/>
                        </a:rPr>
                        <a:t>Είδος Δραστηριότητας Κινητικότητας</a:t>
                      </a:r>
                      <a:endParaRPr lang="en-US" sz="1600" kern="1200" dirty="0">
                        <a:solidFill>
                          <a:schemeClr val="tx1">
                            <a:lumMod val="75000"/>
                            <a:lumOff val="25000"/>
                          </a:schemeClr>
                        </a:solidFill>
                        <a:latin typeface="Century Gothic" panose="020B0502020202020204" pitchFamily="34" charset="0"/>
                        <a:ea typeface="+mn-ea"/>
                        <a:cs typeface="+mn-cs"/>
                      </a:endParaRPr>
                    </a:p>
                  </a:txBody>
                  <a:tcPr anchor="ctr">
                    <a:solidFill>
                      <a:srgbClr val="3C9A92"/>
                    </a:solidFill>
                  </a:tcPr>
                </a:tc>
                <a:tc>
                  <a:txBody>
                    <a:bodyPr/>
                    <a:lstStyle/>
                    <a:p>
                      <a:pPr marL="0" algn="ctr" defTabSz="914400" rtl="0" eaLnBrk="1" latinLnBrk="0" hangingPunct="1"/>
                      <a:r>
                        <a:rPr lang="el-GR" sz="1600" b="1" kern="1200" dirty="0" smtClean="0">
                          <a:solidFill>
                            <a:schemeClr val="tx1">
                              <a:lumMod val="75000"/>
                              <a:lumOff val="25000"/>
                            </a:schemeClr>
                          </a:solidFill>
                          <a:latin typeface="Century Gothic" panose="020B0502020202020204" pitchFamily="34" charset="0"/>
                          <a:ea typeface="+mn-ea"/>
                          <a:cs typeface="+mn-cs"/>
                        </a:rPr>
                        <a:t>Ποσό Επιχορήγησης</a:t>
                      </a:r>
                    </a:p>
                    <a:p>
                      <a:pPr marL="0" algn="ctr" defTabSz="914400" rtl="0" eaLnBrk="1" latinLnBrk="0" hangingPunct="1"/>
                      <a:r>
                        <a:rPr lang="el-GR" sz="1600" b="1" kern="1200" dirty="0" smtClean="0">
                          <a:solidFill>
                            <a:schemeClr val="tx1">
                              <a:lumMod val="75000"/>
                              <a:lumOff val="25000"/>
                            </a:schemeClr>
                          </a:solidFill>
                          <a:latin typeface="Century Gothic" panose="020B0502020202020204" pitchFamily="34" charset="0"/>
                          <a:ea typeface="+mn-ea"/>
                          <a:cs typeface="+mn-cs"/>
                        </a:rPr>
                        <a:t>ανά</a:t>
                      </a:r>
                      <a:r>
                        <a:rPr lang="el-GR" sz="1600" b="1" kern="1200" baseline="0" dirty="0" smtClean="0">
                          <a:solidFill>
                            <a:schemeClr val="tx1">
                              <a:lumMod val="75000"/>
                              <a:lumOff val="25000"/>
                            </a:schemeClr>
                          </a:solidFill>
                          <a:latin typeface="Century Gothic" panose="020B0502020202020204" pitchFamily="34" charset="0"/>
                          <a:ea typeface="+mn-ea"/>
                          <a:cs typeface="+mn-cs"/>
                        </a:rPr>
                        <a:t> συμμετέχοντα</a:t>
                      </a:r>
                      <a:endParaRPr lang="en-US" sz="1600" b="1" kern="1200" dirty="0">
                        <a:solidFill>
                          <a:schemeClr val="tx1">
                            <a:lumMod val="75000"/>
                            <a:lumOff val="25000"/>
                          </a:schemeClr>
                        </a:solidFill>
                        <a:latin typeface="Century Gothic" panose="020B0502020202020204" pitchFamily="34" charset="0"/>
                        <a:ea typeface="+mn-ea"/>
                        <a:cs typeface="+mn-cs"/>
                      </a:endParaRPr>
                    </a:p>
                  </a:txBody>
                  <a:tcPr anchor="ctr">
                    <a:solidFill>
                      <a:srgbClr val="3C9A92"/>
                    </a:solidFill>
                  </a:tcPr>
                </a:tc>
                <a:extLst>
                  <a:ext uri="{0D108BD9-81ED-4DB2-BD59-A6C34878D82A}">
                    <a16:rowId xmlns:a16="http://schemas.microsoft.com/office/drawing/2014/main" val="10000"/>
                  </a:ext>
                </a:extLst>
              </a:tr>
              <a:tr h="504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prstClr val="black"/>
                          </a:solidFill>
                          <a:latin typeface="Century Gothic" panose="020B0502020202020204" pitchFamily="34" charset="0"/>
                          <a:ea typeface="+mn-ea"/>
                          <a:cs typeface="Arial"/>
                        </a:rPr>
                        <a:t>Εκπαιδευόμενοι/Μαθητές</a:t>
                      </a:r>
                      <a:r>
                        <a:rPr lang="el-GR" sz="1400" kern="1200" baseline="0" dirty="0" smtClean="0">
                          <a:solidFill>
                            <a:prstClr val="black"/>
                          </a:solidFill>
                          <a:latin typeface="Century Gothic" panose="020B0502020202020204" pitchFamily="34" charset="0"/>
                          <a:ea typeface="+mn-ea"/>
                          <a:cs typeface="Arial"/>
                        </a:rPr>
                        <a:t> σε ομαδικές κινητικότητες (ΣΕ και ΕΕ μόνο)</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prstClr val="black"/>
                          </a:solidFill>
                          <a:latin typeface="Century Gothic" panose="020B0502020202020204" pitchFamily="34" charset="0"/>
                          <a:ea typeface="+mn-ea"/>
                          <a:cs typeface="Arial"/>
                          <a:sym typeface="Wingdings" panose="05000000000000000000" pitchFamily="2" charset="2"/>
                        </a:rPr>
                        <a:t> </a:t>
                      </a:r>
                      <a:r>
                        <a:rPr lang="el-GR" sz="1400" kern="1200" baseline="0" dirty="0" smtClean="0">
                          <a:solidFill>
                            <a:prstClr val="black"/>
                          </a:solidFill>
                          <a:latin typeface="Century Gothic" panose="020B0502020202020204" pitchFamily="34" charset="0"/>
                          <a:ea typeface="+mn-ea"/>
                          <a:cs typeface="Arial"/>
                        </a:rPr>
                        <a:t>Μέχρι 1000 Ευρώ ανά ομάδα μαθητών σχολείου στη ΣΕ</a:t>
                      </a:r>
                    </a:p>
                  </a:txBody>
                  <a:tcPr>
                    <a:solidFill>
                      <a:srgbClr val="69C5BC"/>
                    </a:solidFill>
                  </a:tcPr>
                </a:tc>
                <a:tc rowSpan="5">
                  <a:txBody>
                    <a:bodyPr/>
                    <a:lstStyle/>
                    <a:p>
                      <a:pPr algn="ctr"/>
                      <a:r>
                        <a:rPr lang="el-GR" b="1" dirty="0" smtClean="0">
                          <a:latin typeface="Century Gothic" panose="020B0502020202020204" pitchFamily="34" charset="0"/>
                        </a:rPr>
                        <a:t>100 </a:t>
                      </a:r>
                      <a:r>
                        <a:rPr lang="en-US" b="1" dirty="0" smtClean="0">
                          <a:latin typeface="Century Gothic" panose="020B0502020202020204" pitchFamily="34" charset="0"/>
                        </a:rPr>
                        <a:t>€</a:t>
                      </a:r>
                      <a:endParaRPr lang="en-US" b="1" dirty="0">
                        <a:latin typeface="Century Gothic" panose="020B0502020202020204" pitchFamily="34" charset="0"/>
                      </a:endParaRPr>
                    </a:p>
                    <a:p>
                      <a:pPr algn="ctr"/>
                      <a:r>
                        <a:rPr lang="en-US" b="1" dirty="0" smtClean="0">
                          <a:latin typeface="Century Gothic" panose="020B0502020202020204" pitchFamily="34" charset="0"/>
                        </a:rPr>
                        <a:t> </a:t>
                      </a:r>
                      <a:endParaRPr lang="en-US" b="1" dirty="0">
                        <a:latin typeface="Century Gothic" panose="020B0502020202020204" pitchFamily="34" charset="0"/>
                      </a:endParaRPr>
                    </a:p>
                  </a:txBody>
                  <a:tcPr anchor="ctr">
                    <a:solidFill>
                      <a:srgbClr val="AEE0DB"/>
                    </a:solidFill>
                  </a:tcPr>
                </a:tc>
                <a:extLst>
                  <a:ext uri="{0D108BD9-81ED-4DB2-BD59-A6C34878D82A}">
                    <a16:rowId xmlns:a16="http://schemas.microsoft.com/office/drawing/2014/main" val="10001"/>
                  </a:ext>
                </a:extLst>
              </a:tr>
              <a:tr h="296572">
                <a:tc>
                  <a:txBody>
                    <a:bodyPr/>
                    <a:lstStyle/>
                    <a:p>
                      <a:r>
                        <a:rPr lang="el-GR" sz="1400" dirty="0" smtClean="0">
                          <a:solidFill>
                            <a:prstClr val="black"/>
                          </a:solidFill>
                          <a:latin typeface="Century Gothic" panose="020B0502020202020204" pitchFamily="34" charset="0"/>
                          <a:cs typeface="Arial"/>
                        </a:rPr>
                        <a:t>Προσωπικό που συμμετέχει σε σεμινάρια </a:t>
                      </a:r>
                      <a:endParaRPr lang="en-US" sz="1400" dirty="0">
                        <a:latin typeface="Century Gothic" panose="020B0502020202020204" pitchFamily="34" charset="0"/>
                      </a:endParaRPr>
                    </a:p>
                  </a:txBody>
                  <a:tcPr>
                    <a:solidFill>
                      <a:srgbClr val="AEE0DB"/>
                    </a:solidFill>
                  </a:tcPr>
                </a:tc>
                <a:tc vMerge="1">
                  <a:txBody>
                    <a:bodyPr/>
                    <a:lstStyle/>
                    <a:p>
                      <a:pPr algn="ctr"/>
                      <a:endParaRPr lang="en-US" dirty="0"/>
                    </a:p>
                  </a:txBody>
                  <a:tcPr/>
                </a:tc>
                <a:extLst>
                  <a:ext uri="{0D108BD9-81ED-4DB2-BD59-A6C34878D82A}">
                    <a16:rowId xmlns:a16="http://schemas.microsoft.com/office/drawing/2014/main" val="10002"/>
                  </a:ext>
                </a:extLst>
              </a:tr>
              <a:tr h="296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prstClr val="black"/>
                          </a:solidFill>
                          <a:latin typeface="Century Gothic" panose="020B0502020202020204" pitchFamily="34" charset="0"/>
                          <a:ea typeface="+mn-ea"/>
                          <a:cs typeface="Arial"/>
                        </a:rPr>
                        <a:t>Προσκεκλημένοι Εμπειρογνώμονες</a:t>
                      </a:r>
                    </a:p>
                  </a:txBody>
                  <a:tcPr>
                    <a:solidFill>
                      <a:srgbClr val="69C5BC"/>
                    </a:solidFill>
                  </a:tcPr>
                </a:tc>
                <a:tc vMerge="1">
                  <a:txBody>
                    <a:bodyPr/>
                    <a:lstStyle/>
                    <a:p>
                      <a:pPr algn="ctr"/>
                      <a:endParaRPr lang="en-US" dirty="0"/>
                    </a:p>
                  </a:txBody>
                  <a:tcPr/>
                </a:tc>
                <a:extLst>
                  <a:ext uri="{0D108BD9-81ED-4DB2-BD59-A6C34878D82A}">
                    <a16:rowId xmlns:a16="http://schemas.microsoft.com/office/drawing/2014/main" val="10003"/>
                  </a:ext>
                </a:extLst>
              </a:tr>
              <a:tr h="296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prstClr val="black"/>
                          </a:solidFill>
                          <a:latin typeface="Century Gothic" panose="020B0502020202020204" pitchFamily="34" charset="0"/>
                          <a:ea typeface="+mn-ea"/>
                          <a:cs typeface="Arial"/>
                        </a:rPr>
                        <a:t>Συμμετοχή σε Διαγωνισμούς Δεξιοτήτων </a:t>
                      </a:r>
                      <a:r>
                        <a:rPr lang="en-US" sz="1400" b="1" kern="1200" dirty="0" smtClean="0">
                          <a:solidFill>
                            <a:prstClr val="black"/>
                          </a:solidFill>
                          <a:latin typeface="Century Gothic" panose="020B0502020202020204" pitchFamily="34" charset="0"/>
                          <a:ea typeface="+mn-ea"/>
                          <a:cs typeface="Arial"/>
                        </a:rPr>
                        <a:t>(M</a:t>
                      </a:r>
                      <a:r>
                        <a:rPr lang="el-GR" sz="1400" b="1" kern="1200" dirty="0" smtClean="0">
                          <a:solidFill>
                            <a:prstClr val="black"/>
                          </a:solidFill>
                          <a:latin typeface="Century Gothic" panose="020B0502020202020204" pitchFamily="34" charset="0"/>
                          <a:ea typeface="+mn-ea"/>
                          <a:cs typeface="Arial"/>
                        </a:rPr>
                        <a:t>όνο</a:t>
                      </a:r>
                      <a:r>
                        <a:rPr lang="el-GR" sz="1400" b="1" kern="1200" baseline="0" dirty="0" smtClean="0">
                          <a:solidFill>
                            <a:prstClr val="black"/>
                          </a:solidFill>
                          <a:latin typeface="Century Gothic" panose="020B0502020202020204" pitchFamily="34" charset="0"/>
                          <a:ea typeface="+mn-ea"/>
                          <a:cs typeface="Arial"/>
                        </a:rPr>
                        <a:t> </a:t>
                      </a:r>
                      <a:r>
                        <a:rPr lang="el-GR" sz="1400" b="1" kern="1200" dirty="0" smtClean="0">
                          <a:solidFill>
                            <a:prstClr val="black"/>
                          </a:solidFill>
                          <a:latin typeface="Century Gothic" panose="020B0502020202020204" pitchFamily="34" charset="0"/>
                          <a:ea typeface="+mn-ea"/>
                          <a:cs typeface="Arial"/>
                        </a:rPr>
                        <a:t>ΕΕΚ)</a:t>
                      </a:r>
                      <a:endParaRPr lang="en-US" sz="1400" b="1" kern="1200" dirty="0">
                        <a:solidFill>
                          <a:prstClr val="black"/>
                        </a:solidFill>
                        <a:latin typeface="Century Gothic" panose="020B0502020202020204" pitchFamily="34" charset="0"/>
                        <a:ea typeface="+mn-ea"/>
                        <a:cs typeface="Arial"/>
                      </a:endParaRPr>
                    </a:p>
                  </a:txBody>
                  <a:tcPr>
                    <a:solidFill>
                      <a:srgbClr val="AEE0DB"/>
                    </a:solidFill>
                  </a:tcPr>
                </a:tc>
                <a:tc vMerge="1">
                  <a:txBody>
                    <a:bodyPr/>
                    <a:lstStyle/>
                    <a:p>
                      <a:pPr algn="ctr"/>
                      <a:endParaRPr lang="en-US" dirty="0"/>
                    </a:p>
                  </a:txBody>
                  <a:tcPr/>
                </a:tc>
                <a:extLst>
                  <a:ext uri="{0D108BD9-81ED-4DB2-BD59-A6C34878D82A}">
                    <a16:rowId xmlns:a16="http://schemas.microsoft.com/office/drawing/2014/main" val="10004"/>
                  </a:ext>
                </a:extLst>
              </a:tr>
              <a:tr h="504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prstClr val="black"/>
                          </a:solidFill>
                          <a:latin typeface="Century Gothic" panose="020B0502020202020204" pitchFamily="34" charset="0"/>
                          <a:ea typeface="+mn-ea"/>
                          <a:cs typeface="Arial"/>
                        </a:rPr>
                        <a:t>Φιλοξενούμενοι φοιτητές/απόφοιτοι Προγραμμάτων</a:t>
                      </a:r>
                      <a:r>
                        <a:rPr lang="el-GR" sz="1400" kern="1200" baseline="0" dirty="0" smtClean="0">
                          <a:solidFill>
                            <a:prstClr val="black"/>
                          </a:solidFill>
                          <a:latin typeface="Century Gothic" panose="020B0502020202020204" pitchFamily="34" charset="0"/>
                          <a:ea typeface="+mn-ea"/>
                          <a:cs typeface="Arial"/>
                        </a:rPr>
                        <a:t> εκπαίδευσης </a:t>
                      </a:r>
                      <a:r>
                        <a:rPr lang="el-GR" sz="1400" kern="1200" dirty="0" smtClean="0">
                          <a:solidFill>
                            <a:prstClr val="black"/>
                          </a:solidFill>
                          <a:latin typeface="Century Gothic" panose="020B0502020202020204" pitchFamily="34" charset="0"/>
                          <a:ea typeface="+mn-ea"/>
                          <a:cs typeface="Arial"/>
                        </a:rPr>
                        <a:t>εκπαιδευτικών ή εκπαιδευτών </a:t>
                      </a:r>
                      <a:r>
                        <a:rPr lang="el-GR" sz="1400" kern="1200" baseline="0" dirty="0" smtClean="0">
                          <a:solidFill>
                            <a:prstClr val="black"/>
                          </a:solidFill>
                          <a:latin typeface="Century Gothic" panose="020B0502020202020204" pitchFamily="34" charset="0"/>
                          <a:ea typeface="+mn-ea"/>
                          <a:cs typeface="Arial"/>
                        </a:rPr>
                        <a:t>για σκοπούς άσκησης</a:t>
                      </a:r>
                      <a:endParaRPr lang="el-GR" sz="1400" b="1" kern="1200" baseline="0" dirty="0" smtClean="0">
                        <a:solidFill>
                          <a:prstClr val="black"/>
                        </a:solidFill>
                        <a:latin typeface="Century Gothic" panose="020B0502020202020204" pitchFamily="34" charset="0"/>
                        <a:ea typeface="+mn-ea"/>
                        <a:cs typeface="Arial"/>
                      </a:endParaRPr>
                    </a:p>
                  </a:txBody>
                  <a:tcPr>
                    <a:solidFill>
                      <a:srgbClr val="69C5BC"/>
                    </a:solidFill>
                  </a:tcPr>
                </a:tc>
                <a:tc vMerge="1">
                  <a:txBody>
                    <a:bodyPr/>
                    <a:lstStyle/>
                    <a:p>
                      <a:pPr algn="ctr"/>
                      <a:endParaRPr lang="en-US" dirty="0"/>
                    </a:p>
                  </a:txBody>
                  <a:tcPr/>
                </a:tc>
                <a:extLst>
                  <a:ext uri="{0D108BD9-81ED-4DB2-BD59-A6C34878D82A}">
                    <a16:rowId xmlns:a16="http://schemas.microsoft.com/office/drawing/2014/main" val="10005"/>
                  </a:ext>
                </a:extLst>
              </a:tr>
              <a:tr h="504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prstClr val="black"/>
                          </a:solidFill>
                          <a:latin typeface="Century Gothic" panose="020B0502020202020204" pitchFamily="34" charset="0"/>
                          <a:ea typeface="+mn-ea"/>
                          <a:cs typeface="Arial"/>
                        </a:rPr>
                        <a:t>Προσωπικό που διακινείται</a:t>
                      </a:r>
                      <a:r>
                        <a:rPr lang="el-GR" sz="1400" b="0" kern="1200" baseline="0" dirty="0" smtClean="0">
                          <a:solidFill>
                            <a:prstClr val="black"/>
                          </a:solidFill>
                          <a:latin typeface="Century Gothic" panose="020B0502020202020204" pitchFamily="34" charset="0"/>
                          <a:ea typeface="+mn-ea"/>
                          <a:cs typeface="Arial"/>
                        </a:rPr>
                        <a:t> για σκιώδη εργασία/άσκηση καθηκόντων διδασκαλίας ή εκπαίδευσης</a:t>
                      </a:r>
                    </a:p>
                  </a:txBody>
                  <a:tcPr>
                    <a:solidFill>
                      <a:srgbClr val="AEE0DB"/>
                    </a:solidFill>
                  </a:tcPr>
                </a:tc>
                <a:tc rowSpan="2">
                  <a:txBody>
                    <a:bodyPr/>
                    <a:lstStyle/>
                    <a:p>
                      <a:pPr algn="ctr"/>
                      <a:r>
                        <a:rPr lang="el-GR" b="1" dirty="0" smtClean="0">
                          <a:latin typeface="Century Gothic" panose="020B0502020202020204" pitchFamily="34" charset="0"/>
                        </a:rPr>
                        <a:t>350 € </a:t>
                      </a:r>
                      <a:r>
                        <a:rPr lang="el-GR" b="1" baseline="0" dirty="0" smtClean="0">
                          <a:latin typeface="Century Gothic" panose="020B0502020202020204" pitchFamily="34" charset="0"/>
                        </a:rPr>
                        <a:t> </a:t>
                      </a:r>
                    </a:p>
                  </a:txBody>
                  <a:tcPr anchor="ctr">
                    <a:solidFill>
                      <a:srgbClr val="AEE0DB"/>
                    </a:solidFill>
                  </a:tcPr>
                </a:tc>
                <a:extLst>
                  <a:ext uri="{0D108BD9-81ED-4DB2-BD59-A6C34878D82A}">
                    <a16:rowId xmlns:a16="http://schemas.microsoft.com/office/drawing/2014/main" val="10006"/>
                  </a:ext>
                </a:extLst>
              </a:tr>
              <a:tr h="1126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prstClr val="black"/>
                          </a:solidFill>
                          <a:latin typeface="Century Gothic" panose="020B0502020202020204" pitchFamily="34" charset="0"/>
                          <a:ea typeface="+mn-ea"/>
                          <a:cs typeface="Arial"/>
                        </a:rPr>
                        <a:t>Μαθητές/Εκπαιδευόμενοι που συμμετέχουν σε σύντομης διάρκειας ατομική κινητικότητα: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prstClr val="black"/>
                          </a:solidFill>
                          <a:latin typeface="Century Gothic" panose="020B0502020202020204" pitchFamily="34" charset="0"/>
                          <a:ea typeface="+mn-ea"/>
                          <a:cs typeface="Arial"/>
                        </a:rPr>
                        <a:t>Εκπαίδευση Ενηλίκων</a:t>
                      </a:r>
                      <a:r>
                        <a:rPr lang="en-US"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2 – 30 ημέρες</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prstClr val="black"/>
                          </a:solidFill>
                          <a:latin typeface="Century Gothic" panose="020B0502020202020204" pitchFamily="34" charset="0"/>
                          <a:ea typeface="+mn-ea"/>
                          <a:cs typeface="Arial"/>
                        </a:rPr>
                        <a:t>Σχολική Εκπαίδευση</a:t>
                      </a:r>
                      <a:r>
                        <a:rPr lang="en-GB"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2</a:t>
                      </a:r>
                      <a:r>
                        <a:rPr lang="en-GB" sz="1400" b="0" kern="1200" baseline="0" dirty="0" smtClean="0">
                          <a:solidFill>
                            <a:prstClr val="black"/>
                          </a:solidFill>
                          <a:latin typeface="Century Gothic" panose="020B0502020202020204" pitchFamily="34" charset="0"/>
                          <a:ea typeface="+mn-ea"/>
                          <a:cs typeface="Arial"/>
                        </a:rPr>
                        <a:t> – 29 </a:t>
                      </a:r>
                      <a:r>
                        <a:rPr lang="el-GR" sz="1400" b="0" kern="1200" baseline="0" dirty="0" smtClean="0">
                          <a:solidFill>
                            <a:prstClr val="black"/>
                          </a:solidFill>
                          <a:latin typeface="Century Gothic" panose="020B0502020202020204" pitchFamily="34" charset="0"/>
                          <a:ea typeface="+mn-ea"/>
                          <a:cs typeface="Arial"/>
                        </a:rPr>
                        <a:t>ημέρες</a:t>
                      </a:r>
                      <a:endParaRPr lang="en-US" sz="1400" b="0" kern="1200" baseline="0" dirty="0" smtClean="0">
                        <a:solidFill>
                          <a:prstClr val="black"/>
                        </a:solidFill>
                        <a:latin typeface="Century Gothic" panose="020B0502020202020204" pitchFamily="34" charset="0"/>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prstClr val="black"/>
                          </a:solidFill>
                          <a:latin typeface="Century Gothic" panose="020B0502020202020204" pitchFamily="34" charset="0"/>
                          <a:ea typeface="+mn-ea"/>
                          <a:cs typeface="Arial"/>
                        </a:rPr>
                        <a:t>EEK</a:t>
                      </a:r>
                      <a:r>
                        <a:rPr lang="en-GB" sz="1400" b="0" kern="1200" baseline="0" dirty="0" smtClean="0">
                          <a:solidFill>
                            <a:prstClr val="black"/>
                          </a:solidFill>
                          <a:latin typeface="Century Gothic" panose="020B0502020202020204" pitchFamily="34" charset="0"/>
                          <a:ea typeface="+mn-ea"/>
                          <a:cs typeface="Arial"/>
                        </a:rPr>
                        <a:t>: 2 – 89 </a:t>
                      </a:r>
                      <a:r>
                        <a:rPr lang="el-GR" sz="1400" b="0" kern="1200" baseline="0" dirty="0" smtClean="0">
                          <a:solidFill>
                            <a:prstClr val="black"/>
                          </a:solidFill>
                          <a:latin typeface="Century Gothic" panose="020B0502020202020204" pitchFamily="34" charset="0"/>
                          <a:ea typeface="+mn-ea"/>
                          <a:cs typeface="Arial"/>
                        </a:rPr>
                        <a:t>ημέρες</a:t>
                      </a:r>
                      <a:r>
                        <a:rPr lang="en-US" sz="1400" b="0" kern="1200" baseline="0" dirty="0" smtClean="0">
                          <a:solidFill>
                            <a:prstClr val="black"/>
                          </a:solidFill>
                          <a:latin typeface="Century Gothic" panose="020B0502020202020204" pitchFamily="34" charset="0"/>
                          <a:ea typeface="+mn-ea"/>
                          <a:cs typeface="Arial"/>
                        </a:rPr>
                        <a:t> </a:t>
                      </a:r>
                      <a:endParaRPr lang="el-GR" sz="1400" b="0" kern="1200" baseline="0" dirty="0" smtClean="0">
                        <a:solidFill>
                          <a:prstClr val="black"/>
                        </a:solidFill>
                        <a:latin typeface="Century Gothic" panose="020B0502020202020204" pitchFamily="34" charset="0"/>
                        <a:ea typeface="+mn-ea"/>
                        <a:cs typeface="Arial"/>
                      </a:endParaRPr>
                    </a:p>
                  </a:txBody>
                  <a:tcPr>
                    <a:solidFill>
                      <a:srgbClr val="69C5BC"/>
                    </a:solidFill>
                  </a:tcPr>
                </a:tc>
                <a:tc vMerge="1">
                  <a:txBody>
                    <a:bodyPr/>
                    <a:lstStyle/>
                    <a:p>
                      <a:pPr algn="ctr"/>
                      <a:endParaRPr lang="en-US" dirty="0"/>
                    </a:p>
                  </a:txBody>
                  <a:tcPr anchor="ctr"/>
                </a:tc>
                <a:extLst>
                  <a:ext uri="{0D108BD9-81ED-4DB2-BD59-A6C34878D82A}">
                    <a16:rowId xmlns:a16="http://schemas.microsoft.com/office/drawing/2014/main" val="10007"/>
                  </a:ext>
                </a:extLst>
              </a:tr>
              <a:tr h="711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prstClr val="black"/>
                          </a:solidFill>
                          <a:latin typeface="Century Gothic" panose="020B0502020202020204" pitchFamily="34" charset="0"/>
                          <a:ea typeface="+mn-ea"/>
                          <a:cs typeface="Arial"/>
                        </a:rPr>
                        <a:t>Μαθητές/Εκπαιδευόμενοι που συμμετέχουν σε μεγάλης διάρκειας κινητικότητα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prstClr val="black"/>
                          </a:solidFill>
                          <a:latin typeface="Century Gothic" panose="020B0502020202020204" pitchFamily="34" charset="0"/>
                          <a:ea typeface="+mn-ea"/>
                          <a:cs typeface="Arial"/>
                        </a:rPr>
                        <a:t>Σχολική Εκπαίδευση</a:t>
                      </a:r>
                      <a:r>
                        <a:rPr lang="en-GB"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3</a:t>
                      </a:r>
                      <a:r>
                        <a:rPr lang="en-GB" sz="1400" b="0" kern="1200" baseline="0" dirty="0" smtClean="0">
                          <a:solidFill>
                            <a:prstClr val="black"/>
                          </a:solidFill>
                          <a:latin typeface="Century Gothic" panose="020B0502020202020204" pitchFamily="34" charset="0"/>
                          <a:ea typeface="+mn-ea"/>
                          <a:cs typeface="Arial"/>
                        </a:rPr>
                        <a:t>0 – </a:t>
                      </a:r>
                      <a:r>
                        <a:rPr lang="el-GR" sz="1400" b="0" kern="1200" baseline="0" dirty="0" smtClean="0">
                          <a:solidFill>
                            <a:prstClr val="black"/>
                          </a:solidFill>
                          <a:latin typeface="Century Gothic" panose="020B0502020202020204" pitchFamily="34" charset="0"/>
                          <a:ea typeface="+mn-ea"/>
                          <a:cs typeface="Arial"/>
                        </a:rPr>
                        <a:t>365</a:t>
                      </a:r>
                      <a:r>
                        <a:rPr lang="en-GB"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ημέρες</a:t>
                      </a:r>
                      <a:endParaRPr lang="en-US" sz="1400" b="0" kern="1200" baseline="0" dirty="0" smtClean="0">
                        <a:solidFill>
                          <a:prstClr val="black"/>
                        </a:solidFill>
                        <a:latin typeface="Century Gothic" panose="020B0502020202020204" pitchFamily="34" charset="0"/>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prstClr val="black"/>
                          </a:solidFill>
                          <a:latin typeface="Century Gothic" panose="020B0502020202020204" pitchFamily="34" charset="0"/>
                          <a:ea typeface="+mn-ea"/>
                          <a:cs typeface="Arial"/>
                        </a:rPr>
                        <a:t>EEK</a:t>
                      </a:r>
                      <a:r>
                        <a:rPr lang="el-GR" sz="1400" b="0" kern="1200" baseline="0" dirty="0" smtClean="0">
                          <a:solidFill>
                            <a:prstClr val="black"/>
                          </a:solidFill>
                          <a:latin typeface="Century Gothic" panose="020B0502020202020204" pitchFamily="34" charset="0"/>
                          <a:ea typeface="+mn-ea"/>
                          <a:cs typeface="Arial"/>
                        </a:rPr>
                        <a:t> (</a:t>
                      </a:r>
                      <a:r>
                        <a:rPr lang="en-GB" sz="1400" b="0" kern="1200" baseline="0" dirty="0" smtClean="0">
                          <a:solidFill>
                            <a:prstClr val="black"/>
                          </a:solidFill>
                          <a:latin typeface="Century Gothic" panose="020B0502020202020204" pitchFamily="34" charset="0"/>
                          <a:ea typeface="+mn-ea"/>
                          <a:cs typeface="Arial"/>
                        </a:rPr>
                        <a:t>Erasmus Pro): </a:t>
                      </a:r>
                      <a:r>
                        <a:rPr lang="el-GR" sz="1400" b="0" kern="1200" baseline="0" dirty="0" smtClean="0">
                          <a:solidFill>
                            <a:prstClr val="black"/>
                          </a:solidFill>
                          <a:latin typeface="Century Gothic" panose="020B0502020202020204" pitchFamily="34" charset="0"/>
                          <a:ea typeface="+mn-ea"/>
                          <a:cs typeface="Arial"/>
                        </a:rPr>
                        <a:t>90</a:t>
                      </a:r>
                      <a:r>
                        <a:rPr lang="en-GB" sz="1400" b="0" kern="1200" baseline="0" dirty="0" smtClean="0">
                          <a:solidFill>
                            <a:prstClr val="black"/>
                          </a:solidFill>
                          <a:latin typeface="Century Gothic" panose="020B0502020202020204" pitchFamily="34" charset="0"/>
                          <a:ea typeface="+mn-ea"/>
                          <a:cs typeface="Arial"/>
                        </a:rPr>
                        <a:t> – </a:t>
                      </a:r>
                      <a:r>
                        <a:rPr lang="el-GR" sz="1400" b="0" kern="1200" baseline="0" dirty="0" smtClean="0">
                          <a:solidFill>
                            <a:prstClr val="black"/>
                          </a:solidFill>
                          <a:latin typeface="Century Gothic" panose="020B0502020202020204" pitchFamily="34" charset="0"/>
                          <a:ea typeface="+mn-ea"/>
                          <a:cs typeface="Arial"/>
                        </a:rPr>
                        <a:t>365</a:t>
                      </a:r>
                      <a:r>
                        <a:rPr lang="en-GB"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ημέρες</a:t>
                      </a:r>
                      <a:r>
                        <a:rPr lang="en-US" sz="1400" b="0" kern="1200" baseline="0" dirty="0" smtClean="0">
                          <a:solidFill>
                            <a:prstClr val="black"/>
                          </a:solidFill>
                          <a:latin typeface="Century Gothic" panose="020B0502020202020204" pitchFamily="34" charset="0"/>
                          <a:ea typeface="+mn-ea"/>
                          <a:cs typeface="Arial"/>
                        </a:rPr>
                        <a:t> </a:t>
                      </a:r>
                      <a:endParaRPr lang="el-GR" sz="1400" b="0" kern="1200" baseline="0" dirty="0" smtClean="0">
                        <a:solidFill>
                          <a:prstClr val="black"/>
                        </a:solidFill>
                        <a:latin typeface="Century Gothic" panose="020B0502020202020204" pitchFamily="34" charset="0"/>
                        <a:ea typeface="+mn-ea"/>
                        <a:cs typeface="Arial"/>
                      </a:endParaRPr>
                    </a:p>
                  </a:txBody>
                  <a:tcPr>
                    <a:solidFill>
                      <a:srgbClr val="AEE0DB"/>
                    </a:solidFill>
                  </a:tcPr>
                </a:tc>
                <a:tc>
                  <a:txBody>
                    <a:bodyPr/>
                    <a:lstStyle/>
                    <a:p>
                      <a:pPr algn="ctr"/>
                      <a:r>
                        <a:rPr lang="el-GR" b="1" dirty="0" smtClean="0">
                          <a:latin typeface="Century Gothic" panose="020B0502020202020204" pitchFamily="34" charset="0"/>
                        </a:rPr>
                        <a:t>500 €</a:t>
                      </a:r>
                      <a:endParaRPr lang="en-US" b="1" dirty="0">
                        <a:latin typeface="Century Gothic" panose="020B0502020202020204" pitchFamily="34" charset="0"/>
                      </a:endParaRPr>
                    </a:p>
                  </a:txBody>
                  <a:tcPr anchor="ctr">
                    <a:solidFill>
                      <a:srgbClr val="AEE0DB"/>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52778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8951" y="657140"/>
            <a:ext cx="8064896" cy="794176"/>
          </a:xfrm>
          <a:prstGeom prst="rect">
            <a:avLst/>
          </a:prstGeom>
        </p:spPr>
        <p:txBody>
          <a:bodyPr vert="horz" lIns="91440" tIns="45720" rIns="91440" bIns="45720" rtlCol="0" anchor="ctr">
            <a:noAutofit/>
          </a:bodyPr>
          <a:lstStyle/>
          <a:p>
            <a:pPr algn="ctr">
              <a:spcBef>
                <a:spcPct val="0"/>
              </a:spcBef>
              <a:defRPr/>
            </a:pPr>
            <a:r>
              <a:rPr lang="el-GR" sz="3200" b="1" dirty="0">
                <a:solidFill>
                  <a:srgbClr val="7030A0"/>
                </a:solidFill>
                <a:latin typeface="Century Gothic" panose="020B0502020202020204" pitchFamily="34" charset="0"/>
              </a:rPr>
              <a:t>Κανονισμοί Χρηματοδότησης</a:t>
            </a:r>
          </a:p>
          <a:p>
            <a:pPr algn="ctr">
              <a:spcBef>
                <a:spcPct val="0"/>
              </a:spcBef>
              <a:defRPr/>
            </a:pPr>
            <a:r>
              <a:rPr lang="el-GR" sz="1900" b="1" dirty="0">
                <a:solidFill>
                  <a:prstClr val="black"/>
                </a:solidFill>
                <a:latin typeface="Century Gothic" panose="020B0502020202020204" pitchFamily="34" charset="0"/>
                <a:cs typeface="Calibri" panose="020F0502020204030204" pitchFamily="34" charset="0"/>
              </a:rPr>
              <a:t>Ταξιδιωτικά Έξοδα </a:t>
            </a:r>
          </a:p>
        </p:txBody>
      </p:sp>
      <p:sp>
        <p:nvSpPr>
          <p:cNvPr id="5" name="Content Placeholder 2"/>
          <p:cNvSpPr txBox="1">
            <a:spLocks/>
          </p:cNvSpPr>
          <p:nvPr/>
        </p:nvSpPr>
        <p:spPr>
          <a:xfrm>
            <a:off x="749705" y="1679432"/>
            <a:ext cx="10786765" cy="80250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lgn="just">
              <a:spcBef>
                <a:spcPts val="0"/>
              </a:spcBef>
              <a:buFont typeface="Wingdings" panose="05000000000000000000" pitchFamily="2" charset="2"/>
              <a:buChar char="q"/>
              <a:defRPr/>
            </a:pPr>
            <a:r>
              <a:rPr lang="el-GR" sz="6400" b="1" dirty="0" smtClean="0">
                <a:latin typeface="Century Gothic" panose="020B0502020202020204" pitchFamily="34" charset="0"/>
              </a:rPr>
              <a:t>Έξοδα </a:t>
            </a:r>
            <a:r>
              <a:rPr lang="el-GR" sz="6400" b="1" dirty="0">
                <a:latin typeface="Century Gothic" panose="020B0502020202020204" pitchFamily="34" charset="0"/>
              </a:rPr>
              <a:t>μετάβασης των συμμετεχόντων και των συνοδών τους από την πόλη αναχώρησης στην πόλη διεξαγωγής της δραστηριότητας</a:t>
            </a:r>
            <a:r>
              <a:rPr lang="en-GB" sz="6400" b="1" dirty="0">
                <a:latin typeface="Century Gothic" panose="020B0502020202020204" pitchFamily="34" charset="0"/>
              </a:rPr>
              <a:t> </a:t>
            </a:r>
            <a:r>
              <a:rPr lang="el-GR" sz="6400" b="1" dirty="0">
                <a:latin typeface="Century Gothic" panose="020B0502020202020204" pitchFamily="34" charset="0"/>
              </a:rPr>
              <a:t>και πίσω (ο υπολογισμός γίνεται σε ευθεία γραμμή, αφορά όμως το ταξίδι μετ’ επιστροφής</a:t>
            </a:r>
            <a:r>
              <a:rPr lang="el-GR" sz="6400" b="1" dirty="0" smtClean="0">
                <a:latin typeface="Century Gothic" panose="020B0502020202020204" pitchFamily="34" charset="0"/>
              </a:rPr>
              <a:t>):</a:t>
            </a:r>
            <a:endParaRPr lang="el-GR" sz="6400" b="1" dirty="0">
              <a:latin typeface="Century Gothic" panose="020B0502020202020204" pitchFamily="34" charset="0"/>
            </a:endParaRPr>
          </a:p>
          <a:p>
            <a:pPr marL="0" indent="0" algn="just">
              <a:spcBef>
                <a:spcPts val="0"/>
              </a:spcBef>
              <a:buNone/>
              <a:defRPr/>
            </a:pPr>
            <a:endParaRPr lang="el-GR" sz="2000" b="1" dirty="0">
              <a:latin typeface="Century Gothic" panose="020B0502020202020204" pitchFamily="34" charset="0"/>
            </a:endParaRPr>
          </a:p>
          <a:p>
            <a:pPr marL="4660900" indent="-4660900" algn="ctr">
              <a:spcBef>
                <a:spcPts val="0"/>
              </a:spcBef>
              <a:buNone/>
              <a:defRPr/>
            </a:pPr>
            <a:r>
              <a:rPr lang="en-GB" sz="2000" b="1" dirty="0">
                <a:latin typeface="Century Gothic" panose="020B0502020202020204" pitchFamily="34" charset="0"/>
              </a:rPr>
              <a:t>                                                                                     </a:t>
            </a: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r>
              <a:rPr lang="en-GB" sz="2000" b="1" dirty="0">
                <a:solidFill>
                  <a:schemeClr val="accent5">
                    <a:lumMod val="75000"/>
                  </a:schemeClr>
                </a:solidFill>
                <a:latin typeface="Century Gothic" panose="020B0502020202020204" pitchFamily="34" charset="0"/>
              </a:rPr>
              <a:t>                                                                                                                                 </a:t>
            </a: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4660900" indent="-4660900" algn="ctr">
              <a:spcBef>
                <a:spcPts val="0"/>
              </a:spcBef>
              <a:buNone/>
              <a:defRPr/>
            </a:pPr>
            <a:endParaRPr lang="en-GB" sz="2000" b="1" dirty="0">
              <a:solidFill>
                <a:schemeClr val="accent5">
                  <a:lumMod val="75000"/>
                </a:schemeClr>
              </a:solidFill>
              <a:latin typeface="Century Gothic" panose="020B0502020202020204" pitchFamily="34" charset="0"/>
            </a:endParaRPr>
          </a:p>
          <a:p>
            <a:pPr marL="0" indent="0">
              <a:spcBef>
                <a:spcPts val="0"/>
              </a:spcBef>
              <a:buNone/>
              <a:defRPr/>
            </a:pPr>
            <a:endParaRPr lang="en-GB" sz="3300" b="1" dirty="0">
              <a:solidFill>
                <a:schemeClr val="accent5">
                  <a:lumMod val="75000"/>
                </a:schemeClr>
              </a:solidFill>
              <a:latin typeface="Century Gothic" panose="020B0502020202020204" pitchFamily="34" charset="0"/>
            </a:endParaRPr>
          </a:p>
          <a:p>
            <a:pPr marL="0" indent="0">
              <a:spcBef>
                <a:spcPts val="0"/>
              </a:spcBef>
              <a:buNone/>
              <a:defRPr/>
            </a:pPr>
            <a:endParaRPr lang="el-GR" sz="2000" b="1" dirty="0">
              <a:latin typeface="Century Gothic" panose="020B0502020202020204" pitchFamily="34" charset="0"/>
            </a:endParaRPr>
          </a:p>
          <a:p>
            <a:pPr marL="715963" indent="-373063">
              <a:spcBef>
                <a:spcPts val="0"/>
              </a:spcBef>
              <a:buNone/>
              <a:defRPr/>
            </a:pPr>
            <a:endParaRPr lang="el-GR" sz="1800" b="1" dirty="0">
              <a:latin typeface="Century Gothic" panose="020B0502020202020204" pitchFamily="34" charset="0"/>
            </a:endParaRPr>
          </a:p>
          <a:p>
            <a:pPr marL="357188" indent="0">
              <a:spcBef>
                <a:spcPts val="0"/>
              </a:spcBef>
              <a:buNone/>
              <a:defRPr/>
            </a:pPr>
            <a:endParaRPr lang="el-GR" sz="1800" dirty="0">
              <a:latin typeface="Century Gothic" panose="020B0502020202020204" pitchFamily="34" charset="0"/>
            </a:endParaRPr>
          </a:p>
          <a:p>
            <a:pPr marL="0" indent="0">
              <a:spcBef>
                <a:spcPts val="0"/>
              </a:spcBef>
              <a:buNone/>
              <a:defRPr/>
            </a:pPr>
            <a:endParaRPr lang="el-GR" sz="2000" dirty="0">
              <a:solidFill>
                <a:sysClr val="windowText" lastClr="000000"/>
              </a:solidFill>
              <a:latin typeface="Century Gothic" panose="020B0502020202020204" pitchFamily="34" charset="0"/>
            </a:endParaRPr>
          </a:p>
          <a:p>
            <a:pPr marL="0" indent="0">
              <a:buNone/>
              <a:defRPr/>
            </a:pPr>
            <a:endParaRPr lang="en-GB"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r>
              <a:rPr lang="en-GB" sz="2000" dirty="0">
                <a:solidFill>
                  <a:sysClr val="windowText" lastClr="000000"/>
                </a:solidFill>
                <a:latin typeface="Century Gothic" panose="020B0502020202020204" pitchFamily="34" charset="0"/>
              </a:rPr>
              <a:t>  </a:t>
            </a:r>
            <a:endParaRPr lang="el-GR" sz="2000" dirty="0">
              <a:solidFill>
                <a:sysClr val="windowText" lastClr="000000"/>
              </a:solidFill>
              <a:latin typeface="Century Gothic" panose="020B0502020202020204" pitchFamily="34" charset="0"/>
            </a:endParaRPr>
          </a:p>
        </p:txBody>
      </p:sp>
      <p:sp>
        <p:nvSpPr>
          <p:cNvPr id="6" name="TextBox 5"/>
          <p:cNvSpPr txBox="1"/>
          <p:nvPr/>
        </p:nvSpPr>
        <p:spPr>
          <a:xfrm>
            <a:off x="4367809" y="2924944"/>
            <a:ext cx="184731" cy="369332"/>
          </a:xfrm>
          <a:prstGeom prst="rect">
            <a:avLst/>
          </a:prstGeom>
          <a:noFill/>
        </p:spPr>
        <p:txBody>
          <a:bodyPr wrap="none" rtlCol="0">
            <a:spAutoFit/>
          </a:bodyPr>
          <a:lstStyle/>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590101414"/>
              </p:ext>
            </p:extLst>
          </p:nvPr>
        </p:nvGraphicFramePr>
        <p:xfrm>
          <a:off x="2692331" y="2584038"/>
          <a:ext cx="6901512" cy="3550274"/>
        </p:xfrm>
        <a:graphic>
          <a:graphicData uri="http://schemas.openxmlformats.org/drawingml/2006/table">
            <a:tbl>
              <a:tblPr firstRow="1" bandRow="1">
                <a:tableStyleId>{5C22544A-7EE6-4342-B048-85BDC9FD1C3A}</a:tableStyleId>
              </a:tblPr>
              <a:tblGrid>
                <a:gridCol w="2300504">
                  <a:extLst>
                    <a:ext uri="{9D8B030D-6E8A-4147-A177-3AD203B41FA5}">
                      <a16:colId xmlns:a16="http://schemas.microsoft.com/office/drawing/2014/main" val="3609731605"/>
                    </a:ext>
                  </a:extLst>
                </a:gridCol>
                <a:gridCol w="2300504">
                  <a:extLst>
                    <a:ext uri="{9D8B030D-6E8A-4147-A177-3AD203B41FA5}">
                      <a16:colId xmlns:a16="http://schemas.microsoft.com/office/drawing/2014/main" val="3534309617"/>
                    </a:ext>
                  </a:extLst>
                </a:gridCol>
                <a:gridCol w="2300504">
                  <a:extLst>
                    <a:ext uri="{9D8B030D-6E8A-4147-A177-3AD203B41FA5}">
                      <a16:colId xmlns:a16="http://schemas.microsoft.com/office/drawing/2014/main" val="1952263103"/>
                    </a:ext>
                  </a:extLst>
                </a:gridCol>
              </a:tblGrid>
              <a:tr h="507182">
                <a:tc>
                  <a:txBody>
                    <a:bodyPr/>
                    <a:lstStyle/>
                    <a:p>
                      <a:pPr marL="0" algn="ctr" defTabSz="914400" rtl="0" eaLnBrk="1" latinLnBrk="0" hangingPunct="1"/>
                      <a:r>
                        <a:rPr lang="en-GB" sz="1800" kern="1200" dirty="0" smtClean="0">
                          <a:solidFill>
                            <a:schemeClr val="bg1"/>
                          </a:solidFill>
                          <a:latin typeface="Century Gothic" panose="020B0502020202020204" pitchFamily="34" charset="0"/>
                          <a:ea typeface="+mn-ea"/>
                          <a:cs typeface="+mn-cs"/>
                        </a:rPr>
                        <a:t>Travel Distance</a:t>
                      </a:r>
                      <a:endParaRPr lang="en-GB" sz="1800" kern="1200" dirty="0">
                        <a:solidFill>
                          <a:schemeClr val="bg1"/>
                        </a:solidFill>
                        <a:latin typeface="Century Gothic" panose="020B0502020202020204" pitchFamily="34" charset="0"/>
                        <a:ea typeface="+mn-ea"/>
                        <a:cs typeface="+mn-cs"/>
                      </a:endParaRPr>
                    </a:p>
                  </a:txBody>
                  <a:tcPr>
                    <a:solidFill>
                      <a:srgbClr val="3C9A92"/>
                    </a:solidFill>
                  </a:tcPr>
                </a:tc>
                <a:tc>
                  <a:txBody>
                    <a:bodyPr/>
                    <a:lstStyle/>
                    <a:p>
                      <a:pPr marL="0" algn="ctr" defTabSz="914400" rtl="0" eaLnBrk="1" latinLnBrk="0" hangingPunct="1"/>
                      <a:r>
                        <a:rPr lang="en-GB" sz="1800" kern="1200" dirty="0" smtClean="0">
                          <a:solidFill>
                            <a:schemeClr val="bg1"/>
                          </a:solidFill>
                          <a:latin typeface="Century Gothic" panose="020B0502020202020204" pitchFamily="34" charset="0"/>
                          <a:ea typeface="+mn-ea"/>
                          <a:cs typeface="+mn-cs"/>
                        </a:rPr>
                        <a:t>Standard Travel</a:t>
                      </a:r>
                      <a:endParaRPr lang="en-GB" sz="1800" kern="1200" dirty="0">
                        <a:solidFill>
                          <a:schemeClr val="bg1"/>
                        </a:solidFill>
                        <a:latin typeface="Century Gothic" panose="020B0502020202020204" pitchFamily="34" charset="0"/>
                        <a:ea typeface="+mn-ea"/>
                        <a:cs typeface="+mn-cs"/>
                      </a:endParaRPr>
                    </a:p>
                  </a:txBody>
                  <a:tcPr>
                    <a:solidFill>
                      <a:srgbClr val="3C9A92"/>
                    </a:solidFill>
                  </a:tcPr>
                </a:tc>
                <a:tc>
                  <a:txBody>
                    <a:bodyPr/>
                    <a:lstStyle/>
                    <a:p>
                      <a:pPr marL="0" algn="ctr" defTabSz="914400" rtl="0" eaLnBrk="1" latinLnBrk="0" hangingPunct="1"/>
                      <a:r>
                        <a:rPr lang="en-GB" sz="1800" kern="1200" dirty="0" smtClean="0">
                          <a:solidFill>
                            <a:schemeClr val="bg1"/>
                          </a:solidFill>
                          <a:latin typeface="Century Gothic" panose="020B0502020202020204" pitchFamily="34" charset="0"/>
                          <a:ea typeface="+mn-ea"/>
                          <a:cs typeface="+mn-cs"/>
                        </a:rPr>
                        <a:t>Green Travel</a:t>
                      </a:r>
                      <a:endParaRPr lang="en-GB" sz="1800" kern="1200" dirty="0">
                        <a:solidFill>
                          <a:schemeClr val="bg1"/>
                        </a:solidFill>
                        <a:latin typeface="Century Gothic" panose="020B0502020202020204" pitchFamily="34" charset="0"/>
                        <a:ea typeface="+mn-ea"/>
                        <a:cs typeface="+mn-cs"/>
                      </a:endParaRPr>
                    </a:p>
                  </a:txBody>
                  <a:tcPr>
                    <a:solidFill>
                      <a:srgbClr val="3C9A92"/>
                    </a:solidFill>
                  </a:tcPr>
                </a:tc>
                <a:extLst>
                  <a:ext uri="{0D108BD9-81ED-4DB2-BD59-A6C34878D82A}">
                    <a16:rowId xmlns:a16="http://schemas.microsoft.com/office/drawing/2014/main" val="1670643215"/>
                  </a:ext>
                </a:extLst>
              </a:tr>
              <a:tr h="507182">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0 – 99 km</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23 EUR</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l" defTabSz="914400" rtl="0" eaLnBrk="1" latinLnBrk="0" hangingPunct="1"/>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1471343286"/>
                  </a:ext>
                </a:extLst>
              </a:tr>
              <a:tr h="507182">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100 – 499 km</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180 EUR</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210 EUR</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1241446465"/>
                  </a:ext>
                </a:extLst>
              </a:tr>
              <a:tr h="507182">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500 – 1999 km</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275 EUR</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320 EUR</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4272069675"/>
                  </a:ext>
                </a:extLst>
              </a:tr>
              <a:tr h="507182">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2000 – 2999 km</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360 EUR</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410 EUR</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2560680911"/>
                  </a:ext>
                </a:extLst>
              </a:tr>
              <a:tr h="507182">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3000 – 3999 km</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530 EUR</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GB" sz="1800" kern="1200" dirty="0" smtClean="0">
                          <a:solidFill>
                            <a:schemeClr val="dk1"/>
                          </a:solidFill>
                          <a:latin typeface="Century Gothic" panose="020B0502020202020204" pitchFamily="34" charset="0"/>
                          <a:ea typeface="+mn-ea"/>
                          <a:cs typeface="+mn-cs"/>
                        </a:rPr>
                        <a:t>610 EUR </a:t>
                      </a:r>
                    </a:p>
                  </a:txBody>
                  <a:tcPr>
                    <a:solidFill>
                      <a:schemeClr val="bg1">
                        <a:lumMod val="95000"/>
                      </a:schemeClr>
                    </a:solidFill>
                  </a:tcPr>
                </a:tc>
                <a:extLst>
                  <a:ext uri="{0D108BD9-81ED-4DB2-BD59-A6C34878D82A}">
                    <a16:rowId xmlns:a16="http://schemas.microsoft.com/office/drawing/2014/main" val="3624845391"/>
                  </a:ext>
                </a:extLst>
              </a:tr>
              <a:tr h="507182">
                <a:tc>
                  <a:txBody>
                    <a:bodyPr/>
                    <a:lstStyle/>
                    <a:p>
                      <a:pPr marL="0" algn="ctr" defTabSz="914400" rtl="0" eaLnBrk="1" latinLnBrk="0" hangingPunct="1"/>
                      <a:r>
                        <a:rPr lang="en-US" sz="1800" kern="1200" dirty="0" smtClean="0">
                          <a:solidFill>
                            <a:schemeClr val="dk1"/>
                          </a:solidFill>
                          <a:latin typeface="Century Gothic" panose="020B0502020202020204" pitchFamily="34" charset="0"/>
                          <a:ea typeface="+mn-ea"/>
                          <a:cs typeface="+mn-cs"/>
                        </a:rPr>
                        <a:t>4000-7999 km</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r>
                        <a:rPr lang="en-US" sz="1800" kern="1200" dirty="0" smtClean="0">
                          <a:solidFill>
                            <a:schemeClr val="dk1"/>
                          </a:solidFill>
                          <a:latin typeface="Century Gothic" panose="020B0502020202020204" pitchFamily="34" charset="0"/>
                          <a:ea typeface="+mn-ea"/>
                          <a:cs typeface="+mn-cs"/>
                        </a:rPr>
                        <a:t>820EUR</a:t>
                      </a:r>
                      <a:endParaRPr lang="en-GB" sz="1800" kern="1200" dirty="0">
                        <a:solidFill>
                          <a:schemeClr val="dk1"/>
                        </a:solidFill>
                        <a:latin typeface="Century Gothic" panose="020B0502020202020204" pitchFamily="34" charset="0"/>
                        <a:ea typeface="+mn-ea"/>
                        <a:cs typeface="+mn-cs"/>
                      </a:endParaRPr>
                    </a:p>
                  </a:txBody>
                  <a:tcPr>
                    <a:solidFill>
                      <a:schemeClr val="bg1">
                        <a:lumMod val="95000"/>
                      </a:schemeClr>
                    </a:solidFill>
                  </a:tcPr>
                </a:tc>
                <a:tc>
                  <a:txBody>
                    <a:bodyPr/>
                    <a:lstStyle/>
                    <a:p>
                      <a:pPr marL="0" algn="ctr" defTabSz="914400" rtl="0" eaLnBrk="1" latinLnBrk="0" hangingPunct="1"/>
                      <a:endParaRPr lang="en-GB" sz="1800" kern="1200" dirty="0" smtClean="0">
                        <a:solidFill>
                          <a:schemeClr val="dk1"/>
                        </a:solidFill>
                        <a:latin typeface="Century Gothic" panose="020B0502020202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3608269626"/>
                  </a:ext>
                </a:extLst>
              </a:tr>
            </a:tbl>
          </a:graphicData>
        </a:graphic>
      </p:graphicFrame>
      <p:sp>
        <p:nvSpPr>
          <p:cNvPr id="11" name="TextBox 10"/>
          <p:cNvSpPr txBox="1"/>
          <p:nvPr/>
        </p:nvSpPr>
        <p:spPr>
          <a:xfrm>
            <a:off x="495341" y="6236418"/>
            <a:ext cx="9938839" cy="615553"/>
          </a:xfrm>
          <a:prstGeom prst="rect">
            <a:avLst/>
          </a:prstGeom>
          <a:noFill/>
        </p:spPr>
        <p:txBody>
          <a:bodyPr wrap="square" rtlCol="0">
            <a:spAutoFit/>
          </a:bodyPr>
          <a:lstStyle/>
          <a:p>
            <a:r>
              <a:rPr lang="en-GB" sz="1700" i="1" dirty="0">
                <a:latin typeface="Century Gothic" panose="020B0502020202020204" pitchFamily="34" charset="0"/>
              </a:rPr>
              <a:t>! </a:t>
            </a:r>
            <a:r>
              <a:rPr lang="el-GR" sz="1700" i="1" dirty="0">
                <a:latin typeface="Century Gothic" panose="020B0502020202020204" pitchFamily="34" charset="0"/>
              </a:rPr>
              <a:t>Ο υπολογισμός αποστάσεων γίνεται με τη χρήση του εργαλείου της ΕΕ </a:t>
            </a:r>
            <a:r>
              <a:rPr lang="en-GB" sz="1700" i="1" dirty="0">
                <a:latin typeface="Century Gothic" panose="020B0502020202020204" pitchFamily="34" charset="0"/>
              </a:rPr>
              <a:t>“</a:t>
            </a:r>
            <a:r>
              <a:rPr lang="en-GB" sz="1700" i="1" dirty="0" smtClean="0">
                <a:latin typeface="Century Gothic" panose="020B0502020202020204" pitchFamily="34" charset="0"/>
              </a:rPr>
              <a:t>Distance</a:t>
            </a:r>
            <a:r>
              <a:rPr lang="el-GR" sz="1700" i="1" dirty="0" smtClean="0">
                <a:latin typeface="Century Gothic" panose="020B0502020202020204" pitchFamily="34" charset="0"/>
              </a:rPr>
              <a:t> </a:t>
            </a:r>
            <a:r>
              <a:rPr lang="en-GB" sz="1700" i="1" dirty="0" smtClean="0">
                <a:latin typeface="Century Gothic" panose="020B0502020202020204" pitchFamily="34" charset="0"/>
              </a:rPr>
              <a:t>Calculator</a:t>
            </a:r>
            <a:r>
              <a:rPr lang="en-GB" sz="1700" i="1" dirty="0">
                <a:latin typeface="Century Gothic" panose="020B0502020202020204" pitchFamily="34" charset="0"/>
              </a:rPr>
              <a:t>”: </a:t>
            </a:r>
            <a:r>
              <a:rPr lang="en-GB" sz="1700" i="1" dirty="0">
                <a:solidFill>
                  <a:srgbClr val="0000FF"/>
                </a:solidFill>
                <a:latin typeface="Century Gothic" panose="020B0502020202020204" pitchFamily="34" charset="0"/>
                <a:hlinkClick r:id="rId3"/>
              </a:rPr>
              <a:t>http://</a:t>
            </a:r>
            <a:r>
              <a:rPr lang="en-GB" sz="1700" i="1" dirty="0" smtClean="0">
                <a:solidFill>
                  <a:srgbClr val="0000FF"/>
                </a:solidFill>
                <a:latin typeface="Century Gothic" panose="020B0502020202020204" pitchFamily="34" charset="0"/>
                <a:hlinkClick r:id="rId3"/>
              </a:rPr>
              <a:t>ec.europa.eu/programmes/erasmusplus/tools/distance_en.htm</a:t>
            </a:r>
            <a:endParaRPr lang="en-GB" sz="1700" i="1" dirty="0">
              <a:solidFill>
                <a:srgbClr val="0000FF"/>
              </a:solidFill>
              <a:latin typeface="Century Gothic" panose="020B0502020202020204" pitchFamily="34" charset="0"/>
            </a:endParaRPr>
          </a:p>
        </p:txBody>
      </p:sp>
    </p:spTree>
    <p:extLst>
      <p:ext uri="{BB962C8B-B14F-4D97-AF65-F5344CB8AC3E}">
        <p14:creationId xmlns:p14="http://schemas.microsoft.com/office/powerpoint/2010/main" val="1196530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23156"/>
            <a:ext cx="9144000" cy="811767"/>
          </a:xfrm>
        </p:spPr>
        <p:txBody>
          <a:bodyPr/>
          <a:lstStyle/>
          <a:p>
            <a:pPr lvl="0">
              <a:lnSpc>
                <a:spcPct val="100000"/>
              </a:lnSpc>
              <a:defRPr/>
            </a:pPr>
            <a:r>
              <a:rPr lang="el-GR" sz="3200" b="1" dirty="0">
                <a:solidFill>
                  <a:srgbClr val="7030A0"/>
                </a:solidFill>
                <a:latin typeface="Calibri"/>
                <a:ea typeface="+mn-ea"/>
                <a:cs typeface="+mn-cs"/>
              </a:rPr>
              <a:t>Κανονισμοί Χρηματοδότησης</a:t>
            </a:r>
            <a:r>
              <a:rPr lang="el-GR" sz="3200" b="1" dirty="0">
                <a:solidFill>
                  <a:srgbClr val="4BACC6">
                    <a:lumMod val="75000"/>
                  </a:srgbClr>
                </a:solidFill>
                <a:latin typeface="Calibri"/>
                <a:ea typeface="+mn-ea"/>
                <a:cs typeface="+mn-cs"/>
              </a:rPr>
              <a:t/>
            </a:r>
            <a:br>
              <a:rPr lang="el-GR" sz="3200" b="1" dirty="0">
                <a:solidFill>
                  <a:srgbClr val="4BACC6">
                    <a:lumMod val="75000"/>
                  </a:srgbClr>
                </a:solidFill>
                <a:latin typeface="Calibri"/>
                <a:ea typeface="+mn-ea"/>
                <a:cs typeface="+mn-cs"/>
              </a:rPr>
            </a:br>
            <a:r>
              <a:rPr lang="el-GR" sz="1900" b="1" dirty="0">
                <a:solidFill>
                  <a:prstClr val="black"/>
                </a:solidFill>
                <a:latin typeface="Calibri" panose="020F0502020204030204" pitchFamily="34" charset="0"/>
                <a:ea typeface="+mn-ea"/>
                <a:cs typeface="Calibri" panose="020F0502020204030204" pitchFamily="34" charset="0"/>
              </a:rPr>
              <a:t>Έξοδα Ατομικής Στήριξης </a:t>
            </a:r>
          </a:p>
        </p:txBody>
      </p:sp>
      <p:sp>
        <p:nvSpPr>
          <p:cNvPr id="3" name="Subtitle 2"/>
          <p:cNvSpPr>
            <a:spLocks noGrp="1"/>
          </p:cNvSpPr>
          <p:nvPr>
            <p:ph type="subTitle" idx="1"/>
          </p:nvPr>
        </p:nvSpPr>
        <p:spPr>
          <a:xfrm>
            <a:off x="815970" y="1532639"/>
            <a:ext cx="10357246" cy="5175048"/>
          </a:xfrm>
        </p:spPr>
        <p:txBody>
          <a:bodyPr/>
          <a:lstStyle/>
          <a:p>
            <a:pPr marL="179388" lvl="0" indent="-179388" algn="just">
              <a:lnSpc>
                <a:spcPct val="100000"/>
              </a:lnSpc>
              <a:spcBef>
                <a:spcPts val="0"/>
              </a:spcBef>
              <a:buFont typeface="Wingdings" panose="05000000000000000000" pitchFamily="2" charset="2"/>
              <a:buChar char="q"/>
              <a:tabLst>
                <a:tab pos="268288" algn="l"/>
              </a:tabLst>
              <a:defRPr/>
            </a:pPr>
            <a:r>
              <a:rPr lang="el-GR" sz="2000" b="1" dirty="0">
                <a:solidFill>
                  <a:prstClr val="black"/>
                </a:solidFill>
                <a:latin typeface="Century Gothic" panose="020B0502020202020204" pitchFamily="34" charset="0"/>
              </a:rPr>
              <a:t>Έξοδα διαβίωσης των συμμετεχόντων και των συνοδών τους</a:t>
            </a:r>
            <a:r>
              <a:rPr lang="el-GR" sz="2000" b="1" dirty="0" smtClean="0">
                <a:solidFill>
                  <a:prstClr val="black"/>
                </a:solidFill>
                <a:latin typeface="Century Gothic" panose="020B0502020202020204" pitchFamily="34" charset="0"/>
              </a:rPr>
              <a:t>:</a:t>
            </a:r>
            <a:endParaRPr lang="en-US" sz="2000" b="1" dirty="0" smtClean="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smtClean="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smtClean="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smtClean="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smtClean="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a:solidFill>
                <a:prstClr val="black"/>
              </a:solidFill>
              <a:latin typeface="Century Gothic" panose="020B0502020202020204" pitchFamily="34" charset="0"/>
            </a:endParaRPr>
          </a:p>
          <a:p>
            <a:pPr marL="179388" lvl="0" indent="-179388" algn="just">
              <a:lnSpc>
                <a:spcPct val="100000"/>
              </a:lnSpc>
              <a:spcBef>
                <a:spcPts val="0"/>
              </a:spcBef>
              <a:buFont typeface="Wingdings" panose="05000000000000000000" pitchFamily="2" charset="2"/>
              <a:buChar char="q"/>
              <a:tabLst>
                <a:tab pos="268288" algn="l"/>
              </a:tabLst>
              <a:defRPr/>
            </a:pPr>
            <a:endParaRPr lang="en-US" sz="2000" b="1" dirty="0" smtClean="0">
              <a:solidFill>
                <a:prstClr val="black"/>
              </a:solidFill>
              <a:latin typeface="Century Gothic" panose="020B0502020202020204" pitchFamily="34" charset="0"/>
            </a:endParaRPr>
          </a:p>
          <a:p>
            <a:pPr lvl="0" algn="just">
              <a:lnSpc>
                <a:spcPct val="100000"/>
              </a:lnSpc>
              <a:spcBef>
                <a:spcPts val="0"/>
              </a:spcBef>
              <a:tabLst>
                <a:tab pos="268288" algn="l"/>
              </a:tabLst>
              <a:defRPr/>
            </a:pPr>
            <a:endParaRPr lang="el-GR" sz="2000" b="1" dirty="0" smtClean="0">
              <a:solidFill>
                <a:prstClr val="black"/>
              </a:solidFill>
              <a:latin typeface="Century Gothic" panose="020B0502020202020204" pitchFamily="34" charset="0"/>
            </a:endParaRPr>
          </a:p>
          <a:p>
            <a:pPr lvl="0" algn="just">
              <a:lnSpc>
                <a:spcPct val="100000"/>
              </a:lnSpc>
              <a:spcBef>
                <a:spcPts val="0"/>
              </a:spcBef>
              <a:tabLst>
                <a:tab pos="268288" algn="l"/>
              </a:tabLst>
              <a:defRPr/>
            </a:pPr>
            <a:endParaRPr lang="el-GR" sz="2000" b="1" dirty="0">
              <a:solidFill>
                <a:prstClr val="black"/>
              </a:solidFill>
              <a:latin typeface="Century Gothic" panose="020B0502020202020204" pitchFamily="34" charset="0"/>
            </a:endParaRPr>
          </a:p>
          <a:p>
            <a:pPr lvl="0" algn="just">
              <a:lnSpc>
                <a:spcPct val="100000"/>
              </a:lnSpc>
              <a:spcBef>
                <a:spcPts val="0"/>
              </a:spcBef>
              <a:tabLst>
                <a:tab pos="268288" algn="l"/>
              </a:tabLst>
              <a:defRPr/>
            </a:pPr>
            <a:endParaRPr lang="en-US" sz="2000" b="1" dirty="0">
              <a:solidFill>
                <a:prstClr val="black"/>
              </a:solidFill>
              <a:latin typeface="Century Gothic" panose="020B0502020202020204" pitchFamily="34" charset="0"/>
            </a:endParaRPr>
          </a:p>
          <a:p>
            <a:pPr lvl="0" algn="l">
              <a:lnSpc>
                <a:spcPct val="100000"/>
              </a:lnSpc>
              <a:spcBef>
                <a:spcPts val="0"/>
              </a:spcBef>
            </a:pPr>
            <a:r>
              <a:rPr lang="el-GR" sz="1600" i="1" dirty="0">
                <a:solidFill>
                  <a:prstClr val="black"/>
                </a:solidFill>
                <a:latin typeface="Century Gothic" panose="020B0502020202020204" pitchFamily="34" charset="0"/>
              </a:rPr>
              <a:t>Ανώτατο ποσό ανά συμμετέχοντα = Εργάσιμες ημέρες δραστηριότητας + 2 ημέρες </a:t>
            </a:r>
            <a:r>
              <a:rPr lang="el-GR" sz="1600" i="1" dirty="0" smtClean="0">
                <a:solidFill>
                  <a:prstClr val="black"/>
                </a:solidFill>
                <a:latin typeface="Century Gothic" panose="020B0502020202020204" pitchFamily="34" charset="0"/>
              </a:rPr>
              <a:t>ταξιδιού</a:t>
            </a:r>
          </a:p>
          <a:p>
            <a:pPr lvl="0" algn="l">
              <a:lnSpc>
                <a:spcPct val="100000"/>
              </a:lnSpc>
              <a:spcBef>
                <a:spcPts val="0"/>
              </a:spcBef>
            </a:pPr>
            <a:r>
              <a:rPr lang="el-GR" sz="1600" i="1" dirty="0" smtClean="0">
                <a:solidFill>
                  <a:prstClr val="black"/>
                </a:solidFill>
                <a:latin typeface="Century Gothic" panose="020B0502020202020204" pitchFamily="34" charset="0"/>
              </a:rPr>
              <a:t>(1 </a:t>
            </a:r>
            <a:r>
              <a:rPr lang="el-GR" sz="1600" i="1" dirty="0">
                <a:solidFill>
                  <a:prstClr val="black"/>
                </a:solidFill>
                <a:latin typeface="Century Gothic" panose="020B0502020202020204" pitchFamily="34" charset="0"/>
              </a:rPr>
              <a:t>πριν και 1 μετά τη δραστηριότητα)</a:t>
            </a:r>
          </a:p>
          <a:p>
            <a:pPr lvl="0" algn="l">
              <a:lnSpc>
                <a:spcPct val="100000"/>
              </a:lnSpc>
              <a:spcBef>
                <a:spcPts val="0"/>
              </a:spcBef>
            </a:pPr>
            <a:r>
              <a:rPr lang="el-GR" sz="1600" i="1" dirty="0">
                <a:solidFill>
                  <a:prstClr val="black"/>
                </a:solidFill>
                <a:latin typeface="Century Gothic" panose="020B0502020202020204" pitchFamily="34" charset="0"/>
              </a:rPr>
              <a:t>!! Από τη 15</a:t>
            </a:r>
            <a:r>
              <a:rPr lang="el-GR" sz="1600" i="1" baseline="30000" dirty="0">
                <a:solidFill>
                  <a:prstClr val="black"/>
                </a:solidFill>
                <a:latin typeface="Century Gothic" panose="020B0502020202020204" pitchFamily="34" charset="0"/>
              </a:rPr>
              <a:t>η</a:t>
            </a:r>
            <a:r>
              <a:rPr lang="el-GR" sz="1600" i="1" dirty="0">
                <a:solidFill>
                  <a:prstClr val="black"/>
                </a:solidFill>
                <a:latin typeface="Century Gothic" panose="020B0502020202020204" pitchFamily="34" charset="0"/>
              </a:rPr>
              <a:t> ημέρα της δραστηριότητας και έπειτα δίνεται ημερησίως το 70% των πιο πάνω </a:t>
            </a:r>
            <a:r>
              <a:rPr lang="el-GR" sz="1600" i="1" dirty="0" smtClean="0">
                <a:solidFill>
                  <a:prstClr val="black"/>
                </a:solidFill>
                <a:latin typeface="Century Gothic" panose="020B0502020202020204" pitchFamily="34" charset="0"/>
              </a:rPr>
              <a:t>ποσών </a:t>
            </a:r>
            <a:endParaRPr lang="el-GR" sz="1600" b="1" dirty="0">
              <a:solidFill>
                <a:prstClr val="black"/>
              </a:solidFill>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76275200"/>
              </p:ext>
            </p:extLst>
          </p:nvPr>
        </p:nvGraphicFramePr>
        <p:xfrm>
          <a:off x="1598808" y="2304575"/>
          <a:ext cx="8791570" cy="3352832"/>
        </p:xfrm>
        <a:graphic>
          <a:graphicData uri="http://schemas.openxmlformats.org/drawingml/2006/table">
            <a:tbl>
              <a:tblPr firstRow="1" bandRow="1"/>
              <a:tblGrid>
                <a:gridCol w="4920052">
                  <a:extLst>
                    <a:ext uri="{9D8B030D-6E8A-4147-A177-3AD203B41FA5}">
                      <a16:colId xmlns:a16="http://schemas.microsoft.com/office/drawing/2014/main" val="378453500"/>
                    </a:ext>
                  </a:extLst>
                </a:gridCol>
                <a:gridCol w="1086199">
                  <a:extLst>
                    <a:ext uri="{9D8B030D-6E8A-4147-A177-3AD203B41FA5}">
                      <a16:colId xmlns:a16="http://schemas.microsoft.com/office/drawing/2014/main" val="809292906"/>
                    </a:ext>
                  </a:extLst>
                </a:gridCol>
                <a:gridCol w="1803399">
                  <a:extLst>
                    <a:ext uri="{9D8B030D-6E8A-4147-A177-3AD203B41FA5}">
                      <a16:colId xmlns:a16="http://schemas.microsoft.com/office/drawing/2014/main" val="112981010"/>
                    </a:ext>
                  </a:extLst>
                </a:gridCol>
                <a:gridCol w="981920">
                  <a:extLst>
                    <a:ext uri="{9D8B030D-6E8A-4147-A177-3AD203B41FA5}">
                      <a16:colId xmlns:a16="http://schemas.microsoft.com/office/drawing/2014/main" val="101200638"/>
                    </a:ext>
                  </a:extLst>
                </a:gridCol>
              </a:tblGrid>
              <a:tr h="7200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l-GR" sz="1400" dirty="0" smtClean="0">
                          <a:latin typeface="+mn-lt"/>
                        </a:rPr>
                        <a:t>Χώρα</a:t>
                      </a:r>
                      <a:r>
                        <a:rPr lang="el-GR" sz="1400" baseline="0" dirty="0" smtClean="0">
                          <a:latin typeface="+mn-lt"/>
                        </a:rPr>
                        <a:t> Υποδοχής</a:t>
                      </a:r>
                      <a:endParaRPr lang="en-US" sz="1400" dirty="0">
                        <a:solidFill>
                          <a:schemeClr val="tx1">
                            <a:lumMod val="75000"/>
                            <a:lumOff val="25000"/>
                          </a:schemeClr>
                        </a:solidFill>
                        <a:latin typeface="+mn-lt"/>
                      </a:endParaRPr>
                    </a:p>
                  </a:txBody>
                  <a:tcPr marL="87394" marR="87394" marT="45724" marB="4572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9A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l-GR" sz="1400" dirty="0" smtClean="0">
                          <a:latin typeface="+mn-lt"/>
                        </a:rPr>
                        <a:t>Ημερήσιο</a:t>
                      </a:r>
                      <a:r>
                        <a:rPr lang="el-GR" sz="1400" baseline="0" dirty="0" smtClean="0">
                          <a:latin typeface="+mn-lt"/>
                        </a:rPr>
                        <a:t> ποσό για προσωπικό/συνοδούς</a:t>
                      </a:r>
                      <a:endParaRPr lang="en-US" sz="1400" dirty="0">
                        <a:solidFill>
                          <a:schemeClr val="tx1">
                            <a:lumMod val="75000"/>
                            <a:lumOff val="25000"/>
                          </a:schemeClr>
                        </a:solidFill>
                        <a:latin typeface="+mn-lt"/>
                      </a:endParaRPr>
                    </a:p>
                  </a:txBody>
                  <a:tcPr marL="87394" marR="87394" marT="45724" marB="4572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9A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l-GR" sz="1400" dirty="0" smtClean="0">
                          <a:latin typeface="+mn-lt"/>
                        </a:rPr>
                        <a:t>Ημερήσιο</a:t>
                      </a:r>
                      <a:r>
                        <a:rPr lang="el-GR" sz="1400" baseline="0" dirty="0" smtClean="0">
                          <a:latin typeface="+mn-lt"/>
                        </a:rPr>
                        <a:t> ποσό για εκπαιδευόμενους</a:t>
                      </a:r>
                      <a:endParaRPr lang="en-GB" sz="1400" baseline="0" dirty="0" smtClean="0">
                        <a:latin typeface="+mn-lt"/>
                      </a:endParaRPr>
                    </a:p>
                    <a:p>
                      <a:pPr algn="ctr"/>
                      <a:r>
                        <a:rPr lang="en-GB" sz="1400" baseline="0" dirty="0" smtClean="0">
                          <a:latin typeface="+mn-lt"/>
                        </a:rPr>
                        <a:t>EEK &amp; </a:t>
                      </a:r>
                      <a:r>
                        <a:rPr lang="el-GR" sz="1400" baseline="0" dirty="0" err="1" smtClean="0">
                          <a:latin typeface="+mn-lt"/>
                        </a:rPr>
                        <a:t>Εκπ</a:t>
                      </a:r>
                      <a:r>
                        <a:rPr lang="el-GR" sz="1400" baseline="0" dirty="0" smtClean="0">
                          <a:latin typeface="+mn-lt"/>
                        </a:rPr>
                        <a:t>. Ενηλίκων</a:t>
                      </a:r>
                      <a:endParaRPr lang="en-US" sz="1400" dirty="0">
                        <a:solidFill>
                          <a:schemeClr val="tx1">
                            <a:lumMod val="75000"/>
                            <a:lumOff val="25000"/>
                          </a:schemeClr>
                        </a:solidFill>
                        <a:latin typeface="+mn-lt"/>
                      </a:endParaRPr>
                    </a:p>
                  </a:txBody>
                  <a:tcPr marL="87394" marR="87394" marT="45724" marB="4572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9A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l-GR" sz="1400" dirty="0" smtClean="0">
                          <a:latin typeface="+mn-lt"/>
                        </a:rPr>
                        <a:t>Ημερήσιο</a:t>
                      </a:r>
                      <a:r>
                        <a:rPr lang="el-GR" sz="1400" baseline="0" dirty="0" smtClean="0">
                          <a:latin typeface="+mn-lt"/>
                        </a:rPr>
                        <a:t> ποσό για  μαθητές σχολείων</a:t>
                      </a:r>
                      <a:endParaRPr lang="en-US" sz="1400" dirty="0">
                        <a:solidFill>
                          <a:schemeClr val="tx1">
                            <a:lumMod val="75000"/>
                            <a:lumOff val="25000"/>
                          </a:schemeClr>
                        </a:solidFill>
                        <a:latin typeface="+mn-lt"/>
                      </a:endParaRPr>
                    </a:p>
                  </a:txBody>
                  <a:tcPr marL="87394" marR="87394" marT="45724" marB="4572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9A92"/>
                    </a:solidFill>
                  </a:tcPr>
                </a:tc>
                <a:extLst>
                  <a:ext uri="{0D108BD9-81ED-4DB2-BD59-A6C34878D82A}">
                    <a16:rowId xmlns:a16="http://schemas.microsoft.com/office/drawing/2014/main" val="82718824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latin typeface="+mn-lt"/>
                        </a:rPr>
                        <a:t>Κατηγορία 1</a:t>
                      </a:r>
                      <a:endParaRPr lang="el-GR" sz="1400" dirty="0" smtClean="0">
                        <a:latin typeface="+mn-lt"/>
                      </a:endParaRPr>
                    </a:p>
                    <a:p>
                      <a:r>
                        <a:rPr lang="el-GR" sz="1400" dirty="0" smtClean="0">
                          <a:latin typeface="+mn-lt"/>
                        </a:rPr>
                        <a:t>Νορβηγία</a:t>
                      </a:r>
                      <a:r>
                        <a:rPr lang="en-GB" sz="1400" dirty="0" smtClean="0">
                          <a:latin typeface="+mn-lt"/>
                        </a:rPr>
                        <a:t>, </a:t>
                      </a:r>
                      <a:r>
                        <a:rPr lang="el-GR" sz="1400" dirty="0" smtClean="0">
                          <a:latin typeface="+mn-lt"/>
                        </a:rPr>
                        <a:t>Δανία, Λουξεμβούργο</a:t>
                      </a:r>
                      <a:r>
                        <a:rPr lang="en-GB" sz="1400" dirty="0" smtClean="0">
                          <a:latin typeface="+mn-lt"/>
                        </a:rPr>
                        <a:t>, </a:t>
                      </a:r>
                      <a:r>
                        <a:rPr lang="el-GR" sz="1400" dirty="0" smtClean="0">
                          <a:latin typeface="+mn-lt"/>
                        </a:rPr>
                        <a:t>Ισλανδία</a:t>
                      </a:r>
                      <a:r>
                        <a:rPr lang="en-GB" sz="1400" dirty="0" smtClean="0">
                          <a:latin typeface="+mn-lt"/>
                        </a:rPr>
                        <a:t>, </a:t>
                      </a:r>
                      <a:r>
                        <a:rPr lang="el-GR" sz="1400" baseline="0" dirty="0" smtClean="0">
                          <a:latin typeface="+mn-lt"/>
                        </a:rPr>
                        <a:t>Σουηδία</a:t>
                      </a:r>
                      <a:r>
                        <a:rPr lang="en-GB" sz="1400" baseline="0" dirty="0" smtClean="0">
                          <a:latin typeface="+mn-lt"/>
                        </a:rPr>
                        <a:t>, </a:t>
                      </a:r>
                      <a:r>
                        <a:rPr lang="el-GR" sz="1400" dirty="0" smtClean="0">
                          <a:latin typeface="+mn-lt"/>
                        </a:rPr>
                        <a:t>Ιρλανδία,</a:t>
                      </a:r>
                      <a:r>
                        <a:rPr lang="en-GB" sz="1400" baseline="0" dirty="0" smtClean="0">
                          <a:latin typeface="+mn-lt"/>
                        </a:rPr>
                        <a:t> </a:t>
                      </a:r>
                      <a:r>
                        <a:rPr lang="el-GR" sz="1400" dirty="0" smtClean="0">
                          <a:latin typeface="+mn-lt"/>
                        </a:rPr>
                        <a:t>Φινλανδία</a:t>
                      </a:r>
                      <a:r>
                        <a:rPr lang="en-GB" sz="1400" dirty="0" smtClean="0">
                          <a:latin typeface="+mn-lt"/>
                        </a:rPr>
                        <a:t>, </a:t>
                      </a:r>
                      <a:r>
                        <a:rPr lang="el-GR" sz="1400" dirty="0" smtClean="0">
                          <a:latin typeface="+mn-lt"/>
                        </a:rPr>
                        <a:t>Λίχνενσταϊν</a:t>
                      </a:r>
                      <a:endParaRPr lang="en-US" sz="1400" dirty="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EE0D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b="1" dirty="0" smtClean="0">
                          <a:latin typeface="+mn-lt"/>
                        </a:rPr>
                        <a:t>180 €</a:t>
                      </a:r>
                      <a:endParaRPr lang="en-US" sz="1400" b="1" dirty="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EE0D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400" b="1" dirty="0" smtClean="0">
                          <a:latin typeface="+mn-lt"/>
                        </a:rPr>
                        <a:t>120</a:t>
                      </a:r>
                      <a:r>
                        <a:rPr lang="en-US" sz="1400" b="1" dirty="0" smtClean="0">
                          <a:latin typeface="+mn-lt"/>
                        </a:rPr>
                        <a:t> €</a:t>
                      </a:r>
                      <a:endParaRPr lang="en-US" sz="1400" b="1" dirty="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EE0D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400" b="1" dirty="0" smtClean="0">
                          <a:latin typeface="+mn-lt"/>
                        </a:rPr>
                        <a:t>80 </a:t>
                      </a:r>
                      <a:r>
                        <a:rPr lang="en-US" sz="1400" b="1" dirty="0" smtClean="0">
                          <a:latin typeface="+mn-lt"/>
                        </a:rPr>
                        <a:t>€</a:t>
                      </a:r>
                      <a:endParaRPr lang="en-US" sz="1400" b="1" dirty="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EE0DB"/>
                    </a:solidFill>
                  </a:tcPr>
                </a:tc>
                <a:extLst>
                  <a:ext uri="{0D108BD9-81ED-4DB2-BD59-A6C34878D82A}">
                    <a16:rowId xmlns:a16="http://schemas.microsoft.com/office/drawing/2014/main" val="179995874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l-GR" sz="1400" b="1" dirty="0" smtClean="0">
                          <a:latin typeface="+mn-lt"/>
                        </a:rPr>
                        <a:t>Κατηγορία 2</a:t>
                      </a:r>
                    </a:p>
                    <a:p>
                      <a:r>
                        <a:rPr lang="el-GR" sz="1400" dirty="0" smtClean="0">
                          <a:latin typeface="+mn-lt"/>
                        </a:rPr>
                        <a:t>Ολλανδία</a:t>
                      </a:r>
                      <a:r>
                        <a:rPr lang="en-GB" sz="1400" dirty="0" smtClean="0">
                          <a:latin typeface="+mn-lt"/>
                        </a:rPr>
                        <a:t>, </a:t>
                      </a:r>
                      <a:r>
                        <a:rPr lang="el-GR" sz="1400" dirty="0" smtClean="0">
                          <a:latin typeface="+mn-lt"/>
                        </a:rPr>
                        <a:t>Αυστρία</a:t>
                      </a:r>
                      <a:r>
                        <a:rPr lang="en-GB" sz="1400" dirty="0" smtClean="0">
                          <a:latin typeface="+mn-lt"/>
                        </a:rPr>
                        <a:t>, </a:t>
                      </a:r>
                      <a:r>
                        <a:rPr lang="el-GR" sz="1400" dirty="0" smtClean="0">
                          <a:latin typeface="+mn-lt"/>
                        </a:rPr>
                        <a:t>Βέλγιο,</a:t>
                      </a:r>
                      <a:r>
                        <a:rPr lang="en-GB" sz="1400" dirty="0" smtClean="0">
                          <a:latin typeface="+mn-lt"/>
                        </a:rPr>
                        <a:t> </a:t>
                      </a:r>
                      <a:r>
                        <a:rPr lang="el-GR" sz="1400" dirty="0" smtClean="0">
                          <a:latin typeface="+mn-lt"/>
                        </a:rPr>
                        <a:t>Γαλλία</a:t>
                      </a:r>
                      <a:r>
                        <a:rPr lang="en-GB" sz="1400" dirty="0" smtClean="0">
                          <a:latin typeface="+mn-lt"/>
                        </a:rPr>
                        <a:t>, </a:t>
                      </a:r>
                      <a:r>
                        <a:rPr lang="el-GR" sz="1400" dirty="0" smtClean="0">
                          <a:latin typeface="+mn-lt"/>
                        </a:rPr>
                        <a:t>Γερμανία</a:t>
                      </a:r>
                      <a:r>
                        <a:rPr lang="en-GB" sz="1400" dirty="0" smtClean="0">
                          <a:latin typeface="+mn-lt"/>
                        </a:rPr>
                        <a:t>, </a:t>
                      </a:r>
                      <a:r>
                        <a:rPr lang="el-GR" sz="1400" dirty="0" smtClean="0">
                          <a:latin typeface="+mn-lt"/>
                        </a:rPr>
                        <a:t>Ιταλία,</a:t>
                      </a:r>
                      <a:r>
                        <a:rPr lang="el-GR" sz="1400" baseline="0" dirty="0" smtClean="0">
                          <a:latin typeface="+mn-lt"/>
                        </a:rPr>
                        <a:t> Ισπανία, Κύπρος, Ελλάδα, Μάλτα, Πορτογαλία</a:t>
                      </a:r>
                      <a:endParaRPr lang="en-US" sz="1400" dirty="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5B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rPr>
                        <a:t>160 </a:t>
                      </a:r>
                      <a:r>
                        <a:rPr lang="en-US" sz="1400" b="1" dirty="0" smtClean="0">
                          <a:latin typeface="+mn-lt"/>
                        </a:rPr>
                        <a:t>€</a:t>
                      </a:r>
                    </a:p>
                  </a:txBody>
                  <a:tcPr marL="87394" marR="87394"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5B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latin typeface="+mn-lt"/>
                        </a:rPr>
                        <a:t>104</a:t>
                      </a:r>
                      <a:r>
                        <a:rPr lang="en-US" sz="1400" b="1" baseline="0" dirty="0" smtClean="0">
                          <a:latin typeface="+mn-lt"/>
                        </a:rPr>
                        <a:t> </a:t>
                      </a:r>
                      <a:r>
                        <a:rPr lang="en-US" sz="1400" b="1" dirty="0" smtClean="0">
                          <a:latin typeface="+mn-lt"/>
                        </a:rPr>
                        <a:t>€</a:t>
                      </a:r>
                      <a:endParaRPr lang="en-US" sz="1400" b="1" dirty="0" smtClean="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5B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400" b="1" dirty="0" smtClean="0">
                          <a:latin typeface="+mn-lt"/>
                        </a:rPr>
                        <a:t>70 </a:t>
                      </a:r>
                      <a:r>
                        <a:rPr lang="en-US" sz="1400" b="1" dirty="0" smtClean="0">
                          <a:latin typeface="+mn-lt"/>
                        </a:rPr>
                        <a:t>€</a:t>
                      </a:r>
                      <a:endParaRPr lang="en-US" sz="1400" b="1" dirty="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5BC"/>
                    </a:solidFill>
                  </a:tcPr>
                </a:tc>
                <a:extLst>
                  <a:ext uri="{0D108BD9-81ED-4DB2-BD59-A6C34878D82A}">
                    <a16:rowId xmlns:a16="http://schemas.microsoft.com/office/drawing/2014/main" val="108437323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baseline="0" dirty="0" smtClean="0">
                          <a:latin typeface="+mn-lt"/>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baseline="0" dirty="0" smtClean="0">
                          <a:latin typeface="+mn-lt"/>
                        </a:rPr>
                        <a:t>Σλοβενία, Εσθονία, Λετονία, Κροατία, Σλοβακία, Τσεχία, Λιθουανία, Τουρκία, Ουγγαρία, Πολωνία, Ρουμανία, Βουλγαρία, Δημοκρατία της </a:t>
                      </a:r>
                      <a:r>
                        <a:rPr lang="en-US" sz="1400" baseline="0" dirty="0" smtClean="0">
                          <a:latin typeface="+mn-lt"/>
                        </a:rPr>
                        <a:t>B</a:t>
                      </a:r>
                      <a:r>
                        <a:rPr lang="el-GR" sz="1400" baseline="0" dirty="0" err="1" smtClean="0">
                          <a:latin typeface="+mn-lt"/>
                        </a:rPr>
                        <a:t>όρειας</a:t>
                      </a:r>
                      <a:r>
                        <a:rPr lang="el-GR" sz="1400" baseline="0" dirty="0" smtClean="0">
                          <a:latin typeface="+mn-lt"/>
                        </a:rPr>
                        <a:t> Μακεδονίας</a:t>
                      </a:r>
                      <a:r>
                        <a:rPr lang="en-US" sz="1400" baseline="0" dirty="0" smtClean="0">
                          <a:latin typeface="+mn-lt"/>
                        </a:rPr>
                        <a:t>, </a:t>
                      </a:r>
                      <a:r>
                        <a:rPr lang="el-GR" sz="1400" baseline="0" dirty="0" smtClean="0">
                          <a:latin typeface="+mn-lt"/>
                        </a:rPr>
                        <a:t>Σερβία</a:t>
                      </a:r>
                      <a:endParaRPr lang="en-US" sz="1400" dirty="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EE0D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400" b="1" dirty="0" smtClean="0">
                          <a:latin typeface="+mn-lt"/>
                        </a:rPr>
                        <a:t>1</a:t>
                      </a:r>
                      <a:r>
                        <a:rPr lang="en-GB" sz="1400" b="1" dirty="0" smtClean="0">
                          <a:latin typeface="+mn-lt"/>
                        </a:rPr>
                        <a:t>40 </a:t>
                      </a:r>
                      <a:r>
                        <a:rPr lang="en-US" sz="1400" b="1" dirty="0" smtClean="0">
                          <a:latin typeface="+mn-lt"/>
                        </a:rPr>
                        <a:t>€</a:t>
                      </a:r>
                      <a:endParaRPr lang="en-US" sz="1400" b="1" dirty="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EE0D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latin typeface="+mn-lt"/>
                        </a:rPr>
                        <a:t>88</a:t>
                      </a:r>
                      <a:r>
                        <a:rPr lang="en-US" sz="1400" b="1" dirty="0" smtClean="0">
                          <a:latin typeface="+mn-lt"/>
                        </a:rPr>
                        <a:t> €</a:t>
                      </a:r>
                      <a:endParaRPr lang="en-US" sz="1400" b="1" dirty="0" smtClean="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EE0D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400" b="1" dirty="0" smtClean="0">
                          <a:latin typeface="+mn-lt"/>
                        </a:rPr>
                        <a:t>60 </a:t>
                      </a:r>
                      <a:r>
                        <a:rPr lang="en-US" sz="1400" b="1" dirty="0" smtClean="0">
                          <a:latin typeface="+mn-lt"/>
                        </a:rPr>
                        <a:t>€</a:t>
                      </a:r>
                      <a:endParaRPr lang="en-US" sz="1400" b="1" dirty="0">
                        <a:solidFill>
                          <a:schemeClr val="tx1">
                            <a:lumMod val="75000"/>
                            <a:lumOff val="25000"/>
                          </a:schemeClr>
                        </a:solidFill>
                        <a:latin typeface="+mn-lt"/>
                      </a:endParaRPr>
                    </a:p>
                  </a:txBody>
                  <a:tcPr marL="87394" marR="87394"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EE0DB"/>
                    </a:solidFill>
                  </a:tcPr>
                </a:tc>
                <a:extLst>
                  <a:ext uri="{0D108BD9-81ED-4DB2-BD59-A6C34878D82A}">
                    <a16:rowId xmlns:a16="http://schemas.microsoft.com/office/drawing/2014/main" val="3948092516"/>
                  </a:ext>
                </a:extLst>
              </a:tr>
            </a:tbl>
          </a:graphicData>
        </a:graphic>
      </p:graphicFrame>
    </p:spTree>
    <p:extLst>
      <p:ext uri="{BB962C8B-B14F-4D97-AF65-F5344CB8AC3E}">
        <p14:creationId xmlns:p14="http://schemas.microsoft.com/office/powerpoint/2010/main" val="3284462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386" y="628667"/>
            <a:ext cx="9144000" cy="909782"/>
          </a:xfrm>
        </p:spPr>
        <p:txBody>
          <a:bodyPr/>
          <a:lstStyle/>
          <a:p>
            <a:pPr lvl="0">
              <a:lnSpc>
                <a:spcPct val="100000"/>
              </a:lnSpc>
              <a:defRPr/>
            </a:pPr>
            <a:r>
              <a:rPr lang="el-GR" sz="3200" b="1" dirty="0">
                <a:solidFill>
                  <a:srgbClr val="7030A0"/>
                </a:solidFill>
                <a:latin typeface="Century Gothic" panose="020B0502020202020204" pitchFamily="34" charset="0"/>
                <a:ea typeface="+mn-ea"/>
                <a:cs typeface="+mn-cs"/>
              </a:rPr>
              <a:t>Κανονισμοί Χρηματοδότησης</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Δίδακτρα Σεμιναρίων &amp; Προπαρασκευαστικές </a:t>
            </a:r>
            <a:r>
              <a:rPr lang="el-GR" sz="1900" b="1" dirty="0" smtClean="0">
                <a:solidFill>
                  <a:prstClr val="black"/>
                </a:solidFill>
                <a:latin typeface="Century Gothic" panose="020B0502020202020204" pitchFamily="34" charset="0"/>
                <a:ea typeface="+mn-ea"/>
                <a:cs typeface="Calibri" panose="020F0502020204030204" pitchFamily="34" charset="0"/>
              </a:rPr>
              <a:t>Επισκέψεις</a:t>
            </a:r>
            <a:endParaRPr lang="en-GB" sz="1900" b="1" dirty="0">
              <a:solidFill>
                <a:prstClr val="black"/>
              </a:solidFill>
              <a:latin typeface="Century Gothic" panose="020B0502020202020204" pitchFamily="34" charset="0"/>
              <a:ea typeface="+mn-ea"/>
              <a:cs typeface="Calibri" panose="020F0502020204030204" pitchFamily="34" charset="0"/>
            </a:endParaRPr>
          </a:p>
        </p:txBody>
      </p:sp>
      <p:graphicFrame>
        <p:nvGraphicFramePr>
          <p:cNvPr id="4" name="Content Placeholder 2"/>
          <p:cNvGraphicFramePr>
            <a:graphicFrameLocks/>
          </p:cNvGraphicFramePr>
          <p:nvPr>
            <p:extLst>
              <p:ext uri="{D42A27DB-BD31-4B8C-83A1-F6EECF244321}">
                <p14:modId xmlns:p14="http://schemas.microsoft.com/office/powerpoint/2010/main" val="4136069282"/>
              </p:ext>
            </p:extLst>
          </p:nvPr>
        </p:nvGraphicFramePr>
        <p:xfrm>
          <a:off x="1039661" y="2173491"/>
          <a:ext cx="10083451" cy="3650376"/>
        </p:xfrm>
        <a:graphic>
          <a:graphicData uri="http://schemas.openxmlformats.org/drawingml/2006/table">
            <a:tbl>
              <a:tblPr firstRow="1" bandRow="1">
                <a:tableStyleId>{5FD0F851-EC5A-4D38-B0AD-8093EC10F338}</a:tableStyleId>
              </a:tblPr>
              <a:tblGrid>
                <a:gridCol w="7991605">
                  <a:extLst>
                    <a:ext uri="{9D8B030D-6E8A-4147-A177-3AD203B41FA5}">
                      <a16:colId xmlns:a16="http://schemas.microsoft.com/office/drawing/2014/main" val="20000"/>
                    </a:ext>
                  </a:extLst>
                </a:gridCol>
                <a:gridCol w="2091846">
                  <a:extLst>
                    <a:ext uri="{9D8B030D-6E8A-4147-A177-3AD203B41FA5}">
                      <a16:colId xmlns:a16="http://schemas.microsoft.com/office/drawing/2014/main" val="3258557266"/>
                    </a:ext>
                  </a:extLst>
                </a:gridCol>
              </a:tblGrid>
              <a:tr h="760063">
                <a:tc>
                  <a:txBody>
                    <a:bodyPr/>
                    <a:lstStyle/>
                    <a:p>
                      <a:pPr algn="l"/>
                      <a:r>
                        <a:rPr lang="el-GR" sz="1600" dirty="0" smtClean="0">
                          <a:solidFill>
                            <a:schemeClr val="tx1">
                              <a:lumMod val="75000"/>
                              <a:lumOff val="25000"/>
                            </a:schemeClr>
                          </a:solidFill>
                          <a:latin typeface="Century Gothic" panose="020B0502020202020204" pitchFamily="34" charset="0"/>
                        </a:rPr>
                        <a:t>Κατηγορία Δαπανών</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600" baseline="0" dirty="0" smtClean="0">
                          <a:latin typeface="Century Gothic" panose="020B0502020202020204" pitchFamily="34" charset="0"/>
                        </a:rPr>
                        <a:t>Ποσό ανά άτομο</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7731">
                <a:tc>
                  <a:txBody>
                    <a:bodyPr/>
                    <a:lstStyle/>
                    <a:p>
                      <a:r>
                        <a:rPr kumimoji="0" lang="el-GR" sz="2000" b="1" i="0" u="none" strike="noStrike" kern="1200" cap="none" spc="0" normalizeH="0" baseline="0" noProof="0" dirty="0" smtClean="0">
                          <a:ln>
                            <a:noFill/>
                          </a:ln>
                          <a:solidFill>
                            <a:srgbClr val="4BACC6">
                              <a:lumMod val="75000"/>
                            </a:srgbClr>
                          </a:solidFill>
                          <a:effectLst/>
                          <a:uLnTx/>
                          <a:uFillTx/>
                          <a:latin typeface="Century Gothic" panose="020B0502020202020204" pitchFamily="34" charset="0"/>
                          <a:ea typeface="+mj-ea"/>
                          <a:cs typeface="+mj-cs"/>
                        </a:rPr>
                        <a:t>ΔΙΔΑΚΤΡΑ ΣΕΜΙΝΑΡΙΩΝ</a:t>
                      </a:r>
                      <a:endParaRPr lang="en-US" sz="2000" dirty="0">
                        <a:solidFill>
                          <a:schemeClr val="tx1">
                            <a:lumMod val="75000"/>
                            <a:lumOff val="25000"/>
                          </a:schemeClr>
                        </a:solidFill>
                        <a:latin typeface="Century Gothic" panose="020B0502020202020204" pitchFamily="34" charset="0"/>
                      </a:endParaRPr>
                    </a:p>
                  </a:txBody>
                  <a:tcPr marL="87394" marR="87394" marT="45724" marB="45724">
                    <a:lnL>
                      <a:noFill/>
                    </a:lnL>
                    <a:lnR>
                      <a:noFill/>
                    </a:lnR>
                    <a:lnT w="12700" cmpd="sng">
                      <a:noFill/>
                    </a:lnT>
                    <a:lnB>
                      <a:noFill/>
                    </a:lnB>
                    <a:lnTlToBr w="12700" cmpd="sng">
                      <a:noFill/>
                      <a:prstDash val="solid"/>
                    </a:lnTlToBr>
                    <a:lnBlToTr w="12700" cmpd="sng">
                      <a:noFill/>
                      <a:prstDash val="solid"/>
                    </a:lnBlToTr>
                    <a:solidFill>
                      <a:srgbClr val="AEE0DB">
                        <a:alpha val="20000"/>
                      </a:srgbClr>
                    </a:solidFill>
                  </a:tcPr>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b="1" kern="1200" dirty="0" smtClean="0">
                          <a:solidFill>
                            <a:schemeClr val="tx1">
                              <a:lumMod val="75000"/>
                              <a:lumOff val="25000"/>
                            </a:schemeClr>
                          </a:solidFill>
                          <a:latin typeface="Century Gothic" panose="020B0502020202020204" pitchFamily="34" charset="0"/>
                          <a:ea typeface="+mn-ea"/>
                          <a:cs typeface="+mn-cs"/>
                        </a:rPr>
                        <a:t>80 €</a:t>
                      </a:r>
                      <a:r>
                        <a:rPr lang="el-GR" sz="2000" b="1" kern="1200" dirty="0" smtClean="0">
                          <a:solidFill>
                            <a:schemeClr val="tx1">
                              <a:lumMod val="75000"/>
                              <a:lumOff val="25000"/>
                            </a:schemeClr>
                          </a:solidFill>
                          <a:latin typeface="Century Gothic" panose="020B0502020202020204" pitchFamily="34" charset="0"/>
                          <a:ea typeface="+mn-ea"/>
                          <a:cs typeface="+mn-cs"/>
                        </a:rPr>
                        <a:t> την</a:t>
                      </a:r>
                      <a:r>
                        <a:rPr lang="el-GR" sz="2000" b="1" kern="1200" baseline="0" dirty="0" smtClean="0">
                          <a:solidFill>
                            <a:schemeClr val="tx1">
                              <a:lumMod val="75000"/>
                              <a:lumOff val="25000"/>
                            </a:schemeClr>
                          </a:solidFill>
                          <a:latin typeface="Century Gothic" panose="020B0502020202020204" pitchFamily="34" charset="0"/>
                          <a:ea typeface="+mn-ea"/>
                          <a:cs typeface="+mn-cs"/>
                        </a:rPr>
                        <a:t> ημέρα</a:t>
                      </a:r>
                      <a:endParaRPr lang="en-US" sz="20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lnL>
                      <a:noFill/>
                    </a:lnL>
                    <a:lnR>
                      <a:noFill/>
                    </a:lnR>
                    <a:lnT w="12700" cmpd="sng">
                      <a:noFill/>
                    </a:lnT>
                    <a:lnB>
                      <a:noFill/>
                    </a:lnB>
                    <a:lnTlToBr w="12700" cmpd="sng">
                      <a:noFill/>
                      <a:prstDash val="solid"/>
                    </a:lnTlToBr>
                    <a:lnBlToTr w="12700" cmpd="sng">
                      <a:noFill/>
                      <a:prstDash val="solid"/>
                    </a:lnBlToTr>
                    <a:solidFill>
                      <a:srgbClr val="AEE0DB">
                        <a:alpha val="20000"/>
                      </a:srgbClr>
                    </a:solidFill>
                  </a:tcPr>
                </a:tc>
                <a:extLst>
                  <a:ext uri="{0D108BD9-81ED-4DB2-BD59-A6C34878D82A}">
                    <a16:rowId xmlns:a16="http://schemas.microsoft.com/office/drawing/2014/main" val="10001"/>
                  </a:ext>
                </a:extLst>
              </a:tr>
              <a:tr h="794934">
                <a:tc gridSpan="2">
                  <a:txBody>
                    <a:bodyPr/>
                    <a:lstStyle/>
                    <a:p>
                      <a:r>
                        <a:rPr lang="el-GR" sz="1800" baseline="0" dirty="0" smtClean="0">
                          <a:solidFill>
                            <a:schemeClr val="tx1">
                              <a:lumMod val="75000"/>
                              <a:lumOff val="25000"/>
                            </a:schemeClr>
                          </a:solidFill>
                          <a:latin typeface="Century Gothic" panose="020B0502020202020204" pitchFamily="34" charset="0"/>
                        </a:rPr>
                        <a:t>Ανώτατο ποσό ανά συγκεκριμένο συμμετέχοντα ανά συμφωνία επιχορήγησης: </a:t>
                      </a:r>
                      <a:r>
                        <a:rPr lang="en-US" sz="1800" baseline="0" dirty="0" smtClean="0">
                          <a:solidFill>
                            <a:schemeClr val="tx1">
                              <a:lumMod val="75000"/>
                              <a:lumOff val="25000"/>
                            </a:schemeClr>
                          </a:solidFill>
                          <a:latin typeface="Century Gothic" panose="020B0502020202020204" pitchFamily="34" charset="0"/>
                        </a:rPr>
                        <a:t>800 €</a:t>
                      </a:r>
                      <a:endParaRPr lang="el-GR" sz="1800" baseline="0" dirty="0" smtClean="0">
                        <a:solidFill>
                          <a:schemeClr val="tx1">
                            <a:lumMod val="75000"/>
                            <a:lumOff val="25000"/>
                          </a:schemeClr>
                        </a:solidFill>
                        <a:latin typeface="Century Gothic" panose="020B0502020202020204" pitchFamily="34" charset="0"/>
                      </a:endParaRPr>
                    </a:p>
                  </a:txBody>
                  <a:tcPr marL="87394" marR="87394" marT="45724" marB="45724">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2"/>
                  </a:ext>
                </a:extLst>
              </a:tr>
              <a:tr h="654749">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l-GR" sz="2000" b="1" i="0" u="none" strike="noStrike" kern="1200" cap="none" spc="0" normalizeH="0" baseline="0" noProof="0" dirty="0" smtClean="0">
                          <a:ln>
                            <a:noFill/>
                          </a:ln>
                          <a:solidFill>
                            <a:srgbClr val="4BACC6">
                              <a:lumMod val="75000"/>
                            </a:srgbClr>
                          </a:solidFill>
                          <a:effectLst/>
                          <a:uLnTx/>
                          <a:uFillTx/>
                          <a:latin typeface="Century Gothic" panose="020B0502020202020204" pitchFamily="34" charset="0"/>
                          <a:ea typeface="+mj-ea"/>
                          <a:cs typeface="+mj-cs"/>
                        </a:rPr>
                        <a:t>ΠΡΟΠΑΡΑΣΚΕΥΑΣΤΙΚΕΣ ΕΠΙΣΚΕΨΕΙΣ</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Η επιχορήγηση καλύπτει έξοδα </a:t>
                      </a:r>
                      <a:r>
                        <a:rPr kumimoji="0" lang="el-GR" sz="1800" b="0" i="0" u="none" strike="noStrike" kern="1200" cap="none" spc="0" normalizeH="0" baseline="0" noProof="0" dirty="0" err="1" smtClean="0">
                          <a:ln>
                            <a:noFill/>
                          </a:ln>
                          <a:solidFill>
                            <a:schemeClr val="tx1"/>
                          </a:solidFill>
                          <a:effectLst/>
                          <a:uLnTx/>
                          <a:uFillTx/>
                          <a:latin typeface="Century Gothic" panose="020B0502020202020204" pitchFamily="34" charset="0"/>
                          <a:ea typeface="+mj-ea"/>
                          <a:cs typeface="+mj-cs"/>
                        </a:rPr>
                        <a:t>ταξιδίου</a:t>
                      </a:r>
                      <a:r>
                        <a:rPr kumimoji="0" lang="el-GR" sz="1800" b="0"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 και διαβίωσης</a:t>
                      </a:r>
                      <a:r>
                        <a:rPr kumimoji="0" lang="el-GR" sz="1800" b="0" i="0" u="none" strike="noStrike" kern="1200" cap="none" spc="0" normalizeH="0" baseline="0" noProof="0" dirty="0" smtClean="0">
                          <a:ln>
                            <a:noFill/>
                          </a:ln>
                          <a:solidFill>
                            <a:srgbClr val="4BACC6">
                              <a:lumMod val="75000"/>
                            </a:srgbClr>
                          </a:solidFill>
                          <a:effectLst/>
                          <a:uLnTx/>
                          <a:uFillTx/>
                          <a:latin typeface="Century Gothic" panose="020B0502020202020204" pitchFamily="34" charset="0"/>
                          <a:ea typeface="+mj-ea"/>
                          <a:cs typeface="+mj-cs"/>
                        </a:rPr>
                        <a:t> </a:t>
                      </a:r>
                    </a:p>
                  </a:txBody>
                  <a:tcPr marL="87394" marR="87394" marT="45724" marB="45724">
                    <a:lnL>
                      <a:noFill/>
                    </a:lnL>
                    <a:lnR>
                      <a:noFill/>
                    </a:lnR>
                    <a:lnT>
                      <a:noFill/>
                    </a:lnT>
                    <a:lnB>
                      <a:noFill/>
                    </a:lnB>
                    <a:lnTlToBr w="12700" cmpd="sng">
                      <a:noFill/>
                      <a:prstDash val="solid"/>
                    </a:lnTlToBr>
                    <a:lnBlToTr w="12700" cmpd="sng">
                      <a:noFill/>
                      <a:prstDash val="solid"/>
                    </a:lnBlToTr>
                    <a:solidFill>
                      <a:srgbClr val="AEE0DB">
                        <a:alpha val="20000"/>
                      </a:srgbClr>
                    </a:solidFill>
                  </a:tcPr>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2000" b="1" kern="1200" dirty="0" smtClean="0">
                          <a:solidFill>
                            <a:schemeClr val="tx1">
                              <a:lumMod val="75000"/>
                              <a:lumOff val="25000"/>
                            </a:schemeClr>
                          </a:solidFill>
                          <a:latin typeface="Century Gothic" panose="020B0502020202020204" pitchFamily="34" charset="0"/>
                          <a:ea typeface="+mn-ea"/>
                          <a:cs typeface="+mn-cs"/>
                        </a:rPr>
                        <a:t>575 €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600" b="0" kern="1200" dirty="0" smtClean="0">
                          <a:solidFill>
                            <a:schemeClr val="tx1">
                              <a:lumMod val="75000"/>
                              <a:lumOff val="25000"/>
                            </a:schemeClr>
                          </a:solidFill>
                          <a:latin typeface="Century Gothic" panose="020B0502020202020204" pitchFamily="34" charset="0"/>
                          <a:ea typeface="+mn-ea"/>
                          <a:cs typeface="+mn-cs"/>
                        </a:rPr>
                        <a:t>(ανεξαρτήτως</a:t>
                      </a:r>
                      <a:r>
                        <a:rPr lang="el-GR" sz="1600" b="0" kern="1200" baseline="0" dirty="0" smtClean="0">
                          <a:solidFill>
                            <a:schemeClr val="tx1">
                              <a:lumMod val="75000"/>
                              <a:lumOff val="25000"/>
                            </a:schemeClr>
                          </a:solidFill>
                          <a:latin typeface="Century Gothic" panose="020B0502020202020204" pitchFamily="34" charset="0"/>
                          <a:ea typeface="+mn-ea"/>
                          <a:cs typeface="+mn-cs"/>
                        </a:rPr>
                        <a:t> διάρκειας)</a:t>
                      </a:r>
                      <a:endParaRPr lang="el-GR" sz="1600" b="0"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lnL>
                      <a:noFill/>
                    </a:lnL>
                    <a:lnR>
                      <a:noFill/>
                    </a:lnR>
                    <a:lnT>
                      <a:noFill/>
                    </a:lnT>
                    <a:lnB>
                      <a:noFill/>
                    </a:lnB>
                    <a:lnTlToBr w="12700" cmpd="sng">
                      <a:noFill/>
                      <a:prstDash val="solid"/>
                    </a:lnTlToBr>
                    <a:lnBlToTr w="12700" cmpd="sng">
                      <a:noFill/>
                      <a:prstDash val="solid"/>
                    </a:lnBlToTr>
                    <a:solidFill>
                      <a:srgbClr val="AEE0DB">
                        <a:alpha val="20000"/>
                      </a:srgbClr>
                    </a:solidFill>
                  </a:tcPr>
                </a:tc>
                <a:extLst>
                  <a:ext uri="{0D108BD9-81ED-4DB2-BD59-A6C34878D82A}">
                    <a16:rowId xmlns:a16="http://schemas.microsoft.com/office/drawing/2014/main" val="10004"/>
                  </a:ext>
                </a:extLst>
              </a:tr>
              <a:tr h="627238">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800" kern="1200" dirty="0" smtClean="0">
                          <a:solidFill>
                            <a:schemeClr val="tx1">
                              <a:lumMod val="75000"/>
                              <a:lumOff val="25000"/>
                            </a:schemeClr>
                          </a:solidFill>
                          <a:latin typeface="Century Gothic" panose="020B0502020202020204" pitchFamily="34" charset="0"/>
                          <a:ea typeface="+mn-ea"/>
                          <a:cs typeface="+mn-cs"/>
                        </a:rPr>
                        <a:t>Ανώτατος</a:t>
                      </a:r>
                      <a:r>
                        <a:rPr lang="el-GR" sz="1800" kern="1200" baseline="0" dirty="0" smtClean="0">
                          <a:solidFill>
                            <a:schemeClr val="tx1">
                              <a:lumMod val="75000"/>
                              <a:lumOff val="25000"/>
                            </a:schemeClr>
                          </a:solidFill>
                          <a:latin typeface="Century Gothic" panose="020B0502020202020204" pitchFamily="34" charset="0"/>
                          <a:ea typeface="+mn-ea"/>
                          <a:cs typeface="+mn-cs"/>
                        </a:rPr>
                        <a:t> αριθμός συμμετεχόντων: </a:t>
                      </a:r>
                      <a:r>
                        <a:rPr lang="el-GR" sz="1800" kern="1200" dirty="0" smtClean="0">
                          <a:solidFill>
                            <a:schemeClr val="tx1">
                              <a:lumMod val="75000"/>
                              <a:lumOff val="25000"/>
                            </a:schemeClr>
                          </a:solidFill>
                          <a:latin typeface="Century Gothic" panose="020B0502020202020204" pitchFamily="34" charset="0"/>
                          <a:ea typeface="+mn-ea"/>
                          <a:cs typeface="+mn-cs"/>
                        </a:rPr>
                        <a:t>3 άτομα ανά</a:t>
                      </a:r>
                      <a:r>
                        <a:rPr lang="el-GR" sz="1800" kern="1200" baseline="0" dirty="0" smtClean="0">
                          <a:solidFill>
                            <a:schemeClr val="tx1">
                              <a:lumMod val="75000"/>
                              <a:lumOff val="25000"/>
                            </a:schemeClr>
                          </a:solidFill>
                          <a:latin typeface="Century Gothic" panose="020B0502020202020204" pitchFamily="34" charset="0"/>
                          <a:ea typeface="+mn-ea"/>
                          <a:cs typeface="+mn-cs"/>
                        </a:rPr>
                        <a:t> </a:t>
                      </a:r>
                      <a:r>
                        <a:rPr lang="el-GR" sz="1800" kern="1200" dirty="0" smtClean="0">
                          <a:solidFill>
                            <a:schemeClr val="tx1">
                              <a:lumMod val="75000"/>
                              <a:lumOff val="25000"/>
                            </a:schemeClr>
                          </a:solidFill>
                          <a:latin typeface="Century Gothic" panose="020B0502020202020204" pitchFamily="34" charset="0"/>
                          <a:ea typeface="+mn-ea"/>
                          <a:cs typeface="+mn-cs"/>
                        </a:rPr>
                        <a:t>Επίσκεψη </a:t>
                      </a:r>
                      <a:endParaRPr lang="en-US" sz="1800" kern="1200" dirty="0" smtClean="0">
                        <a:solidFill>
                          <a:schemeClr val="tx1">
                            <a:lumMod val="75000"/>
                            <a:lumOff val="25000"/>
                          </a:schemeClr>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kern="1200" dirty="0" smtClean="0">
                          <a:solidFill>
                            <a:schemeClr val="tx1">
                              <a:lumMod val="75000"/>
                              <a:lumOff val="25000"/>
                            </a:schemeClr>
                          </a:solidFill>
                          <a:latin typeface="Century Gothic" panose="020B0502020202020204" pitchFamily="34" charset="0"/>
                          <a:ea typeface="+mn-ea"/>
                          <a:cs typeface="+mn-cs"/>
                        </a:rPr>
                        <a:t>(</a:t>
                      </a:r>
                      <a:r>
                        <a:rPr lang="el-GR" sz="1800" kern="1200" dirty="0" smtClean="0">
                          <a:solidFill>
                            <a:schemeClr val="tx1">
                              <a:lumMod val="75000"/>
                              <a:lumOff val="25000"/>
                            </a:schemeClr>
                          </a:solidFill>
                          <a:latin typeface="Century Gothic" panose="020B0502020202020204" pitchFamily="34" charset="0"/>
                          <a:ea typeface="+mn-ea"/>
                          <a:cs typeface="+mn-cs"/>
                        </a:rPr>
                        <a:t>περιλαμβάνει</a:t>
                      </a:r>
                      <a:r>
                        <a:rPr lang="el-GR" sz="1800" kern="1200" baseline="0" dirty="0" smtClean="0">
                          <a:solidFill>
                            <a:schemeClr val="tx1">
                              <a:lumMod val="75000"/>
                              <a:lumOff val="25000"/>
                            </a:schemeClr>
                          </a:solidFill>
                          <a:latin typeface="Century Gothic" panose="020B0502020202020204" pitchFamily="34" charset="0"/>
                          <a:ea typeface="+mn-ea"/>
                          <a:cs typeface="+mn-cs"/>
                        </a:rPr>
                        <a:t> και τρίτες χώρες στον τομέα ΕΕΚ)</a:t>
                      </a:r>
                      <a:endParaRPr lang="el-GR" sz="1800"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lnL>
                      <a:noFill/>
                    </a:lnL>
                    <a:lnR>
                      <a:noFill/>
                    </a:lnR>
                    <a:lnT>
                      <a:noFill/>
                    </a:lnT>
                    <a:lnB w="12700" cmpd="sng">
                      <a:noFill/>
                    </a:lnB>
                    <a:lnTlToBr w="12700" cmpd="sng">
                      <a:noFill/>
                      <a:prstDash val="solid"/>
                    </a:lnTlToBr>
                    <a:lnBlToTr w="12700" cmpd="sng">
                      <a:noFill/>
                      <a:prstDash val="solid"/>
                    </a:lnBlToTr>
                  </a:tcPr>
                </a:tc>
                <a:tc>
                  <a:txBody>
                    <a:bodyPr/>
                    <a:lstStyle/>
                    <a:p>
                      <a:endParaRPr lang="en-US" dirty="0"/>
                    </a:p>
                  </a:txBody>
                  <a:tcPr marL="87394" marR="87394" marT="45724" marB="45724">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236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1664" y="512676"/>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008080"/>
                </a:solidFill>
                <a:latin typeface="Century Gothic" panose="020B0502020202020204" pitchFamily="34" charset="0"/>
              </a:rPr>
              <a:t>Σχέδια Κινητικότητας Μικρής Διάρκειας </a:t>
            </a:r>
          </a:p>
          <a:p>
            <a:pPr algn="ctr">
              <a:spcBef>
                <a:spcPct val="0"/>
              </a:spcBef>
              <a:defRPr/>
            </a:pPr>
            <a:r>
              <a:rPr lang="el-GR" sz="1900" b="1" dirty="0">
                <a:solidFill>
                  <a:prstClr val="black"/>
                </a:solidFill>
                <a:latin typeface="Century Gothic" panose="020B0502020202020204" pitchFamily="34" charset="0"/>
                <a:cs typeface="Calibri" panose="020F0502020204030204" pitchFamily="34" charset="0"/>
              </a:rPr>
              <a:t>Σε ποιους απευθύνονται;</a:t>
            </a:r>
            <a:endParaRPr lang="en-GB" sz="1900" b="1" dirty="0">
              <a:solidFill>
                <a:prstClr val="black"/>
              </a:solidFill>
              <a:latin typeface="Century Gothic" panose="020B0502020202020204" pitchFamily="34" charset="0"/>
              <a:cs typeface="Calibri" panose="020F0502020204030204" pitchFamily="34" charset="0"/>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p:txBody>
      </p:sp>
      <p:sp>
        <p:nvSpPr>
          <p:cNvPr id="5" name="Content Placeholder 2"/>
          <p:cNvSpPr txBox="1">
            <a:spLocks/>
          </p:cNvSpPr>
          <p:nvPr/>
        </p:nvSpPr>
        <p:spPr>
          <a:xfrm>
            <a:off x="1595864" y="2301783"/>
            <a:ext cx="9036496" cy="3252372"/>
          </a:xfrm>
          <a:prstGeom prst="rect">
            <a:avLst/>
          </a:prstGeom>
        </p:spPr>
        <p:txBody>
          <a:bodyPr/>
          <a:lstStyle/>
          <a:p>
            <a:pPr marL="342900" indent="-342900" algn="just">
              <a:spcBef>
                <a:spcPct val="20000"/>
              </a:spcBef>
              <a:buFont typeface="Wingdings" panose="05000000000000000000" pitchFamily="2" charset="2"/>
              <a:buChar char="q"/>
              <a:defRPr/>
            </a:pPr>
            <a:r>
              <a:rPr lang="el-GR" sz="2200" b="1" dirty="0" smtClean="0">
                <a:solidFill>
                  <a:prstClr val="black"/>
                </a:solidFill>
                <a:latin typeface="Century Gothic" panose="020B0502020202020204" pitchFamily="34" charset="0"/>
              </a:rPr>
              <a:t>Τα </a:t>
            </a:r>
            <a:r>
              <a:rPr lang="el-GR" sz="2200" b="1" dirty="0">
                <a:solidFill>
                  <a:prstClr val="black"/>
                </a:solidFill>
                <a:latin typeface="Century Gothic" panose="020B0502020202020204" pitchFamily="34" charset="0"/>
              </a:rPr>
              <a:t>Σχέδια Κινητικότητας Μικρής Διάρκειας απευθύνονται σε:</a:t>
            </a:r>
          </a:p>
          <a:p>
            <a:pPr algn="just">
              <a:spcBef>
                <a:spcPct val="20000"/>
              </a:spcBef>
              <a:defRPr/>
            </a:pPr>
            <a:endParaRPr lang="el-GR" sz="2200" b="1" dirty="0">
              <a:solidFill>
                <a:prstClr val="black"/>
              </a:solidFill>
              <a:latin typeface="Century Gothic" panose="020B0502020202020204" pitchFamily="34" charset="0"/>
            </a:endParaRPr>
          </a:p>
          <a:p>
            <a:pPr marL="342900" indent="-342900" algn="just">
              <a:spcBef>
                <a:spcPct val="20000"/>
              </a:spcBef>
              <a:buFont typeface="Wingdings" panose="05000000000000000000" pitchFamily="2" charset="2"/>
              <a:buChar char="§"/>
              <a:defRPr/>
            </a:pPr>
            <a:r>
              <a:rPr lang="el-GR" sz="2000" u="sng" dirty="0">
                <a:solidFill>
                  <a:prstClr val="black"/>
                </a:solidFill>
                <a:latin typeface="Century Gothic" panose="020B0502020202020204" pitchFamily="34" charset="0"/>
              </a:rPr>
              <a:t>Νεοεισερχόμενους</a:t>
            </a:r>
            <a:r>
              <a:rPr lang="el-GR" sz="2000" dirty="0">
                <a:solidFill>
                  <a:prstClr val="black"/>
                </a:solidFill>
                <a:latin typeface="Century Gothic" panose="020B0502020202020204" pitchFamily="34" charset="0"/>
              </a:rPr>
              <a:t> στο Πρόγραμμα οργανισμούς</a:t>
            </a:r>
          </a:p>
          <a:p>
            <a:pPr algn="just">
              <a:spcBef>
                <a:spcPct val="20000"/>
              </a:spcBef>
              <a:defRPr/>
            </a:pPr>
            <a:endParaRPr lang="el-GR" sz="2200" dirty="0">
              <a:solidFill>
                <a:prstClr val="black"/>
              </a:solidFill>
              <a:latin typeface="Century Gothic" panose="020B0502020202020204" pitchFamily="34" charset="0"/>
            </a:endParaRPr>
          </a:p>
          <a:p>
            <a:pPr marL="342900" indent="-342900" algn="just">
              <a:spcBef>
                <a:spcPct val="20000"/>
              </a:spcBef>
              <a:buFont typeface="Wingdings" panose="05000000000000000000" pitchFamily="2" charset="2"/>
              <a:buChar char="§"/>
              <a:defRPr/>
            </a:pPr>
            <a:r>
              <a:rPr lang="el-GR" sz="2000" dirty="0">
                <a:solidFill>
                  <a:prstClr val="black"/>
                </a:solidFill>
                <a:latin typeface="Century Gothic" panose="020B0502020202020204" pitchFamily="34" charset="0"/>
              </a:rPr>
              <a:t>Οργανισμούς που επιθυμούν να υλοποιήσουν </a:t>
            </a:r>
            <a:r>
              <a:rPr lang="el-GR" sz="2000" u="sng" dirty="0">
                <a:solidFill>
                  <a:prstClr val="black"/>
                </a:solidFill>
                <a:latin typeface="Century Gothic" panose="020B0502020202020204" pitchFamily="34" charset="0"/>
              </a:rPr>
              <a:t>περιορισμένο αριθμό δραστηριοτήτων </a:t>
            </a:r>
          </a:p>
          <a:p>
            <a:pPr algn="just">
              <a:spcBef>
                <a:spcPct val="20000"/>
              </a:spcBef>
              <a:defRPr/>
            </a:pPr>
            <a:endParaRPr lang="el-GR" sz="2200" u="sng" dirty="0">
              <a:solidFill>
                <a:prstClr val="black"/>
              </a:solidFill>
              <a:latin typeface="Century Gothic" panose="020B0502020202020204" pitchFamily="34" charset="0"/>
            </a:endParaRPr>
          </a:p>
          <a:p>
            <a:pPr marL="342900" indent="-342900" algn="just">
              <a:spcBef>
                <a:spcPct val="20000"/>
              </a:spcBef>
              <a:buFont typeface="Wingdings" panose="05000000000000000000" pitchFamily="2" charset="2"/>
              <a:buChar char="§"/>
              <a:defRPr/>
            </a:pPr>
            <a:r>
              <a:rPr lang="el-GR" sz="2000" dirty="0">
                <a:solidFill>
                  <a:prstClr val="black"/>
                </a:solidFill>
                <a:latin typeface="Century Gothic" panose="020B0502020202020204" pitchFamily="34" charset="0"/>
              </a:rPr>
              <a:t>Οργανισμούς που </a:t>
            </a:r>
            <a:r>
              <a:rPr lang="el-GR" sz="2000" u="sng" dirty="0">
                <a:solidFill>
                  <a:prstClr val="black"/>
                </a:solidFill>
                <a:latin typeface="Century Gothic" panose="020B0502020202020204" pitchFamily="34" charset="0"/>
              </a:rPr>
              <a:t>ΔΕΝ είναι </a:t>
            </a:r>
            <a:r>
              <a:rPr lang="el-GR" sz="2000" u="sng" dirty="0" smtClean="0">
                <a:solidFill>
                  <a:prstClr val="black"/>
                </a:solidFill>
                <a:latin typeface="Century Gothic" panose="020B0502020202020204" pitchFamily="34" charset="0"/>
              </a:rPr>
              <a:t>διαπιστευμένοι</a:t>
            </a:r>
            <a:endParaRPr lang="el-GR" sz="4000" dirty="0">
              <a:solidFill>
                <a:prstClr val="black">
                  <a:lumMod val="75000"/>
                  <a:lumOff val="25000"/>
                </a:prstClr>
              </a:solidFill>
              <a:latin typeface="Century Gothic" panose="020B0502020202020204" pitchFamily="34" charset="0"/>
            </a:endParaRPr>
          </a:p>
        </p:txBody>
      </p:sp>
      <p:sp>
        <p:nvSpPr>
          <p:cNvPr id="8" name="Content Placeholder 2"/>
          <p:cNvSpPr txBox="1">
            <a:spLocks/>
          </p:cNvSpPr>
          <p:nvPr/>
        </p:nvSpPr>
        <p:spPr>
          <a:xfrm>
            <a:off x="1595864" y="1052736"/>
            <a:ext cx="9036496"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marL="0" indent="0">
              <a:buNone/>
              <a:defRPr/>
            </a:pPr>
            <a:endParaRPr lang="el-GR" sz="22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n-GB"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1993850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1786" y="647305"/>
            <a:ext cx="9144000" cy="812800"/>
          </a:xfrm>
        </p:spPr>
        <p:txBody>
          <a:bodyPr/>
          <a:lstStyle/>
          <a:p>
            <a:pPr lvl="0">
              <a:lnSpc>
                <a:spcPct val="100000"/>
              </a:lnSpc>
              <a:defRPr/>
            </a:pPr>
            <a:r>
              <a:rPr lang="el-GR" sz="3200" b="1" dirty="0">
                <a:solidFill>
                  <a:srgbClr val="7030A0"/>
                </a:solidFill>
                <a:latin typeface="Century Gothic" panose="020B0502020202020204" pitchFamily="34" charset="0"/>
                <a:ea typeface="+mn-ea"/>
                <a:cs typeface="+mn-cs"/>
              </a:rPr>
              <a:t>Κανονισμοί Χρηματοδότησης</a:t>
            </a:r>
            <a:br>
              <a:rPr lang="el-GR" sz="3200" b="1" dirty="0">
                <a:solidFill>
                  <a:srgbClr val="7030A0"/>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Γλωσσική προετοιμασία</a:t>
            </a:r>
          </a:p>
        </p:txBody>
      </p:sp>
      <p:sp>
        <p:nvSpPr>
          <p:cNvPr id="3" name="Subtitle 2"/>
          <p:cNvSpPr>
            <a:spLocks noGrp="1"/>
          </p:cNvSpPr>
          <p:nvPr>
            <p:ph type="subTitle" idx="1"/>
          </p:nvPr>
        </p:nvSpPr>
        <p:spPr>
          <a:xfrm>
            <a:off x="651353" y="1799193"/>
            <a:ext cx="10872592" cy="4655128"/>
          </a:xfrm>
        </p:spPr>
        <p:txBody>
          <a:bodyPr/>
          <a:lstStyle/>
          <a:p>
            <a:pPr marL="285750" lvl="0" indent="-285750" algn="l">
              <a:lnSpc>
                <a:spcPct val="100000"/>
              </a:lnSpc>
              <a:spcBef>
                <a:spcPts val="0"/>
              </a:spcBef>
              <a:buFont typeface="Wingdings" panose="05000000000000000000" pitchFamily="2" charset="2"/>
              <a:buChar char="q"/>
            </a:pPr>
            <a:r>
              <a:rPr lang="el-GR" sz="1900" b="1" dirty="0">
                <a:solidFill>
                  <a:prstClr val="black"/>
                </a:solidFill>
                <a:latin typeface="Century Gothic" panose="020B0502020202020204" pitchFamily="34" charset="0"/>
              </a:rPr>
              <a:t>Έξοδα παροχής υλικού ή/και εκπαίδευσης στους συμμετέχοντες για βελτίωση της γλώσσας που θα χρησιμοποιήσουν κατά τις σπουδές/την εργασία/την κατάρτιση:</a:t>
            </a:r>
          </a:p>
          <a:p>
            <a:pPr lvl="0" algn="l">
              <a:lnSpc>
                <a:spcPct val="100000"/>
              </a:lnSpc>
              <a:spcBef>
                <a:spcPts val="0"/>
              </a:spcBef>
            </a:pPr>
            <a:endParaRPr lang="el-GR" sz="1200" b="1" dirty="0">
              <a:solidFill>
                <a:prstClr val="black"/>
              </a:solidFill>
              <a:latin typeface="Century Gothic" panose="020B0502020202020204" pitchFamily="34" charset="0"/>
            </a:endParaRPr>
          </a:p>
          <a:p>
            <a:pPr lvl="0" algn="l">
              <a:lnSpc>
                <a:spcPct val="100000"/>
              </a:lnSpc>
              <a:spcBef>
                <a:spcPts val="0"/>
              </a:spcBef>
            </a:pPr>
            <a:endParaRPr lang="el-GR" sz="1200" b="1" dirty="0">
              <a:solidFill>
                <a:prstClr val="black"/>
              </a:solidFill>
              <a:latin typeface="Century Gothic" panose="020B0502020202020204" pitchFamily="34" charset="0"/>
            </a:endParaRPr>
          </a:p>
          <a:p>
            <a:pPr marL="342900" lvl="0" indent="-342900" algn="l">
              <a:lnSpc>
                <a:spcPct val="100000"/>
              </a:lnSpc>
              <a:spcBef>
                <a:spcPts val="0"/>
              </a:spcBef>
              <a:buFont typeface="Wingdings" panose="05000000000000000000" pitchFamily="2" charset="2"/>
              <a:buChar char="§"/>
            </a:pPr>
            <a:r>
              <a:rPr lang="el-GR" sz="1700" b="1" dirty="0">
                <a:solidFill>
                  <a:prstClr val="black"/>
                </a:solidFill>
                <a:latin typeface="Century Gothic" panose="020B0502020202020204" pitchFamily="34" charset="0"/>
              </a:rPr>
              <a:t>Ευρωπαϊκή Πλατφόρμα </a:t>
            </a:r>
            <a:r>
              <a:rPr lang="en-GB" sz="1700" b="1" dirty="0">
                <a:solidFill>
                  <a:prstClr val="black"/>
                </a:solidFill>
                <a:latin typeface="Century Gothic" panose="020B0502020202020204" pitchFamily="34" charset="0"/>
              </a:rPr>
              <a:t>“Online Language Support”: </a:t>
            </a:r>
            <a:r>
              <a:rPr lang="el-GR" sz="1700" dirty="0">
                <a:solidFill>
                  <a:prstClr val="black"/>
                </a:solidFill>
                <a:latin typeface="Century Gothic" panose="020B0502020202020204" pitchFamily="34" charset="0"/>
              </a:rPr>
              <a:t>Παροχή αδειών σε δικαιούχους οργανισμούς για γλωσσική προετοιμασία συμμετεχόντων </a:t>
            </a:r>
            <a:r>
              <a:rPr lang="el-GR" sz="1700" u="sng" dirty="0">
                <a:solidFill>
                  <a:prstClr val="black"/>
                </a:solidFill>
                <a:latin typeface="Century Gothic" panose="020B0502020202020204" pitchFamily="34" charset="0"/>
              </a:rPr>
              <a:t>μέσω διαδικτυακών </a:t>
            </a:r>
          </a:p>
          <a:p>
            <a:pPr lvl="0" algn="l">
              <a:lnSpc>
                <a:spcPct val="100000"/>
              </a:lnSpc>
              <a:spcBef>
                <a:spcPts val="0"/>
              </a:spcBef>
            </a:pPr>
            <a:r>
              <a:rPr lang="el-GR" sz="1700" dirty="0">
                <a:solidFill>
                  <a:prstClr val="black"/>
                </a:solidFill>
                <a:latin typeface="Century Gothic" panose="020B0502020202020204" pitchFamily="34" charset="0"/>
              </a:rPr>
              <a:t>       </a:t>
            </a:r>
            <a:r>
              <a:rPr lang="el-GR" sz="1700" u="sng" dirty="0">
                <a:solidFill>
                  <a:prstClr val="black"/>
                </a:solidFill>
                <a:latin typeface="Century Gothic" panose="020B0502020202020204" pitchFamily="34" charset="0"/>
              </a:rPr>
              <a:t>μαθημάτων</a:t>
            </a:r>
            <a:r>
              <a:rPr lang="el-GR" sz="1700" dirty="0">
                <a:solidFill>
                  <a:prstClr val="black"/>
                </a:solidFill>
                <a:latin typeface="Century Gothic" panose="020B0502020202020204" pitchFamily="34" charset="0"/>
                <a:sym typeface="Wingdings" panose="05000000000000000000" pitchFamily="2" charset="2"/>
              </a:rPr>
              <a:t> </a:t>
            </a:r>
          </a:p>
          <a:p>
            <a:pPr lvl="0" algn="l">
              <a:lnSpc>
                <a:spcPct val="100000"/>
              </a:lnSpc>
              <a:spcBef>
                <a:spcPts val="0"/>
              </a:spcBef>
            </a:pPr>
            <a:endParaRPr lang="el-GR" sz="1200" dirty="0">
              <a:solidFill>
                <a:prstClr val="black"/>
              </a:solidFill>
              <a:latin typeface="Century Gothic" panose="020B0502020202020204" pitchFamily="34" charset="0"/>
              <a:sym typeface="Wingdings" panose="05000000000000000000" pitchFamily="2" charset="2"/>
            </a:endParaRPr>
          </a:p>
          <a:p>
            <a:pPr marL="357188" lvl="0" algn="l">
              <a:lnSpc>
                <a:spcPct val="100000"/>
              </a:lnSpc>
              <a:spcBef>
                <a:spcPts val="0"/>
              </a:spcBef>
            </a:pPr>
            <a:endParaRPr lang="el-GR" sz="1200" dirty="0">
              <a:solidFill>
                <a:prstClr val="black"/>
              </a:solidFill>
              <a:latin typeface="Century Gothic" panose="020B0502020202020204" pitchFamily="34" charset="0"/>
              <a:sym typeface="Wingdings" panose="05000000000000000000" pitchFamily="2" charset="2"/>
            </a:endParaRPr>
          </a:p>
          <a:p>
            <a:pPr marL="357188" lvl="0" indent="-357188" algn="l">
              <a:lnSpc>
                <a:spcPct val="100000"/>
              </a:lnSpc>
              <a:spcBef>
                <a:spcPts val="0"/>
              </a:spcBef>
              <a:buFont typeface="Wingdings" panose="05000000000000000000" pitchFamily="2" charset="2"/>
              <a:buChar char="§"/>
            </a:pPr>
            <a:r>
              <a:rPr lang="el-GR" sz="1700" b="1" dirty="0">
                <a:solidFill>
                  <a:prstClr val="black"/>
                </a:solidFill>
                <a:latin typeface="Century Gothic" panose="020B0502020202020204" pitchFamily="34" charset="0"/>
              </a:rPr>
              <a:t>Για τις γλώσσες/τα επίπεδα που δεν προσφέρονται στην Πλατφόρμα</a:t>
            </a:r>
            <a:r>
              <a:rPr lang="el-GR" sz="1700" dirty="0">
                <a:solidFill>
                  <a:prstClr val="black"/>
                </a:solidFill>
                <a:latin typeface="Century Gothic" panose="020B0502020202020204" pitchFamily="34" charset="0"/>
              </a:rPr>
              <a:t>: </a:t>
            </a:r>
            <a:r>
              <a:rPr lang="el-GR" sz="1700" dirty="0">
                <a:solidFill>
                  <a:prstClr val="black"/>
                </a:solidFill>
                <a:latin typeface="Century Gothic" panose="020B0502020202020204" pitchFamily="34" charset="0"/>
                <a:sym typeface="Wingdings" panose="05000000000000000000" pitchFamily="2" charset="2"/>
              </a:rPr>
              <a:t></a:t>
            </a:r>
            <a:r>
              <a:rPr lang="el-GR" sz="1700" dirty="0">
                <a:solidFill>
                  <a:prstClr val="black"/>
                </a:solidFill>
                <a:latin typeface="Century Gothic" panose="020B0502020202020204" pitchFamily="34" charset="0"/>
              </a:rPr>
              <a:t> </a:t>
            </a:r>
            <a:r>
              <a:rPr lang="el-GR" sz="1700" dirty="0" err="1">
                <a:solidFill>
                  <a:prstClr val="black"/>
                </a:solidFill>
                <a:latin typeface="Century Gothic" panose="020B0502020202020204" pitchFamily="34" charset="0"/>
              </a:rPr>
              <a:t>Μοναδιαίο</a:t>
            </a:r>
            <a:r>
              <a:rPr lang="el-GR" sz="1700" dirty="0">
                <a:solidFill>
                  <a:prstClr val="black"/>
                </a:solidFill>
                <a:latin typeface="Century Gothic" panose="020B0502020202020204" pitchFamily="34" charset="0"/>
              </a:rPr>
              <a:t> κόστος</a:t>
            </a:r>
          </a:p>
          <a:p>
            <a:pPr marL="642938" lvl="0" indent="-285750" algn="l">
              <a:lnSpc>
                <a:spcPct val="100000"/>
              </a:lnSpc>
              <a:spcBef>
                <a:spcPts val="0"/>
              </a:spcBef>
              <a:buClr>
                <a:prstClr val="black"/>
              </a:buClr>
              <a:buFont typeface="Wingdings" panose="05000000000000000000" pitchFamily="2" charset="2"/>
              <a:buChar char="ü"/>
            </a:pPr>
            <a:r>
              <a:rPr lang="el-GR" sz="1700" dirty="0">
                <a:solidFill>
                  <a:srgbClr val="4BACC6">
                    <a:lumMod val="75000"/>
                  </a:srgbClr>
                </a:solidFill>
                <a:latin typeface="Century Gothic" panose="020B0502020202020204" pitchFamily="34" charset="0"/>
              </a:rPr>
              <a:t>150 Ευρώ </a:t>
            </a:r>
            <a:r>
              <a:rPr lang="el-GR" sz="1700" dirty="0">
                <a:solidFill>
                  <a:prstClr val="black"/>
                </a:solidFill>
                <a:latin typeface="Century Gothic" panose="020B0502020202020204" pitchFamily="34" charset="0"/>
              </a:rPr>
              <a:t>ανά συμμετέχοντα που χρειάζεται γλωσσική προετοιμασία</a:t>
            </a:r>
          </a:p>
          <a:p>
            <a:pPr marL="642938" lvl="0" indent="-285750" algn="l">
              <a:lnSpc>
                <a:spcPct val="100000"/>
              </a:lnSpc>
              <a:spcBef>
                <a:spcPts val="0"/>
              </a:spcBef>
              <a:buClr>
                <a:prstClr val="black"/>
              </a:buClr>
              <a:buFont typeface="Wingdings" panose="05000000000000000000" pitchFamily="2" charset="2"/>
              <a:buChar char="ü"/>
            </a:pPr>
            <a:r>
              <a:rPr lang="el-GR" sz="1700" dirty="0">
                <a:solidFill>
                  <a:srgbClr val="4BACC6">
                    <a:lumMod val="75000"/>
                  </a:srgbClr>
                </a:solidFill>
                <a:latin typeface="Century Gothic" panose="020B0502020202020204" pitchFamily="34" charset="0"/>
              </a:rPr>
              <a:t>150 Ευρώ επιπλέον </a:t>
            </a:r>
            <a:r>
              <a:rPr lang="el-GR" sz="1700" dirty="0">
                <a:solidFill>
                  <a:prstClr val="black"/>
                </a:solidFill>
                <a:latin typeface="Century Gothic" panose="020B0502020202020204" pitchFamily="34" charset="0"/>
              </a:rPr>
              <a:t>για τους εκπαιδευόμενους</a:t>
            </a:r>
            <a:r>
              <a:rPr lang="en-GB" sz="1700" dirty="0">
                <a:solidFill>
                  <a:prstClr val="black"/>
                </a:solidFill>
                <a:latin typeface="Century Gothic" panose="020B0502020202020204" pitchFamily="34" charset="0"/>
              </a:rPr>
              <a:t>/</a:t>
            </a:r>
            <a:r>
              <a:rPr lang="el-GR" sz="1700" dirty="0">
                <a:solidFill>
                  <a:prstClr val="black"/>
                </a:solidFill>
                <a:latin typeface="Century Gothic" panose="020B0502020202020204" pitchFamily="34" charset="0"/>
              </a:rPr>
              <a:t>μαθητές σε </a:t>
            </a:r>
            <a:r>
              <a:rPr lang="el-GR" sz="1700" u="sng" dirty="0">
                <a:solidFill>
                  <a:prstClr val="black"/>
                </a:solidFill>
                <a:latin typeface="Century Gothic" panose="020B0502020202020204" pitchFamily="34" charset="0"/>
              </a:rPr>
              <a:t>μεγάλης διάρκειας </a:t>
            </a:r>
            <a:r>
              <a:rPr lang="el-GR" sz="1700" dirty="0">
                <a:solidFill>
                  <a:prstClr val="black"/>
                </a:solidFill>
                <a:latin typeface="Century Gothic" panose="020B0502020202020204" pitchFamily="34" charset="0"/>
              </a:rPr>
              <a:t>κινητικότητες (</a:t>
            </a:r>
            <a:r>
              <a:rPr lang="en-GB" sz="1700" dirty="0" err="1">
                <a:solidFill>
                  <a:prstClr val="black"/>
                </a:solidFill>
                <a:latin typeface="Century Gothic" panose="020B0502020202020204" pitchFamily="34" charset="0"/>
              </a:rPr>
              <a:t>ErasmusPro</a:t>
            </a:r>
            <a:r>
              <a:rPr lang="en-GB" sz="1700" dirty="0">
                <a:solidFill>
                  <a:prstClr val="black"/>
                </a:solidFill>
                <a:latin typeface="Century Gothic" panose="020B0502020202020204" pitchFamily="34" charset="0"/>
              </a:rPr>
              <a:t> &amp; Long-term learning mobility of </a:t>
            </a:r>
            <a:r>
              <a:rPr lang="en-GB" sz="1700" dirty="0" smtClean="0">
                <a:solidFill>
                  <a:prstClr val="black"/>
                </a:solidFill>
                <a:latin typeface="Century Gothic" panose="020B0502020202020204" pitchFamily="34" charset="0"/>
              </a:rPr>
              <a:t>pupils)</a:t>
            </a:r>
            <a:endParaRPr lang="el-GR" sz="1700" dirty="0">
              <a:solidFill>
                <a:prstClr val="black"/>
              </a:solidFill>
              <a:latin typeface="Century Gothic" panose="020B0502020202020204" pitchFamily="34" charset="0"/>
            </a:endParaRPr>
          </a:p>
          <a:p>
            <a:pPr marL="357188" lvl="0" algn="l">
              <a:lnSpc>
                <a:spcPct val="100000"/>
              </a:lnSpc>
              <a:spcBef>
                <a:spcPts val="0"/>
              </a:spcBef>
            </a:pPr>
            <a:endParaRPr lang="el-GR" sz="1200" dirty="0">
              <a:solidFill>
                <a:prstClr val="black"/>
              </a:solidFill>
              <a:latin typeface="Century Gothic" panose="020B0502020202020204" pitchFamily="34" charset="0"/>
            </a:endParaRPr>
          </a:p>
          <a:p>
            <a:pPr lvl="0" algn="l">
              <a:lnSpc>
                <a:spcPct val="100000"/>
              </a:lnSpc>
              <a:spcBef>
                <a:spcPts val="0"/>
              </a:spcBef>
            </a:pPr>
            <a:endParaRPr lang="el-GR" sz="1200" b="1" dirty="0">
              <a:solidFill>
                <a:prstClr val="black"/>
              </a:solidFill>
              <a:latin typeface="Century Gothic" panose="020B0502020202020204" pitchFamily="34" charset="0"/>
            </a:endParaRPr>
          </a:p>
          <a:p>
            <a:pPr lvl="0" algn="l">
              <a:lnSpc>
                <a:spcPct val="100000"/>
              </a:lnSpc>
              <a:spcBef>
                <a:spcPts val="0"/>
              </a:spcBef>
            </a:pPr>
            <a:endParaRPr lang="el-GR" sz="1200" b="1" dirty="0">
              <a:solidFill>
                <a:prstClr val="black"/>
              </a:solidFill>
              <a:latin typeface="Century Gothic" panose="020B0502020202020204" pitchFamily="34" charset="0"/>
            </a:endParaRPr>
          </a:p>
          <a:p>
            <a:pPr lvl="0" algn="l">
              <a:lnSpc>
                <a:spcPct val="100000"/>
              </a:lnSpc>
              <a:spcBef>
                <a:spcPts val="0"/>
              </a:spcBef>
            </a:pPr>
            <a:r>
              <a:rPr lang="el-GR" sz="1600" b="1" i="1" dirty="0">
                <a:solidFill>
                  <a:prstClr val="black"/>
                </a:solidFill>
                <a:latin typeface="Century Gothic" panose="020B0502020202020204" pitchFamily="34" charset="0"/>
              </a:rPr>
              <a:t>! Οι πιο κάτω κατηγορίες θεωρούνται μη επιλέξιμες για αυτή την κατηγορία </a:t>
            </a:r>
            <a:r>
              <a:rPr lang="el-GR" sz="1600" b="1" i="1" dirty="0" smtClean="0">
                <a:solidFill>
                  <a:prstClr val="black"/>
                </a:solidFill>
                <a:latin typeface="Century Gothic" panose="020B0502020202020204" pitchFamily="34" charset="0"/>
              </a:rPr>
              <a:t>δαπανών</a:t>
            </a:r>
            <a:r>
              <a:rPr lang="el-GR" sz="1600" b="1" i="1" dirty="0">
                <a:solidFill>
                  <a:prstClr val="black"/>
                </a:solidFill>
                <a:latin typeface="Century Gothic" panose="020B0502020202020204" pitchFamily="34" charset="0"/>
              </a:rPr>
              <a:t>:</a:t>
            </a:r>
          </a:p>
          <a:p>
            <a:pPr marL="285750" lvl="0" indent="-285750" algn="l">
              <a:lnSpc>
                <a:spcPct val="100000"/>
              </a:lnSpc>
              <a:spcBef>
                <a:spcPts val="0"/>
              </a:spcBef>
              <a:buFont typeface="Wingdings" panose="05000000000000000000" pitchFamily="2" charset="2"/>
              <a:buChar char="Ø"/>
            </a:pPr>
            <a:r>
              <a:rPr lang="el-GR" altLang="en-US" sz="1600" i="1" dirty="0">
                <a:solidFill>
                  <a:prstClr val="black"/>
                </a:solidFill>
                <a:latin typeface="Century Gothic" panose="020B0502020202020204" pitchFamily="34" charset="0"/>
              </a:rPr>
              <a:t>Το προσωπικό που η δραστηριότητά του διαρκεί λιγότερες από 31 μέρες</a:t>
            </a:r>
          </a:p>
          <a:p>
            <a:pPr marL="285750" lvl="0" indent="-285750" algn="l">
              <a:lnSpc>
                <a:spcPct val="100000"/>
              </a:lnSpc>
              <a:spcBef>
                <a:spcPts val="0"/>
              </a:spcBef>
              <a:buFont typeface="Wingdings" panose="05000000000000000000" pitchFamily="2" charset="2"/>
              <a:buChar char="Ø"/>
            </a:pPr>
            <a:r>
              <a:rPr lang="el-GR" altLang="en-US" sz="1600" i="1" dirty="0">
                <a:solidFill>
                  <a:prstClr val="black"/>
                </a:solidFill>
                <a:latin typeface="Century Gothic" panose="020B0502020202020204" pitchFamily="34" charset="0"/>
              </a:rPr>
              <a:t>Οι μαθητές/εκπαιδευόμενοι που συμμετέχουν σε ομαδικές κινητικότητες </a:t>
            </a:r>
          </a:p>
          <a:p>
            <a:pPr lvl="0" algn="l">
              <a:lnSpc>
                <a:spcPct val="100000"/>
              </a:lnSpc>
              <a:spcBef>
                <a:spcPts val="0"/>
              </a:spcBef>
            </a:pPr>
            <a:r>
              <a:rPr lang="el-GR" altLang="en-US" sz="1600" i="1" dirty="0">
                <a:solidFill>
                  <a:prstClr val="black"/>
                </a:solidFill>
                <a:latin typeface="Century Gothic" panose="020B0502020202020204" pitchFamily="34" charset="0"/>
              </a:rPr>
              <a:t>(Σχολική Εκπαίδευση &amp; Εκπαίδευση Ενηλίκων)</a:t>
            </a:r>
            <a:endParaRPr lang="el-GR" sz="1600" i="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42076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6443"/>
            <a:ext cx="9144000" cy="854219"/>
          </a:xfrm>
        </p:spPr>
        <p:txBody>
          <a:bodyPr/>
          <a:lstStyle/>
          <a:p>
            <a:pPr lvl="0">
              <a:lnSpc>
                <a:spcPct val="100000"/>
              </a:lnSpc>
              <a:defRPr/>
            </a:pPr>
            <a:r>
              <a:rPr lang="el-GR" sz="3200" b="1" dirty="0">
                <a:solidFill>
                  <a:srgbClr val="7030A0"/>
                </a:solidFill>
                <a:latin typeface="Century Gothic" panose="020B0502020202020204" pitchFamily="34" charset="0"/>
                <a:ea typeface="+mn-ea"/>
                <a:cs typeface="+mn-cs"/>
              </a:rPr>
              <a:t>Κανονισμοί Χρηματοδότησης</a:t>
            </a:r>
            <a:r>
              <a:rPr lang="el-GR" sz="3200" b="1" dirty="0">
                <a:solidFill>
                  <a:srgbClr val="4BACC6">
                    <a:lumMod val="75000"/>
                  </a:srgbClr>
                </a:solidFill>
                <a:latin typeface="Century Gothic" panose="020B0502020202020204" pitchFamily="34" charset="0"/>
                <a:ea typeface="+mn-ea"/>
                <a:cs typeface="+mn-cs"/>
              </a:rPr>
              <a:t/>
            </a:r>
            <a:br>
              <a:rPr lang="el-GR" sz="3200" b="1" dirty="0">
                <a:solidFill>
                  <a:srgbClr val="4BACC6">
                    <a:lumMod val="75000"/>
                  </a:srgbClr>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Στήριξη για συμπερίληψη </a:t>
            </a:r>
          </a:p>
        </p:txBody>
      </p:sp>
      <p:sp>
        <p:nvSpPr>
          <p:cNvPr id="3" name="Subtitle 2"/>
          <p:cNvSpPr>
            <a:spLocks noGrp="1"/>
          </p:cNvSpPr>
          <p:nvPr>
            <p:ph type="subTitle" idx="1"/>
          </p:nvPr>
        </p:nvSpPr>
        <p:spPr>
          <a:xfrm>
            <a:off x="312069" y="1942407"/>
            <a:ext cx="10559441" cy="4424218"/>
          </a:xfrm>
        </p:spPr>
        <p:txBody>
          <a:bodyPr/>
          <a:lstStyle/>
          <a:p>
            <a:pPr marL="285750" lvl="0" indent="-285750" algn="l">
              <a:lnSpc>
                <a:spcPct val="100000"/>
              </a:lnSpc>
              <a:spcBef>
                <a:spcPts val="0"/>
              </a:spcBef>
              <a:buFont typeface="Wingdings" panose="05000000000000000000" pitchFamily="2" charset="2"/>
              <a:buChar char="q"/>
            </a:pPr>
            <a:r>
              <a:rPr lang="el-GR" sz="2200" b="1" u="sng" dirty="0">
                <a:solidFill>
                  <a:prstClr val="black"/>
                </a:solidFill>
                <a:latin typeface="Century Gothic" panose="020B0502020202020204" pitchFamily="34" charset="0"/>
              </a:rPr>
              <a:t>Επιπλέον</a:t>
            </a:r>
            <a:r>
              <a:rPr lang="el-GR" sz="2200" b="1" dirty="0">
                <a:solidFill>
                  <a:prstClr val="black"/>
                </a:solidFill>
                <a:latin typeface="Century Gothic" panose="020B0502020202020204" pitchFamily="34" charset="0"/>
              </a:rPr>
              <a:t> έξοδα που συνδέονται άμεσα με τη συμμετοχή ατόμων με λιγότερες ευκαιρίες και των συνοδών τους, </a:t>
            </a:r>
            <a:r>
              <a:rPr lang="el-GR" sz="2200" b="1" dirty="0" smtClean="0">
                <a:solidFill>
                  <a:prstClr val="black"/>
                </a:solidFill>
                <a:latin typeface="Century Gothic" panose="020B0502020202020204" pitchFamily="34" charset="0"/>
              </a:rPr>
              <a:t>π.χ</a:t>
            </a:r>
            <a:r>
              <a:rPr lang="en-GB" sz="2200" b="1" dirty="0" smtClean="0">
                <a:solidFill>
                  <a:prstClr val="black"/>
                </a:solidFill>
                <a:latin typeface="Century Gothic" panose="020B0502020202020204" pitchFamily="34" charset="0"/>
              </a:rPr>
              <a:t>.</a:t>
            </a:r>
            <a:r>
              <a:rPr lang="el-GR" sz="2200" b="1" dirty="0" smtClean="0">
                <a:solidFill>
                  <a:prstClr val="black"/>
                </a:solidFill>
                <a:latin typeface="Century Gothic" panose="020B0502020202020204" pitchFamily="34" charset="0"/>
              </a:rPr>
              <a:t>: </a:t>
            </a:r>
            <a:endParaRPr lang="el-GR" sz="2200" b="1" dirty="0">
              <a:solidFill>
                <a:prstClr val="black"/>
              </a:solidFill>
              <a:latin typeface="Century Gothic" panose="020B0502020202020204" pitchFamily="34" charset="0"/>
            </a:endParaRPr>
          </a:p>
          <a:p>
            <a:pPr lvl="0" algn="l">
              <a:lnSpc>
                <a:spcPct val="100000"/>
              </a:lnSpc>
              <a:spcBef>
                <a:spcPts val="0"/>
              </a:spcBef>
            </a:pPr>
            <a:endParaRPr lang="el-GR" sz="1800" dirty="0">
              <a:solidFill>
                <a:prstClr val="black"/>
              </a:solidFill>
              <a:latin typeface="Century Gothic" panose="020B0502020202020204" pitchFamily="34" charset="0"/>
            </a:endParaRPr>
          </a:p>
          <a:p>
            <a:pPr marL="342900" lvl="0" indent="-342900" algn="l">
              <a:lnSpc>
                <a:spcPct val="100000"/>
              </a:lnSpc>
              <a:spcBef>
                <a:spcPts val="0"/>
              </a:spcBef>
              <a:buFont typeface="Wingdings" panose="05000000000000000000" pitchFamily="2" charset="2"/>
              <a:buChar char="§"/>
            </a:pPr>
            <a:r>
              <a:rPr lang="el-GR" sz="2000" u="sng" dirty="0">
                <a:solidFill>
                  <a:prstClr val="black"/>
                </a:solidFill>
                <a:latin typeface="Century Gothic" panose="020B0502020202020204" pitchFamily="34" charset="0"/>
              </a:rPr>
              <a:t>Για ένα άτομο με σωματική αναπηρία</a:t>
            </a:r>
            <a:r>
              <a:rPr lang="el-GR" sz="2000" dirty="0">
                <a:solidFill>
                  <a:prstClr val="black"/>
                </a:solidFill>
                <a:latin typeface="Century Gothic" panose="020B0502020202020204" pitchFamily="34" charset="0"/>
              </a:rPr>
              <a:t>: </a:t>
            </a:r>
          </a:p>
          <a:p>
            <a:pPr marL="342900" lvl="0" indent="-342900" algn="l">
              <a:lnSpc>
                <a:spcPct val="100000"/>
              </a:lnSpc>
              <a:spcBef>
                <a:spcPts val="0"/>
              </a:spcBef>
              <a:buFont typeface="Wingdings" panose="05000000000000000000" pitchFamily="2" charset="2"/>
              <a:buChar char="ü"/>
            </a:pPr>
            <a:r>
              <a:rPr lang="el-GR" sz="1800" dirty="0">
                <a:solidFill>
                  <a:prstClr val="black"/>
                </a:solidFill>
                <a:latin typeface="Century Gothic" panose="020B0502020202020204" pitchFamily="34" charset="0"/>
              </a:rPr>
              <a:t>Ενοικίαση ενός ειδικά διαμορφωμένου και εξοπλισμένου οχήματος για την καθημερινή του διακίνηση, κατά την παραμονή του στην πόλη διεξαγωγής της δραστηριότητας</a:t>
            </a:r>
          </a:p>
          <a:p>
            <a:pPr marL="342900" lvl="0" indent="-342900" algn="l">
              <a:lnSpc>
                <a:spcPct val="100000"/>
              </a:lnSpc>
              <a:spcBef>
                <a:spcPts val="0"/>
              </a:spcBef>
              <a:buFont typeface="Wingdings" panose="05000000000000000000" pitchFamily="2" charset="2"/>
              <a:buChar char="ü"/>
            </a:pPr>
            <a:r>
              <a:rPr lang="el-GR" sz="1800" dirty="0">
                <a:solidFill>
                  <a:prstClr val="black"/>
                </a:solidFill>
                <a:latin typeface="Century Gothic" panose="020B0502020202020204" pitchFamily="34" charset="0"/>
              </a:rPr>
              <a:t>Ενοικίαση ακριβότερου, ειδικά διαμορφωμένου και εξοπλισμένου δωματίου στο ξενοδοχείο διαμονής (επιπλέον στο κονδύλι ατομικής στήριξης)</a:t>
            </a:r>
          </a:p>
          <a:p>
            <a:pPr lvl="0" algn="l">
              <a:lnSpc>
                <a:spcPct val="100000"/>
              </a:lnSpc>
              <a:spcBef>
                <a:spcPts val="0"/>
              </a:spcBef>
            </a:pPr>
            <a:endParaRPr lang="el-GR" sz="2000" dirty="0">
              <a:solidFill>
                <a:prstClr val="black"/>
              </a:solidFill>
              <a:latin typeface="Century Gothic" panose="020B0502020202020204" pitchFamily="34" charset="0"/>
            </a:endParaRPr>
          </a:p>
          <a:p>
            <a:pPr lvl="0">
              <a:lnSpc>
                <a:spcPct val="100000"/>
              </a:lnSpc>
              <a:spcBef>
                <a:spcPts val="0"/>
              </a:spcBef>
            </a:pPr>
            <a:r>
              <a:rPr lang="el-GR" sz="2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latin typeface="Century Gothic" panose="020B0502020202020204" pitchFamily="34" charset="0"/>
              </a:rPr>
              <a:t>Επιχορήγηση = 100% των επιλέξιμων πραγματικών εξόδων</a:t>
            </a:r>
            <a:r>
              <a:rPr lang="el-GR" sz="2000" dirty="0">
                <a:latin typeface="Century Gothic" panose="020B0502020202020204" pitchFamily="34" charset="0"/>
              </a:rPr>
              <a:t>	</a:t>
            </a:r>
          </a:p>
          <a:p>
            <a:pPr lvl="0" algn="l">
              <a:lnSpc>
                <a:spcPct val="100000"/>
              </a:lnSpc>
              <a:spcBef>
                <a:spcPts val="0"/>
              </a:spcBef>
            </a:pPr>
            <a:endParaRPr lang="el-GR" sz="2000" dirty="0">
              <a:solidFill>
                <a:prstClr val="black"/>
              </a:solidFill>
              <a:latin typeface="Century Gothic" panose="020B0502020202020204" pitchFamily="34" charset="0"/>
            </a:endParaRPr>
          </a:p>
          <a:p>
            <a:pPr lvl="0" algn="l">
              <a:lnSpc>
                <a:spcPct val="100000"/>
              </a:lnSpc>
              <a:spcBef>
                <a:spcPts val="0"/>
              </a:spcBef>
            </a:pPr>
            <a:endParaRPr lang="el-GR" sz="2000" dirty="0">
              <a:solidFill>
                <a:prstClr val="black"/>
              </a:solidFill>
              <a:latin typeface="Century Gothic" panose="020B0502020202020204" pitchFamily="34" charset="0"/>
            </a:endParaRPr>
          </a:p>
          <a:p>
            <a:pPr lvl="0" algn="l">
              <a:lnSpc>
                <a:spcPct val="100000"/>
              </a:lnSpc>
              <a:spcBef>
                <a:spcPts val="0"/>
              </a:spcBef>
            </a:pPr>
            <a:r>
              <a:rPr lang="el-GR" sz="2000" dirty="0">
                <a:solidFill>
                  <a:prstClr val="black"/>
                </a:solidFill>
                <a:latin typeface="Century Gothic" panose="020B0502020202020204" pitchFamily="34" charset="0"/>
              </a:rPr>
              <a:t>! </a:t>
            </a:r>
            <a:r>
              <a:rPr lang="el-GR" sz="1700" i="1" dirty="0" smtClean="0">
                <a:solidFill>
                  <a:prstClr val="black"/>
                </a:solidFill>
                <a:latin typeface="Century Gothic" panose="020B0502020202020204" pitchFamily="34" charset="0"/>
              </a:rPr>
              <a:t>Αυτή η κατηγορία </a:t>
            </a:r>
            <a:r>
              <a:rPr lang="el-GR" sz="1700" i="1" dirty="0">
                <a:solidFill>
                  <a:prstClr val="black"/>
                </a:solidFill>
                <a:latin typeface="Century Gothic" panose="020B0502020202020204" pitchFamily="34" charset="0"/>
              </a:rPr>
              <a:t>εξόδων καλύπτει, επίσης,  τυπικά έξοδα ταξιδιού και διαβίωσης </a:t>
            </a:r>
            <a:r>
              <a:rPr lang="el-GR" sz="1700" i="1" dirty="0" smtClean="0">
                <a:solidFill>
                  <a:prstClr val="black"/>
                </a:solidFill>
                <a:latin typeface="Century Gothic" panose="020B0502020202020204" pitchFamily="34" charset="0"/>
              </a:rPr>
              <a:t>για </a:t>
            </a:r>
            <a:r>
              <a:rPr lang="el-GR" sz="1700" i="1" dirty="0">
                <a:solidFill>
                  <a:prstClr val="black"/>
                </a:solidFill>
                <a:latin typeface="Century Gothic" panose="020B0502020202020204" pitchFamily="34" charset="0"/>
              </a:rPr>
              <a:t>τις πιο πάνω κατηγορίες ατόμων, όταν αυτά δεν καλύπτονται από τις ειδικές </a:t>
            </a:r>
            <a:r>
              <a:rPr lang="el-GR" sz="1700" i="1" dirty="0" smtClean="0">
                <a:solidFill>
                  <a:prstClr val="black"/>
                </a:solidFill>
                <a:latin typeface="Century Gothic" panose="020B0502020202020204" pitchFamily="34" charset="0"/>
              </a:rPr>
              <a:t>κατηγορίες </a:t>
            </a:r>
            <a:r>
              <a:rPr lang="en-GB" sz="1700" i="1" dirty="0">
                <a:solidFill>
                  <a:prstClr val="black"/>
                </a:solidFill>
                <a:latin typeface="Century Gothic" panose="020B0502020202020204" pitchFamily="34" charset="0"/>
              </a:rPr>
              <a:t>"Travel" </a:t>
            </a:r>
            <a:r>
              <a:rPr lang="el-GR" sz="1700" i="1" dirty="0" smtClean="0">
                <a:solidFill>
                  <a:prstClr val="black"/>
                </a:solidFill>
                <a:latin typeface="Century Gothic" panose="020B0502020202020204" pitchFamily="34" charset="0"/>
              </a:rPr>
              <a:t>και </a:t>
            </a:r>
          </a:p>
          <a:p>
            <a:pPr lvl="0" algn="l">
              <a:lnSpc>
                <a:spcPct val="100000"/>
              </a:lnSpc>
              <a:spcBef>
                <a:spcPts val="0"/>
              </a:spcBef>
            </a:pPr>
            <a:r>
              <a:rPr lang="en-GB" sz="1700" i="1" dirty="0" smtClean="0">
                <a:solidFill>
                  <a:prstClr val="black"/>
                </a:solidFill>
                <a:latin typeface="Century Gothic" panose="020B0502020202020204" pitchFamily="34" charset="0"/>
              </a:rPr>
              <a:t>"</a:t>
            </a:r>
            <a:r>
              <a:rPr lang="en-GB" sz="1700" i="1" dirty="0">
                <a:solidFill>
                  <a:prstClr val="black"/>
                </a:solidFill>
                <a:latin typeface="Century Gothic" panose="020B0502020202020204" pitchFamily="34" charset="0"/>
              </a:rPr>
              <a:t>Individual support".</a:t>
            </a:r>
            <a:endParaRPr lang="el-GR" sz="1700" i="1" dirty="0">
              <a:solidFill>
                <a:prstClr val="black"/>
              </a:solidFill>
              <a:latin typeface="Century Gothic" panose="020B0502020202020204" pitchFamily="34" charset="0"/>
              <a:sym typeface="Wingdings" panose="05000000000000000000" pitchFamily="2" charset="2"/>
            </a:endParaRPr>
          </a:p>
          <a:p>
            <a:pPr lvl="0" algn="l">
              <a:lnSpc>
                <a:spcPct val="100000"/>
              </a:lnSpc>
              <a:spcBef>
                <a:spcPts val="0"/>
              </a:spcBef>
            </a:pPr>
            <a:endParaRPr lang="el-GR" sz="2000" dirty="0">
              <a:solidFill>
                <a:prstClr val="black"/>
              </a:solidFill>
              <a:latin typeface="Century Gothic" panose="020B0502020202020204" pitchFamily="34" charset="0"/>
            </a:endParaRPr>
          </a:p>
        </p:txBody>
      </p:sp>
      <p:sp>
        <p:nvSpPr>
          <p:cNvPr id="4" name="Oval 3"/>
          <p:cNvSpPr/>
          <p:nvPr/>
        </p:nvSpPr>
        <p:spPr>
          <a:xfrm>
            <a:off x="9657565" y="700802"/>
            <a:ext cx="2743199" cy="2141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entury Gothic" panose="020B0502020202020204" pitchFamily="34" charset="0"/>
              </a:rPr>
              <a:t>Ι</a:t>
            </a:r>
            <a:r>
              <a:rPr lang="en-US" b="1" dirty="0" err="1" smtClean="0">
                <a:latin typeface="Century Gothic" panose="020B0502020202020204" pitchFamily="34" charset="0"/>
              </a:rPr>
              <a:t>nclusion</a:t>
            </a:r>
            <a:r>
              <a:rPr lang="en-US" b="1" dirty="0" smtClean="0">
                <a:latin typeface="Century Gothic" panose="020B0502020202020204" pitchFamily="34" charset="0"/>
              </a:rPr>
              <a:t> Support </a:t>
            </a:r>
            <a:endParaRPr lang="el-GR" b="1" dirty="0" smtClean="0">
              <a:latin typeface="Century Gothic" panose="020B0502020202020204" pitchFamily="34" charset="0"/>
            </a:endParaRPr>
          </a:p>
          <a:p>
            <a:pPr algn="ctr"/>
            <a:endParaRPr lang="el-GR" dirty="0">
              <a:latin typeface="Century Gothic" panose="020B0502020202020204" pitchFamily="34" charset="0"/>
            </a:endParaRPr>
          </a:p>
          <a:p>
            <a:pPr algn="ctr"/>
            <a:r>
              <a:rPr lang="en-US" dirty="0" smtClean="0">
                <a:latin typeface="Century Gothic" panose="020B0502020202020204" pitchFamily="34" charset="0"/>
              </a:rPr>
              <a:t>100 </a:t>
            </a:r>
            <a:r>
              <a:rPr lang="el-GR" dirty="0" smtClean="0">
                <a:latin typeface="Century Gothic" panose="020B0502020202020204" pitchFamily="34" charset="0"/>
              </a:rPr>
              <a:t>ευρώ ανά συμμετέχοντα</a:t>
            </a:r>
            <a:endParaRPr lang="en-US" dirty="0">
              <a:latin typeface="Century Gothic" panose="020B0502020202020204" pitchFamily="34" charset="0"/>
            </a:endParaRPr>
          </a:p>
        </p:txBody>
      </p:sp>
    </p:spTree>
    <p:extLst>
      <p:ext uri="{BB962C8B-B14F-4D97-AF65-F5344CB8AC3E}">
        <p14:creationId xmlns:p14="http://schemas.microsoft.com/office/powerpoint/2010/main" val="42320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9103"/>
            <a:ext cx="9144000" cy="904240"/>
          </a:xfrm>
        </p:spPr>
        <p:txBody>
          <a:bodyPr/>
          <a:lstStyle/>
          <a:p>
            <a:pPr lvl="0">
              <a:lnSpc>
                <a:spcPct val="100000"/>
              </a:lnSpc>
              <a:defRPr/>
            </a:pPr>
            <a:r>
              <a:rPr lang="el-GR" sz="3200" b="1" dirty="0">
                <a:solidFill>
                  <a:srgbClr val="7030A0"/>
                </a:solidFill>
                <a:latin typeface="Century Gothic" panose="020B0502020202020204" pitchFamily="34" charset="0"/>
                <a:ea typeface="+mn-ea"/>
                <a:cs typeface="+mn-cs"/>
              </a:rPr>
              <a:t>Κανονισμοί Χρηματοδότησης</a:t>
            </a:r>
            <a:r>
              <a:rPr lang="el-GR" sz="3200" b="1" dirty="0">
                <a:solidFill>
                  <a:srgbClr val="4BACC6">
                    <a:lumMod val="75000"/>
                  </a:srgbClr>
                </a:solidFill>
                <a:latin typeface="Century Gothic" panose="020B0502020202020204" pitchFamily="34" charset="0"/>
                <a:ea typeface="+mn-ea"/>
                <a:cs typeface="+mn-cs"/>
              </a:rPr>
              <a:t/>
            </a:r>
            <a:br>
              <a:rPr lang="el-GR" sz="3200" b="1" dirty="0">
                <a:solidFill>
                  <a:srgbClr val="4BACC6">
                    <a:lumMod val="75000"/>
                  </a:srgbClr>
                </a:solidFill>
                <a:latin typeface="Century Gothic" panose="020B0502020202020204" pitchFamily="34" charset="0"/>
                <a:ea typeface="+mn-ea"/>
                <a:cs typeface="+mn-cs"/>
              </a:rPr>
            </a:br>
            <a:r>
              <a:rPr lang="el-GR" sz="1900" b="1" dirty="0">
                <a:solidFill>
                  <a:prstClr val="black"/>
                </a:solidFill>
                <a:latin typeface="Century Gothic" panose="020B0502020202020204" pitchFamily="34" charset="0"/>
                <a:ea typeface="+mn-ea"/>
                <a:cs typeface="Calibri" panose="020F0502020204030204" pitchFamily="34" charset="0"/>
              </a:rPr>
              <a:t>Ειδικές Δαπάνες</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977030" y="2145607"/>
            <a:ext cx="10434181" cy="3184382"/>
          </a:xfrm>
        </p:spPr>
        <p:txBody>
          <a:bodyPr/>
          <a:lstStyle/>
          <a:p>
            <a:pPr marL="285750" lvl="0" indent="-285750" algn="l">
              <a:lnSpc>
                <a:spcPct val="100000"/>
              </a:lnSpc>
              <a:spcBef>
                <a:spcPts val="0"/>
              </a:spcBef>
              <a:buFont typeface="Wingdings" panose="05000000000000000000" pitchFamily="2" charset="2"/>
              <a:buChar char="q"/>
            </a:pPr>
            <a:r>
              <a:rPr lang="el-GR" sz="2200" b="1" u="sng" dirty="0">
                <a:solidFill>
                  <a:prstClr val="black"/>
                </a:solidFill>
                <a:latin typeface="Century Gothic" panose="020B0502020202020204" pitchFamily="34" charset="0"/>
              </a:rPr>
              <a:t>Επιχορήγηση του 80% των πραγματικών επιλέξιμων εξόδων στις ακόλουθες περιπτώσεις δαπανών:</a:t>
            </a:r>
            <a:endParaRPr lang="el-GR" sz="2200" b="1" dirty="0">
              <a:solidFill>
                <a:prstClr val="black"/>
              </a:solidFill>
              <a:latin typeface="Century Gothic" panose="020B0502020202020204" pitchFamily="34" charset="0"/>
            </a:endParaRPr>
          </a:p>
          <a:p>
            <a:pPr lvl="0" algn="l">
              <a:lnSpc>
                <a:spcPct val="100000"/>
              </a:lnSpc>
              <a:spcBef>
                <a:spcPts val="0"/>
              </a:spcBef>
            </a:pPr>
            <a:endParaRPr lang="el-GR" sz="1800" dirty="0">
              <a:solidFill>
                <a:prstClr val="black"/>
              </a:solidFill>
              <a:latin typeface="Century Gothic" panose="020B0502020202020204" pitchFamily="34" charset="0"/>
            </a:endParaRPr>
          </a:p>
          <a:p>
            <a:pPr marL="342900" lvl="0" indent="-342900" algn="just">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Ταξιδιωτικές δαπάνες</a:t>
            </a:r>
            <a:r>
              <a:rPr lang="el-GR" sz="2000" dirty="0">
                <a:solidFill>
                  <a:prstClr val="black"/>
                </a:solidFill>
                <a:latin typeface="Century Gothic" panose="020B0502020202020204" pitchFamily="34" charset="0"/>
              </a:rPr>
              <a:t> </a:t>
            </a:r>
            <a:r>
              <a:rPr lang="el-GR" sz="2000" b="1" dirty="0">
                <a:solidFill>
                  <a:prstClr val="black"/>
                </a:solidFill>
                <a:latin typeface="Century Gothic" panose="020B0502020202020204" pitchFamily="34" charset="0"/>
              </a:rPr>
              <a:t>για ακριβούς προορισμούς</a:t>
            </a:r>
            <a:r>
              <a:rPr lang="el-GR" sz="2000" dirty="0">
                <a:solidFill>
                  <a:prstClr val="black"/>
                </a:solidFill>
                <a:latin typeface="Century Gothic" panose="020B0502020202020204" pitchFamily="34" charset="0"/>
              </a:rPr>
              <a:t>, οι οποίες αφορούν τους συμμετέχοντες</a:t>
            </a:r>
            <a:r>
              <a:rPr lang="en-GB" sz="2000" dirty="0">
                <a:solidFill>
                  <a:prstClr val="black"/>
                </a:solidFill>
                <a:latin typeface="Century Gothic" panose="020B0502020202020204" pitchFamily="34" charset="0"/>
              </a:rPr>
              <a:t> </a:t>
            </a:r>
            <a:r>
              <a:rPr lang="el-GR" sz="2000" dirty="0">
                <a:solidFill>
                  <a:prstClr val="black"/>
                </a:solidFill>
                <a:latin typeface="Century Gothic" panose="020B0502020202020204" pitchFamily="34" charset="0"/>
              </a:rPr>
              <a:t>και τους συνοδούς τους, όταν το </a:t>
            </a:r>
            <a:r>
              <a:rPr lang="el-GR" sz="2000" dirty="0" err="1">
                <a:solidFill>
                  <a:prstClr val="black"/>
                </a:solidFill>
                <a:latin typeface="Century Gothic" panose="020B0502020202020204" pitchFamily="34" charset="0"/>
              </a:rPr>
              <a:t>μοναδιαίο</a:t>
            </a:r>
            <a:r>
              <a:rPr lang="el-GR" sz="2000" dirty="0">
                <a:solidFill>
                  <a:prstClr val="black"/>
                </a:solidFill>
                <a:latin typeface="Century Gothic" panose="020B0502020202020204" pitchFamily="34" charset="0"/>
              </a:rPr>
              <a:t> προβλεπόμενο κόστος μετακίνησης δεν καλύπτει τουλάχιστον το 70% του πραγματικού κόστους</a:t>
            </a:r>
          </a:p>
          <a:p>
            <a:pPr lvl="0" algn="just">
              <a:lnSpc>
                <a:spcPct val="100000"/>
              </a:lnSpc>
              <a:spcBef>
                <a:spcPts val="0"/>
              </a:spcBef>
              <a:defRPr/>
            </a:pPr>
            <a:endParaRPr lang="el-GR" sz="2000" dirty="0">
              <a:solidFill>
                <a:prstClr val="black"/>
              </a:solidFill>
              <a:latin typeface="Century Gothic" panose="020B0502020202020204" pitchFamily="34" charset="0"/>
            </a:endParaRPr>
          </a:p>
          <a:p>
            <a:pPr marL="342900" lvl="0" indent="-342900" algn="just">
              <a:lnSpc>
                <a:spcPct val="100000"/>
              </a:lnSpc>
              <a:spcBef>
                <a:spcPts val="0"/>
              </a:spcBef>
              <a:buFont typeface="Wingdings" panose="05000000000000000000" pitchFamily="2" charset="2"/>
              <a:buChar char="§"/>
              <a:defRPr/>
            </a:pPr>
            <a:r>
              <a:rPr lang="el-GR" sz="2000" b="1" dirty="0">
                <a:solidFill>
                  <a:prstClr val="black"/>
                </a:solidFill>
                <a:latin typeface="Century Gothic" panose="020B0502020202020204" pitchFamily="34" charset="0"/>
              </a:rPr>
              <a:t>Δαπάνες έκδοσης εγγυητικής επιταγής, </a:t>
            </a:r>
            <a:r>
              <a:rPr lang="el-GR" sz="2000" dirty="0">
                <a:solidFill>
                  <a:prstClr val="black"/>
                </a:solidFill>
                <a:latin typeface="Century Gothic" panose="020B0502020202020204" pitchFamily="34" charset="0"/>
              </a:rPr>
              <a:t>όπου κάτι τέτοιο εφαρμόζεται</a:t>
            </a:r>
            <a:r>
              <a:rPr lang="el-GR" sz="2000" dirty="0" smtClean="0">
                <a:solidFill>
                  <a:prstClr val="black"/>
                </a:solidFill>
                <a:latin typeface="Century Gothic" panose="020B0502020202020204" pitchFamily="34" charset="0"/>
              </a:rPr>
              <a:t>.(Για σχέδια ιδιωτικών οργανισμών με επιχορήγηση άνω των 60000 ευρώ-μόνο όταν ζητηθεί από την ΕΥ</a:t>
            </a:r>
            <a:endParaRPr lang="el-GR" sz="2000" b="1" dirty="0">
              <a:solidFill>
                <a:prstClr val="black"/>
              </a:solidFill>
              <a:latin typeface="Century Gothic" panose="020B0502020202020204" pitchFamily="34" charset="0"/>
            </a:endParaRPr>
          </a:p>
          <a:p>
            <a:endParaRPr lang="en-GB" dirty="0">
              <a:latin typeface="Century Gothic" panose="020B0502020202020204" pitchFamily="34" charset="0"/>
            </a:endParaRPr>
          </a:p>
        </p:txBody>
      </p:sp>
      <p:pic>
        <p:nvPicPr>
          <p:cNvPr id="4"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7095" y="5173388"/>
            <a:ext cx="2192869" cy="134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139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61270" y="1452196"/>
            <a:ext cx="10997852" cy="5123968"/>
          </a:xfrm>
        </p:spPr>
        <p:txBody>
          <a:bodyPr>
            <a:noAutofit/>
          </a:bodyPr>
          <a:lstStyle/>
          <a:p>
            <a:pPr algn="just">
              <a:lnSpc>
                <a:spcPct val="150000"/>
              </a:lnSpc>
            </a:pPr>
            <a:r>
              <a:rPr lang="el-GR" sz="1800" b="1" dirty="0">
                <a:solidFill>
                  <a:schemeClr val="tx1">
                    <a:lumMod val="75000"/>
                    <a:lumOff val="25000"/>
                  </a:schemeClr>
                </a:solidFill>
                <a:latin typeface="Century Gothic" panose="020B0502020202020204" pitchFamily="34" charset="0"/>
              </a:rPr>
              <a:t>Πλήρης Χρηματοδότηση/</a:t>
            </a:r>
            <a:r>
              <a:rPr lang="en-GB" sz="1800" b="1" dirty="0">
                <a:solidFill>
                  <a:schemeClr val="tx1">
                    <a:lumMod val="75000"/>
                    <a:lumOff val="25000"/>
                  </a:schemeClr>
                </a:solidFill>
                <a:latin typeface="Century Gothic" panose="020B0502020202020204" pitchFamily="34" charset="0"/>
              </a:rPr>
              <a:t>Full funding </a:t>
            </a:r>
            <a:endParaRPr lang="el-GR" sz="1800" b="1"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l-GR" sz="1800" dirty="0">
                <a:solidFill>
                  <a:schemeClr val="tx1">
                    <a:lumMod val="75000"/>
                    <a:lumOff val="25000"/>
                  </a:schemeClr>
                </a:solidFill>
                <a:latin typeface="Century Gothic" panose="020B0502020202020204" pitchFamily="34" charset="0"/>
              </a:rPr>
              <a:t>Η κινητικότητα χρηματοδοτείται στο σύνολό της βάσει των προβλεπόμενων </a:t>
            </a:r>
            <a:r>
              <a:rPr lang="en-GB" sz="1800" b="1" dirty="0">
                <a:solidFill>
                  <a:schemeClr val="tx1">
                    <a:lumMod val="75000"/>
                    <a:lumOff val="25000"/>
                  </a:schemeClr>
                </a:solidFill>
                <a:latin typeface="Century Gothic" panose="020B0502020202020204" pitchFamily="34" charset="0"/>
              </a:rPr>
              <a:t>unit cost </a:t>
            </a:r>
            <a:r>
              <a:rPr lang="el-GR" sz="1800" dirty="0">
                <a:solidFill>
                  <a:schemeClr val="tx1">
                    <a:lumMod val="75000"/>
                    <a:lumOff val="25000"/>
                  </a:schemeClr>
                </a:solidFill>
                <a:latin typeface="Century Gothic" panose="020B0502020202020204" pitchFamily="34" charset="0"/>
              </a:rPr>
              <a:t>του Οδηγού Προγράμματος </a:t>
            </a:r>
          </a:p>
          <a:p>
            <a:pPr marL="285750" indent="-285750" algn="just">
              <a:buFont typeface="Arial" panose="020B0604020202020204" pitchFamily="34" charset="0"/>
              <a:buChar char="•"/>
            </a:pPr>
            <a:r>
              <a:rPr lang="el-GR" sz="1800" dirty="0">
                <a:solidFill>
                  <a:schemeClr val="tx1">
                    <a:lumMod val="75000"/>
                    <a:lumOff val="25000"/>
                  </a:schemeClr>
                </a:solidFill>
                <a:latin typeface="Century Gothic" panose="020B0502020202020204" pitchFamily="34" charset="0"/>
              </a:rPr>
              <a:t>Τα έξοδα καλύπτονται πλήρως στη βάση του </a:t>
            </a:r>
            <a:r>
              <a:rPr lang="en-GB" sz="1800" b="1" dirty="0">
                <a:solidFill>
                  <a:schemeClr val="tx1">
                    <a:lumMod val="75000"/>
                    <a:lumOff val="25000"/>
                  </a:schemeClr>
                </a:solidFill>
                <a:latin typeface="Century Gothic" panose="020B0502020202020204" pitchFamily="34" charset="0"/>
              </a:rPr>
              <a:t>“Direct Provision”</a:t>
            </a:r>
            <a:r>
              <a:rPr lang="el-GR" sz="1800" b="1" dirty="0">
                <a:solidFill>
                  <a:schemeClr val="tx1">
                    <a:lumMod val="75000"/>
                    <a:lumOff val="25000"/>
                  </a:schemeClr>
                </a:solidFill>
                <a:latin typeface="Century Gothic" panose="020B0502020202020204" pitchFamily="34" charset="0"/>
              </a:rPr>
              <a:t>, </a:t>
            </a:r>
            <a:r>
              <a:rPr lang="el-GR" sz="1800" dirty="0">
                <a:solidFill>
                  <a:schemeClr val="tx1">
                    <a:lumMod val="75000"/>
                    <a:lumOff val="25000"/>
                  </a:schemeClr>
                </a:solidFill>
                <a:latin typeface="Century Gothic" panose="020B0502020202020204" pitchFamily="34" charset="0"/>
              </a:rPr>
              <a:t>από τον οργανισμό αποστολής</a:t>
            </a:r>
          </a:p>
          <a:p>
            <a:pPr marL="285750" indent="-285750" algn="just">
              <a:buFont typeface="Arial" panose="020B0604020202020204" pitchFamily="34" charset="0"/>
              <a:buChar char="•"/>
            </a:pPr>
            <a:r>
              <a:rPr lang="el-GR" sz="1800" dirty="0">
                <a:solidFill>
                  <a:schemeClr val="tx1">
                    <a:lumMod val="75000"/>
                    <a:lumOff val="25000"/>
                  </a:schemeClr>
                </a:solidFill>
                <a:latin typeface="Century Gothic" panose="020B0502020202020204" pitchFamily="34" charset="0"/>
              </a:rPr>
              <a:t>Τα έξοδα καλύπτονται εν μέρει στη βάση του </a:t>
            </a:r>
            <a:r>
              <a:rPr lang="en-GB" sz="1800" b="1" dirty="0">
                <a:solidFill>
                  <a:schemeClr val="tx1">
                    <a:lumMod val="75000"/>
                    <a:lumOff val="25000"/>
                  </a:schemeClr>
                </a:solidFill>
                <a:latin typeface="Century Gothic" panose="020B0502020202020204" pitchFamily="34" charset="0"/>
              </a:rPr>
              <a:t>“Direct Provision”</a:t>
            </a:r>
            <a:r>
              <a:rPr lang="el-GR" sz="1800" dirty="0">
                <a:solidFill>
                  <a:schemeClr val="tx1">
                    <a:lumMod val="75000"/>
                    <a:lumOff val="25000"/>
                  </a:schemeClr>
                </a:solidFill>
                <a:latin typeface="Century Gothic" panose="020B0502020202020204" pitchFamily="34" charset="0"/>
              </a:rPr>
              <a:t>, (κάλυψη π.χ. ταξιδιωτικών από οργανισμό) και εν μέρει στη βάση του</a:t>
            </a:r>
            <a:r>
              <a:rPr lang="el-GR" sz="1800" b="1" dirty="0">
                <a:solidFill>
                  <a:schemeClr val="tx1">
                    <a:lumMod val="75000"/>
                    <a:lumOff val="25000"/>
                  </a:schemeClr>
                </a:solidFill>
                <a:latin typeface="Century Gothic" panose="020B0502020202020204" pitchFamily="34" charset="0"/>
              </a:rPr>
              <a:t> </a:t>
            </a:r>
            <a:r>
              <a:rPr lang="en-GB" sz="1800" b="1" dirty="0">
                <a:solidFill>
                  <a:schemeClr val="tx1">
                    <a:lumMod val="75000"/>
                    <a:lumOff val="25000"/>
                  </a:schemeClr>
                </a:solidFill>
                <a:latin typeface="Century Gothic" panose="020B0502020202020204" pitchFamily="34" charset="0"/>
              </a:rPr>
              <a:t>Unit cost</a:t>
            </a:r>
            <a:r>
              <a:rPr lang="el-GR" sz="1800" dirty="0">
                <a:solidFill>
                  <a:schemeClr val="tx1">
                    <a:lumMod val="75000"/>
                    <a:lumOff val="25000"/>
                  </a:schemeClr>
                </a:solidFill>
                <a:latin typeface="Century Gothic" panose="020B0502020202020204" pitchFamily="34" charset="0"/>
              </a:rPr>
              <a:t> (παροχή ατομικής ενίσχυσης ανά ημέρα ανά συμμετέχοντα)</a:t>
            </a:r>
          </a:p>
          <a:p>
            <a:pPr algn="just">
              <a:lnSpc>
                <a:spcPct val="150000"/>
              </a:lnSpc>
            </a:pPr>
            <a:r>
              <a:rPr lang="el-GR" sz="1800" b="1" dirty="0" smtClean="0">
                <a:solidFill>
                  <a:schemeClr val="tx1">
                    <a:lumMod val="75000"/>
                    <a:lumOff val="25000"/>
                  </a:schemeClr>
                </a:solidFill>
                <a:latin typeface="Century Gothic" panose="020B0502020202020204" pitchFamily="34" charset="0"/>
              </a:rPr>
              <a:t>Μηδενική </a:t>
            </a:r>
            <a:r>
              <a:rPr lang="el-GR" sz="1800" b="1" dirty="0">
                <a:solidFill>
                  <a:schemeClr val="tx1">
                    <a:lumMod val="75000"/>
                    <a:lumOff val="25000"/>
                  </a:schemeClr>
                </a:solidFill>
                <a:latin typeface="Century Gothic" panose="020B0502020202020204" pitchFamily="34" charset="0"/>
              </a:rPr>
              <a:t>Χρηματοδότηση /</a:t>
            </a:r>
            <a:r>
              <a:rPr lang="en-GB" sz="1800" b="1" dirty="0">
                <a:solidFill>
                  <a:schemeClr val="tx1">
                    <a:lumMod val="75000"/>
                    <a:lumOff val="25000"/>
                  </a:schemeClr>
                </a:solidFill>
                <a:latin typeface="Century Gothic" panose="020B0502020202020204" pitchFamily="34" charset="0"/>
              </a:rPr>
              <a:t>Zero funding</a:t>
            </a:r>
          </a:p>
          <a:p>
            <a:pPr marL="0" indent="0" algn="just">
              <a:lnSpc>
                <a:spcPct val="150000"/>
              </a:lnSpc>
              <a:buNone/>
            </a:pPr>
            <a:r>
              <a:rPr lang="el-GR" sz="1800" dirty="0">
                <a:solidFill>
                  <a:schemeClr val="tx1">
                    <a:lumMod val="75000"/>
                    <a:lumOff val="25000"/>
                  </a:schemeClr>
                </a:solidFill>
                <a:latin typeface="Century Gothic" panose="020B0502020202020204" pitchFamily="34" charset="0"/>
              </a:rPr>
              <a:t>Δεν δίνεται επιχόρήγηση από το Πρόγραμμα, αλλά εφαρμόζονται οι κανονισμοί του Προγράμματος όπως προβλέπει η </a:t>
            </a:r>
            <a:r>
              <a:rPr lang="el-GR" sz="1800" dirty="0" smtClean="0">
                <a:solidFill>
                  <a:schemeClr val="tx1">
                    <a:lumMod val="75000"/>
                    <a:lumOff val="25000"/>
                  </a:schemeClr>
                </a:solidFill>
                <a:latin typeface="Century Gothic" panose="020B0502020202020204" pitchFamily="34" charset="0"/>
              </a:rPr>
              <a:t>Συμφωνία</a:t>
            </a:r>
          </a:p>
          <a:p>
            <a:pPr marL="0" indent="0" algn="just">
              <a:lnSpc>
                <a:spcPct val="100000"/>
              </a:lnSpc>
              <a:buNone/>
            </a:pPr>
            <a:endParaRPr lang="el-GR" sz="1800" dirty="0">
              <a:solidFill>
                <a:schemeClr val="tx1">
                  <a:lumMod val="75000"/>
                  <a:lumOff val="25000"/>
                </a:schemeClr>
              </a:solidFill>
              <a:latin typeface="Century Gothic" panose="020B0502020202020204" pitchFamily="34" charset="0"/>
            </a:endParaRPr>
          </a:p>
          <a:p>
            <a:pPr marL="0" indent="0" algn="just">
              <a:lnSpc>
                <a:spcPct val="100000"/>
              </a:lnSpc>
              <a:spcBef>
                <a:spcPts val="0"/>
              </a:spcBef>
              <a:buNone/>
            </a:pPr>
            <a:r>
              <a:rPr lang="el-GR" sz="1800" b="1" dirty="0">
                <a:solidFill>
                  <a:schemeClr val="accent6">
                    <a:lumMod val="75000"/>
                  </a:schemeClr>
                </a:solidFill>
                <a:latin typeface="Century Gothic" panose="020B0502020202020204" pitchFamily="34" charset="0"/>
              </a:rPr>
              <a:t>*Το συνολικό ποσό επιχορήγησης του Σχεδίου δεν μπορεί να ξεπεράσει το ποσό </a:t>
            </a:r>
            <a:r>
              <a:rPr lang="el-GR" sz="1800" b="1" dirty="0" smtClean="0">
                <a:solidFill>
                  <a:schemeClr val="accent6">
                    <a:lumMod val="75000"/>
                  </a:schemeClr>
                </a:solidFill>
                <a:latin typeface="Century Gothic" panose="020B0502020202020204" pitchFamily="34" charset="0"/>
              </a:rPr>
              <a:t>που</a:t>
            </a:r>
          </a:p>
          <a:p>
            <a:pPr marL="0" indent="0" algn="just">
              <a:lnSpc>
                <a:spcPct val="100000"/>
              </a:lnSpc>
              <a:spcBef>
                <a:spcPts val="0"/>
              </a:spcBef>
              <a:buNone/>
            </a:pPr>
            <a:r>
              <a:rPr lang="el-GR" sz="1800" b="1" dirty="0" smtClean="0">
                <a:solidFill>
                  <a:schemeClr val="accent6">
                    <a:lumMod val="75000"/>
                  </a:schemeClr>
                </a:solidFill>
                <a:latin typeface="Century Gothic" panose="020B0502020202020204" pitchFamily="34" charset="0"/>
              </a:rPr>
              <a:t>αναγράφεται </a:t>
            </a:r>
            <a:r>
              <a:rPr lang="el-GR" sz="1800" b="1" dirty="0">
                <a:solidFill>
                  <a:schemeClr val="accent6">
                    <a:lumMod val="75000"/>
                  </a:schemeClr>
                </a:solidFill>
                <a:latin typeface="Century Gothic" panose="020B0502020202020204" pitchFamily="34" charset="0"/>
              </a:rPr>
              <a:t>στη Συμφωνία, ακόμη κι αν πραγματοποιηθούν, εν τέλει, </a:t>
            </a:r>
            <a:r>
              <a:rPr lang="el-GR" sz="1800" b="1" dirty="0" smtClean="0">
                <a:solidFill>
                  <a:schemeClr val="accent6">
                    <a:lumMod val="75000"/>
                  </a:schemeClr>
                </a:solidFill>
                <a:latin typeface="Century Gothic" panose="020B0502020202020204" pitchFamily="34" charset="0"/>
              </a:rPr>
              <a:t>περισσότερες</a:t>
            </a:r>
          </a:p>
          <a:p>
            <a:pPr marL="0" indent="0" algn="just">
              <a:lnSpc>
                <a:spcPct val="100000"/>
              </a:lnSpc>
              <a:spcBef>
                <a:spcPts val="0"/>
              </a:spcBef>
              <a:buNone/>
            </a:pPr>
            <a:r>
              <a:rPr lang="el-GR" sz="1800" b="1" dirty="0" smtClean="0">
                <a:solidFill>
                  <a:schemeClr val="accent6">
                    <a:lumMod val="75000"/>
                  </a:schemeClr>
                </a:solidFill>
                <a:latin typeface="Century Gothic" panose="020B0502020202020204" pitchFamily="34" charset="0"/>
              </a:rPr>
              <a:t>κινητικότητες</a:t>
            </a:r>
            <a:endParaRPr lang="en-GB" sz="2000" dirty="0">
              <a:solidFill>
                <a:schemeClr val="tx1">
                  <a:lumMod val="75000"/>
                  <a:lumOff val="25000"/>
                </a:schemeClr>
              </a:solidFill>
              <a:latin typeface="Century Gothic" panose="020B0502020202020204" pitchFamily="34" charset="0"/>
            </a:endParaRPr>
          </a:p>
        </p:txBody>
      </p:sp>
      <p:sp>
        <p:nvSpPr>
          <p:cNvPr id="5" name="Title 1"/>
          <p:cNvSpPr txBox="1">
            <a:spLocks/>
          </p:cNvSpPr>
          <p:nvPr/>
        </p:nvSpPr>
        <p:spPr>
          <a:xfrm>
            <a:off x="1588196" y="663878"/>
            <a:ext cx="9144000" cy="5753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defRPr/>
            </a:pPr>
            <a:r>
              <a:rPr lang="el-GR" sz="3200" b="1" dirty="0" smtClean="0">
                <a:solidFill>
                  <a:srgbClr val="4BACC6">
                    <a:lumMod val="75000"/>
                  </a:srgbClr>
                </a:solidFill>
                <a:latin typeface="Century Gothic" panose="020B0502020202020204" pitchFamily="34" charset="0"/>
                <a:ea typeface="+mn-ea"/>
                <a:cs typeface="+mn-cs"/>
              </a:rPr>
              <a:t>Χρηματοδότηση Κινητικοτήτων</a:t>
            </a:r>
            <a:endParaRPr lang="el-GR" sz="1900" b="1" dirty="0">
              <a:solidFill>
                <a:prstClr val="black"/>
              </a:solidFill>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898151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1029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Υποστηρικτικά αρχεία </a:t>
            </a:r>
            <a:r>
              <a:rPr lang="el-GR" sz="2800" dirty="0" smtClean="0">
                <a:solidFill>
                  <a:schemeClr val="bg1"/>
                </a:solidFill>
                <a:latin typeface="Century Gothic" panose="020B0502020202020204" pitchFamily="34" charset="0"/>
              </a:rPr>
              <a:t>για </a:t>
            </a:r>
            <a:r>
              <a:rPr lang="el-GR" sz="2800" dirty="0">
                <a:solidFill>
                  <a:schemeClr val="bg1"/>
                </a:solidFill>
                <a:latin typeface="Century Gothic" panose="020B0502020202020204" pitchFamily="34" charset="0"/>
              </a:rPr>
              <a:t>κάλυψη εξόδων από ΕΥ</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5724644"/>
          </a:xfrm>
          <a:prstGeom prst="rect">
            <a:avLst/>
          </a:prstGeom>
        </p:spPr>
        <p:txBody>
          <a:bodyPr wrap="square">
            <a:spAutoFit/>
          </a:bodyPr>
          <a:lstStyle/>
          <a:p>
            <a:pPr marL="457200" indent="-457200" algn="just">
              <a:lnSpc>
                <a:spcPct val="150000"/>
              </a:lnSpc>
              <a:buFont typeface="+mj-lt"/>
              <a:buAutoNum type="arabicPeriod"/>
            </a:pPr>
            <a:r>
              <a:rPr lang="en-US" dirty="0" smtClean="0">
                <a:solidFill>
                  <a:schemeClr val="tx1">
                    <a:lumMod val="75000"/>
                    <a:lumOff val="25000"/>
                  </a:schemeClr>
                </a:solidFill>
                <a:latin typeface="Century Gothic" panose="020B0502020202020204" pitchFamily="34" charset="0"/>
              </a:rPr>
              <a:t>Grant Agreement</a:t>
            </a:r>
          </a:p>
          <a:p>
            <a:pPr marL="457200" indent="-457200" algn="just">
              <a:lnSpc>
                <a:spcPct val="150000"/>
              </a:lnSpc>
              <a:buFont typeface="+mj-lt"/>
              <a:buAutoNum type="arabicPeriod"/>
            </a:pPr>
            <a:r>
              <a:rPr lang="en-US" dirty="0" smtClean="0">
                <a:solidFill>
                  <a:schemeClr val="tx1">
                    <a:lumMod val="75000"/>
                    <a:lumOff val="25000"/>
                  </a:schemeClr>
                </a:solidFill>
                <a:latin typeface="Century Gothic" panose="020B0502020202020204" pitchFamily="34" charset="0"/>
              </a:rPr>
              <a:t>Learning agreement </a:t>
            </a:r>
          </a:p>
          <a:p>
            <a:pPr marL="457200" indent="-457200" algn="just">
              <a:lnSpc>
                <a:spcPct val="150000"/>
              </a:lnSpc>
              <a:buFont typeface="+mj-lt"/>
              <a:buAutoNum type="arabicPeriod"/>
            </a:pPr>
            <a:r>
              <a:rPr lang="en-US" dirty="0" smtClean="0">
                <a:solidFill>
                  <a:schemeClr val="tx1">
                    <a:lumMod val="75000"/>
                    <a:lumOff val="25000"/>
                  </a:schemeClr>
                </a:solidFill>
                <a:latin typeface="Century Gothic" panose="020B0502020202020204" pitchFamily="34" charset="0"/>
              </a:rPr>
              <a:t>Learning agreement complement</a:t>
            </a:r>
            <a:endParaRPr lang="el-GR" dirty="0">
              <a:solidFill>
                <a:schemeClr val="tx1">
                  <a:lumMod val="75000"/>
                  <a:lumOff val="25000"/>
                </a:schemeClr>
              </a:solidFill>
              <a:latin typeface="Century Gothic" panose="020B0502020202020204" pitchFamily="34" charset="0"/>
            </a:endParaRPr>
          </a:p>
          <a:p>
            <a:pPr marL="457200" indent="-457200" algn="just">
              <a:lnSpc>
                <a:spcPct val="150000"/>
              </a:lnSpc>
              <a:buFont typeface="+mj-lt"/>
              <a:buAutoNum type="arabicPeriod"/>
            </a:pPr>
            <a:r>
              <a:rPr lang="en-GB" dirty="0">
                <a:solidFill>
                  <a:schemeClr val="tx1">
                    <a:lumMod val="75000"/>
                    <a:lumOff val="25000"/>
                  </a:schemeClr>
                </a:solidFill>
                <a:latin typeface="Century Gothic" panose="020B0502020202020204" pitchFamily="34" charset="0"/>
              </a:rPr>
              <a:t>Learning Programme for Group Activities</a:t>
            </a:r>
            <a:endParaRPr lang="el-GR" dirty="0">
              <a:solidFill>
                <a:schemeClr val="tx1">
                  <a:lumMod val="75000"/>
                  <a:lumOff val="25000"/>
                </a:schemeClr>
              </a:solidFill>
              <a:latin typeface="Century Gothic" panose="020B0502020202020204" pitchFamily="34" charset="0"/>
            </a:endParaRPr>
          </a:p>
          <a:p>
            <a:pPr marL="457200" indent="-457200" algn="just">
              <a:lnSpc>
                <a:spcPct val="150000"/>
              </a:lnSpc>
              <a:buFont typeface="+mj-lt"/>
              <a:buAutoNum type="arabicPeriod"/>
            </a:pPr>
            <a:r>
              <a:rPr lang="en-GB" dirty="0">
                <a:solidFill>
                  <a:schemeClr val="tx1">
                    <a:lumMod val="75000"/>
                    <a:lumOff val="25000"/>
                  </a:schemeClr>
                </a:solidFill>
                <a:latin typeface="Century Gothic" panose="020B0502020202020204" pitchFamily="34" charset="0"/>
              </a:rPr>
              <a:t>Learning Programme Provided by an invited expert</a:t>
            </a:r>
          </a:p>
          <a:p>
            <a:pPr marL="457200" indent="-457200" algn="just">
              <a:lnSpc>
                <a:spcPct val="150000"/>
              </a:lnSpc>
              <a:buFont typeface="+mj-lt"/>
              <a:buAutoNum type="arabicPeriod"/>
            </a:pPr>
            <a:r>
              <a:rPr lang="en-US" dirty="0" smtClean="0">
                <a:solidFill>
                  <a:schemeClr val="tx1">
                    <a:lumMod val="75000"/>
                    <a:lumOff val="25000"/>
                  </a:schemeClr>
                </a:solidFill>
                <a:latin typeface="Century Gothic" panose="020B0502020202020204" pitchFamily="34" charset="0"/>
              </a:rPr>
              <a:t>Attendance certificate </a:t>
            </a:r>
            <a:r>
              <a:rPr lang="en-US" sz="1600" dirty="0">
                <a:solidFill>
                  <a:schemeClr val="tx1">
                    <a:lumMod val="75000"/>
                    <a:lumOff val="25000"/>
                  </a:schemeClr>
                </a:solidFill>
                <a:latin typeface="Century Gothic" panose="020B0502020202020204" pitchFamily="34" charset="0"/>
              </a:rPr>
              <a:t>(</a:t>
            </a:r>
            <a:r>
              <a:rPr lang="el-GR" sz="1600" dirty="0">
                <a:solidFill>
                  <a:schemeClr val="tx1">
                    <a:lumMod val="75000"/>
                    <a:lumOff val="25000"/>
                  </a:schemeClr>
                </a:solidFill>
                <a:latin typeface="Century Gothic" panose="020B0502020202020204" pitchFamily="34" charset="0"/>
              </a:rPr>
              <a:t>για </a:t>
            </a:r>
            <a:r>
              <a:rPr lang="en-US" sz="1600" dirty="0">
                <a:solidFill>
                  <a:schemeClr val="tx1">
                    <a:lumMod val="75000"/>
                    <a:lumOff val="25000"/>
                  </a:schemeClr>
                </a:solidFill>
                <a:latin typeface="Century Gothic" panose="020B0502020202020204" pitchFamily="34" charset="0"/>
              </a:rPr>
              <a:t>Preparatory Visits </a:t>
            </a:r>
            <a:r>
              <a:rPr lang="el-GR" sz="1600" dirty="0">
                <a:solidFill>
                  <a:schemeClr val="tx1">
                    <a:lumMod val="75000"/>
                    <a:lumOff val="25000"/>
                  </a:schemeClr>
                </a:solidFill>
                <a:latin typeface="Century Gothic" panose="020B0502020202020204" pitchFamily="34" charset="0"/>
              </a:rPr>
              <a:t>μαζί με </a:t>
            </a:r>
            <a:r>
              <a:rPr lang="en-US" sz="1600" dirty="0">
                <a:solidFill>
                  <a:schemeClr val="tx1">
                    <a:lumMod val="75000"/>
                    <a:lumOff val="25000"/>
                  </a:schemeClr>
                </a:solidFill>
                <a:latin typeface="Century Gothic" panose="020B0502020202020204" pitchFamily="34" charset="0"/>
              </a:rPr>
              <a:t>agenda)</a:t>
            </a:r>
          </a:p>
          <a:p>
            <a:pPr marL="457200" indent="-457200" algn="just">
              <a:lnSpc>
                <a:spcPct val="150000"/>
              </a:lnSpc>
              <a:buFont typeface="+mj-lt"/>
              <a:buAutoNum type="arabicPeriod"/>
            </a:pPr>
            <a:r>
              <a:rPr lang="en-GB" dirty="0" err="1" smtClean="0">
                <a:solidFill>
                  <a:schemeClr val="tx1">
                    <a:lumMod val="75000"/>
                    <a:lumOff val="25000"/>
                  </a:schemeClr>
                </a:solidFill>
                <a:latin typeface="Century Gothic" panose="020B0502020202020204" pitchFamily="34" charset="0"/>
              </a:rPr>
              <a:t>Europass</a:t>
            </a:r>
            <a:r>
              <a:rPr lang="en-GB" dirty="0" smtClean="0">
                <a:solidFill>
                  <a:schemeClr val="tx1">
                    <a:lumMod val="75000"/>
                    <a:lumOff val="25000"/>
                  </a:schemeClr>
                </a:solidFill>
                <a:latin typeface="Century Gothic" panose="020B0502020202020204" pitchFamily="34" charset="0"/>
              </a:rPr>
              <a:t> Mobility (</a:t>
            </a:r>
            <a:r>
              <a:rPr lang="en-US" dirty="0" smtClean="0">
                <a:solidFill>
                  <a:schemeClr val="tx1">
                    <a:lumMod val="75000"/>
                    <a:lumOff val="25000"/>
                  </a:schemeClr>
                </a:solidFill>
                <a:latin typeface="Century Gothic" panose="020B0502020202020204" pitchFamily="34" charset="0"/>
              </a:rPr>
              <a:t>KEPA)</a:t>
            </a:r>
            <a:endParaRPr lang="en-GB" dirty="0" smtClean="0">
              <a:solidFill>
                <a:schemeClr val="tx1">
                  <a:lumMod val="75000"/>
                  <a:lumOff val="25000"/>
                </a:schemeClr>
              </a:solidFill>
              <a:latin typeface="Century Gothic" panose="020B0502020202020204" pitchFamily="34" charset="0"/>
            </a:endParaRPr>
          </a:p>
          <a:p>
            <a:pPr marL="457200" indent="-457200" algn="just">
              <a:lnSpc>
                <a:spcPct val="150000"/>
              </a:lnSpc>
              <a:buFont typeface="+mj-lt"/>
              <a:buAutoNum type="arabicPeriod"/>
            </a:pPr>
            <a:r>
              <a:rPr lang="en-GB" dirty="0" smtClean="0">
                <a:solidFill>
                  <a:schemeClr val="tx1">
                    <a:lumMod val="75000"/>
                    <a:lumOff val="25000"/>
                  </a:schemeClr>
                </a:solidFill>
                <a:latin typeface="Century Gothic" panose="020B0502020202020204" pitchFamily="34" charset="0"/>
              </a:rPr>
              <a:t>Participant Report (</a:t>
            </a:r>
            <a:r>
              <a:rPr lang="el-GR" sz="1600" dirty="0" smtClean="0">
                <a:solidFill>
                  <a:schemeClr val="tx1">
                    <a:lumMod val="75000"/>
                    <a:lumOff val="25000"/>
                  </a:schemeClr>
                </a:solidFill>
                <a:latin typeface="Century Gothic" panose="020B0502020202020204" pitchFamily="34" charset="0"/>
              </a:rPr>
              <a:t>Συμμετέχοντες </a:t>
            </a:r>
            <a:r>
              <a:rPr lang="el-GR" sz="1600" dirty="0">
                <a:solidFill>
                  <a:schemeClr val="tx1">
                    <a:lumMod val="75000"/>
                    <a:lumOff val="25000"/>
                  </a:schemeClr>
                </a:solidFill>
                <a:latin typeface="Century Gothic" panose="020B0502020202020204" pitchFamily="34" charset="0"/>
              </a:rPr>
              <a:t>που δεν το υποβάλουν ενδέχεται να υποχρεωθούν να επιστρέψουν εν μέρει ή πλήρως τη χρηματοδότηση που έλαβαν από το </a:t>
            </a:r>
            <a:r>
              <a:rPr lang="en-US" sz="1600" dirty="0" smtClean="0">
                <a:solidFill>
                  <a:schemeClr val="tx1">
                    <a:lumMod val="75000"/>
                    <a:lumOff val="25000"/>
                  </a:schemeClr>
                </a:solidFill>
                <a:latin typeface="Century Gothic" panose="020B0502020202020204" pitchFamily="34" charset="0"/>
              </a:rPr>
              <a:t>Erasmus)</a:t>
            </a:r>
            <a:endParaRPr lang="el-GR" sz="1600" dirty="0">
              <a:solidFill>
                <a:schemeClr val="tx1">
                  <a:lumMod val="75000"/>
                  <a:lumOff val="25000"/>
                </a:schemeClr>
              </a:solidFill>
              <a:latin typeface="Century Gothic" panose="020B0502020202020204" pitchFamily="34" charset="0"/>
            </a:endParaRPr>
          </a:p>
          <a:p>
            <a:pPr algn="just"/>
            <a:endParaRPr lang="en-US" dirty="0" smtClean="0">
              <a:solidFill>
                <a:schemeClr val="tx1">
                  <a:lumMod val="75000"/>
                  <a:lumOff val="25000"/>
                </a:schemeClr>
              </a:solidFill>
              <a:latin typeface="Century Gothic" panose="020B0502020202020204" pitchFamily="34" charset="0"/>
            </a:endParaRPr>
          </a:p>
          <a:p>
            <a:pPr algn="just"/>
            <a:r>
              <a:rPr lang="el-GR" dirty="0" smtClean="0">
                <a:solidFill>
                  <a:schemeClr val="tx1">
                    <a:lumMod val="75000"/>
                    <a:lumOff val="25000"/>
                  </a:schemeClr>
                </a:solidFill>
                <a:latin typeface="Century Gothic" panose="020B0502020202020204" pitchFamily="34" charset="0"/>
              </a:rPr>
              <a:t>Όλα </a:t>
            </a:r>
            <a:r>
              <a:rPr lang="el-GR" dirty="0">
                <a:solidFill>
                  <a:schemeClr val="tx1">
                    <a:lumMod val="75000"/>
                    <a:lumOff val="25000"/>
                  </a:schemeClr>
                </a:solidFill>
                <a:latin typeface="Century Gothic" panose="020B0502020202020204" pitchFamily="34" charset="0"/>
              </a:rPr>
              <a:t>τα υπόλοιπα παραστατικά (αποδείξεις πληρωμής</a:t>
            </a:r>
            <a:r>
              <a:rPr lang="el-GR" dirty="0" smtClean="0">
                <a:solidFill>
                  <a:schemeClr val="tx1">
                    <a:lumMod val="75000"/>
                    <a:lumOff val="25000"/>
                  </a:schemeClr>
                </a:solidFill>
                <a:latin typeface="Century Gothic" panose="020B0502020202020204" pitchFamily="34" charset="0"/>
              </a:rPr>
              <a:t>,</a:t>
            </a:r>
            <a:r>
              <a:rPr lang="en-US" dirty="0" smtClean="0">
                <a:solidFill>
                  <a:schemeClr val="tx1">
                    <a:lumMod val="75000"/>
                    <a:lumOff val="25000"/>
                  </a:schemeClr>
                </a:solidFill>
                <a:latin typeface="Century Gothic" panose="020B0502020202020204" pitchFamily="34" charset="0"/>
              </a:rPr>
              <a:t> course fees,</a:t>
            </a:r>
            <a:r>
              <a:rPr lang="el-GR" dirty="0" smtClean="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τιμολόγια κλπ.) τηρούνται στο αρχείο του σχολείου/οργανισμού για σκοπούς διαφάνειας</a:t>
            </a:r>
            <a:endParaRPr lang="en-GB"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a:p>
            <a:pPr algn="just"/>
            <a:r>
              <a:rPr lang="el-GR" b="1" dirty="0">
                <a:solidFill>
                  <a:schemeClr val="tx1">
                    <a:lumMod val="75000"/>
                    <a:lumOff val="25000"/>
                  </a:schemeClr>
                </a:solidFill>
                <a:latin typeface="Century Gothic" panose="020B0502020202020204" pitchFamily="34" charset="0"/>
              </a:rPr>
              <a:t>Σημείωση: </a:t>
            </a:r>
            <a:r>
              <a:rPr lang="el-GR" dirty="0">
                <a:solidFill>
                  <a:schemeClr val="tx1">
                    <a:lumMod val="75000"/>
                    <a:lumOff val="25000"/>
                  </a:schemeClr>
                </a:solidFill>
                <a:latin typeface="Century Gothic" panose="020B0502020202020204" pitchFamily="34" charset="0"/>
              </a:rPr>
              <a:t>σε περίπτωση που τα πραγματικά έξοδα ήταν χαμηλότερα από το προβλεπόμενο </a:t>
            </a:r>
            <a:r>
              <a:rPr lang="el-GR" dirty="0" err="1">
                <a:solidFill>
                  <a:schemeClr val="tx1">
                    <a:lumMod val="75000"/>
                    <a:lumOff val="25000"/>
                  </a:schemeClr>
                </a:solidFill>
                <a:latin typeface="Century Gothic" panose="020B0502020202020204" pitchFamily="34" charset="0"/>
              </a:rPr>
              <a:t>μοναδιαίο</a:t>
            </a:r>
            <a:r>
              <a:rPr lang="el-GR" dirty="0">
                <a:solidFill>
                  <a:schemeClr val="tx1">
                    <a:lumMod val="75000"/>
                    <a:lumOff val="25000"/>
                  </a:schemeClr>
                </a:solidFill>
                <a:latin typeface="Century Gothic" panose="020B0502020202020204" pitchFamily="34" charset="0"/>
              </a:rPr>
              <a:t> κόστος του Προγράμματος, δεν αποκόπτεται οποιοδήποτε </a:t>
            </a:r>
            <a:r>
              <a:rPr lang="el-GR" dirty="0" smtClean="0">
                <a:solidFill>
                  <a:schemeClr val="tx1">
                    <a:lumMod val="75000"/>
                    <a:lumOff val="25000"/>
                  </a:schemeClr>
                </a:solidFill>
                <a:latin typeface="Century Gothic" panose="020B0502020202020204" pitchFamily="34" charset="0"/>
              </a:rPr>
              <a:t>ποσό</a:t>
            </a:r>
            <a:endParaRPr lang="el-GR" dirty="0">
              <a:solidFill>
                <a:schemeClr val="tx1">
                  <a:lumMod val="75000"/>
                  <a:lumOff val="25000"/>
                </a:schemeClr>
              </a:solidFill>
              <a:latin typeface="Century Gothic" panose="020B0502020202020204" pitchFamily="34" charset="0"/>
              <a:cs typeface="Verdana"/>
            </a:endParaRPr>
          </a:p>
          <a:p>
            <a:pPr marL="0" lvl="1" defTabSz="1061355">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05663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endParaRPr kumimoji="0" lang="en-GB"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p:txBody>
      </p:sp>
      <p:sp>
        <p:nvSpPr>
          <p:cNvPr id="4" name="Text Placeholder 5"/>
          <p:cNvSpPr txBox="1">
            <a:spLocks/>
          </p:cNvSpPr>
          <p:nvPr/>
        </p:nvSpPr>
        <p:spPr>
          <a:xfrm>
            <a:off x="685800" y="2638533"/>
            <a:ext cx="3574031" cy="17946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b="1" dirty="0" smtClean="0">
                <a:solidFill>
                  <a:srgbClr val="7030A0"/>
                </a:solidFill>
                <a:latin typeface="Century Gothic" panose="020B0502020202020204" pitchFamily="34" charset="0"/>
              </a:rPr>
              <a:t>Σχέδια Κινητικότητας Μικρής Κλίμακας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0" u="none" strike="noStrike" kern="1200" cap="none" spc="0" normalizeH="0" baseline="0" noProof="0" dirty="0" smtClean="0">
                <a:ln>
                  <a:noFill/>
                </a:ln>
                <a:solidFill>
                  <a:srgbClr val="7030A0"/>
                </a:solidFill>
                <a:effectLst/>
                <a:uLnTx/>
                <a:uFillTx/>
                <a:latin typeface="Century Gothic" panose="020B0502020202020204" pitchFamily="34" charset="0"/>
                <a:ea typeface="+mn-ea"/>
                <a:cs typeface="+mn-cs"/>
              </a:rPr>
              <a:t>ΚΑ122</a:t>
            </a:r>
            <a:endParaRPr kumimoji="0" lang="el-GR" sz="28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endParaRPr>
          </a:p>
        </p:txBody>
      </p:sp>
      <p:sp>
        <p:nvSpPr>
          <p:cNvPr id="5" name="Subtitle 4"/>
          <p:cNvSpPr txBox="1">
            <a:spLocks/>
          </p:cNvSpPr>
          <p:nvPr/>
        </p:nvSpPr>
        <p:spPr>
          <a:xfrm>
            <a:off x="5966285" y="3279490"/>
            <a:ext cx="5148064" cy="51268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Συμφωνία</a:t>
            </a:r>
            <a:r>
              <a:rPr kumimoji="0" lang="el-GR" sz="2400" b="0" i="0" u="none" strike="noStrike" kern="1200" cap="none" spc="0" normalizeH="0" noProof="0" dirty="0" smtClean="0">
                <a:ln>
                  <a:noFill/>
                </a:ln>
                <a:solidFill>
                  <a:prstClr val="black">
                    <a:lumMod val="75000"/>
                    <a:lumOff val="25000"/>
                  </a:prstClr>
                </a:solidFill>
                <a:effectLst/>
                <a:uLnTx/>
                <a:uFillTx/>
                <a:latin typeface="Century Gothic" panose="020B0502020202020204" pitchFamily="34" charset="0"/>
                <a:ea typeface="+mn-ea"/>
                <a:cs typeface="+mn-cs"/>
              </a:rPr>
              <a:t> Επιχορήγησης</a:t>
            </a: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cxnSp>
        <p:nvCxnSpPr>
          <p:cNvPr id="7" name="Straight Connector 6"/>
          <p:cNvCxnSpPr/>
          <p:nvPr/>
        </p:nvCxnSpPr>
        <p:spPr>
          <a:xfrm>
            <a:off x="5099870" y="177737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445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9647"/>
            <a:ext cx="9144000" cy="765431"/>
          </a:xfrm>
        </p:spPr>
        <p:txBody>
          <a:bodyPr/>
          <a:lstStyle/>
          <a:p>
            <a:pPr lvl="0">
              <a:lnSpc>
                <a:spcPct val="100000"/>
              </a:lnSpc>
              <a:defRPr/>
            </a:pPr>
            <a:r>
              <a:rPr lang="el-GR" sz="3200" b="1" dirty="0" smtClean="0">
                <a:solidFill>
                  <a:srgbClr val="7030A0"/>
                </a:solidFill>
                <a:latin typeface="Century Gothic" panose="020B0502020202020204" pitchFamily="34" charset="0"/>
                <a:ea typeface="+mn-ea"/>
                <a:cs typeface="+mn-cs"/>
              </a:rPr>
              <a:t>Συμφωνία επιχορήγησης </a:t>
            </a:r>
            <a:r>
              <a:rPr lang="el-GR" sz="3200" b="1" dirty="0">
                <a:solidFill>
                  <a:srgbClr val="7030A0"/>
                </a:solidFill>
                <a:latin typeface="Century Gothic" panose="020B0502020202020204" pitchFamily="34" charset="0"/>
                <a:ea typeface="+mn-ea"/>
                <a:cs typeface="+mn-cs"/>
              </a:rPr>
              <a:t>&amp; Παραρτήματα</a:t>
            </a:r>
            <a:r>
              <a:rPr lang="el-GR" sz="2800" dirty="0">
                <a:solidFill>
                  <a:prstClr val="black">
                    <a:lumMod val="75000"/>
                    <a:lumOff val="25000"/>
                  </a:prstClr>
                </a:solidFill>
                <a:latin typeface="Century Gothic" panose="020B0502020202020204" pitchFamily="34" charset="0"/>
              </a:rPr>
              <a:t/>
            </a:r>
            <a:br>
              <a:rPr lang="el-GR" sz="2800" dirty="0">
                <a:solidFill>
                  <a:prstClr val="black">
                    <a:lumMod val="75000"/>
                    <a:lumOff val="25000"/>
                  </a:prstClr>
                </a:solidFill>
                <a:latin typeface="Century Gothic" panose="020B0502020202020204" pitchFamily="34" charset="0"/>
              </a:rPr>
            </a:br>
            <a:r>
              <a:rPr lang="en-GB" sz="1900" b="1" dirty="0">
                <a:solidFill>
                  <a:prstClr val="black"/>
                </a:solidFill>
                <a:latin typeface="Century Gothic" panose="020B0502020202020204" pitchFamily="34" charset="0"/>
                <a:ea typeface="+mn-ea"/>
                <a:cs typeface="Calibri" panose="020F0502020204030204" pitchFamily="34" charset="0"/>
              </a:rPr>
              <a:t>Mono-beneficiary Agreement</a:t>
            </a:r>
          </a:p>
        </p:txBody>
      </p:sp>
      <p:sp>
        <p:nvSpPr>
          <p:cNvPr id="3" name="Subtitle 2"/>
          <p:cNvSpPr>
            <a:spLocks noGrp="1"/>
          </p:cNvSpPr>
          <p:nvPr>
            <p:ph type="subTitle" idx="1"/>
          </p:nvPr>
        </p:nvSpPr>
        <p:spPr>
          <a:xfrm>
            <a:off x="1263040" y="1768643"/>
            <a:ext cx="9665919" cy="4764504"/>
          </a:xfrm>
        </p:spPr>
        <p:txBody>
          <a:bodyPr/>
          <a:lstStyle/>
          <a:p>
            <a:pPr marL="342900" lvl="0" indent="-342900" algn="l">
              <a:lnSpc>
                <a:spcPct val="100000"/>
              </a:lnSpc>
              <a:spcBef>
                <a:spcPct val="20000"/>
              </a:spcBef>
              <a:buFont typeface="Arial" panose="020B0604020202020204" pitchFamily="34" charset="0"/>
              <a:buChar char="•"/>
            </a:pPr>
            <a:r>
              <a:rPr lang="en-US" sz="2000" b="1" dirty="0">
                <a:solidFill>
                  <a:schemeClr val="tx1">
                    <a:lumMod val="75000"/>
                    <a:lumOff val="25000"/>
                  </a:schemeClr>
                </a:solidFill>
                <a:latin typeface="Century Gothic" panose="020B0502020202020204" pitchFamily="34" charset="0"/>
              </a:rPr>
              <a:t>Grant Agreement</a:t>
            </a:r>
            <a:r>
              <a:rPr lang="el-GR" sz="2000" b="1" dirty="0">
                <a:solidFill>
                  <a:schemeClr val="tx1">
                    <a:lumMod val="75000"/>
                    <a:lumOff val="25000"/>
                  </a:schemeClr>
                </a:solidFill>
                <a:latin typeface="Century Gothic" panose="020B0502020202020204" pitchFamily="34" charset="0"/>
              </a:rPr>
              <a:t> – </a:t>
            </a:r>
            <a:r>
              <a:rPr lang="en-GB" sz="2000" b="1" dirty="0">
                <a:solidFill>
                  <a:schemeClr val="tx1">
                    <a:lumMod val="75000"/>
                    <a:lumOff val="25000"/>
                  </a:schemeClr>
                </a:solidFill>
                <a:latin typeface="Century Gothic" panose="020B0502020202020204" pitchFamily="34" charset="0"/>
              </a:rPr>
              <a:t>Special </a:t>
            </a:r>
            <a:r>
              <a:rPr lang="en-GB" sz="2000" b="1" dirty="0" smtClean="0">
                <a:solidFill>
                  <a:schemeClr val="tx1">
                    <a:lumMod val="75000"/>
                    <a:lumOff val="25000"/>
                  </a:schemeClr>
                </a:solidFill>
                <a:latin typeface="Century Gothic" panose="020B0502020202020204" pitchFamily="34" charset="0"/>
              </a:rPr>
              <a:t>Conditions</a:t>
            </a:r>
            <a:r>
              <a:rPr lang="el-GR" sz="2000" b="1" dirty="0">
                <a:solidFill>
                  <a:schemeClr val="tx1">
                    <a:lumMod val="75000"/>
                    <a:lumOff val="25000"/>
                  </a:schemeClr>
                </a:solidFill>
                <a:latin typeface="Century Gothic" panose="020B0502020202020204" pitchFamily="34" charset="0"/>
              </a:rPr>
              <a:t> </a:t>
            </a:r>
            <a:r>
              <a:rPr lang="en-GB" sz="2000" b="1" dirty="0" smtClean="0">
                <a:solidFill>
                  <a:schemeClr val="tx1">
                    <a:lumMod val="75000"/>
                    <a:lumOff val="25000"/>
                  </a:schemeClr>
                </a:solidFill>
                <a:latin typeface="Century Gothic" panose="020B0502020202020204" pitchFamily="34" charset="0"/>
              </a:rPr>
              <a:t>and annexes</a:t>
            </a:r>
            <a:endParaRPr lang="en-US" sz="2000" b="1" dirty="0">
              <a:solidFill>
                <a:schemeClr val="tx1">
                  <a:lumMod val="75000"/>
                  <a:lumOff val="25000"/>
                </a:schemeClr>
              </a:solidFill>
              <a:latin typeface="Century Gothic" panose="020B0502020202020204" pitchFamily="34" charset="0"/>
            </a:endParaRPr>
          </a:p>
          <a:p>
            <a:pPr marL="342900" lvl="0" indent="-342900" algn="l">
              <a:lnSpc>
                <a:spcPct val="100000"/>
              </a:lnSpc>
              <a:spcBef>
                <a:spcPct val="20000"/>
              </a:spcBef>
              <a:buFont typeface="Arial" panose="020B0604020202020204" pitchFamily="34" charset="0"/>
              <a:buChar char="•"/>
            </a:pPr>
            <a:r>
              <a:rPr lang="en-US" sz="2000" dirty="0">
                <a:solidFill>
                  <a:schemeClr val="tx1">
                    <a:lumMod val="75000"/>
                    <a:lumOff val="25000"/>
                  </a:schemeClr>
                </a:solidFill>
                <a:latin typeface="Century Gothic" panose="020B0502020202020204" pitchFamily="34" charset="0"/>
              </a:rPr>
              <a:t>Annex I </a:t>
            </a:r>
            <a:r>
              <a:rPr lang="en-GB"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General Conditions</a:t>
            </a:r>
          </a:p>
          <a:p>
            <a:pPr marL="342900" lvl="0" indent="-342900" algn="l">
              <a:lnSpc>
                <a:spcPct val="100000"/>
              </a:lnSpc>
              <a:spcBef>
                <a:spcPct val="20000"/>
              </a:spcBef>
              <a:buFont typeface="Arial" panose="020B0604020202020204" pitchFamily="34" charset="0"/>
              <a:buChar char="•"/>
            </a:pPr>
            <a:r>
              <a:rPr lang="en-US" sz="2000" b="1" dirty="0">
                <a:solidFill>
                  <a:schemeClr val="tx1">
                    <a:lumMod val="75000"/>
                    <a:lumOff val="25000"/>
                  </a:schemeClr>
                </a:solidFill>
                <a:latin typeface="Century Gothic" panose="020B0502020202020204" pitchFamily="34" charset="0"/>
              </a:rPr>
              <a:t>Annex II – </a:t>
            </a:r>
            <a:r>
              <a:rPr lang="en-GB" sz="2000" b="1" dirty="0" smtClean="0">
                <a:solidFill>
                  <a:schemeClr val="tx1">
                    <a:lumMod val="75000"/>
                    <a:lumOff val="25000"/>
                  </a:schemeClr>
                </a:solidFill>
                <a:latin typeface="Century Gothic" panose="020B0502020202020204" pitchFamily="34" charset="0"/>
              </a:rPr>
              <a:t>Description of the project </a:t>
            </a:r>
            <a:r>
              <a:rPr lang="en-GB" sz="2000" b="1" dirty="0">
                <a:solidFill>
                  <a:schemeClr val="tx1">
                    <a:lumMod val="75000"/>
                    <a:lumOff val="25000"/>
                  </a:schemeClr>
                </a:solidFill>
                <a:latin typeface="Century Gothic" panose="020B0502020202020204" pitchFamily="34" charset="0"/>
              </a:rPr>
              <a:t>and estimated budget of the project</a:t>
            </a:r>
            <a:endParaRPr lang="en-US" sz="2000" b="1" dirty="0">
              <a:solidFill>
                <a:schemeClr val="tx1">
                  <a:lumMod val="75000"/>
                  <a:lumOff val="25000"/>
                </a:schemeClr>
              </a:solidFill>
              <a:latin typeface="Century Gothic" panose="020B0502020202020204" pitchFamily="34" charset="0"/>
            </a:endParaRPr>
          </a:p>
          <a:p>
            <a:pPr marL="342900" lvl="0" indent="-342900" algn="l">
              <a:lnSpc>
                <a:spcPct val="100000"/>
              </a:lnSpc>
              <a:spcBef>
                <a:spcPct val="20000"/>
              </a:spcBef>
              <a:buFont typeface="Arial" panose="020B0604020202020204" pitchFamily="34" charset="0"/>
              <a:buChar char="•"/>
            </a:pPr>
            <a:r>
              <a:rPr lang="en-US" sz="2000" dirty="0">
                <a:solidFill>
                  <a:schemeClr val="tx1">
                    <a:lumMod val="75000"/>
                    <a:lumOff val="25000"/>
                  </a:schemeClr>
                </a:solidFill>
                <a:latin typeface="Century Gothic" panose="020B0502020202020204" pitchFamily="34" charset="0"/>
              </a:rPr>
              <a:t>Annex III </a:t>
            </a:r>
            <a:r>
              <a:rPr lang="en-GB"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Financial and contractual rules </a:t>
            </a:r>
            <a:endParaRPr lang="el-GR" sz="2000" dirty="0">
              <a:solidFill>
                <a:schemeClr val="tx1">
                  <a:lumMod val="75000"/>
                  <a:lumOff val="25000"/>
                </a:schemeClr>
              </a:solidFill>
              <a:latin typeface="Century Gothic" panose="020B0502020202020204" pitchFamily="34" charset="0"/>
            </a:endParaRPr>
          </a:p>
          <a:p>
            <a:pPr marL="342900" lvl="0" indent="-342900" algn="l">
              <a:lnSpc>
                <a:spcPct val="100000"/>
              </a:lnSpc>
              <a:spcBef>
                <a:spcPct val="20000"/>
              </a:spcBef>
              <a:buFont typeface="Arial" panose="020B0604020202020204" pitchFamily="34" charset="0"/>
              <a:buChar char="•"/>
            </a:pPr>
            <a:r>
              <a:rPr lang="en-US" sz="2000" dirty="0">
                <a:solidFill>
                  <a:schemeClr val="tx1">
                    <a:lumMod val="75000"/>
                    <a:lumOff val="25000"/>
                  </a:schemeClr>
                </a:solidFill>
                <a:latin typeface="Century Gothic" panose="020B0502020202020204" pitchFamily="34" charset="0"/>
              </a:rPr>
              <a:t>Annex IV </a:t>
            </a:r>
            <a:r>
              <a:rPr lang="en-GB"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Applicable rates</a:t>
            </a:r>
          </a:p>
          <a:p>
            <a:pPr marL="342900" lvl="0" indent="-342900" algn="l">
              <a:lnSpc>
                <a:spcPct val="100000"/>
              </a:lnSpc>
              <a:spcBef>
                <a:spcPct val="20000"/>
              </a:spcBef>
              <a:buFont typeface="Arial" panose="020B0604020202020204" pitchFamily="34" charset="0"/>
              <a:buChar char="•"/>
            </a:pPr>
            <a:r>
              <a:rPr lang="en-US" sz="2000" dirty="0">
                <a:solidFill>
                  <a:schemeClr val="tx1">
                    <a:lumMod val="75000"/>
                    <a:lumOff val="25000"/>
                  </a:schemeClr>
                </a:solidFill>
                <a:latin typeface="Century Gothic" panose="020B0502020202020204" pitchFamily="34" charset="0"/>
              </a:rPr>
              <a:t>Annex V</a:t>
            </a:r>
            <a:r>
              <a:rPr lang="el-GR" sz="2000" dirty="0">
                <a:solidFill>
                  <a:schemeClr val="tx1">
                    <a:lumMod val="75000"/>
                    <a:lumOff val="25000"/>
                  </a:schemeClr>
                </a:solidFill>
                <a:latin typeface="Century Gothic" panose="020B0502020202020204" pitchFamily="34" charset="0"/>
              </a:rPr>
              <a:t> </a:t>
            </a:r>
            <a:r>
              <a:rPr lang="en-GB" sz="2000" dirty="0">
                <a:solidFill>
                  <a:schemeClr val="tx1">
                    <a:lumMod val="75000"/>
                    <a:lumOff val="25000"/>
                  </a:schemeClr>
                </a:solidFill>
                <a:latin typeface="Century Gothic" panose="020B0502020202020204" pitchFamily="34" charset="0"/>
              </a:rPr>
              <a:t>– Templates </a:t>
            </a:r>
            <a:r>
              <a:rPr lang="en-GB" sz="2000" dirty="0" smtClean="0">
                <a:solidFill>
                  <a:schemeClr val="tx1">
                    <a:lumMod val="75000"/>
                    <a:lumOff val="25000"/>
                  </a:schemeClr>
                </a:solidFill>
                <a:latin typeface="Century Gothic" panose="020B0502020202020204" pitchFamily="34" charset="0"/>
              </a:rPr>
              <a:t>for </a:t>
            </a:r>
            <a:r>
              <a:rPr lang="en-GB" sz="2000" dirty="0">
                <a:solidFill>
                  <a:schemeClr val="tx1">
                    <a:lumMod val="75000"/>
                    <a:lumOff val="25000"/>
                  </a:schemeClr>
                </a:solidFill>
                <a:latin typeface="Century Gothic" panose="020B0502020202020204" pitchFamily="34" charset="0"/>
              </a:rPr>
              <a:t>agreements to be used between beneficiary and participants </a:t>
            </a:r>
            <a:endParaRPr lang="el-GR" sz="2000" dirty="0" smtClean="0">
              <a:solidFill>
                <a:schemeClr val="tx1">
                  <a:lumMod val="75000"/>
                  <a:lumOff val="25000"/>
                </a:schemeClr>
              </a:solidFill>
              <a:latin typeface="Century Gothic" panose="020B0502020202020204" pitchFamily="34" charset="0"/>
            </a:endParaRPr>
          </a:p>
          <a:p>
            <a:pPr marL="800100" lvl="1" indent="-342900" algn="l">
              <a:lnSpc>
                <a:spcPct val="100000"/>
              </a:lnSpc>
              <a:spcBef>
                <a:spcPct val="20000"/>
              </a:spcBef>
              <a:buFont typeface="Arial" panose="020B0604020202020204" pitchFamily="34" charset="0"/>
              <a:buChar char="•"/>
            </a:pPr>
            <a:r>
              <a:rPr lang="en-GB" sz="1600" dirty="0">
                <a:solidFill>
                  <a:srgbClr val="FF0000"/>
                </a:solidFill>
                <a:latin typeface="Century Gothic" panose="020B0502020202020204" pitchFamily="34" charset="0"/>
              </a:rPr>
              <a:t>Grant Agreement</a:t>
            </a:r>
          </a:p>
          <a:p>
            <a:pPr marL="800100" lvl="1" indent="-342900" algn="l">
              <a:lnSpc>
                <a:spcPct val="100000"/>
              </a:lnSpc>
              <a:spcBef>
                <a:spcPct val="20000"/>
              </a:spcBef>
              <a:buFont typeface="Arial" panose="020B0604020202020204" pitchFamily="34" charset="0"/>
              <a:buChar char="•"/>
            </a:pPr>
            <a:r>
              <a:rPr lang="en-GB" sz="1600" dirty="0">
                <a:solidFill>
                  <a:srgbClr val="FF0000"/>
                </a:solidFill>
                <a:latin typeface="Century Gothic" panose="020B0502020202020204" pitchFamily="34" charset="0"/>
              </a:rPr>
              <a:t>Learning agreement </a:t>
            </a:r>
          </a:p>
          <a:p>
            <a:pPr marL="800100" lvl="1" indent="-342900" algn="l">
              <a:lnSpc>
                <a:spcPct val="100000"/>
              </a:lnSpc>
              <a:spcBef>
                <a:spcPct val="20000"/>
              </a:spcBef>
              <a:buFont typeface="Arial" panose="020B0604020202020204" pitchFamily="34" charset="0"/>
              <a:buChar char="•"/>
            </a:pPr>
            <a:r>
              <a:rPr lang="en-GB" sz="1600" dirty="0">
                <a:solidFill>
                  <a:srgbClr val="FF0000"/>
                </a:solidFill>
                <a:latin typeface="Century Gothic" panose="020B0502020202020204" pitchFamily="34" charset="0"/>
              </a:rPr>
              <a:t>Learning agreement complement</a:t>
            </a:r>
          </a:p>
          <a:p>
            <a:pPr marL="800100" lvl="1" indent="-342900" algn="l">
              <a:lnSpc>
                <a:spcPct val="100000"/>
              </a:lnSpc>
              <a:spcBef>
                <a:spcPct val="20000"/>
              </a:spcBef>
              <a:buFont typeface="Arial" panose="020B0604020202020204" pitchFamily="34" charset="0"/>
              <a:buChar char="•"/>
            </a:pPr>
            <a:r>
              <a:rPr lang="en-GB" sz="1600" dirty="0">
                <a:solidFill>
                  <a:srgbClr val="FF0000"/>
                </a:solidFill>
                <a:latin typeface="Century Gothic" panose="020B0502020202020204" pitchFamily="34" charset="0"/>
              </a:rPr>
              <a:t>Learning Programme for Group Activities</a:t>
            </a:r>
          </a:p>
          <a:p>
            <a:pPr marL="800100" lvl="1" indent="-342900" algn="l">
              <a:lnSpc>
                <a:spcPct val="100000"/>
              </a:lnSpc>
              <a:spcBef>
                <a:spcPct val="20000"/>
              </a:spcBef>
              <a:buFont typeface="Arial" panose="020B0604020202020204" pitchFamily="34" charset="0"/>
              <a:buChar char="•"/>
            </a:pPr>
            <a:r>
              <a:rPr lang="en-GB" sz="1600" dirty="0">
                <a:solidFill>
                  <a:srgbClr val="FF0000"/>
                </a:solidFill>
                <a:latin typeface="Century Gothic" panose="020B0502020202020204" pitchFamily="34" charset="0"/>
              </a:rPr>
              <a:t>Learning Programme Provided by an invited expert</a:t>
            </a:r>
          </a:p>
          <a:p>
            <a:pPr marL="342900" lvl="0" indent="-342900" algn="l">
              <a:lnSpc>
                <a:spcPct val="100000"/>
              </a:lnSpc>
              <a:spcBef>
                <a:spcPct val="20000"/>
              </a:spcBef>
              <a:buFont typeface="Arial" panose="020B0604020202020204" pitchFamily="34" charset="0"/>
              <a:buChar char="•"/>
            </a:pPr>
            <a:r>
              <a:rPr lang="en-GB" sz="2000" dirty="0">
                <a:solidFill>
                  <a:schemeClr val="tx1">
                    <a:lumMod val="75000"/>
                    <a:lumOff val="25000"/>
                  </a:schemeClr>
                </a:solidFill>
                <a:latin typeface="Century Gothic" panose="020B0502020202020204" pitchFamily="34" charset="0"/>
              </a:rPr>
              <a:t>Annex VI – Bank account details</a:t>
            </a:r>
          </a:p>
          <a:p>
            <a:pPr marL="342900" lvl="0" indent="-342900" algn="l">
              <a:lnSpc>
                <a:spcPct val="100000"/>
              </a:lnSpc>
              <a:spcBef>
                <a:spcPct val="20000"/>
              </a:spcBef>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lvl="0" indent="-342900" algn="l">
              <a:lnSpc>
                <a:spcPct val="100000"/>
              </a:lnSpc>
              <a:spcBef>
                <a:spcPct val="20000"/>
              </a:spcBef>
              <a:buFont typeface="Arial" panose="020B0604020202020204" pitchFamily="34" charset="0"/>
              <a:buChar char="•"/>
            </a:pPr>
            <a:endParaRPr lang="el-GR" sz="2000" dirty="0" smtClean="0">
              <a:solidFill>
                <a:schemeClr val="tx1">
                  <a:lumMod val="75000"/>
                  <a:lumOff val="25000"/>
                </a:schemeClr>
              </a:solidFill>
              <a:latin typeface="Century Gothic" panose="020B0502020202020204" pitchFamily="34" charset="0"/>
            </a:endParaRPr>
          </a:p>
          <a:p>
            <a:pPr marL="342900" lvl="0" indent="-342900" algn="l">
              <a:lnSpc>
                <a:spcPct val="100000"/>
              </a:lnSpc>
              <a:spcBef>
                <a:spcPct val="20000"/>
              </a:spcBef>
              <a:buFont typeface="Arial" panose="020B0604020202020204" pitchFamily="34" charset="0"/>
              <a:buChar char="•"/>
            </a:pPr>
            <a:endParaRPr lang="en-GB"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986442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0720"/>
            <a:ext cx="9144000" cy="524388"/>
          </a:xfrm>
        </p:spPr>
        <p:txBody>
          <a:bodyPr/>
          <a:lstStyle/>
          <a:p>
            <a:r>
              <a:rPr lang="el-GR" sz="3200" b="1" dirty="0">
                <a:solidFill>
                  <a:srgbClr val="7030A0"/>
                </a:solidFill>
                <a:latin typeface="Century Gothic" panose="020B0502020202020204" pitchFamily="34" charset="0"/>
                <a:ea typeface="+mn-ea"/>
                <a:cs typeface="+mn-cs"/>
              </a:rPr>
              <a:t>Συμφωνία και Παραρτήματα</a:t>
            </a:r>
            <a:endParaRPr lang="en-GB" sz="3200" b="1" dirty="0">
              <a:solidFill>
                <a:srgbClr val="7030A0"/>
              </a:solidFill>
              <a:latin typeface="Century Gothic" panose="020B0502020202020204" pitchFamily="34" charset="0"/>
              <a:ea typeface="+mn-ea"/>
              <a:cs typeface="+mn-cs"/>
            </a:endParaRPr>
          </a:p>
        </p:txBody>
      </p:sp>
      <p:sp>
        <p:nvSpPr>
          <p:cNvPr id="3" name="Subtitle 2"/>
          <p:cNvSpPr>
            <a:spLocks noGrp="1"/>
          </p:cNvSpPr>
          <p:nvPr>
            <p:ph type="subTitle" idx="1"/>
          </p:nvPr>
        </p:nvSpPr>
        <p:spPr>
          <a:xfrm>
            <a:off x="839243" y="1587082"/>
            <a:ext cx="10772383" cy="3855651"/>
          </a:xfrm>
        </p:spPr>
        <p:txBody>
          <a:bodyPr/>
          <a:lstStyle/>
          <a:p>
            <a:pPr marL="342900" lvl="0" indent="-342900" algn="l">
              <a:lnSpc>
                <a:spcPct val="100000"/>
              </a:lnSpc>
              <a:spcBef>
                <a:spcPts val="0"/>
              </a:spcBef>
              <a:spcAft>
                <a:spcPts val="1200"/>
              </a:spcAft>
              <a:buFont typeface="Arial" panose="020B0604020202020204" pitchFamily="34" charset="0"/>
              <a:buChar char="•"/>
            </a:pPr>
            <a:r>
              <a:rPr lang="el-GR" sz="1900" dirty="0">
                <a:latin typeface="Century Gothic" panose="020B0502020202020204" pitchFamily="34" charset="0"/>
              </a:rPr>
              <a:t>Νομικό έγγραφο μεταξύ του δικαιούχου και  της Εθνικής Υπηρεσίας (ΕΥ</a:t>
            </a:r>
            <a:r>
              <a:rPr lang="el-GR" sz="1900" dirty="0" smtClean="0">
                <a:latin typeface="Century Gothic" panose="020B0502020202020204" pitchFamily="34" charset="0"/>
              </a:rPr>
              <a:t>)</a:t>
            </a:r>
            <a:endParaRPr lang="el-GR" sz="1900" dirty="0">
              <a:latin typeface="Century Gothic" panose="020B0502020202020204" pitchFamily="34" charset="0"/>
            </a:endParaRPr>
          </a:p>
          <a:p>
            <a:pPr marL="342900" lvl="0" indent="-342900" algn="l">
              <a:lnSpc>
                <a:spcPct val="100000"/>
              </a:lnSpc>
              <a:spcBef>
                <a:spcPts val="0"/>
              </a:spcBef>
              <a:spcAft>
                <a:spcPts val="1200"/>
              </a:spcAft>
              <a:buFont typeface="Arial" panose="020B0604020202020204" pitchFamily="34" charset="0"/>
              <a:buChar char="•"/>
            </a:pPr>
            <a:r>
              <a:rPr lang="el-GR" sz="1900" dirty="0">
                <a:latin typeface="Century Gothic" panose="020B0502020202020204" pitchFamily="34" charset="0"/>
              </a:rPr>
              <a:t>Διαχείριση του Σχεδίου σύμφωνα με τους κανόνες της Συμφωνίας Επιχορήγησης, του Οδηγού Προγράμματος 20</a:t>
            </a:r>
            <a:r>
              <a:rPr lang="en-GB" sz="1900" dirty="0" smtClean="0">
                <a:latin typeface="Century Gothic" panose="020B0502020202020204" pitchFamily="34" charset="0"/>
              </a:rPr>
              <a:t>21</a:t>
            </a:r>
            <a:r>
              <a:rPr lang="el-GR" sz="1900" dirty="0" smtClean="0">
                <a:latin typeface="Century Gothic" panose="020B0502020202020204" pitchFamily="34" charset="0"/>
              </a:rPr>
              <a:t> </a:t>
            </a:r>
            <a:r>
              <a:rPr lang="el-GR" sz="1900" dirty="0">
                <a:latin typeface="Century Gothic" panose="020B0502020202020204" pitchFamily="34" charset="0"/>
              </a:rPr>
              <a:t>και σύμφωνα με την </a:t>
            </a:r>
            <a:r>
              <a:rPr lang="el-GR" sz="1900" dirty="0" smtClean="0">
                <a:latin typeface="Century Gothic" panose="020B0502020202020204" pitchFamily="34" charset="0"/>
              </a:rPr>
              <a:t>Αίτηση</a:t>
            </a:r>
            <a:endParaRPr lang="el-GR" sz="1900" dirty="0">
              <a:latin typeface="Century Gothic" panose="020B0502020202020204" pitchFamily="34" charset="0"/>
            </a:endParaRPr>
          </a:p>
          <a:p>
            <a:pPr marL="342900" lvl="0" indent="-342900" algn="l">
              <a:lnSpc>
                <a:spcPct val="100000"/>
              </a:lnSpc>
              <a:spcBef>
                <a:spcPts val="0"/>
              </a:spcBef>
              <a:spcAft>
                <a:spcPts val="1200"/>
              </a:spcAft>
              <a:buFont typeface="Arial" panose="020B0604020202020204" pitchFamily="34" charset="0"/>
              <a:buChar char="•"/>
            </a:pPr>
            <a:r>
              <a:rPr lang="el-GR" sz="1900" dirty="0">
                <a:latin typeface="Century Gothic" panose="020B0502020202020204" pitchFamily="34" charset="0"/>
              </a:rPr>
              <a:t>Η Συμφωνία </a:t>
            </a:r>
            <a:r>
              <a:rPr lang="el-GR" sz="1900" dirty="0" smtClean="0">
                <a:latin typeface="Century Gothic" panose="020B0502020202020204" pitchFamily="34" charset="0"/>
              </a:rPr>
              <a:t>Επιχορήγησης</a:t>
            </a:r>
            <a:r>
              <a:rPr lang="en-GB" sz="1900" dirty="0" smtClean="0">
                <a:latin typeface="Century Gothic" panose="020B0502020202020204" pitchFamily="34" charset="0"/>
              </a:rPr>
              <a:t>, </a:t>
            </a:r>
            <a:r>
              <a:rPr lang="el-GR" sz="1900" dirty="0" smtClean="0">
                <a:latin typeface="Century Gothic" panose="020B0502020202020204" pitchFamily="34" charset="0"/>
              </a:rPr>
              <a:t>το Παράρτημα ΙΙ</a:t>
            </a:r>
            <a:r>
              <a:rPr lang="en-US" sz="1900" dirty="0" smtClean="0">
                <a:latin typeface="Century Gothic" panose="020B0502020202020204" pitchFamily="34" charset="0"/>
              </a:rPr>
              <a:t> </a:t>
            </a:r>
            <a:r>
              <a:rPr lang="el-GR" sz="1900" dirty="0" smtClean="0">
                <a:latin typeface="Century Gothic" panose="020B0502020202020204" pitchFamily="34" charset="0"/>
              </a:rPr>
              <a:t>και το </a:t>
            </a:r>
            <a:r>
              <a:rPr lang="en-GB" sz="1900" dirty="0" smtClean="0">
                <a:latin typeface="Century Gothic" panose="020B0502020202020204" pitchFamily="34" charset="0"/>
              </a:rPr>
              <a:t>addendum</a:t>
            </a:r>
            <a:r>
              <a:rPr lang="el-GR" sz="1900" dirty="0" smtClean="0">
                <a:latin typeface="Century Gothic" panose="020B0502020202020204" pitchFamily="34" charset="0"/>
              </a:rPr>
              <a:t> </a:t>
            </a:r>
            <a:r>
              <a:rPr lang="el-GR" sz="1900" dirty="0">
                <a:latin typeface="Century Gothic" panose="020B0502020202020204" pitchFamily="34" charset="0"/>
              </a:rPr>
              <a:t>αποστέλλονται στον δικαιούχο </a:t>
            </a:r>
            <a:r>
              <a:rPr lang="el-GR" sz="1900" dirty="0" smtClean="0">
                <a:latin typeface="Century Gothic" panose="020B0502020202020204" pitchFamily="34" charset="0"/>
              </a:rPr>
              <a:t>ηλεκτρονικά</a:t>
            </a:r>
            <a:endParaRPr lang="el-GR" sz="1900" dirty="0">
              <a:latin typeface="Century Gothic" panose="020B0502020202020204" pitchFamily="34" charset="0"/>
            </a:endParaRPr>
          </a:p>
          <a:p>
            <a:pPr marL="342900" lvl="0" indent="-342900" algn="l">
              <a:lnSpc>
                <a:spcPct val="100000"/>
              </a:lnSpc>
              <a:spcBef>
                <a:spcPts val="0"/>
              </a:spcBef>
              <a:spcAft>
                <a:spcPts val="1200"/>
              </a:spcAft>
              <a:buFont typeface="Arial" panose="020B0604020202020204" pitchFamily="34" charset="0"/>
              <a:buChar char="•"/>
            </a:pPr>
            <a:r>
              <a:rPr lang="el-GR" sz="1900" dirty="0">
                <a:latin typeface="Century Gothic" panose="020B0502020202020204" pitchFamily="34" charset="0"/>
              </a:rPr>
              <a:t>Τα υπόλοιπα παραρτήματα αναρτώνται στη Διαχείριση Εγκεκριμένων Σχεδίων</a:t>
            </a:r>
            <a:r>
              <a:rPr lang="en-GB" sz="1900" dirty="0">
                <a:latin typeface="Century Gothic" panose="020B0502020202020204" pitchFamily="34" charset="0"/>
              </a:rPr>
              <a:t> </a:t>
            </a:r>
            <a:r>
              <a:rPr lang="el-GR" sz="1900" dirty="0">
                <a:latin typeface="Century Gothic" panose="020B0502020202020204" pitchFamily="34" charset="0"/>
              </a:rPr>
              <a:t>στην </a:t>
            </a:r>
            <a:r>
              <a:rPr lang="el-GR" sz="1900" dirty="0">
                <a:latin typeface="Century Gothic" panose="020B0502020202020204" pitchFamily="34" charset="0"/>
                <a:hlinkClick r:id="rId2" action="ppaction://hlinkfile"/>
              </a:rPr>
              <a:t>ιστοσελίδα του </a:t>
            </a:r>
            <a:r>
              <a:rPr lang="el-GR" sz="1900" dirty="0" smtClean="0">
                <a:latin typeface="Century Gothic" panose="020B0502020202020204" pitchFamily="34" charset="0"/>
                <a:hlinkClick r:id="rId2" action="ppaction://hlinkfile"/>
              </a:rPr>
              <a:t>ΙΔΕΠ</a:t>
            </a:r>
            <a:endParaRPr lang="el-GR" sz="1900" dirty="0" smtClean="0">
              <a:latin typeface="Century Gothic" panose="020B0502020202020204" pitchFamily="34" charset="0"/>
            </a:endParaRPr>
          </a:p>
          <a:p>
            <a:pPr marL="342900" lvl="0" indent="-342900" algn="l">
              <a:lnSpc>
                <a:spcPct val="100000"/>
              </a:lnSpc>
              <a:spcBef>
                <a:spcPts val="0"/>
              </a:spcBef>
              <a:spcAft>
                <a:spcPts val="1200"/>
              </a:spcAft>
              <a:buFont typeface="Arial" panose="020B0604020202020204" pitchFamily="34" charset="0"/>
              <a:buChar char="•"/>
            </a:pPr>
            <a:r>
              <a:rPr lang="el-GR" sz="1900" dirty="0" smtClean="0">
                <a:latin typeface="Century Gothic" panose="020B0502020202020204" pitchFamily="34" charset="0"/>
              </a:rPr>
              <a:t>Τίθεται </a:t>
            </a:r>
            <a:r>
              <a:rPr lang="el-GR" sz="1900" dirty="0">
                <a:latin typeface="Century Gothic" panose="020B0502020202020204" pitchFamily="34" charset="0"/>
              </a:rPr>
              <a:t>σε ισχύ μετά </a:t>
            </a:r>
            <a:r>
              <a:rPr lang="el-GR" sz="1900" dirty="0" smtClean="0">
                <a:latin typeface="Century Gothic" panose="020B0502020202020204" pitchFamily="34" charset="0"/>
              </a:rPr>
              <a:t>από την </a:t>
            </a:r>
            <a:r>
              <a:rPr lang="el-GR" sz="1900" dirty="0">
                <a:latin typeface="Century Gothic" panose="020B0502020202020204" pitchFamily="34" charset="0"/>
              </a:rPr>
              <a:t>υπογραφή και από την ΕΥ </a:t>
            </a:r>
          </a:p>
          <a:p>
            <a:pPr marL="342900" lvl="0" indent="-342900" algn="l">
              <a:lnSpc>
                <a:spcPct val="100000"/>
              </a:lnSpc>
              <a:spcBef>
                <a:spcPts val="0"/>
              </a:spcBef>
              <a:spcAft>
                <a:spcPts val="1200"/>
              </a:spcAft>
              <a:buFont typeface="Arial" panose="020B0604020202020204" pitchFamily="34" charset="0"/>
              <a:buChar char="•"/>
            </a:pPr>
            <a:r>
              <a:rPr lang="el-GR" sz="1900" dirty="0">
                <a:latin typeface="Century Gothic" panose="020B0502020202020204" pitchFamily="34" charset="0"/>
              </a:rPr>
              <a:t>Επικοινωνία  ΕΥ </a:t>
            </a:r>
            <a:r>
              <a:rPr lang="el-GR" sz="1900" b="1" dirty="0">
                <a:latin typeface="Century Gothic" panose="020B0502020202020204" pitchFamily="34" charset="0"/>
              </a:rPr>
              <a:t>μόνο</a:t>
            </a:r>
            <a:r>
              <a:rPr lang="el-GR" sz="1900" dirty="0">
                <a:latin typeface="Century Gothic" panose="020B0502020202020204" pitchFamily="34" charset="0"/>
              </a:rPr>
              <a:t> με το άτομο/α επαφής που έχει οριστεί στην αίτηση </a:t>
            </a:r>
            <a:r>
              <a:rPr lang="el-GR" sz="1900" dirty="0" smtClean="0">
                <a:latin typeface="Century Gothic" panose="020B0502020202020204" pitchFamily="34" charset="0"/>
              </a:rPr>
              <a:t>και το </a:t>
            </a:r>
            <a:r>
              <a:rPr lang="el-GR" sz="1900" dirty="0">
                <a:latin typeface="Century Gothic" panose="020B0502020202020204" pitchFamily="34" charset="0"/>
              </a:rPr>
              <a:t>νόμιμο </a:t>
            </a:r>
            <a:r>
              <a:rPr lang="el-GR" sz="1900" dirty="0" smtClean="0">
                <a:latin typeface="Century Gothic" panose="020B0502020202020204" pitchFamily="34" charset="0"/>
              </a:rPr>
              <a:t>εκπρόσωπο</a:t>
            </a:r>
            <a:r>
              <a:rPr lang="en-GB" sz="1900" dirty="0">
                <a:solidFill>
                  <a:schemeClr val="tx1">
                    <a:lumMod val="75000"/>
                    <a:lumOff val="25000"/>
                  </a:schemeClr>
                </a:solidFill>
                <a:latin typeface="Century Gothic" panose="020B0502020202020204" pitchFamily="34" charset="0"/>
              </a:rPr>
              <a:t>.</a:t>
            </a:r>
            <a:endParaRPr lang="en-GB"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846170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280" y="706218"/>
            <a:ext cx="9144000" cy="588450"/>
          </a:xfrm>
        </p:spPr>
        <p:txBody>
          <a:bodyPr/>
          <a:lstStyle/>
          <a:p>
            <a:r>
              <a:rPr lang="el-GR" sz="3200" b="1" dirty="0">
                <a:solidFill>
                  <a:srgbClr val="7030A0"/>
                </a:solidFill>
                <a:latin typeface="Century Gothic" panose="020B0502020202020204" pitchFamily="34" charset="0"/>
                <a:ea typeface="+mn-ea"/>
                <a:cs typeface="+mn-cs"/>
              </a:rPr>
              <a:t>Έλεγχος ορθότητας στοιχείων Συμφωνίας</a:t>
            </a:r>
            <a:endParaRPr lang="en-GB" sz="3200" b="1" dirty="0">
              <a:solidFill>
                <a:srgbClr val="7030A0"/>
              </a:solidFill>
              <a:latin typeface="Century Gothic" panose="020B0502020202020204" pitchFamily="34" charset="0"/>
              <a:ea typeface="+mn-ea"/>
              <a:cs typeface="+mn-cs"/>
            </a:endParaRPr>
          </a:p>
        </p:txBody>
      </p:sp>
      <p:sp>
        <p:nvSpPr>
          <p:cNvPr id="3" name="Subtitle 2"/>
          <p:cNvSpPr>
            <a:spLocks noGrp="1"/>
          </p:cNvSpPr>
          <p:nvPr>
            <p:ph type="subTitle" idx="1"/>
          </p:nvPr>
        </p:nvSpPr>
        <p:spPr>
          <a:xfrm>
            <a:off x="1135554" y="2082801"/>
            <a:ext cx="10083451" cy="3528860"/>
          </a:xfrm>
        </p:spPr>
        <p:txBody>
          <a:bodyPr/>
          <a:lstStyle/>
          <a:p>
            <a:pPr marL="342900" indent="-342900" algn="l">
              <a:buFont typeface="Arial" panose="020B0604020202020204" pitchFamily="34" charset="0"/>
              <a:buChar char="•"/>
            </a:pPr>
            <a:r>
              <a:rPr lang="el-GR" dirty="0">
                <a:latin typeface="Century Gothic" panose="020B0502020202020204" pitchFamily="34" charset="0"/>
              </a:rPr>
              <a:t>Διάρκεια Σχεδίου από </a:t>
            </a:r>
            <a:r>
              <a:rPr lang="el-GR" dirty="0" smtClean="0">
                <a:latin typeface="Century Gothic" panose="020B0502020202020204" pitchFamily="34" charset="0"/>
              </a:rPr>
              <a:t>6 μέχρι 18 </a:t>
            </a:r>
            <a:r>
              <a:rPr lang="el-GR" dirty="0">
                <a:latin typeface="Century Gothic" panose="020B0502020202020204" pitchFamily="34" charset="0"/>
              </a:rPr>
              <a:t>μήνες</a:t>
            </a:r>
          </a:p>
          <a:p>
            <a:pPr marL="342900" indent="-342900" algn="l">
              <a:buFont typeface="Arial" panose="020B0604020202020204" pitchFamily="34" charset="0"/>
              <a:buChar char="•"/>
            </a:pPr>
            <a:r>
              <a:rPr lang="el-GR" dirty="0">
                <a:latin typeface="Century Gothic" panose="020B0502020202020204" pitchFamily="34" charset="0"/>
              </a:rPr>
              <a:t>Ημερομηνία έναρξης: </a:t>
            </a:r>
            <a:r>
              <a:rPr lang="el-GR" dirty="0" smtClean="0">
                <a:latin typeface="Century Gothic" panose="020B0502020202020204" pitchFamily="34" charset="0"/>
              </a:rPr>
              <a:t>01/09/2021 </a:t>
            </a:r>
            <a:r>
              <a:rPr lang="el-GR" dirty="0">
                <a:latin typeface="Century Gothic" panose="020B0502020202020204" pitchFamily="34" charset="0"/>
              </a:rPr>
              <a:t>– </a:t>
            </a:r>
            <a:r>
              <a:rPr lang="el-GR" dirty="0" smtClean="0">
                <a:latin typeface="Century Gothic" panose="020B0502020202020204" pitchFamily="34" charset="0"/>
              </a:rPr>
              <a:t>31/12/2021</a:t>
            </a:r>
            <a:endParaRPr lang="el-GR" dirty="0">
              <a:latin typeface="Century Gothic" panose="020B0502020202020204" pitchFamily="34" charset="0"/>
            </a:endParaRPr>
          </a:p>
          <a:p>
            <a:pPr marL="342900" indent="-342900" algn="l">
              <a:buFont typeface="Arial" panose="020B0604020202020204" pitchFamily="34" charset="0"/>
              <a:buChar char="•"/>
            </a:pPr>
            <a:r>
              <a:rPr lang="el-GR" dirty="0">
                <a:latin typeface="Century Gothic" panose="020B0502020202020204" pitchFamily="34" charset="0"/>
              </a:rPr>
              <a:t>Ημερομηνία λήξης: Αναλόγως διάρκειας του Σχεδίου</a:t>
            </a:r>
          </a:p>
          <a:p>
            <a:pPr marL="342900" indent="-342900" algn="l">
              <a:buFont typeface="Arial" panose="020B0604020202020204" pitchFamily="34" charset="0"/>
              <a:buChar char="•"/>
            </a:pPr>
            <a:r>
              <a:rPr lang="el-GR" dirty="0">
                <a:latin typeface="Century Gothic" panose="020B0502020202020204" pitchFamily="34" charset="0"/>
              </a:rPr>
              <a:t>Ποσά </a:t>
            </a:r>
          </a:p>
          <a:p>
            <a:pPr marL="342900" indent="-342900" algn="l">
              <a:buFont typeface="Arial" panose="020B0604020202020204" pitchFamily="34" charset="0"/>
              <a:buChar char="•"/>
            </a:pPr>
            <a:r>
              <a:rPr lang="el-GR" dirty="0">
                <a:latin typeface="Century Gothic" panose="020B0502020202020204" pitchFamily="34" charset="0"/>
              </a:rPr>
              <a:t>Στοιχεία τραπεζικού λογαριασμού (παράρτημα VI του </a:t>
            </a:r>
            <a:r>
              <a:rPr lang="el-GR" dirty="0" smtClean="0">
                <a:latin typeface="Century Gothic" panose="020B0502020202020204" pitchFamily="34" charset="0"/>
              </a:rPr>
              <a:t>συμβολαίου ή </a:t>
            </a:r>
            <a:r>
              <a:rPr lang="en-GB" dirty="0" smtClean="0">
                <a:latin typeface="Century Gothic" panose="020B0502020202020204" pitchFamily="34" charset="0"/>
              </a:rPr>
              <a:t>VII </a:t>
            </a:r>
            <a:r>
              <a:rPr lang="el-GR" dirty="0" smtClean="0">
                <a:latin typeface="Century Gothic" panose="020B0502020202020204" pitchFamily="34" charset="0"/>
              </a:rPr>
              <a:t>σε περίπτωση κοινοπραξίας)</a:t>
            </a:r>
            <a:endParaRPr lang="el-GR" dirty="0">
              <a:latin typeface="Century Gothic" panose="020B0502020202020204" pitchFamily="34" charset="0"/>
            </a:endParaRPr>
          </a:p>
          <a:p>
            <a:pPr marL="342900" indent="-342900" algn="l">
              <a:buFont typeface="Arial" panose="020B0604020202020204" pitchFamily="34" charset="0"/>
              <a:buChar char="•"/>
            </a:pPr>
            <a:r>
              <a:rPr lang="el-GR" dirty="0">
                <a:latin typeface="Century Gothic" panose="020B0502020202020204" pitchFamily="34" charset="0"/>
              </a:rPr>
              <a:t>Στοιχεία επικοινωνίας (άτομο επαφής/νόμιμος εκπρόσωπος)</a:t>
            </a:r>
          </a:p>
          <a:p>
            <a:pPr algn="l"/>
            <a:endParaRPr lang="en-GB" dirty="0">
              <a:latin typeface="Century Gothic" panose="020B0502020202020204" pitchFamily="34" charset="0"/>
            </a:endParaRPr>
          </a:p>
        </p:txBody>
      </p:sp>
    </p:spTree>
    <p:extLst>
      <p:ext uri="{BB962C8B-B14F-4D97-AF65-F5344CB8AC3E}">
        <p14:creationId xmlns:p14="http://schemas.microsoft.com/office/powerpoint/2010/main" val="2874023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3893"/>
            <a:ext cx="9144000" cy="676940"/>
          </a:xfrm>
        </p:spPr>
        <p:txBody>
          <a:bodyPr/>
          <a:lstStyle/>
          <a:p>
            <a:r>
              <a:rPr lang="el-GR" sz="3200" b="1" dirty="0">
                <a:solidFill>
                  <a:srgbClr val="7030A0"/>
                </a:solidFill>
                <a:latin typeface="Calibri"/>
                <a:ea typeface="+mn-ea"/>
                <a:cs typeface="+mn-cs"/>
              </a:rPr>
              <a:t>Σημεία αναφοράς για τη Συμφωνία Επιχορήγησης</a:t>
            </a:r>
            <a:endParaRPr lang="en-GB" sz="3200" b="1" dirty="0">
              <a:solidFill>
                <a:srgbClr val="7030A0"/>
              </a:solidFill>
              <a:latin typeface="Calibri"/>
              <a:ea typeface="+mn-ea"/>
              <a:cs typeface="+mn-cs"/>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56712139"/>
              </p:ext>
            </p:extLst>
          </p:nvPr>
        </p:nvGraphicFramePr>
        <p:xfrm>
          <a:off x="758313" y="1999719"/>
          <a:ext cx="10675374" cy="4215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795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386" y="681080"/>
            <a:ext cx="9144000" cy="853023"/>
          </a:xfrm>
        </p:spPr>
        <p:txBody>
          <a:bodyPr/>
          <a:lstStyle/>
          <a:p>
            <a:pPr>
              <a:defRPr/>
            </a:pPr>
            <a:r>
              <a:rPr lang="el-GR" sz="3200" b="1" dirty="0">
                <a:solidFill>
                  <a:srgbClr val="008080"/>
                </a:solidFill>
                <a:latin typeface="Century Gothic" panose="020B0502020202020204" pitchFamily="34" charset="0"/>
                <a:ea typeface="+mn-ea"/>
                <a:cs typeface="+mn-cs"/>
              </a:rPr>
              <a:t>Σχέδια Κινητικότητας Μικρής Διάρκειας </a:t>
            </a:r>
            <a:r>
              <a:rPr lang="el-GR" sz="2800" b="1" dirty="0">
                <a:latin typeface="Century Gothic" panose="020B0502020202020204" pitchFamily="34" charset="0"/>
              </a:rPr>
              <a:t/>
            </a:r>
            <a:br>
              <a:rPr lang="el-GR" sz="2800" b="1" dirty="0">
                <a:latin typeface="Century Gothic" panose="020B0502020202020204" pitchFamily="34" charset="0"/>
              </a:rPr>
            </a:br>
            <a:r>
              <a:rPr lang="el-GR" sz="1900" b="1" dirty="0">
                <a:solidFill>
                  <a:prstClr val="black"/>
                </a:solidFill>
                <a:latin typeface="Century Gothic" panose="020B0502020202020204" pitchFamily="34" charset="0"/>
                <a:ea typeface="+mn-ea"/>
                <a:cs typeface="Calibri" panose="020F0502020204030204" pitchFamily="34" charset="0"/>
              </a:rPr>
              <a:t>Γενική Περιγραφή</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1039660" y="1988949"/>
            <a:ext cx="10083452" cy="4716651"/>
          </a:xfrm>
        </p:spPr>
        <p:txBody>
          <a:bodyPr/>
          <a:lstStyle/>
          <a:p>
            <a:pPr marL="342900" lvl="0" indent="-342900" algn="l">
              <a:lnSpc>
                <a:spcPct val="100000"/>
              </a:lnSpc>
              <a:spcBef>
                <a:spcPct val="20000"/>
              </a:spcBef>
              <a:buFont typeface="Wingdings" panose="05000000000000000000" pitchFamily="2" charset="2"/>
              <a:buChar char="q"/>
              <a:defRPr/>
            </a:pPr>
            <a:r>
              <a:rPr lang="el-GR" sz="1600" b="1" dirty="0">
                <a:solidFill>
                  <a:sysClr val="windowText" lastClr="000000"/>
                </a:solidFill>
                <a:latin typeface="Century Gothic" panose="020B0502020202020204" pitchFamily="34" charset="0"/>
              </a:rPr>
              <a:t>Σχέδια που επιτρέπουν σε οργανισμούς που δραστηριοποιούνται στους τομείς Εκπαίδευσης και Κατάρτισης </a:t>
            </a:r>
            <a:r>
              <a:rPr lang="el-GR" sz="1600" b="1" dirty="0" smtClean="0">
                <a:solidFill>
                  <a:sysClr val="windowText" lastClr="000000"/>
                </a:solidFill>
                <a:latin typeface="Century Gothic" panose="020B0502020202020204" pitchFamily="34" charset="0"/>
              </a:rPr>
              <a:t>να</a:t>
            </a:r>
            <a:r>
              <a:rPr lang="el-GR" sz="1400" b="1" dirty="0" smtClean="0">
                <a:solidFill>
                  <a:sysClr val="windowText" lastClr="000000"/>
                </a:solidFill>
                <a:latin typeface="Century Gothic" panose="020B0502020202020204" pitchFamily="34" charset="0"/>
              </a:rPr>
              <a:t>:</a:t>
            </a:r>
            <a:endParaRPr lang="el-GR" sz="1400" dirty="0">
              <a:solidFill>
                <a:sysClr val="windowText" lastClr="000000"/>
              </a:solidFill>
              <a:latin typeface="Century Gothic" panose="020B0502020202020204" pitchFamily="34" charset="0"/>
            </a:endParaRPr>
          </a:p>
          <a:p>
            <a:pPr lvl="0" algn="l">
              <a:lnSpc>
                <a:spcPct val="100000"/>
              </a:lnSpc>
              <a:spcBef>
                <a:spcPct val="20000"/>
              </a:spcBef>
              <a:defRPr/>
            </a:pPr>
            <a:endParaRPr lang="en-US" sz="800" dirty="0">
              <a:solidFill>
                <a:sysClr val="windowText" lastClr="000000"/>
              </a:solidFill>
              <a:latin typeface="Century Gothic" panose="020B0502020202020204" pitchFamily="34" charset="0"/>
            </a:endParaRPr>
          </a:p>
          <a:p>
            <a:pPr marL="342900" lvl="0" indent="-342900" algn="l">
              <a:lnSpc>
                <a:spcPct val="100000"/>
              </a:lnSpc>
              <a:spcBef>
                <a:spcPct val="20000"/>
              </a:spcBef>
              <a:buFont typeface="Wingdings" panose="05000000000000000000" pitchFamily="2" charset="2"/>
              <a:buChar char="§"/>
              <a:defRPr/>
            </a:pPr>
            <a:r>
              <a:rPr lang="el-GR" sz="1600" dirty="0">
                <a:solidFill>
                  <a:sysClr val="windowText" lastClr="000000"/>
                </a:solidFill>
                <a:latin typeface="Century Gothic" panose="020B0502020202020204" pitchFamily="34" charset="0"/>
              </a:rPr>
              <a:t>Οργανώσουν δραστηριότητες </a:t>
            </a:r>
            <a:r>
              <a:rPr lang="el-GR" sz="1600" dirty="0" smtClean="0">
                <a:solidFill>
                  <a:sysClr val="windowText" lastClr="000000"/>
                </a:solidFill>
                <a:latin typeface="Century Gothic" panose="020B0502020202020204" pitchFamily="34" charset="0"/>
              </a:rPr>
              <a:t>κινητικότητας για </a:t>
            </a:r>
            <a:r>
              <a:rPr lang="el-GR" sz="1600" dirty="0">
                <a:solidFill>
                  <a:sysClr val="windowText" lastClr="000000"/>
                </a:solidFill>
                <a:latin typeface="Century Gothic" panose="020B0502020202020204" pitchFamily="34" charset="0"/>
              </a:rPr>
              <a:t>σκοπούς μάθησης, για το προσωπικό και τους μαθητές/</a:t>
            </a:r>
            <a:r>
              <a:rPr lang="el-GR" sz="1600" dirty="0" err="1">
                <a:solidFill>
                  <a:sysClr val="windowText" lastClr="000000"/>
                </a:solidFill>
                <a:latin typeface="Century Gothic" panose="020B0502020202020204" pitchFamily="34" charset="0"/>
              </a:rPr>
              <a:t>εκπαιδευόμενούς</a:t>
            </a:r>
            <a:r>
              <a:rPr lang="el-GR" sz="1600" dirty="0">
                <a:solidFill>
                  <a:sysClr val="windowText" lastClr="000000"/>
                </a:solidFill>
                <a:latin typeface="Century Gothic" panose="020B0502020202020204" pitchFamily="34" charset="0"/>
              </a:rPr>
              <a:t> </a:t>
            </a:r>
            <a:r>
              <a:rPr lang="el-GR" sz="1600" dirty="0" smtClean="0">
                <a:solidFill>
                  <a:sysClr val="windowText" lastClr="000000"/>
                </a:solidFill>
                <a:latin typeface="Century Gothic" panose="020B0502020202020204" pitchFamily="34" charset="0"/>
              </a:rPr>
              <a:t>τους</a:t>
            </a:r>
          </a:p>
          <a:p>
            <a:pPr marL="342900" lvl="0" indent="-342900" algn="l">
              <a:lnSpc>
                <a:spcPct val="100000"/>
              </a:lnSpc>
              <a:spcBef>
                <a:spcPct val="20000"/>
              </a:spcBef>
              <a:buFont typeface="Wingdings" panose="05000000000000000000" pitchFamily="2" charset="2"/>
              <a:buChar char="§"/>
              <a:defRPr/>
            </a:pPr>
            <a:r>
              <a:rPr lang="el-GR" sz="1600" dirty="0" smtClean="0">
                <a:solidFill>
                  <a:sysClr val="windowText" lastClr="000000"/>
                </a:solidFill>
                <a:latin typeface="Century Gothic" panose="020B0502020202020204" pitchFamily="34" charset="0"/>
              </a:rPr>
              <a:t>Ενισχύσουν </a:t>
            </a:r>
            <a:r>
              <a:rPr lang="el-GR" sz="1600" dirty="0">
                <a:solidFill>
                  <a:sysClr val="windowText" lastClr="000000"/>
                </a:solidFill>
                <a:latin typeface="Century Gothic" panose="020B0502020202020204" pitchFamily="34" charset="0"/>
              </a:rPr>
              <a:t>τις δεξιότητες του προσωπικού τους και να σχεδιάσουν στρατηγικά την επαγγελματική του ανάπτυξη</a:t>
            </a:r>
          </a:p>
          <a:p>
            <a:pPr marL="342900" lvl="0" indent="-342900" algn="l">
              <a:lnSpc>
                <a:spcPct val="100000"/>
              </a:lnSpc>
              <a:spcBef>
                <a:spcPct val="20000"/>
              </a:spcBef>
              <a:buFont typeface="Wingdings" panose="05000000000000000000" pitchFamily="2" charset="2"/>
              <a:buChar char="§"/>
              <a:defRPr/>
            </a:pPr>
            <a:r>
              <a:rPr lang="el-GR" sz="1600" dirty="0">
                <a:solidFill>
                  <a:sysClr val="windowText" lastClr="000000"/>
                </a:solidFill>
                <a:latin typeface="Century Gothic" panose="020B0502020202020204" pitchFamily="34" charset="0"/>
              </a:rPr>
              <a:t>Αναπτύξουν τη στρατηγική διεθνοποίησής τους</a:t>
            </a:r>
          </a:p>
          <a:p>
            <a:pPr marL="342900" lvl="0" indent="-342900" algn="l">
              <a:lnSpc>
                <a:spcPct val="100000"/>
              </a:lnSpc>
              <a:spcBef>
                <a:spcPct val="20000"/>
              </a:spcBef>
              <a:buFont typeface="Wingdings" panose="05000000000000000000" pitchFamily="2" charset="2"/>
              <a:buChar char="§"/>
              <a:defRPr/>
            </a:pPr>
            <a:r>
              <a:rPr lang="el-GR" sz="1600" dirty="0">
                <a:solidFill>
                  <a:sysClr val="windowText" lastClr="000000"/>
                </a:solidFill>
                <a:latin typeface="Century Gothic" panose="020B0502020202020204" pitchFamily="34" charset="0"/>
              </a:rPr>
              <a:t>Ανταλλάξουν καλές πρακτικές και να προωθήσουν/να ενσωματώσουν στις καθημερινές εργασίες τους τη χρήση νέων και καινοτόμων παιδαγωγικών μεθόδων και εργαλείων</a:t>
            </a:r>
          </a:p>
          <a:p>
            <a:pPr marL="342900" lvl="0" indent="-342900" algn="l">
              <a:lnSpc>
                <a:spcPct val="100000"/>
              </a:lnSpc>
              <a:spcBef>
                <a:spcPct val="20000"/>
              </a:spcBef>
              <a:buFont typeface="Wingdings" panose="05000000000000000000" pitchFamily="2" charset="2"/>
              <a:buChar char="§"/>
              <a:defRPr/>
            </a:pPr>
            <a:r>
              <a:rPr lang="el-GR" sz="1600" dirty="0">
                <a:solidFill>
                  <a:sysClr val="windowText" lastClr="000000"/>
                </a:solidFill>
                <a:latin typeface="Century Gothic" panose="020B0502020202020204" pitchFamily="34" charset="0"/>
              </a:rPr>
              <a:t>Απευθυνθούν με πιο καινοτόμους και βελτιωμένους τρόπους στις ομάδες-στόχους τους, προσφέροντας π.χ. πιο ελκυστικά προγράμματα </a:t>
            </a:r>
            <a:r>
              <a:rPr lang="el-GR" sz="1600" dirty="0" smtClean="0">
                <a:solidFill>
                  <a:sysClr val="windowText" lastClr="000000"/>
                </a:solidFill>
                <a:latin typeface="Century Gothic" panose="020B0502020202020204" pitchFamily="34" charset="0"/>
              </a:rPr>
              <a:t>σπουδών/κατάρτισης</a:t>
            </a:r>
          </a:p>
          <a:p>
            <a:pPr marL="342900" lvl="0" indent="-342900" algn="l">
              <a:lnSpc>
                <a:spcPct val="100000"/>
              </a:lnSpc>
              <a:spcBef>
                <a:spcPct val="20000"/>
              </a:spcBef>
              <a:buFont typeface="Wingdings" panose="05000000000000000000" pitchFamily="2" charset="2"/>
              <a:buChar char="§"/>
              <a:defRPr/>
            </a:pPr>
            <a:r>
              <a:rPr lang="el-GR" sz="1600" dirty="0" smtClean="0">
                <a:solidFill>
                  <a:sysClr val="windowText" lastClr="000000"/>
                </a:solidFill>
                <a:latin typeface="Century Gothic" panose="020B0502020202020204" pitchFamily="34" charset="0"/>
              </a:rPr>
              <a:t>Βελτιώσουν </a:t>
            </a:r>
            <a:r>
              <a:rPr lang="el-GR" sz="1600" dirty="0">
                <a:solidFill>
                  <a:sysClr val="windowText" lastClr="000000"/>
                </a:solidFill>
                <a:latin typeface="Century Gothic" panose="020B0502020202020204" pitchFamily="34" charset="0"/>
              </a:rPr>
              <a:t>τις διαδικασίες τους για αναγνώριση και επικύρωση των μαθησιακών αποτελεσμάτων που αποκτώνται από περιόδους μάθησης στο </a:t>
            </a:r>
            <a:r>
              <a:rPr lang="el-GR" sz="1600" dirty="0" smtClean="0">
                <a:solidFill>
                  <a:sysClr val="windowText" lastClr="000000"/>
                </a:solidFill>
                <a:latin typeface="Century Gothic" panose="020B0502020202020204" pitchFamily="34" charset="0"/>
              </a:rPr>
              <a:t>εξωτερικό</a:t>
            </a:r>
          </a:p>
          <a:p>
            <a:pPr marL="342900" lvl="0" indent="-342900" algn="l">
              <a:lnSpc>
                <a:spcPct val="100000"/>
              </a:lnSpc>
              <a:spcBef>
                <a:spcPct val="20000"/>
              </a:spcBef>
              <a:buFont typeface="Wingdings" panose="05000000000000000000" pitchFamily="2" charset="2"/>
              <a:buChar char="§"/>
              <a:defRPr/>
            </a:pPr>
            <a:r>
              <a:rPr lang="el-GR" sz="1600" dirty="0" smtClean="0">
                <a:solidFill>
                  <a:sysClr val="windowText" lastClr="000000"/>
                </a:solidFill>
                <a:latin typeface="Century Gothic" panose="020B0502020202020204" pitchFamily="34" charset="0"/>
              </a:rPr>
              <a:t>Αποκτήσουν </a:t>
            </a:r>
            <a:r>
              <a:rPr lang="el-GR" sz="1600" dirty="0">
                <a:solidFill>
                  <a:sysClr val="windowText" lastClr="000000"/>
                </a:solidFill>
                <a:latin typeface="Century Gothic" panose="020B0502020202020204" pitchFamily="34" charset="0"/>
              </a:rPr>
              <a:t>ένα μοντέρνο, δυναμικό και επαγγελματικό </a:t>
            </a:r>
            <a:r>
              <a:rPr lang="el-GR" sz="1600" dirty="0" smtClean="0">
                <a:solidFill>
                  <a:sysClr val="windowText" lastClr="000000"/>
                </a:solidFill>
                <a:latin typeface="Century Gothic" panose="020B0502020202020204" pitchFamily="34" charset="0"/>
              </a:rPr>
              <a:t>περιβάλλον</a:t>
            </a:r>
          </a:p>
          <a:p>
            <a:pPr marL="342900" lvl="0" indent="-342900" algn="l">
              <a:lnSpc>
                <a:spcPct val="100000"/>
              </a:lnSpc>
              <a:spcBef>
                <a:spcPct val="20000"/>
              </a:spcBef>
              <a:buFont typeface="Wingdings" panose="05000000000000000000" pitchFamily="2" charset="2"/>
              <a:buChar char="§"/>
              <a:defRPr/>
            </a:pPr>
            <a:r>
              <a:rPr lang="el-GR" sz="1600" dirty="0" smtClean="0">
                <a:solidFill>
                  <a:sysClr val="windowText" lastClr="000000"/>
                </a:solidFill>
                <a:latin typeface="Century Gothic" panose="020B0502020202020204" pitchFamily="34" charset="0"/>
              </a:rPr>
              <a:t>Αναπτύξουν/Ενισχύσουν </a:t>
            </a:r>
            <a:r>
              <a:rPr lang="el-GR" sz="1600" dirty="0">
                <a:solidFill>
                  <a:sysClr val="windowText" lastClr="000000"/>
                </a:solidFill>
                <a:latin typeface="Century Gothic" panose="020B0502020202020204" pitchFamily="34" charset="0"/>
              </a:rPr>
              <a:t>συνεργασίες με οργανισμούς του εξωτερικού, </a:t>
            </a:r>
            <a:r>
              <a:rPr lang="el-GR" sz="1600" dirty="0" smtClean="0">
                <a:solidFill>
                  <a:sysClr val="windowText" lastClr="000000"/>
                </a:solidFill>
                <a:latin typeface="Century Gothic" panose="020B0502020202020204" pitchFamily="34" charset="0"/>
              </a:rPr>
              <a:t> δημιουργώντας </a:t>
            </a:r>
            <a:r>
              <a:rPr lang="el-GR" sz="1600" dirty="0">
                <a:solidFill>
                  <a:sysClr val="windowText" lastClr="000000"/>
                </a:solidFill>
                <a:latin typeface="Century Gothic" panose="020B0502020202020204" pitchFamily="34" charset="0"/>
              </a:rPr>
              <a:t>ένα δίκτυο συνεργατών σε ευρωπαϊκό </a:t>
            </a:r>
            <a:r>
              <a:rPr lang="el-GR" sz="1600" dirty="0" smtClean="0">
                <a:solidFill>
                  <a:sysClr val="windowText" lastClr="000000"/>
                </a:solidFill>
                <a:latin typeface="Century Gothic" panose="020B0502020202020204" pitchFamily="34" charset="0"/>
              </a:rPr>
              <a:t>επίπεδο</a:t>
            </a:r>
            <a:endParaRPr lang="en-GB" sz="1600" dirty="0">
              <a:latin typeface="Century Gothic" panose="020B0502020202020204" pitchFamily="34" charset="0"/>
            </a:endParaRPr>
          </a:p>
        </p:txBody>
      </p:sp>
    </p:spTree>
    <p:extLst>
      <p:ext uri="{BB962C8B-B14F-4D97-AF65-F5344CB8AC3E}">
        <p14:creationId xmlns:p14="http://schemas.microsoft.com/office/powerpoint/2010/main" val="774971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999" y="887131"/>
            <a:ext cx="9144000" cy="470463"/>
          </a:xfrm>
        </p:spPr>
        <p:txBody>
          <a:bodyPr/>
          <a:lstStyle/>
          <a:p>
            <a:r>
              <a:rPr lang="el-GR" sz="3200" b="1" dirty="0">
                <a:solidFill>
                  <a:srgbClr val="7030A0"/>
                </a:solidFill>
                <a:latin typeface="Century Gothic" panose="020B0502020202020204" pitchFamily="34" charset="0"/>
                <a:ea typeface="+mn-ea"/>
                <a:cs typeface="+mn-cs"/>
              </a:rPr>
              <a:t>Πληρωμές</a:t>
            </a:r>
            <a:endParaRPr lang="en-GB" sz="3200" b="1" dirty="0">
              <a:solidFill>
                <a:srgbClr val="7030A0"/>
              </a:solidFill>
              <a:latin typeface="Century Gothic" panose="020B0502020202020204" pitchFamily="34" charset="0"/>
              <a:ea typeface="+mn-ea"/>
              <a:cs typeface="+mn-cs"/>
            </a:endParaRPr>
          </a:p>
        </p:txBody>
      </p:sp>
      <p:sp>
        <p:nvSpPr>
          <p:cNvPr id="3" name="Subtitle 2"/>
          <p:cNvSpPr>
            <a:spLocks noGrp="1"/>
          </p:cNvSpPr>
          <p:nvPr>
            <p:ph type="subTitle" idx="1"/>
          </p:nvPr>
        </p:nvSpPr>
        <p:spPr>
          <a:xfrm>
            <a:off x="1183013" y="1795964"/>
            <a:ext cx="10333973" cy="4346240"/>
          </a:xfrm>
        </p:spPr>
        <p:txBody>
          <a:bodyPr/>
          <a:lstStyle/>
          <a:p>
            <a:pPr algn="just"/>
            <a:r>
              <a:rPr lang="el-GR" sz="1800" dirty="0">
                <a:latin typeface="Century Gothic" panose="020B0502020202020204" pitchFamily="34" charset="0"/>
              </a:rPr>
              <a:t>Οι καταθέσεις, γίνονται πάντα </a:t>
            </a:r>
            <a:r>
              <a:rPr lang="el-GR" sz="1800" dirty="0" smtClean="0">
                <a:latin typeface="Century Gothic" panose="020B0502020202020204" pitchFamily="34" charset="0"/>
              </a:rPr>
              <a:t>στο</a:t>
            </a:r>
            <a:r>
              <a:rPr lang="el-GR" sz="1800" dirty="0">
                <a:latin typeface="Century Gothic" panose="020B0502020202020204" pitchFamily="34" charset="0"/>
              </a:rPr>
              <a:t>ν</a:t>
            </a:r>
            <a:r>
              <a:rPr lang="el-GR" sz="1800" dirty="0" smtClean="0">
                <a:latin typeface="Century Gothic" panose="020B0502020202020204" pitchFamily="34" charset="0"/>
              </a:rPr>
              <a:t> </a:t>
            </a:r>
            <a:r>
              <a:rPr lang="el-GR" sz="1800" dirty="0">
                <a:latin typeface="Century Gothic" panose="020B0502020202020204" pitchFamily="34" charset="0"/>
              </a:rPr>
              <a:t>λογαριασμό του οργανισμού </a:t>
            </a:r>
            <a:r>
              <a:rPr lang="el-GR" sz="1800" dirty="0" smtClean="0">
                <a:latin typeface="Century Gothic" panose="020B0502020202020204" pitchFamily="34" charset="0"/>
              </a:rPr>
              <a:t>(</a:t>
            </a:r>
            <a:r>
              <a:rPr lang="en-US" sz="1800" dirty="0" smtClean="0">
                <a:latin typeface="Century Gothic" panose="020B0502020202020204" pitchFamily="34" charset="0"/>
              </a:rPr>
              <a:t>Annex VI</a:t>
            </a:r>
            <a:r>
              <a:rPr lang="el-GR" sz="1800" dirty="0" smtClean="0">
                <a:latin typeface="Century Gothic" panose="020B0502020202020204" pitchFamily="34" charset="0"/>
              </a:rPr>
              <a:t>)</a:t>
            </a:r>
            <a:r>
              <a:rPr lang="en-US" sz="1800" dirty="0" smtClean="0">
                <a:latin typeface="Century Gothic" panose="020B0502020202020204" pitchFamily="34" charset="0"/>
              </a:rPr>
              <a:t>. </a:t>
            </a:r>
            <a:r>
              <a:rPr lang="el-GR" sz="1800" dirty="0">
                <a:latin typeface="Century Gothic" panose="020B0502020202020204" pitchFamily="34" charset="0"/>
              </a:rPr>
              <a:t>Σε περίπτωση αλλαγής να ενημερώνεται η ΕΥ και να </a:t>
            </a:r>
            <a:r>
              <a:rPr lang="el-GR" sz="1800" dirty="0" err="1">
                <a:latin typeface="Century Gothic" panose="020B0502020202020204" pitchFamily="34" charset="0"/>
              </a:rPr>
              <a:t>επικαιροποιείται</a:t>
            </a:r>
            <a:r>
              <a:rPr lang="el-GR" sz="1800" dirty="0">
                <a:latin typeface="Century Gothic" panose="020B0502020202020204" pitchFamily="34" charset="0"/>
              </a:rPr>
              <a:t> το </a:t>
            </a:r>
            <a:r>
              <a:rPr lang="en-GB" sz="1800" dirty="0" smtClean="0">
                <a:latin typeface="Century Gothic" panose="020B0502020202020204" pitchFamily="34" charset="0"/>
              </a:rPr>
              <a:t>ORS</a:t>
            </a:r>
            <a:r>
              <a:rPr lang="el-GR" sz="1800" dirty="0" smtClean="0">
                <a:latin typeface="Century Gothic" panose="020B0502020202020204" pitchFamily="34" charset="0"/>
              </a:rPr>
              <a:t>.</a:t>
            </a:r>
            <a:endParaRPr lang="en-GB" sz="1800" dirty="0">
              <a:latin typeface="Century Gothic" panose="020B0502020202020204" pitchFamily="34" charset="0"/>
            </a:endParaRPr>
          </a:p>
          <a:p>
            <a:pPr algn="just"/>
            <a:endParaRPr lang="en-GB" sz="1800" dirty="0">
              <a:latin typeface="Century Gothic" panose="020B0502020202020204" pitchFamily="34" charset="0"/>
            </a:endParaRPr>
          </a:p>
          <a:p>
            <a:pPr algn="just"/>
            <a:r>
              <a:rPr lang="el-GR" sz="1800" dirty="0">
                <a:latin typeface="Century Gothic" panose="020B0502020202020204" pitchFamily="34" charset="0"/>
              </a:rPr>
              <a:t>Το ΙΔΕΠ δεν μπορεί να αξιολογήσει την Τελική Έκθεση και να προχωρήσει σε τελική πληρωμή πριν από την ολοκλήρωση της επιλέξιμης διάρκειας </a:t>
            </a:r>
            <a:r>
              <a:rPr lang="el-GR" sz="1800" dirty="0" smtClean="0">
                <a:latin typeface="Century Gothic" panose="020B0502020202020204" pitchFamily="34" charset="0"/>
              </a:rPr>
              <a:t>του σχεδίου</a:t>
            </a:r>
            <a:r>
              <a:rPr lang="en-GB" sz="1800" dirty="0" smtClean="0">
                <a:latin typeface="Century Gothic" panose="020B0502020202020204" pitchFamily="34" charset="0"/>
              </a:rPr>
              <a:t>.</a:t>
            </a:r>
            <a:r>
              <a:rPr lang="el-GR" sz="1800" dirty="0" smtClean="0">
                <a:latin typeface="Century Gothic" panose="020B0502020202020204" pitchFamily="34" charset="0"/>
              </a:rPr>
              <a:t> Σε περίπτωση που υποβληθεί η τελική έκθεση νωρίτερα, </a:t>
            </a:r>
            <a:r>
              <a:rPr lang="el-GR" sz="1800" dirty="0">
                <a:latin typeface="Century Gothic" panose="020B0502020202020204" pitchFamily="34" charset="0"/>
              </a:rPr>
              <a:t>θα </a:t>
            </a:r>
            <a:r>
              <a:rPr lang="el-GR" sz="1800" dirty="0" smtClean="0">
                <a:latin typeface="Century Gothic" panose="020B0502020202020204" pitchFamily="34" charset="0"/>
              </a:rPr>
              <a:t>απορριφθεί και θα πρέπει να επανα-υποβληθεί εκ νέου μετά την ημερομηνία λήξης του Σχεδίου.</a:t>
            </a:r>
          </a:p>
          <a:p>
            <a:pPr algn="just"/>
            <a:endParaRPr lang="el-GR" sz="1800" dirty="0">
              <a:latin typeface="Century Gothic" panose="020B0502020202020204" pitchFamily="34" charset="0"/>
            </a:endParaRPr>
          </a:p>
          <a:p>
            <a:pPr algn="just"/>
            <a:r>
              <a:rPr lang="el-GR" sz="1800" dirty="0">
                <a:latin typeface="Century Gothic" panose="020B0502020202020204" pitchFamily="34" charset="0"/>
              </a:rPr>
              <a:t>Το τελικό ποσό επιχορήγησης καθορίζεται βάσει των επιλέξιμων κινητικοτήτων που </a:t>
            </a:r>
            <a:r>
              <a:rPr lang="el-GR" sz="1800" dirty="0" smtClean="0">
                <a:latin typeface="Century Gothic" panose="020B0502020202020204" pitchFamily="34" charset="0"/>
              </a:rPr>
              <a:t>πραγματοποιήθηκαν.</a:t>
            </a:r>
            <a:endParaRPr lang="en-GB" sz="1800" dirty="0">
              <a:latin typeface="Century Gothic" panose="020B0502020202020204" pitchFamily="34" charset="0"/>
            </a:endParaRPr>
          </a:p>
          <a:p>
            <a:pPr algn="just"/>
            <a:endParaRPr lang="el-GR" sz="1800" dirty="0">
              <a:latin typeface="Century Gothic" panose="020B0502020202020204" pitchFamily="34" charset="0"/>
            </a:endParaRPr>
          </a:p>
          <a:p>
            <a:pPr algn="just"/>
            <a:r>
              <a:rPr lang="el-GR" sz="1800" dirty="0">
                <a:latin typeface="Century Gothic" panose="020B0502020202020204" pitchFamily="34" charset="0"/>
              </a:rPr>
              <a:t>Ενδεχόμενη μείωση της τελικής πληρωμής λόγω μη επιλέξιμων κινητικοτήτων ή λόγω φτωχής ή  καθυστερημένης εφαρμογής ενός </a:t>
            </a:r>
            <a:r>
              <a:rPr lang="el-GR" sz="1800" dirty="0" smtClean="0">
                <a:latin typeface="Century Gothic" panose="020B0502020202020204" pitchFamily="34" charset="0"/>
              </a:rPr>
              <a:t>Σχεδίου.</a:t>
            </a:r>
            <a:endParaRPr lang="en-US" sz="1800"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3683207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9782827"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           Αλλαγές </a:t>
            </a:r>
            <a:r>
              <a:rPr lang="el-GR" sz="2800" dirty="0">
                <a:solidFill>
                  <a:schemeClr val="bg1"/>
                </a:solidFill>
                <a:latin typeface="Century Gothic" panose="020B0502020202020204" pitchFamily="34" charset="0"/>
              </a:rPr>
              <a:t>και </a:t>
            </a:r>
            <a:r>
              <a:rPr lang="el-GR" sz="2800" dirty="0" smtClean="0">
                <a:solidFill>
                  <a:schemeClr val="bg1"/>
                </a:solidFill>
                <a:latin typeface="Century Gothic" panose="020B0502020202020204" pitchFamily="34" charset="0"/>
              </a:rPr>
              <a:t>ενημέρωση Εθνικής Υπηρεσίας</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6" name="Content Placeholder 2"/>
          <p:cNvSpPr txBox="1">
            <a:spLocks/>
          </p:cNvSpPr>
          <p:nvPr/>
        </p:nvSpPr>
        <p:spPr>
          <a:xfrm>
            <a:off x="2109079" y="987894"/>
            <a:ext cx="7520940" cy="151731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smtClean="0">
                <a:solidFill>
                  <a:schemeClr val="tx1">
                    <a:lumMod val="75000"/>
                    <a:lumOff val="25000"/>
                  </a:schemeClr>
                </a:solidFill>
                <a:latin typeface="Century Gothic" panose="020B0502020202020204" pitchFamily="34" charset="0"/>
              </a:rPr>
              <a:t>Οι περιπτώσεις στις οποίες δεν απαιτείται Τροποποίηση Συμφωνίας Επιχορήγησης, αλλά γραπτή ενημέρωση μέσω ηλεκτρονικού μηνύματος, είναι οι ακόλουθες</a:t>
            </a:r>
            <a:r>
              <a:rPr lang="el-GR" dirty="0" smtClean="0">
                <a:solidFill>
                  <a:schemeClr val="tx1">
                    <a:lumMod val="75000"/>
                    <a:lumOff val="25000"/>
                  </a:schemeClr>
                </a:solidFill>
                <a:latin typeface="Verdana Pro" panose="020B0604030504040204" pitchFamily="34" charset="0"/>
              </a:rPr>
              <a:t>:</a:t>
            </a:r>
            <a:endParaRPr lang="el-GR" dirty="0" smtClean="0">
              <a:latin typeface="Century Gothic" panose="020B0502020202020204" pitchFamily="34"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3277121885"/>
              </p:ext>
            </p:extLst>
          </p:nvPr>
        </p:nvGraphicFramePr>
        <p:xfrm>
          <a:off x="2008178" y="2724727"/>
          <a:ext cx="792088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9135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06662" y="702082"/>
            <a:ext cx="9144000" cy="513011"/>
          </a:xfrm>
        </p:spPr>
        <p:txBody>
          <a:bodyPr>
            <a:normAutofit fontScale="90000"/>
          </a:bodyPr>
          <a:lstStyle/>
          <a:p>
            <a:r>
              <a:rPr lang="el-GR" sz="3200" b="1" dirty="0">
                <a:solidFill>
                  <a:srgbClr val="7030A0"/>
                </a:solidFill>
                <a:latin typeface="Calibri"/>
                <a:ea typeface="+mn-ea"/>
                <a:cs typeface="+mn-cs"/>
              </a:rPr>
              <a:t>Πότε χρειάζεται τροποποίηση της Συμφωνίας</a:t>
            </a:r>
            <a:r>
              <a:rPr lang="en-US" sz="3200" b="1" dirty="0">
                <a:solidFill>
                  <a:srgbClr val="7030A0"/>
                </a:solidFill>
                <a:latin typeface="Calibri"/>
                <a:ea typeface="+mn-ea"/>
                <a:cs typeface="+mn-cs"/>
              </a:rPr>
              <a:t>;</a:t>
            </a:r>
            <a:endParaRPr lang="el-GR" sz="3200" b="1" dirty="0">
              <a:solidFill>
                <a:srgbClr val="7030A0"/>
              </a:solidFill>
              <a:latin typeface="Calibri"/>
              <a:ea typeface="+mn-ea"/>
              <a:cs typeface="+mn-cs"/>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13570043"/>
              </p:ext>
            </p:extLst>
          </p:nvPr>
        </p:nvGraphicFramePr>
        <p:xfrm>
          <a:off x="3125911" y="1740058"/>
          <a:ext cx="6306187" cy="295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866582" y="5205829"/>
            <a:ext cx="10424160" cy="738664"/>
          </a:xfrm>
          <a:prstGeom prst="rect">
            <a:avLst/>
          </a:prstGeom>
        </p:spPr>
        <p:txBody>
          <a:bodyPr wrap="square">
            <a:spAutoFit/>
          </a:bodyPr>
          <a:lstStyle/>
          <a:p>
            <a:pPr algn="just">
              <a:defRPr/>
            </a:pPr>
            <a:r>
              <a:rPr lang="el-GR" dirty="0">
                <a:latin typeface="Century Gothic" panose="020B0502020202020204" pitchFamily="34" charset="0"/>
              </a:rPr>
              <a:t>Το αίτημα για τροποποίηση αποστέλλεται γραπτώς στο ΙΔΕΠ εγκαίρως (πριν την υλοποίηση της αλλαγής την οποία αιτήστε) και </a:t>
            </a:r>
            <a:r>
              <a:rPr lang="el-GR" b="1" dirty="0">
                <a:latin typeface="Century Gothic" panose="020B0502020202020204" pitchFamily="34" charset="0"/>
              </a:rPr>
              <a:t>τουλάχιστον 1 μήνα πριν από τη λήξη του Σχεδίου</a:t>
            </a:r>
            <a:r>
              <a:rPr lang="el-GR" sz="2400" b="1" dirty="0">
                <a:latin typeface="Century Gothic" panose="020B0502020202020204" pitchFamily="34" charset="0"/>
              </a:rPr>
              <a:t>. </a:t>
            </a:r>
          </a:p>
        </p:txBody>
      </p:sp>
    </p:spTree>
    <p:extLst>
      <p:ext uri="{BB962C8B-B14F-4D97-AF65-F5344CB8AC3E}">
        <p14:creationId xmlns:p14="http://schemas.microsoft.com/office/powerpoint/2010/main" val="20088236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7788" y="79045"/>
            <a:ext cx="12200352"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Περιπτώσεις για τις οποίες δεν χρειάζεται να ενημερωθεί η ΕΥ</a:t>
            </a:r>
            <a:endParaRPr lang="en-GB" sz="2800" dirty="0">
              <a:solidFill>
                <a:schemeClr val="bg1"/>
              </a:solidFill>
              <a:latin typeface="Century Gothic" panose="020B0502020202020204" pitchFamily="34" charset="0"/>
            </a:endParaRPr>
          </a:p>
        </p:txBody>
      </p:sp>
      <p:sp>
        <p:nvSpPr>
          <p:cNvPr id="3" name="Rectangle 2"/>
          <p:cNvSpPr/>
          <p:nvPr/>
        </p:nvSpPr>
        <p:spPr>
          <a:xfrm>
            <a:off x="-1719396" y="556099"/>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4163046843"/>
              </p:ext>
            </p:extLst>
          </p:nvPr>
        </p:nvGraphicFramePr>
        <p:xfrm>
          <a:off x="1971322" y="1227220"/>
          <a:ext cx="8496944" cy="2995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701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1505"/>
            <a:ext cx="9144000" cy="550606"/>
          </a:xfrm>
        </p:spPr>
        <p:txBody>
          <a:bodyPr/>
          <a:lstStyle/>
          <a:p>
            <a:r>
              <a:rPr lang="el-GR" altLang="en-US" sz="3200" b="1" dirty="0">
                <a:solidFill>
                  <a:srgbClr val="4BACC6">
                    <a:lumMod val="75000"/>
                  </a:srgbClr>
                </a:solidFill>
                <a:latin typeface="Century Gothic" panose="020B0502020202020204" pitchFamily="34" charset="0"/>
                <a:ea typeface="+mn-ea"/>
                <a:cs typeface="+mn-cs"/>
              </a:rPr>
              <a:t>Μεταφορές κονδυλίων χωρίς τροποποίηση</a:t>
            </a:r>
            <a:endParaRPr lang="en-GB" sz="3200" b="1" dirty="0">
              <a:solidFill>
                <a:srgbClr val="4BACC6">
                  <a:lumMod val="75000"/>
                </a:srgbClr>
              </a:solidFill>
              <a:latin typeface="Century Gothic" panose="020B0502020202020204" pitchFamily="34" charset="0"/>
              <a:ea typeface="+mn-ea"/>
              <a:cs typeface="+mn-cs"/>
            </a:endParaRPr>
          </a:p>
        </p:txBody>
      </p:sp>
      <p:sp>
        <p:nvSpPr>
          <p:cNvPr id="3" name="Subtitle 2"/>
          <p:cNvSpPr>
            <a:spLocks noGrp="1"/>
          </p:cNvSpPr>
          <p:nvPr>
            <p:ph type="subTitle" idx="1"/>
          </p:nvPr>
        </p:nvSpPr>
        <p:spPr>
          <a:xfrm>
            <a:off x="461723" y="1878702"/>
            <a:ext cx="11268553" cy="4246526"/>
          </a:xfrm>
        </p:spPr>
        <p:txBody>
          <a:bodyPr/>
          <a:lstStyle/>
          <a:p>
            <a:pPr algn="l">
              <a:lnSpc>
                <a:spcPct val="100000"/>
              </a:lnSpc>
              <a:spcBef>
                <a:spcPts val="0"/>
              </a:spcBef>
            </a:pPr>
            <a:r>
              <a:rPr lang="el-GR" sz="2100" b="1" dirty="0" smtClean="0">
                <a:latin typeface="Century Gothic" panose="020B0502020202020204" pitchFamily="34" charset="0"/>
              </a:rPr>
              <a:t>Οργανωτική </a:t>
            </a:r>
            <a:r>
              <a:rPr lang="el-GR" sz="2100" b="1" dirty="0">
                <a:latin typeface="Century Gothic" panose="020B0502020202020204" pitchFamily="34" charset="0"/>
              </a:rPr>
              <a:t>στήριξη</a:t>
            </a:r>
            <a:r>
              <a:rPr lang="el-GR" sz="2100" dirty="0">
                <a:latin typeface="Century Gothic" panose="020B0502020202020204" pitchFamily="34" charset="0"/>
              </a:rPr>
              <a:t>: ο δικαιούχος επιτρέπεται να μεταφέρει έως και </a:t>
            </a:r>
            <a:r>
              <a:rPr lang="el-GR" sz="2100" dirty="0" smtClean="0">
                <a:latin typeface="Century Gothic" panose="020B0502020202020204" pitchFamily="34" charset="0"/>
              </a:rPr>
              <a:t>το 100 </a:t>
            </a:r>
            <a:r>
              <a:rPr lang="el-GR" sz="2100" dirty="0">
                <a:latin typeface="Century Gothic" panose="020B0502020202020204" pitchFamily="34" charset="0"/>
              </a:rPr>
              <a:t>% των </a:t>
            </a:r>
            <a:r>
              <a:rPr lang="el-GR" sz="2100" dirty="0" smtClean="0">
                <a:latin typeface="Century Gothic" panose="020B0502020202020204" pitchFamily="34" charset="0"/>
              </a:rPr>
              <a:t>διατεθέντων </a:t>
            </a:r>
            <a:r>
              <a:rPr lang="el-GR" sz="2100" dirty="0">
                <a:latin typeface="Century Gothic" panose="020B0502020202020204" pitchFamily="34" charset="0"/>
              </a:rPr>
              <a:t>κονδυλίων σε οποιαδήποτε κατηγορία του </a:t>
            </a:r>
            <a:r>
              <a:rPr lang="el-GR" sz="2100" dirty="0" smtClean="0">
                <a:latin typeface="Century Gothic" panose="020B0502020202020204" pitchFamily="34" charset="0"/>
              </a:rPr>
              <a:t>προϋπολογισμού, εάν τηρούνται όλοι οι λοιποί όροι του συγκεκριμένου άρθρου της Συμφωνίας</a:t>
            </a:r>
            <a:r>
              <a:rPr lang="en-US" sz="2100" dirty="0" smtClean="0">
                <a:latin typeface="Century Gothic" panose="020B0502020202020204" pitchFamily="34" charset="0"/>
              </a:rPr>
              <a:t>. </a:t>
            </a:r>
            <a:r>
              <a:rPr lang="el-GR" sz="2100" u="sng" dirty="0">
                <a:latin typeface="Century Gothic" panose="020B0502020202020204" pitchFamily="34" charset="0"/>
              </a:rPr>
              <a:t>Δ</a:t>
            </a:r>
            <a:r>
              <a:rPr lang="el-GR" sz="2100" u="sng" dirty="0" smtClean="0">
                <a:latin typeface="Century Gothic" panose="020B0502020202020204" pitchFamily="34" charset="0"/>
              </a:rPr>
              <a:t>εν </a:t>
            </a:r>
            <a:r>
              <a:rPr lang="el-GR" sz="2100" u="sng" dirty="0">
                <a:latin typeface="Century Gothic" panose="020B0502020202020204" pitchFamily="34" charset="0"/>
              </a:rPr>
              <a:t>επιτρέπεται </a:t>
            </a:r>
            <a:r>
              <a:rPr lang="el-GR" sz="2100" u="sng" dirty="0" smtClean="0">
                <a:latin typeface="Century Gothic" panose="020B0502020202020204" pitchFamily="34" charset="0"/>
              </a:rPr>
              <a:t>μεταφορά κονδυλίων σ</a:t>
            </a:r>
            <a:r>
              <a:rPr lang="el-GR" sz="2100" u="sng" dirty="0">
                <a:latin typeface="Century Gothic" panose="020B0502020202020204" pitchFamily="34" charset="0"/>
              </a:rPr>
              <a:t>’ αυτή την κατηγορία </a:t>
            </a:r>
            <a:r>
              <a:rPr lang="el-GR" sz="2100" u="sng" dirty="0" smtClean="0">
                <a:latin typeface="Century Gothic" panose="020B0502020202020204" pitchFamily="34" charset="0"/>
              </a:rPr>
              <a:t>του προϋπολογισμού χωρίς τροποποίηση</a:t>
            </a:r>
            <a:r>
              <a:rPr lang="en-GB" sz="2100" u="sng" dirty="0" smtClean="0">
                <a:latin typeface="Century Gothic" panose="020B0502020202020204" pitchFamily="34" charset="0"/>
              </a:rPr>
              <a:t>.</a:t>
            </a:r>
          </a:p>
          <a:p>
            <a:pPr algn="l">
              <a:lnSpc>
                <a:spcPct val="100000"/>
              </a:lnSpc>
              <a:spcBef>
                <a:spcPts val="0"/>
              </a:spcBef>
            </a:pPr>
            <a:endParaRPr lang="en-GB" sz="2100" u="sng" dirty="0">
              <a:latin typeface="Century Gothic" panose="020B0502020202020204" pitchFamily="34" charset="0"/>
            </a:endParaRPr>
          </a:p>
          <a:p>
            <a:pPr algn="l">
              <a:lnSpc>
                <a:spcPct val="100000"/>
              </a:lnSpc>
              <a:spcBef>
                <a:spcPts val="0"/>
              </a:spcBef>
            </a:pPr>
            <a:r>
              <a:rPr lang="el-GR" sz="2100" b="1" dirty="0" smtClean="0">
                <a:latin typeface="Century Gothic" panose="020B0502020202020204" pitchFamily="34" charset="0"/>
              </a:rPr>
              <a:t>Δαπάνες </a:t>
            </a:r>
            <a:r>
              <a:rPr lang="el-GR" sz="2100" b="1" dirty="0">
                <a:latin typeface="Century Gothic" panose="020B0502020202020204" pitchFamily="34" charset="0"/>
              </a:rPr>
              <a:t>μετακίνησης, ατομικές δαπάνες και γλωσσική υποστήριξη</a:t>
            </a:r>
            <a:r>
              <a:rPr lang="el-GR" sz="2100" dirty="0">
                <a:latin typeface="Century Gothic" panose="020B0502020202020204" pitchFamily="34" charset="0"/>
              </a:rPr>
              <a:t>: ο </a:t>
            </a:r>
            <a:r>
              <a:rPr lang="el-GR" sz="2100" dirty="0" smtClean="0">
                <a:latin typeface="Century Gothic" panose="020B0502020202020204" pitchFamily="34" charset="0"/>
              </a:rPr>
              <a:t>δικαιούχος επιτρέπεται </a:t>
            </a:r>
            <a:r>
              <a:rPr lang="el-GR" sz="2100" dirty="0">
                <a:latin typeface="Century Gothic" panose="020B0502020202020204" pitchFamily="34" charset="0"/>
              </a:rPr>
              <a:t>να μεταφέρει έως και </a:t>
            </a:r>
            <a:r>
              <a:rPr lang="el-GR" sz="2100" u="sng" dirty="0">
                <a:latin typeface="Century Gothic" panose="020B0502020202020204" pitchFamily="34" charset="0"/>
              </a:rPr>
              <a:t>το 50 % </a:t>
            </a:r>
            <a:r>
              <a:rPr lang="el-GR" sz="2100" dirty="0">
                <a:latin typeface="Century Gothic" panose="020B0502020202020204" pitchFamily="34" charset="0"/>
              </a:rPr>
              <a:t>των κονδυλίων που έχουν διατεθεί σε κάθε μία από αυτές τις κατηγορίες σε οποιαδήποτε κατηγορία του </a:t>
            </a:r>
            <a:r>
              <a:rPr lang="el-GR" sz="2100" dirty="0" smtClean="0">
                <a:latin typeface="Century Gothic" panose="020B0502020202020204" pitchFamily="34" charset="0"/>
              </a:rPr>
              <a:t>προϋπολογισμού εάν τηρούνται όλοι οι λοιποί όροι του συγκεκριμένου άρθρου της Συμφωνίας. Ο </a:t>
            </a:r>
            <a:r>
              <a:rPr lang="el-GR" sz="2100" dirty="0">
                <a:latin typeface="Century Gothic" panose="020B0502020202020204" pitchFamily="34" charset="0"/>
              </a:rPr>
              <a:t>δικαιούχος </a:t>
            </a:r>
            <a:r>
              <a:rPr lang="el-GR" sz="2100" dirty="0" smtClean="0">
                <a:latin typeface="Century Gothic" panose="020B0502020202020204" pitchFamily="34" charset="0"/>
              </a:rPr>
              <a:t>επιτρέπεται </a:t>
            </a:r>
            <a:r>
              <a:rPr lang="el-GR" sz="2100" dirty="0">
                <a:latin typeface="Century Gothic" panose="020B0502020202020204" pitchFamily="34" charset="0"/>
              </a:rPr>
              <a:t>να μεταφέρει πρόσθετους πόρους σ’ αυτές τις κατηγορίες προϋπολογισμού χωρίς να ζητήσει τροποποίηση.</a:t>
            </a:r>
            <a:endParaRPr lang="en-GB" sz="2100" dirty="0">
              <a:latin typeface="Century Gothic" panose="020B0502020202020204" pitchFamily="34" charset="0"/>
            </a:endParaRPr>
          </a:p>
        </p:txBody>
      </p:sp>
    </p:spTree>
    <p:extLst>
      <p:ext uri="{BB962C8B-B14F-4D97-AF65-F5344CB8AC3E}">
        <p14:creationId xmlns:p14="http://schemas.microsoft.com/office/powerpoint/2010/main" val="545275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1296"/>
            <a:ext cx="9144000" cy="550606"/>
          </a:xfrm>
        </p:spPr>
        <p:txBody>
          <a:bodyPr/>
          <a:lstStyle/>
          <a:p>
            <a:r>
              <a:rPr lang="el-GR" altLang="en-US" sz="3200" b="1" dirty="0">
                <a:solidFill>
                  <a:srgbClr val="7030A0"/>
                </a:solidFill>
                <a:latin typeface="Calibri"/>
                <a:ea typeface="+mn-ea"/>
                <a:cs typeface="+mn-cs"/>
              </a:rPr>
              <a:t>Μεταφορές κονδυλίων χωρίς τροποποίηση</a:t>
            </a:r>
            <a:endParaRPr lang="en-GB" sz="3200" b="1" dirty="0">
              <a:solidFill>
                <a:srgbClr val="7030A0"/>
              </a:solidFill>
              <a:latin typeface="Calibri"/>
              <a:ea typeface="+mn-ea"/>
              <a:cs typeface="+mn-cs"/>
            </a:endParaRPr>
          </a:p>
        </p:txBody>
      </p:sp>
      <p:sp>
        <p:nvSpPr>
          <p:cNvPr id="3" name="Subtitle 2"/>
          <p:cNvSpPr>
            <a:spLocks noGrp="1"/>
          </p:cNvSpPr>
          <p:nvPr>
            <p:ph type="subTitle" idx="1"/>
          </p:nvPr>
        </p:nvSpPr>
        <p:spPr>
          <a:xfrm>
            <a:off x="536073" y="1578077"/>
            <a:ext cx="11480800" cy="5073244"/>
          </a:xfrm>
        </p:spPr>
        <p:txBody>
          <a:bodyPr/>
          <a:lstStyle/>
          <a:p>
            <a:pPr algn="l">
              <a:lnSpc>
                <a:spcPct val="100000"/>
              </a:lnSpc>
              <a:spcBef>
                <a:spcPts val="0"/>
              </a:spcBef>
            </a:pPr>
            <a:r>
              <a:rPr lang="el-GR" sz="1900" b="1" dirty="0">
                <a:latin typeface="Century Gothic" panose="020B0502020202020204" pitchFamily="34" charset="0"/>
                <a:ea typeface="Calibri" panose="020F0502020204030204" pitchFamily="34" charset="0"/>
              </a:rPr>
              <a:t>Προπαρασκευαστικές επισκέψεις, δίδακτρα και στήριξη για την ένταξη για οργανισμούς:</a:t>
            </a:r>
            <a:r>
              <a:rPr lang="el-GR" sz="1900" dirty="0">
                <a:latin typeface="Century Gothic" panose="020B0502020202020204" pitchFamily="34" charset="0"/>
                <a:ea typeface="Calibri" panose="020F0502020204030204" pitchFamily="34" charset="0"/>
              </a:rPr>
              <a:t> ο δικαιούχος επιτρέπεται να μεταφέρει έως και το </a:t>
            </a:r>
            <a:r>
              <a:rPr lang="el-GR" sz="1900" dirty="0" smtClean="0">
                <a:latin typeface="Century Gothic" panose="020B0502020202020204" pitchFamily="34" charset="0"/>
                <a:ea typeface="Calibri" panose="020F0502020204030204" pitchFamily="34" charset="0"/>
              </a:rPr>
              <a:t>100% </a:t>
            </a:r>
            <a:r>
              <a:rPr lang="el-GR" sz="1900" dirty="0">
                <a:latin typeface="Century Gothic" panose="020B0502020202020204" pitchFamily="34" charset="0"/>
                <a:ea typeface="Calibri" panose="020F0502020204030204" pitchFamily="34" charset="0"/>
              </a:rPr>
              <a:t>των διατεθέντων κονδυλίων σε οποιαδήποτε κατηγορία του </a:t>
            </a:r>
            <a:r>
              <a:rPr lang="el-GR" sz="1900" dirty="0" smtClean="0">
                <a:latin typeface="Century Gothic" panose="020B0502020202020204" pitchFamily="34" charset="0"/>
                <a:ea typeface="Calibri" panose="020F0502020204030204" pitchFamily="34" charset="0"/>
              </a:rPr>
              <a:t>προϋπολογισμού. Ο </a:t>
            </a:r>
            <a:r>
              <a:rPr lang="el-GR" sz="1900" dirty="0">
                <a:latin typeface="Century Gothic" panose="020B0502020202020204" pitchFamily="34" charset="0"/>
                <a:ea typeface="Calibri" panose="020F0502020204030204" pitchFamily="34" charset="0"/>
              </a:rPr>
              <a:t>δικαιούχος επιτρέπεται να μεταφέρει πρόσθετους πόρους σ’ αυτές τις κατηγορίες προϋπολογισμού χωρίς να ζητήσει </a:t>
            </a:r>
            <a:r>
              <a:rPr lang="el-GR" sz="1900" dirty="0" smtClean="0">
                <a:latin typeface="Century Gothic" panose="020B0502020202020204" pitchFamily="34" charset="0"/>
                <a:ea typeface="Calibri" panose="020F0502020204030204" pitchFamily="34" charset="0"/>
              </a:rPr>
              <a:t>τροποποίηση.</a:t>
            </a:r>
            <a:endParaRPr lang="en-GB" sz="1900" dirty="0" smtClean="0">
              <a:latin typeface="Century Gothic" panose="020B0502020202020204" pitchFamily="34" charset="0"/>
              <a:ea typeface="Calibri" panose="020F0502020204030204" pitchFamily="34" charset="0"/>
            </a:endParaRPr>
          </a:p>
          <a:p>
            <a:pPr algn="l">
              <a:lnSpc>
                <a:spcPct val="100000"/>
              </a:lnSpc>
              <a:spcBef>
                <a:spcPts val="0"/>
              </a:spcBef>
            </a:pPr>
            <a:endParaRPr lang="en-GB" sz="1900" u="sng" dirty="0">
              <a:latin typeface="Century Gothic" panose="020B0502020202020204" pitchFamily="34" charset="0"/>
            </a:endParaRPr>
          </a:p>
          <a:p>
            <a:pPr algn="l">
              <a:lnSpc>
                <a:spcPct val="100000"/>
              </a:lnSpc>
              <a:spcBef>
                <a:spcPts val="0"/>
              </a:spcBef>
            </a:pPr>
            <a:r>
              <a:rPr lang="el-GR" sz="1900" b="1" dirty="0" smtClean="0">
                <a:latin typeface="Century Gothic" panose="020B0502020202020204" pitchFamily="34" charset="0"/>
              </a:rPr>
              <a:t>Στήριξη </a:t>
            </a:r>
            <a:r>
              <a:rPr lang="el-GR" sz="1900" b="1" dirty="0">
                <a:latin typeface="Century Gothic" panose="020B0502020202020204" pitchFamily="34" charset="0"/>
              </a:rPr>
              <a:t>για την ένταξη των συμμετεχόντων</a:t>
            </a:r>
            <a:r>
              <a:rPr lang="el-GR" sz="1900" dirty="0">
                <a:latin typeface="Century Gothic" panose="020B0502020202020204" pitchFamily="34" charset="0"/>
              </a:rPr>
              <a:t>: ο δικαιούχος επιτρέπεται να μεταφέρει έως και το </a:t>
            </a:r>
            <a:r>
              <a:rPr lang="el-GR" sz="1900" dirty="0" smtClean="0">
                <a:latin typeface="Century Gothic" panose="020B0502020202020204" pitchFamily="34" charset="0"/>
              </a:rPr>
              <a:t>15% </a:t>
            </a:r>
            <a:r>
              <a:rPr lang="el-GR" sz="1900" dirty="0">
                <a:latin typeface="Century Gothic" panose="020B0502020202020204" pitchFamily="34" charset="0"/>
              </a:rPr>
              <a:t>των διατεθέντων κονδυλίων σε οποιαδήποτε κατηγορία </a:t>
            </a:r>
            <a:r>
              <a:rPr lang="el-GR" sz="1900" dirty="0" smtClean="0">
                <a:latin typeface="Century Gothic" panose="020B0502020202020204" pitchFamily="34" charset="0"/>
              </a:rPr>
              <a:t>του προϋπολογισμού εάν τηρούνται όλοι οι λοιποί όροι του παρόντος άρθρου της Συμφωνίας. Ο </a:t>
            </a:r>
            <a:r>
              <a:rPr lang="el-GR" sz="1900" dirty="0">
                <a:latin typeface="Century Gothic" panose="020B0502020202020204" pitchFamily="34" charset="0"/>
              </a:rPr>
              <a:t>δικαιούχος επιτρέπεται να μεταφέρει πρόσθετους πόρους σ’ αυτήν την κατηγορία προϋπολογισμού χωρίς να ζητήσει τροποποίηση. </a:t>
            </a:r>
            <a:endParaRPr lang="el-GR" sz="1900" dirty="0" smtClean="0">
              <a:latin typeface="Century Gothic" panose="020B0502020202020204" pitchFamily="34" charset="0"/>
            </a:endParaRPr>
          </a:p>
          <a:p>
            <a:pPr algn="l">
              <a:lnSpc>
                <a:spcPct val="100000"/>
              </a:lnSpc>
              <a:spcBef>
                <a:spcPts val="0"/>
              </a:spcBef>
            </a:pPr>
            <a:endParaRPr lang="el-GR" sz="1900" u="sng" dirty="0">
              <a:latin typeface="Century Gothic" panose="020B0502020202020204" pitchFamily="34" charset="0"/>
            </a:endParaRPr>
          </a:p>
          <a:p>
            <a:pPr algn="l">
              <a:lnSpc>
                <a:spcPct val="100000"/>
              </a:lnSpc>
              <a:spcBef>
                <a:spcPts val="0"/>
              </a:spcBef>
            </a:pPr>
            <a:r>
              <a:rPr lang="el-GR" sz="1900" b="1" dirty="0" smtClean="0">
                <a:latin typeface="Century Gothic" panose="020B0502020202020204" pitchFamily="34" charset="0"/>
              </a:rPr>
              <a:t>Έκτακτα </a:t>
            </a:r>
            <a:r>
              <a:rPr lang="el-GR" sz="1900" b="1" dirty="0">
                <a:latin typeface="Century Gothic" panose="020B0502020202020204" pitchFamily="34" charset="0"/>
              </a:rPr>
              <a:t>έξοδα για ακριβές μετακινήσεις και οικονομική εγγύηση</a:t>
            </a:r>
            <a:r>
              <a:rPr lang="el-GR" sz="1900" dirty="0">
                <a:latin typeface="Century Gothic" panose="020B0502020202020204" pitchFamily="34" charset="0"/>
              </a:rPr>
              <a:t>: ο δικαιούχος επιτρέπεται να μεταφέρει έως και το 100 % των διατεθέντων κονδυλίων σε οποιαδήποτε κατηγορία του </a:t>
            </a:r>
            <a:r>
              <a:rPr lang="el-GR" sz="1900" dirty="0" smtClean="0">
                <a:latin typeface="Century Gothic" panose="020B0502020202020204" pitchFamily="34" charset="0"/>
              </a:rPr>
              <a:t>προϋπολογισμού εάν τηρούνται οι λοιποί όροι του παρόντος άρθρου της Συμφωνίας. Ο </a:t>
            </a:r>
            <a:r>
              <a:rPr lang="el-GR" sz="1900" dirty="0">
                <a:latin typeface="Century Gothic" panose="020B0502020202020204" pitchFamily="34" charset="0"/>
              </a:rPr>
              <a:t>δικαιούχος επιτρέπεται να μεταφέρει πρόσθετα κονδύλια σ’ αυτές τις κατηγορίες του προϋπολογισμού χωρίς να ζητήσει τροποποίηση, και υπό την προϋπόθεση ότι </a:t>
            </a:r>
            <a:r>
              <a:rPr lang="el-GR" sz="1900" dirty="0" smtClean="0">
                <a:latin typeface="Century Gothic" panose="020B0502020202020204" pitchFamily="34" charset="0"/>
              </a:rPr>
              <a:t>στην</a:t>
            </a:r>
          </a:p>
          <a:p>
            <a:pPr algn="l">
              <a:lnSpc>
                <a:spcPct val="100000"/>
              </a:lnSpc>
              <a:spcBef>
                <a:spcPts val="0"/>
              </a:spcBef>
            </a:pPr>
            <a:r>
              <a:rPr lang="el-GR" sz="1900" dirty="0" smtClean="0">
                <a:latin typeface="Century Gothic" panose="020B0502020202020204" pitchFamily="34" charset="0"/>
              </a:rPr>
              <a:t>τελική </a:t>
            </a:r>
            <a:r>
              <a:rPr lang="el-GR" sz="1900" dirty="0">
                <a:latin typeface="Century Gothic" panose="020B0502020202020204" pitchFamily="34" charset="0"/>
              </a:rPr>
              <a:t>έκθεση περιλαμβάνεται σχετική αιτιολόγηση των </a:t>
            </a:r>
            <a:r>
              <a:rPr lang="el-GR" sz="1900" dirty="0" smtClean="0">
                <a:latin typeface="Century Gothic" panose="020B0502020202020204" pitchFamily="34" charset="0"/>
              </a:rPr>
              <a:t>δαπανών.</a:t>
            </a:r>
            <a:endParaRPr lang="el-GR" sz="1900" dirty="0">
              <a:latin typeface="Century Gothic" panose="020B0502020202020204" pitchFamily="34" charset="0"/>
            </a:endParaRPr>
          </a:p>
          <a:p>
            <a:pPr algn="l">
              <a:lnSpc>
                <a:spcPct val="100000"/>
              </a:lnSpc>
              <a:spcBef>
                <a:spcPts val="0"/>
              </a:spcBef>
            </a:pPr>
            <a:endParaRPr lang="en-GB" sz="1900" u="sng" dirty="0">
              <a:latin typeface="Century Gothic" panose="020B0502020202020204" pitchFamily="34" charset="0"/>
            </a:endParaRPr>
          </a:p>
        </p:txBody>
      </p:sp>
    </p:spTree>
    <p:extLst>
      <p:ext uri="{BB962C8B-B14F-4D97-AF65-F5344CB8AC3E}">
        <p14:creationId xmlns:p14="http://schemas.microsoft.com/office/powerpoint/2010/main" val="2574269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13983"/>
            <a:ext cx="9144000" cy="954653"/>
          </a:xfrm>
        </p:spPr>
        <p:txBody>
          <a:bodyPr>
            <a:normAutofit fontScale="90000"/>
          </a:bodyPr>
          <a:lstStyle/>
          <a:p>
            <a:r>
              <a:rPr lang="el-GR" sz="3200" b="1" dirty="0">
                <a:solidFill>
                  <a:srgbClr val="7030A0"/>
                </a:solidFill>
                <a:latin typeface="Century Gothic" panose="020B0502020202020204" pitchFamily="34" charset="0"/>
                <a:ea typeface="+mn-ea"/>
                <a:cs typeface="+mn-cs"/>
              </a:rPr>
              <a:t>Μεταφορές</a:t>
            </a:r>
            <a:r>
              <a:rPr lang="el-GR" sz="2800" b="1" dirty="0">
                <a:solidFill>
                  <a:srgbClr val="7030A0"/>
                </a:solidFill>
                <a:latin typeface="Century Gothic" panose="020B0502020202020204" pitchFamily="34" charset="0"/>
              </a:rPr>
              <a:t> </a:t>
            </a:r>
            <a:r>
              <a:rPr lang="el-GR" sz="3200" b="1" dirty="0">
                <a:solidFill>
                  <a:srgbClr val="7030A0"/>
                </a:solidFill>
                <a:latin typeface="Century Gothic" panose="020B0502020202020204" pitchFamily="34" charset="0"/>
                <a:ea typeface="+mn-ea"/>
                <a:cs typeface="+mn-cs"/>
              </a:rPr>
              <a:t>κονδυλίων που απαιτούν τροποποίηση της Συμφωνίας</a:t>
            </a:r>
            <a:endParaRPr lang="en-GB" sz="3200" b="1" dirty="0">
              <a:solidFill>
                <a:srgbClr val="7030A0"/>
              </a:solidFill>
              <a:latin typeface="Century Gothic" panose="020B0502020202020204" pitchFamily="34" charset="0"/>
              <a:ea typeface="+mn-ea"/>
              <a:cs typeface="+mn-cs"/>
            </a:endParaRPr>
          </a:p>
        </p:txBody>
      </p:sp>
      <p:sp>
        <p:nvSpPr>
          <p:cNvPr id="3" name="Content Placeholder 2"/>
          <p:cNvSpPr>
            <a:spLocks noGrp="1"/>
          </p:cNvSpPr>
          <p:nvPr>
            <p:ph type="subTitle" idx="1"/>
          </p:nvPr>
        </p:nvSpPr>
        <p:spPr>
          <a:xfrm>
            <a:off x="1524000" y="2442575"/>
            <a:ext cx="9144000" cy="2204580"/>
          </a:xfrm>
        </p:spPr>
        <p:txBody>
          <a:bodyPr>
            <a:normAutofit/>
          </a:bodyPr>
          <a:lstStyle/>
          <a:p>
            <a:pPr algn="just"/>
            <a:r>
              <a:rPr lang="el-GR" altLang="en-US" sz="2000" dirty="0">
                <a:solidFill>
                  <a:schemeClr val="tx1">
                    <a:lumMod val="75000"/>
                    <a:lumOff val="25000"/>
                  </a:schemeClr>
                </a:solidFill>
                <a:latin typeface="Century Gothic" panose="020B0502020202020204" pitchFamily="34" charset="0"/>
              </a:rPr>
              <a:t>Για οποιαδήποτε περαιτέρω μεταφορά κονδυλίων δεν εμπίπτει στα προκαθορισμένα πλαίσια της Συμφωνίας Επιχορήγησης,  ο δικαιούχος υποβάλλει γραπτό αίτημα προς την ΕΥ για τροποποίηση</a:t>
            </a:r>
            <a:r>
              <a:rPr lang="en-GB" altLang="en-US" sz="2000" dirty="0">
                <a:solidFill>
                  <a:schemeClr val="tx1">
                    <a:lumMod val="75000"/>
                    <a:lumOff val="25000"/>
                  </a:schemeClr>
                </a:solidFill>
                <a:latin typeface="Century Gothic" panose="020B0502020202020204" pitchFamily="34" charset="0"/>
              </a:rPr>
              <a:t>,</a:t>
            </a:r>
            <a:r>
              <a:rPr lang="el-GR" altLang="en-US" sz="2000" dirty="0">
                <a:solidFill>
                  <a:schemeClr val="tx1">
                    <a:lumMod val="75000"/>
                    <a:lumOff val="25000"/>
                  </a:schemeClr>
                </a:solidFill>
                <a:latin typeface="Century Gothic" panose="020B0502020202020204" pitchFamily="34" charset="0"/>
              </a:rPr>
              <a:t> το οποίο συνοδεύεται από σαφή αιτιολόγηση</a:t>
            </a:r>
            <a:endParaRPr lang="en-GB" altLang="en-US" sz="2000" dirty="0">
              <a:solidFill>
                <a:schemeClr val="tx1">
                  <a:lumMod val="75000"/>
                  <a:lumOff val="25000"/>
                </a:schemeClr>
              </a:solidFill>
              <a:latin typeface="Century Gothic" panose="020B0502020202020204" pitchFamily="34" charset="0"/>
            </a:endParaRPr>
          </a:p>
          <a:p>
            <a:pPr algn="just"/>
            <a:endParaRPr lang="el-GR" altLang="en-US" sz="2000" dirty="0">
              <a:solidFill>
                <a:schemeClr val="tx1">
                  <a:lumMod val="75000"/>
                  <a:lumOff val="25000"/>
                </a:schemeClr>
              </a:solidFill>
              <a:latin typeface="Century Gothic" panose="020B0502020202020204" pitchFamily="34" charset="0"/>
            </a:endParaRPr>
          </a:p>
          <a:p>
            <a:pPr algn="just"/>
            <a:r>
              <a:rPr lang="el-GR" altLang="en-US" sz="2000" dirty="0">
                <a:solidFill>
                  <a:schemeClr val="tx1">
                    <a:lumMod val="75000"/>
                    <a:lumOff val="25000"/>
                  </a:schemeClr>
                </a:solidFill>
                <a:latin typeface="Century Gothic" panose="020B0502020202020204" pitchFamily="34" charset="0"/>
              </a:rPr>
              <a:t>Επαφίεται στην ΕΥ να εγκρίνει ή να απορρίψει το κάθε </a:t>
            </a:r>
            <a:r>
              <a:rPr lang="el-GR" altLang="en-US" sz="2000" dirty="0" smtClean="0">
                <a:solidFill>
                  <a:schemeClr val="tx1">
                    <a:lumMod val="75000"/>
                    <a:lumOff val="25000"/>
                  </a:schemeClr>
                </a:solidFill>
                <a:latin typeface="Century Gothic" panose="020B0502020202020204" pitchFamily="34" charset="0"/>
              </a:rPr>
              <a:t>αίτημα</a:t>
            </a:r>
            <a:endParaRPr lang="el-GR" altLang="en-US"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7687485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2670496"/>
            <a:ext cx="12300558" cy="707886"/>
          </a:xfrm>
          <a:prstGeom prst="rect">
            <a:avLst/>
          </a:prstGeom>
          <a:solidFill>
            <a:schemeClr val="accent5">
              <a:lumMod val="75000"/>
            </a:schemeClr>
          </a:solidFill>
        </p:spPr>
        <p:txBody>
          <a:bodyPr wrap="square" rtlCol="0">
            <a:spAutoFit/>
          </a:bodyPr>
          <a:lstStyle/>
          <a:p>
            <a:pPr algn="ctr"/>
            <a:r>
              <a:rPr lang="en-GB" sz="4000" dirty="0" smtClean="0">
                <a:solidFill>
                  <a:schemeClr val="bg1"/>
                </a:solidFill>
                <a:latin typeface="Century Gothic" panose="020B0502020202020204" pitchFamily="34" charset="0"/>
              </a:rPr>
              <a:t>E</a:t>
            </a:r>
            <a:r>
              <a:rPr lang="el-GR" sz="4000" dirty="0" smtClean="0">
                <a:solidFill>
                  <a:schemeClr val="bg1"/>
                </a:solidFill>
                <a:latin typeface="Century Gothic" panose="020B0502020202020204" pitchFamily="34" charset="0"/>
              </a:rPr>
              <a:t>ΡΩΤΗΣΕΙΣ</a:t>
            </a:r>
            <a:endParaRPr lang="en-GB" sz="4000" dirty="0">
              <a:solidFill>
                <a:schemeClr val="bg1"/>
              </a:solidFill>
              <a:latin typeface="Century Gothic" panose="020B0502020202020204" pitchFamily="34" charset="0"/>
            </a:endParaRPr>
          </a:p>
        </p:txBody>
      </p:sp>
      <p:sp>
        <p:nvSpPr>
          <p:cNvPr id="3" name="Rectangle 2"/>
          <p:cNvSpPr/>
          <p:nvPr/>
        </p:nvSpPr>
        <p:spPr>
          <a:xfrm>
            <a:off x="-1719396" y="556099"/>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1866046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smtClean="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smtClean="0">
                <a:solidFill>
                  <a:srgbClr val="7030A0"/>
                </a:solidFill>
                <a:latin typeface="Century Gothic" panose="020B0502020202020204" pitchFamily="34" charset="0"/>
              </a:rPr>
              <a:t>Διευθετήσεις </a:t>
            </a:r>
            <a:r>
              <a:rPr lang="el-GR" b="1" dirty="0">
                <a:solidFill>
                  <a:srgbClr val="7030A0"/>
                </a:solidFill>
                <a:latin typeface="Century Gothic" panose="020B0502020202020204" pitchFamily="34" charset="0"/>
              </a:rPr>
              <a:t>λόγω πανδημίας </a:t>
            </a:r>
            <a:r>
              <a:rPr lang="en-US" b="1" dirty="0">
                <a:solidFill>
                  <a:srgbClr val="7030A0"/>
                </a:solidFill>
                <a:latin typeface="Century Gothic" panose="020B0502020202020204" pitchFamily="34" charset="0"/>
              </a:rPr>
              <a:t>Covid19</a:t>
            </a:r>
            <a:endParaRPr lang="el-GR" b="1"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l-GR" dirty="0">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Α</a:t>
            </a:r>
            <a:r>
              <a:rPr lang="en-US" dirty="0" err="1" smtClean="0">
                <a:solidFill>
                  <a:schemeClr val="tx1">
                    <a:lumMod val="75000"/>
                    <a:lumOff val="25000"/>
                  </a:schemeClr>
                </a:solidFill>
                <a:latin typeface="Century Gothic" panose="020B0502020202020204" pitchFamily="34" charset="0"/>
              </a:rPr>
              <a:t>ddendum</a:t>
            </a:r>
            <a:r>
              <a:rPr lang="el-GR" dirty="0" smtClean="0">
                <a:solidFill>
                  <a:schemeClr val="tx1">
                    <a:lumMod val="75000"/>
                    <a:lumOff val="25000"/>
                  </a:schemeClr>
                </a:solidFill>
                <a:latin typeface="Century Gothic" panose="020B0502020202020204" pitchFamily="34" charset="0"/>
              </a:rPr>
              <a:t> &amp; Ε</a:t>
            </a:r>
            <a:r>
              <a:rPr lang="en-US" dirty="0" err="1" smtClean="0">
                <a:solidFill>
                  <a:schemeClr val="tx1">
                    <a:lumMod val="75000"/>
                    <a:lumOff val="25000"/>
                  </a:schemeClr>
                </a:solidFill>
                <a:latin typeface="Century Gothic" panose="020B0502020202020204" pitchFamily="34" charset="0"/>
              </a:rPr>
              <a:t>xceptional</a:t>
            </a:r>
            <a:r>
              <a:rPr lang="en-US" dirty="0" smtClean="0">
                <a:solidFill>
                  <a:schemeClr val="tx1">
                    <a:lumMod val="75000"/>
                    <a:lumOff val="25000"/>
                  </a:schemeClr>
                </a:solidFill>
                <a:latin typeface="Century Gothic" panose="020B0502020202020204" pitchFamily="34" charset="0"/>
              </a:rPr>
              <a:t> Costs</a:t>
            </a:r>
          </a:p>
          <a:p>
            <a:pPr marL="342900" indent="-342900" algn="l">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Εφαρμογή </a:t>
            </a:r>
            <a:r>
              <a:rPr lang="el-GR" dirty="0">
                <a:solidFill>
                  <a:schemeClr val="tx1">
                    <a:lumMod val="75000"/>
                    <a:lumOff val="25000"/>
                  </a:schemeClr>
                </a:solidFill>
                <a:latin typeface="Century Gothic" panose="020B0502020202020204" pitchFamily="34" charset="0"/>
              </a:rPr>
              <a:t>ρήτρας </a:t>
            </a:r>
            <a:r>
              <a:rPr lang="en-US" dirty="0">
                <a:solidFill>
                  <a:schemeClr val="tx1">
                    <a:lumMod val="75000"/>
                    <a:lumOff val="25000"/>
                  </a:schemeClr>
                </a:solidFill>
                <a:latin typeface="Century Gothic" panose="020B0502020202020204" pitchFamily="34" charset="0"/>
              </a:rPr>
              <a:t>“force majeure”</a:t>
            </a: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Δυνατότητα για </a:t>
            </a:r>
            <a:r>
              <a:rPr lang="en-US" dirty="0">
                <a:solidFill>
                  <a:schemeClr val="tx1">
                    <a:lumMod val="75000"/>
                    <a:lumOff val="25000"/>
                  </a:schemeClr>
                </a:solidFill>
                <a:latin typeface="Century Gothic" panose="020B0502020202020204" pitchFamily="34" charset="0"/>
              </a:rPr>
              <a:t>blended/virtual </a:t>
            </a:r>
            <a:r>
              <a:rPr lang="en-US" dirty="0" err="1">
                <a:solidFill>
                  <a:schemeClr val="tx1">
                    <a:lumMod val="75000"/>
                    <a:lumOff val="25000"/>
                  </a:schemeClr>
                </a:solidFill>
                <a:latin typeface="Century Gothic" panose="020B0502020202020204" pitchFamily="34" charset="0"/>
              </a:rPr>
              <a:t>mobilities</a:t>
            </a:r>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9607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7996" y="-13928"/>
            <a:ext cx="10127848" cy="523220"/>
          </a:xfrm>
          <a:prstGeom prst="rect">
            <a:avLst/>
          </a:prstGeom>
          <a:noFill/>
        </p:spPr>
        <p:txBody>
          <a:bodyPr wrap="square" rtlCol="0">
            <a:spAutoFit/>
          </a:bodyPr>
          <a:lstStyle/>
          <a:p>
            <a:pPr algn="ctr"/>
            <a:r>
              <a:rPr lang="en-GB" sz="2800" dirty="0">
                <a:solidFill>
                  <a:schemeClr val="bg1"/>
                </a:solidFill>
                <a:latin typeface="Century Gothic" panose="020B0502020202020204" pitchFamily="34" charset="0"/>
              </a:rPr>
              <a:t>Addendum &amp; exceptional costs</a:t>
            </a:r>
          </a:p>
        </p:txBody>
      </p:sp>
      <p:sp>
        <p:nvSpPr>
          <p:cNvPr id="3" name="Rectangle 2"/>
          <p:cNvSpPr/>
          <p:nvPr/>
        </p:nvSpPr>
        <p:spPr>
          <a:xfrm>
            <a:off x="480271" y="982650"/>
            <a:ext cx="11453228" cy="649409"/>
          </a:xfrm>
          <a:prstGeom prst="rect">
            <a:avLst/>
          </a:prstGeom>
        </p:spPr>
        <p:txBody>
          <a:bodyPr wrap="square">
            <a:spAutoFit/>
          </a:bodyPr>
          <a:lstStyle/>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4" name="Rectangle 3"/>
          <p:cNvSpPr/>
          <p:nvPr/>
        </p:nvSpPr>
        <p:spPr>
          <a:xfrm>
            <a:off x="0" y="610484"/>
            <a:ext cx="11035431" cy="5216813"/>
          </a:xfrm>
          <a:prstGeom prst="rect">
            <a:avLst/>
          </a:prstGeom>
        </p:spPr>
        <p:txBody>
          <a:bodyPr wrap="square">
            <a:spAutoFit/>
          </a:bodyPr>
          <a:lstStyle/>
          <a:p>
            <a:pPr>
              <a:lnSpc>
                <a:spcPct val="150000"/>
              </a:lnSpc>
            </a:pPr>
            <a:r>
              <a:rPr lang="el-GR" b="1" dirty="0">
                <a:solidFill>
                  <a:schemeClr val="tx1">
                    <a:lumMod val="75000"/>
                    <a:lumOff val="25000"/>
                  </a:schemeClr>
                </a:solidFill>
                <a:latin typeface="Century Gothic" panose="020B0502020202020204" pitchFamily="34" charset="0"/>
              </a:rPr>
              <a:t>Προκειμένου να καλύψουν έξοδα που σχετίζονται με την υλοποίηση δραστηριοτήτων </a:t>
            </a:r>
            <a:endParaRPr lang="el-GR" b="1" dirty="0" smtClean="0">
              <a:solidFill>
                <a:schemeClr val="tx1">
                  <a:lumMod val="75000"/>
                  <a:lumOff val="25000"/>
                </a:schemeClr>
              </a:solidFill>
              <a:latin typeface="Century Gothic" panose="020B0502020202020204" pitchFamily="34" charset="0"/>
            </a:endParaRPr>
          </a:p>
          <a:p>
            <a:pPr>
              <a:lnSpc>
                <a:spcPct val="150000"/>
              </a:lnSpc>
            </a:pPr>
            <a:r>
              <a:rPr lang="el-GR" b="1" dirty="0" smtClean="0">
                <a:solidFill>
                  <a:schemeClr val="tx1">
                    <a:lumMod val="75000"/>
                    <a:lumOff val="25000"/>
                  </a:schemeClr>
                </a:solidFill>
                <a:latin typeface="Century Gothic" panose="020B0502020202020204" pitchFamily="34" charset="0"/>
              </a:rPr>
              <a:t>εικονικής </a:t>
            </a:r>
            <a:r>
              <a:rPr lang="el-GR" b="1" dirty="0">
                <a:solidFill>
                  <a:schemeClr val="tx1">
                    <a:lumMod val="75000"/>
                    <a:lumOff val="25000"/>
                  </a:schemeClr>
                </a:solidFill>
                <a:latin typeface="Century Gothic" panose="020B0502020202020204" pitchFamily="34" charset="0"/>
              </a:rPr>
              <a:t>κινητικότητας που οφείλονται στο COVID-19:</a:t>
            </a:r>
          </a:p>
          <a:p>
            <a:pPr algn="just">
              <a:lnSpc>
                <a:spcPct val="150000"/>
              </a:lnSpc>
            </a:pPr>
            <a:endParaRPr lang="en-US"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δικαιούχοι μπορούν να μεταφέρουν έως και το 10% της </a:t>
            </a:r>
            <a:r>
              <a:rPr lang="el-GR" dirty="0" smtClean="0">
                <a:solidFill>
                  <a:schemeClr val="tx1">
                    <a:lumMod val="75000"/>
                    <a:lumOff val="25000"/>
                  </a:schemeClr>
                </a:solidFill>
                <a:latin typeface="Century Gothic" panose="020B0502020202020204" pitchFamily="34" charset="0"/>
              </a:rPr>
              <a:t>χρηματοδότησής </a:t>
            </a:r>
            <a:r>
              <a:rPr lang="el-GR" dirty="0">
                <a:solidFill>
                  <a:schemeClr val="tx1">
                    <a:lumMod val="75000"/>
                    <a:lumOff val="25000"/>
                  </a:schemeClr>
                </a:solidFill>
                <a:latin typeface="Century Gothic" panose="020B0502020202020204" pitchFamily="34" charset="0"/>
              </a:rPr>
              <a:t>τους από οποιαδήποτε κατηγορία προϋπολογισμού, στην κατηγορία exceptional costs </a:t>
            </a:r>
            <a:r>
              <a:rPr lang="el-GR" b="1" dirty="0">
                <a:solidFill>
                  <a:schemeClr val="accent6">
                    <a:lumMod val="75000"/>
                  </a:schemeClr>
                </a:solidFill>
                <a:latin typeface="Century Gothic" panose="020B0502020202020204" pitchFamily="34" charset="0"/>
              </a:rPr>
              <a:t>χωρίς τροποποίηση </a:t>
            </a:r>
            <a:r>
              <a:rPr lang="el-GR" b="1" dirty="0" smtClean="0">
                <a:solidFill>
                  <a:schemeClr val="accent6">
                    <a:lumMod val="75000"/>
                  </a:schemeClr>
                </a:solidFill>
                <a:latin typeface="Century Gothic" panose="020B0502020202020204" pitchFamily="34" charset="0"/>
              </a:rPr>
              <a:t>συμβολαίου</a:t>
            </a:r>
            <a:endParaRPr lang="en-US" b="1" dirty="0" smtClean="0">
              <a:solidFill>
                <a:schemeClr val="accent6">
                  <a:lumMod val="75000"/>
                </a:schemeClr>
              </a:solidFill>
              <a:latin typeface="Century Gothic" panose="020B0502020202020204" pitchFamily="34" charset="0"/>
            </a:endParaRPr>
          </a:p>
          <a:p>
            <a:pPr algn="just">
              <a:buFont typeface="Arial" panose="020B0604020202020204" pitchFamily="34" charset="0"/>
              <a:buChar char="•"/>
            </a:pPr>
            <a:endParaRPr lang="el-GR" b="1" dirty="0">
              <a:solidFill>
                <a:schemeClr val="accent6">
                  <a:lumMod val="7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μεταφορά μπορεί να πραγματοποιηθεί ακόμη και αν δεν είχαν διατεθεί κεφάλαια στην εν λόγω κατηγορία προϋπολογισμού</a:t>
            </a:r>
            <a:r>
              <a:rPr lang="el-GR" dirty="0" smtClean="0">
                <a:solidFill>
                  <a:schemeClr val="tx1">
                    <a:lumMod val="75000"/>
                    <a:lumOff val="25000"/>
                  </a:schemeClr>
                </a:solidFill>
                <a:latin typeface="Century Gothic" panose="020B0502020202020204" pitchFamily="34" charset="0"/>
              </a:rPr>
              <a:t>.</a:t>
            </a:r>
            <a:endParaRPr lang="en-US" dirty="0" smtClean="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Επιλέξιμες δαπάνες θεωρούνται όσες σχετίζονται με την αγορά ή/και την ενοικίαση </a:t>
            </a:r>
            <a:r>
              <a:rPr lang="el-GR" dirty="0" smtClean="0">
                <a:solidFill>
                  <a:schemeClr val="tx1">
                    <a:lumMod val="75000"/>
                    <a:lumOff val="25000"/>
                  </a:schemeClr>
                </a:solidFill>
                <a:latin typeface="Century Gothic" panose="020B0502020202020204" pitchFamily="34" charset="0"/>
              </a:rPr>
              <a:t>εξοπλισμού </a:t>
            </a:r>
            <a:r>
              <a:rPr lang="el-GR" dirty="0">
                <a:solidFill>
                  <a:schemeClr val="tx1">
                    <a:lumMod val="75000"/>
                    <a:lumOff val="25000"/>
                  </a:schemeClr>
                </a:solidFill>
                <a:latin typeface="Century Gothic" panose="020B0502020202020204" pitchFamily="34" charset="0"/>
              </a:rPr>
              <a:t>ή/και υπηρεσιών απαραίτητων για την υλοποίηση δραστηριοτήτων εικονικής κινητικότητας</a:t>
            </a:r>
            <a:r>
              <a:rPr lang="el-GR" dirty="0" smtClean="0">
                <a:solidFill>
                  <a:schemeClr val="tx1">
                    <a:lumMod val="75000"/>
                    <a:lumOff val="25000"/>
                  </a:schemeClr>
                </a:solidFill>
                <a:latin typeface="Century Gothic" panose="020B0502020202020204" pitchFamily="34" charset="0"/>
              </a:rPr>
              <a:t>.</a:t>
            </a:r>
            <a:endParaRPr lang="en-US" dirty="0" smtClean="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i="1" dirty="0">
                <a:solidFill>
                  <a:schemeClr val="tx1">
                    <a:lumMod val="75000"/>
                    <a:lumOff val="25000"/>
                  </a:schemeClr>
                </a:solidFill>
                <a:latin typeface="Century Gothic" panose="020B0502020202020204" pitchFamily="34" charset="0"/>
              </a:rPr>
              <a:t>Υποστηρικτικά έγγραφα: </a:t>
            </a:r>
            <a:r>
              <a:rPr lang="el-GR" dirty="0">
                <a:solidFill>
                  <a:schemeClr val="tx1">
                    <a:lumMod val="75000"/>
                    <a:lumOff val="25000"/>
                  </a:schemeClr>
                </a:solidFill>
                <a:latin typeface="Century Gothic" panose="020B0502020202020204" pitchFamily="34" charset="0"/>
              </a:rPr>
              <a:t>απόδειξη πληρωμής του κόστους που προκύπτει βάσει τιμολογίων, ονόματος και διεύθυνσης του φορέα έκδοσης, ποσού, και ημερομηνίας έκδοσης</a:t>
            </a:r>
            <a:r>
              <a:rPr lang="el-GR" dirty="0" smtClean="0">
                <a:solidFill>
                  <a:schemeClr val="tx1">
                    <a:lumMod val="75000"/>
                    <a:lumOff val="25000"/>
                  </a:schemeClr>
                </a:solidFill>
                <a:latin typeface="Century Gothic" panose="020B0502020202020204" pitchFamily="34" charset="0"/>
              </a:rPr>
              <a:t>.</a:t>
            </a:r>
            <a:endParaRPr lang="en-US" dirty="0" smtClean="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αποζημίωση θα αφορά μόνο το 75% του πραγματικού κόστους βάσει τιμολογίου </a:t>
            </a:r>
          </a:p>
        </p:txBody>
      </p:sp>
      <p:sp>
        <p:nvSpPr>
          <p:cNvPr id="5" name="Rounded Rectangle 4"/>
          <p:cNvSpPr/>
          <p:nvPr/>
        </p:nvSpPr>
        <p:spPr>
          <a:xfrm>
            <a:off x="5148197" y="5708880"/>
            <a:ext cx="7152361" cy="1191816"/>
          </a:xfrm>
          <a:prstGeom prst="roundRect">
            <a:avLst/>
          </a:prstGeom>
          <a:solidFill>
            <a:schemeClr val="accent5">
              <a:lumMod val="75000"/>
            </a:schemeClr>
          </a:solidFill>
        </p:spPr>
        <p:txBody>
          <a:bodyPr wrap="square">
            <a:spAutoFit/>
          </a:bodyPr>
          <a:lstStyle/>
          <a:p>
            <a:pPr algn="ctr">
              <a:buFont typeface="Arial" pitchFamily="34" charset="0"/>
              <a:buChar char="•"/>
            </a:pPr>
            <a:r>
              <a:rPr lang="el-GR" sz="1600" dirty="0" smtClean="0">
                <a:solidFill>
                  <a:schemeClr val="bg1"/>
                </a:solidFill>
                <a:latin typeface="Century Gothic" panose="020B0502020202020204" pitchFamily="34" charset="0"/>
                <a:ea typeface="Verdana" panose="020B0604030504040204" pitchFamily="34" charset="0"/>
              </a:rPr>
              <a:t> Επιλέξιμες </a:t>
            </a:r>
            <a:r>
              <a:rPr lang="el-GR" sz="1600" dirty="0">
                <a:solidFill>
                  <a:schemeClr val="bg1"/>
                </a:solidFill>
                <a:latin typeface="Century Gothic" panose="020B0502020202020204" pitchFamily="34" charset="0"/>
                <a:ea typeface="Verdana" panose="020B0604030504040204" pitchFamily="34" charset="0"/>
              </a:rPr>
              <a:t>θεωρούνται, επίσης, οποιεσδήποτε αιτιολογημένες και τεκμηριωμένες ειδικές δαπάνες που σχετίζονται με τη συμμετοχή ατόμων με ειδικές ανάγκες σε μικτή κινητικότητα σύμφωνα με τον Οδηγό του Προγράμματος. </a:t>
            </a:r>
          </a:p>
        </p:txBody>
      </p:sp>
      <p:sp>
        <p:nvSpPr>
          <p:cNvPr id="6" name="Oval 5"/>
          <p:cNvSpPr/>
          <p:nvPr/>
        </p:nvSpPr>
        <p:spPr>
          <a:xfrm>
            <a:off x="9889852" y="0"/>
            <a:ext cx="2319894" cy="20048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Century Gothic" panose="020B0502020202020204" pitchFamily="34" charset="0"/>
              </a:rPr>
              <a:t>COVID TESTS</a:t>
            </a:r>
          </a:p>
          <a:p>
            <a:pPr algn="ctr"/>
            <a:r>
              <a:rPr lang="en-US" dirty="0" smtClean="0">
                <a:latin typeface="Century Gothic" panose="020B0502020202020204" pitchFamily="34" charset="0"/>
              </a:rPr>
              <a:t>100%</a:t>
            </a:r>
            <a:r>
              <a:rPr lang="el-GR" dirty="0" smtClean="0">
                <a:latin typeface="Century Gothic" panose="020B0502020202020204" pitchFamily="34" charset="0"/>
              </a:rPr>
              <a:t> αποζημίωση βάσει τιμολογίου</a:t>
            </a:r>
            <a:endParaRPr lang="en-US" dirty="0">
              <a:latin typeface="Century Gothic" panose="020B0502020202020204" pitchFamily="34" charset="0"/>
            </a:endParaRPr>
          </a:p>
        </p:txBody>
      </p:sp>
    </p:spTree>
    <p:extLst>
      <p:ext uri="{BB962C8B-B14F-4D97-AF65-F5344CB8AC3E}">
        <p14:creationId xmlns:p14="http://schemas.microsoft.com/office/powerpoint/2010/main" val="3592982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p:txBody>
      </p:sp>
      <p:sp>
        <p:nvSpPr>
          <p:cNvPr id="2" name="Title 1"/>
          <p:cNvSpPr txBox="1">
            <a:spLocks/>
          </p:cNvSpPr>
          <p:nvPr/>
        </p:nvSpPr>
        <p:spPr>
          <a:xfrm>
            <a:off x="2081664" y="681563"/>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008080"/>
                </a:solidFill>
                <a:latin typeface="Century Gothic" panose="020B0502020202020204" pitchFamily="34" charset="0"/>
              </a:rPr>
              <a:t>Σχέδια Κινητικότητας Μικρής Διάρκειας </a:t>
            </a:r>
          </a:p>
          <a:p>
            <a:pPr algn="ctr">
              <a:spcBef>
                <a:spcPct val="0"/>
              </a:spcBef>
              <a:defRPr/>
            </a:pPr>
            <a:r>
              <a:rPr lang="el-GR" sz="1900" b="1" dirty="0">
                <a:solidFill>
                  <a:prstClr val="black"/>
                </a:solidFill>
                <a:latin typeface="Century Gothic" panose="020B0502020202020204" pitchFamily="34" charset="0"/>
                <a:cs typeface="Calibri" panose="020F0502020204030204" pitchFamily="34" charset="0"/>
              </a:rPr>
              <a:t>Αριθμός Κινητικοτήτων ανά Σχέδιο</a:t>
            </a:r>
            <a:endParaRPr lang="en-GB" sz="1900" b="1" dirty="0">
              <a:solidFill>
                <a:prstClr val="black"/>
              </a:solidFill>
              <a:latin typeface="Century Gothic" panose="020B0502020202020204" pitchFamily="34" charset="0"/>
              <a:cs typeface="Calibri" panose="020F0502020204030204" pitchFamily="34" charset="0"/>
            </a:endParaRPr>
          </a:p>
        </p:txBody>
      </p:sp>
      <p:sp>
        <p:nvSpPr>
          <p:cNvPr id="5" name="Content Placeholder 2"/>
          <p:cNvSpPr txBox="1">
            <a:spLocks/>
          </p:cNvSpPr>
          <p:nvPr/>
        </p:nvSpPr>
        <p:spPr>
          <a:xfrm>
            <a:off x="1643270" y="2301783"/>
            <a:ext cx="8941683" cy="3252372"/>
          </a:xfrm>
          <a:prstGeom prst="rect">
            <a:avLst/>
          </a:prstGeom>
        </p:spPr>
        <p:txBody>
          <a:bodyPr/>
          <a:lstStyle/>
          <a:p>
            <a:pPr marL="342900" indent="-342900" algn="just">
              <a:spcBef>
                <a:spcPct val="20000"/>
              </a:spcBef>
              <a:buFont typeface="Wingdings" panose="05000000000000000000" pitchFamily="2" charset="2"/>
              <a:buChar char="q"/>
              <a:defRPr/>
            </a:pPr>
            <a:r>
              <a:rPr lang="el-GR" sz="2200" b="1" dirty="0" smtClean="0">
                <a:solidFill>
                  <a:prstClr val="black"/>
                </a:solidFill>
                <a:latin typeface="Century Gothic" panose="020B0502020202020204" pitchFamily="34" charset="0"/>
              </a:rPr>
              <a:t>Τα </a:t>
            </a:r>
            <a:r>
              <a:rPr lang="el-GR" sz="2200" b="1" dirty="0">
                <a:solidFill>
                  <a:prstClr val="black"/>
                </a:solidFill>
                <a:latin typeface="Century Gothic" panose="020B0502020202020204" pitchFamily="34" charset="0"/>
              </a:rPr>
              <a:t>Σχέδια Κινητικότητας Μικρής Διάρκειας είναι περιορισμένης εμβέλειας, καθώς επιτρέπουν τη συμμετοχή</a:t>
            </a:r>
            <a:r>
              <a:rPr lang="en-GB" sz="2200" b="1" dirty="0">
                <a:solidFill>
                  <a:prstClr val="black"/>
                </a:solidFill>
                <a:latin typeface="Century Gothic" panose="020B0502020202020204" pitchFamily="34" charset="0"/>
              </a:rPr>
              <a:t> </a:t>
            </a:r>
            <a:r>
              <a:rPr lang="el-GR" sz="2200" b="1" dirty="0">
                <a:solidFill>
                  <a:prstClr val="black"/>
                </a:solidFill>
                <a:latin typeface="Century Gothic" panose="020B0502020202020204" pitchFamily="34" charset="0"/>
              </a:rPr>
              <a:t>σε κινητικότητες σε:</a:t>
            </a:r>
          </a:p>
          <a:p>
            <a:pPr algn="just">
              <a:spcBef>
                <a:spcPct val="20000"/>
              </a:spcBef>
              <a:defRPr/>
            </a:pPr>
            <a:endParaRPr lang="el-GR" sz="2200" b="1" dirty="0">
              <a:solidFill>
                <a:prstClr val="black"/>
              </a:solidFill>
              <a:latin typeface="Century Gothic" panose="020B0502020202020204" pitchFamily="34" charset="0"/>
            </a:endParaRPr>
          </a:p>
          <a:p>
            <a:pPr algn="ctr">
              <a:spcBef>
                <a:spcPct val="20000"/>
              </a:spcBef>
              <a:defRPr/>
            </a:pPr>
            <a:r>
              <a:rPr lang="el-GR" sz="3600" dirty="0" smtClean="0">
                <a:solidFill>
                  <a:prstClr val="black">
                    <a:lumMod val="75000"/>
                    <a:lumOff val="25000"/>
                  </a:prstClr>
                </a:solidFill>
                <a:latin typeface="Century Gothic" panose="020B0502020202020204" pitchFamily="34" charset="0"/>
              </a:rPr>
              <a:t>30 </a:t>
            </a:r>
            <a:r>
              <a:rPr lang="el-GR" sz="3600" dirty="0">
                <a:solidFill>
                  <a:prstClr val="black">
                    <a:lumMod val="75000"/>
                    <a:lumOff val="25000"/>
                  </a:prstClr>
                </a:solidFill>
                <a:latin typeface="Century Gothic" panose="020B0502020202020204" pitchFamily="34" charset="0"/>
              </a:rPr>
              <a:t>άτομα, κατ’ ανώτατο όριο</a:t>
            </a:r>
          </a:p>
        </p:txBody>
      </p:sp>
      <p:sp>
        <p:nvSpPr>
          <p:cNvPr id="6" name="Rounded Rectangle 5"/>
          <p:cNvSpPr/>
          <p:nvPr/>
        </p:nvSpPr>
        <p:spPr>
          <a:xfrm>
            <a:off x="2693731" y="3611922"/>
            <a:ext cx="6840760" cy="105579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latin typeface="Calibri"/>
            </a:endParaRPr>
          </a:p>
        </p:txBody>
      </p:sp>
      <p:sp>
        <p:nvSpPr>
          <p:cNvPr id="4" name="Rectangle 3"/>
          <p:cNvSpPr/>
          <p:nvPr/>
        </p:nvSpPr>
        <p:spPr>
          <a:xfrm>
            <a:off x="1571333" y="5786478"/>
            <a:ext cx="9013620" cy="615553"/>
          </a:xfrm>
          <a:prstGeom prst="rect">
            <a:avLst/>
          </a:prstGeom>
        </p:spPr>
        <p:txBody>
          <a:bodyPr wrap="square">
            <a:spAutoFit/>
          </a:bodyPr>
          <a:lstStyle/>
          <a:p>
            <a:r>
              <a:rPr lang="el-GR" sz="1700" i="1" dirty="0">
                <a:solidFill>
                  <a:prstClr val="black"/>
                </a:solidFill>
                <a:latin typeface="Century Gothic" panose="020B0502020202020204" pitchFamily="34" charset="0"/>
              </a:rPr>
              <a:t>! Οι προπαρασκευαστικές επισκέψεις και η συμμετοχή συνοδών </a:t>
            </a:r>
            <a:r>
              <a:rPr lang="el-GR" sz="1700" i="1" dirty="0" smtClean="0">
                <a:solidFill>
                  <a:prstClr val="black"/>
                </a:solidFill>
                <a:latin typeface="Century Gothic" panose="020B0502020202020204" pitchFamily="34" charset="0"/>
              </a:rPr>
              <a:t>δεν </a:t>
            </a:r>
            <a:r>
              <a:rPr lang="el-GR" sz="1700" i="1" dirty="0">
                <a:solidFill>
                  <a:prstClr val="black"/>
                </a:solidFill>
                <a:latin typeface="Century Gothic" panose="020B0502020202020204" pitchFamily="34" charset="0"/>
              </a:rPr>
              <a:t>λαμβάνονται </a:t>
            </a:r>
          </a:p>
          <a:p>
            <a:pPr marL="88900"/>
            <a:r>
              <a:rPr lang="el-GR" sz="1700" i="1" dirty="0">
                <a:solidFill>
                  <a:prstClr val="black"/>
                </a:solidFill>
                <a:latin typeface="Century Gothic" panose="020B0502020202020204" pitchFamily="34" charset="0"/>
              </a:rPr>
              <a:t>υπόψη  για τον υπολογισμό του πιο πάνω αριθμού</a:t>
            </a:r>
            <a:endParaRPr lang="en-GB" sz="1700" i="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966799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7996" y="-13928"/>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Ε</a:t>
            </a:r>
            <a:r>
              <a:rPr lang="en-US" sz="2800" dirty="0" err="1" smtClean="0">
                <a:solidFill>
                  <a:schemeClr val="bg1"/>
                </a:solidFill>
                <a:latin typeface="Century Gothic" panose="020B0502020202020204" pitchFamily="34" charset="0"/>
              </a:rPr>
              <a:t>xceptional</a:t>
            </a:r>
            <a:r>
              <a:rPr lang="en-US" sz="2800" dirty="0" smtClean="0">
                <a:solidFill>
                  <a:schemeClr val="bg1"/>
                </a:solidFill>
                <a:latin typeface="Century Gothic" panose="020B0502020202020204" pitchFamily="34" charset="0"/>
              </a:rPr>
              <a:t> Costs - </a:t>
            </a:r>
            <a:r>
              <a:rPr lang="el-GR" sz="2800" dirty="0" smtClean="0">
                <a:solidFill>
                  <a:schemeClr val="bg1"/>
                </a:solidFill>
                <a:latin typeface="Century Gothic" panose="020B0502020202020204" pitchFamily="34" charset="0"/>
              </a:rPr>
              <a:t>Απόσβεση</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649409"/>
          </a:xfrm>
          <a:prstGeom prst="rect">
            <a:avLst/>
          </a:prstGeom>
        </p:spPr>
        <p:txBody>
          <a:bodyPr wrap="square">
            <a:spAutoFit/>
          </a:bodyPr>
          <a:lstStyle/>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7" name="Diagram 6"/>
          <p:cNvGraphicFramePr/>
          <p:nvPr>
            <p:extLst/>
          </p:nvPr>
        </p:nvGraphicFramePr>
        <p:xfrm>
          <a:off x="102312" y="1140480"/>
          <a:ext cx="6387388" cy="5489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89700" y="1530529"/>
            <a:ext cx="5791200" cy="4708981"/>
          </a:xfrm>
          <a:prstGeom prst="rect">
            <a:avLst/>
          </a:prstGeom>
          <a:noFill/>
        </p:spPr>
        <p:txBody>
          <a:bodyPr wrap="square" rtlCol="0">
            <a:spAutoFit/>
          </a:bodyPr>
          <a:lstStyle/>
          <a:p>
            <a:r>
              <a:rPr lang="el-GR" sz="2000" dirty="0" smtClean="0">
                <a:latin typeface="Century Gothic" panose="020B0502020202020204" pitchFamily="34" charset="0"/>
              </a:rPr>
              <a:t>Κόστος αγοράς υπολογιστή </a:t>
            </a:r>
            <a:r>
              <a:rPr lang="el-GR" sz="2000" dirty="0">
                <a:latin typeface="Century Gothic" panose="020B0502020202020204" pitchFamily="34" charset="0"/>
              </a:rPr>
              <a:t>3000 </a:t>
            </a:r>
            <a:r>
              <a:rPr lang="el-GR" sz="2000" dirty="0" smtClean="0">
                <a:latin typeface="Century Gothic" panose="020B0502020202020204" pitchFamily="34" charset="0"/>
              </a:rPr>
              <a:t>ευρώ</a:t>
            </a:r>
          </a:p>
          <a:p>
            <a:endParaRPr lang="el-GR" sz="2000" dirty="0">
              <a:latin typeface="Century Gothic" panose="020B0502020202020204" pitchFamily="34" charset="0"/>
            </a:endParaRPr>
          </a:p>
          <a:p>
            <a:r>
              <a:rPr lang="el-GR" sz="2000" dirty="0" smtClean="0">
                <a:latin typeface="Century Gothic" panose="020B0502020202020204" pitchFamily="34" charset="0"/>
              </a:rPr>
              <a:t>Ποσοστό επιλέξιμης επιχορήγησης: 75%  βάσει του Οδηγού Προγράμματος και άρα πολλαπλασιάζουμε </a:t>
            </a:r>
            <a:r>
              <a:rPr lang="el-GR" sz="2000" dirty="0" smtClean="0">
                <a:solidFill>
                  <a:srgbClr val="FF0000"/>
                </a:solidFill>
                <a:latin typeface="Century Gothic" panose="020B0502020202020204" pitchFamily="34" charset="0"/>
              </a:rPr>
              <a:t>3000*0.75</a:t>
            </a:r>
            <a:r>
              <a:rPr lang="el-GR" sz="2000" dirty="0" smtClean="0">
                <a:latin typeface="Century Gothic" panose="020B0502020202020204" pitchFamily="34" charset="0"/>
              </a:rPr>
              <a:t> </a:t>
            </a:r>
            <a:r>
              <a:rPr lang="el-GR" sz="2000" dirty="0" smtClean="0">
                <a:latin typeface="Century Gothic" panose="020B0502020202020204" pitchFamily="34" charset="0"/>
                <a:sym typeface="Wingdings" panose="05000000000000000000" pitchFamily="2" charset="2"/>
              </a:rPr>
              <a:t> </a:t>
            </a:r>
            <a:endParaRPr lang="el-GR" sz="2000" dirty="0" smtClean="0">
              <a:latin typeface="Century Gothic" panose="020B0502020202020204" pitchFamily="34" charset="0"/>
            </a:endParaRPr>
          </a:p>
          <a:p>
            <a:endParaRPr lang="el-GR" sz="2000" dirty="0" smtClean="0">
              <a:latin typeface="Century Gothic" panose="020B0502020202020204" pitchFamily="34" charset="0"/>
            </a:endParaRPr>
          </a:p>
          <a:p>
            <a:r>
              <a:rPr lang="el-GR" sz="2000" dirty="0" smtClean="0">
                <a:latin typeface="Century Gothic" panose="020B0502020202020204" pitchFamily="34" charset="0"/>
              </a:rPr>
              <a:t>Η απόσβεση θα υπολογιστεί στο ποσό των 2250 Ευρώ το οποίο θα πολλαπλασιαστεί με τη διάρκεια χρήσης του εξοπλισμού εντός του Σχεδίου = 14 μήνες</a:t>
            </a:r>
            <a:r>
              <a:rPr lang="el-GR" sz="2000" dirty="0">
                <a:latin typeface="Century Gothic" panose="020B0502020202020204" pitchFamily="34" charset="0"/>
              </a:rPr>
              <a:t> </a:t>
            </a:r>
            <a:endParaRPr lang="el-GR" sz="2000" dirty="0" smtClean="0">
              <a:latin typeface="Century Gothic" panose="020B0502020202020204" pitchFamily="34" charset="0"/>
            </a:endParaRPr>
          </a:p>
          <a:p>
            <a:endParaRPr lang="el-GR" sz="2000" dirty="0">
              <a:latin typeface="Century Gothic" panose="020B0502020202020204" pitchFamily="34" charset="0"/>
            </a:endParaRPr>
          </a:p>
          <a:p>
            <a:r>
              <a:rPr lang="el-GR" sz="2000" dirty="0" smtClean="0">
                <a:latin typeface="Century Gothic" panose="020B0502020202020204" pitchFamily="34" charset="0"/>
              </a:rPr>
              <a:t>Στη συνέχεια θα διαιρεθεί δια 60 μήνες που είναι η διάρκεια απόσβεσης </a:t>
            </a:r>
            <a:endParaRPr lang="en-GB" sz="2000" dirty="0">
              <a:solidFill>
                <a:schemeClr val="accent1"/>
              </a:solidFill>
              <a:latin typeface="Century Gothic" panose="020B0502020202020204" pitchFamily="34" charset="0"/>
            </a:endParaRPr>
          </a:p>
          <a:p>
            <a:r>
              <a:rPr lang="el-GR" sz="2000" dirty="0">
                <a:latin typeface="Century Gothic" panose="020B0502020202020204" pitchFamily="34" charset="0"/>
              </a:rPr>
              <a:t> </a:t>
            </a:r>
            <a:endParaRPr lang="en-GB" sz="2000" dirty="0">
              <a:latin typeface="Century Gothic" panose="020B0502020202020204" pitchFamily="34" charset="0"/>
            </a:endParaRPr>
          </a:p>
          <a:p>
            <a:r>
              <a:rPr lang="el-GR" sz="2000" dirty="0">
                <a:solidFill>
                  <a:srgbClr val="FF0000"/>
                </a:solidFill>
                <a:latin typeface="Century Gothic" panose="020B0502020202020204" pitchFamily="34" charset="0"/>
              </a:rPr>
              <a:t>3000 </a:t>
            </a:r>
            <a:r>
              <a:rPr lang="el-GR" sz="2000" dirty="0" smtClean="0">
                <a:solidFill>
                  <a:srgbClr val="FF0000"/>
                </a:solidFill>
                <a:latin typeface="Century Gothic" panose="020B0502020202020204" pitchFamily="34" charset="0"/>
              </a:rPr>
              <a:t>ευρώ*0.75</a:t>
            </a:r>
            <a:r>
              <a:rPr lang="el-GR" sz="2000" dirty="0" smtClean="0">
                <a:latin typeface="Century Gothic" panose="020B0502020202020204" pitchFamily="34" charset="0"/>
              </a:rPr>
              <a:t>*</a:t>
            </a:r>
            <a:r>
              <a:rPr lang="el-GR" sz="2000" dirty="0" smtClean="0">
                <a:solidFill>
                  <a:schemeClr val="accent1"/>
                </a:solidFill>
                <a:latin typeface="Century Gothic" panose="020B0502020202020204" pitchFamily="34" charset="0"/>
              </a:rPr>
              <a:t>14/60</a:t>
            </a:r>
            <a:r>
              <a:rPr lang="el-GR" sz="2000" dirty="0" smtClean="0">
                <a:latin typeface="Century Gothic" panose="020B0502020202020204" pitchFamily="34" charset="0"/>
              </a:rPr>
              <a:t> </a:t>
            </a:r>
            <a:r>
              <a:rPr lang="el-GR" sz="2000" dirty="0">
                <a:latin typeface="Century Gothic" panose="020B0502020202020204" pitchFamily="34" charset="0"/>
              </a:rPr>
              <a:t>= </a:t>
            </a:r>
            <a:r>
              <a:rPr lang="el-GR" sz="2000" dirty="0" smtClean="0">
                <a:latin typeface="Century Gothic" panose="020B0502020202020204" pitchFamily="34" charset="0"/>
              </a:rPr>
              <a:t>525 </a:t>
            </a:r>
            <a:r>
              <a:rPr lang="el-GR" sz="2000" dirty="0">
                <a:latin typeface="Century Gothic" panose="020B0502020202020204" pitchFamily="34" charset="0"/>
              </a:rPr>
              <a:t>ευρώ</a:t>
            </a:r>
            <a:endParaRPr lang="en-GB" sz="2000" dirty="0">
              <a:latin typeface="Century Gothic" panose="020B0502020202020204" pitchFamily="34" charset="0"/>
            </a:endParaRPr>
          </a:p>
        </p:txBody>
      </p:sp>
    </p:spTree>
    <p:extLst>
      <p:ext uri="{BB962C8B-B14F-4D97-AF65-F5344CB8AC3E}">
        <p14:creationId xmlns:p14="http://schemas.microsoft.com/office/powerpoint/2010/main" val="901613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ea typeface="Verdana" panose="020B0604030504040204" pitchFamily="34" charset="0"/>
              </a:rPr>
              <a:t>Διευκολύνσεις προς δικαιούχους</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3142399"/>
          </a:xfrm>
          <a:prstGeom prst="rect">
            <a:avLst/>
          </a:prstGeom>
        </p:spPr>
        <p:txBody>
          <a:bodyPr wrap="square">
            <a:spAutoFit/>
          </a:bodyPr>
          <a:lstStyle/>
          <a:p>
            <a:pPr>
              <a:buFont typeface="Arial" panose="020B0604020202020204" pitchFamily="34" charset="0"/>
              <a:buChar char="•"/>
            </a:pPr>
            <a:r>
              <a:rPr lang="en-GB" b="1" dirty="0">
                <a:solidFill>
                  <a:schemeClr val="accent6">
                    <a:lumMod val="75000"/>
                  </a:schemeClr>
                </a:solidFill>
                <a:latin typeface="Century Gothic" panose="020B0502020202020204" pitchFamily="34" charset="0"/>
                <a:ea typeface="Verdana" panose="020B0604030504040204" pitchFamily="34" charset="0"/>
              </a:rPr>
              <a:t>Addendum to the Grant Agreement </a:t>
            </a:r>
            <a:r>
              <a:rPr lang="el-GR" b="1" dirty="0">
                <a:solidFill>
                  <a:schemeClr val="accent6">
                    <a:lumMod val="7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 μεγαλύτερη ευελιξία σε θέματα μεταφοράς κονδυλίων ή αγοράς εξοπλισμού για τις εξ αποστάσεως εκπαιδεύσεις που ενδεχομένως θα λάβουν χώρα λόγω της πανδημίας. </a:t>
            </a:r>
            <a:endParaRPr lang="el-GR" dirty="0" smtClean="0">
              <a:solidFill>
                <a:schemeClr val="tx1">
                  <a:lumMod val="75000"/>
                  <a:lumOff val="25000"/>
                </a:schemeClr>
              </a:solidFill>
              <a:latin typeface="Century Gothic" panose="020B0502020202020204" pitchFamily="34" charset="0"/>
              <a:ea typeface="Verdana" panose="020B0604030504040204" pitchFamily="34" charset="0"/>
            </a:endParaRPr>
          </a:p>
          <a:p>
            <a:endParaRPr lang="en-GB" dirty="0">
              <a:solidFill>
                <a:schemeClr val="tx1">
                  <a:lumMod val="75000"/>
                  <a:lumOff val="25000"/>
                </a:schemeClr>
              </a:solidFill>
              <a:latin typeface="Century Gothic" panose="020B0502020202020204" pitchFamily="34" charset="0"/>
              <a:ea typeface="Verdana" panose="020B0604030504040204" pitchFamily="34" charset="0"/>
            </a:endParaRPr>
          </a:p>
          <a:p>
            <a:endParaRPr lang="el-GR" dirty="0">
              <a:solidFill>
                <a:schemeClr val="tx1">
                  <a:lumMod val="75000"/>
                  <a:lumOff val="25000"/>
                </a:schemeClr>
              </a:solidFill>
              <a:latin typeface="Century Gothic" panose="020B0502020202020204" pitchFamily="34" charset="0"/>
              <a:ea typeface="Verdana" panose="020B0604030504040204" pitchFamily="34" charset="0"/>
            </a:endParaRPr>
          </a:p>
          <a:p>
            <a:pPr>
              <a:buFont typeface="Arial" panose="020B0604020202020204" pitchFamily="34" charset="0"/>
              <a:buChar char="•"/>
            </a:pPr>
            <a:r>
              <a:rPr lang="el-GR" b="1" dirty="0">
                <a:solidFill>
                  <a:schemeClr val="accent6">
                    <a:lumMod val="75000"/>
                  </a:schemeClr>
                </a:solidFill>
                <a:latin typeface="Century Gothic" panose="020B0502020202020204" pitchFamily="34" charset="0"/>
                <a:ea typeface="Verdana" panose="020B0604030504040204" pitchFamily="34" charset="0"/>
              </a:rPr>
              <a:t>Εφαρμογή της ρήτρας </a:t>
            </a:r>
            <a:r>
              <a:rPr lang="en-GB" b="1" dirty="0">
                <a:solidFill>
                  <a:schemeClr val="accent6">
                    <a:lumMod val="75000"/>
                  </a:schemeClr>
                </a:solidFill>
                <a:latin typeface="Century Gothic" panose="020B0502020202020204" pitchFamily="34" charset="0"/>
                <a:ea typeface="Verdana" panose="020B0604030504040204" pitchFamily="34" charset="0"/>
              </a:rPr>
              <a:t>force majeure </a:t>
            </a:r>
            <a:r>
              <a:rPr lang="en-GB"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Σε περίπτωση ακύρωσης ή</a:t>
            </a:r>
            <a:r>
              <a:rPr lang="en-GB"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διακοπής κινητικότητας λόγω Covid19, για την οποία έχουν προκύψει έξοδα που δεν μπορούν να ανακτηθούν, οι δικαιούχοι μπορούν να καταχωρούν τα συγκεκριμένα έξοδα στο </a:t>
            </a:r>
            <a:r>
              <a:rPr lang="en-GB" dirty="0">
                <a:solidFill>
                  <a:schemeClr val="tx1">
                    <a:lumMod val="75000"/>
                    <a:lumOff val="25000"/>
                  </a:schemeClr>
                </a:solidFill>
                <a:latin typeface="Century Gothic" panose="020B0502020202020204" pitchFamily="34" charset="0"/>
                <a:ea typeface="Verdana" panose="020B0604030504040204" pitchFamily="34" charset="0"/>
              </a:rPr>
              <a:t>MT </a:t>
            </a:r>
            <a:r>
              <a:rPr lang="el-GR" dirty="0">
                <a:solidFill>
                  <a:schemeClr val="tx1">
                    <a:lumMod val="75000"/>
                    <a:lumOff val="25000"/>
                  </a:schemeClr>
                </a:solidFill>
                <a:latin typeface="Century Gothic" panose="020B0502020202020204" pitchFamily="34" charset="0"/>
                <a:ea typeface="Verdana" panose="020B0604030504040204" pitchFamily="34" charset="0"/>
              </a:rPr>
              <a:t>ως “</a:t>
            </a:r>
            <a:r>
              <a:rPr lang="el-GR" dirty="0" err="1">
                <a:solidFill>
                  <a:schemeClr val="tx1">
                    <a:lumMod val="75000"/>
                    <a:lumOff val="25000"/>
                  </a:schemeClr>
                </a:solidFill>
                <a:latin typeface="Century Gothic" panose="020B0502020202020204" pitchFamily="34" charset="0"/>
                <a:ea typeface="Verdana" panose="020B0604030504040204" pitchFamily="34" charset="0"/>
              </a:rPr>
              <a:t>force</a:t>
            </a:r>
            <a:r>
              <a:rPr lang="el-GR"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err="1">
                <a:solidFill>
                  <a:schemeClr val="tx1">
                    <a:lumMod val="75000"/>
                    <a:lumOff val="25000"/>
                  </a:schemeClr>
                </a:solidFill>
                <a:latin typeface="Century Gothic" panose="020B0502020202020204" pitchFamily="34" charset="0"/>
                <a:ea typeface="Verdana" panose="020B0604030504040204" pitchFamily="34" charset="0"/>
              </a:rPr>
              <a:t>majeure</a:t>
            </a:r>
            <a:r>
              <a:rPr lang="el-GR" dirty="0">
                <a:solidFill>
                  <a:schemeClr val="tx1">
                    <a:lumMod val="75000"/>
                    <a:lumOff val="25000"/>
                  </a:schemeClr>
                </a:solidFill>
                <a:latin typeface="Century Gothic" panose="020B0502020202020204" pitchFamily="34" charset="0"/>
                <a:ea typeface="Verdana" panose="020B0604030504040204" pitchFamily="34" charset="0"/>
              </a:rPr>
              <a:t>” και θα </a:t>
            </a:r>
            <a:r>
              <a:rPr lang="el-GR" dirty="0">
                <a:solidFill>
                  <a:schemeClr val="tx1">
                    <a:lumMod val="75000"/>
                    <a:lumOff val="25000"/>
                  </a:schemeClr>
                </a:solidFill>
                <a:latin typeface="Century Gothic" panose="020B0502020202020204" pitchFamily="34" charset="0"/>
              </a:rPr>
              <a:t>αποζημιωθούν στη βάση </a:t>
            </a:r>
            <a:r>
              <a:rPr lang="el-GR" dirty="0" err="1">
                <a:solidFill>
                  <a:schemeClr val="tx1">
                    <a:lumMod val="75000"/>
                    <a:lumOff val="25000"/>
                  </a:schemeClr>
                </a:solidFill>
                <a:latin typeface="Century Gothic" panose="020B0502020202020204" pitchFamily="34" charset="0"/>
              </a:rPr>
              <a:t>μοναδιαίου</a:t>
            </a:r>
            <a:r>
              <a:rPr lang="el-GR" dirty="0">
                <a:solidFill>
                  <a:schemeClr val="tx1">
                    <a:lumMod val="75000"/>
                    <a:lumOff val="25000"/>
                  </a:schemeClr>
                </a:solidFill>
                <a:latin typeface="Century Gothic" panose="020B0502020202020204" pitchFamily="34" charset="0"/>
              </a:rPr>
              <a:t> κόστους*.</a:t>
            </a:r>
            <a:endParaRPr lang="el-GR" dirty="0">
              <a:solidFill>
                <a:schemeClr val="tx1">
                  <a:lumMod val="75000"/>
                  <a:lumOff val="25000"/>
                </a:schemeClr>
              </a:solidFill>
              <a:latin typeface="Century Gothic" panose="020B0502020202020204" pitchFamily="34" charset="0"/>
              <a:ea typeface="Verdana" panose="020B060403050404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4" name="Rounded Rectangle 3"/>
          <p:cNvSpPr/>
          <p:nvPr/>
        </p:nvSpPr>
        <p:spPr>
          <a:xfrm>
            <a:off x="2568074" y="4388670"/>
            <a:ext cx="7277622" cy="2281476"/>
          </a:xfrm>
          <a:prstGeom prst="roundRect">
            <a:avLst/>
          </a:prstGeom>
          <a:solidFill>
            <a:schemeClr val="accent5">
              <a:lumMod val="75000"/>
            </a:schemeClr>
          </a:solidFill>
        </p:spPr>
        <p:txBody>
          <a:bodyPr wrap="square">
            <a:spAutoFit/>
          </a:bodyPr>
          <a:lstStyle/>
          <a:p>
            <a:pPr algn="ctr"/>
            <a:r>
              <a:rPr lang="el-GR" sz="1600" dirty="0" smtClean="0">
                <a:solidFill>
                  <a:schemeClr val="bg1"/>
                </a:solidFill>
                <a:latin typeface="Century Gothic" panose="020B0502020202020204" pitchFamily="34" charset="0"/>
              </a:rPr>
              <a:t>* Στο </a:t>
            </a:r>
            <a:r>
              <a:rPr lang="el-GR" sz="1600" dirty="0">
                <a:solidFill>
                  <a:schemeClr val="bg1"/>
                </a:solidFill>
                <a:latin typeface="Century Gothic" panose="020B0502020202020204" pitchFamily="34" charset="0"/>
              </a:rPr>
              <a:t>αρχείο του οργανισμού θα πρέπει να διατηρηθούν όλα τα απαραίτητα αποδεικτικά στοιχεία π.χ. </a:t>
            </a:r>
            <a:endParaRPr lang="en-GB" sz="1600" dirty="0">
              <a:solidFill>
                <a:schemeClr val="bg1"/>
              </a:solidFill>
              <a:latin typeface="Century Gothic" panose="020B0502020202020204" pitchFamily="34" charset="0"/>
            </a:endParaRPr>
          </a:p>
          <a:p>
            <a:pPr algn="ctr">
              <a:lnSpc>
                <a:spcPct val="150000"/>
              </a:lnSpc>
              <a:buFont typeface="Arial" panose="020B0604020202020204" pitchFamily="34" charset="0"/>
              <a:buChar char="•"/>
            </a:pPr>
            <a:r>
              <a:rPr lang="el-GR" sz="1600" dirty="0">
                <a:solidFill>
                  <a:schemeClr val="bg1"/>
                </a:solidFill>
                <a:latin typeface="Century Gothic" panose="020B0502020202020204" pitchFamily="34" charset="0"/>
              </a:rPr>
              <a:t>αποδείξεις πληρωμής,</a:t>
            </a:r>
            <a:endParaRPr lang="en-GB" sz="1600" dirty="0">
              <a:solidFill>
                <a:schemeClr val="bg1"/>
              </a:solidFill>
              <a:latin typeface="Century Gothic" panose="020B0502020202020204" pitchFamily="34" charset="0"/>
            </a:endParaRPr>
          </a:p>
          <a:p>
            <a:pPr algn="ctr">
              <a:lnSpc>
                <a:spcPct val="150000"/>
              </a:lnSpc>
              <a:buFont typeface="Arial" panose="020B0604020202020204" pitchFamily="34" charset="0"/>
              <a:buChar char="•"/>
            </a:pPr>
            <a:r>
              <a:rPr lang="el-GR" sz="1600" dirty="0">
                <a:solidFill>
                  <a:schemeClr val="bg1"/>
                </a:solidFill>
                <a:latin typeface="Century Gothic" panose="020B0502020202020204" pitchFamily="34" charset="0"/>
              </a:rPr>
              <a:t>βεβαιώσεις αεροπορικών εταιρειών για μη καταβολή αποζημίωσης για τυχόν ελέγχους, κτλ</a:t>
            </a:r>
          </a:p>
          <a:p>
            <a:pPr algn="ctr">
              <a:lnSpc>
                <a:spcPct val="150000"/>
              </a:lnSpc>
              <a:buFont typeface="Arial" panose="020B0604020202020204" pitchFamily="34" charset="0"/>
              <a:buChar char="•"/>
            </a:pPr>
            <a:r>
              <a:rPr lang="el-GR" sz="1600" dirty="0">
                <a:solidFill>
                  <a:schemeClr val="bg1"/>
                </a:solidFill>
                <a:latin typeface="Century Gothic" panose="020B0502020202020204" pitchFamily="34" charset="0"/>
              </a:rPr>
              <a:t>σχετική αλληλογραφία</a:t>
            </a:r>
            <a:endParaRPr lang="en-GB"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205693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T</a:t>
            </a:r>
            <a:r>
              <a:rPr lang="el-GR" sz="2800" dirty="0" smtClean="0">
                <a:solidFill>
                  <a:schemeClr val="bg1"/>
                </a:solidFill>
                <a:latin typeface="Century Gothic" panose="020B0502020202020204" pitchFamily="34" charset="0"/>
              </a:rPr>
              <a:t>ι καλύπτει η Ρήτρα </a:t>
            </a:r>
            <a:r>
              <a:rPr lang="en-US" sz="2800" dirty="0" smtClean="0">
                <a:solidFill>
                  <a:schemeClr val="bg1"/>
                </a:solidFill>
                <a:latin typeface="Century Gothic" panose="020B0502020202020204" pitchFamily="34" charset="0"/>
              </a:rPr>
              <a:t>Force Majeure</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5573834"/>
          </a:xfrm>
          <a:prstGeom prst="rect">
            <a:avLst/>
          </a:prstGeom>
        </p:spPr>
        <p:txBody>
          <a:bodyPr wrap="square">
            <a:spAutoFit/>
          </a:bodyPr>
          <a:lstStyle/>
          <a:p>
            <a:pPr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Ταξιδιωτικά έξοδα ή Έξοδα διαμονής που δεν μπορούν να αποζημιωθούν</a:t>
            </a:r>
            <a:r>
              <a:rPr lang="en-US" sz="2000" dirty="0">
                <a:solidFill>
                  <a:schemeClr val="tx1">
                    <a:lumMod val="75000"/>
                    <a:lumOff val="25000"/>
                  </a:schemeClr>
                </a:solidFill>
                <a:latin typeface="Century Gothic" panose="020B0502020202020204" pitchFamily="34" charset="0"/>
              </a:rPr>
              <a:t>:</a:t>
            </a:r>
          </a:p>
          <a:p>
            <a:pPr marL="457200" indent="-457200" algn="just">
              <a:lnSpc>
                <a:spcPct val="150000"/>
              </a:lnSpc>
              <a:buAutoNum type="arabicPeriod"/>
            </a:pPr>
            <a:r>
              <a:rPr lang="el-GR" sz="2000" dirty="0">
                <a:solidFill>
                  <a:schemeClr val="tx1">
                    <a:lumMod val="75000"/>
                    <a:lumOff val="25000"/>
                  </a:schemeClr>
                </a:solidFill>
                <a:latin typeface="Century Gothic" panose="020B0502020202020204" pitchFamily="34" charset="0"/>
              </a:rPr>
              <a:t>για κινητικότητες που έχουν ακυρωθεί</a:t>
            </a:r>
            <a:endParaRPr lang="en-US" sz="2000" dirty="0">
              <a:solidFill>
                <a:schemeClr val="tx1">
                  <a:lumMod val="75000"/>
                  <a:lumOff val="25000"/>
                </a:schemeClr>
              </a:solidFill>
              <a:latin typeface="Century Gothic" panose="020B0502020202020204" pitchFamily="34" charset="0"/>
            </a:endParaRPr>
          </a:p>
          <a:p>
            <a:pPr marL="457200" indent="-457200" algn="just">
              <a:lnSpc>
                <a:spcPct val="150000"/>
              </a:lnSpc>
              <a:buAutoNum type="arabicPeriod"/>
            </a:pPr>
            <a:r>
              <a:rPr lang="el-GR" sz="2000" dirty="0">
                <a:solidFill>
                  <a:schemeClr val="tx1">
                    <a:lumMod val="75000"/>
                    <a:lumOff val="25000"/>
                  </a:schemeClr>
                </a:solidFill>
                <a:latin typeface="Century Gothic" panose="020B0502020202020204" pitchFamily="34" charset="0"/>
              </a:rPr>
              <a:t>για κινητικότητες που ξεκίνησαν, αλλά έπρεπε να διακοπούν</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Έξοδα διαβίωσης (διαμονής/διατροφής) σε περίπτωση που κάποιος δικαιούχος είχε εγκλωβιστεί στο εξωτερικό και χρειάστηκε να διαμείνει περισσότερες μέρες από τις προβλεπόμενες της κινητικότητάς του/της. </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Ταξιδιωτικά έξοδα σε περίπτωση που ο δικαιούχος δεν μπορεί να αλλάξει το εισιτήριό του/της και απαιτείται να κλείσει νέο επιπλέον εισιτήριο για </a:t>
            </a:r>
            <a:r>
              <a:rPr lang="el-GR" sz="2000" dirty="0" smtClean="0">
                <a:solidFill>
                  <a:schemeClr val="tx1">
                    <a:lumMod val="75000"/>
                    <a:lumOff val="25000"/>
                  </a:schemeClr>
                </a:solidFill>
                <a:latin typeface="Century Gothic" panose="020B0502020202020204" pitchFamily="34" charset="0"/>
              </a:rPr>
              <a:t>επιστροφή</a:t>
            </a:r>
            <a:endParaRPr lang="el-GR" sz="2000" dirty="0">
              <a:solidFill>
                <a:schemeClr val="tx1">
                  <a:lumMod val="75000"/>
                  <a:lumOff val="25000"/>
                </a:schemeClr>
              </a:solidFill>
              <a:latin typeface="Century Gothic" panose="020B0502020202020204" pitchFamily="34" charset="0"/>
            </a:endParaRPr>
          </a:p>
          <a:p>
            <a:pPr algn="ctr"/>
            <a:endParaRPr lang="en-GB" sz="2000" dirty="0">
              <a:solidFill>
                <a:schemeClr val="tx1">
                  <a:lumMod val="75000"/>
                  <a:lumOff val="25000"/>
                </a:schemeClr>
              </a:solidFill>
              <a:latin typeface="Verdana Pro" panose="020B060403050404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4" name="TextBox 3"/>
          <p:cNvSpPr txBox="1"/>
          <p:nvPr/>
        </p:nvSpPr>
        <p:spPr>
          <a:xfrm>
            <a:off x="1860331" y="5756265"/>
            <a:ext cx="8267516" cy="1021556"/>
          </a:xfrm>
          <a:prstGeom prst="roundRect">
            <a:avLst/>
          </a:prstGeom>
          <a:solidFill>
            <a:schemeClr val="accent5">
              <a:lumMod val="75000"/>
            </a:schemeClr>
          </a:solidFill>
        </p:spPr>
        <p:txBody>
          <a:bodyPr wrap="square" rtlCol="0">
            <a:spAutoFit/>
          </a:bodyPr>
          <a:lstStyle/>
          <a:p>
            <a:pPr algn="ctr"/>
            <a:r>
              <a:rPr lang="el-GR" dirty="0" smtClean="0">
                <a:solidFill>
                  <a:schemeClr val="bg1"/>
                </a:solidFill>
                <a:latin typeface="Century Gothic" panose="020B0502020202020204" pitchFamily="34" charset="0"/>
              </a:rPr>
              <a:t>Τα έξοδα αυτά καλύπτονται από τα κονδύλια που έχουν ήδη δοθεί στον δικαιούχο οργανισμό μέσω της συμφωνίας του. Δεν πρόκειται για επιπρόσθετα κονδύλια</a:t>
            </a:r>
            <a:r>
              <a:rPr lang="el-GR" dirty="0" smtClean="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127045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Blended / Virtual </a:t>
            </a:r>
            <a:r>
              <a:rPr lang="en-US" sz="2800" dirty="0" err="1" smtClean="0">
                <a:solidFill>
                  <a:schemeClr val="bg1"/>
                </a:solidFill>
                <a:latin typeface="Century Gothic" panose="020B0502020202020204" pitchFamily="34" charset="0"/>
              </a:rPr>
              <a:t>Mobilities</a:t>
            </a:r>
            <a:endParaRPr lang="en-GB" sz="2800" dirty="0">
              <a:solidFill>
                <a:schemeClr val="bg1"/>
              </a:solidFill>
              <a:latin typeface="Century Gothic" panose="020B0502020202020204" pitchFamily="34" charset="0"/>
            </a:endParaRPr>
          </a:p>
        </p:txBody>
      </p:sp>
      <p:sp>
        <p:nvSpPr>
          <p:cNvPr id="3" name="Rectangle 2"/>
          <p:cNvSpPr/>
          <p:nvPr/>
        </p:nvSpPr>
        <p:spPr>
          <a:xfrm>
            <a:off x="480271" y="793806"/>
            <a:ext cx="11453228" cy="5881610"/>
          </a:xfrm>
          <a:prstGeom prst="rect">
            <a:avLst/>
          </a:prstGeom>
        </p:spPr>
        <p:txBody>
          <a:bodyPr wrap="square">
            <a:spAutoFit/>
          </a:bodyPr>
          <a:lstStyle/>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Λαμβάνεται υπόψη η ελάχιστη διάρκεια φυσικής κινητικότητας που προβλέπεται σε κάθε τομέα σύμφωνα με τον Οδηγό του Προγράμματος </a:t>
            </a:r>
            <a:r>
              <a:rPr lang="el-GR" sz="2000" dirty="0" smtClean="0">
                <a:solidFill>
                  <a:schemeClr val="tx1">
                    <a:lumMod val="75000"/>
                    <a:lumOff val="25000"/>
                  </a:schemeClr>
                </a:solidFill>
                <a:latin typeface="Century Gothic" panose="020B0502020202020204" pitchFamily="34" charset="0"/>
                <a:ea typeface="Verdana" panose="020B0604030504040204" pitchFamily="34" charset="0"/>
              </a:rPr>
              <a:t>2021.</a:t>
            </a:r>
          </a:p>
          <a:p>
            <a:pPr algn="just"/>
            <a:r>
              <a:rPr lang="el-GR" sz="2000" dirty="0" smtClean="0">
                <a:solidFill>
                  <a:schemeClr val="tx1">
                    <a:lumMod val="75000"/>
                    <a:lumOff val="25000"/>
                  </a:schemeClr>
                </a:solidFill>
                <a:latin typeface="Century Gothic" panose="020B0502020202020204" pitchFamily="34" charset="0"/>
                <a:ea typeface="Verdana" panose="020B0604030504040204" pitchFamily="34" charset="0"/>
              </a:rPr>
              <a:t> </a:t>
            </a: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u="sng" dirty="0">
                <a:solidFill>
                  <a:srgbClr val="FF0000"/>
                </a:solidFill>
                <a:latin typeface="Century Gothic" panose="020B0502020202020204" pitchFamily="34" charset="0"/>
                <a:ea typeface="Verdana" panose="020B0604030504040204" pitchFamily="34" charset="0"/>
              </a:rPr>
              <a:t>Σε περιπτώσεις </a:t>
            </a:r>
            <a:r>
              <a:rPr lang="el-GR" sz="2000" u="sng" dirty="0" err="1">
                <a:solidFill>
                  <a:srgbClr val="FF0000"/>
                </a:solidFill>
                <a:latin typeface="Century Gothic" panose="020B0502020202020204" pitchFamily="34" charset="0"/>
                <a:ea typeface="Verdana" panose="020B0604030504040204" pitchFamily="34" charset="0"/>
              </a:rPr>
              <a:t>force</a:t>
            </a:r>
            <a:r>
              <a:rPr lang="el-GR" sz="2000" u="sng" dirty="0">
                <a:solidFill>
                  <a:srgbClr val="FF0000"/>
                </a:solidFill>
                <a:latin typeface="Century Gothic" panose="020B0502020202020204" pitchFamily="34" charset="0"/>
                <a:ea typeface="Verdana" panose="020B0604030504040204" pitchFamily="34" charset="0"/>
              </a:rPr>
              <a:t> </a:t>
            </a:r>
            <a:r>
              <a:rPr lang="el-GR" sz="2000" u="sng" dirty="0" err="1">
                <a:solidFill>
                  <a:srgbClr val="FF0000"/>
                </a:solidFill>
                <a:latin typeface="Century Gothic" panose="020B0502020202020204" pitchFamily="34" charset="0"/>
                <a:ea typeface="Verdana" panose="020B0604030504040204" pitchFamily="34" charset="0"/>
              </a:rPr>
              <a:t>majeure</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η διάρκεια της φυσικής κινητικότητας μπορεί να μειωθεί ή να ακυρωθεί και να αντικατασταθεί πλήρως από εικονική κινητικότητα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virtual</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mobility</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a:t>
            </a:r>
            <a:endParaRPr lang="el-GR" sz="2000" dirty="0" smtClean="0">
              <a:solidFill>
                <a:schemeClr val="tx1">
                  <a:lumMod val="75000"/>
                  <a:lumOff val="25000"/>
                </a:schemeClr>
              </a:solidFill>
              <a:latin typeface="Century Gothic" panose="020B0502020202020204" pitchFamily="34" charset="0"/>
              <a:ea typeface="Verdana" panose="020B0604030504040204" pitchFamily="34" charset="0"/>
            </a:endParaRPr>
          </a:p>
          <a:p>
            <a:pPr algn="just"/>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Η περίοδος κινητικότητας μπορεί να διακοπεί και να συνεχιστεί μόλις αυτό είναι εφικτό, αρκεί η κινητικότητα να ολοκληρωθεί στα πλαίσια της διάρκειας του σχεδίου. </a:t>
            </a:r>
            <a:endParaRPr lang="el-GR" sz="2000" dirty="0" smtClean="0">
              <a:solidFill>
                <a:schemeClr val="tx1">
                  <a:lumMod val="75000"/>
                  <a:lumOff val="25000"/>
                </a:schemeClr>
              </a:solidFill>
              <a:latin typeface="Century Gothic" panose="020B0502020202020204" pitchFamily="34" charset="0"/>
              <a:ea typeface="Verdana" panose="020B0604030504040204" pitchFamily="34" charset="0"/>
            </a:endParaRPr>
          </a:p>
          <a:p>
            <a:pPr algn="just"/>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Οι εικονικές και φυσικές δραστηριότητες μπορούν να πραγματοποιηθούν με οποιαδήποτε σειρά, αλλά δεν μπορούν να αλληλεπικαλύπτονται</a:t>
            </a:r>
            <a:r>
              <a:rPr lang="el-GR" sz="2000" dirty="0" smtClean="0">
                <a:solidFill>
                  <a:schemeClr val="tx1">
                    <a:lumMod val="75000"/>
                    <a:lumOff val="25000"/>
                  </a:schemeClr>
                </a:solidFill>
                <a:latin typeface="Century Gothic" panose="020B0502020202020204" pitchFamily="34" charset="0"/>
              </a:rPr>
              <a:t>.</a:t>
            </a:r>
          </a:p>
          <a:p>
            <a:pPr algn="just"/>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H συμμετοχή του προσωπικού και των εκπαιδευομένων θα πρέπει να πιστοποιείται με αποδεικτικά έντυπα, στα οποία θα είναι ξεκάθαρη η διάρκεια και ο τύπος της δραστηριότητας (φυσική ή εικονική), π.χ. πιστοποιητικά συμμετοχής από τους διοργανωτές σεμιναρίων. </a:t>
            </a: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929692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Blended / Virtual </a:t>
            </a:r>
            <a:r>
              <a:rPr lang="en-US" sz="2800" dirty="0" err="1" smtClean="0">
                <a:solidFill>
                  <a:schemeClr val="bg1"/>
                </a:solidFill>
                <a:latin typeface="Century Gothic" panose="020B0502020202020204" pitchFamily="34" charset="0"/>
              </a:rPr>
              <a:t>Mobilities</a:t>
            </a:r>
            <a:endParaRPr lang="en-GB" sz="2800" dirty="0">
              <a:solidFill>
                <a:schemeClr val="bg1"/>
              </a:solidFill>
              <a:latin typeface="Century Gothic" panose="020B0502020202020204" pitchFamily="34" charset="0"/>
            </a:endParaRPr>
          </a:p>
        </p:txBody>
      </p:sp>
      <p:sp>
        <p:nvSpPr>
          <p:cNvPr id="3" name="Rectangle 2"/>
          <p:cNvSpPr/>
          <p:nvPr/>
        </p:nvSpPr>
        <p:spPr>
          <a:xfrm>
            <a:off x="480271" y="793806"/>
            <a:ext cx="11453228" cy="5881610"/>
          </a:xfrm>
          <a:prstGeom prst="rect">
            <a:avLst/>
          </a:prstGeom>
        </p:spPr>
        <p:txBody>
          <a:bodyPr wrap="square">
            <a:spAutoFit/>
          </a:bodyPr>
          <a:lstStyle/>
          <a:p>
            <a:r>
              <a:rPr lang="el-GR" sz="2000" b="1" dirty="0">
                <a:solidFill>
                  <a:srgbClr val="FF0000"/>
                </a:solidFill>
                <a:latin typeface="Century Gothic" panose="020B0502020202020204" pitchFamily="34" charset="0"/>
              </a:rPr>
              <a:t>Σε ό, τι αφορά τη χρηματοδότηση</a:t>
            </a:r>
            <a:r>
              <a:rPr lang="el-GR" sz="2000" b="1" dirty="0" smtClean="0">
                <a:solidFill>
                  <a:srgbClr val="FF0000"/>
                </a:solidFill>
                <a:latin typeface="Century Gothic" panose="020B0502020202020204" pitchFamily="34" charset="0"/>
              </a:rPr>
              <a:t>:</a:t>
            </a:r>
          </a:p>
          <a:p>
            <a:endParaRPr lang="el-GR" sz="2000"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Όλοι οι υπολογισμοί επιχορήγησης βασίζονται αποκλειστικά στη φυσική κινητικότητα </a:t>
            </a:r>
            <a:endParaRPr lang="el-GR" sz="2000" dirty="0" smtClean="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Θα πρέπει να αναφέρονται οι ημερομηνίες έναρξης και λήξης της εικονικής δραστηριότητας</a:t>
            </a:r>
            <a:r>
              <a:rPr lang="el-GR" sz="2000" dirty="0" smtClean="0">
                <a:solidFill>
                  <a:schemeClr val="tx1">
                    <a:lumMod val="75000"/>
                    <a:lumOff val="25000"/>
                  </a:schemeClr>
                </a:solidFill>
                <a:latin typeface="Century Gothic" panose="020B0502020202020204" pitchFamily="34" charset="0"/>
              </a:rPr>
              <a:t>.</a:t>
            </a:r>
          </a:p>
          <a:p>
            <a:pPr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Κατά τη διάρκεια της εικονικής κινητικότητας,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oι</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συμμετέχοντες δε δικαιούνται ημερήσιο επίδομα διαβίωσης. </a:t>
            </a:r>
            <a:endParaRPr lang="el-GR" sz="2000" dirty="0" smtClean="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O οργανισμός αποστολής, δικαιούται να λάβει το ποσό επιχορήγησης των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OS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που προβλέπεται για κάθε συμμετέχοντα. </a:t>
            </a:r>
            <a:endParaRPr lang="el-GR" sz="2000" dirty="0" smtClean="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Μόλις δηλωθούν όλες οι ημερομηνίες, το κόστος της επιχορήγησης ενημερώνεται με βάση τη διάρκεια της φυσικής δραστηριότητας</a:t>
            </a:r>
            <a:endParaRPr lang="en-GB" sz="2000" dirty="0">
              <a:solidFill>
                <a:schemeClr val="tx1">
                  <a:lumMod val="75000"/>
                  <a:lumOff val="25000"/>
                </a:schemeClr>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6212089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810877" y="2004164"/>
            <a:ext cx="5788224" cy="3382028"/>
          </a:xfrm>
        </p:spPr>
        <p:txBody>
          <a:bodyPr>
            <a:normAutofit fontScale="92500" lnSpcReduction="10000"/>
          </a:bodyPr>
          <a:lstStyle/>
          <a:p>
            <a:pPr algn="l"/>
            <a:r>
              <a:rPr lang="el-GR" sz="2400" dirty="0" smtClean="0">
                <a:solidFill>
                  <a:schemeClr val="tx1">
                    <a:lumMod val="75000"/>
                    <a:lumOff val="25000"/>
                  </a:schemeClr>
                </a:solidFill>
                <a:latin typeface="Century Gothic" panose="020B0502020202020204" pitchFamily="34" charset="0"/>
              </a:rPr>
              <a:t>Πριν από </a:t>
            </a:r>
            <a:r>
              <a:rPr lang="el-GR" sz="2400" dirty="0">
                <a:solidFill>
                  <a:schemeClr val="tx1">
                    <a:lumMod val="75000"/>
                    <a:lumOff val="25000"/>
                  </a:schemeClr>
                </a:solidFill>
                <a:latin typeface="Century Gothic" panose="020B0502020202020204" pitchFamily="34" charset="0"/>
              </a:rPr>
              <a:t>την έναρξη της κινητικότητας</a:t>
            </a:r>
          </a:p>
          <a:p>
            <a:pPr algn="l"/>
            <a:endParaRPr lang="el-GR" sz="1000" dirty="0">
              <a:solidFill>
                <a:schemeClr val="tx1">
                  <a:lumMod val="75000"/>
                  <a:lumOff val="25000"/>
                </a:schemeClr>
              </a:solidFill>
              <a:latin typeface="Century Gothic" panose="020B0502020202020204" pitchFamily="34" charset="0"/>
            </a:endParaRPr>
          </a:p>
          <a:p>
            <a:pPr algn="l"/>
            <a:r>
              <a:rPr lang="el-GR" sz="2400" dirty="0">
                <a:solidFill>
                  <a:schemeClr val="tx1">
                    <a:lumMod val="75000"/>
                    <a:lumOff val="25000"/>
                  </a:schemeClr>
                </a:solidFill>
                <a:latin typeface="Century Gothic" panose="020B0502020202020204" pitchFamily="34" charset="0"/>
              </a:rPr>
              <a:t>Κατά τη διάρκεια της κινητικότητας</a:t>
            </a:r>
          </a:p>
          <a:p>
            <a:pPr marL="0" indent="0" algn="l">
              <a:buNone/>
            </a:pPr>
            <a:endParaRPr lang="el-GR" sz="1000" dirty="0">
              <a:solidFill>
                <a:schemeClr val="tx1">
                  <a:lumMod val="75000"/>
                  <a:lumOff val="25000"/>
                </a:schemeClr>
              </a:solidFill>
              <a:latin typeface="Century Gothic" panose="020B0502020202020204" pitchFamily="34" charset="0"/>
            </a:endParaRPr>
          </a:p>
          <a:p>
            <a:pPr algn="l"/>
            <a:r>
              <a:rPr lang="el-GR" sz="2400" dirty="0">
                <a:solidFill>
                  <a:schemeClr val="tx1">
                    <a:lumMod val="75000"/>
                    <a:lumOff val="25000"/>
                  </a:schemeClr>
                </a:solidFill>
                <a:latin typeface="Century Gothic" panose="020B0502020202020204" pitchFamily="34" charset="0"/>
              </a:rPr>
              <a:t>Μετά </a:t>
            </a:r>
            <a:r>
              <a:rPr lang="el-GR" sz="2400" dirty="0" smtClean="0">
                <a:solidFill>
                  <a:schemeClr val="tx1">
                    <a:lumMod val="75000"/>
                    <a:lumOff val="25000"/>
                  </a:schemeClr>
                </a:solidFill>
                <a:latin typeface="Century Gothic" panose="020B0502020202020204" pitchFamily="34" charset="0"/>
              </a:rPr>
              <a:t>από την </a:t>
            </a:r>
            <a:r>
              <a:rPr lang="el-GR" sz="2400" dirty="0">
                <a:solidFill>
                  <a:schemeClr val="tx1">
                    <a:lumMod val="75000"/>
                    <a:lumOff val="25000"/>
                  </a:schemeClr>
                </a:solidFill>
                <a:latin typeface="Century Gothic" panose="020B0502020202020204" pitchFamily="34" charset="0"/>
              </a:rPr>
              <a:t>κινητικότητα</a:t>
            </a:r>
          </a:p>
          <a:p>
            <a:pPr marL="0" indent="0" algn="l">
              <a:buNone/>
            </a:pPr>
            <a:endParaRPr lang="el-GR" sz="1000" dirty="0">
              <a:solidFill>
                <a:schemeClr val="tx1">
                  <a:lumMod val="75000"/>
                  <a:lumOff val="25000"/>
                </a:schemeClr>
              </a:solidFill>
              <a:latin typeface="Century Gothic" panose="020B0502020202020204" pitchFamily="34" charset="0"/>
            </a:endParaRPr>
          </a:p>
          <a:p>
            <a:pPr algn="l"/>
            <a:r>
              <a:rPr lang="el-GR" sz="2400" dirty="0">
                <a:solidFill>
                  <a:schemeClr val="tx1">
                    <a:lumMod val="75000"/>
                    <a:lumOff val="25000"/>
                  </a:schemeClr>
                </a:solidFill>
                <a:latin typeface="Century Gothic" panose="020B0502020202020204" pitchFamily="34" charset="0"/>
              </a:rPr>
              <a:t>Εργαλείο Διαχείρισης Σχεδίου &amp; Χρήσιμοι Σύνδεσμοι</a:t>
            </a:r>
          </a:p>
          <a:p>
            <a:pPr marL="0" indent="0" algn="l">
              <a:buNone/>
            </a:pPr>
            <a:endParaRPr lang="el-GR" sz="1000" dirty="0">
              <a:solidFill>
                <a:schemeClr val="tx1">
                  <a:lumMod val="75000"/>
                  <a:lumOff val="25000"/>
                </a:schemeClr>
              </a:solidFill>
              <a:latin typeface="Century Gothic" panose="020B0502020202020204" pitchFamily="34" charset="0"/>
            </a:endParaRPr>
          </a:p>
          <a:p>
            <a:pPr algn="l"/>
            <a:r>
              <a:rPr lang="el-GR" sz="2400" dirty="0">
                <a:solidFill>
                  <a:schemeClr val="tx1">
                    <a:lumMod val="75000"/>
                    <a:lumOff val="25000"/>
                  </a:schemeClr>
                </a:solidFill>
                <a:latin typeface="Century Gothic" panose="020B0502020202020204" pitchFamily="34" charset="0"/>
              </a:rPr>
              <a:t>Τήρηση αρχείου</a:t>
            </a:r>
          </a:p>
          <a:p>
            <a:endParaRPr lang="el-GR" sz="2400" dirty="0">
              <a:solidFill>
                <a:schemeClr val="tx1">
                  <a:lumMod val="75000"/>
                  <a:lumOff val="25000"/>
                </a:schemeClr>
              </a:solidFill>
              <a:latin typeface="Century Gothic" panose="020B0502020202020204" pitchFamily="34" charset="0"/>
            </a:endParaRPr>
          </a:p>
          <a:p>
            <a:pPr algn="l"/>
            <a:endParaRPr lang="el-GR" sz="2400" dirty="0">
              <a:solidFill>
                <a:schemeClr val="tx1">
                  <a:lumMod val="75000"/>
                  <a:lumOff val="25000"/>
                </a:schemeClr>
              </a:solidFill>
              <a:latin typeface="Century Gothic" panose="020B0502020202020204" pitchFamily="34" charset="0"/>
            </a:endParaRPr>
          </a:p>
        </p:txBody>
      </p:sp>
      <p:sp>
        <p:nvSpPr>
          <p:cNvPr id="6" name="Text Placeholder 5"/>
          <p:cNvSpPr>
            <a:spLocks noGrp="1"/>
          </p:cNvSpPr>
          <p:nvPr>
            <p:ph type="body" sz="half" idx="4294967295"/>
          </p:nvPr>
        </p:nvSpPr>
        <p:spPr>
          <a:xfrm>
            <a:off x="705212" y="1674355"/>
            <a:ext cx="3659688" cy="595654"/>
          </a:xfrm>
          <a:prstGeom prst="rect">
            <a:avLst/>
          </a:prstGeom>
        </p:spPr>
        <p:txBody>
          <a:bodyPr>
            <a:normAutofit/>
          </a:bodyPr>
          <a:lstStyle/>
          <a:p>
            <a:pPr marL="0" indent="0" algn="ctr">
              <a:buNone/>
              <a:defRPr/>
            </a:pPr>
            <a:r>
              <a:rPr lang="el-GR" b="1" dirty="0" smtClean="0">
                <a:latin typeface="Century Gothic" panose="020B0502020202020204" pitchFamily="34" charset="0"/>
              </a:rPr>
              <a:t>Διαχείριση Σχεδίου</a:t>
            </a:r>
            <a:endParaRPr lang="el-GR" b="1" dirty="0">
              <a:latin typeface="Century Gothic" panose="020B0502020202020204" pitchFamily="34" charset="0"/>
            </a:endParaRPr>
          </a:p>
        </p:txBody>
      </p:sp>
      <p:cxnSp>
        <p:nvCxnSpPr>
          <p:cNvPr id="4" name="Straight Connector 3"/>
          <p:cNvCxnSpPr/>
          <p:nvPr/>
        </p:nvCxnSpPr>
        <p:spPr>
          <a:xfrm>
            <a:off x="5087888" y="1052736"/>
            <a:ext cx="0" cy="4968552"/>
          </a:xfrm>
          <a:prstGeom prst="line">
            <a:avLst/>
          </a:prstGeom>
          <a:ln w="539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2" descr="new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61" y="2860466"/>
            <a:ext cx="3941790" cy="290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3653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47963"/>
            <a:ext cx="9144000" cy="954653"/>
          </a:xfrm>
        </p:spPr>
        <p:txBody>
          <a:bodyPr>
            <a:noAutofit/>
          </a:bodyPr>
          <a:lstStyle/>
          <a:p>
            <a:pPr>
              <a:spcBef>
                <a:spcPts val="1000"/>
              </a:spcBef>
              <a:defRPr/>
            </a:pPr>
            <a:r>
              <a:rPr lang="el-GR" sz="2800" b="1" dirty="0">
                <a:latin typeface="Century Gothic" panose="020B0502020202020204" pitchFamily="34" charset="0"/>
                <a:ea typeface="+mn-ea"/>
                <a:cs typeface="+mn-cs"/>
              </a:rPr>
              <a:t>Διαχείριση Σχεδίου </a:t>
            </a:r>
            <a:r>
              <a:rPr lang="el-GR" sz="2800" b="1" dirty="0">
                <a:solidFill>
                  <a:srgbClr val="7030A0"/>
                </a:solidFill>
                <a:latin typeface="Century Gothic" panose="020B0502020202020204" pitchFamily="34" charset="0"/>
                <a:ea typeface="+mn-ea"/>
                <a:cs typeface="+mn-cs"/>
              </a:rPr>
              <a:t/>
            </a:r>
            <a:br>
              <a:rPr lang="el-GR" sz="2800" b="1" dirty="0">
                <a:solidFill>
                  <a:srgbClr val="7030A0"/>
                </a:solidFill>
                <a:latin typeface="Century Gothic" panose="020B0502020202020204" pitchFamily="34" charset="0"/>
                <a:ea typeface="+mn-ea"/>
                <a:cs typeface="+mn-cs"/>
              </a:rPr>
            </a:br>
            <a:r>
              <a:rPr lang="el-GR" sz="2800" b="1" dirty="0">
                <a:solidFill>
                  <a:schemeClr val="accent5">
                    <a:lumMod val="75000"/>
                  </a:schemeClr>
                </a:solidFill>
                <a:latin typeface="Century Gothic" panose="020B0502020202020204" pitchFamily="34" charset="0"/>
              </a:rPr>
              <a:t>Πριν από την έναρξη των κινητικοτήτων (1/3)</a:t>
            </a:r>
            <a:endParaRPr lang="en-GB" sz="2800" b="1"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type="subTitle" idx="1"/>
          </p:nvPr>
        </p:nvSpPr>
        <p:spPr>
          <a:xfrm>
            <a:off x="478076" y="1828800"/>
            <a:ext cx="11235847" cy="4747363"/>
          </a:xfrm>
        </p:spPr>
        <p:txBody>
          <a:bodyPr>
            <a:noAutofit/>
          </a:bodyPr>
          <a:lstStyle/>
          <a:p>
            <a:pPr marL="342900" indent="-342900" algn="l">
              <a:lnSpc>
                <a:spcPct val="100000"/>
              </a:lnSpc>
              <a:spcBef>
                <a:spcPts val="0"/>
              </a:spcBef>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Ενημέρωση προσωπικού του οργανισμού για το Σχέδιο, τους στόχους </a:t>
            </a:r>
            <a:r>
              <a:rPr lang="el-GR" sz="2000" dirty="0" smtClean="0">
                <a:solidFill>
                  <a:schemeClr val="tx1">
                    <a:lumMod val="75000"/>
                    <a:lumOff val="25000"/>
                  </a:schemeClr>
                </a:solidFill>
                <a:latin typeface="Century Gothic" panose="020B0502020202020204" pitchFamily="34" charset="0"/>
              </a:rPr>
              <a:t>κτλ.</a:t>
            </a:r>
            <a:r>
              <a:rPr lang="en-US" sz="2000" dirty="0" smtClean="0">
                <a:solidFill>
                  <a:schemeClr val="tx1">
                    <a:lumMod val="75000"/>
                    <a:lumOff val="25000"/>
                  </a:schemeClr>
                </a:solidFill>
                <a:latin typeface="Century Gothic" panose="020B0502020202020204" pitchFamily="34" charset="0"/>
              </a:rPr>
              <a:t> </a:t>
            </a:r>
            <a:r>
              <a:rPr lang="el-GR" sz="2000" dirty="0" smtClean="0">
                <a:solidFill>
                  <a:schemeClr val="tx1">
                    <a:lumMod val="75000"/>
                    <a:lumOff val="25000"/>
                  </a:schemeClr>
                </a:solidFill>
                <a:latin typeface="Century Gothic" panose="020B0502020202020204" pitchFamily="34" charset="0"/>
              </a:rPr>
              <a:t>και </a:t>
            </a:r>
            <a:r>
              <a:rPr lang="el-GR" sz="2000" dirty="0">
                <a:solidFill>
                  <a:schemeClr val="tx1">
                    <a:lumMod val="75000"/>
                    <a:lumOff val="25000"/>
                  </a:schemeClr>
                </a:solidFill>
                <a:latin typeface="Century Gothic" panose="020B0502020202020204" pitchFamily="34" charset="0"/>
              </a:rPr>
              <a:t>κάθε απόφαση που αφορά το Σχέδιο πρέπει να λαμβάνεται με τη συγκατάθεσή </a:t>
            </a:r>
            <a:r>
              <a:rPr lang="el-GR" sz="2000" dirty="0" smtClean="0">
                <a:solidFill>
                  <a:schemeClr val="tx1">
                    <a:lumMod val="75000"/>
                    <a:lumOff val="25000"/>
                  </a:schemeClr>
                </a:solidFill>
                <a:latin typeface="Century Gothic" panose="020B0502020202020204" pitchFamily="34" charset="0"/>
              </a:rPr>
              <a:t>της διεύθυνσης του οργανισμού.</a:t>
            </a:r>
            <a:endParaRPr lang="el-GR" sz="2000" dirty="0">
              <a:solidFill>
                <a:schemeClr val="tx1">
                  <a:lumMod val="75000"/>
                  <a:lumOff val="25000"/>
                </a:schemeClr>
              </a:solidFill>
              <a:latin typeface="Century Gothic" panose="020B0502020202020204" pitchFamily="34" charset="0"/>
            </a:endParaRPr>
          </a:p>
          <a:p>
            <a:pPr marL="171450" indent="-171450" algn="l">
              <a:lnSpc>
                <a:spcPct val="100000"/>
              </a:lnSpc>
              <a:spcBef>
                <a:spcPts val="0"/>
              </a:spcBef>
              <a:buFont typeface="Arial" panose="020B0604020202020204" pitchFamily="34" charset="0"/>
              <a:buChar char="•"/>
            </a:pPr>
            <a:endParaRPr lang="el-GR" sz="1050" dirty="0">
              <a:solidFill>
                <a:schemeClr val="tx1">
                  <a:lumMod val="75000"/>
                  <a:lumOff val="25000"/>
                </a:schemeClr>
              </a:solidFill>
              <a:latin typeface="Century Gothic" panose="020B0502020202020204" pitchFamily="34" charset="0"/>
            </a:endParaRPr>
          </a:p>
          <a:p>
            <a:pPr marL="342900" indent="-342900" algn="l">
              <a:lnSpc>
                <a:spcPct val="100000"/>
              </a:lnSpc>
              <a:spcBef>
                <a:spcPts val="0"/>
              </a:spcBef>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Σύσταση ομάδας </a:t>
            </a:r>
            <a:r>
              <a:rPr lang="en-GB" sz="2000" dirty="0">
                <a:solidFill>
                  <a:schemeClr val="tx1">
                    <a:lumMod val="75000"/>
                    <a:lumOff val="25000"/>
                  </a:schemeClr>
                </a:solidFill>
                <a:latin typeface="Century Gothic" panose="020B0502020202020204" pitchFamily="34" charset="0"/>
              </a:rPr>
              <a:t>Erasmus </a:t>
            </a:r>
            <a:r>
              <a:rPr lang="el-GR" sz="2000" dirty="0">
                <a:solidFill>
                  <a:schemeClr val="tx1">
                    <a:lumMod val="75000"/>
                    <a:lumOff val="25000"/>
                  </a:schemeClr>
                </a:solidFill>
                <a:latin typeface="Century Gothic" panose="020B0502020202020204" pitchFamily="34" charset="0"/>
              </a:rPr>
              <a:t>από τη διεύθυνση του οργανισμού, υπεύθυνο </a:t>
            </a:r>
            <a:r>
              <a:rPr lang="el-GR" sz="2000" dirty="0" smtClean="0">
                <a:solidFill>
                  <a:schemeClr val="tx1">
                    <a:lumMod val="75000"/>
                    <a:lumOff val="25000"/>
                  </a:schemeClr>
                </a:solidFill>
                <a:latin typeface="Century Gothic" panose="020B0502020202020204" pitchFamily="34" charset="0"/>
              </a:rPr>
              <a:t>συντονιστή.</a:t>
            </a:r>
            <a:endParaRPr lang="el-GR" sz="2000" dirty="0">
              <a:solidFill>
                <a:schemeClr val="tx1">
                  <a:lumMod val="75000"/>
                  <a:lumOff val="25000"/>
                </a:schemeClr>
              </a:solidFill>
              <a:latin typeface="Century Gothic" panose="020B0502020202020204" pitchFamily="34" charset="0"/>
            </a:endParaRPr>
          </a:p>
          <a:p>
            <a:pPr marL="171450" indent="-171450" algn="l">
              <a:lnSpc>
                <a:spcPct val="100000"/>
              </a:lnSpc>
              <a:spcBef>
                <a:spcPts val="0"/>
              </a:spcBef>
              <a:buFont typeface="Arial" panose="020B0604020202020204" pitchFamily="34" charset="0"/>
              <a:buChar char="•"/>
            </a:pPr>
            <a:endParaRPr lang="el-GR" sz="1050" dirty="0">
              <a:solidFill>
                <a:schemeClr val="tx1">
                  <a:lumMod val="75000"/>
                  <a:lumOff val="25000"/>
                </a:schemeClr>
              </a:solidFill>
              <a:latin typeface="Century Gothic" panose="020B0502020202020204" pitchFamily="34" charset="0"/>
            </a:endParaRPr>
          </a:p>
          <a:p>
            <a:pPr marL="342900" indent="-342900" algn="l">
              <a:lnSpc>
                <a:spcPct val="100000"/>
              </a:lnSpc>
              <a:spcBef>
                <a:spcPts val="0"/>
              </a:spcBef>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Δίκαιη και διαφανής διαδικασία επιλογής συμμετεχόντων</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Εκδήλωση ενδιαφέροντος  για συμμετοχή στις κινητικότητες</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επιλογή συμμετεχόντων βάσει προκαθορισμένων </a:t>
            </a:r>
            <a:r>
              <a:rPr lang="el-GR" sz="2000" dirty="0" smtClean="0">
                <a:solidFill>
                  <a:schemeClr val="tx1">
                    <a:lumMod val="75000"/>
                    <a:lumOff val="25000"/>
                  </a:schemeClr>
                </a:solidFill>
                <a:latin typeface="Century Gothic" panose="020B0502020202020204" pitchFamily="34" charset="0"/>
              </a:rPr>
              <a:t>κριτηρίων, </a:t>
            </a:r>
            <a:r>
              <a:rPr lang="el-GR" sz="2000" dirty="0">
                <a:solidFill>
                  <a:schemeClr val="tx1">
                    <a:lumMod val="75000"/>
                    <a:lumOff val="25000"/>
                  </a:schemeClr>
                </a:solidFill>
                <a:latin typeface="Century Gothic" panose="020B0502020202020204" pitchFamily="34" charset="0"/>
              </a:rPr>
              <a:t>σύσταση επιτροπής, κατάρτιση καταλόγου αναπληρωματικών </a:t>
            </a:r>
            <a:r>
              <a:rPr lang="el-GR" sz="2000" dirty="0" smtClean="0">
                <a:solidFill>
                  <a:schemeClr val="tx1">
                    <a:lumMod val="75000"/>
                    <a:lumOff val="25000"/>
                  </a:schemeClr>
                </a:solidFill>
                <a:latin typeface="Century Gothic" panose="020B0502020202020204" pitchFamily="34" charset="0"/>
              </a:rPr>
              <a:t>συμμετεχόντων.</a:t>
            </a:r>
            <a:endParaRPr lang="el-GR" sz="2000" dirty="0">
              <a:solidFill>
                <a:schemeClr val="tx1">
                  <a:lumMod val="75000"/>
                  <a:lumOff val="25000"/>
                </a:schemeClr>
              </a:solidFill>
              <a:latin typeface="Century Gothic" panose="020B0502020202020204" pitchFamily="34" charset="0"/>
            </a:endParaRPr>
          </a:p>
          <a:p>
            <a:pPr marL="342900" indent="-342900" algn="l">
              <a:lnSpc>
                <a:spcPct val="100000"/>
              </a:lnSpc>
              <a:spcBef>
                <a:spcPts val="0"/>
              </a:spcBef>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l">
              <a:lnSpc>
                <a:spcPct val="100000"/>
              </a:lnSpc>
              <a:spcBef>
                <a:spcPts val="0"/>
              </a:spcBef>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Εξεύρεση οργανισμών</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υποδοχής με τη χρήση εργαλείων όπως:</a:t>
            </a:r>
          </a:p>
          <a:p>
            <a:pPr marL="0" lvl="1" algn="l">
              <a:lnSpc>
                <a:spcPct val="100000"/>
              </a:lnSpc>
              <a:spcBef>
                <a:spcPts val="0"/>
              </a:spcBef>
            </a:pPr>
            <a:r>
              <a:rPr lang="el-GR" dirty="0">
                <a:solidFill>
                  <a:schemeClr val="tx1">
                    <a:lumMod val="75000"/>
                    <a:lumOff val="25000"/>
                  </a:schemeClr>
                </a:solidFill>
                <a:latin typeface="Century Gothic" panose="020B0502020202020204" pitchFamily="34" charset="0"/>
              </a:rPr>
              <a:t>      - Σχολική Εκπαίδευση: </a:t>
            </a:r>
            <a:r>
              <a:rPr lang="en-US" dirty="0">
                <a:solidFill>
                  <a:schemeClr val="tx1">
                    <a:lumMod val="75000"/>
                    <a:lumOff val="25000"/>
                  </a:schemeClr>
                </a:solidFill>
                <a:latin typeface="Century Gothic" panose="020B0502020202020204" pitchFamily="34" charset="0"/>
                <a:hlinkClick r:id="rId3"/>
              </a:rPr>
              <a:t>eTwinning</a:t>
            </a:r>
            <a:r>
              <a:rPr lang="en-US" dirty="0">
                <a:solidFill>
                  <a:schemeClr val="tx1">
                    <a:lumMod val="75000"/>
                    <a:lumOff val="25000"/>
                  </a:schemeClr>
                </a:solidFill>
                <a:latin typeface="Century Gothic" panose="020B0502020202020204" pitchFamily="34" charset="0"/>
              </a:rPr>
              <a:t>, </a:t>
            </a:r>
            <a:r>
              <a:rPr lang="en-GB" dirty="0">
                <a:solidFill>
                  <a:schemeClr val="tx1">
                    <a:lumMod val="75000"/>
                    <a:lumOff val="25000"/>
                  </a:schemeClr>
                </a:solidFill>
                <a:latin typeface="Century Gothic" panose="020B0502020202020204" pitchFamily="34" charset="0"/>
                <a:hlinkClick r:id="rId4"/>
              </a:rPr>
              <a:t>School Education Gateway </a:t>
            </a:r>
            <a:endParaRPr lang="el-GR" dirty="0">
              <a:solidFill>
                <a:schemeClr val="tx1">
                  <a:lumMod val="75000"/>
                  <a:lumOff val="25000"/>
                </a:schemeClr>
              </a:solidFill>
              <a:latin typeface="Century Gothic" panose="020B0502020202020204" pitchFamily="34" charset="0"/>
            </a:endParaRPr>
          </a:p>
          <a:p>
            <a:pPr algn="l">
              <a:lnSpc>
                <a:spcPct val="100000"/>
              </a:lnSpc>
              <a:spcBef>
                <a:spcPts val="0"/>
              </a:spcBef>
            </a:pPr>
            <a:r>
              <a:rPr lang="el-GR" sz="2000" dirty="0">
                <a:solidFill>
                  <a:schemeClr val="tx1">
                    <a:lumMod val="75000"/>
                    <a:lumOff val="25000"/>
                  </a:schemeClr>
                </a:solidFill>
                <a:latin typeface="Century Gothic" panose="020B0502020202020204" pitchFamily="34" charset="0"/>
              </a:rPr>
              <a:t>      - Εκπαίδευση </a:t>
            </a:r>
            <a:r>
              <a:rPr lang="el-GR" sz="2000" dirty="0" smtClean="0">
                <a:solidFill>
                  <a:schemeClr val="tx1">
                    <a:lumMod val="75000"/>
                    <a:lumOff val="25000"/>
                  </a:schemeClr>
                </a:solidFill>
                <a:latin typeface="Century Gothic" panose="020B0502020202020204" pitchFamily="34" charset="0"/>
              </a:rPr>
              <a:t>Ενηλίκων </a:t>
            </a:r>
            <a:r>
              <a:rPr lang="el-GR" sz="2000" dirty="0">
                <a:solidFill>
                  <a:schemeClr val="tx1">
                    <a:lumMod val="75000"/>
                    <a:lumOff val="25000"/>
                  </a:schemeClr>
                </a:solidFill>
                <a:latin typeface="Century Gothic" panose="020B0502020202020204" pitchFamily="34" charset="0"/>
              </a:rPr>
              <a:t>και επαγγελματική </a:t>
            </a:r>
            <a:r>
              <a:rPr lang="el-GR" sz="2000" dirty="0" smtClean="0">
                <a:solidFill>
                  <a:schemeClr val="tx1">
                    <a:lumMod val="75000"/>
                    <a:lumOff val="25000"/>
                  </a:schemeClr>
                </a:solidFill>
                <a:latin typeface="Century Gothic" panose="020B0502020202020204" pitchFamily="34" charset="0"/>
              </a:rPr>
              <a:t>εκπαίδευση: </a:t>
            </a:r>
            <a:r>
              <a:rPr lang="el-GR" sz="2000" dirty="0">
                <a:solidFill>
                  <a:schemeClr val="tx1">
                    <a:lumMod val="75000"/>
                    <a:lumOff val="25000"/>
                  </a:schemeClr>
                </a:solidFill>
                <a:latin typeface="Century Gothic" panose="020B0502020202020204" pitchFamily="34" charset="0"/>
              </a:rPr>
              <a:t>Πλατφόρμα </a:t>
            </a:r>
            <a:r>
              <a:rPr lang="en-GB" sz="2000" dirty="0" smtClean="0">
                <a:solidFill>
                  <a:schemeClr val="tx1">
                    <a:lumMod val="75000"/>
                    <a:lumOff val="25000"/>
                  </a:schemeClr>
                </a:solidFill>
                <a:latin typeface="Century Gothic" panose="020B0502020202020204" pitchFamily="34" charset="0"/>
                <a:hlinkClick r:id="rId5"/>
              </a:rPr>
              <a:t>EPALE</a:t>
            </a:r>
            <a:endParaRPr lang="el-GR" sz="2000" dirty="0" smtClean="0">
              <a:solidFill>
                <a:schemeClr val="tx1">
                  <a:lumMod val="75000"/>
                  <a:lumOff val="25000"/>
                </a:schemeClr>
              </a:solidFill>
              <a:latin typeface="Century Gothic" panose="020B0502020202020204" pitchFamily="34" charset="0"/>
            </a:endParaRPr>
          </a:p>
          <a:p>
            <a:pPr algn="l">
              <a:lnSpc>
                <a:spcPct val="100000"/>
              </a:lnSpc>
              <a:spcBef>
                <a:spcPts val="0"/>
              </a:spcBef>
            </a:pPr>
            <a:r>
              <a:rPr lang="el-GR" sz="2000" dirty="0">
                <a:solidFill>
                  <a:schemeClr val="tx1">
                    <a:lumMod val="75000"/>
                    <a:lumOff val="25000"/>
                  </a:schemeClr>
                </a:solidFill>
                <a:latin typeface="Century Gothic" panose="020B0502020202020204" pitchFamily="34" charset="0"/>
              </a:rPr>
              <a:t> </a:t>
            </a:r>
            <a:r>
              <a:rPr lang="el-GR" sz="2000" dirty="0" smtClean="0">
                <a:solidFill>
                  <a:schemeClr val="tx1">
                    <a:lumMod val="75000"/>
                    <a:lumOff val="25000"/>
                  </a:schemeClr>
                </a:solidFill>
                <a:latin typeface="Century Gothic" panose="020B0502020202020204" pitchFamily="34" charset="0"/>
              </a:rPr>
              <a:t>     - Μέσα </a:t>
            </a:r>
            <a:r>
              <a:rPr lang="el-GR" sz="2000" dirty="0">
                <a:solidFill>
                  <a:schemeClr val="tx1">
                    <a:lumMod val="75000"/>
                    <a:lumOff val="25000"/>
                  </a:schemeClr>
                </a:solidFill>
                <a:latin typeface="Century Gothic" panose="020B0502020202020204" pitchFamily="34" charset="0"/>
              </a:rPr>
              <a:t>Κοινωνικής Δικτύωσης (</a:t>
            </a:r>
            <a:r>
              <a:rPr lang="en-US" sz="2000" dirty="0">
                <a:solidFill>
                  <a:schemeClr val="tx1">
                    <a:lumMod val="75000"/>
                    <a:lumOff val="25000"/>
                  </a:schemeClr>
                </a:solidFill>
                <a:latin typeface="Century Gothic" panose="020B0502020202020204" pitchFamily="34" charset="0"/>
              </a:rPr>
              <a:t>LinkedIn</a:t>
            </a:r>
            <a:r>
              <a:rPr lang="el-GR"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Facebook</a:t>
            </a:r>
            <a:r>
              <a:rPr lang="el-GR" sz="2000" dirty="0">
                <a:solidFill>
                  <a:schemeClr val="tx1">
                    <a:lumMod val="75000"/>
                    <a:lumOff val="25000"/>
                  </a:schemeClr>
                </a:solidFill>
                <a:latin typeface="Century Gothic" panose="020B0502020202020204" pitchFamily="34" charset="0"/>
              </a:rPr>
              <a:t> κ.ά.)</a:t>
            </a:r>
            <a:endParaRPr lang="en-US" sz="2000" dirty="0">
              <a:solidFill>
                <a:schemeClr val="tx1">
                  <a:lumMod val="75000"/>
                  <a:lumOff val="25000"/>
                </a:schemeClr>
              </a:solidFill>
              <a:latin typeface="Century Gothic" panose="020B0502020202020204" pitchFamily="34" charset="0"/>
            </a:endParaRPr>
          </a:p>
          <a:p>
            <a:pPr algn="l">
              <a:lnSpc>
                <a:spcPct val="100000"/>
              </a:lnSpc>
              <a:spcBef>
                <a:spcPts val="0"/>
              </a:spcBef>
            </a:pPr>
            <a:r>
              <a:rPr lang="en-US" sz="2000" dirty="0">
                <a:solidFill>
                  <a:schemeClr val="tx1">
                    <a:lumMod val="75000"/>
                    <a:lumOff val="25000"/>
                  </a:schemeClr>
                </a:solidFill>
                <a:latin typeface="Century Gothic" panose="020B0502020202020204" pitchFamily="34" charset="0"/>
              </a:rPr>
              <a:t>      - </a:t>
            </a:r>
            <a:r>
              <a:rPr lang="el-GR" sz="2000" dirty="0">
                <a:solidFill>
                  <a:schemeClr val="tx1">
                    <a:lumMod val="75000"/>
                    <a:lumOff val="25000"/>
                  </a:schemeClr>
                </a:solidFill>
                <a:latin typeface="Century Gothic" panose="020B0502020202020204" pitchFamily="34" charset="0"/>
              </a:rPr>
              <a:t>Προσωπικές επαφές</a:t>
            </a:r>
            <a:endParaRPr lang="en-US" sz="2000" dirty="0">
              <a:solidFill>
                <a:schemeClr val="tx1">
                  <a:lumMod val="75000"/>
                  <a:lumOff val="25000"/>
                </a:schemeClr>
              </a:solidFill>
              <a:latin typeface="Century Gothic" panose="020B0502020202020204" pitchFamily="34" charset="0"/>
            </a:endParaRPr>
          </a:p>
          <a:p>
            <a:pPr algn="l">
              <a:lnSpc>
                <a:spcPct val="100000"/>
              </a:lnSpc>
              <a:spcBef>
                <a:spcPts val="0"/>
              </a:spcBef>
            </a:pPr>
            <a:r>
              <a:rPr lang="en-US" sz="2000" dirty="0">
                <a:solidFill>
                  <a:schemeClr val="tx1">
                    <a:lumMod val="75000"/>
                    <a:lumOff val="25000"/>
                  </a:schemeClr>
                </a:solidFill>
                <a:latin typeface="Century Gothic" panose="020B0502020202020204" pitchFamily="34" charset="0"/>
              </a:rPr>
              <a:t>      - </a:t>
            </a:r>
            <a:r>
              <a:rPr lang="en-GB" sz="2000" dirty="0">
                <a:latin typeface="Century Gothic" panose="020B0502020202020204" pitchFamily="34" charset="0"/>
                <a:hlinkClick r:id="rId6"/>
              </a:rPr>
              <a:t>Projects Results Platform</a:t>
            </a:r>
            <a:endParaRPr lang="el-GR"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0628209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4087"/>
            <a:ext cx="9144000" cy="929601"/>
          </a:xfrm>
        </p:spPr>
        <p:txBody>
          <a:bodyPr>
            <a:noAutofit/>
          </a:bodyPr>
          <a:lstStyle/>
          <a:p>
            <a:r>
              <a:rPr lang="el-GR" sz="2800" b="1" dirty="0">
                <a:latin typeface="Century Gothic" panose="020B0502020202020204" pitchFamily="34" charset="0"/>
              </a:rPr>
              <a:t>Διαχείριση Κινητικοτήτων </a:t>
            </a:r>
            <a:br>
              <a:rPr lang="el-GR" sz="2800" b="1" dirty="0">
                <a:latin typeface="Century Gothic" panose="020B0502020202020204" pitchFamily="34" charset="0"/>
              </a:rPr>
            </a:br>
            <a:r>
              <a:rPr lang="el-GR" sz="2800" b="1" dirty="0">
                <a:solidFill>
                  <a:schemeClr val="accent5">
                    <a:lumMod val="75000"/>
                  </a:schemeClr>
                </a:solidFill>
                <a:latin typeface="Century Gothic" panose="020B0502020202020204" pitchFamily="34" charset="0"/>
              </a:rPr>
              <a:t>Πριν από την έναρξη της κινητικότητας (2/3)</a:t>
            </a:r>
            <a:endParaRPr lang="en-GB" sz="2800" b="1" dirty="0">
              <a:solidFill>
                <a:schemeClr val="tx1">
                  <a:lumMod val="75000"/>
                  <a:lumOff val="25000"/>
                </a:schemeClr>
              </a:solidFill>
              <a:latin typeface="Century Gothic" panose="020B0502020202020204" pitchFamily="34" charset="0"/>
            </a:endParaRPr>
          </a:p>
        </p:txBody>
      </p:sp>
      <p:sp>
        <p:nvSpPr>
          <p:cNvPr id="3" name="Content Placeholder 2"/>
          <p:cNvSpPr>
            <a:spLocks noGrp="1"/>
          </p:cNvSpPr>
          <p:nvPr>
            <p:ph type="subTitle" idx="1"/>
          </p:nvPr>
        </p:nvSpPr>
        <p:spPr>
          <a:xfrm>
            <a:off x="1014607" y="2016690"/>
            <a:ext cx="10584493" cy="4246324"/>
          </a:xfrm>
        </p:spPr>
        <p:txBody>
          <a:bodyPr>
            <a:normAutofit/>
          </a:bodyPr>
          <a:lstStyle/>
          <a:p>
            <a:pPr algn="just"/>
            <a:r>
              <a:rPr lang="el-GR" sz="2000" dirty="0">
                <a:latin typeface="Century Gothic" panose="020B0502020202020204" pitchFamily="34" charset="0"/>
              </a:rPr>
              <a:t>Επικοινωνία με τον οργανισμό </a:t>
            </a:r>
            <a:r>
              <a:rPr lang="el-GR" sz="2000" dirty="0" smtClean="0">
                <a:latin typeface="Century Gothic" panose="020B0502020202020204" pitchFamily="34" charset="0"/>
              </a:rPr>
              <a:t>υποδοχής.</a:t>
            </a:r>
            <a:endParaRPr lang="el-GR" sz="2000" dirty="0">
              <a:latin typeface="Century Gothic" panose="020B0502020202020204" pitchFamily="34" charset="0"/>
            </a:endParaRPr>
          </a:p>
          <a:p>
            <a:pPr algn="just"/>
            <a:endParaRPr lang="en-GB" sz="1000" dirty="0">
              <a:latin typeface="Century Gothic" panose="020B0502020202020204" pitchFamily="34" charset="0"/>
            </a:endParaRPr>
          </a:p>
          <a:p>
            <a:pPr algn="just"/>
            <a:r>
              <a:rPr lang="el-GR" sz="2000" dirty="0">
                <a:latin typeface="Century Gothic" panose="020B0502020202020204" pitchFamily="34" charset="0"/>
              </a:rPr>
              <a:t>Κατάρτιση Προγράμματος Εργασίας, από κοινού με τον Οργανισμό Υποδοχής, στην περίπτωση άσκησης καθηκόντων διδασκαλίας ή σκιώδους </a:t>
            </a:r>
            <a:r>
              <a:rPr lang="el-GR" sz="2000" dirty="0" smtClean="0">
                <a:latin typeface="Century Gothic" panose="020B0502020202020204" pitchFamily="34" charset="0"/>
              </a:rPr>
              <a:t>εργασίας.</a:t>
            </a:r>
            <a:endParaRPr lang="el-GR" sz="2000" dirty="0">
              <a:latin typeface="Century Gothic" panose="020B0502020202020204" pitchFamily="34" charset="0"/>
            </a:endParaRPr>
          </a:p>
          <a:p>
            <a:pPr algn="just"/>
            <a:endParaRPr lang="el-GR" sz="1000" dirty="0">
              <a:latin typeface="Century Gothic" panose="020B0502020202020204" pitchFamily="34" charset="0"/>
            </a:endParaRPr>
          </a:p>
          <a:p>
            <a:pPr algn="just"/>
            <a:r>
              <a:rPr lang="el-GR" sz="2000" dirty="0">
                <a:latin typeface="Century Gothic" panose="020B0502020202020204" pitchFamily="34" charset="0"/>
              </a:rPr>
              <a:t>Ορισμός ενός ατόμου επαφής από τον κάθε </a:t>
            </a:r>
            <a:r>
              <a:rPr lang="el-GR" sz="2000" dirty="0" smtClean="0">
                <a:latin typeface="Century Gothic" panose="020B0502020202020204" pitchFamily="34" charset="0"/>
              </a:rPr>
              <a:t>οργανισμό.</a:t>
            </a:r>
            <a:endParaRPr lang="el-GR" sz="1000" dirty="0">
              <a:latin typeface="Century Gothic" panose="020B0502020202020204" pitchFamily="34" charset="0"/>
            </a:endParaRPr>
          </a:p>
          <a:p>
            <a:pPr algn="just"/>
            <a:endParaRPr lang="el-GR" sz="1000" dirty="0">
              <a:latin typeface="Century Gothic" panose="020B0502020202020204" pitchFamily="34" charset="0"/>
            </a:endParaRPr>
          </a:p>
          <a:p>
            <a:pPr algn="just"/>
            <a:r>
              <a:rPr lang="el-GR" sz="2000" dirty="0">
                <a:latin typeface="Century Gothic" panose="020B0502020202020204" pitchFamily="34" charset="0"/>
              </a:rPr>
              <a:t>Λήψη μέτρων για την ασφάλιση των συμμετεχόντων(</a:t>
            </a:r>
            <a:r>
              <a:rPr lang="en-GB" sz="2000" dirty="0">
                <a:latin typeface="Century Gothic" panose="020B0502020202020204" pitchFamily="34" charset="0"/>
              </a:rPr>
              <a:t>health, accident, liability</a:t>
            </a:r>
            <a:r>
              <a:rPr lang="el-GR" sz="2000" dirty="0" smtClean="0">
                <a:latin typeface="Century Gothic" panose="020B0502020202020204" pitchFamily="34" charset="0"/>
              </a:rPr>
              <a:t>).</a:t>
            </a:r>
            <a:endParaRPr lang="el-GR" sz="2000" dirty="0">
              <a:latin typeface="Century Gothic" panose="020B0502020202020204" pitchFamily="34" charset="0"/>
            </a:endParaRPr>
          </a:p>
          <a:p>
            <a:pPr algn="just"/>
            <a:endParaRPr lang="el-GR" sz="1000" dirty="0">
              <a:latin typeface="Century Gothic" panose="020B0502020202020204" pitchFamily="34" charset="0"/>
            </a:endParaRPr>
          </a:p>
          <a:p>
            <a:pPr algn="just"/>
            <a:r>
              <a:rPr lang="el-GR" sz="2000" dirty="0">
                <a:latin typeface="Century Gothic" panose="020B0502020202020204" pitchFamily="34" charset="0"/>
              </a:rPr>
              <a:t>Καταχώρηση συμμετεχόντων </a:t>
            </a:r>
            <a:r>
              <a:rPr lang="el-GR" sz="2000" dirty="0" smtClean="0">
                <a:latin typeface="Century Gothic" panose="020B0502020202020204" pitchFamily="34" charset="0"/>
              </a:rPr>
              <a:t>στο </a:t>
            </a:r>
            <a:r>
              <a:rPr lang="en-GB" sz="2000" dirty="0" smtClean="0">
                <a:latin typeface="Century Gothic" panose="020B0502020202020204" pitchFamily="34" charset="0"/>
              </a:rPr>
              <a:t>Proje</a:t>
            </a:r>
            <a:r>
              <a:rPr lang="en-GB" sz="2000" dirty="0">
                <a:latin typeface="Century Gothic" panose="020B0502020202020204" pitchFamily="34" charset="0"/>
              </a:rPr>
              <a:t>c</a:t>
            </a:r>
            <a:r>
              <a:rPr lang="en-GB" sz="2000" dirty="0" smtClean="0">
                <a:latin typeface="Century Gothic" panose="020B0502020202020204" pitchFamily="34" charset="0"/>
              </a:rPr>
              <a:t>t management module</a:t>
            </a:r>
            <a:r>
              <a:rPr lang="el-GR" sz="2000" dirty="0" smtClean="0">
                <a:latin typeface="Century Gothic" panose="020B0502020202020204" pitchFamily="34" charset="0"/>
              </a:rPr>
              <a:t>.</a:t>
            </a:r>
          </a:p>
          <a:p>
            <a:pPr algn="just"/>
            <a:endParaRPr lang="el-GR" sz="1000" dirty="0">
              <a:latin typeface="Century Gothic" panose="020B0502020202020204" pitchFamily="34" charset="0"/>
            </a:endParaRPr>
          </a:p>
          <a:p>
            <a:pPr algn="just"/>
            <a:r>
              <a:rPr lang="el-GR" sz="2000" dirty="0">
                <a:latin typeface="Century Gothic" panose="020B0502020202020204" pitchFamily="34" charset="0"/>
              </a:rPr>
              <a:t>Παροχή προετοιμασίας στον συμμετέχοντα (Παιδαγωγική, Πολιτισμική, κτλ</a:t>
            </a:r>
            <a:r>
              <a:rPr lang="el-GR" sz="2000" dirty="0" smtClean="0">
                <a:latin typeface="Century Gothic" panose="020B0502020202020204" pitchFamily="34" charset="0"/>
              </a:rPr>
              <a:t>.).</a:t>
            </a:r>
            <a:endParaRPr lang="el-GR" sz="2000" dirty="0">
              <a:latin typeface="Century Gothic" panose="020B0502020202020204" pitchFamily="34" charset="0"/>
            </a:endParaRPr>
          </a:p>
        </p:txBody>
      </p:sp>
    </p:spTree>
    <p:extLst>
      <p:ext uri="{BB962C8B-B14F-4D97-AF65-F5344CB8AC3E}">
        <p14:creationId xmlns:p14="http://schemas.microsoft.com/office/powerpoint/2010/main" val="7471368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6613"/>
            <a:ext cx="9144000" cy="942127"/>
          </a:xfrm>
        </p:spPr>
        <p:txBody>
          <a:bodyPr>
            <a:noAutofit/>
          </a:bodyPr>
          <a:lstStyle/>
          <a:p>
            <a:r>
              <a:rPr lang="el-GR" sz="2800" b="1" dirty="0">
                <a:latin typeface="Century Gothic" panose="020B0502020202020204" pitchFamily="34" charset="0"/>
              </a:rPr>
              <a:t>Διαχείριση Κινητικοτήτων </a:t>
            </a:r>
            <a:r>
              <a:rPr lang="el-GR" sz="2800" b="1" dirty="0">
                <a:solidFill>
                  <a:schemeClr val="tx1">
                    <a:lumMod val="75000"/>
                    <a:lumOff val="25000"/>
                  </a:schemeClr>
                </a:solidFill>
                <a:latin typeface="Century Gothic" panose="020B0502020202020204" pitchFamily="34" charset="0"/>
              </a:rPr>
              <a:t/>
            </a:r>
            <a:br>
              <a:rPr lang="el-GR" sz="2800" b="1" dirty="0">
                <a:solidFill>
                  <a:schemeClr val="tx1">
                    <a:lumMod val="75000"/>
                    <a:lumOff val="25000"/>
                  </a:schemeClr>
                </a:solidFill>
                <a:latin typeface="Century Gothic" panose="020B0502020202020204" pitchFamily="34" charset="0"/>
              </a:rPr>
            </a:br>
            <a:r>
              <a:rPr lang="el-GR" sz="2800" b="1" dirty="0">
                <a:solidFill>
                  <a:schemeClr val="accent5">
                    <a:lumMod val="75000"/>
                  </a:schemeClr>
                </a:solidFill>
                <a:latin typeface="Century Gothic" panose="020B0502020202020204" pitchFamily="34" charset="0"/>
              </a:rPr>
              <a:t>Πριν από την έναρξη της κινητικότητας (3/3)</a:t>
            </a:r>
            <a:endParaRPr lang="en-GB" sz="2800" b="1" dirty="0">
              <a:solidFill>
                <a:schemeClr val="tx1">
                  <a:lumMod val="75000"/>
                  <a:lumOff val="25000"/>
                </a:schemeClr>
              </a:solidFill>
              <a:latin typeface="Century Gothic" panose="020B0502020202020204" pitchFamily="34" charset="0"/>
            </a:endParaRPr>
          </a:p>
        </p:txBody>
      </p:sp>
      <p:sp>
        <p:nvSpPr>
          <p:cNvPr id="3" name="Content Placeholder 2"/>
          <p:cNvSpPr>
            <a:spLocks noGrp="1"/>
          </p:cNvSpPr>
          <p:nvPr>
            <p:ph type="subTitle" idx="1"/>
          </p:nvPr>
        </p:nvSpPr>
        <p:spPr>
          <a:xfrm>
            <a:off x="903961" y="1901171"/>
            <a:ext cx="10384077" cy="4186477"/>
          </a:xfrm>
        </p:spPr>
        <p:txBody>
          <a:bodyPr>
            <a:noAutofit/>
          </a:bodyPr>
          <a:lstStyle/>
          <a:p>
            <a:pPr marL="0" indent="0" algn="just">
              <a:buNone/>
            </a:pPr>
            <a:endParaRPr lang="el-GR" sz="1000" dirty="0">
              <a:solidFill>
                <a:schemeClr val="tx1">
                  <a:lumMod val="75000"/>
                  <a:lumOff val="25000"/>
                </a:schemeClr>
              </a:solidFill>
              <a:latin typeface="Century Gothic" panose="020B0502020202020204" pitchFamily="34" charset="0"/>
              <a:sym typeface="Wingdings" panose="05000000000000000000" pitchFamily="2" charset="2"/>
            </a:endParaRPr>
          </a:p>
          <a:p>
            <a:pPr algn="just"/>
            <a:r>
              <a:rPr lang="el-GR" sz="2000" dirty="0">
                <a:solidFill>
                  <a:schemeClr val="tx1">
                    <a:lumMod val="75000"/>
                    <a:lumOff val="25000"/>
                  </a:schemeClr>
                </a:solidFill>
                <a:latin typeface="Century Gothic" panose="020B0502020202020204" pitchFamily="34" charset="0"/>
              </a:rPr>
              <a:t>Διευθέτηση Πρακτικών Λεπτομερειών για κάθε Κινητικότητα (Αεροπορικά Εισιτήρια, Διαμονή, Διακίνηση κτλ). Όπου χρειάζεται αυτές γίνονται από κοινού με τον Οργανισμό Υποδοχής. Δεν πρέπει να γίνονται διευθετήσεις ταξιδιού/διαμονής εάν ο οργανισμός υποδοχής </a:t>
            </a:r>
            <a:r>
              <a:rPr lang="el-GR" sz="2000" b="1" dirty="0">
                <a:solidFill>
                  <a:schemeClr val="tx1">
                    <a:lumMod val="75000"/>
                    <a:lumOff val="25000"/>
                  </a:schemeClr>
                </a:solidFill>
                <a:latin typeface="Century Gothic" panose="020B0502020202020204" pitchFamily="34" charset="0"/>
              </a:rPr>
              <a:t>δεν επιβεβαιώσει γραπτώς τη συμμετοχή </a:t>
            </a:r>
            <a:r>
              <a:rPr lang="el-GR" sz="2000" dirty="0">
                <a:solidFill>
                  <a:schemeClr val="tx1">
                    <a:lumMod val="75000"/>
                    <a:lumOff val="25000"/>
                  </a:schemeClr>
                </a:solidFill>
                <a:latin typeface="Century Gothic" panose="020B0502020202020204" pitchFamily="34" charset="0"/>
              </a:rPr>
              <a:t>των </a:t>
            </a:r>
            <a:r>
              <a:rPr lang="el-GR" sz="2000" dirty="0" smtClean="0">
                <a:solidFill>
                  <a:schemeClr val="tx1">
                    <a:lumMod val="75000"/>
                    <a:lumOff val="25000"/>
                  </a:schemeClr>
                </a:solidFill>
                <a:latin typeface="Century Gothic" panose="020B0502020202020204" pitchFamily="34" charset="0"/>
              </a:rPr>
              <a:t>ατόμων. </a:t>
            </a:r>
            <a:endParaRPr lang="el-GR" sz="2000" dirty="0">
              <a:solidFill>
                <a:schemeClr val="tx1">
                  <a:lumMod val="75000"/>
                  <a:lumOff val="25000"/>
                </a:schemeClr>
              </a:solidFill>
              <a:latin typeface="Century Gothic" panose="020B0502020202020204" pitchFamily="34" charset="0"/>
            </a:endParaRPr>
          </a:p>
          <a:p>
            <a:pPr algn="just"/>
            <a:endParaRPr lang="en-US" sz="1000" dirty="0">
              <a:solidFill>
                <a:schemeClr val="tx1">
                  <a:lumMod val="75000"/>
                  <a:lumOff val="25000"/>
                </a:schemeClr>
              </a:solidFill>
              <a:latin typeface="Century Gothic" panose="020B0502020202020204" pitchFamily="34" charset="0"/>
            </a:endParaRPr>
          </a:p>
          <a:p>
            <a:pPr algn="just"/>
            <a:r>
              <a:rPr lang="el-GR" sz="2000" dirty="0">
                <a:solidFill>
                  <a:schemeClr val="tx1">
                    <a:lumMod val="75000"/>
                    <a:lumOff val="25000"/>
                  </a:schemeClr>
                </a:solidFill>
                <a:latin typeface="Century Gothic" panose="020B0502020202020204" pitchFamily="34" charset="0"/>
              </a:rPr>
              <a:t>Εξασφάλιση άδειας απουσίας από την </a:t>
            </a:r>
            <a:r>
              <a:rPr lang="el-GR" sz="2000" dirty="0" smtClean="0">
                <a:solidFill>
                  <a:schemeClr val="tx1">
                    <a:lumMod val="75000"/>
                    <a:lumOff val="25000"/>
                  </a:schemeClr>
                </a:solidFill>
                <a:latin typeface="Century Gothic" panose="020B0502020202020204" pitchFamily="34" charset="0"/>
              </a:rPr>
              <a:t>εργασία.</a:t>
            </a:r>
            <a:endParaRPr lang="el-GR" sz="2000" dirty="0">
              <a:solidFill>
                <a:schemeClr val="tx1">
                  <a:lumMod val="75000"/>
                  <a:lumOff val="25000"/>
                </a:schemeClr>
              </a:solidFill>
              <a:latin typeface="Century Gothic" panose="020B0502020202020204" pitchFamily="34" charset="0"/>
            </a:endParaRPr>
          </a:p>
          <a:p>
            <a:pPr marL="0" indent="0" algn="just">
              <a:buNone/>
            </a:pPr>
            <a:endParaRPr lang="el-GR" sz="1000" dirty="0">
              <a:solidFill>
                <a:schemeClr val="tx1">
                  <a:lumMod val="75000"/>
                  <a:lumOff val="25000"/>
                </a:schemeClr>
              </a:solidFill>
              <a:latin typeface="Century Gothic" panose="020B0502020202020204" pitchFamily="34" charset="0"/>
            </a:endParaRPr>
          </a:p>
          <a:p>
            <a:pPr algn="just"/>
            <a:endParaRPr lang="el-GR" sz="1000" dirty="0">
              <a:solidFill>
                <a:schemeClr val="tx1">
                  <a:lumMod val="75000"/>
                  <a:lumOff val="25000"/>
                </a:schemeClr>
              </a:solidFill>
              <a:latin typeface="Century Gothic" panose="020B0502020202020204" pitchFamily="34" charset="0"/>
              <a:sym typeface="Wingdings" panose="05000000000000000000" pitchFamily="2" charset="2"/>
            </a:endParaRPr>
          </a:p>
          <a:p>
            <a:pPr algn="just"/>
            <a:r>
              <a:rPr lang="el-GR" sz="2000" dirty="0">
                <a:solidFill>
                  <a:schemeClr val="tx1">
                    <a:lumMod val="75000"/>
                    <a:lumOff val="25000"/>
                  </a:schemeClr>
                </a:solidFill>
                <a:latin typeface="Century Gothic" panose="020B0502020202020204" pitchFamily="34" charset="0"/>
              </a:rPr>
              <a:t>Υπογραφή απαιτούμενων </a:t>
            </a:r>
            <a:r>
              <a:rPr lang="el-GR" sz="2000" dirty="0" smtClean="0">
                <a:solidFill>
                  <a:schemeClr val="tx1">
                    <a:lumMod val="75000"/>
                    <a:lumOff val="25000"/>
                  </a:schemeClr>
                </a:solidFill>
                <a:latin typeface="Century Gothic" panose="020B0502020202020204" pitchFamily="34" charset="0"/>
              </a:rPr>
              <a:t>Συμφωνιών.</a:t>
            </a:r>
            <a:endParaRPr lang="el-GR" sz="2000" dirty="0">
              <a:solidFill>
                <a:schemeClr val="tx1">
                  <a:lumMod val="75000"/>
                  <a:lumOff val="25000"/>
                </a:schemeClr>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sym typeface="Wingdings" panose="05000000000000000000" pitchFamily="2" charset="2"/>
            </a:endParaRPr>
          </a:p>
          <a:p>
            <a:pPr marL="0" indent="0" algn="just">
              <a:buNone/>
            </a:pPr>
            <a:endParaRPr lang="el-GR"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3027251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Υπογραφή Συμφωνιών πριν την </a:t>
            </a:r>
            <a:r>
              <a:rPr lang="el-GR" sz="2800" dirty="0" smtClean="0">
                <a:solidFill>
                  <a:schemeClr val="bg1"/>
                </a:solidFill>
                <a:latin typeface="Century Gothic" panose="020B0502020202020204" pitchFamily="34" charset="0"/>
              </a:rPr>
              <a:t>έναρξη </a:t>
            </a:r>
            <a:r>
              <a:rPr lang="el-GR" sz="2800" dirty="0">
                <a:solidFill>
                  <a:schemeClr val="bg1"/>
                </a:solidFill>
                <a:latin typeface="Century Gothic" panose="020B0502020202020204" pitchFamily="34" charset="0"/>
              </a:rPr>
              <a:t>της κινητικότητας</a:t>
            </a:r>
            <a:endParaRPr lang="en-GB" sz="2800" dirty="0">
              <a:solidFill>
                <a:schemeClr val="bg1"/>
              </a:solidFill>
            </a:endParaRPr>
          </a:p>
        </p:txBody>
      </p:sp>
      <p:sp>
        <p:nvSpPr>
          <p:cNvPr id="3" name="Rectangle 2"/>
          <p:cNvSpPr/>
          <p:nvPr/>
        </p:nvSpPr>
        <p:spPr>
          <a:xfrm>
            <a:off x="480271" y="982650"/>
            <a:ext cx="11453228" cy="4265783"/>
          </a:xfrm>
          <a:prstGeom prst="rect">
            <a:avLst/>
          </a:prstGeom>
        </p:spPr>
        <p:txBody>
          <a:bodyPr wrap="square">
            <a:spAutoFit/>
          </a:bodyPr>
          <a:lstStyle/>
          <a:p>
            <a:pPr marL="171450" indent="-171450" algn="just">
              <a:lnSpc>
                <a:spcPct val="150000"/>
              </a:lnSpc>
              <a:buFont typeface="Arial" panose="020B0604020202020204" pitchFamily="34" charset="0"/>
              <a:buChar char="•"/>
            </a:pPr>
            <a:endParaRPr lang="el-GR" sz="1000" dirty="0" smtClean="0">
              <a:solidFill>
                <a:schemeClr val="tx1">
                  <a:lumMod val="65000"/>
                  <a:lumOff val="35000"/>
                </a:schemeClr>
              </a:solidFill>
              <a:latin typeface="Century Gothic" panose="020B0502020202020204" pitchFamily="34" charset="0"/>
              <a:sym typeface="Wingdings" panose="05000000000000000000" pitchFamily="2" charset="2"/>
            </a:endParaRPr>
          </a:p>
          <a:p>
            <a:pPr algn="just">
              <a:lnSpc>
                <a:spcPct val="150000"/>
              </a:lnSpc>
            </a:pPr>
            <a:r>
              <a:rPr lang="el-GR" sz="2000" b="1" dirty="0" smtClean="0">
                <a:solidFill>
                  <a:schemeClr val="tx1">
                    <a:lumMod val="75000"/>
                    <a:lumOff val="25000"/>
                  </a:schemeClr>
                </a:solidFill>
                <a:latin typeface="Century Gothic" panose="020B0502020202020204" pitchFamily="34" charset="0"/>
              </a:rPr>
              <a:t>Αρχεία</a:t>
            </a:r>
            <a:r>
              <a:rPr lang="en-US" sz="2000" b="1" dirty="0" smtClean="0">
                <a:solidFill>
                  <a:schemeClr val="tx1">
                    <a:lumMod val="75000"/>
                    <a:lumOff val="25000"/>
                  </a:schemeClr>
                </a:solidFill>
                <a:latin typeface="Century Gothic" panose="020B0502020202020204" pitchFamily="34" charset="0"/>
              </a:rPr>
              <a:t> </a:t>
            </a:r>
            <a:r>
              <a:rPr lang="el-GR" sz="2000" b="1" dirty="0" smtClean="0">
                <a:solidFill>
                  <a:schemeClr val="tx1">
                    <a:lumMod val="75000"/>
                    <a:lumOff val="25000"/>
                  </a:schemeClr>
                </a:solidFill>
                <a:latin typeface="Century Gothic" panose="020B0502020202020204" pitchFamily="34" charset="0"/>
              </a:rPr>
              <a:t>που έχουν αναρτηθεί </a:t>
            </a:r>
            <a:r>
              <a:rPr lang="el-GR" sz="2000" b="1" dirty="0">
                <a:solidFill>
                  <a:schemeClr val="tx1">
                    <a:lumMod val="75000"/>
                    <a:lumOff val="25000"/>
                  </a:schemeClr>
                </a:solidFill>
                <a:latin typeface="Century Gothic" panose="020B0502020202020204" pitchFamily="34" charset="0"/>
              </a:rPr>
              <a:t>στην ιστοσελίδα του ΙΔΕΠ </a:t>
            </a:r>
            <a:endParaRPr lang="el-GR" sz="2000" b="1" dirty="0" smtClean="0">
              <a:solidFill>
                <a:schemeClr val="tx1">
                  <a:lumMod val="75000"/>
                  <a:lumOff val="25000"/>
                </a:schemeClr>
              </a:solidFill>
              <a:latin typeface="Century Gothic" panose="020B0502020202020204" pitchFamily="34" charset="0"/>
            </a:endParaRPr>
          </a:p>
          <a:p>
            <a:pPr algn="just">
              <a:lnSpc>
                <a:spcPct val="150000"/>
              </a:lnSpc>
            </a:pPr>
            <a:endParaRPr lang="el-GR" sz="2000" b="1" dirty="0">
              <a:solidFill>
                <a:schemeClr val="tx1">
                  <a:lumMod val="75000"/>
                  <a:lumOff val="25000"/>
                </a:schemeClr>
              </a:solidFill>
              <a:latin typeface="Century Gothic" panose="020B0502020202020204" pitchFamily="34" charset="0"/>
            </a:endParaRPr>
          </a:p>
          <a:p>
            <a:pPr marL="457200" indent="-457200" algn="just">
              <a:buFont typeface="+mj-lt"/>
              <a:buAutoNum type="arabicPeriod"/>
            </a:pPr>
            <a:r>
              <a:rPr lang="en-GB" sz="2000" b="1" dirty="0">
                <a:solidFill>
                  <a:schemeClr val="tx1">
                    <a:lumMod val="75000"/>
                    <a:lumOff val="25000"/>
                  </a:schemeClr>
                </a:solidFill>
                <a:latin typeface="Century Gothic" panose="020B0502020202020204" pitchFamily="34" charset="0"/>
              </a:rPr>
              <a:t>Grant Agreement</a:t>
            </a:r>
            <a:r>
              <a:rPr lang="en-US" sz="2000" b="1" dirty="0">
                <a:solidFill>
                  <a:schemeClr val="tx1">
                    <a:lumMod val="75000"/>
                    <a:lumOff val="25000"/>
                  </a:schemeClr>
                </a:solidFill>
                <a:latin typeface="Century Gothic" panose="020B0502020202020204" pitchFamily="34" charset="0"/>
              </a:rPr>
              <a:t>:</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Συμφωνία μεταξύ του συμμετέχοντα και του ιδρύματος </a:t>
            </a:r>
            <a:r>
              <a:rPr lang="el-GR" sz="2000" dirty="0" smtClean="0">
                <a:solidFill>
                  <a:schemeClr val="tx1">
                    <a:lumMod val="75000"/>
                    <a:lumOff val="25000"/>
                  </a:schemeClr>
                </a:solidFill>
                <a:latin typeface="Century Gothic" panose="020B0502020202020204" pitchFamily="34" charset="0"/>
              </a:rPr>
              <a:t>αποστολής.</a:t>
            </a:r>
            <a:endParaRPr lang="el-GR" sz="2000" dirty="0">
              <a:solidFill>
                <a:schemeClr val="tx1">
                  <a:lumMod val="75000"/>
                  <a:lumOff val="25000"/>
                </a:schemeClr>
              </a:solidFill>
              <a:latin typeface="Century Gothic" panose="020B0502020202020204" pitchFamily="34" charset="0"/>
            </a:endParaRPr>
          </a:p>
          <a:p>
            <a:pPr marL="457200" indent="-457200" algn="just">
              <a:buFont typeface="+mj-lt"/>
              <a:buAutoNum type="arabicPeriod"/>
            </a:pPr>
            <a:endParaRPr lang="el-GR" sz="2000" dirty="0">
              <a:solidFill>
                <a:schemeClr val="tx1">
                  <a:lumMod val="75000"/>
                  <a:lumOff val="25000"/>
                </a:schemeClr>
              </a:solidFill>
              <a:latin typeface="Century Gothic" panose="020B0502020202020204" pitchFamily="34" charset="0"/>
            </a:endParaRPr>
          </a:p>
          <a:p>
            <a:pPr marL="457200" lvl="0" indent="-457200" algn="just">
              <a:buFont typeface="+mj-lt"/>
              <a:buAutoNum type="arabicPeriod"/>
            </a:pPr>
            <a:r>
              <a:rPr lang="en-US" sz="2000" b="1" dirty="0">
                <a:solidFill>
                  <a:schemeClr val="tx1">
                    <a:lumMod val="75000"/>
                    <a:lumOff val="25000"/>
                  </a:schemeClr>
                </a:solidFill>
                <a:latin typeface="Century Gothic" panose="020B0502020202020204" pitchFamily="34" charset="0"/>
              </a:rPr>
              <a:t>Learning agreement / </a:t>
            </a:r>
            <a:r>
              <a:rPr lang="en-GB" sz="2000" b="1" dirty="0">
                <a:solidFill>
                  <a:schemeClr val="tx1">
                    <a:lumMod val="75000"/>
                    <a:lumOff val="25000"/>
                  </a:schemeClr>
                </a:solidFill>
                <a:latin typeface="Century Gothic" panose="020B0502020202020204" pitchFamily="34" charset="0"/>
              </a:rPr>
              <a:t>Learning Programme for Group Activities</a:t>
            </a:r>
            <a:r>
              <a:rPr lang="en-US" sz="2000" b="1" dirty="0">
                <a:solidFill>
                  <a:schemeClr val="tx1">
                    <a:lumMod val="75000"/>
                    <a:lumOff val="25000"/>
                  </a:schemeClr>
                </a:solidFill>
                <a:latin typeface="Century Gothic" panose="020B0502020202020204" pitchFamily="34" charset="0"/>
              </a:rPr>
              <a:t> / </a:t>
            </a:r>
            <a:r>
              <a:rPr lang="en-GB" sz="2000" b="1" dirty="0">
                <a:solidFill>
                  <a:schemeClr val="tx1">
                    <a:lumMod val="75000"/>
                    <a:lumOff val="25000"/>
                  </a:schemeClr>
                </a:solidFill>
                <a:latin typeface="Century Gothic" panose="020B0502020202020204" pitchFamily="34" charset="0"/>
              </a:rPr>
              <a:t>Learning Programme Provided by an invited </a:t>
            </a:r>
            <a:r>
              <a:rPr lang="en-GB" sz="2000" b="1" dirty="0" smtClean="0">
                <a:solidFill>
                  <a:schemeClr val="tx1">
                    <a:lumMod val="75000"/>
                    <a:lumOff val="25000"/>
                  </a:schemeClr>
                </a:solidFill>
                <a:latin typeface="Century Gothic" panose="020B0502020202020204" pitchFamily="34" charset="0"/>
              </a:rPr>
              <a:t>expert</a:t>
            </a:r>
            <a:r>
              <a:rPr lang="el-GR" sz="2000" b="1" dirty="0" smtClean="0">
                <a:solidFill>
                  <a:schemeClr val="tx1">
                    <a:lumMod val="75000"/>
                    <a:lumOff val="25000"/>
                  </a:schemeClr>
                </a:solidFill>
                <a:latin typeface="Century Gothic" panose="020B0502020202020204" pitchFamily="34" charset="0"/>
              </a:rPr>
              <a:t>: </a:t>
            </a:r>
            <a:r>
              <a:rPr lang="el-GR" sz="2000" dirty="0" smtClean="0">
                <a:solidFill>
                  <a:schemeClr val="tx1">
                    <a:lumMod val="75000"/>
                    <a:lumOff val="25000"/>
                  </a:schemeClr>
                </a:solidFill>
                <a:latin typeface="Century Gothic" panose="020B0502020202020204" pitchFamily="34" charset="0"/>
              </a:rPr>
              <a:t>Συμφωνία</a:t>
            </a:r>
            <a:r>
              <a:rPr lang="en-US" sz="2000" dirty="0" smtClean="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μεταξύ του συμμετέχοντα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του ιδρύματος αποστολής και του ιδρύματος υποδοχής </a:t>
            </a:r>
            <a:r>
              <a:rPr lang="el-GR" sz="2000" dirty="0" smtClean="0">
                <a:solidFill>
                  <a:srgbClr val="FF0000"/>
                </a:solidFill>
                <a:latin typeface="Century Gothic" panose="020B0502020202020204" pitchFamily="34" charset="0"/>
              </a:rPr>
              <a:t>πριν</a:t>
            </a:r>
            <a:r>
              <a:rPr lang="el-GR" sz="2000" dirty="0">
                <a:solidFill>
                  <a:srgbClr val="FF0000"/>
                </a:solidFill>
                <a:latin typeface="Century Gothic" panose="020B0502020202020204" pitchFamily="34" charset="0"/>
              </a:rPr>
              <a:t> </a:t>
            </a:r>
            <a:r>
              <a:rPr lang="el-GR" sz="2000" dirty="0" smtClean="0">
                <a:solidFill>
                  <a:srgbClr val="FF0000"/>
                </a:solidFill>
                <a:latin typeface="Century Gothic" panose="020B0502020202020204" pitchFamily="34" charset="0"/>
              </a:rPr>
              <a:t>από </a:t>
            </a:r>
            <a:r>
              <a:rPr lang="el-GR" sz="2000" dirty="0">
                <a:solidFill>
                  <a:srgbClr val="FF0000"/>
                </a:solidFill>
                <a:latin typeface="Century Gothic" panose="020B0502020202020204" pitchFamily="34" charset="0"/>
              </a:rPr>
              <a:t>την κινητικότητα.</a:t>
            </a:r>
          </a:p>
          <a:p>
            <a:pPr marL="457200" indent="-457200" algn="just">
              <a:buFont typeface="+mj-lt"/>
              <a:buAutoNum type="arabicPeriod"/>
            </a:pPr>
            <a:endParaRPr lang="en-GB" sz="2000" dirty="0">
              <a:solidFill>
                <a:schemeClr val="tx1">
                  <a:lumMod val="75000"/>
                  <a:lumOff val="25000"/>
                </a:schemeClr>
              </a:solidFill>
              <a:latin typeface="Century Gothic" panose="020B0502020202020204" pitchFamily="34" charset="0"/>
            </a:endParaRPr>
          </a:p>
          <a:p>
            <a:pPr marL="457200" indent="-457200" algn="just">
              <a:buFont typeface="+mj-lt"/>
              <a:buAutoNum type="arabicPeriod"/>
            </a:pPr>
            <a:r>
              <a:rPr lang="en-US" sz="2000" b="1" dirty="0" smtClean="0">
                <a:solidFill>
                  <a:schemeClr val="tx1">
                    <a:lumMod val="75000"/>
                    <a:lumOff val="25000"/>
                  </a:schemeClr>
                </a:solidFill>
                <a:latin typeface="Century Gothic" panose="020B0502020202020204" pitchFamily="34" charset="0"/>
              </a:rPr>
              <a:t>Learning Agreement Complement</a:t>
            </a:r>
            <a:r>
              <a:rPr lang="en-GB" sz="2000" b="1" dirty="0" smtClean="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Υπογράφεται μεταξύ του συμμετέχοντα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του ιδρύματος αποστολής και του ιδρύματος </a:t>
            </a:r>
            <a:r>
              <a:rPr lang="el-GR" sz="2000" dirty="0" smtClean="0">
                <a:solidFill>
                  <a:schemeClr val="tx1">
                    <a:lumMod val="75000"/>
                    <a:lumOff val="25000"/>
                  </a:schemeClr>
                </a:solidFill>
                <a:latin typeface="Century Gothic" panose="020B0502020202020204" pitchFamily="34" charset="0"/>
              </a:rPr>
              <a:t>υποδοχής</a:t>
            </a:r>
            <a:r>
              <a:rPr lang="en-US" sz="2000" dirty="0" smtClean="0">
                <a:solidFill>
                  <a:schemeClr val="tx1">
                    <a:lumMod val="75000"/>
                    <a:lumOff val="25000"/>
                  </a:schemeClr>
                </a:solidFill>
                <a:latin typeface="Century Gothic" panose="020B0502020202020204" pitchFamily="34" charset="0"/>
              </a:rPr>
              <a:t> </a:t>
            </a:r>
            <a:r>
              <a:rPr lang="el-GR" sz="2000" dirty="0" smtClean="0">
                <a:solidFill>
                  <a:srgbClr val="FF0000"/>
                </a:solidFill>
                <a:latin typeface="Century Gothic" panose="020B0502020202020204" pitchFamily="34" charset="0"/>
              </a:rPr>
              <a:t>μετά  από την κινητικότητα.</a:t>
            </a:r>
            <a:endParaRPr lang="en-GB" sz="2000" dirty="0">
              <a:solidFill>
                <a:srgbClr val="FF0000"/>
              </a:solidFill>
              <a:latin typeface="Century Gothic" panose="020B050202020202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608372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73652" y="705530"/>
            <a:ext cx="8064896" cy="1080120"/>
          </a:xfrm>
          <a:prstGeom prst="rect">
            <a:avLst/>
          </a:prstGeom>
        </p:spPr>
        <p:txBody>
          <a:bodyPr vert="horz" lIns="91440" tIns="45720" rIns="91440" bIns="45720" rtlCol="0" anchor="ctr">
            <a:noAutofit/>
          </a:bodyPr>
          <a:lstStyle/>
          <a:p>
            <a:pPr algn="ctr">
              <a:spcBef>
                <a:spcPct val="0"/>
              </a:spcBef>
              <a:defRPr/>
            </a:pPr>
            <a:r>
              <a:rPr lang="el-GR" sz="3200" b="1" dirty="0" smtClean="0">
                <a:solidFill>
                  <a:srgbClr val="008080"/>
                </a:solidFill>
                <a:latin typeface="Century Gothic" panose="020B0502020202020204" pitchFamily="34" charset="0"/>
              </a:rPr>
              <a:t>Σχέδια Κινητικότητας Μικρής </a:t>
            </a:r>
            <a:r>
              <a:rPr lang="el-GR" sz="3200" b="1" dirty="0">
                <a:solidFill>
                  <a:srgbClr val="008080"/>
                </a:solidFill>
                <a:latin typeface="Century Gothic" panose="020B0502020202020204" pitchFamily="34" charset="0"/>
              </a:rPr>
              <a:t>Διάρκειας </a:t>
            </a:r>
          </a:p>
          <a:p>
            <a:pPr algn="ctr">
              <a:spcBef>
                <a:spcPct val="0"/>
              </a:spcBef>
              <a:defRPr/>
            </a:pPr>
            <a:r>
              <a:rPr lang="el-GR" sz="1900" b="1" dirty="0" smtClean="0">
                <a:solidFill>
                  <a:prstClr val="black"/>
                </a:solidFill>
                <a:latin typeface="Century Gothic" panose="020B0502020202020204" pitchFamily="34" charset="0"/>
                <a:cs typeface="Calibri" panose="020F0502020204030204" pitchFamily="34" charset="0"/>
              </a:rPr>
              <a:t>Διάρκεια </a:t>
            </a:r>
            <a:r>
              <a:rPr lang="el-GR" sz="1900" b="1" dirty="0">
                <a:solidFill>
                  <a:prstClr val="black"/>
                </a:solidFill>
                <a:latin typeface="Century Gothic" panose="020B0502020202020204" pitchFamily="34" charset="0"/>
                <a:cs typeface="Calibri" panose="020F0502020204030204" pitchFamily="34" charset="0"/>
              </a:rPr>
              <a:t>Σχεδίων</a:t>
            </a:r>
            <a:endParaRPr lang="en-GB" sz="1900" b="1" dirty="0">
              <a:solidFill>
                <a:prstClr val="black"/>
              </a:solidFill>
              <a:latin typeface="Century Gothic" panose="020B0502020202020204" pitchFamily="34" charset="0"/>
              <a:cs typeface="Calibri" panose="020F0502020204030204" pitchFamily="34" charset="0"/>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a:p>
            <a:pPr marL="342900" indent="-342900" algn="just">
              <a:spcBef>
                <a:spcPct val="20000"/>
              </a:spcBef>
              <a:buFont typeface="Wingdings" panose="05000000000000000000" pitchFamily="2" charset="2"/>
              <a:buChar char="ü"/>
              <a:defRPr/>
            </a:pPr>
            <a:endParaRPr lang="el-GR" sz="2400" dirty="0">
              <a:solidFill>
                <a:prstClr val="black">
                  <a:lumMod val="75000"/>
                  <a:lumOff val="25000"/>
                </a:prstClr>
              </a:solidFill>
              <a:latin typeface="Calibri"/>
            </a:endParaRPr>
          </a:p>
        </p:txBody>
      </p:sp>
      <p:sp>
        <p:nvSpPr>
          <p:cNvPr id="5" name="Content Placeholder 2"/>
          <p:cNvSpPr txBox="1">
            <a:spLocks/>
          </p:cNvSpPr>
          <p:nvPr/>
        </p:nvSpPr>
        <p:spPr>
          <a:xfrm>
            <a:off x="1901644" y="2789645"/>
            <a:ext cx="8352928" cy="3163811"/>
          </a:xfrm>
          <a:prstGeom prst="rect">
            <a:avLst/>
          </a:prstGeom>
        </p:spPr>
        <p:txBody>
          <a:bodyPr/>
          <a:lstStyle/>
          <a:p>
            <a:pPr marL="342900" indent="-342900" algn="just">
              <a:spcBef>
                <a:spcPct val="20000"/>
              </a:spcBef>
              <a:buFont typeface="Wingdings" panose="05000000000000000000" pitchFamily="2" charset="2"/>
              <a:buChar char="q"/>
              <a:defRPr/>
            </a:pPr>
            <a:r>
              <a:rPr lang="el-GR" sz="2200" b="1" dirty="0" smtClean="0">
                <a:solidFill>
                  <a:prstClr val="black"/>
                </a:solidFill>
                <a:latin typeface="Century Gothic" panose="020B0502020202020204" pitchFamily="34" charset="0"/>
              </a:rPr>
              <a:t>Τα </a:t>
            </a:r>
            <a:r>
              <a:rPr lang="el-GR" sz="2200" b="1" dirty="0">
                <a:solidFill>
                  <a:prstClr val="black"/>
                </a:solidFill>
                <a:latin typeface="Century Gothic" panose="020B0502020202020204" pitchFamily="34" charset="0"/>
              </a:rPr>
              <a:t>Σχέδια Κινητικότητας Μικρής Διάρκειας μπορούν να διαρκούν:</a:t>
            </a:r>
          </a:p>
          <a:p>
            <a:pPr algn="ctr">
              <a:spcBef>
                <a:spcPct val="20000"/>
              </a:spcBef>
              <a:defRPr/>
            </a:pPr>
            <a:endParaRPr lang="el-GR" sz="2200" dirty="0">
              <a:solidFill>
                <a:prstClr val="black">
                  <a:lumMod val="75000"/>
                  <a:lumOff val="25000"/>
                </a:prstClr>
              </a:solidFill>
              <a:latin typeface="Century Gothic" panose="020B0502020202020204" pitchFamily="34" charset="0"/>
            </a:endParaRPr>
          </a:p>
          <a:p>
            <a:pPr algn="ctr">
              <a:spcBef>
                <a:spcPct val="20000"/>
              </a:spcBef>
              <a:defRPr/>
            </a:pPr>
            <a:endParaRPr lang="el-GR" sz="4000" dirty="0">
              <a:solidFill>
                <a:prstClr val="black">
                  <a:lumMod val="75000"/>
                  <a:lumOff val="25000"/>
                </a:prstClr>
              </a:solidFill>
              <a:latin typeface="Century Gothic" panose="020B0502020202020204" pitchFamily="34" charset="0"/>
            </a:endParaRPr>
          </a:p>
          <a:p>
            <a:pPr algn="ctr">
              <a:spcBef>
                <a:spcPct val="20000"/>
              </a:spcBef>
              <a:defRPr/>
            </a:pPr>
            <a:r>
              <a:rPr lang="el-GR" sz="4000" dirty="0">
                <a:solidFill>
                  <a:prstClr val="black">
                    <a:lumMod val="75000"/>
                    <a:lumOff val="25000"/>
                  </a:prstClr>
                </a:solidFill>
                <a:latin typeface="Century Gothic" panose="020B0502020202020204" pitchFamily="34" charset="0"/>
              </a:rPr>
              <a:t>6 – 18 μήνες</a:t>
            </a:r>
            <a:endParaRPr lang="en-GB" sz="4000" dirty="0">
              <a:solidFill>
                <a:prstClr val="black">
                  <a:lumMod val="75000"/>
                  <a:lumOff val="25000"/>
                </a:prstClr>
              </a:solidFill>
              <a:latin typeface="Century Gothic" panose="020B0502020202020204" pitchFamily="34" charset="0"/>
            </a:endParaRPr>
          </a:p>
        </p:txBody>
      </p:sp>
      <p:sp>
        <p:nvSpPr>
          <p:cNvPr id="8" name="Content Placeholder 2"/>
          <p:cNvSpPr txBox="1">
            <a:spLocks/>
          </p:cNvSpPr>
          <p:nvPr/>
        </p:nvSpPr>
        <p:spPr>
          <a:xfrm>
            <a:off x="1595864" y="1052736"/>
            <a:ext cx="9036496"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a:buFont typeface="Wingdings" panose="05000000000000000000" pitchFamily="2" charset="2"/>
              <a:buChar char="§"/>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n-GB"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p:txBody>
      </p:sp>
      <p:sp>
        <p:nvSpPr>
          <p:cNvPr id="4" name="Rounded Rectangle 3"/>
          <p:cNvSpPr/>
          <p:nvPr/>
        </p:nvSpPr>
        <p:spPr>
          <a:xfrm>
            <a:off x="3928952" y="4572981"/>
            <a:ext cx="4370319" cy="982871"/>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latin typeface="Calibri"/>
            </a:endParaRPr>
          </a:p>
        </p:txBody>
      </p:sp>
    </p:spTree>
    <p:extLst>
      <p:ext uri="{BB962C8B-B14F-4D97-AF65-F5344CB8AC3E}">
        <p14:creationId xmlns:p14="http://schemas.microsoft.com/office/powerpoint/2010/main" val="21984295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Έγγραφα Προγράμματος</a:t>
            </a:r>
            <a:endParaRPr lang="en-GB" sz="2800" dirty="0">
              <a:solidFill>
                <a:schemeClr val="bg1"/>
              </a:solidFill>
              <a:latin typeface="Century Gothic" panose="020B0502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25884" y="1265129"/>
            <a:ext cx="11523945" cy="4496844"/>
          </a:xfrm>
          <a:prstGeom prst="rect">
            <a:avLst/>
          </a:prstGeom>
          <a:noFill/>
          <a:ln>
            <a:noFill/>
          </a:ln>
        </p:spPr>
      </p:pic>
    </p:spTree>
    <p:extLst>
      <p:ext uri="{BB962C8B-B14F-4D97-AF65-F5344CB8AC3E}">
        <p14:creationId xmlns:p14="http://schemas.microsoft.com/office/powerpoint/2010/main" val="28002230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6614"/>
            <a:ext cx="9144000" cy="516242"/>
          </a:xfrm>
        </p:spPr>
        <p:txBody>
          <a:bodyPr>
            <a:normAutofit/>
          </a:bodyPr>
          <a:lstStyle/>
          <a:p>
            <a:r>
              <a:rPr lang="el-GR" sz="2800" b="1" dirty="0">
                <a:latin typeface="Century Gothic" panose="020B0502020202020204" pitchFamily="34" charset="0"/>
              </a:rPr>
              <a:t>Διευκρινίσεις για Συμφωνίες (1/2)</a:t>
            </a:r>
            <a:endParaRPr lang="en-US" sz="2800" b="1" dirty="0">
              <a:latin typeface="Century Gothic" panose="020B0502020202020204" pitchFamily="34" charset="0"/>
            </a:endParaRPr>
          </a:p>
        </p:txBody>
      </p:sp>
      <p:sp>
        <p:nvSpPr>
          <p:cNvPr id="6" name="Content Placeholder 5"/>
          <p:cNvSpPr>
            <a:spLocks noGrp="1"/>
          </p:cNvSpPr>
          <p:nvPr>
            <p:ph type="subTitle" idx="1"/>
          </p:nvPr>
        </p:nvSpPr>
        <p:spPr>
          <a:xfrm>
            <a:off x="1091852" y="2242159"/>
            <a:ext cx="10008296" cy="3569918"/>
          </a:xfrm>
        </p:spPr>
        <p:txBody>
          <a:bodyPr>
            <a:normAutofit/>
          </a:bodyPr>
          <a:lstStyle/>
          <a:p>
            <a:pPr algn="just"/>
            <a:r>
              <a:rPr lang="el-GR" sz="2000" dirty="0">
                <a:solidFill>
                  <a:schemeClr val="tx1">
                    <a:lumMod val="75000"/>
                    <a:lumOff val="25000"/>
                  </a:schemeClr>
                </a:solidFill>
                <a:latin typeface="Century Gothic" panose="020B0502020202020204" pitchFamily="34" charset="0"/>
              </a:rPr>
              <a:t>Δεν μπορεί να αφαιρεθεί κείμενο από τα έντυπα αλλά μπορεί να προστεθεί</a:t>
            </a:r>
          </a:p>
          <a:p>
            <a:pPr algn="just"/>
            <a:r>
              <a:rPr lang="el-GR" sz="2000" dirty="0">
                <a:solidFill>
                  <a:schemeClr val="tx1">
                    <a:lumMod val="75000"/>
                    <a:lumOff val="25000"/>
                  </a:schemeClr>
                </a:solidFill>
                <a:latin typeface="Century Gothic" panose="020B0502020202020204" pitchFamily="34" charset="0"/>
              </a:rPr>
              <a:t>Τροποποιήσεις στις υπογεγραμμένες συμφωνίες πρέπει να είναι αποτέλεσμα συμφωνίας όλων των συμβαλλόμενων μερών</a:t>
            </a:r>
          </a:p>
          <a:p>
            <a:pPr algn="just"/>
            <a:endParaRPr lang="en-GB" sz="2000" dirty="0" smtClean="0">
              <a:solidFill>
                <a:schemeClr val="tx1">
                  <a:lumMod val="75000"/>
                  <a:lumOff val="25000"/>
                </a:schemeClr>
              </a:solidFill>
              <a:latin typeface="Century Gothic" panose="020B0502020202020204" pitchFamily="34" charset="0"/>
            </a:endParaRPr>
          </a:p>
          <a:p>
            <a:pPr algn="just"/>
            <a:r>
              <a:rPr lang="el-GR" sz="2000" dirty="0" smtClean="0">
                <a:solidFill>
                  <a:schemeClr val="tx1">
                    <a:lumMod val="75000"/>
                    <a:lumOff val="25000"/>
                  </a:schemeClr>
                </a:solidFill>
                <a:latin typeface="Century Gothic" panose="020B0502020202020204" pitchFamily="34" charset="0"/>
              </a:rPr>
              <a:t>Τα </a:t>
            </a:r>
            <a:r>
              <a:rPr lang="el-GR" sz="2000" dirty="0">
                <a:solidFill>
                  <a:schemeClr val="tx1">
                    <a:lumMod val="75000"/>
                    <a:lumOff val="25000"/>
                  </a:schemeClr>
                </a:solidFill>
                <a:latin typeface="Century Gothic" panose="020B0502020202020204" pitchFamily="34" charset="0"/>
              </a:rPr>
              <a:t>τραπεζικά έξοδα δεν τα επωμίζεται ο συμμετέχοντας. Εμπίπτουν στην κατηγορία των οργανωτικών εξόδων</a:t>
            </a:r>
          </a:p>
          <a:p>
            <a:pPr algn="just"/>
            <a:endParaRPr lang="en-GB" sz="2000" dirty="0" smtClean="0">
              <a:solidFill>
                <a:schemeClr val="tx1">
                  <a:lumMod val="75000"/>
                  <a:lumOff val="25000"/>
                </a:schemeClr>
              </a:solidFill>
              <a:latin typeface="Century Gothic" panose="020B0502020202020204" pitchFamily="34" charset="0"/>
            </a:endParaRPr>
          </a:p>
          <a:p>
            <a:pPr algn="just"/>
            <a:r>
              <a:rPr lang="el-GR" sz="2000" dirty="0" smtClean="0">
                <a:solidFill>
                  <a:schemeClr val="tx1">
                    <a:lumMod val="75000"/>
                    <a:lumOff val="25000"/>
                  </a:schemeClr>
                </a:solidFill>
                <a:latin typeface="Century Gothic" panose="020B0502020202020204" pitchFamily="34" charset="0"/>
              </a:rPr>
              <a:t>Μπορείτε </a:t>
            </a:r>
            <a:r>
              <a:rPr lang="el-GR" sz="2000" dirty="0">
                <a:solidFill>
                  <a:schemeClr val="tx1">
                    <a:lumMod val="75000"/>
                    <a:lumOff val="25000"/>
                  </a:schemeClr>
                </a:solidFill>
                <a:latin typeface="Century Gothic" panose="020B0502020202020204" pitchFamily="34" charset="0"/>
              </a:rPr>
              <a:t>στις Συμφωνίες επιχορήγησης να προσθέσετε ειδική ρήτρα για θέματα </a:t>
            </a:r>
            <a:r>
              <a:rPr lang="en-GB" sz="2000" dirty="0">
                <a:solidFill>
                  <a:schemeClr val="tx1">
                    <a:lumMod val="75000"/>
                    <a:lumOff val="25000"/>
                  </a:schemeClr>
                </a:solidFill>
                <a:latin typeface="Century Gothic" panose="020B0502020202020204" pitchFamily="34" charset="0"/>
              </a:rPr>
              <a:t>GDPR </a:t>
            </a:r>
            <a:r>
              <a:rPr lang="el-GR" sz="2000" dirty="0">
                <a:solidFill>
                  <a:schemeClr val="tx1">
                    <a:lumMod val="75000"/>
                    <a:lumOff val="25000"/>
                  </a:schemeClr>
                </a:solidFill>
                <a:latin typeface="Century Gothic" panose="020B0502020202020204" pitchFamily="34" charset="0"/>
              </a:rPr>
              <a:t>ούτως ώστε να μπορείτε να προωθήσετε φωτογραφίες προς την ΕΥ για σκοπούς διάδοσης του Σχεδίου αργότερα</a:t>
            </a:r>
          </a:p>
          <a:p>
            <a:pPr algn="just"/>
            <a:endParaRPr lang="en-US" sz="2000" dirty="0">
              <a:latin typeface="Century Gothic" panose="020B0502020202020204" pitchFamily="34" charset="0"/>
            </a:endParaRPr>
          </a:p>
        </p:txBody>
      </p:sp>
    </p:spTree>
    <p:extLst>
      <p:ext uri="{BB962C8B-B14F-4D97-AF65-F5344CB8AC3E}">
        <p14:creationId xmlns:p14="http://schemas.microsoft.com/office/powerpoint/2010/main" val="34635177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271" y="982650"/>
            <a:ext cx="11453228" cy="5912388"/>
          </a:xfrm>
          <a:prstGeom prst="rect">
            <a:avLst/>
          </a:prstGeom>
        </p:spPr>
        <p:txBody>
          <a:bodyPr wrap="square">
            <a:spAutoFit/>
          </a:bodyPr>
          <a:lstStyle/>
          <a:p>
            <a:pPr algn="just">
              <a:lnSpc>
                <a:spcPct val="150000"/>
              </a:lnSpc>
            </a:pPr>
            <a:r>
              <a:rPr lang="el-GR" sz="2800" dirty="0">
                <a:solidFill>
                  <a:schemeClr val="tx1">
                    <a:lumMod val="75000"/>
                    <a:lumOff val="25000"/>
                  </a:schemeClr>
                </a:solidFill>
                <a:latin typeface="Century Gothic" panose="020B0502020202020204" pitchFamily="34" charset="0"/>
              </a:rPr>
              <a:t>                       </a:t>
            </a:r>
            <a:r>
              <a:rPr lang="el-GR" sz="2800" dirty="0" smtClean="0">
                <a:solidFill>
                  <a:schemeClr val="tx1">
                    <a:lumMod val="75000"/>
                    <a:lumOff val="25000"/>
                  </a:schemeClr>
                </a:solidFill>
                <a:latin typeface="Century Gothic" panose="020B0502020202020204" pitchFamily="34" charset="0"/>
              </a:rPr>
              <a:t>   </a:t>
            </a:r>
            <a:r>
              <a:rPr lang="el-GR" sz="2800" b="1" dirty="0">
                <a:solidFill>
                  <a:schemeClr val="tx1">
                    <a:lumMod val="75000"/>
                    <a:lumOff val="25000"/>
                  </a:schemeClr>
                </a:solidFill>
                <a:latin typeface="Century Gothic" panose="020B0502020202020204" pitchFamily="34" charset="0"/>
              </a:rPr>
              <a:t>Διευκρινίσεις για </a:t>
            </a:r>
            <a:r>
              <a:rPr lang="el-GR" sz="2800" b="1" dirty="0" smtClean="0">
                <a:solidFill>
                  <a:schemeClr val="tx1">
                    <a:lumMod val="75000"/>
                    <a:lumOff val="25000"/>
                  </a:schemeClr>
                </a:solidFill>
                <a:latin typeface="Century Gothic" panose="020B0502020202020204" pitchFamily="34" charset="0"/>
              </a:rPr>
              <a:t>Συμφωνίες (2/2</a:t>
            </a:r>
            <a:r>
              <a:rPr lang="el-GR" sz="2800" dirty="0" smtClean="0">
                <a:solidFill>
                  <a:schemeClr val="tx1">
                    <a:lumMod val="75000"/>
                    <a:lumOff val="25000"/>
                  </a:schemeClr>
                </a:solidFill>
                <a:latin typeface="Century Gothic" panose="020B0502020202020204" pitchFamily="34" charset="0"/>
              </a:rPr>
              <a:t>)</a:t>
            </a:r>
          </a:p>
          <a:p>
            <a:pPr marL="342900" indent="-342900" algn="just">
              <a:lnSpc>
                <a:spcPct val="15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Όλες </a:t>
            </a:r>
            <a:r>
              <a:rPr lang="el-GR" sz="2000" dirty="0">
                <a:solidFill>
                  <a:schemeClr val="tx1">
                    <a:lumMod val="75000"/>
                    <a:lumOff val="25000"/>
                  </a:schemeClr>
                </a:solidFill>
                <a:latin typeface="Century Gothic" panose="020B0502020202020204" pitchFamily="34" charset="0"/>
              </a:rPr>
              <a:t>οι Συμφωνίες </a:t>
            </a:r>
            <a:r>
              <a:rPr lang="el-GR" sz="2000" b="1" dirty="0">
                <a:solidFill>
                  <a:schemeClr val="tx1">
                    <a:lumMod val="75000"/>
                    <a:lumOff val="25000"/>
                  </a:schemeClr>
                </a:solidFill>
                <a:latin typeface="Century Gothic" panose="020B0502020202020204" pitchFamily="34" charset="0"/>
              </a:rPr>
              <a:t>υπογράφονται πριν από την έναρξη των κινητικοτήτων! </a:t>
            </a:r>
          </a:p>
          <a:p>
            <a:pPr marL="342900" indent="-342900" algn="just">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Τα ποσά που αναγράφονται στη Συμφωνία μεταξύ Οργανισμού Αποστολής και των συμμετεχόντων είναι αυτά που ορίζει η Πρόσκληση του έτους για το Πρόγραμμα – τα ίδια ποσά δηλώνονται και στο </a:t>
            </a:r>
            <a:r>
              <a:rPr lang="en-GB" sz="2000" dirty="0" smtClean="0">
                <a:solidFill>
                  <a:schemeClr val="tx1">
                    <a:lumMod val="75000"/>
                    <a:lumOff val="25000"/>
                  </a:schemeClr>
                </a:solidFill>
                <a:latin typeface="Century Gothic" panose="020B0502020202020204" pitchFamily="34" charset="0"/>
              </a:rPr>
              <a:t>Beneficiaries Module</a:t>
            </a:r>
            <a:r>
              <a:rPr lang="el-GR" sz="2000" dirty="0" smtClean="0">
                <a:solidFill>
                  <a:schemeClr val="tx1">
                    <a:lumMod val="75000"/>
                    <a:lumOff val="25000"/>
                  </a:schemeClr>
                </a:solidFill>
                <a:latin typeface="Century Gothic" panose="020B0502020202020204" pitchFamily="34" charset="0"/>
              </a:rPr>
              <a:t> (το νέο εργαλείο διαχείρισης των σχεδίων). Επίσης</a:t>
            </a:r>
            <a:r>
              <a:rPr lang="el-GR" sz="2000" dirty="0">
                <a:solidFill>
                  <a:schemeClr val="tx1">
                    <a:lumMod val="75000"/>
                    <a:lumOff val="25000"/>
                  </a:schemeClr>
                </a:solidFill>
                <a:latin typeface="Century Gothic" panose="020B0502020202020204" pitchFamily="34" charset="0"/>
              </a:rPr>
              <a:t>, πρέπει να τονίσουμε ότι όλες οι κινητικότητες καταχωρούνται στο εργαλείο διαχείρισης του Σχεδίου πριν την έναρξή τους. </a:t>
            </a:r>
          </a:p>
          <a:p>
            <a:pPr marL="342900" indent="-342900" algn="just">
              <a:lnSpc>
                <a:spcPct val="150000"/>
              </a:lnSpc>
              <a:buFont typeface="Arial" panose="020B0604020202020204" pitchFamily="34" charset="0"/>
              <a:buChar char="•"/>
            </a:pPr>
            <a:endParaRPr lang="el-GR" sz="2000"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b="1" dirty="0">
                <a:solidFill>
                  <a:schemeClr val="accent6">
                    <a:lumMod val="75000"/>
                  </a:schemeClr>
                </a:solidFill>
                <a:latin typeface="Century Gothic" panose="020B0502020202020204" pitchFamily="34" charset="0"/>
              </a:rPr>
              <a:t>Σημείωση: </a:t>
            </a:r>
            <a:r>
              <a:rPr lang="el-GR" sz="2000" dirty="0">
                <a:solidFill>
                  <a:schemeClr val="tx1">
                    <a:lumMod val="75000"/>
                    <a:lumOff val="25000"/>
                  </a:schemeClr>
                </a:solidFill>
                <a:latin typeface="Century Gothic" panose="020B0502020202020204" pitchFamily="34" charset="0"/>
              </a:rPr>
              <a:t>Αυτό ισχύει ακόμη και όταν ο πραγματικός διαμοιρασμός χρημάτων ανάμεσα στους συμμετέχοντες είναι διαφορετικός</a:t>
            </a: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057669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Γλωσσική Υποστήριξη - </a:t>
            </a:r>
            <a:r>
              <a:rPr lang="en-US" sz="2800" dirty="0" smtClean="0">
                <a:solidFill>
                  <a:schemeClr val="bg1"/>
                </a:solidFill>
                <a:latin typeface="Century Gothic" panose="020B0502020202020204" pitchFamily="34" charset="0"/>
              </a:rPr>
              <a:t>OLS</a:t>
            </a:r>
            <a:endParaRPr lang="en-GB" sz="2800" dirty="0">
              <a:solidFill>
                <a:schemeClr val="bg1"/>
              </a:solidFill>
              <a:latin typeface="Century Gothic" panose="020B0502020202020204" pitchFamily="34" charset="0"/>
            </a:endParaRPr>
          </a:p>
        </p:txBody>
      </p:sp>
      <p:graphicFrame>
        <p:nvGraphicFramePr>
          <p:cNvPr id="4" name="29 - Διάγραμμα"/>
          <p:cNvGraphicFramePr>
            <a:graphicFrameLocks/>
          </p:cNvGraphicFramePr>
          <p:nvPr>
            <p:extLst/>
          </p:nvPr>
        </p:nvGraphicFramePr>
        <p:xfrm>
          <a:off x="1239618" y="874535"/>
          <a:ext cx="9036496" cy="50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6559501" y="3908437"/>
            <a:ext cx="415328" cy="913334"/>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021158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3353" y="688931"/>
            <a:ext cx="9365293" cy="904549"/>
          </a:xfrm>
        </p:spPr>
        <p:txBody>
          <a:bodyPr>
            <a:noAutofit/>
          </a:bodyPr>
          <a:lstStyle/>
          <a:p>
            <a:r>
              <a:rPr lang="el-GR" sz="2800" b="1" dirty="0">
                <a:solidFill>
                  <a:schemeClr val="tx1">
                    <a:lumMod val="75000"/>
                    <a:lumOff val="25000"/>
                  </a:schemeClr>
                </a:solidFill>
                <a:latin typeface="Century Gothic" panose="020B0502020202020204" pitchFamily="34" charset="0"/>
              </a:rPr>
              <a:t>Διαχείριση Κινητικοτήτων</a:t>
            </a:r>
            <a:r>
              <a:rPr lang="el-GR" sz="2800" b="1" dirty="0">
                <a:latin typeface="Century Gothic" panose="020B0502020202020204" pitchFamily="34" charset="0"/>
              </a:rPr>
              <a:t/>
            </a:r>
            <a:br>
              <a:rPr lang="el-GR" sz="2800" b="1" dirty="0">
                <a:latin typeface="Century Gothic" panose="020B0502020202020204" pitchFamily="34" charset="0"/>
              </a:rPr>
            </a:br>
            <a:r>
              <a:rPr lang="el-GR" sz="2800" b="1" dirty="0">
                <a:solidFill>
                  <a:schemeClr val="accent5">
                    <a:lumMod val="75000"/>
                  </a:schemeClr>
                </a:solidFill>
                <a:latin typeface="Century Gothic" panose="020B0502020202020204" pitchFamily="34" charset="0"/>
              </a:rPr>
              <a:t>Κατά τη διάρκεια της κινητικότητας</a:t>
            </a:r>
            <a:endParaRPr lang="en-GB" sz="2800" b="1" dirty="0">
              <a:solidFill>
                <a:schemeClr val="tx1">
                  <a:lumMod val="75000"/>
                  <a:lumOff val="25000"/>
                </a:schemeClr>
              </a:solidFill>
              <a:latin typeface="Century Gothic" panose="020B0502020202020204" pitchFamily="34" charset="0"/>
            </a:endParaRPr>
          </a:p>
        </p:txBody>
      </p:sp>
      <p:sp>
        <p:nvSpPr>
          <p:cNvPr id="3" name="Content Placeholder 2"/>
          <p:cNvSpPr>
            <a:spLocks noGrp="1"/>
          </p:cNvSpPr>
          <p:nvPr>
            <p:ph type="subTitle" idx="1"/>
          </p:nvPr>
        </p:nvSpPr>
        <p:spPr>
          <a:xfrm>
            <a:off x="1266171" y="2076535"/>
            <a:ext cx="9659655" cy="4166609"/>
          </a:xfrm>
        </p:spPr>
        <p:txBody>
          <a:bodyPr>
            <a:noAutofit/>
          </a:bodyPr>
          <a:lstStyle/>
          <a:p>
            <a:pPr algn="just"/>
            <a:endParaRPr lang="el-GR" sz="2000" dirty="0" smtClean="0">
              <a:solidFill>
                <a:schemeClr val="tx1">
                  <a:lumMod val="75000"/>
                  <a:lumOff val="25000"/>
                </a:schemeClr>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algn="just"/>
            <a:r>
              <a:rPr lang="el-GR" sz="2000" dirty="0" smtClean="0">
                <a:solidFill>
                  <a:schemeClr val="tx1">
                    <a:lumMod val="75000"/>
                    <a:lumOff val="25000"/>
                  </a:schemeClr>
                </a:solidFill>
                <a:latin typeface="Century Gothic" panose="020B0502020202020204" pitchFamily="34" charset="0"/>
              </a:rPr>
              <a:t>Ο οργανισμός </a:t>
            </a:r>
            <a:r>
              <a:rPr lang="el-GR" sz="2000" dirty="0">
                <a:solidFill>
                  <a:schemeClr val="tx1">
                    <a:lumMod val="75000"/>
                    <a:lumOff val="25000"/>
                  </a:schemeClr>
                </a:solidFill>
                <a:latin typeface="Century Gothic" panose="020B0502020202020204" pitchFamily="34" charset="0"/>
              </a:rPr>
              <a:t>αποστολής επικοινωνεί με τους συμμετέχοντες για</a:t>
            </a:r>
            <a:r>
              <a:rPr lang="el-GR" sz="2000" dirty="0" smtClean="0">
                <a:solidFill>
                  <a:schemeClr val="tx1">
                    <a:lumMod val="75000"/>
                    <a:lumOff val="25000"/>
                  </a:schemeClr>
                </a:solidFill>
                <a:latin typeface="Century Gothic" panose="020B0502020202020204" pitchFamily="34" charset="0"/>
              </a:rPr>
              <a:t>:</a:t>
            </a:r>
            <a:endParaRPr lang="en-US" sz="2000" dirty="0" smtClean="0">
              <a:solidFill>
                <a:schemeClr val="tx1">
                  <a:lumMod val="75000"/>
                  <a:lumOff val="25000"/>
                </a:schemeClr>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algn="just">
              <a:buFont typeface="Wingdings" panose="05000000000000000000" pitchFamily="2" charset="2"/>
              <a:buChar char="ü"/>
            </a:pPr>
            <a:r>
              <a:rPr lang="el-GR" sz="2000" dirty="0">
                <a:solidFill>
                  <a:schemeClr val="tx1">
                    <a:lumMod val="75000"/>
                    <a:lumOff val="25000"/>
                  </a:schemeClr>
                </a:solidFill>
                <a:latin typeface="Century Gothic" panose="020B0502020202020204" pitchFamily="34" charset="0"/>
              </a:rPr>
              <a:t>λήψη ανατροφοδότησης</a:t>
            </a:r>
          </a:p>
          <a:p>
            <a:pPr algn="just">
              <a:buFont typeface="Wingdings" panose="05000000000000000000" pitchFamily="2" charset="2"/>
              <a:buChar char="ü"/>
            </a:pPr>
            <a:r>
              <a:rPr lang="el-GR" sz="2000" dirty="0">
                <a:solidFill>
                  <a:schemeClr val="tx1">
                    <a:lumMod val="75000"/>
                    <a:lumOff val="25000"/>
                  </a:schemeClr>
                </a:solidFill>
                <a:latin typeface="Century Gothic" panose="020B0502020202020204" pitchFamily="34" charset="0"/>
              </a:rPr>
              <a:t>επίλυση προβλημάτων που ενδέχεται να προκύψουν </a:t>
            </a:r>
          </a:p>
          <a:p>
            <a:pPr algn="just">
              <a:buFont typeface="Wingdings" panose="05000000000000000000" pitchFamily="2" charset="2"/>
              <a:buChar char="ü"/>
            </a:pPr>
            <a:r>
              <a:rPr lang="el-GR" sz="2000" dirty="0">
                <a:solidFill>
                  <a:schemeClr val="tx1">
                    <a:lumMod val="75000"/>
                    <a:lumOff val="25000"/>
                  </a:schemeClr>
                </a:solidFill>
                <a:latin typeface="Century Gothic" panose="020B0502020202020204" pitchFamily="34" charset="0"/>
              </a:rPr>
              <a:t>αναπροσαρμογή του προγράμματος δραστηριοτήτων, όταν αυτό κρίνεται αναγκαίο</a:t>
            </a:r>
          </a:p>
          <a:p>
            <a:pPr algn="just"/>
            <a:r>
              <a:rPr lang="el-GR" sz="2000" dirty="0">
                <a:solidFill>
                  <a:schemeClr val="tx1">
                    <a:lumMod val="75000"/>
                    <a:lumOff val="25000"/>
                  </a:schemeClr>
                </a:solidFill>
                <a:latin typeface="Century Gothic" panose="020B0502020202020204" pitchFamily="34" charset="0"/>
              </a:rPr>
              <a:t>Εισήγηση: Οι συμμετέχοντες να παραλαμβάνουν το Πιστοποιητικό Συμμετοχής τους και το Πιστοποιητικό </a:t>
            </a:r>
            <a:r>
              <a:rPr lang="el-GR" sz="2000" dirty="0" err="1">
                <a:solidFill>
                  <a:schemeClr val="tx1">
                    <a:lumMod val="75000"/>
                    <a:lumOff val="25000"/>
                  </a:schemeClr>
                </a:solidFill>
                <a:latin typeface="Century Gothic" panose="020B0502020202020204" pitchFamily="34" charset="0"/>
              </a:rPr>
              <a:t>Europass</a:t>
            </a:r>
            <a:r>
              <a:rPr lang="el-GR" sz="2000" dirty="0">
                <a:solidFill>
                  <a:schemeClr val="tx1">
                    <a:lumMod val="75000"/>
                    <a:lumOff val="25000"/>
                  </a:schemeClr>
                </a:solidFill>
                <a:latin typeface="Century Gothic" panose="020B0502020202020204" pitchFamily="34" charset="0"/>
              </a:rPr>
              <a:t> τους, όπου ισχύει, κατά τη λήξη της κινητικότητάς τους</a:t>
            </a:r>
          </a:p>
          <a:p>
            <a:pPr algn="just"/>
            <a:endParaRPr lang="el-GR"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6750958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3353" y="676406"/>
            <a:ext cx="9365293" cy="1004758"/>
          </a:xfrm>
        </p:spPr>
        <p:txBody>
          <a:bodyPr>
            <a:noAutofit/>
          </a:bodyPr>
          <a:lstStyle/>
          <a:p>
            <a:r>
              <a:rPr lang="el-GR" sz="2800" b="1" dirty="0">
                <a:solidFill>
                  <a:schemeClr val="tx1">
                    <a:lumMod val="75000"/>
                    <a:lumOff val="25000"/>
                  </a:schemeClr>
                </a:solidFill>
                <a:latin typeface="Century Gothic" panose="020B0502020202020204" pitchFamily="34" charset="0"/>
              </a:rPr>
              <a:t>Διαχείριση Κινητικοτήτων</a:t>
            </a:r>
            <a:r>
              <a:rPr lang="el-GR" sz="2800" b="1" dirty="0">
                <a:latin typeface="Century Gothic" panose="020B0502020202020204" pitchFamily="34" charset="0"/>
              </a:rPr>
              <a:t/>
            </a:r>
            <a:br>
              <a:rPr lang="el-GR" sz="2800" b="1" dirty="0">
                <a:latin typeface="Century Gothic" panose="020B0502020202020204" pitchFamily="34" charset="0"/>
              </a:rPr>
            </a:br>
            <a:r>
              <a:rPr lang="el-GR" sz="2800" b="1" dirty="0">
                <a:solidFill>
                  <a:schemeClr val="accent5">
                    <a:lumMod val="75000"/>
                  </a:schemeClr>
                </a:solidFill>
                <a:latin typeface="Century Gothic" panose="020B0502020202020204" pitchFamily="34" charset="0"/>
              </a:rPr>
              <a:t>Κατά τη διάρκεια της κινητικότητας</a:t>
            </a:r>
            <a:endParaRPr lang="en-GB" sz="2800" b="1" dirty="0">
              <a:solidFill>
                <a:schemeClr val="tx1">
                  <a:lumMod val="75000"/>
                  <a:lumOff val="25000"/>
                </a:schemeClr>
              </a:solidFill>
              <a:latin typeface="Century Gothic" panose="020B0502020202020204" pitchFamily="34" charset="0"/>
            </a:endParaRPr>
          </a:p>
        </p:txBody>
      </p:sp>
      <p:sp>
        <p:nvSpPr>
          <p:cNvPr id="3" name="Content Placeholder 2"/>
          <p:cNvSpPr>
            <a:spLocks noGrp="1"/>
          </p:cNvSpPr>
          <p:nvPr>
            <p:ph type="subTitle" idx="1"/>
          </p:nvPr>
        </p:nvSpPr>
        <p:spPr>
          <a:xfrm>
            <a:off x="876822" y="2169679"/>
            <a:ext cx="10759857" cy="4406486"/>
          </a:xfrm>
        </p:spPr>
        <p:txBody>
          <a:bodyPr>
            <a:noAutofit/>
          </a:bodyPr>
          <a:lstStyle/>
          <a:p>
            <a:pPr marL="285750" indent="-285750" algn="l">
              <a:buFont typeface="Wingdings" panose="05000000000000000000" pitchFamily="2" charset="2"/>
              <a:buChar char="§"/>
            </a:pPr>
            <a:r>
              <a:rPr lang="el-GR" sz="2000" dirty="0">
                <a:latin typeface="Century Gothic" panose="020B0502020202020204" pitchFamily="34" charset="0"/>
              </a:rPr>
              <a:t>Στην περίπτωση που αλλάζει το άτομο επαφής ή η διεύθυνση του </a:t>
            </a:r>
            <a:r>
              <a:rPr lang="el-GR" sz="2000" dirty="0" smtClean="0">
                <a:latin typeface="Century Gothic" panose="020B0502020202020204" pitchFamily="34" charset="0"/>
              </a:rPr>
              <a:t>σχολείου/οργανισμού, </a:t>
            </a:r>
            <a:r>
              <a:rPr lang="el-GR" sz="2000" dirty="0">
                <a:latin typeface="Century Gothic" panose="020B0502020202020204" pitchFamily="34" charset="0"/>
              </a:rPr>
              <a:t>το ΙΔΕΠ Διά Βίου Μάθησης πρέπει να ενημερώνεται </a:t>
            </a:r>
            <a:r>
              <a:rPr lang="el-GR" sz="2000" b="1" u="sng" dirty="0">
                <a:latin typeface="Century Gothic" panose="020B0502020202020204" pitchFamily="34" charset="0"/>
              </a:rPr>
              <a:t>άμεσα</a:t>
            </a:r>
            <a:r>
              <a:rPr lang="el-GR" sz="2000" dirty="0" smtClean="0">
                <a:latin typeface="Century Gothic" panose="020B0502020202020204" pitchFamily="34" charset="0"/>
              </a:rPr>
              <a:t>.</a:t>
            </a:r>
            <a:endParaRPr lang="el-GR" sz="2000" dirty="0">
              <a:latin typeface="Century Gothic" panose="020B0502020202020204" pitchFamily="34" charset="0"/>
            </a:endParaRPr>
          </a:p>
          <a:p>
            <a:pPr marL="285750" indent="-285750" algn="l">
              <a:buFont typeface="Wingdings" panose="05000000000000000000" pitchFamily="2" charset="2"/>
              <a:buChar char="§"/>
            </a:pPr>
            <a:r>
              <a:rPr lang="el-GR" sz="2000" dirty="0">
                <a:latin typeface="Century Gothic" panose="020B0502020202020204" pitchFamily="34" charset="0"/>
              </a:rPr>
              <a:t>Στην περίπτωση που αλλάζει το άτομο επαφής ή η διεύθυνση του </a:t>
            </a:r>
            <a:r>
              <a:rPr lang="el-GR" sz="2000" dirty="0" smtClean="0">
                <a:latin typeface="Century Gothic" panose="020B0502020202020204" pitchFamily="34" charset="0"/>
              </a:rPr>
              <a:t>σχολείου/οργανισμού, </a:t>
            </a:r>
            <a:r>
              <a:rPr lang="el-GR" sz="2000" dirty="0">
                <a:latin typeface="Century Gothic" panose="020B0502020202020204" pitchFamily="34" charset="0"/>
              </a:rPr>
              <a:t>οι προκάτοχοι θα πρέπει να ενημερώσουν επαρκώς τους νέους εμπλεκόμενους για τις υποχρεώσεις που απορρέουν από τους κανονισμούς του Προγράμματος και να τους εξασφαλίσουν πλήρη πρόσβαση σε όλα τα στοιχεία του Σχεδίου αλλά και στα απαιτούμενα εργαλεία</a:t>
            </a:r>
          </a:p>
          <a:p>
            <a:pPr marL="285750" indent="-285750" algn="l">
              <a:buFont typeface="Wingdings" panose="05000000000000000000" pitchFamily="2" charset="2"/>
              <a:buChar char="§"/>
            </a:pPr>
            <a:r>
              <a:rPr lang="el-GR" sz="2000" dirty="0">
                <a:latin typeface="Century Gothic" panose="020B0502020202020204" pitchFamily="34" charset="0"/>
              </a:rPr>
              <a:t>Στην περίπτωση συμμετοχής μαθητών σε δραστηριότητα κινητικότητας, θα πρέπει προηγουμένως να έχει εξασφαλιστεί η συγκατάθεση του γονέα/κηδεμόνα </a:t>
            </a:r>
            <a:r>
              <a:rPr lang="el-GR" sz="2000" dirty="0" smtClean="0">
                <a:latin typeface="Century Gothic" panose="020B0502020202020204" pitchFamily="34" charset="0"/>
              </a:rPr>
              <a:t>. </a:t>
            </a:r>
            <a:r>
              <a:rPr lang="el-GR" sz="2000" dirty="0">
                <a:latin typeface="Century Gothic" panose="020B0502020202020204" pitchFamily="34" charset="0"/>
              </a:rPr>
              <a:t>Στο έντυπο συγκατάθεσης θα πρέπει να περιληφθεί ειδική ρήτρα </a:t>
            </a:r>
            <a:r>
              <a:rPr lang="el-GR" sz="2000" dirty="0" smtClean="0">
                <a:latin typeface="Century Gothic" panose="020B0502020202020204" pitchFamily="34" charset="0"/>
              </a:rPr>
              <a:t> </a:t>
            </a:r>
            <a:r>
              <a:rPr lang="el-GR" sz="2000" dirty="0">
                <a:latin typeface="Century Gothic" panose="020B0502020202020204" pitchFamily="34" charset="0"/>
              </a:rPr>
              <a:t>για θέματα </a:t>
            </a:r>
            <a:r>
              <a:rPr lang="en-GB" sz="2000" dirty="0">
                <a:latin typeface="Century Gothic" panose="020B0502020202020204" pitchFamily="34" charset="0"/>
              </a:rPr>
              <a:t>GDPR</a:t>
            </a:r>
            <a:r>
              <a:rPr lang="el-GR" sz="2000" dirty="0">
                <a:latin typeface="Century Gothic" panose="020B0502020202020204" pitchFamily="34" charset="0"/>
              </a:rPr>
              <a:t>,</a:t>
            </a:r>
            <a:r>
              <a:rPr lang="en-GB" sz="2000" dirty="0">
                <a:latin typeface="Century Gothic" panose="020B0502020202020204" pitchFamily="34" charset="0"/>
              </a:rPr>
              <a:t> </a:t>
            </a:r>
            <a:r>
              <a:rPr lang="el-GR" sz="2000" dirty="0">
                <a:latin typeface="Century Gothic" panose="020B0502020202020204" pitchFamily="34" charset="0"/>
              </a:rPr>
              <a:t>ούτως ώστε να μπορείτε να προωθήσετε σχετικές φωτογραφίες προς την  ΕΥ ή να αναρτήσετε φωτογραφικό υλικό στα μέσα Κοινωνικής Δικτύωσης/στην ιστοσελίδα του Σχεδίου </a:t>
            </a:r>
            <a:r>
              <a:rPr lang="el-GR" sz="2000" dirty="0" smtClean="0">
                <a:latin typeface="Century Gothic" panose="020B0502020202020204" pitchFamily="34" charset="0"/>
              </a:rPr>
              <a:t>αργότερα</a:t>
            </a:r>
            <a:endParaRPr lang="el-GR" sz="2000" dirty="0">
              <a:latin typeface="Century Gothic" panose="020B0502020202020204" pitchFamily="34" charset="0"/>
            </a:endParaRPr>
          </a:p>
        </p:txBody>
      </p:sp>
    </p:spTree>
    <p:extLst>
      <p:ext uri="{BB962C8B-B14F-4D97-AF65-F5344CB8AC3E}">
        <p14:creationId xmlns:p14="http://schemas.microsoft.com/office/powerpoint/2010/main" val="5720183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Μετά  από την κινητικότητα (1/2)</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3554819"/>
          </a:xfrm>
          <a:prstGeom prst="rect">
            <a:avLst/>
          </a:prstGeom>
        </p:spPr>
        <p:txBody>
          <a:bodyPr wrap="square">
            <a:spAutoFit/>
          </a:bodyPr>
          <a:lstStyle/>
          <a:p>
            <a:pPr algn="just">
              <a:lnSpc>
                <a:spcPct val="150000"/>
              </a:lnSpc>
            </a:pPr>
            <a:endParaRPr lang="el-GR" sz="1000" dirty="0">
              <a:solidFill>
                <a:schemeClr val="tx1">
                  <a:lumMod val="75000"/>
                  <a:lumOff val="25000"/>
                </a:schemeClr>
              </a:solidFill>
              <a:latin typeface="Century Gothic" panose="020B0502020202020204" pitchFamily="34" charset="0"/>
            </a:endParaRPr>
          </a:p>
          <a:p>
            <a:pPr algn="just">
              <a:lnSpc>
                <a:spcPct val="150000"/>
              </a:lnSpc>
            </a:pPr>
            <a:r>
              <a:rPr lang="el-GR" sz="2000" dirty="0">
                <a:solidFill>
                  <a:schemeClr val="tx1">
                    <a:lumMod val="75000"/>
                    <a:lumOff val="25000"/>
                  </a:schemeClr>
                </a:solidFill>
                <a:latin typeface="Century Gothic" panose="020B0502020202020204" pitchFamily="34" charset="0"/>
              </a:rPr>
              <a:t>Ο συντονιστής του Σχεδίου συλλέγει: </a:t>
            </a:r>
          </a:p>
          <a:p>
            <a:pPr algn="just">
              <a:lnSpc>
                <a:spcPct val="150000"/>
              </a:lnSpc>
            </a:pPr>
            <a:endParaRPr lang="el-GR" sz="1000"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Αντίγραφα των πιστοποιητικών </a:t>
            </a:r>
            <a:r>
              <a:rPr lang="el-GR" sz="2000" dirty="0" smtClean="0">
                <a:solidFill>
                  <a:schemeClr val="tx1">
                    <a:lumMod val="75000"/>
                    <a:lumOff val="25000"/>
                  </a:schemeClr>
                </a:solidFill>
                <a:latin typeface="Century Gothic" panose="020B0502020202020204" pitchFamily="34" charset="0"/>
              </a:rPr>
              <a:t>συμμετοχής, των </a:t>
            </a:r>
            <a:r>
              <a:rPr lang="en-US" sz="2000" dirty="0" smtClean="0">
                <a:solidFill>
                  <a:schemeClr val="tx1">
                    <a:lumMod val="75000"/>
                    <a:lumOff val="25000"/>
                  </a:schemeClr>
                </a:solidFill>
                <a:latin typeface="Century Gothic" panose="020B0502020202020204" pitchFamily="34" charset="0"/>
              </a:rPr>
              <a:t>learning agreement complement </a:t>
            </a:r>
            <a:r>
              <a:rPr lang="el-GR" sz="2000" dirty="0" smtClean="0">
                <a:solidFill>
                  <a:schemeClr val="tx1">
                    <a:lumMod val="75000"/>
                    <a:lumOff val="25000"/>
                  </a:schemeClr>
                </a:solidFill>
                <a:latin typeface="Century Gothic" panose="020B0502020202020204" pitchFamily="34" charset="0"/>
              </a:rPr>
              <a:t>και οποιοδήποτε άλλο έγγραφο απαιτεί το πρόγραμμα</a:t>
            </a:r>
            <a:endParaRPr lang="el-GR" sz="2000" dirty="0">
              <a:solidFill>
                <a:schemeClr val="tx1">
                  <a:lumMod val="75000"/>
                  <a:lumOff val="25000"/>
                </a:schemeClr>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Τις κάρτες επιβίβασης και όλες τις αποδείξεις που αφορούν τις κινητικότητες και τις τοποθετεί στον Φάκελο του σχεδίου με ένα φωτοτυπημένο αντίγραφο</a:t>
            </a:r>
          </a:p>
          <a:p>
            <a:pPr algn="just">
              <a:lnSpc>
                <a:spcPct val="150000"/>
              </a:lnSpc>
            </a:pPr>
            <a:endParaRPr lang="el-GR" sz="2000" u="sng"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964548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586" y="676404"/>
            <a:ext cx="9782827" cy="879497"/>
          </a:xfrm>
        </p:spPr>
        <p:txBody>
          <a:bodyPr>
            <a:noAutofit/>
          </a:bodyPr>
          <a:lstStyle/>
          <a:p>
            <a:r>
              <a:rPr lang="el-GR" sz="2800" b="1" dirty="0">
                <a:solidFill>
                  <a:schemeClr val="tx1">
                    <a:lumMod val="75000"/>
                    <a:lumOff val="25000"/>
                  </a:schemeClr>
                </a:solidFill>
                <a:latin typeface="Century Gothic" panose="020B0502020202020204" pitchFamily="34" charset="0"/>
              </a:rPr>
              <a:t>Διαχείριση Κινητικοτήτων</a:t>
            </a:r>
            <a:br>
              <a:rPr lang="el-GR" sz="2800" b="1" dirty="0">
                <a:solidFill>
                  <a:schemeClr val="tx1">
                    <a:lumMod val="75000"/>
                    <a:lumOff val="25000"/>
                  </a:schemeClr>
                </a:solidFill>
                <a:latin typeface="Century Gothic" panose="020B0502020202020204" pitchFamily="34" charset="0"/>
              </a:rPr>
            </a:br>
            <a:r>
              <a:rPr lang="el-GR" sz="2800" b="1" dirty="0">
                <a:solidFill>
                  <a:schemeClr val="accent5">
                    <a:lumMod val="75000"/>
                  </a:schemeClr>
                </a:solidFill>
                <a:latin typeface="Century Gothic" panose="020B0502020202020204" pitchFamily="34" charset="0"/>
              </a:rPr>
              <a:t>Μετά </a:t>
            </a:r>
            <a:r>
              <a:rPr lang="el-GR" sz="2800" b="1" dirty="0" smtClean="0">
                <a:solidFill>
                  <a:schemeClr val="accent5">
                    <a:lumMod val="75000"/>
                  </a:schemeClr>
                </a:solidFill>
                <a:latin typeface="Century Gothic" panose="020B0502020202020204" pitchFamily="34" charset="0"/>
              </a:rPr>
              <a:t>από την </a:t>
            </a:r>
            <a:r>
              <a:rPr lang="el-GR" sz="2800" b="1" dirty="0">
                <a:solidFill>
                  <a:schemeClr val="accent5">
                    <a:lumMod val="75000"/>
                  </a:schemeClr>
                </a:solidFill>
                <a:latin typeface="Century Gothic" panose="020B0502020202020204" pitchFamily="34" charset="0"/>
              </a:rPr>
              <a:t>κινητικότητα (2/2)</a:t>
            </a:r>
            <a:endParaRPr lang="en-GB" sz="2800" b="1" dirty="0">
              <a:solidFill>
                <a:schemeClr val="tx1">
                  <a:lumMod val="75000"/>
                  <a:lumOff val="25000"/>
                </a:schemeClr>
              </a:solidFill>
              <a:latin typeface="Century Gothic" panose="020B0502020202020204" pitchFamily="34" charset="0"/>
            </a:endParaRPr>
          </a:p>
        </p:txBody>
      </p:sp>
      <p:sp>
        <p:nvSpPr>
          <p:cNvPr id="3" name="Content Placeholder 2"/>
          <p:cNvSpPr>
            <a:spLocks noGrp="1"/>
          </p:cNvSpPr>
          <p:nvPr>
            <p:ph type="subTitle" idx="1"/>
          </p:nvPr>
        </p:nvSpPr>
        <p:spPr>
          <a:xfrm>
            <a:off x="713985" y="1878903"/>
            <a:ext cx="10822486" cy="4409163"/>
          </a:xfrm>
        </p:spPr>
        <p:txBody>
          <a:bodyPr>
            <a:normAutofit fontScale="92500" lnSpcReduction="20000"/>
          </a:bodyPr>
          <a:lstStyle/>
          <a:p>
            <a:pPr marL="0" indent="0" algn="just">
              <a:buNone/>
            </a:pPr>
            <a:endParaRPr lang="el-GR" sz="1000" dirty="0">
              <a:solidFill>
                <a:schemeClr val="tx1">
                  <a:lumMod val="75000"/>
                  <a:lumOff val="25000"/>
                </a:schemeClr>
              </a:solidFill>
              <a:latin typeface="Century Gothic" panose="020B0502020202020204" pitchFamily="34" charset="0"/>
            </a:endParaRPr>
          </a:p>
          <a:p>
            <a:pPr algn="just">
              <a:buFont typeface="Wingdings" panose="05000000000000000000" pitchFamily="2" charset="2"/>
              <a:buChar char="Ø"/>
            </a:pPr>
            <a:r>
              <a:rPr lang="en-US" sz="2200" b="1" dirty="0">
                <a:solidFill>
                  <a:schemeClr val="tx1">
                    <a:lumMod val="75000"/>
                    <a:lumOff val="25000"/>
                  </a:schemeClr>
                </a:solidFill>
                <a:latin typeface="Century Gothic" panose="020B0502020202020204" pitchFamily="34" charset="0"/>
              </a:rPr>
              <a:t>Participant’s Report:</a:t>
            </a:r>
            <a:endParaRPr lang="el-GR" sz="2200" b="1" dirty="0">
              <a:solidFill>
                <a:schemeClr val="tx1">
                  <a:lumMod val="75000"/>
                  <a:lumOff val="25000"/>
                </a:schemeClr>
              </a:solidFill>
              <a:latin typeface="Century Gothic" panose="020B0502020202020204" pitchFamily="34" charset="0"/>
            </a:endParaRPr>
          </a:p>
          <a:p>
            <a:pPr algn="just">
              <a:buFontTx/>
              <a:buChar char="-"/>
            </a:pPr>
            <a:r>
              <a:rPr lang="el-GR" sz="2200" dirty="0">
                <a:solidFill>
                  <a:schemeClr val="tx1">
                    <a:lumMod val="75000"/>
                    <a:lumOff val="25000"/>
                  </a:schemeClr>
                </a:solidFill>
                <a:latin typeface="Century Gothic" panose="020B0502020202020204" pitchFamily="34" charset="0"/>
              </a:rPr>
              <a:t>Οι συμμετέχοντες συμπληρώνουν και υποβάλλουν ηλεκτρονικά το ερωτηματολόγιο που τους αποστέλλεται </a:t>
            </a:r>
            <a:r>
              <a:rPr lang="el-GR" sz="2200" dirty="0" smtClean="0">
                <a:solidFill>
                  <a:schemeClr val="tx1">
                    <a:lumMod val="75000"/>
                    <a:lumOff val="25000"/>
                  </a:schemeClr>
                </a:solidFill>
                <a:latin typeface="Century Gothic" panose="020B0502020202020204" pitchFamily="34" charset="0"/>
              </a:rPr>
              <a:t>αυτόματα </a:t>
            </a:r>
            <a:r>
              <a:rPr lang="el-GR" sz="2200" b="1" dirty="0" smtClean="0">
                <a:solidFill>
                  <a:schemeClr val="tx1">
                    <a:lumMod val="75000"/>
                    <a:lumOff val="25000"/>
                  </a:schemeClr>
                </a:solidFill>
                <a:latin typeface="Century Gothic" panose="020B0502020202020204" pitchFamily="34" charset="0"/>
              </a:rPr>
              <a:t>στο προσωπικό τους </a:t>
            </a:r>
            <a:r>
              <a:rPr lang="en-GB" sz="2200" b="1" dirty="0" smtClean="0">
                <a:solidFill>
                  <a:schemeClr val="tx1">
                    <a:lumMod val="75000"/>
                    <a:lumOff val="25000"/>
                  </a:schemeClr>
                </a:solidFill>
                <a:latin typeface="Century Gothic" panose="020B0502020202020204" pitchFamily="34" charset="0"/>
              </a:rPr>
              <a:t>email</a:t>
            </a:r>
            <a:r>
              <a:rPr lang="el-GR" sz="2200" b="1" dirty="0" smtClean="0">
                <a:solidFill>
                  <a:schemeClr val="tx1">
                    <a:lumMod val="75000"/>
                    <a:lumOff val="25000"/>
                  </a:schemeClr>
                </a:solidFill>
                <a:latin typeface="Century Gothic" panose="020B0502020202020204" pitchFamily="34" charset="0"/>
              </a:rPr>
              <a:t> </a:t>
            </a:r>
            <a:r>
              <a:rPr lang="el-GR" sz="2200" dirty="0" smtClean="0">
                <a:solidFill>
                  <a:schemeClr val="tx1">
                    <a:lumMod val="75000"/>
                    <a:lumOff val="25000"/>
                  </a:schemeClr>
                </a:solidFill>
                <a:latin typeface="Century Gothic" panose="020B0502020202020204" pitchFamily="34" charset="0"/>
              </a:rPr>
              <a:t>μετά</a:t>
            </a:r>
            <a:r>
              <a:rPr lang="en-US" sz="2200" dirty="0" smtClean="0">
                <a:solidFill>
                  <a:schemeClr val="tx1">
                    <a:lumMod val="75000"/>
                    <a:lumOff val="25000"/>
                  </a:schemeClr>
                </a:solidFill>
                <a:latin typeface="Century Gothic" panose="020B0502020202020204" pitchFamily="34" charset="0"/>
              </a:rPr>
              <a:t> </a:t>
            </a:r>
            <a:r>
              <a:rPr lang="el-GR" sz="2200" dirty="0" smtClean="0">
                <a:solidFill>
                  <a:schemeClr val="tx1">
                    <a:lumMod val="75000"/>
                    <a:lumOff val="25000"/>
                  </a:schemeClr>
                </a:solidFill>
                <a:latin typeface="Century Gothic" panose="020B0502020202020204" pitchFamily="34" charset="0"/>
              </a:rPr>
              <a:t>από </a:t>
            </a:r>
            <a:r>
              <a:rPr lang="el-GR" sz="2200" dirty="0">
                <a:solidFill>
                  <a:schemeClr val="tx1">
                    <a:lumMod val="75000"/>
                    <a:lumOff val="25000"/>
                  </a:schemeClr>
                </a:solidFill>
                <a:latin typeface="Century Gothic" panose="020B0502020202020204" pitchFamily="34" charset="0"/>
              </a:rPr>
              <a:t>τη λήξη της κινητικότητάς </a:t>
            </a:r>
            <a:r>
              <a:rPr lang="el-GR" sz="2200" dirty="0" smtClean="0">
                <a:solidFill>
                  <a:schemeClr val="tx1">
                    <a:lumMod val="75000"/>
                    <a:lumOff val="25000"/>
                  </a:schemeClr>
                </a:solidFill>
                <a:latin typeface="Century Gothic" panose="020B0502020202020204" pitchFamily="34" charset="0"/>
              </a:rPr>
              <a:t>τους.</a:t>
            </a:r>
          </a:p>
          <a:p>
            <a:pPr algn="just">
              <a:buFontTx/>
              <a:buChar char="-"/>
            </a:pPr>
            <a:r>
              <a:rPr lang="el-GR" sz="2200" dirty="0" smtClean="0">
                <a:solidFill>
                  <a:schemeClr val="tx1">
                    <a:lumMod val="75000"/>
                    <a:lumOff val="25000"/>
                  </a:schemeClr>
                </a:solidFill>
                <a:latin typeface="Century Gothic" panose="020B0502020202020204" pitchFamily="34" charset="0"/>
              </a:rPr>
              <a:t>Συμπλήρωση </a:t>
            </a:r>
            <a:r>
              <a:rPr lang="en-US" sz="2200" dirty="0">
                <a:solidFill>
                  <a:schemeClr val="tx1">
                    <a:lumMod val="75000"/>
                    <a:lumOff val="25000"/>
                  </a:schemeClr>
                </a:solidFill>
                <a:latin typeface="Century Gothic" panose="020B0502020202020204" pitchFamily="34" charset="0"/>
              </a:rPr>
              <a:t>participant’s report </a:t>
            </a:r>
            <a:r>
              <a:rPr lang="el-GR" sz="2200" dirty="0">
                <a:solidFill>
                  <a:schemeClr val="tx1">
                    <a:lumMod val="75000"/>
                    <a:lumOff val="25000"/>
                  </a:schemeClr>
                </a:solidFill>
                <a:latin typeface="Century Gothic" panose="020B0502020202020204" pitchFamily="34" charset="0"/>
              </a:rPr>
              <a:t>εντός ενός μήνα από την ολοκλήρωση της κινητικότητας </a:t>
            </a:r>
            <a:endParaRPr lang="en-US" sz="2200" dirty="0">
              <a:solidFill>
                <a:schemeClr val="tx1">
                  <a:lumMod val="75000"/>
                  <a:lumOff val="25000"/>
                </a:schemeClr>
              </a:solidFill>
              <a:latin typeface="Century Gothic" panose="020B0502020202020204" pitchFamily="34" charset="0"/>
            </a:endParaRPr>
          </a:p>
          <a:p>
            <a:pPr algn="just">
              <a:buFontTx/>
              <a:buChar char="-"/>
            </a:pPr>
            <a:r>
              <a:rPr lang="el-GR" sz="2200" dirty="0">
                <a:solidFill>
                  <a:schemeClr val="tx1">
                    <a:lumMod val="75000"/>
                    <a:lumOff val="25000"/>
                  </a:schemeClr>
                </a:solidFill>
                <a:latin typeface="Century Gothic" panose="020B0502020202020204" pitchFamily="34" charset="0"/>
              </a:rPr>
              <a:t>Δυνατότητα αποστολής του </a:t>
            </a:r>
            <a:r>
              <a:rPr lang="en-US" sz="2200" dirty="0">
                <a:solidFill>
                  <a:schemeClr val="tx1">
                    <a:lumMod val="75000"/>
                    <a:lumOff val="25000"/>
                  </a:schemeClr>
                </a:solidFill>
                <a:latin typeface="Century Gothic" panose="020B0502020202020204" pitchFamily="34" charset="0"/>
              </a:rPr>
              <a:t>report</a:t>
            </a:r>
            <a:r>
              <a:rPr lang="el-GR" sz="2200" dirty="0">
                <a:solidFill>
                  <a:schemeClr val="tx1">
                    <a:lumMod val="75000"/>
                    <a:lumOff val="25000"/>
                  </a:schemeClr>
                </a:solidFill>
                <a:latin typeface="Century Gothic" panose="020B0502020202020204" pitchFamily="34" charset="0"/>
              </a:rPr>
              <a:t> εκ νέου σε περίπτωση που ο συμμετέχοντας δεν το έχει λάβει</a:t>
            </a:r>
            <a:endParaRPr lang="en-US" sz="2200" dirty="0">
              <a:solidFill>
                <a:schemeClr val="tx1">
                  <a:lumMod val="75000"/>
                  <a:lumOff val="25000"/>
                </a:schemeClr>
              </a:solidFill>
              <a:latin typeface="Century Gothic" panose="020B0502020202020204" pitchFamily="34" charset="0"/>
            </a:endParaRPr>
          </a:p>
          <a:p>
            <a:pPr algn="just">
              <a:buFontTx/>
              <a:buChar char="-"/>
            </a:pPr>
            <a:r>
              <a:rPr lang="el-GR" sz="2200" dirty="0">
                <a:solidFill>
                  <a:schemeClr val="tx1">
                    <a:lumMod val="75000"/>
                    <a:lumOff val="25000"/>
                  </a:schemeClr>
                </a:solidFill>
                <a:latin typeface="Century Gothic" panose="020B0502020202020204" pitchFamily="34" charset="0"/>
              </a:rPr>
              <a:t>Σε περίπτωση που δεν υποβληθεί το </a:t>
            </a:r>
            <a:r>
              <a:rPr lang="en-US" sz="2200" dirty="0">
                <a:solidFill>
                  <a:schemeClr val="tx1">
                    <a:lumMod val="75000"/>
                    <a:lumOff val="25000"/>
                  </a:schemeClr>
                </a:solidFill>
                <a:latin typeface="Century Gothic" panose="020B0502020202020204" pitchFamily="34" charset="0"/>
              </a:rPr>
              <a:t>participant’s report, </a:t>
            </a:r>
            <a:r>
              <a:rPr lang="el-GR" sz="2200" dirty="0">
                <a:solidFill>
                  <a:schemeClr val="tx1">
                    <a:lumMod val="75000"/>
                    <a:lumOff val="25000"/>
                  </a:schemeClr>
                </a:solidFill>
                <a:latin typeface="Century Gothic" panose="020B0502020202020204" pitchFamily="34" charset="0"/>
              </a:rPr>
              <a:t>είναι πιθανόν να αποκοπεί ποσό από την επιχορήγηση</a:t>
            </a:r>
          </a:p>
          <a:p>
            <a:pPr marL="0" indent="0" algn="just">
              <a:buNone/>
            </a:pPr>
            <a:endParaRPr lang="el-GR" sz="1200" dirty="0">
              <a:solidFill>
                <a:schemeClr val="tx1">
                  <a:lumMod val="75000"/>
                  <a:lumOff val="25000"/>
                </a:schemeClr>
              </a:solidFill>
              <a:latin typeface="Century Gothic" panose="020B0502020202020204" pitchFamily="34" charset="0"/>
            </a:endParaRPr>
          </a:p>
          <a:p>
            <a:pPr algn="just">
              <a:buFont typeface="Wingdings" panose="05000000000000000000" pitchFamily="2" charset="2"/>
              <a:buChar char="Ø"/>
            </a:pPr>
            <a:r>
              <a:rPr lang="el-GR" sz="2200" b="1" dirty="0">
                <a:solidFill>
                  <a:schemeClr val="tx1">
                    <a:lumMod val="75000"/>
                    <a:lumOff val="25000"/>
                  </a:schemeClr>
                </a:solidFill>
                <a:latin typeface="Century Gothic" panose="020B0502020202020204" pitchFamily="34" charset="0"/>
              </a:rPr>
              <a:t>Υποβολή της Τελικής Έκθεσης στο τέλος του Σχεδίου </a:t>
            </a:r>
            <a:r>
              <a:rPr lang="el-GR" sz="2200" dirty="0">
                <a:solidFill>
                  <a:schemeClr val="tx1">
                    <a:lumMod val="75000"/>
                    <a:lumOff val="25000"/>
                  </a:schemeClr>
                </a:solidFill>
                <a:latin typeface="Century Gothic" panose="020B0502020202020204" pitchFamily="34" charset="0"/>
              </a:rPr>
              <a:t>που αφορά όλες τις δραστηριότητες  που πραγματοποιήθηκαν</a:t>
            </a:r>
          </a:p>
          <a:p>
            <a:pPr marL="0" indent="0" algn="just">
              <a:buNone/>
            </a:pPr>
            <a:endParaRPr lang="en-US" sz="1200" dirty="0">
              <a:solidFill>
                <a:schemeClr val="tx1">
                  <a:lumMod val="75000"/>
                  <a:lumOff val="25000"/>
                </a:schemeClr>
              </a:solidFill>
              <a:latin typeface="Century Gothic" panose="020B0502020202020204" pitchFamily="34" charset="0"/>
            </a:endParaRPr>
          </a:p>
          <a:p>
            <a:pPr algn="just">
              <a:buFont typeface="Wingdings" panose="05000000000000000000" pitchFamily="2" charset="2"/>
              <a:buChar char="Ø"/>
            </a:pPr>
            <a:r>
              <a:rPr lang="el-GR" sz="2200" dirty="0">
                <a:solidFill>
                  <a:schemeClr val="tx1">
                    <a:lumMod val="75000"/>
                    <a:lumOff val="25000"/>
                  </a:schemeClr>
                </a:solidFill>
                <a:latin typeface="Century Gothic" panose="020B0502020202020204" pitchFamily="34" charset="0"/>
              </a:rPr>
              <a:t>Ενημέρωση της Πλατφόρμας </a:t>
            </a:r>
            <a:r>
              <a:rPr lang="en-US" sz="2200" i="1" dirty="0">
                <a:solidFill>
                  <a:schemeClr val="tx1">
                    <a:lumMod val="75000"/>
                    <a:lumOff val="25000"/>
                  </a:schemeClr>
                </a:solidFill>
                <a:latin typeface="Century Gothic" panose="020B0502020202020204" pitchFamily="34" charset="0"/>
              </a:rPr>
              <a:t>Project Results Platform </a:t>
            </a:r>
            <a:r>
              <a:rPr lang="en-US" sz="2200" dirty="0">
                <a:solidFill>
                  <a:schemeClr val="tx1">
                    <a:lumMod val="75000"/>
                    <a:lumOff val="25000"/>
                  </a:schemeClr>
                </a:solidFill>
                <a:latin typeface="Century Gothic" panose="020B0502020202020204" pitchFamily="34" charset="0"/>
              </a:rPr>
              <a:t>(</a:t>
            </a:r>
            <a:r>
              <a:rPr lang="el-GR" sz="2200" dirty="0">
                <a:solidFill>
                  <a:schemeClr val="tx1">
                    <a:lumMod val="75000"/>
                    <a:lumOff val="25000"/>
                  </a:schemeClr>
                </a:solidFill>
                <a:latin typeface="Century Gothic" panose="020B0502020202020204" pitchFamily="34" charset="0"/>
              </a:rPr>
              <a:t>Προαιρετικά)</a:t>
            </a:r>
          </a:p>
        </p:txBody>
      </p:sp>
    </p:spTree>
    <p:extLst>
      <p:ext uri="{BB962C8B-B14F-4D97-AF65-F5344CB8AC3E}">
        <p14:creationId xmlns:p14="http://schemas.microsoft.com/office/powerpoint/2010/main" val="24838525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841" y="663879"/>
            <a:ext cx="10146081" cy="964504"/>
          </a:xfrm>
        </p:spPr>
        <p:txBody>
          <a:bodyPr>
            <a:noAutofit/>
          </a:bodyPr>
          <a:lstStyle/>
          <a:p>
            <a:pPr>
              <a:lnSpc>
                <a:spcPct val="150000"/>
              </a:lnSpc>
            </a:pPr>
            <a:r>
              <a:rPr lang="el-GR" sz="2000" b="1" dirty="0">
                <a:latin typeface="Century Gothic" panose="020B0502020202020204" pitchFamily="34" charset="0"/>
              </a:rPr>
              <a:t>Μην ξεχνάτε ότι παρόλο που υλοποιείτε κινητικότητες, αυτές πραγματοποιούνται στα πλαίσια ενός Σχεδίου </a:t>
            </a:r>
            <a:r>
              <a:rPr lang="el-GR" sz="2000" b="1" dirty="0">
                <a:latin typeface="Century Gothic" panose="020B0502020202020204" pitchFamily="34" charset="0"/>
                <a:sym typeface="Wingdings" panose="05000000000000000000" pitchFamily="2" charset="2"/>
              </a:rPr>
              <a:t> διάφορες επιπρόσθετες δραστηριότητες</a:t>
            </a:r>
            <a:endParaRPr lang="en-GB" sz="2000" b="1" dirty="0">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395" y="1978156"/>
            <a:ext cx="9569884" cy="404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8131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4028"/>
            <a:ext cx="9144000" cy="641503"/>
          </a:xfrm>
        </p:spPr>
        <p:txBody>
          <a:bodyPr>
            <a:normAutofit/>
          </a:bodyPr>
          <a:lstStyle/>
          <a:p>
            <a:r>
              <a:rPr lang="el-GR" sz="2800" b="1" dirty="0">
                <a:latin typeface="Century Gothic" panose="020B0502020202020204" pitchFamily="34" charset="0"/>
              </a:rPr>
              <a:t>Περιορισμοί</a:t>
            </a:r>
            <a:endParaRPr lang="en-GB" sz="2800" b="1" dirty="0">
              <a:latin typeface="Century Gothic" panose="020B0502020202020204" pitchFamily="34" charset="0"/>
            </a:endParaRPr>
          </a:p>
        </p:txBody>
      </p:sp>
      <p:sp>
        <p:nvSpPr>
          <p:cNvPr id="3" name="Content Placeholder 2"/>
          <p:cNvSpPr>
            <a:spLocks noGrp="1"/>
          </p:cNvSpPr>
          <p:nvPr>
            <p:ph type="subTitle" idx="1"/>
          </p:nvPr>
        </p:nvSpPr>
        <p:spPr>
          <a:xfrm>
            <a:off x="951977" y="1691013"/>
            <a:ext cx="10496811" cy="4409161"/>
          </a:xfrm>
        </p:spPr>
        <p:txBody>
          <a:bodyPr>
            <a:normAutofit/>
          </a:bodyPr>
          <a:lstStyle/>
          <a:p>
            <a:pPr algn="just">
              <a:lnSpc>
                <a:spcPct val="150000"/>
              </a:lnSpc>
            </a:pPr>
            <a:r>
              <a:rPr lang="el-GR" sz="2000" dirty="0">
                <a:solidFill>
                  <a:schemeClr val="tx1">
                    <a:lumMod val="75000"/>
                    <a:lumOff val="25000"/>
                  </a:schemeClr>
                </a:solidFill>
                <a:latin typeface="Century Gothic" panose="020B0502020202020204" pitchFamily="34" charset="0"/>
              </a:rPr>
              <a:t>Συστήνεται όπως αποφεύγονται οι ταυτόχρονες συμμετοχές εκπαιδευτικών (για συμμετοχή στην ίδια κινητικότητα) εκτός σε δεόντως αιτιολογημένες περιπτώσεις. </a:t>
            </a:r>
          </a:p>
          <a:p>
            <a:pPr lvl="1" algn="just">
              <a:lnSpc>
                <a:spcPct val="150000"/>
              </a:lnSpc>
            </a:pPr>
            <a:r>
              <a:rPr lang="el-GR" sz="2000" dirty="0">
                <a:solidFill>
                  <a:schemeClr val="tx1">
                    <a:lumMod val="75000"/>
                    <a:lumOff val="25000"/>
                  </a:schemeClr>
                </a:solidFill>
                <a:latin typeface="Century Gothic" panose="020B0502020202020204" pitchFamily="34" charset="0"/>
              </a:rPr>
              <a:t>Η σύσταση δεν αφορά συνοδούς </a:t>
            </a:r>
            <a:endParaRPr lang="el-GR" sz="2000" dirty="0" smtClean="0">
              <a:solidFill>
                <a:schemeClr val="tx1">
                  <a:lumMod val="75000"/>
                  <a:lumOff val="25000"/>
                </a:schemeClr>
              </a:solidFill>
              <a:latin typeface="Century Gothic" panose="020B0502020202020204" pitchFamily="34" charset="0"/>
            </a:endParaRPr>
          </a:p>
          <a:p>
            <a:pPr lvl="1" algn="just">
              <a:lnSpc>
                <a:spcPct val="150000"/>
              </a:lnSpc>
            </a:pPr>
            <a:endParaRPr lang="el-GR" dirty="0">
              <a:solidFill>
                <a:schemeClr val="tx1">
                  <a:lumMod val="75000"/>
                  <a:lumOff val="25000"/>
                </a:schemeClr>
              </a:solidFill>
              <a:latin typeface="Century Gothic" panose="020B0502020202020204" pitchFamily="34" charset="0"/>
            </a:endParaRPr>
          </a:p>
          <a:p>
            <a:pPr lvl="1" algn="just">
              <a:lnSpc>
                <a:spcPct val="150000"/>
              </a:lnSpc>
            </a:pPr>
            <a:r>
              <a:rPr lang="el-GR" sz="2000" dirty="0" smtClean="0">
                <a:solidFill>
                  <a:schemeClr val="tx1">
                    <a:lumMod val="75000"/>
                    <a:lumOff val="25000"/>
                  </a:schemeClr>
                </a:solidFill>
                <a:latin typeface="Century Gothic" panose="020B0502020202020204" pitchFamily="34" charset="0"/>
              </a:rPr>
              <a:t>Σε </a:t>
            </a:r>
            <a:r>
              <a:rPr lang="el-GR" sz="2000" dirty="0">
                <a:solidFill>
                  <a:schemeClr val="tx1">
                    <a:lumMod val="75000"/>
                    <a:lumOff val="25000"/>
                  </a:schemeClr>
                </a:solidFill>
                <a:latin typeface="Century Gothic" panose="020B0502020202020204" pitchFamily="34" charset="0"/>
              </a:rPr>
              <a:t>περίπτωση που ο συμμετέχων επιλέγει να παραμείνει στη χώρα φιλοξενείας πέραν της 1 </a:t>
            </a:r>
            <a:r>
              <a:rPr lang="el-GR" dirty="0">
                <a:solidFill>
                  <a:schemeClr val="tx1">
                    <a:lumMod val="75000"/>
                    <a:lumOff val="25000"/>
                  </a:schemeClr>
                </a:solidFill>
                <a:latin typeface="Century Gothic" panose="020B0502020202020204" pitchFamily="34" charset="0"/>
              </a:rPr>
              <a:t>η</a:t>
            </a:r>
            <a:r>
              <a:rPr lang="el-GR" sz="2000" dirty="0" smtClean="0">
                <a:solidFill>
                  <a:schemeClr val="tx1">
                    <a:lumMod val="75000"/>
                    <a:lumOff val="25000"/>
                  </a:schemeClr>
                </a:solidFill>
                <a:latin typeface="Century Gothic" panose="020B0502020202020204" pitchFamily="34" charset="0"/>
              </a:rPr>
              <a:t>μέρας </a:t>
            </a:r>
            <a:r>
              <a:rPr lang="el-GR" sz="2000" dirty="0">
                <a:solidFill>
                  <a:schemeClr val="tx1">
                    <a:lumMod val="75000"/>
                    <a:lumOff val="25000"/>
                  </a:schemeClr>
                </a:solidFill>
                <a:latin typeface="Century Gothic" panose="020B0502020202020204" pitchFamily="34" charset="0"/>
              </a:rPr>
              <a:t>πριν ή/και 1 </a:t>
            </a:r>
            <a:r>
              <a:rPr lang="el-GR" sz="2000" dirty="0" smtClean="0">
                <a:solidFill>
                  <a:schemeClr val="tx1">
                    <a:lumMod val="75000"/>
                    <a:lumOff val="25000"/>
                  </a:schemeClr>
                </a:solidFill>
                <a:latin typeface="Century Gothic" panose="020B0502020202020204" pitchFamily="34" charset="0"/>
              </a:rPr>
              <a:t>ημέρας</a:t>
            </a:r>
            <a:r>
              <a:rPr lang="en-GB" sz="2000" dirty="0" smtClean="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μετά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π.χ. το Σαββατοκύριακο πριν/μετά την κινητικότητα</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αυτό πραγματοποιείται με δικά του έξοδα</a:t>
            </a:r>
          </a:p>
        </p:txBody>
      </p:sp>
    </p:spTree>
    <p:extLst>
      <p:ext uri="{BB962C8B-B14F-4D97-AF65-F5344CB8AC3E}">
        <p14:creationId xmlns:p14="http://schemas.microsoft.com/office/powerpoint/2010/main" val="3388539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13983"/>
            <a:ext cx="9144000" cy="924555"/>
          </a:xfrm>
        </p:spPr>
        <p:txBody>
          <a:bodyPr/>
          <a:lstStyle/>
          <a:p>
            <a:pPr>
              <a:defRPr/>
            </a:pPr>
            <a:r>
              <a:rPr lang="el-GR" sz="3200" b="1" dirty="0">
                <a:solidFill>
                  <a:srgbClr val="008080"/>
                </a:solidFill>
                <a:latin typeface="Century Gothic" panose="020B0502020202020204" pitchFamily="34" charset="0"/>
                <a:ea typeface="+mn-ea"/>
                <a:cs typeface="+mn-cs"/>
              </a:rPr>
              <a:t>Σχέδια Κινητικότητας Μικρής Διάρκειας </a:t>
            </a:r>
            <a:r>
              <a:rPr lang="el-GR" sz="3200" b="1" dirty="0">
                <a:solidFill>
                  <a:schemeClr val="accent5">
                    <a:lumMod val="75000"/>
                  </a:schemeClr>
                </a:solidFill>
              </a:rPr>
              <a:t/>
            </a:r>
            <a:br>
              <a:rPr lang="el-GR" sz="3200" b="1" dirty="0">
                <a:solidFill>
                  <a:schemeClr val="accent5">
                    <a:lumMod val="75000"/>
                  </a:schemeClr>
                </a:solidFill>
              </a:rPr>
            </a:br>
            <a:r>
              <a:rPr lang="el-GR" sz="1900" b="1" dirty="0">
                <a:solidFill>
                  <a:prstClr val="black"/>
                </a:solidFill>
                <a:latin typeface="Calibri" panose="020F0502020204030204" pitchFamily="34" charset="0"/>
                <a:ea typeface="+mn-ea"/>
                <a:cs typeface="Calibri" panose="020F0502020204030204" pitchFamily="34" charset="0"/>
              </a:rPr>
              <a:t>Είδη κινητικοτήτων (1/2)</a:t>
            </a:r>
            <a:endParaRPr lang="en-GB" sz="1900" b="1" dirty="0">
              <a:solidFill>
                <a:prstClr val="black"/>
              </a:solidFill>
              <a:latin typeface="Calibri" panose="020F0502020204030204" pitchFamily="34" charset="0"/>
              <a:ea typeface="+mn-ea"/>
              <a:cs typeface="Calibri" panose="020F0502020204030204" pitchFamily="34" charset="0"/>
            </a:endParaRPr>
          </a:p>
        </p:txBody>
      </p:sp>
      <p:sp>
        <p:nvSpPr>
          <p:cNvPr id="3" name="Subtitle 2"/>
          <p:cNvSpPr>
            <a:spLocks noGrp="1"/>
          </p:cNvSpPr>
          <p:nvPr>
            <p:ph type="subTitle" idx="1"/>
          </p:nvPr>
        </p:nvSpPr>
        <p:spPr>
          <a:xfrm>
            <a:off x="1240077" y="1900794"/>
            <a:ext cx="9845457" cy="4729018"/>
          </a:xfrm>
        </p:spPr>
        <p:txBody>
          <a:bodyPr/>
          <a:lstStyle/>
          <a:p>
            <a:pPr lvl="0" algn="l">
              <a:lnSpc>
                <a:spcPct val="100000"/>
              </a:lnSpc>
              <a:spcBef>
                <a:spcPts val="0"/>
              </a:spcBef>
              <a:buFont typeface="Wingdings" panose="05000000000000000000" pitchFamily="2" charset="2"/>
              <a:buChar char="q"/>
              <a:defRPr/>
            </a:pPr>
            <a:r>
              <a:rPr lang="el-GR" sz="1800" b="1" dirty="0">
                <a:solidFill>
                  <a:sysClr val="windowText" lastClr="000000"/>
                </a:solidFill>
                <a:latin typeface="Century Gothic" panose="020B0502020202020204" pitchFamily="34" charset="0"/>
              </a:rPr>
              <a:t>Εξερχόμενες:</a:t>
            </a:r>
          </a:p>
          <a:p>
            <a:pPr lvl="0" algn="l">
              <a:lnSpc>
                <a:spcPct val="100000"/>
              </a:lnSpc>
              <a:spcBef>
                <a:spcPts val="0"/>
              </a:spcBef>
              <a:defRPr/>
            </a:pPr>
            <a:endParaRPr lang="el-GR" sz="1800" b="1" dirty="0">
              <a:solidFill>
                <a:sysClr val="windowText" lastClr="000000"/>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1800" dirty="0">
                <a:solidFill>
                  <a:sysClr val="windowText" lastClr="000000"/>
                </a:solidFill>
                <a:latin typeface="Century Gothic" panose="020B0502020202020204" pitchFamily="34" charset="0"/>
              </a:rPr>
              <a:t>Αφορά τους περισσότερους τύπους διαθέσιμων δραστηριοτήτων</a:t>
            </a:r>
          </a:p>
          <a:p>
            <a:pPr lvl="0" algn="l">
              <a:lnSpc>
                <a:spcPct val="100000"/>
              </a:lnSpc>
              <a:spcBef>
                <a:spcPts val="0"/>
              </a:spcBef>
              <a:buFont typeface="Wingdings" panose="05000000000000000000" pitchFamily="2" charset="2"/>
              <a:buChar char="§"/>
              <a:defRPr/>
            </a:pPr>
            <a:r>
              <a:rPr lang="el-GR" sz="1800" dirty="0">
                <a:solidFill>
                  <a:prstClr val="black"/>
                </a:solidFill>
                <a:latin typeface="Century Gothic" panose="020B0502020202020204" pitchFamily="34" charset="0"/>
              </a:rPr>
              <a:t>Ο </a:t>
            </a:r>
            <a:r>
              <a:rPr lang="el-GR" sz="1800" dirty="0" err="1">
                <a:solidFill>
                  <a:prstClr val="black"/>
                </a:solidFill>
                <a:latin typeface="Century Gothic" panose="020B0502020202020204" pitchFamily="34" charset="0"/>
              </a:rPr>
              <a:t>αιτητής</a:t>
            </a:r>
            <a:r>
              <a:rPr lang="el-GR" sz="1800" dirty="0">
                <a:solidFill>
                  <a:prstClr val="black"/>
                </a:solidFill>
                <a:latin typeface="Century Gothic" panose="020B0502020202020204" pitchFamily="34" charset="0"/>
              </a:rPr>
              <a:t> οργανισμός λειτουργεί ως οργανισμός αποστολής: επιλέγει συμμετέχοντες και τους στέλνει σε έναν οργανισμό υποδοχής στο εξωτερικό</a:t>
            </a:r>
          </a:p>
          <a:p>
            <a:pPr lvl="0" algn="l">
              <a:lnSpc>
                <a:spcPct val="100000"/>
              </a:lnSpc>
              <a:spcBef>
                <a:spcPts val="0"/>
              </a:spcBef>
              <a:defRPr/>
            </a:pPr>
            <a:endParaRPr lang="el-GR" sz="1800" dirty="0">
              <a:solidFill>
                <a:sysClr val="windowText" lastClr="000000"/>
              </a:solidFill>
              <a:latin typeface="Century Gothic" panose="020B0502020202020204" pitchFamily="34" charset="0"/>
            </a:endParaRPr>
          </a:p>
          <a:p>
            <a:pPr lvl="0" algn="l">
              <a:lnSpc>
                <a:spcPct val="100000"/>
              </a:lnSpc>
              <a:spcBef>
                <a:spcPts val="0"/>
              </a:spcBef>
              <a:buFont typeface="Wingdings" panose="05000000000000000000" pitchFamily="2" charset="2"/>
              <a:buChar char="q"/>
              <a:defRPr/>
            </a:pPr>
            <a:r>
              <a:rPr lang="el-GR" sz="1800" b="1" dirty="0">
                <a:solidFill>
                  <a:prstClr val="black"/>
                </a:solidFill>
                <a:latin typeface="Century Gothic" panose="020B0502020202020204" pitchFamily="34" charset="0"/>
              </a:rPr>
              <a:t>Εισερχόμενες:</a:t>
            </a:r>
          </a:p>
          <a:p>
            <a:pPr lvl="0" algn="l">
              <a:lnSpc>
                <a:spcPct val="100000"/>
              </a:lnSpc>
              <a:spcBef>
                <a:spcPts val="0"/>
              </a:spcBef>
              <a:defRPr/>
            </a:pPr>
            <a:endParaRPr lang="el-GR" sz="1800" b="1" dirty="0">
              <a:solidFill>
                <a:prstClr val="black"/>
              </a:solidFill>
              <a:latin typeface="Century Gothic" panose="020B0502020202020204" pitchFamily="34" charset="0"/>
            </a:endParaRPr>
          </a:p>
          <a:p>
            <a:pPr lvl="0" algn="l">
              <a:lnSpc>
                <a:spcPct val="100000"/>
              </a:lnSpc>
              <a:spcBef>
                <a:spcPts val="0"/>
              </a:spcBef>
              <a:buFont typeface="Wingdings" panose="05000000000000000000" pitchFamily="2" charset="2"/>
              <a:buChar char="§"/>
              <a:defRPr/>
            </a:pPr>
            <a:r>
              <a:rPr lang="el-GR" sz="1800" dirty="0">
                <a:solidFill>
                  <a:prstClr val="black"/>
                </a:solidFill>
                <a:latin typeface="Century Gothic" panose="020B0502020202020204" pitchFamily="34" charset="0"/>
              </a:rPr>
              <a:t>Αφορά ειδικούς τύπους δραστηριοτήτων</a:t>
            </a:r>
          </a:p>
          <a:p>
            <a:pPr lvl="0" algn="l">
              <a:lnSpc>
                <a:spcPct val="100000"/>
              </a:lnSpc>
              <a:spcBef>
                <a:spcPts val="0"/>
              </a:spcBef>
              <a:buFont typeface="Wingdings" panose="05000000000000000000" pitchFamily="2" charset="2"/>
              <a:buChar char="§"/>
              <a:defRPr/>
            </a:pPr>
            <a:r>
              <a:rPr lang="el-GR" sz="1800" dirty="0">
                <a:solidFill>
                  <a:prstClr val="black"/>
                </a:solidFill>
                <a:latin typeface="Century Gothic" panose="020B0502020202020204" pitchFamily="34" charset="0"/>
              </a:rPr>
              <a:t>Ο </a:t>
            </a:r>
            <a:r>
              <a:rPr lang="el-GR" sz="1800" dirty="0" err="1">
                <a:solidFill>
                  <a:prstClr val="black"/>
                </a:solidFill>
                <a:latin typeface="Century Gothic" panose="020B0502020202020204" pitchFamily="34" charset="0"/>
              </a:rPr>
              <a:t>αιτητής</a:t>
            </a:r>
            <a:r>
              <a:rPr lang="el-GR" sz="1800" dirty="0">
                <a:solidFill>
                  <a:prstClr val="black"/>
                </a:solidFill>
                <a:latin typeface="Century Gothic" panose="020B0502020202020204" pitchFamily="34" charset="0"/>
              </a:rPr>
              <a:t> λειτουργεί ως οργανισμός υποδοχής </a:t>
            </a:r>
          </a:p>
          <a:p>
            <a:pPr lvl="0" algn="l">
              <a:lnSpc>
                <a:spcPct val="100000"/>
              </a:lnSpc>
              <a:spcBef>
                <a:spcPts val="0"/>
              </a:spcBef>
              <a:buFont typeface="Wingdings" panose="05000000000000000000" pitchFamily="2" charset="2"/>
              <a:buChar char="§"/>
              <a:defRPr/>
            </a:pPr>
            <a:r>
              <a:rPr lang="el-GR" sz="1800" dirty="0">
                <a:solidFill>
                  <a:prstClr val="black"/>
                </a:solidFill>
                <a:latin typeface="Century Gothic" panose="020B0502020202020204" pitchFamily="34" charset="0"/>
              </a:rPr>
              <a:t>Σκοπός τους δεν είναι να δημιουργηθεί μία αμφίδρομη ανταλλαγή επισκέψεων, αλλά να αξιοποιήσει ο </a:t>
            </a:r>
            <a:r>
              <a:rPr lang="el-GR" sz="1800" dirty="0" smtClean="0">
                <a:solidFill>
                  <a:prstClr val="black"/>
                </a:solidFill>
                <a:latin typeface="Century Gothic" panose="020B0502020202020204" pitchFamily="34" charset="0"/>
              </a:rPr>
              <a:t>αιτών </a:t>
            </a:r>
            <a:r>
              <a:rPr lang="el-GR" sz="1800" dirty="0">
                <a:solidFill>
                  <a:prstClr val="black"/>
                </a:solidFill>
                <a:latin typeface="Century Gothic" panose="020B0502020202020204" pitchFamily="34" charset="0"/>
              </a:rPr>
              <a:t>οργανισμός την εισερχόμενη κινητικότητα για σκοπούς ανάπτυξης και διεθνοποίησής του</a:t>
            </a:r>
            <a:endParaRPr lang="en-GB" sz="1800" dirty="0">
              <a:solidFill>
                <a:prstClr val="black"/>
              </a:solidFill>
              <a:latin typeface="Century Gothic" panose="020B0502020202020204" pitchFamily="34" charset="0"/>
            </a:endParaRPr>
          </a:p>
          <a:p>
            <a:pPr marL="357188" lvl="0" indent="-357188" algn="l">
              <a:lnSpc>
                <a:spcPct val="100000"/>
              </a:lnSpc>
              <a:spcBef>
                <a:spcPts val="0"/>
              </a:spcBef>
              <a:defRPr/>
            </a:pPr>
            <a:endParaRPr lang="el-GR" sz="1800" dirty="0">
              <a:solidFill>
                <a:srgbClr val="FF0000"/>
              </a:solidFill>
              <a:latin typeface="Century Gothic" panose="020B0502020202020204" pitchFamily="34" charset="0"/>
            </a:endParaRPr>
          </a:p>
          <a:p>
            <a:pPr marL="357188" lvl="0" indent="-357188" algn="l">
              <a:lnSpc>
                <a:spcPct val="100000"/>
              </a:lnSpc>
              <a:spcBef>
                <a:spcPts val="0"/>
              </a:spcBef>
              <a:defRPr/>
            </a:pPr>
            <a:r>
              <a:rPr lang="en-GB" sz="1800" i="1" dirty="0">
                <a:solidFill>
                  <a:prstClr val="black"/>
                </a:solidFill>
                <a:latin typeface="Century Gothic" panose="020B0502020202020204" pitchFamily="34" charset="0"/>
              </a:rPr>
              <a:t>! </a:t>
            </a:r>
            <a:r>
              <a:rPr lang="el-GR" sz="1800" i="1" dirty="0">
                <a:solidFill>
                  <a:prstClr val="black"/>
                </a:solidFill>
                <a:latin typeface="Century Gothic" panose="020B0502020202020204" pitchFamily="34" charset="0"/>
              </a:rPr>
              <a:t>Όλες οι δραστηριότητες που υλοποιούνται στα πλαίσια Σχεδίων Μικρής </a:t>
            </a:r>
          </a:p>
          <a:p>
            <a:pPr marL="357188" lvl="0" indent="-357188" algn="l">
              <a:lnSpc>
                <a:spcPct val="100000"/>
              </a:lnSpc>
              <a:spcBef>
                <a:spcPts val="0"/>
              </a:spcBef>
              <a:defRPr/>
            </a:pPr>
            <a:r>
              <a:rPr lang="el-GR" sz="1800" i="1" dirty="0">
                <a:solidFill>
                  <a:prstClr val="black"/>
                </a:solidFill>
                <a:latin typeface="Century Gothic" panose="020B0502020202020204" pitchFamily="34" charset="0"/>
              </a:rPr>
              <a:t>  Διάρκειας θα πρέπει να ακολουθούν συγκεκριμένα πρότυπα ποιότητας</a:t>
            </a:r>
            <a:r>
              <a:rPr lang="en-GB" sz="1800" i="1" dirty="0">
                <a:solidFill>
                  <a:prstClr val="black"/>
                </a:solidFill>
                <a:latin typeface="Century Gothic" panose="020B0502020202020204" pitchFamily="34" charset="0"/>
              </a:rPr>
              <a:t>: </a:t>
            </a:r>
            <a:endParaRPr lang="el-GR" sz="1800" i="1" dirty="0">
              <a:solidFill>
                <a:prstClr val="black"/>
              </a:solidFill>
              <a:latin typeface="Century Gothic" panose="020B0502020202020204" pitchFamily="34" charset="0"/>
            </a:endParaRPr>
          </a:p>
          <a:p>
            <a:pPr marL="357188" lvl="0" indent="-268288" algn="l">
              <a:lnSpc>
                <a:spcPct val="100000"/>
              </a:lnSpc>
              <a:spcBef>
                <a:spcPts val="0"/>
              </a:spcBef>
              <a:defRPr/>
            </a:pPr>
            <a:r>
              <a:rPr lang="en-GB" sz="1800" i="1" dirty="0">
                <a:solidFill>
                  <a:prstClr val="black"/>
                </a:solidFill>
                <a:latin typeface="Century Gothic" panose="020B0502020202020204" pitchFamily="34" charset="0"/>
                <a:hlinkClick r:id="rId3"/>
              </a:rPr>
              <a:t>Erasmus quality standards</a:t>
            </a:r>
            <a:endParaRPr lang="en-GB" sz="1800" i="1" dirty="0">
              <a:solidFill>
                <a:prstClr val="black"/>
              </a:solidFill>
              <a:latin typeface="Century Gothic" panose="020B0502020202020204" pitchFamily="34" charset="0"/>
            </a:endParaRPr>
          </a:p>
          <a:p>
            <a:endParaRPr lang="en-GB" sz="1800" dirty="0"/>
          </a:p>
        </p:txBody>
      </p:sp>
    </p:spTree>
    <p:extLst>
      <p:ext uri="{BB962C8B-B14F-4D97-AF65-F5344CB8AC3E}">
        <p14:creationId xmlns:p14="http://schemas.microsoft.com/office/powerpoint/2010/main" val="31142715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534344" y="654438"/>
            <a:ext cx="9144000" cy="516242"/>
          </a:xfrm>
        </p:spPr>
        <p:txBody>
          <a:bodyPr>
            <a:normAutofit/>
          </a:bodyPr>
          <a:lstStyle/>
          <a:p>
            <a:pPr algn="ctr"/>
            <a:r>
              <a:rPr lang="el-GR" sz="2800" b="1" dirty="0">
                <a:latin typeface="Century Gothic" panose="020B0502020202020204" pitchFamily="34" charset="0"/>
              </a:rPr>
              <a:t>Τήρηση αρχείου</a:t>
            </a:r>
            <a:endParaRPr lang="en-GB" sz="2800" b="1" dirty="0">
              <a:latin typeface="Century Gothic" panose="020B0502020202020204" pitchFamily="34" charset="0"/>
            </a:endParaRPr>
          </a:p>
        </p:txBody>
      </p:sp>
      <p:sp>
        <p:nvSpPr>
          <p:cNvPr id="8" name="Content Placeholder 2"/>
          <p:cNvSpPr txBox="1">
            <a:spLocks/>
          </p:cNvSpPr>
          <p:nvPr/>
        </p:nvSpPr>
        <p:spPr>
          <a:xfrm>
            <a:off x="1991544" y="1556793"/>
            <a:ext cx="8229600"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endParaRPr lang="el-GR" sz="2000" dirty="0">
              <a:solidFill>
                <a:prstClr val="black">
                  <a:lumMod val="75000"/>
                  <a:lumOff val="25000"/>
                </a:prstClr>
              </a:solidFill>
              <a:latin typeface="Century Gothic" panose="020B0502020202020204" pitchFamily="34" charset="0"/>
            </a:endParaRPr>
          </a:p>
        </p:txBody>
      </p:sp>
      <p:sp>
        <p:nvSpPr>
          <p:cNvPr id="3" name="Rectangle 2"/>
          <p:cNvSpPr/>
          <p:nvPr/>
        </p:nvSpPr>
        <p:spPr>
          <a:xfrm>
            <a:off x="903602" y="2329019"/>
            <a:ext cx="10405484" cy="3139321"/>
          </a:xfrm>
          <a:prstGeom prst="rect">
            <a:avLst/>
          </a:prstGeom>
        </p:spPr>
        <p:txBody>
          <a:bodyPr wrap="square">
            <a:spAutoFit/>
          </a:bodyPr>
          <a:lstStyle/>
          <a:p>
            <a:pPr marL="285750" indent="-285750">
              <a:buFont typeface="Wingdings" panose="05000000000000000000" pitchFamily="2" charset="2"/>
              <a:buChar char="Ø"/>
            </a:pPr>
            <a:r>
              <a:rPr lang="el-GR" sz="2000" dirty="0">
                <a:solidFill>
                  <a:prstClr val="black">
                    <a:lumMod val="75000"/>
                    <a:lumOff val="25000"/>
                  </a:prstClr>
                </a:solidFill>
                <a:latin typeface="Century Gothic" panose="020B0502020202020204" pitchFamily="34" charset="0"/>
              </a:rPr>
              <a:t>Τήρηση αρχείου στον δικαιούχο οργανισμό με τα έντυπα που αφορούν τις </a:t>
            </a:r>
            <a:r>
              <a:rPr lang="en-US" sz="2000" dirty="0" smtClean="0">
                <a:solidFill>
                  <a:prstClr val="black">
                    <a:lumMod val="75000"/>
                    <a:lumOff val="25000"/>
                  </a:prstClr>
                </a:solidFill>
                <a:latin typeface="Century Gothic" panose="020B0502020202020204" pitchFamily="34" charset="0"/>
              </a:rPr>
              <a:t> </a:t>
            </a:r>
            <a:r>
              <a:rPr lang="el-GR" sz="2000" dirty="0" smtClean="0">
                <a:solidFill>
                  <a:prstClr val="black">
                    <a:lumMod val="75000"/>
                    <a:lumOff val="25000"/>
                  </a:prstClr>
                </a:solidFill>
                <a:latin typeface="Century Gothic" panose="020B0502020202020204" pitchFamily="34" charset="0"/>
              </a:rPr>
              <a:t>κινητικότητες </a:t>
            </a:r>
            <a:r>
              <a:rPr lang="el-GR" sz="2000" dirty="0">
                <a:solidFill>
                  <a:prstClr val="black">
                    <a:lumMod val="75000"/>
                    <a:lumOff val="25000"/>
                  </a:prstClr>
                </a:solidFill>
                <a:latin typeface="Century Gothic" panose="020B0502020202020204" pitchFamily="34" charset="0"/>
              </a:rPr>
              <a:t>για τουλάχιστον </a:t>
            </a:r>
            <a:r>
              <a:rPr lang="el-GR" sz="2000" b="1" dirty="0">
                <a:solidFill>
                  <a:prstClr val="black">
                    <a:lumMod val="75000"/>
                    <a:lumOff val="25000"/>
                  </a:prstClr>
                </a:solidFill>
                <a:latin typeface="Century Gothic" panose="020B0502020202020204" pitchFamily="34" charset="0"/>
              </a:rPr>
              <a:t>3</a:t>
            </a:r>
            <a:r>
              <a:rPr lang="en-US" sz="2000" b="1" dirty="0">
                <a:solidFill>
                  <a:prstClr val="black">
                    <a:lumMod val="75000"/>
                    <a:lumOff val="25000"/>
                  </a:prstClr>
                </a:solidFill>
                <a:latin typeface="Century Gothic" panose="020B0502020202020204" pitchFamily="34" charset="0"/>
              </a:rPr>
              <a:t> </a:t>
            </a:r>
            <a:r>
              <a:rPr lang="el-GR" sz="2000" b="1" dirty="0">
                <a:solidFill>
                  <a:prstClr val="black">
                    <a:lumMod val="75000"/>
                    <a:lumOff val="25000"/>
                  </a:prstClr>
                </a:solidFill>
                <a:latin typeface="Century Gothic" panose="020B0502020202020204" pitchFamily="34" charset="0"/>
              </a:rPr>
              <a:t> </a:t>
            </a:r>
            <a:r>
              <a:rPr lang="el-GR" sz="2000" b="1" dirty="0" smtClean="0">
                <a:solidFill>
                  <a:prstClr val="black">
                    <a:lumMod val="75000"/>
                    <a:lumOff val="25000"/>
                  </a:prstClr>
                </a:solidFill>
                <a:latin typeface="Century Gothic" panose="020B0502020202020204" pitchFamily="34" charset="0"/>
              </a:rPr>
              <a:t>ή 5 χρόνια </a:t>
            </a:r>
            <a:r>
              <a:rPr lang="el-GR" sz="2000" dirty="0" smtClean="0">
                <a:solidFill>
                  <a:prstClr val="black">
                    <a:lumMod val="75000"/>
                    <a:lumOff val="25000"/>
                  </a:prstClr>
                </a:solidFill>
                <a:latin typeface="Century Gothic" panose="020B0502020202020204" pitchFamily="34" charset="0"/>
              </a:rPr>
              <a:t>μετά από </a:t>
            </a:r>
            <a:r>
              <a:rPr lang="el-GR" sz="2000" dirty="0">
                <a:solidFill>
                  <a:prstClr val="black">
                    <a:lumMod val="75000"/>
                    <a:lumOff val="25000"/>
                  </a:prstClr>
                </a:solidFill>
                <a:latin typeface="Century Gothic" panose="020B0502020202020204" pitchFamily="34" charset="0"/>
              </a:rPr>
              <a:t>την επιστολή εκκαθάρισης λογαριασμού από το ΙΔΕΠ/κλείσιμο του </a:t>
            </a:r>
            <a:r>
              <a:rPr lang="el-GR" sz="2000" dirty="0" smtClean="0">
                <a:solidFill>
                  <a:prstClr val="black">
                    <a:lumMod val="75000"/>
                    <a:lumOff val="25000"/>
                  </a:prstClr>
                </a:solidFill>
                <a:latin typeface="Century Gothic" panose="020B0502020202020204" pitchFamily="34" charset="0"/>
              </a:rPr>
              <a:t>σχεδίου </a:t>
            </a:r>
            <a:r>
              <a:rPr lang="en-CY" sz="2000" dirty="0" smtClean="0">
                <a:solidFill>
                  <a:prstClr val="black">
                    <a:lumMod val="75000"/>
                    <a:lumOff val="25000"/>
                  </a:prstClr>
                </a:solidFill>
                <a:latin typeface="Century Gothic" panose="020B0502020202020204" pitchFamily="34" charset="0"/>
              </a:rPr>
              <a:t>–</a:t>
            </a:r>
            <a:r>
              <a:rPr lang="el-GR" sz="2000" dirty="0" smtClean="0">
                <a:solidFill>
                  <a:prstClr val="black">
                    <a:lumMod val="75000"/>
                    <a:lumOff val="25000"/>
                  </a:prstClr>
                </a:solidFill>
                <a:latin typeface="Century Gothic" panose="020B0502020202020204" pitchFamily="34" charset="0"/>
              </a:rPr>
              <a:t> αναλόγως του τι καθορίζει η Συμφωνία Επιχορήγησής σας βάσει του ποσού χρηματοδότησης που έχετε λάβει. </a:t>
            </a:r>
            <a:endParaRPr lang="el-GR" sz="2000" dirty="0">
              <a:solidFill>
                <a:prstClr val="black">
                  <a:lumMod val="75000"/>
                  <a:lumOff val="25000"/>
                </a:prstClr>
              </a:solidFill>
              <a:latin typeface="Century Gothic" panose="020B0502020202020204" pitchFamily="34" charset="0"/>
            </a:endParaRPr>
          </a:p>
          <a:p>
            <a:pPr algn="just"/>
            <a:endParaRPr lang="el-GR" sz="2000" dirty="0">
              <a:solidFill>
                <a:prstClr val="black">
                  <a:lumMod val="75000"/>
                  <a:lumOff val="25000"/>
                </a:prstClr>
              </a:solidFill>
              <a:latin typeface="Century Gothic" panose="020B0502020202020204" pitchFamily="34" charset="0"/>
            </a:endParaRPr>
          </a:p>
          <a:p>
            <a:pPr marL="285750" indent="-285750" algn="just">
              <a:buFont typeface="Wingdings" panose="05000000000000000000" pitchFamily="2" charset="2"/>
              <a:buChar char="Ø"/>
            </a:pPr>
            <a:r>
              <a:rPr lang="el-GR" sz="2000" dirty="0">
                <a:solidFill>
                  <a:prstClr val="black">
                    <a:lumMod val="75000"/>
                    <a:lumOff val="25000"/>
                  </a:prstClr>
                </a:solidFill>
                <a:latin typeface="Century Gothic" panose="020B0502020202020204" pitchFamily="34" charset="0"/>
              </a:rPr>
              <a:t>Το Σχέδιο δεν είναι ατομικό. Ανήκει στον οργανισμό. Η καλή τήρηση αρχείου βοηθά και άλλους συναδέλφους να αναλάβουν σε περίπτωση μετακίνησής σας</a:t>
            </a:r>
          </a:p>
          <a:p>
            <a:pPr marL="285750" indent="-285750" algn="just">
              <a:buFont typeface="Wingdings" panose="05000000000000000000" pitchFamily="2" charset="2"/>
              <a:buChar char="Ø"/>
            </a:pPr>
            <a:endParaRPr lang="el-GR" sz="2000" dirty="0">
              <a:solidFill>
                <a:prstClr val="black">
                  <a:lumMod val="75000"/>
                  <a:lumOff val="25000"/>
                </a:prstClr>
              </a:solidFill>
              <a:latin typeface="Century Gothic" panose="020B0502020202020204" pitchFamily="34" charset="0"/>
            </a:endParaRPr>
          </a:p>
          <a:p>
            <a:pPr marL="285750" indent="-285750" algn="just">
              <a:buFont typeface="Wingdings" panose="05000000000000000000" pitchFamily="2" charset="2"/>
              <a:buChar char="Ø"/>
            </a:pPr>
            <a:r>
              <a:rPr lang="el-GR" sz="2000" dirty="0">
                <a:solidFill>
                  <a:prstClr val="black">
                    <a:lumMod val="75000"/>
                    <a:lumOff val="25000"/>
                  </a:prstClr>
                </a:solidFill>
                <a:latin typeface="Century Gothic" panose="020B0502020202020204" pitchFamily="34" charset="0"/>
              </a:rPr>
              <a:t>Διασφαλίζει επίσης τη διαφάνεια σε όλες τις διαδικασίες σας</a:t>
            </a:r>
          </a:p>
          <a:p>
            <a:pPr marL="285750" indent="-285750" algn="just">
              <a:buFont typeface="Wingdings" panose="05000000000000000000" pitchFamily="2" charset="2"/>
              <a:buChar char="Ø"/>
            </a:pPr>
            <a:endParaRPr lang="en-GB"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138455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926" y="735827"/>
            <a:ext cx="9144000" cy="516242"/>
          </a:xfrm>
        </p:spPr>
        <p:txBody>
          <a:bodyPr>
            <a:noAutofit/>
          </a:bodyPr>
          <a:lstStyle/>
          <a:p>
            <a:pPr>
              <a:defRPr/>
            </a:pPr>
            <a:r>
              <a:rPr lang="el-GR" sz="2800" b="1" dirty="0">
                <a:latin typeface="Century Gothic" panose="020B0502020202020204" pitchFamily="34" charset="0"/>
              </a:rPr>
              <a:t>Αρχείο Σχεδίου στον Οργανισμό (1/2)</a:t>
            </a:r>
            <a:endParaRPr lang="en-GB" sz="2800" b="1" dirty="0">
              <a:latin typeface="Century Gothic" panose="020B0502020202020204" pitchFamily="34" charset="0"/>
            </a:endParaRPr>
          </a:p>
        </p:txBody>
      </p:sp>
      <p:sp>
        <p:nvSpPr>
          <p:cNvPr id="20483" name="Content Placeholder 2"/>
          <p:cNvSpPr>
            <a:spLocks noGrp="1"/>
          </p:cNvSpPr>
          <p:nvPr>
            <p:ph type="subTitle" idx="1"/>
          </p:nvPr>
        </p:nvSpPr>
        <p:spPr bwMode="auto">
          <a:xfrm>
            <a:off x="551146" y="1660503"/>
            <a:ext cx="11148164" cy="49782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gn="just">
              <a:lnSpc>
                <a:spcPct val="150000"/>
              </a:lnSpc>
              <a:buNone/>
            </a:pPr>
            <a:r>
              <a:rPr lang="el-GR" sz="2000" b="1" dirty="0">
                <a:solidFill>
                  <a:schemeClr val="accent5">
                    <a:lumMod val="75000"/>
                  </a:schemeClr>
                </a:solidFill>
                <a:latin typeface="Century Gothic" panose="020B0502020202020204" pitchFamily="34" charset="0"/>
              </a:rPr>
              <a:t>Ο φάκελος παραμένει πάντα στο σχολείο/οργανισμό και περιέχει</a:t>
            </a:r>
            <a:r>
              <a:rPr lang="el-GR" sz="2000" b="1" dirty="0" smtClean="0">
                <a:solidFill>
                  <a:schemeClr val="accent5">
                    <a:lumMod val="75000"/>
                  </a:schemeClr>
                </a:solidFill>
                <a:latin typeface="Century Gothic" panose="020B0502020202020204" pitchFamily="34" charset="0"/>
              </a:rPr>
              <a:t>:</a:t>
            </a:r>
            <a:endParaRPr lang="el-GR" sz="1000" b="1" dirty="0">
              <a:solidFill>
                <a:schemeClr val="accent5">
                  <a:lumMod val="75000"/>
                </a:schemeClr>
              </a:solidFill>
              <a:latin typeface="Century Gothic" panose="020B0502020202020204" pitchFamily="34" charset="0"/>
            </a:endParaRPr>
          </a:p>
          <a:p>
            <a:pPr marL="342900" indent="-342900" algn="l">
              <a:buFont typeface="Arial" panose="020B0604020202020204" pitchFamily="34" charset="0"/>
              <a:buChar char="•"/>
              <a:defRPr/>
            </a:pPr>
            <a:r>
              <a:rPr lang="en-US" altLang="en-US" sz="2000" dirty="0">
                <a:solidFill>
                  <a:schemeClr val="tx1">
                    <a:lumMod val="75000"/>
                    <a:lumOff val="25000"/>
                  </a:schemeClr>
                </a:solidFill>
                <a:latin typeface="Century Gothic" panose="020B0502020202020204" pitchFamily="34" charset="0"/>
              </a:rPr>
              <a:t>OID Number</a:t>
            </a:r>
            <a:r>
              <a:rPr lang="el-GR" altLang="en-US" sz="2000" dirty="0">
                <a:solidFill>
                  <a:schemeClr val="tx1">
                    <a:lumMod val="75000"/>
                    <a:lumOff val="25000"/>
                  </a:schemeClr>
                </a:solidFill>
                <a:latin typeface="Century Gothic" panose="020B0502020202020204" pitchFamily="34" charset="0"/>
              </a:rPr>
              <a:t> (</a:t>
            </a:r>
            <a:r>
              <a:rPr lang="en-GB" altLang="en-US" sz="2000" dirty="0">
                <a:solidFill>
                  <a:schemeClr val="tx1">
                    <a:lumMod val="75000"/>
                    <a:lumOff val="25000"/>
                  </a:schemeClr>
                </a:solidFill>
                <a:latin typeface="Century Gothic" panose="020B0502020202020204" pitchFamily="34" charset="0"/>
              </a:rPr>
              <a:t>email </a:t>
            </a:r>
            <a:r>
              <a:rPr lang="el-GR" altLang="en-US" sz="2000" dirty="0">
                <a:solidFill>
                  <a:schemeClr val="tx1">
                    <a:lumMod val="75000"/>
                    <a:lumOff val="25000"/>
                  </a:schemeClr>
                </a:solidFill>
                <a:latin typeface="Century Gothic" panose="020B0502020202020204" pitchFamily="34" charset="0"/>
              </a:rPr>
              <a:t>&amp; κωδικοί πρόσβασης</a:t>
            </a:r>
            <a:r>
              <a:rPr lang="en-GB" altLang="en-US" sz="2000" dirty="0">
                <a:solidFill>
                  <a:schemeClr val="tx1">
                    <a:lumMod val="75000"/>
                    <a:lumOff val="25000"/>
                  </a:schemeClr>
                </a:solidFill>
                <a:latin typeface="Century Gothic" panose="020B0502020202020204" pitchFamily="34" charset="0"/>
              </a:rPr>
              <a:t>)</a:t>
            </a:r>
          </a:p>
          <a:p>
            <a:pPr marL="342900" indent="-342900" algn="l">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Κωδικοί πρόσβασης </a:t>
            </a:r>
            <a:r>
              <a:rPr lang="el-GR" altLang="en-US" sz="2000" dirty="0" smtClean="0">
                <a:solidFill>
                  <a:schemeClr val="tx1">
                    <a:lumMod val="75000"/>
                    <a:lumOff val="25000"/>
                  </a:schemeClr>
                </a:solidFill>
                <a:latin typeface="Century Gothic" panose="020B0502020202020204" pitchFamily="34" charset="0"/>
              </a:rPr>
              <a:t>στην πλατφόρμα (</a:t>
            </a:r>
            <a:r>
              <a:rPr lang="en-US" altLang="en-US" sz="2000" dirty="0">
                <a:solidFill>
                  <a:schemeClr val="tx1">
                    <a:lumMod val="75000"/>
                    <a:lumOff val="25000"/>
                  </a:schemeClr>
                </a:solidFill>
                <a:latin typeface="Century Gothic" panose="020B0502020202020204" pitchFamily="34" charset="0"/>
              </a:rPr>
              <a:t>EU Login Account)</a:t>
            </a:r>
            <a:r>
              <a:rPr lang="el-GR" altLang="en-US" sz="2000" dirty="0">
                <a:solidFill>
                  <a:schemeClr val="tx1">
                    <a:lumMod val="75000"/>
                    <a:lumOff val="25000"/>
                  </a:schemeClr>
                </a:solidFill>
                <a:latin typeface="Century Gothic" panose="020B0502020202020204" pitchFamily="34" charset="0"/>
              </a:rPr>
              <a:t> </a:t>
            </a:r>
          </a:p>
          <a:p>
            <a:pPr marL="342900" indent="-342900" algn="l">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Αίτηση </a:t>
            </a:r>
          </a:p>
          <a:p>
            <a:pPr marL="342900" indent="-342900" algn="l">
              <a:buFont typeface="Arial" panose="020B0604020202020204" pitchFamily="34" charset="0"/>
              <a:buChar char="•"/>
              <a:defRPr/>
            </a:pPr>
            <a:r>
              <a:rPr lang="el-GR" sz="2000" dirty="0">
                <a:solidFill>
                  <a:schemeClr val="tx1">
                    <a:lumMod val="75000"/>
                    <a:lumOff val="25000"/>
                  </a:schemeClr>
                </a:solidFill>
                <a:latin typeface="Century Gothic" panose="020B0502020202020204" pitchFamily="34" charset="0"/>
              </a:rPr>
              <a:t>Γραπτές διαδικασίες και κριτήρια επιλογής συμμετεχόντων</a:t>
            </a:r>
          </a:p>
          <a:p>
            <a:pPr marL="342900" indent="-342900" algn="l">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Επιστολή έγκρισης &amp; αλληλογραφία με ΙΔΕΠ/συμμετέχοντες</a:t>
            </a:r>
          </a:p>
          <a:p>
            <a:pPr marL="342900" indent="-342900" algn="l">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Συμφωνία Επιχορήγησης</a:t>
            </a:r>
          </a:p>
          <a:p>
            <a:pPr marL="342900" indent="-342900" algn="l">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Συμφωνίες συμμετεχόντων </a:t>
            </a:r>
            <a:endParaRPr lang="el-GR" altLang="en-US" sz="2000" dirty="0" smtClean="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defRPr/>
            </a:pPr>
            <a:r>
              <a:rPr lang="en-GB" altLang="en-US" sz="2000" dirty="0">
                <a:solidFill>
                  <a:schemeClr val="tx1">
                    <a:lumMod val="75000"/>
                    <a:lumOff val="25000"/>
                  </a:schemeClr>
                </a:solidFill>
                <a:latin typeface="Century Gothic" panose="020B0502020202020204" pitchFamily="34" charset="0"/>
              </a:rPr>
              <a:t>Grant Agreements - </a:t>
            </a:r>
            <a:r>
              <a:rPr lang="el-GR" altLang="en-US" sz="2000" dirty="0">
                <a:solidFill>
                  <a:schemeClr val="tx1">
                    <a:lumMod val="75000"/>
                    <a:lumOff val="25000"/>
                  </a:schemeClr>
                </a:solidFill>
                <a:latin typeface="Century Gothic" panose="020B0502020202020204" pitchFamily="34" charset="0"/>
              </a:rPr>
              <a:t>υπογραφή πρωτοτύπων εις διπλούν (συμμετέχοντα &amp; οργανισμό)</a:t>
            </a:r>
          </a:p>
          <a:p>
            <a:pPr marL="342900" indent="-342900" algn="l">
              <a:buFont typeface="Arial" panose="020B0604020202020204" pitchFamily="34" charset="0"/>
              <a:buChar char="•"/>
              <a:defRPr/>
            </a:pPr>
            <a:r>
              <a:rPr lang="en-GB" altLang="en-US" sz="2000" dirty="0" smtClean="0">
                <a:solidFill>
                  <a:schemeClr val="tx1">
                    <a:lumMod val="75000"/>
                    <a:lumOff val="25000"/>
                  </a:schemeClr>
                </a:solidFill>
                <a:latin typeface="Century Gothic" panose="020B0502020202020204" pitchFamily="34" charset="0"/>
              </a:rPr>
              <a:t>Learning Agreements </a:t>
            </a:r>
            <a:r>
              <a:rPr lang="el-GR" altLang="en-US" sz="2000" dirty="0" smtClean="0">
                <a:solidFill>
                  <a:schemeClr val="tx1">
                    <a:lumMod val="75000"/>
                    <a:lumOff val="25000"/>
                  </a:schemeClr>
                </a:solidFill>
                <a:latin typeface="Century Gothic" panose="020B0502020202020204" pitchFamily="34" charset="0"/>
              </a:rPr>
              <a:t>&amp;</a:t>
            </a:r>
            <a:r>
              <a:rPr lang="en-GB" altLang="en-US" sz="2000" dirty="0" smtClean="0">
                <a:solidFill>
                  <a:schemeClr val="tx1">
                    <a:lumMod val="75000"/>
                    <a:lumOff val="25000"/>
                  </a:schemeClr>
                </a:solidFill>
                <a:latin typeface="Century Gothic" panose="020B0502020202020204" pitchFamily="34" charset="0"/>
              </a:rPr>
              <a:t> Learning agreement complement–</a:t>
            </a:r>
            <a:r>
              <a:rPr lang="el-GR" altLang="en-US" sz="2000" dirty="0" err="1">
                <a:solidFill>
                  <a:schemeClr val="tx1">
                    <a:lumMod val="75000"/>
                    <a:lumOff val="25000"/>
                  </a:schemeClr>
                </a:solidFill>
                <a:latin typeface="Century Gothic" panose="020B0502020202020204" pitchFamily="34" charset="0"/>
              </a:rPr>
              <a:t>σκαναρισμένα</a:t>
            </a:r>
            <a:r>
              <a:rPr lang="el-GR" altLang="en-US" sz="2000" dirty="0">
                <a:solidFill>
                  <a:schemeClr val="tx1">
                    <a:lumMod val="75000"/>
                    <a:lumOff val="25000"/>
                  </a:schemeClr>
                </a:solidFill>
                <a:latin typeface="Century Gothic" panose="020B0502020202020204" pitchFamily="34" charset="0"/>
              </a:rPr>
              <a:t> αρχεία</a:t>
            </a:r>
          </a:p>
          <a:p>
            <a:pPr marL="342900" indent="-342900" algn="l">
              <a:buFont typeface="Arial" panose="020B0604020202020204" pitchFamily="34" charset="0"/>
              <a:buChar char="•"/>
              <a:defRPr/>
            </a:pPr>
            <a:endParaRPr lang="el-GR" sz="2000" dirty="0">
              <a:solidFill>
                <a:schemeClr val="tx1">
                  <a:lumMod val="75000"/>
                  <a:lumOff val="25000"/>
                </a:schemeClr>
              </a:solidFill>
              <a:latin typeface="Century Gothic" panose="020B0502020202020204" pitchFamily="34" charset="0"/>
            </a:endParaRPr>
          </a:p>
          <a:p>
            <a:pPr>
              <a:buFont typeface="Wingdings" panose="05000000000000000000" pitchFamily="2" charset="2"/>
              <a:buChar char="ü"/>
              <a:defRPr/>
            </a:pPr>
            <a:endParaRPr lang="el-GR" altLang="en-US" sz="21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482356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1352"/>
            <a:ext cx="9144000" cy="616451"/>
          </a:xfrm>
        </p:spPr>
        <p:txBody>
          <a:bodyPr>
            <a:noAutofit/>
          </a:bodyPr>
          <a:lstStyle/>
          <a:p>
            <a:pPr>
              <a:defRPr/>
            </a:pPr>
            <a:r>
              <a:rPr lang="el-GR" sz="2800" b="1" dirty="0">
                <a:solidFill>
                  <a:schemeClr val="tx1">
                    <a:lumMod val="75000"/>
                    <a:lumOff val="25000"/>
                  </a:schemeClr>
                </a:solidFill>
                <a:latin typeface="Century Gothic" panose="020B0502020202020204" pitchFamily="34" charset="0"/>
              </a:rPr>
              <a:t>Αρχείο Σχεδίου στον Οργανισμό (2/2)</a:t>
            </a:r>
            <a:endParaRPr lang="en-GB" sz="2800" b="1" dirty="0">
              <a:solidFill>
                <a:schemeClr val="tx1">
                  <a:lumMod val="75000"/>
                  <a:lumOff val="25000"/>
                </a:schemeClr>
              </a:solidFill>
              <a:latin typeface="Century Gothic" panose="020B0502020202020204" pitchFamily="34" charset="0"/>
            </a:endParaRPr>
          </a:p>
        </p:txBody>
      </p:sp>
      <p:sp>
        <p:nvSpPr>
          <p:cNvPr id="20483" name="Content Placeholder 2"/>
          <p:cNvSpPr>
            <a:spLocks noGrp="1"/>
          </p:cNvSpPr>
          <p:nvPr>
            <p:ph type="subTitle" idx="1"/>
          </p:nvPr>
        </p:nvSpPr>
        <p:spPr bwMode="auto">
          <a:xfrm>
            <a:off x="526094" y="1663178"/>
            <a:ext cx="11198268" cy="49505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85750" indent="-285750" algn="just">
              <a:buFont typeface="Arial" panose="020B0604020202020204" pitchFamily="34" charset="0"/>
              <a:buChar char="•"/>
              <a:defRPr/>
            </a:pPr>
            <a:r>
              <a:rPr lang="el-GR" sz="1800" dirty="0">
                <a:solidFill>
                  <a:schemeClr val="tx1">
                    <a:lumMod val="75000"/>
                    <a:lumOff val="25000"/>
                  </a:schemeClr>
                </a:solidFill>
                <a:latin typeface="Century Gothic" panose="020B0502020202020204" pitchFamily="34" charset="0"/>
              </a:rPr>
              <a:t>Φύλαξη γραπτής επικοινωνίας με τους συμμετέχοντες σε κινητικότητα και τους οργανισμούς υποδοχής </a:t>
            </a:r>
            <a:endParaRPr lang="en-GB" sz="18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sz="10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defRPr/>
            </a:pPr>
            <a:r>
              <a:rPr lang="el-GR" altLang="en-US" sz="1800" dirty="0">
                <a:solidFill>
                  <a:schemeClr val="tx1">
                    <a:lumMod val="75000"/>
                    <a:lumOff val="25000"/>
                  </a:schemeClr>
                </a:solidFill>
                <a:latin typeface="Century Gothic" panose="020B0502020202020204" pitchFamily="34" charset="0"/>
              </a:rPr>
              <a:t>Αντίγραφα Πιστοποιητικών Συμμετοχής για όλους τους συμμετέχοντες (το πρωτότυπο ανήκει στον συμμετέχοντα)</a:t>
            </a:r>
            <a:endParaRPr lang="en-GB" altLang="en-US" sz="18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10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defRPr/>
            </a:pPr>
            <a:r>
              <a:rPr lang="el-GR" altLang="en-US" sz="1800" dirty="0">
                <a:solidFill>
                  <a:schemeClr val="tx1">
                    <a:lumMod val="75000"/>
                    <a:lumOff val="25000"/>
                  </a:schemeClr>
                </a:solidFill>
                <a:latin typeface="Century Gothic" panose="020B0502020202020204" pitchFamily="34" charset="0"/>
              </a:rPr>
              <a:t>Αποδεικτικά πραγματοποίησης εμβασμάτων στους συμμετέχοντες (π.χ. φωτοτυπημένες τραπεζικές επιταγές ή έντυπο που υπογράφει ο κάθε συμμετέχοντας ότι παρέλαβε συγκεκριμένο ποσό σε περίπτωση μετρητών)</a:t>
            </a:r>
            <a:endParaRPr lang="en-GB" altLang="en-US" sz="18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10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defRPr/>
            </a:pPr>
            <a:r>
              <a:rPr lang="el-GR" altLang="en-US" sz="1800" dirty="0">
                <a:solidFill>
                  <a:schemeClr val="tx1">
                    <a:lumMod val="75000"/>
                    <a:lumOff val="25000"/>
                  </a:schemeClr>
                </a:solidFill>
                <a:latin typeface="Century Gothic" panose="020B0502020202020204" pitchFamily="34" charset="0"/>
              </a:rPr>
              <a:t>Αεροπορικές κάρτες επιβίβασης (φωτοτυπίες &amp; αυθεντικές)</a:t>
            </a:r>
            <a:endParaRPr lang="en-GB" altLang="en-US" sz="18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10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defRPr/>
            </a:pPr>
            <a:r>
              <a:rPr lang="el-GR" altLang="en-US" sz="1800" dirty="0">
                <a:solidFill>
                  <a:schemeClr val="tx1">
                    <a:lumMod val="75000"/>
                    <a:lumOff val="25000"/>
                  </a:schemeClr>
                </a:solidFill>
                <a:latin typeface="Century Gothic" panose="020B0502020202020204" pitchFamily="34" charset="0"/>
              </a:rPr>
              <a:t>Αποδείξεις και τιμολόγια για κάθε αγορά αγαθών ή υπηρεσιών (π.χ. δίδακτρα σεμιναρίων</a:t>
            </a:r>
            <a:r>
              <a:rPr lang="el-GR" altLang="en-US" sz="1800" dirty="0" smtClean="0">
                <a:solidFill>
                  <a:schemeClr val="tx1">
                    <a:lumMod val="75000"/>
                    <a:lumOff val="25000"/>
                  </a:schemeClr>
                </a:solidFill>
                <a:latin typeface="Century Gothic" panose="020B0502020202020204" pitchFamily="34" charset="0"/>
              </a:rPr>
              <a:t>, αεροπορικά </a:t>
            </a:r>
            <a:r>
              <a:rPr lang="el-GR" altLang="en-US" sz="1800" dirty="0">
                <a:solidFill>
                  <a:schemeClr val="tx1">
                    <a:lumMod val="75000"/>
                    <a:lumOff val="25000"/>
                  </a:schemeClr>
                </a:solidFill>
                <a:latin typeface="Century Gothic" panose="020B0502020202020204" pitchFamily="34" charset="0"/>
              </a:rPr>
              <a:t>εισιτήρια, ξενοδοχεία, εξοπλισμός από το κονδύλι των οργανωτικών εξόδων κ.ά.)</a:t>
            </a:r>
            <a:endParaRPr lang="en-GB" altLang="en-US" sz="18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10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defRPr/>
            </a:pPr>
            <a:r>
              <a:rPr lang="el-GR" altLang="en-US" sz="1800" dirty="0">
                <a:solidFill>
                  <a:schemeClr val="tx1">
                    <a:lumMod val="75000"/>
                    <a:lumOff val="25000"/>
                  </a:schemeClr>
                </a:solidFill>
                <a:latin typeface="Century Gothic" panose="020B0502020202020204" pitchFamily="34" charset="0"/>
              </a:rPr>
              <a:t>Προαιρετικά: φωτογραφικό υλικό από τις κινητικότητες</a:t>
            </a:r>
          </a:p>
        </p:txBody>
      </p:sp>
    </p:spTree>
    <p:extLst>
      <p:ext uri="{BB962C8B-B14F-4D97-AF65-F5344CB8AC3E}">
        <p14:creationId xmlns:p14="http://schemas.microsoft.com/office/powerpoint/2010/main" val="42631476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endParaRPr kumimoji="0" lang="en-GB"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p:txBody>
      </p:sp>
      <p:sp>
        <p:nvSpPr>
          <p:cNvPr id="4" name="Text Placeholder 5"/>
          <p:cNvSpPr txBox="1">
            <a:spLocks/>
          </p:cNvSpPr>
          <p:nvPr/>
        </p:nvSpPr>
        <p:spPr>
          <a:xfrm>
            <a:off x="827079" y="3049254"/>
            <a:ext cx="3574031" cy="14062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0" u="none" strike="noStrike" kern="1200" cap="none" spc="0" normalizeH="0" baseline="0" noProof="0" dirty="0" smtClean="0">
                <a:ln>
                  <a:noFill/>
                </a:ln>
                <a:solidFill>
                  <a:schemeClr val="accent2">
                    <a:lumMod val="75000"/>
                  </a:schemeClr>
                </a:solidFill>
                <a:effectLst/>
                <a:uLnTx/>
                <a:uFillTx/>
                <a:latin typeface="Century Gothic" panose="020B0502020202020204" pitchFamily="34" charset="0"/>
                <a:ea typeface="+mn-ea"/>
                <a:cs typeface="+mn-cs"/>
              </a:rPr>
              <a:t>Τεχνικές Οδηγίες Εργαλείου Διαχείρισης</a:t>
            </a:r>
            <a:endParaRPr kumimoji="0" lang="en-GB" sz="2800" b="0" i="0" u="none" strike="noStrike" kern="1200" cap="none" spc="0" normalizeH="0" baseline="0" noProof="0" dirty="0">
              <a:ln>
                <a:noFill/>
              </a:ln>
              <a:solidFill>
                <a:schemeClr val="accent2">
                  <a:lumMod val="75000"/>
                </a:schemeClr>
              </a:solidFill>
              <a:effectLst/>
              <a:uLnTx/>
              <a:uFillTx/>
              <a:latin typeface="Century Gothic" panose="020B0502020202020204" pitchFamily="34" charset="0"/>
              <a:ea typeface="+mn-ea"/>
              <a:cs typeface="+mn-cs"/>
            </a:endParaRPr>
          </a:p>
        </p:txBody>
      </p:sp>
      <p:sp>
        <p:nvSpPr>
          <p:cNvPr id="5" name="Subtitle 4"/>
          <p:cNvSpPr txBox="1">
            <a:spLocks/>
          </p:cNvSpPr>
          <p:nvPr/>
        </p:nvSpPr>
        <p:spPr>
          <a:xfrm>
            <a:off x="5314390" y="2458209"/>
            <a:ext cx="5148064" cy="258838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Erasmus+ &amp; European Solidarity Corps Platform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E</a:t>
            </a:r>
            <a:r>
              <a:rPr lang="en-GB" dirty="0" smtClean="0">
                <a:solidFill>
                  <a:prstClr val="black">
                    <a:lumMod val="75000"/>
                    <a:lumOff val="25000"/>
                  </a:prstClr>
                </a:solidFill>
                <a:latin typeface="Century Gothic" panose="020B0502020202020204" pitchFamily="34" charset="0"/>
              </a:rPr>
              <a:t>U</a:t>
            </a:r>
            <a:r>
              <a:rPr kumimoji="0" lang="en-US" sz="2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 login Account</a:t>
            </a: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6954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82189" y="60190"/>
            <a:ext cx="1068404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Erasmus+ and European Solidarity Corps Platform</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527528" y="807480"/>
            <a:ext cx="8929623" cy="203132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hlinkClick r:id="rId3"/>
              </a:rPr>
              <a:t>Πλατφόρμα </a:t>
            </a: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hlinkClick r:id="rId3"/>
              </a:rPr>
              <a:t>EESCP</a:t>
            </a: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 - “Single Entry Point” </a:t>
            </a:r>
            <a:r>
              <a:rPr kumimoji="0" lang="el-GR"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για</a:t>
            </a: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Εξεύρεση οργανισμών που συμμετέχουν σε Αποκεντρωμένες Δράσεις</a:t>
            </a: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E</a:t>
            </a:r>
            <a:r>
              <a:rPr kumimoji="0" lang="el-GR"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rPr>
              <a:t>υκαιρίες</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 του Προγράμματος</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Πρόσβαση σε εγκεκριμένα Σχέδια/</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Projects’ Result Platform</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E</a:t>
            </a:r>
            <a:r>
              <a:rPr kumimoji="0" lang="el-GR"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rPr>
              <a:t>γγραφές</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 νέων οργανισμών (Απόκτηση Ο</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ID)</a:t>
            </a: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Πρόσβαση στις αιτήσεις</a:t>
            </a: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Διαχείριση εγκεκριμένων </a:t>
            </a:r>
            <a:r>
              <a:rPr kumimoji="0" lang="el-GR"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rPr>
              <a:t>σχεδίων</a:t>
            </a: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Arial"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68" y="2968705"/>
            <a:ext cx="8746496" cy="3696877"/>
          </a:xfrm>
          <a:prstGeom prst="rect">
            <a:avLst/>
          </a:prstGeom>
        </p:spPr>
      </p:pic>
    </p:spTree>
    <p:extLst>
      <p:ext uri="{BB962C8B-B14F-4D97-AF65-F5344CB8AC3E}">
        <p14:creationId xmlns:p14="http://schemas.microsoft.com/office/powerpoint/2010/main" val="29716899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75572" y="36230"/>
            <a:ext cx="1068404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ΠΡΟΣΒΑΣΗ ΣΤΗΝ ΠΛΑΤΦΟΡΜΑ </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EESCP</a:t>
            </a:r>
            <a:r>
              <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24325" y="745738"/>
            <a:ext cx="9621253" cy="101566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Εγγραφή ή </a:t>
            </a:r>
            <a:r>
              <a:rPr kumimoji="0" lang="en-GB"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Login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EU Login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Welcome message </a:t>
            </a:r>
            <a:r>
              <a:rPr kumimoji="0" lang="el-GR"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με το μήνυμα χρήστη</a:t>
            </a:r>
            <a:endParaRPr kumimoji="0" lang="en-GB"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5" y="1947689"/>
            <a:ext cx="9258013" cy="4747983"/>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2590" y="1256445"/>
            <a:ext cx="3243089" cy="1286172"/>
          </a:xfrm>
          <a:prstGeom prst="rect">
            <a:avLst/>
          </a:prstGeom>
        </p:spPr>
      </p:pic>
      <p:grpSp>
        <p:nvGrpSpPr>
          <p:cNvPr id="34" name="Group 33"/>
          <p:cNvGrpSpPr/>
          <p:nvPr/>
        </p:nvGrpSpPr>
        <p:grpSpPr>
          <a:xfrm>
            <a:off x="11597347" y="745738"/>
            <a:ext cx="360040" cy="469355"/>
            <a:chOff x="8714671" y="1522944"/>
            <a:chExt cx="360040" cy="469355"/>
          </a:xfrm>
        </p:grpSpPr>
        <p:sp>
          <p:nvSpPr>
            <p:cNvPr id="35" name="Teardrop 3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8729765" y="1572955"/>
              <a:ext cx="3219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smtClean="0">
                  <a:ln>
                    <a:noFill/>
                  </a:ln>
                  <a:solidFill>
                    <a:srgbClr val="FFC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6205" y="3172017"/>
            <a:ext cx="3135585" cy="2000286"/>
          </a:xfrm>
          <a:prstGeom prst="rect">
            <a:avLst/>
          </a:prstGeom>
        </p:spPr>
      </p:pic>
      <p:grpSp>
        <p:nvGrpSpPr>
          <p:cNvPr id="38" name="Group 37"/>
          <p:cNvGrpSpPr/>
          <p:nvPr/>
        </p:nvGrpSpPr>
        <p:grpSpPr>
          <a:xfrm>
            <a:off x="11617043" y="2607592"/>
            <a:ext cx="360040" cy="469355"/>
            <a:chOff x="8714671" y="1522944"/>
            <a:chExt cx="360040" cy="469355"/>
          </a:xfrm>
        </p:grpSpPr>
        <p:sp>
          <p:nvSpPr>
            <p:cNvPr id="39" name="Teardrop 3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8729765" y="1572955"/>
              <a:ext cx="3219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nvGrpSpPr>
          <p:cNvPr id="41" name="Group 40"/>
          <p:cNvGrpSpPr/>
          <p:nvPr/>
        </p:nvGrpSpPr>
        <p:grpSpPr>
          <a:xfrm>
            <a:off x="11564103" y="5246043"/>
            <a:ext cx="360040" cy="469355"/>
            <a:chOff x="8714671" y="1522944"/>
            <a:chExt cx="360040" cy="469355"/>
          </a:xfrm>
        </p:grpSpPr>
        <p:sp>
          <p:nvSpPr>
            <p:cNvPr id="42" name="Teardrop 4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p:cNvSpPr txBox="1"/>
            <p:nvPr/>
          </p:nvSpPr>
          <p:spPr>
            <a:xfrm>
              <a:off x="8729765" y="1572955"/>
              <a:ext cx="3219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3</a:t>
              </a:r>
            </a:p>
          </p:txBody>
        </p:sp>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522" y="5839020"/>
            <a:ext cx="3037630" cy="788487"/>
          </a:xfrm>
          <a:prstGeom prst="rect">
            <a:avLst/>
          </a:prstGeom>
        </p:spPr>
      </p:pic>
    </p:spTree>
    <p:extLst>
      <p:ext uri="{BB962C8B-B14F-4D97-AF65-F5344CB8AC3E}">
        <p14:creationId xmlns:p14="http://schemas.microsoft.com/office/powerpoint/2010/main" val="5009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429" y="2254685"/>
            <a:ext cx="9922527" cy="1929008"/>
          </a:xfrm>
        </p:spPr>
        <p:txBody>
          <a:bodyPr/>
          <a:lstStyle/>
          <a:p>
            <a:r>
              <a:rPr lang="el-GR" sz="3200" dirty="0" smtClean="0">
                <a:latin typeface="Century Gothic" panose="020B0502020202020204" pitchFamily="34" charset="0"/>
              </a:rPr>
              <a:t>Περαιτέρω οδηγίες αναφορικά με την ηλεκτρονική διαχείριση Σχεδίων θα δοθούν σε ημερίδα που θα πραγματοποιηθεί μόλις ενεργοποιηθούν τα εργαλεία και η πρόσβαση σε αυτά. </a:t>
            </a:r>
            <a:endParaRPr lang="en-GB" sz="3200" dirty="0">
              <a:latin typeface="Century Gothic" panose="020B0502020202020204" pitchFamily="34" charset="0"/>
            </a:endParaRPr>
          </a:p>
        </p:txBody>
      </p:sp>
    </p:spTree>
    <p:extLst>
      <p:ext uri="{BB962C8B-B14F-4D97-AF65-F5344CB8AC3E}">
        <p14:creationId xmlns:p14="http://schemas.microsoft.com/office/powerpoint/2010/main" val="23675742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212909" y="2399538"/>
            <a:ext cx="4597053" cy="2335299"/>
          </a:xfrm>
        </p:spPr>
        <p:txBody>
          <a:bodyPr>
            <a:normAutofit/>
          </a:bodyPr>
          <a:lstStyle/>
          <a:p>
            <a:pPr algn="l"/>
            <a:r>
              <a:rPr lang="el-GR" sz="2400" dirty="0" smtClean="0">
                <a:latin typeface="Century Gothic" panose="020B0502020202020204" pitchFamily="34" charset="0"/>
              </a:rPr>
              <a:t>Το </a:t>
            </a:r>
            <a:r>
              <a:rPr lang="el-GR" sz="2400" dirty="0">
                <a:latin typeface="Century Gothic" panose="020B0502020202020204" pitchFamily="34" charset="0"/>
              </a:rPr>
              <a:t>ΙΔΕΠ διεξάγει συγκεκριμένο αριθμό ελέγχων σε διάφορα επίπεδα</a:t>
            </a:r>
          </a:p>
          <a:p>
            <a:pPr algn="l"/>
            <a:r>
              <a:rPr lang="el-GR" sz="2400" dirty="0">
                <a:latin typeface="Century Gothic" panose="020B0502020202020204" pitchFamily="34" charset="0"/>
              </a:rPr>
              <a:t>Οι δικαιούχοι δίνουν τη συγκατάθεση τους με τη Συμφωνία επιχορήγησης</a:t>
            </a:r>
          </a:p>
        </p:txBody>
      </p:sp>
      <p:sp>
        <p:nvSpPr>
          <p:cNvPr id="6" name="Text Placeholder 5"/>
          <p:cNvSpPr>
            <a:spLocks noGrp="1"/>
          </p:cNvSpPr>
          <p:nvPr>
            <p:ph type="body" sz="half" idx="4294967295"/>
          </p:nvPr>
        </p:nvSpPr>
        <p:spPr>
          <a:xfrm>
            <a:off x="1227551" y="3303020"/>
            <a:ext cx="3008313" cy="528336"/>
          </a:xfrm>
          <a:prstGeom prst="rect">
            <a:avLst/>
          </a:prstGeom>
        </p:spPr>
        <p:txBody>
          <a:bodyPr>
            <a:normAutofit/>
          </a:bodyPr>
          <a:lstStyle/>
          <a:p>
            <a:pPr marL="0" lvl="1" indent="0" algn="ctr">
              <a:buNone/>
            </a:pPr>
            <a:r>
              <a:rPr lang="el-GR" b="1" dirty="0" smtClean="0">
                <a:solidFill>
                  <a:schemeClr val="accent5">
                    <a:lumMod val="75000"/>
                  </a:schemeClr>
                </a:solidFill>
                <a:latin typeface="Century Gothic" panose="020B0502020202020204" pitchFamily="34" charset="0"/>
              </a:rPr>
              <a:t> </a:t>
            </a:r>
            <a:r>
              <a:rPr lang="el-GR" b="1" dirty="0">
                <a:solidFill>
                  <a:schemeClr val="accent6">
                    <a:lumMod val="50000"/>
                  </a:schemeClr>
                </a:solidFill>
                <a:latin typeface="Century Gothic" panose="020B0502020202020204" pitchFamily="34" charset="0"/>
              </a:rPr>
              <a:t>Έλεγχοι</a:t>
            </a:r>
          </a:p>
        </p:txBody>
      </p:sp>
      <p:cxnSp>
        <p:nvCxnSpPr>
          <p:cNvPr id="4" name="Straight Connector 3"/>
          <p:cNvCxnSpPr/>
          <p:nvPr/>
        </p:nvCxnSpPr>
        <p:spPr>
          <a:xfrm>
            <a:off x="5015880" y="908720"/>
            <a:ext cx="0" cy="4968552"/>
          </a:xfrm>
          <a:prstGeom prst="line">
            <a:avLst/>
          </a:prstGeom>
          <a:ln w="539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6769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7383"/>
            <a:ext cx="9144000" cy="628977"/>
          </a:xfrm>
        </p:spPr>
        <p:txBody>
          <a:bodyPr>
            <a:normAutofit/>
          </a:bodyPr>
          <a:lstStyle/>
          <a:p>
            <a:r>
              <a:rPr lang="el-GR" sz="2800" b="1" dirty="0">
                <a:solidFill>
                  <a:schemeClr val="accent6">
                    <a:lumMod val="50000"/>
                  </a:schemeClr>
                </a:solidFill>
                <a:latin typeface="Century Gothic" panose="020B0502020202020204" pitchFamily="34" charset="0"/>
              </a:rPr>
              <a:t>Είδη Ελέγχων</a:t>
            </a:r>
            <a:endParaRPr lang="en-US" sz="2800" b="1" dirty="0">
              <a:solidFill>
                <a:schemeClr val="accent6">
                  <a:lumMod val="50000"/>
                </a:schemeClr>
              </a:solidFill>
              <a:latin typeface="Century Gothic" panose="020B0502020202020204" pitchFamily="34" charset="0"/>
            </a:endParaRPr>
          </a:p>
        </p:txBody>
      </p:sp>
      <p:sp>
        <p:nvSpPr>
          <p:cNvPr id="3" name="Content Placeholder 2"/>
          <p:cNvSpPr>
            <a:spLocks noGrp="1"/>
          </p:cNvSpPr>
          <p:nvPr>
            <p:ph type="subTitle" idx="1"/>
          </p:nvPr>
        </p:nvSpPr>
        <p:spPr>
          <a:xfrm>
            <a:off x="891436" y="1763386"/>
            <a:ext cx="10409128" cy="4349316"/>
          </a:xfrm>
        </p:spPr>
        <p:txBody>
          <a:bodyPr>
            <a:noAutofit/>
          </a:bodyPr>
          <a:lstStyle/>
          <a:p>
            <a:pPr algn="just"/>
            <a:r>
              <a:rPr lang="en-US" sz="2000" b="1" dirty="0">
                <a:solidFill>
                  <a:schemeClr val="tx1">
                    <a:lumMod val="75000"/>
                    <a:lumOff val="25000"/>
                  </a:schemeClr>
                </a:solidFill>
                <a:latin typeface="Century Gothic" panose="020B0502020202020204" pitchFamily="34" charset="0"/>
              </a:rPr>
              <a:t>On-the-spot check during the project implementation:  </a:t>
            </a:r>
            <a:r>
              <a:rPr lang="el-GR" sz="2000" dirty="0">
                <a:solidFill>
                  <a:schemeClr val="tx1">
                    <a:lumMod val="75000"/>
                    <a:lumOff val="25000"/>
                  </a:schemeClr>
                </a:solidFill>
                <a:latin typeface="Century Gothic" panose="020B0502020202020204" pitchFamily="34" charset="0"/>
              </a:rPr>
              <a:t>Διενεργείται κατά τη διάρκεια της υλοποίησης του έργου ώστε η </a:t>
            </a:r>
            <a:r>
              <a:rPr lang="en-GB" sz="2000" dirty="0">
                <a:solidFill>
                  <a:schemeClr val="tx1">
                    <a:lumMod val="75000"/>
                    <a:lumOff val="25000"/>
                  </a:schemeClr>
                </a:solidFill>
                <a:latin typeface="Century Gothic" panose="020B0502020202020204" pitchFamily="34" charset="0"/>
              </a:rPr>
              <a:t>EY </a:t>
            </a:r>
            <a:r>
              <a:rPr lang="el-GR" sz="2000" dirty="0">
                <a:solidFill>
                  <a:schemeClr val="tx1">
                    <a:lumMod val="75000"/>
                    <a:lumOff val="25000"/>
                  </a:schemeClr>
                </a:solidFill>
                <a:latin typeface="Century Gothic" panose="020B0502020202020204" pitchFamily="34" charset="0"/>
              </a:rPr>
              <a:t>να επαληθεύει άμεσα την πραγματοποίηση και την επιλεξιμότητα όλων των </a:t>
            </a:r>
            <a:r>
              <a:rPr lang="el-GR" sz="2000" dirty="0" smtClean="0">
                <a:solidFill>
                  <a:schemeClr val="tx1">
                    <a:lumMod val="75000"/>
                    <a:lumOff val="25000"/>
                  </a:schemeClr>
                </a:solidFill>
                <a:latin typeface="Century Gothic" panose="020B0502020202020204" pitchFamily="34" charset="0"/>
              </a:rPr>
              <a:t>δραστηριοτήτων</a:t>
            </a:r>
          </a:p>
          <a:p>
            <a:pPr algn="just"/>
            <a:r>
              <a:rPr lang="en-GB" sz="2000" b="1" dirty="0" smtClean="0">
                <a:solidFill>
                  <a:schemeClr val="tx1">
                    <a:lumMod val="75000"/>
                    <a:lumOff val="25000"/>
                  </a:schemeClr>
                </a:solidFill>
                <a:latin typeface="Century Gothic" panose="020B0502020202020204" pitchFamily="34" charset="0"/>
              </a:rPr>
              <a:t>On-the-spot </a:t>
            </a:r>
            <a:r>
              <a:rPr lang="en-GB" sz="2000" b="1" dirty="0">
                <a:solidFill>
                  <a:schemeClr val="tx1">
                    <a:lumMod val="75000"/>
                    <a:lumOff val="25000"/>
                  </a:schemeClr>
                </a:solidFill>
                <a:latin typeface="Century Gothic" panose="020B0502020202020204" pitchFamily="34" charset="0"/>
              </a:rPr>
              <a:t>check after completion of the </a:t>
            </a:r>
            <a:r>
              <a:rPr lang="en-GB" sz="2000" b="1" dirty="0" smtClean="0">
                <a:solidFill>
                  <a:schemeClr val="tx1">
                    <a:lumMod val="75000"/>
                    <a:lumOff val="25000"/>
                  </a:schemeClr>
                </a:solidFill>
                <a:latin typeface="Century Gothic" panose="020B0502020202020204" pitchFamily="34" charset="0"/>
              </a:rPr>
              <a:t>project</a:t>
            </a:r>
            <a:r>
              <a:rPr lang="el-GR" sz="2000" dirty="0" smtClean="0">
                <a:solidFill>
                  <a:schemeClr val="tx1">
                    <a:lumMod val="75000"/>
                    <a:lumOff val="25000"/>
                  </a:schemeClr>
                </a:solidFill>
                <a:latin typeface="Century Gothic" panose="020B0502020202020204" pitchFamily="34" charset="0"/>
              </a:rPr>
              <a:t>: ο </a:t>
            </a:r>
            <a:r>
              <a:rPr lang="el-GR" sz="2000" dirty="0">
                <a:solidFill>
                  <a:schemeClr val="tx1">
                    <a:lumMod val="75000"/>
                    <a:lumOff val="25000"/>
                  </a:schemeClr>
                </a:solidFill>
                <a:latin typeface="Century Gothic" panose="020B0502020202020204" pitchFamily="34" charset="0"/>
              </a:rPr>
              <a:t>έλεγχος αυτός πραγματοποιείται μετά το τέλος του </a:t>
            </a:r>
            <a:r>
              <a:rPr lang="el-GR" sz="2000" dirty="0" smtClean="0">
                <a:solidFill>
                  <a:schemeClr val="tx1">
                    <a:lumMod val="75000"/>
                    <a:lumOff val="25000"/>
                  </a:schemeClr>
                </a:solidFill>
                <a:latin typeface="Century Gothic" panose="020B0502020202020204" pitchFamily="34" charset="0"/>
              </a:rPr>
              <a:t>σχεδίου και </a:t>
            </a:r>
            <a:r>
              <a:rPr lang="el-GR" sz="2000" dirty="0">
                <a:solidFill>
                  <a:schemeClr val="tx1">
                    <a:lumMod val="75000"/>
                    <a:lumOff val="25000"/>
                  </a:schemeClr>
                </a:solidFill>
                <a:latin typeface="Century Gothic" panose="020B0502020202020204" pitchFamily="34" charset="0"/>
              </a:rPr>
              <a:t>συνήθως </a:t>
            </a:r>
            <a:r>
              <a:rPr lang="el-GR" sz="2000" dirty="0" smtClean="0">
                <a:solidFill>
                  <a:schemeClr val="tx1">
                    <a:lumMod val="75000"/>
                    <a:lumOff val="25000"/>
                  </a:schemeClr>
                </a:solidFill>
                <a:latin typeface="Century Gothic" panose="020B0502020202020204" pitchFamily="34" charset="0"/>
              </a:rPr>
              <a:t>μετά από </a:t>
            </a:r>
            <a:r>
              <a:rPr lang="el-GR" sz="2000" dirty="0">
                <a:solidFill>
                  <a:schemeClr val="tx1">
                    <a:lumMod val="75000"/>
                    <a:lumOff val="25000"/>
                  </a:schemeClr>
                </a:solidFill>
                <a:latin typeface="Century Gothic" panose="020B0502020202020204" pitchFamily="34" charset="0"/>
              </a:rPr>
              <a:t>τον έλεγχο της τελικής έκθεσης</a:t>
            </a:r>
          </a:p>
          <a:p>
            <a:pPr algn="just"/>
            <a:r>
              <a:rPr lang="en-US" sz="2000" b="1" dirty="0" smtClean="0">
                <a:solidFill>
                  <a:schemeClr val="tx1">
                    <a:lumMod val="75000"/>
                    <a:lumOff val="25000"/>
                  </a:schemeClr>
                </a:solidFill>
                <a:latin typeface="Century Gothic" panose="020B0502020202020204" pitchFamily="34" charset="0"/>
              </a:rPr>
              <a:t>Final </a:t>
            </a:r>
            <a:r>
              <a:rPr lang="en-US" sz="2000" b="1" dirty="0">
                <a:solidFill>
                  <a:schemeClr val="tx1">
                    <a:lumMod val="75000"/>
                    <a:lumOff val="25000"/>
                  </a:schemeClr>
                </a:solidFill>
                <a:latin typeface="Century Gothic" panose="020B0502020202020204" pitchFamily="34" charset="0"/>
              </a:rPr>
              <a:t>report check</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Έλεγχος τελικής έκθεσης</a:t>
            </a:r>
          </a:p>
          <a:p>
            <a:pPr algn="just"/>
            <a:r>
              <a:rPr lang="en-US" sz="2000" b="1" dirty="0" smtClean="0">
                <a:solidFill>
                  <a:schemeClr val="tx1">
                    <a:lumMod val="75000"/>
                    <a:lumOff val="25000"/>
                  </a:schemeClr>
                </a:solidFill>
                <a:latin typeface="Century Gothic" panose="020B0502020202020204" pitchFamily="34" charset="0"/>
              </a:rPr>
              <a:t>Desk </a:t>
            </a:r>
            <a:r>
              <a:rPr lang="en-US" sz="2000" b="1" dirty="0">
                <a:solidFill>
                  <a:schemeClr val="tx1">
                    <a:lumMod val="75000"/>
                    <a:lumOff val="25000"/>
                  </a:schemeClr>
                </a:solidFill>
                <a:latin typeface="Century Gothic" panose="020B0502020202020204" pitchFamily="34" charset="0"/>
              </a:rPr>
              <a:t>check:</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που θα ζητηθούν από το ΙΔΕΠ</a:t>
            </a:r>
          </a:p>
          <a:p>
            <a:pPr algn="just"/>
            <a:r>
              <a:rPr lang="en-US" sz="2000" b="1" dirty="0" smtClean="0">
                <a:solidFill>
                  <a:schemeClr val="tx1">
                    <a:lumMod val="75000"/>
                    <a:lumOff val="25000"/>
                  </a:schemeClr>
                </a:solidFill>
                <a:latin typeface="Century Gothic" panose="020B0502020202020204" pitchFamily="34" charset="0"/>
              </a:rPr>
              <a:t>Risk</a:t>
            </a:r>
            <a:r>
              <a:rPr lang="el-GR" sz="2000" b="1" dirty="0">
                <a:solidFill>
                  <a:schemeClr val="tx1">
                    <a:lumMod val="75000"/>
                    <a:lumOff val="25000"/>
                  </a:schemeClr>
                </a:solidFill>
                <a:latin typeface="Century Gothic" panose="020B0502020202020204" pitchFamily="34" charset="0"/>
              </a:rPr>
              <a:t>-</a:t>
            </a:r>
            <a:r>
              <a:rPr lang="en-US" sz="2000" b="1" dirty="0">
                <a:solidFill>
                  <a:schemeClr val="tx1">
                    <a:lumMod val="75000"/>
                    <a:lumOff val="25000"/>
                  </a:schemeClr>
                </a:solidFill>
                <a:latin typeface="Century Gothic" panose="020B0502020202020204" pitchFamily="34" charset="0"/>
              </a:rPr>
              <a:t>based checks</a:t>
            </a:r>
            <a:r>
              <a:rPr lang="en-US" sz="2000" dirty="0">
                <a:solidFill>
                  <a:schemeClr val="tx1">
                    <a:lumMod val="75000"/>
                    <a:lumOff val="25000"/>
                  </a:schemeClr>
                </a:solidFill>
                <a:latin typeface="Century Gothic" panose="020B0502020202020204" pitchFamily="34" charset="0"/>
              </a:rPr>
              <a:t>: </a:t>
            </a:r>
            <a:r>
              <a:rPr lang="el-GR" sz="2000" dirty="0" err="1">
                <a:latin typeface="Century Gothic" panose="020B0502020202020204" pitchFamily="34" charset="0"/>
              </a:rPr>
              <a:t>Στοχευμένοι</a:t>
            </a:r>
            <a:r>
              <a:rPr lang="el-GR" sz="2000" dirty="0">
                <a:latin typeface="Century Gothic" panose="020B0502020202020204" pitchFamily="34" charset="0"/>
              </a:rPr>
              <a:t> έλεγχοι σε περίπτωση</a:t>
            </a:r>
            <a:r>
              <a:rPr lang="en-US" sz="2000" dirty="0">
                <a:latin typeface="Century Gothic" panose="020B0502020202020204" pitchFamily="34" charset="0"/>
              </a:rPr>
              <a:t> </a:t>
            </a:r>
            <a:r>
              <a:rPr lang="el-GR" sz="2000" dirty="0">
                <a:latin typeface="Century Gothic" panose="020B0502020202020204" pitchFamily="34" charset="0"/>
              </a:rPr>
              <a:t>ένδειξης κακής/ελλιπούς </a:t>
            </a:r>
            <a:r>
              <a:rPr lang="el-GR" sz="2000" dirty="0" smtClean="0">
                <a:latin typeface="Century Gothic" panose="020B0502020202020204" pitchFamily="34" charset="0"/>
              </a:rPr>
              <a:t>διαχείρισης</a:t>
            </a:r>
            <a:endParaRPr lang="el-GR" sz="2000" dirty="0">
              <a:latin typeface="Century Gothic" panose="020B0502020202020204" pitchFamily="34" charset="0"/>
            </a:endParaRPr>
          </a:p>
        </p:txBody>
      </p:sp>
    </p:spTree>
    <p:extLst>
      <p:ext uri="{BB962C8B-B14F-4D97-AF65-F5344CB8AC3E}">
        <p14:creationId xmlns:p14="http://schemas.microsoft.com/office/powerpoint/2010/main" val="38196244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1536"/>
            <a:ext cx="9144000" cy="566347"/>
          </a:xfrm>
        </p:spPr>
        <p:txBody>
          <a:bodyPr>
            <a:normAutofit/>
          </a:bodyPr>
          <a:lstStyle/>
          <a:p>
            <a:r>
              <a:rPr lang="el-GR" sz="2800" b="1" dirty="0">
                <a:solidFill>
                  <a:schemeClr val="accent6">
                    <a:lumMod val="50000"/>
                  </a:schemeClr>
                </a:solidFill>
                <a:latin typeface="Century Gothic" panose="020B0502020202020204" pitchFamily="34" charset="0"/>
              </a:rPr>
              <a:t>ΜΚΔ του ΙΔΕΠ </a:t>
            </a:r>
            <a:r>
              <a:rPr lang="en-US" sz="2800" b="1" dirty="0">
                <a:solidFill>
                  <a:schemeClr val="accent6">
                    <a:lumMod val="50000"/>
                  </a:schemeClr>
                </a:solidFill>
                <a:latin typeface="Century Gothic" panose="020B0502020202020204" pitchFamily="34" charset="0"/>
              </a:rPr>
              <a:t>&amp; </a:t>
            </a:r>
            <a:r>
              <a:rPr lang="el-GR" sz="2800" b="1" dirty="0">
                <a:solidFill>
                  <a:schemeClr val="accent6">
                    <a:lumMod val="50000"/>
                  </a:schemeClr>
                </a:solidFill>
                <a:latin typeface="Century Gothic" panose="020B0502020202020204" pitchFamily="34" charset="0"/>
              </a:rPr>
              <a:t>Επικοινωνία</a:t>
            </a:r>
            <a:endParaRPr lang="en-US" sz="2800" b="1" dirty="0">
              <a:solidFill>
                <a:schemeClr val="accent6">
                  <a:lumMod val="50000"/>
                </a:schemeClr>
              </a:solidFill>
              <a:latin typeface="Century Gothic" panose="020B0502020202020204" pitchFamily="34" charset="0"/>
            </a:endParaRPr>
          </a:p>
        </p:txBody>
      </p:sp>
      <p:sp>
        <p:nvSpPr>
          <p:cNvPr id="3" name="Content Placeholder 2"/>
          <p:cNvSpPr>
            <a:spLocks noGrp="1"/>
          </p:cNvSpPr>
          <p:nvPr>
            <p:ph type="subTitle" idx="1"/>
          </p:nvPr>
        </p:nvSpPr>
        <p:spPr>
          <a:xfrm>
            <a:off x="1524000" y="1816274"/>
            <a:ext cx="9144000" cy="3995804"/>
          </a:xfrm>
        </p:spPr>
        <p:txBody>
          <a:bodyPr>
            <a:normAutofit/>
          </a:bodyPr>
          <a:lstStyle/>
          <a:p>
            <a:pPr marL="0" indent="0" algn="just">
              <a:buNone/>
            </a:pPr>
            <a:r>
              <a:rPr lang="el-GR" sz="2000" b="1" dirty="0">
                <a:solidFill>
                  <a:schemeClr val="accent5">
                    <a:lumMod val="75000"/>
                  </a:schemeClr>
                </a:solidFill>
                <a:latin typeface="Century Gothic" panose="020B0502020202020204" pitchFamily="34" charset="0"/>
              </a:rPr>
              <a:t>Ακολουθείστε μας στο</a:t>
            </a:r>
            <a:r>
              <a:rPr lang="en-GB" sz="2000" b="1" dirty="0">
                <a:solidFill>
                  <a:schemeClr val="accent5">
                    <a:lumMod val="75000"/>
                  </a:schemeClr>
                </a:solidFill>
                <a:latin typeface="Century Gothic" panose="020B0502020202020204" pitchFamily="34" charset="0"/>
              </a:rPr>
              <a:t>…</a:t>
            </a:r>
            <a:endParaRPr lang="en-US" sz="2000" b="1" dirty="0">
              <a:solidFill>
                <a:schemeClr val="accent5">
                  <a:lumMod val="75000"/>
                </a:schemeClr>
              </a:solidFill>
              <a:latin typeface="Century Gothic" panose="020B0502020202020204" pitchFamily="34" charset="0"/>
            </a:endParaRPr>
          </a:p>
          <a:p>
            <a:pPr algn="just"/>
            <a:r>
              <a:rPr lang="en-US" sz="2000" dirty="0">
                <a:latin typeface="Century Gothic" panose="020B0502020202020204" pitchFamily="34" charset="0"/>
                <a:hlinkClick r:id="rId2"/>
              </a:rPr>
              <a:t>Facebook</a:t>
            </a:r>
            <a:endParaRPr lang="en-US" sz="2000" dirty="0">
              <a:latin typeface="Century Gothic" panose="020B0502020202020204" pitchFamily="34" charset="0"/>
            </a:endParaRPr>
          </a:p>
          <a:p>
            <a:pPr algn="just"/>
            <a:r>
              <a:rPr lang="en-US" sz="2000" dirty="0">
                <a:latin typeface="Century Gothic" panose="020B0502020202020204" pitchFamily="34" charset="0"/>
                <a:hlinkClick r:id="rId3"/>
              </a:rPr>
              <a:t>Twitter</a:t>
            </a:r>
            <a:r>
              <a:rPr lang="en-US" sz="2000" dirty="0">
                <a:latin typeface="Century Gothic" panose="020B0502020202020204" pitchFamily="34" charset="0"/>
              </a:rPr>
              <a:t> </a:t>
            </a:r>
          </a:p>
          <a:p>
            <a:pPr algn="just"/>
            <a:r>
              <a:rPr lang="en-US" sz="2000" dirty="0">
                <a:latin typeface="Century Gothic" panose="020B0502020202020204" pitchFamily="34" charset="0"/>
                <a:hlinkClick r:id="rId4"/>
              </a:rPr>
              <a:t>Instagram</a:t>
            </a:r>
            <a:endParaRPr lang="en-US" sz="2000" dirty="0">
              <a:latin typeface="Century Gothic" panose="020B0502020202020204" pitchFamily="34" charset="0"/>
            </a:endParaRPr>
          </a:p>
          <a:p>
            <a:pPr algn="just"/>
            <a:r>
              <a:rPr lang="en-GB" sz="2000" dirty="0">
                <a:solidFill>
                  <a:schemeClr val="accent5">
                    <a:lumMod val="75000"/>
                  </a:schemeClr>
                </a:solidFill>
                <a:latin typeface="Century Gothic" panose="020B0502020202020204" pitchFamily="34" charset="0"/>
                <a:hlinkClick r:id="rId5"/>
              </a:rPr>
              <a:t>Newsletter</a:t>
            </a:r>
            <a:r>
              <a:rPr lang="el-GR" sz="2000" dirty="0">
                <a:solidFill>
                  <a:schemeClr val="accent5">
                    <a:lumMod val="75000"/>
                  </a:schemeClr>
                </a:solidFill>
                <a:latin typeface="Century Gothic" panose="020B0502020202020204" pitchFamily="34" charset="0"/>
              </a:rPr>
              <a:t> (εγγραφή στη λίστα επαφών του ΙΔΕΠ)</a:t>
            </a:r>
            <a:endParaRPr lang="en-GB" sz="2000" dirty="0">
              <a:solidFill>
                <a:schemeClr val="accent5">
                  <a:lumMod val="75000"/>
                </a:schemeClr>
              </a:solidFill>
              <a:latin typeface="Century Gothic" panose="020B0502020202020204" pitchFamily="34" charset="0"/>
            </a:endParaRPr>
          </a:p>
          <a:p>
            <a:pPr marL="0" indent="0" algn="just">
              <a:buNone/>
            </a:pPr>
            <a:endParaRPr lang="el-GR" sz="2000" b="1" dirty="0">
              <a:solidFill>
                <a:schemeClr val="accent5">
                  <a:lumMod val="75000"/>
                </a:schemeClr>
              </a:solidFill>
              <a:latin typeface="Century Gothic" panose="020B0502020202020204" pitchFamily="34" charset="0"/>
            </a:endParaRPr>
          </a:p>
          <a:p>
            <a:pPr marL="0" indent="0" algn="just">
              <a:buNone/>
            </a:pPr>
            <a:r>
              <a:rPr lang="el-GR" sz="2000" b="1" dirty="0">
                <a:solidFill>
                  <a:schemeClr val="accent5">
                    <a:lumMod val="75000"/>
                  </a:schemeClr>
                </a:solidFill>
                <a:latin typeface="Century Gothic" panose="020B0502020202020204" pitchFamily="34" charset="0"/>
              </a:rPr>
              <a:t>Επικοινωνείστε μαζί μας...</a:t>
            </a:r>
          </a:p>
          <a:p>
            <a:pPr algn="just">
              <a:defRPr/>
            </a:pPr>
            <a:r>
              <a:rPr lang="el-GR" altLang="en-US" sz="2000" dirty="0">
                <a:latin typeface="Century Gothic" panose="020B0502020202020204" pitchFamily="34" charset="0"/>
              </a:rPr>
              <a:t>Στοιχεία επικοινωνίας προσωπικού ΙΔΕΠ </a:t>
            </a:r>
          </a:p>
          <a:p>
            <a:pPr marL="0" indent="0" algn="just">
              <a:buNone/>
              <a:defRPr/>
            </a:pPr>
            <a:r>
              <a:rPr lang="en-GB" sz="2000" dirty="0">
                <a:latin typeface="Century Gothic" panose="020B0502020202020204" pitchFamily="34" charset="0"/>
                <a:hlinkClick r:id="rId6"/>
              </a:rPr>
              <a:t>http://erasmusplus.cy/prosopiko</a:t>
            </a:r>
            <a:endParaRPr lang="en-GB" sz="2000" dirty="0">
              <a:latin typeface="Century Gothic" panose="020B0502020202020204" pitchFamily="34" charset="0"/>
            </a:endParaRPr>
          </a:p>
          <a:p>
            <a:endParaRPr lang="en-GB" sz="3000"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425492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8509" y="688932"/>
            <a:ext cx="9144000" cy="869332"/>
          </a:xfrm>
        </p:spPr>
        <p:txBody>
          <a:bodyPr/>
          <a:lstStyle/>
          <a:p>
            <a:pPr>
              <a:defRPr/>
            </a:pPr>
            <a:r>
              <a:rPr lang="el-GR" sz="3200" b="1" dirty="0">
                <a:solidFill>
                  <a:srgbClr val="008080"/>
                </a:solidFill>
                <a:latin typeface="Century Gothic" panose="020B0502020202020204" pitchFamily="34" charset="0"/>
              </a:rPr>
              <a:t>Σχέδια Κινητικότητας Μικρής Διάρκειας</a:t>
            </a:r>
            <a:r>
              <a:rPr lang="el-GR" sz="3200" b="1" dirty="0">
                <a:solidFill>
                  <a:schemeClr val="accent5">
                    <a:lumMod val="75000"/>
                  </a:schemeClr>
                </a:solidFill>
                <a:latin typeface="Century Gothic" panose="020B0502020202020204" pitchFamily="34" charset="0"/>
              </a:rPr>
              <a:t> </a:t>
            </a:r>
            <a:br>
              <a:rPr lang="el-GR" sz="3200" b="1" dirty="0">
                <a:solidFill>
                  <a:schemeClr val="accent5">
                    <a:lumMod val="75000"/>
                  </a:schemeClr>
                </a:solidFill>
                <a:latin typeface="Century Gothic" panose="020B0502020202020204" pitchFamily="34" charset="0"/>
              </a:rPr>
            </a:br>
            <a:r>
              <a:rPr lang="el-GR" sz="1900" b="1" dirty="0">
                <a:solidFill>
                  <a:prstClr val="black"/>
                </a:solidFill>
                <a:latin typeface="Century Gothic" panose="020B0502020202020204" pitchFamily="34" charset="0"/>
                <a:ea typeface="+mn-ea"/>
                <a:cs typeface="Calibri" panose="020F0502020204030204" pitchFamily="34" charset="0"/>
              </a:rPr>
              <a:t>Είδη κινητικοτήτων (2/2)</a:t>
            </a:r>
            <a:endParaRPr lang="en-GB" sz="1900" b="1" dirty="0">
              <a:solidFill>
                <a:prstClr val="black"/>
              </a:solidFill>
              <a:latin typeface="Century Gothic" panose="020B0502020202020204" pitchFamily="34" charset="0"/>
              <a:ea typeface="+mn-ea"/>
              <a:cs typeface="Calibri" panose="020F0502020204030204" pitchFamily="34" charset="0"/>
            </a:endParaRPr>
          </a:p>
        </p:txBody>
      </p:sp>
      <p:sp>
        <p:nvSpPr>
          <p:cNvPr id="3" name="Subtitle 2"/>
          <p:cNvSpPr>
            <a:spLocks noGrp="1"/>
          </p:cNvSpPr>
          <p:nvPr>
            <p:ph type="subTitle" idx="1"/>
          </p:nvPr>
        </p:nvSpPr>
        <p:spPr>
          <a:xfrm>
            <a:off x="1745674" y="5008791"/>
            <a:ext cx="9144000" cy="1470668"/>
          </a:xfrm>
        </p:spPr>
        <p:txBody>
          <a:bodyPr/>
          <a:lstStyle/>
          <a:p>
            <a:r>
              <a:rPr lang="el-GR" sz="2000" dirty="0" smtClean="0">
                <a:latin typeface="Century Gothic" panose="020B0502020202020204" pitchFamily="34" charset="0"/>
              </a:rPr>
              <a:t>Η </a:t>
            </a:r>
            <a:r>
              <a:rPr lang="el-GR" sz="2000" dirty="0">
                <a:latin typeface="Century Gothic" panose="020B0502020202020204" pitchFamily="34" charset="0"/>
              </a:rPr>
              <a:t>ελάχιστη και μέγιστη διάρκεια του φυσικού τμήματος της μεικτής κινητικότητας </a:t>
            </a:r>
            <a:r>
              <a:rPr lang="el-GR" sz="2000" dirty="0" smtClean="0">
                <a:latin typeface="Century Gothic" panose="020B0502020202020204" pitchFamily="34" charset="0"/>
              </a:rPr>
              <a:t>  </a:t>
            </a:r>
            <a:r>
              <a:rPr lang="el-GR" sz="2000" dirty="0">
                <a:latin typeface="Century Gothic" panose="020B0502020202020204" pitchFamily="34" charset="0"/>
              </a:rPr>
              <a:t>πρέπει να συμβαδίζει με την ελάχιστη και μέγιστη διάρκεια των κινητικοτήτων, όπως αυτή ορίζεται στον Οδηγό του Προγράμματος για κάθε ξεχωριστό τύπο </a:t>
            </a:r>
            <a:r>
              <a:rPr lang="el-GR" sz="2000" dirty="0" smtClean="0">
                <a:latin typeface="Century Gothic" panose="020B0502020202020204" pitchFamily="34" charset="0"/>
              </a:rPr>
              <a:t>δραστηριότητας</a:t>
            </a:r>
            <a:endParaRPr lang="en-GB" sz="2000" dirty="0">
              <a:latin typeface="Century Gothic" panose="020B0502020202020204" pitchFamily="34" charset="0"/>
            </a:endParaRPr>
          </a:p>
        </p:txBody>
      </p:sp>
      <p:graphicFrame>
        <p:nvGraphicFramePr>
          <p:cNvPr id="4" name="Diagram 3"/>
          <p:cNvGraphicFramePr/>
          <p:nvPr>
            <p:extLst>
              <p:ext uri="{D42A27DB-BD31-4B8C-83A1-F6EECF244321}">
                <p14:modId xmlns:p14="http://schemas.microsoft.com/office/powerpoint/2010/main" val="3246912562"/>
              </p:ext>
            </p:extLst>
          </p:nvPr>
        </p:nvGraphicFramePr>
        <p:xfrm>
          <a:off x="3150312" y="1791855"/>
          <a:ext cx="6229662" cy="2983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11243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44573" y="32265"/>
            <a:ext cx="8194433" cy="523220"/>
          </a:xfrm>
          <a:prstGeom prst="rect">
            <a:avLst/>
          </a:prstGeom>
          <a:noFill/>
        </p:spPr>
        <p:txBody>
          <a:bodyPr wrap="square" rtlCol="0">
            <a:spAutoFit/>
          </a:bodyPr>
          <a:lstStyle/>
          <a:p>
            <a:r>
              <a:rPr lang="el-GR" sz="2800" dirty="0" smtClean="0">
                <a:solidFill>
                  <a:schemeClr val="bg1"/>
                </a:solidFill>
                <a:latin typeface="Century Gothic" panose="020B0502020202020204" pitchFamily="34" charset="0"/>
              </a:rPr>
              <a:t>Παράδειγμα Καλής Πρακτικής</a:t>
            </a:r>
            <a:endParaRPr lang="en-GB" sz="2800" dirty="0">
              <a:solidFill>
                <a:schemeClr val="bg1"/>
              </a:solidFill>
              <a:latin typeface="Century Gothic" panose="020B0502020202020204" pitchFamily="34" charset="0"/>
            </a:endParaRPr>
          </a:p>
        </p:txBody>
      </p:sp>
      <p:sp>
        <p:nvSpPr>
          <p:cNvPr id="7" name="Rectangle 6"/>
          <p:cNvSpPr/>
          <p:nvPr/>
        </p:nvSpPr>
        <p:spPr>
          <a:xfrm>
            <a:off x="1065754" y="1044188"/>
            <a:ext cx="10335128" cy="707886"/>
          </a:xfrm>
          <a:prstGeom prst="rect">
            <a:avLst/>
          </a:prstGeom>
        </p:spPr>
        <p:txBody>
          <a:bodyPr wrap="square">
            <a:spAutoFit/>
          </a:bodyPr>
          <a:lstStyle/>
          <a:p>
            <a:pPr lvl="1" algn="just"/>
            <a:r>
              <a:rPr lang="el-GR" sz="2000" dirty="0" smtClean="0">
                <a:solidFill>
                  <a:schemeClr val="tx1">
                    <a:lumMod val="75000"/>
                    <a:lumOff val="25000"/>
                  </a:schemeClr>
                </a:solidFill>
                <a:latin typeface="Century Gothic" panose="020B0502020202020204" pitchFamily="34" charset="0"/>
              </a:rPr>
              <a:t>Τεχνική Σχολή Μακάριος Γ’ Λευκωσία</a:t>
            </a:r>
          </a:p>
          <a:p>
            <a:pPr lvl="1" algn="just"/>
            <a:r>
              <a:rPr lang="el-GR" sz="2000" dirty="0" smtClean="0">
                <a:solidFill>
                  <a:schemeClr val="tx1">
                    <a:lumMod val="75000"/>
                    <a:lumOff val="25000"/>
                  </a:schemeClr>
                </a:solidFill>
                <a:latin typeface="Century Gothic" panose="020B0502020202020204" pitchFamily="34" charset="0"/>
              </a:rPr>
              <a:t>Κος Ανδρέας Αντωνίου</a:t>
            </a:r>
            <a:endParaRPr lang="el-GR"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2640422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7443" y="1140577"/>
            <a:ext cx="829746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8080"/>
                </a:solidFill>
                <a:effectLst/>
                <a:uLnTx/>
                <a:uFillTx/>
                <a:latin typeface="Century Gothic" panose="020B0502020202020204" pitchFamily="34" charset="0"/>
              </a:rPr>
              <a:t>Σας ευχαριστούμε για την προσοχή σας! </a:t>
            </a:r>
            <a:endParaRPr kumimoji="0" lang="en-US" sz="3200" b="1" i="0" u="none" strike="noStrike" kern="1200" cap="none" spc="0" normalizeH="0" baseline="0" noProof="0" dirty="0">
              <a:ln>
                <a:noFill/>
              </a:ln>
              <a:solidFill>
                <a:srgbClr val="008080"/>
              </a:solidFill>
              <a:effectLst/>
              <a:uLnTx/>
              <a:uFillTx/>
              <a:latin typeface="Century Gothic" panose="020B0502020202020204" pitchFamily="34" charset="0"/>
            </a:endParaRPr>
          </a:p>
        </p:txBody>
      </p:sp>
      <p:sp>
        <p:nvSpPr>
          <p:cNvPr id="5" name="Cloud Callout 4"/>
          <p:cNvSpPr/>
          <p:nvPr/>
        </p:nvSpPr>
        <p:spPr>
          <a:xfrm>
            <a:off x="3707704" y="2802087"/>
            <a:ext cx="4887432" cy="2659259"/>
          </a:xfrm>
          <a:prstGeom prst="cloudCallou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4800703" y="3695984"/>
            <a:ext cx="27014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8080"/>
                </a:solidFill>
                <a:effectLst/>
                <a:uLnTx/>
                <a:uFillTx/>
                <a:latin typeface="Century Gothic" panose="020B0502020202020204" pitchFamily="34" charset="0"/>
              </a:rPr>
              <a:t>Ερωτήσεις; </a:t>
            </a:r>
            <a:endParaRPr kumimoji="0" lang="en-US" sz="3200" b="1" i="0" u="none" strike="noStrike" kern="1200" cap="none" spc="0" normalizeH="0" baseline="0" noProof="0" dirty="0">
              <a:ln>
                <a:noFill/>
              </a:ln>
              <a:solidFill>
                <a:srgbClr val="008080"/>
              </a:solidFill>
              <a:effectLst/>
              <a:uLnTx/>
              <a:uFillTx/>
              <a:latin typeface="Century Gothic" panose="020B0502020202020204" pitchFamily="34" charset="0"/>
            </a:endParaRPr>
          </a:p>
        </p:txBody>
      </p:sp>
    </p:spTree>
    <p:extLst>
      <p:ext uri="{BB962C8B-B14F-4D97-AF65-F5344CB8AC3E}">
        <p14:creationId xmlns:p14="http://schemas.microsoft.com/office/powerpoint/2010/main" val="1641035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3387</TotalTime>
  <Words>7121</Words>
  <Application>Microsoft Office PowerPoint</Application>
  <PresentationFormat>Widescreen</PresentationFormat>
  <Paragraphs>987</Paragraphs>
  <Slides>91</Slides>
  <Notes>64</Notes>
  <HiddenSlides>0</HiddenSlides>
  <MMClips>0</MMClips>
  <ScaleCrop>false</ScaleCrop>
  <HeadingPairs>
    <vt:vector size="6" baseType="variant">
      <vt:variant>
        <vt:lpstr>Fonts Used</vt:lpstr>
      </vt:variant>
      <vt:variant>
        <vt:i4>7</vt:i4>
      </vt:variant>
      <vt:variant>
        <vt:lpstr>Theme</vt:lpstr>
      </vt:variant>
      <vt:variant>
        <vt:i4>26</vt:i4>
      </vt:variant>
      <vt:variant>
        <vt:lpstr>Slide Titles</vt:lpstr>
      </vt:variant>
      <vt:variant>
        <vt:i4>91</vt:i4>
      </vt:variant>
    </vt:vector>
  </HeadingPairs>
  <TitlesOfParts>
    <vt:vector size="124" baseType="lpstr">
      <vt:lpstr>Arial</vt:lpstr>
      <vt:lpstr>Calibri</vt:lpstr>
      <vt:lpstr>Calibri Light</vt:lpstr>
      <vt:lpstr>Century Gothic</vt:lpstr>
      <vt:lpstr>Verdana</vt:lpstr>
      <vt:lpstr>Verdana Pro</vt:lpstr>
      <vt:lpstr>Wingdings</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PowerPoint Presentation</vt:lpstr>
      <vt:lpstr>PowerPoint Presentation</vt:lpstr>
      <vt:lpstr>PowerPoint Presentation</vt:lpstr>
      <vt:lpstr>PowerPoint Presentation</vt:lpstr>
      <vt:lpstr>Σχέδια Κινητικότητας Μικρής Διάρκειας  Γενική Περιγραφή</vt:lpstr>
      <vt:lpstr>PowerPoint Presentation</vt:lpstr>
      <vt:lpstr>PowerPoint Presentation</vt:lpstr>
      <vt:lpstr>Σχέδια Κινητικότητας Μικρής Διάρκειας  Είδη κινητικοτήτων (1/2)</vt:lpstr>
      <vt:lpstr>Σχέδια Κινητικότητας Μικρής Διάρκειας  Είδη κινητικοτήτων (2/2)</vt:lpstr>
      <vt:lpstr>PowerPoint Presentation</vt:lpstr>
      <vt:lpstr>PowerPoint Presentation</vt:lpstr>
      <vt:lpstr>Επαγγελματική Εκπαίδευση και Κατάρτιση Κινητικότητα Προσωπικού – Επιλέξιμες Δραστηριότητες</vt:lpstr>
      <vt:lpstr>PowerPoint Presentation</vt:lpstr>
      <vt:lpstr> Επαγγελματική Εκπαίδευση και Κατάρτιση Κινητικότητα Εκπαιδευομένων  –  Επιλέξιμες Δραστηριότητες</vt:lpstr>
      <vt:lpstr>Επαγγελματική Εκπαίδευση και Κατάρτιση Άλλες  Επιλέξιμες Δραστηριότητες (1/2)</vt:lpstr>
      <vt:lpstr>Επαγγελματική Εκπαίδευση και Κατάρτιση Άλλες  Επιλέξιμες Δραστηριότητες (2/2)</vt:lpstr>
      <vt:lpstr>PowerPoint Presentation</vt:lpstr>
      <vt:lpstr>PowerPoint Presentation</vt:lpstr>
      <vt:lpstr>Σχολική Εκπαίδευση Κινητικότητα Προσωπικού – Επιλέξιμες Δραστηριότητες</vt:lpstr>
      <vt:lpstr>Σχολική Εκπαίδευση Κινητικότητα Μαθητών  –  Επιλέξιμες Δραστηριότητες</vt:lpstr>
      <vt:lpstr>Σχολική Εκπαίδευση Άλλες  Επιλέξιμες Δραστηριότητες (1/2)</vt:lpstr>
      <vt:lpstr>Σχολική Εκπαίδευση Άλλες  Επιλέξιμες Δραστηριότητες (2/2)</vt:lpstr>
      <vt:lpstr>PowerPoint Presentation</vt:lpstr>
      <vt:lpstr>PowerPoint Presentation</vt:lpstr>
      <vt:lpstr>Εκπαίδευση Ενηλίκων Κινητικότητα Προσωπικού – Επιλέξιμες Δραστηριότητες</vt:lpstr>
      <vt:lpstr>PowerPoint Presentation</vt:lpstr>
      <vt:lpstr>Εκπαίδευση Ενηλίκων Κινητικότητα Εκπαιδευομένων  –  Επιλέξιμες Δραστηριότητες</vt:lpstr>
      <vt:lpstr>Εκπαίδευση Ενηλίκων Άλλες  Επιλέξιμες Δραστηριότητες (1/2)</vt:lpstr>
      <vt:lpstr>Εκπαίδευση Ενηλίκων Άλλες  Επιλέξιμες Δραστηριότητες (2/2)</vt:lpstr>
      <vt:lpstr>PowerPoint Presentation</vt:lpstr>
      <vt:lpstr>Αλλαγές στις εγκριθείσες κινητικότητες</vt:lpstr>
      <vt:lpstr>Προσοχή! </vt:lpstr>
      <vt:lpstr>PowerPoint Presentation</vt:lpstr>
      <vt:lpstr>Κανονισμοί Χρηματοδότησης Κατηγορίες Δαπανών</vt:lpstr>
      <vt:lpstr>Κανονισμοί Χρηματοδότησης Οργανωτικά Έξοδα (1/2)</vt:lpstr>
      <vt:lpstr>Κανονισμοί Χρηματοδότησης Οργανωτικά Έξοδα (2/2)</vt:lpstr>
      <vt:lpstr>PowerPoint Presentation</vt:lpstr>
      <vt:lpstr>Κανονισμοί Χρηματοδότησης Έξοδα Ατομικής Στήριξης </vt:lpstr>
      <vt:lpstr>Κανονισμοί Χρηματοδότησης Δίδακτρα Σεμιναρίων &amp; Προπαρασκευαστικές Επισκέψεις</vt:lpstr>
      <vt:lpstr>Κανονισμοί Χρηματοδότησης Γλωσσική προετοιμασία</vt:lpstr>
      <vt:lpstr>Κανονισμοί Χρηματοδότησης Στήριξη για συμπερίληψη </vt:lpstr>
      <vt:lpstr>Κανονισμοί Χρηματοδότησης Ειδικές Δαπάνες</vt:lpstr>
      <vt:lpstr>PowerPoint Presentation</vt:lpstr>
      <vt:lpstr>PowerPoint Presentation</vt:lpstr>
      <vt:lpstr>PowerPoint Presentation</vt:lpstr>
      <vt:lpstr>Συμφωνία επιχορήγησης &amp; Παραρτήματα Mono-beneficiary Agreement</vt:lpstr>
      <vt:lpstr>Συμφωνία και Παραρτήματα</vt:lpstr>
      <vt:lpstr>Έλεγχος ορθότητας στοιχείων Συμφωνίας</vt:lpstr>
      <vt:lpstr>Σημεία αναφοράς για τη Συμφωνία Επιχορήγησης</vt:lpstr>
      <vt:lpstr>Πληρωμές</vt:lpstr>
      <vt:lpstr>PowerPoint Presentation</vt:lpstr>
      <vt:lpstr>Πότε χρειάζεται τροποποίηση της Συμφωνίας;</vt:lpstr>
      <vt:lpstr>PowerPoint Presentation</vt:lpstr>
      <vt:lpstr>Μεταφορές κονδυλίων χωρίς τροποποίηση</vt:lpstr>
      <vt:lpstr>Μεταφορές κονδυλίων χωρίς τροποποίηση</vt:lpstr>
      <vt:lpstr>Μεταφορές κονδυλίων που απαιτούν τροποποίηση της Συμφωνίας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Διαχείριση Σχεδίου  Πριν από την έναρξη των κινητικοτήτων (1/3)</vt:lpstr>
      <vt:lpstr>Διαχείριση Κινητικοτήτων  Πριν από την έναρξη της κινητικότητας (2/3)</vt:lpstr>
      <vt:lpstr>Διαχείριση Κινητικοτήτων  Πριν από την έναρξη της κινητικότητας (3/3)</vt:lpstr>
      <vt:lpstr>PowerPoint Presentation</vt:lpstr>
      <vt:lpstr>PowerPoint Presentation</vt:lpstr>
      <vt:lpstr>Διευκρινίσεις για Συμφωνίες (1/2)</vt:lpstr>
      <vt:lpstr>PowerPoint Presentation</vt:lpstr>
      <vt:lpstr>PowerPoint Presentation</vt:lpstr>
      <vt:lpstr>Διαχείριση Κινητικοτήτων Κατά τη διάρκεια της κινητικότητας</vt:lpstr>
      <vt:lpstr>Διαχείριση Κινητικοτήτων Κατά τη διάρκεια της κινητικότητας</vt:lpstr>
      <vt:lpstr>PowerPoint Presentation</vt:lpstr>
      <vt:lpstr>Διαχείριση Κινητικοτήτων Μετά από την κινητικότητα (2/2)</vt:lpstr>
      <vt:lpstr>Μην ξεχνάτε ότι παρόλο που υλοποιείτε κινητικότητες, αυτές πραγματοποιούνται στα πλαίσια ενός Σχεδίου  διάφορες επιπρόσθετες δραστηριότητες</vt:lpstr>
      <vt:lpstr>Περιορισμοί</vt:lpstr>
      <vt:lpstr>Τήρηση αρχείου</vt:lpstr>
      <vt:lpstr>Αρχείο Σχεδίου στον Οργανισμό (1/2)</vt:lpstr>
      <vt:lpstr>Αρχείο Σχεδίου στον Οργανισμό (2/2)</vt:lpstr>
      <vt:lpstr>PowerPoint Presentation</vt:lpstr>
      <vt:lpstr>PowerPoint Presentation</vt:lpstr>
      <vt:lpstr>PowerPoint Presentation</vt:lpstr>
      <vt:lpstr>Περαιτέρω οδηγίες αναφορικά με την ηλεκτρονική διαχείριση Σχεδίων θα δοθούν σε ημερίδα που θα πραγματοποιηθεί μόλις ενεργοποιηθούν τα εργαλεία και η πρόσβαση σε αυτά. </vt:lpstr>
      <vt:lpstr>PowerPoint Presentation</vt:lpstr>
      <vt:lpstr>Είδη Ελέγχων</vt:lpstr>
      <vt:lpstr>ΜΚΔ του ΙΔΕΠ &amp; Επικοινωνία</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Maria Christofidou</cp:lastModifiedBy>
  <cp:revision>616</cp:revision>
  <dcterms:created xsi:type="dcterms:W3CDTF">2021-06-29T14:21:58Z</dcterms:created>
  <dcterms:modified xsi:type="dcterms:W3CDTF">2021-10-08T10:21:31Z</dcterms:modified>
</cp:coreProperties>
</file>