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 id="2147483686" r:id="rId4"/>
  </p:sldMasterIdLst>
  <p:notesMasterIdLst>
    <p:notesMasterId r:id="rId89"/>
  </p:notesMasterIdLst>
  <p:sldIdLst>
    <p:sldId id="439" r:id="rId5"/>
    <p:sldId id="440" r:id="rId6"/>
    <p:sldId id="363" r:id="rId7"/>
    <p:sldId id="369" r:id="rId8"/>
    <p:sldId id="354" r:id="rId9"/>
    <p:sldId id="355" r:id="rId10"/>
    <p:sldId id="423" r:id="rId11"/>
    <p:sldId id="424" r:id="rId12"/>
    <p:sldId id="425" r:id="rId13"/>
    <p:sldId id="426" r:id="rId14"/>
    <p:sldId id="357" r:id="rId15"/>
    <p:sldId id="373" r:id="rId16"/>
    <p:sldId id="374" r:id="rId17"/>
    <p:sldId id="375" r:id="rId18"/>
    <p:sldId id="358" r:id="rId19"/>
    <p:sldId id="359" r:id="rId20"/>
    <p:sldId id="360" r:id="rId21"/>
    <p:sldId id="361" r:id="rId22"/>
    <p:sldId id="362" r:id="rId23"/>
    <p:sldId id="413" r:id="rId24"/>
    <p:sldId id="264" r:id="rId25"/>
    <p:sldId id="265" r:id="rId26"/>
    <p:sldId id="266" r:id="rId27"/>
    <p:sldId id="267" r:id="rId28"/>
    <p:sldId id="268" r:id="rId29"/>
    <p:sldId id="269" r:id="rId30"/>
    <p:sldId id="427" r:id="rId31"/>
    <p:sldId id="367" r:id="rId32"/>
    <p:sldId id="271" r:id="rId33"/>
    <p:sldId id="272" r:id="rId34"/>
    <p:sldId id="273" r:id="rId35"/>
    <p:sldId id="274" r:id="rId36"/>
    <p:sldId id="428" r:id="rId37"/>
    <p:sldId id="277" r:id="rId38"/>
    <p:sldId id="335" r:id="rId39"/>
    <p:sldId id="334" r:id="rId40"/>
    <p:sldId id="279" r:id="rId41"/>
    <p:sldId id="280" r:id="rId42"/>
    <p:sldId id="281" r:id="rId43"/>
    <p:sldId id="430" r:id="rId44"/>
    <p:sldId id="431" r:id="rId45"/>
    <p:sldId id="432" r:id="rId46"/>
    <p:sldId id="445" r:id="rId47"/>
    <p:sldId id="414" r:id="rId48"/>
    <p:sldId id="415" r:id="rId49"/>
    <p:sldId id="448" r:id="rId50"/>
    <p:sldId id="436" r:id="rId51"/>
    <p:sldId id="416" r:id="rId52"/>
    <p:sldId id="417" r:id="rId53"/>
    <p:sldId id="437" r:id="rId54"/>
    <p:sldId id="336" r:id="rId55"/>
    <p:sldId id="342" r:id="rId56"/>
    <p:sldId id="444" r:id="rId57"/>
    <p:sldId id="433" r:id="rId58"/>
    <p:sldId id="337" r:id="rId59"/>
    <p:sldId id="339" r:id="rId60"/>
    <p:sldId id="434" r:id="rId61"/>
    <p:sldId id="340" r:id="rId62"/>
    <p:sldId id="341" r:id="rId63"/>
    <p:sldId id="343" r:id="rId64"/>
    <p:sldId id="344" r:id="rId65"/>
    <p:sldId id="345" r:id="rId66"/>
    <p:sldId id="403" r:id="rId67"/>
    <p:sldId id="404" r:id="rId68"/>
    <p:sldId id="405" r:id="rId69"/>
    <p:sldId id="409" r:id="rId70"/>
    <p:sldId id="406" r:id="rId71"/>
    <p:sldId id="407" r:id="rId72"/>
    <p:sldId id="408" r:id="rId73"/>
    <p:sldId id="377" r:id="rId74"/>
    <p:sldId id="378" r:id="rId75"/>
    <p:sldId id="381" r:id="rId76"/>
    <p:sldId id="379" r:id="rId77"/>
    <p:sldId id="380" r:id="rId78"/>
    <p:sldId id="418" r:id="rId79"/>
    <p:sldId id="419" r:id="rId80"/>
    <p:sldId id="420" r:id="rId81"/>
    <p:sldId id="421" r:id="rId82"/>
    <p:sldId id="422" r:id="rId83"/>
    <p:sldId id="293" r:id="rId84"/>
    <p:sldId id="410" r:id="rId85"/>
    <p:sldId id="446" r:id="rId86"/>
    <p:sldId id="412" r:id="rId87"/>
    <p:sldId id="411" r:id="rId88"/>
  </p:sldIdLst>
  <p:sldSz cx="12192000" cy="6858000"/>
  <p:notesSz cx="6858000" cy="91440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3D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71" autoAdjust="0"/>
    <p:restoredTop sz="75676" autoAdjust="0"/>
  </p:normalViewPr>
  <p:slideViewPr>
    <p:cSldViewPr snapToGrid="0" snapToObjects="1">
      <p:cViewPr varScale="1">
        <p:scale>
          <a:sx n="87" d="100"/>
          <a:sy n="87" d="100"/>
        </p:scale>
        <p:origin x="876" y="90"/>
      </p:cViewPr>
      <p:guideLst/>
    </p:cSldViewPr>
  </p:slideViewPr>
  <p:notesTextViewPr>
    <p:cViewPr>
      <p:scale>
        <a:sx n="1" d="1"/>
        <a:sy n="1" d="1"/>
      </p:scale>
      <p:origin x="0" y="0"/>
    </p:cViewPr>
  </p:notesTextViewPr>
  <p:sorterViewPr>
    <p:cViewPr>
      <p:scale>
        <a:sx n="170" d="100"/>
        <a:sy n="170" d="100"/>
      </p:scale>
      <p:origin x="0" y="-853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notesMaster" Target="notesMasters/notes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9EC77D-C327-4E15-84D5-244E600E47E9}"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en-US"/>
        </a:p>
      </dgm:t>
    </dgm:pt>
    <dgm:pt modelId="{621D2D9B-E391-41B2-A236-64AA4C9BB975}">
      <dgm:prSet phldrT="[Text]" custT="1"/>
      <dgm:spPr/>
      <dgm:t>
        <a:bodyPr/>
        <a:lstStyle/>
        <a:p>
          <a:r>
            <a:rPr lang="el-GR" sz="2200" dirty="0" smtClean="0">
              <a:latin typeface="Century Gothic" panose="020B0502020202020204" pitchFamily="34" charset="0"/>
            </a:rPr>
            <a:t>Φυσικές </a:t>
          </a:r>
        </a:p>
        <a:p>
          <a:r>
            <a:rPr lang="el-GR" sz="1600" dirty="0" smtClean="0">
              <a:latin typeface="Century Gothic" panose="020B0502020202020204" pitchFamily="34" charset="0"/>
            </a:rPr>
            <a:t>(Κινητικότητες Προσωπικού και Εκπαιδευομένων)</a:t>
          </a:r>
          <a:endParaRPr lang="en-US" sz="1600" dirty="0">
            <a:latin typeface="Century Gothic" panose="020B0502020202020204" pitchFamily="34" charset="0"/>
          </a:endParaRPr>
        </a:p>
      </dgm:t>
    </dgm:pt>
    <dgm:pt modelId="{CA082D55-2E4E-41FE-B3AB-75E581AD1DEB}" type="parTrans" cxnId="{C1A675CC-AADC-40BD-B8A1-B359708333BD}">
      <dgm:prSet/>
      <dgm:spPr/>
      <dgm:t>
        <a:bodyPr/>
        <a:lstStyle/>
        <a:p>
          <a:endParaRPr lang="en-US"/>
        </a:p>
      </dgm:t>
    </dgm:pt>
    <dgm:pt modelId="{FC34C4F1-B620-4F71-A0D8-E36E8BD695BF}" type="sibTrans" cxnId="{C1A675CC-AADC-40BD-B8A1-B359708333BD}">
      <dgm:prSet/>
      <dgm:spPr/>
      <dgm:t>
        <a:bodyPr/>
        <a:lstStyle/>
        <a:p>
          <a:endParaRPr lang="en-US"/>
        </a:p>
      </dgm:t>
    </dgm:pt>
    <dgm:pt modelId="{27F33C87-F19A-4F30-82EB-5C01299924D1}">
      <dgm:prSet phldrT="[Text]" custT="1"/>
      <dgm:spPr/>
      <dgm:t>
        <a:bodyPr/>
        <a:lstStyle/>
        <a:p>
          <a:r>
            <a:rPr lang="el-GR" sz="2200" dirty="0" smtClean="0">
              <a:latin typeface="Century Gothic" panose="020B0502020202020204" pitchFamily="34" charset="0"/>
            </a:rPr>
            <a:t>Μεικτές</a:t>
          </a:r>
        </a:p>
        <a:p>
          <a:r>
            <a:rPr lang="el-GR" sz="1600" dirty="0" smtClean="0">
              <a:latin typeface="Century Gothic" panose="020B0502020202020204" pitchFamily="34" charset="0"/>
            </a:rPr>
            <a:t>(Κινητικότητες Προσωπικού και Εκπαιδευομένων)</a:t>
          </a:r>
          <a:endParaRPr lang="en-US" sz="1600" dirty="0">
            <a:latin typeface="Century Gothic" panose="020B0502020202020204" pitchFamily="34" charset="0"/>
          </a:endParaRPr>
        </a:p>
      </dgm:t>
    </dgm:pt>
    <dgm:pt modelId="{0F9410C0-287A-4EDC-A2F3-6642C98A2125}" type="parTrans" cxnId="{9DCBED3C-7CC1-4328-9D43-C3B19AA77ED2}">
      <dgm:prSet/>
      <dgm:spPr/>
      <dgm:t>
        <a:bodyPr/>
        <a:lstStyle/>
        <a:p>
          <a:endParaRPr lang="en-US"/>
        </a:p>
      </dgm:t>
    </dgm:pt>
    <dgm:pt modelId="{A2106DBD-497A-43F6-8B4E-72A90049889C}" type="sibTrans" cxnId="{9DCBED3C-7CC1-4328-9D43-C3B19AA77ED2}">
      <dgm:prSet/>
      <dgm:spPr/>
      <dgm:t>
        <a:bodyPr/>
        <a:lstStyle/>
        <a:p>
          <a:endParaRPr lang="en-US"/>
        </a:p>
      </dgm:t>
    </dgm:pt>
    <dgm:pt modelId="{1877B1F8-9438-47B7-8498-3E70F0CE13E3}">
      <dgm:prSet phldrT="[Text]" custT="1"/>
      <dgm:spPr/>
      <dgm:t>
        <a:bodyPr/>
        <a:lstStyle/>
        <a:p>
          <a:r>
            <a:rPr lang="el-GR" sz="1800" dirty="0" smtClean="0">
              <a:latin typeface="Century Gothic" panose="020B0502020202020204" pitchFamily="34" charset="0"/>
            </a:rPr>
            <a:t>Συνδυασμός Φυσικής και Εικονικής Κινητικότητας</a:t>
          </a:r>
          <a:endParaRPr lang="en-US" sz="1800" dirty="0">
            <a:latin typeface="Century Gothic" panose="020B0502020202020204" pitchFamily="34" charset="0"/>
          </a:endParaRPr>
        </a:p>
      </dgm:t>
    </dgm:pt>
    <dgm:pt modelId="{0FCAD481-5683-4608-9551-14EEB3C6E54F}" type="parTrans" cxnId="{CC476259-F240-49D5-A0D9-85524EEA96DD}">
      <dgm:prSet/>
      <dgm:spPr/>
      <dgm:t>
        <a:bodyPr/>
        <a:lstStyle/>
        <a:p>
          <a:endParaRPr lang="en-US"/>
        </a:p>
      </dgm:t>
    </dgm:pt>
    <dgm:pt modelId="{83E1B5EF-813B-4DC3-A451-DEAD859EE5C2}" type="sibTrans" cxnId="{CC476259-F240-49D5-A0D9-85524EEA96DD}">
      <dgm:prSet/>
      <dgm:spPr/>
      <dgm:t>
        <a:bodyPr/>
        <a:lstStyle/>
        <a:p>
          <a:endParaRPr lang="en-US"/>
        </a:p>
      </dgm:t>
    </dgm:pt>
    <dgm:pt modelId="{D271BF79-DD18-489F-992C-A4A4D9820968}">
      <dgm:prSet phldrT="[Text]" custT="1"/>
      <dgm:spPr/>
      <dgm:t>
        <a:bodyPr/>
        <a:lstStyle/>
        <a:p>
          <a:r>
            <a:rPr lang="el-GR" sz="1800" dirty="0" smtClean="0">
              <a:latin typeface="Century Gothic" panose="020B0502020202020204" pitchFamily="34" charset="0"/>
            </a:rPr>
            <a:t>Πραγματοποιούνται με φυσική παρουσία των συμμετεχόντων</a:t>
          </a:r>
          <a:endParaRPr lang="en-US" sz="1800" dirty="0">
            <a:latin typeface="Century Gothic" panose="020B0502020202020204" pitchFamily="34" charset="0"/>
          </a:endParaRPr>
        </a:p>
      </dgm:t>
    </dgm:pt>
    <dgm:pt modelId="{CEFD8A1D-EE66-4253-B4CE-1354C1FEDC4B}" type="parTrans" cxnId="{B6910CA3-B8CE-495E-A19C-880AC4253EBA}">
      <dgm:prSet/>
      <dgm:spPr/>
      <dgm:t>
        <a:bodyPr/>
        <a:lstStyle/>
        <a:p>
          <a:endParaRPr lang="en-US"/>
        </a:p>
      </dgm:t>
    </dgm:pt>
    <dgm:pt modelId="{30EB069A-ED91-4FE3-A380-F98CFDB7257E}" type="sibTrans" cxnId="{B6910CA3-B8CE-495E-A19C-880AC4253EBA}">
      <dgm:prSet/>
      <dgm:spPr/>
      <dgm:t>
        <a:bodyPr/>
        <a:lstStyle/>
        <a:p>
          <a:endParaRPr lang="en-US"/>
        </a:p>
      </dgm:t>
    </dgm:pt>
    <dgm:pt modelId="{CCF4B011-F0AF-4D98-8BCB-DE3D4F280953}" type="pres">
      <dgm:prSet presAssocID="{049EC77D-C327-4E15-84D5-244E600E47E9}" presName="Name0" presStyleCnt="0">
        <dgm:presLayoutVars>
          <dgm:dir/>
          <dgm:animLvl val="lvl"/>
          <dgm:resizeHandles/>
        </dgm:presLayoutVars>
      </dgm:prSet>
      <dgm:spPr/>
      <dgm:t>
        <a:bodyPr/>
        <a:lstStyle/>
        <a:p>
          <a:endParaRPr lang="en-US"/>
        </a:p>
      </dgm:t>
    </dgm:pt>
    <dgm:pt modelId="{32DA67D1-2783-4818-BE05-767D55BD0FD8}" type="pres">
      <dgm:prSet presAssocID="{621D2D9B-E391-41B2-A236-64AA4C9BB975}" presName="linNode" presStyleCnt="0"/>
      <dgm:spPr/>
      <dgm:t>
        <a:bodyPr/>
        <a:lstStyle/>
        <a:p>
          <a:endParaRPr lang="en-US"/>
        </a:p>
      </dgm:t>
    </dgm:pt>
    <dgm:pt modelId="{A1BCDEA2-9AA4-4DE4-B9B8-810C15EC9601}" type="pres">
      <dgm:prSet presAssocID="{621D2D9B-E391-41B2-A236-64AA4C9BB975}" presName="parentShp" presStyleLbl="node1" presStyleIdx="0" presStyleCnt="2" custLinFactNeighborY="-2074">
        <dgm:presLayoutVars>
          <dgm:bulletEnabled val="1"/>
        </dgm:presLayoutVars>
      </dgm:prSet>
      <dgm:spPr/>
      <dgm:t>
        <a:bodyPr/>
        <a:lstStyle/>
        <a:p>
          <a:endParaRPr lang="en-US"/>
        </a:p>
      </dgm:t>
    </dgm:pt>
    <dgm:pt modelId="{389C5F37-04DF-4B76-9539-FB49DD5037E7}" type="pres">
      <dgm:prSet presAssocID="{621D2D9B-E391-41B2-A236-64AA4C9BB975}" presName="childShp" presStyleLbl="bgAccFollowNode1" presStyleIdx="0" presStyleCnt="2" custScaleX="88596" custScaleY="73756">
        <dgm:presLayoutVars>
          <dgm:bulletEnabled val="1"/>
        </dgm:presLayoutVars>
      </dgm:prSet>
      <dgm:spPr/>
      <dgm:t>
        <a:bodyPr/>
        <a:lstStyle/>
        <a:p>
          <a:endParaRPr lang="en-US"/>
        </a:p>
      </dgm:t>
    </dgm:pt>
    <dgm:pt modelId="{7B96747D-A7EC-4C43-8345-55FAC14CEEF6}" type="pres">
      <dgm:prSet presAssocID="{FC34C4F1-B620-4F71-A0D8-E36E8BD695BF}" presName="spacing" presStyleCnt="0"/>
      <dgm:spPr/>
      <dgm:t>
        <a:bodyPr/>
        <a:lstStyle/>
        <a:p>
          <a:endParaRPr lang="en-US"/>
        </a:p>
      </dgm:t>
    </dgm:pt>
    <dgm:pt modelId="{FCF26910-E747-4827-85B1-1ADC3B3ECD97}" type="pres">
      <dgm:prSet presAssocID="{27F33C87-F19A-4F30-82EB-5C01299924D1}" presName="linNode" presStyleCnt="0"/>
      <dgm:spPr/>
      <dgm:t>
        <a:bodyPr/>
        <a:lstStyle/>
        <a:p>
          <a:endParaRPr lang="en-US"/>
        </a:p>
      </dgm:t>
    </dgm:pt>
    <dgm:pt modelId="{3DE9BD8E-84BE-4CA1-B097-DDB9BAA33252}" type="pres">
      <dgm:prSet presAssocID="{27F33C87-F19A-4F30-82EB-5C01299924D1}" presName="parentShp" presStyleLbl="node1" presStyleIdx="1" presStyleCnt="2" custLinFactNeighborX="-1785" custLinFactNeighborY="-1072">
        <dgm:presLayoutVars>
          <dgm:bulletEnabled val="1"/>
        </dgm:presLayoutVars>
      </dgm:prSet>
      <dgm:spPr/>
      <dgm:t>
        <a:bodyPr/>
        <a:lstStyle/>
        <a:p>
          <a:endParaRPr lang="en-US"/>
        </a:p>
      </dgm:t>
    </dgm:pt>
    <dgm:pt modelId="{B6F61BA7-A624-4B4C-A7DB-BE39D6A23DFC}" type="pres">
      <dgm:prSet presAssocID="{27F33C87-F19A-4F30-82EB-5C01299924D1}" presName="childShp" presStyleLbl="bgAccFollowNode1" presStyleIdx="1" presStyleCnt="2" custScaleX="84803" custScaleY="76515" custLinFactNeighborX="-451" custLinFactNeighborY="-8555">
        <dgm:presLayoutVars>
          <dgm:bulletEnabled val="1"/>
        </dgm:presLayoutVars>
      </dgm:prSet>
      <dgm:spPr/>
      <dgm:t>
        <a:bodyPr/>
        <a:lstStyle/>
        <a:p>
          <a:endParaRPr lang="en-US"/>
        </a:p>
      </dgm:t>
    </dgm:pt>
  </dgm:ptLst>
  <dgm:cxnLst>
    <dgm:cxn modelId="{C1A675CC-AADC-40BD-B8A1-B359708333BD}" srcId="{049EC77D-C327-4E15-84D5-244E600E47E9}" destId="{621D2D9B-E391-41B2-A236-64AA4C9BB975}" srcOrd="0" destOrd="0" parTransId="{CA082D55-2E4E-41FE-B3AB-75E581AD1DEB}" sibTransId="{FC34C4F1-B620-4F71-A0D8-E36E8BD695BF}"/>
    <dgm:cxn modelId="{B6910CA3-B8CE-495E-A19C-880AC4253EBA}" srcId="{621D2D9B-E391-41B2-A236-64AA4C9BB975}" destId="{D271BF79-DD18-489F-992C-A4A4D9820968}" srcOrd="0" destOrd="0" parTransId="{CEFD8A1D-EE66-4253-B4CE-1354C1FEDC4B}" sibTransId="{30EB069A-ED91-4FE3-A380-F98CFDB7257E}"/>
    <dgm:cxn modelId="{CC476259-F240-49D5-A0D9-85524EEA96DD}" srcId="{27F33C87-F19A-4F30-82EB-5C01299924D1}" destId="{1877B1F8-9438-47B7-8498-3E70F0CE13E3}" srcOrd="0" destOrd="0" parTransId="{0FCAD481-5683-4608-9551-14EEB3C6E54F}" sibTransId="{83E1B5EF-813B-4DC3-A451-DEAD859EE5C2}"/>
    <dgm:cxn modelId="{413CD303-467F-4797-8EEC-EB9D40CACEEA}" type="presOf" srcId="{049EC77D-C327-4E15-84D5-244E600E47E9}" destId="{CCF4B011-F0AF-4D98-8BCB-DE3D4F280953}" srcOrd="0" destOrd="0" presId="urn:microsoft.com/office/officeart/2005/8/layout/vList6"/>
    <dgm:cxn modelId="{9DCBED3C-7CC1-4328-9D43-C3B19AA77ED2}" srcId="{049EC77D-C327-4E15-84D5-244E600E47E9}" destId="{27F33C87-F19A-4F30-82EB-5C01299924D1}" srcOrd="1" destOrd="0" parTransId="{0F9410C0-287A-4EDC-A2F3-6642C98A2125}" sibTransId="{A2106DBD-497A-43F6-8B4E-72A90049889C}"/>
    <dgm:cxn modelId="{F6568F0A-82CB-4B44-AE58-3774EF9A12C8}" type="presOf" srcId="{27F33C87-F19A-4F30-82EB-5C01299924D1}" destId="{3DE9BD8E-84BE-4CA1-B097-DDB9BAA33252}" srcOrd="0" destOrd="0" presId="urn:microsoft.com/office/officeart/2005/8/layout/vList6"/>
    <dgm:cxn modelId="{A5E3017B-30BA-4477-95F1-F69A2B833743}" type="presOf" srcId="{621D2D9B-E391-41B2-A236-64AA4C9BB975}" destId="{A1BCDEA2-9AA4-4DE4-B9B8-810C15EC9601}" srcOrd="0" destOrd="0" presId="urn:microsoft.com/office/officeart/2005/8/layout/vList6"/>
    <dgm:cxn modelId="{8C75FA09-6BB8-45C5-8616-C6F11D51EB38}" type="presOf" srcId="{1877B1F8-9438-47B7-8498-3E70F0CE13E3}" destId="{B6F61BA7-A624-4B4C-A7DB-BE39D6A23DFC}" srcOrd="0" destOrd="0" presId="urn:microsoft.com/office/officeart/2005/8/layout/vList6"/>
    <dgm:cxn modelId="{89F7F379-33B5-4757-B9E8-5EF62D102738}" type="presOf" srcId="{D271BF79-DD18-489F-992C-A4A4D9820968}" destId="{389C5F37-04DF-4B76-9539-FB49DD5037E7}" srcOrd="0" destOrd="0" presId="urn:microsoft.com/office/officeart/2005/8/layout/vList6"/>
    <dgm:cxn modelId="{24F5C360-0CDB-41BB-AA6F-8D13F64D32C6}" type="presParOf" srcId="{CCF4B011-F0AF-4D98-8BCB-DE3D4F280953}" destId="{32DA67D1-2783-4818-BE05-767D55BD0FD8}" srcOrd="0" destOrd="0" presId="urn:microsoft.com/office/officeart/2005/8/layout/vList6"/>
    <dgm:cxn modelId="{10D4CC12-20AE-4C62-AA24-9F8FF2C5CD0B}" type="presParOf" srcId="{32DA67D1-2783-4818-BE05-767D55BD0FD8}" destId="{A1BCDEA2-9AA4-4DE4-B9B8-810C15EC9601}" srcOrd="0" destOrd="0" presId="urn:microsoft.com/office/officeart/2005/8/layout/vList6"/>
    <dgm:cxn modelId="{FEB3BB3F-98A0-4092-A9BC-FADDD2B65011}" type="presParOf" srcId="{32DA67D1-2783-4818-BE05-767D55BD0FD8}" destId="{389C5F37-04DF-4B76-9539-FB49DD5037E7}" srcOrd="1" destOrd="0" presId="urn:microsoft.com/office/officeart/2005/8/layout/vList6"/>
    <dgm:cxn modelId="{DB020C6D-1DAE-4F5E-AF26-2D4852C36615}" type="presParOf" srcId="{CCF4B011-F0AF-4D98-8BCB-DE3D4F280953}" destId="{7B96747D-A7EC-4C43-8345-55FAC14CEEF6}" srcOrd="1" destOrd="0" presId="urn:microsoft.com/office/officeart/2005/8/layout/vList6"/>
    <dgm:cxn modelId="{E7D0B242-6E21-4A9C-93D8-C4CDA6150F05}" type="presParOf" srcId="{CCF4B011-F0AF-4D98-8BCB-DE3D4F280953}" destId="{FCF26910-E747-4827-85B1-1ADC3B3ECD97}" srcOrd="2" destOrd="0" presId="urn:microsoft.com/office/officeart/2005/8/layout/vList6"/>
    <dgm:cxn modelId="{9F196992-BF6C-4391-943A-EA9DEFFFDFD1}" type="presParOf" srcId="{FCF26910-E747-4827-85B1-1ADC3B3ECD97}" destId="{3DE9BD8E-84BE-4CA1-B097-DDB9BAA33252}" srcOrd="0" destOrd="0" presId="urn:microsoft.com/office/officeart/2005/8/layout/vList6"/>
    <dgm:cxn modelId="{7EBE100F-1F30-4727-A47F-20184E2D8031}" type="presParOf" srcId="{FCF26910-E747-4827-85B1-1ADC3B3ECD97}" destId="{B6F61BA7-A624-4B4C-A7DB-BE39D6A23DF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3B2A206-68D4-45AE-9DB8-3E8CE9206381}"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AB193F6D-6E8C-49FA-B816-B9151BBB134D}">
      <dgm:prSet custT="1"/>
      <dgm:spPr/>
      <dgm:t>
        <a:bodyPr/>
        <a:lstStyle/>
        <a:p>
          <a:r>
            <a:rPr lang="el-GR" sz="1400" dirty="0" smtClean="0">
              <a:solidFill>
                <a:schemeClr val="tx1">
                  <a:lumMod val="75000"/>
                  <a:lumOff val="25000"/>
                </a:schemeClr>
              </a:solidFill>
              <a:latin typeface="Century Gothic" panose="020B0502020202020204" pitchFamily="34" charset="0"/>
            </a:rPr>
            <a:t>Ενημέρωση προσωπικού του οργανισμού για το Σχέδιο, τους στόχους κτλ. - ιστοσελίδα</a:t>
          </a:r>
        </a:p>
      </dgm:t>
    </dgm:pt>
    <dgm:pt modelId="{4B4D839B-C785-4528-8D38-0FAD5C0FDD01}" type="parTrans" cxnId="{EBA608E9-96D3-4705-955A-F9B2D7BB7009}">
      <dgm:prSet/>
      <dgm:spPr/>
      <dgm:t>
        <a:bodyPr/>
        <a:lstStyle/>
        <a:p>
          <a:endParaRPr lang="en-US" sz="1400"/>
        </a:p>
      </dgm:t>
    </dgm:pt>
    <dgm:pt modelId="{14EBFED4-606A-4B9A-A8F8-7BEC325951FA}" type="sibTrans" cxnId="{EBA608E9-96D3-4705-955A-F9B2D7BB7009}">
      <dgm:prSet/>
      <dgm:spPr/>
      <dgm:t>
        <a:bodyPr/>
        <a:lstStyle/>
        <a:p>
          <a:endParaRPr lang="en-US" sz="1400"/>
        </a:p>
      </dgm:t>
    </dgm:pt>
    <dgm:pt modelId="{41990F06-91E7-4B36-99C9-DC51628D5335}">
      <dgm:prSet custT="1"/>
      <dgm:spPr/>
      <dgm:t>
        <a:bodyPr/>
        <a:lstStyle/>
        <a:p>
          <a:r>
            <a:rPr lang="el-GR" sz="1400" dirty="0" smtClean="0">
              <a:solidFill>
                <a:schemeClr val="tx1">
                  <a:lumMod val="75000"/>
                  <a:lumOff val="25000"/>
                </a:schemeClr>
              </a:solidFill>
              <a:latin typeface="Century Gothic" panose="020B0502020202020204" pitchFamily="34" charset="0"/>
            </a:rPr>
            <a:t>Εξεύρεση οργανισμών</a:t>
          </a:r>
          <a:r>
            <a:rPr lang="en-US" sz="1400" dirty="0" smtClean="0">
              <a:solidFill>
                <a:schemeClr val="tx1">
                  <a:lumMod val="75000"/>
                  <a:lumOff val="25000"/>
                </a:schemeClr>
              </a:solidFill>
              <a:latin typeface="Century Gothic" panose="020B0502020202020204" pitchFamily="34" charset="0"/>
            </a:rPr>
            <a:t> </a:t>
          </a:r>
          <a:r>
            <a:rPr lang="el-GR" sz="1400" dirty="0" smtClean="0">
              <a:solidFill>
                <a:schemeClr val="tx1">
                  <a:lumMod val="75000"/>
                  <a:lumOff val="25000"/>
                </a:schemeClr>
              </a:solidFill>
              <a:latin typeface="Century Gothic" panose="020B0502020202020204" pitchFamily="34" charset="0"/>
            </a:rPr>
            <a:t>υποδοχής με τη χρήση διάφορων εργαλείων</a:t>
          </a:r>
        </a:p>
      </dgm:t>
    </dgm:pt>
    <dgm:pt modelId="{26D29335-3849-474C-840B-7337CD5D948E}" type="parTrans" cxnId="{6DDC178E-670A-4AC8-A38A-2CF0490ED3DE}">
      <dgm:prSet/>
      <dgm:spPr/>
      <dgm:t>
        <a:bodyPr/>
        <a:lstStyle/>
        <a:p>
          <a:endParaRPr lang="en-US" sz="1400"/>
        </a:p>
      </dgm:t>
    </dgm:pt>
    <dgm:pt modelId="{5C47EECD-8E8F-4F00-8D98-6FA81BA341DF}" type="sibTrans" cxnId="{6DDC178E-670A-4AC8-A38A-2CF0490ED3DE}">
      <dgm:prSet/>
      <dgm:spPr/>
      <dgm:t>
        <a:bodyPr/>
        <a:lstStyle/>
        <a:p>
          <a:endParaRPr lang="en-US" sz="1400"/>
        </a:p>
      </dgm:t>
    </dgm:pt>
    <dgm:pt modelId="{9A3AE214-60B6-4D70-8993-31283FBF00A2}">
      <dgm:prSet custT="1"/>
      <dgm:spPr/>
      <dgm:t>
        <a:bodyPr/>
        <a:lstStyle/>
        <a:p>
          <a:r>
            <a:rPr lang="el-GR" sz="1400" dirty="0" smtClean="0">
              <a:solidFill>
                <a:schemeClr val="tx1">
                  <a:lumMod val="75000"/>
                  <a:lumOff val="25000"/>
                </a:schemeClr>
              </a:solidFill>
              <a:latin typeface="Century Gothic" panose="020B0502020202020204" pitchFamily="34" charset="0"/>
            </a:rPr>
            <a:t>Σύσταση ομάδας </a:t>
          </a:r>
          <a:r>
            <a:rPr lang="en-GB" sz="1400" dirty="0" smtClean="0">
              <a:solidFill>
                <a:schemeClr val="tx1">
                  <a:lumMod val="75000"/>
                  <a:lumOff val="25000"/>
                </a:schemeClr>
              </a:solidFill>
              <a:latin typeface="Century Gothic" panose="020B0502020202020204" pitchFamily="34" charset="0"/>
            </a:rPr>
            <a:t>Erasmus </a:t>
          </a:r>
          <a:r>
            <a:rPr lang="el-GR" sz="1400" dirty="0" smtClean="0">
              <a:solidFill>
                <a:schemeClr val="tx1">
                  <a:lumMod val="75000"/>
                  <a:lumOff val="25000"/>
                </a:schemeClr>
              </a:solidFill>
              <a:latin typeface="Century Gothic" panose="020B0502020202020204" pitchFamily="34" charset="0"/>
            </a:rPr>
            <a:t>από τη διεύθυνση του οργανισμού, υπεύθυνο συντονιστή </a:t>
          </a:r>
        </a:p>
      </dgm:t>
    </dgm:pt>
    <dgm:pt modelId="{C92D8FD3-D1E7-4B14-9E5B-A738759DA1A8}" type="parTrans" cxnId="{7051EB00-8175-4BEA-8227-C8D7D949EADB}">
      <dgm:prSet/>
      <dgm:spPr/>
      <dgm:t>
        <a:bodyPr/>
        <a:lstStyle/>
        <a:p>
          <a:endParaRPr lang="en-US" sz="1400"/>
        </a:p>
      </dgm:t>
    </dgm:pt>
    <dgm:pt modelId="{085C5BC4-62A7-43DA-B36A-2805AD0666F9}" type="sibTrans" cxnId="{7051EB00-8175-4BEA-8227-C8D7D949EADB}">
      <dgm:prSet/>
      <dgm:spPr/>
      <dgm:t>
        <a:bodyPr/>
        <a:lstStyle/>
        <a:p>
          <a:endParaRPr lang="en-US" sz="1400"/>
        </a:p>
      </dgm:t>
    </dgm:pt>
    <dgm:pt modelId="{60D66087-34BC-4477-A725-09CF530B0A26}">
      <dgm:prSet custT="1"/>
      <dgm:spPr/>
      <dgm:t>
        <a:bodyPr/>
        <a:lstStyle/>
        <a:p>
          <a:r>
            <a:rPr lang="el-GR" sz="1400" dirty="0" smtClean="0">
              <a:solidFill>
                <a:schemeClr val="tx1">
                  <a:lumMod val="75000"/>
                  <a:lumOff val="25000"/>
                </a:schemeClr>
              </a:solidFill>
              <a:latin typeface="Century Gothic" panose="020B0502020202020204" pitchFamily="34" charset="0"/>
            </a:rPr>
            <a:t>Δίκαιη και διαφανής διαδικασία επιλογής συμμετεχόντων</a:t>
          </a:r>
          <a:r>
            <a:rPr lang="en-US" sz="1400" dirty="0" smtClean="0">
              <a:solidFill>
                <a:schemeClr val="tx1">
                  <a:lumMod val="75000"/>
                  <a:lumOff val="25000"/>
                </a:schemeClr>
              </a:solidFill>
              <a:latin typeface="Century Gothic" panose="020B0502020202020204" pitchFamily="34" charset="0"/>
            </a:rPr>
            <a:t> </a:t>
          </a:r>
          <a:endParaRPr lang="en-US" sz="1400" dirty="0"/>
        </a:p>
      </dgm:t>
    </dgm:pt>
    <dgm:pt modelId="{130FE2C7-7BD0-4D73-89ED-E4CE3CBD18B4}" type="parTrans" cxnId="{00EDFDFB-B49C-4F4F-91AC-557194AF214F}">
      <dgm:prSet/>
      <dgm:spPr/>
      <dgm:t>
        <a:bodyPr/>
        <a:lstStyle/>
        <a:p>
          <a:endParaRPr lang="en-US" sz="1400"/>
        </a:p>
      </dgm:t>
    </dgm:pt>
    <dgm:pt modelId="{D6158DB2-3C01-476D-A07A-218188C777A3}" type="sibTrans" cxnId="{00EDFDFB-B49C-4F4F-91AC-557194AF214F}">
      <dgm:prSet/>
      <dgm:spPr/>
      <dgm:t>
        <a:bodyPr/>
        <a:lstStyle/>
        <a:p>
          <a:endParaRPr lang="en-US" sz="1400"/>
        </a:p>
      </dgm:t>
    </dgm:pt>
    <dgm:pt modelId="{1118D711-3EB2-4D50-95B7-6690B83ACB6A}">
      <dgm:prSet custT="1"/>
      <dgm:spPr/>
      <dgm:t>
        <a:bodyPr/>
        <a:lstStyle/>
        <a:p>
          <a:r>
            <a:rPr lang="el-GR" sz="1400" dirty="0" smtClean="0">
              <a:solidFill>
                <a:schemeClr val="tx1">
                  <a:lumMod val="75000"/>
                  <a:lumOff val="25000"/>
                </a:schemeClr>
              </a:solidFill>
              <a:latin typeface="Century Gothic" panose="020B0502020202020204" pitchFamily="34" charset="0"/>
            </a:rPr>
            <a:t>Κατάρτιση προγράμματος Εργασίας σε συνεργασία με τον ΟΥ</a:t>
          </a:r>
          <a:endParaRPr lang="en-US" sz="1400" dirty="0">
            <a:solidFill>
              <a:schemeClr val="tx1">
                <a:lumMod val="75000"/>
                <a:lumOff val="25000"/>
              </a:schemeClr>
            </a:solidFill>
            <a:latin typeface="Century Gothic" panose="020B0502020202020204" pitchFamily="34" charset="0"/>
          </a:endParaRPr>
        </a:p>
      </dgm:t>
    </dgm:pt>
    <dgm:pt modelId="{85E9A879-A383-4716-A577-A71389F8F6D8}" type="parTrans" cxnId="{98B3FC11-4EA6-4A81-AFC5-B6F51E49652E}">
      <dgm:prSet/>
      <dgm:spPr/>
      <dgm:t>
        <a:bodyPr/>
        <a:lstStyle/>
        <a:p>
          <a:endParaRPr lang="en-US" sz="1400"/>
        </a:p>
      </dgm:t>
    </dgm:pt>
    <dgm:pt modelId="{974E6D53-C4F1-487A-8530-6C24BC3D5D89}" type="sibTrans" cxnId="{98B3FC11-4EA6-4A81-AFC5-B6F51E49652E}">
      <dgm:prSet/>
      <dgm:spPr/>
      <dgm:t>
        <a:bodyPr/>
        <a:lstStyle/>
        <a:p>
          <a:endParaRPr lang="en-US" sz="1400"/>
        </a:p>
      </dgm:t>
    </dgm:pt>
    <dgm:pt modelId="{86C2259B-1B03-4251-9C94-7A60CE42ACE5}">
      <dgm:prSet custT="1"/>
      <dgm:spPr/>
      <dgm:t>
        <a:bodyPr/>
        <a:lstStyle/>
        <a:p>
          <a:r>
            <a:rPr lang="el-GR" sz="1400" dirty="0" smtClean="0">
              <a:solidFill>
                <a:schemeClr val="tx1">
                  <a:lumMod val="75000"/>
                  <a:lumOff val="25000"/>
                </a:schemeClr>
              </a:solidFill>
              <a:latin typeface="Century Gothic" panose="020B0502020202020204" pitchFamily="34" charset="0"/>
            </a:rPr>
            <a:t>Επικοινωνία με οργανισμό υποδοχής</a:t>
          </a:r>
          <a:endParaRPr lang="el-GR" sz="1400" dirty="0">
            <a:solidFill>
              <a:schemeClr val="tx1">
                <a:lumMod val="75000"/>
                <a:lumOff val="25000"/>
              </a:schemeClr>
            </a:solidFill>
            <a:latin typeface="Century Gothic" panose="020B0502020202020204" pitchFamily="34" charset="0"/>
          </a:endParaRPr>
        </a:p>
      </dgm:t>
    </dgm:pt>
    <dgm:pt modelId="{8002E037-FC05-46B5-8EE9-99F63DEEA68B}" type="parTrans" cxnId="{D8AC756F-AEB0-43C6-82B6-BC9C63BEF0A8}">
      <dgm:prSet/>
      <dgm:spPr/>
      <dgm:t>
        <a:bodyPr/>
        <a:lstStyle/>
        <a:p>
          <a:endParaRPr lang="en-US" sz="1400"/>
        </a:p>
      </dgm:t>
    </dgm:pt>
    <dgm:pt modelId="{60621291-B999-4720-B81E-6101E8B87F68}" type="sibTrans" cxnId="{D8AC756F-AEB0-43C6-82B6-BC9C63BEF0A8}">
      <dgm:prSet/>
      <dgm:spPr/>
      <dgm:t>
        <a:bodyPr/>
        <a:lstStyle/>
        <a:p>
          <a:endParaRPr lang="en-US" sz="1400"/>
        </a:p>
      </dgm:t>
    </dgm:pt>
    <dgm:pt modelId="{0C1FEA88-C31E-4EF1-9E8C-84150CFCF614}" type="pres">
      <dgm:prSet presAssocID="{43B2A206-68D4-45AE-9DB8-3E8CE9206381}" presName="linear" presStyleCnt="0">
        <dgm:presLayoutVars>
          <dgm:dir/>
          <dgm:animLvl val="lvl"/>
          <dgm:resizeHandles val="exact"/>
        </dgm:presLayoutVars>
      </dgm:prSet>
      <dgm:spPr/>
      <dgm:t>
        <a:bodyPr/>
        <a:lstStyle/>
        <a:p>
          <a:endParaRPr lang="en-US"/>
        </a:p>
      </dgm:t>
    </dgm:pt>
    <dgm:pt modelId="{ABE071B5-685D-420A-A681-B3E6D8C1A442}" type="pres">
      <dgm:prSet presAssocID="{AB193F6D-6E8C-49FA-B816-B9151BBB134D}" presName="parentLin" presStyleCnt="0"/>
      <dgm:spPr/>
    </dgm:pt>
    <dgm:pt modelId="{B62DB4CE-C116-4093-830A-2CF6174E36FD}" type="pres">
      <dgm:prSet presAssocID="{AB193F6D-6E8C-49FA-B816-B9151BBB134D}" presName="parentLeftMargin" presStyleLbl="node1" presStyleIdx="0" presStyleCnt="6"/>
      <dgm:spPr/>
      <dgm:t>
        <a:bodyPr/>
        <a:lstStyle/>
        <a:p>
          <a:endParaRPr lang="en-US"/>
        </a:p>
      </dgm:t>
    </dgm:pt>
    <dgm:pt modelId="{BCCD477E-A0E4-4DE5-84A9-29284A2D44F7}" type="pres">
      <dgm:prSet presAssocID="{AB193F6D-6E8C-49FA-B816-B9151BBB134D}" presName="parentText" presStyleLbl="node1" presStyleIdx="0" presStyleCnt="6" custScaleY="135996">
        <dgm:presLayoutVars>
          <dgm:chMax val="0"/>
          <dgm:bulletEnabled val="1"/>
        </dgm:presLayoutVars>
      </dgm:prSet>
      <dgm:spPr/>
      <dgm:t>
        <a:bodyPr/>
        <a:lstStyle/>
        <a:p>
          <a:endParaRPr lang="en-US"/>
        </a:p>
      </dgm:t>
    </dgm:pt>
    <dgm:pt modelId="{DB31030D-9968-43A1-AF6E-92A308B0080C}" type="pres">
      <dgm:prSet presAssocID="{AB193F6D-6E8C-49FA-B816-B9151BBB134D}" presName="negativeSpace" presStyleCnt="0"/>
      <dgm:spPr/>
    </dgm:pt>
    <dgm:pt modelId="{67063310-AD26-440C-A024-E92A13553D4C}" type="pres">
      <dgm:prSet presAssocID="{AB193F6D-6E8C-49FA-B816-B9151BBB134D}" presName="childText" presStyleLbl="conFgAcc1" presStyleIdx="0" presStyleCnt="6">
        <dgm:presLayoutVars>
          <dgm:bulletEnabled val="1"/>
        </dgm:presLayoutVars>
      </dgm:prSet>
      <dgm:spPr/>
    </dgm:pt>
    <dgm:pt modelId="{273F83A9-FA50-45DD-829F-8643B7B57052}" type="pres">
      <dgm:prSet presAssocID="{14EBFED4-606A-4B9A-A8F8-7BEC325951FA}" presName="spaceBetweenRectangles" presStyleCnt="0"/>
      <dgm:spPr/>
    </dgm:pt>
    <dgm:pt modelId="{990F77E2-6D09-4452-BFEA-6BE29B5F09AA}" type="pres">
      <dgm:prSet presAssocID="{9A3AE214-60B6-4D70-8993-31283FBF00A2}" presName="parentLin" presStyleCnt="0"/>
      <dgm:spPr/>
    </dgm:pt>
    <dgm:pt modelId="{AABC6753-C023-4CEB-A8A1-867FA7998772}" type="pres">
      <dgm:prSet presAssocID="{9A3AE214-60B6-4D70-8993-31283FBF00A2}" presName="parentLeftMargin" presStyleLbl="node1" presStyleIdx="0" presStyleCnt="6"/>
      <dgm:spPr/>
      <dgm:t>
        <a:bodyPr/>
        <a:lstStyle/>
        <a:p>
          <a:endParaRPr lang="en-US"/>
        </a:p>
      </dgm:t>
    </dgm:pt>
    <dgm:pt modelId="{052B2FB9-AC96-41E4-A24E-60F6FABDB461}" type="pres">
      <dgm:prSet presAssocID="{9A3AE214-60B6-4D70-8993-31283FBF00A2}" presName="parentText" presStyleLbl="node1" presStyleIdx="1" presStyleCnt="6" custScaleY="132334">
        <dgm:presLayoutVars>
          <dgm:chMax val="0"/>
          <dgm:bulletEnabled val="1"/>
        </dgm:presLayoutVars>
      </dgm:prSet>
      <dgm:spPr/>
      <dgm:t>
        <a:bodyPr/>
        <a:lstStyle/>
        <a:p>
          <a:endParaRPr lang="en-US"/>
        </a:p>
      </dgm:t>
    </dgm:pt>
    <dgm:pt modelId="{CC728A50-29E2-41EA-BE0B-7F0412D3286F}" type="pres">
      <dgm:prSet presAssocID="{9A3AE214-60B6-4D70-8993-31283FBF00A2}" presName="negativeSpace" presStyleCnt="0"/>
      <dgm:spPr/>
    </dgm:pt>
    <dgm:pt modelId="{12C26DCA-C3E2-4205-8DF2-3E3284BFE43D}" type="pres">
      <dgm:prSet presAssocID="{9A3AE214-60B6-4D70-8993-31283FBF00A2}" presName="childText" presStyleLbl="conFgAcc1" presStyleIdx="1" presStyleCnt="6">
        <dgm:presLayoutVars>
          <dgm:bulletEnabled val="1"/>
        </dgm:presLayoutVars>
      </dgm:prSet>
      <dgm:spPr/>
    </dgm:pt>
    <dgm:pt modelId="{39DE5719-4E08-4056-A9F5-00C9A70172F2}" type="pres">
      <dgm:prSet presAssocID="{085C5BC4-62A7-43DA-B36A-2805AD0666F9}" presName="spaceBetweenRectangles" presStyleCnt="0"/>
      <dgm:spPr/>
    </dgm:pt>
    <dgm:pt modelId="{0481AC18-D4E3-475E-AE6C-A232B04F822F}" type="pres">
      <dgm:prSet presAssocID="{60D66087-34BC-4477-A725-09CF530B0A26}" presName="parentLin" presStyleCnt="0"/>
      <dgm:spPr/>
    </dgm:pt>
    <dgm:pt modelId="{F50761B6-F424-4753-8EDC-E5C023102D15}" type="pres">
      <dgm:prSet presAssocID="{60D66087-34BC-4477-A725-09CF530B0A26}" presName="parentLeftMargin" presStyleLbl="node1" presStyleIdx="1" presStyleCnt="6"/>
      <dgm:spPr/>
      <dgm:t>
        <a:bodyPr/>
        <a:lstStyle/>
        <a:p>
          <a:endParaRPr lang="en-US"/>
        </a:p>
      </dgm:t>
    </dgm:pt>
    <dgm:pt modelId="{3805D50B-86EB-4709-880E-9C78AB868202}" type="pres">
      <dgm:prSet presAssocID="{60D66087-34BC-4477-A725-09CF530B0A26}" presName="parentText" presStyleLbl="node1" presStyleIdx="2" presStyleCnt="6">
        <dgm:presLayoutVars>
          <dgm:chMax val="0"/>
          <dgm:bulletEnabled val="1"/>
        </dgm:presLayoutVars>
      </dgm:prSet>
      <dgm:spPr/>
      <dgm:t>
        <a:bodyPr/>
        <a:lstStyle/>
        <a:p>
          <a:endParaRPr lang="en-US"/>
        </a:p>
      </dgm:t>
    </dgm:pt>
    <dgm:pt modelId="{344F184F-A491-47FE-9C3A-17FB58EDFA2D}" type="pres">
      <dgm:prSet presAssocID="{60D66087-34BC-4477-A725-09CF530B0A26}" presName="negativeSpace" presStyleCnt="0"/>
      <dgm:spPr/>
    </dgm:pt>
    <dgm:pt modelId="{2AE94354-B3A2-48F4-98B5-4CD33D554299}" type="pres">
      <dgm:prSet presAssocID="{60D66087-34BC-4477-A725-09CF530B0A26}" presName="childText" presStyleLbl="conFgAcc1" presStyleIdx="2" presStyleCnt="6">
        <dgm:presLayoutVars>
          <dgm:bulletEnabled val="1"/>
        </dgm:presLayoutVars>
      </dgm:prSet>
      <dgm:spPr/>
    </dgm:pt>
    <dgm:pt modelId="{A8E645E2-C7D0-44D9-9147-BD5E3C0462AF}" type="pres">
      <dgm:prSet presAssocID="{D6158DB2-3C01-476D-A07A-218188C777A3}" presName="spaceBetweenRectangles" presStyleCnt="0"/>
      <dgm:spPr/>
    </dgm:pt>
    <dgm:pt modelId="{C76F7694-5853-4EAA-A877-31CC51B3E16A}" type="pres">
      <dgm:prSet presAssocID="{41990F06-91E7-4B36-99C9-DC51628D5335}" presName="parentLin" presStyleCnt="0"/>
      <dgm:spPr/>
    </dgm:pt>
    <dgm:pt modelId="{05CFD737-F914-4093-9C39-2A7FD17FB12D}" type="pres">
      <dgm:prSet presAssocID="{41990F06-91E7-4B36-99C9-DC51628D5335}" presName="parentLeftMargin" presStyleLbl="node1" presStyleIdx="2" presStyleCnt="6"/>
      <dgm:spPr/>
      <dgm:t>
        <a:bodyPr/>
        <a:lstStyle/>
        <a:p>
          <a:endParaRPr lang="en-US"/>
        </a:p>
      </dgm:t>
    </dgm:pt>
    <dgm:pt modelId="{B0297CA0-7AC9-408C-BAF7-ACA1FE971AF2}" type="pres">
      <dgm:prSet presAssocID="{41990F06-91E7-4B36-99C9-DC51628D5335}" presName="parentText" presStyleLbl="node1" presStyleIdx="3" presStyleCnt="6" custScaleY="124207">
        <dgm:presLayoutVars>
          <dgm:chMax val="0"/>
          <dgm:bulletEnabled val="1"/>
        </dgm:presLayoutVars>
      </dgm:prSet>
      <dgm:spPr/>
      <dgm:t>
        <a:bodyPr/>
        <a:lstStyle/>
        <a:p>
          <a:endParaRPr lang="en-US"/>
        </a:p>
      </dgm:t>
    </dgm:pt>
    <dgm:pt modelId="{E8CA1D52-3538-4F3B-AA78-C3D7591F9B5A}" type="pres">
      <dgm:prSet presAssocID="{41990F06-91E7-4B36-99C9-DC51628D5335}" presName="negativeSpace" presStyleCnt="0"/>
      <dgm:spPr/>
    </dgm:pt>
    <dgm:pt modelId="{34A963CE-4317-4205-BA77-B47715091F3B}" type="pres">
      <dgm:prSet presAssocID="{41990F06-91E7-4B36-99C9-DC51628D5335}" presName="childText" presStyleLbl="conFgAcc1" presStyleIdx="3" presStyleCnt="6">
        <dgm:presLayoutVars>
          <dgm:bulletEnabled val="1"/>
        </dgm:presLayoutVars>
      </dgm:prSet>
      <dgm:spPr/>
    </dgm:pt>
    <dgm:pt modelId="{92CD7010-35F6-4FCC-BCCE-6DF4CCDDEA73}" type="pres">
      <dgm:prSet presAssocID="{5C47EECD-8E8F-4F00-8D98-6FA81BA341DF}" presName="spaceBetweenRectangles" presStyleCnt="0"/>
      <dgm:spPr/>
    </dgm:pt>
    <dgm:pt modelId="{6E6F9F5E-64BE-4D92-82EE-CACB480E8246}" type="pres">
      <dgm:prSet presAssocID="{86C2259B-1B03-4251-9C94-7A60CE42ACE5}" presName="parentLin" presStyleCnt="0"/>
      <dgm:spPr/>
    </dgm:pt>
    <dgm:pt modelId="{7C4762F8-B314-4FDD-8E7E-D14BDC36EE9E}" type="pres">
      <dgm:prSet presAssocID="{86C2259B-1B03-4251-9C94-7A60CE42ACE5}" presName="parentLeftMargin" presStyleLbl="node1" presStyleIdx="3" presStyleCnt="6"/>
      <dgm:spPr/>
      <dgm:t>
        <a:bodyPr/>
        <a:lstStyle/>
        <a:p>
          <a:endParaRPr lang="en-US"/>
        </a:p>
      </dgm:t>
    </dgm:pt>
    <dgm:pt modelId="{78A895D7-8C3E-4058-9218-527F88DB39DE}" type="pres">
      <dgm:prSet presAssocID="{86C2259B-1B03-4251-9C94-7A60CE42ACE5}" presName="parentText" presStyleLbl="node1" presStyleIdx="4" presStyleCnt="6">
        <dgm:presLayoutVars>
          <dgm:chMax val="0"/>
          <dgm:bulletEnabled val="1"/>
        </dgm:presLayoutVars>
      </dgm:prSet>
      <dgm:spPr/>
      <dgm:t>
        <a:bodyPr/>
        <a:lstStyle/>
        <a:p>
          <a:endParaRPr lang="en-US"/>
        </a:p>
      </dgm:t>
    </dgm:pt>
    <dgm:pt modelId="{1EAD102B-C5F1-4EF6-BC40-96E24815C7C9}" type="pres">
      <dgm:prSet presAssocID="{86C2259B-1B03-4251-9C94-7A60CE42ACE5}" presName="negativeSpace" presStyleCnt="0"/>
      <dgm:spPr/>
    </dgm:pt>
    <dgm:pt modelId="{BBFA3D72-317D-452D-95D0-63F818316670}" type="pres">
      <dgm:prSet presAssocID="{86C2259B-1B03-4251-9C94-7A60CE42ACE5}" presName="childText" presStyleLbl="conFgAcc1" presStyleIdx="4" presStyleCnt="6">
        <dgm:presLayoutVars>
          <dgm:bulletEnabled val="1"/>
        </dgm:presLayoutVars>
      </dgm:prSet>
      <dgm:spPr/>
    </dgm:pt>
    <dgm:pt modelId="{4761CD4A-4150-4BEF-B718-68C4EACBB3EA}" type="pres">
      <dgm:prSet presAssocID="{60621291-B999-4720-B81E-6101E8B87F68}" presName="spaceBetweenRectangles" presStyleCnt="0"/>
      <dgm:spPr/>
    </dgm:pt>
    <dgm:pt modelId="{CE27123C-6F09-4890-8FE6-864533DBAE6B}" type="pres">
      <dgm:prSet presAssocID="{1118D711-3EB2-4D50-95B7-6690B83ACB6A}" presName="parentLin" presStyleCnt="0"/>
      <dgm:spPr/>
    </dgm:pt>
    <dgm:pt modelId="{7B7D342D-2046-41C5-9925-421EA4E3F9CA}" type="pres">
      <dgm:prSet presAssocID="{1118D711-3EB2-4D50-95B7-6690B83ACB6A}" presName="parentLeftMargin" presStyleLbl="node1" presStyleIdx="4" presStyleCnt="6"/>
      <dgm:spPr/>
      <dgm:t>
        <a:bodyPr/>
        <a:lstStyle/>
        <a:p>
          <a:endParaRPr lang="en-US"/>
        </a:p>
      </dgm:t>
    </dgm:pt>
    <dgm:pt modelId="{C1844D01-8340-475E-A7E5-4856D0397261}" type="pres">
      <dgm:prSet presAssocID="{1118D711-3EB2-4D50-95B7-6690B83ACB6A}" presName="parentText" presStyleLbl="node1" presStyleIdx="5" presStyleCnt="6" custScaleY="173006">
        <dgm:presLayoutVars>
          <dgm:chMax val="0"/>
          <dgm:bulletEnabled val="1"/>
        </dgm:presLayoutVars>
      </dgm:prSet>
      <dgm:spPr/>
      <dgm:t>
        <a:bodyPr/>
        <a:lstStyle/>
        <a:p>
          <a:endParaRPr lang="en-US"/>
        </a:p>
      </dgm:t>
    </dgm:pt>
    <dgm:pt modelId="{9092E66D-9845-45E7-8C1F-68E9270FAA52}" type="pres">
      <dgm:prSet presAssocID="{1118D711-3EB2-4D50-95B7-6690B83ACB6A}" presName="negativeSpace" presStyleCnt="0"/>
      <dgm:spPr/>
    </dgm:pt>
    <dgm:pt modelId="{15ACF523-975E-4A4D-B532-11CB5337B43E}" type="pres">
      <dgm:prSet presAssocID="{1118D711-3EB2-4D50-95B7-6690B83ACB6A}" presName="childText" presStyleLbl="conFgAcc1" presStyleIdx="5" presStyleCnt="6">
        <dgm:presLayoutVars>
          <dgm:bulletEnabled val="1"/>
        </dgm:presLayoutVars>
      </dgm:prSet>
      <dgm:spPr/>
    </dgm:pt>
  </dgm:ptLst>
  <dgm:cxnLst>
    <dgm:cxn modelId="{EBA608E9-96D3-4705-955A-F9B2D7BB7009}" srcId="{43B2A206-68D4-45AE-9DB8-3E8CE9206381}" destId="{AB193F6D-6E8C-49FA-B816-B9151BBB134D}" srcOrd="0" destOrd="0" parTransId="{4B4D839B-C785-4528-8D38-0FAD5C0FDD01}" sibTransId="{14EBFED4-606A-4B9A-A8F8-7BEC325951FA}"/>
    <dgm:cxn modelId="{D8AC756F-AEB0-43C6-82B6-BC9C63BEF0A8}" srcId="{43B2A206-68D4-45AE-9DB8-3E8CE9206381}" destId="{86C2259B-1B03-4251-9C94-7A60CE42ACE5}" srcOrd="4" destOrd="0" parTransId="{8002E037-FC05-46B5-8EE9-99F63DEEA68B}" sibTransId="{60621291-B999-4720-B81E-6101E8B87F68}"/>
    <dgm:cxn modelId="{7051EB00-8175-4BEA-8227-C8D7D949EADB}" srcId="{43B2A206-68D4-45AE-9DB8-3E8CE9206381}" destId="{9A3AE214-60B6-4D70-8993-31283FBF00A2}" srcOrd="1" destOrd="0" parTransId="{C92D8FD3-D1E7-4B14-9E5B-A738759DA1A8}" sibTransId="{085C5BC4-62A7-43DA-B36A-2805AD0666F9}"/>
    <dgm:cxn modelId="{6DDC178E-670A-4AC8-A38A-2CF0490ED3DE}" srcId="{43B2A206-68D4-45AE-9DB8-3E8CE9206381}" destId="{41990F06-91E7-4B36-99C9-DC51628D5335}" srcOrd="3" destOrd="0" parTransId="{26D29335-3849-474C-840B-7337CD5D948E}" sibTransId="{5C47EECD-8E8F-4F00-8D98-6FA81BA341DF}"/>
    <dgm:cxn modelId="{71DF19F4-4D30-46BD-B789-5BF9BFDEA243}" type="presOf" srcId="{60D66087-34BC-4477-A725-09CF530B0A26}" destId="{F50761B6-F424-4753-8EDC-E5C023102D15}" srcOrd="0" destOrd="0" presId="urn:microsoft.com/office/officeart/2005/8/layout/list1"/>
    <dgm:cxn modelId="{F8306EE2-84CF-4D57-90B9-75F59BF3CADB}" type="presOf" srcId="{41990F06-91E7-4B36-99C9-DC51628D5335}" destId="{B0297CA0-7AC9-408C-BAF7-ACA1FE971AF2}" srcOrd="1" destOrd="0" presId="urn:microsoft.com/office/officeart/2005/8/layout/list1"/>
    <dgm:cxn modelId="{67186E7B-3440-4965-8D21-617033750304}" type="presOf" srcId="{1118D711-3EB2-4D50-95B7-6690B83ACB6A}" destId="{7B7D342D-2046-41C5-9925-421EA4E3F9CA}" srcOrd="0" destOrd="0" presId="urn:microsoft.com/office/officeart/2005/8/layout/list1"/>
    <dgm:cxn modelId="{82CB4356-857A-4E89-876E-0078B326D988}" type="presOf" srcId="{AB193F6D-6E8C-49FA-B816-B9151BBB134D}" destId="{B62DB4CE-C116-4093-830A-2CF6174E36FD}" srcOrd="0" destOrd="0" presId="urn:microsoft.com/office/officeart/2005/8/layout/list1"/>
    <dgm:cxn modelId="{98B3FC11-4EA6-4A81-AFC5-B6F51E49652E}" srcId="{43B2A206-68D4-45AE-9DB8-3E8CE9206381}" destId="{1118D711-3EB2-4D50-95B7-6690B83ACB6A}" srcOrd="5" destOrd="0" parTransId="{85E9A879-A383-4716-A577-A71389F8F6D8}" sibTransId="{974E6D53-C4F1-487A-8530-6C24BC3D5D89}"/>
    <dgm:cxn modelId="{A842B4FC-BF36-434D-A523-F659F17FBE1F}" type="presOf" srcId="{41990F06-91E7-4B36-99C9-DC51628D5335}" destId="{05CFD737-F914-4093-9C39-2A7FD17FB12D}" srcOrd="0" destOrd="0" presId="urn:microsoft.com/office/officeart/2005/8/layout/list1"/>
    <dgm:cxn modelId="{85B776C7-A054-461B-B2D4-25157CAEA914}" type="presOf" srcId="{60D66087-34BC-4477-A725-09CF530B0A26}" destId="{3805D50B-86EB-4709-880E-9C78AB868202}" srcOrd="1" destOrd="0" presId="urn:microsoft.com/office/officeart/2005/8/layout/list1"/>
    <dgm:cxn modelId="{FBFE933D-BF8E-4434-98EB-2E7828AC48F1}" type="presOf" srcId="{43B2A206-68D4-45AE-9DB8-3E8CE9206381}" destId="{0C1FEA88-C31E-4EF1-9E8C-84150CFCF614}" srcOrd="0" destOrd="0" presId="urn:microsoft.com/office/officeart/2005/8/layout/list1"/>
    <dgm:cxn modelId="{97A62899-9AD4-4D2E-8F49-74D8A3EDD799}" type="presOf" srcId="{86C2259B-1B03-4251-9C94-7A60CE42ACE5}" destId="{7C4762F8-B314-4FDD-8E7E-D14BDC36EE9E}" srcOrd="0" destOrd="0" presId="urn:microsoft.com/office/officeart/2005/8/layout/list1"/>
    <dgm:cxn modelId="{00EDFDFB-B49C-4F4F-91AC-557194AF214F}" srcId="{43B2A206-68D4-45AE-9DB8-3E8CE9206381}" destId="{60D66087-34BC-4477-A725-09CF530B0A26}" srcOrd="2" destOrd="0" parTransId="{130FE2C7-7BD0-4D73-89ED-E4CE3CBD18B4}" sibTransId="{D6158DB2-3C01-476D-A07A-218188C777A3}"/>
    <dgm:cxn modelId="{0B8E6574-A5C8-4DFD-AFCA-45F10FCAB5D4}" type="presOf" srcId="{9A3AE214-60B6-4D70-8993-31283FBF00A2}" destId="{052B2FB9-AC96-41E4-A24E-60F6FABDB461}" srcOrd="1" destOrd="0" presId="urn:microsoft.com/office/officeart/2005/8/layout/list1"/>
    <dgm:cxn modelId="{DCED5F6E-BCB0-47AD-AA03-FE0BF02DC322}" type="presOf" srcId="{9A3AE214-60B6-4D70-8993-31283FBF00A2}" destId="{AABC6753-C023-4CEB-A8A1-867FA7998772}" srcOrd="0" destOrd="0" presId="urn:microsoft.com/office/officeart/2005/8/layout/list1"/>
    <dgm:cxn modelId="{1DEC8B93-0D1E-4649-8F4E-FE13D1C71A4C}" type="presOf" srcId="{1118D711-3EB2-4D50-95B7-6690B83ACB6A}" destId="{C1844D01-8340-475E-A7E5-4856D0397261}" srcOrd="1" destOrd="0" presId="urn:microsoft.com/office/officeart/2005/8/layout/list1"/>
    <dgm:cxn modelId="{7A1F9888-5238-439C-B38F-2042959E069C}" type="presOf" srcId="{86C2259B-1B03-4251-9C94-7A60CE42ACE5}" destId="{78A895D7-8C3E-4058-9218-527F88DB39DE}" srcOrd="1" destOrd="0" presId="urn:microsoft.com/office/officeart/2005/8/layout/list1"/>
    <dgm:cxn modelId="{4A769F9F-5D93-4E60-A860-A11780083209}" type="presOf" srcId="{AB193F6D-6E8C-49FA-B816-B9151BBB134D}" destId="{BCCD477E-A0E4-4DE5-84A9-29284A2D44F7}" srcOrd="1" destOrd="0" presId="urn:microsoft.com/office/officeart/2005/8/layout/list1"/>
    <dgm:cxn modelId="{4D557BB8-8905-48C2-91B5-D091836F0D82}" type="presParOf" srcId="{0C1FEA88-C31E-4EF1-9E8C-84150CFCF614}" destId="{ABE071B5-685D-420A-A681-B3E6D8C1A442}" srcOrd="0" destOrd="0" presId="urn:microsoft.com/office/officeart/2005/8/layout/list1"/>
    <dgm:cxn modelId="{EBBEFA04-1EE6-4ED2-AFA9-3BCA60E9453C}" type="presParOf" srcId="{ABE071B5-685D-420A-A681-B3E6D8C1A442}" destId="{B62DB4CE-C116-4093-830A-2CF6174E36FD}" srcOrd="0" destOrd="0" presId="urn:microsoft.com/office/officeart/2005/8/layout/list1"/>
    <dgm:cxn modelId="{2EAD00B4-EFB8-4A14-93D3-3E1BC5C8C041}" type="presParOf" srcId="{ABE071B5-685D-420A-A681-B3E6D8C1A442}" destId="{BCCD477E-A0E4-4DE5-84A9-29284A2D44F7}" srcOrd="1" destOrd="0" presId="urn:microsoft.com/office/officeart/2005/8/layout/list1"/>
    <dgm:cxn modelId="{0C2AB97C-5195-4ADE-83E4-4D432284996A}" type="presParOf" srcId="{0C1FEA88-C31E-4EF1-9E8C-84150CFCF614}" destId="{DB31030D-9968-43A1-AF6E-92A308B0080C}" srcOrd="1" destOrd="0" presId="urn:microsoft.com/office/officeart/2005/8/layout/list1"/>
    <dgm:cxn modelId="{0B22D1E8-5C13-4905-9128-70F5C03DB8D1}" type="presParOf" srcId="{0C1FEA88-C31E-4EF1-9E8C-84150CFCF614}" destId="{67063310-AD26-440C-A024-E92A13553D4C}" srcOrd="2" destOrd="0" presId="urn:microsoft.com/office/officeart/2005/8/layout/list1"/>
    <dgm:cxn modelId="{42282768-8BB4-462A-A4B1-5637C68FDE97}" type="presParOf" srcId="{0C1FEA88-C31E-4EF1-9E8C-84150CFCF614}" destId="{273F83A9-FA50-45DD-829F-8643B7B57052}" srcOrd="3" destOrd="0" presId="urn:microsoft.com/office/officeart/2005/8/layout/list1"/>
    <dgm:cxn modelId="{36F10FF5-24CC-4BBC-A3CF-5C6741346247}" type="presParOf" srcId="{0C1FEA88-C31E-4EF1-9E8C-84150CFCF614}" destId="{990F77E2-6D09-4452-BFEA-6BE29B5F09AA}" srcOrd="4" destOrd="0" presId="urn:microsoft.com/office/officeart/2005/8/layout/list1"/>
    <dgm:cxn modelId="{14EB8FF8-DAF9-4822-8EAE-61B7663D4785}" type="presParOf" srcId="{990F77E2-6D09-4452-BFEA-6BE29B5F09AA}" destId="{AABC6753-C023-4CEB-A8A1-867FA7998772}" srcOrd="0" destOrd="0" presId="urn:microsoft.com/office/officeart/2005/8/layout/list1"/>
    <dgm:cxn modelId="{D7CEF784-8B22-4306-B049-FE3ACD597B30}" type="presParOf" srcId="{990F77E2-6D09-4452-BFEA-6BE29B5F09AA}" destId="{052B2FB9-AC96-41E4-A24E-60F6FABDB461}" srcOrd="1" destOrd="0" presId="urn:microsoft.com/office/officeart/2005/8/layout/list1"/>
    <dgm:cxn modelId="{F3515FEA-418B-4329-B55B-8FD550E610CD}" type="presParOf" srcId="{0C1FEA88-C31E-4EF1-9E8C-84150CFCF614}" destId="{CC728A50-29E2-41EA-BE0B-7F0412D3286F}" srcOrd="5" destOrd="0" presId="urn:microsoft.com/office/officeart/2005/8/layout/list1"/>
    <dgm:cxn modelId="{4B6BF3DC-B883-4403-A404-BB3A58BBD693}" type="presParOf" srcId="{0C1FEA88-C31E-4EF1-9E8C-84150CFCF614}" destId="{12C26DCA-C3E2-4205-8DF2-3E3284BFE43D}" srcOrd="6" destOrd="0" presId="urn:microsoft.com/office/officeart/2005/8/layout/list1"/>
    <dgm:cxn modelId="{15625026-9F01-4980-BAEA-9919F4DC697F}" type="presParOf" srcId="{0C1FEA88-C31E-4EF1-9E8C-84150CFCF614}" destId="{39DE5719-4E08-4056-A9F5-00C9A70172F2}" srcOrd="7" destOrd="0" presId="urn:microsoft.com/office/officeart/2005/8/layout/list1"/>
    <dgm:cxn modelId="{144006DF-24EE-417C-8E52-ADBDC7BAC616}" type="presParOf" srcId="{0C1FEA88-C31E-4EF1-9E8C-84150CFCF614}" destId="{0481AC18-D4E3-475E-AE6C-A232B04F822F}" srcOrd="8" destOrd="0" presId="urn:microsoft.com/office/officeart/2005/8/layout/list1"/>
    <dgm:cxn modelId="{C0F16162-24AA-400B-A74F-2A47BE3E15F0}" type="presParOf" srcId="{0481AC18-D4E3-475E-AE6C-A232B04F822F}" destId="{F50761B6-F424-4753-8EDC-E5C023102D15}" srcOrd="0" destOrd="0" presId="urn:microsoft.com/office/officeart/2005/8/layout/list1"/>
    <dgm:cxn modelId="{86CBA2FB-8A86-45E9-8E7D-9C41ADC56D05}" type="presParOf" srcId="{0481AC18-D4E3-475E-AE6C-A232B04F822F}" destId="{3805D50B-86EB-4709-880E-9C78AB868202}" srcOrd="1" destOrd="0" presId="urn:microsoft.com/office/officeart/2005/8/layout/list1"/>
    <dgm:cxn modelId="{C9298063-0843-460E-9938-C81EF8AC3BB9}" type="presParOf" srcId="{0C1FEA88-C31E-4EF1-9E8C-84150CFCF614}" destId="{344F184F-A491-47FE-9C3A-17FB58EDFA2D}" srcOrd="9" destOrd="0" presId="urn:microsoft.com/office/officeart/2005/8/layout/list1"/>
    <dgm:cxn modelId="{9ECE0812-4693-4E57-996B-2DB9A6D6928E}" type="presParOf" srcId="{0C1FEA88-C31E-4EF1-9E8C-84150CFCF614}" destId="{2AE94354-B3A2-48F4-98B5-4CD33D554299}" srcOrd="10" destOrd="0" presId="urn:microsoft.com/office/officeart/2005/8/layout/list1"/>
    <dgm:cxn modelId="{F59C762D-7CC3-49C7-AAF6-D2ABCB3FD977}" type="presParOf" srcId="{0C1FEA88-C31E-4EF1-9E8C-84150CFCF614}" destId="{A8E645E2-C7D0-44D9-9147-BD5E3C0462AF}" srcOrd="11" destOrd="0" presId="urn:microsoft.com/office/officeart/2005/8/layout/list1"/>
    <dgm:cxn modelId="{DC61661A-6056-49B4-A8C6-ABE838B4ADEE}" type="presParOf" srcId="{0C1FEA88-C31E-4EF1-9E8C-84150CFCF614}" destId="{C76F7694-5853-4EAA-A877-31CC51B3E16A}" srcOrd="12" destOrd="0" presId="urn:microsoft.com/office/officeart/2005/8/layout/list1"/>
    <dgm:cxn modelId="{DA33B62D-BA19-4187-AA98-7967C6090C3D}" type="presParOf" srcId="{C76F7694-5853-4EAA-A877-31CC51B3E16A}" destId="{05CFD737-F914-4093-9C39-2A7FD17FB12D}" srcOrd="0" destOrd="0" presId="urn:microsoft.com/office/officeart/2005/8/layout/list1"/>
    <dgm:cxn modelId="{C75C56DD-A36B-4195-9201-0ACA2F22D7E8}" type="presParOf" srcId="{C76F7694-5853-4EAA-A877-31CC51B3E16A}" destId="{B0297CA0-7AC9-408C-BAF7-ACA1FE971AF2}" srcOrd="1" destOrd="0" presId="urn:microsoft.com/office/officeart/2005/8/layout/list1"/>
    <dgm:cxn modelId="{FC8DCD83-9C68-42A5-8C98-3B8C7F2F714D}" type="presParOf" srcId="{0C1FEA88-C31E-4EF1-9E8C-84150CFCF614}" destId="{E8CA1D52-3538-4F3B-AA78-C3D7591F9B5A}" srcOrd="13" destOrd="0" presId="urn:microsoft.com/office/officeart/2005/8/layout/list1"/>
    <dgm:cxn modelId="{D8B38938-CB02-4462-A958-E77DECBFBB2F}" type="presParOf" srcId="{0C1FEA88-C31E-4EF1-9E8C-84150CFCF614}" destId="{34A963CE-4317-4205-BA77-B47715091F3B}" srcOrd="14" destOrd="0" presId="urn:microsoft.com/office/officeart/2005/8/layout/list1"/>
    <dgm:cxn modelId="{426B1D7D-39D8-4EF2-A052-F6BEBA2214A0}" type="presParOf" srcId="{0C1FEA88-C31E-4EF1-9E8C-84150CFCF614}" destId="{92CD7010-35F6-4FCC-BCCE-6DF4CCDDEA73}" srcOrd="15" destOrd="0" presId="urn:microsoft.com/office/officeart/2005/8/layout/list1"/>
    <dgm:cxn modelId="{7DFE598F-4A0E-4C78-8597-3AB5C35B611C}" type="presParOf" srcId="{0C1FEA88-C31E-4EF1-9E8C-84150CFCF614}" destId="{6E6F9F5E-64BE-4D92-82EE-CACB480E8246}" srcOrd="16" destOrd="0" presId="urn:microsoft.com/office/officeart/2005/8/layout/list1"/>
    <dgm:cxn modelId="{630BDBC3-6E7D-4614-BA23-F013EDEFEA2E}" type="presParOf" srcId="{6E6F9F5E-64BE-4D92-82EE-CACB480E8246}" destId="{7C4762F8-B314-4FDD-8E7E-D14BDC36EE9E}" srcOrd="0" destOrd="0" presId="urn:microsoft.com/office/officeart/2005/8/layout/list1"/>
    <dgm:cxn modelId="{6A461E7B-2DDA-4B23-9ABA-BE205695AF12}" type="presParOf" srcId="{6E6F9F5E-64BE-4D92-82EE-CACB480E8246}" destId="{78A895D7-8C3E-4058-9218-527F88DB39DE}" srcOrd="1" destOrd="0" presId="urn:microsoft.com/office/officeart/2005/8/layout/list1"/>
    <dgm:cxn modelId="{24F583D3-7B09-451F-8211-4D3B82244410}" type="presParOf" srcId="{0C1FEA88-C31E-4EF1-9E8C-84150CFCF614}" destId="{1EAD102B-C5F1-4EF6-BC40-96E24815C7C9}" srcOrd="17" destOrd="0" presId="urn:microsoft.com/office/officeart/2005/8/layout/list1"/>
    <dgm:cxn modelId="{E013F1CC-53E2-4CC3-A2E0-E85CB6FA9D7E}" type="presParOf" srcId="{0C1FEA88-C31E-4EF1-9E8C-84150CFCF614}" destId="{BBFA3D72-317D-452D-95D0-63F818316670}" srcOrd="18" destOrd="0" presId="urn:microsoft.com/office/officeart/2005/8/layout/list1"/>
    <dgm:cxn modelId="{4645A161-6D88-4246-B4F0-EBDB64E2E73A}" type="presParOf" srcId="{0C1FEA88-C31E-4EF1-9E8C-84150CFCF614}" destId="{4761CD4A-4150-4BEF-B718-68C4EACBB3EA}" srcOrd="19" destOrd="0" presId="urn:microsoft.com/office/officeart/2005/8/layout/list1"/>
    <dgm:cxn modelId="{552E592A-2683-4A6E-B975-9E0A6F2DAFAF}" type="presParOf" srcId="{0C1FEA88-C31E-4EF1-9E8C-84150CFCF614}" destId="{CE27123C-6F09-4890-8FE6-864533DBAE6B}" srcOrd="20" destOrd="0" presId="urn:microsoft.com/office/officeart/2005/8/layout/list1"/>
    <dgm:cxn modelId="{7392AC20-E2E4-442A-AEFB-CE4C224D88D5}" type="presParOf" srcId="{CE27123C-6F09-4890-8FE6-864533DBAE6B}" destId="{7B7D342D-2046-41C5-9925-421EA4E3F9CA}" srcOrd="0" destOrd="0" presId="urn:microsoft.com/office/officeart/2005/8/layout/list1"/>
    <dgm:cxn modelId="{790F5CBD-D7B7-46F0-B78E-815948AC5A09}" type="presParOf" srcId="{CE27123C-6F09-4890-8FE6-864533DBAE6B}" destId="{C1844D01-8340-475E-A7E5-4856D0397261}" srcOrd="1" destOrd="0" presId="urn:microsoft.com/office/officeart/2005/8/layout/list1"/>
    <dgm:cxn modelId="{6F992653-86F5-40D2-983D-31300BEF1199}" type="presParOf" srcId="{0C1FEA88-C31E-4EF1-9E8C-84150CFCF614}" destId="{9092E66D-9845-45E7-8C1F-68E9270FAA52}" srcOrd="21" destOrd="0" presId="urn:microsoft.com/office/officeart/2005/8/layout/list1"/>
    <dgm:cxn modelId="{5C818E7C-E8BA-4150-8ED5-E6363880D543}" type="presParOf" srcId="{0C1FEA88-C31E-4EF1-9E8C-84150CFCF614}" destId="{15ACF523-975E-4A4D-B532-11CB5337B43E}"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46D2977-351C-47C0-B94F-7E11F212983C}"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D320CEAC-5F89-46C2-82E5-CD9DA7A387D8}">
      <dgm:prSet custT="1"/>
      <dgm:spPr/>
      <dgm:t>
        <a:bodyPr/>
        <a:lstStyle/>
        <a:p>
          <a:r>
            <a:rPr lang="el-GR" sz="1400" dirty="0" smtClean="0">
              <a:solidFill>
                <a:schemeClr val="tx1">
                  <a:lumMod val="75000"/>
                  <a:lumOff val="25000"/>
                </a:schemeClr>
              </a:solidFill>
              <a:latin typeface="Century Gothic" panose="020B0502020202020204" pitchFamily="34" charset="0"/>
            </a:rPr>
            <a:t>Ορισμός ενός ατόμου επαφής από τον κάθε οργανισμό</a:t>
          </a:r>
          <a:endParaRPr lang="el-GR" sz="1400" dirty="0">
            <a:solidFill>
              <a:schemeClr val="tx1">
                <a:lumMod val="75000"/>
                <a:lumOff val="25000"/>
              </a:schemeClr>
            </a:solidFill>
            <a:latin typeface="Century Gothic" panose="020B0502020202020204" pitchFamily="34" charset="0"/>
          </a:endParaRPr>
        </a:p>
      </dgm:t>
    </dgm:pt>
    <dgm:pt modelId="{6A3A8960-0044-402E-BD3F-FE3D045F0808}" type="parTrans" cxnId="{945E8F49-463B-4819-8180-616F3697EA76}">
      <dgm:prSet/>
      <dgm:spPr/>
      <dgm:t>
        <a:bodyPr/>
        <a:lstStyle/>
        <a:p>
          <a:endParaRPr lang="en-US" sz="1400"/>
        </a:p>
      </dgm:t>
    </dgm:pt>
    <dgm:pt modelId="{7D44896E-7FCE-4FE6-8BA1-CC67F08D80FB}" type="sibTrans" cxnId="{945E8F49-463B-4819-8180-616F3697EA76}">
      <dgm:prSet/>
      <dgm:spPr/>
      <dgm:t>
        <a:bodyPr/>
        <a:lstStyle/>
        <a:p>
          <a:endParaRPr lang="en-US" sz="1400"/>
        </a:p>
      </dgm:t>
    </dgm:pt>
    <dgm:pt modelId="{322B851C-1BCA-4E0E-8997-9DE1669C887F}">
      <dgm:prSet custT="1"/>
      <dgm:spPr/>
      <dgm:t>
        <a:bodyPr/>
        <a:lstStyle/>
        <a:p>
          <a:r>
            <a:rPr lang="el-GR" sz="1400" dirty="0" smtClean="0">
              <a:solidFill>
                <a:schemeClr val="tx1">
                  <a:lumMod val="75000"/>
                  <a:lumOff val="25000"/>
                </a:schemeClr>
              </a:solidFill>
              <a:latin typeface="Century Gothic" panose="020B0502020202020204" pitchFamily="34" charset="0"/>
            </a:rPr>
            <a:t>Λήψη μέτρων για την ασφάλιση των συμμετεχόντων(</a:t>
          </a:r>
          <a:r>
            <a:rPr lang="en-GB" sz="1400" dirty="0" smtClean="0">
              <a:solidFill>
                <a:schemeClr val="tx1">
                  <a:lumMod val="75000"/>
                  <a:lumOff val="25000"/>
                </a:schemeClr>
              </a:solidFill>
              <a:latin typeface="Century Gothic" panose="020B0502020202020204" pitchFamily="34" charset="0"/>
            </a:rPr>
            <a:t>health, accident, liability</a:t>
          </a:r>
          <a:r>
            <a:rPr lang="el-GR" sz="1400" dirty="0" smtClean="0">
              <a:solidFill>
                <a:schemeClr val="tx1">
                  <a:lumMod val="75000"/>
                  <a:lumOff val="25000"/>
                </a:schemeClr>
              </a:solidFill>
              <a:latin typeface="Century Gothic" panose="020B0502020202020204" pitchFamily="34" charset="0"/>
            </a:rPr>
            <a:t>)</a:t>
          </a:r>
          <a:endParaRPr lang="en-GB" sz="1400" dirty="0">
            <a:solidFill>
              <a:schemeClr val="tx1">
                <a:lumMod val="75000"/>
                <a:lumOff val="25000"/>
              </a:schemeClr>
            </a:solidFill>
            <a:latin typeface="Century Gothic" panose="020B0502020202020204" pitchFamily="34" charset="0"/>
          </a:endParaRPr>
        </a:p>
      </dgm:t>
    </dgm:pt>
    <dgm:pt modelId="{363D73A5-1238-4AA3-99CD-FDE419F2F23B}" type="parTrans" cxnId="{31EC3F3E-A393-4854-BD12-38C1DB6E18C8}">
      <dgm:prSet/>
      <dgm:spPr/>
      <dgm:t>
        <a:bodyPr/>
        <a:lstStyle/>
        <a:p>
          <a:endParaRPr lang="en-US" sz="1400"/>
        </a:p>
      </dgm:t>
    </dgm:pt>
    <dgm:pt modelId="{6B327670-9784-450F-9799-A949ECFAB3F2}" type="sibTrans" cxnId="{31EC3F3E-A393-4854-BD12-38C1DB6E18C8}">
      <dgm:prSet/>
      <dgm:spPr/>
      <dgm:t>
        <a:bodyPr/>
        <a:lstStyle/>
        <a:p>
          <a:endParaRPr lang="en-US" sz="1400"/>
        </a:p>
      </dgm:t>
    </dgm:pt>
    <dgm:pt modelId="{D56E55D7-BD25-4A19-9A56-EF7841F4D3EF}">
      <dgm:prSet custT="1"/>
      <dgm:spPr/>
      <dgm:t>
        <a:bodyPr/>
        <a:lstStyle/>
        <a:p>
          <a:pPr marL="57150" indent="0" defTabSz="222250">
            <a:lnSpc>
              <a:spcPct val="90000"/>
            </a:lnSpc>
            <a:spcBef>
              <a:spcPct val="0"/>
            </a:spcBef>
            <a:spcAft>
              <a:spcPct val="15000"/>
            </a:spcAft>
            <a:buNone/>
          </a:pPr>
          <a:endParaRPr lang="en-GB" sz="1400" dirty="0">
            <a:solidFill>
              <a:schemeClr val="tx1">
                <a:lumMod val="75000"/>
                <a:lumOff val="25000"/>
              </a:schemeClr>
            </a:solidFill>
            <a:latin typeface="Century Gothic" panose="020B0502020202020204" pitchFamily="34" charset="0"/>
          </a:endParaRPr>
        </a:p>
      </dgm:t>
    </dgm:pt>
    <dgm:pt modelId="{617D5685-6569-4ACD-B55B-12A16B9E4193}" type="parTrans" cxnId="{4CDF8941-28D2-4389-B76C-47359DE00DDC}">
      <dgm:prSet/>
      <dgm:spPr/>
      <dgm:t>
        <a:bodyPr/>
        <a:lstStyle/>
        <a:p>
          <a:endParaRPr lang="en-US" sz="1400"/>
        </a:p>
      </dgm:t>
    </dgm:pt>
    <dgm:pt modelId="{7FA1124E-71C2-44AB-B4CD-2EC410BBA8E7}" type="sibTrans" cxnId="{4CDF8941-28D2-4389-B76C-47359DE00DDC}">
      <dgm:prSet/>
      <dgm:spPr/>
      <dgm:t>
        <a:bodyPr/>
        <a:lstStyle/>
        <a:p>
          <a:endParaRPr lang="en-US" sz="1400"/>
        </a:p>
      </dgm:t>
    </dgm:pt>
    <dgm:pt modelId="{1D766552-5636-4858-88D8-7A367ECCD2BA}">
      <dgm:prSet custT="1"/>
      <dgm:spPr/>
      <dgm:t>
        <a:bodyPr/>
        <a:lstStyle/>
        <a:p>
          <a:r>
            <a:rPr lang="el-GR" sz="1400" dirty="0" smtClean="0">
              <a:solidFill>
                <a:schemeClr val="tx1">
                  <a:lumMod val="75000"/>
                  <a:lumOff val="25000"/>
                </a:schemeClr>
              </a:solidFill>
              <a:latin typeface="Century Gothic" panose="020B0502020202020204" pitchFamily="34" charset="0"/>
            </a:rPr>
            <a:t>Καταχώρηση κινητικοτήτων στο εργαλείο διαχείρισης</a:t>
          </a:r>
          <a:endParaRPr lang="el-GR" sz="1400" dirty="0">
            <a:solidFill>
              <a:schemeClr val="tx1">
                <a:lumMod val="75000"/>
                <a:lumOff val="25000"/>
              </a:schemeClr>
            </a:solidFill>
            <a:latin typeface="Century Gothic" panose="020B0502020202020204" pitchFamily="34" charset="0"/>
          </a:endParaRPr>
        </a:p>
      </dgm:t>
    </dgm:pt>
    <dgm:pt modelId="{C8392A97-AA9C-478E-85CC-E81C2793845B}" type="parTrans" cxnId="{2618F4F1-3B5D-4D3A-97B5-28AEFB70C763}">
      <dgm:prSet/>
      <dgm:spPr/>
      <dgm:t>
        <a:bodyPr/>
        <a:lstStyle/>
        <a:p>
          <a:endParaRPr lang="en-US" sz="1400"/>
        </a:p>
      </dgm:t>
    </dgm:pt>
    <dgm:pt modelId="{0C7CC634-72CC-4709-8F9E-870E24B50EE2}" type="sibTrans" cxnId="{2618F4F1-3B5D-4D3A-97B5-28AEFB70C763}">
      <dgm:prSet/>
      <dgm:spPr/>
      <dgm:t>
        <a:bodyPr/>
        <a:lstStyle/>
        <a:p>
          <a:endParaRPr lang="en-US" sz="1400"/>
        </a:p>
      </dgm:t>
    </dgm:pt>
    <dgm:pt modelId="{DC1360C4-CD11-4634-9B8B-69D72522D498}">
      <dgm:prSet custT="1"/>
      <dgm:spPr/>
      <dgm:t>
        <a:bodyPr/>
        <a:lstStyle/>
        <a:p>
          <a:endParaRPr lang="el-GR" sz="1400" dirty="0">
            <a:solidFill>
              <a:schemeClr val="tx1">
                <a:lumMod val="75000"/>
                <a:lumOff val="25000"/>
              </a:schemeClr>
            </a:solidFill>
            <a:latin typeface="Century Gothic" panose="020B0502020202020204" pitchFamily="34" charset="0"/>
          </a:endParaRPr>
        </a:p>
      </dgm:t>
    </dgm:pt>
    <dgm:pt modelId="{81F894C0-B5EB-4FBC-8708-EB373204EF0A}" type="parTrans" cxnId="{B8EF2F83-9E70-40BE-B278-B4A7E1A588AB}">
      <dgm:prSet/>
      <dgm:spPr/>
      <dgm:t>
        <a:bodyPr/>
        <a:lstStyle/>
        <a:p>
          <a:endParaRPr lang="en-US" sz="1400"/>
        </a:p>
      </dgm:t>
    </dgm:pt>
    <dgm:pt modelId="{AE7B3542-3765-4456-B0EE-AE18726B9EBC}" type="sibTrans" cxnId="{B8EF2F83-9E70-40BE-B278-B4A7E1A588AB}">
      <dgm:prSet/>
      <dgm:spPr/>
      <dgm:t>
        <a:bodyPr/>
        <a:lstStyle/>
        <a:p>
          <a:endParaRPr lang="en-US" sz="1400"/>
        </a:p>
      </dgm:t>
    </dgm:pt>
    <dgm:pt modelId="{555035C6-4A95-4BE0-90CA-8B4FEE4351D4}">
      <dgm:prSet custT="1"/>
      <dgm:spPr/>
      <dgm:t>
        <a:bodyPr/>
        <a:lstStyle/>
        <a:p>
          <a:r>
            <a:rPr lang="el-GR" sz="1400" dirty="0" smtClean="0">
              <a:solidFill>
                <a:schemeClr val="tx1">
                  <a:lumMod val="75000"/>
                  <a:lumOff val="25000"/>
                </a:schemeClr>
              </a:solidFill>
              <a:latin typeface="Century Gothic" panose="020B0502020202020204" pitchFamily="34" charset="0"/>
            </a:rPr>
            <a:t>Παροχή προετοιμασίας στον συμμετέχοντα (Παιδαγωγική, Πολιτισμική, </a:t>
          </a:r>
          <a:r>
            <a:rPr lang="el-GR" sz="1400" dirty="0" err="1" smtClean="0">
              <a:solidFill>
                <a:schemeClr val="tx1">
                  <a:lumMod val="75000"/>
                  <a:lumOff val="25000"/>
                </a:schemeClr>
              </a:solidFill>
              <a:latin typeface="Century Gothic" panose="020B0502020202020204" pitchFamily="34" charset="0"/>
            </a:rPr>
            <a:t>κτλ</a:t>
          </a:r>
          <a:endParaRPr lang="en-US" sz="1400" dirty="0"/>
        </a:p>
      </dgm:t>
    </dgm:pt>
    <dgm:pt modelId="{6E08AEDD-3245-4C1C-9316-3EB655ED917F}" type="parTrans" cxnId="{46737610-B680-4B86-94E5-DE5A8761C457}">
      <dgm:prSet/>
      <dgm:spPr/>
      <dgm:t>
        <a:bodyPr/>
        <a:lstStyle/>
        <a:p>
          <a:endParaRPr lang="en-US" sz="1400"/>
        </a:p>
      </dgm:t>
    </dgm:pt>
    <dgm:pt modelId="{6636992D-0C3C-48E1-82CC-E8D8C6F9BE09}" type="sibTrans" cxnId="{46737610-B680-4B86-94E5-DE5A8761C457}">
      <dgm:prSet/>
      <dgm:spPr/>
      <dgm:t>
        <a:bodyPr/>
        <a:lstStyle/>
        <a:p>
          <a:endParaRPr lang="en-US" sz="1400"/>
        </a:p>
      </dgm:t>
    </dgm:pt>
    <dgm:pt modelId="{9ABE91B3-90D6-43E4-8B4E-0E08AA3E9633}">
      <dgm:prSet custT="1"/>
      <dgm:spPr/>
      <dgm:t>
        <a:bodyPr/>
        <a:lstStyle/>
        <a:p>
          <a:r>
            <a:rPr lang="el-GR" sz="1400" dirty="0" smtClean="0">
              <a:solidFill>
                <a:schemeClr val="tx1">
                  <a:lumMod val="75000"/>
                  <a:lumOff val="25000"/>
                </a:schemeClr>
              </a:solidFill>
              <a:latin typeface="Century Gothic" panose="020B0502020202020204" pitchFamily="34" charset="0"/>
            </a:rPr>
            <a:t>Διευθέτηση Πρακτικών Λεπτομερειών για κάθε Κινητικότητα </a:t>
          </a:r>
          <a:endParaRPr lang="en-US" sz="1400" dirty="0"/>
        </a:p>
      </dgm:t>
    </dgm:pt>
    <dgm:pt modelId="{F250DE0B-3421-44C7-AA41-06B16962DE2B}" type="parTrans" cxnId="{FA8FE085-81E8-4F88-9D82-367A06CBFBBD}">
      <dgm:prSet/>
      <dgm:spPr/>
      <dgm:t>
        <a:bodyPr/>
        <a:lstStyle/>
        <a:p>
          <a:endParaRPr lang="en-US" sz="1400"/>
        </a:p>
      </dgm:t>
    </dgm:pt>
    <dgm:pt modelId="{222B7066-A0CC-4979-A80D-8C0427D8A0B2}" type="sibTrans" cxnId="{FA8FE085-81E8-4F88-9D82-367A06CBFBBD}">
      <dgm:prSet/>
      <dgm:spPr/>
      <dgm:t>
        <a:bodyPr/>
        <a:lstStyle/>
        <a:p>
          <a:endParaRPr lang="en-US" sz="1400"/>
        </a:p>
      </dgm:t>
    </dgm:pt>
    <dgm:pt modelId="{54D48C48-C38A-4CAA-B137-04DBE3DC8331}">
      <dgm:prSet custT="1"/>
      <dgm:spPr/>
      <dgm:t>
        <a:bodyPr/>
        <a:lstStyle/>
        <a:p>
          <a:r>
            <a:rPr lang="el-GR" sz="1400" dirty="0" smtClean="0">
              <a:solidFill>
                <a:schemeClr val="tx1">
                  <a:lumMod val="75000"/>
                  <a:lumOff val="25000"/>
                </a:schemeClr>
              </a:solidFill>
              <a:latin typeface="Century Gothic" panose="020B0502020202020204" pitchFamily="34" charset="0"/>
            </a:rPr>
            <a:t>Εξασφάλιση άδειας απουσίας από την εργασία, εάν χρειάζεται</a:t>
          </a:r>
          <a:endParaRPr lang="en-US" sz="1400" dirty="0">
            <a:solidFill>
              <a:schemeClr val="tx1">
                <a:lumMod val="75000"/>
                <a:lumOff val="25000"/>
              </a:schemeClr>
            </a:solidFill>
            <a:latin typeface="Century Gothic" panose="020B0502020202020204" pitchFamily="34" charset="0"/>
          </a:endParaRPr>
        </a:p>
      </dgm:t>
    </dgm:pt>
    <dgm:pt modelId="{A17389B6-8D44-417E-97C5-C88E6712669E}" type="parTrans" cxnId="{9F31A7C0-C3EF-488C-84FA-535D38397E4F}">
      <dgm:prSet/>
      <dgm:spPr/>
      <dgm:t>
        <a:bodyPr/>
        <a:lstStyle/>
        <a:p>
          <a:endParaRPr lang="en-US" sz="1400"/>
        </a:p>
      </dgm:t>
    </dgm:pt>
    <dgm:pt modelId="{4136C1BE-8557-4CCC-B37B-D3EEC2C14C30}" type="sibTrans" cxnId="{9F31A7C0-C3EF-488C-84FA-535D38397E4F}">
      <dgm:prSet/>
      <dgm:spPr/>
      <dgm:t>
        <a:bodyPr/>
        <a:lstStyle/>
        <a:p>
          <a:endParaRPr lang="en-US" sz="1400"/>
        </a:p>
      </dgm:t>
    </dgm:pt>
    <dgm:pt modelId="{F8158169-E791-418B-A8D1-CA9BF21D359E}">
      <dgm:prSet custT="1"/>
      <dgm:spPr/>
      <dgm:t>
        <a:bodyPr/>
        <a:lstStyle/>
        <a:p>
          <a:r>
            <a:rPr lang="el-GR" sz="1400" dirty="0" smtClean="0">
              <a:solidFill>
                <a:schemeClr val="tx1">
                  <a:lumMod val="75000"/>
                  <a:lumOff val="25000"/>
                </a:schemeClr>
              </a:solidFill>
              <a:latin typeface="Century Gothic" panose="020B0502020202020204" pitchFamily="34" charset="0"/>
            </a:rPr>
            <a:t>Υπογραφή απαιτούμενων Συμφωνιών</a:t>
          </a:r>
          <a:endParaRPr lang="el-GR" sz="1400" dirty="0">
            <a:solidFill>
              <a:schemeClr val="tx1">
                <a:lumMod val="75000"/>
                <a:lumOff val="25000"/>
              </a:schemeClr>
            </a:solidFill>
            <a:latin typeface="Century Gothic" panose="020B0502020202020204" pitchFamily="34" charset="0"/>
          </a:endParaRPr>
        </a:p>
      </dgm:t>
    </dgm:pt>
    <dgm:pt modelId="{964051A1-87F3-4FB8-92C3-DE60B86A7122}" type="parTrans" cxnId="{779A32DB-0077-44B1-961E-F3DC8C2E7ADB}">
      <dgm:prSet/>
      <dgm:spPr/>
      <dgm:t>
        <a:bodyPr/>
        <a:lstStyle/>
        <a:p>
          <a:endParaRPr lang="en-US" sz="1400"/>
        </a:p>
      </dgm:t>
    </dgm:pt>
    <dgm:pt modelId="{86A9F01C-8F2A-48F5-B219-C25361557013}" type="sibTrans" cxnId="{779A32DB-0077-44B1-961E-F3DC8C2E7ADB}">
      <dgm:prSet/>
      <dgm:spPr/>
      <dgm:t>
        <a:bodyPr/>
        <a:lstStyle/>
        <a:p>
          <a:endParaRPr lang="en-US" sz="1400"/>
        </a:p>
      </dgm:t>
    </dgm:pt>
    <dgm:pt modelId="{37AABEA8-0D3C-4482-97F2-8C593200F7CC}" type="pres">
      <dgm:prSet presAssocID="{F46D2977-351C-47C0-B94F-7E11F212983C}" presName="linear" presStyleCnt="0">
        <dgm:presLayoutVars>
          <dgm:dir/>
          <dgm:animLvl val="lvl"/>
          <dgm:resizeHandles val="exact"/>
        </dgm:presLayoutVars>
      </dgm:prSet>
      <dgm:spPr/>
      <dgm:t>
        <a:bodyPr/>
        <a:lstStyle/>
        <a:p>
          <a:endParaRPr lang="en-US"/>
        </a:p>
      </dgm:t>
    </dgm:pt>
    <dgm:pt modelId="{9EC896DD-6C1D-4FC3-AD9C-C5F167EAC3C9}" type="pres">
      <dgm:prSet presAssocID="{D320CEAC-5F89-46C2-82E5-CD9DA7A387D8}" presName="parentLin" presStyleCnt="0"/>
      <dgm:spPr/>
    </dgm:pt>
    <dgm:pt modelId="{664865AE-E472-43D7-8593-645DBB184E00}" type="pres">
      <dgm:prSet presAssocID="{D320CEAC-5F89-46C2-82E5-CD9DA7A387D8}" presName="parentLeftMargin" presStyleLbl="node1" presStyleIdx="0" presStyleCnt="7"/>
      <dgm:spPr/>
      <dgm:t>
        <a:bodyPr/>
        <a:lstStyle/>
        <a:p>
          <a:endParaRPr lang="en-US"/>
        </a:p>
      </dgm:t>
    </dgm:pt>
    <dgm:pt modelId="{BF4AFE4D-2975-4FA4-BF77-D3418D171636}" type="pres">
      <dgm:prSet presAssocID="{D320CEAC-5F89-46C2-82E5-CD9DA7A387D8}" presName="parentText" presStyleLbl="node1" presStyleIdx="0" presStyleCnt="7" custScaleY="139223">
        <dgm:presLayoutVars>
          <dgm:chMax val="0"/>
          <dgm:bulletEnabled val="1"/>
        </dgm:presLayoutVars>
      </dgm:prSet>
      <dgm:spPr/>
      <dgm:t>
        <a:bodyPr/>
        <a:lstStyle/>
        <a:p>
          <a:endParaRPr lang="en-US"/>
        </a:p>
      </dgm:t>
    </dgm:pt>
    <dgm:pt modelId="{946158BB-3881-4BC2-A679-BFF1FCA921DF}" type="pres">
      <dgm:prSet presAssocID="{D320CEAC-5F89-46C2-82E5-CD9DA7A387D8}" presName="negativeSpace" presStyleCnt="0"/>
      <dgm:spPr/>
    </dgm:pt>
    <dgm:pt modelId="{0C5E79F0-A521-4E62-9912-3635EFA56312}" type="pres">
      <dgm:prSet presAssocID="{D320CEAC-5F89-46C2-82E5-CD9DA7A387D8}" presName="childText" presStyleLbl="conFgAcc1" presStyleIdx="0" presStyleCnt="7">
        <dgm:presLayoutVars>
          <dgm:bulletEnabled val="1"/>
        </dgm:presLayoutVars>
      </dgm:prSet>
      <dgm:spPr/>
    </dgm:pt>
    <dgm:pt modelId="{7168095C-4FFF-463F-A89D-3A6201E188F6}" type="pres">
      <dgm:prSet presAssocID="{7D44896E-7FCE-4FE6-8BA1-CC67F08D80FB}" presName="spaceBetweenRectangles" presStyleCnt="0"/>
      <dgm:spPr/>
    </dgm:pt>
    <dgm:pt modelId="{3FBE37A7-DE9E-4EA9-A5DE-51A5461DEB96}" type="pres">
      <dgm:prSet presAssocID="{322B851C-1BCA-4E0E-8997-9DE1669C887F}" presName="parentLin" presStyleCnt="0"/>
      <dgm:spPr/>
    </dgm:pt>
    <dgm:pt modelId="{3115AC0A-6992-4CDA-B09B-767566677FFC}" type="pres">
      <dgm:prSet presAssocID="{322B851C-1BCA-4E0E-8997-9DE1669C887F}" presName="parentLeftMargin" presStyleLbl="node1" presStyleIdx="0" presStyleCnt="7"/>
      <dgm:spPr/>
      <dgm:t>
        <a:bodyPr/>
        <a:lstStyle/>
        <a:p>
          <a:endParaRPr lang="en-US"/>
        </a:p>
      </dgm:t>
    </dgm:pt>
    <dgm:pt modelId="{478F0427-6ABA-474E-8308-0996E7319CCD}" type="pres">
      <dgm:prSet presAssocID="{322B851C-1BCA-4E0E-8997-9DE1669C887F}" presName="parentText" presStyleLbl="node1" presStyleIdx="1" presStyleCnt="7" custScaleY="135663">
        <dgm:presLayoutVars>
          <dgm:chMax val="0"/>
          <dgm:bulletEnabled val="1"/>
        </dgm:presLayoutVars>
      </dgm:prSet>
      <dgm:spPr/>
      <dgm:t>
        <a:bodyPr/>
        <a:lstStyle/>
        <a:p>
          <a:endParaRPr lang="en-US"/>
        </a:p>
      </dgm:t>
    </dgm:pt>
    <dgm:pt modelId="{492A8904-FFC8-45C6-90CE-8F812815CA8C}" type="pres">
      <dgm:prSet presAssocID="{322B851C-1BCA-4E0E-8997-9DE1669C887F}" presName="negativeSpace" presStyleCnt="0"/>
      <dgm:spPr/>
    </dgm:pt>
    <dgm:pt modelId="{65016B30-986D-4C81-B598-A040A3002810}" type="pres">
      <dgm:prSet presAssocID="{322B851C-1BCA-4E0E-8997-9DE1669C887F}" presName="childText" presStyleLbl="conFgAcc1" presStyleIdx="1" presStyleCnt="7">
        <dgm:presLayoutVars>
          <dgm:bulletEnabled val="1"/>
        </dgm:presLayoutVars>
      </dgm:prSet>
      <dgm:spPr/>
      <dgm:t>
        <a:bodyPr/>
        <a:lstStyle/>
        <a:p>
          <a:endParaRPr lang="en-US"/>
        </a:p>
      </dgm:t>
    </dgm:pt>
    <dgm:pt modelId="{A588C7B0-41C1-4EE9-A745-A34595B5FC08}" type="pres">
      <dgm:prSet presAssocID="{6B327670-9784-450F-9799-A949ECFAB3F2}" presName="spaceBetweenRectangles" presStyleCnt="0"/>
      <dgm:spPr/>
    </dgm:pt>
    <dgm:pt modelId="{B96FFA1E-029B-48EA-9BA2-479F62267AFC}" type="pres">
      <dgm:prSet presAssocID="{1D766552-5636-4858-88D8-7A367ECCD2BA}" presName="parentLin" presStyleCnt="0"/>
      <dgm:spPr/>
    </dgm:pt>
    <dgm:pt modelId="{B655E57A-0EFF-4298-BDD2-3EBC5DC60081}" type="pres">
      <dgm:prSet presAssocID="{1D766552-5636-4858-88D8-7A367ECCD2BA}" presName="parentLeftMargin" presStyleLbl="node1" presStyleIdx="1" presStyleCnt="7"/>
      <dgm:spPr/>
      <dgm:t>
        <a:bodyPr/>
        <a:lstStyle/>
        <a:p>
          <a:endParaRPr lang="en-US"/>
        </a:p>
      </dgm:t>
    </dgm:pt>
    <dgm:pt modelId="{1639AAAE-5DD2-4526-A716-36CA10A49CB4}" type="pres">
      <dgm:prSet presAssocID="{1D766552-5636-4858-88D8-7A367ECCD2BA}" presName="parentText" presStyleLbl="node1" presStyleIdx="2" presStyleCnt="7" custLinFactNeighborX="8571">
        <dgm:presLayoutVars>
          <dgm:chMax val="0"/>
          <dgm:bulletEnabled val="1"/>
        </dgm:presLayoutVars>
      </dgm:prSet>
      <dgm:spPr/>
      <dgm:t>
        <a:bodyPr/>
        <a:lstStyle/>
        <a:p>
          <a:endParaRPr lang="en-US"/>
        </a:p>
      </dgm:t>
    </dgm:pt>
    <dgm:pt modelId="{33EBD1E2-488F-4B32-8658-0D60F11FC96E}" type="pres">
      <dgm:prSet presAssocID="{1D766552-5636-4858-88D8-7A367ECCD2BA}" presName="negativeSpace" presStyleCnt="0"/>
      <dgm:spPr/>
    </dgm:pt>
    <dgm:pt modelId="{EF602DC2-17D4-4DCA-9C71-AF0AE99D14CD}" type="pres">
      <dgm:prSet presAssocID="{1D766552-5636-4858-88D8-7A367ECCD2BA}" presName="childText" presStyleLbl="conFgAcc1" presStyleIdx="2" presStyleCnt="7">
        <dgm:presLayoutVars>
          <dgm:bulletEnabled val="1"/>
        </dgm:presLayoutVars>
      </dgm:prSet>
      <dgm:spPr/>
      <dgm:t>
        <a:bodyPr/>
        <a:lstStyle/>
        <a:p>
          <a:endParaRPr lang="en-US"/>
        </a:p>
      </dgm:t>
    </dgm:pt>
    <dgm:pt modelId="{BEDB3744-1EAF-4BAE-B37F-0B0B59EC22AE}" type="pres">
      <dgm:prSet presAssocID="{0C7CC634-72CC-4709-8F9E-870E24B50EE2}" presName="spaceBetweenRectangles" presStyleCnt="0"/>
      <dgm:spPr/>
    </dgm:pt>
    <dgm:pt modelId="{0570B086-CC41-4542-ACBA-C0F9FA71C5BF}" type="pres">
      <dgm:prSet presAssocID="{555035C6-4A95-4BE0-90CA-8B4FEE4351D4}" presName="parentLin" presStyleCnt="0"/>
      <dgm:spPr/>
    </dgm:pt>
    <dgm:pt modelId="{DC5C08E5-C0DF-4737-AACC-819A372C1FB5}" type="pres">
      <dgm:prSet presAssocID="{555035C6-4A95-4BE0-90CA-8B4FEE4351D4}" presName="parentLeftMargin" presStyleLbl="node1" presStyleIdx="2" presStyleCnt="7"/>
      <dgm:spPr/>
      <dgm:t>
        <a:bodyPr/>
        <a:lstStyle/>
        <a:p>
          <a:endParaRPr lang="en-US"/>
        </a:p>
      </dgm:t>
    </dgm:pt>
    <dgm:pt modelId="{723FA793-087C-4E61-9456-1A9E42085F94}" type="pres">
      <dgm:prSet presAssocID="{555035C6-4A95-4BE0-90CA-8B4FEE4351D4}" presName="parentText" presStyleLbl="node1" presStyleIdx="3" presStyleCnt="7">
        <dgm:presLayoutVars>
          <dgm:chMax val="0"/>
          <dgm:bulletEnabled val="1"/>
        </dgm:presLayoutVars>
      </dgm:prSet>
      <dgm:spPr/>
      <dgm:t>
        <a:bodyPr/>
        <a:lstStyle/>
        <a:p>
          <a:endParaRPr lang="en-US"/>
        </a:p>
      </dgm:t>
    </dgm:pt>
    <dgm:pt modelId="{40314FD7-5179-4B24-BF47-D07D59FEA326}" type="pres">
      <dgm:prSet presAssocID="{555035C6-4A95-4BE0-90CA-8B4FEE4351D4}" presName="negativeSpace" presStyleCnt="0"/>
      <dgm:spPr/>
    </dgm:pt>
    <dgm:pt modelId="{BDCADD96-A887-42DE-B71A-44E587A2E59A}" type="pres">
      <dgm:prSet presAssocID="{555035C6-4A95-4BE0-90CA-8B4FEE4351D4}" presName="childText" presStyleLbl="conFgAcc1" presStyleIdx="3" presStyleCnt="7">
        <dgm:presLayoutVars>
          <dgm:bulletEnabled val="1"/>
        </dgm:presLayoutVars>
      </dgm:prSet>
      <dgm:spPr/>
    </dgm:pt>
    <dgm:pt modelId="{C68812DD-9086-45AC-B301-CF6899DC90B2}" type="pres">
      <dgm:prSet presAssocID="{6636992D-0C3C-48E1-82CC-E8D8C6F9BE09}" presName="spaceBetweenRectangles" presStyleCnt="0"/>
      <dgm:spPr/>
    </dgm:pt>
    <dgm:pt modelId="{FBB8D852-3BC6-4A5F-A1AD-F0CAC0D50AF4}" type="pres">
      <dgm:prSet presAssocID="{9ABE91B3-90D6-43E4-8B4E-0E08AA3E9633}" presName="parentLin" presStyleCnt="0"/>
      <dgm:spPr/>
    </dgm:pt>
    <dgm:pt modelId="{17300CCA-C08A-40D0-A12A-B0BD048B7C4E}" type="pres">
      <dgm:prSet presAssocID="{9ABE91B3-90D6-43E4-8B4E-0E08AA3E9633}" presName="parentLeftMargin" presStyleLbl="node1" presStyleIdx="3" presStyleCnt="7"/>
      <dgm:spPr/>
      <dgm:t>
        <a:bodyPr/>
        <a:lstStyle/>
        <a:p>
          <a:endParaRPr lang="en-US"/>
        </a:p>
      </dgm:t>
    </dgm:pt>
    <dgm:pt modelId="{AF657E3F-63CB-4445-954D-C678B9FD5929}" type="pres">
      <dgm:prSet presAssocID="{9ABE91B3-90D6-43E4-8B4E-0E08AA3E9633}" presName="parentText" presStyleLbl="node1" presStyleIdx="4" presStyleCnt="7">
        <dgm:presLayoutVars>
          <dgm:chMax val="0"/>
          <dgm:bulletEnabled val="1"/>
        </dgm:presLayoutVars>
      </dgm:prSet>
      <dgm:spPr/>
      <dgm:t>
        <a:bodyPr/>
        <a:lstStyle/>
        <a:p>
          <a:endParaRPr lang="en-US"/>
        </a:p>
      </dgm:t>
    </dgm:pt>
    <dgm:pt modelId="{5B32C3E9-C9B0-49AD-B539-7C30CB7668C1}" type="pres">
      <dgm:prSet presAssocID="{9ABE91B3-90D6-43E4-8B4E-0E08AA3E9633}" presName="negativeSpace" presStyleCnt="0"/>
      <dgm:spPr/>
    </dgm:pt>
    <dgm:pt modelId="{661ED367-04EB-4187-AE42-8EB4E3671195}" type="pres">
      <dgm:prSet presAssocID="{9ABE91B3-90D6-43E4-8B4E-0E08AA3E9633}" presName="childText" presStyleLbl="conFgAcc1" presStyleIdx="4" presStyleCnt="7">
        <dgm:presLayoutVars>
          <dgm:bulletEnabled val="1"/>
        </dgm:presLayoutVars>
      </dgm:prSet>
      <dgm:spPr/>
    </dgm:pt>
    <dgm:pt modelId="{393CD331-A6B1-4C03-A6A3-1F75B4EC8E09}" type="pres">
      <dgm:prSet presAssocID="{222B7066-A0CC-4979-A80D-8C0427D8A0B2}" presName="spaceBetweenRectangles" presStyleCnt="0"/>
      <dgm:spPr/>
    </dgm:pt>
    <dgm:pt modelId="{00489CB8-D269-45D7-A093-BD4FC192C607}" type="pres">
      <dgm:prSet presAssocID="{54D48C48-C38A-4CAA-B137-04DBE3DC8331}" presName="parentLin" presStyleCnt="0"/>
      <dgm:spPr/>
    </dgm:pt>
    <dgm:pt modelId="{C6F7A2BD-9A7E-4632-BCFA-363208FF8DE6}" type="pres">
      <dgm:prSet presAssocID="{54D48C48-C38A-4CAA-B137-04DBE3DC8331}" presName="parentLeftMargin" presStyleLbl="node1" presStyleIdx="4" presStyleCnt="7"/>
      <dgm:spPr/>
      <dgm:t>
        <a:bodyPr/>
        <a:lstStyle/>
        <a:p>
          <a:endParaRPr lang="en-US"/>
        </a:p>
      </dgm:t>
    </dgm:pt>
    <dgm:pt modelId="{6A69A729-586F-4595-9FD6-5BF84A521207}" type="pres">
      <dgm:prSet presAssocID="{54D48C48-C38A-4CAA-B137-04DBE3DC8331}" presName="parentText" presStyleLbl="node1" presStyleIdx="5" presStyleCnt="7" custLinFactNeighborX="-4286" custLinFactNeighborY="-6322">
        <dgm:presLayoutVars>
          <dgm:chMax val="0"/>
          <dgm:bulletEnabled val="1"/>
        </dgm:presLayoutVars>
      </dgm:prSet>
      <dgm:spPr/>
      <dgm:t>
        <a:bodyPr/>
        <a:lstStyle/>
        <a:p>
          <a:endParaRPr lang="en-US"/>
        </a:p>
      </dgm:t>
    </dgm:pt>
    <dgm:pt modelId="{D89578AC-84D2-42E3-BBC1-B1FCCBFA4EF7}" type="pres">
      <dgm:prSet presAssocID="{54D48C48-C38A-4CAA-B137-04DBE3DC8331}" presName="negativeSpace" presStyleCnt="0"/>
      <dgm:spPr/>
    </dgm:pt>
    <dgm:pt modelId="{AE34DDC2-6768-42CB-BEED-A0F965944C48}" type="pres">
      <dgm:prSet presAssocID="{54D48C48-C38A-4CAA-B137-04DBE3DC8331}" presName="childText" presStyleLbl="conFgAcc1" presStyleIdx="5" presStyleCnt="7">
        <dgm:presLayoutVars>
          <dgm:bulletEnabled val="1"/>
        </dgm:presLayoutVars>
      </dgm:prSet>
      <dgm:spPr/>
    </dgm:pt>
    <dgm:pt modelId="{2F69BEDA-72A4-4B1D-BD78-5CCF73481618}" type="pres">
      <dgm:prSet presAssocID="{4136C1BE-8557-4CCC-B37B-D3EEC2C14C30}" presName="spaceBetweenRectangles" presStyleCnt="0"/>
      <dgm:spPr/>
    </dgm:pt>
    <dgm:pt modelId="{43D13824-1363-41AF-B8C8-18C34F3C83B2}" type="pres">
      <dgm:prSet presAssocID="{F8158169-E791-418B-A8D1-CA9BF21D359E}" presName="parentLin" presStyleCnt="0"/>
      <dgm:spPr/>
    </dgm:pt>
    <dgm:pt modelId="{5E86F72E-1646-47EA-B699-2B0C7B5E2DDF}" type="pres">
      <dgm:prSet presAssocID="{F8158169-E791-418B-A8D1-CA9BF21D359E}" presName="parentLeftMargin" presStyleLbl="node1" presStyleIdx="5" presStyleCnt="7"/>
      <dgm:spPr/>
      <dgm:t>
        <a:bodyPr/>
        <a:lstStyle/>
        <a:p>
          <a:endParaRPr lang="en-US"/>
        </a:p>
      </dgm:t>
    </dgm:pt>
    <dgm:pt modelId="{D0A3B149-B74E-4764-A219-EF3A6F1EFEEB}" type="pres">
      <dgm:prSet presAssocID="{F8158169-E791-418B-A8D1-CA9BF21D359E}" presName="parentText" presStyleLbl="node1" presStyleIdx="6" presStyleCnt="7">
        <dgm:presLayoutVars>
          <dgm:chMax val="0"/>
          <dgm:bulletEnabled val="1"/>
        </dgm:presLayoutVars>
      </dgm:prSet>
      <dgm:spPr/>
      <dgm:t>
        <a:bodyPr/>
        <a:lstStyle/>
        <a:p>
          <a:endParaRPr lang="en-US"/>
        </a:p>
      </dgm:t>
    </dgm:pt>
    <dgm:pt modelId="{07099985-98C9-44FB-85AA-0F0C695C0EF8}" type="pres">
      <dgm:prSet presAssocID="{F8158169-E791-418B-A8D1-CA9BF21D359E}" presName="negativeSpace" presStyleCnt="0"/>
      <dgm:spPr/>
    </dgm:pt>
    <dgm:pt modelId="{31DC1FBA-3E88-49AD-8036-2B87432FBB03}" type="pres">
      <dgm:prSet presAssocID="{F8158169-E791-418B-A8D1-CA9BF21D359E}" presName="childText" presStyleLbl="conFgAcc1" presStyleIdx="6" presStyleCnt="7">
        <dgm:presLayoutVars>
          <dgm:bulletEnabled val="1"/>
        </dgm:presLayoutVars>
      </dgm:prSet>
      <dgm:spPr/>
    </dgm:pt>
  </dgm:ptLst>
  <dgm:cxnLst>
    <dgm:cxn modelId="{9AB1B6F9-845E-4293-8AC5-AB7ECF4A3413}" type="presOf" srcId="{1D766552-5636-4858-88D8-7A367ECCD2BA}" destId="{1639AAAE-5DD2-4526-A716-36CA10A49CB4}" srcOrd="1" destOrd="0" presId="urn:microsoft.com/office/officeart/2005/8/layout/list1"/>
    <dgm:cxn modelId="{31EC3F3E-A393-4854-BD12-38C1DB6E18C8}" srcId="{F46D2977-351C-47C0-B94F-7E11F212983C}" destId="{322B851C-1BCA-4E0E-8997-9DE1669C887F}" srcOrd="1" destOrd="0" parTransId="{363D73A5-1238-4AA3-99CD-FDE419F2F23B}" sibTransId="{6B327670-9784-450F-9799-A949ECFAB3F2}"/>
    <dgm:cxn modelId="{F7227C36-B4F5-447F-AADC-D237518B818D}" type="presOf" srcId="{54D48C48-C38A-4CAA-B137-04DBE3DC8331}" destId="{6A69A729-586F-4595-9FD6-5BF84A521207}" srcOrd="1" destOrd="0" presId="urn:microsoft.com/office/officeart/2005/8/layout/list1"/>
    <dgm:cxn modelId="{779A32DB-0077-44B1-961E-F3DC8C2E7ADB}" srcId="{F46D2977-351C-47C0-B94F-7E11F212983C}" destId="{F8158169-E791-418B-A8D1-CA9BF21D359E}" srcOrd="6" destOrd="0" parTransId="{964051A1-87F3-4FB8-92C3-DE60B86A7122}" sibTransId="{86A9F01C-8F2A-48F5-B219-C25361557013}"/>
    <dgm:cxn modelId="{6721F202-9EED-41FF-B580-93A8A80692F9}" type="presOf" srcId="{322B851C-1BCA-4E0E-8997-9DE1669C887F}" destId="{3115AC0A-6992-4CDA-B09B-767566677FFC}" srcOrd="0" destOrd="0" presId="urn:microsoft.com/office/officeart/2005/8/layout/list1"/>
    <dgm:cxn modelId="{B4AD58FD-61E7-44C4-B309-78307F65009A}" type="presOf" srcId="{322B851C-1BCA-4E0E-8997-9DE1669C887F}" destId="{478F0427-6ABA-474E-8308-0996E7319CCD}" srcOrd="1" destOrd="0" presId="urn:microsoft.com/office/officeart/2005/8/layout/list1"/>
    <dgm:cxn modelId="{AB40ABE7-5912-4A3A-A425-68EA9F346B56}" type="presOf" srcId="{9ABE91B3-90D6-43E4-8B4E-0E08AA3E9633}" destId="{17300CCA-C08A-40D0-A12A-B0BD048B7C4E}" srcOrd="0" destOrd="0" presId="urn:microsoft.com/office/officeart/2005/8/layout/list1"/>
    <dgm:cxn modelId="{2618F4F1-3B5D-4D3A-97B5-28AEFB70C763}" srcId="{F46D2977-351C-47C0-B94F-7E11F212983C}" destId="{1D766552-5636-4858-88D8-7A367ECCD2BA}" srcOrd="2" destOrd="0" parTransId="{C8392A97-AA9C-478E-85CC-E81C2793845B}" sibTransId="{0C7CC634-72CC-4709-8F9E-870E24B50EE2}"/>
    <dgm:cxn modelId="{C56EA88D-29E5-4961-B596-CEF29A792061}" type="presOf" srcId="{9ABE91B3-90D6-43E4-8B4E-0E08AA3E9633}" destId="{AF657E3F-63CB-4445-954D-C678B9FD5929}" srcOrd="1" destOrd="0" presId="urn:microsoft.com/office/officeart/2005/8/layout/list1"/>
    <dgm:cxn modelId="{8B34037F-BFFB-43DC-B5F4-03A667DAC2B5}" type="presOf" srcId="{1D766552-5636-4858-88D8-7A367ECCD2BA}" destId="{B655E57A-0EFF-4298-BDD2-3EBC5DC60081}" srcOrd="0" destOrd="0" presId="urn:microsoft.com/office/officeart/2005/8/layout/list1"/>
    <dgm:cxn modelId="{95CEE9CA-B1F2-4775-BC17-60EA0C375305}" type="presOf" srcId="{555035C6-4A95-4BE0-90CA-8B4FEE4351D4}" destId="{DC5C08E5-C0DF-4737-AACC-819A372C1FB5}" srcOrd="0" destOrd="0" presId="urn:microsoft.com/office/officeart/2005/8/layout/list1"/>
    <dgm:cxn modelId="{4CDF8941-28D2-4389-B76C-47359DE00DDC}" srcId="{322B851C-1BCA-4E0E-8997-9DE1669C887F}" destId="{D56E55D7-BD25-4A19-9A56-EF7841F4D3EF}" srcOrd="0" destOrd="0" parTransId="{617D5685-6569-4ACD-B55B-12A16B9E4193}" sibTransId="{7FA1124E-71C2-44AB-B4CD-2EC410BBA8E7}"/>
    <dgm:cxn modelId="{56BC42EC-021C-4683-AE6F-926DB6C9DE4F}" type="presOf" srcId="{D320CEAC-5F89-46C2-82E5-CD9DA7A387D8}" destId="{664865AE-E472-43D7-8593-645DBB184E00}" srcOrd="0" destOrd="0" presId="urn:microsoft.com/office/officeart/2005/8/layout/list1"/>
    <dgm:cxn modelId="{945E8F49-463B-4819-8180-616F3697EA76}" srcId="{F46D2977-351C-47C0-B94F-7E11F212983C}" destId="{D320CEAC-5F89-46C2-82E5-CD9DA7A387D8}" srcOrd="0" destOrd="0" parTransId="{6A3A8960-0044-402E-BD3F-FE3D045F0808}" sibTransId="{7D44896E-7FCE-4FE6-8BA1-CC67F08D80FB}"/>
    <dgm:cxn modelId="{0829381E-1ADC-45B4-ADC4-C8D73DE79B7C}" type="presOf" srcId="{D320CEAC-5F89-46C2-82E5-CD9DA7A387D8}" destId="{BF4AFE4D-2975-4FA4-BF77-D3418D171636}" srcOrd="1" destOrd="0" presId="urn:microsoft.com/office/officeart/2005/8/layout/list1"/>
    <dgm:cxn modelId="{1C1D3E8B-FA77-4C13-94D6-D2544CD81373}" type="presOf" srcId="{F8158169-E791-418B-A8D1-CA9BF21D359E}" destId="{5E86F72E-1646-47EA-B699-2B0C7B5E2DDF}" srcOrd="0" destOrd="0" presId="urn:microsoft.com/office/officeart/2005/8/layout/list1"/>
    <dgm:cxn modelId="{D4E41E77-04AC-407F-8150-76CA6A1489B1}" type="presOf" srcId="{D56E55D7-BD25-4A19-9A56-EF7841F4D3EF}" destId="{65016B30-986D-4C81-B598-A040A3002810}" srcOrd="0" destOrd="0" presId="urn:microsoft.com/office/officeart/2005/8/layout/list1"/>
    <dgm:cxn modelId="{A7E6A49D-010B-4454-9B0A-5BFF7126382A}" type="presOf" srcId="{F46D2977-351C-47C0-B94F-7E11F212983C}" destId="{37AABEA8-0D3C-4482-97F2-8C593200F7CC}" srcOrd="0" destOrd="0" presId="urn:microsoft.com/office/officeart/2005/8/layout/list1"/>
    <dgm:cxn modelId="{B8EF2F83-9E70-40BE-B278-B4A7E1A588AB}" srcId="{1D766552-5636-4858-88D8-7A367ECCD2BA}" destId="{DC1360C4-CD11-4634-9B8B-69D72522D498}" srcOrd="0" destOrd="0" parTransId="{81F894C0-B5EB-4FBC-8708-EB373204EF0A}" sibTransId="{AE7B3542-3765-4456-B0EE-AE18726B9EBC}"/>
    <dgm:cxn modelId="{380BEF37-99F7-4F2B-B52D-4B06D894E618}" type="presOf" srcId="{555035C6-4A95-4BE0-90CA-8B4FEE4351D4}" destId="{723FA793-087C-4E61-9456-1A9E42085F94}" srcOrd="1" destOrd="0" presId="urn:microsoft.com/office/officeart/2005/8/layout/list1"/>
    <dgm:cxn modelId="{46737610-B680-4B86-94E5-DE5A8761C457}" srcId="{F46D2977-351C-47C0-B94F-7E11F212983C}" destId="{555035C6-4A95-4BE0-90CA-8B4FEE4351D4}" srcOrd="3" destOrd="0" parTransId="{6E08AEDD-3245-4C1C-9316-3EB655ED917F}" sibTransId="{6636992D-0C3C-48E1-82CC-E8D8C6F9BE09}"/>
    <dgm:cxn modelId="{FA8FE085-81E8-4F88-9D82-367A06CBFBBD}" srcId="{F46D2977-351C-47C0-B94F-7E11F212983C}" destId="{9ABE91B3-90D6-43E4-8B4E-0E08AA3E9633}" srcOrd="4" destOrd="0" parTransId="{F250DE0B-3421-44C7-AA41-06B16962DE2B}" sibTransId="{222B7066-A0CC-4979-A80D-8C0427D8A0B2}"/>
    <dgm:cxn modelId="{9F31A7C0-C3EF-488C-84FA-535D38397E4F}" srcId="{F46D2977-351C-47C0-B94F-7E11F212983C}" destId="{54D48C48-C38A-4CAA-B137-04DBE3DC8331}" srcOrd="5" destOrd="0" parTransId="{A17389B6-8D44-417E-97C5-C88E6712669E}" sibTransId="{4136C1BE-8557-4CCC-B37B-D3EEC2C14C30}"/>
    <dgm:cxn modelId="{3DB79093-9B2C-4402-B886-7545D0B3ECD3}" type="presOf" srcId="{F8158169-E791-418B-A8D1-CA9BF21D359E}" destId="{D0A3B149-B74E-4764-A219-EF3A6F1EFEEB}" srcOrd="1" destOrd="0" presId="urn:microsoft.com/office/officeart/2005/8/layout/list1"/>
    <dgm:cxn modelId="{DC3531E7-D883-4FED-A9DC-02D54FCCB4B1}" type="presOf" srcId="{54D48C48-C38A-4CAA-B137-04DBE3DC8331}" destId="{C6F7A2BD-9A7E-4632-BCFA-363208FF8DE6}" srcOrd="0" destOrd="0" presId="urn:microsoft.com/office/officeart/2005/8/layout/list1"/>
    <dgm:cxn modelId="{9D8FEDE0-4542-49C9-9988-219E3DD8A895}" type="presOf" srcId="{DC1360C4-CD11-4634-9B8B-69D72522D498}" destId="{EF602DC2-17D4-4DCA-9C71-AF0AE99D14CD}" srcOrd="0" destOrd="0" presId="urn:microsoft.com/office/officeart/2005/8/layout/list1"/>
    <dgm:cxn modelId="{1A1A938D-97C4-4C25-97E0-20D9E70B40A0}" type="presParOf" srcId="{37AABEA8-0D3C-4482-97F2-8C593200F7CC}" destId="{9EC896DD-6C1D-4FC3-AD9C-C5F167EAC3C9}" srcOrd="0" destOrd="0" presId="urn:microsoft.com/office/officeart/2005/8/layout/list1"/>
    <dgm:cxn modelId="{81F3F398-BC45-4B68-A470-221BF041F375}" type="presParOf" srcId="{9EC896DD-6C1D-4FC3-AD9C-C5F167EAC3C9}" destId="{664865AE-E472-43D7-8593-645DBB184E00}" srcOrd="0" destOrd="0" presId="urn:microsoft.com/office/officeart/2005/8/layout/list1"/>
    <dgm:cxn modelId="{5DAC64FD-DE3E-478A-B20E-698EC38640ED}" type="presParOf" srcId="{9EC896DD-6C1D-4FC3-AD9C-C5F167EAC3C9}" destId="{BF4AFE4D-2975-4FA4-BF77-D3418D171636}" srcOrd="1" destOrd="0" presId="urn:microsoft.com/office/officeart/2005/8/layout/list1"/>
    <dgm:cxn modelId="{F4B5140D-7275-4E4B-A448-59FF6C1FDD8F}" type="presParOf" srcId="{37AABEA8-0D3C-4482-97F2-8C593200F7CC}" destId="{946158BB-3881-4BC2-A679-BFF1FCA921DF}" srcOrd="1" destOrd="0" presId="urn:microsoft.com/office/officeart/2005/8/layout/list1"/>
    <dgm:cxn modelId="{EF592EDD-2EBB-4C47-A481-69A7CE57CA3D}" type="presParOf" srcId="{37AABEA8-0D3C-4482-97F2-8C593200F7CC}" destId="{0C5E79F0-A521-4E62-9912-3635EFA56312}" srcOrd="2" destOrd="0" presId="urn:microsoft.com/office/officeart/2005/8/layout/list1"/>
    <dgm:cxn modelId="{9A3F5480-6BC0-417F-A4F4-E18E4240B763}" type="presParOf" srcId="{37AABEA8-0D3C-4482-97F2-8C593200F7CC}" destId="{7168095C-4FFF-463F-A89D-3A6201E188F6}" srcOrd="3" destOrd="0" presId="urn:microsoft.com/office/officeart/2005/8/layout/list1"/>
    <dgm:cxn modelId="{CE3B9E0B-F019-4837-9E98-1F2371D8FABF}" type="presParOf" srcId="{37AABEA8-0D3C-4482-97F2-8C593200F7CC}" destId="{3FBE37A7-DE9E-4EA9-A5DE-51A5461DEB96}" srcOrd="4" destOrd="0" presId="urn:microsoft.com/office/officeart/2005/8/layout/list1"/>
    <dgm:cxn modelId="{D1178426-7C59-4FE1-98EB-D429642F35DF}" type="presParOf" srcId="{3FBE37A7-DE9E-4EA9-A5DE-51A5461DEB96}" destId="{3115AC0A-6992-4CDA-B09B-767566677FFC}" srcOrd="0" destOrd="0" presId="urn:microsoft.com/office/officeart/2005/8/layout/list1"/>
    <dgm:cxn modelId="{1567678A-463C-4A9F-9440-B63B3B5BF628}" type="presParOf" srcId="{3FBE37A7-DE9E-4EA9-A5DE-51A5461DEB96}" destId="{478F0427-6ABA-474E-8308-0996E7319CCD}" srcOrd="1" destOrd="0" presId="urn:microsoft.com/office/officeart/2005/8/layout/list1"/>
    <dgm:cxn modelId="{192CDFF9-69C4-40FA-929B-514A8D2DB80E}" type="presParOf" srcId="{37AABEA8-0D3C-4482-97F2-8C593200F7CC}" destId="{492A8904-FFC8-45C6-90CE-8F812815CA8C}" srcOrd="5" destOrd="0" presId="urn:microsoft.com/office/officeart/2005/8/layout/list1"/>
    <dgm:cxn modelId="{E82C6B28-A232-42E4-A8EC-B9DD2161F3D7}" type="presParOf" srcId="{37AABEA8-0D3C-4482-97F2-8C593200F7CC}" destId="{65016B30-986D-4C81-B598-A040A3002810}" srcOrd="6" destOrd="0" presId="urn:microsoft.com/office/officeart/2005/8/layout/list1"/>
    <dgm:cxn modelId="{9E4EC5CD-16DB-4B3E-B281-DF2648EBB7EA}" type="presParOf" srcId="{37AABEA8-0D3C-4482-97F2-8C593200F7CC}" destId="{A588C7B0-41C1-4EE9-A745-A34595B5FC08}" srcOrd="7" destOrd="0" presId="urn:microsoft.com/office/officeart/2005/8/layout/list1"/>
    <dgm:cxn modelId="{C30B106E-124A-4D7C-B05B-E802DFF8D1A7}" type="presParOf" srcId="{37AABEA8-0D3C-4482-97F2-8C593200F7CC}" destId="{B96FFA1E-029B-48EA-9BA2-479F62267AFC}" srcOrd="8" destOrd="0" presId="urn:microsoft.com/office/officeart/2005/8/layout/list1"/>
    <dgm:cxn modelId="{1D20646E-04C2-42FD-8963-3C9E491AD5F5}" type="presParOf" srcId="{B96FFA1E-029B-48EA-9BA2-479F62267AFC}" destId="{B655E57A-0EFF-4298-BDD2-3EBC5DC60081}" srcOrd="0" destOrd="0" presId="urn:microsoft.com/office/officeart/2005/8/layout/list1"/>
    <dgm:cxn modelId="{D8B3D1DD-8FF5-471C-9C3C-D8B78BB80E91}" type="presParOf" srcId="{B96FFA1E-029B-48EA-9BA2-479F62267AFC}" destId="{1639AAAE-5DD2-4526-A716-36CA10A49CB4}" srcOrd="1" destOrd="0" presId="urn:microsoft.com/office/officeart/2005/8/layout/list1"/>
    <dgm:cxn modelId="{38A6F806-C939-4189-9253-8FB851FE7FDC}" type="presParOf" srcId="{37AABEA8-0D3C-4482-97F2-8C593200F7CC}" destId="{33EBD1E2-488F-4B32-8658-0D60F11FC96E}" srcOrd="9" destOrd="0" presId="urn:microsoft.com/office/officeart/2005/8/layout/list1"/>
    <dgm:cxn modelId="{750011CB-FD08-4C43-9EE8-6434617337AA}" type="presParOf" srcId="{37AABEA8-0D3C-4482-97F2-8C593200F7CC}" destId="{EF602DC2-17D4-4DCA-9C71-AF0AE99D14CD}" srcOrd="10" destOrd="0" presId="urn:microsoft.com/office/officeart/2005/8/layout/list1"/>
    <dgm:cxn modelId="{30747262-F96F-4193-B433-2E60931E68AC}" type="presParOf" srcId="{37AABEA8-0D3C-4482-97F2-8C593200F7CC}" destId="{BEDB3744-1EAF-4BAE-B37F-0B0B59EC22AE}" srcOrd="11" destOrd="0" presId="urn:microsoft.com/office/officeart/2005/8/layout/list1"/>
    <dgm:cxn modelId="{2D7561E7-05DF-45EE-B106-87E94EDC0004}" type="presParOf" srcId="{37AABEA8-0D3C-4482-97F2-8C593200F7CC}" destId="{0570B086-CC41-4542-ACBA-C0F9FA71C5BF}" srcOrd="12" destOrd="0" presId="urn:microsoft.com/office/officeart/2005/8/layout/list1"/>
    <dgm:cxn modelId="{E84CA4A8-ACC3-4A95-8A30-7E6A55B208EC}" type="presParOf" srcId="{0570B086-CC41-4542-ACBA-C0F9FA71C5BF}" destId="{DC5C08E5-C0DF-4737-AACC-819A372C1FB5}" srcOrd="0" destOrd="0" presId="urn:microsoft.com/office/officeart/2005/8/layout/list1"/>
    <dgm:cxn modelId="{81958DFD-7B33-4ABB-8AF5-CE532FD161F1}" type="presParOf" srcId="{0570B086-CC41-4542-ACBA-C0F9FA71C5BF}" destId="{723FA793-087C-4E61-9456-1A9E42085F94}" srcOrd="1" destOrd="0" presId="urn:microsoft.com/office/officeart/2005/8/layout/list1"/>
    <dgm:cxn modelId="{748B204B-7D6F-491F-97B8-A7440988B591}" type="presParOf" srcId="{37AABEA8-0D3C-4482-97F2-8C593200F7CC}" destId="{40314FD7-5179-4B24-BF47-D07D59FEA326}" srcOrd="13" destOrd="0" presId="urn:microsoft.com/office/officeart/2005/8/layout/list1"/>
    <dgm:cxn modelId="{F372852F-A8CF-4E71-B3CC-29FF0E79485D}" type="presParOf" srcId="{37AABEA8-0D3C-4482-97F2-8C593200F7CC}" destId="{BDCADD96-A887-42DE-B71A-44E587A2E59A}" srcOrd="14" destOrd="0" presId="urn:microsoft.com/office/officeart/2005/8/layout/list1"/>
    <dgm:cxn modelId="{05F88C0E-05B0-4D38-B35D-74783D364AF6}" type="presParOf" srcId="{37AABEA8-0D3C-4482-97F2-8C593200F7CC}" destId="{C68812DD-9086-45AC-B301-CF6899DC90B2}" srcOrd="15" destOrd="0" presId="urn:microsoft.com/office/officeart/2005/8/layout/list1"/>
    <dgm:cxn modelId="{470F003B-71A5-4BE7-9A12-5B2AB33ABFE4}" type="presParOf" srcId="{37AABEA8-0D3C-4482-97F2-8C593200F7CC}" destId="{FBB8D852-3BC6-4A5F-A1AD-F0CAC0D50AF4}" srcOrd="16" destOrd="0" presId="urn:microsoft.com/office/officeart/2005/8/layout/list1"/>
    <dgm:cxn modelId="{02A39C0A-9552-496B-8B3C-FBF60ADED5DC}" type="presParOf" srcId="{FBB8D852-3BC6-4A5F-A1AD-F0CAC0D50AF4}" destId="{17300CCA-C08A-40D0-A12A-B0BD048B7C4E}" srcOrd="0" destOrd="0" presId="urn:microsoft.com/office/officeart/2005/8/layout/list1"/>
    <dgm:cxn modelId="{07732490-53B2-4233-A85E-69942CB60841}" type="presParOf" srcId="{FBB8D852-3BC6-4A5F-A1AD-F0CAC0D50AF4}" destId="{AF657E3F-63CB-4445-954D-C678B9FD5929}" srcOrd="1" destOrd="0" presId="urn:microsoft.com/office/officeart/2005/8/layout/list1"/>
    <dgm:cxn modelId="{75CC238D-A6A1-433D-A019-0C5FC3EB9B44}" type="presParOf" srcId="{37AABEA8-0D3C-4482-97F2-8C593200F7CC}" destId="{5B32C3E9-C9B0-49AD-B539-7C30CB7668C1}" srcOrd="17" destOrd="0" presId="urn:microsoft.com/office/officeart/2005/8/layout/list1"/>
    <dgm:cxn modelId="{EBA34A00-2794-44D1-B617-9BBA6C68D57D}" type="presParOf" srcId="{37AABEA8-0D3C-4482-97F2-8C593200F7CC}" destId="{661ED367-04EB-4187-AE42-8EB4E3671195}" srcOrd="18" destOrd="0" presId="urn:microsoft.com/office/officeart/2005/8/layout/list1"/>
    <dgm:cxn modelId="{AABB8F2E-AC00-41BC-9DF0-91BA17578FD2}" type="presParOf" srcId="{37AABEA8-0D3C-4482-97F2-8C593200F7CC}" destId="{393CD331-A6B1-4C03-A6A3-1F75B4EC8E09}" srcOrd="19" destOrd="0" presId="urn:microsoft.com/office/officeart/2005/8/layout/list1"/>
    <dgm:cxn modelId="{3FF766F2-78D4-412A-AF50-CDCC79027A55}" type="presParOf" srcId="{37AABEA8-0D3C-4482-97F2-8C593200F7CC}" destId="{00489CB8-D269-45D7-A093-BD4FC192C607}" srcOrd="20" destOrd="0" presId="urn:microsoft.com/office/officeart/2005/8/layout/list1"/>
    <dgm:cxn modelId="{FD43DAF8-34E7-4866-83A0-EA97A611E872}" type="presParOf" srcId="{00489CB8-D269-45D7-A093-BD4FC192C607}" destId="{C6F7A2BD-9A7E-4632-BCFA-363208FF8DE6}" srcOrd="0" destOrd="0" presId="urn:microsoft.com/office/officeart/2005/8/layout/list1"/>
    <dgm:cxn modelId="{BCA592BB-DD81-480F-AB15-0D1A151CD5A7}" type="presParOf" srcId="{00489CB8-D269-45D7-A093-BD4FC192C607}" destId="{6A69A729-586F-4595-9FD6-5BF84A521207}" srcOrd="1" destOrd="0" presId="urn:microsoft.com/office/officeart/2005/8/layout/list1"/>
    <dgm:cxn modelId="{F4FA6922-6312-47B8-AD84-5BC1BB26EE19}" type="presParOf" srcId="{37AABEA8-0D3C-4482-97F2-8C593200F7CC}" destId="{D89578AC-84D2-42E3-BBC1-B1FCCBFA4EF7}" srcOrd="21" destOrd="0" presId="urn:microsoft.com/office/officeart/2005/8/layout/list1"/>
    <dgm:cxn modelId="{D9FF54A3-D4F6-438A-8889-258BEBDF0D5F}" type="presParOf" srcId="{37AABEA8-0D3C-4482-97F2-8C593200F7CC}" destId="{AE34DDC2-6768-42CB-BEED-A0F965944C48}" srcOrd="22" destOrd="0" presId="urn:microsoft.com/office/officeart/2005/8/layout/list1"/>
    <dgm:cxn modelId="{0BC1F446-C5F3-4D1C-90AA-D578F93DAE93}" type="presParOf" srcId="{37AABEA8-0D3C-4482-97F2-8C593200F7CC}" destId="{2F69BEDA-72A4-4B1D-BD78-5CCF73481618}" srcOrd="23" destOrd="0" presId="urn:microsoft.com/office/officeart/2005/8/layout/list1"/>
    <dgm:cxn modelId="{EFD5AB75-F5DD-448F-848E-CEFAB54538D8}" type="presParOf" srcId="{37AABEA8-0D3C-4482-97F2-8C593200F7CC}" destId="{43D13824-1363-41AF-B8C8-18C34F3C83B2}" srcOrd="24" destOrd="0" presId="urn:microsoft.com/office/officeart/2005/8/layout/list1"/>
    <dgm:cxn modelId="{FB07BEFF-1682-46A1-84E8-41B0618FB48A}" type="presParOf" srcId="{43D13824-1363-41AF-B8C8-18C34F3C83B2}" destId="{5E86F72E-1646-47EA-B699-2B0C7B5E2DDF}" srcOrd="0" destOrd="0" presId="urn:microsoft.com/office/officeart/2005/8/layout/list1"/>
    <dgm:cxn modelId="{2D0D8CDA-89DD-4F24-B6D9-E741AF1B6D0F}" type="presParOf" srcId="{43D13824-1363-41AF-B8C8-18C34F3C83B2}" destId="{D0A3B149-B74E-4764-A219-EF3A6F1EFEEB}" srcOrd="1" destOrd="0" presId="urn:microsoft.com/office/officeart/2005/8/layout/list1"/>
    <dgm:cxn modelId="{8C0479B0-C064-473A-8C2A-F4FD31255D83}" type="presParOf" srcId="{37AABEA8-0D3C-4482-97F2-8C593200F7CC}" destId="{07099985-98C9-44FB-85AA-0F0C695C0EF8}" srcOrd="25" destOrd="0" presId="urn:microsoft.com/office/officeart/2005/8/layout/list1"/>
    <dgm:cxn modelId="{6D760B4E-BD0E-4EDD-BF69-FC2769BF89E5}" type="presParOf" srcId="{37AABEA8-0D3C-4482-97F2-8C593200F7CC}" destId="{31DC1FBA-3E88-49AD-8036-2B87432FBB03}"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81D7303-78D8-49A5-B1A6-C1CAECB4F1ED}" type="doc">
      <dgm:prSet loTypeId="urn:microsoft.com/office/officeart/2009/3/layout/HorizontalOrganizationChart" loCatId="hierarchy" qsTypeId="urn:microsoft.com/office/officeart/2005/8/quickstyle/simple3" qsCatId="simple" csTypeId="urn:microsoft.com/office/officeart/2005/8/colors/accent5_1" csCatId="accent5" phldr="1"/>
      <dgm:spPr/>
      <dgm:t>
        <a:bodyPr/>
        <a:lstStyle/>
        <a:p>
          <a:endParaRPr lang="el-GR"/>
        </a:p>
      </dgm:t>
    </dgm:pt>
    <dgm:pt modelId="{7D0CC085-FE80-4EE7-A829-75AF6AD61615}">
      <dgm:prSet phldrT="[Κείμενο]" custT="1"/>
      <dgm:spPr>
        <a:ln w="25400">
          <a:solidFill>
            <a:schemeClr val="accent2">
              <a:lumMod val="75000"/>
            </a:schemeClr>
          </a:solidFill>
        </a:ln>
      </dgm:spPr>
      <dgm:t>
        <a:bodyPr/>
        <a:lstStyle/>
        <a:p>
          <a:r>
            <a:rPr lang="el-GR" sz="1800" b="0" dirty="0" smtClean="0">
              <a:latin typeface="Century Gothic" panose="020B0502020202020204" pitchFamily="34" charset="0"/>
            </a:rPr>
            <a:t>Υποχρεωτική</a:t>
          </a:r>
          <a:r>
            <a:rPr lang="en-US" sz="1800" b="0" dirty="0" smtClean="0">
              <a:latin typeface="Century Gothic" panose="020B0502020202020204" pitchFamily="34" charset="0"/>
            </a:rPr>
            <a:t> </a:t>
          </a:r>
          <a:r>
            <a:rPr lang="el-GR" sz="1800" b="0" dirty="0" smtClean="0">
              <a:latin typeface="Century Gothic" panose="020B0502020202020204" pitchFamily="34" charset="0"/>
            </a:rPr>
            <a:t>Αξιολόγηση πριν την έναρξη – το επίπεδο επάρκειας καταχωρείται στο </a:t>
          </a:r>
          <a:r>
            <a:rPr lang="en-GB" sz="1800" b="0" dirty="0" smtClean="0">
              <a:latin typeface="Century Gothic" panose="020B0502020202020204" pitchFamily="34" charset="0"/>
            </a:rPr>
            <a:t>Learning Agreement</a:t>
          </a:r>
          <a:endParaRPr lang="el-GR" sz="1800" b="0" dirty="0">
            <a:latin typeface="Century Gothic" panose="020B0502020202020204" pitchFamily="34" charset="0"/>
          </a:endParaRPr>
        </a:p>
      </dgm:t>
    </dgm:pt>
    <dgm:pt modelId="{F435B215-D846-4D86-9D10-069ACD8DD902}" type="parTrans" cxnId="{2235D7C4-F8C3-4122-BADB-91EA04D3BE5A}">
      <dgm:prSet/>
      <dgm:spPr/>
      <dgm:t>
        <a:bodyPr/>
        <a:lstStyle/>
        <a:p>
          <a:endParaRPr lang="el-GR"/>
        </a:p>
      </dgm:t>
    </dgm:pt>
    <dgm:pt modelId="{20E5F262-6DF6-49C5-B0FA-473471CEDACB}" type="sibTrans" cxnId="{2235D7C4-F8C3-4122-BADB-91EA04D3BE5A}">
      <dgm:prSet/>
      <dgm:spPr/>
      <dgm:t>
        <a:bodyPr/>
        <a:lstStyle/>
        <a:p>
          <a:endParaRPr lang="el-GR"/>
        </a:p>
      </dgm:t>
    </dgm:pt>
    <dgm:pt modelId="{D461A85E-D7BB-4D45-9B00-01C7AA74ECE8}">
      <dgm:prSet phldrT="[Κείμενο]" custT="1"/>
      <dgm:spPr>
        <a:ln w="25400">
          <a:solidFill>
            <a:schemeClr val="accent2">
              <a:lumMod val="75000"/>
            </a:schemeClr>
          </a:solidFill>
        </a:ln>
      </dgm:spPr>
      <dgm:t>
        <a:bodyPr/>
        <a:lstStyle/>
        <a:p>
          <a:r>
            <a:rPr lang="el-GR" sz="1800" b="0" dirty="0" smtClean="0">
              <a:latin typeface="Century Gothic" panose="020B0502020202020204" pitchFamily="34" charset="0"/>
            </a:rPr>
            <a:t>Επίπεδο μέχρι Β1 </a:t>
          </a:r>
        </a:p>
        <a:p>
          <a:r>
            <a:rPr lang="el-GR" sz="1800" b="1" dirty="0" smtClean="0">
              <a:latin typeface="Century Gothic" panose="020B0502020202020204" pitchFamily="34" charset="0"/>
            </a:rPr>
            <a:t>Υποχρεωτικά μαθήματα </a:t>
          </a:r>
          <a:r>
            <a:rPr lang="el-GR" sz="1800" b="0" dirty="0" smtClean="0">
              <a:latin typeface="Century Gothic" panose="020B0502020202020204" pitchFamily="34" charset="0"/>
            </a:rPr>
            <a:t>στη γλώσσα διδασκαλίας/κατάρτισης</a:t>
          </a:r>
          <a:endParaRPr lang="el-GR" sz="1800" b="0" dirty="0">
            <a:latin typeface="Century Gothic" panose="020B0502020202020204" pitchFamily="34" charset="0"/>
          </a:endParaRPr>
        </a:p>
      </dgm:t>
    </dgm:pt>
    <dgm:pt modelId="{F98E2740-5CCC-42C9-9D34-D1F0F9C1F272}" type="parTrans" cxnId="{5E486B11-6162-4942-8C42-C7A593F3B8AE}">
      <dgm:prSet/>
      <dgm:spPr/>
      <dgm:t>
        <a:bodyPr/>
        <a:lstStyle/>
        <a:p>
          <a:endParaRPr lang="el-GR"/>
        </a:p>
      </dgm:t>
    </dgm:pt>
    <dgm:pt modelId="{106A10DC-9236-4723-8BAC-3E4B46530BEA}" type="sibTrans" cxnId="{5E486B11-6162-4942-8C42-C7A593F3B8AE}">
      <dgm:prSet/>
      <dgm:spPr/>
      <dgm:t>
        <a:bodyPr/>
        <a:lstStyle/>
        <a:p>
          <a:endParaRPr lang="el-GR"/>
        </a:p>
      </dgm:t>
    </dgm:pt>
    <dgm:pt modelId="{48A3E92E-9110-4F24-AB79-3190878E03E4}">
      <dgm:prSet phldrT="[Κείμενο]" custT="1"/>
      <dgm:spPr>
        <a:ln w="28575">
          <a:solidFill>
            <a:schemeClr val="accent5">
              <a:lumMod val="75000"/>
            </a:schemeClr>
          </a:solidFill>
        </a:ln>
      </dgm:spPr>
      <dgm:t>
        <a:bodyPr/>
        <a:lstStyle/>
        <a:p>
          <a:r>
            <a:rPr lang="el-GR" sz="1800" b="0" dirty="0" smtClean="0">
              <a:latin typeface="Century Gothic" panose="020B0502020202020204" pitchFamily="34" charset="0"/>
            </a:rPr>
            <a:t>Επίπεδο Β2 και πάνω </a:t>
          </a:r>
          <a:r>
            <a:rPr lang="el-GR" sz="1800" b="1" dirty="0" smtClean="0">
              <a:latin typeface="Century Gothic" panose="020B0502020202020204" pitchFamily="34" charset="0"/>
            </a:rPr>
            <a:t>προαιρετικά μαθήματα </a:t>
          </a:r>
          <a:r>
            <a:rPr lang="el-GR" sz="1800" b="0" dirty="0" smtClean="0">
              <a:latin typeface="Century Gothic" panose="020B0502020202020204" pitchFamily="34" charset="0"/>
            </a:rPr>
            <a:t>στη γλώσσα διδασκαλίας/κατάρτισης</a:t>
          </a:r>
          <a:endParaRPr lang="el-GR" sz="1800" b="0" dirty="0">
            <a:latin typeface="Century Gothic" panose="020B0502020202020204" pitchFamily="34" charset="0"/>
          </a:endParaRPr>
        </a:p>
      </dgm:t>
    </dgm:pt>
    <dgm:pt modelId="{BBBB04E8-FD7D-4AEC-B7AE-43AB71BD3DB2}" type="parTrans" cxnId="{28DBBB38-16BB-4B3F-9C2B-28AB3277D3D5}">
      <dgm:prSet/>
      <dgm:spPr/>
      <dgm:t>
        <a:bodyPr/>
        <a:lstStyle/>
        <a:p>
          <a:endParaRPr lang="el-GR"/>
        </a:p>
      </dgm:t>
    </dgm:pt>
    <dgm:pt modelId="{C4F6A264-4C24-4409-B634-595F4EEE14E1}" type="sibTrans" cxnId="{28DBBB38-16BB-4B3F-9C2B-28AB3277D3D5}">
      <dgm:prSet/>
      <dgm:spPr/>
      <dgm:t>
        <a:bodyPr/>
        <a:lstStyle/>
        <a:p>
          <a:endParaRPr lang="el-GR"/>
        </a:p>
      </dgm:t>
    </dgm:pt>
    <dgm:pt modelId="{1C270C29-9B28-4243-8F4F-D154B5A75811}">
      <dgm:prSet phldrT="[Κείμενο]" custT="1"/>
      <dgm:spPr>
        <a:ln w="25400">
          <a:solidFill>
            <a:schemeClr val="accent2">
              <a:lumMod val="75000"/>
            </a:schemeClr>
          </a:solidFill>
        </a:ln>
      </dgm:spPr>
      <dgm:t>
        <a:bodyPr/>
        <a:lstStyle/>
        <a:p>
          <a:r>
            <a:rPr lang="el-GR" sz="1800" b="0" dirty="0" smtClean="0">
              <a:latin typeface="Century Gothic" panose="020B0502020202020204" pitchFamily="34" charset="0"/>
            </a:rPr>
            <a:t>2</a:t>
          </a:r>
          <a:r>
            <a:rPr lang="el-GR" sz="1800" b="0" baseline="30000" dirty="0" smtClean="0">
              <a:latin typeface="Century Gothic" panose="020B0502020202020204" pitchFamily="34" charset="0"/>
            </a:rPr>
            <a:t>η</a:t>
          </a:r>
          <a:r>
            <a:rPr lang="el-GR" sz="1800" b="0" dirty="0" smtClean="0">
              <a:latin typeface="Century Gothic" panose="020B0502020202020204" pitchFamily="34" charset="0"/>
            </a:rPr>
            <a:t>  αξιολόγηση κατά τη λήξη της κινητικότητας</a:t>
          </a:r>
          <a:r>
            <a:rPr lang="en-GB" sz="1800" b="0" dirty="0" smtClean="0">
              <a:latin typeface="Century Gothic" panose="020B0502020202020204" pitchFamily="34" charset="0"/>
            </a:rPr>
            <a:t> </a:t>
          </a:r>
          <a:r>
            <a:rPr lang="el-GR" sz="1800" b="0" dirty="0" smtClean="0">
              <a:latin typeface="Century Gothic" panose="020B0502020202020204" pitchFamily="34" charset="0"/>
            </a:rPr>
            <a:t>(δεν είναι υποχρεωτική</a:t>
          </a:r>
          <a:r>
            <a:rPr lang="en-GB" sz="1800" b="0" dirty="0" smtClean="0">
              <a:latin typeface="Century Gothic" panose="020B0502020202020204" pitchFamily="34" charset="0"/>
            </a:rPr>
            <a:t>)</a:t>
          </a:r>
          <a:endParaRPr lang="el-GR" sz="1800" b="0" dirty="0">
            <a:latin typeface="Century Gothic" panose="020B0502020202020204" pitchFamily="34" charset="0"/>
          </a:endParaRPr>
        </a:p>
      </dgm:t>
    </dgm:pt>
    <dgm:pt modelId="{37C9E469-B3DF-467F-B4CC-06E178550E4C}" type="parTrans" cxnId="{7192FCCC-E4AC-479F-8341-8982FF4CCB85}">
      <dgm:prSet/>
      <dgm:spPr/>
      <dgm:t>
        <a:bodyPr/>
        <a:lstStyle/>
        <a:p>
          <a:endParaRPr lang="en-GB"/>
        </a:p>
      </dgm:t>
    </dgm:pt>
    <dgm:pt modelId="{94749108-7B8E-4ABA-8F30-81EA3DCFACEA}" type="sibTrans" cxnId="{7192FCCC-E4AC-479F-8341-8982FF4CCB85}">
      <dgm:prSet/>
      <dgm:spPr/>
      <dgm:t>
        <a:bodyPr/>
        <a:lstStyle/>
        <a:p>
          <a:endParaRPr lang="en-GB"/>
        </a:p>
      </dgm:t>
    </dgm:pt>
    <dgm:pt modelId="{86105300-E6CA-43CB-8B5A-33D68826C6C1}">
      <dgm:prSet phldrT="[Κείμενο]" custT="1"/>
      <dgm:spPr>
        <a:ln w="25400">
          <a:solidFill>
            <a:schemeClr val="accent2">
              <a:lumMod val="75000"/>
            </a:schemeClr>
          </a:solidFill>
        </a:ln>
      </dgm:spPr>
      <dgm:t>
        <a:bodyPr/>
        <a:lstStyle/>
        <a:p>
          <a:r>
            <a:rPr lang="el-GR" sz="1800" b="0" dirty="0" smtClean="0">
              <a:latin typeface="Century Gothic" panose="020B0502020202020204" pitchFamily="34" charset="0"/>
            </a:rPr>
            <a:t>2</a:t>
          </a:r>
          <a:r>
            <a:rPr lang="el-GR" sz="1800" b="0" baseline="30000" dirty="0" smtClean="0">
              <a:latin typeface="Century Gothic" panose="020B0502020202020204" pitchFamily="34" charset="0"/>
            </a:rPr>
            <a:t>η</a:t>
          </a:r>
          <a:r>
            <a:rPr lang="el-GR" sz="1800" b="0" dirty="0" smtClean="0">
              <a:latin typeface="Century Gothic" panose="020B0502020202020204" pitchFamily="34" charset="0"/>
            </a:rPr>
            <a:t> αξιολόγηση κατά τη λήξη της </a:t>
          </a:r>
          <a:r>
            <a:rPr lang="el-GR" sz="1800" b="0" dirty="0" err="1" smtClean="0">
              <a:latin typeface="Century Gothic" panose="020B0502020202020204" pitchFamily="34" charset="0"/>
            </a:rPr>
            <a:t>κινητικότητας(δεν</a:t>
          </a:r>
          <a:r>
            <a:rPr lang="el-GR" sz="1800" b="0" dirty="0" smtClean="0">
              <a:latin typeface="Century Gothic" panose="020B0502020202020204" pitchFamily="34" charset="0"/>
            </a:rPr>
            <a:t> είναι υποχρεωτική</a:t>
          </a:r>
          <a:r>
            <a:rPr lang="en-GB" sz="1800" b="0" dirty="0" smtClean="0">
              <a:latin typeface="Century Gothic" panose="020B0502020202020204" pitchFamily="34" charset="0"/>
            </a:rPr>
            <a:t>)</a:t>
          </a:r>
          <a:r>
            <a:rPr lang="el-GR" sz="1800" b="0" dirty="0" smtClean="0">
              <a:latin typeface="Century Gothic" panose="020B0502020202020204" pitchFamily="34" charset="0"/>
            </a:rPr>
            <a:t> </a:t>
          </a:r>
          <a:endParaRPr lang="el-GR" sz="1800" b="0" dirty="0">
            <a:latin typeface="Century Gothic" panose="020B0502020202020204" pitchFamily="34" charset="0"/>
          </a:endParaRPr>
        </a:p>
      </dgm:t>
    </dgm:pt>
    <dgm:pt modelId="{3E6C44C2-8232-45F7-8D40-E0A188AC2E51}" type="parTrans" cxnId="{681816F7-F6DA-447A-A1C4-420E2FF61842}">
      <dgm:prSet/>
      <dgm:spPr/>
      <dgm:t>
        <a:bodyPr/>
        <a:lstStyle/>
        <a:p>
          <a:endParaRPr lang="en-GB"/>
        </a:p>
      </dgm:t>
    </dgm:pt>
    <dgm:pt modelId="{8F58C2F9-3D74-481F-8F88-B3423E6F3625}" type="sibTrans" cxnId="{681816F7-F6DA-447A-A1C4-420E2FF61842}">
      <dgm:prSet/>
      <dgm:spPr/>
      <dgm:t>
        <a:bodyPr/>
        <a:lstStyle/>
        <a:p>
          <a:endParaRPr lang="en-GB"/>
        </a:p>
      </dgm:t>
    </dgm:pt>
    <dgm:pt modelId="{C82B955A-40F2-4302-9697-0AC6DBB11527}">
      <dgm:prSet phldrT="[Κείμενο]" custT="1"/>
      <dgm:spPr>
        <a:ln w="25400">
          <a:solidFill>
            <a:schemeClr val="accent5">
              <a:lumMod val="75000"/>
            </a:schemeClr>
          </a:solidFill>
        </a:ln>
      </dgm:spPr>
      <dgm:t>
        <a:bodyPr/>
        <a:lstStyle/>
        <a:p>
          <a:r>
            <a:rPr lang="el-GR" sz="1800" b="0" dirty="0" smtClean="0">
              <a:latin typeface="Century Gothic" panose="020B0502020202020204" pitchFamily="34" charset="0"/>
            </a:rPr>
            <a:t>Επίπεδο </a:t>
          </a:r>
          <a:r>
            <a:rPr lang="en-GB" sz="1800" b="0" dirty="0" smtClean="0">
              <a:latin typeface="Century Gothic" panose="020B0502020202020204" pitchFamily="34" charset="0"/>
            </a:rPr>
            <a:t>C2 – </a:t>
          </a:r>
          <a:r>
            <a:rPr lang="el-GR" sz="1800" b="1" dirty="0" smtClean="0">
              <a:latin typeface="Century Gothic" panose="020B0502020202020204" pitchFamily="34" charset="0"/>
            </a:rPr>
            <a:t>απαλλαγή</a:t>
          </a:r>
          <a:r>
            <a:rPr lang="el-GR" sz="1800" b="0" dirty="0" smtClean="0">
              <a:latin typeface="Century Gothic" panose="020B0502020202020204" pitchFamily="34" charset="0"/>
            </a:rPr>
            <a:t> από </a:t>
          </a:r>
          <a:r>
            <a:rPr lang="en-GB" sz="1800" b="0" dirty="0" smtClean="0">
              <a:latin typeface="Century Gothic" panose="020B0502020202020204" pitchFamily="34" charset="0"/>
            </a:rPr>
            <a:t>course </a:t>
          </a:r>
          <a:r>
            <a:rPr lang="el-GR" sz="1800" b="0" dirty="0" smtClean="0">
              <a:latin typeface="Century Gothic" panose="020B0502020202020204" pitchFamily="34" charset="0"/>
            </a:rPr>
            <a:t>και 2</a:t>
          </a:r>
          <a:r>
            <a:rPr lang="el-GR" sz="1800" b="0" baseline="30000" dirty="0" smtClean="0">
              <a:latin typeface="Century Gothic" panose="020B0502020202020204" pitchFamily="34" charset="0"/>
            </a:rPr>
            <a:t>η</a:t>
          </a:r>
          <a:r>
            <a:rPr lang="el-GR" sz="1800" b="0" dirty="0" smtClean="0">
              <a:latin typeface="Century Gothic" panose="020B0502020202020204" pitchFamily="34" charset="0"/>
            </a:rPr>
            <a:t> αξιολόγηση </a:t>
          </a:r>
          <a:endParaRPr lang="el-GR" sz="1800" b="0" dirty="0">
            <a:latin typeface="Century Gothic" panose="020B0502020202020204" pitchFamily="34" charset="0"/>
          </a:endParaRPr>
        </a:p>
      </dgm:t>
    </dgm:pt>
    <dgm:pt modelId="{90EC1889-C59C-4A6E-B1AC-2016C7591E09}" type="parTrans" cxnId="{951840B5-7C58-4A3E-9342-6E1C0CFDF88C}">
      <dgm:prSet/>
      <dgm:spPr/>
      <dgm:t>
        <a:bodyPr/>
        <a:lstStyle/>
        <a:p>
          <a:endParaRPr lang="en-GB"/>
        </a:p>
      </dgm:t>
    </dgm:pt>
    <dgm:pt modelId="{6792B710-29E8-4F81-9325-E897052741FA}" type="sibTrans" cxnId="{951840B5-7C58-4A3E-9342-6E1C0CFDF88C}">
      <dgm:prSet/>
      <dgm:spPr/>
      <dgm:t>
        <a:bodyPr/>
        <a:lstStyle/>
        <a:p>
          <a:endParaRPr lang="en-GB"/>
        </a:p>
      </dgm:t>
    </dgm:pt>
    <dgm:pt modelId="{282BB64B-F8EB-41A1-94CD-9404B0B99E46}">
      <dgm:prSet phldrT="[Κείμενο]" custT="1"/>
      <dgm:spPr>
        <a:solidFill>
          <a:schemeClr val="accent5">
            <a:lumMod val="40000"/>
            <a:lumOff val="60000"/>
          </a:schemeClr>
        </a:solidFill>
      </dgm:spPr>
      <dgm:t>
        <a:bodyPr/>
        <a:lstStyle/>
        <a:p>
          <a:r>
            <a:rPr lang="el-GR" sz="1800" dirty="0" smtClean="0">
              <a:latin typeface="Century Gothic" panose="020B0502020202020204" pitchFamily="34" charset="0"/>
            </a:rPr>
            <a:t>Προαιρετικό </a:t>
          </a:r>
          <a:r>
            <a:rPr lang="en-GB" sz="1800" dirty="0" smtClean="0">
              <a:latin typeface="Century Gothic" panose="020B0502020202020204" pitchFamily="34" charset="0"/>
            </a:rPr>
            <a:t>course </a:t>
          </a:r>
          <a:r>
            <a:rPr lang="el-GR" sz="1800" dirty="0" smtClean="0">
              <a:latin typeface="Century Gothic" panose="020B0502020202020204" pitchFamily="34" charset="0"/>
            </a:rPr>
            <a:t>στην ομιλούμενη γλώσσα της χώρας εάν διαφέρει από τη γλώσσα επικοινωνίας της κινητικότητας</a:t>
          </a:r>
          <a:endParaRPr lang="el-GR" sz="1800" b="1" dirty="0">
            <a:latin typeface="Century Gothic" panose="020B0502020202020204" pitchFamily="34" charset="0"/>
          </a:endParaRPr>
        </a:p>
      </dgm:t>
    </dgm:pt>
    <dgm:pt modelId="{99528F78-68AB-4878-84CB-FF26FA8C3869}" type="parTrans" cxnId="{D18F734A-32D6-41D6-B2D6-382F7F085CD7}">
      <dgm:prSet/>
      <dgm:spPr/>
      <dgm:t>
        <a:bodyPr/>
        <a:lstStyle/>
        <a:p>
          <a:endParaRPr lang="en-GB"/>
        </a:p>
      </dgm:t>
    </dgm:pt>
    <dgm:pt modelId="{863D2DB8-4DA6-4734-8FDF-89B01CCED2CF}" type="sibTrans" cxnId="{D18F734A-32D6-41D6-B2D6-382F7F085CD7}">
      <dgm:prSet/>
      <dgm:spPr/>
      <dgm:t>
        <a:bodyPr/>
        <a:lstStyle/>
        <a:p>
          <a:endParaRPr lang="en-GB"/>
        </a:p>
      </dgm:t>
    </dgm:pt>
    <dgm:pt modelId="{195A8AEB-997B-4B56-962A-FBB0773F88DF}" type="pres">
      <dgm:prSet presAssocID="{881D7303-78D8-49A5-B1A6-C1CAECB4F1ED}" presName="hierChild1" presStyleCnt="0">
        <dgm:presLayoutVars>
          <dgm:orgChart val="1"/>
          <dgm:chPref val="1"/>
          <dgm:dir/>
          <dgm:animOne val="branch"/>
          <dgm:animLvl val="lvl"/>
          <dgm:resizeHandles/>
        </dgm:presLayoutVars>
      </dgm:prSet>
      <dgm:spPr/>
      <dgm:t>
        <a:bodyPr/>
        <a:lstStyle/>
        <a:p>
          <a:endParaRPr lang="en-GB"/>
        </a:p>
      </dgm:t>
    </dgm:pt>
    <dgm:pt modelId="{61ED0063-7C13-4594-A5BE-57E16E722BD4}" type="pres">
      <dgm:prSet presAssocID="{7D0CC085-FE80-4EE7-A829-75AF6AD61615}" presName="hierRoot1" presStyleCnt="0">
        <dgm:presLayoutVars>
          <dgm:hierBranch val="init"/>
        </dgm:presLayoutVars>
      </dgm:prSet>
      <dgm:spPr/>
    </dgm:pt>
    <dgm:pt modelId="{06C05001-C457-4CE1-8CF0-E40F2E775CD5}" type="pres">
      <dgm:prSet presAssocID="{7D0CC085-FE80-4EE7-A829-75AF6AD61615}" presName="rootComposite1" presStyleCnt="0"/>
      <dgm:spPr/>
    </dgm:pt>
    <dgm:pt modelId="{DDDCFA6E-8BE5-4922-92E3-B5DD202D9F1A}" type="pres">
      <dgm:prSet presAssocID="{7D0CC085-FE80-4EE7-A829-75AF6AD61615}" presName="rootText1" presStyleLbl="node0" presStyleIdx="0" presStyleCnt="1" custScaleY="366852" custLinFactNeighborX="531" custLinFactNeighborY="-6396">
        <dgm:presLayoutVars>
          <dgm:chPref val="3"/>
        </dgm:presLayoutVars>
      </dgm:prSet>
      <dgm:spPr/>
      <dgm:t>
        <a:bodyPr/>
        <a:lstStyle/>
        <a:p>
          <a:endParaRPr lang="en-GB"/>
        </a:p>
      </dgm:t>
    </dgm:pt>
    <dgm:pt modelId="{B0A5EE52-87E3-46CD-84A4-6DF0B98DE447}" type="pres">
      <dgm:prSet presAssocID="{7D0CC085-FE80-4EE7-A829-75AF6AD61615}" presName="rootConnector1" presStyleLbl="node1" presStyleIdx="0" presStyleCnt="0"/>
      <dgm:spPr/>
      <dgm:t>
        <a:bodyPr/>
        <a:lstStyle/>
        <a:p>
          <a:endParaRPr lang="en-GB"/>
        </a:p>
      </dgm:t>
    </dgm:pt>
    <dgm:pt modelId="{BD39D26C-4F71-45CC-9B02-9F4CAFDE6366}" type="pres">
      <dgm:prSet presAssocID="{7D0CC085-FE80-4EE7-A829-75AF6AD61615}" presName="hierChild2" presStyleCnt="0"/>
      <dgm:spPr/>
    </dgm:pt>
    <dgm:pt modelId="{A4DC4065-C445-4764-A4CD-34F8C94415B6}" type="pres">
      <dgm:prSet presAssocID="{F98E2740-5CCC-42C9-9D34-D1F0F9C1F272}" presName="Name64" presStyleLbl="parChTrans1D2" presStyleIdx="0" presStyleCnt="3"/>
      <dgm:spPr/>
      <dgm:t>
        <a:bodyPr/>
        <a:lstStyle/>
        <a:p>
          <a:endParaRPr lang="en-GB"/>
        </a:p>
      </dgm:t>
    </dgm:pt>
    <dgm:pt modelId="{0306E487-B228-4F05-8FFA-921FD03180EE}" type="pres">
      <dgm:prSet presAssocID="{D461A85E-D7BB-4D45-9B00-01C7AA74ECE8}" presName="hierRoot2" presStyleCnt="0">
        <dgm:presLayoutVars>
          <dgm:hierBranch val="init"/>
        </dgm:presLayoutVars>
      </dgm:prSet>
      <dgm:spPr/>
    </dgm:pt>
    <dgm:pt modelId="{4C0AA46E-D743-4690-991F-BD93235E7BC5}" type="pres">
      <dgm:prSet presAssocID="{D461A85E-D7BB-4D45-9B00-01C7AA74ECE8}" presName="rootComposite" presStyleCnt="0"/>
      <dgm:spPr/>
    </dgm:pt>
    <dgm:pt modelId="{2121BB41-8DA7-453E-A07D-78DCFDE0F25F}" type="pres">
      <dgm:prSet presAssocID="{D461A85E-D7BB-4D45-9B00-01C7AA74ECE8}" presName="rootText" presStyleLbl="node2" presStyleIdx="0" presStyleCnt="3" custScaleX="126776" custScaleY="242167" custLinFactNeighborX="-614" custLinFactNeighborY="-58570">
        <dgm:presLayoutVars>
          <dgm:chPref val="3"/>
        </dgm:presLayoutVars>
      </dgm:prSet>
      <dgm:spPr/>
      <dgm:t>
        <a:bodyPr/>
        <a:lstStyle/>
        <a:p>
          <a:endParaRPr lang="en-GB"/>
        </a:p>
      </dgm:t>
    </dgm:pt>
    <dgm:pt modelId="{97D0B6CF-1209-49E5-894F-F971BB0B187F}" type="pres">
      <dgm:prSet presAssocID="{D461A85E-D7BB-4D45-9B00-01C7AA74ECE8}" presName="rootConnector" presStyleLbl="node2" presStyleIdx="0" presStyleCnt="3"/>
      <dgm:spPr/>
      <dgm:t>
        <a:bodyPr/>
        <a:lstStyle/>
        <a:p>
          <a:endParaRPr lang="en-GB"/>
        </a:p>
      </dgm:t>
    </dgm:pt>
    <dgm:pt modelId="{FF666738-5D5E-4F3E-B23E-9DB31A84ECCE}" type="pres">
      <dgm:prSet presAssocID="{D461A85E-D7BB-4D45-9B00-01C7AA74ECE8}" presName="hierChild4" presStyleCnt="0"/>
      <dgm:spPr/>
    </dgm:pt>
    <dgm:pt modelId="{7A90EF03-87B2-494F-BD29-7E1F962A1728}" type="pres">
      <dgm:prSet presAssocID="{37C9E469-B3DF-467F-B4CC-06E178550E4C}" presName="Name64" presStyleLbl="parChTrans1D3" presStyleIdx="0" presStyleCnt="3"/>
      <dgm:spPr/>
      <dgm:t>
        <a:bodyPr/>
        <a:lstStyle/>
        <a:p>
          <a:endParaRPr lang="en-GB"/>
        </a:p>
      </dgm:t>
    </dgm:pt>
    <dgm:pt modelId="{7DEC330C-44D2-46E0-8D73-7CA2891C3E30}" type="pres">
      <dgm:prSet presAssocID="{1C270C29-9B28-4243-8F4F-D154B5A75811}" presName="hierRoot2" presStyleCnt="0">
        <dgm:presLayoutVars>
          <dgm:hierBranch val="init"/>
        </dgm:presLayoutVars>
      </dgm:prSet>
      <dgm:spPr/>
    </dgm:pt>
    <dgm:pt modelId="{002DCADA-F930-4643-9217-FD5AAC0D2672}" type="pres">
      <dgm:prSet presAssocID="{1C270C29-9B28-4243-8F4F-D154B5A75811}" presName="rootComposite" presStyleCnt="0"/>
      <dgm:spPr/>
    </dgm:pt>
    <dgm:pt modelId="{21BBC228-0E96-4A88-95D6-DB41EB145673}" type="pres">
      <dgm:prSet presAssocID="{1C270C29-9B28-4243-8F4F-D154B5A75811}" presName="rootText" presStyleLbl="node3" presStyleIdx="0" presStyleCnt="3" custScaleY="181223">
        <dgm:presLayoutVars>
          <dgm:chPref val="3"/>
        </dgm:presLayoutVars>
      </dgm:prSet>
      <dgm:spPr/>
      <dgm:t>
        <a:bodyPr/>
        <a:lstStyle/>
        <a:p>
          <a:endParaRPr lang="en-GB"/>
        </a:p>
      </dgm:t>
    </dgm:pt>
    <dgm:pt modelId="{C9A42F2C-E1F0-4DD4-B84C-7A2F689B48F8}" type="pres">
      <dgm:prSet presAssocID="{1C270C29-9B28-4243-8F4F-D154B5A75811}" presName="rootConnector" presStyleLbl="node3" presStyleIdx="0" presStyleCnt="3"/>
      <dgm:spPr/>
      <dgm:t>
        <a:bodyPr/>
        <a:lstStyle/>
        <a:p>
          <a:endParaRPr lang="en-GB"/>
        </a:p>
      </dgm:t>
    </dgm:pt>
    <dgm:pt modelId="{86567C6A-82DC-45CD-BC39-7192C2A349D8}" type="pres">
      <dgm:prSet presAssocID="{1C270C29-9B28-4243-8F4F-D154B5A75811}" presName="hierChild4" presStyleCnt="0"/>
      <dgm:spPr/>
    </dgm:pt>
    <dgm:pt modelId="{091DCDC4-8679-41A3-A133-5C0D57F9F779}" type="pres">
      <dgm:prSet presAssocID="{1C270C29-9B28-4243-8F4F-D154B5A75811}" presName="hierChild5" presStyleCnt="0"/>
      <dgm:spPr/>
    </dgm:pt>
    <dgm:pt modelId="{786C7C12-4715-44A6-9442-FC157651EA8B}" type="pres">
      <dgm:prSet presAssocID="{D461A85E-D7BB-4D45-9B00-01C7AA74ECE8}" presName="hierChild5" presStyleCnt="0"/>
      <dgm:spPr/>
    </dgm:pt>
    <dgm:pt modelId="{980DC0EA-AEF0-445C-80F0-F6D75259CAD3}" type="pres">
      <dgm:prSet presAssocID="{BBBB04E8-FD7D-4AEC-B7AE-43AB71BD3DB2}" presName="Name64" presStyleLbl="parChTrans1D2" presStyleIdx="1" presStyleCnt="3"/>
      <dgm:spPr/>
      <dgm:t>
        <a:bodyPr/>
        <a:lstStyle/>
        <a:p>
          <a:endParaRPr lang="en-GB"/>
        </a:p>
      </dgm:t>
    </dgm:pt>
    <dgm:pt modelId="{2832BA22-0508-4DC8-BC80-258812E44DA5}" type="pres">
      <dgm:prSet presAssocID="{48A3E92E-9110-4F24-AB79-3190878E03E4}" presName="hierRoot2" presStyleCnt="0">
        <dgm:presLayoutVars>
          <dgm:hierBranch val="init"/>
        </dgm:presLayoutVars>
      </dgm:prSet>
      <dgm:spPr/>
    </dgm:pt>
    <dgm:pt modelId="{07BA931F-4B99-425D-99A1-62B516422A68}" type="pres">
      <dgm:prSet presAssocID="{48A3E92E-9110-4F24-AB79-3190878E03E4}" presName="rootComposite" presStyleCnt="0"/>
      <dgm:spPr/>
    </dgm:pt>
    <dgm:pt modelId="{250141AB-1948-4A1D-BCAA-38B871F90DD4}" type="pres">
      <dgm:prSet presAssocID="{48A3E92E-9110-4F24-AB79-3190878E03E4}" presName="rootText" presStyleLbl="node2" presStyleIdx="1" presStyleCnt="3" custScaleX="110081" custScaleY="240809" custLinFactNeighborX="5340" custLinFactNeighborY="-1937">
        <dgm:presLayoutVars>
          <dgm:chPref val="3"/>
        </dgm:presLayoutVars>
      </dgm:prSet>
      <dgm:spPr/>
      <dgm:t>
        <a:bodyPr/>
        <a:lstStyle/>
        <a:p>
          <a:endParaRPr lang="en-GB"/>
        </a:p>
      </dgm:t>
    </dgm:pt>
    <dgm:pt modelId="{C55DEB50-7DC6-424B-9F3E-05B527F5A7A3}" type="pres">
      <dgm:prSet presAssocID="{48A3E92E-9110-4F24-AB79-3190878E03E4}" presName="rootConnector" presStyleLbl="node2" presStyleIdx="1" presStyleCnt="3"/>
      <dgm:spPr/>
      <dgm:t>
        <a:bodyPr/>
        <a:lstStyle/>
        <a:p>
          <a:endParaRPr lang="en-GB"/>
        </a:p>
      </dgm:t>
    </dgm:pt>
    <dgm:pt modelId="{09771504-C480-4968-8766-629E20706762}" type="pres">
      <dgm:prSet presAssocID="{48A3E92E-9110-4F24-AB79-3190878E03E4}" presName="hierChild4" presStyleCnt="0"/>
      <dgm:spPr/>
    </dgm:pt>
    <dgm:pt modelId="{39E01A23-B752-4158-9668-D6920CFF53D5}" type="pres">
      <dgm:prSet presAssocID="{3E6C44C2-8232-45F7-8D40-E0A188AC2E51}" presName="Name64" presStyleLbl="parChTrans1D3" presStyleIdx="1" presStyleCnt="3"/>
      <dgm:spPr/>
      <dgm:t>
        <a:bodyPr/>
        <a:lstStyle/>
        <a:p>
          <a:endParaRPr lang="en-GB"/>
        </a:p>
      </dgm:t>
    </dgm:pt>
    <dgm:pt modelId="{B58F4F20-37D9-4085-B132-1E4F022F1116}" type="pres">
      <dgm:prSet presAssocID="{86105300-E6CA-43CB-8B5A-33D68826C6C1}" presName="hierRoot2" presStyleCnt="0">
        <dgm:presLayoutVars>
          <dgm:hierBranch val="init"/>
        </dgm:presLayoutVars>
      </dgm:prSet>
      <dgm:spPr/>
    </dgm:pt>
    <dgm:pt modelId="{58FED91B-7FA0-4C08-A52E-606A675461F6}" type="pres">
      <dgm:prSet presAssocID="{86105300-E6CA-43CB-8B5A-33D68826C6C1}" presName="rootComposite" presStyleCnt="0"/>
      <dgm:spPr/>
    </dgm:pt>
    <dgm:pt modelId="{1F386515-397D-4A08-BCED-DCCA45E6BF9B}" type="pres">
      <dgm:prSet presAssocID="{86105300-E6CA-43CB-8B5A-33D68826C6C1}" presName="rootText" presStyleLbl="node3" presStyleIdx="1" presStyleCnt="3" custScaleX="122191" custScaleY="158243" custLinFactNeighborX="-1522" custLinFactNeighborY="-23532">
        <dgm:presLayoutVars>
          <dgm:chPref val="3"/>
        </dgm:presLayoutVars>
      </dgm:prSet>
      <dgm:spPr/>
      <dgm:t>
        <a:bodyPr/>
        <a:lstStyle/>
        <a:p>
          <a:endParaRPr lang="en-GB"/>
        </a:p>
      </dgm:t>
    </dgm:pt>
    <dgm:pt modelId="{09FB57AC-D88F-4818-9295-FF297A8C171B}" type="pres">
      <dgm:prSet presAssocID="{86105300-E6CA-43CB-8B5A-33D68826C6C1}" presName="rootConnector" presStyleLbl="node3" presStyleIdx="1" presStyleCnt="3"/>
      <dgm:spPr/>
      <dgm:t>
        <a:bodyPr/>
        <a:lstStyle/>
        <a:p>
          <a:endParaRPr lang="en-GB"/>
        </a:p>
      </dgm:t>
    </dgm:pt>
    <dgm:pt modelId="{D20C899E-3D9F-4968-8E69-5EB5955B5218}" type="pres">
      <dgm:prSet presAssocID="{86105300-E6CA-43CB-8B5A-33D68826C6C1}" presName="hierChild4" presStyleCnt="0"/>
      <dgm:spPr/>
    </dgm:pt>
    <dgm:pt modelId="{B4CE6E7E-4015-47BC-A522-D7F45559F758}" type="pres">
      <dgm:prSet presAssocID="{86105300-E6CA-43CB-8B5A-33D68826C6C1}" presName="hierChild5" presStyleCnt="0"/>
      <dgm:spPr/>
    </dgm:pt>
    <dgm:pt modelId="{49308865-339D-4950-A19D-2C71B0C41C7E}" type="pres">
      <dgm:prSet presAssocID="{48A3E92E-9110-4F24-AB79-3190878E03E4}" presName="hierChild5" presStyleCnt="0"/>
      <dgm:spPr/>
    </dgm:pt>
    <dgm:pt modelId="{CFB2D180-F5D3-43DC-8CBC-4CE27F4458E1}" type="pres">
      <dgm:prSet presAssocID="{90EC1889-C59C-4A6E-B1AC-2016C7591E09}" presName="Name64" presStyleLbl="parChTrans1D2" presStyleIdx="2" presStyleCnt="3"/>
      <dgm:spPr/>
      <dgm:t>
        <a:bodyPr/>
        <a:lstStyle/>
        <a:p>
          <a:endParaRPr lang="en-GB"/>
        </a:p>
      </dgm:t>
    </dgm:pt>
    <dgm:pt modelId="{595F4AF2-684B-40F8-B56D-53191DB6DA93}" type="pres">
      <dgm:prSet presAssocID="{C82B955A-40F2-4302-9697-0AC6DBB11527}" presName="hierRoot2" presStyleCnt="0">
        <dgm:presLayoutVars>
          <dgm:hierBranch val="init"/>
        </dgm:presLayoutVars>
      </dgm:prSet>
      <dgm:spPr/>
    </dgm:pt>
    <dgm:pt modelId="{3205ED9F-B7C2-4C00-BF1F-6AD0024B452F}" type="pres">
      <dgm:prSet presAssocID="{C82B955A-40F2-4302-9697-0AC6DBB11527}" presName="rootComposite" presStyleCnt="0"/>
      <dgm:spPr/>
    </dgm:pt>
    <dgm:pt modelId="{08F785F8-C124-48BC-AADD-58469434E9E5}" type="pres">
      <dgm:prSet presAssocID="{C82B955A-40F2-4302-9697-0AC6DBB11527}" presName="rootText" presStyleLbl="node2" presStyleIdx="2" presStyleCnt="3" custScaleX="117200" custScaleY="160645">
        <dgm:presLayoutVars>
          <dgm:chPref val="3"/>
        </dgm:presLayoutVars>
      </dgm:prSet>
      <dgm:spPr/>
      <dgm:t>
        <a:bodyPr/>
        <a:lstStyle/>
        <a:p>
          <a:endParaRPr lang="en-GB"/>
        </a:p>
      </dgm:t>
    </dgm:pt>
    <dgm:pt modelId="{7A1B88F1-5055-46D0-877D-2D779FA98C55}" type="pres">
      <dgm:prSet presAssocID="{C82B955A-40F2-4302-9697-0AC6DBB11527}" presName="rootConnector" presStyleLbl="node2" presStyleIdx="2" presStyleCnt="3"/>
      <dgm:spPr/>
      <dgm:t>
        <a:bodyPr/>
        <a:lstStyle/>
        <a:p>
          <a:endParaRPr lang="en-GB"/>
        </a:p>
      </dgm:t>
    </dgm:pt>
    <dgm:pt modelId="{F233780F-937F-40F5-A6CC-DA23254F6ACA}" type="pres">
      <dgm:prSet presAssocID="{C82B955A-40F2-4302-9697-0AC6DBB11527}" presName="hierChild4" presStyleCnt="0"/>
      <dgm:spPr/>
    </dgm:pt>
    <dgm:pt modelId="{45F5C892-BCAB-4355-9C87-D92CD49D6129}" type="pres">
      <dgm:prSet presAssocID="{99528F78-68AB-4878-84CB-FF26FA8C3869}" presName="Name64" presStyleLbl="parChTrans1D3" presStyleIdx="2" presStyleCnt="3"/>
      <dgm:spPr/>
      <dgm:t>
        <a:bodyPr/>
        <a:lstStyle/>
        <a:p>
          <a:endParaRPr lang="en-GB"/>
        </a:p>
      </dgm:t>
    </dgm:pt>
    <dgm:pt modelId="{C0CE5E04-B0D3-4AE8-9564-84E0E0ABE1D5}" type="pres">
      <dgm:prSet presAssocID="{282BB64B-F8EB-41A1-94CD-9404B0B99E46}" presName="hierRoot2" presStyleCnt="0">
        <dgm:presLayoutVars>
          <dgm:hierBranch val="init"/>
        </dgm:presLayoutVars>
      </dgm:prSet>
      <dgm:spPr/>
    </dgm:pt>
    <dgm:pt modelId="{08FC9492-130C-4CFC-8D04-8F5F461B35B6}" type="pres">
      <dgm:prSet presAssocID="{282BB64B-F8EB-41A1-94CD-9404B0B99E46}" presName="rootComposite" presStyleCnt="0"/>
      <dgm:spPr/>
    </dgm:pt>
    <dgm:pt modelId="{18895041-7F15-4904-A91F-F1F13F89B332}" type="pres">
      <dgm:prSet presAssocID="{282BB64B-F8EB-41A1-94CD-9404B0B99E46}" presName="rootText" presStyleLbl="node3" presStyleIdx="2" presStyleCnt="3" custScaleX="145426" custScaleY="213176">
        <dgm:presLayoutVars>
          <dgm:chPref val="3"/>
        </dgm:presLayoutVars>
      </dgm:prSet>
      <dgm:spPr/>
      <dgm:t>
        <a:bodyPr/>
        <a:lstStyle/>
        <a:p>
          <a:endParaRPr lang="en-GB"/>
        </a:p>
      </dgm:t>
    </dgm:pt>
    <dgm:pt modelId="{A853B41E-4C46-48EE-BE1D-DCD3E77294DC}" type="pres">
      <dgm:prSet presAssocID="{282BB64B-F8EB-41A1-94CD-9404B0B99E46}" presName="rootConnector" presStyleLbl="node3" presStyleIdx="2" presStyleCnt="3"/>
      <dgm:spPr/>
      <dgm:t>
        <a:bodyPr/>
        <a:lstStyle/>
        <a:p>
          <a:endParaRPr lang="en-GB"/>
        </a:p>
      </dgm:t>
    </dgm:pt>
    <dgm:pt modelId="{37A0C3EC-42D9-4506-8674-8FFA5223CD25}" type="pres">
      <dgm:prSet presAssocID="{282BB64B-F8EB-41A1-94CD-9404B0B99E46}" presName="hierChild4" presStyleCnt="0"/>
      <dgm:spPr/>
    </dgm:pt>
    <dgm:pt modelId="{C8A7FF69-1EEE-458B-BE94-250D7E398D70}" type="pres">
      <dgm:prSet presAssocID="{282BB64B-F8EB-41A1-94CD-9404B0B99E46}" presName="hierChild5" presStyleCnt="0"/>
      <dgm:spPr/>
    </dgm:pt>
    <dgm:pt modelId="{70503489-F270-48CF-949C-0E6788AF828F}" type="pres">
      <dgm:prSet presAssocID="{C82B955A-40F2-4302-9697-0AC6DBB11527}" presName="hierChild5" presStyleCnt="0"/>
      <dgm:spPr/>
    </dgm:pt>
    <dgm:pt modelId="{7DABE967-4CC4-4CF0-83A8-0B6FAF42011A}" type="pres">
      <dgm:prSet presAssocID="{7D0CC085-FE80-4EE7-A829-75AF6AD61615}" presName="hierChild3" presStyleCnt="0"/>
      <dgm:spPr/>
    </dgm:pt>
  </dgm:ptLst>
  <dgm:cxnLst>
    <dgm:cxn modelId="{51BCD54E-5833-4349-8BB7-AFA4717337C5}" type="presOf" srcId="{C82B955A-40F2-4302-9697-0AC6DBB11527}" destId="{08F785F8-C124-48BC-AADD-58469434E9E5}" srcOrd="0" destOrd="0" presId="urn:microsoft.com/office/officeart/2009/3/layout/HorizontalOrganizationChart"/>
    <dgm:cxn modelId="{096A8114-B269-462C-9250-9A4420DBB85C}" type="presOf" srcId="{3E6C44C2-8232-45F7-8D40-E0A188AC2E51}" destId="{39E01A23-B752-4158-9668-D6920CFF53D5}" srcOrd="0" destOrd="0" presId="urn:microsoft.com/office/officeart/2009/3/layout/HorizontalOrganizationChart"/>
    <dgm:cxn modelId="{1B23C90B-ED9E-4149-924F-6EFD46493883}" type="presOf" srcId="{1C270C29-9B28-4243-8F4F-D154B5A75811}" destId="{C9A42F2C-E1F0-4DD4-B84C-7A2F689B48F8}" srcOrd="1" destOrd="0" presId="urn:microsoft.com/office/officeart/2009/3/layout/HorizontalOrganizationChart"/>
    <dgm:cxn modelId="{15E14573-871D-4CB8-AD8E-EE25E953EF51}" type="presOf" srcId="{48A3E92E-9110-4F24-AB79-3190878E03E4}" destId="{C55DEB50-7DC6-424B-9F3E-05B527F5A7A3}" srcOrd="1" destOrd="0" presId="urn:microsoft.com/office/officeart/2009/3/layout/HorizontalOrganizationChart"/>
    <dgm:cxn modelId="{5CA8C595-99C4-475D-936E-58B52A79DE0F}" type="presOf" srcId="{48A3E92E-9110-4F24-AB79-3190878E03E4}" destId="{250141AB-1948-4A1D-BCAA-38B871F90DD4}" srcOrd="0" destOrd="0" presId="urn:microsoft.com/office/officeart/2009/3/layout/HorizontalOrganizationChart"/>
    <dgm:cxn modelId="{2C6B8137-3828-487E-A9FA-35FC397BE53C}" type="presOf" srcId="{90EC1889-C59C-4A6E-B1AC-2016C7591E09}" destId="{CFB2D180-F5D3-43DC-8CBC-4CE27F4458E1}" srcOrd="0" destOrd="0" presId="urn:microsoft.com/office/officeart/2009/3/layout/HorizontalOrganizationChart"/>
    <dgm:cxn modelId="{7192FCCC-E4AC-479F-8341-8982FF4CCB85}" srcId="{D461A85E-D7BB-4D45-9B00-01C7AA74ECE8}" destId="{1C270C29-9B28-4243-8F4F-D154B5A75811}" srcOrd="0" destOrd="0" parTransId="{37C9E469-B3DF-467F-B4CC-06E178550E4C}" sibTransId="{94749108-7B8E-4ABA-8F30-81EA3DCFACEA}"/>
    <dgm:cxn modelId="{D18F734A-32D6-41D6-B2D6-382F7F085CD7}" srcId="{C82B955A-40F2-4302-9697-0AC6DBB11527}" destId="{282BB64B-F8EB-41A1-94CD-9404B0B99E46}" srcOrd="0" destOrd="0" parTransId="{99528F78-68AB-4878-84CB-FF26FA8C3869}" sibTransId="{863D2DB8-4DA6-4734-8FDF-89B01CCED2CF}"/>
    <dgm:cxn modelId="{7BB804BF-E07E-4978-BBD5-1B07E148421F}" type="presOf" srcId="{D461A85E-D7BB-4D45-9B00-01C7AA74ECE8}" destId="{2121BB41-8DA7-453E-A07D-78DCFDE0F25F}" srcOrd="0" destOrd="0" presId="urn:microsoft.com/office/officeart/2009/3/layout/HorizontalOrganizationChart"/>
    <dgm:cxn modelId="{681816F7-F6DA-447A-A1C4-420E2FF61842}" srcId="{48A3E92E-9110-4F24-AB79-3190878E03E4}" destId="{86105300-E6CA-43CB-8B5A-33D68826C6C1}" srcOrd="0" destOrd="0" parTransId="{3E6C44C2-8232-45F7-8D40-E0A188AC2E51}" sibTransId="{8F58C2F9-3D74-481F-8F88-B3423E6F3625}"/>
    <dgm:cxn modelId="{20E4EE6C-1005-4459-B1CB-64B52AA2BAC7}" type="presOf" srcId="{282BB64B-F8EB-41A1-94CD-9404B0B99E46}" destId="{18895041-7F15-4904-A91F-F1F13F89B332}" srcOrd="0" destOrd="0" presId="urn:microsoft.com/office/officeart/2009/3/layout/HorizontalOrganizationChart"/>
    <dgm:cxn modelId="{214DBF35-42C5-42D5-A50D-CCDF1A03E43F}" type="presOf" srcId="{99528F78-68AB-4878-84CB-FF26FA8C3869}" destId="{45F5C892-BCAB-4355-9C87-D92CD49D6129}" srcOrd="0" destOrd="0" presId="urn:microsoft.com/office/officeart/2009/3/layout/HorizontalOrganizationChart"/>
    <dgm:cxn modelId="{0835D706-6C7C-43E8-95EB-2377484B32FF}" type="presOf" srcId="{7D0CC085-FE80-4EE7-A829-75AF6AD61615}" destId="{B0A5EE52-87E3-46CD-84A4-6DF0B98DE447}" srcOrd="1" destOrd="0" presId="urn:microsoft.com/office/officeart/2009/3/layout/HorizontalOrganizationChart"/>
    <dgm:cxn modelId="{8175173D-1F4E-4634-A71C-8C563780FC48}" type="presOf" srcId="{BBBB04E8-FD7D-4AEC-B7AE-43AB71BD3DB2}" destId="{980DC0EA-AEF0-445C-80F0-F6D75259CAD3}" srcOrd="0" destOrd="0" presId="urn:microsoft.com/office/officeart/2009/3/layout/HorizontalOrganizationChart"/>
    <dgm:cxn modelId="{56FEDC95-A78B-4E7C-BC38-C4CD34776147}" type="presOf" srcId="{1C270C29-9B28-4243-8F4F-D154B5A75811}" destId="{21BBC228-0E96-4A88-95D6-DB41EB145673}" srcOrd="0" destOrd="0" presId="urn:microsoft.com/office/officeart/2009/3/layout/HorizontalOrganizationChart"/>
    <dgm:cxn modelId="{2C103CE9-BC4E-4F6E-9E35-A9E1E526832C}" type="presOf" srcId="{37C9E469-B3DF-467F-B4CC-06E178550E4C}" destId="{7A90EF03-87B2-494F-BD29-7E1F962A1728}" srcOrd="0" destOrd="0" presId="urn:microsoft.com/office/officeart/2009/3/layout/HorizontalOrganizationChart"/>
    <dgm:cxn modelId="{CC889652-21D2-49C7-8F19-92B544DB3936}" type="presOf" srcId="{282BB64B-F8EB-41A1-94CD-9404B0B99E46}" destId="{A853B41E-4C46-48EE-BE1D-DCD3E77294DC}" srcOrd="1" destOrd="0" presId="urn:microsoft.com/office/officeart/2009/3/layout/HorizontalOrganizationChart"/>
    <dgm:cxn modelId="{C3AA2F2C-A008-4313-93EE-FCF6327BD26B}" type="presOf" srcId="{D461A85E-D7BB-4D45-9B00-01C7AA74ECE8}" destId="{97D0B6CF-1209-49E5-894F-F971BB0B187F}" srcOrd="1" destOrd="0" presId="urn:microsoft.com/office/officeart/2009/3/layout/HorizontalOrganizationChart"/>
    <dgm:cxn modelId="{951840B5-7C58-4A3E-9342-6E1C0CFDF88C}" srcId="{7D0CC085-FE80-4EE7-A829-75AF6AD61615}" destId="{C82B955A-40F2-4302-9697-0AC6DBB11527}" srcOrd="2" destOrd="0" parTransId="{90EC1889-C59C-4A6E-B1AC-2016C7591E09}" sibTransId="{6792B710-29E8-4F81-9325-E897052741FA}"/>
    <dgm:cxn modelId="{CEDB54B1-E1E2-4FB4-95C4-8D47A10B614F}" type="presOf" srcId="{86105300-E6CA-43CB-8B5A-33D68826C6C1}" destId="{1F386515-397D-4A08-BCED-DCCA45E6BF9B}" srcOrd="0" destOrd="0" presId="urn:microsoft.com/office/officeart/2009/3/layout/HorizontalOrganizationChart"/>
    <dgm:cxn modelId="{5E486B11-6162-4942-8C42-C7A593F3B8AE}" srcId="{7D0CC085-FE80-4EE7-A829-75AF6AD61615}" destId="{D461A85E-D7BB-4D45-9B00-01C7AA74ECE8}" srcOrd="0" destOrd="0" parTransId="{F98E2740-5CCC-42C9-9D34-D1F0F9C1F272}" sibTransId="{106A10DC-9236-4723-8BAC-3E4B46530BEA}"/>
    <dgm:cxn modelId="{28DBBB38-16BB-4B3F-9C2B-28AB3277D3D5}" srcId="{7D0CC085-FE80-4EE7-A829-75AF6AD61615}" destId="{48A3E92E-9110-4F24-AB79-3190878E03E4}" srcOrd="1" destOrd="0" parTransId="{BBBB04E8-FD7D-4AEC-B7AE-43AB71BD3DB2}" sibTransId="{C4F6A264-4C24-4409-B634-595F4EEE14E1}"/>
    <dgm:cxn modelId="{27A6C9ED-E4D2-4B32-A488-1E45094AE837}" type="presOf" srcId="{881D7303-78D8-49A5-B1A6-C1CAECB4F1ED}" destId="{195A8AEB-997B-4B56-962A-FBB0773F88DF}" srcOrd="0" destOrd="0" presId="urn:microsoft.com/office/officeart/2009/3/layout/HorizontalOrganizationChart"/>
    <dgm:cxn modelId="{E3018482-55D8-49BF-B502-83D50C01F4C1}" type="presOf" srcId="{C82B955A-40F2-4302-9697-0AC6DBB11527}" destId="{7A1B88F1-5055-46D0-877D-2D779FA98C55}" srcOrd="1" destOrd="0" presId="urn:microsoft.com/office/officeart/2009/3/layout/HorizontalOrganizationChart"/>
    <dgm:cxn modelId="{E0E2A5EA-0C87-478E-A9BA-0B1E3A2652DB}" type="presOf" srcId="{F98E2740-5CCC-42C9-9D34-D1F0F9C1F272}" destId="{A4DC4065-C445-4764-A4CD-34F8C94415B6}" srcOrd="0" destOrd="0" presId="urn:microsoft.com/office/officeart/2009/3/layout/HorizontalOrganizationChart"/>
    <dgm:cxn modelId="{E701F878-59F6-4332-8FDF-C6444EFCF0E4}" type="presOf" srcId="{7D0CC085-FE80-4EE7-A829-75AF6AD61615}" destId="{DDDCFA6E-8BE5-4922-92E3-B5DD202D9F1A}" srcOrd="0" destOrd="0" presId="urn:microsoft.com/office/officeart/2009/3/layout/HorizontalOrganizationChart"/>
    <dgm:cxn modelId="{2235D7C4-F8C3-4122-BADB-91EA04D3BE5A}" srcId="{881D7303-78D8-49A5-B1A6-C1CAECB4F1ED}" destId="{7D0CC085-FE80-4EE7-A829-75AF6AD61615}" srcOrd="0" destOrd="0" parTransId="{F435B215-D846-4D86-9D10-069ACD8DD902}" sibTransId="{20E5F262-6DF6-49C5-B0FA-473471CEDACB}"/>
    <dgm:cxn modelId="{419B42D8-C454-4A8C-B980-70FB1F954155}" type="presOf" srcId="{86105300-E6CA-43CB-8B5A-33D68826C6C1}" destId="{09FB57AC-D88F-4818-9295-FF297A8C171B}" srcOrd="1" destOrd="0" presId="urn:microsoft.com/office/officeart/2009/3/layout/HorizontalOrganizationChart"/>
    <dgm:cxn modelId="{199F4D3E-DD7A-41E3-A642-DAEE5BFC41B0}" type="presParOf" srcId="{195A8AEB-997B-4B56-962A-FBB0773F88DF}" destId="{61ED0063-7C13-4594-A5BE-57E16E722BD4}" srcOrd="0" destOrd="0" presId="urn:microsoft.com/office/officeart/2009/3/layout/HorizontalOrganizationChart"/>
    <dgm:cxn modelId="{EA67F3E5-E0E6-4F3D-941B-B7DEE9299D43}" type="presParOf" srcId="{61ED0063-7C13-4594-A5BE-57E16E722BD4}" destId="{06C05001-C457-4CE1-8CF0-E40F2E775CD5}" srcOrd="0" destOrd="0" presId="urn:microsoft.com/office/officeart/2009/3/layout/HorizontalOrganizationChart"/>
    <dgm:cxn modelId="{C39C63CF-E41B-4DBA-97CD-58614BC153BC}" type="presParOf" srcId="{06C05001-C457-4CE1-8CF0-E40F2E775CD5}" destId="{DDDCFA6E-8BE5-4922-92E3-B5DD202D9F1A}" srcOrd="0" destOrd="0" presId="urn:microsoft.com/office/officeart/2009/3/layout/HorizontalOrganizationChart"/>
    <dgm:cxn modelId="{4A34EFE5-1C10-4F2F-80D3-264A6D887BCD}" type="presParOf" srcId="{06C05001-C457-4CE1-8CF0-E40F2E775CD5}" destId="{B0A5EE52-87E3-46CD-84A4-6DF0B98DE447}" srcOrd="1" destOrd="0" presId="urn:microsoft.com/office/officeart/2009/3/layout/HorizontalOrganizationChart"/>
    <dgm:cxn modelId="{30A14514-086F-4327-ABB9-0D904AF65FE9}" type="presParOf" srcId="{61ED0063-7C13-4594-A5BE-57E16E722BD4}" destId="{BD39D26C-4F71-45CC-9B02-9F4CAFDE6366}" srcOrd="1" destOrd="0" presId="urn:microsoft.com/office/officeart/2009/3/layout/HorizontalOrganizationChart"/>
    <dgm:cxn modelId="{CBB9C617-43BC-4715-9B66-DE6A7816F24C}" type="presParOf" srcId="{BD39D26C-4F71-45CC-9B02-9F4CAFDE6366}" destId="{A4DC4065-C445-4764-A4CD-34F8C94415B6}" srcOrd="0" destOrd="0" presId="urn:microsoft.com/office/officeart/2009/3/layout/HorizontalOrganizationChart"/>
    <dgm:cxn modelId="{6AFBD9D5-65EF-462E-9385-937B871AB847}" type="presParOf" srcId="{BD39D26C-4F71-45CC-9B02-9F4CAFDE6366}" destId="{0306E487-B228-4F05-8FFA-921FD03180EE}" srcOrd="1" destOrd="0" presId="urn:microsoft.com/office/officeart/2009/3/layout/HorizontalOrganizationChart"/>
    <dgm:cxn modelId="{9C549079-0534-4FA2-B1EA-3A3D33B0704C}" type="presParOf" srcId="{0306E487-B228-4F05-8FFA-921FD03180EE}" destId="{4C0AA46E-D743-4690-991F-BD93235E7BC5}" srcOrd="0" destOrd="0" presId="urn:microsoft.com/office/officeart/2009/3/layout/HorizontalOrganizationChart"/>
    <dgm:cxn modelId="{D94D4D00-EFF9-4AC4-9E21-A85131ACFA2E}" type="presParOf" srcId="{4C0AA46E-D743-4690-991F-BD93235E7BC5}" destId="{2121BB41-8DA7-453E-A07D-78DCFDE0F25F}" srcOrd="0" destOrd="0" presId="urn:microsoft.com/office/officeart/2009/3/layout/HorizontalOrganizationChart"/>
    <dgm:cxn modelId="{465AEEDB-6522-409E-B9FD-C8F67876BA87}" type="presParOf" srcId="{4C0AA46E-D743-4690-991F-BD93235E7BC5}" destId="{97D0B6CF-1209-49E5-894F-F971BB0B187F}" srcOrd="1" destOrd="0" presId="urn:microsoft.com/office/officeart/2009/3/layout/HorizontalOrganizationChart"/>
    <dgm:cxn modelId="{1F25DE5C-9FB1-412B-9883-4ECEE1A7A980}" type="presParOf" srcId="{0306E487-B228-4F05-8FFA-921FD03180EE}" destId="{FF666738-5D5E-4F3E-B23E-9DB31A84ECCE}" srcOrd="1" destOrd="0" presId="urn:microsoft.com/office/officeart/2009/3/layout/HorizontalOrganizationChart"/>
    <dgm:cxn modelId="{7C005F39-397B-4BFD-AB78-A12956AB8812}" type="presParOf" srcId="{FF666738-5D5E-4F3E-B23E-9DB31A84ECCE}" destId="{7A90EF03-87B2-494F-BD29-7E1F962A1728}" srcOrd="0" destOrd="0" presId="urn:microsoft.com/office/officeart/2009/3/layout/HorizontalOrganizationChart"/>
    <dgm:cxn modelId="{401B03C6-2D93-497E-809E-2FEE85291DE6}" type="presParOf" srcId="{FF666738-5D5E-4F3E-B23E-9DB31A84ECCE}" destId="{7DEC330C-44D2-46E0-8D73-7CA2891C3E30}" srcOrd="1" destOrd="0" presId="urn:microsoft.com/office/officeart/2009/3/layout/HorizontalOrganizationChart"/>
    <dgm:cxn modelId="{EAB6F85D-1059-4362-B503-0AD1720B3E7E}" type="presParOf" srcId="{7DEC330C-44D2-46E0-8D73-7CA2891C3E30}" destId="{002DCADA-F930-4643-9217-FD5AAC0D2672}" srcOrd="0" destOrd="0" presId="urn:microsoft.com/office/officeart/2009/3/layout/HorizontalOrganizationChart"/>
    <dgm:cxn modelId="{BBE4B5D3-EFEF-4F8F-A18A-52B9D9EAE7CC}" type="presParOf" srcId="{002DCADA-F930-4643-9217-FD5AAC0D2672}" destId="{21BBC228-0E96-4A88-95D6-DB41EB145673}" srcOrd="0" destOrd="0" presId="urn:microsoft.com/office/officeart/2009/3/layout/HorizontalOrganizationChart"/>
    <dgm:cxn modelId="{0649AF81-2D24-47A2-9A10-E413B361B866}" type="presParOf" srcId="{002DCADA-F930-4643-9217-FD5AAC0D2672}" destId="{C9A42F2C-E1F0-4DD4-B84C-7A2F689B48F8}" srcOrd="1" destOrd="0" presId="urn:microsoft.com/office/officeart/2009/3/layout/HorizontalOrganizationChart"/>
    <dgm:cxn modelId="{DFE08311-E5A9-4C42-AA98-938019B9C668}" type="presParOf" srcId="{7DEC330C-44D2-46E0-8D73-7CA2891C3E30}" destId="{86567C6A-82DC-45CD-BC39-7192C2A349D8}" srcOrd="1" destOrd="0" presId="urn:microsoft.com/office/officeart/2009/3/layout/HorizontalOrganizationChart"/>
    <dgm:cxn modelId="{BBC54BE0-C764-4B69-BF63-F20A81E9DFB6}" type="presParOf" srcId="{7DEC330C-44D2-46E0-8D73-7CA2891C3E30}" destId="{091DCDC4-8679-41A3-A133-5C0D57F9F779}" srcOrd="2" destOrd="0" presId="urn:microsoft.com/office/officeart/2009/3/layout/HorizontalOrganizationChart"/>
    <dgm:cxn modelId="{80C9EBB0-34C2-4B46-A6F9-2429354EA177}" type="presParOf" srcId="{0306E487-B228-4F05-8FFA-921FD03180EE}" destId="{786C7C12-4715-44A6-9442-FC157651EA8B}" srcOrd="2" destOrd="0" presId="urn:microsoft.com/office/officeart/2009/3/layout/HorizontalOrganizationChart"/>
    <dgm:cxn modelId="{034DD667-CD8F-4B60-B7F1-A3C740E7AC7B}" type="presParOf" srcId="{BD39D26C-4F71-45CC-9B02-9F4CAFDE6366}" destId="{980DC0EA-AEF0-445C-80F0-F6D75259CAD3}" srcOrd="2" destOrd="0" presId="urn:microsoft.com/office/officeart/2009/3/layout/HorizontalOrganizationChart"/>
    <dgm:cxn modelId="{27169849-E93F-4AB7-800A-9E648A46DF51}" type="presParOf" srcId="{BD39D26C-4F71-45CC-9B02-9F4CAFDE6366}" destId="{2832BA22-0508-4DC8-BC80-258812E44DA5}" srcOrd="3" destOrd="0" presId="urn:microsoft.com/office/officeart/2009/3/layout/HorizontalOrganizationChart"/>
    <dgm:cxn modelId="{15A38F52-E0B9-462F-A153-C6F396D5FC8E}" type="presParOf" srcId="{2832BA22-0508-4DC8-BC80-258812E44DA5}" destId="{07BA931F-4B99-425D-99A1-62B516422A68}" srcOrd="0" destOrd="0" presId="urn:microsoft.com/office/officeart/2009/3/layout/HorizontalOrganizationChart"/>
    <dgm:cxn modelId="{9441F62F-01C5-4C34-BEC2-984740E49E7E}" type="presParOf" srcId="{07BA931F-4B99-425D-99A1-62B516422A68}" destId="{250141AB-1948-4A1D-BCAA-38B871F90DD4}" srcOrd="0" destOrd="0" presId="urn:microsoft.com/office/officeart/2009/3/layout/HorizontalOrganizationChart"/>
    <dgm:cxn modelId="{A3C72DA6-1228-4F5B-BB1E-FFC888865AE3}" type="presParOf" srcId="{07BA931F-4B99-425D-99A1-62B516422A68}" destId="{C55DEB50-7DC6-424B-9F3E-05B527F5A7A3}" srcOrd="1" destOrd="0" presId="urn:microsoft.com/office/officeart/2009/3/layout/HorizontalOrganizationChart"/>
    <dgm:cxn modelId="{B47835BA-80AE-4907-89E4-59E6DB0837B5}" type="presParOf" srcId="{2832BA22-0508-4DC8-BC80-258812E44DA5}" destId="{09771504-C480-4968-8766-629E20706762}" srcOrd="1" destOrd="0" presId="urn:microsoft.com/office/officeart/2009/3/layout/HorizontalOrganizationChart"/>
    <dgm:cxn modelId="{11D8F3E0-B69D-432B-9749-D798EBBEE542}" type="presParOf" srcId="{09771504-C480-4968-8766-629E20706762}" destId="{39E01A23-B752-4158-9668-D6920CFF53D5}" srcOrd="0" destOrd="0" presId="urn:microsoft.com/office/officeart/2009/3/layout/HorizontalOrganizationChart"/>
    <dgm:cxn modelId="{F7308C9A-44D9-4384-8747-9DE1B8FDB566}" type="presParOf" srcId="{09771504-C480-4968-8766-629E20706762}" destId="{B58F4F20-37D9-4085-B132-1E4F022F1116}" srcOrd="1" destOrd="0" presId="urn:microsoft.com/office/officeart/2009/3/layout/HorizontalOrganizationChart"/>
    <dgm:cxn modelId="{4C368471-ED5B-4DD0-B74F-28C6CEB098A8}" type="presParOf" srcId="{B58F4F20-37D9-4085-B132-1E4F022F1116}" destId="{58FED91B-7FA0-4C08-A52E-606A675461F6}" srcOrd="0" destOrd="0" presId="urn:microsoft.com/office/officeart/2009/3/layout/HorizontalOrganizationChart"/>
    <dgm:cxn modelId="{DDB13AE9-258D-40EC-BDAC-CFEFA63D75A9}" type="presParOf" srcId="{58FED91B-7FA0-4C08-A52E-606A675461F6}" destId="{1F386515-397D-4A08-BCED-DCCA45E6BF9B}" srcOrd="0" destOrd="0" presId="urn:microsoft.com/office/officeart/2009/3/layout/HorizontalOrganizationChart"/>
    <dgm:cxn modelId="{FBE9CC89-7AE6-4781-8B2B-1233661BD176}" type="presParOf" srcId="{58FED91B-7FA0-4C08-A52E-606A675461F6}" destId="{09FB57AC-D88F-4818-9295-FF297A8C171B}" srcOrd="1" destOrd="0" presId="urn:microsoft.com/office/officeart/2009/3/layout/HorizontalOrganizationChart"/>
    <dgm:cxn modelId="{C0DB0492-9FFC-47B4-BF54-6620B32E9E84}" type="presParOf" srcId="{B58F4F20-37D9-4085-B132-1E4F022F1116}" destId="{D20C899E-3D9F-4968-8E69-5EB5955B5218}" srcOrd="1" destOrd="0" presId="urn:microsoft.com/office/officeart/2009/3/layout/HorizontalOrganizationChart"/>
    <dgm:cxn modelId="{F630D16C-DDFA-486D-B191-10AAEC0D0AB3}" type="presParOf" srcId="{B58F4F20-37D9-4085-B132-1E4F022F1116}" destId="{B4CE6E7E-4015-47BC-A522-D7F45559F758}" srcOrd="2" destOrd="0" presId="urn:microsoft.com/office/officeart/2009/3/layout/HorizontalOrganizationChart"/>
    <dgm:cxn modelId="{37FC0F57-7E57-40AC-9697-229214DA208F}" type="presParOf" srcId="{2832BA22-0508-4DC8-BC80-258812E44DA5}" destId="{49308865-339D-4950-A19D-2C71B0C41C7E}" srcOrd="2" destOrd="0" presId="urn:microsoft.com/office/officeart/2009/3/layout/HorizontalOrganizationChart"/>
    <dgm:cxn modelId="{5B038B47-8241-46DD-A79B-7572786718C1}" type="presParOf" srcId="{BD39D26C-4F71-45CC-9B02-9F4CAFDE6366}" destId="{CFB2D180-F5D3-43DC-8CBC-4CE27F4458E1}" srcOrd="4" destOrd="0" presId="urn:microsoft.com/office/officeart/2009/3/layout/HorizontalOrganizationChart"/>
    <dgm:cxn modelId="{E85CC9FC-66E0-4128-BDD0-6DB807A654C7}" type="presParOf" srcId="{BD39D26C-4F71-45CC-9B02-9F4CAFDE6366}" destId="{595F4AF2-684B-40F8-B56D-53191DB6DA93}" srcOrd="5" destOrd="0" presId="urn:microsoft.com/office/officeart/2009/3/layout/HorizontalOrganizationChart"/>
    <dgm:cxn modelId="{57569BCA-2E0E-4AD1-822E-72E98039B50F}" type="presParOf" srcId="{595F4AF2-684B-40F8-B56D-53191DB6DA93}" destId="{3205ED9F-B7C2-4C00-BF1F-6AD0024B452F}" srcOrd="0" destOrd="0" presId="urn:microsoft.com/office/officeart/2009/3/layout/HorizontalOrganizationChart"/>
    <dgm:cxn modelId="{92959ABC-B52E-4490-8C41-05EE62BF78EE}" type="presParOf" srcId="{3205ED9F-B7C2-4C00-BF1F-6AD0024B452F}" destId="{08F785F8-C124-48BC-AADD-58469434E9E5}" srcOrd="0" destOrd="0" presId="urn:microsoft.com/office/officeart/2009/3/layout/HorizontalOrganizationChart"/>
    <dgm:cxn modelId="{2E602BDB-3CFE-4574-A0A5-904F708B7EB1}" type="presParOf" srcId="{3205ED9F-B7C2-4C00-BF1F-6AD0024B452F}" destId="{7A1B88F1-5055-46D0-877D-2D779FA98C55}" srcOrd="1" destOrd="0" presId="urn:microsoft.com/office/officeart/2009/3/layout/HorizontalOrganizationChart"/>
    <dgm:cxn modelId="{70CB966E-5226-42C0-8138-EA91F3BF498C}" type="presParOf" srcId="{595F4AF2-684B-40F8-B56D-53191DB6DA93}" destId="{F233780F-937F-40F5-A6CC-DA23254F6ACA}" srcOrd="1" destOrd="0" presId="urn:microsoft.com/office/officeart/2009/3/layout/HorizontalOrganizationChart"/>
    <dgm:cxn modelId="{30292113-4085-4E57-84FE-7BEC815B6682}" type="presParOf" srcId="{F233780F-937F-40F5-A6CC-DA23254F6ACA}" destId="{45F5C892-BCAB-4355-9C87-D92CD49D6129}" srcOrd="0" destOrd="0" presId="urn:microsoft.com/office/officeart/2009/3/layout/HorizontalOrganizationChart"/>
    <dgm:cxn modelId="{770FC926-8AD7-4D21-992F-991D18D73591}" type="presParOf" srcId="{F233780F-937F-40F5-A6CC-DA23254F6ACA}" destId="{C0CE5E04-B0D3-4AE8-9564-84E0E0ABE1D5}" srcOrd="1" destOrd="0" presId="urn:microsoft.com/office/officeart/2009/3/layout/HorizontalOrganizationChart"/>
    <dgm:cxn modelId="{CD6459B1-691F-44F1-90E7-A1F8103D38E7}" type="presParOf" srcId="{C0CE5E04-B0D3-4AE8-9564-84E0E0ABE1D5}" destId="{08FC9492-130C-4CFC-8D04-8F5F461B35B6}" srcOrd="0" destOrd="0" presId="urn:microsoft.com/office/officeart/2009/3/layout/HorizontalOrganizationChart"/>
    <dgm:cxn modelId="{91F8062C-4AFE-42C7-ABF9-684B4D2C43D0}" type="presParOf" srcId="{08FC9492-130C-4CFC-8D04-8F5F461B35B6}" destId="{18895041-7F15-4904-A91F-F1F13F89B332}" srcOrd="0" destOrd="0" presId="urn:microsoft.com/office/officeart/2009/3/layout/HorizontalOrganizationChart"/>
    <dgm:cxn modelId="{4C21808B-2633-4B39-8ECF-23FB8AA6FA81}" type="presParOf" srcId="{08FC9492-130C-4CFC-8D04-8F5F461B35B6}" destId="{A853B41E-4C46-48EE-BE1D-DCD3E77294DC}" srcOrd="1" destOrd="0" presId="urn:microsoft.com/office/officeart/2009/3/layout/HorizontalOrganizationChart"/>
    <dgm:cxn modelId="{64585E03-F1E9-4044-91D5-0DBA798325B2}" type="presParOf" srcId="{C0CE5E04-B0D3-4AE8-9564-84E0E0ABE1D5}" destId="{37A0C3EC-42D9-4506-8674-8FFA5223CD25}" srcOrd="1" destOrd="0" presId="urn:microsoft.com/office/officeart/2009/3/layout/HorizontalOrganizationChart"/>
    <dgm:cxn modelId="{BBD2BD15-9B71-4A82-A11E-152483C3CEDF}" type="presParOf" srcId="{C0CE5E04-B0D3-4AE8-9564-84E0E0ABE1D5}" destId="{C8A7FF69-1EEE-458B-BE94-250D7E398D70}" srcOrd="2" destOrd="0" presId="urn:microsoft.com/office/officeart/2009/3/layout/HorizontalOrganizationChart"/>
    <dgm:cxn modelId="{AB0A4613-FA3E-4EFB-92D0-643021DAB9BB}" type="presParOf" srcId="{595F4AF2-684B-40F8-B56D-53191DB6DA93}" destId="{70503489-F270-48CF-949C-0E6788AF828F}" srcOrd="2" destOrd="0" presId="urn:microsoft.com/office/officeart/2009/3/layout/HorizontalOrganizationChart"/>
    <dgm:cxn modelId="{FE9F78BE-E53D-4BFF-B888-F088EB0F1CB8}" type="presParOf" srcId="{61ED0063-7C13-4594-A5BE-57E16E722BD4}" destId="{7DABE967-4CC4-4CF0-83A8-0B6FAF42011A}"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97BECF-4265-4660-928E-19C0CED322F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AEA81AA-F241-44A8-B507-8603DCBB4FBE}">
      <dgm:prSet phldrT="[Text]" custT="1"/>
      <dgm:spPr/>
      <dgm:t>
        <a:bodyPr/>
        <a:lstStyle/>
        <a:p>
          <a:r>
            <a:rPr lang="el-GR" sz="2200" b="1" dirty="0" smtClean="0">
              <a:latin typeface="Century Gothic" panose="020B0502020202020204" pitchFamily="34" charset="0"/>
            </a:rPr>
            <a:t>Βάσει μοναδιαίου κόστους</a:t>
          </a:r>
          <a:endParaRPr lang="en-US" sz="2200" b="1" dirty="0">
            <a:latin typeface="Century Gothic" panose="020B0502020202020204" pitchFamily="34" charset="0"/>
          </a:endParaRPr>
        </a:p>
      </dgm:t>
    </dgm:pt>
    <dgm:pt modelId="{584EAC28-7971-4AD6-82CB-4D28D326159A}" type="parTrans" cxnId="{DE6B385D-6A20-4683-A490-FEB3C0547D65}">
      <dgm:prSet/>
      <dgm:spPr/>
      <dgm:t>
        <a:bodyPr/>
        <a:lstStyle/>
        <a:p>
          <a:endParaRPr lang="en-US">
            <a:latin typeface="Century Gothic" panose="020B0502020202020204" pitchFamily="34" charset="0"/>
          </a:endParaRPr>
        </a:p>
      </dgm:t>
    </dgm:pt>
    <dgm:pt modelId="{787BC3D2-C5FD-4B27-B5BC-435D87F2370D}" type="sibTrans" cxnId="{DE6B385D-6A20-4683-A490-FEB3C0547D65}">
      <dgm:prSet/>
      <dgm:spPr/>
      <dgm:t>
        <a:bodyPr/>
        <a:lstStyle/>
        <a:p>
          <a:endParaRPr lang="en-US">
            <a:latin typeface="Century Gothic" panose="020B0502020202020204" pitchFamily="34" charset="0"/>
          </a:endParaRPr>
        </a:p>
      </dgm:t>
    </dgm:pt>
    <dgm:pt modelId="{7208BF59-1FE9-426B-AF23-5D9DBA858B49}">
      <dgm:prSet phldrT="[Text]" custT="1"/>
      <dgm:spPr/>
      <dgm:t>
        <a:bodyPr/>
        <a:lstStyle/>
        <a:p>
          <a:pPr marL="268288" indent="-268288" defTabSz="755650">
            <a:lnSpc>
              <a:spcPct val="150000"/>
            </a:lnSpc>
            <a:spcBef>
              <a:spcPct val="0"/>
            </a:spcBef>
            <a:spcAft>
              <a:spcPct val="20000"/>
            </a:spcAft>
            <a:buNone/>
          </a:pPr>
          <a:r>
            <a:rPr lang="el-GR" sz="1800" dirty="0" smtClean="0">
              <a:solidFill>
                <a:schemeClr val="tx1">
                  <a:lumMod val="75000"/>
                  <a:lumOff val="25000"/>
                </a:schemeClr>
              </a:solidFill>
              <a:latin typeface="Century Gothic" panose="020B0502020202020204" pitchFamily="34" charset="0"/>
            </a:rPr>
            <a:t>Οργανωτικά έξοδα </a:t>
          </a:r>
          <a:endParaRPr lang="en-US" sz="1800" dirty="0">
            <a:solidFill>
              <a:schemeClr val="tx1">
                <a:lumMod val="75000"/>
                <a:lumOff val="25000"/>
              </a:schemeClr>
            </a:solidFill>
            <a:latin typeface="Century Gothic" panose="020B0502020202020204" pitchFamily="34" charset="0"/>
          </a:endParaRPr>
        </a:p>
      </dgm:t>
    </dgm:pt>
    <dgm:pt modelId="{37FCC0E3-1033-45A1-A752-23033847080D}" type="parTrans" cxnId="{77CD7D68-2A03-4D4B-B847-062E96B45DA7}">
      <dgm:prSet/>
      <dgm:spPr/>
      <dgm:t>
        <a:bodyPr/>
        <a:lstStyle/>
        <a:p>
          <a:endParaRPr lang="en-US">
            <a:latin typeface="Century Gothic" panose="020B0502020202020204" pitchFamily="34" charset="0"/>
          </a:endParaRPr>
        </a:p>
      </dgm:t>
    </dgm:pt>
    <dgm:pt modelId="{E8E19BF2-5227-4D16-8C08-DCC0679A0E8E}" type="sibTrans" cxnId="{77CD7D68-2A03-4D4B-B847-062E96B45DA7}">
      <dgm:prSet/>
      <dgm:spPr/>
      <dgm:t>
        <a:bodyPr/>
        <a:lstStyle/>
        <a:p>
          <a:endParaRPr lang="en-US">
            <a:latin typeface="Century Gothic" panose="020B0502020202020204" pitchFamily="34" charset="0"/>
          </a:endParaRPr>
        </a:p>
      </dgm:t>
    </dgm:pt>
    <dgm:pt modelId="{5AEF1A82-1E49-4640-9F7F-167CCADB81D7}">
      <dgm:prSet phldrT="[Text]" custT="1"/>
      <dgm:spPr/>
      <dgm:t>
        <a:bodyPr/>
        <a:lstStyle/>
        <a:p>
          <a:r>
            <a:rPr lang="el-GR" sz="2200" b="1" dirty="0" smtClean="0">
              <a:latin typeface="Century Gothic" panose="020B0502020202020204" pitchFamily="34" charset="0"/>
            </a:rPr>
            <a:t>Βάσει πραγματικών εξόδων</a:t>
          </a:r>
          <a:endParaRPr lang="en-US" sz="2200" b="1" dirty="0">
            <a:latin typeface="Century Gothic" panose="020B0502020202020204" pitchFamily="34" charset="0"/>
          </a:endParaRPr>
        </a:p>
      </dgm:t>
    </dgm:pt>
    <dgm:pt modelId="{B85CE9F9-30EB-497A-9B41-979B5E037035}" type="parTrans" cxnId="{DB152ED4-F187-4A18-9893-B8ED2DEDCDD2}">
      <dgm:prSet/>
      <dgm:spPr/>
      <dgm:t>
        <a:bodyPr/>
        <a:lstStyle/>
        <a:p>
          <a:endParaRPr lang="en-US">
            <a:latin typeface="Century Gothic" panose="020B0502020202020204" pitchFamily="34" charset="0"/>
          </a:endParaRPr>
        </a:p>
      </dgm:t>
    </dgm:pt>
    <dgm:pt modelId="{A672B1EC-8EEF-4E55-A801-552176B0608C}" type="sibTrans" cxnId="{DB152ED4-F187-4A18-9893-B8ED2DEDCDD2}">
      <dgm:prSet/>
      <dgm:spPr/>
      <dgm:t>
        <a:bodyPr/>
        <a:lstStyle/>
        <a:p>
          <a:endParaRPr lang="en-US">
            <a:latin typeface="Century Gothic" panose="020B0502020202020204" pitchFamily="34" charset="0"/>
          </a:endParaRPr>
        </a:p>
      </dgm:t>
    </dgm:pt>
    <dgm:pt modelId="{A453FD26-6B35-4400-88CF-FF0CEF2833E9}">
      <dgm:prSet phldrT="[Text]" custT="1"/>
      <dgm:spPr/>
      <dgm:t>
        <a:bodyPr/>
        <a:lstStyle/>
        <a:p>
          <a:pPr>
            <a:lnSpc>
              <a:spcPct val="150000"/>
            </a:lnSpc>
          </a:pPr>
          <a:r>
            <a:rPr lang="el-GR" sz="1800" dirty="0" smtClean="0">
              <a:solidFill>
                <a:schemeClr val="tx1">
                  <a:lumMod val="75000"/>
                  <a:lumOff val="25000"/>
                </a:schemeClr>
              </a:solidFill>
              <a:latin typeface="Century Gothic" panose="020B0502020202020204" pitchFamily="34" charset="0"/>
            </a:rPr>
            <a:t>Επιχορήγηση ατόμων από ευάλωτες ομάδες</a:t>
          </a:r>
          <a:endParaRPr lang="en-US" sz="1800" dirty="0">
            <a:solidFill>
              <a:schemeClr val="tx1">
                <a:lumMod val="75000"/>
                <a:lumOff val="25000"/>
              </a:schemeClr>
            </a:solidFill>
            <a:latin typeface="Century Gothic" panose="020B0502020202020204" pitchFamily="34" charset="0"/>
          </a:endParaRPr>
        </a:p>
      </dgm:t>
    </dgm:pt>
    <dgm:pt modelId="{540201CB-69CD-49D3-976A-46B6FFFC3AFB}" type="parTrans" cxnId="{A43649EA-005D-4AAF-BBFB-28E9D9AF2B16}">
      <dgm:prSet/>
      <dgm:spPr/>
      <dgm:t>
        <a:bodyPr/>
        <a:lstStyle/>
        <a:p>
          <a:endParaRPr lang="en-US">
            <a:latin typeface="Century Gothic" panose="020B0502020202020204" pitchFamily="34" charset="0"/>
          </a:endParaRPr>
        </a:p>
      </dgm:t>
    </dgm:pt>
    <dgm:pt modelId="{FBD84BEE-CBE5-442C-9522-2A08CAB83FEB}" type="sibTrans" cxnId="{A43649EA-005D-4AAF-BBFB-28E9D9AF2B16}">
      <dgm:prSet/>
      <dgm:spPr/>
      <dgm:t>
        <a:bodyPr/>
        <a:lstStyle/>
        <a:p>
          <a:endParaRPr lang="en-US">
            <a:latin typeface="Century Gothic" panose="020B0502020202020204" pitchFamily="34" charset="0"/>
          </a:endParaRPr>
        </a:p>
      </dgm:t>
    </dgm:pt>
    <dgm:pt modelId="{205528CA-998B-4905-8146-F17842DC4057}">
      <dgm:prSet custT="1"/>
      <dgm:spPr/>
      <dgm:t>
        <a:bodyPr/>
        <a:lstStyle/>
        <a:p>
          <a:pPr marL="171450" indent="-171450" defTabSz="755650">
            <a:lnSpc>
              <a:spcPct val="150000"/>
            </a:lnSpc>
            <a:spcBef>
              <a:spcPct val="0"/>
            </a:spcBef>
            <a:spcAft>
              <a:spcPct val="20000"/>
            </a:spcAft>
            <a:buNone/>
          </a:pPr>
          <a:r>
            <a:rPr lang="el-GR" sz="1800" dirty="0" smtClean="0">
              <a:solidFill>
                <a:schemeClr val="tx1">
                  <a:lumMod val="75000"/>
                  <a:lumOff val="25000"/>
                </a:schemeClr>
              </a:solidFill>
              <a:latin typeface="Century Gothic" panose="020B0502020202020204" pitchFamily="34" charset="0"/>
            </a:rPr>
            <a:t>  Έξοδα ατομικής στήριξης (διαβίωσης)</a:t>
          </a:r>
        </a:p>
      </dgm:t>
    </dgm:pt>
    <dgm:pt modelId="{830DEE71-C35B-434C-8A21-5CD5DC38FC60}" type="parTrans" cxnId="{CA027674-484A-4F92-826F-DBDEE3273D8F}">
      <dgm:prSet/>
      <dgm:spPr/>
      <dgm:t>
        <a:bodyPr/>
        <a:lstStyle/>
        <a:p>
          <a:endParaRPr lang="en-US">
            <a:latin typeface="Century Gothic" panose="020B0502020202020204" pitchFamily="34" charset="0"/>
          </a:endParaRPr>
        </a:p>
      </dgm:t>
    </dgm:pt>
    <dgm:pt modelId="{52E4B5DC-076D-41A3-A381-4E06AD5C6D4E}" type="sibTrans" cxnId="{CA027674-484A-4F92-826F-DBDEE3273D8F}">
      <dgm:prSet/>
      <dgm:spPr/>
      <dgm:t>
        <a:bodyPr/>
        <a:lstStyle/>
        <a:p>
          <a:endParaRPr lang="en-US">
            <a:latin typeface="Century Gothic" panose="020B0502020202020204" pitchFamily="34" charset="0"/>
          </a:endParaRPr>
        </a:p>
      </dgm:t>
    </dgm:pt>
    <dgm:pt modelId="{8DB56731-C5B4-45EE-8146-8821FEE9107E}">
      <dgm:prSet custT="1"/>
      <dgm:spPr/>
      <dgm:t>
        <a:bodyPr/>
        <a:lstStyle/>
        <a:p>
          <a:pPr marL="171450" indent="-171450" defTabSz="755650">
            <a:lnSpc>
              <a:spcPct val="150000"/>
            </a:lnSpc>
            <a:spcBef>
              <a:spcPct val="0"/>
            </a:spcBef>
            <a:spcAft>
              <a:spcPct val="20000"/>
            </a:spcAft>
            <a:buNone/>
          </a:pPr>
          <a:r>
            <a:rPr lang="el-GR" sz="1800" dirty="0" smtClean="0">
              <a:solidFill>
                <a:schemeClr val="tx1">
                  <a:lumMod val="75000"/>
                  <a:lumOff val="25000"/>
                </a:schemeClr>
              </a:solidFill>
              <a:latin typeface="Century Gothic" panose="020B0502020202020204" pitchFamily="34" charset="0"/>
            </a:rPr>
            <a:t>  Δίδακτρα σεμιναρίων</a:t>
          </a:r>
        </a:p>
      </dgm:t>
    </dgm:pt>
    <dgm:pt modelId="{7785FB79-4F8C-4D3F-84AF-E763E59047C1}" type="parTrans" cxnId="{6900443D-B149-48B4-B1C1-1BEC63433BB9}">
      <dgm:prSet/>
      <dgm:spPr/>
      <dgm:t>
        <a:bodyPr/>
        <a:lstStyle/>
        <a:p>
          <a:endParaRPr lang="en-US">
            <a:latin typeface="Century Gothic" panose="020B0502020202020204" pitchFamily="34" charset="0"/>
          </a:endParaRPr>
        </a:p>
      </dgm:t>
    </dgm:pt>
    <dgm:pt modelId="{994FFCDF-522B-4F26-B941-C33BBBCE2473}" type="sibTrans" cxnId="{6900443D-B149-48B4-B1C1-1BEC63433BB9}">
      <dgm:prSet/>
      <dgm:spPr/>
      <dgm:t>
        <a:bodyPr/>
        <a:lstStyle/>
        <a:p>
          <a:endParaRPr lang="en-US">
            <a:latin typeface="Century Gothic" panose="020B0502020202020204" pitchFamily="34" charset="0"/>
          </a:endParaRPr>
        </a:p>
      </dgm:t>
    </dgm:pt>
    <dgm:pt modelId="{BF39CBCD-97F2-4589-83CC-A75F860D6E3D}">
      <dgm:prSet custT="1"/>
      <dgm:spPr/>
      <dgm:t>
        <a:bodyPr/>
        <a:lstStyle/>
        <a:p>
          <a:pPr>
            <a:lnSpc>
              <a:spcPct val="150000"/>
            </a:lnSpc>
          </a:pPr>
          <a:r>
            <a:rPr lang="el-GR" sz="1800" dirty="0" smtClean="0">
              <a:solidFill>
                <a:schemeClr val="tx1">
                  <a:lumMod val="75000"/>
                  <a:lumOff val="25000"/>
                </a:schemeClr>
              </a:solidFill>
              <a:latin typeface="Century Gothic" panose="020B0502020202020204" pitchFamily="34" charset="0"/>
            </a:rPr>
            <a:t>Ειδικές δαπάνες</a:t>
          </a:r>
          <a:endParaRPr lang="en-GB" sz="1800" dirty="0">
            <a:solidFill>
              <a:schemeClr val="tx1">
                <a:lumMod val="75000"/>
                <a:lumOff val="25000"/>
              </a:schemeClr>
            </a:solidFill>
            <a:latin typeface="Century Gothic" panose="020B0502020202020204" pitchFamily="34" charset="0"/>
          </a:endParaRPr>
        </a:p>
      </dgm:t>
    </dgm:pt>
    <dgm:pt modelId="{A61069C9-2EB1-4629-B608-E8BCE5B4327C}" type="parTrans" cxnId="{FE1EF0CF-8BE1-443B-8CC6-486A5498E4E1}">
      <dgm:prSet/>
      <dgm:spPr/>
      <dgm:t>
        <a:bodyPr/>
        <a:lstStyle/>
        <a:p>
          <a:endParaRPr lang="en-US">
            <a:latin typeface="Century Gothic" panose="020B0502020202020204" pitchFamily="34" charset="0"/>
          </a:endParaRPr>
        </a:p>
      </dgm:t>
    </dgm:pt>
    <dgm:pt modelId="{04E214FE-1D61-4B92-9D03-1A9833DF945D}" type="sibTrans" cxnId="{FE1EF0CF-8BE1-443B-8CC6-486A5498E4E1}">
      <dgm:prSet/>
      <dgm:spPr/>
      <dgm:t>
        <a:bodyPr/>
        <a:lstStyle/>
        <a:p>
          <a:endParaRPr lang="en-US">
            <a:latin typeface="Century Gothic" panose="020B0502020202020204" pitchFamily="34" charset="0"/>
          </a:endParaRPr>
        </a:p>
      </dgm:t>
    </dgm:pt>
    <dgm:pt modelId="{7BD18E7A-AD80-471C-8812-3EA4B2C5A1BC}">
      <dgm:prSet custT="1"/>
      <dgm:spPr/>
      <dgm:t>
        <a:bodyPr/>
        <a:lstStyle/>
        <a:p>
          <a:pPr marL="171450" indent="-171450" defTabSz="755650">
            <a:lnSpc>
              <a:spcPct val="150000"/>
            </a:lnSpc>
            <a:spcBef>
              <a:spcPct val="0"/>
            </a:spcBef>
            <a:spcAft>
              <a:spcPct val="20000"/>
            </a:spcAft>
            <a:buNone/>
          </a:pPr>
          <a:r>
            <a:rPr lang="el-GR" sz="1800" dirty="0" smtClean="0">
              <a:solidFill>
                <a:schemeClr val="tx1">
                  <a:lumMod val="75000"/>
                  <a:lumOff val="25000"/>
                </a:schemeClr>
              </a:solidFill>
              <a:latin typeface="Century Gothic" panose="020B0502020202020204" pitchFamily="34" charset="0"/>
            </a:rPr>
            <a:t>  Προπαρασκευαστικές επισκέψεις</a:t>
          </a:r>
        </a:p>
      </dgm:t>
    </dgm:pt>
    <dgm:pt modelId="{AE9C945C-92A2-42F9-89F4-B95A7E042951}" type="parTrans" cxnId="{398014A4-0190-48FC-BE23-82630A21A74A}">
      <dgm:prSet/>
      <dgm:spPr/>
      <dgm:t>
        <a:bodyPr/>
        <a:lstStyle/>
        <a:p>
          <a:endParaRPr lang="en-US">
            <a:latin typeface="Century Gothic" panose="020B0502020202020204" pitchFamily="34" charset="0"/>
          </a:endParaRPr>
        </a:p>
      </dgm:t>
    </dgm:pt>
    <dgm:pt modelId="{1AB3F250-C7F1-4C1C-8E9B-CE033F4D4802}" type="sibTrans" cxnId="{398014A4-0190-48FC-BE23-82630A21A74A}">
      <dgm:prSet/>
      <dgm:spPr/>
      <dgm:t>
        <a:bodyPr/>
        <a:lstStyle/>
        <a:p>
          <a:endParaRPr lang="en-US">
            <a:latin typeface="Century Gothic" panose="020B0502020202020204" pitchFamily="34" charset="0"/>
          </a:endParaRPr>
        </a:p>
      </dgm:t>
    </dgm:pt>
    <dgm:pt modelId="{FB3DB75A-AE2A-4941-865D-A2D1FE3FD5D3}">
      <dgm:prSet custT="1"/>
      <dgm:spPr/>
      <dgm:t>
        <a:bodyPr/>
        <a:lstStyle/>
        <a:p>
          <a:pPr marL="171450" indent="-171450" defTabSz="755650">
            <a:lnSpc>
              <a:spcPct val="150000"/>
            </a:lnSpc>
            <a:spcBef>
              <a:spcPct val="0"/>
            </a:spcBef>
            <a:spcAft>
              <a:spcPct val="20000"/>
            </a:spcAft>
            <a:buNone/>
          </a:pPr>
          <a:r>
            <a:rPr lang="el-GR" sz="1800" dirty="0" smtClean="0">
              <a:solidFill>
                <a:schemeClr val="tx1">
                  <a:lumMod val="75000"/>
                  <a:lumOff val="25000"/>
                </a:schemeClr>
              </a:solidFill>
              <a:latin typeface="Century Gothic" panose="020B0502020202020204" pitchFamily="34" charset="0"/>
            </a:rPr>
            <a:t>  Έξοδα γλωσσικής προετοιμασίας (όπου εφαρμόζεται)</a:t>
          </a:r>
        </a:p>
      </dgm:t>
    </dgm:pt>
    <dgm:pt modelId="{9CE842D5-272D-405F-BA8A-3B7FE1CB2F9E}" type="sibTrans" cxnId="{75D601F1-9F12-4218-A24E-7E3310CD5034}">
      <dgm:prSet/>
      <dgm:spPr/>
      <dgm:t>
        <a:bodyPr/>
        <a:lstStyle/>
        <a:p>
          <a:endParaRPr lang="en-US">
            <a:latin typeface="Century Gothic" panose="020B0502020202020204" pitchFamily="34" charset="0"/>
          </a:endParaRPr>
        </a:p>
      </dgm:t>
    </dgm:pt>
    <dgm:pt modelId="{BACEE4C7-733C-4A77-A412-6A59CD043C86}" type="parTrans" cxnId="{75D601F1-9F12-4218-A24E-7E3310CD5034}">
      <dgm:prSet/>
      <dgm:spPr/>
      <dgm:t>
        <a:bodyPr/>
        <a:lstStyle/>
        <a:p>
          <a:endParaRPr lang="en-US">
            <a:latin typeface="Century Gothic" panose="020B0502020202020204" pitchFamily="34" charset="0"/>
          </a:endParaRPr>
        </a:p>
      </dgm:t>
    </dgm:pt>
    <dgm:pt modelId="{4C184FF2-DD29-44FA-954B-3B87333AC9D6}">
      <dgm:prSet custT="1"/>
      <dgm:spPr/>
      <dgm:t>
        <a:bodyPr/>
        <a:lstStyle/>
        <a:p>
          <a:pPr marL="171450" indent="-171450" defTabSz="755650">
            <a:lnSpc>
              <a:spcPct val="150000"/>
            </a:lnSpc>
            <a:spcBef>
              <a:spcPct val="0"/>
            </a:spcBef>
            <a:spcAft>
              <a:spcPct val="20000"/>
            </a:spcAft>
            <a:buNone/>
          </a:pPr>
          <a:r>
            <a:rPr lang="el-GR" sz="1800" dirty="0" smtClean="0">
              <a:solidFill>
                <a:schemeClr val="tx1">
                  <a:lumMod val="75000"/>
                  <a:lumOff val="25000"/>
                </a:schemeClr>
              </a:solidFill>
              <a:latin typeface="Century Gothic" panose="020B0502020202020204" pitchFamily="34" charset="0"/>
            </a:rPr>
            <a:t>  Έξοδα </a:t>
          </a:r>
          <a:r>
            <a:rPr lang="el-GR" sz="1800" dirty="0" err="1" smtClean="0">
              <a:solidFill>
                <a:schemeClr val="tx1">
                  <a:lumMod val="75000"/>
                  <a:lumOff val="25000"/>
                </a:schemeClr>
              </a:solidFill>
              <a:latin typeface="Century Gothic" panose="020B0502020202020204" pitchFamily="34" charset="0"/>
            </a:rPr>
            <a:t>ταξιδίου</a:t>
          </a:r>
          <a:r>
            <a:rPr lang="el-GR" sz="1800" dirty="0" smtClean="0">
              <a:solidFill>
                <a:schemeClr val="tx1">
                  <a:lumMod val="75000"/>
                  <a:lumOff val="25000"/>
                </a:schemeClr>
              </a:solidFill>
              <a:latin typeface="Century Gothic" panose="020B0502020202020204" pitchFamily="34" charset="0"/>
            </a:rPr>
            <a:t> </a:t>
          </a:r>
        </a:p>
      </dgm:t>
    </dgm:pt>
    <dgm:pt modelId="{AE9EEACF-7E1C-4F8F-94FD-124E8BC75B75}" type="sibTrans" cxnId="{06873691-88EB-48E2-8FB5-5559BF9B0F89}">
      <dgm:prSet/>
      <dgm:spPr/>
      <dgm:t>
        <a:bodyPr/>
        <a:lstStyle/>
        <a:p>
          <a:endParaRPr lang="en-US">
            <a:latin typeface="Century Gothic" panose="020B0502020202020204" pitchFamily="34" charset="0"/>
          </a:endParaRPr>
        </a:p>
      </dgm:t>
    </dgm:pt>
    <dgm:pt modelId="{00FFEB19-883B-40C6-BC57-A7EECC91D046}" type="parTrans" cxnId="{06873691-88EB-48E2-8FB5-5559BF9B0F89}">
      <dgm:prSet/>
      <dgm:spPr/>
      <dgm:t>
        <a:bodyPr/>
        <a:lstStyle/>
        <a:p>
          <a:endParaRPr lang="en-US">
            <a:latin typeface="Century Gothic" panose="020B0502020202020204" pitchFamily="34" charset="0"/>
          </a:endParaRPr>
        </a:p>
      </dgm:t>
    </dgm:pt>
    <dgm:pt modelId="{6245224C-24B1-4EB6-89E4-DD24CF4C1E74}" type="pres">
      <dgm:prSet presAssocID="{EC97BECF-4265-4660-928E-19C0CED322FC}" presName="linear" presStyleCnt="0">
        <dgm:presLayoutVars>
          <dgm:animLvl val="lvl"/>
          <dgm:resizeHandles val="exact"/>
        </dgm:presLayoutVars>
      </dgm:prSet>
      <dgm:spPr/>
      <dgm:t>
        <a:bodyPr/>
        <a:lstStyle/>
        <a:p>
          <a:endParaRPr lang="en-US"/>
        </a:p>
      </dgm:t>
    </dgm:pt>
    <dgm:pt modelId="{B6AFAD86-D97F-49F3-991D-89CB1110D0FC}" type="pres">
      <dgm:prSet presAssocID="{0AEA81AA-F241-44A8-B507-8603DCBB4FBE}" presName="parentText" presStyleLbl="node1" presStyleIdx="0" presStyleCnt="2" custScaleX="94080" custLinFactNeighborX="-418" custLinFactNeighborY="-615">
        <dgm:presLayoutVars>
          <dgm:chMax val="0"/>
          <dgm:bulletEnabled val="1"/>
        </dgm:presLayoutVars>
      </dgm:prSet>
      <dgm:spPr/>
      <dgm:t>
        <a:bodyPr/>
        <a:lstStyle/>
        <a:p>
          <a:endParaRPr lang="en-US"/>
        </a:p>
      </dgm:t>
    </dgm:pt>
    <dgm:pt modelId="{95500D3E-20F7-4931-A624-9154A111CE1B}" type="pres">
      <dgm:prSet presAssocID="{0AEA81AA-F241-44A8-B507-8603DCBB4FBE}" presName="childText" presStyleLbl="revTx" presStyleIdx="0" presStyleCnt="2" custScaleY="117037">
        <dgm:presLayoutVars>
          <dgm:bulletEnabled val="1"/>
        </dgm:presLayoutVars>
      </dgm:prSet>
      <dgm:spPr/>
      <dgm:t>
        <a:bodyPr/>
        <a:lstStyle/>
        <a:p>
          <a:endParaRPr lang="en-US"/>
        </a:p>
      </dgm:t>
    </dgm:pt>
    <dgm:pt modelId="{7FB70556-8499-4A16-9503-7601EF30D601}" type="pres">
      <dgm:prSet presAssocID="{5AEF1A82-1E49-4640-9F7F-167CCADB81D7}" presName="parentText" presStyleLbl="node1" presStyleIdx="1" presStyleCnt="2" custScaleX="94080">
        <dgm:presLayoutVars>
          <dgm:chMax val="0"/>
          <dgm:bulletEnabled val="1"/>
        </dgm:presLayoutVars>
      </dgm:prSet>
      <dgm:spPr/>
      <dgm:t>
        <a:bodyPr/>
        <a:lstStyle/>
        <a:p>
          <a:endParaRPr lang="en-US"/>
        </a:p>
      </dgm:t>
    </dgm:pt>
    <dgm:pt modelId="{5661C2E9-7FB6-40F4-A401-8B2B73FC6636}" type="pres">
      <dgm:prSet presAssocID="{5AEF1A82-1E49-4640-9F7F-167CCADB81D7}" presName="childText" presStyleLbl="revTx" presStyleIdx="1" presStyleCnt="2">
        <dgm:presLayoutVars>
          <dgm:bulletEnabled val="1"/>
        </dgm:presLayoutVars>
      </dgm:prSet>
      <dgm:spPr/>
      <dgm:t>
        <a:bodyPr/>
        <a:lstStyle/>
        <a:p>
          <a:endParaRPr lang="en-US"/>
        </a:p>
      </dgm:t>
    </dgm:pt>
  </dgm:ptLst>
  <dgm:cxnLst>
    <dgm:cxn modelId="{DB152ED4-F187-4A18-9893-B8ED2DEDCDD2}" srcId="{EC97BECF-4265-4660-928E-19C0CED322FC}" destId="{5AEF1A82-1E49-4640-9F7F-167CCADB81D7}" srcOrd="1" destOrd="0" parTransId="{B85CE9F9-30EB-497A-9B41-979B5E037035}" sibTransId="{A672B1EC-8EEF-4E55-A801-552176B0608C}"/>
    <dgm:cxn modelId="{5C262412-C8AC-4E07-94BD-5CCEF0631522}" type="presOf" srcId="{205528CA-998B-4905-8146-F17842DC4057}" destId="{95500D3E-20F7-4931-A624-9154A111CE1B}" srcOrd="0" destOrd="2" presId="urn:microsoft.com/office/officeart/2005/8/layout/vList2"/>
    <dgm:cxn modelId="{FE1EF0CF-8BE1-443B-8CC6-486A5498E4E1}" srcId="{5AEF1A82-1E49-4640-9F7F-167CCADB81D7}" destId="{BF39CBCD-97F2-4589-83CC-A75F860D6E3D}" srcOrd="1" destOrd="0" parTransId="{A61069C9-2EB1-4629-B608-E8BCE5B4327C}" sibTransId="{04E214FE-1D61-4B92-9D03-1A9833DF945D}"/>
    <dgm:cxn modelId="{398014A4-0190-48FC-BE23-82630A21A74A}" srcId="{0AEA81AA-F241-44A8-B507-8603DCBB4FBE}" destId="{7BD18E7A-AD80-471C-8812-3EA4B2C5A1BC}" srcOrd="4" destOrd="0" parTransId="{AE9C945C-92A2-42F9-89F4-B95A7E042951}" sibTransId="{1AB3F250-C7F1-4C1C-8E9B-CE033F4D4802}"/>
    <dgm:cxn modelId="{DE6B385D-6A20-4683-A490-FEB3C0547D65}" srcId="{EC97BECF-4265-4660-928E-19C0CED322FC}" destId="{0AEA81AA-F241-44A8-B507-8603DCBB4FBE}" srcOrd="0" destOrd="0" parTransId="{584EAC28-7971-4AD6-82CB-4D28D326159A}" sibTransId="{787BC3D2-C5FD-4B27-B5BC-435D87F2370D}"/>
    <dgm:cxn modelId="{D68DE8A0-C68F-418A-A34B-0AF9CB86862A}" type="presOf" srcId="{FB3DB75A-AE2A-4941-865D-A2D1FE3FD5D3}" destId="{95500D3E-20F7-4931-A624-9154A111CE1B}" srcOrd="0" destOrd="5" presId="urn:microsoft.com/office/officeart/2005/8/layout/vList2"/>
    <dgm:cxn modelId="{0ACFF5E2-5D9D-4E3B-A261-61D6C1E9C709}" type="presOf" srcId="{4C184FF2-DD29-44FA-954B-3B87333AC9D6}" destId="{95500D3E-20F7-4931-A624-9154A111CE1B}" srcOrd="0" destOrd="1" presId="urn:microsoft.com/office/officeart/2005/8/layout/vList2"/>
    <dgm:cxn modelId="{06873691-88EB-48E2-8FB5-5559BF9B0F89}" srcId="{0AEA81AA-F241-44A8-B507-8603DCBB4FBE}" destId="{4C184FF2-DD29-44FA-954B-3B87333AC9D6}" srcOrd="1" destOrd="0" parTransId="{00FFEB19-883B-40C6-BC57-A7EECC91D046}" sibTransId="{AE9EEACF-7E1C-4F8F-94FD-124E8BC75B75}"/>
    <dgm:cxn modelId="{444F51BC-0F7F-49D2-9146-F55CFD70C52E}" type="presOf" srcId="{0AEA81AA-F241-44A8-B507-8603DCBB4FBE}" destId="{B6AFAD86-D97F-49F3-991D-89CB1110D0FC}" srcOrd="0" destOrd="0" presId="urn:microsoft.com/office/officeart/2005/8/layout/vList2"/>
    <dgm:cxn modelId="{77CD7D68-2A03-4D4B-B847-062E96B45DA7}" srcId="{0AEA81AA-F241-44A8-B507-8603DCBB4FBE}" destId="{7208BF59-1FE9-426B-AF23-5D9DBA858B49}" srcOrd="0" destOrd="0" parTransId="{37FCC0E3-1033-45A1-A752-23033847080D}" sibTransId="{E8E19BF2-5227-4D16-8C08-DCC0679A0E8E}"/>
    <dgm:cxn modelId="{A43649EA-005D-4AAF-BBFB-28E9D9AF2B16}" srcId="{5AEF1A82-1E49-4640-9F7F-167CCADB81D7}" destId="{A453FD26-6B35-4400-88CF-FF0CEF2833E9}" srcOrd="0" destOrd="0" parTransId="{540201CB-69CD-49D3-976A-46B6FFFC3AFB}" sibTransId="{FBD84BEE-CBE5-442C-9522-2A08CAB83FEB}"/>
    <dgm:cxn modelId="{4810A358-6314-4B50-83DE-52C3597EB8A0}" type="presOf" srcId="{A453FD26-6B35-4400-88CF-FF0CEF2833E9}" destId="{5661C2E9-7FB6-40F4-A401-8B2B73FC6636}" srcOrd="0" destOrd="0" presId="urn:microsoft.com/office/officeart/2005/8/layout/vList2"/>
    <dgm:cxn modelId="{1E14F141-C692-4286-B2BA-C7A30BF0A92B}" type="presOf" srcId="{7BD18E7A-AD80-471C-8812-3EA4B2C5A1BC}" destId="{95500D3E-20F7-4931-A624-9154A111CE1B}" srcOrd="0" destOrd="4" presId="urn:microsoft.com/office/officeart/2005/8/layout/vList2"/>
    <dgm:cxn modelId="{4294E725-FC60-4114-886F-C0778C0EAB32}" type="presOf" srcId="{BF39CBCD-97F2-4589-83CC-A75F860D6E3D}" destId="{5661C2E9-7FB6-40F4-A401-8B2B73FC6636}" srcOrd="0" destOrd="1" presId="urn:microsoft.com/office/officeart/2005/8/layout/vList2"/>
    <dgm:cxn modelId="{4689B30C-29E6-4233-8D49-8FA8E5D9C591}" type="presOf" srcId="{EC97BECF-4265-4660-928E-19C0CED322FC}" destId="{6245224C-24B1-4EB6-89E4-DD24CF4C1E74}" srcOrd="0" destOrd="0" presId="urn:microsoft.com/office/officeart/2005/8/layout/vList2"/>
    <dgm:cxn modelId="{75D601F1-9F12-4218-A24E-7E3310CD5034}" srcId="{0AEA81AA-F241-44A8-B507-8603DCBB4FBE}" destId="{FB3DB75A-AE2A-4941-865D-A2D1FE3FD5D3}" srcOrd="5" destOrd="0" parTransId="{BACEE4C7-733C-4A77-A412-6A59CD043C86}" sibTransId="{9CE842D5-272D-405F-BA8A-3B7FE1CB2F9E}"/>
    <dgm:cxn modelId="{6900443D-B149-48B4-B1C1-1BEC63433BB9}" srcId="{0AEA81AA-F241-44A8-B507-8603DCBB4FBE}" destId="{8DB56731-C5B4-45EE-8146-8821FEE9107E}" srcOrd="3" destOrd="0" parTransId="{7785FB79-4F8C-4D3F-84AF-E763E59047C1}" sibTransId="{994FFCDF-522B-4F26-B941-C33BBBCE2473}"/>
    <dgm:cxn modelId="{8927BE13-3F37-45AD-81AF-74D4AFB75F34}" type="presOf" srcId="{5AEF1A82-1E49-4640-9F7F-167CCADB81D7}" destId="{7FB70556-8499-4A16-9503-7601EF30D601}" srcOrd="0" destOrd="0" presId="urn:microsoft.com/office/officeart/2005/8/layout/vList2"/>
    <dgm:cxn modelId="{8E8EC404-AAA7-45AF-8040-70F9B96F099E}" type="presOf" srcId="{7208BF59-1FE9-426B-AF23-5D9DBA858B49}" destId="{95500D3E-20F7-4931-A624-9154A111CE1B}" srcOrd="0" destOrd="0" presId="urn:microsoft.com/office/officeart/2005/8/layout/vList2"/>
    <dgm:cxn modelId="{CA027674-484A-4F92-826F-DBDEE3273D8F}" srcId="{0AEA81AA-F241-44A8-B507-8603DCBB4FBE}" destId="{205528CA-998B-4905-8146-F17842DC4057}" srcOrd="2" destOrd="0" parTransId="{830DEE71-C35B-434C-8A21-5CD5DC38FC60}" sibTransId="{52E4B5DC-076D-41A3-A381-4E06AD5C6D4E}"/>
    <dgm:cxn modelId="{8B00862A-1278-4214-AFF6-03AB8ECFB7E2}" type="presOf" srcId="{8DB56731-C5B4-45EE-8146-8821FEE9107E}" destId="{95500D3E-20F7-4931-A624-9154A111CE1B}" srcOrd="0" destOrd="3" presId="urn:microsoft.com/office/officeart/2005/8/layout/vList2"/>
    <dgm:cxn modelId="{920145BC-E0CE-427A-8083-B7D757766511}" type="presParOf" srcId="{6245224C-24B1-4EB6-89E4-DD24CF4C1E74}" destId="{B6AFAD86-D97F-49F3-991D-89CB1110D0FC}" srcOrd="0" destOrd="0" presId="urn:microsoft.com/office/officeart/2005/8/layout/vList2"/>
    <dgm:cxn modelId="{92C9B80A-1603-4C60-A9B3-5D0A6AF8F350}" type="presParOf" srcId="{6245224C-24B1-4EB6-89E4-DD24CF4C1E74}" destId="{95500D3E-20F7-4931-A624-9154A111CE1B}" srcOrd="1" destOrd="0" presId="urn:microsoft.com/office/officeart/2005/8/layout/vList2"/>
    <dgm:cxn modelId="{CC0E735B-002B-49C7-9D2E-620C8CCB9FC2}" type="presParOf" srcId="{6245224C-24B1-4EB6-89E4-DD24CF4C1E74}" destId="{7FB70556-8499-4A16-9503-7601EF30D601}" srcOrd="2" destOrd="0" presId="urn:microsoft.com/office/officeart/2005/8/layout/vList2"/>
    <dgm:cxn modelId="{67721BFA-888D-497A-B8A2-EF2E920D5405}" type="presParOf" srcId="{6245224C-24B1-4EB6-89E4-DD24CF4C1E74}" destId="{5661C2E9-7FB6-40F4-A401-8B2B73FC663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6E87FB-DDE5-487A-A009-F2093D90BA61}"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03DBC89F-83B7-4E76-A224-24B067A531C1}">
      <dgm:prSet custT="1"/>
      <dgm:spPr/>
      <dgm:t>
        <a:bodyPr/>
        <a:lstStyle/>
        <a:p>
          <a:r>
            <a:rPr lang="el-GR" sz="1800" dirty="0" smtClean="0">
              <a:latin typeface="Century Gothic" panose="020B0502020202020204" pitchFamily="34" charset="0"/>
            </a:rPr>
            <a:t>Έξοδα προετοιμασίας (επί του αντικειμένου, διαπολιτισμική κτλ.)</a:t>
          </a:r>
        </a:p>
      </dgm:t>
    </dgm:pt>
    <dgm:pt modelId="{23C789CF-63F7-49FD-AA37-EF337584F7D1}" type="parTrans" cxnId="{EAA4C44B-D03D-4DAB-8435-EF6759D3FD2A}">
      <dgm:prSet/>
      <dgm:spPr/>
      <dgm:t>
        <a:bodyPr/>
        <a:lstStyle/>
        <a:p>
          <a:endParaRPr lang="en-US" sz="1800">
            <a:latin typeface="Century Gothic" panose="020B0502020202020204" pitchFamily="34" charset="0"/>
          </a:endParaRPr>
        </a:p>
      </dgm:t>
    </dgm:pt>
    <dgm:pt modelId="{8331742B-533F-443A-A9D2-C8229B991792}" type="sibTrans" cxnId="{EAA4C44B-D03D-4DAB-8435-EF6759D3FD2A}">
      <dgm:prSet/>
      <dgm:spPr/>
      <dgm:t>
        <a:bodyPr/>
        <a:lstStyle/>
        <a:p>
          <a:endParaRPr lang="en-US" sz="1800">
            <a:latin typeface="Century Gothic" panose="020B0502020202020204" pitchFamily="34" charset="0"/>
          </a:endParaRPr>
        </a:p>
      </dgm:t>
    </dgm:pt>
    <dgm:pt modelId="{75928C6E-264C-457E-82E1-3CF320252135}">
      <dgm:prSet custT="1"/>
      <dgm:spPr/>
      <dgm:t>
        <a:bodyPr/>
        <a:lstStyle/>
        <a:p>
          <a:r>
            <a:rPr lang="el-GR" sz="1800" smtClean="0">
              <a:latin typeface="Century Gothic" panose="020B0502020202020204" pitchFamily="34" charset="0"/>
            </a:rPr>
            <a:t>Παρακολούθηση και στήριξη συμμετεχόντων, κατά τη διάρκεια της κινητικότητας</a:t>
          </a:r>
          <a:endParaRPr lang="el-GR" sz="1800" dirty="0" smtClean="0">
            <a:latin typeface="Century Gothic" panose="020B0502020202020204" pitchFamily="34" charset="0"/>
          </a:endParaRPr>
        </a:p>
      </dgm:t>
    </dgm:pt>
    <dgm:pt modelId="{7AE267D9-B374-4435-8492-2F8565541CBA}" type="parTrans" cxnId="{4A3CAA66-6B96-4EB4-AD9C-DBAE10E52FD9}">
      <dgm:prSet/>
      <dgm:spPr/>
      <dgm:t>
        <a:bodyPr/>
        <a:lstStyle/>
        <a:p>
          <a:endParaRPr lang="en-US" sz="1800">
            <a:latin typeface="Century Gothic" panose="020B0502020202020204" pitchFamily="34" charset="0"/>
          </a:endParaRPr>
        </a:p>
      </dgm:t>
    </dgm:pt>
    <dgm:pt modelId="{8D2EF961-9484-41B8-8AF8-0D75C75840B0}" type="sibTrans" cxnId="{4A3CAA66-6B96-4EB4-AD9C-DBAE10E52FD9}">
      <dgm:prSet/>
      <dgm:spPr/>
      <dgm:t>
        <a:bodyPr/>
        <a:lstStyle/>
        <a:p>
          <a:endParaRPr lang="en-US" sz="1800">
            <a:latin typeface="Century Gothic" panose="020B0502020202020204" pitchFamily="34" charset="0"/>
          </a:endParaRPr>
        </a:p>
      </dgm:t>
    </dgm:pt>
    <dgm:pt modelId="{14356D0D-569A-4372-AB1C-FA0DEC708F84}">
      <dgm:prSet custT="1"/>
      <dgm:spPr/>
      <dgm:t>
        <a:bodyPr/>
        <a:lstStyle/>
        <a:p>
          <a:r>
            <a:rPr lang="el-GR" sz="1800" dirty="0" smtClean="0">
              <a:latin typeface="Century Gothic" panose="020B0502020202020204" pitchFamily="34" charset="0"/>
            </a:rPr>
            <a:t>Υπηρεσίες και εξοπλισμός που απαιτούνται για την υλοποίηση του εικονικού μέρους μίας μεικτής κινητικότητας</a:t>
          </a:r>
        </a:p>
      </dgm:t>
    </dgm:pt>
    <dgm:pt modelId="{759C5129-DA7F-4A46-B27F-EC80A1149D77}" type="parTrans" cxnId="{C056006D-0F8B-4EE6-8290-B8A2ED8FE5FC}">
      <dgm:prSet/>
      <dgm:spPr/>
      <dgm:t>
        <a:bodyPr/>
        <a:lstStyle/>
        <a:p>
          <a:endParaRPr lang="en-US" sz="1800">
            <a:latin typeface="Century Gothic" panose="020B0502020202020204" pitchFamily="34" charset="0"/>
          </a:endParaRPr>
        </a:p>
      </dgm:t>
    </dgm:pt>
    <dgm:pt modelId="{F6AB5429-4434-4C42-AFC8-6C7BD22A74F8}" type="sibTrans" cxnId="{C056006D-0F8B-4EE6-8290-B8A2ED8FE5FC}">
      <dgm:prSet/>
      <dgm:spPr/>
      <dgm:t>
        <a:bodyPr/>
        <a:lstStyle/>
        <a:p>
          <a:endParaRPr lang="en-US" sz="1800">
            <a:latin typeface="Century Gothic" panose="020B0502020202020204" pitchFamily="34" charset="0"/>
          </a:endParaRPr>
        </a:p>
      </dgm:t>
    </dgm:pt>
    <dgm:pt modelId="{D9672D08-C378-4A37-99A6-A24389F574FF}">
      <dgm:prSet custT="1"/>
      <dgm:spPr/>
      <dgm:t>
        <a:bodyPr/>
        <a:lstStyle/>
        <a:p>
          <a:r>
            <a:rPr lang="el-GR" sz="1800" smtClean="0">
              <a:latin typeface="Century Gothic" panose="020B0502020202020204" pitchFamily="34" charset="0"/>
            </a:rPr>
            <a:t>Αναγνώριση μαθησιακών αποτελεσμάτων</a:t>
          </a:r>
          <a:endParaRPr lang="el-GR" sz="1800" dirty="0" smtClean="0">
            <a:latin typeface="Century Gothic" panose="020B0502020202020204" pitchFamily="34" charset="0"/>
          </a:endParaRPr>
        </a:p>
      </dgm:t>
    </dgm:pt>
    <dgm:pt modelId="{7EEDE315-AF5E-4E8D-B11C-45CEBCCB630E}" type="parTrans" cxnId="{14BEC199-13DF-43B3-949D-CB3BD71A015C}">
      <dgm:prSet/>
      <dgm:spPr/>
      <dgm:t>
        <a:bodyPr/>
        <a:lstStyle/>
        <a:p>
          <a:endParaRPr lang="en-US" sz="1800">
            <a:latin typeface="Century Gothic" panose="020B0502020202020204" pitchFamily="34" charset="0"/>
          </a:endParaRPr>
        </a:p>
      </dgm:t>
    </dgm:pt>
    <dgm:pt modelId="{948E7129-23DB-452F-AB24-7B86332ACD66}" type="sibTrans" cxnId="{14BEC199-13DF-43B3-949D-CB3BD71A015C}">
      <dgm:prSet/>
      <dgm:spPr/>
      <dgm:t>
        <a:bodyPr/>
        <a:lstStyle/>
        <a:p>
          <a:endParaRPr lang="en-US" sz="1800">
            <a:latin typeface="Century Gothic" panose="020B0502020202020204" pitchFamily="34" charset="0"/>
          </a:endParaRPr>
        </a:p>
      </dgm:t>
    </dgm:pt>
    <dgm:pt modelId="{6002B71A-43CE-48F4-A88A-FF0AE13D1F04}">
      <dgm:prSet custT="1"/>
      <dgm:spPr/>
      <dgm:t>
        <a:bodyPr/>
        <a:lstStyle/>
        <a:p>
          <a:r>
            <a:rPr lang="el-GR" sz="1800" smtClean="0">
              <a:latin typeface="Century Gothic" panose="020B0502020202020204" pitchFamily="34" charset="0"/>
            </a:rPr>
            <a:t>Διάδοση αποτελεσμάτων και γνωστοποίηση της προέλευσης της χρηματοδότησης</a:t>
          </a:r>
          <a:endParaRPr lang="el-GR" sz="1800" dirty="0">
            <a:latin typeface="Century Gothic" panose="020B0502020202020204" pitchFamily="34" charset="0"/>
          </a:endParaRPr>
        </a:p>
      </dgm:t>
    </dgm:pt>
    <dgm:pt modelId="{59492D0B-97A0-472A-95A5-2685A148834E}" type="parTrans" cxnId="{11EB9891-4EB7-4ADE-963B-44784FA0488C}">
      <dgm:prSet/>
      <dgm:spPr/>
      <dgm:t>
        <a:bodyPr/>
        <a:lstStyle/>
        <a:p>
          <a:endParaRPr lang="en-US" sz="1800">
            <a:latin typeface="Century Gothic" panose="020B0502020202020204" pitchFamily="34" charset="0"/>
          </a:endParaRPr>
        </a:p>
      </dgm:t>
    </dgm:pt>
    <dgm:pt modelId="{CF0182AF-F5AF-4D64-BD8B-112A81BB40EA}" type="sibTrans" cxnId="{11EB9891-4EB7-4ADE-963B-44784FA0488C}">
      <dgm:prSet/>
      <dgm:spPr/>
      <dgm:t>
        <a:bodyPr/>
        <a:lstStyle/>
        <a:p>
          <a:endParaRPr lang="en-US" sz="1800">
            <a:latin typeface="Century Gothic" panose="020B0502020202020204" pitchFamily="34" charset="0"/>
          </a:endParaRPr>
        </a:p>
      </dgm:t>
    </dgm:pt>
    <dgm:pt modelId="{7EF872F1-6EDC-4065-8B47-E2E2AF6C0466}" type="pres">
      <dgm:prSet presAssocID="{9F6E87FB-DDE5-487A-A009-F2093D90BA61}" presName="linear" presStyleCnt="0">
        <dgm:presLayoutVars>
          <dgm:dir/>
          <dgm:animLvl val="lvl"/>
          <dgm:resizeHandles val="exact"/>
        </dgm:presLayoutVars>
      </dgm:prSet>
      <dgm:spPr/>
      <dgm:t>
        <a:bodyPr/>
        <a:lstStyle/>
        <a:p>
          <a:endParaRPr lang="en-US"/>
        </a:p>
      </dgm:t>
    </dgm:pt>
    <dgm:pt modelId="{3927B48B-8FF0-44E0-8BDE-A53EFD85915A}" type="pres">
      <dgm:prSet presAssocID="{03DBC89F-83B7-4E76-A224-24B067A531C1}" presName="parentLin" presStyleCnt="0"/>
      <dgm:spPr/>
    </dgm:pt>
    <dgm:pt modelId="{D05C08A7-BFC6-4A81-BA79-1095E28C8540}" type="pres">
      <dgm:prSet presAssocID="{03DBC89F-83B7-4E76-A224-24B067A531C1}" presName="parentLeftMargin" presStyleLbl="node1" presStyleIdx="0" presStyleCnt="5"/>
      <dgm:spPr/>
      <dgm:t>
        <a:bodyPr/>
        <a:lstStyle/>
        <a:p>
          <a:endParaRPr lang="en-US"/>
        </a:p>
      </dgm:t>
    </dgm:pt>
    <dgm:pt modelId="{24726F22-4260-4D12-8E88-DD73FB0D75E0}" type="pres">
      <dgm:prSet presAssocID="{03DBC89F-83B7-4E76-A224-24B067A531C1}" presName="parentText" presStyleLbl="node1" presStyleIdx="0" presStyleCnt="5">
        <dgm:presLayoutVars>
          <dgm:chMax val="0"/>
          <dgm:bulletEnabled val="1"/>
        </dgm:presLayoutVars>
      </dgm:prSet>
      <dgm:spPr/>
      <dgm:t>
        <a:bodyPr/>
        <a:lstStyle/>
        <a:p>
          <a:endParaRPr lang="en-US"/>
        </a:p>
      </dgm:t>
    </dgm:pt>
    <dgm:pt modelId="{36CAF337-33FD-4001-B00E-CAAFC206A396}" type="pres">
      <dgm:prSet presAssocID="{03DBC89F-83B7-4E76-A224-24B067A531C1}" presName="negativeSpace" presStyleCnt="0"/>
      <dgm:spPr/>
    </dgm:pt>
    <dgm:pt modelId="{F7156D9B-6C01-40F8-9F14-E2CADF290F09}" type="pres">
      <dgm:prSet presAssocID="{03DBC89F-83B7-4E76-A224-24B067A531C1}" presName="childText" presStyleLbl="conFgAcc1" presStyleIdx="0" presStyleCnt="5">
        <dgm:presLayoutVars>
          <dgm:bulletEnabled val="1"/>
        </dgm:presLayoutVars>
      </dgm:prSet>
      <dgm:spPr/>
    </dgm:pt>
    <dgm:pt modelId="{3D31889B-DF3B-4E6D-9F44-1D3DFACB8C11}" type="pres">
      <dgm:prSet presAssocID="{8331742B-533F-443A-A9D2-C8229B991792}" presName="spaceBetweenRectangles" presStyleCnt="0"/>
      <dgm:spPr/>
    </dgm:pt>
    <dgm:pt modelId="{688EE611-D083-4279-91E5-C2DF41218056}" type="pres">
      <dgm:prSet presAssocID="{75928C6E-264C-457E-82E1-3CF320252135}" presName="parentLin" presStyleCnt="0"/>
      <dgm:spPr/>
    </dgm:pt>
    <dgm:pt modelId="{1FB8C12E-84B4-406F-84F1-0714E4CAC4C9}" type="pres">
      <dgm:prSet presAssocID="{75928C6E-264C-457E-82E1-3CF320252135}" presName="parentLeftMargin" presStyleLbl="node1" presStyleIdx="0" presStyleCnt="5"/>
      <dgm:spPr/>
      <dgm:t>
        <a:bodyPr/>
        <a:lstStyle/>
        <a:p>
          <a:endParaRPr lang="en-US"/>
        </a:p>
      </dgm:t>
    </dgm:pt>
    <dgm:pt modelId="{484A42B4-8951-4AB0-81E5-3B656A6C0313}" type="pres">
      <dgm:prSet presAssocID="{75928C6E-264C-457E-82E1-3CF320252135}" presName="parentText" presStyleLbl="node1" presStyleIdx="1" presStyleCnt="5">
        <dgm:presLayoutVars>
          <dgm:chMax val="0"/>
          <dgm:bulletEnabled val="1"/>
        </dgm:presLayoutVars>
      </dgm:prSet>
      <dgm:spPr/>
      <dgm:t>
        <a:bodyPr/>
        <a:lstStyle/>
        <a:p>
          <a:endParaRPr lang="en-US"/>
        </a:p>
      </dgm:t>
    </dgm:pt>
    <dgm:pt modelId="{21CA86EB-87BE-4F79-BFA8-6A11A85B647C}" type="pres">
      <dgm:prSet presAssocID="{75928C6E-264C-457E-82E1-3CF320252135}" presName="negativeSpace" presStyleCnt="0"/>
      <dgm:spPr/>
    </dgm:pt>
    <dgm:pt modelId="{582DB44B-ABDC-4F56-8892-F93113397022}" type="pres">
      <dgm:prSet presAssocID="{75928C6E-264C-457E-82E1-3CF320252135}" presName="childText" presStyleLbl="conFgAcc1" presStyleIdx="1" presStyleCnt="5">
        <dgm:presLayoutVars>
          <dgm:bulletEnabled val="1"/>
        </dgm:presLayoutVars>
      </dgm:prSet>
      <dgm:spPr/>
    </dgm:pt>
    <dgm:pt modelId="{4EE7FFDF-8DDC-47AA-AC16-0807E592F0CA}" type="pres">
      <dgm:prSet presAssocID="{8D2EF961-9484-41B8-8AF8-0D75C75840B0}" presName="spaceBetweenRectangles" presStyleCnt="0"/>
      <dgm:spPr/>
    </dgm:pt>
    <dgm:pt modelId="{FAA2C9E2-FE86-4B52-A6D4-CA08BF3F4651}" type="pres">
      <dgm:prSet presAssocID="{14356D0D-569A-4372-AB1C-FA0DEC708F84}" presName="parentLin" presStyleCnt="0"/>
      <dgm:spPr/>
    </dgm:pt>
    <dgm:pt modelId="{F4A56721-BF96-4284-B885-BB883E791DCB}" type="pres">
      <dgm:prSet presAssocID="{14356D0D-569A-4372-AB1C-FA0DEC708F84}" presName="parentLeftMargin" presStyleLbl="node1" presStyleIdx="1" presStyleCnt="5"/>
      <dgm:spPr/>
      <dgm:t>
        <a:bodyPr/>
        <a:lstStyle/>
        <a:p>
          <a:endParaRPr lang="en-US"/>
        </a:p>
      </dgm:t>
    </dgm:pt>
    <dgm:pt modelId="{06D35FC5-3084-4C10-BE34-47BF4A60A9A0}" type="pres">
      <dgm:prSet presAssocID="{14356D0D-569A-4372-AB1C-FA0DEC708F84}" presName="parentText" presStyleLbl="node1" presStyleIdx="2" presStyleCnt="5">
        <dgm:presLayoutVars>
          <dgm:chMax val="0"/>
          <dgm:bulletEnabled val="1"/>
        </dgm:presLayoutVars>
      </dgm:prSet>
      <dgm:spPr/>
      <dgm:t>
        <a:bodyPr/>
        <a:lstStyle/>
        <a:p>
          <a:endParaRPr lang="en-US"/>
        </a:p>
      </dgm:t>
    </dgm:pt>
    <dgm:pt modelId="{16EEDC4D-FD32-4797-A2DC-34EE992EA8A6}" type="pres">
      <dgm:prSet presAssocID="{14356D0D-569A-4372-AB1C-FA0DEC708F84}" presName="negativeSpace" presStyleCnt="0"/>
      <dgm:spPr/>
    </dgm:pt>
    <dgm:pt modelId="{82864576-7D7D-47A4-8EA2-2111FF7EBAE1}" type="pres">
      <dgm:prSet presAssocID="{14356D0D-569A-4372-AB1C-FA0DEC708F84}" presName="childText" presStyleLbl="conFgAcc1" presStyleIdx="2" presStyleCnt="5">
        <dgm:presLayoutVars>
          <dgm:bulletEnabled val="1"/>
        </dgm:presLayoutVars>
      </dgm:prSet>
      <dgm:spPr/>
    </dgm:pt>
    <dgm:pt modelId="{8EAA759F-7526-4D84-BD02-D20B5DD265E5}" type="pres">
      <dgm:prSet presAssocID="{F6AB5429-4434-4C42-AFC8-6C7BD22A74F8}" presName="spaceBetweenRectangles" presStyleCnt="0"/>
      <dgm:spPr/>
    </dgm:pt>
    <dgm:pt modelId="{7B7272BF-C041-4B67-9068-CBB719F9980D}" type="pres">
      <dgm:prSet presAssocID="{D9672D08-C378-4A37-99A6-A24389F574FF}" presName="parentLin" presStyleCnt="0"/>
      <dgm:spPr/>
    </dgm:pt>
    <dgm:pt modelId="{FBFD63F7-493B-4D68-BB16-014EED5402DA}" type="pres">
      <dgm:prSet presAssocID="{D9672D08-C378-4A37-99A6-A24389F574FF}" presName="parentLeftMargin" presStyleLbl="node1" presStyleIdx="2" presStyleCnt="5"/>
      <dgm:spPr/>
      <dgm:t>
        <a:bodyPr/>
        <a:lstStyle/>
        <a:p>
          <a:endParaRPr lang="en-US"/>
        </a:p>
      </dgm:t>
    </dgm:pt>
    <dgm:pt modelId="{2F5025ED-B33A-4784-A165-C32D0202A8BD}" type="pres">
      <dgm:prSet presAssocID="{D9672D08-C378-4A37-99A6-A24389F574FF}" presName="parentText" presStyleLbl="node1" presStyleIdx="3" presStyleCnt="5">
        <dgm:presLayoutVars>
          <dgm:chMax val="0"/>
          <dgm:bulletEnabled val="1"/>
        </dgm:presLayoutVars>
      </dgm:prSet>
      <dgm:spPr/>
      <dgm:t>
        <a:bodyPr/>
        <a:lstStyle/>
        <a:p>
          <a:endParaRPr lang="en-US"/>
        </a:p>
      </dgm:t>
    </dgm:pt>
    <dgm:pt modelId="{A9195DEA-ECD0-4701-8009-A8487718383E}" type="pres">
      <dgm:prSet presAssocID="{D9672D08-C378-4A37-99A6-A24389F574FF}" presName="negativeSpace" presStyleCnt="0"/>
      <dgm:spPr/>
    </dgm:pt>
    <dgm:pt modelId="{1058988A-FC60-4924-884C-93697541CD2F}" type="pres">
      <dgm:prSet presAssocID="{D9672D08-C378-4A37-99A6-A24389F574FF}" presName="childText" presStyleLbl="conFgAcc1" presStyleIdx="3" presStyleCnt="5">
        <dgm:presLayoutVars>
          <dgm:bulletEnabled val="1"/>
        </dgm:presLayoutVars>
      </dgm:prSet>
      <dgm:spPr/>
    </dgm:pt>
    <dgm:pt modelId="{6E848A12-D75F-420A-9689-17B0C9242FD8}" type="pres">
      <dgm:prSet presAssocID="{948E7129-23DB-452F-AB24-7B86332ACD66}" presName="spaceBetweenRectangles" presStyleCnt="0"/>
      <dgm:spPr/>
    </dgm:pt>
    <dgm:pt modelId="{B03CC00C-C885-4E6C-8F34-C6D55A7B2284}" type="pres">
      <dgm:prSet presAssocID="{6002B71A-43CE-48F4-A88A-FF0AE13D1F04}" presName="parentLin" presStyleCnt="0"/>
      <dgm:spPr/>
    </dgm:pt>
    <dgm:pt modelId="{C2246B7E-C8E2-4573-A80E-E246A5B0FB1C}" type="pres">
      <dgm:prSet presAssocID="{6002B71A-43CE-48F4-A88A-FF0AE13D1F04}" presName="parentLeftMargin" presStyleLbl="node1" presStyleIdx="3" presStyleCnt="5"/>
      <dgm:spPr/>
      <dgm:t>
        <a:bodyPr/>
        <a:lstStyle/>
        <a:p>
          <a:endParaRPr lang="en-US"/>
        </a:p>
      </dgm:t>
    </dgm:pt>
    <dgm:pt modelId="{D1835767-968B-4B25-B2AB-724846A1D542}" type="pres">
      <dgm:prSet presAssocID="{6002B71A-43CE-48F4-A88A-FF0AE13D1F04}" presName="parentText" presStyleLbl="node1" presStyleIdx="4" presStyleCnt="5">
        <dgm:presLayoutVars>
          <dgm:chMax val="0"/>
          <dgm:bulletEnabled val="1"/>
        </dgm:presLayoutVars>
      </dgm:prSet>
      <dgm:spPr/>
      <dgm:t>
        <a:bodyPr/>
        <a:lstStyle/>
        <a:p>
          <a:endParaRPr lang="en-US"/>
        </a:p>
      </dgm:t>
    </dgm:pt>
    <dgm:pt modelId="{8B14C678-B612-4159-98E2-AEFAF7F9C3D9}" type="pres">
      <dgm:prSet presAssocID="{6002B71A-43CE-48F4-A88A-FF0AE13D1F04}" presName="negativeSpace" presStyleCnt="0"/>
      <dgm:spPr/>
    </dgm:pt>
    <dgm:pt modelId="{9473B52A-7E4E-4102-A6BD-21C39D76BAE1}" type="pres">
      <dgm:prSet presAssocID="{6002B71A-43CE-48F4-A88A-FF0AE13D1F04}" presName="childText" presStyleLbl="conFgAcc1" presStyleIdx="4" presStyleCnt="5">
        <dgm:presLayoutVars>
          <dgm:bulletEnabled val="1"/>
        </dgm:presLayoutVars>
      </dgm:prSet>
      <dgm:spPr/>
    </dgm:pt>
  </dgm:ptLst>
  <dgm:cxnLst>
    <dgm:cxn modelId="{C056006D-0F8B-4EE6-8290-B8A2ED8FE5FC}" srcId="{9F6E87FB-DDE5-487A-A009-F2093D90BA61}" destId="{14356D0D-569A-4372-AB1C-FA0DEC708F84}" srcOrd="2" destOrd="0" parTransId="{759C5129-DA7F-4A46-B27F-EC80A1149D77}" sibTransId="{F6AB5429-4434-4C42-AFC8-6C7BD22A74F8}"/>
    <dgm:cxn modelId="{5E04DD9E-7D6B-47B4-BF59-B51895D1192A}" type="presOf" srcId="{03DBC89F-83B7-4E76-A224-24B067A531C1}" destId="{24726F22-4260-4D12-8E88-DD73FB0D75E0}" srcOrd="1" destOrd="0" presId="urn:microsoft.com/office/officeart/2005/8/layout/list1"/>
    <dgm:cxn modelId="{8FA5A714-D444-4262-8FA1-98A0A87044C5}" type="presOf" srcId="{75928C6E-264C-457E-82E1-3CF320252135}" destId="{1FB8C12E-84B4-406F-84F1-0714E4CAC4C9}" srcOrd="0" destOrd="0" presId="urn:microsoft.com/office/officeart/2005/8/layout/list1"/>
    <dgm:cxn modelId="{83A55B10-BE92-466D-B3DD-942BEEB7B9FB}" type="presOf" srcId="{6002B71A-43CE-48F4-A88A-FF0AE13D1F04}" destId="{C2246B7E-C8E2-4573-A80E-E246A5B0FB1C}" srcOrd="0" destOrd="0" presId="urn:microsoft.com/office/officeart/2005/8/layout/list1"/>
    <dgm:cxn modelId="{FEE0A331-5C65-498E-A5C4-16771E5843D0}" type="presOf" srcId="{14356D0D-569A-4372-AB1C-FA0DEC708F84}" destId="{06D35FC5-3084-4C10-BE34-47BF4A60A9A0}" srcOrd="1" destOrd="0" presId="urn:microsoft.com/office/officeart/2005/8/layout/list1"/>
    <dgm:cxn modelId="{4A3CAA66-6B96-4EB4-AD9C-DBAE10E52FD9}" srcId="{9F6E87FB-DDE5-487A-A009-F2093D90BA61}" destId="{75928C6E-264C-457E-82E1-3CF320252135}" srcOrd="1" destOrd="0" parTransId="{7AE267D9-B374-4435-8492-2F8565541CBA}" sibTransId="{8D2EF961-9484-41B8-8AF8-0D75C75840B0}"/>
    <dgm:cxn modelId="{14BEC199-13DF-43B3-949D-CB3BD71A015C}" srcId="{9F6E87FB-DDE5-487A-A009-F2093D90BA61}" destId="{D9672D08-C378-4A37-99A6-A24389F574FF}" srcOrd="3" destOrd="0" parTransId="{7EEDE315-AF5E-4E8D-B11C-45CEBCCB630E}" sibTransId="{948E7129-23DB-452F-AB24-7B86332ACD66}"/>
    <dgm:cxn modelId="{0DDB3A6B-E3F3-4ADA-BB8A-7F2870A8F4F0}" type="presOf" srcId="{9F6E87FB-DDE5-487A-A009-F2093D90BA61}" destId="{7EF872F1-6EDC-4065-8B47-E2E2AF6C0466}" srcOrd="0" destOrd="0" presId="urn:microsoft.com/office/officeart/2005/8/layout/list1"/>
    <dgm:cxn modelId="{A5F59293-E694-4B9C-91D1-8756F65B271D}" type="presOf" srcId="{14356D0D-569A-4372-AB1C-FA0DEC708F84}" destId="{F4A56721-BF96-4284-B885-BB883E791DCB}" srcOrd="0" destOrd="0" presId="urn:microsoft.com/office/officeart/2005/8/layout/list1"/>
    <dgm:cxn modelId="{B3FABD69-3FC1-4DE0-A119-0ECB07DF47FD}" type="presOf" srcId="{D9672D08-C378-4A37-99A6-A24389F574FF}" destId="{2F5025ED-B33A-4784-A165-C32D0202A8BD}" srcOrd="1" destOrd="0" presId="urn:microsoft.com/office/officeart/2005/8/layout/list1"/>
    <dgm:cxn modelId="{A23709C0-8F21-4E8F-AC70-D8483CD6E438}" type="presOf" srcId="{6002B71A-43CE-48F4-A88A-FF0AE13D1F04}" destId="{D1835767-968B-4B25-B2AB-724846A1D542}" srcOrd="1" destOrd="0" presId="urn:microsoft.com/office/officeart/2005/8/layout/list1"/>
    <dgm:cxn modelId="{28E27AC0-065B-4C03-BB3C-83C1E0E61B83}" type="presOf" srcId="{03DBC89F-83B7-4E76-A224-24B067A531C1}" destId="{D05C08A7-BFC6-4A81-BA79-1095E28C8540}" srcOrd="0" destOrd="0" presId="urn:microsoft.com/office/officeart/2005/8/layout/list1"/>
    <dgm:cxn modelId="{EAA4C44B-D03D-4DAB-8435-EF6759D3FD2A}" srcId="{9F6E87FB-DDE5-487A-A009-F2093D90BA61}" destId="{03DBC89F-83B7-4E76-A224-24B067A531C1}" srcOrd="0" destOrd="0" parTransId="{23C789CF-63F7-49FD-AA37-EF337584F7D1}" sibTransId="{8331742B-533F-443A-A9D2-C8229B991792}"/>
    <dgm:cxn modelId="{B8716AB9-65FD-410F-8C67-1A33DACEE576}" type="presOf" srcId="{75928C6E-264C-457E-82E1-3CF320252135}" destId="{484A42B4-8951-4AB0-81E5-3B656A6C0313}" srcOrd="1" destOrd="0" presId="urn:microsoft.com/office/officeart/2005/8/layout/list1"/>
    <dgm:cxn modelId="{11EB9891-4EB7-4ADE-963B-44784FA0488C}" srcId="{9F6E87FB-DDE5-487A-A009-F2093D90BA61}" destId="{6002B71A-43CE-48F4-A88A-FF0AE13D1F04}" srcOrd="4" destOrd="0" parTransId="{59492D0B-97A0-472A-95A5-2685A148834E}" sibTransId="{CF0182AF-F5AF-4D64-BD8B-112A81BB40EA}"/>
    <dgm:cxn modelId="{A4265233-2E09-4D4A-A3E9-DFA869749888}" type="presOf" srcId="{D9672D08-C378-4A37-99A6-A24389F574FF}" destId="{FBFD63F7-493B-4D68-BB16-014EED5402DA}" srcOrd="0" destOrd="0" presId="urn:microsoft.com/office/officeart/2005/8/layout/list1"/>
    <dgm:cxn modelId="{6D26A0D6-5555-47F0-9FD5-02BD1CAE3F5B}" type="presParOf" srcId="{7EF872F1-6EDC-4065-8B47-E2E2AF6C0466}" destId="{3927B48B-8FF0-44E0-8BDE-A53EFD85915A}" srcOrd="0" destOrd="0" presId="urn:microsoft.com/office/officeart/2005/8/layout/list1"/>
    <dgm:cxn modelId="{B45F854A-5733-4D61-80A1-2AB65B64FC88}" type="presParOf" srcId="{3927B48B-8FF0-44E0-8BDE-A53EFD85915A}" destId="{D05C08A7-BFC6-4A81-BA79-1095E28C8540}" srcOrd="0" destOrd="0" presId="urn:microsoft.com/office/officeart/2005/8/layout/list1"/>
    <dgm:cxn modelId="{29612C46-EDA5-423B-B5AA-C265C969362F}" type="presParOf" srcId="{3927B48B-8FF0-44E0-8BDE-A53EFD85915A}" destId="{24726F22-4260-4D12-8E88-DD73FB0D75E0}" srcOrd="1" destOrd="0" presId="urn:microsoft.com/office/officeart/2005/8/layout/list1"/>
    <dgm:cxn modelId="{60CC9BAA-DC33-4558-B417-84B33A963A0E}" type="presParOf" srcId="{7EF872F1-6EDC-4065-8B47-E2E2AF6C0466}" destId="{36CAF337-33FD-4001-B00E-CAAFC206A396}" srcOrd="1" destOrd="0" presId="urn:microsoft.com/office/officeart/2005/8/layout/list1"/>
    <dgm:cxn modelId="{AC00DEBB-B191-412D-B496-02B7E692085D}" type="presParOf" srcId="{7EF872F1-6EDC-4065-8B47-E2E2AF6C0466}" destId="{F7156D9B-6C01-40F8-9F14-E2CADF290F09}" srcOrd="2" destOrd="0" presId="urn:microsoft.com/office/officeart/2005/8/layout/list1"/>
    <dgm:cxn modelId="{E1CAD13C-9FD4-46E3-9E0D-7D513B29BB91}" type="presParOf" srcId="{7EF872F1-6EDC-4065-8B47-E2E2AF6C0466}" destId="{3D31889B-DF3B-4E6D-9F44-1D3DFACB8C11}" srcOrd="3" destOrd="0" presId="urn:microsoft.com/office/officeart/2005/8/layout/list1"/>
    <dgm:cxn modelId="{03F33FA4-59B7-4262-8618-7253FAD84E09}" type="presParOf" srcId="{7EF872F1-6EDC-4065-8B47-E2E2AF6C0466}" destId="{688EE611-D083-4279-91E5-C2DF41218056}" srcOrd="4" destOrd="0" presId="urn:microsoft.com/office/officeart/2005/8/layout/list1"/>
    <dgm:cxn modelId="{7D2ADC27-4350-4676-8391-4A22F3F4C207}" type="presParOf" srcId="{688EE611-D083-4279-91E5-C2DF41218056}" destId="{1FB8C12E-84B4-406F-84F1-0714E4CAC4C9}" srcOrd="0" destOrd="0" presId="urn:microsoft.com/office/officeart/2005/8/layout/list1"/>
    <dgm:cxn modelId="{F2F01CDB-8CA4-4196-A450-4BB7DC2F118F}" type="presParOf" srcId="{688EE611-D083-4279-91E5-C2DF41218056}" destId="{484A42B4-8951-4AB0-81E5-3B656A6C0313}" srcOrd="1" destOrd="0" presId="urn:microsoft.com/office/officeart/2005/8/layout/list1"/>
    <dgm:cxn modelId="{72E22343-C34E-4D90-B67D-3654EE39AC30}" type="presParOf" srcId="{7EF872F1-6EDC-4065-8B47-E2E2AF6C0466}" destId="{21CA86EB-87BE-4F79-BFA8-6A11A85B647C}" srcOrd="5" destOrd="0" presId="urn:microsoft.com/office/officeart/2005/8/layout/list1"/>
    <dgm:cxn modelId="{8D8BB6EB-E362-407A-A875-9A4CF343F8F8}" type="presParOf" srcId="{7EF872F1-6EDC-4065-8B47-E2E2AF6C0466}" destId="{582DB44B-ABDC-4F56-8892-F93113397022}" srcOrd="6" destOrd="0" presId="urn:microsoft.com/office/officeart/2005/8/layout/list1"/>
    <dgm:cxn modelId="{54C97744-2057-4A43-9EFC-4C7B09131D97}" type="presParOf" srcId="{7EF872F1-6EDC-4065-8B47-E2E2AF6C0466}" destId="{4EE7FFDF-8DDC-47AA-AC16-0807E592F0CA}" srcOrd="7" destOrd="0" presId="urn:microsoft.com/office/officeart/2005/8/layout/list1"/>
    <dgm:cxn modelId="{E1210E14-8C82-4223-BD90-1F03368A1AF4}" type="presParOf" srcId="{7EF872F1-6EDC-4065-8B47-E2E2AF6C0466}" destId="{FAA2C9E2-FE86-4B52-A6D4-CA08BF3F4651}" srcOrd="8" destOrd="0" presId="urn:microsoft.com/office/officeart/2005/8/layout/list1"/>
    <dgm:cxn modelId="{412D114E-DE07-4746-960E-CF96A267623E}" type="presParOf" srcId="{FAA2C9E2-FE86-4B52-A6D4-CA08BF3F4651}" destId="{F4A56721-BF96-4284-B885-BB883E791DCB}" srcOrd="0" destOrd="0" presId="urn:microsoft.com/office/officeart/2005/8/layout/list1"/>
    <dgm:cxn modelId="{EC9E38A0-6615-48B6-BF46-B264410F07BD}" type="presParOf" srcId="{FAA2C9E2-FE86-4B52-A6D4-CA08BF3F4651}" destId="{06D35FC5-3084-4C10-BE34-47BF4A60A9A0}" srcOrd="1" destOrd="0" presId="urn:microsoft.com/office/officeart/2005/8/layout/list1"/>
    <dgm:cxn modelId="{6A6B4442-FA6C-42D8-80F1-8B4713C81A83}" type="presParOf" srcId="{7EF872F1-6EDC-4065-8B47-E2E2AF6C0466}" destId="{16EEDC4D-FD32-4797-A2DC-34EE992EA8A6}" srcOrd="9" destOrd="0" presId="urn:microsoft.com/office/officeart/2005/8/layout/list1"/>
    <dgm:cxn modelId="{AD045343-F3C8-45BC-8D5E-FAB7A321BB8D}" type="presParOf" srcId="{7EF872F1-6EDC-4065-8B47-E2E2AF6C0466}" destId="{82864576-7D7D-47A4-8EA2-2111FF7EBAE1}" srcOrd="10" destOrd="0" presId="urn:microsoft.com/office/officeart/2005/8/layout/list1"/>
    <dgm:cxn modelId="{9A62C87B-6032-44E1-BA2B-D9FB7C06AE09}" type="presParOf" srcId="{7EF872F1-6EDC-4065-8B47-E2E2AF6C0466}" destId="{8EAA759F-7526-4D84-BD02-D20B5DD265E5}" srcOrd="11" destOrd="0" presId="urn:microsoft.com/office/officeart/2005/8/layout/list1"/>
    <dgm:cxn modelId="{F404F390-4FA9-4848-8D78-CEAF42ABC370}" type="presParOf" srcId="{7EF872F1-6EDC-4065-8B47-E2E2AF6C0466}" destId="{7B7272BF-C041-4B67-9068-CBB719F9980D}" srcOrd="12" destOrd="0" presId="urn:microsoft.com/office/officeart/2005/8/layout/list1"/>
    <dgm:cxn modelId="{AABBF662-65E9-4D45-AF9A-8876DD12B14E}" type="presParOf" srcId="{7B7272BF-C041-4B67-9068-CBB719F9980D}" destId="{FBFD63F7-493B-4D68-BB16-014EED5402DA}" srcOrd="0" destOrd="0" presId="urn:microsoft.com/office/officeart/2005/8/layout/list1"/>
    <dgm:cxn modelId="{F9901AA9-BD44-42D9-AA97-68AA02785561}" type="presParOf" srcId="{7B7272BF-C041-4B67-9068-CBB719F9980D}" destId="{2F5025ED-B33A-4784-A165-C32D0202A8BD}" srcOrd="1" destOrd="0" presId="urn:microsoft.com/office/officeart/2005/8/layout/list1"/>
    <dgm:cxn modelId="{8C81924A-FD57-4DF3-8896-CA6B4B4647C0}" type="presParOf" srcId="{7EF872F1-6EDC-4065-8B47-E2E2AF6C0466}" destId="{A9195DEA-ECD0-4701-8009-A8487718383E}" srcOrd="13" destOrd="0" presId="urn:microsoft.com/office/officeart/2005/8/layout/list1"/>
    <dgm:cxn modelId="{DB07DA50-8B22-4D78-8938-0EA6CD381A4A}" type="presParOf" srcId="{7EF872F1-6EDC-4065-8B47-E2E2AF6C0466}" destId="{1058988A-FC60-4924-884C-93697541CD2F}" srcOrd="14" destOrd="0" presId="urn:microsoft.com/office/officeart/2005/8/layout/list1"/>
    <dgm:cxn modelId="{0B1964E1-1F6E-40CC-A848-1E2D93D75AC4}" type="presParOf" srcId="{7EF872F1-6EDC-4065-8B47-E2E2AF6C0466}" destId="{6E848A12-D75F-420A-9689-17B0C9242FD8}" srcOrd="15" destOrd="0" presId="urn:microsoft.com/office/officeart/2005/8/layout/list1"/>
    <dgm:cxn modelId="{1494E729-4B35-424F-877B-55C62D949FA0}" type="presParOf" srcId="{7EF872F1-6EDC-4065-8B47-E2E2AF6C0466}" destId="{B03CC00C-C885-4E6C-8F34-C6D55A7B2284}" srcOrd="16" destOrd="0" presId="urn:microsoft.com/office/officeart/2005/8/layout/list1"/>
    <dgm:cxn modelId="{8F437F59-18D5-4084-B302-A24F822334CD}" type="presParOf" srcId="{B03CC00C-C885-4E6C-8F34-C6D55A7B2284}" destId="{C2246B7E-C8E2-4573-A80E-E246A5B0FB1C}" srcOrd="0" destOrd="0" presId="urn:microsoft.com/office/officeart/2005/8/layout/list1"/>
    <dgm:cxn modelId="{F3FDAB1F-EF69-45A3-A844-757B69A1081A}" type="presParOf" srcId="{B03CC00C-C885-4E6C-8F34-C6D55A7B2284}" destId="{D1835767-968B-4B25-B2AB-724846A1D542}" srcOrd="1" destOrd="0" presId="urn:microsoft.com/office/officeart/2005/8/layout/list1"/>
    <dgm:cxn modelId="{1D9498B2-B9DE-48FC-9744-C3CA20DAFD28}" type="presParOf" srcId="{7EF872F1-6EDC-4065-8B47-E2E2AF6C0466}" destId="{8B14C678-B612-4159-98E2-AEFAF7F9C3D9}" srcOrd="17" destOrd="0" presId="urn:microsoft.com/office/officeart/2005/8/layout/list1"/>
    <dgm:cxn modelId="{563F4DE7-46D0-46F7-A4F1-EE7D101A5DCE}" type="presParOf" srcId="{7EF872F1-6EDC-4065-8B47-E2E2AF6C0466}" destId="{9473B52A-7E4E-4102-A6BD-21C39D76BAE1}"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61D087-7AC2-4BCB-BC45-21F094C3421C}"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n-US"/>
        </a:p>
      </dgm:t>
    </dgm:pt>
    <dgm:pt modelId="{CF23DF0F-186F-4CCE-99BA-FB85F2D366DB}">
      <dgm:prSet phldrT="[Text]" custT="1"/>
      <dgm:spPr/>
      <dgm:t>
        <a:bodyPr/>
        <a:lstStyle/>
        <a:p>
          <a:endParaRPr lang="el-GR" sz="1400" b="1" dirty="0" smtClean="0">
            <a:solidFill>
              <a:schemeClr val="tx1">
                <a:lumMod val="75000"/>
                <a:lumOff val="25000"/>
              </a:schemeClr>
            </a:solidFill>
            <a:latin typeface="Century Gothic" panose="020B0502020202020204" pitchFamily="34" charset="0"/>
          </a:endParaRPr>
        </a:p>
        <a:p>
          <a:r>
            <a:rPr lang="el-GR" sz="1400" b="1" dirty="0" smtClean="0">
              <a:solidFill>
                <a:schemeClr val="tx1">
                  <a:lumMod val="75000"/>
                  <a:lumOff val="25000"/>
                </a:schemeClr>
              </a:solidFill>
              <a:latin typeface="Century Gothic" panose="020B0502020202020204" pitchFamily="34" charset="0"/>
            </a:rPr>
            <a:t>1. Υπογραφή της Συμφωνίας</a:t>
          </a:r>
        </a:p>
        <a:p>
          <a:r>
            <a:rPr lang="el-GR" sz="1400" dirty="0" smtClean="0">
              <a:solidFill>
                <a:schemeClr val="tx1">
                  <a:lumMod val="75000"/>
                  <a:lumOff val="25000"/>
                </a:schemeClr>
              </a:solidFill>
              <a:latin typeface="Century Gothic" panose="020B0502020202020204" pitchFamily="34" charset="0"/>
            </a:rPr>
            <a:t>(σε ισχύ με την υπογραφή του ΙΔΕΠ)</a:t>
          </a:r>
          <a:endParaRPr lang="en-US" sz="1400" dirty="0">
            <a:solidFill>
              <a:schemeClr val="tx1">
                <a:lumMod val="75000"/>
                <a:lumOff val="25000"/>
              </a:schemeClr>
            </a:solidFill>
            <a:latin typeface="Century Gothic" panose="020B0502020202020204" pitchFamily="34" charset="0"/>
          </a:endParaRPr>
        </a:p>
      </dgm:t>
    </dgm:pt>
    <dgm:pt modelId="{D2A7ED8F-CFC4-4D65-A2E3-2FAB217DE269}" type="parTrans" cxnId="{F478F32A-B86E-4675-AE07-C55C419C5051}">
      <dgm:prSet/>
      <dgm:spPr/>
      <dgm:t>
        <a:bodyPr/>
        <a:lstStyle/>
        <a:p>
          <a:endParaRPr lang="en-US"/>
        </a:p>
      </dgm:t>
    </dgm:pt>
    <dgm:pt modelId="{6157810B-A810-4B36-B90D-ECCE67835D01}" type="sibTrans" cxnId="{F478F32A-B86E-4675-AE07-C55C419C5051}">
      <dgm:prSet/>
      <dgm:spPr/>
      <dgm:t>
        <a:bodyPr/>
        <a:lstStyle/>
        <a:p>
          <a:endParaRPr lang="en-US"/>
        </a:p>
      </dgm:t>
    </dgm:pt>
    <dgm:pt modelId="{2FEEFF0B-BB30-4D27-AE70-C1583AF13161}">
      <dgm:prSet phldrT="[Text]" custT="1"/>
      <dgm:spPr/>
      <dgm:t>
        <a:bodyPr/>
        <a:lstStyle/>
        <a:p>
          <a:endParaRPr lang="el-GR" sz="1400" b="1" dirty="0" smtClean="0">
            <a:latin typeface="Century Gothic" panose="020B0502020202020204" pitchFamily="34" charset="0"/>
          </a:endParaRPr>
        </a:p>
        <a:p>
          <a:r>
            <a:rPr lang="el-GR" sz="1400" b="1" dirty="0" smtClean="0">
              <a:solidFill>
                <a:schemeClr val="tx1">
                  <a:lumMod val="75000"/>
                  <a:lumOff val="25000"/>
                </a:schemeClr>
              </a:solidFill>
              <a:latin typeface="Century Gothic" panose="020B0502020202020204" pitchFamily="34" charset="0"/>
            </a:rPr>
            <a:t>2. Πρώτη προκαταβολή </a:t>
          </a:r>
        </a:p>
        <a:p>
          <a:r>
            <a:rPr lang="el-GR" sz="1400" dirty="0" smtClean="0">
              <a:solidFill>
                <a:schemeClr val="tx1">
                  <a:lumMod val="75000"/>
                  <a:lumOff val="25000"/>
                </a:schemeClr>
              </a:solidFill>
              <a:latin typeface="Century Gothic" panose="020B0502020202020204" pitchFamily="34" charset="0"/>
            </a:rPr>
            <a:t>40% ή 80% της συνολικής επιχορήγησης, εντός 30 ημερών από την υπογραφή της Συμφωνίας</a:t>
          </a:r>
          <a:endParaRPr lang="en-US" sz="1400" dirty="0">
            <a:solidFill>
              <a:schemeClr val="tx1">
                <a:lumMod val="75000"/>
                <a:lumOff val="25000"/>
              </a:schemeClr>
            </a:solidFill>
            <a:latin typeface="Century Gothic" panose="020B0502020202020204" pitchFamily="34" charset="0"/>
          </a:endParaRPr>
        </a:p>
      </dgm:t>
    </dgm:pt>
    <dgm:pt modelId="{98412ED3-907C-4C9E-9B03-11EDEA6E1DE8}" type="parTrans" cxnId="{6BE39E21-B4CD-4FCF-80C8-43D72361B375}">
      <dgm:prSet/>
      <dgm:spPr/>
      <dgm:t>
        <a:bodyPr/>
        <a:lstStyle/>
        <a:p>
          <a:endParaRPr lang="en-US"/>
        </a:p>
      </dgm:t>
    </dgm:pt>
    <dgm:pt modelId="{116C4D7E-0C66-4B81-9684-08C87C4F86B4}" type="sibTrans" cxnId="{6BE39E21-B4CD-4FCF-80C8-43D72361B375}">
      <dgm:prSet/>
      <dgm:spPr/>
      <dgm:t>
        <a:bodyPr/>
        <a:lstStyle/>
        <a:p>
          <a:endParaRPr lang="en-US" dirty="0">
            <a:solidFill>
              <a:schemeClr val="bg1"/>
            </a:solidFill>
          </a:endParaRPr>
        </a:p>
      </dgm:t>
    </dgm:pt>
    <dgm:pt modelId="{45C1DEE7-F6CE-421B-86F4-5BAD1A916200}">
      <dgm:prSet phldrT="[Text]" custT="1"/>
      <dgm:spPr/>
      <dgm:t>
        <a:bodyPr/>
        <a:lstStyle/>
        <a:p>
          <a:endParaRPr lang="el-GR" sz="1400" b="1" dirty="0" smtClean="0">
            <a:latin typeface="Century Gothic" panose="020B0502020202020204" pitchFamily="34" charset="0"/>
          </a:endParaRPr>
        </a:p>
        <a:p>
          <a:r>
            <a:rPr lang="el-GR" sz="1400" b="1" dirty="0" smtClean="0">
              <a:solidFill>
                <a:schemeClr val="tx1">
                  <a:lumMod val="75000"/>
                  <a:lumOff val="25000"/>
                </a:schemeClr>
              </a:solidFill>
              <a:latin typeface="Century Gothic" panose="020B0502020202020204" pitchFamily="34" charset="0"/>
            </a:rPr>
            <a:t>3. </a:t>
          </a:r>
          <a:r>
            <a:rPr lang="en-US" sz="1400" b="1" dirty="0" smtClean="0">
              <a:solidFill>
                <a:schemeClr val="tx1">
                  <a:lumMod val="75000"/>
                  <a:lumOff val="25000"/>
                </a:schemeClr>
              </a:solidFill>
              <a:latin typeface="Century Gothic" panose="020B0502020202020204" pitchFamily="34" charset="0"/>
            </a:rPr>
            <a:t>Interim Report</a:t>
          </a:r>
          <a:endParaRPr lang="el-GR" sz="1400" b="1" dirty="0" smtClean="0">
            <a:solidFill>
              <a:schemeClr val="tx1">
                <a:lumMod val="75000"/>
                <a:lumOff val="25000"/>
              </a:schemeClr>
            </a:solidFill>
            <a:latin typeface="Century Gothic" panose="020B0502020202020204" pitchFamily="34" charset="0"/>
          </a:endParaRPr>
        </a:p>
        <a:p>
          <a:r>
            <a:rPr lang="el-GR" sz="1400" dirty="0" smtClean="0">
              <a:solidFill>
                <a:schemeClr val="tx1">
                  <a:lumMod val="75000"/>
                  <a:lumOff val="25000"/>
                </a:schemeClr>
              </a:solidFill>
              <a:latin typeface="Century Gothic" panose="020B0502020202020204" pitchFamily="34" charset="0"/>
            </a:rPr>
            <a:t>Αποτελεί αίτημα για 2</a:t>
          </a:r>
          <a:r>
            <a:rPr lang="el-GR" sz="1400" baseline="30000" dirty="0" smtClean="0">
              <a:solidFill>
                <a:schemeClr val="tx1">
                  <a:lumMod val="75000"/>
                  <a:lumOff val="25000"/>
                </a:schemeClr>
              </a:solidFill>
              <a:latin typeface="Century Gothic" panose="020B0502020202020204" pitchFamily="34" charset="0"/>
            </a:rPr>
            <a:t>η</a:t>
          </a:r>
          <a:r>
            <a:rPr lang="el-GR" sz="1400" dirty="0" smtClean="0">
              <a:solidFill>
                <a:schemeClr val="tx1">
                  <a:lumMod val="75000"/>
                  <a:lumOff val="25000"/>
                </a:schemeClr>
              </a:solidFill>
              <a:latin typeface="Century Gothic" panose="020B0502020202020204" pitchFamily="34" charset="0"/>
            </a:rPr>
            <a:t> προκαταβολή, εάν προβλέπεται από τους όρους του συμβολαίου, αφού έχει δαπανηθεί το 70% της 1</a:t>
          </a:r>
          <a:r>
            <a:rPr lang="el-GR" sz="1400" baseline="30000" dirty="0" smtClean="0">
              <a:solidFill>
                <a:schemeClr val="tx1">
                  <a:lumMod val="75000"/>
                  <a:lumOff val="25000"/>
                </a:schemeClr>
              </a:solidFill>
              <a:latin typeface="Century Gothic" panose="020B0502020202020204" pitchFamily="34" charset="0"/>
            </a:rPr>
            <a:t>ης</a:t>
          </a:r>
          <a:r>
            <a:rPr lang="el-GR" sz="1400" dirty="0" smtClean="0">
              <a:solidFill>
                <a:schemeClr val="tx1">
                  <a:lumMod val="75000"/>
                  <a:lumOff val="25000"/>
                </a:schemeClr>
              </a:solidFill>
              <a:latin typeface="Century Gothic" panose="020B0502020202020204" pitchFamily="34" charset="0"/>
            </a:rPr>
            <a:t>  δόσης. Με την έγκριση δίδεται το 40%</a:t>
          </a:r>
          <a:endParaRPr lang="en-US" sz="1400" b="0" dirty="0">
            <a:solidFill>
              <a:schemeClr val="tx1">
                <a:lumMod val="75000"/>
                <a:lumOff val="25000"/>
              </a:schemeClr>
            </a:solidFill>
            <a:latin typeface="Century Gothic" panose="020B0502020202020204" pitchFamily="34" charset="0"/>
          </a:endParaRPr>
        </a:p>
      </dgm:t>
    </dgm:pt>
    <dgm:pt modelId="{C5908539-BE81-44C2-B7B3-3FFFB5ECF219}" type="parTrans" cxnId="{0C957748-B0DA-444D-BCC4-DCE458EF1AC3}">
      <dgm:prSet/>
      <dgm:spPr/>
      <dgm:t>
        <a:bodyPr/>
        <a:lstStyle/>
        <a:p>
          <a:endParaRPr lang="en-US"/>
        </a:p>
      </dgm:t>
    </dgm:pt>
    <dgm:pt modelId="{9729C132-AFA5-4DA9-B53F-0E1AE91099C1}" type="sibTrans" cxnId="{0C957748-B0DA-444D-BCC4-DCE458EF1AC3}">
      <dgm:prSet/>
      <dgm:spPr/>
      <dgm:t>
        <a:bodyPr/>
        <a:lstStyle/>
        <a:p>
          <a:endParaRPr lang="en-US"/>
        </a:p>
      </dgm:t>
    </dgm:pt>
    <dgm:pt modelId="{6662BF50-8060-4A6F-B2E0-52C6F0193977}">
      <dgm:prSet custT="1"/>
      <dgm:spPr/>
      <dgm:t>
        <a:bodyPr/>
        <a:lstStyle/>
        <a:p>
          <a:endParaRPr lang="el-GR" sz="1400" b="1" dirty="0">
            <a:latin typeface="Century Gothic" panose="020B0502020202020204" pitchFamily="34" charset="0"/>
          </a:endParaRPr>
        </a:p>
        <a:p>
          <a:r>
            <a:rPr lang="el-GR" sz="1400" b="1" dirty="0">
              <a:solidFill>
                <a:schemeClr val="tx1">
                  <a:lumMod val="75000"/>
                  <a:lumOff val="25000"/>
                </a:schemeClr>
              </a:solidFill>
              <a:latin typeface="Century Gothic" panose="020B0502020202020204" pitchFamily="34" charset="0"/>
            </a:rPr>
            <a:t>4. Υποβολή Τελικής Έκθεσης</a:t>
          </a:r>
        </a:p>
        <a:p>
          <a:r>
            <a:rPr lang="el-GR" sz="1400" b="0" dirty="0">
              <a:solidFill>
                <a:schemeClr val="tx1">
                  <a:lumMod val="75000"/>
                  <a:lumOff val="25000"/>
                </a:schemeClr>
              </a:solidFill>
              <a:latin typeface="Century Gothic" panose="020B0502020202020204" pitchFamily="34" charset="0"/>
            </a:rPr>
            <a:t>Εντός 60 ημερών από την ημερομηνία λήξης του σχεδίου</a:t>
          </a:r>
          <a:endParaRPr lang="en-US" sz="1400" dirty="0">
            <a:solidFill>
              <a:schemeClr val="tx1">
                <a:lumMod val="75000"/>
                <a:lumOff val="25000"/>
              </a:schemeClr>
            </a:solidFill>
            <a:latin typeface="Century Gothic" panose="020B0502020202020204" pitchFamily="34" charset="0"/>
          </a:endParaRPr>
        </a:p>
      </dgm:t>
    </dgm:pt>
    <dgm:pt modelId="{A43C37E1-49B0-4418-9EBE-DA51E9826792}" type="parTrans" cxnId="{92540E85-350F-459B-9C10-60107F77B184}">
      <dgm:prSet/>
      <dgm:spPr/>
      <dgm:t>
        <a:bodyPr/>
        <a:lstStyle/>
        <a:p>
          <a:endParaRPr lang="en-US"/>
        </a:p>
      </dgm:t>
    </dgm:pt>
    <dgm:pt modelId="{B019E7A8-E5D6-42FD-948A-36F7B72FD8BD}" type="sibTrans" cxnId="{92540E85-350F-459B-9C10-60107F77B184}">
      <dgm:prSet/>
      <dgm:spPr/>
      <dgm:t>
        <a:bodyPr/>
        <a:lstStyle/>
        <a:p>
          <a:endParaRPr lang="en-US"/>
        </a:p>
      </dgm:t>
    </dgm:pt>
    <dgm:pt modelId="{F3E10FD3-9F39-4979-8505-05149CE20C7F}">
      <dgm:prSet phldrT="[Text]" custT="1"/>
      <dgm:spPr/>
      <dgm:t>
        <a:bodyPr/>
        <a:lstStyle/>
        <a:p>
          <a:endParaRPr lang="el-GR" sz="1400" b="1" dirty="0">
            <a:latin typeface="Century Gothic" panose="020B0502020202020204" pitchFamily="34" charset="0"/>
          </a:endParaRPr>
        </a:p>
        <a:p>
          <a:r>
            <a:rPr lang="el-GR" sz="1400" b="1" dirty="0">
              <a:solidFill>
                <a:schemeClr val="tx1">
                  <a:lumMod val="75000"/>
                  <a:lumOff val="25000"/>
                </a:schemeClr>
              </a:solidFill>
              <a:latin typeface="Century Gothic" panose="020B0502020202020204" pitchFamily="34" charset="0"/>
            </a:rPr>
            <a:t>5. Τελική Πληρωμή</a:t>
          </a:r>
        </a:p>
        <a:p>
          <a:r>
            <a:rPr lang="el-GR" sz="1400" dirty="0">
              <a:solidFill>
                <a:schemeClr val="tx1">
                  <a:lumMod val="75000"/>
                  <a:lumOff val="25000"/>
                </a:schemeClr>
              </a:solidFill>
              <a:latin typeface="Century Gothic" panose="020B0502020202020204" pitchFamily="34" charset="0"/>
            </a:rPr>
            <a:t>Εντός 60 ημερών από την παραλαβή της Τελικής Έκθεσης </a:t>
          </a:r>
          <a:endParaRPr lang="en-US" sz="1400" dirty="0">
            <a:solidFill>
              <a:schemeClr val="tx1">
                <a:lumMod val="75000"/>
                <a:lumOff val="25000"/>
              </a:schemeClr>
            </a:solidFill>
            <a:latin typeface="Century Gothic" panose="020B0502020202020204" pitchFamily="34" charset="0"/>
          </a:endParaRPr>
        </a:p>
      </dgm:t>
    </dgm:pt>
    <dgm:pt modelId="{2B49C03B-3EC5-421C-AE17-CCF3578F4823}" type="parTrans" cxnId="{C6F3EE50-B542-4DB5-B1D5-AB011277DEAF}">
      <dgm:prSet/>
      <dgm:spPr/>
      <dgm:t>
        <a:bodyPr/>
        <a:lstStyle/>
        <a:p>
          <a:endParaRPr lang="en-US"/>
        </a:p>
      </dgm:t>
    </dgm:pt>
    <dgm:pt modelId="{0B423538-9FDF-4F8C-9829-32802FAFD991}" type="sibTrans" cxnId="{C6F3EE50-B542-4DB5-B1D5-AB011277DEAF}">
      <dgm:prSet/>
      <dgm:spPr/>
      <dgm:t>
        <a:bodyPr/>
        <a:lstStyle/>
        <a:p>
          <a:endParaRPr lang="en-US"/>
        </a:p>
      </dgm:t>
    </dgm:pt>
    <dgm:pt modelId="{63E39CF2-55E4-4A65-87F2-B0A4115044F0}" type="pres">
      <dgm:prSet presAssocID="{2861D087-7AC2-4BCB-BC45-21F094C3421C}" presName="rootnode" presStyleCnt="0">
        <dgm:presLayoutVars>
          <dgm:chMax/>
          <dgm:chPref/>
          <dgm:dir/>
          <dgm:animLvl val="lvl"/>
        </dgm:presLayoutVars>
      </dgm:prSet>
      <dgm:spPr/>
      <dgm:t>
        <a:bodyPr/>
        <a:lstStyle/>
        <a:p>
          <a:endParaRPr lang="en-US"/>
        </a:p>
      </dgm:t>
    </dgm:pt>
    <dgm:pt modelId="{DA74F8AE-CFF7-4F68-8DAC-2D4558EEC2DE}" type="pres">
      <dgm:prSet presAssocID="{CF23DF0F-186F-4CCE-99BA-FB85F2D366DB}" presName="composite" presStyleCnt="0"/>
      <dgm:spPr/>
      <dgm:t>
        <a:bodyPr/>
        <a:lstStyle/>
        <a:p>
          <a:endParaRPr lang="en-US"/>
        </a:p>
      </dgm:t>
    </dgm:pt>
    <dgm:pt modelId="{4BAF4217-5975-4D5D-88AB-CA827C2A41D0}" type="pres">
      <dgm:prSet presAssocID="{CF23DF0F-186F-4CCE-99BA-FB85F2D366DB}" presName="LShape" presStyleLbl="alignNode1" presStyleIdx="0" presStyleCnt="9"/>
      <dgm:spPr/>
      <dgm:t>
        <a:bodyPr/>
        <a:lstStyle/>
        <a:p>
          <a:endParaRPr lang="en-US"/>
        </a:p>
      </dgm:t>
    </dgm:pt>
    <dgm:pt modelId="{5B101E85-2436-4DDE-A9A1-655547C6A4B1}" type="pres">
      <dgm:prSet presAssocID="{CF23DF0F-186F-4CCE-99BA-FB85F2D366DB}" presName="ParentText" presStyleLbl="revTx" presStyleIdx="0" presStyleCnt="5">
        <dgm:presLayoutVars>
          <dgm:chMax val="0"/>
          <dgm:chPref val="0"/>
          <dgm:bulletEnabled val="1"/>
        </dgm:presLayoutVars>
      </dgm:prSet>
      <dgm:spPr/>
      <dgm:t>
        <a:bodyPr/>
        <a:lstStyle/>
        <a:p>
          <a:endParaRPr lang="en-US"/>
        </a:p>
      </dgm:t>
    </dgm:pt>
    <dgm:pt modelId="{D8AE8180-B425-4329-A079-B2FD335FCA8D}" type="pres">
      <dgm:prSet presAssocID="{CF23DF0F-186F-4CCE-99BA-FB85F2D366DB}" presName="Triangle" presStyleLbl="alignNode1" presStyleIdx="1" presStyleCnt="9"/>
      <dgm:spPr/>
      <dgm:t>
        <a:bodyPr/>
        <a:lstStyle/>
        <a:p>
          <a:endParaRPr lang="en-US"/>
        </a:p>
      </dgm:t>
    </dgm:pt>
    <dgm:pt modelId="{F365E3A8-1111-42D3-AAAD-EFE598F6F221}" type="pres">
      <dgm:prSet presAssocID="{6157810B-A810-4B36-B90D-ECCE67835D01}" presName="sibTrans" presStyleCnt="0"/>
      <dgm:spPr/>
      <dgm:t>
        <a:bodyPr/>
        <a:lstStyle/>
        <a:p>
          <a:endParaRPr lang="en-US"/>
        </a:p>
      </dgm:t>
    </dgm:pt>
    <dgm:pt modelId="{CD817C62-59CF-4EDD-BF0D-34C00C057C12}" type="pres">
      <dgm:prSet presAssocID="{6157810B-A810-4B36-B90D-ECCE67835D01}" presName="space" presStyleCnt="0"/>
      <dgm:spPr/>
      <dgm:t>
        <a:bodyPr/>
        <a:lstStyle/>
        <a:p>
          <a:endParaRPr lang="en-US"/>
        </a:p>
      </dgm:t>
    </dgm:pt>
    <dgm:pt modelId="{1FA5603A-AB4D-4C02-A3A3-ED98612D7AC0}" type="pres">
      <dgm:prSet presAssocID="{2FEEFF0B-BB30-4D27-AE70-C1583AF13161}" presName="composite" presStyleCnt="0"/>
      <dgm:spPr/>
      <dgm:t>
        <a:bodyPr/>
        <a:lstStyle/>
        <a:p>
          <a:endParaRPr lang="en-US"/>
        </a:p>
      </dgm:t>
    </dgm:pt>
    <dgm:pt modelId="{E2FA9F60-DADD-4C34-8AFA-574197DB8A2F}" type="pres">
      <dgm:prSet presAssocID="{2FEEFF0B-BB30-4D27-AE70-C1583AF13161}" presName="LShape" presStyleLbl="alignNode1" presStyleIdx="2" presStyleCnt="9"/>
      <dgm:spPr/>
      <dgm:t>
        <a:bodyPr/>
        <a:lstStyle/>
        <a:p>
          <a:endParaRPr lang="en-US"/>
        </a:p>
      </dgm:t>
    </dgm:pt>
    <dgm:pt modelId="{77AFA4F2-D374-4E35-8287-632318BFF4ED}" type="pres">
      <dgm:prSet presAssocID="{2FEEFF0B-BB30-4D27-AE70-C1583AF13161}" presName="ParentText" presStyleLbl="revTx" presStyleIdx="1" presStyleCnt="5">
        <dgm:presLayoutVars>
          <dgm:chMax val="0"/>
          <dgm:chPref val="0"/>
          <dgm:bulletEnabled val="1"/>
        </dgm:presLayoutVars>
      </dgm:prSet>
      <dgm:spPr/>
      <dgm:t>
        <a:bodyPr/>
        <a:lstStyle/>
        <a:p>
          <a:endParaRPr lang="en-US"/>
        </a:p>
      </dgm:t>
    </dgm:pt>
    <dgm:pt modelId="{AC4DCC25-AA7E-433F-A09D-457A7EBB9EDA}" type="pres">
      <dgm:prSet presAssocID="{2FEEFF0B-BB30-4D27-AE70-C1583AF13161}" presName="Triangle" presStyleLbl="alignNode1" presStyleIdx="3" presStyleCnt="9"/>
      <dgm:spPr/>
      <dgm:t>
        <a:bodyPr/>
        <a:lstStyle/>
        <a:p>
          <a:endParaRPr lang="en-US"/>
        </a:p>
      </dgm:t>
    </dgm:pt>
    <dgm:pt modelId="{7E3ABC2F-E885-49EE-8F41-1B58D99533D7}" type="pres">
      <dgm:prSet presAssocID="{116C4D7E-0C66-4B81-9684-08C87C4F86B4}" presName="sibTrans" presStyleCnt="0"/>
      <dgm:spPr/>
      <dgm:t>
        <a:bodyPr/>
        <a:lstStyle/>
        <a:p>
          <a:endParaRPr lang="en-US"/>
        </a:p>
      </dgm:t>
    </dgm:pt>
    <dgm:pt modelId="{A3A8C990-D13A-40CB-ADD3-40C33BD66232}" type="pres">
      <dgm:prSet presAssocID="{116C4D7E-0C66-4B81-9684-08C87C4F86B4}" presName="space" presStyleCnt="0"/>
      <dgm:spPr/>
      <dgm:t>
        <a:bodyPr/>
        <a:lstStyle/>
        <a:p>
          <a:endParaRPr lang="en-US"/>
        </a:p>
      </dgm:t>
    </dgm:pt>
    <dgm:pt modelId="{5985167E-520C-4A24-B71B-F580A5671A2A}" type="pres">
      <dgm:prSet presAssocID="{45C1DEE7-F6CE-421B-86F4-5BAD1A916200}" presName="composite" presStyleCnt="0"/>
      <dgm:spPr/>
      <dgm:t>
        <a:bodyPr/>
        <a:lstStyle/>
        <a:p>
          <a:endParaRPr lang="en-US"/>
        </a:p>
      </dgm:t>
    </dgm:pt>
    <dgm:pt modelId="{10335BA0-3751-4D68-ADD1-7BA3BDD72892}" type="pres">
      <dgm:prSet presAssocID="{45C1DEE7-F6CE-421B-86F4-5BAD1A916200}" presName="LShape" presStyleLbl="alignNode1" presStyleIdx="4" presStyleCnt="9" custLinFactNeighborX="-1491" custLinFactNeighborY="-25771"/>
      <dgm:spPr/>
      <dgm:t>
        <a:bodyPr/>
        <a:lstStyle/>
        <a:p>
          <a:endParaRPr lang="en-US"/>
        </a:p>
      </dgm:t>
    </dgm:pt>
    <dgm:pt modelId="{5EBCD74A-C77F-4651-AC93-DCDB5F120875}" type="pres">
      <dgm:prSet presAssocID="{45C1DEE7-F6CE-421B-86F4-5BAD1A916200}" presName="ParentText" presStyleLbl="revTx" presStyleIdx="2" presStyleCnt="5" custScaleX="100269" custScaleY="112026" custLinFactNeighborX="-1644" custLinFactNeighborY="-15092">
        <dgm:presLayoutVars>
          <dgm:chMax val="0"/>
          <dgm:chPref val="0"/>
          <dgm:bulletEnabled val="1"/>
        </dgm:presLayoutVars>
      </dgm:prSet>
      <dgm:spPr/>
      <dgm:t>
        <a:bodyPr/>
        <a:lstStyle/>
        <a:p>
          <a:endParaRPr lang="en-US"/>
        </a:p>
      </dgm:t>
    </dgm:pt>
    <dgm:pt modelId="{238200F1-DBC8-4ACF-9E2E-EBA4CE61EAED}" type="pres">
      <dgm:prSet presAssocID="{45C1DEE7-F6CE-421B-86F4-5BAD1A916200}" presName="Triangle" presStyleLbl="alignNode1" presStyleIdx="5" presStyleCnt="9"/>
      <dgm:spPr/>
      <dgm:t>
        <a:bodyPr/>
        <a:lstStyle/>
        <a:p>
          <a:endParaRPr lang="en-US"/>
        </a:p>
      </dgm:t>
    </dgm:pt>
    <dgm:pt modelId="{1303678E-4008-4C1E-BF0D-41EE2A21BB55}" type="pres">
      <dgm:prSet presAssocID="{9729C132-AFA5-4DA9-B53F-0E1AE91099C1}" presName="sibTrans" presStyleCnt="0"/>
      <dgm:spPr/>
      <dgm:t>
        <a:bodyPr/>
        <a:lstStyle/>
        <a:p>
          <a:endParaRPr lang="en-US"/>
        </a:p>
      </dgm:t>
    </dgm:pt>
    <dgm:pt modelId="{CA665597-0CC6-4683-91BB-5411D636C8F4}" type="pres">
      <dgm:prSet presAssocID="{9729C132-AFA5-4DA9-B53F-0E1AE91099C1}" presName="space" presStyleCnt="0"/>
      <dgm:spPr/>
      <dgm:t>
        <a:bodyPr/>
        <a:lstStyle/>
        <a:p>
          <a:endParaRPr lang="en-US"/>
        </a:p>
      </dgm:t>
    </dgm:pt>
    <dgm:pt modelId="{983F0642-1D93-433A-975E-2521CDA1975A}" type="pres">
      <dgm:prSet presAssocID="{6662BF50-8060-4A6F-B2E0-52C6F0193977}" presName="composite" presStyleCnt="0"/>
      <dgm:spPr/>
      <dgm:t>
        <a:bodyPr/>
        <a:lstStyle/>
        <a:p>
          <a:endParaRPr lang="en-US"/>
        </a:p>
      </dgm:t>
    </dgm:pt>
    <dgm:pt modelId="{62E77AF4-1F70-4FDA-8629-31EDBA794147}" type="pres">
      <dgm:prSet presAssocID="{6662BF50-8060-4A6F-B2E0-52C6F0193977}" presName="LShape" presStyleLbl="alignNode1" presStyleIdx="6" presStyleCnt="9" custLinFactNeighborY="-6064"/>
      <dgm:spPr/>
      <dgm:t>
        <a:bodyPr/>
        <a:lstStyle/>
        <a:p>
          <a:endParaRPr lang="en-US"/>
        </a:p>
      </dgm:t>
    </dgm:pt>
    <dgm:pt modelId="{C69F53CE-4DB0-4853-A08D-9078A37653AD}" type="pres">
      <dgm:prSet presAssocID="{6662BF50-8060-4A6F-B2E0-52C6F0193977}" presName="ParentText" presStyleLbl="revTx" presStyleIdx="3" presStyleCnt="5">
        <dgm:presLayoutVars>
          <dgm:chMax val="0"/>
          <dgm:chPref val="0"/>
          <dgm:bulletEnabled val="1"/>
        </dgm:presLayoutVars>
      </dgm:prSet>
      <dgm:spPr/>
      <dgm:t>
        <a:bodyPr/>
        <a:lstStyle/>
        <a:p>
          <a:endParaRPr lang="en-US"/>
        </a:p>
      </dgm:t>
    </dgm:pt>
    <dgm:pt modelId="{95E84141-8001-4996-A3F4-FEF4F722555D}" type="pres">
      <dgm:prSet presAssocID="{6662BF50-8060-4A6F-B2E0-52C6F0193977}" presName="Triangle" presStyleLbl="alignNode1" presStyleIdx="7" presStyleCnt="9"/>
      <dgm:spPr/>
      <dgm:t>
        <a:bodyPr/>
        <a:lstStyle/>
        <a:p>
          <a:endParaRPr lang="en-US"/>
        </a:p>
      </dgm:t>
    </dgm:pt>
    <dgm:pt modelId="{E7FFEBD5-9C50-4CE1-94EA-E0B744142E76}" type="pres">
      <dgm:prSet presAssocID="{B019E7A8-E5D6-42FD-948A-36F7B72FD8BD}" presName="sibTrans" presStyleCnt="0"/>
      <dgm:spPr/>
      <dgm:t>
        <a:bodyPr/>
        <a:lstStyle/>
        <a:p>
          <a:endParaRPr lang="en-US"/>
        </a:p>
      </dgm:t>
    </dgm:pt>
    <dgm:pt modelId="{E2F9DFC1-1D78-439F-AFAD-6D5864EF91BC}" type="pres">
      <dgm:prSet presAssocID="{B019E7A8-E5D6-42FD-948A-36F7B72FD8BD}" presName="space" presStyleCnt="0"/>
      <dgm:spPr/>
      <dgm:t>
        <a:bodyPr/>
        <a:lstStyle/>
        <a:p>
          <a:endParaRPr lang="en-US"/>
        </a:p>
      </dgm:t>
    </dgm:pt>
    <dgm:pt modelId="{6E17CA3C-F863-43C5-A4C5-9396DFE87A6A}" type="pres">
      <dgm:prSet presAssocID="{F3E10FD3-9F39-4979-8505-05149CE20C7F}" presName="composite" presStyleCnt="0"/>
      <dgm:spPr/>
      <dgm:t>
        <a:bodyPr/>
        <a:lstStyle/>
        <a:p>
          <a:endParaRPr lang="en-US"/>
        </a:p>
      </dgm:t>
    </dgm:pt>
    <dgm:pt modelId="{A88DF81A-001C-4B55-B304-313880E99A4B}" type="pres">
      <dgm:prSet presAssocID="{F3E10FD3-9F39-4979-8505-05149CE20C7F}" presName="LShape" presStyleLbl="alignNode1" presStyleIdx="8" presStyleCnt="9"/>
      <dgm:spPr/>
      <dgm:t>
        <a:bodyPr/>
        <a:lstStyle/>
        <a:p>
          <a:endParaRPr lang="en-US"/>
        </a:p>
      </dgm:t>
    </dgm:pt>
    <dgm:pt modelId="{5D22BAFA-A937-41ED-A0DF-2D5DC031DD66}" type="pres">
      <dgm:prSet presAssocID="{F3E10FD3-9F39-4979-8505-05149CE20C7F}" presName="ParentText" presStyleLbl="revTx" presStyleIdx="4" presStyleCnt="5" custScaleX="102338" custScaleY="119689">
        <dgm:presLayoutVars>
          <dgm:chMax val="0"/>
          <dgm:chPref val="0"/>
          <dgm:bulletEnabled val="1"/>
        </dgm:presLayoutVars>
      </dgm:prSet>
      <dgm:spPr/>
      <dgm:t>
        <a:bodyPr/>
        <a:lstStyle/>
        <a:p>
          <a:endParaRPr lang="en-US"/>
        </a:p>
      </dgm:t>
    </dgm:pt>
  </dgm:ptLst>
  <dgm:cxnLst>
    <dgm:cxn modelId="{C6F3EE50-B542-4DB5-B1D5-AB011277DEAF}" srcId="{2861D087-7AC2-4BCB-BC45-21F094C3421C}" destId="{F3E10FD3-9F39-4979-8505-05149CE20C7F}" srcOrd="4" destOrd="0" parTransId="{2B49C03B-3EC5-421C-AE17-CCF3578F4823}" sibTransId="{0B423538-9FDF-4F8C-9829-32802FAFD991}"/>
    <dgm:cxn modelId="{1DB3318F-3CAF-4CE6-BB7B-A036CF853DA0}" type="presOf" srcId="{2861D087-7AC2-4BCB-BC45-21F094C3421C}" destId="{63E39CF2-55E4-4A65-87F2-B0A4115044F0}" srcOrd="0" destOrd="0" presId="urn:microsoft.com/office/officeart/2009/3/layout/StepUpProcess"/>
    <dgm:cxn modelId="{AEF5C7C8-9938-4A15-BAA6-3E9CC18A33EC}" type="presOf" srcId="{2FEEFF0B-BB30-4D27-AE70-C1583AF13161}" destId="{77AFA4F2-D374-4E35-8287-632318BFF4ED}" srcOrd="0" destOrd="0" presId="urn:microsoft.com/office/officeart/2009/3/layout/StepUpProcess"/>
    <dgm:cxn modelId="{998927CD-AAD1-4047-9DA7-B55A443D2E83}" type="presOf" srcId="{CF23DF0F-186F-4CCE-99BA-FB85F2D366DB}" destId="{5B101E85-2436-4DDE-A9A1-655547C6A4B1}" srcOrd="0" destOrd="0" presId="urn:microsoft.com/office/officeart/2009/3/layout/StepUpProcess"/>
    <dgm:cxn modelId="{92540E85-350F-459B-9C10-60107F77B184}" srcId="{2861D087-7AC2-4BCB-BC45-21F094C3421C}" destId="{6662BF50-8060-4A6F-B2E0-52C6F0193977}" srcOrd="3" destOrd="0" parTransId="{A43C37E1-49B0-4418-9EBE-DA51E9826792}" sibTransId="{B019E7A8-E5D6-42FD-948A-36F7B72FD8BD}"/>
    <dgm:cxn modelId="{8B473252-582F-415B-9453-4C8FF2D67B31}" type="presOf" srcId="{6662BF50-8060-4A6F-B2E0-52C6F0193977}" destId="{C69F53CE-4DB0-4853-A08D-9078A37653AD}" srcOrd="0" destOrd="0" presId="urn:microsoft.com/office/officeart/2009/3/layout/StepUpProcess"/>
    <dgm:cxn modelId="{3ABC5D32-EDFC-40F4-A3E2-0E304C2CBF69}" type="presOf" srcId="{F3E10FD3-9F39-4979-8505-05149CE20C7F}" destId="{5D22BAFA-A937-41ED-A0DF-2D5DC031DD66}" srcOrd="0" destOrd="0" presId="urn:microsoft.com/office/officeart/2009/3/layout/StepUpProcess"/>
    <dgm:cxn modelId="{F478F32A-B86E-4675-AE07-C55C419C5051}" srcId="{2861D087-7AC2-4BCB-BC45-21F094C3421C}" destId="{CF23DF0F-186F-4CCE-99BA-FB85F2D366DB}" srcOrd="0" destOrd="0" parTransId="{D2A7ED8F-CFC4-4D65-A2E3-2FAB217DE269}" sibTransId="{6157810B-A810-4B36-B90D-ECCE67835D01}"/>
    <dgm:cxn modelId="{0C957748-B0DA-444D-BCC4-DCE458EF1AC3}" srcId="{2861D087-7AC2-4BCB-BC45-21F094C3421C}" destId="{45C1DEE7-F6CE-421B-86F4-5BAD1A916200}" srcOrd="2" destOrd="0" parTransId="{C5908539-BE81-44C2-B7B3-3FFFB5ECF219}" sibTransId="{9729C132-AFA5-4DA9-B53F-0E1AE91099C1}"/>
    <dgm:cxn modelId="{04422AA6-81E2-45CA-96F6-9F89A81D54EA}" type="presOf" srcId="{45C1DEE7-F6CE-421B-86F4-5BAD1A916200}" destId="{5EBCD74A-C77F-4651-AC93-DCDB5F120875}" srcOrd="0" destOrd="0" presId="urn:microsoft.com/office/officeart/2009/3/layout/StepUpProcess"/>
    <dgm:cxn modelId="{6BE39E21-B4CD-4FCF-80C8-43D72361B375}" srcId="{2861D087-7AC2-4BCB-BC45-21F094C3421C}" destId="{2FEEFF0B-BB30-4D27-AE70-C1583AF13161}" srcOrd="1" destOrd="0" parTransId="{98412ED3-907C-4C9E-9B03-11EDEA6E1DE8}" sibTransId="{116C4D7E-0C66-4B81-9684-08C87C4F86B4}"/>
    <dgm:cxn modelId="{76FFC329-A0FB-4891-9078-6AB68E626641}" type="presParOf" srcId="{63E39CF2-55E4-4A65-87F2-B0A4115044F0}" destId="{DA74F8AE-CFF7-4F68-8DAC-2D4558EEC2DE}" srcOrd="0" destOrd="0" presId="urn:microsoft.com/office/officeart/2009/3/layout/StepUpProcess"/>
    <dgm:cxn modelId="{730B763B-5034-47A8-9795-8661884AAEA3}" type="presParOf" srcId="{DA74F8AE-CFF7-4F68-8DAC-2D4558EEC2DE}" destId="{4BAF4217-5975-4D5D-88AB-CA827C2A41D0}" srcOrd="0" destOrd="0" presId="urn:microsoft.com/office/officeart/2009/3/layout/StepUpProcess"/>
    <dgm:cxn modelId="{0D5E5457-21B0-4BA7-9273-3CE4033BBF1A}" type="presParOf" srcId="{DA74F8AE-CFF7-4F68-8DAC-2D4558EEC2DE}" destId="{5B101E85-2436-4DDE-A9A1-655547C6A4B1}" srcOrd="1" destOrd="0" presId="urn:microsoft.com/office/officeart/2009/3/layout/StepUpProcess"/>
    <dgm:cxn modelId="{A1B0582C-F5BB-49C6-8228-CED9BED389A3}" type="presParOf" srcId="{DA74F8AE-CFF7-4F68-8DAC-2D4558EEC2DE}" destId="{D8AE8180-B425-4329-A079-B2FD335FCA8D}" srcOrd="2" destOrd="0" presId="urn:microsoft.com/office/officeart/2009/3/layout/StepUpProcess"/>
    <dgm:cxn modelId="{BADF1CD6-494F-41ED-8B11-CDCF2EC510CC}" type="presParOf" srcId="{63E39CF2-55E4-4A65-87F2-B0A4115044F0}" destId="{F365E3A8-1111-42D3-AAAD-EFE598F6F221}" srcOrd="1" destOrd="0" presId="urn:microsoft.com/office/officeart/2009/3/layout/StepUpProcess"/>
    <dgm:cxn modelId="{0D75D1FE-D813-4E79-9FDC-D90688CA0B08}" type="presParOf" srcId="{F365E3A8-1111-42D3-AAAD-EFE598F6F221}" destId="{CD817C62-59CF-4EDD-BF0D-34C00C057C12}" srcOrd="0" destOrd="0" presId="urn:microsoft.com/office/officeart/2009/3/layout/StepUpProcess"/>
    <dgm:cxn modelId="{52B3A3B6-18C5-42B4-87C2-D001AA7B85D7}" type="presParOf" srcId="{63E39CF2-55E4-4A65-87F2-B0A4115044F0}" destId="{1FA5603A-AB4D-4C02-A3A3-ED98612D7AC0}" srcOrd="2" destOrd="0" presId="urn:microsoft.com/office/officeart/2009/3/layout/StepUpProcess"/>
    <dgm:cxn modelId="{1EE4BAAD-A83D-4BDB-A71E-F564F5ADADC1}" type="presParOf" srcId="{1FA5603A-AB4D-4C02-A3A3-ED98612D7AC0}" destId="{E2FA9F60-DADD-4C34-8AFA-574197DB8A2F}" srcOrd="0" destOrd="0" presId="urn:microsoft.com/office/officeart/2009/3/layout/StepUpProcess"/>
    <dgm:cxn modelId="{6C7A3C7F-839D-4FCE-9A15-026BA34B1E38}" type="presParOf" srcId="{1FA5603A-AB4D-4C02-A3A3-ED98612D7AC0}" destId="{77AFA4F2-D374-4E35-8287-632318BFF4ED}" srcOrd="1" destOrd="0" presId="urn:microsoft.com/office/officeart/2009/3/layout/StepUpProcess"/>
    <dgm:cxn modelId="{F6E4B089-FE98-4719-99C1-3D05B0994909}" type="presParOf" srcId="{1FA5603A-AB4D-4C02-A3A3-ED98612D7AC0}" destId="{AC4DCC25-AA7E-433F-A09D-457A7EBB9EDA}" srcOrd="2" destOrd="0" presId="urn:microsoft.com/office/officeart/2009/3/layout/StepUpProcess"/>
    <dgm:cxn modelId="{78DBD97E-D491-4345-9562-D4F02290673F}" type="presParOf" srcId="{63E39CF2-55E4-4A65-87F2-B0A4115044F0}" destId="{7E3ABC2F-E885-49EE-8F41-1B58D99533D7}" srcOrd="3" destOrd="0" presId="urn:microsoft.com/office/officeart/2009/3/layout/StepUpProcess"/>
    <dgm:cxn modelId="{3A01F5DE-2F83-4FBE-A51E-1D138957C885}" type="presParOf" srcId="{7E3ABC2F-E885-49EE-8F41-1B58D99533D7}" destId="{A3A8C990-D13A-40CB-ADD3-40C33BD66232}" srcOrd="0" destOrd="0" presId="urn:microsoft.com/office/officeart/2009/3/layout/StepUpProcess"/>
    <dgm:cxn modelId="{5A20577A-A3E6-465E-8EF6-BF9AC50B9A04}" type="presParOf" srcId="{63E39CF2-55E4-4A65-87F2-B0A4115044F0}" destId="{5985167E-520C-4A24-B71B-F580A5671A2A}" srcOrd="4" destOrd="0" presId="urn:microsoft.com/office/officeart/2009/3/layout/StepUpProcess"/>
    <dgm:cxn modelId="{4710EF13-2E7B-4D48-AC4A-E1C36841DD62}" type="presParOf" srcId="{5985167E-520C-4A24-B71B-F580A5671A2A}" destId="{10335BA0-3751-4D68-ADD1-7BA3BDD72892}" srcOrd="0" destOrd="0" presId="urn:microsoft.com/office/officeart/2009/3/layout/StepUpProcess"/>
    <dgm:cxn modelId="{F6E9D21F-7C4A-46FC-B0EB-361220C74862}" type="presParOf" srcId="{5985167E-520C-4A24-B71B-F580A5671A2A}" destId="{5EBCD74A-C77F-4651-AC93-DCDB5F120875}" srcOrd="1" destOrd="0" presId="urn:microsoft.com/office/officeart/2009/3/layout/StepUpProcess"/>
    <dgm:cxn modelId="{13E2DFF4-FBA3-470D-AB24-5E7B4CFC79E3}" type="presParOf" srcId="{5985167E-520C-4A24-B71B-F580A5671A2A}" destId="{238200F1-DBC8-4ACF-9E2E-EBA4CE61EAED}" srcOrd="2" destOrd="0" presId="urn:microsoft.com/office/officeart/2009/3/layout/StepUpProcess"/>
    <dgm:cxn modelId="{B0602CCF-1AB9-44FB-9427-F93B56A55C67}" type="presParOf" srcId="{63E39CF2-55E4-4A65-87F2-B0A4115044F0}" destId="{1303678E-4008-4C1E-BF0D-41EE2A21BB55}" srcOrd="5" destOrd="0" presId="urn:microsoft.com/office/officeart/2009/3/layout/StepUpProcess"/>
    <dgm:cxn modelId="{93547450-E33F-47AE-AD90-5FCC1788C852}" type="presParOf" srcId="{1303678E-4008-4C1E-BF0D-41EE2A21BB55}" destId="{CA665597-0CC6-4683-91BB-5411D636C8F4}" srcOrd="0" destOrd="0" presId="urn:microsoft.com/office/officeart/2009/3/layout/StepUpProcess"/>
    <dgm:cxn modelId="{FDD602DD-C0B4-4C75-A52B-FCC1D011C5CB}" type="presParOf" srcId="{63E39CF2-55E4-4A65-87F2-B0A4115044F0}" destId="{983F0642-1D93-433A-975E-2521CDA1975A}" srcOrd="6" destOrd="0" presId="urn:microsoft.com/office/officeart/2009/3/layout/StepUpProcess"/>
    <dgm:cxn modelId="{51A0D8AA-9BF0-487C-AD15-6FC424062975}" type="presParOf" srcId="{983F0642-1D93-433A-975E-2521CDA1975A}" destId="{62E77AF4-1F70-4FDA-8629-31EDBA794147}" srcOrd="0" destOrd="0" presId="urn:microsoft.com/office/officeart/2009/3/layout/StepUpProcess"/>
    <dgm:cxn modelId="{76378897-A276-428C-A755-6CE125B3D1B4}" type="presParOf" srcId="{983F0642-1D93-433A-975E-2521CDA1975A}" destId="{C69F53CE-4DB0-4853-A08D-9078A37653AD}" srcOrd="1" destOrd="0" presId="urn:microsoft.com/office/officeart/2009/3/layout/StepUpProcess"/>
    <dgm:cxn modelId="{18932C92-CB1A-4DD7-B0E3-0C4707707999}" type="presParOf" srcId="{983F0642-1D93-433A-975E-2521CDA1975A}" destId="{95E84141-8001-4996-A3F4-FEF4F722555D}" srcOrd="2" destOrd="0" presId="urn:microsoft.com/office/officeart/2009/3/layout/StepUpProcess"/>
    <dgm:cxn modelId="{7BD52622-75C5-47F2-A586-5D5339A865CD}" type="presParOf" srcId="{63E39CF2-55E4-4A65-87F2-B0A4115044F0}" destId="{E7FFEBD5-9C50-4CE1-94EA-E0B744142E76}" srcOrd="7" destOrd="0" presId="urn:microsoft.com/office/officeart/2009/3/layout/StepUpProcess"/>
    <dgm:cxn modelId="{F1962A9B-3080-4A66-B69D-74A218C377F0}" type="presParOf" srcId="{E7FFEBD5-9C50-4CE1-94EA-E0B744142E76}" destId="{E2F9DFC1-1D78-439F-AFAD-6D5864EF91BC}" srcOrd="0" destOrd="0" presId="urn:microsoft.com/office/officeart/2009/3/layout/StepUpProcess"/>
    <dgm:cxn modelId="{7FD9969F-AAC7-447A-B39F-4147D40B00A2}" type="presParOf" srcId="{63E39CF2-55E4-4A65-87F2-B0A4115044F0}" destId="{6E17CA3C-F863-43C5-A4C5-9396DFE87A6A}" srcOrd="8" destOrd="0" presId="urn:microsoft.com/office/officeart/2009/3/layout/StepUpProcess"/>
    <dgm:cxn modelId="{8622363D-BBEF-419A-A5B2-45409779CA3B}" type="presParOf" srcId="{6E17CA3C-F863-43C5-A4C5-9396DFE87A6A}" destId="{A88DF81A-001C-4B55-B304-313880E99A4B}" srcOrd="0" destOrd="0" presId="urn:microsoft.com/office/officeart/2009/3/layout/StepUpProcess"/>
    <dgm:cxn modelId="{12C4C960-3202-47D7-BE97-3B02BFA39D4E}" type="presParOf" srcId="{6E17CA3C-F863-43C5-A4C5-9396DFE87A6A}" destId="{5D22BAFA-A937-41ED-A0DF-2D5DC031DD6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043EE0-31DC-4FBD-99B6-C708661155E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A17C438-C786-4339-86FC-4FB5AD7E847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1600" b="1" dirty="0" smtClean="0">
              <a:latin typeface="Verdana Pro" panose="020B0604030504040204" pitchFamily="34" charset="0"/>
            </a:rPr>
            <a:t>1. Αλλαγή συντονιστή</a:t>
          </a:r>
          <a:endParaRPr lang="en-US" sz="1600" b="1" dirty="0">
            <a:latin typeface="Verdana Pro" panose="020B0604030504040204" pitchFamily="34" charset="0"/>
          </a:endParaRPr>
        </a:p>
      </dgm:t>
    </dgm:pt>
    <dgm:pt modelId="{4FAAD7AE-233E-49D4-B426-1A7830247BD7}" type="parTrans" cxnId="{AE4C27A4-0722-4790-8E10-2352FE458E69}">
      <dgm:prSet/>
      <dgm:spPr/>
      <dgm:t>
        <a:bodyPr/>
        <a:lstStyle/>
        <a:p>
          <a:endParaRPr lang="en-US" sz="1600">
            <a:latin typeface="Verdana Pro" panose="020B0604030504040204" pitchFamily="34" charset="0"/>
          </a:endParaRPr>
        </a:p>
      </dgm:t>
    </dgm:pt>
    <dgm:pt modelId="{037444A3-28FE-4DA3-AD7C-FE5E8CC0ECBF}" type="sibTrans" cxnId="{AE4C27A4-0722-4790-8E10-2352FE458E69}">
      <dgm:prSet/>
      <dgm:spPr/>
      <dgm:t>
        <a:bodyPr/>
        <a:lstStyle/>
        <a:p>
          <a:endParaRPr lang="en-US" sz="1600">
            <a:latin typeface="Verdana Pro" panose="020B0604030504040204" pitchFamily="34" charset="0"/>
          </a:endParaRPr>
        </a:p>
      </dgm:t>
    </dgm:pt>
    <dgm:pt modelId="{A2463500-A8FB-4A57-B096-FAD098BF8504}">
      <dgm:prSet custT="1"/>
      <dgm:spPr/>
      <dgm:t>
        <a:bodyPr/>
        <a:lstStyle/>
        <a:p>
          <a:r>
            <a:rPr lang="en-US" sz="1600" b="1" dirty="0" smtClean="0">
              <a:latin typeface="Verdana Pro" panose="020B0604030504040204" pitchFamily="34" charset="0"/>
            </a:rPr>
            <a:t>2. </a:t>
          </a:r>
          <a:r>
            <a:rPr lang="el-GR" sz="1600" b="1" dirty="0" smtClean="0">
              <a:latin typeface="Verdana Pro" panose="020B0604030504040204" pitchFamily="34" charset="0"/>
            </a:rPr>
            <a:t>Αλλαγή νόμιμου εκπροσώπου του οργανισμού</a:t>
          </a:r>
          <a:endParaRPr lang="el-GR" sz="1600" b="1" dirty="0">
            <a:latin typeface="Verdana Pro" panose="020B0604030504040204" pitchFamily="34" charset="0"/>
          </a:endParaRPr>
        </a:p>
      </dgm:t>
    </dgm:pt>
    <dgm:pt modelId="{234F9A97-CADC-4871-BD3E-037141B9A973}" type="parTrans" cxnId="{D43D39C8-2BB7-4FF3-87CD-E49A7385B3BE}">
      <dgm:prSet/>
      <dgm:spPr/>
      <dgm:t>
        <a:bodyPr/>
        <a:lstStyle/>
        <a:p>
          <a:endParaRPr lang="en-US" sz="1600">
            <a:latin typeface="Verdana Pro" panose="020B0604030504040204" pitchFamily="34" charset="0"/>
          </a:endParaRPr>
        </a:p>
      </dgm:t>
    </dgm:pt>
    <dgm:pt modelId="{0D25A1A2-EFD3-4340-9BBE-567476A209C9}" type="sibTrans" cxnId="{D43D39C8-2BB7-4FF3-87CD-E49A7385B3BE}">
      <dgm:prSet/>
      <dgm:spPr/>
      <dgm:t>
        <a:bodyPr/>
        <a:lstStyle/>
        <a:p>
          <a:endParaRPr lang="en-US" sz="1600">
            <a:latin typeface="Verdana Pro" panose="020B0604030504040204" pitchFamily="34" charset="0"/>
          </a:endParaRPr>
        </a:p>
      </dgm:t>
    </dgm:pt>
    <dgm:pt modelId="{E84C090A-22CD-4CD6-AFDA-D2DDC499FD42}">
      <dgm:prSet custT="1"/>
      <dgm:spPr/>
      <dgm:t>
        <a:bodyPr/>
        <a:lstStyle/>
        <a:p>
          <a:r>
            <a:rPr lang="en-US" sz="1600" b="1" dirty="0" smtClean="0">
              <a:latin typeface="Verdana Pro" panose="020B0604030504040204" pitchFamily="34" charset="0"/>
            </a:rPr>
            <a:t>3. </a:t>
          </a:r>
          <a:r>
            <a:rPr lang="el-GR" sz="1600" b="1" dirty="0" smtClean="0">
              <a:latin typeface="Verdana Pro" panose="020B0604030504040204" pitchFamily="34" charset="0"/>
            </a:rPr>
            <a:t>Αλλαγή στοιχείων οργανισμού (πχ </a:t>
          </a:r>
          <a:r>
            <a:rPr lang="el-GR" sz="1600" b="1" dirty="0" err="1" smtClean="0">
              <a:latin typeface="Verdana Pro" panose="020B0604030504040204" pitchFamily="34" charset="0"/>
            </a:rPr>
            <a:t>email</a:t>
          </a:r>
          <a:r>
            <a:rPr lang="el-GR" sz="1600" b="1" dirty="0" smtClean="0">
              <a:latin typeface="Verdana Pro" panose="020B0604030504040204" pitchFamily="34" charset="0"/>
            </a:rPr>
            <a:t>, τηλέφωνο κλπ)</a:t>
          </a:r>
        </a:p>
      </dgm:t>
    </dgm:pt>
    <dgm:pt modelId="{4E5A8196-9111-41CD-891E-0F4A4B11EFC3}" type="parTrans" cxnId="{6E53DE4D-3859-43B3-9C04-048240945394}">
      <dgm:prSet/>
      <dgm:spPr/>
      <dgm:t>
        <a:bodyPr/>
        <a:lstStyle/>
        <a:p>
          <a:endParaRPr lang="en-US" sz="1600">
            <a:latin typeface="Verdana Pro" panose="020B0604030504040204" pitchFamily="34" charset="0"/>
          </a:endParaRPr>
        </a:p>
      </dgm:t>
    </dgm:pt>
    <dgm:pt modelId="{5493254A-11B7-4CAE-B3C9-9B132A0975A0}" type="sibTrans" cxnId="{6E53DE4D-3859-43B3-9C04-048240945394}">
      <dgm:prSet/>
      <dgm:spPr/>
      <dgm:t>
        <a:bodyPr/>
        <a:lstStyle/>
        <a:p>
          <a:endParaRPr lang="en-US" sz="1600">
            <a:latin typeface="Verdana Pro" panose="020B0604030504040204" pitchFamily="34" charset="0"/>
          </a:endParaRPr>
        </a:p>
      </dgm:t>
    </dgm:pt>
    <dgm:pt modelId="{1C03E7F2-07F6-41E0-9275-6F3A05705A62}" type="pres">
      <dgm:prSet presAssocID="{4C043EE0-31DC-4FBD-99B6-C708661155EB}" presName="linear" presStyleCnt="0">
        <dgm:presLayoutVars>
          <dgm:animLvl val="lvl"/>
          <dgm:resizeHandles val="exact"/>
        </dgm:presLayoutVars>
      </dgm:prSet>
      <dgm:spPr/>
      <dgm:t>
        <a:bodyPr/>
        <a:lstStyle/>
        <a:p>
          <a:endParaRPr lang="en-US"/>
        </a:p>
      </dgm:t>
    </dgm:pt>
    <dgm:pt modelId="{E1776673-3E6A-42BC-B800-5E24B8D2FED3}" type="pres">
      <dgm:prSet presAssocID="{FA17C438-C786-4339-86FC-4FB5AD7E8477}" presName="parentText" presStyleLbl="node1" presStyleIdx="0" presStyleCnt="3" custLinFactNeighborX="126" custLinFactNeighborY="-1552">
        <dgm:presLayoutVars>
          <dgm:chMax val="0"/>
          <dgm:bulletEnabled val="1"/>
        </dgm:presLayoutVars>
      </dgm:prSet>
      <dgm:spPr/>
      <dgm:t>
        <a:bodyPr/>
        <a:lstStyle/>
        <a:p>
          <a:endParaRPr lang="en-US"/>
        </a:p>
      </dgm:t>
    </dgm:pt>
    <dgm:pt modelId="{844B518D-2001-4E18-8A60-C5DE5A7DE6C2}" type="pres">
      <dgm:prSet presAssocID="{037444A3-28FE-4DA3-AD7C-FE5E8CC0ECBF}" presName="spacer" presStyleCnt="0"/>
      <dgm:spPr/>
      <dgm:t>
        <a:bodyPr/>
        <a:lstStyle/>
        <a:p>
          <a:endParaRPr lang="en-GB"/>
        </a:p>
      </dgm:t>
    </dgm:pt>
    <dgm:pt modelId="{1CC636DA-58FD-4534-B9CA-82C873EC29CD}" type="pres">
      <dgm:prSet presAssocID="{A2463500-A8FB-4A57-B096-FAD098BF8504}" presName="parentText" presStyleLbl="node1" presStyleIdx="1" presStyleCnt="3">
        <dgm:presLayoutVars>
          <dgm:chMax val="0"/>
          <dgm:bulletEnabled val="1"/>
        </dgm:presLayoutVars>
      </dgm:prSet>
      <dgm:spPr/>
      <dgm:t>
        <a:bodyPr/>
        <a:lstStyle/>
        <a:p>
          <a:endParaRPr lang="en-US"/>
        </a:p>
      </dgm:t>
    </dgm:pt>
    <dgm:pt modelId="{35A316DE-04F0-407A-96C8-D0F8FFFA792F}" type="pres">
      <dgm:prSet presAssocID="{0D25A1A2-EFD3-4340-9BBE-567476A209C9}" presName="spacer" presStyleCnt="0"/>
      <dgm:spPr/>
      <dgm:t>
        <a:bodyPr/>
        <a:lstStyle/>
        <a:p>
          <a:endParaRPr lang="en-GB"/>
        </a:p>
      </dgm:t>
    </dgm:pt>
    <dgm:pt modelId="{B564A866-8402-4DC6-A5A3-9B483DB79939}" type="pres">
      <dgm:prSet presAssocID="{E84C090A-22CD-4CD6-AFDA-D2DDC499FD42}" presName="parentText" presStyleLbl="node1" presStyleIdx="2" presStyleCnt="3">
        <dgm:presLayoutVars>
          <dgm:chMax val="0"/>
          <dgm:bulletEnabled val="1"/>
        </dgm:presLayoutVars>
      </dgm:prSet>
      <dgm:spPr/>
      <dgm:t>
        <a:bodyPr/>
        <a:lstStyle/>
        <a:p>
          <a:endParaRPr lang="en-US"/>
        </a:p>
      </dgm:t>
    </dgm:pt>
  </dgm:ptLst>
  <dgm:cxnLst>
    <dgm:cxn modelId="{F91AF608-C2DD-47FE-ACC2-5CFC001F8405}" type="presOf" srcId="{FA17C438-C786-4339-86FC-4FB5AD7E8477}" destId="{E1776673-3E6A-42BC-B800-5E24B8D2FED3}" srcOrd="0" destOrd="0" presId="urn:microsoft.com/office/officeart/2005/8/layout/vList2"/>
    <dgm:cxn modelId="{D3DF2345-7257-4564-8CF6-367E892116F6}" type="presOf" srcId="{E84C090A-22CD-4CD6-AFDA-D2DDC499FD42}" destId="{B564A866-8402-4DC6-A5A3-9B483DB79939}" srcOrd="0" destOrd="0" presId="urn:microsoft.com/office/officeart/2005/8/layout/vList2"/>
    <dgm:cxn modelId="{AE4C27A4-0722-4790-8E10-2352FE458E69}" srcId="{4C043EE0-31DC-4FBD-99B6-C708661155EB}" destId="{FA17C438-C786-4339-86FC-4FB5AD7E8477}" srcOrd="0" destOrd="0" parTransId="{4FAAD7AE-233E-49D4-B426-1A7830247BD7}" sibTransId="{037444A3-28FE-4DA3-AD7C-FE5E8CC0ECBF}"/>
    <dgm:cxn modelId="{87D24237-BBC7-44FD-8A8D-46669B432D88}" type="presOf" srcId="{4C043EE0-31DC-4FBD-99B6-C708661155EB}" destId="{1C03E7F2-07F6-41E0-9275-6F3A05705A62}" srcOrd="0" destOrd="0" presId="urn:microsoft.com/office/officeart/2005/8/layout/vList2"/>
    <dgm:cxn modelId="{6E53DE4D-3859-43B3-9C04-048240945394}" srcId="{4C043EE0-31DC-4FBD-99B6-C708661155EB}" destId="{E84C090A-22CD-4CD6-AFDA-D2DDC499FD42}" srcOrd="2" destOrd="0" parTransId="{4E5A8196-9111-41CD-891E-0F4A4B11EFC3}" sibTransId="{5493254A-11B7-4CAE-B3C9-9B132A0975A0}"/>
    <dgm:cxn modelId="{D43D39C8-2BB7-4FF3-87CD-E49A7385B3BE}" srcId="{4C043EE0-31DC-4FBD-99B6-C708661155EB}" destId="{A2463500-A8FB-4A57-B096-FAD098BF8504}" srcOrd="1" destOrd="0" parTransId="{234F9A97-CADC-4871-BD3E-037141B9A973}" sibTransId="{0D25A1A2-EFD3-4340-9BBE-567476A209C9}"/>
    <dgm:cxn modelId="{40C66B68-307F-4F5F-A9BD-AB4D03903499}" type="presOf" srcId="{A2463500-A8FB-4A57-B096-FAD098BF8504}" destId="{1CC636DA-58FD-4534-B9CA-82C873EC29CD}" srcOrd="0" destOrd="0" presId="urn:microsoft.com/office/officeart/2005/8/layout/vList2"/>
    <dgm:cxn modelId="{37572AFD-2BD0-4C58-9AFD-3FB1B4553EC6}" type="presParOf" srcId="{1C03E7F2-07F6-41E0-9275-6F3A05705A62}" destId="{E1776673-3E6A-42BC-B800-5E24B8D2FED3}" srcOrd="0" destOrd="0" presId="urn:microsoft.com/office/officeart/2005/8/layout/vList2"/>
    <dgm:cxn modelId="{3F0682BD-932C-43EA-9B3C-84DF269BA8DC}" type="presParOf" srcId="{1C03E7F2-07F6-41E0-9275-6F3A05705A62}" destId="{844B518D-2001-4E18-8A60-C5DE5A7DE6C2}" srcOrd="1" destOrd="0" presId="urn:microsoft.com/office/officeart/2005/8/layout/vList2"/>
    <dgm:cxn modelId="{4E30972D-745D-4FAB-9F21-EC81B1331B1B}" type="presParOf" srcId="{1C03E7F2-07F6-41E0-9275-6F3A05705A62}" destId="{1CC636DA-58FD-4534-B9CA-82C873EC29CD}" srcOrd="2" destOrd="0" presId="urn:microsoft.com/office/officeart/2005/8/layout/vList2"/>
    <dgm:cxn modelId="{42B06202-328B-4EE0-ACF1-9713050D8FA8}" type="presParOf" srcId="{1C03E7F2-07F6-41E0-9275-6F3A05705A62}" destId="{35A316DE-04F0-407A-96C8-D0F8FFFA792F}" srcOrd="3" destOrd="0" presId="urn:microsoft.com/office/officeart/2005/8/layout/vList2"/>
    <dgm:cxn modelId="{53D9D117-DFFF-40CC-9661-5D56F2C8B0FD}" type="presParOf" srcId="{1C03E7F2-07F6-41E0-9275-6F3A05705A62}" destId="{B564A866-8402-4DC6-A5A3-9B483DB7993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043EE0-31DC-4FBD-99B6-C708661155E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A17C438-C786-4339-86FC-4FB5AD7E847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l-GR" sz="1600" b="1" dirty="0" smtClean="0">
              <a:latin typeface="Verdana Pro" panose="020B0604030504040204" pitchFamily="34" charset="0"/>
            </a:rPr>
            <a:t>1. Αλλαγή στη διάρκεια του Σχεδίου</a:t>
          </a:r>
          <a:endParaRPr lang="en-US" sz="1600" b="1" dirty="0" smtClean="0">
            <a:latin typeface="Verdana Pro" panose="020B0604030504040204" pitchFamily="34" charset="0"/>
          </a:endParaRPr>
        </a:p>
        <a:p>
          <a:pPr defTabSz="711200">
            <a:lnSpc>
              <a:spcPct val="90000"/>
            </a:lnSpc>
            <a:spcBef>
              <a:spcPct val="0"/>
            </a:spcBef>
            <a:spcAft>
              <a:spcPct val="35000"/>
            </a:spcAft>
          </a:pPr>
          <a:endParaRPr lang="en-US" sz="1600" b="1" dirty="0">
            <a:latin typeface="Verdana Pro" panose="020B0604030504040204" pitchFamily="34" charset="0"/>
          </a:endParaRPr>
        </a:p>
      </dgm:t>
    </dgm:pt>
    <dgm:pt modelId="{4FAAD7AE-233E-49D4-B426-1A7830247BD7}" type="parTrans" cxnId="{AE4C27A4-0722-4790-8E10-2352FE458E69}">
      <dgm:prSet/>
      <dgm:spPr/>
      <dgm:t>
        <a:bodyPr/>
        <a:lstStyle/>
        <a:p>
          <a:endParaRPr lang="en-US" sz="1600">
            <a:latin typeface="Verdana Pro" panose="020B0604030504040204" pitchFamily="34" charset="0"/>
          </a:endParaRPr>
        </a:p>
      </dgm:t>
    </dgm:pt>
    <dgm:pt modelId="{037444A3-28FE-4DA3-AD7C-FE5E8CC0ECBF}" type="sibTrans" cxnId="{AE4C27A4-0722-4790-8E10-2352FE458E69}">
      <dgm:prSet/>
      <dgm:spPr/>
      <dgm:t>
        <a:bodyPr/>
        <a:lstStyle/>
        <a:p>
          <a:endParaRPr lang="en-US" sz="1600">
            <a:latin typeface="Verdana Pro" panose="020B0604030504040204" pitchFamily="34" charset="0"/>
          </a:endParaRPr>
        </a:p>
      </dgm:t>
    </dgm:pt>
    <dgm:pt modelId="{833FBDD3-0A8B-49D4-B633-1B3E18493950}">
      <dgm:prSet phldrT="[Text]" custT="1"/>
      <dgm:spPr/>
      <dgm:t>
        <a:bodyPr/>
        <a:lstStyle/>
        <a:p>
          <a:r>
            <a:rPr lang="el-GR" sz="1600" b="1" dirty="0" smtClean="0">
              <a:latin typeface="Verdana Pro" panose="020B0604030504040204" pitchFamily="34" charset="0"/>
            </a:rPr>
            <a:t>2. Αλλαγή τραπεζικών στοιχείων</a:t>
          </a:r>
          <a:endParaRPr lang="en-US" sz="1600" b="1" dirty="0">
            <a:latin typeface="Verdana Pro" panose="020B0604030504040204" pitchFamily="34" charset="0"/>
          </a:endParaRPr>
        </a:p>
      </dgm:t>
    </dgm:pt>
    <dgm:pt modelId="{F7B6E9EA-5BD3-4799-AFAD-8EF388E5FB62}" type="parTrans" cxnId="{1A14C0C3-8EB9-4CC9-98DD-E7CBABB24FCC}">
      <dgm:prSet/>
      <dgm:spPr/>
      <dgm:t>
        <a:bodyPr/>
        <a:lstStyle/>
        <a:p>
          <a:endParaRPr lang="en-US" sz="1600">
            <a:latin typeface="Verdana Pro" panose="020B0604030504040204" pitchFamily="34" charset="0"/>
          </a:endParaRPr>
        </a:p>
      </dgm:t>
    </dgm:pt>
    <dgm:pt modelId="{4CF9B57C-2320-449E-BEB1-42A27A948FFC}" type="sibTrans" cxnId="{1A14C0C3-8EB9-4CC9-98DD-E7CBABB24FCC}">
      <dgm:prSet/>
      <dgm:spPr/>
      <dgm:t>
        <a:bodyPr/>
        <a:lstStyle/>
        <a:p>
          <a:endParaRPr lang="en-US" sz="1600">
            <a:latin typeface="Verdana Pro" panose="020B0604030504040204" pitchFamily="34" charset="0"/>
          </a:endParaRPr>
        </a:p>
      </dgm:t>
    </dgm:pt>
    <dgm:pt modelId="{1B4C443D-4D9A-4C7D-9347-21D3B781AF3C}">
      <dgm:prSet phldrT="[Text]" custT="1"/>
      <dgm:spPr/>
      <dgm:t>
        <a:bodyPr/>
        <a:lstStyle/>
        <a:p>
          <a:pPr marR="0" eaLnBrk="1" fontAlgn="auto" latinLnBrk="0" hangingPunct="1">
            <a:buClrTx/>
            <a:buSzTx/>
            <a:buFontTx/>
            <a:tabLst/>
            <a:defRPr/>
          </a:pPr>
          <a:r>
            <a:rPr lang="en-US" sz="1600" b="1" dirty="0" smtClean="0">
              <a:latin typeface="Verdana Pro" panose="020B0604030504040204" pitchFamily="34" charset="0"/>
            </a:rPr>
            <a:t>3</a:t>
          </a:r>
          <a:r>
            <a:rPr lang="el-GR" sz="1600" b="1" dirty="0" smtClean="0">
              <a:latin typeface="Verdana Pro" panose="020B0604030504040204" pitchFamily="34" charset="0"/>
            </a:rPr>
            <a:t>. Μεταφορές Κονδυλίων με τροποποίηση – μόνο </a:t>
          </a:r>
          <a:r>
            <a:rPr lang="en-US" sz="1600" b="1" dirty="0" smtClean="0">
              <a:latin typeface="Verdana Pro" panose="020B0604030504040204" pitchFamily="34" charset="0"/>
            </a:rPr>
            <a:t>inclusion support</a:t>
          </a:r>
          <a:endParaRPr lang="el-GR" sz="1600" b="1" dirty="0" smtClean="0">
            <a:latin typeface="Verdana Pro" panose="020B0604030504040204" pitchFamily="34" charset="0"/>
          </a:endParaRPr>
        </a:p>
      </dgm:t>
    </dgm:pt>
    <dgm:pt modelId="{1458D171-CA5F-4931-B1D4-E59084872ED2}" type="parTrans" cxnId="{6CBACE55-465E-4EDA-9C0E-F14CA4F6DB9D}">
      <dgm:prSet/>
      <dgm:spPr/>
      <dgm:t>
        <a:bodyPr/>
        <a:lstStyle/>
        <a:p>
          <a:endParaRPr lang="en-US" sz="1600">
            <a:latin typeface="Verdana Pro" panose="020B0604030504040204" pitchFamily="34" charset="0"/>
          </a:endParaRPr>
        </a:p>
      </dgm:t>
    </dgm:pt>
    <dgm:pt modelId="{E4649E2C-E08B-408F-BAD1-5748D7DBDE7A}" type="sibTrans" cxnId="{6CBACE55-465E-4EDA-9C0E-F14CA4F6DB9D}">
      <dgm:prSet/>
      <dgm:spPr/>
      <dgm:t>
        <a:bodyPr/>
        <a:lstStyle/>
        <a:p>
          <a:endParaRPr lang="en-US" sz="1600">
            <a:latin typeface="Verdana Pro" panose="020B0604030504040204" pitchFamily="34" charset="0"/>
          </a:endParaRPr>
        </a:p>
      </dgm:t>
    </dgm:pt>
    <dgm:pt modelId="{1C03E7F2-07F6-41E0-9275-6F3A05705A62}" type="pres">
      <dgm:prSet presAssocID="{4C043EE0-31DC-4FBD-99B6-C708661155EB}" presName="linear" presStyleCnt="0">
        <dgm:presLayoutVars>
          <dgm:animLvl val="lvl"/>
          <dgm:resizeHandles val="exact"/>
        </dgm:presLayoutVars>
      </dgm:prSet>
      <dgm:spPr/>
      <dgm:t>
        <a:bodyPr/>
        <a:lstStyle/>
        <a:p>
          <a:endParaRPr lang="en-US"/>
        </a:p>
      </dgm:t>
    </dgm:pt>
    <dgm:pt modelId="{E1776673-3E6A-42BC-B800-5E24B8D2FED3}" type="pres">
      <dgm:prSet presAssocID="{FA17C438-C786-4339-86FC-4FB5AD7E8477}" presName="parentText" presStyleLbl="node1" presStyleIdx="0" presStyleCnt="3" custLinFactNeighborY="-19007">
        <dgm:presLayoutVars>
          <dgm:chMax val="0"/>
          <dgm:bulletEnabled val="1"/>
        </dgm:presLayoutVars>
      </dgm:prSet>
      <dgm:spPr/>
      <dgm:t>
        <a:bodyPr/>
        <a:lstStyle/>
        <a:p>
          <a:endParaRPr lang="en-US"/>
        </a:p>
      </dgm:t>
    </dgm:pt>
    <dgm:pt modelId="{844B518D-2001-4E18-8A60-C5DE5A7DE6C2}" type="pres">
      <dgm:prSet presAssocID="{037444A3-28FE-4DA3-AD7C-FE5E8CC0ECBF}" presName="spacer" presStyleCnt="0"/>
      <dgm:spPr/>
      <dgm:t>
        <a:bodyPr/>
        <a:lstStyle/>
        <a:p>
          <a:endParaRPr lang="en-GB"/>
        </a:p>
      </dgm:t>
    </dgm:pt>
    <dgm:pt modelId="{AFAE65F4-F6D1-4D13-9C05-5C1D1BE2D6FF}" type="pres">
      <dgm:prSet presAssocID="{833FBDD3-0A8B-49D4-B633-1B3E18493950}" presName="parentText" presStyleLbl="node1" presStyleIdx="1" presStyleCnt="3">
        <dgm:presLayoutVars>
          <dgm:chMax val="0"/>
          <dgm:bulletEnabled val="1"/>
        </dgm:presLayoutVars>
      </dgm:prSet>
      <dgm:spPr/>
      <dgm:t>
        <a:bodyPr/>
        <a:lstStyle/>
        <a:p>
          <a:endParaRPr lang="en-US"/>
        </a:p>
      </dgm:t>
    </dgm:pt>
    <dgm:pt modelId="{1FFFDCA0-2871-4FEA-88E9-AA670BFC2515}" type="pres">
      <dgm:prSet presAssocID="{4CF9B57C-2320-449E-BEB1-42A27A948FFC}" presName="spacer" presStyleCnt="0"/>
      <dgm:spPr/>
      <dgm:t>
        <a:bodyPr/>
        <a:lstStyle/>
        <a:p>
          <a:endParaRPr lang="en-GB"/>
        </a:p>
      </dgm:t>
    </dgm:pt>
    <dgm:pt modelId="{B5DDC53A-75BD-4C86-AC73-C5A346D55C8C}" type="pres">
      <dgm:prSet presAssocID="{1B4C443D-4D9A-4C7D-9347-21D3B781AF3C}" presName="parentText" presStyleLbl="node1" presStyleIdx="2" presStyleCnt="3">
        <dgm:presLayoutVars>
          <dgm:chMax val="0"/>
          <dgm:bulletEnabled val="1"/>
        </dgm:presLayoutVars>
      </dgm:prSet>
      <dgm:spPr/>
      <dgm:t>
        <a:bodyPr/>
        <a:lstStyle/>
        <a:p>
          <a:endParaRPr lang="en-US"/>
        </a:p>
      </dgm:t>
    </dgm:pt>
  </dgm:ptLst>
  <dgm:cxnLst>
    <dgm:cxn modelId="{A9334325-3B94-4A28-B90B-8915613B969E}" type="presOf" srcId="{4C043EE0-31DC-4FBD-99B6-C708661155EB}" destId="{1C03E7F2-07F6-41E0-9275-6F3A05705A62}" srcOrd="0" destOrd="0" presId="urn:microsoft.com/office/officeart/2005/8/layout/vList2"/>
    <dgm:cxn modelId="{6CBACE55-465E-4EDA-9C0E-F14CA4F6DB9D}" srcId="{4C043EE0-31DC-4FBD-99B6-C708661155EB}" destId="{1B4C443D-4D9A-4C7D-9347-21D3B781AF3C}" srcOrd="2" destOrd="0" parTransId="{1458D171-CA5F-4931-B1D4-E59084872ED2}" sibTransId="{E4649E2C-E08B-408F-BAD1-5748D7DBDE7A}"/>
    <dgm:cxn modelId="{F673BC3B-2444-4A1A-8777-4434FD29BE8F}" type="presOf" srcId="{833FBDD3-0A8B-49D4-B633-1B3E18493950}" destId="{AFAE65F4-F6D1-4D13-9C05-5C1D1BE2D6FF}" srcOrd="0" destOrd="0" presId="urn:microsoft.com/office/officeart/2005/8/layout/vList2"/>
    <dgm:cxn modelId="{AE4C27A4-0722-4790-8E10-2352FE458E69}" srcId="{4C043EE0-31DC-4FBD-99B6-C708661155EB}" destId="{FA17C438-C786-4339-86FC-4FB5AD7E8477}" srcOrd="0" destOrd="0" parTransId="{4FAAD7AE-233E-49D4-B426-1A7830247BD7}" sibTransId="{037444A3-28FE-4DA3-AD7C-FE5E8CC0ECBF}"/>
    <dgm:cxn modelId="{94824F72-6E9F-4B70-BBF3-7E60DE159E01}" type="presOf" srcId="{1B4C443D-4D9A-4C7D-9347-21D3B781AF3C}" destId="{B5DDC53A-75BD-4C86-AC73-C5A346D55C8C}" srcOrd="0" destOrd="0" presId="urn:microsoft.com/office/officeart/2005/8/layout/vList2"/>
    <dgm:cxn modelId="{EDA5E6D9-5938-4FE4-B12C-601D0AE8A85C}" type="presOf" srcId="{FA17C438-C786-4339-86FC-4FB5AD7E8477}" destId="{E1776673-3E6A-42BC-B800-5E24B8D2FED3}" srcOrd="0" destOrd="0" presId="urn:microsoft.com/office/officeart/2005/8/layout/vList2"/>
    <dgm:cxn modelId="{1A14C0C3-8EB9-4CC9-98DD-E7CBABB24FCC}" srcId="{4C043EE0-31DC-4FBD-99B6-C708661155EB}" destId="{833FBDD3-0A8B-49D4-B633-1B3E18493950}" srcOrd="1" destOrd="0" parTransId="{F7B6E9EA-5BD3-4799-AFAD-8EF388E5FB62}" sibTransId="{4CF9B57C-2320-449E-BEB1-42A27A948FFC}"/>
    <dgm:cxn modelId="{3AFF0AC7-4E80-4B77-B38F-B954A90D7904}" type="presParOf" srcId="{1C03E7F2-07F6-41E0-9275-6F3A05705A62}" destId="{E1776673-3E6A-42BC-B800-5E24B8D2FED3}" srcOrd="0" destOrd="0" presId="urn:microsoft.com/office/officeart/2005/8/layout/vList2"/>
    <dgm:cxn modelId="{9D336B3C-1152-4920-8BAA-811517F08B34}" type="presParOf" srcId="{1C03E7F2-07F6-41E0-9275-6F3A05705A62}" destId="{844B518D-2001-4E18-8A60-C5DE5A7DE6C2}" srcOrd="1" destOrd="0" presId="urn:microsoft.com/office/officeart/2005/8/layout/vList2"/>
    <dgm:cxn modelId="{3A5BE748-DAAA-4EF2-B411-7884DA2DA40C}" type="presParOf" srcId="{1C03E7F2-07F6-41E0-9275-6F3A05705A62}" destId="{AFAE65F4-F6D1-4D13-9C05-5C1D1BE2D6FF}" srcOrd="2" destOrd="0" presId="urn:microsoft.com/office/officeart/2005/8/layout/vList2"/>
    <dgm:cxn modelId="{6A0B340A-AE18-48D3-99E7-9297120DF882}" type="presParOf" srcId="{1C03E7F2-07F6-41E0-9275-6F3A05705A62}" destId="{1FFFDCA0-2871-4FEA-88E9-AA670BFC2515}" srcOrd="3" destOrd="0" presId="urn:microsoft.com/office/officeart/2005/8/layout/vList2"/>
    <dgm:cxn modelId="{1883EC27-E033-4B33-8551-3EF3665FC5D9}" type="presParOf" srcId="{1C03E7F2-07F6-41E0-9275-6F3A05705A62}" destId="{B5DDC53A-75BD-4C86-AC73-C5A346D55C8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043EE0-31DC-4FBD-99B6-C708661155E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A17C438-C786-4339-86FC-4FB5AD7E8477}">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1" dirty="0" smtClean="0">
              <a:latin typeface="Century Gothic" panose="020B0502020202020204" pitchFamily="34" charset="0"/>
            </a:rPr>
            <a:t>1. </a:t>
          </a:r>
          <a:r>
            <a:rPr lang="el-GR" sz="1600" b="1" dirty="0" smtClean="0">
              <a:latin typeface="Century Gothic" panose="020B0502020202020204" pitchFamily="34" charset="0"/>
            </a:rPr>
            <a:t>Αλλαγή οργανισμού φιλοξενίας, χώρας, τύπου κινητικότητας</a:t>
          </a:r>
          <a:endParaRPr lang="en-US" sz="1600" b="1" dirty="0">
            <a:latin typeface="Century Gothic" panose="020B0502020202020204" pitchFamily="34" charset="0"/>
          </a:endParaRPr>
        </a:p>
      </dgm:t>
    </dgm:pt>
    <dgm:pt modelId="{4FAAD7AE-233E-49D4-B426-1A7830247BD7}" type="parTrans" cxnId="{AE4C27A4-0722-4790-8E10-2352FE458E69}">
      <dgm:prSet/>
      <dgm:spPr/>
      <dgm:t>
        <a:bodyPr/>
        <a:lstStyle/>
        <a:p>
          <a:endParaRPr lang="en-US" sz="1600">
            <a:latin typeface="Verdana Pro" panose="020B0604030504040204" pitchFamily="34" charset="0"/>
          </a:endParaRPr>
        </a:p>
      </dgm:t>
    </dgm:pt>
    <dgm:pt modelId="{037444A3-28FE-4DA3-AD7C-FE5E8CC0ECBF}" type="sibTrans" cxnId="{AE4C27A4-0722-4790-8E10-2352FE458E69}">
      <dgm:prSet/>
      <dgm:spPr/>
      <dgm:t>
        <a:bodyPr/>
        <a:lstStyle/>
        <a:p>
          <a:endParaRPr lang="en-US" sz="1600">
            <a:latin typeface="Verdana Pro" panose="020B0604030504040204" pitchFamily="34" charset="0"/>
          </a:endParaRPr>
        </a:p>
      </dgm:t>
    </dgm:pt>
    <dgm:pt modelId="{83E40B46-DD34-4187-975A-5F8D8348D191}">
      <dgm:prSet custT="1"/>
      <dgm:spPr/>
      <dgm:t>
        <a:bodyPr/>
        <a:lstStyle/>
        <a:p>
          <a:pPr algn="ctr"/>
          <a:r>
            <a:rPr lang="en-US" sz="1600" b="1" dirty="0" smtClean="0">
              <a:latin typeface="Century Gothic" panose="020B0502020202020204" pitchFamily="34" charset="0"/>
            </a:rPr>
            <a:t>2. </a:t>
          </a:r>
          <a:r>
            <a:rPr lang="el-GR" sz="1600" b="1" dirty="0" smtClean="0">
              <a:latin typeface="Century Gothic" panose="020B0502020202020204" pitchFamily="34" charset="0"/>
            </a:rPr>
            <a:t>Διάρκεια κινητικότητας (σε καμία περίπτωση δεν πρέπει να είναι κάτω από την επιλέξιμη διάρκεια του κάθε τύπου κινητικότητας) </a:t>
          </a:r>
        </a:p>
      </dgm:t>
    </dgm:pt>
    <dgm:pt modelId="{4559275B-035D-409D-97E1-7A6BE0FF12B8}" type="parTrans" cxnId="{F02FEF69-8C86-4818-901B-B0CDDAA8F8E3}">
      <dgm:prSet/>
      <dgm:spPr/>
      <dgm:t>
        <a:bodyPr/>
        <a:lstStyle/>
        <a:p>
          <a:endParaRPr lang="en-US" sz="1600">
            <a:latin typeface="Verdana Pro" panose="020B0604030504040204" pitchFamily="34" charset="0"/>
          </a:endParaRPr>
        </a:p>
      </dgm:t>
    </dgm:pt>
    <dgm:pt modelId="{444E02A9-93A3-45B2-8E30-40DE3A66DB2B}" type="sibTrans" cxnId="{F02FEF69-8C86-4818-901B-B0CDDAA8F8E3}">
      <dgm:prSet/>
      <dgm:spPr/>
      <dgm:t>
        <a:bodyPr/>
        <a:lstStyle/>
        <a:p>
          <a:endParaRPr lang="en-US" sz="1600">
            <a:latin typeface="Verdana Pro" panose="020B0604030504040204" pitchFamily="34" charset="0"/>
          </a:endParaRPr>
        </a:p>
      </dgm:t>
    </dgm:pt>
    <dgm:pt modelId="{1C03E7F2-07F6-41E0-9275-6F3A05705A62}" type="pres">
      <dgm:prSet presAssocID="{4C043EE0-31DC-4FBD-99B6-C708661155EB}" presName="linear" presStyleCnt="0">
        <dgm:presLayoutVars>
          <dgm:animLvl val="lvl"/>
          <dgm:resizeHandles val="exact"/>
        </dgm:presLayoutVars>
      </dgm:prSet>
      <dgm:spPr/>
      <dgm:t>
        <a:bodyPr/>
        <a:lstStyle/>
        <a:p>
          <a:endParaRPr lang="en-US"/>
        </a:p>
      </dgm:t>
    </dgm:pt>
    <dgm:pt modelId="{E1776673-3E6A-42BC-B800-5E24B8D2FED3}" type="pres">
      <dgm:prSet presAssocID="{FA17C438-C786-4339-86FC-4FB5AD7E8477}" presName="parentText" presStyleLbl="node1" presStyleIdx="0" presStyleCnt="2" custScaleY="78846" custLinFactNeighborY="73495">
        <dgm:presLayoutVars>
          <dgm:chMax val="0"/>
          <dgm:bulletEnabled val="1"/>
        </dgm:presLayoutVars>
      </dgm:prSet>
      <dgm:spPr/>
      <dgm:t>
        <a:bodyPr/>
        <a:lstStyle/>
        <a:p>
          <a:endParaRPr lang="en-US"/>
        </a:p>
      </dgm:t>
    </dgm:pt>
    <dgm:pt modelId="{844B518D-2001-4E18-8A60-C5DE5A7DE6C2}" type="pres">
      <dgm:prSet presAssocID="{037444A3-28FE-4DA3-AD7C-FE5E8CC0ECBF}" presName="spacer" presStyleCnt="0"/>
      <dgm:spPr/>
      <dgm:t>
        <a:bodyPr/>
        <a:lstStyle/>
        <a:p>
          <a:endParaRPr lang="en-GB"/>
        </a:p>
      </dgm:t>
    </dgm:pt>
    <dgm:pt modelId="{CF92BAD2-A2C8-40D0-87EC-B3FE6FC5269A}" type="pres">
      <dgm:prSet presAssocID="{83E40B46-DD34-4187-975A-5F8D8348D191}" presName="parentText" presStyleLbl="node1" presStyleIdx="1" presStyleCnt="2" custScaleY="76477">
        <dgm:presLayoutVars>
          <dgm:chMax val="0"/>
          <dgm:bulletEnabled val="1"/>
        </dgm:presLayoutVars>
      </dgm:prSet>
      <dgm:spPr/>
      <dgm:t>
        <a:bodyPr/>
        <a:lstStyle/>
        <a:p>
          <a:endParaRPr lang="en-US"/>
        </a:p>
      </dgm:t>
    </dgm:pt>
  </dgm:ptLst>
  <dgm:cxnLst>
    <dgm:cxn modelId="{F02FEF69-8C86-4818-901B-B0CDDAA8F8E3}" srcId="{4C043EE0-31DC-4FBD-99B6-C708661155EB}" destId="{83E40B46-DD34-4187-975A-5F8D8348D191}" srcOrd="1" destOrd="0" parTransId="{4559275B-035D-409D-97E1-7A6BE0FF12B8}" sibTransId="{444E02A9-93A3-45B2-8E30-40DE3A66DB2B}"/>
    <dgm:cxn modelId="{AE4C27A4-0722-4790-8E10-2352FE458E69}" srcId="{4C043EE0-31DC-4FBD-99B6-C708661155EB}" destId="{FA17C438-C786-4339-86FC-4FB5AD7E8477}" srcOrd="0" destOrd="0" parTransId="{4FAAD7AE-233E-49D4-B426-1A7830247BD7}" sibTransId="{037444A3-28FE-4DA3-AD7C-FE5E8CC0ECBF}"/>
    <dgm:cxn modelId="{B8B14A0F-2904-44C8-A206-94407832712D}" type="presOf" srcId="{FA17C438-C786-4339-86FC-4FB5AD7E8477}" destId="{E1776673-3E6A-42BC-B800-5E24B8D2FED3}" srcOrd="0" destOrd="0" presId="urn:microsoft.com/office/officeart/2005/8/layout/vList2"/>
    <dgm:cxn modelId="{26FB5F01-449F-4EC7-B02C-A552F3AFD06E}" type="presOf" srcId="{83E40B46-DD34-4187-975A-5F8D8348D191}" destId="{CF92BAD2-A2C8-40D0-87EC-B3FE6FC5269A}" srcOrd="0" destOrd="0" presId="urn:microsoft.com/office/officeart/2005/8/layout/vList2"/>
    <dgm:cxn modelId="{10CEB0B0-14B4-4EE6-AB7C-8CFD7BD75DDC}" type="presOf" srcId="{4C043EE0-31DC-4FBD-99B6-C708661155EB}" destId="{1C03E7F2-07F6-41E0-9275-6F3A05705A62}" srcOrd="0" destOrd="0" presId="urn:microsoft.com/office/officeart/2005/8/layout/vList2"/>
    <dgm:cxn modelId="{86B8E811-DCFF-438D-B209-43BDA1E09CC4}" type="presParOf" srcId="{1C03E7F2-07F6-41E0-9275-6F3A05705A62}" destId="{E1776673-3E6A-42BC-B800-5E24B8D2FED3}" srcOrd="0" destOrd="0" presId="urn:microsoft.com/office/officeart/2005/8/layout/vList2"/>
    <dgm:cxn modelId="{49801969-43AC-4D87-89A6-945FF6D3348A}" type="presParOf" srcId="{1C03E7F2-07F6-41E0-9275-6F3A05705A62}" destId="{844B518D-2001-4E18-8A60-C5DE5A7DE6C2}" srcOrd="1" destOrd="0" presId="urn:microsoft.com/office/officeart/2005/8/layout/vList2"/>
    <dgm:cxn modelId="{A08957C7-4DC0-4CB3-BC1F-C1B77D9A3477}" type="presParOf" srcId="{1C03E7F2-07F6-41E0-9275-6F3A05705A62}" destId="{CF92BAD2-A2C8-40D0-87EC-B3FE6FC5269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9EC77D-C327-4E15-84D5-244E600E47E9}" type="doc">
      <dgm:prSet loTypeId="urn:microsoft.com/office/officeart/2005/8/layout/vList6" loCatId="process" qsTypeId="urn:microsoft.com/office/officeart/2005/8/quickstyle/simple1" qsCatId="simple" csTypeId="urn:microsoft.com/office/officeart/2005/8/colors/accent6_2" csCatId="accent6" phldr="1"/>
      <dgm:spPr/>
      <dgm:t>
        <a:bodyPr/>
        <a:lstStyle/>
        <a:p>
          <a:endParaRPr lang="en-US"/>
        </a:p>
      </dgm:t>
    </dgm:pt>
    <dgm:pt modelId="{621D2D9B-E391-41B2-A236-64AA4C9BB975}">
      <dgm:prSet phldrT="[Text]" custT="1"/>
      <dgm:spPr/>
      <dgm:t>
        <a:bodyPr/>
        <a:lstStyle/>
        <a:p>
          <a:r>
            <a:rPr lang="el-GR" sz="2200" dirty="0" smtClean="0">
              <a:latin typeface="Century Gothic" panose="020B0502020202020204" pitchFamily="34" charset="0"/>
            </a:rPr>
            <a:t>Αγορά τεχνολογικού εξοπλισμού</a:t>
          </a:r>
        </a:p>
        <a:p>
          <a:r>
            <a:rPr lang="el-GR" sz="2200" dirty="0" smtClean="0">
              <a:latin typeface="Century Gothic" panose="020B0502020202020204" pitchFamily="34" charset="0"/>
            </a:rPr>
            <a:t> π.χ. υπολογιστή</a:t>
          </a:r>
        </a:p>
      </dgm:t>
    </dgm:pt>
    <dgm:pt modelId="{CA082D55-2E4E-41FE-B3AB-75E581AD1DEB}" type="parTrans" cxnId="{C1A675CC-AADC-40BD-B8A1-B359708333BD}">
      <dgm:prSet/>
      <dgm:spPr/>
      <dgm:t>
        <a:bodyPr/>
        <a:lstStyle/>
        <a:p>
          <a:endParaRPr lang="en-US"/>
        </a:p>
      </dgm:t>
    </dgm:pt>
    <dgm:pt modelId="{FC34C4F1-B620-4F71-A0D8-E36E8BD695BF}" type="sibTrans" cxnId="{C1A675CC-AADC-40BD-B8A1-B359708333BD}">
      <dgm:prSet/>
      <dgm:spPr/>
      <dgm:t>
        <a:bodyPr/>
        <a:lstStyle/>
        <a:p>
          <a:endParaRPr lang="en-US"/>
        </a:p>
      </dgm:t>
    </dgm:pt>
    <dgm:pt modelId="{27F33C87-F19A-4F30-82EB-5C01299924D1}">
      <dgm:prSet phldrT="[Text]" custT="1"/>
      <dgm:spPr/>
      <dgm:t>
        <a:bodyPr/>
        <a:lstStyle/>
        <a:p>
          <a:pPr algn="ctr"/>
          <a:r>
            <a:rPr lang="el-GR" sz="2000" dirty="0" smtClean="0">
              <a:latin typeface="Century Gothic" panose="020B0502020202020204" pitchFamily="34" charset="0"/>
            </a:rPr>
            <a:t>Η απόσβεση υπολογίζεται:</a:t>
          </a:r>
        </a:p>
        <a:p>
          <a:pPr algn="l"/>
          <a:r>
            <a:rPr lang="el-GR" sz="2000" dirty="0" smtClean="0">
              <a:latin typeface="Century Gothic" panose="020B0502020202020204" pitchFamily="34" charset="0"/>
            </a:rPr>
            <a:t>- διάρκεια χρήσης εξοπλισμού εντός του Σχεδίου =14 μήνες</a:t>
          </a:r>
        </a:p>
        <a:p>
          <a:pPr algn="l"/>
          <a:r>
            <a:rPr lang="el-GR" sz="2000" dirty="0" smtClean="0">
              <a:latin typeface="Century Gothic" panose="020B0502020202020204" pitchFamily="34" charset="0"/>
            </a:rPr>
            <a:t>-5 χρόνια για απόσβεση εξοπλισμού =</a:t>
          </a:r>
          <a:r>
            <a:rPr lang="el-GR" sz="2000" dirty="0" smtClean="0">
              <a:latin typeface="Century Gothic" panose="020B0502020202020204" pitchFamily="34" charset="0"/>
              <a:sym typeface="Wingdings" panose="05000000000000000000" pitchFamily="2" charset="2"/>
            </a:rPr>
            <a:t> 60 μήνες</a:t>
          </a:r>
          <a:endParaRPr lang="en-US" sz="1400" dirty="0">
            <a:latin typeface="Century Gothic" panose="020B0502020202020204" pitchFamily="34" charset="0"/>
          </a:endParaRPr>
        </a:p>
      </dgm:t>
    </dgm:pt>
    <dgm:pt modelId="{0F9410C0-287A-4EDC-A2F3-6642C98A2125}" type="parTrans" cxnId="{9DCBED3C-7CC1-4328-9D43-C3B19AA77ED2}">
      <dgm:prSet/>
      <dgm:spPr/>
      <dgm:t>
        <a:bodyPr/>
        <a:lstStyle/>
        <a:p>
          <a:endParaRPr lang="en-US"/>
        </a:p>
      </dgm:t>
    </dgm:pt>
    <dgm:pt modelId="{A2106DBD-497A-43F6-8B4E-72A90049889C}" type="sibTrans" cxnId="{9DCBED3C-7CC1-4328-9D43-C3B19AA77ED2}">
      <dgm:prSet/>
      <dgm:spPr/>
      <dgm:t>
        <a:bodyPr/>
        <a:lstStyle/>
        <a:p>
          <a:endParaRPr lang="en-US"/>
        </a:p>
      </dgm:t>
    </dgm:pt>
    <dgm:pt modelId="{1877B1F8-9438-47B7-8498-3E70F0CE13E3}">
      <dgm:prSet phldrT="[Text]" custT="1"/>
      <dgm:spPr/>
      <dgm:t>
        <a:bodyPr/>
        <a:lstStyle/>
        <a:p>
          <a:r>
            <a:rPr lang="el-GR" sz="1600" dirty="0" smtClean="0">
              <a:latin typeface="Century Gothic" panose="020B0502020202020204" pitchFamily="34" charset="0"/>
            </a:rPr>
            <a:t>Απόσβεση = μήνες  χρήσης του εξοπλισμού διά 60 μήνες πολλαπλασιαζόμενο με το επιλέξιμο ποσό επιχορήγησης</a:t>
          </a:r>
          <a:endParaRPr lang="en-US" sz="1600" dirty="0">
            <a:latin typeface="Century Gothic" panose="020B0502020202020204" pitchFamily="34" charset="0"/>
          </a:endParaRPr>
        </a:p>
      </dgm:t>
    </dgm:pt>
    <dgm:pt modelId="{0FCAD481-5683-4608-9551-14EEB3C6E54F}" type="parTrans" cxnId="{CC476259-F240-49D5-A0D9-85524EEA96DD}">
      <dgm:prSet/>
      <dgm:spPr/>
      <dgm:t>
        <a:bodyPr/>
        <a:lstStyle/>
        <a:p>
          <a:endParaRPr lang="en-US"/>
        </a:p>
      </dgm:t>
    </dgm:pt>
    <dgm:pt modelId="{83E1B5EF-813B-4DC3-A451-DEAD859EE5C2}" type="sibTrans" cxnId="{CC476259-F240-49D5-A0D9-85524EEA96DD}">
      <dgm:prSet/>
      <dgm:spPr/>
      <dgm:t>
        <a:bodyPr/>
        <a:lstStyle/>
        <a:p>
          <a:endParaRPr lang="en-US"/>
        </a:p>
      </dgm:t>
    </dgm:pt>
    <dgm:pt modelId="{D271BF79-DD18-489F-992C-A4A4D9820968}">
      <dgm:prSet phldrT="[Text]" custT="1"/>
      <dgm:spPr/>
      <dgm:t>
        <a:bodyPr/>
        <a:lstStyle/>
        <a:p>
          <a:r>
            <a:rPr lang="el-GR" sz="1600" dirty="0" smtClean="0">
              <a:latin typeface="Century Gothic" panose="020B0502020202020204" pitchFamily="34" charset="0"/>
            </a:rPr>
            <a:t>Πραγματοποιείται από τον δικαιούχο οργανισμό κατά προτίμηση κατά την αρχή του Σχεδίου</a:t>
          </a:r>
          <a:endParaRPr lang="en-US" sz="1600" dirty="0">
            <a:latin typeface="Century Gothic" panose="020B0502020202020204" pitchFamily="34" charset="0"/>
          </a:endParaRPr>
        </a:p>
      </dgm:t>
    </dgm:pt>
    <dgm:pt modelId="{CEFD8A1D-EE66-4253-B4CE-1354C1FEDC4B}" type="parTrans" cxnId="{B6910CA3-B8CE-495E-A19C-880AC4253EBA}">
      <dgm:prSet/>
      <dgm:spPr/>
      <dgm:t>
        <a:bodyPr/>
        <a:lstStyle/>
        <a:p>
          <a:endParaRPr lang="en-US"/>
        </a:p>
      </dgm:t>
    </dgm:pt>
    <dgm:pt modelId="{30EB069A-ED91-4FE3-A380-F98CFDB7257E}" type="sibTrans" cxnId="{B6910CA3-B8CE-495E-A19C-880AC4253EBA}">
      <dgm:prSet/>
      <dgm:spPr/>
      <dgm:t>
        <a:bodyPr/>
        <a:lstStyle/>
        <a:p>
          <a:endParaRPr lang="en-US"/>
        </a:p>
      </dgm:t>
    </dgm:pt>
    <dgm:pt modelId="{CCF4B011-F0AF-4D98-8BCB-DE3D4F280953}" type="pres">
      <dgm:prSet presAssocID="{049EC77D-C327-4E15-84D5-244E600E47E9}" presName="Name0" presStyleCnt="0">
        <dgm:presLayoutVars>
          <dgm:dir/>
          <dgm:animLvl val="lvl"/>
          <dgm:resizeHandles/>
        </dgm:presLayoutVars>
      </dgm:prSet>
      <dgm:spPr/>
      <dgm:t>
        <a:bodyPr/>
        <a:lstStyle/>
        <a:p>
          <a:endParaRPr lang="en-US"/>
        </a:p>
      </dgm:t>
    </dgm:pt>
    <dgm:pt modelId="{32DA67D1-2783-4818-BE05-767D55BD0FD8}" type="pres">
      <dgm:prSet presAssocID="{621D2D9B-E391-41B2-A236-64AA4C9BB975}" presName="linNode" presStyleCnt="0"/>
      <dgm:spPr/>
      <dgm:t>
        <a:bodyPr/>
        <a:lstStyle/>
        <a:p>
          <a:endParaRPr lang="en-US"/>
        </a:p>
      </dgm:t>
    </dgm:pt>
    <dgm:pt modelId="{A1BCDEA2-9AA4-4DE4-B9B8-810C15EC9601}" type="pres">
      <dgm:prSet presAssocID="{621D2D9B-E391-41B2-A236-64AA4C9BB975}" presName="parentShp" presStyleLbl="node1" presStyleIdx="0" presStyleCnt="2" custScaleX="143661" custLinFactNeighborX="-3016" custLinFactNeighborY="-26">
        <dgm:presLayoutVars>
          <dgm:bulletEnabled val="1"/>
        </dgm:presLayoutVars>
      </dgm:prSet>
      <dgm:spPr/>
      <dgm:t>
        <a:bodyPr/>
        <a:lstStyle/>
        <a:p>
          <a:endParaRPr lang="en-US"/>
        </a:p>
      </dgm:t>
    </dgm:pt>
    <dgm:pt modelId="{389C5F37-04DF-4B76-9539-FB49DD5037E7}" type="pres">
      <dgm:prSet presAssocID="{621D2D9B-E391-41B2-A236-64AA4C9BB975}" presName="childShp" presStyleLbl="bgAccFollowNode1" presStyleIdx="0" presStyleCnt="2" custScaleX="93406" custScaleY="73756" custLinFactNeighborX="0">
        <dgm:presLayoutVars>
          <dgm:bulletEnabled val="1"/>
        </dgm:presLayoutVars>
      </dgm:prSet>
      <dgm:spPr/>
      <dgm:t>
        <a:bodyPr/>
        <a:lstStyle/>
        <a:p>
          <a:endParaRPr lang="en-US"/>
        </a:p>
      </dgm:t>
    </dgm:pt>
    <dgm:pt modelId="{7B96747D-A7EC-4C43-8345-55FAC14CEEF6}" type="pres">
      <dgm:prSet presAssocID="{FC34C4F1-B620-4F71-A0D8-E36E8BD695BF}" presName="spacing" presStyleCnt="0"/>
      <dgm:spPr/>
      <dgm:t>
        <a:bodyPr/>
        <a:lstStyle/>
        <a:p>
          <a:endParaRPr lang="en-US"/>
        </a:p>
      </dgm:t>
    </dgm:pt>
    <dgm:pt modelId="{FCF26910-E747-4827-85B1-1ADC3B3ECD97}" type="pres">
      <dgm:prSet presAssocID="{27F33C87-F19A-4F30-82EB-5C01299924D1}" presName="linNode" presStyleCnt="0"/>
      <dgm:spPr/>
      <dgm:t>
        <a:bodyPr/>
        <a:lstStyle/>
        <a:p>
          <a:endParaRPr lang="en-US"/>
        </a:p>
      </dgm:t>
    </dgm:pt>
    <dgm:pt modelId="{3DE9BD8E-84BE-4CA1-B097-DDB9BAA33252}" type="pres">
      <dgm:prSet presAssocID="{27F33C87-F19A-4F30-82EB-5C01299924D1}" presName="parentShp" presStyleLbl="node1" presStyleIdx="1" presStyleCnt="2" custScaleX="154721" custLinFactNeighborX="-4337" custLinFactNeighborY="-8794">
        <dgm:presLayoutVars>
          <dgm:bulletEnabled val="1"/>
        </dgm:presLayoutVars>
      </dgm:prSet>
      <dgm:spPr/>
      <dgm:t>
        <a:bodyPr/>
        <a:lstStyle/>
        <a:p>
          <a:endParaRPr lang="en-US"/>
        </a:p>
      </dgm:t>
    </dgm:pt>
    <dgm:pt modelId="{B6F61BA7-A624-4B4C-A7DB-BE39D6A23DFC}" type="pres">
      <dgm:prSet presAssocID="{27F33C87-F19A-4F30-82EB-5C01299924D1}" presName="childShp" presStyleLbl="bgAccFollowNode1" presStyleIdx="1" presStyleCnt="2" custScaleX="102875" custScaleY="93759" custLinFactNeighborX="68" custLinFactNeighborY="-8555">
        <dgm:presLayoutVars>
          <dgm:bulletEnabled val="1"/>
        </dgm:presLayoutVars>
      </dgm:prSet>
      <dgm:spPr/>
      <dgm:t>
        <a:bodyPr/>
        <a:lstStyle/>
        <a:p>
          <a:endParaRPr lang="en-US"/>
        </a:p>
      </dgm:t>
    </dgm:pt>
  </dgm:ptLst>
  <dgm:cxnLst>
    <dgm:cxn modelId="{C1A675CC-AADC-40BD-B8A1-B359708333BD}" srcId="{049EC77D-C327-4E15-84D5-244E600E47E9}" destId="{621D2D9B-E391-41B2-A236-64AA4C9BB975}" srcOrd="0" destOrd="0" parTransId="{CA082D55-2E4E-41FE-B3AB-75E581AD1DEB}" sibTransId="{FC34C4F1-B620-4F71-A0D8-E36E8BD695BF}"/>
    <dgm:cxn modelId="{B6910CA3-B8CE-495E-A19C-880AC4253EBA}" srcId="{621D2D9B-E391-41B2-A236-64AA4C9BB975}" destId="{D271BF79-DD18-489F-992C-A4A4D9820968}" srcOrd="0" destOrd="0" parTransId="{CEFD8A1D-EE66-4253-B4CE-1354C1FEDC4B}" sibTransId="{30EB069A-ED91-4FE3-A380-F98CFDB7257E}"/>
    <dgm:cxn modelId="{CC476259-F240-49D5-A0D9-85524EEA96DD}" srcId="{27F33C87-F19A-4F30-82EB-5C01299924D1}" destId="{1877B1F8-9438-47B7-8498-3E70F0CE13E3}" srcOrd="0" destOrd="0" parTransId="{0FCAD481-5683-4608-9551-14EEB3C6E54F}" sibTransId="{83E1B5EF-813B-4DC3-A451-DEAD859EE5C2}"/>
    <dgm:cxn modelId="{413CD303-467F-4797-8EEC-EB9D40CACEEA}" type="presOf" srcId="{049EC77D-C327-4E15-84D5-244E600E47E9}" destId="{CCF4B011-F0AF-4D98-8BCB-DE3D4F280953}" srcOrd="0" destOrd="0" presId="urn:microsoft.com/office/officeart/2005/8/layout/vList6"/>
    <dgm:cxn modelId="{9DCBED3C-7CC1-4328-9D43-C3B19AA77ED2}" srcId="{049EC77D-C327-4E15-84D5-244E600E47E9}" destId="{27F33C87-F19A-4F30-82EB-5C01299924D1}" srcOrd="1" destOrd="0" parTransId="{0F9410C0-287A-4EDC-A2F3-6642C98A2125}" sibTransId="{A2106DBD-497A-43F6-8B4E-72A90049889C}"/>
    <dgm:cxn modelId="{F6568F0A-82CB-4B44-AE58-3774EF9A12C8}" type="presOf" srcId="{27F33C87-F19A-4F30-82EB-5C01299924D1}" destId="{3DE9BD8E-84BE-4CA1-B097-DDB9BAA33252}" srcOrd="0" destOrd="0" presId="urn:microsoft.com/office/officeart/2005/8/layout/vList6"/>
    <dgm:cxn modelId="{A5E3017B-30BA-4477-95F1-F69A2B833743}" type="presOf" srcId="{621D2D9B-E391-41B2-A236-64AA4C9BB975}" destId="{A1BCDEA2-9AA4-4DE4-B9B8-810C15EC9601}" srcOrd="0" destOrd="0" presId="urn:microsoft.com/office/officeart/2005/8/layout/vList6"/>
    <dgm:cxn modelId="{8C75FA09-6BB8-45C5-8616-C6F11D51EB38}" type="presOf" srcId="{1877B1F8-9438-47B7-8498-3E70F0CE13E3}" destId="{B6F61BA7-A624-4B4C-A7DB-BE39D6A23DFC}" srcOrd="0" destOrd="0" presId="urn:microsoft.com/office/officeart/2005/8/layout/vList6"/>
    <dgm:cxn modelId="{89F7F379-33B5-4757-B9E8-5EF62D102738}" type="presOf" srcId="{D271BF79-DD18-489F-992C-A4A4D9820968}" destId="{389C5F37-04DF-4B76-9539-FB49DD5037E7}" srcOrd="0" destOrd="0" presId="urn:microsoft.com/office/officeart/2005/8/layout/vList6"/>
    <dgm:cxn modelId="{24F5C360-0CDB-41BB-AA6F-8D13F64D32C6}" type="presParOf" srcId="{CCF4B011-F0AF-4D98-8BCB-DE3D4F280953}" destId="{32DA67D1-2783-4818-BE05-767D55BD0FD8}" srcOrd="0" destOrd="0" presId="urn:microsoft.com/office/officeart/2005/8/layout/vList6"/>
    <dgm:cxn modelId="{10D4CC12-20AE-4C62-AA24-9F8FF2C5CD0B}" type="presParOf" srcId="{32DA67D1-2783-4818-BE05-767D55BD0FD8}" destId="{A1BCDEA2-9AA4-4DE4-B9B8-810C15EC9601}" srcOrd="0" destOrd="0" presId="urn:microsoft.com/office/officeart/2005/8/layout/vList6"/>
    <dgm:cxn modelId="{FEB3BB3F-98A0-4092-A9BC-FADDD2B65011}" type="presParOf" srcId="{32DA67D1-2783-4818-BE05-767D55BD0FD8}" destId="{389C5F37-04DF-4B76-9539-FB49DD5037E7}" srcOrd="1" destOrd="0" presId="urn:microsoft.com/office/officeart/2005/8/layout/vList6"/>
    <dgm:cxn modelId="{DB020C6D-1DAE-4F5E-AF26-2D4852C36615}" type="presParOf" srcId="{CCF4B011-F0AF-4D98-8BCB-DE3D4F280953}" destId="{7B96747D-A7EC-4C43-8345-55FAC14CEEF6}" srcOrd="1" destOrd="0" presId="urn:microsoft.com/office/officeart/2005/8/layout/vList6"/>
    <dgm:cxn modelId="{E7D0B242-6E21-4A9C-93D8-C4CDA6150F05}" type="presParOf" srcId="{CCF4B011-F0AF-4D98-8BCB-DE3D4F280953}" destId="{FCF26910-E747-4827-85B1-1ADC3B3ECD97}" srcOrd="2" destOrd="0" presId="urn:microsoft.com/office/officeart/2005/8/layout/vList6"/>
    <dgm:cxn modelId="{9F196992-BF6C-4391-943A-EA9DEFFFDFD1}" type="presParOf" srcId="{FCF26910-E747-4827-85B1-1ADC3B3ECD97}" destId="{3DE9BD8E-84BE-4CA1-B097-DDB9BAA33252}" srcOrd="0" destOrd="0" presId="urn:microsoft.com/office/officeart/2005/8/layout/vList6"/>
    <dgm:cxn modelId="{7EBE100F-1F30-4727-A47F-20184E2D8031}" type="presParOf" srcId="{FCF26910-E747-4827-85B1-1ADC3B3ECD97}" destId="{B6F61BA7-A624-4B4C-A7DB-BE39D6A23DF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A0A7714E-BD0B-4463-8E75-67BFDE8145E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GB"/>
        </a:p>
      </dgm:t>
    </dgm:pt>
    <dgm:pt modelId="{565C4E54-8185-4D34-8B59-70475B167987}">
      <dgm:prSet phldrT="[Text]" custT="1"/>
      <dgm:spPr/>
      <dgm:t>
        <a:bodyPr/>
        <a:lstStyle/>
        <a:p>
          <a:pPr algn="ctr"/>
          <a:r>
            <a:rPr lang="el-GR" sz="1600" b="0" smtClean="0">
              <a:latin typeface="Verdana Pro" panose="020B0604030504040204" pitchFamily="34" charset="0"/>
            </a:rPr>
            <a:t>Συμφωνία Επιχορήγησης</a:t>
          </a:r>
          <a:endParaRPr lang="en-GB" sz="1600" dirty="0"/>
        </a:p>
      </dgm:t>
    </dgm:pt>
    <dgm:pt modelId="{376AF0D2-17F5-4EE9-9E45-879B08A0A34A}" type="parTrans" cxnId="{C7FD1196-6580-49F9-84C3-6357AB7D33F4}">
      <dgm:prSet/>
      <dgm:spPr/>
      <dgm:t>
        <a:bodyPr/>
        <a:lstStyle/>
        <a:p>
          <a:pPr algn="ctr"/>
          <a:endParaRPr lang="en-GB" sz="1600"/>
        </a:p>
      </dgm:t>
    </dgm:pt>
    <dgm:pt modelId="{E99EEBB5-FB31-46AE-AFA1-B398CA1A4641}" type="sibTrans" cxnId="{C7FD1196-6580-49F9-84C3-6357AB7D33F4}">
      <dgm:prSet/>
      <dgm:spPr/>
      <dgm:t>
        <a:bodyPr/>
        <a:lstStyle/>
        <a:p>
          <a:pPr algn="ctr"/>
          <a:endParaRPr lang="en-GB" sz="1600"/>
        </a:p>
      </dgm:t>
    </dgm:pt>
    <dgm:pt modelId="{B781FEED-B59A-4334-B083-6F7749553EDD}">
      <dgm:prSet custT="1"/>
      <dgm:spPr/>
      <dgm:t>
        <a:bodyPr/>
        <a:lstStyle/>
        <a:p>
          <a:pPr algn="ctr"/>
          <a:r>
            <a:rPr lang="el-GR" sz="1600" b="0" smtClean="0">
              <a:latin typeface="Verdana Pro" panose="020B0604030504040204" pitchFamily="34" charset="0"/>
            </a:rPr>
            <a:t>Οδηγός Προγράμματος</a:t>
          </a:r>
          <a:endParaRPr lang="el-GR" sz="1600" b="0" dirty="0">
            <a:latin typeface="Verdana Pro" panose="020B0604030504040204" pitchFamily="34" charset="0"/>
          </a:endParaRPr>
        </a:p>
      </dgm:t>
    </dgm:pt>
    <dgm:pt modelId="{3D7C8D3F-D4F6-428B-88C7-47E5D12F576D}" type="parTrans" cxnId="{BB7322E6-3202-4E63-99A3-BE8EB99C09A4}">
      <dgm:prSet/>
      <dgm:spPr/>
      <dgm:t>
        <a:bodyPr/>
        <a:lstStyle/>
        <a:p>
          <a:pPr algn="ctr"/>
          <a:endParaRPr lang="en-GB" sz="1600"/>
        </a:p>
      </dgm:t>
    </dgm:pt>
    <dgm:pt modelId="{40BE0B4D-F0A4-4A44-AF85-77E491479A62}" type="sibTrans" cxnId="{BB7322E6-3202-4E63-99A3-BE8EB99C09A4}">
      <dgm:prSet/>
      <dgm:spPr/>
      <dgm:t>
        <a:bodyPr/>
        <a:lstStyle/>
        <a:p>
          <a:pPr algn="ctr"/>
          <a:endParaRPr lang="en-GB" sz="1600"/>
        </a:p>
      </dgm:t>
    </dgm:pt>
    <dgm:pt modelId="{79B9754D-AFC4-4918-A30C-E59CB0DED847}">
      <dgm:prSet custT="1"/>
      <dgm:spPr/>
      <dgm:t>
        <a:bodyPr/>
        <a:lstStyle/>
        <a:p>
          <a:pPr algn="ctr"/>
          <a:r>
            <a:rPr lang="el-GR" sz="1600" b="0" smtClean="0">
              <a:latin typeface="Verdana Pro" panose="020B0604030504040204" pitchFamily="34" charset="0"/>
            </a:rPr>
            <a:t>Θέματα διαχείρισης (Συμφωνίες, Παραρτήματα, Οδηγοί, Ενημερώσεις)</a:t>
          </a:r>
          <a:endParaRPr lang="el-GR" sz="1600" b="0" dirty="0">
            <a:latin typeface="Verdana Pro" panose="020B0604030504040204" pitchFamily="34" charset="0"/>
          </a:endParaRPr>
        </a:p>
      </dgm:t>
    </dgm:pt>
    <dgm:pt modelId="{691B9AE4-1860-4621-841D-B57EDC2B3563}" type="parTrans" cxnId="{88B50924-78B5-45C7-83F4-C6FA37DCE5E6}">
      <dgm:prSet/>
      <dgm:spPr/>
      <dgm:t>
        <a:bodyPr/>
        <a:lstStyle/>
        <a:p>
          <a:pPr algn="ctr"/>
          <a:endParaRPr lang="en-GB" sz="1600"/>
        </a:p>
      </dgm:t>
    </dgm:pt>
    <dgm:pt modelId="{A5710262-5C5B-4496-8879-843966840ED6}" type="sibTrans" cxnId="{88B50924-78B5-45C7-83F4-C6FA37DCE5E6}">
      <dgm:prSet/>
      <dgm:spPr/>
      <dgm:t>
        <a:bodyPr/>
        <a:lstStyle/>
        <a:p>
          <a:pPr algn="ctr"/>
          <a:endParaRPr lang="en-GB" sz="1600"/>
        </a:p>
      </dgm:t>
    </dgm:pt>
    <dgm:pt modelId="{07CFAC09-1156-4AF7-B958-619F410C3B07}">
      <dgm:prSet custT="1"/>
      <dgm:spPr/>
      <dgm:t>
        <a:bodyPr/>
        <a:lstStyle/>
        <a:p>
          <a:pPr algn="ctr"/>
          <a:r>
            <a:rPr lang="el-GR" sz="1600" b="0" smtClean="0">
              <a:latin typeface="Verdana Pro" panose="020B0604030504040204" pitchFamily="34" charset="0"/>
            </a:rPr>
            <a:t>Οδηγοί ηλεκτρονικών εργαλείων</a:t>
          </a:r>
          <a:endParaRPr lang="en-GB" sz="1600" b="0" dirty="0">
            <a:latin typeface="Verdana Pro" panose="020B0604030504040204" pitchFamily="34" charset="0"/>
          </a:endParaRPr>
        </a:p>
      </dgm:t>
    </dgm:pt>
    <dgm:pt modelId="{B64A3EB6-B22F-46DC-A796-7717C4693AAE}" type="parTrans" cxnId="{453D19F2-6422-442E-90A3-88EF9BEF5C70}">
      <dgm:prSet/>
      <dgm:spPr/>
      <dgm:t>
        <a:bodyPr/>
        <a:lstStyle/>
        <a:p>
          <a:pPr algn="ctr"/>
          <a:endParaRPr lang="en-GB" sz="1600"/>
        </a:p>
      </dgm:t>
    </dgm:pt>
    <dgm:pt modelId="{A647118B-2D14-460A-A6B8-044E6330D708}" type="sibTrans" cxnId="{453D19F2-6422-442E-90A3-88EF9BEF5C70}">
      <dgm:prSet/>
      <dgm:spPr/>
      <dgm:t>
        <a:bodyPr/>
        <a:lstStyle/>
        <a:p>
          <a:pPr algn="ctr"/>
          <a:endParaRPr lang="en-GB" sz="1600"/>
        </a:p>
      </dgm:t>
    </dgm:pt>
    <dgm:pt modelId="{E8DC7025-9BB2-4FE3-BFCD-719292A98689}" type="pres">
      <dgm:prSet presAssocID="{A0A7714E-BD0B-4463-8E75-67BFDE8145E3}" presName="linear" presStyleCnt="0">
        <dgm:presLayoutVars>
          <dgm:dir/>
          <dgm:animLvl val="lvl"/>
          <dgm:resizeHandles val="exact"/>
        </dgm:presLayoutVars>
      </dgm:prSet>
      <dgm:spPr/>
      <dgm:t>
        <a:bodyPr/>
        <a:lstStyle/>
        <a:p>
          <a:endParaRPr lang="en-GB"/>
        </a:p>
      </dgm:t>
    </dgm:pt>
    <dgm:pt modelId="{F0153AC6-9AC9-4A13-834F-D67BAEE0F0A4}" type="pres">
      <dgm:prSet presAssocID="{565C4E54-8185-4D34-8B59-70475B167987}" presName="parentLin" presStyleCnt="0"/>
      <dgm:spPr/>
      <dgm:t>
        <a:bodyPr/>
        <a:lstStyle/>
        <a:p>
          <a:endParaRPr lang="en-US"/>
        </a:p>
      </dgm:t>
    </dgm:pt>
    <dgm:pt modelId="{F4091AA6-2444-4905-8C9E-8DF5E52B2AC8}" type="pres">
      <dgm:prSet presAssocID="{565C4E54-8185-4D34-8B59-70475B167987}" presName="parentLeftMargin" presStyleLbl="node1" presStyleIdx="0" presStyleCnt="4"/>
      <dgm:spPr/>
      <dgm:t>
        <a:bodyPr/>
        <a:lstStyle/>
        <a:p>
          <a:endParaRPr lang="en-GB"/>
        </a:p>
      </dgm:t>
    </dgm:pt>
    <dgm:pt modelId="{7DFE69D0-ADA9-4F03-8680-04494D748294}" type="pres">
      <dgm:prSet presAssocID="{565C4E54-8185-4D34-8B59-70475B167987}" presName="parentText" presStyleLbl="node1" presStyleIdx="0" presStyleCnt="4" custLinFactNeighborX="6372" custLinFactNeighborY="-1110">
        <dgm:presLayoutVars>
          <dgm:chMax val="0"/>
          <dgm:bulletEnabled val="1"/>
        </dgm:presLayoutVars>
      </dgm:prSet>
      <dgm:spPr/>
      <dgm:t>
        <a:bodyPr/>
        <a:lstStyle/>
        <a:p>
          <a:endParaRPr lang="en-GB"/>
        </a:p>
      </dgm:t>
    </dgm:pt>
    <dgm:pt modelId="{E915C71E-C4B7-466E-8FFC-66CD6E89C811}" type="pres">
      <dgm:prSet presAssocID="{565C4E54-8185-4D34-8B59-70475B167987}" presName="negativeSpace" presStyleCnt="0"/>
      <dgm:spPr/>
      <dgm:t>
        <a:bodyPr/>
        <a:lstStyle/>
        <a:p>
          <a:endParaRPr lang="en-US"/>
        </a:p>
      </dgm:t>
    </dgm:pt>
    <dgm:pt modelId="{9D798D83-A435-42AE-BCE0-D0B69FEA5A6D}" type="pres">
      <dgm:prSet presAssocID="{565C4E54-8185-4D34-8B59-70475B167987}" presName="childText" presStyleLbl="conFgAcc1" presStyleIdx="0" presStyleCnt="4">
        <dgm:presLayoutVars>
          <dgm:bulletEnabled val="1"/>
        </dgm:presLayoutVars>
      </dgm:prSet>
      <dgm:spPr/>
      <dgm:t>
        <a:bodyPr/>
        <a:lstStyle/>
        <a:p>
          <a:endParaRPr lang="en-US"/>
        </a:p>
      </dgm:t>
    </dgm:pt>
    <dgm:pt modelId="{4B023C7A-5C9F-4550-9767-926267F1ACE4}" type="pres">
      <dgm:prSet presAssocID="{E99EEBB5-FB31-46AE-AFA1-B398CA1A4641}" presName="spaceBetweenRectangles" presStyleCnt="0"/>
      <dgm:spPr/>
      <dgm:t>
        <a:bodyPr/>
        <a:lstStyle/>
        <a:p>
          <a:endParaRPr lang="en-US"/>
        </a:p>
      </dgm:t>
    </dgm:pt>
    <dgm:pt modelId="{F21D8040-FE2B-44CB-8673-FCF875893506}" type="pres">
      <dgm:prSet presAssocID="{B781FEED-B59A-4334-B083-6F7749553EDD}" presName="parentLin" presStyleCnt="0"/>
      <dgm:spPr/>
      <dgm:t>
        <a:bodyPr/>
        <a:lstStyle/>
        <a:p>
          <a:endParaRPr lang="en-US"/>
        </a:p>
      </dgm:t>
    </dgm:pt>
    <dgm:pt modelId="{0DEBB339-C7A6-44B6-BA8B-2F3E44BDCE55}" type="pres">
      <dgm:prSet presAssocID="{B781FEED-B59A-4334-B083-6F7749553EDD}" presName="parentLeftMargin" presStyleLbl="node1" presStyleIdx="0" presStyleCnt="4"/>
      <dgm:spPr/>
      <dgm:t>
        <a:bodyPr/>
        <a:lstStyle/>
        <a:p>
          <a:endParaRPr lang="en-GB"/>
        </a:p>
      </dgm:t>
    </dgm:pt>
    <dgm:pt modelId="{7B267694-9C81-4588-87FC-09DC6AFC0BC8}" type="pres">
      <dgm:prSet presAssocID="{B781FEED-B59A-4334-B083-6F7749553EDD}" presName="parentText" presStyleLbl="node1" presStyleIdx="1" presStyleCnt="4">
        <dgm:presLayoutVars>
          <dgm:chMax val="0"/>
          <dgm:bulletEnabled val="1"/>
        </dgm:presLayoutVars>
      </dgm:prSet>
      <dgm:spPr/>
      <dgm:t>
        <a:bodyPr/>
        <a:lstStyle/>
        <a:p>
          <a:endParaRPr lang="en-GB"/>
        </a:p>
      </dgm:t>
    </dgm:pt>
    <dgm:pt modelId="{69B6AD86-6F95-4ED8-B4A5-B411C2E35332}" type="pres">
      <dgm:prSet presAssocID="{B781FEED-B59A-4334-B083-6F7749553EDD}" presName="negativeSpace" presStyleCnt="0"/>
      <dgm:spPr/>
      <dgm:t>
        <a:bodyPr/>
        <a:lstStyle/>
        <a:p>
          <a:endParaRPr lang="en-US"/>
        </a:p>
      </dgm:t>
    </dgm:pt>
    <dgm:pt modelId="{7B187A52-16C6-46D9-9ABA-50DFAACE3C59}" type="pres">
      <dgm:prSet presAssocID="{B781FEED-B59A-4334-B083-6F7749553EDD}" presName="childText" presStyleLbl="conFgAcc1" presStyleIdx="1" presStyleCnt="4">
        <dgm:presLayoutVars>
          <dgm:bulletEnabled val="1"/>
        </dgm:presLayoutVars>
      </dgm:prSet>
      <dgm:spPr/>
      <dgm:t>
        <a:bodyPr/>
        <a:lstStyle/>
        <a:p>
          <a:endParaRPr lang="en-US"/>
        </a:p>
      </dgm:t>
    </dgm:pt>
    <dgm:pt modelId="{FDDF0468-843A-4B53-B3DE-060DA380F621}" type="pres">
      <dgm:prSet presAssocID="{40BE0B4D-F0A4-4A44-AF85-77E491479A62}" presName="spaceBetweenRectangles" presStyleCnt="0"/>
      <dgm:spPr/>
      <dgm:t>
        <a:bodyPr/>
        <a:lstStyle/>
        <a:p>
          <a:endParaRPr lang="en-US"/>
        </a:p>
      </dgm:t>
    </dgm:pt>
    <dgm:pt modelId="{B82391CF-908A-4BBE-9D0A-5330D7727E5D}" type="pres">
      <dgm:prSet presAssocID="{79B9754D-AFC4-4918-A30C-E59CB0DED847}" presName="parentLin" presStyleCnt="0"/>
      <dgm:spPr/>
      <dgm:t>
        <a:bodyPr/>
        <a:lstStyle/>
        <a:p>
          <a:endParaRPr lang="en-US"/>
        </a:p>
      </dgm:t>
    </dgm:pt>
    <dgm:pt modelId="{76A6A2FE-9EA0-4F7E-AD93-62BC79E28935}" type="pres">
      <dgm:prSet presAssocID="{79B9754D-AFC4-4918-A30C-E59CB0DED847}" presName="parentLeftMargin" presStyleLbl="node1" presStyleIdx="1" presStyleCnt="4"/>
      <dgm:spPr/>
      <dgm:t>
        <a:bodyPr/>
        <a:lstStyle/>
        <a:p>
          <a:endParaRPr lang="en-GB"/>
        </a:p>
      </dgm:t>
    </dgm:pt>
    <dgm:pt modelId="{427FA334-87C7-4798-A208-3B622B9805AA}" type="pres">
      <dgm:prSet presAssocID="{79B9754D-AFC4-4918-A30C-E59CB0DED847}" presName="parentText" presStyleLbl="node1" presStyleIdx="2" presStyleCnt="4">
        <dgm:presLayoutVars>
          <dgm:chMax val="0"/>
          <dgm:bulletEnabled val="1"/>
        </dgm:presLayoutVars>
      </dgm:prSet>
      <dgm:spPr/>
      <dgm:t>
        <a:bodyPr/>
        <a:lstStyle/>
        <a:p>
          <a:endParaRPr lang="en-GB"/>
        </a:p>
      </dgm:t>
    </dgm:pt>
    <dgm:pt modelId="{4D76FCD6-5021-4CF6-8D9D-BBCCAC550ED6}" type="pres">
      <dgm:prSet presAssocID="{79B9754D-AFC4-4918-A30C-E59CB0DED847}" presName="negativeSpace" presStyleCnt="0"/>
      <dgm:spPr/>
      <dgm:t>
        <a:bodyPr/>
        <a:lstStyle/>
        <a:p>
          <a:endParaRPr lang="en-US"/>
        </a:p>
      </dgm:t>
    </dgm:pt>
    <dgm:pt modelId="{87A92E92-88F4-4476-B250-6E4E3199AEC4}" type="pres">
      <dgm:prSet presAssocID="{79B9754D-AFC4-4918-A30C-E59CB0DED847}" presName="childText" presStyleLbl="conFgAcc1" presStyleIdx="2" presStyleCnt="4">
        <dgm:presLayoutVars>
          <dgm:bulletEnabled val="1"/>
        </dgm:presLayoutVars>
      </dgm:prSet>
      <dgm:spPr/>
      <dgm:t>
        <a:bodyPr/>
        <a:lstStyle/>
        <a:p>
          <a:endParaRPr lang="en-US"/>
        </a:p>
      </dgm:t>
    </dgm:pt>
    <dgm:pt modelId="{704CD5F9-9B53-464D-92B2-BEA7DB4D455C}" type="pres">
      <dgm:prSet presAssocID="{A5710262-5C5B-4496-8879-843966840ED6}" presName="spaceBetweenRectangles" presStyleCnt="0"/>
      <dgm:spPr/>
      <dgm:t>
        <a:bodyPr/>
        <a:lstStyle/>
        <a:p>
          <a:endParaRPr lang="en-US"/>
        </a:p>
      </dgm:t>
    </dgm:pt>
    <dgm:pt modelId="{7B3442B0-FFDF-4EE9-9392-ED1537FCEB66}" type="pres">
      <dgm:prSet presAssocID="{07CFAC09-1156-4AF7-B958-619F410C3B07}" presName="parentLin" presStyleCnt="0"/>
      <dgm:spPr/>
      <dgm:t>
        <a:bodyPr/>
        <a:lstStyle/>
        <a:p>
          <a:endParaRPr lang="en-US"/>
        </a:p>
      </dgm:t>
    </dgm:pt>
    <dgm:pt modelId="{6DD390AD-7744-46B7-8A78-3406AB6C93FA}" type="pres">
      <dgm:prSet presAssocID="{07CFAC09-1156-4AF7-B958-619F410C3B07}" presName="parentLeftMargin" presStyleLbl="node1" presStyleIdx="2" presStyleCnt="4"/>
      <dgm:spPr/>
      <dgm:t>
        <a:bodyPr/>
        <a:lstStyle/>
        <a:p>
          <a:endParaRPr lang="en-GB"/>
        </a:p>
      </dgm:t>
    </dgm:pt>
    <dgm:pt modelId="{E5D24A50-EDB8-4B80-97A2-BC4016F6B043}" type="pres">
      <dgm:prSet presAssocID="{07CFAC09-1156-4AF7-B958-619F410C3B07}" presName="parentText" presStyleLbl="node1" presStyleIdx="3" presStyleCnt="4">
        <dgm:presLayoutVars>
          <dgm:chMax val="0"/>
          <dgm:bulletEnabled val="1"/>
        </dgm:presLayoutVars>
      </dgm:prSet>
      <dgm:spPr/>
      <dgm:t>
        <a:bodyPr/>
        <a:lstStyle/>
        <a:p>
          <a:endParaRPr lang="en-GB"/>
        </a:p>
      </dgm:t>
    </dgm:pt>
    <dgm:pt modelId="{1FF0DA24-C63F-4C99-A473-EC56A71F4067}" type="pres">
      <dgm:prSet presAssocID="{07CFAC09-1156-4AF7-B958-619F410C3B07}" presName="negativeSpace" presStyleCnt="0"/>
      <dgm:spPr/>
      <dgm:t>
        <a:bodyPr/>
        <a:lstStyle/>
        <a:p>
          <a:endParaRPr lang="en-US"/>
        </a:p>
      </dgm:t>
    </dgm:pt>
    <dgm:pt modelId="{F8B21B2A-57A8-4C72-8024-DA419AFC223D}" type="pres">
      <dgm:prSet presAssocID="{07CFAC09-1156-4AF7-B958-619F410C3B07}" presName="childText" presStyleLbl="conFgAcc1" presStyleIdx="3" presStyleCnt="4">
        <dgm:presLayoutVars>
          <dgm:bulletEnabled val="1"/>
        </dgm:presLayoutVars>
      </dgm:prSet>
      <dgm:spPr/>
      <dgm:t>
        <a:bodyPr/>
        <a:lstStyle/>
        <a:p>
          <a:endParaRPr lang="en-US"/>
        </a:p>
      </dgm:t>
    </dgm:pt>
  </dgm:ptLst>
  <dgm:cxnLst>
    <dgm:cxn modelId="{2064EC7A-647B-416A-AF78-6A3B91EFA2A6}" type="presOf" srcId="{565C4E54-8185-4D34-8B59-70475B167987}" destId="{7DFE69D0-ADA9-4F03-8680-04494D748294}" srcOrd="1" destOrd="0" presId="urn:microsoft.com/office/officeart/2005/8/layout/list1"/>
    <dgm:cxn modelId="{C2B054A7-6403-4CFA-93AB-015F582372B2}" type="presOf" srcId="{B781FEED-B59A-4334-B083-6F7749553EDD}" destId="{0DEBB339-C7A6-44B6-BA8B-2F3E44BDCE55}" srcOrd="0" destOrd="0" presId="urn:microsoft.com/office/officeart/2005/8/layout/list1"/>
    <dgm:cxn modelId="{13EA7EBD-6EF0-4704-9B43-D448E224AA5B}" type="presOf" srcId="{07CFAC09-1156-4AF7-B958-619F410C3B07}" destId="{6DD390AD-7744-46B7-8A78-3406AB6C93FA}" srcOrd="0" destOrd="0" presId="urn:microsoft.com/office/officeart/2005/8/layout/list1"/>
    <dgm:cxn modelId="{BB7322E6-3202-4E63-99A3-BE8EB99C09A4}" srcId="{A0A7714E-BD0B-4463-8E75-67BFDE8145E3}" destId="{B781FEED-B59A-4334-B083-6F7749553EDD}" srcOrd="1" destOrd="0" parTransId="{3D7C8D3F-D4F6-428B-88C7-47E5D12F576D}" sibTransId="{40BE0B4D-F0A4-4A44-AF85-77E491479A62}"/>
    <dgm:cxn modelId="{4DC4D93E-F6D3-4C92-9C31-9CF877B396BC}" type="presOf" srcId="{B781FEED-B59A-4334-B083-6F7749553EDD}" destId="{7B267694-9C81-4588-87FC-09DC6AFC0BC8}" srcOrd="1" destOrd="0" presId="urn:microsoft.com/office/officeart/2005/8/layout/list1"/>
    <dgm:cxn modelId="{453D19F2-6422-442E-90A3-88EF9BEF5C70}" srcId="{A0A7714E-BD0B-4463-8E75-67BFDE8145E3}" destId="{07CFAC09-1156-4AF7-B958-619F410C3B07}" srcOrd="3" destOrd="0" parTransId="{B64A3EB6-B22F-46DC-A796-7717C4693AAE}" sibTransId="{A647118B-2D14-460A-A6B8-044E6330D708}"/>
    <dgm:cxn modelId="{C7FD1196-6580-49F9-84C3-6357AB7D33F4}" srcId="{A0A7714E-BD0B-4463-8E75-67BFDE8145E3}" destId="{565C4E54-8185-4D34-8B59-70475B167987}" srcOrd="0" destOrd="0" parTransId="{376AF0D2-17F5-4EE9-9E45-879B08A0A34A}" sibTransId="{E99EEBB5-FB31-46AE-AFA1-B398CA1A4641}"/>
    <dgm:cxn modelId="{4C3B151D-4D98-4662-B376-2509F6ABE6DB}" type="presOf" srcId="{79B9754D-AFC4-4918-A30C-E59CB0DED847}" destId="{427FA334-87C7-4798-A208-3B622B9805AA}" srcOrd="1" destOrd="0" presId="urn:microsoft.com/office/officeart/2005/8/layout/list1"/>
    <dgm:cxn modelId="{88B50924-78B5-45C7-83F4-C6FA37DCE5E6}" srcId="{A0A7714E-BD0B-4463-8E75-67BFDE8145E3}" destId="{79B9754D-AFC4-4918-A30C-E59CB0DED847}" srcOrd="2" destOrd="0" parTransId="{691B9AE4-1860-4621-841D-B57EDC2B3563}" sibTransId="{A5710262-5C5B-4496-8879-843966840ED6}"/>
    <dgm:cxn modelId="{156F51C7-1D13-4B5C-9869-BB79325C2F9B}" type="presOf" srcId="{565C4E54-8185-4D34-8B59-70475B167987}" destId="{F4091AA6-2444-4905-8C9E-8DF5E52B2AC8}" srcOrd="0" destOrd="0" presId="urn:microsoft.com/office/officeart/2005/8/layout/list1"/>
    <dgm:cxn modelId="{72157CBA-8F11-459A-ADF9-B6906FADDD69}" type="presOf" srcId="{A0A7714E-BD0B-4463-8E75-67BFDE8145E3}" destId="{E8DC7025-9BB2-4FE3-BFCD-719292A98689}" srcOrd="0" destOrd="0" presId="urn:microsoft.com/office/officeart/2005/8/layout/list1"/>
    <dgm:cxn modelId="{701E864A-B97B-42E7-A6A0-EB14A049810F}" type="presOf" srcId="{79B9754D-AFC4-4918-A30C-E59CB0DED847}" destId="{76A6A2FE-9EA0-4F7E-AD93-62BC79E28935}" srcOrd="0" destOrd="0" presId="urn:microsoft.com/office/officeart/2005/8/layout/list1"/>
    <dgm:cxn modelId="{D015F654-F337-486B-87D7-9DDB593FCA11}" type="presOf" srcId="{07CFAC09-1156-4AF7-B958-619F410C3B07}" destId="{E5D24A50-EDB8-4B80-97A2-BC4016F6B043}" srcOrd="1" destOrd="0" presId="urn:microsoft.com/office/officeart/2005/8/layout/list1"/>
    <dgm:cxn modelId="{5FE39AF1-D611-43F0-95CD-E09BFEA38837}" type="presParOf" srcId="{E8DC7025-9BB2-4FE3-BFCD-719292A98689}" destId="{F0153AC6-9AC9-4A13-834F-D67BAEE0F0A4}" srcOrd="0" destOrd="0" presId="urn:microsoft.com/office/officeart/2005/8/layout/list1"/>
    <dgm:cxn modelId="{7D58AFAB-0F90-48ED-AC64-5690065527CE}" type="presParOf" srcId="{F0153AC6-9AC9-4A13-834F-D67BAEE0F0A4}" destId="{F4091AA6-2444-4905-8C9E-8DF5E52B2AC8}" srcOrd="0" destOrd="0" presId="urn:microsoft.com/office/officeart/2005/8/layout/list1"/>
    <dgm:cxn modelId="{8FF13AF7-B686-44AC-9537-279D37450A59}" type="presParOf" srcId="{F0153AC6-9AC9-4A13-834F-D67BAEE0F0A4}" destId="{7DFE69D0-ADA9-4F03-8680-04494D748294}" srcOrd="1" destOrd="0" presId="urn:microsoft.com/office/officeart/2005/8/layout/list1"/>
    <dgm:cxn modelId="{D761F677-4E68-4F66-8E30-23AD5905BD01}" type="presParOf" srcId="{E8DC7025-9BB2-4FE3-BFCD-719292A98689}" destId="{E915C71E-C4B7-466E-8FFC-66CD6E89C811}" srcOrd="1" destOrd="0" presId="urn:microsoft.com/office/officeart/2005/8/layout/list1"/>
    <dgm:cxn modelId="{7661B652-8C2D-4000-82A8-76B03FF458D6}" type="presParOf" srcId="{E8DC7025-9BB2-4FE3-BFCD-719292A98689}" destId="{9D798D83-A435-42AE-BCE0-D0B69FEA5A6D}" srcOrd="2" destOrd="0" presId="urn:microsoft.com/office/officeart/2005/8/layout/list1"/>
    <dgm:cxn modelId="{D5137A2E-89AE-480E-A5B5-B99A4D6B281D}" type="presParOf" srcId="{E8DC7025-9BB2-4FE3-BFCD-719292A98689}" destId="{4B023C7A-5C9F-4550-9767-926267F1ACE4}" srcOrd="3" destOrd="0" presId="urn:microsoft.com/office/officeart/2005/8/layout/list1"/>
    <dgm:cxn modelId="{B76CD767-1503-4D1D-9C04-756E9EAD9CF6}" type="presParOf" srcId="{E8DC7025-9BB2-4FE3-BFCD-719292A98689}" destId="{F21D8040-FE2B-44CB-8673-FCF875893506}" srcOrd="4" destOrd="0" presId="urn:microsoft.com/office/officeart/2005/8/layout/list1"/>
    <dgm:cxn modelId="{7A806E88-2E71-4B15-B791-90702F0F0CA1}" type="presParOf" srcId="{F21D8040-FE2B-44CB-8673-FCF875893506}" destId="{0DEBB339-C7A6-44B6-BA8B-2F3E44BDCE55}" srcOrd="0" destOrd="0" presId="urn:microsoft.com/office/officeart/2005/8/layout/list1"/>
    <dgm:cxn modelId="{9FE41E5C-3DC5-43E7-AF0F-020765822580}" type="presParOf" srcId="{F21D8040-FE2B-44CB-8673-FCF875893506}" destId="{7B267694-9C81-4588-87FC-09DC6AFC0BC8}" srcOrd="1" destOrd="0" presId="urn:microsoft.com/office/officeart/2005/8/layout/list1"/>
    <dgm:cxn modelId="{0D7B46C7-CF43-49BE-A3A3-8298B8BC75E3}" type="presParOf" srcId="{E8DC7025-9BB2-4FE3-BFCD-719292A98689}" destId="{69B6AD86-6F95-4ED8-B4A5-B411C2E35332}" srcOrd="5" destOrd="0" presId="urn:microsoft.com/office/officeart/2005/8/layout/list1"/>
    <dgm:cxn modelId="{4A06669C-E569-4ACA-AEA0-754D128A44B0}" type="presParOf" srcId="{E8DC7025-9BB2-4FE3-BFCD-719292A98689}" destId="{7B187A52-16C6-46D9-9ABA-50DFAACE3C59}" srcOrd="6" destOrd="0" presId="urn:microsoft.com/office/officeart/2005/8/layout/list1"/>
    <dgm:cxn modelId="{C1375830-9EA6-4FBF-A538-B228F202A7DE}" type="presParOf" srcId="{E8DC7025-9BB2-4FE3-BFCD-719292A98689}" destId="{FDDF0468-843A-4B53-B3DE-060DA380F621}" srcOrd="7" destOrd="0" presId="urn:microsoft.com/office/officeart/2005/8/layout/list1"/>
    <dgm:cxn modelId="{BB43D2B2-164E-47C8-98D5-AF107DF15C81}" type="presParOf" srcId="{E8DC7025-9BB2-4FE3-BFCD-719292A98689}" destId="{B82391CF-908A-4BBE-9D0A-5330D7727E5D}" srcOrd="8" destOrd="0" presId="urn:microsoft.com/office/officeart/2005/8/layout/list1"/>
    <dgm:cxn modelId="{12FB4683-C6A1-43A6-9883-56CE2101B966}" type="presParOf" srcId="{B82391CF-908A-4BBE-9D0A-5330D7727E5D}" destId="{76A6A2FE-9EA0-4F7E-AD93-62BC79E28935}" srcOrd="0" destOrd="0" presId="urn:microsoft.com/office/officeart/2005/8/layout/list1"/>
    <dgm:cxn modelId="{038C75A9-DBCD-4C67-8E93-35EA9DFEAB01}" type="presParOf" srcId="{B82391CF-908A-4BBE-9D0A-5330D7727E5D}" destId="{427FA334-87C7-4798-A208-3B622B9805AA}" srcOrd="1" destOrd="0" presId="urn:microsoft.com/office/officeart/2005/8/layout/list1"/>
    <dgm:cxn modelId="{939949D3-9700-4F56-A63E-D90315D518C9}" type="presParOf" srcId="{E8DC7025-9BB2-4FE3-BFCD-719292A98689}" destId="{4D76FCD6-5021-4CF6-8D9D-BBCCAC550ED6}" srcOrd="9" destOrd="0" presId="urn:microsoft.com/office/officeart/2005/8/layout/list1"/>
    <dgm:cxn modelId="{0CA3AF43-21E2-4BE9-B26C-4EEAF9D9EADD}" type="presParOf" srcId="{E8DC7025-9BB2-4FE3-BFCD-719292A98689}" destId="{87A92E92-88F4-4476-B250-6E4E3199AEC4}" srcOrd="10" destOrd="0" presId="urn:microsoft.com/office/officeart/2005/8/layout/list1"/>
    <dgm:cxn modelId="{B4AA7EE0-97AC-4DCB-B1BE-7DAFE484CEF6}" type="presParOf" srcId="{E8DC7025-9BB2-4FE3-BFCD-719292A98689}" destId="{704CD5F9-9B53-464D-92B2-BEA7DB4D455C}" srcOrd="11" destOrd="0" presId="urn:microsoft.com/office/officeart/2005/8/layout/list1"/>
    <dgm:cxn modelId="{A0B00112-B9DA-411B-A67B-780D9B0D1B4E}" type="presParOf" srcId="{E8DC7025-9BB2-4FE3-BFCD-719292A98689}" destId="{7B3442B0-FFDF-4EE9-9392-ED1537FCEB66}" srcOrd="12" destOrd="0" presId="urn:microsoft.com/office/officeart/2005/8/layout/list1"/>
    <dgm:cxn modelId="{23B4CF32-CF65-4287-A95F-4D52ADAFF621}" type="presParOf" srcId="{7B3442B0-FFDF-4EE9-9392-ED1537FCEB66}" destId="{6DD390AD-7744-46B7-8A78-3406AB6C93FA}" srcOrd="0" destOrd="0" presId="urn:microsoft.com/office/officeart/2005/8/layout/list1"/>
    <dgm:cxn modelId="{938127D0-5207-46AE-BCAE-98B00205E9DF}" type="presParOf" srcId="{7B3442B0-FFDF-4EE9-9392-ED1537FCEB66}" destId="{E5D24A50-EDB8-4B80-97A2-BC4016F6B043}" srcOrd="1" destOrd="0" presId="urn:microsoft.com/office/officeart/2005/8/layout/list1"/>
    <dgm:cxn modelId="{AA494413-9B24-45A0-97D8-A2162E9CA593}" type="presParOf" srcId="{E8DC7025-9BB2-4FE3-BFCD-719292A98689}" destId="{1FF0DA24-C63F-4C99-A473-EC56A71F4067}" srcOrd="13" destOrd="0" presId="urn:microsoft.com/office/officeart/2005/8/layout/list1"/>
    <dgm:cxn modelId="{48FF1FF3-9F5C-4AF9-9759-46321903D5B9}" type="presParOf" srcId="{E8DC7025-9BB2-4FE3-BFCD-719292A98689}" destId="{F8B21B2A-57A8-4C72-8024-DA419AFC223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C5F37-04DF-4B76-9539-FB49DD5037E7}">
      <dsp:nvSpPr>
        <dsp:cNvPr id="0" name=""/>
        <dsp:cNvSpPr/>
      </dsp:nvSpPr>
      <dsp:spPr>
        <a:xfrm>
          <a:off x="2688939" y="214674"/>
          <a:ext cx="3291884" cy="1204287"/>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smtClean="0">
              <a:latin typeface="Century Gothic" panose="020B0502020202020204" pitchFamily="34" charset="0"/>
            </a:rPr>
            <a:t>Πραγματοποιούνται με φυσική παρουσία των συμμετεχόντων</a:t>
          </a:r>
          <a:endParaRPr lang="en-US" sz="1800" kern="1200" dirty="0">
            <a:latin typeface="Century Gothic" panose="020B0502020202020204" pitchFamily="34" charset="0"/>
          </a:endParaRPr>
        </a:p>
      </dsp:txBody>
      <dsp:txXfrm>
        <a:off x="2688939" y="365210"/>
        <a:ext cx="2840276" cy="903215"/>
      </dsp:txXfrm>
    </dsp:sp>
    <dsp:sp modelId="{A1BCDEA2-9AA4-4DE4-B9B8-810C15EC9601}">
      <dsp:nvSpPr>
        <dsp:cNvPr id="0" name=""/>
        <dsp:cNvSpPr/>
      </dsp:nvSpPr>
      <dsp:spPr>
        <a:xfrm>
          <a:off x="211864" y="0"/>
          <a:ext cx="2477075" cy="16327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l-GR" sz="2200" kern="1200" dirty="0" smtClean="0">
              <a:latin typeface="Century Gothic" panose="020B0502020202020204" pitchFamily="34" charset="0"/>
            </a:rPr>
            <a:t>Φυσικές </a:t>
          </a:r>
        </a:p>
        <a:p>
          <a:pPr lvl="0" algn="ctr" defTabSz="977900">
            <a:lnSpc>
              <a:spcPct val="90000"/>
            </a:lnSpc>
            <a:spcBef>
              <a:spcPct val="0"/>
            </a:spcBef>
            <a:spcAft>
              <a:spcPct val="35000"/>
            </a:spcAft>
          </a:pPr>
          <a:r>
            <a:rPr lang="el-GR" sz="1600" kern="1200" dirty="0" smtClean="0">
              <a:latin typeface="Century Gothic" panose="020B0502020202020204" pitchFamily="34" charset="0"/>
            </a:rPr>
            <a:t>(Κινητικότητες Προσωπικού και Εκπαιδευομένων)</a:t>
          </a:r>
          <a:endParaRPr lang="en-US" sz="1600" kern="1200" dirty="0">
            <a:latin typeface="Century Gothic" panose="020B0502020202020204" pitchFamily="34" charset="0"/>
          </a:endParaRPr>
        </a:p>
      </dsp:txBody>
      <dsp:txXfrm>
        <a:off x="291571" y="79707"/>
        <a:ext cx="2317661" cy="1473384"/>
      </dsp:txXfrm>
    </dsp:sp>
    <dsp:sp modelId="{B6F61BA7-A624-4B4C-A7DB-BE39D6A23DFC}">
      <dsp:nvSpPr>
        <dsp:cNvPr id="0" name=""/>
        <dsp:cNvSpPr/>
      </dsp:nvSpPr>
      <dsp:spPr>
        <a:xfrm>
          <a:off x="2748234" y="1848542"/>
          <a:ext cx="3150951" cy="1249336"/>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smtClean="0">
              <a:latin typeface="Century Gothic" panose="020B0502020202020204" pitchFamily="34" charset="0"/>
            </a:rPr>
            <a:t>Συνδυασμός Φυσικής και Εικονικής Κινητικότητας</a:t>
          </a:r>
          <a:endParaRPr lang="en-US" sz="1800" kern="1200" dirty="0">
            <a:latin typeface="Century Gothic" panose="020B0502020202020204" pitchFamily="34" charset="0"/>
          </a:endParaRPr>
        </a:p>
      </dsp:txBody>
      <dsp:txXfrm>
        <a:off x="2748234" y="2004709"/>
        <a:ext cx="2682450" cy="937002"/>
      </dsp:txXfrm>
    </dsp:sp>
    <dsp:sp modelId="{3DE9BD8E-84BE-4CA1-B097-DDB9BAA33252}">
      <dsp:nvSpPr>
        <dsp:cNvPr id="0" name=""/>
        <dsp:cNvSpPr/>
      </dsp:nvSpPr>
      <dsp:spPr>
        <a:xfrm>
          <a:off x="216007" y="1778993"/>
          <a:ext cx="2477075" cy="163279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l-GR" sz="2200" kern="1200" dirty="0" smtClean="0">
              <a:latin typeface="Century Gothic" panose="020B0502020202020204" pitchFamily="34" charset="0"/>
            </a:rPr>
            <a:t>Μεικτές</a:t>
          </a:r>
        </a:p>
        <a:p>
          <a:pPr lvl="0" algn="ctr" defTabSz="977900">
            <a:lnSpc>
              <a:spcPct val="90000"/>
            </a:lnSpc>
            <a:spcBef>
              <a:spcPct val="0"/>
            </a:spcBef>
            <a:spcAft>
              <a:spcPct val="35000"/>
            </a:spcAft>
          </a:pPr>
          <a:r>
            <a:rPr lang="el-GR" sz="1600" kern="1200" dirty="0" smtClean="0">
              <a:latin typeface="Century Gothic" panose="020B0502020202020204" pitchFamily="34" charset="0"/>
            </a:rPr>
            <a:t>(Κινητικότητες Προσωπικού και Εκπαιδευομένων)</a:t>
          </a:r>
          <a:endParaRPr lang="en-US" sz="1600" kern="1200" dirty="0">
            <a:latin typeface="Century Gothic" panose="020B0502020202020204" pitchFamily="34" charset="0"/>
          </a:endParaRPr>
        </a:p>
      </dsp:txBody>
      <dsp:txXfrm>
        <a:off x="295714" y="1858700"/>
        <a:ext cx="2317661" cy="14733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63310-AD26-440C-A024-E92A13553D4C}">
      <dsp:nvSpPr>
        <dsp:cNvPr id="0" name=""/>
        <dsp:cNvSpPr/>
      </dsp:nvSpPr>
      <dsp:spPr>
        <a:xfrm>
          <a:off x="0" y="539424"/>
          <a:ext cx="8674583" cy="453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CD477E-A0E4-4DE5-84A9-29284A2D44F7}">
      <dsp:nvSpPr>
        <dsp:cNvPr id="0" name=""/>
        <dsp:cNvSpPr/>
      </dsp:nvSpPr>
      <dsp:spPr>
        <a:xfrm>
          <a:off x="433729" y="82475"/>
          <a:ext cx="6072208" cy="7226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515" tIns="0" rIns="229515" bIns="0" numCol="1" spcCol="1270" anchor="ctr" anchorCtr="0">
          <a:noAutofit/>
        </a:bodyPr>
        <a:lstStyle/>
        <a:p>
          <a:pPr lvl="0" algn="l" defTabSz="622300">
            <a:lnSpc>
              <a:spcPct val="90000"/>
            </a:lnSpc>
            <a:spcBef>
              <a:spcPct val="0"/>
            </a:spcBef>
            <a:spcAft>
              <a:spcPct val="35000"/>
            </a:spcAft>
          </a:pPr>
          <a:r>
            <a:rPr lang="el-GR" sz="1400" kern="1200" dirty="0" smtClean="0">
              <a:solidFill>
                <a:schemeClr val="tx1">
                  <a:lumMod val="75000"/>
                  <a:lumOff val="25000"/>
                </a:schemeClr>
              </a:solidFill>
              <a:latin typeface="Century Gothic" panose="020B0502020202020204" pitchFamily="34" charset="0"/>
            </a:rPr>
            <a:t>Ενημέρωση προσωπικού του οργανισμού για το Σχέδιο, τους στόχους κτλ. - ιστοσελίδα</a:t>
          </a:r>
        </a:p>
      </dsp:txBody>
      <dsp:txXfrm>
        <a:off x="469005" y="117751"/>
        <a:ext cx="6001656" cy="652076"/>
      </dsp:txXfrm>
    </dsp:sp>
    <dsp:sp modelId="{12C26DCA-C3E2-4205-8DF2-3E3284BFE43D}">
      <dsp:nvSpPr>
        <dsp:cNvPr id="0" name=""/>
        <dsp:cNvSpPr/>
      </dsp:nvSpPr>
      <dsp:spPr>
        <a:xfrm>
          <a:off x="0" y="1527714"/>
          <a:ext cx="8674583" cy="453600"/>
        </a:xfrm>
        <a:prstGeom prst="rect">
          <a:avLst/>
        </a:prstGeom>
        <a:solidFill>
          <a:schemeClr val="lt1">
            <a:alpha val="90000"/>
            <a:hueOff val="0"/>
            <a:satOff val="0"/>
            <a:lumOff val="0"/>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2B2FB9-AC96-41E4-A24E-60F6FABDB461}">
      <dsp:nvSpPr>
        <dsp:cNvPr id="0" name=""/>
        <dsp:cNvSpPr/>
      </dsp:nvSpPr>
      <dsp:spPr>
        <a:xfrm>
          <a:off x="433729" y="1090224"/>
          <a:ext cx="6072208" cy="703169"/>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515" tIns="0" rIns="229515" bIns="0" numCol="1" spcCol="1270" anchor="ctr" anchorCtr="0">
          <a:noAutofit/>
        </a:bodyPr>
        <a:lstStyle/>
        <a:p>
          <a:pPr lvl="0" algn="l" defTabSz="622300">
            <a:lnSpc>
              <a:spcPct val="90000"/>
            </a:lnSpc>
            <a:spcBef>
              <a:spcPct val="0"/>
            </a:spcBef>
            <a:spcAft>
              <a:spcPct val="35000"/>
            </a:spcAft>
          </a:pPr>
          <a:r>
            <a:rPr lang="el-GR" sz="1400" kern="1200" dirty="0" smtClean="0">
              <a:solidFill>
                <a:schemeClr val="tx1">
                  <a:lumMod val="75000"/>
                  <a:lumOff val="25000"/>
                </a:schemeClr>
              </a:solidFill>
              <a:latin typeface="Century Gothic" panose="020B0502020202020204" pitchFamily="34" charset="0"/>
            </a:rPr>
            <a:t>Σύσταση ομάδας </a:t>
          </a:r>
          <a:r>
            <a:rPr lang="en-GB" sz="1400" kern="1200" dirty="0" smtClean="0">
              <a:solidFill>
                <a:schemeClr val="tx1">
                  <a:lumMod val="75000"/>
                  <a:lumOff val="25000"/>
                </a:schemeClr>
              </a:solidFill>
              <a:latin typeface="Century Gothic" panose="020B0502020202020204" pitchFamily="34" charset="0"/>
            </a:rPr>
            <a:t>Erasmus </a:t>
          </a:r>
          <a:r>
            <a:rPr lang="el-GR" sz="1400" kern="1200" dirty="0" smtClean="0">
              <a:solidFill>
                <a:schemeClr val="tx1">
                  <a:lumMod val="75000"/>
                  <a:lumOff val="25000"/>
                </a:schemeClr>
              </a:solidFill>
              <a:latin typeface="Century Gothic" panose="020B0502020202020204" pitchFamily="34" charset="0"/>
            </a:rPr>
            <a:t>από τη διεύθυνση του οργανισμού, υπεύθυνο συντονιστή </a:t>
          </a:r>
        </a:p>
      </dsp:txBody>
      <dsp:txXfrm>
        <a:off x="468055" y="1124550"/>
        <a:ext cx="6003556" cy="634517"/>
      </dsp:txXfrm>
    </dsp:sp>
    <dsp:sp modelId="{2AE94354-B3A2-48F4-98B5-4CD33D554299}">
      <dsp:nvSpPr>
        <dsp:cNvPr id="0" name=""/>
        <dsp:cNvSpPr/>
      </dsp:nvSpPr>
      <dsp:spPr>
        <a:xfrm>
          <a:off x="0" y="2344194"/>
          <a:ext cx="8674583" cy="453600"/>
        </a:xfrm>
        <a:prstGeom prst="rect">
          <a:avLst/>
        </a:prstGeom>
        <a:solidFill>
          <a:schemeClr val="lt1">
            <a:alpha val="90000"/>
            <a:hueOff val="0"/>
            <a:satOff val="0"/>
            <a:lumOff val="0"/>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05D50B-86EB-4709-880E-9C78AB868202}">
      <dsp:nvSpPr>
        <dsp:cNvPr id="0" name=""/>
        <dsp:cNvSpPr/>
      </dsp:nvSpPr>
      <dsp:spPr>
        <a:xfrm>
          <a:off x="433729" y="2078514"/>
          <a:ext cx="6072208" cy="53136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515" tIns="0" rIns="229515" bIns="0" numCol="1" spcCol="1270" anchor="ctr" anchorCtr="0">
          <a:noAutofit/>
        </a:bodyPr>
        <a:lstStyle/>
        <a:p>
          <a:pPr lvl="0" algn="l" defTabSz="622300">
            <a:lnSpc>
              <a:spcPct val="90000"/>
            </a:lnSpc>
            <a:spcBef>
              <a:spcPct val="0"/>
            </a:spcBef>
            <a:spcAft>
              <a:spcPct val="35000"/>
            </a:spcAft>
          </a:pPr>
          <a:r>
            <a:rPr lang="el-GR" sz="1400" kern="1200" dirty="0" smtClean="0">
              <a:solidFill>
                <a:schemeClr val="tx1">
                  <a:lumMod val="75000"/>
                  <a:lumOff val="25000"/>
                </a:schemeClr>
              </a:solidFill>
              <a:latin typeface="Century Gothic" panose="020B0502020202020204" pitchFamily="34" charset="0"/>
            </a:rPr>
            <a:t>Δίκαιη και διαφανής διαδικασία επιλογής συμμετεχόντων</a:t>
          </a:r>
          <a:r>
            <a:rPr lang="en-US" sz="1400" kern="1200" dirty="0" smtClean="0">
              <a:solidFill>
                <a:schemeClr val="tx1">
                  <a:lumMod val="75000"/>
                  <a:lumOff val="25000"/>
                </a:schemeClr>
              </a:solidFill>
              <a:latin typeface="Century Gothic" panose="020B0502020202020204" pitchFamily="34" charset="0"/>
            </a:rPr>
            <a:t> </a:t>
          </a:r>
          <a:endParaRPr lang="en-US" sz="1400" kern="1200" dirty="0"/>
        </a:p>
      </dsp:txBody>
      <dsp:txXfrm>
        <a:off x="459668" y="2104453"/>
        <a:ext cx="6020330" cy="479482"/>
      </dsp:txXfrm>
    </dsp:sp>
    <dsp:sp modelId="{34A963CE-4317-4205-BA77-B47715091F3B}">
      <dsp:nvSpPr>
        <dsp:cNvPr id="0" name=""/>
        <dsp:cNvSpPr/>
      </dsp:nvSpPr>
      <dsp:spPr>
        <a:xfrm>
          <a:off x="0" y="3289300"/>
          <a:ext cx="8674583" cy="453600"/>
        </a:xfrm>
        <a:prstGeom prst="rect">
          <a:avLst/>
        </a:prstGeom>
        <a:solidFill>
          <a:schemeClr val="lt1">
            <a:alpha val="90000"/>
            <a:hueOff val="0"/>
            <a:satOff val="0"/>
            <a:lumOff val="0"/>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297CA0-7AC9-408C-BAF7-ACA1FE971AF2}">
      <dsp:nvSpPr>
        <dsp:cNvPr id="0" name=""/>
        <dsp:cNvSpPr/>
      </dsp:nvSpPr>
      <dsp:spPr>
        <a:xfrm>
          <a:off x="433729" y="2894994"/>
          <a:ext cx="6072208" cy="659986"/>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515" tIns="0" rIns="229515" bIns="0" numCol="1" spcCol="1270" anchor="ctr" anchorCtr="0">
          <a:noAutofit/>
        </a:bodyPr>
        <a:lstStyle/>
        <a:p>
          <a:pPr lvl="0" algn="l" defTabSz="622300">
            <a:lnSpc>
              <a:spcPct val="90000"/>
            </a:lnSpc>
            <a:spcBef>
              <a:spcPct val="0"/>
            </a:spcBef>
            <a:spcAft>
              <a:spcPct val="35000"/>
            </a:spcAft>
          </a:pPr>
          <a:r>
            <a:rPr lang="el-GR" sz="1400" kern="1200" dirty="0" smtClean="0">
              <a:solidFill>
                <a:schemeClr val="tx1">
                  <a:lumMod val="75000"/>
                  <a:lumOff val="25000"/>
                </a:schemeClr>
              </a:solidFill>
              <a:latin typeface="Century Gothic" panose="020B0502020202020204" pitchFamily="34" charset="0"/>
            </a:rPr>
            <a:t>Εξεύρεση οργανισμών</a:t>
          </a:r>
          <a:r>
            <a:rPr lang="en-US" sz="1400" kern="1200" dirty="0" smtClean="0">
              <a:solidFill>
                <a:schemeClr val="tx1">
                  <a:lumMod val="75000"/>
                  <a:lumOff val="25000"/>
                </a:schemeClr>
              </a:solidFill>
              <a:latin typeface="Century Gothic" panose="020B0502020202020204" pitchFamily="34" charset="0"/>
            </a:rPr>
            <a:t> </a:t>
          </a:r>
          <a:r>
            <a:rPr lang="el-GR" sz="1400" kern="1200" dirty="0" smtClean="0">
              <a:solidFill>
                <a:schemeClr val="tx1">
                  <a:lumMod val="75000"/>
                  <a:lumOff val="25000"/>
                </a:schemeClr>
              </a:solidFill>
              <a:latin typeface="Century Gothic" panose="020B0502020202020204" pitchFamily="34" charset="0"/>
            </a:rPr>
            <a:t>υποδοχής με τη χρήση διάφορων εργαλείων</a:t>
          </a:r>
        </a:p>
      </dsp:txBody>
      <dsp:txXfrm>
        <a:off x="465947" y="2927212"/>
        <a:ext cx="6007772" cy="595550"/>
      </dsp:txXfrm>
    </dsp:sp>
    <dsp:sp modelId="{BBFA3D72-317D-452D-95D0-63F818316670}">
      <dsp:nvSpPr>
        <dsp:cNvPr id="0" name=""/>
        <dsp:cNvSpPr/>
      </dsp:nvSpPr>
      <dsp:spPr>
        <a:xfrm>
          <a:off x="0" y="4105780"/>
          <a:ext cx="8674583" cy="453600"/>
        </a:xfrm>
        <a:prstGeom prst="rect">
          <a:avLst/>
        </a:prstGeom>
        <a:solidFill>
          <a:schemeClr val="lt1">
            <a:alpha val="90000"/>
            <a:hueOff val="0"/>
            <a:satOff val="0"/>
            <a:lumOff val="0"/>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A895D7-8C3E-4058-9218-527F88DB39DE}">
      <dsp:nvSpPr>
        <dsp:cNvPr id="0" name=""/>
        <dsp:cNvSpPr/>
      </dsp:nvSpPr>
      <dsp:spPr>
        <a:xfrm>
          <a:off x="433729" y="3840100"/>
          <a:ext cx="6072208" cy="53136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515" tIns="0" rIns="229515" bIns="0" numCol="1" spcCol="1270" anchor="ctr" anchorCtr="0">
          <a:noAutofit/>
        </a:bodyPr>
        <a:lstStyle/>
        <a:p>
          <a:pPr lvl="0" algn="l" defTabSz="622300">
            <a:lnSpc>
              <a:spcPct val="90000"/>
            </a:lnSpc>
            <a:spcBef>
              <a:spcPct val="0"/>
            </a:spcBef>
            <a:spcAft>
              <a:spcPct val="35000"/>
            </a:spcAft>
          </a:pPr>
          <a:r>
            <a:rPr lang="el-GR" sz="1400" kern="1200" dirty="0" smtClean="0">
              <a:solidFill>
                <a:schemeClr val="tx1">
                  <a:lumMod val="75000"/>
                  <a:lumOff val="25000"/>
                </a:schemeClr>
              </a:solidFill>
              <a:latin typeface="Century Gothic" panose="020B0502020202020204" pitchFamily="34" charset="0"/>
            </a:rPr>
            <a:t>Επικοινωνία με οργανισμό υποδοχής</a:t>
          </a:r>
          <a:endParaRPr lang="el-GR" sz="1400" kern="1200" dirty="0">
            <a:solidFill>
              <a:schemeClr val="tx1">
                <a:lumMod val="75000"/>
                <a:lumOff val="25000"/>
              </a:schemeClr>
            </a:solidFill>
            <a:latin typeface="Century Gothic" panose="020B0502020202020204" pitchFamily="34" charset="0"/>
          </a:endParaRPr>
        </a:p>
      </dsp:txBody>
      <dsp:txXfrm>
        <a:off x="459668" y="3866039"/>
        <a:ext cx="6020330" cy="479482"/>
      </dsp:txXfrm>
    </dsp:sp>
    <dsp:sp modelId="{15ACF523-975E-4A4D-B532-11CB5337B43E}">
      <dsp:nvSpPr>
        <dsp:cNvPr id="0" name=""/>
        <dsp:cNvSpPr/>
      </dsp:nvSpPr>
      <dsp:spPr>
        <a:xfrm>
          <a:off x="0" y="5310185"/>
          <a:ext cx="8674583" cy="4536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844D01-8340-475E-A7E5-4856D0397261}">
      <dsp:nvSpPr>
        <dsp:cNvPr id="0" name=""/>
        <dsp:cNvSpPr/>
      </dsp:nvSpPr>
      <dsp:spPr>
        <a:xfrm>
          <a:off x="433729" y="4656580"/>
          <a:ext cx="6072208" cy="91928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515" tIns="0" rIns="229515" bIns="0" numCol="1" spcCol="1270" anchor="ctr" anchorCtr="0">
          <a:noAutofit/>
        </a:bodyPr>
        <a:lstStyle/>
        <a:p>
          <a:pPr lvl="0" algn="l" defTabSz="622300">
            <a:lnSpc>
              <a:spcPct val="90000"/>
            </a:lnSpc>
            <a:spcBef>
              <a:spcPct val="0"/>
            </a:spcBef>
            <a:spcAft>
              <a:spcPct val="35000"/>
            </a:spcAft>
          </a:pPr>
          <a:r>
            <a:rPr lang="el-GR" sz="1400" kern="1200" dirty="0" smtClean="0">
              <a:solidFill>
                <a:schemeClr val="tx1">
                  <a:lumMod val="75000"/>
                  <a:lumOff val="25000"/>
                </a:schemeClr>
              </a:solidFill>
              <a:latin typeface="Century Gothic" panose="020B0502020202020204" pitchFamily="34" charset="0"/>
            </a:rPr>
            <a:t>Κατάρτιση προγράμματος Εργασίας σε συνεργασία με τον ΟΥ</a:t>
          </a:r>
          <a:endParaRPr lang="en-US" sz="1400" kern="1200" dirty="0">
            <a:solidFill>
              <a:schemeClr val="tx1">
                <a:lumMod val="75000"/>
                <a:lumOff val="25000"/>
              </a:schemeClr>
            </a:solidFill>
            <a:latin typeface="Century Gothic" panose="020B0502020202020204" pitchFamily="34" charset="0"/>
          </a:endParaRPr>
        </a:p>
      </dsp:txBody>
      <dsp:txXfrm>
        <a:off x="478605" y="4701456"/>
        <a:ext cx="5982456" cy="8295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E79F0-A521-4E62-9912-3635EFA56312}">
      <dsp:nvSpPr>
        <dsp:cNvPr id="0" name=""/>
        <dsp:cNvSpPr/>
      </dsp:nvSpPr>
      <dsp:spPr>
        <a:xfrm>
          <a:off x="0" y="555551"/>
          <a:ext cx="8128000" cy="403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4AFE4D-2975-4FA4-BF77-D3418D171636}">
      <dsp:nvSpPr>
        <dsp:cNvPr id="0" name=""/>
        <dsp:cNvSpPr/>
      </dsp:nvSpPr>
      <dsp:spPr>
        <a:xfrm>
          <a:off x="406400" y="134133"/>
          <a:ext cx="5689600" cy="65757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622300">
            <a:lnSpc>
              <a:spcPct val="90000"/>
            </a:lnSpc>
            <a:spcBef>
              <a:spcPct val="0"/>
            </a:spcBef>
            <a:spcAft>
              <a:spcPct val="35000"/>
            </a:spcAft>
          </a:pPr>
          <a:r>
            <a:rPr lang="el-GR" sz="1400" kern="1200" dirty="0" smtClean="0">
              <a:solidFill>
                <a:schemeClr val="tx1">
                  <a:lumMod val="75000"/>
                  <a:lumOff val="25000"/>
                </a:schemeClr>
              </a:solidFill>
              <a:latin typeface="Century Gothic" panose="020B0502020202020204" pitchFamily="34" charset="0"/>
            </a:rPr>
            <a:t>Ορισμός ενός ατόμου επαφής από τον κάθε οργανισμό</a:t>
          </a:r>
          <a:endParaRPr lang="el-GR" sz="1400" kern="1200" dirty="0">
            <a:solidFill>
              <a:schemeClr val="tx1">
                <a:lumMod val="75000"/>
                <a:lumOff val="25000"/>
              </a:schemeClr>
            </a:solidFill>
            <a:latin typeface="Century Gothic" panose="020B0502020202020204" pitchFamily="34" charset="0"/>
          </a:endParaRPr>
        </a:p>
      </dsp:txBody>
      <dsp:txXfrm>
        <a:off x="438500" y="166233"/>
        <a:ext cx="5625400" cy="593378"/>
      </dsp:txXfrm>
    </dsp:sp>
    <dsp:sp modelId="{65016B30-986D-4C81-B598-A040A3002810}">
      <dsp:nvSpPr>
        <dsp:cNvPr id="0" name=""/>
        <dsp:cNvSpPr/>
      </dsp:nvSpPr>
      <dsp:spPr>
        <a:xfrm>
          <a:off x="0" y="1449754"/>
          <a:ext cx="8128000" cy="403200"/>
        </a:xfrm>
        <a:prstGeom prst="rect">
          <a:avLst/>
        </a:prstGeom>
        <a:solidFill>
          <a:schemeClr val="lt1">
            <a:alpha val="90000"/>
            <a:hueOff val="0"/>
            <a:satOff val="0"/>
            <a:lumOff val="0"/>
            <a:alphaOff val="0"/>
          </a:schemeClr>
        </a:solidFill>
        <a:ln w="12700" cap="flat" cmpd="sng" algn="ctr">
          <a:solidFill>
            <a:schemeClr val="accent5">
              <a:hueOff val="-1126424"/>
              <a:satOff val="-2903"/>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333248" rIns="630823" bIns="99568" numCol="1" spcCol="1270" anchor="t" anchorCtr="0">
          <a:noAutofit/>
        </a:bodyPr>
        <a:lstStyle/>
        <a:p>
          <a:pPr marL="57150" lvl="1" indent="0" algn="l" defTabSz="222250">
            <a:lnSpc>
              <a:spcPct val="90000"/>
            </a:lnSpc>
            <a:spcBef>
              <a:spcPct val="0"/>
            </a:spcBef>
            <a:spcAft>
              <a:spcPct val="15000"/>
            </a:spcAft>
            <a:buChar char="••"/>
          </a:pPr>
          <a:endParaRPr lang="en-GB" sz="1400" kern="1200" dirty="0">
            <a:solidFill>
              <a:schemeClr val="tx1">
                <a:lumMod val="75000"/>
                <a:lumOff val="25000"/>
              </a:schemeClr>
            </a:solidFill>
            <a:latin typeface="Century Gothic" panose="020B0502020202020204" pitchFamily="34" charset="0"/>
          </a:endParaRPr>
        </a:p>
      </dsp:txBody>
      <dsp:txXfrm>
        <a:off x="0" y="1449754"/>
        <a:ext cx="8128000" cy="403200"/>
      </dsp:txXfrm>
    </dsp:sp>
    <dsp:sp modelId="{478F0427-6ABA-474E-8308-0996E7319CCD}">
      <dsp:nvSpPr>
        <dsp:cNvPr id="0" name=""/>
        <dsp:cNvSpPr/>
      </dsp:nvSpPr>
      <dsp:spPr>
        <a:xfrm>
          <a:off x="406400" y="1045151"/>
          <a:ext cx="5689600" cy="640763"/>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622300">
            <a:lnSpc>
              <a:spcPct val="90000"/>
            </a:lnSpc>
            <a:spcBef>
              <a:spcPct val="0"/>
            </a:spcBef>
            <a:spcAft>
              <a:spcPct val="35000"/>
            </a:spcAft>
          </a:pPr>
          <a:r>
            <a:rPr lang="el-GR" sz="1400" kern="1200" dirty="0" smtClean="0">
              <a:solidFill>
                <a:schemeClr val="tx1">
                  <a:lumMod val="75000"/>
                  <a:lumOff val="25000"/>
                </a:schemeClr>
              </a:solidFill>
              <a:latin typeface="Century Gothic" panose="020B0502020202020204" pitchFamily="34" charset="0"/>
            </a:rPr>
            <a:t>Λήψη μέτρων για την ασφάλιση των συμμετεχόντων(</a:t>
          </a:r>
          <a:r>
            <a:rPr lang="en-GB" sz="1400" kern="1200" dirty="0" smtClean="0">
              <a:solidFill>
                <a:schemeClr val="tx1">
                  <a:lumMod val="75000"/>
                  <a:lumOff val="25000"/>
                </a:schemeClr>
              </a:solidFill>
              <a:latin typeface="Century Gothic" panose="020B0502020202020204" pitchFamily="34" charset="0"/>
            </a:rPr>
            <a:t>health, accident, liability</a:t>
          </a:r>
          <a:r>
            <a:rPr lang="el-GR" sz="1400" kern="1200" dirty="0" smtClean="0">
              <a:solidFill>
                <a:schemeClr val="tx1">
                  <a:lumMod val="75000"/>
                  <a:lumOff val="25000"/>
                </a:schemeClr>
              </a:solidFill>
              <a:latin typeface="Century Gothic" panose="020B0502020202020204" pitchFamily="34" charset="0"/>
            </a:rPr>
            <a:t>)</a:t>
          </a:r>
          <a:endParaRPr lang="en-GB" sz="1400" kern="1200" dirty="0">
            <a:solidFill>
              <a:schemeClr val="tx1">
                <a:lumMod val="75000"/>
                <a:lumOff val="25000"/>
              </a:schemeClr>
            </a:solidFill>
            <a:latin typeface="Century Gothic" panose="020B0502020202020204" pitchFamily="34" charset="0"/>
          </a:endParaRPr>
        </a:p>
      </dsp:txBody>
      <dsp:txXfrm>
        <a:off x="437679" y="1076430"/>
        <a:ext cx="5627042" cy="578205"/>
      </dsp:txXfrm>
    </dsp:sp>
    <dsp:sp modelId="{EF602DC2-17D4-4DCA-9C71-AF0AE99D14CD}">
      <dsp:nvSpPr>
        <dsp:cNvPr id="0" name=""/>
        <dsp:cNvSpPr/>
      </dsp:nvSpPr>
      <dsp:spPr>
        <a:xfrm>
          <a:off x="0" y="2175514"/>
          <a:ext cx="8128000" cy="403200"/>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0823" tIns="333248" rIns="630823" bIns="99568" numCol="1" spcCol="1270" anchor="t" anchorCtr="0">
          <a:noAutofit/>
        </a:bodyPr>
        <a:lstStyle/>
        <a:p>
          <a:pPr marL="114300" lvl="1" indent="-114300" algn="l" defTabSz="622300">
            <a:lnSpc>
              <a:spcPct val="90000"/>
            </a:lnSpc>
            <a:spcBef>
              <a:spcPct val="0"/>
            </a:spcBef>
            <a:spcAft>
              <a:spcPct val="15000"/>
            </a:spcAft>
            <a:buChar char="••"/>
          </a:pPr>
          <a:endParaRPr lang="el-GR" sz="1400" kern="1200" dirty="0">
            <a:solidFill>
              <a:schemeClr val="tx1">
                <a:lumMod val="75000"/>
                <a:lumOff val="25000"/>
              </a:schemeClr>
            </a:solidFill>
            <a:latin typeface="Century Gothic" panose="020B0502020202020204" pitchFamily="34" charset="0"/>
          </a:endParaRPr>
        </a:p>
      </dsp:txBody>
      <dsp:txXfrm>
        <a:off x="0" y="2175514"/>
        <a:ext cx="8128000" cy="403200"/>
      </dsp:txXfrm>
    </dsp:sp>
    <dsp:sp modelId="{1639AAAE-5DD2-4526-A716-36CA10A49CB4}">
      <dsp:nvSpPr>
        <dsp:cNvPr id="0" name=""/>
        <dsp:cNvSpPr/>
      </dsp:nvSpPr>
      <dsp:spPr>
        <a:xfrm>
          <a:off x="441232" y="1939354"/>
          <a:ext cx="5689600" cy="47232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622300">
            <a:lnSpc>
              <a:spcPct val="90000"/>
            </a:lnSpc>
            <a:spcBef>
              <a:spcPct val="0"/>
            </a:spcBef>
            <a:spcAft>
              <a:spcPct val="35000"/>
            </a:spcAft>
          </a:pPr>
          <a:r>
            <a:rPr lang="el-GR" sz="1400" kern="1200" dirty="0" smtClean="0">
              <a:solidFill>
                <a:schemeClr val="tx1">
                  <a:lumMod val="75000"/>
                  <a:lumOff val="25000"/>
                </a:schemeClr>
              </a:solidFill>
              <a:latin typeface="Century Gothic" panose="020B0502020202020204" pitchFamily="34" charset="0"/>
            </a:rPr>
            <a:t>Καταχώρηση κινητικοτήτων στο εργαλείο διαχείρισης</a:t>
          </a:r>
          <a:endParaRPr lang="el-GR" sz="1400" kern="1200" dirty="0">
            <a:solidFill>
              <a:schemeClr val="tx1">
                <a:lumMod val="75000"/>
                <a:lumOff val="25000"/>
              </a:schemeClr>
            </a:solidFill>
            <a:latin typeface="Century Gothic" panose="020B0502020202020204" pitchFamily="34" charset="0"/>
          </a:endParaRPr>
        </a:p>
      </dsp:txBody>
      <dsp:txXfrm>
        <a:off x="464289" y="1962411"/>
        <a:ext cx="5643486" cy="426206"/>
      </dsp:txXfrm>
    </dsp:sp>
    <dsp:sp modelId="{BDCADD96-A887-42DE-B71A-44E587A2E59A}">
      <dsp:nvSpPr>
        <dsp:cNvPr id="0" name=""/>
        <dsp:cNvSpPr/>
      </dsp:nvSpPr>
      <dsp:spPr>
        <a:xfrm>
          <a:off x="0" y="2901274"/>
          <a:ext cx="8128000" cy="4032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3FA793-087C-4E61-9456-1A9E42085F94}">
      <dsp:nvSpPr>
        <dsp:cNvPr id="0" name=""/>
        <dsp:cNvSpPr/>
      </dsp:nvSpPr>
      <dsp:spPr>
        <a:xfrm>
          <a:off x="406400" y="2665114"/>
          <a:ext cx="5689600" cy="4723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622300">
            <a:lnSpc>
              <a:spcPct val="90000"/>
            </a:lnSpc>
            <a:spcBef>
              <a:spcPct val="0"/>
            </a:spcBef>
            <a:spcAft>
              <a:spcPct val="35000"/>
            </a:spcAft>
          </a:pPr>
          <a:r>
            <a:rPr lang="el-GR" sz="1400" kern="1200" dirty="0" smtClean="0">
              <a:solidFill>
                <a:schemeClr val="tx1">
                  <a:lumMod val="75000"/>
                  <a:lumOff val="25000"/>
                </a:schemeClr>
              </a:solidFill>
              <a:latin typeface="Century Gothic" panose="020B0502020202020204" pitchFamily="34" charset="0"/>
            </a:rPr>
            <a:t>Παροχή προετοιμασίας στον συμμετέχοντα (Παιδαγωγική, Πολιτισμική, </a:t>
          </a:r>
          <a:r>
            <a:rPr lang="el-GR" sz="1400" kern="1200" dirty="0" err="1" smtClean="0">
              <a:solidFill>
                <a:schemeClr val="tx1">
                  <a:lumMod val="75000"/>
                  <a:lumOff val="25000"/>
                </a:schemeClr>
              </a:solidFill>
              <a:latin typeface="Century Gothic" panose="020B0502020202020204" pitchFamily="34" charset="0"/>
            </a:rPr>
            <a:t>κτλ</a:t>
          </a:r>
          <a:endParaRPr lang="en-US" sz="1400" kern="1200" dirty="0"/>
        </a:p>
      </dsp:txBody>
      <dsp:txXfrm>
        <a:off x="429457" y="2688171"/>
        <a:ext cx="5643486" cy="426206"/>
      </dsp:txXfrm>
    </dsp:sp>
    <dsp:sp modelId="{661ED367-04EB-4187-AE42-8EB4E3671195}">
      <dsp:nvSpPr>
        <dsp:cNvPr id="0" name=""/>
        <dsp:cNvSpPr/>
      </dsp:nvSpPr>
      <dsp:spPr>
        <a:xfrm>
          <a:off x="0" y="3627034"/>
          <a:ext cx="8128000" cy="403200"/>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657E3F-63CB-4445-954D-C678B9FD5929}">
      <dsp:nvSpPr>
        <dsp:cNvPr id="0" name=""/>
        <dsp:cNvSpPr/>
      </dsp:nvSpPr>
      <dsp:spPr>
        <a:xfrm>
          <a:off x="406400" y="3390874"/>
          <a:ext cx="5689600" cy="47232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622300">
            <a:lnSpc>
              <a:spcPct val="90000"/>
            </a:lnSpc>
            <a:spcBef>
              <a:spcPct val="0"/>
            </a:spcBef>
            <a:spcAft>
              <a:spcPct val="35000"/>
            </a:spcAft>
          </a:pPr>
          <a:r>
            <a:rPr lang="el-GR" sz="1400" kern="1200" dirty="0" smtClean="0">
              <a:solidFill>
                <a:schemeClr val="tx1">
                  <a:lumMod val="75000"/>
                  <a:lumOff val="25000"/>
                </a:schemeClr>
              </a:solidFill>
              <a:latin typeface="Century Gothic" panose="020B0502020202020204" pitchFamily="34" charset="0"/>
            </a:rPr>
            <a:t>Διευθέτηση Πρακτικών Λεπτομερειών για κάθε Κινητικότητα </a:t>
          </a:r>
          <a:endParaRPr lang="en-US" sz="1400" kern="1200" dirty="0"/>
        </a:p>
      </dsp:txBody>
      <dsp:txXfrm>
        <a:off x="429457" y="3413931"/>
        <a:ext cx="5643486" cy="426206"/>
      </dsp:txXfrm>
    </dsp:sp>
    <dsp:sp modelId="{AE34DDC2-6768-42CB-BEED-A0F965944C48}">
      <dsp:nvSpPr>
        <dsp:cNvPr id="0" name=""/>
        <dsp:cNvSpPr/>
      </dsp:nvSpPr>
      <dsp:spPr>
        <a:xfrm>
          <a:off x="0" y="4352794"/>
          <a:ext cx="8128000" cy="403200"/>
        </a:xfrm>
        <a:prstGeom prst="rect">
          <a:avLst/>
        </a:prstGeom>
        <a:solidFill>
          <a:schemeClr val="lt1">
            <a:alpha val="90000"/>
            <a:hueOff val="0"/>
            <a:satOff val="0"/>
            <a:lumOff val="0"/>
            <a:alphaOff val="0"/>
          </a:schemeClr>
        </a:solidFill>
        <a:ln w="12700" cap="flat" cmpd="sng" algn="ctr">
          <a:solidFill>
            <a:schemeClr val="accent5">
              <a:hueOff val="-5632119"/>
              <a:satOff val="-14516"/>
              <a:lumOff val="-9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69A729-586F-4595-9FD6-5BF84A521207}">
      <dsp:nvSpPr>
        <dsp:cNvPr id="0" name=""/>
        <dsp:cNvSpPr/>
      </dsp:nvSpPr>
      <dsp:spPr>
        <a:xfrm>
          <a:off x="388981" y="4086774"/>
          <a:ext cx="5689600" cy="472320"/>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622300">
            <a:lnSpc>
              <a:spcPct val="90000"/>
            </a:lnSpc>
            <a:spcBef>
              <a:spcPct val="0"/>
            </a:spcBef>
            <a:spcAft>
              <a:spcPct val="35000"/>
            </a:spcAft>
          </a:pPr>
          <a:r>
            <a:rPr lang="el-GR" sz="1400" kern="1200" dirty="0" smtClean="0">
              <a:solidFill>
                <a:schemeClr val="tx1">
                  <a:lumMod val="75000"/>
                  <a:lumOff val="25000"/>
                </a:schemeClr>
              </a:solidFill>
              <a:latin typeface="Century Gothic" panose="020B0502020202020204" pitchFamily="34" charset="0"/>
            </a:rPr>
            <a:t>Εξασφάλιση άδειας απουσίας από την εργασία, εάν χρειάζεται</a:t>
          </a:r>
          <a:endParaRPr lang="en-US" sz="1400" kern="1200" dirty="0">
            <a:solidFill>
              <a:schemeClr val="tx1">
                <a:lumMod val="75000"/>
                <a:lumOff val="25000"/>
              </a:schemeClr>
            </a:solidFill>
            <a:latin typeface="Century Gothic" panose="020B0502020202020204" pitchFamily="34" charset="0"/>
          </a:endParaRPr>
        </a:p>
      </dsp:txBody>
      <dsp:txXfrm>
        <a:off x="412038" y="4109831"/>
        <a:ext cx="5643486" cy="426206"/>
      </dsp:txXfrm>
    </dsp:sp>
    <dsp:sp modelId="{31DC1FBA-3E88-49AD-8036-2B87432FBB03}">
      <dsp:nvSpPr>
        <dsp:cNvPr id="0" name=""/>
        <dsp:cNvSpPr/>
      </dsp:nvSpPr>
      <dsp:spPr>
        <a:xfrm>
          <a:off x="0" y="5078554"/>
          <a:ext cx="8128000" cy="4032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A3B149-B74E-4764-A219-EF3A6F1EFEEB}">
      <dsp:nvSpPr>
        <dsp:cNvPr id="0" name=""/>
        <dsp:cNvSpPr/>
      </dsp:nvSpPr>
      <dsp:spPr>
        <a:xfrm>
          <a:off x="406400" y="4842394"/>
          <a:ext cx="5689600" cy="4723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lvl="0" algn="l" defTabSz="622300">
            <a:lnSpc>
              <a:spcPct val="90000"/>
            </a:lnSpc>
            <a:spcBef>
              <a:spcPct val="0"/>
            </a:spcBef>
            <a:spcAft>
              <a:spcPct val="35000"/>
            </a:spcAft>
          </a:pPr>
          <a:r>
            <a:rPr lang="el-GR" sz="1400" kern="1200" dirty="0" smtClean="0">
              <a:solidFill>
                <a:schemeClr val="tx1">
                  <a:lumMod val="75000"/>
                  <a:lumOff val="25000"/>
                </a:schemeClr>
              </a:solidFill>
              <a:latin typeface="Century Gothic" panose="020B0502020202020204" pitchFamily="34" charset="0"/>
            </a:rPr>
            <a:t>Υπογραφή απαιτούμενων Συμφωνιών</a:t>
          </a:r>
          <a:endParaRPr lang="el-GR" sz="1400" kern="1200" dirty="0">
            <a:solidFill>
              <a:schemeClr val="tx1">
                <a:lumMod val="75000"/>
                <a:lumOff val="25000"/>
              </a:schemeClr>
            </a:solidFill>
            <a:latin typeface="Century Gothic" panose="020B0502020202020204" pitchFamily="34" charset="0"/>
          </a:endParaRPr>
        </a:p>
      </dsp:txBody>
      <dsp:txXfrm>
        <a:off x="429457" y="4865451"/>
        <a:ext cx="5643486" cy="4262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F5C892-BCAB-4355-9C87-D92CD49D6129}">
      <dsp:nvSpPr>
        <dsp:cNvPr id="0" name=""/>
        <dsp:cNvSpPr/>
      </dsp:nvSpPr>
      <dsp:spPr>
        <a:xfrm>
          <a:off x="5300081" y="4244672"/>
          <a:ext cx="435719" cy="91440"/>
        </a:xfrm>
        <a:custGeom>
          <a:avLst/>
          <a:gdLst/>
          <a:ahLst/>
          <a:cxnLst/>
          <a:rect l="0" t="0" r="0" b="0"/>
          <a:pathLst>
            <a:path>
              <a:moveTo>
                <a:pt x="0" y="45720"/>
              </a:moveTo>
              <a:lnTo>
                <a:pt x="435719" y="4572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B2D180-F5D3-43DC-8CBC-4CE27F4458E1}">
      <dsp:nvSpPr>
        <dsp:cNvPr id="0" name=""/>
        <dsp:cNvSpPr/>
      </dsp:nvSpPr>
      <dsp:spPr>
        <a:xfrm>
          <a:off x="2322612" y="2370946"/>
          <a:ext cx="424151" cy="1919446"/>
        </a:xfrm>
        <a:custGeom>
          <a:avLst/>
          <a:gdLst/>
          <a:ahLst/>
          <a:cxnLst/>
          <a:rect l="0" t="0" r="0" b="0"/>
          <a:pathLst>
            <a:path>
              <a:moveTo>
                <a:pt x="0" y="0"/>
              </a:moveTo>
              <a:lnTo>
                <a:pt x="206291" y="0"/>
              </a:lnTo>
              <a:lnTo>
                <a:pt x="206291" y="1919446"/>
              </a:lnTo>
              <a:lnTo>
                <a:pt x="424151" y="1919446"/>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E01A23-B752-4158-9668-D6920CFF53D5}">
      <dsp:nvSpPr>
        <dsp:cNvPr id="0" name=""/>
        <dsp:cNvSpPr/>
      </dsp:nvSpPr>
      <dsp:spPr>
        <a:xfrm>
          <a:off x="5261324" y="2527927"/>
          <a:ext cx="286224" cy="143492"/>
        </a:xfrm>
        <a:custGeom>
          <a:avLst/>
          <a:gdLst/>
          <a:ahLst/>
          <a:cxnLst/>
          <a:rect l="0" t="0" r="0" b="0"/>
          <a:pathLst>
            <a:path>
              <a:moveTo>
                <a:pt x="0" y="143492"/>
              </a:moveTo>
              <a:lnTo>
                <a:pt x="68364" y="143492"/>
              </a:lnTo>
              <a:lnTo>
                <a:pt x="68364" y="0"/>
              </a:lnTo>
              <a:lnTo>
                <a:pt x="286224" y="0"/>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0DC0EA-AEF0-445C-80F0-F6D75259CAD3}">
      <dsp:nvSpPr>
        <dsp:cNvPr id="0" name=""/>
        <dsp:cNvSpPr/>
      </dsp:nvSpPr>
      <dsp:spPr>
        <a:xfrm>
          <a:off x="2322612" y="2370946"/>
          <a:ext cx="540488" cy="300474"/>
        </a:xfrm>
        <a:custGeom>
          <a:avLst/>
          <a:gdLst/>
          <a:ahLst/>
          <a:cxnLst/>
          <a:rect l="0" t="0" r="0" b="0"/>
          <a:pathLst>
            <a:path>
              <a:moveTo>
                <a:pt x="0" y="0"/>
              </a:moveTo>
              <a:lnTo>
                <a:pt x="322628" y="0"/>
              </a:lnTo>
              <a:lnTo>
                <a:pt x="322628" y="300474"/>
              </a:lnTo>
              <a:lnTo>
                <a:pt x="540488" y="300474"/>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90EF03-87B2-494F-BD29-7E1F962A1728}">
      <dsp:nvSpPr>
        <dsp:cNvPr id="0" name=""/>
        <dsp:cNvSpPr/>
      </dsp:nvSpPr>
      <dsp:spPr>
        <a:xfrm>
          <a:off x="5495327" y="758846"/>
          <a:ext cx="449096" cy="91440"/>
        </a:xfrm>
        <a:custGeom>
          <a:avLst/>
          <a:gdLst/>
          <a:ahLst/>
          <a:cxnLst/>
          <a:rect l="0" t="0" r="0" b="0"/>
          <a:pathLst>
            <a:path>
              <a:moveTo>
                <a:pt x="0" y="45720"/>
              </a:moveTo>
              <a:lnTo>
                <a:pt x="231236" y="45720"/>
              </a:lnTo>
              <a:lnTo>
                <a:pt x="231236" y="48498"/>
              </a:lnTo>
              <a:lnTo>
                <a:pt x="449096" y="48498"/>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DC4065-C445-4764-A4CD-34F8C94415B6}">
      <dsp:nvSpPr>
        <dsp:cNvPr id="0" name=""/>
        <dsp:cNvSpPr/>
      </dsp:nvSpPr>
      <dsp:spPr>
        <a:xfrm>
          <a:off x="2322612" y="804566"/>
          <a:ext cx="410774" cy="1566379"/>
        </a:xfrm>
        <a:custGeom>
          <a:avLst/>
          <a:gdLst/>
          <a:ahLst/>
          <a:cxnLst/>
          <a:rect l="0" t="0" r="0" b="0"/>
          <a:pathLst>
            <a:path>
              <a:moveTo>
                <a:pt x="0" y="1566379"/>
              </a:moveTo>
              <a:lnTo>
                <a:pt x="192914" y="1566379"/>
              </a:lnTo>
              <a:lnTo>
                <a:pt x="192914" y="0"/>
              </a:lnTo>
              <a:lnTo>
                <a:pt x="410774" y="0"/>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DCFA6E-8BE5-4922-92E3-B5DD202D9F1A}">
      <dsp:nvSpPr>
        <dsp:cNvPr id="0" name=""/>
        <dsp:cNvSpPr/>
      </dsp:nvSpPr>
      <dsp:spPr>
        <a:xfrm>
          <a:off x="144014" y="1152130"/>
          <a:ext cx="2178598" cy="2437630"/>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25400">
          <a:solidFill>
            <a:schemeClr val="accent2">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b="0" kern="1200" dirty="0" smtClean="0">
              <a:latin typeface="Century Gothic" panose="020B0502020202020204" pitchFamily="34" charset="0"/>
            </a:rPr>
            <a:t>Υποχρεωτική</a:t>
          </a:r>
          <a:r>
            <a:rPr lang="en-US" sz="1800" b="0" kern="1200" dirty="0" smtClean="0">
              <a:latin typeface="Century Gothic" panose="020B0502020202020204" pitchFamily="34" charset="0"/>
            </a:rPr>
            <a:t> </a:t>
          </a:r>
          <a:r>
            <a:rPr lang="el-GR" sz="1800" b="0" kern="1200" dirty="0" smtClean="0">
              <a:latin typeface="Century Gothic" panose="020B0502020202020204" pitchFamily="34" charset="0"/>
            </a:rPr>
            <a:t>Αξιολόγηση πριν την έναρξη – το επίπεδο επάρκειας καταχωρείται στο </a:t>
          </a:r>
          <a:r>
            <a:rPr lang="en-GB" sz="1800" b="0" kern="1200" dirty="0" smtClean="0">
              <a:latin typeface="Century Gothic" panose="020B0502020202020204" pitchFamily="34" charset="0"/>
            </a:rPr>
            <a:t>Learning Agreement</a:t>
          </a:r>
          <a:endParaRPr lang="el-GR" sz="1800" b="0" kern="1200" dirty="0">
            <a:latin typeface="Century Gothic" panose="020B0502020202020204" pitchFamily="34" charset="0"/>
          </a:endParaRPr>
        </a:p>
      </dsp:txBody>
      <dsp:txXfrm>
        <a:off x="144014" y="1152130"/>
        <a:ext cx="2178598" cy="2437630"/>
      </dsp:txXfrm>
    </dsp:sp>
    <dsp:sp modelId="{2121BB41-8DA7-453E-A07D-78DCFDE0F25F}">
      <dsp:nvSpPr>
        <dsp:cNvPr id="0" name=""/>
        <dsp:cNvSpPr/>
      </dsp:nvSpPr>
      <dsp:spPr>
        <a:xfrm>
          <a:off x="2733387" y="0"/>
          <a:ext cx="2761940" cy="160913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25400">
          <a:solidFill>
            <a:schemeClr val="accent2">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b="0" kern="1200" dirty="0" smtClean="0">
              <a:latin typeface="Century Gothic" panose="020B0502020202020204" pitchFamily="34" charset="0"/>
            </a:rPr>
            <a:t>Επίπεδο μέχρι Β1 </a:t>
          </a:r>
        </a:p>
        <a:p>
          <a:pPr lvl="0" algn="ctr" defTabSz="800100">
            <a:lnSpc>
              <a:spcPct val="90000"/>
            </a:lnSpc>
            <a:spcBef>
              <a:spcPct val="0"/>
            </a:spcBef>
            <a:spcAft>
              <a:spcPct val="35000"/>
            </a:spcAft>
          </a:pPr>
          <a:r>
            <a:rPr lang="el-GR" sz="1800" b="1" kern="1200" dirty="0" smtClean="0">
              <a:latin typeface="Century Gothic" panose="020B0502020202020204" pitchFamily="34" charset="0"/>
            </a:rPr>
            <a:t>Υποχρεωτικά μαθήματα </a:t>
          </a:r>
          <a:r>
            <a:rPr lang="el-GR" sz="1800" b="0" kern="1200" dirty="0" smtClean="0">
              <a:latin typeface="Century Gothic" panose="020B0502020202020204" pitchFamily="34" charset="0"/>
            </a:rPr>
            <a:t>στη γλώσσα διδασκαλίας/κατάρτισης</a:t>
          </a:r>
          <a:endParaRPr lang="el-GR" sz="1800" b="0" kern="1200" dirty="0">
            <a:latin typeface="Century Gothic" panose="020B0502020202020204" pitchFamily="34" charset="0"/>
          </a:endParaRPr>
        </a:p>
      </dsp:txBody>
      <dsp:txXfrm>
        <a:off x="2733387" y="0"/>
        <a:ext cx="2761940" cy="1609133"/>
      </dsp:txXfrm>
    </dsp:sp>
    <dsp:sp modelId="{21BBC228-0E96-4A88-95D6-DB41EB145673}">
      <dsp:nvSpPr>
        <dsp:cNvPr id="0" name=""/>
        <dsp:cNvSpPr/>
      </dsp:nvSpPr>
      <dsp:spPr>
        <a:xfrm>
          <a:off x="5944423" y="205256"/>
          <a:ext cx="2178598" cy="1204177"/>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25400">
          <a:solidFill>
            <a:schemeClr val="accent2">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b="0" kern="1200" dirty="0" smtClean="0">
              <a:latin typeface="Century Gothic" panose="020B0502020202020204" pitchFamily="34" charset="0"/>
            </a:rPr>
            <a:t>2</a:t>
          </a:r>
          <a:r>
            <a:rPr lang="el-GR" sz="1800" b="0" kern="1200" baseline="30000" dirty="0" smtClean="0">
              <a:latin typeface="Century Gothic" panose="020B0502020202020204" pitchFamily="34" charset="0"/>
            </a:rPr>
            <a:t>η</a:t>
          </a:r>
          <a:r>
            <a:rPr lang="el-GR" sz="1800" b="0" kern="1200" dirty="0" smtClean="0">
              <a:latin typeface="Century Gothic" panose="020B0502020202020204" pitchFamily="34" charset="0"/>
            </a:rPr>
            <a:t>  αξιολόγηση κατά τη λήξη της κινητικότητας</a:t>
          </a:r>
          <a:r>
            <a:rPr lang="en-GB" sz="1800" b="0" kern="1200" dirty="0" smtClean="0">
              <a:latin typeface="Century Gothic" panose="020B0502020202020204" pitchFamily="34" charset="0"/>
            </a:rPr>
            <a:t> </a:t>
          </a:r>
          <a:r>
            <a:rPr lang="el-GR" sz="1800" b="0" kern="1200" dirty="0" smtClean="0">
              <a:latin typeface="Century Gothic" panose="020B0502020202020204" pitchFamily="34" charset="0"/>
            </a:rPr>
            <a:t>(δεν είναι υποχρεωτική</a:t>
          </a:r>
          <a:r>
            <a:rPr lang="en-GB" sz="1800" b="0" kern="1200" dirty="0" smtClean="0">
              <a:latin typeface="Century Gothic" panose="020B0502020202020204" pitchFamily="34" charset="0"/>
            </a:rPr>
            <a:t>)</a:t>
          </a:r>
          <a:endParaRPr lang="el-GR" sz="1800" b="0" kern="1200" dirty="0">
            <a:latin typeface="Century Gothic" panose="020B0502020202020204" pitchFamily="34" charset="0"/>
          </a:endParaRPr>
        </a:p>
      </dsp:txBody>
      <dsp:txXfrm>
        <a:off x="5944423" y="205256"/>
        <a:ext cx="2178598" cy="1204177"/>
      </dsp:txXfrm>
    </dsp:sp>
    <dsp:sp modelId="{250141AB-1948-4A1D-BCAA-38B871F90DD4}">
      <dsp:nvSpPr>
        <dsp:cNvPr id="0" name=""/>
        <dsp:cNvSpPr/>
      </dsp:nvSpPr>
      <dsp:spPr>
        <a:xfrm>
          <a:off x="2863101" y="1871365"/>
          <a:ext cx="2398223" cy="1600109"/>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28575">
          <a:solidFill>
            <a:schemeClr val="accent5">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b="0" kern="1200" dirty="0" smtClean="0">
              <a:latin typeface="Century Gothic" panose="020B0502020202020204" pitchFamily="34" charset="0"/>
            </a:rPr>
            <a:t>Επίπεδο Β2 και πάνω </a:t>
          </a:r>
          <a:r>
            <a:rPr lang="el-GR" sz="1800" b="1" kern="1200" dirty="0" smtClean="0">
              <a:latin typeface="Century Gothic" panose="020B0502020202020204" pitchFamily="34" charset="0"/>
            </a:rPr>
            <a:t>προαιρετικά μαθήματα </a:t>
          </a:r>
          <a:r>
            <a:rPr lang="el-GR" sz="1800" b="0" kern="1200" dirty="0" smtClean="0">
              <a:latin typeface="Century Gothic" panose="020B0502020202020204" pitchFamily="34" charset="0"/>
            </a:rPr>
            <a:t>στη γλώσσα διδασκαλίας/κατάρτισης</a:t>
          </a:r>
          <a:endParaRPr lang="el-GR" sz="1800" b="0" kern="1200" dirty="0">
            <a:latin typeface="Century Gothic" panose="020B0502020202020204" pitchFamily="34" charset="0"/>
          </a:endParaRPr>
        </a:p>
      </dsp:txBody>
      <dsp:txXfrm>
        <a:off x="2863101" y="1871365"/>
        <a:ext cx="2398223" cy="1600109"/>
      </dsp:txXfrm>
    </dsp:sp>
    <dsp:sp modelId="{1F386515-397D-4A08-BCED-DCCA45E6BF9B}">
      <dsp:nvSpPr>
        <dsp:cNvPr id="0" name=""/>
        <dsp:cNvSpPr/>
      </dsp:nvSpPr>
      <dsp:spPr>
        <a:xfrm>
          <a:off x="5547548" y="2002187"/>
          <a:ext cx="2662051" cy="105148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25400">
          <a:solidFill>
            <a:schemeClr val="accent2">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b="0" kern="1200" dirty="0" smtClean="0">
              <a:latin typeface="Century Gothic" panose="020B0502020202020204" pitchFamily="34" charset="0"/>
            </a:rPr>
            <a:t>2</a:t>
          </a:r>
          <a:r>
            <a:rPr lang="el-GR" sz="1800" b="0" kern="1200" baseline="30000" dirty="0" smtClean="0">
              <a:latin typeface="Century Gothic" panose="020B0502020202020204" pitchFamily="34" charset="0"/>
            </a:rPr>
            <a:t>η</a:t>
          </a:r>
          <a:r>
            <a:rPr lang="el-GR" sz="1800" b="0" kern="1200" dirty="0" smtClean="0">
              <a:latin typeface="Century Gothic" panose="020B0502020202020204" pitchFamily="34" charset="0"/>
            </a:rPr>
            <a:t> αξιολόγηση κατά τη λήξη της </a:t>
          </a:r>
          <a:r>
            <a:rPr lang="el-GR" sz="1800" b="0" kern="1200" dirty="0" err="1" smtClean="0">
              <a:latin typeface="Century Gothic" panose="020B0502020202020204" pitchFamily="34" charset="0"/>
            </a:rPr>
            <a:t>κινητικότητας(δεν</a:t>
          </a:r>
          <a:r>
            <a:rPr lang="el-GR" sz="1800" b="0" kern="1200" dirty="0" smtClean="0">
              <a:latin typeface="Century Gothic" panose="020B0502020202020204" pitchFamily="34" charset="0"/>
            </a:rPr>
            <a:t> είναι υποχρεωτική</a:t>
          </a:r>
          <a:r>
            <a:rPr lang="en-GB" sz="1800" b="0" kern="1200" dirty="0" smtClean="0">
              <a:latin typeface="Century Gothic" panose="020B0502020202020204" pitchFamily="34" charset="0"/>
            </a:rPr>
            <a:t>)</a:t>
          </a:r>
          <a:r>
            <a:rPr lang="el-GR" sz="1800" b="0" kern="1200" dirty="0" smtClean="0">
              <a:latin typeface="Century Gothic" panose="020B0502020202020204" pitchFamily="34" charset="0"/>
            </a:rPr>
            <a:t> </a:t>
          </a:r>
          <a:endParaRPr lang="el-GR" sz="1800" b="0" kern="1200" dirty="0">
            <a:latin typeface="Century Gothic" panose="020B0502020202020204" pitchFamily="34" charset="0"/>
          </a:endParaRPr>
        </a:p>
      </dsp:txBody>
      <dsp:txXfrm>
        <a:off x="5547548" y="2002187"/>
        <a:ext cx="2662051" cy="1051481"/>
      </dsp:txXfrm>
    </dsp:sp>
    <dsp:sp modelId="{08F785F8-C124-48BC-AADD-58469434E9E5}">
      <dsp:nvSpPr>
        <dsp:cNvPr id="0" name=""/>
        <dsp:cNvSpPr/>
      </dsp:nvSpPr>
      <dsp:spPr>
        <a:xfrm>
          <a:off x="2746764" y="3756671"/>
          <a:ext cx="2553317" cy="1067441"/>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25400">
          <a:solidFill>
            <a:schemeClr val="accent5">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b="0" kern="1200" dirty="0" smtClean="0">
              <a:latin typeface="Century Gothic" panose="020B0502020202020204" pitchFamily="34" charset="0"/>
            </a:rPr>
            <a:t>Επίπεδο </a:t>
          </a:r>
          <a:r>
            <a:rPr lang="en-GB" sz="1800" b="0" kern="1200" dirty="0" smtClean="0">
              <a:latin typeface="Century Gothic" panose="020B0502020202020204" pitchFamily="34" charset="0"/>
            </a:rPr>
            <a:t>C2 – </a:t>
          </a:r>
          <a:r>
            <a:rPr lang="el-GR" sz="1800" b="1" kern="1200" dirty="0" smtClean="0">
              <a:latin typeface="Century Gothic" panose="020B0502020202020204" pitchFamily="34" charset="0"/>
            </a:rPr>
            <a:t>απαλλαγή</a:t>
          </a:r>
          <a:r>
            <a:rPr lang="el-GR" sz="1800" b="0" kern="1200" dirty="0" smtClean="0">
              <a:latin typeface="Century Gothic" panose="020B0502020202020204" pitchFamily="34" charset="0"/>
            </a:rPr>
            <a:t> από </a:t>
          </a:r>
          <a:r>
            <a:rPr lang="en-GB" sz="1800" b="0" kern="1200" dirty="0" smtClean="0">
              <a:latin typeface="Century Gothic" panose="020B0502020202020204" pitchFamily="34" charset="0"/>
            </a:rPr>
            <a:t>course </a:t>
          </a:r>
          <a:r>
            <a:rPr lang="el-GR" sz="1800" b="0" kern="1200" dirty="0" smtClean="0">
              <a:latin typeface="Century Gothic" panose="020B0502020202020204" pitchFamily="34" charset="0"/>
            </a:rPr>
            <a:t>και 2</a:t>
          </a:r>
          <a:r>
            <a:rPr lang="el-GR" sz="1800" b="0" kern="1200" baseline="30000" dirty="0" smtClean="0">
              <a:latin typeface="Century Gothic" panose="020B0502020202020204" pitchFamily="34" charset="0"/>
            </a:rPr>
            <a:t>η</a:t>
          </a:r>
          <a:r>
            <a:rPr lang="el-GR" sz="1800" b="0" kern="1200" dirty="0" smtClean="0">
              <a:latin typeface="Century Gothic" panose="020B0502020202020204" pitchFamily="34" charset="0"/>
            </a:rPr>
            <a:t> αξιολόγηση </a:t>
          </a:r>
          <a:endParaRPr lang="el-GR" sz="1800" b="0" kern="1200" dirty="0">
            <a:latin typeface="Century Gothic" panose="020B0502020202020204" pitchFamily="34" charset="0"/>
          </a:endParaRPr>
        </a:p>
      </dsp:txBody>
      <dsp:txXfrm>
        <a:off x="2746764" y="3756671"/>
        <a:ext cx="2553317" cy="1067441"/>
      </dsp:txXfrm>
    </dsp:sp>
    <dsp:sp modelId="{18895041-7F15-4904-A91F-F1F13F89B332}">
      <dsp:nvSpPr>
        <dsp:cNvPr id="0" name=""/>
        <dsp:cNvSpPr/>
      </dsp:nvSpPr>
      <dsp:spPr>
        <a:xfrm>
          <a:off x="5735801" y="3582144"/>
          <a:ext cx="3168248" cy="1416496"/>
        </a:xfrm>
        <a:prstGeom prst="rect">
          <a:avLst/>
        </a:prstGeom>
        <a:solidFill>
          <a:schemeClr val="accent5">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l-GR" sz="1800" kern="1200" dirty="0" smtClean="0">
              <a:latin typeface="Century Gothic" panose="020B0502020202020204" pitchFamily="34" charset="0"/>
            </a:rPr>
            <a:t>Προαιρετικό </a:t>
          </a:r>
          <a:r>
            <a:rPr lang="en-GB" sz="1800" kern="1200" dirty="0" smtClean="0">
              <a:latin typeface="Century Gothic" panose="020B0502020202020204" pitchFamily="34" charset="0"/>
            </a:rPr>
            <a:t>course </a:t>
          </a:r>
          <a:r>
            <a:rPr lang="el-GR" sz="1800" kern="1200" dirty="0" smtClean="0">
              <a:latin typeface="Century Gothic" panose="020B0502020202020204" pitchFamily="34" charset="0"/>
            </a:rPr>
            <a:t>στην ομιλούμενη γλώσσα της χώρας εάν διαφέρει από τη γλώσσα επικοινωνίας της κινητικότητας</a:t>
          </a:r>
          <a:endParaRPr lang="el-GR" sz="1800" b="1" kern="1200" dirty="0">
            <a:latin typeface="Century Gothic" panose="020B0502020202020204" pitchFamily="34" charset="0"/>
          </a:endParaRPr>
        </a:p>
      </dsp:txBody>
      <dsp:txXfrm>
        <a:off x="5735801" y="3582144"/>
        <a:ext cx="3168248" cy="1416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FAD86-D97F-49F3-991D-89CB1110D0FC}">
      <dsp:nvSpPr>
        <dsp:cNvPr id="0" name=""/>
        <dsp:cNvSpPr/>
      </dsp:nvSpPr>
      <dsp:spPr>
        <a:xfrm>
          <a:off x="454715" y="0"/>
          <a:ext cx="7520684" cy="52087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l-GR" sz="2200" b="1" kern="1200" dirty="0" smtClean="0">
              <a:latin typeface="Century Gothic" panose="020B0502020202020204" pitchFamily="34" charset="0"/>
            </a:rPr>
            <a:t>Βάσει μοναδιαίου κόστους</a:t>
          </a:r>
          <a:endParaRPr lang="en-US" sz="2200" b="1" kern="1200" dirty="0">
            <a:latin typeface="Century Gothic" panose="020B0502020202020204" pitchFamily="34" charset="0"/>
          </a:endParaRPr>
        </a:p>
      </dsp:txBody>
      <dsp:txXfrm>
        <a:off x="480142" y="25427"/>
        <a:ext cx="7469830" cy="470018"/>
      </dsp:txXfrm>
    </dsp:sp>
    <dsp:sp modelId="{95500D3E-20F7-4931-A624-9154A111CE1B}">
      <dsp:nvSpPr>
        <dsp:cNvPr id="0" name=""/>
        <dsp:cNvSpPr/>
      </dsp:nvSpPr>
      <dsp:spPr>
        <a:xfrm>
          <a:off x="0" y="525415"/>
          <a:ext cx="8496944" cy="3282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22860" rIns="128016" bIns="22860" numCol="1" spcCol="1270" anchor="t" anchorCtr="0">
          <a:noAutofit/>
        </a:bodyPr>
        <a:lstStyle/>
        <a:p>
          <a:pPr marL="268288" lvl="1" indent="-268288" algn="l" defTabSz="755650">
            <a:lnSpc>
              <a:spcPct val="150000"/>
            </a:lnSpc>
            <a:spcBef>
              <a:spcPct val="0"/>
            </a:spcBef>
            <a:spcAft>
              <a:spcPct val="20000"/>
            </a:spcAft>
            <a:buChar char="••"/>
          </a:pPr>
          <a:r>
            <a:rPr lang="el-GR" sz="1800" kern="1200" dirty="0" smtClean="0">
              <a:solidFill>
                <a:schemeClr val="tx1">
                  <a:lumMod val="75000"/>
                  <a:lumOff val="25000"/>
                </a:schemeClr>
              </a:solidFill>
              <a:latin typeface="Century Gothic" panose="020B0502020202020204" pitchFamily="34" charset="0"/>
            </a:rPr>
            <a:t>Οργανωτικά έξοδα </a:t>
          </a:r>
          <a:endParaRPr lang="en-US" sz="1800" kern="1200" dirty="0">
            <a:solidFill>
              <a:schemeClr val="tx1">
                <a:lumMod val="75000"/>
                <a:lumOff val="25000"/>
              </a:schemeClr>
            </a:solidFill>
            <a:latin typeface="Century Gothic" panose="020B0502020202020204" pitchFamily="34" charset="0"/>
          </a:endParaRPr>
        </a:p>
        <a:p>
          <a:pPr marL="171450" lvl="1" indent="-171450" algn="l" defTabSz="755650">
            <a:lnSpc>
              <a:spcPct val="150000"/>
            </a:lnSpc>
            <a:spcBef>
              <a:spcPct val="0"/>
            </a:spcBef>
            <a:spcAft>
              <a:spcPct val="20000"/>
            </a:spcAft>
            <a:buChar char="••"/>
          </a:pPr>
          <a:r>
            <a:rPr lang="el-GR" sz="1800" kern="1200" dirty="0" smtClean="0">
              <a:solidFill>
                <a:schemeClr val="tx1">
                  <a:lumMod val="75000"/>
                  <a:lumOff val="25000"/>
                </a:schemeClr>
              </a:solidFill>
              <a:latin typeface="Century Gothic" panose="020B0502020202020204" pitchFamily="34" charset="0"/>
            </a:rPr>
            <a:t>  Έξοδα </a:t>
          </a:r>
          <a:r>
            <a:rPr lang="el-GR" sz="1800" kern="1200" dirty="0" err="1" smtClean="0">
              <a:solidFill>
                <a:schemeClr val="tx1">
                  <a:lumMod val="75000"/>
                  <a:lumOff val="25000"/>
                </a:schemeClr>
              </a:solidFill>
              <a:latin typeface="Century Gothic" panose="020B0502020202020204" pitchFamily="34" charset="0"/>
            </a:rPr>
            <a:t>ταξιδίου</a:t>
          </a:r>
          <a:r>
            <a:rPr lang="el-GR" sz="1800" kern="1200" dirty="0" smtClean="0">
              <a:solidFill>
                <a:schemeClr val="tx1">
                  <a:lumMod val="75000"/>
                  <a:lumOff val="25000"/>
                </a:schemeClr>
              </a:solidFill>
              <a:latin typeface="Century Gothic" panose="020B0502020202020204" pitchFamily="34" charset="0"/>
            </a:rPr>
            <a:t> </a:t>
          </a:r>
        </a:p>
        <a:p>
          <a:pPr marL="171450" lvl="1" indent="-171450" algn="l" defTabSz="755650">
            <a:lnSpc>
              <a:spcPct val="150000"/>
            </a:lnSpc>
            <a:spcBef>
              <a:spcPct val="0"/>
            </a:spcBef>
            <a:spcAft>
              <a:spcPct val="20000"/>
            </a:spcAft>
            <a:buChar char="••"/>
          </a:pPr>
          <a:r>
            <a:rPr lang="el-GR" sz="1800" kern="1200" dirty="0" smtClean="0">
              <a:solidFill>
                <a:schemeClr val="tx1">
                  <a:lumMod val="75000"/>
                  <a:lumOff val="25000"/>
                </a:schemeClr>
              </a:solidFill>
              <a:latin typeface="Century Gothic" panose="020B0502020202020204" pitchFamily="34" charset="0"/>
            </a:rPr>
            <a:t>  Έξοδα ατομικής στήριξης (διαβίωσης)</a:t>
          </a:r>
        </a:p>
        <a:p>
          <a:pPr marL="171450" lvl="1" indent="-171450" algn="l" defTabSz="755650">
            <a:lnSpc>
              <a:spcPct val="150000"/>
            </a:lnSpc>
            <a:spcBef>
              <a:spcPct val="0"/>
            </a:spcBef>
            <a:spcAft>
              <a:spcPct val="20000"/>
            </a:spcAft>
            <a:buChar char="••"/>
          </a:pPr>
          <a:r>
            <a:rPr lang="el-GR" sz="1800" kern="1200" dirty="0" smtClean="0">
              <a:solidFill>
                <a:schemeClr val="tx1">
                  <a:lumMod val="75000"/>
                  <a:lumOff val="25000"/>
                </a:schemeClr>
              </a:solidFill>
              <a:latin typeface="Century Gothic" panose="020B0502020202020204" pitchFamily="34" charset="0"/>
            </a:rPr>
            <a:t>  Δίδακτρα σεμιναρίων</a:t>
          </a:r>
        </a:p>
        <a:p>
          <a:pPr marL="171450" lvl="1" indent="-171450" algn="l" defTabSz="755650">
            <a:lnSpc>
              <a:spcPct val="150000"/>
            </a:lnSpc>
            <a:spcBef>
              <a:spcPct val="0"/>
            </a:spcBef>
            <a:spcAft>
              <a:spcPct val="20000"/>
            </a:spcAft>
            <a:buChar char="••"/>
          </a:pPr>
          <a:r>
            <a:rPr lang="el-GR" sz="1800" kern="1200" dirty="0" smtClean="0">
              <a:solidFill>
                <a:schemeClr val="tx1">
                  <a:lumMod val="75000"/>
                  <a:lumOff val="25000"/>
                </a:schemeClr>
              </a:solidFill>
              <a:latin typeface="Century Gothic" panose="020B0502020202020204" pitchFamily="34" charset="0"/>
            </a:rPr>
            <a:t>  Προπαρασκευαστικές επισκέψεις</a:t>
          </a:r>
        </a:p>
        <a:p>
          <a:pPr marL="171450" lvl="1" indent="-171450" algn="l" defTabSz="755650">
            <a:lnSpc>
              <a:spcPct val="150000"/>
            </a:lnSpc>
            <a:spcBef>
              <a:spcPct val="0"/>
            </a:spcBef>
            <a:spcAft>
              <a:spcPct val="20000"/>
            </a:spcAft>
            <a:buChar char="••"/>
          </a:pPr>
          <a:r>
            <a:rPr lang="el-GR" sz="1800" kern="1200" dirty="0" smtClean="0">
              <a:solidFill>
                <a:schemeClr val="tx1">
                  <a:lumMod val="75000"/>
                  <a:lumOff val="25000"/>
                </a:schemeClr>
              </a:solidFill>
              <a:latin typeface="Century Gothic" panose="020B0502020202020204" pitchFamily="34" charset="0"/>
            </a:rPr>
            <a:t>  Έξοδα γλωσσικής προετοιμασίας (όπου εφαρμόζεται)</a:t>
          </a:r>
        </a:p>
      </dsp:txBody>
      <dsp:txXfrm>
        <a:off x="0" y="525415"/>
        <a:ext cx="8496944" cy="3282531"/>
      </dsp:txXfrm>
    </dsp:sp>
    <dsp:sp modelId="{7FB70556-8499-4A16-9503-7601EF30D601}">
      <dsp:nvSpPr>
        <dsp:cNvPr id="0" name=""/>
        <dsp:cNvSpPr/>
      </dsp:nvSpPr>
      <dsp:spPr>
        <a:xfrm>
          <a:off x="488129" y="3807947"/>
          <a:ext cx="7520684" cy="52087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l-GR" sz="2200" b="1" kern="1200" dirty="0" smtClean="0">
              <a:latin typeface="Century Gothic" panose="020B0502020202020204" pitchFamily="34" charset="0"/>
            </a:rPr>
            <a:t>Βάσει πραγματικών εξόδων</a:t>
          </a:r>
          <a:endParaRPr lang="en-US" sz="2200" b="1" kern="1200" dirty="0">
            <a:latin typeface="Century Gothic" panose="020B0502020202020204" pitchFamily="34" charset="0"/>
          </a:endParaRPr>
        </a:p>
      </dsp:txBody>
      <dsp:txXfrm>
        <a:off x="513556" y="3833374"/>
        <a:ext cx="7469830" cy="470018"/>
      </dsp:txXfrm>
    </dsp:sp>
    <dsp:sp modelId="{5661C2E9-7FB6-40F4-A401-8B2B73FC6636}">
      <dsp:nvSpPr>
        <dsp:cNvPr id="0" name=""/>
        <dsp:cNvSpPr/>
      </dsp:nvSpPr>
      <dsp:spPr>
        <a:xfrm>
          <a:off x="0" y="4328819"/>
          <a:ext cx="8496944" cy="921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22860" rIns="128016" bIns="22860" numCol="1" spcCol="1270" anchor="t" anchorCtr="0">
          <a:noAutofit/>
        </a:bodyPr>
        <a:lstStyle/>
        <a:p>
          <a:pPr marL="171450" lvl="1" indent="-171450" algn="l" defTabSz="800100">
            <a:lnSpc>
              <a:spcPct val="150000"/>
            </a:lnSpc>
            <a:spcBef>
              <a:spcPct val="0"/>
            </a:spcBef>
            <a:spcAft>
              <a:spcPct val="20000"/>
            </a:spcAft>
            <a:buChar char="••"/>
          </a:pPr>
          <a:r>
            <a:rPr lang="el-GR" sz="1800" kern="1200" dirty="0" smtClean="0">
              <a:solidFill>
                <a:schemeClr val="tx1">
                  <a:lumMod val="75000"/>
                  <a:lumOff val="25000"/>
                </a:schemeClr>
              </a:solidFill>
              <a:latin typeface="Century Gothic" panose="020B0502020202020204" pitchFamily="34" charset="0"/>
            </a:rPr>
            <a:t>Επιχορήγηση ατόμων από ευάλωτες ομάδες</a:t>
          </a:r>
          <a:endParaRPr lang="en-US" sz="1800" kern="1200" dirty="0">
            <a:solidFill>
              <a:schemeClr val="tx1">
                <a:lumMod val="75000"/>
                <a:lumOff val="25000"/>
              </a:schemeClr>
            </a:solidFill>
            <a:latin typeface="Century Gothic" panose="020B0502020202020204" pitchFamily="34" charset="0"/>
          </a:endParaRPr>
        </a:p>
        <a:p>
          <a:pPr marL="171450" lvl="1" indent="-171450" algn="l" defTabSz="800100">
            <a:lnSpc>
              <a:spcPct val="150000"/>
            </a:lnSpc>
            <a:spcBef>
              <a:spcPct val="0"/>
            </a:spcBef>
            <a:spcAft>
              <a:spcPct val="20000"/>
            </a:spcAft>
            <a:buChar char="••"/>
          </a:pPr>
          <a:r>
            <a:rPr lang="el-GR" sz="1800" kern="1200" dirty="0" smtClean="0">
              <a:solidFill>
                <a:schemeClr val="tx1">
                  <a:lumMod val="75000"/>
                  <a:lumOff val="25000"/>
                </a:schemeClr>
              </a:solidFill>
              <a:latin typeface="Century Gothic" panose="020B0502020202020204" pitchFamily="34" charset="0"/>
            </a:rPr>
            <a:t>Ειδικές δαπάνες</a:t>
          </a:r>
          <a:endParaRPr lang="en-GB" sz="1800" kern="1200" dirty="0">
            <a:solidFill>
              <a:schemeClr val="tx1">
                <a:lumMod val="75000"/>
                <a:lumOff val="25000"/>
              </a:schemeClr>
            </a:solidFill>
            <a:latin typeface="Century Gothic" panose="020B0502020202020204" pitchFamily="34" charset="0"/>
          </a:endParaRPr>
        </a:p>
      </dsp:txBody>
      <dsp:txXfrm>
        <a:off x="0" y="4328819"/>
        <a:ext cx="8496944" cy="9215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56D9B-6C01-40F8-9F14-E2CADF290F09}">
      <dsp:nvSpPr>
        <dsp:cNvPr id="0" name=""/>
        <dsp:cNvSpPr/>
      </dsp:nvSpPr>
      <dsp:spPr>
        <a:xfrm>
          <a:off x="0" y="406773"/>
          <a:ext cx="10729832" cy="604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726F22-4260-4D12-8E88-DD73FB0D75E0}">
      <dsp:nvSpPr>
        <dsp:cNvPr id="0" name=""/>
        <dsp:cNvSpPr/>
      </dsp:nvSpPr>
      <dsp:spPr>
        <a:xfrm>
          <a:off x="536491" y="52533"/>
          <a:ext cx="7510882" cy="708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893" tIns="0" rIns="283893" bIns="0" numCol="1" spcCol="1270" anchor="ctr" anchorCtr="0">
          <a:noAutofit/>
        </a:bodyPr>
        <a:lstStyle/>
        <a:p>
          <a:pPr lvl="0" algn="l" defTabSz="800100">
            <a:lnSpc>
              <a:spcPct val="90000"/>
            </a:lnSpc>
            <a:spcBef>
              <a:spcPct val="0"/>
            </a:spcBef>
            <a:spcAft>
              <a:spcPct val="35000"/>
            </a:spcAft>
          </a:pPr>
          <a:r>
            <a:rPr lang="el-GR" sz="1800" kern="1200" dirty="0" smtClean="0">
              <a:latin typeface="Century Gothic" panose="020B0502020202020204" pitchFamily="34" charset="0"/>
            </a:rPr>
            <a:t>Έξοδα προετοιμασίας (επί του αντικειμένου, διαπολιτισμική κτλ.)</a:t>
          </a:r>
        </a:p>
      </dsp:txBody>
      <dsp:txXfrm>
        <a:off x="571076" y="87118"/>
        <a:ext cx="7441712" cy="639310"/>
      </dsp:txXfrm>
    </dsp:sp>
    <dsp:sp modelId="{582DB44B-ABDC-4F56-8892-F93113397022}">
      <dsp:nvSpPr>
        <dsp:cNvPr id="0" name=""/>
        <dsp:cNvSpPr/>
      </dsp:nvSpPr>
      <dsp:spPr>
        <a:xfrm>
          <a:off x="0" y="1495413"/>
          <a:ext cx="10729832" cy="604800"/>
        </a:xfrm>
        <a:prstGeom prst="rect">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4A42B4-8951-4AB0-81E5-3B656A6C0313}">
      <dsp:nvSpPr>
        <dsp:cNvPr id="0" name=""/>
        <dsp:cNvSpPr/>
      </dsp:nvSpPr>
      <dsp:spPr>
        <a:xfrm>
          <a:off x="536491" y="1141173"/>
          <a:ext cx="7510882" cy="70848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893" tIns="0" rIns="283893" bIns="0" numCol="1" spcCol="1270" anchor="ctr" anchorCtr="0">
          <a:noAutofit/>
        </a:bodyPr>
        <a:lstStyle/>
        <a:p>
          <a:pPr lvl="0" algn="l" defTabSz="800100">
            <a:lnSpc>
              <a:spcPct val="90000"/>
            </a:lnSpc>
            <a:spcBef>
              <a:spcPct val="0"/>
            </a:spcBef>
            <a:spcAft>
              <a:spcPct val="35000"/>
            </a:spcAft>
          </a:pPr>
          <a:r>
            <a:rPr lang="el-GR" sz="1800" kern="1200" smtClean="0">
              <a:latin typeface="Century Gothic" panose="020B0502020202020204" pitchFamily="34" charset="0"/>
            </a:rPr>
            <a:t>Παρακολούθηση και στήριξη συμμετεχόντων, κατά τη διάρκεια της κινητικότητας</a:t>
          </a:r>
          <a:endParaRPr lang="el-GR" sz="1800" kern="1200" dirty="0" smtClean="0">
            <a:latin typeface="Century Gothic" panose="020B0502020202020204" pitchFamily="34" charset="0"/>
          </a:endParaRPr>
        </a:p>
      </dsp:txBody>
      <dsp:txXfrm>
        <a:off x="571076" y="1175758"/>
        <a:ext cx="7441712" cy="639310"/>
      </dsp:txXfrm>
    </dsp:sp>
    <dsp:sp modelId="{82864576-7D7D-47A4-8EA2-2111FF7EBAE1}">
      <dsp:nvSpPr>
        <dsp:cNvPr id="0" name=""/>
        <dsp:cNvSpPr/>
      </dsp:nvSpPr>
      <dsp:spPr>
        <a:xfrm>
          <a:off x="0" y="2584053"/>
          <a:ext cx="10729832" cy="6048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D35FC5-3084-4C10-BE34-47BF4A60A9A0}">
      <dsp:nvSpPr>
        <dsp:cNvPr id="0" name=""/>
        <dsp:cNvSpPr/>
      </dsp:nvSpPr>
      <dsp:spPr>
        <a:xfrm>
          <a:off x="536491" y="2229813"/>
          <a:ext cx="7510882" cy="7084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893" tIns="0" rIns="283893" bIns="0" numCol="1" spcCol="1270" anchor="ctr" anchorCtr="0">
          <a:noAutofit/>
        </a:bodyPr>
        <a:lstStyle/>
        <a:p>
          <a:pPr lvl="0" algn="l" defTabSz="800100">
            <a:lnSpc>
              <a:spcPct val="90000"/>
            </a:lnSpc>
            <a:spcBef>
              <a:spcPct val="0"/>
            </a:spcBef>
            <a:spcAft>
              <a:spcPct val="35000"/>
            </a:spcAft>
          </a:pPr>
          <a:r>
            <a:rPr lang="el-GR" sz="1800" kern="1200" dirty="0" smtClean="0">
              <a:latin typeface="Century Gothic" panose="020B0502020202020204" pitchFamily="34" charset="0"/>
            </a:rPr>
            <a:t>Υπηρεσίες και εξοπλισμός που απαιτούνται για την υλοποίηση του εικονικού μέρους μίας μεικτής κινητικότητας</a:t>
          </a:r>
        </a:p>
      </dsp:txBody>
      <dsp:txXfrm>
        <a:off x="571076" y="2264398"/>
        <a:ext cx="7441712" cy="639310"/>
      </dsp:txXfrm>
    </dsp:sp>
    <dsp:sp modelId="{1058988A-FC60-4924-884C-93697541CD2F}">
      <dsp:nvSpPr>
        <dsp:cNvPr id="0" name=""/>
        <dsp:cNvSpPr/>
      </dsp:nvSpPr>
      <dsp:spPr>
        <a:xfrm>
          <a:off x="0" y="3672693"/>
          <a:ext cx="10729832" cy="604800"/>
        </a:xfrm>
        <a:prstGeom prst="rect">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5025ED-B33A-4784-A165-C32D0202A8BD}">
      <dsp:nvSpPr>
        <dsp:cNvPr id="0" name=""/>
        <dsp:cNvSpPr/>
      </dsp:nvSpPr>
      <dsp:spPr>
        <a:xfrm>
          <a:off x="536491" y="3318453"/>
          <a:ext cx="7510882" cy="70848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893" tIns="0" rIns="283893" bIns="0" numCol="1" spcCol="1270" anchor="ctr" anchorCtr="0">
          <a:noAutofit/>
        </a:bodyPr>
        <a:lstStyle/>
        <a:p>
          <a:pPr lvl="0" algn="l" defTabSz="800100">
            <a:lnSpc>
              <a:spcPct val="90000"/>
            </a:lnSpc>
            <a:spcBef>
              <a:spcPct val="0"/>
            </a:spcBef>
            <a:spcAft>
              <a:spcPct val="35000"/>
            </a:spcAft>
          </a:pPr>
          <a:r>
            <a:rPr lang="el-GR" sz="1800" kern="1200" smtClean="0">
              <a:latin typeface="Century Gothic" panose="020B0502020202020204" pitchFamily="34" charset="0"/>
            </a:rPr>
            <a:t>Αναγνώριση μαθησιακών αποτελεσμάτων</a:t>
          </a:r>
          <a:endParaRPr lang="el-GR" sz="1800" kern="1200" dirty="0" smtClean="0">
            <a:latin typeface="Century Gothic" panose="020B0502020202020204" pitchFamily="34" charset="0"/>
          </a:endParaRPr>
        </a:p>
      </dsp:txBody>
      <dsp:txXfrm>
        <a:off x="571076" y="3353038"/>
        <a:ext cx="7441712" cy="639310"/>
      </dsp:txXfrm>
    </dsp:sp>
    <dsp:sp modelId="{9473B52A-7E4E-4102-A6BD-21C39D76BAE1}">
      <dsp:nvSpPr>
        <dsp:cNvPr id="0" name=""/>
        <dsp:cNvSpPr/>
      </dsp:nvSpPr>
      <dsp:spPr>
        <a:xfrm>
          <a:off x="0" y="4761333"/>
          <a:ext cx="10729832" cy="6048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835767-968B-4B25-B2AB-724846A1D542}">
      <dsp:nvSpPr>
        <dsp:cNvPr id="0" name=""/>
        <dsp:cNvSpPr/>
      </dsp:nvSpPr>
      <dsp:spPr>
        <a:xfrm>
          <a:off x="536491" y="4407093"/>
          <a:ext cx="7510882" cy="7084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3893" tIns="0" rIns="283893" bIns="0" numCol="1" spcCol="1270" anchor="ctr" anchorCtr="0">
          <a:noAutofit/>
        </a:bodyPr>
        <a:lstStyle/>
        <a:p>
          <a:pPr lvl="0" algn="l" defTabSz="800100">
            <a:lnSpc>
              <a:spcPct val="90000"/>
            </a:lnSpc>
            <a:spcBef>
              <a:spcPct val="0"/>
            </a:spcBef>
            <a:spcAft>
              <a:spcPct val="35000"/>
            </a:spcAft>
          </a:pPr>
          <a:r>
            <a:rPr lang="el-GR" sz="1800" kern="1200" smtClean="0">
              <a:latin typeface="Century Gothic" panose="020B0502020202020204" pitchFamily="34" charset="0"/>
            </a:rPr>
            <a:t>Διάδοση αποτελεσμάτων και γνωστοποίηση της προέλευσης της χρηματοδότησης</a:t>
          </a:r>
          <a:endParaRPr lang="el-GR" sz="1800" kern="1200" dirty="0">
            <a:latin typeface="Century Gothic" panose="020B0502020202020204" pitchFamily="34" charset="0"/>
          </a:endParaRPr>
        </a:p>
      </dsp:txBody>
      <dsp:txXfrm>
        <a:off x="571076" y="4441678"/>
        <a:ext cx="7441712" cy="639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F4217-5975-4D5D-88AB-CA827C2A41D0}">
      <dsp:nvSpPr>
        <dsp:cNvPr id="0" name=""/>
        <dsp:cNvSpPr/>
      </dsp:nvSpPr>
      <dsp:spPr>
        <a:xfrm rot="5400000">
          <a:off x="414899" y="2402974"/>
          <a:ext cx="1244745" cy="2071227"/>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101E85-2436-4DDE-A9A1-655547C6A4B1}">
      <dsp:nvSpPr>
        <dsp:cNvPr id="0" name=""/>
        <dsp:cNvSpPr/>
      </dsp:nvSpPr>
      <dsp:spPr>
        <a:xfrm>
          <a:off x="207120" y="3021825"/>
          <a:ext cx="1869916" cy="1639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el-GR" sz="1400" b="1" kern="1200" dirty="0" smtClean="0">
            <a:solidFill>
              <a:schemeClr val="tx1">
                <a:lumMod val="75000"/>
                <a:lumOff val="25000"/>
              </a:schemeClr>
            </a:solidFill>
            <a:latin typeface="Century Gothic" panose="020B0502020202020204" pitchFamily="34" charset="0"/>
          </a:endParaRPr>
        </a:p>
        <a:p>
          <a:pPr lvl="0" algn="l" defTabSz="622300">
            <a:lnSpc>
              <a:spcPct val="90000"/>
            </a:lnSpc>
            <a:spcBef>
              <a:spcPct val="0"/>
            </a:spcBef>
            <a:spcAft>
              <a:spcPct val="35000"/>
            </a:spcAft>
          </a:pPr>
          <a:r>
            <a:rPr lang="el-GR" sz="1400" b="1" kern="1200" dirty="0" smtClean="0">
              <a:solidFill>
                <a:schemeClr val="tx1">
                  <a:lumMod val="75000"/>
                  <a:lumOff val="25000"/>
                </a:schemeClr>
              </a:solidFill>
              <a:latin typeface="Century Gothic" panose="020B0502020202020204" pitchFamily="34" charset="0"/>
            </a:rPr>
            <a:t>1. Υπογραφή της Συμφωνίας</a:t>
          </a:r>
        </a:p>
        <a:p>
          <a:pPr lvl="0" algn="l" defTabSz="622300">
            <a:lnSpc>
              <a:spcPct val="90000"/>
            </a:lnSpc>
            <a:spcBef>
              <a:spcPct val="0"/>
            </a:spcBef>
            <a:spcAft>
              <a:spcPct val="35000"/>
            </a:spcAft>
          </a:pPr>
          <a:r>
            <a:rPr lang="el-GR" sz="1400" kern="1200" dirty="0" smtClean="0">
              <a:solidFill>
                <a:schemeClr val="tx1">
                  <a:lumMod val="75000"/>
                  <a:lumOff val="25000"/>
                </a:schemeClr>
              </a:solidFill>
              <a:latin typeface="Century Gothic" panose="020B0502020202020204" pitchFamily="34" charset="0"/>
            </a:rPr>
            <a:t>(σε ισχύ με την υπογραφή του ΙΔΕΠ)</a:t>
          </a:r>
          <a:endParaRPr lang="en-US" sz="1400" kern="1200" dirty="0">
            <a:solidFill>
              <a:schemeClr val="tx1">
                <a:lumMod val="75000"/>
                <a:lumOff val="25000"/>
              </a:schemeClr>
            </a:solidFill>
            <a:latin typeface="Century Gothic" panose="020B0502020202020204" pitchFamily="34" charset="0"/>
          </a:endParaRPr>
        </a:p>
      </dsp:txBody>
      <dsp:txXfrm>
        <a:off x="207120" y="3021825"/>
        <a:ext cx="1869916" cy="1639091"/>
      </dsp:txXfrm>
    </dsp:sp>
    <dsp:sp modelId="{D8AE8180-B425-4329-A079-B2FD335FCA8D}">
      <dsp:nvSpPr>
        <dsp:cNvPr id="0" name=""/>
        <dsp:cNvSpPr/>
      </dsp:nvSpPr>
      <dsp:spPr>
        <a:xfrm>
          <a:off x="1724222" y="2250488"/>
          <a:ext cx="352814" cy="352814"/>
        </a:xfrm>
        <a:prstGeom prst="triangle">
          <a:avLst>
            <a:gd name="adj" fmla="val 100000"/>
          </a:avLst>
        </a:prstGeom>
        <a:solidFill>
          <a:schemeClr val="accent5">
            <a:hueOff val="-844818"/>
            <a:satOff val="-2177"/>
            <a:lumOff val="-1471"/>
            <a:alphaOff val="0"/>
          </a:schemeClr>
        </a:solidFill>
        <a:ln w="12700" cap="flat" cmpd="sng" algn="ctr">
          <a:solidFill>
            <a:schemeClr val="accent5">
              <a:hueOff val="-844818"/>
              <a:satOff val="-2177"/>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FA9F60-DADD-4C34-8AFA-574197DB8A2F}">
      <dsp:nvSpPr>
        <dsp:cNvPr id="0" name=""/>
        <dsp:cNvSpPr/>
      </dsp:nvSpPr>
      <dsp:spPr>
        <a:xfrm rot="5400000">
          <a:off x="2704042" y="1836523"/>
          <a:ext cx="1244745" cy="2071227"/>
        </a:xfrm>
        <a:prstGeom prst="corner">
          <a:avLst>
            <a:gd name="adj1" fmla="val 16120"/>
            <a:gd name="adj2" fmla="val 16110"/>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AFA4F2-D374-4E35-8287-632318BFF4ED}">
      <dsp:nvSpPr>
        <dsp:cNvPr id="0" name=""/>
        <dsp:cNvSpPr/>
      </dsp:nvSpPr>
      <dsp:spPr>
        <a:xfrm>
          <a:off x="2496263" y="2455374"/>
          <a:ext cx="1869916" cy="1639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el-GR" sz="1400" b="1" kern="1200" dirty="0" smtClean="0">
            <a:latin typeface="Century Gothic" panose="020B0502020202020204" pitchFamily="34" charset="0"/>
          </a:endParaRPr>
        </a:p>
        <a:p>
          <a:pPr lvl="0" algn="l" defTabSz="622300">
            <a:lnSpc>
              <a:spcPct val="90000"/>
            </a:lnSpc>
            <a:spcBef>
              <a:spcPct val="0"/>
            </a:spcBef>
            <a:spcAft>
              <a:spcPct val="35000"/>
            </a:spcAft>
          </a:pPr>
          <a:r>
            <a:rPr lang="el-GR" sz="1400" b="1" kern="1200" dirty="0" smtClean="0">
              <a:solidFill>
                <a:schemeClr val="tx1">
                  <a:lumMod val="75000"/>
                  <a:lumOff val="25000"/>
                </a:schemeClr>
              </a:solidFill>
              <a:latin typeface="Century Gothic" panose="020B0502020202020204" pitchFamily="34" charset="0"/>
            </a:rPr>
            <a:t>2. Πρώτη προκαταβολή </a:t>
          </a:r>
        </a:p>
        <a:p>
          <a:pPr lvl="0" algn="l" defTabSz="622300">
            <a:lnSpc>
              <a:spcPct val="90000"/>
            </a:lnSpc>
            <a:spcBef>
              <a:spcPct val="0"/>
            </a:spcBef>
            <a:spcAft>
              <a:spcPct val="35000"/>
            </a:spcAft>
          </a:pPr>
          <a:r>
            <a:rPr lang="el-GR" sz="1400" kern="1200" dirty="0" smtClean="0">
              <a:solidFill>
                <a:schemeClr val="tx1">
                  <a:lumMod val="75000"/>
                  <a:lumOff val="25000"/>
                </a:schemeClr>
              </a:solidFill>
              <a:latin typeface="Century Gothic" panose="020B0502020202020204" pitchFamily="34" charset="0"/>
            </a:rPr>
            <a:t>40% ή 80% της συνολικής επιχορήγησης, εντός 30 ημερών από την υπογραφή της Συμφωνίας</a:t>
          </a:r>
          <a:endParaRPr lang="en-US" sz="1400" kern="1200" dirty="0">
            <a:solidFill>
              <a:schemeClr val="tx1">
                <a:lumMod val="75000"/>
                <a:lumOff val="25000"/>
              </a:schemeClr>
            </a:solidFill>
            <a:latin typeface="Century Gothic" panose="020B0502020202020204" pitchFamily="34" charset="0"/>
          </a:endParaRPr>
        </a:p>
      </dsp:txBody>
      <dsp:txXfrm>
        <a:off x="2496263" y="2455374"/>
        <a:ext cx="1869916" cy="1639091"/>
      </dsp:txXfrm>
    </dsp:sp>
    <dsp:sp modelId="{AC4DCC25-AA7E-433F-A09D-457A7EBB9EDA}">
      <dsp:nvSpPr>
        <dsp:cNvPr id="0" name=""/>
        <dsp:cNvSpPr/>
      </dsp:nvSpPr>
      <dsp:spPr>
        <a:xfrm>
          <a:off x="4013365" y="1684037"/>
          <a:ext cx="352814" cy="352814"/>
        </a:xfrm>
        <a:prstGeom prst="triangle">
          <a:avLst>
            <a:gd name="adj" fmla="val 100000"/>
          </a:avLst>
        </a:prstGeom>
        <a:solidFill>
          <a:schemeClr val="accent5">
            <a:hueOff val="-2534453"/>
            <a:satOff val="-6532"/>
            <a:lumOff val="-4412"/>
            <a:alphaOff val="0"/>
          </a:schemeClr>
        </a:solidFill>
        <a:ln w="12700" cap="flat" cmpd="sng" algn="ctr">
          <a:solidFill>
            <a:schemeClr val="accent5">
              <a:hueOff val="-2534453"/>
              <a:satOff val="-6532"/>
              <a:lumOff val="-4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335BA0-3751-4D68-ADD1-7BA3BDD72892}">
      <dsp:nvSpPr>
        <dsp:cNvPr id="0" name=""/>
        <dsp:cNvSpPr/>
      </dsp:nvSpPr>
      <dsp:spPr>
        <a:xfrm rot="5400000">
          <a:off x="4962302" y="850731"/>
          <a:ext cx="1244745" cy="2071227"/>
        </a:xfrm>
        <a:prstGeom prst="corner">
          <a:avLst>
            <a:gd name="adj1" fmla="val 16120"/>
            <a:gd name="adj2" fmla="val 16110"/>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BCD74A-C77F-4651-AC93-DCDB5F120875}">
      <dsp:nvSpPr>
        <dsp:cNvPr id="0" name=""/>
        <dsp:cNvSpPr/>
      </dsp:nvSpPr>
      <dsp:spPr>
        <a:xfrm>
          <a:off x="4752149" y="1444435"/>
          <a:ext cx="1874946" cy="1836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el-GR" sz="1400" b="1" kern="1200" dirty="0" smtClean="0">
            <a:latin typeface="Century Gothic" panose="020B0502020202020204" pitchFamily="34" charset="0"/>
          </a:endParaRPr>
        </a:p>
        <a:p>
          <a:pPr lvl="0" algn="l" defTabSz="622300">
            <a:lnSpc>
              <a:spcPct val="90000"/>
            </a:lnSpc>
            <a:spcBef>
              <a:spcPct val="0"/>
            </a:spcBef>
            <a:spcAft>
              <a:spcPct val="35000"/>
            </a:spcAft>
          </a:pPr>
          <a:r>
            <a:rPr lang="el-GR" sz="1400" b="1" kern="1200" dirty="0" smtClean="0">
              <a:solidFill>
                <a:schemeClr val="tx1">
                  <a:lumMod val="75000"/>
                  <a:lumOff val="25000"/>
                </a:schemeClr>
              </a:solidFill>
              <a:latin typeface="Century Gothic" panose="020B0502020202020204" pitchFamily="34" charset="0"/>
            </a:rPr>
            <a:t>3. </a:t>
          </a:r>
          <a:r>
            <a:rPr lang="en-US" sz="1400" b="1" kern="1200" dirty="0" smtClean="0">
              <a:solidFill>
                <a:schemeClr val="tx1">
                  <a:lumMod val="75000"/>
                  <a:lumOff val="25000"/>
                </a:schemeClr>
              </a:solidFill>
              <a:latin typeface="Century Gothic" panose="020B0502020202020204" pitchFamily="34" charset="0"/>
            </a:rPr>
            <a:t>Interim Report</a:t>
          </a:r>
          <a:endParaRPr lang="el-GR" sz="1400" b="1" kern="1200" dirty="0" smtClean="0">
            <a:solidFill>
              <a:schemeClr val="tx1">
                <a:lumMod val="75000"/>
                <a:lumOff val="25000"/>
              </a:schemeClr>
            </a:solidFill>
            <a:latin typeface="Century Gothic" panose="020B0502020202020204" pitchFamily="34" charset="0"/>
          </a:endParaRPr>
        </a:p>
        <a:p>
          <a:pPr lvl="0" algn="l" defTabSz="622300">
            <a:lnSpc>
              <a:spcPct val="90000"/>
            </a:lnSpc>
            <a:spcBef>
              <a:spcPct val="0"/>
            </a:spcBef>
            <a:spcAft>
              <a:spcPct val="35000"/>
            </a:spcAft>
          </a:pPr>
          <a:r>
            <a:rPr lang="el-GR" sz="1400" kern="1200" dirty="0" smtClean="0">
              <a:solidFill>
                <a:schemeClr val="tx1">
                  <a:lumMod val="75000"/>
                  <a:lumOff val="25000"/>
                </a:schemeClr>
              </a:solidFill>
              <a:latin typeface="Century Gothic" panose="020B0502020202020204" pitchFamily="34" charset="0"/>
            </a:rPr>
            <a:t>Αποτελεί αίτημα για 2</a:t>
          </a:r>
          <a:r>
            <a:rPr lang="el-GR" sz="1400" kern="1200" baseline="30000" dirty="0" smtClean="0">
              <a:solidFill>
                <a:schemeClr val="tx1">
                  <a:lumMod val="75000"/>
                  <a:lumOff val="25000"/>
                </a:schemeClr>
              </a:solidFill>
              <a:latin typeface="Century Gothic" panose="020B0502020202020204" pitchFamily="34" charset="0"/>
            </a:rPr>
            <a:t>η</a:t>
          </a:r>
          <a:r>
            <a:rPr lang="el-GR" sz="1400" kern="1200" dirty="0" smtClean="0">
              <a:solidFill>
                <a:schemeClr val="tx1">
                  <a:lumMod val="75000"/>
                  <a:lumOff val="25000"/>
                </a:schemeClr>
              </a:solidFill>
              <a:latin typeface="Century Gothic" panose="020B0502020202020204" pitchFamily="34" charset="0"/>
            </a:rPr>
            <a:t> προκαταβολή, εάν προβλέπεται από τους όρους του συμβολαίου, αφού έχει δαπανηθεί το 70% της 1</a:t>
          </a:r>
          <a:r>
            <a:rPr lang="el-GR" sz="1400" kern="1200" baseline="30000" dirty="0" smtClean="0">
              <a:solidFill>
                <a:schemeClr val="tx1">
                  <a:lumMod val="75000"/>
                  <a:lumOff val="25000"/>
                </a:schemeClr>
              </a:solidFill>
              <a:latin typeface="Century Gothic" panose="020B0502020202020204" pitchFamily="34" charset="0"/>
            </a:rPr>
            <a:t>ης</a:t>
          </a:r>
          <a:r>
            <a:rPr lang="el-GR" sz="1400" kern="1200" dirty="0" smtClean="0">
              <a:solidFill>
                <a:schemeClr val="tx1">
                  <a:lumMod val="75000"/>
                  <a:lumOff val="25000"/>
                </a:schemeClr>
              </a:solidFill>
              <a:latin typeface="Century Gothic" panose="020B0502020202020204" pitchFamily="34" charset="0"/>
            </a:rPr>
            <a:t>  δόσης. Με την έγκριση δίδεται το 40%</a:t>
          </a:r>
          <a:endParaRPr lang="en-US" sz="1400" b="0" kern="1200" dirty="0">
            <a:solidFill>
              <a:schemeClr val="tx1">
                <a:lumMod val="75000"/>
                <a:lumOff val="25000"/>
              </a:schemeClr>
            </a:solidFill>
            <a:latin typeface="Century Gothic" panose="020B0502020202020204" pitchFamily="34" charset="0"/>
          </a:endParaRPr>
        </a:p>
      </dsp:txBody>
      <dsp:txXfrm>
        <a:off x="4752149" y="1444435"/>
        <a:ext cx="1874946" cy="1836208"/>
      </dsp:txXfrm>
    </dsp:sp>
    <dsp:sp modelId="{238200F1-DBC8-4ACF-9E2E-EBA4CE61EAED}">
      <dsp:nvSpPr>
        <dsp:cNvPr id="0" name=""/>
        <dsp:cNvSpPr/>
      </dsp:nvSpPr>
      <dsp:spPr>
        <a:xfrm>
          <a:off x="6302507" y="1019028"/>
          <a:ext cx="352814" cy="352814"/>
        </a:xfrm>
        <a:prstGeom prst="triangle">
          <a:avLst>
            <a:gd name="adj" fmla="val 100000"/>
          </a:avLst>
        </a:prstGeom>
        <a:solidFill>
          <a:schemeClr val="accent5">
            <a:hueOff val="-4224089"/>
            <a:satOff val="-10887"/>
            <a:lumOff val="-7353"/>
            <a:alphaOff val="0"/>
          </a:schemeClr>
        </a:solidFill>
        <a:ln w="12700" cap="flat" cmpd="sng" algn="ctr">
          <a:solidFill>
            <a:schemeClr val="accent5">
              <a:hueOff val="-4224089"/>
              <a:satOff val="-10887"/>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E77AF4-1F70-4FDA-8629-31EDBA794147}">
      <dsp:nvSpPr>
        <dsp:cNvPr id="0" name=""/>
        <dsp:cNvSpPr/>
      </dsp:nvSpPr>
      <dsp:spPr>
        <a:xfrm rot="5400000">
          <a:off x="7282327" y="529582"/>
          <a:ext cx="1244745" cy="2071227"/>
        </a:xfrm>
        <a:prstGeom prst="corner">
          <a:avLst>
            <a:gd name="adj1" fmla="val 16120"/>
            <a:gd name="adj2" fmla="val 16110"/>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9F53CE-4DB0-4853-A08D-9078A37653AD}">
      <dsp:nvSpPr>
        <dsp:cNvPr id="0" name=""/>
        <dsp:cNvSpPr/>
      </dsp:nvSpPr>
      <dsp:spPr>
        <a:xfrm>
          <a:off x="7074548" y="1223914"/>
          <a:ext cx="1869916" cy="1639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el-GR" sz="1400" b="1" kern="1200" dirty="0">
            <a:latin typeface="Century Gothic" panose="020B0502020202020204" pitchFamily="34" charset="0"/>
          </a:endParaRPr>
        </a:p>
        <a:p>
          <a:pPr lvl="0" algn="l" defTabSz="622300">
            <a:lnSpc>
              <a:spcPct val="90000"/>
            </a:lnSpc>
            <a:spcBef>
              <a:spcPct val="0"/>
            </a:spcBef>
            <a:spcAft>
              <a:spcPct val="35000"/>
            </a:spcAft>
          </a:pPr>
          <a:r>
            <a:rPr lang="el-GR" sz="1400" b="1" kern="1200" dirty="0">
              <a:solidFill>
                <a:schemeClr val="tx1">
                  <a:lumMod val="75000"/>
                  <a:lumOff val="25000"/>
                </a:schemeClr>
              </a:solidFill>
              <a:latin typeface="Century Gothic" panose="020B0502020202020204" pitchFamily="34" charset="0"/>
            </a:rPr>
            <a:t>4. Υποβολή Τελικής Έκθεσης</a:t>
          </a:r>
        </a:p>
        <a:p>
          <a:pPr lvl="0" algn="l" defTabSz="622300">
            <a:lnSpc>
              <a:spcPct val="90000"/>
            </a:lnSpc>
            <a:spcBef>
              <a:spcPct val="0"/>
            </a:spcBef>
            <a:spcAft>
              <a:spcPct val="35000"/>
            </a:spcAft>
          </a:pPr>
          <a:r>
            <a:rPr lang="el-GR" sz="1400" b="0" kern="1200" dirty="0">
              <a:solidFill>
                <a:schemeClr val="tx1">
                  <a:lumMod val="75000"/>
                  <a:lumOff val="25000"/>
                </a:schemeClr>
              </a:solidFill>
              <a:latin typeface="Century Gothic" panose="020B0502020202020204" pitchFamily="34" charset="0"/>
            </a:rPr>
            <a:t>Εντός 60 ημερών από την ημερομηνία λήξης του σχεδίου</a:t>
          </a:r>
          <a:endParaRPr lang="en-US" sz="1400" kern="1200" dirty="0">
            <a:solidFill>
              <a:schemeClr val="tx1">
                <a:lumMod val="75000"/>
                <a:lumOff val="25000"/>
              </a:schemeClr>
            </a:solidFill>
            <a:latin typeface="Century Gothic" panose="020B0502020202020204" pitchFamily="34" charset="0"/>
          </a:endParaRPr>
        </a:p>
      </dsp:txBody>
      <dsp:txXfrm>
        <a:off x="7074548" y="1223914"/>
        <a:ext cx="1869916" cy="1639091"/>
      </dsp:txXfrm>
    </dsp:sp>
    <dsp:sp modelId="{95E84141-8001-4996-A3F4-FEF4F722555D}">
      <dsp:nvSpPr>
        <dsp:cNvPr id="0" name=""/>
        <dsp:cNvSpPr/>
      </dsp:nvSpPr>
      <dsp:spPr>
        <a:xfrm>
          <a:off x="8591650" y="452577"/>
          <a:ext cx="352814" cy="352814"/>
        </a:xfrm>
        <a:prstGeom prst="triangle">
          <a:avLst>
            <a:gd name="adj" fmla="val 100000"/>
          </a:avLst>
        </a:prstGeom>
        <a:solidFill>
          <a:schemeClr val="accent5">
            <a:hueOff val="-5913725"/>
            <a:satOff val="-15242"/>
            <a:lumOff val="-10294"/>
            <a:alphaOff val="0"/>
          </a:schemeClr>
        </a:solidFill>
        <a:ln w="12700" cap="flat" cmpd="sng" algn="ctr">
          <a:solidFill>
            <a:schemeClr val="accent5">
              <a:hueOff val="-5913725"/>
              <a:satOff val="-15242"/>
              <a:lumOff val="-10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8DF81A-001C-4B55-B304-313880E99A4B}">
      <dsp:nvSpPr>
        <dsp:cNvPr id="0" name=""/>
        <dsp:cNvSpPr/>
      </dsp:nvSpPr>
      <dsp:spPr>
        <a:xfrm rot="5400000">
          <a:off x="9571470" y="-122746"/>
          <a:ext cx="1244745" cy="2071227"/>
        </a:xfrm>
        <a:prstGeom prst="corner">
          <a:avLst>
            <a:gd name="adj1" fmla="val 16120"/>
            <a:gd name="adj2" fmla="val 1611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2BAFA-A937-41ED-A0DF-2D5DC031DD66}">
      <dsp:nvSpPr>
        <dsp:cNvPr id="0" name=""/>
        <dsp:cNvSpPr/>
      </dsp:nvSpPr>
      <dsp:spPr>
        <a:xfrm>
          <a:off x="9341831" y="334743"/>
          <a:ext cx="1913634" cy="1961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el-GR" sz="1400" b="1" kern="1200" dirty="0">
            <a:latin typeface="Century Gothic" panose="020B0502020202020204" pitchFamily="34" charset="0"/>
          </a:endParaRPr>
        </a:p>
        <a:p>
          <a:pPr lvl="0" algn="l" defTabSz="622300">
            <a:lnSpc>
              <a:spcPct val="90000"/>
            </a:lnSpc>
            <a:spcBef>
              <a:spcPct val="0"/>
            </a:spcBef>
            <a:spcAft>
              <a:spcPct val="35000"/>
            </a:spcAft>
          </a:pPr>
          <a:r>
            <a:rPr lang="el-GR" sz="1400" b="1" kern="1200" dirty="0">
              <a:solidFill>
                <a:schemeClr val="tx1">
                  <a:lumMod val="75000"/>
                  <a:lumOff val="25000"/>
                </a:schemeClr>
              </a:solidFill>
              <a:latin typeface="Century Gothic" panose="020B0502020202020204" pitchFamily="34" charset="0"/>
            </a:rPr>
            <a:t>5. Τελική Πληρωμή</a:t>
          </a:r>
        </a:p>
        <a:p>
          <a:pPr lvl="0" algn="l" defTabSz="622300">
            <a:lnSpc>
              <a:spcPct val="90000"/>
            </a:lnSpc>
            <a:spcBef>
              <a:spcPct val="0"/>
            </a:spcBef>
            <a:spcAft>
              <a:spcPct val="35000"/>
            </a:spcAft>
          </a:pPr>
          <a:r>
            <a:rPr lang="el-GR" sz="1400" kern="1200" dirty="0">
              <a:solidFill>
                <a:schemeClr val="tx1">
                  <a:lumMod val="75000"/>
                  <a:lumOff val="25000"/>
                </a:schemeClr>
              </a:solidFill>
              <a:latin typeface="Century Gothic" panose="020B0502020202020204" pitchFamily="34" charset="0"/>
            </a:rPr>
            <a:t>Εντός 60 ημερών από την παραλαβή της Τελικής Έκθεσης </a:t>
          </a:r>
          <a:endParaRPr lang="en-US" sz="1400" kern="1200" dirty="0">
            <a:solidFill>
              <a:schemeClr val="tx1">
                <a:lumMod val="75000"/>
                <a:lumOff val="25000"/>
              </a:schemeClr>
            </a:solidFill>
            <a:latin typeface="Century Gothic" panose="020B0502020202020204" pitchFamily="34" charset="0"/>
          </a:endParaRPr>
        </a:p>
      </dsp:txBody>
      <dsp:txXfrm>
        <a:off x="9341831" y="334743"/>
        <a:ext cx="1913634" cy="19618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76673-3E6A-42BC-B800-5E24B8D2FED3}">
      <dsp:nvSpPr>
        <dsp:cNvPr id="0" name=""/>
        <dsp:cNvSpPr/>
      </dsp:nvSpPr>
      <dsp:spPr>
        <a:xfrm>
          <a:off x="0" y="0"/>
          <a:ext cx="7920880" cy="804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1600" b="1" kern="1200" dirty="0" smtClean="0">
              <a:latin typeface="Verdana Pro" panose="020B0604030504040204" pitchFamily="34" charset="0"/>
            </a:rPr>
            <a:t>1. Αλλαγή συντονιστή</a:t>
          </a:r>
          <a:endParaRPr lang="en-US" sz="1600" b="1" kern="1200" dirty="0">
            <a:latin typeface="Verdana Pro" panose="020B0604030504040204" pitchFamily="34" charset="0"/>
          </a:endParaRPr>
        </a:p>
      </dsp:txBody>
      <dsp:txXfrm>
        <a:off x="39295" y="39295"/>
        <a:ext cx="7842290" cy="726370"/>
      </dsp:txXfrm>
    </dsp:sp>
    <dsp:sp modelId="{1CC636DA-58FD-4534-B9CA-82C873EC29CD}">
      <dsp:nvSpPr>
        <dsp:cNvPr id="0" name=""/>
        <dsp:cNvSpPr/>
      </dsp:nvSpPr>
      <dsp:spPr>
        <a:xfrm>
          <a:off x="0" y="929668"/>
          <a:ext cx="7920880" cy="8049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latin typeface="Verdana Pro" panose="020B0604030504040204" pitchFamily="34" charset="0"/>
            </a:rPr>
            <a:t>2. </a:t>
          </a:r>
          <a:r>
            <a:rPr lang="el-GR" sz="1600" b="1" kern="1200" dirty="0" smtClean="0">
              <a:latin typeface="Verdana Pro" panose="020B0604030504040204" pitchFamily="34" charset="0"/>
            </a:rPr>
            <a:t>Αλλαγή νόμιμου εκπροσώπου του οργανισμού</a:t>
          </a:r>
          <a:endParaRPr lang="el-GR" sz="1600" b="1" kern="1200" dirty="0">
            <a:latin typeface="Verdana Pro" panose="020B0604030504040204" pitchFamily="34" charset="0"/>
          </a:endParaRPr>
        </a:p>
      </dsp:txBody>
      <dsp:txXfrm>
        <a:off x="39295" y="968963"/>
        <a:ext cx="7842290" cy="726370"/>
      </dsp:txXfrm>
    </dsp:sp>
    <dsp:sp modelId="{B564A866-8402-4DC6-A5A3-9B483DB79939}">
      <dsp:nvSpPr>
        <dsp:cNvPr id="0" name=""/>
        <dsp:cNvSpPr/>
      </dsp:nvSpPr>
      <dsp:spPr>
        <a:xfrm>
          <a:off x="0" y="1858467"/>
          <a:ext cx="7920880" cy="8049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latin typeface="Verdana Pro" panose="020B0604030504040204" pitchFamily="34" charset="0"/>
            </a:rPr>
            <a:t>3. </a:t>
          </a:r>
          <a:r>
            <a:rPr lang="el-GR" sz="1600" b="1" kern="1200" dirty="0" smtClean="0">
              <a:latin typeface="Verdana Pro" panose="020B0604030504040204" pitchFamily="34" charset="0"/>
            </a:rPr>
            <a:t>Αλλαγή στοιχείων οργανισμού (πχ </a:t>
          </a:r>
          <a:r>
            <a:rPr lang="el-GR" sz="1600" b="1" kern="1200" dirty="0" err="1" smtClean="0">
              <a:latin typeface="Verdana Pro" panose="020B0604030504040204" pitchFamily="34" charset="0"/>
            </a:rPr>
            <a:t>email</a:t>
          </a:r>
          <a:r>
            <a:rPr lang="el-GR" sz="1600" b="1" kern="1200" dirty="0" smtClean="0">
              <a:latin typeface="Verdana Pro" panose="020B0604030504040204" pitchFamily="34" charset="0"/>
            </a:rPr>
            <a:t>, τηλέφωνο κλπ)</a:t>
          </a:r>
        </a:p>
      </dsp:txBody>
      <dsp:txXfrm>
        <a:off x="39295" y="1897762"/>
        <a:ext cx="7842290" cy="7263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76673-3E6A-42BC-B800-5E24B8D2FED3}">
      <dsp:nvSpPr>
        <dsp:cNvPr id="0" name=""/>
        <dsp:cNvSpPr/>
      </dsp:nvSpPr>
      <dsp:spPr>
        <a:xfrm>
          <a:off x="0" y="0"/>
          <a:ext cx="5577037" cy="804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1600" b="1" kern="1200" dirty="0" smtClean="0">
              <a:latin typeface="Verdana Pro" panose="020B0604030504040204" pitchFamily="34" charset="0"/>
            </a:rPr>
            <a:t>1. Αλλαγή στη διάρκεια του Σχεδίου</a:t>
          </a:r>
          <a:endParaRPr lang="en-US" sz="1600" b="1" kern="1200" dirty="0" smtClean="0">
            <a:latin typeface="Verdana Pro" panose="020B0604030504040204" pitchFamily="34" charset="0"/>
          </a:endParaRPr>
        </a:p>
        <a:p>
          <a:pPr lvl="0" algn="l" defTabSz="711200">
            <a:lnSpc>
              <a:spcPct val="90000"/>
            </a:lnSpc>
            <a:spcBef>
              <a:spcPct val="0"/>
            </a:spcBef>
            <a:spcAft>
              <a:spcPct val="35000"/>
            </a:spcAft>
          </a:pPr>
          <a:endParaRPr lang="en-US" sz="1600" b="1" kern="1200" dirty="0">
            <a:latin typeface="Verdana Pro" panose="020B0604030504040204" pitchFamily="34" charset="0"/>
          </a:endParaRPr>
        </a:p>
      </dsp:txBody>
      <dsp:txXfrm>
        <a:off x="39295" y="39295"/>
        <a:ext cx="5498447" cy="726370"/>
      </dsp:txXfrm>
    </dsp:sp>
    <dsp:sp modelId="{AFAE65F4-F6D1-4D13-9C05-5C1D1BE2D6FF}">
      <dsp:nvSpPr>
        <dsp:cNvPr id="0" name=""/>
        <dsp:cNvSpPr/>
      </dsp:nvSpPr>
      <dsp:spPr>
        <a:xfrm>
          <a:off x="0" y="929668"/>
          <a:ext cx="5577037" cy="8049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l-GR" sz="1600" b="1" kern="1200" dirty="0" smtClean="0">
              <a:latin typeface="Verdana Pro" panose="020B0604030504040204" pitchFamily="34" charset="0"/>
            </a:rPr>
            <a:t>2. Αλλαγή τραπεζικών στοιχείων</a:t>
          </a:r>
          <a:endParaRPr lang="en-US" sz="1600" b="1" kern="1200" dirty="0">
            <a:latin typeface="Verdana Pro" panose="020B0604030504040204" pitchFamily="34" charset="0"/>
          </a:endParaRPr>
        </a:p>
      </dsp:txBody>
      <dsp:txXfrm>
        <a:off x="39295" y="968963"/>
        <a:ext cx="5498447" cy="726370"/>
      </dsp:txXfrm>
    </dsp:sp>
    <dsp:sp modelId="{B5DDC53A-75BD-4C86-AC73-C5A346D55C8C}">
      <dsp:nvSpPr>
        <dsp:cNvPr id="0" name=""/>
        <dsp:cNvSpPr/>
      </dsp:nvSpPr>
      <dsp:spPr>
        <a:xfrm>
          <a:off x="0" y="1858467"/>
          <a:ext cx="5577037" cy="8049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R="0" lvl="0" algn="l" defTabSz="711200" eaLnBrk="1" fontAlgn="auto" latinLnBrk="0" hangingPunct="1">
            <a:lnSpc>
              <a:spcPct val="90000"/>
            </a:lnSpc>
            <a:spcBef>
              <a:spcPct val="0"/>
            </a:spcBef>
            <a:spcAft>
              <a:spcPct val="35000"/>
            </a:spcAft>
            <a:buClrTx/>
            <a:buSzTx/>
            <a:buFontTx/>
            <a:tabLst/>
            <a:defRPr/>
          </a:pPr>
          <a:r>
            <a:rPr lang="en-US" sz="1600" b="1" kern="1200" dirty="0" smtClean="0">
              <a:latin typeface="Verdana Pro" panose="020B0604030504040204" pitchFamily="34" charset="0"/>
            </a:rPr>
            <a:t>3</a:t>
          </a:r>
          <a:r>
            <a:rPr lang="el-GR" sz="1600" b="1" kern="1200" dirty="0" smtClean="0">
              <a:latin typeface="Verdana Pro" panose="020B0604030504040204" pitchFamily="34" charset="0"/>
            </a:rPr>
            <a:t>. Μεταφορές Κονδυλίων με τροποποίηση – μόνο </a:t>
          </a:r>
          <a:r>
            <a:rPr lang="en-US" sz="1600" b="1" kern="1200" dirty="0" smtClean="0">
              <a:latin typeface="Verdana Pro" panose="020B0604030504040204" pitchFamily="34" charset="0"/>
            </a:rPr>
            <a:t>inclusion support</a:t>
          </a:r>
          <a:endParaRPr lang="el-GR" sz="1600" b="1" kern="1200" dirty="0" smtClean="0">
            <a:latin typeface="Verdana Pro" panose="020B0604030504040204" pitchFamily="34" charset="0"/>
          </a:endParaRPr>
        </a:p>
      </dsp:txBody>
      <dsp:txXfrm>
        <a:off x="39295" y="1897762"/>
        <a:ext cx="5498447" cy="7263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76673-3E6A-42BC-B800-5E24B8D2FED3}">
      <dsp:nvSpPr>
        <dsp:cNvPr id="0" name=""/>
        <dsp:cNvSpPr/>
      </dsp:nvSpPr>
      <dsp:spPr>
        <a:xfrm>
          <a:off x="0" y="359137"/>
          <a:ext cx="8496944" cy="9593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1" kern="1200" dirty="0" smtClean="0">
              <a:latin typeface="Century Gothic" panose="020B0502020202020204" pitchFamily="34" charset="0"/>
            </a:rPr>
            <a:t>1. </a:t>
          </a:r>
          <a:r>
            <a:rPr lang="el-GR" sz="1600" b="1" kern="1200" dirty="0" smtClean="0">
              <a:latin typeface="Century Gothic" panose="020B0502020202020204" pitchFamily="34" charset="0"/>
            </a:rPr>
            <a:t>Αλλαγή οργανισμού φιλοξενίας, χώρας, τύπου κινητικότητας</a:t>
          </a:r>
          <a:endParaRPr lang="en-US" sz="1600" b="1" kern="1200" dirty="0">
            <a:latin typeface="Century Gothic" panose="020B0502020202020204" pitchFamily="34" charset="0"/>
          </a:endParaRPr>
        </a:p>
      </dsp:txBody>
      <dsp:txXfrm>
        <a:off x="46834" y="405971"/>
        <a:ext cx="8403276" cy="865730"/>
      </dsp:txXfrm>
    </dsp:sp>
    <dsp:sp modelId="{CF92BAD2-A2C8-40D0-87EC-B3FE6FC5269A}">
      <dsp:nvSpPr>
        <dsp:cNvPr id="0" name=""/>
        <dsp:cNvSpPr/>
      </dsp:nvSpPr>
      <dsp:spPr>
        <a:xfrm>
          <a:off x="0" y="1368152"/>
          <a:ext cx="8496944" cy="93057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Century Gothic" panose="020B0502020202020204" pitchFamily="34" charset="0"/>
            </a:rPr>
            <a:t>2. </a:t>
          </a:r>
          <a:r>
            <a:rPr lang="el-GR" sz="1600" b="1" kern="1200" dirty="0" smtClean="0">
              <a:latin typeface="Century Gothic" panose="020B0502020202020204" pitchFamily="34" charset="0"/>
            </a:rPr>
            <a:t>Διάρκεια κινητικότητας (σε καμία περίπτωση δεν πρέπει να είναι κάτω από την επιλέξιμη διάρκεια του κάθε τύπου κινητικότητας) </a:t>
          </a:r>
        </a:p>
      </dsp:txBody>
      <dsp:txXfrm>
        <a:off x="45427" y="1413579"/>
        <a:ext cx="8406090" cy="8397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C5F37-04DF-4B76-9539-FB49DD5037E7}">
      <dsp:nvSpPr>
        <dsp:cNvPr id="0" name=""/>
        <dsp:cNvSpPr/>
      </dsp:nvSpPr>
      <dsp:spPr>
        <a:xfrm>
          <a:off x="3233663" y="343575"/>
          <a:ext cx="3153231" cy="1927399"/>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l-GR" sz="1600" kern="1200" dirty="0" smtClean="0">
              <a:latin typeface="Century Gothic" panose="020B0502020202020204" pitchFamily="34" charset="0"/>
            </a:rPr>
            <a:t>Πραγματοποιείται από τον δικαιούχο οργανισμό κατά προτίμηση κατά την αρχή του Σχεδίου</a:t>
          </a:r>
          <a:endParaRPr lang="en-US" sz="1600" kern="1200" dirty="0">
            <a:latin typeface="Century Gothic" panose="020B0502020202020204" pitchFamily="34" charset="0"/>
          </a:endParaRPr>
        </a:p>
      </dsp:txBody>
      <dsp:txXfrm>
        <a:off x="3233663" y="584500"/>
        <a:ext cx="2430456" cy="1445549"/>
      </dsp:txXfrm>
    </dsp:sp>
    <dsp:sp modelId="{A1BCDEA2-9AA4-4DE4-B9B8-810C15EC9601}">
      <dsp:nvSpPr>
        <dsp:cNvPr id="0" name=""/>
        <dsp:cNvSpPr/>
      </dsp:nvSpPr>
      <dsp:spPr>
        <a:xfrm>
          <a:off x="0" y="0"/>
          <a:ext cx="3233171" cy="261320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l-GR" sz="2200" kern="1200" dirty="0" smtClean="0">
              <a:latin typeface="Century Gothic" panose="020B0502020202020204" pitchFamily="34" charset="0"/>
            </a:rPr>
            <a:t>Αγορά τεχνολογικού εξοπλισμού</a:t>
          </a:r>
        </a:p>
        <a:p>
          <a:pPr lvl="0" algn="ctr" defTabSz="977900">
            <a:lnSpc>
              <a:spcPct val="90000"/>
            </a:lnSpc>
            <a:spcBef>
              <a:spcPct val="0"/>
            </a:spcBef>
            <a:spcAft>
              <a:spcPct val="35000"/>
            </a:spcAft>
          </a:pPr>
          <a:r>
            <a:rPr lang="el-GR" sz="2200" kern="1200" dirty="0" smtClean="0">
              <a:latin typeface="Century Gothic" panose="020B0502020202020204" pitchFamily="34" charset="0"/>
            </a:rPr>
            <a:t> π.χ. υπολογιστή</a:t>
          </a:r>
        </a:p>
      </dsp:txBody>
      <dsp:txXfrm>
        <a:off x="127566" y="127566"/>
        <a:ext cx="2978039" cy="2358077"/>
      </dsp:txXfrm>
    </dsp:sp>
    <dsp:sp modelId="{B6F61BA7-A624-4B4C-A7DB-BE39D6A23DFC}">
      <dsp:nvSpPr>
        <dsp:cNvPr id="0" name=""/>
        <dsp:cNvSpPr/>
      </dsp:nvSpPr>
      <dsp:spPr>
        <a:xfrm>
          <a:off x="3199318" y="2733186"/>
          <a:ext cx="3187974" cy="2450119"/>
        </a:xfrm>
        <a:prstGeom prst="rightArrow">
          <a:avLst>
            <a:gd name="adj1" fmla="val 75000"/>
            <a:gd name="adj2" fmla="val 50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l-GR" sz="1600" kern="1200" dirty="0" smtClean="0">
              <a:latin typeface="Century Gothic" panose="020B0502020202020204" pitchFamily="34" charset="0"/>
            </a:rPr>
            <a:t>Απόσβεση = μήνες  χρήσης του εξοπλισμού διά 60 μήνες πολλαπλασιαζόμενο με το επιλέξιμο ποσό επιχορήγησης</a:t>
          </a:r>
          <a:endParaRPr lang="en-US" sz="1600" kern="1200" dirty="0">
            <a:latin typeface="Century Gothic" panose="020B0502020202020204" pitchFamily="34" charset="0"/>
          </a:endParaRPr>
        </a:p>
      </dsp:txBody>
      <dsp:txXfrm>
        <a:off x="3199318" y="3039451"/>
        <a:ext cx="2269179" cy="1837589"/>
      </dsp:txXfrm>
    </dsp:sp>
    <dsp:sp modelId="{3DE9BD8E-84BE-4CA1-B097-DDB9BAA33252}">
      <dsp:nvSpPr>
        <dsp:cNvPr id="0" name=""/>
        <dsp:cNvSpPr/>
      </dsp:nvSpPr>
      <dsp:spPr>
        <a:xfrm>
          <a:off x="0" y="2645395"/>
          <a:ext cx="3196413" cy="261320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l-GR" sz="2000" kern="1200" dirty="0" smtClean="0">
              <a:latin typeface="Century Gothic" panose="020B0502020202020204" pitchFamily="34" charset="0"/>
            </a:rPr>
            <a:t>Η απόσβεση υπολογίζεται:</a:t>
          </a:r>
        </a:p>
        <a:p>
          <a:pPr lvl="0" algn="l" defTabSz="889000">
            <a:lnSpc>
              <a:spcPct val="90000"/>
            </a:lnSpc>
            <a:spcBef>
              <a:spcPct val="0"/>
            </a:spcBef>
            <a:spcAft>
              <a:spcPct val="35000"/>
            </a:spcAft>
          </a:pPr>
          <a:r>
            <a:rPr lang="el-GR" sz="2000" kern="1200" dirty="0" smtClean="0">
              <a:latin typeface="Century Gothic" panose="020B0502020202020204" pitchFamily="34" charset="0"/>
            </a:rPr>
            <a:t>- διάρκεια χρήσης εξοπλισμού εντός του Σχεδίου =14 μήνες</a:t>
          </a:r>
        </a:p>
        <a:p>
          <a:pPr lvl="0" algn="l" defTabSz="889000">
            <a:lnSpc>
              <a:spcPct val="90000"/>
            </a:lnSpc>
            <a:spcBef>
              <a:spcPct val="0"/>
            </a:spcBef>
            <a:spcAft>
              <a:spcPct val="35000"/>
            </a:spcAft>
          </a:pPr>
          <a:r>
            <a:rPr lang="el-GR" sz="2000" kern="1200" dirty="0" smtClean="0">
              <a:latin typeface="Century Gothic" panose="020B0502020202020204" pitchFamily="34" charset="0"/>
            </a:rPr>
            <a:t>-5 χρόνια για απόσβεση εξοπλισμού =</a:t>
          </a:r>
          <a:r>
            <a:rPr lang="el-GR" sz="2000" kern="1200" dirty="0" smtClean="0">
              <a:latin typeface="Century Gothic" panose="020B0502020202020204" pitchFamily="34" charset="0"/>
              <a:sym typeface="Wingdings" panose="05000000000000000000" pitchFamily="2" charset="2"/>
            </a:rPr>
            <a:t> 60 μήνες</a:t>
          </a:r>
          <a:endParaRPr lang="en-US" sz="1400" kern="1200" dirty="0">
            <a:latin typeface="Century Gothic" panose="020B0502020202020204" pitchFamily="34" charset="0"/>
          </a:endParaRPr>
        </a:p>
      </dsp:txBody>
      <dsp:txXfrm>
        <a:off x="127566" y="2772961"/>
        <a:ext cx="2941281" cy="23580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98D83-A435-42AE-BCE0-D0B69FEA5A6D}">
      <dsp:nvSpPr>
        <dsp:cNvPr id="0" name=""/>
        <dsp:cNvSpPr/>
      </dsp:nvSpPr>
      <dsp:spPr>
        <a:xfrm>
          <a:off x="0" y="413384"/>
          <a:ext cx="6578712" cy="680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FE69D0-ADA9-4F03-8680-04494D748294}">
      <dsp:nvSpPr>
        <dsp:cNvPr id="0" name=""/>
        <dsp:cNvSpPr/>
      </dsp:nvSpPr>
      <dsp:spPr>
        <a:xfrm>
          <a:off x="349895" y="6017"/>
          <a:ext cx="4605099" cy="797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062" tIns="0" rIns="174062" bIns="0" numCol="1" spcCol="1270" anchor="ctr" anchorCtr="0">
          <a:noAutofit/>
        </a:bodyPr>
        <a:lstStyle/>
        <a:p>
          <a:pPr lvl="0" algn="ctr" defTabSz="711200">
            <a:lnSpc>
              <a:spcPct val="90000"/>
            </a:lnSpc>
            <a:spcBef>
              <a:spcPct val="0"/>
            </a:spcBef>
            <a:spcAft>
              <a:spcPct val="35000"/>
            </a:spcAft>
          </a:pPr>
          <a:r>
            <a:rPr lang="el-GR" sz="1600" b="0" kern="1200" smtClean="0">
              <a:latin typeface="Verdana Pro" panose="020B0604030504040204" pitchFamily="34" charset="0"/>
            </a:rPr>
            <a:t>Συμφωνία Επιχορήγησης</a:t>
          </a:r>
          <a:endParaRPr lang="en-GB" sz="1600" kern="1200" dirty="0"/>
        </a:p>
      </dsp:txBody>
      <dsp:txXfrm>
        <a:off x="388803" y="44925"/>
        <a:ext cx="4527283" cy="719224"/>
      </dsp:txXfrm>
    </dsp:sp>
    <dsp:sp modelId="{7B187A52-16C6-46D9-9ABA-50DFAACE3C59}">
      <dsp:nvSpPr>
        <dsp:cNvPr id="0" name=""/>
        <dsp:cNvSpPr/>
      </dsp:nvSpPr>
      <dsp:spPr>
        <a:xfrm>
          <a:off x="0" y="1638104"/>
          <a:ext cx="6578712" cy="680400"/>
        </a:xfrm>
        <a:prstGeom prst="rect">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267694-9C81-4588-87FC-09DC6AFC0BC8}">
      <dsp:nvSpPr>
        <dsp:cNvPr id="0" name=""/>
        <dsp:cNvSpPr/>
      </dsp:nvSpPr>
      <dsp:spPr>
        <a:xfrm>
          <a:off x="328935" y="1239584"/>
          <a:ext cx="4605099" cy="79704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062" tIns="0" rIns="174062" bIns="0" numCol="1" spcCol="1270" anchor="ctr" anchorCtr="0">
          <a:noAutofit/>
        </a:bodyPr>
        <a:lstStyle/>
        <a:p>
          <a:pPr lvl="0" algn="ctr" defTabSz="711200">
            <a:lnSpc>
              <a:spcPct val="90000"/>
            </a:lnSpc>
            <a:spcBef>
              <a:spcPct val="0"/>
            </a:spcBef>
            <a:spcAft>
              <a:spcPct val="35000"/>
            </a:spcAft>
          </a:pPr>
          <a:r>
            <a:rPr lang="el-GR" sz="1600" b="0" kern="1200" smtClean="0">
              <a:latin typeface="Verdana Pro" panose="020B0604030504040204" pitchFamily="34" charset="0"/>
            </a:rPr>
            <a:t>Οδηγός Προγράμματος</a:t>
          </a:r>
          <a:endParaRPr lang="el-GR" sz="1600" b="0" kern="1200" dirty="0">
            <a:latin typeface="Verdana Pro" panose="020B0604030504040204" pitchFamily="34" charset="0"/>
          </a:endParaRPr>
        </a:p>
      </dsp:txBody>
      <dsp:txXfrm>
        <a:off x="367843" y="1278492"/>
        <a:ext cx="4527283" cy="719224"/>
      </dsp:txXfrm>
    </dsp:sp>
    <dsp:sp modelId="{87A92E92-88F4-4476-B250-6E4E3199AEC4}">
      <dsp:nvSpPr>
        <dsp:cNvPr id="0" name=""/>
        <dsp:cNvSpPr/>
      </dsp:nvSpPr>
      <dsp:spPr>
        <a:xfrm>
          <a:off x="0" y="2862824"/>
          <a:ext cx="6578712" cy="680400"/>
        </a:xfrm>
        <a:prstGeom prst="rect">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7FA334-87C7-4798-A208-3B622B9805AA}">
      <dsp:nvSpPr>
        <dsp:cNvPr id="0" name=""/>
        <dsp:cNvSpPr/>
      </dsp:nvSpPr>
      <dsp:spPr>
        <a:xfrm>
          <a:off x="328935" y="2464304"/>
          <a:ext cx="4605099" cy="79704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062" tIns="0" rIns="174062" bIns="0" numCol="1" spcCol="1270" anchor="ctr" anchorCtr="0">
          <a:noAutofit/>
        </a:bodyPr>
        <a:lstStyle/>
        <a:p>
          <a:pPr lvl="0" algn="ctr" defTabSz="711200">
            <a:lnSpc>
              <a:spcPct val="90000"/>
            </a:lnSpc>
            <a:spcBef>
              <a:spcPct val="0"/>
            </a:spcBef>
            <a:spcAft>
              <a:spcPct val="35000"/>
            </a:spcAft>
          </a:pPr>
          <a:r>
            <a:rPr lang="el-GR" sz="1600" b="0" kern="1200" smtClean="0">
              <a:latin typeface="Verdana Pro" panose="020B0604030504040204" pitchFamily="34" charset="0"/>
            </a:rPr>
            <a:t>Θέματα διαχείρισης (Συμφωνίες, Παραρτήματα, Οδηγοί, Ενημερώσεις)</a:t>
          </a:r>
          <a:endParaRPr lang="el-GR" sz="1600" b="0" kern="1200" dirty="0">
            <a:latin typeface="Verdana Pro" panose="020B0604030504040204" pitchFamily="34" charset="0"/>
          </a:endParaRPr>
        </a:p>
      </dsp:txBody>
      <dsp:txXfrm>
        <a:off x="367843" y="2503212"/>
        <a:ext cx="4527283" cy="719224"/>
      </dsp:txXfrm>
    </dsp:sp>
    <dsp:sp modelId="{F8B21B2A-57A8-4C72-8024-DA419AFC223D}">
      <dsp:nvSpPr>
        <dsp:cNvPr id="0" name=""/>
        <dsp:cNvSpPr/>
      </dsp:nvSpPr>
      <dsp:spPr>
        <a:xfrm>
          <a:off x="0" y="4087544"/>
          <a:ext cx="6578712" cy="6804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D24A50-EDB8-4B80-97A2-BC4016F6B043}">
      <dsp:nvSpPr>
        <dsp:cNvPr id="0" name=""/>
        <dsp:cNvSpPr/>
      </dsp:nvSpPr>
      <dsp:spPr>
        <a:xfrm>
          <a:off x="328935" y="3689024"/>
          <a:ext cx="4605099" cy="7970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062" tIns="0" rIns="174062" bIns="0" numCol="1" spcCol="1270" anchor="ctr" anchorCtr="0">
          <a:noAutofit/>
        </a:bodyPr>
        <a:lstStyle/>
        <a:p>
          <a:pPr lvl="0" algn="ctr" defTabSz="711200">
            <a:lnSpc>
              <a:spcPct val="90000"/>
            </a:lnSpc>
            <a:spcBef>
              <a:spcPct val="0"/>
            </a:spcBef>
            <a:spcAft>
              <a:spcPct val="35000"/>
            </a:spcAft>
          </a:pPr>
          <a:r>
            <a:rPr lang="el-GR" sz="1600" b="0" kern="1200" smtClean="0">
              <a:latin typeface="Verdana Pro" panose="020B0604030504040204" pitchFamily="34" charset="0"/>
            </a:rPr>
            <a:t>Οδηγοί ηλεκτρονικών εργαλείων</a:t>
          </a:r>
          <a:endParaRPr lang="en-GB" sz="1600" b="0" kern="1200" dirty="0">
            <a:latin typeface="Verdana Pro" panose="020B0604030504040204" pitchFamily="34" charset="0"/>
          </a:endParaRPr>
        </a:p>
      </dsp:txBody>
      <dsp:txXfrm>
        <a:off x="367843" y="3727932"/>
        <a:ext cx="4527283" cy="71922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B403F-8D53-4E7D-A0D6-09F5648CE86A}" type="datetimeFigureOut">
              <a:rPr lang="en-US" smtClean="0"/>
              <a:t>10/7/2021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DA589F-84CA-4069-B718-FA6F2CB8EE53}" type="slidenum">
              <a:rPr lang="en-US" smtClean="0"/>
              <a:t>‹#›</a:t>
            </a:fld>
            <a:endParaRPr lang="en-US"/>
          </a:p>
        </p:txBody>
      </p:sp>
    </p:spTree>
    <p:extLst>
      <p:ext uri="{BB962C8B-B14F-4D97-AF65-F5344CB8AC3E}">
        <p14:creationId xmlns:p14="http://schemas.microsoft.com/office/powerpoint/2010/main" val="2426573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1</a:t>
            </a:fld>
            <a:endParaRPr lang="en-US"/>
          </a:p>
        </p:txBody>
      </p:sp>
    </p:spTree>
    <p:extLst>
      <p:ext uri="{BB962C8B-B14F-4D97-AF65-F5344CB8AC3E}">
        <p14:creationId xmlns:p14="http://schemas.microsoft.com/office/powerpoint/2010/main" val="4182436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10</a:t>
            </a:fld>
            <a:endParaRPr lang="en-US"/>
          </a:p>
        </p:txBody>
      </p:sp>
    </p:spTree>
    <p:extLst>
      <p:ext uri="{BB962C8B-B14F-4D97-AF65-F5344CB8AC3E}">
        <p14:creationId xmlns:p14="http://schemas.microsoft.com/office/powerpoint/2010/main" val="1992867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11</a:t>
            </a:fld>
            <a:endParaRPr lang="en-US"/>
          </a:p>
        </p:txBody>
      </p:sp>
    </p:spTree>
    <p:extLst>
      <p:ext uri="{BB962C8B-B14F-4D97-AF65-F5344CB8AC3E}">
        <p14:creationId xmlns:p14="http://schemas.microsoft.com/office/powerpoint/2010/main" val="3537188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smtClean="0"/>
              <a:t>.</a:t>
            </a:r>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12</a:t>
            </a:fld>
            <a:endParaRPr lang="en-US"/>
          </a:p>
        </p:txBody>
      </p:sp>
    </p:spTree>
    <p:extLst>
      <p:ext uri="{BB962C8B-B14F-4D97-AF65-F5344CB8AC3E}">
        <p14:creationId xmlns:p14="http://schemas.microsoft.com/office/powerpoint/2010/main" val="2204060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13</a:t>
            </a:fld>
            <a:endParaRPr lang="en-US"/>
          </a:p>
        </p:txBody>
      </p:sp>
    </p:spTree>
    <p:extLst>
      <p:ext uri="{BB962C8B-B14F-4D97-AF65-F5344CB8AC3E}">
        <p14:creationId xmlns:p14="http://schemas.microsoft.com/office/powerpoint/2010/main" val="1952255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14</a:t>
            </a:fld>
            <a:endParaRPr lang="en-US"/>
          </a:p>
        </p:txBody>
      </p:sp>
    </p:spTree>
    <p:extLst>
      <p:ext uri="{BB962C8B-B14F-4D97-AF65-F5344CB8AC3E}">
        <p14:creationId xmlns:p14="http://schemas.microsoft.com/office/powerpoint/2010/main" val="3458539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15</a:t>
            </a:fld>
            <a:endParaRPr lang="en-US"/>
          </a:p>
        </p:txBody>
      </p:sp>
    </p:spTree>
    <p:extLst>
      <p:ext uri="{BB962C8B-B14F-4D97-AF65-F5344CB8AC3E}">
        <p14:creationId xmlns:p14="http://schemas.microsoft.com/office/powerpoint/2010/main" val="1261934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EDA589F-84CA-4069-B718-FA6F2CB8EE53}" type="slidenum">
              <a:rPr lang="en-US" smtClean="0"/>
              <a:t>16</a:t>
            </a:fld>
            <a:endParaRPr lang="en-US"/>
          </a:p>
        </p:txBody>
      </p:sp>
    </p:spTree>
    <p:extLst>
      <p:ext uri="{BB962C8B-B14F-4D97-AF65-F5344CB8AC3E}">
        <p14:creationId xmlns:p14="http://schemas.microsoft.com/office/powerpoint/2010/main" val="2782190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17</a:t>
            </a:fld>
            <a:endParaRPr lang="en-US"/>
          </a:p>
        </p:txBody>
      </p:sp>
    </p:spTree>
    <p:extLst>
      <p:ext uri="{BB962C8B-B14F-4D97-AF65-F5344CB8AC3E}">
        <p14:creationId xmlns:p14="http://schemas.microsoft.com/office/powerpoint/2010/main" val="201960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18</a:t>
            </a:fld>
            <a:endParaRPr lang="en-US"/>
          </a:p>
        </p:txBody>
      </p:sp>
    </p:spTree>
    <p:extLst>
      <p:ext uri="{BB962C8B-B14F-4D97-AF65-F5344CB8AC3E}">
        <p14:creationId xmlns:p14="http://schemas.microsoft.com/office/powerpoint/2010/main" val="1617521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19</a:t>
            </a:fld>
            <a:endParaRPr lang="en-US"/>
          </a:p>
        </p:txBody>
      </p:sp>
    </p:spTree>
    <p:extLst>
      <p:ext uri="{BB962C8B-B14F-4D97-AF65-F5344CB8AC3E}">
        <p14:creationId xmlns:p14="http://schemas.microsoft.com/office/powerpoint/2010/main" val="2391580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2</a:t>
            </a:fld>
            <a:endParaRPr lang="en-US"/>
          </a:p>
        </p:txBody>
      </p:sp>
    </p:spTree>
    <p:extLst>
      <p:ext uri="{BB962C8B-B14F-4D97-AF65-F5344CB8AC3E}">
        <p14:creationId xmlns:p14="http://schemas.microsoft.com/office/powerpoint/2010/main" val="842279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20</a:t>
            </a:fld>
            <a:endParaRPr lang="en-US"/>
          </a:p>
        </p:txBody>
      </p:sp>
    </p:spTree>
    <p:extLst>
      <p:ext uri="{BB962C8B-B14F-4D97-AF65-F5344CB8AC3E}">
        <p14:creationId xmlns:p14="http://schemas.microsoft.com/office/powerpoint/2010/main" val="3309718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smtClean="0">
              <a:solidFill>
                <a:schemeClr val="tx1">
                  <a:lumMod val="75000"/>
                  <a:lumOff val="25000"/>
                </a:schemeClr>
              </a:solidFill>
              <a:latin typeface="Verdana Pro" panose="020B0604030504040204" pitchFamily="34" charset="0"/>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22</a:t>
            </a:fld>
            <a:endParaRPr lang="en-US"/>
          </a:p>
        </p:txBody>
      </p:sp>
    </p:spTree>
    <p:extLst>
      <p:ext uri="{BB962C8B-B14F-4D97-AF65-F5344CB8AC3E}">
        <p14:creationId xmlns:p14="http://schemas.microsoft.com/office/powerpoint/2010/main" val="4207257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23</a:t>
            </a:fld>
            <a:endParaRPr lang="en-US"/>
          </a:p>
        </p:txBody>
      </p:sp>
    </p:spTree>
    <p:extLst>
      <p:ext uri="{BB962C8B-B14F-4D97-AF65-F5344CB8AC3E}">
        <p14:creationId xmlns:p14="http://schemas.microsoft.com/office/powerpoint/2010/main" val="964706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a:t>
            </a:r>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24</a:t>
            </a:fld>
            <a:endParaRPr lang="en-US"/>
          </a:p>
        </p:txBody>
      </p:sp>
    </p:spTree>
    <p:extLst>
      <p:ext uri="{BB962C8B-B14F-4D97-AF65-F5344CB8AC3E}">
        <p14:creationId xmlns:p14="http://schemas.microsoft.com/office/powerpoint/2010/main" val="915001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25</a:t>
            </a:fld>
            <a:endParaRPr lang="en-US"/>
          </a:p>
        </p:txBody>
      </p:sp>
    </p:spTree>
    <p:extLst>
      <p:ext uri="{BB962C8B-B14F-4D97-AF65-F5344CB8AC3E}">
        <p14:creationId xmlns:p14="http://schemas.microsoft.com/office/powerpoint/2010/main" val="1640215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26</a:t>
            </a:fld>
            <a:endParaRPr lang="en-US"/>
          </a:p>
        </p:txBody>
      </p:sp>
    </p:spTree>
    <p:extLst>
      <p:ext uri="{BB962C8B-B14F-4D97-AF65-F5344CB8AC3E}">
        <p14:creationId xmlns:p14="http://schemas.microsoft.com/office/powerpoint/2010/main" val="2099394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27</a:t>
            </a:fld>
            <a:endParaRPr lang="en-US"/>
          </a:p>
        </p:txBody>
      </p:sp>
    </p:spTree>
    <p:extLst>
      <p:ext uri="{BB962C8B-B14F-4D97-AF65-F5344CB8AC3E}">
        <p14:creationId xmlns:p14="http://schemas.microsoft.com/office/powerpoint/2010/main" val="3918446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28</a:t>
            </a:fld>
            <a:endParaRPr lang="en-US"/>
          </a:p>
        </p:txBody>
      </p:sp>
    </p:spTree>
    <p:extLst>
      <p:ext uri="{BB962C8B-B14F-4D97-AF65-F5344CB8AC3E}">
        <p14:creationId xmlns:p14="http://schemas.microsoft.com/office/powerpoint/2010/main" val="2405446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29</a:t>
            </a:fld>
            <a:endParaRPr lang="en-US"/>
          </a:p>
        </p:txBody>
      </p:sp>
    </p:spTree>
    <p:extLst>
      <p:ext uri="{BB962C8B-B14F-4D97-AF65-F5344CB8AC3E}">
        <p14:creationId xmlns:p14="http://schemas.microsoft.com/office/powerpoint/2010/main" val="183438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30</a:t>
            </a:fld>
            <a:endParaRPr lang="en-US"/>
          </a:p>
        </p:txBody>
      </p:sp>
    </p:spTree>
    <p:extLst>
      <p:ext uri="{BB962C8B-B14F-4D97-AF65-F5344CB8AC3E}">
        <p14:creationId xmlns:p14="http://schemas.microsoft.com/office/powerpoint/2010/main" val="2533513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a:t>
            </a:fld>
            <a:endParaRPr lang="en-US"/>
          </a:p>
        </p:txBody>
      </p:sp>
    </p:spTree>
    <p:extLst>
      <p:ext uri="{BB962C8B-B14F-4D97-AF65-F5344CB8AC3E}">
        <p14:creationId xmlns:p14="http://schemas.microsoft.com/office/powerpoint/2010/main" val="882332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31</a:t>
            </a:fld>
            <a:endParaRPr lang="en-US"/>
          </a:p>
        </p:txBody>
      </p:sp>
    </p:spTree>
    <p:extLst>
      <p:ext uri="{BB962C8B-B14F-4D97-AF65-F5344CB8AC3E}">
        <p14:creationId xmlns:p14="http://schemas.microsoft.com/office/powerpoint/2010/main" val="2840564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32</a:t>
            </a:fld>
            <a:endParaRPr lang="en-US"/>
          </a:p>
        </p:txBody>
      </p:sp>
    </p:spTree>
    <p:extLst>
      <p:ext uri="{BB962C8B-B14F-4D97-AF65-F5344CB8AC3E}">
        <p14:creationId xmlns:p14="http://schemas.microsoft.com/office/powerpoint/2010/main" val="22615445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33</a:t>
            </a:fld>
            <a:endParaRPr lang="en-US"/>
          </a:p>
        </p:txBody>
      </p:sp>
    </p:spTree>
    <p:extLst>
      <p:ext uri="{BB962C8B-B14F-4D97-AF65-F5344CB8AC3E}">
        <p14:creationId xmlns:p14="http://schemas.microsoft.com/office/powerpoint/2010/main" val="3044659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34</a:t>
            </a:fld>
            <a:endParaRPr lang="en-US"/>
          </a:p>
        </p:txBody>
      </p:sp>
    </p:spTree>
    <p:extLst>
      <p:ext uri="{BB962C8B-B14F-4D97-AF65-F5344CB8AC3E}">
        <p14:creationId xmlns:p14="http://schemas.microsoft.com/office/powerpoint/2010/main" val="12670233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35</a:t>
            </a:fld>
            <a:endParaRPr lang="en-US"/>
          </a:p>
        </p:txBody>
      </p:sp>
    </p:spTree>
    <p:extLst>
      <p:ext uri="{BB962C8B-B14F-4D97-AF65-F5344CB8AC3E}">
        <p14:creationId xmlns:p14="http://schemas.microsoft.com/office/powerpoint/2010/main" val="33028994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36</a:t>
            </a:fld>
            <a:endParaRPr lang="en-US"/>
          </a:p>
        </p:txBody>
      </p:sp>
    </p:spTree>
    <p:extLst>
      <p:ext uri="{BB962C8B-B14F-4D97-AF65-F5344CB8AC3E}">
        <p14:creationId xmlns:p14="http://schemas.microsoft.com/office/powerpoint/2010/main" val="5702556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37</a:t>
            </a:fld>
            <a:endParaRPr lang="en-US"/>
          </a:p>
        </p:txBody>
      </p:sp>
    </p:spTree>
    <p:extLst>
      <p:ext uri="{BB962C8B-B14F-4D97-AF65-F5344CB8AC3E}">
        <p14:creationId xmlns:p14="http://schemas.microsoft.com/office/powerpoint/2010/main" val="30684507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38</a:t>
            </a:fld>
            <a:endParaRPr lang="en-US"/>
          </a:p>
        </p:txBody>
      </p:sp>
    </p:spTree>
    <p:extLst>
      <p:ext uri="{BB962C8B-B14F-4D97-AF65-F5344CB8AC3E}">
        <p14:creationId xmlns:p14="http://schemas.microsoft.com/office/powerpoint/2010/main" val="17456733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39</a:t>
            </a:fld>
            <a:endParaRPr lang="en-US"/>
          </a:p>
        </p:txBody>
      </p:sp>
    </p:spTree>
    <p:extLst>
      <p:ext uri="{BB962C8B-B14F-4D97-AF65-F5344CB8AC3E}">
        <p14:creationId xmlns:p14="http://schemas.microsoft.com/office/powerpoint/2010/main" val="42633306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Arial" panose="020B0604020202020204" pitchFamily="34" charset="0"/>
              <a:buChar char="•"/>
            </a:pPr>
            <a:endParaRPr lang="el-GR" b="0" dirty="0" smtClean="0">
              <a:solidFill>
                <a:schemeClr val="tx1">
                  <a:lumMod val="75000"/>
                  <a:lumOff val="25000"/>
                </a:schemeClr>
              </a:solidFill>
              <a:latin typeface="Verdana Pro" panose="020B0604030504040204" pitchFamily="34" charset="0"/>
            </a:endParaRPr>
          </a:p>
          <a:p>
            <a:pPr marL="0" indent="0" algn="just">
              <a:buFontTx/>
              <a:buNone/>
              <a:defRPr/>
            </a:pPr>
            <a:endParaRPr lang="en-US" altLang="en-US" sz="1200" dirty="0" smtClean="0">
              <a:solidFill>
                <a:schemeClr val="tx1">
                  <a:lumMod val="75000"/>
                  <a:lumOff val="25000"/>
                </a:schemeClr>
              </a:solidFill>
              <a:latin typeface="Century Gothic" panose="020B0502020202020204" pitchFamily="34" charset="0"/>
            </a:endParaRPr>
          </a:p>
          <a:p>
            <a:pPr marL="0" indent="0" algn="just">
              <a:buFontTx/>
              <a:buNone/>
              <a:defRPr/>
            </a:pPr>
            <a:endParaRPr lang="en-US" altLang="en-US" sz="1200" dirty="0" smtClean="0">
              <a:solidFill>
                <a:schemeClr val="tx1">
                  <a:lumMod val="75000"/>
                  <a:lumOff val="25000"/>
                </a:schemeClr>
              </a:solidFill>
              <a:latin typeface="Century Gothic" panose="020B0502020202020204" pitchFamily="34" charset="0"/>
            </a:endParaRPr>
          </a:p>
          <a:p>
            <a:pPr algn="just">
              <a:buFontTx/>
              <a:buChar char="-"/>
              <a:defRPr/>
            </a:pPr>
            <a:endParaRPr lang="el-GR" altLang="en-US" sz="1200" dirty="0" smtClean="0">
              <a:solidFill>
                <a:schemeClr val="tx1">
                  <a:lumMod val="75000"/>
                  <a:lumOff val="25000"/>
                </a:schemeClr>
              </a:solidFill>
              <a:latin typeface="Century Gothic" panose="020B0502020202020204" pitchFamily="34" charset="0"/>
            </a:endParaRPr>
          </a:p>
          <a:p>
            <a:pPr algn="just">
              <a:buFontTx/>
              <a:buChar char="-"/>
              <a:defRPr/>
            </a:pPr>
            <a:endParaRPr lang="el-GR" altLang="en-US" sz="1200" dirty="0" smtClean="0">
              <a:solidFill>
                <a:schemeClr val="tx1">
                  <a:lumMod val="75000"/>
                  <a:lumOff val="25000"/>
                </a:schemeClr>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40</a:t>
            </a:fld>
            <a:endParaRPr lang="en-US"/>
          </a:p>
        </p:txBody>
      </p:sp>
    </p:spTree>
    <p:extLst>
      <p:ext uri="{BB962C8B-B14F-4D97-AF65-F5344CB8AC3E}">
        <p14:creationId xmlns:p14="http://schemas.microsoft.com/office/powerpoint/2010/main" val="4017860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4</a:t>
            </a:fld>
            <a:endParaRPr lang="en-US"/>
          </a:p>
        </p:txBody>
      </p:sp>
    </p:spTree>
    <p:extLst>
      <p:ext uri="{BB962C8B-B14F-4D97-AF65-F5344CB8AC3E}">
        <p14:creationId xmlns:p14="http://schemas.microsoft.com/office/powerpoint/2010/main" val="15085703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ltLang="en-US" sz="1200" dirty="0" smtClean="0">
              <a:solidFill>
                <a:schemeClr val="tx1">
                  <a:lumMod val="75000"/>
                  <a:lumOff val="25000"/>
                </a:schemeClr>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41</a:t>
            </a:fld>
            <a:endParaRPr lang="en-US"/>
          </a:p>
        </p:txBody>
      </p:sp>
    </p:spTree>
    <p:extLst>
      <p:ext uri="{BB962C8B-B14F-4D97-AF65-F5344CB8AC3E}">
        <p14:creationId xmlns:p14="http://schemas.microsoft.com/office/powerpoint/2010/main" val="767258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ltLang="en-US" sz="1200" dirty="0" smtClean="0">
              <a:solidFill>
                <a:schemeClr val="tx1">
                  <a:lumMod val="75000"/>
                  <a:lumOff val="25000"/>
                </a:schemeClr>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42</a:t>
            </a:fld>
            <a:endParaRPr lang="en-US"/>
          </a:p>
        </p:txBody>
      </p:sp>
    </p:spTree>
    <p:extLst>
      <p:ext uri="{BB962C8B-B14F-4D97-AF65-F5344CB8AC3E}">
        <p14:creationId xmlns:p14="http://schemas.microsoft.com/office/powerpoint/2010/main" val="5281674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Tx/>
              <a:buNone/>
              <a:defRPr/>
            </a:pPr>
            <a:endParaRPr lang="el-GR" altLang="en-US" sz="1200" dirty="0" smtClean="0">
              <a:solidFill>
                <a:schemeClr val="tx1">
                  <a:lumMod val="75000"/>
                  <a:lumOff val="25000"/>
                </a:schemeClr>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43</a:t>
            </a:fld>
            <a:endParaRPr lang="en-US"/>
          </a:p>
        </p:txBody>
      </p:sp>
    </p:spTree>
    <p:extLst>
      <p:ext uri="{BB962C8B-B14F-4D97-AF65-F5344CB8AC3E}">
        <p14:creationId xmlns:p14="http://schemas.microsoft.com/office/powerpoint/2010/main" val="39913374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44</a:t>
            </a:fld>
            <a:endParaRPr lang="en-US"/>
          </a:p>
        </p:txBody>
      </p:sp>
    </p:spTree>
    <p:extLst>
      <p:ext uri="{BB962C8B-B14F-4D97-AF65-F5344CB8AC3E}">
        <p14:creationId xmlns:p14="http://schemas.microsoft.com/office/powerpoint/2010/main" val="34906090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45</a:t>
            </a:fld>
            <a:endParaRPr lang="en-US"/>
          </a:p>
        </p:txBody>
      </p:sp>
    </p:spTree>
    <p:extLst>
      <p:ext uri="{BB962C8B-B14F-4D97-AF65-F5344CB8AC3E}">
        <p14:creationId xmlns:p14="http://schemas.microsoft.com/office/powerpoint/2010/main" val="3453555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46</a:t>
            </a:fld>
            <a:endParaRPr lang="en-US"/>
          </a:p>
        </p:txBody>
      </p:sp>
    </p:spTree>
    <p:extLst>
      <p:ext uri="{BB962C8B-B14F-4D97-AF65-F5344CB8AC3E}">
        <p14:creationId xmlns:p14="http://schemas.microsoft.com/office/powerpoint/2010/main" val="2510005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1" i="0" u="none" strike="noStrike" kern="1200" baseline="0" dirty="0" smtClean="0">
              <a:solidFill>
                <a:schemeClr val="tx1"/>
              </a:solidFill>
              <a:latin typeface="+mn-lt"/>
              <a:ea typeface="+mn-ea"/>
              <a:cs typeface="+mn-cs"/>
            </a:endParaRPr>
          </a:p>
          <a:p>
            <a:endParaRPr lang="en-GB" dirty="0" smtClean="0"/>
          </a:p>
        </p:txBody>
      </p:sp>
      <p:sp>
        <p:nvSpPr>
          <p:cNvPr id="4" name="Slide Number Placeholder 3"/>
          <p:cNvSpPr>
            <a:spLocks noGrp="1"/>
          </p:cNvSpPr>
          <p:nvPr>
            <p:ph type="sldNum" sz="quarter" idx="10"/>
          </p:nvPr>
        </p:nvSpPr>
        <p:spPr/>
        <p:txBody>
          <a:bodyPr/>
          <a:lstStyle/>
          <a:p>
            <a:fld id="{4EDA589F-84CA-4069-B718-FA6F2CB8EE53}" type="slidenum">
              <a:rPr lang="en-US" smtClean="0"/>
              <a:t>47</a:t>
            </a:fld>
            <a:endParaRPr lang="en-US"/>
          </a:p>
        </p:txBody>
      </p:sp>
    </p:spTree>
    <p:extLst>
      <p:ext uri="{BB962C8B-B14F-4D97-AF65-F5344CB8AC3E}">
        <p14:creationId xmlns:p14="http://schemas.microsoft.com/office/powerpoint/2010/main" val="20015227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48</a:t>
            </a:fld>
            <a:endParaRPr lang="en-US"/>
          </a:p>
        </p:txBody>
      </p:sp>
    </p:spTree>
    <p:extLst>
      <p:ext uri="{BB962C8B-B14F-4D97-AF65-F5344CB8AC3E}">
        <p14:creationId xmlns:p14="http://schemas.microsoft.com/office/powerpoint/2010/main" val="19332748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49</a:t>
            </a:fld>
            <a:endParaRPr lang="en-US"/>
          </a:p>
        </p:txBody>
      </p:sp>
    </p:spTree>
    <p:extLst>
      <p:ext uri="{BB962C8B-B14F-4D97-AF65-F5344CB8AC3E}">
        <p14:creationId xmlns:p14="http://schemas.microsoft.com/office/powerpoint/2010/main" val="28587708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50</a:t>
            </a:fld>
            <a:endParaRPr lang="en-US"/>
          </a:p>
        </p:txBody>
      </p:sp>
    </p:spTree>
    <p:extLst>
      <p:ext uri="{BB962C8B-B14F-4D97-AF65-F5344CB8AC3E}">
        <p14:creationId xmlns:p14="http://schemas.microsoft.com/office/powerpoint/2010/main" val="3690351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smtClean="0"/>
          </a:p>
        </p:txBody>
      </p:sp>
      <p:sp>
        <p:nvSpPr>
          <p:cNvPr id="4" name="Slide Number Placeholder 3"/>
          <p:cNvSpPr>
            <a:spLocks noGrp="1"/>
          </p:cNvSpPr>
          <p:nvPr>
            <p:ph type="sldNum" sz="quarter" idx="10"/>
          </p:nvPr>
        </p:nvSpPr>
        <p:spPr/>
        <p:txBody>
          <a:bodyPr/>
          <a:lstStyle/>
          <a:p>
            <a:fld id="{4EDA589F-84CA-4069-B718-FA6F2CB8EE53}" type="slidenum">
              <a:rPr lang="en-US" smtClean="0"/>
              <a:t>5</a:t>
            </a:fld>
            <a:endParaRPr lang="en-US"/>
          </a:p>
        </p:txBody>
      </p:sp>
    </p:spTree>
    <p:extLst>
      <p:ext uri="{BB962C8B-B14F-4D97-AF65-F5344CB8AC3E}">
        <p14:creationId xmlns:p14="http://schemas.microsoft.com/office/powerpoint/2010/main" val="8354951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51</a:t>
            </a:fld>
            <a:endParaRPr lang="en-US"/>
          </a:p>
        </p:txBody>
      </p:sp>
    </p:spTree>
    <p:extLst>
      <p:ext uri="{BB962C8B-B14F-4D97-AF65-F5344CB8AC3E}">
        <p14:creationId xmlns:p14="http://schemas.microsoft.com/office/powerpoint/2010/main" val="17214052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52</a:t>
            </a:fld>
            <a:endParaRPr lang="en-US"/>
          </a:p>
        </p:txBody>
      </p:sp>
    </p:spTree>
    <p:extLst>
      <p:ext uri="{BB962C8B-B14F-4D97-AF65-F5344CB8AC3E}">
        <p14:creationId xmlns:p14="http://schemas.microsoft.com/office/powerpoint/2010/main" val="36049005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53</a:t>
            </a:fld>
            <a:endParaRPr lang="en-US"/>
          </a:p>
        </p:txBody>
      </p:sp>
    </p:spTree>
    <p:extLst>
      <p:ext uri="{BB962C8B-B14F-4D97-AF65-F5344CB8AC3E}">
        <p14:creationId xmlns:p14="http://schemas.microsoft.com/office/powerpoint/2010/main" val="29268660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50000"/>
              </a:lnSpc>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54</a:t>
            </a:fld>
            <a:endParaRPr lang="en-US"/>
          </a:p>
        </p:txBody>
      </p:sp>
    </p:spTree>
    <p:extLst>
      <p:ext uri="{BB962C8B-B14F-4D97-AF65-F5344CB8AC3E}">
        <p14:creationId xmlns:p14="http://schemas.microsoft.com/office/powerpoint/2010/main" val="1225208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l-GR" sz="2000" dirty="0" smtClean="0">
              <a:solidFill>
                <a:schemeClr val="tx1">
                  <a:lumMod val="75000"/>
                  <a:lumOff val="25000"/>
                </a:schemeClr>
              </a:solidFill>
              <a:latin typeface="Century Gothic" panose="020B050202020202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smtClean="0">
              <a:solidFill>
                <a:srgbClr val="1F497D">
                  <a:lumMod val="75000"/>
                </a:srgbClr>
              </a:solidFill>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55</a:t>
            </a:fld>
            <a:endParaRPr lang="en-US"/>
          </a:p>
        </p:txBody>
      </p:sp>
    </p:spTree>
    <p:extLst>
      <p:ext uri="{BB962C8B-B14F-4D97-AF65-F5344CB8AC3E}">
        <p14:creationId xmlns:p14="http://schemas.microsoft.com/office/powerpoint/2010/main" val="5056524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56</a:t>
            </a:fld>
            <a:endParaRPr lang="en-US"/>
          </a:p>
        </p:txBody>
      </p:sp>
    </p:spTree>
    <p:extLst>
      <p:ext uri="{BB962C8B-B14F-4D97-AF65-F5344CB8AC3E}">
        <p14:creationId xmlns:p14="http://schemas.microsoft.com/office/powerpoint/2010/main" val="17095505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smtClean="0"/>
          </a:p>
        </p:txBody>
      </p:sp>
      <p:sp>
        <p:nvSpPr>
          <p:cNvPr id="4" name="Slide Number Placeholder 3"/>
          <p:cNvSpPr>
            <a:spLocks noGrp="1"/>
          </p:cNvSpPr>
          <p:nvPr>
            <p:ph type="sldNum" sz="quarter" idx="10"/>
          </p:nvPr>
        </p:nvSpPr>
        <p:spPr/>
        <p:txBody>
          <a:bodyPr/>
          <a:lstStyle/>
          <a:p>
            <a:fld id="{4EDA589F-84CA-4069-B718-FA6F2CB8EE53}" type="slidenum">
              <a:rPr lang="en-US" smtClean="0"/>
              <a:t>57</a:t>
            </a:fld>
            <a:endParaRPr lang="en-US"/>
          </a:p>
        </p:txBody>
      </p:sp>
    </p:spTree>
    <p:extLst>
      <p:ext uri="{BB962C8B-B14F-4D97-AF65-F5344CB8AC3E}">
        <p14:creationId xmlns:p14="http://schemas.microsoft.com/office/powerpoint/2010/main" val="20120133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58</a:t>
            </a:fld>
            <a:endParaRPr lang="en-US"/>
          </a:p>
        </p:txBody>
      </p:sp>
    </p:spTree>
    <p:extLst>
      <p:ext uri="{BB962C8B-B14F-4D97-AF65-F5344CB8AC3E}">
        <p14:creationId xmlns:p14="http://schemas.microsoft.com/office/powerpoint/2010/main" val="22064720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59</a:t>
            </a:fld>
            <a:endParaRPr lang="en-US"/>
          </a:p>
        </p:txBody>
      </p:sp>
    </p:spTree>
    <p:extLst>
      <p:ext uri="{BB962C8B-B14F-4D97-AF65-F5344CB8AC3E}">
        <p14:creationId xmlns:p14="http://schemas.microsoft.com/office/powerpoint/2010/main" val="12695294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60</a:t>
            </a:fld>
            <a:endParaRPr lang="en-US"/>
          </a:p>
        </p:txBody>
      </p:sp>
    </p:spTree>
    <p:extLst>
      <p:ext uri="{BB962C8B-B14F-4D97-AF65-F5344CB8AC3E}">
        <p14:creationId xmlns:p14="http://schemas.microsoft.com/office/powerpoint/2010/main" val="74821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a:t>
            </a:fld>
            <a:endParaRPr lang="en-US"/>
          </a:p>
        </p:txBody>
      </p:sp>
    </p:spTree>
    <p:extLst>
      <p:ext uri="{BB962C8B-B14F-4D97-AF65-F5344CB8AC3E}">
        <p14:creationId xmlns:p14="http://schemas.microsoft.com/office/powerpoint/2010/main" val="23329928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61</a:t>
            </a:fld>
            <a:endParaRPr lang="en-US"/>
          </a:p>
        </p:txBody>
      </p:sp>
    </p:spTree>
    <p:extLst>
      <p:ext uri="{BB962C8B-B14F-4D97-AF65-F5344CB8AC3E}">
        <p14:creationId xmlns:p14="http://schemas.microsoft.com/office/powerpoint/2010/main" val="2014506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62</a:t>
            </a:fld>
            <a:endParaRPr lang="en-US"/>
          </a:p>
        </p:txBody>
      </p:sp>
    </p:spTree>
    <p:extLst>
      <p:ext uri="{BB962C8B-B14F-4D97-AF65-F5344CB8AC3E}">
        <p14:creationId xmlns:p14="http://schemas.microsoft.com/office/powerpoint/2010/main" val="13984896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63</a:t>
            </a:fld>
            <a:endParaRPr lang="en-US"/>
          </a:p>
        </p:txBody>
      </p:sp>
    </p:spTree>
    <p:extLst>
      <p:ext uri="{BB962C8B-B14F-4D97-AF65-F5344CB8AC3E}">
        <p14:creationId xmlns:p14="http://schemas.microsoft.com/office/powerpoint/2010/main" val="33334050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smtClean="0"/>
          </a:p>
        </p:txBody>
      </p:sp>
      <p:sp>
        <p:nvSpPr>
          <p:cNvPr id="4" name="Slide Number Placeholder 3"/>
          <p:cNvSpPr>
            <a:spLocks noGrp="1"/>
          </p:cNvSpPr>
          <p:nvPr>
            <p:ph type="sldNum" sz="quarter" idx="10"/>
          </p:nvPr>
        </p:nvSpPr>
        <p:spPr/>
        <p:txBody>
          <a:bodyPr/>
          <a:lstStyle/>
          <a:p>
            <a:fld id="{4EDA589F-84CA-4069-B718-FA6F2CB8EE53}" type="slidenum">
              <a:rPr lang="en-US" smtClean="0"/>
              <a:t>64</a:t>
            </a:fld>
            <a:endParaRPr lang="en-US"/>
          </a:p>
        </p:txBody>
      </p:sp>
    </p:spTree>
    <p:extLst>
      <p:ext uri="{BB962C8B-B14F-4D97-AF65-F5344CB8AC3E}">
        <p14:creationId xmlns:p14="http://schemas.microsoft.com/office/powerpoint/2010/main" val="21961875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65</a:t>
            </a:fld>
            <a:endParaRPr lang="en-US"/>
          </a:p>
        </p:txBody>
      </p:sp>
    </p:spTree>
    <p:extLst>
      <p:ext uri="{BB962C8B-B14F-4D97-AF65-F5344CB8AC3E}">
        <p14:creationId xmlns:p14="http://schemas.microsoft.com/office/powerpoint/2010/main" val="24289757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66</a:t>
            </a:fld>
            <a:endParaRPr lang="en-US"/>
          </a:p>
        </p:txBody>
      </p:sp>
    </p:spTree>
    <p:extLst>
      <p:ext uri="{BB962C8B-B14F-4D97-AF65-F5344CB8AC3E}">
        <p14:creationId xmlns:p14="http://schemas.microsoft.com/office/powerpoint/2010/main" val="7216093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67</a:t>
            </a:fld>
            <a:endParaRPr lang="en-US"/>
          </a:p>
        </p:txBody>
      </p:sp>
    </p:spTree>
    <p:extLst>
      <p:ext uri="{BB962C8B-B14F-4D97-AF65-F5344CB8AC3E}">
        <p14:creationId xmlns:p14="http://schemas.microsoft.com/office/powerpoint/2010/main" val="35060546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68</a:t>
            </a:fld>
            <a:endParaRPr lang="en-US"/>
          </a:p>
        </p:txBody>
      </p:sp>
    </p:spTree>
    <p:extLst>
      <p:ext uri="{BB962C8B-B14F-4D97-AF65-F5344CB8AC3E}">
        <p14:creationId xmlns:p14="http://schemas.microsoft.com/office/powerpoint/2010/main" val="36187048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69</a:t>
            </a:fld>
            <a:endParaRPr lang="en-US"/>
          </a:p>
        </p:txBody>
      </p:sp>
    </p:spTree>
    <p:extLst>
      <p:ext uri="{BB962C8B-B14F-4D97-AF65-F5344CB8AC3E}">
        <p14:creationId xmlns:p14="http://schemas.microsoft.com/office/powerpoint/2010/main" val="36892731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70</a:t>
            </a:fld>
            <a:endParaRPr lang="en-US"/>
          </a:p>
        </p:txBody>
      </p:sp>
    </p:spTree>
    <p:extLst>
      <p:ext uri="{BB962C8B-B14F-4D97-AF65-F5344CB8AC3E}">
        <p14:creationId xmlns:p14="http://schemas.microsoft.com/office/powerpoint/2010/main" val="3985010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7</a:t>
            </a:fld>
            <a:endParaRPr lang="en-US"/>
          </a:p>
        </p:txBody>
      </p:sp>
    </p:spTree>
    <p:extLst>
      <p:ext uri="{BB962C8B-B14F-4D97-AF65-F5344CB8AC3E}">
        <p14:creationId xmlns:p14="http://schemas.microsoft.com/office/powerpoint/2010/main" val="37413342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71</a:t>
            </a:fld>
            <a:endParaRPr lang="en-US"/>
          </a:p>
        </p:txBody>
      </p:sp>
    </p:spTree>
    <p:extLst>
      <p:ext uri="{BB962C8B-B14F-4D97-AF65-F5344CB8AC3E}">
        <p14:creationId xmlns:p14="http://schemas.microsoft.com/office/powerpoint/2010/main" val="24454628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72</a:t>
            </a:fld>
            <a:endParaRPr lang="en-US"/>
          </a:p>
        </p:txBody>
      </p:sp>
    </p:spTree>
    <p:extLst>
      <p:ext uri="{BB962C8B-B14F-4D97-AF65-F5344CB8AC3E}">
        <p14:creationId xmlns:p14="http://schemas.microsoft.com/office/powerpoint/2010/main" val="8696950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73</a:t>
            </a:fld>
            <a:endParaRPr lang="en-US"/>
          </a:p>
        </p:txBody>
      </p:sp>
    </p:spTree>
    <p:extLst>
      <p:ext uri="{BB962C8B-B14F-4D97-AF65-F5344CB8AC3E}">
        <p14:creationId xmlns:p14="http://schemas.microsoft.com/office/powerpoint/2010/main" val="37132259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74</a:t>
            </a:fld>
            <a:endParaRPr lang="en-US"/>
          </a:p>
        </p:txBody>
      </p:sp>
    </p:spTree>
    <p:extLst>
      <p:ext uri="{BB962C8B-B14F-4D97-AF65-F5344CB8AC3E}">
        <p14:creationId xmlns:p14="http://schemas.microsoft.com/office/powerpoint/2010/main" val="38699733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76</a:t>
            </a:fld>
            <a:endParaRPr lang="en-US"/>
          </a:p>
        </p:txBody>
      </p:sp>
    </p:spTree>
    <p:extLst>
      <p:ext uri="{BB962C8B-B14F-4D97-AF65-F5344CB8AC3E}">
        <p14:creationId xmlns:p14="http://schemas.microsoft.com/office/powerpoint/2010/main" val="36439757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77</a:t>
            </a:fld>
            <a:endParaRPr lang="en-US"/>
          </a:p>
        </p:txBody>
      </p:sp>
    </p:spTree>
    <p:extLst>
      <p:ext uri="{BB962C8B-B14F-4D97-AF65-F5344CB8AC3E}">
        <p14:creationId xmlns:p14="http://schemas.microsoft.com/office/powerpoint/2010/main" val="35258257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78</a:t>
            </a:fld>
            <a:endParaRPr lang="en-US"/>
          </a:p>
        </p:txBody>
      </p:sp>
    </p:spTree>
    <p:extLst>
      <p:ext uri="{BB962C8B-B14F-4D97-AF65-F5344CB8AC3E}">
        <p14:creationId xmlns:p14="http://schemas.microsoft.com/office/powerpoint/2010/main" val="277116248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79</a:t>
            </a:fld>
            <a:endParaRPr lang="en-US"/>
          </a:p>
        </p:txBody>
      </p:sp>
    </p:spTree>
    <p:extLst>
      <p:ext uri="{BB962C8B-B14F-4D97-AF65-F5344CB8AC3E}">
        <p14:creationId xmlns:p14="http://schemas.microsoft.com/office/powerpoint/2010/main" val="9165264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80</a:t>
            </a:fld>
            <a:endParaRPr lang="en-US"/>
          </a:p>
        </p:txBody>
      </p:sp>
    </p:spTree>
    <p:extLst>
      <p:ext uri="{BB962C8B-B14F-4D97-AF65-F5344CB8AC3E}">
        <p14:creationId xmlns:p14="http://schemas.microsoft.com/office/powerpoint/2010/main" val="13004845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81</a:t>
            </a:fld>
            <a:endParaRPr lang="en-US"/>
          </a:p>
        </p:txBody>
      </p:sp>
    </p:spTree>
    <p:extLst>
      <p:ext uri="{BB962C8B-B14F-4D97-AF65-F5344CB8AC3E}">
        <p14:creationId xmlns:p14="http://schemas.microsoft.com/office/powerpoint/2010/main" val="534424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8</a:t>
            </a:fld>
            <a:endParaRPr lang="en-US"/>
          </a:p>
        </p:txBody>
      </p:sp>
    </p:spTree>
    <p:extLst>
      <p:ext uri="{BB962C8B-B14F-4D97-AF65-F5344CB8AC3E}">
        <p14:creationId xmlns:p14="http://schemas.microsoft.com/office/powerpoint/2010/main" val="27321159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Tx/>
              <a:buNone/>
              <a:defRPr/>
            </a:pPr>
            <a:endParaRPr lang="el-GR" altLang="en-US" sz="1200" dirty="0" smtClean="0">
              <a:solidFill>
                <a:schemeClr val="tx1">
                  <a:lumMod val="75000"/>
                  <a:lumOff val="25000"/>
                </a:schemeClr>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4EDA589F-84CA-4069-B718-FA6F2CB8EE53}" type="slidenum">
              <a:rPr lang="en-US" smtClean="0"/>
              <a:t>82</a:t>
            </a:fld>
            <a:endParaRPr lang="en-US"/>
          </a:p>
        </p:txBody>
      </p:sp>
    </p:spTree>
    <p:extLst>
      <p:ext uri="{BB962C8B-B14F-4D97-AF65-F5344CB8AC3E}">
        <p14:creationId xmlns:p14="http://schemas.microsoft.com/office/powerpoint/2010/main" val="23046746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83</a:t>
            </a:fld>
            <a:endParaRPr lang="en-US"/>
          </a:p>
        </p:txBody>
      </p:sp>
    </p:spTree>
    <p:extLst>
      <p:ext uri="{BB962C8B-B14F-4D97-AF65-F5344CB8AC3E}">
        <p14:creationId xmlns:p14="http://schemas.microsoft.com/office/powerpoint/2010/main" val="13863541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84</a:t>
            </a:fld>
            <a:endParaRPr lang="en-US"/>
          </a:p>
        </p:txBody>
      </p:sp>
    </p:spTree>
    <p:extLst>
      <p:ext uri="{BB962C8B-B14F-4D97-AF65-F5344CB8AC3E}">
        <p14:creationId xmlns:p14="http://schemas.microsoft.com/office/powerpoint/2010/main" val="384927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9</a:t>
            </a:fld>
            <a:endParaRPr lang="en-US"/>
          </a:p>
        </p:txBody>
      </p:sp>
    </p:spTree>
    <p:extLst>
      <p:ext uri="{BB962C8B-B14F-4D97-AF65-F5344CB8AC3E}">
        <p14:creationId xmlns:p14="http://schemas.microsoft.com/office/powerpoint/2010/main" val="1077452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74358-4FA4-1043-9CF0-A5EB916FA97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D7B7953E-9639-1B44-921F-9E6EF8E9383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CE9D6581-556C-204C-A097-A45235D2A8E9}"/>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10/07/2021</a:t>
            </a:fld>
            <a:endParaRPr lang="en-CY"/>
          </a:p>
        </p:txBody>
      </p:sp>
      <p:sp>
        <p:nvSpPr>
          <p:cNvPr id="5" name="Footer Placeholder 4">
            <a:extLst>
              <a:ext uri="{FF2B5EF4-FFF2-40B4-BE49-F238E27FC236}">
                <a16:creationId xmlns:a16="http://schemas.microsoft.com/office/drawing/2014/main" id="{5987E223-9B4C-F74D-B84F-E5A3EF737303}"/>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8E681428-1EA8-F940-BFD6-F5AEA8666473}"/>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pic>
        <p:nvPicPr>
          <p:cNvPr id="8" name="Picture 7" descr="Shape, rectangle&#10;&#10;Description automatically generated">
            <a:extLst>
              <a:ext uri="{FF2B5EF4-FFF2-40B4-BE49-F238E27FC236}">
                <a16:creationId xmlns:a16="http://schemas.microsoft.com/office/drawing/2014/main" id="{94280839-D00A-1D44-B483-865F54D351FD}"/>
              </a:ext>
            </a:extLst>
          </p:cNvPr>
          <p:cNvPicPr>
            <a:picLocks noChangeAspect="1"/>
          </p:cNvPicPr>
          <p:nvPr userDrawn="1"/>
        </p:nvPicPr>
        <p:blipFill>
          <a:blip r:embed="rId2"/>
          <a:stretch>
            <a:fillRect/>
          </a:stretch>
        </p:blipFill>
        <p:spPr>
          <a:xfrm>
            <a:off x="0" y="0"/>
            <a:ext cx="12264887" cy="6905665"/>
          </a:xfrm>
          <a:prstGeom prst="rect">
            <a:avLst/>
          </a:prstGeom>
        </p:spPr>
      </p:pic>
    </p:spTree>
    <p:extLst>
      <p:ext uri="{BB962C8B-B14F-4D97-AF65-F5344CB8AC3E}">
        <p14:creationId xmlns:p14="http://schemas.microsoft.com/office/powerpoint/2010/main" val="460253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EF76B-EF4C-5745-99E9-8775E5CD0E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86B95257-9D08-D540-BC3C-BDCC6DC30FB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E2EE99EB-35E2-2E47-8FD8-DC5316FB748C}"/>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10/07/2021</a:t>
            </a:fld>
            <a:endParaRPr lang="en-CY"/>
          </a:p>
        </p:txBody>
      </p:sp>
      <p:sp>
        <p:nvSpPr>
          <p:cNvPr id="5" name="Footer Placeholder 4">
            <a:extLst>
              <a:ext uri="{FF2B5EF4-FFF2-40B4-BE49-F238E27FC236}">
                <a16:creationId xmlns:a16="http://schemas.microsoft.com/office/drawing/2014/main" id="{62EEA0EB-25BD-A04D-939E-6DA99C041212}"/>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C2EFEF67-9F70-4B44-B6F8-3D1472F5F91E}"/>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13473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1C2EE8-3AA1-4144-B432-622523C7CC8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63874DE2-D75E-F349-A2D4-806C850BEFA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B5F1A686-6317-044B-8124-4E4D0F97B676}"/>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10/07/2021</a:t>
            </a:fld>
            <a:endParaRPr lang="en-CY"/>
          </a:p>
        </p:txBody>
      </p:sp>
      <p:sp>
        <p:nvSpPr>
          <p:cNvPr id="5" name="Footer Placeholder 4">
            <a:extLst>
              <a:ext uri="{FF2B5EF4-FFF2-40B4-BE49-F238E27FC236}">
                <a16:creationId xmlns:a16="http://schemas.microsoft.com/office/drawing/2014/main" id="{3AF2C3AD-6075-E248-A216-A4573FC1C567}"/>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6137662B-4F43-0642-81DA-C97C43ED355A}"/>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66199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85807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95110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83898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22076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43950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71569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30889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73040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936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37121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14778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07071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675918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083650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78064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90495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31628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14450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0893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FD073-3E6D-3D41-AB40-9E6CD5B90EA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04FCE4A2-DDFE-B24F-BB26-E01258EAA7E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915C1-7CB3-4443-9708-51ECE6454862}"/>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10/07/2021</a:t>
            </a:fld>
            <a:endParaRPr lang="en-CY"/>
          </a:p>
        </p:txBody>
      </p:sp>
      <p:sp>
        <p:nvSpPr>
          <p:cNvPr id="5" name="Footer Placeholder 4">
            <a:extLst>
              <a:ext uri="{FF2B5EF4-FFF2-40B4-BE49-F238E27FC236}">
                <a16:creationId xmlns:a16="http://schemas.microsoft.com/office/drawing/2014/main" id="{D872A8DB-775D-A34A-A693-D9B1DA203FD4}"/>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99C8FE6D-52BD-AB46-BFDF-6EF3F53DDE7F}"/>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174909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29528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247996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7051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978315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79055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809236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903876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383638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167808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32673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AB2A-7878-4844-BA08-416A55557EA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A6B7DB9F-9A1E-B848-B96E-F391011A3AD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D3EAF323-17E3-0C4F-84D3-38B7192204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18C4102A-60B2-4048-885E-D9CFD015D3D6}"/>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10/07/2021</a:t>
            </a:fld>
            <a:endParaRPr lang="en-CY"/>
          </a:p>
        </p:txBody>
      </p:sp>
      <p:sp>
        <p:nvSpPr>
          <p:cNvPr id="6" name="Footer Placeholder 5">
            <a:extLst>
              <a:ext uri="{FF2B5EF4-FFF2-40B4-BE49-F238E27FC236}">
                <a16:creationId xmlns:a16="http://schemas.microsoft.com/office/drawing/2014/main" id="{0360DC49-B76E-2F47-8D3D-9D25F060FA38}"/>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8CEDD485-4E32-3748-9C5B-3FCB25DE41FD}"/>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3912935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838095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992937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523730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115421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471718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890683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643598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5575876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354384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791766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1D621-AA32-B44C-B313-00E0F739F93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693AB5A5-B625-5E46-B358-E380D776380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312E03-27EF-2C42-97F4-B0290E7F178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CBBDC275-0773-244F-A08F-B2ED1D2D3F6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BC9FE3-4E92-2D4A-A0CF-B8E86825800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2061C273-E337-C74A-B848-56C8F4AA489B}"/>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10/07/2021</a:t>
            </a:fld>
            <a:endParaRPr lang="en-CY"/>
          </a:p>
        </p:txBody>
      </p:sp>
      <p:sp>
        <p:nvSpPr>
          <p:cNvPr id="8" name="Footer Placeholder 7">
            <a:extLst>
              <a:ext uri="{FF2B5EF4-FFF2-40B4-BE49-F238E27FC236}">
                <a16:creationId xmlns:a16="http://schemas.microsoft.com/office/drawing/2014/main" id="{384D205C-D2CF-1243-9ED7-F49F03500A4D}"/>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9" name="Slide Number Placeholder 8">
            <a:extLst>
              <a:ext uri="{FF2B5EF4-FFF2-40B4-BE49-F238E27FC236}">
                <a16:creationId xmlns:a16="http://schemas.microsoft.com/office/drawing/2014/main" id="{2C589C88-B31B-5848-A8A1-311ADA268746}"/>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1211276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609600" y="274638"/>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2559242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7EBD9-A0A6-C14F-9B6D-8F0C3BEC359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CF2AFEA0-5F97-4646-A704-0541B6D63AA8}"/>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10/07/2021</a:t>
            </a:fld>
            <a:endParaRPr lang="en-CY"/>
          </a:p>
        </p:txBody>
      </p:sp>
      <p:sp>
        <p:nvSpPr>
          <p:cNvPr id="4" name="Footer Placeholder 3">
            <a:extLst>
              <a:ext uri="{FF2B5EF4-FFF2-40B4-BE49-F238E27FC236}">
                <a16:creationId xmlns:a16="http://schemas.microsoft.com/office/drawing/2014/main" id="{678E5281-2418-0E46-A6DA-7FFB5280B096}"/>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5" name="Slide Number Placeholder 4">
            <a:extLst>
              <a:ext uri="{FF2B5EF4-FFF2-40B4-BE49-F238E27FC236}">
                <a16:creationId xmlns:a16="http://schemas.microsoft.com/office/drawing/2014/main" id="{1E0C70B6-8DE4-6F4F-B7AF-3BCDA906EAE7}"/>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965614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D59B9-3B35-0A42-9C2B-72CC89B23C1E}"/>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10/07/2021</a:t>
            </a:fld>
            <a:endParaRPr lang="en-CY"/>
          </a:p>
        </p:txBody>
      </p:sp>
      <p:sp>
        <p:nvSpPr>
          <p:cNvPr id="3" name="Footer Placeholder 2">
            <a:extLst>
              <a:ext uri="{FF2B5EF4-FFF2-40B4-BE49-F238E27FC236}">
                <a16:creationId xmlns:a16="http://schemas.microsoft.com/office/drawing/2014/main" id="{A6D3369C-571D-2F42-848D-00A4E2027096}"/>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4" name="Slide Number Placeholder 3">
            <a:extLst>
              <a:ext uri="{FF2B5EF4-FFF2-40B4-BE49-F238E27FC236}">
                <a16:creationId xmlns:a16="http://schemas.microsoft.com/office/drawing/2014/main" id="{200DDCF2-E586-234A-8414-053DA3AC89AE}"/>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61695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5764-87A6-9D4A-9783-C69D203D3C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1B5470FB-CC44-7A4C-B140-AE2D8D67FBA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2B36462B-5B47-7A48-A7DC-D204CD6614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142014-F4A9-1645-8C52-533AA176FFE2}"/>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10/07/2021</a:t>
            </a:fld>
            <a:endParaRPr lang="en-CY"/>
          </a:p>
        </p:txBody>
      </p:sp>
      <p:sp>
        <p:nvSpPr>
          <p:cNvPr id="6" name="Footer Placeholder 5">
            <a:extLst>
              <a:ext uri="{FF2B5EF4-FFF2-40B4-BE49-F238E27FC236}">
                <a16:creationId xmlns:a16="http://schemas.microsoft.com/office/drawing/2014/main" id="{ADB87C68-4E9E-F14F-B3B6-F2271F87942F}"/>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D780F8C8-5835-F046-8E1B-BCF4EB37A137}"/>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25053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9CC5-8BFF-124D-BE37-C232C8D390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EC4EBB8B-FA2F-E940-A4F9-AB35CD2DC61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DBB946CA-91C5-1C4B-8CC6-DCD190B39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2B849-18CF-184F-9084-78E931BF3F0F}"/>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10/07/2021</a:t>
            </a:fld>
            <a:endParaRPr lang="en-CY"/>
          </a:p>
        </p:txBody>
      </p:sp>
      <p:sp>
        <p:nvSpPr>
          <p:cNvPr id="6" name="Footer Placeholder 5">
            <a:extLst>
              <a:ext uri="{FF2B5EF4-FFF2-40B4-BE49-F238E27FC236}">
                <a16:creationId xmlns:a16="http://schemas.microsoft.com/office/drawing/2014/main" id="{15ABE2F3-0EBD-6D40-9987-999A290D353F}"/>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2411CC77-2F99-0D4E-BE58-A636B481986C}"/>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35709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4.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4.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3.png"/><Relationship Id="rId2" Type="http://schemas.openxmlformats.org/officeDocument/2006/relationships/slideLayout" Target="../slideLayouts/slideLayout37.xml"/><Relationship Id="rId16"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5.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3504FB8A-8652-4341-8586-79CD5E16DF6C}"/>
              </a:ext>
            </a:extLst>
          </p:cNvPr>
          <p:cNvPicPr>
            <a:picLocks noChangeAspect="1"/>
          </p:cNvPicPr>
          <p:nvPr userDrawn="1"/>
        </p:nvPicPr>
        <p:blipFill>
          <a:blip r:embed="rId13"/>
          <a:stretch>
            <a:fillRect/>
          </a:stretch>
        </p:blipFill>
        <p:spPr>
          <a:xfrm>
            <a:off x="0" y="0"/>
            <a:ext cx="12165496" cy="6849704"/>
          </a:xfrm>
          <a:prstGeom prst="rect">
            <a:avLst/>
          </a:prstGeom>
        </p:spPr>
      </p:pic>
    </p:spTree>
    <p:extLst>
      <p:ext uri="{BB962C8B-B14F-4D97-AF65-F5344CB8AC3E}">
        <p14:creationId xmlns:p14="http://schemas.microsoft.com/office/powerpoint/2010/main" val="2683192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2861040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42934656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2"/>
            <a:ext cx="10972800" cy="1008112"/>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196753"/>
            <a:ext cx="10972800" cy="4929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487A5-ADE2-4E4C-8A96-E555F7029A27}" type="datetimeFigureOut">
              <a:rPr lang="en-GB" smtClean="0">
                <a:solidFill>
                  <a:prstClr val="black">
                    <a:tint val="75000"/>
                  </a:prstClr>
                </a:solidFill>
              </a:rPr>
              <a:pPr/>
              <a:t>07/10/2021</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5BFC3-9EE5-4E11-897B-B36C7C7B50C9}" type="slidenum">
              <a:rPr lang="en-GB" smtClean="0">
                <a:solidFill>
                  <a:prstClr val="black">
                    <a:tint val="75000"/>
                  </a:prstClr>
                </a:solidFill>
              </a:rPr>
              <a:pPr/>
              <a:t>‹#›</a:t>
            </a:fld>
            <a:endParaRPr lang="en-GB" dirty="0">
              <a:solidFill>
                <a:prstClr val="black">
                  <a:tint val="75000"/>
                </a:prstClr>
              </a:solidFill>
            </a:endParaRPr>
          </a:p>
        </p:txBody>
      </p:sp>
      <p:pic>
        <p:nvPicPr>
          <p:cNvPr id="7"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124576"/>
            <a:ext cx="12192000" cy="34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nicfilesrv\LLP_Users\Shared Documnets\LOGOs\IDEP\idep.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908346" y="-5096"/>
            <a:ext cx="1281897" cy="8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76101" y="5805264"/>
            <a:ext cx="1570723" cy="336048"/>
          </a:xfrm>
          <a:prstGeom prst="rect">
            <a:avLst/>
          </a:prstGeom>
        </p:spPr>
      </p:pic>
    </p:spTree>
    <p:extLst>
      <p:ext uri="{BB962C8B-B14F-4D97-AF65-F5344CB8AC3E}">
        <p14:creationId xmlns:p14="http://schemas.microsoft.com/office/powerpoint/2010/main" val="9879568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schooleducationgateway.eu/en/pub/index.htm" TargetMode="External"/><Relationship Id="rId7" Type="http://schemas.openxmlformats.org/officeDocument/2006/relationships/hyperlink" Target="https://ec.europa.eu/programmes/erasmus-plus/resources/quality-standards-courses-under-key-action-1-learning-mobility-individuals_en"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ec.europa.eu/programmes/erasmus-plus/projects/" TargetMode="External"/><Relationship Id="rId5" Type="http://schemas.openxmlformats.org/officeDocument/2006/relationships/hyperlink" Target="https://epale.ec.europa.eu/en" TargetMode="External"/><Relationship Id="rId4" Type="http://schemas.openxmlformats.org/officeDocument/2006/relationships/hyperlink" Target="https://www.etwinning.net/en/pub/index.ht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ec.europa.eu/programmes/erasmusplus/tools/distance_en.htm"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ec.europa.eu/programmes/erasmus-plus/projects/" TargetMode="External"/><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hyperlink" Target="https://www.eacea.ec.europa.eu/about-eacea/visual-identity/visual-identity-programming-period-2021-2027_en"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eg"/></Relationships>
</file>

<file path=ppt/slides/_rels/slide7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hyperlink" Target="https://webgate.ec.europa.eu/fpfis/wikis/display/NAITDOC/OID+How+to+search+for+organisations" TargetMode="External"/><Relationship Id="rId7" Type="http://schemas.openxmlformats.org/officeDocument/2006/relationships/image" Target="../media/image14.jp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hyperlink" Target="https://webgate.ec.europa.eu/fpfis/wikis/display/NAITDOC/My+Contacts" TargetMode="External"/><Relationship Id="rId5" Type="http://schemas.openxmlformats.org/officeDocument/2006/relationships/hyperlink" Target="https://webgate.ec.europa.eu/erasmus-esc/home/organisations/my-organisations" TargetMode="External"/><Relationship Id="rId4" Type="http://schemas.openxmlformats.org/officeDocument/2006/relationships/hyperlink" Target="https://webgate.ec.europa.eu/fpfis/wikis/display/NAITDOC/OID+How+to+register+an+organisation"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8" Type="http://schemas.openxmlformats.org/officeDocument/2006/relationships/hyperlink" Target="https://wikis.ec.europa.eu/display/NAITDOC/Beneficiary+Guides+-+Project+implementation+phase" TargetMode="External"/><Relationship Id="rId13" Type="http://schemas.openxmlformats.org/officeDocument/2006/relationships/hyperlink" Target="https://idep.org.cy/wp-content/uploads/2021-Vocational-Annex-III.docx" TargetMode="External"/><Relationship Id="rId18" Type="http://schemas.openxmlformats.org/officeDocument/2006/relationships/hyperlink" Target="https://idep.org.cy/wp-content/uploads/AE-SE-VET-Template-3-Learning-programme-provided-by-an-invited-expert.docx" TargetMode="External"/><Relationship Id="rId3" Type="http://schemas.openxmlformats.org/officeDocument/2006/relationships/hyperlink" Target="https://ec.europa.eu/programmes/erasmus-plus/calls/2020-erasmus-accreditation_el" TargetMode="External"/><Relationship Id="rId7" Type="http://schemas.openxmlformats.org/officeDocument/2006/relationships/hyperlink" Target="https://ec.europa.eu/programmes/erasmus-plus/resources/documents/erasmus-quality-standards-mobility-projects-vet-adults-schools_en" TargetMode="External"/><Relationship Id="rId12" Type="http://schemas.openxmlformats.org/officeDocument/2006/relationships/hyperlink" Target="https://idep.org.cy/wp-content/uploads/2021-Adult-Annex-III.docx" TargetMode="External"/><Relationship Id="rId17" Type="http://schemas.openxmlformats.org/officeDocument/2006/relationships/hyperlink" Target="https://idep.org.cy/wp-content/uploads/AE-SE-VET-Template-2-Learning-programme-for-group-activities.docx" TargetMode="External"/><Relationship Id="rId2" Type="http://schemas.openxmlformats.org/officeDocument/2006/relationships/notesSlide" Target="../notesSlides/notesSlide78.xml"/><Relationship Id="rId16" Type="http://schemas.openxmlformats.org/officeDocument/2006/relationships/hyperlink" Target="https://idep.org.cy/wp-content/uploads/AE-SE-VET-Template-1a-Learning-agreement-complement.docx" TargetMode="External"/><Relationship Id="rId20" Type="http://schemas.openxmlformats.org/officeDocument/2006/relationships/hyperlink" Target="https://webgate.ec.europa.eu/funding-tenders-opportunities/display/OM/EU+Login" TargetMode="External"/><Relationship Id="rId1" Type="http://schemas.openxmlformats.org/officeDocument/2006/relationships/slideLayout" Target="../slideLayouts/slideLayout1.xml"/><Relationship Id="rId6" Type="http://schemas.openxmlformats.org/officeDocument/2006/relationships/hyperlink" Target="https://ec.europa.eu/programmes/erasmus-plus/sites/default/files/eac-a02-2020-rules-application_el.pdf" TargetMode="External"/><Relationship Id="rId11" Type="http://schemas.openxmlformats.org/officeDocument/2006/relationships/hyperlink" Target="https://idep.org.cy/wp-content/uploads/2021-School-Annex-III.docx" TargetMode="External"/><Relationship Id="rId5" Type="http://schemas.openxmlformats.org/officeDocument/2006/relationships/hyperlink" Target="https://ec.europa.eu/programmes/erasmus-plus/sites/erasmusplus2/files/eac-a02-2020-rules-application_el.pdf" TargetMode="External"/><Relationship Id="rId15" Type="http://schemas.openxmlformats.org/officeDocument/2006/relationships/hyperlink" Target="https://idep.org.cy/wp-content/uploads/AE-SE-VET-Template-1-Learning-agreement.docx" TargetMode="External"/><Relationship Id="rId10" Type="http://schemas.openxmlformats.org/officeDocument/2006/relationships/hyperlink" Target="https://idep.org.cy/erasmus/diacheirisi-egkekrimenon-schedion-2/schedia-kinitikotitas-diapistevmenon-organismon/" TargetMode="External"/><Relationship Id="rId19" Type="http://schemas.openxmlformats.org/officeDocument/2006/relationships/hyperlink" Target="https://webgate.ec.europa.eu/cas/eim/external/register.cgi?loginRequestId=ECAS_LR-7053598-UIDOQHwzHE3LebtAjezGrKwyVGNU1liFxos0hnNWK9mzPFnrS2B6dAYtMX7Szvck6M2mTp8e4sOmov04caA01FW-Jj71zxYb8yr4y2PmkPZ2PC-UajDEHhOF8n1rT1IBjnih5OY8qMvyHQFDWDkNc4bX8i" TargetMode="External"/><Relationship Id="rId4" Type="http://schemas.openxmlformats.org/officeDocument/2006/relationships/hyperlink" Target="https://www.erasmusplus.cy/wp-content/uploads/2021.0937_EL_03.pdf" TargetMode="External"/><Relationship Id="rId9" Type="http://schemas.openxmlformats.org/officeDocument/2006/relationships/hyperlink" Target="https://idep.org.cy/erasmus/" TargetMode="External"/><Relationship Id="rId14" Type="http://schemas.openxmlformats.org/officeDocument/2006/relationships/hyperlink" Target="https://idep.org.cy/wp-content/uploads/II.8-Annex-Masterfile-Grant-Agreement-with-participants_2021.docx"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mailto:mchristofidou@llp.org.cy" TargetMode="External"/><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hyperlink" Target="mailto:sapserou@llp.org.cy" TargetMode="External"/><Relationship Id="rId4" Type="http://schemas.openxmlformats.org/officeDocument/2006/relationships/image" Target="../media/image15.jpe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ec.europa.eu/programmes/erasmus-plus/resources/documents/erasmus-quality-standards-mobility-projects-vet-adults-schools_en"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340284" y="4344537"/>
            <a:ext cx="9657568" cy="3077766"/>
          </a:xfrm>
          <a:prstGeom prst="rect">
            <a:avLst/>
          </a:prstGeom>
          <a:noFill/>
        </p:spPr>
        <p:txBody>
          <a:bodyPr wrap="square" rtlCol="0">
            <a:spAutoFit/>
          </a:bodyPr>
          <a:lstStyle/>
          <a:p>
            <a:pPr algn="ctr"/>
            <a:r>
              <a:rPr lang="el-GR" altLang="en-US" sz="1400" b="1" dirty="0">
                <a:solidFill>
                  <a:schemeClr val="tx1">
                    <a:lumMod val="75000"/>
                    <a:lumOff val="25000"/>
                  </a:schemeClr>
                </a:solidFill>
                <a:latin typeface="Century Gothic" panose="020B0502020202020204" pitchFamily="34" charset="0"/>
              </a:rPr>
              <a:t>Βασική Δράση 1 </a:t>
            </a:r>
            <a:r>
              <a:rPr lang="el-GR" altLang="en-US" sz="1400" b="1" dirty="0" smtClean="0">
                <a:solidFill>
                  <a:schemeClr val="tx1">
                    <a:lumMod val="75000"/>
                    <a:lumOff val="25000"/>
                  </a:schemeClr>
                </a:solidFill>
                <a:latin typeface="Century Gothic" panose="020B0502020202020204" pitchFamily="34" charset="0"/>
              </a:rPr>
              <a:t>- </a:t>
            </a:r>
            <a:r>
              <a:rPr lang="el-GR" altLang="fr-FR" sz="1400" b="1" dirty="0" smtClean="0">
                <a:solidFill>
                  <a:schemeClr val="tx1">
                    <a:lumMod val="75000"/>
                    <a:lumOff val="25000"/>
                  </a:schemeClr>
                </a:solidFill>
                <a:latin typeface="Century Gothic" panose="020B0502020202020204" pitchFamily="34" charset="0"/>
              </a:rPr>
              <a:t>Σχέδια </a:t>
            </a:r>
            <a:r>
              <a:rPr lang="el-GR" altLang="fr-FR" sz="1400" b="1" dirty="0">
                <a:solidFill>
                  <a:schemeClr val="tx1">
                    <a:lumMod val="75000"/>
                    <a:lumOff val="25000"/>
                  </a:schemeClr>
                </a:solidFill>
                <a:latin typeface="Century Gothic" panose="020B0502020202020204" pitchFamily="34" charset="0"/>
              </a:rPr>
              <a:t>121</a:t>
            </a:r>
            <a:r>
              <a:rPr lang="el-GR" altLang="fr-FR" sz="1400" b="1" dirty="0" smtClean="0">
                <a:solidFill>
                  <a:schemeClr val="tx1">
                    <a:lumMod val="75000"/>
                    <a:lumOff val="25000"/>
                  </a:schemeClr>
                </a:solidFill>
                <a:latin typeface="Century Gothic" panose="020B0502020202020204" pitchFamily="34" charset="0"/>
              </a:rPr>
              <a:t>:</a:t>
            </a:r>
          </a:p>
          <a:p>
            <a:pPr algn="ctr"/>
            <a:endParaRPr lang="el-GR" altLang="fr-FR" sz="1400" b="1" dirty="0" smtClean="0">
              <a:solidFill>
                <a:schemeClr val="tx1">
                  <a:lumMod val="75000"/>
                  <a:lumOff val="25000"/>
                </a:schemeClr>
              </a:solidFill>
              <a:latin typeface="Century Gothic" panose="020B0502020202020204" pitchFamily="34" charset="0"/>
            </a:endParaRPr>
          </a:p>
          <a:p>
            <a:pPr algn="ctr"/>
            <a:r>
              <a:rPr lang="el-GR" altLang="fr-FR" sz="1400" b="1" dirty="0" smtClean="0">
                <a:solidFill>
                  <a:schemeClr val="tx1">
                    <a:lumMod val="75000"/>
                    <a:lumOff val="25000"/>
                  </a:schemeClr>
                </a:solidFill>
                <a:latin typeface="Century Gothic" panose="020B0502020202020204" pitchFamily="34" charset="0"/>
              </a:rPr>
              <a:t> </a:t>
            </a:r>
            <a:r>
              <a:rPr lang="el-GR" altLang="fr-FR" sz="1400" b="1" dirty="0">
                <a:solidFill>
                  <a:schemeClr val="tx1">
                    <a:lumMod val="75000"/>
                    <a:lumOff val="25000"/>
                  </a:schemeClr>
                </a:solidFill>
                <a:latin typeface="Century Gothic" panose="020B0502020202020204" pitchFamily="34" charset="0"/>
              </a:rPr>
              <a:t>Ημερίδα Παροχής Οδηγιών για τη Διαχείριση Σχεδίων </a:t>
            </a:r>
            <a:endParaRPr lang="el-GR" altLang="fr-FR" sz="1400" b="1" dirty="0" smtClean="0">
              <a:solidFill>
                <a:schemeClr val="tx1">
                  <a:lumMod val="75000"/>
                  <a:lumOff val="25000"/>
                </a:schemeClr>
              </a:solidFill>
              <a:latin typeface="Century Gothic" panose="020B0502020202020204" pitchFamily="34" charset="0"/>
            </a:endParaRPr>
          </a:p>
          <a:p>
            <a:pPr algn="ctr"/>
            <a:r>
              <a:rPr lang="el-GR" altLang="fr-FR" sz="1400" b="1" dirty="0" smtClean="0">
                <a:solidFill>
                  <a:schemeClr val="tx1">
                    <a:lumMod val="75000"/>
                    <a:lumOff val="25000"/>
                  </a:schemeClr>
                </a:solidFill>
                <a:latin typeface="Century Gothic" panose="020B0502020202020204" pitchFamily="34" charset="0"/>
              </a:rPr>
              <a:t>Διαπιστευμένων </a:t>
            </a:r>
            <a:r>
              <a:rPr lang="el-GR" altLang="fr-FR" sz="1400" b="1" dirty="0">
                <a:solidFill>
                  <a:schemeClr val="tx1">
                    <a:lumMod val="75000"/>
                    <a:lumOff val="25000"/>
                  </a:schemeClr>
                </a:solidFill>
                <a:latin typeface="Century Gothic" panose="020B0502020202020204" pitchFamily="34" charset="0"/>
              </a:rPr>
              <a:t>Οργανισμών για τους τομείς της </a:t>
            </a:r>
            <a:endParaRPr lang="el-GR" altLang="fr-FR" sz="1400" b="1" dirty="0" smtClean="0">
              <a:solidFill>
                <a:schemeClr val="tx1">
                  <a:lumMod val="75000"/>
                  <a:lumOff val="25000"/>
                </a:schemeClr>
              </a:solidFill>
              <a:latin typeface="Century Gothic" panose="020B0502020202020204" pitchFamily="34" charset="0"/>
            </a:endParaRPr>
          </a:p>
          <a:p>
            <a:pPr algn="ctr"/>
            <a:r>
              <a:rPr lang="el-GR" altLang="fr-FR" sz="1400" b="1" dirty="0" smtClean="0">
                <a:solidFill>
                  <a:schemeClr val="tx1">
                    <a:lumMod val="75000"/>
                    <a:lumOff val="25000"/>
                  </a:schemeClr>
                </a:solidFill>
                <a:latin typeface="Century Gothic" panose="020B0502020202020204" pitchFamily="34" charset="0"/>
              </a:rPr>
              <a:t>Σχολικής </a:t>
            </a:r>
            <a:r>
              <a:rPr lang="el-GR" altLang="fr-FR" sz="1400" b="1" dirty="0">
                <a:solidFill>
                  <a:schemeClr val="tx1">
                    <a:lumMod val="75000"/>
                    <a:lumOff val="25000"/>
                  </a:schemeClr>
                </a:solidFill>
                <a:latin typeface="Century Gothic" panose="020B0502020202020204" pitchFamily="34" charset="0"/>
              </a:rPr>
              <a:t>Εκπαίδευσης, Επαγγελματικής Εκπαίδευσης </a:t>
            </a:r>
            <a:endParaRPr lang="el-GR" altLang="fr-FR" sz="1400" b="1" dirty="0" smtClean="0">
              <a:solidFill>
                <a:schemeClr val="tx1">
                  <a:lumMod val="75000"/>
                  <a:lumOff val="25000"/>
                </a:schemeClr>
              </a:solidFill>
              <a:latin typeface="Century Gothic" panose="020B0502020202020204" pitchFamily="34" charset="0"/>
            </a:endParaRPr>
          </a:p>
          <a:p>
            <a:pPr algn="ctr"/>
            <a:r>
              <a:rPr lang="el-GR" altLang="fr-FR" sz="1400" b="1" dirty="0" smtClean="0">
                <a:solidFill>
                  <a:schemeClr val="tx1">
                    <a:lumMod val="75000"/>
                    <a:lumOff val="25000"/>
                  </a:schemeClr>
                </a:solidFill>
                <a:latin typeface="Century Gothic" panose="020B0502020202020204" pitchFamily="34" charset="0"/>
              </a:rPr>
              <a:t>και </a:t>
            </a:r>
            <a:r>
              <a:rPr lang="el-GR" altLang="fr-FR" sz="1400" b="1" dirty="0">
                <a:solidFill>
                  <a:schemeClr val="tx1">
                    <a:lumMod val="75000"/>
                    <a:lumOff val="25000"/>
                  </a:schemeClr>
                </a:solidFill>
                <a:latin typeface="Century Gothic" panose="020B0502020202020204" pitchFamily="34" charset="0"/>
              </a:rPr>
              <a:t>Κατάρτισης </a:t>
            </a:r>
            <a:r>
              <a:rPr lang="el-GR" altLang="fr-FR" sz="1400" b="1" dirty="0" smtClean="0">
                <a:solidFill>
                  <a:schemeClr val="tx1">
                    <a:lumMod val="75000"/>
                    <a:lumOff val="25000"/>
                  </a:schemeClr>
                </a:solidFill>
                <a:latin typeface="Century Gothic" panose="020B0502020202020204" pitchFamily="34" charset="0"/>
              </a:rPr>
              <a:t>και </a:t>
            </a:r>
            <a:r>
              <a:rPr lang="el-GR" altLang="fr-FR" sz="1400" b="1" dirty="0">
                <a:solidFill>
                  <a:schemeClr val="tx1">
                    <a:lumMod val="75000"/>
                    <a:lumOff val="25000"/>
                  </a:schemeClr>
                </a:solidFill>
                <a:latin typeface="Century Gothic" panose="020B0502020202020204" pitchFamily="34" charset="0"/>
              </a:rPr>
              <a:t>Εκπαίδευσης Ενηλίκων </a:t>
            </a:r>
            <a:endParaRPr lang="el-GR" altLang="fr-FR" sz="1400" b="1" dirty="0" smtClean="0">
              <a:solidFill>
                <a:schemeClr val="tx1">
                  <a:lumMod val="75000"/>
                  <a:lumOff val="25000"/>
                </a:schemeClr>
              </a:solidFill>
              <a:latin typeface="Century Gothic" panose="020B0502020202020204" pitchFamily="34" charset="0"/>
            </a:endParaRPr>
          </a:p>
          <a:p>
            <a:pPr algn="ctr"/>
            <a:endParaRPr lang="en-US" altLang="fr-FR" sz="1400" b="1" dirty="0">
              <a:solidFill>
                <a:schemeClr val="tx1">
                  <a:lumMod val="75000"/>
                  <a:lumOff val="25000"/>
                </a:schemeClr>
              </a:solidFill>
              <a:latin typeface="Century Gothic" panose="020B0502020202020204" pitchFamily="34" charset="0"/>
            </a:endParaRPr>
          </a:p>
          <a:p>
            <a:pPr algn="ctr"/>
            <a:r>
              <a:rPr lang="el-GR" altLang="fr-FR" sz="1400" b="1" dirty="0" err="1" smtClean="0">
                <a:solidFill>
                  <a:schemeClr val="tx1">
                    <a:lumMod val="75000"/>
                    <a:lumOff val="25000"/>
                  </a:schemeClr>
                </a:solidFill>
                <a:latin typeface="Century Gothic" panose="020B0502020202020204" pitchFamily="34" charset="0"/>
              </a:rPr>
              <a:t>Δρ</a:t>
            </a:r>
            <a:r>
              <a:rPr lang="el-GR" altLang="fr-FR" sz="1400" b="1" dirty="0" smtClean="0">
                <a:solidFill>
                  <a:schemeClr val="tx1">
                    <a:lumMod val="75000"/>
                    <a:lumOff val="25000"/>
                  </a:schemeClr>
                </a:solidFill>
                <a:latin typeface="Century Gothic" panose="020B0502020202020204" pitchFamily="34" charset="0"/>
              </a:rPr>
              <a:t> Στέφανη </a:t>
            </a:r>
            <a:r>
              <a:rPr lang="el-GR" altLang="fr-FR" sz="1400" b="1" dirty="0" err="1" smtClean="0">
                <a:solidFill>
                  <a:schemeClr val="tx1">
                    <a:lumMod val="75000"/>
                    <a:lumOff val="25000"/>
                  </a:schemeClr>
                </a:solidFill>
                <a:latin typeface="Century Gothic" panose="020B0502020202020204" pitchFamily="34" charset="0"/>
              </a:rPr>
              <a:t>Αψερού</a:t>
            </a:r>
            <a:endParaRPr lang="el-GR" altLang="fr-FR" sz="1400" b="1" dirty="0" smtClean="0">
              <a:solidFill>
                <a:schemeClr val="tx1">
                  <a:lumMod val="75000"/>
                  <a:lumOff val="25000"/>
                </a:schemeClr>
              </a:solidFill>
              <a:latin typeface="Century Gothic" panose="020B0502020202020204" pitchFamily="34" charset="0"/>
            </a:endParaRPr>
          </a:p>
          <a:p>
            <a:pPr algn="ctr"/>
            <a:r>
              <a:rPr lang="el-GR" altLang="fr-FR" sz="1400" b="1" dirty="0" smtClean="0">
                <a:solidFill>
                  <a:schemeClr val="tx1">
                    <a:lumMod val="75000"/>
                    <a:lumOff val="25000"/>
                  </a:schemeClr>
                </a:solidFill>
                <a:latin typeface="Century Gothic" panose="020B0502020202020204" pitchFamily="34" charset="0"/>
              </a:rPr>
              <a:t>Λειτουργός ΕΕΚ</a:t>
            </a:r>
          </a:p>
          <a:p>
            <a:pPr algn="ctr"/>
            <a:r>
              <a:rPr lang="el-GR" altLang="fr-FR" sz="1400" b="1" dirty="0">
                <a:solidFill>
                  <a:schemeClr val="tx1">
                    <a:lumMod val="75000"/>
                    <a:lumOff val="25000"/>
                  </a:schemeClr>
                </a:solidFill>
                <a:latin typeface="Century Gothic" panose="020B0502020202020204" pitchFamily="34" charset="0"/>
              </a:rPr>
              <a:t>7</a:t>
            </a:r>
            <a:r>
              <a:rPr lang="el-GR" altLang="fr-FR" sz="1400" b="1" dirty="0" smtClean="0">
                <a:solidFill>
                  <a:schemeClr val="tx1">
                    <a:lumMod val="75000"/>
                    <a:lumOff val="25000"/>
                  </a:schemeClr>
                </a:solidFill>
                <a:latin typeface="Century Gothic" panose="020B0502020202020204" pitchFamily="34" charset="0"/>
              </a:rPr>
              <a:t>/10/2021 | 9:30-12:00</a:t>
            </a:r>
            <a:endParaRPr lang="en-US" altLang="fr-FR" sz="1400" b="1" dirty="0" smtClean="0">
              <a:solidFill>
                <a:schemeClr val="tx1">
                  <a:lumMod val="75000"/>
                  <a:lumOff val="25000"/>
                </a:schemeClr>
              </a:solidFill>
              <a:latin typeface="Century Gothic" panose="020B0502020202020204" pitchFamily="34" charset="0"/>
            </a:endParaRPr>
          </a:p>
          <a:p>
            <a:pPr algn="ctr"/>
            <a:endParaRPr lang="en-US" altLang="fr-FR" sz="1400" b="1" dirty="0">
              <a:solidFill>
                <a:schemeClr val="tx1">
                  <a:lumMod val="75000"/>
                  <a:lumOff val="25000"/>
                </a:schemeClr>
              </a:solidFill>
              <a:latin typeface="Century Gothic" panose="020B0502020202020204" pitchFamily="34" charset="0"/>
            </a:endParaRPr>
          </a:p>
          <a:p>
            <a:pPr algn="ctr"/>
            <a:r>
              <a:rPr lang="el-GR" altLang="fr-FR" sz="2000" b="1" dirty="0">
                <a:solidFill>
                  <a:schemeClr val="tx1">
                    <a:lumMod val="75000"/>
                    <a:lumOff val="25000"/>
                  </a:schemeClr>
                </a:solidFill>
                <a:latin typeface="Century Gothic" panose="020B0502020202020204" pitchFamily="34" charset="0"/>
              </a:rPr>
              <a:t/>
            </a:r>
            <a:br>
              <a:rPr lang="el-GR" altLang="fr-FR" sz="2000" b="1" dirty="0">
                <a:solidFill>
                  <a:schemeClr val="tx1">
                    <a:lumMod val="75000"/>
                    <a:lumOff val="25000"/>
                  </a:schemeClr>
                </a:solidFill>
                <a:latin typeface="Century Gothic" panose="020B0502020202020204" pitchFamily="34" charset="0"/>
              </a:rPr>
            </a:br>
            <a:endParaRPr lang="el-GR" altLang="en-US" sz="2000" b="1"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3594139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Είδη Κινητικοτήτων 2/2</a:t>
            </a:r>
            <a:endParaRPr lang="en-GB" sz="2800" b="1" dirty="0">
              <a:solidFill>
                <a:schemeClr val="bg1"/>
              </a:solidFill>
            </a:endParaRPr>
          </a:p>
        </p:txBody>
      </p:sp>
      <p:sp>
        <p:nvSpPr>
          <p:cNvPr id="4" name="Content Placeholder 2"/>
          <p:cNvSpPr txBox="1">
            <a:spLocks/>
          </p:cNvSpPr>
          <p:nvPr/>
        </p:nvSpPr>
        <p:spPr>
          <a:xfrm>
            <a:off x="1447800" y="1009650"/>
            <a:ext cx="9258299" cy="58483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el-GR" sz="1800" dirty="0" smtClean="0">
              <a:solidFill>
                <a:sysClr val="windowText" lastClr="000000"/>
              </a:solidFill>
            </a:endParaRPr>
          </a:p>
          <a:p>
            <a:pPr marL="0" indent="0">
              <a:buNone/>
              <a:defRPr/>
            </a:pPr>
            <a:endParaRPr lang="el-GR" sz="3600" dirty="0">
              <a:solidFill>
                <a:sysClr val="windowText" lastClr="000000"/>
              </a:solidFill>
            </a:endParaRPr>
          </a:p>
          <a:p>
            <a:pPr marL="0" indent="0">
              <a:buNone/>
              <a:defRPr/>
            </a:pPr>
            <a:endParaRPr lang="el-GR" sz="1500" b="1" dirty="0">
              <a:solidFill>
                <a:srgbClr val="FF0000"/>
              </a:solidFill>
            </a:endParaRPr>
          </a:p>
          <a:p>
            <a:pPr marL="357188" indent="-357188">
              <a:buNone/>
              <a:defRPr/>
            </a:pPr>
            <a:endParaRPr lang="el-GR" sz="2900" dirty="0" smtClean="0">
              <a:solidFill>
                <a:srgbClr val="FF0000"/>
              </a:solidFill>
            </a:endParaRPr>
          </a:p>
          <a:p>
            <a:pPr marL="357188" indent="-357188">
              <a:buNone/>
              <a:defRPr/>
            </a:pPr>
            <a:endParaRPr lang="el-GR" sz="2900" dirty="0">
              <a:solidFill>
                <a:srgbClr val="FF0000"/>
              </a:solidFill>
            </a:endParaRPr>
          </a:p>
          <a:p>
            <a:pPr marL="0" indent="0">
              <a:buNone/>
            </a:pPr>
            <a:endParaRPr lang="el-GR" sz="1700" i="1" dirty="0" smtClean="0"/>
          </a:p>
          <a:p>
            <a:pPr marL="0" indent="0">
              <a:buNone/>
            </a:pPr>
            <a:endParaRPr lang="el-GR" sz="1700" i="1" dirty="0"/>
          </a:p>
          <a:p>
            <a:pPr marL="0" indent="0">
              <a:buNone/>
            </a:pPr>
            <a:endParaRPr lang="el-GR" sz="1700" i="1" dirty="0" smtClean="0"/>
          </a:p>
          <a:p>
            <a:pPr marL="0" indent="0">
              <a:buNone/>
            </a:pPr>
            <a:endParaRPr lang="el-GR" sz="1700" i="1" dirty="0" smtClean="0"/>
          </a:p>
          <a:p>
            <a:pPr marL="0" indent="0">
              <a:buNone/>
            </a:pPr>
            <a:endParaRPr lang="el-GR" sz="1400" i="1" dirty="0"/>
          </a:p>
          <a:p>
            <a:pPr marL="0" indent="0" algn="ctr">
              <a:spcBef>
                <a:spcPts val="0"/>
              </a:spcBef>
              <a:buNone/>
            </a:pPr>
            <a:endParaRPr lang="el-GR" sz="1600" i="1" dirty="0" smtClean="0">
              <a:latin typeface="Century Gothic" panose="020B0502020202020204" pitchFamily="34" charset="0"/>
            </a:endParaRPr>
          </a:p>
          <a:p>
            <a:pPr marL="0" indent="0" algn="ctr">
              <a:spcBef>
                <a:spcPts val="0"/>
              </a:spcBef>
              <a:buNone/>
            </a:pPr>
            <a:r>
              <a:rPr lang="el-GR" sz="1600" i="1" dirty="0" smtClean="0">
                <a:latin typeface="Century Gothic" panose="020B0502020202020204" pitchFamily="34" charset="0"/>
              </a:rPr>
              <a:t>! Η ελάχιστη και μέγιστη διάρκεια του φυσικού τμήματος της μεικτής κινητικότητας </a:t>
            </a:r>
          </a:p>
          <a:p>
            <a:pPr marL="88900" indent="-88900" algn="ctr">
              <a:spcBef>
                <a:spcPts val="0"/>
              </a:spcBef>
              <a:buNone/>
            </a:pPr>
            <a:r>
              <a:rPr lang="el-GR" sz="1600" i="1" dirty="0" smtClean="0">
                <a:latin typeface="Century Gothic" panose="020B0502020202020204" pitchFamily="34" charset="0"/>
              </a:rPr>
              <a:t>  πρέπει να συμβαδίζει με την ελάχιστη και μέγιστη διάρκεια των κινητικοτήτων, όπως αυτή ορίζεται στον Οδηγό του Προγράμματος για κάθε ξεχωριστό τύπο δραστηριότητας</a:t>
            </a:r>
            <a:endParaRPr kumimoji="0" lang="en-GB" sz="1600" b="0" i="1" u="none" strike="noStrike" kern="1200" cap="none" spc="0" normalizeH="0" baseline="0" noProof="0" dirty="0" smtClean="0">
              <a:ln>
                <a:noFill/>
              </a:ln>
              <a:solidFill>
                <a:sysClr val="windowText" lastClr="000000"/>
              </a:solidFill>
              <a:effectLst/>
              <a:uLnTx/>
              <a:uFillTx/>
              <a:latin typeface="Century Gothic" panose="020B0502020202020204"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6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graphicFrame>
        <p:nvGraphicFramePr>
          <p:cNvPr id="5" name="Diagram 4"/>
          <p:cNvGraphicFramePr/>
          <p:nvPr>
            <p:extLst/>
          </p:nvPr>
        </p:nvGraphicFramePr>
        <p:xfrm>
          <a:off x="2659807" y="1245518"/>
          <a:ext cx="6192688" cy="3429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0223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Συμμετέχοντες</a:t>
            </a:r>
            <a:endParaRPr lang="en-GB" sz="2800" dirty="0">
              <a:solidFill>
                <a:schemeClr val="bg1"/>
              </a:solidFill>
              <a:latin typeface="Century Gothic" panose="020B0502020202020204" pitchFamily="34" charset="0"/>
            </a:endParaRPr>
          </a:p>
        </p:txBody>
      </p:sp>
      <p:sp>
        <p:nvSpPr>
          <p:cNvPr id="3" name="Rectangle 2"/>
          <p:cNvSpPr/>
          <p:nvPr/>
        </p:nvSpPr>
        <p:spPr>
          <a:xfrm>
            <a:off x="572868" y="967843"/>
            <a:ext cx="10593363" cy="4662815"/>
          </a:xfrm>
          <a:prstGeom prst="rect">
            <a:avLst/>
          </a:prstGeom>
        </p:spPr>
        <p:txBody>
          <a:bodyPr wrap="square">
            <a:spAutoFit/>
          </a:bodyPr>
          <a:lstStyle/>
          <a:p>
            <a:pPr marL="285750" indent="-285750">
              <a:lnSpc>
                <a:spcPct val="150000"/>
              </a:lnSpc>
              <a:buFont typeface="Arial" panose="020B0604020202020204" pitchFamily="34" charset="0"/>
              <a:buChar char="•"/>
              <a:defRPr/>
            </a:pPr>
            <a:r>
              <a:rPr lang="el-GR" dirty="0">
                <a:solidFill>
                  <a:schemeClr val="tx1">
                    <a:lumMod val="75000"/>
                    <a:lumOff val="25000"/>
                  </a:schemeClr>
                </a:solidFill>
                <a:latin typeface="Century Gothic" panose="020B0502020202020204" pitchFamily="34" charset="0"/>
              </a:rPr>
              <a:t>Προσωπικό</a:t>
            </a:r>
            <a:r>
              <a:rPr lang="en-US"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διδακτικό &amp; διοικητικό)</a:t>
            </a:r>
            <a:endParaRPr lang="en-US" dirty="0">
              <a:solidFill>
                <a:schemeClr val="tx1">
                  <a:lumMod val="75000"/>
                  <a:lumOff val="25000"/>
                </a:schemeClr>
              </a:solidFill>
              <a:latin typeface="Century Gothic" panose="020B0502020202020204" pitchFamily="34" charset="0"/>
            </a:endParaRPr>
          </a:p>
          <a:p>
            <a:pPr marL="285750" indent="-285750">
              <a:lnSpc>
                <a:spcPct val="150000"/>
              </a:lnSpc>
              <a:buFont typeface="Arial" panose="020B0604020202020204" pitchFamily="34" charset="0"/>
              <a:buChar char="•"/>
              <a:defRPr/>
            </a:pPr>
            <a:r>
              <a:rPr lang="el-GR" dirty="0">
                <a:solidFill>
                  <a:schemeClr val="tx1">
                    <a:lumMod val="75000"/>
                    <a:lumOff val="25000"/>
                  </a:schemeClr>
                </a:solidFill>
                <a:latin typeface="Century Gothic" panose="020B0502020202020204" pitchFamily="34" charset="0"/>
              </a:rPr>
              <a:t>Εκπαιδευόμενοι</a:t>
            </a:r>
            <a:r>
              <a:rPr lang="en-US" dirty="0">
                <a:solidFill>
                  <a:schemeClr val="tx1">
                    <a:lumMod val="75000"/>
                    <a:lumOff val="25000"/>
                  </a:schemeClr>
                </a:solidFill>
                <a:latin typeface="Century Gothic" panose="020B0502020202020204" pitchFamily="34" charset="0"/>
              </a:rPr>
              <a:t> </a:t>
            </a:r>
            <a:endParaRPr lang="el-GR" dirty="0">
              <a:solidFill>
                <a:schemeClr val="tx1">
                  <a:lumMod val="75000"/>
                  <a:lumOff val="25000"/>
                </a:schemeClr>
              </a:solidFill>
              <a:latin typeface="Century Gothic" panose="020B0502020202020204" pitchFamily="34" charset="0"/>
            </a:endParaRPr>
          </a:p>
          <a:p>
            <a:pPr marL="285750" indent="-285750">
              <a:lnSpc>
                <a:spcPct val="150000"/>
              </a:lnSpc>
              <a:buFont typeface="Arial" panose="020B0604020202020204" pitchFamily="34" charset="0"/>
              <a:buChar char="•"/>
              <a:defRPr/>
            </a:pPr>
            <a:r>
              <a:rPr lang="el-GR" dirty="0">
                <a:solidFill>
                  <a:schemeClr val="tx1">
                    <a:lumMod val="75000"/>
                    <a:lumOff val="25000"/>
                  </a:schemeClr>
                </a:solidFill>
                <a:latin typeface="Century Gothic" panose="020B0502020202020204" pitchFamily="34" charset="0"/>
              </a:rPr>
              <a:t>«Πρόσφατοι Απόφοιτοι» κέντρων </a:t>
            </a:r>
            <a:r>
              <a:rPr lang="el-GR" b="1" dirty="0">
                <a:solidFill>
                  <a:schemeClr val="tx1">
                    <a:lumMod val="75000"/>
                    <a:lumOff val="25000"/>
                  </a:schemeClr>
                </a:solidFill>
                <a:latin typeface="Century Gothic" panose="020B0502020202020204" pitchFamily="34" charset="0"/>
              </a:rPr>
              <a:t>αρχικής επαγγελματικής κατάρτισης (</a:t>
            </a:r>
            <a:r>
              <a:rPr lang="en-US" b="1" dirty="0" err="1">
                <a:solidFill>
                  <a:schemeClr val="tx1">
                    <a:lumMod val="75000"/>
                    <a:lumOff val="25000"/>
                  </a:schemeClr>
                </a:solidFill>
                <a:latin typeface="Century Gothic" panose="020B0502020202020204" pitchFamily="34" charset="0"/>
              </a:rPr>
              <a:t>iVET</a:t>
            </a:r>
            <a:r>
              <a:rPr lang="en-US" b="1"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ή </a:t>
            </a:r>
            <a:r>
              <a:rPr lang="el-GR" b="1" dirty="0">
                <a:solidFill>
                  <a:schemeClr val="tx1">
                    <a:lumMod val="75000"/>
                    <a:lumOff val="25000"/>
                  </a:schemeClr>
                </a:solidFill>
                <a:latin typeface="Century Gothic" panose="020B0502020202020204" pitchFamily="34" charset="0"/>
              </a:rPr>
              <a:t>συνεχούς επαγγελματικής εκπαίδευσης και Κατάρτισης (</a:t>
            </a:r>
            <a:r>
              <a:rPr lang="en-US" b="1" dirty="0">
                <a:solidFill>
                  <a:schemeClr val="tx1">
                    <a:lumMod val="75000"/>
                    <a:lumOff val="25000"/>
                  </a:schemeClr>
                </a:solidFill>
                <a:latin typeface="Century Gothic" panose="020B0502020202020204" pitchFamily="34" charset="0"/>
              </a:rPr>
              <a:t>CVET)</a:t>
            </a:r>
            <a:r>
              <a:rPr lang="el-GR" b="1"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 (Δυνατότητα συμμετοχή έως και 12 μήνες μετά την </a:t>
            </a:r>
            <a:r>
              <a:rPr lang="el-GR" dirty="0" smtClean="0">
                <a:solidFill>
                  <a:schemeClr val="tx1">
                    <a:lumMod val="75000"/>
                    <a:lumOff val="25000"/>
                  </a:schemeClr>
                </a:solidFill>
                <a:latin typeface="Century Gothic" panose="020B0502020202020204" pitchFamily="34" charset="0"/>
              </a:rPr>
              <a:t>αποφοίτησή </a:t>
            </a:r>
            <a:r>
              <a:rPr lang="el-GR" dirty="0">
                <a:solidFill>
                  <a:schemeClr val="tx1">
                    <a:lumMod val="75000"/>
                    <a:lumOff val="25000"/>
                  </a:schemeClr>
                </a:solidFill>
                <a:latin typeface="Century Gothic" panose="020B0502020202020204" pitchFamily="34" charset="0"/>
              </a:rPr>
              <a:t>τους</a:t>
            </a:r>
            <a:r>
              <a:rPr lang="en-GB"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ή μετά την ολοκλήρωση της στρατιωτικής θητείας τους) </a:t>
            </a:r>
            <a:endParaRPr lang="en-GB" dirty="0">
              <a:solidFill>
                <a:schemeClr val="tx1">
                  <a:lumMod val="75000"/>
                  <a:lumOff val="25000"/>
                </a:schemeClr>
              </a:solidFill>
              <a:latin typeface="Century Gothic" panose="020B0502020202020204" pitchFamily="34" charset="0"/>
            </a:endParaRPr>
          </a:p>
          <a:p>
            <a:pPr>
              <a:lnSpc>
                <a:spcPct val="150000"/>
              </a:lnSpc>
              <a:defRPr/>
            </a:pPr>
            <a:endParaRPr lang="en-US" dirty="0">
              <a:solidFill>
                <a:schemeClr val="tx1">
                  <a:lumMod val="75000"/>
                  <a:lumOff val="25000"/>
                </a:schemeClr>
              </a:solidFill>
              <a:latin typeface="Century Gothic" panose="020B0502020202020204" pitchFamily="34" charset="0"/>
            </a:endParaRPr>
          </a:p>
          <a:p>
            <a:pPr>
              <a:lnSpc>
                <a:spcPct val="150000"/>
              </a:lnSpc>
              <a:buFont typeface="Wingdings" panose="05000000000000000000" pitchFamily="2" charset="2"/>
              <a:buChar char="Ø"/>
              <a:defRPr/>
            </a:pPr>
            <a:r>
              <a:rPr lang="en-US" b="1" dirty="0">
                <a:solidFill>
                  <a:schemeClr val="tx1">
                    <a:lumMod val="75000"/>
                    <a:lumOff val="25000"/>
                  </a:schemeClr>
                </a:solidFill>
                <a:latin typeface="Century Gothic" panose="020B0502020202020204" pitchFamily="34" charset="0"/>
              </a:rPr>
              <a:t>“Fewer opportunities participants” </a:t>
            </a:r>
            <a:r>
              <a:rPr lang="en-US"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Άτομα από ευάλωτες ομάδες </a:t>
            </a:r>
            <a:r>
              <a:rPr lang="en-US" dirty="0">
                <a:solidFill>
                  <a:schemeClr val="tx1">
                    <a:lumMod val="75000"/>
                    <a:lumOff val="25000"/>
                  </a:schemeClr>
                </a:solidFill>
                <a:latin typeface="Century Gothic" panose="020B0502020202020204" pitchFamily="34" charset="0"/>
              </a:rPr>
              <a:t>(</a:t>
            </a:r>
            <a:r>
              <a:rPr lang="el-GR" dirty="0">
                <a:solidFill>
                  <a:schemeClr val="tx1">
                    <a:lumMod val="75000"/>
                    <a:lumOff val="25000"/>
                  </a:schemeClr>
                </a:solidFill>
                <a:latin typeface="Century Gothic" panose="020B0502020202020204" pitchFamily="34" charset="0"/>
              </a:rPr>
              <a:t>σελ.</a:t>
            </a:r>
            <a:r>
              <a:rPr lang="en-US" dirty="0">
                <a:solidFill>
                  <a:schemeClr val="tx1">
                    <a:lumMod val="75000"/>
                    <a:lumOff val="25000"/>
                  </a:schemeClr>
                </a:solidFill>
                <a:latin typeface="Century Gothic" panose="020B0502020202020204" pitchFamily="34" charset="0"/>
              </a:rPr>
              <a:t>:</a:t>
            </a:r>
            <a:r>
              <a:rPr lang="el-GR" dirty="0">
                <a:solidFill>
                  <a:schemeClr val="tx1">
                    <a:lumMod val="75000"/>
                    <a:lumOff val="25000"/>
                  </a:schemeClr>
                </a:solidFill>
                <a:latin typeface="Century Gothic" panose="020B0502020202020204" pitchFamily="34" charset="0"/>
              </a:rPr>
              <a:t> </a:t>
            </a:r>
            <a:r>
              <a:rPr lang="el-GR" dirty="0" smtClean="0">
                <a:solidFill>
                  <a:schemeClr val="tx1">
                    <a:lumMod val="75000"/>
                    <a:lumOff val="25000"/>
                  </a:schemeClr>
                </a:solidFill>
                <a:latin typeface="Century Gothic" panose="020B0502020202020204" pitchFamily="34" charset="0"/>
              </a:rPr>
              <a:t>3</a:t>
            </a:r>
            <a:r>
              <a:rPr lang="en-US" dirty="0" smtClean="0">
                <a:solidFill>
                  <a:schemeClr val="tx1">
                    <a:lumMod val="75000"/>
                    <a:lumOff val="25000"/>
                  </a:schemeClr>
                </a:solidFill>
                <a:latin typeface="Century Gothic" panose="020B0502020202020204" pitchFamily="34" charset="0"/>
              </a:rPr>
              <a:t>80</a:t>
            </a:r>
            <a:r>
              <a:rPr lang="el-GR" dirty="0" smtClean="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Οδηγός Προγράμματος)</a:t>
            </a:r>
            <a:r>
              <a:rPr lang="en-US" dirty="0">
                <a:solidFill>
                  <a:schemeClr val="tx1">
                    <a:lumMod val="75000"/>
                    <a:lumOff val="25000"/>
                  </a:schemeClr>
                </a:solidFill>
                <a:latin typeface="Century Gothic" panose="020B0502020202020204" pitchFamily="34" charset="0"/>
              </a:rPr>
              <a:t>:</a:t>
            </a:r>
            <a:r>
              <a:rPr lang="en-US" b="1" dirty="0">
                <a:solidFill>
                  <a:schemeClr val="tx1">
                    <a:lumMod val="75000"/>
                    <a:lumOff val="25000"/>
                  </a:schemeClr>
                </a:solidFill>
                <a:latin typeface="Century Gothic" panose="020B0502020202020204" pitchFamily="34" charset="0"/>
              </a:rPr>
              <a:t> </a:t>
            </a:r>
            <a:endParaRPr lang="el-GR" b="1" dirty="0">
              <a:solidFill>
                <a:schemeClr val="tx1">
                  <a:lumMod val="75000"/>
                  <a:lumOff val="25000"/>
                </a:schemeClr>
              </a:solidFill>
              <a:latin typeface="Century Gothic" panose="020B0502020202020204" pitchFamily="34" charset="0"/>
            </a:endParaRPr>
          </a:p>
          <a:p>
            <a:pPr>
              <a:lnSpc>
                <a:spcPct val="150000"/>
              </a:lnSpc>
              <a:buFontTx/>
              <a:buChar char="-"/>
              <a:defRPr/>
            </a:pPr>
            <a:r>
              <a:rPr lang="el-GR" dirty="0">
                <a:solidFill>
                  <a:schemeClr val="tx1">
                    <a:lumMod val="75000"/>
                    <a:lumOff val="25000"/>
                  </a:schemeClr>
                </a:solidFill>
                <a:latin typeface="Century Gothic" panose="020B0502020202020204" pitchFamily="34" charset="0"/>
              </a:rPr>
              <a:t>Προβλέπεται επιπλέον επιχορήγηση για τη συμμετοχή αυτών των ατόμων</a:t>
            </a:r>
          </a:p>
          <a:p>
            <a:pPr>
              <a:lnSpc>
                <a:spcPct val="150000"/>
              </a:lnSpc>
              <a:buFontTx/>
              <a:buChar char="-"/>
              <a:defRPr/>
            </a:pPr>
            <a:r>
              <a:rPr lang="el-GR" b="1" dirty="0">
                <a:solidFill>
                  <a:schemeClr val="accent6"/>
                </a:solidFill>
                <a:latin typeface="Century Gothic" panose="020B0502020202020204" pitchFamily="34" charset="0"/>
              </a:rPr>
              <a:t>Μοναδική κατηγορία εκπαιδευομένων </a:t>
            </a:r>
            <a:r>
              <a:rPr lang="el-GR" dirty="0">
                <a:solidFill>
                  <a:schemeClr val="tx1">
                    <a:lumMod val="75000"/>
                    <a:lumOff val="25000"/>
                  </a:schemeClr>
                </a:solidFill>
                <a:latin typeface="Century Gothic" panose="020B0502020202020204" pitchFamily="34" charset="0"/>
              </a:rPr>
              <a:t>που μπορούν να διακινηθούν στα πλαίσια </a:t>
            </a:r>
            <a:r>
              <a:rPr lang="el-GR" dirty="0" smtClean="0">
                <a:solidFill>
                  <a:schemeClr val="tx1">
                    <a:lumMod val="75000"/>
                    <a:lumOff val="25000"/>
                  </a:schemeClr>
                </a:solidFill>
                <a:latin typeface="Century Gothic" panose="020B0502020202020204" pitchFamily="34" charset="0"/>
              </a:rPr>
              <a:t>της</a:t>
            </a:r>
            <a:r>
              <a:rPr lang="en-US" dirty="0" smtClean="0">
                <a:solidFill>
                  <a:schemeClr val="tx1">
                    <a:lumMod val="75000"/>
                    <a:lumOff val="25000"/>
                  </a:schemeClr>
                </a:solidFill>
                <a:latin typeface="Century Gothic" panose="020B0502020202020204" pitchFamily="34" charset="0"/>
              </a:rPr>
              <a:t> E</a:t>
            </a:r>
            <a:r>
              <a:rPr lang="el-GR" dirty="0" err="1" smtClean="0">
                <a:solidFill>
                  <a:schemeClr val="tx1">
                    <a:lumMod val="75000"/>
                    <a:lumOff val="25000"/>
                  </a:schemeClr>
                </a:solidFill>
                <a:latin typeface="Century Gothic" panose="020B0502020202020204" pitchFamily="34" charset="0"/>
              </a:rPr>
              <a:t>κπαίδευσης</a:t>
            </a:r>
            <a:r>
              <a:rPr lang="el-GR" dirty="0" smtClean="0">
                <a:solidFill>
                  <a:schemeClr val="tx1">
                    <a:lumMod val="75000"/>
                    <a:lumOff val="25000"/>
                  </a:schemeClr>
                </a:solidFill>
                <a:latin typeface="Century Gothic" panose="020B0502020202020204" pitchFamily="34" charset="0"/>
              </a:rPr>
              <a:t> Ενηλίκων</a:t>
            </a: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4137829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 y="60190"/>
            <a:ext cx="9948673" cy="892552"/>
          </a:xfrm>
          <a:prstGeom prst="rect">
            <a:avLst/>
          </a:prstGeom>
          <a:noFill/>
        </p:spPr>
        <p:txBody>
          <a:bodyPr wrap="square" rtlCol="0">
            <a:spAutoFit/>
          </a:bodyPr>
          <a:lstStyle/>
          <a:p>
            <a:pPr algn="ctr"/>
            <a:r>
              <a:rPr lang="el-GR" sz="2400" dirty="0" smtClean="0">
                <a:solidFill>
                  <a:schemeClr val="bg1"/>
                </a:solidFill>
                <a:latin typeface="Century Gothic" panose="020B0502020202020204" pitchFamily="34" charset="0"/>
              </a:rPr>
              <a:t>Επαγγελματική Εκπαίδευση και Κατάρτιση - Επιλέξιμοι Συμμετέχοντες </a:t>
            </a:r>
          </a:p>
          <a:p>
            <a:pPr algn="ctr"/>
            <a:endParaRPr lang="en-GB" sz="2800" dirty="0">
              <a:solidFill>
                <a:schemeClr val="bg1"/>
              </a:solidFill>
              <a:latin typeface="Century Gothic" panose="020B0502020202020204" pitchFamily="34" charset="0"/>
            </a:endParaRPr>
          </a:p>
        </p:txBody>
      </p:sp>
      <p:sp>
        <p:nvSpPr>
          <p:cNvPr id="3" name="Rectangle 2"/>
          <p:cNvSpPr/>
          <p:nvPr/>
        </p:nvSpPr>
        <p:spPr>
          <a:xfrm>
            <a:off x="291851" y="779413"/>
            <a:ext cx="10593363" cy="6521785"/>
          </a:xfrm>
          <a:prstGeom prst="rect">
            <a:avLst/>
          </a:prstGeom>
        </p:spPr>
        <p:txBody>
          <a:bodyPr wrap="square">
            <a:spAutoFit/>
          </a:bodyPr>
          <a:lstStyle/>
          <a:p>
            <a:pPr>
              <a:lnSpc>
                <a:spcPct val="150000"/>
              </a:lnSpc>
              <a:defRPr/>
            </a:pPr>
            <a:r>
              <a:rPr lang="el-GR" b="1" dirty="0">
                <a:solidFill>
                  <a:schemeClr val="tx1">
                    <a:lumMod val="75000"/>
                    <a:lumOff val="25000"/>
                  </a:schemeClr>
                </a:solidFill>
                <a:latin typeface="Century Gothic" panose="020B0502020202020204" pitchFamily="34" charset="0"/>
              </a:rPr>
              <a:t>Κινητικότητα Προσωπικού </a:t>
            </a:r>
            <a:endParaRPr lang="el-GR" b="1" dirty="0" smtClean="0">
              <a:solidFill>
                <a:schemeClr val="tx1">
                  <a:lumMod val="75000"/>
                  <a:lumOff val="25000"/>
                </a:schemeClr>
              </a:solidFill>
              <a:latin typeface="Century Gothic" panose="020B0502020202020204" pitchFamily="34" charset="0"/>
            </a:endParaRPr>
          </a:p>
          <a:p>
            <a:pPr marL="285750" indent="-285750">
              <a:buFont typeface="Arial" panose="020B0604020202020204" pitchFamily="34" charset="0"/>
              <a:buChar char="•"/>
              <a:defRPr/>
            </a:pPr>
            <a:r>
              <a:rPr lang="el-GR" u="sng" dirty="0" smtClean="0">
                <a:solidFill>
                  <a:schemeClr val="tx1">
                    <a:lumMod val="75000"/>
                    <a:lumOff val="25000"/>
                  </a:schemeClr>
                </a:solidFill>
                <a:latin typeface="Century Gothic" panose="020B0502020202020204" pitchFamily="34" charset="0"/>
              </a:rPr>
              <a:t>Εκπαιδευτικοί</a:t>
            </a:r>
            <a:r>
              <a:rPr lang="el-GR" dirty="0" smtClean="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Δευτεροβάθμιων Τεχνικών και Επαγγελματικών Σχολών Εκπαίδευσης και Κατάρτισης (ΤΕΣΕΚ)</a:t>
            </a:r>
          </a:p>
          <a:p>
            <a:pPr marL="285750" indent="-285750">
              <a:buFont typeface="Arial" panose="020B0604020202020204" pitchFamily="34" charset="0"/>
              <a:buChar char="•"/>
              <a:defRPr/>
            </a:pPr>
            <a:r>
              <a:rPr lang="el-GR" u="sng" dirty="0" smtClean="0">
                <a:solidFill>
                  <a:schemeClr val="tx1">
                    <a:lumMod val="75000"/>
                    <a:lumOff val="25000"/>
                  </a:schemeClr>
                </a:solidFill>
                <a:latin typeface="Century Gothic" panose="020B0502020202020204" pitchFamily="34" charset="0"/>
              </a:rPr>
              <a:t>Εκπαιδευτές</a:t>
            </a:r>
            <a:r>
              <a:rPr lang="el-GR" dirty="0" smtClean="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σε ιδρύματα/κέντρα αρχικής και συνεχούς ΕΕΚ</a:t>
            </a:r>
          </a:p>
          <a:p>
            <a:pPr marL="285750" indent="-285750">
              <a:buFont typeface="Arial" panose="020B0604020202020204" pitchFamily="34" charset="0"/>
              <a:buChar char="•"/>
              <a:defRPr/>
            </a:pPr>
            <a:r>
              <a:rPr lang="el-GR" u="sng" dirty="0" smtClean="0">
                <a:solidFill>
                  <a:schemeClr val="tx1">
                    <a:lumMod val="75000"/>
                    <a:lumOff val="25000"/>
                  </a:schemeClr>
                </a:solidFill>
                <a:latin typeface="Century Gothic" panose="020B0502020202020204" pitchFamily="34" charset="0"/>
              </a:rPr>
              <a:t>Μη </a:t>
            </a:r>
            <a:r>
              <a:rPr lang="el-GR" u="sng" dirty="0">
                <a:solidFill>
                  <a:schemeClr val="tx1">
                    <a:lumMod val="75000"/>
                    <a:lumOff val="25000"/>
                  </a:schemeClr>
                </a:solidFill>
                <a:latin typeface="Century Gothic" panose="020B0502020202020204" pitchFamily="34" charset="0"/>
              </a:rPr>
              <a:t>διδακτικό προσωπικό</a:t>
            </a:r>
            <a:r>
              <a:rPr lang="el-GR" dirty="0">
                <a:solidFill>
                  <a:schemeClr val="tx1">
                    <a:lumMod val="75000"/>
                    <a:lumOff val="25000"/>
                  </a:schemeClr>
                </a:solidFill>
                <a:latin typeface="Century Gothic" panose="020B0502020202020204" pitchFamily="34" charset="0"/>
              </a:rPr>
              <a:t> ΤΕΣΕΚ και ιδρυμάτων/κέντρων αρχικής και συνεχούς </a:t>
            </a:r>
            <a:r>
              <a:rPr lang="el-GR" dirty="0" smtClean="0">
                <a:solidFill>
                  <a:schemeClr val="tx1">
                    <a:lumMod val="75000"/>
                    <a:lumOff val="25000"/>
                  </a:schemeClr>
                </a:solidFill>
                <a:latin typeface="Century Gothic" panose="020B0502020202020204" pitchFamily="34" charset="0"/>
              </a:rPr>
              <a:t>ΕΕΚ</a:t>
            </a:r>
            <a:endParaRPr lang="el-GR" dirty="0">
              <a:solidFill>
                <a:schemeClr val="tx1">
                  <a:lumMod val="75000"/>
                  <a:lumOff val="25000"/>
                </a:schemeClr>
              </a:solidFill>
              <a:latin typeface="Century Gothic" panose="020B0502020202020204" pitchFamily="34" charset="0"/>
            </a:endParaRPr>
          </a:p>
          <a:p>
            <a:pPr marL="285750" indent="-285750">
              <a:buFont typeface="Courier New" panose="02070309020205020404" pitchFamily="49" charset="0"/>
              <a:buChar char="o"/>
              <a:defRPr/>
            </a:pPr>
            <a:r>
              <a:rPr lang="el-GR" dirty="0">
                <a:solidFill>
                  <a:schemeClr val="tx1">
                    <a:lumMod val="75000"/>
                    <a:lumOff val="25000"/>
                  </a:schemeClr>
                </a:solidFill>
                <a:latin typeface="Century Gothic" panose="020B0502020202020204" pitchFamily="34" charset="0"/>
              </a:rPr>
              <a:t>Διοικητικό/Διευθυντικό Προσωπικό</a:t>
            </a:r>
          </a:p>
          <a:p>
            <a:pPr marL="285750" indent="-285750">
              <a:buFont typeface="Courier New" panose="02070309020205020404" pitchFamily="49" charset="0"/>
              <a:buChar char="o"/>
              <a:defRPr/>
            </a:pPr>
            <a:r>
              <a:rPr lang="el-GR" dirty="0">
                <a:solidFill>
                  <a:schemeClr val="tx1">
                    <a:lumMod val="75000"/>
                    <a:lumOff val="25000"/>
                  </a:schemeClr>
                </a:solidFill>
                <a:latin typeface="Century Gothic" panose="020B0502020202020204" pitchFamily="34" charset="0"/>
              </a:rPr>
              <a:t>Λειτουργοί Διεθνούς Κινητικότητας (</a:t>
            </a:r>
            <a:r>
              <a:rPr lang="en-GB" dirty="0">
                <a:solidFill>
                  <a:schemeClr val="tx1">
                    <a:lumMod val="75000"/>
                    <a:lumOff val="25000"/>
                  </a:schemeClr>
                </a:solidFill>
                <a:latin typeface="Century Gothic" panose="020B0502020202020204" pitchFamily="34" charset="0"/>
              </a:rPr>
              <a:t>International Mobility Officers)</a:t>
            </a:r>
          </a:p>
          <a:p>
            <a:pPr marL="285750" indent="-285750">
              <a:buFont typeface="Courier New" panose="02070309020205020404" pitchFamily="49" charset="0"/>
              <a:buChar char="o"/>
              <a:defRPr/>
            </a:pPr>
            <a:r>
              <a:rPr lang="el-GR" dirty="0">
                <a:solidFill>
                  <a:schemeClr val="tx1">
                    <a:lumMod val="75000"/>
                    <a:lumOff val="25000"/>
                  </a:schemeClr>
                </a:solidFill>
                <a:latin typeface="Century Gothic" panose="020B0502020202020204" pitchFamily="34" charset="0"/>
              </a:rPr>
              <a:t>Σύμβουλοι </a:t>
            </a:r>
            <a:r>
              <a:rPr lang="el-GR" dirty="0" smtClean="0">
                <a:solidFill>
                  <a:schemeClr val="tx1">
                    <a:lumMod val="75000"/>
                    <a:lumOff val="25000"/>
                  </a:schemeClr>
                </a:solidFill>
                <a:latin typeface="Century Gothic" panose="020B0502020202020204" pitchFamily="34" charset="0"/>
              </a:rPr>
              <a:t>κ</a:t>
            </a:r>
            <a:r>
              <a:rPr lang="en-GB" dirty="0" smtClean="0">
                <a:solidFill>
                  <a:schemeClr val="tx1">
                    <a:lumMod val="75000"/>
                    <a:lumOff val="25000"/>
                  </a:schemeClr>
                </a:solidFill>
                <a:latin typeface="Century Gothic" panose="020B0502020202020204" pitchFamily="34" charset="0"/>
              </a:rPr>
              <a:t>.</a:t>
            </a:r>
            <a:r>
              <a:rPr lang="el-GR" dirty="0" smtClean="0">
                <a:solidFill>
                  <a:schemeClr val="tx1">
                    <a:lumMod val="75000"/>
                    <a:lumOff val="25000"/>
                  </a:schemeClr>
                </a:solidFill>
                <a:latin typeface="Century Gothic" panose="020B0502020202020204" pitchFamily="34" charset="0"/>
              </a:rPr>
              <a:t>τ</a:t>
            </a:r>
            <a:r>
              <a:rPr lang="en-GB" dirty="0" smtClean="0">
                <a:solidFill>
                  <a:schemeClr val="tx1">
                    <a:lumMod val="75000"/>
                    <a:lumOff val="25000"/>
                  </a:schemeClr>
                </a:solidFill>
                <a:latin typeface="Century Gothic" panose="020B0502020202020204" pitchFamily="34" charset="0"/>
              </a:rPr>
              <a:t>.</a:t>
            </a:r>
            <a:r>
              <a:rPr lang="el-GR" dirty="0" smtClean="0">
                <a:solidFill>
                  <a:schemeClr val="tx1">
                    <a:lumMod val="75000"/>
                    <a:lumOff val="25000"/>
                  </a:schemeClr>
                </a:solidFill>
                <a:latin typeface="Century Gothic" panose="020B0502020202020204" pitchFamily="34" charset="0"/>
              </a:rPr>
              <a:t>λ</a:t>
            </a:r>
            <a:r>
              <a:rPr lang="el-GR" dirty="0">
                <a:solidFill>
                  <a:schemeClr val="tx1">
                    <a:lumMod val="75000"/>
                    <a:lumOff val="25000"/>
                  </a:schemeClr>
                </a:solidFill>
                <a:latin typeface="Century Gothic" panose="020B0502020202020204" pitchFamily="34" charset="0"/>
              </a:rPr>
              <a:t>.   </a:t>
            </a:r>
            <a:endParaRPr lang="en-GB" dirty="0">
              <a:solidFill>
                <a:schemeClr val="tx1">
                  <a:lumMod val="75000"/>
                  <a:lumOff val="25000"/>
                </a:schemeClr>
              </a:solidFill>
              <a:latin typeface="Century Gothic" panose="020B0502020202020204" pitchFamily="34" charset="0"/>
            </a:endParaRPr>
          </a:p>
          <a:p>
            <a:pPr marL="285750" indent="-285750">
              <a:spcBef>
                <a:spcPts val="0"/>
              </a:spcBef>
              <a:buFont typeface="Arial" panose="020B0604020202020204" pitchFamily="34" charset="0"/>
              <a:buChar char="•"/>
              <a:defRPr/>
            </a:pPr>
            <a:r>
              <a:rPr lang="el-GR" dirty="0" smtClean="0">
                <a:solidFill>
                  <a:schemeClr val="tx1">
                    <a:lumMod val="75000"/>
                    <a:lumOff val="25000"/>
                  </a:schemeClr>
                </a:solidFill>
                <a:latin typeface="Century Gothic" panose="020B0502020202020204" pitchFamily="34" charset="0"/>
              </a:rPr>
              <a:t>Άτομα </a:t>
            </a:r>
            <a:r>
              <a:rPr lang="el-GR" dirty="0">
                <a:solidFill>
                  <a:schemeClr val="tx1">
                    <a:lumMod val="75000"/>
                    <a:lumOff val="25000"/>
                  </a:schemeClr>
                </a:solidFill>
                <a:latin typeface="Century Gothic" panose="020B0502020202020204" pitchFamily="34" charset="0"/>
              </a:rPr>
              <a:t>που συνεργάζονται σε μόνιμη βάση με οργανισμούς που </a:t>
            </a:r>
            <a:r>
              <a:rPr lang="el-GR" dirty="0" smtClean="0">
                <a:solidFill>
                  <a:schemeClr val="tx1">
                    <a:lumMod val="75000"/>
                    <a:lumOff val="25000"/>
                  </a:schemeClr>
                </a:solidFill>
                <a:latin typeface="Century Gothic" panose="020B0502020202020204" pitchFamily="34" charset="0"/>
              </a:rPr>
              <a:t>είναι </a:t>
            </a:r>
            <a:r>
              <a:rPr lang="el-GR" dirty="0">
                <a:solidFill>
                  <a:schemeClr val="tx1">
                    <a:lumMod val="75000"/>
                    <a:lumOff val="25000"/>
                  </a:schemeClr>
                </a:solidFill>
                <a:latin typeface="Century Gothic" panose="020B0502020202020204" pitchFamily="34" charset="0"/>
              </a:rPr>
              <a:t>επιλέξιμοι για συμμετοχή σε Σχέδια ΕΕΚ, π.χ. εξωτερικοί </a:t>
            </a:r>
            <a:r>
              <a:rPr lang="el-GR" dirty="0" smtClean="0">
                <a:solidFill>
                  <a:schemeClr val="tx1">
                    <a:lumMod val="75000"/>
                    <a:lumOff val="25000"/>
                  </a:schemeClr>
                </a:solidFill>
                <a:latin typeface="Century Gothic" panose="020B0502020202020204" pitchFamily="34" charset="0"/>
              </a:rPr>
              <a:t>εμπειρογνώμονες</a:t>
            </a:r>
          </a:p>
          <a:p>
            <a:pPr marL="285750" indent="-285750">
              <a:spcBef>
                <a:spcPts val="0"/>
              </a:spcBef>
              <a:buFont typeface="Arial" panose="020B0604020202020204" pitchFamily="34" charset="0"/>
              <a:buChar char="•"/>
              <a:defRPr/>
            </a:pPr>
            <a:endParaRPr lang="el-GR" dirty="0">
              <a:solidFill>
                <a:schemeClr val="tx1">
                  <a:lumMod val="75000"/>
                  <a:lumOff val="25000"/>
                </a:schemeClr>
              </a:solidFill>
              <a:latin typeface="Century Gothic" panose="020B0502020202020204" pitchFamily="34" charset="0"/>
            </a:endParaRPr>
          </a:p>
          <a:p>
            <a:pPr>
              <a:defRPr/>
            </a:pPr>
            <a:r>
              <a:rPr lang="el-GR" b="1" dirty="0">
                <a:solidFill>
                  <a:schemeClr val="tx1">
                    <a:lumMod val="75000"/>
                    <a:lumOff val="25000"/>
                  </a:schemeClr>
                </a:solidFill>
                <a:latin typeface="Century Gothic" panose="020B0502020202020204" pitchFamily="34" charset="0"/>
              </a:rPr>
              <a:t>Κινητικότητα </a:t>
            </a:r>
            <a:r>
              <a:rPr lang="el-GR" b="1" dirty="0" smtClean="0">
                <a:solidFill>
                  <a:schemeClr val="tx1">
                    <a:lumMod val="75000"/>
                    <a:lumOff val="25000"/>
                  </a:schemeClr>
                </a:solidFill>
                <a:latin typeface="Century Gothic" panose="020B0502020202020204" pitchFamily="34" charset="0"/>
              </a:rPr>
              <a:t>Εκπαιδευομένων</a:t>
            </a:r>
            <a:endParaRPr lang="el-GR" dirty="0" smtClean="0">
              <a:solidFill>
                <a:schemeClr val="tx1">
                  <a:lumMod val="75000"/>
                  <a:lumOff val="25000"/>
                </a:schemeClr>
              </a:solidFill>
              <a:latin typeface="Century Gothic" panose="020B0502020202020204" pitchFamily="34" charset="0"/>
            </a:endParaRPr>
          </a:p>
          <a:p>
            <a:pPr marL="285750" indent="-285750" algn="just">
              <a:buFont typeface="Arial" panose="020B0604020202020204" pitchFamily="34" charset="0"/>
              <a:buChar char="•"/>
              <a:defRPr/>
            </a:pPr>
            <a:r>
              <a:rPr lang="el-GR" u="sng" dirty="0">
                <a:solidFill>
                  <a:schemeClr val="tx1">
                    <a:lumMod val="75000"/>
                    <a:lumOff val="25000"/>
                  </a:schemeClr>
                </a:solidFill>
                <a:latin typeface="Century Gothic" panose="020B0502020202020204" pitchFamily="34" charset="0"/>
              </a:rPr>
              <a:t>Εκπαιδευόμενοι και Μαθητευόμενοι</a:t>
            </a:r>
            <a:r>
              <a:rPr lang="el-GR" dirty="0">
                <a:solidFill>
                  <a:schemeClr val="tx1">
                    <a:lumMod val="75000"/>
                    <a:lumOff val="25000"/>
                  </a:schemeClr>
                </a:solidFill>
                <a:latin typeface="Century Gothic" panose="020B0502020202020204" pitchFamily="34" charset="0"/>
              </a:rPr>
              <a:t> αρχικής και συνεχούς ΕΕΚ (εγγεγραμμένοι σε επιλέξιμο πρόγραμμα αρχικής ή συνεχούς ΕΕΚ)</a:t>
            </a:r>
          </a:p>
          <a:p>
            <a:pPr marL="285750" lvl="0" indent="-285750" algn="just">
              <a:spcBef>
                <a:spcPct val="20000"/>
              </a:spcBef>
              <a:buFont typeface="Arial" panose="020B0604020202020204" pitchFamily="34" charset="0"/>
              <a:buChar char="•"/>
              <a:defRPr/>
            </a:pPr>
            <a:r>
              <a:rPr lang="el-GR" u="sng" dirty="0" smtClean="0">
                <a:solidFill>
                  <a:schemeClr val="tx1">
                    <a:lumMod val="75000"/>
                    <a:lumOff val="25000"/>
                  </a:schemeClr>
                </a:solidFill>
                <a:latin typeface="Century Gothic" panose="020B0502020202020204" pitchFamily="34" charset="0"/>
              </a:rPr>
              <a:t>Πρόσφατοι </a:t>
            </a:r>
            <a:r>
              <a:rPr lang="el-GR" u="sng" dirty="0">
                <a:solidFill>
                  <a:schemeClr val="tx1">
                    <a:lumMod val="75000"/>
                    <a:lumOff val="25000"/>
                  </a:schemeClr>
                </a:solidFill>
                <a:latin typeface="Century Gothic" panose="020B0502020202020204" pitchFamily="34" charset="0"/>
              </a:rPr>
              <a:t>απόφοιτοι</a:t>
            </a:r>
            <a:r>
              <a:rPr lang="el-GR" dirty="0">
                <a:solidFill>
                  <a:schemeClr val="tx1">
                    <a:lumMod val="75000"/>
                    <a:lumOff val="25000"/>
                  </a:schemeClr>
                </a:solidFill>
                <a:latin typeface="Century Gothic" panose="020B0502020202020204" pitchFamily="34" charset="0"/>
              </a:rPr>
              <a:t> επιλέξιμων προγραμμάτων αρχικής ή συνεχούς ΕΕΚ, </a:t>
            </a:r>
            <a:r>
              <a:rPr lang="el-GR" u="sng" dirty="0">
                <a:solidFill>
                  <a:schemeClr val="tx1">
                    <a:lumMod val="75000"/>
                    <a:lumOff val="25000"/>
                  </a:schemeClr>
                </a:solidFill>
                <a:latin typeface="Century Gothic" panose="020B0502020202020204" pitchFamily="34" charset="0"/>
              </a:rPr>
              <a:t>εντός 12 μηνών</a:t>
            </a:r>
            <a:r>
              <a:rPr lang="el-GR" dirty="0">
                <a:solidFill>
                  <a:schemeClr val="tx1">
                    <a:lumMod val="75000"/>
                    <a:lumOff val="25000"/>
                  </a:schemeClr>
                </a:solidFill>
                <a:latin typeface="Century Gothic" panose="020B0502020202020204" pitchFamily="34" charset="0"/>
              </a:rPr>
              <a:t> μετά την αποφοίτησή τους</a:t>
            </a:r>
          </a:p>
          <a:p>
            <a:pPr lvl="0" algn="just">
              <a:spcBef>
                <a:spcPct val="20000"/>
              </a:spcBef>
              <a:defRPr/>
            </a:pPr>
            <a:endParaRPr lang="el-GR" dirty="0">
              <a:solidFill>
                <a:schemeClr val="tx1">
                  <a:lumMod val="75000"/>
                  <a:lumOff val="25000"/>
                </a:schemeClr>
              </a:solidFill>
              <a:latin typeface="Century Gothic" panose="020B0502020202020204" pitchFamily="34" charset="0"/>
            </a:endParaRPr>
          </a:p>
          <a:p>
            <a:pPr lvl="0" algn="just">
              <a:spcBef>
                <a:spcPct val="20000"/>
              </a:spcBef>
              <a:defRPr/>
            </a:pPr>
            <a:r>
              <a:rPr lang="el-GR" i="1" dirty="0">
                <a:solidFill>
                  <a:schemeClr val="tx1">
                    <a:lumMod val="75000"/>
                    <a:lumOff val="25000"/>
                  </a:schemeClr>
                </a:solidFill>
                <a:latin typeface="Century Gothic" panose="020B0502020202020204" pitchFamily="34" charset="0"/>
              </a:rPr>
              <a:t>! Στην περίπτωση αποφοίτων που εκτίουν τη στρατιωτική τους θητεία, η περίοδος των 12 μηνών ξεκινά να μετρά με τη λήξη της θητείας τους</a:t>
            </a:r>
          </a:p>
          <a:p>
            <a:pPr marL="285750" indent="-285750">
              <a:spcBef>
                <a:spcPts val="0"/>
              </a:spcBef>
              <a:buFont typeface="Arial" panose="020B0604020202020204" pitchFamily="34" charset="0"/>
              <a:buChar char="•"/>
              <a:defRPr/>
            </a:pPr>
            <a:endParaRPr lang="el-GR" dirty="0">
              <a:solidFill>
                <a:schemeClr val="tx1">
                  <a:lumMod val="75000"/>
                  <a:lumOff val="25000"/>
                </a:schemeClr>
              </a:solidFill>
              <a:latin typeface="Century Gothic" panose="020B0502020202020204" pitchFamily="34" charset="0"/>
            </a:endParaRPr>
          </a:p>
          <a:p>
            <a:pPr>
              <a:spcBef>
                <a:spcPts val="0"/>
              </a:spcBef>
              <a:buFont typeface="Wingdings" panose="05000000000000000000" pitchFamily="2" charset="2"/>
              <a:buChar char="ü"/>
              <a:defRPr/>
            </a:pPr>
            <a:endParaRPr lang="el-GR" sz="2000" dirty="0"/>
          </a:p>
          <a:p>
            <a:pPr>
              <a:defRPr/>
            </a:pPr>
            <a:endParaRPr lang="el-GR" dirty="0">
              <a:solidFill>
                <a:sysClr val="windowText" lastClr="000000"/>
              </a:solidFill>
            </a:endParaRPr>
          </a:p>
        </p:txBody>
      </p:sp>
    </p:spTree>
    <p:extLst>
      <p:ext uri="{BB962C8B-B14F-4D97-AF65-F5344CB8AC3E}">
        <p14:creationId xmlns:p14="http://schemas.microsoft.com/office/powerpoint/2010/main" val="1816011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9677400" cy="892552"/>
          </a:xfrm>
          <a:prstGeom prst="rect">
            <a:avLst/>
          </a:prstGeom>
          <a:noFill/>
        </p:spPr>
        <p:txBody>
          <a:bodyPr wrap="square" rtlCol="0">
            <a:spAutoFit/>
          </a:bodyPr>
          <a:lstStyle/>
          <a:p>
            <a:pPr algn="ctr"/>
            <a:r>
              <a:rPr lang="el-GR" sz="2400" dirty="0" smtClean="0">
                <a:solidFill>
                  <a:schemeClr val="bg1"/>
                </a:solidFill>
                <a:latin typeface="Century Gothic" panose="020B0502020202020204" pitchFamily="34" charset="0"/>
              </a:rPr>
              <a:t>Σχολική Εκπαίδευση - Επιλέξιμοι Συμμετέχοντες</a:t>
            </a:r>
          </a:p>
          <a:p>
            <a:pPr algn="ctr"/>
            <a:endParaRPr lang="en-GB" sz="2800" dirty="0">
              <a:solidFill>
                <a:schemeClr val="bg1"/>
              </a:solidFill>
              <a:latin typeface="Century Gothic" panose="020B0502020202020204" pitchFamily="34" charset="0"/>
            </a:endParaRPr>
          </a:p>
        </p:txBody>
      </p:sp>
      <p:sp>
        <p:nvSpPr>
          <p:cNvPr id="3" name="Rectangle 2"/>
          <p:cNvSpPr/>
          <p:nvPr/>
        </p:nvSpPr>
        <p:spPr>
          <a:xfrm>
            <a:off x="291851" y="779413"/>
            <a:ext cx="10593363" cy="5109091"/>
          </a:xfrm>
          <a:prstGeom prst="rect">
            <a:avLst/>
          </a:prstGeom>
        </p:spPr>
        <p:txBody>
          <a:bodyPr wrap="square">
            <a:spAutoFit/>
          </a:bodyPr>
          <a:lstStyle/>
          <a:p>
            <a:pPr>
              <a:lnSpc>
                <a:spcPct val="150000"/>
              </a:lnSpc>
              <a:defRPr/>
            </a:pPr>
            <a:r>
              <a:rPr lang="el-GR" b="1" dirty="0">
                <a:solidFill>
                  <a:schemeClr val="tx1">
                    <a:lumMod val="75000"/>
                    <a:lumOff val="25000"/>
                  </a:schemeClr>
                </a:solidFill>
                <a:latin typeface="Century Gothic" panose="020B0502020202020204" pitchFamily="34" charset="0"/>
              </a:rPr>
              <a:t>Κινητικότητα Προσωπικού </a:t>
            </a:r>
            <a:endParaRPr lang="el-GR" b="1" dirty="0" smtClean="0">
              <a:solidFill>
                <a:schemeClr val="tx1">
                  <a:lumMod val="75000"/>
                  <a:lumOff val="25000"/>
                </a:schemeClr>
              </a:solidFill>
              <a:latin typeface="Century Gothic" panose="020B0502020202020204" pitchFamily="34" charset="0"/>
            </a:endParaRPr>
          </a:p>
          <a:p>
            <a:pPr marL="285750" indent="-285750" algn="just">
              <a:lnSpc>
                <a:spcPct val="150000"/>
              </a:lnSpc>
              <a:buFont typeface="Arial" panose="020B0604020202020204" pitchFamily="34" charset="0"/>
              <a:buChar char="•"/>
              <a:defRPr/>
            </a:pPr>
            <a:r>
              <a:rPr lang="el-GR" dirty="0">
                <a:solidFill>
                  <a:schemeClr val="tx1">
                    <a:lumMod val="75000"/>
                    <a:lumOff val="25000"/>
                  </a:schemeClr>
                </a:solidFill>
                <a:latin typeface="Century Gothic" panose="020B0502020202020204" pitchFamily="34" charset="0"/>
              </a:rPr>
              <a:t>Εκπαιδευτικοί/Μέλη της Διεύθυνσης/Μη διδακτικό προσωπικό (Σύμβουλοι, Εκπαιδευτικοί Ψυχολόγοι) δημόσιων και ιδιωτικών σχολείων όλων των βαθμίδων</a:t>
            </a:r>
          </a:p>
          <a:p>
            <a:pPr marL="285750" indent="-285750" algn="just">
              <a:lnSpc>
                <a:spcPct val="150000"/>
              </a:lnSpc>
              <a:buFont typeface="Arial" panose="020B0604020202020204" pitchFamily="34" charset="0"/>
              <a:buChar char="•"/>
              <a:defRPr/>
            </a:pPr>
            <a:r>
              <a:rPr lang="el-GR" dirty="0" smtClean="0">
                <a:solidFill>
                  <a:schemeClr val="tx1">
                    <a:lumMod val="75000"/>
                    <a:lumOff val="25000"/>
                  </a:schemeClr>
                </a:solidFill>
                <a:latin typeface="Century Gothic" panose="020B0502020202020204" pitchFamily="34" charset="0"/>
              </a:rPr>
              <a:t>Προσωπικό </a:t>
            </a:r>
            <a:r>
              <a:rPr lang="el-GR" dirty="0">
                <a:solidFill>
                  <a:schemeClr val="tx1">
                    <a:lumMod val="75000"/>
                    <a:lumOff val="25000"/>
                  </a:schemeClr>
                </a:solidFill>
                <a:latin typeface="Century Gothic" panose="020B0502020202020204" pitchFamily="34" charset="0"/>
              </a:rPr>
              <a:t>δημόσιων φορέων και συντονιστικών σωμάτων που δραστηριοποιούνται στον τομέα της Σχολικής Εκπαίδευσης:</a:t>
            </a:r>
          </a:p>
          <a:p>
            <a:pPr marL="285750" indent="-285750" algn="just">
              <a:lnSpc>
                <a:spcPct val="150000"/>
              </a:lnSpc>
              <a:buFont typeface="Courier New" panose="02070309020205020404" pitchFamily="49" charset="0"/>
              <a:buChar char="o"/>
              <a:defRPr/>
            </a:pPr>
            <a:r>
              <a:rPr lang="el-GR" dirty="0">
                <a:solidFill>
                  <a:schemeClr val="tx1">
                    <a:lumMod val="75000"/>
                    <a:lumOff val="25000"/>
                  </a:schemeClr>
                </a:solidFill>
                <a:latin typeface="Century Gothic" panose="020B0502020202020204" pitchFamily="34" charset="0"/>
              </a:rPr>
              <a:t>Σχολικοί Επιθεωρητές</a:t>
            </a:r>
          </a:p>
          <a:p>
            <a:pPr marL="285750" indent="-285750" algn="just">
              <a:lnSpc>
                <a:spcPct val="150000"/>
              </a:lnSpc>
              <a:buFont typeface="Courier New" panose="02070309020205020404" pitchFamily="49" charset="0"/>
              <a:buChar char="o"/>
              <a:defRPr/>
            </a:pPr>
            <a:r>
              <a:rPr lang="el-GR" dirty="0">
                <a:solidFill>
                  <a:schemeClr val="tx1">
                    <a:lumMod val="75000"/>
                    <a:lumOff val="25000"/>
                  </a:schemeClr>
                </a:solidFill>
                <a:latin typeface="Century Gothic" panose="020B0502020202020204" pitchFamily="34" charset="0"/>
              </a:rPr>
              <a:t>Προϊστάμενοι/Λειτουργοί Επαρχιακών Γραφείων Παιδείας</a:t>
            </a:r>
          </a:p>
          <a:p>
            <a:pPr marL="285750" indent="-285750" algn="just">
              <a:lnSpc>
                <a:spcPct val="150000"/>
              </a:lnSpc>
              <a:buFont typeface="Courier New" panose="02070309020205020404" pitchFamily="49" charset="0"/>
              <a:buChar char="o"/>
              <a:defRPr/>
            </a:pPr>
            <a:r>
              <a:rPr lang="el-GR" dirty="0">
                <a:solidFill>
                  <a:schemeClr val="tx1">
                    <a:lumMod val="75000"/>
                    <a:lumOff val="25000"/>
                  </a:schemeClr>
                </a:solidFill>
                <a:latin typeface="Century Gothic" panose="020B0502020202020204" pitchFamily="34" charset="0"/>
              </a:rPr>
              <a:t>Διευθυντές/Λειτουργοί Διευθύνσεων Εκπαίδευσης ΥΠΠΑΝ</a:t>
            </a:r>
          </a:p>
          <a:p>
            <a:pPr marL="285750" indent="-285750" algn="just">
              <a:lnSpc>
                <a:spcPct val="150000"/>
              </a:lnSpc>
              <a:buFont typeface="Courier New" panose="02070309020205020404" pitchFamily="49" charset="0"/>
              <a:buChar char="o"/>
              <a:defRPr/>
            </a:pPr>
            <a:r>
              <a:rPr lang="el-GR" dirty="0">
                <a:solidFill>
                  <a:schemeClr val="tx1">
                    <a:lumMod val="75000"/>
                    <a:lumOff val="25000"/>
                  </a:schemeClr>
                </a:solidFill>
                <a:latin typeface="Century Gothic" panose="020B0502020202020204" pitchFamily="34" charset="0"/>
              </a:rPr>
              <a:t>Αποσπασμένοι εκπαιδευτικοί στο Παιδαγωγικό </a:t>
            </a:r>
            <a:r>
              <a:rPr lang="el-GR" dirty="0" smtClean="0">
                <a:solidFill>
                  <a:schemeClr val="tx1">
                    <a:lumMod val="75000"/>
                    <a:lumOff val="25000"/>
                  </a:schemeClr>
                </a:solidFill>
                <a:latin typeface="Century Gothic" panose="020B0502020202020204" pitchFamily="34" charset="0"/>
              </a:rPr>
              <a:t>Ινστιτούτο, κτλ</a:t>
            </a:r>
            <a:r>
              <a:rPr lang="el-GR" dirty="0">
                <a:solidFill>
                  <a:schemeClr val="tx1">
                    <a:lumMod val="75000"/>
                    <a:lumOff val="25000"/>
                  </a:schemeClr>
                </a:solidFill>
                <a:latin typeface="Century Gothic" panose="020B0502020202020204" pitchFamily="34" charset="0"/>
              </a:rPr>
              <a:t>.</a:t>
            </a:r>
          </a:p>
          <a:p>
            <a:pPr marL="285750" indent="-285750">
              <a:lnSpc>
                <a:spcPct val="150000"/>
              </a:lnSpc>
              <a:spcBef>
                <a:spcPts val="0"/>
              </a:spcBef>
              <a:buFont typeface="Arial" panose="020B0604020202020204" pitchFamily="34" charset="0"/>
              <a:buChar char="•"/>
              <a:defRPr/>
            </a:pPr>
            <a:endParaRPr lang="el-GR" dirty="0">
              <a:solidFill>
                <a:schemeClr val="tx1">
                  <a:lumMod val="75000"/>
                  <a:lumOff val="25000"/>
                </a:schemeClr>
              </a:solidFill>
              <a:latin typeface="Century Gothic" panose="020B0502020202020204" pitchFamily="34" charset="0"/>
            </a:endParaRPr>
          </a:p>
          <a:p>
            <a:pPr marL="285750" indent="-285750">
              <a:spcBef>
                <a:spcPts val="0"/>
              </a:spcBef>
              <a:buFont typeface="Arial" panose="020B0604020202020204" pitchFamily="34" charset="0"/>
              <a:buChar char="•"/>
              <a:defRPr/>
            </a:pPr>
            <a:endParaRPr lang="el-GR" dirty="0">
              <a:solidFill>
                <a:schemeClr val="tx1">
                  <a:lumMod val="75000"/>
                  <a:lumOff val="25000"/>
                </a:schemeClr>
              </a:solidFill>
              <a:latin typeface="Century Gothic" panose="020B0502020202020204" pitchFamily="34" charset="0"/>
            </a:endParaRPr>
          </a:p>
          <a:p>
            <a:pPr>
              <a:spcBef>
                <a:spcPts val="0"/>
              </a:spcBef>
              <a:buFont typeface="Wingdings" panose="05000000000000000000" pitchFamily="2" charset="2"/>
              <a:buChar char="ü"/>
              <a:defRPr/>
            </a:pPr>
            <a:endParaRPr lang="el-GR" sz="2000" dirty="0"/>
          </a:p>
          <a:p>
            <a:pPr>
              <a:defRPr/>
            </a:pPr>
            <a:endParaRPr lang="el-GR" dirty="0">
              <a:solidFill>
                <a:sysClr val="windowText" lastClr="000000"/>
              </a:solidFill>
            </a:endParaRPr>
          </a:p>
        </p:txBody>
      </p:sp>
    </p:spTree>
    <p:extLst>
      <p:ext uri="{BB962C8B-B14F-4D97-AF65-F5344CB8AC3E}">
        <p14:creationId xmlns:p14="http://schemas.microsoft.com/office/powerpoint/2010/main" val="3590973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74290"/>
            <a:ext cx="9677400" cy="1261884"/>
          </a:xfrm>
          <a:prstGeom prst="rect">
            <a:avLst/>
          </a:prstGeom>
          <a:noFill/>
        </p:spPr>
        <p:txBody>
          <a:bodyPr wrap="square" rtlCol="0">
            <a:spAutoFit/>
          </a:bodyPr>
          <a:lstStyle/>
          <a:p>
            <a:pPr algn="ctr"/>
            <a:r>
              <a:rPr lang="el-GR" sz="2400" dirty="0" smtClean="0">
                <a:solidFill>
                  <a:schemeClr val="bg1"/>
                </a:solidFill>
                <a:latin typeface="Century Gothic" panose="020B0502020202020204" pitchFamily="34" charset="0"/>
              </a:rPr>
              <a:t>Εκπαίδευση Ενηλίκων - Επιλέξιμοι Συμμετέχοντες</a:t>
            </a:r>
            <a:endParaRPr lang="en-US" sz="2400" dirty="0">
              <a:solidFill>
                <a:srgbClr val="FF0000"/>
              </a:solidFill>
            </a:endParaRPr>
          </a:p>
          <a:p>
            <a:pPr algn="ctr"/>
            <a:r>
              <a:rPr lang="el-GR" sz="2400" dirty="0" smtClean="0">
                <a:solidFill>
                  <a:schemeClr val="bg1"/>
                </a:solidFill>
                <a:latin typeface="Century Gothic" panose="020B0502020202020204" pitchFamily="34" charset="0"/>
              </a:rPr>
              <a:t> </a:t>
            </a:r>
            <a:endParaRPr lang="el-GR" sz="2400" dirty="0">
              <a:solidFill>
                <a:schemeClr val="bg1"/>
              </a:solidFill>
              <a:latin typeface="Century Gothic" panose="020B0502020202020204" pitchFamily="34" charset="0"/>
            </a:endParaRPr>
          </a:p>
          <a:p>
            <a:pPr algn="ctr"/>
            <a:endParaRPr lang="en-GB" sz="2800" dirty="0">
              <a:solidFill>
                <a:schemeClr val="bg1"/>
              </a:solidFill>
              <a:latin typeface="Century Gothic" panose="020B0502020202020204" pitchFamily="34" charset="0"/>
            </a:endParaRPr>
          </a:p>
        </p:txBody>
      </p:sp>
      <p:sp>
        <p:nvSpPr>
          <p:cNvPr id="3" name="Rectangle 2"/>
          <p:cNvSpPr/>
          <p:nvPr/>
        </p:nvSpPr>
        <p:spPr>
          <a:xfrm>
            <a:off x="291851" y="689531"/>
            <a:ext cx="10593363" cy="6017032"/>
          </a:xfrm>
          <a:prstGeom prst="rect">
            <a:avLst/>
          </a:prstGeom>
        </p:spPr>
        <p:txBody>
          <a:bodyPr wrap="square">
            <a:spAutoFit/>
          </a:bodyPr>
          <a:lstStyle/>
          <a:p>
            <a:pPr>
              <a:lnSpc>
                <a:spcPct val="150000"/>
              </a:lnSpc>
              <a:defRPr/>
            </a:pPr>
            <a:r>
              <a:rPr lang="el-GR" sz="1400" b="1" dirty="0">
                <a:solidFill>
                  <a:schemeClr val="tx1">
                    <a:lumMod val="75000"/>
                    <a:lumOff val="25000"/>
                  </a:schemeClr>
                </a:solidFill>
                <a:latin typeface="Century Gothic" panose="020B0502020202020204" pitchFamily="34" charset="0"/>
              </a:rPr>
              <a:t>Κινητικότητα Προσωπικού </a:t>
            </a:r>
            <a:endParaRPr lang="el-GR" sz="1400" b="1" dirty="0" smtClean="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defRPr/>
            </a:pPr>
            <a:r>
              <a:rPr lang="el-GR" sz="1400" dirty="0">
                <a:solidFill>
                  <a:schemeClr val="tx1">
                    <a:lumMod val="75000"/>
                    <a:lumOff val="25000"/>
                  </a:schemeClr>
                </a:solidFill>
                <a:latin typeface="Century Gothic" panose="020B0502020202020204" pitchFamily="34" charset="0"/>
              </a:rPr>
              <a:t>Εκπαιδευτές/Μέλη της Διεύθυνσης/Μη διδακτικό προσωπικό Οργανισμών που παρέχουν Εκπαίδευση σε Ενήλικες </a:t>
            </a:r>
            <a:endParaRPr lang="el-GR" sz="1400" dirty="0" smtClean="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defRPr/>
            </a:pPr>
            <a:r>
              <a:rPr lang="el-GR" sz="1400" dirty="0" smtClean="0">
                <a:solidFill>
                  <a:schemeClr val="tx1">
                    <a:lumMod val="75000"/>
                    <a:lumOff val="25000"/>
                  </a:schemeClr>
                </a:solidFill>
                <a:latin typeface="Century Gothic" panose="020B0502020202020204" pitchFamily="34" charset="0"/>
              </a:rPr>
              <a:t>Εκπαιδευτικοί </a:t>
            </a:r>
            <a:r>
              <a:rPr lang="el-GR" sz="1400" dirty="0">
                <a:solidFill>
                  <a:schemeClr val="tx1">
                    <a:lumMod val="75000"/>
                    <a:lumOff val="25000"/>
                  </a:schemeClr>
                </a:solidFill>
                <a:latin typeface="Century Gothic" panose="020B0502020202020204" pitchFamily="34" charset="0"/>
              </a:rPr>
              <a:t>Εσπερινών Γυμνασίων – Λυκείων </a:t>
            </a:r>
            <a:endParaRPr lang="el-GR" sz="1400" dirty="0" smtClean="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defRPr/>
            </a:pPr>
            <a:r>
              <a:rPr lang="el-GR" sz="1400" dirty="0" smtClean="0">
                <a:solidFill>
                  <a:schemeClr val="tx1">
                    <a:lumMod val="75000"/>
                    <a:lumOff val="25000"/>
                  </a:schemeClr>
                </a:solidFill>
                <a:latin typeface="Century Gothic" panose="020B0502020202020204" pitchFamily="34" charset="0"/>
              </a:rPr>
              <a:t>Προσωπικό </a:t>
            </a:r>
            <a:r>
              <a:rPr lang="el-GR" sz="1400" dirty="0">
                <a:solidFill>
                  <a:schemeClr val="tx1">
                    <a:lumMod val="75000"/>
                    <a:lumOff val="25000"/>
                  </a:schemeClr>
                </a:solidFill>
                <a:latin typeface="Century Gothic" panose="020B0502020202020204" pitchFamily="34" charset="0"/>
              </a:rPr>
              <a:t>κέντρων απασχόλησης ατόμων με ειδικές </a:t>
            </a:r>
            <a:r>
              <a:rPr lang="el-GR" sz="1400" dirty="0" smtClean="0">
                <a:solidFill>
                  <a:schemeClr val="tx1">
                    <a:lumMod val="75000"/>
                    <a:lumOff val="25000"/>
                  </a:schemeClr>
                </a:solidFill>
                <a:latin typeface="Century Gothic" panose="020B0502020202020204" pitchFamily="34" charset="0"/>
              </a:rPr>
              <a:t>ανάγκες</a:t>
            </a:r>
          </a:p>
          <a:p>
            <a:pPr marL="342900" indent="-342900" algn="just">
              <a:buFont typeface="Arial" panose="020B0604020202020204" pitchFamily="34" charset="0"/>
              <a:buChar char="•"/>
              <a:defRPr/>
            </a:pPr>
            <a:r>
              <a:rPr lang="el-GR" sz="1400" dirty="0" smtClean="0">
                <a:solidFill>
                  <a:schemeClr val="tx1">
                    <a:lumMod val="75000"/>
                    <a:lumOff val="25000"/>
                  </a:schemeClr>
                </a:solidFill>
                <a:latin typeface="Century Gothic" panose="020B0502020202020204" pitchFamily="34" charset="0"/>
              </a:rPr>
              <a:t>Προσωπικό </a:t>
            </a:r>
            <a:r>
              <a:rPr lang="el-GR" sz="1400" dirty="0">
                <a:solidFill>
                  <a:schemeClr val="tx1">
                    <a:lumMod val="75000"/>
                    <a:lumOff val="25000"/>
                  </a:schemeClr>
                </a:solidFill>
                <a:latin typeface="Century Gothic" panose="020B0502020202020204" pitchFamily="34" charset="0"/>
              </a:rPr>
              <a:t>ΜΚΟ, Πολιτιστικών Ιδρυμάτων, Βιβλιοθηκών και Μουσείων </a:t>
            </a:r>
            <a:endParaRPr lang="el-GR" sz="1400" dirty="0" smtClean="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defRPr/>
            </a:pPr>
            <a:r>
              <a:rPr lang="el-GR" sz="1400" dirty="0" smtClean="0">
                <a:solidFill>
                  <a:schemeClr val="tx1">
                    <a:lumMod val="75000"/>
                    <a:lumOff val="25000"/>
                  </a:schemeClr>
                </a:solidFill>
                <a:latin typeface="Century Gothic" panose="020B0502020202020204" pitchFamily="34" charset="0"/>
              </a:rPr>
              <a:t>Εκπαιδευτές </a:t>
            </a:r>
            <a:r>
              <a:rPr lang="el-GR" sz="1400" dirty="0">
                <a:solidFill>
                  <a:schemeClr val="tx1">
                    <a:lumMod val="75000"/>
                    <a:lumOff val="25000"/>
                  </a:schemeClr>
                </a:solidFill>
                <a:latin typeface="Century Gothic" panose="020B0502020202020204" pitchFamily="34" charset="0"/>
              </a:rPr>
              <a:t>Τμήματος </a:t>
            </a:r>
            <a:r>
              <a:rPr lang="el-GR" sz="1400" dirty="0" smtClean="0">
                <a:solidFill>
                  <a:schemeClr val="tx1">
                    <a:lumMod val="75000"/>
                    <a:lumOff val="25000"/>
                  </a:schemeClr>
                </a:solidFill>
                <a:latin typeface="Century Gothic" panose="020B0502020202020204" pitchFamily="34" charset="0"/>
              </a:rPr>
              <a:t>Φυλακών</a:t>
            </a:r>
          </a:p>
          <a:p>
            <a:pPr marL="342900" indent="-342900" algn="just">
              <a:buFont typeface="Arial" panose="020B0604020202020204" pitchFamily="34" charset="0"/>
              <a:buChar char="•"/>
              <a:defRPr/>
            </a:pPr>
            <a:r>
              <a:rPr lang="el-GR" sz="1400" dirty="0" smtClean="0">
                <a:solidFill>
                  <a:schemeClr val="tx1">
                    <a:lumMod val="75000"/>
                    <a:lumOff val="25000"/>
                  </a:schemeClr>
                </a:solidFill>
                <a:latin typeface="Century Gothic" panose="020B0502020202020204" pitchFamily="34" charset="0"/>
              </a:rPr>
              <a:t>Μέλη </a:t>
            </a:r>
            <a:r>
              <a:rPr lang="el-GR" sz="1400" dirty="0">
                <a:solidFill>
                  <a:schemeClr val="tx1">
                    <a:lumMod val="75000"/>
                    <a:lumOff val="25000"/>
                  </a:schemeClr>
                </a:solidFill>
                <a:latin typeface="Century Gothic" panose="020B0502020202020204" pitchFamily="34" charset="0"/>
              </a:rPr>
              <a:t>Συνδέσμων </a:t>
            </a:r>
            <a:r>
              <a:rPr lang="el-GR" sz="1400" dirty="0" smtClean="0">
                <a:solidFill>
                  <a:schemeClr val="tx1">
                    <a:lumMod val="75000"/>
                    <a:lumOff val="25000"/>
                  </a:schemeClr>
                </a:solidFill>
                <a:latin typeface="Century Gothic" panose="020B0502020202020204" pitchFamily="34" charset="0"/>
              </a:rPr>
              <a:t>Γονέων</a:t>
            </a:r>
          </a:p>
          <a:p>
            <a:pPr marL="342900" indent="-342900" algn="just">
              <a:buFont typeface="Arial" panose="020B0604020202020204" pitchFamily="34" charset="0"/>
              <a:buChar char="•"/>
              <a:defRPr/>
            </a:pPr>
            <a:r>
              <a:rPr lang="el-GR" sz="1400" dirty="0" smtClean="0">
                <a:solidFill>
                  <a:schemeClr val="tx1">
                    <a:lumMod val="75000"/>
                    <a:lumOff val="25000"/>
                  </a:schemeClr>
                </a:solidFill>
                <a:latin typeface="Century Gothic" panose="020B0502020202020204" pitchFamily="34" charset="0"/>
              </a:rPr>
              <a:t>Λειτουργοί </a:t>
            </a:r>
            <a:r>
              <a:rPr lang="el-GR" sz="1400" dirty="0">
                <a:solidFill>
                  <a:schemeClr val="tx1">
                    <a:lumMod val="75000"/>
                    <a:lumOff val="25000"/>
                  </a:schemeClr>
                </a:solidFill>
                <a:latin typeface="Century Gothic" panose="020B0502020202020204" pitchFamily="34" charset="0"/>
              </a:rPr>
              <a:t>Κέντρου Εκπαιδευτικής Έρευνας και Αξιολόγησης </a:t>
            </a:r>
            <a:r>
              <a:rPr lang="el-GR" sz="1400" dirty="0" smtClean="0">
                <a:solidFill>
                  <a:schemeClr val="tx1">
                    <a:lumMod val="75000"/>
                    <a:lumOff val="25000"/>
                  </a:schemeClr>
                </a:solidFill>
                <a:latin typeface="Century Gothic" panose="020B0502020202020204" pitchFamily="34" charset="0"/>
              </a:rPr>
              <a:t>Π.Ι.</a:t>
            </a:r>
          </a:p>
          <a:p>
            <a:pPr marL="342900" indent="-342900" algn="just">
              <a:buFont typeface="Arial" panose="020B0604020202020204" pitchFamily="34" charset="0"/>
              <a:buChar char="•"/>
              <a:defRPr/>
            </a:pPr>
            <a:r>
              <a:rPr lang="el-GR" sz="1400" dirty="0" smtClean="0">
                <a:solidFill>
                  <a:schemeClr val="tx1">
                    <a:lumMod val="75000"/>
                    <a:lumOff val="25000"/>
                  </a:schemeClr>
                </a:solidFill>
                <a:latin typeface="Century Gothic" panose="020B0502020202020204" pitchFamily="34" charset="0"/>
              </a:rPr>
              <a:t>Άτομα </a:t>
            </a:r>
            <a:r>
              <a:rPr lang="el-GR" sz="1400" dirty="0">
                <a:solidFill>
                  <a:schemeClr val="tx1">
                    <a:lumMod val="75000"/>
                    <a:lumOff val="25000"/>
                  </a:schemeClr>
                </a:solidFill>
                <a:latin typeface="Century Gothic" panose="020B0502020202020204" pitchFamily="34" charset="0"/>
              </a:rPr>
              <a:t>που χαράζουν πολιτική στον Τομέα της ΕΕ, π.χ. λειτουργοί του ΥΠΠΑΝ - Σύμβουλοι Εκπαίδευσης Ενηλίκων</a:t>
            </a:r>
          </a:p>
          <a:p>
            <a:pPr marL="285750" indent="-285750">
              <a:spcBef>
                <a:spcPts val="0"/>
              </a:spcBef>
              <a:buFont typeface="Arial" panose="020B0604020202020204" pitchFamily="34" charset="0"/>
              <a:buChar char="•"/>
              <a:defRPr/>
            </a:pPr>
            <a:endParaRPr lang="el-GR" sz="1400" dirty="0">
              <a:solidFill>
                <a:schemeClr val="tx1">
                  <a:lumMod val="75000"/>
                  <a:lumOff val="25000"/>
                </a:schemeClr>
              </a:solidFill>
              <a:latin typeface="Century Gothic" panose="020B0502020202020204" pitchFamily="34" charset="0"/>
            </a:endParaRPr>
          </a:p>
          <a:p>
            <a:pPr>
              <a:defRPr/>
            </a:pPr>
            <a:r>
              <a:rPr lang="el-GR" sz="1400" b="1" dirty="0" smtClean="0">
                <a:solidFill>
                  <a:schemeClr val="tx1">
                    <a:lumMod val="75000"/>
                    <a:lumOff val="25000"/>
                  </a:schemeClr>
                </a:solidFill>
                <a:latin typeface="Century Gothic" panose="020B0502020202020204" pitchFamily="34" charset="0"/>
              </a:rPr>
              <a:t>Εκπαιδευόμενοι </a:t>
            </a:r>
            <a:r>
              <a:rPr lang="el-GR" sz="1400" b="1" dirty="0">
                <a:solidFill>
                  <a:schemeClr val="tx1">
                    <a:lumMod val="75000"/>
                    <a:lumOff val="25000"/>
                  </a:schemeClr>
                </a:solidFill>
                <a:latin typeface="Century Gothic" panose="020B0502020202020204" pitchFamily="34" charset="0"/>
              </a:rPr>
              <a:t>με λιγότερες ευκαιρίες και ειδικότερα, ενήλικες εκπαιδευόμενοι με χαμηλές δεξιότητες (</a:t>
            </a:r>
            <a:r>
              <a:rPr lang="en-GB" sz="1400" b="1" dirty="0">
                <a:solidFill>
                  <a:schemeClr val="tx1">
                    <a:lumMod val="75000"/>
                    <a:lumOff val="25000"/>
                  </a:schemeClr>
                </a:solidFill>
                <a:latin typeface="Century Gothic" panose="020B0502020202020204" pitchFamily="34" charset="0"/>
              </a:rPr>
              <a:t>low-skilled adult learners)</a:t>
            </a:r>
            <a:r>
              <a:rPr lang="el-GR" sz="1400" b="1" dirty="0">
                <a:solidFill>
                  <a:schemeClr val="tx1">
                    <a:lumMod val="75000"/>
                    <a:lumOff val="25000"/>
                  </a:schemeClr>
                </a:solidFill>
                <a:latin typeface="Century Gothic" panose="020B0502020202020204" pitchFamily="34" charset="0"/>
              </a:rPr>
              <a:t>, π.χ.:</a:t>
            </a:r>
          </a:p>
          <a:p>
            <a:pPr>
              <a:defRPr/>
            </a:pPr>
            <a:endParaRPr lang="el-GR" sz="1400" b="1" dirty="0">
              <a:solidFill>
                <a:schemeClr val="tx1">
                  <a:lumMod val="75000"/>
                  <a:lumOff val="25000"/>
                </a:schemeClr>
              </a:solidFill>
              <a:latin typeface="Century Gothic" panose="020B0502020202020204" pitchFamily="34" charset="0"/>
            </a:endParaRPr>
          </a:p>
          <a:p>
            <a:pPr marL="285750" indent="-285750">
              <a:buFont typeface="Arial" panose="020B0604020202020204" pitchFamily="34" charset="0"/>
              <a:buChar char="•"/>
              <a:defRPr/>
            </a:pPr>
            <a:r>
              <a:rPr lang="el-GR" sz="1400" dirty="0">
                <a:solidFill>
                  <a:schemeClr val="tx1">
                    <a:lumMod val="75000"/>
                    <a:lumOff val="25000"/>
                  </a:schemeClr>
                </a:solidFill>
                <a:latin typeface="Century Gothic" panose="020B0502020202020204" pitchFamily="34" charset="0"/>
              </a:rPr>
              <a:t>Εκπαιδευόμενοι Εσπερινών Γυμνασίων – Λυκείων (εξαιρούνται Εσπερινές Τεχνικές Σχολές</a:t>
            </a:r>
            <a:r>
              <a:rPr lang="el-GR" sz="1400" dirty="0" smtClean="0">
                <a:solidFill>
                  <a:schemeClr val="tx1">
                    <a:lumMod val="75000"/>
                    <a:lumOff val="25000"/>
                  </a:schemeClr>
                </a:solidFill>
                <a:latin typeface="Century Gothic" panose="020B0502020202020204" pitchFamily="34" charset="0"/>
              </a:rPr>
              <a:t>)</a:t>
            </a:r>
            <a:endParaRPr lang="el-GR" sz="1400" dirty="0">
              <a:solidFill>
                <a:schemeClr val="tx1">
                  <a:lumMod val="75000"/>
                  <a:lumOff val="25000"/>
                </a:schemeClr>
              </a:solidFill>
              <a:latin typeface="Century Gothic" panose="020B0502020202020204" pitchFamily="34" charset="0"/>
            </a:endParaRPr>
          </a:p>
          <a:p>
            <a:pPr marL="285750" indent="-285750">
              <a:buFont typeface="Arial" panose="020B0604020202020204" pitchFamily="34" charset="0"/>
              <a:buChar char="•"/>
              <a:defRPr/>
            </a:pPr>
            <a:r>
              <a:rPr lang="el-GR" sz="1400" dirty="0">
                <a:solidFill>
                  <a:schemeClr val="tx1">
                    <a:lumMod val="75000"/>
                    <a:lumOff val="25000"/>
                  </a:schemeClr>
                </a:solidFill>
                <a:latin typeface="Century Gothic" panose="020B0502020202020204" pitchFamily="34" charset="0"/>
              </a:rPr>
              <a:t>Μαθητευόμενοι/Εκπαιδευόμενοι κέντρων/ινστιτούτων εκπαίδευσης/επιμόρφωσης ενηλίκων/ΜΚΟ/ανθρωπιστικών οργανώσεων που εστιάζουν στην εκπαίδευση ευάλωτων και περιθωριοποιημένων ομάδων ατόμων: π.χ. μετανάστες, </a:t>
            </a:r>
            <a:r>
              <a:rPr lang="el-GR" sz="1400" dirty="0" err="1">
                <a:solidFill>
                  <a:schemeClr val="tx1">
                    <a:lumMod val="75000"/>
                    <a:lumOff val="25000"/>
                  </a:schemeClr>
                </a:solidFill>
                <a:latin typeface="Century Gothic" panose="020B0502020202020204" pitchFamily="34" charset="0"/>
              </a:rPr>
              <a:t>αιτητές</a:t>
            </a:r>
            <a:r>
              <a:rPr lang="el-GR" sz="1400" dirty="0">
                <a:solidFill>
                  <a:schemeClr val="tx1">
                    <a:lumMod val="75000"/>
                    <a:lumOff val="25000"/>
                  </a:schemeClr>
                </a:solidFill>
                <a:latin typeface="Century Gothic" panose="020B0502020202020204" pitchFamily="34" charset="0"/>
              </a:rPr>
              <a:t> ασύλου, άτομα με χαμηλό κοινωνικοοικονομικό υπόβαθρο, αναλφάβητοι, ηλεκτρονικά αναλφάβητοι, άτομα που δεν έχουν ολοκληρώσει τη δευτεροβάθμια εκπαίδευση (συμπεριλαμβανομένης της κατώτερης  δευτεροβάθμιος εκπαίδευσης), πρώην </a:t>
            </a:r>
            <a:r>
              <a:rPr lang="el-GR" sz="1400" dirty="0" smtClean="0">
                <a:solidFill>
                  <a:schemeClr val="tx1">
                    <a:lumMod val="75000"/>
                    <a:lumOff val="25000"/>
                  </a:schemeClr>
                </a:solidFill>
                <a:latin typeface="Century Gothic" panose="020B0502020202020204" pitchFamily="34" charset="0"/>
              </a:rPr>
              <a:t>φυλακισμένοι</a:t>
            </a:r>
            <a:endParaRPr lang="el-GR" sz="1400" dirty="0">
              <a:solidFill>
                <a:schemeClr val="tx1">
                  <a:lumMod val="75000"/>
                  <a:lumOff val="25000"/>
                </a:schemeClr>
              </a:solidFill>
              <a:latin typeface="Century Gothic" panose="020B0502020202020204" pitchFamily="34" charset="0"/>
            </a:endParaRPr>
          </a:p>
          <a:p>
            <a:pPr marL="285750" indent="-285750">
              <a:buFont typeface="Arial" panose="020B0604020202020204" pitchFamily="34" charset="0"/>
              <a:buChar char="•"/>
              <a:defRPr/>
            </a:pPr>
            <a:r>
              <a:rPr lang="el-GR" sz="1400" dirty="0">
                <a:solidFill>
                  <a:schemeClr val="tx1">
                    <a:lumMod val="75000"/>
                    <a:lumOff val="25000"/>
                  </a:schemeClr>
                </a:solidFill>
                <a:latin typeface="Century Gothic" panose="020B0502020202020204" pitchFamily="34" charset="0"/>
              </a:rPr>
              <a:t>Αλλόγλωσσοι που φοιτούν σε σχολεία γλωσσών με σκοπό την ένταξη τους στην τοπική </a:t>
            </a:r>
            <a:r>
              <a:rPr lang="el-GR" sz="1400" dirty="0" smtClean="0">
                <a:solidFill>
                  <a:schemeClr val="tx1">
                    <a:lumMod val="75000"/>
                    <a:lumOff val="25000"/>
                  </a:schemeClr>
                </a:solidFill>
                <a:latin typeface="Century Gothic" panose="020B0502020202020204" pitchFamily="34" charset="0"/>
              </a:rPr>
              <a:t>κοινωνία/κουλτούρα</a:t>
            </a:r>
            <a:endParaRPr lang="el-GR" sz="1400" dirty="0">
              <a:solidFill>
                <a:schemeClr val="tx1">
                  <a:lumMod val="75000"/>
                  <a:lumOff val="25000"/>
                </a:schemeClr>
              </a:solidFill>
              <a:latin typeface="Century Gothic" panose="020B0502020202020204" pitchFamily="34" charset="0"/>
            </a:endParaRPr>
          </a:p>
          <a:p>
            <a:pPr marL="285750" indent="-285750">
              <a:buFont typeface="Arial" panose="020B0604020202020204" pitchFamily="34" charset="0"/>
              <a:buChar char="•"/>
              <a:defRPr/>
            </a:pPr>
            <a:r>
              <a:rPr lang="el-GR" sz="1400" dirty="0">
                <a:solidFill>
                  <a:schemeClr val="tx1">
                    <a:lumMod val="75000"/>
                    <a:lumOff val="25000"/>
                  </a:schemeClr>
                </a:solidFill>
                <a:latin typeface="Century Gothic" panose="020B0502020202020204" pitchFamily="34" charset="0"/>
              </a:rPr>
              <a:t>Μαθητευόμενοι/Εκπαιδευόμενοι σωματείων/ομοσπονδιών/ιδρυμάτων για ευάλωτες ομάδες στόχου (π.χ. μονογονεϊκές οικογένειες</a:t>
            </a:r>
            <a:r>
              <a:rPr lang="el-GR" sz="1400" dirty="0" smtClean="0">
                <a:solidFill>
                  <a:schemeClr val="tx1">
                    <a:lumMod val="75000"/>
                    <a:lumOff val="25000"/>
                  </a:schemeClr>
                </a:solidFill>
                <a:latin typeface="Century Gothic" panose="020B0502020202020204" pitchFamily="34" charset="0"/>
              </a:rPr>
              <a:t>)</a:t>
            </a:r>
            <a:endParaRPr lang="el-GR" sz="1400" dirty="0">
              <a:solidFill>
                <a:schemeClr val="tx1">
                  <a:lumMod val="75000"/>
                  <a:lumOff val="25000"/>
                </a:schemeClr>
              </a:solidFill>
              <a:latin typeface="Century Gothic" panose="020B0502020202020204" pitchFamily="34" charset="0"/>
            </a:endParaRPr>
          </a:p>
          <a:p>
            <a:pPr marL="285750" indent="-285750">
              <a:buFont typeface="Arial" panose="020B0604020202020204" pitchFamily="34" charset="0"/>
              <a:buChar char="•"/>
              <a:defRPr/>
            </a:pPr>
            <a:r>
              <a:rPr lang="el-GR" sz="1400" dirty="0">
                <a:solidFill>
                  <a:schemeClr val="tx1">
                    <a:lumMod val="75000"/>
                    <a:lumOff val="25000"/>
                  </a:schemeClr>
                </a:solidFill>
                <a:latin typeface="Century Gothic" panose="020B0502020202020204" pitchFamily="34" charset="0"/>
              </a:rPr>
              <a:t>Μαθητευόμενοι/Εκπαιδευόμενοι σε Κέντρα απασχόλησης ενηλίκων/ιδρύματα με ειδικές ανάγκες, με σκοπό την εκπαίδευσή τους για ένταξη στο κοινωνικό σύνολο/απασχόληση</a:t>
            </a:r>
          </a:p>
          <a:p>
            <a:pPr marL="285750" indent="-285750">
              <a:spcBef>
                <a:spcPts val="0"/>
              </a:spcBef>
              <a:buFont typeface="Arial" panose="020B0604020202020204" pitchFamily="34" charset="0"/>
              <a:buChar char="•"/>
              <a:defRPr/>
            </a:pPr>
            <a:endParaRPr lang="el-GR" sz="1400" dirty="0">
              <a:solidFill>
                <a:schemeClr val="tx1">
                  <a:lumMod val="75000"/>
                  <a:lumOff val="25000"/>
                </a:schemeClr>
              </a:solidFill>
              <a:latin typeface="Century Gothic" panose="020B0502020202020204" pitchFamily="34" charset="0"/>
            </a:endParaRPr>
          </a:p>
          <a:p>
            <a:pPr>
              <a:spcBef>
                <a:spcPts val="0"/>
              </a:spcBef>
              <a:buFont typeface="Wingdings" panose="05000000000000000000" pitchFamily="2" charset="2"/>
              <a:buChar char="ü"/>
              <a:defRPr/>
            </a:pPr>
            <a:endParaRPr lang="el-GR" sz="1400" dirty="0"/>
          </a:p>
          <a:p>
            <a:pPr>
              <a:defRPr/>
            </a:pPr>
            <a:endParaRPr lang="el-GR" sz="1400" dirty="0">
              <a:solidFill>
                <a:sysClr val="windowText" lastClr="000000"/>
              </a:solidFill>
            </a:endParaRPr>
          </a:p>
        </p:txBody>
      </p:sp>
    </p:spTree>
    <p:extLst>
      <p:ext uri="{BB962C8B-B14F-4D97-AF65-F5344CB8AC3E}">
        <p14:creationId xmlns:p14="http://schemas.microsoft.com/office/powerpoint/2010/main" val="3382261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198629"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Επιλέξιμες Δραστηριότητες Κινητικότητας Προσωπικού</a:t>
            </a:r>
            <a:endParaRPr lang="en-GB" sz="2800" dirty="0">
              <a:solidFill>
                <a:schemeClr val="bg1"/>
              </a:solidFill>
              <a:latin typeface="Century Gothic" panose="020B0502020202020204" pitchFamily="34" charset="0"/>
            </a:endParaRPr>
          </a:p>
        </p:txBody>
      </p:sp>
      <p:sp>
        <p:nvSpPr>
          <p:cNvPr id="3" name="Rectangle 2"/>
          <p:cNvSpPr/>
          <p:nvPr/>
        </p:nvSpPr>
        <p:spPr>
          <a:xfrm>
            <a:off x="572868" y="967843"/>
            <a:ext cx="10593363" cy="632481"/>
          </a:xfrm>
          <a:prstGeom prst="rect">
            <a:avLst/>
          </a:prstGeom>
        </p:spPr>
        <p:txBody>
          <a:bodyPr wrap="square">
            <a:spAutoFit/>
          </a:bodyPr>
          <a:lstStyle/>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3813638235"/>
              </p:ext>
            </p:extLst>
          </p:nvPr>
        </p:nvGraphicFramePr>
        <p:xfrm>
          <a:off x="1845700" y="1265624"/>
          <a:ext cx="8352929" cy="2565400"/>
        </p:xfrm>
        <a:graphic>
          <a:graphicData uri="http://schemas.openxmlformats.org/drawingml/2006/table">
            <a:tbl>
              <a:tblPr firstRow="1" bandRow="1">
                <a:tableStyleId>{93296810-A885-4BE3-A3E7-6D5BEEA58F35}</a:tableStyleId>
              </a:tblPr>
              <a:tblGrid>
                <a:gridCol w="864096">
                  <a:extLst>
                    <a:ext uri="{9D8B030D-6E8A-4147-A177-3AD203B41FA5}">
                      <a16:colId xmlns:a16="http://schemas.microsoft.com/office/drawing/2014/main" val="20000"/>
                    </a:ext>
                  </a:extLst>
                </a:gridCol>
                <a:gridCol w="2856117">
                  <a:extLst>
                    <a:ext uri="{9D8B030D-6E8A-4147-A177-3AD203B41FA5}">
                      <a16:colId xmlns:a16="http://schemas.microsoft.com/office/drawing/2014/main" val="20001"/>
                    </a:ext>
                  </a:extLst>
                </a:gridCol>
                <a:gridCol w="4632716">
                  <a:extLst>
                    <a:ext uri="{9D8B030D-6E8A-4147-A177-3AD203B41FA5}">
                      <a16:colId xmlns:a16="http://schemas.microsoft.com/office/drawing/2014/main" val="20002"/>
                    </a:ext>
                  </a:extLst>
                </a:gridCol>
              </a:tblGrid>
              <a:tr h="370840">
                <a:tc>
                  <a:txBody>
                    <a:bodyPr/>
                    <a:lstStyle/>
                    <a:p>
                      <a:endParaRPr lang="en-US"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smtClean="0">
                          <a:latin typeface="Century Gothic" panose="020B0502020202020204" pitchFamily="34" charset="0"/>
                        </a:rPr>
                        <a:t>Δραστηριότητα</a:t>
                      </a:r>
                      <a:endParaRPr lang="en-US" sz="1800" kern="1200" dirty="0" smtClean="0">
                        <a:latin typeface="Century Gothic" panose="020B0502020202020204" pitchFamily="34" charset="0"/>
                      </a:endParaRPr>
                    </a:p>
                    <a:p>
                      <a:endParaRPr lang="en-US" dirty="0">
                        <a:latin typeface="Century Gothic" panose="020B0502020202020204" pitchFamily="34" charset="0"/>
                      </a:endParaRPr>
                    </a:p>
                  </a:txBody>
                  <a:tcPr anchor="ctr"/>
                </a:tc>
                <a:tc>
                  <a:txBody>
                    <a:bodyPr/>
                    <a:lstStyle/>
                    <a:p>
                      <a:pPr marL="0" algn="ctr" defTabSz="914400" rtl="0" eaLnBrk="1" latinLnBrk="0" hangingPunct="1"/>
                      <a:r>
                        <a:rPr lang="el-GR" sz="1800" kern="1200" dirty="0" smtClean="0">
                          <a:latin typeface="Century Gothic" panose="020B0502020202020204" pitchFamily="34" charset="0"/>
                        </a:rPr>
                        <a:t>Σχολική Εκπαίδευση</a:t>
                      </a:r>
                      <a:r>
                        <a:rPr lang="en-US" sz="1800" kern="1200" dirty="0" smtClean="0">
                          <a:latin typeface="Century Gothic" panose="020B0502020202020204" pitchFamily="34" charset="0"/>
                        </a:rPr>
                        <a:t> </a:t>
                      </a:r>
                      <a:endParaRPr lang="el-GR" sz="1800" kern="1200" dirty="0" smtClean="0">
                        <a:latin typeface="Century Gothic" panose="020B0502020202020204" pitchFamily="34" charset="0"/>
                      </a:endParaRPr>
                    </a:p>
                    <a:p>
                      <a:pPr marL="0" algn="ctr" defTabSz="914400" rtl="0" eaLnBrk="1" latinLnBrk="0" hangingPunct="1"/>
                      <a:r>
                        <a:rPr lang="el-GR" sz="1800" kern="1200" dirty="0" smtClean="0">
                          <a:latin typeface="Century Gothic" panose="020B0502020202020204" pitchFamily="34" charset="0"/>
                        </a:rPr>
                        <a:t>Εκπαίδευση Ενηλίκων</a:t>
                      </a:r>
                      <a:r>
                        <a:rPr lang="en-US" sz="1800" kern="1200" dirty="0" smtClean="0">
                          <a:latin typeface="Century Gothic" panose="020B0502020202020204" pitchFamily="34" charset="0"/>
                        </a:rPr>
                        <a:t> </a:t>
                      </a:r>
                      <a:endParaRPr lang="el-GR" sz="1800" kern="1200" dirty="0" smtClean="0">
                        <a:latin typeface="Century Gothic" panose="020B0502020202020204" pitchFamily="34" charset="0"/>
                      </a:endParaRPr>
                    </a:p>
                    <a:p>
                      <a:pPr marL="0" algn="ctr" defTabSz="914400" rtl="0" eaLnBrk="1" latinLnBrk="0" hangingPunct="1"/>
                      <a:r>
                        <a:rPr lang="el-GR" sz="1800" kern="1200" dirty="0" smtClean="0">
                          <a:latin typeface="Century Gothic" panose="020B0502020202020204" pitchFamily="34" charset="0"/>
                        </a:rPr>
                        <a:t>Επαγγελματική</a:t>
                      </a:r>
                      <a:r>
                        <a:rPr lang="el-GR" sz="1800" kern="1200" baseline="0" dirty="0" smtClean="0">
                          <a:latin typeface="Century Gothic" panose="020B0502020202020204" pitchFamily="34" charset="0"/>
                        </a:rPr>
                        <a:t> Εκπαίδευση &amp; Κατάρτιση </a:t>
                      </a:r>
                      <a:endParaRPr lang="en-US" sz="1800" kern="1200" dirty="0">
                        <a:solidFill>
                          <a:schemeClr val="bg1"/>
                        </a:solidFill>
                        <a:latin typeface="Century Gothic" panose="020B0502020202020204" pitchFamily="34" charset="0"/>
                        <a:ea typeface="+mn-ea"/>
                        <a:cs typeface="+mn-cs"/>
                      </a:endParaRPr>
                    </a:p>
                  </a:txBody>
                  <a:tcPr/>
                </a:tc>
                <a:extLst>
                  <a:ext uri="{0D108BD9-81ED-4DB2-BD59-A6C34878D82A}">
                    <a16:rowId xmlns:a16="http://schemas.microsoft.com/office/drawing/2014/main" val="10000"/>
                  </a:ext>
                </a:extLst>
              </a:tr>
              <a:tr h="370840">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smtClean="0">
                          <a:latin typeface="Century Gothic" panose="020B0502020202020204" pitchFamily="34" charset="0"/>
                        </a:rPr>
                        <a:t>Εξερχόμενες Κινητικότητες</a:t>
                      </a:r>
                      <a:endParaRPr lang="en-US" sz="1800" kern="1200" dirty="0">
                        <a:solidFill>
                          <a:srgbClr val="FF0000"/>
                        </a:solidFill>
                        <a:latin typeface="Century Gothic" panose="020B0502020202020204" pitchFamily="34" charset="0"/>
                        <a:ea typeface="+mn-ea"/>
                        <a:cs typeface="+mn-cs"/>
                      </a:endParaRPr>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dirty="0" smtClean="0">
                          <a:latin typeface="Century Gothic" panose="020B0502020202020204" pitchFamily="34" charset="0"/>
                        </a:rPr>
                        <a:t>Συμμετοχή</a:t>
                      </a:r>
                      <a:r>
                        <a:rPr lang="el-GR" sz="1800" kern="1200" baseline="0" dirty="0" smtClean="0">
                          <a:latin typeface="Century Gothic" panose="020B0502020202020204" pitchFamily="34" charset="0"/>
                        </a:rPr>
                        <a:t> σε σεμινάρια επιμόρφωσης</a:t>
                      </a: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latin typeface="Century Gothic" panose="020B0502020202020204" pitchFamily="34" charset="0"/>
                        </a:rPr>
                        <a:t>2</a:t>
                      </a:r>
                      <a:r>
                        <a:rPr lang="el-GR" sz="1600" kern="1200" baseline="0" dirty="0" smtClean="0">
                          <a:latin typeface="Century Gothic" panose="020B0502020202020204" pitchFamily="34" charset="0"/>
                        </a:rPr>
                        <a:t> – 30 ημέρες</a:t>
                      </a:r>
                      <a:r>
                        <a:rPr lang="en-US" sz="1600" kern="1200" baseline="0" dirty="0" smtClean="0">
                          <a:latin typeface="Century Gothic" panose="020B0502020202020204" pitchFamily="34" charset="0"/>
                        </a:rPr>
                        <a:t>*</a:t>
                      </a:r>
                      <a:endParaRPr lang="en-US" sz="1600" b="1"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1"/>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Century Gothic" panose="020B050202020202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kern="1200" dirty="0" smtClean="0">
                          <a:latin typeface="Century Gothic" panose="020B0502020202020204" pitchFamily="34" charset="0"/>
                        </a:rPr>
                        <a:t>Άσκηση καθηκόντων διδασκαλίας</a:t>
                      </a:r>
                      <a:endParaRPr lang="en-US" sz="1800" kern="1200" dirty="0" smtClean="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latin typeface="Century Gothic" panose="020B0502020202020204" pitchFamily="34" charset="0"/>
                        </a:rPr>
                        <a:t>2 –</a:t>
                      </a:r>
                      <a:r>
                        <a:rPr lang="el-GR" sz="1600" kern="1200" baseline="0" dirty="0" smtClean="0">
                          <a:latin typeface="Century Gothic" panose="020B0502020202020204" pitchFamily="34" charset="0"/>
                        </a:rPr>
                        <a:t> 365 ημέρες</a:t>
                      </a:r>
                      <a:r>
                        <a:rPr lang="en-US" sz="1600" kern="1200" baseline="0" dirty="0" smtClean="0">
                          <a:latin typeface="Century Gothic" panose="020B0502020202020204" pitchFamily="34" charset="0"/>
                        </a:rPr>
                        <a:t>*</a:t>
                      </a:r>
                      <a:endParaRPr lang="en-US" sz="1600" b="1" kern="1200" dirty="0">
                        <a:solidFill>
                          <a:schemeClr val="dk1"/>
                        </a:solidFill>
                        <a:latin typeface="Century Gothic" panose="020B0502020202020204" pitchFamily="34" charset="0"/>
                        <a:ea typeface="+mn-ea"/>
                        <a:cs typeface="+mn-cs"/>
                      </a:endParaRPr>
                    </a:p>
                  </a:txBody>
                  <a:tcPr/>
                </a:tc>
                <a:extLst>
                  <a:ext uri="{0D108BD9-81ED-4DB2-BD59-A6C34878D82A}">
                    <a16:rowId xmlns:a16="http://schemas.microsoft.com/office/drawing/2014/main" val="10002"/>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latin typeface="Century Gothic" panose="020B0502020202020204" pitchFamily="34" charset="0"/>
                        </a:rPr>
                        <a:t>Job</a:t>
                      </a:r>
                      <a:r>
                        <a:rPr lang="en-US" sz="1800" kern="1200" baseline="0" dirty="0" smtClean="0">
                          <a:latin typeface="Century Gothic" panose="020B0502020202020204" pitchFamily="34" charset="0"/>
                        </a:rPr>
                        <a:t> shadowing</a:t>
                      </a: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latin typeface="Century Gothic" panose="020B0502020202020204" pitchFamily="34" charset="0"/>
                        </a:rPr>
                        <a:t>2</a:t>
                      </a:r>
                      <a:r>
                        <a:rPr lang="el-GR" sz="1600" kern="1200" baseline="0" dirty="0" smtClean="0">
                          <a:latin typeface="Century Gothic" panose="020B0502020202020204" pitchFamily="34" charset="0"/>
                        </a:rPr>
                        <a:t> – </a:t>
                      </a:r>
                      <a:r>
                        <a:rPr lang="en-US" sz="1600" kern="1200" baseline="0" dirty="0" smtClean="0">
                          <a:latin typeface="Century Gothic" panose="020B0502020202020204" pitchFamily="34" charset="0"/>
                        </a:rPr>
                        <a:t>6</a:t>
                      </a:r>
                      <a:r>
                        <a:rPr lang="el-GR" sz="1600" kern="1200" baseline="0" dirty="0" smtClean="0">
                          <a:latin typeface="Century Gothic" panose="020B0502020202020204" pitchFamily="34" charset="0"/>
                        </a:rPr>
                        <a:t>0 ημέρες</a:t>
                      </a:r>
                      <a:r>
                        <a:rPr lang="en-US" sz="1600" kern="1200" baseline="0" dirty="0" smtClean="0">
                          <a:latin typeface="Century Gothic" panose="020B0502020202020204" pitchFamily="34" charset="0"/>
                        </a:rPr>
                        <a:t>*</a:t>
                      </a:r>
                      <a:endParaRPr lang="en-US" sz="1600" b="1" kern="1200" dirty="0" smtClean="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3"/>
                  </a:ext>
                </a:extLst>
              </a:tr>
            </a:tbl>
          </a:graphicData>
        </a:graphic>
      </p:graphicFrame>
      <p:sp>
        <p:nvSpPr>
          <p:cNvPr id="5" name="Rectangle 4"/>
          <p:cNvSpPr/>
          <p:nvPr/>
        </p:nvSpPr>
        <p:spPr>
          <a:xfrm>
            <a:off x="2081299" y="4337026"/>
            <a:ext cx="7881730" cy="923330"/>
          </a:xfrm>
          <a:prstGeom prst="rect">
            <a:avLst/>
          </a:prstGeom>
          <a:solidFill>
            <a:schemeClr val="accent6">
              <a:lumMod val="75000"/>
            </a:schemeClr>
          </a:solidFill>
        </p:spPr>
        <p:txBody>
          <a:bodyPr wrap="square">
            <a:spAutoFit/>
          </a:bodyPr>
          <a:lstStyle/>
          <a:p>
            <a:pPr algn="ctr"/>
            <a:r>
              <a:rPr lang="el-GR" dirty="0">
                <a:solidFill>
                  <a:schemeClr val="dk1"/>
                </a:solidFill>
                <a:latin typeface="Century Gothic" panose="020B0502020202020204" pitchFamily="34" charset="0"/>
              </a:rPr>
              <a:t>Ο οργανισμός θα πρέπει να είναι σε θέση να αποδείξει τη σχέση του με το προσωπικό που συμμετέχει σε κινητικότητες </a:t>
            </a:r>
            <a:endParaRPr lang="el-GR" dirty="0" smtClean="0">
              <a:solidFill>
                <a:schemeClr val="dk1"/>
              </a:solidFill>
              <a:latin typeface="Century Gothic" panose="020B0502020202020204" pitchFamily="34" charset="0"/>
            </a:endParaRPr>
          </a:p>
          <a:p>
            <a:pPr algn="ctr"/>
            <a:r>
              <a:rPr lang="el-GR" dirty="0" smtClean="0">
                <a:solidFill>
                  <a:schemeClr val="dk1"/>
                </a:solidFill>
                <a:latin typeface="Century Gothic" panose="020B0502020202020204" pitchFamily="34" charset="0"/>
              </a:rPr>
              <a:t>(</a:t>
            </a:r>
            <a:r>
              <a:rPr lang="en-US" dirty="0">
                <a:solidFill>
                  <a:schemeClr val="dk1"/>
                </a:solidFill>
                <a:latin typeface="Century Gothic" panose="020B0502020202020204" pitchFamily="34" charset="0"/>
              </a:rPr>
              <a:t>payroll/</a:t>
            </a:r>
            <a:r>
              <a:rPr lang="el-GR" dirty="0">
                <a:solidFill>
                  <a:schemeClr val="dk1"/>
                </a:solidFill>
                <a:latin typeface="Century Gothic" panose="020B0502020202020204" pitchFamily="34" charset="0"/>
              </a:rPr>
              <a:t>συμβόλαιο</a:t>
            </a:r>
            <a:r>
              <a:rPr lang="en-US" dirty="0">
                <a:solidFill>
                  <a:schemeClr val="dk1"/>
                </a:solidFill>
                <a:latin typeface="Century Gothic" panose="020B0502020202020204" pitchFamily="34" charset="0"/>
              </a:rPr>
              <a:t> </a:t>
            </a:r>
            <a:r>
              <a:rPr lang="el-GR" dirty="0" err="1">
                <a:solidFill>
                  <a:schemeClr val="dk1"/>
                </a:solidFill>
                <a:latin typeface="Century Gothic" panose="020B0502020202020204" pitchFamily="34" charset="0"/>
              </a:rPr>
              <a:t>εργοδότησης</a:t>
            </a:r>
            <a:r>
              <a:rPr lang="en-US" dirty="0">
                <a:solidFill>
                  <a:schemeClr val="dk1"/>
                </a:solidFill>
                <a:latin typeface="Century Gothic" panose="020B0502020202020204" pitchFamily="34" charset="0"/>
              </a:rPr>
              <a:t> </a:t>
            </a:r>
            <a:r>
              <a:rPr lang="el-GR" dirty="0">
                <a:solidFill>
                  <a:schemeClr val="dk1"/>
                </a:solidFill>
                <a:latin typeface="Century Gothic" panose="020B0502020202020204" pitchFamily="34" charset="0"/>
              </a:rPr>
              <a:t>κτλ.)</a:t>
            </a:r>
            <a:endParaRPr lang="en-US" dirty="0">
              <a:solidFill>
                <a:schemeClr val="dk1"/>
              </a:solidFill>
              <a:latin typeface="Century Gothic" panose="020B0502020202020204" pitchFamily="34" charset="0"/>
            </a:endParaRPr>
          </a:p>
        </p:txBody>
      </p:sp>
      <p:sp>
        <p:nvSpPr>
          <p:cNvPr id="6" name="TextBox 5"/>
          <p:cNvSpPr txBox="1"/>
          <p:nvPr/>
        </p:nvSpPr>
        <p:spPr>
          <a:xfrm>
            <a:off x="2313752" y="5535525"/>
            <a:ext cx="7416824" cy="461665"/>
          </a:xfrm>
          <a:prstGeom prst="rect">
            <a:avLst/>
          </a:prstGeom>
          <a:solidFill>
            <a:schemeClr val="accent6">
              <a:lumMod val="60000"/>
              <a:lumOff val="40000"/>
            </a:schemeClr>
          </a:solidFill>
        </p:spPr>
        <p:txBody>
          <a:bodyPr wrap="square" rtlCol="0">
            <a:spAutoFit/>
          </a:bodyPr>
          <a:lstStyle/>
          <a:p>
            <a:pPr algn="ctr"/>
            <a:r>
              <a:rPr lang="en-US" sz="1200" dirty="0">
                <a:solidFill>
                  <a:schemeClr val="dk1"/>
                </a:solidFill>
                <a:latin typeface="Century Gothic" panose="020B0502020202020204" pitchFamily="34" charset="0"/>
              </a:rPr>
              <a:t>* </a:t>
            </a:r>
            <a:r>
              <a:rPr lang="el-GR" sz="1200" dirty="0">
                <a:solidFill>
                  <a:schemeClr val="dk1"/>
                </a:solidFill>
                <a:latin typeface="Century Gothic" panose="020B0502020202020204" pitchFamily="34" charset="0"/>
              </a:rPr>
              <a:t>Διάρκεια φυσικής κινητικότητας. Οι δραστηριότητες μπορούν σε όλες τις περιπτώσεις να </a:t>
            </a:r>
            <a:r>
              <a:rPr lang="el-GR" sz="1200" dirty="0" smtClean="0">
                <a:solidFill>
                  <a:schemeClr val="dk1"/>
                </a:solidFill>
                <a:latin typeface="Century Gothic" panose="020B0502020202020204" pitchFamily="34" charset="0"/>
              </a:rPr>
              <a:t>συνδυαστούν </a:t>
            </a:r>
            <a:r>
              <a:rPr lang="el-GR" sz="1200" dirty="0">
                <a:solidFill>
                  <a:schemeClr val="dk1"/>
                </a:solidFill>
                <a:latin typeface="Century Gothic" panose="020B0502020202020204" pitchFamily="34" charset="0"/>
              </a:rPr>
              <a:t>με επιπλέον διαδικτυακές δραστηριότητες (</a:t>
            </a:r>
            <a:r>
              <a:rPr lang="en-US" sz="1200" dirty="0">
                <a:solidFill>
                  <a:schemeClr val="dk1"/>
                </a:solidFill>
                <a:latin typeface="Century Gothic" panose="020B0502020202020204" pitchFamily="34" charset="0"/>
              </a:rPr>
              <a:t>“blended activities”)</a:t>
            </a:r>
          </a:p>
        </p:txBody>
      </p:sp>
    </p:spTree>
    <p:extLst>
      <p:ext uri="{BB962C8B-B14F-4D97-AF65-F5344CB8AC3E}">
        <p14:creationId xmlns:p14="http://schemas.microsoft.com/office/powerpoint/2010/main" val="3143348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 y="60190"/>
            <a:ext cx="12095923" cy="523220"/>
          </a:xfrm>
          <a:prstGeom prst="rect">
            <a:avLst/>
          </a:prstGeom>
          <a:noFill/>
        </p:spPr>
        <p:txBody>
          <a:bodyPr wrap="square" rtlCol="0">
            <a:spAutoFit/>
          </a:bodyPr>
          <a:lstStyle/>
          <a:p>
            <a:r>
              <a:rPr lang="el-GR" sz="2800" dirty="0" smtClean="0">
                <a:solidFill>
                  <a:schemeClr val="bg1"/>
                </a:solidFill>
                <a:latin typeface="Century Gothic" panose="020B0502020202020204" pitchFamily="34" charset="0"/>
              </a:rPr>
              <a:t>Επιλέξιμες Δραστηριότητες Κινητικότητας Εκπαιδευομένων</a:t>
            </a:r>
            <a:endParaRPr lang="en-GB" sz="2800" dirty="0">
              <a:solidFill>
                <a:schemeClr val="bg1"/>
              </a:solidFill>
              <a:latin typeface="Century Gothic" panose="020B0502020202020204" pitchFamily="34" charset="0"/>
            </a:endParaRPr>
          </a:p>
        </p:txBody>
      </p:sp>
      <p:sp>
        <p:nvSpPr>
          <p:cNvPr id="3" name="Rectangle 2"/>
          <p:cNvSpPr/>
          <p:nvPr/>
        </p:nvSpPr>
        <p:spPr>
          <a:xfrm>
            <a:off x="572868" y="967843"/>
            <a:ext cx="10593363" cy="632481"/>
          </a:xfrm>
          <a:prstGeom prst="rect">
            <a:avLst/>
          </a:prstGeom>
        </p:spPr>
        <p:txBody>
          <a:bodyPr wrap="square">
            <a:spAutoFit/>
          </a:bodyPr>
          <a:lstStyle/>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7" name="Content Placeholder 4"/>
          <p:cNvGraphicFramePr>
            <a:graphicFrameLocks/>
          </p:cNvGraphicFramePr>
          <p:nvPr>
            <p:extLst>
              <p:ext uri="{D42A27DB-BD31-4B8C-83A1-F6EECF244321}">
                <p14:modId xmlns:p14="http://schemas.microsoft.com/office/powerpoint/2010/main" val="3676104580"/>
              </p:ext>
            </p:extLst>
          </p:nvPr>
        </p:nvGraphicFramePr>
        <p:xfrm>
          <a:off x="1701683" y="944719"/>
          <a:ext cx="8799169" cy="3452232"/>
        </p:xfrm>
        <a:graphic>
          <a:graphicData uri="http://schemas.openxmlformats.org/drawingml/2006/table">
            <a:tbl>
              <a:tblPr firstRow="1" bandRow="1">
                <a:tableStyleId>{93296810-A885-4BE3-A3E7-6D5BEEA58F35}</a:tableStyleId>
              </a:tblPr>
              <a:tblGrid>
                <a:gridCol w="451238">
                  <a:extLst>
                    <a:ext uri="{9D8B030D-6E8A-4147-A177-3AD203B41FA5}">
                      <a16:colId xmlns:a16="http://schemas.microsoft.com/office/drawing/2014/main" val="20000"/>
                    </a:ext>
                  </a:extLst>
                </a:gridCol>
                <a:gridCol w="2782643">
                  <a:extLst>
                    <a:ext uri="{9D8B030D-6E8A-4147-A177-3AD203B41FA5}">
                      <a16:colId xmlns:a16="http://schemas.microsoft.com/office/drawing/2014/main" val="20001"/>
                    </a:ext>
                  </a:extLst>
                </a:gridCol>
                <a:gridCol w="2030578">
                  <a:extLst>
                    <a:ext uri="{9D8B030D-6E8A-4147-A177-3AD203B41FA5}">
                      <a16:colId xmlns:a16="http://schemas.microsoft.com/office/drawing/2014/main" val="20002"/>
                    </a:ext>
                  </a:extLst>
                </a:gridCol>
                <a:gridCol w="1654544">
                  <a:extLst>
                    <a:ext uri="{9D8B030D-6E8A-4147-A177-3AD203B41FA5}">
                      <a16:colId xmlns:a16="http://schemas.microsoft.com/office/drawing/2014/main" val="20003"/>
                    </a:ext>
                  </a:extLst>
                </a:gridCol>
                <a:gridCol w="1880166">
                  <a:extLst>
                    <a:ext uri="{9D8B030D-6E8A-4147-A177-3AD203B41FA5}">
                      <a16:colId xmlns:a16="http://schemas.microsoft.com/office/drawing/2014/main" val="20004"/>
                    </a:ext>
                  </a:extLst>
                </a:gridCol>
              </a:tblGrid>
              <a:tr h="648072">
                <a:tc>
                  <a:txBody>
                    <a:bodyPr/>
                    <a:lstStyle/>
                    <a:p>
                      <a:endParaRPr lang="en-US" dirty="0">
                        <a:latin typeface="Century Gothic" panose="020B0502020202020204" pitchFamily="34" charset="0"/>
                      </a:endParaRPr>
                    </a:p>
                  </a:txBody>
                  <a:tcPr/>
                </a:tc>
                <a:tc>
                  <a:txBody>
                    <a:bodyPr/>
                    <a:lstStyle/>
                    <a:p>
                      <a:pPr marL="0" algn="ctr" defTabSz="914400" rtl="0" eaLnBrk="1" latinLnBrk="0" hangingPunct="1"/>
                      <a:r>
                        <a:rPr lang="el-GR" sz="1800" kern="1200" dirty="0" smtClean="0">
                          <a:latin typeface="Century Gothic" panose="020B0502020202020204" pitchFamily="34" charset="0"/>
                        </a:rPr>
                        <a:t>Δραστηριότητα</a:t>
                      </a:r>
                      <a:endParaRPr lang="en-US" sz="1800" b="1" kern="1200" dirty="0">
                        <a:solidFill>
                          <a:schemeClr val="bg1"/>
                        </a:solidFill>
                        <a:latin typeface="Century Gothic" panose="020B0502020202020204" pitchFamily="34" charset="0"/>
                        <a:ea typeface="+mn-ea"/>
                        <a:cs typeface="+mn-cs"/>
                      </a:endParaRPr>
                    </a:p>
                  </a:txBody>
                  <a:tcPr anchor="ctr"/>
                </a:tc>
                <a:tc>
                  <a:txBody>
                    <a:bodyPr/>
                    <a:lstStyle/>
                    <a:p>
                      <a:pPr marL="0" algn="ctr" defTabSz="914400" rtl="0" eaLnBrk="1" latinLnBrk="0" hangingPunct="1"/>
                      <a:r>
                        <a:rPr lang="el-GR" sz="1800" kern="1200" dirty="0" smtClean="0">
                          <a:latin typeface="Century Gothic" panose="020B0502020202020204" pitchFamily="34" charset="0"/>
                        </a:rPr>
                        <a:t>Σχολική Εκπαίδευση</a:t>
                      </a:r>
                      <a:endParaRPr lang="el-GR" sz="1800" kern="1200" dirty="0" smtClean="0">
                        <a:solidFill>
                          <a:schemeClr val="bg1"/>
                        </a:solidFill>
                        <a:latin typeface="Century Gothic" panose="020B0502020202020204" pitchFamily="34" charset="0"/>
                        <a:ea typeface="+mn-ea"/>
                        <a:cs typeface="+mn-cs"/>
                      </a:endParaRPr>
                    </a:p>
                  </a:txBody>
                  <a:tcPr/>
                </a:tc>
                <a:tc>
                  <a:txBody>
                    <a:bodyPr/>
                    <a:lstStyle/>
                    <a:p>
                      <a:pPr marL="0" algn="ctr" defTabSz="914400" rtl="0" eaLnBrk="1" latinLnBrk="0" hangingPunct="1"/>
                      <a:r>
                        <a:rPr lang="el-GR" sz="1800" kern="1200" dirty="0" smtClean="0">
                          <a:latin typeface="Century Gothic" panose="020B0502020202020204" pitchFamily="34" charset="0"/>
                        </a:rPr>
                        <a:t>Εκπαίδευση </a:t>
                      </a:r>
                    </a:p>
                    <a:p>
                      <a:pPr marL="0" algn="ctr" defTabSz="914400" rtl="0" eaLnBrk="1" latinLnBrk="0" hangingPunct="1"/>
                      <a:r>
                        <a:rPr lang="el-GR" sz="1800" kern="1200" dirty="0" smtClean="0">
                          <a:latin typeface="Century Gothic" panose="020B0502020202020204" pitchFamily="34" charset="0"/>
                        </a:rPr>
                        <a:t>Ενηλίκων </a:t>
                      </a:r>
                      <a:endParaRPr lang="el-GR" sz="1800" kern="1200" dirty="0" smtClean="0">
                        <a:solidFill>
                          <a:schemeClr val="bg1"/>
                        </a:solidFill>
                        <a:latin typeface="Century Gothic" panose="020B0502020202020204" pitchFamily="34" charset="0"/>
                        <a:ea typeface="+mn-ea"/>
                        <a:cs typeface="+mn-cs"/>
                      </a:endParaRPr>
                    </a:p>
                  </a:txBody>
                  <a:tcPr/>
                </a:tc>
                <a:tc>
                  <a:txBody>
                    <a:bodyPr/>
                    <a:lstStyle/>
                    <a:p>
                      <a:pPr marL="0" algn="ctr" defTabSz="914400" rtl="0" eaLnBrk="1" latinLnBrk="0" hangingPunct="1"/>
                      <a:r>
                        <a:rPr lang="el-GR" sz="1800" kern="1200" dirty="0" smtClean="0">
                          <a:latin typeface="Century Gothic" panose="020B0502020202020204" pitchFamily="34" charset="0"/>
                        </a:rPr>
                        <a:t>ΕΕΚ</a:t>
                      </a:r>
                      <a:endParaRPr lang="en-US" sz="1800" kern="1200" dirty="0">
                        <a:solidFill>
                          <a:schemeClr val="bg1"/>
                        </a:solidFill>
                        <a:latin typeface="Century Gothic" panose="020B0502020202020204" pitchFamily="34" charset="0"/>
                        <a:ea typeface="+mn-ea"/>
                        <a:cs typeface="+mn-cs"/>
                      </a:endParaRPr>
                    </a:p>
                  </a:txBody>
                  <a:tcPr/>
                </a:tc>
                <a:extLst>
                  <a:ext uri="{0D108BD9-81ED-4DB2-BD59-A6C34878D82A}">
                    <a16:rowId xmlns:a16="http://schemas.microsoft.com/office/drawing/2014/main" val="10000"/>
                  </a:ext>
                </a:extLst>
              </a:tr>
              <a:tr h="370840">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latin typeface="Century Gothic" panose="020B0502020202020204" pitchFamily="34" charset="0"/>
                        </a:rPr>
                        <a:t>Εξερχόμενες Κινητικότητες</a:t>
                      </a:r>
                      <a:endParaRPr lang="en-US" sz="1600" kern="1200" dirty="0">
                        <a:solidFill>
                          <a:srgbClr val="FF0000"/>
                        </a:solidFill>
                        <a:latin typeface="Century Gothic" panose="020B0502020202020204" pitchFamily="34" charset="0"/>
                        <a:ea typeface="+mn-ea"/>
                        <a:cs typeface="+mn-cs"/>
                      </a:endParaRPr>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smtClean="0">
                          <a:latin typeface="Century Gothic" panose="020B0502020202020204" pitchFamily="34" charset="0"/>
                        </a:rPr>
                        <a:t>Συμμετοχή σε διαγωνισμούς δεξιοτήτων</a:t>
                      </a:r>
                      <a:endParaRPr lang="en-US" sz="1600" kern="1200" dirty="0" smtClean="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latin typeface="Century Gothic" panose="020B0502020202020204" pitchFamily="34" charset="0"/>
                        </a:rPr>
                        <a:t>-</a:t>
                      </a:r>
                      <a:endParaRPr lang="en-US" sz="1600" b="1" kern="1200" dirty="0" smtClean="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latin typeface="Century Gothic" panose="020B0502020202020204" pitchFamily="34" charset="0"/>
                        </a:rPr>
                        <a:t>-</a:t>
                      </a:r>
                      <a:endParaRPr lang="en-US" sz="1600" b="1" kern="1200" dirty="0" smtClean="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latin typeface="Century Gothic" panose="020B0502020202020204" pitchFamily="34" charset="0"/>
                        </a:rPr>
                        <a:t>1 – 10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1"/>
                  </a:ext>
                </a:extLst>
              </a:tr>
              <a:tr h="3708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rgbClr val="FF0000"/>
                        </a:solidFill>
                        <a:latin typeface="Century Gothic" panose="020B0502020202020204" pitchFamily="34" charset="0"/>
                        <a:ea typeface="+mn-ea"/>
                        <a:cs typeface="+mn-cs"/>
                      </a:endParaRPr>
                    </a:p>
                  </a:txBody>
                  <a:tcPr vert="vert27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smtClean="0">
                          <a:latin typeface="Century Gothic" panose="020B0502020202020204" pitchFamily="34" charset="0"/>
                        </a:rPr>
                        <a:t>Συμμετοχή σε ομαδική</a:t>
                      </a:r>
                      <a:r>
                        <a:rPr lang="el-GR" sz="1600" kern="1200" baseline="0" dirty="0" smtClean="0">
                          <a:latin typeface="Century Gothic" panose="020B0502020202020204" pitchFamily="34" charset="0"/>
                        </a:rPr>
                        <a:t> κινητικότητα εκπαιδευομένων</a:t>
                      </a:r>
                      <a:endParaRPr lang="en-US" sz="1600"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latin typeface="Century Gothic" panose="020B0502020202020204" pitchFamily="34" charset="0"/>
                        </a:rPr>
                        <a:t>2</a:t>
                      </a:r>
                      <a:r>
                        <a:rPr lang="el-GR" sz="1600" kern="1200" baseline="0" dirty="0" smtClean="0">
                          <a:latin typeface="Century Gothic" panose="020B0502020202020204" pitchFamily="34" charset="0"/>
                        </a:rPr>
                        <a:t> – 30 ημέρες</a:t>
                      </a:r>
                      <a:r>
                        <a:rPr lang="en-US" sz="1600" kern="1200" baseline="0" dirty="0" smtClean="0">
                          <a:latin typeface="Century Gothic" panose="020B0502020202020204" pitchFamily="34" charset="0"/>
                        </a:rPr>
                        <a:t>*</a:t>
                      </a:r>
                      <a:endParaRPr lang="en-US" sz="1600" b="1" kern="1200" dirty="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latin typeface="Century Gothic" panose="020B0502020202020204" pitchFamily="34" charset="0"/>
                        </a:rPr>
                        <a:t>2 – 30 ημέρες*</a:t>
                      </a:r>
                      <a:endParaRPr lang="en-US" sz="1600" b="1" kern="1200" dirty="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latin typeface="Century Gothic" panose="020B0502020202020204" pitchFamily="34" charset="0"/>
                        </a:rPr>
                        <a:t>-</a:t>
                      </a:r>
                      <a:endParaRPr lang="en-US" sz="1600" b="1"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2"/>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Century Gothic" panose="020B050202020202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smtClean="0">
                          <a:latin typeface="Century Gothic" panose="020B0502020202020204" pitchFamily="34" charset="0"/>
                        </a:rPr>
                        <a:t>Συμμετοχή</a:t>
                      </a:r>
                      <a:r>
                        <a:rPr lang="el-GR" sz="1600" kern="1200" baseline="0" dirty="0" smtClean="0">
                          <a:latin typeface="Century Gothic" panose="020B0502020202020204" pitchFamily="34" charset="0"/>
                        </a:rPr>
                        <a:t> σε σύντομης διάρκειας κινητικότητες</a:t>
                      </a:r>
                      <a:endParaRPr lang="en-US" sz="1600"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latin typeface="Century Gothic" panose="020B0502020202020204" pitchFamily="34" charset="0"/>
                        </a:rPr>
                        <a:t>10 – 29 ημέρες*</a:t>
                      </a:r>
                      <a:endParaRPr lang="en-US" sz="1600" b="1"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latin typeface="Century Gothic" panose="020B0502020202020204" pitchFamily="34" charset="0"/>
                        </a:rPr>
                        <a:t>2 – 30 ημέρες*</a:t>
                      </a:r>
                      <a:endParaRPr lang="en-US" sz="1600" kern="1200" dirty="0" smtClean="0">
                        <a:latin typeface="Century Gothic" panose="020B0502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latin typeface="Century Gothic" panose="020B0502020202020204" pitchFamily="34" charset="0"/>
                        </a:rPr>
                        <a:t>10</a:t>
                      </a:r>
                      <a:r>
                        <a:rPr lang="el-GR" sz="1600" kern="1200" baseline="0" dirty="0" smtClean="0">
                          <a:latin typeface="Century Gothic" panose="020B0502020202020204" pitchFamily="34" charset="0"/>
                        </a:rPr>
                        <a:t> </a:t>
                      </a:r>
                      <a:r>
                        <a:rPr lang="el-GR" sz="1600" kern="1200" dirty="0" smtClean="0">
                          <a:latin typeface="Century Gothic" panose="020B0502020202020204" pitchFamily="34" charset="0"/>
                        </a:rPr>
                        <a:t>- 89 ημέρες**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dk1"/>
                        </a:solidFill>
                        <a:latin typeface="Century Gothic" panose="020B0502020202020204" pitchFamily="34" charset="0"/>
                        <a:ea typeface="+mn-ea"/>
                        <a:cs typeface="+mn-cs"/>
                      </a:endParaRPr>
                    </a:p>
                  </a:txBody>
                  <a:tcPr/>
                </a:tc>
                <a:extLst>
                  <a:ext uri="{0D108BD9-81ED-4DB2-BD59-A6C34878D82A}">
                    <a16:rowId xmlns:a16="http://schemas.microsoft.com/office/drawing/2014/main" val="10003"/>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Century Gothic" panose="020B050202020202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kern="1200" dirty="0" smtClean="0">
                          <a:latin typeface="Century Gothic" panose="020B0502020202020204" pitchFamily="34" charset="0"/>
                        </a:rPr>
                        <a:t>Συμμετοχή</a:t>
                      </a:r>
                      <a:r>
                        <a:rPr lang="el-GR" sz="1600" kern="1200" baseline="0" dirty="0" smtClean="0">
                          <a:latin typeface="Century Gothic" panose="020B0502020202020204" pitchFamily="34" charset="0"/>
                        </a:rPr>
                        <a:t> σε μεγάλης διάρκειας κινητικότητες</a:t>
                      </a:r>
                      <a:endParaRPr lang="en-US" sz="1600"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baseline="0" dirty="0" smtClean="0">
                          <a:latin typeface="Century Gothic" panose="020B0502020202020204" pitchFamily="34" charset="0"/>
                        </a:rPr>
                        <a:t>30 – 3</a:t>
                      </a:r>
                      <a:r>
                        <a:rPr lang="en-US" sz="1600" kern="1200" baseline="0" dirty="0" smtClean="0">
                          <a:latin typeface="Century Gothic" panose="020B0502020202020204" pitchFamily="34" charset="0"/>
                        </a:rPr>
                        <a:t>6</a:t>
                      </a:r>
                      <a:r>
                        <a:rPr lang="el-GR" sz="1600" kern="1200" baseline="0" dirty="0" smtClean="0">
                          <a:latin typeface="Century Gothic" panose="020B0502020202020204" pitchFamily="34" charset="0"/>
                        </a:rPr>
                        <a:t>5 ημέρες</a:t>
                      </a:r>
                      <a:r>
                        <a:rPr lang="en-US" sz="1600" kern="1200" baseline="0" dirty="0" smtClean="0">
                          <a:latin typeface="Century Gothic" panose="020B0502020202020204" pitchFamily="34" charset="0"/>
                        </a:rPr>
                        <a:t>*</a:t>
                      </a:r>
                      <a:endParaRPr lang="en-US" sz="1600" b="1" kern="1200" dirty="0" smtClean="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latin typeface="Century Gothic" panose="020B0502020202020204" pitchFamily="34" charset="0"/>
                        </a:rPr>
                        <a:t>-</a:t>
                      </a:r>
                      <a:endParaRPr lang="en-US" sz="1600" b="1" kern="1200" dirty="0" smtClean="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latin typeface="Century Gothic" panose="020B0502020202020204" pitchFamily="34" charset="0"/>
                        </a:rPr>
                        <a:t>90 – 365 ημέρες**</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latin typeface="Century Gothic" panose="020B0502020202020204" pitchFamily="34" charset="0"/>
                        </a:rPr>
                        <a:t>(</a:t>
                      </a:r>
                      <a:r>
                        <a:rPr lang="en-US" sz="1600" kern="1200" dirty="0" smtClean="0">
                          <a:latin typeface="Century Gothic" panose="020B0502020202020204" pitchFamily="34" charset="0"/>
                        </a:rPr>
                        <a:t>Erasmus</a:t>
                      </a:r>
                      <a:r>
                        <a:rPr lang="en-US" sz="1600" kern="1200" baseline="0" dirty="0" smtClean="0">
                          <a:latin typeface="Century Gothic" panose="020B0502020202020204" pitchFamily="34" charset="0"/>
                        </a:rPr>
                        <a:t>Pro)</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4"/>
                  </a:ext>
                </a:extLst>
              </a:tr>
            </a:tbl>
          </a:graphicData>
        </a:graphic>
      </p:graphicFrame>
      <p:sp>
        <p:nvSpPr>
          <p:cNvPr id="8" name="TextBox 7"/>
          <p:cNvSpPr txBox="1"/>
          <p:nvPr/>
        </p:nvSpPr>
        <p:spPr>
          <a:xfrm>
            <a:off x="1797503" y="4521745"/>
            <a:ext cx="8305303" cy="923330"/>
          </a:xfrm>
          <a:prstGeom prst="rect">
            <a:avLst/>
          </a:prstGeom>
          <a:solidFill>
            <a:schemeClr val="accent6">
              <a:lumMod val="75000"/>
            </a:schemeClr>
          </a:solidFill>
        </p:spPr>
        <p:txBody>
          <a:bodyPr wrap="square" rtlCol="0">
            <a:spAutoFit/>
          </a:bodyPr>
          <a:lstStyle/>
          <a:p>
            <a:pPr algn="ctr"/>
            <a:r>
              <a:rPr lang="el-GR" dirty="0" smtClean="0">
                <a:solidFill>
                  <a:schemeClr val="dk1"/>
                </a:solidFill>
                <a:latin typeface="Century Gothic" panose="020B0502020202020204" pitchFamily="34" charset="0"/>
              </a:rPr>
              <a:t>ΕΕΚ</a:t>
            </a:r>
            <a:r>
              <a:rPr lang="en-US" dirty="0">
                <a:solidFill>
                  <a:schemeClr val="dk1"/>
                </a:solidFill>
                <a:latin typeface="Century Gothic" panose="020B0502020202020204" pitchFamily="34" charset="0"/>
              </a:rPr>
              <a:t>:</a:t>
            </a:r>
            <a:r>
              <a:rPr lang="el-GR" dirty="0" smtClean="0">
                <a:solidFill>
                  <a:schemeClr val="dk1"/>
                </a:solidFill>
                <a:latin typeface="Century Gothic" panose="020B0502020202020204" pitchFamily="34" charset="0"/>
              </a:rPr>
              <a:t> οι κινητικότητες σύντομης/μεγάλης διάρκειας</a:t>
            </a:r>
            <a:r>
              <a:rPr lang="en-US" dirty="0" smtClean="0">
                <a:solidFill>
                  <a:schemeClr val="dk1"/>
                </a:solidFill>
                <a:latin typeface="Century Gothic" panose="020B0502020202020204" pitchFamily="34" charset="0"/>
              </a:rPr>
              <a:t> </a:t>
            </a:r>
            <a:r>
              <a:rPr lang="el-GR" dirty="0">
                <a:latin typeface="Century Gothic" panose="020B0502020202020204" pitchFamily="34" charset="0"/>
              </a:rPr>
              <a:t>σε παρόχους ή/και επιχειρήσεις </a:t>
            </a:r>
            <a:r>
              <a:rPr lang="el-GR" dirty="0" smtClean="0">
                <a:latin typeface="Century Gothic" panose="020B0502020202020204" pitchFamily="34" charset="0"/>
              </a:rPr>
              <a:t>ΕΕΚ</a:t>
            </a:r>
            <a:r>
              <a:rPr lang="en-US" dirty="0" smtClean="0">
                <a:latin typeface="Century Gothic" panose="020B0502020202020204" pitchFamily="34" charset="0"/>
              </a:rPr>
              <a:t>. </a:t>
            </a:r>
            <a:r>
              <a:rPr lang="el-GR" dirty="0" smtClean="0">
                <a:latin typeface="Century Gothic" panose="020B0502020202020204" pitchFamily="34" charset="0"/>
              </a:rPr>
              <a:t>Έμφαση για </a:t>
            </a:r>
            <a:r>
              <a:rPr lang="el-GR" dirty="0">
                <a:latin typeface="Century Gothic" panose="020B0502020202020204" pitchFamily="34" charset="0"/>
              </a:rPr>
              <a:t>κατάρτιση </a:t>
            </a:r>
            <a:r>
              <a:rPr lang="el-GR" dirty="0" smtClean="0">
                <a:latin typeface="Century Gothic" panose="020B0502020202020204" pitchFamily="34" charset="0"/>
              </a:rPr>
              <a:t>στο </a:t>
            </a:r>
            <a:r>
              <a:rPr lang="el-GR" dirty="0">
                <a:latin typeface="Century Gothic" panose="020B0502020202020204" pitchFamily="34" charset="0"/>
              </a:rPr>
              <a:t>χώρο εργασίας με τη μορφή τοποθέτησης σε μία </a:t>
            </a:r>
            <a:r>
              <a:rPr lang="el-GR" dirty="0" smtClean="0">
                <a:latin typeface="Century Gothic" panose="020B0502020202020204" pitchFamily="34" charset="0"/>
              </a:rPr>
              <a:t>επιχείρηση</a:t>
            </a:r>
            <a:endParaRPr lang="el-GR" dirty="0">
              <a:latin typeface="Century Gothic" panose="020B0502020202020204" pitchFamily="34" charset="0"/>
            </a:endParaRPr>
          </a:p>
        </p:txBody>
      </p:sp>
      <p:sp>
        <p:nvSpPr>
          <p:cNvPr id="9" name="TextBox 8"/>
          <p:cNvSpPr txBox="1"/>
          <p:nvPr/>
        </p:nvSpPr>
        <p:spPr>
          <a:xfrm>
            <a:off x="2339547" y="5604202"/>
            <a:ext cx="7416824" cy="646331"/>
          </a:xfrm>
          <a:prstGeom prst="rect">
            <a:avLst/>
          </a:prstGeom>
          <a:solidFill>
            <a:schemeClr val="accent6">
              <a:lumMod val="40000"/>
              <a:lumOff val="60000"/>
            </a:schemeClr>
          </a:solidFill>
        </p:spPr>
        <p:txBody>
          <a:bodyPr wrap="square" rtlCol="0">
            <a:spAutoFit/>
          </a:bodyPr>
          <a:lstStyle/>
          <a:p>
            <a:pPr algn="ctr"/>
            <a:r>
              <a:rPr lang="el-GR" sz="1200" dirty="0" smtClean="0">
                <a:solidFill>
                  <a:schemeClr val="dk1"/>
                </a:solidFill>
                <a:latin typeface="Century Gothic" panose="020B0502020202020204" pitchFamily="34" charset="0"/>
              </a:rPr>
              <a:t>*Διάρκεια </a:t>
            </a:r>
            <a:r>
              <a:rPr lang="el-GR" sz="1200" dirty="0">
                <a:solidFill>
                  <a:schemeClr val="dk1"/>
                </a:solidFill>
                <a:latin typeface="Century Gothic" panose="020B0502020202020204" pitchFamily="34" charset="0"/>
              </a:rPr>
              <a:t>φυσικής κινητικότητας. Οι δραστηριότητες μπορούν σε όλες τις περιπτώσεις να </a:t>
            </a:r>
            <a:r>
              <a:rPr lang="el-GR" sz="1200" dirty="0" smtClean="0">
                <a:solidFill>
                  <a:schemeClr val="dk1"/>
                </a:solidFill>
                <a:latin typeface="Century Gothic" panose="020B0502020202020204" pitchFamily="34" charset="0"/>
              </a:rPr>
              <a:t>συνδυαστούν </a:t>
            </a:r>
            <a:r>
              <a:rPr lang="el-GR" sz="1200" dirty="0">
                <a:solidFill>
                  <a:schemeClr val="dk1"/>
                </a:solidFill>
                <a:latin typeface="Century Gothic" panose="020B0502020202020204" pitchFamily="34" charset="0"/>
              </a:rPr>
              <a:t>με επιπλέον διαδικτυακές δραστηριότητες (</a:t>
            </a:r>
            <a:r>
              <a:rPr lang="en-US" sz="1200" dirty="0">
                <a:solidFill>
                  <a:schemeClr val="dk1"/>
                </a:solidFill>
                <a:latin typeface="Century Gothic" panose="020B0502020202020204" pitchFamily="34" charset="0"/>
              </a:rPr>
              <a:t>“blended activities</a:t>
            </a:r>
            <a:r>
              <a:rPr lang="en-US" sz="1200" dirty="0" smtClean="0">
                <a:solidFill>
                  <a:schemeClr val="dk1"/>
                </a:solidFill>
                <a:latin typeface="Century Gothic" panose="020B0502020202020204" pitchFamily="34" charset="0"/>
              </a:rPr>
              <a:t>”)</a:t>
            </a:r>
            <a:endParaRPr lang="el-GR" sz="1200" dirty="0" smtClean="0">
              <a:solidFill>
                <a:schemeClr val="dk1"/>
              </a:solidFill>
              <a:latin typeface="Century Gothic" panose="020B0502020202020204" pitchFamily="34" charset="0"/>
            </a:endParaRPr>
          </a:p>
          <a:p>
            <a:pPr algn="ctr"/>
            <a:r>
              <a:rPr lang="el-GR" sz="1200" dirty="0" smtClean="0">
                <a:solidFill>
                  <a:schemeClr val="dk1"/>
                </a:solidFill>
                <a:latin typeface="Century Gothic" panose="020B0502020202020204" pitchFamily="34" charset="0"/>
              </a:rPr>
              <a:t>** Για άτομα από ευάλωτες ομάδες η κινητικότητα μπορεί να είναι 2 – 89 ημέρες</a:t>
            </a:r>
            <a:endParaRPr lang="en-US" sz="1200" dirty="0">
              <a:solidFill>
                <a:schemeClr val="dk1"/>
              </a:solidFill>
              <a:latin typeface="Century Gothic" panose="020B0502020202020204" pitchFamily="34" charset="0"/>
            </a:endParaRPr>
          </a:p>
        </p:txBody>
      </p:sp>
    </p:spTree>
    <p:extLst>
      <p:ext uri="{BB962C8B-B14F-4D97-AF65-F5344CB8AC3E}">
        <p14:creationId xmlns:p14="http://schemas.microsoft.com/office/powerpoint/2010/main" val="570530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 y="60190"/>
            <a:ext cx="12095923" cy="523220"/>
          </a:xfrm>
          <a:prstGeom prst="rect">
            <a:avLst/>
          </a:prstGeom>
          <a:noFill/>
        </p:spPr>
        <p:txBody>
          <a:bodyPr wrap="square" rtlCol="0">
            <a:spAutoFit/>
          </a:bodyPr>
          <a:lstStyle/>
          <a:p>
            <a:r>
              <a:rPr lang="el-GR" sz="2800" dirty="0" smtClean="0">
                <a:solidFill>
                  <a:schemeClr val="bg1"/>
                </a:solidFill>
                <a:latin typeface="Century Gothic" panose="020B0502020202020204" pitchFamily="34" charset="0"/>
              </a:rPr>
              <a:t>Άλλες Επιλέξιμες Δραστηριότητες</a:t>
            </a:r>
            <a:endParaRPr lang="en-GB" sz="2800" dirty="0">
              <a:solidFill>
                <a:schemeClr val="bg1"/>
              </a:solidFill>
              <a:latin typeface="Century Gothic" panose="020B0502020202020204" pitchFamily="34" charset="0"/>
            </a:endParaRPr>
          </a:p>
        </p:txBody>
      </p:sp>
      <p:sp>
        <p:nvSpPr>
          <p:cNvPr id="3" name="Rectangle 2"/>
          <p:cNvSpPr/>
          <p:nvPr/>
        </p:nvSpPr>
        <p:spPr>
          <a:xfrm>
            <a:off x="572868" y="967843"/>
            <a:ext cx="10593363" cy="632481"/>
          </a:xfrm>
          <a:prstGeom prst="rect">
            <a:avLst/>
          </a:prstGeom>
        </p:spPr>
        <p:txBody>
          <a:bodyPr wrap="square">
            <a:spAutoFit/>
          </a:bodyPr>
          <a:lstStyle/>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10" name="Content Placeholder 4"/>
          <p:cNvGraphicFramePr>
            <a:graphicFrameLocks/>
          </p:cNvGraphicFramePr>
          <p:nvPr>
            <p:extLst>
              <p:ext uri="{D42A27DB-BD31-4B8C-83A1-F6EECF244321}">
                <p14:modId xmlns:p14="http://schemas.microsoft.com/office/powerpoint/2010/main" val="835325815"/>
              </p:ext>
            </p:extLst>
          </p:nvPr>
        </p:nvGraphicFramePr>
        <p:xfrm>
          <a:off x="2018047" y="1119876"/>
          <a:ext cx="8424938" cy="1493520"/>
        </p:xfrm>
        <a:graphic>
          <a:graphicData uri="http://schemas.openxmlformats.org/drawingml/2006/table">
            <a:tbl>
              <a:tblPr firstRow="1" bandRow="1">
                <a:tableStyleId>{93296810-A885-4BE3-A3E7-6D5BEEA58F35}</a:tableStyleId>
              </a:tblPr>
              <a:tblGrid>
                <a:gridCol w="1642149">
                  <a:extLst>
                    <a:ext uri="{9D8B030D-6E8A-4147-A177-3AD203B41FA5}">
                      <a16:colId xmlns:a16="http://schemas.microsoft.com/office/drawing/2014/main" val="20000"/>
                    </a:ext>
                  </a:extLst>
                </a:gridCol>
                <a:gridCol w="3926877">
                  <a:extLst>
                    <a:ext uri="{9D8B030D-6E8A-4147-A177-3AD203B41FA5}">
                      <a16:colId xmlns:a16="http://schemas.microsoft.com/office/drawing/2014/main" val="20001"/>
                    </a:ext>
                  </a:extLst>
                </a:gridCol>
                <a:gridCol w="2855912">
                  <a:extLst>
                    <a:ext uri="{9D8B030D-6E8A-4147-A177-3AD203B41FA5}">
                      <a16:colId xmlns:a16="http://schemas.microsoft.com/office/drawing/2014/main" val="20002"/>
                    </a:ext>
                  </a:extLst>
                </a:gridCol>
              </a:tblGrid>
              <a:tr h="648072">
                <a:tc>
                  <a:txBody>
                    <a:bodyPr/>
                    <a:lstStyle/>
                    <a:p>
                      <a:endParaRPr lang="en-US"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smtClean="0">
                          <a:latin typeface="Century Gothic" panose="020B0502020202020204" pitchFamily="34" charset="0"/>
                        </a:rPr>
                        <a:t>Δραστηριότητα</a:t>
                      </a:r>
                      <a:endParaRPr lang="en-US" sz="1800" kern="1200" dirty="0" smtClean="0">
                        <a:latin typeface="Century Gothic" panose="020B0502020202020204" pitchFamily="34" charset="0"/>
                      </a:endParaRPr>
                    </a:p>
                    <a:p>
                      <a:pPr algn="ctr"/>
                      <a:endParaRPr lang="en-US" dirty="0">
                        <a:latin typeface="Century Gothic" panose="020B0502020202020204" pitchFamily="34" charset="0"/>
                      </a:endParaRPr>
                    </a:p>
                  </a:txBody>
                  <a:tcPr anchor="ctr"/>
                </a:tc>
                <a:tc>
                  <a:txBody>
                    <a:bodyPr/>
                    <a:lstStyle/>
                    <a:p>
                      <a:pPr marL="0" algn="ctr" defTabSz="914400" rtl="0" eaLnBrk="1" latinLnBrk="0" hangingPunct="1"/>
                      <a:r>
                        <a:rPr lang="el-GR" sz="1800" kern="1200" dirty="0" smtClean="0">
                          <a:latin typeface="Century Gothic" panose="020B0502020202020204" pitchFamily="34" charset="0"/>
                        </a:rPr>
                        <a:t>Σχολική Εκπαίδευση</a:t>
                      </a:r>
                    </a:p>
                    <a:p>
                      <a:pPr marL="0" algn="ctr" defTabSz="914400" rtl="0" eaLnBrk="1" latinLnBrk="0" hangingPunct="1"/>
                      <a:r>
                        <a:rPr lang="el-GR" sz="1800" kern="1200" dirty="0" smtClean="0">
                          <a:latin typeface="Century Gothic" panose="020B0502020202020204" pitchFamily="34" charset="0"/>
                        </a:rPr>
                        <a:t>Εκπαίδευση Ενηλίκων </a:t>
                      </a:r>
                    </a:p>
                    <a:p>
                      <a:pPr marL="0" algn="ctr" defTabSz="914400" rtl="0" eaLnBrk="1" latinLnBrk="0" hangingPunct="1"/>
                      <a:r>
                        <a:rPr lang="el-GR" sz="1800" kern="1200" dirty="0" smtClean="0">
                          <a:latin typeface="Century Gothic" panose="020B0502020202020204" pitchFamily="34" charset="0"/>
                        </a:rPr>
                        <a:t>ΕΕΚ</a:t>
                      </a:r>
                      <a:endParaRPr lang="en-US" sz="1800" kern="1200" dirty="0">
                        <a:solidFill>
                          <a:schemeClr val="bg1"/>
                        </a:solidFill>
                        <a:latin typeface="Century Gothic" panose="020B0502020202020204" pitchFamily="34" charset="0"/>
                        <a:ea typeface="+mn-ea"/>
                        <a:cs typeface="+mn-cs"/>
                      </a:endParaRPr>
                    </a:p>
                  </a:txBody>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latin typeface="Century Gothic" panose="020B0502020202020204" pitchFamily="34" charset="0"/>
                        </a:rPr>
                        <a:t>Εξερχόμενη Κινητικότητα</a:t>
                      </a:r>
                      <a:endParaRPr lang="en-US" sz="1600" kern="1200" dirty="0">
                        <a:solidFill>
                          <a:srgbClr val="FF0000"/>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latin typeface="Century Gothic" panose="020B0502020202020204" pitchFamily="34" charset="0"/>
                        </a:rPr>
                        <a:t>Προπαρασκευαστικές</a:t>
                      </a:r>
                      <a:r>
                        <a:rPr lang="el-GR" sz="1600" kern="1200" baseline="0" dirty="0" smtClean="0">
                          <a:latin typeface="Century Gothic" panose="020B0502020202020204" pitchFamily="34" charset="0"/>
                        </a:rPr>
                        <a:t> Επισκέψεις</a:t>
                      </a:r>
                      <a:endParaRPr lang="en-US" sz="1600" kern="1200" dirty="0" smtClean="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latin typeface="Century Gothic" panose="020B0502020202020204" pitchFamily="34" charset="0"/>
                        </a:rPr>
                        <a:t>Δεν υπάρχει περιορισμός</a:t>
                      </a:r>
                    </a:p>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latin typeface="Century Gothic" panose="020B0502020202020204" pitchFamily="34" charset="0"/>
                        </a:rPr>
                        <a:t>(1 – 2 μέρες περίπου)</a:t>
                      </a:r>
                      <a:endParaRPr lang="en-US" sz="1600" b="1" kern="1200" dirty="0" smtClean="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1"/>
                  </a:ext>
                </a:extLst>
              </a:tr>
            </a:tbl>
          </a:graphicData>
        </a:graphic>
      </p:graphicFrame>
      <p:graphicFrame>
        <p:nvGraphicFramePr>
          <p:cNvPr id="11" name="Content Placeholder 4"/>
          <p:cNvGraphicFramePr>
            <a:graphicFrameLocks/>
          </p:cNvGraphicFramePr>
          <p:nvPr>
            <p:extLst>
              <p:ext uri="{D42A27DB-BD31-4B8C-83A1-F6EECF244321}">
                <p14:modId xmlns:p14="http://schemas.microsoft.com/office/powerpoint/2010/main" val="324978626"/>
              </p:ext>
            </p:extLst>
          </p:nvPr>
        </p:nvGraphicFramePr>
        <p:xfrm>
          <a:off x="2018047" y="3108920"/>
          <a:ext cx="8424935" cy="2316480"/>
        </p:xfrm>
        <a:graphic>
          <a:graphicData uri="http://schemas.openxmlformats.org/drawingml/2006/table">
            <a:tbl>
              <a:tblPr firstRow="1" bandRow="1">
                <a:tableStyleId>{7DF18680-E054-41AD-8BC1-D1AEF772440D}</a:tableStyleId>
              </a:tblPr>
              <a:tblGrid>
                <a:gridCol w="1642148">
                  <a:extLst>
                    <a:ext uri="{9D8B030D-6E8A-4147-A177-3AD203B41FA5}">
                      <a16:colId xmlns:a16="http://schemas.microsoft.com/office/drawing/2014/main" val="20000"/>
                    </a:ext>
                  </a:extLst>
                </a:gridCol>
                <a:gridCol w="3926876">
                  <a:extLst>
                    <a:ext uri="{9D8B030D-6E8A-4147-A177-3AD203B41FA5}">
                      <a16:colId xmlns:a16="http://schemas.microsoft.com/office/drawing/2014/main" val="20001"/>
                    </a:ext>
                  </a:extLst>
                </a:gridCol>
                <a:gridCol w="2855911">
                  <a:extLst>
                    <a:ext uri="{9D8B030D-6E8A-4147-A177-3AD203B41FA5}">
                      <a16:colId xmlns:a16="http://schemas.microsoft.com/office/drawing/2014/main" val="20002"/>
                    </a:ext>
                  </a:extLst>
                </a:gridCol>
              </a:tblGrid>
              <a:tr h="648072">
                <a:tc>
                  <a:txBody>
                    <a:bodyPr/>
                    <a:lstStyle/>
                    <a:p>
                      <a:endParaRPr lang="en-US"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kern="1200" dirty="0" smtClean="0">
                          <a:latin typeface="Century Gothic" panose="020B0502020202020204" pitchFamily="34" charset="0"/>
                        </a:rPr>
                        <a:t>Δραστηριότητα</a:t>
                      </a:r>
                      <a:endParaRPr lang="en-US" sz="1800" kern="1200" dirty="0" smtClean="0">
                        <a:latin typeface="Century Gothic" panose="020B0502020202020204" pitchFamily="34" charset="0"/>
                      </a:endParaRPr>
                    </a:p>
                    <a:p>
                      <a:endParaRPr lang="en-US" dirty="0">
                        <a:latin typeface="Century Gothic" panose="020B0502020202020204" pitchFamily="34" charset="0"/>
                      </a:endParaRPr>
                    </a:p>
                  </a:txBody>
                  <a:tcPr anchor="ctr"/>
                </a:tc>
                <a:tc>
                  <a:txBody>
                    <a:bodyPr/>
                    <a:lstStyle/>
                    <a:p>
                      <a:pPr marL="0" algn="ctr" defTabSz="914400" rtl="0" eaLnBrk="1" latinLnBrk="0" hangingPunct="1"/>
                      <a:r>
                        <a:rPr lang="el-GR" sz="1800" kern="1200" dirty="0" smtClean="0">
                          <a:latin typeface="Century Gothic" panose="020B0502020202020204" pitchFamily="34" charset="0"/>
                        </a:rPr>
                        <a:t>Σχολική Εκπαίδευση</a:t>
                      </a:r>
                    </a:p>
                    <a:p>
                      <a:pPr marL="0" algn="ctr" defTabSz="914400" rtl="0" eaLnBrk="1" latinLnBrk="0" hangingPunct="1"/>
                      <a:r>
                        <a:rPr lang="el-GR" sz="1800" kern="1200" dirty="0" smtClean="0">
                          <a:latin typeface="Century Gothic" panose="020B0502020202020204" pitchFamily="34" charset="0"/>
                        </a:rPr>
                        <a:t>Εκπαίδευση Ενηλίκων </a:t>
                      </a:r>
                    </a:p>
                    <a:p>
                      <a:pPr marL="0" algn="ctr" defTabSz="914400" rtl="0" eaLnBrk="1" latinLnBrk="0" hangingPunct="1"/>
                      <a:r>
                        <a:rPr lang="el-GR" sz="1800" kern="1200" dirty="0" smtClean="0">
                          <a:latin typeface="Century Gothic" panose="020B0502020202020204" pitchFamily="34" charset="0"/>
                        </a:rPr>
                        <a:t>ΕΕΚ</a:t>
                      </a:r>
                      <a:endParaRPr lang="en-US" sz="1800" kern="1200" dirty="0">
                        <a:solidFill>
                          <a:schemeClr val="bg1"/>
                        </a:solidFill>
                        <a:latin typeface="Century Gothic" panose="020B0502020202020204" pitchFamily="34" charset="0"/>
                        <a:ea typeface="+mn-ea"/>
                        <a:cs typeface="+mn-cs"/>
                      </a:endParaRPr>
                    </a:p>
                  </a:txBody>
                  <a:tcPr/>
                </a:tc>
                <a:extLst>
                  <a:ext uri="{0D108BD9-81ED-4DB2-BD59-A6C34878D82A}">
                    <a16:rowId xmlns:a16="http://schemas.microsoft.com/office/drawing/2014/main" val="10000"/>
                  </a:ext>
                </a:extLst>
              </a:tr>
              <a:tr h="37084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latin typeface="Century Gothic" panose="020B0502020202020204" pitchFamily="34" charset="0"/>
                        </a:rPr>
                        <a:t>Εισερχόμενες Κινητικότητες</a:t>
                      </a:r>
                      <a:endParaRPr lang="en-US" sz="1600" kern="1200" dirty="0">
                        <a:solidFill>
                          <a:srgbClr val="FF0000"/>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latin typeface="Century Gothic" panose="020B0502020202020204" pitchFamily="34" charset="0"/>
                        </a:rPr>
                        <a:t>Προσκεκλημένοι ειδικοί</a:t>
                      </a:r>
                      <a:r>
                        <a:rPr lang="el-GR" sz="1600" kern="1200" baseline="0" dirty="0" smtClean="0">
                          <a:latin typeface="Century Gothic" panose="020B0502020202020204" pitchFamily="34" charset="0"/>
                        </a:rPr>
                        <a:t> στον τομέα τους </a:t>
                      </a:r>
                      <a:r>
                        <a:rPr lang="en-US" sz="1600" kern="1200" baseline="0" dirty="0" smtClean="0">
                          <a:latin typeface="Century Gothic" panose="020B0502020202020204" pitchFamily="34" charset="0"/>
                        </a:rPr>
                        <a:t>(“invited experts”)</a:t>
                      </a:r>
                      <a:endParaRPr lang="en-US" sz="1600" kern="1200" dirty="0" smtClean="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latin typeface="Century Gothic" panose="020B0502020202020204" pitchFamily="34" charset="0"/>
                        </a:rPr>
                        <a:t>2</a:t>
                      </a:r>
                      <a:r>
                        <a:rPr lang="el-GR" sz="1600" kern="1200" baseline="0" dirty="0" smtClean="0">
                          <a:latin typeface="Century Gothic" panose="020B0502020202020204" pitchFamily="34" charset="0"/>
                        </a:rPr>
                        <a:t> – </a:t>
                      </a:r>
                      <a:r>
                        <a:rPr lang="en-US" sz="1600" kern="1200" baseline="0" dirty="0" smtClean="0">
                          <a:latin typeface="Century Gothic" panose="020B0502020202020204" pitchFamily="34" charset="0"/>
                        </a:rPr>
                        <a:t>6</a:t>
                      </a:r>
                      <a:r>
                        <a:rPr lang="el-GR" sz="1600" kern="1200" baseline="0" dirty="0" smtClean="0">
                          <a:latin typeface="Century Gothic" panose="020B0502020202020204" pitchFamily="34" charset="0"/>
                        </a:rPr>
                        <a:t>0 ημέρες</a:t>
                      </a:r>
                      <a:endParaRPr lang="en-US" sz="1600" b="1" kern="1200" dirty="0" smtClean="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1"/>
                  </a:ext>
                </a:extLst>
              </a:tr>
              <a:tr h="37084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kern="1200" dirty="0">
                        <a:solidFill>
                          <a:srgbClr val="FF0000"/>
                        </a:solidFill>
                        <a:latin typeface="Century Gothic" panose="020B0502020202020204" pitchFamily="34" charset="0"/>
                        <a:ea typeface="+mn-ea"/>
                        <a:cs typeface="+mn-cs"/>
                      </a:endParaRPr>
                    </a:p>
                  </a:txBody>
                  <a:tcPr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kern="1200" dirty="0" smtClean="0">
                          <a:latin typeface="Century Gothic" panose="020B0502020202020204" pitchFamily="34" charset="0"/>
                        </a:rPr>
                        <a:t>Φιλοξενία φοιτητών/πρόσφατων αποφοίτων εκπαιδευτικών &amp; εκπαιδευτών*</a:t>
                      </a:r>
                      <a:endParaRPr lang="en-US" sz="1600" kern="1200" dirty="0">
                        <a:solidFill>
                          <a:schemeClr val="dk1"/>
                        </a:solidFill>
                        <a:latin typeface="Century Gothic" panose="020B0502020202020204" pitchFamily="34" charset="0"/>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baseline="0" dirty="0" smtClean="0">
                          <a:latin typeface="Century Gothic" panose="020B0502020202020204" pitchFamily="34" charset="0"/>
                        </a:rPr>
                        <a:t>1</a:t>
                      </a:r>
                      <a:r>
                        <a:rPr lang="el-GR" sz="1600" kern="1200" baseline="0" dirty="0" smtClean="0">
                          <a:latin typeface="Century Gothic" panose="020B0502020202020204" pitchFamily="34" charset="0"/>
                        </a:rPr>
                        <a:t>0 – 3</a:t>
                      </a:r>
                      <a:r>
                        <a:rPr lang="en-US" sz="1600" kern="1200" baseline="0" dirty="0" smtClean="0">
                          <a:latin typeface="Century Gothic" panose="020B0502020202020204" pitchFamily="34" charset="0"/>
                        </a:rPr>
                        <a:t>6</a:t>
                      </a:r>
                      <a:r>
                        <a:rPr lang="el-GR" sz="1600" kern="1200" baseline="0" dirty="0" smtClean="0">
                          <a:latin typeface="Century Gothic" panose="020B0502020202020204" pitchFamily="34" charset="0"/>
                        </a:rPr>
                        <a:t>5 ημέρες</a:t>
                      </a:r>
                      <a:endParaRPr lang="en-US" sz="1600" b="1" kern="1200" dirty="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2"/>
                  </a:ext>
                </a:extLst>
              </a:tr>
            </a:tbl>
          </a:graphicData>
        </a:graphic>
      </p:graphicFrame>
      <p:sp>
        <p:nvSpPr>
          <p:cNvPr id="12" name="TextBox 11"/>
          <p:cNvSpPr txBox="1"/>
          <p:nvPr/>
        </p:nvSpPr>
        <p:spPr>
          <a:xfrm>
            <a:off x="1787724" y="5803523"/>
            <a:ext cx="8305303" cy="646331"/>
          </a:xfrm>
          <a:prstGeom prst="rect">
            <a:avLst/>
          </a:prstGeom>
          <a:noFill/>
        </p:spPr>
        <p:txBody>
          <a:bodyPr wrap="square" rtlCol="0">
            <a:spAutoFit/>
          </a:bodyPr>
          <a:lstStyle/>
          <a:p>
            <a:r>
              <a:rPr lang="el-GR" dirty="0" smtClean="0">
                <a:solidFill>
                  <a:schemeClr val="dk1"/>
                </a:solidFill>
                <a:latin typeface="Century Gothic" panose="020B0502020202020204" pitchFamily="34" charset="0"/>
              </a:rPr>
              <a:t>*Προβλέπονται οργανωτικά έξοδα για τον οργανισμό υποδοχής. Διαμονή και διατροφή καλύπτονται από τον οργανισμό αποστολής.</a:t>
            </a:r>
          </a:p>
        </p:txBody>
      </p:sp>
    </p:spTree>
    <p:extLst>
      <p:ext uri="{BB962C8B-B14F-4D97-AF65-F5344CB8AC3E}">
        <p14:creationId xmlns:p14="http://schemas.microsoft.com/office/powerpoint/2010/main" val="2643263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Προπαρασκευαστικές Επισκέψεις</a:t>
            </a:r>
            <a:endParaRPr lang="en-GB" sz="2800" dirty="0">
              <a:solidFill>
                <a:schemeClr val="bg1"/>
              </a:solidFill>
              <a:latin typeface="Century Gothic" panose="020B0502020202020204" pitchFamily="34" charset="0"/>
            </a:endParaRPr>
          </a:p>
        </p:txBody>
      </p:sp>
      <p:sp>
        <p:nvSpPr>
          <p:cNvPr id="3" name="Rectangle 2"/>
          <p:cNvSpPr/>
          <p:nvPr/>
        </p:nvSpPr>
        <p:spPr>
          <a:xfrm>
            <a:off x="572868" y="967843"/>
            <a:ext cx="10593363" cy="5202963"/>
          </a:xfrm>
          <a:prstGeom prst="rect">
            <a:avLst/>
          </a:prstGeom>
        </p:spPr>
        <p:txBody>
          <a:bodyPr wrap="square">
            <a:spAutoFit/>
          </a:bodyPr>
          <a:lstStyle/>
          <a:p>
            <a:pPr algn="ctr">
              <a:lnSpc>
                <a:spcPct val="150000"/>
              </a:lnSpc>
            </a:pPr>
            <a:r>
              <a:rPr lang="el-GR" dirty="0" smtClean="0">
                <a:solidFill>
                  <a:schemeClr val="tx1">
                    <a:lumMod val="75000"/>
                    <a:lumOff val="25000"/>
                  </a:schemeClr>
                </a:solidFill>
                <a:latin typeface="Century Gothic" panose="020B0502020202020204" pitchFamily="34" charset="0"/>
              </a:rPr>
              <a:t>Σύντομες </a:t>
            </a:r>
            <a:r>
              <a:rPr lang="el-GR" b="1" dirty="0">
                <a:solidFill>
                  <a:schemeClr val="tx1">
                    <a:lumMod val="75000"/>
                    <a:lumOff val="25000"/>
                  </a:schemeClr>
                </a:solidFill>
                <a:latin typeface="Century Gothic" panose="020B0502020202020204" pitchFamily="34" charset="0"/>
              </a:rPr>
              <a:t>«Προπαρασκευαστικές Επισκέψεις» </a:t>
            </a:r>
            <a:r>
              <a:rPr lang="el-GR" dirty="0">
                <a:solidFill>
                  <a:schemeClr val="tx1">
                    <a:lumMod val="75000"/>
                    <a:lumOff val="25000"/>
                  </a:schemeClr>
                </a:solidFill>
                <a:latin typeface="Century Gothic" panose="020B0502020202020204" pitchFamily="34" charset="0"/>
              </a:rPr>
              <a:t>προς τους οργανισμούς υποδοχής για να διευκολύνουν τη συνεργασία μεταξύ οργανισμού αποστολής  και οργανισμού υποδοχής, την προετοιμασία των δραστηριοτήτων κινητικότητας και να διασφαλίσουν την ποιότητα της </a:t>
            </a:r>
            <a:r>
              <a:rPr lang="el-GR" dirty="0" smtClean="0">
                <a:solidFill>
                  <a:schemeClr val="tx1">
                    <a:lumMod val="75000"/>
                    <a:lumOff val="25000"/>
                  </a:schemeClr>
                </a:solidFill>
                <a:latin typeface="Century Gothic" panose="020B0502020202020204" pitchFamily="34" charset="0"/>
              </a:rPr>
              <a:t>κινητικότητας</a:t>
            </a:r>
          </a:p>
          <a:p>
            <a:pPr algn="just">
              <a:lnSpc>
                <a:spcPct val="150000"/>
              </a:lnSpc>
            </a:pPr>
            <a:endParaRPr lang="el-GR" dirty="0">
              <a:solidFill>
                <a:schemeClr val="tx1">
                  <a:lumMod val="75000"/>
                  <a:lumOff val="25000"/>
                </a:schemeClr>
              </a:solidFill>
              <a:latin typeface="Century Gothic" panose="020B0502020202020204" pitchFamily="34" charset="0"/>
            </a:endParaRPr>
          </a:p>
          <a:p>
            <a:pPr algn="just">
              <a:lnSpc>
                <a:spcPct val="150000"/>
              </a:lnSpc>
            </a:pPr>
            <a:r>
              <a:rPr lang="el-GR" b="1" u="sng" dirty="0">
                <a:solidFill>
                  <a:schemeClr val="tx1">
                    <a:lumMod val="75000"/>
                    <a:lumOff val="25000"/>
                  </a:schemeClr>
                </a:solidFill>
                <a:latin typeface="Century Gothic" panose="020B0502020202020204" pitchFamily="34" charset="0"/>
              </a:rPr>
              <a:t>Συμμετέχοντες</a:t>
            </a:r>
            <a:r>
              <a:rPr lang="en-US" b="1" u="sng" dirty="0">
                <a:solidFill>
                  <a:schemeClr val="tx1">
                    <a:lumMod val="75000"/>
                    <a:lumOff val="25000"/>
                  </a:schemeClr>
                </a:solidFill>
                <a:latin typeface="Century Gothic" panose="020B0502020202020204" pitchFamily="34" charset="0"/>
              </a:rPr>
              <a:t>:</a:t>
            </a:r>
          </a:p>
          <a:p>
            <a:pPr algn="just">
              <a:lnSpc>
                <a:spcPct val="150000"/>
              </a:lnSpc>
              <a:buFontTx/>
              <a:buChar char="-"/>
            </a:pPr>
            <a:r>
              <a:rPr lang="el-GR" dirty="0">
                <a:solidFill>
                  <a:schemeClr val="tx1">
                    <a:lumMod val="75000"/>
                    <a:lumOff val="25000"/>
                  </a:schemeClr>
                </a:solidFill>
                <a:latin typeface="Century Gothic" panose="020B0502020202020204" pitchFamily="34" charset="0"/>
              </a:rPr>
              <a:t>μέλη του προσωπικού</a:t>
            </a:r>
            <a:endParaRPr lang="en-US" dirty="0">
              <a:solidFill>
                <a:schemeClr val="tx1">
                  <a:lumMod val="75000"/>
                  <a:lumOff val="25000"/>
                </a:schemeClr>
              </a:solidFill>
              <a:latin typeface="Century Gothic" panose="020B0502020202020204" pitchFamily="34" charset="0"/>
            </a:endParaRPr>
          </a:p>
          <a:p>
            <a:pPr algn="just">
              <a:lnSpc>
                <a:spcPct val="150000"/>
              </a:lnSpc>
              <a:buFontTx/>
              <a:buChar char="-"/>
            </a:pPr>
            <a:r>
              <a:rPr lang="el-GR" dirty="0">
                <a:solidFill>
                  <a:schemeClr val="tx1">
                    <a:lumMod val="75000"/>
                    <a:lumOff val="25000"/>
                  </a:schemeClr>
                </a:solidFill>
                <a:latin typeface="Century Gothic" panose="020B0502020202020204" pitchFamily="34" charset="0"/>
              </a:rPr>
              <a:t>επιλέξιμοι συμμετέχοντες που ανήκουν σε ευάλωτες ομάδες </a:t>
            </a:r>
            <a:endParaRPr lang="en-US" dirty="0">
              <a:solidFill>
                <a:schemeClr val="tx1">
                  <a:lumMod val="75000"/>
                  <a:lumOff val="25000"/>
                </a:schemeClr>
              </a:solidFill>
              <a:latin typeface="Century Gothic" panose="020B0502020202020204" pitchFamily="34" charset="0"/>
            </a:endParaRPr>
          </a:p>
          <a:p>
            <a:pPr algn="just">
              <a:lnSpc>
                <a:spcPct val="150000"/>
              </a:lnSpc>
              <a:buFontTx/>
              <a:buChar char="-"/>
            </a:pPr>
            <a:r>
              <a:rPr lang="el-GR" dirty="0">
                <a:solidFill>
                  <a:schemeClr val="tx1">
                    <a:lumMod val="75000"/>
                    <a:lumOff val="25000"/>
                  </a:schemeClr>
                </a:solidFill>
                <a:latin typeface="Century Gothic" panose="020B0502020202020204" pitchFamily="34" charset="0"/>
              </a:rPr>
              <a:t>εκπαιδευόμενοι σε μεγάλης διάρκειας κινητικότητες </a:t>
            </a:r>
            <a:endParaRPr lang="el-GR" dirty="0" smtClean="0">
              <a:solidFill>
                <a:schemeClr val="tx1">
                  <a:lumMod val="75000"/>
                  <a:lumOff val="25000"/>
                </a:schemeClr>
              </a:solidFill>
              <a:latin typeface="Century Gothic" panose="020B0502020202020204" pitchFamily="34" charset="0"/>
            </a:endParaRPr>
          </a:p>
          <a:p>
            <a:pPr algn="just">
              <a:lnSpc>
                <a:spcPct val="150000"/>
              </a:lnSpc>
              <a:buFontTx/>
              <a:buChar char="-"/>
            </a:pPr>
            <a:endParaRPr lang="en-GB" b="1" dirty="0">
              <a:solidFill>
                <a:schemeClr val="tx1">
                  <a:lumMod val="75000"/>
                  <a:lumOff val="25000"/>
                </a:schemeClr>
              </a:solidFill>
              <a:latin typeface="Century Gothic" panose="020B0502020202020204" pitchFamily="34" charset="0"/>
            </a:endParaRPr>
          </a:p>
          <a:p>
            <a:pPr>
              <a:lnSpc>
                <a:spcPct val="150000"/>
              </a:lnSpc>
            </a:pPr>
            <a:r>
              <a:rPr lang="en-US" b="1" dirty="0">
                <a:solidFill>
                  <a:schemeClr val="tx1">
                    <a:lumMod val="75000"/>
                    <a:lumOff val="25000"/>
                  </a:schemeClr>
                </a:solidFill>
                <a:latin typeface="Century Gothic" panose="020B0502020202020204" pitchFamily="34" charset="0"/>
              </a:rPr>
              <a:t>M</a:t>
            </a:r>
            <a:r>
              <a:rPr lang="en-US" b="1" dirty="0" smtClean="0">
                <a:solidFill>
                  <a:schemeClr val="tx1">
                    <a:lumMod val="75000"/>
                    <a:lumOff val="25000"/>
                  </a:schemeClr>
                </a:solidFill>
                <a:latin typeface="Century Gothic" panose="020B0502020202020204" pitchFamily="34" charset="0"/>
              </a:rPr>
              <a:t>ax</a:t>
            </a:r>
            <a:r>
              <a:rPr lang="en-US" b="1" dirty="0">
                <a:solidFill>
                  <a:schemeClr val="tx1">
                    <a:lumMod val="75000"/>
                    <a:lumOff val="25000"/>
                  </a:schemeClr>
                </a:solidFill>
                <a:latin typeface="Century Gothic" panose="020B0502020202020204" pitchFamily="34" charset="0"/>
              </a:rPr>
              <a:t>. </a:t>
            </a:r>
            <a:r>
              <a:rPr lang="en-GB" b="1" dirty="0">
                <a:solidFill>
                  <a:schemeClr val="tx1">
                    <a:lumMod val="75000"/>
                    <a:lumOff val="25000"/>
                  </a:schemeClr>
                </a:solidFill>
                <a:latin typeface="Century Gothic" panose="020B0502020202020204" pitchFamily="34" charset="0"/>
              </a:rPr>
              <a:t>3 </a:t>
            </a:r>
            <a:r>
              <a:rPr lang="el-GR" b="1" dirty="0">
                <a:solidFill>
                  <a:schemeClr val="tx1">
                    <a:lumMod val="75000"/>
                    <a:lumOff val="25000"/>
                  </a:schemeClr>
                </a:solidFill>
                <a:latin typeface="Century Gothic" panose="020B0502020202020204" pitchFamily="34" charset="0"/>
              </a:rPr>
              <a:t>συμμετέχοντες </a:t>
            </a:r>
            <a:r>
              <a:rPr lang="el-GR" dirty="0">
                <a:solidFill>
                  <a:schemeClr val="tx1">
                    <a:lumMod val="75000"/>
                    <a:lumOff val="25000"/>
                  </a:schemeClr>
                </a:solidFill>
                <a:latin typeface="Century Gothic" panose="020B0502020202020204" pitchFamily="34" charset="0"/>
              </a:rPr>
              <a:t>ανά Προπαρασκευαστική Επίσκεψη</a:t>
            </a:r>
          </a:p>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1363654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Π</a:t>
            </a:r>
            <a:r>
              <a:rPr lang="en-US" sz="2800" dirty="0" smtClean="0">
                <a:solidFill>
                  <a:schemeClr val="bg1"/>
                </a:solidFill>
                <a:latin typeface="Century Gothic" panose="020B0502020202020204" pitchFamily="34" charset="0"/>
              </a:rPr>
              <a:t>o</a:t>
            </a:r>
            <a:r>
              <a:rPr lang="el-GR" sz="2800" dirty="0">
                <a:solidFill>
                  <a:schemeClr val="bg1"/>
                </a:solidFill>
                <a:latin typeface="Century Gothic" panose="020B0502020202020204" pitchFamily="34" charset="0"/>
              </a:rPr>
              <a:t>ύ</a:t>
            </a:r>
            <a:r>
              <a:rPr lang="el-GR" sz="2800" dirty="0" smtClean="0">
                <a:solidFill>
                  <a:schemeClr val="bg1"/>
                </a:solidFill>
                <a:latin typeface="Century Gothic" panose="020B0502020202020204" pitchFamily="34" charset="0"/>
              </a:rPr>
              <a:t> θα βρω οργανισμό υποδοχής</a:t>
            </a:r>
            <a:endParaRPr lang="en-GB" sz="2800" dirty="0">
              <a:solidFill>
                <a:schemeClr val="bg1"/>
              </a:solidFill>
              <a:latin typeface="Century Gothic" panose="020B0502020202020204" pitchFamily="34" charset="0"/>
            </a:endParaRPr>
          </a:p>
        </p:txBody>
      </p:sp>
      <p:sp>
        <p:nvSpPr>
          <p:cNvPr id="3" name="Rectangle 2"/>
          <p:cNvSpPr/>
          <p:nvPr/>
        </p:nvSpPr>
        <p:spPr>
          <a:xfrm>
            <a:off x="572868" y="967843"/>
            <a:ext cx="10593363" cy="2940805"/>
          </a:xfrm>
          <a:prstGeom prst="rect">
            <a:avLst/>
          </a:prstGeom>
        </p:spPr>
        <p:txBody>
          <a:bodyPr wrap="square">
            <a:spAutoFit/>
          </a:bodyPr>
          <a:lstStyle/>
          <a:p>
            <a:pPr marL="285750" indent="-285750">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Εξειδικευμένες πλατφόρμες ανά </a:t>
            </a:r>
            <a:r>
              <a:rPr lang="el-GR" sz="2000" dirty="0" smtClean="0">
                <a:solidFill>
                  <a:schemeClr val="tx1">
                    <a:lumMod val="75000"/>
                    <a:lumOff val="25000"/>
                  </a:schemeClr>
                </a:solidFill>
                <a:latin typeface="Century Gothic" panose="020B0502020202020204" pitchFamily="34" charset="0"/>
              </a:rPr>
              <a:t>τομέα (</a:t>
            </a:r>
            <a:r>
              <a:rPr lang="en-US" sz="2000" dirty="0" smtClean="0">
                <a:solidFill>
                  <a:schemeClr val="tx1">
                    <a:lumMod val="75000"/>
                    <a:lumOff val="25000"/>
                  </a:schemeClr>
                </a:solidFill>
                <a:latin typeface="Century Gothic" panose="020B0502020202020204" pitchFamily="34" charset="0"/>
                <a:hlinkClick r:id="rId3"/>
              </a:rPr>
              <a:t>School education Gateway</a:t>
            </a:r>
            <a:r>
              <a:rPr lang="en-US" sz="2000" dirty="0" smtClean="0">
                <a:solidFill>
                  <a:schemeClr val="tx1">
                    <a:lumMod val="75000"/>
                    <a:lumOff val="25000"/>
                  </a:schemeClr>
                </a:solidFill>
                <a:latin typeface="Century Gothic" panose="020B0502020202020204" pitchFamily="34" charset="0"/>
              </a:rPr>
              <a:t>, </a:t>
            </a:r>
            <a:r>
              <a:rPr lang="en-US" sz="2000" dirty="0" smtClean="0">
                <a:solidFill>
                  <a:schemeClr val="tx1">
                    <a:lumMod val="75000"/>
                    <a:lumOff val="25000"/>
                  </a:schemeClr>
                </a:solidFill>
                <a:latin typeface="Century Gothic" panose="020B0502020202020204" pitchFamily="34" charset="0"/>
                <a:hlinkClick r:id="rId4"/>
              </a:rPr>
              <a:t>eTtwinning</a:t>
            </a:r>
            <a:r>
              <a:rPr lang="en-US" sz="2000" dirty="0" smtClean="0">
                <a:solidFill>
                  <a:schemeClr val="tx1">
                    <a:lumMod val="75000"/>
                    <a:lumOff val="25000"/>
                  </a:schemeClr>
                </a:solidFill>
                <a:latin typeface="Century Gothic" panose="020B0502020202020204" pitchFamily="34" charset="0"/>
              </a:rPr>
              <a:t>, </a:t>
            </a:r>
            <a:r>
              <a:rPr lang="en-US" sz="2000" dirty="0" smtClean="0">
                <a:solidFill>
                  <a:schemeClr val="tx1">
                    <a:lumMod val="75000"/>
                    <a:lumOff val="25000"/>
                  </a:schemeClr>
                </a:solidFill>
                <a:latin typeface="Century Gothic" panose="020B0502020202020204" pitchFamily="34" charset="0"/>
                <a:hlinkClick r:id="rId5"/>
              </a:rPr>
              <a:t>Epale</a:t>
            </a:r>
            <a:r>
              <a:rPr lang="el-GR" sz="2000" dirty="0" smtClean="0">
                <a:solidFill>
                  <a:schemeClr val="tx1">
                    <a:lumMod val="75000"/>
                    <a:lumOff val="25000"/>
                  </a:schemeClr>
                </a:solidFill>
                <a:latin typeface="Century Gothic" panose="020B0502020202020204" pitchFamily="34" charset="0"/>
              </a:rPr>
              <a:t>)</a:t>
            </a:r>
            <a:endParaRPr lang="en-GB" sz="2000" dirty="0">
              <a:solidFill>
                <a:schemeClr val="tx1">
                  <a:lumMod val="75000"/>
                  <a:lumOff val="25000"/>
                </a:schemeClr>
              </a:solidFill>
              <a:latin typeface="Century Gothic" panose="020B0502020202020204" pitchFamily="34" charset="0"/>
            </a:endParaRPr>
          </a:p>
          <a:p>
            <a:pPr marL="285750" indent="-285750">
              <a:lnSpc>
                <a:spcPct val="150000"/>
              </a:lnSpc>
              <a:buFont typeface="Arial" panose="020B0604020202020204" pitchFamily="34" charset="0"/>
              <a:buChar char="•"/>
            </a:pPr>
            <a:r>
              <a:rPr lang="en-GB" sz="2000" dirty="0" smtClean="0">
                <a:latin typeface="Century Gothic" panose="020B0502020202020204" pitchFamily="34" charset="0"/>
                <a:hlinkClick r:id="rId6"/>
              </a:rPr>
              <a:t>Erasmus+ Projects </a:t>
            </a:r>
            <a:r>
              <a:rPr lang="en-GB" sz="2000" dirty="0">
                <a:latin typeface="Century Gothic" panose="020B0502020202020204" pitchFamily="34" charset="0"/>
                <a:hlinkClick r:id="rId6"/>
              </a:rPr>
              <a:t>Results Platform</a:t>
            </a:r>
            <a:endParaRPr lang="en-GB" sz="2000" dirty="0">
              <a:solidFill>
                <a:schemeClr val="tx1">
                  <a:lumMod val="75000"/>
                  <a:lumOff val="25000"/>
                </a:schemeClr>
              </a:solidFill>
              <a:latin typeface="Century Gothic" panose="020B0502020202020204" pitchFamily="34" charset="0"/>
            </a:endParaRPr>
          </a:p>
          <a:p>
            <a:pPr marL="285750" indent="-285750">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Προσωπικές επαφές από προηγούμενες συμμετοχές στο Πρόγραμμα</a:t>
            </a:r>
          </a:p>
          <a:p>
            <a:pPr marL="285750" indent="-285750">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Ιδιωτικές πρωτοβουλίες</a:t>
            </a:r>
          </a:p>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4" name="TextBox 3"/>
          <p:cNvSpPr txBox="1"/>
          <p:nvPr/>
        </p:nvSpPr>
        <p:spPr>
          <a:xfrm>
            <a:off x="2440361" y="4158637"/>
            <a:ext cx="7416824" cy="956929"/>
          </a:xfrm>
          <a:prstGeom prst="rect">
            <a:avLst/>
          </a:prstGeom>
          <a:noFill/>
        </p:spPr>
        <p:txBody>
          <a:bodyPr wrap="square" rtlCol="0">
            <a:spAutoFit/>
          </a:bodyPr>
          <a:lstStyle/>
          <a:p>
            <a:pPr>
              <a:lnSpc>
                <a:spcPct val="150000"/>
              </a:lnSpc>
            </a:pPr>
            <a:r>
              <a:rPr lang="el-GR" sz="2000" b="1" dirty="0" smtClean="0">
                <a:solidFill>
                  <a:schemeClr val="accent6">
                    <a:lumMod val="75000"/>
                  </a:schemeClr>
                </a:solidFill>
                <a:latin typeface="Century Gothic" panose="020B0502020202020204" pitchFamily="34" charset="0"/>
              </a:rPr>
              <a:t>Πριν </a:t>
            </a:r>
            <a:r>
              <a:rPr lang="el-GR" sz="2000" b="1" dirty="0">
                <a:solidFill>
                  <a:schemeClr val="accent6">
                    <a:lumMod val="75000"/>
                  </a:schemeClr>
                </a:solidFill>
                <a:latin typeface="Century Gothic" panose="020B0502020202020204" pitchFamily="34" charset="0"/>
              </a:rPr>
              <a:t>από </a:t>
            </a:r>
            <a:r>
              <a:rPr lang="el-GR" sz="2000" b="1" dirty="0" smtClean="0">
                <a:solidFill>
                  <a:schemeClr val="accent6">
                    <a:lumMod val="75000"/>
                  </a:schemeClr>
                </a:solidFill>
                <a:latin typeface="Century Gothic" panose="020B0502020202020204" pitchFamily="34" charset="0"/>
              </a:rPr>
              <a:t>την επιλογή κάποιου </a:t>
            </a:r>
            <a:r>
              <a:rPr lang="el-GR" sz="2000" b="1" dirty="0">
                <a:solidFill>
                  <a:schemeClr val="accent6">
                    <a:lumMod val="75000"/>
                  </a:schemeClr>
                </a:solidFill>
                <a:latin typeface="Century Gothic" panose="020B0502020202020204" pitchFamily="34" charset="0"/>
              </a:rPr>
              <a:t>σεμιναρίου, λάβετε </a:t>
            </a:r>
            <a:r>
              <a:rPr lang="el-GR" sz="2000" b="1" dirty="0" smtClean="0">
                <a:solidFill>
                  <a:schemeClr val="accent6">
                    <a:lumMod val="75000"/>
                  </a:schemeClr>
                </a:solidFill>
                <a:latin typeface="Century Gothic" panose="020B0502020202020204" pitchFamily="34" charset="0"/>
              </a:rPr>
              <a:t>υπόψη σας τα </a:t>
            </a:r>
            <a:r>
              <a:rPr lang="el-GR" sz="2000" dirty="0" smtClean="0">
                <a:latin typeface="Century Gothic" panose="020B0502020202020204" pitchFamily="34" charset="0"/>
                <a:hlinkClick r:id="rId7"/>
              </a:rPr>
              <a:t>Πρότυπα Ποιότητας σεμιναρίων κατάρτισης</a:t>
            </a:r>
            <a:endParaRPr lang="en-US" sz="2000" dirty="0">
              <a:latin typeface="Century Gothic" panose="020B0502020202020204" pitchFamily="34" charset="0"/>
            </a:endParaRPr>
          </a:p>
        </p:txBody>
      </p:sp>
    </p:spTree>
    <p:extLst>
      <p:ext uri="{BB962C8B-B14F-4D97-AF65-F5344CB8AC3E}">
        <p14:creationId xmlns:p14="http://schemas.microsoft.com/office/powerpoint/2010/main" val="835698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340284" y="4344537"/>
            <a:ext cx="9657568" cy="3077766"/>
          </a:xfrm>
          <a:prstGeom prst="rect">
            <a:avLst/>
          </a:prstGeom>
          <a:noFill/>
        </p:spPr>
        <p:txBody>
          <a:bodyPr wrap="square" rtlCol="0">
            <a:spAutoFit/>
          </a:bodyPr>
          <a:lstStyle/>
          <a:p>
            <a:pPr algn="ctr"/>
            <a:r>
              <a:rPr lang="el-GR" altLang="en-US" sz="1400" b="1" dirty="0">
                <a:solidFill>
                  <a:schemeClr val="tx1">
                    <a:lumMod val="75000"/>
                    <a:lumOff val="25000"/>
                  </a:schemeClr>
                </a:solidFill>
                <a:latin typeface="Century Gothic" panose="020B0502020202020204" pitchFamily="34" charset="0"/>
              </a:rPr>
              <a:t>Βασική Δράση 1 </a:t>
            </a:r>
            <a:r>
              <a:rPr lang="el-GR" altLang="en-US" sz="1400" b="1" dirty="0" smtClean="0">
                <a:solidFill>
                  <a:schemeClr val="tx1">
                    <a:lumMod val="75000"/>
                    <a:lumOff val="25000"/>
                  </a:schemeClr>
                </a:solidFill>
                <a:latin typeface="Century Gothic" panose="020B0502020202020204" pitchFamily="34" charset="0"/>
              </a:rPr>
              <a:t>- </a:t>
            </a:r>
            <a:r>
              <a:rPr lang="el-GR" altLang="fr-FR" sz="1400" b="1" dirty="0" smtClean="0">
                <a:solidFill>
                  <a:schemeClr val="tx1">
                    <a:lumMod val="75000"/>
                    <a:lumOff val="25000"/>
                  </a:schemeClr>
                </a:solidFill>
                <a:latin typeface="Century Gothic" panose="020B0502020202020204" pitchFamily="34" charset="0"/>
              </a:rPr>
              <a:t>Σχέδια </a:t>
            </a:r>
            <a:r>
              <a:rPr lang="el-GR" altLang="fr-FR" sz="1400" b="1" dirty="0">
                <a:solidFill>
                  <a:schemeClr val="tx1">
                    <a:lumMod val="75000"/>
                    <a:lumOff val="25000"/>
                  </a:schemeClr>
                </a:solidFill>
                <a:latin typeface="Century Gothic" panose="020B0502020202020204" pitchFamily="34" charset="0"/>
              </a:rPr>
              <a:t>121</a:t>
            </a:r>
            <a:r>
              <a:rPr lang="el-GR" altLang="fr-FR" sz="1400" b="1" dirty="0" smtClean="0">
                <a:solidFill>
                  <a:schemeClr val="tx1">
                    <a:lumMod val="75000"/>
                    <a:lumOff val="25000"/>
                  </a:schemeClr>
                </a:solidFill>
                <a:latin typeface="Century Gothic" panose="020B0502020202020204" pitchFamily="34" charset="0"/>
              </a:rPr>
              <a:t>:</a:t>
            </a:r>
          </a:p>
          <a:p>
            <a:pPr algn="ctr"/>
            <a:endParaRPr lang="el-GR" altLang="fr-FR" sz="1400" b="1" dirty="0" smtClean="0">
              <a:solidFill>
                <a:schemeClr val="tx1">
                  <a:lumMod val="75000"/>
                  <a:lumOff val="25000"/>
                </a:schemeClr>
              </a:solidFill>
              <a:latin typeface="Century Gothic" panose="020B0502020202020204" pitchFamily="34" charset="0"/>
            </a:endParaRPr>
          </a:p>
          <a:p>
            <a:pPr algn="ctr"/>
            <a:r>
              <a:rPr lang="el-GR" altLang="fr-FR" sz="1400" b="1" dirty="0" smtClean="0">
                <a:solidFill>
                  <a:schemeClr val="tx1">
                    <a:lumMod val="75000"/>
                    <a:lumOff val="25000"/>
                  </a:schemeClr>
                </a:solidFill>
                <a:latin typeface="Century Gothic" panose="020B0502020202020204" pitchFamily="34" charset="0"/>
              </a:rPr>
              <a:t> </a:t>
            </a:r>
            <a:r>
              <a:rPr lang="el-GR" altLang="fr-FR" sz="1400" b="1" dirty="0">
                <a:solidFill>
                  <a:schemeClr val="tx1">
                    <a:lumMod val="75000"/>
                    <a:lumOff val="25000"/>
                  </a:schemeClr>
                </a:solidFill>
                <a:latin typeface="Century Gothic" panose="020B0502020202020204" pitchFamily="34" charset="0"/>
              </a:rPr>
              <a:t>Ημερίδα Παροχής Οδηγιών για τη Διαχείριση Σχεδίων </a:t>
            </a:r>
            <a:endParaRPr lang="el-GR" altLang="fr-FR" sz="1400" b="1" dirty="0" smtClean="0">
              <a:solidFill>
                <a:schemeClr val="tx1">
                  <a:lumMod val="75000"/>
                  <a:lumOff val="25000"/>
                </a:schemeClr>
              </a:solidFill>
              <a:latin typeface="Century Gothic" panose="020B0502020202020204" pitchFamily="34" charset="0"/>
            </a:endParaRPr>
          </a:p>
          <a:p>
            <a:pPr algn="ctr"/>
            <a:r>
              <a:rPr lang="el-GR" altLang="fr-FR" sz="1400" b="1" dirty="0" smtClean="0">
                <a:solidFill>
                  <a:schemeClr val="tx1">
                    <a:lumMod val="75000"/>
                    <a:lumOff val="25000"/>
                  </a:schemeClr>
                </a:solidFill>
                <a:latin typeface="Century Gothic" panose="020B0502020202020204" pitchFamily="34" charset="0"/>
              </a:rPr>
              <a:t>Διαπιστευμένων </a:t>
            </a:r>
            <a:r>
              <a:rPr lang="el-GR" altLang="fr-FR" sz="1400" b="1" dirty="0">
                <a:solidFill>
                  <a:schemeClr val="tx1">
                    <a:lumMod val="75000"/>
                    <a:lumOff val="25000"/>
                  </a:schemeClr>
                </a:solidFill>
                <a:latin typeface="Century Gothic" panose="020B0502020202020204" pitchFamily="34" charset="0"/>
              </a:rPr>
              <a:t>Οργανισμών για τους τομείς της </a:t>
            </a:r>
            <a:endParaRPr lang="el-GR" altLang="fr-FR" sz="1400" b="1" dirty="0" smtClean="0">
              <a:solidFill>
                <a:schemeClr val="tx1">
                  <a:lumMod val="75000"/>
                  <a:lumOff val="25000"/>
                </a:schemeClr>
              </a:solidFill>
              <a:latin typeface="Century Gothic" panose="020B0502020202020204" pitchFamily="34" charset="0"/>
            </a:endParaRPr>
          </a:p>
          <a:p>
            <a:pPr algn="ctr"/>
            <a:r>
              <a:rPr lang="el-GR" altLang="fr-FR" sz="1400" b="1" dirty="0" smtClean="0">
                <a:solidFill>
                  <a:schemeClr val="tx1">
                    <a:lumMod val="75000"/>
                    <a:lumOff val="25000"/>
                  </a:schemeClr>
                </a:solidFill>
                <a:latin typeface="Century Gothic" panose="020B0502020202020204" pitchFamily="34" charset="0"/>
              </a:rPr>
              <a:t>Σχολικής </a:t>
            </a:r>
            <a:r>
              <a:rPr lang="el-GR" altLang="fr-FR" sz="1400" b="1" dirty="0">
                <a:solidFill>
                  <a:schemeClr val="tx1">
                    <a:lumMod val="75000"/>
                    <a:lumOff val="25000"/>
                  </a:schemeClr>
                </a:solidFill>
                <a:latin typeface="Century Gothic" panose="020B0502020202020204" pitchFamily="34" charset="0"/>
              </a:rPr>
              <a:t>Εκπαίδευσης, Επαγγελματικής Εκπαίδευσης </a:t>
            </a:r>
            <a:endParaRPr lang="el-GR" altLang="fr-FR" sz="1400" b="1" dirty="0" smtClean="0">
              <a:solidFill>
                <a:schemeClr val="tx1">
                  <a:lumMod val="75000"/>
                  <a:lumOff val="25000"/>
                </a:schemeClr>
              </a:solidFill>
              <a:latin typeface="Century Gothic" panose="020B0502020202020204" pitchFamily="34" charset="0"/>
            </a:endParaRPr>
          </a:p>
          <a:p>
            <a:pPr algn="ctr"/>
            <a:r>
              <a:rPr lang="el-GR" altLang="fr-FR" sz="1400" b="1" dirty="0" smtClean="0">
                <a:solidFill>
                  <a:schemeClr val="tx1">
                    <a:lumMod val="75000"/>
                    <a:lumOff val="25000"/>
                  </a:schemeClr>
                </a:solidFill>
                <a:latin typeface="Century Gothic" panose="020B0502020202020204" pitchFamily="34" charset="0"/>
              </a:rPr>
              <a:t>και </a:t>
            </a:r>
            <a:r>
              <a:rPr lang="el-GR" altLang="fr-FR" sz="1400" b="1" dirty="0">
                <a:solidFill>
                  <a:schemeClr val="tx1">
                    <a:lumMod val="75000"/>
                    <a:lumOff val="25000"/>
                  </a:schemeClr>
                </a:solidFill>
                <a:latin typeface="Century Gothic" panose="020B0502020202020204" pitchFamily="34" charset="0"/>
              </a:rPr>
              <a:t>Κατάρτισης </a:t>
            </a:r>
            <a:r>
              <a:rPr lang="el-GR" altLang="fr-FR" sz="1400" b="1" dirty="0" smtClean="0">
                <a:solidFill>
                  <a:schemeClr val="tx1">
                    <a:lumMod val="75000"/>
                    <a:lumOff val="25000"/>
                  </a:schemeClr>
                </a:solidFill>
                <a:latin typeface="Century Gothic" panose="020B0502020202020204" pitchFamily="34" charset="0"/>
              </a:rPr>
              <a:t>και </a:t>
            </a:r>
            <a:r>
              <a:rPr lang="el-GR" altLang="fr-FR" sz="1400" b="1" dirty="0">
                <a:solidFill>
                  <a:schemeClr val="tx1">
                    <a:lumMod val="75000"/>
                    <a:lumOff val="25000"/>
                  </a:schemeClr>
                </a:solidFill>
                <a:latin typeface="Century Gothic" panose="020B0502020202020204" pitchFamily="34" charset="0"/>
              </a:rPr>
              <a:t>Εκπαίδευσης Ενηλίκων </a:t>
            </a:r>
            <a:endParaRPr lang="el-GR" altLang="fr-FR" sz="1400" b="1" dirty="0" smtClean="0">
              <a:solidFill>
                <a:schemeClr val="tx1">
                  <a:lumMod val="75000"/>
                  <a:lumOff val="25000"/>
                </a:schemeClr>
              </a:solidFill>
              <a:latin typeface="Century Gothic" panose="020B0502020202020204" pitchFamily="34" charset="0"/>
            </a:endParaRPr>
          </a:p>
          <a:p>
            <a:pPr algn="ctr"/>
            <a:endParaRPr lang="en-US" altLang="fr-FR" sz="1400" b="1" dirty="0">
              <a:solidFill>
                <a:schemeClr val="tx1">
                  <a:lumMod val="75000"/>
                  <a:lumOff val="25000"/>
                </a:schemeClr>
              </a:solidFill>
              <a:latin typeface="Century Gothic" panose="020B0502020202020204" pitchFamily="34" charset="0"/>
            </a:endParaRPr>
          </a:p>
          <a:p>
            <a:pPr algn="ctr"/>
            <a:r>
              <a:rPr lang="el-GR" altLang="fr-FR" sz="1400" b="1" dirty="0" err="1" smtClean="0">
                <a:solidFill>
                  <a:schemeClr val="tx1">
                    <a:lumMod val="75000"/>
                    <a:lumOff val="25000"/>
                  </a:schemeClr>
                </a:solidFill>
                <a:latin typeface="Century Gothic" panose="020B0502020202020204" pitchFamily="34" charset="0"/>
              </a:rPr>
              <a:t>Δρ</a:t>
            </a:r>
            <a:r>
              <a:rPr lang="el-GR" altLang="fr-FR" sz="1400" b="1" dirty="0" smtClean="0">
                <a:solidFill>
                  <a:schemeClr val="tx1">
                    <a:lumMod val="75000"/>
                    <a:lumOff val="25000"/>
                  </a:schemeClr>
                </a:solidFill>
                <a:latin typeface="Century Gothic" panose="020B0502020202020204" pitchFamily="34" charset="0"/>
              </a:rPr>
              <a:t> Στέφανη </a:t>
            </a:r>
            <a:r>
              <a:rPr lang="el-GR" altLang="fr-FR" sz="1400" b="1" dirty="0" err="1" smtClean="0">
                <a:solidFill>
                  <a:schemeClr val="tx1">
                    <a:lumMod val="75000"/>
                    <a:lumOff val="25000"/>
                  </a:schemeClr>
                </a:solidFill>
                <a:latin typeface="Century Gothic" panose="020B0502020202020204" pitchFamily="34" charset="0"/>
              </a:rPr>
              <a:t>Αψερού</a:t>
            </a:r>
            <a:endParaRPr lang="el-GR" altLang="fr-FR" sz="1400" b="1" dirty="0" smtClean="0">
              <a:solidFill>
                <a:schemeClr val="tx1">
                  <a:lumMod val="75000"/>
                  <a:lumOff val="25000"/>
                </a:schemeClr>
              </a:solidFill>
              <a:latin typeface="Century Gothic" panose="020B0502020202020204" pitchFamily="34" charset="0"/>
            </a:endParaRPr>
          </a:p>
          <a:p>
            <a:pPr algn="ctr"/>
            <a:r>
              <a:rPr lang="el-GR" altLang="fr-FR" sz="1400" b="1" dirty="0" smtClean="0">
                <a:solidFill>
                  <a:schemeClr val="tx1">
                    <a:lumMod val="75000"/>
                    <a:lumOff val="25000"/>
                  </a:schemeClr>
                </a:solidFill>
                <a:latin typeface="Century Gothic" panose="020B0502020202020204" pitchFamily="34" charset="0"/>
              </a:rPr>
              <a:t>Λειτουργός ΕΕΚ</a:t>
            </a:r>
          </a:p>
          <a:p>
            <a:pPr algn="ctr"/>
            <a:r>
              <a:rPr lang="el-GR" altLang="fr-FR" sz="1400" b="1" dirty="0">
                <a:solidFill>
                  <a:schemeClr val="tx1">
                    <a:lumMod val="75000"/>
                    <a:lumOff val="25000"/>
                  </a:schemeClr>
                </a:solidFill>
                <a:latin typeface="Century Gothic" panose="020B0502020202020204" pitchFamily="34" charset="0"/>
              </a:rPr>
              <a:t>7</a:t>
            </a:r>
            <a:r>
              <a:rPr lang="el-GR" altLang="fr-FR" sz="1400" b="1" dirty="0" smtClean="0">
                <a:solidFill>
                  <a:schemeClr val="tx1">
                    <a:lumMod val="75000"/>
                    <a:lumOff val="25000"/>
                  </a:schemeClr>
                </a:solidFill>
                <a:latin typeface="Century Gothic" panose="020B0502020202020204" pitchFamily="34" charset="0"/>
              </a:rPr>
              <a:t>/10/2021 | 9:30-12:00</a:t>
            </a:r>
            <a:endParaRPr lang="en-US" altLang="fr-FR" sz="1400" b="1" dirty="0" smtClean="0">
              <a:solidFill>
                <a:schemeClr val="tx1">
                  <a:lumMod val="75000"/>
                  <a:lumOff val="25000"/>
                </a:schemeClr>
              </a:solidFill>
              <a:latin typeface="Century Gothic" panose="020B0502020202020204" pitchFamily="34" charset="0"/>
            </a:endParaRPr>
          </a:p>
          <a:p>
            <a:pPr algn="ctr"/>
            <a:endParaRPr lang="en-US" altLang="fr-FR" sz="1400" b="1" dirty="0">
              <a:solidFill>
                <a:schemeClr val="tx1">
                  <a:lumMod val="75000"/>
                  <a:lumOff val="25000"/>
                </a:schemeClr>
              </a:solidFill>
              <a:latin typeface="Century Gothic" panose="020B0502020202020204" pitchFamily="34" charset="0"/>
            </a:endParaRPr>
          </a:p>
          <a:p>
            <a:pPr algn="ctr"/>
            <a:r>
              <a:rPr lang="el-GR" altLang="fr-FR" sz="2000" b="1" dirty="0">
                <a:solidFill>
                  <a:schemeClr val="tx1">
                    <a:lumMod val="75000"/>
                    <a:lumOff val="25000"/>
                  </a:schemeClr>
                </a:solidFill>
                <a:latin typeface="Century Gothic" panose="020B0502020202020204" pitchFamily="34" charset="0"/>
              </a:rPr>
              <a:t/>
            </a:r>
            <a:br>
              <a:rPr lang="el-GR" altLang="fr-FR" sz="2000" b="1" dirty="0">
                <a:solidFill>
                  <a:schemeClr val="tx1">
                    <a:lumMod val="75000"/>
                    <a:lumOff val="25000"/>
                  </a:schemeClr>
                </a:solidFill>
                <a:latin typeface="Century Gothic" panose="020B0502020202020204" pitchFamily="34" charset="0"/>
              </a:rPr>
            </a:br>
            <a:endParaRPr lang="el-GR" altLang="en-US" sz="2000" b="1"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4023386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Αλλαγές στις </a:t>
            </a:r>
            <a:r>
              <a:rPr lang="el-GR" sz="2800" dirty="0" err="1" smtClean="0">
                <a:solidFill>
                  <a:schemeClr val="bg1"/>
                </a:solidFill>
                <a:latin typeface="Century Gothic" panose="020B0502020202020204" pitchFamily="34" charset="0"/>
              </a:rPr>
              <a:t>εγκριθείσες</a:t>
            </a:r>
            <a:r>
              <a:rPr lang="el-GR" sz="2800" dirty="0" smtClean="0">
                <a:solidFill>
                  <a:schemeClr val="bg1"/>
                </a:solidFill>
                <a:latin typeface="Century Gothic" panose="020B0502020202020204" pitchFamily="34" charset="0"/>
              </a:rPr>
              <a:t> Κινητικότητες</a:t>
            </a:r>
            <a:endParaRPr lang="en-GB" sz="2800" dirty="0">
              <a:solidFill>
                <a:schemeClr val="bg1"/>
              </a:solidFill>
              <a:latin typeface="Century Gothic" panose="020B0502020202020204" pitchFamily="34" charset="0"/>
            </a:endParaRPr>
          </a:p>
        </p:txBody>
      </p:sp>
      <p:sp>
        <p:nvSpPr>
          <p:cNvPr id="3" name="Rectangle 2"/>
          <p:cNvSpPr/>
          <p:nvPr/>
        </p:nvSpPr>
        <p:spPr>
          <a:xfrm>
            <a:off x="572868" y="967843"/>
            <a:ext cx="10593363" cy="5170646"/>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GB" sz="2000" dirty="0">
                <a:solidFill>
                  <a:schemeClr val="tx1">
                    <a:lumMod val="75000"/>
                    <a:lumOff val="25000"/>
                  </a:schemeClr>
                </a:solidFill>
                <a:latin typeface="Century Gothic" panose="020B0502020202020204" pitchFamily="34" charset="0"/>
              </a:rPr>
              <a:t>H EY</a:t>
            </a:r>
            <a:r>
              <a:rPr lang="el-GR" sz="2000" dirty="0">
                <a:solidFill>
                  <a:schemeClr val="tx1">
                    <a:lumMod val="75000"/>
                    <a:lumOff val="25000"/>
                  </a:schemeClr>
                </a:solidFill>
                <a:latin typeface="Century Gothic" panose="020B0502020202020204" pitchFamily="34" charset="0"/>
              </a:rPr>
              <a:t> δεν υποδεικνύει ποιες χώρες/κινητικότητες πρέπει να πραγματοποιηθούν</a:t>
            </a:r>
            <a:r>
              <a:rPr lang="en-GB" sz="2000" dirty="0">
                <a:solidFill>
                  <a:schemeClr val="tx1">
                    <a:lumMod val="75000"/>
                    <a:lumOff val="25000"/>
                  </a:schemeClr>
                </a:solidFill>
                <a:latin typeface="Century Gothic" panose="020B0502020202020204" pitchFamily="34" charset="0"/>
              </a:rPr>
              <a:t>.</a:t>
            </a:r>
          </a:p>
          <a:p>
            <a:pPr marL="342900" indent="-342900" algn="just">
              <a:lnSpc>
                <a:spcPct val="150000"/>
              </a:lnSpc>
              <a:buFont typeface="Arial" panose="020B0604020202020204" pitchFamily="34" charset="0"/>
              <a:buChar char="•"/>
            </a:pPr>
            <a:endParaRPr lang="en-GB" sz="2000"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n-GB" sz="2000" dirty="0">
                <a:solidFill>
                  <a:schemeClr val="tx1">
                    <a:lumMod val="75000"/>
                    <a:lumOff val="25000"/>
                  </a:schemeClr>
                </a:solidFill>
                <a:latin typeface="Century Gothic" panose="020B0502020202020204" pitchFamily="34" charset="0"/>
              </a:rPr>
              <a:t>H EY </a:t>
            </a:r>
            <a:r>
              <a:rPr lang="el-GR" sz="2000" dirty="0">
                <a:solidFill>
                  <a:schemeClr val="tx1">
                    <a:lumMod val="75000"/>
                    <a:lumOff val="25000"/>
                  </a:schemeClr>
                </a:solidFill>
                <a:latin typeface="Century Gothic" panose="020B0502020202020204" pitchFamily="34" charset="0"/>
              </a:rPr>
              <a:t>ορίζει </a:t>
            </a:r>
            <a:r>
              <a:rPr lang="el-GR" sz="2000" dirty="0" smtClean="0">
                <a:solidFill>
                  <a:schemeClr val="tx1">
                    <a:lumMod val="75000"/>
                    <a:lumOff val="25000"/>
                  </a:schemeClr>
                </a:solidFill>
                <a:latin typeface="Century Gothic" panose="020B0502020202020204" pitchFamily="34" charset="0"/>
              </a:rPr>
              <a:t>ένα </a:t>
            </a:r>
            <a:r>
              <a:rPr lang="el-GR" sz="2000" dirty="0">
                <a:solidFill>
                  <a:schemeClr val="tx1">
                    <a:lumMod val="75000"/>
                    <a:lumOff val="25000"/>
                  </a:schemeClr>
                </a:solidFill>
                <a:latin typeface="Century Gothic" panose="020B0502020202020204" pitchFamily="34" charset="0"/>
              </a:rPr>
              <a:t>συγκεκριμένο </a:t>
            </a:r>
            <a:r>
              <a:rPr lang="el-GR" sz="2000" dirty="0" smtClean="0">
                <a:solidFill>
                  <a:schemeClr val="tx1">
                    <a:lumMod val="75000"/>
                    <a:lumOff val="25000"/>
                  </a:schemeClr>
                </a:solidFill>
                <a:latin typeface="Century Gothic" panose="020B0502020202020204" pitchFamily="34" charset="0"/>
              </a:rPr>
              <a:t>ποσό χρηματοδότησης, το οποίο μπορείτε να αξιοποιήσετε όπως θεωρείτε καλύτερα για την επίτευξη των στόχων του </a:t>
            </a:r>
            <a:r>
              <a:rPr lang="en-US" sz="2000" dirty="0" smtClean="0">
                <a:solidFill>
                  <a:schemeClr val="tx1">
                    <a:lumMod val="75000"/>
                    <a:lumOff val="25000"/>
                  </a:schemeClr>
                </a:solidFill>
                <a:latin typeface="Century Gothic" panose="020B0502020202020204" pitchFamily="34" charset="0"/>
              </a:rPr>
              <a:t>Erasmus plan  </a:t>
            </a:r>
            <a:r>
              <a:rPr lang="el-GR" sz="2000" dirty="0" smtClean="0">
                <a:solidFill>
                  <a:schemeClr val="tx1">
                    <a:lumMod val="75000"/>
                    <a:lumOff val="25000"/>
                  </a:schemeClr>
                </a:solidFill>
                <a:latin typeface="Century Gothic" panose="020B0502020202020204" pitchFamily="34" charset="0"/>
              </a:rPr>
              <a:t>σας.</a:t>
            </a:r>
          </a:p>
          <a:p>
            <a:pPr marL="342900" indent="-342900" algn="just">
              <a:lnSpc>
                <a:spcPct val="150000"/>
              </a:lnSpc>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Η επιλογή των χωρών</a:t>
            </a:r>
            <a:r>
              <a:rPr lang="en-GB"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της διάρκειας και του είδους των κινητικοτήτων, όπως αυτά είχαν συμπεριληφθεί στην αίτησή σας, </a:t>
            </a:r>
            <a:r>
              <a:rPr lang="el-GR" sz="2000" b="1" dirty="0">
                <a:solidFill>
                  <a:srgbClr val="C00000"/>
                </a:solidFill>
                <a:latin typeface="Century Gothic" panose="020B0502020202020204" pitchFamily="34" charset="0"/>
              </a:rPr>
              <a:t>είναι δυνατόν να διαφοροποιηθούν </a:t>
            </a:r>
            <a:r>
              <a:rPr lang="el-GR" sz="2000" dirty="0">
                <a:solidFill>
                  <a:schemeClr val="tx1">
                    <a:lumMod val="75000"/>
                    <a:lumOff val="25000"/>
                  </a:schemeClr>
                </a:solidFill>
                <a:latin typeface="Century Gothic" panose="020B0502020202020204" pitchFamily="34" charset="0"/>
              </a:rPr>
              <a:t>χωρίς να ενημερωθεί</a:t>
            </a:r>
            <a:r>
              <a:rPr lang="en-GB"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η ΕΥ, εφόσον οι κινητικότητες αυτές παραμένουν πάντα σχετικές με τους στόχους και τις προτεραιότητες του Ευρωπαϊκού Πλάνου Ανάπτυξης του Οργανισμού το οποίο είναι δεσμευτικό (βλ. Αίτηση).</a:t>
            </a:r>
            <a:endParaRPr lang="el-GR" sz="2600" dirty="0"/>
          </a:p>
        </p:txBody>
      </p:sp>
    </p:spTree>
    <p:extLst>
      <p:ext uri="{BB962C8B-B14F-4D97-AF65-F5344CB8AC3E}">
        <p14:creationId xmlns:p14="http://schemas.microsoft.com/office/powerpoint/2010/main" val="3845615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4" name="Text Placeholder 5"/>
          <p:cNvSpPr txBox="1">
            <a:spLocks/>
          </p:cNvSpPr>
          <p:nvPr/>
        </p:nvSpPr>
        <p:spPr>
          <a:xfrm>
            <a:off x="685800" y="1199119"/>
            <a:ext cx="3574031" cy="52894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l-GR" sz="3200" b="1" dirty="0" smtClean="0">
              <a:solidFill>
                <a:schemeClr val="accent5">
                  <a:lumMod val="50000"/>
                </a:schemeClr>
              </a:solidFill>
              <a:latin typeface="Century Gothic" panose="020B0502020202020204" pitchFamily="34" charset="0"/>
            </a:endParaRPr>
          </a:p>
          <a:p>
            <a:pPr algn="ctr"/>
            <a:endParaRPr lang="el-GR" sz="3200" b="1" dirty="0">
              <a:solidFill>
                <a:schemeClr val="accent5">
                  <a:lumMod val="50000"/>
                </a:schemeClr>
              </a:solidFill>
              <a:latin typeface="Century Gothic" panose="020B0502020202020204" pitchFamily="34" charset="0"/>
            </a:endParaRPr>
          </a:p>
          <a:p>
            <a:pPr marL="0" indent="0" algn="ctr">
              <a:buNone/>
            </a:pPr>
            <a:endParaRPr lang="el-GR" sz="3200" b="1" dirty="0">
              <a:solidFill>
                <a:schemeClr val="accent5">
                  <a:lumMod val="50000"/>
                </a:schemeClr>
              </a:solidFill>
              <a:latin typeface="Century Gothic" panose="020B0502020202020204" pitchFamily="34" charset="0"/>
            </a:endParaRPr>
          </a:p>
          <a:p>
            <a:pPr marL="0" indent="0" algn="ctr">
              <a:buNone/>
            </a:pPr>
            <a:r>
              <a:rPr lang="el-GR" b="1" dirty="0">
                <a:solidFill>
                  <a:srgbClr val="7030A0"/>
                </a:solidFill>
                <a:latin typeface="Century Gothic" panose="020B0502020202020204" pitchFamily="34" charset="0"/>
              </a:rPr>
              <a:t>2</a:t>
            </a:r>
            <a:r>
              <a:rPr lang="el-GR" b="1" dirty="0" smtClean="0">
                <a:solidFill>
                  <a:srgbClr val="7030A0"/>
                </a:solidFill>
                <a:latin typeface="Century Gothic" panose="020B0502020202020204" pitchFamily="34" charset="0"/>
              </a:rPr>
              <a:t>. Κανονισμοί Χρηματοδότησης</a:t>
            </a:r>
            <a:endParaRPr lang="en-GB" dirty="0">
              <a:solidFill>
                <a:srgbClr val="7030A0"/>
              </a:solidFill>
              <a:latin typeface="Century Gothic" panose="020B0502020202020204" pitchFamily="34" charset="0"/>
            </a:endParaRPr>
          </a:p>
        </p:txBody>
      </p:sp>
      <p:sp>
        <p:nvSpPr>
          <p:cNvPr id="5" name="Subtitle 4"/>
          <p:cNvSpPr txBox="1">
            <a:spLocks/>
          </p:cNvSpPr>
          <p:nvPr/>
        </p:nvSpPr>
        <p:spPr>
          <a:xfrm>
            <a:off x="5314390" y="1303586"/>
            <a:ext cx="5148064" cy="4464497"/>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dirty="0" smtClean="0">
              <a:solidFill>
                <a:schemeClr val="tx1">
                  <a:lumMod val="75000"/>
                  <a:lumOff val="25000"/>
                </a:schemeClr>
              </a:solidFill>
              <a:latin typeface="Century Gothic" panose="020B0502020202020204" pitchFamily="34" charset="0"/>
            </a:endParaRPr>
          </a:p>
          <a:p>
            <a:endParaRPr lang="el-GR" dirty="0">
              <a:solidFill>
                <a:schemeClr val="tx1">
                  <a:lumMod val="75000"/>
                  <a:lumOff val="25000"/>
                </a:schemeClr>
              </a:solidFill>
              <a:latin typeface="Century Gothic" panose="020B0502020202020204" pitchFamily="34" charset="0"/>
            </a:endParaRPr>
          </a:p>
          <a:p>
            <a:endParaRPr lang="el-GR" dirty="0" smtClean="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Κατηγορίες κονδυλίων</a:t>
            </a:r>
          </a:p>
          <a:p>
            <a:pPr marL="342900" indent="-342900" algn="l">
              <a:buFont typeface="Arial" panose="020B0604020202020204" pitchFamily="34" charset="0"/>
              <a:buChar char="•"/>
            </a:pPr>
            <a:endParaRPr lang="el-GR"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Αποδεικτικά αρχεία</a:t>
            </a:r>
          </a:p>
        </p:txBody>
      </p:sp>
      <p:cxnSp>
        <p:nvCxnSpPr>
          <p:cNvPr id="7" name="Straight Connector 6"/>
          <p:cNvCxnSpPr/>
          <p:nvPr/>
        </p:nvCxnSpPr>
        <p:spPr>
          <a:xfrm>
            <a:off x="4853354" y="1644162"/>
            <a:ext cx="8792" cy="351692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766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Κατηγορίες Κονδυλίων</a:t>
            </a:r>
            <a:endParaRPr lang="en-GB" sz="2800" dirty="0">
              <a:solidFill>
                <a:schemeClr val="bg1"/>
              </a:solidFill>
              <a:latin typeface="Century Gothic" panose="020B0502020202020204" pitchFamily="34" charset="0"/>
            </a:endParaRPr>
          </a:p>
        </p:txBody>
      </p:sp>
      <p:sp>
        <p:nvSpPr>
          <p:cNvPr id="3" name="Rectangle 2"/>
          <p:cNvSpPr/>
          <p:nvPr/>
        </p:nvSpPr>
        <p:spPr>
          <a:xfrm>
            <a:off x="572868" y="1295834"/>
            <a:ext cx="10593363"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Rounded Rectangle 4"/>
          <p:cNvSpPr txBox="1"/>
          <p:nvPr/>
        </p:nvSpPr>
        <p:spPr>
          <a:xfrm>
            <a:off x="2125254" y="3186701"/>
            <a:ext cx="7941492" cy="4845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l-GR" sz="2200" b="1" kern="1200" dirty="0" smtClean="0">
                <a:latin typeface="+mn-lt"/>
              </a:rPr>
              <a:t>Βάσει μοναδιαίου κόστους</a:t>
            </a:r>
            <a:endParaRPr lang="en-US" sz="2200" b="1" kern="1200" dirty="0">
              <a:latin typeface="+mn-lt"/>
            </a:endParaRPr>
          </a:p>
        </p:txBody>
      </p:sp>
      <p:graphicFrame>
        <p:nvGraphicFramePr>
          <p:cNvPr id="7" name="Diagram 6"/>
          <p:cNvGraphicFramePr/>
          <p:nvPr>
            <p:extLst>
              <p:ext uri="{D42A27DB-BD31-4B8C-83A1-F6EECF244321}">
                <p14:modId xmlns:p14="http://schemas.microsoft.com/office/powerpoint/2010/main" val="544459538"/>
              </p:ext>
            </p:extLst>
          </p:nvPr>
        </p:nvGraphicFramePr>
        <p:xfrm>
          <a:off x="1621077" y="995423"/>
          <a:ext cx="8496944" cy="5254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4349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Οργανωτικά </a:t>
            </a:r>
            <a:r>
              <a:rPr lang="el-GR" sz="2800" dirty="0" smtClean="0">
                <a:solidFill>
                  <a:schemeClr val="bg1"/>
                </a:solidFill>
                <a:latin typeface="Century Gothic" panose="020B0502020202020204" pitchFamily="34" charset="0"/>
              </a:rPr>
              <a:t>έξοδα 1/2</a:t>
            </a:r>
            <a:endParaRPr lang="en-GB" sz="2800" dirty="0">
              <a:solidFill>
                <a:schemeClr val="bg1"/>
              </a:solidFill>
            </a:endParaRPr>
          </a:p>
        </p:txBody>
      </p:sp>
      <p:sp>
        <p:nvSpPr>
          <p:cNvPr id="3" name="Rectangle 2"/>
          <p:cNvSpPr/>
          <p:nvPr/>
        </p:nvSpPr>
        <p:spPr>
          <a:xfrm>
            <a:off x="572868" y="1295834"/>
            <a:ext cx="10593363"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4" name="Diagram 3"/>
          <p:cNvGraphicFramePr/>
          <p:nvPr>
            <p:extLst>
              <p:ext uri="{D42A27DB-BD31-4B8C-83A1-F6EECF244321}">
                <p14:modId xmlns:p14="http://schemas.microsoft.com/office/powerpoint/2010/main" val="1015692394"/>
              </p:ext>
            </p:extLst>
          </p:nvPr>
        </p:nvGraphicFramePr>
        <p:xfrm>
          <a:off x="436399" y="1439333"/>
          <a:ext cx="1072983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12201" y="834169"/>
            <a:ext cx="11790745" cy="646331"/>
          </a:xfrm>
          <a:prstGeom prst="rect">
            <a:avLst/>
          </a:prstGeom>
        </p:spPr>
        <p:txBody>
          <a:bodyPr wrap="square">
            <a:spAutoFit/>
          </a:bodyPr>
          <a:lstStyle/>
          <a:p>
            <a:pPr>
              <a:spcBef>
                <a:spcPts val="0"/>
              </a:spcBef>
              <a:defRPr/>
            </a:pPr>
            <a:r>
              <a:rPr lang="el-GR" dirty="0">
                <a:solidFill>
                  <a:schemeClr val="tx1">
                    <a:lumMod val="75000"/>
                    <a:lumOff val="25000"/>
                  </a:schemeClr>
                </a:solidFill>
                <a:latin typeface="Century Gothic" panose="020B0502020202020204" pitchFamily="34" charset="0"/>
              </a:rPr>
              <a:t>Έξοδα που συνδέονται άμεσα με την υλοποίηση των κινητικοτήτων και δεν καλύπτονται από άλλη κατηγορία δαπανών, </a:t>
            </a:r>
            <a:r>
              <a:rPr lang="el-GR" dirty="0" smtClean="0">
                <a:solidFill>
                  <a:schemeClr val="tx1">
                    <a:lumMod val="75000"/>
                    <a:lumOff val="25000"/>
                  </a:schemeClr>
                </a:solidFill>
                <a:latin typeface="Century Gothic" panose="020B0502020202020204" pitchFamily="34" charset="0"/>
              </a:rPr>
              <a:t>π.χ.:</a:t>
            </a:r>
            <a:endParaRPr lang="el-GR"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871147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Οργανωτικά έξοδα </a:t>
            </a:r>
            <a:r>
              <a:rPr lang="el-GR" sz="2800" dirty="0" smtClean="0">
                <a:solidFill>
                  <a:schemeClr val="bg1"/>
                </a:solidFill>
                <a:latin typeface="Century Gothic" panose="020B0502020202020204" pitchFamily="34" charset="0"/>
              </a:rPr>
              <a:t>2/2</a:t>
            </a:r>
            <a:endParaRPr lang="en-GB" sz="2800" dirty="0">
              <a:solidFill>
                <a:schemeClr val="bg1"/>
              </a:solidFill>
            </a:endParaRPr>
          </a:p>
        </p:txBody>
      </p:sp>
      <p:sp>
        <p:nvSpPr>
          <p:cNvPr id="3" name="Rectangle 2"/>
          <p:cNvSpPr/>
          <p:nvPr/>
        </p:nvSpPr>
        <p:spPr>
          <a:xfrm>
            <a:off x="572868" y="1295834"/>
            <a:ext cx="10593363"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smtClean="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smtClean="0">
                <a:solidFill>
                  <a:schemeClr val="bg1"/>
                </a:solidFill>
              </a:rPr>
              <a:t>LOREM </a:t>
            </a:r>
            <a:r>
              <a:rPr lang="en-GB" b="1" dirty="0">
                <a:solidFill>
                  <a:schemeClr val="bg1"/>
                </a:solidFill>
              </a:rPr>
              <a:t>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43737586"/>
              </p:ext>
            </p:extLst>
          </p:nvPr>
        </p:nvGraphicFramePr>
        <p:xfrm>
          <a:off x="0" y="583410"/>
          <a:ext cx="9954228" cy="6274588"/>
        </p:xfrm>
        <a:graphic>
          <a:graphicData uri="http://schemas.openxmlformats.org/drawingml/2006/table">
            <a:tbl>
              <a:tblPr firstRow="1" bandRow="1">
                <a:tableStyleId>{35758FB7-9AC5-4552-8A53-C91805E547FA}</a:tableStyleId>
              </a:tblPr>
              <a:tblGrid>
                <a:gridCol w="7562130">
                  <a:extLst>
                    <a:ext uri="{9D8B030D-6E8A-4147-A177-3AD203B41FA5}">
                      <a16:colId xmlns:a16="http://schemas.microsoft.com/office/drawing/2014/main" val="20000"/>
                    </a:ext>
                  </a:extLst>
                </a:gridCol>
                <a:gridCol w="2392098">
                  <a:extLst>
                    <a:ext uri="{9D8B030D-6E8A-4147-A177-3AD203B41FA5}">
                      <a16:colId xmlns:a16="http://schemas.microsoft.com/office/drawing/2014/main" val="20001"/>
                    </a:ext>
                  </a:extLst>
                </a:gridCol>
              </a:tblGrid>
              <a:tr h="70854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l-GR" sz="1600" kern="1200" dirty="0" smtClean="0">
                          <a:solidFill>
                            <a:schemeClr val="bg1"/>
                          </a:solidFill>
                          <a:latin typeface="Century Gothic" panose="020B0502020202020204" pitchFamily="34" charset="0"/>
                        </a:rPr>
                        <a:t>Είδος Δραστηριότητας Κινητικότητας</a:t>
                      </a:r>
                      <a:endParaRPr lang="en-US" sz="1600" kern="1200" dirty="0">
                        <a:solidFill>
                          <a:schemeClr val="bg1"/>
                        </a:solidFill>
                        <a:latin typeface="Century Gothic" panose="020B0502020202020204" pitchFamily="34" charset="0"/>
                        <a:ea typeface="+mn-ea"/>
                        <a:cs typeface="+mn-cs"/>
                      </a:endParaRPr>
                    </a:p>
                  </a:txBody>
                  <a:tcPr anchor="ctr">
                    <a:solidFill>
                      <a:schemeClr val="accent6">
                        <a:lumMod val="60000"/>
                        <a:lumOff val="4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algn="ctr" defTabSz="914400" rtl="0" eaLnBrk="1" latinLnBrk="0" hangingPunct="1"/>
                      <a:r>
                        <a:rPr lang="el-GR" sz="1600" kern="1200" dirty="0" smtClean="0">
                          <a:solidFill>
                            <a:schemeClr val="bg1"/>
                          </a:solidFill>
                          <a:latin typeface="Century Gothic" panose="020B0502020202020204" pitchFamily="34" charset="0"/>
                        </a:rPr>
                        <a:t>Ποσό Επιχορήγησης</a:t>
                      </a:r>
                    </a:p>
                    <a:p>
                      <a:pPr marL="0" algn="ctr" defTabSz="914400" rtl="0" eaLnBrk="1" latinLnBrk="0" hangingPunct="1"/>
                      <a:r>
                        <a:rPr lang="el-GR" sz="1600" kern="1200" dirty="0" smtClean="0">
                          <a:solidFill>
                            <a:schemeClr val="bg1"/>
                          </a:solidFill>
                          <a:latin typeface="Century Gothic" panose="020B0502020202020204" pitchFamily="34" charset="0"/>
                        </a:rPr>
                        <a:t>ανά</a:t>
                      </a:r>
                      <a:r>
                        <a:rPr lang="el-GR" sz="1600" kern="1200" baseline="0" dirty="0" smtClean="0">
                          <a:solidFill>
                            <a:schemeClr val="bg1"/>
                          </a:solidFill>
                          <a:latin typeface="Century Gothic" panose="020B0502020202020204" pitchFamily="34" charset="0"/>
                        </a:rPr>
                        <a:t> συμμετέχοντα</a:t>
                      </a:r>
                      <a:endParaRPr lang="en-US" sz="1600" b="1" kern="1200" dirty="0">
                        <a:solidFill>
                          <a:schemeClr val="bg1"/>
                        </a:solidFill>
                        <a:latin typeface="Century Gothic" panose="020B0502020202020204" pitchFamily="34" charset="0"/>
                        <a:ea typeface="+mn-ea"/>
                        <a:cs typeface="+mn-cs"/>
                      </a:endParaRPr>
                    </a:p>
                  </a:txBody>
                  <a:tcPr anchor="ctr">
                    <a:solidFill>
                      <a:schemeClr val="accent6">
                        <a:lumMod val="60000"/>
                        <a:lumOff val="40000"/>
                      </a:schemeClr>
                    </a:solidFill>
                  </a:tcPr>
                </a:tc>
                <a:extLst>
                  <a:ext uri="{0D108BD9-81ED-4DB2-BD59-A6C34878D82A}">
                    <a16:rowId xmlns:a16="http://schemas.microsoft.com/office/drawing/2014/main" val="10000"/>
                  </a:ext>
                </a:extLst>
              </a:tr>
              <a:tr h="59178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tx1">
                              <a:lumMod val="75000"/>
                              <a:lumOff val="25000"/>
                            </a:schemeClr>
                          </a:solidFill>
                          <a:latin typeface="Century Gothic" panose="020B0502020202020204" pitchFamily="34" charset="0"/>
                        </a:rPr>
                        <a:t>Εκπαιδευόμενοι/Μαθητές</a:t>
                      </a:r>
                      <a:r>
                        <a:rPr lang="el-GR" sz="1400" kern="1200" baseline="0" dirty="0" smtClean="0">
                          <a:solidFill>
                            <a:schemeClr val="tx1">
                              <a:lumMod val="75000"/>
                              <a:lumOff val="25000"/>
                            </a:schemeClr>
                          </a:solidFill>
                          <a:latin typeface="Century Gothic" panose="020B0502020202020204" pitchFamily="34" charset="0"/>
                        </a:rPr>
                        <a:t> σε ομαδικές κινητικότητες (ΣΕ και ΕΕ μόνο)</a:t>
                      </a:r>
                    </a:p>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baseline="0" dirty="0" smtClean="0">
                          <a:solidFill>
                            <a:schemeClr val="tx1">
                              <a:lumMod val="75000"/>
                              <a:lumOff val="25000"/>
                            </a:schemeClr>
                          </a:solidFill>
                          <a:latin typeface="Century Gothic" panose="020B0502020202020204" pitchFamily="34" charset="0"/>
                          <a:sym typeface="Wingdings" panose="05000000000000000000" pitchFamily="2" charset="2"/>
                        </a:rPr>
                        <a:t> </a:t>
                      </a:r>
                      <a:r>
                        <a:rPr lang="el-GR" sz="1400" kern="1200" baseline="0" dirty="0" smtClean="0">
                          <a:solidFill>
                            <a:schemeClr val="tx1">
                              <a:lumMod val="75000"/>
                              <a:lumOff val="25000"/>
                            </a:schemeClr>
                          </a:solidFill>
                          <a:latin typeface="Century Gothic" panose="020B0502020202020204" pitchFamily="34" charset="0"/>
                        </a:rPr>
                        <a:t>Μέχρι 1000 Ευρώ ανά ομάδα μαθητών σχολείου στη ΣΕ</a:t>
                      </a:r>
                      <a:endParaRPr lang="el-GR" sz="1400" kern="1200" baseline="0" dirty="0" smtClean="0">
                        <a:solidFill>
                          <a:schemeClr val="tx1">
                            <a:lumMod val="75000"/>
                            <a:lumOff val="25000"/>
                          </a:schemeClr>
                        </a:solidFill>
                        <a:latin typeface="Century Gothic" panose="020B0502020202020204" pitchFamily="34" charset="0"/>
                        <a:ea typeface="+mn-ea"/>
                        <a:cs typeface="Arial"/>
                      </a:endParaRPr>
                    </a:p>
                  </a:txBody>
                  <a:tcPr>
                    <a:solidFill>
                      <a:schemeClr val="accent6">
                        <a:lumMod val="60000"/>
                        <a:lumOff val="40000"/>
                      </a:schemeClr>
                    </a:solidFill>
                  </a:tcPr>
                </a:tc>
                <a:tc row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400" dirty="0" smtClean="0">
                          <a:solidFill>
                            <a:schemeClr val="tx1">
                              <a:lumMod val="75000"/>
                              <a:lumOff val="25000"/>
                            </a:schemeClr>
                          </a:solidFill>
                          <a:latin typeface="Century Gothic" panose="020B0502020202020204" pitchFamily="34" charset="0"/>
                        </a:rPr>
                        <a:t>100 </a:t>
                      </a:r>
                      <a:r>
                        <a:rPr lang="en-US" sz="1400" dirty="0" smtClean="0">
                          <a:solidFill>
                            <a:schemeClr val="tx1">
                              <a:lumMod val="75000"/>
                              <a:lumOff val="25000"/>
                            </a:schemeClr>
                          </a:solidFill>
                          <a:latin typeface="Century Gothic" panose="020B0502020202020204" pitchFamily="34" charset="0"/>
                        </a:rPr>
                        <a:t>€</a:t>
                      </a:r>
                      <a:endParaRPr lang="en-US" sz="1400" dirty="0">
                        <a:solidFill>
                          <a:schemeClr val="tx1">
                            <a:lumMod val="75000"/>
                            <a:lumOff val="25000"/>
                          </a:schemeClr>
                        </a:solidFill>
                        <a:latin typeface="Century Gothic" panose="020B0502020202020204" pitchFamily="34" charset="0"/>
                      </a:endParaRPr>
                    </a:p>
                    <a:p>
                      <a:pPr algn="ctr"/>
                      <a:r>
                        <a:rPr lang="en-US" sz="1400" dirty="0" smtClean="0">
                          <a:solidFill>
                            <a:schemeClr val="tx1">
                              <a:lumMod val="75000"/>
                              <a:lumOff val="25000"/>
                            </a:schemeClr>
                          </a:solidFill>
                          <a:latin typeface="Century Gothic" panose="020B0502020202020204" pitchFamily="34" charset="0"/>
                        </a:rPr>
                        <a:t> </a:t>
                      </a:r>
                      <a:endParaRPr lang="en-US" sz="1400" b="1" dirty="0">
                        <a:solidFill>
                          <a:schemeClr val="tx1">
                            <a:lumMod val="75000"/>
                            <a:lumOff val="25000"/>
                          </a:schemeClr>
                        </a:solidFill>
                        <a:latin typeface="Century Gothic" panose="020B0502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10001"/>
                  </a:ext>
                </a:extLst>
              </a:tr>
              <a:tr h="45833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l-GR" sz="1400" dirty="0" smtClean="0">
                          <a:solidFill>
                            <a:schemeClr val="tx1">
                              <a:lumMod val="75000"/>
                              <a:lumOff val="25000"/>
                            </a:schemeClr>
                          </a:solidFill>
                          <a:latin typeface="Century Gothic" panose="020B0502020202020204" pitchFamily="34" charset="0"/>
                        </a:rPr>
                        <a:t>Προσωπικό που συμμετέχει σε σεμινάρια </a:t>
                      </a:r>
                      <a:endParaRPr lang="en-US" sz="1400" dirty="0">
                        <a:solidFill>
                          <a:schemeClr val="tx1">
                            <a:lumMod val="75000"/>
                            <a:lumOff val="25000"/>
                          </a:schemeClr>
                        </a:solidFill>
                        <a:latin typeface="Century Gothic" panose="020B0502020202020204" pitchFamily="34" charset="0"/>
                      </a:endParaRPr>
                    </a:p>
                  </a:txBody>
                  <a:tcPr>
                    <a:solidFill>
                      <a:schemeClr val="accent6">
                        <a:lumMod val="60000"/>
                        <a:lumOff val="40000"/>
                      </a:schemeClr>
                    </a:solidFill>
                  </a:tcPr>
                </a:tc>
                <a:tc vMerge="1">
                  <a:txBody>
                    <a:bodyPr/>
                    <a:lstStyle/>
                    <a:p>
                      <a:pPr algn="ctr"/>
                      <a:endParaRPr lang="en-US" dirty="0"/>
                    </a:p>
                  </a:txBody>
                  <a:tcPr/>
                </a:tc>
                <a:extLst>
                  <a:ext uri="{0D108BD9-81ED-4DB2-BD59-A6C34878D82A}">
                    <a16:rowId xmlns:a16="http://schemas.microsoft.com/office/drawing/2014/main" val="10002"/>
                  </a:ext>
                </a:extLst>
              </a:tr>
              <a:tr h="41829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tx1">
                              <a:lumMod val="75000"/>
                              <a:lumOff val="25000"/>
                            </a:schemeClr>
                          </a:solidFill>
                          <a:latin typeface="Century Gothic" panose="020B0502020202020204" pitchFamily="34" charset="0"/>
                        </a:rPr>
                        <a:t>Προσκεκλημένοι Εμπειρογνώμονες</a:t>
                      </a:r>
                      <a:endParaRPr lang="el-GR" sz="1400" kern="1200" dirty="0" smtClean="0">
                        <a:solidFill>
                          <a:schemeClr val="tx1">
                            <a:lumMod val="75000"/>
                            <a:lumOff val="25000"/>
                          </a:schemeClr>
                        </a:solidFill>
                        <a:latin typeface="Century Gothic" panose="020B0502020202020204" pitchFamily="34" charset="0"/>
                        <a:ea typeface="+mn-ea"/>
                        <a:cs typeface="Arial"/>
                      </a:endParaRPr>
                    </a:p>
                  </a:txBody>
                  <a:tcPr>
                    <a:solidFill>
                      <a:schemeClr val="accent6">
                        <a:lumMod val="60000"/>
                        <a:lumOff val="40000"/>
                      </a:schemeClr>
                    </a:solidFill>
                  </a:tcPr>
                </a:tc>
                <a:tc vMerge="1">
                  <a:txBody>
                    <a:bodyPr/>
                    <a:lstStyle/>
                    <a:p>
                      <a:pPr algn="ctr"/>
                      <a:endParaRPr lang="en-US" dirty="0"/>
                    </a:p>
                  </a:txBody>
                  <a:tcPr/>
                </a:tc>
                <a:extLst>
                  <a:ext uri="{0D108BD9-81ED-4DB2-BD59-A6C34878D82A}">
                    <a16:rowId xmlns:a16="http://schemas.microsoft.com/office/drawing/2014/main" val="10003"/>
                  </a:ext>
                </a:extLst>
              </a:tr>
              <a:tr h="45833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tx1">
                              <a:lumMod val="75000"/>
                              <a:lumOff val="25000"/>
                            </a:schemeClr>
                          </a:solidFill>
                          <a:latin typeface="Century Gothic" panose="020B0502020202020204" pitchFamily="34" charset="0"/>
                        </a:rPr>
                        <a:t>Συμμετοχή σε Διαγωνισμούς Δεξιοτήτων </a:t>
                      </a:r>
                      <a:r>
                        <a:rPr lang="en-US" sz="1400" kern="1200" dirty="0" smtClean="0">
                          <a:solidFill>
                            <a:schemeClr val="tx1">
                              <a:lumMod val="75000"/>
                              <a:lumOff val="25000"/>
                            </a:schemeClr>
                          </a:solidFill>
                          <a:latin typeface="Century Gothic" panose="020B0502020202020204" pitchFamily="34" charset="0"/>
                        </a:rPr>
                        <a:t>(M</a:t>
                      </a:r>
                      <a:r>
                        <a:rPr lang="el-GR" sz="1400" kern="1200" dirty="0" smtClean="0">
                          <a:solidFill>
                            <a:schemeClr val="tx1">
                              <a:lumMod val="75000"/>
                              <a:lumOff val="25000"/>
                            </a:schemeClr>
                          </a:solidFill>
                          <a:latin typeface="Century Gothic" panose="020B0502020202020204" pitchFamily="34" charset="0"/>
                        </a:rPr>
                        <a:t>όνο</a:t>
                      </a:r>
                      <a:r>
                        <a:rPr lang="el-GR" sz="1400" kern="1200" baseline="0" dirty="0" smtClean="0">
                          <a:solidFill>
                            <a:schemeClr val="tx1">
                              <a:lumMod val="75000"/>
                              <a:lumOff val="25000"/>
                            </a:schemeClr>
                          </a:solidFill>
                          <a:latin typeface="Century Gothic" panose="020B0502020202020204" pitchFamily="34" charset="0"/>
                        </a:rPr>
                        <a:t> </a:t>
                      </a:r>
                      <a:r>
                        <a:rPr lang="el-GR" sz="1400" kern="1200" dirty="0" smtClean="0">
                          <a:solidFill>
                            <a:schemeClr val="tx1">
                              <a:lumMod val="75000"/>
                              <a:lumOff val="25000"/>
                            </a:schemeClr>
                          </a:solidFill>
                          <a:latin typeface="Century Gothic" panose="020B0502020202020204" pitchFamily="34" charset="0"/>
                        </a:rPr>
                        <a:t>ΕΕΚ)</a:t>
                      </a:r>
                      <a:endParaRPr lang="en-US" sz="1400" b="1" kern="1200" dirty="0">
                        <a:solidFill>
                          <a:schemeClr val="tx1">
                            <a:lumMod val="75000"/>
                            <a:lumOff val="25000"/>
                          </a:schemeClr>
                        </a:solidFill>
                        <a:latin typeface="Century Gothic" panose="020B0502020202020204" pitchFamily="34" charset="0"/>
                        <a:ea typeface="+mn-ea"/>
                        <a:cs typeface="Arial"/>
                      </a:endParaRPr>
                    </a:p>
                  </a:txBody>
                  <a:tcPr>
                    <a:solidFill>
                      <a:schemeClr val="accent6">
                        <a:lumMod val="60000"/>
                        <a:lumOff val="40000"/>
                      </a:schemeClr>
                    </a:solidFill>
                  </a:tcPr>
                </a:tc>
                <a:tc vMerge="1">
                  <a:txBody>
                    <a:bodyPr/>
                    <a:lstStyle/>
                    <a:p>
                      <a:pPr algn="ctr"/>
                      <a:endParaRPr lang="en-US" dirty="0"/>
                    </a:p>
                  </a:txBody>
                  <a:tcPr/>
                </a:tc>
                <a:extLst>
                  <a:ext uri="{0D108BD9-81ED-4DB2-BD59-A6C34878D82A}">
                    <a16:rowId xmlns:a16="http://schemas.microsoft.com/office/drawing/2014/main" val="10004"/>
                  </a:ext>
                </a:extLst>
              </a:tr>
              <a:tr h="6404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tx1">
                              <a:lumMod val="75000"/>
                              <a:lumOff val="25000"/>
                            </a:schemeClr>
                          </a:solidFill>
                          <a:latin typeface="Century Gothic" panose="020B0502020202020204" pitchFamily="34" charset="0"/>
                        </a:rPr>
                        <a:t>Φιλοξενούμενοι φοιτητές/απόφοιτοι Προγραμμάτων</a:t>
                      </a:r>
                      <a:r>
                        <a:rPr lang="el-GR" sz="1400" kern="1200" baseline="0" dirty="0" smtClean="0">
                          <a:solidFill>
                            <a:schemeClr val="tx1">
                              <a:lumMod val="75000"/>
                              <a:lumOff val="25000"/>
                            </a:schemeClr>
                          </a:solidFill>
                          <a:latin typeface="Century Gothic" panose="020B0502020202020204" pitchFamily="34" charset="0"/>
                        </a:rPr>
                        <a:t> εκπαίδευσης </a:t>
                      </a:r>
                      <a:r>
                        <a:rPr lang="el-GR" sz="1400" kern="1200" dirty="0" smtClean="0">
                          <a:solidFill>
                            <a:schemeClr val="tx1">
                              <a:lumMod val="75000"/>
                              <a:lumOff val="25000"/>
                            </a:schemeClr>
                          </a:solidFill>
                          <a:latin typeface="Century Gothic" panose="020B0502020202020204" pitchFamily="34" charset="0"/>
                        </a:rPr>
                        <a:t>εκπαιδευτικών ή εκπαιδευτών </a:t>
                      </a:r>
                      <a:r>
                        <a:rPr lang="el-GR" sz="1400" kern="1200" baseline="0" dirty="0" smtClean="0">
                          <a:solidFill>
                            <a:schemeClr val="tx1">
                              <a:lumMod val="75000"/>
                              <a:lumOff val="25000"/>
                            </a:schemeClr>
                          </a:solidFill>
                          <a:latin typeface="Century Gothic" panose="020B0502020202020204" pitchFamily="34" charset="0"/>
                        </a:rPr>
                        <a:t>για σκοπούς άσκησης</a:t>
                      </a:r>
                      <a:endParaRPr lang="el-GR" sz="1400" b="1" kern="1200" baseline="0" dirty="0" smtClean="0">
                        <a:solidFill>
                          <a:schemeClr val="tx1">
                            <a:lumMod val="75000"/>
                            <a:lumOff val="25000"/>
                          </a:schemeClr>
                        </a:solidFill>
                        <a:latin typeface="Century Gothic" panose="020B0502020202020204" pitchFamily="34" charset="0"/>
                        <a:ea typeface="+mn-ea"/>
                        <a:cs typeface="Arial"/>
                      </a:endParaRPr>
                    </a:p>
                  </a:txBody>
                  <a:tcPr>
                    <a:solidFill>
                      <a:schemeClr val="accent6">
                        <a:lumMod val="60000"/>
                        <a:lumOff val="40000"/>
                      </a:schemeClr>
                    </a:solidFill>
                  </a:tcPr>
                </a:tc>
                <a:tc vMerge="1">
                  <a:txBody>
                    <a:bodyPr/>
                    <a:lstStyle/>
                    <a:p>
                      <a:pPr algn="ctr"/>
                      <a:endParaRPr lang="en-US" dirty="0"/>
                    </a:p>
                  </a:txBody>
                  <a:tcPr/>
                </a:tc>
                <a:extLst>
                  <a:ext uri="{0D108BD9-81ED-4DB2-BD59-A6C34878D82A}">
                    <a16:rowId xmlns:a16="http://schemas.microsoft.com/office/drawing/2014/main" val="10005"/>
                  </a:ext>
                </a:extLst>
              </a:tr>
              <a:tr h="6404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tx1">
                              <a:lumMod val="75000"/>
                              <a:lumOff val="25000"/>
                            </a:schemeClr>
                          </a:solidFill>
                          <a:latin typeface="Century Gothic" panose="020B0502020202020204" pitchFamily="34" charset="0"/>
                        </a:rPr>
                        <a:t>Προσωπικό που διακινείται</a:t>
                      </a:r>
                      <a:r>
                        <a:rPr lang="el-GR" sz="1400" kern="1200" baseline="0" dirty="0" smtClean="0">
                          <a:solidFill>
                            <a:schemeClr val="tx1">
                              <a:lumMod val="75000"/>
                              <a:lumOff val="25000"/>
                            </a:schemeClr>
                          </a:solidFill>
                          <a:latin typeface="Century Gothic" panose="020B0502020202020204" pitchFamily="34" charset="0"/>
                        </a:rPr>
                        <a:t> για σκιώδη εργασία/άσκηση καθηκόντων διδασκαλίας ή εκπαίδευσης</a:t>
                      </a:r>
                      <a:endParaRPr lang="el-GR" sz="1400" b="0" kern="1200" baseline="0" dirty="0" smtClean="0">
                        <a:solidFill>
                          <a:schemeClr val="tx1">
                            <a:lumMod val="75000"/>
                            <a:lumOff val="25000"/>
                          </a:schemeClr>
                        </a:solidFill>
                        <a:latin typeface="Century Gothic" panose="020B0502020202020204" pitchFamily="34" charset="0"/>
                        <a:ea typeface="+mn-ea"/>
                        <a:cs typeface="Arial"/>
                      </a:endParaRPr>
                    </a:p>
                  </a:txBody>
                  <a:tcPr>
                    <a:solidFill>
                      <a:schemeClr val="accent6">
                        <a:lumMod val="60000"/>
                        <a:lumOff val="40000"/>
                      </a:schemeClr>
                    </a:solid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dirty="0" smtClean="0">
                          <a:solidFill>
                            <a:schemeClr val="tx1">
                              <a:lumMod val="75000"/>
                              <a:lumOff val="25000"/>
                            </a:schemeClr>
                          </a:solidFill>
                          <a:latin typeface="Century Gothic" panose="020B0502020202020204" pitchFamily="34" charset="0"/>
                        </a:rPr>
                        <a:t>350 € </a:t>
                      </a:r>
                    </a:p>
                    <a:p>
                      <a:pPr marL="0" marR="0" indent="0" algn="ctr" defTabSz="914400" rtl="0" eaLnBrk="1" fontAlgn="auto" latinLnBrk="0" hangingPunct="1">
                        <a:lnSpc>
                          <a:spcPct val="100000"/>
                        </a:lnSpc>
                        <a:spcBef>
                          <a:spcPts val="0"/>
                        </a:spcBef>
                        <a:spcAft>
                          <a:spcPts val="0"/>
                        </a:spcAft>
                        <a:buClrTx/>
                        <a:buSzTx/>
                        <a:buFontTx/>
                        <a:buNone/>
                        <a:tabLst/>
                        <a:defRPr/>
                      </a:pPr>
                      <a:endParaRPr lang="el-GR" sz="1400" baseline="0" dirty="0" smtClean="0">
                        <a:solidFill>
                          <a:schemeClr val="tx1">
                            <a:lumMod val="75000"/>
                            <a:lumOff val="25000"/>
                          </a:schemeClr>
                        </a:solidFill>
                        <a:latin typeface="Century Gothic" panose="020B0502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100" baseline="0" dirty="0" smtClean="0">
                          <a:solidFill>
                            <a:schemeClr val="tx1">
                              <a:lumMod val="75000"/>
                              <a:lumOff val="25000"/>
                            </a:schemeClr>
                          </a:solidFill>
                          <a:latin typeface="Century Gothic" panose="020B0502020202020204" pitchFamily="34" charset="0"/>
                        </a:rPr>
                        <a:t> </a:t>
                      </a:r>
                      <a:r>
                        <a:rPr lang="el-GR" sz="1100" dirty="0" smtClean="0">
                          <a:solidFill>
                            <a:schemeClr val="tx1">
                              <a:lumMod val="75000"/>
                              <a:lumOff val="25000"/>
                            </a:schemeClr>
                          </a:solidFill>
                          <a:latin typeface="Century Gothic" panose="020B0502020202020204" pitchFamily="34" charset="0"/>
                          <a:cs typeface="Arial"/>
                        </a:rPr>
                        <a:t>200 € ανά συμμετέχοντα από τον 101 συμμετέχοντα και έπειτα</a:t>
                      </a:r>
                      <a:endParaRPr lang="en-US" sz="1100" dirty="0" smtClean="0">
                        <a:solidFill>
                          <a:schemeClr val="tx1">
                            <a:lumMod val="75000"/>
                            <a:lumOff val="25000"/>
                          </a:schemeClr>
                        </a:solidFill>
                        <a:latin typeface="Century Gothic" panose="020B0502020202020204" pitchFamily="34" charset="0"/>
                        <a:cs typeface="Arial"/>
                      </a:endParaRPr>
                    </a:p>
                    <a:p>
                      <a:pPr algn="ctr"/>
                      <a:endParaRPr lang="el-GR" sz="1400" b="1" baseline="0" dirty="0" smtClean="0">
                        <a:solidFill>
                          <a:schemeClr val="tx1">
                            <a:lumMod val="75000"/>
                            <a:lumOff val="25000"/>
                          </a:schemeClr>
                        </a:solidFill>
                        <a:latin typeface="Century Gothic" panose="020B0502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10006"/>
                  </a:ext>
                </a:extLst>
              </a:tr>
              <a:tr h="11792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baseline="0" dirty="0" smtClean="0">
                          <a:solidFill>
                            <a:schemeClr val="tx1">
                              <a:lumMod val="75000"/>
                              <a:lumOff val="25000"/>
                            </a:schemeClr>
                          </a:solidFill>
                          <a:latin typeface="Century Gothic" panose="020B0502020202020204" pitchFamily="34" charset="0"/>
                        </a:rPr>
                        <a:t>Μαθητές/Εκπαιδευόμενοι που συμμετέχουν σε σύντομης διάρκειας ατομική κινητικότητα: </a:t>
                      </a:r>
                    </a:p>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baseline="0" dirty="0" smtClean="0">
                          <a:solidFill>
                            <a:schemeClr val="tx1">
                              <a:lumMod val="75000"/>
                              <a:lumOff val="25000"/>
                            </a:schemeClr>
                          </a:solidFill>
                          <a:latin typeface="Century Gothic" panose="020B0502020202020204" pitchFamily="34" charset="0"/>
                        </a:rPr>
                        <a:t>Εκπαίδευση Ενηλίκων</a:t>
                      </a:r>
                      <a:r>
                        <a:rPr lang="en-US" sz="1400" kern="1200" baseline="0" dirty="0" smtClean="0">
                          <a:solidFill>
                            <a:schemeClr val="tx1">
                              <a:lumMod val="75000"/>
                              <a:lumOff val="25000"/>
                            </a:schemeClr>
                          </a:solidFill>
                          <a:latin typeface="Century Gothic" panose="020B0502020202020204" pitchFamily="34" charset="0"/>
                        </a:rPr>
                        <a:t>: </a:t>
                      </a:r>
                      <a:r>
                        <a:rPr lang="el-GR" sz="1400" kern="1200" baseline="0" dirty="0" smtClean="0">
                          <a:solidFill>
                            <a:schemeClr val="tx1">
                              <a:lumMod val="75000"/>
                              <a:lumOff val="25000"/>
                            </a:schemeClr>
                          </a:solidFill>
                          <a:latin typeface="Century Gothic" panose="020B0502020202020204" pitchFamily="34" charset="0"/>
                        </a:rPr>
                        <a:t>2 – 30 ημέρες</a:t>
                      </a:r>
                    </a:p>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baseline="0" dirty="0" smtClean="0">
                          <a:solidFill>
                            <a:schemeClr val="tx1">
                              <a:lumMod val="75000"/>
                              <a:lumOff val="25000"/>
                            </a:schemeClr>
                          </a:solidFill>
                          <a:latin typeface="Century Gothic" panose="020B0502020202020204" pitchFamily="34" charset="0"/>
                        </a:rPr>
                        <a:t>Σχολική Εκπαίδευση</a:t>
                      </a:r>
                      <a:r>
                        <a:rPr lang="en-GB" sz="1400" kern="1200" baseline="0" dirty="0" smtClean="0">
                          <a:solidFill>
                            <a:schemeClr val="tx1">
                              <a:lumMod val="75000"/>
                              <a:lumOff val="25000"/>
                            </a:schemeClr>
                          </a:solidFill>
                          <a:latin typeface="Century Gothic" panose="020B0502020202020204" pitchFamily="34" charset="0"/>
                        </a:rPr>
                        <a:t>: </a:t>
                      </a:r>
                      <a:r>
                        <a:rPr lang="el-GR" sz="1400" kern="1200" baseline="0" dirty="0" smtClean="0">
                          <a:solidFill>
                            <a:schemeClr val="tx1">
                              <a:lumMod val="75000"/>
                              <a:lumOff val="25000"/>
                            </a:schemeClr>
                          </a:solidFill>
                          <a:latin typeface="Century Gothic" panose="020B0502020202020204" pitchFamily="34" charset="0"/>
                        </a:rPr>
                        <a:t>2</a:t>
                      </a:r>
                      <a:r>
                        <a:rPr lang="en-GB" sz="1400" kern="1200" baseline="0" dirty="0" smtClean="0">
                          <a:solidFill>
                            <a:schemeClr val="tx1">
                              <a:lumMod val="75000"/>
                              <a:lumOff val="25000"/>
                            </a:schemeClr>
                          </a:solidFill>
                          <a:latin typeface="Century Gothic" panose="020B0502020202020204" pitchFamily="34" charset="0"/>
                        </a:rPr>
                        <a:t> – 29 </a:t>
                      </a:r>
                      <a:r>
                        <a:rPr lang="el-GR" sz="1400" kern="1200" baseline="0" dirty="0" smtClean="0">
                          <a:solidFill>
                            <a:schemeClr val="tx1">
                              <a:lumMod val="75000"/>
                              <a:lumOff val="25000"/>
                            </a:schemeClr>
                          </a:solidFill>
                          <a:latin typeface="Century Gothic" panose="020B0502020202020204" pitchFamily="34" charset="0"/>
                        </a:rPr>
                        <a:t>ημέρες</a:t>
                      </a:r>
                      <a:endParaRPr lang="en-US" sz="1400" kern="1200" baseline="0" dirty="0" smtClean="0">
                        <a:solidFill>
                          <a:schemeClr val="tx1">
                            <a:lumMod val="75000"/>
                            <a:lumOff val="25000"/>
                          </a:schemeClr>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tx1">
                              <a:lumMod val="75000"/>
                              <a:lumOff val="25000"/>
                            </a:schemeClr>
                          </a:solidFill>
                          <a:latin typeface="Century Gothic" panose="020B0502020202020204" pitchFamily="34" charset="0"/>
                        </a:rPr>
                        <a:t>EEK</a:t>
                      </a:r>
                      <a:r>
                        <a:rPr lang="en-GB" sz="1400" kern="1200" baseline="0" dirty="0" smtClean="0">
                          <a:solidFill>
                            <a:schemeClr val="tx1">
                              <a:lumMod val="75000"/>
                              <a:lumOff val="25000"/>
                            </a:schemeClr>
                          </a:solidFill>
                          <a:latin typeface="Century Gothic" panose="020B0502020202020204" pitchFamily="34" charset="0"/>
                        </a:rPr>
                        <a:t>: 2 – 89 </a:t>
                      </a:r>
                      <a:r>
                        <a:rPr lang="el-GR" sz="1400" kern="1200" baseline="0" dirty="0" smtClean="0">
                          <a:solidFill>
                            <a:schemeClr val="tx1">
                              <a:lumMod val="75000"/>
                              <a:lumOff val="25000"/>
                            </a:schemeClr>
                          </a:solidFill>
                          <a:latin typeface="Century Gothic" panose="020B0502020202020204" pitchFamily="34" charset="0"/>
                        </a:rPr>
                        <a:t>ημέρες</a:t>
                      </a:r>
                      <a:r>
                        <a:rPr lang="en-US" sz="1400" kern="1200" baseline="0" dirty="0" smtClean="0">
                          <a:solidFill>
                            <a:schemeClr val="tx1">
                              <a:lumMod val="75000"/>
                              <a:lumOff val="25000"/>
                            </a:schemeClr>
                          </a:solidFill>
                          <a:latin typeface="Century Gothic" panose="020B0502020202020204" pitchFamily="34" charset="0"/>
                        </a:rPr>
                        <a:t> </a:t>
                      </a:r>
                      <a:endParaRPr lang="el-GR" sz="1400" b="0" kern="1200" baseline="0" dirty="0" smtClean="0">
                        <a:solidFill>
                          <a:schemeClr val="tx1">
                            <a:lumMod val="75000"/>
                            <a:lumOff val="25000"/>
                          </a:schemeClr>
                        </a:solidFill>
                        <a:latin typeface="Century Gothic" panose="020B0502020202020204" pitchFamily="34" charset="0"/>
                        <a:ea typeface="+mn-ea"/>
                        <a:cs typeface="Arial"/>
                      </a:endParaRPr>
                    </a:p>
                  </a:txBody>
                  <a:tcPr>
                    <a:solidFill>
                      <a:schemeClr val="accent6">
                        <a:lumMod val="60000"/>
                        <a:lumOff val="40000"/>
                      </a:schemeClr>
                    </a:solidFill>
                  </a:tcPr>
                </a:tc>
                <a:tc vMerge="1">
                  <a:txBody>
                    <a:bodyPr/>
                    <a:lstStyle/>
                    <a:p>
                      <a:pPr algn="ctr"/>
                      <a:endParaRPr lang="en-US" dirty="0"/>
                    </a:p>
                  </a:txBody>
                  <a:tcPr anchor="ctr"/>
                </a:tc>
                <a:extLst>
                  <a:ext uri="{0D108BD9-81ED-4DB2-BD59-A6C34878D82A}">
                    <a16:rowId xmlns:a16="http://schemas.microsoft.com/office/drawing/2014/main" val="10007"/>
                  </a:ext>
                </a:extLst>
              </a:tr>
              <a:tr h="117924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tx1">
                              <a:lumMod val="75000"/>
                              <a:lumOff val="25000"/>
                            </a:schemeClr>
                          </a:solidFill>
                          <a:latin typeface="Century Gothic" panose="020B0502020202020204" pitchFamily="34" charset="0"/>
                        </a:rPr>
                        <a:t>Μαθητές/Εκπαιδευόμενοι που συμμετέχουν σε μεγάλης διάρκειας κινητικότητα  </a:t>
                      </a:r>
                    </a:p>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baseline="0" dirty="0" smtClean="0">
                          <a:solidFill>
                            <a:schemeClr val="tx1">
                              <a:lumMod val="75000"/>
                              <a:lumOff val="25000"/>
                            </a:schemeClr>
                          </a:solidFill>
                          <a:latin typeface="Century Gothic" panose="020B0502020202020204" pitchFamily="34" charset="0"/>
                        </a:rPr>
                        <a:t>Σχολική Εκπαίδευση</a:t>
                      </a:r>
                      <a:r>
                        <a:rPr lang="en-GB" sz="1400" kern="1200" baseline="0" dirty="0" smtClean="0">
                          <a:solidFill>
                            <a:schemeClr val="tx1">
                              <a:lumMod val="75000"/>
                              <a:lumOff val="25000"/>
                            </a:schemeClr>
                          </a:solidFill>
                          <a:latin typeface="Century Gothic" panose="020B0502020202020204" pitchFamily="34" charset="0"/>
                        </a:rPr>
                        <a:t>: </a:t>
                      </a:r>
                      <a:r>
                        <a:rPr lang="el-GR" sz="1400" kern="1200" baseline="0" dirty="0" smtClean="0">
                          <a:solidFill>
                            <a:schemeClr val="tx1">
                              <a:lumMod val="75000"/>
                              <a:lumOff val="25000"/>
                            </a:schemeClr>
                          </a:solidFill>
                          <a:latin typeface="Century Gothic" panose="020B0502020202020204" pitchFamily="34" charset="0"/>
                        </a:rPr>
                        <a:t>3</a:t>
                      </a:r>
                      <a:r>
                        <a:rPr lang="en-GB" sz="1400" kern="1200" baseline="0" dirty="0" smtClean="0">
                          <a:solidFill>
                            <a:schemeClr val="tx1">
                              <a:lumMod val="75000"/>
                              <a:lumOff val="25000"/>
                            </a:schemeClr>
                          </a:solidFill>
                          <a:latin typeface="Century Gothic" panose="020B0502020202020204" pitchFamily="34" charset="0"/>
                        </a:rPr>
                        <a:t>0 – </a:t>
                      </a:r>
                      <a:r>
                        <a:rPr lang="el-GR" sz="1400" kern="1200" baseline="0" dirty="0" smtClean="0">
                          <a:solidFill>
                            <a:schemeClr val="tx1">
                              <a:lumMod val="75000"/>
                              <a:lumOff val="25000"/>
                            </a:schemeClr>
                          </a:solidFill>
                          <a:latin typeface="Century Gothic" panose="020B0502020202020204" pitchFamily="34" charset="0"/>
                        </a:rPr>
                        <a:t>365</a:t>
                      </a:r>
                      <a:r>
                        <a:rPr lang="en-GB" sz="1400" kern="1200" baseline="0" dirty="0" smtClean="0">
                          <a:solidFill>
                            <a:schemeClr val="tx1">
                              <a:lumMod val="75000"/>
                              <a:lumOff val="25000"/>
                            </a:schemeClr>
                          </a:solidFill>
                          <a:latin typeface="Century Gothic" panose="020B0502020202020204" pitchFamily="34" charset="0"/>
                        </a:rPr>
                        <a:t> </a:t>
                      </a:r>
                      <a:r>
                        <a:rPr lang="el-GR" sz="1400" kern="1200" baseline="0" dirty="0" smtClean="0">
                          <a:solidFill>
                            <a:schemeClr val="tx1">
                              <a:lumMod val="75000"/>
                              <a:lumOff val="25000"/>
                            </a:schemeClr>
                          </a:solidFill>
                          <a:latin typeface="Century Gothic" panose="020B0502020202020204" pitchFamily="34" charset="0"/>
                        </a:rPr>
                        <a:t>ημέρες</a:t>
                      </a:r>
                      <a:endParaRPr lang="en-US" sz="1400" kern="1200" baseline="0" dirty="0" smtClean="0">
                        <a:solidFill>
                          <a:schemeClr val="tx1">
                            <a:lumMod val="75000"/>
                            <a:lumOff val="25000"/>
                          </a:schemeClr>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tx1">
                              <a:lumMod val="75000"/>
                              <a:lumOff val="25000"/>
                            </a:schemeClr>
                          </a:solidFill>
                          <a:latin typeface="Century Gothic" panose="020B0502020202020204" pitchFamily="34" charset="0"/>
                        </a:rPr>
                        <a:t>EEK</a:t>
                      </a:r>
                      <a:r>
                        <a:rPr lang="el-GR" sz="1400" kern="1200" baseline="0" dirty="0" smtClean="0">
                          <a:solidFill>
                            <a:schemeClr val="tx1">
                              <a:lumMod val="75000"/>
                              <a:lumOff val="25000"/>
                            </a:schemeClr>
                          </a:solidFill>
                          <a:latin typeface="Century Gothic" panose="020B0502020202020204" pitchFamily="34" charset="0"/>
                        </a:rPr>
                        <a:t> (</a:t>
                      </a:r>
                      <a:r>
                        <a:rPr lang="en-GB" sz="1400" kern="1200" baseline="0" dirty="0" smtClean="0">
                          <a:solidFill>
                            <a:schemeClr val="tx1">
                              <a:lumMod val="75000"/>
                              <a:lumOff val="25000"/>
                            </a:schemeClr>
                          </a:solidFill>
                          <a:latin typeface="Century Gothic" panose="020B0502020202020204" pitchFamily="34" charset="0"/>
                        </a:rPr>
                        <a:t>Erasmus Pro): </a:t>
                      </a:r>
                      <a:r>
                        <a:rPr lang="el-GR" sz="1400" kern="1200" baseline="0" dirty="0" smtClean="0">
                          <a:solidFill>
                            <a:schemeClr val="tx1">
                              <a:lumMod val="75000"/>
                              <a:lumOff val="25000"/>
                            </a:schemeClr>
                          </a:solidFill>
                          <a:latin typeface="Century Gothic" panose="020B0502020202020204" pitchFamily="34" charset="0"/>
                        </a:rPr>
                        <a:t>90</a:t>
                      </a:r>
                      <a:r>
                        <a:rPr lang="en-GB" sz="1400" kern="1200" baseline="0" dirty="0" smtClean="0">
                          <a:solidFill>
                            <a:schemeClr val="tx1">
                              <a:lumMod val="75000"/>
                              <a:lumOff val="25000"/>
                            </a:schemeClr>
                          </a:solidFill>
                          <a:latin typeface="Century Gothic" panose="020B0502020202020204" pitchFamily="34" charset="0"/>
                        </a:rPr>
                        <a:t> – </a:t>
                      </a:r>
                      <a:r>
                        <a:rPr lang="el-GR" sz="1400" kern="1200" baseline="0" dirty="0" smtClean="0">
                          <a:solidFill>
                            <a:schemeClr val="tx1">
                              <a:lumMod val="75000"/>
                              <a:lumOff val="25000"/>
                            </a:schemeClr>
                          </a:solidFill>
                          <a:latin typeface="Century Gothic" panose="020B0502020202020204" pitchFamily="34" charset="0"/>
                        </a:rPr>
                        <a:t>365</a:t>
                      </a:r>
                      <a:r>
                        <a:rPr lang="en-GB" sz="1400" kern="1200" baseline="0" dirty="0" smtClean="0">
                          <a:solidFill>
                            <a:schemeClr val="tx1">
                              <a:lumMod val="75000"/>
                              <a:lumOff val="25000"/>
                            </a:schemeClr>
                          </a:solidFill>
                          <a:latin typeface="Century Gothic" panose="020B0502020202020204" pitchFamily="34" charset="0"/>
                        </a:rPr>
                        <a:t> </a:t>
                      </a:r>
                      <a:r>
                        <a:rPr lang="el-GR" sz="1400" kern="1200" baseline="0" dirty="0" smtClean="0">
                          <a:solidFill>
                            <a:schemeClr val="tx1">
                              <a:lumMod val="75000"/>
                              <a:lumOff val="25000"/>
                            </a:schemeClr>
                          </a:solidFill>
                          <a:latin typeface="Century Gothic" panose="020B0502020202020204" pitchFamily="34" charset="0"/>
                        </a:rPr>
                        <a:t>ημέρες</a:t>
                      </a:r>
                      <a:r>
                        <a:rPr lang="en-US" sz="1400" kern="1200" baseline="0" dirty="0" smtClean="0">
                          <a:solidFill>
                            <a:schemeClr val="tx1">
                              <a:lumMod val="75000"/>
                              <a:lumOff val="25000"/>
                            </a:schemeClr>
                          </a:solidFill>
                          <a:latin typeface="Century Gothic" panose="020B0502020202020204" pitchFamily="34" charset="0"/>
                        </a:rPr>
                        <a:t> </a:t>
                      </a:r>
                      <a:endParaRPr lang="el-GR" sz="1400" kern="1200" baseline="0" dirty="0" smtClean="0">
                        <a:solidFill>
                          <a:schemeClr val="tx1">
                            <a:lumMod val="75000"/>
                            <a:lumOff val="25000"/>
                          </a:schemeClr>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400" kern="1200" baseline="0" dirty="0" smtClean="0">
                        <a:solidFill>
                          <a:schemeClr val="tx1">
                            <a:lumMod val="75000"/>
                            <a:lumOff val="25000"/>
                          </a:schemeClr>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400" b="0" kern="1200" baseline="0" dirty="0" smtClean="0">
                          <a:solidFill>
                            <a:schemeClr val="tx1">
                              <a:lumMod val="75000"/>
                              <a:lumOff val="25000"/>
                            </a:schemeClr>
                          </a:solidFill>
                          <a:latin typeface="Century Gothic" panose="020B0502020202020204" pitchFamily="34" charset="0"/>
                          <a:ea typeface="+mn-ea"/>
                          <a:cs typeface="Arial"/>
                        </a:rPr>
                        <a:t>Συμμετοχή σε κινητικότητες Τρίτων Χωρών (Μόνο ΕΕΚ)</a:t>
                      </a:r>
                    </a:p>
                  </a:txBody>
                  <a:tcPr>
                    <a:solidFill>
                      <a:schemeClr val="accent6">
                        <a:lumMod val="60000"/>
                        <a:lumOff val="4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l-GR" sz="1400" dirty="0" smtClean="0">
                          <a:solidFill>
                            <a:schemeClr val="tx1">
                              <a:lumMod val="75000"/>
                              <a:lumOff val="25000"/>
                            </a:schemeClr>
                          </a:solidFill>
                          <a:latin typeface="Century Gothic" panose="020B0502020202020204" pitchFamily="34" charset="0"/>
                        </a:rPr>
                        <a:t>500 €</a:t>
                      </a:r>
                      <a:endParaRPr lang="en-US" sz="1400" b="1" dirty="0">
                        <a:solidFill>
                          <a:schemeClr val="tx1">
                            <a:lumMod val="75000"/>
                            <a:lumOff val="25000"/>
                          </a:schemeClr>
                        </a:solidFill>
                        <a:latin typeface="Century Gothic" panose="020B0502020202020204" pitchFamily="34" charset="0"/>
                      </a:endParaRPr>
                    </a:p>
                  </a:txBody>
                  <a:tcPr anchor="ctr">
                    <a:solidFill>
                      <a:schemeClr val="accent6">
                        <a:lumMod val="60000"/>
                        <a:lumOff val="40000"/>
                      </a:schemeClr>
                    </a:solidFill>
                  </a:tcPr>
                </a:tc>
                <a:extLst>
                  <a:ext uri="{0D108BD9-81ED-4DB2-BD59-A6C34878D82A}">
                    <a16:rowId xmlns:a16="http://schemas.microsoft.com/office/drawing/2014/main" val="10008"/>
                  </a:ext>
                </a:extLst>
              </a:tr>
            </a:tbl>
          </a:graphicData>
        </a:graphic>
      </p:graphicFrame>
      <p:graphicFrame>
        <p:nvGraphicFramePr>
          <p:cNvPr id="5" name="Table 4"/>
          <p:cNvGraphicFramePr>
            <a:graphicFrameLocks noGrp="1"/>
          </p:cNvGraphicFramePr>
          <p:nvPr/>
        </p:nvGraphicFramePr>
        <p:xfrm>
          <a:off x="12847899" y="2106592"/>
          <a:ext cx="208280" cy="365760"/>
        </p:xfrm>
        <a:graphic>
          <a:graphicData uri="http://schemas.openxmlformats.org/drawingml/2006/table">
            <a:tbl>
              <a:tblPr/>
              <a:tblGrid>
                <a:gridCol w="208280">
                  <a:extLst>
                    <a:ext uri="{9D8B030D-6E8A-4147-A177-3AD203B41FA5}">
                      <a16:colId xmlns:a16="http://schemas.microsoft.com/office/drawing/2014/main" val="588670936"/>
                    </a:ext>
                  </a:extLst>
                </a:gridCol>
              </a:tblGrid>
              <a:tr h="0">
                <a:tc>
                  <a:txBody>
                    <a:bodyPr/>
                    <a:lstStyle/>
                    <a:p>
                      <a:endParaRPr lang="en-US" dirty="0"/>
                    </a:p>
                  </a:txBody>
                  <a:tcPr>
                    <a:lnL w="12700" cmpd="sng">
                      <a:solidFill>
                        <a:schemeClr val="accent6">
                          <a:lumMod val="75000"/>
                        </a:schemeClr>
                      </a:solidFill>
                      <a:prstDash val="solid"/>
                    </a:lnL>
                    <a:lnR w="12700" cmpd="sng">
                      <a:solidFill>
                        <a:schemeClr val="accent6">
                          <a:lumMod val="75000"/>
                        </a:schemeClr>
                      </a:solidFill>
                      <a:prstDash val="solid"/>
                    </a:lnR>
                    <a:lnT w="12700" cmpd="sng">
                      <a:solidFill>
                        <a:schemeClr val="accent6">
                          <a:lumMod val="75000"/>
                        </a:schemeClr>
                      </a:solidFill>
                      <a:prstDash val="solid"/>
                    </a:lnT>
                    <a:lnB w="12700" cmpd="sng">
                      <a:solidFill>
                        <a:schemeClr val="accent6">
                          <a:lumMod val="75000"/>
                        </a:schemeClr>
                      </a:solidFill>
                      <a:prstDash val="solid"/>
                    </a:lnB>
                  </a:tcPr>
                </a:tc>
                <a:extLst>
                  <a:ext uri="{0D108BD9-81ED-4DB2-BD59-A6C34878D82A}">
                    <a16:rowId xmlns:a16="http://schemas.microsoft.com/office/drawing/2014/main" val="361059783"/>
                  </a:ext>
                </a:extLst>
              </a:tr>
            </a:tbl>
          </a:graphicData>
        </a:graphic>
      </p:graphicFrame>
      <p:sp>
        <p:nvSpPr>
          <p:cNvPr id="6" name="Oval 5"/>
          <p:cNvSpPr/>
          <p:nvPr/>
        </p:nvSpPr>
        <p:spPr>
          <a:xfrm>
            <a:off x="9043793" y="1114815"/>
            <a:ext cx="3244240" cy="3131508"/>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smtClean="0">
                <a:latin typeface="Century Gothic" panose="020B0502020202020204" pitchFamily="34" charset="0"/>
              </a:rPr>
              <a:t>Συνοδοί &amp; Συμμετέχοντες σε </a:t>
            </a:r>
            <a:r>
              <a:rPr lang="el-GR" sz="1600" dirty="0" err="1" smtClean="0">
                <a:latin typeface="Century Gothic" panose="020B0502020202020204" pitchFamily="34" charset="0"/>
              </a:rPr>
              <a:t>προπαρασκευαστι</a:t>
            </a:r>
            <a:r>
              <a:rPr lang="el-GR" sz="1600" dirty="0" smtClean="0">
                <a:latin typeface="Century Gothic" panose="020B0502020202020204" pitchFamily="34" charset="0"/>
              </a:rPr>
              <a:t>-</a:t>
            </a:r>
          </a:p>
          <a:p>
            <a:pPr algn="ctr"/>
            <a:r>
              <a:rPr lang="el-GR" sz="1600" dirty="0" err="1" smtClean="0">
                <a:latin typeface="Century Gothic" panose="020B0502020202020204" pitchFamily="34" charset="0"/>
              </a:rPr>
              <a:t>κές</a:t>
            </a:r>
            <a:r>
              <a:rPr lang="el-GR" sz="1600" dirty="0" smtClean="0">
                <a:latin typeface="Century Gothic" panose="020B0502020202020204" pitchFamily="34" charset="0"/>
              </a:rPr>
              <a:t> επισκέψεις -&gt; Δεν υπολογίζονται για Ο</a:t>
            </a:r>
            <a:r>
              <a:rPr lang="en-US" sz="1600" dirty="0" smtClean="0">
                <a:latin typeface="Century Gothic" panose="020B0502020202020204" pitchFamily="34" charset="0"/>
              </a:rPr>
              <a:t>S</a:t>
            </a:r>
            <a:endParaRPr lang="en-US" sz="1600" dirty="0">
              <a:latin typeface="Century Gothic" panose="020B0502020202020204" pitchFamily="34" charset="0"/>
            </a:endParaRPr>
          </a:p>
        </p:txBody>
      </p:sp>
    </p:spTree>
    <p:extLst>
      <p:ext uri="{BB962C8B-B14F-4D97-AF65-F5344CB8AC3E}">
        <p14:creationId xmlns:p14="http://schemas.microsoft.com/office/powerpoint/2010/main" val="250127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Ταξιδιωτικά Έξοδα</a:t>
            </a:r>
            <a:endParaRPr lang="en-GB" sz="2800" dirty="0">
              <a:solidFill>
                <a:schemeClr val="bg1"/>
              </a:solidFill>
              <a:latin typeface="Century Gothic" panose="020B0502020202020204" pitchFamily="34" charset="0"/>
            </a:endParaRPr>
          </a:p>
        </p:txBody>
      </p:sp>
      <p:sp>
        <p:nvSpPr>
          <p:cNvPr id="3" name="Rectangle 2"/>
          <p:cNvSpPr/>
          <p:nvPr/>
        </p:nvSpPr>
        <p:spPr>
          <a:xfrm>
            <a:off x="631122" y="843818"/>
            <a:ext cx="10593363" cy="1015663"/>
          </a:xfrm>
          <a:prstGeom prst="rect">
            <a:avLst/>
          </a:prstGeom>
        </p:spPr>
        <p:txBody>
          <a:bodyPr wrap="square">
            <a:spAutoFit/>
          </a:bodyPr>
          <a:lstStyle/>
          <a:p>
            <a:pPr>
              <a:spcBef>
                <a:spcPts val="0"/>
              </a:spcBef>
              <a:defRPr/>
            </a:pPr>
            <a:r>
              <a:rPr lang="el-GR" sz="2000" dirty="0" smtClean="0">
                <a:solidFill>
                  <a:schemeClr val="tx1">
                    <a:lumMod val="75000"/>
                    <a:lumOff val="25000"/>
                  </a:schemeClr>
                </a:solidFill>
                <a:latin typeface="Century Gothic" panose="020B0502020202020204" pitchFamily="34" charset="0"/>
              </a:rPr>
              <a:t>Έξοδα </a:t>
            </a:r>
            <a:r>
              <a:rPr lang="el-GR" sz="2000" dirty="0">
                <a:solidFill>
                  <a:schemeClr val="tx1">
                    <a:lumMod val="75000"/>
                    <a:lumOff val="25000"/>
                  </a:schemeClr>
                </a:solidFill>
                <a:latin typeface="Century Gothic" panose="020B0502020202020204" pitchFamily="34" charset="0"/>
              </a:rPr>
              <a:t>μετάβασης των συμμετεχόντων και των συνοδών τους από την πόλη αναχώρησης στην πόλη διεξαγωγής της δραστηριότητας</a:t>
            </a:r>
            <a:r>
              <a:rPr lang="en-GB"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και πίσω (ο υπολογισμός γίνεται σε ευθεία γραμμή, αφορά όμως το ταξίδι μετ’ επιστροφής</a:t>
            </a:r>
            <a:r>
              <a:rPr lang="el-GR" sz="2000" dirty="0" smtClean="0">
                <a:solidFill>
                  <a:schemeClr val="tx1">
                    <a:lumMod val="75000"/>
                    <a:lumOff val="25000"/>
                  </a:schemeClr>
                </a:solidFill>
                <a:latin typeface="Century Gothic" panose="020B0502020202020204" pitchFamily="34" charset="0"/>
              </a:rPr>
              <a:t>):</a:t>
            </a:r>
            <a:endParaRPr lang="en-GB" dirty="0" smtClean="0">
              <a:solidFill>
                <a:srgbClr val="1F497D">
                  <a:lumMod val="75000"/>
                </a:srgbClr>
              </a:solidFill>
              <a:cs typeface="Calibri" pitchFamily="34" charset="0"/>
            </a:endParaRPr>
          </a:p>
        </p:txBody>
      </p:sp>
      <p:sp>
        <p:nvSpPr>
          <p:cNvPr id="7" name="Rectangle 6"/>
          <p:cNvSpPr/>
          <p:nvPr/>
        </p:nvSpPr>
        <p:spPr>
          <a:xfrm>
            <a:off x="8156713" y="5174920"/>
            <a:ext cx="4035287" cy="1600438"/>
          </a:xfrm>
          <a:prstGeom prst="rect">
            <a:avLst/>
          </a:prstGeom>
          <a:solidFill>
            <a:schemeClr val="accent6">
              <a:lumMod val="75000"/>
            </a:schemeClr>
          </a:solidFill>
        </p:spPr>
        <p:txBody>
          <a:bodyPr wrap="square">
            <a:spAutoFit/>
          </a:bodyPr>
          <a:lstStyle/>
          <a:p>
            <a:pPr algn="ctr"/>
            <a:r>
              <a:rPr lang="en-GB" sz="1600" i="1" dirty="0">
                <a:solidFill>
                  <a:schemeClr val="bg1"/>
                </a:solidFill>
                <a:latin typeface="Century Gothic" panose="020B0502020202020204" pitchFamily="34" charset="0"/>
              </a:rPr>
              <a:t>! </a:t>
            </a:r>
            <a:r>
              <a:rPr lang="el-GR" sz="1600" i="1" dirty="0">
                <a:solidFill>
                  <a:schemeClr val="bg1"/>
                </a:solidFill>
                <a:latin typeface="Century Gothic" panose="020B0502020202020204" pitchFamily="34" charset="0"/>
              </a:rPr>
              <a:t>Ο υπολογισμός αποστάσεων γίνεται με τη χρήση του εργαλείου της ΕΕ </a:t>
            </a:r>
            <a:r>
              <a:rPr lang="en-GB" sz="1600" i="1" dirty="0">
                <a:solidFill>
                  <a:schemeClr val="bg1"/>
                </a:solidFill>
                <a:latin typeface="Century Gothic" panose="020B0502020202020204" pitchFamily="34" charset="0"/>
              </a:rPr>
              <a:t>“Distance </a:t>
            </a:r>
            <a:r>
              <a:rPr lang="en-GB" sz="1600" i="1" dirty="0" smtClean="0">
                <a:solidFill>
                  <a:schemeClr val="bg1"/>
                </a:solidFill>
                <a:latin typeface="Century Gothic" panose="020B0502020202020204" pitchFamily="34" charset="0"/>
              </a:rPr>
              <a:t>Calculator</a:t>
            </a:r>
            <a:r>
              <a:rPr lang="en-GB" sz="1600" i="1" dirty="0">
                <a:solidFill>
                  <a:schemeClr val="bg1"/>
                </a:solidFill>
                <a:latin typeface="Century Gothic" panose="020B0502020202020204" pitchFamily="34" charset="0"/>
              </a:rPr>
              <a:t>”: </a:t>
            </a:r>
            <a:r>
              <a:rPr lang="en-GB" sz="1600" i="1" dirty="0">
                <a:solidFill>
                  <a:srgbClr val="0000FF"/>
                </a:solidFill>
                <a:latin typeface="Century Gothic" panose="020B0502020202020204" pitchFamily="34" charset="0"/>
                <a:hlinkClick r:id="rId3"/>
              </a:rPr>
              <a:t>http://ec.europa.eu/programmes/erasmusplus/tools/distance_en.htm</a:t>
            </a:r>
            <a:endParaRPr lang="en-GB" sz="1600" i="1" dirty="0">
              <a:solidFill>
                <a:srgbClr val="0000FF"/>
              </a:solidFill>
              <a:latin typeface="Century Gothic" panose="020B0502020202020204" pitchFamily="34" charset="0"/>
            </a:endParaRPr>
          </a:p>
          <a:p>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3850360186"/>
              </p:ext>
            </p:extLst>
          </p:nvPr>
        </p:nvGraphicFramePr>
        <p:xfrm>
          <a:off x="631122" y="2119889"/>
          <a:ext cx="7717746" cy="3936642"/>
        </p:xfrm>
        <a:graphic>
          <a:graphicData uri="http://schemas.openxmlformats.org/drawingml/2006/table">
            <a:tbl>
              <a:tblPr firstRow="1" bandRow="1">
                <a:tableStyleId>{912C8C85-51F0-491E-9774-3900AFEF0FD7}</a:tableStyleId>
              </a:tblPr>
              <a:tblGrid>
                <a:gridCol w="2572582">
                  <a:extLst>
                    <a:ext uri="{9D8B030D-6E8A-4147-A177-3AD203B41FA5}">
                      <a16:colId xmlns:a16="http://schemas.microsoft.com/office/drawing/2014/main" val="20000"/>
                    </a:ext>
                  </a:extLst>
                </a:gridCol>
                <a:gridCol w="2572582">
                  <a:extLst>
                    <a:ext uri="{9D8B030D-6E8A-4147-A177-3AD203B41FA5}">
                      <a16:colId xmlns:a16="http://schemas.microsoft.com/office/drawing/2014/main" val="20001"/>
                    </a:ext>
                  </a:extLst>
                </a:gridCol>
                <a:gridCol w="2572582">
                  <a:extLst>
                    <a:ext uri="{9D8B030D-6E8A-4147-A177-3AD203B41FA5}">
                      <a16:colId xmlns:a16="http://schemas.microsoft.com/office/drawing/2014/main" val="20002"/>
                    </a:ext>
                  </a:extLst>
                </a:gridCol>
              </a:tblGrid>
              <a:tr h="1075259">
                <a:tc>
                  <a:txBody>
                    <a:bodyPr/>
                    <a:lstStyle/>
                    <a:p>
                      <a:pPr algn="ctr"/>
                      <a:r>
                        <a:rPr lang="el-GR" sz="1600" dirty="0" smtClean="0">
                          <a:latin typeface="Century Gothic" panose="020B0502020202020204" pitchFamily="34" charset="0"/>
                        </a:rPr>
                        <a:t>Απόσταση σε </a:t>
                      </a:r>
                      <a:r>
                        <a:rPr lang="en-US" sz="1600" dirty="0" smtClean="0">
                          <a:latin typeface="Century Gothic" panose="020B0502020202020204" pitchFamily="34" charset="0"/>
                        </a:rPr>
                        <a:t>KM</a:t>
                      </a:r>
                      <a:endParaRPr lang="en-US" sz="1600" dirty="0">
                        <a:solidFill>
                          <a:schemeClr val="tx1"/>
                        </a:solidFill>
                        <a:latin typeface="Century Gothic" panose="020B0502020202020204" pitchFamily="34" charset="0"/>
                      </a:endParaRPr>
                    </a:p>
                  </a:txBody>
                  <a:tcPr/>
                </a:tc>
                <a:tc>
                  <a:txBody>
                    <a:bodyPr/>
                    <a:lstStyle/>
                    <a:p>
                      <a:pPr algn="ctr"/>
                      <a:r>
                        <a:rPr lang="el-GR" sz="1600" dirty="0" smtClean="0">
                          <a:latin typeface="Century Gothic" panose="020B0502020202020204" pitchFamily="34" charset="0"/>
                        </a:rPr>
                        <a:t>Ποσό επιχορήγησης</a:t>
                      </a:r>
                      <a:r>
                        <a:rPr lang="en-US" sz="1600" dirty="0" smtClean="0">
                          <a:latin typeface="Century Gothic" panose="020B0502020202020204" pitchFamily="34" charset="0"/>
                        </a:rPr>
                        <a:t> </a:t>
                      </a:r>
                      <a:r>
                        <a:rPr lang="el-GR" sz="1600" baseline="0" dirty="0" smtClean="0">
                          <a:latin typeface="Century Gothic" panose="020B0502020202020204" pitchFamily="34" charset="0"/>
                        </a:rPr>
                        <a:t>ανά συμμετέχοντα</a:t>
                      </a:r>
                      <a:endParaRPr lang="en-US" sz="1600" dirty="0">
                        <a:solidFill>
                          <a:schemeClr val="tx1"/>
                        </a:solidFill>
                        <a:latin typeface="Century Gothic" panose="020B0502020202020204" pitchFamily="34" charset="0"/>
                      </a:endParaRPr>
                    </a:p>
                  </a:txBody>
                  <a:tcPr/>
                </a:tc>
                <a:tc>
                  <a:txBody>
                    <a:bodyPr/>
                    <a:lstStyle/>
                    <a:p>
                      <a:pPr algn="ctr"/>
                      <a:r>
                        <a:rPr lang="el-GR" sz="1600" dirty="0" smtClean="0">
                          <a:latin typeface="Century Gothic" panose="020B0502020202020204" pitchFamily="34" charset="0"/>
                        </a:rPr>
                        <a:t> Επιπλέον Ποσό επιχορήγησης</a:t>
                      </a:r>
                      <a:r>
                        <a:rPr lang="en-US" sz="1600" dirty="0" smtClean="0">
                          <a:latin typeface="Century Gothic" panose="020B0502020202020204" pitchFamily="34" charset="0"/>
                        </a:rPr>
                        <a:t> </a:t>
                      </a:r>
                      <a:r>
                        <a:rPr lang="el-GR" sz="1600" dirty="0" smtClean="0">
                          <a:latin typeface="Century Gothic" panose="020B0502020202020204" pitchFamily="34" charset="0"/>
                        </a:rPr>
                        <a:t>για </a:t>
                      </a:r>
                      <a:r>
                        <a:rPr lang="en-US" sz="1600" dirty="0" smtClean="0">
                          <a:latin typeface="Century Gothic" panose="020B0502020202020204" pitchFamily="34" charset="0"/>
                        </a:rPr>
                        <a:t>“Green Travel”</a:t>
                      </a:r>
                      <a:endParaRPr lang="en-US" sz="1600" dirty="0">
                        <a:solidFill>
                          <a:schemeClr val="tx1"/>
                        </a:solidFill>
                        <a:latin typeface="Century Gothic" panose="020B0502020202020204" pitchFamily="34" charset="0"/>
                      </a:endParaRPr>
                    </a:p>
                  </a:txBody>
                  <a:tcPr/>
                </a:tc>
                <a:extLst>
                  <a:ext uri="{0D108BD9-81ED-4DB2-BD59-A6C34878D82A}">
                    <a16:rowId xmlns:a16="http://schemas.microsoft.com/office/drawing/2014/main" val="10000"/>
                  </a:ext>
                </a:extLst>
              </a:tr>
              <a:tr h="408769">
                <a:tc>
                  <a:txBody>
                    <a:bodyPr/>
                    <a:lstStyle/>
                    <a:p>
                      <a:pPr algn="ctr"/>
                      <a:r>
                        <a:rPr lang="el-GR" sz="1600" dirty="0" smtClean="0">
                          <a:latin typeface="Century Gothic" panose="020B0502020202020204" pitchFamily="34" charset="0"/>
                        </a:rPr>
                        <a:t>0 - 99</a:t>
                      </a:r>
                      <a:endParaRPr lang="en-US" sz="1600" dirty="0">
                        <a:latin typeface="Century Gothic" panose="020B0502020202020204" pitchFamily="34" charset="0"/>
                      </a:endParaRPr>
                    </a:p>
                  </a:txBody>
                  <a:tcPr/>
                </a:tc>
                <a:tc>
                  <a:txBody>
                    <a:bodyPr/>
                    <a:lstStyle/>
                    <a:p>
                      <a:pPr algn="ctr"/>
                      <a:r>
                        <a:rPr lang="el-GR" sz="1600" dirty="0" smtClean="0">
                          <a:latin typeface="Century Gothic" panose="020B0502020202020204" pitchFamily="34" charset="0"/>
                        </a:rPr>
                        <a:t>23 €</a:t>
                      </a:r>
                      <a:endParaRPr lang="en-US" sz="1600" b="1" dirty="0">
                        <a:latin typeface="Century Gothic" panose="020B0502020202020204" pitchFamily="34" charset="0"/>
                      </a:endParaRPr>
                    </a:p>
                  </a:txBody>
                  <a:tcPr/>
                </a:tc>
                <a:tc>
                  <a:txBody>
                    <a:bodyPr/>
                    <a:lstStyle/>
                    <a:p>
                      <a:pPr algn="ctr"/>
                      <a:r>
                        <a:rPr lang="en-US" sz="1600" dirty="0" smtClean="0">
                          <a:latin typeface="Century Gothic" panose="020B0502020202020204" pitchFamily="34" charset="0"/>
                        </a:rPr>
                        <a:t>-</a:t>
                      </a:r>
                      <a:endParaRPr lang="en-US" sz="1600" dirty="0">
                        <a:latin typeface="Century Gothic" panose="020B0502020202020204" pitchFamily="34" charset="0"/>
                      </a:endParaRPr>
                    </a:p>
                  </a:txBody>
                  <a:tcPr/>
                </a:tc>
                <a:extLst>
                  <a:ext uri="{0D108BD9-81ED-4DB2-BD59-A6C34878D82A}">
                    <a16:rowId xmlns:a16="http://schemas.microsoft.com/office/drawing/2014/main" val="10001"/>
                  </a:ext>
                </a:extLst>
              </a:tr>
              <a:tr h="408769">
                <a:tc>
                  <a:txBody>
                    <a:bodyPr/>
                    <a:lstStyle/>
                    <a:p>
                      <a:pPr algn="ctr"/>
                      <a:r>
                        <a:rPr lang="el-GR" sz="1600" dirty="0" smtClean="0">
                          <a:latin typeface="Century Gothic" panose="020B0502020202020204" pitchFamily="34" charset="0"/>
                        </a:rPr>
                        <a:t>100 - 499</a:t>
                      </a:r>
                      <a:endParaRPr lang="en-US" sz="1600" dirty="0">
                        <a:latin typeface="Century Gothic" panose="020B0502020202020204" pitchFamily="34" charset="0"/>
                      </a:endParaRPr>
                    </a:p>
                  </a:txBody>
                  <a:tcPr/>
                </a:tc>
                <a:tc>
                  <a:txBody>
                    <a:bodyPr/>
                    <a:lstStyle/>
                    <a:p>
                      <a:pPr algn="ctr"/>
                      <a:r>
                        <a:rPr lang="el-GR" sz="1600" dirty="0" smtClean="0">
                          <a:latin typeface="Century Gothic" panose="020B0502020202020204" pitchFamily="34" charset="0"/>
                        </a:rPr>
                        <a:t>180</a:t>
                      </a:r>
                      <a:r>
                        <a:rPr lang="en-US" sz="1600" dirty="0" smtClean="0">
                          <a:latin typeface="Century Gothic" panose="020B0502020202020204" pitchFamily="34" charset="0"/>
                        </a:rPr>
                        <a:t> </a:t>
                      </a:r>
                      <a:r>
                        <a:rPr lang="el-GR" sz="1600" dirty="0" smtClean="0">
                          <a:latin typeface="Century Gothic" panose="020B0502020202020204" pitchFamily="34" charset="0"/>
                        </a:rPr>
                        <a:t> €</a:t>
                      </a:r>
                      <a:endParaRPr lang="en-US" sz="1600" b="1" dirty="0">
                        <a:latin typeface="Century Gothic" panose="020B0502020202020204" pitchFamily="34" charset="0"/>
                      </a:endParaRPr>
                    </a:p>
                  </a:txBody>
                  <a:tcPr/>
                </a:tc>
                <a:tc>
                  <a:txBody>
                    <a:bodyPr/>
                    <a:lstStyle/>
                    <a:p>
                      <a:pPr algn="ctr"/>
                      <a:r>
                        <a:rPr lang="en-US" sz="1600" dirty="0" smtClean="0">
                          <a:latin typeface="Century Gothic" panose="020B0502020202020204" pitchFamily="34" charset="0"/>
                        </a:rPr>
                        <a:t>210</a:t>
                      </a:r>
                      <a:r>
                        <a:rPr lang="el-GR" sz="1600" dirty="0" smtClean="0">
                          <a:latin typeface="Century Gothic" panose="020B0502020202020204" pitchFamily="34" charset="0"/>
                        </a:rPr>
                        <a:t> €</a:t>
                      </a:r>
                      <a:endParaRPr lang="en-US" sz="1600" b="1" dirty="0">
                        <a:latin typeface="Century Gothic" panose="020B0502020202020204" pitchFamily="34" charset="0"/>
                      </a:endParaRPr>
                    </a:p>
                  </a:txBody>
                  <a:tcPr/>
                </a:tc>
                <a:extLst>
                  <a:ext uri="{0D108BD9-81ED-4DB2-BD59-A6C34878D82A}">
                    <a16:rowId xmlns:a16="http://schemas.microsoft.com/office/drawing/2014/main" val="10002"/>
                  </a:ext>
                </a:extLst>
              </a:tr>
              <a:tr h="408769">
                <a:tc>
                  <a:txBody>
                    <a:bodyPr/>
                    <a:lstStyle/>
                    <a:p>
                      <a:pPr algn="ctr"/>
                      <a:r>
                        <a:rPr lang="el-GR" sz="1600" dirty="0" smtClean="0">
                          <a:latin typeface="Century Gothic" panose="020B0502020202020204" pitchFamily="34" charset="0"/>
                        </a:rPr>
                        <a:t>500 - 1999</a:t>
                      </a:r>
                      <a:endParaRPr lang="en-US" sz="1600" dirty="0">
                        <a:latin typeface="Century Gothic" panose="020B0502020202020204" pitchFamily="34" charset="0"/>
                      </a:endParaRPr>
                    </a:p>
                  </a:txBody>
                  <a:tcPr/>
                </a:tc>
                <a:tc>
                  <a:txBody>
                    <a:bodyPr/>
                    <a:lstStyle/>
                    <a:p>
                      <a:pPr algn="ctr"/>
                      <a:r>
                        <a:rPr lang="el-GR" sz="1600" dirty="0" smtClean="0">
                          <a:latin typeface="Century Gothic" panose="020B0502020202020204" pitchFamily="34" charset="0"/>
                        </a:rPr>
                        <a:t>275</a:t>
                      </a:r>
                      <a:r>
                        <a:rPr lang="en-US" sz="1600" dirty="0" smtClean="0">
                          <a:latin typeface="Century Gothic" panose="020B0502020202020204" pitchFamily="34" charset="0"/>
                        </a:rPr>
                        <a:t> </a:t>
                      </a:r>
                      <a:r>
                        <a:rPr lang="el-GR" sz="1600" dirty="0" smtClean="0">
                          <a:latin typeface="Century Gothic" panose="020B0502020202020204" pitchFamily="34" charset="0"/>
                        </a:rPr>
                        <a:t> €</a:t>
                      </a:r>
                      <a:endParaRPr lang="en-US" sz="1600" b="1" dirty="0">
                        <a:latin typeface="Century Gothic" panose="020B0502020202020204" pitchFamily="34" charset="0"/>
                      </a:endParaRPr>
                    </a:p>
                  </a:txBody>
                  <a:tcPr/>
                </a:tc>
                <a:tc>
                  <a:txBody>
                    <a:bodyPr/>
                    <a:lstStyle/>
                    <a:p>
                      <a:pPr algn="ctr"/>
                      <a:r>
                        <a:rPr lang="en-US" sz="1600" dirty="0" smtClean="0">
                          <a:latin typeface="Century Gothic" panose="020B0502020202020204" pitchFamily="34" charset="0"/>
                        </a:rPr>
                        <a:t>320</a:t>
                      </a:r>
                      <a:r>
                        <a:rPr lang="el-GR" sz="1600" dirty="0" smtClean="0">
                          <a:latin typeface="Century Gothic" panose="020B0502020202020204" pitchFamily="34" charset="0"/>
                        </a:rPr>
                        <a:t> €</a:t>
                      </a:r>
                      <a:endParaRPr lang="en-US" sz="1600" b="1" dirty="0">
                        <a:latin typeface="Century Gothic" panose="020B0502020202020204" pitchFamily="34" charset="0"/>
                      </a:endParaRPr>
                    </a:p>
                  </a:txBody>
                  <a:tcPr/>
                </a:tc>
                <a:extLst>
                  <a:ext uri="{0D108BD9-81ED-4DB2-BD59-A6C34878D82A}">
                    <a16:rowId xmlns:a16="http://schemas.microsoft.com/office/drawing/2014/main" val="10003"/>
                  </a:ext>
                </a:extLst>
              </a:tr>
              <a:tr h="408769">
                <a:tc>
                  <a:txBody>
                    <a:bodyPr/>
                    <a:lstStyle/>
                    <a:p>
                      <a:pPr algn="ctr"/>
                      <a:r>
                        <a:rPr lang="el-GR" sz="1600" dirty="0" smtClean="0">
                          <a:latin typeface="Century Gothic" panose="020B0502020202020204" pitchFamily="34" charset="0"/>
                        </a:rPr>
                        <a:t>2000 - 2999</a:t>
                      </a:r>
                      <a:endParaRPr lang="en-US" sz="1600" dirty="0">
                        <a:latin typeface="Century Gothic" panose="020B0502020202020204" pitchFamily="34" charset="0"/>
                      </a:endParaRPr>
                    </a:p>
                  </a:txBody>
                  <a:tcPr/>
                </a:tc>
                <a:tc>
                  <a:txBody>
                    <a:bodyPr/>
                    <a:lstStyle/>
                    <a:p>
                      <a:pPr algn="ctr"/>
                      <a:r>
                        <a:rPr lang="el-GR" sz="1600" dirty="0" smtClean="0">
                          <a:latin typeface="Century Gothic" panose="020B0502020202020204" pitchFamily="34" charset="0"/>
                        </a:rPr>
                        <a:t>360</a:t>
                      </a:r>
                      <a:r>
                        <a:rPr lang="en-US" sz="1600" dirty="0" smtClean="0">
                          <a:latin typeface="Century Gothic" panose="020B0502020202020204" pitchFamily="34" charset="0"/>
                        </a:rPr>
                        <a:t> </a:t>
                      </a:r>
                      <a:r>
                        <a:rPr lang="el-GR" sz="1600" dirty="0" smtClean="0">
                          <a:latin typeface="Century Gothic" panose="020B0502020202020204" pitchFamily="34" charset="0"/>
                        </a:rPr>
                        <a:t> €</a:t>
                      </a:r>
                      <a:endParaRPr lang="en-US" sz="1600" b="1" dirty="0">
                        <a:latin typeface="Century Gothic" panose="020B0502020202020204" pitchFamily="34" charset="0"/>
                      </a:endParaRPr>
                    </a:p>
                  </a:txBody>
                  <a:tcPr/>
                </a:tc>
                <a:tc>
                  <a:txBody>
                    <a:bodyPr/>
                    <a:lstStyle/>
                    <a:p>
                      <a:pPr algn="ctr"/>
                      <a:r>
                        <a:rPr lang="en-US" sz="1600" dirty="0" smtClean="0">
                          <a:latin typeface="Century Gothic" panose="020B0502020202020204" pitchFamily="34" charset="0"/>
                        </a:rPr>
                        <a:t>410</a:t>
                      </a:r>
                      <a:r>
                        <a:rPr lang="el-GR" sz="1600" dirty="0" smtClean="0">
                          <a:latin typeface="Century Gothic" panose="020B0502020202020204" pitchFamily="34" charset="0"/>
                        </a:rPr>
                        <a:t> €</a:t>
                      </a:r>
                      <a:endParaRPr lang="en-US" sz="1600" b="1" dirty="0">
                        <a:latin typeface="Century Gothic" panose="020B0502020202020204" pitchFamily="34" charset="0"/>
                      </a:endParaRPr>
                    </a:p>
                  </a:txBody>
                  <a:tcPr/>
                </a:tc>
                <a:extLst>
                  <a:ext uri="{0D108BD9-81ED-4DB2-BD59-A6C34878D82A}">
                    <a16:rowId xmlns:a16="http://schemas.microsoft.com/office/drawing/2014/main" val="10004"/>
                  </a:ext>
                </a:extLst>
              </a:tr>
              <a:tr h="408769">
                <a:tc>
                  <a:txBody>
                    <a:bodyPr/>
                    <a:lstStyle/>
                    <a:p>
                      <a:pPr algn="ctr"/>
                      <a:r>
                        <a:rPr lang="el-GR" sz="1600" dirty="0" smtClean="0">
                          <a:latin typeface="Century Gothic" panose="020B0502020202020204" pitchFamily="34" charset="0"/>
                        </a:rPr>
                        <a:t>3000 - 3999</a:t>
                      </a:r>
                      <a:endParaRPr lang="en-US" sz="1600" dirty="0">
                        <a:latin typeface="Century Gothic" panose="020B0502020202020204" pitchFamily="34" charset="0"/>
                      </a:endParaRPr>
                    </a:p>
                  </a:txBody>
                  <a:tcPr/>
                </a:tc>
                <a:tc>
                  <a:txBody>
                    <a:bodyPr/>
                    <a:lstStyle/>
                    <a:p>
                      <a:pPr algn="ctr"/>
                      <a:r>
                        <a:rPr lang="el-GR" sz="1600" dirty="0" smtClean="0">
                          <a:latin typeface="Century Gothic" panose="020B0502020202020204" pitchFamily="34" charset="0"/>
                        </a:rPr>
                        <a:t>530</a:t>
                      </a:r>
                      <a:r>
                        <a:rPr lang="en-US" sz="1600" dirty="0" smtClean="0">
                          <a:latin typeface="Century Gothic" panose="020B0502020202020204" pitchFamily="34" charset="0"/>
                        </a:rPr>
                        <a:t> </a:t>
                      </a:r>
                      <a:r>
                        <a:rPr lang="el-GR" sz="1600" dirty="0" smtClean="0">
                          <a:latin typeface="Century Gothic" panose="020B0502020202020204" pitchFamily="34" charset="0"/>
                        </a:rPr>
                        <a:t> €</a:t>
                      </a:r>
                      <a:endParaRPr lang="en-US" sz="1600" b="1" dirty="0">
                        <a:latin typeface="Century Gothic" panose="020B0502020202020204" pitchFamily="34" charset="0"/>
                      </a:endParaRPr>
                    </a:p>
                  </a:txBody>
                  <a:tcPr/>
                </a:tc>
                <a:tc>
                  <a:txBody>
                    <a:bodyPr/>
                    <a:lstStyle/>
                    <a:p>
                      <a:pPr algn="ctr"/>
                      <a:r>
                        <a:rPr lang="en-US" sz="1600" dirty="0" smtClean="0">
                          <a:latin typeface="Century Gothic" panose="020B0502020202020204" pitchFamily="34" charset="0"/>
                        </a:rPr>
                        <a:t>610</a:t>
                      </a:r>
                      <a:r>
                        <a:rPr lang="el-GR" sz="1600" dirty="0" smtClean="0">
                          <a:latin typeface="Century Gothic" panose="020B0502020202020204" pitchFamily="34" charset="0"/>
                        </a:rPr>
                        <a:t> €</a:t>
                      </a:r>
                      <a:endParaRPr lang="en-US" sz="1600" b="1" dirty="0">
                        <a:latin typeface="Century Gothic" panose="020B0502020202020204" pitchFamily="34" charset="0"/>
                      </a:endParaRPr>
                    </a:p>
                  </a:txBody>
                  <a:tcPr/>
                </a:tc>
                <a:extLst>
                  <a:ext uri="{0D108BD9-81ED-4DB2-BD59-A6C34878D82A}">
                    <a16:rowId xmlns:a16="http://schemas.microsoft.com/office/drawing/2014/main" val="10005"/>
                  </a:ext>
                </a:extLst>
              </a:tr>
              <a:tr h="408769">
                <a:tc>
                  <a:txBody>
                    <a:bodyPr/>
                    <a:lstStyle/>
                    <a:p>
                      <a:pPr algn="ctr"/>
                      <a:r>
                        <a:rPr lang="el-GR" sz="1600" dirty="0" smtClean="0">
                          <a:latin typeface="Century Gothic" panose="020B0502020202020204" pitchFamily="34" charset="0"/>
                        </a:rPr>
                        <a:t>4000 - 7999</a:t>
                      </a:r>
                      <a:endParaRPr lang="en-US" sz="1600" dirty="0">
                        <a:latin typeface="Century Gothic" panose="020B0502020202020204" pitchFamily="34" charset="0"/>
                      </a:endParaRPr>
                    </a:p>
                  </a:txBody>
                  <a:tcPr/>
                </a:tc>
                <a:tc>
                  <a:txBody>
                    <a:bodyPr/>
                    <a:lstStyle/>
                    <a:p>
                      <a:pPr algn="ctr"/>
                      <a:r>
                        <a:rPr lang="el-GR" sz="1600" dirty="0" smtClean="0">
                          <a:latin typeface="Century Gothic" panose="020B0502020202020204" pitchFamily="34" charset="0"/>
                        </a:rPr>
                        <a:t>820</a:t>
                      </a:r>
                      <a:r>
                        <a:rPr lang="en-US" sz="1600" dirty="0" smtClean="0">
                          <a:latin typeface="Century Gothic" panose="020B0502020202020204" pitchFamily="34" charset="0"/>
                        </a:rPr>
                        <a:t> </a:t>
                      </a:r>
                      <a:r>
                        <a:rPr lang="el-GR" sz="1600" dirty="0" smtClean="0">
                          <a:latin typeface="Century Gothic" panose="020B0502020202020204" pitchFamily="34" charset="0"/>
                        </a:rPr>
                        <a:t> €</a:t>
                      </a:r>
                      <a:endParaRPr lang="en-US" sz="1600" b="1"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smtClean="0">
                          <a:latin typeface="Century Gothic" panose="020B0502020202020204" pitchFamily="34" charset="0"/>
                        </a:rPr>
                        <a:t> </a:t>
                      </a:r>
                      <a:r>
                        <a:rPr lang="en-US" sz="1600" dirty="0" smtClean="0">
                          <a:latin typeface="Century Gothic" panose="020B0502020202020204" pitchFamily="34" charset="0"/>
                        </a:rPr>
                        <a:t>-</a:t>
                      </a:r>
                    </a:p>
                  </a:txBody>
                  <a:tcPr/>
                </a:tc>
                <a:extLst>
                  <a:ext uri="{0D108BD9-81ED-4DB2-BD59-A6C34878D82A}">
                    <a16:rowId xmlns:a16="http://schemas.microsoft.com/office/drawing/2014/main" val="10006"/>
                  </a:ext>
                </a:extLst>
              </a:tr>
              <a:tr h="408769">
                <a:tc>
                  <a:txBody>
                    <a:bodyPr/>
                    <a:lstStyle/>
                    <a:p>
                      <a:pPr algn="ctr"/>
                      <a:r>
                        <a:rPr lang="el-GR" sz="1600" dirty="0" smtClean="0">
                          <a:latin typeface="Century Gothic" panose="020B0502020202020204" pitchFamily="34" charset="0"/>
                        </a:rPr>
                        <a:t>8000</a:t>
                      </a:r>
                      <a:r>
                        <a:rPr lang="el-GR" sz="1600" baseline="0" dirty="0" smtClean="0">
                          <a:latin typeface="Century Gothic" panose="020B0502020202020204" pitchFamily="34" charset="0"/>
                        </a:rPr>
                        <a:t> + </a:t>
                      </a:r>
                      <a:endParaRPr lang="en-US" sz="1600" dirty="0">
                        <a:latin typeface="Century Gothic" panose="020B0502020202020204" pitchFamily="34" charset="0"/>
                      </a:endParaRPr>
                    </a:p>
                  </a:txBody>
                  <a:tcPr/>
                </a:tc>
                <a:tc>
                  <a:txBody>
                    <a:bodyPr/>
                    <a:lstStyle/>
                    <a:p>
                      <a:pPr algn="ctr"/>
                      <a:r>
                        <a:rPr lang="en-GB" sz="1600" dirty="0" smtClean="0">
                          <a:latin typeface="Century Gothic" panose="020B0502020202020204" pitchFamily="34" charset="0"/>
                        </a:rPr>
                        <a:t>1500 </a:t>
                      </a:r>
                      <a:r>
                        <a:rPr lang="el-GR" sz="1600" dirty="0" smtClean="0">
                          <a:latin typeface="Century Gothic" panose="020B0502020202020204" pitchFamily="34" charset="0"/>
                        </a:rPr>
                        <a:t> €</a:t>
                      </a:r>
                      <a:endParaRPr lang="en-US" sz="1600" b="1"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dirty="0" smtClean="0">
                          <a:latin typeface="Century Gothic" panose="020B0502020202020204" pitchFamily="34" charset="0"/>
                        </a:rPr>
                        <a:t> </a:t>
                      </a:r>
                      <a:r>
                        <a:rPr lang="en-US" sz="1600" dirty="0" smtClean="0">
                          <a:latin typeface="Century Gothic" panose="020B0502020202020204" pitchFamily="34" charset="0"/>
                        </a:rPr>
                        <a:t>-</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730431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Έξοδα Ατομικής Υποστήριξης</a:t>
            </a:r>
            <a:endParaRPr lang="en-GB" sz="2800" dirty="0">
              <a:solidFill>
                <a:schemeClr val="bg1"/>
              </a:solidFill>
              <a:latin typeface="Century Gothic" panose="020B0502020202020204" pitchFamily="34" charset="0"/>
            </a:endParaRPr>
          </a:p>
        </p:txBody>
      </p:sp>
      <p:sp>
        <p:nvSpPr>
          <p:cNvPr id="3" name="Rectangle 2"/>
          <p:cNvSpPr/>
          <p:nvPr/>
        </p:nvSpPr>
        <p:spPr>
          <a:xfrm>
            <a:off x="572868" y="867571"/>
            <a:ext cx="10593363" cy="2445285"/>
          </a:xfrm>
          <a:prstGeom prst="rect">
            <a:avLst/>
          </a:prstGeom>
        </p:spPr>
        <p:txBody>
          <a:bodyPr wrap="square">
            <a:spAutoFit/>
          </a:bodyPr>
          <a:lstStyle/>
          <a:p>
            <a:pPr algn="just">
              <a:spcBef>
                <a:spcPts val="0"/>
              </a:spcBef>
              <a:tabLst>
                <a:tab pos="268288" algn="l"/>
              </a:tabLst>
              <a:defRPr/>
            </a:pPr>
            <a:r>
              <a:rPr lang="el-GR" sz="2000" dirty="0">
                <a:solidFill>
                  <a:schemeClr val="tx1">
                    <a:lumMod val="75000"/>
                    <a:lumOff val="25000"/>
                  </a:schemeClr>
                </a:solidFill>
                <a:latin typeface="Century Gothic" panose="020B0502020202020204" pitchFamily="34" charset="0"/>
              </a:rPr>
              <a:t>Έξοδα διαβίωσης των συμμετεχόντων και των συνοδών τους</a:t>
            </a:r>
            <a:r>
              <a:rPr lang="el-GR" sz="2000" dirty="0" smtClean="0">
                <a:solidFill>
                  <a:schemeClr val="tx1">
                    <a:lumMod val="75000"/>
                    <a:lumOff val="25000"/>
                  </a:schemeClr>
                </a:solidFill>
                <a:latin typeface="Century Gothic" panose="020B0502020202020204" pitchFamily="34" charset="0"/>
              </a:rPr>
              <a:t>:</a:t>
            </a:r>
          </a:p>
          <a:p>
            <a:pPr algn="just">
              <a:spcBef>
                <a:spcPts val="0"/>
              </a:spcBef>
              <a:tabLst>
                <a:tab pos="268288" algn="l"/>
              </a:tabLst>
              <a:defRPr/>
            </a:pPr>
            <a:endParaRPr lang="el-GR" sz="2000" dirty="0">
              <a:solidFill>
                <a:schemeClr val="tx1">
                  <a:lumMod val="75000"/>
                  <a:lumOff val="25000"/>
                </a:schemeClr>
              </a:solidFill>
              <a:latin typeface="Century Gothic" panose="020B0502020202020204" pitchFamily="34" charset="0"/>
            </a:endParaRPr>
          </a:p>
          <a:p>
            <a:pPr algn="just">
              <a:spcBef>
                <a:spcPts val="0"/>
              </a:spcBef>
              <a:tabLst>
                <a:tab pos="268288" algn="l"/>
              </a:tabLst>
              <a:defRPr/>
            </a:pPr>
            <a:endParaRPr lang="el-GR" sz="2000" b="1" dirty="0" smtClean="0"/>
          </a:p>
          <a:p>
            <a:pPr algn="just">
              <a:spcBef>
                <a:spcPts val="0"/>
              </a:spcBef>
              <a:tabLst>
                <a:tab pos="268288" algn="l"/>
              </a:tabLst>
              <a:defRPr/>
            </a:pPr>
            <a:endParaRPr lang="el-GR" sz="2000" b="1" dirty="0"/>
          </a:p>
          <a:p>
            <a:pPr lvl="1" indent="-457200" defTabSz="1061355">
              <a:lnSpc>
                <a:spcPct val="90000"/>
              </a:lnSpc>
              <a:spcBef>
                <a:spcPct val="0"/>
              </a:spcBef>
              <a:spcAft>
                <a:spcPct val="15000"/>
              </a:spcAft>
              <a:buFont typeface="+mj-lt"/>
              <a:buAutoNum type="arabicPeriod"/>
            </a:pPr>
            <a:r>
              <a:rPr lang="en-GB" b="1" dirty="0" smtClean="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smtClean="0">
                <a:solidFill>
                  <a:schemeClr val="bg1"/>
                </a:solidFill>
              </a:rPr>
              <a:t>LOREM </a:t>
            </a:r>
            <a:r>
              <a:rPr lang="en-GB" b="1" dirty="0">
                <a:solidFill>
                  <a:schemeClr val="bg1"/>
                </a:solidFill>
              </a:rPr>
              <a:t>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83145084"/>
              </p:ext>
            </p:extLst>
          </p:nvPr>
        </p:nvGraphicFramePr>
        <p:xfrm>
          <a:off x="572866" y="1286825"/>
          <a:ext cx="10399936" cy="5151152"/>
        </p:xfrm>
        <a:graphic>
          <a:graphicData uri="http://schemas.openxmlformats.org/drawingml/2006/table">
            <a:tbl>
              <a:tblPr firstRow="1" bandRow="1">
                <a:tableStyleId>{93296810-A885-4BE3-A3E7-6D5BEEA58F35}</a:tableStyleId>
              </a:tblPr>
              <a:tblGrid>
                <a:gridCol w="3235205">
                  <a:extLst>
                    <a:ext uri="{9D8B030D-6E8A-4147-A177-3AD203B41FA5}">
                      <a16:colId xmlns:a16="http://schemas.microsoft.com/office/drawing/2014/main" val="3766425198"/>
                    </a:ext>
                  </a:extLst>
                </a:gridCol>
                <a:gridCol w="2384385">
                  <a:extLst>
                    <a:ext uri="{9D8B030D-6E8A-4147-A177-3AD203B41FA5}">
                      <a16:colId xmlns:a16="http://schemas.microsoft.com/office/drawing/2014/main" val="1557790769"/>
                    </a:ext>
                  </a:extLst>
                </a:gridCol>
                <a:gridCol w="2500131">
                  <a:extLst>
                    <a:ext uri="{9D8B030D-6E8A-4147-A177-3AD203B41FA5}">
                      <a16:colId xmlns:a16="http://schemas.microsoft.com/office/drawing/2014/main" val="2561620106"/>
                    </a:ext>
                  </a:extLst>
                </a:gridCol>
                <a:gridCol w="2280215">
                  <a:extLst>
                    <a:ext uri="{9D8B030D-6E8A-4147-A177-3AD203B41FA5}">
                      <a16:colId xmlns:a16="http://schemas.microsoft.com/office/drawing/2014/main" val="1453526839"/>
                    </a:ext>
                  </a:extLst>
                </a:gridCol>
              </a:tblGrid>
              <a:tr h="370840">
                <a:tc>
                  <a:txBody>
                    <a:bodyPr/>
                    <a:lstStyle/>
                    <a:p>
                      <a:pPr algn="ctr"/>
                      <a:r>
                        <a:rPr lang="el-GR" sz="1400" dirty="0" smtClean="0">
                          <a:latin typeface="Century Gothic" panose="020B0502020202020204" pitchFamily="34" charset="0"/>
                        </a:rPr>
                        <a:t>Χώρα</a:t>
                      </a:r>
                      <a:r>
                        <a:rPr lang="el-GR" sz="1400" baseline="0" dirty="0" smtClean="0">
                          <a:latin typeface="Century Gothic" panose="020B0502020202020204" pitchFamily="34" charset="0"/>
                        </a:rPr>
                        <a:t> Υποδοχής</a:t>
                      </a:r>
                      <a:endParaRPr lang="en-US" sz="14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400" dirty="0" smtClean="0">
                          <a:latin typeface="Century Gothic" panose="020B0502020202020204" pitchFamily="34" charset="0"/>
                        </a:rPr>
                        <a:t>Ημερήσιο</a:t>
                      </a:r>
                      <a:r>
                        <a:rPr lang="el-GR" sz="1400" baseline="0" dirty="0" smtClean="0">
                          <a:latin typeface="Century Gothic" panose="020B0502020202020204" pitchFamily="34" charset="0"/>
                        </a:rPr>
                        <a:t> ποσό για προσωπικό/συνοδούς</a:t>
                      </a:r>
                      <a:endParaRPr lang="en-US" sz="14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400" dirty="0" smtClean="0">
                          <a:latin typeface="Century Gothic" panose="020B0502020202020204" pitchFamily="34" charset="0"/>
                        </a:rPr>
                        <a:t>Ημερήσιο</a:t>
                      </a:r>
                      <a:r>
                        <a:rPr lang="el-GR" sz="1400" baseline="0" dirty="0" smtClean="0">
                          <a:latin typeface="Century Gothic" panose="020B0502020202020204" pitchFamily="34" charset="0"/>
                        </a:rPr>
                        <a:t> ποσό για εκπαιδευόμενους</a:t>
                      </a:r>
                      <a:endParaRPr lang="en-GB" sz="1400" baseline="0" dirty="0" smtClean="0">
                        <a:latin typeface="Century Gothic" panose="020B0502020202020204" pitchFamily="34" charset="0"/>
                      </a:endParaRPr>
                    </a:p>
                    <a:p>
                      <a:pPr algn="ctr"/>
                      <a:r>
                        <a:rPr lang="en-GB" sz="1400" baseline="0" dirty="0" smtClean="0">
                          <a:latin typeface="Century Gothic" panose="020B0502020202020204" pitchFamily="34" charset="0"/>
                        </a:rPr>
                        <a:t>EEK &amp; </a:t>
                      </a:r>
                      <a:r>
                        <a:rPr lang="el-GR" sz="1400" baseline="0" dirty="0" err="1" smtClean="0">
                          <a:latin typeface="Century Gothic" panose="020B0502020202020204" pitchFamily="34" charset="0"/>
                        </a:rPr>
                        <a:t>Εκπ</a:t>
                      </a:r>
                      <a:r>
                        <a:rPr lang="el-GR" sz="1400" baseline="0" dirty="0" smtClean="0">
                          <a:latin typeface="Century Gothic" panose="020B0502020202020204" pitchFamily="34" charset="0"/>
                        </a:rPr>
                        <a:t>. Ενηλίκων</a:t>
                      </a:r>
                      <a:endParaRPr lang="en-US" sz="14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400" dirty="0" smtClean="0">
                          <a:latin typeface="Century Gothic" panose="020B0502020202020204" pitchFamily="34" charset="0"/>
                        </a:rPr>
                        <a:t>Ημερήσιο</a:t>
                      </a:r>
                      <a:r>
                        <a:rPr lang="el-GR" sz="1400" baseline="0" dirty="0" smtClean="0">
                          <a:latin typeface="Century Gothic" panose="020B0502020202020204" pitchFamily="34" charset="0"/>
                        </a:rPr>
                        <a:t> ποσό για  μαθητές σχολείων</a:t>
                      </a:r>
                      <a:endParaRPr lang="en-US" sz="1400"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369732863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smtClean="0">
                          <a:solidFill>
                            <a:schemeClr val="tx1">
                              <a:lumMod val="75000"/>
                              <a:lumOff val="25000"/>
                            </a:schemeClr>
                          </a:solidFill>
                          <a:latin typeface="Century Gothic" panose="020B0502020202020204" pitchFamily="34" charset="0"/>
                        </a:rPr>
                        <a:t>Κατηγορία 1</a:t>
                      </a:r>
                      <a:endParaRPr lang="el-GR" sz="1600" dirty="0" smtClean="0">
                        <a:solidFill>
                          <a:schemeClr val="tx1">
                            <a:lumMod val="75000"/>
                            <a:lumOff val="25000"/>
                          </a:schemeClr>
                        </a:solidFill>
                        <a:latin typeface="Century Gothic" panose="020B0502020202020204" pitchFamily="34" charset="0"/>
                      </a:endParaRPr>
                    </a:p>
                    <a:p>
                      <a:r>
                        <a:rPr lang="el-GR" sz="1600" dirty="0" smtClean="0">
                          <a:solidFill>
                            <a:schemeClr val="tx1">
                              <a:lumMod val="75000"/>
                              <a:lumOff val="25000"/>
                            </a:schemeClr>
                          </a:solidFill>
                          <a:latin typeface="Century Gothic" panose="020B0502020202020204" pitchFamily="34" charset="0"/>
                        </a:rPr>
                        <a:t>Νορβηγία</a:t>
                      </a:r>
                      <a:r>
                        <a:rPr lang="en-GB" sz="1600" dirty="0" smtClean="0">
                          <a:solidFill>
                            <a:schemeClr val="tx1">
                              <a:lumMod val="75000"/>
                              <a:lumOff val="25000"/>
                            </a:schemeClr>
                          </a:solidFill>
                          <a:latin typeface="Century Gothic" panose="020B0502020202020204" pitchFamily="34" charset="0"/>
                        </a:rPr>
                        <a:t>, </a:t>
                      </a:r>
                      <a:r>
                        <a:rPr lang="el-GR" sz="1600" dirty="0" smtClean="0">
                          <a:solidFill>
                            <a:schemeClr val="tx1">
                              <a:lumMod val="75000"/>
                              <a:lumOff val="25000"/>
                            </a:schemeClr>
                          </a:solidFill>
                          <a:latin typeface="Century Gothic" panose="020B0502020202020204" pitchFamily="34" charset="0"/>
                        </a:rPr>
                        <a:t>Δανία, Λουξεμβούργο</a:t>
                      </a:r>
                      <a:r>
                        <a:rPr lang="en-GB" sz="1600" dirty="0" smtClean="0">
                          <a:solidFill>
                            <a:schemeClr val="tx1">
                              <a:lumMod val="75000"/>
                              <a:lumOff val="25000"/>
                            </a:schemeClr>
                          </a:solidFill>
                          <a:latin typeface="Century Gothic" panose="020B0502020202020204" pitchFamily="34" charset="0"/>
                        </a:rPr>
                        <a:t>, </a:t>
                      </a:r>
                      <a:r>
                        <a:rPr lang="el-GR" sz="1600" dirty="0" smtClean="0">
                          <a:solidFill>
                            <a:schemeClr val="tx1">
                              <a:lumMod val="75000"/>
                              <a:lumOff val="25000"/>
                            </a:schemeClr>
                          </a:solidFill>
                          <a:latin typeface="Century Gothic" panose="020B0502020202020204" pitchFamily="34" charset="0"/>
                        </a:rPr>
                        <a:t>Ισλανδία</a:t>
                      </a:r>
                      <a:r>
                        <a:rPr lang="en-GB" sz="1600" dirty="0" smtClean="0">
                          <a:solidFill>
                            <a:schemeClr val="tx1">
                              <a:lumMod val="75000"/>
                              <a:lumOff val="25000"/>
                            </a:schemeClr>
                          </a:solidFill>
                          <a:latin typeface="Century Gothic" panose="020B0502020202020204" pitchFamily="34" charset="0"/>
                        </a:rPr>
                        <a:t>, </a:t>
                      </a:r>
                      <a:r>
                        <a:rPr lang="el-GR" sz="1600" baseline="0" dirty="0" smtClean="0">
                          <a:solidFill>
                            <a:schemeClr val="tx1">
                              <a:lumMod val="75000"/>
                              <a:lumOff val="25000"/>
                            </a:schemeClr>
                          </a:solidFill>
                          <a:latin typeface="Century Gothic" panose="020B0502020202020204" pitchFamily="34" charset="0"/>
                        </a:rPr>
                        <a:t>Σουηδία</a:t>
                      </a:r>
                      <a:r>
                        <a:rPr lang="en-GB" sz="1600" baseline="0" dirty="0" smtClean="0">
                          <a:solidFill>
                            <a:schemeClr val="tx1">
                              <a:lumMod val="75000"/>
                              <a:lumOff val="25000"/>
                            </a:schemeClr>
                          </a:solidFill>
                          <a:latin typeface="Century Gothic" panose="020B0502020202020204" pitchFamily="34" charset="0"/>
                        </a:rPr>
                        <a:t>, </a:t>
                      </a:r>
                      <a:r>
                        <a:rPr lang="el-GR" sz="1600" dirty="0" smtClean="0">
                          <a:solidFill>
                            <a:schemeClr val="tx1">
                              <a:lumMod val="75000"/>
                              <a:lumOff val="25000"/>
                            </a:schemeClr>
                          </a:solidFill>
                          <a:latin typeface="Century Gothic" panose="020B0502020202020204" pitchFamily="34" charset="0"/>
                        </a:rPr>
                        <a:t>Ιρλανδία,</a:t>
                      </a:r>
                      <a:r>
                        <a:rPr lang="en-GB" sz="1600" baseline="0" dirty="0" smtClean="0">
                          <a:solidFill>
                            <a:schemeClr val="tx1">
                              <a:lumMod val="75000"/>
                              <a:lumOff val="25000"/>
                            </a:schemeClr>
                          </a:solidFill>
                          <a:latin typeface="Century Gothic" panose="020B0502020202020204" pitchFamily="34" charset="0"/>
                        </a:rPr>
                        <a:t> </a:t>
                      </a:r>
                      <a:r>
                        <a:rPr lang="el-GR" sz="1600" dirty="0" smtClean="0">
                          <a:solidFill>
                            <a:schemeClr val="tx1">
                              <a:lumMod val="75000"/>
                              <a:lumOff val="25000"/>
                            </a:schemeClr>
                          </a:solidFill>
                          <a:latin typeface="Century Gothic" panose="020B0502020202020204" pitchFamily="34" charset="0"/>
                        </a:rPr>
                        <a:t>Φινλανδία</a:t>
                      </a:r>
                      <a:r>
                        <a:rPr lang="en-GB" sz="1600" dirty="0" smtClean="0">
                          <a:solidFill>
                            <a:schemeClr val="tx1">
                              <a:lumMod val="75000"/>
                              <a:lumOff val="25000"/>
                            </a:schemeClr>
                          </a:solidFill>
                          <a:latin typeface="Century Gothic" panose="020B0502020202020204" pitchFamily="34" charset="0"/>
                        </a:rPr>
                        <a:t>, </a:t>
                      </a:r>
                      <a:r>
                        <a:rPr lang="el-GR" sz="1600" dirty="0" smtClean="0">
                          <a:solidFill>
                            <a:schemeClr val="tx1">
                              <a:lumMod val="75000"/>
                              <a:lumOff val="25000"/>
                            </a:schemeClr>
                          </a:solidFill>
                          <a:latin typeface="Century Gothic" panose="020B0502020202020204" pitchFamily="34" charset="0"/>
                        </a:rPr>
                        <a:t>Λίχνενσταϊν</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algn="ctr"/>
                      <a:r>
                        <a:rPr lang="en-GB" sz="1600" b="1" dirty="0" smtClean="0">
                          <a:solidFill>
                            <a:schemeClr val="tx1">
                              <a:lumMod val="75000"/>
                              <a:lumOff val="25000"/>
                            </a:schemeClr>
                          </a:solidFill>
                          <a:latin typeface="Century Gothic" panose="020B0502020202020204" pitchFamily="34" charset="0"/>
                        </a:rPr>
                        <a:t>180 €</a:t>
                      </a:r>
                      <a:endParaRPr lang="en-US" sz="1600" b="1"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algn="ctr"/>
                      <a:r>
                        <a:rPr lang="el-GR" sz="1600" b="1" dirty="0" smtClean="0">
                          <a:solidFill>
                            <a:schemeClr val="tx1">
                              <a:lumMod val="75000"/>
                              <a:lumOff val="25000"/>
                            </a:schemeClr>
                          </a:solidFill>
                          <a:latin typeface="Century Gothic" panose="020B0502020202020204" pitchFamily="34" charset="0"/>
                        </a:rPr>
                        <a:t>120</a:t>
                      </a:r>
                      <a:r>
                        <a:rPr lang="en-US" sz="1600" b="1" dirty="0" smtClean="0">
                          <a:solidFill>
                            <a:schemeClr val="tx1">
                              <a:lumMod val="75000"/>
                              <a:lumOff val="25000"/>
                            </a:schemeClr>
                          </a:solidFill>
                          <a:latin typeface="Century Gothic" panose="020B0502020202020204" pitchFamily="34" charset="0"/>
                        </a:rPr>
                        <a:t> €</a:t>
                      </a:r>
                      <a:endParaRPr lang="en-US" sz="1600" b="1"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algn="ctr"/>
                      <a:r>
                        <a:rPr lang="el-GR" sz="1600" b="1" dirty="0" smtClean="0">
                          <a:solidFill>
                            <a:schemeClr val="tx1">
                              <a:lumMod val="75000"/>
                              <a:lumOff val="25000"/>
                            </a:schemeClr>
                          </a:solidFill>
                          <a:latin typeface="Century Gothic" panose="020B0502020202020204" pitchFamily="34" charset="0"/>
                        </a:rPr>
                        <a:t>80 </a:t>
                      </a:r>
                      <a:r>
                        <a:rPr lang="en-US" sz="1600" b="1" dirty="0" smtClean="0">
                          <a:solidFill>
                            <a:schemeClr val="tx1">
                              <a:lumMod val="75000"/>
                              <a:lumOff val="25000"/>
                            </a:schemeClr>
                          </a:solidFill>
                          <a:latin typeface="Century Gothic" panose="020B0502020202020204" pitchFamily="34" charset="0"/>
                        </a:rPr>
                        <a:t>€</a:t>
                      </a:r>
                      <a:endParaRPr lang="en-US" sz="1600" b="1" dirty="0">
                        <a:solidFill>
                          <a:schemeClr val="tx1">
                            <a:lumMod val="75000"/>
                            <a:lumOff val="25000"/>
                          </a:schemeClr>
                        </a:solidFill>
                        <a:latin typeface="Century Gothic" panose="020B0502020202020204" pitchFamily="34" charset="0"/>
                      </a:endParaRPr>
                    </a:p>
                  </a:txBody>
                  <a:tcPr marL="87394" marR="87394" marT="45724" marB="45724"/>
                </a:tc>
                <a:extLst>
                  <a:ext uri="{0D108BD9-81ED-4DB2-BD59-A6C34878D82A}">
                    <a16:rowId xmlns:a16="http://schemas.microsoft.com/office/drawing/2014/main" val="4112989012"/>
                  </a:ext>
                </a:extLst>
              </a:tr>
              <a:tr h="370840">
                <a:tc>
                  <a:txBody>
                    <a:bodyPr/>
                    <a:lstStyle/>
                    <a:p>
                      <a:r>
                        <a:rPr lang="el-GR" sz="1600" b="1" dirty="0" smtClean="0">
                          <a:solidFill>
                            <a:schemeClr val="tx1">
                              <a:lumMod val="75000"/>
                              <a:lumOff val="25000"/>
                            </a:schemeClr>
                          </a:solidFill>
                          <a:latin typeface="Century Gothic" panose="020B0502020202020204" pitchFamily="34" charset="0"/>
                        </a:rPr>
                        <a:t>Κατηγορία 2</a:t>
                      </a:r>
                    </a:p>
                    <a:p>
                      <a:r>
                        <a:rPr lang="el-GR" sz="1600" dirty="0" smtClean="0">
                          <a:solidFill>
                            <a:schemeClr val="tx1">
                              <a:lumMod val="75000"/>
                              <a:lumOff val="25000"/>
                            </a:schemeClr>
                          </a:solidFill>
                          <a:latin typeface="Century Gothic" panose="020B0502020202020204" pitchFamily="34" charset="0"/>
                        </a:rPr>
                        <a:t>Ολλανδία</a:t>
                      </a:r>
                      <a:r>
                        <a:rPr lang="en-GB" sz="1600" dirty="0" smtClean="0">
                          <a:solidFill>
                            <a:schemeClr val="tx1">
                              <a:lumMod val="75000"/>
                              <a:lumOff val="25000"/>
                            </a:schemeClr>
                          </a:solidFill>
                          <a:latin typeface="Century Gothic" panose="020B0502020202020204" pitchFamily="34" charset="0"/>
                        </a:rPr>
                        <a:t>, </a:t>
                      </a:r>
                      <a:r>
                        <a:rPr lang="el-GR" sz="1600" dirty="0" smtClean="0">
                          <a:solidFill>
                            <a:schemeClr val="tx1">
                              <a:lumMod val="75000"/>
                              <a:lumOff val="25000"/>
                            </a:schemeClr>
                          </a:solidFill>
                          <a:latin typeface="Century Gothic" panose="020B0502020202020204" pitchFamily="34" charset="0"/>
                        </a:rPr>
                        <a:t>Αυστρία</a:t>
                      </a:r>
                      <a:r>
                        <a:rPr lang="en-GB" sz="1600" dirty="0" smtClean="0">
                          <a:solidFill>
                            <a:schemeClr val="tx1">
                              <a:lumMod val="75000"/>
                              <a:lumOff val="25000"/>
                            </a:schemeClr>
                          </a:solidFill>
                          <a:latin typeface="Century Gothic" panose="020B0502020202020204" pitchFamily="34" charset="0"/>
                        </a:rPr>
                        <a:t>, </a:t>
                      </a:r>
                      <a:r>
                        <a:rPr lang="el-GR" sz="1600" dirty="0" smtClean="0">
                          <a:solidFill>
                            <a:schemeClr val="tx1">
                              <a:lumMod val="75000"/>
                              <a:lumOff val="25000"/>
                            </a:schemeClr>
                          </a:solidFill>
                          <a:latin typeface="Century Gothic" panose="020B0502020202020204" pitchFamily="34" charset="0"/>
                        </a:rPr>
                        <a:t>Βέλγιο,</a:t>
                      </a:r>
                      <a:r>
                        <a:rPr lang="en-GB" sz="1600" dirty="0" smtClean="0">
                          <a:solidFill>
                            <a:schemeClr val="tx1">
                              <a:lumMod val="75000"/>
                              <a:lumOff val="25000"/>
                            </a:schemeClr>
                          </a:solidFill>
                          <a:latin typeface="Century Gothic" panose="020B0502020202020204" pitchFamily="34" charset="0"/>
                        </a:rPr>
                        <a:t> </a:t>
                      </a:r>
                      <a:r>
                        <a:rPr lang="el-GR" sz="1600" dirty="0" smtClean="0">
                          <a:solidFill>
                            <a:schemeClr val="tx1">
                              <a:lumMod val="75000"/>
                              <a:lumOff val="25000"/>
                            </a:schemeClr>
                          </a:solidFill>
                          <a:latin typeface="Century Gothic" panose="020B0502020202020204" pitchFamily="34" charset="0"/>
                        </a:rPr>
                        <a:t>Γαλλία</a:t>
                      </a:r>
                      <a:r>
                        <a:rPr lang="en-GB" sz="1600" dirty="0" smtClean="0">
                          <a:solidFill>
                            <a:schemeClr val="tx1">
                              <a:lumMod val="75000"/>
                              <a:lumOff val="25000"/>
                            </a:schemeClr>
                          </a:solidFill>
                          <a:latin typeface="Century Gothic" panose="020B0502020202020204" pitchFamily="34" charset="0"/>
                        </a:rPr>
                        <a:t>, </a:t>
                      </a:r>
                      <a:r>
                        <a:rPr lang="el-GR" sz="1600" dirty="0" smtClean="0">
                          <a:solidFill>
                            <a:schemeClr val="tx1">
                              <a:lumMod val="75000"/>
                              <a:lumOff val="25000"/>
                            </a:schemeClr>
                          </a:solidFill>
                          <a:latin typeface="Century Gothic" panose="020B0502020202020204" pitchFamily="34" charset="0"/>
                        </a:rPr>
                        <a:t>Γερμανία</a:t>
                      </a:r>
                      <a:r>
                        <a:rPr lang="en-GB" sz="1600" dirty="0" smtClean="0">
                          <a:solidFill>
                            <a:schemeClr val="tx1">
                              <a:lumMod val="75000"/>
                              <a:lumOff val="25000"/>
                            </a:schemeClr>
                          </a:solidFill>
                          <a:latin typeface="Century Gothic" panose="020B0502020202020204" pitchFamily="34" charset="0"/>
                        </a:rPr>
                        <a:t>, </a:t>
                      </a:r>
                      <a:r>
                        <a:rPr lang="el-GR" sz="1600" dirty="0" smtClean="0">
                          <a:solidFill>
                            <a:schemeClr val="tx1">
                              <a:lumMod val="75000"/>
                              <a:lumOff val="25000"/>
                            </a:schemeClr>
                          </a:solidFill>
                          <a:latin typeface="Century Gothic" panose="020B0502020202020204" pitchFamily="34" charset="0"/>
                        </a:rPr>
                        <a:t>Ιταλία,</a:t>
                      </a:r>
                      <a:r>
                        <a:rPr lang="el-GR" sz="1600" baseline="0" dirty="0" smtClean="0">
                          <a:solidFill>
                            <a:schemeClr val="tx1">
                              <a:lumMod val="75000"/>
                              <a:lumOff val="25000"/>
                            </a:schemeClr>
                          </a:solidFill>
                          <a:latin typeface="Century Gothic" panose="020B0502020202020204" pitchFamily="34" charset="0"/>
                        </a:rPr>
                        <a:t> Ισπανία, Κύπρος, Ελλάδα, Μάλτα, Πορτογαλία</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tx1">
                              <a:lumMod val="75000"/>
                              <a:lumOff val="25000"/>
                            </a:schemeClr>
                          </a:solidFill>
                          <a:latin typeface="Century Gothic" panose="020B0502020202020204" pitchFamily="34" charset="0"/>
                        </a:rPr>
                        <a:t>160 </a:t>
                      </a:r>
                      <a:r>
                        <a:rPr lang="en-US" sz="1600" b="1" dirty="0" smtClean="0">
                          <a:solidFill>
                            <a:schemeClr val="tx1">
                              <a:lumMod val="75000"/>
                              <a:lumOff val="25000"/>
                            </a:schemeClr>
                          </a:solidFill>
                          <a:latin typeface="Century Gothic" panose="020B0502020202020204" pitchFamily="34" charset="0"/>
                        </a:rPr>
                        <a:t>€</a:t>
                      </a: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smtClean="0">
                          <a:solidFill>
                            <a:schemeClr val="tx1">
                              <a:lumMod val="75000"/>
                              <a:lumOff val="25000"/>
                            </a:schemeClr>
                          </a:solidFill>
                          <a:latin typeface="Century Gothic" panose="020B0502020202020204" pitchFamily="34" charset="0"/>
                        </a:rPr>
                        <a:t>104</a:t>
                      </a:r>
                      <a:r>
                        <a:rPr lang="en-US" sz="1600" b="1" baseline="0" dirty="0" smtClean="0">
                          <a:solidFill>
                            <a:schemeClr val="tx1">
                              <a:lumMod val="75000"/>
                              <a:lumOff val="25000"/>
                            </a:schemeClr>
                          </a:solidFill>
                          <a:latin typeface="Century Gothic" panose="020B0502020202020204" pitchFamily="34" charset="0"/>
                        </a:rPr>
                        <a:t> </a:t>
                      </a:r>
                      <a:r>
                        <a:rPr lang="en-US" sz="1600" b="1" dirty="0" smtClean="0">
                          <a:solidFill>
                            <a:schemeClr val="tx1">
                              <a:lumMod val="75000"/>
                              <a:lumOff val="25000"/>
                            </a:schemeClr>
                          </a:solidFill>
                          <a:latin typeface="Century Gothic" panose="020B0502020202020204" pitchFamily="34" charset="0"/>
                        </a:rPr>
                        <a:t>€</a:t>
                      </a:r>
                    </a:p>
                  </a:txBody>
                  <a:tcPr marL="87394" marR="87394" marT="45724" marB="45724"/>
                </a:tc>
                <a:tc>
                  <a:txBody>
                    <a:bodyPr/>
                    <a:lstStyle/>
                    <a:p>
                      <a:pPr algn="ctr"/>
                      <a:r>
                        <a:rPr lang="el-GR" sz="1600" b="1" dirty="0" smtClean="0">
                          <a:solidFill>
                            <a:schemeClr val="tx1">
                              <a:lumMod val="75000"/>
                              <a:lumOff val="25000"/>
                            </a:schemeClr>
                          </a:solidFill>
                          <a:latin typeface="Century Gothic" panose="020B0502020202020204" pitchFamily="34" charset="0"/>
                        </a:rPr>
                        <a:t>70 </a:t>
                      </a:r>
                      <a:r>
                        <a:rPr lang="en-US" sz="1600" b="1" dirty="0" smtClean="0">
                          <a:solidFill>
                            <a:schemeClr val="tx1">
                              <a:lumMod val="75000"/>
                              <a:lumOff val="25000"/>
                            </a:schemeClr>
                          </a:solidFill>
                          <a:latin typeface="Century Gothic" panose="020B0502020202020204" pitchFamily="34" charset="0"/>
                        </a:rPr>
                        <a:t>€</a:t>
                      </a:r>
                      <a:endParaRPr lang="en-US" sz="1600" b="1" dirty="0">
                        <a:solidFill>
                          <a:schemeClr val="tx1">
                            <a:lumMod val="75000"/>
                            <a:lumOff val="25000"/>
                          </a:schemeClr>
                        </a:solidFill>
                        <a:latin typeface="Century Gothic" panose="020B0502020202020204" pitchFamily="34" charset="0"/>
                      </a:endParaRPr>
                    </a:p>
                  </a:txBody>
                  <a:tcPr marL="87394" marR="87394" marT="45724" marB="45724"/>
                </a:tc>
                <a:extLst>
                  <a:ext uri="{0D108BD9-81ED-4DB2-BD59-A6C34878D82A}">
                    <a16:rowId xmlns:a16="http://schemas.microsoft.com/office/drawing/2014/main" val="4671902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baseline="0" dirty="0" smtClean="0">
                          <a:solidFill>
                            <a:schemeClr val="tx1">
                              <a:lumMod val="75000"/>
                              <a:lumOff val="25000"/>
                            </a:schemeClr>
                          </a:solidFill>
                          <a:latin typeface="Century Gothic" panose="020B0502020202020204" pitchFamily="34" charset="0"/>
                        </a:rPr>
                        <a:t>Κατηγορία 3</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aseline="0" dirty="0" smtClean="0">
                          <a:solidFill>
                            <a:schemeClr val="tx1">
                              <a:lumMod val="75000"/>
                              <a:lumOff val="25000"/>
                            </a:schemeClr>
                          </a:solidFill>
                          <a:latin typeface="Century Gothic" panose="020B0502020202020204" pitchFamily="34" charset="0"/>
                        </a:rPr>
                        <a:t>Σλοβενία, Εσθονία, Λετονία, Κροατία, Σλοβακία, Τσεχία, Λιθουανία, Τουρκία, Ουγγαρία, Πολωνία, Ρουμανία, Βουλγαρία, Δημοκρατία της </a:t>
                      </a:r>
                      <a:r>
                        <a:rPr lang="en-US" sz="1600" baseline="0" dirty="0" smtClean="0">
                          <a:solidFill>
                            <a:schemeClr val="tx1">
                              <a:lumMod val="75000"/>
                              <a:lumOff val="25000"/>
                            </a:schemeClr>
                          </a:solidFill>
                          <a:latin typeface="Century Gothic" panose="020B0502020202020204" pitchFamily="34" charset="0"/>
                        </a:rPr>
                        <a:t>B</a:t>
                      </a:r>
                      <a:r>
                        <a:rPr lang="el-GR" sz="1600" baseline="0" dirty="0" err="1" smtClean="0">
                          <a:solidFill>
                            <a:schemeClr val="tx1">
                              <a:lumMod val="75000"/>
                              <a:lumOff val="25000"/>
                            </a:schemeClr>
                          </a:solidFill>
                          <a:latin typeface="Century Gothic" panose="020B0502020202020204" pitchFamily="34" charset="0"/>
                        </a:rPr>
                        <a:t>όρειας</a:t>
                      </a:r>
                      <a:r>
                        <a:rPr lang="el-GR" sz="1600" baseline="0" dirty="0" smtClean="0">
                          <a:solidFill>
                            <a:schemeClr val="tx1">
                              <a:lumMod val="75000"/>
                              <a:lumOff val="25000"/>
                            </a:schemeClr>
                          </a:solidFill>
                          <a:latin typeface="Century Gothic" panose="020B0502020202020204" pitchFamily="34" charset="0"/>
                        </a:rPr>
                        <a:t> Μακεδονίας</a:t>
                      </a:r>
                      <a:r>
                        <a:rPr lang="en-US" sz="1600" baseline="0" dirty="0" smtClean="0">
                          <a:solidFill>
                            <a:schemeClr val="tx1">
                              <a:lumMod val="75000"/>
                              <a:lumOff val="25000"/>
                            </a:schemeClr>
                          </a:solidFill>
                          <a:latin typeface="Century Gothic" panose="020B0502020202020204" pitchFamily="34" charset="0"/>
                        </a:rPr>
                        <a:t>, </a:t>
                      </a:r>
                      <a:r>
                        <a:rPr lang="el-GR" sz="1600" baseline="0" dirty="0" smtClean="0">
                          <a:solidFill>
                            <a:schemeClr val="tx1">
                              <a:lumMod val="75000"/>
                              <a:lumOff val="25000"/>
                            </a:schemeClr>
                          </a:solidFill>
                          <a:latin typeface="Century Gothic" panose="020B0502020202020204" pitchFamily="34" charset="0"/>
                        </a:rPr>
                        <a:t>Σερβία</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algn="ctr"/>
                      <a:r>
                        <a:rPr lang="el-GR" sz="1600" b="1" dirty="0" smtClean="0">
                          <a:solidFill>
                            <a:schemeClr val="tx1">
                              <a:lumMod val="75000"/>
                              <a:lumOff val="25000"/>
                            </a:schemeClr>
                          </a:solidFill>
                          <a:latin typeface="Century Gothic" panose="020B0502020202020204" pitchFamily="34" charset="0"/>
                        </a:rPr>
                        <a:t>1</a:t>
                      </a:r>
                      <a:r>
                        <a:rPr lang="en-GB" sz="1600" b="1" dirty="0" smtClean="0">
                          <a:solidFill>
                            <a:schemeClr val="tx1">
                              <a:lumMod val="75000"/>
                              <a:lumOff val="25000"/>
                            </a:schemeClr>
                          </a:solidFill>
                          <a:latin typeface="Century Gothic" panose="020B0502020202020204" pitchFamily="34" charset="0"/>
                        </a:rPr>
                        <a:t>40 </a:t>
                      </a:r>
                      <a:r>
                        <a:rPr lang="en-US" sz="1600" b="1" dirty="0" smtClean="0">
                          <a:solidFill>
                            <a:schemeClr val="tx1">
                              <a:lumMod val="75000"/>
                              <a:lumOff val="25000"/>
                            </a:schemeClr>
                          </a:solidFill>
                          <a:latin typeface="Century Gothic" panose="020B0502020202020204" pitchFamily="34" charset="0"/>
                        </a:rPr>
                        <a:t>€</a:t>
                      </a:r>
                      <a:endParaRPr lang="en-US" sz="1600" b="1"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smtClean="0">
                          <a:solidFill>
                            <a:schemeClr val="tx1">
                              <a:lumMod val="75000"/>
                              <a:lumOff val="25000"/>
                            </a:schemeClr>
                          </a:solidFill>
                          <a:latin typeface="Century Gothic" panose="020B0502020202020204" pitchFamily="34" charset="0"/>
                        </a:rPr>
                        <a:t>88</a:t>
                      </a:r>
                      <a:r>
                        <a:rPr lang="en-US" sz="1600" b="1" dirty="0" smtClean="0">
                          <a:solidFill>
                            <a:schemeClr val="tx1">
                              <a:lumMod val="75000"/>
                              <a:lumOff val="25000"/>
                            </a:schemeClr>
                          </a:solidFill>
                          <a:latin typeface="Century Gothic" panose="020B0502020202020204" pitchFamily="34" charset="0"/>
                        </a:rPr>
                        <a:t> €</a:t>
                      </a:r>
                    </a:p>
                  </a:txBody>
                  <a:tcPr marL="87394" marR="87394" marT="45724" marB="45724"/>
                </a:tc>
                <a:tc>
                  <a:txBody>
                    <a:bodyPr/>
                    <a:lstStyle/>
                    <a:p>
                      <a:pPr algn="ctr"/>
                      <a:r>
                        <a:rPr lang="el-GR" sz="1600" b="1" dirty="0" smtClean="0">
                          <a:solidFill>
                            <a:schemeClr val="tx1">
                              <a:lumMod val="75000"/>
                              <a:lumOff val="25000"/>
                            </a:schemeClr>
                          </a:solidFill>
                          <a:latin typeface="Century Gothic" panose="020B0502020202020204" pitchFamily="34" charset="0"/>
                        </a:rPr>
                        <a:t>60 </a:t>
                      </a:r>
                      <a:r>
                        <a:rPr lang="en-US" sz="1600" b="1" dirty="0" smtClean="0">
                          <a:solidFill>
                            <a:schemeClr val="tx1">
                              <a:lumMod val="75000"/>
                              <a:lumOff val="25000"/>
                            </a:schemeClr>
                          </a:solidFill>
                          <a:latin typeface="Century Gothic" panose="020B0502020202020204" pitchFamily="34" charset="0"/>
                        </a:rPr>
                        <a:t>€</a:t>
                      </a:r>
                      <a:endParaRPr lang="en-US" sz="1600" b="1" dirty="0">
                        <a:solidFill>
                          <a:schemeClr val="tx1">
                            <a:lumMod val="75000"/>
                            <a:lumOff val="25000"/>
                          </a:schemeClr>
                        </a:solidFill>
                        <a:latin typeface="Century Gothic" panose="020B0502020202020204" pitchFamily="34" charset="0"/>
                      </a:endParaRPr>
                    </a:p>
                  </a:txBody>
                  <a:tcPr marL="87394" marR="87394" marT="45724" marB="45724"/>
                </a:tc>
                <a:extLst>
                  <a:ext uri="{0D108BD9-81ED-4DB2-BD59-A6C34878D82A}">
                    <a16:rowId xmlns:a16="http://schemas.microsoft.com/office/drawing/2014/main" val="40629137"/>
                  </a:ext>
                </a:extLst>
              </a:tr>
            </a:tbl>
          </a:graphicData>
        </a:graphic>
      </p:graphicFrame>
      <p:sp>
        <p:nvSpPr>
          <p:cNvPr id="6" name="Rectangle 5"/>
          <p:cNvSpPr/>
          <p:nvPr/>
        </p:nvSpPr>
        <p:spPr>
          <a:xfrm>
            <a:off x="6188598" y="5188643"/>
            <a:ext cx="6096000" cy="1569660"/>
          </a:xfrm>
          <a:prstGeom prst="rect">
            <a:avLst/>
          </a:prstGeom>
          <a:solidFill>
            <a:schemeClr val="accent6">
              <a:lumMod val="75000"/>
            </a:schemeClr>
          </a:solidFill>
        </p:spPr>
        <p:txBody>
          <a:bodyPr>
            <a:spAutoFit/>
          </a:bodyPr>
          <a:lstStyle/>
          <a:p>
            <a:pPr marL="447675" indent="-447675">
              <a:tabLst>
                <a:tab pos="357188" algn="l"/>
              </a:tabLst>
            </a:pPr>
            <a:r>
              <a:rPr lang="en-GB" sz="1600" i="1" dirty="0">
                <a:solidFill>
                  <a:schemeClr val="bg1"/>
                </a:solidFill>
                <a:latin typeface="Century Gothic" panose="020B0502020202020204" pitchFamily="34" charset="0"/>
              </a:rPr>
              <a:t>! </a:t>
            </a:r>
            <a:r>
              <a:rPr lang="el-GR" sz="1600" i="1" dirty="0">
                <a:solidFill>
                  <a:schemeClr val="bg1"/>
                </a:solidFill>
                <a:latin typeface="Century Gothic" panose="020B0502020202020204" pitchFamily="34" charset="0"/>
              </a:rPr>
              <a:t> Ανώτατο ποσό ανά συμμετέχοντα = Εργάσιμες </a:t>
            </a:r>
            <a:r>
              <a:rPr lang="el-GR" sz="1600" i="1" dirty="0" smtClean="0">
                <a:solidFill>
                  <a:schemeClr val="bg1"/>
                </a:solidFill>
                <a:latin typeface="Century Gothic" panose="020B0502020202020204" pitchFamily="34" charset="0"/>
              </a:rPr>
              <a:t>ημέρες δραστηριότητας </a:t>
            </a:r>
            <a:r>
              <a:rPr lang="el-GR" sz="1600" i="1" dirty="0">
                <a:solidFill>
                  <a:schemeClr val="bg1"/>
                </a:solidFill>
                <a:latin typeface="Century Gothic" panose="020B0502020202020204" pitchFamily="34" charset="0"/>
              </a:rPr>
              <a:t>+ 2 </a:t>
            </a:r>
            <a:r>
              <a:rPr lang="el-GR" sz="1600" i="1" dirty="0" smtClean="0">
                <a:solidFill>
                  <a:schemeClr val="bg1"/>
                </a:solidFill>
                <a:latin typeface="Century Gothic" panose="020B0502020202020204" pitchFamily="34" charset="0"/>
              </a:rPr>
              <a:t>ημέρες </a:t>
            </a:r>
            <a:r>
              <a:rPr lang="el-GR" sz="1600" i="1" dirty="0" err="1" smtClean="0">
                <a:solidFill>
                  <a:schemeClr val="bg1"/>
                </a:solidFill>
                <a:latin typeface="Century Gothic" panose="020B0502020202020204" pitchFamily="34" charset="0"/>
              </a:rPr>
              <a:t>ταξιδίου</a:t>
            </a:r>
            <a:r>
              <a:rPr lang="el-GR" sz="1600" i="1" dirty="0" smtClean="0">
                <a:solidFill>
                  <a:schemeClr val="bg1"/>
                </a:solidFill>
                <a:latin typeface="Century Gothic" panose="020B0502020202020204" pitchFamily="34" charset="0"/>
              </a:rPr>
              <a:t> </a:t>
            </a:r>
            <a:r>
              <a:rPr lang="el-GR" sz="1600" i="1" dirty="0">
                <a:solidFill>
                  <a:schemeClr val="bg1"/>
                </a:solidFill>
                <a:latin typeface="Century Gothic" panose="020B0502020202020204" pitchFamily="34" charset="0"/>
              </a:rPr>
              <a:t>(1 πριν και 1 μετά τη δραστηριότητα</a:t>
            </a:r>
            <a:r>
              <a:rPr lang="el-GR" sz="1600" i="1" dirty="0" smtClean="0">
                <a:solidFill>
                  <a:schemeClr val="bg1"/>
                </a:solidFill>
                <a:latin typeface="Century Gothic" panose="020B0502020202020204" pitchFamily="34" charset="0"/>
              </a:rPr>
              <a:t>)</a:t>
            </a:r>
          </a:p>
          <a:p>
            <a:pPr marL="447675" indent="-447675">
              <a:tabLst>
                <a:tab pos="357188" algn="l"/>
              </a:tabLst>
            </a:pPr>
            <a:endParaRPr lang="el-GR" sz="1600" i="1" dirty="0">
              <a:solidFill>
                <a:schemeClr val="bg1"/>
              </a:solidFill>
              <a:latin typeface="Century Gothic" panose="020B0502020202020204" pitchFamily="34" charset="0"/>
            </a:endParaRPr>
          </a:p>
          <a:p>
            <a:r>
              <a:rPr lang="el-GR" sz="1600" i="1" dirty="0">
                <a:solidFill>
                  <a:schemeClr val="bg1"/>
                </a:solidFill>
                <a:latin typeface="Century Gothic" panose="020B0502020202020204" pitchFamily="34" charset="0"/>
              </a:rPr>
              <a:t>!! Από τη 15</a:t>
            </a:r>
            <a:r>
              <a:rPr lang="el-GR" sz="1600" i="1" baseline="30000" dirty="0">
                <a:solidFill>
                  <a:schemeClr val="bg1"/>
                </a:solidFill>
                <a:latin typeface="Century Gothic" panose="020B0502020202020204" pitchFamily="34" charset="0"/>
              </a:rPr>
              <a:t>η</a:t>
            </a:r>
            <a:r>
              <a:rPr lang="el-GR" sz="1600" i="1" dirty="0">
                <a:solidFill>
                  <a:schemeClr val="bg1"/>
                </a:solidFill>
                <a:latin typeface="Century Gothic" panose="020B0502020202020204" pitchFamily="34" charset="0"/>
              </a:rPr>
              <a:t> ημέρα της δραστηριότητας και έπειτα δίνεται ημερησίως το 70% των πιο </a:t>
            </a:r>
            <a:r>
              <a:rPr lang="el-GR" sz="1600" i="1" dirty="0" smtClean="0">
                <a:solidFill>
                  <a:schemeClr val="bg1"/>
                </a:solidFill>
                <a:latin typeface="Century Gothic" panose="020B0502020202020204" pitchFamily="34" charset="0"/>
              </a:rPr>
              <a:t>πάνω </a:t>
            </a:r>
            <a:r>
              <a:rPr lang="el-GR" sz="1600" i="1" dirty="0">
                <a:solidFill>
                  <a:schemeClr val="bg1"/>
                </a:solidFill>
                <a:latin typeface="Century Gothic" panose="020B0502020202020204" pitchFamily="34" charset="0"/>
              </a:rPr>
              <a:t>ποσών </a:t>
            </a:r>
          </a:p>
        </p:txBody>
      </p:sp>
    </p:spTree>
    <p:extLst>
      <p:ext uri="{BB962C8B-B14F-4D97-AF65-F5344CB8AC3E}">
        <p14:creationId xmlns:p14="http://schemas.microsoft.com/office/powerpoint/2010/main" val="34842781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 y="60190"/>
            <a:ext cx="11436264" cy="461665"/>
          </a:xfrm>
          <a:prstGeom prst="rect">
            <a:avLst/>
          </a:prstGeom>
          <a:noFill/>
        </p:spPr>
        <p:txBody>
          <a:bodyPr wrap="square" rtlCol="0">
            <a:spAutoFit/>
          </a:bodyPr>
          <a:lstStyle/>
          <a:p>
            <a:pPr algn="ctr"/>
            <a:r>
              <a:rPr lang="el-GR" sz="2400" dirty="0">
                <a:solidFill>
                  <a:schemeClr val="bg1"/>
                </a:solidFill>
                <a:latin typeface="Century Gothic" panose="020B0502020202020204" pitchFamily="34" charset="0"/>
              </a:rPr>
              <a:t>Ομάδες χωρών υποδοχής για τις Χώρες </a:t>
            </a:r>
            <a:r>
              <a:rPr lang="el-GR" sz="2400" dirty="0" smtClean="0">
                <a:solidFill>
                  <a:schemeClr val="bg1"/>
                </a:solidFill>
                <a:latin typeface="Century Gothic" panose="020B0502020202020204" pitchFamily="34" charset="0"/>
              </a:rPr>
              <a:t>Εταίρους</a:t>
            </a:r>
            <a:r>
              <a:rPr lang="el-GR" sz="2400" b="1" dirty="0">
                <a:solidFill>
                  <a:srgbClr val="FF0000"/>
                </a:solidFill>
                <a:latin typeface="Century Gothic" panose="020B0502020202020204" pitchFamily="34" charset="0"/>
              </a:rPr>
              <a:t> ΜΟΝΟ ΣΤΟΝ ΤΟΜΕΑ ΕΕΚ</a:t>
            </a:r>
            <a:r>
              <a:rPr lang="el-GR" sz="2400" dirty="0" smtClean="0">
                <a:solidFill>
                  <a:schemeClr val="bg1"/>
                </a:solidFill>
                <a:latin typeface="Century Gothic" panose="020B0502020202020204" pitchFamily="34" charset="0"/>
              </a:rPr>
              <a:t> </a:t>
            </a:r>
            <a:endParaRPr lang="en-GB" sz="2400" dirty="0">
              <a:solidFill>
                <a:schemeClr val="bg1"/>
              </a:solidFill>
              <a:latin typeface="Century Gothic" panose="020B0502020202020204" pitchFamily="34" charset="0"/>
            </a:endParaRPr>
          </a:p>
        </p:txBody>
      </p:sp>
      <p:sp>
        <p:nvSpPr>
          <p:cNvPr id="3" name="Rectangle 2"/>
          <p:cNvSpPr/>
          <p:nvPr/>
        </p:nvSpPr>
        <p:spPr>
          <a:xfrm>
            <a:off x="572868" y="867571"/>
            <a:ext cx="10593363" cy="2137508"/>
          </a:xfrm>
          <a:prstGeom prst="rect">
            <a:avLst/>
          </a:prstGeom>
        </p:spPr>
        <p:txBody>
          <a:bodyPr wrap="square">
            <a:spAutoFit/>
          </a:bodyPr>
          <a:lstStyle/>
          <a:p>
            <a:pPr algn="just">
              <a:spcBef>
                <a:spcPts val="0"/>
              </a:spcBef>
              <a:tabLst>
                <a:tab pos="268288" algn="l"/>
              </a:tabLst>
              <a:defRPr/>
            </a:pPr>
            <a:endParaRPr lang="el-GR" sz="2000" dirty="0">
              <a:solidFill>
                <a:srgbClr val="FF0000"/>
              </a:solidFill>
              <a:latin typeface="Century Gothic" panose="020B0502020202020204" pitchFamily="34" charset="0"/>
            </a:endParaRPr>
          </a:p>
          <a:p>
            <a:pPr algn="just">
              <a:spcBef>
                <a:spcPts val="0"/>
              </a:spcBef>
              <a:tabLst>
                <a:tab pos="268288" algn="l"/>
              </a:tabLst>
              <a:defRPr/>
            </a:pPr>
            <a:endParaRPr lang="el-GR" sz="2000" b="1" dirty="0" smtClean="0"/>
          </a:p>
          <a:p>
            <a:pPr algn="just">
              <a:spcBef>
                <a:spcPts val="0"/>
              </a:spcBef>
              <a:tabLst>
                <a:tab pos="268288" algn="l"/>
              </a:tabLst>
              <a:defRPr/>
            </a:pPr>
            <a:endParaRPr lang="el-GR" sz="2000" b="1" dirty="0"/>
          </a:p>
          <a:p>
            <a:pPr lvl="1" indent="-457200" defTabSz="1061355">
              <a:lnSpc>
                <a:spcPct val="90000"/>
              </a:lnSpc>
              <a:spcBef>
                <a:spcPct val="0"/>
              </a:spcBef>
              <a:spcAft>
                <a:spcPct val="15000"/>
              </a:spcAft>
              <a:buFont typeface="+mj-lt"/>
              <a:buAutoNum type="arabicPeriod"/>
            </a:pPr>
            <a:r>
              <a:rPr lang="en-GB" b="1" dirty="0" smtClean="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smtClean="0">
                <a:solidFill>
                  <a:schemeClr val="bg1"/>
                </a:solidFill>
              </a:rPr>
              <a:t>LOREM </a:t>
            </a:r>
            <a:r>
              <a:rPr lang="en-GB" b="1" dirty="0">
                <a:solidFill>
                  <a:schemeClr val="bg1"/>
                </a:solidFill>
              </a:rPr>
              <a:t>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092924283"/>
              </p:ext>
            </p:extLst>
          </p:nvPr>
        </p:nvGraphicFramePr>
        <p:xfrm>
          <a:off x="441195" y="721360"/>
          <a:ext cx="11458530" cy="5765800"/>
        </p:xfrm>
        <a:graphic>
          <a:graphicData uri="http://schemas.openxmlformats.org/drawingml/2006/table">
            <a:tbl>
              <a:tblPr firstRow="1" bandRow="1">
                <a:tableStyleId>{93296810-A885-4BE3-A3E7-6D5BEEA58F35}</a:tableStyleId>
              </a:tblPr>
              <a:tblGrid>
                <a:gridCol w="2076536">
                  <a:extLst>
                    <a:ext uri="{9D8B030D-6E8A-4147-A177-3AD203B41FA5}">
                      <a16:colId xmlns:a16="http://schemas.microsoft.com/office/drawing/2014/main" val="3172008306"/>
                    </a:ext>
                  </a:extLst>
                </a:gridCol>
                <a:gridCol w="9381994">
                  <a:extLst>
                    <a:ext uri="{9D8B030D-6E8A-4147-A177-3AD203B41FA5}">
                      <a16:colId xmlns:a16="http://schemas.microsoft.com/office/drawing/2014/main" val="3327834184"/>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2551485705"/>
                  </a:ext>
                </a:extLst>
              </a:tr>
              <a:tr h="437670">
                <a:tc>
                  <a:txBody>
                    <a:bodyPr/>
                    <a:lstStyle/>
                    <a:p>
                      <a:r>
                        <a:rPr lang="el-GR" sz="1400" b="1" i="0" u="none" strike="noStrike" kern="1200" baseline="0" dirty="0" smtClean="0">
                          <a:solidFill>
                            <a:schemeClr val="dk1"/>
                          </a:solidFill>
                          <a:latin typeface="Century Gothic" panose="020B0502020202020204" pitchFamily="34" charset="0"/>
                          <a:ea typeface="+mn-ea"/>
                          <a:cs typeface="+mn-cs"/>
                        </a:rPr>
                        <a:t>Ομάδα χωρών 1:</a:t>
                      </a:r>
                      <a:endParaRPr lang="en-US" sz="1400" dirty="0">
                        <a:latin typeface="Century Gothic" panose="020B0502020202020204" pitchFamily="34" charset="0"/>
                      </a:endParaRPr>
                    </a:p>
                  </a:txBody>
                  <a:tcPr/>
                </a:tc>
                <a:tc>
                  <a:txBody>
                    <a:bodyPr/>
                    <a:lstStyle/>
                    <a:p>
                      <a:r>
                        <a:rPr lang="el-GR" sz="1400" b="0" i="0" u="none" strike="noStrike" kern="1200" baseline="0" dirty="0" smtClean="0">
                          <a:solidFill>
                            <a:schemeClr val="dk1"/>
                          </a:solidFill>
                          <a:latin typeface="Century Gothic" panose="020B0502020202020204" pitchFamily="34" charset="0"/>
                          <a:ea typeface="+mn-ea"/>
                          <a:cs typeface="+mn-cs"/>
                        </a:rPr>
                        <a:t>Ιαπωνία, Ισραήλ, Νότια Κορέα, Γεωργία, Αργεντινή, Αρμενία, </a:t>
                      </a:r>
                      <a:r>
                        <a:rPr lang="el-GR" sz="1400" b="0" i="0" u="none" strike="noStrike" kern="1200" baseline="0" dirty="0" err="1" smtClean="0">
                          <a:solidFill>
                            <a:schemeClr val="dk1"/>
                          </a:solidFill>
                          <a:latin typeface="Century Gothic" panose="020B0502020202020204" pitchFamily="34" charset="0"/>
                          <a:ea typeface="+mn-ea"/>
                          <a:cs typeface="+mn-cs"/>
                        </a:rPr>
                        <a:t>Ανγκόλα</a:t>
                      </a:r>
                      <a:r>
                        <a:rPr lang="el-GR" sz="1400" b="0" i="0" u="none" strike="noStrike" kern="1200" baseline="0" dirty="0" smtClean="0">
                          <a:solidFill>
                            <a:schemeClr val="dk1"/>
                          </a:solidFill>
                          <a:latin typeface="Century Gothic" panose="020B0502020202020204" pitchFamily="34" charset="0"/>
                          <a:ea typeface="+mn-ea"/>
                          <a:cs typeface="+mn-cs"/>
                        </a:rPr>
                        <a:t>, Σαουδική Αραβία, Κουβέιτ, Ηνωμένες Πολιτείες, Ηνωμένο Βασίλειο, Ελβετία, Μπαχρέιν, Αζερμπαϊτζάν, Σουδάν, Άγιος Χριστόφορος και Νέβις, Άγιος Βικέντιος και Γρεναδίνες, Ηνωμένα Αραβικά Εμιράτα, Χονγκ</a:t>
                      </a:r>
                    </a:p>
                    <a:p>
                      <a:r>
                        <a:rPr lang="el-GR" sz="1400" b="0" i="0" u="none" strike="noStrike" kern="1200" baseline="0" dirty="0" smtClean="0">
                          <a:solidFill>
                            <a:schemeClr val="dk1"/>
                          </a:solidFill>
                          <a:latin typeface="Century Gothic" panose="020B0502020202020204" pitchFamily="34" charset="0"/>
                          <a:ea typeface="+mn-ea"/>
                          <a:cs typeface="+mn-cs"/>
                        </a:rPr>
                        <a:t>Κονγκ, Λίβανος, Βιετνάμ, Μεξικό, </a:t>
                      </a:r>
                      <a:r>
                        <a:rPr lang="el-GR" sz="1400" b="0" i="0" u="none" strike="noStrike" kern="1200" baseline="0" dirty="0" err="1" smtClean="0">
                          <a:solidFill>
                            <a:schemeClr val="dk1"/>
                          </a:solidFill>
                          <a:latin typeface="Century Gothic" panose="020B0502020202020204" pitchFamily="34" charset="0"/>
                          <a:ea typeface="+mn-ea"/>
                          <a:cs typeface="+mn-cs"/>
                        </a:rPr>
                        <a:t>Ταϊβάν</a:t>
                      </a:r>
                      <a:r>
                        <a:rPr lang="el-GR" sz="1400" b="0" i="0" u="none" strike="noStrike" kern="1200" baseline="0" dirty="0" smtClean="0">
                          <a:solidFill>
                            <a:schemeClr val="dk1"/>
                          </a:solidFill>
                          <a:latin typeface="Century Gothic" panose="020B0502020202020204" pitchFamily="34" charset="0"/>
                          <a:ea typeface="+mn-ea"/>
                          <a:cs typeface="+mn-cs"/>
                        </a:rPr>
                        <a:t>, Μολδαβία, Μαλαισία, Τανζανία, Καναδάς, </a:t>
                      </a:r>
                      <a:r>
                        <a:rPr lang="el-GR" sz="1400" b="0" i="0" u="none" strike="noStrike" kern="1200" baseline="0" dirty="0" err="1" smtClean="0">
                          <a:solidFill>
                            <a:schemeClr val="dk1"/>
                          </a:solidFill>
                          <a:latin typeface="Century Gothic" panose="020B0502020202020204" pitchFamily="34" charset="0"/>
                          <a:ea typeface="+mn-ea"/>
                          <a:cs typeface="+mn-cs"/>
                        </a:rPr>
                        <a:t>Σινγκαπούρη</a:t>
                      </a:r>
                      <a:r>
                        <a:rPr lang="el-GR" sz="1400" b="0" i="0" u="none" strike="noStrike" kern="1200" baseline="0" dirty="0" smtClean="0">
                          <a:solidFill>
                            <a:schemeClr val="dk1"/>
                          </a:solidFill>
                          <a:latin typeface="Century Gothic" panose="020B0502020202020204" pitchFamily="34" charset="0"/>
                          <a:ea typeface="+mn-ea"/>
                          <a:cs typeface="+mn-cs"/>
                        </a:rPr>
                        <a:t>, Αυστραλία, Ταϊλάνδη, </a:t>
                      </a:r>
                      <a:r>
                        <a:rPr lang="el-GR" sz="1400" b="0" i="0" u="none" strike="noStrike" kern="1200" baseline="0" dirty="0" err="1" smtClean="0">
                          <a:solidFill>
                            <a:schemeClr val="dk1"/>
                          </a:solidFill>
                          <a:latin typeface="Century Gothic" panose="020B0502020202020204" pitchFamily="34" charset="0"/>
                          <a:ea typeface="+mn-ea"/>
                          <a:cs typeface="+mn-cs"/>
                        </a:rPr>
                        <a:t>Φερόες</a:t>
                      </a:r>
                      <a:r>
                        <a:rPr lang="el-GR" sz="1400" b="0" i="0" u="none" strike="noStrike" kern="1200" baseline="0" dirty="0" smtClean="0">
                          <a:solidFill>
                            <a:schemeClr val="dk1"/>
                          </a:solidFill>
                          <a:latin typeface="Century Gothic" panose="020B0502020202020204" pitchFamily="34" charset="0"/>
                          <a:ea typeface="+mn-ea"/>
                          <a:cs typeface="+mn-cs"/>
                        </a:rPr>
                        <a:t> Νήσοι.</a:t>
                      </a:r>
                      <a:endParaRPr lang="en-US" sz="1400" dirty="0">
                        <a:latin typeface="Century Gothic" panose="020B0502020202020204" pitchFamily="34" charset="0"/>
                      </a:endParaRPr>
                    </a:p>
                  </a:txBody>
                  <a:tcPr/>
                </a:tc>
                <a:extLst>
                  <a:ext uri="{0D108BD9-81ED-4DB2-BD59-A6C34878D82A}">
                    <a16:rowId xmlns:a16="http://schemas.microsoft.com/office/drawing/2014/main" val="1700392556"/>
                  </a:ext>
                </a:extLst>
              </a:tr>
              <a:tr h="370840">
                <a:tc>
                  <a:txBody>
                    <a:bodyPr/>
                    <a:lstStyle/>
                    <a:p>
                      <a:r>
                        <a:rPr lang="el-GR" sz="1400" b="1" i="0" u="none" strike="noStrike" kern="1200" baseline="0" dirty="0" smtClean="0">
                          <a:solidFill>
                            <a:schemeClr val="dk1"/>
                          </a:solidFill>
                          <a:latin typeface="Century Gothic" panose="020B0502020202020204" pitchFamily="34" charset="0"/>
                          <a:ea typeface="+mn-ea"/>
                          <a:cs typeface="+mn-cs"/>
                        </a:rPr>
                        <a:t>Ομάδα χωρών 2:</a:t>
                      </a:r>
                      <a:endParaRPr lang="en-US" sz="1400" dirty="0">
                        <a:latin typeface="Century Gothic" panose="020B0502020202020204" pitchFamily="34" charset="0"/>
                      </a:endParaRPr>
                    </a:p>
                  </a:txBody>
                  <a:tcPr/>
                </a:tc>
                <a:tc>
                  <a:txBody>
                    <a:bodyPr/>
                    <a:lstStyle/>
                    <a:p>
                      <a:r>
                        <a:rPr lang="el-GR" sz="1400" b="0" i="0" u="none" strike="noStrike" kern="1200" baseline="0" dirty="0" smtClean="0">
                          <a:solidFill>
                            <a:schemeClr val="dk1"/>
                          </a:solidFill>
                          <a:latin typeface="Century Gothic" panose="020B0502020202020204" pitchFamily="34" charset="0"/>
                          <a:ea typeface="+mn-ea"/>
                          <a:cs typeface="+mn-cs"/>
                        </a:rPr>
                        <a:t>Ινδία, Καζακστάν, Βραζιλία, Λαϊκή Δημοκρατία του Κονγκό, Χιλή, Νιγηρία, Ουγκάντα, Λιβερία, Τζιμπουτί, Λαοκρατική Δημοκρατία της Κορέας, Ουζμπεκιστάν, Τουρκμενιστάν, Δομινικανή Δημοκρατία, Τζαμάικα, Λευκορωσία, Λιβύη, Συρία, Κούβα, Υεμένη, Κένυα, Ρουάντα, Σεϋχέλλες, Αντίγκουα και Μπαρμπούντα, Μπρουνέι, Μαυροβούνιο, Μαλάουι, </a:t>
                      </a:r>
                      <a:r>
                        <a:rPr lang="el-GR" sz="1400" b="0" i="0" u="none" strike="noStrike" kern="1200" baseline="0" dirty="0" err="1" smtClean="0">
                          <a:solidFill>
                            <a:schemeClr val="dk1"/>
                          </a:solidFill>
                          <a:latin typeface="Century Gothic" panose="020B0502020202020204" pitchFamily="34" charset="0"/>
                          <a:ea typeface="+mn-ea"/>
                          <a:cs typeface="+mn-cs"/>
                        </a:rPr>
                        <a:t>Μπαρμπέιντος</a:t>
                      </a:r>
                      <a:r>
                        <a:rPr lang="el-GR" sz="1400" b="0" i="0" u="none" strike="noStrike" kern="1200" baseline="0" dirty="0" smtClean="0">
                          <a:solidFill>
                            <a:schemeClr val="dk1"/>
                          </a:solidFill>
                          <a:latin typeface="Century Gothic" panose="020B0502020202020204" pitchFamily="34" charset="0"/>
                          <a:ea typeface="+mn-ea"/>
                          <a:cs typeface="+mn-cs"/>
                        </a:rPr>
                        <a:t>, Αγία Λουκία, Γρενάδα, Ντομίνικα, Ουρουγουάη, Αλβανία, Κίνα, Φιλιππίνες, Περού, Βενεζουέλα, Παναμάς, Γκάνα, Τσαντ, Γουιάνα, Αίγυπτος, Μαρόκο, Κιριμπάτι, Ομάν, Βοσνία και Ερζεγοβίνη, Ιράν, Μοζαμβίκη,</a:t>
                      </a:r>
                    </a:p>
                    <a:p>
                      <a:r>
                        <a:rPr lang="el-GR" sz="1400" b="0" i="0" u="none" strike="noStrike" kern="1200" baseline="0" dirty="0" smtClean="0">
                          <a:solidFill>
                            <a:schemeClr val="dk1"/>
                          </a:solidFill>
                          <a:latin typeface="Century Gothic" panose="020B0502020202020204" pitchFamily="34" charset="0"/>
                          <a:ea typeface="+mn-ea"/>
                          <a:cs typeface="+mn-cs"/>
                        </a:rPr>
                        <a:t>Σενεγάλη, Μαυρίκιος, Κατάρ, Ανδόρα, Ιορδανία, Ινδονησία, Λάος, Νότια Αφρική, Αιθιοπία, </a:t>
                      </a:r>
                      <a:r>
                        <a:rPr lang="el-GR" sz="1400" b="0" i="0" u="none" strike="noStrike" kern="1200" baseline="0" dirty="0" err="1" smtClean="0">
                          <a:solidFill>
                            <a:schemeClr val="dk1"/>
                          </a:solidFill>
                          <a:latin typeface="Century Gothic" panose="020B0502020202020204" pitchFamily="34" charset="0"/>
                          <a:ea typeface="+mn-ea"/>
                          <a:cs typeface="+mn-cs"/>
                        </a:rPr>
                        <a:t>Μπανγκλαντές</a:t>
                      </a:r>
                      <a:r>
                        <a:rPr lang="el-GR" sz="1400" b="0" i="0" u="none" strike="noStrike" kern="1200" baseline="0" dirty="0" smtClean="0">
                          <a:solidFill>
                            <a:schemeClr val="dk1"/>
                          </a:solidFill>
                          <a:latin typeface="Century Gothic" panose="020B0502020202020204" pitchFamily="34" charset="0"/>
                          <a:ea typeface="+mn-ea"/>
                          <a:cs typeface="+mn-cs"/>
                        </a:rPr>
                        <a:t>, Ισημερινός, Παραγουάη, Κόστα Ρίκα, Ακτή Ελεφαντοστού, Σιέρα Λεόνε, Γκαμπόν, Αϊτή, Μπαχάμες, Παπούα-Νέα Γουινέα, Μικρονησία, Ουκρανία, </a:t>
                      </a:r>
                      <a:r>
                        <a:rPr lang="el-GR" sz="1400" b="0" i="0" u="none" strike="noStrike" kern="1200" baseline="0" dirty="0" err="1" smtClean="0">
                          <a:solidFill>
                            <a:schemeClr val="dk1"/>
                          </a:solidFill>
                          <a:latin typeface="Century Gothic" panose="020B0502020202020204" pitchFamily="34" charset="0"/>
                          <a:ea typeface="+mn-ea"/>
                          <a:cs typeface="+mn-cs"/>
                        </a:rPr>
                        <a:t>Κιργιζία</a:t>
                      </a:r>
                      <a:r>
                        <a:rPr lang="el-GR" sz="1400" b="0" i="0" u="none" strike="noStrike" kern="1200" baseline="0" dirty="0" smtClean="0">
                          <a:solidFill>
                            <a:schemeClr val="dk1"/>
                          </a:solidFill>
                          <a:latin typeface="Century Gothic" panose="020B0502020202020204" pitchFamily="34" charset="0"/>
                          <a:ea typeface="+mn-ea"/>
                          <a:cs typeface="+mn-cs"/>
                        </a:rPr>
                        <a:t>, Ρωσία, Μονακό, Άγιος Μαρίνος, Παλαιστίνη, Κράτος της Πόλης του Βατικανού.</a:t>
                      </a:r>
                      <a:endParaRPr lang="en-US" sz="1400" dirty="0">
                        <a:latin typeface="Century Gothic" panose="020B0502020202020204" pitchFamily="34" charset="0"/>
                      </a:endParaRPr>
                    </a:p>
                  </a:txBody>
                  <a:tcPr/>
                </a:tc>
                <a:extLst>
                  <a:ext uri="{0D108BD9-81ED-4DB2-BD59-A6C34878D82A}">
                    <a16:rowId xmlns:a16="http://schemas.microsoft.com/office/drawing/2014/main" val="2553350672"/>
                  </a:ext>
                </a:extLst>
              </a:tr>
              <a:tr h="370840">
                <a:tc>
                  <a:txBody>
                    <a:bodyPr/>
                    <a:lstStyle/>
                    <a:p>
                      <a:r>
                        <a:rPr lang="el-GR" sz="1400" b="1" i="0" u="none" strike="noStrike" kern="1200" baseline="0" dirty="0" smtClean="0">
                          <a:solidFill>
                            <a:schemeClr val="dk1"/>
                          </a:solidFill>
                          <a:latin typeface="Century Gothic" panose="020B0502020202020204" pitchFamily="34" charset="0"/>
                          <a:ea typeface="+mn-ea"/>
                          <a:cs typeface="+mn-cs"/>
                        </a:rPr>
                        <a:t>Ομάδα χωρών 3:</a:t>
                      </a:r>
                      <a:endParaRPr lang="en-US" sz="1400" dirty="0">
                        <a:latin typeface="Century Gothic" panose="020B0502020202020204" pitchFamily="34" charset="0"/>
                      </a:endParaRPr>
                    </a:p>
                  </a:txBody>
                  <a:tcPr/>
                </a:tc>
                <a:tc>
                  <a:txBody>
                    <a:bodyPr/>
                    <a:lstStyle/>
                    <a:p>
                      <a:r>
                        <a:rPr lang="el-GR" sz="1400" b="0" i="0" u="none" strike="noStrike" kern="1200" baseline="0" dirty="0" smtClean="0">
                          <a:solidFill>
                            <a:schemeClr val="dk1"/>
                          </a:solidFill>
                          <a:latin typeface="Century Gothic" panose="020B0502020202020204" pitchFamily="34" charset="0"/>
                          <a:ea typeface="+mn-ea"/>
                          <a:cs typeface="+mn-cs"/>
                        </a:rPr>
                        <a:t>Νεπάλ, Μαλδίβες, Τατζικιστάν, Νικαράγουα, Ζάμπια, Γουινέα, Κονγκό, Μποτσουάνα, Μπελίζ, Σαμόα, Νήσοι Μάρσαλ, Παλάου,</a:t>
                      </a:r>
                    </a:p>
                    <a:p>
                      <a:r>
                        <a:rPr lang="el-GR" sz="1400" b="0" i="0" u="none" strike="noStrike" kern="1200" baseline="0" dirty="0" smtClean="0">
                          <a:solidFill>
                            <a:schemeClr val="dk1"/>
                          </a:solidFill>
                          <a:latin typeface="Century Gothic" panose="020B0502020202020204" pitchFamily="34" charset="0"/>
                          <a:ea typeface="+mn-ea"/>
                          <a:cs typeface="+mn-cs"/>
                        </a:rPr>
                        <a:t>Τουβαλού, Ναούρου, Νήσοι Κουκ, </a:t>
                      </a:r>
                      <a:r>
                        <a:rPr lang="el-GR" sz="1400" b="0" i="0" u="none" strike="noStrike" kern="1200" baseline="0" dirty="0" err="1" smtClean="0">
                          <a:solidFill>
                            <a:schemeClr val="dk1"/>
                          </a:solidFill>
                          <a:latin typeface="Century Gothic" panose="020B0502020202020204" pitchFamily="34" charset="0"/>
                          <a:ea typeface="+mn-ea"/>
                          <a:cs typeface="+mn-cs"/>
                        </a:rPr>
                        <a:t>Νιούε</a:t>
                      </a:r>
                      <a:r>
                        <a:rPr lang="el-GR" sz="1400" b="0" i="0" u="none" strike="noStrike" kern="1200" baseline="0" dirty="0" smtClean="0">
                          <a:solidFill>
                            <a:schemeClr val="dk1"/>
                          </a:solidFill>
                          <a:latin typeface="Century Gothic" panose="020B0502020202020204" pitchFamily="34" charset="0"/>
                          <a:ea typeface="+mn-ea"/>
                          <a:cs typeface="+mn-cs"/>
                        </a:rPr>
                        <a:t>, Νέα Ζηλανδία, Πακιστάν, Μπουτάν, Ελ Σαλβαδόρ, Σουρινάμ, Γουατεμάλα, Ονδούρα, Σομαλία, </a:t>
                      </a:r>
                      <a:r>
                        <a:rPr lang="el-GR" sz="1400" b="0" i="0" u="none" strike="noStrike" kern="1200" baseline="0" dirty="0" err="1" smtClean="0">
                          <a:solidFill>
                            <a:schemeClr val="dk1"/>
                          </a:solidFill>
                          <a:latin typeface="Century Gothic" panose="020B0502020202020204" pitchFamily="34" charset="0"/>
                          <a:ea typeface="+mn-ea"/>
                          <a:cs typeface="+mn-cs"/>
                        </a:rPr>
                        <a:t>Τρίνινταντ</a:t>
                      </a:r>
                      <a:r>
                        <a:rPr lang="el-GR" sz="1400" b="0" i="0" u="none" strike="noStrike" kern="1200" baseline="0" dirty="0" smtClean="0">
                          <a:solidFill>
                            <a:schemeClr val="dk1"/>
                          </a:solidFill>
                          <a:latin typeface="Century Gothic" panose="020B0502020202020204" pitchFamily="34" charset="0"/>
                          <a:ea typeface="+mn-ea"/>
                          <a:cs typeface="+mn-cs"/>
                        </a:rPr>
                        <a:t> και </a:t>
                      </a:r>
                      <a:r>
                        <a:rPr lang="el-GR" sz="1400" b="0" i="0" u="none" strike="noStrike" kern="1200" baseline="0" dirty="0" err="1" smtClean="0">
                          <a:solidFill>
                            <a:schemeClr val="dk1"/>
                          </a:solidFill>
                          <a:latin typeface="Century Gothic" panose="020B0502020202020204" pitchFamily="34" charset="0"/>
                          <a:ea typeface="+mn-ea"/>
                          <a:cs typeface="+mn-cs"/>
                        </a:rPr>
                        <a:t>Τομπέιγκο</a:t>
                      </a:r>
                      <a:r>
                        <a:rPr lang="el-GR" sz="1400" b="0" i="0" u="none" strike="noStrike" kern="1200" baseline="0" dirty="0" smtClean="0">
                          <a:solidFill>
                            <a:schemeClr val="dk1"/>
                          </a:solidFill>
                          <a:latin typeface="Century Gothic" panose="020B0502020202020204" pitchFamily="34" charset="0"/>
                          <a:ea typeface="+mn-ea"/>
                          <a:cs typeface="+mn-cs"/>
                        </a:rPr>
                        <a:t>, Αλγερία, Κολομβία, Γκάμπια, Φίτζι, Νήσοι Σολομώντος, Βανουάτου, Καμπότζη, Ζιμπάμπουε, Μπουρούντι, Μογγολία, Καμερούν, Ανατολικό Τιμόρ, Σρι Λάνκα, Μαδαγασκάρη, Μάλι, Τόγκο, Σάο Τομέ και Πρίνσιπε, </a:t>
                      </a:r>
                      <a:r>
                        <a:rPr lang="el-GR" sz="1400" b="0" i="0" u="none" strike="noStrike" kern="1200" baseline="0" dirty="0" err="1" smtClean="0">
                          <a:solidFill>
                            <a:schemeClr val="dk1"/>
                          </a:solidFill>
                          <a:latin typeface="Century Gothic" panose="020B0502020202020204" pitchFamily="34" charset="0"/>
                          <a:ea typeface="+mn-ea"/>
                          <a:cs typeface="+mn-cs"/>
                        </a:rPr>
                        <a:t>Τόνγκα</a:t>
                      </a:r>
                      <a:r>
                        <a:rPr lang="el-GR" sz="1400" b="0" i="0" u="none" strike="noStrike" kern="1200" baseline="0" dirty="0" smtClean="0">
                          <a:solidFill>
                            <a:schemeClr val="dk1"/>
                          </a:solidFill>
                          <a:latin typeface="Century Gothic" panose="020B0502020202020204" pitchFamily="34" charset="0"/>
                          <a:ea typeface="+mn-ea"/>
                          <a:cs typeface="+mn-cs"/>
                        </a:rPr>
                        <a:t>, Βολιβία, Μπενίν, Λεσότο, Μακάο, Τυνησία, Ιράκ, Μπουρκίνα Φάσο, Ισημερινή Γουινέα, Κεντροαφρικανική Δημοκρατία, Γουινέα </a:t>
                      </a:r>
                      <a:r>
                        <a:rPr lang="el-GR" sz="1400" b="0" i="0" u="none" strike="noStrike" kern="1200" baseline="0" dirty="0" err="1" smtClean="0">
                          <a:solidFill>
                            <a:schemeClr val="dk1"/>
                          </a:solidFill>
                          <a:latin typeface="Century Gothic" panose="020B0502020202020204" pitchFamily="34" charset="0"/>
                          <a:ea typeface="+mn-ea"/>
                          <a:cs typeface="+mn-cs"/>
                        </a:rPr>
                        <a:t>Μπισάου</a:t>
                      </a:r>
                      <a:r>
                        <a:rPr lang="el-GR" sz="1400" b="0" i="0" u="none" strike="noStrike" kern="1200" baseline="0" dirty="0" smtClean="0">
                          <a:solidFill>
                            <a:schemeClr val="dk1"/>
                          </a:solidFill>
                          <a:latin typeface="Century Gothic" panose="020B0502020202020204" pitchFamily="34" charset="0"/>
                          <a:ea typeface="+mn-ea"/>
                          <a:cs typeface="+mn-cs"/>
                        </a:rPr>
                        <a:t>, Ναμίμπια, Κομόρες, Ερυθραία, </a:t>
                      </a:r>
                      <a:r>
                        <a:rPr lang="el-GR" sz="1400" b="0" i="0" u="none" strike="noStrike" kern="1200" baseline="0" dirty="0" err="1" smtClean="0">
                          <a:solidFill>
                            <a:schemeClr val="dk1"/>
                          </a:solidFill>
                          <a:latin typeface="Century Gothic" panose="020B0502020202020204" pitchFamily="34" charset="0"/>
                          <a:ea typeface="+mn-ea"/>
                          <a:cs typeface="+mn-cs"/>
                        </a:rPr>
                        <a:t>Μιανμάρ</a:t>
                      </a:r>
                      <a:r>
                        <a:rPr lang="el-GR" sz="1400" b="0" i="0" u="none" strike="noStrike" kern="1200" baseline="0" dirty="0" smtClean="0">
                          <a:solidFill>
                            <a:schemeClr val="dk1"/>
                          </a:solidFill>
                          <a:latin typeface="Century Gothic" panose="020B0502020202020204" pitchFamily="34" charset="0"/>
                          <a:ea typeface="+mn-ea"/>
                          <a:cs typeface="+mn-cs"/>
                        </a:rPr>
                        <a:t>/Βιρμανία, Αφγανιστάν, Νίγηρας, Μαυριτανία, Πράσινο Ακρωτήριο, Κόσοβο, </a:t>
                      </a:r>
                      <a:r>
                        <a:rPr lang="el-GR" sz="1400" b="0" i="0" u="none" strike="noStrike" kern="1200" baseline="0" dirty="0" err="1" smtClean="0">
                          <a:solidFill>
                            <a:schemeClr val="dk1"/>
                          </a:solidFill>
                          <a:latin typeface="Century Gothic" panose="020B0502020202020204" pitchFamily="34" charset="0"/>
                          <a:ea typeface="+mn-ea"/>
                          <a:cs typeface="+mn-cs"/>
                        </a:rPr>
                        <a:t>Εσουατίνι</a:t>
                      </a:r>
                      <a:r>
                        <a:rPr lang="el-GR" sz="1400" b="0" i="0" u="none" strike="noStrike" kern="1200" baseline="0" dirty="0" smtClean="0">
                          <a:solidFill>
                            <a:schemeClr val="dk1"/>
                          </a:solidFill>
                          <a:latin typeface="Century Gothic" panose="020B0502020202020204" pitchFamily="34" charset="0"/>
                          <a:ea typeface="+mn-ea"/>
                          <a:cs typeface="+mn-cs"/>
                        </a:rPr>
                        <a:t>, Νότιο Σουδάν.</a:t>
                      </a:r>
                      <a:endParaRPr lang="en-US" sz="1400" b="0" i="0" u="none" strike="noStrike" kern="1200" baseline="0" dirty="0">
                        <a:solidFill>
                          <a:schemeClr val="dk1"/>
                        </a:solidFill>
                        <a:latin typeface="Century Gothic" panose="020B0502020202020204" pitchFamily="34" charset="0"/>
                        <a:ea typeface="+mn-ea"/>
                        <a:cs typeface="+mn-cs"/>
                      </a:endParaRPr>
                    </a:p>
                  </a:txBody>
                  <a:tcPr/>
                </a:tc>
                <a:extLst>
                  <a:ext uri="{0D108BD9-81ED-4DB2-BD59-A6C34878D82A}">
                    <a16:rowId xmlns:a16="http://schemas.microsoft.com/office/drawing/2014/main" val="1604098557"/>
                  </a:ext>
                </a:extLst>
              </a:tr>
            </a:tbl>
          </a:graphicData>
        </a:graphic>
      </p:graphicFrame>
    </p:spTree>
    <p:extLst>
      <p:ext uri="{BB962C8B-B14F-4D97-AF65-F5344CB8AC3E}">
        <p14:creationId xmlns:p14="http://schemas.microsoft.com/office/powerpoint/2010/main" val="20545527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p:cNvGraphicFramePr>
            <a:graphicFrameLocks/>
          </p:cNvGraphicFramePr>
          <p:nvPr>
            <p:extLst>
              <p:ext uri="{D42A27DB-BD31-4B8C-83A1-F6EECF244321}">
                <p14:modId xmlns:p14="http://schemas.microsoft.com/office/powerpoint/2010/main" val="3542642437"/>
              </p:ext>
            </p:extLst>
          </p:nvPr>
        </p:nvGraphicFramePr>
        <p:xfrm>
          <a:off x="1856588" y="1199389"/>
          <a:ext cx="8352930" cy="4012743"/>
        </p:xfrm>
        <a:graphic>
          <a:graphicData uri="http://schemas.openxmlformats.org/drawingml/2006/table">
            <a:tbl>
              <a:tblPr firstRow="1" bandRow="1">
                <a:tableStyleId>{10A1B5D5-9B99-4C35-A422-299274C87663}</a:tableStyleId>
              </a:tblPr>
              <a:tblGrid>
                <a:gridCol w="6120681">
                  <a:extLst>
                    <a:ext uri="{9D8B030D-6E8A-4147-A177-3AD203B41FA5}">
                      <a16:colId xmlns:a16="http://schemas.microsoft.com/office/drawing/2014/main" val="20000"/>
                    </a:ext>
                  </a:extLst>
                </a:gridCol>
                <a:gridCol w="2232249">
                  <a:extLst>
                    <a:ext uri="{9D8B030D-6E8A-4147-A177-3AD203B41FA5}">
                      <a16:colId xmlns:a16="http://schemas.microsoft.com/office/drawing/2014/main" val="20001"/>
                    </a:ext>
                  </a:extLst>
                </a:gridCol>
              </a:tblGrid>
              <a:tr h="842116">
                <a:tc>
                  <a:txBody>
                    <a:bodyPr/>
                    <a:lstStyle/>
                    <a:p>
                      <a:pPr algn="ctr"/>
                      <a:endParaRPr lang="en-US" sz="14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400" baseline="0" dirty="0" smtClean="0">
                          <a:latin typeface="Century Gothic" panose="020B0502020202020204" pitchFamily="34" charset="0"/>
                        </a:rPr>
                        <a:t>Ποσό ανά άτομο</a:t>
                      </a:r>
                      <a:endParaRPr lang="en-US" sz="1400"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0"/>
                  </a:ext>
                </a:extLst>
              </a:tr>
              <a:tr h="518225">
                <a:tc>
                  <a:txBody>
                    <a:bodyPr/>
                    <a:lstStyle/>
                    <a:p>
                      <a:r>
                        <a:rPr kumimoji="0" lang="el-GR" sz="1400" u="none" strike="noStrike" kern="1200" cap="none" spc="0" normalizeH="0" baseline="0" noProof="0" dirty="0" smtClean="0">
                          <a:ln>
                            <a:noFill/>
                          </a:ln>
                          <a:effectLst/>
                          <a:uLnTx/>
                          <a:uFillTx/>
                          <a:latin typeface="Century Gothic" panose="020B0502020202020204" pitchFamily="34" charset="0"/>
                        </a:rPr>
                        <a:t>ΔΙΔΑΚΤΡΑ ΣΕΜΙΝΑΡΙΩΝ</a:t>
                      </a:r>
                      <a:endParaRPr lang="en-US" sz="14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1400" kern="1200" dirty="0" smtClean="0">
                          <a:latin typeface="Century Gothic" panose="020B0502020202020204" pitchFamily="34" charset="0"/>
                        </a:rPr>
                        <a:t>80 €</a:t>
                      </a:r>
                      <a:r>
                        <a:rPr lang="el-GR" sz="1400" kern="1200" dirty="0" smtClean="0">
                          <a:latin typeface="Century Gothic" panose="020B0502020202020204" pitchFamily="34" charset="0"/>
                        </a:rPr>
                        <a:t> την</a:t>
                      </a:r>
                      <a:r>
                        <a:rPr lang="el-GR" sz="1400" kern="1200" baseline="0" dirty="0" smtClean="0">
                          <a:latin typeface="Century Gothic" panose="020B0502020202020204" pitchFamily="34" charset="0"/>
                        </a:rPr>
                        <a:t> ημέρα</a:t>
                      </a:r>
                      <a:endParaRPr lang="en-US" sz="1400" b="1" kern="1200" dirty="0">
                        <a:solidFill>
                          <a:schemeClr val="tx1">
                            <a:lumMod val="75000"/>
                            <a:lumOff val="25000"/>
                          </a:schemeClr>
                        </a:solidFill>
                        <a:latin typeface="Century Gothic" panose="020B0502020202020204" pitchFamily="34" charset="0"/>
                        <a:ea typeface="+mn-ea"/>
                        <a:cs typeface="+mn-cs"/>
                      </a:endParaRPr>
                    </a:p>
                  </a:txBody>
                  <a:tcPr marL="87394" marR="87394" marT="45724" marB="45724"/>
                </a:tc>
                <a:extLst>
                  <a:ext uri="{0D108BD9-81ED-4DB2-BD59-A6C34878D82A}">
                    <a16:rowId xmlns:a16="http://schemas.microsoft.com/office/drawing/2014/main" val="10001"/>
                  </a:ext>
                </a:extLst>
              </a:tr>
              <a:tr h="453447">
                <a:tc gridSpan="2">
                  <a:txBody>
                    <a:bodyPr/>
                    <a:lstStyle/>
                    <a:p>
                      <a:r>
                        <a:rPr lang="en-US" sz="1400" dirty="0" smtClean="0">
                          <a:latin typeface="Century Gothic" panose="020B0502020202020204" pitchFamily="34" charset="0"/>
                        </a:rPr>
                        <a:t>Max.</a:t>
                      </a:r>
                      <a:r>
                        <a:rPr lang="en-US" sz="1400" baseline="0" dirty="0" smtClean="0">
                          <a:latin typeface="Century Gothic" panose="020B0502020202020204" pitchFamily="34" charset="0"/>
                        </a:rPr>
                        <a:t> 800 € </a:t>
                      </a:r>
                      <a:r>
                        <a:rPr lang="el-GR" sz="1400" baseline="0" dirty="0" smtClean="0">
                          <a:latin typeface="Century Gothic" panose="020B0502020202020204" pitchFamily="34" charset="0"/>
                        </a:rPr>
                        <a:t>ανά άτομο για κάθε συμφωνία επιχορήγησης</a:t>
                      </a:r>
                    </a:p>
                    <a:p>
                      <a:endParaRPr lang="el-GR" sz="1400" baseline="0" dirty="0" smtClean="0">
                        <a:latin typeface="Century Gothic" panose="020B0502020202020204" pitchFamily="34" charset="0"/>
                      </a:endParaRPr>
                    </a:p>
                    <a:p>
                      <a:endParaRPr lang="el-GR" sz="1400" baseline="0" dirty="0" smtClean="0">
                        <a:solidFill>
                          <a:schemeClr val="tx1">
                            <a:lumMod val="75000"/>
                            <a:lumOff val="25000"/>
                          </a:schemeClr>
                        </a:solidFill>
                        <a:latin typeface="Century Gothic" panose="020B0502020202020204" pitchFamily="34" charset="0"/>
                      </a:endParaRPr>
                    </a:p>
                  </a:txBody>
                  <a:tcPr marL="87394" marR="87394" marT="45724" marB="45724"/>
                </a:tc>
                <a:tc hMerge="1">
                  <a:txBody>
                    <a:bodyPr/>
                    <a:lstStyle/>
                    <a:p>
                      <a:endParaRPr lang="en-US"/>
                    </a:p>
                  </a:txBody>
                  <a:tcPr/>
                </a:tc>
                <a:extLst>
                  <a:ext uri="{0D108BD9-81ED-4DB2-BD59-A6C34878D82A}">
                    <a16:rowId xmlns:a16="http://schemas.microsoft.com/office/drawing/2014/main" val="10002"/>
                  </a:ext>
                </a:extLst>
              </a:tr>
              <a:tr h="677282">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l-GR" sz="1400" u="none" strike="noStrike" kern="1200" cap="none" spc="0" normalizeH="0" baseline="0" noProof="0" dirty="0" smtClean="0">
                          <a:ln>
                            <a:noFill/>
                          </a:ln>
                          <a:effectLst/>
                          <a:uLnTx/>
                          <a:uFillTx/>
                          <a:latin typeface="Century Gothic" panose="020B0502020202020204" pitchFamily="34" charset="0"/>
                        </a:rPr>
                        <a:t>ΠΡΟΠΑΡΑΣΚΕΥΑΣΤΙΚΕΣ ΕΠΙΣΚΕΨΕΙΣ </a:t>
                      </a:r>
                      <a:endParaRPr kumimoji="0" lang="el-GR" sz="1400" b="1" i="0" u="none" strike="noStrike" kern="1200" cap="none" spc="0" normalizeH="0" baseline="0" noProof="0" dirty="0" smtClean="0">
                        <a:ln>
                          <a:noFill/>
                        </a:ln>
                        <a:solidFill>
                          <a:srgbClr val="4BACC6">
                            <a:lumMod val="75000"/>
                          </a:srgbClr>
                        </a:solidFill>
                        <a:effectLst/>
                        <a:uLnTx/>
                        <a:uFillTx/>
                        <a:latin typeface="Century Gothic" panose="020B0502020202020204" pitchFamily="34" charset="0"/>
                        <a:ea typeface="+mj-ea"/>
                        <a:cs typeface="+mj-cs"/>
                      </a:endParaRPr>
                    </a:p>
                  </a:txBody>
                  <a:tcPr marL="87394" marR="87394" marT="45724" marB="45724"/>
                </a:tc>
                <a:tc>
                  <a:txBody>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l-GR" sz="1400" kern="1200" dirty="0" smtClean="0">
                          <a:latin typeface="Century Gothic" panose="020B0502020202020204" pitchFamily="34" charset="0"/>
                        </a:rPr>
                        <a:t>575 € </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l-GR" sz="1400" kern="1200" dirty="0" smtClean="0">
                          <a:latin typeface="Century Gothic" panose="020B0502020202020204" pitchFamily="34" charset="0"/>
                        </a:rPr>
                        <a:t>για όλη τη διάρκεια της επίσκεψης</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l-GR" sz="1400" kern="1200" dirty="0" smtClean="0">
                          <a:latin typeface="Century Gothic" panose="020B0502020202020204" pitchFamily="34" charset="0"/>
                        </a:rPr>
                        <a:t>(ταξιδιωτικά &amp;</a:t>
                      </a:r>
                      <a:r>
                        <a:rPr lang="el-GR" sz="1400" kern="1200" baseline="0" dirty="0" smtClean="0">
                          <a:latin typeface="Century Gothic" panose="020B0502020202020204" pitchFamily="34" charset="0"/>
                        </a:rPr>
                        <a:t> έξοδα διαβίωσης)</a:t>
                      </a:r>
                      <a:endParaRPr lang="en-US" sz="1400" b="1" kern="1200" dirty="0">
                        <a:solidFill>
                          <a:schemeClr val="tx1">
                            <a:lumMod val="75000"/>
                            <a:lumOff val="25000"/>
                          </a:schemeClr>
                        </a:solidFill>
                        <a:latin typeface="Century Gothic" panose="020B0502020202020204" pitchFamily="34" charset="0"/>
                        <a:ea typeface="+mn-ea"/>
                        <a:cs typeface="+mn-cs"/>
                      </a:endParaRPr>
                    </a:p>
                  </a:txBody>
                  <a:tcPr marL="87394" marR="87394" marT="45724" marB="45724"/>
                </a:tc>
                <a:extLst>
                  <a:ext uri="{0D108BD9-81ED-4DB2-BD59-A6C34878D82A}">
                    <a16:rowId xmlns:a16="http://schemas.microsoft.com/office/drawing/2014/main" val="10004"/>
                  </a:ext>
                </a:extLst>
              </a:tr>
              <a:tr h="677282">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400" kern="1200" dirty="0" smtClean="0">
                          <a:latin typeface="Century Gothic" panose="020B0502020202020204" pitchFamily="34" charset="0"/>
                        </a:rPr>
                        <a:t>Max. </a:t>
                      </a:r>
                      <a:r>
                        <a:rPr lang="el-GR" sz="1400" kern="1200" dirty="0" smtClean="0">
                          <a:latin typeface="Century Gothic" panose="020B0502020202020204" pitchFamily="34" charset="0"/>
                        </a:rPr>
                        <a:t>3 άτομα για κάθε Επίσκεψη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l-GR" sz="1400" kern="1200" dirty="0" smtClean="0">
                          <a:latin typeface="Century Gothic" panose="020B0502020202020204" pitchFamily="34" charset="0"/>
                        </a:rPr>
                        <a:t>(περιλαμβάνει και Τρίτες Χώρε</a:t>
                      </a:r>
                      <a:r>
                        <a:rPr lang="el-GR" sz="1400" kern="1200" baseline="0" dirty="0" smtClean="0">
                          <a:latin typeface="Century Gothic" panose="020B0502020202020204" pitchFamily="34" charset="0"/>
                        </a:rPr>
                        <a:t>ς στον τομέα ΕΕΚ)</a:t>
                      </a:r>
                      <a:endParaRPr lang="en-US" sz="1400" kern="1200" dirty="0" smtClean="0">
                        <a:solidFill>
                          <a:schemeClr val="tx1">
                            <a:lumMod val="75000"/>
                            <a:lumOff val="25000"/>
                          </a:schemeClr>
                        </a:solidFill>
                        <a:latin typeface="Century Gothic" panose="020B0502020202020204" pitchFamily="34" charset="0"/>
                        <a:ea typeface="+mn-ea"/>
                        <a:cs typeface="+mn-cs"/>
                      </a:endParaRPr>
                    </a:p>
                  </a:txBody>
                  <a:tcPr marL="87394" marR="87394" marT="45724" marB="45724"/>
                </a:tc>
                <a:tc>
                  <a:txBody>
                    <a:bodyPr/>
                    <a:lstStyle/>
                    <a:p>
                      <a:endParaRPr lang="en-US" sz="1400" dirty="0">
                        <a:latin typeface="Century Gothic" panose="020B0502020202020204" pitchFamily="34" charset="0"/>
                      </a:endParaRPr>
                    </a:p>
                  </a:txBody>
                  <a:tcPr marL="87394" marR="87394" marT="45724" marB="45724"/>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3082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 y="60190"/>
            <a:ext cx="10111155" cy="523220"/>
          </a:xfrm>
          <a:prstGeom prst="rect">
            <a:avLst/>
          </a:prstGeom>
          <a:noFill/>
        </p:spPr>
        <p:txBody>
          <a:bodyPr wrap="square" rtlCol="0">
            <a:spAutoFit/>
          </a:bodyPr>
          <a:lstStyle/>
          <a:p>
            <a:pPr algn="ctr">
              <a:spcBef>
                <a:spcPct val="0"/>
              </a:spcBef>
              <a:defRPr/>
            </a:pPr>
            <a:r>
              <a:rPr lang="el-GR" sz="2800" dirty="0" smtClean="0">
                <a:solidFill>
                  <a:schemeClr val="bg1"/>
                </a:solidFill>
                <a:latin typeface="Century Gothic" panose="020B0502020202020204" pitchFamily="34" charset="0"/>
              </a:rPr>
              <a:t>Γλωσσική Υποστήριξη</a:t>
            </a:r>
            <a:endParaRPr lang="el-GR" sz="2800" dirty="0">
              <a:solidFill>
                <a:schemeClr val="bg1"/>
              </a:solidFill>
              <a:latin typeface="Century Gothic" panose="020B0502020202020204" pitchFamily="34" charset="0"/>
            </a:endParaRPr>
          </a:p>
        </p:txBody>
      </p:sp>
      <p:sp>
        <p:nvSpPr>
          <p:cNvPr id="5" name="Rectangle 4"/>
          <p:cNvSpPr/>
          <p:nvPr/>
        </p:nvSpPr>
        <p:spPr>
          <a:xfrm>
            <a:off x="671331" y="932349"/>
            <a:ext cx="10023676" cy="4770537"/>
          </a:xfrm>
          <a:prstGeom prst="rect">
            <a:avLst/>
          </a:prstGeom>
        </p:spPr>
        <p:txBody>
          <a:bodyPr wrap="square">
            <a:spAutoFit/>
          </a:bodyPr>
          <a:lstStyle/>
          <a:p>
            <a:pPr>
              <a:lnSpc>
                <a:spcPct val="150000"/>
              </a:lnSpc>
            </a:pPr>
            <a:r>
              <a:rPr lang="el-GR" sz="1600" b="1" dirty="0">
                <a:solidFill>
                  <a:schemeClr val="tx1">
                    <a:lumMod val="75000"/>
                    <a:lumOff val="25000"/>
                  </a:schemeClr>
                </a:solidFill>
                <a:latin typeface="Century Gothic" panose="020B0502020202020204" pitchFamily="34" charset="0"/>
              </a:rPr>
              <a:t>Έξοδα παροχής υλικού ή/και εκπαίδευσης στους συμμετέχοντες για βελτίωση της γλώσσας που θα χρησιμοποιήσουν κατά τις σπουδές/την εργασία/την κατάρτιση:</a:t>
            </a:r>
          </a:p>
          <a:p>
            <a:pPr>
              <a:lnSpc>
                <a:spcPct val="150000"/>
              </a:lnSpc>
            </a:pPr>
            <a:endParaRPr lang="el-GR" sz="1600" b="1" dirty="0">
              <a:solidFill>
                <a:schemeClr val="tx1">
                  <a:lumMod val="75000"/>
                  <a:lumOff val="25000"/>
                </a:schemeClr>
              </a:solidFill>
              <a:latin typeface="Century Gothic" panose="020B0502020202020204" pitchFamily="34" charset="0"/>
            </a:endParaRPr>
          </a:p>
          <a:p>
            <a:pPr marL="342900" indent="-342900">
              <a:buFont typeface="Wingdings" panose="05000000000000000000" pitchFamily="2" charset="2"/>
              <a:buChar char="§"/>
            </a:pPr>
            <a:r>
              <a:rPr lang="el-GR" sz="1600" b="1" dirty="0">
                <a:solidFill>
                  <a:schemeClr val="tx1">
                    <a:lumMod val="75000"/>
                    <a:lumOff val="25000"/>
                  </a:schemeClr>
                </a:solidFill>
                <a:latin typeface="Century Gothic" panose="020B0502020202020204" pitchFamily="34" charset="0"/>
              </a:rPr>
              <a:t>Ευρωπαϊκή Πλατφόρμα </a:t>
            </a:r>
            <a:r>
              <a:rPr lang="en-GB" sz="1600" b="1" dirty="0">
                <a:solidFill>
                  <a:schemeClr val="tx1">
                    <a:lumMod val="75000"/>
                    <a:lumOff val="25000"/>
                  </a:schemeClr>
                </a:solidFill>
                <a:latin typeface="Century Gothic" panose="020B0502020202020204" pitchFamily="34" charset="0"/>
              </a:rPr>
              <a:t>“Online </a:t>
            </a:r>
            <a:r>
              <a:rPr lang="en-GB" sz="1600" b="1" dirty="0" smtClean="0">
                <a:solidFill>
                  <a:schemeClr val="tx1">
                    <a:lumMod val="75000"/>
                    <a:lumOff val="25000"/>
                  </a:schemeClr>
                </a:solidFill>
                <a:latin typeface="Century Gothic" panose="020B0502020202020204" pitchFamily="34" charset="0"/>
              </a:rPr>
              <a:t>Linguistic </a:t>
            </a:r>
            <a:r>
              <a:rPr lang="en-GB" sz="1600" b="1" dirty="0">
                <a:solidFill>
                  <a:schemeClr val="tx1">
                    <a:lumMod val="75000"/>
                    <a:lumOff val="25000"/>
                  </a:schemeClr>
                </a:solidFill>
                <a:latin typeface="Century Gothic" panose="020B0502020202020204" pitchFamily="34" charset="0"/>
              </a:rPr>
              <a:t>Support”: </a:t>
            </a:r>
            <a:r>
              <a:rPr lang="el-GR" sz="1600" dirty="0">
                <a:solidFill>
                  <a:schemeClr val="tx1">
                    <a:lumMod val="75000"/>
                    <a:lumOff val="25000"/>
                  </a:schemeClr>
                </a:solidFill>
                <a:latin typeface="Century Gothic" panose="020B0502020202020204" pitchFamily="34" charset="0"/>
              </a:rPr>
              <a:t>Παροχή αδειών σε δικαιούχους οργανισμούς για γλωσσική προετοιμασία συμμετεχόντων </a:t>
            </a:r>
            <a:r>
              <a:rPr lang="el-GR" sz="1600" u="sng" dirty="0">
                <a:solidFill>
                  <a:schemeClr val="tx1">
                    <a:lumMod val="75000"/>
                    <a:lumOff val="25000"/>
                  </a:schemeClr>
                </a:solidFill>
                <a:latin typeface="Century Gothic" panose="020B0502020202020204" pitchFamily="34" charset="0"/>
              </a:rPr>
              <a:t>μέσω διαδικτυακών </a:t>
            </a:r>
            <a:r>
              <a:rPr lang="el-GR" sz="1600" u="sng" dirty="0" smtClean="0">
                <a:solidFill>
                  <a:schemeClr val="tx1">
                    <a:lumMod val="75000"/>
                    <a:lumOff val="25000"/>
                  </a:schemeClr>
                </a:solidFill>
                <a:latin typeface="Century Gothic" panose="020B0502020202020204" pitchFamily="34" charset="0"/>
              </a:rPr>
              <a:t>μαθημάτων</a:t>
            </a:r>
            <a:r>
              <a:rPr lang="el-GR" sz="1600" dirty="0" smtClean="0">
                <a:solidFill>
                  <a:schemeClr val="tx1">
                    <a:lumMod val="75000"/>
                    <a:lumOff val="25000"/>
                  </a:schemeClr>
                </a:solidFill>
                <a:latin typeface="Century Gothic" panose="020B0502020202020204" pitchFamily="34" charset="0"/>
                <a:sym typeface="Wingdings" panose="05000000000000000000" pitchFamily="2" charset="2"/>
              </a:rPr>
              <a:t> </a:t>
            </a:r>
            <a:endParaRPr lang="el-GR" sz="1600" dirty="0">
              <a:solidFill>
                <a:schemeClr val="tx1">
                  <a:lumMod val="75000"/>
                  <a:lumOff val="25000"/>
                </a:schemeClr>
              </a:solidFill>
              <a:latin typeface="Century Gothic" panose="020B0502020202020204" pitchFamily="34" charset="0"/>
              <a:sym typeface="Wingdings" panose="05000000000000000000" pitchFamily="2" charset="2"/>
            </a:endParaRPr>
          </a:p>
          <a:p>
            <a:pPr marL="357188"/>
            <a:endParaRPr lang="el-GR" sz="1600" dirty="0">
              <a:solidFill>
                <a:schemeClr val="tx1">
                  <a:lumMod val="75000"/>
                  <a:lumOff val="25000"/>
                </a:schemeClr>
              </a:solidFill>
              <a:latin typeface="Century Gothic" panose="020B0502020202020204" pitchFamily="34" charset="0"/>
              <a:sym typeface="Wingdings" panose="05000000000000000000" pitchFamily="2" charset="2"/>
            </a:endParaRPr>
          </a:p>
          <a:p>
            <a:pPr marL="357188" indent="-357188">
              <a:buFont typeface="Wingdings" panose="05000000000000000000" pitchFamily="2" charset="2"/>
              <a:buChar char="§"/>
            </a:pPr>
            <a:r>
              <a:rPr lang="el-GR" sz="1600" b="1" dirty="0">
                <a:solidFill>
                  <a:schemeClr val="tx1">
                    <a:lumMod val="75000"/>
                    <a:lumOff val="25000"/>
                  </a:schemeClr>
                </a:solidFill>
                <a:latin typeface="Century Gothic" panose="020B0502020202020204" pitchFamily="34" charset="0"/>
              </a:rPr>
              <a:t>Για τις γλώσσες/τα επίπεδα που δεν προσφέρονται στην Πλατφόρμα</a:t>
            </a:r>
            <a:r>
              <a:rPr lang="el-GR" sz="1600" dirty="0">
                <a:solidFill>
                  <a:schemeClr val="tx1">
                    <a:lumMod val="75000"/>
                    <a:lumOff val="25000"/>
                  </a:schemeClr>
                </a:solidFill>
                <a:latin typeface="Century Gothic" panose="020B0502020202020204" pitchFamily="34" charset="0"/>
              </a:rPr>
              <a:t>: </a:t>
            </a:r>
            <a:r>
              <a:rPr lang="el-GR" sz="1600" dirty="0">
                <a:solidFill>
                  <a:schemeClr val="tx1">
                    <a:lumMod val="75000"/>
                    <a:lumOff val="25000"/>
                  </a:schemeClr>
                </a:solidFill>
                <a:latin typeface="Century Gothic" panose="020B0502020202020204" pitchFamily="34" charset="0"/>
                <a:sym typeface="Wingdings" panose="05000000000000000000" pitchFamily="2" charset="2"/>
              </a:rPr>
              <a:t></a:t>
            </a:r>
            <a:r>
              <a:rPr lang="el-GR" sz="1600" dirty="0">
                <a:solidFill>
                  <a:schemeClr val="tx1">
                    <a:lumMod val="75000"/>
                    <a:lumOff val="25000"/>
                  </a:schemeClr>
                </a:solidFill>
                <a:latin typeface="Century Gothic" panose="020B0502020202020204" pitchFamily="34" charset="0"/>
              </a:rPr>
              <a:t> </a:t>
            </a:r>
            <a:r>
              <a:rPr lang="el-GR" sz="1600" dirty="0" err="1">
                <a:solidFill>
                  <a:schemeClr val="tx1">
                    <a:lumMod val="75000"/>
                    <a:lumOff val="25000"/>
                  </a:schemeClr>
                </a:solidFill>
                <a:latin typeface="Century Gothic" panose="020B0502020202020204" pitchFamily="34" charset="0"/>
              </a:rPr>
              <a:t>Μοναδιαίο</a:t>
            </a:r>
            <a:r>
              <a:rPr lang="el-GR" sz="1600" dirty="0">
                <a:solidFill>
                  <a:schemeClr val="tx1">
                    <a:lumMod val="75000"/>
                    <a:lumOff val="25000"/>
                  </a:schemeClr>
                </a:solidFill>
                <a:latin typeface="Century Gothic" panose="020B0502020202020204" pitchFamily="34" charset="0"/>
              </a:rPr>
              <a:t> κόστος</a:t>
            </a:r>
          </a:p>
          <a:p>
            <a:pPr marL="642938" indent="-285750">
              <a:buClr>
                <a:schemeClr val="tx1"/>
              </a:buClr>
              <a:buFont typeface="Arial" panose="020B0604020202020204" pitchFamily="34" charset="0"/>
              <a:buChar char="•"/>
            </a:pPr>
            <a:r>
              <a:rPr lang="el-GR" sz="1600" dirty="0">
                <a:solidFill>
                  <a:schemeClr val="tx1">
                    <a:lumMod val="75000"/>
                    <a:lumOff val="25000"/>
                  </a:schemeClr>
                </a:solidFill>
                <a:latin typeface="Century Gothic" panose="020B0502020202020204" pitchFamily="34" charset="0"/>
              </a:rPr>
              <a:t>150 Ευρώ ανά συμμετέχοντα που χρειάζεται γλωσσική προετοιμασία</a:t>
            </a:r>
          </a:p>
          <a:p>
            <a:pPr marL="642938" indent="-285750">
              <a:buClr>
                <a:schemeClr val="tx1"/>
              </a:buClr>
              <a:buFont typeface="Arial" panose="020B0604020202020204" pitchFamily="34" charset="0"/>
              <a:buChar char="•"/>
            </a:pPr>
            <a:r>
              <a:rPr lang="el-GR" sz="1600" dirty="0">
                <a:solidFill>
                  <a:schemeClr val="tx1">
                    <a:lumMod val="75000"/>
                    <a:lumOff val="25000"/>
                  </a:schemeClr>
                </a:solidFill>
                <a:latin typeface="Century Gothic" panose="020B0502020202020204" pitchFamily="34" charset="0"/>
              </a:rPr>
              <a:t>150 επιπλέον Ευρώ για τους εκπαιδευόμενους</a:t>
            </a:r>
            <a:r>
              <a:rPr lang="en-GB" sz="1600" dirty="0">
                <a:solidFill>
                  <a:schemeClr val="tx1">
                    <a:lumMod val="75000"/>
                    <a:lumOff val="25000"/>
                  </a:schemeClr>
                </a:solidFill>
                <a:latin typeface="Century Gothic" panose="020B0502020202020204" pitchFamily="34" charset="0"/>
              </a:rPr>
              <a:t>/</a:t>
            </a:r>
            <a:r>
              <a:rPr lang="el-GR" sz="1600" dirty="0">
                <a:solidFill>
                  <a:schemeClr val="tx1">
                    <a:lumMod val="75000"/>
                    <a:lumOff val="25000"/>
                  </a:schemeClr>
                </a:solidFill>
                <a:latin typeface="Century Gothic" panose="020B0502020202020204" pitchFamily="34" charset="0"/>
              </a:rPr>
              <a:t>μαθητές σε </a:t>
            </a:r>
            <a:r>
              <a:rPr lang="el-GR" sz="1600" u="sng" dirty="0">
                <a:solidFill>
                  <a:schemeClr val="tx1">
                    <a:lumMod val="75000"/>
                    <a:lumOff val="25000"/>
                  </a:schemeClr>
                </a:solidFill>
                <a:latin typeface="Century Gothic" panose="020B0502020202020204" pitchFamily="34" charset="0"/>
              </a:rPr>
              <a:t>μεγάλης διάρκειας </a:t>
            </a:r>
            <a:r>
              <a:rPr lang="el-GR" sz="1600" dirty="0">
                <a:solidFill>
                  <a:schemeClr val="tx1">
                    <a:lumMod val="75000"/>
                    <a:lumOff val="25000"/>
                  </a:schemeClr>
                </a:solidFill>
                <a:latin typeface="Century Gothic" panose="020B0502020202020204" pitchFamily="34" charset="0"/>
              </a:rPr>
              <a:t>κινητικότητες (</a:t>
            </a:r>
            <a:r>
              <a:rPr lang="en-GB" sz="1600" dirty="0" err="1">
                <a:solidFill>
                  <a:schemeClr val="tx1">
                    <a:lumMod val="75000"/>
                    <a:lumOff val="25000"/>
                  </a:schemeClr>
                </a:solidFill>
                <a:latin typeface="Century Gothic" panose="020B0502020202020204" pitchFamily="34" charset="0"/>
              </a:rPr>
              <a:t>ErasmusPro</a:t>
            </a:r>
            <a:r>
              <a:rPr lang="en-GB" sz="1600" dirty="0">
                <a:solidFill>
                  <a:schemeClr val="tx1">
                    <a:lumMod val="75000"/>
                    <a:lumOff val="25000"/>
                  </a:schemeClr>
                </a:solidFill>
                <a:latin typeface="Century Gothic" panose="020B0502020202020204" pitchFamily="34" charset="0"/>
              </a:rPr>
              <a:t> &amp; Long-term learning mobility of </a:t>
            </a:r>
            <a:r>
              <a:rPr lang="en-GB" sz="1600" dirty="0" smtClean="0">
                <a:solidFill>
                  <a:schemeClr val="tx1">
                    <a:lumMod val="75000"/>
                    <a:lumOff val="25000"/>
                  </a:schemeClr>
                </a:solidFill>
                <a:latin typeface="Century Gothic" panose="020B0502020202020204" pitchFamily="34" charset="0"/>
              </a:rPr>
              <a:t>pupils</a:t>
            </a:r>
            <a:r>
              <a:rPr lang="el-GR" sz="1600" dirty="0" smtClean="0">
                <a:solidFill>
                  <a:schemeClr val="tx1">
                    <a:lumMod val="75000"/>
                    <a:lumOff val="25000"/>
                  </a:schemeClr>
                </a:solidFill>
                <a:latin typeface="Century Gothic" panose="020B0502020202020204" pitchFamily="34" charset="0"/>
              </a:rPr>
              <a:t>)</a:t>
            </a:r>
            <a:endParaRPr lang="el-GR" sz="1600" b="1" dirty="0" smtClean="0">
              <a:solidFill>
                <a:schemeClr val="tx1">
                  <a:lumMod val="75000"/>
                  <a:lumOff val="25000"/>
                </a:schemeClr>
              </a:solidFill>
              <a:latin typeface="Century Gothic" panose="020B0502020202020204" pitchFamily="34" charset="0"/>
            </a:endParaRPr>
          </a:p>
          <a:p>
            <a:pPr>
              <a:lnSpc>
                <a:spcPct val="150000"/>
              </a:lnSpc>
            </a:pPr>
            <a:endParaRPr lang="el-GR" sz="1600" b="1" dirty="0">
              <a:solidFill>
                <a:schemeClr val="tx1">
                  <a:lumMod val="75000"/>
                  <a:lumOff val="25000"/>
                </a:schemeClr>
              </a:solidFill>
              <a:latin typeface="Century Gothic" panose="020B0502020202020204" pitchFamily="34" charset="0"/>
            </a:endParaRPr>
          </a:p>
          <a:p>
            <a:pPr>
              <a:lnSpc>
                <a:spcPct val="150000"/>
              </a:lnSpc>
            </a:pPr>
            <a:r>
              <a:rPr lang="el-GR" sz="1600" b="1" i="1" dirty="0">
                <a:solidFill>
                  <a:schemeClr val="tx1">
                    <a:lumMod val="75000"/>
                    <a:lumOff val="25000"/>
                  </a:schemeClr>
                </a:solidFill>
                <a:latin typeface="Century Gothic" panose="020B0502020202020204" pitchFamily="34" charset="0"/>
              </a:rPr>
              <a:t>! Οι πιο κάτω κατηγορίες θεωρούνται μη επιλέξιμες για </a:t>
            </a:r>
            <a:r>
              <a:rPr lang="el-GR" sz="1600" b="1" i="1" dirty="0" smtClean="0">
                <a:solidFill>
                  <a:schemeClr val="tx1">
                    <a:lumMod val="75000"/>
                    <a:lumOff val="25000"/>
                  </a:schemeClr>
                </a:solidFill>
                <a:latin typeface="Century Gothic" panose="020B0502020202020204" pitchFamily="34" charset="0"/>
              </a:rPr>
              <a:t>αυτή την </a:t>
            </a:r>
            <a:r>
              <a:rPr lang="el-GR" sz="1600" b="1" i="1" dirty="0">
                <a:solidFill>
                  <a:schemeClr val="tx1">
                    <a:lumMod val="75000"/>
                    <a:lumOff val="25000"/>
                  </a:schemeClr>
                </a:solidFill>
                <a:latin typeface="Century Gothic" panose="020B0502020202020204" pitchFamily="34" charset="0"/>
              </a:rPr>
              <a:t>κατηγορία </a:t>
            </a:r>
            <a:r>
              <a:rPr lang="el-GR" sz="1600" b="1" i="1" dirty="0" smtClean="0">
                <a:solidFill>
                  <a:schemeClr val="tx1">
                    <a:lumMod val="75000"/>
                    <a:lumOff val="25000"/>
                  </a:schemeClr>
                </a:solidFill>
                <a:latin typeface="Century Gothic" panose="020B0502020202020204" pitchFamily="34" charset="0"/>
              </a:rPr>
              <a:t>δαπανών</a:t>
            </a:r>
            <a:r>
              <a:rPr lang="el-GR" sz="1600" b="1" i="1" dirty="0">
                <a:solidFill>
                  <a:schemeClr val="tx1">
                    <a:lumMod val="75000"/>
                    <a:lumOff val="25000"/>
                  </a:schemeClr>
                </a:solidFill>
                <a:latin typeface="Century Gothic" panose="020B0502020202020204" pitchFamily="34" charset="0"/>
              </a:rPr>
              <a:t>:</a:t>
            </a:r>
          </a:p>
          <a:p>
            <a:pPr marL="285750" indent="-285750">
              <a:lnSpc>
                <a:spcPct val="150000"/>
              </a:lnSpc>
              <a:buFont typeface="Arial" panose="020B0604020202020204" pitchFamily="34" charset="0"/>
              <a:buChar char="•"/>
            </a:pPr>
            <a:r>
              <a:rPr lang="el-GR" altLang="en-US" sz="1600" i="1" dirty="0">
                <a:solidFill>
                  <a:schemeClr val="tx1">
                    <a:lumMod val="75000"/>
                    <a:lumOff val="25000"/>
                  </a:schemeClr>
                </a:solidFill>
                <a:latin typeface="Century Gothic" panose="020B0502020202020204" pitchFamily="34" charset="0"/>
              </a:rPr>
              <a:t>Το προσωπικό που η δραστηριότητά του διαρκεί λιγότερες από 31 μέρες</a:t>
            </a:r>
          </a:p>
          <a:p>
            <a:pPr marL="285750" indent="-285750">
              <a:lnSpc>
                <a:spcPct val="150000"/>
              </a:lnSpc>
              <a:buFont typeface="Arial" panose="020B0604020202020204" pitchFamily="34" charset="0"/>
              <a:buChar char="•"/>
            </a:pPr>
            <a:r>
              <a:rPr lang="el-GR" altLang="en-US" sz="1600" i="1" dirty="0">
                <a:solidFill>
                  <a:schemeClr val="tx1">
                    <a:lumMod val="75000"/>
                    <a:lumOff val="25000"/>
                  </a:schemeClr>
                </a:solidFill>
                <a:latin typeface="Century Gothic" panose="020B0502020202020204" pitchFamily="34" charset="0"/>
              </a:rPr>
              <a:t>Οι μαθητές/εκπαιδευόμενοι που συμμετέχουν σε ομαδικές κινητικότητες </a:t>
            </a:r>
            <a:r>
              <a:rPr lang="el-GR" altLang="en-US" sz="1600" i="1" dirty="0" smtClean="0">
                <a:solidFill>
                  <a:schemeClr val="tx1">
                    <a:lumMod val="75000"/>
                    <a:lumOff val="25000"/>
                  </a:schemeClr>
                </a:solidFill>
                <a:latin typeface="Century Gothic" panose="020B0502020202020204" pitchFamily="34" charset="0"/>
              </a:rPr>
              <a:t>(</a:t>
            </a:r>
            <a:r>
              <a:rPr lang="el-GR" altLang="en-US" sz="1600" i="1" dirty="0">
                <a:solidFill>
                  <a:schemeClr val="tx1">
                    <a:lumMod val="75000"/>
                    <a:lumOff val="25000"/>
                  </a:schemeClr>
                </a:solidFill>
                <a:latin typeface="Century Gothic" panose="020B0502020202020204" pitchFamily="34" charset="0"/>
              </a:rPr>
              <a:t>Σχολική Εκπαίδευση &amp; Εκπαίδευση Ενηλίκων)</a:t>
            </a:r>
            <a:endParaRPr lang="el-GR" sz="1600" i="1"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726038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b="1" dirty="0">
                <a:solidFill>
                  <a:schemeClr val="bg1"/>
                </a:solidFill>
                <a:latin typeface="Century Gothic" panose="020B0502020202020204" pitchFamily="34" charset="0"/>
              </a:rPr>
              <a:t>Ατζέντα </a:t>
            </a:r>
            <a:r>
              <a:rPr lang="en-GB" sz="2800" b="1" dirty="0">
                <a:solidFill>
                  <a:schemeClr val="bg1"/>
                </a:solidFill>
                <a:latin typeface="Century Gothic" panose="020B0502020202020204" pitchFamily="34" charset="0"/>
              </a:rPr>
              <a:t>H</a:t>
            </a:r>
            <a:r>
              <a:rPr lang="el-GR" sz="2800" b="1" dirty="0">
                <a:solidFill>
                  <a:schemeClr val="bg1"/>
                </a:solidFill>
                <a:latin typeface="Century Gothic" panose="020B0502020202020204" pitchFamily="34" charset="0"/>
              </a:rPr>
              <a:t>μερίδας</a:t>
            </a:r>
            <a:endParaRPr lang="en-GB" sz="2800" b="1" dirty="0">
              <a:solidFill>
                <a:schemeClr val="bg1"/>
              </a:solidFill>
            </a:endParaRPr>
          </a:p>
        </p:txBody>
      </p:sp>
      <p:sp>
        <p:nvSpPr>
          <p:cNvPr id="3" name="Rectangle 2"/>
          <p:cNvSpPr/>
          <p:nvPr/>
        </p:nvSpPr>
        <p:spPr>
          <a:xfrm>
            <a:off x="572868" y="1295834"/>
            <a:ext cx="9093645" cy="5372240"/>
          </a:xfrm>
          <a:prstGeom prst="rect">
            <a:avLst/>
          </a:prstGeom>
        </p:spPr>
        <p:txBody>
          <a:bodyPr wrap="square">
            <a:spAutoFit/>
          </a:bodyPr>
          <a:lstStyle/>
          <a:p>
            <a:pPr marL="514350" indent="-514350">
              <a:buClr>
                <a:schemeClr val="accent5">
                  <a:lumMod val="75000"/>
                </a:schemeClr>
              </a:buClr>
              <a:buFont typeface="+mj-lt"/>
              <a:buAutoNum type="arabicPeriod"/>
            </a:pPr>
            <a:r>
              <a:rPr lang="el-GR" sz="2200" b="1" dirty="0" smtClean="0">
                <a:solidFill>
                  <a:schemeClr val="accent6">
                    <a:lumMod val="50000"/>
                  </a:schemeClr>
                </a:solidFill>
                <a:latin typeface="Century Gothic" panose="020B0502020202020204" pitchFamily="34" charset="0"/>
              </a:rPr>
              <a:t>Διαπιστευμένοι Οργανισμοί: Επιλέξιμοι Συμμετέχοντες &amp; Δραστηριότητες </a:t>
            </a:r>
          </a:p>
          <a:p>
            <a:pPr marL="514350" indent="-514350">
              <a:buClr>
                <a:schemeClr val="accent5">
                  <a:lumMod val="75000"/>
                </a:schemeClr>
              </a:buClr>
              <a:buFont typeface="+mj-lt"/>
              <a:buAutoNum type="arabicPeriod"/>
            </a:pPr>
            <a:endParaRPr lang="el-GR" sz="2200" b="1" dirty="0">
              <a:solidFill>
                <a:schemeClr val="accent6">
                  <a:lumMod val="50000"/>
                </a:schemeClr>
              </a:solidFill>
              <a:latin typeface="Century Gothic" panose="020B0502020202020204" pitchFamily="34" charset="0"/>
            </a:endParaRPr>
          </a:p>
          <a:p>
            <a:pPr marL="514350" indent="-514350">
              <a:buClr>
                <a:schemeClr val="accent5">
                  <a:lumMod val="75000"/>
                </a:schemeClr>
              </a:buClr>
              <a:buFont typeface="+mj-lt"/>
              <a:buAutoNum type="arabicPeriod"/>
            </a:pPr>
            <a:r>
              <a:rPr lang="el-GR" sz="2200" b="1" dirty="0" smtClean="0">
                <a:solidFill>
                  <a:schemeClr val="accent6">
                    <a:lumMod val="50000"/>
                  </a:schemeClr>
                </a:solidFill>
                <a:latin typeface="Century Gothic" panose="020B0502020202020204" pitchFamily="34" charset="0"/>
              </a:rPr>
              <a:t>Κανονισμοί Χρηματοδότησης</a:t>
            </a:r>
            <a:endParaRPr lang="en-US" sz="2200" b="1" dirty="0" smtClean="0">
              <a:solidFill>
                <a:schemeClr val="accent6">
                  <a:lumMod val="50000"/>
                </a:schemeClr>
              </a:solidFill>
              <a:latin typeface="Century Gothic" panose="020B0502020202020204" pitchFamily="34" charset="0"/>
            </a:endParaRPr>
          </a:p>
          <a:p>
            <a:pPr marL="514350" indent="-514350">
              <a:buClr>
                <a:schemeClr val="accent5">
                  <a:lumMod val="75000"/>
                </a:schemeClr>
              </a:buClr>
              <a:buFont typeface="+mj-lt"/>
              <a:buAutoNum type="arabicPeriod"/>
            </a:pPr>
            <a:endParaRPr lang="en-US" sz="2200" b="1" dirty="0">
              <a:solidFill>
                <a:schemeClr val="accent6">
                  <a:lumMod val="50000"/>
                </a:schemeClr>
              </a:solidFill>
              <a:latin typeface="Century Gothic" panose="020B0502020202020204" pitchFamily="34" charset="0"/>
            </a:endParaRPr>
          </a:p>
          <a:p>
            <a:pPr marL="514350" indent="-514350">
              <a:buClr>
                <a:schemeClr val="accent5">
                  <a:lumMod val="75000"/>
                </a:schemeClr>
              </a:buClr>
              <a:buFont typeface="+mj-lt"/>
              <a:buAutoNum type="arabicPeriod"/>
            </a:pPr>
            <a:r>
              <a:rPr lang="el-GR" sz="2200" b="1" dirty="0" smtClean="0">
                <a:solidFill>
                  <a:schemeClr val="accent6">
                    <a:lumMod val="50000"/>
                  </a:schemeClr>
                </a:solidFill>
                <a:latin typeface="Century Gothic" panose="020B0502020202020204" pitchFamily="34" charset="0"/>
              </a:rPr>
              <a:t>Συμφωνία </a:t>
            </a:r>
            <a:r>
              <a:rPr lang="el-GR" sz="2200" b="1" dirty="0">
                <a:solidFill>
                  <a:schemeClr val="accent6">
                    <a:lumMod val="50000"/>
                  </a:schemeClr>
                </a:solidFill>
                <a:latin typeface="Century Gothic" panose="020B0502020202020204" pitchFamily="34" charset="0"/>
              </a:rPr>
              <a:t>Επιχορήγησης &amp; Παραρτήματα</a:t>
            </a:r>
          </a:p>
          <a:p>
            <a:pPr marL="514350" indent="-514350">
              <a:buClr>
                <a:schemeClr val="accent5">
                  <a:lumMod val="75000"/>
                </a:schemeClr>
              </a:buClr>
              <a:buFont typeface="+mj-lt"/>
              <a:buAutoNum type="arabicPeriod"/>
            </a:pPr>
            <a:endParaRPr lang="el-GR" sz="2200" b="1" dirty="0">
              <a:solidFill>
                <a:schemeClr val="accent6">
                  <a:lumMod val="50000"/>
                </a:schemeClr>
              </a:solidFill>
              <a:latin typeface="Century Gothic" panose="020B0502020202020204" pitchFamily="34" charset="0"/>
            </a:endParaRPr>
          </a:p>
          <a:p>
            <a:pPr marL="514350" indent="-514350">
              <a:buClr>
                <a:schemeClr val="accent5">
                  <a:lumMod val="75000"/>
                </a:schemeClr>
              </a:buClr>
              <a:buFont typeface="+mj-lt"/>
              <a:buAutoNum type="arabicPeriod"/>
            </a:pPr>
            <a:r>
              <a:rPr lang="el-GR" sz="2200" b="1" dirty="0">
                <a:solidFill>
                  <a:schemeClr val="accent6">
                    <a:lumMod val="50000"/>
                  </a:schemeClr>
                </a:solidFill>
                <a:latin typeface="Century Gothic" panose="020B0502020202020204" pitchFamily="34" charset="0"/>
              </a:rPr>
              <a:t>Διευθετήσεις λόγω πανδημίας </a:t>
            </a:r>
            <a:r>
              <a:rPr lang="en-US" sz="2200" b="1" dirty="0" err="1">
                <a:solidFill>
                  <a:schemeClr val="accent6">
                    <a:lumMod val="50000"/>
                  </a:schemeClr>
                </a:solidFill>
                <a:latin typeface="Century Gothic" panose="020B0502020202020204" pitchFamily="34" charset="0"/>
              </a:rPr>
              <a:t>Covid</a:t>
            </a:r>
            <a:r>
              <a:rPr lang="en-US" sz="2200" b="1" dirty="0">
                <a:solidFill>
                  <a:schemeClr val="accent6">
                    <a:lumMod val="50000"/>
                  </a:schemeClr>
                </a:solidFill>
                <a:latin typeface="Century Gothic" panose="020B0502020202020204" pitchFamily="34" charset="0"/>
              </a:rPr>
              <a:t> 19</a:t>
            </a:r>
            <a:endParaRPr lang="el-GR" sz="2200" b="1" dirty="0">
              <a:solidFill>
                <a:schemeClr val="accent6">
                  <a:lumMod val="50000"/>
                </a:schemeClr>
              </a:solidFill>
              <a:latin typeface="Century Gothic" panose="020B0502020202020204" pitchFamily="34" charset="0"/>
            </a:endParaRPr>
          </a:p>
          <a:p>
            <a:pPr marL="514350" indent="-514350">
              <a:buClr>
                <a:schemeClr val="accent5">
                  <a:lumMod val="75000"/>
                </a:schemeClr>
              </a:buClr>
              <a:buFont typeface="+mj-lt"/>
              <a:buAutoNum type="arabicPeriod"/>
            </a:pPr>
            <a:endParaRPr lang="el-GR" sz="2200" b="1" dirty="0" smtClean="0">
              <a:solidFill>
                <a:schemeClr val="accent6">
                  <a:lumMod val="50000"/>
                </a:schemeClr>
              </a:solidFill>
              <a:latin typeface="Century Gothic" panose="020B0502020202020204" pitchFamily="34" charset="0"/>
            </a:endParaRPr>
          </a:p>
          <a:p>
            <a:pPr marL="514350" indent="-514350">
              <a:buClr>
                <a:schemeClr val="accent5">
                  <a:lumMod val="75000"/>
                </a:schemeClr>
              </a:buClr>
              <a:buFont typeface="+mj-lt"/>
              <a:buAutoNum type="arabicPeriod"/>
            </a:pPr>
            <a:r>
              <a:rPr lang="el-GR" sz="2200" b="1" dirty="0" smtClean="0">
                <a:solidFill>
                  <a:schemeClr val="accent6">
                    <a:lumMod val="50000"/>
                  </a:schemeClr>
                </a:solidFill>
                <a:latin typeface="Century Gothic" panose="020B0502020202020204" pitchFamily="34" charset="0"/>
              </a:rPr>
              <a:t>Διαχείριση Σχεδίου</a:t>
            </a:r>
          </a:p>
          <a:p>
            <a:pPr marL="514350" indent="-514350">
              <a:buClr>
                <a:schemeClr val="accent5">
                  <a:lumMod val="75000"/>
                </a:schemeClr>
              </a:buClr>
              <a:buFont typeface="+mj-lt"/>
              <a:buAutoNum type="arabicPeriod"/>
            </a:pPr>
            <a:endParaRPr lang="el-GR" sz="2200" b="1" dirty="0">
              <a:solidFill>
                <a:schemeClr val="accent6">
                  <a:lumMod val="50000"/>
                </a:schemeClr>
              </a:solidFill>
              <a:latin typeface="Century Gothic" panose="020B0502020202020204" pitchFamily="34" charset="0"/>
            </a:endParaRPr>
          </a:p>
          <a:p>
            <a:pPr marL="514350" indent="-514350">
              <a:buClr>
                <a:schemeClr val="accent5">
                  <a:lumMod val="75000"/>
                </a:schemeClr>
              </a:buClr>
              <a:buFont typeface="+mj-lt"/>
              <a:buAutoNum type="arabicPeriod"/>
            </a:pPr>
            <a:r>
              <a:rPr lang="el-GR" sz="2200" b="1" dirty="0" smtClean="0">
                <a:solidFill>
                  <a:schemeClr val="accent6">
                    <a:lumMod val="50000"/>
                  </a:schemeClr>
                </a:solidFill>
                <a:latin typeface="Century Gothic" panose="020B0502020202020204" pitchFamily="34" charset="0"/>
              </a:rPr>
              <a:t>Εργαλεία </a:t>
            </a:r>
            <a:r>
              <a:rPr lang="el-GR" sz="2200" b="1" dirty="0">
                <a:solidFill>
                  <a:schemeClr val="accent6">
                    <a:lumMod val="50000"/>
                  </a:schemeClr>
                </a:solidFill>
                <a:latin typeface="Century Gothic" panose="020B0502020202020204" pitchFamily="34" charset="0"/>
              </a:rPr>
              <a:t>Διαχείρισης Σχεδίου </a:t>
            </a:r>
            <a:endParaRPr lang="en-US" sz="2200" b="1" dirty="0">
              <a:solidFill>
                <a:schemeClr val="accent6">
                  <a:lumMod val="50000"/>
                </a:schemeClr>
              </a:solidFill>
              <a:latin typeface="Century Gothic" panose="020B0502020202020204" pitchFamily="34" charset="0"/>
            </a:endParaRPr>
          </a:p>
          <a:p>
            <a:pPr marL="514350" indent="-514350">
              <a:buClr>
                <a:schemeClr val="accent5">
                  <a:lumMod val="75000"/>
                </a:schemeClr>
              </a:buClr>
              <a:buFont typeface="+mj-lt"/>
              <a:buAutoNum type="arabicPeriod"/>
            </a:pPr>
            <a:endParaRPr lang="el-GR" sz="2200" b="1" dirty="0" smtClean="0">
              <a:solidFill>
                <a:schemeClr val="accent6">
                  <a:lumMod val="50000"/>
                </a:schemeClr>
              </a:solidFill>
              <a:latin typeface="Century Gothic" panose="020B0502020202020204" pitchFamily="34" charset="0"/>
            </a:endParaRPr>
          </a:p>
          <a:p>
            <a:pPr marL="514350" indent="-514350">
              <a:buClr>
                <a:schemeClr val="accent5">
                  <a:lumMod val="75000"/>
                </a:schemeClr>
              </a:buClr>
              <a:buFont typeface="+mj-lt"/>
              <a:buAutoNum type="arabicPeriod"/>
            </a:pPr>
            <a:r>
              <a:rPr lang="el-GR" sz="2200" b="1" dirty="0" smtClean="0">
                <a:solidFill>
                  <a:schemeClr val="accent6">
                    <a:lumMod val="50000"/>
                  </a:schemeClr>
                </a:solidFill>
                <a:latin typeface="Century Gothic" panose="020B0502020202020204" pitchFamily="34" charset="0"/>
              </a:rPr>
              <a:t>Έλεγχοι </a:t>
            </a:r>
          </a:p>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14244979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 y="60190"/>
            <a:ext cx="10111155"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Στήριξη για την ένταξη </a:t>
            </a:r>
            <a:endParaRPr lang="en-GB" sz="2800" dirty="0">
              <a:solidFill>
                <a:schemeClr val="bg1"/>
              </a:solidFill>
              <a:latin typeface="Century Gothic" panose="020B0502020202020204" pitchFamily="34" charset="0"/>
            </a:endParaRPr>
          </a:p>
        </p:txBody>
      </p:sp>
      <p:sp>
        <p:nvSpPr>
          <p:cNvPr id="3" name="Rectangle 2"/>
          <p:cNvSpPr/>
          <p:nvPr/>
        </p:nvSpPr>
        <p:spPr>
          <a:xfrm>
            <a:off x="271926" y="937019"/>
            <a:ext cx="10593363" cy="5909310"/>
          </a:xfrm>
          <a:prstGeom prst="rect">
            <a:avLst/>
          </a:prstGeom>
        </p:spPr>
        <p:txBody>
          <a:bodyPr wrap="square">
            <a:spAutoFit/>
          </a:bodyPr>
          <a:lstStyle/>
          <a:p>
            <a:pPr>
              <a:lnSpc>
                <a:spcPct val="150000"/>
              </a:lnSpc>
            </a:pPr>
            <a:r>
              <a:rPr lang="el-GR" b="1" u="sng" dirty="0">
                <a:solidFill>
                  <a:schemeClr val="tx1">
                    <a:lumMod val="75000"/>
                    <a:lumOff val="25000"/>
                  </a:schemeClr>
                </a:solidFill>
                <a:latin typeface="Century Gothic" panose="020B0502020202020204" pitchFamily="34" charset="0"/>
              </a:rPr>
              <a:t>Επιπλέον</a:t>
            </a:r>
            <a:r>
              <a:rPr lang="el-GR" b="1" dirty="0">
                <a:solidFill>
                  <a:schemeClr val="tx1">
                    <a:lumMod val="75000"/>
                    <a:lumOff val="25000"/>
                  </a:schemeClr>
                </a:solidFill>
                <a:latin typeface="Century Gothic" panose="020B0502020202020204" pitchFamily="34" charset="0"/>
              </a:rPr>
              <a:t> έξοδα που συνδέονται άμεσα με τη συμμετοχή ατόμων με λιγότερες ευκαιρίες και των συνοδών τους, </a:t>
            </a:r>
            <a:r>
              <a:rPr lang="el-GR" b="1" dirty="0" err="1">
                <a:solidFill>
                  <a:schemeClr val="tx1">
                    <a:lumMod val="75000"/>
                    <a:lumOff val="25000"/>
                  </a:schemeClr>
                </a:solidFill>
                <a:latin typeface="Century Gothic" panose="020B0502020202020204" pitchFamily="34" charset="0"/>
              </a:rPr>
              <a:t>π.χ</a:t>
            </a:r>
            <a:r>
              <a:rPr lang="el-GR" b="1" dirty="0">
                <a:solidFill>
                  <a:schemeClr val="tx1">
                    <a:lumMod val="75000"/>
                    <a:lumOff val="25000"/>
                  </a:schemeClr>
                </a:solidFill>
                <a:latin typeface="Century Gothic" panose="020B0502020202020204" pitchFamily="34" charset="0"/>
              </a:rPr>
              <a:t>: </a:t>
            </a:r>
          </a:p>
          <a:p>
            <a:pPr>
              <a:lnSpc>
                <a:spcPct val="150000"/>
              </a:lnSpc>
            </a:pPr>
            <a:endParaRPr lang="el-GR" dirty="0">
              <a:solidFill>
                <a:schemeClr val="tx1">
                  <a:lumMod val="75000"/>
                  <a:lumOff val="25000"/>
                </a:schemeClr>
              </a:solidFill>
              <a:latin typeface="Century Gothic" panose="020B0502020202020204" pitchFamily="34" charset="0"/>
            </a:endParaRPr>
          </a:p>
          <a:p>
            <a:pPr marL="342900" indent="-342900">
              <a:lnSpc>
                <a:spcPct val="150000"/>
              </a:lnSpc>
              <a:buFont typeface="Wingdings" panose="05000000000000000000" pitchFamily="2" charset="2"/>
              <a:buChar char="§"/>
            </a:pPr>
            <a:r>
              <a:rPr lang="el-GR" u="sng" dirty="0">
                <a:solidFill>
                  <a:schemeClr val="tx1">
                    <a:lumMod val="75000"/>
                    <a:lumOff val="25000"/>
                  </a:schemeClr>
                </a:solidFill>
                <a:latin typeface="Century Gothic" panose="020B0502020202020204" pitchFamily="34" charset="0"/>
              </a:rPr>
              <a:t>Για ένα άτομο με σωματική αναπηρία</a:t>
            </a:r>
            <a:r>
              <a:rPr lang="el-GR" dirty="0">
                <a:solidFill>
                  <a:schemeClr val="tx1">
                    <a:lumMod val="75000"/>
                    <a:lumOff val="25000"/>
                  </a:schemeClr>
                </a:solidFill>
                <a:latin typeface="Century Gothic" panose="020B0502020202020204" pitchFamily="34" charset="0"/>
              </a:rPr>
              <a:t>: </a:t>
            </a:r>
          </a:p>
          <a:p>
            <a:pPr marL="342900" indent="-342900">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Ενοικίαση </a:t>
            </a:r>
            <a:r>
              <a:rPr lang="el-GR" dirty="0" smtClean="0">
                <a:solidFill>
                  <a:schemeClr val="tx1">
                    <a:lumMod val="75000"/>
                    <a:lumOff val="25000"/>
                  </a:schemeClr>
                </a:solidFill>
                <a:latin typeface="Century Gothic" panose="020B0502020202020204" pitchFamily="34" charset="0"/>
              </a:rPr>
              <a:t>ειδικά </a:t>
            </a:r>
            <a:r>
              <a:rPr lang="el-GR" dirty="0">
                <a:solidFill>
                  <a:schemeClr val="tx1">
                    <a:lumMod val="75000"/>
                    <a:lumOff val="25000"/>
                  </a:schemeClr>
                </a:solidFill>
                <a:latin typeface="Century Gothic" panose="020B0502020202020204" pitchFamily="34" charset="0"/>
              </a:rPr>
              <a:t>διαμορφωμένου και εξοπλισμένου οχήματος για την καθημερινή </a:t>
            </a:r>
            <a:r>
              <a:rPr lang="el-GR" dirty="0" smtClean="0">
                <a:solidFill>
                  <a:schemeClr val="tx1">
                    <a:lumMod val="75000"/>
                    <a:lumOff val="25000"/>
                  </a:schemeClr>
                </a:solidFill>
                <a:latin typeface="Century Gothic" panose="020B0502020202020204" pitchFamily="34" charset="0"/>
              </a:rPr>
              <a:t>διακίνηση</a:t>
            </a:r>
            <a:r>
              <a:rPr lang="el-GR" dirty="0">
                <a:solidFill>
                  <a:schemeClr val="tx1">
                    <a:lumMod val="75000"/>
                    <a:lumOff val="25000"/>
                  </a:schemeClr>
                </a:solidFill>
                <a:latin typeface="Century Gothic" panose="020B0502020202020204" pitchFamily="34" charset="0"/>
              </a:rPr>
              <a:t>, κατά την παραμονή του στην πόλη διεξαγωγής της δραστηριότητας</a:t>
            </a:r>
          </a:p>
          <a:p>
            <a:pPr marL="342900" indent="-342900">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Ενοικίαση ακριβότερου, ειδικά διαμορφωμένου και εξοπλισμένου δωματίου στο ξενοδοχείο διαμονής (επιπλέον στο κονδύλι ατομικής στήριξης</a:t>
            </a:r>
            <a:r>
              <a:rPr lang="el-GR" dirty="0" smtClean="0">
                <a:solidFill>
                  <a:schemeClr val="tx1">
                    <a:lumMod val="75000"/>
                    <a:lumOff val="25000"/>
                  </a:schemeClr>
                </a:solidFill>
                <a:latin typeface="Century Gothic" panose="020B0502020202020204" pitchFamily="34" charset="0"/>
              </a:rPr>
              <a:t>)</a:t>
            </a:r>
          </a:p>
          <a:p>
            <a:pPr>
              <a:lnSpc>
                <a:spcPct val="150000"/>
              </a:lnSpc>
            </a:pPr>
            <a:endParaRPr lang="el-GR" dirty="0">
              <a:solidFill>
                <a:schemeClr val="tx1">
                  <a:lumMod val="75000"/>
                  <a:lumOff val="25000"/>
                </a:schemeClr>
              </a:solidFill>
              <a:latin typeface="Century Gothic" panose="020B0502020202020204" pitchFamily="34" charset="0"/>
            </a:endParaRPr>
          </a:p>
          <a:p>
            <a:pPr algn="ctr">
              <a:lnSpc>
                <a:spcPct val="150000"/>
              </a:lnSpc>
            </a:pPr>
            <a:r>
              <a:rPr lang="el-GR" b="1" dirty="0">
                <a:solidFill>
                  <a:schemeClr val="accent6">
                    <a:lumMod val="50000"/>
                  </a:schemeClr>
                </a:solidFill>
                <a:latin typeface="Century Gothic" panose="020B0502020202020204" pitchFamily="34" charset="0"/>
              </a:rPr>
              <a:t>Επιχορήγηση = 100% των επιλέξιμων πραγματικών εξόδων	</a:t>
            </a:r>
          </a:p>
          <a:p>
            <a:pPr>
              <a:lnSpc>
                <a:spcPct val="150000"/>
              </a:lnSpc>
            </a:pPr>
            <a:endParaRPr lang="el-GR" dirty="0">
              <a:solidFill>
                <a:schemeClr val="tx1">
                  <a:lumMod val="75000"/>
                  <a:lumOff val="25000"/>
                </a:schemeClr>
              </a:solidFill>
              <a:latin typeface="Century Gothic" panose="020B0502020202020204" pitchFamily="34" charset="0"/>
            </a:endParaRPr>
          </a:p>
          <a:p>
            <a:pPr>
              <a:lnSpc>
                <a:spcPct val="150000"/>
              </a:lnSpc>
            </a:pPr>
            <a:r>
              <a:rPr lang="el-GR" dirty="0">
                <a:solidFill>
                  <a:schemeClr val="tx1">
                    <a:lumMod val="75000"/>
                    <a:lumOff val="25000"/>
                  </a:schemeClr>
                </a:solidFill>
                <a:latin typeface="Century Gothic" panose="020B0502020202020204" pitchFamily="34" charset="0"/>
              </a:rPr>
              <a:t>! </a:t>
            </a:r>
            <a:r>
              <a:rPr lang="el-GR" i="1" dirty="0">
                <a:solidFill>
                  <a:schemeClr val="tx1">
                    <a:lumMod val="75000"/>
                    <a:lumOff val="25000"/>
                  </a:schemeClr>
                </a:solidFill>
                <a:latin typeface="Century Gothic" panose="020B0502020202020204" pitchFamily="34" charset="0"/>
              </a:rPr>
              <a:t>Η κατηγορία αυτή εξόδων καλύπτει, επίσης,  τυπικά έξοδα ταξιδιού και διαβίωσης </a:t>
            </a:r>
          </a:p>
          <a:p>
            <a:pPr>
              <a:lnSpc>
                <a:spcPct val="150000"/>
              </a:lnSpc>
            </a:pPr>
            <a:r>
              <a:rPr lang="el-GR" i="1" dirty="0">
                <a:solidFill>
                  <a:schemeClr val="tx1">
                    <a:lumMod val="75000"/>
                    <a:lumOff val="25000"/>
                  </a:schemeClr>
                </a:solidFill>
                <a:latin typeface="Century Gothic" panose="020B0502020202020204" pitchFamily="34" charset="0"/>
              </a:rPr>
              <a:t>για τις πιο πάνω κατηγορίες ατόμων, όταν αυτά δεν καλύπτονται από τις ειδικές </a:t>
            </a:r>
          </a:p>
          <a:p>
            <a:pPr>
              <a:lnSpc>
                <a:spcPct val="150000"/>
              </a:lnSpc>
            </a:pPr>
            <a:r>
              <a:rPr lang="el-GR" i="1" dirty="0">
                <a:solidFill>
                  <a:schemeClr val="tx1">
                    <a:lumMod val="75000"/>
                    <a:lumOff val="25000"/>
                  </a:schemeClr>
                </a:solidFill>
                <a:latin typeface="Century Gothic" panose="020B0502020202020204" pitchFamily="34" charset="0"/>
              </a:rPr>
              <a:t>κατηγορίες </a:t>
            </a:r>
            <a:r>
              <a:rPr lang="en-GB" i="1" dirty="0">
                <a:solidFill>
                  <a:schemeClr val="tx1">
                    <a:lumMod val="75000"/>
                    <a:lumOff val="25000"/>
                  </a:schemeClr>
                </a:solidFill>
                <a:latin typeface="Century Gothic" panose="020B0502020202020204" pitchFamily="34" charset="0"/>
              </a:rPr>
              <a:t>"Travel" </a:t>
            </a:r>
            <a:r>
              <a:rPr lang="el-GR" i="1" dirty="0">
                <a:solidFill>
                  <a:schemeClr val="tx1">
                    <a:lumMod val="75000"/>
                    <a:lumOff val="25000"/>
                  </a:schemeClr>
                </a:solidFill>
                <a:latin typeface="Century Gothic" panose="020B0502020202020204" pitchFamily="34" charset="0"/>
              </a:rPr>
              <a:t>και</a:t>
            </a:r>
            <a:r>
              <a:rPr lang="en-GB" i="1" dirty="0">
                <a:solidFill>
                  <a:schemeClr val="tx1">
                    <a:lumMod val="75000"/>
                    <a:lumOff val="25000"/>
                  </a:schemeClr>
                </a:solidFill>
                <a:latin typeface="Century Gothic" panose="020B0502020202020204" pitchFamily="34" charset="0"/>
              </a:rPr>
              <a:t>"Individual support".</a:t>
            </a:r>
            <a:endParaRPr lang="el-GR" i="1" dirty="0">
              <a:solidFill>
                <a:schemeClr val="tx1">
                  <a:lumMod val="75000"/>
                  <a:lumOff val="25000"/>
                </a:schemeClr>
              </a:solidFill>
              <a:latin typeface="Century Gothic" panose="020B0502020202020204" pitchFamily="34" charset="0"/>
              <a:sym typeface="Wingdings" panose="05000000000000000000" pitchFamily="2" charset="2"/>
            </a:endParaRPr>
          </a:p>
        </p:txBody>
      </p:sp>
      <p:sp>
        <p:nvSpPr>
          <p:cNvPr id="4" name="Oval 3"/>
          <p:cNvSpPr/>
          <p:nvPr/>
        </p:nvSpPr>
        <p:spPr>
          <a:xfrm>
            <a:off x="9493689" y="4281713"/>
            <a:ext cx="2743199" cy="2438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latin typeface="Century Gothic" panose="020B0502020202020204" pitchFamily="34" charset="0"/>
              </a:rPr>
              <a:t>Ι</a:t>
            </a:r>
            <a:r>
              <a:rPr lang="en-US" b="1" dirty="0" err="1" smtClean="0">
                <a:latin typeface="Century Gothic" panose="020B0502020202020204" pitchFamily="34" charset="0"/>
              </a:rPr>
              <a:t>nclusion</a:t>
            </a:r>
            <a:r>
              <a:rPr lang="en-US" b="1" dirty="0" smtClean="0">
                <a:latin typeface="Century Gothic" panose="020B0502020202020204" pitchFamily="34" charset="0"/>
              </a:rPr>
              <a:t> Support </a:t>
            </a:r>
            <a:endParaRPr lang="el-GR" b="1" dirty="0" smtClean="0">
              <a:latin typeface="Century Gothic" panose="020B0502020202020204" pitchFamily="34" charset="0"/>
            </a:endParaRPr>
          </a:p>
          <a:p>
            <a:pPr algn="ctr"/>
            <a:endParaRPr lang="el-GR" dirty="0">
              <a:latin typeface="Century Gothic" panose="020B0502020202020204" pitchFamily="34" charset="0"/>
            </a:endParaRPr>
          </a:p>
          <a:p>
            <a:pPr algn="ctr"/>
            <a:r>
              <a:rPr lang="en-US" dirty="0" smtClean="0">
                <a:latin typeface="Century Gothic" panose="020B0502020202020204" pitchFamily="34" charset="0"/>
              </a:rPr>
              <a:t>100 </a:t>
            </a:r>
            <a:r>
              <a:rPr lang="el-GR" dirty="0" smtClean="0">
                <a:latin typeface="Century Gothic" panose="020B0502020202020204" pitchFamily="34" charset="0"/>
              </a:rPr>
              <a:t>ευρώ ανά συμμετέχοντα</a:t>
            </a:r>
            <a:endParaRPr lang="en-US" dirty="0">
              <a:latin typeface="Century Gothic" panose="020B0502020202020204" pitchFamily="34" charset="0"/>
            </a:endParaRPr>
          </a:p>
        </p:txBody>
      </p:sp>
    </p:spTree>
    <p:extLst>
      <p:ext uri="{BB962C8B-B14F-4D97-AF65-F5344CB8AC3E}">
        <p14:creationId xmlns:p14="http://schemas.microsoft.com/office/powerpoint/2010/main" val="340428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10111155"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Ειδικές Δαπάνες</a:t>
            </a:r>
            <a:endParaRPr lang="en-GB" sz="2800" dirty="0">
              <a:solidFill>
                <a:schemeClr val="bg1"/>
              </a:solidFill>
              <a:latin typeface="Century Gothic" panose="020B0502020202020204" pitchFamily="34" charset="0"/>
            </a:endParaRPr>
          </a:p>
        </p:txBody>
      </p:sp>
      <p:sp>
        <p:nvSpPr>
          <p:cNvPr id="3" name="Rectangle 2"/>
          <p:cNvSpPr/>
          <p:nvPr/>
        </p:nvSpPr>
        <p:spPr>
          <a:xfrm>
            <a:off x="572868" y="1232618"/>
            <a:ext cx="10593363" cy="3665619"/>
          </a:xfrm>
          <a:prstGeom prst="rect">
            <a:avLst/>
          </a:prstGeom>
        </p:spPr>
        <p:txBody>
          <a:bodyPr wrap="square">
            <a:spAutoFit/>
          </a:bodyPr>
          <a:lstStyle/>
          <a:p>
            <a:pPr marL="285750" indent="-285750">
              <a:lnSpc>
                <a:spcPct val="150000"/>
              </a:lnSpc>
              <a:buFont typeface="Arial" panose="020B0604020202020204" pitchFamily="34" charset="0"/>
              <a:buChar char="•"/>
            </a:pPr>
            <a:r>
              <a:rPr lang="el-GR" b="1" u="sng" dirty="0">
                <a:solidFill>
                  <a:schemeClr val="tx1">
                    <a:lumMod val="75000"/>
                    <a:lumOff val="25000"/>
                  </a:schemeClr>
                </a:solidFill>
                <a:latin typeface="Century Gothic" panose="020B0502020202020204" pitchFamily="34" charset="0"/>
              </a:rPr>
              <a:t>Επιχορήγηση του 80% των πραγματικών επιλέξιμων εξόδων </a:t>
            </a:r>
            <a:r>
              <a:rPr lang="el-GR" b="1" u="sng" dirty="0" smtClean="0">
                <a:solidFill>
                  <a:schemeClr val="tx1">
                    <a:lumMod val="75000"/>
                    <a:lumOff val="25000"/>
                  </a:schemeClr>
                </a:solidFill>
                <a:latin typeface="Century Gothic" panose="020B0502020202020204" pitchFamily="34" charset="0"/>
              </a:rPr>
              <a:t>για </a:t>
            </a:r>
            <a:r>
              <a:rPr lang="el-GR" b="1" u="sng" dirty="0">
                <a:solidFill>
                  <a:schemeClr val="tx1">
                    <a:lumMod val="75000"/>
                    <a:lumOff val="25000"/>
                  </a:schemeClr>
                </a:solidFill>
                <a:latin typeface="Century Gothic" panose="020B0502020202020204" pitchFamily="34" charset="0"/>
              </a:rPr>
              <a:t>τ</a:t>
            </a:r>
            <a:r>
              <a:rPr lang="el-GR" b="1" u="sng" dirty="0" smtClean="0">
                <a:solidFill>
                  <a:schemeClr val="tx1">
                    <a:lumMod val="75000"/>
                    <a:lumOff val="25000"/>
                  </a:schemeClr>
                </a:solidFill>
                <a:latin typeface="Century Gothic" panose="020B0502020202020204" pitchFamily="34" charset="0"/>
              </a:rPr>
              <a:t>αξιδιωτικές </a:t>
            </a:r>
            <a:r>
              <a:rPr lang="el-GR" b="1" u="sng" dirty="0">
                <a:solidFill>
                  <a:schemeClr val="tx1">
                    <a:lumMod val="75000"/>
                    <a:lumOff val="25000"/>
                  </a:schemeClr>
                </a:solidFill>
                <a:latin typeface="Century Gothic" panose="020B0502020202020204" pitchFamily="34" charset="0"/>
              </a:rPr>
              <a:t>δαπάνες</a:t>
            </a:r>
            <a:r>
              <a:rPr lang="el-GR" u="sng" dirty="0">
                <a:solidFill>
                  <a:schemeClr val="tx1">
                    <a:lumMod val="75000"/>
                    <a:lumOff val="25000"/>
                  </a:schemeClr>
                </a:solidFill>
                <a:latin typeface="Century Gothic" panose="020B0502020202020204" pitchFamily="34" charset="0"/>
              </a:rPr>
              <a:t> </a:t>
            </a:r>
            <a:r>
              <a:rPr lang="el-GR" b="1" u="sng" dirty="0">
                <a:solidFill>
                  <a:schemeClr val="tx1">
                    <a:lumMod val="75000"/>
                    <a:lumOff val="25000"/>
                  </a:schemeClr>
                </a:solidFill>
                <a:latin typeface="Century Gothic" panose="020B0502020202020204" pitchFamily="34" charset="0"/>
              </a:rPr>
              <a:t>για ακριβούς προορισμούς</a:t>
            </a:r>
            <a:r>
              <a:rPr lang="el-GR" dirty="0">
                <a:solidFill>
                  <a:schemeClr val="tx1">
                    <a:lumMod val="75000"/>
                    <a:lumOff val="25000"/>
                  </a:schemeClr>
                </a:solidFill>
                <a:latin typeface="Century Gothic" panose="020B0502020202020204" pitchFamily="34" charset="0"/>
              </a:rPr>
              <a:t>, οι οποίες αφορούν τους συμμετέχοντες</a:t>
            </a:r>
            <a:r>
              <a:rPr lang="en-GB"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και τους συνοδούς τους, όταν το </a:t>
            </a:r>
            <a:r>
              <a:rPr lang="el-GR" dirty="0" err="1">
                <a:solidFill>
                  <a:schemeClr val="tx1">
                    <a:lumMod val="75000"/>
                    <a:lumOff val="25000"/>
                  </a:schemeClr>
                </a:solidFill>
                <a:latin typeface="Century Gothic" panose="020B0502020202020204" pitchFamily="34" charset="0"/>
              </a:rPr>
              <a:t>μοναδιαίο</a:t>
            </a:r>
            <a:r>
              <a:rPr lang="el-GR" dirty="0">
                <a:solidFill>
                  <a:schemeClr val="tx1">
                    <a:lumMod val="75000"/>
                    <a:lumOff val="25000"/>
                  </a:schemeClr>
                </a:solidFill>
                <a:latin typeface="Century Gothic" panose="020B0502020202020204" pitchFamily="34" charset="0"/>
              </a:rPr>
              <a:t> προβλεπόμενο κόστος μετακίνησης δεν καλύπτει τουλάχιστον το 70% του πραγματικού </a:t>
            </a:r>
            <a:r>
              <a:rPr lang="el-GR" dirty="0" smtClean="0">
                <a:solidFill>
                  <a:schemeClr val="tx1">
                    <a:lumMod val="75000"/>
                    <a:lumOff val="25000"/>
                  </a:schemeClr>
                </a:solidFill>
                <a:latin typeface="Century Gothic" panose="020B0502020202020204" pitchFamily="34" charset="0"/>
              </a:rPr>
              <a:t>κόστους</a:t>
            </a:r>
          </a:p>
          <a:p>
            <a:pPr marL="285750" indent="-285750">
              <a:lnSpc>
                <a:spcPct val="150000"/>
              </a:lnSpc>
              <a:buFont typeface="Arial" panose="020B0604020202020204" pitchFamily="34" charset="0"/>
              <a:buChar char="•"/>
            </a:pPr>
            <a:endParaRPr lang="el-GR" dirty="0" smtClean="0">
              <a:solidFill>
                <a:schemeClr val="tx1">
                  <a:lumMod val="75000"/>
                  <a:lumOff val="25000"/>
                </a:schemeClr>
              </a:solidFill>
              <a:latin typeface="Century Gothic" panose="020B0502020202020204" pitchFamily="34" charset="0"/>
            </a:endParaRPr>
          </a:p>
          <a:p>
            <a:pPr marL="285750" indent="-285750">
              <a:lnSpc>
                <a:spcPct val="150000"/>
              </a:lnSpc>
              <a:buFont typeface="Arial" panose="020B0604020202020204" pitchFamily="34" charset="0"/>
              <a:buChar char="•"/>
            </a:pPr>
            <a:r>
              <a:rPr lang="el-GR" b="1" u="sng" dirty="0" smtClean="0">
                <a:solidFill>
                  <a:schemeClr val="tx1">
                    <a:lumMod val="75000"/>
                    <a:lumOff val="25000"/>
                  </a:schemeClr>
                </a:solidFill>
                <a:latin typeface="Century Gothic" panose="020B0502020202020204" pitchFamily="34" charset="0"/>
              </a:rPr>
              <a:t>Επιχορήγηση στο 80% του ποσού για έκδοση </a:t>
            </a:r>
            <a:r>
              <a:rPr lang="el-GR" b="1" u="sng" dirty="0">
                <a:solidFill>
                  <a:schemeClr val="tx1">
                    <a:lumMod val="75000"/>
                    <a:lumOff val="25000"/>
                  </a:schemeClr>
                </a:solidFill>
                <a:latin typeface="Century Gothic" panose="020B0502020202020204" pitchFamily="34" charset="0"/>
              </a:rPr>
              <a:t>εγγυητικής επιταγής</a:t>
            </a:r>
            <a:r>
              <a:rPr lang="el-GR" b="1"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όπου κάτι τέτοιο </a:t>
            </a:r>
            <a:r>
              <a:rPr lang="el-GR" dirty="0" smtClean="0">
                <a:solidFill>
                  <a:schemeClr val="tx1">
                    <a:lumMod val="75000"/>
                    <a:lumOff val="25000"/>
                  </a:schemeClr>
                </a:solidFill>
                <a:latin typeface="Century Gothic" panose="020B0502020202020204" pitchFamily="34" charset="0"/>
              </a:rPr>
              <a:t>εφαρμόζεται </a:t>
            </a:r>
            <a:r>
              <a:rPr lang="el-GR" sz="1400" dirty="0">
                <a:solidFill>
                  <a:schemeClr val="tx1">
                    <a:lumMod val="75000"/>
                    <a:lumOff val="25000"/>
                  </a:schemeClr>
                </a:solidFill>
                <a:latin typeface="Century Gothic" panose="020B0502020202020204" pitchFamily="34" charset="0"/>
              </a:rPr>
              <a:t>(για Σχέδια ιδιωτικών οργανισμών με επιχορήγηση άνω των 60 000Ευρώ – μόνο όταν ζητηθεί από την ΕΥ)</a:t>
            </a:r>
            <a:endParaRPr lang="en-US" sz="1400" dirty="0">
              <a:solidFill>
                <a:schemeClr val="tx1">
                  <a:lumMod val="75000"/>
                  <a:lumOff val="25000"/>
                </a:schemeClr>
              </a:solidFill>
              <a:latin typeface="Century Gothic" panose="020B0502020202020204"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6195580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 y="60190"/>
            <a:ext cx="12010293"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Χρηματοδότηση Κινητικοτήτων</a:t>
            </a:r>
            <a:endParaRPr lang="en-GB" sz="2800" dirty="0">
              <a:solidFill>
                <a:schemeClr val="bg1"/>
              </a:solidFill>
              <a:latin typeface="Century Gothic" panose="020B0502020202020204" pitchFamily="34" charset="0"/>
            </a:endParaRPr>
          </a:p>
        </p:txBody>
      </p:sp>
      <p:sp>
        <p:nvSpPr>
          <p:cNvPr id="3" name="Rectangle 2"/>
          <p:cNvSpPr/>
          <p:nvPr/>
        </p:nvSpPr>
        <p:spPr>
          <a:xfrm>
            <a:off x="572868" y="873803"/>
            <a:ext cx="10593363" cy="5696431"/>
          </a:xfrm>
          <a:prstGeom prst="rect">
            <a:avLst/>
          </a:prstGeom>
        </p:spPr>
        <p:txBody>
          <a:bodyPr wrap="square">
            <a:spAutoFit/>
          </a:bodyPr>
          <a:lstStyle/>
          <a:p>
            <a:pPr algn="just">
              <a:lnSpc>
                <a:spcPct val="150000"/>
              </a:lnSpc>
            </a:pPr>
            <a:r>
              <a:rPr lang="el-GR" sz="2000" b="1" dirty="0">
                <a:solidFill>
                  <a:schemeClr val="tx1">
                    <a:lumMod val="75000"/>
                    <a:lumOff val="25000"/>
                  </a:schemeClr>
                </a:solidFill>
                <a:latin typeface="Century Gothic" panose="020B0502020202020204" pitchFamily="34" charset="0"/>
              </a:rPr>
              <a:t>Πλήρης Χρηματοδότηση/</a:t>
            </a:r>
            <a:r>
              <a:rPr lang="en-GB" sz="2000" b="1" dirty="0">
                <a:solidFill>
                  <a:schemeClr val="tx1">
                    <a:lumMod val="75000"/>
                    <a:lumOff val="25000"/>
                  </a:schemeClr>
                </a:solidFill>
                <a:latin typeface="Century Gothic" panose="020B0502020202020204" pitchFamily="34" charset="0"/>
              </a:rPr>
              <a:t>Full funding </a:t>
            </a:r>
            <a:endParaRPr lang="el-GR" sz="2000" b="1" dirty="0">
              <a:solidFill>
                <a:schemeClr val="tx1">
                  <a:lumMod val="75000"/>
                  <a:lumOff val="25000"/>
                </a:schemeClr>
              </a:solidFill>
              <a:latin typeface="Century Gothic" panose="020B0502020202020204" pitchFamily="34" charset="0"/>
            </a:endParaRPr>
          </a:p>
          <a:p>
            <a:pPr marL="285750" indent="-285750" algn="just">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Η κινητικότητα χρηματοδοτείται στο σύνολό της βάσει των προβλεπόμενων </a:t>
            </a:r>
            <a:r>
              <a:rPr lang="en-GB" b="1" dirty="0">
                <a:solidFill>
                  <a:schemeClr val="tx1">
                    <a:lumMod val="75000"/>
                    <a:lumOff val="25000"/>
                  </a:schemeClr>
                </a:solidFill>
                <a:latin typeface="Century Gothic" panose="020B0502020202020204" pitchFamily="34" charset="0"/>
              </a:rPr>
              <a:t>unit cost </a:t>
            </a:r>
            <a:r>
              <a:rPr lang="el-GR" dirty="0">
                <a:solidFill>
                  <a:schemeClr val="tx1">
                    <a:lumMod val="75000"/>
                    <a:lumOff val="25000"/>
                  </a:schemeClr>
                </a:solidFill>
                <a:latin typeface="Century Gothic" panose="020B0502020202020204" pitchFamily="34" charset="0"/>
              </a:rPr>
              <a:t>του Οδηγού Προγράμματος </a:t>
            </a:r>
          </a:p>
          <a:p>
            <a:pPr marL="285750" indent="-285750" algn="just">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Τα έξοδα καλύπτονται πλήρως στη βάση του </a:t>
            </a:r>
            <a:r>
              <a:rPr lang="en-GB" b="1" dirty="0">
                <a:solidFill>
                  <a:schemeClr val="tx1">
                    <a:lumMod val="75000"/>
                    <a:lumOff val="25000"/>
                  </a:schemeClr>
                </a:solidFill>
                <a:latin typeface="Century Gothic" panose="020B0502020202020204" pitchFamily="34" charset="0"/>
              </a:rPr>
              <a:t>“Direct Provision”</a:t>
            </a:r>
            <a:r>
              <a:rPr lang="el-GR" b="1"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από τον οργανισμό αποστολής</a:t>
            </a:r>
          </a:p>
          <a:p>
            <a:pPr marL="285750" indent="-285750" algn="just">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Τα έξοδα καλύπτονται εν μέρει στη βάση του </a:t>
            </a:r>
            <a:r>
              <a:rPr lang="en-GB" b="1" dirty="0">
                <a:solidFill>
                  <a:schemeClr val="tx1">
                    <a:lumMod val="75000"/>
                    <a:lumOff val="25000"/>
                  </a:schemeClr>
                </a:solidFill>
                <a:latin typeface="Century Gothic" panose="020B0502020202020204" pitchFamily="34" charset="0"/>
              </a:rPr>
              <a:t>“Direct Provision”</a:t>
            </a:r>
            <a:r>
              <a:rPr lang="el-GR" dirty="0">
                <a:solidFill>
                  <a:schemeClr val="tx1">
                    <a:lumMod val="75000"/>
                    <a:lumOff val="25000"/>
                  </a:schemeClr>
                </a:solidFill>
                <a:latin typeface="Century Gothic" panose="020B0502020202020204" pitchFamily="34" charset="0"/>
              </a:rPr>
              <a:t>, (κάλυψη π.χ. ταξιδιωτικών από οργανισμό) και εν μέρει στη βάση του</a:t>
            </a:r>
            <a:r>
              <a:rPr lang="el-GR" b="1" dirty="0">
                <a:solidFill>
                  <a:schemeClr val="tx1">
                    <a:lumMod val="75000"/>
                    <a:lumOff val="25000"/>
                  </a:schemeClr>
                </a:solidFill>
                <a:latin typeface="Century Gothic" panose="020B0502020202020204" pitchFamily="34" charset="0"/>
              </a:rPr>
              <a:t> </a:t>
            </a:r>
            <a:r>
              <a:rPr lang="en-GB" b="1" dirty="0">
                <a:solidFill>
                  <a:schemeClr val="tx1">
                    <a:lumMod val="75000"/>
                    <a:lumOff val="25000"/>
                  </a:schemeClr>
                </a:solidFill>
                <a:latin typeface="Century Gothic" panose="020B0502020202020204" pitchFamily="34" charset="0"/>
              </a:rPr>
              <a:t>Unit cost</a:t>
            </a:r>
            <a:r>
              <a:rPr lang="el-GR" dirty="0">
                <a:solidFill>
                  <a:schemeClr val="tx1">
                    <a:lumMod val="75000"/>
                    <a:lumOff val="25000"/>
                  </a:schemeClr>
                </a:solidFill>
                <a:latin typeface="Century Gothic" panose="020B0502020202020204" pitchFamily="34" charset="0"/>
              </a:rPr>
              <a:t> (παροχή ατομικής ενίσχυσης ανά ημέρα ανά συμμετέχοντα</a:t>
            </a:r>
            <a:r>
              <a:rPr lang="el-GR" dirty="0" smtClean="0">
                <a:solidFill>
                  <a:schemeClr val="tx1">
                    <a:lumMod val="75000"/>
                    <a:lumOff val="25000"/>
                  </a:schemeClr>
                </a:solidFill>
                <a:latin typeface="Century Gothic" panose="020B0502020202020204" pitchFamily="34" charset="0"/>
              </a:rPr>
              <a:t>)</a:t>
            </a:r>
          </a:p>
          <a:p>
            <a:pPr algn="just"/>
            <a:endParaRPr lang="el-GR" dirty="0">
              <a:solidFill>
                <a:schemeClr val="tx1">
                  <a:lumMod val="75000"/>
                  <a:lumOff val="25000"/>
                </a:schemeClr>
              </a:solidFill>
              <a:latin typeface="Century Gothic" panose="020B0502020202020204" pitchFamily="34" charset="0"/>
            </a:endParaRPr>
          </a:p>
          <a:p>
            <a:pPr algn="just">
              <a:buFontTx/>
              <a:buChar char="-"/>
            </a:pPr>
            <a:endParaRPr lang="en-GB" sz="1000" dirty="0">
              <a:solidFill>
                <a:schemeClr val="tx1">
                  <a:lumMod val="75000"/>
                  <a:lumOff val="25000"/>
                </a:schemeClr>
              </a:solidFill>
              <a:latin typeface="Century Gothic" panose="020B0502020202020204" pitchFamily="34" charset="0"/>
            </a:endParaRPr>
          </a:p>
          <a:p>
            <a:pPr algn="just">
              <a:lnSpc>
                <a:spcPct val="150000"/>
              </a:lnSpc>
            </a:pPr>
            <a:r>
              <a:rPr lang="el-GR" sz="2000" b="1" dirty="0">
                <a:solidFill>
                  <a:schemeClr val="tx1">
                    <a:lumMod val="75000"/>
                    <a:lumOff val="25000"/>
                  </a:schemeClr>
                </a:solidFill>
                <a:latin typeface="Century Gothic" panose="020B0502020202020204" pitchFamily="34" charset="0"/>
              </a:rPr>
              <a:t>Μηδενική Χρηματοδότηση /</a:t>
            </a:r>
            <a:r>
              <a:rPr lang="en-GB" sz="2000" b="1" dirty="0">
                <a:solidFill>
                  <a:schemeClr val="tx1">
                    <a:lumMod val="75000"/>
                    <a:lumOff val="25000"/>
                  </a:schemeClr>
                </a:solidFill>
                <a:latin typeface="Century Gothic" panose="020B0502020202020204" pitchFamily="34" charset="0"/>
              </a:rPr>
              <a:t>Zero funding</a:t>
            </a:r>
          </a:p>
          <a:p>
            <a:pPr algn="just"/>
            <a:r>
              <a:rPr lang="el-GR" dirty="0">
                <a:solidFill>
                  <a:schemeClr val="tx1">
                    <a:lumMod val="75000"/>
                    <a:lumOff val="25000"/>
                  </a:schemeClr>
                </a:solidFill>
                <a:latin typeface="Century Gothic" panose="020B0502020202020204" pitchFamily="34" charset="0"/>
              </a:rPr>
              <a:t>Δεν δίνεται </a:t>
            </a:r>
            <a:r>
              <a:rPr lang="el-GR" dirty="0" err="1">
                <a:solidFill>
                  <a:schemeClr val="tx1">
                    <a:lumMod val="75000"/>
                    <a:lumOff val="25000"/>
                  </a:schemeClr>
                </a:solidFill>
                <a:latin typeface="Century Gothic" panose="020B0502020202020204" pitchFamily="34" charset="0"/>
              </a:rPr>
              <a:t>επιχ</a:t>
            </a:r>
            <a:r>
              <a:rPr lang="en-GB" dirty="0">
                <a:solidFill>
                  <a:schemeClr val="tx1">
                    <a:lumMod val="75000"/>
                    <a:lumOff val="25000"/>
                  </a:schemeClr>
                </a:solidFill>
                <a:latin typeface="Century Gothic" panose="020B0502020202020204" pitchFamily="34" charset="0"/>
              </a:rPr>
              <a:t>o</a:t>
            </a:r>
            <a:r>
              <a:rPr lang="el-GR" dirty="0" err="1">
                <a:solidFill>
                  <a:schemeClr val="tx1">
                    <a:lumMod val="75000"/>
                    <a:lumOff val="25000"/>
                  </a:schemeClr>
                </a:solidFill>
                <a:latin typeface="Century Gothic" panose="020B0502020202020204" pitchFamily="34" charset="0"/>
              </a:rPr>
              <a:t>ρήγηση</a:t>
            </a:r>
            <a:r>
              <a:rPr lang="el-GR" dirty="0">
                <a:solidFill>
                  <a:schemeClr val="tx1">
                    <a:lumMod val="75000"/>
                    <a:lumOff val="25000"/>
                  </a:schemeClr>
                </a:solidFill>
                <a:latin typeface="Century Gothic" panose="020B0502020202020204" pitchFamily="34" charset="0"/>
              </a:rPr>
              <a:t> από το Πρόγραμμα, αλλά εφαρμόζονται οι κανονισμοί του Προγράμματος όπως προβλέπει η </a:t>
            </a:r>
            <a:r>
              <a:rPr lang="el-GR" dirty="0" smtClean="0">
                <a:solidFill>
                  <a:schemeClr val="tx1">
                    <a:lumMod val="75000"/>
                    <a:lumOff val="25000"/>
                  </a:schemeClr>
                </a:solidFill>
                <a:latin typeface="Century Gothic" panose="020B0502020202020204" pitchFamily="34" charset="0"/>
              </a:rPr>
              <a:t>Συμφωνία </a:t>
            </a:r>
            <a:endParaRPr lang="en-US" dirty="0">
              <a:solidFill>
                <a:schemeClr val="tx1">
                  <a:lumMod val="75000"/>
                  <a:lumOff val="25000"/>
                </a:schemeClr>
              </a:solidFill>
              <a:latin typeface="Century Gothic" panose="020B0502020202020204" pitchFamily="34" charset="0"/>
            </a:endParaRPr>
          </a:p>
          <a:p>
            <a:pPr algn="just"/>
            <a:endParaRPr lang="el-GR" sz="2000" dirty="0">
              <a:solidFill>
                <a:schemeClr val="accent6">
                  <a:lumMod val="75000"/>
                </a:schemeClr>
              </a:solidFill>
              <a:latin typeface="Century Gothic" panose="020B0502020202020204" pitchFamily="34" charset="0"/>
            </a:endParaRPr>
          </a:p>
          <a:p>
            <a:pPr algn="just"/>
            <a:r>
              <a:rPr lang="el-GR" b="1" i="1" dirty="0">
                <a:solidFill>
                  <a:schemeClr val="accent6">
                    <a:lumMod val="75000"/>
                  </a:schemeClr>
                </a:solidFill>
                <a:latin typeface="Century Gothic" panose="020B0502020202020204" pitchFamily="34" charset="0"/>
              </a:rPr>
              <a:t>Το συνολικό ποσό επιχορήγησης του Σχεδίου δεν μπορεί να ξεπεράσει το ποσό που αναγράφεται στη Συμφωνία, ακόμη κι αν πραγματοποιηθούν, εν τέλει, περισσότερες κινητικότητες</a:t>
            </a:r>
          </a:p>
          <a:p>
            <a:pPr marR="62230" algn="just">
              <a:spcBef>
                <a:spcPts val="500"/>
              </a:spcBef>
            </a:pPr>
            <a:endParaRPr lang="el-GR" dirty="0">
              <a:latin typeface="Century Gothic" panose="020B0502020202020204" pitchFamily="34" charset="0"/>
              <a:cs typeface="Verdana"/>
            </a:endParaRPr>
          </a:p>
          <a:p>
            <a:pPr marL="0" lvl="1" defTabSz="1061355">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38177026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 y="60190"/>
            <a:ext cx="12010293"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Υποστηρικτικά αρχεία </a:t>
            </a:r>
            <a:r>
              <a:rPr lang="el-GR" sz="2800" dirty="0" smtClean="0">
                <a:solidFill>
                  <a:schemeClr val="bg1"/>
                </a:solidFill>
                <a:latin typeface="Century Gothic" panose="020B0502020202020204" pitchFamily="34" charset="0"/>
              </a:rPr>
              <a:t>για </a:t>
            </a:r>
            <a:r>
              <a:rPr lang="el-GR" sz="2800" dirty="0">
                <a:solidFill>
                  <a:schemeClr val="bg1"/>
                </a:solidFill>
                <a:latin typeface="Century Gothic" panose="020B0502020202020204" pitchFamily="34" charset="0"/>
              </a:rPr>
              <a:t>κάλυψη εξόδων από ΕΥ</a:t>
            </a:r>
            <a:endParaRPr lang="en-GB" sz="2800" dirty="0">
              <a:solidFill>
                <a:schemeClr val="bg1"/>
              </a:solidFill>
              <a:latin typeface="Century Gothic" panose="020B0502020202020204" pitchFamily="34" charset="0"/>
            </a:endParaRPr>
          </a:p>
        </p:txBody>
      </p:sp>
      <p:sp>
        <p:nvSpPr>
          <p:cNvPr id="3" name="Rectangle 2"/>
          <p:cNvSpPr/>
          <p:nvPr/>
        </p:nvSpPr>
        <p:spPr>
          <a:xfrm>
            <a:off x="572868" y="873803"/>
            <a:ext cx="10593363" cy="5724644"/>
          </a:xfrm>
          <a:prstGeom prst="rect">
            <a:avLst/>
          </a:prstGeom>
        </p:spPr>
        <p:txBody>
          <a:bodyPr wrap="square">
            <a:spAutoFit/>
          </a:bodyPr>
          <a:lstStyle/>
          <a:p>
            <a:pPr marL="457200" indent="-457200" algn="just">
              <a:lnSpc>
                <a:spcPct val="150000"/>
              </a:lnSpc>
              <a:buFont typeface="+mj-lt"/>
              <a:buAutoNum type="arabicPeriod"/>
            </a:pPr>
            <a:r>
              <a:rPr lang="en-US" dirty="0" smtClean="0">
                <a:solidFill>
                  <a:schemeClr val="tx1">
                    <a:lumMod val="75000"/>
                    <a:lumOff val="25000"/>
                  </a:schemeClr>
                </a:solidFill>
                <a:latin typeface="Century Gothic" panose="020B0502020202020204" pitchFamily="34" charset="0"/>
              </a:rPr>
              <a:t>Grant Agreement</a:t>
            </a:r>
          </a:p>
          <a:p>
            <a:pPr marL="457200" indent="-457200" algn="just">
              <a:lnSpc>
                <a:spcPct val="150000"/>
              </a:lnSpc>
              <a:buFont typeface="+mj-lt"/>
              <a:buAutoNum type="arabicPeriod"/>
            </a:pPr>
            <a:r>
              <a:rPr lang="en-US" dirty="0" smtClean="0">
                <a:solidFill>
                  <a:schemeClr val="tx1">
                    <a:lumMod val="75000"/>
                    <a:lumOff val="25000"/>
                  </a:schemeClr>
                </a:solidFill>
                <a:latin typeface="Century Gothic" panose="020B0502020202020204" pitchFamily="34" charset="0"/>
              </a:rPr>
              <a:t>Learning agreement </a:t>
            </a:r>
          </a:p>
          <a:p>
            <a:pPr marL="457200" indent="-457200" algn="just">
              <a:lnSpc>
                <a:spcPct val="150000"/>
              </a:lnSpc>
              <a:buFont typeface="+mj-lt"/>
              <a:buAutoNum type="arabicPeriod"/>
            </a:pPr>
            <a:r>
              <a:rPr lang="en-US" dirty="0" smtClean="0">
                <a:solidFill>
                  <a:schemeClr val="tx1">
                    <a:lumMod val="75000"/>
                    <a:lumOff val="25000"/>
                  </a:schemeClr>
                </a:solidFill>
                <a:latin typeface="Century Gothic" panose="020B0502020202020204" pitchFamily="34" charset="0"/>
              </a:rPr>
              <a:t>Learning agreement complement</a:t>
            </a:r>
            <a:endParaRPr lang="el-GR" dirty="0">
              <a:solidFill>
                <a:schemeClr val="tx1">
                  <a:lumMod val="75000"/>
                  <a:lumOff val="25000"/>
                </a:schemeClr>
              </a:solidFill>
              <a:latin typeface="Century Gothic" panose="020B0502020202020204" pitchFamily="34" charset="0"/>
            </a:endParaRPr>
          </a:p>
          <a:p>
            <a:pPr marL="457200" indent="-457200" algn="just">
              <a:lnSpc>
                <a:spcPct val="150000"/>
              </a:lnSpc>
              <a:buFont typeface="+mj-lt"/>
              <a:buAutoNum type="arabicPeriod"/>
            </a:pPr>
            <a:r>
              <a:rPr lang="en-GB" dirty="0">
                <a:solidFill>
                  <a:schemeClr val="tx1">
                    <a:lumMod val="75000"/>
                    <a:lumOff val="25000"/>
                  </a:schemeClr>
                </a:solidFill>
                <a:latin typeface="Century Gothic" panose="020B0502020202020204" pitchFamily="34" charset="0"/>
              </a:rPr>
              <a:t>Learning Programme for Group Activities</a:t>
            </a:r>
            <a:endParaRPr lang="el-GR" dirty="0">
              <a:solidFill>
                <a:schemeClr val="tx1">
                  <a:lumMod val="75000"/>
                  <a:lumOff val="25000"/>
                </a:schemeClr>
              </a:solidFill>
              <a:latin typeface="Century Gothic" panose="020B0502020202020204" pitchFamily="34" charset="0"/>
            </a:endParaRPr>
          </a:p>
          <a:p>
            <a:pPr marL="457200" indent="-457200" algn="just">
              <a:lnSpc>
                <a:spcPct val="150000"/>
              </a:lnSpc>
              <a:buFont typeface="+mj-lt"/>
              <a:buAutoNum type="arabicPeriod"/>
            </a:pPr>
            <a:r>
              <a:rPr lang="en-GB" dirty="0">
                <a:solidFill>
                  <a:schemeClr val="tx1">
                    <a:lumMod val="75000"/>
                    <a:lumOff val="25000"/>
                  </a:schemeClr>
                </a:solidFill>
                <a:latin typeface="Century Gothic" panose="020B0502020202020204" pitchFamily="34" charset="0"/>
              </a:rPr>
              <a:t>Learning Programme Provided by an invited expert</a:t>
            </a:r>
          </a:p>
          <a:p>
            <a:pPr marL="457200" indent="-457200" algn="just">
              <a:lnSpc>
                <a:spcPct val="150000"/>
              </a:lnSpc>
              <a:buFont typeface="+mj-lt"/>
              <a:buAutoNum type="arabicPeriod"/>
            </a:pPr>
            <a:r>
              <a:rPr lang="en-US" dirty="0" smtClean="0">
                <a:solidFill>
                  <a:schemeClr val="tx1">
                    <a:lumMod val="75000"/>
                    <a:lumOff val="25000"/>
                  </a:schemeClr>
                </a:solidFill>
                <a:latin typeface="Century Gothic" panose="020B0502020202020204" pitchFamily="34" charset="0"/>
              </a:rPr>
              <a:t>Attendance certificate </a:t>
            </a:r>
            <a:r>
              <a:rPr lang="en-US" sz="1600" dirty="0">
                <a:solidFill>
                  <a:schemeClr val="tx1">
                    <a:lumMod val="75000"/>
                    <a:lumOff val="25000"/>
                  </a:schemeClr>
                </a:solidFill>
                <a:latin typeface="Century Gothic" panose="020B0502020202020204" pitchFamily="34" charset="0"/>
              </a:rPr>
              <a:t>(</a:t>
            </a:r>
            <a:r>
              <a:rPr lang="el-GR" sz="1600" dirty="0">
                <a:solidFill>
                  <a:schemeClr val="tx1">
                    <a:lumMod val="75000"/>
                    <a:lumOff val="25000"/>
                  </a:schemeClr>
                </a:solidFill>
                <a:latin typeface="Century Gothic" panose="020B0502020202020204" pitchFamily="34" charset="0"/>
              </a:rPr>
              <a:t>για </a:t>
            </a:r>
            <a:r>
              <a:rPr lang="en-US" sz="1600" dirty="0">
                <a:solidFill>
                  <a:schemeClr val="tx1">
                    <a:lumMod val="75000"/>
                    <a:lumOff val="25000"/>
                  </a:schemeClr>
                </a:solidFill>
                <a:latin typeface="Century Gothic" panose="020B0502020202020204" pitchFamily="34" charset="0"/>
              </a:rPr>
              <a:t>Preparatory Visits </a:t>
            </a:r>
            <a:r>
              <a:rPr lang="el-GR" sz="1600" dirty="0">
                <a:solidFill>
                  <a:schemeClr val="tx1">
                    <a:lumMod val="75000"/>
                    <a:lumOff val="25000"/>
                  </a:schemeClr>
                </a:solidFill>
                <a:latin typeface="Century Gothic" panose="020B0502020202020204" pitchFamily="34" charset="0"/>
              </a:rPr>
              <a:t>μαζί με </a:t>
            </a:r>
            <a:r>
              <a:rPr lang="en-US" sz="1600" dirty="0">
                <a:solidFill>
                  <a:schemeClr val="tx1">
                    <a:lumMod val="75000"/>
                    <a:lumOff val="25000"/>
                  </a:schemeClr>
                </a:solidFill>
                <a:latin typeface="Century Gothic" panose="020B0502020202020204" pitchFamily="34" charset="0"/>
              </a:rPr>
              <a:t>agenda)</a:t>
            </a:r>
          </a:p>
          <a:p>
            <a:pPr marL="457200" indent="-457200" algn="just">
              <a:lnSpc>
                <a:spcPct val="150000"/>
              </a:lnSpc>
              <a:buFont typeface="+mj-lt"/>
              <a:buAutoNum type="arabicPeriod"/>
            </a:pPr>
            <a:r>
              <a:rPr lang="en-GB" dirty="0" err="1" smtClean="0">
                <a:solidFill>
                  <a:schemeClr val="tx1">
                    <a:lumMod val="75000"/>
                    <a:lumOff val="25000"/>
                  </a:schemeClr>
                </a:solidFill>
                <a:latin typeface="Century Gothic" panose="020B0502020202020204" pitchFamily="34" charset="0"/>
              </a:rPr>
              <a:t>Europass</a:t>
            </a:r>
            <a:r>
              <a:rPr lang="en-GB" dirty="0" smtClean="0">
                <a:solidFill>
                  <a:schemeClr val="tx1">
                    <a:lumMod val="75000"/>
                    <a:lumOff val="25000"/>
                  </a:schemeClr>
                </a:solidFill>
                <a:latin typeface="Century Gothic" panose="020B0502020202020204" pitchFamily="34" charset="0"/>
              </a:rPr>
              <a:t> Mobility</a:t>
            </a:r>
          </a:p>
          <a:p>
            <a:pPr marL="457200" indent="-457200" algn="just">
              <a:lnSpc>
                <a:spcPct val="150000"/>
              </a:lnSpc>
              <a:buFont typeface="+mj-lt"/>
              <a:buAutoNum type="arabicPeriod"/>
            </a:pPr>
            <a:r>
              <a:rPr lang="en-GB" dirty="0" smtClean="0">
                <a:solidFill>
                  <a:schemeClr val="tx1">
                    <a:lumMod val="75000"/>
                    <a:lumOff val="25000"/>
                  </a:schemeClr>
                </a:solidFill>
                <a:latin typeface="Century Gothic" panose="020B0502020202020204" pitchFamily="34" charset="0"/>
              </a:rPr>
              <a:t>Participant Report (</a:t>
            </a:r>
            <a:r>
              <a:rPr lang="el-GR" sz="1600" dirty="0" smtClean="0">
                <a:solidFill>
                  <a:schemeClr val="tx1">
                    <a:lumMod val="75000"/>
                    <a:lumOff val="25000"/>
                  </a:schemeClr>
                </a:solidFill>
                <a:latin typeface="Century Gothic" panose="020B0502020202020204" pitchFamily="34" charset="0"/>
              </a:rPr>
              <a:t>Συμμετέχοντες </a:t>
            </a:r>
            <a:r>
              <a:rPr lang="el-GR" sz="1600" dirty="0">
                <a:solidFill>
                  <a:schemeClr val="tx1">
                    <a:lumMod val="75000"/>
                    <a:lumOff val="25000"/>
                  </a:schemeClr>
                </a:solidFill>
                <a:latin typeface="Century Gothic" panose="020B0502020202020204" pitchFamily="34" charset="0"/>
              </a:rPr>
              <a:t>που δεν το υποβάλουν ενδέχεται να υποχρεωθούν να επιστρέψουν εν μέρει ή πλήρως τη χρηματοδότηση που έλαβαν από το </a:t>
            </a:r>
            <a:r>
              <a:rPr lang="en-US" sz="1600" dirty="0" smtClean="0">
                <a:solidFill>
                  <a:schemeClr val="tx1">
                    <a:lumMod val="75000"/>
                    <a:lumOff val="25000"/>
                  </a:schemeClr>
                </a:solidFill>
                <a:latin typeface="Century Gothic" panose="020B0502020202020204" pitchFamily="34" charset="0"/>
              </a:rPr>
              <a:t>Erasmus)</a:t>
            </a:r>
            <a:endParaRPr lang="el-GR" sz="1600" dirty="0">
              <a:solidFill>
                <a:schemeClr val="tx1">
                  <a:lumMod val="75000"/>
                  <a:lumOff val="25000"/>
                </a:schemeClr>
              </a:solidFill>
              <a:latin typeface="Century Gothic" panose="020B0502020202020204" pitchFamily="34" charset="0"/>
            </a:endParaRPr>
          </a:p>
          <a:p>
            <a:pPr algn="just"/>
            <a:endParaRPr lang="en-US" dirty="0" smtClean="0">
              <a:solidFill>
                <a:schemeClr val="tx1">
                  <a:lumMod val="75000"/>
                  <a:lumOff val="25000"/>
                </a:schemeClr>
              </a:solidFill>
              <a:latin typeface="Century Gothic" panose="020B0502020202020204" pitchFamily="34" charset="0"/>
            </a:endParaRPr>
          </a:p>
          <a:p>
            <a:pPr algn="just"/>
            <a:r>
              <a:rPr lang="el-GR" dirty="0" smtClean="0">
                <a:solidFill>
                  <a:schemeClr val="tx1">
                    <a:lumMod val="75000"/>
                    <a:lumOff val="25000"/>
                  </a:schemeClr>
                </a:solidFill>
                <a:latin typeface="Century Gothic" panose="020B0502020202020204" pitchFamily="34" charset="0"/>
              </a:rPr>
              <a:t>Όλα </a:t>
            </a:r>
            <a:r>
              <a:rPr lang="el-GR" dirty="0">
                <a:solidFill>
                  <a:schemeClr val="tx1">
                    <a:lumMod val="75000"/>
                    <a:lumOff val="25000"/>
                  </a:schemeClr>
                </a:solidFill>
                <a:latin typeface="Century Gothic" panose="020B0502020202020204" pitchFamily="34" charset="0"/>
              </a:rPr>
              <a:t>τα υπόλοιπα παραστατικά (αποδείξεις πληρωμής</a:t>
            </a:r>
            <a:r>
              <a:rPr lang="el-GR" dirty="0" smtClean="0">
                <a:solidFill>
                  <a:schemeClr val="tx1">
                    <a:lumMod val="75000"/>
                    <a:lumOff val="25000"/>
                  </a:schemeClr>
                </a:solidFill>
                <a:latin typeface="Century Gothic" panose="020B0502020202020204" pitchFamily="34" charset="0"/>
              </a:rPr>
              <a:t>,</a:t>
            </a:r>
            <a:r>
              <a:rPr lang="en-US" dirty="0" smtClean="0">
                <a:solidFill>
                  <a:schemeClr val="tx1">
                    <a:lumMod val="75000"/>
                    <a:lumOff val="25000"/>
                  </a:schemeClr>
                </a:solidFill>
                <a:latin typeface="Century Gothic" panose="020B0502020202020204" pitchFamily="34" charset="0"/>
              </a:rPr>
              <a:t> course fees,</a:t>
            </a:r>
            <a:r>
              <a:rPr lang="el-GR" dirty="0" smtClean="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τιμολόγια κλπ.) τηρούνται στο αρχείο του σχολείου/οργανισμού για σκοπούς διαφάνειας</a:t>
            </a:r>
            <a:endParaRPr lang="en-GB" dirty="0">
              <a:solidFill>
                <a:schemeClr val="tx1">
                  <a:lumMod val="75000"/>
                  <a:lumOff val="25000"/>
                </a:schemeClr>
              </a:solidFill>
              <a:latin typeface="Century Gothic" panose="020B0502020202020204" pitchFamily="34" charset="0"/>
            </a:endParaRPr>
          </a:p>
          <a:p>
            <a:pPr algn="just"/>
            <a:endParaRPr lang="el-GR" dirty="0">
              <a:solidFill>
                <a:schemeClr val="tx1">
                  <a:lumMod val="75000"/>
                  <a:lumOff val="25000"/>
                </a:schemeClr>
              </a:solidFill>
              <a:latin typeface="Century Gothic" panose="020B0502020202020204" pitchFamily="34" charset="0"/>
            </a:endParaRPr>
          </a:p>
          <a:p>
            <a:pPr algn="just"/>
            <a:r>
              <a:rPr lang="el-GR" b="1" dirty="0">
                <a:solidFill>
                  <a:schemeClr val="tx1">
                    <a:lumMod val="75000"/>
                    <a:lumOff val="25000"/>
                  </a:schemeClr>
                </a:solidFill>
                <a:latin typeface="Century Gothic" panose="020B0502020202020204" pitchFamily="34" charset="0"/>
              </a:rPr>
              <a:t>Σημείωση: </a:t>
            </a:r>
            <a:r>
              <a:rPr lang="el-GR" dirty="0">
                <a:solidFill>
                  <a:schemeClr val="tx1">
                    <a:lumMod val="75000"/>
                    <a:lumOff val="25000"/>
                  </a:schemeClr>
                </a:solidFill>
                <a:latin typeface="Century Gothic" panose="020B0502020202020204" pitchFamily="34" charset="0"/>
              </a:rPr>
              <a:t>σε περίπτωση που τα πραγματικά έξοδα ήταν χαμηλότερα από το προβλεπόμενο </a:t>
            </a:r>
            <a:r>
              <a:rPr lang="el-GR" dirty="0" err="1">
                <a:solidFill>
                  <a:schemeClr val="tx1">
                    <a:lumMod val="75000"/>
                    <a:lumOff val="25000"/>
                  </a:schemeClr>
                </a:solidFill>
                <a:latin typeface="Century Gothic" panose="020B0502020202020204" pitchFamily="34" charset="0"/>
              </a:rPr>
              <a:t>μοναδιαίο</a:t>
            </a:r>
            <a:r>
              <a:rPr lang="el-GR" dirty="0">
                <a:solidFill>
                  <a:schemeClr val="tx1">
                    <a:lumMod val="75000"/>
                    <a:lumOff val="25000"/>
                  </a:schemeClr>
                </a:solidFill>
                <a:latin typeface="Century Gothic" panose="020B0502020202020204" pitchFamily="34" charset="0"/>
              </a:rPr>
              <a:t> κόστος του Προγράμματος, δεν αποκόπτεται οποιοδήποτε </a:t>
            </a:r>
            <a:r>
              <a:rPr lang="el-GR" dirty="0" smtClean="0">
                <a:solidFill>
                  <a:schemeClr val="tx1">
                    <a:lumMod val="75000"/>
                    <a:lumOff val="25000"/>
                  </a:schemeClr>
                </a:solidFill>
                <a:latin typeface="Century Gothic" panose="020B0502020202020204" pitchFamily="34" charset="0"/>
              </a:rPr>
              <a:t>ποσό</a:t>
            </a:r>
            <a:endParaRPr lang="el-GR" dirty="0">
              <a:solidFill>
                <a:schemeClr val="tx1">
                  <a:lumMod val="75000"/>
                  <a:lumOff val="25000"/>
                </a:schemeClr>
              </a:solidFill>
              <a:latin typeface="Century Gothic" panose="020B0502020202020204" pitchFamily="34" charset="0"/>
              <a:cs typeface="Verdana"/>
            </a:endParaRPr>
          </a:p>
          <a:p>
            <a:pPr marL="0" lvl="1" defTabSz="1061355">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30016576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4" name="Text Placeholder 5"/>
          <p:cNvSpPr txBox="1">
            <a:spLocks/>
          </p:cNvSpPr>
          <p:nvPr/>
        </p:nvSpPr>
        <p:spPr>
          <a:xfrm>
            <a:off x="685800" y="1199119"/>
            <a:ext cx="3574031" cy="52894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l-GR" sz="3200" b="1" dirty="0" smtClean="0">
              <a:solidFill>
                <a:schemeClr val="accent5">
                  <a:lumMod val="50000"/>
                </a:schemeClr>
              </a:solidFill>
              <a:latin typeface="Century Gothic" panose="020B0502020202020204" pitchFamily="34" charset="0"/>
            </a:endParaRPr>
          </a:p>
          <a:p>
            <a:pPr algn="ctr"/>
            <a:endParaRPr lang="el-GR" sz="3200" b="1" dirty="0">
              <a:solidFill>
                <a:schemeClr val="accent5">
                  <a:lumMod val="50000"/>
                </a:schemeClr>
              </a:solidFill>
              <a:latin typeface="Century Gothic" panose="020B0502020202020204" pitchFamily="34" charset="0"/>
            </a:endParaRPr>
          </a:p>
          <a:p>
            <a:pPr marL="0" indent="0" algn="ctr">
              <a:buNone/>
            </a:pPr>
            <a:endParaRPr lang="el-GR" sz="3200" b="1" dirty="0">
              <a:solidFill>
                <a:schemeClr val="accent5">
                  <a:lumMod val="50000"/>
                </a:schemeClr>
              </a:solidFill>
              <a:latin typeface="Century Gothic" panose="020B0502020202020204" pitchFamily="34" charset="0"/>
            </a:endParaRPr>
          </a:p>
          <a:p>
            <a:pPr marL="0" indent="0" algn="ctr">
              <a:buNone/>
            </a:pPr>
            <a:r>
              <a:rPr lang="el-GR" b="1" dirty="0" smtClean="0">
                <a:solidFill>
                  <a:srgbClr val="7030A0"/>
                </a:solidFill>
                <a:latin typeface="Century Gothic" panose="020B0502020202020204" pitchFamily="34" charset="0"/>
              </a:rPr>
              <a:t>3. Συμφωνία Επιχορήγησης &amp; Παραρτήματα</a:t>
            </a:r>
            <a:endParaRPr lang="en-GB" dirty="0">
              <a:solidFill>
                <a:srgbClr val="7030A0"/>
              </a:solidFill>
              <a:latin typeface="Century Gothic" panose="020B0502020202020204" pitchFamily="34" charset="0"/>
            </a:endParaRPr>
          </a:p>
        </p:txBody>
      </p:sp>
      <p:sp>
        <p:nvSpPr>
          <p:cNvPr id="5" name="Subtitle 4"/>
          <p:cNvSpPr txBox="1">
            <a:spLocks/>
          </p:cNvSpPr>
          <p:nvPr/>
        </p:nvSpPr>
        <p:spPr>
          <a:xfrm>
            <a:off x="5314390" y="1303586"/>
            <a:ext cx="5148064" cy="4464497"/>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l-GR" dirty="0" smtClean="0">
              <a:latin typeface="Century Gothic" panose="020B0502020202020204" pitchFamily="34" charset="0"/>
            </a:endParaRPr>
          </a:p>
          <a:p>
            <a:pPr marL="342900" indent="-342900" algn="l">
              <a:buFont typeface="Arial" panose="020B0604020202020204" pitchFamily="34" charset="0"/>
              <a:buChar char="•"/>
            </a:pPr>
            <a:endParaRPr lang="el-GR" dirty="0">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Συμφωνία Επιχορήγησης και </a:t>
            </a:r>
            <a:r>
              <a:rPr lang="el-GR" dirty="0" smtClean="0">
                <a:solidFill>
                  <a:schemeClr val="tx1">
                    <a:lumMod val="75000"/>
                    <a:lumOff val="25000"/>
                  </a:schemeClr>
                </a:solidFill>
                <a:latin typeface="Century Gothic" panose="020B0502020202020204" pitchFamily="34" charset="0"/>
              </a:rPr>
              <a:t>Παραρτήματα</a:t>
            </a:r>
          </a:p>
          <a:p>
            <a:pPr marL="342900" indent="-342900" algn="l">
              <a:buFont typeface="Arial" panose="020B0604020202020204" pitchFamily="34" charset="0"/>
              <a:buChar char="•"/>
            </a:pPr>
            <a:endParaRPr lang="el-GR"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smtClean="0">
                <a:solidFill>
                  <a:schemeClr val="tx1">
                    <a:lumMod val="75000"/>
                    <a:lumOff val="25000"/>
                  </a:schemeClr>
                </a:solidFill>
                <a:latin typeface="Century Gothic" panose="020B0502020202020204" pitchFamily="34" charset="0"/>
              </a:rPr>
              <a:t>Τροποποιήσεις </a:t>
            </a:r>
            <a:r>
              <a:rPr lang="el-GR" dirty="0">
                <a:solidFill>
                  <a:schemeClr val="tx1">
                    <a:lumMod val="75000"/>
                    <a:lumOff val="25000"/>
                  </a:schemeClr>
                </a:solidFill>
                <a:latin typeface="Century Gothic" panose="020B0502020202020204" pitchFamily="34" charset="0"/>
              </a:rPr>
              <a:t>Συμφωνίας</a:t>
            </a:r>
          </a:p>
          <a:p>
            <a:pPr marL="342900" indent="-342900">
              <a:buFont typeface="Arial" panose="020B0604020202020204" pitchFamily="34" charset="0"/>
              <a:buChar char="•"/>
            </a:pPr>
            <a:endParaRPr lang="el-GR" dirty="0">
              <a:solidFill>
                <a:schemeClr val="tx1">
                  <a:lumMod val="75000"/>
                  <a:lumOff val="25000"/>
                </a:schemeClr>
              </a:solidFill>
              <a:latin typeface="Century Gothic" panose="020B0502020202020204" pitchFamily="34" charset="0"/>
            </a:endParaRPr>
          </a:p>
          <a:p>
            <a:pPr algn="l"/>
            <a:endParaRPr lang="el-GR" dirty="0">
              <a:solidFill>
                <a:schemeClr val="tx1">
                  <a:lumMod val="75000"/>
                  <a:lumOff val="25000"/>
                </a:schemeClr>
              </a:solidFill>
              <a:latin typeface="Century Gothic" panose="020B0502020202020204" pitchFamily="34" charset="0"/>
            </a:endParaRPr>
          </a:p>
          <a:p>
            <a:pPr algn="l"/>
            <a:endParaRPr lang="el-GR" dirty="0">
              <a:solidFill>
                <a:schemeClr val="tx1">
                  <a:lumMod val="75000"/>
                  <a:lumOff val="25000"/>
                </a:schemeClr>
              </a:solidFill>
              <a:latin typeface="Century Gothic" panose="020B0502020202020204" pitchFamily="34" charset="0"/>
            </a:endParaRPr>
          </a:p>
          <a:p>
            <a:pPr algn="l"/>
            <a:endParaRPr lang="el-GR" dirty="0">
              <a:solidFill>
                <a:schemeClr val="tx1">
                  <a:lumMod val="75000"/>
                  <a:lumOff val="25000"/>
                </a:schemeClr>
              </a:solidFill>
              <a:latin typeface="Century Gothic" panose="020B0502020202020204" pitchFamily="34" charset="0"/>
            </a:endParaRPr>
          </a:p>
        </p:txBody>
      </p:sp>
      <p:cxnSp>
        <p:nvCxnSpPr>
          <p:cNvPr id="7" name="Straight Connector 6"/>
          <p:cNvCxnSpPr/>
          <p:nvPr/>
        </p:nvCxnSpPr>
        <p:spPr>
          <a:xfrm>
            <a:off x="4853354" y="1644162"/>
            <a:ext cx="8792" cy="351692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7937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2317"/>
            <a:ext cx="10880203"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Συμφωνία &amp; </a:t>
            </a:r>
            <a:r>
              <a:rPr lang="el-GR" sz="2800" dirty="0" smtClean="0">
                <a:solidFill>
                  <a:schemeClr val="bg1"/>
                </a:solidFill>
                <a:latin typeface="Century Gothic" panose="020B0502020202020204" pitchFamily="34" charset="0"/>
              </a:rPr>
              <a:t>Παραρτήματα - </a:t>
            </a:r>
            <a:r>
              <a:rPr lang="en-GB" sz="2800" dirty="0" smtClean="0">
                <a:solidFill>
                  <a:schemeClr val="bg1"/>
                </a:solidFill>
                <a:latin typeface="Century Gothic" panose="020B0502020202020204" pitchFamily="34" charset="0"/>
              </a:rPr>
              <a:t>Mono-beneficiary Agreement</a:t>
            </a:r>
            <a:endParaRPr lang="en-GB" sz="2800" dirty="0">
              <a:solidFill>
                <a:schemeClr val="bg1"/>
              </a:solidFill>
            </a:endParaRPr>
          </a:p>
        </p:txBody>
      </p:sp>
      <p:sp>
        <p:nvSpPr>
          <p:cNvPr id="3" name="Rectangle 2"/>
          <p:cNvSpPr/>
          <p:nvPr/>
        </p:nvSpPr>
        <p:spPr>
          <a:xfrm>
            <a:off x="286839" y="873803"/>
            <a:ext cx="10593363" cy="5832366"/>
          </a:xfrm>
          <a:prstGeom prst="rect">
            <a:avLst/>
          </a:prstGeom>
        </p:spPr>
        <p:txBody>
          <a:bodyPr wrap="square">
            <a:spAutoFit/>
          </a:bodyPr>
          <a:lstStyle/>
          <a:p>
            <a:pPr>
              <a:lnSpc>
                <a:spcPct val="150000"/>
              </a:lnSpc>
            </a:pPr>
            <a:r>
              <a:rPr lang="en-US" sz="2000" b="1" dirty="0" smtClean="0">
                <a:solidFill>
                  <a:srgbClr val="7030A0"/>
                </a:solidFill>
                <a:latin typeface="Century Gothic" panose="020B0502020202020204" pitchFamily="34" charset="0"/>
              </a:rPr>
              <a:t>Grant Agreement</a:t>
            </a:r>
            <a:r>
              <a:rPr lang="el-GR" sz="2000" b="1" dirty="0" smtClean="0">
                <a:solidFill>
                  <a:srgbClr val="7030A0"/>
                </a:solidFill>
                <a:latin typeface="Century Gothic" panose="020B0502020202020204" pitchFamily="34" charset="0"/>
              </a:rPr>
              <a:t> – </a:t>
            </a:r>
            <a:r>
              <a:rPr lang="en-GB" sz="2000" b="1" dirty="0" smtClean="0">
                <a:solidFill>
                  <a:srgbClr val="7030A0"/>
                </a:solidFill>
                <a:latin typeface="Century Gothic" panose="020B0502020202020204" pitchFamily="34" charset="0"/>
              </a:rPr>
              <a:t>Special Conditions</a:t>
            </a:r>
            <a:r>
              <a:rPr lang="el-GR" sz="2000" b="1" dirty="0" smtClean="0">
                <a:solidFill>
                  <a:srgbClr val="7030A0"/>
                </a:solidFill>
                <a:latin typeface="Century Gothic" panose="020B0502020202020204" pitchFamily="34" charset="0"/>
              </a:rPr>
              <a:t> &amp; Α</a:t>
            </a:r>
            <a:r>
              <a:rPr lang="en-US" sz="2000" b="1" dirty="0" err="1" smtClean="0">
                <a:solidFill>
                  <a:srgbClr val="7030A0"/>
                </a:solidFill>
                <a:latin typeface="Century Gothic" panose="020B0502020202020204" pitchFamily="34" charset="0"/>
              </a:rPr>
              <a:t>nnexes</a:t>
            </a:r>
            <a:r>
              <a:rPr lang="en-US" sz="2000" b="1" dirty="0" smtClean="0">
                <a:solidFill>
                  <a:srgbClr val="7030A0"/>
                </a:solidFill>
                <a:latin typeface="Century Gothic" panose="020B0502020202020204" pitchFamily="34" charset="0"/>
              </a:rPr>
              <a:t>:</a:t>
            </a:r>
          </a:p>
          <a:p>
            <a:pPr>
              <a:lnSpc>
                <a:spcPct val="150000"/>
              </a:lnSpc>
            </a:pPr>
            <a:r>
              <a:rPr lang="en-US" sz="2000" dirty="0" smtClean="0">
                <a:solidFill>
                  <a:schemeClr val="tx1">
                    <a:lumMod val="75000"/>
                    <a:lumOff val="25000"/>
                  </a:schemeClr>
                </a:solidFill>
                <a:latin typeface="Century Gothic" panose="020B0502020202020204" pitchFamily="34" charset="0"/>
              </a:rPr>
              <a:t>Annex I </a:t>
            </a:r>
            <a:r>
              <a:rPr lang="en-GB" sz="2000" dirty="0" smtClean="0">
                <a:solidFill>
                  <a:schemeClr val="tx1">
                    <a:lumMod val="75000"/>
                    <a:lumOff val="25000"/>
                  </a:schemeClr>
                </a:solidFill>
                <a:latin typeface="Century Gothic" panose="020B0502020202020204" pitchFamily="34" charset="0"/>
              </a:rPr>
              <a:t>– </a:t>
            </a:r>
            <a:r>
              <a:rPr lang="en-US" sz="2000" dirty="0" smtClean="0">
                <a:solidFill>
                  <a:schemeClr val="tx1">
                    <a:lumMod val="75000"/>
                    <a:lumOff val="25000"/>
                  </a:schemeClr>
                </a:solidFill>
                <a:latin typeface="Century Gothic" panose="020B0502020202020204" pitchFamily="34" charset="0"/>
              </a:rPr>
              <a:t>General Conditions</a:t>
            </a:r>
          </a:p>
          <a:p>
            <a:pPr>
              <a:lnSpc>
                <a:spcPct val="150000"/>
              </a:lnSpc>
            </a:pPr>
            <a:r>
              <a:rPr lang="en-US" sz="2000" b="1" dirty="0" smtClean="0">
                <a:solidFill>
                  <a:srgbClr val="7030A0"/>
                </a:solidFill>
                <a:latin typeface="Century Gothic" panose="020B0502020202020204" pitchFamily="34" charset="0"/>
              </a:rPr>
              <a:t>Annex II – </a:t>
            </a:r>
            <a:r>
              <a:rPr lang="en-GB" sz="2000" b="1" dirty="0" smtClean="0">
                <a:solidFill>
                  <a:srgbClr val="7030A0"/>
                </a:solidFill>
                <a:latin typeface="Century Gothic" panose="020B0502020202020204" pitchFamily="34" charset="0"/>
              </a:rPr>
              <a:t>Description and estimated budget of the project</a:t>
            </a:r>
            <a:endParaRPr lang="en-US" sz="2000" b="1" dirty="0" smtClean="0">
              <a:solidFill>
                <a:srgbClr val="7030A0"/>
              </a:solidFill>
              <a:latin typeface="Century Gothic" panose="020B0502020202020204" pitchFamily="34" charset="0"/>
            </a:endParaRPr>
          </a:p>
          <a:p>
            <a:pPr>
              <a:lnSpc>
                <a:spcPct val="150000"/>
              </a:lnSpc>
            </a:pPr>
            <a:r>
              <a:rPr lang="en-US" sz="2000" dirty="0" smtClean="0">
                <a:solidFill>
                  <a:schemeClr val="tx1">
                    <a:lumMod val="75000"/>
                    <a:lumOff val="25000"/>
                  </a:schemeClr>
                </a:solidFill>
                <a:latin typeface="Century Gothic" panose="020B0502020202020204" pitchFamily="34" charset="0"/>
              </a:rPr>
              <a:t>Annex III </a:t>
            </a:r>
            <a:r>
              <a:rPr lang="en-GB" sz="2000" dirty="0" smtClean="0">
                <a:solidFill>
                  <a:schemeClr val="tx1">
                    <a:lumMod val="75000"/>
                    <a:lumOff val="25000"/>
                  </a:schemeClr>
                </a:solidFill>
                <a:latin typeface="Century Gothic" panose="020B0502020202020204" pitchFamily="34" charset="0"/>
              </a:rPr>
              <a:t>– </a:t>
            </a:r>
            <a:r>
              <a:rPr lang="en-US" sz="2000" dirty="0" smtClean="0">
                <a:solidFill>
                  <a:schemeClr val="tx1">
                    <a:lumMod val="75000"/>
                    <a:lumOff val="25000"/>
                  </a:schemeClr>
                </a:solidFill>
                <a:latin typeface="Century Gothic" panose="020B0502020202020204" pitchFamily="34" charset="0"/>
              </a:rPr>
              <a:t>Financial and contractual rules </a:t>
            </a:r>
            <a:endParaRPr lang="el-GR" sz="2000" dirty="0" smtClean="0">
              <a:solidFill>
                <a:schemeClr val="tx1">
                  <a:lumMod val="75000"/>
                  <a:lumOff val="25000"/>
                </a:schemeClr>
              </a:solidFill>
              <a:latin typeface="Century Gothic" panose="020B0502020202020204" pitchFamily="34" charset="0"/>
            </a:endParaRPr>
          </a:p>
          <a:p>
            <a:pPr>
              <a:lnSpc>
                <a:spcPct val="150000"/>
              </a:lnSpc>
            </a:pPr>
            <a:r>
              <a:rPr lang="en-US" sz="2000" dirty="0" smtClean="0">
                <a:solidFill>
                  <a:schemeClr val="tx1">
                    <a:lumMod val="75000"/>
                    <a:lumOff val="25000"/>
                  </a:schemeClr>
                </a:solidFill>
                <a:latin typeface="Century Gothic" panose="020B0502020202020204" pitchFamily="34" charset="0"/>
              </a:rPr>
              <a:t>Annex IV </a:t>
            </a:r>
            <a:r>
              <a:rPr lang="en-GB" sz="2000" dirty="0" smtClean="0">
                <a:solidFill>
                  <a:schemeClr val="tx1">
                    <a:lumMod val="75000"/>
                    <a:lumOff val="25000"/>
                  </a:schemeClr>
                </a:solidFill>
                <a:latin typeface="Century Gothic" panose="020B0502020202020204" pitchFamily="34" charset="0"/>
              </a:rPr>
              <a:t>– </a:t>
            </a:r>
            <a:r>
              <a:rPr lang="en-US" sz="2000" dirty="0" smtClean="0">
                <a:solidFill>
                  <a:schemeClr val="tx1">
                    <a:lumMod val="75000"/>
                    <a:lumOff val="25000"/>
                  </a:schemeClr>
                </a:solidFill>
                <a:latin typeface="Century Gothic" panose="020B0502020202020204" pitchFamily="34" charset="0"/>
              </a:rPr>
              <a:t>Applicable rates</a:t>
            </a:r>
          </a:p>
          <a:p>
            <a:r>
              <a:rPr lang="en-US" sz="2000" dirty="0" smtClean="0">
                <a:solidFill>
                  <a:schemeClr val="tx1">
                    <a:lumMod val="75000"/>
                    <a:lumOff val="25000"/>
                  </a:schemeClr>
                </a:solidFill>
                <a:latin typeface="Century Gothic" panose="020B0502020202020204" pitchFamily="34" charset="0"/>
              </a:rPr>
              <a:t>Annex V</a:t>
            </a:r>
            <a:r>
              <a:rPr lang="el-GR" sz="2000" dirty="0" smtClean="0">
                <a:solidFill>
                  <a:schemeClr val="tx1">
                    <a:lumMod val="75000"/>
                    <a:lumOff val="25000"/>
                  </a:schemeClr>
                </a:solidFill>
                <a:latin typeface="Century Gothic" panose="020B0502020202020204" pitchFamily="34" charset="0"/>
              </a:rPr>
              <a:t> </a:t>
            </a:r>
            <a:r>
              <a:rPr lang="en-GB" sz="2000" dirty="0" smtClean="0">
                <a:solidFill>
                  <a:schemeClr val="tx1">
                    <a:lumMod val="75000"/>
                    <a:lumOff val="25000"/>
                  </a:schemeClr>
                </a:solidFill>
                <a:latin typeface="Century Gothic" panose="020B0502020202020204" pitchFamily="34" charset="0"/>
              </a:rPr>
              <a:t>– Templates </a:t>
            </a:r>
            <a:r>
              <a:rPr lang="en-US" sz="2000" dirty="0" smtClean="0">
                <a:solidFill>
                  <a:schemeClr val="tx1">
                    <a:lumMod val="75000"/>
                    <a:lumOff val="25000"/>
                  </a:schemeClr>
                </a:solidFill>
                <a:latin typeface="Century Gothic" panose="020B0502020202020204" pitchFamily="34" charset="0"/>
              </a:rPr>
              <a:t>for agreements to be used between beneficiary and participants</a:t>
            </a:r>
          </a:p>
          <a:p>
            <a:pPr marL="457200" indent="-457200" algn="just">
              <a:lnSpc>
                <a:spcPct val="150000"/>
              </a:lnSpc>
              <a:buFont typeface="+mj-lt"/>
              <a:buAutoNum type="arabicPeriod"/>
            </a:pPr>
            <a:r>
              <a:rPr lang="en-US" dirty="0">
                <a:solidFill>
                  <a:srgbClr val="FF0000"/>
                </a:solidFill>
                <a:latin typeface="Century Gothic" panose="020B0502020202020204" pitchFamily="34" charset="0"/>
              </a:rPr>
              <a:t>Grant Agreement</a:t>
            </a:r>
          </a:p>
          <a:p>
            <a:pPr marL="457200" indent="-457200" algn="just">
              <a:lnSpc>
                <a:spcPct val="150000"/>
              </a:lnSpc>
              <a:buFont typeface="+mj-lt"/>
              <a:buAutoNum type="arabicPeriod"/>
            </a:pPr>
            <a:r>
              <a:rPr lang="en-US" dirty="0">
                <a:solidFill>
                  <a:srgbClr val="FF0000"/>
                </a:solidFill>
                <a:latin typeface="Century Gothic" panose="020B0502020202020204" pitchFamily="34" charset="0"/>
              </a:rPr>
              <a:t>Learning agreement </a:t>
            </a:r>
          </a:p>
          <a:p>
            <a:pPr marL="457200" indent="-457200" algn="just">
              <a:lnSpc>
                <a:spcPct val="150000"/>
              </a:lnSpc>
              <a:buFont typeface="+mj-lt"/>
              <a:buAutoNum type="arabicPeriod"/>
            </a:pPr>
            <a:r>
              <a:rPr lang="en-US" dirty="0">
                <a:solidFill>
                  <a:srgbClr val="FF0000"/>
                </a:solidFill>
                <a:latin typeface="Century Gothic" panose="020B0502020202020204" pitchFamily="34" charset="0"/>
              </a:rPr>
              <a:t>Learning agreement complement</a:t>
            </a:r>
            <a:endParaRPr lang="el-GR" dirty="0">
              <a:solidFill>
                <a:srgbClr val="FF0000"/>
              </a:solidFill>
              <a:latin typeface="Century Gothic" panose="020B0502020202020204" pitchFamily="34" charset="0"/>
            </a:endParaRPr>
          </a:p>
          <a:p>
            <a:pPr marL="457200" indent="-457200" algn="just">
              <a:lnSpc>
                <a:spcPct val="150000"/>
              </a:lnSpc>
              <a:buFont typeface="+mj-lt"/>
              <a:buAutoNum type="arabicPeriod"/>
            </a:pPr>
            <a:r>
              <a:rPr lang="en-GB" dirty="0">
                <a:solidFill>
                  <a:srgbClr val="FF0000"/>
                </a:solidFill>
                <a:latin typeface="Century Gothic" panose="020B0502020202020204" pitchFamily="34" charset="0"/>
              </a:rPr>
              <a:t>Learning Programme for Group Activities</a:t>
            </a:r>
            <a:endParaRPr lang="el-GR" dirty="0">
              <a:solidFill>
                <a:srgbClr val="FF0000"/>
              </a:solidFill>
              <a:latin typeface="Century Gothic" panose="020B0502020202020204" pitchFamily="34" charset="0"/>
            </a:endParaRPr>
          </a:p>
          <a:p>
            <a:pPr marL="457200" indent="-457200" algn="just">
              <a:lnSpc>
                <a:spcPct val="150000"/>
              </a:lnSpc>
              <a:buFont typeface="+mj-lt"/>
              <a:buAutoNum type="arabicPeriod"/>
            </a:pPr>
            <a:r>
              <a:rPr lang="en-GB" dirty="0">
                <a:solidFill>
                  <a:srgbClr val="FF0000"/>
                </a:solidFill>
                <a:latin typeface="Century Gothic" panose="020B0502020202020204" pitchFamily="34" charset="0"/>
              </a:rPr>
              <a:t>Learning Programme Provided by an invited expert</a:t>
            </a:r>
          </a:p>
          <a:p>
            <a:pPr>
              <a:lnSpc>
                <a:spcPct val="150000"/>
              </a:lnSpc>
            </a:pPr>
            <a:r>
              <a:rPr lang="en-GB" sz="2000" b="1" dirty="0" smtClean="0">
                <a:solidFill>
                  <a:srgbClr val="7030A0"/>
                </a:solidFill>
                <a:latin typeface="Century Gothic" panose="020B0502020202020204" pitchFamily="34" charset="0"/>
              </a:rPr>
              <a:t>Annex VI – Bank account details</a:t>
            </a:r>
          </a:p>
          <a:p>
            <a:endParaRPr lang="en-US"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22507404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 y="2317"/>
            <a:ext cx="12280740"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Συμφωνία &amp; </a:t>
            </a:r>
            <a:r>
              <a:rPr lang="el-GR" sz="2800" dirty="0" smtClean="0">
                <a:solidFill>
                  <a:schemeClr val="bg1"/>
                </a:solidFill>
                <a:latin typeface="Century Gothic" panose="020B0502020202020204" pitchFamily="34" charset="0"/>
              </a:rPr>
              <a:t>Παραρτήματα </a:t>
            </a:r>
            <a:r>
              <a:rPr lang="en-US" sz="2800" dirty="0" smtClean="0">
                <a:solidFill>
                  <a:schemeClr val="bg1"/>
                </a:solidFill>
                <a:latin typeface="Century Gothic" panose="020B0502020202020204" pitchFamily="34" charset="0"/>
              </a:rPr>
              <a:t>K</a:t>
            </a:r>
            <a:r>
              <a:rPr lang="el-GR" sz="2800" dirty="0" err="1" smtClean="0">
                <a:solidFill>
                  <a:schemeClr val="bg1"/>
                </a:solidFill>
                <a:latin typeface="Century Gothic" panose="020B0502020202020204" pitchFamily="34" charset="0"/>
              </a:rPr>
              <a:t>οινοπραξίες</a:t>
            </a:r>
            <a:r>
              <a:rPr lang="el-GR" sz="2800" dirty="0" smtClean="0">
                <a:solidFill>
                  <a:schemeClr val="bg1"/>
                </a:solidFill>
                <a:latin typeface="Century Gothic" panose="020B0502020202020204" pitchFamily="34" charset="0"/>
              </a:rPr>
              <a:t>- </a:t>
            </a:r>
            <a:r>
              <a:rPr lang="en-GB" sz="2800" dirty="0" smtClean="0">
                <a:solidFill>
                  <a:schemeClr val="bg1"/>
                </a:solidFill>
                <a:latin typeface="Century Gothic" panose="020B0502020202020204" pitchFamily="34" charset="0"/>
              </a:rPr>
              <a:t>M</a:t>
            </a:r>
            <a:r>
              <a:rPr lang="en-US" sz="2800" dirty="0" err="1" smtClean="0">
                <a:solidFill>
                  <a:schemeClr val="bg1"/>
                </a:solidFill>
                <a:latin typeface="Century Gothic" panose="020B0502020202020204" pitchFamily="34" charset="0"/>
              </a:rPr>
              <a:t>ulti</a:t>
            </a:r>
            <a:r>
              <a:rPr lang="en-GB" sz="2800" dirty="0" smtClean="0">
                <a:solidFill>
                  <a:schemeClr val="bg1"/>
                </a:solidFill>
                <a:latin typeface="Century Gothic" panose="020B0502020202020204" pitchFamily="34" charset="0"/>
              </a:rPr>
              <a:t>-beneficiary Agreement</a:t>
            </a:r>
            <a:endParaRPr lang="en-GB" sz="2800" dirty="0">
              <a:solidFill>
                <a:schemeClr val="bg1"/>
              </a:solidFill>
            </a:endParaRPr>
          </a:p>
        </p:txBody>
      </p:sp>
      <p:sp>
        <p:nvSpPr>
          <p:cNvPr id="3" name="Rectangle 2"/>
          <p:cNvSpPr/>
          <p:nvPr/>
        </p:nvSpPr>
        <p:spPr>
          <a:xfrm>
            <a:off x="247191" y="525537"/>
            <a:ext cx="10593363" cy="7538859"/>
          </a:xfrm>
          <a:prstGeom prst="rect">
            <a:avLst/>
          </a:prstGeom>
        </p:spPr>
        <p:txBody>
          <a:bodyPr wrap="square">
            <a:spAutoFit/>
          </a:bodyPr>
          <a:lstStyle/>
          <a:p>
            <a:pPr>
              <a:lnSpc>
                <a:spcPct val="150000"/>
              </a:lnSpc>
            </a:pPr>
            <a:r>
              <a:rPr lang="en-US" sz="2000" b="1" dirty="0">
                <a:solidFill>
                  <a:srgbClr val="7030A0"/>
                </a:solidFill>
                <a:latin typeface="Century Gothic" panose="020B0502020202020204" pitchFamily="34" charset="0"/>
              </a:rPr>
              <a:t>Grant Agreement</a:t>
            </a:r>
            <a:r>
              <a:rPr lang="el-GR" sz="2000" b="1" dirty="0">
                <a:solidFill>
                  <a:srgbClr val="7030A0"/>
                </a:solidFill>
                <a:latin typeface="Century Gothic" panose="020B0502020202020204" pitchFamily="34" charset="0"/>
              </a:rPr>
              <a:t> – </a:t>
            </a:r>
            <a:r>
              <a:rPr lang="en-GB" sz="2000" b="1" dirty="0">
                <a:solidFill>
                  <a:srgbClr val="7030A0"/>
                </a:solidFill>
                <a:latin typeface="Century Gothic" panose="020B0502020202020204" pitchFamily="34" charset="0"/>
              </a:rPr>
              <a:t>Special Conditions </a:t>
            </a:r>
            <a:r>
              <a:rPr lang="en-GB" sz="2000" b="1" dirty="0" smtClean="0">
                <a:solidFill>
                  <a:srgbClr val="7030A0"/>
                </a:solidFill>
                <a:latin typeface="Century Gothic" panose="020B0502020202020204" pitchFamily="34" charset="0"/>
              </a:rPr>
              <a:t>&amp; Annexes:</a:t>
            </a:r>
            <a:endParaRPr lang="en-GB" sz="2000" b="1" dirty="0">
              <a:solidFill>
                <a:srgbClr val="7030A0"/>
              </a:solidFill>
              <a:latin typeface="Century Gothic" panose="020B0502020202020204" pitchFamily="34" charset="0"/>
            </a:endParaRPr>
          </a:p>
          <a:p>
            <a:pPr>
              <a:lnSpc>
                <a:spcPct val="150000"/>
              </a:lnSpc>
            </a:pPr>
            <a:r>
              <a:rPr lang="en-GB" sz="2000" dirty="0">
                <a:solidFill>
                  <a:schemeClr val="tx1">
                    <a:lumMod val="75000"/>
                    <a:lumOff val="25000"/>
                  </a:schemeClr>
                </a:solidFill>
                <a:latin typeface="Century Gothic" panose="020B0502020202020204" pitchFamily="34" charset="0"/>
              </a:rPr>
              <a:t>Annex I  – General Conditions</a:t>
            </a:r>
          </a:p>
          <a:p>
            <a:pPr>
              <a:lnSpc>
                <a:spcPct val="150000"/>
              </a:lnSpc>
            </a:pPr>
            <a:r>
              <a:rPr lang="en-GB" sz="2000" b="1" dirty="0">
                <a:solidFill>
                  <a:srgbClr val="7030A0"/>
                </a:solidFill>
                <a:latin typeface="Century Gothic" panose="020B0502020202020204" pitchFamily="34" charset="0"/>
              </a:rPr>
              <a:t>Annex II – Description and estimated budget of the </a:t>
            </a:r>
            <a:r>
              <a:rPr lang="en-GB" sz="2000" b="1" dirty="0" smtClean="0">
                <a:solidFill>
                  <a:srgbClr val="7030A0"/>
                </a:solidFill>
                <a:latin typeface="Century Gothic" panose="020B0502020202020204" pitchFamily="34" charset="0"/>
              </a:rPr>
              <a:t>project. List of other beneficiaries</a:t>
            </a:r>
            <a:endParaRPr lang="en-GB" sz="2000" b="1" dirty="0">
              <a:solidFill>
                <a:srgbClr val="7030A0"/>
              </a:solidFill>
              <a:latin typeface="Century Gothic" panose="020B0502020202020204" pitchFamily="34" charset="0"/>
            </a:endParaRPr>
          </a:p>
          <a:p>
            <a:pPr>
              <a:lnSpc>
                <a:spcPct val="150000"/>
              </a:lnSpc>
            </a:pPr>
            <a:r>
              <a:rPr lang="en-GB" sz="2000" dirty="0">
                <a:solidFill>
                  <a:schemeClr val="tx1">
                    <a:lumMod val="75000"/>
                    <a:lumOff val="25000"/>
                  </a:schemeClr>
                </a:solidFill>
                <a:latin typeface="Century Gothic" panose="020B0502020202020204" pitchFamily="34" charset="0"/>
              </a:rPr>
              <a:t>Annex III  – Financial</a:t>
            </a:r>
            <a:r>
              <a:rPr lang="el-GR" sz="2000" dirty="0">
                <a:solidFill>
                  <a:schemeClr val="tx1">
                    <a:lumMod val="75000"/>
                    <a:lumOff val="25000"/>
                  </a:schemeClr>
                </a:solidFill>
                <a:latin typeface="Century Gothic" panose="020B0502020202020204" pitchFamily="34" charset="0"/>
              </a:rPr>
              <a:t> </a:t>
            </a:r>
            <a:r>
              <a:rPr lang="en-GB" sz="2000" dirty="0">
                <a:solidFill>
                  <a:schemeClr val="tx1">
                    <a:lumMod val="75000"/>
                    <a:lumOff val="25000"/>
                  </a:schemeClr>
                </a:solidFill>
                <a:latin typeface="Century Gothic" panose="020B0502020202020204" pitchFamily="34" charset="0"/>
              </a:rPr>
              <a:t>and contractual rules</a:t>
            </a:r>
          </a:p>
          <a:p>
            <a:pPr>
              <a:lnSpc>
                <a:spcPct val="150000"/>
              </a:lnSpc>
            </a:pPr>
            <a:r>
              <a:rPr lang="en-GB" sz="2000" dirty="0">
                <a:solidFill>
                  <a:schemeClr val="tx1">
                    <a:lumMod val="75000"/>
                    <a:lumOff val="25000"/>
                  </a:schemeClr>
                </a:solidFill>
                <a:latin typeface="Century Gothic" panose="020B0502020202020204" pitchFamily="34" charset="0"/>
              </a:rPr>
              <a:t>Annex IV  – Applicable</a:t>
            </a:r>
            <a:r>
              <a:rPr lang="el-GR" sz="2000" dirty="0">
                <a:solidFill>
                  <a:schemeClr val="tx1">
                    <a:lumMod val="75000"/>
                    <a:lumOff val="25000"/>
                  </a:schemeClr>
                </a:solidFill>
                <a:latin typeface="Century Gothic" panose="020B0502020202020204" pitchFamily="34" charset="0"/>
              </a:rPr>
              <a:t> </a:t>
            </a:r>
            <a:r>
              <a:rPr lang="en-GB" sz="2000" dirty="0">
                <a:solidFill>
                  <a:schemeClr val="tx1">
                    <a:lumMod val="75000"/>
                    <a:lumOff val="25000"/>
                  </a:schemeClr>
                </a:solidFill>
                <a:latin typeface="Century Gothic" panose="020B0502020202020204" pitchFamily="34" charset="0"/>
              </a:rPr>
              <a:t>rates</a:t>
            </a:r>
            <a:r>
              <a:rPr lang="el-GR" sz="2000" dirty="0">
                <a:solidFill>
                  <a:schemeClr val="tx1">
                    <a:lumMod val="75000"/>
                    <a:lumOff val="25000"/>
                  </a:schemeClr>
                </a:solidFill>
                <a:latin typeface="Century Gothic" panose="020B0502020202020204" pitchFamily="34" charset="0"/>
              </a:rPr>
              <a:t> </a:t>
            </a:r>
            <a:endParaRPr lang="en-GB" sz="2000" dirty="0">
              <a:solidFill>
                <a:schemeClr val="tx1">
                  <a:lumMod val="75000"/>
                  <a:lumOff val="25000"/>
                </a:schemeClr>
              </a:solidFill>
              <a:latin typeface="Century Gothic" panose="020B0502020202020204" pitchFamily="34" charset="0"/>
            </a:endParaRPr>
          </a:p>
          <a:p>
            <a:pPr>
              <a:lnSpc>
                <a:spcPct val="150000"/>
              </a:lnSpc>
            </a:pPr>
            <a:r>
              <a:rPr lang="en-GB" sz="2000" b="1" dirty="0">
                <a:solidFill>
                  <a:srgbClr val="7030A0"/>
                </a:solidFill>
                <a:latin typeface="Century Gothic" panose="020B0502020202020204" pitchFamily="34" charset="0"/>
              </a:rPr>
              <a:t>Annex V – Mandates</a:t>
            </a:r>
            <a:r>
              <a:rPr lang="el-GR" sz="2000" b="1" dirty="0">
                <a:solidFill>
                  <a:srgbClr val="7030A0"/>
                </a:solidFill>
                <a:latin typeface="Century Gothic" panose="020B0502020202020204" pitchFamily="34" charset="0"/>
              </a:rPr>
              <a:t> </a:t>
            </a:r>
            <a:endParaRPr lang="en-GB" sz="2000" b="1" dirty="0">
              <a:solidFill>
                <a:srgbClr val="7030A0"/>
              </a:solidFill>
              <a:latin typeface="Century Gothic" panose="020B0502020202020204" pitchFamily="34" charset="0"/>
            </a:endParaRPr>
          </a:p>
          <a:p>
            <a:pPr>
              <a:lnSpc>
                <a:spcPct val="150000"/>
              </a:lnSpc>
            </a:pPr>
            <a:r>
              <a:rPr lang="el-GR" sz="2000" dirty="0">
                <a:solidFill>
                  <a:schemeClr val="tx1">
                    <a:lumMod val="75000"/>
                    <a:lumOff val="25000"/>
                  </a:schemeClr>
                </a:solidFill>
                <a:latin typeface="Century Gothic" panose="020B0502020202020204" pitchFamily="34" charset="0"/>
              </a:rPr>
              <a:t>Α</a:t>
            </a:r>
            <a:r>
              <a:rPr lang="en-US" sz="2000" dirty="0" err="1">
                <a:solidFill>
                  <a:schemeClr val="tx1">
                    <a:lumMod val="75000"/>
                    <a:lumOff val="25000"/>
                  </a:schemeClr>
                </a:solidFill>
                <a:latin typeface="Century Gothic" panose="020B0502020202020204" pitchFamily="34" charset="0"/>
              </a:rPr>
              <a:t>nnex</a:t>
            </a:r>
            <a:r>
              <a:rPr lang="en-US" sz="2000" dirty="0">
                <a:solidFill>
                  <a:schemeClr val="tx1">
                    <a:lumMod val="75000"/>
                    <a:lumOff val="25000"/>
                  </a:schemeClr>
                </a:solidFill>
                <a:latin typeface="Century Gothic" panose="020B0502020202020204" pitchFamily="34" charset="0"/>
              </a:rPr>
              <a:t> VI: Templates </a:t>
            </a:r>
            <a:r>
              <a:rPr lang="en-US" sz="2000" dirty="0" smtClean="0">
                <a:solidFill>
                  <a:schemeClr val="tx1">
                    <a:lumMod val="75000"/>
                    <a:lumOff val="25000"/>
                  </a:schemeClr>
                </a:solidFill>
                <a:latin typeface="Century Gothic" panose="020B0502020202020204" pitchFamily="34" charset="0"/>
              </a:rPr>
              <a:t>for agreements to be used between beneficiaries and participants</a:t>
            </a:r>
            <a:endParaRPr lang="en-GB" sz="2000" dirty="0">
              <a:solidFill>
                <a:schemeClr val="tx1">
                  <a:lumMod val="75000"/>
                  <a:lumOff val="25000"/>
                </a:schemeClr>
              </a:solidFill>
              <a:latin typeface="Century Gothic" panose="020B0502020202020204" pitchFamily="34" charset="0"/>
            </a:endParaRPr>
          </a:p>
          <a:p>
            <a:pPr marL="457200" indent="-457200" algn="just">
              <a:lnSpc>
                <a:spcPct val="150000"/>
              </a:lnSpc>
              <a:buFont typeface="+mj-lt"/>
              <a:buAutoNum type="arabicPeriod"/>
            </a:pPr>
            <a:r>
              <a:rPr lang="en-US" dirty="0">
                <a:solidFill>
                  <a:srgbClr val="FF0000"/>
                </a:solidFill>
                <a:latin typeface="Century Gothic" panose="020B0502020202020204" pitchFamily="34" charset="0"/>
              </a:rPr>
              <a:t>Grant Agreement</a:t>
            </a:r>
          </a:p>
          <a:p>
            <a:pPr marL="457200" indent="-457200" algn="just">
              <a:lnSpc>
                <a:spcPct val="150000"/>
              </a:lnSpc>
              <a:buFont typeface="+mj-lt"/>
              <a:buAutoNum type="arabicPeriod"/>
            </a:pPr>
            <a:r>
              <a:rPr lang="en-US" dirty="0">
                <a:solidFill>
                  <a:srgbClr val="FF0000"/>
                </a:solidFill>
                <a:latin typeface="Century Gothic" panose="020B0502020202020204" pitchFamily="34" charset="0"/>
              </a:rPr>
              <a:t>Learning agreement </a:t>
            </a:r>
          </a:p>
          <a:p>
            <a:pPr marL="457200" indent="-457200" algn="just">
              <a:lnSpc>
                <a:spcPct val="150000"/>
              </a:lnSpc>
              <a:buFont typeface="+mj-lt"/>
              <a:buAutoNum type="arabicPeriod"/>
            </a:pPr>
            <a:r>
              <a:rPr lang="en-US" dirty="0">
                <a:solidFill>
                  <a:srgbClr val="FF0000"/>
                </a:solidFill>
                <a:latin typeface="Century Gothic" panose="020B0502020202020204" pitchFamily="34" charset="0"/>
              </a:rPr>
              <a:t>Learning agreement complement</a:t>
            </a:r>
            <a:endParaRPr lang="el-GR" dirty="0">
              <a:solidFill>
                <a:srgbClr val="FF0000"/>
              </a:solidFill>
              <a:latin typeface="Century Gothic" panose="020B0502020202020204" pitchFamily="34" charset="0"/>
            </a:endParaRPr>
          </a:p>
          <a:p>
            <a:pPr marL="457200" indent="-457200" algn="just">
              <a:lnSpc>
                <a:spcPct val="150000"/>
              </a:lnSpc>
              <a:buFont typeface="+mj-lt"/>
              <a:buAutoNum type="arabicPeriod"/>
            </a:pPr>
            <a:r>
              <a:rPr lang="en-GB" dirty="0">
                <a:solidFill>
                  <a:srgbClr val="FF0000"/>
                </a:solidFill>
                <a:latin typeface="Century Gothic" panose="020B0502020202020204" pitchFamily="34" charset="0"/>
              </a:rPr>
              <a:t>Learning Programme for Group Activities</a:t>
            </a:r>
            <a:endParaRPr lang="el-GR" dirty="0">
              <a:solidFill>
                <a:srgbClr val="FF0000"/>
              </a:solidFill>
              <a:latin typeface="Century Gothic" panose="020B0502020202020204" pitchFamily="34" charset="0"/>
            </a:endParaRPr>
          </a:p>
          <a:p>
            <a:pPr marL="457200" indent="-457200" algn="just">
              <a:lnSpc>
                <a:spcPct val="150000"/>
              </a:lnSpc>
              <a:buFont typeface="+mj-lt"/>
              <a:buAutoNum type="arabicPeriod"/>
            </a:pPr>
            <a:r>
              <a:rPr lang="en-GB" dirty="0">
                <a:solidFill>
                  <a:srgbClr val="FF0000"/>
                </a:solidFill>
                <a:latin typeface="Century Gothic" panose="020B0502020202020204" pitchFamily="34" charset="0"/>
              </a:rPr>
              <a:t>Learning Programme Provided by an invited expert</a:t>
            </a:r>
          </a:p>
          <a:p>
            <a:pPr>
              <a:lnSpc>
                <a:spcPct val="150000"/>
              </a:lnSpc>
            </a:pPr>
            <a:r>
              <a:rPr lang="en-GB" sz="2000" b="1" dirty="0" smtClean="0">
                <a:solidFill>
                  <a:srgbClr val="7030A0"/>
                </a:solidFill>
                <a:latin typeface="Century Gothic" panose="020B0502020202020204" pitchFamily="34" charset="0"/>
              </a:rPr>
              <a:t>Annex </a:t>
            </a:r>
            <a:r>
              <a:rPr lang="en-GB" sz="2000" b="1" dirty="0">
                <a:solidFill>
                  <a:srgbClr val="7030A0"/>
                </a:solidFill>
                <a:latin typeface="Century Gothic" panose="020B0502020202020204" pitchFamily="34" charset="0"/>
              </a:rPr>
              <a:t>VI</a:t>
            </a:r>
            <a:r>
              <a:rPr lang="el-GR" sz="2000" b="1" dirty="0">
                <a:solidFill>
                  <a:srgbClr val="7030A0"/>
                </a:solidFill>
                <a:latin typeface="Century Gothic" panose="020B0502020202020204" pitchFamily="34" charset="0"/>
              </a:rPr>
              <a:t> </a:t>
            </a:r>
            <a:r>
              <a:rPr lang="en-US" sz="2000" b="1" dirty="0">
                <a:solidFill>
                  <a:srgbClr val="7030A0"/>
                </a:solidFill>
                <a:latin typeface="Century Gothic" panose="020B0502020202020204" pitchFamily="34" charset="0"/>
              </a:rPr>
              <a:t>I </a:t>
            </a:r>
            <a:r>
              <a:rPr lang="el-GR" sz="2000" b="1" dirty="0">
                <a:solidFill>
                  <a:srgbClr val="7030A0"/>
                </a:solidFill>
                <a:latin typeface="Century Gothic" panose="020B0502020202020204" pitchFamily="34" charset="0"/>
              </a:rPr>
              <a:t>– </a:t>
            </a:r>
            <a:r>
              <a:rPr lang="en-US" sz="2000" b="1" dirty="0">
                <a:solidFill>
                  <a:srgbClr val="7030A0"/>
                </a:solidFill>
                <a:latin typeface="Century Gothic" panose="020B0502020202020204" pitchFamily="34" charset="0"/>
              </a:rPr>
              <a:t>Bank account details</a:t>
            </a:r>
            <a:endParaRPr lang="el-GR" sz="2000" b="1" dirty="0">
              <a:solidFill>
                <a:srgbClr val="7030A0"/>
              </a:solidFill>
              <a:latin typeface="Century Gothic" panose="020B0502020202020204" pitchFamily="34" charset="0"/>
            </a:endParaRPr>
          </a:p>
          <a:p>
            <a:endParaRPr lang="en-US" dirty="0">
              <a:solidFill>
                <a:schemeClr val="tx1">
                  <a:lumMod val="75000"/>
                  <a:lumOff val="25000"/>
                </a:schemeClr>
              </a:solidFill>
              <a:latin typeface="Century Gothic" panose="020B0502020202020204" pitchFamily="34" charset="0"/>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36543379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2317"/>
            <a:ext cx="10880203"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Έλεγχος Ορθότητας Στοιχείων Συμφωνίας</a:t>
            </a:r>
            <a:endParaRPr lang="en-GB" sz="2800" dirty="0">
              <a:solidFill>
                <a:schemeClr val="bg1"/>
              </a:solidFill>
              <a:latin typeface="Century Gothic" panose="020B0502020202020204" pitchFamily="34" charset="0"/>
            </a:endParaRPr>
          </a:p>
        </p:txBody>
      </p:sp>
      <p:sp>
        <p:nvSpPr>
          <p:cNvPr id="3" name="Rectangle 2"/>
          <p:cNvSpPr/>
          <p:nvPr/>
        </p:nvSpPr>
        <p:spPr>
          <a:xfrm>
            <a:off x="572868" y="873803"/>
            <a:ext cx="10593363" cy="5615255"/>
          </a:xfrm>
          <a:prstGeom prst="rect">
            <a:avLst/>
          </a:prstGeom>
        </p:spPr>
        <p:txBody>
          <a:bodyPr wrap="square">
            <a:spAutoFit/>
          </a:bodyPr>
          <a:lstStyle/>
          <a:p>
            <a:pPr marL="342900" indent="-342900" algn="just">
              <a:lnSpc>
                <a:spcPct val="20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Διάρκεια Σχεδίου: </a:t>
            </a:r>
            <a:r>
              <a:rPr lang="el-GR" sz="2000" dirty="0" smtClean="0">
                <a:solidFill>
                  <a:schemeClr val="tx1">
                    <a:lumMod val="75000"/>
                    <a:lumOff val="25000"/>
                  </a:schemeClr>
                </a:solidFill>
                <a:latin typeface="Century Gothic" panose="020B0502020202020204" pitchFamily="34" charset="0"/>
              </a:rPr>
              <a:t>15 μήνες</a:t>
            </a:r>
          </a:p>
          <a:p>
            <a:pPr marL="342900" indent="-342900" algn="just">
              <a:lnSpc>
                <a:spcPct val="200000"/>
              </a:lnSpc>
              <a:buFont typeface="Arial" panose="020B0604020202020204" pitchFamily="34" charset="0"/>
              <a:buChar char="•"/>
            </a:pPr>
            <a:r>
              <a:rPr lang="el-GR" sz="2000" dirty="0" smtClean="0">
                <a:solidFill>
                  <a:schemeClr val="tx1">
                    <a:lumMod val="75000"/>
                    <a:lumOff val="25000"/>
                  </a:schemeClr>
                </a:solidFill>
                <a:latin typeface="Century Gothic" panose="020B0502020202020204" pitchFamily="34" charset="0"/>
              </a:rPr>
              <a:t>Ημερομηνία </a:t>
            </a:r>
            <a:r>
              <a:rPr lang="el-GR" sz="2000" dirty="0">
                <a:solidFill>
                  <a:schemeClr val="tx1">
                    <a:lumMod val="75000"/>
                    <a:lumOff val="25000"/>
                  </a:schemeClr>
                </a:solidFill>
                <a:latin typeface="Century Gothic" panose="020B0502020202020204" pitchFamily="34" charset="0"/>
              </a:rPr>
              <a:t>έναρξης: </a:t>
            </a:r>
            <a:r>
              <a:rPr lang="en-US" sz="2000" dirty="0" smtClean="0">
                <a:solidFill>
                  <a:schemeClr val="tx1">
                    <a:lumMod val="75000"/>
                    <a:lumOff val="25000"/>
                  </a:schemeClr>
                </a:solidFill>
                <a:latin typeface="Century Gothic" panose="020B0502020202020204" pitchFamily="34" charset="0"/>
              </a:rPr>
              <a:t>01/0</a:t>
            </a:r>
            <a:r>
              <a:rPr lang="el-GR" sz="2000" dirty="0" smtClean="0">
                <a:solidFill>
                  <a:schemeClr val="tx1">
                    <a:lumMod val="75000"/>
                    <a:lumOff val="25000"/>
                  </a:schemeClr>
                </a:solidFill>
                <a:latin typeface="Century Gothic" panose="020B0502020202020204" pitchFamily="34" charset="0"/>
              </a:rPr>
              <a:t>9</a:t>
            </a:r>
            <a:r>
              <a:rPr lang="en-US" sz="2000" dirty="0" smtClean="0">
                <a:solidFill>
                  <a:schemeClr val="tx1">
                    <a:lumMod val="75000"/>
                    <a:lumOff val="25000"/>
                  </a:schemeClr>
                </a:solidFill>
                <a:latin typeface="Century Gothic" panose="020B0502020202020204" pitchFamily="34" charset="0"/>
              </a:rPr>
              <a:t>/20</a:t>
            </a:r>
            <a:r>
              <a:rPr lang="el-GR" sz="2000" dirty="0" smtClean="0">
                <a:solidFill>
                  <a:schemeClr val="tx1">
                    <a:lumMod val="75000"/>
                    <a:lumOff val="25000"/>
                  </a:schemeClr>
                </a:solidFill>
                <a:latin typeface="Century Gothic" panose="020B0502020202020204" pitchFamily="34" charset="0"/>
              </a:rPr>
              <a:t>21 </a:t>
            </a:r>
          </a:p>
          <a:p>
            <a:pPr marL="342900" indent="-342900" algn="just">
              <a:lnSpc>
                <a:spcPct val="200000"/>
              </a:lnSpc>
              <a:buFont typeface="Arial" panose="020B0604020202020204" pitchFamily="34" charset="0"/>
              <a:buChar char="•"/>
            </a:pPr>
            <a:r>
              <a:rPr lang="el-GR" sz="2000" dirty="0" smtClean="0">
                <a:solidFill>
                  <a:schemeClr val="tx1">
                    <a:lumMod val="75000"/>
                    <a:lumOff val="25000"/>
                  </a:schemeClr>
                </a:solidFill>
                <a:latin typeface="Century Gothic" panose="020B0502020202020204" pitchFamily="34" charset="0"/>
              </a:rPr>
              <a:t>Ημερομηνία </a:t>
            </a:r>
            <a:r>
              <a:rPr lang="el-GR" sz="2000" dirty="0">
                <a:solidFill>
                  <a:schemeClr val="tx1">
                    <a:lumMod val="75000"/>
                    <a:lumOff val="25000"/>
                  </a:schemeClr>
                </a:solidFill>
                <a:latin typeface="Century Gothic" panose="020B0502020202020204" pitchFamily="34" charset="0"/>
              </a:rPr>
              <a:t>λήξης: </a:t>
            </a:r>
            <a:r>
              <a:rPr lang="el-GR" sz="2000" dirty="0" smtClean="0">
                <a:solidFill>
                  <a:schemeClr val="tx1">
                    <a:lumMod val="75000"/>
                    <a:lumOff val="25000"/>
                  </a:schemeClr>
                </a:solidFill>
                <a:latin typeface="Century Gothic" panose="020B0502020202020204" pitchFamily="34" charset="0"/>
              </a:rPr>
              <a:t>30/11/2022</a:t>
            </a:r>
            <a:endParaRPr lang="el-GR" sz="2000" dirty="0">
              <a:solidFill>
                <a:schemeClr val="tx1">
                  <a:lumMod val="75000"/>
                  <a:lumOff val="25000"/>
                </a:schemeClr>
              </a:solidFill>
              <a:latin typeface="Century Gothic" panose="020B0502020202020204" pitchFamily="34" charset="0"/>
            </a:endParaRPr>
          </a:p>
          <a:p>
            <a:pPr marL="342900" indent="-342900">
              <a:lnSpc>
                <a:spcPct val="20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Ποσά </a:t>
            </a:r>
            <a:r>
              <a:rPr lang="el-GR" sz="2000" dirty="0" smtClean="0">
                <a:solidFill>
                  <a:schemeClr val="tx1">
                    <a:lumMod val="75000"/>
                    <a:lumOff val="25000"/>
                  </a:schemeClr>
                </a:solidFill>
                <a:latin typeface="Century Gothic" panose="020B0502020202020204" pitchFamily="34" charset="0"/>
              </a:rPr>
              <a:t>Χρηματοδότησης</a:t>
            </a:r>
            <a:endParaRPr lang="el-GR" sz="2000" dirty="0">
              <a:solidFill>
                <a:schemeClr val="tx1">
                  <a:lumMod val="75000"/>
                  <a:lumOff val="25000"/>
                </a:schemeClr>
              </a:solidFill>
              <a:latin typeface="Century Gothic" panose="020B0502020202020204" pitchFamily="34" charset="0"/>
            </a:endParaRPr>
          </a:p>
          <a:p>
            <a:pPr marL="342900" indent="-342900">
              <a:lnSpc>
                <a:spcPct val="20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Στοιχεία τραπεζικού λογαριασμού</a:t>
            </a:r>
            <a:r>
              <a:rPr lang="en-GB"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Παράρτημα </a:t>
            </a:r>
            <a:r>
              <a:rPr lang="en-US" sz="2000" dirty="0">
                <a:solidFill>
                  <a:schemeClr val="tx1">
                    <a:lumMod val="75000"/>
                    <a:lumOff val="25000"/>
                  </a:schemeClr>
                </a:solidFill>
                <a:latin typeface="Century Gothic" panose="020B0502020202020204" pitchFamily="34" charset="0"/>
              </a:rPr>
              <a:t>VI </a:t>
            </a:r>
            <a:r>
              <a:rPr lang="el-GR" sz="2000" dirty="0">
                <a:solidFill>
                  <a:schemeClr val="tx1">
                    <a:lumMod val="75000"/>
                    <a:lumOff val="25000"/>
                  </a:schemeClr>
                </a:solidFill>
                <a:latin typeface="Century Gothic" panose="020B0502020202020204" pitchFamily="34" charset="0"/>
              </a:rPr>
              <a:t>του </a:t>
            </a:r>
            <a:r>
              <a:rPr lang="el-GR" sz="2000" dirty="0" smtClean="0">
                <a:solidFill>
                  <a:schemeClr val="tx1">
                    <a:lumMod val="75000"/>
                    <a:lumOff val="25000"/>
                  </a:schemeClr>
                </a:solidFill>
                <a:latin typeface="Century Gothic" panose="020B0502020202020204" pitchFamily="34" charset="0"/>
              </a:rPr>
              <a:t>συμβολαίου</a:t>
            </a:r>
            <a:r>
              <a:rPr lang="el-GR" sz="2000" dirty="0">
                <a:solidFill>
                  <a:schemeClr val="tx1">
                    <a:lumMod val="75000"/>
                    <a:lumOff val="25000"/>
                  </a:schemeClr>
                </a:solidFill>
                <a:latin typeface="Century Gothic" panose="020B0502020202020204" pitchFamily="34" charset="0"/>
              </a:rPr>
              <a:t> ή </a:t>
            </a:r>
            <a:r>
              <a:rPr lang="en-GB" sz="2000" dirty="0">
                <a:solidFill>
                  <a:schemeClr val="tx1">
                    <a:lumMod val="75000"/>
                    <a:lumOff val="25000"/>
                  </a:schemeClr>
                </a:solidFill>
                <a:latin typeface="Century Gothic" panose="020B0502020202020204" pitchFamily="34" charset="0"/>
              </a:rPr>
              <a:t>VII </a:t>
            </a:r>
            <a:r>
              <a:rPr lang="el-GR" sz="2000" dirty="0">
                <a:solidFill>
                  <a:schemeClr val="tx1">
                    <a:lumMod val="75000"/>
                    <a:lumOff val="25000"/>
                  </a:schemeClr>
                </a:solidFill>
                <a:latin typeface="Century Gothic" panose="020B0502020202020204" pitchFamily="34" charset="0"/>
              </a:rPr>
              <a:t>για κοινοπραξίες</a:t>
            </a:r>
            <a:r>
              <a:rPr lang="en-GB" sz="2000" dirty="0" smtClean="0">
                <a:solidFill>
                  <a:schemeClr val="tx1">
                    <a:lumMod val="75000"/>
                    <a:lumOff val="25000"/>
                  </a:schemeClr>
                </a:solidFill>
                <a:latin typeface="Century Gothic" panose="020B0502020202020204" pitchFamily="34" charset="0"/>
              </a:rPr>
              <a:t>)</a:t>
            </a:r>
            <a:endParaRPr lang="el-GR" sz="2000" dirty="0">
              <a:solidFill>
                <a:schemeClr val="tx1">
                  <a:lumMod val="75000"/>
                  <a:lumOff val="25000"/>
                </a:schemeClr>
              </a:solidFill>
              <a:latin typeface="Century Gothic" panose="020B0502020202020204" pitchFamily="34" charset="0"/>
            </a:endParaRPr>
          </a:p>
          <a:p>
            <a:pPr marL="342900" indent="-342900">
              <a:lnSpc>
                <a:spcPct val="20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Στοιχεία επικοινωνίας (άτομο επαφής/νόμιμος εκπρόσωπος)</a:t>
            </a:r>
            <a:endParaRPr lang="en-GB" sz="2000" dirty="0">
              <a:solidFill>
                <a:schemeClr val="tx1">
                  <a:lumMod val="75000"/>
                  <a:lumOff val="25000"/>
                </a:schemeClr>
              </a:solidFill>
              <a:latin typeface="Century Gothic" panose="020B0502020202020204" pitchFamily="34" charset="0"/>
            </a:endParaRPr>
          </a:p>
          <a:p>
            <a:endParaRPr lang="en-US" dirty="0">
              <a:solidFill>
                <a:schemeClr val="tx1">
                  <a:lumMod val="75000"/>
                  <a:lumOff val="25000"/>
                </a:schemeClr>
              </a:solidFill>
              <a:latin typeface="Century Gothic" panose="020B0502020202020204" pitchFamily="34" charset="0"/>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23364585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 y="60190"/>
            <a:ext cx="10232021"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Σημεία αναφοράς για τη Συμφωνία Επιχορήγησης</a:t>
            </a:r>
            <a:endParaRPr lang="en-GB" sz="2800" dirty="0">
              <a:solidFill>
                <a:schemeClr val="bg1"/>
              </a:solidFill>
            </a:endParaRPr>
          </a:p>
        </p:txBody>
      </p:sp>
      <p:sp>
        <p:nvSpPr>
          <p:cNvPr id="3" name="Rectangle 2"/>
          <p:cNvSpPr/>
          <p:nvPr/>
        </p:nvSpPr>
        <p:spPr>
          <a:xfrm>
            <a:off x="572868" y="873803"/>
            <a:ext cx="10593363" cy="1306383"/>
          </a:xfrm>
          <a:prstGeom prst="rect">
            <a:avLst/>
          </a:prstGeom>
        </p:spPr>
        <p:txBody>
          <a:bodyPr wrap="square">
            <a:spAutoFit/>
          </a:bodyPr>
          <a:lstStyle/>
          <a:p>
            <a:endParaRPr lang="en-US" dirty="0">
              <a:solidFill>
                <a:schemeClr val="tx1">
                  <a:lumMod val="75000"/>
                  <a:lumOff val="25000"/>
                </a:schemeClr>
              </a:solidFill>
              <a:latin typeface="Century Gothic" panose="020B0502020202020204" pitchFamily="34" charset="0"/>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graphicFrame>
        <p:nvGraphicFramePr>
          <p:cNvPr id="5" name="Content Placeholder 4"/>
          <p:cNvGraphicFramePr>
            <a:graphicFrameLocks/>
          </p:cNvGraphicFramePr>
          <p:nvPr>
            <p:extLst>
              <p:ext uri="{D42A27DB-BD31-4B8C-83A1-F6EECF244321}">
                <p14:modId xmlns:p14="http://schemas.microsoft.com/office/powerpoint/2010/main" val="1281827349"/>
              </p:ext>
            </p:extLst>
          </p:nvPr>
        </p:nvGraphicFramePr>
        <p:xfrm>
          <a:off x="282833" y="905378"/>
          <a:ext cx="11257125" cy="4951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35186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194433"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Πληρωμές</a:t>
            </a:r>
            <a:endParaRPr lang="en-GB" sz="2800" dirty="0">
              <a:solidFill>
                <a:schemeClr val="bg1"/>
              </a:solidFill>
              <a:latin typeface="Century Gothic" panose="020B0502020202020204" pitchFamily="34" charset="0"/>
            </a:endParaRPr>
          </a:p>
        </p:txBody>
      </p:sp>
      <p:sp>
        <p:nvSpPr>
          <p:cNvPr id="3" name="Rectangle 2"/>
          <p:cNvSpPr/>
          <p:nvPr/>
        </p:nvSpPr>
        <p:spPr>
          <a:xfrm>
            <a:off x="572868" y="873803"/>
            <a:ext cx="10593363" cy="5253618"/>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Οι καταθέσεις, γίνονται πάντα </a:t>
            </a:r>
            <a:r>
              <a:rPr lang="el-GR" dirty="0" smtClean="0">
                <a:solidFill>
                  <a:schemeClr val="tx1">
                    <a:lumMod val="75000"/>
                    <a:lumOff val="25000"/>
                  </a:schemeClr>
                </a:solidFill>
                <a:latin typeface="Century Gothic" panose="020B0502020202020204" pitchFamily="34" charset="0"/>
              </a:rPr>
              <a:t>στον </a:t>
            </a:r>
            <a:r>
              <a:rPr lang="el-GR" dirty="0">
                <a:solidFill>
                  <a:schemeClr val="tx1">
                    <a:lumMod val="75000"/>
                    <a:lumOff val="25000"/>
                  </a:schemeClr>
                </a:solidFill>
                <a:latin typeface="Century Gothic" panose="020B0502020202020204" pitchFamily="34" charset="0"/>
              </a:rPr>
              <a:t>λογαριασμό του οργανισμού </a:t>
            </a:r>
            <a:r>
              <a:rPr lang="en-US" dirty="0">
                <a:solidFill>
                  <a:schemeClr val="tx1">
                    <a:lumMod val="75000"/>
                    <a:lumOff val="25000"/>
                  </a:schemeClr>
                </a:solidFill>
                <a:latin typeface="Century Gothic" panose="020B0502020202020204" pitchFamily="34" charset="0"/>
              </a:rPr>
              <a:t>Annex VI/VII. </a:t>
            </a:r>
            <a:r>
              <a:rPr lang="el-GR" dirty="0">
                <a:solidFill>
                  <a:schemeClr val="tx1">
                    <a:lumMod val="75000"/>
                    <a:lumOff val="25000"/>
                  </a:schemeClr>
                </a:solidFill>
                <a:latin typeface="Century Gothic" panose="020B0502020202020204" pitchFamily="34" charset="0"/>
              </a:rPr>
              <a:t>Σε περίπτωση αλλαγής να ενημερώνεται η ΕΥ και να </a:t>
            </a:r>
            <a:r>
              <a:rPr lang="el-GR" dirty="0" err="1">
                <a:solidFill>
                  <a:schemeClr val="tx1">
                    <a:lumMod val="75000"/>
                    <a:lumOff val="25000"/>
                  </a:schemeClr>
                </a:solidFill>
                <a:latin typeface="Century Gothic" panose="020B0502020202020204" pitchFamily="34" charset="0"/>
              </a:rPr>
              <a:t>επικαιροποιείται</a:t>
            </a:r>
            <a:r>
              <a:rPr lang="el-GR" dirty="0">
                <a:solidFill>
                  <a:schemeClr val="tx1">
                    <a:lumMod val="75000"/>
                    <a:lumOff val="25000"/>
                  </a:schemeClr>
                </a:solidFill>
                <a:latin typeface="Century Gothic" panose="020B0502020202020204" pitchFamily="34" charset="0"/>
              </a:rPr>
              <a:t> το </a:t>
            </a:r>
            <a:r>
              <a:rPr lang="en-GB" dirty="0" smtClean="0">
                <a:solidFill>
                  <a:schemeClr val="tx1">
                    <a:lumMod val="75000"/>
                    <a:lumOff val="25000"/>
                  </a:schemeClr>
                </a:solidFill>
                <a:latin typeface="Century Gothic" panose="020B0502020202020204" pitchFamily="34" charset="0"/>
              </a:rPr>
              <a:t>ORS</a:t>
            </a:r>
            <a:r>
              <a:rPr lang="el-GR" dirty="0" smtClean="0">
                <a:solidFill>
                  <a:schemeClr val="tx1">
                    <a:lumMod val="75000"/>
                    <a:lumOff val="25000"/>
                  </a:schemeClr>
                </a:solidFill>
                <a:latin typeface="Century Gothic" panose="020B0502020202020204" pitchFamily="34" charset="0"/>
              </a:rPr>
              <a:t>.</a:t>
            </a:r>
            <a:endParaRPr lang="en-GB" dirty="0">
              <a:solidFill>
                <a:schemeClr val="tx1">
                  <a:lumMod val="75000"/>
                  <a:lumOff val="25000"/>
                </a:schemeClr>
              </a:solidFill>
              <a:latin typeface="Century Gothic" panose="020B0502020202020204" pitchFamily="34" charset="0"/>
            </a:endParaRPr>
          </a:p>
          <a:p>
            <a:pPr marL="171450" indent="-171450" algn="just">
              <a:lnSpc>
                <a:spcPct val="150000"/>
              </a:lnSpc>
              <a:buFont typeface="Arial" panose="020B0604020202020204" pitchFamily="34" charset="0"/>
              <a:buChar char="•"/>
            </a:pPr>
            <a:endParaRPr lang="en-GB" sz="900" dirty="0">
              <a:solidFill>
                <a:schemeClr val="tx1">
                  <a:lumMod val="75000"/>
                  <a:lumOff val="25000"/>
                </a:schemeClr>
              </a:solidFill>
              <a:latin typeface="Century Gothic" panose="020B0502020202020204" pitchFamily="34" charset="0"/>
            </a:endParaRPr>
          </a:p>
          <a:p>
            <a:pPr marL="285750" indent="-285750" algn="just">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Το ΙΔΕΠ δεν μπορεί να αξιολογήσει την Τ</a:t>
            </a:r>
            <a:r>
              <a:rPr lang="el-GR" dirty="0" smtClean="0">
                <a:solidFill>
                  <a:schemeClr val="tx1">
                    <a:lumMod val="75000"/>
                    <a:lumOff val="25000"/>
                  </a:schemeClr>
                </a:solidFill>
                <a:latin typeface="Century Gothic" panose="020B0502020202020204" pitchFamily="34" charset="0"/>
              </a:rPr>
              <a:t>ελική </a:t>
            </a:r>
            <a:r>
              <a:rPr lang="el-GR" dirty="0">
                <a:solidFill>
                  <a:schemeClr val="tx1">
                    <a:lumMod val="75000"/>
                    <a:lumOff val="25000"/>
                  </a:schemeClr>
                </a:solidFill>
                <a:latin typeface="Century Gothic" panose="020B0502020202020204" pitchFamily="34" charset="0"/>
              </a:rPr>
              <a:t>Έκθεση και να προχωρήσει σε τελική πληρωμή πριν από την ολοκλήρωση της επιλέξιμης διάρκειας του </a:t>
            </a:r>
            <a:r>
              <a:rPr lang="el-GR" dirty="0" smtClean="0">
                <a:solidFill>
                  <a:schemeClr val="tx1">
                    <a:lumMod val="75000"/>
                    <a:lumOff val="25000"/>
                  </a:schemeClr>
                </a:solidFill>
                <a:latin typeface="Century Gothic" panose="020B0502020202020204" pitchFamily="34" charset="0"/>
              </a:rPr>
              <a:t>Σχεδίου.</a:t>
            </a:r>
            <a:endParaRPr lang="en-GB" dirty="0">
              <a:solidFill>
                <a:schemeClr val="tx1">
                  <a:lumMod val="75000"/>
                  <a:lumOff val="25000"/>
                </a:schemeClr>
              </a:solidFill>
              <a:latin typeface="Century Gothic" panose="020B0502020202020204" pitchFamily="34" charset="0"/>
            </a:endParaRPr>
          </a:p>
          <a:p>
            <a:pPr marL="171450" indent="-171450" algn="just">
              <a:lnSpc>
                <a:spcPct val="150000"/>
              </a:lnSpc>
              <a:buFont typeface="Arial" panose="020B0604020202020204" pitchFamily="34" charset="0"/>
              <a:buChar char="•"/>
            </a:pPr>
            <a:endParaRPr lang="el-GR" sz="900" dirty="0">
              <a:solidFill>
                <a:schemeClr val="tx1">
                  <a:lumMod val="75000"/>
                  <a:lumOff val="25000"/>
                </a:schemeClr>
              </a:solidFill>
              <a:latin typeface="Century Gothic" panose="020B0502020202020204" pitchFamily="34" charset="0"/>
            </a:endParaRPr>
          </a:p>
          <a:p>
            <a:pPr marL="285750" indent="-285750" algn="just">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Το τελικό ποσό επιχορήγησης καθορίζεται βάσει των επιλέξιμων κινητικοτήτων που </a:t>
            </a:r>
            <a:r>
              <a:rPr lang="el-GR" dirty="0" smtClean="0">
                <a:solidFill>
                  <a:schemeClr val="tx1">
                    <a:lumMod val="75000"/>
                    <a:lumOff val="25000"/>
                  </a:schemeClr>
                </a:solidFill>
                <a:latin typeface="Century Gothic" panose="020B0502020202020204" pitchFamily="34" charset="0"/>
              </a:rPr>
              <a:t>πραγματοποιήθηκαν.</a:t>
            </a:r>
            <a:endParaRPr lang="en-GB" dirty="0">
              <a:solidFill>
                <a:schemeClr val="tx1">
                  <a:lumMod val="75000"/>
                  <a:lumOff val="25000"/>
                </a:schemeClr>
              </a:solidFill>
              <a:latin typeface="Century Gothic" panose="020B0502020202020204" pitchFamily="34" charset="0"/>
            </a:endParaRPr>
          </a:p>
          <a:p>
            <a:pPr marL="171450" indent="-171450" algn="just">
              <a:lnSpc>
                <a:spcPct val="150000"/>
              </a:lnSpc>
              <a:buFont typeface="Arial" panose="020B0604020202020204" pitchFamily="34" charset="0"/>
              <a:buChar char="•"/>
            </a:pPr>
            <a:endParaRPr lang="el-GR" sz="900" dirty="0">
              <a:solidFill>
                <a:schemeClr val="tx1">
                  <a:lumMod val="75000"/>
                  <a:lumOff val="25000"/>
                </a:schemeClr>
              </a:solidFill>
              <a:latin typeface="Century Gothic" panose="020B0502020202020204" pitchFamily="34" charset="0"/>
            </a:endParaRPr>
          </a:p>
          <a:p>
            <a:pPr marL="285750" indent="-285750" algn="just">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Ενδεχόμενη μείωση της τελικής πληρωμής λόγω μη επιλέξιμων κινητικοτήτων ή λόγω φτωχής ή καθυστερημένης εφαρμογής ενός </a:t>
            </a:r>
            <a:r>
              <a:rPr lang="el-GR" dirty="0" smtClean="0">
                <a:solidFill>
                  <a:schemeClr val="tx1">
                    <a:lumMod val="75000"/>
                    <a:lumOff val="25000"/>
                  </a:schemeClr>
                </a:solidFill>
                <a:latin typeface="Century Gothic" panose="020B0502020202020204" pitchFamily="34" charset="0"/>
              </a:rPr>
              <a:t>Σχεδίου.</a:t>
            </a:r>
            <a:endParaRPr lang="en-US" dirty="0">
              <a:solidFill>
                <a:schemeClr val="tx1">
                  <a:lumMod val="75000"/>
                  <a:lumOff val="25000"/>
                </a:schemeClr>
              </a:solidFill>
              <a:latin typeface="Century Gothic" panose="020B0502020202020204" pitchFamily="34" charset="0"/>
            </a:endParaRPr>
          </a:p>
          <a:p>
            <a:endParaRPr lang="en-US" dirty="0">
              <a:solidFill>
                <a:schemeClr val="tx1">
                  <a:lumMod val="75000"/>
                  <a:lumOff val="25000"/>
                </a:schemeClr>
              </a:solidFill>
              <a:latin typeface="Century Gothic" panose="020B0502020202020204" pitchFamily="34" charset="0"/>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2824664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4" name="Text Placeholder 5"/>
          <p:cNvSpPr txBox="1">
            <a:spLocks/>
          </p:cNvSpPr>
          <p:nvPr/>
        </p:nvSpPr>
        <p:spPr>
          <a:xfrm>
            <a:off x="685800" y="1199119"/>
            <a:ext cx="3574031" cy="52894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l-GR" sz="3200" b="1" dirty="0" smtClean="0">
              <a:solidFill>
                <a:schemeClr val="accent5">
                  <a:lumMod val="50000"/>
                </a:schemeClr>
              </a:solidFill>
              <a:latin typeface="Century Gothic" panose="020B0502020202020204" pitchFamily="34" charset="0"/>
            </a:endParaRPr>
          </a:p>
          <a:p>
            <a:pPr algn="ctr"/>
            <a:endParaRPr lang="el-GR" sz="3200" b="1" dirty="0">
              <a:solidFill>
                <a:schemeClr val="accent5">
                  <a:lumMod val="50000"/>
                </a:schemeClr>
              </a:solidFill>
              <a:latin typeface="Century Gothic" panose="020B0502020202020204" pitchFamily="34" charset="0"/>
            </a:endParaRPr>
          </a:p>
          <a:p>
            <a:pPr marL="0" indent="0" algn="ctr">
              <a:buClr>
                <a:schemeClr val="accent5">
                  <a:lumMod val="75000"/>
                </a:schemeClr>
              </a:buClr>
              <a:buNone/>
            </a:pPr>
            <a:r>
              <a:rPr lang="el-GR" sz="2400" b="1" dirty="0">
                <a:solidFill>
                  <a:srgbClr val="7030A0"/>
                </a:solidFill>
                <a:latin typeface="Century Gothic" panose="020B0502020202020204" pitchFamily="34" charset="0"/>
              </a:rPr>
              <a:t>1</a:t>
            </a:r>
            <a:r>
              <a:rPr lang="el-GR" sz="2400" b="1" dirty="0" smtClean="0">
                <a:solidFill>
                  <a:srgbClr val="7030A0"/>
                </a:solidFill>
                <a:latin typeface="Century Gothic" panose="020B0502020202020204" pitchFamily="34" charset="0"/>
              </a:rPr>
              <a:t>. </a:t>
            </a:r>
            <a:r>
              <a:rPr lang="el-GR" sz="2400" b="1" dirty="0">
                <a:solidFill>
                  <a:srgbClr val="7030A0"/>
                </a:solidFill>
                <a:latin typeface="Century Gothic" panose="020B0502020202020204" pitchFamily="34" charset="0"/>
              </a:rPr>
              <a:t>Διαπιστευμένοι Οργανισμοί: </a:t>
            </a:r>
            <a:endParaRPr lang="el-GR" sz="2400" b="1" dirty="0" smtClean="0">
              <a:solidFill>
                <a:srgbClr val="7030A0"/>
              </a:solidFill>
              <a:latin typeface="Century Gothic" panose="020B0502020202020204" pitchFamily="34" charset="0"/>
            </a:endParaRPr>
          </a:p>
          <a:p>
            <a:pPr marL="0" indent="0" algn="ctr">
              <a:buClr>
                <a:schemeClr val="accent5">
                  <a:lumMod val="75000"/>
                </a:schemeClr>
              </a:buClr>
              <a:buNone/>
            </a:pPr>
            <a:endParaRPr lang="el-GR" sz="2400" b="1" dirty="0" smtClean="0">
              <a:solidFill>
                <a:srgbClr val="7030A0"/>
              </a:solidFill>
              <a:latin typeface="Century Gothic" panose="020B0502020202020204" pitchFamily="34" charset="0"/>
            </a:endParaRPr>
          </a:p>
          <a:p>
            <a:pPr marL="0" indent="0" algn="ctr">
              <a:buClr>
                <a:schemeClr val="accent5">
                  <a:lumMod val="75000"/>
                </a:schemeClr>
              </a:buClr>
              <a:buNone/>
            </a:pPr>
            <a:r>
              <a:rPr lang="el-GR" sz="2400" b="1" dirty="0" smtClean="0">
                <a:solidFill>
                  <a:srgbClr val="7030A0"/>
                </a:solidFill>
                <a:latin typeface="Century Gothic" panose="020B0502020202020204" pitchFamily="34" charset="0"/>
              </a:rPr>
              <a:t>Επιλέξιμες </a:t>
            </a:r>
            <a:r>
              <a:rPr lang="el-GR" sz="2400" b="1" dirty="0">
                <a:solidFill>
                  <a:srgbClr val="7030A0"/>
                </a:solidFill>
                <a:latin typeface="Century Gothic" panose="020B0502020202020204" pitchFamily="34" charset="0"/>
              </a:rPr>
              <a:t>Δραστηριότητες </a:t>
            </a:r>
            <a:endParaRPr lang="el-GR" sz="2400" b="1" dirty="0" smtClean="0">
              <a:solidFill>
                <a:srgbClr val="7030A0"/>
              </a:solidFill>
              <a:latin typeface="Century Gothic" panose="020B0502020202020204" pitchFamily="34" charset="0"/>
            </a:endParaRPr>
          </a:p>
          <a:p>
            <a:pPr marL="0" indent="0" algn="ctr">
              <a:buClr>
                <a:schemeClr val="accent5">
                  <a:lumMod val="75000"/>
                </a:schemeClr>
              </a:buClr>
              <a:buNone/>
            </a:pPr>
            <a:r>
              <a:rPr lang="el-GR" sz="2400" b="1" dirty="0" smtClean="0">
                <a:solidFill>
                  <a:srgbClr val="7030A0"/>
                </a:solidFill>
                <a:latin typeface="Century Gothic" panose="020B0502020202020204" pitchFamily="34" charset="0"/>
              </a:rPr>
              <a:t>&amp; Συμμετέχοντες</a:t>
            </a:r>
            <a:endParaRPr lang="el-GR" sz="2400" b="1" dirty="0">
              <a:solidFill>
                <a:srgbClr val="7030A0"/>
              </a:solidFill>
              <a:latin typeface="Century Gothic" panose="020B0502020202020204" pitchFamily="34" charset="0"/>
            </a:endParaRPr>
          </a:p>
        </p:txBody>
      </p:sp>
      <p:sp>
        <p:nvSpPr>
          <p:cNvPr id="5" name="Subtitle 4"/>
          <p:cNvSpPr txBox="1">
            <a:spLocks/>
          </p:cNvSpPr>
          <p:nvPr/>
        </p:nvSpPr>
        <p:spPr>
          <a:xfrm>
            <a:off x="5314390" y="1303586"/>
            <a:ext cx="5767740" cy="4464497"/>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dirty="0" smtClean="0">
              <a:solidFill>
                <a:schemeClr val="tx1">
                  <a:lumMod val="75000"/>
                  <a:lumOff val="25000"/>
                </a:schemeClr>
              </a:solidFill>
              <a:latin typeface="Century Gothic" panose="020B0502020202020204" pitchFamily="34" charset="0"/>
            </a:endParaRPr>
          </a:p>
          <a:p>
            <a:endParaRPr lang="el-GR" dirty="0" smtClean="0">
              <a:solidFill>
                <a:schemeClr val="tx1">
                  <a:lumMod val="75000"/>
                  <a:lumOff val="25000"/>
                </a:schemeClr>
              </a:solidFill>
              <a:latin typeface="Century Gothic" panose="020B0502020202020204" pitchFamily="34" charset="0"/>
            </a:endParaRPr>
          </a:p>
          <a:p>
            <a:pPr marL="342900" indent="-342900" algn="l">
              <a:lnSpc>
                <a:spcPct val="150000"/>
              </a:lnSpc>
              <a:buFont typeface="Arial" panose="020B0604020202020204" pitchFamily="34" charset="0"/>
              <a:buChar char="•"/>
            </a:pPr>
            <a:r>
              <a:rPr lang="el-GR" dirty="0" smtClean="0">
                <a:solidFill>
                  <a:schemeClr val="tx1">
                    <a:lumMod val="75000"/>
                    <a:lumOff val="25000"/>
                  </a:schemeClr>
                </a:solidFill>
                <a:latin typeface="Century Gothic" panose="020B0502020202020204" pitchFamily="34" charset="0"/>
              </a:rPr>
              <a:t>Διαπίστευση </a:t>
            </a:r>
            <a:r>
              <a:rPr lang="en-US" dirty="0" smtClean="0">
                <a:solidFill>
                  <a:schemeClr val="tx1">
                    <a:lumMod val="75000"/>
                    <a:lumOff val="25000"/>
                  </a:schemeClr>
                </a:solidFill>
                <a:latin typeface="Century Gothic" panose="020B0502020202020204" pitchFamily="34" charset="0"/>
              </a:rPr>
              <a:t>Erasmus</a:t>
            </a:r>
          </a:p>
          <a:p>
            <a:pPr marL="342900" indent="-342900" algn="l">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Επιλέξιμοι Συμμετέχοντες</a:t>
            </a:r>
          </a:p>
          <a:p>
            <a:pPr marL="342900" indent="-342900" algn="l">
              <a:lnSpc>
                <a:spcPct val="150000"/>
              </a:lnSpc>
              <a:buFont typeface="Arial" panose="020B0604020202020204" pitchFamily="34" charset="0"/>
              <a:buChar char="•"/>
            </a:pPr>
            <a:r>
              <a:rPr lang="el-GR" dirty="0" smtClean="0">
                <a:solidFill>
                  <a:schemeClr val="tx1">
                    <a:lumMod val="75000"/>
                    <a:lumOff val="25000"/>
                  </a:schemeClr>
                </a:solidFill>
                <a:latin typeface="Century Gothic" panose="020B0502020202020204" pitchFamily="34" charset="0"/>
              </a:rPr>
              <a:t>Επιλέξιμες Δραστηριότητες</a:t>
            </a:r>
          </a:p>
          <a:p>
            <a:pPr algn="l"/>
            <a:endParaRPr lang="el-GR" dirty="0" smtClean="0">
              <a:solidFill>
                <a:schemeClr val="tx1">
                  <a:lumMod val="75000"/>
                  <a:lumOff val="25000"/>
                </a:schemeClr>
              </a:solidFill>
              <a:latin typeface="Century Gothic" panose="020B0502020202020204" pitchFamily="34" charset="0"/>
            </a:endParaRPr>
          </a:p>
          <a:p>
            <a:pPr algn="l"/>
            <a:endParaRPr lang="el-GR" dirty="0">
              <a:solidFill>
                <a:schemeClr val="tx1">
                  <a:lumMod val="75000"/>
                  <a:lumOff val="25000"/>
                </a:schemeClr>
              </a:solidFill>
              <a:latin typeface="Century Gothic" panose="020B0502020202020204" pitchFamily="34" charset="0"/>
            </a:endParaRPr>
          </a:p>
        </p:txBody>
      </p:sp>
      <p:cxnSp>
        <p:nvCxnSpPr>
          <p:cNvPr id="7" name="Straight Connector 6"/>
          <p:cNvCxnSpPr/>
          <p:nvPr/>
        </p:nvCxnSpPr>
        <p:spPr>
          <a:xfrm>
            <a:off x="4853354" y="1644162"/>
            <a:ext cx="8792" cy="351692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821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9782827"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Αλλαγές </a:t>
            </a:r>
            <a:r>
              <a:rPr lang="el-GR" sz="2800" dirty="0">
                <a:solidFill>
                  <a:schemeClr val="bg1"/>
                </a:solidFill>
                <a:latin typeface="Century Gothic" panose="020B0502020202020204" pitchFamily="34" charset="0"/>
              </a:rPr>
              <a:t>και </a:t>
            </a:r>
            <a:r>
              <a:rPr lang="el-GR" sz="2800" dirty="0" smtClean="0">
                <a:solidFill>
                  <a:schemeClr val="bg1"/>
                </a:solidFill>
                <a:latin typeface="Century Gothic" panose="020B0502020202020204" pitchFamily="34" charset="0"/>
              </a:rPr>
              <a:t>ενημέρωση Εθνικής Υπηρεσίας </a:t>
            </a:r>
            <a:r>
              <a:rPr lang="el-GR" sz="2800" dirty="0">
                <a:solidFill>
                  <a:schemeClr val="bg1"/>
                </a:solidFill>
                <a:latin typeface="Century Gothic" panose="020B0502020202020204" pitchFamily="34" charset="0"/>
              </a:rPr>
              <a:t>1/2</a:t>
            </a:r>
            <a:endParaRPr lang="en-GB" sz="2800" dirty="0">
              <a:solidFill>
                <a:schemeClr val="bg1"/>
              </a:solidFill>
              <a:latin typeface="Century Gothic" panose="020B0502020202020204" pitchFamily="34" charset="0"/>
            </a:endParaRPr>
          </a:p>
        </p:txBody>
      </p:sp>
      <p:sp>
        <p:nvSpPr>
          <p:cNvPr id="3" name="Rectangle 2"/>
          <p:cNvSpPr/>
          <p:nvPr/>
        </p:nvSpPr>
        <p:spPr>
          <a:xfrm>
            <a:off x="572868" y="873803"/>
            <a:ext cx="10593363" cy="965264"/>
          </a:xfrm>
          <a:prstGeom prst="rect">
            <a:avLst/>
          </a:prstGeom>
        </p:spPr>
        <p:txBody>
          <a:bodyPr wrap="square">
            <a:spAutoFit/>
          </a:bodyPr>
          <a:lstStyle/>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
        <p:nvSpPr>
          <p:cNvPr id="6" name="Content Placeholder 2"/>
          <p:cNvSpPr txBox="1">
            <a:spLocks/>
          </p:cNvSpPr>
          <p:nvPr/>
        </p:nvSpPr>
        <p:spPr>
          <a:xfrm>
            <a:off x="2109079" y="987894"/>
            <a:ext cx="7520940" cy="1517311"/>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1800" dirty="0" smtClean="0">
                <a:solidFill>
                  <a:schemeClr val="tx1">
                    <a:lumMod val="75000"/>
                    <a:lumOff val="25000"/>
                  </a:schemeClr>
                </a:solidFill>
                <a:latin typeface="Century Gothic" panose="020B0502020202020204" pitchFamily="34" charset="0"/>
              </a:rPr>
              <a:t>Οι περιπτώσεις στις οποίες δεν απαιτείται Τροποποίηση Συμφωνίας Επιχορήγησης, αλλά γραπτή ενημέρωση μέσω ηλεκτρονικού μηνύματος, είναι οι ακόλουθες</a:t>
            </a:r>
            <a:r>
              <a:rPr lang="el-GR" dirty="0" smtClean="0">
                <a:solidFill>
                  <a:schemeClr val="tx1">
                    <a:lumMod val="75000"/>
                    <a:lumOff val="25000"/>
                  </a:schemeClr>
                </a:solidFill>
                <a:latin typeface="Verdana Pro" panose="020B0604030504040204" pitchFamily="34" charset="0"/>
              </a:rPr>
              <a:t>:</a:t>
            </a:r>
            <a:endParaRPr lang="el-GR" dirty="0" smtClean="0">
              <a:latin typeface="Century Gothic" panose="020B0502020202020204" pitchFamily="34" charset="0"/>
            </a:endParaRPr>
          </a:p>
        </p:txBody>
      </p:sp>
      <p:graphicFrame>
        <p:nvGraphicFramePr>
          <p:cNvPr id="7" name="Content Placeholder 4"/>
          <p:cNvGraphicFramePr>
            <a:graphicFrameLocks/>
          </p:cNvGraphicFramePr>
          <p:nvPr>
            <p:extLst>
              <p:ext uri="{D42A27DB-BD31-4B8C-83A1-F6EECF244321}">
                <p14:modId xmlns:p14="http://schemas.microsoft.com/office/powerpoint/2010/main" val="2315617029"/>
              </p:ext>
            </p:extLst>
          </p:nvPr>
        </p:nvGraphicFramePr>
        <p:xfrm>
          <a:off x="2008178" y="2724727"/>
          <a:ext cx="7920880"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41736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9782827"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Αλλαγές </a:t>
            </a:r>
            <a:r>
              <a:rPr lang="el-GR" sz="2800" dirty="0">
                <a:solidFill>
                  <a:schemeClr val="bg1"/>
                </a:solidFill>
                <a:latin typeface="Century Gothic" panose="020B0502020202020204" pitchFamily="34" charset="0"/>
              </a:rPr>
              <a:t>και </a:t>
            </a:r>
            <a:r>
              <a:rPr lang="el-GR" sz="2800" dirty="0" smtClean="0">
                <a:solidFill>
                  <a:schemeClr val="bg1"/>
                </a:solidFill>
                <a:latin typeface="Century Gothic" panose="020B0502020202020204" pitchFamily="34" charset="0"/>
              </a:rPr>
              <a:t>ενημέρωση Εθνικής Υπηρεσίας </a:t>
            </a:r>
            <a:r>
              <a:rPr lang="el-GR" sz="2800" dirty="0">
                <a:solidFill>
                  <a:schemeClr val="bg1"/>
                </a:solidFill>
                <a:latin typeface="Century Gothic" panose="020B0502020202020204" pitchFamily="34" charset="0"/>
              </a:rPr>
              <a:t>2</a:t>
            </a:r>
            <a:r>
              <a:rPr lang="el-GR" sz="2800" dirty="0" smtClean="0">
                <a:solidFill>
                  <a:schemeClr val="bg1"/>
                </a:solidFill>
                <a:latin typeface="Century Gothic" panose="020B0502020202020204" pitchFamily="34" charset="0"/>
              </a:rPr>
              <a:t>/2</a:t>
            </a:r>
            <a:endParaRPr lang="en-GB" sz="2800" dirty="0">
              <a:solidFill>
                <a:schemeClr val="bg1"/>
              </a:solidFill>
              <a:latin typeface="Century Gothic" panose="020B0502020202020204" pitchFamily="34" charset="0"/>
            </a:endParaRPr>
          </a:p>
        </p:txBody>
      </p:sp>
      <p:sp>
        <p:nvSpPr>
          <p:cNvPr id="3" name="Rectangle 2"/>
          <p:cNvSpPr/>
          <p:nvPr/>
        </p:nvSpPr>
        <p:spPr>
          <a:xfrm>
            <a:off x="-1719396" y="556099"/>
            <a:ext cx="10593363" cy="965264"/>
          </a:xfrm>
          <a:prstGeom prst="rect">
            <a:avLst/>
          </a:prstGeom>
        </p:spPr>
        <p:txBody>
          <a:bodyPr wrap="square">
            <a:spAutoFit/>
          </a:bodyPr>
          <a:lstStyle/>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graphicFrame>
        <p:nvGraphicFramePr>
          <p:cNvPr id="8" name="Content Placeholder 4"/>
          <p:cNvGraphicFramePr>
            <a:graphicFrameLocks/>
          </p:cNvGraphicFramePr>
          <p:nvPr>
            <p:extLst>
              <p:ext uri="{D42A27DB-BD31-4B8C-83A1-F6EECF244321}">
                <p14:modId xmlns:p14="http://schemas.microsoft.com/office/powerpoint/2010/main" val="2269769122"/>
              </p:ext>
            </p:extLst>
          </p:nvPr>
        </p:nvGraphicFramePr>
        <p:xfrm>
          <a:off x="3081030" y="1079319"/>
          <a:ext cx="5577038"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8"/>
          <p:cNvSpPr/>
          <p:nvPr/>
        </p:nvSpPr>
        <p:spPr>
          <a:xfrm>
            <a:off x="2276751" y="4239524"/>
            <a:ext cx="7416824" cy="1328023"/>
          </a:xfrm>
          <a:prstGeom prst="roundRect">
            <a:avLst/>
          </a:prstGeom>
          <a:solidFill>
            <a:schemeClr val="accent5">
              <a:lumMod val="75000"/>
            </a:schemeClr>
          </a:solidFill>
        </p:spPr>
        <p:txBody>
          <a:bodyPr wrap="square">
            <a:spAutoFit/>
          </a:bodyPr>
          <a:lstStyle/>
          <a:p>
            <a:pPr algn="ctr">
              <a:lnSpc>
                <a:spcPct val="150000"/>
              </a:lnSpc>
              <a:defRPr/>
            </a:pPr>
            <a:r>
              <a:rPr lang="el-GR" sz="1600" b="1" dirty="0">
                <a:solidFill>
                  <a:schemeClr val="bg1"/>
                </a:solidFill>
                <a:latin typeface="Century Gothic" panose="020B0502020202020204" pitchFamily="34" charset="0"/>
              </a:rPr>
              <a:t>Απαιτείται Τροποποίηση Συμφωνίας Επιχορήγησης</a:t>
            </a:r>
          </a:p>
          <a:p>
            <a:pPr algn="ctr">
              <a:defRPr/>
            </a:pPr>
            <a:r>
              <a:rPr lang="el-GR" sz="1600" dirty="0">
                <a:solidFill>
                  <a:schemeClr val="bg1"/>
                </a:solidFill>
                <a:latin typeface="Century Gothic" panose="020B0502020202020204" pitchFamily="34" charset="0"/>
              </a:rPr>
              <a:t>Το αίτημα για τροποποίηση αποστέλλεται γραπτώς στο ΙΔΕΠ εγκαίρως (πριν</a:t>
            </a:r>
            <a:r>
              <a:rPr lang="en-US" sz="1600" dirty="0">
                <a:solidFill>
                  <a:schemeClr val="bg1"/>
                </a:solidFill>
                <a:latin typeface="Century Gothic" panose="020B0502020202020204" pitchFamily="34" charset="0"/>
              </a:rPr>
              <a:t> </a:t>
            </a:r>
            <a:r>
              <a:rPr lang="el-GR" sz="1600" dirty="0">
                <a:solidFill>
                  <a:schemeClr val="bg1"/>
                </a:solidFill>
                <a:latin typeface="Century Gothic" panose="020B0502020202020204" pitchFamily="34" charset="0"/>
              </a:rPr>
              <a:t>από την υλοποίηση της αλλαγής την οποία αιτήστε) και</a:t>
            </a:r>
            <a:r>
              <a:rPr lang="en-US" sz="1600" dirty="0">
                <a:solidFill>
                  <a:schemeClr val="bg1"/>
                </a:solidFill>
                <a:latin typeface="Century Gothic" panose="020B0502020202020204" pitchFamily="34" charset="0"/>
              </a:rPr>
              <a:t> </a:t>
            </a:r>
            <a:r>
              <a:rPr lang="el-GR" sz="1600" b="1" dirty="0">
                <a:solidFill>
                  <a:schemeClr val="bg1"/>
                </a:solidFill>
                <a:latin typeface="Century Gothic" panose="020B0502020202020204" pitchFamily="34" charset="0"/>
              </a:rPr>
              <a:t>τουλάχιστον 1 μήνα</a:t>
            </a:r>
            <a:r>
              <a:rPr lang="en-US" sz="1600" b="1" dirty="0">
                <a:solidFill>
                  <a:schemeClr val="bg1"/>
                </a:solidFill>
                <a:latin typeface="Century Gothic" panose="020B0502020202020204" pitchFamily="34" charset="0"/>
              </a:rPr>
              <a:t> </a:t>
            </a:r>
            <a:r>
              <a:rPr lang="el-GR" sz="1600" b="1" dirty="0">
                <a:solidFill>
                  <a:schemeClr val="bg1"/>
                </a:solidFill>
                <a:latin typeface="Century Gothic" panose="020B0502020202020204" pitchFamily="34" charset="0"/>
              </a:rPr>
              <a:t>πριν από τη λήξη του Σχεδίου.</a:t>
            </a:r>
          </a:p>
        </p:txBody>
      </p:sp>
    </p:spTree>
    <p:extLst>
      <p:ext uri="{BB962C8B-B14F-4D97-AF65-F5344CB8AC3E}">
        <p14:creationId xmlns:p14="http://schemas.microsoft.com/office/powerpoint/2010/main" val="1079212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37788" y="79045"/>
            <a:ext cx="12200352"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Περιπτώσεις για τις οποίες δεν χρειάζεται να ενημερωθεί η ΕΥ</a:t>
            </a:r>
            <a:endParaRPr lang="en-GB" sz="2800" dirty="0">
              <a:solidFill>
                <a:schemeClr val="bg1"/>
              </a:solidFill>
              <a:latin typeface="Century Gothic" panose="020B0502020202020204" pitchFamily="34" charset="0"/>
            </a:endParaRPr>
          </a:p>
        </p:txBody>
      </p:sp>
      <p:sp>
        <p:nvSpPr>
          <p:cNvPr id="3" name="Rectangle 2"/>
          <p:cNvSpPr/>
          <p:nvPr/>
        </p:nvSpPr>
        <p:spPr>
          <a:xfrm>
            <a:off x="-1719396" y="556099"/>
            <a:ext cx="10593363" cy="965264"/>
          </a:xfrm>
          <a:prstGeom prst="rect">
            <a:avLst/>
          </a:prstGeom>
        </p:spPr>
        <p:txBody>
          <a:bodyPr wrap="square">
            <a:spAutoFit/>
          </a:bodyPr>
          <a:lstStyle/>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val="2403594582"/>
              </p:ext>
            </p:extLst>
          </p:nvPr>
        </p:nvGraphicFramePr>
        <p:xfrm>
          <a:off x="1971322" y="1038731"/>
          <a:ext cx="8496944"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20752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2670496"/>
            <a:ext cx="12300558" cy="707886"/>
          </a:xfrm>
          <a:prstGeom prst="rect">
            <a:avLst/>
          </a:prstGeom>
          <a:solidFill>
            <a:schemeClr val="accent5">
              <a:lumMod val="75000"/>
            </a:schemeClr>
          </a:solidFill>
        </p:spPr>
        <p:txBody>
          <a:bodyPr wrap="square" rtlCol="0">
            <a:spAutoFit/>
          </a:bodyPr>
          <a:lstStyle/>
          <a:p>
            <a:pPr algn="ctr"/>
            <a:r>
              <a:rPr lang="en-GB" sz="4000" dirty="0" smtClean="0">
                <a:solidFill>
                  <a:schemeClr val="bg1"/>
                </a:solidFill>
                <a:latin typeface="Century Gothic" panose="020B0502020202020204" pitchFamily="34" charset="0"/>
              </a:rPr>
              <a:t>E</a:t>
            </a:r>
            <a:r>
              <a:rPr lang="el-GR" sz="4000" dirty="0" smtClean="0">
                <a:solidFill>
                  <a:schemeClr val="bg1"/>
                </a:solidFill>
                <a:latin typeface="Century Gothic" panose="020B0502020202020204" pitchFamily="34" charset="0"/>
              </a:rPr>
              <a:t>ΡΩΤΗΣΕΙΣ</a:t>
            </a:r>
            <a:endParaRPr lang="en-GB" sz="4000" dirty="0">
              <a:solidFill>
                <a:schemeClr val="bg1"/>
              </a:solidFill>
              <a:latin typeface="Century Gothic" panose="020B0502020202020204" pitchFamily="34" charset="0"/>
            </a:endParaRPr>
          </a:p>
        </p:txBody>
      </p:sp>
      <p:sp>
        <p:nvSpPr>
          <p:cNvPr id="3" name="Rectangle 2"/>
          <p:cNvSpPr/>
          <p:nvPr/>
        </p:nvSpPr>
        <p:spPr>
          <a:xfrm>
            <a:off x="-1719396" y="556099"/>
            <a:ext cx="10593363" cy="965264"/>
          </a:xfrm>
          <a:prstGeom prst="rect">
            <a:avLst/>
          </a:prstGeom>
        </p:spPr>
        <p:txBody>
          <a:bodyPr wrap="square">
            <a:spAutoFit/>
          </a:bodyPr>
          <a:lstStyle/>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30446550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4" name="Text Placeholder 5"/>
          <p:cNvSpPr txBox="1">
            <a:spLocks/>
          </p:cNvSpPr>
          <p:nvPr/>
        </p:nvSpPr>
        <p:spPr>
          <a:xfrm>
            <a:off x="685800" y="1199119"/>
            <a:ext cx="3574031" cy="52894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l-GR" sz="3200" b="1" dirty="0" smtClean="0">
              <a:solidFill>
                <a:schemeClr val="accent5">
                  <a:lumMod val="50000"/>
                </a:schemeClr>
              </a:solidFill>
              <a:latin typeface="Century Gothic" panose="020B0502020202020204" pitchFamily="34" charset="0"/>
            </a:endParaRPr>
          </a:p>
          <a:p>
            <a:pPr algn="ctr"/>
            <a:endParaRPr lang="el-GR" sz="3200" b="1" dirty="0">
              <a:solidFill>
                <a:schemeClr val="accent5">
                  <a:lumMod val="50000"/>
                </a:schemeClr>
              </a:solidFill>
              <a:latin typeface="Century Gothic" panose="020B0502020202020204" pitchFamily="34" charset="0"/>
            </a:endParaRPr>
          </a:p>
          <a:p>
            <a:pPr marL="0" indent="0" algn="ctr">
              <a:buNone/>
            </a:pPr>
            <a:endParaRPr lang="el-GR" sz="3200" b="1" dirty="0">
              <a:solidFill>
                <a:schemeClr val="accent5">
                  <a:lumMod val="50000"/>
                </a:schemeClr>
              </a:solidFill>
              <a:latin typeface="Century Gothic" panose="020B0502020202020204" pitchFamily="34" charset="0"/>
            </a:endParaRPr>
          </a:p>
          <a:p>
            <a:pPr marL="0" indent="0" algn="ctr">
              <a:buNone/>
            </a:pPr>
            <a:r>
              <a:rPr lang="el-GR" b="1" dirty="0">
                <a:solidFill>
                  <a:srgbClr val="7030A0"/>
                </a:solidFill>
                <a:latin typeface="Century Gothic" panose="020B0502020202020204" pitchFamily="34" charset="0"/>
              </a:rPr>
              <a:t>4</a:t>
            </a:r>
            <a:r>
              <a:rPr lang="el-GR" b="1" dirty="0" smtClean="0">
                <a:solidFill>
                  <a:srgbClr val="7030A0"/>
                </a:solidFill>
                <a:latin typeface="Century Gothic" panose="020B0502020202020204" pitchFamily="34" charset="0"/>
              </a:rPr>
              <a:t>. </a:t>
            </a:r>
            <a:r>
              <a:rPr lang="el-GR" b="1" dirty="0">
                <a:solidFill>
                  <a:srgbClr val="7030A0"/>
                </a:solidFill>
                <a:latin typeface="Century Gothic" panose="020B0502020202020204" pitchFamily="34" charset="0"/>
              </a:rPr>
              <a:t>Διευθετήσεις λόγω πανδημίας </a:t>
            </a:r>
            <a:r>
              <a:rPr lang="en-US" b="1" dirty="0">
                <a:solidFill>
                  <a:srgbClr val="7030A0"/>
                </a:solidFill>
                <a:latin typeface="Century Gothic" panose="020B0502020202020204" pitchFamily="34" charset="0"/>
              </a:rPr>
              <a:t>Covid19</a:t>
            </a:r>
            <a:endParaRPr lang="el-GR" b="1" dirty="0">
              <a:solidFill>
                <a:srgbClr val="7030A0"/>
              </a:solidFill>
              <a:latin typeface="Century Gothic" panose="020B0502020202020204" pitchFamily="34" charset="0"/>
            </a:endParaRPr>
          </a:p>
        </p:txBody>
      </p:sp>
      <p:sp>
        <p:nvSpPr>
          <p:cNvPr id="5" name="Subtitle 4"/>
          <p:cNvSpPr txBox="1">
            <a:spLocks/>
          </p:cNvSpPr>
          <p:nvPr/>
        </p:nvSpPr>
        <p:spPr>
          <a:xfrm>
            <a:off x="5314390" y="1303586"/>
            <a:ext cx="5148064" cy="4464497"/>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l-GR" dirty="0">
              <a:latin typeface="Century Gothic" panose="020B0502020202020204" pitchFamily="34" charset="0"/>
            </a:endParaRPr>
          </a:p>
          <a:p>
            <a:pPr algn="l"/>
            <a:endParaRPr lang="el-GR"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smtClean="0">
                <a:solidFill>
                  <a:schemeClr val="tx1">
                    <a:lumMod val="75000"/>
                    <a:lumOff val="25000"/>
                  </a:schemeClr>
                </a:solidFill>
                <a:latin typeface="Century Gothic" panose="020B0502020202020204" pitchFamily="34" charset="0"/>
              </a:rPr>
              <a:t>Α</a:t>
            </a:r>
            <a:r>
              <a:rPr lang="en-US" dirty="0" err="1" smtClean="0">
                <a:solidFill>
                  <a:schemeClr val="tx1">
                    <a:lumMod val="75000"/>
                    <a:lumOff val="25000"/>
                  </a:schemeClr>
                </a:solidFill>
                <a:latin typeface="Century Gothic" panose="020B0502020202020204" pitchFamily="34" charset="0"/>
              </a:rPr>
              <a:t>ddendum</a:t>
            </a:r>
            <a:r>
              <a:rPr lang="el-GR" dirty="0" smtClean="0">
                <a:solidFill>
                  <a:schemeClr val="tx1">
                    <a:lumMod val="75000"/>
                    <a:lumOff val="25000"/>
                  </a:schemeClr>
                </a:solidFill>
                <a:latin typeface="Century Gothic" panose="020B0502020202020204" pitchFamily="34" charset="0"/>
              </a:rPr>
              <a:t> &amp; Ε</a:t>
            </a:r>
            <a:r>
              <a:rPr lang="en-US" dirty="0" err="1" smtClean="0">
                <a:solidFill>
                  <a:schemeClr val="tx1">
                    <a:lumMod val="75000"/>
                    <a:lumOff val="25000"/>
                  </a:schemeClr>
                </a:solidFill>
                <a:latin typeface="Century Gothic" panose="020B0502020202020204" pitchFamily="34" charset="0"/>
              </a:rPr>
              <a:t>xceptional</a:t>
            </a:r>
            <a:r>
              <a:rPr lang="en-US" dirty="0" smtClean="0">
                <a:solidFill>
                  <a:schemeClr val="tx1">
                    <a:lumMod val="75000"/>
                    <a:lumOff val="25000"/>
                  </a:schemeClr>
                </a:solidFill>
                <a:latin typeface="Century Gothic" panose="020B0502020202020204" pitchFamily="34" charset="0"/>
              </a:rPr>
              <a:t> Costs</a:t>
            </a:r>
          </a:p>
          <a:p>
            <a:pPr marL="342900" indent="-342900" algn="l">
              <a:buFont typeface="Arial" panose="020B0604020202020204" pitchFamily="34" charset="0"/>
              <a:buChar char="•"/>
            </a:pPr>
            <a:endParaRPr lang="en-US"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smtClean="0">
                <a:solidFill>
                  <a:schemeClr val="tx1">
                    <a:lumMod val="75000"/>
                    <a:lumOff val="25000"/>
                  </a:schemeClr>
                </a:solidFill>
                <a:latin typeface="Century Gothic" panose="020B0502020202020204" pitchFamily="34" charset="0"/>
              </a:rPr>
              <a:t>Εφαρμογή </a:t>
            </a:r>
            <a:r>
              <a:rPr lang="el-GR" dirty="0">
                <a:solidFill>
                  <a:schemeClr val="tx1">
                    <a:lumMod val="75000"/>
                    <a:lumOff val="25000"/>
                  </a:schemeClr>
                </a:solidFill>
                <a:latin typeface="Century Gothic" panose="020B0502020202020204" pitchFamily="34" charset="0"/>
              </a:rPr>
              <a:t>ρήτρας </a:t>
            </a:r>
            <a:r>
              <a:rPr lang="en-US" dirty="0">
                <a:solidFill>
                  <a:schemeClr val="tx1">
                    <a:lumMod val="75000"/>
                    <a:lumOff val="25000"/>
                  </a:schemeClr>
                </a:solidFill>
                <a:latin typeface="Century Gothic" panose="020B0502020202020204" pitchFamily="34" charset="0"/>
              </a:rPr>
              <a:t>“force majeure”</a:t>
            </a:r>
            <a:endParaRPr lang="el-GR"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endParaRPr lang="el-GR"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Δυνατότητα για </a:t>
            </a:r>
            <a:r>
              <a:rPr lang="en-US" dirty="0">
                <a:solidFill>
                  <a:schemeClr val="tx1">
                    <a:lumMod val="75000"/>
                    <a:lumOff val="25000"/>
                  </a:schemeClr>
                </a:solidFill>
                <a:latin typeface="Century Gothic" panose="020B0502020202020204" pitchFamily="34" charset="0"/>
              </a:rPr>
              <a:t>blended/virtual </a:t>
            </a:r>
            <a:r>
              <a:rPr lang="en-US" dirty="0" err="1">
                <a:solidFill>
                  <a:schemeClr val="tx1">
                    <a:lumMod val="75000"/>
                    <a:lumOff val="25000"/>
                  </a:schemeClr>
                </a:solidFill>
                <a:latin typeface="Century Gothic" panose="020B0502020202020204" pitchFamily="34" charset="0"/>
              </a:rPr>
              <a:t>mobilities</a:t>
            </a:r>
            <a:endParaRPr lang="el-GR" dirty="0">
              <a:solidFill>
                <a:schemeClr val="tx1">
                  <a:lumMod val="75000"/>
                  <a:lumOff val="25000"/>
                </a:schemeClr>
              </a:solidFill>
              <a:latin typeface="Century Gothic" panose="020B0502020202020204" pitchFamily="34" charset="0"/>
            </a:endParaRPr>
          </a:p>
          <a:p>
            <a:pPr algn="l"/>
            <a:endParaRPr lang="el-GR" dirty="0">
              <a:solidFill>
                <a:schemeClr val="tx1">
                  <a:lumMod val="75000"/>
                  <a:lumOff val="25000"/>
                </a:schemeClr>
              </a:solidFill>
              <a:latin typeface="Century Gothic" panose="020B0502020202020204" pitchFamily="34" charset="0"/>
            </a:endParaRPr>
          </a:p>
          <a:p>
            <a:pPr algn="l"/>
            <a:endParaRPr lang="el-GR" dirty="0">
              <a:solidFill>
                <a:schemeClr val="tx1">
                  <a:lumMod val="75000"/>
                  <a:lumOff val="25000"/>
                </a:schemeClr>
              </a:solidFill>
              <a:latin typeface="Century Gothic" panose="020B0502020202020204" pitchFamily="34" charset="0"/>
            </a:endParaRPr>
          </a:p>
          <a:p>
            <a:pPr algn="l"/>
            <a:endParaRPr lang="el-GR" dirty="0">
              <a:solidFill>
                <a:schemeClr val="tx1">
                  <a:lumMod val="75000"/>
                  <a:lumOff val="25000"/>
                </a:schemeClr>
              </a:solidFill>
              <a:latin typeface="Century Gothic" panose="020B0502020202020204" pitchFamily="34" charset="0"/>
            </a:endParaRPr>
          </a:p>
        </p:txBody>
      </p:sp>
      <p:cxnSp>
        <p:nvCxnSpPr>
          <p:cNvPr id="7" name="Straight Connector 6"/>
          <p:cNvCxnSpPr/>
          <p:nvPr/>
        </p:nvCxnSpPr>
        <p:spPr>
          <a:xfrm>
            <a:off x="4853354" y="1644162"/>
            <a:ext cx="8792" cy="351692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3933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37996" y="-13928"/>
            <a:ext cx="10127848" cy="523220"/>
          </a:xfrm>
          <a:prstGeom prst="rect">
            <a:avLst/>
          </a:prstGeom>
          <a:noFill/>
        </p:spPr>
        <p:txBody>
          <a:bodyPr wrap="square" rtlCol="0">
            <a:spAutoFit/>
          </a:bodyPr>
          <a:lstStyle/>
          <a:p>
            <a:pPr algn="ctr"/>
            <a:r>
              <a:rPr lang="en-GB" sz="2800" dirty="0">
                <a:solidFill>
                  <a:schemeClr val="bg1"/>
                </a:solidFill>
                <a:latin typeface="Century Gothic" panose="020B0502020202020204" pitchFamily="34" charset="0"/>
              </a:rPr>
              <a:t>Addendum &amp; exceptional costs</a:t>
            </a:r>
          </a:p>
        </p:txBody>
      </p:sp>
      <p:sp>
        <p:nvSpPr>
          <p:cNvPr id="3" name="Rectangle 2"/>
          <p:cNvSpPr/>
          <p:nvPr/>
        </p:nvSpPr>
        <p:spPr>
          <a:xfrm>
            <a:off x="480271" y="982650"/>
            <a:ext cx="11453228" cy="649409"/>
          </a:xfrm>
          <a:prstGeom prst="rect">
            <a:avLst/>
          </a:prstGeom>
        </p:spPr>
        <p:txBody>
          <a:bodyPr wrap="square">
            <a:spAutoFit/>
          </a:bodyPr>
          <a:lstStyle/>
          <a:p>
            <a:pPr algn="just"/>
            <a:endParaRPr lang="el-GR" sz="2000" dirty="0" smtClean="0">
              <a:solidFill>
                <a:schemeClr val="tx1">
                  <a:lumMod val="75000"/>
                  <a:lumOff val="25000"/>
                </a:schemeClr>
              </a:solidFill>
              <a:latin typeface="Century Gothic" panose="020B050202020202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
        <p:nvSpPr>
          <p:cNvPr id="4" name="Rectangle 3"/>
          <p:cNvSpPr/>
          <p:nvPr/>
        </p:nvSpPr>
        <p:spPr>
          <a:xfrm>
            <a:off x="0" y="610484"/>
            <a:ext cx="11035431" cy="5216813"/>
          </a:xfrm>
          <a:prstGeom prst="rect">
            <a:avLst/>
          </a:prstGeom>
        </p:spPr>
        <p:txBody>
          <a:bodyPr wrap="square">
            <a:spAutoFit/>
          </a:bodyPr>
          <a:lstStyle/>
          <a:p>
            <a:pPr>
              <a:lnSpc>
                <a:spcPct val="150000"/>
              </a:lnSpc>
            </a:pPr>
            <a:r>
              <a:rPr lang="el-GR" b="1" dirty="0">
                <a:solidFill>
                  <a:schemeClr val="tx1">
                    <a:lumMod val="75000"/>
                    <a:lumOff val="25000"/>
                  </a:schemeClr>
                </a:solidFill>
                <a:latin typeface="Century Gothic" panose="020B0502020202020204" pitchFamily="34" charset="0"/>
              </a:rPr>
              <a:t>Προκειμένου να καλύψουν έξοδα που σχετίζονται με την υλοποίηση δραστηριοτήτων </a:t>
            </a:r>
            <a:endParaRPr lang="el-GR" b="1" dirty="0" smtClean="0">
              <a:solidFill>
                <a:schemeClr val="tx1">
                  <a:lumMod val="75000"/>
                  <a:lumOff val="25000"/>
                </a:schemeClr>
              </a:solidFill>
              <a:latin typeface="Century Gothic" panose="020B0502020202020204" pitchFamily="34" charset="0"/>
            </a:endParaRPr>
          </a:p>
          <a:p>
            <a:pPr>
              <a:lnSpc>
                <a:spcPct val="150000"/>
              </a:lnSpc>
            </a:pPr>
            <a:r>
              <a:rPr lang="el-GR" b="1" dirty="0" smtClean="0">
                <a:solidFill>
                  <a:schemeClr val="tx1">
                    <a:lumMod val="75000"/>
                    <a:lumOff val="25000"/>
                  </a:schemeClr>
                </a:solidFill>
                <a:latin typeface="Century Gothic" panose="020B0502020202020204" pitchFamily="34" charset="0"/>
              </a:rPr>
              <a:t>εικονικής </a:t>
            </a:r>
            <a:r>
              <a:rPr lang="el-GR" b="1" dirty="0">
                <a:solidFill>
                  <a:schemeClr val="tx1">
                    <a:lumMod val="75000"/>
                    <a:lumOff val="25000"/>
                  </a:schemeClr>
                </a:solidFill>
                <a:latin typeface="Century Gothic" panose="020B0502020202020204" pitchFamily="34" charset="0"/>
              </a:rPr>
              <a:t>κινητικότητας που οφείλονται στο COVID-19:</a:t>
            </a:r>
          </a:p>
          <a:p>
            <a:pPr algn="just">
              <a:lnSpc>
                <a:spcPct val="150000"/>
              </a:lnSpc>
            </a:pPr>
            <a:endParaRPr lang="en-US" dirty="0">
              <a:solidFill>
                <a:schemeClr val="tx1">
                  <a:lumMod val="75000"/>
                  <a:lumOff val="25000"/>
                </a:schemeClr>
              </a:solidFill>
              <a:latin typeface="Century Gothic" panose="020B0502020202020204" pitchFamily="34" charset="0"/>
            </a:endParaRPr>
          </a:p>
          <a:p>
            <a:pPr algn="just">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Οι δικαιούχοι μπορούν να μεταφέρουν έως και το 10% της </a:t>
            </a:r>
            <a:r>
              <a:rPr lang="el-GR" dirty="0" smtClean="0">
                <a:solidFill>
                  <a:schemeClr val="tx1">
                    <a:lumMod val="75000"/>
                    <a:lumOff val="25000"/>
                  </a:schemeClr>
                </a:solidFill>
                <a:latin typeface="Century Gothic" panose="020B0502020202020204" pitchFamily="34" charset="0"/>
              </a:rPr>
              <a:t>χρηματοδότησής </a:t>
            </a:r>
            <a:r>
              <a:rPr lang="el-GR" dirty="0">
                <a:solidFill>
                  <a:schemeClr val="tx1">
                    <a:lumMod val="75000"/>
                    <a:lumOff val="25000"/>
                  </a:schemeClr>
                </a:solidFill>
                <a:latin typeface="Century Gothic" panose="020B0502020202020204" pitchFamily="34" charset="0"/>
              </a:rPr>
              <a:t>τους από οποιαδήποτε κατηγορία προϋπολογισμού, στην κατηγορία exceptional costs </a:t>
            </a:r>
            <a:r>
              <a:rPr lang="el-GR" b="1" dirty="0">
                <a:solidFill>
                  <a:schemeClr val="accent6">
                    <a:lumMod val="75000"/>
                  </a:schemeClr>
                </a:solidFill>
                <a:latin typeface="Century Gothic" panose="020B0502020202020204" pitchFamily="34" charset="0"/>
              </a:rPr>
              <a:t>χωρίς τροποποίηση </a:t>
            </a:r>
            <a:r>
              <a:rPr lang="el-GR" b="1" dirty="0" smtClean="0">
                <a:solidFill>
                  <a:schemeClr val="accent6">
                    <a:lumMod val="75000"/>
                  </a:schemeClr>
                </a:solidFill>
                <a:latin typeface="Century Gothic" panose="020B0502020202020204" pitchFamily="34" charset="0"/>
              </a:rPr>
              <a:t>συμβολαίου</a:t>
            </a:r>
            <a:endParaRPr lang="en-US" b="1" dirty="0" smtClean="0">
              <a:solidFill>
                <a:schemeClr val="accent6">
                  <a:lumMod val="75000"/>
                </a:schemeClr>
              </a:solidFill>
              <a:latin typeface="Century Gothic" panose="020B0502020202020204" pitchFamily="34" charset="0"/>
            </a:endParaRPr>
          </a:p>
          <a:p>
            <a:pPr algn="just">
              <a:buFont typeface="Arial" panose="020B0604020202020204" pitchFamily="34" charset="0"/>
              <a:buChar char="•"/>
            </a:pPr>
            <a:endParaRPr lang="el-GR" b="1" dirty="0">
              <a:solidFill>
                <a:schemeClr val="accent6">
                  <a:lumMod val="75000"/>
                </a:schemeClr>
              </a:solidFill>
              <a:latin typeface="Century Gothic" panose="020B0502020202020204" pitchFamily="34" charset="0"/>
            </a:endParaRPr>
          </a:p>
          <a:p>
            <a:pPr algn="just">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Η μεταφορά μπορεί να πραγματοποιηθεί ακόμη και αν δεν είχαν διατεθεί κεφάλαια στην εν λόγω κατηγορία προϋπολογισμού</a:t>
            </a:r>
            <a:r>
              <a:rPr lang="el-GR" dirty="0" smtClean="0">
                <a:solidFill>
                  <a:schemeClr val="tx1">
                    <a:lumMod val="75000"/>
                    <a:lumOff val="25000"/>
                  </a:schemeClr>
                </a:solidFill>
                <a:latin typeface="Century Gothic" panose="020B0502020202020204" pitchFamily="34" charset="0"/>
              </a:rPr>
              <a:t>.</a:t>
            </a:r>
            <a:endParaRPr lang="en-US" dirty="0" smtClean="0">
              <a:solidFill>
                <a:schemeClr val="tx1">
                  <a:lumMod val="75000"/>
                  <a:lumOff val="25000"/>
                </a:schemeClr>
              </a:solidFill>
              <a:latin typeface="Century Gothic" panose="020B0502020202020204" pitchFamily="34" charset="0"/>
            </a:endParaRPr>
          </a:p>
          <a:p>
            <a:pPr algn="just">
              <a:buFont typeface="Arial" panose="020B0604020202020204" pitchFamily="34" charset="0"/>
              <a:buChar char="•"/>
            </a:pPr>
            <a:endParaRPr lang="el-GR" dirty="0">
              <a:solidFill>
                <a:schemeClr val="tx1">
                  <a:lumMod val="75000"/>
                  <a:lumOff val="25000"/>
                </a:schemeClr>
              </a:solidFill>
              <a:latin typeface="Century Gothic" panose="020B0502020202020204" pitchFamily="34" charset="0"/>
            </a:endParaRPr>
          </a:p>
          <a:p>
            <a:pPr algn="just">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Επιλέξιμες δαπάνες θεωρούνται όσες σχετίζονται με την αγορά ή/και την ενοικίαση εξοπλισμού ή/και υπηρεσιών απαραίτητων για την υλοποίηση δραστηριοτήτων εικονικής κινητικότητας</a:t>
            </a:r>
            <a:r>
              <a:rPr lang="el-GR" dirty="0" smtClean="0">
                <a:solidFill>
                  <a:schemeClr val="tx1">
                    <a:lumMod val="75000"/>
                    <a:lumOff val="25000"/>
                  </a:schemeClr>
                </a:solidFill>
                <a:latin typeface="Century Gothic" panose="020B0502020202020204" pitchFamily="34" charset="0"/>
              </a:rPr>
              <a:t>.</a:t>
            </a:r>
            <a:endParaRPr lang="en-US" dirty="0" smtClean="0">
              <a:solidFill>
                <a:schemeClr val="tx1">
                  <a:lumMod val="75000"/>
                  <a:lumOff val="25000"/>
                </a:schemeClr>
              </a:solidFill>
              <a:latin typeface="Century Gothic" panose="020B0502020202020204" pitchFamily="34" charset="0"/>
            </a:endParaRPr>
          </a:p>
          <a:p>
            <a:pPr algn="just">
              <a:buFont typeface="Arial" panose="020B0604020202020204" pitchFamily="34" charset="0"/>
              <a:buChar char="•"/>
            </a:pPr>
            <a:endParaRPr lang="el-GR" dirty="0">
              <a:solidFill>
                <a:schemeClr val="tx1">
                  <a:lumMod val="75000"/>
                  <a:lumOff val="25000"/>
                </a:schemeClr>
              </a:solidFill>
              <a:latin typeface="Century Gothic" panose="020B0502020202020204" pitchFamily="34" charset="0"/>
            </a:endParaRPr>
          </a:p>
          <a:p>
            <a:pPr algn="just">
              <a:buFont typeface="Arial" panose="020B0604020202020204" pitchFamily="34" charset="0"/>
              <a:buChar char="•"/>
            </a:pPr>
            <a:r>
              <a:rPr lang="el-GR" i="1" dirty="0">
                <a:solidFill>
                  <a:schemeClr val="tx1">
                    <a:lumMod val="75000"/>
                    <a:lumOff val="25000"/>
                  </a:schemeClr>
                </a:solidFill>
                <a:latin typeface="Century Gothic" panose="020B0502020202020204" pitchFamily="34" charset="0"/>
              </a:rPr>
              <a:t>Υποστηρικτικά έγγραφα: </a:t>
            </a:r>
            <a:r>
              <a:rPr lang="el-GR" dirty="0">
                <a:solidFill>
                  <a:schemeClr val="tx1">
                    <a:lumMod val="75000"/>
                    <a:lumOff val="25000"/>
                  </a:schemeClr>
                </a:solidFill>
                <a:latin typeface="Century Gothic" panose="020B0502020202020204" pitchFamily="34" charset="0"/>
              </a:rPr>
              <a:t>απόδειξη πληρωμής του κόστους που προκύπτει βάσει τιμολογίων, ονόματος και διεύθυνσης του φορέα έκδοσης, ποσού, και ημερομηνίας έκδοσης</a:t>
            </a:r>
            <a:r>
              <a:rPr lang="el-GR" dirty="0" smtClean="0">
                <a:solidFill>
                  <a:schemeClr val="tx1">
                    <a:lumMod val="75000"/>
                    <a:lumOff val="25000"/>
                  </a:schemeClr>
                </a:solidFill>
                <a:latin typeface="Century Gothic" panose="020B0502020202020204" pitchFamily="34" charset="0"/>
              </a:rPr>
              <a:t>.</a:t>
            </a:r>
            <a:endParaRPr lang="en-US" dirty="0" smtClean="0">
              <a:solidFill>
                <a:schemeClr val="tx1">
                  <a:lumMod val="75000"/>
                  <a:lumOff val="25000"/>
                </a:schemeClr>
              </a:solidFill>
              <a:latin typeface="Century Gothic" panose="020B0502020202020204" pitchFamily="34" charset="0"/>
            </a:endParaRPr>
          </a:p>
          <a:p>
            <a:pPr algn="just"/>
            <a:endParaRPr lang="el-GR" dirty="0">
              <a:solidFill>
                <a:schemeClr val="tx1">
                  <a:lumMod val="75000"/>
                  <a:lumOff val="25000"/>
                </a:schemeClr>
              </a:solidFill>
              <a:latin typeface="Century Gothic" panose="020B0502020202020204" pitchFamily="34" charset="0"/>
            </a:endParaRPr>
          </a:p>
          <a:p>
            <a:pPr algn="just">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Η αποζημίωση θα αφορά μόνο το </a:t>
            </a:r>
            <a:r>
              <a:rPr lang="el-GR" b="1" dirty="0">
                <a:solidFill>
                  <a:srgbClr val="FF0000"/>
                </a:solidFill>
                <a:latin typeface="Century Gothic" panose="020B0502020202020204" pitchFamily="34" charset="0"/>
              </a:rPr>
              <a:t>75% του πραγματικού κόστους βάσει τιμολογίου </a:t>
            </a:r>
          </a:p>
        </p:txBody>
      </p:sp>
      <p:sp>
        <p:nvSpPr>
          <p:cNvPr id="5" name="Rounded Rectangle 4"/>
          <p:cNvSpPr/>
          <p:nvPr/>
        </p:nvSpPr>
        <p:spPr>
          <a:xfrm>
            <a:off x="5148197" y="5708880"/>
            <a:ext cx="7152361" cy="1191816"/>
          </a:xfrm>
          <a:prstGeom prst="roundRect">
            <a:avLst/>
          </a:prstGeom>
          <a:solidFill>
            <a:schemeClr val="accent5">
              <a:lumMod val="75000"/>
            </a:schemeClr>
          </a:solidFill>
        </p:spPr>
        <p:txBody>
          <a:bodyPr wrap="square">
            <a:spAutoFit/>
          </a:bodyPr>
          <a:lstStyle/>
          <a:p>
            <a:pPr algn="ctr">
              <a:buFont typeface="Arial" pitchFamily="34" charset="0"/>
              <a:buChar char="•"/>
            </a:pPr>
            <a:r>
              <a:rPr lang="el-GR" sz="1600" dirty="0" smtClean="0">
                <a:solidFill>
                  <a:schemeClr val="bg1"/>
                </a:solidFill>
                <a:latin typeface="Century Gothic" panose="020B0502020202020204" pitchFamily="34" charset="0"/>
                <a:ea typeface="Verdana" panose="020B0604030504040204" pitchFamily="34" charset="0"/>
              </a:rPr>
              <a:t> Επιλέξιμες </a:t>
            </a:r>
            <a:r>
              <a:rPr lang="el-GR" sz="1600" dirty="0">
                <a:solidFill>
                  <a:schemeClr val="bg1"/>
                </a:solidFill>
                <a:latin typeface="Century Gothic" panose="020B0502020202020204" pitchFamily="34" charset="0"/>
                <a:ea typeface="Verdana" panose="020B0604030504040204" pitchFamily="34" charset="0"/>
              </a:rPr>
              <a:t>θεωρούνται, επίσης, οποιεσδήποτε αιτιολογημένες και τεκμηριωμένες ειδικές δαπάνες που σχετίζονται με τη συμμετοχή ατόμων με ειδικές ανάγκες σε μικτή κινητικότητα σύμφωνα με τον Οδηγό του Προγράμματος. </a:t>
            </a:r>
          </a:p>
        </p:txBody>
      </p:sp>
      <p:sp>
        <p:nvSpPr>
          <p:cNvPr id="6" name="Oval 5"/>
          <p:cNvSpPr/>
          <p:nvPr/>
        </p:nvSpPr>
        <p:spPr>
          <a:xfrm>
            <a:off x="9889852" y="0"/>
            <a:ext cx="2319894" cy="200485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latin typeface="Century Gothic" panose="020B0502020202020204" pitchFamily="34" charset="0"/>
              </a:rPr>
              <a:t>COVID TESTS</a:t>
            </a:r>
          </a:p>
          <a:p>
            <a:pPr algn="ctr"/>
            <a:r>
              <a:rPr lang="en-US" dirty="0" smtClean="0">
                <a:latin typeface="Century Gothic" panose="020B0502020202020204" pitchFamily="34" charset="0"/>
              </a:rPr>
              <a:t>100%</a:t>
            </a:r>
            <a:r>
              <a:rPr lang="el-GR" dirty="0" smtClean="0">
                <a:latin typeface="Century Gothic" panose="020B0502020202020204" pitchFamily="34" charset="0"/>
              </a:rPr>
              <a:t> αποζημίωση βάσει τιμολογίου</a:t>
            </a:r>
            <a:endParaRPr lang="en-US" dirty="0">
              <a:latin typeface="Century Gothic" panose="020B0502020202020204" pitchFamily="34" charset="0"/>
            </a:endParaRPr>
          </a:p>
        </p:txBody>
      </p:sp>
    </p:spTree>
    <p:extLst>
      <p:ext uri="{BB962C8B-B14F-4D97-AF65-F5344CB8AC3E}">
        <p14:creationId xmlns:p14="http://schemas.microsoft.com/office/powerpoint/2010/main" val="1700767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37996" y="-13928"/>
            <a:ext cx="10127848"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Ε</a:t>
            </a:r>
            <a:r>
              <a:rPr lang="en-US" sz="2800" dirty="0" err="1" smtClean="0">
                <a:solidFill>
                  <a:schemeClr val="bg1"/>
                </a:solidFill>
                <a:latin typeface="Century Gothic" panose="020B0502020202020204" pitchFamily="34" charset="0"/>
              </a:rPr>
              <a:t>xceptional</a:t>
            </a:r>
            <a:r>
              <a:rPr lang="en-US" sz="2800" dirty="0" smtClean="0">
                <a:solidFill>
                  <a:schemeClr val="bg1"/>
                </a:solidFill>
                <a:latin typeface="Century Gothic" panose="020B0502020202020204" pitchFamily="34" charset="0"/>
              </a:rPr>
              <a:t> Costs - </a:t>
            </a:r>
            <a:r>
              <a:rPr lang="el-GR" sz="2800" dirty="0" smtClean="0">
                <a:solidFill>
                  <a:schemeClr val="bg1"/>
                </a:solidFill>
                <a:latin typeface="Century Gothic" panose="020B0502020202020204" pitchFamily="34" charset="0"/>
              </a:rPr>
              <a:t>Απόσβεση</a:t>
            </a:r>
            <a:endParaRPr lang="en-GB" sz="2800" dirty="0">
              <a:solidFill>
                <a:schemeClr val="bg1"/>
              </a:solidFill>
              <a:latin typeface="Century Gothic" panose="020B0502020202020204" pitchFamily="34" charset="0"/>
            </a:endParaRPr>
          </a:p>
        </p:txBody>
      </p:sp>
      <p:sp>
        <p:nvSpPr>
          <p:cNvPr id="3" name="Rectangle 2"/>
          <p:cNvSpPr/>
          <p:nvPr/>
        </p:nvSpPr>
        <p:spPr>
          <a:xfrm>
            <a:off x="480271" y="982650"/>
            <a:ext cx="11453228" cy="649409"/>
          </a:xfrm>
          <a:prstGeom prst="rect">
            <a:avLst/>
          </a:prstGeom>
        </p:spPr>
        <p:txBody>
          <a:bodyPr wrap="square">
            <a:spAutoFit/>
          </a:bodyPr>
          <a:lstStyle/>
          <a:p>
            <a:pPr algn="just"/>
            <a:endParaRPr lang="el-GR" sz="2000" dirty="0" smtClean="0">
              <a:solidFill>
                <a:schemeClr val="tx1">
                  <a:lumMod val="75000"/>
                  <a:lumOff val="25000"/>
                </a:schemeClr>
              </a:solidFill>
              <a:latin typeface="Century Gothic" panose="020B050202020202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graphicFrame>
        <p:nvGraphicFramePr>
          <p:cNvPr id="7" name="Diagram 6"/>
          <p:cNvGraphicFramePr/>
          <p:nvPr>
            <p:extLst>
              <p:ext uri="{D42A27DB-BD31-4B8C-83A1-F6EECF244321}">
                <p14:modId xmlns:p14="http://schemas.microsoft.com/office/powerpoint/2010/main" val="411469313"/>
              </p:ext>
            </p:extLst>
          </p:nvPr>
        </p:nvGraphicFramePr>
        <p:xfrm>
          <a:off x="102312" y="1140480"/>
          <a:ext cx="6387388" cy="5489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489700" y="1530529"/>
            <a:ext cx="5791200" cy="4708981"/>
          </a:xfrm>
          <a:prstGeom prst="rect">
            <a:avLst/>
          </a:prstGeom>
          <a:noFill/>
        </p:spPr>
        <p:txBody>
          <a:bodyPr wrap="square" rtlCol="0">
            <a:spAutoFit/>
          </a:bodyPr>
          <a:lstStyle/>
          <a:p>
            <a:r>
              <a:rPr lang="el-GR" sz="2000" dirty="0" smtClean="0">
                <a:latin typeface="Century Gothic" panose="020B0502020202020204" pitchFamily="34" charset="0"/>
              </a:rPr>
              <a:t>Κόστος αγοράς υπολογιστή </a:t>
            </a:r>
            <a:r>
              <a:rPr lang="el-GR" sz="2000" dirty="0">
                <a:latin typeface="Century Gothic" panose="020B0502020202020204" pitchFamily="34" charset="0"/>
              </a:rPr>
              <a:t>3000 </a:t>
            </a:r>
            <a:r>
              <a:rPr lang="el-GR" sz="2000" dirty="0" smtClean="0">
                <a:latin typeface="Century Gothic" panose="020B0502020202020204" pitchFamily="34" charset="0"/>
              </a:rPr>
              <a:t>ευρώ</a:t>
            </a:r>
          </a:p>
          <a:p>
            <a:endParaRPr lang="el-GR" sz="2000" dirty="0">
              <a:latin typeface="Century Gothic" panose="020B0502020202020204" pitchFamily="34" charset="0"/>
            </a:endParaRPr>
          </a:p>
          <a:p>
            <a:r>
              <a:rPr lang="el-GR" sz="2000" dirty="0" smtClean="0">
                <a:latin typeface="Century Gothic" panose="020B0502020202020204" pitchFamily="34" charset="0"/>
              </a:rPr>
              <a:t>Ποσοστό επιλέξιμης επιχορήγησης: 75%  βάσει του Οδηγού Προγράμματος και άρα πολλαπλασιάζουμε </a:t>
            </a:r>
            <a:r>
              <a:rPr lang="el-GR" sz="2000" dirty="0" smtClean="0">
                <a:solidFill>
                  <a:srgbClr val="FF0000"/>
                </a:solidFill>
                <a:latin typeface="Century Gothic" panose="020B0502020202020204" pitchFamily="34" charset="0"/>
              </a:rPr>
              <a:t>3000*0.75</a:t>
            </a:r>
            <a:r>
              <a:rPr lang="el-GR" sz="2000" dirty="0" smtClean="0">
                <a:latin typeface="Century Gothic" panose="020B0502020202020204" pitchFamily="34" charset="0"/>
              </a:rPr>
              <a:t> </a:t>
            </a:r>
            <a:r>
              <a:rPr lang="el-GR" sz="2000" dirty="0" smtClean="0">
                <a:latin typeface="Century Gothic" panose="020B0502020202020204" pitchFamily="34" charset="0"/>
                <a:sym typeface="Wingdings" panose="05000000000000000000" pitchFamily="2" charset="2"/>
              </a:rPr>
              <a:t> </a:t>
            </a:r>
            <a:endParaRPr lang="el-GR" sz="2000" dirty="0" smtClean="0">
              <a:latin typeface="Century Gothic" panose="020B0502020202020204" pitchFamily="34" charset="0"/>
            </a:endParaRPr>
          </a:p>
          <a:p>
            <a:endParaRPr lang="el-GR" sz="2000" dirty="0" smtClean="0">
              <a:latin typeface="Century Gothic" panose="020B0502020202020204" pitchFamily="34" charset="0"/>
            </a:endParaRPr>
          </a:p>
          <a:p>
            <a:r>
              <a:rPr lang="el-GR" sz="2000" dirty="0" smtClean="0">
                <a:latin typeface="Century Gothic" panose="020B0502020202020204" pitchFamily="34" charset="0"/>
              </a:rPr>
              <a:t>Η απόσβεση θα υπολογιστεί στο ποσό των 2250 Ευρώ το οποίο θα πολλαπλασιαστεί με τη διάρκεια χρήσης του εξοπλισμού εντός του Σχεδίου = 14 μήνες</a:t>
            </a:r>
            <a:r>
              <a:rPr lang="el-GR" sz="2000" dirty="0">
                <a:latin typeface="Century Gothic" panose="020B0502020202020204" pitchFamily="34" charset="0"/>
              </a:rPr>
              <a:t> </a:t>
            </a:r>
            <a:endParaRPr lang="el-GR" sz="2000" dirty="0" smtClean="0">
              <a:latin typeface="Century Gothic" panose="020B0502020202020204" pitchFamily="34" charset="0"/>
            </a:endParaRPr>
          </a:p>
          <a:p>
            <a:endParaRPr lang="el-GR" sz="2000" dirty="0">
              <a:latin typeface="Century Gothic" panose="020B0502020202020204" pitchFamily="34" charset="0"/>
            </a:endParaRPr>
          </a:p>
          <a:p>
            <a:r>
              <a:rPr lang="el-GR" sz="2000" dirty="0" smtClean="0">
                <a:latin typeface="Century Gothic" panose="020B0502020202020204" pitchFamily="34" charset="0"/>
              </a:rPr>
              <a:t>Στη συνέχεια θα διαιρεθεί δια 60 μήνες που είναι η διάρκεια απόσβεσης </a:t>
            </a:r>
            <a:endParaRPr lang="en-GB" sz="2000" dirty="0">
              <a:solidFill>
                <a:schemeClr val="accent1"/>
              </a:solidFill>
              <a:latin typeface="Century Gothic" panose="020B0502020202020204" pitchFamily="34" charset="0"/>
            </a:endParaRPr>
          </a:p>
          <a:p>
            <a:r>
              <a:rPr lang="el-GR" sz="2000" dirty="0">
                <a:latin typeface="Century Gothic" panose="020B0502020202020204" pitchFamily="34" charset="0"/>
              </a:rPr>
              <a:t> </a:t>
            </a:r>
            <a:endParaRPr lang="en-GB" sz="2000" dirty="0">
              <a:latin typeface="Century Gothic" panose="020B0502020202020204" pitchFamily="34" charset="0"/>
            </a:endParaRPr>
          </a:p>
          <a:p>
            <a:r>
              <a:rPr lang="el-GR" sz="2000" dirty="0">
                <a:solidFill>
                  <a:srgbClr val="FF0000"/>
                </a:solidFill>
                <a:latin typeface="Century Gothic" panose="020B0502020202020204" pitchFamily="34" charset="0"/>
              </a:rPr>
              <a:t>3000 </a:t>
            </a:r>
            <a:r>
              <a:rPr lang="el-GR" sz="2000" dirty="0" smtClean="0">
                <a:solidFill>
                  <a:srgbClr val="FF0000"/>
                </a:solidFill>
                <a:latin typeface="Century Gothic" panose="020B0502020202020204" pitchFamily="34" charset="0"/>
              </a:rPr>
              <a:t>ευρώ*0.75</a:t>
            </a:r>
            <a:r>
              <a:rPr lang="el-GR" sz="2000" dirty="0" smtClean="0">
                <a:latin typeface="Century Gothic" panose="020B0502020202020204" pitchFamily="34" charset="0"/>
              </a:rPr>
              <a:t>*</a:t>
            </a:r>
            <a:r>
              <a:rPr lang="el-GR" sz="2000" dirty="0" smtClean="0">
                <a:solidFill>
                  <a:schemeClr val="accent1"/>
                </a:solidFill>
                <a:latin typeface="Century Gothic" panose="020B0502020202020204" pitchFamily="34" charset="0"/>
              </a:rPr>
              <a:t>14/60</a:t>
            </a:r>
            <a:r>
              <a:rPr lang="el-GR" sz="2000" dirty="0" smtClean="0">
                <a:latin typeface="Century Gothic" panose="020B0502020202020204" pitchFamily="34" charset="0"/>
              </a:rPr>
              <a:t> </a:t>
            </a:r>
            <a:r>
              <a:rPr lang="el-GR" sz="2000" dirty="0">
                <a:latin typeface="Century Gothic" panose="020B0502020202020204" pitchFamily="34" charset="0"/>
              </a:rPr>
              <a:t>= </a:t>
            </a:r>
            <a:r>
              <a:rPr lang="el-GR" sz="2000" dirty="0" smtClean="0">
                <a:latin typeface="Century Gothic" panose="020B0502020202020204" pitchFamily="34" charset="0"/>
              </a:rPr>
              <a:t>525 </a:t>
            </a:r>
            <a:r>
              <a:rPr lang="el-GR" sz="2000" dirty="0">
                <a:latin typeface="Century Gothic" panose="020B0502020202020204" pitchFamily="34" charset="0"/>
              </a:rPr>
              <a:t>ευρώ</a:t>
            </a:r>
            <a:endParaRPr lang="en-GB" sz="2000" dirty="0">
              <a:latin typeface="Century Gothic" panose="020B0502020202020204" pitchFamily="34" charset="0"/>
            </a:endParaRPr>
          </a:p>
        </p:txBody>
      </p:sp>
    </p:spTree>
    <p:extLst>
      <p:ext uri="{BB962C8B-B14F-4D97-AF65-F5344CB8AC3E}">
        <p14:creationId xmlns:p14="http://schemas.microsoft.com/office/powerpoint/2010/main" val="1480277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ea typeface="Verdana" panose="020B0604030504040204" pitchFamily="34" charset="0"/>
              </a:rPr>
              <a:t>Διευκολύνσεις προς δικαιούχους</a:t>
            </a:r>
            <a:endParaRPr lang="en-GB" sz="2800" dirty="0">
              <a:solidFill>
                <a:schemeClr val="bg1"/>
              </a:solidFill>
              <a:latin typeface="Century Gothic" panose="020B0502020202020204" pitchFamily="34" charset="0"/>
            </a:endParaRPr>
          </a:p>
        </p:txBody>
      </p:sp>
      <p:sp>
        <p:nvSpPr>
          <p:cNvPr id="3" name="Rectangle 2"/>
          <p:cNvSpPr/>
          <p:nvPr/>
        </p:nvSpPr>
        <p:spPr>
          <a:xfrm>
            <a:off x="480271" y="982650"/>
            <a:ext cx="11453228" cy="3142399"/>
          </a:xfrm>
          <a:prstGeom prst="rect">
            <a:avLst/>
          </a:prstGeom>
        </p:spPr>
        <p:txBody>
          <a:bodyPr wrap="square">
            <a:spAutoFit/>
          </a:bodyPr>
          <a:lstStyle/>
          <a:p>
            <a:pPr>
              <a:buFont typeface="Arial" panose="020B0604020202020204" pitchFamily="34" charset="0"/>
              <a:buChar char="•"/>
            </a:pPr>
            <a:r>
              <a:rPr lang="en-GB" b="1" dirty="0">
                <a:solidFill>
                  <a:schemeClr val="accent6">
                    <a:lumMod val="75000"/>
                  </a:schemeClr>
                </a:solidFill>
                <a:latin typeface="Century Gothic" panose="020B0502020202020204" pitchFamily="34" charset="0"/>
                <a:ea typeface="Verdana" panose="020B0604030504040204" pitchFamily="34" charset="0"/>
              </a:rPr>
              <a:t>Addendum to the Grant Agreement </a:t>
            </a:r>
            <a:r>
              <a:rPr lang="el-GR" b="1" dirty="0">
                <a:solidFill>
                  <a:schemeClr val="accent6">
                    <a:lumMod val="75000"/>
                  </a:schemeClr>
                </a:solidFill>
                <a:latin typeface="Century Gothic" panose="020B0502020202020204" pitchFamily="34" charset="0"/>
                <a:ea typeface="Verdana" panose="020B0604030504040204" pitchFamily="34" charset="0"/>
              </a:rPr>
              <a:t> </a:t>
            </a:r>
            <a:r>
              <a:rPr lang="el-GR" dirty="0">
                <a:solidFill>
                  <a:schemeClr val="tx1">
                    <a:lumMod val="75000"/>
                    <a:lumOff val="25000"/>
                  </a:schemeClr>
                </a:solidFill>
                <a:latin typeface="Century Gothic" panose="020B0502020202020204" pitchFamily="34" charset="0"/>
                <a:ea typeface="Verdana" panose="020B0604030504040204" pitchFamily="34" charset="0"/>
              </a:rPr>
              <a:t>- μεγαλύτερη ευελιξία σε θέματα μεταφοράς κονδυλίων ή αγοράς εξοπλισμού για τις εξ αποστάσεως εκπαιδεύσεις που ενδεχομένως θα λάβουν χώρα λόγω της πανδημίας. </a:t>
            </a:r>
            <a:endParaRPr lang="el-GR" dirty="0" smtClean="0">
              <a:solidFill>
                <a:schemeClr val="tx1">
                  <a:lumMod val="75000"/>
                  <a:lumOff val="25000"/>
                </a:schemeClr>
              </a:solidFill>
              <a:latin typeface="Century Gothic" panose="020B0502020202020204" pitchFamily="34" charset="0"/>
              <a:ea typeface="Verdana" panose="020B0604030504040204" pitchFamily="34" charset="0"/>
            </a:endParaRPr>
          </a:p>
          <a:p>
            <a:endParaRPr lang="el-GR" dirty="0">
              <a:solidFill>
                <a:schemeClr val="tx1">
                  <a:lumMod val="75000"/>
                  <a:lumOff val="25000"/>
                </a:schemeClr>
              </a:solidFill>
              <a:latin typeface="Century Gothic" panose="020B0502020202020204" pitchFamily="34" charset="0"/>
              <a:ea typeface="Verdana" panose="020B0604030504040204" pitchFamily="34" charset="0"/>
            </a:endParaRPr>
          </a:p>
          <a:p>
            <a:endParaRPr lang="el-GR" dirty="0">
              <a:solidFill>
                <a:schemeClr val="tx1">
                  <a:lumMod val="75000"/>
                  <a:lumOff val="25000"/>
                </a:schemeClr>
              </a:solidFill>
              <a:latin typeface="Century Gothic" panose="020B0502020202020204" pitchFamily="34" charset="0"/>
              <a:ea typeface="Verdana" panose="020B0604030504040204" pitchFamily="34" charset="0"/>
            </a:endParaRPr>
          </a:p>
          <a:p>
            <a:pPr>
              <a:buFont typeface="Arial" panose="020B0604020202020204" pitchFamily="34" charset="0"/>
              <a:buChar char="•"/>
            </a:pPr>
            <a:r>
              <a:rPr lang="el-GR" b="1" dirty="0">
                <a:solidFill>
                  <a:schemeClr val="accent6">
                    <a:lumMod val="75000"/>
                  </a:schemeClr>
                </a:solidFill>
                <a:latin typeface="Century Gothic" panose="020B0502020202020204" pitchFamily="34" charset="0"/>
                <a:ea typeface="Verdana" panose="020B0604030504040204" pitchFamily="34" charset="0"/>
              </a:rPr>
              <a:t>Εφαρμογή της ρήτρας </a:t>
            </a:r>
            <a:r>
              <a:rPr lang="en-GB" b="1" dirty="0">
                <a:solidFill>
                  <a:schemeClr val="accent6">
                    <a:lumMod val="75000"/>
                  </a:schemeClr>
                </a:solidFill>
                <a:latin typeface="Century Gothic" panose="020B0502020202020204" pitchFamily="34" charset="0"/>
                <a:ea typeface="Verdana" panose="020B0604030504040204" pitchFamily="34" charset="0"/>
              </a:rPr>
              <a:t>force majeure </a:t>
            </a:r>
            <a:r>
              <a:rPr lang="en-GB" dirty="0">
                <a:solidFill>
                  <a:schemeClr val="tx1">
                    <a:lumMod val="75000"/>
                    <a:lumOff val="25000"/>
                  </a:schemeClr>
                </a:solidFill>
                <a:latin typeface="Century Gothic" panose="020B0502020202020204" pitchFamily="34" charset="0"/>
                <a:ea typeface="Verdana" panose="020B0604030504040204" pitchFamily="34" charset="0"/>
              </a:rPr>
              <a:t>- </a:t>
            </a:r>
            <a:r>
              <a:rPr lang="el-GR" dirty="0">
                <a:solidFill>
                  <a:schemeClr val="tx1">
                    <a:lumMod val="75000"/>
                    <a:lumOff val="25000"/>
                  </a:schemeClr>
                </a:solidFill>
                <a:latin typeface="Century Gothic" panose="020B0502020202020204" pitchFamily="34" charset="0"/>
                <a:ea typeface="Verdana" panose="020B0604030504040204" pitchFamily="34" charset="0"/>
              </a:rPr>
              <a:t>Σε περίπτωση ακύρωσης ή</a:t>
            </a:r>
            <a:r>
              <a:rPr lang="en-GB" dirty="0">
                <a:solidFill>
                  <a:schemeClr val="tx1">
                    <a:lumMod val="75000"/>
                    <a:lumOff val="25000"/>
                  </a:schemeClr>
                </a:solidFill>
                <a:latin typeface="Century Gothic" panose="020B0502020202020204" pitchFamily="34" charset="0"/>
                <a:ea typeface="Verdana" panose="020B0604030504040204" pitchFamily="34" charset="0"/>
              </a:rPr>
              <a:t> </a:t>
            </a:r>
            <a:r>
              <a:rPr lang="el-GR" dirty="0">
                <a:solidFill>
                  <a:schemeClr val="tx1">
                    <a:lumMod val="75000"/>
                    <a:lumOff val="25000"/>
                  </a:schemeClr>
                </a:solidFill>
                <a:latin typeface="Century Gothic" panose="020B0502020202020204" pitchFamily="34" charset="0"/>
                <a:ea typeface="Verdana" panose="020B0604030504040204" pitchFamily="34" charset="0"/>
              </a:rPr>
              <a:t>διακοπής κινητικότητας λόγω Covid19, για την οποία έχουν προκύψει έξοδα που δεν μπορούν να ανακτηθούν, οι δικαιούχοι μπορούν να καταχωρούν τα συγκεκριμένα έξοδα στο </a:t>
            </a:r>
            <a:r>
              <a:rPr lang="el-GR" dirty="0" smtClean="0">
                <a:solidFill>
                  <a:schemeClr val="tx1">
                    <a:lumMod val="75000"/>
                    <a:lumOff val="25000"/>
                  </a:schemeClr>
                </a:solidFill>
                <a:latin typeface="Century Gothic" panose="020B0502020202020204" pitchFamily="34" charset="0"/>
                <a:ea typeface="Verdana" panose="020B0604030504040204" pitchFamily="34" charset="0"/>
              </a:rPr>
              <a:t>ΒΜ ως </a:t>
            </a:r>
            <a:r>
              <a:rPr lang="el-GR" dirty="0">
                <a:solidFill>
                  <a:schemeClr val="tx1">
                    <a:lumMod val="75000"/>
                    <a:lumOff val="25000"/>
                  </a:schemeClr>
                </a:solidFill>
                <a:latin typeface="Century Gothic" panose="020B0502020202020204" pitchFamily="34" charset="0"/>
                <a:ea typeface="Verdana" panose="020B0604030504040204" pitchFamily="34" charset="0"/>
              </a:rPr>
              <a:t>“</a:t>
            </a:r>
            <a:r>
              <a:rPr lang="el-GR" dirty="0" err="1">
                <a:solidFill>
                  <a:schemeClr val="tx1">
                    <a:lumMod val="75000"/>
                    <a:lumOff val="25000"/>
                  </a:schemeClr>
                </a:solidFill>
                <a:latin typeface="Century Gothic" panose="020B0502020202020204" pitchFamily="34" charset="0"/>
                <a:ea typeface="Verdana" panose="020B0604030504040204" pitchFamily="34" charset="0"/>
              </a:rPr>
              <a:t>force</a:t>
            </a:r>
            <a:r>
              <a:rPr lang="el-GR" dirty="0">
                <a:solidFill>
                  <a:schemeClr val="tx1">
                    <a:lumMod val="75000"/>
                    <a:lumOff val="25000"/>
                  </a:schemeClr>
                </a:solidFill>
                <a:latin typeface="Century Gothic" panose="020B0502020202020204" pitchFamily="34" charset="0"/>
                <a:ea typeface="Verdana" panose="020B0604030504040204" pitchFamily="34" charset="0"/>
              </a:rPr>
              <a:t> </a:t>
            </a:r>
            <a:r>
              <a:rPr lang="el-GR" dirty="0" err="1">
                <a:solidFill>
                  <a:schemeClr val="tx1">
                    <a:lumMod val="75000"/>
                    <a:lumOff val="25000"/>
                  </a:schemeClr>
                </a:solidFill>
                <a:latin typeface="Century Gothic" panose="020B0502020202020204" pitchFamily="34" charset="0"/>
                <a:ea typeface="Verdana" panose="020B0604030504040204" pitchFamily="34" charset="0"/>
              </a:rPr>
              <a:t>majeure</a:t>
            </a:r>
            <a:r>
              <a:rPr lang="el-GR" dirty="0">
                <a:solidFill>
                  <a:schemeClr val="tx1">
                    <a:lumMod val="75000"/>
                    <a:lumOff val="25000"/>
                  </a:schemeClr>
                </a:solidFill>
                <a:latin typeface="Century Gothic" panose="020B0502020202020204" pitchFamily="34" charset="0"/>
                <a:ea typeface="Verdana" panose="020B0604030504040204" pitchFamily="34" charset="0"/>
              </a:rPr>
              <a:t>” και θα </a:t>
            </a:r>
            <a:r>
              <a:rPr lang="el-GR" dirty="0">
                <a:solidFill>
                  <a:schemeClr val="tx1">
                    <a:lumMod val="75000"/>
                    <a:lumOff val="25000"/>
                  </a:schemeClr>
                </a:solidFill>
                <a:latin typeface="Century Gothic" panose="020B0502020202020204" pitchFamily="34" charset="0"/>
              </a:rPr>
              <a:t>αποζημιωθούν στη βάση </a:t>
            </a:r>
            <a:r>
              <a:rPr lang="el-GR" dirty="0" err="1">
                <a:solidFill>
                  <a:schemeClr val="tx1">
                    <a:lumMod val="75000"/>
                    <a:lumOff val="25000"/>
                  </a:schemeClr>
                </a:solidFill>
                <a:latin typeface="Century Gothic" panose="020B0502020202020204" pitchFamily="34" charset="0"/>
              </a:rPr>
              <a:t>μοναδιαίου</a:t>
            </a:r>
            <a:r>
              <a:rPr lang="el-GR" dirty="0">
                <a:solidFill>
                  <a:schemeClr val="tx1">
                    <a:lumMod val="75000"/>
                    <a:lumOff val="25000"/>
                  </a:schemeClr>
                </a:solidFill>
                <a:latin typeface="Century Gothic" panose="020B0502020202020204" pitchFamily="34" charset="0"/>
              </a:rPr>
              <a:t> κόστους*.</a:t>
            </a:r>
            <a:endParaRPr lang="el-GR" dirty="0">
              <a:solidFill>
                <a:schemeClr val="tx1">
                  <a:lumMod val="75000"/>
                  <a:lumOff val="25000"/>
                </a:schemeClr>
              </a:solidFill>
              <a:latin typeface="Century Gothic" panose="020B0502020202020204" pitchFamily="34" charset="0"/>
              <a:ea typeface="Verdana" panose="020B0604030504040204" pitchFamily="34" charset="0"/>
            </a:endParaRPr>
          </a:p>
          <a:p>
            <a:pPr algn="just"/>
            <a:endParaRPr lang="el-GR" sz="2000" dirty="0" smtClean="0">
              <a:solidFill>
                <a:schemeClr val="tx1">
                  <a:lumMod val="75000"/>
                  <a:lumOff val="25000"/>
                </a:schemeClr>
              </a:solidFill>
              <a:latin typeface="Century Gothic" panose="020B050202020202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
        <p:nvSpPr>
          <p:cNvPr id="4" name="Rounded Rectangle 3"/>
          <p:cNvSpPr/>
          <p:nvPr/>
        </p:nvSpPr>
        <p:spPr>
          <a:xfrm>
            <a:off x="2568074" y="4388670"/>
            <a:ext cx="7277622" cy="2281476"/>
          </a:xfrm>
          <a:prstGeom prst="roundRect">
            <a:avLst/>
          </a:prstGeom>
          <a:solidFill>
            <a:schemeClr val="accent5">
              <a:lumMod val="75000"/>
            </a:schemeClr>
          </a:solidFill>
        </p:spPr>
        <p:txBody>
          <a:bodyPr wrap="square">
            <a:spAutoFit/>
          </a:bodyPr>
          <a:lstStyle/>
          <a:p>
            <a:pPr algn="ctr"/>
            <a:r>
              <a:rPr lang="el-GR" sz="1600" dirty="0" smtClean="0">
                <a:solidFill>
                  <a:schemeClr val="bg1"/>
                </a:solidFill>
                <a:latin typeface="Century Gothic" panose="020B0502020202020204" pitchFamily="34" charset="0"/>
              </a:rPr>
              <a:t>* Στο </a:t>
            </a:r>
            <a:r>
              <a:rPr lang="el-GR" sz="1600" dirty="0">
                <a:solidFill>
                  <a:schemeClr val="bg1"/>
                </a:solidFill>
                <a:latin typeface="Century Gothic" panose="020B0502020202020204" pitchFamily="34" charset="0"/>
              </a:rPr>
              <a:t>αρχείο του οργανισμού θα πρέπει να διατηρηθούν όλα τα απαραίτητα αποδεικτικά στοιχεία π.χ. </a:t>
            </a:r>
            <a:endParaRPr lang="en-GB" sz="1600" dirty="0">
              <a:solidFill>
                <a:schemeClr val="bg1"/>
              </a:solidFill>
              <a:latin typeface="Century Gothic" panose="020B0502020202020204" pitchFamily="34" charset="0"/>
            </a:endParaRPr>
          </a:p>
          <a:p>
            <a:pPr algn="ctr">
              <a:lnSpc>
                <a:spcPct val="150000"/>
              </a:lnSpc>
              <a:buFont typeface="Arial" panose="020B0604020202020204" pitchFamily="34" charset="0"/>
              <a:buChar char="•"/>
            </a:pPr>
            <a:r>
              <a:rPr lang="el-GR" sz="1600" dirty="0">
                <a:solidFill>
                  <a:schemeClr val="bg1"/>
                </a:solidFill>
                <a:latin typeface="Century Gothic" panose="020B0502020202020204" pitchFamily="34" charset="0"/>
              </a:rPr>
              <a:t>αποδείξεις πληρωμής,</a:t>
            </a:r>
            <a:endParaRPr lang="en-GB" sz="1600" dirty="0">
              <a:solidFill>
                <a:schemeClr val="bg1"/>
              </a:solidFill>
              <a:latin typeface="Century Gothic" panose="020B0502020202020204" pitchFamily="34" charset="0"/>
            </a:endParaRPr>
          </a:p>
          <a:p>
            <a:pPr algn="ctr">
              <a:lnSpc>
                <a:spcPct val="150000"/>
              </a:lnSpc>
              <a:buFont typeface="Arial" panose="020B0604020202020204" pitchFamily="34" charset="0"/>
              <a:buChar char="•"/>
            </a:pPr>
            <a:r>
              <a:rPr lang="el-GR" sz="1600" dirty="0">
                <a:solidFill>
                  <a:schemeClr val="bg1"/>
                </a:solidFill>
                <a:latin typeface="Century Gothic" panose="020B0502020202020204" pitchFamily="34" charset="0"/>
              </a:rPr>
              <a:t>βεβαιώσεις αεροπορικών εταιρειών για μη καταβολή αποζημίωσης για τυχόν ελέγχους, κτλ</a:t>
            </a:r>
          </a:p>
          <a:p>
            <a:pPr algn="ctr">
              <a:lnSpc>
                <a:spcPct val="150000"/>
              </a:lnSpc>
              <a:buFont typeface="Arial" panose="020B0604020202020204" pitchFamily="34" charset="0"/>
              <a:buChar char="•"/>
            </a:pPr>
            <a:r>
              <a:rPr lang="el-GR" sz="1600" dirty="0">
                <a:solidFill>
                  <a:schemeClr val="bg1"/>
                </a:solidFill>
                <a:latin typeface="Century Gothic" panose="020B0502020202020204" pitchFamily="34" charset="0"/>
              </a:rPr>
              <a:t>σχετική αλληλογραφία</a:t>
            </a:r>
            <a:endParaRPr lang="en-GB" sz="1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4546794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n-US" sz="2800" dirty="0" smtClean="0">
                <a:solidFill>
                  <a:schemeClr val="bg1"/>
                </a:solidFill>
                <a:latin typeface="Century Gothic" panose="020B0502020202020204" pitchFamily="34" charset="0"/>
              </a:rPr>
              <a:t>T</a:t>
            </a:r>
            <a:r>
              <a:rPr lang="el-GR" sz="2800" dirty="0" smtClean="0">
                <a:solidFill>
                  <a:schemeClr val="bg1"/>
                </a:solidFill>
                <a:latin typeface="Century Gothic" panose="020B0502020202020204" pitchFamily="34" charset="0"/>
              </a:rPr>
              <a:t>ι καλύπτει η Ρήτρα </a:t>
            </a:r>
            <a:r>
              <a:rPr lang="en-US" sz="2800" dirty="0" smtClean="0">
                <a:solidFill>
                  <a:schemeClr val="bg1"/>
                </a:solidFill>
                <a:latin typeface="Century Gothic" panose="020B0502020202020204" pitchFamily="34" charset="0"/>
              </a:rPr>
              <a:t>Force Majeure</a:t>
            </a:r>
            <a:endParaRPr lang="en-GB" sz="2800" dirty="0">
              <a:solidFill>
                <a:schemeClr val="bg1"/>
              </a:solidFill>
              <a:latin typeface="Century Gothic" panose="020B0502020202020204" pitchFamily="34" charset="0"/>
            </a:endParaRPr>
          </a:p>
        </p:txBody>
      </p:sp>
      <p:sp>
        <p:nvSpPr>
          <p:cNvPr id="3" name="Rectangle 2"/>
          <p:cNvSpPr/>
          <p:nvPr/>
        </p:nvSpPr>
        <p:spPr>
          <a:xfrm>
            <a:off x="480271" y="982650"/>
            <a:ext cx="11453228" cy="5573834"/>
          </a:xfrm>
          <a:prstGeom prst="rect">
            <a:avLst/>
          </a:prstGeom>
        </p:spPr>
        <p:txBody>
          <a:bodyPr wrap="square">
            <a:spAutoFit/>
          </a:bodyPr>
          <a:lstStyle/>
          <a:p>
            <a:pPr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Ταξιδιωτικά έξοδα ή Έξοδα διαμονής που δεν μπορούν να αποζημιωθούν</a:t>
            </a:r>
            <a:r>
              <a:rPr lang="en-US" sz="2000" dirty="0">
                <a:solidFill>
                  <a:schemeClr val="tx1">
                    <a:lumMod val="75000"/>
                    <a:lumOff val="25000"/>
                  </a:schemeClr>
                </a:solidFill>
                <a:latin typeface="Century Gothic" panose="020B0502020202020204" pitchFamily="34" charset="0"/>
              </a:rPr>
              <a:t>:</a:t>
            </a:r>
          </a:p>
          <a:p>
            <a:pPr marL="457200" indent="-457200" algn="just">
              <a:lnSpc>
                <a:spcPct val="150000"/>
              </a:lnSpc>
              <a:buAutoNum type="arabicPeriod"/>
            </a:pPr>
            <a:r>
              <a:rPr lang="el-GR" sz="2000" dirty="0">
                <a:solidFill>
                  <a:schemeClr val="tx1">
                    <a:lumMod val="75000"/>
                    <a:lumOff val="25000"/>
                  </a:schemeClr>
                </a:solidFill>
                <a:latin typeface="Century Gothic" panose="020B0502020202020204" pitchFamily="34" charset="0"/>
              </a:rPr>
              <a:t>για κινητικότητες που έχουν ακυρωθεί</a:t>
            </a:r>
            <a:endParaRPr lang="en-US" sz="2000" dirty="0">
              <a:solidFill>
                <a:schemeClr val="tx1">
                  <a:lumMod val="75000"/>
                  <a:lumOff val="25000"/>
                </a:schemeClr>
              </a:solidFill>
              <a:latin typeface="Century Gothic" panose="020B0502020202020204" pitchFamily="34" charset="0"/>
            </a:endParaRPr>
          </a:p>
          <a:p>
            <a:pPr marL="457200" indent="-457200" algn="just">
              <a:lnSpc>
                <a:spcPct val="150000"/>
              </a:lnSpc>
              <a:buAutoNum type="arabicPeriod"/>
            </a:pPr>
            <a:r>
              <a:rPr lang="el-GR" sz="2000" dirty="0">
                <a:solidFill>
                  <a:schemeClr val="tx1">
                    <a:lumMod val="75000"/>
                    <a:lumOff val="25000"/>
                  </a:schemeClr>
                </a:solidFill>
                <a:latin typeface="Century Gothic" panose="020B0502020202020204" pitchFamily="34" charset="0"/>
              </a:rPr>
              <a:t>για κινητικότητες που ξεκίνησαν, αλλά έπρεπε να διακοπούν</a:t>
            </a:r>
          </a:p>
          <a:p>
            <a:pPr algn="just">
              <a:lnSpc>
                <a:spcPct val="150000"/>
              </a:lnSpc>
            </a:pPr>
            <a:endParaRPr lang="el-GR" sz="2000" dirty="0">
              <a:solidFill>
                <a:schemeClr val="tx1">
                  <a:lumMod val="75000"/>
                  <a:lumOff val="25000"/>
                </a:schemeClr>
              </a:solidFill>
              <a:latin typeface="Century Gothic" panose="020B0502020202020204" pitchFamily="34" charset="0"/>
            </a:endParaRPr>
          </a:p>
          <a:p>
            <a:pPr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Έξοδα διαβίωσης (διαμονής/διατροφής) σε περίπτωση που κάποιος δικαιούχος είχε εγκλωβιστεί στο εξωτερικό και χρειάστηκε να διαμείνει περισσότερες μέρες από τις προβλεπόμενες της κινητικότητάς του/της. </a:t>
            </a:r>
          </a:p>
          <a:p>
            <a:pPr algn="just">
              <a:lnSpc>
                <a:spcPct val="150000"/>
              </a:lnSpc>
            </a:pPr>
            <a:endParaRPr lang="el-GR" sz="2000" dirty="0">
              <a:solidFill>
                <a:schemeClr val="tx1">
                  <a:lumMod val="75000"/>
                  <a:lumOff val="25000"/>
                </a:schemeClr>
              </a:solidFill>
              <a:latin typeface="Century Gothic" panose="020B0502020202020204" pitchFamily="34" charset="0"/>
            </a:endParaRPr>
          </a:p>
          <a:p>
            <a:pPr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Ταξιδιωτικά έξοδα σε περίπτωση που ο δικαιούχος δεν μπορεί να αλλάξει το εισιτήριό του/της και απαιτείται να κλείσει νέο επιπλέον εισιτήριο για </a:t>
            </a:r>
            <a:r>
              <a:rPr lang="el-GR" sz="2000" dirty="0" smtClean="0">
                <a:solidFill>
                  <a:schemeClr val="tx1">
                    <a:lumMod val="75000"/>
                    <a:lumOff val="25000"/>
                  </a:schemeClr>
                </a:solidFill>
                <a:latin typeface="Century Gothic" panose="020B0502020202020204" pitchFamily="34" charset="0"/>
              </a:rPr>
              <a:t>επιστροφή</a:t>
            </a:r>
            <a:endParaRPr lang="el-GR" sz="2000" dirty="0">
              <a:solidFill>
                <a:schemeClr val="tx1">
                  <a:lumMod val="75000"/>
                  <a:lumOff val="25000"/>
                </a:schemeClr>
              </a:solidFill>
              <a:latin typeface="Century Gothic" panose="020B0502020202020204" pitchFamily="34" charset="0"/>
            </a:endParaRPr>
          </a:p>
          <a:p>
            <a:pPr algn="ctr"/>
            <a:endParaRPr lang="en-GB" sz="2000" dirty="0">
              <a:solidFill>
                <a:schemeClr val="tx1">
                  <a:lumMod val="75000"/>
                  <a:lumOff val="25000"/>
                </a:schemeClr>
              </a:solidFill>
              <a:latin typeface="Verdana Pro" panose="020B0604030504040204" pitchFamily="34" charset="0"/>
            </a:endParaRPr>
          </a:p>
          <a:p>
            <a:pPr algn="just"/>
            <a:endParaRPr lang="el-GR" sz="2000" dirty="0" smtClean="0">
              <a:solidFill>
                <a:schemeClr val="tx1">
                  <a:lumMod val="75000"/>
                  <a:lumOff val="25000"/>
                </a:schemeClr>
              </a:solidFill>
              <a:latin typeface="Century Gothic" panose="020B050202020202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
        <p:nvSpPr>
          <p:cNvPr id="4" name="TextBox 3"/>
          <p:cNvSpPr txBox="1"/>
          <p:nvPr/>
        </p:nvSpPr>
        <p:spPr>
          <a:xfrm>
            <a:off x="1860331" y="5756265"/>
            <a:ext cx="8267516" cy="1021556"/>
          </a:xfrm>
          <a:prstGeom prst="roundRect">
            <a:avLst/>
          </a:prstGeom>
          <a:solidFill>
            <a:schemeClr val="accent5">
              <a:lumMod val="75000"/>
            </a:schemeClr>
          </a:solidFill>
        </p:spPr>
        <p:txBody>
          <a:bodyPr wrap="square" rtlCol="0">
            <a:spAutoFit/>
          </a:bodyPr>
          <a:lstStyle/>
          <a:p>
            <a:pPr algn="ctr"/>
            <a:r>
              <a:rPr lang="el-GR" dirty="0" smtClean="0">
                <a:solidFill>
                  <a:schemeClr val="bg1"/>
                </a:solidFill>
                <a:latin typeface="Century Gothic" panose="020B0502020202020204" pitchFamily="34" charset="0"/>
              </a:rPr>
              <a:t>Τα έξοδα αυτά καλύπτονται από τα κονδύλια που έχουν ήδη δοθεί στον δικαιούχο οργανισμό μέσω της συμφωνίας του. Δεν πρόκειται για επιπρόσθετα κονδύλια</a:t>
            </a:r>
            <a:r>
              <a:rPr lang="el-GR" dirty="0" smtClean="0">
                <a:solidFill>
                  <a:schemeClr val="bg1"/>
                </a:solidFill>
              </a:rPr>
              <a:t>. </a:t>
            </a:r>
            <a:endParaRPr lang="en-GB" dirty="0">
              <a:solidFill>
                <a:schemeClr val="bg1"/>
              </a:solidFill>
            </a:endParaRPr>
          </a:p>
        </p:txBody>
      </p:sp>
    </p:spTree>
    <p:extLst>
      <p:ext uri="{BB962C8B-B14F-4D97-AF65-F5344CB8AC3E}">
        <p14:creationId xmlns:p14="http://schemas.microsoft.com/office/powerpoint/2010/main" val="24398703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n-US" sz="2800" dirty="0" smtClean="0">
                <a:solidFill>
                  <a:schemeClr val="bg1"/>
                </a:solidFill>
                <a:latin typeface="Century Gothic" panose="020B0502020202020204" pitchFamily="34" charset="0"/>
              </a:rPr>
              <a:t>Blended / Virtual </a:t>
            </a:r>
            <a:r>
              <a:rPr lang="en-US" sz="2800" dirty="0" err="1" smtClean="0">
                <a:solidFill>
                  <a:schemeClr val="bg1"/>
                </a:solidFill>
                <a:latin typeface="Century Gothic" panose="020B0502020202020204" pitchFamily="34" charset="0"/>
              </a:rPr>
              <a:t>Mobilities</a:t>
            </a:r>
            <a:endParaRPr lang="en-GB" sz="2800" dirty="0">
              <a:solidFill>
                <a:schemeClr val="bg1"/>
              </a:solidFill>
              <a:latin typeface="Century Gothic" panose="020B0502020202020204" pitchFamily="34" charset="0"/>
            </a:endParaRPr>
          </a:p>
        </p:txBody>
      </p:sp>
      <p:sp>
        <p:nvSpPr>
          <p:cNvPr id="3" name="Rectangle 2"/>
          <p:cNvSpPr/>
          <p:nvPr/>
        </p:nvSpPr>
        <p:spPr>
          <a:xfrm>
            <a:off x="480271" y="793806"/>
            <a:ext cx="11453228" cy="5881610"/>
          </a:xfrm>
          <a:prstGeom prst="rect">
            <a:avLst/>
          </a:prstGeom>
        </p:spPr>
        <p:txBody>
          <a:bodyPr wrap="square">
            <a:spAutoFit/>
          </a:bodyPr>
          <a:lstStyle/>
          <a:p>
            <a:pPr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ea typeface="Verdana" panose="020B0604030504040204" pitchFamily="34" charset="0"/>
              </a:rPr>
              <a:t>Λαμβάνεται υπόψη η ελάχιστη διάρκεια φυσικής κινητικότητας που προβλέπεται σε κάθε τομέα σύμφωνα με τον Οδηγό του Προγράμματος </a:t>
            </a:r>
            <a:r>
              <a:rPr lang="el-GR" sz="2000" dirty="0" smtClean="0">
                <a:solidFill>
                  <a:schemeClr val="tx1">
                    <a:lumMod val="75000"/>
                    <a:lumOff val="25000"/>
                  </a:schemeClr>
                </a:solidFill>
                <a:latin typeface="Century Gothic" panose="020B0502020202020204" pitchFamily="34" charset="0"/>
                <a:ea typeface="Verdana" panose="020B0604030504040204" pitchFamily="34" charset="0"/>
              </a:rPr>
              <a:t>2021.</a:t>
            </a:r>
          </a:p>
          <a:p>
            <a:pPr algn="just"/>
            <a:r>
              <a:rPr lang="el-GR" sz="2000" dirty="0" smtClean="0">
                <a:solidFill>
                  <a:schemeClr val="tx1">
                    <a:lumMod val="75000"/>
                    <a:lumOff val="25000"/>
                  </a:schemeClr>
                </a:solidFill>
                <a:latin typeface="Century Gothic" panose="020B0502020202020204" pitchFamily="34" charset="0"/>
                <a:ea typeface="Verdana" panose="020B0604030504040204" pitchFamily="34" charset="0"/>
              </a:rPr>
              <a:t> </a:t>
            </a:r>
            <a:endParaRPr lang="el-GR" sz="2000" dirty="0">
              <a:solidFill>
                <a:schemeClr val="tx1">
                  <a:lumMod val="75000"/>
                  <a:lumOff val="25000"/>
                </a:schemeClr>
              </a:solidFill>
              <a:latin typeface="Century Gothic" panose="020B0502020202020204" pitchFamily="34" charset="0"/>
              <a:ea typeface="Verdana" panose="020B0604030504040204" pitchFamily="34" charset="0"/>
            </a:endParaRPr>
          </a:p>
          <a:p>
            <a:pPr algn="just">
              <a:buFont typeface="Arial" panose="020B0604020202020204" pitchFamily="34" charset="0"/>
              <a:buChar char="•"/>
            </a:pPr>
            <a:r>
              <a:rPr lang="el-GR" sz="2000" u="sng" dirty="0">
                <a:solidFill>
                  <a:srgbClr val="FF0000"/>
                </a:solidFill>
                <a:latin typeface="Century Gothic" panose="020B0502020202020204" pitchFamily="34" charset="0"/>
                <a:ea typeface="Verdana" panose="020B0604030504040204" pitchFamily="34" charset="0"/>
              </a:rPr>
              <a:t>Σε περιπτώσεις </a:t>
            </a:r>
            <a:r>
              <a:rPr lang="el-GR" sz="2000" u="sng" dirty="0" err="1">
                <a:solidFill>
                  <a:srgbClr val="FF0000"/>
                </a:solidFill>
                <a:latin typeface="Century Gothic" panose="020B0502020202020204" pitchFamily="34" charset="0"/>
                <a:ea typeface="Verdana" panose="020B0604030504040204" pitchFamily="34" charset="0"/>
              </a:rPr>
              <a:t>force</a:t>
            </a:r>
            <a:r>
              <a:rPr lang="el-GR" sz="2000" u="sng" dirty="0">
                <a:solidFill>
                  <a:srgbClr val="FF0000"/>
                </a:solidFill>
                <a:latin typeface="Century Gothic" panose="020B0502020202020204" pitchFamily="34" charset="0"/>
                <a:ea typeface="Verdana" panose="020B0604030504040204" pitchFamily="34" charset="0"/>
              </a:rPr>
              <a:t> </a:t>
            </a:r>
            <a:r>
              <a:rPr lang="el-GR" sz="2000" u="sng" dirty="0" err="1">
                <a:solidFill>
                  <a:srgbClr val="FF0000"/>
                </a:solidFill>
                <a:latin typeface="Century Gothic" panose="020B0502020202020204" pitchFamily="34" charset="0"/>
                <a:ea typeface="Verdana" panose="020B0604030504040204" pitchFamily="34" charset="0"/>
              </a:rPr>
              <a:t>majeure</a:t>
            </a:r>
            <a:r>
              <a:rPr lang="el-GR" sz="2000" dirty="0">
                <a:solidFill>
                  <a:schemeClr val="tx1">
                    <a:lumMod val="75000"/>
                    <a:lumOff val="25000"/>
                  </a:schemeClr>
                </a:solidFill>
                <a:latin typeface="Century Gothic" panose="020B0502020202020204" pitchFamily="34" charset="0"/>
                <a:ea typeface="Verdana" panose="020B0604030504040204" pitchFamily="34" charset="0"/>
              </a:rPr>
              <a:t>, η διάρκεια της φυσικής κινητικότητας μπορεί να μειωθεί ή να ακυρωθεί και να αντικατασταθεί πλήρως από εικονική κινητικότητα (</a:t>
            </a:r>
            <a:r>
              <a:rPr lang="el-GR" sz="2000" dirty="0" err="1">
                <a:solidFill>
                  <a:schemeClr val="tx1">
                    <a:lumMod val="75000"/>
                    <a:lumOff val="25000"/>
                  </a:schemeClr>
                </a:solidFill>
                <a:latin typeface="Century Gothic" panose="020B0502020202020204" pitchFamily="34" charset="0"/>
                <a:ea typeface="Verdana" panose="020B0604030504040204" pitchFamily="34" charset="0"/>
              </a:rPr>
              <a:t>virtual</a:t>
            </a:r>
            <a:r>
              <a:rPr lang="el-GR" sz="2000" dirty="0">
                <a:solidFill>
                  <a:schemeClr val="tx1">
                    <a:lumMod val="75000"/>
                    <a:lumOff val="25000"/>
                  </a:schemeClr>
                </a:solidFill>
                <a:latin typeface="Century Gothic" panose="020B0502020202020204" pitchFamily="34" charset="0"/>
                <a:ea typeface="Verdana" panose="020B0604030504040204" pitchFamily="34" charset="0"/>
              </a:rPr>
              <a:t> </a:t>
            </a:r>
            <a:r>
              <a:rPr lang="el-GR" sz="2000" dirty="0" err="1">
                <a:solidFill>
                  <a:schemeClr val="tx1">
                    <a:lumMod val="75000"/>
                    <a:lumOff val="25000"/>
                  </a:schemeClr>
                </a:solidFill>
                <a:latin typeface="Century Gothic" panose="020B0502020202020204" pitchFamily="34" charset="0"/>
                <a:ea typeface="Verdana" panose="020B0604030504040204" pitchFamily="34" charset="0"/>
              </a:rPr>
              <a:t>mobility</a:t>
            </a:r>
            <a:r>
              <a:rPr lang="el-GR" sz="2000" dirty="0">
                <a:solidFill>
                  <a:schemeClr val="tx1">
                    <a:lumMod val="75000"/>
                    <a:lumOff val="25000"/>
                  </a:schemeClr>
                </a:solidFill>
                <a:latin typeface="Century Gothic" panose="020B0502020202020204" pitchFamily="34" charset="0"/>
                <a:ea typeface="Verdana" panose="020B0604030504040204" pitchFamily="34" charset="0"/>
              </a:rPr>
              <a:t>). </a:t>
            </a:r>
            <a:endParaRPr lang="el-GR" sz="2000" dirty="0" smtClean="0">
              <a:solidFill>
                <a:schemeClr val="tx1">
                  <a:lumMod val="75000"/>
                  <a:lumOff val="25000"/>
                </a:schemeClr>
              </a:solidFill>
              <a:latin typeface="Century Gothic" panose="020B0502020202020204" pitchFamily="34" charset="0"/>
              <a:ea typeface="Verdana" panose="020B0604030504040204" pitchFamily="34" charset="0"/>
            </a:endParaRPr>
          </a:p>
          <a:p>
            <a:pPr algn="just"/>
            <a:endParaRPr lang="el-GR" sz="2000" dirty="0">
              <a:solidFill>
                <a:schemeClr val="tx1">
                  <a:lumMod val="75000"/>
                  <a:lumOff val="25000"/>
                </a:schemeClr>
              </a:solidFill>
              <a:latin typeface="Century Gothic" panose="020B0502020202020204" pitchFamily="34" charset="0"/>
              <a:ea typeface="Verdana" panose="020B0604030504040204" pitchFamily="34" charset="0"/>
            </a:endParaRPr>
          </a:p>
          <a:p>
            <a:pPr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ea typeface="Verdana" panose="020B0604030504040204" pitchFamily="34" charset="0"/>
              </a:rPr>
              <a:t>Η περίοδος κινητικότητας μπορεί να διακοπεί και να συνεχιστεί μόλις αυτό είναι εφικτό, αρκεί η κινητικότητα να ολοκληρωθεί στα πλαίσια της διάρκειας του σχεδίου. </a:t>
            </a:r>
            <a:endParaRPr lang="el-GR" sz="2000" dirty="0" smtClean="0">
              <a:solidFill>
                <a:schemeClr val="tx1">
                  <a:lumMod val="75000"/>
                  <a:lumOff val="25000"/>
                </a:schemeClr>
              </a:solidFill>
              <a:latin typeface="Century Gothic" panose="020B0502020202020204" pitchFamily="34" charset="0"/>
              <a:ea typeface="Verdana" panose="020B0604030504040204" pitchFamily="34" charset="0"/>
            </a:endParaRPr>
          </a:p>
          <a:p>
            <a:pPr algn="just"/>
            <a:endParaRPr lang="el-GR" sz="2000" dirty="0">
              <a:solidFill>
                <a:schemeClr val="tx1">
                  <a:lumMod val="75000"/>
                  <a:lumOff val="25000"/>
                </a:schemeClr>
              </a:solidFill>
              <a:latin typeface="Century Gothic" panose="020B0502020202020204" pitchFamily="34" charset="0"/>
              <a:ea typeface="Verdana" panose="020B0604030504040204" pitchFamily="34" charset="0"/>
            </a:endParaRPr>
          </a:p>
          <a:p>
            <a:pPr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Οι εικονικές και φυσικές δραστηριότητες μπορούν να πραγματοποιηθούν με οποιαδήποτε σειρά, αλλά δεν μπορούν να αλληλεπικαλύπτονται</a:t>
            </a:r>
            <a:r>
              <a:rPr lang="el-GR" sz="2000" dirty="0" smtClean="0">
                <a:solidFill>
                  <a:schemeClr val="tx1">
                    <a:lumMod val="75000"/>
                    <a:lumOff val="25000"/>
                  </a:schemeClr>
                </a:solidFill>
                <a:latin typeface="Century Gothic" panose="020B0502020202020204" pitchFamily="34" charset="0"/>
              </a:rPr>
              <a:t>.</a:t>
            </a:r>
          </a:p>
          <a:p>
            <a:pPr algn="just"/>
            <a:endParaRPr lang="el-GR" sz="2000" dirty="0">
              <a:solidFill>
                <a:schemeClr val="tx1">
                  <a:lumMod val="75000"/>
                  <a:lumOff val="25000"/>
                </a:schemeClr>
              </a:solidFill>
              <a:latin typeface="Century Gothic" panose="020B0502020202020204" pitchFamily="34" charset="0"/>
              <a:ea typeface="Verdana" panose="020B0604030504040204" pitchFamily="34" charset="0"/>
            </a:endParaRPr>
          </a:p>
          <a:p>
            <a:pPr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ea typeface="Verdana" panose="020B0604030504040204" pitchFamily="34" charset="0"/>
              </a:rPr>
              <a:t>H συμμετοχή του προσωπικού και των εκπαιδευομένων θα πρέπει να πιστοποιείται με αποδεικτικά έντυπα, στα οποία θα είναι ξεκάθαρη η διάρκεια και ο τύπος της δραστηριότητας (φυσική ή εικονική), π.χ. πιστοποιητικά συμμετοχής από τους διοργανωτές σεμιναρίων. </a:t>
            </a:r>
            <a:endParaRPr lang="en-GB" sz="2000" dirty="0">
              <a:solidFill>
                <a:schemeClr val="tx1">
                  <a:lumMod val="75000"/>
                  <a:lumOff val="25000"/>
                </a:schemeClr>
              </a:solidFill>
              <a:latin typeface="Century Gothic" panose="020B0502020202020204" pitchFamily="34" charset="0"/>
              <a:ea typeface="Verdana" panose="020B0604030504040204" pitchFamily="34" charset="0"/>
            </a:endParaRPr>
          </a:p>
          <a:p>
            <a:pPr marL="342900" indent="-342900" algn="just">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ndParaRPr>
          </a:p>
          <a:p>
            <a:pPr algn="just"/>
            <a:endParaRPr lang="el-GR" sz="2000" dirty="0" smtClean="0">
              <a:solidFill>
                <a:schemeClr val="tx1">
                  <a:lumMod val="75000"/>
                  <a:lumOff val="25000"/>
                </a:schemeClr>
              </a:solidFill>
              <a:latin typeface="Century Gothic" panose="020B050202020202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3472175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Διαπίστευση Ε</a:t>
            </a:r>
            <a:r>
              <a:rPr lang="en-US" sz="2800" dirty="0" err="1" smtClean="0">
                <a:solidFill>
                  <a:schemeClr val="bg1"/>
                </a:solidFill>
                <a:latin typeface="Century Gothic" panose="020B0502020202020204" pitchFamily="34" charset="0"/>
              </a:rPr>
              <a:t>rasmus</a:t>
            </a:r>
            <a:endParaRPr lang="en-GB" sz="2800" dirty="0">
              <a:solidFill>
                <a:schemeClr val="bg1"/>
              </a:solidFill>
              <a:latin typeface="Century Gothic" panose="020B0502020202020204" pitchFamily="34" charset="0"/>
            </a:endParaRPr>
          </a:p>
        </p:txBody>
      </p:sp>
      <p:sp>
        <p:nvSpPr>
          <p:cNvPr id="3" name="Rectangle 2"/>
          <p:cNvSpPr/>
          <p:nvPr/>
        </p:nvSpPr>
        <p:spPr>
          <a:xfrm>
            <a:off x="473477" y="868451"/>
            <a:ext cx="10593363" cy="6603346"/>
          </a:xfrm>
          <a:prstGeom prst="rect">
            <a:avLst/>
          </a:prstGeom>
        </p:spPr>
        <p:txBody>
          <a:bodyPr wrap="square">
            <a:spAutoFit/>
          </a:bodyPr>
          <a:lstStyle/>
          <a:p>
            <a:pPr algn="just">
              <a:lnSpc>
                <a:spcPct val="150000"/>
              </a:lnSpc>
            </a:pPr>
            <a:r>
              <a:rPr lang="el-GR" dirty="0">
                <a:solidFill>
                  <a:schemeClr val="tx1">
                    <a:lumMod val="75000"/>
                    <a:lumOff val="25000"/>
                  </a:schemeClr>
                </a:solidFill>
                <a:latin typeface="Century Gothic" panose="020B0502020202020204" pitchFamily="34" charset="0"/>
              </a:rPr>
              <a:t>Ως διαπιστευμένοι οργανισμοί </a:t>
            </a:r>
            <a:r>
              <a:rPr lang="el-GR" dirty="0" err="1">
                <a:solidFill>
                  <a:schemeClr val="tx1">
                    <a:lumMod val="75000"/>
                    <a:lumOff val="25000"/>
                  </a:schemeClr>
                </a:solidFill>
                <a:latin typeface="Century Gothic" panose="020B0502020202020204" pitchFamily="34" charset="0"/>
              </a:rPr>
              <a:t>Erasmus</a:t>
            </a:r>
            <a:r>
              <a:rPr lang="el-GR" dirty="0">
                <a:solidFill>
                  <a:schemeClr val="tx1">
                    <a:lumMod val="75000"/>
                    <a:lumOff val="25000"/>
                  </a:schemeClr>
                </a:solidFill>
                <a:latin typeface="Century Gothic" panose="020B0502020202020204" pitchFamily="34" charset="0"/>
              </a:rPr>
              <a:t>, λόγω της πιστοποίησης σας σε θέματα ποιότητας</a:t>
            </a:r>
            <a:r>
              <a:rPr lang="en-US" dirty="0">
                <a:solidFill>
                  <a:schemeClr val="tx1">
                    <a:lumMod val="75000"/>
                    <a:lumOff val="25000"/>
                  </a:schemeClr>
                </a:solidFill>
                <a:latin typeface="Century Gothic" panose="020B0502020202020204" pitchFamily="34" charset="0"/>
              </a:rPr>
              <a:t>: </a:t>
            </a:r>
            <a:endParaRPr lang="el-GR" dirty="0" smtClean="0">
              <a:solidFill>
                <a:schemeClr val="tx1">
                  <a:lumMod val="75000"/>
                  <a:lumOff val="25000"/>
                </a:schemeClr>
              </a:solidFill>
              <a:latin typeface="Century Gothic" panose="020B0502020202020204" pitchFamily="34" charset="0"/>
            </a:endParaRPr>
          </a:p>
          <a:p>
            <a:pPr algn="just">
              <a:lnSpc>
                <a:spcPct val="150000"/>
              </a:lnSpc>
            </a:pPr>
            <a:endParaRPr lang="el-GR"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l-GR" b="1" dirty="0">
                <a:solidFill>
                  <a:schemeClr val="tx1">
                    <a:lumMod val="75000"/>
                    <a:lumOff val="25000"/>
                  </a:schemeClr>
                </a:solidFill>
                <a:latin typeface="Century Gothic" panose="020B0502020202020204" pitchFamily="34" charset="0"/>
              </a:rPr>
              <a:t>Έχετε εξασφαλισμένη χρηματοδότηση </a:t>
            </a:r>
            <a:r>
              <a:rPr lang="el-GR" dirty="0">
                <a:solidFill>
                  <a:schemeClr val="tx1">
                    <a:lumMod val="75000"/>
                    <a:lumOff val="25000"/>
                  </a:schemeClr>
                </a:solidFill>
                <a:latin typeface="Century Gothic" panose="020B0502020202020204" pitchFamily="34" charset="0"/>
              </a:rPr>
              <a:t>μέχρι το 2027</a:t>
            </a:r>
            <a:endParaRPr lang="en-US" b="1"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n-US" dirty="0">
                <a:solidFill>
                  <a:schemeClr val="tx1">
                    <a:lumMod val="75000"/>
                    <a:lumOff val="25000"/>
                  </a:schemeClr>
                </a:solidFill>
                <a:latin typeface="Century Gothic" panose="020B0502020202020204" pitchFamily="34" charset="0"/>
              </a:rPr>
              <a:t>A</a:t>
            </a:r>
            <a:r>
              <a:rPr lang="el-GR" dirty="0" err="1">
                <a:solidFill>
                  <a:schemeClr val="tx1">
                    <a:lumMod val="75000"/>
                    <a:lumOff val="25000"/>
                  </a:schemeClr>
                </a:solidFill>
                <a:latin typeface="Century Gothic" panose="020B0502020202020204" pitchFamily="34" charset="0"/>
              </a:rPr>
              <a:t>κολουθείτε</a:t>
            </a:r>
            <a:r>
              <a:rPr lang="el-GR" dirty="0">
                <a:solidFill>
                  <a:schemeClr val="tx1">
                    <a:lumMod val="75000"/>
                    <a:lumOff val="25000"/>
                  </a:schemeClr>
                </a:solidFill>
                <a:latin typeface="Century Gothic" panose="020B0502020202020204" pitchFamily="34" charset="0"/>
              </a:rPr>
              <a:t> πιο </a:t>
            </a:r>
            <a:r>
              <a:rPr lang="el-GR" b="1" dirty="0">
                <a:solidFill>
                  <a:schemeClr val="tx1">
                    <a:lumMod val="75000"/>
                    <a:lumOff val="25000"/>
                  </a:schemeClr>
                </a:solidFill>
                <a:latin typeface="Century Gothic" panose="020B0502020202020204" pitchFamily="34" charset="0"/>
              </a:rPr>
              <a:t>απλουστευμένες διαδικασίες αίτησης</a:t>
            </a:r>
            <a:endParaRPr lang="en-US" b="1"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n-US" dirty="0">
                <a:solidFill>
                  <a:schemeClr val="tx1">
                    <a:lumMod val="75000"/>
                    <a:lumOff val="25000"/>
                  </a:schemeClr>
                </a:solidFill>
                <a:latin typeface="Century Gothic" panose="020B0502020202020204" pitchFamily="34" charset="0"/>
              </a:rPr>
              <a:t>Y</a:t>
            </a:r>
            <a:r>
              <a:rPr lang="el-GR" dirty="0" err="1">
                <a:solidFill>
                  <a:schemeClr val="tx1">
                    <a:lumMod val="75000"/>
                    <a:lumOff val="25000"/>
                  </a:schemeClr>
                </a:solidFill>
                <a:latin typeface="Century Gothic" panose="020B0502020202020204" pitchFamily="34" charset="0"/>
              </a:rPr>
              <a:t>ποβάλλετε</a:t>
            </a:r>
            <a:r>
              <a:rPr lang="el-GR" dirty="0">
                <a:solidFill>
                  <a:schemeClr val="tx1">
                    <a:lumMod val="75000"/>
                    <a:lumOff val="25000"/>
                  </a:schemeClr>
                </a:solidFill>
                <a:latin typeface="Century Gothic" panose="020B0502020202020204" pitchFamily="34" charset="0"/>
              </a:rPr>
              <a:t> αίτηση για χρηματοδότηση κάθε χρόνο ή κάθε 2/3 χρόνια, χωρίς αυτό να επηρεάζει την ισχύ της Διαπίστευσής </a:t>
            </a:r>
            <a:r>
              <a:rPr lang="el-GR" dirty="0" smtClean="0">
                <a:solidFill>
                  <a:schemeClr val="tx1">
                    <a:lumMod val="75000"/>
                    <a:lumOff val="25000"/>
                  </a:schemeClr>
                </a:solidFill>
                <a:latin typeface="Century Gothic" panose="020B0502020202020204" pitchFamily="34" charset="0"/>
              </a:rPr>
              <a:t>σας</a:t>
            </a:r>
          </a:p>
          <a:p>
            <a:pPr algn="just">
              <a:lnSpc>
                <a:spcPct val="150000"/>
              </a:lnSpc>
            </a:pPr>
            <a:endParaRPr lang="el-GR" dirty="0">
              <a:solidFill>
                <a:schemeClr val="tx1">
                  <a:lumMod val="75000"/>
                  <a:lumOff val="25000"/>
                </a:schemeClr>
              </a:solidFill>
              <a:latin typeface="Century Gothic" panose="020B0502020202020204" pitchFamily="34" charset="0"/>
            </a:endParaRPr>
          </a:p>
          <a:p>
            <a:pPr algn="just">
              <a:lnSpc>
                <a:spcPct val="150000"/>
              </a:lnSpc>
            </a:pPr>
            <a:r>
              <a:rPr lang="el-GR" dirty="0">
                <a:solidFill>
                  <a:schemeClr val="tx1">
                    <a:lumMod val="75000"/>
                    <a:lumOff val="25000"/>
                  </a:schemeClr>
                </a:solidFill>
                <a:latin typeface="Century Gothic" panose="020B0502020202020204" pitchFamily="34" charset="0"/>
              </a:rPr>
              <a:t>Η Διαπίστευση μπορεί να αφαιρεθεί από τον οργανισμό σε περίπτωση που ο οργανισμός πάψει να υφίσταται ή έπειτα από απόφαση της ΕΥ</a:t>
            </a:r>
            <a:r>
              <a:rPr lang="en-US"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μη συμμόρφωση με τα </a:t>
            </a:r>
            <a:r>
              <a:rPr lang="en-US" dirty="0">
                <a:solidFill>
                  <a:schemeClr val="tx1">
                    <a:lumMod val="75000"/>
                    <a:lumOff val="25000"/>
                  </a:schemeClr>
                </a:solidFill>
                <a:latin typeface="Century Gothic" panose="020B0502020202020204" pitchFamily="34" charset="0"/>
              </a:rPr>
              <a:t>Erasmus Quality Standards, </a:t>
            </a:r>
            <a:r>
              <a:rPr lang="el-GR" dirty="0">
                <a:solidFill>
                  <a:schemeClr val="tx1">
                    <a:lumMod val="75000"/>
                    <a:lumOff val="25000"/>
                  </a:schemeClr>
                </a:solidFill>
                <a:latin typeface="Century Gothic" panose="020B0502020202020204" pitchFamily="34" charset="0"/>
              </a:rPr>
              <a:t>αποτέλεσμα ελέγχων, εάν ο οργανισμός δε ζητήσει χρηματοδότηση για 3 συνεχόμενα χρόνια</a:t>
            </a:r>
            <a:r>
              <a:rPr lang="el-GR" dirty="0" smtClean="0">
                <a:solidFill>
                  <a:schemeClr val="tx1">
                    <a:lumMod val="75000"/>
                    <a:lumOff val="25000"/>
                  </a:schemeClr>
                </a:solidFill>
                <a:latin typeface="Century Gothic" panose="020B0502020202020204" pitchFamily="34" charset="0"/>
              </a:rPr>
              <a:t>)</a:t>
            </a:r>
            <a:endParaRPr lang="el-GR"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Υποχρεωτική </a:t>
            </a:r>
            <a:r>
              <a:rPr lang="el-GR" b="1" dirty="0">
                <a:solidFill>
                  <a:schemeClr val="tx1">
                    <a:lumMod val="75000"/>
                    <a:lumOff val="25000"/>
                  </a:schemeClr>
                </a:solidFill>
                <a:latin typeface="Century Gothic" panose="020B0502020202020204" pitchFamily="34" charset="0"/>
              </a:rPr>
              <a:t>ημερομηνία έναρξης του σχεδίου</a:t>
            </a:r>
            <a:r>
              <a:rPr lang="en-US" b="1" dirty="0">
                <a:solidFill>
                  <a:schemeClr val="tx1">
                    <a:lumMod val="75000"/>
                    <a:lumOff val="25000"/>
                  </a:schemeClr>
                </a:solidFill>
                <a:latin typeface="Century Gothic" panose="020B0502020202020204" pitchFamily="34" charset="0"/>
              </a:rPr>
              <a:t>: 1/9/2021</a:t>
            </a:r>
          </a:p>
          <a:p>
            <a:pPr marL="342900" indent="-342900" algn="just">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Υποχρεωτική </a:t>
            </a:r>
            <a:r>
              <a:rPr lang="el-GR" b="1" dirty="0">
                <a:solidFill>
                  <a:schemeClr val="tx1">
                    <a:lumMod val="75000"/>
                    <a:lumOff val="25000"/>
                  </a:schemeClr>
                </a:solidFill>
                <a:latin typeface="Century Gothic" panose="020B0502020202020204" pitchFamily="34" charset="0"/>
              </a:rPr>
              <a:t>διάρκεια του σχεδίου</a:t>
            </a:r>
            <a:r>
              <a:rPr lang="en-US" b="1" dirty="0">
                <a:solidFill>
                  <a:schemeClr val="tx1">
                    <a:lumMod val="75000"/>
                    <a:lumOff val="25000"/>
                  </a:schemeClr>
                </a:solidFill>
                <a:latin typeface="Century Gothic" panose="020B0502020202020204" pitchFamily="34" charset="0"/>
              </a:rPr>
              <a:t>:</a:t>
            </a:r>
            <a:r>
              <a:rPr lang="el-GR" b="1" dirty="0">
                <a:solidFill>
                  <a:schemeClr val="tx1">
                    <a:lumMod val="75000"/>
                    <a:lumOff val="25000"/>
                  </a:schemeClr>
                </a:solidFill>
                <a:latin typeface="Century Gothic" panose="020B0502020202020204" pitchFamily="34" charset="0"/>
              </a:rPr>
              <a:t> 15 μήνες</a:t>
            </a:r>
            <a:r>
              <a:rPr lang="el-GR" dirty="0">
                <a:solidFill>
                  <a:schemeClr val="tx1">
                    <a:lumMod val="75000"/>
                    <a:lumOff val="25000"/>
                  </a:schemeClr>
                </a:solidFill>
                <a:latin typeface="Century Gothic" panose="020B0502020202020204" pitchFamily="34" charset="0"/>
              </a:rPr>
              <a:t> με δυνατότητα </a:t>
            </a:r>
            <a:r>
              <a:rPr lang="el-GR" b="1" dirty="0">
                <a:solidFill>
                  <a:schemeClr val="tx1">
                    <a:lumMod val="75000"/>
                    <a:lumOff val="25000"/>
                  </a:schemeClr>
                </a:solidFill>
                <a:latin typeface="Century Gothic" panose="020B0502020202020204" pitchFamily="34" charset="0"/>
              </a:rPr>
              <a:t>παράτασης</a:t>
            </a:r>
            <a:r>
              <a:rPr lang="el-GR" dirty="0">
                <a:solidFill>
                  <a:schemeClr val="tx1">
                    <a:lumMod val="75000"/>
                    <a:lumOff val="25000"/>
                  </a:schemeClr>
                </a:solidFill>
                <a:latin typeface="Century Gothic" panose="020B0502020202020204" pitchFamily="34" charset="0"/>
              </a:rPr>
              <a:t> έως τους 24 </a:t>
            </a:r>
            <a:r>
              <a:rPr lang="el-GR" dirty="0" smtClean="0">
                <a:solidFill>
                  <a:schemeClr val="tx1">
                    <a:lumMod val="75000"/>
                    <a:lumOff val="25000"/>
                  </a:schemeClr>
                </a:solidFill>
                <a:latin typeface="Century Gothic" panose="020B0502020202020204" pitchFamily="34" charset="0"/>
              </a:rPr>
              <a:t>μήνες</a:t>
            </a:r>
          </a:p>
          <a:p>
            <a:pPr algn="just">
              <a:lnSpc>
                <a:spcPct val="150000"/>
              </a:lnSpc>
            </a:pPr>
            <a:r>
              <a:rPr lang="el-GR" dirty="0">
                <a:solidFill>
                  <a:schemeClr val="tx1">
                    <a:lumMod val="75000"/>
                    <a:lumOff val="25000"/>
                  </a:schemeClr>
                </a:solidFill>
                <a:latin typeface="Century Gothic" panose="020B0502020202020204" pitchFamily="34" charset="0"/>
              </a:rPr>
              <a:t>ε</a:t>
            </a:r>
            <a:r>
              <a:rPr lang="el-GR" dirty="0" smtClean="0">
                <a:solidFill>
                  <a:schemeClr val="tx1">
                    <a:lumMod val="75000"/>
                    <a:lumOff val="25000"/>
                  </a:schemeClr>
                </a:solidFill>
                <a:latin typeface="Century Gothic" panose="020B0502020202020204" pitchFamily="34" charset="0"/>
              </a:rPr>
              <a:t>άν σταλεί σχετικό αίτημα στο ΙΔΕΠ. </a:t>
            </a:r>
            <a:endParaRPr lang="el-GR" dirty="0">
              <a:solidFill>
                <a:schemeClr val="tx1">
                  <a:lumMod val="75000"/>
                  <a:lumOff val="25000"/>
                </a:schemeClr>
              </a:solidFill>
              <a:latin typeface="Century Gothic" panose="020B0502020202020204" pitchFamily="34" charset="0"/>
            </a:endParaRPr>
          </a:p>
          <a:p>
            <a:pPr algn="just"/>
            <a:endParaRPr lang="el-GR" sz="1000" b="1" dirty="0">
              <a:latin typeface="Century Gothic" panose="020B0502020202020204" pitchFamily="34" charset="0"/>
            </a:endParaRP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12004902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n-US" sz="2800" dirty="0" smtClean="0">
                <a:solidFill>
                  <a:schemeClr val="bg1"/>
                </a:solidFill>
                <a:latin typeface="Century Gothic" panose="020B0502020202020204" pitchFamily="34" charset="0"/>
              </a:rPr>
              <a:t>Blended / Virtual </a:t>
            </a:r>
            <a:r>
              <a:rPr lang="en-US" sz="2800" dirty="0" err="1" smtClean="0">
                <a:solidFill>
                  <a:schemeClr val="bg1"/>
                </a:solidFill>
                <a:latin typeface="Century Gothic" panose="020B0502020202020204" pitchFamily="34" charset="0"/>
              </a:rPr>
              <a:t>Mobilities</a:t>
            </a:r>
            <a:endParaRPr lang="en-GB" sz="2800" dirty="0">
              <a:solidFill>
                <a:schemeClr val="bg1"/>
              </a:solidFill>
              <a:latin typeface="Century Gothic" panose="020B0502020202020204" pitchFamily="34" charset="0"/>
            </a:endParaRPr>
          </a:p>
        </p:txBody>
      </p:sp>
      <p:sp>
        <p:nvSpPr>
          <p:cNvPr id="3" name="Rectangle 2"/>
          <p:cNvSpPr/>
          <p:nvPr/>
        </p:nvSpPr>
        <p:spPr>
          <a:xfrm>
            <a:off x="480271" y="793806"/>
            <a:ext cx="11453228" cy="5881610"/>
          </a:xfrm>
          <a:prstGeom prst="rect">
            <a:avLst/>
          </a:prstGeom>
        </p:spPr>
        <p:txBody>
          <a:bodyPr wrap="square">
            <a:spAutoFit/>
          </a:bodyPr>
          <a:lstStyle/>
          <a:p>
            <a:r>
              <a:rPr lang="el-GR" sz="2000" b="1" dirty="0">
                <a:solidFill>
                  <a:srgbClr val="FF0000"/>
                </a:solidFill>
                <a:latin typeface="Century Gothic" panose="020B0502020202020204" pitchFamily="34" charset="0"/>
              </a:rPr>
              <a:t>Σε ό, τι αφορά τη χρηματοδότηση</a:t>
            </a:r>
            <a:r>
              <a:rPr lang="el-GR" sz="2000" b="1" dirty="0" smtClean="0">
                <a:solidFill>
                  <a:srgbClr val="FF0000"/>
                </a:solidFill>
                <a:latin typeface="Century Gothic" panose="020B0502020202020204" pitchFamily="34" charset="0"/>
              </a:rPr>
              <a:t>:</a:t>
            </a:r>
          </a:p>
          <a:p>
            <a:endParaRPr lang="el-GR" sz="2000" dirty="0">
              <a:solidFill>
                <a:schemeClr val="tx1">
                  <a:lumMod val="75000"/>
                  <a:lumOff val="25000"/>
                </a:schemeClr>
              </a:solidFill>
              <a:latin typeface="Century Gothic" panose="020B0502020202020204" pitchFamily="34" charset="0"/>
            </a:endParaRPr>
          </a:p>
          <a:p>
            <a:pPr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Όλοι οι υπολογισμοί επιχορήγησης βασίζονται αποκλειστικά στη φυσική κινητικότητα </a:t>
            </a:r>
            <a:endParaRPr lang="el-GR" sz="2000" dirty="0" smtClean="0">
              <a:solidFill>
                <a:schemeClr val="tx1">
                  <a:lumMod val="75000"/>
                  <a:lumOff val="25000"/>
                </a:schemeClr>
              </a:solidFill>
              <a:latin typeface="Century Gothic" panose="020B0502020202020204" pitchFamily="34" charset="0"/>
            </a:endParaRPr>
          </a:p>
          <a:p>
            <a:pPr algn="just">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ndParaRPr>
          </a:p>
          <a:p>
            <a:pPr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Θα πρέπει να αναφέρονται οι ημερομηνίες έναρξης και λήξης της εικονικής δραστηριότητας</a:t>
            </a:r>
            <a:r>
              <a:rPr lang="el-GR" sz="2000" dirty="0" smtClean="0">
                <a:solidFill>
                  <a:schemeClr val="tx1">
                    <a:lumMod val="75000"/>
                    <a:lumOff val="25000"/>
                  </a:schemeClr>
                </a:solidFill>
                <a:latin typeface="Century Gothic" panose="020B0502020202020204" pitchFamily="34" charset="0"/>
              </a:rPr>
              <a:t>.</a:t>
            </a:r>
          </a:p>
          <a:p>
            <a:pPr algn="just">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ndParaRPr>
          </a:p>
          <a:p>
            <a:pPr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ea typeface="Verdana" panose="020B0604030504040204" pitchFamily="34" charset="0"/>
              </a:rPr>
              <a:t>Κατά τη διάρκεια της εικονικής κινητικότητας, </a:t>
            </a:r>
            <a:r>
              <a:rPr lang="el-GR" sz="2000" dirty="0" err="1">
                <a:solidFill>
                  <a:schemeClr val="tx1">
                    <a:lumMod val="75000"/>
                    <a:lumOff val="25000"/>
                  </a:schemeClr>
                </a:solidFill>
                <a:latin typeface="Century Gothic" panose="020B0502020202020204" pitchFamily="34" charset="0"/>
                <a:ea typeface="Verdana" panose="020B0604030504040204" pitchFamily="34" charset="0"/>
              </a:rPr>
              <a:t>oι</a:t>
            </a:r>
            <a:r>
              <a:rPr lang="el-GR" sz="2000" dirty="0">
                <a:solidFill>
                  <a:schemeClr val="tx1">
                    <a:lumMod val="75000"/>
                    <a:lumOff val="25000"/>
                  </a:schemeClr>
                </a:solidFill>
                <a:latin typeface="Century Gothic" panose="020B0502020202020204" pitchFamily="34" charset="0"/>
                <a:ea typeface="Verdana" panose="020B0604030504040204" pitchFamily="34" charset="0"/>
              </a:rPr>
              <a:t> συμμετέχοντες δε δικαιούνται ημερήσιο επίδομα διαβίωσης. </a:t>
            </a:r>
            <a:endParaRPr lang="el-GR" sz="2000" dirty="0" smtClean="0">
              <a:solidFill>
                <a:schemeClr val="tx1">
                  <a:lumMod val="75000"/>
                  <a:lumOff val="25000"/>
                </a:schemeClr>
              </a:solidFill>
              <a:latin typeface="Century Gothic" panose="020B0502020202020204" pitchFamily="34" charset="0"/>
              <a:ea typeface="Verdana" panose="020B0604030504040204" pitchFamily="34" charset="0"/>
            </a:endParaRPr>
          </a:p>
          <a:p>
            <a:pPr algn="just">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a typeface="Verdana" panose="020B0604030504040204" pitchFamily="34" charset="0"/>
            </a:endParaRPr>
          </a:p>
          <a:p>
            <a:pPr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ea typeface="Verdana" panose="020B0604030504040204" pitchFamily="34" charset="0"/>
              </a:rPr>
              <a:t>O οργανισμός αποστολής, δικαιούται να λάβει το ποσό επιχορήγησης των </a:t>
            </a:r>
            <a:r>
              <a:rPr lang="en-GB" sz="2000" dirty="0">
                <a:solidFill>
                  <a:schemeClr val="tx1">
                    <a:lumMod val="75000"/>
                    <a:lumOff val="25000"/>
                  </a:schemeClr>
                </a:solidFill>
                <a:latin typeface="Century Gothic" panose="020B0502020202020204" pitchFamily="34" charset="0"/>
                <a:ea typeface="Verdana" panose="020B0604030504040204" pitchFamily="34" charset="0"/>
              </a:rPr>
              <a:t>OS </a:t>
            </a:r>
            <a:r>
              <a:rPr lang="el-GR" sz="2000" dirty="0">
                <a:solidFill>
                  <a:schemeClr val="tx1">
                    <a:lumMod val="75000"/>
                    <a:lumOff val="25000"/>
                  </a:schemeClr>
                </a:solidFill>
                <a:latin typeface="Century Gothic" panose="020B0502020202020204" pitchFamily="34" charset="0"/>
                <a:ea typeface="Verdana" panose="020B0604030504040204" pitchFamily="34" charset="0"/>
              </a:rPr>
              <a:t>που προβλέπεται για κάθε συμμετέχοντα. </a:t>
            </a:r>
            <a:endParaRPr lang="el-GR" sz="2000" dirty="0" smtClean="0">
              <a:solidFill>
                <a:schemeClr val="tx1">
                  <a:lumMod val="75000"/>
                  <a:lumOff val="25000"/>
                </a:schemeClr>
              </a:solidFill>
              <a:latin typeface="Century Gothic" panose="020B0502020202020204" pitchFamily="34" charset="0"/>
              <a:ea typeface="Verdana" panose="020B0604030504040204" pitchFamily="34" charset="0"/>
            </a:endParaRPr>
          </a:p>
          <a:p>
            <a:pPr algn="just">
              <a:buFont typeface="Arial" panose="020B0604020202020204" pitchFamily="34" charset="0"/>
              <a:buChar char="•"/>
            </a:pPr>
            <a:endParaRPr lang="en-GB" sz="2000" dirty="0">
              <a:solidFill>
                <a:schemeClr val="tx1">
                  <a:lumMod val="75000"/>
                  <a:lumOff val="25000"/>
                </a:schemeClr>
              </a:solidFill>
              <a:latin typeface="Century Gothic" panose="020B0502020202020204" pitchFamily="34" charset="0"/>
              <a:ea typeface="Verdana" panose="020B0604030504040204" pitchFamily="34" charset="0"/>
            </a:endParaRPr>
          </a:p>
          <a:p>
            <a:pPr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Μόλις δηλωθούν όλες οι ημερομηνίες, το κόστος της επιχορήγησης ενημερώνεται με βάση τη διάρκεια της φυσικής δραστηριότητας</a:t>
            </a:r>
            <a:endParaRPr lang="en-GB" sz="2000" dirty="0">
              <a:solidFill>
                <a:schemeClr val="tx1">
                  <a:lumMod val="75000"/>
                  <a:lumOff val="25000"/>
                </a:schemeClr>
              </a:solidFill>
              <a:latin typeface="Century Gothic" panose="020B0502020202020204" pitchFamily="34" charset="0"/>
            </a:endParaRPr>
          </a:p>
          <a:p>
            <a:pPr algn="just"/>
            <a:endParaRPr lang="el-GR"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ndParaRPr>
          </a:p>
          <a:p>
            <a:pPr algn="just"/>
            <a:endParaRPr lang="el-GR" sz="2000" dirty="0" smtClean="0">
              <a:solidFill>
                <a:schemeClr val="tx1">
                  <a:lumMod val="75000"/>
                  <a:lumOff val="25000"/>
                </a:schemeClr>
              </a:solidFill>
              <a:latin typeface="Century Gothic" panose="020B050202020202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529348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4" name="Text Placeholder 5"/>
          <p:cNvSpPr txBox="1">
            <a:spLocks/>
          </p:cNvSpPr>
          <p:nvPr/>
        </p:nvSpPr>
        <p:spPr>
          <a:xfrm>
            <a:off x="685800" y="1199119"/>
            <a:ext cx="3574031" cy="52894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l-GR" sz="3200" b="1" dirty="0" smtClean="0">
              <a:solidFill>
                <a:schemeClr val="accent5">
                  <a:lumMod val="50000"/>
                </a:schemeClr>
              </a:solidFill>
              <a:latin typeface="Century Gothic" panose="020B0502020202020204" pitchFamily="34" charset="0"/>
            </a:endParaRPr>
          </a:p>
          <a:p>
            <a:pPr algn="ctr"/>
            <a:endParaRPr lang="el-GR" sz="3200" b="1" dirty="0">
              <a:solidFill>
                <a:schemeClr val="accent5">
                  <a:lumMod val="50000"/>
                </a:schemeClr>
              </a:solidFill>
              <a:latin typeface="Century Gothic" panose="020B0502020202020204" pitchFamily="34" charset="0"/>
            </a:endParaRPr>
          </a:p>
          <a:p>
            <a:pPr marL="0" indent="0" algn="ctr">
              <a:buNone/>
            </a:pPr>
            <a:endParaRPr lang="el-GR" sz="3200" b="1" dirty="0">
              <a:solidFill>
                <a:schemeClr val="accent5">
                  <a:lumMod val="50000"/>
                </a:schemeClr>
              </a:solidFill>
              <a:latin typeface="Century Gothic" panose="020B0502020202020204" pitchFamily="34" charset="0"/>
            </a:endParaRPr>
          </a:p>
          <a:p>
            <a:pPr marL="0" indent="0" algn="ctr">
              <a:buNone/>
            </a:pPr>
            <a:r>
              <a:rPr lang="el-GR" b="1" dirty="0">
                <a:solidFill>
                  <a:srgbClr val="7030A0"/>
                </a:solidFill>
                <a:latin typeface="Century Gothic" panose="020B0502020202020204" pitchFamily="34" charset="0"/>
              </a:rPr>
              <a:t>5</a:t>
            </a:r>
            <a:r>
              <a:rPr lang="el-GR" b="1" dirty="0" smtClean="0">
                <a:solidFill>
                  <a:srgbClr val="7030A0"/>
                </a:solidFill>
                <a:latin typeface="Century Gothic" panose="020B0502020202020204" pitchFamily="34" charset="0"/>
              </a:rPr>
              <a:t>. Διαχείριση Σχεδίου</a:t>
            </a:r>
            <a:endParaRPr lang="en-GB" dirty="0">
              <a:solidFill>
                <a:srgbClr val="7030A0"/>
              </a:solidFill>
              <a:latin typeface="Century Gothic" panose="020B0502020202020204" pitchFamily="34" charset="0"/>
            </a:endParaRPr>
          </a:p>
        </p:txBody>
      </p:sp>
      <p:sp>
        <p:nvSpPr>
          <p:cNvPr id="5" name="Subtitle 4"/>
          <p:cNvSpPr txBox="1">
            <a:spLocks/>
          </p:cNvSpPr>
          <p:nvPr/>
        </p:nvSpPr>
        <p:spPr>
          <a:xfrm>
            <a:off x="5314390" y="1303586"/>
            <a:ext cx="5148064" cy="4464497"/>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l-GR" dirty="0">
              <a:latin typeface="Century Gothic" panose="020B0502020202020204" pitchFamily="34" charset="0"/>
            </a:endParaRPr>
          </a:p>
          <a:p>
            <a:pPr marL="342900" indent="-342900" algn="l">
              <a:buFont typeface="Arial" panose="020B0604020202020204" pitchFamily="34" charset="0"/>
              <a:buChar char="•"/>
            </a:pPr>
            <a:r>
              <a:rPr lang="el-GR" dirty="0" smtClean="0">
                <a:solidFill>
                  <a:schemeClr val="tx1">
                    <a:lumMod val="75000"/>
                    <a:lumOff val="25000"/>
                  </a:schemeClr>
                </a:solidFill>
                <a:latin typeface="Century Gothic" panose="020B0502020202020204" pitchFamily="34" charset="0"/>
              </a:rPr>
              <a:t>Πριν </a:t>
            </a:r>
            <a:r>
              <a:rPr lang="el-GR" dirty="0">
                <a:solidFill>
                  <a:schemeClr val="tx1">
                    <a:lumMod val="75000"/>
                    <a:lumOff val="25000"/>
                  </a:schemeClr>
                </a:solidFill>
                <a:latin typeface="Century Gothic" panose="020B0502020202020204" pitchFamily="34" charset="0"/>
              </a:rPr>
              <a:t>την έναρξη της κινητικότητας</a:t>
            </a:r>
          </a:p>
          <a:p>
            <a:pPr marL="171450" indent="-171450" algn="l">
              <a:buFont typeface="Arial" panose="020B0604020202020204" pitchFamily="34" charset="0"/>
              <a:buChar char="•"/>
            </a:pPr>
            <a:endParaRPr lang="el-GR" sz="1000"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Κατά τη διάρκεια της κινητικότητας</a:t>
            </a:r>
          </a:p>
          <a:p>
            <a:pPr marL="171450" indent="-171450" algn="l">
              <a:buFont typeface="Arial" panose="020B0604020202020204" pitchFamily="34" charset="0"/>
              <a:buChar char="•"/>
            </a:pPr>
            <a:endParaRPr lang="el-GR" sz="1000"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Μετά την κινητικότητα</a:t>
            </a:r>
          </a:p>
          <a:p>
            <a:pPr algn="l"/>
            <a:endParaRPr lang="el-GR" sz="1000"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Τήρηση αρχείου</a:t>
            </a:r>
          </a:p>
          <a:p>
            <a:pPr algn="l"/>
            <a:endParaRPr lang="el-GR" dirty="0">
              <a:solidFill>
                <a:schemeClr val="tx1">
                  <a:lumMod val="75000"/>
                  <a:lumOff val="25000"/>
                </a:schemeClr>
              </a:solidFill>
              <a:latin typeface="Century Gothic" panose="020B0502020202020204" pitchFamily="34" charset="0"/>
            </a:endParaRPr>
          </a:p>
          <a:p>
            <a:pPr algn="l"/>
            <a:endParaRPr lang="el-GR" dirty="0">
              <a:solidFill>
                <a:schemeClr val="tx1">
                  <a:lumMod val="75000"/>
                  <a:lumOff val="25000"/>
                </a:schemeClr>
              </a:solidFill>
              <a:latin typeface="Century Gothic" panose="020B0502020202020204" pitchFamily="34" charset="0"/>
            </a:endParaRPr>
          </a:p>
          <a:p>
            <a:pPr algn="l"/>
            <a:endParaRPr lang="el-GR" dirty="0">
              <a:solidFill>
                <a:schemeClr val="tx1">
                  <a:lumMod val="75000"/>
                  <a:lumOff val="25000"/>
                </a:schemeClr>
              </a:solidFill>
              <a:latin typeface="Century Gothic" panose="020B0502020202020204" pitchFamily="34" charset="0"/>
            </a:endParaRPr>
          </a:p>
        </p:txBody>
      </p:sp>
      <p:cxnSp>
        <p:nvCxnSpPr>
          <p:cNvPr id="7" name="Straight Connector 6"/>
          <p:cNvCxnSpPr/>
          <p:nvPr/>
        </p:nvCxnSpPr>
        <p:spPr>
          <a:xfrm>
            <a:off x="4853354" y="1644162"/>
            <a:ext cx="8792" cy="351692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7051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932972" y="60190"/>
            <a:ext cx="8194433"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ea typeface="Verdana" panose="020B0604030504040204" pitchFamily="34" charset="0"/>
              </a:rPr>
              <a:t>Βασικα Ο</a:t>
            </a:r>
            <a:r>
              <a:rPr lang="el-GR" sz="2800" dirty="0" smtClean="0">
                <a:solidFill>
                  <a:schemeClr val="bg1"/>
                </a:solidFill>
                <a:latin typeface="Century Gothic" panose="020B0502020202020204" pitchFamily="34" charset="0"/>
                <a:ea typeface="Verdana" panose="020B0604030504040204" pitchFamily="34" charset="0"/>
              </a:rPr>
              <a:t>ρόσημα Σχεδίου</a:t>
            </a:r>
            <a:endParaRPr lang="en-GB" sz="2800" dirty="0">
              <a:solidFill>
                <a:schemeClr val="bg1"/>
              </a:solidFill>
              <a:latin typeface="Century Gothic" panose="020B0502020202020204" pitchFamily="34" charset="0"/>
            </a:endParaRPr>
          </a:p>
        </p:txBody>
      </p:sp>
      <p:sp>
        <p:nvSpPr>
          <p:cNvPr id="3" name="Rectangle 2"/>
          <p:cNvSpPr/>
          <p:nvPr/>
        </p:nvSpPr>
        <p:spPr>
          <a:xfrm>
            <a:off x="1932971" y="1200453"/>
            <a:ext cx="8194433" cy="2585323"/>
          </a:xfrm>
          <a:prstGeom prst="rect">
            <a:avLst/>
          </a:prstGeom>
        </p:spPr>
        <p:txBody>
          <a:bodyPr wrap="square">
            <a:spAutoFit/>
          </a:bodyPr>
          <a:lstStyle/>
          <a:p>
            <a:pPr>
              <a:lnSpc>
                <a:spcPct val="150000"/>
              </a:lnSpc>
              <a:buFont typeface="Arial" panose="020B0604020202020204" pitchFamily="34" charset="0"/>
              <a:buChar char="•"/>
            </a:pPr>
            <a:r>
              <a:rPr lang="el-GR" b="1" dirty="0">
                <a:solidFill>
                  <a:schemeClr val="tx1">
                    <a:lumMod val="75000"/>
                    <a:lumOff val="25000"/>
                  </a:schemeClr>
                </a:solidFill>
                <a:latin typeface="Century Gothic" panose="020B0502020202020204" pitchFamily="34" charset="0"/>
                <a:ea typeface="Verdana" panose="020B0604030504040204" pitchFamily="34" charset="0"/>
              </a:rPr>
              <a:t>Ημερομηνία έναρξης </a:t>
            </a:r>
            <a:r>
              <a:rPr lang="el-GR" b="1" dirty="0" smtClean="0">
                <a:solidFill>
                  <a:schemeClr val="tx1">
                    <a:lumMod val="75000"/>
                    <a:lumOff val="25000"/>
                  </a:schemeClr>
                </a:solidFill>
                <a:latin typeface="Century Gothic" panose="020B0502020202020204" pitchFamily="34" charset="0"/>
                <a:ea typeface="Verdana" panose="020B0604030504040204" pitchFamily="34" charset="0"/>
              </a:rPr>
              <a:t>Σχεδίου:</a:t>
            </a:r>
            <a:endParaRPr lang="el-GR" b="1" dirty="0">
              <a:solidFill>
                <a:schemeClr val="tx1">
                  <a:lumMod val="75000"/>
                  <a:lumOff val="25000"/>
                </a:schemeClr>
              </a:solidFill>
              <a:latin typeface="Century Gothic" panose="020B0502020202020204" pitchFamily="34" charset="0"/>
              <a:ea typeface="Verdana" panose="020B0604030504040204" pitchFamily="34" charset="0"/>
            </a:endParaRPr>
          </a:p>
          <a:p>
            <a:pPr>
              <a:lnSpc>
                <a:spcPct val="150000"/>
              </a:lnSpc>
              <a:buFont typeface="Arial" panose="020B0604020202020204" pitchFamily="34" charset="0"/>
              <a:buChar char="•"/>
            </a:pPr>
            <a:r>
              <a:rPr lang="el-GR" b="1" dirty="0" smtClean="0">
                <a:solidFill>
                  <a:schemeClr val="tx1">
                    <a:lumMod val="75000"/>
                    <a:lumOff val="25000"/>
                  </a:schemeClr>
                </a:solidFill>
                <a:latin typeface="Century Gothic" panose="020B0502020202020204" pitchFamily="34" charset="0"/>
                <a:ea typeface="Verdana" panose="020B0604030504040204" pitchFamily="34" charset="0"/>
              </a:rPr>
              <a:t>Ημερομηνία </a:t>
            </a:r>
            <a:r>
              <a:rPr lang="el-GR" b="1" dirty="0">
                <a:solidFill>
                  <a:schemeClr val="tx1">
                    <a:lumMod val="75000"/>
                    <a:lumOff val="25000"/>
                  </a:schemeClr>
                </a:solidFill>
                <a:latin typeface="Century Gothic" panose="020B0502020202020204" pitchFamily="34" charset="0"/>
                <a:ea typeface="Verdana" panose="020B0604030504040204" pitchFamily="34" charset="0"/>
              </a:rPr>
              <a:t>Λήξης </a:t>
            </a:r>
            <a:r>
              <a:rPr lang="el-GR" b="1" dirty="0" smtClean="0">
                <a:solidFill>
                  <a:schemeClr val="tx1">
                    <a:lumMod val="75000"/>
                    <a:lumOff val="25000"/>
                  </a:schemeClr>
                </a:solidFill>
                <a:latin typeface="Century Gothic" panose="020B0502020202020204" pitchFamily="34" charset="0"/>
                <a:ea typeface="Verdana" panose="020B0604030504040204" pitchFamily="34" charset="0"/>
              </a:rPr>
              <a:t>Σχεδίου:</a:t>
            </a:r>
          </a:p>
          <a:p>
            <a:pPr>
              <a:lnSpc>
                <a:spcPct val="150000"/>
              </a:lnSpc>
              <a:buFont typeface="Arial" panose="020B0604020202020204" pitchFamily="34" charset="0"/>
              <a:buChar char="•"/>
            </a:pPr>
            <a:r>
              <a:rPr lang="el-GR" b="1" dirty="0" smtClean="0">
                <a:solidFill>
                  <a:schemeClr val="tx1">
                    <a:lumMod val="75000"/>
                    <a:lumOff val="25000"/>
                  </a:schemeClr>
                </a:solidFill>
                <a:latin typeface="Century Gothic" panose="020B0502020202020204" pitchFamily="34" charset="0"/>
                <a:ea typeface="Verdana" panose="020B0604030504040204" pitchFamily="34" charset="0"/>
              </a:rPr>
              <a:t>Έκθεση Περάτωσης – Τελική Έκθεση:</a:t>
            </a:r>
          </a:p>
          <a:p>
            <a:pPr>
              <a:lnSpc>
                <a:spcPct val="150000"/>
              </a:lnSpc>
              <a:buFont typeface="Arial" panose="020B0604020202020204" pitchFamily="34" charset="0"/>
              <a:buChar char="•"/>
            </a:pPr>
            <a:r>
              <a:rPr lang="el-GR" b="1" dirty="0">
                <a:solidFill>
                  <a:schemeClr val="tx1">
                    <a:lumMod val="75000"/>
                    <a:lumOff val="25000"/>
                  </a:schemeClr>
                </a:solidFill>
                <a:latin typeface="Century Gothic" panose="020B0502020202020204" pitchFamily="34" charset="0"/>
              </a:rPr>
              <a:t>Εκθεση Προόδου σχετικά με τη Διαπίστευση:</a:t>
            </a:r>
            <a:endParaRPr lang="el-GR" b="1" dirty="0" smtClean="0">
              <a:solidFill>
                <a:schemeClr val="tx1">
                  <a:lumMod val="75000"/>
                  <a:lumOff val="25000"/>
                </a:schemeClr>
              </a:solidFill>
              <a:latin typeface="Century Gothic" panose="020B0502020202020204" pitchFamily="34" charset="0"/>
              <a:ea typeface="Verdana" panose="020B0604030504040204" pitchFamily="34" charset="0"/>
            </a:endParaRPr>
          </a:p>
          <a:p>
            <a:pPr>
              <a:lnSpc>
                <a:spcPct val="150000"/>
              </a:lnSpc>
              <a:buFont typeface="Arial" panose="020B0604020202020204" pitchFamily="34" charset="0"/>
              <a:buChar char="•"/>
            </a:pPr>
            <a:endParaRPr lang="en-US" dirty="0" smtClean="0">
              <a:solidFill>
                <a:schemeClr val="tx1">
                  <a:lumMod val="75000"/>
                  <a:lumOff val="25000"/>
                </a:schemeClr>
              </a:solidFill>
              <a:latin typeface="Century Gothic" panose="020B0502020202020204" pitchFamily="34" charset="0"/>
              <a:ea typeface="Verdana" panose="020B0604030504040204" pitchFamily="34" charset="0"/>
            </a:endParaRPr>
          </a:p>
          <a:p>
            <a:pPr>
              <a:lnSpc>
                <a:spcPct val="150000"/>
              </a:lnSpc>
            </a:pPr>
            <a:endParaRPr lang="el-GR" dirty="0">
              <a:solidFill>
                <a:schemeClr val="tx1">
                  <a:lumMod val="75000"/>
                  <a:lumOff val="25000"/>
                </a:schemeClr>
              </a:solidFill>
              <a:latin typeface="Century Gothic" panose="020B0502020202020204" pitchFamily="34" charset="0"/>
              <a:ea typeface="Verdana" panose="020B060403050404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848032967"/>
              </p:ext>
            </p:extLst>
          </p:nvPr>
        </p:nvGraphicFramePr>
        <p:xfrm>
          <a:off x="2141755" y="3776622"/>
          <a:ext cx="7776864" cy="2532490"/>
        </p:xfrm>
        <a:graphic>
          <a:graphicData uri="http://schemas.openxmlformats.org/drawingml/2006/table">
            <a:tbl>
              <a:tblPr firstRow="1" bandRow="1">
                <a:tableStyleId>{93296810-A885-4BE3-A3E7-6D5BEEA58F35}</a:tableStyleId>
              </a:tblPr>
              <a:tblGrid>
                <a:gridCol w="3888432">
                  <a:extLst>
                    <a:ext uri="{9D8B030D-6E8A-4147-A177-3AD203B41FA5}">
                      <a16:colId xmlns:a16="http://schemas.microsoft.com/office/drawing/2014/main" val="1367943100"/>
                    </a:ext>
                  </a:extLst>
                </a:gridCol>
                <a:gridCol w="3888432">
                  <a:extLst>
                    <a:ext uri="{9D8B030D-6E8A-4147-A177-3AD203B41FA5}">
                      <a16:colId xmlns:a16="http://schemas.microsoft.com/office/drawing/2014/main" val="1954129718"/>
                    </a:ext>
                  </a:extLst>
                </a:gridCol>
              </a:tblGrid>
              <a:tr h="795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latin typeface="Century Gothic" panose="020B0502020202020204" pitchFamily="34" charset="0"/>
                        </a:rPr>
                        <a:t>Ηλεκτρονική Διαχείριση Σχεδίου</a:t>
                      </a:r>
                    </a:p>
                    <a:p>
                      <a:endParaRPr lang="en-US" dirty="0">
                        <a:latin typeface="Century Gothic" panose="020B0502020202020204" pitchFamily="34" charset="0"/>
                        <a:ea typeface="Verdana" panose="020B0604030504040204" pitchFamily="34" charset="0"/>
                      </a:endParaRPr>
                    </a:p>
                  </a:txBody>
                  <a:tcPr/>
                </a:tc>
                <a:tc>
                  <a:txBody>
                    <a:bodyPr/>
                    <a:lstStyle/>
                    <a:p>
                      <a:pPr marL="0" indent="0">
                        <a:buFont typeface="Arial" panose="020B0604020202020204" pitchFamily="34" charset="0"/>
                        <a:buNone/>
                      </a:pPr>
                      <a:r>
                        <a:rPr lang="el-GR" dirty="0" smtClean="0">
                          <a:latin typeface="Century Gothic" panose="020B0502020202020204" pitchFamily="34" charset="0"/>
                        </a:rPr>
                        <a:t>Συντονισμός</a:t>
                      </a:r>
                      <a:r>
                        <a:rPr lang="el-GR" baseline="0" dirty="0" smtClean="0">
                          <a:latin typeface="Century Gothic" panose="020B0502020202020204" pitchFamily="34" charset="0"/>
                        </a:rPr>
                        <a:t> Σχεδίου</a:t>
                      </a:r>
                      <a:endParaRPr lang="en-US" dirty="0">
                        <a:latin typeface="Century Gothic" panose="020B0502020202020204" pitchFamily="34" charset="0"/>
                        <a:ea typeface="Verdana" panose="020B0604030504040204" pitchFamily="34" charset="0"/>
                      </a:endParaRPr>
                    </a:p>
                  </a:txBody>
                  <a:tcPr/>
                </a:tc>
                <a:extLst>
                  <a:ext uri="{0D108BD9-81ED-4DB2-BD59-A6C34878D82A}">
                    <a16:rowId xmlns:a16="http://schemas.microsoft.com/office/drawing/2014/main" val="3069391822"/>
                  </a:ext>
                </a:extLst>
              </a:tr>
              <a:tr h="1033670">
                <a:tc>
                  <a:txBody>
                    <a:bodyPr/>
                    <a:lstStyle/>
                    <a:p>
                      <a:pPr>
                        <a:lnSpc>
                          <a:spcPct val="150000"/>
                        </a:lnSpc>
                        <a:buFont typeface="Arial" panose="020B0604020202020204" pitchFamily="34" charset="0"/>
                        <a:buChar char="•"/>
                      </a:pPr>
                      <a:r>
                        <a:rPr lang="el-GR" dirty="0" smtClean="0">
                          <a:solidFill>
                            <a:schemeClr val="tx1">
                              <a:lumMod val="75000"/>
                              <a:lumOff val="25000"/>
                            </a:schemeClr>
                          </a:solidFill>
                          <a:latin typeface="Century Gothic" panose="020B0502020202020204" pitchFamily="34" charset="0"/>
                        </a:rPr>
                        <a:t>ΟΙ</a:t>
                      </a:r>
                      <a:r>
                        <a:rPr lang="en-US" dirty="0" smtClean="0">
                          <a:solidFill>
                            <a:schemeClr val="tx1">
                              <a:lumMod val="75000"/>
                              <a:lumOff val="25000"/>
                            </a:schemeClr>
                          </a:solidFill>
                          <a:latin typeface="Century Gothic" panose="020B0502020202020204" pitchFamily="34" charset="0"/>
                        </a:rPr>
                        <a:t>D</a:t>
                      </a:r>
                      <a:r>
                        <a:rPr lang="el-GR" dirty="0" smtClean="0">
                          <a:solidFill>
                            <a:schemeClr val="tx1">
                              <a:lumMod val="75000"/>
                              <a:lumOff val="25000"/>
                            </a:schemeClr>
                          </a:solidFill>
                          <a:latin typeface="Century Gothic" panose="020B0502020202020204" pitchFamily="34" charset="0"/>
                        </a:rPr>
                        <a:t> οργανισμού</a:t>
                      </a:r>
                      <a:endParaRPr lang="en-US" dirty="0" smtClean="0">
                        <a:solidFill>
                          <a:schemeClr val="tx1">
                            <a:lumMod val="75000"/>
                            <a:lumOff val="25000"/>
                          </a:schemeClr>
                        </a:solidFill>
                        <a:latin typeface="Century Gothic" panose="020B0502020202020204" pitchFamily="34" charset="0"/>
                      </a:endParaRPr>
                    </a:p>
                    <a:p>
                      <a:pPr>
                        <a:lnSpc>
                          <a:spcPct val="150000"/>
                        </a:lnSpc>
                        <a:buFont typeface="Arial" panose="020B0604020202020204" pitchFamily="34" charset="0"/>
                        <a:buChar char="•"/>
                      </a:pPr>
                      <a:r>
                        <a:rPr lang="en-US" dirty="0" smtClean="0">
                          <a:solidFill>
                            <a:schemeClr val="tx1">
                              <a:lumMod val="75000"/>
                              <a:lumOff val="25000"/>
                            </a:schemeClr>
                          </a:solidFill>
                          <a:latin typeface="Century Gothic" panose="020B0502020202020204" pitchFamily="34" charset="0"/>
                        </a:rPr>
                        <a:t>EU</a:t>
                      </a:r>
                      <a:r>
                        <a:rPr lang="en-US" baseline="0" dirty="0" smtClean="0">
                          <a:solidFill>
                            <a:schemeClr val="tx1">
                              <a:lumMod val="75000"/>
                              <a:lumOff val="25000"/>
                            </a:schemeClr>
                          </a:solidFill>
                          <a:latin typeface="Century Gothic" panose="020B0502020202020204" pitchFamily="34" charset="0"/>
                        </a:rPr>
                        <a:t> login</a:t>
                      </a:r>
                      <a:r>
                        <a:rPr lang="en-US" dirty="0" smtClean="0">
                          <a:solidFill>
                            <a:schemeClr val="tx1">
                              <a:lumMod val="75000"/>
                              <a:lumOff val="25000"/>
                            </a:schemeClr>
                          </a:solidFill>
                          <a:latin typeface="Century Gothic" panose="020B0502020202020204" pitchFamily="34" charset="0"/>
                        </a:rPr>
                        <a:t> - Username &amp; Password</a:t>
                      </a:r>
                    </a:p>
                    <a:p>
                      <a:endParaRPr lang="en-US" dirty="0">
                        <a:solidFill>
                          <a:schemeClr val="tx1">
                            <a:lumMod val="75000"/>
                            <a:lumOff val="25000"/>
                          </a:schemeClr>
                        </a:solidFill>
                        <a:latin typeface="Century Gothic" panose="020B0502020202020204" pitchFamily="34" charset="0"/>
                        <a:ea typeface="Verdana" panose="020B0604030504040204" pitchFamily="34" charset="0"/>
                      </a:endParaRPr>
                    </a:p>
                  </a:txBody>
                  <a:tcPr/>
                </a:tc>
                <a:tc>
                  <a:txBody>
                    <a:bodyPr/>
                    <a:lstStyle/>
                    <a:p>
                      <a:pPr marL="285750" indent="-285750">
                        <a:lnSpc>
                          <a:spcPct val="150000"/>
                        </a:lnSpc>
                        <a:buFont typeface="Arial" panose="020B0604020202020204" pitchFamily="34" charset="0"/>
                        <a:buChar char="•"/>
                      </a:pPr>
                      <a:r>
                        <a:rPr lang="el-GR" dirty="0" smtClean="0">
                          <a:solidFill>
                            <a:schemeClr val="tx1">
                              <a:lumMod val="75000"/>
                              <a:lumOff val="25000"/>
                            </a:schemeClr>
                          </a:solidFill>
                          <a:latin typeface="Century Gothic" panose="020B0502020202020204" pitchFamily="34" charset="0"/>
                        </a:rPr>
                        <a:t>Ονοματεπώνυμο</a:t>
                      </a:r>
                    </a:p>
                    <a:p>
                      <a:pPr marL="285750" indent="-285750">
                        <a:lnSpc>
                          <a:spcPct val="150000"/>
                        </a:lnSpc>
                        <a:buFont typeface="Arial" panose="020B0604020202020204" pitchFamily="34" charset="0"/>
                        <a:buChar char="•"/>
                      </a:pPr>
                      <a:r>
                        <a:rPr lang="en-US" dirty="0" smtClean="0">
                          <a:solidFill>
                            <a:schemeClr val="tx1">
                              <a:lumMod val="75000"/>
                              <a:lumOff val="25000"/>
                            </a:schemeClr>
                          </a:solidFill>
                          <a:latin typeface="Century Gothic" panose="020B0502020202020204" pitchFamily="34" charset="0"/>
                        </a:rPr>
                        <a:t>email</a:t>
                      </a:r>
                      <a:endParaRPr lang="el-GR" baseline="0" dirty="0" smtClean="0">
                        <a:solidFill>
                          <a:schemeClr val="tx1">
                            <a:lumMod val="75000"/>
                            <a:lumOff val="25000"/>
                          </a:schemeClr>
                        </a:solidFill>
                        <a:latin typeface="Century Gothic" panose="020B0502020202020204" pitchFamily="34" charset="0"/>
                      </a:endParaRPr>
                    </a:p>
                    <a:p>
                      <a:pPr marL="285750" indent="-285750">
                        <a:lnSpc>
                          <a:spcPct val="150000"/>
                        </a:lnSpc>
                        <a:buFont typeface="Arial" panose="020B0604020202020204" pitchFamily="34" charset="0"/>
                        <a:buChar char="•"/>
                      </a:pPr>
                      <a:r>
                        <a:rPr lang="en-US" baseline="0" dirty="0" smtClean="0">
                          <a:solidFill>
                            <a:schemeClr val="tx1">
                              <a:lumMod val="75000"/>
                              <a:lumOff val="25000"/>
                            </a:schemeClr>
                          </a:solidFill>
                          <a:latin typeface="Century Gothic" panose="020B0502020202020204" pitchFamily="34" charset="0"/>
                        </a:rPr>
                        <a:t>T</a:t>
                      </a:r>
                      <a:r>
                        <a:rPr lang="el-GR" baseline="0" dirty="0" err="1" smtClean="0">
                          <a:solidFill>
                            <a:schemeClr val="tx1">
                              <a:lumMod val="75000"/>
                              <a:lumOff val="25000"/>
                            </a:schemeClr>
                          </a:solidFill>
                          <a:latin typeface="Century Gothic" panose="020B0502020202020204" pitchFamily="34" charset="0"/>
                        </a:rPr>
                        <a:t>ηλέφωνο</a:t>
                      </a:r>
                      <a:r>
                        <a:rPr lang="el-GR" baseline="0" dirty="0" smtClean="0">
                          <a:solidFill>
                            <a:schemeClr val="tx1">
                              <a:lumMod val="75000"/>
                              <a:lumOff val="25000"/>
                            </a:schemeClr>
                          </a:solidFill>
                          <a:latin typeface="Century Gothic" panose="020B0502020202020204" pitchFamily="34" charset="0"/>
                        </a:rPr>
                        <a:t> επικοινωνίας</a:t>
                      </a:r>
                    </a:p>
                    <a:p>
                      <a:pPr marL="285750" indent="-285750">
                        <a:lnSpc>
                          <a:spcPct val="150000"/>
                        </a:lnSpc>
                        <a:buFont typeface="Arial" panose="020B0604020202020204" pitchFamily="34" charset="0"/>
                        <a:buChar char="•"/>
                      </a:pPr>
                      <a:r>
                        <a:rPr lang="el-GR" baseline="0" dirty="0" smtClean="0">
                          <a:solidFill>
                            <a:schemeClr val="tx1">
                              <a:lumMod val="75000"/>
                              <a:lumOff val="25000"/>
                            </a:schemeClr>
                          </a:solidFill>
                          <a:latin typeface="Century Gothic" panose="020B0502020202020204" pitchFamily="34" charset="0"/>
                        </a:rPr>
                        <a:t>Αλλαγή συντονιστή</a:t>
                      </a:r>
                      <a:endParaRPr lang="en-US" dirty="0">
                        <a:solidFill>
                          <a:schemeClr val="tx1">
                            <a:lumMod val="75000"/>
                            <a:lumOff val="25000"/>
                          </a:schemeClr>
                        </a:solidFill>
                        <a:latin typeface="Century Gothic" panose="020B0502020202020204" pitchFamily="34" charset="0"/>
                        <a:ea typeface="Verdana" panose="020B0604030504040204" pitchFamily="34" charset="0"/>
                      </a:endParaRPr>
                    </a:p>
                  </a:txBody>
                  <a:tcPr/>
                </a:tc>
                <a:extLst>
                  <a:ext uri="{0D108BD9-81ED-4DB2-BD59-A6C34878D82A}">
                    <a16:rowId xmlns:a16="http://schemas.microsoft.com/office/drawing/2014/main" val="152779583"/>
                  </a:ext>
                </a:extLst>
              </a:tr>
            </a:tbl>
          </a:graphicData>
        </a:graphic>
      </p:graphicFrame>
    </p:spTree>
    <p:extLst>
      <p:ext uri="{BB962C8B-B14F-4D97-AF65-F5344CB8AC3E}">
        <p14:creationId xmlns:p14="http://schemas.microsoft.com/office/powerpoint/2010/main" val="7413261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932972" y="60190"/>
            <a:ext cx="8194433"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Διαχείριση Σχέδιων Οδηγοί </a:t>
            </a:r>
            <a:r>
              <a:rPr lang="el-GR" sz="2800" dirty="0">
                <a:solidFill>
                  <a:schemeClr val="bg1"/>
                </a:solidFill>
                <a:latin typeface="Century Gothic" panose="020B0502020202020204" pitchFamily="34" charset="0"/>
              </a:rPr>
              <a:t>και </a:t>
            </a:r>
            <a:r>
              <a:rPr lang="el-GR" sz="2800" dirty="0" smtClean="0">
                <a:solidFill>
                  <a:schemeClr val="bg1"/>
                </a:solidFill>
                <a:latin typeface="Century Gothic" panose="020B0502020202020204" pitchFamily="34" charset="0"/>
              </a:rPr>
              <a:t>εργαλεία</a:t>
            </a:r>
            <a:endParaRPr lang="en-GB" sz="2800" dirty="0">
              <a:solidFill>
                <a:schemeClr val="bg1"/>
              </a:solidFill>
              <a:latin typeface="Century Gothic" panose="020B0502020202020204" pitchFamily="34" charset="0"/>
            </a:endParaRPr>
          </a:p>
        </p:txBody>
      </p:sp>
      <p:graphicFrame>
        <p:nvGraphicFramePr>
          <p:cNvPr id="5" name="Diagram 4"/>
          <p:cNvGraphicFramePr/>
          <p:nvPr>
            <p:extLst>
              <p:ext uri="{D42A27DB-BD31-4B8C-83A1-F6EECF244321}">
                <p14:modId xmlns:p14="http://schemas.microsoft.com/office/powerpoint/2010/main" val="1327516343"/>
              </p:ext>
            </p:extLst>
          </p:nvPr>
        </p:nvGraphicFramePr>
        <p:xfrm>
          <a:off x="3191587" y="1167053"/>
          <a:ext cx="6578713" cy="4782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81916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932972" y="60190"/>
            <a:ext cx="8194433"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Πριν την έναρξη των κινητικοτήτων (</a:t>
            </a:r>
            <a:r>
              <a:rPr lang="el-GR" sz="2800" dirty="0" smtClean="0">
                <a:solidFill>
                  <a:schemeClr val="bg1"/>
                </a:solidFill>
                <a:latin typeface="Century Gothic" panose="020B0502020202020204" pitchFamily="34" charset="0"/>
              </a:rPr>
              <a:t>1/2)</a:t>
            </a:r>
            <a:endParaRPr lang="en-GB" sz="2800" dirty="0">
              <a:solidFill>
                <a:schemeClr val="bg1"/>
              </a:solidFill>
            </a:endParaRPr>
          </a:p>
        </p:txBody>
      </p:sp>
      <p:graphicFrame>
        <p:nvGraphicFramePr>
          <p:cNvPr id="4" name="Diagram 3"/>
          <p:cNvGraphicFramePr/>
          <p:nvPr>
            <p:extLst>
              <p:ext uri="{D42A27DB-BD31-4B8C-83A1-F6EECF244321}">
                <p14:modId xmlns:p14="http://schemas.microsoft.com/office/powerpoint/2010/main" val="4092715249"/>
              </p:ext>
            </p:extLst>
          </p:nvPr>
        </p:nvGraphicFramePr>
        <p:xfrm>
          <a:off x="2031999" y="731520"/>
          <a:ext cx="8674583" cy="5846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70746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932972" y="60190"/>
            <a:ext cx="8194433"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Πριν την έναρξη των κινητικοτήτων </a:t>
            </a:r>
            <a:r>
              <a:rPr lang="el-GR" sz="2800" dirty="0" smtClean="0">
                <a:solidFill>
                  <a:schemeClr val="bg1"/>
                </a:solidFill>
                <a:latin typeface="Century Gothic" panose="020B0502020202020204" pitchFamily="34" charset="0"/>
              </a:rPr>
              <a:t>(2/2)</a:t>
            </a:r>
            <a:endParaRPr lang="en-GB" sz="2800" dirty="0">
              <a:solidFill>
                <a:schemeClr val="bg1"/>
              </a:solidFill>
            </a:endParaRPr>
          </a:p>
        </p:txBody>
      </p:sp>
      <p:graphicFrame>
        <p:nvGraphicFramePr>
          <p:cNvPr id="4" name="Diagram 3"/>
          <p:cNvGraphicFramePr/>
          <p:nvPr>
            <p:extLst>
              <p:ext uri="{D42A27DB-BD31-4B8C-83A1-F6EECF244321}">
                <p14:modId xmlns:p14="http://schemas.microsoft.com/office/powerpoint/2010/main" val="342690560"/>
              </p:ext>
            </p:extLst>
          </p:nvPr>
        </p:nvGraphicFramePr>
        <p:xfrm>
          <a:off x="2032000" y="932396"/>
          <a:ext cx="8128000" cy="5615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2147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Υπογραφή Συμφωνιών πριν την </a:t>
            </a:r>
            <a:r>
              <a:rPr lang="el-GR" sz="2800" dirty="0" smtClean="0">
                <a:solidFill>
                  <a:schemeClr val="bg1"/>
                </a:solidFill>
                <a:latin typeface="Century Gothic" panose="020B0502020202020204" pitchFamily="34" charset="0"/>
              </a:rPr>
              <a:t>έναρξη </a:t>
            </a:r>
            <a:r>
              <a:rPr lang="el-GR" sz="2800" dirty="0">
                <a:solidFill>
                  <a:schemeClr val="bg1"/>
                </a:solidFill>
                <a:latin typeface="Century Gothic" panose="020B0502020202020204" pitchFamily="34" charset="0"/>
              </a:rPr>
              <a:t>της κινητικότητας</a:t>
            </a:r>
            <a:endParaRPr lang="en-GB" sz="2800" dirty="0">
              <a:solidFill>
                <a:schemeClr val="bg1"/>
              </a:solidFill>
            </a:endParaRPr>
          </a:p>
        </p:txBody>
      </p:sp>
      <p:sp>
        <p:nvSpPr>
          <p:cNvPr id="3" name="Rectangle 2"/>
          <p:cNvSpPr/>
          <p:nvPr/>
        </p:nvSpPr>
        <p:spPr>
          <a:xfrm>
            <a:off x="480271" y="982650"/>
            <a:ext cx="11453228" cy="4265783"/>
          </a:xfrm>
          <a:prstGeom prst="rect">
            <a:avLst/>
          </a:prstGeom>
        </p:spPr>
        <p:txBody>
          <a:bodyPr wrap="square">
            <a:spAutoFit/>
          </a:bodyPr>
          <a:lstStyle/>
          <a:p>
            <a:pPr marL="171450" indent="-171450" algn="just">
              <a:lnSpc>
                <a:spcPct val="150000"/>
              </a:lnSpc>
              <a:buFont typeface="Arial" panose="020B0604020202020204" pitchFamily="34" charset="0"/>
              <a:buChar char="•"/>
            </a:pPr>
            <a:endParaRPr lang="el-GR" sz="1000" dirty="0" smtClean="0">
              <a:solidFill>
                <a:schemeClr val="tx1">
                  <a:lumMod val="65000"/>
                  <a:lumOff val="35000"/>
                </a:schemeClr>
              </a:solidFill>
              <a:latin typeface="Century Gothic" panose="020B0502020202020204" pitchFamily="34" charset="0"/>
              <a:sym typeface="Wingdings" panose="05000000000000000000" pitchFamily="2" charset="2"/>
            </a:endParaRPr>
          </a:p>
          <a:p>
            <a:pPr algn="just">
              <a:lnSpc>
                <a:spcPct val="150000"/>
              </a:lnSpc>
            </a:pPr>
            <a:r>
              <a:rPr lang="el-GR" sz="2000" b="1" dirty="0" smtClean="0">
                <a:solidFill>
                  <a:schemeClr val="tx1">
                    <a:lumMod val="75000"/>
                    <a:lumOff val="25000"/>
                  </a:schemeClr>
                </a:solidFill>
                <a:latin typeface="Century Gothic" panose="020B0502020202020204" pitchFamily="34" charset="0"/>
              </a:rPr>
              <a:t>Αρχεία</a:t>
            </a:r>
            <a:r>
              <a:rPr lang="en-US" sz="2000" b="1" dirty="0" smtClean="0">
                <a:solidFill>
                  <a:schemeClr val="tx1">
                    <a:lumMod val="75000"/>
                    <a:lumOff val="25000"/>
                  </a:schemeClr>
                </a:solidFill>
                <a:latin typeface="Century Gothic" panose="020B0502020202020204" pitchFamily="34" charset="0"/>
              </a:rPr>
              <a:t> </a:t>
            </a:r>
            <a:r>
              <a:rPr lang="el-GR" sz="2000" b="1" dirty="0" smtClean="0">
                <a:solidFill>
                  <a:schemeClr val="tx1">
                    <a:lumMod val="75000"/>
                    <a:lumOff val="25000"/>
                  </a:schemeClr>
                </a:solidFill>
                <a:latin typeface="Century Gothic" panose="020B0502020202020204" pitchFamily="34" charset="0"/>
              </a:rPr>
              <a:t>που έχουν αναρτηθεί </a:t>
            </a:r>
            <a:r>
              <a:rPr lang="el-GR" sz="2000" b="1" dirty="0">
                <a:solidFill>
                  <a:schemeClr val="tx1">
                    <a:lumMod val="75000"/>
                    <a:lumOff val="25000"/>
                  </a:schemeClr>
                </a:solidFill>
                <a:latin typeface="Century Gothic" panose="020B0502020202020204" pitchFamily="34" charset="0"/>
              </a:rPr>
              <a:t>στην ιστοσελίδα του ΙΔΕΠ </a:t>
            </a:r>
            <a:endParaRPr lang="el-GR" sz="2000" b="1" dirty="0" smtClean="0">
              <a:solidFill>
                <a:schemeClr val="tx1">
                  <a:lumMod val="75000"/>
                  <a:lumOff val="25000"/>
                </a:schemeClr>
              </a:solidFill>
              <a:latin typeface="Century Gothic" panose="020B0502020202020204" pitchFamily="34" charset="0"/>
            </a:endParaRPr>
          </a:p>
          <a:p>
            <a:pPr algn="just">
              <a:lnSpc>
                <a:spcPct val="150000"/>
              </a:lnSpc>
            </a:pPr>
            <a:endParaRPr lang="el-GR" sz="2000" b="1" dirty="0">
              <a:solidFill>
                <a:schemeClr val="tx1">
                  <a:lumMod val="75000"/>
                  <a:lumOff val="25000"/>
                </a:schemeClr>
              </a:solidFill>
              <a:latin typeface="Century Gothic" panose="020B0502020202020204" pitchFamily="34" charset="0"/>
            </a:endParaRPr>
          </a:p>
          <a:p>
            <a:pPr marL="457200" indent="-457200" algn="just">
              <a:buFont typeface="+mj-lt"/>
              <a:buAutoNum type="arabicPeriod"/>
            </a:pPr>
            <a:r>
              <a:rPr lang="en-GB" sz="2000" b="1" dirty="0">
                <a:solidFill>
                  <a:schemeClr val="tx1">
                    <a:lumMod val="75000"/>
                    <a:lumOff val="25000"/>
                  </a:schemeClr>
                </a:solidFill>
                <a:latin typeface="Century Gothic" panose="020B0502020202020204" pitchFamily="34" charset="0"/>
              </a:rPr>
              <a:t>Grant Agreement</a:t>
            </a:r>
            <a:r>
              <a:rPr lang="en-US" sz="2000" b="1" dirty="0">
                <a:solidFill>
                  <a:schemeClr val="tx1">
                    <a:lumMod val="75000"/>
                    <a:lumOff val="25000"/>
                  </a:schemeClr>
                </a:solidFill>
                <a:latin typeface="Century Gothic" panose="020B0502020202020204" pitchFamily="34" charset="0"/>
              </a:rPr>
              <a:t>:</a:t>
            </a:r>
            <a:r>
              <a:rPr lang="el-GR" sz="2000" b="1"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Συμφωνία μεταξύ του συμμετέχοντα και του ιδρύματος αποστολής</a:t>
            </a:r>
          </a:p>
          <a:p>
            <a:pPr marL="457200" indent="-457200" algn="just">
              <a:buFont typeface="+mj-lt"/>
              <a:buAutoNum type="arabicPeriod"/>
            </a:pPr>
            <a:endParaRPr lang="el-GR" sz="2000" dirty="0">
              <a:solidFill>
                <a:schemeClr val="tx1">
                  <a:lumMod val="75000"/>
                  <a:lumOff val="25000"/>
                </a:schemeClr>
              </a:solidFill>
              <a:latin typeface="Century Gothic" panose="020B0502020202020204" pitchFamily="34" charset="0"/>
            </a:endParaRPr>
          </a:p>
          <a:p>
            <a:pPr marL="457200" lvl="0" indent="-457200" algn="just">
              <a:buFont typeface="+mj-lt"/>
              <a:buAutoNum type="arabicPeriod"/>
            </a:pPr>
            <a:r>
              <a:rPr lang="en-US" sz="2000" b="1" dirty="0">
                <a:solidFill>
                  <a:schemeClr val="tx1">
                    <a:lumMod val="75000"/>
                    <a:lumOff val="25000"/>
                  </a:schemeClr>
                </a:solidFill>
                <a:latin typeface="Century Gothic" panose="020B0502020202020204" pitchFamily="34" charset="0"/>
              </a:rPr>
              <a:t>Learning agreement / </a:t>
            </a:r>
            <a:r>
              <a:rPr lang="en-GB" sz="2000" b="1" dirty="0">
                <a:solidFill>
                  <a:schemeClr val="tx1">
                    <a:lumMod val="75000"/>
                    <a:lumOff val="25000"/>
                  </a:schemeClr>
                </a:solidFill>
                <a:latin typeface="Century Gothic" panose="020B0502020202020204" pitchFamily="34" charset="0"/>
              </a:rPr>
              <a:t>Learning Programme for Group Activities</a:t>
            </a:r>
            <a:r>
              <a:rPr lang="en-US" sz="2000" b="1" dirty="0">
                <a:solidFill>
                  <a:schemeClr val="tx1">
                    <a:lumMod val="75000"/>
                    <a:lumOff val="25000"/>
                  </a:schemeClr>
                </a:solidFill>
                <a:latin typeface="Century Gothic" panose="020B0502020202020204" pitchFamily="34" charset="0"/>
              </a:rPr>
              <a:t> / </a:t>
            </a:r>
            <a:r>
              <a:rPr lang="en-GB" sz="2000" b="1" dirty="0">
                <a:solidFill>
                  <a:schemeClr val="tx1">
                    <a:lumMod val="75000"/>
                    <a:lumOff val="25000"/>
                  </a:schemeClr>
                </a:solidFill>
                <a:latin typeface="Century Gothic" panose="020B0502020202020204" pitchFamily="34" charset="0"/>
              </a:rPr>
              <a:t>Learning Programme Provided by an invited </a:t>
            </a:r>
            <a:r>
              <a:rPr lang="en-GB" sz="2000" b="1" dirty="0" smtClean="0">
                <a:solidFill>
                  <a:schemeClr val="tx1">
                    <a:lumMod val="75000"/>
                    <a:lumOff val="25000"/>
                  </a:schemeClr>
                </a:solidFill>
                <a:latin typeface="Century Gothic" panose="020B0502020202020204" pitchFamily="34" charset="0"/>
              </a:rPr>
              <a:t>expert</a:t>
            </a:r>
            <a:r>
              <a:rPr lang="el-GR" sz="2000" b="1" dirty="0" smtClean="0">
                <a:solidFill>
                  <a:schemeClr val="tx1">
                    <a:lumMod val="75000"/>
                    <a:lumOff val="25000"/>
                  </a:schemeClr>
                </a:solidFill>
                <a:latin typeface="Century Gothic" panose="020B0502020202020204" pitchFamily="34" charset="0"/>
              </a:rPr>
              <a:t>: </a:t>
            </a:r>
            <a:r>
              <a:rPr lang="el-GR" sz="2000" dirty="0" smtClean="0">
                <a:solidFill>
                  <a:schemeClr val="tx1">
                    <a:lumMod val="75000"/>
                    <a:lumOff val="25000"/>
                  </a:schemeClr>
                </a:solidFill>
                <a:latin typeface="Century Gothic" panose="020B0502020202020204" pitchFamily="34" charset="0"/>
              </a:rPr>
              <a:t>Συμφωνία</a:t>
            </a:r>
            <a:r>
              <a:rPr lang="en-US" sz="2000" dirty="0" smtClean="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μεταξύ του συμμετέχοντα</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του ιδρύματος αποστολής και του ιδρύματος υποδοχής </a:t>
            </a:r>
            <a:r>
              <a:rPr lang="el-GR" sz="2000" b="1" dirty="0">
                <a:solidFill>
                  <a:srgbClr val="FF0000"/>
                </a:solidFill>
                <a:latin typeface="Century Gothic" panose="020B0502020202020204" pitchFamily="34" charset="0"/>
              </a:rPr>
              <a:t>πριν την κινητικότητα.</a:t>
            </a:r>
          </a:p>
          <a:p>
            <a:pPr marL="457200" indent="-457200" algn="just">
              <a:buFont typeface="+mj-lt"/>
              <a:buAutoNum type="arabicPeriod"/>
            </a:pPr>
            <a:endParaRPr lang="en-GB" sz="2000" dirty="0">
              <a:solidFill>
                <a:schemeClr val="tx1">
                  <a:lumMod val="75000"/>
                  <a:lumOff val="25000"/>
                </a:schemeClr>
              </a:solidFill>
              <a:latin typeface="Century Gothic" panose="020B0502020202020204" pitchFamily="34" charset="0"/>
            </a:endParaRPr>
          </a:p>
          <a:p>
            <a:pPr marL="457200" indent="-457200" algn="just">
              <a:buFont typeface="+mj-lt"/>
              <a:buAutoNum type="arabicPeriod"/>
            </a:pPr>
            <a:r>
              <a:rPr lang="en-US" sz="2000" b="1" dirty="0" smtClean="0">
                <a:solidFill>
                  <a:schemeClr val="tx1">
                    <a:lumMod val="75000"/>
                    <a:lumOff val="25000"/>
                  </a:schemeClr>
                </a:solidFill>
                <a:latin typeface="Century Gothic" panose="020B0502020202020204" pitchFamily="34" charset="0"/>
              </a:rPr>
              <a:t>Learning Agreement Complement</a:t>
            </a:r>
            <a:r>
              <a:rPr lang="en-GB" sz="2000" b="1" dirty="0" smtClean="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Υπογράφεται μεταξύ του συμμετέχοντα</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του ιδρύματος αποστολής και του ιδρύματος </a:t>
            </a:r>
            <a:r>
              <a:rPr lang="el-GR" sz="2000" dirty="0" smtClean="0">
                <a:solidFill>
                  <a:schemeClr val="tx1">
                    <a:lumMod val="75000"/>
                    <a:lumOff val="25000"/>
                  </a:schemeClr>
                </a:solidFill>
                <a:latin typeface="Century Gothic" panose="020B0502020202020204" pitchFamily="34" charset="0"/>
              </a:rPr>
              <a:t>υποδοχής</a:t>
            </a:r>
            <a:r>
              <a:rPr lang="en-US" sz="2000" dirty="0" smtClean="0">
                <a:solidFill>
                  <a:schemeClr val="tx1">
                    <a:lumMod val="75000"/>
                    <a:lumOff val="25000"/>
                  </a:schemeClr>
                </a:solidFill>
                <a:latin typeface="Century Gothic" panose="020B0502020202020204" pitchFamily="34" charset="0"/>
              </a:rPr>
              <a:t> </a:t>
            </a:r>
            <a:r>
              <a:rPr lang="el-GR" sz="2000" b="1" dirty="0" smtClean="0">
                <a:solidFill>
                  <a:srgbClr val="FF0000"/>
                </a:solidFill>
                <a:latin typeface="Century Gothic" panose="020B0502020202020204" pitchFamily="34" charset="0"/>
              </a:rPr>
              <a:t>μετά την κινητικότητα.</a:t>
            </a:r>
            <a:endParaRPr lang="en-GB" sz="2000" b="1" dirty="0">
              <a:solidFill>
                <a:srgbClr val="FF0000"/>
              </a:solidFill>
              <a:latin typeface="Century Gothic" panose="020B0502020202020204" pitchFamily="34" charset="0"/>
            </a:endParaRPr>
          </a:p>
          <a:p>
            <a:pPr algn="just"/>
            <a:endParaRPr lang="el-GR" sz="2000" dirty="0" smtClean="0">
              <a:solidFill>
                <a:schemeClr val="tx1">
                  <a:lumMod val="75000"/>
                  <a:lumOff val="25000"/>
                </a:schemeClr>
              </a:solidFill>
              <a:latin typeface="Century Gothic" panose="020B050202020202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41539518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Έγγραφα Προγράμματος</a:t>
            </a:r>
            <a:endParaRPr lang="en-GB" sz="2800" dirty="0">
              <a:solidFill>
                <a:schemeClr val="bg1"/>
              </a:solidFill>
              <a:latin typeface="Century Gothic" panose="020B0502020202020204"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25884" y="1265129"/>
            <a:ext cx="11523945" cy="4496844"/>
          </a:xfrm>
          <a:prstGeom prst="rect">
            <a:avLst/>
          </a:prstGeom>
          <a:noFill/>
          <a:ln>
            <a:noFill/>
          </a:ln>
        </p:spPr>
      </p:pic>
    </p:spTree>
    <p:extLst>
      <p:ext uri="{BB962C8B-B14F-4D97-AF65-F5344CB8AC3E}">
        <p14:creationId xmlns:p14="http://schemas.microsoft.com/office/powerpoint/2010/main" val="39866800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Διευκρινίσεις για Συμφωνίες</a:t>
            </a:r>
            <a:endParaRPr lang="en-GB" sz="2800" dirty="0">
              <a:solidFill>
                <a:schemeClr val="bg1"/>
              </a:solidFill>
              <a:latin typeface="Century Gothic" panose="020B0502020202020204" pitchFamily="34" charset="0"/>
            </a:endParaRPr>
          </a:p>
        </p:txBody>
      </p:sp>
      <p:sp>
        <p:nvSpPr>
          <p:cNvPr id="3" name="Rectangle 2"/>
          <p:cNvSpPr/>
          <p:nvPr/>
        </p:nvSpPr>
        <p:spPr>
          <a:xfrm>
            <a:off x="480271" y="982650"/>
            <a:ext cx="11453228" cy="4265783"/>
          </a:xfrm>
          <a:prstGeom prst="rect">
            <a:avLst/>
          </a:prstGeom>
        </p:spPr>
        <p:txBody>
          <a:bodyPr wrap="square">
            <a:spAutoFit/>
          </a:bodyPr>
          <a:lstStyle/>
          <a:p>
            <a:pPr marL="171450" indent="-171450" algn="just">
              <a:lnSpc>
                <a:spcPct val="150000"/>
              </a:lnSpc>
              <a:buFont typeface="Arial" panose="020B0604020202020204" pitchFamily="34" charset="0"/>
              <a:buChar char="•"/>
            </a:pPr>
            <a:endParaRPr lang="el-GR" sz="1000" dirty="0" smtClean="0">
              <a:solidFill>
                <a:schemeClr val="tx1">
                  <a:lumMod val="75000"/>
                  <a:lumOff val="25000"/>
                </a:schemeClr>
              </a:solidFill>
              <a:latin typeface="Century Gothic" panose="020B0502020202020204" pitchFamily="34" charset="0"/>
              <a:sym typeface="Wingdings" panose="05000000000000000000" pitchFamily="2" charset="2"/>
            </a:endParaRPr>
          </a:p>
          <a:p>
            <a:pPr marL="342900" indent="-342900"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Δεν μπορεί να αφαιρεθεί κείμενο από τα </a:t>
            </a:r>
            <a:r>
              <a:rPr lang="el-GR" sz="2000" dirty="0" smtClean="0">
                <a:solidFill>
                  <a:schemeClr val="tx1">
                    <a:lumMod val="75000"/>
                    <a:lumOff val="25000"/>
                  </a:schemeClr>
                </a:solidFill>
                <a:latin typeface="Century Gothic" panose="020B0502020202020204" pitchFamily="34" charset="0"/>
              </a:rPr>
              <a:t>έντυπα</a:t>
            </a:r>
            <a:r>
              <a:rPr lang="en-US" sz="2000" dirty="0" smtClean="0">
                <a:solidFill>
                  <a:schemeClr val="tx1">
                    <a:lumMod val="75000"/>
                    <a:lumOff val="25000"/>
                  </a:schemeClr>
                </a:solidFill>
                <a:latin typeface="Century Gothic" panose="020B0502020202020204" pitchFamily="34" charset="0"/>
              </a:rPr>
              <a:t> </a:t>
            </a:r>
            <a:r>
              <a:rPr lang="en-CY" sz="2000" dirty="0" smtClean="0">
                <a:solidFill>
                  <a:schemeClr val="tx1">
                    <a:lumMod val="75000"/>
                    <a:lumOff val="25000"/>
                  </a:schemeClr>
                </a:solidFill>
                <a:latin typeface="Century Gothic" panose="020B0502020202020204" pitchFamily="34" charset="0"/>
                <a:sym typeface="Wingdings" panose="05000000000000000000" pitchFamily="2" charset="2"/>
              </a:rPr>
              <a:t></a:t>
            </a:r>
            <a:r>
              <a:rPr lang="el-GR" sz="2000" dirty="0" smtClean="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μπορεί να προστεθεί</a:t>
            </a:r>
          </a:p>
          <a:p>
            <a:pPr marL="342900" indent="-342900" algn="just">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Τροποποιήσεις στις υπογεγραμμένες </a:t>
            </a:r>
            <a:r>
              <a:rPr lang="el-GR" sz="2000" dirty="0" smtClean="0">
                <a:solidFill>
                  <a:schemeClr val="tx1">
                    <a:lumMod val="75000"/>
                    <a:lumOff val="25000"/>
                  </a:schemeClr>
                </a:solidFill>
                <a:latin typeface="Century Gothic" panose="020B0502020202020204" pitchFamily="34" charset="0"/>
              </a:rPr>
              <a:t>συμφωνίες</a:t>
            </a:r>
            <a:r>
              <a:rPr lang="en-US" sz="2000" dirty="0">
                <a:solidFill>
                  <a:schemeClr val="tx1">
                    <a:lumMod val="75000"/>
                    <a:lumOff val="25000"/>
                  </a:schemeClr>
                </a:solidFill>
                <a:latin typeface="Century Gothic" panose="020B0502020202020204" pitchFamily="34" charset="0"/>
              </a:rPr>
              <a:t> </a:t>
            </a:r>
            <a:r>
              <a:rPr lang="en-CY" sz="2000" dirty="0" smtClean="0">
                <a:solidFill>
                  <a:schemeClr val="tx1">
                    <a:lumMod val="75000"/>
                    <a:lumOff val="25000"/>
                  </a:schemeClr>
                </a:solidFill>
                <a:latin typeface="Century Gothic" panose="020B0502020202020204" pitchFamily="34" charset="0"/>
                <a:sym typeface="Wingdings" panose="05000000000000000000" pitchFamily="2" charset="2"/>
              </a:rPr>
              <a:t></a:t>
            </a:r>
            <a:r>
              <a:rPr lang="en-US" sz="2000" dirty="0" smtClean="0">
                <a:solidFill>
                  <a:schemeClr val="tx1">
                    <a:lumMod val="75000"/>
                    <a:lumOff val="25000"/>
                  </a:schemeClr>
                </a:solidFill>
                <a:latin typeface="Century Gothic" panose="020B0502020202020204" pitchFamily="34" charset="0"/>
              </a:rPr>
              <a:t> </a:t>
            </a:r>
            <a:r>
              <a:rPr lang="el-GR" sz="2000" dirty="0" smtClean="0">
                <a:solidFill>
                  <a:schemeClr val="tx1">
                    <a:lumMod val="75000"/>
                    <a:lumOff val="25000"/>
                  </a:schemeClr>
                </a:solidFill>
                <a:latin typeface="Century Gothic" panose="020B0502020202020204" pitchFamily="34" charset="0"/>
              </a:rPr>
              <a:t>αποτέλεσμα </a:t>
            </a:r>
            <a:r>
              <a:rPr lang="el-GR" sz="2000" dirty="0">
                <a:solidFill>
                  <a:schemeClr val="tx1">
                    <a:lumMod val="75000"/>
                    <a:lumOff val="25000"/>
                  </a:schemeClr>
                </a:solidFill>
                <a:latin typeface="Century Gothic" panose="020B0502020202020204" pitchFamily="34" charset="0"/>
              </a:rPr>
              <a:t>συμφωνίας όλων των συμβαλλόμενων μερών</a:t>
            </a:r>
          </a:p>
          <a:p>
            <a:pPr marL="342900" indent="-342900" algn="just">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Τα οποιαδήποτε τραπεζικά έξοδα δεν τα επωμίζεται ο συμμετέχοντας. Εμπίπτουν στην κατηγορία των οργανωτικών εξόδων</a:t>
            </a:r>
          </a:p>
          <a:p>
            <a:pPr algn="just"/>
            <a:endParaRPr lang="el-GR"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Μπορείτε στις Συμφωνίες επιχορήγησης να προσθέσετε ειδική ρήτρα για θέματα </a:t>
            </a:r>
            <a:r>
              <a:rPr lang="en-GB" sz="2000" dirty="0">
                <a:solidFill>
                  <a:schemeClr val="tx1">
                    <a:lumMod val="75000"/>
                    <a:lumOff val="25000"/>
                  </a:schemeClr>
                </a:solidFill>
                <a:latin typeface="Century Gothic" panose="020B0502020202020204" pitchFamily="34" charset="0"/>
              </a:rPr>
              <a:t>GDPR </a:t>
            </a:r>
            <a:r>
              <a:rPr lang="el-GR" sz="2000" dirty="0">
                <a:solidFill>
                  <a:schemeClr val="tx1">
                    <a:lumMod val="75000"/>
                    <a:lumOff val="25000"/>
                  </a:schemeClr>
                </a:solidFill>
                <a:latin typeface="Century Gothic" panose="020B0502020202020204" pitchFamily="34" charset="0"/>
              </a:rPr>
              <a:t>ούτως ώστε να μπορείτε </a:t>
            </a:r>
            <a:r>
              <a:rPr lang="el-GR" sz="2000" dirty="0" smtClean="0">
                <a:solidFill>
                  <a:schemeClr val="tx1">
                    <a:lumMod val="75000"/>
                    <a:lumOff val="25000"/>
                  </a:schemeClr>
                </a:solidFill>
                <a:latin typeface="Century Gothic" panose="020B0502020202020204" pitchFamily="34" charset="0"/>
              </a:rPr>
              <a:t>να είστε σε θέση μετέπειτα να </a:t>
            </a:r>
            <a:r>
              <a:rPr lang="el-GR" sz="2000" dirty="0">
                <a:solidFill>
                  <a:schemeClr val="tx1">
                    <a:lumMod val="75000"/>
                    <a:lumOff val="25000"/>
                  </a:schemeClr>
                </a:solidFill>
                <a:latin typeface="Century Gothic" panose="020B0502020202020204" pitchFamily="34" charset="0"/>
              </a:rPr>
              <a:t>προωθήσετε φωτογραφίες προς την ΕΥ για σκοπούς διάδοσης του Σχεδίου αργότερα</a:t>
            </a:r>
          </a:p>
          <a:p>
            <a:pPr algn="just"/>
            <a:endParaRPr lang="el-GR" sz="2000" dirty="0" smtClean="0">
              <a:solidFill>
                <a:schemeClr val="tx1">
                  <a:lumMod val="75000"/>
                  <a:lumOff val="25000"/>
                </a:schemeClr>
              </a:solidFill>
              <a:latin typeface="Century Gothic" panose="020B050202020202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30972937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Διευκρινίσεις για Συμφωνίες</a:t>
            </a:r>
            <a:endParaRPr lang="en-GB" sz="2800" dirty="0">
              <a:solidFill>
                <a:schemeClr val="bg1"/>
              </a:solidFill>
              <a:latin typeface="Century Gothic" panose="020B0502020202020204" pitchFamily="34" charset="0"/>
            </a:endParaRPr>
          </a:p>
        </p:txBody>
      </p:sp>
      <p:sp>
        <p:nvSpPr>
          <p:cNvPr id="3" name="Rectangle 2"/>
          <p:cNvSpPr/>
          <p:nvPr/>
        </p:nvSpPr>
        <p:spPr>
          <a:xfrm>
            <a:off x="480271" y="982650"/>
            <a:ext cx="11453228" cy="5727722"/>
          </a:xfrm>
          <a:prstGeom prst="rect">
            <a:avLst/>
          </a:prstGeom>
        </p:spPr>
        <p:txBody>
          <a:bodyPr wrap="square">
            <a:spAutoFit/>
          </a:bodyPr>
          <a:lstStyle/>
          <a:p>
            <a:pPr marL="342900" indent="-342900" algn="just">
              <a:lnSpc>
                <a:spcPct val="150000"/>
              </a:lnSpc>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Όλες οι Συμφωνίες </a:t>
            </a:r>
            <a:r>
              <a:rPr lang="el-GR" sz="2000" b="1" dirty="0">
                <a:solidFill>
                  <a:schemeClr val="tx1">
                    <a:lumMod val="75000"/>
                    <a:lumOff val="25000"/>
                  </a:schemeClr>
                </a:solidFill>
                <a:latin typeface="Century Gothic" panose="020B0502020202020204" pitchFamily="34" charset="0"/>
              </a:rPr>
              <a:t>υπογράφονται πριν από την έναρξη των κινητικοτήτων! </a:t>
            </a:r>
          </a:p>
          <a:p>
            <a:pPr marL="342900" indent="-342900" algn="just">
              <a:lnSpc>
                <a:spcPct val="150000"/>
              </a:lnSpc>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Τα ποσά που αναγράφονται στη Συμφωνία μεταξύ Οργανισμού Αποστολής και των συμμετεχόντων είναι αυτά που ορίζει η Πρόσκληση του έτους για το Πρόγραμμα – τα ίδια ποσά δηλώνονται και στο </a:t>
            </a:r>
            <a:r>
              <a:rPr lang="en-GB" sz="2000" dirty="0" smtClean="0">
                <a:solidFill>
                  <a:schemeClr val="tx1">
                    <a:lumMod val="75000"/>
                    <a:lumOff val="25000"/>
                  </a:schemeClr>
                </a:solidFill>
                <a:latin typeface="Century Gothic" panose="020B0502020202020204" pitchFamily="34" charset="0"/>
              </a:rPr>
              <a:t>Beneficiaries Module</a:t>
            </a:r>
            <a:r>
              <a:rPr lang="el-GR" sz="2000" dirty="0" smtClean="0">
                <a:solidFill>
                  <a:schemeClr val="tx1">
                    <a:lumMod val="75000"/>
                    <a:lumOff val="25000"/>
                  </a:schemeClr>
                </a:solidFill>
                <a:latin typeface="Century Gothic" panose="020B0502020202020204" pitchFamily="34" charset="0"/>
              </a:rPr>
              <a:t> (το νέο εργαλείο διαχείρισης των σχεδίων). Επίσης</a:t>
            </a:r>
            <a:r>
              <a:rPr lang="el-GR" sz="2000" dirty="0">
                <a:solidFill>
                  <a:schemeClr val="tx1">
                    <a:lumMod val="75000"/>
                    <a:lumOff val="25000"/>
                  </a:schemeClr>
                </a:solidFill>
                <a:latin typeface="Century Gothic" panose="020B0502020202020204" pitchFamily="34" charset="0"/>
              </a:rPr>
              <a:t>, πρέπει να τονίσουμε ότι όλες οι κινητικότητες καταχωρούνται στο εργαλείο διαχείρισης του Σχεδίου πριν την έναρξή τους. </a:t>
            </a:r>
          </a:p>
          <a:p>
            <a:pPr marL="342900" indent="-342900" algn="just">
              <a:lnSpc>
                <a:spcPct val="150000"/>
              </a:lnSpc>
              <a:buFont typeface="Arial" panose="020B0604020202020204" pitchFamily="34" charset="0"/>
              <a:buChar char="•"/>
            </a:pPr>
            <a:endParaRPr lang="el-GR" sz="2000" b="1"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l-GR" sz="2000" b="1" dirty="0">
                <a:solidFill>
                  <a:schemeClr val="accent6">
                    <a:lumMod val="75000"/>
                  </a:schemeClr>
                </a:solidFill>
                <a:latin typeface="Century Gothic" panose="020B0502020202020204" pitchFamily="34" charset="0"/>
              </a:rPr>
              <a:t>Σημείωση: </a:t>
            </a:r>
            <a:r>
              <a:rPr lang="el-GR" sz="2000" dirty="0">
                <a:solidFill>
                  <a:schemeClr val="tx1">
                    <a:lumMod val="75000"/>
                    <a:lumOff val="25000"/>
                  </a:schemeClr>
                </a:solidFill>
                <a:latin typeface="Century Gothic" panose="020B0502020202020204" pitchFamily="34" charset="0"/>
              </a:rPr>
              <a:t>Αυτό ισχύει ακόμη και όταν ο πραγματικός διαμοιρασμός χρημάτων ανάμεσα στους συμμετέχοντες είναι διαφορετικός</a:t>
            </a:r>
          </a:p>
          <a:p>
            <a:pPr algn="just"/>
            <a:endParaRPr lang="el-GR" sz="2000" dirty="0" smtClean="0">
              <a:solidFill>
                <a:schemeClr val="tx1">
                  <a:lumMod val="75000"/>
                  <a:lumOff val="25000"/>
                </a:schemeClr>
              </a:solidFill>
              <a:latin typeface="Century Gothic" panose="020B050202020202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403966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Επιτρεπόμενος Αριθμός Αιτήσεων</a:t>
            </a:r>
            <a:endParaRPr lang="en-GB" sz="2800" b="1" dirty="0">
              <a:solidFill>
                <a:schemeClr val="bg1"/>
              </a:solidFill>
            </a:endParaRPr>
          </a:p>
        </p:txBody>
      </p:sp>
      <p:sp>
        <p:nvSpPr>
          <p:cNvPr id="3" name="Rectangle 2"/>
          <p:cNvSpPr/>
          <p:nvPr/>
        </p:nvSpPr>
        <p:spPr>
          <a:xfrm>
            <a:off x="572868" y="857423"/>
            <a:ext cx="10963603" cy="5710794"/>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Κάθε οργανισμός μπορεί να υποβάλλει </a:t>
            </a:r>
            <a:r>
              <a:rPr lang="el-GR" sz="2000" b="1" dirty="0">
                <a:solidFill>
                  <a:schemeClr val="accent6">
                    <a:lumMod val="75000"/>
                  </a:schemeClr>
                </a:solidFill>
                <a:latin typeface="Century Gothic" panose="020B0502020202020204" pitchFamily="34" charset="0"/>
              </a:rPr>
              <a:t>μια μόνο αίτηση για Διαπίστευση για κάθε τομέα στον οποίο δραστηριοποιείται. </a:t>
            </a:r>
            <a:r>
              <a:rPr lang="el-GR" sz="2000" dirty="0">
                <a:solidFill>
                  <a:schemeClr val="tx1">
                    <a:lumMod val="75000"/>
                    <a:lumOff val="25000"/>
                  </a:schemeClr>
                </a:solidFill>
                <a:latin typeface="Century Gothic" panose="020B0502020202020204" pitchFamily="34" charset="0"/>
              </a:rPr>
              <a:t>Στην αίτηση καταγράφονται οι ανάγκες του οργανισμού για επιμόρφωση του προσωπικού και των εκπαιδευομένων του μέσω εξερχόμενης και εισερχόμενης </a:t>
            </a:r>
            <a:r>
              <a:rPr lang="el-GR" sz="2000" dirty="0" smtClean="0">
                <a:solidFill>
                  <a:schemeClr val="tx1">
                    <a:lumMod val="75000"/>
                    <a:lumOff val="25000"/>
                  </a:schemeClr>
                </a:solidFill>
                <a:latin typeface="Century Gothic" panose="020B0502020202020204" pitchFamily="34" charset="0"/>
              </a:rPr>
              <a:t>κινητικότητας.</a:t>
            </a:r>
          </a:p>
          <a:p>
            <a:pPr marL="342900" indent="-342900" algn="just">
              <a:lnSpc>
                <a:spcPct val="150000"/>
              </a:lnSpc>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ndParaRPr>
          </a:p>
          <a:p>
            <a:pPr marL="171450" indent="-171450" algn="just">
              <a:lnSpc>
                <a:spcPct val="150000"/>
              </a:lnSpc>
              <a:buFont typeface="Arial" panose="020B0604020202020204" pitchFamily="34" charset="0"/>
              <a:buChar char="•"/>
            </a:pPr>
            <a:endParaRPr lang="el-GR" sz="1000" dirty="0">
              <a:latin typeface="Century Gothic" panose="020B0502020202020204" pitchFamily="34" charset="0"/>
            </a:endParaRPr>
          </a:p>
          <a:p>
            <a:pPr marL="342900" indent="-342900" algn="just">
              <a:lnSpc>
                <a:spcPct val="150000"/>
              </a:lnSpc>
              <a:buFont typeface="Arial" panose="020B0604020202020204" pitchFamily="34" charset="0"/>
              <a:buChar char="•"/>
            </a:pPr>
            <a:r>
              <a:rPr lang="el-GR" sz="2000" b="1" dirty="0">
                <a:solidFill>
                  <a:schemeClr val="accent6">
                    <a:lumMod val="75000"/>
                  </a:schemeClr>
                </a:solidFill>
                <a:latin typeface="Century Gothic" panose="020B0502020202020204" pitchFamily="34" charset="0"/>
              </a:rPr>
              <a:t>Επιπλέον</a:t>
            </a:r>
            <a:r>
              <a:rPr lang="el-GR" sz="2000" dirty="0">
                <a:solidFill>
                  <a:schemeClr val="tx1">
                    <a:lumMod val="75000"/>
                    <a:lumOff val="25000"/>
                  </a:schemeClr>
                </a:solidFill>
                <a:latin typeface="Century Gothic" panose="020B0502020202020204" pitchFamily="34" charset="0"/>
              </a:rPr>
              <a:t>,</a:t>
            </a:r>
            <a:r>
              <a:rPr lang="el-GR" sz="2000" b="1"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έχει τη δυνατότητα σε κάθε Πρόσκληση να πραγματοποιεί κινητικότητες ως μέλος μιας </a:t>
            </a:r>
            <a:r>
              <a:rPr lang="el-GR" sz="2000" dirty="0" smtClean="0">
                <a:solidFill>
                  <a:schemeClr val="tx1">
                    <a:lumMod val="75000"/>
                    <a:lumOff val="25000"/>
                  </a:schemeClr>
                </a:solidFill>
                <a:latin typeface="Century Gothic" panose="020B0502020202020204" pitchFamily="34" charset="0"/>
              </a:rPr>
              <a:t>κοινοπραξίας.</a:t>
            </a:r>
          </a:p>
          <a:p>
            <a:pPr algn="just">
              <a:lnSpc>
                <a:spcPct val="150000"/>
              </a:lnSpc>
            </a:pPr>
            <a:endParaRPr lang="el-GR" sz="2000" dirty="0">
              <a:solidFill>
                <a:schemeClr val="tx1">
                  <a:lumMod val="75000"/>
                  <a:lumOff val="25000"/>
                </a:schemeClr>
              </a:solidFill>
              <a:latin typeface="Century Gothic" panose="020B0502020202020204" pitchFamily="34" charset="0"/>
            </a:endParaRPr>
          </a:p>
          <a:p>
            <a:pPr marL="171450" indent="-171450" algn="just">
              <a:lnSpc>
                <a:spcPct val="150000"/>
              </a:lnSpc>
              <a:buFont typeface="Arial" panose="020B0604020202020204" pitchFamily="34" charset="0"/>
              <a:buChar char="•"/>
            </a:pPr>
            <a:endParaRPr lang="el-GR" sz="1000"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Στον ίδιο τομέα ένας οργανισμός μπορεί να </a:t>
            </a:r>
            <a:r>
              <a:rPr lang="el-GR" sz="2000" dirty="0" err="1" smtClean="0">
                <a:solidFill>
                  <a:schemeClr val="tx1">
                    <a:lumMod val="75000"/>
                    <a:lumOff val="25000"/>
                  </a:schemeClr>
                </a:solidFill>
                <a:latin typeface="Century Gothic" panose="020B0502020202020204" pitchFamily="34" charset="0"/>
              </a:rPr>
              <a:t>διαπιστευθεί</a:t>
            </a:r>
            <a:r>
              <a:rPr lang="el-GR" sz="2000" dirty="0" smtClean="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είτε ως μεμονωμένος οργανισμός είτε ως συντονιστής κοινοπραξίας (όχι και τα δυο)</a:t>
            </a:r>
          </a:p>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23438130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Γλωσσική Υποστήριξη - </a:t>
            </a:r>
            <a:r>
              <a:rPr lang="en-US" sz="2800" dirty="0" smtClean="0">
                <a:solidFill>
                  <a:schemeClr val="bg1"/>
                </a:solidFill>
                <a:latin typeface="Century Gothic" panose="020B0502020202020204" pitchFamily="34" charset="0"/>
              </a:rPr>
              <a:t>OLS</a:t>
            </a:r>
            <a:endParaRPr lang="en-GB" sz="2800" dirty="0">
              <a:solidFill>
                <a:schemeClr val="bg1"/>
              </a:solidFill>
              <a:latin typeface="Century Gothic" panose="020B0502020202020204" pitchFamily="34" charset="0"/>
            </a:endParaRPr>
          </a:p>
        </p:txBody>
      </p:sp>
      <p:graphicFrame>
        <p:nvGraphicFramePr>
          <p:cNvPr id="4" name="29 - Διάγραμμα"/>
          <p:cNvGraphicFramePr>
            <a:graphicFrameLocks/>
          </p:cNvGraphicFramePr>
          <p:nvPr>
            <p:extLst>
              <p:ext uri="{D42A27DB-BD31-4B8C-83A1-F6EECF244321}">
                <p14:modId xmlns:p14="http://schemas.microsoft.com/office/powerpoint/2010/main" val="1666807723"/>
              </p:ext>
            </p:extLst>
          </p:nvPr>
        </p:nvGraphicFramePr>
        <p:xfrm>
          <a:off x="1239618" y="874535"/>
          <a:ext cx="9036496" cy="5001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p:cNvCxnSpPr/>
          <p:nvPr/>
        </p:nvCxnSpPr>
        <p:spPr>
          <a:xfrm>
            <a:off x="6559501" y="3908437"/>
            <a:ext cx="415328" cy="913334"/>
          </a:xfrm>
          <a:prstGeom prst="line">
            <a:avLst/>
          </a:prstGeom>
          <a:ln w="28575"/>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5838533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Κατά τη διάρκεια της κινητικότητας</a:t>
            </a:r>
            <a:endParaRPr lang="en-GB" sz="2800" dirty="0">
              <a:solidFill>
                <a:schemeClr val="bg1"/>
              </a:solidFill>
              <a:latin typeface="Century Gothic" panose="020B0502020202020204" pitchFamily="34" charset="0"/>
            </a:endParaRPr>
          </a:p>
        </p:txBody>
      </p:sp>
      <p:sp>
        <p:nvSpPr>
          <p:cNvPr id="3" name="Rectangle 2"/>
          <p:cNvSpPr/>
          <p:nvPr/>
        </p:nvSpPr>
        <p:spPr>
          <a:xfrm>
            <a:off x="480271" y="982650"/>
            <a:ext cx="11453228" cy="4342727"/>
          </a:xfrm>
          <a:prstGeom prst="rect">
            <a:avLst/>
          </a:prstGeom>
        </p:spPr>
        <p:txBody>
          <a:bodyPr wrap="square">
            <a:spAutoFit/>
          </a:bodyPr>
          <a:lstStyle/>
          <a:p>
            <a:pPr algn="just">
              <a:lnSpc>
                <a:spcPct val="150000"/>
              </a:lnSpc>
            </a:pPr>
            <a:r>
              <a:rPr lang="el-GR" sz="2000" dirty="0">
                <a:solidFill>
                  <a:schemeClr val="tx1">
                    <a:lumMod val="75000"/>
                    <a:lumOff val="25000"/>
                  </a:schemeClr>
                </a:solidFill>
                <a:latin typeface="Century Gothic" panose="020B0502020202020204" pitchFamily="34" charset="0"/>
              </a:rPr>
              <a:t>Ο οργανισμός αποστολής επικοινωνεί με τους συμμετέχοντες για</a:t>
            </a:r>
            <a:r>
              <a:rPr lang="el-GR" sz="2000" dirty="0" smtClean="0">
                <a:solidFill>
                  <a:schemeClr val="tx1">
                    <a:lumMod val="75000"/>
                    <a:lumOff val="25000"/>
                  </a:schemeClr>
                </a:solidFill>
                <a:latin typeface="Century Gothic" panose="020B0502020202020204" pitchFamily="34" charset="0"/>
              </a:rPr>
              <a:t>:</a:t>
            </a:r>
          </a:p>
          <a:p>
            <a:pPr marL="342900" indent="-342900" algn="just">
              <a:lnSpc>
                <a:spcPct val="150000"/>
              </a:lnSpc>
              <a:buFont typeface="Arial" panose="020B0604020202020204" pitchFamily="34" charset="0"/>
              <a:buChar char="•"/>
            </a:pPr>
            <a:endParaRPr lang="el-GR" sz="2000"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λήψη ανατροφοδότησης</a:t>
            </a:r>
          </a:p>
          <a:p>
            <a:pPr marL="342900" indent="-342900"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επίλυση προβλημάτων που ενδέχεται να προκύψουν </a:t>
            </a:r>
          </a:p>
          <a:p>
            <a:pPr marL="342900" indent="-342900"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αναπροσαρμογή του προγράμματος δραστηριοτήτων, όταν αυτό κρίνεται αναγκαίο</a:t>
            </a:r>
          </a:p>
          <a:p>
            <a:pPr algn="just">
              <a:lnSpc>
                <a:spcPct val="150000"/>
              </a:lnSpc>
            </a:pPr>
            <a:endParaRPr lang="el-GR" sz="2000" dirty="0">
              <a:solidFill>
                <a:schemeClr val="tx1">
                  <a:lumMod val="75000"/>
                  <a:lumOff val="25000"/>
                </a:schemeClr>
              </a:solidFill>
              <a:latin typeface="Century Gothic" panose="020B0502020202020204" pitchFamily="34" charset="0"/>
            </a:endParaRPr>
          </a:p>
          <a:p>
            <a:pPr algn="just">
              <a:lnSpc>
                <a:spcPct val="150000"/>
              </a:lnSpc>
            </a:pPr>
            <a:r>
              <a:rPr lang="el-GR" sz="2000" b="1" dirty="0" smtClean="0">
                <a:solidFill>
                  <a:schemeClr val="accent6">
                    <a:lumMod val="75000"/>
                  </a:schemeClr>
                </a:solidFill>
                <a:latin typeface="Century Gothic" panose="020B0502020202020204" pitchFamily="34" charset="0"/>
              </a:rPr>
              <a:t>Εισήγηση: </a:t>
            </a:r>
            <a:r>
              <a:rPr lang="el-GR" sz="2000" dirty="0" smtClean="0">
                <a:solidFill>
                  <a:schemeClr val="tx1">
                    <a:lumMod val="75000"/>
                    <a:lumOff val="25000"/>
                  </a:schemeClr>
                </a:solidFill>
                <a:latin typeface="Century Gothic" panose="020B0502020202020204" pitchFamily="34" charset="0"/>
              </a:rPr>
              <a:t>Οι </a:t>
            </a:r>
            <a:r>
              <a:rPr lang="el-GR" sz="2000" dirty="0">
                <a:solidFill>
                  <a:schemeClr val="tx1">
                    <a:lumMod val="75000"/>
                    <a:lumOff val="25000"/>
                  </a:schemeClr>
                </a:solidFill>
                <a:latin typeface="Century Gothic" panose="020B0502020202020204" pitchFamily="34" charset="0"/>
              </a:rPr>
              <a:t>συμμετέχοντες </a:t>
            </a:r>
            <a:r>
              <a:rPr lang="el-GR" sz="2000" dirty="0" smtClean="0">
                <a:solidFill>
                  <a:schemeClr val="tx1">
                    <a:lumMod val="75000"/>
                    <a:lumOff val="25000"/>
                  </a:schemeClr>
                </a:solidFill>
                <a:latin typeface="Century Gothic" panose="020B0502020202020204" pitchFamily="34" charset="0"/>
              </a:rPr>
              <a:t>να παραλαμβάνουν </a:t>
            </a:r>
            <a:r>
              <a:rPr lang="el-GR" sz="2000" dirty="0">
                <a:solidFill>
                  <a:schemeClr val="tx1">
                    <a:lumMod val="75000"/>
                    <a:lumOff val="25000"/>
                  </a:schemeClr>
                </a:solidFill>
                <a:latin typeface="Century Gothic" panose="020B0502020202020204" pitchFamily="34" charset="0"/>
              </a:rPr>
              <a:t>το Πιστοποιητικό Συμμετοχής τους και το Πιστοποιητικό </a:t>
            </a:r>
            <a:r>
              <a:rPr lang="en-GB" sz="2000" dirty="0" err="1">
                <a:solidFill>
                  <a:schemeClr val="tx1">
                    <a:lumMod val="75000"/>
                    <a:lumOff val="25000"/>
                  </a:schemeClr>
                </a:solidFill>
                <a:latin typeface="Century Gothic" panose="020B0502020202020204" pitchFamily="34" charset="0"/>
              </a:rPr>
              <a:t>Europass</a:t>
            </a:r>
            <a:r>
              <a:rPr lang="en-GB"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τους, όπου ισχύει, κατά τη λήξη της κινητικότητάς τους</a:t>
            </a:r>
          </a:p>
          <a:p>
            <a:pPr algn="just"/>
            <a:endParaRPr lang="el-GR" sz="2000" dirty="0" smtClean="0">
              <a:solidFill>
                <a:schemeClr val="tx1">
                  <a:lumMod val="75000"/>
                  <a:lumOff val="25000"/>
                </a:schemeClr>
              </a:solidFill>
              <a:latin typeface="Century Gothic" panose="020B0502020202020204" pitchFamily="34" charset="0"/>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16726265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Μετά </a:t>
            </a:r>
            <a:r>
              <a:rPr lang="el-GR" sz="2800" dirty="0">
                <a:solidFill>
                  <a:schemeClr val="bg1"/>
                </a:solidFill>
                <a:latin typeface="Century Gothic" panose="020B0502020202020204" pitchFamily="34" charset="0"/>
              </a:rPr>
              <a:t>την κινητικότητα (1/2)</a:t>
            </a:r>
            <a:endParaRPr lang="en-GB" sz="2800" dirty="0">
              <a:solidFill>
                <a:schemeClr val="bg1"/>
              </a:solidFill>
              <a:latin typeface="Century Gothic" panose="020B0502020202020204" pitchFamily="34" charset="0"/>
            </a:endParaRPr>
          </a:p>
        </p:txBody>
      </p:sp>
      <p:sp>
        <p:nvSpPr>
          <p:cNvPr id="3" name="Rectangle 2"/>
          <p:cNvSpPr/>
          <p:nvPr/>
        </p:nvSpPr>
        <p:spPr>
          <a:xfrm>
            <a:off x="480271" y="982650"/>
            <a:ext cx="11453228" cy="3093154"/>
          </a:xfrm>
          <a:prstGeom prst="rect">
            <a:avLst/>
          </a:prstGeom>
        </p:spPr>
        <p:txBody>
          <a:bodyPr wrap="square">
            <a:spAutoFit/>
          </a:bodyPr>
          <a:lstStyle/>
          <a:p>
            <a:pPr algn="just">
              <a:lnSpc>
                <a:spcPct val="150000"/>
              </a:lnSpc>
            </a:pPr>
            <a:endParaRPr lang="el-GR" sz="1000" dirty="0">
              <a:solidFill>
                <a:schemeClr val="tx1">
                  <a:lumMod val="75000"/>
                  <a:lumOff val="25000"/>
                </a:schemeClr>
              </a:solidFill>
              <a:latin typeface="Century Gothic" panose="020B0502020202020204" pitchFamily="34" charset="0"/>
            </a:endParaRPr>
          </a:p>
          <a:p>
            <a:pPr algn="just">
              <a:lnSpc>
                <a:spcPct val="150000"/>
              </a:lnSpc>
            </a:pPr>
            <a:r>
              <a:rPr lang="el-GR" sz="2000" dirty="0">
                <a:solidFill>
                  <a:schemeClr val="tx1">
                    <a:lumMod val="75000"/>
                    <a:lumOff val="25000"/>
                  </a:schemeClr>
                </a:solidFill>
                <a:latin typeface="Century Gothic" panose="020B0502020202020204" pitchFamily="34" charset="0"/>
              </a:rPr>
              <a:t>Ο συντονιστής του Σχεδίου συλλέγει: </a:t>
            </a:r>
          </a:p>
          <a:p>
            <a:pPr algn="just">
              <a:lnSpc>
                <a:spcPct val="150000"/>
              </a:lnSpc>
            </a:pPr>
            <a:endParaRPr lang="el-GR" sz="1000" b="1"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Αντίγραφα των </a:t>
            </a:r>
            <a:r>
              <a:rPr lang="el-GR" sz="2000" dirty="0" smtClean="0">
                <a:solidFill>
                  <a:schemeClr val="tx1">
                    <a:lumMod val="75000"/>
                    <a:lumOff val="25000"/>
                  </a:schemeClr>
                </a:solidFill>
                <a:latin typeface="Century Gothic" panose="020B0502020202020204" pitchFamily="34" charset="0"/>
              </a:rPr>
              <a:t>αποδεικτικών που απαιτεί το πρόγραμμα</a:t>
            </a:r>
            <a:endParaRPr lang="el-GR" sz="2000" dirty="0">
              <a:solidFill>
                <a:schemeClr val="tx1">
                  <a:lumMod val="75000"/>
                  <a:lumOff val="25000"/>
                </a:schemeClr>
              </a:solidFill>
              <a:latin typeface="Century Gothic" panose="020B0502020202020204" pitchFamily="34" charset="0"/>
            </a:endParaRPr>
          </a:p>
          <a:p>
            <a:pPr marL="171450" indent="-171450" algn="just">
              <a:lnSpc>
                <a:spcPct val="150000"/>
              </a:lnSpc>
              <a:buFont typeface="Arial" panose="020B0604020202020204" pitchFamily="34" charset="0"/>
              <a:buChar char="•"/>
            </a:pPr>
            <a:endParaRPr lang="el-GR" sz="1000" dirty="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Τις κάρτες επιβίβασης και όλες τις αποδείξεις που αφορούν τις κινητικότητες και τις τοποθετεί στον Φάκελο του σχεδίου με ένα φωτοτυπημένο αντίγραφο</a:t>
            </a:r>
          </a:p>
          <a:p>
            <a:pPr algn="just">
              <a:lnSpc>
                <a:spcPct val="150000"/>
              </a:lnSpc>
            </a:pPr>
            <a:endParaRPr lang="el-GR" sz="2000" u="sng"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1201290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Μετά </a:t>
            </a:r>
            <a:r>
              <a:rPr lang="el-GR" sz="2800" dirty="0">
                <a:solidFill>
                  <a:schemeClr val="bg1"/>
                </a:solidFill>
                <a:latin typeface="Century Gothic" panose="020B0502020202020204" pitchFamily="34" charset="0"/>
              </a:rPr>
              <a:t>την κινητικότητα </a:t>
            </a:r>
            <a:r>
              <a:rPr lang="el-GR" sz="2800" dirty="0" smtClean="0">
                <a:solidFill>
                  <a:schemeClr val="bg1"/>
                </a:solidFill>
                <a:latin typeface="Century Gothic" panose="020B0502020202020204" pitchFamily="34" charset="0"/>
              </a:rPr>
              <a:t>(2/2</a:t>
            </a:r>
            <a:r>
              <a:rPr lang="el-GR" sz="2800" dirty="0">
                <a:solidFill>
                  <a:schemeClr val="bg1"/>
                </a:solidFill>
                <a:latin typeface="Century Gothic" panose="020B0502020202020204" pitchFamily="34" charset="0"/>
              </a:rPr>
              <a:t>)</a:t>
            </a:r>
            <a:endParaRPr lang="en-GB" sz="2800" dirty="0">
              <a:solidFill>
                <a:schemeClr val="bg1"/>
              </a:solidFill>
              <a:latin typeface="Century Gothic" panose="020B0502020202020204" pitchFamily="34" charset="0"/>
            </a:endParaRPr>
          </a:p>
        </p:txBody>
      </p:sp>
      <p:sp>
        <p:nvSpPr>
          <p:cNvPr id="3" name="Rectangle 2"/>
          <p:cNvSpPr/>
          <p:nvPr/>
        </p:nvSpPr>
        <p:spPr>
          <a:xfrm>
            <a:off x="480271" y="982650"/>
            <a:ext cx="11453228" cy="5632311"/>
          </a:xfrm>
          <a:prstGeom prst="rect">
            <a:avLst/>
          </a:prstGeom>
        </p:spPr>
        <p:txBody>
          <a:bodyPr wrap="square">
            <a:spAutoFit/>
          </a:bodyPr>
          <a:lstStyle/>
          <a:p>
            <a:pPr algn="just"/>
            <a:r>
              <a:rPr lang="en-US" sz="2000" b="1" dirty="0">
                <a:solidFill>
                  <a:schemeClr val="tx1">
                    <a:lumMod val="75000"/>
                    <a:lumOff val="25000"/>
                  </a:schemeClr>
                </a:solidFill>
                <a:latin typeface="Century Gothic" panose="020B0502020202020204" pitchFamily="34" charset="0"/>
              </a:rPr>
              <a:t>Participant’s Report:</a:t>
            </a:r>
            <a:endParaRPr lang="el-GR" sz="2000" b="1"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Οι συμμετέχοντες συμπληρώνουν και υποβάλλουν ηλεκτρονικά το ερωτηματολόγιο που τους αποστέλλεται αυτόματα στο </a:t>
            </a:r>
            <a:r>
              <a:rPr lang="el-GR" sz="2000" b="1" dirty="0">
                <a:solidFill>
                  <a:schemeClr val="tx1">
                    <a:lumMod val="75000"/>
                    <a:lumOff val="25000"/>
                  </a:schemeClr>
                </a:solidFill>
                <a:latin typeface="Century Gothic" panose="020B0502020202020204" pitchFamily="34" charset="0"/>
              </a:rPr>
              <a:t>προσωπικό τους </a:t>
            </a:r>
            <a:r>
              <a:rPr lang="en-GB" sz="2000" b="1" dirty="0">
                <a:solidFill>
                  <a:schemeClr val="tx1">
                    <a:lumMod val="75000"/>
                    <a:lumOff val="25000"/>
                  </a:schemeClr>
                </a:solidFill>
                <a:latin typeface="Century Gothic" panose="020B0502020202020204" pitchFamily="34" charset="0"/>
              </a:rPr>
              <a:t>email </a:t>
            </a:r>
            <a:r>
              <a:rPr lang="el-GR" sz="2000" dirty="0">
                <a:solidFill>
                  <a:schemeClr val="tx1">
                    <a:lumMod val="75000"/>
                    <a:lumOff val="25000"/>
                  </a:schemeClr>
                </a:solidFill>
                <a:latin typeface="Century Gothic" panose="020B0502020202020204" pitchFamily="34" charset="0"/>
              </a:rPr>
              <a:t>μετά τη λήξη της κινητικότητάς τους </a:t>
            </a:r>
          </a:p>
          <a:p>
            <a:pPr algn="just"/>
            <a:endParaRPr lang="en-GB"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Συμπλήρωση </a:t>
            </a:r>
            <a:r>
              <a:rPr lang="en-US" sz="2000" dirty="0">
                <a:solidFill>
                  <a:schemeClr val="tx1">
                    <a:lumMod val="75000"/>
                    <a:lumOff val="25000"/>
                  </a:schemeClr>
                </a:solidFill>
                <a:latin typeface="Century Gothic" panose="020B0502020202020204" pitchFamily="34" charset="0"/>
              </a:rPr>
              <a:t>participant’s report </a:t>
            </a:r>
            <a:r>
              <a:rPr lang="el-GR" sz="2000" dirty="0">
                <a:solidFill>
                  <a:schemeClr val="tx1">
                    <a:lumMod val="75000"/>
                    <a:lumOff val="25000"/>
                  </a:schemeClr>
                </a:solidFill>
                <a:latin typeface="Century Gothic" panose="020B0502020202020204" pitchFamily="34" charset="0"/>
              </a:rPr>
              <a:t>εντός ενός μήνα από την ολοκλήρωση της κινητικότητας </a:t>
            </a:r>
            <a:endParaRPr lang="en-GB"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pPr>
            <a:endParaRPr lang="en-US"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Δυνατότητα αποστολής του </a:t>
            </a:r>
            <a:r>
              <a:rPr lang="en-US" sz="2000" dirty="0">
                <a:solidFill>
                  <a:schemeClr val="tx1">
                    <a:lumMod val="75000"/>
                    <a:lumOff val="25000"/>
                  </a:schemeClr>
                </a:solidFill>
                <a:latin typeface="Century Gothic" panose="020B0502020202020204" pitchFamily="34" charset="0"/>
              </a:rPr>
              <a:t>report</a:t>
            </a:r>
            <a:r>
              <a:rPr lang="el-GR" sz="2000" dirty="0">
                <a:solidFill>
                  <a:schemeClr val="tx1">
                    <a:lumMod val="75000"/>
                    <a:lumOff val="25000"/>
                  </a:schemeClr>
                </a:solidFill>
                <a:latin typeface="Century Gothic" panose="020B0502020202020204" pitchFamily="34" charset="0"/>
              </a:rPr>
              <a:t> εκ νέου σε περίπτωση που ο συμμετέχοντας δεν το έχει λάβει</a:t>
            </a:r>
            <a:endParaRPr lang="en-GB"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pPr>
            <a:endParaRPr lang="en-US"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Σε περίπτωση που δεν υποβληθεί το </a:t>
            </a:r>
            <a:r>
              <a:rPr lang="en-US" sz="2000" dirty="0">
                <a:solidFill>
                  <a:schemeClr val="tx1">
                    <a:lumMod val="75000"/>
                    <a:lumOff val="25000"/>
                  </a:schemeClr>
                </a:solidFill>
                <a:latin typeface="Century Gothic" panose="020B0502020202020204" pitchFamily="34" charset="0"/>
              </a:rPr>
              <a:t>participant’s report, </a:t>
            </a:r>
            <a:r>
              <a:rPr lang="el-GR" sz="2000" dirty="0">
                <a:solidFill>
                  <a:schemeClr val="tx1">
                    <a:lumMod val="75000"/>
                    <a:lumOff val="25000"/>
                  </a:schemeClr>
                </a:solidFill>
                <a:latin typeface="Century Gothic" panose="020B0502020202020204" pitchFamily="34" charset="0"/>
              </a:rPr>
              <a:t>είναι πιθανόν να αποκοπεί ποσό από την επιχορήγηση</a:t>
            </a:r>
            <a:endParaRPr lang="en-GB" sz="2000" dirty="0">
              <a:solidFill>
                <a:schemeClr val="tx1">
                  <a:lumMod val="75000"/>
                  <a:lumOff val="25000"/>
                </a:schemeClr>
              </a:solidFill>
              <a:latin typeface="Century Gothic" panose="020B0502020202020204" pitchFamily="34" charset="0"/>
            </a:endParaRPr>
          </a:p>
          <a:p>
            <a:pPr algn="just"/>
            <a:endParaRPr lang="el-GR" sz="2000" dirty="0">
              <a:solidFill>
                <a:schemeClr val="tx1">
                  <a:lumMod val="75000"/>
                  <a:lumOff val="25000"/>
                </a:schemeClr>
              </a:solidFill>
              <a:latin typeface="Century Gothic" panose="020B0502020202020204" pitchFamily="34" charset="0"/>
            </a:endParaRPr>
          </a:p>
          <a:p>
            <a:pPr algn="just"/>
            <a:r>
              <a:rPr lang="el-GR" sz="2000" b="1" dirty="0">
                <a:solidFill>
                  <a:schemeClr val="tx1">
                    <a:lumMod val="75000"/>
                    <a:lumOff val="25000"/>
                  </a:schemeClr>
                </a:solidFill>
                <a:latin typeface="Century Gothic" panose="020B0502020202020204" pitchFamily="34" charset="0"/>
              </a:rPr>
              <a:t>Υποβολή της Τελικής Έκθεσης στο τέλος του Σχεδίου </a:t>
            </a:r>
            <a:r>
              <a:rPr lang="el-GR" sz="2000" dirty="0">
                <a:solidFill>
                  <a:schemeClr val="tx1">
                    <a:lumMod val="75000"/>
                    <a:lumOff val="25000"/>
                  </a:schemeClr>
                </a:solidFill>
                <a:latin typeface="Century Gothic" panose="020B0502020202020204" pitchFamily="34" charset="0"/>
              </a:rPr>
              <a:t>που αφορά όλες τις δραστηριότητες  που πραγματοποιήθηκαν</a:t>
            </a:r>
          </a:p>
          <a:p>
            <a:pPr algn="just"/>
            <a:endParaRPr lang="en-US" sz="2000" dirty="0">
              <a:solidFill>
                <a:schemeClr val="tx1">
                  <a:lumMod val="75000"/>
                  <a:lumOff val="25000"/>
                </a:schemeClr>
              </a:solidFill>
              <a:latin typeface="Century Gothic" panose="020B0502020202020204" pitchFamily="34" charset="0"/>
            </a:endParaRPr>
          </a:p>
          <a:p>
            <a:pPr algn="just"/>
            <a:r>
              <a:rPr lang="el-GR" sz="2000" b="1" dirty="0">
                <a:solidFill>
                  <a:schemeClr val="tx1">
                    <a:lumMod val="75000"/>
                    <a:lumOff val="25000"/>
                  </a:schemeClr>
                </a:solidFill>
                <a:latin typeface="Century Gothic" panose="020B0502020202020204" pitchFamily="34" charset="0"/>
              </a:rPr>
              <a:t>Ενημέρωση της </a:t>
            </a:r>
            <a:r>
              <a:rPr lang="el-GR" sz="2000" b="1" dirty="0" smtClean="0">
                <a:solidFill>
                  <a:schemeClr val="tx1">
                    <a:lumMod val="75000"/>
                    <a:lumOff val="25000"/>
                  </a:schemeClr>
                </a:solidFill>
                <a:latin typeface="Century Gothic" panose="020B0502020202020204" pitchFamily="34" charset="0"/>
              </a:rPr>
              <a:t>Πλατφόρμας </a:t>
            </a:r>
            <a:r>
              <a:rPr lang="el-GR" sz="2000" b="1" i="1" dirty="0" smtClean="0">
                <a:solidFill>
                  <a:schemeClr val="tx1">
                    <a:lumMod val="75000"/>
                    <a:lumOff val="25000"/>
                  </a:schemeClr>
                </a:solidFill>
                <a:latin typeface="Century Gothic" panose="020B0502020202020204" pitchFamily="34" charset="0"/>
              </a:rPr>
              <a:t>Ε</a:t>
            </a:r>
            <a:r>
              <a:rPr lang="en-US" sz="2000" b="1" i="1" dirty="0" err="1" smtClean="0">
                <a:solidFill>
                  <a:schemeClr val="tx1">
                    <a:lumMod val="75000"/>
                    <a:lumOff val="25000"/>
                  </a:schemeClr>
                </a:solidFill>
                <a:latin typeface="Century Gothic" panose="020B0502020202020204" pitchFamily="34" charset="0"/>
              </a:rPr>
              <a:t>rasmus</a:t>
            </a:r>
            <a:r>
              <a:rPr lang="en-US" sz="2000" b="1" i="1" dirty="0" smtClean="0">
                <a:solidFill>
                  <a:schemeClr val="tx1">
                    <a:lumMod val="75000"/>
                    <a:lumOff val="25000"/>
                  </a:schemeClr>
                </a:solidFill>
                <a:latin typeface="Century Gothic" panose="020B0502020202020204" pitchFamily="34" charset="0"/>
              </a:rPr>
              <a:t>+</a:t>
            </a:r>
            <a:r>
              <a:rPr lang="el-GR" sz="2000" b="1" i="1" dirty="0" smtClean="0">
                <a:solidFill>
                  <a:schemeClr val="tx1">
                    <a:lumMod val="75000"/>
                    <a:lumOff val="25000"/>
                  </a:schemeClr>
                </a:solidFill>
                <a:latin typeface="Century Gothic" panose="020B0502020202020204" pitchFamily="34" charset="0"/>
              </a:rPr>
              <a:t> </a:t>
            </a:r>
            <a:r>
              <a:rPr lang="en-US" sz="2000" b="1" i="1" dirty="0">
                <a:solidFill>
                  <a:schemeClr val="tx1">
                    <a:lumMod val="75000"/>
                    <a:lumOff val="25000"/>
                  </a:schemeClr>
                </a:solidFill>
                <a:latin typeface="Century Gothic" panose="020B0502020202020204" pitchFamily="34" charset="0"/>
              </a:rPr>
              <a:t>Project Results Platform</a:t>
            </a:r>
            <a:r>
              <a:rPr lang="en-US" sz="2000" i="1" dirty="0">
                <a:solidFill>
                  <a:schemeClr val="tx1">
                    <a:lumMod val="75000"/>
                    <a:lumOff val="25000"/>
                  </a:schemeClr>
                </a:solidFill>
                <a:latin typeface="Century Gothic" panose="020B0502020202020204" pitchFamily="34" charset="0"/>
              </a:rPr>
              <a:t> </a:t>
            </a:r>
            <a:r>
              <a:rPr lang="en-US" sz="2000" dirty="0">
                <a:solidFill>
                  <a:schemeClr val="tx1">
                    <a:lumMod val="75000"/>
                    <a:lumOff val="25000"/>
                  </a:schemeClr>
                </a:solidFill>
                <a:latin typeface="Century Gothic" panose="020B0502020202020204" pitchFamily="34" charset="0"/>
              </a:rPr>
              <a:t>(</a:t>
            </a:r>
            <a:r>
              <a:rPr lang="el-GR" sz="2000" dirty="0">
                <a:solidFill>
                  <a:schemeClr val="tx1">
                    <a:lumMod val="75000"/>
                    <a:lumOff val="25000"/>
                  </a:schemeClr>
                </a:solidFill>
                <a:latin typeface="Century Gothic" panose="020B0502020202020204" pitchFamily="34" charset="0"/>
              </a:rPr>
              <a:t>Προαιρετικά)</a:t>
            </a:r>
          </a:p>
        </p:txBody>
      </p:sp>
    </p:spTree>
    <p:extLst>
      <p:ext uri="{BB962C8B-B14F-4D97-AF65-F5344CB8AC3E}">
        <p14:creationId xmlns:p14="http://schemas.microsoft.com/office/powerpoint/2010/main" val="34489805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0271" y="783867"/>
            <a:ext cx="11453228" cy="958404"/>
          </a:xfrm>
          <a:prstGeom prst="rect">
            <a:avLst/>
          </a:prstGeom>
        </p:spPr>
        <p:txBody>
          <a:bodyPr wrap="square">
            <a:spAutoFit/>
          </a:bodyPr>
          <a:lstStyle/>
          <a:p>
            <a:pPr algn="ctr">
              <a:lnSpc>
                <a:spcPct val="150000"/>
              </a:lnSpc>
            </a:pPr>
            <a:r>
              <a:rPr lang="el-GR" sz="2000" dirty="0">
                <a:latin typeface="Century Gothic" panose="020B0502020202020204" pitchFamily="34" charset="0"/>
              </a:rPr>
              <a:t>Μην ξεχνάτε ότι παρόλο που υλοποιείτε κινητικότητες, αυτές πραγματοποιούνται στα πλαίσια ενός Σχεδίου </a:t>
            </a:r>
            <a:r>
              <a:rPr lang="el-GR" sz="2000" dirty="0">
                <a:latin typeface="Century Gothic" panose="020B0502020202020204" pitchFamily="34" charset="0"/>
                <a:sym typeface="Wingdings" panose="05000000000000000000" pitchFamily="2" charset="2"/>
              </a:rPr>
              <a:t> διάφορες επιπρόσθετες δραστηριότητες</a:t>
            </a:r>
            <a:endParaRPr lang="el-GR" sz="2000" dirty="0">
              <a:solidFill>
                <a:schemeClr val="tx1">
                  <a:lumMod val="75000"/>
                  <a:lumOff val="25000"/>
                </a:schemeClr>
              </a:solidFill>
              <a:latin typeface="Century Gothic" panose="020B0502020202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330" y="2236912"/>
            <a:ext cx="9172363" cy="3983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31353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0271" y="783867"/>
            <a:ext cx="11453228" cy="3554819"/>
          </a:xfrm>
          <a:prstGeom prst="rect">
            <a:avLst/>
          </a:prstGeom>
        </p:spPr>
        <p:txBody>
          <a:bodyPr wrap="square">
            <a:spAutoFit/>
          </a:bodyPr>
          <a:lstStyle/>
          <a:p>
            <a:pPr algn="ctr">
              <a:lnSpc>
                <a:spcPct val="150000"/>
              </a:lnSpc>
            </a:pPr>
            <a:r>
              <a:rPr lang="el-GR" sz="2000" dirty="0">
                <a:solidFill>
                  <a:schemeClr val="tx1">
                    <a:lumMod val="75000"/>
                    <a:lumOff val="25000"/>
                  </a:schemeClr>
                </a:solidFill>
                <a:latin typeface="Century Gothic" panose="020B0502020202020204" pitchFamily="34" charset="0"/>
              </a:rPr>
              <a:t>Συστήνεται όπως αποφεύγονται οι ταυτόχρονες συμμετοχές εκπαιδευτικών (για συμμετοχή στην ίδια κινητικότητα) εκτός σε δεόντως αιτιολογημένες περιπτώσεις. </a:t>
            </a:r>
          </a:p>
          <a:p>
            <a:pPr lvl="1" algn="ctr">
              <a:lnSpc>
                <a:spcPct val="150000"/>
              </a:lnSpc>
            </a:pPr>
            <a:r>
              <a:rPr lang="el-GR" sz="2000" i="1" dirty="0">
                <a:solidFill>
                  <a:schemeClr val="tx1">
                    <a:lumMod val="75000"/>
                    <a:lumOff val="25000"/>
                  </a:schemeClr>
                </a:solidFill>
                <a:latin typeface="Century Gothic" panose="020B0502020202020204" pitchFamily="34" charset="0"/>
              </a:rPr>
              <a:t>Η σύσταση δεν αφορά συνοδούς σε κινητικότητα</a:t>
            </a:r>
          </a:p>
          <a:p>
            <a:pPr lvl="1" algn="just">
              <a:lnSpc>
                <a:spcPct val="150000"/>
              </a:lnSpc>
            </a:pPr>
            <a:endParaRPr lang="el-GR" sz="1000" dirty="0">
              <a:solidFill>
                <a:schemeClr val="tx1">
                  <a:lumMod val="75000"/>
                  <a:lumOff val="25000"/>
                </a:schemeClr>
              </a:solidFill>
              <a:latin typeface="Century Gothic" panose="020B0502020202020204" pitchFamily="34" charset="0"/>
            </a:endParaRPr>
          </a:p>
          <a:p>
            <a:pPr algn="just">
              <a:lnSpc>
                <a:spcPct val="150000"/>
              </a:lnSpc>
            </a:pPr>
            <a:endParaRPr lang="el-GR" sz="2000" b="1" dirty="0" smtClean="0">
              <a:solidFill>
                <a:srgbClr val="FF0000"/>
              </a:solidFill>
              <a:latin typeface="Century Gothic" panose="020B0502020202020204" pitchFamily="34" charset="0"/>
            </a:endParaRPr>
          </a:p>
          <a:p>
            <a:pPr algn="just">
              <a:lnSpc>
                <a:spcPct val="150000"/>
              </a:lnSpc>
            </a:pPr>
            <a:r>
              <a:rPr lang="el-GR" sz="2000" b="1" dirty="0" smtClean="0">
                <a:solidFill>
                  <a:srgbClr val="FF0000"/>
                </a:solidFill>
                <a:latin typeface="Century Gothic" panose="020B0502020202020204" pitchFamily="34" charset="0"/>
              </a:rPr>
              <a:t>ΠΡΟΣΟΧΗ</a:t>
            </a:r>
            <a:r>
              <a:rPr lang="el-GR" sz="2000" b="1" dirty="0">
                <a:solidFill>
                  <a:srgbClr val="FF0000"/>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Σε περίπτωση που ο συμμετέχων επιλέγει να παραμείνει στη χώρα </a:t>
            </a:r>
            <a:r>
              <a:rPr lang="el-GR" sz="2000" dirty="0" smtClean="0">
                <a:solidFill>
                  <a:schemeClr val="tx1">
                    <a:lumMod val="75000"/>
                    <a:lumOff val="25000"/>
                  </a:schemeClr>
                </a:solidFill>
                <a:latin typeface="Century Gothic" panose="020B0502020202020204" pitchFamily="34" charset="0"/>
              </a:rPr>
              <a:t>φιλοξενίας </a:t>
            </a:r>
            <a:r>
              <a:rPr lang="el-GR" sz="2000" dirty="0">
                <a:solidFill>
                  <a:schemeClr val="tx1">
                    <a:lumMod val="75000"/>
                    <a:lumOff val="25000"/>
                  </a:schemeClr>
                </a:solidFill>
                <a:latin typeface="Century Gothic" panose="020B0502020202020204" pitchFamily="34" charset="0"/>
              </a:rPr>
              <a:t>πέραν της 1 μέρας πριν ή/και 1 μέρας</a:t>
            </a:r>
            <a:r>
              <a:rPr lang="en-GB"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μετά </a:t>
            </a:r>
            <a:r>
              <a:rPr lang="en-GB" sz="2000" dirty="0">
                <a:solidFill>
                  <a:schemeClr val="tx1">
                    <a:lumMod val="75000"/>
                    <a:lumOff val="25000"/>
                  </a:schemeClr>
                </a:solidFill>
                <a:latin typeface="Century Gothic" panose="020B0502020202020204" pitchFamily="34" charset="0"/>
              </a:rPr>
              <a:t>(</a:t>
            </a:r>
            <a:r>
              <a:rPr lang="el-GR" sz="2000" dirty="0">
                <a:solidFill>
                  <a:schemeClr val="tx1">
                    <a:lumMod val="75000"/>
                    <a:lumOff val="25000"/>
                  </a:schemeClr>
                </a:solidFill>
                <a:latin typeface="Century Gothic" panose="020B0502020202020204" pitchFamily="34" charset="0"/>
              </a:rPr>
              <a:t>π.χ. το Σαββατοκύριακο πριν/μετά την κινητικότητα</a:t>
            </a:r>
            <a:r>
              <a:rPr lang="en-GB" sz="2000" dirty="0">
                <a:solidFill>
                  <a:schemeClr val="tx1">
                    <a:lumMod val="75000"/>
                    <a:lumOff val="25000"/>
                  </a:schemeClr>
                </a:solidFill>
                <a:latin typeface="Century Gothic" panose="020B0502020202020204" pitchFamily="34" charset="0"/>
              </a:rPr>
              <a:t>)</a:t>
            </a:r>
            <a:r>
              <a:rPr lang="el-GR" sz="2000" dirty="0">
                <a:solidFill>
                  <a:schemeClr val="tx1">
                    <a:lumMod val="75000"/>
                    <a:lumOff val="25000"/>
                  </a:schemeClr>
                </a:solidFill>
                <a:latin typeface="Century Gothic" panose="020B0502020202020204" pitchFamily="34" charset="0"/>
              </a:rPr>
              <a:t> αυτό πραγματοποιείται με δικά του έξοδα</a:t>
            </a:r>
          </a:p>
        </p:txBody>
      </p:sp>
      <p:sp>
        <p:nvSpPr>
          <p:cNvPr id="5" name="TextBox 4">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Περιορισμοί</a:t>
            </a:r>
            <a:endParaRPr lang="en-GB"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0342417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873803"/>
            <a:ext cx="10593363" cy="5539978"/>
          </a:xfrm>
          <a:prstGeom prst="rect">
            <a:avLst/>
          </a:prstGeom>
        </p:spPr>
        <p:txBody>
          <a:bodyPr wrap="square">
            <a:spAutoFit/>
          </a:bodyPr>
          <a:lstStyle/>
          <a:p>
            <a:pPr algn="ctr">
              <a:lnSpc>
                <a:spcPct val="150000"/>
              </a:lnSpc>
            </a:pPr>
            <a:r>
              <a:rPr lang="el-GR" sz="2000" dirty="0">
                <a:solidFill>
                  <a:schemeClr val="tx1">
                    <a:lumMod val="75000"/>
                    <a:lumOff val="25000"/>
                  </a:schemeClr>
                </a:solidFill>
                <a:latin typeface="Century Gothic" panose="020B0502020202020204" pitchFamily="34" charset="0"/>
              </a:rPr>
              <a:t>Ο</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δικαιούχος μπορεί να χρησιμοποιήσει το </a:t>
            </a:r>
            <a:r>
              <a:rPr lang="en-GB" sz="2000" dirty="0">
                <a:solidFill>
                  <a:schemeClr val="tx1">
                    <a:lumMod val="75000"/>
                    <a:lumOff val="25000"/>
                  </a:schemeClr>
                </a:solidFill>
                <a:latin typeface="Century Gothic" panose="020B0502020202020204" pitchFamily="34" charset="0"/>
              </a:rPr>
              <a:t>Erasmus+ Projects Results Platform </a:t>
            </a:r>
            <a:r>
              <a:rPr lang="el-GR" sz="2000" dirty="0">
                <a:solidFill>
                  <a:schemeClr val="tx1">
                    <a:lumMod val="75000"/>
                    <a:lumOff val="25000"/>
                  </a:schemeClr>
                </a:solidFill>
                <a:latin typeface="Century Gothic" panose="020B0502020202020204" pitchFamily="34" charset="0"/>
              </a:rPr>
              <a:t>για διάδοση των αποτελεσμάτων του Σχεδίου του (Προαιρετικό)</a:t>
            </a:r>
          </a:p>
          <a:p>
            <a:pPr algn="ctr">
              <a:lnSpc>
                <a:spcPct val="150000"/>
              </a:lnSpc>
            </a:pPr>
            <a:r>
              <a:rPr lang="en-US" sz="2000" dirty="0">
                <a:latin typeface="Century Gothic" panose="020B0502020202020204" pitchFamily="34" charset="0"/>
                <a:hlinkClick r:id="rId3"/>
              </a:rPr>
              <a:t>http://ec.europa.eu/programmes/erasmus-plus/projects/</a:t>
            </a:r>
            <a:endParaRPr lang="el-GR" sz="2000" dirty="0">
              <a:latin typeface="Century Gothic" panose="020B0502020202020204" pitchFamily="34" charset="0"/>
            </a:endParaRPr>
          </a:p>
          <a:p>
            <a:pPr algn="ctr">
              <a:lnSpc>
                <a:spcPct val="150000"/>
              </a:lnSpc>
            </a:pPr>
            <a:endParaRPr lang="el-GR" sz="2000" dirty="0" smtClean="0">
              <a:latin typeface="Century Gothic" panose="020B0502020202020204" pitchFamily="34" charset="0"/>
            </a:endParaRPr>
          </a:p>
          <a:p>
            <a:pPr algn="ctr">
              <a:lnSpc>
                <a:spcPct val="150000"/>
              </a:lnSpc>
            </a:pPr>
            <a:endParaRPr lang="en-US" sz="2000" dirty="0">
              <a:latin typeface="Century Gothic" panose="020B0502020202020204" pitchFamily="34" charset="0"/>
            </a:endParaRPr>
          </a:p>
          <a:p>
            <a:pPr algn="ctr">
              <a:lnSpc>
                <a:spcPct val="150000"/>
              </a:lnSpc>
            </a:pPr>
            <a:r>
              <a:rPr lang="en-US" altLang="en-US" sz="2000" dirty="0">
                <a:solidFill>
                  <a:schemeClr val="tx1">
                    <a:lumMod val="75000"/>
                    <a:lumOff val="25000"/>
                  </a:schemeClr>
                </a:solidFill>
                <a:latin typeface="Century Gothic" panose="020B0502020202020204" pitchFamily="34" charset="0"/>
              </a:rPr>
              <a:t>O </a:t>
            </a:r>
            <a:r>
              <a:rPr lang="el-GR" altLang="en-US" sz="2000" dirty="0">
                <a:solidFill>
                  <a:schemeClr val="tx1">
                    <a:lumMod val="75000"/>
                    <a:lumOff val="25000"/>
                  </a:schemeClr>
                </a:solidFill>
                <a:latin typeface="Century Gothic" panose="020B0502020202020204" pitchFamily="34" charset="0"/>
              </a:rPr>
              <a:t>δικαιούχος υποχρεούται να γνωστοποιεί την προέλευση της επιχορήγησής του στα πλαίσια του Προγράμματος </a:t>
            </a:r>
            <a:r>
              <a:rPr lang="en-GB" altLang="en-US" sz="2000" dirty="0">
                <a:solidFill>
                  <a:schemeClr val="tx1">
                    <a:lumMod val="75000"/>
                    <a:lumOff val="25000"/>
                  </a:schemeClr>
                </a:solidFill>
                <a:latin typeface="Century Gothic" panose="020B0502020202020204" pitchFamily="34" charset="0"/>
              </a:rPr>
              <a:t>Erasmus+ </a:t>
            </a:r>
            <a:r>
              <a:rPr lang="el-GR" altLang="en-US" sz="2000" dirty="0">
                <a:solidFill>
                  <a:schemeClr val="tx1">
                    <a:lumMod val="75000"/>
                    <a:lumOff val="25000"/>
                  </a:schemeClr>
                </a:solidFill>
                <a:latin typeface="Century Gothic" panose="020B0502020202020204" pitchFamily="34" charset="0"/>
              </a:rPr>
              <a:t>στο παραχθέν επικοινωνιακό/προωθητικό υλικό, σε αναφορές, εκδηλώσεις, Μέσα</a:t>
            </a:r>
            <a:r>
              <a:rPr lang="en-GB" altLang="en-US" sz="2000" dirty="0">
                <a:solidFill>
                  <a:schemeClr val="tx1">
                    <a:lumMod val="75000"/>
                    <a:lumOff val="25000"/>
                  </a:schemeClr>
                </a:solidFill>
                <a:latin typeface="Century Gothic" panose="020B0502020202020204" pitchFamily="34" charset="0"/>
              </a:rPr>
              <a:t> </a:t>
            </a:r>
            <a:r>
              <a:rPr lang="el-GR" altLang="en-US" sz="2000" dirty="0">
                <a:solidFill>
                  <a:schemeClr val="tx1">
                    <a:lumMod val="75000"/>
                    <a:lumOff val="25000"/>
                  </a:schemeClr>
                </a:solidFill>
                <a:latin typeface="Century Gothic" panose="020B0502020202020204" pitchFamily="34" charset="0"/>
              </a:rPr>
              <a:t>Κοινωνικής Δικτύωσης κλπ.</a:t>
            </a:r>
          </a:p>
          <a:p>
            <a:pPr algn="ctr">
              <a:lnSpc>
                <a:spcPct val="150000"/>
              </a:lnSpc>
            </a:pPr>
            <a:r>
              <a:rPr lang="en-US" altLang="en-US" sz="2000" dirty="0">
                <a:latin typeface="Century Gothic" panose="020B0502020202020204" pitchFamily="34" charset="0"/>
                <a:hlinkClick r:id="rId4"/>
              </a:rPr>
              <a:t>https://</a:t>
            </a:r>
            <a:r>
              <a:rPr lang="en-US" altLang="en-US" sz="2000" dirty="0" smtClean="0">
                <a:latin typeface="Century Gothic" panose="020B0502020202020204" pitchFamily="34" charset="0"/>
                <a:hlinkClick r:id="rId4"/>
              </a:rPr>
              <a:t>www.eacea.ec.europa.eu/about-eacea/visual-identity/visual-identity-programming-period-2021-2027_en</a:t>
            </a:r>
            <a:endParaRPr lang="el-GR" altLang="en-US" sz="2000" dirty="0" smtClean="0">
              <a:latin typeface="Century Gothic" panose="020B0502020202020204" pitchFamily="34" charset="0"/>
            </a:endParaRPr>
          </a:p>
          <a:p>
            <a:pPr algn="ctr">
              <a:lnSpc>
                <a:spcPct val="150000"/>
              </a:lnSpc>
            </a:pPr>
            <a:endParaRPr lang="el-GR" sz="2400" dirty="0"/>
          </a:p>
          <a:p>
            <a:pPr algn="just"/>
            <a:endParaRPr lang="el-GR" dirty="0">
              <a:solidFill>
                <a:schemeClr val="tx1">
                  <a:lumMod val="75000"/>
                  <a:lumOff val="25000"/>
                </a:schemeClr>
              </a:solidFill>
              <a:latin typeface="Century Gothic" panose="020B0502020202020204" pitchFamily="34" charset="0"/>
              <a:cs typeface="Arial" charset="0"/>
            </a:endParaRPr>
          </a:p>
        </p:txBody>
      </p:sp>
      <p:sp>
        <p:nvSpPr>
          <p:cNvPr id="2" name="Rectangle 1"/>
          <p:cNvSpPr/>
          <p:nvPr/>
        </p:nvSpPr>
        <p:spPr>
          <a:xfrm>
            <a:off x="493313" y="0"/>
            <a:ext cx="6638356" cy="584775"/>
          </a:xfrm>
          <a:prstGeom prst="rect">
            <a:avLst/>
          </a:prstGeom>
        </p:spPr>
        <p:txBody>
          <a:bodyPr wrap="none">
            <a:spAutoFit/>
          </a:bodyPr>
          <a:lstStyle/>
          <a:p>
            <a:r>
              <a:rPr lang="el-GR" sz="3200" dirty="0">
                <a:solidFill>
                  <a:schemeClr val="bg1"/>
                </a:solidFill>
                <a:latin typeface="Century Gothic" panose="020B0502020202020204" pitchFamily="34" charset="0"/>
              </a:rPr>
              <a:t>Διάδοση Αποτελεσμάτων &amp; ΜΚΔ</a:t>
            </a:r>
            <a:endParaRPr lang="en-US" sz="3200" dirty="0">
              <a:solidFill>
                <a:schemeClr val="bg1"/>
              </a:solidFill>
            </a:endParaRPr>
          </a:p>
        </p:txBody>
      </p:sp>
    </p:spTree>
    <p:extLst>
      <p:ext uri="{BB962C8B-B14F-4D97-AF65-F5344CB8AC3E}">
        <p14:creationId xmlns:p14="http://schemas.microsoft.com/office/powerpoint/2010/main" val="19993930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0271" y="783867"/>
            <a:ext cx="11453228" cy="2342116"/>
          </a:xfrm>
          <a:prstGeom prst="rect">
            <a:avLst/>
          </a:prstGeom>
        </p:spPr>
        <p:txBody>
          <a:bodyPr wrap="square">
            <a:spAutoFit/>
          </a:bodyPr>
          <a:lstStyle/>
          <a:p>
            <a:pPr marL="342900" indent="-342900" algn="ctr">
              <a:lnSpc>
                <a:spcPct val="150000"/>
              </a:lnSpc>
              <a:buFont typeface="Arial" panose="020B0604020202020204" pitchFamily="34" charset="0"/>
              <a:buChar char="•"/>
            </a:pPr>
            <a:r>
              <a:rPr lang="el-GR" sz="2000" dirty="0">
                <a:solidFill>
                  <a:schemeClr val="tx1">
                    <a:lumMod val="75000"/>
                    <a:lumOff val="25000"/>
                  </a:schemeClr>
                </a:solidFill>
                <a:latin typeface="Century Gothic" panose="020B0502020202020204" pitchFamily="34" charset="0"/>
              </a:rPr>
              <a:t>Τήρηση αρχείου στον δικαιούχο οργανισμό με τα έντυπα που αφορούν τις κινητικότητες για τουλάχιστον </a:t>
            </a:r>
            <a:r>
              <a:rPr lang="el-GR" sz="2000" b="1" dirty="0">
                <a:solidFill>
                  <a:schemeClr val="tx1">
                    <a:lumMod val="75000"/>
                    <a:lumOff val="25000"/>
                  </a:schemeClr>
                </a:solidFill>
                <a:latin typeface="Century Gothic" panose="020B0502020202020204" pitchFamily="34" charset="0"/>
              </a:rPr>
              <a:t>3 ή 5</a:t>
            </a:r>
            <a:r>
              <a:rPr lang="en-US" sz="2000" b="1" dirty="0">
                <a:solidFill>
                  <a:schemeClr val="tx1">
                    <a:lumMod val="75000"/>
                    <a:lumOff val="25000"/>
                  </a:schemeClr>
                </a:solidFill>
                <a:latin typeface="Century Gothic" panose="020B0502020202020204" pitchFamily="34" charset="0"/>
              </a:rPr>
              <a:t> </a:t>
            </a:r>
            <a:r>
              <a:rPr lang="el-GR" sz="2000" b="1" dirty="0">
                <a:solidFill>
                  <a:schemeClr val="tx1">
                    <a:lumMod val="75000"/>
                    <a:lumOff val="25000"/>
                  </a:schemeClr>
                </a:solidFill>
                <a:latin typeface="Century Gothic" panose="020B0502020202020204" pitchFamily="34" charset="0"/>
              </a:rPr>
              <a:t>χρόνια </a:t>
            </a:r>
            <a:r>
              <a:rPr lang="el-GR" sz="2000" dirty="0">
                <a:solidFill>
                  <a:schemeClr val="tx1">
                    <a:lumMod val="75000"/>
                    <a:lumOff val="25000"/>
                  </a:schemeClr>
                </a:solidFill>
                <a:latin typeface="Century Gothic" panose="020B0502020202020204" pitchFamily="34" charset="0"/>
              </a:rPr>
              <a:t>μετά την επιστολή εκκαθάρισης λογαριασμού από το ΙΔΕΠ/κλείσιμο του </a:t>
            </a:r>
            <a:r>
              <a:rPr lang="el-GR" sz="2000" dirty="0" smtClean="0">
                <a:solidFill>
                  <a:schemeClr val="tx1">
                    <a:lumMod val="75000"/>
                    <a:lumOff val="25000"/>
                  </a:schemeClr>
                </a:solidFill>
                <a:latin typeface="Century Gothic" panose="020B0502020202020204" pitchFamily="34" charset="0"/>
              </a:rPr>
              <a:t>σχεδίου. </a:t>
            </a:r>
          </a:p>
          <a:p>
            <a:pPr marL="342900" indent="-342900" algn="ctr">
              <a:lnSpc>
                <a:spcPct val="150000"/>
              </a:lnSpc>
              <a:buFont typeface="Arial" panose="020B0604020202020204" pitchFamily="34" charset="0"/>
              <a:buChar char="•"/>
            </a:pPr>
            <a:r>
              <a:rPr lang="el-GR" sz="2000" dirty="0" smtClean="0">
                <a:solidFill>
                  <a:schemeClr val="tx1">
                    <a:lumMod val="75000"/>
                    <a:lumOff val="25000"/>
                  </a:schemeClr>
                </a:solidFill>
                <a:latin typeface="Century Gothic" panose="020B0502020202020204" pitchFamily="34" charset="0"/>
              </a:rPr>
              <a:t>Η </a:t>
            </a:r>
            <a:r>
              <a:rPr lang="el-GR" sz="2000" dirty="0">
                <a:solidFill>
                  <a:schemeClr val="tx1">
                    <a:lumMod val="75000"/>
                    <a:lumOff val="25000"/>
                  </a:schemeClr>
                </a:solidFill>
                <a:latin typeface="Century Gothic" panose="020B0502020202020204" pitchFamily="34" charset="0"/>
              </a:rPr>
              <a:t>συγκεκριμένη υποχρέωση αναγράφεται στην εκάστοτε Συμφωνία Επιχορήγησης </a:t>
            </a:r>
            <a:r>
              <a:rPr lang="el-GR" sz="2000" dirty="0" smtClean="0">
                <a:solidFill>
                  <a:schemeClr val="tx1">
                    <a:lumMod val="75000"/>
                    <a:lumOff val="25000"/>
                  </a:schemeClr>
                </a:solidFill>
                <a:latin typeface="Century Gothic" panose="020B0502020202020204" pitchFamily="34" charset="0"/>
              </a:rPr>
              <a:t>και η διάρκειά της καθορίζεται </a:t>
            </a:r>
            <a:r>
              <a:rPr lang="el-GR" sz="2000" dirty="0">
                <a:solidFill>
                  <a:schemeClr val="tx1">
                    <a:lumMod val="75000"/>
                    <a:lumOff val="25000"/>
                  </a:schemeClr>
                </a:solidFill>
                <a:latin typeface="Century Gothic" panose="020B0502020202020204" pitchFamily="34" charset="0"/>
              </a:rPr>
              <a:t>βάσει του εγκεκριμένου ποσού. </a:t>
            </a:r>
          </a:p>
        </p:txBody>
      </p:sp>
      <p:sp>
        <p:nvSpPr>
          <p:cNvPr id="5" name="TextBox 4">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Τήρηση Αρχείου</a:t>
            </a:r>
            <a:endParaRPr lang="en-GB" sz="2800" dirty="0">
              <a:solidFill>
                <a:schemeClr val="bg1"/>
              </a:solidFill>
              <a:latin typeface="Century Gothic" panose="020B0502020202020204" pitchFamily="34" charset="0"/>
            </a:endParaRPr>
          </a:p>
        </p:txBody>
      </p:sp>
      <p:sp>
        <p:nvSpPr>
          <p:cNvPr id="4" name="Subtitle 4"/>
          <p:cNvSpPr txBox="1">
            <a:spLocks/>
          </p:cNvSpPr>
          <p:nvPr/>
        </p:nvSpPr>
        <p:spPr>
          <a:xfrm>
            <a:off x="1634885" y="3386630"/>
            <a:ext cx="9144000" cy="2952328"/>
          </a:xfrm>
          <a:prstGeom prst="rect">
            <a:avLst/>
          </a:prstGeom>
          <a:solidFill>
            <a:schemeClr val="accent6">
              <a:lumMod val="60000"/>
              <a:lumOff val="40000"/>
            </a:schemeClr>
          </a:solidFill>
          <a:ln w="38100" cap="flat" cmpd="sng" algn="ctr">
            <a:solidFill>
              <a:schemeClr val="accent6">
                <a:lumMod val="75000"/>
              </a:schemeClr>
            </a:solidFill>
            <a:prstDash val="solid"/>
            <a:miter lim="800000"/>
          </a:ln>
        </p:spPr>
        <p:style>
          <a:lnRef idx="2">
            <a:schemeClr val="accent5"/>
          </a:lnRef>
          <a:fillRef idx="1">
            <a:schemeClr val="lt1"/>
          </a:fillRef>
          <a:effectRef idx="0">
            <a:schemeClr val="accent5"/>
          </a:effectRef>
          <a:fontRef idx="minor">
            <a:schemeClr val="dk1"/>
          </a:fontRef>
        </p:style>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endParaRPr lang="el-GR" sz="1800" dirty="0" smtClean="0">
              <a:solidFill>
                <a:schemeClr val="tx1">
                  <a:lumMod val="75000"/>
                  <a:lumOff val="25000"/>
                </a:schemeClr>
              </a:solidFill>
              <a:latin typeface="Century Gothic" panose="020B0502020202020204" pitchFamily="34" charset="0"/>
            </a:endParaRPr>
          </a:p>
          <a:p>
            <a:r>
              <a:rPr lang="el-GR" sz="1800" b="1" dirty="0" smtClean="0">
                <a:solidFill>
                  <a:schemeClr val="tx1">
                    <a:lumMod val="75000"/>
                    <a:lumOff val="25000"/>
                  </a:schemeClr>
                </a:solidFill>
                <a:latin typeface="Century Gothic" panose="020B0502020202020204" pitchFamily="34" charset="0"/>
              </a:rPr>
              <a:t>Μην ξεχνάτε ότι το Σχέδιο δεν είναι ατομικό! Ανήκει στο οργανισμό!</a:t>
            </a:r>
          </a:p>
          <a:p>
            <a:endParaRPr lang="el-GR" sz="1800" b="1" dirty="0" smtClean="0">
              <a:solidFill>
                <a:schemeClr val="tx1">
                  <a:lumMod val="75000"/>
                  <a:lumOff val="25000"/>
                </a:schemeClr>
              </a:solidFill>
              <a:latin typeface="Century Gothic" panose="020B0502020202020204" pitchFamily="34" charset="0"/>
            </a:endParaRPr>
          </a:p>
          <a:p>
            <a:r>
              <a:rPr lang="el-GR" sz="1800" b="1" dirty="0" smtClean="0">
                <a:solidFill>
                  <a:schemeClr val="tx1">
                    <a:lumMod val="75000"/>
                    <a:lumOff val="25000"/>
                  </a:schemeClr>
                </a:solidFill>
                <a:latin typeface="Century Gothic" panose="020B0502020202020204" pitchFamily="34" charset="0"/>
              </a:rPr>
              <a:t>Η καλή τήρηση αρχείου βοηθά και άλλους συναδέλφους να αναλάβουν σε περίπτωση μετακίνησής σας. </a:t>
            </a:r>
          </a:p>
          <a:p>
            <a:endParaRPr lang="el-GR" sz="1800" b="1" dirty="0" smtClean="0">
              <a:solidFill>
                <a:schemeClr val="tx1">
                  <a:lumMod val="75000"/>
                  <a:lumOff val="25000"/>
                </a:schemeClr>
              </a:solidFill>
              <a:latin typeface="Century Gothic" panose="020B0502020202020204" pitchFamily="34" charset="0"/>
            </a:endParaRPr>
          </a:p>
          <a:p>
            <a:r>
              <a:rPr lang="el-GR" sz="1800" b="1" dirty="0" smtClean="0">
                <a:solidFill>
                  <a:schemeClr val="tx1">
                    <a:lumMod val="75000"/>
                    <a:lumOff val="25000"/>
                  </a:schemeClr>
                </a:solidFill>
                <a:latin typeface="Century Gothic" panose="020B0502020202020204" pitchFamily="34" charset="0"/>
              </a:rPr>
              <a:t>Διασφαλίζει επίσης τη διαφάνεια σε όλες τις διαδικασίες σας.</a:t>
            </a:r>
            <a:endParaRPr lang="en-GB" sz="1800" b="1"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36946467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0271" y="783867"/>
            <a:ext cx="11453228" cy="5386090"/>
          </a:xfrm>
          <a:prstGeom prst="rect">
            <a:avLst/>
          </a:prstGeom>
        </p:spPr>
        <p:txBody>
          <a:bodyPr wrap="square">
            <a:spAutoFit/>
          </a:bodyPr>
          <a:lstStyle/>
          <a:p>
            <a:pPr algn="just">
              <a:lnSpc>
                <a:spcPct val="150000"/>
              </a:lnSpc>
            </a:pPr>
            <a:r>
              <a:rPr lang="el-GR" sz="2000" b="1" dirty="0">
                <a:solidFill>
                  <a:schemeClr val="accent6">
                    <a:lumMod val="75000"/>
                  </a:schemeClr>
                </a:solidFill>
                <a:latin typeface="Century Gothic" panose="020B0502020202020204" pitchFamily="34" charset="0"/>
              </a:rPr>
              <a:t>Ο φάκελος παραμένει πάντα στο σχολείο/οργανισμό και περιέχει:</a:t>
            </a:r>
          </a:p>
          <a:p>
            <a:pPr algn="just">
              <a:lnSpc>
                <a:spcPct val="150000"/>
              </a:lnSpc>
            </a:pPr>
            <a:endParaRPr lang="el-GR" sz="1000" b="1" dirty="0">
              <a:solidFill>
                <a:schemeClr val="accent5">
                  <a:lumMod val="75000"/>
                </a:schemeClr>
              </a:solidFill>
              <a:latin typeface="Century Gothic" panose="020B0502020202020204" pitchFamily="34" charset="0"/>
            </a:endParaRPr>
          </a:p>
          <a:p>
            <a:pPr marL="342900" indent="-342900">
              <a:lnSpc>
                <a:spcPct val="150000"/>
              </a:lnSpc>
              <a:buFont typeface="Arial" panose="020B0604020202020204" pitchFamily="34" charset="0"/>
              <a:buChar char="•"/>
              <a:defRPr/>
            </a:pPr>
            <a:r>
              <a:rPr lang="el-GR" altLang="en-US" sz="2000" dirty="0" smtClean="0">
                <a:solidFill>
                  <a:schemeClr val="tx1">
                    <a:lumMod val="75000"/>
                    <a:lumOff val="25000"/>
                  </a:schemeClr>
                </a:solidFill>
                <a:latin typeface="Century Gothic" panose="020B0502020202020204" pitchFamily="34" charset="0"/>
              </a:rPr>
              <a:t>ΟΙ</a:t>
            </a:r>
            <a:r>
              <a:rPr lang="en-US" altLang="en-US" sz="2000" dirty="0" smtClean="0">
                <a:solidFill>
                  <a:schemeClr val="tx1">
                    <a:lumMod val="75000"/>
                    <a:lumOff val="25000"/>
                  </a:schemeClr>
                </a:solidFill>
                <a:latin typeface="Century Gothic" panose="020B0502020202020204" pitchFamily="34" charset="0"/>
              </a:rPr>
              <a:t>D </a:t>
            </a:r>
            <a:r>
              <a:rPr lang="en-US" altLang="en-US" sz="2000" dirty="0">
                <a:solidFill>
                  <a:schemeClr val="tx1">
                    <a:lumMod val="75000"/>
                    <a:lumOff val="25000"/>
                  </a:schemeClr>
                </a:solidFill>
                <a:latin typeface="Century Gothic" panose="020B0502020202020204" pitchFamily="34" charset="0"/>
              </a:rPr>
              <a:t>Number</a:t>
            </a:r>
            <a:r>
              <a:rPr lang="el-GR" altLang="en-US" sz="2000" dirty="0">
                <a:solidFill>
                  <a:schemeClr val="tx1">
                    <a:lumMod val="75000"/>
                    <a:lumOff val="25000"/>
                  </a:schemeClr>
                </a:solidFill>
                <a:latin typeface="Century Gothic" panose="020B0502020202020204" pitchFamily="34" charset="0"/>
              </a:rPr>
              <a:t> </a:t>
            </a:r>
            <a:endParaRPr lang="en-US" altLang="en-US" sz="2000" dirty="0">
              <a:solidFill>
                <a:schemeClr val="tx1">
                  <a:lumMod val="75000"/>
                  <a:lumOff val="25000"/>
                </a:schemeClr>
              </a:solidFill>
              <a:latin typeface="Century Gothic" panose="020B0502020202020204" pitchFamily="34" charset="0"/>
            </a:endParaRPr>
          </a:p>
          <a:p>
            <a:pPr marL="342900" indent="-342900">
              <a:lnSpc>
                <a:spcPct val="150000"/>
              </a:lnSpc>
              <a:buFont typeface="Arial" panose="020B0604020202020204" pitchFamily="34" charset="0"/>
              <a:buChar char="•"/>
              <a:defRPr/>
            </a:pPr>
            <a:r>
              <a:rPr lang="el-GR" altLang="en-US" sz="2000" dirty="0" smtClean="0">
                <a:solidFill>
                  <a:schemeClr val="tx1">
                    <a:lumMod val="75000"/>
                    <a:lumOff val="25000"/>
                  </a:schemeClr>
                </a:solidFill>
                <a:latin typeface="Century Gothic" panose="020B0502020202020204" pitchFamily="34" charset="0"/>
              </a:rPr>
              <a:t>Κωδικούς πρόσβασης στην πλατφόρμα</a:t>
            </a:r>
            <a:r>
              <a:rPr lang="en-GB" altLang="en-US" sz="2000" dirty="0" smtClean="0">
                <a:solidFill>
                  <a:schemeClr val="tx1">
                    <a:lumMod val="75000"/>
                    <a:lumOff val="25000"/>
                  </a:schemeClr>
                </a:solidFill>
                <a:latin typeface="Century Gothic" panose="020B0502020202020204" pitchFamily="34" charset="0"/>
              </a:rPr>
              <a:t> </a:t>
            </a:r>
            <a:r>
              <a:rPr lang="el-GR" altLang="en-US" sz="2000" dirty="0">
                <a:solidFill>
                  <a:schemeClr val="tx1">
                    <a:lumMod val="75000"/>
                    <a:lumOff val="25000"/>
                  </a:schemeClr>
                </a:solidFill>
                <a:latin typeface="Century Gothic" panose="020B0502020202020204" pitchFamily="34" charset="0"/>
              </a:rPr>
              <a:t>(</a:t>
            </a:r>
            <a:r>
              <a:rPr lang="en-US" altLang="en-US" sz="2000" dirty="0">
                <a:solidFill>
                  <a:schemeClr val="tx1">
                    <a:lumMod val="75000"/>
                    <a:lumOff val="25000"/>
                  </a:schemeClr>
                </a:solidFill>
                <a:latin typeface="Century Gothic" panose="020B0502020202020204" pitchFamily="34" charset="0"/>
              </a:rPr>
              <a:t>EU Login Account)</a:t>
            </a:r>
            <a:r>
              <a:rPr lang="el-GR" altLang="en-US" sz="2000" dirty="0">
                <a:solidFill>
                  <a:schemeClr val="tx1">
                    <a:lumMod val="75000"/>
                    <a:lumOff val="25000"/>
                  </a:schemeClr>
                </a:solidFill>
                <a:latin typeface="Century Gothic" panose="020B0502020202020204" pitchFamily="34" charset="0"/>
              </a:rPr>
              <a:t> </a:t>
            </a:r>
          </a:p>
          <a:p>
            <a:pPr marL="342900" indent="-342900">
              <a:lnSpc>
                <a:spcPct val="150000"/>
              </a:lnSpc>
              <a:buFont typeface="Arial" panose="020B0604020202020204" pitchFamily="34" charset="0"/>
              <a:buChar char="•"/>
              <a:defRPr/>
            </a:pPr>
            <a:r>
              <a:rPr lang="el-GR" altLang="en-US" sz="2000" dirty="0">
                <a:solidFill>
                  <a:schemeClr val="tx1">
                    <a:lumMod val="75000"/>
                    <a:lumOff val="25000"/>
                  </a:schemeClr>
                </a:solidFill>
                <a:latin typeface="Century Gothic" panose="020B0502020202020204" pitchFamily="34" charset="0"/>
              </a:rPr>
              <a:t>Αίτηση </a:t>
            </a:r>
          </a:p>
          <a:p>
            <a:pPr marL="342900" indent="-342900">
              <a:lnSpc>
                <a:spcPct val="150000"/>
              </a:lnSpc>
              <a:buFont typeface="Arial" panose="020B0604020202020204" pitchFamily="34" charset="0"/>
              <a:buChar char="•"/>
              <a:defRPr/>
            </a:pPr>
            <a:r>
              <a:rPr lang="el-GR" sz="2000" dirty="0">
                <a:solidFill>
                  <a:schemeClr val="tx1">
                    <a:lumMod val="75000"/>
                    <a:lumOff val="25000"/>
                  </a:schemeClr>
                </a:solidFill>
                <a:latin typeface="Century Gothic" panose="020B0502020202020204" pitchFamily="34" charset="0"/>
              </a:rPr>
              <a:t>Γραπτές διαδικασίες και κριτήρια επιλογής συμμετεχόντων</a:t>
            </a:r>
          </a:p>
          <a:p>
            <a:pPr marL="342900" indent="-342900" algn="just">
              <a:lnSpc>
                <a:spcPct val="150000"/>
              </a:lnSpc>
              <a:buFont typeface="Arial" panose="020B0604020202020204" pitchFamily="34" charset="0"/>
              <a:buChar char="•"/>
              <a:defRPr/>
            </a:pPr>
            <a:r>
              <a:rPr lang="el-GR" altLang="en-US" sz="2000" dirty="0">
                <a:solidFill>
                  <a:schemeClr val="tx1">
                    <a:lumMod val="75000"/>
                    <a:lumOff val="25000"/>
                  </a:schemeClr>
                </a:solidFill>
                <a:latin typeface="Century Gothic" panose="020B0502020202020204" pitchFamily="34" charset="0"/>
              </a:rPr>
              <a:t>Επιστολή έγκρισης &amp; αλληλογραφία με ΙΔΕΠ/συμμετέχοντες</a:t>
            </a:r>
          </a:p>
          <a:p>
            <a:pPr marL="342900" indent="-342900" algn="just">
              <a:lnSpc>
                <a:spcPct val="150000"/>
              </a:lnSpc>
              <a:buFont typeface="Arial" panose="020B0604020202020204" pitchFamily="34" charset="0"/>
              <a:buChar char="•"/>
              <a:defRPr/>
            </a:pPr>
            <a:r>
              <a:rPr lang="el-GR" altLang="en-US" sz="2000" dirty="0">
                <a:solidFill>
                  <a:schemeClr val="tx1">
                    <a:lumMod val="75000"/>
                    <a:lumOff val="25000"/>
                  </a:schemeClr>
                </a:solidFill>
                <a:latin typeface="Century Gothic" panose="020B0502020202020204" pitchFamily="34" charset="0"/>
              </a:rPr>
              <a:t>Συμφωνία Επιχορήγησης</a:t>
            </a:r>
          </a:p>
          <a:p>
            <a:pPr marL="342900" indent="-342900" algn="just">
              <a:lnSpc>
                <a:spcPct val="150000"/>
              </a:lnSpc>
              <a:buFont typeface="Arial" panose="020B0604020202020204" pitchFamily="34" charset="0"/>
              <a:buChar char="•"/>
              <a:defRPr/>
            </a:pPr>
            <a:r>
              <a:rPr lang="el-GR" altLang="en-US" sz="2000" dirty="0" smtClean="0">
                <a:solidFill>
                  <a:schemeClr val="tx1">
                    <a:lumMod val="75000"/>
                    <a:lumOff val="25000"/>
                  </a:schemeClr>
                </a:solidFill>
                <a:latin typeface="Century Gothic" panose="020B0502020202020204" pitchFamily="34" charset="0"/>
              </a:rPr>
              <a:t>Συμφωνίες συμμετεχόντων </a:t>
            </a:r>
          </a:p>
          <a:p>
            <a:pPr algn="just">
              <a:lnSpc>
                <a:spcPct val="150000"/>
              </a:lnSpc>
              <a:buFont typeface="Courier New" panose="02070309020205020404" pitchFamily="49" charset="0"/>
              <a:buChar char="o"/>
              <a:defRPr/>
            </a:pPr>
            <a:r>
              <a:rPr lang="en-GB" altLang="en-US" sz="1600" dirty="0" smtClean="0">
                <a:solidFill>
                  <a:schemeClr val="tx1">
                    <a:lumMod val="75000"/>
                    <a:lumOff val="25000"/>
                  </a:schemeClr>
                </a:solidFill>
                <a:latin typeface="Century Gothic" panose="020B0502020202020204" pitchFamily="34" charset="0"/>
              </a:rPr>
              <a:t>Grant Agreements - </a:t>
            </a:r>
            <a:r>
              <a:rPr lang="el-GR" altLang="en-US" sz="1600" dirty="0" smtClean="0">
                <a:solidFill>
                  <a:schemeClr val="tx1">
                    <a:lumMod val="75000"/>
                    <a:lumOff val="25000"/>
                  </a:schemeClr>
                </a:solidFill>
                <a:latin typeface="Century Gothic" panose="020B0502020202020204" pitchFamily="34" charset="0"/>
              </a:rPr>
              <a:t>υπογραφή πρωτοτύπων εις διπλούν (συμμετέχοντα &amp; οργανισμό)</a:t>
            </a:r>
          </a:p>
          <a:p>
            <a:pPr algn="just">
              <a:lnSpc>
                <a:spcPct val="150000"/>
              </a:lnSpc>
              <a:buFont typeface="Courier New" panose="02070309020205020404" pitchFamily="49" charset="0"/>
              <a:buChar char="o"/>
              <a:defRPr/>
            </a:pPr>
            <a:r>
              <a:rPr lang="en-US" altLang="en-US" sz="1600" dirty="0" smtClean="0">
                <a:solidFill>
                  <a:schemeClr val="tx1">
                    <a:lumMod val="75000"/>
                    <a:lumOff val="25000"/>
                  </a:schemeClr>
                </a:solidFill>
                <a:latin typeface="Century Gothic" panose="020B0502020202020204" pitchFamily="34" charset="0"/>
              </a:rPr>
              <a:t>Ta </a:t>
            </a:r>
            <a:r>
              <a:rPr lang="el-GR" altLang="en-US" sz="1600" dirty="0" smtClean="0">
                <a:solidFill>
                  <a:schemeClr val="tx1">
                    <a:lumMod val="75000"/>
                    <a:lumOff val="25000"/>
                  </a:schemeClr>
                </a:solidFill>
                <a:latin typeface="Century Gothic" panose="020B0502020202020204" pitchFamily="34" charset="0"/>
              </a:rPr>
              <a:t>υπόλοιπα έγγραφα μπορούν να είναι </a:t>
            </a:r>
            <a:r>
              <a:rPr lang="el-GR" altLang="en-US" sz="1600" dirty="0" err="1" smtClean="0">
                <a:solidFill>
                  <a:schemeClr val="tx1">
                    <a:lumMod val="75000"/>
                    <a:lumOff val="25000"/>
                  </a:schemeClr>
                </a:solidFill>
                <a:latin typeface="Century Gothic" panose="020B0502020202020204" pitchFamily="34" charset="0"/>
              </a:rPr>
              <a:t>σκαναρισμένα</a:t>
            </a:r>
            <a:endParaRPr lang="el-GR" altLang="en-US" sz="1600" dirty="0" smtClean="0">
              <a:solidFill>
                <a:schemeClr val="tx1">
                  <a:lumMod val="75000"/>
                  <a:lumOff val="25000"/>
                </a:schemeClr>
              </a:solidFill>
              <a:latin typeface="Century Gothic" panose="020B0502020202020204" pitchFamily="34" charset="0"/>
            </a:endParaRPr>
          </a:p>
          <a:p>
            <a:pPr>
              <a:defRPr/>
            </a:pPr>
            <a:endParaRPr lang="el-GR" sz="2000" dirty="0">
              <a:solidFill>
                <a:schemeClr val="tx1">
                  <a:lumMod val="75000"/>
                  <a:lumOff val="25000"/>
                </a:schemeClr>
              </a:solidFill>
              <a:latin typeface="Century Gothic" panose="020B0502020202020204" pitchFamily="34" charset="0"/>
            </a:endParaRPr>
          </a:p>
          <a:p>
            <a:pPr>
              <a:buFont typeface="Wingdings" panose="05000000000000000000" pitchFamily="2" charset="2"/>
              <a:buChar char="ü"/>
              <a:defRPr/>
            </a:pPr>
            <a:endParaRPr lang="el-GR" altLang="en-US" sz="2100" dirty="0">
              <a:solidFill>
                <a:schemeClr val="tx1">
                  <a:lumMod val="75000"/>
                  <a:lumOff val="25000"/>
                </a:schemeClr>
              </a:solidFill>
            </a:endParaRPr>
          </a:p>
        </p:txBody>
      </p:sp>
      <p:sp>
        <p:nvSpPr>
          <p:cNvPr id="5" name="TextBox 4">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Αρχείο Σχεδίου στον Οργανισμό (1/2)</a:t>
            </a:r>
            <a:endParaRPr lang="en-GB"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7309556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0758" y="947218"/>
            <a:ext cx="11453228" cy="4724370"/>
          </a:xfrm>
          <a:prstGeom prst="rect">
            <a:avLst/>
          </a:prstGeom>
        </p:spPr>
        <p:txBody>
          <a:bodyPr wrap="square">
            <a:spAutoFit/>
          </a:bodyPr>
          <a:lstStyle/>
          <a:p>
            <a:pPr marL="342900" indent="-342900" algn="just">
              <a:buFont typeface="Arial" panose="020B0604020202020204" pitchFamily="34" charset="0"/>
              <a:buChar char="•"/>
              <a:defRPr/>
            </a:pPr>
            <a:r>
              <a:rPr lang="el-GR" sz="2000" dirty="0">
                <a:solidFill>
                  <a:schemeClr val="tx1">
                    <a:lumMod val="75000"/>
                    <a:lumOff val="25000"/>
                  </a:schemeClr>
                </a:solidFill>
                <a:latin typeface="Century Gothic" panose="020B0502020202020204" pitchFamily="34" charset="0"/>
              </a:rPr>
              <a:t>Φύλαξη γραπτής επικοινωνίας με τους συμμετέχοντες σε κινητικότητα και τους οργανισμούς υποδοχής για παν </a:t>
            </a:r>
            <a:r>
              <a:rPr lang="el-GR" sz="2000" dirty="0" smtClean="0">
                <a:solidFill>
                  <a:schemeClr val="tx1">
                    <a:lumMod val="75000"/>
                    <a:lumOff val="25000"/>
                  </a:schemeClr>
                </a:solidFill>
                <a:latin typeface="Century Gothic" panose="020B0502020202020204" pitchFamily="34" charset="0"/>
              </a:rPr>
              <a:t>ενδεχόμενο</a:t>
            </a:r>
            <a:endParaRPr lang="el-GR" sz="2000" dirty="0">
              <a:solidFill>
                <a:schemeClr val="tx1">
                  <a:lumMod val="75000"/>
                  <a:lumOff val="25000"/>
                </a:schemeClr>
              </a:solidFill>
              <a:latin typeface="Century Gothic" panose="020B0502020202020204" pitchFamily="34" charset="0"/>
            </a:endParaRPr>
          </a:p>
          <a:p>
            <a:pPr marL="171450" indent="-171450" algn="just">
              <a:buFont typeface="Arial" panose="020B0604020202020204" pitchFamily="34" charset="0"/>
              <a:buChar char="•"/>
              <a:defRPr/>
            </a:pPr>
            <a:endParaRPr lang="el-GR" altLang="en-US"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defRPr/>
            </a:pPr>
            <a:r>
              <a:rPr lang="el-GR" altLang="en-US" sz="2000" dirty="0">
                <a:solidFill>
                  <a:schemeClr val="tx1">
                    <a:lumMod val="75000"/>
                    <a:lumOff val="25000"/>
                  </a:schemeClr>
                </a:solidFill>
                <a:latin typeface="Century Gothic" panose="020B0502020202020204" pitchFamily="34" charset="0"/>
              </a:rPr>
              <a:t>Αποδεικτικά πραγματοποίησης εμβασμάτων στους συμμετέχοντες (π.χ. φωτοτυπημένες τραπεζικές επιταγές ή έντυπο που υπογράφει ο κάθε συμμετέχοντας ότι παρέλαβε συγκεκριμένο ποσό σε περίπτωση μετρητών)</a:t>
            </a:r>
            <a:endParaRPr lang="en-GB" altLang="en-US" sz="2000" dirty="0">
              <a:solidFill>
                <a:schemeClr val="tx1">
                  <a:lumMod val="75000"/>
                  <a:lumOff val="25000"/>
                </a:schemeClr>
              </a:solidFill>
              <a:latin typeface="Century Gothic" panose="020B0502020202020204" pitchFamily="34" charset="0"/>
            </a:endParaRPr>
          </a:p>
          <a:p>
            <a:pPr marL="171450" indent="-171450" algn="just">
              <a:buFont typeface="Arial" panose="020B0604020202020204" pitchFamily="34" charset="0"/>
              <a:buChar char="•"/>
              <a:defRPr/>
            </a:pPr>
            <a:endParaRPr lang="el-GR" altLang="en-US"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defRPr/>
            </a:pPr>
            <a:r>
              <a:rPr lang="el-GR" altLang="en-US" sz="2000" dirty="0">
                <a:solidFill>
                  <a:schemeClr val="tx1">
                    <a:lumMod val="75000"/>
                    <a:lumOff val="25000"/>
                  </a:schemeClr>
                </a:solidFill>
                <a:latin typeface="Century Gothic" panose="020B0502020202020204" pitchFamily="34" charset="0"/>
              </a:rPr>
              <a:t>Αεροπορικές κάρτες επιβίβασης (φωτοτυπίες &amp; αυθεντικές)</a:t>
            </a:r>
            <a:endParaRPr lang="en-GB" altLang="en-US" sz="2000" dirty="0">
              <a:solidFill>
                <a:schemeClr val="tx1">
                  <a:lumMod val="75000"/>
                  <a:lumOff val="25000"/>
                </a:schemeClr>
              </a:solidFill>
              <a:latin typeface="Century Gothic" panose="020B0502020202020204" pitchFamily="34" charset="0"/>
            </a:endParaRPr>
          </a:p>
          <a:p>
            <a:pPr marL="171450" indent="-171450" algn="just">
              <a:buFont typeface="Arial" panose="020B0604020202020204" pitchFamily="34" charset="0"/>
              <a:buChar char="•"/>
              <a:defRPr/>
            </a:pPr>
            <a:endParaRPr lang="el-GR" altLang="en-US"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defRPr/>
            </a:pPr>
            <a:r>
              <a:rPr lang="el-GR" altLang="en-US" sz="2000" dirty="0">
                <a:solidFill>
                  <a:schemeClr val="tx1">
                    <a:lumMod val="75000"/>
                    <a:lumOff val="25000"/>
                  </a:schemeClr>
                </a:solidFill>
                <a:latin typeface="Century Gothic" panose="020B0502020202020204" pitchFamily="34" charset="0"/>
              </a:rPr>
              <a:t>Αποδείξεις και τιμολόγια για κάθε αγορά αγαθών ή υπηρεσιών (π.χ. αεροπορικά εισιτήρια, ξενοδοχεία, εξοπλισμός από το κονδύλι των οργανωτικών εξόδων κ.ά.)</a:t>
            </a:r>
            <a:endParaRPr lang="en-GB" altLang="en-US" sz="2000" dirty="0">
              <a:solidFill>
                <a:schemeClr val="tx1">
                  <a:lumMod val="75000"/>
                  <a:lumOff val="25000"/>
                </a:schemeClr>
              </a:solidFill>
              <a:latin typeface="Century Gothic" panose="020B0502020202020204" pitchFamily="34" charset="0"/>
            </a:endParaRPr>
          </a:p>
          <a:p>
            <a:pPr marL="171450" indent="-171450" algn="just">
              <a:buFont typeface="Arial" panose="020B0604020202020204" pitchFamily="34" charset="0"/>
              <a:buChar char="•"/>
              <a:defRPr/>
            </a:pPr>
            <a:endParaRPr lang="el-GR" altLang="en-US" sz="2000" dirty="0">
              <a:solidFill>
                <a:schemeClr val="tx1">
                  <a:lumMod val="75000"/>
                  <a:lumOff val="25000"/>
                </a:schemeClr>
              </a:solidFill>
              <a:latin typeface="Century Gothic" panose="020B0502020202020204" pitchFamily="34" charset="0"/>
            </a:endParaRPr>
          </a:p>
          <a:p>
            <a:pPr marL="342900" indent="-342900" algn="just">
              <a:buFont typeface="Arial" panose="020B0604020202020204" pitchFamily="34" charset="0"/>
              <a:buChar char="•"/>
              <a:defRPr/>
            </a:pPr>
            <a:r>
              <a:rPr lang="el-GR" altLang="en-US" sz="2000" dirty="0">
                <a:solidFill>
                  <a:schemeClr val="tx1">
                    <a:lumMod val="75000"/>
                    <a:lumOff val="25000"/>
                  </a:schemeClr>
                </a:solidFill>
                <a:latin typeface="Century Gothic" panose="020B0502020202020204" pitchFamily="34" charset="0"/>
              </a:rPr>
              <a:t>Προαιρετικά: φωτογραφικό υλικό από τις κινητικότητες</a:t>
            </a:r>
          </a:p>
          <a:p>
            <a:pPr>
              <a:buFont typeface="+mj-lt"/>
              <a:buAutoNum type="arabicPeriod"/>
              <a:defRPr/>
            </a:pPr>
            <a:endParaRPr lang="el-GR" sz="2000" dirty="0">
              <a:solidFill>
                <a:schemeClr val="tx1">
                  <a:lumMod val="75000"/>
                  <a:lumOff val="25000"/>
                </a:schemeClr>
              </a:solidFill>
              <a:latin typeface="Century Gothic" panose="020B0502020202020204" pitchFamily="34" charset="0"/>
            </a:endParaRPr>
          </a:p>
          <a:p>
            <a:pPr>
              <a:buFont typeface="Wingdings" panose="05000000000000000000" pitchFamily="2" charset="2"/>
              <a:buChar char="ü"/>
              <a:defRPr/>
            </a:pPr>
            <a:endParaRPr lang="el-GR" altLang="en-US" sz="2100" dirty="0">
              <a:solidFill>
                <a:schemeClr val="tx1">
                  <a:lumMod val="75000"/>
                  <a:lumOff val="25000"/>
                </a:schemeClr>
              </a:solidFill>
            </a:endParaRPr>
          </a:p>
        </p:txBody>
      </p:sp>
      <p:sp>
        <p:nvSpPr>
          <p:cNvPr id="5" name="TextBox 4">
            <a:extLst>
              <a:ext uri="{FF2B5EF4-FFF2-40B4-BE49-F238E27FC236}">
                <a16:creationId xmlns:a16="http://schemas.microsoft.com/office/drawing/2014/main" id="{CC6F8AAC-2DAA-0346-B3D2-B832D159BF4C}"/>
              </a:ext>
            </a:extLst>
          </p:cNvPr>
          <p:cNvSpPr txBox="1"/>
          <p:nvPr/>
        </p:nvSpPr>
        <p:spPr>
          <a:xfrm flipH="1">
            <a:off x="-1" y="0"/>
            <a:ext cx="10127848"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Αρχείο Σχεδίου στον Οργανισμό </a:t>
            </a:r>
            <a:r>
              <a:rPr lang="el-GR" sz="2800" dirty="0" smtClean="0">
                <a:solidFill>
                  <a:schemeClr val="bg1"/>
                </a:solidFill>
                <a:latin typeface="Century Gothic" panose="020B0502020202020204" pitchFamily="34" charset="0"/>
              </a:rPr>
              <a:t>(2/2</a:t>
            </a:r>
            <a:r>
              <a:rPr lang="el-GR" sz="2800" dirty="0">
                <a:solidFill>
                  <a:schemeClr val="bg1"/>
                </a:solidFill>
                <a:latin typeface="Century Gothic" panose="020B0502020202020204" pitchFamily="34" charset="0"/>
              </a:rPr>
              <a:t>)</a:t>
            </a:r>
            <a:endParaRPr lang="en-GB"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559783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Τι είναι </a:t>
            </a:r>
            <a:r>
              <a:rPr lang="el-GR" sz="2800" dirty="0" smtClean="0">
                <a:solidFill>
                  <a:schemeClr val="bg1"/>
                </a:solidFill>
                <a:latin typeface="Century Gothic" panose="020B0502020202020204" pitchFamily="34" charset="0"/>
              </a:rPr>
              <a:t>ένα Σχέδιο Κινητικότητας;</a:t>
            </a:r>
            <a:endParaRPr lang="en-GB" sz="2800" b="1" dirty="0">
              <a:solidFill>
                <a:schemeClr val="bg1"/>
              </a:solidFill>
            </a:endParaRPr>
          </a:p>
        </p:txBody>
      </p:sp>
      <p:sp>
        <p:nvSpPr>
          <p:cNvPr id="3" name="Rectangle 2"/>
          <p:cNvSpPr/>
          <p:nvPr/>
        </p:nvSpPr>
        <p:spPr>
          <a:xfrm>
            <a:off x="572868" y="963325"/>
            <a:ext cx="10593363" cy="4496616"/>
          </a:xfrm>
          <a:prstGeom prst="rect">
            <a:avLst/>
          </a:prstGeom>
        </p:spPr>
        <p:txBody>
          <a:bodyPr wrap="square">
            <a:spAutoFit/>
          </a:bodyPr>
          <a:lstStyle/>
          <a:p>
            <a:pPr algn="ctr">
              <a:lnSpc>
                <a:spcPct val="150000"/>
              </a:lnSpc>
            </a:pPr>
            <a:r>
              <a:rPr lang="el-GR" sz="2000" b="1" dirty="0">
                <a:solidFill>
                  <a:schemeClr val="tx1">
                    <a:lumMod val="75000"/>
                    <a:lumOff val="25000"/>
                  </a:schemeClr>
                </a:solidFill>
                <a:latin typeface="Century Gothic" panose="020B0502020202020204" pitchFamily="34" charset="0"/>
              </a:rPr>
              <a:t>Οι οργανισμοί που δραστηριοποιούνται στους τομείς της </a:t>
            </a:r>
            <a:r>
              <a:rPr lang="el-GR" sz="2000" b="1" dirty="0" smtClean="0">
                <a:solidFill>
                  <a:schemeClr val="tx1">
                    <a:lumMod val="75000"/>
                    <a:lumOff val="25000"/>
                  </a:schemeClr>
                </a:solidFill>
                <a:latin typeface="Century Gothic" panose="020B0502020202020204" pitchFamily="34" charset="0"/>
              </a:rPr>
              <a:t>εκπαίδευσης και κατάρτισης λαμβάνουν </a:t>
            </a:r>
            <a:r>
              <a:rPr lang="el-GR" sz="2000" b="1" dirty="0">
                <a:solidFill>
                  <a:schemeClr val="tx1">
                    <a:lumMod val="75000"/>
                    <a:lumOff val="25000"/>
                  </a:schemeClr>
                </a:solidFill>
                <a:latin typeface="Century Gothic" panose="020B0502020202020204" pitchFamily="34" charset="0"/>
              </a:rPr>
              <a:t>στήριξη από το πρόγραμμα </a:t>
            </a:r>
            <a:r>
              <a:rPr lang="el-GR" sz="2000" b="1" dirty="0" err="1">
                <a:solidFill>
                  <a:schemeClr val="tx1">
                    <a:lumMod val="75000"/>
                    <a:lumOff val="25000"/>
                  </a:schemeClr>
                </a:solidFill>
                <a:latin typeface="Century Gothic" panose="020B0502020202020204" pitchFamily="34" charset="0"/>
              </a:rPr>
              <a:t>Erasmus</a:t>
            </a:r>
            <a:r>
              <a:rPr lang="el-GR" sz="2000" b="1" dirty="0">
                <a:solidFill>
                  <a:schemeClr val="tx1">
                    <a:lumMod val="75000"/>
                    <a:lumOff val="25000"/>
                  </a:schemeClr>
                </a:solidFill>
                <a:latin typeface="Century Gothic" panose="020B0502020202020204" pitchFamily="34" charset="0"/>
              </a:rPr>
              <a:t>+ για να υλοποιήσουν σχέδια που προωθούν διάφορες μορφές κινητικότητας. </a:t>
            </a:r>
            <a:endParaRPr lang="el-GR" sz="2000" b="1" dirty="0" smtClean="0">
              <a:solidFill>
                <a:schemeClr val="tx1">
                  <a:lumMod val="75000"/>
                  <a:lumOff val="25000"/>
                </a:schemeClr>
              </a:solidFill>
              <a:latin typeface="Century Gothic" panose="020B0502020202020204" pitchFamily="34" charset="0"/>
            </a:endParaRPr>
          </a:p>
          <a:p>
            <a:pPr algn="ctr">
              <a:lnSpc>
                <a:spcPct val="150000"/>
              </a:lnSpc>
            </a:pPr>
            <a:endParaRPr lang="el-GR" sz="2000" b="1" dirty="0">
              <a:solidFill>
                <a:schemeClr val="tx1">
                  <a:lumMod val="75000"/>
                  <a:lumOff val="25000"/>
                </a:schemeClr>
              </a:solidFill>
              <a:latin typeface="Century Gothic" panose="020B0502020202020204" pitchFamily="34" charset="0"/>
            </a:endParaRPr>
          </a:p>
          <a:p>
            <a:pPr>
              <a:lnSpc>
                <a:spcPct val="150000"/>
              </a:lnSpc>
            </a:pPr>
            <a:r>
              <a:rPr lang="el-GR" sz="2000" dirty="0">
                <a:solidFill>
                  <a:schemeClr val="tx1">
                    <a:lumMod val="75000"/>
                    <a:lumOff val="25000"/>
                  </a:schemeClr>
                </a:solidFill>
                <a:latin typeface="Century Gothic" panose="020B0502020202020204" pitchFamily="34" charset="0"/>
              </a:rPr>
              <a:t>Ένα σχέδιο κινητικότητας αποτελείται από τα εξής στάδια: </a:t>
            </a:r>
          </a:p>
          <a:p>
            <a:pPr marL="342900" indent="-342900">
              <a:lnSpc>
                <a:spcPct val="150000"/>
              </a:lnSpc>
              <a:buFont typeface="Arial" panose="020B0604020202020204" pitchFamily="34" charset="0"/>
              <a:buChar char="•"/>
            </a:pPr>
            <a:r>
              <a:rPr lang="el-GR" sz="2000" dirty="0" smtClean="0">
                <a:solidFill>
                  <a:schemeClr val="tx1">
                    <a:lumMod val="75000"/>
                    <a:lumOff val="25000"/>
                  </a:schemeClr>
                </a:solidFill>
                <a:latin typeface="Century Gothic" panose="020B0502020202020204" pitchFamily="34" charset="0"/>
              </a:rPr>
              <a:t>σχεδιασμό </a:t>
            </a:r>
          </a:p>
          <a:p>
            <a:pPr marL="342900" indent="-342900">
              <a:lnSpc>
                <a:spcPct val="150000"/>
              </a:lnSpc>
              <a:buFont typeface="Arial" panose="020B0604020202020204" pitchFamily="34" charset="0"/>
              <a:buChar char="•"/>
            </a:pPr>
            <a:r>
              <a:rPr lang="el-GR" sz="2000" dirty="0" smtClean="0">
                <a:solidFill>
                  <a:schemeClr val="tx1">
                    <a:lumMod val="75000"/>
                    <a:lumOff val="25000"/>
                  </a:schemeClr>
                </a:solidFill>
                <a:latin typeface="Century Gothic" panose="020B0502020202020204" pitchFamily="34" charset="0"/>
              </a:rPr>
              <a:t>προετοιμασία </a:t>
            </a:r>
          </a:p>
          <a:p>
            <a:pPr marL="342900" indent="-342900">
              <a:lnSpc>
                <a:spcPct val="150000"/>
              </a:lnSpc>
              <a:buFont typeface="Arial" panose="020B0604020202020204" pitchFamily="34" charset="0"/>
              <a:buChar char="•"/>
            </a:pPr>
            <a:r>
              <a:rPr lang="el-GR" sz="2000" dirty="0" smtClean="0">
                <a:solidFill>
                  <a:schemeClr val="tx1">
                    <a:lumMod val="75000"/>
                    <a:lumOff val="25000"/>
                  </a:schemeClr>
                </a:solidFill>
                <a:latin typeface="Century Gothic" panose="020B0502020202020204" pitchFamily="34" charset="0"/>
              </a:rPr>
              <a:t>υλοποίηση </a:t>
            </a:r>
            <a:r>
              <a:rPr lang="el-GR" sz="2000" dirty="0">
                <a:solidFill>
                  <a:schemeClr val="tx1">
                    <a:lumMod val="75000"/>
                    <a:lumOff val="25000"/>
                  </a:schemeClr>
                </a:solidFill>
                <a:latin typeface="Century Gothic" panose="020B0502020202020204" pitchFamily="34" charset="0"/>
              </a:rPr>
              <a:t>των δραστηριοτήτων </a:t>
            </a:r>
            <a:r>
              <a:rPr lang="el-GR" sz="2000" dirty="0" smtClean="0">
                <a:solidFill>
                  <a:schemeClr val="tx1">
                    <a:lumMod val="75000"/>
                    <a:lumOff val="25000"/>
                  </a:schemeClr>
                </a:solidFill>
                <a:latin typeface="Century Gothic" panose="020B0502020202020204" pitchFamily="34" charset="0"/>
              </a:rPr>
              <a:t>κινητικότητας</a:t>
            </a:r>
            <a:endParaRPr lang="el-GR" sz="2000" dirty="0">
              <a:solidFill>
                <a:schemeClr val="tx1">
                  <a:lumMod val="75000"/>
                  <a:lumOff val="25000"/>
                </a:schemeClr>
              </a:solidFill>
              <a:latin typeface="Century Gothic" panose="020B0502020202020204" pitchFamily="34" charset="0"/>
            </a:endParaRPr>
          </a:p>
          <a:p>
            <a:pPr marL="342900" indent="-342900">
              <a:lnSpc>
                <a:spcPct val="150000"/>
              </a:lnSpc>
              <a:buFont typeface="Arial" panose="020B0604020202020204" pitchFamily="34" charset="0"/>
              <a:buChar char="•"/>
            </a:pPr>
            <a:r>
              <a:rPr lang="el-GR" sz="2000" dirty="0" smtClean="0">
                <a:solidFill>
                  <a:schemeClr val="tx1">
                    <a:lumMod val="75000"/>
                    <a:lumOff val="25000"/>
                  </a:schemeClr>
                </a:solidFill>
                <a:latin typeface="Century Gothic" panose="020B0502020202020204" pitchFamily="34" charset="0"/>
              </a:rPr>
              <a:t>παρακολούθηση </a:t>
            </a:r>
            <a:r>
              <a:rPr lang="en-GB" b="1" dirty="0" smtClean="0">
                <a:solidFill>
                  <a:schemeClr val="bg1"/>
                </a:solidFill>
              </a:rPr>
              <a:t>LOREM </a:t>
            </a:r>
            <a:r>
              <a:rPr lang="en-GB" b="1" dirty="0">
                <a:solidFill>
                  <a:schemeClr val="bg1"/>
                </a:solidFill>
              </a:rPr>
              <a:t>IPSUM</a:t>
            </a: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2560742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4" name="Text Placeholder 5"/>
          <p:cNvSpPr txBox="1">
            <a:spLocks/>
          </p:cNvSpPr>
          <p:nvPr/>
        </p:nvSpPr>
        <p:spPr>
          <a:xfrm>
            <a:off x="685800" y="1199119"/>
            <a:ext cx="3574031" cy="52894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l-GR" sz="3200" b="1" dirty="0" smtClean="0">
              <a:solidFill>
                <a:schemeClr val="accent5">
                  <a:lumMod val="50000"/>
                </a:schemeClr>
              </a:solidFill>
              <a:latin typeface="Century Gothic" panose="020B0502020202020204" pitchFamily="34" charset="0"/>
            </a:endParaRPr>
          </a:p>
          <a:p>
            <a:pPr algn="ctr"/>
            <a:endParaRPr lang="el-GR" sz="3200" b="1" dirty="0">
              <a:solidFill>
                <a:schemeClr val="accent5">
                  <a:lumMod val="50000"/>
                </a:schemeClr>
              </a:solidFill>
              <a:latin typeface="Century Gothic" panose="020B0502020202020204" pitchFamily="34" charset="0"/>
            </a:endParaRPr>
          </a:p>
          <a:p>
            <a:pPr marL="0" indent="0" algn="ctr">
              <a:buNone/>
            </a:pPr>
            <a:endParaRPr lang="el-GR" sz="3200" b="1" dirty="0">
              <a:solidFill>
                <a:schemeClr val="accent5">
                  <a:lumMod val="50000"/>
                </a:schemeClr>
              </a:solidFill>
              <a:latin typeface="Century Gothic" panose="020B0502020202020204" pitchFamily="34" charset="0"/>
            </a:endParaRPr>
          </a:p>
          <a:p>
            <a:pPr marL="0" indent="0" algn="ctr">
              <a:buNone/>
            </a:pPr>
            <a:r>
              <a:rPr lang="el-GR" b="1" dirty="0">
                <a:solidFill>
                  <a:srgbClr val="7030A0"/>
                </a:solidFill>
                <a:latin typeface="Century Gothic" panose="020B0502020202020204" pitchFamily="34" charset="0"/>
              </a:rPr>
              <a:t>6</a:t>
            </a:r>
            <a:r>
              <a:rPr lang="en-US" b="1" dirty="0" smtClean="0">
                <a:solidFill>
                  <a:srgbClr val="7030A0"/>
                </a:solidFill>
                <a:latin typeface="Century Gothic" panose="020B0502020202020204" pitchFamily="34" charset="0"/>
              </a:rPr>
              <a:t>. </a:t>
            </a:r>
            <a:r>
              <a:rPr lang="el-GR" b="1" dirty="0" smtClean="0">
                <a:solidFill>
                  <a:srgbClr val="7030A0"/>
                </a:solidFill>
                <a:latin typeface="Century Gothic" panose="020B0502020202020204" pitchFamily="34" charset="0"/>
              </a:rPr>
              <a:t>Τεχνικές Οδηγίες Πλατφόρμας </a:t>
            </a:r>
            <a:r>
              <a:rPr lang="en-US" b="1" dirty="0" smtClean="0">
                <a:solidFill>
                  <a:srgbClr val="7030A0"/>
                </a:solidFill>
                <a:latin typeface="Century Gothic" panose="020B0502020202020204" pitchFamily="34" charset="0"/>
              </a:rPr>
              <a:t>Erasmus+</a:t>
            </a:r>
            <a:endParaRPr lang="en-GB" dirty="0">
              <a:solidFill>
                <a:srgbClr val="7030A0"/>
              </a:solidFill>
              <a:latin typeface="Century Gothic" panose="020B0502020202020204" pitchFamily="34" charset="0"/>
            </a:endParaRPr>
          </a:p>
        </p:txBody>
      </p:sp>
      <p:sp>
        <p:nvSpPr>
          <p:cNvPr id="5" name="Subtitle 4"/>
          <p:cNvSpPr txBox="1">
            <a:spLocks/>
          </p:cNvSpPr>
          <p:nvPr/>
        </p:nvSpPr>
        <p:spPr>
          <a:xfrm>
            <a:off x="5314390" y="1520154"/>
            <a:ext cx="5148064" cy="4464497"/>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dirty="0" smtClean="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endParaRPr lang="el-GR" dirty="0" smtClean="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endParaRPr lang="el-GR"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endParaRPr lang="el-GR" dirty="0" smtClean="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n-US" dirty="0" smtClean="0">
                <a:solidFill>
                  <a:schemeClr val="tx1">
                    <a:lumMod val="75000"/>
                    <a:lumOff val="25000"/>
                  </a:schemeClr>
                </a:solidFill>
                <a:latin typeface="Century Gothic" panose="020B0502020202020204" pitchFamily="34" charset="0"/>
              </a:rPr>
              <a:t>Erasmus+ &amp; European Solidarity Corps Platform</a:t>
            </a:r>
          </a:p>
          <a:p>
            <a:pPr marL="342900" indent="-342900" algn="l">
              <a:buFont typeface="Arial" panose="020B0604020202020204" pitchFamily="34" charset="0"/>
              <a:buChar char="•"/>
            </a:pPr>
            <a:endParaRPr lang="en-US" dirty="0">
              <a:solidFill>
                <a:schemeClr val="tx1">
                  <a:lumMod val="75000"/>
                  <a:lumOff val="25000"/>
                </a:schemeClr>
              </a:solidFill>
              <a:latin typeface="Century Gothic" panose="020B0502020202020204" pitchFamily="34" charset="0"/>
            </a:endParaRPr>
          </a:p>
        </p:txBody>
      </p:sp>
      <p:cxnSp>
        <p:nvCxnSpPr>
          <p:cNvPr id="7" name="Straight Connector 6"/>
          <p:cNvCxnSpPr/>
          <p:nvPr/>
        </p:nvCxnSpPr>
        <p:spPr>
          <a:xfrm>
            <a:off x="4853354" y="1644162"/>
            <a:ext cx="8792" cy="351692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1333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684042" cy="523220"/>
          </a:xfrm>
          <a:prstGeom prst="rect">
            <a:avLst/>
          </a:prstGeom>
          <a:noFill/>
        </p:spPr>
        <p:txBody>
          <a:bodyPr wrap="square" rtlCol="0">
            <a:spAutoFit/>
          </a:bodyPr>
          <a:lstStyle/>
          <a:p>
            <a:pPr algn="ctr"/>
            <a:r>
              <a:rPr lang="en-US" sz="2800" dirty="0">
                <a:solidFill>
                  <a:schemeClr val="bg1"/>
                </a:solidFill>
                <a:latin typeface="Century Gothic" panose="020B0502020202020204" pitchFamily="34" charset="0"/>
              </a:rPr>
              <a:t>Erasmus+ and European Solidarity Corps Platform</a:t>
            </a:r>
            <a:endParaRPr lang="en-GB" sz="2800" b="1" dirty="0">
              <a:solidFill>
                <a:schemeClr val="bg1"/>
              </a:solidFill>
            </a:endParaRPr>
          </a:p>
        </p:txBody>
      </p:sp>
      <p:sp>
        <p:nvSpPr>
          <p:cNvPr id="3" name="Rectangle 2"/>
          <p:cNvSpPr/>
          <p:nvPr/>
        </p:nvSpPr>
        <p:spPr>
          <a:xfrm>
            <a:off x="572868" y="873803"/>
            <a:ext cx="10593363" cy="2308324"/>
          </a:xfrm>
          <a:prstGeom prst="rect">
            <a:avLst/>
          </a:prstGeom>
        </p:spPr>
        <p:txBody>
          <a:bodyPr wrap="square">
            <a:spAutoFit/>
          </a:bodyPr>
          <a:lstStyle/>
          <a:p>
            <a:pPr marL="457200" indent="-457200">
              <a:buFont typeface="Wingdings" panose="05000000000000000000" pitchFamily="2" charset="2"/>
              <a:buChar char="Ø"/>
            </a:pPr>
            <a:r>
              <a:rPr lang="el-GR" b="1" dirty="0">
                <a:solidFill>
                  <a:schemeClr val="tx1">
                    <a:lumMod val="75000"/>
                    <a:lumOff val="25000"/>
                  </a:schemeClr>
                </a:solidFill>
                <a:latin typeface="Century Gothic" panose="020B0502020202020204" pitchFamily="34" charset="0"/>
                <a:hlinkClick r:id="rId3"/>
              </a:rPr>
              <a:t>Πλατφόρμα </a:t>
            </a:r>
            <a:r>
              <a:rPr lang="en-US" b="1" dirty="0">
                <a:solidFill>
                  <a:schemeClr val="tx1">
                    <a:lumMod val="75000"/>
                    <a:lumOff val="25000"/>
                  </a:schemeClr>
                </a:solidFill>
                <a:latin typeface="Century Gothic" panose="020B0502020202020204" pitchFamily="34" charset="0"/>
                <a:hlinkClick r:id="rId3"/>
              </a:rPr>
              <a:t>EESCP</a:t>
            </a:r>
            <a:r>
              <a:rPr lang="en-US" b="1" dirty="0">
                <a:solidFill>
                  <a:schemeClr val="tx1">
                    <a:lumMod val="75000"/>
                    <a:lumOff val="25000"/>
                  </a:schemeClr>
                </a:solidFill>
                <a:latin typeface="Century Gothic" panose="020B0502020202020204" pitchFamily="34" charset="0"/>
              </a:rPr>
              <a:t> - “Single Entry Point” </a:t>
            </a:r>
            <a:r>
              <a:rPr lang="el-GR" b="1" dirty="0">
                <a:solidFill>
                  <a:schemeClr val="tx1">
                    <a:lumMod val="75000"/>
                    <a:lumOff val="25000"/>
                  </a:schemeClr>
                </a:solidFill>
                <a:latin typeface="Century Gothic" panose="020B0502020202020204" pitchFamily="34" charset="0"/>
              </a:rPr>
              <a:t>για</a:t>
            </a:r>
            <a:r>
              <a:rPr lang="en-US" b="1" dirty="0">
                <a:solidFill>
                  <a:schemeClr val="tx1">
                    <a:lumMod val="75000"/>
                    <a:lumOff val="25000"/>
                  </a:schemeClr>
                </a:solidFill>
                <a:latin typeface="Century Gothic" panose="020B0502020202020204" pitchFamily="34" charset="0"/>
              </a:rPr>
              <a:t>:</a:t>
            </a:r>
          </a:p>
          <a:p>
            <a:pPr marL="342900" indent="-342900">
              <a:buFontTx/>
              <a:buChar char="-"/>
            </a:pPr>
            <a:r>
              <a:rPr lang="el-GR" dirty="0">
                <a:solidFill>
                  <a:schemeClr val="tx1">
                    <a:lumMod val="75000"/>
                    <a:lumOff val="25000"/>
                  </a:schemeClr>
                </a:solidFill>
                <a:latin typeface="Century Gothic" panose="020B0502020202020204" pitchFamily="34" charset="0"/>
              </a:rPr>
              <a:t>Εξεύρεση οργανισμών που συμμετέχουν σε Αποκεντρωμένες Δράσεις</a:t>
            </a:r>
            <a:endParaRPr lang="en-US" dirty="0">
              <a:solidFill>
                <a:schemeClr val="tx1">
                  <a:lumMod val="75000"/>
                  <a:lumOff val="25000"/>
                </a:schemeClr>
              </a:solidFill>
              <a:latin typeface="Century Gothic" panose="020B0502020202020204" pitchFamily="34" charset="0"/>
            </a:endParaRPr>
          </a:p>
          <a:p>
            <a:pPr marL="342900" indent="-342900">
              <a:buFontTx/>
              <a:buChar char="-"/>
            </a:pPr>
            <a:r>
              <a:rPr lang="en-US" dirty="0">
                <a:solidFill>
                  <a:schemeClr val="tx1">
                    <a:lumMod val="75000"/>
                    <a:lumOff val="25000"/>
                  </a:schemeClr>
                </a:solidFill>
                <a:latin typeface="Century Gothic" panose="020B0502020202020204" pitchFamily="34" charset="0"/>
              </a:rPr>
              <a:t>E</a:t>
            </a:r>
            <a:r>
              <a:rPr lang="el-GR" dirty="0" err="1">
                <a:solidFill>
                  <a:schemeClr val="tx1">
                    <a:lumMod val="75000"/>
                    <a:lumOff val="25000"/>
                  </a:schemeClr>
                </a:solidFill>
                <a:latin typeface="Century Gothic" panose="020B0502020202020204" pitchFamily="34" charset="0"/>
              </a:rPr>
              <a:t>υκαιρίες</a:t>
            </a:r>
            <a:r>
              <a:rPr lang="el-GR" dirty="0">
                <a:solidFill>
                  <a:schemeClr val="tx1">
                    <a:lumMod val="75000"/>
                    <a:lumOff val="25000"/>
                  </a:schemeClr>
                </a:solidFill>
                <a:latin typeface="Century Gothic" panose="020B0502020202020204" pitchFamily="34" charset="0"/>
              </a:rPr>
              <a:t> του Προγράμματος</a:t>
            </a:r>
          </a:p>
          <a:p>
            <a:pPr marL="342900" indent="-342900">
              <a:buFontTx/>
              <a:buChar char="-"/>
            </a:pPr>
            <a:r>
              <a:rPr lang="el-GR" dirty="0">
                <a:solidFill>
                  <a:schemeClr val="tx1">
                    <a:lumMod val="75000"/>
                    <a:lumOff val="25000"/>
                  </a:schemeClr>
                </a:solidFill>
                <a:latin typeface="Century Gothic" panose="020B0502020202020204" pitchFamily="34" charset="0"/>
              </a:rPr>
              <a:t>Πρόσβαση σε εγκεκριμένα Σχέδια/</a:t>
            </a:r>
            <a:r>
              <a:rPr lang="en-US" dirty="0">
                <a:solidFill>
                  <a:schemeClr val="tx1">
                    <a:lumMod val="75000"/>
                    <a:lumOff val="25000"/>
                  </a:schemeClr>
                </a:solidFill>
                <a:latin typeface="Century Gothic" panose="020B0502020202020204" pitchFamily="34" charset="0"/>
              </a:rPr>
              <a:t>Projects’ Result Platform</a:t>
            </a:r>
          </a:p>
          <a:p>
            <a:pPr marL="342900" indent="-342900">
              <a:buFontTx/>
              <a:buChar char="-"/>
            </a:pPr>
            <a:r>
              <a:rPr lang="en-GB" dirty="0">
                <a:solidFill>
                  <a:schemeClr val="tx1">
                    <a:lumMod val="75000"/>
                    <a:lumOff val="25000"/>
                  </a:schemeClr>
                </a:solidFill>
                <a:latin typeface="Century Gothic" panose="020B0502020202020204" pitchFamily="34" charset="0"/>
              </a:rPr>
              <a:t>E</a:t>
            </a:r>
            <a:r>
              <a:rPr lang="el-GR" dirty="0" err="1">
                <a:solidFill>
                  <a:schemeClr val="tx1">
                    <a:lumMod val="75000"/>
                    <a:lumOff val="25000"/>
                  </a:schemeClr>
                </a:solidFill>
                <a:latin typeface="Century Gothic" panose="020B0502020202020204" pitchFamily="34" charset="0"/>
              </a:rPr>
              <a:t>γγραφές</a:t>
            </a:r>
            <a:r>
              <a:rPr lang="el-GR" dirty="0">
                <a:solidFill>
                  <a:schemeClr val="tx1">
                    <a:lumMod val="75000"/>
                    <a:lumOff val="25000"/>
                  </a:schemeClr>
                </a:solidFill>
                <a:latin typeface="Century Gothic" panose="020B0502020202020204" pitchFamily="34" charset="0"/>
              </a:rPr>
              <a:t> νέων οργανισμών (Απόκτηση Ο</a:t>
            </a:r>
            <a:r>
              <a:rPr lang="en-US" dirty="0">
                <a:solidFill>
                  <a:schemeClr val="tx1">
                    <a:lumMod val="75000"/>
                    <a:lumOff val="25000"/>
                  </a:schemeClr>
                </a:solidFill>
                <a:latin typeface="Century Gothic" panose="020B0502020202020204" pitchFamily="34" charset="0"/>
              </a:rPr>
              <a:t>ID)</a:t>
            </a:r>
            <a:endParaRPr lang="el-GR" dirty="0">
              <a:solidFill>
                <a:schemeClr val="tx1">
                  <a:lumMod val="75000"/>
                  <a:lumOff val="25000"/>
                </a:schemeClr>
              </a:solidFill>
              <a:latin typeface="Century Gothic" panose="020B0502020202020204" pitchFamily="34" charset="0"/>
            </a:endParaRPr>
          </a:p>
          <a:p>
            <a:pPr marL="342900" indent="-342900">
              <a:buFontTx/>
              <a:buChar char="-"/>
            </a:pPr>
            <a:r>
              <a:rPr lang="el-GR" dirty="0">
                <a:solidFill>
                  <a:schemeClr val="tx1">
                    <a:lumMod val="75000"/>
                    <a:lumOff val="25000"/>
                  </a:schemeClr>
                </a:solidFill>
                <a:latin typeface="Century Gothic" panose="020B0502020202020204" pitchFamily="34" charset="0"/>
              </a:rPr>
              <a:t>Πρόσβαση στις αιτήσεις</a:t>
            </a:r>
            <a:endParaRPr lang="en-US" dirty="0">
              <a:solidFill>
                <a:schemeClr val="tx1">
                  <a:lumMod val="75000"/>
                  <a:lumOff val="25000"/>
                </a:schemeClr>
              </a:solidFill>
              <a:latin typeface="Century Gothic" panose="020B0502020202020204" pitchFamily="34" charset="0"/>
            </a:endParaRPr>
          </a:p>
          <a:p>
            <a:pPr marL="342900" indent="-342900">
              <a:buFontTx/>
              <a:buChar char="-"/>
            </a:pPr>
            <a:r>
              <a:rPr lang="el-GR" dirty="0">
                <a:solidFill>
                  <a:srgbClr val="0070C0"/>
                </a:solidFill>
                <a:latin typeface="Century Gothic" panose="020B0502020202020204" pitchFamily="34" charset="0"/>
              </a:rPr>
              <a:t>Διαχείριση εγκεκριμένων σχεδίων</a:t>
            </a:r>
            <a:endParaRPr lang="en-US" sz="2000" dirty="0">
              <a:solidFill>
                <a:srgbClr val="0070C0"/>
              </a:solidFill>
              <a:latin typeface="Century Gothic" panose="020B0502020202020204" pitchFamily="34" charset="0"/>
            </a:endParaRPr>
          </a:p>
          <a:p>
            <a:pPr algn="just"/>
            <a:endParaRPr lang="el-GR" dirty="0">
              <a:solidFill>
                <a:schemeClr val="tx1">
                  <a:lumMod val="75000"/>
                  <a:lumOff val="25000"/>
                </a:schemeClr>
              </a:solidFill>
              <a:latin typeface="Century Gothic" panose="020B0502020202020204" pitchFamily="34" charset="0"/>
              <a:cs typeface="Arial"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868" y="2968705"/>
            <a:ext cx="9196534" cy="3887094"/>
          </a:xfrm>
          <a:prstGeom prst="rect">
            <a:avLst/>
          </a:prstGeom>
        </p:spPr>
      </p:pic>
    </p:spTree>
    <p:extLst>
      <p:ext uri="{BB962C8B-B14F-4D97-AF65-F5344CB8AC3E}">
        <p14:creationId xmlns:p14="http://schemas.microsoft.com/office/powerpoint/2010/main" val="5289839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684042"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ΠΡΟΣΒΑΣΗ ΣΤΗΝ ΠΛΑΤΦΟΡΜΑ </a:t>
            </a:r>
            <a:r>
              <a:rPr lang="en-US" sz="2800" dirty="0">
                <a:solidFill>
                  <a:schemeClr val="bg1"/>
                </a:solidFill>
                <a:latin typeface="Century Gothic" panose="020B0502020202020204" pitchFamily="34" charset="0"/>
              </a:rPr>
              <a:t>EESCP</a:t>
            </a:r>
            <a:r>
              <a:rPr lang="en-GB" sz="2800" dirty="0">
                <a:solidFill>
                  <a:schemeClr val="bg1"/>
                </a:solidFill>
                <a:latin typeface="Century Gothic" panose="020B0502020202020204" pitchFamily="34" charset="0"/>
              </a:rPr>
              <a:t> </a:t>
            </a:r>
            <a:endParaRPr lang="en-GB" sz="2800" b="1" dirty="0">
              <a:solidFill>
                <a:schemeClr val="bg1"/>
              </a:solidFill>
            </a:endParaRPr>
          </a:p>
        </p:txBody>
      </p:sp>
      <p:sp>
        <p:nvSpPr>
          <p:cNvPr id="4" name="Rectangle 3"/>
          <p:cNvSpPr/>
          <p:nvPr/>
        </p:nvSpPr>
        <p:spPr>
          <a:xfrm>
            <a:off x="124325" y="745738"/>
            <a:ext cx="9621253" cy="1015663"/>
          </a:xfrm>
          <a:prstGeom prst="rect">
            <a:avLst/>
          </a:prstGeom>
        </p:spPr>
        <p:txBody>
          <a:bodyPr wrap="square">
            <a:spAutoFit/>
          </a:bodyPr>
          <a:lstStyle/>
          <a:p>
            <a:pPr marL="457200" indent="-457200">
              <a:buFont typeface="+mj-lt"/>
              <a:buAutoNum type="arabicPeriod"/>
            </a:pPr>
            <a:r>
              <a:rPr lang="el-GR" sz="2000" dirty="0">
                <a:solidFill>
                  <a:schemeClr val="tx1">
                    <a:lumMod val="75000"/>
                    <a:lumOff val="25000"/>
                  </a:schemeClr>
                </a:solidFill>
                <a:latin typeface="Century Gothic" panose="020B0502020202020204" pitchFamily="34" charset="0"/>
              </a:rPr>
              <a:t>Εγγραφή ή </a:t>
            </a:r>
            <a:r>
              <a:rPr lang="en-GB" sz="2000" dirty="0">
                <a:solidFill>
                  <a:schemeClr val="tx1">
                    <a:lumMod val="75000"/>
                    <a:lumOff val="25000"/>
                  </a:schemeClr>
                </a:solidFill>
                <a:latin typeface="Century Gothic" panose="020B0502020202020204" pitchFamily="34" charset="0"/>
              </a:rPr>
              <a:t>Login</a:t>
            </a:r>
          </a:p>
          <a:p>
            <a:pPr marL="457200" indent="-457200">
              <a:buFont typeface="+mj-lt"/>
              <a:buAutoNum type="arabicPeriod"/>
            </a:pPr>
            <a:r>
              <a:rPr lang="en-GB" sz="2000" dirty="0">
                <a:solidFill>
                  <a:schemeClr val="tx1">
                    <a:lumMod val="75000"/>
                    <a:lumOff val="25000"/>
                  </a:schemeClr>
                </a:solidFill>
                <a:latin typeface="Century Gothic" panose="020B0502020202020204" pitchFamily="34" charset="0"/>
              </a:rPr>
              <a:t>EU Login</a:t>
            </a:r>
          </a:p>
          <a:p>
            <a:pPr marL="457200" indent="-457200">
              <a:buFont typeface="+mj-lt"/>
              <a:buAutoNum type="arabicPeriod"/>
            </a:pPr>
            <a:r>
              <a:rPr lang="en-GB" sz="2000" dirty="0">
                <a:solidFill>
                  <a:schemeClr val="tx1">
                    <a:lumMod val="75000"/>
                    <a:lumOff val="25000"/>
                  </a:schemeClr>
                </a:solidFill>
                <a:latin typeface="Century Gothic" panose="020B0502020202020204" pitchFamily="34" charset="0"/>
              </a:rPr>
              <a:t>Welcome message </a:t>
            </a:r>
            <a:r>
              <a:rPr lang="el-GR" sz="2000" dirty="0">
                <a:solidFill>
                  <a:schemeClr val="tx1">
                    <a:lumMod val="75000"/>
                    <a:lumOff val="25000"/>
                  </a:schemeClr>
                </a:solidFill>
                <a:latin typeface="Century Gothic" panose="020B0502020202020204" pitchFamily="34" charset="0"/>
              </a:rPr>
              <a:t>με το μήνυμα χρήστη</a:t>
            </a:r>
            <a:endParaRPr lang="en-GB" sz="2000" dirty="0">
              <a:solidFill>
                <a:schemeClr val="tx1">
                  <a:lumMod val="75000"/>
                  <a:lumOff val="25000"/>
                </a:schemeClr>
              </a:solidFill>
              <a:latin typeface="Century Gothic" panose="020B0502020202020204" pitchFamily="34" charset="0"/>
            </a:endParaRP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25" y="1761401"/>
            <a:ext cx="9621253" cy="4934271"/>
          </a:xfrm>
          <a:prstGeom prst="rect">
            <a:avLst/>
          </a:prstGeom>
        </p:spPr>
      </p:pic>
      <p:sp>
        <p:nvSpPr>
          <p:cNvPr id="31" name="Teardrop 30"/>
          <p:cNvSpPr/>
          <p:nvPr/>
        </p:nvSpPr>
        <p:spPr>
          <a:xfrm rot="17517794" flipH="1">
            <a:off x="11638422" y="1589366"/>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4158" y="2133978"/>
            <a:ext cx="3243089" cy="1286172"/>
          </a:xfrm>
          <a:prstGeom prst="rect">
            <a:avLst/>
          </a:prstGeom>
        </p:spPr>
      </p:pic>
      <p:grpSp>
        <p:nvGrpSpPr>
          <p:cNvPr id="34" name="Group 33"/>
          <p:cNvGrpSpPr/>
          <p:nvPr/>
        </p:nvGrpSpPr>
        <p:grpSpPr>
          <a:xfrm>
            <a:off x="11693079" y="1534708"/>
            <a:ext cx="360040" cy="469355"/>
            <a:chOff x="8714671" y="1522944"/>
            <a:chExt cx="360040" cy="469355"/>
          </a:xfrm>
        </p:grpSpPr>
        <p:sp>
          <p:nvSpPr>
            <p:cNvPr id="35" name="Teardrop 34"/>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6" name="TextBox 35"/>
            <p:cNvSpPr txBox="1"/>
            <p:nvPr/>
          </p:nvSpPr>
          <p:spPr>
            <a:xfrm>
              <a:off x="8729765" y="1572955"/>
              <a:ext cx="321910" cy="369332"/>
            </a:xfrm>
            <a:prstGeom prst="rect">
              <a:avLst/>
            </a:prstGeom>
            <a:noFill/>
          </p:spPr>
          <p:txBody>
            <a:bodyPr wrap="square" rtlCol="0">
              <a:spAutoFit/>
            </a:bodyPr>
            <a:lstStyle/>
            <a:p>
              <a:r>
                <a:rPr lang="el-GR" b="1" dirty="0" smtClean="0">
                  <a:solidFill>
                    <a:srgbClr val="FFC000"/>
                  </a:solidFill>
                </a:rPr>
                <a:t>1</a:t>
              </a:r>
              <a:endParaRPr lang="en-US" b="1" dirty="0">
                <a:solidFill>
                  <a:srgbClr val="FFC000"/>
                </a:solidFill>
              </a:endParaRPr>
            </a:p>
          </p:txBody>
        </p:sp>
      </p:grpSp>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1662" y="3604930"/>
            <a:ext cx="3135585" cy="2000286"/>
          </a:xfrm>
          <a:prstGeom prst="rect">
            <a:avLst/>
          </a:prstGeom>
        </p:spPr>
      </p:pic>
      <p:grpSp>
        <p:nvGrpSpPr>
          <p:cNvPr id="38" name="Group 37"/>
          <p:cNvGrpSpPr/>
          <p:nvPr/>
        </p:nvGrpSpPr>
        <p:grpSpPr>
          <a:xfrm>
            <a:off x="11839760" y="3792727"/>
            <a:ext cx="360040" cy="469355"/>
            <a:chOff x="8714671" y="1522944"/>
            <a:chExt cx="360040" cy="469355"/>
          </a:xfrm>
        </p:grpSpPr>
        <p:sp>
          <p:nvSpPr>
            <p:cNvPr id="39" name="Teardrop 38"/>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0" name="TextBox 39"/>
            <p:cNvSpPr txBox="1"/>
            <p:nvPr/>
          </p:nvSpPr>
          <p:spPr>
            <a:xfrm>
              <a:off x="8729765" y="1572955"/>
              <a:ext cx="321910" cy="369332"/>
            </a:xfrm>
            <a:prstGeom prst="rect">
              <a:avLst/>
            </a:prstGeom>
            <a:noFill/>
          </p:spPr>
          <p:txBody>
            <a:bodyPr wrap="square" rtlCol="0">
              <a:spAutoFit/>
            </a:bodyPr>
            <a:lstStyle/>
            <a:p>
              <a:r>
                <a:rPr lang="en-US" b="1" dirty="0" smtClean="0">
                  <a:solidFill>
                    <a:srgbClr val="FFC000"/>
                  </a:solidFill>
                </a:rPr>
                <a:t>2</a:t>
              </a:r>
              <a:endParaRPr lang="en-US" b="1" dirty="0">
                <a:solidFill>
                  <a:srgbClr val="FFC000"/>
                </a:solidFill>
              </a:endParaRPr>
            </a:p>
          </p:txBody>
        </p:sp>
      </p:grpSp>
      <p:grpSp>
        <p:nvGrpSpPr>
          <p:cNvPr id="41" name="Group 40"/>
          <p:cNvGrpSpPr/>
          <p:nvPr/>
        </p:nvGrpSpPr>
        <p:grpSpPr>
          <a:xfrm>
            <a:off x="11914467" y="5220829"/>
            <a:ext cx="360040" cy="469355"/>
            <a:chOff x="8714671" y="1522944"/>
            <a:chExt cx="360040" cy="469355"/>
          </a:xfrm>
        </p:grpSpPr>
        <p:sp>
          <p:nvSpPr>
            <p:cNvPr id="42" name="Teardrop 41"/>
            <p:cNvSpPr/>
            <p:nvPr/>
          </p:nvSpPr>
          <p:spPr>
            <a:xfrm rot="17517794" flipH="1">
              <a:off x="8660013" y="1577602"/>
              <a:ext cx="469355"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3" name="TextBox 42"/>
            <p:cNvSpPr txBox="1"/>
            <p:nvPr/>
          </p:nvSpPr>
          <p:spPr>
            <a:xfrm>
              <a:off x="8729765" y="1572955"/>
              <a:ext cx="321910" cy="369332"/>
            </a:xfrm>
            <a:prstGeom prst="rect">
              <a:avLst/>
            </a:prstGeom>
            <a:noFill/>
          </p:spPr>
          <p:txBody>
            <a:bodyPr wrap="square" rtlCol="0">
              <a:spAutoFit/>
            </a:bodyPr>
            <a:lstStyle/>
            <a:p>
              <a:r>
                <a:rPr lang="en-US" b="1" dirty="0">
                  <a:solidFill>
                    <a:srgbClr val="FFC000"/>
                  </a:solidFill>
                </a:rPr>
                <a:t>3</a:t>
              </a:r>
            </a:p>
          </p:txBody>
        </p:sp>
      </p:grpSp>
      <p:pic>
        <p:nvPicPr>
          <p:cNvPr id="3" name="Picture 2"/>
          <p:cNvPicPr>
            <a:picLocks noChangeAspect="1"/>
          </p:cNvPicPr>
          <p:nvPr/>
        </p:nvPicPr>
        <p:blipFill>
          <a:blip r:embed="rId6"/>
          <a:stretch>
            <a:fillRect/>
          </a:stretch>
        </p:blipFill>
        <p:spPr>
          <a:xfrm>
            <a:off x="9002518" y="5775153"/>
            <a:ext cx="3271989" cy="845726"/>
          </a:xfrm>
          <a:prstGeom prst="rect">
            <a:avLst/>
          </a:prstGeom>
        </p:spPr>
      </p:pic>
    </p:spTree>
    <p:extLst>
      <p:ext uri="{BB962C8B-B14F-4D97-AF65-F5344CB8AC3E}">
        <p14:creationId xmlns:p14="http://schemas.microsoft.com/office/powerpoint/2010/main" val="286837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684042"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ΑΡΧΙΚΗ ΣΕΛΙΔΑ </a:t>
            </a:r>
            <a:r>
              <a:rPr lang="en-US" sz="2800" dirty="0">
                <a:solidFill>
                  <a:schemeClr val="bg1"/>
                </a:solidFill>
                <a:latin typeface="Century Gothic" panose="020B0502020202020204" pitchFamily="34" charset="0"/>
              </a:rPr>
              <a:t>EESCP – TOP MENU</a:t>
            </a:r>
            <a:endParaRPr lang="en-GB" sz="2800" b="1" dirty="0">
              <a:solidFill>
                <a:schemeClr val="bg1"/>
              </a:solidFill>
            </a:endParaRPr>
          </a:p>
        </p:txBody>
      </p:sp>
      <p:sp>
        <p:nvSpPr>
          <p:cNvPr id="3" name="Rectangle 2"/>
          <p:cNvSpPr/>
          <p:nvPr/>
        </p:nvSpPr>
        <p:spPr>
          <a:xfrm>
            <a:off x="572868" y="873803"/>
            <a:ext cx="10593363" cy="2677656"/>
          </a:xfrm>
          <a:prstGeom prst="rect">
            <a:avLst/>
          </a:prstGeom>
        </p:spPr>
        <p:txBody>
          <a:bodyPr wrap="square">
            <a:spAutoFit/>
          </a:bodyPr>
          <a:lstStyle/>
          <a:p>
            <a:pPr marL="457200" indent="-457200">
              <a:lnSpc>
                <a:spcPct val="150000"/>
              </a:lnSpc>
              <a:buFont typeface="+mj-lt"/>
              <a:buAutoNum type="arabicPeriod"/>
            </a:pPr>
            <a:r>
              <a:rPr lang="el-GR" sz="2000" dirty="0">
                <a:solidFill>
                  <a:schemeClr val="tx1">
                    <a:lumMod val="75000"/>
                    <a:lumOff val="25000"/>
                  </a:schemeClr>
                </a:solidFill>
                <a:latin typeface="Century Gothic" panose="020B0502020202020204" pitchFamily="34" charset="0"/>
              </a:rPr>
              <a:t>Πλοήγηση στην πλατφόρμα</a:t>
            </a:r>
          </a:p>
          <a:p>
            <a:pPr marL="457200" indent="-457200">
              <a:lnSpc>
                <a:spcPct val="150000"/>
              </a:lnSpc>
              <a:buFont typeface="+mj-lt"/>
              <a:buAutoNum type="arabicPeriod"/>
            </a:pPr>
            <a:r>
              <a:rPr lang="el-GR" sz="2000" dirty="0">
                <a:solidFill>
                  <a:schemeClr val="tx1">
                    <a:lumMod val="75000"/>
                    <a:lumOff val="25000"/>
                  </a:schemeClr>
                </a:solidFill>
                <a:latin typeface="Century Gothic" panose="020B0502020202020204" pitchFamily="34" charset="0"/>
              </a:rPr>
              <a:t>Εγγραφή – Σύνδεση/Αποσύνδεση με προσωπικό λογαριασμό </a:t>
            </a:r>
          </a:p>
          <a:p>
            <a:pPr marL="457200" indent="-457200">
              <a:lnSpc>
                <a:spcPct val="150000"/>
              </a:lnSpc>
              <a:buFont typeface="+mj-lt"/>
              <a:buAutoNum type="arabicPeriod"/>
            </a:pPr>
            <a:r>
              <a:rPr lang="el-GR" sz="2000" dirty="0">
                <a:solidFill>
                  <a:schemeClr val="tx1">
                    <a:lumMod val="75000"/>
                    <a:lumOff val="25000"/>
                  </a:schemeClr>
                </a:solidFill>
                <a:latin typeface="Century Gothic" panose="020B0502020202020204" pitchFamily="34" charset="0"/>
              </a:rPr>
              <a:t>Προεπιλεγμένη γλώσσα</a:t>
            </a:r>
            <a:r>
              <a:rPr lang="en-US" sz="2000" dirty="0">
                <a:solidFill>
                  <a:schemeClr val="tx1">
                    <a:lumMod val="75000"/>
                    <a:lumOff val="25000"/>
                  </a:schemeClr>
                </a:solidFill>
                <a:latin typeface="Century Gothic" panose="020B0502020202020204" pitchFamily="34" charset="0"/>
              </a:rPr>
              <a:t>:</a:t>
            </a:r>
            <a:r>
              <a:rPr lang="el-GR" sz="2000" dirty="0">
                <a:solidFill>
                  <a:schemeClr val="tx1">
                    <a:lumMod val="75000"/>
                    <a:lumOff val="25000"/>
                  </a:schemeClr>
                </a:solidFill>
                <a:latin typeface="Century Gothic" panose="020B0502020202020204" pitchFamily="34" charset="0"/>
              </a:rPr>
              <a:t> Αγγλικά</a:t>
            </a:r>
            <a:r>
              <a:rPr lang="en-US" sz="2000" dirty="0">
                <a:solidFill>
                  <a:schemeClr val="tx1">
                    <a:lumMod val="75000"/>
                    <a:lumOff val="25000"/>
                  </a:schemeClr>
                </a:solidFill>
                <a:latin typeface="Century Gothic" panose="020B0502020202020204" pitchFamily="34" charset="0"/>
              </a:rPr>
              <a:t>.</a:t>
            </a:r>
            <a:r>
              <a:rPr lang="el-GR" sz="2000" dirty="0">
                <a:solidFill>
                  <a:schemeClr val="tx1">
                    <a:lumMod val="75000"/>
                    <a:lumOff val="25000"/>
                  </a:schemeClr>
                </a:solidFill>
                <a:latin typeface="Century Gothic" panose="020B0502020202020204" pitchFamily="34" charset="0"/>
              </a:rPr>
              <a:t> </a:t>
            </a:r>
            <a:r>
              <a:rPr lang="en-US" sz="2000" dirty="0">
                <a:solidFill>
                  <a:schemeClr val="tx1">
                    <a:lumMod val="75000"/>
                    <a:lumOff val="25000"/>
                  </a:schemeClr>
                </a:solidFill>
                <a:latin typeface="Century Gothic" panose="020B0502020202020204" pitchFamily="34" charset="0"/>
              </a:rPr>
              <a:t>M</a:t>
            </a:r>
            <a:r>
              <a:rPr lang="el-GR" sz="2000" dirty="0" err="1">
                <a:solidFill>
                  <a:schemeClr val="tx1">
                    <a:lumMod val="75000"/>
                    <a:lumOff val="25000"/>
                  </a:schemeClr>
                </a:solidFill>
                <a:latin typeface="Century Gothic" panose="020B0502020202020204" pitchFamily="34" charset="0"/>
              </a:rPr>
              <a:t>πορείτε</a:t>
            </a:r>
            <a:r>
              <a:rPr lang="el-GR" sz="2000" dirty="0">
                <a:solidFill>
                  <a:schemeClr val="tx1">
                    <a:lumMod val="75000"/>
                    <a:lumOff val="25000"/>
                  </a:schemeClr>
                </a:solidFill>
                <a:latin typeface="Century Gothic" panose="020B0502020202020204" pitchFamily="34" charset="0"/>
              </a:rPr>
              <a:t> να μετατρέψετε τη γλώσσα στα Ελληνικά</a:t>
            </a:r>
          </a:p>
          <a:p>
            <a:pPr marL="457200" indent="-457200">
              <a:lnSpc>
                <a:spcPct val="150000"/>
              </a:lnSpc>
              <a:buFont typeface="+mj-lt"/>
              <a:buAutoNum type="arabicPeriod"/>
            </a:pPr>
            <a:r>
              <a:rPr lang="el-GR" sz="2000" dirty="0">
                <a:solidFill>
                  <a:schemeClr val="tx1">
                    <a:lumMod val="75000"/>
                    <a:lumOff val="25000"/>
                  </a:schemeClr>
                </a:solidFill>
                <a:latin typeface="Century Gothic" panose="020B0502020202020204" pitchFamily="34" charset="0"/>
              </a:rPr>
              <a:t>Ειδοποιήσεις της πλατφόρμας προς τον χρήστη</a:t>
            </a:r>
          </a:p>
          <a:p>
            <a:pPr algn="just"/>
            <a:endParaRPr lang="el-GR" dirty="0">
              <a:solidFill>
                <a:schemeClr val="tx1">
                  <a:lumMod val="75000"/>
                  <a:lumOff val="25000"/>
                </a:schemeClr>
              </a:solidFill>
              <a:latin typeface="Century Gothic" panose="020B0502020202020204" pitchFamily="34" charset="0"/>
              <a:cs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4" y="3551459"/>
            <a:ext cx="12133456" cy="2305090"/>
          </a:xfrm>
          <a:prstGeom prst="rect">
            <a:avLst/>
          </a:prstGeom>
        </p:spPr>
      </p:pic>
    </p:spTree>
    <p:extLst>
      <p:ext uri="{BB962C8B-B14F-4D97-AF65-F5344CB8AC3E}">
        <p14:creationId xmlns:p14="http://schemas.microsoft.com/office/powerpoint/2010/main" val="4669759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60190"/>
            <a:ext cx="10684042" cy="523220"/>
          </a:xfrm>
          <a:prstGeom prst="rect">
            <a:avLst/>
          </a:prstGeom>
          <a:noFill/>
        </p:spPr>
        <p:txBody>
          <a:bodyPr wrap="square" rtlCol="0">
            <a:spAutoFit/>
          </a:bodyPr>
          <a:lstStyle/>
          <a:p>
            <a:pPr algn="ctr"/>
            <a:r>
              <a:rPr lang="en-US" sz="2800" dirty="0">
                <a:solidFill>
                  <a:schemeClr val="bg1"/>
                </a:solidFill>
                <a:latin typeface="Century Gothic" panose="020B0502020202020204" pitchFamily="34" charset="0"/>
              </a:rPr>
              <a:t>A</a:t>
            </a:r>
            <a:r>
              <a:rPr lang="el-GR" sz="2800" dirty="0">
                <a:solidFill>
                  <a:schemeClr val="bg1"/>
                </a:solidFill>
                <a:latin typeface="Century Gothic" panose="020B0502020202020204" pitchFamily="34" charset="0"/>
              </a:rPr>
              <a:t>Ρ</a:t>
            </a:r>
            <a:r>
              <a:rPr lang="en-US" sz="2800" dirty="0">
                <a:solidFill>
                  <a:schemeClr val="bg1"/>
                </a:solidFill>
                <a:latin typeface="Century Gothic" panose="020B0502020202020204" pitchFamily="34" charset="0"/>
              </a:rPr>
              <a:t>XIKH </a:t>
            </a:r>
            <a:r>
              <a:rPr lang="el-GR" sz="2800" dirty="0">
                <a:solidFill>
                  <a:schemeClr val="bg1"/>
                </a:solidFill>
                <a:latin typeface="Century Gothic" panose="020B0502020202020204" pitchFamily="34" charset="0"/>
              </a:rPr>
              <a:t>ΣΕΛΙΔΑ </a:t>
            </a:r>
            <a:r>
              <a:rPr lang="en-US" sz="2800" dirty="0">
                <a:solidFill>
                  <a:schemeClr val="bg1"/>
                </a:solidFill>
                <a:latin typeface="Century Gothic" panose="020B0502020202020204" pitchFamily="34" charset="0"/>
              </a:rPr>
              <a:t>EESCP </a:t>
            </a:r>
            <a:r>
              <a:rPr lang="el-GR" sz="2800" dirty="0">
                <a:solidFill>
                  <a:schemeClr val="bg1"/>
                </a:solidFill>
                <a:latin typeface="Century Gothic" panose="020B0502020202020204" pitchFamily="34" charset="0"/>
              </a:rPr>
              <a:t>– ΒΑΣΙΚΟ</a:t>
            </a:r>
            <a:r>
              <a:rPr lang="en-US" sz="2800" dirty="0">
                <a:solidFill>
                  <a:schemeClr val="bg1"/>
                </a:solidFill>
                <a:latin typeface="Century Gothic" panose="020B0502020202020204" pitchFamily="34" charset="0"/>
              </a:rPr>
              <a:t> MENU</a:t>
            </a:r>
            <a:endParaRPr lang="en-GB" sz="2800" b="1" dirty="0">
              <a:solidFill>
                <a:schemeClr val="bg1"/>
              </a:solidFill>
            </a:endParaRPr>
          </a:p>
        </p:txBody>
      </p:sp>
      <p:sp>
        <p:nvSpPr>
          <p:cNvPr id="4" name="Rectangle 3"/>
          <p:cNvSpPr/>
          <p:nvPr/>
        </p:nvSpPr>
        <p:spPr>
          <a:xfrm>
            <a:off x="124325" y="745738"/>
            <a:ext cx="9621253" cy="6093976"/>
          </a:xfrm>
          <a:prstGeom prst="rect">
            <a:avLst/>
          </a:prstGeom>
        </p:spPr>
        <p:txBody>
          <a:bodyPr wrap="square">
            <a:spAutoFit/>
          </a:bodyPr>
          <a:lstStyle/>
          <a:p>
            <a:pPr marL="457200" indent="-457200">
              <a:lnSpc>
                <a:spcPct val="150000"/>
              </a:lnSpc>
              <a:buFont typeface="+mj-lt"/>
              <a:buAutoNum type="arabicPeriod"/>
            </a:pPr>
            <a:r>
              <a:rPr lang="en-US" sz="2000" b="1" dirty="0">
                <a:solidFill>
                  <a:schemeClr val="tx1">
                    <a:lumMod val="75000"/>
                    <a:lumOff val="25000"/>
                  </a:schemeClr>
                </a:solidFill>
                <a:latin typeface="Century Gothic" panose="020B0502020202020204" pitchFamily="34" charset="0"/>
              </a:rPr>
              <a:t>“HOME” : </a:t>
            </a:r>
            <a:r>
              <a:rPr lang="el-GR" sz="2000" dirty="0">
                <a:solidFill>
                  <a:schemeClr val="tx1">
                    <a:lumMod val="75000"/>
                    <a:lumOff val="25000"/>
                  </a:schemeClr>
                </a:solidFill>
                <a:latin typeface="Century Gothic" panose="020B0502020202020204" pitchFamily="34" charset="0"/>
              </a:rPr>
              <a:t>Επιστροφή στο </a:t>
            </a:r>
            <a:r>
              <a:rPr lang="en-US" sz="2000" dirty="0">
                <a:solidFill>
                  <a:schemeClr val="tx1">
                    <a:lumMod val="75000"/>
                    <a:lumOff val="25000"/>
                  </a:schemeClr>
                </a:solidFill>
                <a:latin typeface="Century Gothic" panose="020B0502020202020204" pitchFamily="34" charset="0"/>
              </a:rPr>
              <a:t>Homepage</a:t>
            </a:r>
          </a:p>
          <a:p>
            <a:pPr marL="457200" indent="-457200">
              <a:lnSpc>
                <a:spcPct val="150000"/>
              </a:lnSpc>
              <a:buFont typeface="+mj-lt"/>
              <a:buAutoNum type="arabicPeriod"/>
            </a:pPr>
            <a:r>
              <a:rPr lang="en-US" sz="2000" b="1" dirty="0">
                <a:solidFill>
                  <a:schemeClr val="tx1">
                    <a:lumMod val="75000"/>
                    <a:lumOff val="25000"/>
                  </a:schemeClr>
                </a:solidFill>
                <a:latin typeface="Century Gothic" panose="020B0502020202020204" pitchFamily="34" charset="0"/>
              </a:rPr>
              <a:t>“ORGANISATIONS”:</a:t>
            </a:r>
          </a:p>
          <a:p>
            <a:pPr>
              <a:lnSpc>
                <a:spcPct val="150000"/>
              </a:lnSpc>
            </a:pPr>
            <a:r>
              <a:rPr lang="el-GR" sz="2000" dirty="0">
                <a:solidFill>
                  <a:schemeClr val="tx1">
                    <a:lumMod val="75000"/>
                    <a:lumOff val="25000"/>
                  </a:schemeClr>
                </a:solidFill>
                <a:latin typeface="Century Gothic" panose="020B0502020202020204" pitchFamily="34" charset="0"/>
                <a:hlinkClick r:id="rId3"/>
              </a:rPr>
              <a:t>- Εξεύρεση οργανισμών</a:t>
            </a:r>
            <a:endParaRPr lang="el-GR" sz="2000" dirty="0">
              <a:solidFill>
                <a:schemeClr val="tx1">
                  <a:lumMod val="75000"/>
                  <a:lumOff val="25000"/>
                </a:schemeClr>
              </a:solidFill>
              <a:latin typeface="Century Gothic" panose="020B0502020202020204" pitchFamily="34" charset="0"/>
            </a:endParaRPr>
          </a:p>
          <a:p>
            <a:pPr>
              <a:lnSpc>
                <a:spcPct val="150000"/>
              </a:lnSpc>
            </a:pPr>
            <a:r>
              <a:rPr lang="el-GR" sz="2000" dirty="0">
                <a:solidFill>
                  <a:schemeClr val="tx1">
                    <a:lumMod val="75000"/>
                    <a:lumOff val="25000"/>
                  </a:schemeClr>
                </a:solidFill>
                <a:latin typeface="Century Gothic" panose="020B0502020202020204" pitchFamily="34" charset="0"/>
                <a:hlinkClick r:id="rId4"/>
              </a:rPr>
              <a:t>- Εγγραφή νέου οργανισμού</a:t>
            </a:r>
            <a:r>
              <a:rPr lang="el-GR" sz="2000" dirty="0">
                <a:solidFill>
                  <a:schemeClr val="tx1">
                    <a:lumMod val="75000"/>
                    <a:lumOff val="25000"/>
                  </a:schemeClr>
                </a:solidFill>
                <a:latin typeface="Century Gothic" panose="020B0502020202020204" pitchFamily="34" charset="0"/>
              </a:rPr>
              <a:t> (Απαιτείται </a:t>
            </a:r>
            <a:r>
              <a:rPr lang="en-GB" sz="2000" dirty="0">
                <a:solidFill>
                  <a:schemeClr val="tx1">
                    <a:lumMod val="75000"/>
                    <a:lumOff val="25000"/>
                  </a:schemeClr>
                </a:solidFill>
                <a:latin typeface="Century Gothic" panose="020B0502020202020204" pitchFamily="34" charset="0"/>
              </a:rPr>
              <a:t>Login)</a:t>
            </a:r>
            <a:endParaRPr lang="el-GR" sz="2000" dirty="0">
              <a:solidFill>
                <a:schemeClr val="tx1">
                  <a:lumMod val="75000"/>
                  <a:lumOff val="25000"/>
                </a:schemeClr>
              </a:solidFill>
              <a:latin typeface="Century Gothic" panose="020B0502020202020204" pitchFamily="34" charset="0"/>
            </a:endParaRPr>
          </a:p>
          <a:p>
            <a:pPr>
              <a:lnSpc>
                <a:spcPct val="150000"/>
              </a:lnSpc>
            </a:pPr>
            <a:r>
              <a:rPr lang="el-GR" sz="2000" dirty="0">
                <a:solidFill>
                  <a:srgbClr val="FF0000"/>
                </a:solidFill>
                <a:latin typeface="Century Gothic" panose="020B0502020202020204" pitchFamily="34" charset="0"/>
                <a:hlinkClick r:id="rId5"/>
              </a:rPr>
              <a:t>- Λίστα οργανισμών συνδεδεμένη με το χρήστη</a:t>
            </a:r>
            <a:r>
              <a:rPr lang="en-GB" sz="2000" dirty="0">
                <a:solidFill>
                  <a:srgbClr val="FF0000"/>
                </a:solidFill>
                <a:latin typeface="Century Gothic" panose="020B0502020202020204" pitchFamily="34" charset="0"/>
                <a:hlinkClick r:id="rId5"/>
              </a:rPr>
              <a:t> </a:t>
            </a:r>
            <a:r>
              <a:rPr lang="en-GB" sz="2000" dirty="0">
                <a:solidFill>
                  <a:schemeClr val="tx1">
                    <a:lumMod val="75000"/>
                    <a:lumOff val="25000"/>
                  </a:schemeClr>
                </a:solidFill>
                <a:latin typeface="Century Gothic" panose="020B0502020202020204" pitchFamily="34" charset="0"/>
              </a:rPr>
              <a:t>(</a:t>
            </a:r>
            <a:r>
              <a:rPr lang="el-GR" sz="2000" dirty="0">
                <a:solidFill>
                  <a:schemeClr val="tx1">
                    <a:lumMod val="75000"/>
                    <a:lumOff val="25000"/>
                  </a:schemeClr>
                </a:solidFill>
                <a:latin typeface="Century Gothic" panose="020B0502020202020204" pitchFamily="34" charset="0"/>
              </a:rPr>
              <a:t>Απαιτείται </a:t>
            </a:r>
            <a:r>
              <a:rPr lang="en-GB" sz="2000" dirty="0">
                <a:solidFill>
                  <a:schemeClr val="tx1">
                    <a:lumMod val="75000"/>
                    <a:lumOff val="25000"/>
                  </a:schemeClr>
                </a:solidFill>
                <a:latin typeface="Century Gothic" panose="020B0502020202020204" pitchFamily="34" charset="0"/>
              </a:rPr>
              <a:t>Login</a:t>
            </a:r>
            <a:r>
              <a:rPr lang="el-GR" sz="2000" dirty="0">
                <a:solidFill>
                  <a:schemeClr val="tx1">
                    <a:lumMod val="75000"/>
                    <a:lumOff val="25000"/>
                  </a:schemeClr>
                </a:solidFill>
                <a:latin typeface="Century Gothic" panose="020B0502020202020204" pitchFamily="34" charset="0"/>
              </a:rPr>
              <a:t>)</a:t>
            </a:r>
            <a:endParaRPr lang="en-US" sz="2000" dirty="0">
              <a:solidFill>
                <a:schemeClr val="tx1">
                  <a:lumMod val="75000"/>
                  <a:lumOff val="25000"/>
                </a:schemeClr>
              </a:solidFill>
              <a:latin typeface="Century Gothic" panose="020B0502020202020204" pitchFamily="34" charset="0"/>
            </a:endParaRPr>
          </a:p>
          <a:p>
            <a:pPr marL="457200" indent="-457200">
              <a:lnSpc>
                <a:spcPct val="150000"/>
              </a:lnSpc>
              <a:buAutoNum type="arabicPeriod" startAt="3"/>
            </a:pPr>
            <a:r>
              <a:rPr lang="en-US" sz="2000" b="1" dirty="0">
                <a:solidFill>
                  <a:schemeClr val="tx1">
                    <a:lumMod val="75000"/>
                    <a:lumOff val="25000"/>
                  </a:schemeClr>
                </a:solidFill>
                <a:latin typeface="Century Gothic" panose="020B0502020202020204" pitchFamily="34" charset="0"/>
              </a:rPr>
              <a:t>“OPPORTUNITIES”: </a:t>
            </a:r>
            <a:r>
              <a:rPr lang="el-GR" sz="2000" dirty="0">
                <a:solidFill>
                  <a:schemeClr val="tx1">
                    <a:lumMod val="75000"/>
                    <a:lumOff val="25000"/>
                  </a:schemeClr>
                </a:solidFill>
                <a:latin typeface="Century Gothic" panose="020B0502020202020204" pitchFamily="34" charset="0"/>
              </a:rPr>
              <a:t>Πρόσβαση σε όλες τις διαθέσιμες αιτήσεις του Προγράμματος</a:t>
            </a:r>
            <a:endParaRPr lang="en-US" sz="2000" b="1" dirty="0">
              <a:solidFill>
                <a:schemeClr val="tx1">
                  <a:lumMod val="75000"/>
                  <a:lumOff val="25000"/>
                </a:schemeClr>
              </a:solidFill>
              <a:latin typeface="Century Gothic" panose="020B0502020202020204" pitchFamily="34" charset="0"/>
            </a:endParaRPr>
          </a:p>
          <a:p>
            <a:pPr marL="457200" indent="-457200">
              <a:lnSpc>
                <a:spcPct val="150000"/>
              </a:lnSpc>
              <a:buFontTx/>
              <a:buAutoNum type="arabicPeriod" startAt="3"/>
            </a:pPr>
            <a:r>
              <a:rPr lang="en-US" sz="2000" b="1" dirty="0">
                <a:solidFill>
                  <a:schemeClr val="tx1">
                    <a:lumMod val="75000"/>
                    <a:lumOff val="25000"/>
                  </a:schemeClr>
                </a:solidFill>
                <a:latin typeface="Century Gothic" panose="020B0502020202020204" pitchFamily="34" charset="0"/>
              </a:rPr>
              <a:t>“APPLICATIONS”:</a:t>
            </a:r>
            <a:r>
              <a:rPr lang="el-GR" sz="2000" b="1"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Διαχείριση αιτήσεων σε </a:t>
            </a:r>
            <a:r>
              <a:rPr lang="en-US" sz="2000" dirty="0">
                <a:solidFill>
                  <a:schemeClr val="tx1">
                    <a:lumMod val="75000"/>
                    <a:lumOff val="25000"/>
                  </a:schemeClr>
                </a:solidFill>
                <a:latin typeface="Century Gothic" panose="020B0502020202020204" pitchFamily="34" charset="0"/>
              </a:rPr>
              <a:t>status “draft/submitted”, </a:t>
            </a:r>
            <a:r>
              <a:rPr lang="el-GR" sz="2000" dirty="0">
                <a:solidFill>
                  <a:schemeClr val="tx1">
                    <a:lumMod val="75000"/>
                    <a:lumOff val="25000"/>
                  </a:schemeClr>
                </a:solidFill>
                <a:latin typeface="Century Gothic" panose="020B0502020202020204" pitchFamily="34" charset="0"/>
                <a:hlinkClick r:id="rId6"/>
              </a:rPr>
              <a:t>Διαχείριση ατόμων επαφής του χρήστη</a:t>
            </a:r>
            <a:r>
              <a:rPr lang="el-GR" sz="2000" dirty="0">
                <a:solidFill>
                  <a:schemeClr val="tx1">
                    <a:lumMod val="75000"/>
                    <a:lumOff val="25000"/>
                  </a:schemeClr>
                </a:solidFill>
                <a:latin typeface="Century Gothic" panose="020B0502020202020204" pitchFamily="34" charset="0"/>
              </a:rPr>
              <a:t> </a:t>
            </a:r>
            <a:r>
              <a:rPr lang="en-GB" sz="2000" dirty="0">
                <a:solidFill>
                  <a:schemeClr val="tx1">
                    <a:lumMod val="75000"/>
                    <a:lumOff val="25000"/>
                  </a:schemeClr>
                </a:solidFill>
                <a:latin typeface="Century Gothic" panose="020B0502020202020204" pitchFamily="34" charset="0"/>
              </a:rPr>
              <a:t>(</a:t>
            </a:r>
            <a:r>
              <a:rPr lang="el-GR" sz="2000" dirty="0">
                <a:solidFill>
                  <a:schemeClr val="tx1">
                    <a:lumMod val="75000"/>
                    <a:lumOff val="25000"/>
                  </a:schemeClr>
                </a:solidFill>
                <a:latin typeface="Century Gothic" panose="020B0502020202020204" pitchFamily="34" charset="0"/>
              </a:rPr>
              <a:t>Απαιτείται </a:t>
            </a:r>
            <a:r>
              <a:rPr lang="en-GB" sz="2000" dirty="0">
                <a:solidFill>
                  <a:schemeClr val="tx1">
                    <a:lumMod val="75000"/>
                    <a:lumOff val="25000"/>
                  </a:schemeClr>
                </a:solidFill>
                <a:latin typeface="Century Gothic" panose="020B0502020202020204" pitchFamily="34" charset="0"/>
              </a:rPr>
              <a:t>Login</a:t>
            </a:r>
            <a:r>
              <a:rPr lang="el-GR" sz="2000" dirty="0">
                <a:solidFill>
                  <a:schemeClr val="tx1">
                    <a:lumMod val="75000"/>
                    <a:lumOff val="25000"/>
                  </a:schemeClr>
                </a:solidFill>
                <a:latin typeface="Century Gothic" panose="020B0502020202020204" pitchFamily="34" charset="0"/>
              </a:rPr>
              <a:t>)</a:t>
            </a:r>
            <a:endParaRPr lang="en-US" sz="2000" dirty="0">
              <a:solidFill>
                <a:schemeClr val="tx1">
                  <a:lumMod val="75000"/>
                  <a:lumOff val="25000"/>
                </a:schemeClr>
              </a:solidFill>
              <a:latin typeface="Century Gothic" panose="020B0502020202020204" pitchFamily="34" charset="0"/>
            </a:endParaRPr>
          </a:p>
          <a:p>
            <a:pPr marL="457200" indent="-457200">
              <a:lnSpc>
                <a:spcPct val="150000"/>
              </a:lnSpc>
              <a:buFontTx/>
              <a:buAutoNum type="arabicPeriod" startAt="3"/>
            </a:pPr>
            <a:r>
              <a:rPr lang="en-US" sz="2000" b="1" dirty="0">
                <a:solidFill>
                  <a:schemeClr val="tx1">
                    <a:lumMod val="75000"/>
                    <a:lumOff val="25000"/>
                  </a:schemeClr>
                </a:solidFill>
                <a:latin typeface="Century Gothic" panose="020B0502020202020204" pitchFamily="34" charset="0"/>
              </a:rPr>
              <a:t>“PROJECTS”:</a:t>
            </a:r>
            <a:r>
              <a:rPr lang="el-GR" sz="2000" b="1"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Διαχείριση εγκεκριμένων σχεδίων μέσω του </a:t>
            </a:r>
            <a:r>
              <a:rPr lang="en-US" sz="2000" dirty="0">
                <a:solidFill>
                  <a:schemeClr val="tx1">
                    <a:lumMod val="75000"/>
                    <a:lumOff val="25000"/>
                  </a:schemeClr>
                </a:solidFill>
                <a:latin typeface="Century Gothic" panose="020B0502020202020204" pitchFamily="34" charset="0"/>
              </a:rPr>
              <a:t>Mobility Tool </a:t>
            </a:r>
            <a:r>
              <a:rPr lang="en-GB" sz="2000" dirty="0">
                <a:solidFill>
                  <a:schemeClr val="tx1">
                    <a:lumMod val="75000"/>
                    <a:lumOff val="25000"/>
                  </a:schemeClr>
                </a:solidFill>
                <a:latin typeface="Century Gothic" panose="020B0502020202020204" pitchFamily="34" charset="0"/>
              </a:rPr>
              <a:t>(</a:t>
            </a:r>
            <a:r>
              <a:rPr lang="el-GR" sz="2000" dirty="0">
                <a:solidFill>
                  <a:schemeClr val="tx1">
                    <a:lumMod val="75000"/>
                    <a:lumOff val="25000"/>
                  </a:schemeClr>
                </a:solidFill>
                <a:latin typeface="Century Gothic" panose="020B0502020202020204" pitchFamily="34" charset="0"/>
              </a:rPr>
              <a:t>Απαιτείται </a:t>
            </a:r>
            <a:r>
              <a:rPr lang="en-GB" sz="2000" dirty="0">
                <a:solidFill>
                  <a:schemeClr val="tx1">
                    <a:lumMod val="75000"/>
                    <a:lumOff val="25000"/>
                  </a:schemeClr>
                </a:solidFill>
                <a:latin typeface="Century Gothic" panose="020B0502020202020204" pitchFamily="34" charset="0"/>
              </a:rPr>
              <a:t>Login</a:t>
            </a:r>
            <a:r>
              <a:rPr lang="el-GR" sz="2000" dirty="0">
                <a:solidFill>
                  <a:schemeClr val="tx1">
                    <a:lumMod val="75000"/>
                    <a:lumOff val="25000"/>
                  </a:schemeClr>
                </a:solidFill>
                <a:latin typeface="Century Gothic" panose="020B0502020202020204" pitchFamily="34" charset="0"/>
              </a:rPr>
              <a:t>)</a:t>
            </a:r>
            <a:endParaRPr lang="en-US" sz="2000" dirty="0">
              <a:solidFill>
                <a:schemeClr val="tx1">
                  <a:lumMod val="75000"/>
                  <a:lumOff val="25000"/>
                </a:schemeClr>
              </a:solidFill>
              <a:latin typeface="Century Gothic" panose="020B0502020202020204" pitchFamily="34" charset="0"/>
            </a:endParaRPr>
          </a:p>
          <a:p>
            <a:pPr marL="457200" indent="-457200">
              <a:lnSpc>
                <a:spcPct val="150000"/>
              </a:lnSpc>
              <a:buAutoNum type="arabicPeriod" startAt="3"/>
            </a:pPr>
            <a:r>
              <a:rPr lang="en-US" sz="2000" b="1" dirty="0">
                <a:solidFill>
                  <a:schemeClr val="tx1">
                    <a:lumMod val="75000"/>
                    <a:lumOff val="25000"/>
                  </a:schemeClr>
                </a:solidFill>
                <a:latin typeface="Century Gothic" panose="020B0502020202020204" pitchFamily="34" charset="0"/>
              </a:rPr>
              <a:t>“SUPPORT”:</a:t>
            </a:r>
            <a:r>
              <a:rPr lang="el-GR" sz="2000" b="1"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Τεχνική Υποστήριξη</a:t>
            </a:r>
            <a:endParaRPr lang="en-US" sz="2000" dirty="0">
              <a:solidFill>
                <a:schemeClr val="tx1">
                  <a:lumMod val="75000"/>
                  <a:lumOff val="25000"/>
                </a:schemeClr>
              </a:solidFill>
              <a:latin typeface="Century Gothic" panose="020B0502020202020204" pitchFamily="34" charset="0"/>
            </a:endParaRPr>
          </a:p>
          <a:p>
            <a:pPr marL="457200" indent="-457200">
              <a:lnSpc>
                <a:spcPct val="150000"/>
              </a:lnSpc>
              <a:buAutoNum type="arabicPeriod" startAt="3"/>
            </a:pPr>
            <a:r>
              <a:rPr lang="en-US" sz="2000" b="1" dirty="0">
                <a:solidFill>
                  <a:schemeClr val="tx1">
                    <a:lumMod val="75000"/>
                    <a:lumOff val="25000"/>
                  </a:schemeClr>
                </a:solidFill>
                <a:latin typeface="Century Gothic" panose="020B0502020202020204" pitchFamily="34" charset="0"/>
              </a:rPr>
              <a:t>“RESOURCES”:</a:t>
            </a:r>
            <a:r>
              <a:rPr lang="el-GR" sz="2000" b="1"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Πρόσβαση σε πληροφόρηση σχετική με το Πρόγραμμα</a:t>
            </a:r>
            <a:endParaRPr lang="en-US" sz="2000" dirty="0">
              <a:solidFill>
                <a:schemeClr val="tx1">
                  <a:lumMod val="75000"/>
                  <a:lumOff val="25000"/>
                </a:schemeClr>
              </a:solidFill>
              <a:latin typeface="Century Gothic" panose="020B0502020202020204" pitchFamily="34" charset="0"/>
            </a:endParaRPr>
          </a:p>
        </p:txBody>
      </p:sp>
      <p:grpSp>
        <p:nvGrpSpPr>
          <p:cNvPr id="6" name="Group 5"/>
          <p:cNvGrpSpPr/>
          <p:nvPr/>
        </p:nvGrpSpPr>
        <p:grpSpPr>
          <a:xfrm>
            <a:off x="9456526" y="1330222"/>
            <a:ext cx="2780108" cy="5511429"/>
            <a:chOff x="6664780" y="604388"/>
            <a:chExt cx="2487528" cy="5511429"/>
          </a:xfrm>
        </p:grpSpPr>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4780" y="604388"/>
              <a:ext cx="2487528" cy="5511429"/>
            </a:xfrm>
            <a:prstGeom prst="rect">
              <a:avLst/>
            </a:prstGeom>
          </p:spPr>
        </p:pic>
        <p:grpSp>
          <p:nvGrpSpPr>
            <p:cNvPr id="8" name="Group 7"/>
            <p:cNvGrpSpPr/>
            <p:nvPr/>
          </p:nvGrpSpPr>
          <p:grpSpPr>
            <a:xfrm>
              <a:off x="7891123" y="2439938"/>
              <a:ext cx="419960" cy="369332"/>
              <a:chOff x="7891123" y="2439938"/>
              <a:chExt cx="419960" cy="369332"/>
            </a:xfrm>
          </p:grpSpPr>
          <p:sp>
            <p:nvSpPr>
              <p:cNvPr id="27" name="Teardrop 26"/>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8" name="TextBox 27"/>
              <p:cNvSpPr txBox="1"/>
              <p:nvPr/>
            </p:nvSpPr>
            <p:spPr>
              <a:xfrm>
                <a:off x="7928512" y="2439938"/>
                <a:ext cx="288032" cy="369332"/>
              </a:xfrm>
              <a:prstGeom prst="rect">
                <a:avLst/>
              </a:prstGeom>
              <a:noFill/>
            </p:spPr>
            <p:txBody>
              <a:bodyPr wrap="square" rtlCol="0">
                <a:spAutoFit/>
              </a:bodyPr>
              <a:lstStyle/>
              <a:p>
                <a:r>
                  <a:rPr lang="el-GR" b="1" dirty="0" smtClean="0">
                    <a:solidFill>
                      <a:srgbClr val="FFC000"/>
                    </a:solidFill>
                  </a:rPr>
                  <a:t>1</a:t>
                </a:r>
                <a:endParaRPr lang="en-US" b="1" dirty="0">
                  <a:solidFill>
                    <a:srgbClr val="FFC000"/>
                  </a:solidFill>
                </a:endParaRPr>
              </a:p>
            </p:txBody>
          </p:sp>
        </p:grpSp>
        <p:grpSp>
          <p:nvGrpSpPr>
            <p:cNvPr id="9" name="Group 8"/>
            <p:cNvGrpSpPr/>
            <p:nvPr/>
          </p:nvGrpSpPr>
          <p:grpSpPr>
            <a:xfrm>
              <a:off x="8604448" y="2900403"/>
              <a:ext cx="419960" cy="369332"/>
              <a:chOff x="7891123" y="2439938"/>
              <a:chExt cx="419960" cy="369332"/>
            </a:xfrm>
          </p:grpSpPr>
          <p:sp>
            <p:nvSpPr>
              <p:cNvPr id="25" name="Teardrop 24"/>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6" name="TextBox 25"/>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2</a:t>
                </a:r>
                <a:endParaRPr lang="en-US" b="1" dirty="0">
                  <a:solidFill>
                    <a:srgbClr val="FFC000"/>
                  </a:solidFill>
                </a:endParaRPr>
              </a:p>
            </p:txBody>
          </p:sp>
        </p:grpSp>
        <p:grpSp>
          <p:nvGrpSpPr>
            <p:cNvPr id="10" name="Group 9"/>
            <p:cNvGrpSpPr/>
            <p:nvPr/>
          </p:nvGrpSpPr>
          <p:grpSpPr>
            <a:xfrm>
              <a:off x="8546868" y="3395979"/>
              <a:ext cx="419960" cy="369332"/>
              <a:chOff x="7891123" y="2439938"/>
              <a:chExt cx="419960" cy="369332"/>
            </a:xfrm>
          </p:grpSpPr>
          <p:sp>
            <p:nvSpPr>
              <p:cNvPr id="23" name="Teardrop 22"/>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3"/>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3</a:t>
                </a:r>
                <a:endParaRPr lang="en-US" b="1" dirty="0">
                  <a:solidFill>
                    <a:srgbClr val="FFC000"/>
                  </a:solidFill>
                </a:endParaRPr>
              </a:p>
            </p:txBody>
          </p:sp>
        </p:grpSp>
        <p:grpSp>
          <p:nvGrpSpPr>
            <p:cNvPr id="11" name="Group 10"/>
            <p:cNvGrpSpPr/>
            <p:nvPr/>
          </p:nvGrpSpPr>
          <p:grpSpPr>
            <a:xfrm>
              <a:off x="8584257" y="3824178"/>
              <a:ext cx="419960" cy="369332"/>
              <a:chOff x="7891123" y="2439938"/>
              <a:chExt cx="419960" cy="369332"/>
            </a:xfrm>
          </p:grpSpPr>
          <p:sp>
            <p:nvSpPr>
              <p:cNvPr id="21" name="Teardrop 20"/>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2" name="TextBox 21"/>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4</a:t>
                </a:r>
                <a:endParaRPr lang="en-US" b="1" dirty="0">
                  <a:solidFill>
                    <a:srgbClr val="FFC000"/>
                  </a:solidFill>
                </a:endParaRPr>
              </a:p>
            </p:txBody>
          </p:sp>
        </p:grpSp>
        <p:grpSp>
          <p:nvGrpSpPr>
            <p:cNvPr id="12" name="Group 11"/>
            <p:cNvGrpSpPr/>
            <p:nvPr/>
          </p:nvGrpSpPr>
          <p:grpSpPr>
            <a:xfrm>
              <a:off x="8221877" y="4275345"/>
              <a:ext cx="419960" cy="369332"/>
              <a:chOff x="7891123" y="2439938"/>
              <a:chExt cx="419960" cy="369332"/>
            </a:xfrm>
          </p:grpSpPr>
          <p:sp>
            <p:nvSpPr>
              <p:cNvPr id="19" name="Teardrop 18"/>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0" name="TextBox 19"/>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5</a:t>
                </a:r>
                <a:endParaRPr lang="en-US" b="1" dirty="0">
                  <a:solidFill>
                    <a:srgbClr val="FFC000"/>
                  </a:solidFill>
                </a:endParaRPr>
              </a:p>
            </p:txBody>
          </p:sp>
        </p:grpSp>
        <p:grpSp>
          <p:nvGrpSpPr>
            <p:cNvPr id="13" name="Group 12"/>
            <p:cNvGrpSpPr/>
            <p:nvPr/>
          </p:nvGrpSpPr>
          <p:grpSpPr>
            <a:xfrm>
              <a:off x="8135722" y="4797077"/>
              <a:ext cx="419960" cy="369332"/>
              <a:chOff x="7891123" y="2439938"/>
              <a:chExt cx="419960" cy="369332"/>
            </a:xfrm>
          </p:grpSpPr>
          <p:sp>
            <p:nvSpPr>
              <p:cNvPr id="17" name="Teardrop 16"/>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8" name="TextBox 17"/>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6</a:t>
                </a:r>
                <a:endParaRPr lang="en-US" b="1" dirty="0">
                  <a:solidFill>
                    <a:srgbClr val="FFC000"/>
                  </a:solidFill>
                </a:endParaRPr>
              </a:p>
            </p:txBody>
          </p:sp>
        </p:grpSp>
        <p:grpSp>
          <p:nvGrpSpPr>
            <p:cNvPr id="14" name="Group 13"/>
            <p:cNvGrpSpPr/>
            <p:nvPr/>
          </p:nvGrpSpPr>
          <p:grpSpPr>
            <a:xfrm>
              <a:off x="8365893" y="5269035"/>
              <a:ext cx="419960" cy="369332"/>
              <a:chOff x="7891123" y="2439938"/>
              <a:chExt cx="419960" cy="369332"/>
            </a:xfrm>
          </p:grpSpPr>
          <p:sp>
            <p:nvSpPr>
              <p:cNvPr id="15" name="Teardrop 14"/>
              <p:cNvSpPr/>
              <p:nvPr/>
            </p:nvSpPr>
            <p:spPr>
              <a:xfrm rot="18991373" flipH="1">
                <a:off x="7891123" y="2445271"/>
                <a:ext cx="419960" cy="360040"/>
              </a:xfrm>
              <a:prstGeom prst="teardrop">
                <a:avLst>
                  <a:gd name="adj" fmla="val 168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6" name="TextBox 15"/>
              <p:cNvSpPr txBox="1"/>
              <p:nvPr/>
            </p:nvSpPr>
            <p:spPr>
              <a:xfrm>
                <a:off x="7928512" y="2439938"/>
                <a:ext cx="288032" cy="369332"/>
              </a:xfrm>
              <a:prstGeom prst="rect">
                <a:avLst/>
              </a:prstGeom>
              <a:noFill/>
            </p:spPr>
            <p:txBody>
              <a:bodyPr wrap="square" rtlCol="0">
                <a:spAutoFit/>
              </a:bodyPr>
              <a:lstStyle/>
              <a:p>
                <a:r>
                  <a:rPr lang="el-GR" b="1" dirty="0">
                    <a:solidFill>
                      <a:srgbClr val="FFC000"/>
                    </a:solidFill>
                  </a:rPr>
                  <a:t>7</a:t>
                </a:r>
                <a:endParaRPr lang="en-US" b="1" dirty="0">
                  <a:solidFill>
                    <a:srgbClr val="FFC000"/>
                  </a:solidFill>
                </a:endParaRPr>
              </a:p>
            </p:txBody>
          </p:sp>
        </p:grpSp>
      </p:grpSp>
    </p:spTree>
    <p:extLst>
      <p:ext uri="{BB962C8B-B14F-4D97-AF65-F5344CB8AC3E}">
        <p14:creationId xmlns:p14="http://schemas.microsoft.com/office/powerpoint/2010/main" val="24214510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4" name="Text Placeholder 5"/>
          <p:cNvSpPr txBox="1">
            <a:spLocks/>
          </p:cNvSpPr>
          <p:nvPr/>
        </p:nvSpPr>
        <p:spPr>
          <a:xfrm>
            <a:off x="685800" y="1199119"/>
            <a:ext cx="3574031" cy="52894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l-GR" sz="3200" b="1" dirty="0" smtClean="0">
              <a:solidFill>
                <a:schemeClr val="accent5">
                  <a:lumMod val="50000"/>
                </a:schemeClr>
              </a:solidFill>
              <a:latin typeface="Century Gothic" panose="020B0502020202020204" pitchFamily="34" charset="0"/>
            </a:endParaRPr>
          </a:p>
          <a:p>
            <a:pPr algn="ctr"/>
            <a:endParaRPr lang="el-GR" sz="3200" b="1" dirty="0">
              <a:solidFill>
                <a:schemeClr val="accent5">
                  <a:lumMod val="50000"/>
                </a:schemeClr>
              </a:solidFill>
              <a:latin typeface="Century Gothic" panose="020B0502020202020204" pitchFamily="34" charset="0"/>
            </a:endParaRPr>
          </a:p>
          <a:p>
            <a:pPr marL="0" indent="0" algn="ctr">
              <a:buNone/>
            </a:pPr>
            <a:endParaRPr lang="el-GR" sz="3200" b="1" dirty="0">
              <a:solidFill>
                <a:schemeClr val="accent5">
                  <a:lumMod val="50000"/>
                </a:schemeClr>
              </a:solidFill>
              <a:latin typeface="Century Gothic" panose="020B0502020202020204" pitchFamily="34" charset="0"/>
            </a:endParaRPr>
          </a:p>
          <a:p>
            <a:pPr marL="0" indent="0" algn="ctr">
              <a:buNone/>
            </a:pPr>
            <a:r>
              <a:rPr lang="el-GR" b="1" dirty="0">
                <a:solidFill>
                  <a:srgbClr val="7030A0"/>
                </a:solidFill>
                <a:latin typeface="Century Gothic" panose="020B0502020202020204" pitchFamily="34" charset="0"/>
              </a:rPr>
              <a:t>7</a:t>
            </a:r>
            <a:r>
              <a:rPr lang="en-US" b="1" dirty="0" smtClean="0">
                <a:solidFill>
                  <a:srgbClr val="7030A0"/>
                </a:solidFill>
                <a:latin typeface="Century Gothic" panose="020B0502020202020204" pitchFamily="34" charset="0"/>
              </a:rPr>
              <a:t>.</a:t>
            </a:r>
            <a:r>
              <a:rPr lang="el-GR" b="1" dirty="0" smtClean="0">
                <a:solidFill>
                  <a:srgbClr val="7030A0"/>
                </a:solidFill>
                <a:latin typeface="Century Gothic" panose="020B0502020202020204" pitchFamily="34" charset="0"/>
              </a:rPr>
              <a:t> Έλεγχοι για Διαπιστευμένους Οργανισμούς</a:t>
            </a:r>
            <a:endParaRPr lang="en-GB" dirty="0">
              <a:solidFill>
                <a:srgbClr val="7030A0"/>
              </a:solidFill>
              <a:latin typeface="Century Gothic" panose="020B0502020202020204" pitchFamily="34" charset="0"/>
            </a:endParaRPr>
          </a:p>
        </p:txBody>
      </p:sp>
      <p:sp>
        <p:nvSpPr>
          <p:cNvPr id="5" name="Subtitle 4"/>
          <p:cNvSpPr txBox="1">
            <a:spLocks/>
          </p:cNvSpPr>
          <p:nvPr/>
        </p:nvSpPr>
        <p:spPr>
          <a:xfrm>
            <a:off x="5314390" y="1303586"/>
            <a:ext cx="5148064" cy="4464497"/>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l-GR" dirty="0" smtClean="0">
              <a:solidFill>
                <a:schemeClr val="tx1">
                  <a:lumMod val="75000"/>
                  <a:lumOff val="25000"/>
                </a:schemeClr>
              </a:solidFill>
              <a:latin typeface="Century Gothic" panose="020B0502020202020204" pitchFamily="34" charset="0"/>
            </a:endParaRPr>
          </a:p>
          <a:p>
            <a:pPr algn="l"/>
            <a:endParaRPr lang="el-GR" dirty="0">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Γενικές πληροφορίες</a:t>
            </a:r>
          </a:p>
          <a:p>
            <a:pPr marL="342900" indent="-342900" algn="l">
              <a:buFont typeface="Arial" panose="020B0604020202020204" pitchFamily="34" charset="0"/>
              <a:buChar char="•"/>
            </a:pPr>
            <a:endParaRPr lang="el-GR" dirty="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Παρακολούθηση και </a:t>
            </a:r>
            <a:r>
              <a:rPr lang="el-GR" dirty="0" smtClean="0">
                <a:solidFill>
                  <a:schemeClr val="tx1">
                    <a:lumMod val="75000"/>
                    <a:lumOff val="25000"/>
                  </a:schemeClr>
                </a:solidFill>
                <a:latin typeface="Century Gothic" panose="020B0502020202020204" pitchFamily="34" charset="0"/>
              </a:rPr>
              <a:t>έλεγχοι</a:t>
            </a:r>
          </a:p>
          <a:p>
            <a:pPr algn="l"/>
            <a:endParaRPr lang="el-GR" dirty="0" smtClean="0">
              <a:solidFill>
                <a:schemeClr val="tx1">
                  <a:lumMod val="75000"/>
                  <a:lumOff val="25000"/>
                </a:schemeClr>
              </a:solidFill>
              <a:latin typeface="Century Gothic" panose="020B0502020202020204" pitchFamily="34" charset="0"/>
            </a:endParaRPr>
          </a:p>
          <a:p>
            <a:pPr marL="342900" indent="-342900" algn="l">
              <a:buFont typeface="Arial" panose="020B0604020202020204" pitchFamily="34" charset="0"/>
              <a:buChar char="•"/>
            </a:pPr>
            <a:r>
              <a:rPr lang="el-GR" dirty="0" smtClean="0">
                <a:solidFill>
                  <a:schemeClr val="tx1">
                    <a:lumMod val="75000"/>
                    <a:lumOff val="25000"/>
                  </a:schemeClr>
                </a:solidFill>
                <a:latin typeface="Century Gothic" panose="020B0502020202020204" pitchFamily="34" charset="0"/>
              </a:rPr>
              <a:t>Διορθωτικά </a:t>
            </a:r>
            <a:r>
              <a:rPr lang="el-GR" dirty="0">
                <a:solidFill>
                  <a:schemeClr val="tx1">
                    <a:lumMod val="75000"/>
                    <a:lumOff val="25000"/>
                  </a:schemeClr>
                </a:solidFill>
                <a:latin typeface="Century Gothic" panose="020B0502020202020204" pitchFamily="34" charset="0"/>
              </a:rPr>
              <a:t>Μέτρα</a:t>
            </a:r>
          </a:p>
        </p:txBody>
      </p:sp>
      <p:cxnSp>
        <p:nvCxnSpPr>
          <p:cNvPr id="7" name="Straight Connector 6"/>
          <p:cNvCxnSpPr/>
          <p:nvPr/>
        </p:nvCxnSpPr>
        <p:spPr>
          <a:xfrm>
            <a:off x="4853354" y="1644162"/>
            <a:ext cx="8792" cy="3516923"/>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3537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194433"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Γενικές Πληροφορίες</a:t>
            </a:r>
            <a:endParaRPr lang="en-GB" sz="2800" b="1" dirty="0">
              <a:solidFill>
                <a:schemeClr val="bg1"/>
              </a:solidFill>
            </a:endParaRPr>
          </a:p>
        </p:txBody>
      </p:sp>
      <p:sp>
        <p:nvSpPr>
          <p:cNvPr id="3" name="Rectangle 2"/>
          <p:cNvSpPr/>
          <p:nvPr/>
        </p:nvSpPr>
        <p:spPr>
          <a:xfrm>
            <a:off x="572868" y="873803"/>
            <a:ext cx="10593363" cy="633635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Η χορήγηση της Διαπίστευσης γίνεται υπό την μορφή πιστοποιητικού που εκδίδεται στο όνομα του οργανισμού και φέρει τα λογότυπα </a:t>
            </a:r>
            <a:r>
              <a:rPr lang="en-US"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του Προγράμματος και της Ευρωπαϊκής Ένωσης</a:t>
            </a:r>
          </a:p>
          <a:p>
            <a:pPr marL="171450" indent="-171450" algn="just">
              <a:lnSpc>
                <a:spcPct val="150000"/>
              </a:lnSpc>
              <a:buFont typeface="Arial" panose="020B0604020202020204" pitchFamily="34" charset="0"/>
              <a:buChar char="•"/>
            </a:pPr>
            <a:endParaRPr lang="el-GR" sz="1100" dirty="0">
              <a:solidFill>
                <a:schemeClr val="tx1">
                  <a:lumMod val="75000"/>
                  <a:lumOff val="25000"/>
                </a:schemeClr>
              </a:solidFill>
              <a:latin typeface="Century Gothic" panose="020B0502020202020204" pitchFamily="34" charset="0"/>
            </a:endParaRPr>
          </a:p>
          <a:p>
            <a:pPr marL="285750" indent="-285750" algn="just">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Η Διαπίστευση μπορεί να τερματιστεί ανά πάσα στιγμή σε περίπτωση που ο οργανισμός  παύσει να υφίσταται ή σε περίπτωση που η Εθνική Υπηρεσία αποφασίσει τον τερματισμό της Διαπίστευσης </a:t>
            </a:r>
          </a:p>
          <a:p>
            <a:pPr marL="171450" indent="-171450" algn="just">
              <a:lnSpc>
                <a:spcPct val="150000"/>
              </a:lnSpc>
              <a:buFont typeface="Arial" panose="020B0604020202020204" pitchFamily="34" charset="0"/>
              <a:buChar char="•"/>
            </a:pPr>
            <a:endParaRPr lang="el-GR" sz="1050" dirty="0">
              <a:solidFill>
                <a:schemeClr val="tx1">
                  <a:lumMod val="75000"/>
                  <a:lumOff val="25000"/>
                </a:schemeClr>
              </a:solidFill>
              <a:latin typeface="Century Gothic" panose="020B0502020202020204" pitchFamily="34" charset="0"/>
            </a:endParaRPr>
          </a:p>
          <a:p>
            <a:pPr marL="285750" indent="-285750" algn="just">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cs typeface="Arial" charset="0"/>
              </a:rPr>
              <a:t>Οι ετήσιες επιχορηγήσεις για τους διαπιστευμένους οργανισμούς θα βασίζονται σε διάφορα  κριτήρια: επιδόσεις βάσει εκθέσεων προόδου και παρακολούθησης, δραστηριότητες που ζητούνται από τον  αιτούντα, προτεραιότητες που καθορίζονται σε ετήσια βάση, διαθέσιμος  προϋπολογισμός κ.α.</a:t>
            </a:r>
            <a:r>
              <a:rPr lang="el-GR" dirty="0">
                <a:solidFill>
                  <a:schemeClr val="tx1">
                    <a:lumMod val="75000"/>
                    <a:lumOff val="25000"/>
                  </a:schemeClr>
                </a:solidFill>
                <a:latin typeface="Century Gothic" panose="020B0502020202020204" pitchFamily="34" charset="0"/>
              </a:rPr>
              <a:t> </a:t>
            </a:r>
          </a:p>
          <a:p>
            <a:pPr marL="171450" indent="-171450" algn="just">
              <a:lnSpc>
                <a:spcPct val="150000"/>
              </a:lnSpc>
              <a:buFont typeface="Arial" panose="020B0604020202020204" pitchFamily="34" charset="0"/>
              <a:buChar char="•"/>
            </a:pPr>
            <a:endParaRPr lang="el-GR" sz="1050" dirty="0">
              <a:solidFill>
                <a:schemeClr val="tx1">
                  <a:lumMod val="75000"/>
                  <a:lumOff val="25000"/>
                </a:schemeClr>
              </a:solidFill>
              <a:latin typeface="Century Gothic" panose="020B0502020202020204" pitchFamily="34" charset="0"/>
            </a:endParaRPr>
          </a:p>
          <a:p>
            <a:pPr marL="285750" indent="-285750" algn="just">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Διάρκεια ισχύος</a:t>
            </a:r>
            <a:r>
              <a:rPr lang="en-US"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της Διαπίστευσης</a:t>
            </a:r>
            <a:r>
              <a:rPr lang="en-US" dirty="0">
                <a:solidFill>
                  <a:schemeClr val="tx1">
                    <a:lumMod val="75000"/>
                    <a:lumOff val="25000"/>
                  </a:schemeClr>
                </a:solidFill>
                <a:latin typeface="Century Gothic" panose="020B0502020202020204" pitchFamily="34" charset="0"/>
              </a:rPr>
              <a:t>: </a:t>
            </a:r>
            <a:r>
              <a:rPr lang="en-US" dirty="0" smtClean="0">
                <a:solidFill>
                  <a:schemeClr val="tx1">
                    <a:lumMod val="75000"/>
                    <a:lumOff val="25000"/>
                  </a:schemeClr>
                </a:solidFill>
                <a:latin typeface="Century Gothic" panose="020B0502020202020204" pitchFamily="34" charset="0"/>
              </a:rPr>
              <a:t>2021-2027</a:t>
            </a:r>
            <a:endParaRPr lang="el-GR" sz="1050" dirty="0">
              <a:solidFill>
                <a:schemeClr val="tx1">
                  <a:lumMod val="75000"/>
                  <a:lumOff val="25000"/>
                </a:schemeClr>
              </a:solidFill>
              <a:latin typeface="Century Gothic" panose="020B0502020202020204" pitchFamily="34" charset="0"/>
            </a:endParaRPr>
          </a:p>
          <a:p>
            <a:pPr marL="285750" indent="-285750" algn="just">
              <a:lnSpc>
                <a:spcPct val="150000"/>
              </a:lnSpc>
              <a:buFont typeface="Arial" panose="020B0604020202020204" pitchFamily="34" charset="0"/>
              <a:buChar char="•"/>
            </a:pPr>
            <a:r>
              <a:rPr lang="el-GR" dirty="0">
                <a:solidFill>
                  <a:schemeClr val="tx1">
                    <a:lumMod val="75000"/>
                    <a:lumOff val="25000"/>
                  </a:schemeClr>
                </a:solidFill>
                <a:latin typeface="Century Gothic" panose="020B0502020202020204" pitchFamily="34" charset="0"/>
              </a:rPr>
              <a:t>Διάρκεια ισχύος του </a:t>
            </a:r>
            <a:r>
              <a:rPr lang="en-US" dirty="0">
                <a:solidFill>
                  <a:schemeClr val="tx1">
                    <a:lumMod val="75000"/>
                    <a:lumOff val="25000"/>
                  </a:schemeClr>
                </a:solidFill>
                <a:latin typeface="Century Gothic" panose="020B0502020202020204" pitchFamily="34" charset="0"/>
              </a:rPr>
              <a:t>Erasmus Plan: 2 – 5 </a:t>
            </a:r>
            <a:r>
              <a:rPr lang="el-GR" dirty="0">
                <a:solidFill>
                  <a:schemeClr val="tx1">
                    <a:lumMod val="75000"/>
                    <a:lumOff val="25000"/>
                  </a:schemeClr>
                </a:solidFill>
                <a:latin typeface="Century Gothic" panose="020B0502020202020204" pitchFamily="34" charset="0"/>
              </a:rPr>
              <a:t>έτη</a:t>
            </a:r>
          </a:p>
          <a:p>
            <a:pPr algn="just"/>
            <a:endParaRPr lang="el-GR" dirty="0">
              <a:solidFill>
                <a:schemeClr val="tx1">
                  <a:lumMod val="75000"/>
                  <a:lumOff val="25000"/>
                </a:schemeClr>
              </a:solidFill>
              <a:latin typeface="Century Gothic" panose="020B0502020202020204" pitchFamily="34" charset="0"/>
              <a:cs typeface="Arial" charset="0"/>
            </a:endParaRPr>
          </a:p>
        </p:txBody>
      </p:sp>
    </p:spTree>
    <p:extLst>
      <p:ext uri="{BB962C8B-B14F-4D97-AF65-F5344CB8AC3E}">
        <p14:creationId xmlns:p14="http://schemas.microsoft.com/office/powerpoint/2010/main" val="402461651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194433"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Παρακολούθηση και Έλεγχοι</a:t>
            </a:r>
            <a:endParaRPr lang="en-GB" sz="2800" b="1" dirty="0">
              <a:solidFill>
                <a:schemeClr val="bg1"/>
              </a:solidFill>
            </a:endParaRPr>
          </a:p>
        </p:txBody>
      </p:sp>
      <p:sp>
        <p:nvSpPr>
          <p:cNvPr id="3" name="Rectangle 2"/>
          <p:cNvSpPr/>
          <p:nvPr/>
        </p:nvSpPr>
        <p:spPr>
          <a:xfrm>
            <a:off x="572868" y="873803"/>
            <a:ext cx="11532993" cy="6283771"/>
          </a:xfrm>
          <a:prstGeom prst="rect">
            <a:avLst/>
          </a:prstGeom>
        </p:spPr>
        <p:txBody>
          <a:bodyPr wrap="square">
            <a:spAutoFit/>
          </a:bodyPr>
          <a:lstStyle/>
          <a:p>
            <a:pPr marL="285750" marR="64135" indent="-285750" algn="just">
              <a:lnSpc>
                <a:spcPct val="150000"/>
              </a:lnSpc>
              <a:spcBef>
                <a:spcPts val="495"/>
              </a:spcBef>
              <a:buFont typeface="Arial" panose="020B0604020202020204" pitchFamily="34" charset="0"/>
              <a:buChar char="•"/>
            </a:pPr>
            <a:r>
              <a:rPr lang="el-GR" b="1" dirty="0" smtClean="0">
                <a:solidFill>
                  <a:schemeClr val="tx1">
                    <a:lumMod val="75000"/>
                    <a:lumOff val="25000"/>
                  </a:schemeClr>
                </a:solidFill>
                <a:latin typeface="Century Gothic" panose="020B0502020202020204" pitchFamily="34" charset="0"/>
              </a:rPr>
              <a:t>Έκθεση περάτωσης </a:t>
            </a:r>
            <a:r>
              <a:rPr lang="el-GR" dirty="0" smtClean="0">
                <a:solidFill>
                  <a:schemeClr val="tx1">
                    <a:lumMod val="75000"/>
                    <a:lumOff val="25000"/>
                  </a:schemeClr>
                </a:solidFill>
                <a:latin typeface="Century Gothic" panose="020B0502020202020204" pitchFamily="34" charset="0"/>
              </a:rPr>
              <a:t>– Τελική Έκθεση: Θα υποβάλλεται μετά τη λήξη κάθε </a:t>
            </a:r>
            <a:r>
              <a:rPr lang="el-GR" dirty="0">
                <a:solidFill>
                  <a:schemeClr val="tx1">
                    <a:lumMod val="75000"/>
                    <a:lumOff val="25000"/>
                  </a:schemeClr>
                </a:solidFill>
                <a:latin typeface="Century Gothic" panose="020B0502020202020204" pitchFamily="34" charset="0"/>
              </a:rPr>
              <a:t>συμφωνίας </a:t>
            </a:r>
            <a:r>
              <a:rPr lang="el-GR" dirty="0" smtClean="0">
                <a:solidFill>
                  <a:schemeClr val="tx1">
                    <a:lumMod val="75000"/>
                    <a:lumOff val="25000"/>
                  </a:schemeClr>
                </a:solidFill>
                <a:latin typeface="Century Gothic" panose="020B0502020202020204" pitchFamily="34" charset="0"/>
              </a:rPr>
              <a:t>επιχορήγησης μαζί με τα </a:t>
            </a:r>
            <a:r>
              <a:rPr lang="en-US" dirty="0" smtClean="0">
                <a:solidFill>
                  <a:schemeClr val="tx1">
                    <a:lumMod val="75000"/>
                    <a:lumOff val="25000"/>
                  </a:schemeClr>
                </a:solidFill>
                <a:latin typeface="Century Gothic" panose="020B0502020202020204" pitchFamily="34" charset="0"/>
              </a:rPr>
              <a:t>participant reports </a:t>
            </a:r>
            <a:r>
              <a:rPr lang="el-GR" dirty="0" smtClean="0">
                <a:solidFill>
                  <a:schemeClr val="tx1">
                    <a:lumMod val="75000"/>
                    <a:lumOff val="25000"/>
                  </a:schemeClr>
                </a:solidFill>
                <a:latin typeface="Century Gothic" panose="020B0502020202020204" pitchFamily="34" charset="0"/>
              </a:rPr>
              <a:t>και θα βαθμολογείται από το 100.</a:t>
            </a:r>
          </a:p>
          <a:p>
            <a:pPr marL="285750" marR="64135" indent="-285750" algn="just">
              <a:lnSpc>
                <a:spcPct val="150000"/>
              </a:lnSpc>
              <a:spcBef>
                <a:spcPts val="495"/>
              </a:spcBef>
              <a:buFont typeface="Arial" panose="020B0604020202020204" pitchFamily="34" charset="0"/>
              <a:buChar char="•"/>
            </a:pPr>
            <a:r>
              <a:rPr lang="el-GR" dirty="0" smtClean="0">
                <a:solidFill>
                  <a:schemeClr val="tx1">
                    <a:lumMod val="75000"/>
                    <a:lumOff val="25000"/>
                  </a:schemeClr>
                </a:solidFill>
                <a:latin typeface="Century Gothic" panose="020B0502020202020204" pitchFamily="34" charset="0"/>
              </a:rPr>
              <a:t>‘</a:t>
            </a:r>
            <a:r>
              <a:rPr lang="el-GR" b="1" dirty="0" smtClean="0">
                <a:solidFill>
                  <a:schemeClr val="tx1">
                    <a:lumMod val="75000"/>
                    <a:lumOff val="25000"/>
                  </a:schemeClr>
                </a:solidFill>
                <a:latin typeface="Century Gothic" panose="020B0502020202020204" pitchFamily="34" charset="0"/>
              </a:rPr>
              <a:t>Εκθεση Προόδου σχετικά με τη Διαπίστευση</a:t>
            </a:r>
            <a:r>
              <a:rPr lang="el-GR" dirty="0" smtClean="0">
                <a:solidFill>
                  <a:schemeClr val="tx1">
                    <a:lumMod val="75000"/>
                    <a:lumOff val="25000"/>
                  </a:schemeClr>
                </a:solidFill>
                <a:latin typeface="Century Gothic" panose="020B0502020202020204" pitchFamily="34" charset="0"/>
              </a:rPr>
              <a:t>: Οι </a:t>
            </a:r>
            <a:r>
              <a:rPr lang="el-GR" dirty="0">
                <a:solidFill>
                  <a:schemeClr val="tx1">
                    <a:lumMod val="75000"/>
                    <a:lumOff val="25000"/>
                  </a:schemeClr>
                </a:solidFill>
                <a:latin typeface="Century Gothic" panose="020B0502020202020204" pitchFamily="34" charset="0"/>
              </a:rPr>
              <a:t>διαπιστευμένοι οργανισμοί θα πρέπει να υποβάλουν έκθεση προόδου τουλάχιστον μία φορά εντός διαστήματος πέντε ετών. </a:t>
            </a:r>
            <a:endParaRPr lang="el-GR" dirty="0" smtClean="0">
              <a:solidFill>
                <a:schemeClr val="tx1">
                  <a:lumMod val="75000"/>
                  <a:lumOff val="25000"/>
                </a:schemeClr>
              </a:solidFill>
              <a:latin typeface="Century Gothic" panose="020B0502020202020204" pitchFamily="34" charset="0"/>
            </a:endParaRPr>
          </a:p>
          <a:p>
            <a:pPr marR="64135" algn="just">
              <a:lnSpc>
                <a:spcPct val="150000"/>
              </a:lnSpc>
              <a:spcBef>
                <a:spcPts val="495"/>
              </a:spcBef>
            </a:pPr>
            <a:endParaRPr lang="el-GR" dirty="0">
              <a:solidFill>
                <a:schemeClr val="tx1">
                  <a:lumMod val="75000"/>
                  <a:lumOff val="25000"/>
                </a:schemeClr>
              </a:solidFill>
              <a:latin typeface="Century Gothic" panose="020B0502020202020204" pitchFamily="34" charset="0"/>
            </a:endParaRPr>
          </a:p>
          <a:p>
            <a:pPr marR="64135" algn="just">
              <a:lnSpc>
                <a:spcPct val="150000"/>
              </a:lnSpc>
              <a:spcBef>
                <a:spcPts val="495"/>
              </a:spcBef>
            </a:pPr>
            <a:r>
              <a:rPr lang="el-GR" dirty="0" smtClean="0">
                <a:solidFill>
                  <a:schemeClr val="tx1">
                    <a:lumMod val="75000"/>
                    <a:lumOff val="25000"/>
                  </a:schemeClr>
                </a:solidFill>
                <a:latin typeface="Century Gothic" panose="020B0502020202020204" pitchFamily="34" charset="0"/>
              </a:rPr>
              <a:t>Η </a:t>
            </a:r>
            <a:r>
              <a:rPr lang="el-GR" dirty="0">
                <a:solidFill>
                  <a:schemeClr val="tx1">
                    <a:lumMod val="75000"/>
                    <a:lumOff val="25000"/>
                  </a:schemeClr>
                </a:solidFill>
                <a:latin typeface="Century Gothic" panose="020B0502020202020204" pitchFamily="34" charset="0"/>
              </a:rPr>
              <a:t>έκθεση θα καλύπτει τον τρόπο με τον οποίο </a:t>
            </a:r>
            <a:r>
              <a:rPr lang="el-GR" dirty="0" smtClean="0">
                <a:solidFill>
                  <a:schemeClr val="tx1">
                    <a:lumMod val="75000"/>
                    <a:lumOff val="25000"/>
                  </a:schemeClr>
                </a:solidFill>
                <a:latin typeface="Century Gothic" panose="020B0502020202020204" pitchFamily="34" charset="0"/>
              </a:rPr>
              <a:t>διασφαλίζεται:</a:t>
            </a:r>
          </a:p>
          <a:p>
            <a:pPr marL="285750" marR="64135" indent="-285750" algn="just">
              <a:lnSpc>
                <a:spcPct val="150000"/>
              </a:lnSpc>
              <a:spcBef>
                <a:spcPts val="495"/>
              </a:spcBef>
              <a:buFont typeface="Arial" panose="020B0604020202020204" pitchFamily="34" charset="0"/>
              <a:buChar char="•"/>
            </a:pPr>
            <a:r>
              <a:rPr lang="el-GR" dirty="0" smtClean="0">
                <a:solidFill>
                  <a:schemeClr val="tx1">
                    <a:lumMod val="75000"/>
                    <a:lumOff val="25000"/>
                  </a:schemeClr>
                </a:solidFill>
                <a:latin typeface="Century Gothic" panose="020B0502020202020204" pitchFamily="34" charset="0"/>
              </a:rPr>
              <a:t>η τήρηση </a:t>
            </a:r>
            <a:r>
              <a:rPr lang="el-GR" dirty="0">
                <a:solidFill>
                  <a:schemeClr val="tx1">
                    <a:lumMod val="75000"/>
                    <a:lumOff val="25000"/>
                  </a:schemeClr>
                </a:solidFill>
                <a:latin typeface="Century Gothic" panose="020B0502020202020204" pitchFamily="34" charset="0"/>
              </a:rPr>
              <a:t>των προτύπων ποιότητας του Προγράμματος  </a:t>
            </a:r>
            <a:r>
              <a:rPr lang="el-GR" dirty="0" err="1">
                <a:solidFill>
                  <a:schemeClr val="tx1">
                    <a:lumMod val="75000"/>
                    <a:lumOff val="25000"/>
                  </a:schemeClr>
                </a:solidFill>
                <a:latin typeface="Century Gothic" panose="020B0502020202020204" pitchFamily="34" charset="0"/>
              </a:rPr>
              <a:t>Erasmus</a:t>
            </a:r>
            <a:r>
              <a:rPr lang="el-GR" dirty="0">
                <a:solidFill>
                  <a:schemeClr val="tx1">
                    <a:lumMod val="75000"/>
                    <a:lumOff val="25000"/>
                  </a:schemeClr>
                </a:solidFill>
                <a:latin typeface="Century Gothic" panose="020B0502020202020204" pitchFamily="34" charset="0"/>
              </a:rPr>
              <a:t>, </a:t>
            </a:r>
            <a:endParaRPr lang="el-GR" dirty="0" smtClean="0">
              <a:solidFill>
                <a:schemeClr val="tx1">
                  <a:lumMod val="75000"/>
                  <a:lumOff val="25000"/>
                </a:schemeClr>
              </a:solidFill>
              <a:latin typeface="Century Gothic" panose="020B0502020202020204" pitchFamily="34" charset="0"/>
            </a:endParaRPr>
          </a:p>
          <a:p>
            <a:pPr marL="285750" marR="64135" indent="-285750" algn="just">
              <a:lnSpc>
                <a:spcPct val="150000"/>
              </a:lnSpc>
              <a:spcBef>
                <a:spcPts val="495"/>
              </a:spcBef>
              <a:buFont typeface="Arial" panose="020B0604020202020204" pitchFamily="34" charset="0"/>
              <a:buChar char="•"/>
            </a:pPr>
            <a:r>
              <a:rPr lang="el-GR" dirty="0" smtClean="0">
                <a:solidFill>
                  <a:schemeClr val="tx1">
                    <a:lumMod val="75000"/>
                    <a:lumOff val="25000"/>
                  </a:schemeClr>
                </a:solidFill>
                <a:latin typeface="Century Gothic" panose="020B0502020202020204" pitchFamily="34" charset="0"/>
              </a:rPr>
              <a:t>η </a:t>
            </a:r>
            <a:r>
              <a:rPr lang="el-GR" dirty="0">
                <a:solidFill>
                  <a:schemeClr val="tx1">
                    <a:lumMod val="75000"/>
                    <a:lumOff val="25000"/>
                  </a:schemeClr>
                </a:solidFill>
                <a:latin typeface="Century Gothic" panose="020B0502020202020204" pitchFamily="34" charset="0"/>
              </a:rPr>
              <a:t>πρόοδος ως προς την επίτευξη των  στόχων του </a:t>
            </a:r>
            <a:r>
              <a:rPr lang="el-GR" dirty="0" err="1">
                <a:solidFill>
                  <a:schemeClr val="tx1">
                    <a:lumMod val="75000"/>
                    <a:lumOff val="25000"/>
                  </a:schemeClr>
                </a:solidFill>
                <a:latin typeface="Century Gothic" panose="020B0502020202020204" pitchFamily="34" charset="0"/>
              </a:rPr>
              <a:t>Erasmu</a:t>
            </a:r>
            <a:r>
              <a:rPr lang="en-US" dirty="0">
                <a:solidFill>
                  <a:schemeClr val="tx1">
                    <a:lumMod val="75000"/>
                    <a:lumOff val="25000"/>
                  </a:schemeClr>
                </a:solidFill>
                <a:latin typeface="Century Gothic" panose="020B0502020202020204" pitchFamily="34" charset="0"/>
              </a:rPr>
              <a:t>s Plan </a:t>
            </a:r>
            <a:r>
              <a:rPr lang="el-GR" dirty="0">
                <a:solidFill>
                  <a:schemeClr val="tx1">
                    <a:lumMod val="75000"/>
                    <a:lumOff val="25000"/>
                  </a:schemeClr>
                </a:solidFill>
                <a:latin typeface="Century Gothic" panose="020B0502020202020204" pitchFamily="34" charset="0"/>
              </a:rPr>
              <a:t>και </a:t>
            </a:r>
            <a:endParaRPr lang="el-GR" dirty="0" smtClean="0">
              <a:solidFill>
                <a:schemeClr val="tx1">
                  <a:lumMod val="75000"/>
                  <a:lumOff val="25000"/>
                </a:schemeClr>
              </a:solidFill>
              <a:latin typeface="Century Gothic" panose="020B0502020202020204" pitchFamily="34" charset="0"/>
            </a:endParaRPr>
          </a:p>
          <a:p>
            <a:pPr marL="285750" marR="64135" indent="-285750" algn="just">
              <a:lnSpc>
                <a:spcPct val="150000"/>
              </a:lnSpc>
              <a:spcBef>
                <a:spcPts val="495"/>
              </a:spcBef>
              <a:buFont typeface="Arial" panose="020B0604020202020204" pitchFamily="34" charset="0"/>
              <a:buChar char="•"/>
            </a:pPr>
            <a:r>
              <a:rPr lang="el-GR" dirty="0" smtClean="0">
                <a:solidFill>
                  <a:schemeClr val="tx1">
                    <a:lumMod val="75000"/>
                    <a:lumOff val="25000"/>
                  </a:schemeClr>
                </a:solidFill>
                <a:latin typeface="Century Gothic" panose="020B0502020202020204" pitchFamily="34" charset="0"/>
              </a:rPr>
              <a:t>η </a:t>
            </a:r>
            <a:r>
              <a:rPr lang="el-GR" dirty="0" err="1">
                <a:solidFill>
                  <a:schemeClr val="tx1">
                    <a:lumMod val="75000"/>
                    <a:lumOff val="25000"/>
                  </a:schemeClr>
                </a:solidFill>
                <a:latin typeface="Century Gothic" panose="020B0502020202020204" pitchFamily="34" charset="0"/>
              </a:rPr>
              <a:t>επικαιροποιήσή</a:t>
            </a:r>
            <a:r>
              <a:rPr lang="el-GR" dirty="0">
                <a:solidFill>
                  <a:schemeClr val="tx1">
                    <a:lumMod val="75000"/>
                    <a:lumOff val="25000"/>
                  </a:schemeClr>
                </a:solidFill>
                <a:latin typeface="Century Gothic" panose="020B0502020202020204" pitchFamily="34" charset="0"/>
              </a:rPr>
              <a:t> </a:t>
            </a:r>
            <a:r>
              <a:rPr lang="el-GR" dirty="0" smtClean="0">
                <a:solidFill>
                  <a:schemeClr val="tx1">
                    <a:lumMod val="75000"/>
                    <a:lumOff val="25000"/>
                  </a:schemeClr>
                </a:solidFill>
                <a:latin typeface="Century Gothic" panose="020B0502020202020204" pitchFamily="34" charset="0"/>
              </a:rPr>
              <a:t>του</a:t>
            </a:r>
          </a:p>
          <a:p>
            <a:pPr marR="64135" algn="just">
              <a:lnSpc>
                <a:spcPct val="150000"/>
              </a:lnSpc>
              <a:spcBef>
                <a:spcPts val="495"/>
              </a:spcBef>
              <a:buFont typeface="Wingdings" panose="05000000000000000000" pitchFamily="2" charset="2"/>
              <a:buChar char="Ø"/>
            </a:pPr>
            <a:endParaRPr lang="el-GR" dirty="0">
              <a:solidFill>
                <a:schemeClr val="tx1">
                  <a:lumMod val="75000"/>
                  <a:lumOff val="25000"/>
                </a:schemeClr>
              </a:solidFill>
              <a:latin typeface="Century Gothic" panose="020B0502020202020204" pitchFamily="34" charset="0"/>
            </a:endParaRPr>
          </a:p>
          <a:p>
            <a:pPr marR="64135" algn="just">
              <a:lnSpc>
                <a:spcPct val="150000"/>
              </a:lnSpc>
              <a:spcBef>
                <a:spcPts val="495"/>
              </a:spcBef>
            </a:pPr>
            <a:r>
              <a:rPr lang="el-GR" dirty="0" smtClean="0">
                <a:solidFill>
                  <a:schemeClr val="tx1">
                    <a:lumMod val="75000"/>
                    <a:lumOff val="25000"/>
                  </a:schemeClr>
                </a:solidFill>
                <a:latin typeface="Century Gothic" panose="020B0502020202020204" pitchFamily="34" charset="0"/>
              </a:rPr>
              <a:t>Η </a:t>
            </a:r>
            <a:r>
              <a:rPr lang="el-GR" dirty="0">
                <a:solidFill>
                  <a:schemeClr val="tx1">
                    <a:lumMod val="75000"/>
                    <a:lumOff val="25000"/>
                  </a:schemeClr>
                </a:solidFill>
                <a:latin typeface="Century Gothic" panose="020B0502020202020204" pitchFamily="34" charset="0"/>
              </a:rPr>
              <a:t>Εθνική Υπηρεσία μπορεί να διοργανώσει επίσημους ελέγχους, επισκέψεις  παρακολούθησης ή άλλες δραστηριότητες για την παρακολούθηση της προόδου </a:t>
            </a:r>
            <a:r>
              <a:rPr lang="el-GR" dirty="0" smtClean="0">
                <a:solidFill>
                  <a:schemeClr val="tx1">
                    <a:lumMod val="75000"/>
                    <a:lumOff val="25000"/>
                  </a:schemeClr>
                </a:solidFill>
                <a:latin typeface="Century Gothic" panose="020B0502020202020204" pitchFamily="34" charset="0"/>
              </a:rPr>
              <a:t>των </a:t>
            </a:r>
            <a:r>
              <a:rPr lang="el-GR" dirty="0">
                <a:solidFill>
                  <a:schemeClr val="tx1">
                    <a:lumMod val="75000"/>
                    <a:lumOff val="25000"/>
                  </a:schemeClr>
                </a:solidFill>
                <a:latin typeface="Century Gothic" panose="020B0502020202020204" pitchFamily="34" charset="0"/>
              </a:rPr>
              <a:t>διαπιστευμένων οργανισμών, τη διασφάλιση των προτύπων ποιότητας και την παροχή </a:t>
            </a:r>
            <a:r>
              <a:rPr lang="el-GR" dirty="0" smtClean="0">
                <a:solidFill>
                  <a:schemeClr val="tx1">
                    <a:lumMod val="75000"/>
                    <a:lumOff val="25000"/>
                  </a:schemeClr>
                </a:solidFill>
                <a:latin typeface="Century Gothic" panose="020B0502020202020204" pitchFamily="34" charset="0"/>
              </a:rPr>
              <a:t>στήριξης</a:t>
            </a:r>
            <a:r>
              <a:rPr lang="en-US" dirty="0" smtClean="0">
                <a:solidFill>
                  <a:schemeClr val="tx1">
                    <a:lumMod val="75000"/>
                    <a:lumOff val="25000"/>
                  </a:schemeClr>
                </a:solidFill>
                <a:latin typeface="Century Gothic" panose="020B0502020202020204" pitchFamily="34" charset="0"/>
              </a:rPr>
              <a:t>.</a:t>
            </a:r>
            <a:endParaRPr lang="el-GR" dirty="0">
              <a:solidFill>
                <a:schemeClr val="tx1">
                  <a:lumMod val="75000"/>
                  <a:lumOff val="25000"/>
                </a:schemeClr>
              </a:solidFill>
              <a:latin typeface="Century Gothic" panose="020B0502020202020204" pitchFamily="34" charset="0"/>
            </a:endParaRPr>
          </a:p>
          <a:p>
            <a:pPr algn="just"/>
            <a:endParaRPr lang="el-GR" dirty="0">
              <a:solidFill>
                <a:schemeClr val="tx1">
                  <a:lumMod val="75000"/>
                  <a:lumOff val="25000"/>
                </a:schemeClr>
              </a:solidFill>
              <a:latin typeface="Century Gothic" panose="020B0502020202020204" pitchFamily="34" charset="0"/>
              <a:cs typeface="Arial" charset="0"/>
            </a:endParaRPr>
          </a:p>
        </p:txBody>
      </p:sp>
    </p:spTree>
    <p:extLst>
      <p:ext uri="{BB962C8B-B14F-4D97-AF65-F5344CB8AC3E}">
        <p14:creationId xmlns:p14="http://schemas.microsoft.com/office/powerpoint/2010/main" val="11627778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194433" cy="523220"/>
          </a:xfrm>
          <a:prstGeom prst="rect">
            <a:avLst/>
          </a:prstGeom>
          <a:noFill/>
        </p:spPr>
        <p:txBody>
          <a:bodyPr wrap="square" rtlCol="0">
            <a:spAutoFit/>
          </a:bodyPr>
          <a:lstStyle/>
          <a:p>
            <a:pPr algn="ctr"/>
            <a:r>
              <a:rPr lang="en-GB" sz="2800" dirty="0" smtClean="0">
                <a:solidFill>
                  <a:schemeClr val="bg1"/>
                </a:solidFill>
                <a:latin typeface="Century Gothic" panose="020B0502020202020204" pitchFamily="34" charset="0"/>
              </a:rPr>
              <a:t>E</a:t>
            </a:r>
            <a:r>
              <a:rPr lang="el-GR" sz="2800" dirty="0" err="1" smtClean="0">
                <a:solidFill>
                  <a:schemeClr val="bg1"/>
                </a:solidFill>
                <a:latin typeface="Century Gothic" panose="020B0502020202020204" pitchFamily="34" charset="0"/>
              </a:rPr>
              <a:t>ίδη</a:t>
            </a:r>
            <a:r>
              <a:rPr lang="el-GR" sz="2800" dirty="0" smtClean="0">
                <a:solidFill>
                  <a:schemeClr val="bg1"/>
                </a:solidFill>
                <a:latin typeface="Century Gothic" panose="020B0502020202020204" pitchFamily="34" charset="0"/>
              </a:rPr>
              <a:t> Ελέγχων</a:t>
            </a:r>
            <a:endParaRPr lang="en-GB" sz="2800" dirty="0">
              <a:solidFill>
                <a:schemeClr val="bg1"/>
              </a:solidFill>
              <a:latin typeface="Century Gothic" panose="020B0502020202020204" pitchFamily="34" charset="0"/>
            </a:endParaRPr>
          </a:p>
        </p:txBody>
      </p:sp>
      <p:sp>
        <p:nvSpPr>
          <p:cNvPr id="3" name="Rectangle 2"/>
          <p:cNvSpPr/>
          <p:nvPr/>
        </p:nvSpPr>
        <p:spPr>
          <a:xfrm>
            <a:off x="572868" y="873803"/>
            <a:ext cx="10593363" cy="5570756"/>
          </a:xfrm>
          <a:prstGeom prst="rect">
            <a:avLst/>
          </a:prstGeom>
        </p:spPr>
        <p:txBody>
          <a:bodyPr wrap="square">
            <a:spAutoFit/>
          </a:bodyPr>
          <a:lstStyle/>
          <a:p>
            <a:pPr algn="just"/>
            <a:r>
              <a:rPr lang="en-US" sz="2000" b="1" dirty="0">
                <a:solidFill>
                  <a:schemeClr val="tx1">
                    <a:lumMod val="75000"/>
                    <a:lumOff val="25000"/>
                  </a:schemeClr>
                </a:solidFill>
                <a:latin typeface="Century Gothic" panose="020B0502020202020204" pitchFamily="34" charset="0"/>
              </a:rPr>
              <a:t>On-the-spot check during the project implementation:  </a:t>
            </a:r>
            <a:r>
              <a:rPr lang="el-GR" sz="2000" dirty="0">
                <a:solidFill>
                  <a:schemeClr val="tx1">
                    <a:lumMod val="75000"/>
                    <a:lumOff val="25000"/>
                  </a:schemeClr>
                </a:solidFill>
                <a:latin typeface="Century Gothic" panose="020B0502020202020204" pitchFamily="34" charset="0"/>
              </a:rPr>
              <a:t>Διενεργείται κατά τη διάρκεια της υλοποίησης του έργου ώστε η </a:t>
            </a:r>
            <a:r>
              <a:rPr lang="en-GB" sz="2000" dirty="0">
                <a:solidFill>
                  <a:schemeClr val="tx1">
                    <a:lumMod val="75000"/>
                    <a:lumOff val="25000"/>
                  </a:schemeClr>
                </a:solidFill>
                <a:latin typeface="Century Gothic" panose="020B0502020202020204" pitchFamily="34" charset="0"/>
              </a:rPr>
              <a:t>EY </a:t>
            </a:r>
            <a:r>
              <a:rPr lang="el-GR" sz="2000" dirty="0">
                <a:solidFill>
                  <a:schemeClr val="tx1">
                    <a:lumMod val="75000"/>
                    <a:lumOff val="25000"/>
                  </a:schemeClr>
                </a:solidFill>
                <a:latin typeface="Century Gothic" panose="020B0502020202020204" pitchFamily="34" charset="0"/>
              </a:rPr>
              <a:t>να επαληθεύει άμεσα την πραγματοποίηση και την </a:t>
            </a:r>
            <a:r>
              <a:rPr lang="el-GR" sz="2000" dirty="0" err="1">
                <a:solidFill>
                  <a:schemeClr val="tx1">
                    <a:lumMod val="75000"/>
                    <a:lumOff val="25000"/>
                  </a:schemeClr>
                </a:solidFill>
                <a:latin typeface="Century Gothic" panose="020B0502020202020204" pitchFamily="34" charset="0"/>
              </a:rPr>
              <a:t>επιλεξιμότητα</a:t>
            </a:r>
            <a:r>
              <a:rPr lang="el-GR" sz="2000" dirty="0">
                <a:solidFill>
                  <a:schemeClr val="tx1">
                    <a:lumMod val="75000"/>
                    <a:lumOff val="25000"/>
                  </a:schemeClr>
                </a:solidFill>
                <a:latin typeface="Century Gothic" panose="020B0502020202020204" pitchFamily="34" charset="0"/>
              </a:rPr>
              <a:t> όλων των δραστηριοτήτων</a:t>
            </a:r>
            <a:endParaRPr lang="en-GB" sz="2000" dirty="0">
              <a:solidFill>
                <a:schemeClr val="tx1">
                  <a:lumMod val="75000"/>
                  <a:lumOff val="25000"/>
                </a:schemeClr>
              </a:solidFill>
              <a:latin typeface="Century Gothic" panose="020B0502020202020204" pitchFamily="34" charset="0"/>
            </a:endParaRPr>
          </a:p>
          <a:p>
            <a:pPr algn="just"/>
            <a:endParaRPr lang="en-GB" sz="2000" dirty="0">
              <a:solidFill>
                <a:schemeClr val="tx1">
                  <a:lumMod val="75000"/>
                  <a:lumOff val="25000"/>
                </a:schemeClr>
              </a:solidFill>
              <a:latin typeface="Century Gothic" panose="020B0502020202020204" pitchFamily="34" charset="0"/>
            </a:endParaRPr>
          </a:p>
          <a:p>
            <a:pPr algn="just"/>
            <a:r>
              <a:rPr lang="en-US" sz="2000" b="1" dirty="0">
                <a:solidFill>
                  <a:schemeClr val="tx1">
                    <a:lumMod val="75000"/>
                    <a:lumOff val="25000"/>
                  </a:schemeClr>
                </a:solidFill>
                <a:latin typeface="Century Gothic" panose="020B0502020202020204" pitchFamily="34" charset="0"/>
              </a:rPr>
              <a:t>Risk based checks</a:t>
            </a:r>
            <a:r>
              <a:rPr lang="en-US" sz="2000" dirty="0">
                <a:solidFill>
                  <a:schemeClr val="tx1">
                    <a:lumMod val="75000"/>
                    <a:lumOff val="25000"/>
                  </a:schemeClr>
                </a:solidFill>
                <a:latin typeface="Century Gothic" panose="020B0502020202020204" pitchFamily="34" charset="0"/>
              </a:rPr>
              <a:t>: </a:t>
            </a:r>
            <a:r>
              <a:rPr lang="el-GR" sz="2000" dirty="0" err="1">
                <a:solidFill>
                  <a:schemeClr val="tx1">
                    <a:lumMod val="75000"/>
                    <a:lumOff val="25000"/>
                  </a:schemeClr>
                </a:solidFill>
                <a:latin typeface="Century Gothic" panose="020B0502020202020204" pitchFamily="34" charset="0"/>
              </a:rPr>
              <a:t>Στοχευμένοι</a:t>
            </a:r>
            <a:r>
              <a:rPr lang="el-GR" sz="2000" dirty="0">
                <a:solidFill>
                  <a:schemeClr val="tx1">
                    <a:lumMod val="75000"/>
                    <a:lumOff val="25000"/>
                  </a:schemeClr>
                </a:solidFill>
                <a:latin typeface="Century Gothic" panose="020B0502020202020204" pitchFamily="34" charset="0"/>
              </a:rPr>
              <a:t> έλεγχοι σε περίπτωση</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ένδειξης κακής/ελλιπούς διαχείρισης</a:t>
            </a:r>
          </a:p>
          <a:p>
            <a:pPr algn="just"/>
            <a:endParaRPr lang="en-GB" sz="2000" dirty="0">
              <a:solidFill>
                <a:schemeClr val="tx1">
                  <a:lumMod val="75000"/>
                  <a:lumOff val="25000"/>
                </a:schemeClr>
              </a:solidFill>
              <a:latin typeface="Century Gothic" panose="020B0502020202020204" pitchFamily="34" charset="0"/>
            </a:endParaRPr>
          </a:p>
          <a:p>
            <a:pPr algn="just"/>
            <a:r>
              <a:rPr lang="en-GB" sz="2000" b="1" dirty="0">
                <a:solidFill>
                  <a:schemeClr val="tx1">
                    <a:lumMod val="75000"/>
                    <a:lumOff val="25000"/>
                  </a:schemeClr>
                </a:solidFill>
                <a:latin typeface="Century Gothic" panose="020B0502020202020204" pitchFamily="34" charset="0"/>
              </a:rPr>
              <a:t>System checks: </a:t>
            </a:r>
            <a:r>
              <a:rPr lang="el-GR" sz="2000" dirty="0">
                <a:solidFill>
                  <a:schemeClr val="tx1">
                    <a:lumMod val="75000"/>
                    <a:lumOff val="25000"/>
                  </a:schemeClr>
                </a:solidFill>
                <a:latin typeface="Century Gothic" panose="020B0502020202020204" pitchFamily="34" charset="0"/>
              </a:rPr>
              <a:t>έλεγχος από το λογιστήριο σε ένα ανοιχτό και ένα κλειστό έργο, σε οργανισμούς που υλοποιούν σχέδια άνω των 60.000 ευρώ</a:t>
            </a:r>
          </a:p>
          <a:p>
            <a:pPr algn="just"/>
            <a:endParaRPr lang="el-GR" sz="2000" dirty="0">
              <a:solidFill>
                <a:schemeClr val="tx1">
                  <a:lumMod val="75000"/>
                  <a:lumOff val="25000"/>
                </a:schemeClr>
              </a:solidFill>
              <a:latin typeface="Century Gothic" panose="020B0502020202020204" pitchFamily="34" charset="0"/>
            </a:endParaRPr>
          </a:p>
          <a:p>
            <a:pPr algn="just"/>
            <a:r>
              <a:rPr lang="en-US" sz="2000" b="1" dirty="0">
                <a:solidFill>
                  <a:schemeClr val="tx1">
                    <a:lumMod val="75000"/>
                    <a:lumOff val="25000"/>
                  </a:schemeClr>
                </a:solidFill>
                <a:latin typeface="Century Gothic" panose="020B0502020202020204" pitchFamily="34" charset="0"/>
              </a:rPr>
              <a:t>Final report check</a:t>
            </a:r>
            <a:r>
              <a:rPr lang="en-US"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Έλεγχος τελικής έκθεσης</a:t>
            </a:r>
          </a:p>
          <a:p>
            <a:pPr algn="just"/>
            <a:endParaRPr lang="el-GR" sz="2000" dirty="0">
              <a:solidFill>
                <a:schemeClr val="tx1">
                  <a:lumMod val="75000"/>
                  <a:lumOff val="25000"/>
                </a:schemeClr>
              </a:solidFill>
              <a:latin typeface="Century Gothic" panose="020B0502020202020204" pitchFamily="34" charset="0"/>
            </a:endParaRPr>
          </a:p>
          <a:p>
            <a:pPr algn="just"/>
            <a:r>
              <a:rPr lang="en-US" sz="2000" b="1" dirty="0">
                <a:solidFill>
                  <a:schemeClr val="tx1">
                    <a:lumMod val="75000"/>
                    <a:lumOff val="25000"/>
                  </a:schemeClr>
                </a:solidFill>
                <a:latin typeface="Century Gothic" panose="020B0502020202020204" pitchFamily="34" charset="0"/>
              </a:rPr>
              <a:t>Desk check:</a:t>
            </a:r>
            <a:r>
              <a:rPr lang="el-GR" sz="2000" b="1"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Έλεγχος υποστηρικτικών αρχείων που διεξάγεται κατά το στάδιο της τελικής έκθεσης ή μετά από την υποβολή της. Ο δικαιούχος πρέπει να υποβάλει δικαιολογητικά για τις κατηγορίες του προϋπολογισμού</a:t>
            </a:r>
            <a:r>
              <a:rPr lang="en-GB" sz="2000" dirty="0">
                <a:solidFill>
                  <a:schemeClr val="tx1">
                    <a:lumMod val="75000"/>
                    <a:lumOff val="25000"/>
                  </a:schemeClr>
                </a:solidFill>
                <a:latin typeface="Century Gothic" panose="020B0502020202020204" pitchFamily="34" charset="0"/>
              </a:rPr>
              <a:t> </a:t>
            </a:r>
            <a:r>
              <a:rPr lang="el-GR" sz="2000" dirty="0">
                <a:solidFill>
                  <a:schemeClr val="tx1">
                    <a:lumMod val="75000"/>
                    <a:lumOff val="25000"/>
                  </a:schemeClr>
                </a:solidFill>
                <a:latin typeface="Century Gothic" panose="020B0502020202020204" pitchFamily="34" charset="0"/>
              </a:rPr>
              <a:t>που θα ζητηθούν από το ΙΔΕΠ</a:t>
            </a:r>
          </a:p>
          <a:p>
            <a:pPr algn="just"/>
            <a:endParaRPr lang="el-GR" dirty="0">
              <a:solidFill>
                <a:schemeClr val="tx1">
                  <a:lumMod val="75000"/>
                  <a:lumOff val="25000"/>
                </a:schemeClr>
              </a:solidFill>
              <a:latin typeface="Century Gothic" panose="020B0502020202020204" pitchFamily="34" charset="0"/>
            </a:endParaRPr>
          </a:p>
          <a:p>
            <a:pPr algn="just"/>
            <a:endParaRPr lang="el-GR" dirty="0">
              <a:solidFill>
                <a:schemeClr val="tx1">
                  <a:lumMod val="75000"/>
                  <a:lumOff val="25000"/>
                </a:schemeClr>
              </a:solidFill>
              <a:latin typeface="Century Gothic" panose="020B0502020202020204" pitchFamily="34" charset="0"/>
              <a:cs typeface="Arial" charset="0"/>
            </a:endParaRPr>
          </a:p>
        </p:txBody>
      </p:sp>
    </p:spTree>
    <p:extLst>
      <p:ext uri="{BB962C8B-B14F-4D97-AF65-F5344CB8AC3E}">
        <p14:creationId xmlns:p14="http://schemas.microsoft.com/office/powerpoint/2010/main" val="191486426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194433"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Διορθωτικά Μέτρα</a:t>
            </a:r>
            <a:endParaRPr lang="en-GB" sz="2800" b="1" dirty="0">
              <a:solidFill>
                <a:schemeClr val="bg1"/>
              </a:solidFill>
            </a:endParaRPr>
          </a:p>
        </p:txBody>
      </p:sp>
      <p:sp>
        <p:nvSpPr>
          <p:cNvPr id="3" name="Rectangle 2"/>
          <p:cNvSpPr/>
          <p:nvPr/>
        </p:nvSpPr>
        <p:spPr>
          <a:xfrm>
            <a:off x="572868" y="873803"/>
            <a:ext cx="10593363" cy="5037276"/>
          </a:xfrm>
          <a:prstGeom prst="rect">
            <a:avLst/>
          </a:prstGeom>
        </p:spPr>
        <p:txBody>
          <a:bodyPr wrap="square">
            <a:spAutoFit/>
          </a:bodyPr>
          <a:lstStyle/>
          <a:p>
            <a:pPr marR="64135" algn="just">
              <a:lnSpc>
                <a:spcPct val="150000"/>
              </a:lnSpc>
              <a:spcBef>
                <a:spcPts val="495"/>
              </a:spcBef>
            </a:pPr>
            <a:r>
              <a:rPr lang="el-GR" dirty="0">
                <a:solidFill>
                  <a:schemeClr val="tx1">
                    <a:lumMod val="75000"/>
                    <a:lumOff val="25000"/>
                  </a:schemeClr>
                </a:solidFill>
                <a:latin typeface="Century Gothic" panose="020B0502020202020204" pitchFamily="34" charset="0"/>
              </a:rPr>
              <a:t>Σε περιπτώσεις όπου εξακριβωθεί ότι οι διαπιστευμένοι οργανισμοί δε σέβονται τα πρότυπα ποιότητας της Διαπίστευσης ή σε περιπτώσεις μη συμμόρφωσης με τις οδηγίες της Εθνικής Υπηρεσίας, ενδέχεται να ισχύσουν τα ακόλουθα</a:t>
            </a:r>
            <a:r>
              <a:rPr lang="en-US" dirty="0">
                <a:solidFill>
                  <a:schemeClr val="tx1">
                    <a:lumMod val="75000"/>
                    <a:lumOff val="25000"/>
                  </a:schemeClr>
                </a:solidFill>
                <a:latin typeface="Century Gothic" panose="020B0502020202020204" pitchFamily="34" charset="0"/>
              </a:rPr>
              <a:t>: </a:t>
            </a:r>
          </a:p>
          <a:p>
            <a:pPr marL="297816" marR="5715" indent="-285750" algn="just">
              <a:lnSpc>
                <a:spcPct val="150000"/>
              </a:lnSpc>
              <a:spcBef>
                <a:spcPts val="990"/>
              </a:spcBef>
              <a:buFont typeface="Arial" panose="020B0604020202020204" pitchFamily="34" charset="0"/>
              <a:buChar char="•"/>
              <a:tabLst>
                <a:tab pos="240029" algn="l"/>
              </a:tabLst>
            </a:pPr>
            <a:r>
              <a:rPr lang="el-GR" dirty="0">
                <a:solidFill>
                  <a:schemeClr val="tx1">
                    <a:lumMod val="75000"/>
                    <a:lumOff val="25000"/>
                  </a:schemeClr>
                </a:solidFill>
                <a:latin typeface="Century Gothic" panose="020B0502020202020204" pitchFamily="34" charset="0"/>
              </a:rPr>
              <a:t>Περιορισμός στο επίπεδο χρηματοδότησης</a:t>
            </a:r>
          </a:p>
          <a:p>
            <a:pPr marL="297816" marR="5715" indent="-285750" algn="just">
              <a:lnSpc>
                <a:spcPct val="150000"/>
              </a:lnSpc>
              <a:spcBef>
                <a:spcPts val="990"/>
              </a:spcBef>
              <a:buFont typeface="Arial" panose="020B0604020202020204" pitchFamily="34" charset="0"/>
              <a:buChar char="•"/>
              <a:tabLst>
                <a:tab pos="240029" algn="l"/>
              </a:tabLst>
            </a:pPr>
            <a:r>
              <a:rPr lang="el-GR" dirty="0">
                <a:solidFill>
                  <a:schemeClr val="tx1">
                    <a:lumMod val="75000"/>
                    <a:lumOff val="25000"/>
                  </a:schemeClr>
                </a:solidFill>
                <a:latin typeface="Century Gothic" panose="020B0502020202020204" pitchFamily="34" charset="0"/>
              </a:rPr>
              <a:t>Οι οργανισμοί μπορεί να τεθούν υπό επιτήρηση εάν εντοπιστεί  κίνδυνος ανεπαρκούς υλοποίησης </a:t>
            </a:r>
            <a:endParaRPr lang="en-US" dirty="0">
              <a:solidFill>
                <a:schemeClr val="tx1">
                  <a:lumMod val="75000"/>
                  <a:lumOff val="25000"/>
                </a:schemeClr>
              </a:solidFill>
              <a:latin typeface="Century Gothic" panose="020B0502020202020204" pitchFamily="34" charset="0"/>
            </a:endParaRPr>
          </a:p>
          <a:p>
            <a:pPr marL="297816" marR="5715" indent="-285750" algn="just">
              <a:lnSpc>
                <a:spcPct val="150000"/>
              </a:lnSpc>
              <a:spcBef>
                <a:spcPts val="990"/>
              </a:spcBef>
              <a:buFont typeface="Arial" panose="020B0604020202020204" pitchFamily="34" charset="0"/>
              <a:buChar char="•"/>
              <a:tabLst>
                <a:tab pos="240029" algn="l"/>
              </a:tabLst>
            </a:pPr>
            <a:r>
              <a:rPr lang="el-GR" dirty="0">
                <a:solidFill>
                  <a:schemeClr val="tx1">
                    <a:lumMod val="75000"/>
                    <a:lumOff val="25000"/>
                  </a:schemeClr>
                </a:solidFill>
                <a:latin typeface="Century Gothic" panose="020B0502020202020204" pitchFamily="34" charset="0"/>
              </a:rPr>
              <a:t>Αναστολή της Διαπίστευσης: Οι οργανισμοί των οποίων η διαπίστευση έχει ανασταλεί δεν μπορούν να  υποβάλουν αίτηση στα πλαίσια της Βασικής Δράσης 1</a:t>
            </a:r>
          </a:p>
          <a:p>
            <a:pPr marL="297816" marR="5715" indent="-285750" algn="just">
              <a:lnSpc>
                <a:spcPct val="150000"/>
              </a:lnSpc>
              <a:spcBef>
                <a:spcPts val="990"/>
              </a:spcBef>
              <a:buFont typeface="Arial" panose="020B0604020202020204" pitchFamily="34" charset="0"/>
              <a:buChar char="•"/>
              <a:tabLst>
                <a:tab pos="240029" algn="l"/>
              </a:tabLst>
            </a:pPr>
            <a:r>
              <a:rPr lang="el-GR" dirty="0">
                <a:solidFill>
                  <a:schemeClr val="tx1">
                    <a:lumMod val="75000"/>
                    <a:lumOff val="25000"/>
                  </a:schemeClr>
                </a:solidFill>
                <a:latin typeface="Century Gothic" panose="020B0502020202020204" pitchFamily="34" charset="0"/>
              </a:rPr>
              <a:t>Τερματισμός της Διαπίστευσης σε περίπτωση συνεχούς μη συμμόρφωσης</a:t>
            </a:r>
            <a:r>
              <a:rPr lang="en-US"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πολύ χαμηλών επιδόσεων ή σε περίπτωση επανειλημμένων ή σημαντικών</a:t>
            </a:r>
            <a:r>
              <a:rPr lang="en-US" dirty="0">
                <a:solidFill>
                  <a:schemeClr val="tx1">
                    <a:lumMod val="75000"/>
                    <a:lumOff val="25000"/>
                  </a:schemeClr>
                </a:solidFill>
                <a:latin typeface="Century Gothic" panose="020B0502020202020204" pitchFamily="34" charset="0"/>
              </a:rPr>
              <a:t> </a:t>
            </a:r>
            <a:r>
              <a:rPr lang="el-GR" dirty="0">
                <a:solidFill>
                  <a:schemeClr val="tx1">
                    <a:lumMod val="75000"/>
                    <a:lumOff val="25000"/>
                  </a:schemeClr>
                </a:solidFill>
                <a:latin typeface="Century Gothic" panose="020B0502020202020204" pitchFamily="34" charset="0"/>
              </a:rPr>
              <a:t>παραβάσεων των κανόνων</a:t>
            </a:r>
          </a:p>
          <a:p>
            <a:pPr algn="just"/>
            <a:endParaRPr lang="el-GR" dirty="0">
              <a:solidFill>
                <a:schemeClr val="tx1">
                  <a:lumMod val="75000"/>
                  <a:lumOff val="25000"/>
                </a:schemeClr>
              </a:solidFill>
              <a:latin typeface="Century Gothic" panose="020B0502020202020204" pitchFamily="34" charset="0"/>
              <a:cs typeface="Arial" charset="0"/>
            </a:endParaRPr>
          </a:p>
        </p:txBody>
      </p:sp>
    </p:spTree>
    <p:extLst>
      <p:ext uri="{BB962C8B-B14F-4D97-AF65-F5344CB8AC3E}">
        <p14:creationId xmlns:p14="http://schemas.microsoft.com/office/powerpoint/2010/main" val="204611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Δυνατότητες Κινητικότητας προς …</a:t>
            </a:r>
            <a:endParaRPr lang="en-GB" sz="2800" dirty="0">
              <a:solidFill>
                <a:schemeClr val="bg1"/>
              </a:solidFill>
              <a:latin typeface="Century Gothic" panose="020B0502020202020204" pitchFamily="34" charset="0"/>
            </a:endParaRPr>
          </a:p>
        </p:txBody>
      </p:sp>
      <p:sp>
        <p:nvSpPr>
          <p:cNvPr id="3" name="Rectangle 2"/>
          <p:cNvSpPr/>
          <p:nvPr/>
        </p:nvSpPr>
        <p:spPr>
          <a:xfrm>
            <a:off x="572868" y="903948"/>
            <a:ext cx="10593363" cy="4787464"/>
          </a:xfrm>
          <a:prstGeom prst="rect">
            <a:avLst/>
          </a:prstGeom>
        </p:spPr>
        <p:txBody>
          <a:bodyPr wrap="square">
            <a:spAutoFit/>
          </a:bodyPr>
          <a:lstStyle/>
          <a:p>
            <a:pPr algn="just">
              <a:lnSpc>
                <a:spcPct val="150000"/>
              </a:lnSpc>
            </a:pPr>
            <a:r>
              <a:rPr lang="el-GR" sz="2000" b="1" dirty="0" smtClean="0">
                <a:solidFill>
                  <a:schemeClr val="tx1">
                    <a:lumMod val="75000"/>
                    <a:lumOff val="25000"/>
                  </a:schemeClr>
                </a:solidFill>
                <a:latin typeface="Century Gothic" panose="020B0502020202020204" pitchFamily="34" charset="0"/>
              </a:rPr>
              <a:t>Χώρες </a:t>
            </a:r>
            <a:r>
              <a:rPr lang="el-GR" sz="2000" b="1" dirty="0">
                <a:solidFill>
                  <a:schemeClr val="tx1">
                    <a:lumMod val="75000"/>
                    <a:lumOff val="25000"/>
                  </a:schemeClr>
                </a:solidFill>
                <a:latin typeface="Century Gothic" panose="020B0502020202020204" pitchFamily="34" charset="0"/>
              </a:rPr>
              <a:t>του Προγράμματος </a:t>
            </a:r>
            <a:endParaRPr lang="el-GR" sz="2000" b="1" dirty="0" smtClean="0">
              <a:solidFill>
                <a:schemeClr val="tx1">
                  <a:lumMod val="75000"/>
                  <a:lumOff val="25000"/>
                </a:schemeClr>
              </a:solidFill>
              <a:latin typeface="Century Gothic" panose="020B0502020202020204" pitchFamily="34" charset="0"/>
            </a:endParaRPr>
          </a:p>
          <a:p>
            <a:pPr marL="342900" indent="-342900" algn="just">
              <a:lnSpc>
                <a:spcPct val="150000"/>
              </a:lnSpc>
              <a:buFont typeface="Arial" panose="020B0604020202020204" pitchFamily="34" charset="0"/>
              <a:buChar char="•"/>
            </a:pPr>
            <a:r>
              <a:rPr lang="el-GR" sz="2000" dirty="0" smtClean="0">
                <a:solidFill>
                  <a:schemeClr val="tx1">
                    <a:lumMod val="75000"/>
                    <a:lumOff val="25000"/>
                  </a:schemeClr>
                </a:solidFill>
                <a:latin typeface="Century Gothic" panose="020B0502020202020204" pitchFamily="34" charset="0"/>
              </a:rPr>
              <a:t>27 Κράτη – Μέλη ΕΕ</a:t>
            </a:r>
          </a:p>
          <a:p>
            <a:pPr marL="342900" indent="-342900" algn="just">
              <a:lnSpc>
                <a:spcPct val="150000"/>
              </a:lnSpc>
              <a:buFont typeface="Arial" panose="020B0604020202020204" pitchFamily="34" charset="0"/>
              <a:buChar char="•"/>
            </a:pPr>
            <a:r>
              <a:rPr lang="el-GR" sz="2000" dirty="0" smtClean="0">
                <a:solidFill>
                  <a:schemeClr val="tx1">
                    <a:lumMod val="75000"/>
                    <a:lumOff val="25000"/>
                  </a:schemeClr>
                </a:solidFill>
                <a:latin typeface="Century Gothic" panose="020B0502020202020204" pitchFamily="34" charset="0"/>
              </a:rPr>
              <a:t>Χώρες ΕΟΧ – Ισλανδία, Λιχτενστάιν, Νορβηγία</a:t>
            </a:r>
          </a:p>
          <a:p>
            <a:pPr marL="342900" indent="-342900" algn="just">
              <a:lnSpc>
                <a:spcPct val="150000"/>
              </a:lnSpc>
              <a:buFont typeface="Arial" panose="020B0604020202020204" pitchFamily="34" charset="0"/>
              <a:buChar char="•"/>
            </a:pPr>
            <a:r>
              <a:rPr lang="el-GR" sz="2000" dirty="0" smtClean="0">
                <a:solidFill>
                  <a:schemeClr val="tx1">
                    <a:lumMod val="75000"/>
                    <a:lumOff val="25000"/>
                  </a:schemeClr>
                </a:solidFill>
                <a:latin typeface="Century Gothic" panose="020B0502020202020204" pitchFamily="34" charset="0"/>
              </a:rPr>
              <a:t>Υποψήφιες </a:t>
            </a:r>
            <a:r>
              <a:rPr lang="el-GR" sz="2000" dirty="0">
                <a:solidFill>
                  <a:schemeClr val="tx1">
                    <a:lumMod val="75000"/>
                    <a:lumOff val="25000"/>
                  </a:schemeClr>
                </a:solidFill>
                <a:latin typeface="Century Gothic" panose="020B0502020202020204" pitchFamily="34" charset="0"/>
              </a:rPr>
              <a:t>προς ένταξη στην ΕΕ </a:t>
            </a:r>
            <a:r>
              <a:rPr lang="el-GR" sz="2000" dirty="0" smtClean="0">
                <a:solidFill>
                  <a:schemeClr val="tx1">
                    <a:lumMod val="75000"/>
                    <a:lumOff val="25000"/>
                  </a:schemeClr>
                </a:solidFill>
                <a:latin typeface="Century Gothic" panose="020B0502020202020204" pitchFamily="34" charset="0"/>
              </a:rPr>
              <a:t>χώρες</a:t>
            </a:r>
            <a:r>
              <a:rPr lang="el-GR" sz="2000" dirty="0">
                <a:solidFill>
                  <a:schemeClr val="tx1">
                    <a:lumMod val="75000"/>
                    <a:lumOff val="25000"/>
                  </a:schemeClr>
                </a:solidFill>
                <a:latin typeface="Century Gothic" panose="020B0502020202020204" pitchFamily="34" charset="0"/>
              </a:rPr>
              <a:t> </a:t>
            </a:r>
            <a:r>
              <a:rPr lang="el-GR" sz="2000" dirty="0" smtClean="0">
                <a:solidFill>
                  <a:schemeClr val="tx1">
                    <a:lumMod val="75000"/>
                    <a:lumOff val="25000"/>
                  </a:schemeClr>
                </a:solidFill>
                <a:latin typeface="Century Gothic" panose="020B0502020202020204" pitchFamily="34" charset="0"/>
              </a:rPr>
              <a:t>- Τουρκία, Δημοκρατία </a:t>
            </a:r>
            <a:r>
              <a:rPr lang="el-GR" sz="2000" dirty="0">
                <a:solidFill>
                  <a:schemeClr val="tx1">
                    <a:lumMod val="75000"/>
                    <a:lumOff val="25000"/>
                  </a:schemeClr>
                </a:solidFill>
                <a:latin typeface="Century Gothic" panose="020B0502020202020204" pitchFamily="34" charset="0"/>
              </a:rPr>
              <a:t>της Βόρειας </a:t>
            </a:r>
            <a:r>
              <a:rPr lang="el-GR" sz="2000" dirty="0" smtClean="0">
                <a:solidFill>
                  <a:schemeClr val="tx1">
                    <a:lumMod val="75000"/>
                    <a:lumOff val="25000"/>
                  </a:schemeClr>
                </a:solidFill>
                <a:latin typeface="Century Gothic" panose="020B0502020202020204" pitchFamily="34" charset="0"/>
              </a:rPr>
              <a:t>Μακεδονίας, Σερβία</a:t>
            </a:r>
          </a:p>
          <a:p>
            <a:pPr marL="342900" indent="-342900" algn="just">
              <a:lnSpc>
                <a:spcPct val="150000"/>
              </a:lnSpc>
              <a:buFontTx/>
              <a:buChar char="-"/>
            </a:pPr>
            <a:endParaRPr lang="el-GR" sz="2000" dirty="0">
              <a:solidFill>
                <a:schemeClr val="tx1">
                  <a:lumMod val="75000"/>
                  <a:lumOff val="25000"/>
                </a:schemeClr>
              </a:solidFill>
              <a:latin typeface="Century Gothic" panose="020B0502020202020204" pitchFamily="34" charset="0"/>
            </a:endParaRPr>
          </a:p>
          <a:p>
            <a:pPr algn="just">
              <a:lnSpc>
                <a:spcPct val="150000"/>
              </a:lnSpc>
            </a:pPr>
            <a:r>
              <a:rPr lang="el-GR" sz="2000" b="1" dirty="0" smtClean="0">
                <a:solidFill>
                  <a:schemeClr val="tx1">
                    <a:lumMod val="75000"/>
                    <a:lumOff val="25000"/>
                  </a:schemeClr>
                </a:solidFill>
                <a:latin typeface="Century Gothic" panose="020B0502020202020204" pitchFamily="34" charset="0"/>
              </a:rPr>
              <a:t>Τρίτες χώρες </a:t>
            </a:r>
            <a:r>
              <a:rPr lang="el-GR" sz="2000" dirty="0" smtClean="0">
                <a:solidFill>
                  <a:schemeClr val="tx1">
                    <a:lumMod val="75000"/>
                    <a:lumOff val="25000"/>
                  </a:schemeClr>
                </a:solidFill>
                <a:latin typeface="Century Gothic" panose="020B0502020202020204" pitchFamily="34" charset="0"/>
              </a:rPr>
              <a:t>– Μόνο στην περίπτωση της ΕΕΚ – </a:t>
            </a:r>
            <a:r>
              <a:rPr lang="en-US" sz="2000" dirty="0" smtClean="0">
                <a:solidFill>
                  <a:schemeClr val="tx1">
                    <a:lumMod val="75000"/>
                    <a:lumOff val="25000"/>
                  </a:schemeClr>
                </a:solidFill>
                <a:latin typeface="Century Gothic" panose="020B0502020202020204" pitchFamily="34" charset="0"/>
              </a:rPr>
              <a:t>Regions 1-14 -  </a:t>
            </a:r>
            <a:r>
              <a:rPr lang="el-GR" sz="2000" dirty="0" smtClean="0">
                <a:solidFill>
                  <a:schemeClr val="tx1">
                    <a:lumMod val="75000"/>
                    <a:lumOff val="25000"/>
                  </a:schemeClr>
                </a:solidFill>
                <a:latin typeface="Century Gothic" panose="020B0502020202020204" pitchFamily="34" charset="0"/>
              </a:rPr>
              <a:t>Συμπεριλαμβάνεται το Ηνωμένο Βασίλειο</a:t>
            </a:r>
            <a:r>
              <a:rPr lang="el-GR" sz="1600" dirty="0" smtClean="0">
                <a:solidFill>
                  <a:schemeClr val="tx1">
                    <a:lumMod val="75000"/>
                    <a:lumOff val="25000"/>
                  </a:schemeClr>
                </a:solidFill>
                <a:latin typeface="Century Gothic" panose="020B0502020202020204" pitchFamily="34" charset="0"/>
              </a:rPr>
              <a:t> (Σελ. 37-39 οδηγού)</a:t>
            </a:r>
          </a:p>
          <a:p>
            <a:pPr algn="just">
              <a:lnSpc>
                <a:spcPct val="150000"/>
              </a:lnSpc>
            </a:pPr>
            <a:endParaRPr lang="el-GR" sz="2000" dirty="0">
              <a:solidFill>
                <a:schemeClr val="tx1">
                  <a:lumMod val="75000"/>
                  <a:lumOff val="25000"/>
                </a:schemeClr>
              </a:solidFill>
              <a:latin typeface="Century Gothic" panose="020B0502020202020204" pitchFamily="34" charset="0"/>
            </a:endParaRPr>
          </a:p>
          <a:p>
            <a:pPr marL="0" lvl="1" defTabSz="1061355">
              <a:lnSpc>
                <a:spcPct val="90000"/>
              </a:lnSpc>
              <a:spcBef>
                <a:spcPct val="0"/>
              </a:spcBef>
              <a:spcAft>
                <a:spcPct val="15000"/>
              </a:spcAft>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27460578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194433" cy="523220"/>
          </a:xfrm>
          <a:prstGeom prst="rect">
            <a:avLst/>
          </a:prstGeom>
          <a:noFill/>
        </p:spPr>
        <p:txBody>
          <a:bodyPr wrap="square" rtlCol="0">
            <a:spAutoFit/>
          </a:bodyPr>
          <a:lstStyle/>
          <a:p>
            <a:pPr algn="ctr"/>
            <a:r>
              <a:rPr lang="el-GR" sz="2800" dirty="0">
                <a:solidFill>
                  <a:schemeClr val="bg1"/>
                </a:solidFill>
                <a:latin typeface="Century Gothic" panose="020B0502020202020204" pitchFamily="34" charset="0"/>
              </a:rPr>
              <a:t>Χρήσιμοι σύνδεσμοι</a:t>
            </a:r>
            <a:endParaRPr lang="en-GB" sz="2800" b="1" dirty="0">
              <a:solidFill>
                <a:schemeClr val="bg1"/>
              </a:solidFill>
            </a:endParaRPr>
          </a:p>
        </p:txBody>
      </p:sp>
      <p:sp>
        <p:nvSpPr>
          <p:cNvPr id="3" name="Rectangle 2"/>
          <p:cNvSpPr/>
          <p:nvPr/>
        </p:nvSpPr>
        <p:spPr>
          <a:xfrm>
            <a:off x="572868" y="873803"/>
            <a:ext cx="10593363" cy="5585375"/>
          </a:xfrm>
          <a:prstGeom prst="rect">
            <a:avLst/>
          </a:prstGeom>
        </p:spPr>
        <p:txBody>
          <a:bodyPr wrap="square">
            <a:spAutoFit/>
          </a:bodyPr>
          <a:lstStyle/>
          <a:p>
            <a:pPr>
              <a:lnSpc>
                <a:spcPct val="150000"/>
              </a:lnSpc>
            </a:pPr>
            <a:r>
              <a:rPr lang="el-GR" sz="1600" b="1" dirty="0">
                <a:latin typeface="Century Gothic" panose="020B0502020202020204" pitchFamily="34" charset="0"/>
              </a:rPr>
              <a:t>Διαπίστευση </a:t>
            </a:r>
            <a:r>
              <a:rPr lang="en-US" sz="1600" b="1" dirty="0">
                <a:latin typeface="Century Gothic" panose="020B0502020202020204" pitchFamily="34" charset="0"/>
              </a:rPr>
              <a:t>Erasmus</a:t>
            </a:r>
            <a:endParaRPr lang="en-US" sz="1600" b="1" dirty="0">
              <a:latin typeface="Century Gothic" panose="020B0502020202020204" pitchFamily="34" charset="0"/>
              <a:hlinkClick r:id="rId3"/>
            </a:endParaRPr>
          </a:p>
          <a:p>
            <a:r>
              <a:rPr lang="el-GR" sz="1600" dirty="0" smtClean="0">
                <a:latin typeface="Century Gothic" panose="020B0502020202020204" pitchFamily="34" charset="0"/>
                <a:hlinkClick r:id="rId4"/>
              </a:rPr>
              <a:t>Γενικές Πληροφορίες για τη Διαπίστευση</a:t>
            </a:r>
            <a:endParaRPr lang="el-GR" sz="1600" dirty="0" smtClean="0">
              <a:latin typeface="Century Gothic" panose="020B0502020202020204" pitchFamily="34" charset="0"/>
              <a:hlinkClick r:id="rId5"/>
            </a:endParaRPr>
          </a:p>
          <a:p>
            <a:r>
              <a:rPr lang="el-GR" sz="1600" dirty="0" smtClean="0">
                <a:latin typeface="Century Gothic" panose="020B0502020202020204" pitchFamily="34" charset="0"/>
                <a:hlinkClick r:id="rId6"/>
              </a:rPr>
              <a:t>Εκτελεστικοί </a:t>
            </a:r>
            <a:r>
              <a:rPr lang="el-GR" sz="1600" dirty="0">
                <a:latin typeface="Century Gothic" panose="020B0502020202020204" pitchFamily="34" charset="0"/>
                <a:hlinkClick r:id="rId6"/>
              </a:rPr>
              <a:t>κανόνες της </a:t>
            </a:r>
            <a:r>
              <a:rPr lang="el-GR" sz="1600" dirty="0" smtClean="0">
                <a:latin typeface="Century Gothic" panose="020B0502020202020204" pitchFamily="34" charset="0"/>
                <a:hlinkClick r:id="rId6"/>
              </a:rPr>
              <a:t>Διαπίστευσης </a:t>
            </a:r>
            <a:endParaRPr lang="el-GR" sz="1600" dirty="0">
              <a:latin typeface="Century Gothic" panose="020B0502020202020204" pitchFamily="34" charset="0"/>
            </a:endParaRPr>
          </a:p>
          <a:p>
            <a:r>
              <a:rPr lang="el-GR" sz="1600" dirty="0" smtClean="0">
                <a:latin typeface="Century Gothic" panose="020B0502020202020204" pitchFamily="34" charset="0"/>
                <a:hlinkClick r:id="rId7"/>
              </a:rPr>
              <a:t>Πρότυπα </a:t>
            </a:r>
            <a:r>
              <a:rPr lang="el-GR" sz="1600" dirty="0">
                <a:latin typeface="Century Gothic" panose="020B0502020202020204" pitchFamily="34" charset="0"/>
                <a:hlinkClick r:id="rId7"/>
              </a:rPr>
              <a:t>ποιότητας της Διαπίστευσης (</a:t>
            </a:r>
            <a:r>
              <a:rPr lang="en-US" sz="1600" dirty="0">
                <a:latin typeface="Century Gothic" panose="020B0502020202020204" pitchFamily="34" charset="0"/>
                <a:hlinkClick r:id="rId7"/>
              </a:rPr>
              <a:t>Quality Standards</a:t>
            </a:r>
            <a:r>
              <a:rPr lang="en-US" sz="1600" dirty="0" smtClean="0">
                <a:latin typeface="Century Gothic" panose="020B0502020202020204" pitchFamily="34" charset="0"/>
                <a:hlinkClick r:id="rId7"/>
              </a:rPr>
              <a:t>)</a:t>
            </a:r>
            <a:endParaRPr lang="el-GR" sz="1600" dirty="0" smtClean="0">
              <a:latin typeface="Century Gothic" panose="020B0502020202020204" pitchFamily="34" charset="0"/>
            </a:endParaRPr>
          </a:p>
          <a:p>
            <a:r>
              <a:rPr lang="el-GR" sz="1600" dirty="0">
                <a:latin typeface="Century Gothic" panose="020B0502020202020204" pitchFamily="34" charset="0"/>
                <a:hlinkClick r:id="rId8"/>
              </a:rPr>
              <a:t>Οδηγός Διαχείρισης Σχεδίων για Δικαιούχους</a:t>
            </a:r>
            <a:endParaRPr lang="el-GR" sz="1600" dirty="0">
              <a:latin typeface="Century Gothic" panose="020B0502020202020204" pitchFamily="34" charset="0"/>
            </a:endParaRPr>
          </a:p>
          <a:p>
            <a:r>
              <a:rPr lang="el-GR" sz="1600" dirty="0" smtClean="0">
                <a:latin typeface="Century Gothic" panose="020B0502020202020204" pitchFamily="34" charset="0"/>
                <a:hlinkClick r:id="rId9"/>
              </a:rPr>
              <a:t>Εργαλεία </a:t>
            </a:r>
            <a:r>
              <a:rPr lang="el-GR" sz="1600" dirty="0">
                <a:latin typeface="Century Gothic" panose="020B0502020202020204" pitchFamily="34" charset="0"/>
                <a:hlinkClick r:id="rId9"/>
              </a:rPr>
              <a:t>Ε</a:t>
            </a:r>
            <a:r>
              <a:rPr lang="en-US" sz="1600" dirty="0">
                <a:latin typeface="Century Gothic" panose="020B0502020202020204" pitchFamily="34" charset="0"/>
                <a:hlinkClick r:id="rId9"/>
              </a:rPr>
              <a:t>rasmus – I</a:t>
            </a:r>
            <a:r>
              <a:rPr lang="el-GR" sz="1600" dirty="0" err="1">
                <a:latin typeface="Century Gothic" panose="020B0502020202020204" pitchFamily="34" charset="0"/>
                <a:hlinkClick r:id="rId9"/>
              </a:rPr>
              <a:t>στοσελίδα</a:t>
            </a:r>
            <a:r>
              <a:rPr lang="el-GR" sz="1600" dirty="0">
                <a:latin typeface="Century Gothic" panose="020B0502020202020204" pitchFamily="34" charset="0"/>
                <a:hlinkClick r:id="rId9"/>
              </a:rPr>
              <a:t> </a:t>
            </a:r>
            <a:r>
              <a:rPr lang="el-GR" sz="1600" dirty="0" smtClean="0">
                <a:latin typeface="Century Gothic" panose="020B0502020202020204" pitchFamily="34" charset="0"/>
                <a:hlinkClick r:id="rId9"/>
              </a:rPr>
              <a:t>ΙΔΕΠ</a:t>
            </a:r>
            <a:endParaRPr lang="el-GR" sz="1600" dirty="0" smtClean="0">
              <a:latin typeface="Century Gothic" panose="020B0502020202020204" pitchFamily="34" charset="0"/>
            </a:endParaRPr>
          </a:p>
          <a:p>
            <a:r>
              <a:rPr lang="el-GR" sz="1600" dirty="0" smtClean="0">
                <a:latin typeface="Century Gothic" panose="020B0502020202020204" pitchFamily="34" charset="0"/>
                <a:hlinkClick r:id="rId10"/>
              </a:rPr>
              <a:t>Διαχείριση Διαπιστευμένων Σχεδίων – Ιστοσελίδα ΙΔΕΠ</a:t>
            </a:r>
            <a:endParaRPr lang="el-GR" sz="1600" dirty="0" smtClean="0">
              <a:latin typeface="Century Gothic" panose="020B0502020202020204" pitchFamily="34" charset="0"/>
            </a:endParaRPr>
          </a:p>
          <a:p>
            <a:endParaRPr lang="el-GR" sz="1600" dirty="0" smtClean="0">
              <a:latin typeface="Century Gothic" panose="020B0502020202020204" pitchFamily="34" charset="0"/>
            </a:endParaRPr>
          </a:p>
          <a:p>
            <a:r>
              <a:rPr lang="en-US" sz="1600" dirty="0">
                <a:latin typeface="Century Gothic" panose="020B0502020202020204" pitchFamily="34" charset="0"/>
              </a:rPr>
              <a:t>Annex III </a:t>
            </a:r>
            <a:r>
              <a:rPr lang="en-US" sz="1600" dirty="0">
                <a:latin typeface="Century Gothic" panose="020B0502020202020204" pitchFamily="34" charset="0"/>
                <a:hlinkClick r:id="rId11"/>
              </a:rPr>
              <a:t>School Education</a:t>
            </a:r>
            <a:r>
              <a:rPr lang="en-US" sz="1600" dirty="0">
                <a:latin typeface="Century Gothic" panose="020B0502020202020204" pitchFamily="34" charset="0"/>
              </a:rPr>
              <a:t> | </a:t>
            </a:r>
            <a:r>
              <a:rPr lang="en-US" sz="1600" dirty="0">
                <a:latin typeface="Century Gothic" panose="020B0502020202020204" pitchFamily="34" charset="0"/>
                <a:hlinkClick r:id="rId12"/>
              </a:rPr>
              <a:t>Adult Education</a:t>
            </a:r>
            <a:r>
              <a:rPr lang="en-US" sz="1600" dirty="0">
                <a:latin typeface="Century Gothic" panose="020B0502020202020204" pitchFamily="34" charset="0"/>
              </a:rPr>
              <a:t> | </a:t>
            </a:r>
            <a:r>
              <a:rPr lang="en-US" sz="1600" dirty="0">
                <a:latin typeface="Century Gothic" panose="020B0502020202020204" pitchFamily="34" charset="0"/>
                <a:hlinkClick r:id="rId13"/>
              </a:rPr>
              <a:t>Vocational Education and </a:t>
            </a:r>
            <a:r>
              <a:rPr lang="en-US" sz="1600" dirty="0" smtClean="0">
                <a:latin typeface="Century Gothic" panose="020B0502020202020204" pitchFamily="34" charset="0"/>
                <a:hlinkClick r:id="rId13"/>
              </a:rPr>
              <a:t>Training</a:t>
            </a:r>
            <a:endParaRPr lang="el-GR" sz="1600" dirty="0" smtClean="0">
              <a:latin typeface="Century Gothic" panose="020B0502020202020204" pitchFamily="34" charset="0"/>
            </a:endParaRPr>
          </a:p>
          <a:p>
            <a:endParaRPr lang="el-GR" sz="1600" dirty="0">
              <a:latin typeface="Century Gothic" panose="020B0502020202020204" pitchFamily="34" charset="0"/>
            </a:endParaRPr>
          </a:p>
          <a:p>
            <a:r>
              <a:rPr lang="en-US" sz="1600" dirty="0" smtClean="0">
                <a:latin typeface="Century Gothic" panose="020B0502020202020204" pitchFamily="34" charset="0"/>
              </a:rPr>
              <a:t>Annex </a:t>
            </a:r>
            <a:r>
              <a:rPr lang="en-US" sz="1600" dirty="0">
                <a:latin typeface="Century Gothic" panose="020B0502020202020204" pitchFamily="34" charset="0"/>
              </a:rPr>
              <a:t>V: Templates for agreements to be used between beneficiary and participants</a:t>
            </a:r>
          </a:p>
          <a:p>
            <a:r>
              <a:rPr lang="en-US" sz="1600" dirty="0">
                <a:latin typeface="Century Gothic" panose="020B0502020202020204" pitchFamily="34" charset="0"/>
                <a:hlinkClick r:id="rId14"/>
              </a:rPr>
              <a:t>Grant agreement for studies/traineeship and staff</a:t>
            </a:r>
            <a:endParaRPr lang="en-US" sz="1600" dirty="0">
              <a:latin typeface="Century Gothic" panose="020B0502020202020204" pitchFamily="34" charset="0"/>
            </a:endParaRPr>
          </a:p>
          <a:p>
            <a:r>
              <a:rPr lang="en-US" sz="1600" dirty="0">
                <a:latin typeface="Century Gothic" panose="020B0502020202020204" pitchFamily="34" charset="0"/>
                <a:hlinkClick r:id="rId15"/>
              </a:rPr>
              <a:t>Learning Agreement</a:t>
            </a:r>
            <a:endParaRPr lang="en-US" sz="1600" dirty="0">
              <a:latin typeface="Century Gothic" panose="020B0502020202020204" pitchFamily="34" charset="0"/>
            </a:endParaRPr>
          </a:p>
          <a:p>
            <a:r>
              <a:rPr lang="en-US" sz="1600" dirty="0">
                <a:latin typeface="Century Gothic" panose="020B0502020202020204" pitchFamily="34" charset="0"/>
                <a:hlinkClick r:id="rId16"/>
              </a:rPr>
              <a:t>Learning Agreement Complement</a:t>
            </a:r>
            <a:endParaRPr lang="en-US" sz="1600" dirty="0">
              <a:latin typeface="Century Gothic" panose="020B0502020202020204" pitchFamily="34" charset="0"/>
            </a:endParaRPr>
          </a:p>
          <a:p>
            <a:r>
              <a:rPr lang="en-US" sz="1600" dirty="0">
                <a:latin typeface="Century Gothic" panose="020B0502020202020204" pitchFamily="34" charset="0"/>
                <a:hlinkClick r:id="rId17"/>
              </a:rPr>
              <a:t>Learning </a:t>
            </a:r>
            <a:r>
              <a:rPr lang="en-US" sz="1600" dirty="0" err="1">
                <a:latin typeface="Century Gothic" panose="020B0502020202020204" pitchFamily="34" charset="0"/>
                <a:hlinkClick r:id="rId17"/>
              </a:rPr>
              <a:t>Programme</a:t>
            </a:r>
            <a:r>
              <a:rPr lang="en-US" sz="1600" dirty="0">
                <a:latin typeface="Century Gothic" panose="020B0502020202020204" pitchFamily="34" charset="0"/>
                <a:hlinkClick r:id="rId17"/>
              </a:rPr>
              <a:t> for Group Activities</a:t>
            </a:r>
            <a:endParaRPr lang="en-US" sz="1600" dirty="0">
              <a:latin typeface="Century Gothic" panose="020B0502020202020204" pitchFamily="34" charset="0"/>
            </a:endParaRPr>
          </a:p>
          <a:p>
            <a:r>
              <a:rPr lang="en-US" sz="1600" dirty="0">
                <a:latin typeface="Century Gothic" panose="020B0502020202020204" pitchFamily="34" charset="0"/>
                <a:hlinkClick r:id="rId18"/>
              </a:rPr>
              <a:t>Learning </a:t>
            </a:r>
            <a:r>
              <a:rPr lang="en-US" sz="1600" dirty="0" err="1">
                <a:latin typeface="Century Gothic" panose="020B0502020202020204" pitchFamily="34" charset="0"/>
                <a:hlinkClick r:id="rId18"/>
              </a:rPr>
              <a:t>Programme</a:t>
            </a:r>
            <a:r>
              <a:rPr lang="en-US" sz="1600" dirty="0">
                <a:latin typeface="Century Gothic" panose="020B0502020202020204" pitchFamily="34" charset="0"/>
                <a:hlinkClick r:id="rId18"/>
              </a:rPr>
              <a:t> Provided by an invited expert</a:t>
            </a:r>
            <a:endParaRPr lang="en-US" sz="1600" dirty="0">
              <a:latin typeface="Century Gothic" panose="020B0502020202020204" pitchFamily="34" charset="0"/>
            </a:endParaRPr>
          </a:p>
          <a:p>
            <a:pPr>
              <a:lnSpc>
                <a:spcPct val="150000"/>
              </a:lnSpc>
            </a:pPr>
            <a:endParaRPr lang="el-GR" sz="1600" b="1" dirty="0">
              <a:latin typeface="Century Gothic" panose="020B0502020202020204" pitchFamily="34" charset="0"/>
            </a:endParaRPr>
          </a:p>
          <a:p>
            <a:pPr>
              <a:lnSpc>
                <a:spcPct val="150000"/>
              </a:lnSpc>
            </a:pPr>
            <a:r>
              <a:rPr lang="el-GR" sz="1600" b="1" dirty="0">
                <a:latin typeface="Century Gothic" panose="020B0502020202020204" pitchFamily="34" charset="0"/>
              </a:rPr>
              <a:t>Ε</a:t>
            </a:r>
            <a:r>
              <a:rPr lang="en-US" sz="1600" b="1" dirty="0">
                <a:latin typeface="Century Gothic" panose="020B0502020202020204" pitchFamily="34" charset="0"/>
              </a:rPr>
              <a:t>U Login</a:t>
            </a:r>
          </a:p>
          <a:p>
            <a:pPr>
              <a:lnSpc>
                <a:spcPct val="150000"/>
              </a:lnSpc>
            </a:pPr>
            <a:r>
              <a:rPr lang="el-GR" sz="1600" dirty="0">
                <a:latin typeface="Century Gothic" panose="020B0502020202020204" pitchFamily="34" charset="0"/>
                <a:hlinkClick r:id="rId19"/>
              </a:rPr>
              <a:t>Σύνδεσμος για τη δημιουργία </a:t>
            </a:r>
            <a:r>
              <a:rPr lang="en-US" sz="1600" dirty="0">
                <a:latin typeface="Century Gothic" panose="020B0502020202020204" pitchFamily="34" charset="0"/>
                <a:hlinkClick r:id="rId19"/>
              </a:rPr>
              <a:t>EU Login Account</a:t>
            </a:r>
            <a:endParaRPr lang="en-US" sz="1600" dirty="0">
              <a:latin typeface="Century Gothic" panose="020B0502020202020204" pitchFamily="34" charset="0"/>
            </a:endParaRPr>
          </a:p>
          <a:p>
            <a:pPr>
              <a:lnSpc>
                <a:spcPct val="150000"/>
              </a:lnSpc>
            </a:pPr>
            <a:r>
              <a:rPr lang="en-US" sz="1600" dirty="0">
                <a:solidFill>
                  <a:srgbClr val="FF0000"/>
                </a:solidFill>
                <a:latin typeface="Century Gothic" panose="020B0502020202020204" pitchFamily="34" charset="0"/>
                <a:hlinkClick r:id="rId20"/>
              </a:rPr>
              <a:t>O</a:t>
            </a:r>
            <a:r>
              <a:rPr lang="el-GR" sz="1600" dirty="0" err="1">
                <a:solidFill>
                  <a:srgbClr val="FF0000"/>
                </a:solidFill>
                <a:latin typeface="Century Gothic" panose="020B0502020202020204" pitchFamily="34" charset="0"/>
                <a:hlinkClick r:id="rId20"/>
              </a:rPr>
              <a:t>δηγίες</a:t>
            </a:r>
            <a:r>
              <a:rPr lang="el-GR" sz="1600" dirty="0">
                <a:solidFill>
                  <a:srgbClr val="FF0000"/>
                </a:solidFill>
                <a:latin typeface="Century Gothic" panose="020B0502020202020204" pitchFamily="34" charset="0"/>
                <a:hlinkClick r:id="rId20"/>
              </a:rPr>
              <a:t> για τη δημιουργία </a:t>
            </a:r>
            <a:r>
              <a:rPr lang="en-US" sz="1600" dirty="0">
                <a:solidFill>
                  <a:srgbClr val="FF0000"/>
                </a:solidFill>
                <a:latin typeface="Century Gothic" panose="020B0502020202020204" pitchFamily="34" charset="0"/>
                <a:hlinkClick r:id="rId20"/>
              </a:rPr>
              <a:t>EU Login </a:t>
            </a:r>
            <a:r>
              <a:rPr lang="en-US" sz="1600" dirty="0" smtClean="0">
                <a:solidFill>
                  <a:srgbClr val="FF0000"/>
                </a:solidFill>
                <a:latin typeface="Century Gothic" panose="020B0502020202020204" pitchFamily="34" charset="0"/>
                <a:hlinkClick r:id="rId20"/>
              </a:rPr>
              <a:t>Account </a:t>
            </a:r>
            <a:endParaRPr lang="en-US" sz="16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17145070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772332" y="60190"/>
            <a:ext cx="8194433"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E</a:t>
            </a:r>
            <a:r>
              <a:rPr lang="el-GR" sz="2800" dirty="0">
                <a:solidFill>
                  <a:schemeClr val="bg1"/>
                </a:solidFill>
                <a:latin typeface="Century Gothic" panose="020B0502020202020204" pitchFamily="34" charset="0"/>
              </a:rPr>
              <a:t>ΠΙΚΟΙΝΩΝΙΑ ΜΕ ΙΔΕΠ ΔΙΑ ΒΙΟΥ ΜΑΘΗΣΗΣ</a:t>
            </a:r>
            <a:endParaRPr lang="en-GB" sz="2800" dirty="0">
              <a:solidFill>
                <a:schemeClr val="bg1"/>
              </a:solidFill>
              <a:latin typeface="Century Gothic" panose="020B0502020202020204" pitchFamily="34" charset="0"/>
            </a:endParaRPr>
          </a:p>
        </p:txBody>
      </p:sp>
      <p:sp>
        <p:nvSpPr>
          <p:cNvPr id="3" name="Rectangle 2"/>
          <p:cNvSpPr/>
          <p:nvPr/>
        </p:nvSpPr>
        <p:spPr>
          <a:xfrm>
            <a:off x="3850105" y="873803"/>
            <a:ext cx="7316126" cy="2308324"/>
          </a:xfrm>
          <a:prstGeom prst="rect">
            <a:avLst/>
          </a:prstGeom>
        </p:spPr>
        <p:txBody>
          <a:bodyPr wrap="square">
            <a:spAutoFit/>
          </a:bodyPr>
          <a:lstStyle/>
          <a:p>
            <a:r>
              <a:rPr lang="el-GR" b="1" dirty="0">
                <a:solidFill>
                  <a:schemeClr val="tx1">
                    <a:lumMod val="75000"/>
                    <a:lumOff val="25000"/>
                  </a:schemeClr>
                </a:solidFill>
                <a:latin typeface="Century Gothic" panose="020B0502020202020204" pitchFamily="34" charset="0"/>
              </a:rPr>
              <a:t>Μαρία Χριστοφίδου</a:t>
            </a:r>
            <a:endParaRPr lang="en-US" b="1" dirty="0">
              <a:solidFill>
                <a:schemeClr val="tx1">
                  <a:lumMod val="75000"/>
                  <a:lumOff val="25000"/>
                </a:schemeClr>
              </a:solidFill>
              <a:latin typeface="Century Gothic" panose="020B0502020202020204" pitchFamily="34" charset="0"/>
            </a:endParaRPr>
          </a:p>
          <a:p>
            <a:r>
              <a:rPr lang="el-GR" b="1" dirty="0">
                <a:solidFill>
                  <a:schemeClr val="tx1">
                    <a:lumMod val="75000"/>
                    <a:lumOff val="25000"/>
                  </a:schemeClr>
                </a:solidFill>
                <a:latin typeface="Century Gothic" panose="020B0502020202020204" pitchFamily="34" charset="0"/>
              </a:rPr>
              <a:t>Λειτουργός Προγραμμάτων </a:t>
            </a:r>
          </a:p>
          <a:p>
            <a:r>
              <a:rPr lang="el-GR" b="1" dirty="0">
                <a:solidFill>
                  <a:schemeClr val="tx1">
                    <a:lumMod val="75000"/>
                    <a:lumOff val="25000"/>
                  </a:schemeClr>
                </a:solidFill>
                <a:latin typeface="Century Gothic" panose="020B0502020202020204" pitchFamily="34" charset="0"/>
              </a:rPr>
              <a:t>Βασικής Δράσης 1</a:t>
            </a:r>
          </a:p>
          <a:p>
            <a:r>
              <a:rPr lang="el-GR" dirty="0">
                <a:solidFill>
                  <a:schemeClr val="tx1">
                    <a:lumMod val="75000"/>
                    <a:lumOff val="25000"/>
                  </a:schemeClr>
                </a:solidFill>
                <a:latin typeface="Century Gothic" panose="020B0502020202020204" pitchFamily="34" charset="0"/>
              </a:rPr>
              <a:t>Σχολική Εκπαίδευση </a:t>
            </a:r>
          </a:p>
          <a:p>
            <a:r>
              <a:rPr lang="el-GR" dirty="0">
                <a:solidFill>
                  <a:schemeClr val="tx1">
                    <a:lumMod val="75000"/>
                    <a:lumOff val="25000"/>
                  </a:schemeClr>
                </a:solidFill>
                <a:latin typeface="Century Gothic" panose="020B0502020202020204" pitchFamily="34" charset="0"/>
              </a:rPr>
              <a:t>Εκπαίδευση Ενηλίκων</a:t>
            </a:r>
          </a:p>
          <a:p>
            <a:endParaRPr lang="el-GR" dirty="0">
              <a:solidFill>
                <a:schemeClr val="tx1">
                  <a:lumMod val="75000"/>
                  <a:lumOff val="25000"/>
                </a:schemeClr>
              </a:solidFill>
              <a:latin typeface="Century Gothic" panose="020B0502020202020204" pitchFamily="34" charset="0"/>
            </a:endParaRPr>
          </a:p>
          <a:p>
            <a:r>
              <a:rPr lang="el-GR" dirty="0">
                <a:solidFill>
                  <a:schemeClr val="tx1">
                    <a:lumMod val="75000"/>
                    <a:lumOff val="25000"/>
                  </a:schemeClr>
                </a:solidFill>
                <a:latin typeface="Century Gothic" panose="020B0502020202020204" pitchFamily="34" charset="0"/>
              </a:rPr>
              <a:t>Τηλέφωνο</a:t>
            </a:r>
            <a:r>
              <a:rPr lang="en-US" dirty="0">
                <a:solidFill>
                  <a:schemeClr val="tx1">
                    <a:lumMod val="75000"/>
                    <a:lumOff val="25000"/>
                  </a:schemeClr>
                </a:solidFill>
                <a:latin typeface="Century Gothic" panose="020B0502020202020204" pitchFamily="34" charset="0"/>
              </a:rPr>
              <a:t>: (+357) -</a:t>
            </a:r>
            <a:r>
              <a:rPr lang="el-GR" dirty="0">
                <a:solidFill>
                  <a:schemeClr val="tx1">
                    <a:lumMod val="75000"/>
                    <a:lumOff val="25000"/>
                  </a:schemeClr>
                </a:solidFill>
                <a:latin typeface="Century Gothic" panose="020B0502020202020204" pitchFamily="34" charset="0"/>
              </a:rPr>
              <a:t> 22448831</a:t>
            </a:r>
          </a:p>
          <a:p>
            <a:r>
              <a:rPr lang="en-US" dirty="0">
                <a:solidFill>
                  <a:schemeClr val="tx1">
                    <a:lumMod val="75000"/>
                    <a:lumOff val="25000"/>
                  </a:schemeClr>
                </a:solidFill>
                <a:latin typeface="Century Gothic" panose="020B0502020202020204" pitchFamily="34" charset="0"/>
              </a:rPr>
              <a:t>email: </a:t>
            </a:r>
            <a:r>
              <a:rPr lang="en-US" dirty="0">
                <a:solidFill>
                  <a:schemeClr val="tx1">
                    <a:lumMod val="75000"/>
                    <a:lumOff val="25000"/>
                  </a:schemeClr>
                </a:solidFill>
                <a:latin typeface="Century Gothic" panose="020B0502020202020204" pitchFamily="34" charset="0"/>
                <a:hlinkClick r:id="rId3"/>
              </a:rPr>
              <a:t>mchristofidou@idep.org.cy</a:t>
            </a:r>
            <a:endParaRPr lang="en-US" dirty="0">
              <a:solidFill>
                <a:schemeClr val="tx1">
                  <a:lumMod val="75000"/>
                  <a:lumOff val="25000"/>
                </a:schemeClr>
              </a:solidFill>
              <a:latin typeface="Century Gothic" panose="020B0502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281" y="930118"/>
            <a:ext cx="1886730" cy="2555691"/>
          </a:xfrm>
          <a:prstGeom prst="rect">
            <a:avLst/>
          </a:prstGeom>
        </p:spPr>
      </p:pic>
      <p:sp>
        <p:nvSpPr>
          <p:cNvPr id="5" name="Rectangle 4"/>
          <p:cNvSpPr/>
          <p:nvPr/>
        </p:nvSpPr>
        <p:spPr>
          <a:xfrm>
            <a:off x="3962400" y="3797292"/>
            <a:ext cx="6096000" cy="2308324"/>
          </a:xfrm>
          <a:prstGeom prst="rect">
            <a:avLst/>
          </a:prstGeom>
        </p:spPr>
        <p:txBody>
          <a:bodyPr>
            <a:spAutoFit/>
          </a:bodyPr>
          <a:lstStyle/>
          <a:p>
            <a:r>
              <a:rPr lang="el-GR" b="1" dirty="0">
                <a:solidFill>
                  <a:schemeClr val="tx1">
                    <a:lumMod val="75000"/>
                    <a:lumOff val="25000"/>
                  </a:schemeClr>
                </a:solidFill>
                <a:latin typeface="Century Gothic" panose="020B0502020202020204" pitchFamily="34" charset="0"/>
              </a:rPr>
              <a:t>Στέφανη </a:t>
            </a:r>
            <a:r>
              <a:rPr lang="el-GR" b="1" dirty="0" err="1">
                <a:solidFill>
                  <a:schemeClr val="tx1">
                    <a:lumMod val="75000"/>
                    <a:lumOff val="25000"/>
                  </a:schemeClr>
                </a:solidFill>
                <a:latin typeface="Century Gothic" panose="020B0502020202020204" pitchFamily="34" charset="0"/>
              </a:rPr>
              <a:t>Αψερού</a:t>
            </a:r>
            <a:endParaRPr lang="el-GR" b="1" dirty="0">
              <a:solidFill>
                <a:schemeClr val="tx1">
                  <a:lumMod val="75000"/>
                  <a:lumOff val="25000"/>
                </a:schemeClr>
              </a:solidFill>
              <a:latin typeface="Century Gothic" panose="020B0502020202020204" pitchFamily="34" charset="0"/>
            </a:endParaRPr>
          </a:p>
          <a:p>
            <a:r>
              <a:rPr lang="el-GR" b="1" dirty="0">
                <a:solidFill>
                  <a:schemeClr val="tx1">
                    <a:lumMod val="75000"/>
                    <a:lumOff val="25000"/>
                  </a:schemeClr>
                </a:solidFill>
                <a:latin typeface="Century Gothic" panose="020B0502020202020204" pitchFamily="34" charset="0"/>
              </a:rPr>
              <a:t>Λειτουργός Προγραμμάτων </a:t>
            </a:r>
          </a:p>
          <a:p>
            <a:r>
              <a:rPr lang="el-GR" b="1" dirty="0">
                <a:solidFill>
                  <a:schemeClr val="tx1">
                    <a:lumMod val="75000"/>
                    <a:lumOff val="25000"/>
                  </a:schemeClr>
                </a:solidFill>
                <a:latin typeface="Century Gothic" panose="020B0502020202020204" pitchFamily="34" charset="0"/>
              </a:rPr>
              <a:t>Βασικής Δράσης 1</a:t>
            </a:r>
          </a:p>
          <a:p>
            <a:r>
              <a:rPr lang="el-GR" dirty="0">
                <a:solidFill>
                  <a:schemeClr val="tx1">
                    <a:lumMod val="75000"/>
                    <a:lumOff val="25000"/>
                  </a:schemeClr>
                </a:solidFill>
                <a:latin typeface="Century Gothic" panose="020B0502020202020204" pitchFamily="34" charset="0"/>
              </a:rPr>
              <a:t>Επαγγελματική Εκπαίδευση και Κατάρτιση </a:t>
            </a:r>
          </a:p>
          <a:p>
            <a:endParaRPr lang="en-US" dirty="0">
              <a:solidFill>
                <a:schemeClr val="tx1">
                  <a:lumMod val="75000"/>
                  <a:lumOff val="25000"/>
                </a:schemeClr>
              </a:solidFill>
              <a:latin typeface="Century Gothic" panose="020B0502020202020204" pitchFamily="34" charset="0"/>
            </a:endParaRPr>
          </a:p>
          <a:p>
            <a:endParaRPr lang="el-GR" dirty="0">
              <a:solidFill>
                <a:schemeClr val="tx1">
                  <a:lumMod val="75000"/>
                  <a:lumOff val="25000"/>
                </a:schemeClr>
              </a:solidFill>
              <a:latin typeface="Century Gothic" panose="020B0502020202020204" pitchFamily="34" charset="0"/>
            </a:endParaRPr>
          </a:p>
          <a:p>
            <a:r>
              <a:rPr lang="el-GR" dirty="0">
                <a:solidFill>
                  <a:schemeClr val="tx1">
                    <a:lumMod val="75000"/>
                    <a:lumOff val="25000"/>
                  </a:schemeClr>
                </a:solidFill>
                <a:latin typeface="Century Gothic" panose="020B0502020202020204" pitchFamily="34" charset="0"/>
              </a:rPr>
              <a:t>Τηλέφωνο</a:t>
            </a:r>
            <a:r>
              <a:rPr lang="en-US" dirty="0">
                <a:solidFill>
                  <a:schemeClr val="tx1">
                    <a:lumMod val="75000"/>
                    <a:lumOff val="25000"/>
                  </a:schemeClr>
                </a:solidFill>
                <a:latin typeface="Century Gothic" panose="020B0502020202020204" pitchFamily="34" charset="0"/>
              </a:rPr>
              <a:t>: (+357) -</a:t>
            </a:r>
            <a:r>
              <a:rPr lang="el-GR" dirty="0">
                <a:solidFill>
                  <a:schemeClr val="tx1">
                    <a:lumMod val="75000"/>
                    <a:lumOff val="25000"/>
                  </a:schemeClr>
                </a:solidFill>
                <a:latin typeface="Century Gothic" panose="020B0502020202020204" pitchFamily="34" charset="0"/>
              </a:rPr>
              <a:t> 22448892</a:t>
            </a:r>
          </a:p>
          <a:p>
            <a:r>
              <a:rPr lang="en-US" dirty="0">
                <a:solidFill>
                  <a:schemeClr val="tx1">
                    <a:lumMod val="75000"/>
                    <a:lumOff val="25000"/>
                  </a:schemeClr>
                </a:solidFill>
                <a:latin typeface="Century Gothic" panose="020B0502020202020204" pitchFamily="34" charset="0"/>
              </a:rPr>
              <a:t>email: </a:t>
            </a:r>
            <a:r>
              <a:rPr lang="en-US" dirty="0">
                <a:solidFill>
                  <a:schemeClr val="tx1">
                    <a:lumMod val="75000"/>
                    <a:lumOff val="25000"/>
                  </a:schemeClr>
                </a:solidFill>
                <a:latin typeface="Century Gothic" panose="020B0502020202020204" pitchFamily="34" charset="0"/>
                <a:hlinkClick r:id="rId5"/>
              </a:rPr>
              <a:t>sapserou@idep.org.cy</a:t>
            </a:r>
            <a:endParaRPr lang="en-US" dirty="0">
              <a:solidFill>
                <a:schemeClr val="tx1">
                  <a:lumMod val="75000"/>
                  <a:lumOff val="25000"/>
                </a:schemeClr>
              </a:solidFill>
              <a:latin typeface="Century Gothic" panose="020B0502020202020204" pitchFamily="34" charset="0"/>
            </a:endParaRPr>
          </a:p>
        </p:txBody>
      </p:sp>
      <p:pic>
        <p:nvPicPr>
          <p:cNvPr id="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7102" y="3832517"/>
            <a:ext cx="2304256" cy="2407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75054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2670496"/>
            <a:ext cx="12300558" cy="707886"/>
          </a:xfrm>
          <a:prstGeom prst="rect">
            <a:avLst/>
          </a:prstGeom>
          <a:solidFill>
            <a:schemeClr val="accent5">
              <a:lumMod val="75000"/>
            </a:schemeClr>
          </a:solidFill>
        </p:spPr>
        <p:txBody>
          <a:bodyPr wrap="square" rtlCol="0">
            <a:spAutoFit/>
          </a:bodyPr>
          <a:lstStyle/>
          <a:p>
            <a:pPr algn="ctr"/>
            <a:r>
              <a:rPr lang="en-GB" sz="4000" dirty="0" smtClean="0">
                <a:solidFill>
                  <a:schemeClr val="bg1"/>
                </a:solidFill>
                <a:latin typeface="Century Gothic" panose="020B0502020202020204" pitchFamily="34" charset="0"/>
              </a:rPr>
              <a:t>E</a:t>
            </a:r>
            <a:r>
              <a:rPr lang="el-GR" sz="4000" dirty="0" smtClean="0">
                <a:solidFill>
                  <a:schemeClr val="bg1"/>
                </a:solidFill>
                <a:latin typeface="Century Gothic" panose="020B0502020202020204" pitchFamily="34" charset="0"/>
              </a:rPr>
              <a:t>ΡΩΤΗΣΕΙΣ</a:t>
            </a:r>
            <a:endParaRPr lang="en-GB" sz="4000" dirty="0">
              <a:solidFill>
                <a:schemeClr val="bg1"/>
              </a:solidFill>
              <a:latin typeface="Century Gothic" panose="020B0502020202020204" pitchFamily="34" charset="0"/>
            </a:endParaRPr>
          </a:p>
        </p:txBody>
      </p:sp>
      <p:sp>
        <p:nvSpPr>
          <p:cNvPr id="3" name="Rectangle 2"/>
          <p:cNvSpPr/>
          <p:nvPr/>
        </p:nvSpPr>
        <p:spPr>
          <a:xfrm>
            <a:off x="-1719396" y="556099"/>
            <a:ext cx="10593363" cy="965264"/>
          </a:xfrm>
          <a:prstGeom prst="rect">
            <a:avLst/>
          </a:prstGeom>
        </p:spPr>
        <p:txBody>
          <a:bodyPr wrap="square">
            <a:spAutoFit/>
          </a:bodyPr>
          <a:lstStyle/>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marR="62230" indent="-285750" algn="just">
              <a:lnSpc>
                <a:spcPct val="101400"/>
              </a:lnSpc>
              <a:spcBef>
                <a:spcPts val="500"/>
              </a:spcBef>
              <a:buFont typeface="Arial" panose="020B0604020202020204" pitchFamily="34" charset="0"/>
              <a:buChar char="•"/>
            </a:pPr>
            <a:endParaRPr lang="el-GR" dirty="0">
              <a:latin typeface="Century Gothic" panose="020B0502020202020204" pitchFamily="34" charset="0"/>
              <a:cs typeface="Verdana"/>
            </a:endParaRPr>
          </a:p>
          <a:p>
            <a:pPr marL="285750" lvl="1" indent="-285750" defTabSz="1061355">
              <a:lnSpc>
                <a:spcPct val="90000"/>
              </a:lnSpc>
              <a:spcBef>
                <a:spcPct val="0"/>
              </a:spcBef>
              <a:spcAft>
                <a:spcPct val="15000"/>
              </a:spcAft>
              <a:buFont typeface="Arial" panose="020B0604020202020204" pitchFamily="34" charset="0"/>
              <a:buChar char="•"/>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18179166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772332" y="60190"/>
            <a:ext cx="8194433" cy="523220"/>
          </a:xfrm>
          <a:prstGeom prst="rect">
            <a:avLst/>
          </a:prstGeom>
          <a:noFill/>
        </p:spPr>
        <p:txBody>
          <a:bodyPr wrap="square" rtlCol="0">
            <a:spAutoFit/>
          </a:bodyPr>
          <a:lstStyle/>
          <a:p>
            <a:r>
              <a:rPr lang="el-GR" sz="2800" dirty="0" smtClean="0">
                <a:solidFill>
                  <a:schemeClr val="bg1"/>
                </a:solidFill>
                <a:latin typeface="Century Gothic" panose="020B0502020202020204" pitchFamily="34" charset="0"/>
              </a:rPr>
              <a:t>Παράδειγμα Καλής Πρακτικής</a:t>
            </a:r>
            <a:endParaRPr lang="en-GB" sz="2800" dirty="0">
              <a:solidFill>
                <a:schemeClr val="bg1"/>
              </a:solidFill>
              <a:latin typeface="Century Gothic" panose="020B0502020202020204" pitchFamily="34" charset="0"/>
            </a:endParaRPr>
          </a:p>
        </p:txBody>
      </p:sp>
      <p:sp>
        <p:nvSpPr>
          <p:cNvPr id="7" name="Rectangle 6"/>
          <p:cNvSpPr/>
          <p:nvPr/>
        </p:nvSpPr>
        <p:spPr>
          <a:xfrm>
            <a:off x="845417" y="2652651"/>
            <a:ext cx="10335128" cy="707886"/>
          </a:xfrm>
          <a:prstGeom prst="rect">
            <a:avLst/>
          </a:prstGeom>
        </p:spPr>
        <p:txBody>
          <a:bodyPr wrap="square">
            <a:spAutoFit/>
          </a:bodyPr>
          <a:lstStyle/>
          <a:p>
            <a:pPr lvl="1" algn="ctr"/>
            <a:r>
              <a:rPr lang="el-GR" sz="2000" dirty="0" smtClean="0">
                <a:solidFill>
                  <a:schemeClr val="tx1">
                    <a:lumMod val="75000"/>
                    <a:lumOff val="25000"/>
                  </a:schemeClr>
                </a:solidFill>
                <a:latin typeface="Century Gothic" panose="020B0502020202020204" pitchFamily="34" charset="0"/>
              </a:rPr>
              <a:t>Τεχνική Σχολή Μακάριος Γ’ Λευκωσία</a:t>
            </a:r>
          </a:p>
          <a:p>
            <a:pPr lvl="1" algn="ctr"/>
            <a:r>
              <a:rPr lang="el-GR" sz="2000" dirty="0" smtClean="0">
                <a:solidFill>
                  <a:schemeClr val="tx1">
                    <a:lumMod val="75000"/>
                    <a:lumOff val="25000"/>
                  </a:schemeClr>
                </a:solidFill>
                <a:latin typeface="Century Gothic" panose="020B0502020202020204" pitchFamily="34" charset="0"/>
              </a:rPr>
              <a:t>Κος Ανδρέας Αντωνίου</a:t>
            </a:r>
            <a:endParaRPr lang="el-GR" sz="2000"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328096205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75045"/>
            <a:ext cx="12288033" cy="707886"/>
          </a:xfrm>
          <a:prstGeom prst="rect">
            <a:avLst/>
          </a:prstGeom>
          <a:solidFill>
            <a:schemeClr val="accent5">
              <a:lumMod val="75000"/>
            </a:schemeClr>
          </a:solidFill>
        </p:spPr>
        <p:txBody>
          <a:bodyPr wrap="square">
            <a:spAutoFit/>
          </a:bodyPr>
          <a:lstStyle/>
          <a:p>
            <a:pPr algn="ctr"/>
            <a:r>
              <a:rPr lang="el-GR" sz="4000" b="1" dirty="0">
                <a:solidFill>
                  <a:schemeClr val="bg1"/>
                </a:solidFill>
                <a:latin typeface="Century Gothic" panose="020B0502020202020204" pitchFamily="34" charset="0"/>
              </a:rPr>
              <a:t>Σας ευχαριστούμε για την προσοχή σας! </a:t>
            </a:r>
            <a:endParaRPr lang="en-US" sz="4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502755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60190"/>
            <a:ext cx="8595101" cy="523220"/>
          </a:xfrm>
          <a:prstGeom prst="rect">
            <a:avLst/>
          </a:prstGeom>
          <a:noFill/>
        </p:spPr>
        <p:txBody>
          <a:bodyPr wrap="square" rtlCol="0">
            <a:spAutoFit/>
          </a:bodyPr>
          <a:lstStyle/>
          <a:p>
            <a:pPr algn="ctr"/>
            <a:r>
              <a:rPr lang="el-GR" sz="2800" dirty="0" smtClean="0">
                <a:solidFill>
                  <a:schemeClr val="bg1"/>
                </a:solidFill>
                <a:latin typeface="Century Gothic" panose="020B0502020202020204" pitchFamily="34" charset="0"/>
              </a:rPr>
              <a:t>Είδη Κινητικοτήτων 1/2</a:t>
            </a:r>
            <a:endParaRPr lang="en-GB" sz="2800" b="1" dirty="0">
              <a:solidFill>
                <a:schemeClr val="bg1"/>
              </a:solidFill>
            </a:endParaRPr>
          </a:p>
        </p:txBody>
      </p:sp>
      <p:sp>
        <p:nvSpPr>
          <p:cNvPr id="3" name="Rectangle 2"/>
          <p:cNvSpPr/>
          <p:nvPr/>
        </p:nvSpPr>
        <p:spPr>
          <a:xfrm>
            <a:off x="798747" y="1185740"/>
            <a:ext cx="10593363" cy="5816977"/>
          </a:xfrm>
          <a:prstGeom prst="rect">
            <a:avLst/>
          </a:prstGeom>
        </p:spPr>
        <p:txBody>
          <a:bodyPr wrap="square">
            <a:spAutoFit/>
          </a:bodyPr>
          <a:lstStyle/>
          <a:p>
            <a:pPr lvl="0">
              <a:lnSpc>
                <a:spcPct val="150000"/>
              </a:lnSpc>
              <a:defRPr/>
            </a:pPr>
            <a:r>
              <a:rPr lang="el-GR" b="1" dirty="0" smtClean="0">
                <a:solidFill>
                  <a:schemeClr val="tx1">
                    <a:lumMod val="75000"/>
                    <a:lumOff val="25000"/>
                  </a:schemeClr>
                </a:solidFill>
                <a:latin typeface="Century Gothic" panose="020B0502020202020204" pitchFamily="34" charset="0"/>
              </a:rPr>
              <a:t>Εξερχόμενες:</a:t>
            </a:r>
            <a:endParaRPr lang="el-GR" b="1" dirty="0">
              <a:solidFill>
                <a:schemeClr val="tx1">
                  <a:lumMod val="75000"/>
                  <a:lumOff val="25000"/>
                </a:schemeClr>
              </a:solidFill>
              <a:latin typeface="Century Gothic" panose="020B0502020202020204" pitchFamily="34" charset="0"/>
            </a:endParaRPr>
          </a:p>
          <a:p>
            <a:pPr lvl="0">
              <a:lnSpc>
                <a:spcPct val="150000"/>
              </a:lnSpc>
              <a:buFont typeface="Wingdings" panose="05000000000000000000" pitchFamily="2" charset="2"/>
              <a:buChar char="§"/>
              <a:defRPr/>
            </a:pPr>
            <a:r>
              <a:rPr lang="el-GR" dirty="0">
                <a:solidFill>
                  <a:schemeClr val="tx1">
                    <a:lumMod val="75000"/>
                    <a:lumOff val="25000"/>
                  </a:schemeClr>
                </a:solidFill>
                <a:latin typeface="Century Gothic" panose="020B0502020202020204" pitchFamily="34" charset="0"/>
              </a:rPr>
              <a:t>Αφορά τους περισσότερους τύπους διαθέσιμων δραστηριοτήτων</a:t>
            </a:r>
          </a:p>
          <a:p>
            <a:pPr lvl="0">
              <a:lnSpc>
                <a:spcPct val="150000"/>
              </a:lnSpc>
              <a:buFont typeface="Wingdings" panose="05000000000000000000" pitchFamily="2" charset="2"/>
              <a:buChar char="§"/>
              <a:defRPr/>
            </a:pPr>
            <a:r>
              <a:rPr lang="el-GR" dirty="0">
                <a:solidFill>
                  <a:schemeClr val="tx1">
                    <a:lumMod val="75000"/>
                    <a:lumOff val="25000"/>
                  </a:schemeClr>
                </a:solidFill>
                <a:latin typeface="Century Gothic" panose="020B0502020202020204" pitchFamily="34" charset="0"/>
              </a:rPr>
              <a:t>Ο </a:t>
            </a:r>
            <a:r>
              <a:rPr lang="el-GR" dirty="0" smtClean="0">
                <a:solidFill>
                  <a:schemeClr val="tx1">
                    <a:lumMod val="75000"/>
                    <a:lumOff val="25000"/>
                  </a:schemeClr>
                </a:solidFill>
                <a:latin typeface="Century Gothic" panose="020B0502020202020204" pitchFamily="34" charset="0"/>
              </a:rPr>
              <a:t>εγκεκριμένος οργανισμός </a:t>
            </a:r>
            <a:r>
              <a:rPr lang="el-GR" dirty="0">
                <a:solidFill>
                  <a:schemeClr val="tx1">
                    <a:lumMod val="75000"/>
                    <a:lumOff val="25000"/>
                  </a:schemeClr>
                </a:solidFill>
                <a:latin typeface="Century Gothic" panose="020B0502020202020204" pitchFamily="34" charset="0"/>
              </a:rPr>
              <a:t>λειτουργεί ως οργανισμός αποστολής: επιλέγει συμμετέχοντες και τους στέλνει σε έναν οργανισμό υποδοχής στο εξωτερικό</a:t>
            </a:r>
          </a:p>
          <a:p>
            <a:pPr lvl="0">
              <a:lnSpc>
                <a:spcPct val="150000"/>
              </a:lnSpc>
              <a:defRPr/>
            </a:pPr>
            <a:endParaRPr lang="el-GR" dirty="0" smtClean="0">
              <a:solidFill>
                <a:schemeClr val="tx1">
                  <a:lumMod val="75000"/>
                  <a:lumOff val="25000"/>
                </a:schemeClr>
              </a:solidFill>
              <a:latin typeface="Century Gothic" panose="020B0502020202020204" pitchFamily="34" charset="0"/>
            </a:endParaRPr>
          </a:p>
          <a:p>
            <a:pPr lvl="0">
              <a:lnSpc>
                <a:spcPct val="150000"/>
              </a:lnSpc>
              <a:defRPr/>
            </a:pPr>
            <a:r>
              <a:rPr lang="el-GR" b="1" dirty="0" smtClean="0">
                <a:solidFill>
                  <a:schemeClr val="tx1">
                    <a:lumMod val="75000"/>
                    <a:lumOff val="25000"/>
                  </a:schemeClr>
                </a:solidFill>
                <a:latin typeface="Century Gothic" panose="020B0502020202020204" pitchFamily="34" charset="0"/>
              </a:rPr>
              <a:t>Εισερχόμενες:</a:t>
            </a:r>
            <a:endParaRPr lang="el-GR" b="1" dirty="0">
              <a:solidFill>
                <a:schemeClr val="tx1">
                  <a:lumMod val="75000"/>
                  <a:lumOff val="25000"/>
                </a:schemeClr>
              </a:solidFill>
              <a:latin typeface="Century Gothic" panose="020B0502020202020204" pitchFamily="34" charset="0"/>
            </a:endParaRPr>
          </a:p>
          <a:p>
            <a:pPr lvl="0">
              <a:lnSpc>
                <a:spcPct val="150000"/>
              </a:lnSpc>
              <a:buFont typeface="Wingdings" panose="05000000000000000000" pitchFamily="2" charset="2"/>
              <a:buChar char="§"/>
              <a:defRPr/>
            </a:pPr>
            <a:r>
              <a:rPr lang="el-GR" dirty="0">
                <a:solidFill>
                  <a:schemeClr val="tx1">
                    <a:lumMod val="75000"/>
                    <a:lumOff val="25000"/>
                  </a:schemeClr>
                </a:solidFill>
                <a:latin typeface="Century Gothic" panose="020B0502020202020204" pitchFamily="34" charset="0"/>
              </a:rPr>
              <a:t>Αφορά ειδικούς τύπους δραστηριοτήτων</a:t>
            </a:r>
          </a:p>
          <a:p>
            <a:pPr lvl="0">
              <a:lnSpc>
                <a:spcPct val="150000"/>
              </a:lnSpc>
              <a:buFont typeface="Wingdings" panose="05000000000000000000" pitchFamily="2" charset="2"/>
              <a:buChar char="§"/>
              <a:defRPr/>
            </a:pPr>
            <a:r>
              <a:rPr lang="el-GR" dirty="0">
                <a:solidFill>
                  <a:schemeClr val="tx1">
                    <a:lumMod val="75000"/>
                    <a:lumOff val="25000"/>
                  </a:schemeClr>
                </a:solidFill>
                <a:latin typeface="Century Gothic" panose="020B0502020202020204" pitchFamily="34" charset="0"/>
              </a:rPr>
              <a:t>Ο </a:t>
            </a:r>
            <a:r>
              <a:rPr lang="el-GR" dirty="0" smtClean="0">
                <a:solidFill>
                  <a:schemeClr val="tx1">
                    <a:lumMod val="75000"/>
                    <a:lumOff val="25000"/>
                  </a:schemeClr>
                </a:solidFill>
                <a:latin typeface="Century Gothic" panose="020B0502020202020204" pitchFamily="34" charset="0"/>
              </a:rPr>
              <a:t>εγκεκριμένος οργανισμός λειτουργεί </a:t>
            </a:r>
            <a:r>
              <a:rPr lang="el-GR" dirty="0">
                <a:solidFill>
                  <a:schemeClr val="tx1">
                    <a:lumMod val="75000"/>
                    <a:lumOff val="25000"/>
                  </a:schemeClr>
                </a:solidFill>
                <a:latin typeface="Century Gothic" panose="020B0502020202020204" pitchFamily="34" charset="0"/>
              </a:rPr>
              <a:t>ως οργανισμός υποδοχής </a:t>
            </a:r>
          </a:p>
          <a:p>
            <a:pPr lvl="0">
              <a:lnSpc>
                <a:spcPct val="150000"/>
              </a:lnSpc>
              <a:buFont typeface="Wingdings" panose="05000000000000000000" pitchFamily="2" charset="2"/>
              <a:buChar char="§"/>
              <a:defRPr/>
            </a:pPr>
            <a:r>
              <a:rPr lang="el-GR" dirty="0">
                <a:solidFill>
                  <a:schemeClr val="tx1">
                    <a:lumMod val="75000"/>
                    <a:lumOff val="25000"/>
                  </a:schemeClr>
                </a:solidFill>
                <a:latin typeface="Century Gothic" panose="020B0502020202020204" pitchFamily="34" charset="0"/>
              </a:rPr>
              <a:t>Σκοπός τους δεν είναι να δημιουργηθεί μία αμφίδρομη ανταλλαγή επισκέψεων, αλλά να αξιοποιήσει ο </a:t>
            </a:r>
            <a:r>
              <a:rPr lang="el-GR" dirty="0" smtClean="0">
                <a:solidFill>
                  <a:schemeClr val="tx1">
                    <a:lumMod val="75000"/>
                    <a:lumOff val="25000"/>
                  </a:schemeClr>
                </a:solidFill>
                <a:latin typeface="Century Gothic" panose="020B0502020202020204" pitchFamily="34" charset="0"/>
              </a:rPr>
              <a:t>εγκεκριμένος οργανισμός </a:t>
            </a:r>
            <a:r>
              <a:rPr lang="el-GR" dirty="0">
                <a:solidFill>
                  <a:schemeClr val="tx1">
                    <a:lumMod val="75000"/>
                    <a:lumOff val="25000"/>
                  </a:schemeClr>
                </a:solidFill>
                <a:latin typeface="Century Gothic" panose="020B0502020202020204" pitchFamily="34" charset="0"/>
              </a:rPr>
              <a:t>την εισερχόμενη κινητικότητα για σκοπούς ανάπτυξης και διεθνοποίησής του</a:t>
            </a:r>
            <a:endParaRPr lang="en-GB" dirty="0">
              <a:solidFill>
                <a:schemeClr val="tx1">
                  <a:lumMod val="75000"/>
                  <a:lumOff val="25000"/>
                </a:schemeClr>
              </a:solidFill>
              <a:latin typeface="Century Gothic" panose="020B0502020202020204" pitchFamily="34" charset="0"/>
            </a:endParaRPr>
          </a:p>
          <a:p>
            <a:pPr marL="357188" lvl="0" indent="-357188">
              <a:lnSpc>
                <a:spcPct val="150000"/>
              </a:lnSpc>
              <a:defRPr/>
            </a:pPr>
            <a:endParaRPr lang="el-GR" sz="1400" i="1" dirty="0">
              <a:solidFill>
                <a:srgbClr val="FF0000"/>
              </a:solidFill>
              <a:latin typeface="Century Gothic" panose="020B0502020202020204" pitchFamily="34" charset="0"/>
            </a:endParaRPr>
          </a:p>
          <a:p>
            <a:pPr marL="357188" lvl="0" indent="-357188">
              <a:lnSpc>
                <a:spcPct val="150000"/>
              </a:lnSpc>
              <a:defRPr/>
            </a:pPr>
            <a:r>
              <a:rPr lang="el-GR" sz="1400" i="1" dirty="0" smtClean="0">
                <a:solidFill>
                  <a:prstClr val="black"/>
                </a:solidFill>
                <a:latin typeface="Century Gothic" panose="020B0502020202020204" pitchFamily="34" charset="0"/>
              </a:rPr>
              <a:t>Όλες </a:t>
            </a:r>
            <a:r>
              <a:rPr lang="el-GR" sz="1400" i="1" dirty="0">
                <a:solidFill>
                  <a:prstClr val="black"/>
                </a:solidFill>
                <a:latin typeface="Century Gothic" panose="020B0502020202020204" pitchFamily="34" charset="0"/>
              </a:rPr>
              <a:t>οι δραστηριότητες που υλοποιούνται </a:t>
            </a:r>
            <a:r>
              <a:rPr lang="el-GR" sz="1400" i="1" dirty="0" smtClean="0">
                <a:solidFill>
                  <a:prstClr val="black"/>
                </a:solidFill>
                <a:latin typeface="Century Gothic" panose="020B0502020202020204" pitchFamily="34" charset="0"/>
              </a:rPr>
              <a:t>θα </a:t>
            </a:r>
            <a:r>
              <a:rPr lang="el-GR" sz="1400" i="1" dirty="0">
                <a:solidFill>
                  <a:prstClr val="black"/>
                </a:solidFill>
                <a:latin typeface="Century Gothic" panose="020B0502020202020204" pitchFamily="34" charset="0"/>
              </a:rPr>
              <a:t>πρέπει να ακολουθούν συγκεκριμένα πρότυπα ποιότητας</a:t>
            </a:r>
            <a:r>
              <a:rPr lang="en-GB" sz="1400" i="1" dirty="0">
                <a:solidFill>
                  <a:prstClr val="black"/>
                </a:solidFill>
                <a:latin typeface="Century Gothic" panose="020B0502020202020204" pitchFamily="34" charset="0"/>
              </a:rPr>
              <a:t>: </a:t>
            </a:r>
            <a:endParaRPr lang="el-GR" sz="1400" i="1" dirty="0" smtClean="0">
              <a:solidFill>
                <a:prstClr val="black"/>
              </a:solidFill>
              <a:latin typeface="Century Gothic" panose="020B0502020202020204" pitchFamily="34" charset="0"/>
            </a:endParaRPr>
          </a:p>
          <a:p>
            <a:pPr marL="357188" lvl="0" indent="-357188">
              <a:lnSpc>
                <a:spcPct val="150000"/>
              </a:lnSpc>
              <a:defRPr/>
            </a:pPr>
            <a:r>
              <a:rPr lang="en-GB" sz="1400" i="1" dirty="0" smtClean="0">
                <a:solidFill>
                  <a:prstClr val="black"/>
                </a:solidFill>
                <a:latin typeface="Century Gothic" panose="020B0502020202020204" pitchFamily="34" charset="0"/>
                <a:hlinkClick r:id="rId3"/>
              </a:rPr>
              <a:t>Erasmus </a:t>
            </a:r>
            <a:r>
              <a:rPr lang="en-GB" sz="1400" i="1" dirty="0">
                <a:solidFill>
                  <a:prstClr val="black"/>
                </a:solidFill>
                <a:latin typeface="Century Gothic" panose="020B0502020202020204" pitchFamily="34" charset="0"/>
                <a:hlinkClick r:id="rId3"/>
              </a:rPr>
              <a:t>quality standards</a:t>
            </a:r>
            <a:endParaRPr lang="en-GB" sz="1400" i="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773422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4456</TotalTime>
  <Words>6351</Words>
  <Application>Microsoft Office PowerPoint</Application>
  <PresentationFormat>Widescreen</PresentationFormat>
  <Paragraphs>1052</Paragraphs>
  <Slides>84</Slides>
  <Notes>82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84</vt:i4>
      </vt:variant>
    </vt:vector>
  </HeadingPairs>
  <TitlesOfParts>
    <vt:vector size="96" baseType="lpstr">
      <vt:lpstr>Arial</vt:lpstr>
      <vt:lpstr>Calibri</vt:lpstr>
      <vt:lpstr>Calibri Light</vt:lpstr>
      <vt:lpstr>Century Gothic</vt:lpstr>
      <vt:lpstr>Courier New</vt:lpstr>
      <vt:lpstr>Verdana</vt:lpstr>
      <vt:lpstr>Verdana Pro</vt:lpstr>
      <vt:lpstr>Wingdings</vt:lpstr>
      <vt:lpstr>Office Theme</vt:lpstr>
      <vt:lpstr>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Aleka  Argyriou - Ogilvy</dc:creator>
  <cp:lastModifiedBy>Stephanie Apserou</cp:lastModifiedBy>
  <cp:revision>253</cp:revision>
  <dcterms:created xsi:type="dcterms:W3CDTF">2021-06-29T14:21:58Z</dcterms:created>
  <dcterms:modified xsi:type="dcterms:W3CDTF">2021-10-07T09:55:26Z</dcterms:modified>
</cp:coreProperties>
</file>