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3.jpg" ContentType="image/jpg"/>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1.jpg" ContentType="image/jpg"/>
  <Override PartName="/ppt/media/image12.jpg" ContentType="image/jpg"/>
  <Override PartName="/ppt/media/image14.jpg" ContentType="image/jpg"/>
  <Override PartName="/ppt/media/image16.jpg" ContentType="image/jpg"/>
  <Override PartName="/ppt/media/image18.jpg" ContentType="image/jpg"/>
  <Override PartName="/ppt/media/image19.jpg" ContentType="image/jpg"/>
  <Override PartName="/ppt/media/image20.jpg" ContentType="image/jpg"/>
  <Override PartName="/ppt/media/image21.jpg" ContentType="image/jpg"/>
  <Override PartName="/ppt/media/image22.jpg" ContentType="image/jpg"/>
  <Override PartName="/ppt/media/image23.jpg" ContentType="image/jpg"/>
  <Override PartName="/ppt/media/image24.jpg" ContentType="image/jpg"/>
  <Override PartName="/ppt/media/image25.jpg" ContentType="image/jpg"/>
  <Override PartName="/ppt/media/image28.jpg" ContentType="image/jpg"/>
  <Override PartName="/ppt/media/image29.jpg" ContentType="image/jpg"/>
  <Override PartName="/ppt/media/image31.jpg" ContentType="image/jpg"/>
  <Override PartName="/ppt/media/image32.jpg" ContentType="image/jpg"/>
  <Override PartName="/ppt/notesSlides/notesSlide20.xml" ContentType="application/vnd.openxmlformats-officedocument.presentationml.notesSlide+xml"/>
  <Override PartName="/ppt/media/image33.jpg" ContentType="image/jpg"/>
  <Override PartName="/ppt/media/image34.jpg" ContentType="image/jpg"/>
  <Override PartName="/ppt/media/image35.jpg" ContentType="image/jpg"/>
  <Override PartName="/ppt/media/image36.jpg" ContentType="image/jpg"/>
  <Override PartName="/ppt/media/image37.jpg" ContentType="image/jpg"/>
  <Override PartName="/ppt/media/image38.jpg" ContentType="image/jpg"/>
  <Override PartName="/ppt/media/image39.jpg" ContentType="image/jpg"/>
  <Override PartName="/ppt/media/image40.jpg" ContentType="image/jpg"/>
  <Override PartName="/ppt/media/image43.jpg" ContentType="image/jpg"/>
  <Override PartName="/ppt/media/image50.jpg" ContentType="image/jpg"/>
  <Override PartName="/ppt/notesSlides/notesSlide21.xml" ContentType="application/vnd.openxmlformats-officedocument.presentationml.notesSlide+xml"/>
  <Override PartName="/ppt/media/image51.jpg" ContentType="image/jpg"/>
  <Override PartName="/ppt/media/image52.jpg" ContentType="image/jpg"/>
  <Override PartName="/ppt/media/image53.jpg" ContentType="image/jpg"/>
  <Override PartName="/ppt/media/image54.jpg" ContentType="image/jpg"/>
  <Override PartName="/ppt/media/image56.jpg" ContentType="image/jpg"/>
  <Override PartName="/ppt/media/image57.jpg" ContentType="image/jpg"/>
  <Override PartName="/ppt/media/image58.jpg" ContentType="image/jpg"/>
  <Override PartName="/ppt/media/image59.jpg" ContentType="image/jpg"/>
  <Override PartName="/ppt/media/image60.jpg" ContentType="image/jpg"/>
  <Override PartName="/ppt/media/image61.jpg" ContentType="image/jpg"/>
  <Override PartName="/ppt/media/image62.jpg" ContentType="image/jpg"/>
  <Override PartName="/ppt/media/image67.jpg" ContentType="image/jpg"/>
  <Override PartName="/ppt/media/image68.jpg" ContentType="image/jpg"/>
  <Override PartName="/ppt/media/image69.jpg" ContentType="image/jp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118.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53"/>
  </p:notesMasterIdLst>
  <p:sldIdLst>
    <p:sldId id="517" r:id="rId3"/>
    <p:sldId id="257" r:id="rId4"/>
    <p:sldId id="256" r:id="rId5"/>
    <p:sldId id="279" r:id="rId6"/>
    <p:sldId id="258" r:id="rId7"/>
    <p:sldId id="518" r:id="rId8"/>
    <p:sldId id="506" r:id="rId9"/>
    <p:sldId id="261" r:id="rId10"/>
    <p:sldId id="262" r:id="rId11"/>
    <p:sldId id="500" r:id="rId12"/>
    <p:sldId id="280" r:id="rId13"/>
    <p:sldId id="263" r:id="rId14"/>
    <p:sldId id="264" r:id="rId15"/>
    <p:sldId id="519" r:id="rId16"/>
    <p:sldId id="507" r:id="rId17"/>
    <p:sldId id="265" r:id="rId18"/>
    <p:sldId id="476" r:id="rId19"/>
    <p:sldId id="267" r:id="rId20"/>
    <p:sldId id="516" r:id="rId21"/>
    <p:sldId id="269" r:id="rId22"/>
    <p:sldId id="271" r:id="rId23"/>
    <p:sldId id="272" r:id="rId24"/>
    <p:sldId id="273" r:id="rId25"/>
    <p:sldId id="274" r:id="rId26"/>
    <p:sldId id="275" r:id="rId27"/>
    <p:sldId id="477" r:id="rId28"/>
    <p:sldId id="277" r:id="rId29"/>
    <p:sldId id="278" r:id="rId30"/>
    <p:sldId id="276" r:id="rId31"/>
    <p:sldId id="520" r:id="rId32"/>
    <p:sldId id="521" r:id="rId33"/>
    <p:sldId id="522" r:id="rId34"/>
    <p:sldId id="281" r:id="rId35"/>
    <p:sldId id="488" r:id="rId36"/>
    <p:sldId id="290" r:id="rId37"/>
    <p:sldId id="297" r:id="rId38"/>
    <p:sldId id="523" r:id="rId39"/>
    <p:sldId id="284" r:id="rId40"/>
    <p:sldId id="291" r:id="rId41"/>
    <p:sldId id="300" r:id="rId42"/>
    <p:sldId id="526" r:id="rId43"/>
    <p:sldId id="296" r:id="rId44"/>
    <p:sldId id="527" r:id="rId45"/>
    <p:sldId id="298" r:id="rId46"/>
    <p:sldId id="299" r:id="rId47"/>
    <p:sldId id="415" r:id="rId48"/>
    <p:sldId id="528" r:id="rId49"/>
    <p:sldId id="301" r:id="rId50"/>
    <p:sldId id="302" r:id="rId51"/>
    <p:sldId id="303" r:id="rId52"/>
    <p:sldId id="304" r:id="rId53"/>
    <p:sldId id="529" r:id="rId54"/>
    <p:sldId id="306" r:id="rId55"/>
    <p:sldId id="307" r:id="rId56"/>
    <p:sldId id="308" r:id="rId57"/>
    <p:sldId id="309" r:id="rId58"/>
    <p:sldId id="310" r:id="rId59"/>
    <p:sldId id="311" r:id="rId60"/>
    <p:sldId id="312" r:id="rId61"/>
    <p:sldId id="313" r:id="rId62"/>
    <p:sldId id="314" r:id="rId63"/>
    <p:sldId id="315" r:id="rId64"/>
    <p:sldId id="530" r:id="rId65"/>
    <p:sldId id="316" r:id="rId66"/>
    <p:sldId id="317" r:id="rId67"/>
    <p:sldId id="318" r:id="rId68"/>
    <p:sldId id="531"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532" r:id="rId87"/>
    <p:sldId id="533" r:id="rId88"/>
    <p:sldId id="534" r:id="rId89"/>
    <p:sldId id="535" r:id="rId90"/>
    <p:sldId id="536" r:id="rId91"/>
    <p:sldId id="537" r:id="rId92"/>
    <p:sldId id="538" r:id="rId93"/>
    <p:sldId id="424" r:id="rId94"/>
    <p:sldId id="425" r:id="rId95"/>
    <p:sldId id="426" r:id="rId96"/>
    <p:sldId id="539" r:id="rId97"/>
    <p:sldId id="346" r:id="rId98"/>
    <p:sldId id="347" r:id="rId99"/>
    <p:sldId id="348" r:id="rId100"/>
    <p:sldId id="349" r:id="rId101"/>
    <p:sldId id="350" r:id="rId102"/>
    <p:sldId id="351" r:id="rId103"/>
    <p:sldId id="543" r:id="rId104"/>
    <p:sldId id="417" r:id="rId105"/>
    <p:sldId id="540" r:id="rId106"/>
    <p:sldId id="427" r:id="rId107"/>
    <p:sldId id="541" r:id="rId108"/>
    <p:sldId id="373" r:id="rId109"/>
    <p:sldId id="478" r:id="rId110"/>
    <p:sldId id="479" r:id="rId111"/>
    <p:sldId id="480" r:id="rId112"/>
    <p:sldId id="481" r:id="rId113"/>
    <p:sldId id="428" r:id="rId114"/>
    <p:sldId id="414" r:id="rId115"/>
    <p:sldId id="509" r:id="rId116"/>
    <p:sldId id="510" r:id="rId117"/>
    <p:sldId id="416" r:id="rId118"/>
    <p:sldId id="438" r:id="rId119"/>
    <p:sldId id="440" r:id="rId120"/>
    <p:sldId id="482" r:id="rId121"/>
    <p:sldId id="418" r:id="rId122"/>
    <p:sldId id="419" r:id="rId123"/>
    <p:sldId id="420" r:id="rId124"/>
    <p:sldId id="423" r:id="rId125"/>
    <p:sldId id="483" r:id="rId126"/>
    <p:sldId id="501" r:id="rId127"/>
    <p:sldId id="502" r:id="rId128"/>
    <p:sldId id="503" r:id="rId129"/>
    <p:sldId id="504" r:id="rId130"/>
    <p:sldId id="505" r:id="rId131"/>
    <p:sldId id="487" r:id="rId132"/>
    <p:sldId id="455" r:id="rId133"/>
    <p:sldId id="457" r:id="rId134"/>
    <p:sldId id="433" r:id="rId135"/>
    <p:sldId id="514" r:id="rId136"/>
    <p:sldId id="515" r:id="rId137"/>
    <p:sldId id="458" r:id="rId138"/>
    <p:sldId id="435" r:id="rId139"/>
    <p:sldId id="542" r:id="rId140"/>
    <p:sldId id="391" r:id="rId141"/>
    <p:sldId id="466" r:id="rId142"/>
    <p:sldId id="461" r:id="rId143"/>
    <p:sldId id="411" r:id="rId144"/>
    <p:sldId id="422" r:id="rId145"/>
    <p:sldId id="467" r:id="rId146"/>
    <p:sldId id="469" r:id="rId147"/>
    <p:sldId id="499" r:id="rId148"/>
    <p:sldId id="475" r:id="rId149"/>
    <p:sldId id="473" r:id="rId150"/>
    <p:sldId id="474" r:id="rId151"/>
    <p:sldId id="401" r:id="rId152"/>
  </p:sldIdLst>
  <p:sldSz cx="12192000" cy="6858000"/>
  <p:notesSz cx="6858000" cy="9144000"/>
  <p:defaultTex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E20CEF2-7C3F-4DA4-82C6-06B5AB30DC57}">
          <p14:sldIdLst>
            <p14:sldId id="517"/>
            <p14:sldId id="257"/>
            <p14:sldId id="256"/>
            <p14:sldId id="279"/>
            <p14:sldId id="258"/>
            <p14:sldId id="518"/>
            <p14:sldId id="506"/>
            <p14:sldId id="261"/>
            <p14:sldId id="262"/>
            <p14:sldId id="500"/>
            <p14:sldId id="280"/>
            <p14:sldId id="263"/>
            <p14:sldId id="264"/>
            <p14:sldId id="519"/>
            <p14:sldId id="507"/>
            <p14:sldId id="265"/>
            <p14:sldId id="476"/>
            <p14:sldId id="267"/>
            <p14:sldId id="516"/>
            <p14:sldId id="269"/>
            <p14:sldId id="271"/>
            <p14:sldId id="272"/>
            <p14:sldId id="273"/>
            <p14:sldId id="274"/>
            <p14:sldId id="275"/>
            <p14:sldId id="477"/>
            <p14:sldId id="277"/>
            <p14:sldId id="278"/>
            <p14:sldId id="276"/>
            <p14:sldId id="520"/>
            <p14:sldId id="521"/>
            <p14:sldId id="522"/>
            <p14:sldId id="281"/>
            <p14:sldId id="488"/>
            <p14:sldId id="290"/>
            <p14:sldId id="297"/>
            <p14:sldId id="523"/>
            <p14:sldId id="284"/>
            <p14:sldId id="291"/>
            <p14:sldId id="300"/>
            <p14:sldId id="526"/>
            <p14:sldId id="296"/>
            <p14:sldId id="527"/>
            <p14:sldId id="298"/>
            <p14:sldId id="299"/>
            <p14:sldId id="415"/>
            <p14:sldId id="528"/>
            <p14:sldId id="301"/>
            <p14:sldId id="302"/>
            <p14:sldId id="303"/>
            <p14:sldId id="304"/>
            <p14:sldId id="529"/>
            <p14:sldId id="306"/>
            <p14:sldId id="307"/>
            <p14:sldId id="308"/>
            <p14:sldId id="309"/>
            <p14:sldId id="310"/>
            <p14:sldId id="311"/>
            <p14:sldId id="312"/>
            <p14:sldId id="313"/>
            <p14:sldId id="314"/>
            <p14:sldId id="315"/>
            <p14:sldId id="530"/>
            <p14:sldId id="316"/>
            <p14:sldId id="317"/>
            <p14:sldId id="318"/>
            <p14:sldId id="531"/>
            <p14:sldId id="320"/>
            <p14:sldId id="321"/>
            <p14:sldId id="322"/>
            <p14:sldId id="323"/>
            <p14:sldId id="324"/>
            <p14:sldId id="325"/>
            <p14:sldId id="326"/>
            <p14:sldId id="327"/>
            <p14:sldId id="328"/>
            <p14:sldId id="329"/>
            <p14:sldId id="330"/>
            <p14:sldId id="331"/>
            <p14:sldId id="332"/>
            <p14:sldId id="333"/>
            <p14:sldId id="334"/>
            <p14:sldId id="335"/>
            <p14:sldId id="336"/>
            <p14:sldId id="532"/>
            <p14:sldId id="533"/>
            <p14:sldId id="534"/>
            <p14:sldId id="535"/>
            <p14:sldId id="536"/>
            <p14:sldId id="537"/>
            <p14:sldId id="538"/>
            <p14:sldId id="424"/>
            <p14:sldId id="425"/>
            <p14:sldId id="426"/>
            <p14:sldId id="539"/>
            <p14:sldId id="346"/>
            <p14:sldId id="347"/>
            <p14:sldId id="348"/>
            <p14:sldId id="349"/>
            <p14:sldId id="350"/>
            <p14:sldId id="351"/>
            <p14:sldId id="543"/>
            <p14:sldId id="417"/>
            <p14:sldId id="540"/>
            <p14:sldId id="427"/>
            <p14:sldId id="541"/>
            <p14:sldId id="373"/>
            <p14:sldId id="478"/>
            <p14:sldId id="479"/>
            <p14:sldId id="480"/>
            <p14:sldId id="481"/>
            <p14:sldId id="428"/>
            <p14:sldId id="414"/>
            <p14:sldId id="509"/>
            <p14:sldId id="510"/>
            <p14:sldId id="416"/>
            <p14:sldId id="438"/>
            <p14:sldId id="440"/>
            <p14:sldId id="482"/>
            <p14:sldId id="418"/>
            <p14:sldId id="419"/>
            <p14:sldId id="420"/>
            <p14:sldId id="423"/>
            <p14:sldId id="483"/>
            <p14:sldId id="501"/>
            <p14:sldId id="502"/>
            <p14:sldId id="503"/>
            <p14:sldId id="504"/>
            <p14:sldId id="505"/>
            <p14:sldId id="487"/>
            <p14:sldId id="455"/>
            <p14:sldId id="457"/>
            <p14:sldId id="433"/>
            <p14:sldId id="514"/>
            <p14:sldId id="515"/>
            <p14:sldId id="458"/>
            <p14:sldId id="435"/>
            <p14:sldId id="542"/>
            <p14:sldId id="391"/>
            <p14:sldId id="466"/>
            <p14:sldId id="461"/>
            <p14:sldId id="411"/>
            <p14:sldId id="422"/>
            <p14:sldId id="467"/>
            <p14:sldId id="469"/>
            <p14:sldId id="499"/>
            <p14:sldId id="475"/>
            <p14:sldId id="473"/>
            <p14:sldId id="474"/>
            <p14:sldId id="4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A292"/>
    <a:srgbClr val="44C4C1"/>
    <a:srgbClr val="39B5B2"/>
    <a:srgbClr val="954ECA"/>
    <a:srgbClr val="CDADE5"/>
    <a:srgbClr val="EADC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6935" autoAdjust="0"/>
  </p:normalViewPr>
  <p:slideViewPr>
    <p:cSldViewPr snapToGrid="0" snapToObjects="1">
      <p:cViewPr varScale="1">
        <p:scale>
          <a:sx n="97" d="100"/>
          <a:sy n="97" d="100"/>
        </p:scale>
        <p:origin x="107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presProps" Target="presProp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3E766-C4E7-4179-941E-8D337A798001}" type="datetimeFigureOut">
              <a:rPr lang="en-GB" smtClean="0"/>
              <a:t>17/06/2024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AB286-C6D9-439F-9409-8AE3F68AFA13}" type="slidenum">
              <a:rPr lang="en-GB" smtClean="0"/>
              <a:t>‹#›</a:t>
            </a:fld>
            <a:endParaRPr lang="en-GB"/>
          </a:p>
        </p:txBody>
      </p:sp>
    </p:spTree>
    <p:extLst>
      <p:ext uri="{BB962C8B-B14F-4D97-AF65-F5344CB8AC3E}">
        <p14:creationId xmlns:p14="http://schemas.microsoft.com/office/powerpoint/2010/main" val="3227081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F9942-0603-4D91-B2C9-BD9F464AC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670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29</a:t>
            </a:fld>
            <a:endParaRPr lang="en-GB"/>
          </a:p>
        </p:txBody>
      </p:sp>
    </p:spTree>
    <p:extLst>
      <p:ext uri="{BB962C8B-B14F-4D97-AF65-F5344CB8AC3E}">
        <p14:creationId xmlns:p14="http://schemas.microsoft.com/office/powerpoint/2010/main" val="887421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31</a:t>
            </a:fld>
            <a:endParaRPr lang="en-GB"/>
          </a:p>
        </p:txBody>
      </p:sp>
    </p:spTree>
    <p:extLst>
      <p:ext uri="{BB962C8B-B14F-4D97-AF65-F5344CB8AC3E}">
        <p14:creationId xmlns:p14="http://schemas.microsoft.com/office/powerpoint/2010/main" val="1817110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Διεξάγονται έλεγχοι διπλής υποβολής, προτού μία πρόταση προταθεί για επιχορήγηση, οι οποίοι δεν περιορίζονται στις αιτήσεις της συγκεκριμένης καταληκτικής ημερομηνίας και Πρόσκλησης.</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32</a:t>
            </a:fld>
            <a:endParaRPr lang="en-GB"/>
          </a:p>
        </p:txBody>
      </p:sp>
    </p:spTree>
    <p:extLst>
      <p:ext uri="{BB962C8B-B14F-4D97-AF65-F5344CB8AC3E}">
        <p14:creationId xmlns:p14="http://schemas.microsoft.com/office/powerpoint/2010/main" val="530012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Επομένως,</a:t>
            </a:r>
            <a:r>
              <a:rPr lang="el-GR" baseline="0" dirty="0"/>
              <a:t> στην αίτηση θα παρουσιάζονται μόνο οι δραστηριότητες του Σχεδίου που το άθροισμα του κόστους τους ισοδυναμεί με το αιτούμενο κατ’ </a:t>
            </a:r>
            <a:r>
              <a:rPr lang="el-GR" baseline="0" dirty="0" err="1"/>
              <a:t>αποκοπήν</a:t>
            </a:r>
            <a:r>
              <a:rPr lang="el-GR" baseline="0" dirty="0"/>
              <a:t> ποσό.</a:t>
            </a:r>
            <a:r>
              <a:rPr lang="en-GB" sz="1200" dirty="0"/>
              <a:t> </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33</a:t>
            </a:fld>
            <a:endParaRPr lang="en-GB"/>
          </a:p>
        </p:txBody>
      </p:sp>
    </p:spTree>
    <p:extLst>
      <p:ext uri="{BB962C8B-B14F-4D97-AF65-F5344CB8AC3E}">
        <p14:creationId xmlns:p14="http://schemas.microsoft.com/office/powerpoint/2010/main" val="3229835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34</a:t>
            </a:fld>
            <a:endParaRPr lang="en-GB"/>
          </a:p>
        </p:txBody>
      </p:sp>
    </p:spTree>
    <p:extLst>
      <p:ext uri="{BB962C8B-B14F-4D97-AF65-F5344CB8AC3E}">
        <p14:creationId xmlns:p14="http://schemas.microsoft.com/office/powerpoint/2010/main" val="2330440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Οι δικαιούχοι μπορούν να χρησιμοποιούν τη συνολική επιχορήγηση με τον πλέον ευέλικτο τρόπο καθ’ όλη τη διάρκεια του σχεδίου και σύμφωνα με το εγκεκριμένο πρόγραμμα εργασίας. Δε σημαίνει, π.χ. ότι επειδή ένα διετές Σχέδιο εγκρίθηκε για 60 000 Ευρώ, θα πρέπει κάθε χρόνο να ξοδεύει 30 000 Ευρώ.</a:t>
            </a:r>
          </a:p>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35</a:t>
            </a:fld>
            <a:endParaRPr lang="en-GB"/>
          </a:p>
        </p:txBody>
      </p:sp>
    </p:spTree>
    <p:extLst>
      <p:ext uri="{BB962C8B-B14F-4D97-AF65-F5344CB8AC3E}">
        <p14:creationId xmlns:p14="http://schemas.microsoft.com/office/powerpoint/2010/main" val="1427066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όποια αύξηση</a:t>
            </a:r>
            <a:r>
              <a:rPr lang="el-GR" baseline="0" dirty="0"/>
              <a:t> πρέπει να γίνεται με σύνεση και να συνάδει με τους γενικούς στόχους του Σχεδίου, να μη γίνεται, δηλαδή, απλώς για να γίνει. Πρέπει να εξυπηρετεί συγκεκριμένους στόχους και να παράγει συγκεκριμένα οφέλη.</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36</a:t>
            </a:fld>
            <a:endParaRPr lang="en-GB"/>
          </a:p>
        </p:txBody>
      </p:sp>
    </p:spTree>
    <p:extLst>
      <p:ext uri="{BB962C8B-B14F-4D97-AF65-F5344CB8AC3E}">
        <p14:creationId xmlns:p14="http://schemas.microsoft.com/office/powerpoint/2010/main" val="3914905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37</a:t>
            </a:fld>
            <a:endParaRPr lang="en-GB"/>
          </a:p>
        </p:txBody>
      </p:sp>
    </p:spTree>
    <p:extLst>
      <p:ext uri="{BB962C8B-B14F-4D97-AF65-F5344CB8AC3E}">
        <p14:creationId xmlns:p14="http://schemas.microsoft.com/office/powerpoint/2010/main" val="2030011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Βασικές δραστηριότητες= Εάν π.χ. ένα από τα αποτελέσματα της Πρότασης είναι η δημιουργία ηλεκτρονικής Πλατφόρμας, το εκπαιδευτικό υλικό που θα αναρτηθεί στην Πλατφόρμα δεν μπορεί να προέλθει από αγορά Υπηρεσιών.</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38</a:t>
            </a:fld>
            <a:endParaRPr lang="en-GB"/>
          </a:p>
        </p:txBody>
      </p:sp>
    </p:spTree>
    <p:extLst>
      <p:ext uri="{BB962C8B-B14F-4D97-AF65-F5344CB8AC3E}">
        <p14:creationId xmlns:p14="http://schemas.microsoft.com/office/powerpoint/2010/main" val="518556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u="none" dirty="0"/>
              <a:t>Τα καθήκοντα που ανατίθενται με υπεργολαβία </a:t>
            </a:r>
            <a:r>
              <a:rPr lang="el-GR" sz="1200" u="none" spc="-10" dirty="0">
                <a:latin typeface="Calibri"/>
                <a:cs typeface="Calibri"/>
              </a:rPr>
              <a:t>πρέπει να προσδιορίζονται και να περιγράφονται με σαφήνεια στην αίτηση</a:t>
            </a:r>
            <a:endParaRPr lang="en-GB" u="none" dirty="0"/>
          </a:p>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39</a:t>
            </a:fld>
            <a:endParaRPr lang="en-GB"/>
          </a:p>
        </p:txBody>
      </p:sp>
    </p:spTree>
    <p:extLst>
      <p:ext uri="{BB962C8B-B14F-4D97-AF65-F5344CB8AC3E}">
        <p14:creationId xmlns:p14="http://schemas.microsoft.com/office/powerpoint/2010/main" val="370944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12</a:t>
            </a:fld>
            <a:endParaRPr lang="en-GB"/>
          </a:p>
        </p:txBody>
      </p:sp>
    </p:spTree>
    <p:extLst>
      <p:ext uri="{BB962C8B-B14F-4D97-AF65-F5344CB8AC3E}">
        <p14:creationId xmlns:p14="http://schemas.microsoft.com/office/powerpoint/2010/main" val="1211961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CB3A0-0DE6-4D5F-B328-29A1DC19B0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77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CB3A0-0DE6-4D5F-B328-29A1DC19B0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527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102</a:t>
            </a:fld>
            <a:endParaRPr lang="en-GB"/>
          </a:p>
        </p:txBody>
      </p:sp>
    </p:spTree>
    <p:extLst>
      <p:ext uri="{BB962C8B-B14F-4D97-AF65-F5344CB8AC3E}">
        <p14:creationId xmlns:p14="http://schemas.microsoft.com/office/powerpoint/2010/main" val="4219636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103</a:t>
            </a:fld>
            <a:endParaRPr lang="en-GB"/>
          </a:p>
        </p:txBody>
      </p:sp>
    </p:spTree>
    <p:extLst>
      <p:ext uri="{BB962C8B-B14F-4D97-AF65-F5344CB8AC3E}">
        <p14:creationId xmlns:p14="http://schemas.microsoft.com/office/powerpoint/2010/main" val="4172193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6CAB286-C6D9-439F-9409-8AE3F68AFA13}" type="slidenum">
              <a:rPr lang="en-GB" smtClean="0"/>
              <a:t>113</a:t>
            </a:fld>
            <a:endParaRPr lang="en-GB"/>
          </a:p>
        </p:txBody>
      </p:sp>
    </p:spTree>
    <p:extLst>
      <p:ext uri="{BB962C8B-B14F-4D97-AF65-F5344CB8AC3E}">
        <p14:creationId xmlns:p14="http://schemas.microsoft.com/office/powerpoint/2010/main" val="2435515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6CAB286-C6D9-439F-9409-8AE3F68AFA13}" type="slidenum">
              <a:rPr lang="en-GB" smtClean="0"/>
              <a:t>114</a:t>
            </a:fld>
            <a:endParaRPr lang="en-GB"/>
          </a:p>
        </p:txBody>
      </p:sp>
    </p:spTree>
    <p:extLst>
      <p:ext uri="{BB962C8B-B14F-4D97-AF65-F5344CB8AC3E}">
        <p14:creationId xmlns:p14="http://schemas.microsoft.com/office/powerpoint/2010/main" val="2541927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Έντυπο προσχώρησης αντί εξουσιοδότηση</a:t>
            </a:r>
          </a:p>
        </p:txBody>
      </p:sp>
      <p:sp>
        <p:nvSpPr>
          <p:cNvPr id="4" name="Slide Number Placeholder 3"/>
          <p:cNvSpPr>
            <a:spLocks noGrp="1"/>
          </p:cNvSpPr>
          <p:nvPr>
            <p:ph type="sldNum" sz="quarter" idx="5"/>
          </p:nvPr>
        </p:nvSpPr>
        <p:spPr/>
        <p:txBody>
          <a:bodyPr/>
          <a:lstStyle/>
          <a:p>
            <a:fld id="{36CAB286-C6D9-439F-9409-8AE3F68AFA13}" type="slidenum">
              <a:rPr lang="en-GB" smtClean="0"/>
              <a:t>115</a:t>
            </a:fld>
            <a:endParaRPr lang="en-GB"/>
          </a:p>
        </p:txBody>
      </p:sp>
    </p:spTree>
    <p:extLst>
      <p:ext uri="{BB962C8B-B14F-4D97-AF65-F5344CB8AC3E}">
        <p14:creationId xmlns:p14="http://schemas.microsoft.com/office/powerpoint/2010/main" val="2165816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Εμφανίζεται και ο συνολικός αριθμός σχεδίων πάνω από τη λίστα</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119</a:t>
            </a:fld>
            <a:endParaRPr lang="en-GB"/>
          </a:p>
        </p:txBody>
      </p:sp>
    </p:spTree>
    <p:extLst>
      <p:ext uri="{BB962C8B-B14F-4D97-AF65-F5344CB8AC3E}">
        <p14:creationId xmlns:p14="http://schemas.microsoft.com/office/powerpoint/2010/main" val="3689983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Για τον νόμιμο εκπρόσωπο απαιτείται κινητό τηλέφωνο, καθώς πλέον όλες οι Συμφωνίες Επιχορήγησης θα υπογράφονται ηλεκτρονικά και ο νόμιμος εκπρόσωπος θα πρέπει να κάνει τη διαδικασία μέσω του κινητού τηλεφώνου του (δεν είναι απαραίτητο να διαθέτει ο ίδιος ηλεκτρονική υπογραφή). Εάν κάποιος νόμιμος εκπρόσωπος δεν επιθυμεί να κοινοποιηθεί το προσωπικό του κινητό τηλέφωνο, μπορεί να εξασφαλίσει έναν κινητό αριθμό τηλεφώνου, μόνο για σκοπούς υλοποίησης του Σχεδίου.</a:t>
            </a:r>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121</a:t>
            </a:fld>
            <a:endParaRPr lang="en-GB"/>
          </a:p>
        </p:txBody>
      </p:sp>
    </p:spTree>
    <p:extLst>
      <p:ext uri="{BB962C8B-B14F-4D97-AF65-F5344CB8AC3E}">
        <p14:creationId xmlns:p14="http://schemas.microsoft.com/office/powerpoint/2010/main" val="910145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6CAB286-C6D9-439F-9409-8AE3F68AFA13}" type="slidenum">
              <a:rPr lang="en-GB" smtClean="0"/>
              <a:t>125</a:t>
            </a:fld>
            <a:endParaRPr lang="en-GB"/>
          </a:p>
        </p:txBody>
      </p:sp>
    </p:spTree>
    <p:extLst>
      <p:ext uri="{BB962C8B-B14F-4D97-AF65-F5344CB8AC3E}">
        <p14:creationId xmlns:p14="http://schemas.microsoft.com/office/powerpoint/2010/main" val="3510178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13</a:t>
            </a:fld>
            <a:endParaRPr lang="en-GB"/>
          </a:p>
        </p:txBody>
      </p:sp>
    </p:spTree>
    <p:extLst>
      <p:ext uri="{BB962C8B-B14F-4D97-AF65-F5344CB8AC3E}">
        <p14:creationId xmlns:p14="http://schemas.microsoft.com/office/powerpoint/2010/main" val="172748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Τα </a:t>
            </a:r>
            <a:r>
              <a:rPr lang="en-GB" dirty="0"/>
              <a:t>mandates </a:t>
            </a:r>
            <a:r>
              <a:rPr lang="el-GR" dirty="0"/>
              <a:t>έχουν αλλάξει μορφή, καθώς και ονομασία -&gt; πλέον </a:t>
            </a:r>
            <a:r>
              <a:rPr lang="en-GB" dirty="0"/>
              <a:t>accession forms</a:t>
            </a:r>
            <a:r>
              <a:rPr lang="el-GR" dirty="0"/>
              <a:t> (έντυπο προσχώρησης).</a:t>
            </a:r>
          </a:p>
        </p:txBody>
      </p:sp>
      <p:sp>
        <p:nvSpPr>
          <p:cNvPr id="4" name="Slide Number Placeholder 3"/>
          <p:cNvSpPr>
            <a:spLocks noGrp="1"/>
          </p:cNvSpPr>
          <p:nvPr>
            <p:ph type="sldNum" sz="quarter" idx="5"/>
          </p:nvPr>
        </p:nvSpPr>
        <p:spPr/>
        <p:txBody>
          <a:bodyPr/>
          <a:lstStyle/>
          <a:p>
            <a:fld id="{36CAB286-C6D9-439F-9409-8AE3F68AFA13}" type="slidenum">
              <a:rPr lang="en-GB" smtClean="0"/>
              <a:t>135</a:t>
            </a:fld>
            <a:endParaRPr lang="en-GB"/>
          </a:p>
        </p:txBody>
      </p:sp>
    </p:spTree>
    <p:extLst>
      <p:ext uri="{BB962C8B-B14F-4D97-AF65-F5344CB8AC3E}">
        <p14:creationId xmlns:p14="http://schemas.microsoft.com/office/powerpoint/2010/main" val="1012530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15</a:t>
            </a:fld>
            <a:endParaRPr lang="en-US"/>
          </a:p>
        </p:txBody>
      </p:sp>
    </p:spTree>
    <p:extLst>
      <p:ext uri="{BB962C8B-B14F-4D97-AF65-F5344CB8AC3E}">
        <p14:creationId xmlns:p14="http://schemas.microsoft.com/office/powerpoint/2010/main" val="3118103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ysClr val="windowText" lastClr="000000"/>
                </a:solidFill>
                <a:latin typeface="Calibri"/>
              </a:rPr>
              <a:t>!!! </a:t>
            </a:r>
            <a:r>
              <a:rPr lang="el-GR" sz="1200" b="1" dirty="0">
                <a:solidFill>
                  <a:sysClr val="windowText" lastClr="000000"/>
                </a:solidFill>
                <a:latin typeface="Calibri"/>
              </a:rPr>
              <a:t>Το ανώτατα όρια λαμβάνουν υπόψη τις αιτήσεις που υποβάλλονται σε όλους τους τομείς (αθροιστικά).</a:t>
            </a:r>
            <a:endParaRPr lang="el-GR" sz="105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88419F-9657-4D23-BA10-ED39C05145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324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20</a:t>
            </a:fld>
            <a:endParaRPr lang="en-GB"/>
          </a:p>
        </p:txBody>
      </p:sp>
    </p:spTree>
    <p:extLst>
      <p:ext uri="{BB962C8B-B14F-4D97-AF65-F5344CB8AC3E}">
        <p14:creationId xmlns:p14="http://schemas.microsoft.com/office/powerpoint/2010/main" val="1933283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Εξαίρεση αποτελούν οι Συμπράξεις Μικρής Κλίμακας που υποβάλλονται στον Τομέα του Αθλητισμού, οι οποίες υποβάλλονται απευθείας στον Εκτελεστικό Φορέα</a:t>
            </a:r>
          </a:p>
        </p:txBody>
      </p:sp>
      <p:sp>
        <p:nvSpPr>
          <p:cNvPr id="4" name="Slide Number Placeholder 3"/>
          <p:cNvSpPr>
            <a:spLocks noGrp="1"/>
          </p:cNvSpPr>
          <p:nvPr>
            <p:ph type="sldNum" sz="quarter" idx="10"/>
          </p:nvPr>
        </p:nvSpPr>
        <p:spPr/>
        <p:txBody>
          <a:bodyPr/>
          <a:lstStyle/>
          <a:p>
            <a:fld id="{36CAB286-C6D9-439F-9409-8AE3F68AFA13}" type="slidenum">
              <a:rPr lang="en-GB" smtClean="0"/>
              <a:t>25</a:t>
            </a:fld>
            <a:endParaRPr lang="en-GB"/>
          </a:p>
        </p:txBody>
      </p:sp>
    </p:spTree>
    <p:extLst>
      <p:ext uri="{BB962C8B-B14F-4D97-AF65-F5344CB8AC3E}">
        <p14:creationId xmlns:p14="http://schemas.microsoft.com/office/powerpoint/2010/main" val="1053866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27</a:t>
            </a:fld>
            <a:endParaRPr lang="en-GB"/>
          </a:p>
        </p:txBody>
      </p:sp>
    </p:spTree>
    <p:extLst>
      <p:ext uri="{BB962C8B-B14F-4D97-AF65-F5344CB8AC3E}">
        <p14:creationId xmlns:p14="http://schemas.microsoft.com/office/powerpoint/2010/main" val="411007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δεύτερη προθεσμία (7 Μαΐου, για σχέδια που ξεκινούν από  1</a:t>
            </a:r>
            <a:r>
              <a:rPr lang="el-GR" baseline="30000" dirty="0"/>
              <a:t>η</a:t>
            </a:r>
            <a:r>
              <a:rPr lang="el-GR" dirty="0"/>
              <a:t> Αυγούστου μέχρι 31</a:t>
            </a:r>
            <a:r>
              <a:rPr lang="el-GR" baseline="30000" dirty="0"/>
              <a:t>η</a:t>
            </a:r>
            <a:r>
              <a:rPr lang="el-GR" dirty="0"/>
              <a:t> Δεκεμβρίου του 2024) αφορά μόνο τον Τομέα της Νεολαίας και είναι προαιρετική. Το πιθανότερο είναι ότι το ΙΔΕΠ Διά Βίου Μάθησης δε θα την υποστηρίξει.</a:t>
            </a:r>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28</a:t>
            </a:fld>
            <a:endParaRPr lang="en-GB"/>
          </a:p>
        </p:txBody>
      </p:sp>
    </p:spTree>
    <p:extLst>
      <p:ext uri="{BB962C8B-B14F-4D97-AF65-F5344CB8AC3E}">
        <p14:creationId xmlns:p14="http://schemas.microsoft.com/office/powerpoint/2010/main" val="36434094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4358-4FA4-1043-9CF0-A5EB916FA97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Y"/>
          </a:p>
        </p:txBody>
      </p:sp>
      <p:sp>
        <p:nvSpPr>
          <p:cNvPr id="3" name="Subtitle 2">
            <a:extLst>
              <a:ext uri="{FF2B5EF4-FFF2-40B4-BE49-F238E27FC236}">
                <a16:creationId xmlns:a16="http://schemas.microsoft.com/office/drawing/2014/main" id="{D7B7953E-9639-1B44-921F-9E6EF8E938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Y"/>
          </a:p>
        </p:txBody>
      </p:sp>
      <p:sp>
        <p:nvSpPr>
          <p:cNvPr id="4" name="Date Placeholder 3">
            <a:extLst>
              <a:ext uri="{FF2B5EF4-FFF2-40B4-BE49-F238E27FC236}">
                <a16:creationId xmlns:a16="http://schemas.microsoft.com/office/drawing/2014/main" id="{CE9D6581-556C-204C-A097-A45235D2A8E9}"/>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5" name="Footer Placeholder 4">
            <a:extLst>
              <a:ext uri="{FF2B5EF4-FFF2-40B4-BE49-F238E27FC236}">
                <a16:creationId xmlns:a16="http://schemas.microsoft.com/office/drawing/2014/main" id="{5987E223-9B4C-F74D-B84F-E5A3EF737303}"/>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8E681428-1EA8-F940-BFD6-F5AEA8666473}"/>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pic>
        <p:nvPicPr>
          <p:cNvPr id="8" name="Picture 7" descr="Shape, rectangle&#10;&#10;Description automatically generated">
            <a:extLst>
              <a:ext uri="{FF2B5EF4-FFF2-40B4-BE49-F238E27FC236}">
                <a16:creationId xmlns:a16="http://schemas.microsoft.com/office/drawing/2014/main" id="{94280839-D00A-1D44-B483-865F54D351FD}"/>
              </a:ext>
            </a:extLst>
          </p:cNvPr>
          <p:cNvPicPr>
            <a:picLocks noChangeAspect="1"/>
          </p:cNvPicPr>
          <p:nvPr userDrawn="1"/>
        </p:nvPicPr>
        <p:blipFill>
          <a:blip r:embed="rId2"/>
          <a:stretch>
            <a:fillRect/>
          </a:stretch>
        </p:blipFill>
        <p:spPr>
          <a:xfrm>
            <a:off x="0" y="0"/>
            <a:ext cx="12264887" cy="6905665"/>
          </a:xfrm>
          <a:prstGeom prst="rect">
            <a:avLst/>
          </a:prstGeom>
        </p:spPr>
      </p:pic>
    </p:spTree>
    <p:extLst>
      <p:ext uri="{BB962C8B-B14F-4D97-AF65-F5344CB8AC3E}">
        <p14:creationId xmlns:p14="http://schemas.microsoft.com/office/powerpoint/2010/main" val="460253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F76B-EF4C-5745-99E9-8775E5CD0E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86B95257-9D08-D540-BC3C-BDCC6DC30FB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E2EE99EB-35E2-2E47-8FD8-DC5316FB748C}"/>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5" name="Footer Placeholder 4">
            <a:extLst>
              <a:ext uri="{FF2B5EF4-FFF2-40B4-BE49-F238E27FC236}">
                <a16:creationId xmlns:a16="http://schemas.microsoft.com/office/drawing/2014/main" id="{62EEA0EB-25BD-A04D-939E-6DA99C041212}"/>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C2EFEF67-9F70-4B44-B6F8-3D1472F5F91E}"/>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13473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1C2EE8-3AA1-4144-B432-622523C7CC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63874DE2-D75E-F349-A2D4-806C850BEF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B5F1A686-6317-044B-8124-4E4D0F97B676}"/>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5" name="Footer Placeholder 4">
            <a:extLst>
              <a:ext uri="{FF2B5EF4-FFF2-40B4-BE49-F238E27FC236}">
                <a16:creationId xmlns:a16="http://schemas.microsoft.com/office/drawing/2014/main" id="{3AF2C3AD-6075-E248-A216-A4573FC1C567}"/>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6137662B-4F43-0642-81DA-C97C43ED355A}"/>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661999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79298" y="74752"/>
            <a:ext cx="11633403" cy="45212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3095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EA192"/>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97034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EA192"/>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69255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EA19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33031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66091" cy="6850377"/>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62887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3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D073-3E6D-3D41-AB40-9E6CD5B90E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CY"/>
          </a:p>
        </p:txBody>
      </p:sp>
      <p:sp>
        <p:nvSpPr>
          <p:cNvPr id="3" name="Text Placeholder 2">
            <a:extLst>
              <a:ext uri="{FF2B5EF4-FFF2-40B4-BE49-F238E27FC236}">
                <a16:creationId xmlns:a16="http://schemas.microsoft.com/office/drawing/2014/main" id="{04FCE4A2-DDFE-B24F-BB26-E01258EAA7E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D915C1-7CB3-4443-9708-51ECE6454862}"/>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5" name="Footer Placeholder 4">
            <a:extLst>
              <a:ext uri="{FF2B5EF4-FFF2-40B4-BE49-F238E27FC236}">
                <a16:creationId xmlns:a16="http://schemas.microsoft.com/office/drawing/2014/main" id="{D872A8DB-775D-A34A-A693-D9B1DA203FD4}"/>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99C8FE6D-52BD-AB46-BFDF-6EF3F53DDE7F}"/>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1174909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9AB2A-7878-4844-BA08-416A55557E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A6B7DB9F-9A1E-B848-B96E-F391011A3A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Content Placeholder 3">
            <a:extLst>
              <a:ext uri="{FF2B5EF4-FFF2-40B4-BE49-F238E27FC236}">
                <a16:creationId xmlns:a16="http://schemas.microsoft.com/office/drawing/2014/main" id="{D3EAF323-17E3-0C4F-84D3-38B7192204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Date Placeholder 4">
            <a:extLst>
              <a:ext uri="{FF2B5EF4-FFF2-40B4-BE49-F238E27FC236}">
                <a16:creationId xmlns:a16="http://schemas.microsoft.com/office/drawing/2014/main" id="{18C4102A-60B2-4048-885E-D9CFD015D3D6}"/>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6" name="Footer Placeholder 5">
            <a:extLst>
              <a:ext uri="{FF2B5EF4-FFF2-40B4-BE49-F238E27FC236}">
                <a16:creationId xmlns:a16="http://schemas.microsoft.com/office/drawing/2014/main" id="{0360DC49-B76E-2F47-8D3D-9D25F060FA38}"/>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8CEDD485-4E32-3748-9C5B-3FCB25DE41FD}"/>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391293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1D621-AA32-B44C-B313-00E0F739F9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CY"/>
          </a:p>
        </p:txBody>
      </p:sp>
      <p:sp>
        <p:nvSpPr>
          <p:cNvPr id="3" name="Text Placeholder 2">
            <a:extLst>
              <a:ext uri="{FF2B5EF4-FFF2-40B4-BE49-F238E27FC236}">
                <a16:creationId xmlns:a16="http://schemas.microsoft.com/office/drawing/2014/main" id="{693AB5A5-B625-5E46-B358-E380D77638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312E03-27EF-2C42-97F4-B0290E7F17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Text Placeholder 4">
            <a:extLst>
              <a:ext uri="{FF2B5EF4-FFF2-40B4-BE49-F238E27FC236}">
                <a16:creationId xmlns:a16="http://schemas.microsoft.com/office/drawing/2014/main" id="{CBBDC275-0773-244F-A08F-B2ED1D2D3F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BC9FE3-4E92-2D4A-A0CF-B8E86825800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7" name="Date Placeholder 6">
            <a:extLst>
              <a:ext uri="{FF2B5EF4-FFF2-40B4-BE49-F238E27FC236}">
                <a16:creationId xmlns:a16="http://schemas.microsoft.com/office/drawing/2014/main" id="{2061C273-E337-C74A-B848-56C8F4AA489B}"/>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8" name="Footer Placeholder 7">
            <a:extLst>
              <a:ext uri="{FF2B5EF4-FFF2-40B4-BE49-F238E27FC236}">
                <a16:creationId xmlns:a16="http://schemas.microsoft.com/office/drawing/2014/main" id="{384D205C-D2CF-1243-9ED7-F49F03500A4D}"/>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9" name="Slide Number Placeholder 8">
            <a:extLst>
              <a:ext uri="{FF2B5EF4-FFF2-40B4-BE49-F238E27FC236}">
                <a16:creationId xmlns:a16="http://schemas.microsoft.com/office/drawing/2014/main" id="{2C589C88-B31B-5848-A8A1-311ADA268746}"/>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12112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7EBD9-A0A6-C14F-9B6D-8F0C3BEC3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Date Placeholder 2">
            <a:extLst>
              <a:ext uri="{FF2B5EF4-FFF2-40B4-BE49-F238E27FC236}">
                <a16:creationId xmlns:a16="http://schemas.microsoft.com/office/drawing/2014/main" id="{CF2AFEA0-5F97-4646-A704-0541B6D63AA8}"/>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4" name="Footer Placeholder 3">
            <a:extLst>
              <a:ext uri="{FF2B5EF4-FFF2-40B4-BE49-F238E27FC236}">
                <a16:creationId xmlns:a16="http://schemas.microsoft.com/office/drawing/2014/main" id="{678E5281-2418-0E46-A6DA-7FFB5280B096}"/>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5" name="Slide Number Placeholder 4">
            <a:extLst>
              <a:ext uri="{FF2B5EF4-FFF2-40B4-BE49-F238E27FC236}">
                <a16:creationId xmlns:a16="http://schemas.microsoft.com/office/drawing/2014/main" id="{1E0C70B6-8DE4-6F4F-B7AF-3BCDA906EAE7}"/>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965614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D59B9-3B35-0A42-9C2B-72CC89B23C1E}"/>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3" name="Footer Placeholder 2">
            <a:extLst>
              <a:ext uri="{FF2B5EF4-FFF2-40B4-BE49-F238E27FC236}">
                <a16:creationId xmlns:a16="http://schemas.microsoft.com/office/drawing/2014/main" id="{A6D3369C-571D-2F42-848D-00A4E2027096}"/>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4" name="Slide Number Placeholder 3">
            <a:extLst>
              <a:ext uri="{FF2B5EF4-FFF2-40B4-BE49-F238E27FC236}">
                <a16:creationId xmlns:a16="http://schemas.microsoft.com/office/drawing/2014/main" id="{200DDCF2-E586-234A-8414-053DA3AC89AE}"/>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616959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5764-87A6-9D4A-9783-C69D203D3C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Y"/>
          </a:p>
        </p:txBody>
      </p:sp>
      <p:sp>
        <p:nvSpPr>
          <p:cNvPr id="3" name="Content Placeholder 2">
            <a:extLst>
              <a:ext uri="{FF2B5EF4-FFF2-40B4-BE49-F238E27FC236}">
                <a16:creationId xmlns:a16="http://schemas.microsoft.com/office/drawing/2014/main" id="{1B5470FB-CC44-7A4C-B140-AE2D8D67FB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Text Placeholder 3">
            <a:extLst>
              <a:ext uri="{FF2B5EF4-FFF2-40B4-BE49-F238E27FC236}">
                <a16:creationId xmlns:a16="http://schemas.microsoft.com/office/drawing/2014/main" id="{2B36462B-5B47-7A48-A7DC-D204CD6614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142014-F4A9-1645-8C52-533AA176FFE2}"/>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6" name="Footer Placeholder 5">
            <a:extLst>
              <a:ext uri="{FF2B5EF4-FFF2-40B4-BE49-F238E27FC236}">
                <a16:creationId xmlns:a16="http://schemas.microsoft.com/office/drawing/2014/main" id="{ADB87C68-4E9E-F14F-B3B6-F2271F87942F}"/>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D780F8C8-5835-F046-8E1B-BCF4EB37A137}"/>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125053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9CC5-8BFF-124D-BE37-C232C8D390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Y"/>
          </a:p>
        </p:txBody>
      </p:sp>
      <p:sp>
        <p:nvSpPr>
          <p:cNvPr id="3" name="Picture Placeholder 2">
            <a:extLst>
              <a:ext uri="{FF2B5EF4-FFF2-40B4-BE49-F238E27FC236}">
                <a16:creationId xmlns:a16="http://schemas.microsoft.com/office/drawing/2014/main" id="{EC4EBB8B-FA2F-E940-A4F9-AB35CD2DC61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Y"/>
          </a:p>
        </p:txBody>
      </p:sp>
      <p:sp>
        <p:nvSpPr>
          <p:cNvPr id="4" name="Text Placeholder 3">
            <a:extLst>
              <a:ext uri="{FF2B5EF4-FFF2-40B4-BE49-F238E27FC236}">
                <a16:creationId xmlns:a16="http://schemas.microsoft.com/office/drawing/2014/main" id="{DBB946CA-91C5-1C4B-8CC6-DCD190B39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62B849-18CF-184F-9084-78E931BF3F0F}"/>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6" name="Footer Placeholder 5">
            <a:extLst>
              <a:ext uri="{FF2B5EF4-FFF2-40B4-BE49-F238E27FC236}">
                <a16:creationId xmlns:a16="http://schemas.microsoft.com/office/drawing/2014/main" id="{15ABE2F3-0EBD-6D40-9987-999A290D353F}"/>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2411CC77-2F99-0D4E-BE58-A636B481986C}"/>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357099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3.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3504FB8A-8652-4341-8586-79CD5E16DF6C}"/>
              </a:ext>
            </a:extLst>
          </p:cNvPr>
          <p:cNvPicPr>
            <a:picLocks noChangeAspect="1"/>
          </p:cNvPicPr>
          <p:nvPr userDrawn="1"/>
        </p:nvPicPr>
        <p:blipFill>
          <a:blip r:embed="rId13"/>
          <a:stretch>
            <a:fillRect/>
          </a:stretch>
        </p:blipFill>
        <p:spPr>
          <a:xfrm>
            <a:off x="0" y="0"/>
            <a:ext cx="12165496" cy="6849704"/>
          </a:xfrm>
          <a:prstGeom prst="rect">
            <a:avLst/>
          </a:prstGeom>
        </p:spPr>
      </p:pic>
    </p:spTree>
    <p:extLst>
      <p:ext uri="{BB962C8B-B14F-4D97-AF65-F5344CB8AC3E}">
        <p14:creationId xmlns:p14="http://schemas.microsoft.com/office/powerpoint/2010/main" val="2683192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66091" cy="6850377"/>
          </a:xfrm>
          <a:prstGeom prst="rect">
            <a:avLst/>
          </a:prstGeom>
        </p:spPr>
      </p:pic>
      <p:pic>
        <p:nvPicPr>
          <p:cNvPr id="17" name="bg object 17"/>
          <p:cNvPicPr/>
          <p:nvPr/>
        </p:nvPicPr>
        <p:blipFill>
          <a:blip r:embed="rId8" cstate="print"/>
          <a:stretch>
            <a:fillRect/>
          </a:stretch>
        </p:blipFill>
        <p:spPr>
          <a:xfrm>
            <a:off x="0" y="0"/>
            <a:ext cx="12191999" cy="6857998"/>
          </a:xfrm>
          <a:prstGeom prst="rect">
            <a:avLst/>
          </a:prstGeom>
        </p:spPr>
      </p:pic>
      <p:sp>
        <p:nvSpPr>
          <p:cNvPr id="2" name="Holder 2"/>
          <p:cNvSpPr>
            <a:spLocks noGrp="1"/>
          </p:cNvSpPr>
          <p:nvPr>
            <p:ph type="title"/>
          </p:nvPr>
        </p:nvSpPr>
        <p:spPr>
          <a:xfrm>
            <a:off x="2967100" y="3137738"/>
            <a:ext cx="6257798" cy="391795"/>
          </a:xfrm>
          <a:prstGeom prst="rect">
            <a:avLst/>
          </a:prstGeom>
        </p:spPr>
        <p:txBody>
          <a:bodyPr wrap="square" lIns="0" tIns="0" rIns="0" bIns="0">
            <a:spAutoFit/>
          </a:bodyPr>
          <a:lstStyle>
            <a:lvl1pPr>
              <a:defRPr sz="2400" b="1" i="0">
                <a:solidFill>
                  <a:srgbClr val="1EA192"/>
                </a:solidFill>
                <a:latin typeface="Calibri"/>
                <a:cs typeface="Calibri"/>
              </a:defRPr>
            </a:lvl1pPr>
          </a:lstStyle>
          <a:p>
            <a:endParaRPr/>
          </a:p>
        </p:txBody>
      </p:sp>
      <p:sp>
        <p:nvSpPr>
          <p:cNvPr id="3" name="Holder 3"/>
          <p:cNvSpPr>
            <a:spLocks noGrp="1"/>
          </p:cNvSpPr>
          <p:nvPr>
            <p:ph type="body" idx="1"/>
          </p:nvPr>
        </p:nvSpPr>
        <p:spPr>
          <a:xfrm>
            <a:off x="708228" y="1995804"/>
            <a:ext cx="6039484" cy="16840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6/17/2024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84435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idep.org.cy/wp-content/uploads/Inclusion-Diversity-Strategy_CY01_2nd-Edition.pdf" TargetMode="Externa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https://wikis.ec.europa.eu/x/xqH-AQ" TargetMode="External"/><Relationship Id="rId2" Type="http://schemas.openxmlformats.org/officeDocument/2006/relationships/hyperlink" Target="https://ec.europa.eu/programmes/erasmus-plus/contact/national-agencies_en" TargetMode="External"/><Relationship Id="rId1" Type="http://schemas.openxmlformats.org/officeDocument/2006/relationships/slideLayout" Target="../slideLayouts/slideLayout13.xml"/><Relationship Id="rId4" Type="http://schemas.openxmlformats.org/officeDocument/2006/relationships/hyperlink" Target="https://webgate.ec.europa.eu/erasmus-esc/index/privacy-statement"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hyperlink" Target="https://wikis.ec.europa.eu/display/NAITDOC/FAQs+Capping+of+applications"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82.svg"/><Relationship Id="rId4" Type="http://schemas.openxmlformats.org/officeDocument/2006/relationships/image" Target="../media/image81.png"/></Relationships>
</file>

<file path=ppt/slides/_rels/slide1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1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1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hyperlink" Target="https://school-education.ec.europa.eu/en/etwinning" TargetMode="External"/><Relationship Id="rId7" Type="http://schemas.openxmlformats.org/officeDocument/2006/relationships/image" Target="../media/image100.png"/><Relationship Id="rId2" Type="http://schemas.openxmlformats.org/officeDocument/2006/relationships/hyperlink" Target="https://school-education.ec.europa.eu/en" TargetMode="Externa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hyperlink" Target="https://www.salto-youth.net/tools/otlas-partner-finding/" TargetMode="External"/><Relationship Id="rId4" Type="http://schemas.openxmlformats.org/officeDocument/2006/relationships/hyperlink" Target="https://epale.ec.europa.eu/en"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hyperlink" Target="https://idep.org.cy/wp-content/uploads/Handbook-on-KA2-lump-sums.pdf" TargetMode="External"/><Relationship Id="rId2" Type="http://schemas.openxmlformats.org/officeDocument/2006/relationships/image" Target="../media/image107.png"/><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13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1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hyperlink" Target="https://idep.org.cy/wp-content/uploads/Handbook-on-KA2-lump-sum-2024-.pdf" TargetMode="External"/><Relationship Id="rId7" Type="http://schemas.openxmlformats.org/officeDocument/2006/relationships/hyperlink" Target="https://webgate.ec.europa.eu/fpfis/wikis/display/NAITDOC/FAQs+Capping+of+applications" TargetMode="External"/><Relationship Id="rId2" Type="http://schemas.openxmlformats.org/officeDocument/2006/relationships/hyperlink" Target="https://idep.org.cy/wp-content/uploads/2024-ErasmusProgramme-Guide_EN.pdf" TargetMode="External"/><Relationship Id="rId1" Type="http://schemas.openxmlformats.org/officeDocument/2006/relationships/slideLayout" Target="../slideLayouts/slideLayout1.xml"/><Relationship Id="rId6" Type="http://schemas.openxmlformats.org/officeDocument/2006/relationships/hyperlink" Target="https://wikis.ec.europa.eu/display/NAITDOC/KA210+Small-scale+partnerships+application" TargetMode="External"/><Relationship Id="rId5" Type="http://schemas.openxmlformats.org/officeDocument/2006/relationships/hyperlink" Target="https://wikis.ec.europa.eu/display/NAITDOC/Organisation+Registration+Guide" TargetMode="External"/><Relationship Id="rId4" Type="http://schemas.openxmlformats.org/officeDocument/2006/relationships/hyperlink" Target="https://webgate.ec.europa.eu/erasmus-esc/index/support/guides" TargetMode="Externa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hyperlink" Target="mailto:sarnaouti@idep.org.cy" TargetMode="Externa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hyperlink" Target="http://www.salto-et.net/" TargetMode="External"/><Relationship Id="rId3" Type="http://schemas.openxmlformats.org/officeDocument/2006/relationships/hyperlink" Target="https://idep.org.cy/project/tca/" TargetMode="External"/><Relationship Id="rId7" Type="http://schemas.openxmlformats.org/officeDocument/2006/relationships/hyperlink" Target="https://school-education.ec.europa.eu/en/networking/partner-finding"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epale.ec.europa.eu/en/content/partner-search" TargetMode="External"/><Relationship Id="rId5" Type="http://schemas.openxmlformats.org/officeDocument/2006/relationships/hyperlink" Target="https://ec.europa.eu/programmes/erasmus-plus/projects/" TargetMode="External"/><Relationship Id="rId4" Type="http://schemas.openxmlformats.org/officeDocument/2006/relationships/hyperlink" Target="https://www.facebook.com/diavioumathisis/" TargetMode="External"/><Relationship Id="rId9" Type="http://schemas.openxmlformats.org/officeDocument/2006/relationships/hyperlink" Target="https://www.salto-youth.net/tools/otlas-partner-finding/"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webgate.ec.europa.eu/cas/eim/external/register.cgi"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ec.europa.eu/info/funding-tenders/opportunities/portal/screen/home"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hyperlink" Target="https://webgate.ec.europa.eu/fpfis/wikis/display/NAITDOC/OID%2BHow%2Bto%2Badd%2Bthe%2BOrganisation%2BContact%2Band%2BAuthorised%2BUsers"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webgate.ec.europa.eu/erasmus-esc"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s://webgate.ec.europa.eu/erasmus-esc" TargetMode="External"/><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hyperlink" Target="http://www.moec.gov.cy/schools_info.html" TargetMode="Externa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idep.org.cy/wp-content/uploads/legent_privcomp_el-1.pdf" TargetMode="External"/><Relationship Id="rId2" Type="http://schemas.openxmlformats.org/officeDocument/2006/relationships/hyperlink" Target="https://idep.org.cy/wp-content/uploads/legent_public_el.pdf" TargetMode="External"/><Relationship Id="rId1" Type="http://schemas.openxmlformats.org/officeDocument/2006/relationships/slideLayout" Target="../slideLayouts/slideLayout13.xml"/><Relationship Id="rId4" Type="http://schemas.openxmlformats.org/officeDocument/2006/relationships/hyperlink" Target="https://idep.org.cy/wp-content/uploads/fich_sign_ba_gb_en_0.pdf"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3.xml"/><Relationship Id="rId4" Type="http://schemas.openxmlformats.org/officeDocument/2006/relationships/image" Target="../media/image39.jpg"/></Relationships>
</file>

<file path=ppt/slides/_rels/slide7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hyperlink" Target="https://wikis.ec.europa.eu/display/NAITDOC/Capping+of+applications+per+action+type+and+round" TargetMode="Externa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 Id="rId4" Type="http://schemas.openxmlformats.org/officeDocument/2006/relationships/image" Target="../media/image65.jpeg"/></Relationships>
</file>

<file path=ppt/slides/_rels/slide9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573141" y="44180"/>
            <a:ext cx="8595101" cy="523220"/>
          </a:xfrm>
          <a:prstGeom prst="rect">
            <a:avLst/>
          </a:prstGeom>
          <a:noFill/>
        </p:spPr>
        <p:txBody>
          <a:bodyPr wrap="square" rtlCol="0">
            <a:spAutoFit/>
          </a:bodyPr>
          <a:lstStyle/>
          <a:p>
            <a:pPr algn="ctr"/>
            <a:r>
              <a:rPr lang="el-GR" sz="2800" b="1" spc="-20" dirty="0">
                <a:solidFill>
                  <a:srgbClr val="FFFFFF"/>
                </a:solidFill>
              </a:rPr>
              <a:t>ΜΑΓΝΗΤΟΣΚΟΠΗΣΗ</a:t>
            </a:r>
            <a:r>
              <a:rPr lang="el-GR" sz="2800" b="1" spc="-5" dirty="0">
                <a:solidFill>
                  <a:srgbClr val="FFFFFF"/>
                </a:solidFill>
              </a:rPr>
              <a:t> ΣΕΜΙΝΑΡΙΩΝ</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4" name="object 3">
            <a:extLst>
              <a:ext uri="{FF2B5EF4-FFF2-40B4-BE49-F238E27FC236}">
                <a16:creationId xmlns:a16="http://schemas.microsoft.com/office/drawing/2014/main" id="{0E55E633-6D4E-BC22-6ACE-4D41B9E5D0D5}"/>
              </a:ext>
            </a:extLst>
          </p:cNvPr>
          <p:cNvSpPr txBox="1"/>
          <p:nvPr/>
        </p:nvSpPr>
        <p:spPr>
          <a:xfrm>
            <a:off x="602995" y="976629"/>
            <a:ext cx="11090910" cy="4988560"/>
          </a:xfrm>
          <a:prstGeom prst="rect">
            <a:avLst/>
          </a:prstGeom>
        </p:spPr>
        <p:txBody>
          <a:bodyPr vert="horz" wrap="square" lIns="0" tIns="12065" rIns="0" bIns="0" rtlCol="0">
            <a:spAutoFit/>
          </a:bodyPr>
          <a:lstStyle/>
          <a:p>
            <a:pPr marL="1998345" indent="-343535">
              <a:lnSpc>
                <a:spcPct val="100000"/>
              </a:lnSpc>
              <a:spcBef>
                <a:spcPts val="95"/>
              </a:spcBef>
              <a:buFont typeface="Wingdings"/>
              <a:buChar char=""/>
              <a:tabLst>
                <a:tab pos="1998980" algn="l"/>
              </a:tabLst>
            </a:pPr>
            <a:r>
              <a:rPr sz="2200" b="1" spc="-5" dirty="0">
                <a:solidFill>
                  <a:srgbClr val="001F5F"/>
                </a:solidFill>
                <a:latin typeface="Calibri"/>
                <a:cs typeface="Calibri"/>
              </a:rPr>
              <a:t>Η</a:t>
            </a:r>
            <a:r>
              <a:rPr sz="2200" b="1" spc="-10" dirty="0">
                <a:solidFill>
                  <a:srgbClr val="001F5F"/>
                </a:solidFill>
                <a:latin typeface="Calibri"/>
                <a:cs typeface="Calibri"/>
              </a:rPr>
              <a:t> ΠΑΡΟΥΣΙΑΣΗ</a:t>
            </a:r>
            <a:r>
              <a:rPr sz="2200" b="1" spc="45" dirty="0">
                <a:solidFill>
                  <a:srgbClr val="001F5F"/>
                </a:solidFill>
                <a:latin typeface="Calibri"/>
                <a:cs typeface="Calibri"/>
              </a:rPr>
              <a:t> </a:t>
            </a:r>
            <a:r>
              <a:rPr sz="2200" b="1" spc="-25" dirty="0">
                <a:solidFill>
                  <a:srgbClr val="001F5F"/>
                </a:solidFill>
                <a:latin typeface="Calibri"/>
                <a:cs typeface="Calibri"/>
              </a:rPr>
              <a:t>ΠΟΥ</a:t>
            </a:r>
            <a:r>
              <a:rPr sz="2200" b="1" dirty="0">
                <a:solidFill>
                  <a:srgbClr val="001F5F"/>
                </a:solidFill>
                <a:latin typeface="Calibri"/>
                <a:cs typeface="Calibri"/>
              </a:rPr>
              <a:t> </a:t>
            </a:r>
            <a:r>
              <a:rPr sz="2200" b="1" spc="-20" dirty="0">
                <a:solidFill>
                  <a:srgbClr val="001F5F"/>
                </a:solidFill>
                <a:latin typeface="Calibri"/>
                <a:cs typeface="Calibri"/>
              </a:rPr>
              <a:t>ΘΑ</a:t>
            </a:r>
            <a:r>
              <a:rPr sz="2200" b="1" spc="-5" dirty="0">
                <a:solidFill>
                  <a:srgbClr val="001F5F"/>
                </a:solidFill>
                <a:latin typeface="Calibri"/>
                <a:cs typeface="Calibri"/>
              </a:rPr>
              <a:t> </a:t>
            </a:r>
            <a:r>
              <a:rPr sz="2200" b="1" spc="-35" dirty="0">
                <a:solidFill>
                  <a:srgbClr val="001F5F"/>
                </a:solidFill>
                <a:latin typeface="Calibri"/>
                <a:cs typeface="Calibri"/>
              </a:rPr>
              <a:t>ΑΚΟΛΟΥΘΗΣΕΙ</a:t>
            </a:r>
            <a:r>
              <a:rPr sz="2200" b="1" spc="20" dirty="0">
                <a:solidFill>
                  <a:srgbClr val="001F5F"/>
                </a:solidFill>
                <a:latin typeface="Calibri"/>
                <a:cs typeface="Calibri"/>
              </a:rPr>
              <a:t> </a:t>
            </a:r>
            <a:r>
              <a:rPr sz="2200" b="1" spc="-25" dirty="0">
                <a:solidFill>
                  <a:srgbClr val="001F5F"/>
                </a:solidFill>
                <a:latin typeface="Calibri"/>
                <a:cs typeface="Calibri"/>
              </a:rPr>
              <a:t>ΘΑ</a:t>
            </a:r>
            <a:r>
              <a:rPr sz="2200" b="1" spc="5" dirty="0">
                <a:solidFill>
                  <a:srgbClr val="001F5F"/>
                </a:solidFill>
                <a:latin typeface="Calibri"/>
                <a:cs typeface="Calibri"/>
              </a:rPr>
              <a:t> </a:t>
            </a:r>
            <a:r>
              <a:rPr sz="2200" b="1" spc="-25" dirty="0">
                <a:solidFill>
                  <a:srgbClr val="001F5F"/>
                </a:solidFill>
                <a:latin typeface="Calibri"/>
                <a:cs typeface="Calibri"/>
              </a:rPr>
              <a:t>ΜΑΓΝΗΤΟΣΚΟΠΕΙΤΑΙ</a:t>
            </a:r>
            <a:r>
              <a:rPr sz="2200" spc="-25" dirty="0">
                <a:solidFill>
                  <a:srgbClr val="001F5F"/>
                </a:solidFill>
                <a:latin typeface="Calibri"/>
                <a:cs typeface="Calibri"/>
              </a:rPr>
              <a:t>.</a:t>
            </a:r>
            <a:endParaRPr sz="2200" dirty="0">
              <a:latin typeface="Calibri"/>
              <a:cs typeface="Calibri"/>
            </a:endParaRPr>
          </a:p>
          <a:p>
            <a:pPr>
              <a:lnSpc>
                <a:spcPct val="100000"/>
              </a:lnSpc>
              <a:spcBef>
                <a:spcPts val="35"/>
              </a:spcBef>
            </a:pPr>
            <a:endParaRPr sz="2350" dirty="0">
              <a:latin typeface="Calibri"/>
              <a:cs typeface="Calibri"/>
            </a:endParaRPr>
          </a:p>
          <a:p>
            <a:pPr marL="431800" indent="-342900">
              <a:lnSpc>
                <a:spcPts val="2510"/>
              </a:lnSpc>
              <a:buFont typeface="Wingdings"/>
              <a:buChar char=""/>
              <a:tabLst>
                <a:tab pos="431800" algn="l"/>
              </a:tabLst>
            </a:pPr>
            <a:r>
              <a:rPr sz="2200" spc="-5" dirty="0">
                <a:solidFill>
                  <a:srgbClr val="001F5F"/>
                </a:solidFill>
                <a:latin typeface="Calibri"/>
                <a:cs typeface="Calibri"/>
              </a:rPr>
              <a:t>ΟΙ</a:t>
            </a:r>
            <a:r>
              <a:rPr sz="2200" dirty="0">
                <a:solidFill>
                  <a:srgbClr val="001F5F"/>
                </a:solidFill>
                <a:latin typeface="Calibri"/>
                <a:cs typeface="Calibri"/>
              </a:rPr>
              <a:t> </a:t>
            </a:r>
            <a:r>
              <a:rPr sz="2200" spc="-10" dirty="0">
                <a:solidFill>
                  <a:srgbClr val="001F5F"/>
                </a:solidFill>
                <a:latin typeface="Calibri"/>
                <a:cs typeface="Calibri"/>
              </a:rPr>
              <a:t>ΕΡΩΤΗΣΕΙΣ</a:t>
            </a:r>
            <a:r>
              <a:rPr sz="2200" spc="40" dirty="0">
                <a:solidFill>
                  <a:srgbClr val="001F5F"/>
                </a:solidFill>
                <a:latin typeface="Calibri"/>
                <a:cs typeface="Calibri"/>
              </a:rPr>
              <a:t> </a:t>
            </a:r>
            <a:r>
              <a:rPr sz="2200" spc="-30" dirty="0">
                <a:solidFill>
                  <a:srgbClr val="001F5F"/>
                </a:solidFill>
                <a:latin typeface="Calibri"/>
                <a:cs typeface="Calibri"/>
              </a:rPr>
              <a:t>ΠΟΥ</a:t>
            </a:r>
            <a:r>
              <a:rPr sz="2200" spc="30" dirty="0">
                <a:solidFill>
                  <a:srgbClr val="001F5F"/>
                </a:solidFill>
                <a:latin typeface="Calibri"/>
                <a:cs typeface="Calibri"/>
              </a:rPr>
              <a:t> </a:t>
            </a:r>
            <a:r>
              <a:rPr sz="2200" spc="-20" dirty="0">
                <a:solidFill>
                  <a:srgbClr val="001F5F"/>
                </a:solidFill>
                <a:latin typeface="Calibri"/>
                <a:cs typeface="Calibri"/>
              </a:rPr>
              <a:t>ΘΑ</a:t>
            </a:r>
            <a:r>
              <a:rPr sz="2200" spc="15" dirty="0">
                <a:solidFill>
                  <a:srgbClr val="001F5F"/>
                </a:solidFill>
                <a:latin typeface="Calibri"/>
                <a:cs typeface="Calibri"/>
              </a:rPr>
              <a:t> </a:t>
            </a:r>
            <a:r>
              <a:rPr sz="2200" spc="-25" dirty="0">
                <a:solidFill>
                  <a:srgbClr val="001F5F"/>
                </a:solidFill>
                <a:latin typeface="Calibri"/>
                <a:cs typeface="Calibri"/>
              </a:rPr>
              <a:t>ΥΠΟΒΑΛΛΟΝΤΑΙ</a:t>
            </a:r>
            <a:r>
              <a:rPr sz="2200" spc="55" dirty="0">
                <a:solidFill>
                  <a:srgbClr val="001F5F"/>
                </a:solidFill>
                <a:latin typeface="Calibri"/>
                <a:cs typeface="Calibri"/>
              </a:rPr>
              <a:t> </a:t>
            </a:r>
            <a:r>
              <a:rPr sz="2200" spc="-5" dirty="0">
                <a:solidFill>
                  <a:srgbClr val="001F5F"/>
                </a:solidFill>
                <a:latin typeface="Calibri"/>
                <a:cs typeface="Calibri"/>
              </a:rPr>
              <a:t>ΜΕΣΩ</a:t>
            </a:r>
            <a:r>
              <a:rPr sz="2200" spc="60" dirty="0">
                <a:solidFill>
                  <a:srgbClr val="001F5F"/>
                </a:solidFill>
                <a:latin typeface="Calibri"/>
                <a:cs typeface="Calibri"/>
              </a:rPr>
              <a:t> </a:t>
            </a:r>
            <a:r>
              <a:rPr sz="2200" spc="-85" dirty="0">
                <a:solidFill>
                  <a:srgbClr val="001F5F"/>
                </a:solidFill>
                <a:latin typeface="Calibri"/>
                <a:cs typeface="Calibri"/>
              </a:rPr>
              <a:t>CHAT,</a:t>
            </a:r>
            <a:r>
              <a:rPr sz="2200" spc="15" dirty="0">
                <a:solidFill>
                  <a:srgbClr val="001F5F"/>
                </a:solidFill>
                <a:latin typeface="Calibri"/>
                <a:cs typeface="Calibri"/>
              </a:rPr>
              <a:t> </a:t>
            </a:r>
            <a:r>
              <a:rPr sz="2200" spc="-95" dirty="0">
                <a:solidFill>
                  <a:srgbClr val="001F5F"/>
                </a:solidFill>
                <a:latin typeface="Calibri"/>
                <a:cs typeface="Calibri"/>
              </a:rPr>
              <a:t>ΚΑΤΑ</a:t>
            </a:r>
            <a:r>
              <a:rPr sz="2200" spc="20" dirty="0">
                <a:solidFill>
                  <a:srgbClr val="001F5F"/>
                </a:solidFill>
                <a:latin typeface="Calibri"/>
                <a:cs typeface="Calibri"/>
              </a:rPr>
              <a:t> </a:t>
            </a:r>
            <a:r>
              <a:rPr sz="2200" spc="-5" dirty="0">
                <a:solidFill>
                  <a:srgbClr val="001F5F"/>
                </a:solidFill>
                <a:latin typeface="Calibri"/>
                <a:cs typeface="Calibri"/>
              </a:rPr>
              <a:t>ΤΗ</a:t>
            </a:r>
            <a:r>
              <a:rPr sz="2200" spc="20" dirty="0">
                <a:solidFill>
                  <a:srgbClr val="001F5F"/>
                </a:solidFill>
                <a:latin typeface="Calibri"/>
                <a:cs typeface="Calibri"/>
              </a:rPr>
              <a:t> </a:t>
            </a:r>
            <a:r>
              <a:rPr sz="2200" spc="-10" dirty="0">
                <a:solidFill>
                  <a:srgbClr val="001F5F"/>
                </a:solidFill>
                <a:latin typeface="Calibri"/>
                <a:cs typeface="Calibri"/>
              </a:rPr>
              <a:t>ΔΙΑΡΚΕΙΑ</a:t>
            </a:r>
            <a:r>
              <a:rPr sz="2200" dirty="0">
                <a:solidFill>
                  <a:srgbClr val="001F5F"/>
                </a:solidFill>
                <a:latin typeface="Calibri"/>
                <a:cs typeface="Calibri"/>
              </a:rPr>
              <a:t> </a:t>
            </a:r>
            <a:r>
              <a:rPr sz="2200" spc="-10" dirty="0">
                <a:solidFill>
                  <a:srgbClr val="001F5F"/>
                </a:solidFill>
                <a:latin typeface="Calibri"/>
                <a:cs typeface="Calibri"/>
              </a:rPr>
              <a:t>ΤΗΣ</a:t>
            </a:r>
            <a:r>
              <a:rPr sz="2200" spc="25" dirty="0">
                <a:solidFill>
                  <a:srgbClr val="001F5F"/>
                </a:solidFill>
                <a:latin typeface="Calibri"/>
                <a:cs typeface="Calibri"/>
              </a:rPr>
              <a:t> </a:t>
            </a:r>
            <a:r>
              <a:rPr sz="2200" spc="-15" dirty="0">
                <a:solidFill>
                  <a:srgbClr val="001F5F"/>
                </a:solidFill>
                <a:latin typeface="Calibri"/>
                <a:cs typeface="Calibri"/>
              </a:rPr>
              <a:t>ΠΑΡΟΥΣΙΑΣΗΣ,</a:t>
            </a:r>
            <a:r>
              <a:rPr sz="2200" spc="114" dirty="0">
                <a:solidFill>
                  <a:srgbClr val="001F5F"/>
                </a:solidFill>
                <a:latin typeface="Calibri"/>
                <a:cs typeface="Calibri"/>
              </a:rPr>
              <a:t> </a:t>
            </a:r>
            <a:r>
              <a:rPr sz="2200" u="heavy" spc="-10" dirty="0">
                <a:solidFill>
                  <a:srgbClr val="001F5F"/>
                </a:solidFill>
                <a:uFill>
                  <a:solidFill>
                    <a:srgbClr val="001F5F"/>
                  </a:solidFill>
                </a:uFill>
                <a:latin typeface="Calibri"/>
                <a:cs typeface="Calibri"/>
              </a:rPr>
              <a:t>ΔΕ</a:t>
            </a:r>
            <a:endParaRPr sz="2200" dirty="0">
              <a:latin typeface="Calibri"/>
              <a:cs typeface="Calibri"/>
            </a:endParaRPr>
          </a:p>
          <a:p>
            <a:pPr marL="3387090">
              <a:lnSpc>
                <a:spcPts val="2510"/>
              </a:lnSpc>
            </a:pPr>
            <a:r>
              <a:rPr sz="2200" u="heavy" spc="-20" dirty="0">
                <a:solidFill>
                  <a:srgbClr val="001F5F"/>
                </a:solidFill>
                <a:uFill>
                  <a:solidFill>
                    <a:srgbClr val="001F5F"/>
                  </a:solidFill>
                </a:uFill>
                <a:latin typeface="Calibri"/>
                <a:cs typeface="Calibri"/>
              </a:rPr>
              <a:t>ΘΑ</a:t>
            </a:r>
            <a:r>
              <a:rPr sz="2200" u="heavy" spc="-5" dirty="0">
                <a:solidFill>
                  <a:srgbClr val="001F5F"/>
                </a:solidFill>
                <a:uFill>
                  <a:solidFill>
                    <a:srgbClr val="001F5F"/>
                  </a:solidFill>
                </a:uFill>
                <a:latin typeface="Calibri"/>
                <a:cs typeface="Calibri"/>
              </a:rPr>
              <a:t> </a:t>
            </a:r>
            <a:r>
              <a:rPr sz="2200" u="heavy" spc="-25" dirty="0">
                <a:solidFill>
                  <a:srgbClr val="001F5F"/>
                </a:solidFill>
                <a:uFill>
                  <a:solidFill>
                    <a:srgbClr val="001F5F"/>
                  </a:solidFill>
                </a:uFill>
                <a:latin typeface="Calibri"/>
                <a:cs typeface="Calibri"/>
              </a:rPr>
              <a:t>ΦΑΙΝΟΝΤΑΙ</a:t>
            </a:r>
            <a:r>
              <a:rPr sz="2200" spc="50" dirty="0">
                <a:solidFill>
                  <a:srgbClr val="001F5F"/>
                </a:solidFill>
                <a:latin typeface="Calibri"/>
                <a:cs typeface="Calibri"/>
              </a:rPr>
              <a:t> </a:t>
            </a:r>
            <a:r>
              <a:rPr sz="2200" spc="-5" dirty="0">
                <a:solidFill>
                  <a:srgbClr val="001F5F"/>
                </a:solidFill>
                <a:latin typeface="Calibri"/>
                <a:cs typeface="Calibri"/>
              </a:rPr>
              <a:t>ΣΤΗ</a:t>
            </a:r>
            <a:r>
              <a:rPr sz="2200" spc="5" dirty="0">
                <a:solidFill>
                  <a:srgbClr val="001F5F"/>
                </a:solidFill>
                <a:latin typeface="Calibri"/>
                <a:cs typeface="Calibri"/>
              </a:rPr>
              <a:t> </a:t>
            </a:r>
            <a:r>
              <a:rPr sz="2200" spc="-20" dirty="0">
                <a:solidFill>
                  <a:srgbClr val="001F5F"/>
                </a:solidFill>
                <a:latin typeface="Calibri"/>
                <a:cs typeface="Calibri"/>
              </a:rPr>
              <a:t>ΜΑΓΝΗΤΟΣΚΟΠΗΣΗ.</a:t>
            </a:r>
            <a:endParaRPr sz="2200" dirty="0">
              <a:latin typeface="Calibri"/>
              <a:cs typeface="Calibri"/>
            </a:endParaRPr>
          </a:p>
          <a:p>
            <a:pPr>
              <a:lnSpc>
                <a:spcPct val="100000"/>
              </a:lnSpc>
              <a:spcBef>
                <a:spcPts val="35"/>
              </a:spcBef>
            </a:pPr>
            <a:endParaRPr sz="2350" dirty="0">
              <a:latin typeface="Calibri"/>
              <a:cs typeface="Calibri"/>
            </a:endParaRPr>
          </a:p>
          <a:p>
            <a:pPr marL="355600" indent="-342900">
              <a:lnSpc>
                <a:spcPts val="2510"/>
              </a:lnSpc>
              <a:spcBef>
                <a:spcPts val="5"/>
              </a:spcBef>
              <a:buFont typeface="Wingdings"/>
              <a:buChar char=""/>
              <a:tabLst>
                <a:tab pos="355600" algn="l"/>
              </a:tabLst>
            </a:pPr>
            <a:r>
              <a:rPr sz="2200" spc="-5" dirty="0">
                <a:solidFill>
                  <a:srgbClr val="001F5F"/>
                </a:solidFill>
                <a:latin typeface="Calibri"/>
                <a:cs typeface="Calibri"/>
              </a:rPr>
              <a:t>ΟΙ</a:t>
            </a:r>
            <a:r>
              <a:rPr sz="2200" dirty="0">
                <a:solidFill>
                  <a:srgbClr val="001F5F"/>
                </a:solidFill>
                <a:latin typeface="Calibri"/>
                <a:cs typeface="Calibri"/>
              </a:rPr>
              <a:t> </a:t>
            </a:r>
            <a:r>
              <a:rPr sz="2200" spc="-10" dirty="0">
                <a:solidFill>
                  <a:srgbClr val="001F5F"/>
                </a:solidFill>
                <a:latin typeface="Calibri"/>
                <a:cs typeface="Calibri"/>
              </a:rPr>
              <a:t>ΕΡΩΤΗΣΕΙΣ</a:t>
            </a:r>
            <a:r>
              <a:rPr sz="2200" spc="40" dirty="0">
                <a:solidFill>
                  <a:srgbClr val="001F5F"/>
                </a:solidFill>
                <a:latin typeface="Calibri"/>
                <a:cs typeface="Calibri"/>
              </a:rPr>
              <a:t> </a:t>
            </a:r>
            <a:r>
              <a:rPr sz="2200" spc="-30" dirty="0">
                <a:solidFill>
                  <a:srgbClr val="001F5F"/>
                </a:solidFill>
                <a:latin typeface="Calibri"/>
                <a:cs typeface="Calibri"/>
              </a:rPr>
              <a:t>ΠΟΥ</a:t>
            </a:r>
            <a:r>
              <a:rPr sz="2200" spc="35" dirty="0">
                <a:solidFill>
                  <a:srgbClr val="001F5F"/>
                </a:solidFill>
                <a:latin typeface="Calibri"/>
                <a:cs typeface="Calibri"/>
              </a:rPr>
              <a:t> </a:t>
            </a:r>
            <a:r>
              <a:rPr sz="2200" spc="-20" dirty="0">
                <a:solidFill>
                  <a:srgbClr val="001F5F"/>
                </a:solidFill>
                <a:latin typeface="Calibri"/>
                <a:cs typeface="Calibri"/>
              </a:rPr>
              <a:t>ΘΑ</a:t>
            </a:r>
            <a:r>
              <a:rPr sz="2200" spc="15" dirty="0">
                <a:solidFill>
                  <a:srgbClr val="001F5F"/>
                </a:solidFill>
                <a:latin typeface="Calibri"/>
                <a:cs typeface="Calibri"/>
              </a:rPr>
              <a:t> </a:t>
            </a:r>
            <a:r>
              <a:rPr sz="2200" spc="-25" dirty="0">
                <a:solidFill>
                  <a:srgbClr val="001F5F"/>
                </a:solidFill>
                <a:latin typeface="Calibri"/>
                <a:cs typeface="Calibri"/>
              </a:rPr>
              <a:t>ΥΠΟΒΑΛΛΟΝΤΑΙ</a:t>
            </a:r>
            <a:r>
              <a:rPr sz="2200" spc="55" dirty="0">
                <a:solidFill>
                  <a:srgbClr val="001F5F"/>
                </a:solidFill>
                <a:latin typeface="Calibri"/>
                <a:cs typeface="Calibri"/>
              </a:rPr>
              <a:t> </a:t>
            </a:r>
            <a:r>
              <a:rPr sz="2200" spc="-5" dirty="0">
                <a:solidFill>
                  <a:srgbClr val="001F5F"/>
                </a:solidFill>
                <a:latin typeface="Calibri"/>
                <a:cs typeface="Calibri"/>
              </a:rPr>
              <a:t>ΠΡΟΦΟΡΙΚΑ,</a:t>
            </a:r>
            <a:r>
              <a:rPr sz="2200" spc="40" dirty="0">
                <a:solidFill>
                  <a:srgbClr val="001F5F"/>
                </a:solidFill>
                <a:latin typeface="Calibri"/>
                <a:cs typeface="Calibri"/>
              </a:rPr>
              <a:t> </a:t>
            </a:r>
            <a:r>
              <a:rPr sz="2200" spc="-95" dirty="0">
                <a:solidFill>
                  <a:srgbClr val="001F5F"/>
                </a:solidFill>
                <a:latin typeface="Calibri"/>
                <a:cs typeface="Calibri"/>
              </a:rPr>
              <a:t>ΚΑΤΑ</a:t>
            </a:r>
            <a:r>
              <a:rPr sz="2200" spc="15" dirty="0">
                <a:solidFill>
                  <a:srgbClr val="001F5F"/>
                </a:solidFill>
                <a:latin typeface="Calibri"/>
                <a:cs typeface="Calibri"/>
              </a:rPr>
              <a:t> </a:t>
            </a:r>
            <a:r>
              <a:rPr sz="2200" spc="-5" dirty="0">
                <a:solidFill>
                  <a:srgbClr val="001F5F"/>
                </a:solidFill>
                <a:latin typeface="Calibri"/>
                <a:cs typeface="Calibri"/>
              </a:rPr>
              <a:t>ΤΗ</a:t>
            </a:r>
            <a:r>
              <a:rPr sz="2200" spc="20" dirty="0">
                <a:solidFill>
                  <a:srgbClr val="001F5F"/>
                </a:solidFill>
                <a:latin typeface="Calibri"/>
                <a:cs typeface="Calibri"/>
              </a:rPr>
              <a:t> </a:t>
            </a:r>
            <a:r>
              <a:rPr sz="2200" spc="-10" dirty="0">
                <a:solidFill>
                  <a:srgbClr val="001F5F"/>
                </a:solidFill>
                <a:latin typeface="Calibri"/>
                <a:cs typeface="Calibri"/>
              </a:rPr>
              <a:t>ΔΙΑΡΚΕΙΑ</a:t>
            </a:r>
            <a:r>
              <a:rPr sz="2200" dirty="0">
                <a:solidFill>
                  <a:srgbClr val="001F5F"/>
                </a:solidFill>
                <a:latin typeface="Calibri"/>
                <a:cs typeface="Calibri"/>
              </a:rPr>
              <a:t> </a:t>
            </a:r>
            <a:r>
              <a:rPr sz="2200" spc="-10" dirty="0">
                <a:solidFill>
                  <a:srgbClr val="001F5F"/>
                </a:solidFill>
                <a:latin typeface="Calibri"/>
                <a:cs typeface="Calibri"/>
              </a:rPr>
              <a:t>ΤΗΣ</a:t>
            </a:r>
            <a:r>
              <a:rPr sz="2200" spc="25" dirty="0">
                <a:solidFill>
                  <a:srgbClr val="001F5F"/>
                </a:solidFill>
                <a:latin typeface="Calibri"/>
                <a:cs typeface="Calibri"/>
              </a:rPr>
              <a:t> </a:t>
            </a:r>
            <a:r>
              <a:rPr sz="2200" spc="-15" dirty="0">
                <a:solidFill>
                  <a:srgbClr val="001F5F"/>
                </a:solidFill>
                <a:latin typeface="Calibri"/>
                <a:cs typeface="Calibri"/>
              </a:rPr>
              <a:t>ΠΑΡΟΥΣΙΑΣΗΣ,</a:t>
            </a:r>
            <a:r>
              <a:rPr sz="2200" spc="150" dirty="0">
                <a:solidFill>
                  <a:srgbClr val="001F5F"/>
                </a:solidFill>
                <a:latin typeface="Calibri"/>
                <a:cs typeface="Calibri"/>
              </a:rPr>
              <a:t> </a:t>
            </a:r>
            <a:r>
              <a:rPr sz="2200" u="heavy" spc="-20" dirty="0">
                <a:solidFill>
                  <a:srgbClr val="001F5F"/>
                </a:solidFill>
                <a:uFill>
                  <a:solidFill>
                    <a:srgbClr val="001F5F"/>
                  </a:solidFill>
                </a:uFill>
                <a:latin typeface="Calibri"/>
                <a:cs typeface="Calibri"/>
              </a:rPr>
              <a:t>ΘΑ</a:t>
            </a:r>
            <a:endParaRPr sz="2200" dirty="0">
              <a:latin typeface="Calibri"/>
              <a:cs typeface="Calibri"/>
            </a:endParaRPr>
          </a:p>
          <a:p>
            <a:pPr marL="3557270">
              <a:lnSpc>
                <a:spcPts val="2510"/>
              </a:lnSpc>
              <a:tabLst>
                <a:tab pos="5024120" algn="l"/>
              </a:tabLst>
            </a:pPr>
            <a:r>
              <a:rPr sz="2200" u="heavy" spc="-25" dirty="0">
                <a:solidFill>
                  <a:srgbClr val="001F5F"/>
                </a:solidFill>
                <a:uFill>
                  <a:solidFill>
                    <a:srgbClr val="001F5F"/>
                  </a:solidFill>
                </a:uFill>
                <a:latin typeface="Calibri"/>
                <a:cs typeface="Calibri"/>
              </a:rPr>
              <a:t>ΦΑΙΝΟΝΤΑΙ</a:t>
            </a:r>
            <a:r>
              <a:rPr sz="2200" spc="-25" dirty="0">
                <a:solidFill>
                  <a:srgbClr val="001F5F"/>
                </a:solidFill>
                <a:latin typeface="Calibri"/>
                <a:cs typeface="Calibri"/>
              </a:rPr>
              <a:t>	</a:t>
            </a:r>
            <a:r>
              <a:rPr sz="2200" spc="-5" dirty="0">
                <a:solidFill>
                  <a:srgbClr val="001F5F"/>
                </a:solidFill>
                <a:latin typeface="Calibri"/>
                <a:cs typeface="Calibri"/>
              </a:rPr>
              <a:t>ΣΤΗ</a:t>
            </a:r>
            <a:r>
              <a:rPr sz="2200" dirty="0">
                <a:solidFill>
                  <a:srgbClr val="001F5F"/>
                </a:solidFill>
                <a:latin typeface="Calibri"/>
                <a:cs typeface="Calibri"/>
              </a:rPr>
              <a:t> </a:t>
            </a:r>
            <a:r>
              <a:rPr sz="2200" spc="-20" dirty="0">
                <a:solidFill>
                  <a:srgbClr val="001F5F"/>
                </a:solidFill>
                <a:latin typeface="Calibri"/>
                <a:cs typeface="Calibri"/>
              </a:rPr>
              <a:t>ΜΑΓΝΗΤΟΣΚΟΠΗΣΗ.</a:t>
            </a:r>
            <a:endParaRPr sz="2200" dirty="0">
              <a:latin typeface="Calibri"/>
              <a:cs typeface="Calibri"/>
            </a:endParaRPr>
          </a:p>
          <a:p>
            <a:pPr>
              <a:lnSpc>
                <a:spcPct val="100000"/>
              </a:lnSpc>
              <a:spcBef>
                <a:spcPts val="25"/>
              </a:spcBef>
            </a:pPr>
            <a:endParaRPr sz="2600" dirty="0">
              <a:latin typeface="Calibri"/>
              <a:cs typeface="Calibri"/>
            </a:endParaRPr>
          </a:p>
          <a:p>
            <a:pPr marL="962025" marR="612775" lvl="1" indent="-201295">
              <a:lnSpc>
                <a:spcPts val="2380"/>
              </a:lnSpc>
              <a:buFont typeface="Wingdings"/>
              <a:buChar char=""/>
              <a:tabLst>
                <a:tab pos="1104265" algn="l"/>
              </a:tabLst>
            </a:pPr>
            <a:r>
              <a:rPr sz="2200" spc="-20" dirty="0">
                <a:solidFill>
                  <a:srgbClr val="001F5F"/>
                </a:solidFill>
                <a:latin typeface="Calibri"/>
                <a:cs typeface="Calibri"/>
              </a:rPr>
              <a:t>ΘΑ</a:t>
            </a:r>
            <a:r>
              <a:rPr sz="2200" spc="10" dirty="0">
                <a:solidFill>
                  <a:srgbClr val="001F5F"/>
                </a:solidFill>
                <a:latin typeface="Calibri"/>
                <a:cs typeface="Calibri"/>
              </a:rPr>
              <a:t> </a:t>
            </a:r>
            <a:r>
              <a:rPr sz="2200" spc="-20" dirty="0">
                <a:solidFill>
                  <a:srgbClr val="001F5F"/>
                </a:solidFill>
                <a:latin typeface="Calibri"/>
                <a:cs typeface="Calibri"/>
              </a:rPr>
              <a:t>ΔΟΘΕΙ</a:t>
            </a:r>
            <a:r>
              <a:rPr sz="2200" spc="40" dirty="0">
                <a:solidFill>
                  <a:srgbClr val="001F5F"/>
                </a:solidFill>
                <a:latin typeface="Calibri"/>
                <a:cs typeface="Calibri"/>
              </a:rPr>
              <a:t> </a:t>
            </a:r>
            <a:r>
              <a:rPr sz="2200" spc="-35" dirty="0">
                <a:solidFill>
                  <a:srgbClr val="001F5F"/>
                </a:solidFill>
                <a:latin typeface="Calibri"/>
                <a:cs typeface="Calibri"/>
              </a:rPr>
              <a:t>ΕΥΛΟΓΟΣ</a:t>
            </a:r>
            <a:r>
              <a:rPr sz="2200" spc="50" dirty="0">
                <a:solidFill>
                  <a:srgbClr val="001F5F"/>
                </a:solidFill>
                <a:latin typeface="Calibri"/>
                <a:cs typeface="Calibri"/>
              </a:rPr>
              <a:t> </a:t>
            </a:r>
            <a:r>
              <a:rPr sz="2200" spc="-10" dirty="0">
                <a:solidFill>
                  <a:srgbClr val="001F5F"/>
                </a:solidFill>
                <a:latin typeface="Calibri"/>
                <a:cs typeface="Calibri"/>
              </a:rPr>
              <a:t>ΧΡΟΝΟΣ</a:t>
            </a:r>
            <a:r>
              <a:rPr sz="2200" spc="35" dirty="0">
                <a:solidFill>
                  <a:srgbClr val="001F5F"/>
                </a:solidFill>
                <a:latin typeface="Calibri"/>
                <a:cs typeface="Calibri"/>
              </a:rPr>
              <a:t> </a:t>
            </a:r>
            <a:r>
              <a:rPr sz="2200" spc="-5" dirty="0">
                <a:solidFill>
                  <a:srgbClr val="001F5F"/>
                </a:solidFill>
                <a:latin typeface="Calibri"/>
                <a:cs typeface="Calibri"/>
              </a:rPr>
              <a:t>ΓΙΑ</a:t>
            </a:r>
            <a:r>
              <a:rPr sz="2200" spc="5" dirty="0">
                <a:solidFill>
                  <a:srgbClr val="001F5F"/>
                </a:solidFill>
                <a:latin typeface="Calibri"/>
                <a:cs typeface="Calibri"/>
              </a:rPr>
              <a:t> </a:t>
            </a:r>
            <a:r>
              <a:rPr sz="2200" spc="-10" dirty="0">
                <a:solidFill>
                  <a:srgbClr val="001F5F"/>
                </a:solidFill>
                <a:latin typeface="Calibri"/>
                <a:cs typeface="Calibri"/>
              </a:rPr>
              <a:t>ΥΠΟΒΟΛΗ</a:t>
            </a:r>
            <a:r>
              <a:rPr sz="2200" spc="45" dirty="0">
                <a:solidFill>
                  <a:srgbClr val="001F5F"/>
                </a:solidFill>
                <a:latin typeface="Calibri"/>
                <a:cs typeface="Calibri"/>
              </a:rPr>
              <a:t> </a:t>
            </a:r>
            <a:r>
              <a:rPr sz="2200" spc="-10" dirty="0">
                <a:solidFill>
                  <a:srgbClr val="001F5F"/>
                </a:solidFill>
                <a:latin typeface="Calibri"/>
                <a:cs typeface="Calibri"/>
              </a:rPr>
              <a:t>ΕΡΩΤΗΣΕΩΝ,</a:t>
            </a:r>
            <a:r>
              <a:rPr sz="2200" spc="35" dirty="0">
                <a:solidFill>
                  <a:srgbClr val="001F5F"/>
                </a:solidFill>
                <a:latin typeface="Calibri"/>
                <a:cs typeface="Calibri"/>
              </a:rPr>
              <a:t> </a:t>
            </a:r>
            <a:r>
              <a:rPr sz="2200" spc="-20" dirty="0">
                <a:solidFill>
                  <a:srgbClr val="001F5F"/>
                </a:solidFill>
                <a:latin typeface="Calibri"/>
                <a:cs typeface="Calibri"/>
              </a:rPr>
              <a:t>ΑΦΟΥ</a:t>
            </a:r>
            <a:r>
              <a:rPr sz="2200" spc="40" dirty="0">
                <a:solidFill>
                  <a:srgbClr val="001F5F"/>
                </a:solidFill>
                <a:latin typeface="Calibri"/>
                <a:cs typeface="Calibri"/>
              </a:rPr>
              <a:t> </a:t>
            </a:r>
            <a:r>
              <a:rPr sz="2200" spc="-15" dirty="0">
                <a:solidFill>
                  <a:srgbClr val="001F5F"/>
                </a:solidFill>
                <a:latin typeface="Calibri"/>
                <a:cs typeface="Calibri"/>
              </a:rPr>
              <a:t>ΟΛΟΚΛΗΡΩΘΕΙ</a:t>
            </a:r>
            <a:r>
              <a:rPr sz="2200" spc="35" dirty="0">
                <a:solidFill>
                  <a:srgbClr val="001F5F"/>
                </a:solidFill>
                <a:latin typeface="Calibri"/>
                <a:cs typeface="Calibri"/>
              </a:rPr>
              <a:t> </a:t>
            </a:r>
            <a:r>
              <a:rPr sz="2200" spc="-5" dirty="0">
                <a:solidFill>
                  <a:srgbClr val="001F5F"/>
                </a:solidFill>
                <a:latin typeface="Calibri"/>
                <a:cs typeface="Calibri"/>
              </a:rPr>
              <a:t>Η </a:t>
            </a:r>
            <a:r>
              <a:rPr sz="2200" dirty="0">
                <a:solidFill>
                  <a:srgbClr val="001F5F"/>
                </a:solidFill>
                <a:latin typeface="Calibri"/>
                <a:cs typeface="Calibri"/>
              </a:rPr>
              <a:t> </a:t>
            </a:r>
            <a:r>
              <a:rPr sz="2200" spc="-15" dirty="0">
                <a:solidFill>
                  <a:srgbClr val="001F5F"/>
                </a:solidFill>
                <a:latin typeface="Calibri"/>
                <a:cs typeface="Calibri"/>
              </a:rPr>
              <a:t>ΠΑΡΟΥΣΙΑΣΗ.</a:t>
            </a:r>
            <a:r>
              <a:rPr sz="2200" spc="55" dirty="0">
                <a:solidFill>
                  <a:srgbClr val="001F5F"/>
                </a:solidFill>
                <a:latin typeface="Calibri"/>
                <a:cs typeface="Calibri"/>
              </a:rPr>
              <a:t> </a:t>
            </a:r>
            <a:r>
              <a:rPr sz="2200" b="1" spc="-5" dirty="0">
                <a:solidFill>
                  <a:srgbClr val="001F5F"/>
                </a:solidFill>
                <a:latin typeface="Calibri"/>
                <a:cs typeface="Calibri"/>
              </a:rPr>
              <a:t>Η</a:t>
            </a:r>
            <a:r>
              <a:rPr sz="2200" b="1" spc="15" dirty="0">
                <a:solidFill>
                  <a:srgbClr val="001F5F"/>
                </a:solidFill>
                <a:latin typeface="Calibri"/>
                <a:cs typeface="Calibri"/>
              </a:rPr>
              <a:t> </a:t>
            </a:r>
            <a:r>
              <a:rPr sz="2200" b="1" spc="-35" dirty="0">
                <a:solidFill>
                  <a:srgbClr val="001F5F"/>
                </a:solidFill>
                <a:latin typeface="Calibri"/>
                <a:cs typeface="Calibri"/>
              </a:rPr>
              <a:t>ΕΝΟΤΗΤΑ</a:t>
            </a:r>
            <a:r>
              <a:rPr sz="2200" b="1" spc="10" dirty="0">
                <a:solidFill>
                  <a:srgbClr val="001F5F"/>
                </a:solidFill>
                <a:latin typeface="Calibri"/>
                <a:cs typeface="Calibri"/>
              </a:rPr>
              <a:t> </a:t>
            </a:r>
            <a:r>
              <a:rPr sz="2200" b="1" spc="-5" dirty="0">
                <a:solidFill>
                  <a:srgbClr val="001F5F"/>
                </a:solidFill>
                <a:latin typeface="Calibri"/>
                <a:cs typeface="Calibri"/>
              </a:rPr>
              <a:t>ΕΡΩΤΗΣΕΩΝ-ΑΠΑΝΤΗΣΕΩΝ</a:t>
            </a:r>
            <a:r>
              <a:rPr sz="2200" b="1" spc="60" dirty="0">
                <a:solidFill>
                  <a:srgbClr val="001F5F"/>
                </a:solidFill>
                <a:latin typeface="Calibri"/>
                <a:cs typeface="Calibri"/>
              </a:rPr>
              <a:t> </a:t>
            </a:r>
            <a:r>
              <a:rPr sz="2200" b="1" spc="-5" dirty="0">
                <a:solidFill>
                  <a:srgbClr val="001F5F"/>
                </a:solidFill>
                <a:latin typeface="Calibri"/>
                <a:cs typeface="Calibri"/>
              </a:rPr>
              <a:t>ΔΕ</a:t>
            </a:r>
            <a:r>
              <a:rPr sz="2200" b="1" spc="25" dirty="0">
                <a:solidFill>
                  <a:srgbClr val="001F5F"/>
                </a:solidFill>
                <a:latin typeface="Calibri"/>
                <a:cs typeface="Calibri"/>
              </a:rPr>
              <a:t> </a:t>
            </a:r>
            <a:r>
              <a:rPr sz="2200" b="1" spc="-25" dirty="0">
                <a:solidFill>
                  <a:srgbClr val="001F5F"/>
                </a:solidFill>
                <a:latin typeface="Calibri"/>
                <a:cs typeface="Calibri"/>
              </a:rPr>
              <a:t>ΘΑ</a:t>
            </a:r>
            <a:r>
              <a:rPr sz="2200" b="1" dirty="0">
                <a:solidFill>
                  <a:srgbClr val="001F5F"/>
                </a:solidFill>
                <a:latin typeface="Calibri"/>
                <a:cs typeface="Calibri"/>
              </a:rPr>
              <a:t> </a:t>
            </a:r>
            <a:r>
              <a:rPr sz="2200" b="1" spc="-25" dirty="0">
                <a:solidFill>
                  <a:srgbClr val="001F5F"/>
                </a:solidFill>
                <a:latin typeface="Calibri"/>
                <a:cs typeface="Calibri"/>
              </a:rPr>
              <a:t>ΜΑΓΝΗΤΟΣΚΟΠΕΙΤΑΙ.</a:t>
            </a:r>
            <a:endParaRPr sz="2200" dirty="0">
              <a:latin typeface="Calibri"/>
              <a:cs typeface="Calibri"/>
            </a:endParaRPr>
          </a:p>
          <a:p>
            <a:pPr>
              <a:lnSpc>
                <a:spcPct val="100000"/>
              </a:lnSpc>
              <a:spcBef>
                <a:spcPts val="50"/>
              </a:spcBef>
            </a:pPr>
            <a:endParaRPr sz="2550" dirty="0">
              <a:latin typeface="Calibri"/>
              <a:cs typeface="Calibri"/>
            </a:endParaRPr>
          </a:p>
          <a:p>
            <a:pPr marL="456565" marR="107314" indent="-456565">
              <a:lnSpc>
                <a:spcPts val="2380"/>
              </a:lnSpc>
              <a:buFont typeface="Wingdings"/>
              <a:buChar char=""/>
              <a:tabLst>
                <a:tab pos="456565" algn="l"/>
              </a:tabLst>
            </a:pPr>
            <a:r>
              <a:rPr sz="2200" b="1" spc="-5" dirty="0">
                <a:solidFill>
                  <a:srgbClr val="001F5F"/>
                </a:solidFill>
                <a:latin typeface="Calibri"/>
                <a:cs typeface="Calibri"/>
              </a:rPr>
              <a:t>ΟΣΟΙ</a:t>
            </a:r>
            <a:r>
              <a:rPr sz="2200" b="1" spc="10" dirty="0">
                <a:solidFill>
                  <a:srgbClr val="001F5F"/>
                </a:solidFill>
                <a:latin typeface="Calibri"/>
                <a:cs typeface="Calibri"/>
              </a:rPr>
              <a:t> </a:t>
            </a:r>
            <a:r>
              <a:rPr sz="2200" b="1" spc="-10" dirty="0">
                <a:solidFill>
                  <a:srgbClr val="001F5F"/>
                </a:solidFill>
                <a:latin typeface="Calibri"/>
                <a:cs typeface="Calibri"/>
              </a:rPr>
              <a:t>ΥΠΟΒΑΛΕΤΕ</a:t>
            </a:r>
            <a:r>
              <a:rPr sz="2200" b="1" spc="25" dirty="0">
                <a:solidFill>
                  <a:srgbClr val="001F5F"/>
                </a:solidFill>
                <a:latin typeface="Calibri"/>
                <a:cs typeface="Calibri"/>
              </a:rPr>
              <a:t> </a:t>
            </a:r>
            <a:r>
              <a:rPr sz="2200" b="1" spc="-10" dirty="0">
                <a:solidFill>
                  <a:srgbClr val="001F5F"/>
                </a:solidFill>
                <a:latin typeface="Calibri"/>
                <a:cs typeface="Calibri"/>
              </a:rPr>
              <a:t>ΠΡΟΦΟΡΙΚΑ</a:t>
            </a:r>
            <a:r>
              <a:rPr sz="2200" b="1" spc="45" dirty="0">
                <a:solidFill>
                  <a:srgbClr val="001F5F"/>
                </a:solidFill>
                <a:latin typeface="Calibri"/>
                <a:cs typeface="Calibri"/>
              </a:rPr>
              <a:t> </a:t>
            </a:r>
            <a:r>
              <a:rPr sz="2200" b="1" spc="-40" dirty="0">
                <a:solidFill>
                  <a:srgbClr val="001F5F"/>
                </a:solidFill>
                <a:latin typeface="Calibri"/>
                <a:cs typeface="Calibri"/>
              </a:rPr>
              <a:t>ΕΡΩΤΗΜΑΤΑ,</a:t>
            </a:r>
            <a:r>
              <a:rPr sz="2200" b="1" spc="20" dirty="0">
                <a:solidFill>
                  <a:srgbClr val="001F5F"/>
                </a:solidFill>
                <a:latin typeface="Calibri"/>
                <a:cs typeface="Calibri"/>
              </a:rPr>
              <a:t> </a:t>
            </a:r>
            <a:r>
              <a:rPr sz="2200" b="1" spc="-90" dirty="0">
                <a:solidFill>
                  <a:srgbClr val="001F5F"/>
                </a:solidFill>
                <a:latin typeface="Calibri"/>
                <a:cs typeface="Calibri"/>
              </a:rPr>
              <a:t>ΚΑΤΑ</a:t>
            </a:r>
            <a:r>
              <a:rPr sz="2200" b="1" spc="15" dirty="0">
                <a:solidFill>
                  <a:srgbClr val="001F5F"/>
                </a:solidFill>
                <a:latin typeface="Calibri"/>
                <a:cs typeface="Calibri"/>
              </a:rPr>
              <a:t> </a:t>
            </a:r>
            <a:r>
              <a:rPr sz="2200" b="1" spc="-5" dirty="0">
                <a:solidFill>
                  <a:srgbClr val="001F5F"/>
                </a:solidFill>
                <a:latin typeface="Calibri"/>
                <a:cs typeface="Calibri"/>
              </a:rPr>
              <a:t>ΤΗ</a:t>
            </a:r>
            <a:r>
              <a:rPr sz="2200" b="1" spc="10" dirty="0">
                <a:solidFill>
                  <a:srgbClr val="001F5F"/>
                </a:solidFill>
                <a:latin typeface="Calibri"/>
                <a:cs typeface="Calibri"/>
              </a:rPr>
              <a:t> </a:t>
            </a:r>
            <a:r>
              <a:rPr sz="2200" b="1" spc="-5" dirty="0">
                <a:solidFill>
                  <a:srgbClr val="001F5F"/>
                </a:solidFill>
                <a:latin typeface="Calibri"/>
                <a:cs typeface="Calibri"/>
              </a:rPr>
              <a:t>ΔΙΑΡΚΕΙΑ</a:t>
            </a:r>
            <a:r>
              <a:rPr sz="2200" b="1" spc="30" dirty="0">
                <a:solidFill>
                  <a:srgbClr val="001F5F"/>
                </a:solidFill>
                <a:latin typeface="Calibri"/>
                <a:cs typeface="Calibri"/>
              </a:rPr>
              <a:t> </a:t>
            </a:r>
            <a:r>
              <a:rPr sz="2200" b="1" spc="-10" dirty="0">
                <a:solidFill>
                  <a:srgbClr val="001F5F"/>
                </a:solidFill>
                <a:latin typeface="Calibri"/>
                <a:cs typeface="Calibri"/>
              </a:rPr>
              <a:t>ΤΗΣ</a:t>
            </a:r>
            <a:r>
              <a:rPr sz="2200" b="1" spc="25" dirty="0">
                <a:solidFill>
                  <a:srgbClr val="001F5F"/>
                </a:solidFill>
                <a:latin typeface="Calibri"/>
                <a:cs typeface="Calibri"/>
              </a:rPr>
              <a:t> </a:t>
            </a:r>
            <a:r>
              <a:rPr sz="2200" b="1" spc="-10" dirty="0">
                <a:solidFill>
                  <a:srgbClr val="001F5F"/>
                </a:solidFill>
                <a:latin typeface="Calibri"/>
                <a:cs typeface="Calibri"/>
              </a:rPr>
              <a:t>ΠΑΡΟΥΣΙΑΣΗΣ</a:t>
            </a:r>
            <a:r>
              <a:rPr sz="2200" b="1" spc="45" dirty="0">
                <a:solidFill>
                  <a:srgbClr val="001F5F"/>
                </a:solidFill>
                <a:latin typeface="Calibri"/>
                <a:cs typeface="Calibri"/>
              </a:rPr>
              <a:t> </a:t>
            </a:r>
            <a:r>
              <a:rPr sz="2200" b="1" spc="-5" dirty="0">
                <a:solidFill>
                  <a:srgbClr val="001F5F"/>
                </a:solidFill>
                <a:latin typeface="Calibri"/>
                <a:cs typeface="Calibri"/>
              </a:rPr>
              <a:t>ΚΑΙ</a:t>
            </a:r>
            <a:r>
              <a:rPr sz="2200" b="1" spc="20" dirty="0">
                <a:solidFill>
                  <a:srgbClr val="001F5F"/>
                </a:solidFill>
                <a:latin typeface="Calibri"/>
                <a:cs typeface="Calibri"/>
              </a:rPr>
              <a:t> </a:t>
            </a:r>
            <a:r>
              <a:rPr sz="2200" b="1" spc="-30" dirty="0">
                <a:solidFill>
                  <a:srgbClr val="001F5F"/>
                </a:solidFill>
                <a:latin typeface="Calibri"/>
                <a:cs typeface="Calibri"/>
              </a:rPr>
              <a:t>ΟΧΙ </a:t>
            </a:r>
            <a:r>
              <a:rPr sz="2200" b="1" spc="-480" dirty="0">
                <a:solidFill>
                  <a:srgbClr val="001F5F"/>
                </a:solidFill>
                <a:latin typeface="Calibri"/>
                <a:cs typeface="Calibri"/>
              </a:rPr>
              <a:t> </a:t>
            </a:r>
            <a:r>
              <a:rPr sz="2200" b="1" spc="-10" dirty="0">
                <a:solidFill>
                  <a:srgbClr val="001F5F"/>
                </a:solidFill>
                <a:latin typeface="Calibri"/>
                <a:cs typeface="Calibri"/>
              </a:rPr>
              <a:t>ΜΕ</a:t>
            </a:r>
            <a:r>
              <a:rPr sz="2200" b="1" spc="10" dirty="0">
                <a:solidFill>
                  <a:srgbClr val="001F5F"/>
                </a:solidFill>
                <a:latin typeface="Calibri"/>
                <a:cs typeface="Calibri"/>
              </a:rPr>
              <a:t> </a:t>
            </a:r>
            <a:r>
              <a:rPr sz="2200" b="1" spc="-25" dirty="0">
                <a:solidFill>
                  <a:srgbClr val="001F5F"/>
                </a:solidFill>
                <a:latin typeface="Calibri"/>
                <a:cs typeface="Calibri"/>
              </a:rPr>
              <a:t>ΤΟ</a:t>
            </a:r>
            <a:r>
              <a:rPr sz="2200" b="1" spc="-5" dirty="0">
                <a:solidFill>
                  <a:srgbClr val="001F5F"/>
                </a:solidFill>
                <a:latin typeface="Calibri"/>
                <a:cs typeface="Calibri"/>
              </a:rPr>
              <a:t> </a:t>
            </a:r>
            <a:r>
              <a:rPr sz="2200" b="1" spc="-40" dirty="0">
                <a:solidFill>
                  <a:srgbClr val="001F5F"/>
                </a:solidFill>
                <a:latin typeface="Calibri"/>
                <a:cs typeface="Calibri"/>
              </a:rPr>
              <a:t>ΠΕΡΑΣ</a:t>
            </a:r>
            <a:r>
              <a:rPr sz="2200" b="1" spc="25" dirty="0">
                <a:solidFill>
                  <a:srgbClr val="001F5F"/>
                </a:solidFill>
                <a:latin typeface="Calibri"/>
                <a:cs typeface="Calibri"/>
              </a:rPr>
              <a:t> </a:t>
            </a:r>
            <a:r>
              <a:rPr sz="2200" b="1" spc="-10" dirty="0">
                <a:solidFill>
                  <a:srgbClr val="001F5F"/>
                </a:solidFill>
                <a:latin typeface="Calibri"/>
                <a:cs typeface="Calibri"/>
              </a:rPr>
              <a:t>ΤΗΣ,</a:t>
            </a:r>
            <a:r>
              <a:rPr sz="2200" b="1" spc="-5" dirty="0">
                <a:solidFill>
                  <a:srgbClr val="001F5F"/>
                </a:solidFill>
                <a:latin typeface="Calibri"/>
                <a:cs typeface="Calibri"/>
              </a:rPr>
              <a:t> ΠΑΡΕΧΕΤΕ</a:t>
            </a:r>
            <a:r>
              <a:rPr sz="2200" b="1" spc="45" dirty="0">
                <a:solidFill>
                  <a:srgbClr val="001F5F"/>
                </a:solidFill>
                <a:latin typeface="Calibri"/>
                <a:cs typeface="Calibri"/>
              </a:rPr>
              <a:t> </a:t>
            </a:r>
            <a:r>
              <a:rPr sz="2200" b="1" spc="-75" dirty="0">
                <a:solidFill>
                  <a:srgbClr val="001F5F"/>
                </a:solidFill>
                <a:latin typeface="Calibri"/>
                <a:cs typeface="Calibri"/>
              </a:rPr>
              <a:t>ΑΥΤΟΜΑΤΑ</a:t>
            </a:r>
            <a:r>
              <a:rPr sz="2200" b="1" spc="5" dirty="0">
                <a:solidFill>
                  <a:srgbClr val="001F5F"/>
                </a:solidFill>
                <a:latin typeface="Calibri"/>
                <a:cs typeface="Calibri"/>
              </a:rPr>
              <a:t> </a:t>
            </a:r>
            <a:r>
              <a:rPr sz="2200" b="1" spc="-5" dirty="0">
                <a:solidFill>
                  <a:srgbClr val="001F5F"/>
                </a:solidFill>
                <a:latin typeface="Calibri"/>
                <a:cs typeface="Calibri"/>
              </a:rPr>
              <a:t>ΤΗ</a:t>
            </a:r>
            <a:r>
              <a:rPr sz="2200" b="1" dirty="0">
                <a:solidFill>
                  <a:srgbClr val="001F5F"/>
                </a:solidFill>
                <a:latin typeface="Calibri"/>
                <a:cs typeface="Calibri"/>
              </a:rPr>
              <a:t> </a:t>
            </a:r>
            <a:r>
              <a:rPr sz="2200" b="1" spc="-40" dirty="0">
                <a:solidFill>
                  <a:srgbClr val="001F5F"/>
                </a:solidFill>
                <a:latin typeface="Calibri"/>
                <a:cs typeface="Calibri"/>
              </a:rPr>
              <a:t>ΣΥΓΚΑΤΑΘΕΣΗ</a:t>
            </a:r>
            <a:r>
              <a:rPr sz="2200" b="1" spc="5" dirty="0">
                <a:solidFill>
                  <a:srgbClr val="001F5F"/>
                </a:solidFill>
                <a:latin typeface="Calibri"/>
                <a:cs typeface="Calibri"/>
              </a:rPr>
              <a:t> </a:t>
            </a:r>
            <a:r>
              <a:rPr sz="2200" b="1" spc="-5" dirty="0">
                <a:solidFill>
                  <a:srgbClr val="001F5F"/>
                </a:solidFill>
                <a:latin typeface="Calibri"/>
                <a:cs typeface="Calibri"/>
              </a:rPr>
              <a:t>ΣΑΣ</a:t>
            </a:r>
            <a:r>
              <a:rPr sz="2200" b="1" spc="20" dirty="0">
                <a:solidFill>
                  <a:srgbClr val="001F5F"/>
                </a:solidFill>
                <a:latin typeface="Calibri"/>
                <a:cs typeface="Calibri"/>
              </a:rPr>
              <a:t> </a:t>
            </a:r>
            <a:r>
              <a:rPr sz="2200" b="1" spc="-20" dirty="0">
                <a:solidFill>
                  <a:srgbClr val="001F5F"/>
                </a:solidFill>
                <a:latin typeface="Calibri"/>
                <a:cs typeface="Calibri"/>
              </a:rPr>
              <a:t>ΣΤΟ</a:t>
            </a:r>
            <a:r>
              <a:rPr sz="2200" b="1" spc="5" dirty="0">
                <a:solidFill>
                  <a:srgbClr val="001F5F"/>
                </a:solidFill>
                <a:latin typeface="Calibri"/>
                <a:cs typeface="Calibri"/>
              </a:rPr>
              <a:t> </a:t>
            </a:r>
            <a:r>
              <a:rPr sz="2200" b="1" spc="-5" dirty="0">
                <a:solidFill>
                  <a:srgbClr val="001F5F"/>
                </a:solidFill>
                <a:latin typeface="Calibri"/>
                <a:cs typeface="Calibri"/>
              </a:rPr>
              <a:t>ΙΔΕΠ</a:t>
            </a:r>
            <a:r>
              <a:rPr sz="2200" b="1" spc="10" dirty="0">
                <a:solidFill>
                  <a:srgbClr val="001F5F"/>
                </a:solidFill>
                <a:latin typeface="Calibri"/>
                <a:cs typeface="Calibri"/>
              </a:rPr>
              <a:t> </a:t>
            </a:r>
            <a:r>
              <a:rPr sz="2200" b="1" spc="-5" dirty="0">
                <a:solidFill>
                  <a:srgbClr val="001F5F"/>
                </a:solidFill>
                <a:latin typeface="Calibri"/>
                <a:cs typeface="Calibri"/>
              </a:rPr>
              <a:t>ΔΙΑ</a:t>
            </a:r>
            <a:r>
              <a:rPr sz="2200" b="1" spc="10" dirty="0">
                <a:solidFill>
                  <a:srgbClr val="001F5F"/>
                </a:solidFill>
                <a:latin typeface="Calibri"/>
                <a:cs typeface="Calibri"/>
              </a:rPr>
              <a:t> </a:t>
            </a:r>
            <a:r>
              <a:rPr sz="2200" b="1" spc="-15" dirty="0">
                <a:solidFill>
                  <a:srgbClr val="001F5F"/>
                </a:solidFill>
                <a:latin typeface="Calibri"/>
                <a:cs typeface="Calibri"/>
              </a:rPr>
              <a:t>ΒΙΟΥ</a:t>
            </a:r>
            <a:endParaRPr sz="2200" dirty="0">
              <a:latin typeface="Calibri"/>
              <a:cs typeface="Calibri"/>
            </a:endParaRPr>
          </a:p>
          <a:p>
            <a:pPr marL="340360" algn="ctr">
              <a:lnSpc>
                <a:spcPts val="2205"/>
              </a:lnSpc>
            </a:pPr>
            <a:r>
              <a:rPr sz="2200" b="1" spc="-15" dirty="0">
                <a:solidFill>
                  <a:srgbClr val="001F5F"/>
                </a:solidFill>
                <a:latin typeface="Calibri"/>
                <a:cs typeface="Calibri"/>
              </a:rPr>
              <a:t>ΜΑΘΗΣΗΣ</a:t>
            </a:r>
            <a:r>
              <a:rPr sz="2200" b="1" spc="45" dirty="0">
                <a:solidFill>
                  <a:srgbClr val="001F5F"/>
                </a:solidFill>
                <a:latin typeface="Calibri"/>
                <a:cs typeface="Calibri"/>
              </a:rPr>
              <a:t> </a:t>
            </a:r>
            <a:r>
              <a:rPr sz="2200" b="1" spc="-5" dirty="0">
                <a:solidFill>
                  <a:srgbClr val="001F5F"/>
                </a:solidFill>
                <a:latin typeface="Calibri"/>
                <a:cs typeface="Calibri"/>
              </a:rPr>
              <a:t>ΓΙΑ</a:t>
            </a:r>
            <a:r>
              <a:rPr sz="2200" b="1" spc="10" dirty="0">
                <a:solidFill>
                  <a:srgbClr val="001F5F"/>
                </a:solidFill>
                <a:latin typeface="Calibri"/>
                <a:cs typeface="Calibri"/>
              </a:rPr>
              <a:t> </a:t>
            </a:r>
            <a:r>
              <a:rPr sz="2200" b="1" spc="-15" dirty="0">
                <a:solidFill>
                  <a:srgbClr val="001F5F"/>
                </a:solidFill>
                <a:latin typeface="Calibri"/>
                <a:cs typeface="Calibri"/>
              </a:rPr>
              <a:t>ΠΡΟΒΟΛΗ</a:t>
            </a:r>
            <a:r>
              <a:rPr sz="2200" b="1" spc="25" dirty="0">
                <a:solidFill>
                  <a:srgbClr val="001F5F"/>
                </a:solidFill>
                <a:latin typeface="Calibri"/>
                <a:cs typeface="Calibri"/>
              </a:rPr>
              <a:t> </a:t>
            </a:r>
            <a:r>
              <a:rPr sz="2200" b="1" spc="-5" dirty="0">
                <a:solidFill>
                  <a:srgbClr val="001F5F"/>
                </a:solidFill>
                <a:latin typeface="Calibri"/>
                <a:cs typeface="Calibri"/>
              </a:rPr>
              <a:t>ΤΩΝ</a:t>
            </a:r>
            <a:r>
              <a:rPr sz="2200" b="1" spc="15" dirty="0">
                <a:solidFill>
                  <a:srgbClr val="001F5F"/>
                </a:solidFill>
                <a:latin typeface="Calibri"/>
                <a:cs typeface="Calibri"/>
              </a:rPr>
              <a:t> </a:t>
            </a:r>
            <a:r>
              <a:rPr sz="2200" b="1" spc="-5" dirty="0">
                <a:solidFill>
                  <a:srgbClr val="001F5F"/>
                </a:solidFill>
                <a:latin typeface="Calibri"/>
                <a:cs typeface="Calibri"/>
              </a:rPr>
              <a:t>ΠΡΟΣΩΠΙΚΩΝ</a:t>
            </a:r>
            <a:r>
              <a:rPr sz="2200" b="1" spc="40" dirty="0">
                <a:solidFill>
                  <a:srgbClr val="001F5F"/>
                </a:solidFill>
                <a:latin typeface="Calibri"/>
                <a:cs typeface="Calibri"/>
              </a:rPr>
              <a:t> </a:t>
            </a:r>
            <a:r>
              <a:rPr sz="2200" b="1" spc="-5" dirty="0">
                <a:solidFill>
                  <a:srgbClr val="001F5F"/>
                </a:solidFill>
                <a:latin typeface="Calibri"/>
                <a:cs typeface="Calibri"/>
              </a:rPr>
              <a:t>ΣΑΣ</a:t>
            </a:r>
            <a:r>
              <a:rPr sz="2200" b="1" spc="20" dirty="0">
                <a:solidFill>
                  <a:srgbClr val="001F5F"/>
                </a:solidFill>
                <a:latin typeface="Calibri"/>
                <a:cs typeface="Calibri"/>
              </a:rPr>
              <a:t> </a:t>
            </a:r>
            <a:r>
              <a:rPr sz="2200" b="1" spc="-15" dirty="0">
                <a:solidFill>
                  <a:srgbClr val="001F5F"/>
                </a:solidFill>
                <a:latin typeface="Calibri"/>
                <a:cs typeface="Calibri"/>
              </a:rPr>
              <a:t>ΔΕΔΟΜΕΝΩΝ</a:t>
            </a:r>
            <a:r>
              <a:rPr sz="2200" b="1" spc="65" dirty="0">
                <a:solidFill>
                  <a:srgbClr val="001F5F"/>
                </a:solidFill>
                <a:latin typeface="Calibri"/>
                <a:cs typeface="Calibri"/>
              </a:rPr>
              <a:t> </a:t>
            </a:r>
            <a:r>
              <a:rPr sz="2200" b="1" spc="-20" dirty="0">
                <a:solidFill>
                  <a:srgbClr val="001F5F"/>
                </a:solidFill>
                <a:latin typeface="Calibri"/>
                <a:cs typeface="Calibri"/>
              </a:rPr>
              <a:t>ΣΤΟ</a:t>
            </a:r>
            <a:r>
              <a:rPr sz="2200" b="1" dirty="0">
                <a:solidFill>
                  <a:srgbClr val="001F5F"/>
                </a:solidFill>
                <a:latin typeface="Calibri"/>
                <a:cs typeface="Calibri"/>
              </a:rPr>
              <a:t> </a:t>
            </a:r>
            <a:r>
              <a:rPr sz="2200" b="1" spc="-20" dirty="0">
                <a:solidFill>
                  <a:srgbClr val="001F5F"/>
                </a:solidFill>
                <a:latin typeface="Calibri"/>
                <a:cs typeface="Calibri"/>
              </a:rPr>
              <a:t>ΜΑΓΝΗΤΟΣΚΟΠΗΜΕΝΟ</a:t>
            </a:r>
            <a:endParaRPr sz="2200" dirty="0">
              <a:latin typeface="Calibri"/>
              <a:cs typeface="Calibri"/>
            </a:endParaRPr>
          </a:p>
          <a:p>
            <a:pPr marL="344805" algn="ctr">
              <a:lnSpc>
                <a:spcPts val="2510"/>
              </a:lnSpc>
            </a:pPr>
            <a:r>
              <a:rPr sz="2200" b="1" spc="-10" dirty="0">
                <a:solidFill>
                  <a:srgbClr val="001F5F"/>
                </a:solidFill>
                <a:latin typeface="Calibri"/>
                <a:cs typeface="Calibri"/>
              </a:rPr>
              <a:t>ΑΡΧΕΙΟ</a:t>
            </a:r>
            <a:endParaRPr sz="2200" dirty="0">
              <a:latin typeface="Calibri"/>
              <a:cs typeface="Calibri"/>
            </a:endParaRPr>
          </a:p>
        </p:txBody>
      </p:sp>
    </p:spTree>
    <p:extLst>
      <p:ext uri="{BB962C8B-B14F-4D97-AF65-F5344CB8AC3E}">
        <p14:creationId xmlns:p14="http://schemas.microsoft.com/office/powerpoint/2010/main" val="878890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58417" y="18166"/>
            <a:ext cx="8595101" cy="523220"/>
          </a:xfrm>
          <a:prstGeom prst="rect">
            <a:avLst/>
          </a:prstGeom>
          <a:noFill/>
        </p:spPr>
        <p:txBody>
          <a:bodyPr wrap="square" rtlCol="0">
            <a:spAutoFit/>
          </a:bodyPr>
          <a:lstStyle/>
          <a:p>
            <a:pPr algn="ctr"/>
            <a:r>
              <a:rPr lang="el-GR" sz="2800" b="1" dirty="0">
                <a:solidFill>
                  <a:schemeClr val="bg1"/>
                </a:solidFill>
              </a:rPr>
              <a:t>ΒΑΣΙΚΕΣ ΠΡΟΤΕΡΑΙΟΤΗΤΕΣ – ΕΝΤΑΞΗ ΚΑΙ ΠΟΛΥΜΟΡΦΙΑ</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Rectangle 5"/>
          <p:cNvSpPr/>
          <p:nvPr/>
        </p:nvSpPr>
        <p:spPr>
          <a:xfrm>
            <a:off x="79758" y="851048"/>
            <a:ext cx="11895931" cy="5570756"/>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l-GR" sz="2200" kern="0" dirty="0">
                <a:solidFill>
                  <a:prstClr val="black"/>
                </a:solidFill>
              </a:rPr>
              <a:t>Το ΙΔΕΠ Διά Βίου Μάθησης </a:t>
            </a:r>
            <a:r>
              <a:rPr lang="el-GR" sz="2400" dirty="0"/>
              <a:t>έχει αναπτύξει</a:t>
            </a:r>
            <a:r>
              <a:rPr lang="el-GR" sz="2400" b="1" dirty="0"/>
              <a:t> </a:t>
            </a:r>
            <a:r>
              <a:rPr lang="el-GR" sz="2400" b="1" dirty="0">
                <a:hlinkClick r:id="rId2"/>
              </a:rPr>
              <a:t>Στρατηγική για την Ένταξη και Πολυμορφία</a:t>
            </a:r>
            <a:r>
              <a:rPr lang="el-GR" sz="2400" dirty="0"/>
              <a:t>, προκειμένου </a:t>
            </a:r>
            <a:r>
              <a:rPr lang="el-GR" sz="2400" u="sng" dirty="0"/>
              <a:t>να στηρίξει τους κυπριακούς οργανισμούς που επιθυμούν να εντάξουν την προτεραιότητα αυτή</a:t>
            </a:r>
            <a:r>
              <a:rPr lang="el-GR" sz="2400" dirty="0"/>
              <a:t> στα Σχέδιά τους. Στα πλαίσια του Σχεδίου αυτού, </a:t>
            </a:r>
            <a:r>
              <a:rPr lang="el-GR" sz="2400" b="1" dirty="0"/>
              <a:t>ως συμμετέχοντες με λιγότερες ευκαιρίες ορίζονται </a:t>
            </a:r>
            <a:r>
              <a:rPr lang="el-GR" sz="2400" dirty="0"/>
              <a:t>άτομα:</a:t>
            </a:r>
            <a:endParaRPr kumimoji="0" lang="el-GR" sz="22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σωματικές, νοητικές και ψυχικές αναπηρίες</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tab pos="358775" algn="l"/>
              </a:tabLst>
              <a:defRPr/>
            </a:pPr>
            <a:r>
              <a:rPr kumimoji="0" lang="el-GR" sz="2000" b="0" i="0" u="none" strike="noStrike" kern="0" cap="none" spc="0" normalizeH="0" baseline="0" noProof="0" dirty="0">
                <a:ln>
                  <a:noFill/>
                </a:ln>
                <a:solidFill>
                  <a:prstClr val="black"/>
                </a:solidFill>
                <a:effectLst/>
                <a:uLnTx/>
                <a:uFillTx/>
              </a:rPr>
              <a:t>με θέματα σωματικής και ψυχικής υγείας, σοβαρές ασθένειες ή χρόνιες νόσους, οι οποίες επιφέρουν αναπηρία</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χαμηλό κοινωνικοοικονομικό υπόβαθρο</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μεταναστευτικό ή προσφυγικό υπόβαθρο</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είναι παιδιά μονογονεϊκών ή πολύτεκνων οικογενειών και έχουν εγκριθεί για λήψη του Επιδόματος Μονογονεϊκής Οικογένειας και του Επιδόματος Τέκνου για </a:t>
            </a:r>
            <a:r>
              <a:rPr kumimoji="0" lang="el-GR" sz="2000" b="0" i="0" u="none" strike="noStrike" kern="0" cap="none" spc="0" normalizeH="0" baseline="0" noProof="0" dirty="0" err="1">
                <a:ln>
                  <a:noFill/>
                </a:ln>
                <a:solidFill>
                  <a:prstClr val="black"/>
                </a:solidFill>
                <a:effectLst/>
                <a:uLnTx/>
                <a:uFillTx/>
              </a:rPr>
              <a:t>τρίτεκνες</a:t>
            </a:r>
            <a:r>
              <a:rPr kumimoji="0" lang="el-GR" sz="2000" b="0" i="0" u="none" strike="noStrike" kern="0" cap="none" spc="0" normalizeH="0" baseline="0" noProof="0" dirty="0">
                <a:ln>
                  <a:noFill/>
                </a:ln>
                <a:solidFill>
                  <a:prstClr val="black"/>
                </a:solidFill>
                <a:effectLst/>
                <a:uLnTx/>
                <a:uFillTx/>
              </a:rPr>
              <a:t> ή πολύτεκνες οικογένειες αντιστοίχως</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είναι γονείς οι ίδιοι και ανήκουν στην κατηγορία ατόμων με χαμηλό κοινωνικοοικονομικό υπόβαθρο</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προέρχονται από αγροτικές, υποβαθμισμένες, ή απομακρυσμένες περιοχές</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προέρχονται από οικογένειες που παρακολουθούνται από τις Υπηρεσίες Κοινωνικής Ευημερίας και παιδιά υπό φροντίδα</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μαθησιακές δυσκολίες</a:t>
            </a:r>
          </a:p>
        </p:txBody>
      </p:sp>
    </p:spTree>
    <p:extLst>
      <p:ext uri="{BB962C8B-B14F-4D97-AF65-F5344CB8AC3E}">
        <p14:creationId xmlns:p14="http://schemas.microsoft.com/office/powerpoint/2010/main" val="11519353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644" y="67182"/>
            <a:ext cx="596328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ΥΠΟΒΟΛΗ</a:t>
            </a:r>
            <a:r>
              <a:rPr sz="2800" spc="-30"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212547" y="763015"/>
            <a:ext cx="11767820" cy="6067425"/>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tab pos="318770" algn="l"/>
                <a:tab pos="892175" algn="l"/>
                <a:tab pos="1277620" algn="l"/>
                <a:tab pos="2421890" algn="l"/>
                <a:tab pos="3347085" algn="l"/>
                <a:tab pos="4321175" algn="l"/>
                <a:tab pos="4787265" algn="l"/>
                <a:tab pos="5136515" algn="l"/>
                <a:tab pos="6104255" algn="l"/>
                <a:tab pos="7584440" algn="l"/>
                <a:tab pos="8116570" algn="l"/>
                <a:tab pos="9884410" algn="l"/>
                <a:tab pos="1129538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3</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Ό</a:t>
            </a:r>
            <a:r>
              <a:rPr kumimoji="0" sz="2000" b="0" i="0" u="none" strike="noStrike" kern="1200" cap="none" spc="-25" normalizeH="0" baseline="0" noProof="0" dirty="0">
                <a:ln>
                  <a:noFill/>
                </a:ln>
                <a:solidFill>
                  <a:srgbClr val="FF0000"/>
                </a:solidFill>
                <a:effectLst/>
                <a:uLnTx/>
                <a:uFillTx/>
                <a:latin typeface="Calibri"/>
                <a:ea typeface="+mn-ea"/>
                <a:cs typeface="Calibri"/>
              </a:rPr>
              <a:t>λ</a:t>
            </a:r>
            <a:r>
              <a:rPr kumimoji="0" sz="2000" b="0" i="0" u="none" strike="noStrike" kern="1200" cap="none" spc="0" normalizeH="0" baseline="0" noProof="0" dirty="0">
                <a:ln>
                  <a:noFill/>
                </a:ln>
                <a:solidFill>
                  <a:srgbClr val="FF0000"/>
                </a:solidFill>
                <a:effectLst/>
                <a:uLnTx/>
                <a:uFillTx/>
                <a:latin typeface="Calibri"/>
                <a:ea typeface="+mn-ea"/>
                <a:cs typeface="Calibri"/>
              </a:rPr>
              <a:t>α	</a:t>
            </a:r>
            <a:r>
              <a:rPr kumimoji="0" sz="2000" b="0" i="0" u="none" strike="noStrike" kern="1200" cap="none" spc="-20" normalizeH="0" baseline="0" noProof="0" dirty="0">
                <a:ln>
                  <a:noFill/>
                </a:ln>
                <a:solidFill>
                  <a:srgbClr val="FF0000"/>
                </a:solidFill>
                <a:effectLst/>
                <a:uLnTx/>
                <a:uFillTx/>
                <a:latin typeface="Calibri"/>
                <a:ea typeface="+mn-ea"/>
                <a:cs typeface="Calibri"/>
              </a:rPr>
              <a:t>τ</a:t>
            </a:r>
            <a:r>
              <a:rPr kumimoji="0" sz="2000" b="0" i="0" u="none" strike="noStrike" kern="1200" cap="none" spc="0" normalizeH="0" baseline="0" noProof="0" dirty="0">
                <a:ln>
                  <a:noFill/>
                </a:ln>
                <a:solidFill>
                  <a:srgbClr val="FF0000"/>
                </a:solidFill>
                <a:effectLst/>
                <a:uLnTx/>
                <a:uFillTx/>
                <a:latin typeface="Calibri"/>
                <a:ea typeface="+mn-ea"/>
                <a:cs typeface="Calibri"/>
              </a:rPr>
              <a:t>α	</a:t>
            </a:r>
            <a:r>
              <a:rPr kumimoji="0" sz="2000" b="1" i="0" u="none" strike="noStrike" kern="1200" cap="none" spc="0" normalizeH="0" baseline="0" noProof="0" dirty="0">
                <a:ln>
                  <a:noFill/>
                </a:ln>
                <a:solidFill>
                  <a:srgbClr val="FF0000"/>
                </a:solidFill>
                <a:effectLst/>
                <a:uLnTx/>
                <a:uFillTx/>
                <a:latin typeface="Calibri"/>
                <a:ea typeface="+mn-ea"/>
                <a:cs typeface="Calibri"/>
              </a:rPr>
              <a:t>p</a:t>
            </a:r>
            <a:r>
              <a:rPr kumimoji="0" sz="2000" b="1" i="0" u="none" strike="noStrike" kern="1200" cap="none" spc="-25" normalizeH="0" baseline="0" noProof="0" dirty="0">
                <a:ln>
                  <a:noFill/>
                </a:ln>
                <a:solidFill>
                  <a:srgbClr val="FF0000"/>
                </a:solidFill>
                <a:effectLst/>
                <a:uLnTx/>
                <a:uFillTx/>
                <a:latin typeface="Calibri"/>
                <a:ea typeface="+mn-ea"/>
                <a:cs typeface="Calibri"/>
              </a:rPr>
              <a:t>r</a:t>
            </a:r>
            <a:r>
              <a:rPr kumimoji="0" sz="2000" b="1" i="0" u="none" strike="noStrike" kern="1200" cap="none" spc="-15" normalizeH="0" baseline="0" noProof="0" dirty="0">
                <a:ln>
                  <a:noFill/>
                </a:ln>
                <a:solidFill>
                  <a:srgbClr val="FF0000"/>
                </a:solidFill>
                <a:effectLst/>
                <a:uLnTx/>
                <a:uFillTx/>
                <a:latin typeface="Calibri"/>
                <a:ea typeface="+mn-ea"/>
                <a:cs typeface="Calibri"/>
              </a:rPr>
              <a:t>e</a:t>
            </a:r>
            <a:r>
              <a:rPr kumimoji="0" sz="2000" b="1" i="0" u="none" strike="noStrike" kern="1200" cap="none" spc="-35" normalizeH="0" baseline="0" noProof="0" dirty="0">
                <a:ln>
                  <a:noFill/>
                </a:ln>
                <a:solidFill>
                  <a:srgbClr val="FF0000"/>
                </a:solidFill>
                <a:effectLst/>
                <a:uLnTx/>
                <a:uFillTx/>
                <a:latin typeface="Calibri"/>
                <a:ea typeface="+mn-ea"/>
                <a:cs typeface="Calibri"/>
              </a:rPr>
              <a:t>f</a:t>
            </a:r>
            <a:r>
              <a:rPr kumimoji="0" sz="2000" b="1" i="0" u="none" strike="noStrike" kern="1200" cap="none" spc="-5" normalizeH="0" baseline="0" noProof="0" dirty="0">
                <a:ln>
                  <a:noFill/>
                </a:ln>
                <a:solidFill>
                  <a:srgbClr val="FF0000"/>
                </a:solidFill>
                <a:effectLst/>
                <a:uLnTx/>
                <a:uFillTx/>
                <a:latin typeface="Calibri"/>
                <a:ea typeface="+mn-ea"/>
                <a:cs typeface="Calibri"/>
              </a:rPr>
              <a:t>e</a:t>
            </a:r>
            <a:r>
              <a:rPr kumimoji="0" sz="2000" b="1" i="0" u="none" strike="noStrike" kern="1200" cap="none" spc="5" normalizeH="0" baseline="0" noProof="0" dirty="0">
                <a:ln>
                  <a:noFill/>
                </a:ln>
                <a:solidFill>
                  <a:srgbClr val="FF0000"/>
                </a:solidFill>
                <a:effectLst/>
                <a:uLnTx/>
                <a:uFillTx/>
                <a:latin typeface="Calibri"/>
                <a:ea typeface="+mn-ea"/>
                <a:cs typeface="Calibri"/>
              </a:rPr>
              <a:t>r</a:t>
            </a:r>
            <a:r>
              <a:rPr kumimoji="0" sz="2000" b="1" i="0" u="none" strike="noStrike" kern="1200" cap="none" spc="-30" normalizeH="0" baseline="0" noProof="0" dirty="0">
                <a:ln>
                  <a:noFill/>
                </a:ln>
                <a:solidFill>
                  <a:srgbClr val="FF0000"/>
                </a:solidFill>
                <a:effectLst/>
                <a:uLnTx/>
                <a:uFillTx/>
                <a:latin typeface="Calibri"/>
                <a:ea typeface="+mn-ea"/>
                <a:cs typeface="Calibri"/>
              </a:rPr>
              <a:t>r</a:t>
            </a:r>
            <a:r>
              <a:rPr kumimoji="0" sz="2000" b="1" i="0" u="none" strike="noStrike" kern="1200" cap="none" spc="-5" normalizeH="0" baseline="0" noProof="0" dirty="0">
                <a:ln>
                  <a:noFill/>
                </a:ln>
                <a:solidFill>
                  <a:srgbClr val="FF0000"/>
                </a:solidFill>
                <a:effectLst/>
                <a:uLnTx/>
                <a:uFillTx/>
                <a:latin typeface="Calibri"/>
                <a:ea typeface="+mn-ea"/>
                <a:cs typeface="Calibri"/>
              </a:rPr>
              <a:t>e</a:t>
            </a:r>
            <a:r>
              <a:rPr kumimoji="0" sz="2000" b="1" i="0" u="none" strike="noStrike" kern="1200" cap="none" spc="0" normalizeH="0" baseline="0" noProof="0" dirty="0">
                <a:ln>
                  <a:noFill/>
                </a:ln>
                <a:solidFill>
                  <a:srgbClr val="FF0000"/>
                </a:solidFill>
                <a:effectLst/>
                <a:uLnTx/>
                <a:uFillTx/>
                <a:latin typeface="Calibri"/>
                <a:ea typeface="+mn-ea"/>
                <a:cs typeface="Calibri"/>
              </a:rPr>
              <a:t>d	</a:t>
            </a:r>
            <a:r>
              <a:rPr kumimoji="0" sz="2000" b="1" i="0" u="none" strike="noStrike" kern="1200" cap="none" spc="-15" normalizeH="0" baseline="0" noProof="0" dirty="0">
                <a:ln>
                  <a:noFill/>
                </a:ln>
                <a:solidFill>
                  <a:srgbClr val="FF0000"/>
                </a:solidFill>
                <a:effectLst/>
                <a:uLnTx/>
                <a:uFillTx/>
                <a:latin typeface="Calibri"/>
                <a:ea typeface="+mn-ea"/>
                <a:cs typeface="Calibri"/>
              </a:rPr>
              <a:t>c</a:t>
            </a:r>
            <a:r>
              <a:rPr kumimoji="0" sz="2000" b="1" i="0" u="none" strike="noStrike" kern="1200" cap="none" spc="0" normalizeH="0" baseline="0" noProof="0" dirty="0">
                <a:ln>
                  <a:noFill/>
                </a:ln>
                <a:solidFill>
                  <a:srgbClr val="FF0000"/>
                </a:solidFill>
                <a:effectLst/>
                <a:uLnTx/>
                <a:uFillTx/>
                <a:latin typeface="Calibri"/>
                <a:ea typeface="+mn-ea"/>
                <a:cs typeface="Calibri"/>
              </a:rPr>
              <a:t>o</a:t>
            </a:r>
            <a:r>
              <a:rPr kumimoji="0" sz="2000" b="1" i="0" u="none" strike="noStrike" kern="1200" cap="none" spc="-20" normalizeH="0" baseline="0" noProof="0" dirty="0">
                <a:ln>
                  <a:noFill/>
                </a:ln>
                <a:solidFill>
                  <a:srgbClr val="FF0000"/>
                </a:solidFill>
                <a:effectLst/>
                <a:uLnTx/>
                <a:uFillTx/>
                <a:latin typeface="Calibri"/>
                <a:ea typeface="+mn-ea"/>
                <a:cs typeface="Calibri"/>
              </a:rPr>
              <a:t>n</a:t>
            </a:r>
            <a:r>
              <a:rPr kumimoji="0" sz="2000" b="1" i="0" u="none" strike="noStrike" kern="1200" cap="none" spc="-25" normalizeH="0" baseline="0" noProof="0" dirty="0">
                <a:ln>
                  <a:noFill/>
                </a:ln>
                <a:solidFill>
                  <a:srgbClr val="FF0000"/>
                </a:solidFill>
                <a:effectLst/>
                <a:uLnTx/>
                <a:uFillTx/>
                <a:latin typeface="Calibri"/>
                <a:ea typeface="+mn-ea"/>
                <a:cs typeface="Calibri"/>
              </a:rPr>
              <a:t>t</a:t>
            </a:r>
            <a:r>
              <a:rPr kumimoji="0" sz="2000" b="1" i="0" u="none" strike="noStrike" kern="1200" cap="none" spc="-20" normalizeH="0" baseline="0" noProof="0" dirty="0">
                <a:ln>
                  <a:noFill/>
                </a:ln>
                <a:solidFill>
                  <a:srgbClr val="FF0000"/>
                </a:solidFill>
                <a:effectLst/>
                <a:uLnTx/>
                <a:uFillTx/>
                <a:latin typeface="Calibri"/>
                <a:ea typeface="+mn-ea"/>
                <a:cs typeface="Calibri"/>
              </a:rPr>
              <a:t>a</a:t>
            </a:r>
            <a:r>
              <a:rPr kumimoji="0" sz="2000" b="1" i="0" u="none" strike="noStrike" kern="1200" cap="none" spc="-5" normalizeH="0" baseline="0" noProof="0" dirty="0">
                <a:ln>
                  <a:noFill/>
                </a:ln>
                <a:solidFill>
                  <a:srgbClr val="FF0000"/>
                </a:solidFill>
                <a:effectLst/>
                <a:uLnTx/>
                <a:uFillTx/>
                <a:latin typeface="Calibri"/>
                <a:ea typeface="+mn-ea"/>
                <a:cs typeface="Calibri"/>
              </a:rPr>
              <a:t>c</a:t>
            </a:r>
            <a:r>
              <a:rPr kumimoji="0" sz="2000" b="1" i="0" u="none" strike="noStrike" kern="1200" cap="none" spc="0" normalizeH="0" baseline="0" noProof="0" dirty="0">
                <a:ln>
                  <a:noFill/>
                </a:ln>
                <a:solidFill>
                  <a:srgbClr val="FF0000"/>
                </a:solidFill>
                <a:effectLst/>
                <a:uLnTx/>
                <a:uFillTx/>
                <a:latin typeface="Calibri"/>
                <a:ea typeface="+mn-ea"/>
                <a:cs typeface="Calibri"/>
              </a:rPr>
              <a:t>t	p</a:t>
            </a:r>
            <a:r>
              <a:rPr kumimoji="0" sz="2000" b="1" i="0" u="none" strike="noStrike" kern="1200" cap="none" spc="-5" normalizeH="0" baseline="0" noProof="0" dirty="0">
                <a:ln>
                  <a:noFill/>
                </a:ln>
                <a:solidFill>
                  <a:srgbClr val="FF0000"/>
                </a:solidFill>
                <a:effectLst/>
                <a:uLnTx/>
                <a:uFillTx/>
                <a:latin typeface="Calibri"/>
                <a:ea typeface="+mn-ea"/>
                <a:cs typeface="Calibri"/>
              </a:rPr>
              <a:t>e</a:t>
            </a:r>
            <a:r>
              <a:rPr kumimoji="0" sz="2000" b="1" i="0" u="none" strike="noStrike" kern="1200" cap="none" spc="-25" normalizeH="0" baseline="0" noProof="0" dirty="0">
                <a:ln>
                  <a:noFill/>
                </a:ln>
                <a:solidFill>
                  <a:srgbClr val="FF0000"/>
                </a:solidFill>
                <a:effectLst/>
                <a:uLnTx/>
                <a:uFillTx/>
                <a:latin typeface="Calibri"/>
                <a:ea typeface="+mn-ea"/>
                <a:cs typeface="Calibri"/>
              </a:rPr>
              <a:t>r</a:t>
            </a:r>
            <a:r>
              <a:rPr kumimoji="0" sz="2000" b="1" i="0" u="none" strike="noStrike" kern="1200" cap="none" spc="0" normalizeH="0" baseline="0" noProof="0" dirty="0">
                <a:ln>
                  <a:noFill/>
                </a:ln>
                <a:solidFill>
                  <a:srgbClr val="FF0000"/>
                </a:solidFill>
                <a:effectLst/>
                <a:uLnTx/>
                <a:uFillTx/>
                <a:latin typeface="Calibri"/>
                <a:ea typeface="+mn-ea"/>
                <a:cs typeface="Calibri"/>
              </a:rPr>
              <a:t>s</a:t>
            </a:r>
            <a:r>
              <a:rPr kumimoji="0" sz="2000" b="1" i="0" u="none" strike="noStrike" kern="1200" cap="none" spc="-10" normalizeH="0" baseline="0" noProof="0" dirty="0">
                <a:ln>
                  <a:noFill/>
                </a:ln>
                <a:solidFill>
                  <a:srgbClr val="FF0000"/>
                </a:solidFill>
                <a:effectLst/>
                <a:uLnTx/>
                <a:uFillTx/>
                <a:latin typeface="Calibri"/>
                <a:ea typeface="+mn-ea"/>
                <a:cs typeface="Calibri"/>
              </a:rPr>
              <a:t>o</a:t>
            </a:r>
            <a:r>
              <a:rPr kumimoji="0" sz="2000" b="1" i="0" u="none" strike="noStrike" kern="1200" cap="none" spc="0" normalizeH="0" baseline="0" noProof="0" dirty="0">
                <a:ln>
                  <a:noFill/>
                </a:ln>
                <a:solidFill>
                  <a:srgbClr val="FF0000"/>
                </a:solidFill>
                <a:effectLst/>
                <a:uLnTx/>
                <a:uFillTx/>
                <a:latin typeface="Calibri"/>
                <a:ea typeface="+mn-ea"/>
                <a:cs typeface="Calibri"/>
              </a:rPr>
              <a:t>ns	</a:t>
            </a:r>
            <a:r>
              <a:rPr kumimoji="0" sz="2000" b="0" i="0" u="none" strike="noStrike" kern="1200" cap="none" spc="-75" normalizeH="0" baseline="0" noProof="0" dirty="0">
                <a:ln>
                  <a:noFill/>
                </a:ln>
                <a:solidFill>
                  <a:srgbClr val="FF0000"/>
                </a:solidFill>
                <a:effectLst/>
                <a:uLnTx/>
                <a:uFillTx/>
                <a:latin typeface="Calibri"/>
                <a:ea typeface="+mn-ea"/>
                <a:cs typeface="Calibri"/>
              </a:rPr>
              <a:t>κ</a:t>
            </a:r>
            <a:r>
              <a:rPr kumimoji="0" sz="2000" b="0" i="0" u="none" strike="noStrike" kern="1200" cap="none" spc="-5" normalizeH="0" baseline="0" noProof="0" dirty="0">
                <a:ln>
                  <a:noFill/>
                </a:ln>
                <a:solidFill>
                  <a:srgbClr val="FF0000"/>
                </a:solidFill>
                <a:effectLst/>
                <a:uLnTx/>
                <a:uFillTx/>
                <a:latin typeface="Calibri"/>
                <a:ea typeface="+mn-ea"/>
                <a:cs typeface="Calibri"/>
              </a:rPr>
              <a:t>α</a:t>
            </a:r>
            <a:r>
              <a:rPr kumimoji="0" sz="2000" b="0" i="0" u="none" strike="noStrike" kern="1200" cap="none" spc="0" normalizeH="0" baseline="0" noProof="0" dirty="0">
                <a:ln>
                  <a:noFill/>
                </a:ln>
                <a:solidFill>
                  <a:srgbClr val="FF0000"/>
                </a:solidFill>
                <a:effectLst/>
                <a:uLnTx/>
                <a:uFillTx/>
                <a:latin typeface="Calibri"/>
                <a:ea typeface="+mn-ea"/>
                <a:cs typeface="Calibri"/>
              </a:rPr>
              <a:t>ι	</a:t>
            </a:r>
            <a:r>
              <a:rPr kumimoji="0" sz="2000" b="0" i="0" u="none" strike="noStrike" kern="1200" cap="none" spc="-5" normalizeH="0" baseline="0" noProof="0" dirty="0">
                <a:ln>
                  <a:noFill/>
                </a:ln>
                <a:solidFill>
                  <a:srgbClr val="FF0000"/>
                </a:solidFill>
                <a:effectLst/>
                <a:uLnTx/>
                <a:uFillTx/>
                <a:latin typeface="Calibri"/>
                <a:ea typeface="+mn-ea"/>
                <a:cs typeface="Calibri"/>
              </a:rPr>
              <a:t>ο</a:t>
            </a:r>
            <a:r>
              <a:rPr kumimoji="0" sz="2000" b="0" i="0" u="none" strike="noStrike" kern="1200" cap="none" spc="0" normalizeH="0" baseline="0" noProof="0" dirty="0">
                <a:ln>
                  <a:noFill/>
                </a:ln>
                <a:solidFill>
                  <a:srgbClr val="FF0000"/>
                </a:solidFill>
                <a:effectLst/>
                <a:uLnTx/>
                <a:uFillTx/>
                <a:latin typeface="Calibri"/>
                <a:ea typeface="+mn-ea"/>
                <a:cs typeface="Calibri"/>
              </a:rPr>
              <a:t>ι	</a:t>
            </a:r>
            <a:r>
              <a:rPr kumimoji="0" sz="2000" b="1" i="0" u="none" strike="noStrike" kern="1200" cap="none" spc="-10" normalizeH="0" baseline="0" noProof="0" dirty="0">
                <a:ln>
                  <a:noFill/>
                </a:ln>
                <a:solidFill>
                  <a:srgbClr val="FF0000"/>
                </a:solidFill>
                <a:effectLst/>
                <a:uLnTx/>
                <a:uFillTx/>
                <a:latin typeface="Calibri"/>
                <a:ea typeface="+mn-ea"/>
                <a:cs typeface="Calibri"/>
              </a:rPr>
              <a:t>ν</a:t>
            </a:r>
            <a:r>
              <a:rPr kumimoji="0" sz="2000" b="1" i="0" u="none" strike="noStrike" kern="1200" cap="none" spc="0" normalizeH="0" baseline="0" noProof="0" dirty="0">
                <a:ln>
                  <a:noFill/>
                </a:ln>
                <a:solidFill>
                  <a:srgbClr val="FF0000"/>
                </a:solidFill>
                <a:effectLst/>
                <a:uLnTx/>
                <a:uFillTx/>
                <a:latin typeface="Calibri"/>
                <a:ea typeface="+mn-ea"/>
                <a:cs typeface="Calibri"/>
              </a:rPr>
              <a:t>όμι</a:t>
            </a:r>
            <a:r>
              <a:rPr kumimoji="0" sz="2000" b="1" i="0" u="none" strike="noStrike" kern="1200" cap="none" spc="-20" normalizeH="0" baseline="0" noProof="0" dirty="0">
                <a:ln>
                  <a:noFill/>
                </a:ln>
                <a:solidFill>
                  <a:srgbClr val="FF0000"/>
                </a:solidFill>
                <a:effectLst/>
                <a:uLnTx/>
                <a:uFillTx/>
                <a:latin typeface="Calibri"/>
                <a:ea typeface="+mn-ea"/>
                <a:cs typeface="Calibri"/>
              </a:rPr>
              <a:t>μ</a:t>
            </a:r>
            <a:r>
              <a:rPr kumimoji="0" sz="2000" b="1" i="0" u="none" strike="noStrike" kern="1200" cap="none" spc="0" normalizeH="0" baseline="0" noProof="0" dirty="0">
                <a:ln>
                  <a:noFill/>
                </a:ln>
                <a:solidFill>
                  <a:srgbClr val="FF0000"/>
                </a:solidFill>
                <a:effectLst/>
                <a:uLnTx/>
                <a:uFillTx/>
                <a:latin typeface="Calibri"/>
                <a:ea typeface="+mn-ea"/>
                <a:cs typeface="Calibri"/>
              </a:rPr>
              <a:t>οι	εκπρό</a:t>
            </a:r>
            <a:r>
              <a:rPr kumimoji="0" sz="2000" b="1" i="0" u="none" strike="noStrike" kern="1200" cap="none" spc="5" normalizeH="0" baseline="0" noProof="0" dirty="0">
                <a:ln>
                  <a:noFill/>
                </a:ln>
                <a:solidFill>
                  <a:srgbClr val="FF0000"/>
                </a:solidFill>
                <a:effectLst/>
                <a:uLnTx/>
                <a:uFillTx/>
                <a:latin typeface="Calibri"/>
                <a:ea typeface="+mn-ea"/>
                <a:cs typeface="Calibri"/>
              </a:rPr>
              <a:t>σ</a:t>
            </a:r>
            <a:r>
              <a:rPr kumimoji="0" sz="2000" b="1" i="0" u="none" strike="noStrike" kern="1200" cap="none" spc="0" normalizeH="0" baseline="0" noProof="0" dirty="0">
                <a:ln>
                  <a:noFill/>
                </a:ln>
                <a:solidFill>
                  <a:srgbClr val="FF0000"/>
                </a:solidFill>
                <a:effectLst/>
                <a:uLnTx/>
                <a:uFillTx/>
                <a:latin typeface="Calibri"/>
                <a:ea typeface="+mn-ea"/>
                <a:cs typeface="Calibri"/>
              </a:rPr>
              <a:t>ωποι	</a:t>
            </a:r>
            <a:r>
              <a:rPr kumimoji="0" sz="2000" b="0" i="0" u="none" strike="noStrike" kern="1200" cap="none" spc="-10" normalizeH="0" baseline="0" noProof="0" dirty="0">
                <a:ln>
                  <a:noFill/>
                </a:ln>
                <a:solidFill>
                  <a:srgbClr val="FF0000"/>
                </a:solidFill>
                <a:effectLst/>
                <a:uLnTx/>
                <a:uFillTx/>
                <a:latin typeface="Calibri"/>
                <a:ea typeface="+mn-ea"/>
                <a:cs typeface="Calibri"/>
              </a:rPr>
              <a:t>τ</a:t>
            </a:r>
            <a:r>
              <a:rPr kumimoji="0" sz="2000" b="0" i="0" u="none" strike="noStrike" kern="1200" cap="none" spc="-15" normalizeH="0" baseline="0" noProof="0" dirty="0">
                <a:ln>
                  <a:noFill/>
                </a:ln>
                <a:solidFill>
                  <a:srgbClr val="FF0000"/>
                </a:solidFill>
                <a:effectLst/>
                <a:uLnTx/>
                <a:uFillTx/>
                <a:latin typeface="Calibri"/>
                <a:ea typeface="+mn-ea"/>
                <a:cs typeface="Calibri"/>
              </a:rPr>
              <a:t>ω</a:t>
            </a:r>
            <a:r>
              <a:rPr kumimoji="0" sz="2000" b="0" i="0" u="none" strike="noStrike" kern="1200" cap="none" spc="0" normalizeH="0" baseline="0" noProof="0" dirty="0">
                <a:ln>
                  <a:noFill/>
                </a:ln>
                <a:solidFill>
                  <a:srgbClr val="FF0000"/>
                </a:solidFill>
                <a:effectLst/>
                <a:uLnTx/>
                <a:uFillTx/>
                <a:latin typeface="Calibri"/>
                <a:ea typeface="+mn-ea"/>
                <a:cs typeface="Calibri"/>
              </a:rPr>
              <a:t>ν	συμμ</a:t>
            </a:r>
            <a:r>
              <a:rPr kumimoji="0" sz="2000" b="0" i="0" u="none" strike="noStrike" kern="1200" cap="none" spc="-15" normalizeH="0" baseline="0" noProof="0" dirty="0">
                <a:ln>
                  <a:noFill/>
                </a:ln>
                <a:solidFill>
                  <a:srgbClr val="FF0000"/>
                </a:solidFill>
                <a:effectLst/>
                <a:uLnTx/>
                <a:uFillTx/>
                <a:latin typeface="Calibri"/>
                <a:ea typeface="+mn-ea"/>
                <a:cs typeface="Calibri"/>
              </a:rPr>
              <a:t>ε</a:t>
            </a:r>
            <a:r>
              <a:rPr kumimoji="0" sz="2000" b="0" i="0" u="none" strike="noStrike" kern="1200" cap="none" spc="-5" normalizeH="0" baseline="0" noProof="0" dirty="0">
                <a:ln>
                  <a:noFill/>
                </a:ln>
                <a:solidFill>
                  <a:srgbClr val="FF0000"/>
                </a:solidFill>
                <a:effectLst/>
                <a:uLnTx/>
                <a:uFillTx/>
                <a:latin typeface="Calibri"/>
                <a:ea typeface="+mn-ea"/>
                <a:cs typeface="Calibri"/>
              </a:rPr>
              <a:t>τ</a:t>
            </a:r>
            <a:r>
              <a:rPr kumimoji="0" sz="2000" b="0" i="0" u="none" strike="noStrike" kern="1200" cap="none" spc="-15" normalizeH="0" baseline="0" noProof="0" dirty="0">
                <a:ln>
                  <a:noFill/>
                </a:ln>
                <a:solidFill>
                  <a:srgbClr val="FF0000"/>
                </a:solidFill>
                <a:effectLst/>
                <a:uLnTx/>
                <a:uFillTx/>
                <a:latin typeface="Calibri"/>
                <a:ea typeface="+mn-ea"/>
                <a:cs typeface="Calibri"/>
              </a:rPr>
              <a:t>ε</a:t>
            </a:r>
            <a:r>
              <a:rPr kumimoji="0" sz="2000" b="0" i="0" u="none" strike="noStrike" kern="1200" cap="none" spc="-30" normalizeH="0" baseline="0" noProof="0" dirty="0">
                <a:ln>
                  <a:noFill/>
                </a:ln>
                <a:solidFill>
                  <a:srgbClr val="FF0000"/>
                </a:solidFill>
                <a:effectLst/>
                <a:uLnTx/>
                <a:uFillTx/>
                <a:latin typeface="Calibri"/>
                <a:ea typeface="+mn-ea"/>
                <a:cs typeface="Calibri"/>
              </a:rPr>
              <a:t>χ</a:t>
            </a:r>
            <a:r>
              <a:rPr kumimoji="0" sz="2000" b="0" i="0" u="none" strike="noStrike" kern="1200" cap="none" spc="-5" normalizeH="0" baseline="0" noProof="0" dirty="0">
                <a:ln>
                  <a:noFill/>
                </a:ln>
                <a:solidFill>
                  <a:srgbClr val="FF0000"/>
                </a:solidFill>
                <a:effectLst/>
                <a:uLnTx/>
                <a:uFillTx/>
                <a:latin typeface="Calibri"/>
                <a:ea typeface="+mn-ea"/>
                <a:cs typeface="Calibri"/>
              </a:rPr>
              <a:t>ό</a:t>
            </a:r>
            <a:r>
              <a:rPr kumimoji="0" sz="2000" b="0" i="0" u="none" strike="noStrike" kern="1200" cap="none" spc="5" normalizeH="0" baseline="0" noProof="0" dirty="0">
                <a:ln>
                  <a:noFill/>
                </a:ln>
                <a:solidFill>
                  <a:srgbClr val="FF0000"/>
                </a:solidFill>
                <a:effectLst/>
                <a:uLnTx/>
                <a:uFillTx/>
                <a:latin typeface="Calibri"/>
                <a:ea typeface="+mn-ea"/>
                <a:cs typeface="Calibri"/>
              </a:rPr>
              <a:t>ν</a:t>
            </a:r>
            <a:r>
              <a:rPr kumimoji="0" sz="2000" b="0" i="0" u="none" strike="noStrike" kern="1200" cap="none" spc="-10" normalizeH="0" baseline="0" noProof="0" dirty="0">
                <a:ln>
                  <a:noFill/>
                </a:ln>
                <a:solidFill>
                  <a:srgbClr val="FF0000"/>
                </a:solidFill>
                <a:effectLst/>
                <a:uLnTx/>
                <a:uFillTx/>
                <a:latin typeface="Calibri"/>
                <a:ea typeface="+mn-ea"/>
                <a:cs typeface="Calibri"/>
              </a:rPr>
              <a:t>τ</a:t>
            </a:r>
            <a:r>
              <a:rPr kumimoji="0" sz="2000" b="0" i="0" u="none" strike="noStrike" kern="1200" cap="none" spc="-15" normalizeH="0" baseline="0" noProof="0" dirty="0">
                <a:ln>
                  <a:noFill/>
                </a:ln>
                <a:solidFill>
                  <a:srgbClr val="FF0000"/>
                </a:solidFill>
                <a:effectLst/>
                <a:uLnTx/>
                <a:uFillTx/>
                <a:latin typeface="Calibri"/>
                <a:ea typeface="+mn-ea"/>
                <a:cs typeface="Calibri"/>
              </a:rPr>
              <a:t>ω</a:t>
            </a:r>
            <a:r>
              <a:rPr kumimoji="0" sz="2000" b="0" i="0" u="none" strike="noStrike" kern="1200" cap="none" spc="0" normalizeH="0" baseline="0" noProof="0" dirty="0">
                <a:ln>
                  <a:noFill/>
                </a:ln>
                <a:solidFill>
                  <a:srgbClr val="FF0000"/>
                </a:solidFill>
                <a:effectLst/>
                <a:uLnTx/>
                <a:uFillTx/>
                <a:latin typeface="Calibri"/>
                <a:ea typeface="+mn-ea"/>
                <a:cs typeface="Calibri"/>
              </a:rPr>
              <a:t>ν	</a:t>
            </a:r>
            <a:r>
              <a:rPr kumimoji="0" sz="2000" b="0" i="0" u="none" strike="noStrike" kern="1200" cap="none" spc="-15" normalizeH="0" baseline="0" noProof="0" dirty="0">
                <a:ln>
                  <a:noFill/>
                </a:ln>
                <a:solidFill>
                  <a:srgbClr val="FF0000"/>
                </a:solidFill>
                <a:effectLst/>
                <a:uLnTx/>
                <a:uFillTx/>
                <a:latin typeface="Calibri"/>
                <a:ea typeface="+mn-ea"/>
                <a:cs typeface="Calibri"/>
              </a:rPr>
              <a:t>ο</a:t>
            </a:r>
            <a:r>
              <a:rPr kumimoji="0" sz="2000" b="0" i="0" u="none" strike="noStrike" kern="1200" cap="none" spc="-25" normalizeH="0" baseline="0" noProof="0" dirty="0">
                <a:ln>
                  <a:noFill/>
                </a:ln>
                <a:solidFill>
                  <a:srgbClr val="FF0000"/>
                </a:solidFill>
                <a:effectLst/>
                <a:uLnTx/>
                <a:uFillTx/>
                <a:latin typeface="Calibri"/>
                <a:ea typeface="+mn-ea"/>
                <a:cs typeface="Calibri"/>
              </a:rPr>
              <a:t>ρ</a:t>
            </a:r>
            <a:r>
              <a:rPr kumimoji="0" sz="2000" b="0" i="0" u="none" strike="noStrike" kern="1200" cap="none" spc="0" normalizeH="0" baseline="0" noProof="0" dirty="0">
                <a:ln>
                  <a:noFill/>
                </a:ln>
                <a:solidFill>
                  <a:srgbClr val="FF0000"/>
                </a:solidFill>
                <a:effectLst/>
                <a:uLnTx/>
                <a:uFillTx/>
                <a:latin typeface="Calibri"/>
                <a:ea typeface="+mn-ea"/>
                <a:cs typeface="Calibri"/>
              </a:rPr>
              <a:t>γ</a:t>
            </a:r>
            <a:r>
              <a:rPr kumimoji="0" sz="2000" b="0" i="0" u="none" strike="noStrike" kern="1200" cap="none" spc="-5" normalizeH="0" baseline="0" noProof="0" dirty="0">
                <a:ln>
                  <a:noFill/>
                </a:ln>
                <a:solidFill>
                  <a:srgbClr val="FF0000"/>
                </a:solidFill>
                <a:effectLst/>
                <a:uLnTx/>
                <a:uFillTx/>
                <a:latin typeface="Calibri"/>
                <a:ea typeface="+mn-ea"/>
                <a:cs typeface="Calibri"/>
              </a:rPr>
              <a:t>α</a:t>
            </a:r>
            <a:r>
              <a:rPr kumimoji="0" sz="2000" b="0" i="0" u="none" strike="noStrike" kern="1200" cap="none" spc="-10" normalizeH="0" baseline="0" noProof="0" dirty="0">
                <a:ln>
                  <a:noFill/>
                </a:ln>
                <a:solidFill>
                  <a:srgbClr val="FF0000"/>
                </a:solidFill>
                <a:effectLst/>
                <a:uLnTx/>
                <a:uFillTx/>
                <a:latin typeface="Calibri"/>
                <a:ea typeface="+mn-ea"/>
                <a:cs typeface="Calibri"/>
              </a:rPr>
              <a:t>ν</a:t>
            </a:r>
            <a:r>
              <a:rPr kumimoji="0" sz="2000" b="0" i="0" u="none" strike="noStrike" kern="1200" cap="none" spc="-5" normalizeH="0" baseline="0" noProof="0" dirty="0">
                <a:ln>
                  <a:noFill/>
                </a:ln>
                <a:solidFill>
                  <a:srgbClr val="FF0000"/>
                </a:solidFill>
                <a:effectLst/>
                <a:uLnTx/>
                <a:uFillTx/>
                <a:latin typeface="Calibri"/>
                <a:ea typeface="+mn-ea"/>
                <a:cs typeface="Calibri"/>
              </a:rPr>
              <a:t>ισ</a:t>
            </a:r>
            <a:r>
              <a:rPr kumimoji="0" sz="2000" b="0" i="0" u="none" strike="noStrike" kern="1200" cap="none" spc="0" normalizeH="0" baseline="0" noProof="0" dirty="0">
                <a:ln>
                  <a:noFill/>
                </a:ln>
                <a:solidFill>
                  <a:srgbClr val="FF0000"/>
                </a:solidFill>
                <a:effectLst/>
                <a:uLnTx/>
                <a:uFillTx/>
                <a:latin typeface="Calibri"/>
                <a:ea typeface="+mn-ea"/>
                <a:cs typeface="Calibri"/>
              </a:rPr>
              <a:t>μ</a:t>
            </a:r>
            <a:r>
              <a:rPr kumimoji="0" sz="2000" b="0" i="0" u="none" strike="noStrike" kern="1200" cap="none" spc="-15" normalizeH="0" baseline="0" noProof="0" dirty="0">
                <a:ln>
                  <a:noFill/>
                </a:ln>
                <a:solidFill>
                  <a:srgbClr val="FF0000"/>
                </a:solidFill>
                <a:effectLst/>
                <a:uLnTx/>
                <a:uFillTx/>
                <a:latin typeface="Calibri"/>
                <a:ea typeface="+mn-ea"/>
                <a:cs typeface="Calibri"/>
              </a:rPr>
              <a:t>ώ</a:t>
            </a:r>
            <a:r>
              <a:rPr kumimoji="0" sz="2000" b="0" i="0" u="none" strike="noStrike" kern="1200" cap="none" spc="0" normalizeH="0" baseline="0" noProof="0" dirty="0">
                <a:ln>
                  <a:noFill/>
                </a:ln>
                <a:solidFill>
                  <a:srgbClr val="FF0000"/>
                </a:solidFill>
                <a:effectLst/>
                <a:uLnTx/>
                <a:uFillTx/>
                <a:latin typeface="Calibri"/>
                <a:ea typeface="+mn-ea"/>
                <a:cs typeface="Calibri"/>
              </a:rPr>
              <a:t>ν	μίας  </a:t>
            </a:r>
            <a:r>
              <a:rPr kumimoji="0" sz="2000" b="0" i="0" u="none" strike="noStrike" kern="1200" cap="none" spc="-10" normalizeH="0" baseline="0" noProof="0" dirty="0">
                <a:ln>
                  <a:noFill/>
                </a:ln>
                <a:solidFill>
                  <a:srgbClr val="FF0000"/>
                </a:solidFill>
                <a:effectLst/>
                <a:uLnTx/>
                <a:uFillTx/>
                <a:latin typeface="Calibri"/>
                <a:ea typeface="+mn-ea"/>
                <a:cs typeface="Calibri"/>
              </a:rPr>
              <a:t>κοινοπραξίας</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λαμβάνουν</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ηλεκτρονικό</a:t>
            </a:r>
            <a:r>
              <a:rPr kumimoji="0" sz="2000" b="1" i="0" u="none" strike="noStrike" kern="1200" cap="none" spc="-25"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μήνυμα</a:t>
            </a:r>
            <a:r>
              <a:rPr kumimoji="0" sz="2000" b="1" i="0" u="none" strike="noStrike" kern="1200" cap="none" spc="-15"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επιβεβαίωσης,</a:t>
            </a:r>
            <a:r>
              <a:rPr kumimoji="0" sz="2000" b="1" i="0" u="none" strike="noStrike" kern="1200" cap="none" spc="-3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ως </a:t>
            </a:r>
            <a:r>
              <a:rPr kumimoji="0" sz="2000" b="0" i="0" u="none" strike="noStrike" kern="1200" cap="none" spc="0" normalizeH="0" baseline="0" noProof="0" dirty="0">
                <a:ln>
                  <a:noFill/>
                </a:ln>
                <a:solidFill>
                  <a:srgbClr val="FF0000"/>
                </a:solidFill>
                <a:effectLst/>
                <a:uLnTx/>
                <a:uFillTx/>
                <a:latin typeface="Calibri"/>
                <a:ea typeface="+mn-ea"/>
                <a:cs typeface="Calibri"/>
              </a:rPr>
              <a:t>πιο</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15" normalizeH="0" baseline="0" noProof="0" dirty="0">
                <a:ln>
                  <a:noFill/>
                </a:ln>
                <a:solidFill>
                  <a:srgbClr val="FF0000"/>
                </a:solidFill>
                <a:effectLst/>
                <a:uLnTx/>
                <a:uFillTx/>
                <a:latin typeface="Calibri"/>
                <a:ea typeface="+mn-ea"/>
                <a:cs typeface="Calibri"/>
              </a:rPr>
              <a:t>κάτω:</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120650" lvl="0" indent="0" algn="l" defTabSz="914400" rtl="0" eaLnBrk="1" fontAlgn="auto" latinLnBrk="0" hangingPunct="1">
              <a:lnSpc>
                <a:spcPct val="100000"/>
              </a:lnSpc>
              <a:spcBef>
                <a:spcPts val="1475"/>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An</a:t>
            </a:r>
            <a:r>
              <a:rPr kumimoji="0" sz="1400" b="0" i="0" u="none" strike="noStrike" kern="1200" cap="none" spc="-5" normalizeH="0" baseline="0" noProof="0" dirty="0">
                <a:ln>
                  <a:noFill/>
                </a:ln>
                <a:solidFill>
                  <a:srgbClr val="FF0000"/>
                </a:solidFill>
                <a:effectLst/>
                <a:uLnTx/>
                <a:uFillTx/>
                <a:latin typeface="Calibri"/>
                <a:ea typeface="+mn-ea"/>
                <a:cs typeface="Calibri"/>
              </a:rPr>
              <a:t> Erasmus+</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application</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involving</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your</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has</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been</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submitted.</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This</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project</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will</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be</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evaluated</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over</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next</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months.</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40" normalizeH="0" baseline="0" noProof="0" dirty="0">
                <a:ln>
                  <a:noFill/>
                </a:ln>
                <a:solidFill>
                  <a:srgbClr val="FF0000"/>
                </a:solidFill>
                <a:effectLst/>
                <a:uLnTx/>
                <a:uFillTx/>
                <a:latin typeface="Calibri"/>
                <a:ea typeface="+mn-ea"/>
                <a:cs typeface="Calibri"/>
              </a:rPr>
              <a:t>You</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may </a:t>
            </a:r>
            <a:r>
              <a:rPr kumimoji="0" sz="1400" b="0" i="0" u="none" strike="noStrike" kern="1200" cap="none" spc="-5" normalizeH="0" baseline="0" noProof="0" dirty="0">
                <a:ln>
                  <a:noFill/>
                </a:ln>
                <a:solidFill>
                  <a:srgbClr val="FF0000"/>
                </a:solidFill>
                <a:effectLst/>
                <a:uLnTx/>
                <a:uFillTx/>
                <a:latin typeface="Calibri"/>
                <a:ea typeface="+mn-ea"/>
                <a:cs typeface="Calibri"/>
              </a:rPr>
              <a:t>find</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further</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details</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below. </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40" normalizeH="0" baseline="0" noProof="0" dirty="0">
                <a:ln>
                  <a:noFill/>
                </a:ln>
                <a:solidFill>
                  <a:srgbClr val="FF0000"/>
                </a:solidFill>
                <a:effectLst/>
                <a:uLnTx/>
                <a:uFillTx/>
                <a:latin typeface="Calibri"/>
                <a:ea typeface="+mn-ea"/>
                <a:cs typeface="Calibri"/>
              </a:rPr>
              <a:t>You</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are</a:t>
            </a:r>
            <a:r>
              <a:rPr kumimoji="0" sz="1400" b="0" i="0" u="none" strike="noStrike" kern="1200" cap="none" spc="-5" normalizeH="0" baseline="0" noProof="0" dirty="0">
                <a:ln>
                  <a:noFill/>
                </a:ln>
                <a:solidFill>
                  <a:srgbClr val="FF0000"/>
                </a:solidFill>
                <a:effectLst/>
                <a:uLnTx/>
                <a:uFillTx/>
                <a:latin typeface="Calibri"/>
                <a:ea typeface="+mn-ea"/>
                <a:cs typeface="Calibri"/>
              </a:rPr>
              <a:t> receiving</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this</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notification</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because</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you</a:t>
            </a:r>
            <a:r>
              <a:rPr kumimoji="0" sz="1400" b="0" i="0" u="none" strike="noStrike" kern="1200" cap="none" spc="-15" normalizeH="0" baseline="0" noProof="0" dirty="0">
                <a:ln>
                  <a:noFill/>
                </a:ln>
                <a:solidFill>
                  <a:srgbClr val="FF0000"/>
                </a:solidFill>
                <a:effectLst/>
                <a:uLnTx/>
                <a:uFillTx/>
                <a:latin typeface="Calibri"/>
                <a:ea typeface="+mn-ea"/>
                <a:cs typeface="Calibri"/>
              </a:rPr>
              <a:t> have</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been</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identified</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as</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legal</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representative</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contact</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person</a:t>
            </a:r>
            <a:r>
              <a:rPr kumimoji="0" sz="1400" b="0" i="0" u="none" strike="noStrike" kern="1200" cap="none" spc="-10" normalizeH="0" baseline="0" noProof="0" dirty="0">
                <a:ln>
                  <a:noFill/>
                </a:ln>
                <a:solidFill>
                  <a:srgbClr val="FF0000"/>
                </a:solidFill>
                <a:effectLst/>
                <a:uLnTx/>
                <a:uFillTx/>
                <a:latin typeface="Calibri"/>
                <a:ea typeface="+mn-ea"/>
                <a:cs typeface="Calibri"/>
              </a:rPr>
              <a:t> for</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your</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err="1">
                <a:ln>
                  <a:noFill/>
                </a:ln>
                <a:solidFill>
                  <a:srgbClr val="FF0000"/>
                </a:solidFill>
                <a:effectLst/>
                <a:uLnTx/>
                <a:uFillTx/>
                <a:latin typeface="Calibri"/>
                <a:ea typeface="+mn-ea"/>
                <a:cs typeface="Calibri"/>
              </a:rPr>
              <a:t>organisation</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lang="el-GR"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If</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your</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is</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not</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participating</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in</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this</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application</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or</a:t>
            </a:r>
            <a:r>
              <a:rPr kumimoji="0" sz="1400" b="0" i="0" u="none" strike="noStrike" kern="1200" cap="none" spc="-5" normalizeH="0" baseline="0" noProof="0" dirty="0">
                <a:ln>
                  <a:noFill/>
                </a:ln>
                <a:solidFill>
                  <a:srgbClr val="FF0000"/>
                </a:solidFill>
                <a:effectLst/>
                <a:uLnTx/>
                <a:uFillTx/>
                <a:latin typeface="Calibri"/>
                <a:ea typeface="+mn-ea"/>
                <a:cs typeface="Calibri"/>
              </a:rPr>
              <a:t> you</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believe</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you</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have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received</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this</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message</a:t>
            </a:r>
            <a:r>
              <a:rPr kumimoji="0" sz="1400" b="0" i="0" u="none" strike="noStrike" kern="1200" cap="none" spc="0" normalizeH="0" baseline="0" noProof="0" dirty="0">
                <a:ln>
                  <a:noFill/>
                </a:ln>
                <a:solidFill>
                  <a:srgbClr val="FF0000"/>
                </a:solidFill>
                <a:effectLst/>
                <a:uLnTx/>
                <a:uFillTx/>
                <a:latin typeface="Calibri"/>
                <a:ea typeface="+mn-ea"/>
                <a:cs typeface="Calibri"/>
              </a:rPr>
              <a:t> in</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25" normalizeH="0" baseline="0" noProof="0" dirty="0">
                <a:ln>
                  <a:noFill/>
                </a:ln>
                <a:solidFill>
                  <a:srgbClr val="FF0000"/>
                </a:solidFill>
                <a:effectLst/>
                <a:uLnTx/>
                <a:uFillTx/>
                <a:latin typeface="Calibri"/>
                <a:ea typeface="+mn-ea"/>
                <a:cs typeface="Calibri"/>
              </a:rPr>
              <a:t>error,</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please</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contact</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National </a:t>
            </a:r>
            <a:r>
              <a:rPr kumimoji="0" sz="1400" b="0" i="0" u="none" strike="noStrike" kern="1200" cap="none" spc="-5" normalizeH="0" baseline="0" noProof="0" dirty="0">
                <a:ln>
                  <a:noFill/>
                </a:ln>
                <a:solidFill>
                  <a:srgbClr val="FF0000"/>
                </a:solidFill>
                <a:effectLst/>
                <a:uLnTx/>
                <a:uFillTx/>
                <a:latin typeface="Calibri"/>
                <a:ea typeface="+mn-ea"/>
                <a:cs typeface="Calibri"/>
              </a:rPr>
              <a:t>Agency</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identified</a:t>
            </a:r>
            <a:r>
              <a:rPr kumimoji="0" lang="el-GR"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further</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below.</a:t>
            </a:r>
            <a:r>
              <a:rPr kumimoji="0" sz="1400" b="0" i="0" u="none" strike="noStrike" kern="1200" cap="none" spc="-10" normalizeH="0" baseline="0" noProof="0" dirty="0">
                <a:ln>
                  <a:noFill/>
                </a:ln>
                <a:solidFill>
                  <a:srgbClr val="FF0000"/>
                </a:solidFill>
                <a:effectLst/>
                <a:uLnTx/>
                <a:uFillTx/>
                <a:latin typeface="Calibri"/>
                <a:ea typeface="+mn-ea"/>
                <a:cs typeface="Calibri"/>
              </a:rPr>
              <a:t> Contact</a:t>
            </a:r>
            <a:r>
              <a:rPr kumimoji="0" sz="1400" b="0" i="0" u="none" strike="noStrike" kern="1200" cap="none" spc="5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details</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of</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all</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National</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Agencies</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are</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available</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here:</a:t>
            </a:r>
            <a:r>
              <a:rPr kumimoji="0" sz="1400" b="0" i="0" u="none" strike="noStrike" kern="1200" cap="none" spc="60" normalizeH="0" baseline="0" noProof="0" dirty="0">
                <a:ln>
                  <a:noFill/>
                </a:ln>
                <a:solidFill>
                  <a:srgbClr val="FF0000"/>
                </a:solidFill>
                <a:effectLst/>
                <a:uLnTx/>
                <a:uFillTx/>
                <a:latin typeface="Calibri"/>
                <a:ea typeface="+mn-ea"/>
                <a:cs typeface="Calibri"/>
              </a:rPr>
              <a:t> </a:t>
            </a:r>
            <a:r>
              <a:rPr kumimoji="0" sz="1400" b="0" i="0" u="sng"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https://ec.europa.eu/programmes/erasmus-plus/contact/national-agencies_en</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150" b="0" i="0" u="none" strike="noStrike" kern="1200" cap="none" spc="0" normalizeH="0" baseline="0" noProof="0" dirty="0">
              <a:ln>
                <a:noFill/>
              </a:ln>
              <a:solidFill>
                <a:prstClr val="black"/>
              </a:solidFill>
              <a:effectLst/>
              <a:uLnTx/>
              <a:uFillTx/>
              <a:latin typeface="Calibri"/>
              <a:ea typeface="+mn-ea"/>
              <a:cs typeface="Calibri"/>
            </a:endParaRPr>
          </a:p>
          <a:p>
            <a:pPr marL="12700" marR="56769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In</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case</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you</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have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questions</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about</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validity</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of</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information</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 would</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like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to</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know</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more</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about</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the</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process</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please</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contact</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relevant</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National</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Agency </a:t>
            </a:r>
            <a:r>
              <a:rPr kumimoji="0" sz="1400" b="0" i="0" u="none" strike="noStrike" kern="1200" cap="none" spc="-30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(https://erasmus-plus.ec.europa.eu/national-agencies)</a:t>
            </a:r>
            <a:r>
              <a:rPr kumimoji="0" sz="1400" b="0" i="0" u="none" strike="noStrike" kern="1200" cap="none" spc="5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a:t>
            </a:r>
            <a:r>
              <a:rPr kumimoji="0" sz="1400" b="0" i="0" u="none" strike="noStrike" kern="1200" cap="none" spc="-15" normalizeH="0" baseline="0" noProof="0" dirty="0">
                <a:ln>
                  <a:noFill/>
                </a:ln>
                <a:solidFill>
                  <a:srgbClr val="FF0000"/>
                </a:solidFill>
                <a:effectLst/>
                <a:uLnTx/>
                <a:uFillTx/>
                <a:latin typeface="Calibri"/>
                <a:ea typeface="+mn-ea"/>
                <a:cs typeface="Calibri"/>
              </a:rPr>
              <a:t> have</a:t>
            </a:r>
            <a:r>
              <a:rPr kumimoji="0" sz="1400" b="0" i="0" u="none" strike="noStrike" kern="1200" cap="none" spc="0" normalizeH="0" baseline="0" noProof="0" dirty="0">
                <a:ln>
                  <a:noFill/>
                </a:ln>
                <a:solidFill>
                  <a:srgbClr val="FF0000"/>
                </a:solidFill>
                <a:effectLst/>
                <a:uLnTx/>
                <a:uFillTx/>
                <a:latin typeface="Calibri"/>
                <a:ea typeface="+mn-ea"/>
                <a:cs typeface="Calibri"/>
              </a:rPr>
              <a:t> a look</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at</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documentation</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available</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at</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sng"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3"/>
              </a:rPr>
              <a:t>https://wikis.ec.europa.eu/x/xqH-AQ</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15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In</a:t>
            </a:r>
            <a:r>
              <a:rPr kumimoji="0" sz="1400" b="0" i="0" u="none" strike="noStrike" kern="1200" cap="none" spc="1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case</a:t>
            </a:r>
            <a:r>
              <a:rPr kumimoji="0" sz="1400" b="0" i="0" u="none" strike="noStrike" kern="1200" cap="none" spc="1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you</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15" normalizeH="0" baseline="0" noProof="0" dirty="0">
                <a:ln>
                  <a:noFill/>
                </a:ln>
                <a:solidFill>
                  <a:srgbClr val="FF0000"/>
                </a:solidFill>
                <a:effectLst/>
                <a:uLnTx/>
                <a:uFillTx/>
                <a:latin typeface="Calibri"/>
                <a:ea typeface="+mn-ea"/>
                <a:cs typeface="Calibri"/>
                <a:hlinkClick r:id="rId4"/>
              </a:rPr>
              <a:t>have</a:t>
            </a:r>
            <a:r>
              <a:rPr kumimoji="0" sz="1400" b="0" i="0" u="none" strike="noStrike" kern="1200" cap="none" spc="2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questions</a:t>
            </a:r>
            <a:r>
              <a:rPr kumimoji="0" sz="1400" b="0" i="0" u="none" strike="noStrike" kern="1200" cap="none" spc="25"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about</a:t>
            </a:r>
            <a:r>
              <a:rPr kumimoji="0" sz="1400" b="0" i="0" u="none" strike="noStrike" kern="1200" cap="none" spc="3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personal</a:t>
            </a:r>
            <a:r>
              <a:rPr kumimoji="0" sz="1400" b="0" i="0" u="none" strike="noStrike" kern="1200" cap="none" spc="1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10" normalizeH="0" baseline="0" noProof="0" dirty="0">
                <a:ln>
                  <a:noFill/>
                </a:ln>
                <a:solidFill>
                  <a:srgbClr val="FF0000"/>
                </a:solidFill>
                <a:effectLst/>
                <a:uLnTx/>
                <a:uFillTx/>
                <a:latin typeface="Calibri"/>
                <a:ea typeface="+mn-ea"/>
                <a:cs typeface="Calibri"/>
                <a:hlinkClick r:id="rId4"/>
              </a:rPr>
              <a:t>data</a:t>
            </a:r>
            <a:r>
              <a:rPr kumimoji="0" sz="1400" b="0" i="0" u="none" strike="noStrike" kern="1200" cap="none" spc="15"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processing</a:t>
            </a:r>
            <a:r>
              <a:rPr kumimoji="0" sz="1400" b="0" i="0" u="none" strike="noStrike" kern="1200" cap="none" spc="2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please</a:t>
            </a:r>
            <a:r>
              <a:rPr kumimoji="0" sz="1400" b="0" i="0" u="none" strike="noStrike" kern="1200" cap="none" spc="2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check</a:t>
            </a:r>
            <a:r>
              <a:rPr kumimoji="0" sz="1400" b="0" i="0" u="none" strike="noStrike" kern="1200" cap="none" spc="15"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the</a:t>
            </a:r>
            <a:r>
              <a:rPr kumimoji="0" sz="1400" b="0" i="0" u="none" strike="noStrike" kern="1200" cap="none" spc="2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privacy</a:t>
            </a:r>
            <a:r>
              <a:rPr kumimoji="0" sz="1400" b="0" i="0" u="none" strike="noStrike" kern="1200" cap="none" spc="25"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10" normalizeH="0" baseline="0" noProof="0" dirty="0">
                <a:ln>
                  <a:noFill/>
                </a:ln>
                <a:solidFill>
                  <a:srgbClr val="FF0000"/>
                </a:solidFill>
                <a:effectLst/>
                <a:uLnTx/>
                <a:uFillTx/>
                <a:latin typeface="Calibri"/>
                <a:ea typeface="+mn-ea"/>
                <a:cs typeface="Calibri"/>
                <a:hlinkClick r:id="rId4"/>
              </a:rPr>
              <a:t>statement:</a:t>
            </a:r>
            <a:r>
              <a:rPr kumimoji="0" sz="1400" b="0" i="0" u="none" strike="noStrike" kern="1200" cap="none" spc="60" normalizeH="0" baseline="0" noProof="0" dirty="0">
                <a:ln>
                  <a:noFill/>
                </a:ln>
                <a:solidFill>
                  <a:srgbClr val="FF0000"/>
                </a:solidFill>
                <a:effectLst/>
                <a:uLnTx/>
                <a:uFillTx/>
                <a:latin typeface="Calibri"/>
                <a:ea typeface="+mn-ea"/>
                <a:cs typeface="Calibri"/>
                <a:hlinkClick r:id="rId4"/>
              </a:rPr>
              <a:t> </a:t>
            </a:r>
            <a:r>
              <a:rPr kumimoji="0" sz="1400" b="0" i="0" u="sng"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4"/>
              </a:rPr>
              <a:t>https://webgate.ec.europa.eu/erasmus-esc/index/privacy-</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sng"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4"/>
              </a:rPr>
              <a:t>statement</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15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a:ln>
                  <a:noFill/>
                </a:ln>
                <a:solidFill>
                  <a:srgbClr val="FF0000"/>
                </a:solidFill>
                <a:effectLst/>
                <a:uLnTx/>
                <a:uFillTx/>
                <a:latin typeface="Calibri"/>
                <a:ea typeface="+mn-ea"/>
                <a:cs typeface="Calibri"/>
              </a:rPr>
              <a:t>Project Information</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6547484"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a:ln>
                  <a:noFill/>
                </a:ln>
                <a:solidFill>
                  <a:srgbClr val="FF0000"/>
                </a:solidFill>
                <a:effectLst/>
                <a:uLnTx/>
                <a:uFillTx/>
                <a:latin typeface="Calibri"/>
                <a:ea typeface="+mn-ea"/>
                <a:cs typeface="Calibri"/>
              </a:rPr>
              <a:t>Project</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Title:</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Action: Small-scale</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partnerships</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in </a:t>
            </a:r>
            <a:r>
              <a:rPr kumimoji="0" sz="1400" b="0" i="0" u="none" strike="noStrike" kern="1200" cap="none" spc="-5" normalizeH="0" baseline="0" noProof="0" dirty="0">
                <a:ln>
                  <a:noFill/>
                </a:ln>
                <a:solidFill>
                  <a:srgbClr val="FF0000"/>
                </a:solidFill>
                <a:effectLst/>
                <a:uLnTx/>
                <a:uFillTx/>
                <a:latin typeface="Calibri"/>
                <a:ea typeface="+mn-ea"/>
                <a:cs typeface="Calibri"/>
              </a:rPr>
              <a:t>youth</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Call</a:t>
            </a:r>
            <a:r>
              <a:rPr kumimoji="0" sz="1400" b="0" i="0" u="none" strike="noStrike" kern="1200" cap="none" spc="-10" normalizeH="0" baseline="0" noProof="0" dirty="0">
                <a:ln>
                  <a:noFill/>
                </a:ln>
                <a:solidFill>
                  <a:srgbClr val="FF0000"/>
                </a:solidFill>
                <a:effectLst/>
                <a:uLnTx/>
                <a:uFillTx/>
                <a:latin typeface="Calibri"/>
                <a:ea typeface="+mn-ea"/>
                <a:cs typeface="Calibri"/>
              </a:rPr>
              <a:t> for</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proposals:</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2021</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3144520" lvl="0" indent="0" algn="l" defTabSz="914400" rtl="0" eaLnBrk="1" fontAlgn="auto" latinLnBrk="0" hangingPunct="1">
              <a:lnSpc>
                <a:spcPct val="100000"/>
              </a:lnSpc>
              <a:spcBef>
                <a:spcPts val="5"/>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National Agency:</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RO01</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a:t>
            </a:r>
            <a:r>
              <a:rPr kumimoji="0" sz="1400" b="0" i="0" u="none" strike="noStrike" kern="1200" cap="none" spc="-5" normalizeH="0" baseline="0" noProof="0" dirty="0">
                <a:ln>
                  <a:noFill/>
                </a:ln>
                <a:solidFill>
                  <a:srgbClr val="FF0000"/>
                </a:solidFill>
                <a:effectLst/>
                <a:uLnTx/>
                <a:uFillTx/>
                <a:latin typeface="Calibri"/>
                <a:ea typeface="+mn-ea"/>
                <a:cs typeface="Calibri"/>
              </a:rPr>
              <a:t> Agentia</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Nationala</a:t>
            </a:r>
            <a:r>
              <a:rPr kumimoji="0" sz="1400" b="0" i="0" u="none" strike="noStrike" kern="1200" cap="none" spc="-5" normalizeH="0" baseline="0" noProof="0" dirty="0">
                <a:ln>
                  <a:noFill/>
                </a:ln>
                <a:solidFill>
                  <a:srgbClr val="FF0000"/>
                </a:solidFill>
                <a:effectLst/>
                <a:uLnTx/>
                <a:uFillTx/>
                <a:latin typeface="Calibri"/>
                <a:ea typeface="+mn-ea"/>
                <a:cs typeface="Calibri"/>
              </a:rPr>
              <a:t> pentru</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Programe Comunitare</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in </a:t>
            </a:r>
            <a:r>
              <a:rPr kumimoji="0" sz="1400" b="0" i="0" u="none" strike="noStrike" kern="1200" cap="none" spc="-5" normalizeH="0" baseline="0" noProof="0" dirty="0">
                <a:ln>
                  <a:noFill/>
                </a:ln>
                <a:solidFill>
                  <a:srgbClr val="FF0000"/>
                </a:solidFill>
                <a:effectLst/>
                <a:uLnTx/>
                <a:uFillTx/>
                <a:latin typeface="Calibri"/>
                <a:ea typeface="+mn-ea"/>
                <a:cs typeface="Calibri"/>
              </a:rPr>
              <a:t>Domeniul</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Educatiei</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si </a:t>
            </a:r>
            <a:r>
              <a:rPr kumimoji="0" sz="1400" b="0" i="0" u="none" strike="noStrike" kern="1200" cap="none" spc="-5" normalizeH="0" baseline="0" noProof="0" dirty="0">
                <a:ln>
                  <a:noFill/>
                </a:ln>
                <a:solidFill>
                  <a:srgbClr val="FF0000"/>
                </a:solidFill>
                <a:effectLst/>
                <a:uLnTx/>
                <a:uFillTx/>
                <a:latin typeface="Calibri"/>
                <a:ea typeface="+mn-ea"/>
                <a:cs typeface="Calibri"/>
              </a:rPr>
              <a:t>Formarii</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Profesionale </a:t>
            </a:r>
            <a:r>
              <a:rPr kumimoji="0" sz="1400" b="0" i="0" u="none" strike="noStrike" kern="1200" cap="none" spc="-30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891413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a:ln>
                  <a:noFill/>
                </a:ln>
                <a:solidFill>
                  <a:srgbClr val="FF0000"/>
                </a:solidFill>
                <a:effectLst/>
                <a:uLnTx/>
                <a:uFillTx/>
                <a:latin typeface="Calibri"/>
                <a:ea typeface="+mn-ea"/>
                <a:cs typeface="Calibri"/>
              </a:rPr>
              <a:t>Legal </a:t>
            </a:r>
            <a:r>
              <a:rPr kumimoji="0" sz="1400" b="0" i="0" u="none" strike="noStrike" kern="1200" cap="none" spc="-5" normalizeH="0" baseline="0" noProof="0" dirty="0">
                <a:ln>
                  <a:noFill/>
                </a:ln>
                <a:solidFill>
                  <a:srgbClr val="FF0000"/>
                </a:solidFill>
                <a:effectLst/>
                <a:uLnTx/>
                <a:uFillTx/>
                <a:latin typeface="Calibri"/>
                <a:ea typeface="+mn-ea"/>
                <a:cs typeface="Calibri"/>
              </a:rPr>
              <a:t>name: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35" normalizeH="0" baseline="0" noProof="0" dirty="0">
                <a:ln>
                  <a:noFill/>
                </a:ln>
                <a:solidFill>
                  <a:srgbClr val="FF0000"/>
                </a:solidFill>
                <a:effectLst/>
                <a:uLnTx/>
                <a:uFillTx/>
                <a:latin typeface="Calibri"/>
                <a:ea typeface="+mn-ea"/>
                <a:cs typeface="Calibri"/>
              </a:rPr>
              <a:t>Test</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Romania </a:t>
            </a:r>
            <a:r>
              <a:rPr kumimoji="0" sz="1400" b="0" i="0" u="none" strike="noStrike" kern="1200" cap="none" spc="-30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ID:</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E10000178</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Role</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of</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a:t>
            </a:r>
            <a:r>
              <a:rPr kumimoji="0" sz="1400" b="0" i="0" u="none" strike="noStrike" kern="1200" cap="none" spc="0" normalizeH="0" baseline="0" noProof="0" dirty="0">
                <a:ln>
                  <a:noFill/>
                </a:ln>
                <a:solidFill>
                  <a:srgbClr val="FF0000"/>
                </a:solidFill>
                <a:effectLst/>
                <a:uLnTx/>
                <a:uFillTx/>
                <a:latin typeface="Calibri"/>
                <a:ea typeface="+mn-ea"/>
                <a:cs typeface="Calibri"/>
              </a:rPr>
              <a:t> in the </a:t>
            </a:r>
            <a:r>
              <a:rPr kumimoji="0" sz="1400" b="0" i="0" u="none" strike="noStrike" kern="1200" cap="none" spc="-5" normalizeH="0" baseline="0" noProof="0" dirty="0">
                <a:ln>
                  <a:noFill/>
                </a:ln>
                <a:solidFill>
                  <a:srgbClr val="FF0000"/>
                </a:solidFill>
                <a:effectLst/>
                <a:uLnTx/>
                <a:uFillTx/>
                <a:latin typeface="Calibri"/>
                <a:ea typeface="+mn-ea"/>
                <a:cs typeface="Calibri"/>
              </a:rPr>
              <a:t>application:</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APPLICANT</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Submission</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information</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a:ln>
                  <a:noFill/>
                </a:ln>
                <a:solidFill>
                  <a:srgbClr val="FF0000"/>
                </a:solidFill>
                <a:effectLst/>
                <a:uLnTx/>
                <a:uFillTx/>
                <a:latin typeface="Calibri"/>
                <a:ea typeface="+mn-ea"/>
                <a:cs typeface="Calibri"/>
              </a:rPr>
              <a:t>Form</a:t>
            </a:r>
            <a:r>
              <a:rPr kumimoji="0" sz="1400" b="0" i="0" u="none" strike="noStrike" kern="1200" cap="none" spc="-5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ID:</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KA210-YOU-E4EDF191</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Submission</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ID:</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1006357</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8051165"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Submission</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date</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(dd/mm/yyyy): 19/08/2022 </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Submission</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time </a:t>
            </a:r>
            <a:r>
              <a:rPr kumimoji="0" sz="1400" b="0" i="0" u="none" strike="noStrike" kern="1200" cap="none" spc="0" normalizeH="0" baseline="0" noProof="0" dirty="0">
                <a:ln>
                  <a:noFill/>
                </a:ln>
                <a:solidFill>
                  <a:srgbClr val="FF0000"/>
                </a:solidFill>
                <a:effectLst/>
                <a:uLnTx/>
                <a:uFillTx/>
                <a:latin typeface="Calibri"/>
                <a:ea typeface="+mn-ea"/>
                <a:cs typeface="Calibri"/>
              </a:rPr>
              <a:t>(Brussels,</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Belgium</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time):</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11:35:43</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020" y="46990"/>
            <a:ext cx="8733790"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ΚΑΘΥΣΤΕΡΗΜΕΝΗ</a:t>
            </a:r>
            <a:r>
              <a:rPr sz="2800" spc="5" dirty="0">
                <a:solidFill>
                  <a:srgbClr val="FFFFFF"/>
                </a:solidFill>
              </a:rPr>
              <a:t> </a:t>
            </a:r>
            <a:r>
              <a:rPr sz="2800" spc="-10" dirty="0">
                <a:solidFill>
                  <a:srgbClr val="FFFFFF"/>
                </a:solidFill>
              </a:rPr>
              <a:t>ΥΠΟΒΟΛΗ</a:t>
            </a:r>
            <a:r>
              <a:rPr sz="2800" spc="-15"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264668" y="913892"/>
            <a:ext cx="11191240" cy="5602816"/>
          </a:xfrm>
          <a:prstGeom prst="rect">
            <a:avLst/>
          </a:prstGeom>
        </p:spPr>
        <p:txBody>
          <a:bodyPr vert="horz" wrap="square" lIns="0" tIns="49530" rIns="0" bIns="0" rtlCol="0">
            <a:spAutoFit/>
          </a:bodyPr>
          <a:lstStyle/>
          <a:p>
            <a:pPr marL="12700" marR="8255" lvl="0" indent="0" algn="just" defTabSz="914400" rtl="0" eaLnBrk="1" fontAlgn="auto" latinLnBrk="0" hangingPunct="1">
              <a:lnSpc>
                <a:spcPts val="2380"/>
              </a:lnSpc>
              <a:spcBef>
                <a:spcPts val="390"/>
              </a:spcBef>
              <a:spcAft>
                <a:spcPts val="0"/>
              </a:spcAft>
              <a:buClrTx/>
              <a:buSzTx/>
              <a:buFontTx/>
              <a:buNone/>
              <a:tabLst/>
              <a:defRPr/>
            </a:pPr>
            <a:r>
              <a:rPr kumimoji="0" sz="2200" b="1" i="0" u="none" strike="noStrike" kern="1200" cap="none" spc="-5" normalizeH="0" baseline="0" noProof="0" dirty="0">
                <a:ln>
                  <a:noFill/>
                </a:ln>
                <a:solidFill>
                  <a:srgbClr val="FF0000"/>
                </a:solidFill>
                <a:effectLst/>
                <a:uLnTx/>
                <a:uFillTx/>
                <a:latin typeface="Calibri"/>
                <a:ea typeface="+mn-ea"/>
                <a:cs typeface="Calibri"/>
              </a:rPr>
              <a:t>Η</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υποβολή</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αιτήσεων</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μετά</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την</a:t>
            </a:r>
            <a:r>
              <a:rPr kumimoji="0" sz="2200" b="1" i="0" u="none" strike="noStrike" kern="1200" cap="none" spc="-5" normalizeH="0" baseline="0" noProof="0" dirty="0">
                <a:ln>
                  <a:noFill/>
                </a:ln>
                <a:solidFill>
                  <a:srgbClr val="FF0000"/>
                </a:solidFill>
                <a:effectLst/>
                <a:uLnTx/>
                <a:uFillTx/>
                <a:latin typeface="Calibri"/>
                <a:ea typeface="+mn-ea"/>
                <a:cs typeface="Calibri"/>
              </a:rPr>
              <a:t> πάροδο</a:t>
            </a:r>
            <a:r>
              <a:rPr kumimoji="0" sz="2200" b="1" i="0" u="none" strike="noStrike" kern="1200" cap="none" spc="0" normalizeH="0" baseline="0" noProof="0" dirty="0">
                <a:ln>
                  <a:noFill/>
                </a:ln>
                <a:solidFill>
                  <a:srgbClr val="FF0000"/>
                </a:solidFill>
                <a:effectLst/>
                <a:uLnTx/>
                <a:uFillTx/>
                <a:latin typeface="Calibri"/>
                <a:ea typeface="+mn-ea"/>
                <a:cs typeface="Calibri"/>
              </a:rPr>
              <a:t> της</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καταληκτικής</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ημερομηνίας</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επιτρέπεται</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όταν </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5" normalizeH="0" baseline="0" noProof="0" dirty="0">
                <a:ln>
                  <a:noFill/>
                </a:ln>
                <a:solidFill>
                  <a:srgbClr val="FF0000"/>
                </a:solidFill>
                <a:effectLst/>
                <a:uLnTx/>
                <a:uFillTx/>
                <a:latin typeface="Calibri"/>
                <a:ea typeface="+mn-ea"/>
                <a:cs typeface="Calibri"/>
              </a:rPr>
              <a:t>ικανοποιούνται</a:t>
            </a:r>
            <a:r>
              <a:rPr kumimoji="0" sz="2200" b="1" i="0" u="none" strike="noStrike" kern="1200" cap="none" spc="60" normalizeH="0" baseline="0" noProof="0" dirty="0">
                <a:ln>
                  <a:noFill/>
                </a:ln>
                <a:solidFill>
                  <a:srgbClr val="FF0000"/>
                </a:solidFill>
                <a:effectLst/>
                <a:uLnTx/>
                <a:uFillTx/>
                <a:latin typeface="Calibri"/>
                <a:ea typeface="+mn-ea"/>
                <a:cs typeface="Calibri"/>
              </a:rPr>
              <a:t> </a:t>
            </a:r>
            <a:r>
              <a:rPr kumimoji="0" sz="2200" b="1" i="0" u="none" strike="noStrike" kern="1200" cap="none" spc="-30" normalizeH="0" baseline="0" noProof="0" dirty="0">
                <a:ln>
                  <a:noFill/>
                </a:ln>
                <a:solidFill>
                  <a:srgbClr val="FF0000"/>
                </a:solidFill>
                <a:effectLst/>
                <a:uLnTx/>
                <a:uFillTx/>
                <a:latin typeface="Calibri"/>
                <a:ea typeface="+mn-ea"/>
                <a:cs typeface="Calibri"/>
              </a:rPr>
              <a:t>και</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οι</a:t>
            </a:r>
            <a:r>
              <a:rPr kumimoji="0" sz="2200" b="1" i="0" u="none" strike="noStrike" kern="1200" cap="none" spc="1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τέσσερεις</a:t>
            </a:r>
            <a:r>
              <a:rPr kumimoji="0" sz="2200" b="1" i="0" u="none" strike="noStrike" kern="1200" cap="none" spc="2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πιο</a:t>
            </a:r>
            <a:r>
              <a:rPr kumimoji="0" sz="2200" b="1" i="0" u="none" strike="noStrike" kern="1200" cap="none" spc="10" normalizeH="0" baseline="0" noProof="0" dirty="0">
                <a:ln>
                  <a:noFill/>
                </a:ln>
                <a:solidFill>
                  <a:srgbClr val="FF0000"/>
                </a:solidFill>
                <a:effectLst/>
                <a:uLnTx/>
                <a:uFillTx/>
                <a:latin typeface="Calibri"/>
                <a:ea typeface="+mn-ea"/>
                <a:cs typeface="Calibri"/>
              </a:rPr>
              <a:t> </a:t>
            </a:r>
            <a:r>
              <a:rPr kumimoji="0" sz="2200" b="1" i="0" u="none" strike="noStrike" kern="1200" cap="none" spc="-25" normalizeH="0" baseline="0" noProof="0" dirty="0">
                <a:ln>
                  <a:noFill/>
                </a:ln>
                <a:solidFill>
                  <a:srgbClr val="FF0000"/>
                </a:solidFill>
                <a:effectLst/>
                <a:uLnTx/>
                <a:uFillTx/>
                <a:latin typeface="Calibri"/>
                <a:ea typeface="+mn-ea"/>
                <a:cs typeface="Calibri"/>
              </a:rPr>
              <a:t>κάτω</a:t>
            </a:r>
            <a:r>
              <a:rPr kumimoji="0" sz="2200" b="1" i="0" u="none" strike="noStrike" kern="1200" cap="none" spc="-10" normalizeH="0" baseline="0" noProof="0" dirty="0">
                <a:ln>
                  <a:noFill/>
                </a:ln>
                <a:solidFill>
                  <a:srgbClr val="FF0000"/>
                </a:solidFill>
                <a:effectLst/>
                <a:uLnTx/>
                <a:uFillTx/>
                <a:latin typeface="Calibri"/>
                <a:ea typeface="+mn-ea"/>
                <a:cs typeface="Calibri"/>
              </a:rPr>
              <a:t> συνθήκες:</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2100" b="0" i="0" u="none" strike="noStrike" kern="1200" cap="none" spc="0" normalizeH="0" baseline="0" noProof="0" dirty="0">
              <a:ln>
                <a:noFill/>
              </a:ln>
              <a:solidFill>
                <a:prstClr val="black"/>
              </a:solidFill>
              <a:effectLst/>
              <a:uLnTx/>
              <a:uFillTx/>
              <a:latin typeface="Calibri"/>
              <a:ea typeface="+mn-ea"/>
              <a:cs typeface="Calibri"/>
            </a:endParaRPr>
          </a:p>
          <a:p>
            <a:pPr marL="367665" marR="0" lvl="0" indent="-355600" algn="just" defTabSz="914400" rtl="0" eaLnBrk="1" fontAlgn="auto" latinLnBrk="0" hangingPunct="1">
              <a:lnSpc>
                <a:spcPts val="2280"/>
              </a:lnSpc>
              <a:spcBef>
                <a:spcPts val="0"/>
              </a:spcBef>
              <a:spcAft>
                <a:spcPts val="0"/>
              </a:spcAft>
              <a:buClrTx/>
              <a:buSzPct val="87500"/>
              <a:buFont typeface="Wingdings"/>
              <a:buChar char=""/>
              <a:tabLst>
                <a:tab pos="368300" algn="l"/>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Η</a:t>
            </a:r>
            <a:r>
              <a:rPr kumimoji="0" sz="2000" b="0" i="0" u="none" strike="noStrike" kern="1200" cap="none" spc="8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αδυναμία</a:t>
            </a:r>
            <a:r>
              <a:rPr kumimoji="0" sz="2000" b="0" i="0" u="none" strike="noStrike" kern="1200" cap="none" spc="8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εμπρόθεσμης</a:t>
            </a:r>
            <a:r>
              <a:rPr kumimoji="0" sz="2000" b="0" i="0" u="none" strike="noStrike" kern="1200" cap="none" spc="7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υποβολής</a:t>
            </a:r>
            <a:r>
              <a:rPr kumimoji="0" sz="2000" b="0" i="0" u="none" strike="noStrike" kern="1200" cap="none" spc="6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οφειλόταν</a:t>
            </a:r>
            <a:r>
              <a:rPr kumimoji="0" sz="2000" b="0" i="0" u="none" strike="noStrike" kern="1200" cap="none" spc="8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σε</a:t>
            </a:r>
            <a:r>
              <a:rPr kumimoji="0" sz="2000" b="0" i="0" u="none" strike="noStrike" kern="1200" cap="none" spc="7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τεχνικά</a:t>
            </a:r>
            <a:r>
              <a:rPr kumimoji="0" sz="2000" b="1" i="0" u="none" strike="noStrike" kern="1200" cap="none" spc="9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προβλήματα</a:t>
            </a:r>
            <a:r>
              <a:rPr kumimoji="0" sz="2000" b="1" i="0" u="none" strike="noStrike" kern="1200" cap="none" spc="8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της</a:t>
            </a:r>
            <a:r>
              <a:rPr kumimoji="0" sz="2000" b="1" i="0" u="none" strike="noStrike" kern="1200" cap="none" spc="8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Ευρωπαϊκής</a:t>
            </a:r>
            <a:r>
              <a:rPr kumimoji="0" sz="2000" b="1" i="0" u="none" strike="noStrike" kern="1200" cap="none" spc="75"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πλατφόρμας</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ts val="2280"/>
              </a:lnSpc>
              <a:spcBef>
                <a:spcPts val="0"/>
              </a:spcBef>
              <a:spcAft>
                <a:spcPts val="0"/>
              </a:spcAft>
              <a:buClrTx/>
              <a:buSzTx/>
              <a:buFontTx/>
              <a:buNone/>
              <a:tabLst/>
              <a:defRPr/>
            </a:pPr>
            <a:r>
              <a:rPr kumimoji="0" sz="2000" b="0" i="0" u="none" strike="noStrike" kern="1200" cap="none" spc="-20" normalizeH="0" baseline="0" noProof="0" dirty="0">
                <a:ln>
                  <a:noFill/>
                </a:ln>
                <a:solidFill>
                  <a:srgbClr val="FF0000"/>
                </a:solidFill>
                <a:effectLst/>
                <a:uLnTx/>
                <a:uFillTx/>
                <a:latin typeface="Calibri"/>
                <a:ea typeface="+mn-ea"/>
                <a:cs typeface="Calibri"/>
              </a:rPr>
              <a:t>και</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όχι</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σε </a:t>
            </a:r>
            <a:r>
              <a:rPr kumimoji="0" sz="2000" b="0" i="0" u="none" strike="noStrike" kern="1200" cap="none" spc="-15" normalizeH="0" baseline="0" noProof="0" dirty="0">
                <a:ln>
                  <a:noFill/>
                </a:ln>
                <a:solidFill>
                  <a:srgbClr val="FF0000"/>
                </a:solidFill>
                <a:effectLst/>
                <a:uLnTx/>
                <a:uFillTx/>
                <a:latin typeface="Calibri"/>
                <a:ea typeface="+mn-ea"/>
                <a:cs typeface="Calibri"/>
              </a:rPr>
              <a:t>τεχνικά </a:t>
            </a:r>
            <a:r>
              <a:rPr kumimoji="0" sz="2000" b="0" i="0" u="none" strike="noStrike" kern="1200" cap="none" spc="-5" normalizeH="0" baseline="0" noProof="0" dirty="0">
                <a:ln>
                  <a:noFill/>
                </a:ln>
                <a:solidFill>
                  <a:srgbClr val="FF0000"/>
                </a:solidFill>
                <a:effectLst/>
                <a:uLnTx/>
                <a:uFillTx/>
                <a:latin typeface="Calibri"/>
                <a:ea typeface="+mn-ea"/>
                <a:cs typeface="Calibri"/>
              </a:rPr>
              <a:t>προβλήματα</a:t>
            </a:r>
            <a:r>
              <a:rPr kumimoji="0" sz="2000" b="0" i="0" u="none" strike="noStrike" kern="1200" cap="none" spc="-4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του</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αιτητή</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58140" marR="0" lvl="0" indent="-346075" algn="just" defTabSz="914400" rtl="0" eaLnBrk="1" fontAlgn="auto" latinLnBrk="0" hangingPunct="1">
              <a:lnSpc>
                <a:spcPts val="2280"/>
              </a:lnSpc>
              <a:spcBef>
                <a:spcPts val="755"/>
              </a:spcBef>
              <a:spcAft>
                <a:spcPts val="0"/>
              </a:spcAft>
              <a:buClrTx/>
              <a:buSzTx/>
              <a:buFont typeface="Wingdings"/>
              <a:buChar char=""/>
              <a:tabLst>
                <a:tab pos="358775" algn="l"/>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Η</a:t>
            </a:r>
            <a:r>
              <a:rPr kumimoji="0" sz="2000" b="0" i="0" u="none" strike="noStrike" kern="1200" cap="none" spc="16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ημερομηνία</a:t>
            </a:r>
            <a:r>
              <a:rPr kumimoji="0" sz="2000" b="1" i="0" u="none" strike="noStrike" kern="1200" cap="none" spc="160" normalizeH="0" baseline="0" noProof="0" dirty="0">
                <a:ln>
                  <a:noFill/>
                </a:ln>
                <a:solidFill>
                  <a:srgbClr val="FF0000"/>
                </a:solidFill>
                <a:effectLst/>
                <a:uLnTx/>
                <a:uFillTx/>
                <a:latin typeface="Calibri"/>
                <a:ea typeface="+mn-ea"/>
                <a:cs typeface="Calibri"/>
              </a:rPr>
              <a:t> </a:t>
            </a:r>
            <a:r>
              <a:rPr kumimoji="0" sz="2000" b="1" i="0" u="none" strike="noStrike" kern="1200" cap="none" spc="-20" normalizeH="0" baseline="0" noProof="0" dirty="0">
                <a:ln>
                  <a:noFill/>
                </a:ln>
                <a:solidFill>
                  <a:srgbClr val="FF0000"/>
                </a:solidFill>
                <a:effectLst/>
                <a:uLnTx/>
                <a:uFillTx/>
                <a:latin typeface="Calibri"/>
                <a:ea typeface="+mn-ea"/>
                <a:cs typeface="Calibri"/>
              </a:rPr>
              <a:t>και</a:t>
            </a:r>
            <a:r>
              <a:rPr kumimoji="0" sz="2000" b="1" i="0" u="none" strike="noStrike" kern="1200" cap="none" spc="18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ώρα</a:t>
            </a:r>
            <a:r>
              <a:rPr kumimoji="0" sz="2000" b="1" i="0" u="none" strike="noStrike" kern="1200" cap="none" spc="17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της</a:t>
            </a:r>
            <a:r>
              <a:rPr kumimoji="0" sz="2000" b="1" i="0" u="none" strike="noStrike" kern="1200" cap="none" spc="17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τελευταίας</a:t>
            </a:r>
            <a:r>
              <a:rPr kumimoji="0" sz="2000" b="1" i="0" u="none" strike="noStrike" kern="1200" cap="none" spc="165"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απόπειρας</a:t>
            </a:r>
            <a:r>
              <a:rPr kumimoji="0" sz="2000" b="1" i="0" u="none" strike="noStrike" kern="1200" cap="none" spc="17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υποβολής</a:t>
            </a:r>
            <a:r>
              <a:rPr kumimoji="0" sz="2000" b="1" i="0" u="none" strike="noStrike" kern="1200" cap="none" spc="16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(“Submission</a:t>
            </a:r>
            <a:r>
              <a:rPr kumimoji="0" sz="2000" b="0" i="0" u="none" strike="noStrike" kern="1200" cap="none" spc="18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History”)</a:t>
            </a:r>
            <a:r>
              <a:rPr kumimoji="0" sz="2000" b="0" i="0" u="none" strike="noStrike" kern="1200" cap="none" spc="17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προηγούνται</a:t>
            </a:r>
            <a:r>
              <a:rPr kumimoji="0" sz="2000" b="0" i="0" u="none" strike="noStrike" kern="1200" cap="none" spc="18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της</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ts val="2280"/>
              </a:lnSpc>
              <a:spcBef>
                <a:spcPts val="0"/>
              </a:spcBef>
              <a:spcAft>
                <a:spcPts val="0"/>
              </a:spcAft>
              <a:buClrTx/>
              <a:buSzTx/>
              <a:buFontTx/>
              <a:buNone/>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επίσημης</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καταληκτικής </a:t>
            </a:r>
            <a:r>
              <a:rPr kumimoji="0" sz="2000" b="0" i="0" u="none" strike="noStrike" kern="1200" cap="none" spc="-5" normalizeH="0" baseline="0" noProof="0" dirty="0">
                <a:ln>
                  <a:noFill/>
                </a:ln>
                <a:solidFill>
                  <a:srgbClr val="FF0000"/>
                </a:solidFill>
                <a:effectLst/>
                <a:uLnTx/>
                <a:uFillTx/>
                <a:latin typeface="Calibri"/>
                <a:ea typeface="+mn-ea"/>
                <a:cs typeface="Calibri"/>
              </a:rPr>
              <a:t>ημερομηνίας</a:t>
            </a:r>
            <a:r>
              <a:rPr kumimoji="0" sz="2000" b="0" i="0" u="none" strike="noStrike" kern="1200" cap="none" spc="-3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για</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υποβολή</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αιτήσεων</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7620" lvl="0" indent="0" algn="just" defTabSz="914400" rtl="0" eaLnBrk="1" fontAlgn="auto" latinLnBrk="0" hangingPunct="1">
              <a:lnSpc>
                <a:spcPts val="2160"/>
              </a:lnSpc>
              <a:spcBef>
                <a:spcPts val="1030"/>
              </a:spcBef>
              <a:spcAft>
                <a:spcPts val="0"/>
              </a:spcAft>
              <a:buClrTx/>
              <a:buSzTx/>
              <a:buFont typeface="Wingdings"/>
              <a:buChar char=""/>
              <a:tabLst>
                <a:tab pos="357505" algn="l"/>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Ο </a:t>
            </a:r>
            <a:r>
              <a:rPr kumimoji="0" sz="2000" b="0" i="0" u="none" strike="noStrike" kern="1200" cap="none" spc="-10" normalizeH="0" baseline="0" noProof="0" dirty="0">
                <a:ln>
                  <a:noFill/>
                </a:ln>
                <a:solidFill>
                  <a:srgbClr val="FF0000"/>
                </a:solidFill>
                <a:effectLst/>
                <a:uLnTx/>
                <a:uFillTx/>
                <a:latin typeface="Calibri"/>
                <a:ea typeface="+mn-ea"/>
                <a:cs typeface="Calibri"/>
              </a:rPr>
              <a:t>αιτητής έχει </a:t>
            </a:r>
            <a:r>
              <a:rPr kumimoji="0" sz="2000" b="0" i="0" u="none" strike="noStrike" kern="1200" cap="none" spc="-5" normalizeH="0" baseline="0" noProof="0" dirty="0">
                <a:ln>
                  <a:noFill/>
                </a:ln>
                <a:solidFill>
                  <a:srgbClr val="FF0000"/>
                </a:solidFill>
                <a:effectLst/>
                <a:uLnTx/>
                <a:uFillTx/>
                <a:latin typeface="Calibri"/>
                <a:ea typeface="+mn-ea"/>
                <a:cs typeface="Calibri"/>
              </a:rPr>
              <a:t>ενημερώσει </a:t>
            </a:r>
            <a:r>
              <a:rPr kumimoji="0" sz="2000" b="0" i="0" u="none" strike="noStrike" kern="1200" cap="none" spc="-15" normalizeH="0" baseline="0" noProof="0" dirty="0">
                <a:ln>
                  <a:noFill/>
                </a:ln>
                <a:solidFill>
                  <a:srgbClr val="FF0000"/>
                </a:solidFill>
                <a:effectLst/>
                <a:uLnTx/>
                <a:uFillTx/>
                <a:latin typeface="Calibri"/>
                <a:ea typeface="+mn-ea"/>
                <a:cs typeface="Calibri"/>
              </a:rPr>
              <a:t>σχετικά την </a:t>
            </a:r>
            <a:r>
              <a:rPr kumimoji="0" sz="2000" b="0" i="0" u="none" strike="noStrike" kern="1200" cap="none" spc="-5" normalizeH="0" baseline="0" noProof="0" dirty="0">
                <a:ln>
                  <a:noFill/>
                </a:ln>
                <a:solidFill>
                  <a:srgbClr val="FF0000"/>
                </a:solidFill>
                <a:effectLst/>
                <a:uLnTx/>
                <a:uFillTx/>
                <a:latin typeface="Calibri"/>
                <a:ea typeface="+mn-ea"/>
                <a:cs typeface="Calibri"/>
              </a:rPr>
              <a:t>Εθνική </a:t>
            </a:r>
            <a:r>
              <a:rPr kumimoji="0" sz="2000" b="0" i="0" u="none" strike="noStrike" kern="1200" cap="none" spc="-10" normalizeH="0" baseline="0" noProof="0" dirty="0">
                <a:ln>
                  <a:noFill/>
                </a:ln>
                <a:solidFill>
                  <a:srgbClr val="FF0000"/>
                </a:solidFill>
                <a:effectLst/>
                <a:uLnTx/>
                <a:uFillTx/>
                <a:latin typeface="Calibri"/>
                <a:ea typeface="+mn-ea"/>
                <a:cs typeface="Calibri"/>
              </a:rPr>
              <a:t>Υπηρεσία, </a:t>
            </a:r>
            <a:r>
              <a:rPr kumimoji="0" sz="2000" b="1" i="0" u="none" strike="noStrike" kern="1200" cap="none" spc="-5" normalizeH="0" baseline="0" noProof="0" dirty="0">
                <a:ln>
                  <a:noFill/>
                </a:ln>
                <a:solidFill>
                  <a:srgbClr val="FF0000"/>
                </a:solidFill>
                <a:effectLst/>
                <a:uLnTx/>
                <a:uFillTx/>
                <a:latin typeface="Calibri"/>
                <a:ea typeface="+mn-ea"/>
                <a:cs typeface="Calibri"/>
              </a:rPr>
              <a:t>εντός </a:t>
            </a:r>
            <a:r>
              <a:rPr kumimoji="0" sz="2000" b="1" i="0" u="none" strike="noStrike" kern="1200" cap="none" spc="0" normalizeH="0" baseline="0" noProof="0" dirty="0">
                <a:ln>
                  <a:noFill/>
                </a:ln>
                <a:solidFill>
                  <a:srgbClr val="FF0000"/>
                </a:solidFill>
                <a:effectLst/>
                <a:uLnTx/>
                <a:uFillTx/>
                <a:latin typeface="Calibri"/>
                <a:ea typeface="+mn-ea"/>
                <a:cs typeface="Calibri"/>
              </a:rPr>
              <a:t>24 </a:t>
            </a:r>
            <a:r>
              <a:rPr kumimoji="0" sz="2000" b="1" i="0" u="none" strike="noStrike" kern="1200" cap="none" spc="-5" normalizeH="0" baseline="0" noProof="0" dirty="0">
                <a:ln>
                  <a:noFill/>
                </a:ln>
                <a:solidFill>
                  <a:srgbClr val="FF0000"/>
                </a:solidFill>
                <a:effectLst/>
                <a:uLnTx/>
                <a:uFillTx/>
                <a:latin typeface="Calibri"/>
                <a:ea typeface="+mn-ea"/>
                <a:cs typeface="Calibri"/>
              </a:rPr>
              <a:t>ωρών </a:t>
            </a:r>
            <a:r>
              <a:rPr kumimoji="0" sz="2000" b="0" i="0" u="none" strike="noStrike" kern="1200" cap="none" spc="-5" normalizeH="0" baseline="0" noProof="0" dirty="0">
                <a:ln>
                  <a:noFill/>
                </a:ln>
                <a:solidFill>
                  <a:srgbClr val="FF0000"/>
                </a:solidFill>
                <a:effectLst/>
                <a:uLnTx/>
                <a:uFillTx/>
                <a:latin typeface="Calibri"/>
                <a:ea typeface="+mn-ea"/>
                <a:cs typeface="Calibri"/>
              </a:rPr>
              <a:t>από </a:t>
            </a:r>
            <a:r>
              <a:rPr kumimoji="0" sz="2000" b="0" i="0" u="none" strike="noStrike" kern="1200" cap="none" spc="-15" normalizeH="0" baseline="0" noProof="0" dirty="0">
                <a:ln>
                  <a:noFill/>
                </a:ln>
                <a:solidFill>
                  <a:srgbClr val="FF0000"/>
                </a:solidFill>
                <a:effectLst/>
                <a:uLnTx/>
                <a:uFillTx/>
                <a:latin typeface="Calibri"/>
                <a:ea typeface="+mn-ea"/>
                <a:cs typeface="Calibri"/>
              </a:rPr>
              <a:t>την </a:t>
            </a:r>
            <a:r>
              <a:rPr kumimoji="0" sz="2000" b="0" i="0" u="none" strike="noStrike" kern="1200" cap="none" spc="-5" normalizeH="0" baseline="0" noProof="0" dirty="0">
                <a:ln>
                  <a:noFill/>
                </a:ln>
                <a:solidFill>
                  <a:srgbClr val="FF0000"/>
                </a:solidFill>
                <a:effectLst/>
                <a:uLnTx/>
                <a:uFillTx/>
                <a:latin typeface="Calibri"/>
                <a:ea typeface="+mn-ea"/>
                <a:cs typeface="Calibri"/>
              </a:rPr>
              <a:t>επίσημη </a:t>
            </a:r>
            <a:r>
              <a:rPr kumimoji="0" sz="2000" b="0" i="0" u="none" strike="noStrike" kern="1200" cap="none" spc="-10" normalizeH="0" baseline="0" noProof="0" dirty="0">
                <a:ln>
                  <a:noFill/>
                </a:ln>
                <a:solidFill>
                  <a:srgbClr val="FF0000"/>
                </a:solidFill>
                <a:effectLst/>
                <a:uLnTx/>
                <a:uFillTx/>
                <a:latin typeface="Calibri"/>
                <a:ea typeface="+mn-ea"/>
                <a:cs typeface="Calibri"/>
              </a:rPr>
              <a:t>καταληκτική </a:t>
            </a:r>
            <a:r>
              <a:rPr kumimoji="0" sz="2000" b="0" i="0" u="none" strike="noStrike" kern="1200" cap="none" spc="-5" normalizeH="0" baseline="0" noProof="0" dirty="0">
                <a:ln>
                  <a:noFill/>
                </a:ln>
                <a:solidFill>
                  <a:srgbClr val="FF0000"/>
                </a:solidFill>
                <a:effectLst/>
                <a:uLnTx/>
                <a:uFillTx/>
                <a:latin typeface="Calibri"/>
                <a:ea typeface="+mn-ea"/>
                <a:cs typeface="Calibri"/>
              </a:rPr>
              <a:t> ημερομηνία</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(ώρα</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Βρυξελλών)</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just" defTabSz="914400" rtl="0" eaLnBrk="1" fontAlgn="auto" latinLnBrk="0" hangingPunct="1">
              <a:lnSpc>
                <a:spcPct val="90000"/>
              </a:lnSpc>
              <a:spcBef>
                <a:spcPts val="980"/>
              </a:spcBef>
              <a:spcAft>
                <a:spcPts val="0"/>
              </a:spcAft>
              <a:buClrTx/>
              <a:buSzTx/>
              <a:buFont typeface="Wingdings"/>
              <a:buChar char=""/>
              <a:tabLst>
                <a:tab pos="357505" algn="l"/>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Ο</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αιτητής</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έχει</a:t>
            </a:r>
            <a:r>
              <a:rPr kumimoji="0" sz="2000" b="0" i="0" u="none" strike="noStrike" kern="1200" cap="none" spc="-5" normalizeH="0" baseline="0" noProof="0" dirty="0">
                <a:ln>
                  <a:noFill/>
                </a:ln>
                <a:solidFill>
                  <a:srgbClr val="FF0000"/>
                </a:solidFill>
                <a:effectLst/>
                <a:uLnTx/>
                <a:uFillTx/>
                <a:latin typeface="Calibri"/>
                <a:ea typeface="+mn-ea"/>
                <a:cs typeface="Calibri"/>
              </a:rPr>
              <a:t> αποστείλει</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στην</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Εθνική</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Υπηρεσία,</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εντός</a:t>
            </a:r>
            <a:r>
              <a:rPr kumimoji="0" sz="2000" b="1" i="0" u="none" strike="noStrike" kern="1200" cap="none" spc="-5" normalizeH="0" baseline="0" noProof="0" dirty="0">
                <a:ln>
                  <a:noFill/>
                </a:ln>
                <a:solidFill>
                  <a:srgbClr val="FF0000"/>
                </a:solidFill>
                <a:effectLst/>
                <a:uLnTx/>
                <a:uFillTx/>
                <a:latin typeface="Calibri"/>
                <a:ea typeface="+mn-ea"/>
                <a:cs typeface="Calibri"/>
              </a:rPr>
              <a:t> 24</a:t>
            </a:r>
            <a:r>
              <a:rPr kumimoji="0" sz="2000" b="1" i="0" u="none" strike="noStrike" kern="1200" cap="none" spc="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ωρών</a:t>
            </a:r>
            <a:r>
              <a:rPr kumimoji="0" sz="2000" b="1"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από</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5" normalizeH="0" baseline="0" noProof="0" dirty="0">
                <a:ln>
                  <a:noFill/>
                </a:ln>
                <a:solidFill>
                  <a:srgbClr val="FF0000"/>
                </a:solidFill>
                <a:effectLst/>
                <a:uLnTx/>
                <a:uFillTx/>
                <a:latin typeface="Calibri"/>
                <a:ea typeface="+mn-ea"/>
                <a:cs typeface="Calibri"/>
              </a:rPr>
              <a:t>την</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επίσημη</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καταληκτική </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ημερομηνία</a:t>
            </a:r>
            <a:r>
              <a:rPr kumimoji="0" sz="2000" b="0" i="0" u="none" strike="noStrike" kern="1200" cap="none" spc="-5" normalizeH="0" baseline="0" noProof="0" dirty="0">
                <a:ln>
                  <a:noFill/>
                </a:ln>
                <a:solidFill>
                  <a:srgbClr val="FF0000"/>
                </a:solidFill>
                <a:effectLst/>
                <a:uLnTx/>
                <a:uFillTx/>
                <a:latin typeface="Calibri"/>
                <a:ea typeface="+mn-ea"/>
                <a:cs typeface="Calibri"/>
              </a:rPr>
              <a:t> (ώρα</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Βρυξελλών),</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μέσω</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ηλεκτρονικού</a:t>
            </a:r>
            <a:r>
              <a:rPr kumimoji="0" sz="2000" b="0" i="0" u="none" strike="noStrike" kern="1200" cap="none" spc="-5" normalizeH="0" baseline="0" noProof="0" dirty="0">
                <a:ln>
                  <a:noFill/>
                </a:ln>
                <a:solidFill>
                  <a:srgbClr val="FF0000"/>
                </a:solidFill>
                <a:effectLst/>
                <a:uLnTx/>
                <a:uFillTx/>
                <a:latin typeface="Calibri"/>
                <a:ea typeface="+mn-ea"/>
                <a:cs typeface="Calibri"/>
              </a:rPr>
              <a:t> ταχυδρομείου</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(σε</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μορφή</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pdf),</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μία</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πλήρως </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συμπληρωμένη</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η </a:t>
            </a:r>
            <a:r>
              <a:rPr kumimoji="0" sz="2000" b="0" i="0" u="none" strike="noStrike" kern="1200" cap="none" spc="-5" normalizeH="0" baseline="0" noProof="0" dirty="0">
                <a:ln>
                  <a:noFill/>
                </a:ln>
                <a:solidFill>
                  <a:srgbClr val="FF0000"/>
                </a:solidFill>
                <a:effectLst/>
                <a:uLnTx/>
                <a:uFillTx/>
                <a:latin typeface="Calibri"/>
                <a:ea typeface="+mn-ea"/>
                <a:cs typeface="Calibri"/>
              </a:rPr>
              <a:t>οποία </a:t>
            </a:r>
            <a:r>
              <a:rPr kumimoji="0" sz="2000" b="1" i="0" u="none" strike="noStrike" kern="1200" cap="none" spc="-5" normalizeH="0" baseline="0" noProof="0" dirty="0">
                <a:ln>
                  <a:noFill/>
                </a:ln>
                <a:solidFill>
                  <a:srgbClr val="FF0000"/>
                </a:solidFill>
                <a:effectLst/>
                <a:uLnTx/>
                <a:uFillTx/>
                <a:latin typeface="Calibri"/>
                <a:ea typeface="+mn-ea"/>
                <a:cs typeface="Calibri"/>
              </a:rPr>
              <a:t>δεν</a:t>
            </a:r>
            <a:r>
              <a:rPr kumimoji="0" sz="2000" b="1" i="0" u="none" strike="noStrike" kern="1200" cap="none" spc="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έχει </a:t>
            </a:r>
            <a:r>
              <a:rPr kumimoji="0" sz="2000" b="1" i="0" u="none" strike="noStrike" kern="1200" cap="none" spc="0" normalizeH="0" baseline="0" noProof="0" dirty="0">
                <a:ln>
                  <a:noFill/>
                </a:ln>
                <a:solidFill>
                  <a:srgbClr val="FF0000"/>
                </a:solidFill>
                <a:effectLst/>
                <a:uLnTx/>
                <a:uFillTx/>
                <a:latin typeface="Calibri"/>
                <a:ea typeface="+mn-ea"/>
                <a:cs typeface="Calibri"/>
              </a:rPr>
              <a:t>υποστεί </a:t>
            </a:r>
            <a:r>
              <a:rPr kumimoji="0" sz="2000" b="1" i="0" u="none" strike="noStrike" kern="1200" cap="none" spc="-10" normalizeH="0" baseline="0" noProof="0" dirty="0">
                <a:ln>
                  <a:noFill/>
                </a:ln>
                <a:solidFill>
                  <a:srgbClr val="FF0000"/>
                </a:solidFill>
                <a:effectLst/>
                <a:uLnTx/>
                <a:uFillTx/>
                <a:latin typeface="Calibri"/>
                <a:ea typeface="+mn-ea"/>
                <a:cs typeface="Calibri"/>
              </a:rPr>
              <a:t>επεξεργασία</a:t>
            </a:r>
            <a:r>
              <a:rPr kumimoji="0" sz="2000" b="1" i="0" u="none" strike="noStrike" kern="1200" cap="none" spc="-5" normalizeH="0" baseline="0" noProof="0" dirty="0">
                <a:ln>
                  <a:noFill/>
                </a:ln>
                <a:solidFill>
                  <a:srgbClr val="FF0000"/>
                </a:solidFill>
                <a:effectLst/>
                <a:uLnTx/>
                <a:uFillTx/>
                <a:latin typeface="Calibri"/>
                <a:ea typeface="+mn-ea"/>
                <a:cs typeface="Calibri"/>
              </a:rPr>
              <a:t> μετά</a:t>
            </a:r>
            <a:r>
              <a:rPr kumimoji="0" sz="2000" b="1" i="0" u="none" strike="noStrike" kern="1200" cap="none" spc="0" normalizeH="0" baseline="0" noProof="0" dirty="0">
                <a:ln>
                  <a:noFill/>
                </a:ln>
                <a:solidFill>
                  <a:srgbClr val="FF0000"/>
                </a:solidFill>
                <a:effectLst/>
                <a:uLnTx/>
                <a:uFillTx/>
                <a:latin typeface="Calibri"/>
                <a:ea typeface="+mn-ea"/>
                <a:cs typeface="Calibri"/>
              </a:rPr>
              <a:t> από </a:t>
            </a:r>
            <a:r>
              <a:rPr kumimoji="0" sz="2000" b="1" i="0" u="none" strike="noStrike" kern="1200" cap="none" spc="-10" normalizeH="0" baseline="0" noProof="0" dirty="0">
                <a:ln>
                  <a:noFill/>
                </a:ln>
                <a:solidFill>
                  <a:srgbClr val="FF0000"/>
                </a:solidFill>
                <a:effectLst/>
                <a:uLnTx/>
                <a:uFillTx/>
                <a:latin typeface="Calibri"/>
                <a:ea typeface="+mn-ea"/>
                <a:cs typeface="Calibri"/>
              </a:rPr>
              <a:t>την </a:t>
            </a:r>
            <a:r>
              <a:rPr kumimoji="0" sz="2000" b="1" i="0" u="none" strike="noStrike" kern="1200" cap="none" spc="-5" normalizeH="0" baseline="0" noProof="0" dirty="0">
                <a:ln>
                  <a:noFill/>
                </a:ln>
                <a:solidFill>
                  <a:srgbClr val="FF0000"/>
                </a:solidFill>
                <a:effectLst/>
                <a:uLnTx/>
                <a:uFillTx/>
                <a:latin typeface="Calibri"/>
                <a:ea typeface="+mn-ea"/>
                <a:cs typeface="Calibri"/>
              </a:rPr>
              <a:t>τελευταία</a:t>
            </a:r>
            <a:r>
              <a:rPr kumimoji="0" sz="2000" b="1" i="0" u="none" strike="noStrike" kern="1200" cap="none" spc="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εμπρόθεσμη </a:t>
            </a:r>
            <a:r>
              <a:rPr kumimoji="0" sz="2000" b="1" i="0" u="none" strike="noStrike" kern="1200" cap="none" spc="-5"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απόπειρα</a:t>
            </a:r>
            <a:r>
              <a:rPr kumimoji="0" sz="2000" b="1"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υποβολής</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6985" lvl="0" indent="0" algn="just" defTabSz="914400" rtl="0" eaLnBrk="1" fontAlgn="auto" latinLnBrk="0" hangingPunct="1">
              <a:lnSpc>
                <a:spcPct val="100000"/>
              </a:lnSpc>
              <a:spcBef>
                <a:spcPts val="1680"/>
              </a:spcBef>
              <a:spcAft>
                <a:spcPts val="0"/>
              </a:spcAft>
              <a:buClrTx/>
              <a:buSzTx/>
              <a:buFontTx/>
              <a:buNone/>
              <a:tabLst/>
              <a:defRPr/>
            </a:pP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Εάν </a:t>
            </a:r>
            <a:r>
              <a:rPr kumimoji="0" sz="1900" b="0" i="1" u="none" strike="noStrike" kern="1200" cap="none" spc="-5" normalizeH="0" baseline="0" noProof="0" dirty="0">
                <a:ln>
                  <a:noFill/>
                </a:ln>
                <a:solidFill>
                  <a:srgbClr val="FF0000"/>
                </a:solidFill>
                <a:effectLst/>
                <a:uLnTx/>
                <a:uFillTx/>
                <a:latin typeface="Calibri"/>
                <a:ea typeface="+mn-ea"/>
                <a:cs typeface="Calibri"/>
              </a:rPr>
              <a:t>η </a:t>
            </a:r>
            <a:r>
              <a:rPr kumimoji="0" sz="1900" b="0" i="1" u="none" strike="noStrike" kern="1200" cap="none" spc="-80" normalizeH="0" baseline="0" noProof="0" dirty="0">
                <a:ln>
                  <a:noFill/>
                </a:ln>
                <a:solidFill>
                  <a:srgbClr val="FF0000"/>
                </a:solidFill>
                <a:effectLst/>
                <a:uLnTx/>
                <a:uFillTx/>
                <a:latin typeface="Calibri"/>
                <a:ea typeface="+mn-ea"/>
                <a:cs typeface="Calibri"/>
              </a:rPr>
              <a:t>Ε.Υ. </a:t>
            </a:r>
            <a:r>
              <a:rPr kumimoji="0" sz="1900" b="0" i="1" u="none" strike="noStrike" kern="1200" cap="none" spc="-5" normalizeH="0" baseline="0" noProof="0" dirty="0">
                <a:ln>
                  <a:noFill/>
                </a:ln>
                <a:solidFill>
                  <a:srgbClr val="FF0000"/>
                </a:solidFill>
                <a:effectLst/>
                <a:uLnTx/>
                <a:uFillTx/>
                <a:latin typeface="Calibri"/>
                <a:ea typeface="+mn-ea"/>
                <a:cs typeface="Calibri"/>
              </a:rPr>
              <a:t>αποφασίσει να δεχτεί </a:t>
            </a:r>
            <a:r>
              <a:rPr kumimoji="0" sz="1900" b="0" i="1" u="none" strike="noStrike" kern="1200" cap="none" spc="-20" normalizeH="0" baseline="0" noProof="0" dirty="0">
                <a:ln>
                  <a:noFill/>
                </a:ln>
                <a:solidFill>
                  <a:srgbClr val="FF0000"/>
                </a:solidFill>
                <a:effectLst/>
                <a:uLnTx/>
                <a:uFillTx/>
                <a:latin typeface="Calibri"/>
                <a:ea typeface="+mn-ea"/>
                <a:cs typeface="Calibri"/>
              </a:rPr>
              <a:t>την </a:t>
            </a:r>
            <a:r>
              <a:rPr kumimoji="0" sz="1900" b="0" i="1" u="none" strike="noStrike" kern="1200" cap="none" spc="-10" normalizeH="0" baseline="0" noProof="0" dirty="0">
                <a:ln>
                  <a:noFill/>
                </a:ln>
                <a:solidFill>
                  <a:srgbClr val="FF0000"/>
                </a:solidFill>
                <a:effectLst/>
                <a:uLnTx/>
                <a:uFillTx/>
                <a:latin typeface="Calibri"/>
                <a:ea typeface="+mn-ea"/>
                <a:cs typeface="Calibri"/>
              </a:rPr>
              <a:t>αίτηση, </a:t>
            </a:r>
            <a:r>
              <a:rPr kumimoji="0" sz="1900" b="0" i="1" u="none" strike="noStrike" kern="1200" cap="none" spc="-5" normalizeH="0" baseline="0" noProof="0" dirty="0">
                <a:ln>
                  <a:noFill/>
                </a:ln>
                <a:solidFill>
                  <a:srgbClr val="FF0000"/>
                </a:solidFill>
                <a:effectLst/>
                <a:uLnTx/>
                <a:uFillTx/>
                <a:latin typeface="Calibri"/>
                <a:ea typeface="+mn-ea"/>
                <a:cs typeface="Calibri"/>
              </a:rPr>
              <a:t>θα </a:t>
            </a:r>
            <a:r>
              <a:rPr kumimoji="0" sz="1900" b="0" i="1" u="none" strike="noStrike" kern="1200" cap="none" spc="-20" normalizeH="0" baseline="0" noProof="0" dirty="0">
                <a:ln>
                  <a:noFill/>
                </a:ln>
                <a:solidFill>
                  <a:srgbClr val="FF0000"/>
                </a:solidFill>
                <a:effectLst/>
                <a:uLnTx/>
                <a:uFillTx/>
                <a:latin typeface="Calibri"/>
                <a:ea typeface="+mn-ea"/>
                <a:cs typeface="Calibri"/>
              </a:rPr>
              <a:t>την </a:t>
            </a:r>
            <a:r>
              <a:rPr kumimoji="0" sz="1900" b="0" i="1" u="none" strike="noStrike" kern="1200" cap="none" spc="-10" normalizeH="0" baseline="0" noProof="0" dirty="0">
                <a:ln>
                  <a:noFill/>
                </a:ln>
                <a:solidFill>
                  <a:srgbClr val="FF0000"/>
                </a:solidFill>
                <a:effectLst/>
                <a:uLnTx/>
                <a:uFillTx/>
                <a:latin typeface="Calibri"/>
                <a:ea typeface="+mn-ea"/>
                <a:cs typeface="Calibri"/>
              </a:rPr>
              <a:t>ανοίξει </a:t>
            </a:r>
            <a:r>
              <a:rPr kumimoji="0" sz="1900" b="0" i="1" u="none" strike="noStrike" kern="1200" cap="none" spc="-5" normalizeH="0" baseline="0" noProof="0" dirty="0">
                <a:ln>
                  <a:noFill/>
                </a:ln>
                <a:solidFill>
                  <a:srgbClr val="FF0000"/>
                </a:solidFill>
                <a:effectLst/>
                <a:uLnTx/>
                <a:uFillTx/>
                <a:latin typeface="Calibri"/>
                <a:ea typeface="+mn-ea"/>
                <a:cs typeface="Calibri"/>
              </a:rPr>
              <a:t>εκ </a:t>
            </a:r>
            <a:r>
              <a:rPr kumimoji="0" sz="1900" b="0" i="1" u="none" strike="noStrike" kern="1200" cap="none" spc="-10" normalizeH="0" baseline="0" noProof="0" dirty="0">
                <a:ln>
                  <a:noFill/>
                </a:ln>
                <a:solidFill>
                  <a:srgbClr val="FF0000"/>
                </a:solidFill>
                <a:effectLst/>
                <a:uLnTx/>
                <a:uFillTx/>
                <a:latin typeface="Calibri"/>
                <a:ea typeface="+mn-ea"/>
                <a:cs typeface="Calibri"/>
              </a:rPr>
              <a:t>νέου για </a:t>
            </a:r>
            <a:r>
              <a:rPr kumimoji="0" sz="1900" b="0" i="1" u="none" strike="noStrike" kern="1200" cap="none" spc="-5" normalizeH="0" baseline="0" noProof="0" dirty="0">
                <a:ln>
                  <a:noFill/>
                </a:ln>
                <a:solidFill>
                  <a:srgbClr val="FF0000"/>
                </a:solidFill>
                <a:effectLst/>
                <a:uLnTx/>
                <a:uFillTx/>
                <a:latin typeface="Calibri"/>
                <a:ea typeface="+mn-ea"/>
                <a:cs typeface="Calibri"/>
              </a:rPr>
              <a:t>υποβολή ή </a:t>
            </a:r>
            <a:r>
              <a:rPr kumimoji="0" sz="1900" b="0" i="1" u="none" strike="noStrike" kern="1200" cap="none" spc="-20" normalizeH="0" baseline="0" noProof="0" dirty="0">
                <a:ln>
                  <a:noFill/>
                </a:ln>
                <a:solidFill>
                  <a:srgbClr val="FF0000"/>
                </a:solidFill>
                <a:effectLst/>
                <a:uLnTx/>
                <a:uFillTx/>
                <a:latin typeface="Calibri"/>
                <a:ea typeface="+mn-ea"/>
                <a:cs typeface="Calibri"/>
              </a:rPr>
              <a:t>ακόμα </a:t>
            </a:r>
            <a:r>
              <a:rPr kumimoji="0" sz="1900" b="0" i="1" u="none" strike="noStrike" kern="1200" cap="none" spc="-25" normalizeH="0" baseline="0" noProof="0" dirty="0">
                <a:ln>
                  <a:noFill/>
                </a:ln>
                <a:solidFill>
                  <a:srgbClr val="FF0000"/>
                </a:solidFill>
                <a:effectLst/>
                <a:uLnTx/>
                <a:uFillTx/>
                <a:latin typeface="Calibri"/>
                <a:ea typeface="+mn-ea"/>
                <a:cs typeface="Calibri"/>
              </a:rPr>
              <a:t>και </a:t>
            </a:r>
            <a:r>
              <a:rPr kumimoji="0" sz="1900" b="0" i="1" u="none" strike="noStrike" kern="1200" cap="none" spc="-5" normalizeH="0" baseline="0" noProof="0" dirty="0">
                <a:ln>
                  <a:noFill/>
                </a:ln>
                <a:solidFill>
                  <a:srgbClr val="FF0000"/>
                </a:solidFill>
                <a:effectLst/>
                <a:uLnTx/>
                <a:uFillTx/>
                <a:latin typeface="Calibri"/>
                <a:ea typeface="+mn-ea"/>
                <a:cs typeface="Calibri"/>
              </a:rPr>
              <a:t>για επεξεργασία </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από</a:t>
            </a:r>
            <a:r>
              <a:rPr kumimoji="0" sz="1900" b="0" i="1" u="none" strike="noStrike" kern="1200" cap="none" spc="1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τον</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5" normalizeH="0" baseline="0" noProof="0" dirty="0">
                <a:ln>
                  <a:noFill/>
                </a:ln>
                <a:solidFill>
                  <a:srgbClr val="FF0000"/>
                </a:solidFill>
                <a:effectLst/>
                <a:uLnTx/>
                <a:uFillTx/>
                <a:latin typeface="Calibri"/>
                <a:ea typeface="+mn-ea"/>
                <a:cs typeface="Calibri"/>
              </a:rPr>
              <a:t>αιτητή,</a:t>
            </a:r>
            <a:r>
              <a:rPr kumimoji="0" sz="1900" b="0" i="1" u="none" strike="noStrike" kern="1200" cap="none" spc="20"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θα</a:t>
            </a:r>
            <a:r>
              <a:rPr kumimoji="0" sz="1900" b="0" i="1" u="none" strike="noStrike" kern="1200" cap="none" spc="10" normalizeH="0" baseline="0" noProof="0" dirty="0">
                <a:ln>
                  <a:noFill/>
                </a:ln>
                <a:solidFill>
                  <a:srgbClr val="FF0000"/>
                </a:solidFill>
                <a:effectLst/>
                <a:uLnTx/>
                <a:uFillTx/>
                <a:latin typeface="Calibri"/>
                <a:ea typeface="+mn-ea"/>
                <a:cs typeface="Calibri"/>
              </a:rPr>
              <a:t> </a:t>
            </a:r>
            <a:r>
              <a:rPr kumimoji="0" sz="1900" b="0" i="1" u="none" strike="noStrike" kern="1200" cap="none" spc="-15" normalizeH="0" baseline="0" noProof="0" dirty="0">
                <a:ln>
                  <a:noFill/>
                </a:ln>
                <a:solidFill>
                  <a:srgbClr val="FF0000"/>
                </a:solidFill>
                <a:effectLst/>
                <a:uLnTx/>
                <a:uFillTx/>
                <a:latin typeface="Calibri"/>
                <a:ea typeface="+mn-ea"/>
                <a:cs typeface="Calibri"/>
              </a:rPr>
              <a:t>κοινοποιήσει</a:t>
            </a:r>
            <a:r>
              <a:rPr kumimoji="0" sz="1900" b="0" i="1" u="none" strike="noStrike" kern="1200" cap="none" spc="35" normalizeH="0" baseline="0" noProof="0" dirty="0">
                <a:ln>
                  <a:noFill/>
                </a:ln>
                <a:solidFill>
                  <a:srgbClr val="FF0000"/>
                </a:solidFill>
                <a:effectLst/>
                <a:uLnTx/>
                <a:uFillTx/>
                <a:latin typeface="Calibri"/>
                <a:ea typeface="+mn-ea"/>
                <a:cs typeface="Calibri"/>
              </a:rPr>
              <a:t> </a:t>
            </a:r>
            <a:r>
              <a:rPr kumimoji="0" sz="1900" b="0" i="1" u="none" strike="noStrike" kern="1200" cap="none" spc="0" normalizeH="0" baseline="0" noProof="0" dirty="0">
                <a:ln>
                  <a:noFill/>
                </a:ln>
                <a:solidFill>
                  <a:srgbClr val="FF0000"/>
                </a:solidFill>
                <a:effectLst/>
                <a:uLnTx/>
                <a:uFillTx/>
                <a:latin typeface="Calibri"/>
                <a:ea typeface="+mn-ea"/>
                <a:cs typeface="Calibri"/>
              </a:rPr>
              <a:t>στον </a:t>
            </a:r>
            <a:r>
              <a:rPr kumimoji="0" sz="1900" b="0" i="1" u="none" strike="noStrike" kern="1200" cap="none" spc="-20" normalizeH="0" baseline="0" noProof="0" dirty="0">
                <a:ln>
                  <a:noFill/>
                </a:ln>
                <a:solidFill>
                  <a:srgbClr val="FF0000"/>
                </a:solidFill>
                <a:effectLst/>
                <a:uLnTx/>
                <a:uFillTx/>
                <a:latin typeface="Calibri"/>
                <a:ea typeface="+mn-ea"/>
                <a:cs typeface="Calibri"/>
              </a:rPr>
              <a:t>αιτητή</a:t>
            </a:r>
            <a:r>
              <a:rPr kumimoji="0" sz="1900" b="0" i="1" u="none" strike="noStrike" kern="1200" cap="none" spc="20"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τη</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5" normalizeH="0" baseline="0" noProof="0" dirty="0">
                <a:ln>
                  <a:noFill/>
                </a:ln>
                <a:solidFill>
                  <a:srgbClr val="FF0000"/>
                </a:solidFill>
                <a:effectLst/>
                <a:uLnTx/>
                <a:uFillTx/>
                <a:latin typeface="Calibri"/>
                <a:ea typeface="+mn-ea"/>
                <a:cs typeface="Calibri"/>
              </a:rPr>
              <a:t>νέα</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καταληκτική</a:t>
            </a:r>
            <a:r>
              <a:rPr kumimoji="0" sz="1900" b="0" i="1" u="none" strike="noStrike" kern="1200" cap="none" spc="4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ημερομηνία</a:t>
            </a:r>
            <a:r>
              <a:rPr kumimoji="0" sz="1900" b="0" i="1" u="none" strike="noStrike" kern="1200" cap="none" spc="25" normalizeH="0" baseline="0" noProof="0" dirty="0">
                <a:ln>
                  <a:noFill/>
                </a:ln>
                <a:solidFill>
                  <a:srgbClr val="FF0000"/>
                </a:solidFill>
                <a:effectLst/>
                <a:uLnTx/>
                <a:uFillTx/>
                <a:latin typeface="Calibri"/>
                <a:ea typeface="+mn-ea"/>
                <a:cs typeface="Calibri"/>
              </a:rPr>
              <a:t> </a:t>
            </a:r>
            <a:r>
              <a:rPr kumimoji="0" sz="1900" b="0" i="1" u="none" strike="noStrike" kern="1200" cap="none" spc="-25" normalizeH="0" baseline="0" noProof="0" dirty="0">
                <a:ln>
                  <a:noFill/>
                </a:ln>
                <a:solidFill>
                  <a:srgbClr val="FF0000"/>
                </a:solidFill>
                <a:effectLst/>
                <a:uLnTx/>
                <a:uFillTx/>
                <a:latin typeface="Calibri"/>
                <a:ea typeface="+mn-ea"/>
                <a:cs typeface="Calibri"/>
              </a:rPr>
              <a:t>και</a:t>
            </a:r>
            <a:r>
              <a:rPr kumimoji="0" sz="1900" b="0" i="1" u="none" strike="noStrike" kern="1200" cap="none" spc="5"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οι υπολειπόμενες</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ct val="100000"/>
              </a:lnSpc>
              <a:spcBef>
                <a:spcPts val="0"/>
              </a:spcBef>
              <a:spcAft>
                <a:spcPts val="0"/>
              </a:spcAft>
              <a:buClrTx/>
              <a:buSzTx/>
              <a:buFontTx/>
              <a:buNone/>
              <a:tabLst/>
              <a:defRPr/>
            </a:pPr>
            <a:r>
              <a:rPr kumimoji="0" lang="el-GR" sz="1900" b="0" i="1" u="none" strike="noStrike" kern="1200" cap="none" spc="-10" normalizeH="0" baseline="0" noProof="0" dirty="0">
                <a:ln>
                  <a:noFill/>
                </a:ln>
                <a:solidFill>
                  <a:srgbClr val="FF0000"/>
                </a:solidFill>
                <a:effectLst/>
                <a:uLnTx/>
                <a:uFillTx/>
                <a:latin typeface="Calibri"/>
                <a:ea typeface="+mn-ea"/>
                <a:cs typeface="Calibri"/>
              </a:rPr>
              <a:t>η</a:t>
            </a:r>
            <a:r>
              <a:rPr kumimoji="0" sz="1900" b="0" i="1" u="none" strike="noStrike" kern="1200" cap="none" spc="-10" normalizeH="0" baseline="0" noProof="0" dirty="0" err="1">
                <a:ln>
                  <a:noFill/>
                </a:ln>
                <a:solidFill>
                  <a:srgbClr val="FF0000"/>
                </a:solidFill>
                <a:effectLst/>
                <a:uLnTx/>
                <a:uFillTx/>
                <a:latin typeface="Calibri"/>
                <a:ea typeface="+mn-ea"/>
                <a:cs typeface="Calibri"/>
              </a:rPr>
              <a:t>μέρες</a:t>
            </a:r>
            <a:r>
              <a:rPr kumimoji="0" lang="el-GR" sz="1900" b="0" i="1" u="none" strike="noStrike" kern="1200" cap="none" spc="-10" normalizeH="0" baseline="0" noProof="0" dirty="0">
                <a:ln>
                  <a:noFill/>
                </a:ln>
                <a:solidFill>
                  <a:srgbClr val="FF0000"/>
                </a:solidFill>
                <a:effectLst/>
                <a:uLnTx/>
                <a:uFillTx/>
                <a:latin typeface="Calibri"/>
                <a:ea typeface="+mn-ea"/>
                <a:cs typeface="Calibri"/>
              </a:rPr>
              <a:t>,</a:t>
            </a:r>
            <a:r>
              <a:rPr kumimoji="0" sz="1900" b="0" i="1" u="none" strike="noStrike" kern="1200" cap="none" spc="-10" normalizeH="0" baseline="0" noProof="0" dirty="0">
                <a:ln>
                  <a:noFill/>
                </a:ln>
                <a:solidFill>
                  <a:srgbClr val="FF0000"/>
                </a:solidFill>
                <a:effectLst/>
                <a:uLnTx/>
                <a:uFillTx/>
                <a:latin typeface="Calibri"/>
                <a:ea typeface="+mn-ea"/>
                <a:cs typeface="Calibri"/>
              </a:rPr>
              <a:t> </a:t>
            </a:r>
            <a:r>
              <a:rPr kumimoji="0" lang="el-GR" sz="1900" b="0" i="1" u="none" strike="noStrike" kern="1200" cap="none" spc="-10" normalizeH="0" baseline="0" noProof="0" dirty="0">
                <a:ln>
                  <a:noFill/>
                </a:ln>
                <a:solidFill>
                  <a:srgbClr val="FF0000"/>
                </a:solidFill>
                <a:effectLst/>
                <a:uLnTx/>
                <a:uFillTx/>
                <a:latin typeface="Calibri"/>
                <a:ea typeface="+mn-ea"/>
                <a:cs typeface="Calibri"/>
              </a:rPr>
              <a:t>μέχρι τη νέα ημερομηνία υποβολής, </a:t>
            </a:r>
            <a:r>
              <a:rPr kumimoji="0" sz="1900" b="0" i="1" u="none" strike="noStrike" kern="1200" cap="none" spc="-5" normalizeH="0" baseline="0" noProof="0" dirty="0">
                <a:ln>
                  <a:noFill/>
                </a:ln>
                <a:solidFill>
                  <a:srgbClr val="FF0000"/>
                </a:solidFill>
                <a:effectLst/>
                <a:uLnTx/>
                <a:uFillTx/>
                <a:latin typeface="Calibri"/>
                <a:ea typeface="+mn-ea"/>
                <a:cs typeface="Calibri"/>
              </a:rPr>
              <a:t>θα</a:t>
            </a:r>
            <a:r>
              <a:rPr kumimoji="0" sz="1900" b="0" i="1" u="none" strike="noStrike" kern="1200" cap="none" spc="10" normalizeH="0" baseline="0" noProof="0" dirty="0">
                <a:ln>
                  <a:noFill/>
                </a:ln>
                <a:solidFill>
                  <a:srgbClr val="FF0000"/>
                </a:solidFill>
                <a:effectLst/>
                <a:uLnTx/>
                <a:uFillTx/>
                <a:latin typeface="Calibri"/>
                <a:ea typeface="+mn-ea"/>
                <a:cs typeface="Calibri"/>
              </a:rPr>
              <a:t> </a:t>
            </a:r>
            <a:r>
              <a:rPr kumimoji="0" lang="el-GR" sz="1900" b="0" i="1" u="none" strike="noStrike" kern="1200" cap="none" spc="-10" normalizeH="0" baseline="0" noProof="0" dirty="0">
                <a:ln>
                  <a:noFill/>
                </a:ln>
                <a:solidFill>
                  <a:srgbClr val="FF0000"/>
                </a:solidFill>
                <a:effectLst/>
                <a:uLnTx/>
                <a:uFillTx/>
                <a:latin typeface="Calibri"/>
                <a:ea typeface="+mn-ea"/>
                <a:cs typeface="Calibri"/>
              </a:rPr>
              <a:t>εμφανίζονται</a:t>
            </a:r>
            <a:r>
              <a:rPr kumimoji="0" sz="1900" b="0" i="1" u="none" strike="noStrike" kern="1200" cap="none" spc="35" normalizeH="0" baseline="0" noProof="0" dirty="0">
                <a:ln>
                  <a:noFill/>
                </a:ln>
                <a:solidFill>
                  <a:srgbClr val="FF0000"/>
                </a:solidFill>
                <a:effectLst/>
                <a:uLnTx/>
                <a:uFillTx/>
                <a:latin typeface="Calibri"/>
                <a:ea typeface="+mn-ea"/>
                <a:cs typeface="Calibri"/>
              </a:rPr>
              <a:t> </a:t>
            </a:r>
            <a:r>
              <a:rPr kumimoji="0" sz="1900" b="0" i="1" u="none" strike="noStrike" kern="1200" cap="none" spc="0" normalizeH="0" baseline="0" noProof="0" dirty="0">
                <a:ln>
                  <a:noFill/>
                </a:ln>
                <a:solidFill>
                  <a:srgbClr val="FF0000"/>
                </a:solidFill>
                <a:effectLst/>
                <a:uLnTx/>
                <a:uFillTx/>
                <a:latin typeface="Calibri"/>
                <a:ea typeface="+mn-ea"/>
                <a:cs typeface="Calibri"/>
              </a:rPr>
              <a:t>στο </a:t>
            </a:r>
            <a:r>
              <a:rPr kumimoji="0" sz="1900" b="0" i="1" u="none" strike="noStrike" kern="1200" cap="none" spc="-15" normalizeH="0" baseline="0" noProof="0" dirty="0">
                <a:ln>
                  <a:noFill/>
                </a:ln>
                <a:solidFill>
                  <a:srgbClr val="FF0000"/>
                </a:solidFill>
                <a:effectLst/>
                <a:uLnTx/>
                <a:uFillTx/>
                <a:latin typeface="Calibri"/>
                <a:ea typeface="+mn-ea"/>
                <a:cs typeface="Calibri"/>
              </a:rPr>
              <a:t>tab</a:t>
            </a:r>
            <a:r>
              <a:rPr kumimoji="0" sz="1900" b="0" i="1" u="none" strike="noStrike" kern="1200" cap="none" spc="-5"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“My</a:t>
            </a:r>
            <a:r>
              <a:rPr kumimoji="0" sz="1900" b="0" i="1" u="none" strike="noStrike" kern="1200" cap="none" spc="1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applications”</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3" name="object 3"/>
          <p:cNvSpPr txBox="1"/>
          <p:nvPr/>
        </p:nvSpPr>
        <p:spPr>
          <a:xfrm>
            <a:off x="301111" y="906007"/>
            <a:ext cx="11585985" cy="4851328"/>
          </a:xfrm>
          <a:prstGeom prst="rect">
            <a:avLst/>
          </a:prstGeom>
        </p:spPr>
        <p:txBody>
          <a:bodyPr vert="horz" wrap="square" lIns="0" tIns="49530" rIns="0" bIns="0" rtlCol="0">
            <a:spAutoFit/>
          </a:bodyPr>
          <a:lstStyle/>
          <a:p>
            <a:r>
              <a:rPr lang="el-GR" dirty="0"/>
              <a:t>Ένας οργανισμός (ένα </a:t>
            </a:r>
            <a:r>
              <a:rPr lang="en-GB" dirty="0"/>
              <a:t>OID)</a:t>
            </a:r>
            <a:r>
              <a:rPr lang="el-GR" dirty="0"/>
              <a:t> μπορεί να συμμετάσχει το μέγιστο σε 10 αιτήσεις ΚΑ210 ανά προθεσμία και μόνο σε 1 αίτηση ως συντονιστής. Το όριο αυτό λαμβάνει υπόψη τις αιτήσεις </a:t>
            </a:r>
            <a:r>
              <a:rPr lang="el-GR" b="1" u="sng" dirty="0"/>
              <a:t>αθροιστικά</a:t>
            </a:r>
            <a:r>
              <a:rPr lang="el-GR" u="sng" dirty="0"/>
              <a:t> για όλους τους Τομείς</a:t>
            </a:r>
            <a:r>
              <a:rPr lang="el-GR" dirty="0"/>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l-GR" b="1" dirty="0">
                <a:ea typeface="Calibri" panose="020F0502020204030204" pitchFamily="34" charset="0"/>
              </a:rPr>
              <a:t>Σχετικά, έχουν </a:t>
            </a:r>
            <a:r>
              <a:rPr kumimoji="0" lang="el-GR" b="1" i="0" u="none" strike="noStrike" kern="1200" cap="none" spc="0" normalizeH="0" baseline="0" noProof="0" dirty="0">
                <a:ln>
                  <a:noFill/>
                </a:ln>
                <a:effectLst/>
                <a:uLnTx/>
                <a:uFillTx/>
                <a:ea typeface="Calibri" panose="020F0502020204030204" pitchFamily="34" charset="0"/>
                <a:cs typeface="+mn-cs"/>
              </a:rPr>
              <a:t>δημιουργηθεί από την ΕΕ τρεις ασφαλιστικές δικλείδες: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dirty="0">
              <a:ln>
                <a:noFill/>
              </a:ln>
              <a:effectLst/>
              <a:uLnTx/>
              <a:uFillTx/>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1. Προειδοποιητικά μηνύματα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Εμφανίζονται</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στην ενότητα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“Participating Organisations”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της αίτησης,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ένα εκ των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OIDs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που καταχωρήθηκαν στην εν λόγω αίτηση συμμετέχει (ως εταίρος ή συντονιστής) σε 4 ή περισσότερες </a:t>
            </a:r>
            <a:r>
              <a:rPr kumimoji="0" lang="el-GR" sz="1800" b="1" i="0"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αιτήσεις, </a:t>
            </a:r>
            <a:r>
              <a:rPr lang="el-GR" b="1" u="sng" dirty="0">
                <a:solidFill>
                  <a:srgbClr val="FF0000"/>
                </a:solidFill>
                <a:latin typeface="Calibri" panose="020F0502020204030204" pitchFamily="34" charset="0"/>
                <a:ea typeface="Times New Roman" panose="02020603050405020304" pitchFamily="18" charset="0"/>
              </a:rPr>
              <a:t>πρόχειρες </a:t>
            </a:r>
            <a:r>
              <a:rPr lang="en-GB" b="1" u="sng" dirty="0">
                <a:solidFill>
                  <a:srgbClr val="FF0000"/>
                </a:solidFill>
                <a:latin typeface="Calibri" panose="020F0502020204030204" pitchFamily="34" charset="0"/>
                <a:ea typeface="Times New Roman" panose="02020603050405020304" pitchFamily="18" charset="0"/>
              </a:rPr>
              <a:t>(draft)</a:t>
            </a:r>
            <a:r>
              <a:rPr lang="el-GR" b="1" u="sng" dirty="0">
                <a:solidFill>
                  <a:srgbClr val="FF0000"/>
                </a:solidFill>
                <a:latin typeface="Calibri" panose="020F0502020204030204" pitchFamily="34" charset="0"/>
                <a:ea typeface="Times New Roman" panose="02020603050405020304" pitchFamily="18" charset="0"/>
              </a:rPr>
              <a:t> ή/και κατατεθειμένες</a:t>
            </a:r>
            <a:r>
              <a:rPr lang="en-GB" b="1" u="sng" dirty="0">
                <a:solidFill>
                  <a:srgbClr val="FF0000"/>
                </a:solidFill>
                <a:latin typeface="Calibri" panose="020F0502020204030204" pitchFamily="34" charset="0"/>
                <a:ea typeface="Times New Roman" panose="02020603050405020304" pitchFamily="18" charset="0"/>
              </a:rPr>
              <a:t> (submitted)</a:t>
            </a:r>
            <a:r>
              <a:rPr kumimoji="0" lang="el-GR" sz="1800" b="0" i="0"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Περιλαμβάνουν τον συνολικό αριθμό πρόχειρων και κατατεθειμένων αιτήσεων (2 ξεχωριστοί αριθμοί) στις οποίες συμμετέχει το συγκεκριμένο OID</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Τα μηνύματα αυτά τα βλέπει μόνο ο συντονιστής.</a:t>
            </a:r>
          </a:p>
          <a:p>
            <a:pPr marR="0" lvl="0" algn="just" defTabSz="9144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2.</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Οι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ειδοποιήσεις μέσω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email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αποστέλνονται στους Εξουσιοδοτημένους Χρήστες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Authorized Users</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ενός οργανισμού, όπως αυτοί έχουν καταχωρηθεί στο Σύστημα Εγγραφής Οργανισμών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ORS</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το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του οργανισμού συμμετέχει (ως εταίρος ή συντονιστής) σε 4 ή περισσότερες </a:t>
            </a:r>
            <a:r>
              <a:rPr kumimoji="0" lang="el-GR" sz="1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κατατεθειμένες</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αιτήσεις</a:t>
            </a:r>
            <a:r>
              <a:rPr lang="el-GR" dirty="0">
                <a:solidFill>
                  <a:srgbClr val="FF0000"/>
                </a:solidFill>
                <a:latin typeface="Calibri" panose="020F0502020204030204" pitchFamily="34" charset="0"/>
                <a:ea typeface="Times New Roman" panose="02020603050405020304" pitchFamily="18" charset="0"/>
              </a:rPr>
              <a:t> και περιλαμβάνουν τον συνολικό αριθμό κατατεθειμένων αιτήσεων. </a:t>
            </a:r>
            <a:r>
              <a:rPr lang="el-GR" b="1" u="sng" dirty="0">
                <a:solidFill>
                  <a:srgbClr val="FF0000"/>
                </a:solidFill>
                <a:latin typeface="Calibri" panose="020F0502020204030204" pitchFamily="34" charset="0"/>
                <a:ea typeface="Times New Roman" panose="02020603050405020304" pitchFamily="18" charset="0"/>
              </a:rPr>
              <a:t>Όταν, όμως, ο οργανισμός φτάσει </a:t>
            </a:r>
            <a:r>
              <a:rPr kumimoji="0" lang="el-GR" sz="1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το όριο συμμετοχής σε  κατατεθειμένες αιτήσεις (10), τότε η ειδοποίηση περιλαμβάνει αναλυτικό κατάλογο με τις αιτήσεις που έχουν κατατεθεί</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Ανά αίτηση, εμφανίζεται ο αριθμός της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Form ID</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ο αιτών οργανισμός και το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του καθώς και η αρμόδια Εθνική Υπηρεσία.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23465700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3" name="object 3"/>
          <p:cNvSpPr txBox="1"/>
          <p:nvPr/>
        </p:nvSpPr>
        <p:spPr>
          <a:xfrm>
            <a:off x="301111" y="766158"/>
            <a:ext cx="11585985" cy="4035720"/>
          </a:xfrm>
          <a:prstGeom prst="rect">
            <a:avLst/>
          </a:prstGeom>
        </p:spPr>
        <p:txBody>
          <a:bodyPr vert="horz" wrap="square" lIns="0" tIns="4953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lang="el-GR" b="1" dirty="0">
                <a:solidFill>
                  <a:srgbClr val="FF0000"/>
                </a:solidFill>
                <a:latin typeface="Calibri" panose="020F0502020204030204" pitchFamily="34" charset="0"/>
                <a:ea typeface="Times New Roman" panose="02020603050405020304" pitchFamily="18" charset="0"/>
              </a:rPr>
              <a:t>3.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Τα μηνύματα σφάλματος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error blocking messages</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εμφανίζονται στην ενότητα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“Participating Organisations”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μίας αίτησης που τώρα συμπληρώνεται,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ένα εκ των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OIDs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που καταχωρήθηκαν στην εν λόγω αίτηση συμμετέχει σε ήδη σε 10 </a:t>
            </a:r>
            <a:r>
              <a:rPr kumimoji="0" lang="el-GR" sz="1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κατατεθειμένες</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αιτήσεις ως συντονιστής ή εταίρος και σε 1 ως συντονιστής - </a:t>
            </a:r>
            <a:r>
              <a:rPr kumimoji="0" lang="el-GR" sz="18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αιτητής</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lang="el-GR" dirty="0">
                <a:solidFill>
                  <a:srgbClr val="FF0000"/>
                </a:solidFill>
                <a:latin typeface="Calibri" panose="020F0502020204030204" pitchFamily="34" charset="0"/>
                <a:ea typeface="Times New Roman" panose="02020603050405020304" pitchFamily="18" charset="0"/>
              </a:rPr>
              <a:t>Δεν περιλαμβάνουν αναλυτικό κατάλογο με τις αιτήσεις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στις οποίες καταχωρήθηκε το συγκεκριμένο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a:t>
            </a:r>
            <a:r>
              <a:rPr lang="el-GR" dirty="0">
                <a:solidFill>
                  <a:srgbClr val="FF0000"/>
                </a:solidFill>
                <a:latin typeface="Calibri" panose="020F0502020204030204" pitchFamily="34" charset="0"/>
                <a:ea typeface="Times New Roman" panose="02020603050405020304" pitchFamily="18" charset="0"/>
              </a:rPr>
              <a:t>, αλλά μόνο συνολικό αριθμό αιτήσεων.</a:t>
            </a:r>
            <a:endPar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endParaRPr lang="el-GR" dirty="0">
              <a:solidFill>
                <a:srgbClr val="FF0000"/>
              </a:solidFill>
              <a:latin typeface="Calibri" panose="020F0502020204030204" pitchFamily="34" charset="0"/>
              <a:ea typeface="Times New Roman" panose="02020603050405020304" pitchFamily="18" charset="0"/>
              <a:sym typeface="Wingdings" panose="05000000000000000000" pitchFamily="2" charset="2"/>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F"/>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a:t>
            </a:r>
            <a:r>
              <a:rPr lang="el-GR" b="1" dirty="0">
                <a:solidFill>
                  <a:srgbClr val="FF0000"/>
                </a:solidFill>
                <a:latin typeface="Calibri" panose="020F0502020204030204" pitchFamily="34" charset="0"/>
                <a:ea typeface="Times New Roman" panose="02020603050405020304" pitchFamily="18" charset="0"/>
              </a:rPr>
              <a:t>έχουν ήδη κατατεθεί 10 αιτήσεις με τη συμμετοχή ενός </a:t>
            </a:r>
            <a:r>
              <a:rPr lang="en-GB" b="1" dirty="0">
                <a:solidFill>
                  <a:srgbClr val="FF0000"/>
                </a:solidFill>
                <a:latin typeface="Calibri" panose="020F0502020204030204" pitchFamily="34" charset="0"/>
                <a:ea typeface="Times New Roman" panose="02020603050405020304" pitchFamily="18" charset="0"/>
              </a:rPr>
              <a:t>OID </a:t>
            </a:r>
            <a:r>
              <a:rPr lang="el-GR" b="1" dirty="0">
                <a:solidFill>
                  <a:srgbClr val="FF0000"/>
                </a:solidFill>
                <a:latin typeface="Calibri" panose="020F0502020204030204" pitchFamily="34" charset="0"/>
                <a:ea typeface="Times New Roman" panose="02020603050405020304" pitchFamily="18" charset="0"/>
              </a:rPr>
              <a:t>ως εταίρου ή συντονιστή, κ</a:t>
            </a:r>
            <a:r>
              <a:rPr kumimoji="0" lang="el-GR" sz="18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αμία</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επιπλέον αίτηση στην οποία περιλαμβάνεται το συγκεκριμένο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δεν μπορεί να κατατεθεί</a:t>
            </a:r>
          </a:p>
          <a:p>
            <a:pPr marR="0" lvl="0" algn="just" defTabSz="914400" rtl="0" eaLnBrk="1" fontAlgn="auto" latinLnBrk="0" hangingPunct="1">
              <a:lnSpc>
                <a:spcPct val="100000"/>
              </a:lnSpc>
              <a:spcBef>
                <a:spcPts val="0"/>
              </a:spcBef>
              <a:spcAft>
                <a:spcPts val="0"/>
              </a:spcAft>
              <a:buClrTx/>
              <a:buSzTx/>
              <a:tabLst/>
              <a:defRPr/>
            </a:pPr>
            <a:endPar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F"/>
              <a:tabLst/>
              <a:defRPr/>
            </a:pPr>
            <a:r>
              <a:rPr lang="el-GR" b="1" dirty="0">
                <a:solidFill>
                  <a:srgbClr val="FF0000"/>
                </a:solidFill>
                <a:latin typeface="Calibri" panose="020F0502020204030204" pitchFamily="34" charset="0"/>
                <a:ea typeface="Calibri" panose="020F0502020204030204" pitchFamily="34" charset="0"/>
              </a:rPr>
              <a:t>Όταν έχει ήδη κατατεθεί 1 αίτηση με τη συμμετοχή ενός οργανισμού</a:t>
            </a:r>
            <a:r>
              <a:rPr lang="en-GB" b="1" dirty="0">
                <a:solidFill>
                  <a:srgbClr val="FF0000"/>
                </a:solidFill>
                <a:latin typeface="Calibri" panose="020F0502020204030204" pitchFamily="34" charset="0"/>
                <a:ea typeface="Calibri" panose="020F0502020204030204" pitchFamily="34" charset="0"/>
              </a:rPr>
              <a:t> </a:t>
            </a:r>
            <a:r>
              <a:rPr lang="el-GR" b="1" dirty="0">
                <a:solidFill>
                  <a:srgbClr val="FF0000"/>
                </a:solidFill>
                <a:latin typeface="Calibri" panose="020F0502020204030204" pitchFamily="34" charset="0"/>
                <a:ea typeface="Calibri" panose="020F0502020204030204" pitchFamily="34" charset="0"/>
              </a:rPr>
              <a:t>ως συντονιστή, καμία επιπλέον αίτηση στην οποία περιλαμβάνεται ο εν λόγω οργανισμός ως </a:t>
            </a:r>
            <a:r>
              <a:rPr lang="el-GR" b="1" dirty="0" err="1">
                <a:solidFill>
                  <a:srgbClr val="FF0000"/>
                </a:solidFill>
                <a:latin typeface="Calibri" panose="020F0502020204030204" pitchFamily="34" charset="0"/>
                <a:ea typeface="Calibri" panose="020F0502020204030204" pitchFamily="34" charset="0"/>
              </a:rPr>
              <a:t>αιτητής</a:t>
            </a:r>
            <a:r>
              <a:rPr lang="el-GR" b="1" dirty="0">
                <a:solidFill>
                  <a:srgbClr val="FF0000"/>
                </a:solidFill>
                <a:latin typeface="Calibri" panose="020F0502020204030204" pitchFamily="34" charset="0"/>
                <a:ea typeface="Calibri" panose="020F0502020204030204" pitchFamily="34" charset="0"/>
              </a:rPr>
              <a:t> δεν μπορεί να κατατεθεί</a:t>
            </a:r>
          </a:p>
          <a:p>
            <a:pPr marR="0" lvl="0" algn="just" defTabSz="914400" rtl="0" eaLnBrk="1" fontAlgn="auto" latinLnBrk="0" hangingPunct="1">
              <a:lnSpc>
                <a:spcPct val="100000"/>
              </a:lnSpc>
              <a:spcBef>
                <a:spcPts val="0"/>
              </a:spcBef>
              <a:spcAft>
                <a:spcPts val="0"/>
              </a:spcAft>
              <a:buClrTx/>
              <a:buSzTx/>
              <a:tabLst/>
              <a:defRPr/>
            </a:pPr>
            <a:endPar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a:p>
            <a:pPr marR="0" lvl="0" algn="just" defTabSz="914400" rtl="0" eaLnBrk="1" fontAlgn="auto" latinLnBrk="0" hangingPunct="1">
              <a:lnSpc>
                <a:spcPct val="100000"/>
              </a:lnSpc>
              <a:spcBef>
                <a:spcPts val="0"/>
              </a:spcBef>
              <a:spcAft>
                <a:spcPts val="0"/>
              </a:spcAft>
              <a:buClrTx/>
              <a:buSzTx/>
              <a:tabLst/>
              <a:defRPr/>
            </a:pPr>
            <a:endParaRPr lang="el-GR" b="1" dirty="0">
              <a:solidFill>
                <a:srgbClr val="FF0000"/>
              </a:solidFill>
              <a:latin typeface="Calibri" panose="020F0502020204030204" pitchFamily="34" charset="0"/>
              <a:ea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7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Το σύστημα κάνει καταμέτρηση των κατατεθειμένων αιτήσεων, στη βάση της χρονολογικής σειράς υποβολής τους</a:t>
            </a:r>
            <a:endParaRPr kumimoji="0" lang="en-GB" sz="17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p:txBody>
      </p:sp>
      <p:sp>
        <p:nvSpPr>
          <p:cNvPr id="5" name="TextBox 4">
            <a:extLst>
              <a:ext uri="{FF2B5EF4-FFF2-40B4-BE49-F238E27FC236}">
                <a16:creationId xmlns:a16="http://schemas.microsoft.com/office/drawing/2014/main" id="{13149317-83E0-7041-8391-0E00C1B4AED8}"/>
              </a:ext>
            </a:extLst>
          </p:cNvPr>
          <p:cNvSpPr txBox="1"/>
          <p:nvPr/>
        </p:nvSpPr>
        <p:spPr>
          <a:xfrm>
            <a:off x="301111" y="6091842"/>
            <a:ext cx="9055249" cy="923330"/>
          </a:xfrm>
          <a:prstGeom prst="rect">
            <a:avLst/>
          </a:prstGeom>
          <a:noFill/>
        </p:spPr>
        <p:txBody>
          <a:bodyPr wrap="square">
            <a:spAutoFit/>
          </a:bodyPr>
          <a:lstStyle/>
          <a:p>
            <a:pPr algn="just"/>
            <a:r>
              <a:rPr kumimoji="0" lang="en-GB" sz="1800" b="1" i="0" u="none" strike="noStrike" kern="1200" cap="none" spc="0" normalizeH="0" baseline="0" noProof="0" dirty="0">
                <a:ln>
                  <a:noFill/>
                </a:ln>
                <a:solidFill>
                  <a:prstClr val="black"/>
                </a:solidFill>
                <a:effectLst/>
                <a:uLnTx/>
                <a:uFillTx/>
                <a:latin typeface="Calibri"/>
                <a:ea typeface="+mn-ea"/>
                <a:cs typeface="+mn-cs"/>
                <a:hlinkClick r:id="rId3"/>
              </a:rPr>
              <a:t>https://wikis.ec.europa.eu/display/NAITDOC/FAQs+Capping+of+applications</a:t>
            </a:r>
            <a:endParaRPr kumimoji="0" lang="el-GR" sz="1800" b="1" i="0" u="none" strike="noStrike" kern="1200" cap="none" spc="0" normalizeH="0" baseline="0" noProof="0" dirty="0">
              <a:ln>
                <a:noFill/>
              </a:ln>
              <a:solidFill>
                <a:prstClr val="black"/>
              </a:solidFill>
              <a:effectLst/>
              <a:uLnTx/>
              <a:uFillTx/>
              <a:latin typeface="Calibri"/>
              <a:ea typeface="+mn-ea"/>
              <a:cs typeface="+mn-cs"/>
            </a:endParaRPr>
          </a:p>
          <a:p>
            <a:pPr marR="0" lvl="0" algn="just" defTabSz="914400" rtl="0" eaLnBrk="1" fontAlgn="auto" latinLnBrk="0" hangingPunct="1">
              <a:lnSpc>
                <a:spcPct val="100000"/>
              </a:lnSpc>
              <a:spcBef>
                <a:spcPts val="0"/>
              </a:spcBef>
              <a:spcAft>
                <a:spcPts val="0"/>
              </a:spcAft>
              <a:buClrTx/>
              <a:buSzTx/>
              <a:tabLst/>
              <a:defRPr/>
            </a:pPr>
            <a:endPar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a:p>
            <a:pPr marR="0" lvl="0" algn="just" defTabSz="914400" rtl="0" eaLnBrk="1" fontAlgn="auto" latinLnBrk="0" hangingPunct="1">
              <a:lnSpc>
                <a:spcPct val="100000"/>
              </a:lnSpc>
              <a:spcBef>
                <a:spcPts val="0"/>
              </a:spcBef>
              <a:spcAft>
                <a:spcPts val="0"/>
              </a:spcAft>
              <a:buClrTx/>
              <a:buSzTx/>
              <a:tabLst/>
              <a:defRPr/>
            </a:pPr>
            <a:endParaRPr lang="el-GR" b="1" dirty="0">
              <a:solidFill>
                <a:srgbClr val="FF000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794350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3" name="object 3"/>
          <p:cNvSpPr txBox="1"/>
          <p:nvPr/>
        </p:nvSpPr>
        <p:spPr>
          <a:xfrm>
            <a:off x="285400" y="685800"/>
            <a:ext cx="11600536" cy="6174767"/>
          </a:xfrm>
          <a:prstGeom prst="rect">
            <a:avLst/>
          </a:prstGeom>
        </p:spPr>
        <p:txBody>
          <a:bodyPr vert="horz" wrap="square" lIns="0" tIns="4953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Τι μπορείτε να κάνετε αν λάβετε μήνυμα σφάλματος (</a:t>
            </a:r>
            <a:r>
              <a:rPr kumimoji="0" lang="en-GB"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error blocking message</a:t>
            </a:r>
            <a:r>
              <a:rPr kumimoji="0" lang="el-G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 για μία εκ των αιτήσεων στις οποίες είστε συντονιστής;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457200" algn="l"/>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Αν έχετε λάβει το μήνυμα επειδή το δικό σας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έχει φτάσει το όριο κατατεθειμένων αιτήσεων, μπορείτε</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a:t>
            </a:r>
            <a:endPar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263525" marR="0" lvl="0" indent="-263525"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ακυρώσετε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cancel)</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μία από τις υποβληθείσες αιτήσεις στην οποία είστε συντονιστής, εφόσον προτιμάτε να προχωρήσετε με την αίτηση πάνω στην οποία έχει εμφανιστεί το μήνυμα σφάλματος </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A</a:t>
            </a:r>
            <a:r>
              <a:rPr kumimoji="0" lang="el-GR" sz="1600" b="0"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υτή</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η λύση θα έχει αρνητικό αντίκτυπο και στους άλλους οργανισμούς που συμμετέχουν στην ακυρωμένη ή εκ νέου ανοιγμένη αίτηση</a:t>
            </a:r>
          </a:p>
          <a:p>
            <a:pPr marL="263525" indent="-263525" algn="just">
              <a:buFont typeface="Wingdings" panose="05000000000000000000" pitchFamily="2" charset="2"/>
              <a:buChar char="ü"/>
              <a:tabLst>
                <a:tab pos="457200" algn="l"/>
              </a:tabLst>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ζητήσετε να αφαιρεθεί το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σας από μία υποβληθείσα αίτηση στην οποία είστε εταίρος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μην υποβάλετε την αίτηση πάνω στην οποία έχει εμφανιστεί το σφάλμα, αφήνοντάς την σε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draft</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μορφή ή διαγράφοντάς την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delete) </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A</a:t>
            </a:r>
            <a:r>
              <a:rPr kumimoji="0" lang="el-GR" sz="1600" b="0"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υτή</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η λύση θα έχει αρνητικό αντίκτυπο και στους υπόλοιπους οργανισμούς που συμμετέχουν στην εν λόγω αίτηση</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endPar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457200" algn="l"/>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Αν έχετε λάβει το μήνυμα, επειδή κάποιο άλλο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έχει φτάσει το όριο κατατεθειμένων αιτήσεων, μπορείτε:</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αφαιρέσετε τον συγκεκριμένο οργανισμό από την αίτηση</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επικοινωνήσετε με τον συγκεκριμένο οργανισμό και να του ζητήσετε να αποφασίσει κατά πόσον θα παραμείνει στη συγκεκριμένη αίτηση ή όχι. Για να παραμείνει στη συγκεκριμένη αίτηση, θα πρέπει να αποσυρθεί από κάποια άλλη</a:t>
            </a:r>
          </a:p>
          <a:p>
            <a:pPr marL="0" marR="0" lvl="0" indent="0" algn="just" defTabSz="914400" rtl="0" eaLnBrk="1" fontAlgn="auto" latinLnBrk="0" hangingPunct="1">
              <a:lnSpc>
                <a:spcPct val="100000"/>
              </a:lnSpc>
              <a:spcBef>
                <a:spcPts val="0"/>
              </a:spcBef>
              <a:spcAft>
                <a:spcPts val="0"/>
              </a:spcAft>
              <a:buClrTx/>
              <a:buSzTx/>
              <a:buFontTx/>
              <a:buNone/>
              <a:tabLst>
                <a:tab pos="457200" algn="l"/>
              </a:tabLst>
              <a:defRPr/>
            </a:pPr>
            <a:endPar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Τι συμβαίνει όταν οι εξουσιοδοτημένοι χρήστες ενός οργανισμού λαμβάνουν ειδοποίηση ότι ο οργανισμός συμμετέχει ήδη σε 10 αιτήσεις και συνειδητοποιούν ότι κάποια από αυτές τις συμμετοχές έχει προχωρήσει χωρίς τη συγκατάθεσή τους;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Επικοινωνούν με τον συντονιστή της εν λόγω αίτησης και του ζητούν να τους αφαιρέσει από την αίτηση</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Μόνο εάν η πιο πάνω επικοινωνία δεν αποδώσει: Επικοινωνούν με την Εθνική Υπηρεσία όπου κατατέθηκε η αίτηση</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19848961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4" name="TextBox 3">
            <a:extLst>
              <a:ext uri="{FF2B5EF4-FFF2-40B4-BE49-F238E27FC236}">
                <a16:creationId xmlns:a16="http://schemas.microsoft.com/office/drawing/2014/main" id="{B81FF1C1-46A9-270C-5857-E3F115A0FC53}"/>
              </a:ext>
            </a:extLst>
          </p:cNvPr>
          <p:cNvSpPr txBox="1"/>
          <p:nvPr/>
        </p:nvSpPr>
        <p:spPr>
          <a:xfrm>
            <a:off x="1981200" y="2197893"/>
            <a:ext cx="73152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srgbClr val="FF0000"/>
                </a:solidFill>
                <a:effectLst/>
                <a:uLnTx/>
                <a:uFillTx/>
                <a:latin typeface="Calibri"/>
                <a:ea typeface="+mn-ea"/>
                <a:cs typeface="+mn-cs"/>
              </a:rPr>
              <a:t>Σημαντική Διευκρίνιση:</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srgbClr val="FF0000"/>
                </a:solidFill>
                <a:effectLst/>
                <a:uLnTx/>
                <a:uFillTx/>
                <a:latin typeface="Calibri"/>
                <a:ea typeface="+mn-ea"/>
                <a:cs typeface="+mn-cs"/>
              </a:rPr>
              <a:t>Αιτήσεις που έχουν ανοιχθεί εκ νέου (αιτήσεις δηλαδή που είχαν προηγουμένως  υποβληθεί) λογίζονται ως κατατεθειμένες, καθώς έχουν τουλάχιστον υποβληθεί μία φορά και </a:t>
            </a:r>
            <a:r>
              <a:rPr kumimoji="0" lang="el-GR" sz="2200" b="1" i="0" u="none" strike="noStrike" kern="1200" cap="none" spc="0" normalizeH="0" baseline="0" noProof="0" dirty="0" err="1">
                <a:ln>
                  <a:noFill/>
                </a:ln>
                <a:solidFill>
                  <a:srgbClr val="FF0000"/>
                </a:solidFill>
                <a:effectLst/>
                <a:uLnTx/>
                <a:uFillTx/>
                <a:latin typeface="Calibri"/>
                <a:ea typeface="+mn-ea"/>
                <a:cs typeface="+mn-cs"/>
              </a:rPr>
              <a:t>προσμετρούνται</a:t>
            </a:r>
            <a:r>
              <a:rPr kumimoji="0" lang="el-GR" sz="2200" b="1" i="0" u="none" strike="noStrike" kern="1200" cap="none" spc="0" normalizeH="0" baseline="0" noProof="0" dirty="0">
                <a:ln>
                  <a:noFill/>
                </a:ln>
                <a:solidFill>
                  <a:srgbClr val="FF0000"/>
                </a:solidFill>
                <a:effectLst/>
                <a:uLnTx/>
                <a:uFillTx/>
                <a:latin typeface="Calibri"/>
                <a:ea typeface="+mn-ea"/>
                <a:cs typeface="+mn-cs"/>
              </a:rPr>
              <a:t> στις κατατεθειμένες αιτήσεις, για σκοπούς αποστολής προειδοποιητικών μηνυμάτων, ειδοποιήσεων μέσω </a:t>
            </a:r>
            <a:r>
              <a:rPr kumimoji="0" lang="en-GB" sz="2200" b="1" i="0" u="none" strike="noStrike" kern="1200" cap="none" spc="0" normalizeH="0" baseline="0" noProof="0" dirty="0">
                <a:ln>
                  <a:noFill/>
                </a:ln>
                <a:solidFill>
                  <a:srgbClr val="FF0000"/>
                </a:solidFill>
                <a:effectLst/>
                <a:uLnTx/>
                <a:uFillTx/>
                <a:latin typeface="Calibri"/>
                <a:ea typeface="+mn-ea"/>
                <a:cs typeface="+mn-cs"/>
              </a:rPr>
              <a:t>email </a:t>
            </a:r>
            <a:r>
              <a:rPr kumimoji="0" lang="el-GR" sz="2200" b="1" i="0" u="none" strike="noStrike" kern="1200" cap="none" spc="0" normalizeH="0" baseline="0" noProof="0" dirty="0">
                <a:ln>
                  <a:noFill/>
                </a:ln>
                <a:solidFill>
                  <a:srgbClr val="FF0000"/>
                </a:solidFill>
                <a:effectLst/>
                <a:uLnTx/>
                <a:uFillTx/>
                <a:latin typeface="Calibri"/>
                <a:ea typeface="+mn-ea"/>
                <a:cs typeface="+mn-cs"/>
              </a:rPr>
              <a:t>και μηνυμάτων σφάλματος.</a:t>
            </a:r>
            <a:endParaRPr kumimoji="0" lang="en-GB" sz="22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2934124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ΒΑΣΙΚΗ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2</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ΑΠΟΚΕΝΤΡΩΜΕΝΕΣ</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2350" b="0" i="0" u="none" strike="noStrike" kern="1200" cap="none" spc="0" normalizeH="0" baseline="0" noProof="0" dirty="0">
              <a:ln>
                <a:noFill/>
              </a:ln>
              <a:solidFill>
                <a:prstClr val="black"/>
              </a:solidFill>
              <a:effectLst/>
              <a:uLnTx/>
              <a:uFillTx/>
              <a:latin typeface="Calibri"/>
              <a:ea typeface="+mn-ea"/>
              <a:cs typeface="Calibri"/>
            </a:endParaRPr>
          </a:p>
          <a:p>
            <a:pPr marL="0" marR="67945" lvl="0" indent="0" algn="r" defTabSz="914400" rtl="0" eaLnBrk="1" fontAlgn="auto" latinLnBrk="0" hangingPunct="1">
              <a:lnSpc>
                <a:spcPct val="100000"/>
              </a:lnSpc>
              <a:spcBef>
                <a:spcPts val="5"/>
              </a:spcBef>
              <a:spcAft>
                <a:spcPts val="0"/>
              </a:spcAft>
              <a:buClrTx/>
              <a:buSzTx/>
              <a:buFontTx/>
              <a:buNone/>
              <a:tabLst/>
              <a:defRPr/>
            </a:pPr>
            <a:r>
              <a:rPr kumimoji="0" sz="2400" b="1" i="0" u="none" strike="noStrike" kern="1200" cap="none" spc="-5" normalizeH="0" baseline="0" noProof="0" dirty="0">
                <a:ln>
                  <a:noFill/>
                </a:ln>
                <a:solidFill>
                  <a:srgbClr val="1EA192"/>
                </a:solidFill>
                <a:effectLst/>
                <a:uLnTx/>
                <a:uFillTx/>
                <a:latin typeface="Calibri"/>
                <a:ea typeface="+mn-ea"/>
                <a:cs typeface="Calibri"/>
              </a:rPr>
              <a:t>ΣΥΜΠΡΑΞΕΙΣ</a:t>
            </a:r>
            <a:r>
              <a:rPr kumimoji="0" sz="2400" b="1" i="0" u="none" strike="noStrike" kern="1200" cap="none" spc="0" normalizeH="0" baseline="0" noProof="0" dirty="0">
                <a:ln>
                  <a:noFill/>
                </a:ln>
                <a:solidFill>
                  <a:srgbClr val="1EA192"/>
                </a:solidFill>
                <a:effectLst/>
                <a:uLnTx/>
                <a:uFillTx/>
                <a:latin typeface="Calibri"/>
                <a:ea typeface="+mn-ea"/>
                <a:cs typeface="Calibri"/>
              </a:rPr>
              <a:t> ΓΙΑ</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ΣΥΝΕΡΓΑΣΙΑ</a:t>
            </a:r>
            <a:r>
              <a:rPr kumimoji="0" sz="2400" b="1" i="0" u="none" strike="noStrike" kern="1200" cap="none" spc="-20" normalizeH="0" baseline="0" noProof="0" dirty="0">
                <a:ln>
                  <a:noFill/>
                </a:ln>
                <a:solidFill>
                  <a:srgbClr val="1EA192"/>
                </a:solidFill>
                <a:effectLst/>
                <a:uLnTx/>
                <a:uFillTx/>
                <a:latin typeface="Calibri"/>
                <a:ea typeface="+mn-ea"/>
                <a:cs typeface="Calibri"/>
              </a:rPr>
              <a:t> </a:t>
            </a:r>
            <a:r>
              <a:rPr kumimoji="0" sz="2400" b="1" i="0" u="none" strike="noStrike" kern="1200" cap="none" spc="0" normalizeH="0" baseline="0" noProof="0" dirty="0">
                <a:ln>
                  <a:noFill/>
                </a:ln>
                <a:solidFill>
                  <a:srgbClr val="1EA192"/>
                </a:solidFill>
                <a:effectLst/>
                <a:uLnTx/>
                <a:uFillTx/>
                <a:latin typeface="Calibri"/>
                <a:ea typeface="+mn-ea"/>
                <a:cs typeface="Calibri"/>
              </a:rPr>
              <a:t>–</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Συμπράξεις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436880" marR="0" lvl="0" indent="0" algn="ctr" defTabSz="914400" rtl="0" eaLnBrk="1" fontAlgn="auto" latinLnBrk="0" hangingPunct="1">
              <a:lnSpc>
                <a:spcPct val="100000"/>
              </a:lnSpc>
              <a:spcBef>
                <a:spcPts val="0"/>
              </a:spcBef>
              <a:spcAft>
                <a:spcPts val="0"/>
              </a:spcAft>
              <a:buClrTx/>
              <a:buSzTx/>
              <a:buFontTx/>
              <a:buNone/>
              <a:tabLst/>
              <a:defRPr/>
            </a:pPr>
            <a:r>
              <a:rPr lang="el-GR" sz="2400" b="1" spc="-5" dirty="0">
                <a:solidFill>
                  <a:srgbClr val="1EA192"/>
                </a:solidFill>
                <a:latin typeface="Calibri"/>
                <a:cs typeface="Calibri"/>
              </a:rPr>
              <a:t>Μικρής Κλίμακας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Calibri"/>
            </a:endParaRP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5" normalizeH="0" baseline="0" noProof="0" dirty="0">
                <a:ln>
                  <a:noFill/>
                </a:ln>
                <a:solidFill>
                  <a:prstClr val="black"/>
                </a:solidFill>
                <a:effectLst/>
                <a:uLnTx/>
                <a:uFillTx/>
                <a:latin typeface="Calibri"/>
                <a:ea typeface="+mn-ea"/>
                <a:cs typeface="Calibri"/>
              </a:rPr>
              <a:t>  </a:t>
            </a:r>
            <a:r>
              <a:rPr kumimoji="0" lang="el-GR" sz="3000" b="1" i="0" u="none" strike="noStrike" kern="1200" cap="none" spc="-5" normalizeH="0" baseline="0" noProof="0" dirty="0">
                <a:ln>
                  <a:noFill/>
                </a:ln>
                <a:solidFill>
                  <a:prstClr val="black"/>
                </a:solidFill>
                <a:effectLst/>
                <a:uLnTx/>
                <a:uFillTx/>
                <a:latin typeface="Calibri"/>
                <a:ea typeface="+mn-ea"/>
                <a:cs typeface="Calibri"/>
              </a:rPr>
              <a:t>Οδηγίες για τη Συγγραφή της Αίτησης</a:t>
            </a: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5" normalizeH="0" baseline="0" noProof="0" dirty="0">
                <a:ln>
                  <a:noFill/>
                </a:ln>
                <a:solidFill>
                  <a:prstClr val="black"/>
                </a:solidFill>
                <a:effectLst/>
                <a:uLnTx/>
                <a:uFillTx/>
                <a:latin typeface="Calibri"/>
                <a:ea typeface="+mn-ea"/>
                <a:cs typeface="Calibri"/>
              </a:rPr>
              <a:t>Ανάλυση Περιεχομένου</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37258600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05A028-822E-448E-EE35-61D5B70F653A}"/>
              </a:ext>
            </a:extLst>
          </p:cNvPr>
          <p:cNvPicPr>
            <a:picLocks noChangeAspect="1"/>
          </p:cNvPicPr>
          <p:nvPr/>
        </p:nvPicPr>
        <p:blipFill>
          <a:blip r:embed="rId2"/>
          <a:stretch>
            <a:fillRect/>
          </a:stretch>
        </p:blipFill>
        <p:spPr>
          <a:xfrm>
            <a:off x="370846" y="930690"/>
            <a:ext cx="11507197" cy="4839119"/>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3998307" y="56526"/>
            <a:ext cx="9883698" cy="523220"/>
          </a:xfrm>
          <a:prstGeom prst="rect">
            <a:avLst/>
          </a:prstGeom>
          <a:noFill/>
        </p:spPr>
        <p:txBody>
          <a:bodyPr wrap="square" rtlCol="0">
            <a:spAutoFit/>
          </a:bodyPr>
          <a:lstStyle/>
          <a:p>
            <a:pPr algn="ctr"/>
            <a:r>
              <a:rPr lang="en-GB" sz="2800" b="1" dirty="0">
                <a:solidFill>
                  <a:schemeClr val="bg1"/>
                </a:solidFill>
              </a:rPr>
              <a:t>CONTEXT</a:t>
            </a:r>
          </a:p>
        </p:txBody>
      </p:sp>
      <p:sp>
        <p:nvSpPr>
          <p:cNvPr id="5" name="Rounded Rectangle 4"/>
          <p:cNvSpPr/>
          <p:nvPr/>
        </p:nvSpPr>
        <p:spPr>
          <a:xfrm>
            <a:off x="514153" y="1708910"/>
            <a:ext cx="1005409" cy="2018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555817" y="1671321"/>
            <a:ext cx="3446777"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latin typeface="-apple-system"/>
              </a:rPr>
              <a:t>Ο τομέας υποβολής αίτησης είναι προεπιλεγμένος</a:t>
            </a:r>
            <a:endParaRPr kumimoji="0" lang="en-GB" sz="1200" b="1" i="0" u="none" strike="noStrike" kern="0" cap="none" spc="0" normalizeH="0" baseline="0" noProof="0" dirty="0">
              <a:ln>
                <a:noFill/>
              </a:ln>
              <a:solidFill>
                <a:srgbClr val="00B050"/>
              </a:solidFill>
              <a:effectLst/>
              <a:uLnTx/>
              <a:uFillTx/>
            </a:endParaRPr>
          </a:p>
        </p:txBody>
      </p:sp>
      <p:sp>
        <p:nvSpPr>
          <p:cNvPr id="9" name="Rounded Rectangle 8"/>
          <p:cNvSpPr/>
          <p:nvPr/>
        </p:nvSpPr>
        <p:spPr>
          <a:xfrm>
            <a:off x="1251589" y="2016395"/>
            <a:ext cx="186260" cy="2018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463211" y="1994196"/>
            <a:ext cx="3501280"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latin typeface="-apple-system"/>
              </a:rPr>
              <a:t>Όλα τα υποχρεωτικά πεδία σημειώνονται με ένα</a:t>
            </a:r>
            <a:r>
              <a:rPr kumimoji="0" lang="en-GB" sz="1200" b="1" i="0" u="none" strike="noStrike" kern="0" cap="none" spc="0" normalizeH="0" baseline="0" noProof="0" dirty="0">
                <a:ln>
                  <a:noFill/>
                </a:ln>
                <a:solidFill>
                  <a:srgbClr val="00B050"/>
                </a:solidFill>
                <a:effectLst/>
                <a:uLnTx/>
                <a:uFillTx/>
                <a:latin typeface="-apple-system"/>
              </a:rPr>
              <a:t> </a:t>
            </a:r>
            <a:r>
              <a:rPr kumimoji="0" lang="en-GB" sz="1200" b="1" i="0" u="none" strike="noStrike" kern="0" cap="none" spc="0" normalizeH="0" baseline="0" noProof="0" dirty="0">
                <a:ln>
                  <a:noFill/>
                </a:ln>
                <a:solidFill>
                  <a:srgbClr val="FF0000"/>
                </a:solidFill>
                <a:effectLst/>
                <a:uLnTx/>
                <a:uFillTx/>
                <a:latin typeface="-apple-system"/>
              </a:rPr>
              <a:t>*</a:t>
            </a:r>
            <a:r>
              <a:rPr kumimoji="0" lang="en-GB" sz="1200" b="1" i="0" u="none" strike="noStrike" kern="0" cap="none" spc="0" normalizeH="0" baseline="0" noProof="0" dirty="0">
                <a:ln>
                  <a:noFill/>
                </a:ln>
                <a:solidFill>
                  <a:srgbClr val="00B050"/>
                </a:solidFill>
                <a:effectLst/>
                <a:uLnTx/>
                <a:uFillTx/>
                <a:latin typeface="-apple-system"/>
              </a:rPr>
              <a:t>.</a:t>
            </a:r>
            <a:endParaRPr kumimoji="0" lang="en-GB" sz="1200" b="1" i="0" u="none" strike="noStrike" kern="0" cap="none" spc="0" normalizeH="0" baseline="0" noProof="0" dirty="0">
              <a:ln>
                <a:noFill/>
              </a:ln>
              <a:solidFill>
                <a:srgbClr val="00B050"/>
              </a:solidFill>
              <a:effectLst/>
              <a:uLnTx/>
              <a:uFillTx/>
            </a:endParaRPr>
          </a:p>
        </p:txBody>
      </p:sp>
      <p:sp>
        <p:nvSpPr>
          <p:cNvPr id="12" name="Rounded Rectangle 11"/>
          <p:cNvSpPr/>
          <p:nvPr/>
        </p:nvSpPr>
        <p:spPr>
          <a:xfrm>
            <a:off x="454846" y="3953326"/>
            <a:ext cx="1891234"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898790" y="4159900"/>
            <a:ext cx="1851789"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B050"/>
                </a:solidFill>
                <a:effectLst/>
                <a:uLnTx/>
                <a:uFillTx/>
                <a:latin typeface="-apple-system"/>
              </a:rPr>
              <a:t>01/09/2023 – 31/12/2023</a:t>
            </a:r>
            <a:endParaRPr kumimoji="0" lang="en-GB" sz="1200" b="1" i="0" u="none" strike="noStrike" kern="0" cap="none" spc="0" normalizeH="0" baseline="0" noProof="0" dirty="0">
              <a:ln>
                <a:noFill/>
              </a:ln>
              <a:solidFill>
                <a:srgbClr val="00B050"/>
              </a:solidFill>
              <a:effectLst/>
              <a:uLnTx/>
              <a:uFillTx/>
            </a:endParaRPr>
          </a:p>
        </p:txBody>
      </p:sp>
      <p:sp>
        <p:nvSpPr>
          <p:cNvPr id="15" name="Rounded Rectangle 14"/>
          <p:cNvSpPr/>
          <p:nvPr/>
        </p:nvSpPr>
        <p:spPr>
          <a:xfrm>
            <a:off x="4243763" y="3945966"/>
            <a:ext cx="1198353" cy="1616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446810" y="3887176"/>
            <a:ext cx="877163"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l-GR" sz="1200" b="1" kern="0" dirty="0">
                <a:solidFill>
                  <a:srgbClr val="00B050"/>
                </a:solidFill>
                <a:latin typeface="-apple-system"/>
              </a:rPr>
              <a:t>6</a:t>
            </a:r>
            <a:r>
              <a:rPr lang="en-GB" sz="1200" b="1" kern="0" dirty="0">
                <a:solidFill>
                  <a:srgbClr val="00B050"/>
                </a:solidFill>
                <a:latin typeface="-apple-system"/>
              </a:rPr>
              <a:t>-</a:t>
            </a:r>
            <a:r>
              <a:rPr lang="el-GR" sz="1200" b="1" kern="0" dirty="0">
                <a:solidFill>
                  <a:srgbClr val="00B050"/>
                </a:solidFill>
                <a:latin typeface="-apple-system"/>
              </a:rPr>
              <a:t>24</a:t>
            </a:r>
            <a:r>
              <a:rPr lang="en-GB" sz="1200" b="1" kern="0" dirty="0">
                <a:solidFill>
                  <a:srgbClr val="00B050"/>
                </a:solidFill>
                <a:latin typeface="-apple-system"/>
              </a:rPr>
              <a:t> </a:t>
            </a:r>
            <a:r>
              <a:rPr lang="el-GR" sz="1200" b="1" kern="0" dirty="0">
                <a:solidFill>
                  <a:srgbClr val="00B050"/>
                </a:solidFill>
                <a:latin typeface="-apple-system"/>
              </a:rPr>
              <a:t>μήνες</a:t>
            </a:r>
            <a:endParaRPr lang="en-GB" sz="1200" b="1" kern="0" dirty="0">
              <a:solidFill>
                <a:srgbClr val="00B050"/>
              </a:solidFill>
              <a:latin typeface="-apple-system"/>
            </a:endParaRPr>
          </a:p>
        </p:txBody>
      </p:sp>
      <p:sp>
        <p:nvSpPr>
          <p:cNvPr id="17" name="Rounded Rectangle 16"/>
          <p:cNvSpPr/>
          <p:nvPr/>
        </p:nvSpPr>
        <p:spPr>
          <a:xfrm>
            <a:off x="8037078" y="3945966"/>
            <a:ext cx="1913167" cy="15942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9193486" y="3719402"/>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19" name="Rectangle 18"/>
          <p:cNvSpPr/>
          <p:nvPr/>
        </p:nvSpPr>
        <p:spPr>
          <a:xfrm>
            <a:off x="10071059" y="3860800"/>
            <a:ext cx="1890983" cy="646331"/>
          </a:xfrm>
          <a:prstGeom prst="rect">
            <a:avLst/>
          </a:prstGeom>
        </p:spPr>
        <p:txBody>
          <a:bodyPr wrap="square">
            <a:spAutoFit/>
          </a:bodyPr>
          <a:lstStyle/>
          <a:p>
            <a:r>
              <a:rPr lang="el-GR" sz="1200" b="1" kern="0" dirty="0">
                <a:solidFill>
                  <a:srgbClr val="00B050"/>
                </a:solidFill>
                <a:latin typeface="-apple-system"/>
              </a:rPr>
              <a:t>Εισάγεται αυτόματα, όταν </a:t>
            </a:r>
          </a:p>
          <a:p>
            <a:r>
              <a:rPr lang="el-GR" sz="1200" b="1" kern="0" dirty="0">
                <a:solidFill>
                  <a:srgbClr val="00B050"/>
                </a:solidFill>
                <a:latin typeface="-apple-system"/>
              </a:rPr>
              <a:t>επιλεγούν η ημερομηνία έναρξης και η διάρκεια</a:t>
            </a:r>
            <a:endParaRPr lang="en-GB" sz="1200" b="1" kern="0" dirty="0">
              <a:solidFill>
                <a:srgbClr val="00B050"/>
              </a:solidFill>
              <a:latin typeface="-apple-system"/>
            </a:endParaRPr>
          </a:p>
        </p:txBody>
      </p:sp>
      <p:sp>
        <p:nvSpPr>
          <p:cNvPr id="20" name="Rectangle 19"/>
          <p:cNvSpPr/>
          <p:nvPr/>
        </p:nvSpPr>
        <p:spPr>
          <a:xfrm>
            <a:off x="3279206" y="4555623"/>
            <a:ext cx="4999555" cy="461665"/>
          </a:xfrm>
          <a:prstGeom prst="rect">
            <a:avLst/>
          </a:prstGeom>
        </p:spPr>
        <p:txBody>
          <a:bodyPr wrap="square">
            <a:spAutoFit/>
          </a:bodyPr>
          <a:lstStyle/>
          <a:p>
            <a:r>
              <a:rPr lang="el-GR" sz="1200" b="1" kern="0" dirty="0">
                <a:solidFill>
                  <a:srgbClr val="00B050"/>
                </a:solidFill>
                <a:latin typeface="-apple-system"/>
              </a:rPr>
              <a:t>Επιλέγετε </a:t>
            </a:r>
            <a:r>
              <a:rPr lang="en-GB" sz="1200" b="1" kern="0" dirty="0">
                <a:solidFill>
                  <a:srgbClr val="00B050"/>
                </a:solidFill>
                <a:latin typeface="-apple-system"/>
              </a:rPr>
              <a:t>CY01 - Foundation for the Management of  European Lifelong Learning Programmes</a:t>
            </a:r>
            <a:endParaRPr lang="en-GB" sz="1200" b="1" dirty="0"/>
          </a:p>
        </p:txBody>
      </p:sp>
      <p:sp>
        <p:nvSpPr>
          <p:cNvPr id="22" name="Rounded Rectangle 21"/>
          <p:cNvSpPr/>
          <p:nvPr/>
        </p:nvSpPr>
        <p:spPr>
          <a:xfrm>
            <a:off x="454846" y="4587679"/>
            <a:ext cx="282436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643833" y="5168101"/>
            <a:ext cx="3868367"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latin typeface="-apple-system"/>
              </a:rPr>
              <a:t>Επιλογή μεταξύ των 2</a:t>
            </a:r>
            <a:r>
              <a:rPr kumimoji="0" lang="el-GR" sz="1200" b="1" i="0" u="none" strike="noStrike" kern="0" cap="none" spc="0" normalizeH="0" noProof="0" dirty="0">
                <a:ln>
                  <a:noFill/>
                </a:ln>
                <a:solidFill>
                  <a:srgbClr val="00B050"/>
                </a:solidFill>
                <a:effectLst/>
                <a:uLnTx/>
                <a:uFillTx/>
                <a:latin typeface="-apple-system"/>
              </a:rPr>
              <a:t> διαθέσιμων κατ’ </a:t>
            </a:r>
            <a:r>
              <a:rPr kumimoji="0" lang="el-GR" sz="1200" b="1" i="0" u="none" strike="noStrike" kern="0" cap="none" spc="0" normalizeH="0" noProof="0" dirty="0" err="1">
                <a:ln>
                  <a:noFill/>
                </a:ln>
                <a:solidFill>
                  <a:srgbClr val="00B050"/>
                </a:solidFill>
                <a:effectLst/>
                <a:uLnTx/>
                <a:uFillTx/>
                <a:latin typeface="-apple-system"/>
              </a:rPr>
              <a:t>αποκοπήν</a:t>
            </a:r>
            <a:r>
              <a:rPr kumimoji="0" lang="el-GR" sz="1200" b="1" i="0" u="none" strike="noStrike" kern="0" cap="none" spc="0" normalizeH="0" noProof="0" dirty="0">
                <a:ln>
                  <a:noFill/>
                </a:ln>
                <a:solidFill>
                  <a:srgbClr val="00B050"/>
                </a:solidFill>
                <a:effectLst/>
                <a:uLnTx/>
                <a:uFillTx/>
                <a:latin typeface="-apple-system"/>
              </a:rPr>
              <a:t> ποσών</a:t>
            </a:r>
            <a:endParaRPr kumimoji="0" lang="en-GB" sz="1200" b="1" i="0" u="none" strike="noStrike" kern="0" cap="none" spc="0" normalizeH="0" baseline="0" noProof="0" dirty="0">
              <a:ln>
                <a:noFill/>
              </a:ln>
              <a:solidFill>
                <a:srgbClr val="00B050"/>
              </a:solidFill>
              <a:effectLst/>
              <a:uLnTx/>
              <a:uFillTx/>
            </a:endParaRPr>
          </a:p>
        </p:txBody>
      </p:sp>
      <p:sp>
        <p:nvSpPr>
          <p:cNvPr id="24" name="Rounded Rectangle 23"/>
          <p:cNvSpPr/>
          <p:nvPr/>
        </p:nvSpPr>
        <p:spPr>
          <a:xfrm>
            <a:off x="450045" y="5222032"/>
            <a:ext cx="1193788" cy="1588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66536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1006" y="1552602"/>
            <a:ext cx="11760765" cy="3509002"/>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883464" y="63121"/>
            <a:ext cx="9883698" cy="523220"/>
          </a:xfrm>
          <a:prstGeom prst="rect">
            <a:avLst/>
          </a:prstGeom>
          <a:noFill/>
        </p:spPr>
        <p:txBody>
          <a:bodyPr wrap="square" rtlCol="0">
            <a:spAutoFit/>
          </a:bodyPr>
          <a:lstStyle/>
          <a:p>
            <a:pPr algn="ctr"/>
            <a:r>
              <a:rPr lang="en-GB" sz="2800" b="1" dirty="0">
                <a:solidFill>
                  <a:schemeClr val="bg1"/>
                </a:solidFill>
              </a:rPr>
              <a:t>PRIORITIES AND TOPICS</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Priorities and Topics</a:t>
            </a:r>
            <a:r>
              <a:rPr lang="en-GB" dirty="0"/>
              <a:t>:</a:t>
            </a:r>
          </a:p>
        </p:txBody>
      </p:sp>
      <p:sp>
        <p:nvSpPr>
          <p:cNvPr id="6" name="Rectangle 5"/>
          <p:cNvSpPr/>
          <p:nvPr/>
        </p:nvSpPr>
        <p:spPr>
          <a:xfrm>
            <a:off x="7586529" y="2156299"/>
            <a:ext cx="4192515" cy="1200329"/>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200" b="1" i="0" u="none" strike="noStrike" kern="0" cap="none" spc="0" normalizeH="0" baseline="0" noProof="0" dirty="0">
                <a:ln>
                  <a:noFill/>
                </a:ln>
                <a:solidFill>
                  <a:srgbClr val="00B050"/>
                </a:solidFill>
                <a:effectLst/>
                <a:uLnTx/>
                <a:uFillTx/>
              </a:rPr>
              <a:t>Επιλογή από </a:t>
            </a:r>
            <a:r>
              <a:rPr kumimoji="0" lang="en-GB" sz="1200" b="1" i="0" u="none" strike="noStrike" kern="0" cap="none" spc="0" normalizeH="0" baseline="0" noProof="0" dirty="0">
                <a:ln>
                  <a:noFill/>
                </a:ln>
                <a:solidFill>
                  <a:srgbClr val="00B050"/>
                </a:solidFill>
                <a:effectLst/>
                <a:uLnTx/>
                <a:uFillTx/>
              </a:rPr>
              <a:t>drop-down </a:t>
            </a:r>
            <a:r>
              <a:rPr kumimoji="0" lang="el-GR" sz="1200" b="1" i="0" u="none" strike="noStrike" kern="0" cap="none" spc="0" normalizeH="0" baseline="0" noProof="0" dirty="0">
                <a:ln>
                  <a:noFill/>
                </a:ln>
                <a:solidFill>
                  <a:srgbClr val="00B050"/>
                </a:solidFill>
                <a:effectLst/>
                <a:uLnTx/>
                <a:uFillTx/>
              </a:rPr>
              <a:t>μενού</a:t>
            </a:r>
            <a:endParaRPr kumimoji="0" lang="en-GB" sz="1200" b="1" i="0" u="none" strike="noStrike" kern="0" cap="none" spc="0" normalizeH="0" baseline="0" noProof="0" dirty="0">
              <a:ln>
                <a:noFill/>
              </a:ln>
              <a:solidFill>
                <a:srgbClr val="00B050"/>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200" b="1" i="0" u="none" strike="noStrike" kern="0" cap="none" spc="0" normalizeH="0" baseline="0" noProof="0" dirty="0">
                <a:ln>
                  <a:noFill/>
                </a:ln>
                <a:solidFill>
                  <a:srgbClr val="00B050"/>
                </a:solidFill>
                <a:effectLst/>
                <a:uLnTx/>
                <a:uFillTx/>
              </a:rPr>
              <a:t>Κάθε σχέδιο πρέπει να απευθύνεται επαρκώς σε 1 τουλάχιστον οριζόντια ή τομεακή προτεραιότητα. Όταν επιλέγεται μόνο 1 οριζόντια προτεραιότητα, πρέπει το περιεχόμενο της πρότασης να αντανακλά τον αντίκτυπό της στον τομέα υποβολής της</a:t>
            </a:r>
          </a:p>
        </p:txBody>
      </p:sp>
      <p:sp>
        <p:nvSpPr>
          <p:cNvPr id="12" name="Rectangle 11"/>
          <p:cNvSpPr/>
          <p:nvPr/>
        </p:nvSpPr>
        <p:spPr>
          <a:xfrm>
            <a:off x="6377162" y="4332067"/>
            <a:ext cx="4876800" cy="646331"/>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l-GR" sz="1200" b="1" i="0" u="none" strike="noStrike" kern="0" cap="none" spc="0" normalizeH="0" baseline="0" noProof="0" dirty="0">
                <a:ln>
                  <a:noFill/>
                </a:ln>
                <a:solidFill>
                  <a:srgbClr val="00B050"/>
                </a:solidFill>
                <a:effectLst/>
                <a:uLnTx/>
                <a:uFillTx/>
              </a:rPr>
              <a:t>Σχέδια που αιτιολογούν την επιλογή επιπρόσθετων προτεραιοτήτων από άλλους τομείς έχουν</a:t>
            </a:r>
            <a:r>
              <a:rPr kumimoji="0" lang="en-GB" sz="1200" b="1" i="0" u="none" strike="noStrike" kern="0" cap="none" spc="0" normalizeH="0" baseline="0" noProof="0" dirty="0">
                <a:ln>
                  <a:noFill/>
                </a:ln>
                <a:solidFill>
                  <a:srgbClr val="00B050"/>
                </a:solidFill>
                <a:effectLst/>
                <a:uLnTx/>
                <a:uFillTx/>
              </a:rPr>
              <a:t> </a:t>
            </a:r>
            <a:r>
              <a:rPr kumimoji="0" lang="el-GR" sz="1200" b="1" i="0" u="none" strike="noStrike" kern="0" cap="none" spc="0" normalizeH="0" baseline="0" noProof="0" dirty="0">
                <a:ln>
                  <a:noFill/>
                </a:ln>
                <a:solidFill>
                  <a:srgbClr val="00B050"/>
                </a:solidFill>
                <a:effectLst/>
                <a:uLnTx/>
                <a:uFillTx/>
              </a:rPr>
              <a:t>τη δυνατότητα για μεγαλύτερο αντίκτυπο</a:t>
            </a:r>
            <a:r>
              <a:rPr kumimoji="0" lang="en-GB" sz="1200" b="1" i="0" u="none" strike="noStrike" kern="0" cap="none" spc="0" normalizeH="0" baseline="0" noProof="0" dirty="0">
                <a:ln>
                  <a:noFill/>
                </a:ln>
                <a:solidFill>
                  <a:srgbClr val="00B050"/>
                </a:solidFill>
                <a:effectLst/>
                <a:uLnTx/>
                <a:uFillTx/>
              </a:rPr>
              <a:t> (</a:t>
            </a:r>
            <a:r>
              <a:rPr kumimoji="0" lang="el-GR" sz="1200" b="1" i="0" u="none" strike="noStrike" kern="0" cap="none" spc="0" normalizeH="0" baseline="0" noProof="0" dirty="0">
                <a:ln>
                  <a:noFill/>
                </a:ln>
                <a:solidFill>
                  <a:srgbClr val="00B050"/>
                </a:solidFill>
                <a:effectLst/>
                <a:uLnTx/>
                <a:uFillTx/>
              </a:rPr>
              <a:t>πιθανή δημιουργία συνεργειών)</a:t>
            </a:r>
          </a:p>
        </p:txBody>
      </p:sp>
      <p:cxnSp>
        <p:nvCxnSpPr>
          <p:cNvPr id="14" name="Straight Arrow Connector 13"/>
          <p:cNvCxnSpPr/>
          <p:nvPr/>
        </p:nvCxnSpPr>
        <p:spPr>
          <a:xfrm flipV="1">
            <a:off x="5344591" y="2654710"/>
            <a:ext cx="2226248" cy="237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71838" y="4788761"/>
            <a:ext cx="3229891" cy="83099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l-GR" sz="1200" b="1" i="0" u="none" strike="noStrike" kern="0" cap="none" spc="0" normalizeH="0" baseline="0" noProof="0" dirty="0">
                <a:ln>
                  <a:noFill/>
                </a:ln>
                <a:solidFill>
                  <a:srgbClr val="00B050"/>
                </a:solidFill>
                <a:effectLst/>
                <a:uLnTx/>
                <a:uFillTx/>
              </a:rPr>
              <a:t>Επιλογή από </a:t>
            </a:r>
            <a:r>
              <a:rPr kumimoji="0" lang="en-GB" sz="1200" b="1" i="0" u="none" strike="noStrike" kern="0" cap="none" spc="0" normalizeH="0" baseline="0" noProof="0" dirty="0">
                <a:ln>
                  <a:noFill/>
                </a:ln>
                <a:solidFill>
                  <a:srgbClr val="00B050"/>
                </a:solidFill>
                <a:effectLst/>
                <a:uLnTx/>
                <a:uFillTx/>
              </a:rPr>
              <a:t>drop-down </a:t>
            </a:r>
            <a:r>
              <a:rPr kumimoji="0" lang="el-GR" sz="1200" b="1" i="0" u="none" strike="noStrike" kern="0" cap="none" spc="0" normalizeH="0" baseline="0" noProof="0" dirty="0">
                <a:ln>
                  <a:noFill/>
                </a:ln>
                <a:solidFill>
                  <a:srgbClr val="00B050"/>
                </a:solidFill>
                <a:effectLst/>
                <a:uLnTx/>
                <a:uFillTx/>
              </a:rPr>
              <a:t>μενού</a:t>
            </a:r>
            <a:r>
              <a:rPr kumimoji="0" lang="el-GR" sz="1200" b="1" i="0" u="none" strike="noStrike" kern="0" cap="none" spc="0" normalizeH="0" noProof="0" dirty="0">
                <a:ln>
                  <a:noFill/>
                </a:ln>
                <a:solidFill>
                  <a:srgbClr val="00B050"/>
                </a:solidFill>
                <a:effectLst/>
                <a:uLnTx/>
                <a:uFillTx/>
              </a:rPr>
              <a:t> των κύριων θεματικών ενοτήτων που καλύπτει η πρόταση μέσα από τις δραστηριότητες και τα αποτελέσματά της</a:t>
            </a:r>
            <a:endParaRPr kumimoji="0" lang="en-GB" sz="1200" b="1" i="0" u="none" strike="noStrike" kern="0" cap="none" spc="0" normalizeH="0" baseline="0" noProof="0" dirty="0">
              <a:ln>
                <a:noFill/>
              </a:ln>
              <a:solidFill>
                <a:srgbClr val="00B050"/>
              </a:solidFill>
              <a:effectLst/>
              <a:uLnTx/>
              <a:uFillTx/>
            </a:endParaRPr>
          </a:p>
        </p:txBody>
      </p:sp>
      <p:cxnSp>
        <p:nvCxnSpPr>
          <p:cNvPr id="20" name="Straight Arrow Connector 19"/>
          <p:cNvCxnSpPr/>
          <p:nvPr/>
        </p:nvCxnSpPr>
        <p:spPr>
          <a:xfrm>
            <a:off x="6459793" y="3970526"/>
            <a:ext cx="858622" cy="30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278828" y="4322784"/>
            <a:ext cx="0" cy="438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3908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7156" y="1241046"/>
            <a:ext cx="11784844" cy="1480912"/>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945311" y="58165"/>
            <a:ext cx="9883698" cy="523220"/>
          </a:xfrm>
          <a:prstGeom prst="rect">
            <a:avLst/>
          </a:prstGeom>
          <a:noFill/>
        </p:spPr>
        <p:txBody>
          <a:bodyPr wrap="square" rtlCol="0">
            <a:spAutoFit/>
          </a:bodyPr>
          <a:lstStyle/>
          <a:p>
            <a:pPr algn="ctr"/>
            <a:r>
              <a:rPr lang="en-GB" sz="2800" b="1" dirty="0">
                <a:solidFill>
                  <a:schemeClr val="bg1"/>
                </a:solidFill>
              </a:rPr>
              <a:t>PROJECT DESCRIPTION</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Project Description</a:t>
            </a:r>
            <a:r>
              <a:rPr lang="en-GB" dirty="0"/>
              <a:t>:</a:t>
            </a:r>
          </a:p>
        </p:txBody>
      </p:sp>
      <p:sp>
        <p:nvSpPr>
          <p:cNvPr id="10" name="Rectangle 9"/>
          <p:cNvSpPr/>
          <p:nvPr/>
        </p:nvSpPr>
        <p:spPr>
          <a:xfrm>
            <a:off x="407156" y="2258234"/>
            <a:ext cx="10866550" cy="2031325"/>
          </a:xfrm>
          <a:prstGeom prst="rect">
            <a:avLst/>
          </a:prstGeom>
        </p:spPr>
        <p:txBody>
          <a:bodyPr wrap="square">
            <a:spAutoFit/>
          </a:bodyPr>
          <a:lstStyle/>
          <a:p>
            <a:pPr marL="171450" lvl="0" indent="-171450">
              <a:buFont typeface="Wingdings" panose="05000000000000000000" pitchFamily="2" charset="2"/>
              <a:buChar char="§"/>
            </a:pPr>
            <a:r>
              <a:rPr kumimoji="0" lang="el-GR" sz="1400" b="1" i="0" u="none" strike="noStrike" kern="0" cap="none" spc="0" normalizeH="0" baseline="0" noProof="0" dirty="0">
                <a:ln>
                  <a:noFill/>
                </a:ln>
                <a:solidFill>
                  <a:srgbClr val="00B050"/>
                </a:solidFill>
                <a:effectLst/>
                <a:uLnTx/>
                <a:uFillTx/>
              </a:rPr>
              <a:t>Κύριοι στόχοι του Σχεδίου: Πρέπει να είναι </a:t>
            </a:r>
            <a:r>
              <a:rPr kumimoji="0" lang="en-GB" sz="1400" b="1" i="0" u="none" strike="noStrike" kern="0" cap="none" spc="0" normalizeH="0" baseline="0" noProof="0" dirty="0">
                <a:ln>
                  <a:noFill/>
                </a:ln>
                <a:solidFill>
                  <a:srgbClr val="00B050"/>
                </a:solidFill>
                <a:effectLst/>
                <a:uLnTx/>
                <a:uFillTx/>
              </a:rPr>
              <a:t>SMART (Specific, Measurable, Attainable, Relevant/Realistic, Time-based) </a:t>
            </a:r>
            <a:r>
              <a:rPr kumimoji="0" lang="el-GR" sz="1400" b="1" i="0" u="none" strike="noStrike" kern="0" cap="none" spc="0" normalizeH="0" baseline="0" noProof="0" dirty="0">
                <a:ln>
                  <a:noFill/>
                </a:ln>
                <a:solidFill>
                  <a:srgbClr val="00B050"/>
                </a:solidFill>
                <a:effectLst/>
                <a:uLnTx/>
                <a:uFillTx/>
              </a:rPr>
              <a:t>και να λαμβάνουν υπόψη τη σύνθεση της Σύμπραξης, συγκεκριμένα το προφίλ, το μέγεθος και την εξειδίκευση των συμμετεχόντων οργανισμών. </a:t>
            </a:r>
            <a:r>
              <a:rPr lang="el-GR" sz="1400" b="1" kern="0" dirty="0">
                <a:solidFill>
                  <a:srgbClr val="00B050"/>
                </a:solidFill>
              </a:rPr>
              <a:t>Επίσης, πρέπει να τεθούν πρώτα γενικοί στόχοι και μετά, </a:t>
            </a:r>
            <a:r>
              <a:rPr lang="el-GR" sz="1400" b="1" dirty="0">
                <a:solidFill>
                  <a:srgbClr val="00B050"/>
                </a:solidFill>
              </a:rPr>
              <a:t>οι γενικοί στόχοι να αναλυθούν σε πιο ειδικούς στόχους</a:t>
            </a:r>
            <a:r>
              <a:rPr lang="en-GB" sz="1400" b="1" dirty="0">
                <a:solidFill>
                  <a:srgbClr val="00B050"/>
                </a:solidFill>
              </a:rPr>
              <a:t>,</a:t>
            </a:r>
            <a:r>
              <a:rPr lang="en-GB" sz="1400" dirty="0">
                <a:solidFill>
                  <a:srgbClr val="00B050"/>
                </a:solidFill>
              </a:rPr>
              <a:t> </a:t>
            </a:r>
            <a:r>
              <a:rPr lang="el-GR" sz="1400" b="1" dirty="0">
                <a:solidFill>
                  <a:srgbClr val="00B050"/>
                </a:solidFill>
              </a:rPr>
              <a:t>που θα αποτελούν ουσιαστικά τους επιθυμητούς στόχους των διαφορετικών δραστηριοτήτων που θα υλοποιηθούν στα πλαίσια του Σχεδίου</a:t>
            </a:r>
            <a:endParaRPr kumimoji="0" lang="en-GB" sz="1400" b="1" i="0" u="none" strike="noStrike" kern="0" cap="none" spc="0" normalizeH="0" baseline="0" noProof="0" dirty="0">
              <a:ln>
                <a:noFill/>
              </a:ln>
              <a:solidFill>
                <a:srgbClr val="00B050"/>
              </a:solidFill>
              <a:effectLst/>
              <a:uLnTx/>
              <a:uFillTx/>
            </a:endParaRPr>
          </a:p>
          <a:p>
            <a:pPr marL="171450" lvl="0" indent="-171450">
              <a:buFont typeface="Wingdings" panose="05000000000000000000" pitchFamily="2" charset="2"/>
              <a:buChar char="§"/>
            </a:pPr>
            <a:r>
              <a:rPr kumimoji="0" lang="el-GR" sz="1400" b="1" i="0" u="none" strike="noStrike" kern="0" cap="none" spc="0" normalizeH="0" baseline="0" noProof="0" dirty="0">
                <a:ln>
                  <a:noFill/>
                </a:ln>
                <a:solidFill>
                  <a:srgbClr val="00B050"/>
                </a:solidFill>
                <a:effectLst/>
                <a:uLnTx/>
                <a:uFillTx/>
              </a:rPr>
              <a:t>Περιγραφή επιδιωκόμενων αποτελεσμάτων του Σχεδίου</a:t>
            </a:r>
            <a:r>
              <a:rPr kumimoji="0" lang="en-GB" sz="1400" b="1" u="none" strike="noStrike" kern="0" cap="none" spc="0" normalizeH="0" baseline="0" dirty="0">
                <a:ln>
                  <a:noFill/>
                </a:ln>
                <a:solidFill>
                  <a:srgbClr val="00B050"/>
                </a:solidFill>
                <a:effectLst/>
                <a:uLnTx/>
                <a:uFillTx/>
              </a:rPr>
              <a:t>: </a:t>
            </a:r>
            <a:r>
              <a:rPr kumimoji="0" lang="el-GR" sz="1400" b="1" u="none" strike="noStrike" kern="0" cap="none" spc="0" normalizeH="0" baseline="0" noProof="0" dirty="0">
                <a:ln>
                  <a:noFill/>
                </a:ln>
                <a:solidFill>
                  <a:srgbClr val="00B050"/>
                </a:solidFill>
                <a:effectLst/>
                <a:uLnTx/>
                <a:uFillTx/>
              </a:rPr>
              <a:t>Δεν υπάρχει περιορισμός σε σχέση με τη φύση και την έκταση των αποτελεσμάτων</a:t>
            </a:r>
            <a:r>
              <a:rPr lang="el-GR" sz="1400" b="1" kern="0" dirty="0">
                <a:solidFill>
                  <a:srgbClr val="00B050"/>
                </a:solidFill>
              </a:rPr>
              <a:t>, </a:t>
            </a:r>
            <a:r>
              <a:rPr kumimoji="0" lang="el-GR" sz="1400" b="1" u="none" strike="noStrike" kern="0" cap="none" spc="0" normalizeH="0" baseline="0" noProof="0" dirty="0">
                <a:ln>
                  <a:noFill/>
                </a:ln>
                <a:solidFill>
                  <a:srgbClr val="00B050"/>
                </a:solidFill>
                <a:effectLst/>
                <a:uLnTx/>
                <a:uFillTx/>
              </a:rPr>
              <a:t>αλλά</a:t>
            </a:r>
            <a:r>
              <a:rPr kumimoji="0" lang="el-GR" sz="1400" b="1" u="none" strike="noStrike" kern="0" cap="none" spc="0" normalizeH="0" noProof="0" dirty="0">
                <a:ln>
                  <a:noFill/>
                </a:ln>
                <a:solidFill>
                  <a:srgbClr val="00B050"/>
                </a:solidFill>
                <a:effectLst/>
                <a:uLnTx/>
                <a:uFillTx/>
              </a:rPr>
              <a:t>, </a:t>
            </a:r>
            <a:r>
              <a:rPr kumimoji="0" lang="el-GR" sz="1400" b="1" u="none" strike="noStrike" kern="0" cap="none" spc="0" normalizeH="0" baseline="0" noProof="0" dirty="0">
                <a:ln>
                  <a:noFill/>
                </a:ln>
                <a:solidFill>
                  <a:srgbClr val="00B050"/>
                </a:solidFill>
                <a:effectLst/>
                <a:uLnTx/>
                <a:uFillTx/>
              </a:rPr>
              <a:t>δεδομένης της χρηματοδότησης που λαμβάνουν τα σχέδια αυτά</a:t>
            </a:r>
            <a:r>
              <a:rPr kumimoji="0" lang="en-GB" sz="1400" b="1" u="none" strike="noStrike" kern="0" cap="none" spc="0" normalizeH="0" baseline="0" noProof="0" dirty="0">
                <a:ln>
                  <a:noFill/>
                </a:ln>
                <a:solidFill>
                  <a:srgbClr val="00B050"/>
                </a:solidFill>
                <a:effectLst/>
                <a:uLnTx/>
                <a:uFillTx/>
              </a:rPr>
              <a:t>, </a:t>
            </a:r>
            <a:r>
              <a:rPr lang="el-GR" sz="1400" b="1" kern="0" noProof="0" dirty="0">
                <a:solidFill>
                  <a:srgbClr val="00B050"/>
                </a:solidFill>
              </a:rPr>
              <a:t>οι απαιτήσεις ως προς την εμβέλεια και τον καινοτόμο τους χαρακτήρα, είναι περιορισμένες (σε αντίθεση με τις Συμπράξεις Συνεργασίας)</a:t>
            </a:r>
            <a:endParaRPr kumimoji="0" lang="el-GR" sz="1400" b="1" u="none" strike="noStrike" kern="0" cap="none" spc="0" normalizeH="0" baseline="0" noProof="0" dirty="0">
              <a:ln>
                <a:noFill/>
              </a:ln>
              <a:solidFill>
                <a:srgbClr val="00B050"/>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Πώς η επίτευξη των στόχων και αποτελεσμάτων του Σχεδίου θα οδηγήσει στην επίτευξη των επιλεγμένων προτεραιοτήτων; </a:t>
            </a:r>
          </a:p>
          <a:p>
            <a:pPr lvl="0"/>
            <a:endParaRPr kumimoji="0" lang="en-GB" sz="1400" b="1" i="0" u="none" strike="noStrike" kern="0" cap="none" spc="0" normalizeH="0" baseline="0" noProof="0" dirty="0">
              <a:ln>
                <a:noFill/>
              </a:ln>
              <a:solidFill>
                <a:srgbClr val="00B050"/>
              </a:solidFill>
              <a:effectLst/>
              <a:uLnTx/>
              <a:uFillTx/>
            </a:endParaRPr>
          </a:p>
        </p:txBody>
      </p:sp>
      <p:pic>
        <p:nvPicPr>
          <p:cNvPr id="11" name="Picture 10"/>
          <p:cNvPicPr>
            <a:picLocks noChangeAspect="1"/>
          </p:cNvPicPr>
          <p:nvPr/>
        </p:nvPicPr>
        <p:blipFill>
          <a:blip r:embed="rId3"/>
          <a:stretch>
            <a:fillRect/>
          </a:stretch>
        </p:blipFill>
        <p:spPr>
          <a:xfrm>
            <a:off x="407156" y="4554367"/>
            <a:ext cx="9350550" cy="967824"/>
          </a:xfrm>
          <a:prstGeom prst="rect">
            <a:avLst/>
          </a:prstGeom>
        </p:spPr>
      </p:pic>
      <p:sp>
        <p:nvSpPr>
          <p:cNvPr id="13" name="Rectangle 12"/>
          <p:cNvSpPr/>
          <p:nvPr/>
        </p:nvSpPr>
        <p:spPr>
          <a:xfrm>
            <a:off x="407155" y="5257562"/>
            <a:ext cx="9857721" cy="1169551"/>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Καθορισμός των ομάδων-στόχων του Σχεδίου</a:t>
            </a:r>
            <a:r>
              <a:rPr kumimoji="0" lang="el-GR" sz="1400" b="1" i="0" u="none" strike="noStrike" kern="0" cap="none" spc="0" normalizeH="0" noProof="0" dirty="0">
                <a:ln>
                  <a:noFill/>
                </a:ln>
                <a:solidFill>
                  <a:srgbClr val="00B050"/>
                </a:solidFill>
                <a:effectLst/>
                <a:uLnTx/>
                <a:uFillTx/>
              </a:rPr>
              <a:t> (</a:t>
            </a:r>
            <a:r>
              <a:rPr lang="el-GR" sz="1400" b="1" kern="0" noProof="0" dirty="0">
                <a:solidFill>
                  <a:srgbClr val="00B050"/>
                </a:solidFill>
              </a:rPr>
              <a:t>Π</a:t>
            </a:r>
            <a:r>
              <a:rPr lang="el-GR" sz="1400" b="1" kern="0" dirty="0">
                <a:solidFill>
                  <a:srgbClr val="00B050"/>
                </a:solidFill>
              </a:rPr>
              <a:t>ρέπει να ανήκουν στις ομάδες-στόχους των δραστηριοτήτων των συμμετεχόντων οργανισμών, για να εξασφαλίζεται η πρόσβαση σε αυτές, για σκοπούς επιτυχούς υλοποίησης του Σχεδίου)</a:t>
            </a:r>
          </a:p>
          <a:p>
            <a:pPr marL="171450" indent="-171450">
              <a:buFont typeface="Wingdings" panose="05000000000000000000" pitchFamily="2" charset="2"/>
              <a:buChar char="§"/>
            </a:pPr>
            <a:r>
              <a:rPr lang="el-GR" sz="1400" b="1" dirty="0">
                <a:solidFill>
                  <a:srgbClr val="00B050"/>
                </a:solidFill>
              </a:rPr>
              <a:t>Για κάθε ομάδα-στόχο να δοθεί η εξής πληροφόρηση: Γενικό Προφίλ</a:t>
            </a:r>
            <a:r>
              <a:rPr lang="en-GB" sz="1400" b="1" dirty="0">
                <a:solidFill>
                  <a:srgbClr val="00B050"/>
                </a:solidFill>
              </a:rPr>
              <a:t> </a:t>
            </a:r>
            <a:r>
              <a:rPr lang="el-GR" sz="1400" b="1" dirty="0">
                <a:solidFill>
                  <a:srgbClr val="00B050"/>
                </a:solidFill>
              </a:rPr>
              <a:t>και χαρακτηριστικά, Μέγεθος, Ηλικίες που </a:t>
            </a:r>
          </a:p>
          <a:p>
            <a:r>
              <a:rPr lang="el-GR" sz="1400" b="1" dirty="0">
                <a:solidFill>
                  <a:srgbClr val="00B050"/>
                </a:solidFill>
              </a:rPr>
              <a:t>    καλύπτονται, Ανάγκες, Ιδιαιτερότητες</a:t>
            </a:r>
          </a:p>
          <a:p>
            <a:pPr marR="0" lvl="0" defTabSz="914400" eaLnBrk="1" fontAlgn="auto" latinLnBrk="0" hangingPunct="1">
              <a:lnSpc>
                <a:spcPct val="100000"/>
              </a:lnSpc>
              <a:spcBef>
                <a:spcPts val="0"/>
              </a:spcBef>
              <a:spcAft>
                <a:spcPts val="0"/>
              </a:spcAft>
              <a:buClrTx/>
              <a:buSzTx/>
              <a:tabLst/>
              <a:defRPr/>
            </a:pPr>
            <a:endParaRPr kumimoji="0" lang="en-GB" sz="14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2344137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3">
            <a:extLst>
              <a:ext uri="{FF2B5EF4-FFF2-40B4-BE49-F238E27FC236}">
                <a16:creationId xmlns:a16="http://schemas.microsoft.com/office/drawing/2014/main" id="{0E9B2123-B346-CC77-9DBC-E7F2CC950542}"/>
              </a:ext>
            </a:extLst>
          </p:cNvPr>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lang="el-GR" sz="2400" b="1" spc="-5" dirty="0">
                <a:solidFill>
                  <a:srgbClr val="1EA192"/>
                </a:solidFill>
                <a:latin typeface="Calibri"/>
                <a:cs typeface="Calibri"/>
              </a:rPr>
              <a:t>Μικρής Κλίμακας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Συμπράξεις Για Συνεργασία</a:t>
            </a:r>
            <a:endParaRPr sz="3000" dirty="0">
              <a:latin typeface="Calibri"/>
              <a:cs typeface="Calibri"/>
            </a:endParaRPr>
          </a:p>
        </p:txBody>
      </p:sp>
    </p:spTree>
    <p:extLst>
      <p:ext uri="{BB962C8B-B14F-4D97-AF65-F5344CB8AC3E}">
        <p14:creationId xmlns:p14="http://schemas.microsoft.com/office/powerpoint/2010/main" val="30040859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996323" y="17636"/>
            <a:ext cx="9883698" cy="523220"/>
          </a:xfrm>
          <a:prstGeom prst="rect">
            <a:avLst/>
          </a:prstGeom>
          <a:noFill/>
        </p:spPr>
        <p:txBody>
          <a:bodyPr wrap="square" rtlCol="0">
            <a:spAutoFit/>
          </a:bodyPr>
          <a:lstStyle/>
          <a:p>
            <a:pPr algn="ctr"/>
            <a:r>
              <a:rPr lang="en-GB" sz="2800" b="1" dirty="0">
                <a:solidFill>
                  <a:schemeClr val="bg1"/>
                </a:solidFill>
              </a:rPr>
              <a:t>PROJECT DESCRIPTION</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Project Description</a:t>
            </a:r>
            <a:r>
              <a:rPr lang="en-GB" dirty="0"/>
              <a:t>:</a:t>
            </a:r>
          </a:p>
        </p:txBody>
      </p:sp>
      <p:pic>
        <p:nvPicPr>
          <p:cNvPr id="7" name="Picture 6"/>
          <p:cNvPicPr>
            <a:picLocks noChangeAspect="1"/>
          </p:cNvPicPr>
          <p:nvPr/>
        </p:nvPicPr>
        <p:blipFill>
          <a:blip r:embed="rId2"/>
          <a:stretch>
            <a:fillRect/>
          </a:stretch>
        </p:blipFill>
        <p:spPr>
          <a:xfrm>
            <a:off x="286991" y="1093580"/>
            <a:ext cx="11757986" cy="1156379"/>
          </a:xfrm>
          <a:prstGeom prst="rect">
            <a:avLst/>
          </a:prstGeom>
        </p:spPr>
      </p:pic>
      <p:sp>
        <p:nvSpPr>
          <p:cNvPr id="8" name="Rectangle 7"/>
          <p:cNvSpPr/>
          <p:nvPr/>
        </p:nvSpPr>
        <p:spPr>
          <a:xfrm>
            <a:off x="439625" y="1854213"/>
            <a:ext cx="11521102" cy="2246769"/>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Πλαίσιο μέσα στο οποίο αναπτύχθηκε η πρόταση (είναι π.χ. συμπληρωματικό σε κάποιο άλλο σχέδιο/κάποια άλλη πρωτοβουλία που υλοποιήθηκε ή υλοποιείται από [κάποιους από] τους συμμετέχοντες οργανισμούς;)</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Γενική περιγραφή των αναγκών/συνθηκών που καθιστούν απαραίτητη την υλοποίηση του Σχεδίου</a:t>
            </a:r>
            <a:r>
              <a:rPr lang="el-GR" sz="1400" b="1" kern="0" dirty="0">
                <a:solidFill>
                  <a:srgbClr val="00B050"/>
                </a:solidFill>
              </a:rPr>
              <a:t> </a:t>
            </a:r>
            <a:r>
              <a:rPr kumimoji="0" lang="el-GR" sz="1400" b="1" i="0" u="none" strike="noStrike" kern="0" cap="none" spc="0" normalizeH="0" baseline="0" noProof="0" dirty="0">
                <a:ln>
                  <a:noFill/>
                </a:ln>
                <a:solidFill>
                  <a:srgbClr val="00B050"/>
                </a:solidFill>
                <a:effectLst/>
                <a:uLnTx/>
                <a:uFillTx/>
              </a:rPr>
              <a:t>και επεξήγηση της σύνδεσής τους με τους στόχους και τις επιλεγμένες προτεραιότητες του Σχεδίου</a:t>
            </a:r>
          </a:p>
          <a:p>
            <a:pPr marL="176213" marR="0" lvl="0" indent="-176213"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Ποια είναι εκείνα τα στοιχεία που κάνουν το σχέδιο να ξεχωρίζει από άλλα που απευθύνονται στον ίδιο</a:t>
            </a:r>
            <a:r>
              <a:rPr kumimoji="0" lang="el-GR" sz="1400" b="1" i="0" u="none" strike="noStrike" kern="0" cap="none" spc="0" normalizeH="0" noProof="0" dirty="0">
                <a:ln>
                  <a:noFill/>
                </a:ln>
                <a:solidFill>
                  <a:srgbClr val="00B050"/>
                </a:solidFill>
                <a:effectLst/>
                <a:uLnTx/>
                <a:uFillTx/>
              </a:rPr>
              <a:t> </a:t>
            </a:r>
            <a:r>
              <a:rPr kumimoji="0" lang="el-GR" sz="1400" b="1" i="0" u="none" strike="noStrike" kern="0" cap="none" spc="0" normalizeH="0" baseline="0" noProof="0" dirty="0">
                <a:ln>
                  <a:noFill/>
                </a:ln>
                <a:solidFill>
                  <a:srgbClr val="00B050"/>
                </a:solidFill>
                <a:effectLst/>
                <a:uLnTx/>
                <a:uFillTx/>
              </a:rPr>
              <a:t>τομέα; &gt; Αποτελέσματα που</a:t>
            </a:r>
            <a:r>
              <a:rPr lang="el-GR" sz="1400" b="1" kern="0" dirty="0">
                <a:solidFill>
                  <a:srgbClr val="00B050"/>
                </a:solidFill>
              </a:rPr>
              <a:t> θα παραχθούν, </a:t>
            </a:r>
            <a:r>
              <a:rPr kumimoji="0" lang="el-GR" sz="1400" b="1" i="0" u="none" strike="noStrike" kern="0" cap="none" spc="0" normalizeH="0" baseline="0" noProof="0" dirty="0">
                <a:ln>
                  <a:noFill/>
                </a:ln>
                <a:solidFill>
                  <a:srgbClr val="00B050"/>
                </a:solidFill>
                <a:effectLst/>
                <a:uLnTx/>
                <a:uFillTx/>
              </a:rPr>
              <a:t>Ομάδες-στόχοι</a:t>
            </a:r>
            <a:r>
              <a:rPr kumimoji="0" lang="el-GR" sz="1400" b="1" i="0" u="none" strike="noStrike" kern="0" cap="none" spc="0" normalizeH="0" noProof="0" dirty="0">
                <a:ln>
                  <a:noFill/>
                </a:ln>
                <a:solidFill>
                  <a:srgbClr val="00B050"/>
                </a:solidFill>
                <a:effectLst/>
                <a:uLnTx/>
                <a:uFillTx/>
              </a:rPr>
              <a:t> στις οποίες απευθύνεται</a:t>
            </a:r>
            <a:r>
              <a:rPr lang="el-GR" sz="1400" b="1" kern="0" noProof="0" dirty="0">
                <a:solidFill>
                  <a:srgbClr val="00B050"/>
                </a:solidFill>
              </a:rPr>
              <a:t>, Μεθοδολογία που θα χρησιμοποιηθεί, </a:t>
            </a:r>
            <a:r>
              <a:rPr kumimoji="0" lang="el-GR" sz="1400" b="1" i="0" u="none" strike="noStrike" kern="0" cap="none" spc="0" normalizeH="0" baseline="0" noProof="0" dirty="0">
                <a:ln>
                  <a:noFill/>
                </a:ln>
                <a:solidFill>
                  <a:srgbClr val="00B050"/>
                </a:solidFill>
                <a:effectLst/>
                <a:uLnTx/>
                <a:uFillTx/>
              </a:rPr>
              <a:t>Συστηματικότερη και ενισχυμένη χρήση ψηφιακών εργαλείων και πράσινων πολιτικών, Αυξημένος βαθμός συμπερίληψης, Έμφαση στη συμμετοχή των Ευρωπαίων πολιτών στη δημοκρατική ζωή κτλ.</a:t>
            </a:r>
            <a:endParaRPr kumimoji="0" lang="en-GB" sz="1400" b="1" i="0" u="none" strike="noStrike" kern="0" cap="none" spc="0" normalizeH="0" baseline="0" noProof="0" dirty="0">
              <a:ln>
                <a:noFill/>
              </a:ln>
              <a:solidFill>
                <a:srgbClr val="00B050"/>
              </a:solidFill>
              <a:effectLst/>
              <a:uLnTx/>
              <a:uFillTx/>
            </a:endParaRPr>
          </a:p>
          <a:p>
            <a:pPr marL="176213" lvl="0" indent="-176213">
              <a:buFont typeface="Wingdings" panose="05000000000000000000" pitchFamily="2" charset="2"/>
              <a:buChar char="§"/>
              <a:defRPr/>
            </a:pPr>
            <a:r>
              <a:rPr lang="el-GR" sz="1400" b="1" kern="0" dirty="0">
                <a:solidFill>
                  <a:srgbClr val="00B050"/>
                </a:solidFill>
              </a:rPr>
              <a:t>Θα μπορούσε η πρόταση να οδηγήσει στη δημιουργία συνεργειών μεταξύ διαφορετικών τομέων της Εκπαίδευσης, της Κατάρτισης, της Νεολαίας και του Αθλητισμού ή να επιφέρει έντονο αντίκτυπο σε περισσότερους από έναν εξ’ αυτών;</a:t>
            </a:r>
            <a:endParaRPr kumimoji="0" lang="el-GR" sz="1400" b="1" i="0" u="none" strike="noStrike" kern="0" cap="none" spc="0" normalizeH="0" baseline="0" noProof="0" dirty="0">
              <a:ln>
                <a:noFill/>
              </a:ln>
              <a:solidFill>
                <a:srgbClr val="00B050"/>
              </a:solidFill>
              <a:effectLst/>
              <a:uLnTx/>
              <a:uFillTx/>
            </a:endParaRPr>
          </a:p>
          <a:p>
            <a:pPr marL="176213" marR="0" lvl="0" indent="-176213"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400" b="1" kern="0" dirty="0">
                <a:solidFill>
                  <a:srgbClr val="00B050"/>
                </a:solidFill>
              </a:rPr>
              <a:t>Πρόσθετη αξία του Σχεδίου</a:t>
            </a:r>
            <a:endParaRPr kumimoji="0" lang="el-GR" sz="14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3"/>
          <a:stretch>
            <a:fillRect/>
          </a:stretch>
        </p:blipFill>
        <p:spPr>
          <a:xfrm>
            <a:off x="350577" y="4143271"/>
            <a:ext cx="10869873" cy="1587734"/>
          </a:xfrm>
          <a:prstGeom prst="rect">
            <a:avLst/>
          </a:prstGeom>
        </p:spPr>
      </p:pic>
      <p:sp>
        <p:nvSpPr>
          <p:cNvPr id="11" name="Rectangle 10"/>
          <p:cNvSpPr/>
          <p:nvPr/>
        </p:nvSpPr>
        <p:spPr>
          <a:xfrm>
            <a:off x="439625" y="5156996"/>
            <a:ext cx="10485550" cy="2246769"/>
          </a:xfrm>
          <a:prstGeom prst="rect">
            <a:avLst/>
          </a:prstGeom>
        </p:spPr>
        <p:txBody>
          <a:bodyPr wrap="square">
            <a:spAutoFit/>
          </a:bodyPr>
          <a:lstStyle/>
          <a:p>
            <a:pPr marL="179388" indent="-179388">
              <a:buFont typeface="Wingdings" panose="05000000000000000000" pitchFamily="2" charset="2"/>
              <a:buChar char="§"/>
            </a:pPr>
            <a:r>
              <a:rPr lang="el-GR" sz="1400" b="1" dirty="0">
                <a:solidFill>
                  <a:srgbClr val="00B050"/>
                </a:solidFill>
              </a:rPr>
              <a:t>Η πρόταση πρέπει να βασίζεται σε </a:t>
            </a:r>
            <a:r>
              <a:rPr lang="el-GR" sz="1400" b="1" u="sng" dirty="0">
                <a:solidFill>
                  <a:srgbClr val="00B050"/>
                </a:solidFill>
              </a:rPr>
              <a:t>ουσιαστική και επαρκή ανάλυση των κοινών αναγκών</a:t>
            </a:r>
            <a:r>
              <a:rPr lang="el-GR" sz="1400" b="1" dirty="0">
                <a:solidFill>
                  <a:srgbClr val="00B050"/>
                </a:solidFill>
              </a:rPr>
              <a:t> των συμμετεχόντων οργανισμών και των ομάδων-στόχων τους και μέσα από τους στόχους και τις δραστηριότητές της</a:t>
            </a:r>
            <a:r>
              <a:rPr lang="en-GB" sz="1400" b="1" dirty="0">
                <a:solidFill>
                  <a:srgbClr val="00B050"/>
                </a:solidFill>
              </a:rPr>
              <a:t>,</a:t>
            </a:r>
            <a:r>
              <a:rPr lang="el-GR" sz="1400" b="1" dirty="0">
                <a:solidFill>
                  <a:srgbClr val="00B050"/>
                </a:solidFill>
              </a:rPr>
              <a:t> να απευθύνεται στις ανάγκες αυτές </a:t>
            </a:r>
            <a:r>
              <a:rPr lang="el-GR" sz="1400" b="1" dirty="0">
                <a:solidFill>
                  <a:srgbClr val="00B050"/>
                </a:solidFill>
                <a:sym typeface="Wingdings" panose="05000000000000000000" pitchFamily="2" charset="2"/>
              </a:rPr>
              <a:t> Ξεκάθαρη σύνδεση μεταξύ των αναγκών, των στόχων, των δραστηριοτήτων και των αποτελεσμάτων</a:t>
            </a:r>
          </a:p>
          <a:p>
            <a:pPr marL="179388" indent="-179388">
              <a:buFont typeface="Wingdings" panose="05000000000000000000" pitchFamily="2" charset="2"/>
              <a:buChar char="§"/>
            </a:pPr>
            <a:r>
              <a:rPr lang="el-GR" sz="1400" b="1" dirty="0">
                <a:solidFill>
                  <a:srgbClr val="00B050"/>
                </a:solidFill>
              </a:rPr>
              <a:t>Η ανάλυση των προαναφερόμενων αναγκών θα πρέπει να βασίζεται σε αποδεικτικά στοιχεία </a:t>
            </a:r>
            <a:r>
              <a:rPr lang="en-GB" sz="1400" b="1" dirty="0">
                <a:solidFill>
                  <a:srgbClr val="00B050"/>
                </a:solidFill>
              </a:rPr>
              <a:t>(evidence-based needs analysis),</a:t>
            </a:r>
            <a:r>
              <a:rPr lang="el-GR" sz="1400" b="1" dirty="0">
                <a:solidFill>
                  <a:srgbClr val="00B050"/>
                </a:solidFill>
              </a:rPr>
              <a:t> π.χ. σε υφιστάμενη βιβλιογραφία, πολιτικά έγγραφα (</a:t>
            </a:r>
            <a:r>
              <a:rPr lang="en-GB" sz="1400" b="1" dirty="0">
                <a:solidFill>
                  <a:srgbClr val="00B050"/>
                </a:solidFill>
              </a:rPr>
              <a:t>policy documents), </a:t>
            </a:r>
            <a:r>
              <a:rPr lang="el-GR" sz="1400" b="1" dirty="0">
                <a:solidFill>
                  <a:srgbClr val="00B050"/>
                </a:solidFill>
              </a:rPr>
              <a:t>δημοσιευμένες στατιστικές μελέτες κτλ.</a:t>
            </a:r>
          </a:p>
          <a:p>
            <a:pPr marL="179388" indent="-179388">
              <a:buFont typeface="Wingdings" panose="05000000000000000000" pitchFamily="2" charset="2"/>
              <a:buChar char="§"/>
            </a:pPr>
            <a:r>
              <a:rPr lang="el-GR" sz="1400" b="1" dirty="0">
                <a:solidFill>
                  <a:srgbClr val="00B050"/>
                </a:solidFill>
              </a:rPr>
              <a:t>Γενικότερα, ο καθορισμός των κύριων αναγκών του Σχεδίου θα προκύψει από τη σύγκριση μεταξύ της υφιστάμενης/αρχικής κατάστασης και της επιθυμητής (</a:t>
            </a:r>
            <a:r>
              <a:rPr lang="en-GB" sz="1400" b="1" dirty="0">
                <a:solidFill>
                  <a:srgbClr val="00B050"/>
                </a:solidFill>
              </a:rPr>
              <a:t>“gap analysis”) </a:t>
            </a:r>
          </a:p>
          <a:p>
            <a:endParaRPr lang="el-GR" sz="1400" b="1" dirty="0">
              <a:solidFill>
                <a:srgbClr val="00B050"/>
              </a:solidFill>
            </a:endParaRPr>
          </a:p>
          <a:p>
            <a:endParaRPr lang="el-GR" sz="1400" b="1" dirty="0">
              <a:solidFill>
                <a:srgbClr val="00B050"/>
              </a:solidFill>
              <a:sym typeface="Wingdings" panose="05000000000000000000" pitchFamily="2" charset="2"/>
            </a:endParaRPr>
          </a:p>
          <a:p>
            <a:pPr marL="179388" indent="-179388">
              <a:buFont typeface="Wingdings" panose="05000000000000000000" pitchFamily="2" charset="2"/>
              <a:buChar char="§"/>
            </a:pPr>
            <a:endParaRPr lang="el-GR" sz="1400" b="1" dirty="0">
              <a:solidFill>
                <a:srgbClr val="00B050"/>
              </a:solidFill>
            </a:endParaRPr>
          </a:p>
        </p:txBody>
      </p:sp>
    </p:spTree>
    <p:extLst>
      <p:ext uri="{BB962C8B-B14F-4D97-AF65-F5344CB8AC3E}">
        <p14:creationId xmlns:p14="http://schemas.microsoft.com/office/powerpoint/2010/main" val="22079439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989373" y="39052"/>
            <a:ext cx="9883698" cy="523220"/>
          </a:xfrm>
          <a:prstGeom prst="rect">
            <a:avLst/>
          </a:prstGeom>
          <a:noFill/>
        </p:spPr>
        <p:txBody>
          <a:bodyPr wrap="square" rtlCol="0">
            <a:spAutoFit/>
          </a:bodyPr>
          <a:lstStyle/>
          <a:p>
            <a:pPr algn="ctr"/>
            <a:r>
              <a:rPr lang="en-GB" sz="2800" b="1" dirty="0">
                <a:solidFill>
                  <a:schemeClr val="bg1"/>
                </a:solidFill>
              </a:rPr>
              <a:t>PROJECT DESCRIPTION</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Project Description</a:t>
            </a:r>
            <a:r>
              <a:rPr lang="en-GB" dirty="0"/>
              <a:t>:</a:t>
            </a:r>
          </a:p>
        </p:txBody>
      </p:sp>
      <p:pic>
        <p:nvPicPr>
          <p:cNvPr id="5" name="Picture 4"/>
          <p:cNvPicPr>
            <a:picLocks noChangeAspect="1"/>
          </p:cNvPicPr>
          <p:nvPr/>
        </p:nvPicPr>
        <p:blipFill>
          <a:blip r:embed="rId2"/>
          <a:stretch>
            <a:fillRect/>
          </a:stretch>
        </p:blipFill>
        <p:spPr>
          <a:xfrm>
            <a:off x="310638" y="1245526"/>
            <a:ext cx="10719311" cy="1485153"/>
          </a:xfrm>
          <a:prstGeom prst="rect">
            <a:avLst/>
          </a:prstGeom>
        </p:spPr>
      </p:pic>
      <p:sp>
        <p:nvSpPr>
          <p:cNvPr id="10" name="Rectangle 9"/>
          <p:cNvSpPr/>
          <p:nvPr/>
        </p:nvSpPr>
        <p:spPr>
          <a:xfrm>
            <a:off x="367787" y="2046996"/>
            <a:ext cx="10605012" cy="954107"/>
          </a:xfrm>
          <a:prstGeom prst="rect">
            <a:avLst/>
          </a:prstGeom>
        </p:spPr>
        <p:txBody>
          <a:bodyPr wrap="square">
            <a:spAutoFit/>
          </a:bodyPr>
          <a:lstStyle/>
          <a:p>
            <a:pPr lvl="0" algn="just">
              <a:defRPr/>
            </a:pPr>
            <a:r>
              <a:rPr kumimoji="0" lang="el-GR" sz="1400" b="1" i="0" u="none" strike="noStrike" kern="0" cap="none" spc="0" normalizeH="0" baseline="0" noProof="0" dirty="0">
                <a:ln>
                  <a:noFill/>
                </a:ln>
                <a:solidFill>
                  <a:srgbClr val="00B050"/>
                </a:solidFill>
                <a:effectLst/>
                <a:uLnTx/>
                <a:uFillTx/>
              </a:rPr>
              <a:t>Πρόσθετη αξία</a:t>
            </a:r>
            <a:r>
              <a:rPr kumimoji="0" lang="en-GB" sz="1400" b="1" i="0" u="none" strike="noStrike" kern="0" cap="none" spc="0" normalizeH="0" baseline="0" noProof="0" dirty="0">
                <a:ln>
                  <a:noFill/>
                </a:ln>
                <a:solidFill>
                  <a:srgbClr val="00B050"/>
                </a:solidFill>
                <a:effectLst/>
                <a:uLnTx/>
                <a:uFillTx/>
              </a:rPr>
              <a:t> </a:t>
            </a:r>
            <a:r>
              <a:rPr lang="el-GR" sz="1400" b="1" kern="0" noProof="0" dirty="0">
                <a:solidFill>
                  <a:srgbClr val="00B050"/>
                </a:solidFill>
              </a:rPr>
              <a:t>της πρότασης σε Ευρωπαϊκό επίπεδο</a:t>
            </a:r>
            <a:r>
              <a:rPr kumimoji="0" lang="en-GB" sz="1400" b="1" i="0" u="none" strike="noStrike" kern="0" cap="none" spc="0" normalizeH="0" baseline="0" noProof="0" dirty="0">
                <a:ln>
                  <a:noFill/>
                </a:ln>
                <a:solidFill>
                  <a:srgbClr val="00B050"/>
                </a:solidFill>
                <a:effectLst/>
                <a:uLnTx/>
                <a:uFillTx/>
              </a:rPr>
              <a:t> </a:t>
            </a:r>
            <a:r>
              <a:rPr lang="en-GB" sz="1400" b="1" kern="0" dirty="0">
                <a:solidFill>
                  <a:srgbClr val="00B050"/>
                </a:solidFill>
                <a:sym typeface="Wingdings" panose="05000000000000000000" pitchFamily="2" charset="2"/>
              </a:rPr>
              <a:t></a:t>
            </a:r>
            <a:r>
              <a:rPr kumimoji="0" lang="el-GR" sz="1400" b="1" i="0" u="none" strike="noStrike" kern="0" cap="none" spc="0" normalizeH="0" baseline="0" noProof="0" dirty="0">
                <a:ln>
                  <a:noFill/>
                </a:ln>
                <a:solidFill>
                  <a:srgbClr val="00B050"/>
                </a:solidFill>
                <a:effectLst/>
                <a:uLnTx/>
                <a:uFillTx/>
                <a:sym typeface="Wingdings" panose="05000000000000000000" pitchFamily="2" charset="2"/>
              </a:rPr>
              <a:t> </a:t>
            </a:r>
            <a:r>
              <a:rPr lang="el-GR" sz="1400" b="1" kern="0" noProof="0" dirty="0">
                <a:solidFill>
                  <a:srgbClr val="00B050"/>
                </a:solidFill>
                <a:sym typeface="Wingdings" panose="05000000000000000000" pitchFamily="2" charset="2"/>
              </a:rPr>
              <a:t>Απόκτηση ικανότητας </a:t>
            </a:r>
            <a:r>
              <a:rPr lang="el-GR" sz="1400" b="1" kern="0" dirty="0">
                <a:solidFill>
                  <a:srgbClr val="00B050"/>
                </a:solidFill>
                <a:sym typeface="Wingdings" panose="05000000000000000000" pitchFamily="2" charset="2"/>
              </a:rPr>
              <a:t>συμμετεχόντων οργανισμών </a:t>
            </a:r>
            <a:r>
              <a:rPr kumimoji="0" lang="el-GR" sz="1400" b="1" i="0" u="none" strike="noStrike" kern="0" cap="none" spc="0" normalizeH="0" baseline="0" noProof="0" dirty="0">
                <a:ln>
                  <a:noFill/>
                </a:ln>
                <a:solidFill>
                  <a:srgbClr val="00B050"/>
                </a:solidFill>
                <a:effectLst/>
                <a:uLnTx/>
                <a:uFillTx/>
              </a:rPr>
              <a:t>για συμμετοχή σε διακρατικές συνεργασίες και δίκτυα/Ενίσχυση της στρατηγικής διεθνοποίησης των συμμετεχόντων οργανισμών/Αιτιολόγηση διακρατικού χαρακτήρα του Σχεδίου (απάντηση στην ερώτηση: «Εάν το Σχέδιο περιλάμβανε εταίρους από μία μόνο χώρα, ποιες πτυχές του δε θα καλύπτονταν</a:t>
            </a:r>
            <a:r>
              <a:rPr kumimoji="0" lang="el-GR" sz="1400" b="1" i="0" u="none" strike="noStrike" kern="0" cap="none" spc="0" normalizeH="0" noProof="0" dirty="0">
                <a:ln>
                  <a:noFill/>
                </a:ln>
                <a:solidFill>
                  <a:srgbClr val="00B050"/>
                </a:solidFill>
                <a:effectLst/>
                <a:uLnTx/>
                <a:uFillTx/>
              </a:rPr>
              <a:t> και </a:t>
            </a:r>
            <a:r>
              <a:rPr kumimoji="0" lang="el-GR" sz="1400" b="1" i="0" u="none" strike="noStrike" kern="0" cap="none" spc="0" normalizeH="0" baseline="0" noProof="0" dirty="0">
                <a:ln>
                  <a:noFill/>
                </a:ln>
                <a:solidFill>
                  <a:srgbClr val="00B050"/>
                </a:solidFill>
                <a:effectLst/>
                <a:uLnTx/>
                <a:uFillTx/>
              </a:rPr>
              <a:t>ποια αποτελέσματα δε θα ήταν δυνατό να παραχθούν;»)</a:t>
            </a:r>
          </a:p>
        </p:txBody>
      </p:sp>
      <p:pic>
        <p:nvPicPr>
          <p:cNvPr id="1026" name="Picture 2" descr="Team:Sydney Australia/Description - 2017.igem.org"/>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443783" y="3132212"/>
            <a:ext cx="6456844" cy="372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5729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527" y="48590"/>
            <a:ext cx="904875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pic>
        <p:nvPicPr>
          <p:cNvPr id="1026" name="Picture 2">
            <a:extLst>
              <a:ext uri="{FF2B5EF4-FFF2-40B4-BE49-F238E27FC236}">
                <a16:creationId xmlns:a16="http://schemas.microsoft.com/office/drawing/2014/main" id="{BAFB895B-660B-2BF0-34D8-689AB88249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914400"/>
            <a:ext cx="7708900" cy="57260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792122-EB10-FB91-5B9D-0921A3337664}"/>
              </a:ext>
            </a:extLst>
          </p:cNvPr>
          <p:cNvSpPr txBox="1"/>
          <p:nvPr/>
        </p:nvSpPr>
        <p:spPr>
          <a:xfrm>
            <a:off x="8382000" y="1524000"/>
            <a:ext cx="27432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00B050"/>
                </a:solidFill>
                <a:effectLst/>
                <a:uLnTx/>
                <a:uFillTx/>
                <a:latin typeface="Calibri"/>
                <a:ea typeface="+mn-ea"/>
                <a:cs typeface="+mn-cs"/>
              </a:rPr>
              <a:t>Διαδικασία</a:t>
            </a:r>
            <a:r>
              <a:rPr kumimoji="0" lang="el-GR" sz="2400" b="0" i="0" u="none" strike="noStrike" kern="1200" cap="none" spc="0" normalizeH="0" baseline="0" noProof="0" dirty="0">
                <a:ln>
                  <a:noFill/>
                </a:ln>
                <a:solidFill>
                  <a:prstClr val="black"/>
                </a:solidFill>
                <a:effectLst/>
                <a:uLnTx/>
                <a:uFillTx/>
                <a:latin typeface="Calibri"/>
                <a:ea typeface="+mn-ea"/>
                <a:cs typeface="+mn-cs"/>
              </a:rPr>
              <a:t> </a:t>
            </a:r>
            <a:r>
              <a:rPr kumimoji="0" lang="el-GR" sz="2400" b="1" i="0" u="none" strike="noStrike" kern="1200" cap="none" spc="0" normalizeH="0" baseline="0" noProof="0" dirty="0">
                <a:ln>
                  <a:noFill/>
                </a:ln>
                <a:solidFill>
                  <a:srgbClr val="00B050"/>
                </a:solidFill>
                <a:effectLst/>
                <a:uLnTx/>
                <a:uFillTx/>
                <a:latin typeface="Calibri"/>
                <a:ea typeface="+mn-ea"/>
                <a:cs typeface="+mn-cs"/>
              </a:rPr>
              <a:t>που ακολουθείται για τη συμπλήρωση της ενότητας</a:t>
            </a:r>
            <a:endParaRPr kumimoji="0" lang="en-GB" sz="2400" b="1" i="0" u="none" strike="noStrike" kern="1200" cap="none" spc="0" normalizeH="0" baseline="0" noProof="0" dirty="0">
              <a:ln>
                <a:noFill/>
              </a:ln>
              <a:solidFill>
                <a:srgbClr val="00B050"/>
              </a:solidFill>
              <a:effectLst/>
              <a:uLnTx/>
              <a:uFillTx/>
              <a:latin typeface="Calibri"/>
              <a:ea typeface="+mn-ea"/>
              <a:cs typeface="+mn-cs"/>
            </a:endParaRPr>
          </a:p>
        </p:txBody>
      </p:sp>
    </p:spTree>
    <p:extLst>
      <p:ext uri="{BB962C8B-B14F-4D97-AF65-F5344CB8AC3E}">
        <p14:creationId xmlns:p14="http://schemas.microsoft.com/office/powerpoint/2010/main" val="10343517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60158" y="17168"/>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5" name="Picture 4">
            <a:extLst>
              <a:ext uri="{FF2B5EF4-FFF2-40B4-BE49-F238E27FC236}">
                <a16:creationId xmlns:a16="http://schemas.microsoft.com/office/drawing/2014/main" id="{CD7B0874-1813-C935-B13B-0E17F43D3AAE}"/>
              </a:ext>
            </a:extLst>
          </p:cNvPr>
          <p:cNvPicPr>
            <a:picLocks noChangeAspect="1"/>
          </p:cNvPicPr>
          <p:nvPr/>
        </p:nvPicPr>
        <p:blipFill>
          <a:blip r:embed="rId3"/>
          <a:stretch>
            <a:fillRect/>
          </a:stretch>
        </p:blipFill>
        <p:spPr>
          <a:xfrm>
            <a:off x="279410" y="821635"/>
            <a:ext cx="10158128" cy="5439167"/>
          </a:xfrm>
          <a:prstGeom prst="rect">
            <a:avLst/>
          </a:prstGeom>
        </p:spPr>
      </p:pic>
      <p:sp>
        <p:nvSpPr>
          <p:cNvPr id="7" name="Rectangle 6">
            <a:extLst>
              <a:ext uri="{FF2B5EF4-FFF2-40B4-BE49-F238E27FC236}">
                <a16:creationId xmlns:a16="http://schemas.microsoft.com/office/drawing/2014/main" id="{58A3A854-45E5-ECB4-3127-59022DD3CE31}"/>
              </a:ext>
            </a:extLst>
          </p:cNvPr>
          <p:cNvSpPr/>
          <p:nvPr/>
        </p:nvSpPr>
        <p:spPr>
          <a:xfrm>
            <a:off x="8483600" y="1283286"/>
            <a:ext cx="3451434" cy="1200329"/>
          </a:xfrm>
          <a:prstGeom prst="rect">
            <a:avLst/>
          </a:prstGeom>
        </p:spPr>
        <p:txBody>
          <a:bodyPr wrap="square">
            <a:spAutoFit/>
          </a:bodyPr>
          <a:lstStyle/>
          <a:p>
            <a:r>
              <a:rPr lang="el-GR" sz="1200" b="1" dirty="0">
                <a:solidFill>
                  <a:srgbClr val="00B050"/>
                </a:solidFill>
              </a:rPr>
              <a:t>Σύμφωνα με τα Κριτήρια </a:t>
            </a:r>
            <a:r>
              <a:rPr lang="el-GR" sz="1200" b="1" dirty="0" err="1">
                <a:solidFill>
                  <a:srgbClr val="00B050"/>
                </a:solidFill>
              </a:rPr>
              <a:t>Επιλεξιμότητας</a:t>
            </a:r>
            <a:r>
              <a:rPr lang="el-GR" sz="1200" b="1" dirty="0">
                <a:solidFill>
                  <a:srgbClr val="00B050"/>
                </a:solidFill>
              </a:rPr>
              <a:t>, ένας οργανισμός (ένα </a:t>
            </a:r>
            <a:r>
              <a:rPr lang="en-GB" sz="1200" b="1" dirty="0">
                <a:solidFill>
                  <a:srgbClr val="00B050"/>
                </a:solidFill>
              </a:rPr>
              <a:t>OID</a:t>
            </a:r>
            <a:r>
              <a:rPr lang="el-GR" sz="1200" b="1" dirty="0">
                <a:solidFill>
                  <a:srgbClr val="00B050"/>
                </a:solidFill>
              </a:rPr>
              <a:t>) μπορεί</a:t>
            </a:r>
            <a:r>
              <a:rPr lang="en-GB" sz="1200" b="1" dirty="0">
                <a:solidFill>
                  <a:srgbClr val="00B050"/>
                </a:solidFill>
              </a:rPr>
              <a:t> </a:t>
            </a:r>
            <a:r>
              <a:rPr lang="el-GR" sz="1200" b="1" dirty="0">
                <a:solidFill>
                  <a:srgbClr val="00B050"/>
                </a:solidFill>
              </a:rPr>
              <a:t>να συμμετάσχει το μέγιστο σε 10 αιτήσεις ΚΑ210 ανά προθεσμία και μόνο σε 1 αίτηση ως συντονιστής. Προσοχή! Το όριο αυτό λαμβάνει υπόψη τις αιτήσεις </a:t>
            </a:r>
            <a:r>
              <a:rPr lang="el-GR" sz="1200" b="1" u="sng" dirty="0">
                <a:solidFill>
                  <a:srgbClr val="00B050"/>
                </a:solidFill>
              </a:rPr>
              <a:t>αθροιστικά για όλους τους τομείς</a:t>
            </a:r>
            <a:r>
              <a:rPr lang="el-GR" sz="1200" b="1" dirty="0">
                <a:solidFill>
                  <a:srgbClr val="00B050"/>
                </a:solidFill>
              </a:rPr>
              <a:t>.</a:t>
            </a:r>
            <a:endParaRPr lang="en-GB" sz="1200" b="1" dirty="0">
              <a:solidFill>
                <a:srgbClr val="00B050"/>
              </a:solidFill>
            </a:endParaRPr>
          </a:p>
        </p:txBody>
      </p:sp>
      <p:cxnSp>
        <p:nvCxnSpPr>
          <p:cNvPr id="8" name="Straight Arrow Connector 7">
            <a:extLst>
              <a:ext uri="{FF2B5EF4-FFF2-40B4-BE49-F238E27FC236}">
                <a16:creationId xmlns:a16="http://schemas.microsoft.com/office/drawing/2014/main" id="{6B10FFB8-8EB7-0AD7-DFC9-23B7958A0A59}"/>
              </a:ext>
            </a:extLst>
          </p:cNvPr>
          <p:cNvCxnSpPr>
            <a:cxnSpLocks/>
          </p:cNvCxnSpPr>
          <p:nvPr/>
        </p:nvCxnSpPr>
        <p:spPr>
          <a:xfrm flipV="1">
            <a:off x="9661189" y="2491228"/>
            <a:ext cx="334149" cy="259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2535EF5-EEB0-4675-1F8E-BB3B63968F6B}"/>
              </a:ext>
            </a:extLst>
          </p:cNvPr>
          <p:cNvSpPr/>
          <p:nvPr/>
        </p:nvSpPr>
        <p:spPr>
          <a:xfrm>
            <a:off x="378372" y="2750960"/>
            <a:ext cx="9911256" cy="92766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Rectangle 14">
            <a:extLst>
              <a:ext uri="{FF2B5EF4-FFF2-40B4-BE49-F238E27FC236}">
                <a16:creationId xmlns:a16="http://schemas.microsoft.com/office/drawing/2014/main" id="{60DEA8B0-32CF-492C-50A1-C7CF41CCD759}"/>
              </a:ext>
            </a:extLst>
          </p:cNvPr>
          <p:cNvSpPr/>
          <p:nvPr/>
        </p:nvSpPr>
        <p:spPr>
          <a:xfrm>
            <a:off x="1754462" y="3852025"/>
            <a:ext cx="7796182" cy="461665"/>
          </a:xfrm>
          <a:prstGeom prst="rect">
            <a:avLst/>
          </a:prstGeom>
        </p:spPr>
        <p:txBody>
          <a:bodyPr wrap="square">
            <a:spAutoFit/>
          </a:bodyPr>
          <a:lstStyle/>
          <a:p>
            <a:r>
              <a:rPr lang="el-GR" sz="1200" b="1" dirty="0">
                <a:solidFill>
                  <a:srgbClr val="00B050"/>
                </a:solidFill>
              </a:rPr>
              <a:t>Εισάγοντας το </a:t>
            </a:r>
            <a:r>
              <a:rPr lang="en-GB" sz="1200" b="1" dirty="0">
                <a:solidFill>
                  <a:srgbClr val="00B050"/>
                </a:solidFill>
              </a:rPr>
              <a:t>“Applicant Organisation ID (OID)”, </a:t>
            </a:r>
            <a:r>
              <a:rPr lang="el-GR" sz="1200" b="1" dirty="0">
                <a:solidFill>
                  <a:srgbClr val="00B050"/>
                </a:solidFill>
              </a:rPr>
              <a:t>συμπληρώνονται αυτόματα όλες οι πληροφορίες που αφορούν τον οργανισμό</a:t>
            </a:r>
            <a:r>
              <a:rPr lang="en-GB" sz="1200" b="1" dirty="0">
                <a:solidFill>
                  <a:srgbClr val="00B050"/>
                </a:solidFill>
              </a:rPr>
              <a:t> (Applicant Details</a:t>
            </a:r>
            <a:r>
              <a:rPr lang="el-GR" sz="1200" b="1" dirty="0">
                <a:solidFill>
                  <a:srgbClr val="00B050"/>
                </a:solidFill>
              </a:rPr>
              <a:t>), όπως είναι καταχωρημένες στο σύστημα </a:t>
            </a:r>
            <a:r>
              <a:rPr lang="en-GB" sz="1200" b="1" dirty="0">
                <a:solidFill>
                  <a:srgbClr val="00B050"/>
                </a:solidFill>
              </a:rPr>
              <a:t>ORS</a:t>
            </a:r>
          </a:p>
        </p:txBody>
      </p:sp>
      <p:cxnSp>
        <p:nvCxnSpPr>
          <p:cNvPr id="16" name="Straight Arrow Connector 15">
            <a:extLst>
              <a:ext uri="{FF2B5EF4-FFF2-40B4-BE49-F238E27FC236}">
                <a16:creationId xmlns:a16="http://schemas.microsoft.com/office/drawing/2014/main" id="{E8144A87-6DA6-C037-6B4F-598D816E9992}"/>
              </a:ext>
            </a:extLst>
          </p:cNvPr>
          <p:cNvCxnSpPr>
            <a:cxnSpLocks/>
          </p:cNvCxnSpPr>
          <p:nvPr/>
        </p:nvCxnSpPr>
        <p:spPr>
          <a:xfrm flipV="1">
            <a:off x="1772278" y="4313690"/>
            <a:ext cx="653422" cy="389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2088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F9653-38C4-E65F-2A2E-873AFA0DB83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9D15628-B563-681E-72B3-C211ABAF6A1C}"/>
              </a:ext>
            </a:extLst>
          </p:cNvPr>
          <p:cNvSpPr txBox="1"/>
          <p:nvPr/>
        </p:nvSpPr>
        <p:spPr>
          <a:xfrm flipH="1">
            <a:off x="-2248647" y="-4620"/>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a:extLst>
              <a:ext uri="{FF2B5EF4-FFF2-40B4-BE49-F238E27FC236}">
                <a16:creationId xmlns:a16="http://schemas.microsoft.com/office/drawing/2014/main" id="{37FCE38A-F4CE-8FA1-6E69-F2B07B2248BB}"/>
              </a:ext>
            </a:extLst>
          </p:cNvPr>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descr="A screenshot of a computer&#10;&#10;Description automatically generated">
            <a:extLst>
              <a:ext uri="{FF2B5EF4-FFF2-40B4-BE49-F238E27FC236}">
                <a16:creationId xmlns:a16="http://schemas.microsoft.com/office/drawing/2014/main" id="{C5D322FE-668B-0338-6DC7-4544716F37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63" t="15465"/>
          <a:stretch/>
        </p:blipFill>
        <p:spPr>
          <a:xfrm>
            <a:off x="710781" y="942974"/>
            <a:ext cx="10541198" cy="4600576"/>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74C8058D-C446-D298-F95B-2FBB85A025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11" t="43877" r="56781" b="32361"/>
          <a:stretch/>
        </p:blipFill>
        <p:spPr>
          <a:xfrm>
            <a:off x="5608913" y="3286482"/>
            <a:ext cx="6231329" cy="2257068"/>
          </a:xfrm>
          <a:prstGeom prst="rect">
            <a:avLst/>
          </a:prstGeom>
        </p:spPr>
      </p:pic>
      <p:cxnSp>
        <p:nvCxnSpPr>
          <p:cNvPr id="6" name="Straight Arrow Connector 5">
            <a:extLst>
              <a:ext uri="{FF2B5EF4-FFF2-40B4-BE49-F238E27FC236}">
                <a16:creationId xmlns:a16="http://schemas.microsoft.com/office/drawing/2014/main" id="{EFFFD34D-45C3-908F-A11E-87D2EADD51C2}"/>
              </a:ext>
            </a:extLst>
          </p:cNvPr>
          <p:cNvCxnSpPr>
            <a:cxnSpLocks/>
          </p:cNvCxnSpPr>
          <p:nvPr/>
        </p:nvCxnSpPr>
        <p:spPr>
          <a:xfrm>
            <a:off x="3594100" y="3086100"/>
            <a:ext cx="1798913" cy="4800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0769971-DFD8-328D-0187-41A3CBF9CCA5}"/>
              </a:ext>
            </a:extLst>
          </p:cNvPr>
          <p:cNvSpPr/>
          <p:nvPr/>
        </p:nvSpPr>
        <p:spPr>
          <a:xfrm>
            <a:off x="5032166" y="814208"/>
            <a:ext cx="4813754" cy="1015663"/>
          </a:xfrm>
          <a:prstGeom prst="rect">
            <a:avLst/>
          </a:prstGeom>
        </p:spPr>
        <p:txBody>
          <a:bodyPr wrap="square">
            <a:spAutoFit/>
          </a:bodyPr>
          <a:lstStyle/>
          <a:p>
            <a:r>
              <a:rPr lang="el-GR" sz="1200" b="1" dirty="0">
                <a:solidFill>
                  <a:srgbClr val="00B050"/>
                </a:solidFill>
              </a:rPr>
              <a:t>Όταν ένα </a:t>
            </a:r>
            <a:r>
              <a:rPr lang="en-GB" sz="1200" b="1" dirty="0">
                <a:solidFill>
                  <a:srgbClr val="00B050"/>
                </a:solidFill>
              </a:rPr>
              <a:t>OID </a:t>
            </a:r>
            <a:r>
              <a:rPr lang="el-GR" sz="1200" b="1" dirty="0">
                <a:solidFill>
                  <a:srgbClr val="00B050"/>
                </a:solidFill>
              </a:rPr>
              <a:t>δηλωθεί σε 4 ή περισσότερες αιτήσεις (</a:t>
            </a:r>
            <a:r>
              <a:rPr lang="en-GB" sz="1200" b="1" u="sng" dirty="0">
                <a:solidFill>
                  <a:srgbClr val="00B050"/>
                </a:solidFill>
              </a:rPr>
              <a:t>draft or submitted applications)</a:t>
            </a:r>
            <a:r>
              <a:rPr lang="el-GR" sz="1200" b="1" dirty="0">
                <a:solidFill>
                  <a:srgbClr val="00B050"/>
                </a:solidFill>
              </a:rPr>
              <a:t>, τότε εμφανίζεται προειδοποιητικό μήνυμα και αποστέλνεται προειδοποιητικό </a:t>
            </a:r>
            <a:r>
              <a:rPr lang="en-GB" sz="1200" b="1" dirty="0">
                <a:solidFill>
                  <a:srgbClr val="00B050"/>
                </a:solidFill>
              </a:rPr>
              <a:t>email</a:t>
            </a:r>
            <a:r>
              <a:rPr lang="el-GR" sz="1200" b="1" dirty="0">
                <a:solidFill>
                  <a:srgbClr val="00B050"/>
                </a:solidFill>
              </a:rPr>
              <a:t>. Όταν ένα </a:t>
            </a:r>
            <a:r>
              <a:rPr lang="en-GB" sz="1200" b="1" dirty="0">
                <a:solidFill>
                  <a:srgbClr val="00B050"/>
                </a:solidFill>
              </a:rPr>
              <a:t>OID </a:t>
            </a:r>
            <a:r>
              <a:rPr lang="el-GR" sz="1200" b="1" dirty="0">
                <a:solidFill>
                  <a:srgbClr val="00B050"/>
                </a:solidFill>
              </a:rPr>
              <a:t>φτάσει το επιτρεπόμενο όριο </a:t>
            </a:r>
            <a:r>
              <a:rPr lang="el-GR" sz="1200" b="1" u="sng" dirty="0">
                <a:solidFill>
                  <a:srgbClr val="00B050"/>
                </a:solidFill>
              </a:rPr>
              <a:t>υποβληθέντων αιτήσεων (</a:t>
            </a:r>
            <a:r>
              <a:rPr lang="en-GB" sz="1200" b="1" u="sng" dirty="0">
                <a:solidFill>
                  <a:srgbClr val="00B050"/>
                </a:solidFill>
              </a:rPr>
              <a:t>submitted applications)</a:t>
            </a:r>
            <a:r>
              <a:rPr lang="el-GR" sz="1200" b="1" dirty="0">
                <a:solidFill>
                  <a:srgbClr val="00B050"/>
                </a:solidFill>
              </a:rPr>
              <a:t>, τότε το σύστημα δεν επιτρέπει την υποβολή επιπρόσθετης αίτησης</a:t>
            </a:r>
            <a:endParaRPr lang="en-GB" sz="1200" b="1" dirty="0">
              <a:solidFill>
                <a:srgbClr val="00B050"/>
              </a:solidFill>
            </a:endParaRPr>
          </a:p>
        </p:txBody>
      </p:sp>
      <p:pic>
        <p:nvPicPr>
          <p:cNvPr id="14" name="Graphic 13" descr="Magnifying glass with solid fill">
            <a:extLst>
              <a:ext uri="{FF2B5EF4-FFF2-40B4-BE49-F238E27FC236}">
                <a16:creationId xmlns:a16="http://schemas.microsoft.com/office/drawing/2014/main" id="{DF252886-6145-96DF-80F8-DCE94A971B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92777" y="3624830"/>
            <a:ext cx="642274" cy="642274"/>
          </a:xfrm>
          <a:prstGeom prst="rect">
            <a:avLst/>
          </a:prstGeom>
        </p:spPr>
      </p:pic>
    </p:spTree>
    <p:extLst>
      <p:ext uri="{BB962C8B-B14F-4D97-AF65-F5344CB8AC3E}">
        <p14:creationId xmlns:p14="http://schemas.microsoft.com/office/powerpoint/2010/main" val="37791928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2EC60-9C49-E668-0382-CDF526546E9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FBFB7B-0C0D-EA76-6999-EFAF2F58A04F}"/>
              </a:ext>
            </a:extLst>
          </p:cNvPr>
          <p:cNvSpPr txBox="1"/>
          <p:nvPr/>
        </p:nvSpPr>
        <p:spPr>
          <a:xfrm flipH="1">
            <a:off x="-2306123" y="62462"/>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a:extLst>
              <a:ext uri="{FF2B5EF4-FFF2-40B4-BE49-F238E27FC236}">
                <a16:creationId xmlns:a16="http://schemas.microsoft.com/office/drawing/2014/main" id="{E73A5736-9D05-9AE1-5B27-C6E4A230D8FA}"/>
              </a:ext>
            </a:extLst>
          </p:cNvPr>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6" name="Picture 5">
            <a:extLst>
              <a:ext uri="{FF2B5EF4-FFF2-40B4-BE49-F238E27FC236}">
                <a16:creationId xmlns:a16="http://schemas.microsoft.com/office/drawing/2014/main" id="{956B82BD-6372-9D75-1393-1146FF7DEAF3}"/>
              </a:ext>
            </a:extLst>
          </p:cNvPr>
          <p:cNvPicPr>
            <a:picLocks noChangeAspect="1"/>
          </p:cNvPicPr>
          <p:nvPr/>
        </p:nvPicPr>
        <p:blipFill>
          <a:blip r:embed="rId3"/>
          <a:stretch>
            <a:fillRect/>
          </a:stretch>
        </p:blipFill>
        <p:spPr>
          <a:xfrm>
            <a:off x="426119" y="1843087"/>
            <a:ext cx="11477625" cy="2562225"/>
          </a:xfrm>
          <a:prstGeom prst="rect">
            <a:avLst/>
          </a:prstGeom>
        </p:spPr>
      </p:pic>
      <p:sp>
        <p:nvSpPr>
          <p:cNvPr id="7" name="Rounded Rectangle 20">
            <a:extLst>
              <a:ext uri="{FF2B5EF4-FFF2-40B4-BE49-F238E27FC236}">
                <a16:creationId xmlns:a16="http://schemas.microsoft.com/office/drawing/2014/main" id="{0C5E97A0-8CE3-7CEF-92B4-00FDE7B39D88}"/>
              </a:ext>
            </a:extLst>
          </p:cNvPr>
          <p:cNvSpPr/>
          <p:nvPr/>
        </p:nvSpPr>
        <p:spPr>
          <a:xfrm>
            <a:off x="517151" y="2265089"/>
            <a:ext cx="1269331" cy="32571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4E442E27-3688-1CF6-1644-E6ABC0CBF82E}"/>
              </a:ext>
            </a:extLst>
          </p:cNvPr>
          <p:cNvCxnSpPr>
            <a:cxnSpLocks/>
          </p:cNvCxnSpPr>
          <p:nvPr/>
        </p:nvCxnSpPr>
        <p:spPr>
          <a:xfrm flipV="1">
            <a:off x="1877513" y="2322438"/>
            <a:ext cx="617600" cy="4078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E0D439F-5068-7991-9B43-5AF5590CC08B}"/>
              </a:ext>
            </a:extLst>
          </p:cNvPr>
          <p:cNvSpPr/>
          <p:nvPr/>
        </p:nvSpPr>
        <p:spPr>
          <a:xfrm>
            <a:off x="2495113" y="1676107"/>
            <a:ext cx="4464862" cy="646331"/>
          </a:xfrm>
          <a:prstGeom prst="rect">
            <a:avLst/>
          </a:prstGeom>
        </p:spPr>
        <p:txBody>
          <a:bodyPr wrap="square">
            <a:spAutoFit/>
          </a:bodyPr>
          <a:lstStyle/>
          <a:p>
            <a:pPr algn="just"/>
            <a:r>
              <a:rPr lang="el-GR" sz="1200" b="1" dirty="0">
                <a:solidFill>
                  <a:srgbClr val="00B050"/>
                </a:solidFill>
              </a:rPr>
              <a:t>Εισάγοντας το </a:t>
            </a:r>
            <a:r>
              <a:rPr lang="en-GB" sz="1200" b="1" dirty="0">
                <a:solidFill>
                  <a:srgbClr val="00B050"/>
                </a:solidFill>
              </a:rPr>
              <a:t>“Partner Organisation ID (OID)”, </a:t>
            </a:r>
            <a:r>
              <a:rPr lang="el-GR" sz="1200" b="1" dirty="0">
                <a:solidFill>
                  <a:srgbClr val="00B050"/>
                </a:solidFill>
              </a:rPr>
              <a:t>συμπληρώνονται αυτόματα όλες οι πληροφορίες που αφορούν τον οργανισμό</a:t>
            </a:r>
            <a:r>
              <a:rPr lang="en-GB" sz="1200" b="1" dirty="0">
                <a:solidFill>
                  <a:srgbClr val="00B050"/>
                </a:solidFill>
              </a:rPr>
              <a:t> (Applicant Details</a:t>
            </a:r>
            <a:r>
              <a:rPr lang="el-GR" sz="1200" b="1" dirty="0">
                <a:solidFill>
                  <a:srgbClr val="00B050"/>
                </a:solidFill>
              </a:rPr>
              <a:t>), όπως είναι καταχωρημένες στο σύστημα </a:t>
            </a:r>
            <a:r>
              <a:rPr lang="en-GB" sz="1200" b="1" dirty="0">
                <a:solidFill>
                  <a:srgbClr val="00B050"/>
                </a:solidFill>
              </a:rPr>
              <a:t>ORS</a:t>
            </a:r>
          </a:p>
        </p:txBody>
      </p:sp>
      <p:sp>
        <p:nvSpPr>
          <p:cNvPr id="11" name="Rectangle 10">
            <a:extLst>
              <a:ext uri="{FF2B5EF4-FFF2-40B4-BE49-F238E27FC236}">
                <a16:creationId xmlns:a16="http://schemas.microsoft.com/office/drawing/2014/main" id="{EF16DDD6-8550-3D22-6F1B-B8493B7A61BA}"/>
              </a:ext>
            </a:extLst>
          </p:cNvPr>
          <p:cNvSpPr/>
          <p:nvPr/>
        </p:nvSpPr>
        <p:spPr>
          <a:xfrm>
            <a:off x="7577575" y="1676107"/>
            <a:ext cx="1170622"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Διαγραφή καταχώρησης</a:t>
            </a:r>
            <a:endParaRPr kumimoji="0" lang="en-GB" sz="1200" b="1" i="0" u="none" strike="noStrike" kern="0" cap="none" spc="0" normalizeH="0" baseline="0" noProof="0" dirty="0">
              <a:ln>
                <a:noFill/>
              </a:ln>
              <a:solidFill>
                <a:srgbClr val="00B050"/>
              </a:solidFill>
              <a:effectLst/>
              <a:uLnTx/>
              <a:uFillTx/>
            </a:endParaRPr>
          </a:p>
        </p:txBody>
      </p:sp>
      <p:cxnSp>
        <p:nvCxnSpPr>
          <p:cNvPr id="12" name="Straight Arrow Connector 11">
            <a:extLst>
              <a:ext uri="{FF2B5EF4-FFF2-40B4-BE49-F238E27FC236}">
                <a16:creationId xmlns:a16="http://schemas.microsoft.com/office/drawing/2014/main" id="{A34AC990-345E-6BF1-09ED-784F317B09E9}"/>
              </a:ext>
            </a:extLst>
          </p:cNvPr>
          <p:cNvCxnSpPr>
            <a:cxnSpLocks/>
          </p:cNvCxnSpPr>
          <p:nvPr/>
        </p:nvCxnSpPr>
        <p:spPr>
          <a:xfrm flipV="1">
            <a:off x="8391922" y="2198798"/>
            <a:ext cx="0" cy="247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85374AB-F38B-64B8-EDDB-2AE1B177943C}"/>
              </a:ext>
            </a:extLst>
          </p:cNvPr>
          <p:cNvSpPr/>
          <p:nvPr/>
        </p:nvSpPr>
        <p:spPr>
          <a:xfrm>
            <a:off x="7722082" y="3692424"/>
            <a:ext cx="1939107" cy="1200329"/>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Ανανέωση Σελίδας</a:t>
            </a:r>
            <a:r>
              <a:rPr kumimoji="0" lang="en-GB" sz="1200" b="1" i="0" u="none" strike="noStrike" kern="0" cap="none" spc="0" normalizeH="0" baseline="0" noProof="0" dirty="0">
                <a:ln>
                  <a:noFill/>
                </a:ln>
                <a:solidFill>
                  <a:srgbClr val="00B050"/>
                </a:solidFill>
                <a:effectLst/>
                <a:uLnTx/>
                <a:uFillTx/>
              </a:rPr>
              <a:t> – </a:t>
            </a:r>
            <a:r>
              <a:rPr kumimoji="0" lang="el-GR" sz="1200" b="1" i="0" u="none" strike="noStrike" kern="0" cap="none" spc="0" normalizeH="0" baseline="0" noProof="0" dirty="0">
                <a:ln>
                  <a:noFill/>
                </a:ln>
                <a:solidFill>
                  <a:srgbClr val="00B050"/>
                </a:solidFill>
                <a:effectLst/>
                <a:uLnTx/>
                <a:uFillTx/>
              </a:rPr>
              <a:t>Εάν</a:t>
            </a:r>
            <a:r>
              <a:rPr kumimoji="0" lang="el-GR" sz="1200" b="1" i="0" u="none" strike="noStrike" kern="0" cap="none" spc="0" normalizeH="0" noProof="0" dirty="0">
                <a:ln>
                  <a:noFill/>
                </a:ln>
                <a:solidFill>
                  <a:srgbClr val="00B050"/>
                </a:solidFill>
                <a:effectLst/>
                <a:uLnTx/>
                <a:uFillTx/>
              </a:rPr>
              <a:t> έχει γίνει </a:t>
            </a:r>
            <a:r>
              <a:rPr kumimoji="0" lang="el-GR" sz="1200" b="1" i="0" u="none" strike="noStrike" kern="0" cap="none" spc="0" normalizeH="0" noProof="0" dirty="0" err="1">
                <a:ln>
                  <a:noFill/>
                </a:ln>
                <a:solidFill>
                  <a:srgbClr val="00B050"/>
                </a:solidFill>
                <a:effectLst/>
                <a:uLnTx/>
                <a:uFillTx/>
              </a:rPr>
              <a:t>επικαιροποίηση</a:t>
            </a:r>
            <a:r>
              <a:rPr kumimoji="0" lang="el-GR" sz="1200" b="1" i="0" u="none" strike="noStrike" kern="0" cap="none" spc="0" normalizeH="0" noProof="0" dirty="0">
                <a:ln>
                  <a:noFill/>
                </a:ln>
                <a:solidFill>
                  <a:srgbClr val="00B050"/>
                </a:solidFill>
                <a:effectLst/>
                <a:uLnTx/>
                <a:uFillTx/>
              </a:rPr>
              <a:t> στοιχείων στο </a:t>
            </a:r>
            <a:r>
              <a:rPr kumimoji="0" lang="en-GB" sz="1200" b="1" i="0" u="none" strike="noStrike" kern="0" cap="none" spc="0" normalizeH="0" noProof="0" dirty="0">
                <a:ln>
                  <a:noFill/>
                </a:ln>
                <a:solidFill>
                  <a:srgbClr val="00B050"/>
                </a:solidFill>
                <a:effectLst/>
                <a:uLnTx/>
                <a:uFillTx/>
              </a:rPr>
              <a:t>ORS,</a:t>
            </a:r>
            <a:r>
              <a:rPr kumimoji="0" lang="el-GR" sz="1200" b="1" i="0" u="none" strike="noStrike" kern="0" cap="none" spc="0" normalizeH="0" noProof="0" dirty="0">
                <a:ln>
                  <a:noFill/>
                </a:ln>
                <a:solidFill>
                  <a:srgbClr val="00B050"/>
                </a:solidFill>
                <a:effectLst/>
                <a:uLnTx/>
                <a:uFillTx/>
              </a:rPr>
              <a:t> με το πάτημα του κουμπιού αυτού, τα στοιχεία θα </a:t>
            </a:r>
            <a:r>
              <a:rPr kumimoji="0" lang="el-GR" sz="1200" b="1" i="0" u="none" strike="noStrike" kern="0" cap="none" spc="0" normalizeH="0" noProof="0" dirty="0" err="1">
                <a:ln>
                  <a:noFill/>
                </a:ln>
                <a:solidFill>
                  <a:srgbClr val="00B050"/>
                </a:solidFill>
                <a:effectLst/>
                <a:uLnTx/>
                <a:uFillTx/>
              </a:rPr>
              <a:t>επικαιροποιηθούν</a:t>
            </a:r>
            <a:r>
              <a:rPr kumimoji="0" lang="el-GR" sz="1200" b="1" i="0" u="none" strike="noStrike" kern="0" cap="none" spc="0" normalizeH="0" noProof="0" dirty="0">
                <a:ln>
                  <a:noFill/>
                </a:ln>
                <a:solidFill>
                  <a:srgbClr val="00B050"/>
                </a:solidFill>
                <a:effectLst/>
                <a:uLnTx/>
                <a:uFillTx/>
              </a:rPr>
              <a:t> και εδώ</a:t>
            </a:r>
            <a:endParaRPr kumimoji="0" lang="en-GB" sz="1200" b="1" i="0" u="none" strike="noStrike" kern="0" cap="none" spc="0" normalizeH="0" baseline="0" noProof="0" dirty="0">
              <a:ln>
                <a:noFill/>
              </a:ln>
              <a:solidFill>
                <a:srgbClr val="00B050"/>
              </a:solidFill>
              <a:effectLst/>
              <a:uLnTx/>
              <a:uFillTx/>
            </a:endParaRPr>
          </a:p>
        </p:txBody>
      </p:sp>
      <p:cxnSp>
        <p:nvCxnSpPr>
          <p:cNvPr id="14" name="Straight Arrow Connector 13">
            <a:extLst>
              <a:ext uri="{FF2B5EF4-FFF2-40B4-BE49-F238E27FC236}">
                <a16:creationId xmlns:a16="http://schemas.microsoft.com/office/drawing/2014/main" id="{AB79A336-C1F6-97F5-4913-00E424504D8A}"/>
              </a:ext>
            </a:extLst>
          </p:cNvPr>
          <p:cNvCxnSpPr>
            <a:cxnSpLocks/>
          </p:cNvCxnSpPr>
          <p:nvPr/>
        </p:nvCxnSpPr>
        <p:spPr>
          <a:xfrm>
            <a:off x="8968121" y="2995118"/>
            <a:ext cx="0" cy="5910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E0E7378-F316-6AD5-C7BF-1D84016A8D01}"/>
              </a:ext>
            </a:extLst>
          </p:cNvPr>
          <p:cNvSpPr/>
          <p:nvPr/>
        </p:nvSpPr>
        <p:spPr>
          <a:xfrm>
            <a:off x="8853035" y="1684005"/>
            <a:ext cx="1206278"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Επεξεργασία καταχώρησης</a:t>
            </a:r>
          </a:p>
        </p:txBody>
      </p:sp>
      <p:cxnSp>
        <p:nvCxnSpPr>
          <p:cNvPr id="16" name="Straight Arrow Connector 15">
            <a:extLst>
              <a:ext uri="{FF2B5EF4-FFF2-40B4-BE49-F238E27FC236}">
                <a16:creationId xmlns:a16="http://schemas.microsoft.com/office/drawing/2014/main" id="{2B2AB146-6DD9-B8DA-565C-0D8A88294FF9}"/>
              </a:ext>
            </a:extLst>
          </p:cNvPr>
          <p:cNvCxnSpPr>
            <a:cxnSpLocks/>
          </p:cNvCxnSpPr>
          <p:nvPr/>
        </p:nvCxnSpPr>
        <p:spPr>
          <a:xfrm flipV="1">
            <a:off x="9456174" y="2198798"/>
            <a:ext cx="0" cy="287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76458DB-796E-4598-CB8A-C63FAC9234B8}"/>
              </a:ext>
            </a:extLst>
          </p:cNvPr>
          <p:cNvCxnSpPr>
            <a:cxnSpLocks/>
          </p:cNvCxnSpPr>
          <p:nvPr/>
        </p:nvCxnSpPr>
        <p:spPr>
          <a:xfrm flipV="1">
            <a:off x="10215934" y="2526345"/>
            <a:ext cx="309190" cy="1909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CFCF985-DF8D-3F35-CA0C-AF005A0C62E6}"/>
              </a:ext>
            </a:extLst>
          </p:cNvPr>
          <p:cNvSpPr/>
          <p:nvPr/>
        </p:nvSpPr>
        <p:spPr>
          <a:xfrm>
            <a:off x="10094976" y="2024833"/>
            <a:ext cx="2057175"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Λήψη προ-συμπληρωμένου</a:t>
            </a:r>
            <a:r>
              <a:rPr lang="el-GR" sz="1200" b="1" kern="0" dirty="0">
                <a:solidFill>
                  <a:srgbClr val="00B050"/>
                </a:solidFill>
              </a:rPr>
              <a:t> εντύπου προσχώρησης</a:t>
            </a:r>
            <a:endParaRPr kumimoji="0" lang="el-GR" sz="1200" b="1" i="0" u="none" strike="noStrike" kern="0" cap="none" spc="0" normalizeH="0" baseline="0" noProof="0" dirty="0">
              <a:ln>
                <a:noFill/>
              </a:ln>
              <a:solidFill>
                <a:srgbClr val="00B050"/>
              </a:solidFill>
              <a:effectLst/>
              <a:uLnTx/>
              <a:uFillTx/>
            </a:endParaRPr>
          </a:p>
        </p:txBody>
      </p:sp>
      <p:sp>
        <p:nvSpPr>
          <p:cNvPr id="26" name="Rounded Rectangle 23">
            <a:extLst>
              <a:ext uri="{FF2B5EF4-FFF2-40B4-BE49-F238E27FC236}">
                <a16:creationId xmlns:a16="http://schemas.microsoft.com/office/drawing/2014/main" id="{1BB10B7D-C118-795C-7B91-46E76679C51B}"/>
              </a:ext>
            </a:extLst>
          </p:cNvPr>
          <p:cNvSpPr/>
          <p:nvPr/>
        </p:nvSpPr>
        <p:spPr>
          <a:xfrm>
            <a:off x="9753554" y="3890584"/>
            <a:ext cx="2201160" cy="5002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7713DC40-414A-2C96-43D0-CC55999DA165}"/>
              </a:ext>
            </a:extLst>
          </p:cNvPr>
          <p:cNvCxnSpPr>
            <a:cxnSpLocks/>
          </p:cNvCxnSpPr>
          <p:nvPr/>
        </p:nvCxnSpPr>
        <p:spPr>
          <a:xfrm>
            <a:off x="10836229" y="4476298"/>
            <a:ext cx="0" cy="416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522E5E6-60B1-583C-E390-BCBBB0F76CC8}"/>
              </a:ext>
            </a:extLst>
          </p:cNvPr>
          <p:cNvSpPr/>
          <p:nvPr/>
        </p:nvSpPr>
        <p:spPr>
          <a:xfrm>
            <a:off x="9784402" y="4972599"/>
            <a:ext cx="2103653" cy="276999"/>
          </a:xfrm>
          <a:prstGeom prst="rect">
            <a:avLst/>
          </a:prstGeom>
        </p:spPr>
        <p:txBody>
          <a:bodyPr wrap="none">
            <a:spAutoFit/>
          </a:bodyPr>
          <a:lstStyle/>
          <a:p>
            <a:pPr lvl="0"/>
            <a:r>
              <a:rPr lang="el-GR" sz="1200" b="1" dirty="0">
                <a:solidFill>
                  <a:srgbClr val="00B050"/>
                </a:solidFill>
              </a:rPr>
              <a:t>Προσθήκη νέας καταχώρησης</a:t>
            </a:r>
            <a:endParaRPr lang="en-GB" sz="1200" b="1" dirty="0">
              <a:solidFill>
                <a:srgbClr val="00B050"/>
              </a:solidFill>
            </a:endParaRPr>
          </a:p>
        </p:txBody>
      </p:sp>
    </p:spTree>
    <p:extLst>
      <p:ext uri="{BB962C8B-B14F-4D97-AF65-F5344CB8AC3E}">
        <p14:creationId xmlns:p14="http://schemas.microsoft.com/office/powerpoint/2010/main" val="4122870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66462" y="57687"/>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161417" y="1198663"/>
            <a:ext cx="8496944" cy="338554"/>
          </a:xfrm>
          <a:prstGeom prst="rect">
            <a:avLst/>
          </a:prstGeom>
          <a:noFill/>
        </p:spPr>
        <p:txBody>
          <a:bodyPr wrap="square" rtlCol="0">
            <a:spAutoFit/>
          </a:bodyPr>
          <a:lstStyle/>
          <a:p>
            <a:r>
              <a:rPr lang="el-GR" sz="1600" b="1" dirty="0"/>
              <a:t>Ενότητα 1</a:t>
            </a:r>
            <a:r>
              <a:rPr lang="en-GB" sz="1600" b="1" dirty="0"/>
              <a:t>: </a:t>
            </a:r>
            <a:r>
              <a:rPr lang="el-GR" sz="1600" b="1" dirty="0"/>
              <a:t>Αυτόματη συμπλήρωση ενότητας (στοιχεία που αντλήθηκαν από το </a:t>
            </a:r>
            <a:r>
              <a:rPr lang="en-GB" sz="1600" b="1" dirty="0"/>
              <a:t>ORS)</a:t>
            </a:r>
          </a:p>
        </p:txBody>
      </p:sp>
      <p:sp>
        <p:nvSpPr>
          <p:cNvPr id="11" name="TextBox 10"/>
          <p:cNvSpPr txBox="1"/>
          <p:nvPr/>
        </p:nvSpPr>
        <p:spPr>
          <a:xfrm>
            <a:off x="161417" y="4615252"/>
            <a:ext cx="8496944" cy="1815882"/>
          </a:xfrm>
          <a:prstGeom prst="rect">
            <a:avLst/>
          </a:prstGeom>
          <a:noFill/>
        </p:spPr>
        <p:txBody>
          <a:bodyPr wrap="square" rtlCol="0">
            <a:spAutoFit/>
          </a:bodyPr>
          <a:lstStyle/>
          <a:p>
            <a:r>
              <a:rPr lang="el-GR" sz="1600" b="1" kern="0" dirty="0">
                <a:solidFill>
                  <a:srgbClr val="00B050"/>
                </a:solidFill>
              </a:rPr>
              <a:t>Με την καταχώρηση του </a:t>
            </a:r>
            <a:r>
              <a:rPr lang="en-GB" sz="1600" b="1" kern="0" dirty="0">
                <a:solidFill>
                  <a:srgbClr val="00B050"/>
                </a:solidFill>
              </a:rPr>
              <a:t>OID</a:t>
            </a:r>
            <a:r>
              <a:rPr lang="el-GR" sz="1600" b="1" kern="0" dirty="0">
                <a:solidFill>
                  <a:srgbClr val="00B050"/>
                </a:solidFill>
              </a:rPr>
              <a:t> του οργανισμού</a:t>
            </a:r>
            <a:r>
              <a:rPr lang="en-GB" sz="1600" b="1" kern="0" dirty="0">
                <a:solidFill>
                  <a:srgbClr val="00B050"/>
                </a:solidFill>
              </a:rPr>
              <a:t>, </a:t>
            </a:r>
            <a:r>
              <a:rPr lang="el-GR" sz="1600" b="1" kern="0" dirty="0">
                <a:solidFill>
                  <a:srgbClr val="00B050"/>
                </a:solidFill>
              </a:rPr>
              <a:t>συμπληρώνονται αυτόματα τα στοιχεία:</a:t>
            </a:r>
            <a:endParaRPr lang="en-GB" sz="1600" b="1" kern="0" dirty="0">
              <a:solidFill>
                <a:srgbClr val="00B050"/>
              </a:solidFill>
            </a:endParaRPr>
          </a:p>
          <a:p>
            <a:endParaRPr lang="el-GR" sz="1600" b="1" kern="0" dirty="0">
              <a:solidFill>
                <a:srgbClr val="00B050"/>
              </a:solidFill>
            </a:endParaRPr>
          </a:p>
          <a:p>
            <a:pPr marL="285750" indent="-285750">
              <a:buFont typeface="Wingdings" panose="05000000000000000000" pitchFamily="2" charset="2"/>
              <a:buChar char="ü"/>
            </a:pPr>
            <a:r>
              <a:rPr lang="en-GB" sz="1600" b="1" kern="0" dirty="0">
                <a:solidFill>
                  <a:srgbClr val="00B050"/>
                </a:solidFill>
              </a:rPr>
              <a:t>Legal Name</a:t>
            </a:r>
          </a:p>
          <a:p>
            <a:pPr marL="285750" indent="-285750">
              <a:buFont typeface="Wingdings" panose="05000000000000000000" pitchFamily="2" charset="2"/>
              <a:buChar char="ü"/>
            </a:pPr>
            <a:r>
              <a:rPr lang="en-GB" sz="1600" b="1" kern="0" dirty="0">
                <a:solidFill>
                  <a:srgbClr val="00B050"/>
                </a:solidFill>
              </a:rPr>
              <a:t>Country</a:t>
            </a:r>
          </a:p>
          <a:p>
            <a:pPr marL="285750" indent="-285750">
              <a:buFont typeface="Wingdings" panose="05000000000000000000" pitchFamily="2" charset="2"/>
              <a:buChar char="ü"/>
            </a:pPr>
            <a:r>
              <a:rPr lang="en-GB" sz="1600" b="1" kern="0" dirty="0">
                <a:solidFill>
                  <a:srgbClr val="00B050"/>
                </a:solidFill>
              </a:rPr>
              <a:t>Region</a:t>
            </a:r>
          </a:p>
          <a:p>
            <a:pPr marL="285750" indent="-285750">
              <a:buFont typeface="Wingdings" panose="05000000000000000000" pitchFamily="2" charset="2"/>
              <a:buChar char="ü"/>
            </a:pPr>
            <a:r>
              <a:rPr lang="en-GB" sz="1600" b="1" kern="0" dirty="0">
                <a:solidFill>
                  <a:srgbClr val="00B050"/>
                </a:solidFill>
              </a:rPr>
              <a:t>City</a:t>
            </a:r>
          </a:p>
          <a:p>
            <a:pPr marL="285750" indent="-285750">
              <a:buFont typeface="Wingdings" panose="05000000000000000000" pitchFamily="2" charset="2"/>
              <a:buChar char="ü"/>
            </a:pPr>
            <a:r>
              <a:rPr lang="en-GB" sz="1600" b="1" kern="0" dirty="0">
                <a:solidFill>
                  <a:srgbClr val="00B050"/>
                </a:solidFill>
              </a:rPr>
              <a:t>Website</a:t>
            </a:r>
          </a:p>
        </p:txBody>
      </p:sp>
      <p:pic>
        <p:nvPicPr>
          <p:cNvPr id="7" name="Picture 6">
            <a:extLst>
              <a:ext uri="{FF2B5EF4-FFF2-40B4-BE49-F238E27FC236}">
                <a16:creationId xmlns:a16="http://schemas.microsoft.com/office/drawing/2014/main" id="{9B738562-9991-B424-6298-DE3043E2D951}"/>
              </a:ext>
            </a:extLst>
          </p:cNvPr>
          <p:cNvPicPr>
            <a:picLocks noChangeAspect="1"/>
          </p:cNvPicPr>
          <p:nvPr/>
        </p:nvPicPr>
        <p:blipFill>
          <a:blip r:embed="rId2"/>
          <a:stretch>
            <a:fillRect/>
          </a:stretch>
        </p:blipFill>
        <p:spPr>
          <a:xfrm>
            <a:off x="161417" y="1605824"/>
            <a:ext cx="11316681" cy="2644369"/>
          </a:xfrm>
          <a:prstGeom prst="rect">
            <a:avLst/>
          </a:prstGeom>
        </p:spPr>
      </p:pic>
    </p:spTree>
    <p:extLst>
      <p:ext uri="{BB962C8B-B14F-4D97-AF65-F5344CB8AC3E}">
        <p14:creationId xmlns:p14="http://schemas.microsoft.com/office/powerpoint/2010/main" val="37708272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70324" y="44230"/>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161417" y="1198663"/>
            <a:ext cx="8496944" cy="338554"/>
          </a:xfrm>
          <a:prstGeom prst="rect">
            <a:avLst/>
          </a:prstGeom>
          <a:noFill/>
        </p:spPr>
        <p:txBody>
          <a:bodyPr wrap="square" rtlCol="0">
            <a:spAutoFit/>
          </a:bodyPr>
          <a:lstStyle/>
          <a:p>
            <a:r>
              <a:rPr lang="el-GR" sz="1600" b="1" dirty="0"/>
              <a:t>Ενότητα </a:t>
            </a:r>
            <a:r>
              <a:rPr lang="en-GB" sz="1600" b="1" dirty="0"/>
              <a:t>2: </a:t>
            </a:r>
            <a:r>
              <a:rPr lang="el-GR" sz="1600" b="1" dirty="0"/>
              <a:t>Προφίλ</a:t>
            </a:r>
            <a:endParaRPr lang="en-GB" sz="1600" b="1" dirty="0"/>
          </a:p>
        </p:txBody>
      </p:sp>
      <p:sp>
        <p:nvSpPr>
          <p:cNvPr id="2" name="AutoShape 2" descr="AF_ApplicantOrg_04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2"/>
          <a:stretch>
            <a:fillRect/>
          </a:stretch>
        </p:blipFill>
        <p:spPr>
          <a:xfrm>
            <a:off x="174659" y="1590268"/>
            <a:ext cx="7676333" cy="5267732"/>
          </a:xfrm>
          <a:prstGeom prst="rect">
            <a:avLst/>
          </a:prstGeom>
        </p:spPr>
      </p:pic>
      <p:sp>
        <p:nvSpPr>
          <p:cNvPr id="10" name="Rectangle 9"/>
          <p:cNvSpPr/>
          <p:nvPr/>
        </p:nvSpPr>
        <p:spPr>
          <a:xfrm rot="10800000" flipV="1">
            <a:off x="3980046" y="1995424"/>
            <a:ext cx="3633328" cy="461665"/>
          </a:xfrm>
          <a:prstGeom prst="rect">
            <a:avLst/>
          </a:prstGeom>
        </p:spPr>
        <p:txBody>
          <a:bodyPr wrap="square">
            <a:spAutoFit/>
          </a:bodyPr>
          <a:lstStyle/>
          <a:p>
            <a:pPr marL="228600" indent="-228600" algn="just">
              <a:buAutoNum type="arabicPeriod"/>
            </a:pPr>
            <a:r>
              <a:rPr lang="el-GR" sz="1200" b="1" dirty="0">
                <a:solidFill>
                  <a:srgbClr val="00B050"/>
                </a:solidFill>
              </a:rPr>
              <a:t>Αυτόματη συμπλήρωση (άντληση πληροφόρησης από </a:t>
            </a:r>
            <a:r>
              <a:rPr lang="en-GB" sz="1200" b="1" dirty="0">
                <a:solidFill>
                  <a:srgbClr val="00B050"/>
                </a:solidFill>
              </a:rPr>
              <a:t>ORS)</a:t>
            </a:r>
          </a:p>
        </p:txBody>
      </p:sp>
      <p:sp>
        <p:nvSpPr>
          <p:cNvPr id="12" name="Rectangle 11"/>
          <p:cNvSpPr/>
          <p:nvPr/>
        </p:nvSpPr>
        <p:spPr>
          <a:xfrm rot="10800000" flipV="1">
            <a:off x="4012827" y="2715450"/>
            <a:ext cx="3720761" cy="1754326"/>
          </a:xfrm>
          <a:prstGeom prst="rect">
            <a:avLst/>
          </a:prstGeom>
        </p:spPr>
        <p:txBody>
          <a:bodyPr wrap="square">
            <a:spAutoFit/>
          </a:bodyPr>
          <a:lstStyle/>
          <a:p>
            <a:pPr algn="just"/>
            <a:r>
              <a:rPr lang="el-GR" sz="1200" b="1" dirty="0">
                <a:solidFill>
                  <a:srgbClr val="00B050"/>
                </a:solidFill>
              </a:rPr>
              <a:t>2. Επιλογή από </a:t>
            </a:r>
            <a:r>
              <a:rPr lang="en-GB" sz="1200" b="1" dirty="0">
                <a:solidFill>
                  <a:srgbClr val="00B050"/>
                </a:solidFill>
              </a:rPr>
              <a:t>drop-down menu</a:t>
            </a:r>
            <a:r>
              <a:rPr lang="el-GR" sz="1200" b="1" dirty="0">
                <a:solidFill>
                  <a:srgbClr val="00B050"/>
                </a:solidFill>
              </a:rPr>
              <a:t>:</a:t>
            </a:r>
          </a:p>
          <a:p>
            <a:pPr algn="just"/>
            <a:r>
              <a:rPr lang="el-GR" sz="1200" b="1" dirty="0">
                <a:solidFill>
                  <a:srgbClr val="00B050"/>
                </a:solidFill>
              </a:rPr>
              <a:t>Εάν ο οργανισμός υπέβαλε ξανά στο παρελθόν αίτηση για συμμετοχή στο Πρόγραμμα, το πεδίο αυτό θα είναι προ-συμπληρωμένο, αλλά θα μπορεί να τύχει επεξεργασίας. Εάν, δηλαδή, η </a:t>
            </a:r>
            <a:r>
              <a:rPr lang="el-GR" sz="1200" b="1" dirty="0" err="1">
                <a:solidFill>
                  <a:srgbClr val="00B050"/>
                </a:solidFill>
              </a:rPr>
              <a:t>προσυμπληρωμένη</a:t>
            </a:r>
            <a:r>
              <a:rPr lang="el-GR" sz="1200" b="1" dirty="0">
                <a:solidFill>
                  <a:srgbClr val="00B050"/>
                </a:solidFill>
              </a:rPr>
              <a:t> πληροφόρηση δεν είναι η ισχύουσα, θα υπάρχει η δυνατότητα επιλογής της σωστής πληροφόρησης από το </a:t>
            </a:r>
            <a:r>
              <a:rPr lang="en-GB" sz="1200" b="1" dirty="0">
                <a:solidFill>
                  <a:srgbClr val="00B050"/>
                </a:solidFill>
              </a:rPr>
              <a:t>drop-down menu</a:t>
            </a:r>
            <a:endParaRPr lang="el-GR" sz="1200" b="1" dirty="0">
              <a:solidFill>
                <a:srgbClr val="00B050"/>
              </a:solidFill>
            </a:endParaRPr>
          </a:p>
          <a:p>
            <a:pPr algn="just"/>
            <a:endParaRPr lang="en-GB" sz="1200" b="1" dirty="0">
              <a:solidFill>
                <a:srgbClr val="00B050"/>
              </a:solidFill>
            </a:endParaRPr>
          </a:p>
        </p:txBody>
      </p:sp>
      <p:sp>
        <p:nvSpPr>
          <p:cNvPr id="13" name="Rectangle 12"/>
          <p:cNvSpPr/>
          <p:nvPr/>
        </p:nvSpPr>
        <p:spPr>
          <a:xfrm rot="10800000" flipV="1">
            <a:off x="4091507" y="5301491"/>
            <a:ext cx="3707205" cy="1015663"/>
          </a:xfrm>
          <a:prstGeom prst="rect">
            <a:avLst/>
          </a:prstGeom>
        </p:spPr>
        <p:txBody>
          <a:bodyPr wrap="square">
            <a:spAutoFit/>
          </a:bodyPr>
          <a:lstStyle/>
          <a:p>
            <a:pPr algn="just"/>
            <a:r>
              <a:rPr lang="el-GR" sz="1200" b="1" dirty="0">
                <a:solidFill>
                  <a:srgbClr val="00B050"/>
                </a:solidFill>
              </a:rPr>
              <a:t>2. Επιλογή από </a:t>
            </a:r>
            <a:r>
              <a:rPr lang="en-GB" sz="1200" b="1" dirty="0">
                <a:solidFill>
                  <a:srgbClr val="00B050"/>
                </a:solidFill>
              </a:rPr>
              <a:t>drop-down menu</a:t>
            </a:r>
            <a:r>
              <a:rPr lang="el-GR" sz="1200" b="1" dirty="0">
                <a:solidFill>
                  <a:srgbClr val="00B050"/>
                </a:solidFill>
              </a:rPr>
              <a:t>: Το πεδίο αυτό εμφανίζεται και είναι υποχρεωτικό να συμπληρωθεί μόνο εφόσον πιο πάνω έχουν επιλεγεί συγκεκριμένοι τύποι οργανισμών (π.χ. </a:t>
            </a:r>
            <a:r>
              <a:rPr lang="en-GB" sz="1200" b="1" dirty="0">
                <a:solidFill>
                  <a:srgbClr val="00B050"/>
                </a:solidFill>
              </a:rPr>
              <a:t>Non-governmental organisation/association)</a:t>
            </a:r>
          </a:p>
        </p:txBody>
      </p:sp>
    </p:spTree>
    <p:extLst>
      <p:ext uri="{BB962C8B-B14F-4D97-AF65-F5344CB8AC3E}">
        <p14:creationId xmlns:p14="http://schemas.microsoft.com/office/powerpoint/2010/main" val="6690602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66462" y="13784"/>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221742" y="1489379"/>
            <a:ext cx="8496944" cy="338554"/>
          </a:xfrm>
          <a:prstGeom prst="rect">
            <a:avLst/>
          </a:prstGeom>
          <a:noFill/>
        </p:spPr>
        <p:txBody>
          <a:bodyPr wrap="square" rtlCol="0">
            <a:spAutoFit/>
          </a:bodyPr>
          <a:lstStyle/>
          <a:p>
            <a:r>
              <a:rPr lang="el-GR" sz="1600" b="1" dirty="0"/>
              <a:t>Ενότητα </a:t>
            </a:r>
            <a:r>
              <a:rPr lang="en-GB" sz="1600" b="1" dirty="0"/>
              <a:t>3: Background and Experience</a:t>
            </a:r>
          </a:p>
        </p:txBody>
      </p:sp>
      <p:sp>
        <p:nvSpPr>
          <p:cNvPr id="2" name="AutoShape 2" descr="AF_ApplicantOrg_04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107950" y="1849097"/>
            <a:ext cx="11625424" cy="1485704"/>
          </a:xfrm>
          <a:prstGeom prst="rect">
            <a:avLst/>
          </a:prstGeom>
        </p:spPr>
      </p:pic>
      <p:sp>
        <p:nvSpPr>
          <p:cNvPr id="8" name="Rectangle 7"/>
          <p:cNvSpPr/>
          <p:nvPr/>
        </p:nvSpPr>
        <p:spPr>
          <a:xfrm>
            <a:off x="208446" y="3058659"/>
            <a:ext cx="11494008" cy="738664"/>
          </a:xfrm>
          <a:prstGeom prst="rect">
            <a:avLst/>
          </a:prstGeom>
        </p:spPr>
        <p:txBody>
          <a:bodyPr wrap="square">
            <a:spAutoFit/>
          </a:bodyPr>
          <a:lstStyle/>
          <a:p>
            <a:r>
              <a:rPr lang="el-GR" sz="1400" b="1" dirty="0">
                <a:solidFill>
                  <a:srgbClr val="00B050"/>
                </a:solidFill>
              </a:rPr>
              <a:t>Βασικές πληροφορίες για τον οργανισμό: Τύπος οργανισμού/Κύριοι τομείς δραστηριοτήτων/Αριθμός έμμισθου και μη προσωπικού/Αριθμός εκπαιδευομένων/Αναφορά στις βασικές ομάδες-στόχους των εργασιών του οργανισμού</a:t>
            </a:r>
            <a:r>
              <a:rPr lang="en-GB" sz="1400" b="1" dirty="0">
                <a:solidFill>
                  <a:srgbClr val="00B050"/>
                </a:solidFill>
              </a:rPr>
              <a:t>/</a:t>
            </a:r>
            <a:endParaRPr lang="el-GR" sz="1400" b="1" dirty="0">
              <a:solidFill>
                <a:srgbClr val="00B050"/>
              </a:solidFill>
            </a:endParaRPr>
          </a:p>
          <a:p>
            <a:r>
              <a:rPr lang="el-GR" sz="1400" b="1" dirty="0">
                <a:solidFill>
                  <a:srgbClr val="00B050"/>
                </a:solidFill>
              </a:rPr>
              <a:t>Συμμετοχή σε άλλα Προγράμματα και Δράσεις</a:t>
            </a:r>
            <a:endParaRPr lang="en-GB" sz="1400" b="1" dirty="0">
              <a:solidFill>
                <a:srgbClr val="00B050"/>
              </a:solidFill>
            </a:endParaRPr>
          </a:p>
        </p:txBody>
      </p:sp>
      <p:pic>
        <p:nvPicPr>
          <p:cNvPr id="10" name="Picture 9"/>
          <p:cNvPicPr>
            <a:picLocks noChangeAspect="1"/>
          </p:cNvPicPr>
          <p:nvPr/>
        </p:nvPicPr>
        <p:blipFill>
          <a:blip r:embed="rId3"/>
          <a:stretch>
            <a:fillRect/>
          </a:stretch>
        </p:blipFill>
        <p:spPr>
          <a:xfrm>
            <a:off x="221742" y="3972505"/>
            <a:ext cx="9952582" cy="723963"/>
          </a:xfrm>
          <a:prstGeom prst="rect">
            <a:avLst/>
          </a:prstGeom>
        </p:spPr>
      </p:pic>
      <p:pic>
        <p:nvPicPr>
          <p:cNvPr id="13" name="Picture 12"/>
          <p:cNvPicPr>
            <a:picLocks noChangeAspect="1"/>
          </p:cNvPicPr>
          <p:nvPr/>
        </p:nvPicPr>
        <p:blipFill>
          <a:blip r:embed="rId4"/>
          <a:stretch>
            <a:fillRect/>
          </a:stretch>
        </p:blipFill>
        <p:spPr>
          <a:xfrm>
            <a:off x="221742" y="5420274"/>
            <a:ext cx="10036410" cy="708721"/>
          </a:xfrm>
          <a:prstGeom prst="rect">
            <a:avLst/>
          </a:prstGeom>
        </p:spPr>
      </p:pic>
      <p:sp>
        <p:nvSpPr>
          <p:cNvPr id="12" name="Rectangle 11"/>
          <p:cNvSpPr/>
          <p:nvPr/>
        </p:nvSpPr>
        <p:spPr>
          <a:xfrm>
            <a:off x="239366" y="4654384"/>
            <a:ext cx="11494008" cy="523220"/>
          </a:xfrm>
          <a:prstGeom prst="rect">
            <a:avLst/>
          </a:prstGeom>
        </p:spPr>
        <p:txBody>
          <a:bodyPr wrap="square">
            <a:spAutoFit/>
          </a:bodyPr>
          <a:lstStyle/>
          <a:p>
            <a:r>
              <a:rPr lang="el-GR" sz="1400" b="1" dirty="0">
                <a:solidFill>
                  <a:srgbClr val="00B050"/>
                </a:solidFill>
              </a:rPr>
              <a:t>Τομείς δραστηριοτήτων του οργανισμού που συνδέονται με το Σχέδιο/Πείρα και εξειδίκευση σχετικές με τη θεματική του Σχεδίου και τον τομέα υποβολής του</a:t>
            </a:r>
          </a:p>
        </p:txBody>
      </p:sp>
      <p:sp>
        <p:nvSpPr>
          <p:cNvPr id="17" name="Rectangle 16"/>
          <p:cNvSpPr/>
          <p:nvPr/>
        </p:nvSpPr>
        <p:spPr>
          <a:xfrm>
            <a:off x="221742" y="6016963"/>
            <a:ext cx="11282475" cy="307777"/>
          </a:xfrm>
          <a:prstGeom prst="rect">
            <a:avLst/>
          </a:prstGeom>
        </p:spPr>
        <p:txBody>
          <a:bodyPr wrap="square">
            <a:spAutoFit/>
          </a:bodyPr>
          <a:lstStyle/>
          <a:p>
            <a:pPr lvl="0">
              <a:defRPr/>
            </a:pPr>
            <a:r>
              <a:rPr lang="el-GR" sz="1400" b="1" kern="0" dirty="0">
                <a:solidFill>
                  <a:srgbClr val="00B050"/>
                </a:solidFill>
              </a:rPr>
              <a:t>Κατηγοριοποίηση εκπαιδευομένων οργανισμού αναλόγως προφίλ και ηλικίας</a:t>
            </a:r>
            <a:endParaRPr lang="en-GB" sz="1400" b="1" kern="0" dirty="0">
              <a:solidFill>
                <a:srgbClr val="00B050"/>
              </a:solidFill>
            </a:endParaRPr>
          </a:p>
        </p:txBody>
      </p:sp>
    </p:spTree>
    <p:extLst>
      <p:ext uri="{BB962C8B-B14F-4D97-AF65-F5344CB8AC3E}">
        <p14:creationId xmlns:p14="http://schemas.microsoft.com/office/powerpoint/2010/main" val="42631753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81674" y="32771"/>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221742" y="1220682"/>
            <a:ext cx="8496944" cy="338554"/>
          </a:xfrm>
          <a:prstGeom prst="rect">
            <a:avLst/>
          </a:prstGeom>
          <a:noFill/>
        </p:spPr>
        <p:txBody>
          <a:bodyPr wrap="square" rtlCol="0">
            <a:spAutoFit/>
          </a:bodyPr>
          <a:lstStyle/>
          <a:p>
            <a:r>
              <a:rPr lang="el-GR" sz="1600" b="1" dirty="0"/>
              <a:t>Ενότητα </a:t>
            </a:r>
            <a:r>
              <a:rPr lang="en-GB" sz="1600" b="1" dirty="0"/>
              <a:t>3: Background and Experience</a:t>
            </a:r>
          </a:p>
        </p:txBody>
      </p:sp>
      <p:sp>
        <p:nvSpPr>
          <p:cNvPr id="2" name="AutoShape 2" descr="AF_ApplicantOrg_04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Rectangle 7"/>
          <p:cNvSpPr/>
          <p:nvPr/>
        </p:nvSpPr>
        <p:spPr>
          <a:xfrm>
            <a:off x="232847" y="1893841"/>
            <a:ext cx="11494008" cy="307777"/>
          </a:xfrm>
          <a:prstGeom prst="rect">
            <a:avLst/>
          </a:prstGeom>
        </p:spPr>
        <p:txBody>
          <a:bodyPr wrap="square">
            <a:spAutoFit/>
          </a:bodyPr>
          <a:lstStyle/>
          <a:p>
            <a:r>
              <a:rPr lang="el-GR" sz="1400" b="1" dirty="0">
                <a:solidFill>
                  <a:srgbClr val="00B050"/>
                </a:solidFill>
              </a:rPr>
              <a:t>Καταχώρηση ενός ακέραιου αριθμού</a:t>
            </a:r>
            <a:endParaRPr lang="en-GB" sz="1400" b="1" dirty="0">
              <a:solidFill>
                <a:srgbClr val="00B050"/>
              </a:solidFill>
            </a:endParaRPr>
          </a:p>
        </p:txBody>
      </p:sp>
      <p:pic>
        <p:nvPicPr>
          <p:cNvPr id="7" name="Picture 6"/>
          <p:cNvPicPr>
            <a:picLocks noChangeAspect="1"/>
          </p:cNvPicPr>
          <p:nvPr/>
        </p:nvPicPr>
        <p:blipFill>
          <a:blip r:embed="rId3"/>
          <a:stretch>
            <a:fillRect/>
          </a:stretch>
        </p:blipFill>
        <p:spPr>
          <a:xfrm>
            <a:off x="196436" y="1511935"/>
            <a:ext cx="8728490" cy="390541"/>
          </a:xfrm>
          <a:prstGeom prst="rect">
            <a:avLst/>
          </a:prstGeom>
        </p:spPr>
      </p:pic>
      <p:pic>
        <p:nvPicPr>
          <p:cNvPr id="9" name="Picture 8"/>
          <p:cNvPicPr>
            <a:picLocks noChangeAspect="1"/>
          </p:cNvPicPr>
          <p:nvPr/>
        </p:nvPicPr>
        <p:blipFill>
          <a:blip r:embed="rId4"/>
          <a:stretch>
            <a:fillRect/>
          </a:stretch>
        </p:blipFill>
        <p:spPr>
          <a:xfrm>
            <a:off x="155575" y="4056275"/>
            <a:ext cx="8918851" cy="2579579"/>
          </a:xfrm>
          <a:prstGeom prst="rect">
            <a:avLst/>
          </a:prstGeom>
        </p:spPr>
      </p:pic>
      <p:sp>
        <p:nvSpPr>
          <p:cNvPr id="16" name="Rectangle 15"/>
          <p:cNvSpPr/>
          <p:nvPr/>
        </p:nvSpPr>
        <p:spPr>
          <a:xfrm>
            <a:off x="4766555" y="4604273"/>
            <a:ext cx="3692856" cy="307776"/>
          </a:xfrm>
          <a:prstGeom prst="rect">
            <a:avLst/>
          </a:prstGeom>
        </p:spPr>
        <p:txBody>
          <a:bodyPr wrap="square">
            <a:spAutoFit/>
          </a:bodyPr>
          <a:lstStyle/>
          <a:p>
            <a:r>
              <a:rPr lang="el-GR" sz="1400" b="1" dirty="0">
                <a:solidFill>
                  <a:srgbClr val="00B050"/>
                </a:solidFill>
              </a:rPr>
              <a:t>Αυτόματη άντληση πληροφόρησης από το </a:t>
            </a:r>
            <a:r>
              <a:rPr lang="en-GB" sz="1400" b="1" dirty="0">
                <a:solidFill>
                  <a:srgbClr val="00B050"/>
                </a:solidFill>
              </a:rPr>
              <a:t>ORS</a:t>
            </a:r>
          </a:p>
        </p:txBody>
      </p:sp>
      <p:cxnSp>
        <p:nvCxnSpPr>
          <p:cNvPr id="19" name="Straight Arrow Connector 18"/>
          <p:cNvCxnSpPr>
            <a:cxnSpLocks/>
          </p:cNvCxnSpPr>
          <p:nvPr/>
        </p:nvCxnSpPr>
        <p:spPr>
          <a:xfrm>
            <a:off x="4180114" y="4767837"/>
            <a:ext cx="5598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a:off x="6612983" y="3930276"/>
            <a:ext cx="0" cy="552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86991" y="6259716"/>
            <a:ext cx="11494008" cy="307777"/>
          </a:xfrm>
          <a:prstGeom prst="rect">
            <a:avLst/>
          </a:prstGeom>
        </p:spPr>
        <p:txBody>
          <a:bodyPr wrap="square">
            <a:spAutoFit/>
          </a:bodyPr>
          <a:lstStyle/>
          <a:p>
            <a:r>
              <a:rPr lang="el-GR" sz="1400" b="1" dirty="0">
                <a:solidFill>
                  <a:srgbClr val="00B050"/>
                </a:solidFill>
              </a:rPr>
              <a:t>Προαιρετική Καταχώρηση επιπρόσθετης πληροφόρησης (που δεν περιέχεται στο </a:t>
            </a:r>
            <a:r>
              <a:rPr lang="en-GB" sz="1400" b="1" dirty="0">
                <a:solidFill>
                  <a:srgbClr val="00B050"/>
                </a:solidFill>
              </a:rPr>
              <a:t>ORS)</a:t>
            </a:r>
          </a:p>
        </p:txBody>
      </p:sp>
      <p:sp>
        <p:nvSpPr>
          <p:cNvPr id="10" name="Right Brace 9">
            <a:extLst>
              <a:ext uri="{FF2B5EF4-FFF2-40B4-BE49-F238E27FC236}">
                <a16:creationId xmlns:a16="http://schemas.microsoft.com/office/drawing/2014/main" id="{3AF7077F-FD87-42DE-A84D-DD84C6369265}"/>
              </a:ext>
            </a:extLst>
          </p:cNvPr>
          <p:cNvSpPr/>
          <p:nvPr/>
        </p:nvSpPr>
        <p:spPr>
          <a:xfrm>
            <a:off x="3798277" y="4042343"/>
            <a:ext cx="237157" cy="145872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3" name="Picture 12">
            <a:extLst>
              <a:ext uri="{FF2B5EF4-FFF2-40B4-BE49-F238E27FC236}">
                <a16:creationId xmlns:a16="http://schemas.microsoft.com/office/drawing/2014/main" id="{090AEF91-2D9F-E0AF-DE70-8A3E0DED2453}"/>
              </a:ext>
            </a:extLst>
          </p:cNvPr>
          <p:cNvPicPr>
            <a:picLocks noChangeAspect="1"/>
          </p:cNvPicPr>
          <p:nvPr/>
        </p:nvPicPr>
        <p:blipFill>
          <a:blip r:embed="rId5"/>
          <a:stretch>
            <a:fillRect/>
          </a:stretch>
        </p:blipFill>
        <p:spPr>
          <a:xfrm>
            <a:off x="150811" y="2452560"/>
            <a:ext cx="11890377" cy="1404501"/>
          </a:xfrm>
          <a:prstGeom prst="rect">
            <a:avLst/>
          </a:prstGeom>
        </p:spPr>
      </p:pic>
      <p:sp>
        <p:nvSpPr>
          <p:cNvPr id="17" name="Rectangle: Rounded Corners 16">
            <a:extLst>
              <a:ext uri="{FF2B5EF4-FFF2-40B4-BE49-F238E27FC236}">
                <a16:creationId xmlns:a16="http://schemas.microsoft.com/office/drawing/2014/main" id="{E5F8B51F-A5A3-8B57-710A-FBDDE8315313}"/>
              </a:ext>
            </a:extLst>
          </p:cNvPr>
          <p:cNvSpPr/>
          <p:nvPr/>
        </p:nvSpPr>
        <p:spPr>
          <a:xfrm>
            <a:off x="232847" y="2452560"/>
            <a:ext cx="4047053" cy="29914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130157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422055" y="51038"/>
            <a:ext cx="8595101" cy="523220"/>
          </a:xfrm>
          <a:prstGeom prst="rect">
            <a:avLst/>
          </a:prstGeom>
          <a:noFill/>
        </p:spPr>
        <p:txBody>
          <a:bodyPr wrap="square" rtlCol="0">
            <a:spAutoFit/>
          </a:bodyPr>
          <a:lstStyle/>
          <a:p>
            <a:pPr algn="ctr"/>
            <a:r>
              <a:rPr lang="el-GR" sz="2800" b="1" dirty="0">
                <a:solidFill>
                  <a:schemeClr val="bg1"/>
                </a:solidFill>
              </a:rPr>
              <a:t>ΣΤΟΧΟΙ</a:t>
            </a:r>
            <a:endParaRPr lang="en-GB" sz="2800" b="1" dirty="0">
              <a:solidFill>
                <a:schemeClr val="bg1"/>
              </a:solidFill>
            </a:endParaRPr>
          </a:p>
        </p:txBody>
      </p:sp>
      <p:sp>
        <p:nvSpPr>
          <p:cNvPr id="3" name="object 3">
            <a:extLst>
              <a:ext uri="{FF2B5EF4-FFF2-40B4-BE49-F238E27FC236}">
                <a16:creationId xmlns:a16="http://schemas.microsoft.com/office/drawing/2014/main" id="{99D80DEF-C9A2-17D6-1711-30CDB51D0062}"/>
              </a:ext>
            </a:extLst>
          </p:cNvPr>
          <p:cNvSpPr txBox="1"/>
          <p:nvPr/>
        </p:nvSpPr>
        <p:spPr>
          <a:xfrm>
            <a:off x="457200" y="1247441"/>
            <a:ext cx="11506200" cy="4363117"/>
          </a:xfrm>
          <a:prstGeom prst="rect">
            <a:avLst/>
          </a:prstGeom>
        </p:spPr>
        <p:txBody>
          <a:bodyPr vert="horz" wrap="square" lIns="0" tIns="12065" rIns="0" bIns="0" rtlCol="0">
            <a:spAutoFit/>
          </a:bodyPr>
          <a:lstStyle/>
          <a:p>
            <a:pPr marL="355600" indent="-343535">
              <a:lnSpc>
                <a:spcPct val="100000"/>
              </a:lnSpc>
              <a:spcBef>
                <a:spcPts val="95"/>
              </a:spcBef>
              <a:buFont typeface="Wingdings"/>
              <a:buChar char=""/>
              <a:tabLst>
                <a:tab pos="356235" algn="l"/>
              </a:tabLst>
            </a:pPr>
            <a:r>
              <a:rPr sz="2200" b="1" spc="-15" dirty="0">
                <a:latin typeface="Calibri"/>
                <a:cs typeface="Calibri"/>
              </a:rPr>
              <a:t>Σχέδια</a:t>
            </a:r>
            <a:r>
              <a:rPr sz="2200" b="1" spc="20" dirty="0">
                <a:latin typeface="Calibri"/>
                <a:cs typeface="Calibri"/>
              </a:rPr>
              <a:t> </a:t>
            </a:r>
            <a:r>
              <a:rPr sz="2200" b="1" spc="-10" dirty="0">
                <a:latin typeface="Calibri"/>
                <a:cs typeface="Calibri"/>
              </a:rPr>
              <a:t>συνεργασίας</a:t>
            </a:r>
            <a:r>
              <a:rPr sz="2200" b="1" spc="30" dirty="0">
                <a:latin typeface="Calibri"/>
                <a:cs typeface="Calibri"/>
              </a:rPr>
              <a:t> </a:t>
            </a:r>
            <a:r>
              <a:rPr sz="2200" b="1" spc="-15" dirty="0">
                <a:latin typeface="Calibri"/>
                <a:cs typeface="Calibri"/>
              </a:rPr>
              <a:t>μεταξύ</a:t>
            </a:r>
            <a:r>
              <a:rPr sz="2200" b="1" spc="20" dirty="0">
                <a:latin typeface="Calibri"/>
                <a:cs typeface="Calibri"/>
              </a:rPr>
              <a:t> </a:t>
            </a:r>
            <a:r>
              <a:rPr sz="2200" b="1" spc="-10" dirty="0">
                <a:latin typeface="Calibri"/>
                <a:cs typeface="Calibri"/>
              </a:rPr>
              <a:t>οργανισμών</a:t>
            </a:r>
            <a:r>
              <a:rPr sz="2200" b="1" spc="20" dirty="0">
                <a:latin typeface="Calibri"/>
                <a:cs typeface="Calibri"/>
              </a:rPr>
              <a:t> </a:t>
            </a:r>
            <a:r>
              <a:rPr sz="2200" b="1" spc="-10" dirty="0">
                <a:latin typeface="Calibri"/>
                <a:cs typeface="Calibri"/>
              </a:rPr>
              <a:t>που</a:t>
            </a:r>
            <a:r>
              <a:rPr sz="2200" b="1" spc="10" dirty="0">
                <a:latin typeface="Calibri"/>
                <a:cs typeface="Calibri"/>
              </a:rPr>
              <a:t> </a:t>
            </a:r>
            <a:r>
              <a:rPr sz="2200" b="1" spc="-15" dirty="0">
                <a:latin typeface="Calibri"/>
                <a:cs typeface="Calibri"/>
              </a:rPr>
              <a:t>αποσκοπούν</a:t>
            </a:r>
            <a:r>
              <a:rPr sz="2200" b="1" spc="55" dirty="0">
                <a:latin typeface="Calibri"/>
                <a:cs typeface="Calibri"/>
              </a:rPr>
              <a:t> </a:t>
            </a:r>
            <a:r>
              <a:rPr sz="2200" b="1" dirty="0">
                <a:latin typeface="Calibri"/>
                <a:cs typeface="Calibri"/>
              </a:rPr>
              <a:t>στην</a:t>
            </a:r>
            <a:r>
              <a:rPr sz="2200" dirty="0">
                <a:latin typeface="Calibri"/>
                <a:cs typeface="Calibri"/>
              </a:rPr>
              <a:t>:</a:t>
            </a:r>
          </a:p>
          <a:p>
            <a:pPr>
              <a:lnSpc>
                <a:spcPct val="100000"/>
              </a:lnSpc>
              <a:spcBef>
                <a:spcPts val="10"/>
              </a:spcBef>
            </a:pPr>
            <a:endParaRPr sz="2750" dirty="0">
              <a:latin typeface="Calibri"/>
              <a:cs typeface="Calibri"/>
            </a:endParaRPr>
          </a:p>
          <a:p>
            <a:pPr marL="355600" indent="-343535">
              <a:lnSpc>
                <a:spcPct val="100000"/>
              </a:lnSpc>
              <a:buFont typeface="Wingdings"/>
              <a:buChar char=""/>
              <a:tabLst>
                <a:tab pos="355600" algn="l"/>
                <a:tab pos="356235" algn="l"/>
              </a:tabLst>
            </a:pPr>
            <a:r>
              <a:rPr sz="2000" dirty="0">
                <a:latin typeface="Calibri"/>
                <a:cs typeface="Calibri"/>
              </a:rPr>
              <a:t>Aπόκτηση</a:t>
            </a:r>
            <a:r>
              <a:rPr sz="2000" spc="-25" dirty="0">
                <a:latin typeface="Calibri"/>
                <a:cs typeface="Calibri"/>
              </a:rPr>
              <a:t> </a:t>
            </a:r>
            <a:r>
              <a:rPr sz="2000" spc="-5" dirty="0">
                <a:latin typeface="Calibri"/>
                <a:cs typeface="Calibri"/>
              </a:rPr>
              <a:t>εμπειριών</a:t>
            </a:r>
            <a:r>
              <a:rPr sz="2000" spc="-10" dirty="0">
                <a:latin typeface="Calibri"/>
                <a:cs typeface="Calibri"/>
              </a:rPr>
              <a:t> </a:t>
            </a:r>
            <a:r>
              <a:rPr sz="2000" dirty="0">
                <a:latin typeface="Calibri"/>
                <a:cs typeface="Calibri"/>
              </a:rPr>
              <a:t>σε </a:t>
            </a:r>
            <a:r>
              <a:rPr sz="2000" spc="-10" dirty="0">
                <a:latin typeface="Calibri"/>
                <a:cs typeface="Calibri"/>
              </a:rPr>
              <a:t>ό,τι</a:t>
            </a:r>
            <a:r>
              <a:rPr sz="2000" spc="-5" dirty="0">
                <a:latin typeface="Calibri"/>
                <a:cs typeface="Calibri"/>
              </a:rPr>
              <a:t> αφορά</a:t>
            </a:r>
            <a:r>
              <a:rPr sz="2000" spc="-25" dirty="0">
                <a:latin typeface="Calibri"/>
                <a:cs typeface="Calibri"/>
              </a:rPr>
              <a:t> </a:t>
            </a:r>
            <a:r>
              <a:rPr sz="2000" dirty="0">
                <a:latin typeface="Calibri"/>
                <a:cs typeface="Calibri"/>
              </a:rPr>
              <a:t>τη </a:t>
            </a:r>
            <a:r>
              <a:rPr sz="2000" spc="-5" dirty="0">
                <a:latin typeface="Calibri"/>
                <a:cs typeface="Calibri"/>
              </a:rPr>
              <a:t>διεθνή-διακρατική</a:t>
            </a:r>
            <a:r>
              <a:rPr sz="2000" spc="-20" dirty="0">
                <a:latin typeface="Calibri"/>
                <a:cs typeface="Calibri"/>
              </a:rPr>
              <a:t> </a:t>
            </a:r>
            <a:r>
              <a:rPr sz="2000" spc="-5" dirty="0">
                <a:latin typeface="Calibri"/>
                <a:cs typeface="Calibri"/>
              </a:rPr>
              <a:t>συνεργασία</a:t>
            </a:r>
            <a:r>
              <a:rPr sz="2000" spc="430" dirty="0">
                <a:latin typeface="Calibri"/>
                <a:cs typeface="Calibri"/>
              </a:rPr>
              <a:t> </a:t>
            </a:r>
            <a:r>
              <a:rPr sz="2000" dirty="0">
                <a:latin typeface="Calibri"/>
                <a:cs typeface="Calibri"/>
              </a:rPr>
              <a:t>&gt;</a:t>
            </a:r>
            <a:r>
              <a:rPr sz="2000" spc="10" dirty="0">
                <a:latin typeface="Calibri"/>
                <a:cs typeface="Calibri"/>
              </a:rPr>
              <a:t> </a:t>
            </a:r>
            <a:r>
              <a:rPr sz="2000" dirty="0">
                <a:latin typeface="Calibri"/>
                <a:cs typeface="Calibri"/>
              </a:rPr>
              <a:t>Διεθνοποίηση</a:t>
            </a:r>
            <a:r>
              <a:rPr sz="2000" spc="-30" dirty="0">
                <a:latin typeface="Calibri"/>
                <a:cs typeface="Calibri"/>
              </a:rPr>
              <a:t> </a:t>
            </a:r>
            <a:r>
              <a:rPr sz="2000" spc="-10" dirty="0">
                <a:latin typeface="Calibri"/>
                <a:cs typeface="Calibri"/>
              </a:rPr>
              <a:t>των</a:t>
            </a:r>
            <a:endParaRPr sz="2000" dirty="0">
              <a:latin typeface="Calibri"/>
              <a:cs typeface="Calibri"/>
            </a:endParaRPr>
          </a:p>
          <a:p>
            <a:pPr marL="355600">
              <a:lnSpc>
                <a:spcPct val="100000"/>
              </a:lnSpc>
              <a:spcBef>
                <a:spcPts val="5"/>
              </a:spcBef>
            </a:pPr>
            <a:r>
              <a:rPr sz="2000" spc="-5" dirty="0">
                <a:latin typeface="Calibri"/>
                <a:cs typeface="Calibri"/>
              </a:rPr>
              <a:t>δραστηριοτήτων</a:t>
            </a:r>
            <a:r>
              <a:rPr sz="2000" spc="-50" dirty="0">
                <a:latin typeface="Calibri"/>
                <a:cs typeface="Calibri"/>
              </a:rPr>
              <a:t> </a:t>
            </a:r>
            <a:r>
              <a:rPr sz="2000" spc="-10" dirty="0">
                <a:latin typeface="Calibri"/>
                <a:cs typeface="Calibri"/>
              </a:rPr>
              <a:t>των</a:t>
            </a:r>
            <a:r>
              <a:rPr sz="2000" dirty="0">
                <a:latin typeface="Calibri"/>
                <a:cs typeface="Calibri"/>
              </a:rPr>
              <a:t> </a:t>
            </a:r>
            <a:r>
              <a:rPr sz="2000" spc="-5" dirty="0">
                <a:latin typeface="Calibri"/>
                <a:cs typeface="Calibri"/>
              </a:rPr>
              <a:t>συμμετεχόντων</a:t>
            </a:r>
            <a:r>
              <a:rPr sz="2000" spc="-25" dirty="0">
                <a:latin typeface="Calibri"/>
                <a:cs typeface="Calibri"/>
              </a:rPr>
              <a:t> </a:t>
            </a:r>
            <a:r>
              <a:rPr sz="2000" spc="-5" dirty="0">
                <a:latin typeface="Calibri"/>
                <a:cs typeface="Calibri"/>
              </a:rPr>
              <a:t>οργανισμών</a:t>
            </a:r>
            <a:endParaRPr sz="2000" dirty="0">
              <a:latin typeface="Calibri"/>
              <a:cs typeface="Calibri"/>
            </a:endParaRPr>
          </a:p>
          <a:p>
            <a:pPr marL="355600" indent="-343535">
              <a:lnSpc>
                <a:spcPct val="100000"/>
              </a:lnSpc>
              <a:spcBef>
                <a:spcPts val="1485"/>
              </a:spcBef>
              <a:buFont typeface="Wingdings"/>
              <a:buChar char=""/>
              <a:tabLst>
                <a:tab pos="355600" algn="l"/>
                <a:tab pos="356235" algn="l"/>
              </a:tabLst>
            </a:pPr>
            <a:r>
              <a:rPr sz="2000" dirty="0">
                <a:latin typeface="Calibri"/>
                <a:cs typeface="Calibri"/>
              </a:rPr>
              <a:t>Ανάπτυξη</a:t>
            </a:r>
            <a:r>
              <a:rPr sz="2000" spc="-35" dirty="0">
                <a:latin typeface="Calibri"/>
                <a:cs typeface="Calibri"/>
              </a:rPr>
              <a:t> </a:t>
            </a:r>
            <a:r>
              <a:rPr sz="2000" spc="-20" dirty="0">
                <a:latin typeface="Calibri"/>
                <a:cs typeface="Calibri"/>
              </a:rPr>
              <a:t>και </a:t>
            </a:r>
            <a:r>
              <a:rPr sz="2000" dirty="0">
                <a:latin typeface="Calibri"/>
                <a:cs typeface="Calibri"/>
              </a:rPr>
              <a:t>ενίσχυση</a:t>
            </a:r>
            <a:r>
              <a:rPr sz="2000" spc="-30" dirty="0">
                <a:latin typeface="Calibri"/>
                <a:cs typeface="Calibri"/>
              </a:rPr>
              <a:t> </a:t>
            </a:r>
            <a:r>
              <a:rPr sz="2000" spc="-5" dirty="0">
                <a:latin typeface="Calibri"/>
                <a:cs typeface="Calibri"/>
              </a:rPr>
              <a:t>δικτύων</a:t>
            </a:r>
            <a:endParaRPr sz="2000" dirty="0">
              <a:latin typeface="Calibri"/>
              <a:cs typeface="Calibri"/>
            </a:endParaRPr>
          </a:p>
          <a:p>
            <a:pPr marL="355600" indent="-343535">
              <a:lnSpc>
                <a:spcPct val="100000"/>
              </a:lnSpc>
              <a:spcBef>
                <a:spcPts val="1490"/>
              </a:spcBef>
              <a:buFont typeface="Wingdings"/>
              <a:buChar char=""/>
              <a:tabLst>
                <a:tab pos="355600" algn="l"/>
                <a:tab pos="356235" algn="l"/>
              </a:tabLst>
            </a:pPr>
            <a:r>
              <a:rPr sz="2000" dirty="0">
                <a:latin typeface="Calibri"/>
                <a:cs typeface="Calibri"/>
              </a:rPr>
              <a:t>Ενίσχυση</a:t>
            </a:r>
            <a:r>
              <a:rPr sz="2000" spc="-15" dirty="0">
                <a:latin typeface="Calibri"/>
                <a:cs typeface="Calibri"/>
              </a:rPr>
              <a:t> </a:t>
            </a:r>
            <a:r>
              <a:rPr sz="2000" spc="-10" dirty="0">
                <a:latin typeface="Calibri"/>
                <a:cs typeface="Calibri"/>
              </a:rPr>
              <a:t>των</a:t>
            </a:r>
            <a:r>
              <a:rPr sz="2000" spc="-5" dirty="0">
                <a:latin typeface="Calibri"/>
                <a:cs typeface="Calibri"/>
              </a:rPr>
              <a:t> </a:t>
            </a:r>
            <a:r>
              <a:rPr sz="2000" spc="-15" dirty="0">
                <a:latin typeface="Calibri"/>
                <a:cs typeface="Calibri"/>
              </a:rPr>
              <a:t>ικανοτήτων </a:t>
            </a:r>
            <a:r>
              <a:rPr sz="2000" spc="-10" dirty="0">
                <a:latin typeface="Calibri"/>
                <a:cs typeface="Calibri"/>
              </a:rPr>
              <a:t>των</a:t>
            </a:r>
            <a:r>
              <a:rPr sz="2000" spc="-5" dirty="0">
                <a:latin typeface="Calibri"/>
                <a:cs typeface="Calibri"/>
              </a:rPr>
              <a:t> συμμετεχόντων</a:t>
            </a:r>
            <a:r>
              <a:rPr sz="2000" spc="-15" dirty="0">
                <a:latin typeface="Calibri"/>
                <a:cs typeface="Calibri"/>
              </a:rPr>
              <a:t> </a:t>
            </a:r>
            <a:r>
              <a:rPr sz="2000" spc="-5" dirty="0">
                <a:latin typeface="Calibri"/>
                <a:cs typeface="Calibri"/>
              </a:rPr>
              <a:t>οργανισμών</a:t>
            </a:r>
            <a:endParaRPr sz="2000" dirty="0">
              <a:latin typeface="Calibri"/>
              <a:cs typeface="Calibri"/>
            </a:endParaRPr>
          </a:p>
          <a:p>
            <a:pPr marL="355600" indent="-343535">
              <a:lnSpc>
                <a:spcPct val="100000"/>
              </a:lnSpc>
              <a:spcBef>
                <a:spcPts val="1490"/>
              </a:spcBef>
              <a:buFont typeface="Wingdings"/>
              <a:buChar char=""/>
              <a:tabLst>
                <a:tab pos="355600" algn="l"/>
                <a:tab pos="356235" algn="l"/>
              </a:tabLst>
            </a:pPr>
            <a:r>
              <a:rPr sz="2000" spc="-5" dirty="0" err="1">
                <a:latin typeface="Calibri"/>
                <a:cs typeface="Calibri"/>
              </a:rPr>
              <a:t>Αντ</a:t>
            </a:r>
            <a:r>
              <a:rPr sz="2000" spc="-5" dirty="0">
                <a:latin typeface="Calibri"/>
                <a:cs typeface="Calibri"/>
              </a:rPr>
              <a:t>αλλαγή</a:t>
            </a:r>
            <a:r>
              <a:rPr lang="el-GR" sz="2000" spc="-5" dirty="0">
                <a:latin typeface="Calibri"/>
                <a:cs typeface="Calibri"/>
              </a:rPr>
              <a:t>/Ανάπτυξη/Εφαρμογή νέων</a:t>
            </a:r>
            <a:r>
              <a:rPr sz="2000" spc="-20" dirty="0">
                <a:latin typeface="Calibri"/>
                <a:cs typeface="Calibri"/>
              </a:rPr>
              <a:t> </a:t>
            </a:r>
            <a:r>
              <a:rPr sz="2000" spc="-5" dirty="0">
                <a:latin typeface="Calibri"/>
                <a:cs typeface="Calibri"/>
              </a:rPr>
              <a:t>πρα</a:t>
            </a:r>
            <a:r>
              <a:rPr sz="2000" spc="-5" dirty="0" err="1">
                <a:latin typeface="Calibri"/>
                <a:cs typeface="Calibri"/>
              </a:rPr>
              <a:t>κτικών</a:t>
            </a:r>
            <a:r>
              <a:rPr lang="el-GR" sz="2000" spc="-5" dirty="0">
                <a:latin typeface="Calibri"/>
                <a:cs typeface="Calibri"/>
              </a:rPr>
              <a:t> και</a:t>
            </a:r>
            <a:r>
              <a:rPr sz="2000" spc="-30" dirty="0">
                <a:latin typeface="Calibri"/>
                <a:cs typeface="Calibri"/>
              </a:rPr>
              <a:t> </a:t>
            </a:r>
            <a:r>
              <a:rPr sz="2000" spc="-5" dirty="0" err="1">
                <a:latin typeface="Calibri"/>
                <a:cs typeface="Calibri"/>
              </a:rPr>
              <a:t>μεθόδων</a:t>
            </a:r>
            <a:r>
              <a:rPr lang="el-GR" sz="2000" spc="-5" dirty="0">
                <a:latin typeface="Calibri"/>
                <a:cs typeface="Calibri"/>
              </a:rPr>
              <a:t> </a:t>
            </a:r>
          </a:p>
          <a:p>
            <a:pPr marL="355600" indent="-343535">
              <a:lnSpc>
                <a:spcPct val="100000"/>
              </a:lnSpc>
              <a:spcBef>
                <a:spcPts val="1490"/>
              </a:spcBef>
              <a:buFont typeface="Wingdings"/>
              <a:buChar char=""/>
              <a:tabLst>
                <a:tab pos="355600" algn="l"/>
                <a:tab pos="356235" algn="l"/>
              </a:tabLst>
            </a:pPr>
            <a:r>
              <a:rPr lang="el-GR" sz="2000" spc="-20" dirty="0">
                <a:latin typeface="Calibri"/>
                <a:cs typeface="Calibri"/>
              </a:rPr>
              <a:t>Ανταλλαγή/</a:t>
            </a:r>
            <a:r>
              <a:rPr lang="el-GR" sz="2000" spc="-5" dirty="0">
                <a:latin typeface="Calibri"/>
                <a:cs typeface="Calibri"/>
              </a:rPr>
              <a:t>Αντιπαράθεση ιδεών</a:t>
            </a:r>
            <a:endParaRPr sz="2000" dirty="0">
              <a:latin typeface="Calibri"/>
              <a:cs typeface="Calibri"/>
            </a:endParaRPr>
          </a:p>
          <a:p>
            <a:pPr marL="355600" indent="-343535">
              <a:lnSpc>
                <a:spcPct val="100000"/>
              </a:lnSpc>
              <a:spcBef>
                <a:spcPts val="1485"/>
              </a:spcBef>
              <a:buFont typeface="Wingdings"/>
              <a:buChar char=""/>
              <a:tabLst>
                <a:tab pos="355600" algn="l"/>
                <a:tab pos="356235" algn="l"/>
              </a:tabLst>
            </a:pPr>
            <a:r>
              <a:rPr sz="2000" spc="-5" dirty="0">
                <a:latin typeface="Calibri"/>
                <a:cs typeface="Calibri"/>
              </a:rPr>
              <a:t>Εφαρμογή</a:t>
            </a:r>
            <a:r>
              <a:rPr sz="2000" spc="-55" dirty="0">
                <a:latin typeface="Calibri"/>
                <a:cs typeface="Calibri"/>
              </a:rPr>
              <a:t> </a:t>
            </a:r>
            <a:r>
              <a:rPr sz="2000" spc="-20" dirty="0">
                <a:latin typeface="Calibri"/>
                <a:cs typeface="Calibri"/>
              </a:rPr>
              <a:t>κοινών</a:t>
            </a:r>
            <a:r>
              <a:rPr sz="2000" spc="-25" dirty="0">
                <a:latin typeface="Calibri"/>
                <a:cs typeface="Calibri"/>
              </a:rPr>
              <a:t> </a:t>
            </a:r>
            <a:r>
              <a:rPr sz="2000" spc="-10" dirty="0">
                <a:latin typeface="Calibri"/>
                <a:cs typeface="Calibri"/>
              </a:rPr>
              <a:t>δράσεων-πρωτοβουλιών</a:t>
            </a:r>
            <a:endParaRPr sz="2000" dirty="0">
              <a:latin typeface="Calibri"/>
              <a:cs typeface="Calibri"/>
            </a:endParaRPr>
          </a:p>
          <a:p>
            <a:pPr marL="355600" marR="1332865" indent="-343535">
              <a:lnSpc>
                <a:spcPct val="120000"/>
              </a:lnSpc>
              <a:spcBef>
                <a:spcPts val="1015"/>
              </a:spcBef>
              <a:buFont typeface="Wingdings"/>
              <a:buChar char=""/>
              <a:tabLst>
                <a:tab pos="355600" algn="l"/>
                <a:tab pos="356235" algn="l"/>
              </a:tabLst>
            </a:pPr>
            <a:r>
              <a:rPr sz="2000" spc="-5" dirty="0">
                <a:latin typeface="Calibri"/>
                <a:cs typeface="Calibri"/>
              </a:rPr>
              <a:t>Παραγωγή ποιοτικών </a:t>
            </a:r>
            <a:r>
              <a:rPr sz="2000" spc="-20" dirty="0">
                <a:latin typeface="Calibri"/>
                <a:cs typeface="Calibri"/>
              </a:rPr>
              <a:t>και </a:t>
            </a:r>
            <a:r>
              <a:rPr sz="2000" spc="-10" dirty="0">
                <a:latin typeface="Calibri"/>
                <a:cs typeface="Calibri"/>
              </a:rPr>
              <a:t>καινοτόμων αποτελεσμάτων </a:t>
            </a:r>
            <a:r>
              <a:rPr sz="2000" dirty="0">
                <a:latin typeface="Calibri"/>
                <a:cs typeface="Calibri"/>
              </a:rPr>
              <a:t>&gt; </a:t>
            </a:r>
            <a:r>
              <a:rPr sz="2000" spc="-5" dirty="0">
                <a:latin typeface="Calibri"/>
                <a:cs typeface="Calibri"/>
              </a:rPr>
              <a:t>Επ</a:t>
            </a:r>
            <a:r>
              <a:rPr sz="2000" spc="-5" dirty="0" err="1">
                <a:latin typeface="Calibri"/>
                <a:cs typeface="Calibri"/>
              </a:rPr>
              <a:t>ίτευξη</a:t>
            </a:r>
            <a:r>
              <a:rPr sz="2000" spc="-5" dirty="0">
                <a:latin typeface="Calibri"/>
                <a:cs typeface="Calibri"/>
              </a:rPr>
              <a:t> </a:t>
            </a:r>
            <a:r>
              <a:rPr sz="2000" spc="-10" dirty="0" err="1">
                <a:latin typeface="Calibri"/>
                <a:cs typeface="Calibri"/>
              </a:rPr>
              <a:t>ευρω</a:t>
            </a:r>
            <a:r>
              <a:rPr sz="2000" spc="-10" dirty="0">
                <a:latin typeface="Calibri"/>
                <a:cs typeface="Calibri"/>
              </a:rPr>
              <a:t>παϊκών</a:t>
            </a:r>
            <a:r>
              <a:rPr lang="el-GR" sz="2000" spc="-10" dirty="0">
                <a:latin typeface="Calibri"/>
                <a:cs typeface="Calibri"/>
              </a:rPr>
              <a:t> </a:t>
            </a:r>
            <a:r>
              <a:rPr sz="2000" spc="-5" dirty="0">
                <a:latin typeface="Calibri"/>
                <a:cs typeface="Calibri"/>
              </a:rPr>
              <a:t>π</a:t>
            </a:r>
            <a:r>
              <a:rPr sz="2000" spc="-5" dirty="0" err="1">
                <a:latin typeface="Calibri"/>
                <a:cs typeface="Calibri"/>
              </a:rPr>
              <a:t>ροτερ</a:t>
            </a:r>
            <a:r>
              <a:rPr sz="2000" spc="-5" dirty="0">
                <a:latin typeface="Calibri"/>
                <a:cs typeface="Calibri"/>
              </a:rPr>
              <a:t>αιοτήτων</a:t>
            </a:r>
            <a:endParaRPr sz="2000" dirty="0">
              <a:latin typeface="Calibri"/>
              <a:cs typeface="Calibri"/>
            </a:endParaRPr>
          </a:p>
        </p:txBody>
      </p:sp>
    </p:spTree>
    <p:extLst>
      <p:ext uri="{BB962C8B-B14F-4D97-AF65-F5344CB8AC3E}">
        <p14:creationId xmlns:p14="http://schemas.microsoft.com/office/powerpoint/2010/main" val="11265177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49400" y="58165"/>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5" name="TextBox 4"/>
          <p:cNvSpPr txBox="1"/>
          <p:nvPr/>
        </p:nvSpPr>
        <p:spPr>
          <a:xfrm>
            <a:off x="221742" y="1320102"/>
            <a:ext cx="8496944" cy="338554"/>
          </a:xfrm>
          <a:prstGeom prst="rect">
            <a:avLst/>
          </a:prstGeom>
          <a:noFill/>
        </p:spPr>
        <p:txBody>
          <a:bodyPr wrap="square" rtlCol="0">
            <a:spAutoFit/>
          </a:bodyPr>
          <a:lstStyle/>
          <a:p>
            <a:r>
              <a:rPr lang="el-GR" sz="1600" b="1" dirty="0"/>
              <a:t>Ενότητα </a:t>
            </a:r>
            <a:r>
              <a:rPr lang="en-GB" sz="1600" b="1" dirty="0"/>
              <a:t>4: Associated Persons</a:t>
            </a:r>
          </a:p>
        </p:txBody>
      </p:sp>
      <p:pic>
        <p:nvPicPr>
          <p:cNvPr id="7" name="Picture 6">
            <a:extLst>
              <a:ext uri="{FF2B5EF4-FFF2-40B4-BE49-F238E27FC236}">
                <a16:creationId xmlns:a16="http://schemas.microsoft.com/office/drawing/2014/main" id="{6019CF86-FA5D-FA75-D2DA-FAA2ABDD2525}"/>
              </a:ext>
            </a:extLst>
          </p:cNvPr>
          <p:cNvPicPr>
            <a:picLocks noChangeAspect="1"/>
          </p:cNvPicPr>
          <p:nvPr/>
        </p:nvPicPr>
        <p:blipFill>
          <a:blip r:embed="rId2"/>
          <a:stretch>
            <a:fillRect/>
          </a:stretch>
        </p:blipFill>
        <p:spPr>
          <a:xfrm>
            <a:off x="191833" y="1658656"/>
            <a:ext cx="11808333" cy="3257550"/>
          </a:xfrm>
          <a:prstGeom prst="rect">
            <a:avLst/>
          </a:prstGeom>
        </p:spPr>
      </p:pic>
      <p:sp>
        <p:nvSpPr>
          <p:cNvPr id="9" name="Rectangle 8"/>
          <p:cNvSpPr/>
          <p:nvPr/>
        </p:nvSpPr>
        <p:spPr>
          <a:xfrm>
            <a:off x="221742" y="4706954"/>
            <a:ext cx="11808333" cy="2092881"/>
          </a:xfrm>
          <a:prstGeom prst="rect">
            <a:avLst/>
          </a:prstGeom>
        </p:spPr>
        <p:txBody>
          <a:bodyPr wrap="square">
            <a:spAutoFit/>
          </a:bodyPr>
          <a:lstStyle/>
          <a:p>
            <a:pPr algn="just"/>
            <a:r>
              <a:rPr lang="el-GR" sz="1300" b="1" dirty="0">
                <a:solidFill>
                  <a:srgbClr val="00B050"/>
                </a:solidFill>
              </a:rPr>
              <a:t>Πρέπει </a:t>
            </a:r>
            <a:r>
              <a:rPr lang="el-GR" sz="1300" b="1" u="sng" dirty="0">
                <a:solidFill>
                  <a:srgbClr val="00B050"/>
                </a:solidFill>
              </a:rPr>
              <a:t>για κάθε οργανισμό </a:t>
            </a:r>
            <a:r>
              <a:rPr lang="el-GR" sz="1300" b="1" dirty="0">
                <a:solidFill>
                  <a:srgbClr val="00B050"/>
                </a:solidFill>
              </a:rPr>
              <a:t>να δηλώνονται πάντοτε </a:t>
            </a:r>
            <a:r>
              <a:rPr lang="el-GR" sz="1300" b="1" u="sng" dirty="0">
                <a:solidFill>
                  <a:srgbClr val="00B050"/>
                </a:solidFill>
              </a:rPr>
              <a:t>τουλάχιστον δύο άτομα επαφής </a:t>
            </a:r>
            <a:r>
              <a:rPr lang="el-GR" sz="1300" b="1" dirty="0">
                <a:solidFill>
                  <a:srgbClr val="00B050"/>
                </a:solidFill>
              </a:rPr>
              <a:t>ή περισσότερα. </a:t>
            </a:r>
          </a:p>
          <a:p>
            <a:pPr algn="just"/>
            <a:endParaRPr lang="en-GB" sz="1300" b="1" u="sng" dirty="0">
              <a:solidFill>
                <a:srgbClr val="00B050"/>
              </a:solidFill>
            </a:endParaRPr>
          </a:p>
          <a:p>
            <a:pPr algn="just"/>
            <a:r>
              <a:rPr lang="en-GB" sz="1300" b="1" u="sng" dirty="0">
                <a:solidFill>
                  <a:srgbClr val="00B050"/>
                </a:solidFill>
              </a:rPr>
              <a:t>Primary Contact Person</a:t>
            </a:r>
            <a:r>
              <a:rPr lang="en-GB" sz="1300" b="1" dirty="0">
                <a:solidFill>
                  <a:srgbClr val="00B050"/>
                </a:solidFill>
              </a:rPr>
              <a:t>: </a:t>
            </a:r>
            <a:r>
              <a:rPr lang="el-GR" sz="1300" b="1" u="sng" dirty="0">
                <a:solidFill>
                  <a:srgbClr val="00B050"/>
                </a:solidFill>
              </a:rPr>
              <a:t>Ένα μόνο άτομο </a:t>
            </a:r>
            <a:r>
              <a:rPr lang="el-GR" sz="1300" b="1" dirty="0">
                <a:solidFill>
                  <a:srgbClr val="00B050"/>
                </a:solidFill>
              </a:rPr>
              <a:t>μπορεί να δηλωθεί ως βασική επαφή</a:t>
            </a:r>
            <a:r>
              <a:rPr lang="en-GB" sz="1300" b="1" dirty="0">
                <a:solidFill>
                  <a:srgbClr val="00B050"/>
                </a:solidFill>
              </a:rPr>
              <a:t> (</a:t>
            </a:r>
            <a:r>
              <a:rPr lang="el-GR" sz="1300" b="1" dirty="0">
                <a:solidFill>
                  <a:srgbClr val="00B050"/>
                </a:solidFill>
              </a:rPr>
              <a:t>θα είναι το βασικό πρόσωπο επικοινωνίας για θέματα που αφορούν την πρόταση/το σχέδιο</a:t>
            </a:r>
            <a:r>
              <a:rPr lang="en-GB" sz="1300" b="1" dirty="0">
                <a:solidFill>
                  <a:srgbClr val="00B050"/>
                </a:solidFill>
              </a:rPr>
              <a:t>)</a:t>
            </a:r>
            <a:r>
              <a:rPr lang="el-GR" sz="1300" b="1" dirty="0">
                <a:solidFill>
                  <a:srgbClr val="00B050"/>
                </a:solidFill>
              </a:rPr>
              <a:t>.</a:t>
            </a:r>
          </a:p>
          <a:p>
            <a:pPr algn="just"/>
            <a:endParaRPr lang="en-GB" sz="1300" b="1" u="sng" dirty="0">
              <a:solidFill>
                <a:srgbClr val="00B050"/>
              </a:solidFill>
            </a:endParaRPr>
          </a:p>
          <a:p>
            <a:pPr algn="just"/>
            <a:r>
              <a:rPr lang="en-GB" sz="1300" b="1" u="sng" dirty="0">
                <a:solidFill>
                  <a:srgbClr val="00B050"/>
                </a:solidFill>
              </a:rPr>
              <a:t>Legal Representative</a:t>
            </a:r>
            <a:r>
              <a:rPr lang="en-GB" sz="1300" b="1" dirty="0">
                <a:solidFill>
                  <a:srgbClr val="00B050"/>
                </a:solidFill>
              </a:rPr>
              <a:t>: </a:t>
            </a:r>
            <a:r>
              <a:rPr lang="el-GR" sz="1300" b="1" u="sng" dirty="0">
                <a:solidFill>
                  <a:srgbClr val="00B050"/>
                </a:solidFill>
              </a:rPr>
              <a:t>Ένα μόνο άτομο </a:t>
            </a:r>
            <a:r>
              <a:rPr lang="el-GR" sz="1300" b="1" dirty="0">
                <a:solidFill>
                  <a:srgbClr val="00B050"/>
                </a:solidFill>
              </a:rPr>
              <a:t>μπορεί να δηλωθεί ως  νόμιμος εκπρόσωπος του οργανισμού (υπογράφει όλα τα επίσημα έγγραφα που </a:t>
            </a:r>
            <a:endParaRPr lang="en-GB" sz="1300" b="1" dirty="0">
              <a:solidFill>
                <a:srgbClr val="00B050"/>
              </a:solidFill>
            </a:endParaRPr>
          </a:p>
          <a:p>
            <a:pPr algn="just"/>
            <a:r>
              <a:rPr lang="el-GR" sz="1300" b="1" dirty="0">
                <a:solidFill>
                  <a:srgbClr val="00B050"/>
                </a:solidFill>
              </a:rPr>
              <a:t>σχετίζονται με την πρόταση/το σχέδιο)</a:t>
            </a:r>
          </a:p>
          <a:p>
            <a:pPr algn="just"/>
            <a:endParaRPr lang="en-GB" sz="1300" b="1" dirty="0">
              <a:solidFill>
                <a:srgbClr val="00B050"/>
              </a:solidFill>
            </a:endParaRPr>
          </a:p>
          <a:p>
            <a:pPr algn="just"/>
            <a:r>
              <a:rPr lang="el-GR" sz="1300" b="1" dirty="0">
                <a:solidFill>
                  <a:srgbClr val="00B050"/>
                </a:solidFill>
              </a:rPr>
              <a:t>Το ίδιο άτομο μπορεί να είναι </a:t>
            </a:r>
            <a:r>
              <a:rPr lang="el-GR" sz="1300" b="1" u="sng" dirty="0">
                <a:solidFill>
                  <a:srgbClr val="00B050"/>
                </a:solidFill>
              </a:rPr>
              <a:t>ταυτόχρονα και </a:t>
            </a:r>
            <a:r>
              <a:rPr lang="en-GB" sz="1300" b="1" u="sng" dirty="0">
                <a:solidFill>
                  <a:srgbClr val="00B050"/>
                </a:solidFill>
              </a:rPr>
              <a:t>legal representative </a:t>
            </a:r>
            <a:r>
              <a:rPr lang="el-GR" sz="1300" b="1" u="sng" dirty="0">
                <a:solidFill>
                  <a:srgbClr val="00B050"/>
                </a:solidFill>
              </a:rPr>
              <a:t>και </a:t>
            </a:r>
            <a:r>
              <a:rPr lang="en-GB" sz="1300" b="1" u="sng" dirty="0">
                <a:solidFill>
                  <a:srgbClr val="00B050"/>
                </a:solidFill>
              </a:rPr>
              <a:t>primary contact person</a:t>
            </a:r>
            <a:r>
              <a:rPr lang="el-GR" sz="1300" b="1" dirty="0">
                <a:solidFill>
                  <a:srgbClr val="00B050"/>
                </a:solidFill>
              </a:rPr>
              <a:t>, εξακολουθεί όμως να ισχύει ο περιορισμός </a:t>
            </a:r>
          </a:p>
          <a:p>
            <a:pPr algn="just"/>
            <a:r>
              <a:rPr lang="el-GR" sz="1300" b="1" dirty="0">
                <a:solidFill>
                  <a:srgbClr val="00B050"/>
                </a:solidFill>
              </a:rPr>
              <a:t>του ελάχιστου αριθμού ατόμων επαφής</a:t>
            </a:r>
          </a:p>
        </p:txBody>
      </p:sp>
      <p:sp>
        <p:nvSpPr>
          <p:cNvPr id="13" name="Rectangle 12">
            <a:extLst>
              <a:ext uri="{FF2B5EF4-FFF2-40B4-BE49-F238E27FC236}">
                <a16:creationId xmlns:a16="http://schemas.microsoft.com/office/drawing/2014/main" id="{5E0FC8C7-C9E9-C5D7-757D-337DE4397F18}"/>
              </a:ext>
            </a:extLst>
          </p:cNvPr>
          <p:cNvSpPr/>
          <p:nvPr/>
        </p:nvSpPr>
        <p:spPr>
          <a:xfrm>
            <a:off x="10284657" y="1742076"/>
            <a:ext cx="1907343" cy="1015663"/>
          </a:xfrm>
          <a:prstGeom prst="rect">
            <a:avLst/>
          </a:prstGeom>
        </p:spPr>
        <p:txBody>
          <a:bodyPr wrap="square">
            <a:spAutoFit/>
          </a:bodyPr>
          <a:lstStyle/>
          <a:p>
            <a:pPr algn="just"/>
            <a:r>
              <a:rPr lang="el-GR" sz="1200" b="1" dirty="0">
                <a:solidFill>
                  <a:srgbClr val="00B050"/>
                </a:solidFill>
              </a:rPr>
              <a:t>Εάν το άτομο βρίσκεται ήδη στη λίστα επαφών του χρήστη, δε χρειάζεται να συμπληρωθεί καρτέλα στοιχείων</a:t>
            </a:r>
          </a:p>
        </p:txBody>
      </p:sp>
      <p:cxnSp>
        <p:nvCxnSpPr>
          <p:cNvPr id="15" name="Straight Arrow Connector 14">
            <a:extLst>
              <a:ext uri="{FF2B5EF4-FFF2-40B4-BE49-F238E27FC236}">
                <a16:creationId xmlns:a16="http://schemas.microsoft.com/office/drawing/2014/main" id="{FE013EA0-F02B-56BB-8304-8262B5B66CCC}"/>
              </a:ext>
            </a:extLst>
          </p:cNvPr>
          <p:cNvCxnSpPr/>
          <p:nvPr/>
        </p:nvCxnSpPr>
        <p:spPr>
          <a:xfrm flipV="1">
            <a:off x="11387382" y="3113029"/>
            <a:ext cx="0" cy="1253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1">
            <a:extLst>
              <a:ext uri="{FF2B5EF4-FFF2-40B4-BE49-F238E27FC236}">
                <a16:creationId xmlns:a16="http://schemas.microsoft.com/office/drawing/2014/main" id="{4E2AD6C3-E47B-9A17-1ACC-CB5EB3DC58B5}"/>
              </a:ext>
            </a:extLst>
          </p:cNvPr>
          <p:cNvSpPr/>
          <p:nvPr/>
        </p:nvSpPr>
        <p:spPr>
          <a:xfrm>
            <a:off x="10333355" y="4366081"/>
            <a:ext cx="1590675" cy="4134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1">
            <a:extLst>
              <a:ext uri="{FF2B5EF4-FFF2-40B4-BE49-F238E27FC236}">
                <a16:creationId xmlns:a16="http://schemas.microsoft.com/office/drawing/2014/main" id="{152E3BCA-D9ED-9909-0B9D-016F3E347B7D}"/>
              </a:ext>
            </a:extLst>
          </p:cNvPr>
          <p:cNvSpPr/>
          <p:nvPr/>
        </p:nvSpPr>
        <p:spPr>
          <a:xfrm>
            <a:off x="8353089" y="4380235"/>
            <a:ext cx="1873821" cy="4134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3BDCD19-3C37-8032-9F56-BBDBCFA704A6}"/>
              </a:ext>
            </a:extLst>
          </p:cNvPr>
          <p:cNvSpPr/>
          <p:nvPr/>
        </p:nvSpPr>
        <p:spPr>
          <a:xfrm>
            <a:off x="6255667" y="3810392"/>
            <a:ext cx="4194844" cy="461665"/>
          </a:xfrm>
          <a:prstGeom prst="rect">
            <a:avLst/>
          </a:prstGeom>
        </p:spPr>
        <p:txBody>
          <a:bodyPr wrap="square">
            <a:spAutoFit/>
          </a:bodyPr>
          <a:lstStyle/>
          <a:p>
            <a:pPr lvl="0" algn="just"/>
            <a:r>
              <a:rPr lang="el-GR" sz="1200" b="1" dirty="0">
                <a:solidFill>
                  <a:srgbClr val="00B050"/>
                </a:solidFill>
              </a:rPr>
              <a:t>Κουμπί για προσθήκη ατόμου επαφής. Με το πάτημά του εμφανίζεται μία καρτέλα για συμπλήρωση των στοιχείων του</a:t>
            </a:r>
          </a:p>
        </p:txBody>
      </p:sp>
      <p:cxnSp>
        <p:nvCxnSpPr>
          <p:cNvPr id="22" name="Straight Arrow Connector 21">
            <a:extLst>
              <a:ext uri="{FF2B5EF4-FFF2-40B4-BE49-F238E27FC236}">
                <a16:creationId xmlns:a16="http://schemas.microsoft.com/office/drawing/2014/main" id="{ED6BFF12-83DF-226D-114C-ADF6CA07F28D}"/>
              </a:ext>
            </a:extLst>
          </p:cNvPr>
          <p:cNvCxnSpPr>
            <a:cxnSpLocks/>
          </p:cNvCxnSpPr>
          <p:nvPr/>
        </p:nvCxnSpPr>
        <p:spPr>
          <a:xfrm flipH="1" flipV="1">
            <a:off x="8031978" y="4342687"/>
            <a:ext cx="214666" cy="230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9651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7244E9-62DC-5180-C5E3-E8D16F30A57A}"/>
              </a:ext>
            </a:extLst>
          </p:cNvPr>
          <p:cNvPicPr>
            <a:picLocks noChangeAspect="1"/>
          </p:cNvPicPr>
          <p:nvPr/>
        </p:nvPicPr>
        <p:blipFill>
          <a:blip r:embed="rId3"/>
          <a:stretch>
            <a:fillRect/>
          </a:stretch>
        </p:blipFill>
        <p:spPr>
          <a:xfrm>
            <a:off x="286991" y="2164256"/>
            <a:ext cx="11054651" cy="3214949"/>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270916" y="10426"/>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5" name="TextBox 4"/>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221742" y="1250084"/>
            <a:ext cx="8496944" cy="830997"/>
          </a:xfrm>
          <a:prstGeom prst="rect">
            <a:avLst/>
          </a:prstGeom>
          <a:noFill/>
        </p:spPr>
        <p:txBody>
          <a:bodyPr wrap="square" rtlCol="0">
            <a:spAutoFit/>
          </a:bodyPr>
          <a:lstStyle/>
          <a:p>
            <a:r>
              <a:rPr lang="el-GR" sz="1600" b="1" dirty="0"/>
              <a:t>Ενότητα </a:t>
            </a:r>
            <a:r>
              <a:rPr lang="en-GB" sz="1600" b="1" dirty="0"/>
              <a:t>4: Associated Persons</a:t>
            </a:r>
          </a:p>
          <a:p>
            <a:endParaRPr lang="en-GB" sz="1600" b="1" dirty="0"/>
          </a:p>
          <a:p>
            <a:r>
              <a:rPr lang="el-GR" sz="1600" b="1" dirty="0"/>
              <a:t>Δημιουργία νέας καταχώρησης:</a:t>
            </a:r>
            <a:endParaRPr lang="en-GB" sz="1600" b="1" dirty="0"/>
          </a:p>
        </p:txBody>
      </p:sp>
      <p:sp>
        <p:nvSpPr>
          <p:cNvPr id="4" name="Rectangle 3"/>
          <p:cNvSpPr/>
          <p:nvPr/>
        </p:nvSpPr>
        <p:spPr>
          <a:xfrm>
            <a:off x="99556" y="5513811"/>
            <a:ext cx="1780954"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Ορισμός ατόμου επαφής ως νόμιμος εκπρόσωπος. Για το άτομο αυτό είναι υποχρεωτικό να παρέχεται ένα κινητό τηλέφωνο</a:t>
            </a:r>
          </a:p>
        </p:txBody>
      </p:sp>
      <p:sp>
        <p:nvSpPr>
          <p:cNvPr id="8" name="Rectangle 7"/>
          <p:cNvSpPr/>
          <p:nvPr/>
        </p:nvSpPr>
        <p:spPr>
          <a:xfrm>
            <a:off x="3824928" y="5607916"/>
            <a:ext cx="3441110" cy="1200329"/>
          </a:xfrm>
          <a:prstGeom prst="rect">
            <a:avLst/>
          </a:prstGeom>
        </p:spPr>
        <p:txBody>
          <a:bodyPr wrap="square">
            <a:spAutoFit/>
          </a:bodyPr>
          <a:lstStyle/>
          <a:p>
            <a:pPr lvl="0"/>
            <a:r>
              <a:rPr kumimoji="0" lang="el-GR" sz="1200" b="1" i="0" u="none" strike="noStrike" kern="0" cap="none" spc="0" normalizeH="0" baseline="0" noProof="0" dirty="0">
                <a:ln>
                  <a:noFill/>
                </a:ln>
                <a:solidFill>
                  <a:srgbClr val="00B050"/>
                </a:solidFill>
                <a:effectLst/>
                <a:uLnTx/>
                <a:uFillTx/>
              </a:rPr>
              <a:t>Ορισμός ατόμου επαφής ως βασική επαφή</a:t>
            </a:r>
            <a:r>
              <a:rPr lang="el-GR" sz="1200" b="1" kern="0" dirty="0">
                <a:solidFill>
                  <a:srgbClr val="00B050"/>
                </a:solidFill>
              </a:rPr>
              <a:t>. Ε</a:t>
            </a:r>
            <a:r>
              <a:rPr kumimoji="0" lang="el-GR" sz="1200" b="1" i="0" u="none" strike="noStrike" kern="0" cap="none" spc="0" normalizeH="0" baseline="0" noProof="0" dirty="0" err="1">
                <a:ln>
                  <a:noFill/>
                </a:ln>
                <a:solidFill>
                  <a:srgbClr val="00B050"/>
                </a:solidFill>
                <a:effectLst/>
                <a:uLnTx/>
                <a:uFillTx/>
              </a:rPr>
              <a:t>ίναι</a:t>
            </a:r>
            <a:r>
              <a:rPr kumimoji="0" lang="el-GR" sz="1200" b="1" i="0" u="none" strike="noStrike" kern="0" cap="none" spc="0" normalizeH="0" baseline="0" noProof="0" dirty="0">
                <a:ln>
                  <a:noFill/>
                </a:ln>
                <a:solidFill>
                  <a:srgbClr val="00B050"/>
                </a:solidFill>
                <a:effectLst/>
                <a:uLnTx/>
                <a:uFillTx/>
              </a:rPr>
              <a:t> πάντα υποχρεωτικά το 1</a:t>
            </a:r>
            <a:r>
              <a:rPr kumimoji="0" lang="el-GR" sz="1200" b="1" i="0" u="none" strike="noStrike" kern="0" cap="none" spc="0" normalizeH="0" baseline="30000" noProof="0" dirty="0">
                <a:ln>
                  <a:noFill/>
                </a:ln>
                <a:solidFill>
                  <a:srgbClr val="00B050"/>
                </a:solidFill>
                <a:effectLst/>
                <a:uLnTx/>
                <a:uFillTx/>
              </a:rPr>
              <a:t>ο</a:t>
            </a:r>
            <a:r>
              <a:rPr kumimoji="0" lang="el-GR" sz="1200" b="1" i="0" u="none" strike="noStrike" kern="0" cap="none" spc="0" normalizeH="0" baseline="0" noProof="0" dirty="0">
                <a:ln>
                  <a:noFill/>
                </a:ln>
                <a:solidFill>
                  <a:srgbClr val="00B050"/>
                </a:solidFill>
                <a:effectLst/>
                <a:uLnTx/>
                <a:uFillTx/>
              </a:rPr>
              <a:t> άτομο που καταχωρείται,</a:t>
            </a:r>
            <a:r>
              <a:rPr lang="el-GR" sz="1200" b="1" kern="0" noProof="0" dirty="0">
                <a:solidFill>
                  <a:srgbClr val="00B050"/>
                </a:solidFill>
              </a:rPr>
              <a:t> εφόσον το σχετικό κουτάκι είναι προ-επιλεγμένο. Η επιλογή αυτή μπορεί να αλλάξει στην πορεία, με την προσθή</a:t>
            </a:r>
            <a:r>
              <a:rPr lang="el-GR" sz="1000" b="1" kern="0" noProof="0" dirty="0">
                <a:solidFill>
                  <a:srgbClr val="00B050"/>
                </a:solidFill>
              </a:rPr>
              <a:t>κη </a:t>
            </a:r>
            <a:r>
              <a:rPr lang="el-GR" sz="1200" b="1" kern="0" dirty="0">
                <a:solidFill>
                  <a:srgbClr val="00B050"/>
                </a:solidFill>
              </a:rPr>
              <a:t>περισσότερων </a:t>
            </a:r>
            <a:r>
              <a:rPr lang="en-GB" sz="1200" b="1" kern="0" dirty="0">
                <a:solidFill>
                  <a:srgbClr val="00B050"/>
                </a:solidFill>
              </a:rPr>
              <a:t>associated persons.</a:t>
            </a:r>
            <a:endParaRPr lang="el-GR" sz="1200" b="1" kern="0" dirty="0">
              <a:solidFill>
                <a:srgbClr val="00B050"/>
              </a:solidFill>
            </a:endParaRPr>
          </a:p>
        </p:txBody>
      </p:sp>
      <p:sp>
        <p:nvSpPr>
          <p:cNvPr id="9" name="Rectangle 8"/>
          <p:cNvSpPr/>
          <p:nvPr/>
        </p:nvSpPr>
        <p:spPr>
          <a:xfrm>
            <a:off x="8992755" y="3171565"/>
            <a:ext cx="2432167"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Προσθήκη ατόμου επαφής στη </a:t>
            </a:r>
          </a:p>
          <a:p>
            <a:pPr lvl="0"/>
            <a:r>
              <a:rPr kumimoji="0" lang="el-GR" sz="1200" b="1" i="0" u="none" strike="noStrike" kern="0" cap="none" spc="0" normalizeH="0" baseline="0" noProof="0" dirty="0">
                <a:ln>
                  <a:noFill/>
                </a:ln>
                <a:solidFill>
                  <a:srgbClr val="00B050"/>
                </a:solidFill>
                <a:effectLst/>
                <a:uLnTx/>
                <a:uFillTx/>
              </a:rPr>
              <a:t>λίστα επαφών του χρήστη. Δεν είναι δυνατή η προσθήκη δύο διαφορετικών ατόμων με την ίδια</a:t>
            </a:r>
            <a:r>
              <a:rPr kumimoji="0" lang="el-GR" sz="1200" b="1" i="0" u="none" strike="noStrike" kern="0" cap="none" spc="0" normalizeH="0" noProof="0" dirty="0">
                <a:ln>
                  <a:noFill/>
                </a:ln>
                <a:solidFill>
                  <a:srgbClr val="00B050"/>
                </a:solidFill>
                <a:effectLst/>
                <a:uLnTx/>
                <a:uFillTx/>
              </a:rPr>
              <a:t> ηλεκτρονική διεύθυνση στη λίστα επαφών</a:t>
            </a:r>
            <a:endParaRPr kumimoji="0" lang="el-GR" sz="1200" b="1" i="0" u="none" strike="noStrike" kern="0" cap="none" spc="0" normalizeH="0" baseline="0" noProof="0" dirty="0">
              <a:ln>
                <a:noFill/>
              </a:ln>
              <a:solidFill>
                <a:srgbClr val="00B050"/>
              </a:solidFill>
              <a:effectLst/>
              <a:uLnTx/>
              <a:uFillTx/>
            </a:endParaRPr>
          </a:p>
        </p:txBody>
      </p:sp>
      <p:cxnSp>
        <p:nvCxnSpPr>
          <p:cNvPr id="11" name="Straight Arrow Connector 10"/>
          <p:cNvCxnSpPr>
            <a:cxnSpLocks/>
          </p:cNvCxnSpPr>
          <p:nvPr/>
        </p:nvCxnSpPr>
        <p:spPr>
          <a:xfrm>
            <a:off x="483890" y="5148181"/>
            <a:ext cx="0" cy="328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4715141" y="5137384"/>
            <a:ext cx="0" cy="376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a:off x="10436788" y="2717217"/>
            <a:ext cx="0" cy="454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1982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A0742A-E1CF-4A38-64F6-B12486C6448C}"/>
              </a:ext>
            </a:extLst>
          </p:cNvPr>
          <p:cNvPicPr>
            <a:picLocks noChangeAspect="1"/>
          </p:cNvPicPr>
          <p:nvPr/>
        </p:nvPicPr>
        <p:blipFill>
          <a:blip r:embed="rId2"/>
          <a:stretch>
            <a:fillRect/>
          </a:stretch>
        </p:blipFill>
        <p:spPr>
          <a:xfrm>
            <a:off x="173163" y="2187849"/>
            <a:ext cx="11362405" cy="1623201"/>
          </a:xfrm>
          <a:prstGeom prst="rect">
            <a:avLst/>
          </a:prstGeom>
        </p:spPr>
      </p:pic>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5" name="TextBox 4"/>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4" name="Rectangle 3"/>
          <p:cNvSpPr/>
          <p:nvPr/>
        </p:nvSpPr>
        <p:spPr>
          <a:xfrm>
            <a:off x="165964" y="1314819"/>
            <a:ext cx="3078022" cy="1200329"/>
          </a:xfrm>
          <a:prstGeom prst="rect">
            <a:avLst/>
          </a:prstGeom>
        </p:spPr>
        <p:txBody>
          <a:bodyPr wrap="none">
            <a:spAutoFit/>
          </a:bodyPr>
          <a:lstStyle/>
          <a:p>
            <a:r>
              <a:rPr lang="el-GR" b="1" dirty="0"/>
              <a:t>Ενότητα </a:t>
            </a:r>
            <a:r>
              <a:rPr lang="en-GB" b="1" dirty="0"/>
              <a:t>4: Associated Persons</a:t>
            </a:r>
          </a:p>
          <a:p>
            <a:endParaRPr lang="en-GB" b="1" dirty="0"/>
          </a:p>
          <a:p>
            <a:r>
              <a:rPr lang="en-GB" b="1" dirty="0"/>
              <a:t>List of associated persons:</a:t>
            </a:r>
          </a:p>
          <a:p>
            <a:endParaRPr lang="en-GB" b="1" dirty="0"/>
          </a:p>
        </p:txBody>
      </p:sp>
      <p:cxnSp>
        <p:nvCxnSpPr>
          <p:cNvPr id="7" name="Straight Arrow Connector 6"/>
          <p:cNvCxnSpPr>
            <a:cxnSpLocks/>
          </p:cNvCxnSpPr>
          <p:nvPr/>
        </p:nvCxnSpPr>
        <p:spPr>
          <a:xfrm>
            <a:off x="286991" y="3945967"/>
            <a:ext cx="300115" cy="609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5947" y="4632960"/>
            <a:ext cx="3669976" cy="646331"/>
          </a:xfrm>
          <a:prstGeom prst="rect">
            <a:avLst/>
          </a:prstGeom>
        </p:spPr>
        <p:txBody>
          <a:bodyPr wrap="square">
            <a:spAutoFit/>
          </a:bodyPr>
          <a:lstStyle/>
          <a:p>
            <a:pPr lvl="0">
              <a:defRPr/>
            </a:pPr>
            <a:r>
              <a:rPr lang="el-GR" sz="1200" b="1" kern="0" dirty="0">
                <a:solidFill>
                  <a:srgbClr val="00B050"/>
                </a:solidFill>
              </a:rPr>
              <a:t>Η πράσινη μπάρα στην αρχή της καταχώρησης υποδηλώνει ότι όλα τα στοιχεία που αφορούν το εν λόγω συνδεδεμένο άτομο έχουν καταχωρηθεί σωστά</a:t>
            </a:r>
          </a:p>
        </p:txBody>
      </p:sp>
      <p:sp>
        <p:nvSpPr>
          <p:cNvPr id="11" name="Rectangle 10"/>
          <p:cNvSpPr/>
          <p:nvPr/>
        </p:nvSpPr>
        <p:spPr>
          <a:xfrm rot="10800000" flipV="1">
            <a:off x="7893195" y="3998233"/>
            <a:ext cx="2076450" cy="276999"/>
          </a:xfrm>
          <a:prstGeom prst="rect">
            <a:avLst/>
          </a:prstGeom>
        </p:spPr>
        <p:txBody>
          <a:bodyPr wrap="square">
            <a:spAutoFit/>
          </a:bodyPr>
          <a:lstStyle/>
          <a:p>
            <a:pPr lvl="0">
              <a:defRPr/>
            </a:pPr>
            <a:r>
              <a:rPr lang="el-GR" sz="1200" b="1" kern="0" dirty="0">
                <a:solidFill>
                  <a:srgbClr val="00B050"/>
                </a:solidFill>
              </a:rPr>
              <a:t>Επεξεργασία Καταχώρησης</a:t>
            </a:r>
          </a:p>
        </p:txBody>
      </p:sp>
      <p:sp>
        <p:nvSpPr>
          <p:cNvPr id="13" name="Rectangle 12"/>
          <p:cNvSpPr/>
          <p:nvPr/>
        </p:nvSpPr>
        <p:spPr>
          <a:xfrm>
            <a:off x="7679554" y="689474"/>
            <a:ext cx="3293246" cy="830997"/>
          </a:xfrm>
          <a:prstGeom prst="rect">
            <a:avLst/>
          </a:prstGeom>
        </p:spPr>
        <p:txBody>
          <a:bodyPr wrap="square">
            <a:spAutoFit/>
          </a:bodyPr>
          <a:lstStyle/>
          <a:p>
            <a:pPr lvl="0">
              <a:defRPr/>
            </a:pPr>
            <a:r>
              <a:rPr lang="el-GR" sz="1200" b="1" kern="0" dirty="0">
                <a:solidFill>
                  <a:srgbClr val="00B050"/>
                </a:solidFill>
              </a:rPr>
              <a:t>Εάν η επαφή δεν έχει καταχωρηθεί στη λίστα επαφών, τότε οι διαθέσιμες επιλογές θα είναι ως πιο κάτω, με το          να δίνει τη δυνατότητα για προσθήκη του ατόμου στη λίστα επαφών </a:t>
            </a:r>
          </a:p>
        </p:txBody>
      </p:sp>
      <p:sp>
        <p:nvSpPr>
          <p:cNvPr id="14" name="Rectangle 13"/>
          <p:cNvSpPr/>
          <p:nvPr/>
        </p:nvSpPr>
        <p:spPr>
          <a:xfrm>
            <a:off x="9969645" y="4450632"/>
            <a:ext cx="6096000" cy="276999"/>
          </a:xfrm>
          <a:prstGeom prst="rect">
            <a:avLst/>
          </a:prstGeom>
        </p:spPr>
        <p:txBody>
          <a:bodyPr>
            <a:spAutoFit/>
          </a:bodyPr>
          <a:lstStyle/>
          <a:p>
            <a:pPr lvl="0">
              <a:defRPr/>
            </a:pPr>
            <a:r>
              <a:rPr lang="el-GR" sz="1200" b="1" kern="0" dirty="0">
                <a:solidFill>
                  <a:srgbClr val="00B050"/>
                </a:solidFill>
              </a:rPr>
              <a:t>Διαγραφή καταχώρησης</a:t>
            </a:r>
          </a:p>
        </p:txBody>
      </p:sp>
      <p:pic>
        <p:nvPicPr>
          <p:cNvPr id="15" name="Picture 14"/>
          <p:cNvPicPr>
            <a:picLocks noChangeAspect="1"/>
          </p:cNvPicPr>
          <p:nvPr/>
        </p:nvPicPr>
        <p:blipFill>
          <a:blip r:embed="rId3"/>
          <a:stretch>
            <a:fillRect/>
          </a:stretch>
        </p:blipFill>
        <p:spPr>
          <a:xfrm>
            <a:off x="8464745" y="1742457"/>
            <a:ext cx="1196444" cy="441998"/>
          </a:xfrm>
          <a:prstGeom prst="rect">
            <a:avLst/>
          </a:prstGeom>
        </p:spPr>
      </p:pic>
      <p:cxnSp>
        <p:nvCxnSpPr>
          <p:cNvPr id="17" name="Straight Arrow Connector 16"/>
          <p:cNvCxnSpPr>
            <a:cxnSpLocks/>
          </p:cNvCxnSpPr>
          <p:nvPr/>
        </p:nvCxnSpPr>
        <p:spPr>
          <a:xfrm flipH="1">
            <a:off x="9694521" y="3682313"/>
            <a:ext cx="431000" cy="353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9058162" y="1520471"/>
            <a:ext cx="0" cy="276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a:off x="10874494" y="3660442"/>
            <a:ext cx="0" cy="750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4"/>
          <a:stretch>
            <a:fillRect/>
          </a:stretch>
        </p:blipFill>
        <p:spPr>
          <a:xfrm>
            <a:off x="9010650" y="1088121"/>
            <a:ext cx="226698" cy="226698"/>
          </a:xfrm>
          <a:prstGeom prst="rect">
            <a:avLst/>
          </a:prstGeom>
        </p:spPr>
      </p:pic>
      <p:sp>
        <p:nvSpPr>
          <p:cNvPr id="8" name="Rectangle 7"/>
          <p:cNvSpPr/>
          <p:nvPr/>
        </p:nvSpPr>
        <p:spPr>
          <a:xfrm>
            <a:off x="9785085" y="1771092"/>
            <a:ext cx="2375429" cy="646331"/>
          </a:xfrm>
          <a:prstGeom prst="rect">
            <a:avLst/>
          </a:prstGeom>
        </p:spPr>
        <p:txBody>
          <a:bodyPr wrap="square">
            <a:spAutoFit/>
          </a:bodyPr>
          <a:lstStyle/>
          <a:p>
            <a:pPr lvl="0">
              <a:defRPr/>
            </a:pPr>
            <a:r>
              <a:rPr lang="el-GR" sz="1200" b="1" kern="0" dirty="0">
                <a:solidFill>
                  <a:srgbClr val="00B050"/>
                </a:solidFill>
              </a:rPr>
              <a:t>Εάν η επαφή έχει καταχωρηθεί στη λίστα επαφών, οι διαθέσιμες επιλογές θα είναι ως πιο κάτω</a:t>
            </a:r>
          </a:p>
        </p:txBody>
      </p:sp>
      <p:cxnSp>
        <p:nvCxnSpPr>
          <p:cNvPr id="19" name="Straight Arrow Connector 18"/>
          <p:cNvCxnSpPr>
            <a:cxnSpLocks/>
          </p:cNvCxnSpPr>
          <p:nvPr/>
        </p:nvCxnSpPr>
        <p:spPr>
          <a:xfrm flipH="1">
            <a:off x="10163892" y="2813538"/>
            <a:ext cx="316539" cy="2632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C6F8AAC-2DAA-0346-B3D2-B832D159BF4C}"/>
              </a:ext>
            </a:extLst>
          </p:cNvPr>
          <p:cNvSpPr txBox="1"/>
          <p:nvPr/>
        </p:nvSpPr>
        <p:spPr>
          <a:xfrm flipH="1">
            <a:off x="-2281673" y="31838"/>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28" name="TextBox 27">
            <a:extLst>
              <a:ext uri="{FF2B5EF4-FFF2-40B4-BE49-F238E27FC236}">
                <a16:creationId xmlns:a16="http://schemas.microsoft.com/office/drawing/2014/main" id="{70CB110A-BB88-4EA0-F71D-5488EDFFE7C8}"/>
              </a:ext>
            </a:extLst>
          </p:cNvPr>
          <p:cNvSpPr txBox="1"/>
          <p:nvPr/>
        </p:nvSpPr>
        <p:spPr>
          <a:xfrm>
            <a:off x="7324855" y="2918985"/>
            <a:ext cx="2839037" cy="276999"/>
          </a:xfrm>
          <a:prstGeom prst="rect">
            <a:avLst/>
          </a:prstGeom>
          <a:noFill/>
        </p:spPr>
        <p:txBody>
          <a:bodyPr wrap="square" rtlCol="0">
            <a:spAutoFit/>
          </a:bodyPr>
          <a:lstStyle/>
          <a:p>
            <a:r>
              <a:rPr kumimoji="0" lang="el-GR" sz="1200" b="1" i="0" u="none" strike="noStrike" kern="0" cap="none" spc="0" normalizeH="0" baseline="0" noProof="0" dirty="0">
                <a:ln>
                  <a:noFill/>
                </a:ln>
                <a:solidFill>
                  <a:srgbClr val="00B050"/>
                </a:solidFill>
                <a:effectLst/>
                <a:uLnTx/>
                <a:uFillTx/>
                <a:latin typeface="Calibri" panose="020F0502020204030204"/>
                <a:ea typeface="+mn-ea"/>
                <a:cs typeface="+mn-cs"/>
              </a:rPr>
              <a:t>Αφαίρεση επαφής από τη λίστα επαφών</a:t>
            </a:r>
            <a:endParaRPr lang="en-GB" dirty="0"/>
          </a:p>
        </p:txBody>
      </p:sp>
    </p:spTree>
    <p:extLst>
      <p:ext uri="{BB962C8B-B14F-4D97-AF65-F5344CB8AC3E}">
        <p14:creationId xmlns:p14="http://schemas.microsoft.com/office/powerpoint/2010/main" val="159954957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944002" y="24868"/>
            <a:ext cx="13355786" cy="523220"/>
          </a:xfrm>
          <a:prstGeom prst="rect">
            <a:avLst/>
          </a:prstGeom>
          <a:noFill/>
        </p:spPr>
        <p:txBody>
          <a:bodyPr wrap="square" rtlCol="0">
            <a:spAutoFit/>
          </a:bodyPr>
          <a:lstStyle/>
          <a:p>
            <a:pPr algn="ctr"/>
            <a:r>
              <a:rPr lang="en-GB" sz="2800" b="1" dirty="0">
                <a:solidFill>
                  <a:schemeClr val="bg1"/>
                </a:solidFill>
              </a:rPr>
              <a:t>PARTICIPATING ORGANISATIONS</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33634"/>
            <a:ext cx="4313584" cy="923330"/>
          </a:xfrm>
          <a:prstGeom prst="rect">
            <a:avLst/>
          </a:prstGeom>
          <a:noFill/>
        </p:spPr>
        <p:txBody>
          <a:bodyPr wrap="square" rtlCol="0">
            <a:spAutoFit/>
          </a:bodyPr>
          <a:lstStyle/>
          <a:p>
            <a:pPr marL="285750" indent="-285750">
              <a:buFont typeface="Wingdings" panose="05000000000000000000" pitchFamily="2" charset="2"/>
              <a:buChar char="§"/>
            </a:pPr>
            <a:r>
              <a:rPr lang="en-GB" b="1" dirty="0"/>
              <a:t>Cooperation Arrangements</a:t>
            </a:r>
            <a:r>
              <a:rPr lang="en-GB" dirty="0"/>
              <a:t>:</a:t>
            </a:r>
          </a:p>
          <a:p>
            <a:endParaRPr lang="en-GB" dirty="0"/>
          </a:p>
          <a:p>
            <a:endParaRPr lang="en-GB" dirty="0"/>
          </a:p>
        </p:txBody>
      </p:sp>
      <p:pic>
        <p:nvPicPr>
          <p:cNvPr id="6" name="Picture 5"/>
          <p:cNvPicPr>
            <a:picLocks noChangeAspect="1"/>
          </p:cNvPicPr>
          <p:nvPr/>
        </p:nvPicPr>
        <p:blipFill>
          <a:blip r:embed="rId2"/>
          <a:stretch>
            <a:fillRect/>
          </a:stretch>
        </p:blipFill>
        <p:spPr>
          <a:xfrm>
            <a:off x="286991" y="1016185"/>
            <a:ext cx="9046251" cy="1509481"/>
          </a:xfrm>
          <a:prstGeom prst="rect">
            <a:avLst/>
          </a:prstGeom>
        </p:spPr>
      </p:pic>
      <p:sp>
        <p:nvSpPr>
          <p:cNvPr id="5" name="Rectangle 4"/>
          <p:cNvSpPr/>
          <p:nvPr/>
        </p:nvSpPr>
        <p:spPr>
          <a:xfrm>
            <a:off x="286991" y="1798794"/>
            <a:ext cx="10149096" cy="2246769"/>
          </a:xfrm>
          <a:prstGeom prst="rect">
            <a:avLst/>
          </a:prstGeom>
        </p:spPr>
        <p:txBody>
          <a:bodyPr wrap="square">
            <a:spAutoFit/>
          </a:bodyPr>
          <a:lstStyle/>
          <a:p>
            <a:pPr marL="171450" marR="0" lvl="0" indent="-1714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Πώς έγινε η επιλογή των συμμετεχόντων οργανισμών και ποια θα είναι η ξεχωριστή συνεισφορά του καθενός σε επίπεδο γνώσης, εμπειρίας και εξειδίκευσης στο Σχέδιο γενικότερα αλλά και ξεχωριστά, στα διάφορα αποτελέσματα του Σχεδίου;</a:t>
            </a:r>
          </a:p>
          <a:p>
            <a:pPr marL="171450" indent="-171450" algn="just">
              <a:buFont typeface="Wingdings" panose="05000000000000000000" pitchFamily="2" charset="2"/>
              <a:buChar char="§"/>
              <a:defRPr/>
            </a:pPr>
            <a:r>
              <a:rPr lang="el-GR" sz="1400" b="1" kern="0" dirty="0">
                <a:solidFill>
                  <a:srgbClr val="00B050"/>
                </a:solidFill>
              </a:rPr>
              <a:t>Ποια είναι η αναλογία συμμετοχής έμπειρων και νεοεισερχόμενων οργανισμών; Εάν το Σχέδιο περιλαμβάνει νεοεισερχόμενους οργανισμούς, ποια είναι τα ιδιαίτερα οφέλη που μπορούν να αποκομίσουν και ποια είναι η επίδραση που μπορούν να έχουν στους πιο έμπειρους οργανισμούς; Γενικότερα, η επιλογή των εταίρων έγινε με τρόπο που να διασφαλίζεται η πρόσθετη αξία σε Ευρωπαϊκό επίπεδο, μέσω της δημιουργίας προϋποθέσεων για διακρατική συνεργασία και ανάπτυξη δικτύων;</a:t>
            </a:r>
          </a:p>
          <a:p>
            <a:pPr marL="171450" indent="-171450" algn="just">
              <a:buFont typeface="Wingdings" panose="05000000000000000000" pitchFamily="2" charset="2"/>
              <a:buChar char="§"/>
              <a:defRPr/>
            </a:pPr>
            <a:endParaRPr lang="el-GR" sz="1400" b="1" kern="0" dirty="0">
              <a:solidFill>
                <a:srgbClr val="00B050"/>
              </a:solidFill>
            </a:endParaRPr>
          </a:p>
          <a:p>
            <a:pPr algn="just">
              <a:defRPr/>
            </a:pPr>
            <a:endParaRPr lang="el-GR" sz="1400" b="1" kern="0" dirty="0">
              <a:solidFill>
                <a:srgbClr val="00B050"/>
              </a:solidFill>
            </a:endParaRPr>
          </a:p>
          <a:p>
            <a:pPr marL="171450" indent="-171450" algn="just">
              <a:buFont typeface="Wingdings" panose="05000000000000000000" pitchFamily="2" charset="2"/>
              <a:buChar char="§"/>
              <a:defRPr/>
            </a:pPr>
            <a:endParaRPr lang="el-GR" sz="1400" b="1" kern="0" dirty="0">
              <a:solidFill>
                <a:srgbClr val="00B050"/>
              </a:solidFill>
            </a:endParaRPr>
          </a:p>
          <a:p>
            <a:pPr marR="0" lvl="0" algn="just" defTabSz="914400" eaLnBrk="1" fontAlgn="auto" latinLnBrk="0" hangingPunct="1">
              <a:lnSpc>
                <a:spcPct val="100000"/>
              </a:lnSpc>
              <a:spcBef>
                <a:spcPts val="0"/>
              </a:spcBef>
              <a:spcAft>
                <a:spcPts val="0"/>
              </a:spcAft>
              <a:buClrTx/>
              <a:buSzTx/>
              <a:tabLst/>
              <a:defRPr/>
            </a:pPr>
            <a:endParaRPr kumimoji="0" lang="el-GR" sz="1400" b="1" i="0" u="none" strike="noStrike" kern="0" cap="none" spc="0" normalizeH="0" noProof="0" dirty="0">
              <a:ln>
                <a:noFill/>
              </a:ln>
              <a:solidFill>
                <a:srgbClr val="00B050"/>
              </a:solidFill>
              <a:effectLst/>
              <a:uLnTx/>
              <a:uFillTx/>
              <a:sym typeface="Wingdings" panose="05000000000000000000" pitchFamily="2" charset="2"/>
            </a:endParaRPr>
          </a:p>
        </p:txBody>
      </p:sp>
      <p:pic>
        <p:nvPicPr>
          <p:cNvPr id="7" name="Picture 6"/>
          <p:cNvPicPr>
            <a:picLocks noChangeAspect="1"/>
          </p:cNvPicPr>
          <p:nvPr/>
        </p:nvPicPr>
        <p:blipFill>
          <a:blip r:embed="rId3"/>
          <a:stretch>
            <a:fillRect/>
          </a:stretch>
        </p:blipFill>
        <p:spPr>
          <a:xfrm>
            <a:off x="286991" y="3273647"/>
            <a:ext cx="11570392" cy="1123190"/>
          </a:xfrm>
          <a:prstGeom prst="rect">
            <a:avLst/>
          </a:prstGeom>
        </p:spPr>
      </p:pic>
      <p:sp>
        <p:nvSpPr>
          <p:cNvPr id="8" name="Rectangle 7"/>
          <p:cNvSpPr/>
          <p:nvPr/>
        </p:nvSpPr>
        <p:spPr>
          <a:xfrm>
            <a:off x="286991" y="4209841"/>
            <a:ext cx="10298183" cy="2677656"/>
          </a:xfrm>
          <a:prstGeom prst="rect">
            <a:avLst/>
          </a:prstGeom>
        </p:spPr>
        <p:txBody>
          <a:bodyPr wrap="square">
            <a:spAutoFit/>
          </a:bodyPr>
          <a:lstStyle/>
          <a:p>
            <a:pPr marL="285750" indent="-285750" algn="just">
              <a:buFont typeface="Wingdings" panose="05000000000000000000" pitchFamily="2" charset="2"/>
              <a:buChar char="§"/>
              <a:defRPr/>
            </a:pPr>
            <a:r>
              <a:rPr lang="el-GR" sz="1400" b="1" kern="0" dirty="0">
                <a:solidFill>
                  <a:srgbClr val="00B050"/>
                </a:solidFill>
              </a:rPr>
              <a:t>Κατάρτιση και παρουσίαση ενός πλάνου παρακολούθησης και αξιολόγησης της προόδου, της ποιότητας και του βαθμού επίτευξης των δραστηριοτήτων/αποτελεσμάτων του Σχεδίου, με σαφή χρονοδιαγράμματα και σαφή καταμερισμό εργασίας </a:t>
            </a:r>
            <a:r>
              <a:rPr lang="el-GR" sz="1400" b="1" kern="0" dirty="0">
                <a:solidFill>
                  <a:srgbClr val="00B050"/>
                </a:solidFill>
                <a:sym typeface="Wingdings" panose="05000000000000000000" pitchFamily="2" charset="2"/>
              </a:rPr>
              <a:t> Ποσοτικοί και Ποιοτικοί Δείκτες Επιτυχίας</a:t>
            </a:r>
          </a:p>
          <a:p>
            <a:pPr marL="285750" indent="-285750" algn="just">
              <a:buFont typeface="Wingdings" panose="05000000000000000000" pitchFamily="2" charset="2"/>
              <a:buChar char="§"/>
              <a:defRPr/>
            </a:pPr>
            <a:r>
              <a:rPr lang="el-GR" sz="1400" b="1" kern="0" dirty="0">
                <a:solidFill>
                  <a:srgbClr val="00B050"/>
                </a:solidFill>
                <a:sym typeface="Wingdings" panose="05000000000000000000" pitchFamily="2" charset="2"/>
              </a:rPr>
              <a:t>Αναγνώριση πιθανών ρίσκων και λήψη μέτρων για την πρόληψη ή διαχείρισή τους</a:t>
            </a:r>
          </a:p>
          <a:p>
            <a:pPr marL="285750" indent="-285750" algn="just">
              <a:buFont typeface="Wingdings" panose="05000000000000000000" pitchFamily="2" charset="2"/>
              <a:buChar char="§"/>
              <a:defRPr/>
            </a:pPr>
            <a:r>
              <a:rPr lang="el-GR" sz="1400" b="1" kern="0" dirty="0">
                <a:solidFill>
                  <a:srgbClr val="00B050"/>
                </a:solidFill>
                <a:sym typeface="Wingdings" panose="05000000000000000000" pitchFamily="2" charset="2"/>
              </a:rPr>
              <a:t>Λήψη μέτρων για έγκαιρη και εντός προϋπολογισμού υλοποίηση του Σχεδίου Π.χ. Υπογραφή συμφωνιών μεταξύ συντονιστή και εταίρων, στις οποίες να ρυθμίζονται όλα τα διαχειριστικά και οικονομικά θέματα που αφορούν το Σχέδιο </a:t>
            </a:r>
          </a:p>
          <a:p>
            <a:pPr marL="285750" indent="-285750" algn="just">
              <a:buFont typeface="Wingdings" panose="05000000000000000000" pitchFamily="2" charset="2"/>
              <a:buChar char="§"/>
              <a:defRPr/>
            </a:pPr>
            <a:r>
              <a:rPr lang="el-GR" sz="1400" b="1" kern="0" dirty="0">
                <a:solidFill>
                  <a:srgbClr val="00B050"/>
                </a:solidFill>
              </a:rPr>
              <a:t>Κατανομή διαθέσιμων οικονομικών και ανθρώπινων πόρων ανά δραστηριότητα, με γνώμονα την ποιοτική υλοποίηση του Σχεδίου</a:t>
            </a:r>
            <a:r>
              <a:rPr lang="en-GB" sz="1400" b="1" kern="0" dirty="0">
                <a:solidFill>
                  <a:srgbClr val="00B050"/>
                </a:solidFill>
              </a:rPr>
              <a:t> </a:t>
            </a:r>
            <a:r>
              <a:rPr lang="el-GR" sz="1400" b="1" kern="0" dirty="0">
                <a:solidFill>
                  <a:srgbClr val="00B050"/>
                </a:solidFill>
                <a:sym typeface="Wingdings" panose="05000000000000000000" pitchFamily="2" charset="2"/>
              </a:rPr>
              <a:t> Κατάλληλοι &amp; Επαρκείς πόροι σε κάθε δραστηριότητα – Οικονομικά αποδοτικό Σχέδιο</a:t>
            </a:r>
            <a:endParaRPr lang="el-GR" sz="1400" b="1" kern="0" dirty="0">
              <a:solidFill>
                <a:srgbClr val="00B050"/>
              </a:solidFill>
            </a:endParaRPr>
          </a:p>
          <a:p>
            <a:pPr marL="285750" indent="-285750" algn="just">
              <a:buFont typeface="Wingdings" panose="05000000000000000000" pitchFamily="2" charset="2"/>
              <a:buChar char="§"/>
              <a:defRPr/>
            </a:pPr>
            <a:r>
              <a:rPr lang="el-GR" sz="1400" b="1" kern="0" dirty="0">
                <a:solidFill>
                  <a:srgbClr val="00B050"/>
                </a:solidFill>
              </a:rPr>
              <a:t>Εργαλεία επικοινωνίας μεταξύ εταίρων (π.χ. χρήση διαφόρων ψηφιακών εφαρμογών και μέσων κοινωνικής δικτύωσης, χρήση </a:t>
            </a:r>
            <a:r>
              <a:rPr lang="en-GB" sz="1400" b="1" kern="0" dirty="0">
                <a:solidFill>
                  <a:srgbClr val="00B050"/>
                </a:solidFill>
              </a:rPr>
              <a:t>Google Drive</a:t>
            </a:r>
            <a:r>
              <a:rPr lang="el-GR" sz="1400" b="1" kern="0" dirty="0">
                <a:solidFill>
                  <a:srgbClr val="00B050"/>
                </a:solidFill>
              </a:rPr>
              <a:t> ή </a:t>
            </a:r>
            <a:r>
              <a:rPr lang="en-GB" sz="1400" b="1" kern="0" dirty="0">
                <a:solidFill>
                  <a:srgbClr val="00B050"/>
                </a:solidFill>
              </a:rPr>
              <a:t>Trello </a:t>
            </a:r>
            <a:r>
              <a:rPr lang="el-GR" sz="1400" b="1" kern="0" dirty="0">
                <a:solidFill>
                  <a:srgbClr val="00B050"/>
                </a:solidFill>
              </a:rPr>
              <a:t>για ανταλλαγή αρχείων κτλ.)/Συχνότητα επικοινωνίας μεταξύ τους/Μέθοδοι συνεργασίας (π.χ. δημιουργία επιτροπών για διαχείριση ξεχωριστών πτυχών του Σχεδίου, διαλογικές μέθοδοι επίλυσης συγκρούσεων </a:t>
            </a:r>
            <a:r>
              <a:rPr lang="el-GR" sz="1400" b="1" kern="0" dirty="0" err="1">
                <a:solidFill>
                  <a:srgbClr val="00B050"/>
                </a:solidFill>
              </a:rPr>
              <a:t>κτλ</a:t>
            </a:r>
            <a:r>
              <a:rPr lang="el-GR" sz="1400" b="1" kern="0" dirty="0">
                <a:solidFill>
                  <a:srgbClr val="00B050"/>
                </a:solidFill>
              </a:rPr>
              <a:t>)/Διαδικτυακές και με φυσική παρουσία συντονιστικές συναντήσεις κτλ.</a:t>
            </a:r>
          </a:p>
        </p:txBody>
      </p:sp>
    </p:spTree>
    <p:extLst>
      <p:ext uri="{BB962C8B-B14F-4D97-AF65-F5344CB8AC3E}">
        <p14:creationId xmlns:p14="http://schemas.microsoft.com/office/powerpoint/2010/main" val="39044778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989141" y="32737"/>
            <a:ext cx="13355786" cy="523220"/>
          </a:xfrm>
          <a:prstGeom prst="rect">
            <a:avLst/>
          </a:prstGeom>
          <a:noFill/>
        </p:spPr>
        <p:txBody>
          <a:bodyPr wrap="square" rtlCol="0">
            <a:spAutoFit/>
          </a:bodyPr>
          <a:lstStyle/>
          <a:p>
            <a:pPr algn="ctr"/>
            <a:r>
              <a:rPr lang="en-GB" sz="2800" b="1" dirty="0">
                <a:solidFill>
                  <a:schemeClr val="bg1"/>
                </a:solidFill>
              </a:rPr>
              <a:t>PARTICIPATING ORGANISATIONS</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66556"/>
            <a:ext cx="4313584" cy="923330"/>
          </a:xfrm>
          <a:prstGeom prst="rect">
            <a:avLst/>
          </a:prstGeom>
          <a:noFill/>
        </p:spPr>
        <p:txBody>
          <a:bodyPr wrap="square" rtlCol="0">
            <a:spAutoFit/>
          </a:bodyPr>
          <a:lstStyle/>
          <a:p>
            <a:pPr marL="285750" indent="-285750">
              <a:buFont typeface="Wingdings" panose="05000000000000000000" pitchFamily="2" charset="2"/>
              <a:buChar char="§"/>
            </a:pPr>
            <a:r>
              <a:rPr lang="en-GB" b="1" dirty="0"/>
              <a:t>Cooperation Arrangements</a:t>
            </a:r>
            <a:r>
              <a:rPr lang="en-GB" dirty="0"/>
              <a:t>:</a:t>
            </a:r>
          </a:p>
          <a:p>
            <a:endParaRPr lang="en-GB" dirty="0"/>
          </a:p>
          <a:p>
            <a:endParaRPr lang="en-GB" dirty="0"/>
          </a:p>
        </p:txBody>
      </p:sp>
      <p:sp>
        <p:nvSpPr>
          <p:cNvPr id="8" name="Rectangle 7"/>
          <p:cNvSpPr/>
          <p:nvPr/>
        </p:nvSpPr>
        <p:spPr>
          <a:xfrm>
            <a:off x="396322" y="2464000"/>
            <a:ext cx="9244635" cy="1169551"/>
          </a:xfrm>
          <a:prstGeom prst="rect">
            <a:avLst/>
          </a:prstGeom>
        </p:spPr>
        <p:txBody>
          <a:bodyPr wrap="square">
            <a:spAutoFit/>
          </a:bodyPr>
          <a:lstStyle/>
          <a:p>
            <a:pPr algn="just">
              <a:defRPr/>
            </a:pPr>
            <a:r>
              <a:rPr lang="el-GR" sz="1400" b="1" dirty="0">
                <a:solidFill>
                  <a:srgbClr val="00B050"/>
                </a:solidFill>
              </a:rPr>
              <a:t>Στο πλαίσιο σχεδίων στον Τομέα της Σχολικής Εκπαίδευσης ενθαρρύνεται θερμά η χρήση των </a:t>
            </a:r>
            <a:r>
              <a:rPr lang="el-GR" sz="1400" b="1" dirty="0" err="1">
                <a:solidFill>
                  <a:srgbClr val="00B050"/>
                </a:solidFill>
              </a:rPr>
              <a:t>πλατφορμών</a:t>
            </a:r>
            <a:r>
              <a:rPr lang="el-GR" sz="1400" b="1" dirty="0">
                <a:solidFill>
                  <a:srgbClr val="00B050"/>
                </a:solidFill>
              </a:rPr>
              <a:t> </a:t>
            </a:r>
            <a:r>
              <a:rPr lang="en-GB" sz="1400" b="1" dirty="0">
                <a:solidFill>
                  <a:srgbClr val="00B050"/>
                </a:solidFill>
                <a:hlinkClick r:id="rId2"/>
              </a:rPr>
              <a:t>European School Education Platform</a:t>
            </a:r>
            <a:r>
              <a:rPr lang="en-GB" sz="1400" b="1" dirty="0">
                <a:solidFill>
                  <a:srgbClr val="00B050"/>
                </a:solidFill>
              </a:rPr>
              <a:t> </a:t>
            </a:r>
            <a:r>
              <a:rPr lang="el-GR" sz="1400" b="1" dirty="0">
                <a:solidFill>
                  <a:srgbClr val="00B050"/>
                </a:solidFill>
              </a:rPr>
              <a:t>και </a:t>
            </a:r>
            <a:r>
              <a:rPr lang="el-GR" sz="1400" b="1" dirty="0">
                <a:solidFill>
                  <a:srgbClr val="00B050"/>
                </a:solidFill>
                <a:hlinkClick r:id="rId3"/>
              </a:rPr>
              <a:t>eTwinning</a:t>
            </a:r>
            <a:r>
              <a:rPr lang="el-GR" sz="1400" b="1" dirty="0">
                <a:solidFill>
                  <a:srgbClr val="00B050"/>
                </a:solidFill>
              </a:rPr>
              <a:t>, ενώ στους Τομείς της Εκπαίδευσης Ενηλίκων και της ΕΕΚ η πλατφόρμα </a:t>
            </a:r>
            <a:r>
              <a:rPr lang="el-GR" sz="1400" b="1" dirty="0">
                <a:solidFill>
                  <a:srgbClr val="00B050"/>
                </a:solidFill>
                <a:hlinkClick r:id="rId4"/>
              </a:rPr>
              <a:t>EPALE</a:t>
            </a:r>
            <a:r>
              <a:rPr lang="el-GR" sz="1400" b="1" dirty="0">
                <a:solidFill>
                  <a:srgbClr val="00B050"/>
                </a:solidFill>
              </a:rPr>
              <a:t> για συνεργασία πριν, κατά τη διάρκεια και μετά τη λήξη του Σχεδίου. Για τον τομέα της Νεολαίας, συνίσταται η αξιοποίηση της πλατφόρμας </a:t>
            </a:r>
            <a:r>
              <a:rPr lang="en-GB" sz="1400" b="1" dirty="0">
                <a:solidFill>
                  <a:srgbClr val="00B050"/>
                </a:solidFill>
                <a:hlinkClick r:id="rId5"/>
              </a:rPr>
              <a:t>OTLAS</a:t>
            </a:r>
            <a:r>
              <a:rPr lang="en-GB" sz="1400" b="1" dirty="0">
                <a:solidFill>
                  <a:srgbClr val="00B050"/>
                </a:solidFill>
              </a:rPr>
              <a:t>.</a:t>
            </a:r>
          </a:p>
          <a:p>
            <a:pPr algn="just">
              <a:defRPr/>
            </a:pPr>
            <a:endParaRPr lang="el-GR" sz="1400" b="1" kern="0" dirty="0">
              <a:solidFill>
                <a:srgbClr val="00B050"/>
              </a:solidFill>
            </a:endParaRPr>
          </a:p>
        </p:txBody>
      </p:sp>
      <p:pic>
        <p:nvPicPr>
          <p:cNvPr id="2" name="Picture 1"/>
          <p:cNvPicPr>
            <a:picLocks noChangeAspect="1"/>
          </p:cNvPicPr>
          <p:nvPr/>
        </p:nvPicPr>
        <p:blipFill>
          <a:blip r:embed="rId6"/>
          <a:stretch>
            <a:fillRect/>
          </a:stretch>
        </p:blipFill>
        <p:spPr>
          <a:xfrm>
            <a:off x="310639" y="1393147"/>
            <a:ext cx="9350550" cy="1005927"/>
          </a:xfrm>
          <a:prstGeom prst="rect">
            <a:avLst/>
          </a:prstGeom>
        </p:spPr>
      </p:pic>
      <p:pic>
        <p:nvPicPr>
          <p:cNvPr id="9" name="Picture 8"/>
          <p:cNvPicPr>
            <a:picLocks noChangeAspect="1"/>
          </p:cNvPicPr>
          <p:nvPr/>
        </p:nvPicPr>
        <p:blipFill>
          <a:blip r:embed="rId7"/>
          <a:stretch>
            <a:fillRect/>
          </a:stretch>
        </p:blipFill>
        <p:spPr>
          <a:xfrm>
            <a:off x="370036" y="3628259"/>
            <a:ext cx="9297206" cy="1127858"/>
          </a:xfrm>
          <a:prstGeom prst="rect">
            <a:avLst/>
          </a:prstGeom>
        </p:spPr>
      </p:pic>
      <p:sp>
        <p:nvSpPr>
          <p:cNvPr id="11" name="Rectangle 10"/>
          <p:cNvSpPr/>
          <p:nvPr/>
        </p:nvSpPr>
        <p:spPr>
          <a:xfrm>
            <a:off x="370036" y="4321419"/>
            <a:ext cx="9270921" cy="2523768"/>
          </a:xfrm>
          <a:prstGeom prst="rect">
            <a:avLst/>
          </a:prstGeom>
        </p:spPr>
        <p:txBody>
          <a:bodyPr wrap="square">
            <a:spAutoFit/>
          </a:bodyPr>
          <a:lstStyle/>
          <a:p>
            <a:pPr marL="285750" indent="-285750" algn="just">
              <a:buFont typeface="Wingdings" panose="05000000000000000000" pitchFamily="2" charset="2"/>
              <a:buChar char="§"/>
            </a:pPr>
            <a:r>
              <a:rPr lang="el-GR" sz="1400" b="1" kern="0" dirty="0">
                <a:solidFill>
                  <a:srgbClr val="00B050"/>
                </a:solidFill>
              </a:rPr>
              <a:t>Αναλυτική περιγραφή της κατανομής εργασιών ανά εταίρο οργανισμό για οριζόντιες πτυχές του Σχεδίου, όπως η διαχείριση του Σχεδίου, η προετοιμασία των συμμετεχόντων στις δραστηριότητες του σχεδίου, η παρακολούθηση και αξιολόγηση του Σχεδίου</a:t>
            </a:r>
          </a:p>
          <a:p>
            <a:pPr marL="285750" indent="-285750" algn="just">
              <a:buFont typeface="Wingdings" panose="05000000000000000000" pitchFamily="2" charset="2"/>
              <a:buChar char="§"/>
            </a:pPr>
            <a:r>
              <a:rPr lang="el-GR" sz="1400" b="1" kern="0" dirty="0">
                <a:solidFill>
                  <a:srgbClr val="00B050"/>
                </a:solidFill>
              </a:rPr>
              <a:t>Γενική περιγραφή της κατανομής εργασιών ανά εταίρο ως προς τις διάφορες δραστηριότητες – αποτελέσματα του Σχεδίου</a:t>
            </a:r>
          </a:p>
          <a:p>
            <a:pPr marL="285750" indent="-285750" algn="just">
              <a:buFont typeface="Wingdings" panose="05000000000000000000" pitchFamily="2" charset="2"/>
              <a:buChar char="§"/>
            </a:pPr>
            <a:r>
              <a:rPr lang="el-GR" sz="1400" b="1" kern="0" dirty="0">
                <a:solidFill>
                  <a:srgbClr val="00B050"/>
                </a:solidFill>
              </a:rPr>
              <a:t>Ο καταμερισμός εργασίας πρέπει να λαμβάνει υπόψη του το προφίλ και τις δυνατότητες του κάθε οργανισμού ξεχωριστά και να είναι ισορροπημένος, στο μεγαλύτερο δυνατό βαθμό</a:t>
            </a:r>
          </a:p>
          <a:p>
            <a:pPr marL="285750" indent="-285750" algn="just">
              <a:buFont typeface="Wingdings" panose="05000000000000000000" pitchFamily="2" charset="2"/>
              <a:buChar char="§"/>
            </a:pPr>
            <a:r>
              <a:rPr lang="el-GR" sz="1400" b="1" kern="0" dirty="0">
                <a:solidFill>
                  <a:srgbClr val="00B050"/>
                </a:solidFill>
              </a:rPr>
              <a:t>Ένας καταμερισμός, ο οποίος βασίζεται στις πιο πάνω παραμέτρους και η εκπόνηση ενός ολοκληρωμένου Προγράμματος Εργασίας για την υλοποίηση του Σχεδίου, με σαφή χρονοδιαγράμματα, διασφαλίζει σε μεγάλο βαθμό τη δέσμευση και ενεργή εμπλοκή όλων των εταίρων</a:t>
            </a:r>
          </a:p>
          <a:p>
            <a:pPr marL="285750" indent="-285750">
              <a:buFont typeface="Wingdings" panose="05000000000000000000" pitchFamily="2" charset="2"/>
              <a:buChar char="§"/>
            </a:pPr>
            <a:endParaRPr lang="en-GB" dirty="0"/>
          </a:p>
        </p:txBody>
      </p:sp>
    </p:spTree>
    <p:extLst>
      <p:ext uri="{BB962C8B-B14F-4D97-AF65-F5344CB8AC3E}">
        <p14:creationId xmlns:p14="http://schemas.microsoft.com/office/powerpoint/2010/main" val="32668765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2133C1-A317-DD8A-1837-03F06EAA684D}"/>
              </a:ext>
            </a:extLst>
          </p:cNvPr>
          <p:cNvPicPr>
            <a:picLocks noChangeAspect="1"/>
          </p:cNvPicPr>
          <p:nvPr/>
        </p:nvPicPr>
        <p:blipFill>
          <a:blip r:embed="rId3"/>
          <a:stretch>
            <a:fillRect/>
          </a:stretch>
        </p:blipFill>
        <p:spPr>
          <a:xfrm>
            <a:off x="224487" y="1343217"/>
            <a:ext cx="11316681" cy="4595258"/>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5082741" y="70351"/>
            <a:ext cx="12421508" cy="523220"/>
          </a:xfrm>
          <a:prstGeom prst="rect">
            <a:avLst/>
          </a:prstGeom>
          <a:noFill/>
        </p:spPr>
        <p:txBody>
          <a:bodyPr wrap="square" rtlCol="0">
            <a:spAutoFit/>
          </a:bodyPr>
          <a:lstStyle/>
          <a:p>
            <a:pPr algn="ctr"/>
            <a:r>
              <a:rPr lang="en-GB" sz="2800" b="1" dirty="0">
                <a:solidFill>
                  <a:schemeClr val="bg1"/>
                </a:solidFill>
              </a:rPr>
              <a:t>ACTIVITIES</a:t>
            </a:r>
          </a:p>
        </p:txBody>
      </p:sp>
      <p:sp>
        <p:nvSpPr>
          <p:cNvPr id="9" name="Rectangle 8"/>
          <p:cNvSpPr/>
          <p:nvPr/>
        </p:nvSpPr>
        <p:spPr>
          <a:xfrm>
            <a:off x="224487" y="749169"/>
            <a:ext cx="1415772" cy="369332"/>
          </a:xfrm>
          <a:prstGeom prst="rect">
            <a:avLst/>
          </a:prstGeom>
        </p:spPr>
        <p:txBody>
          <a:bodyPr wrap="none">
            <a:spAutoFit/>
          </a:bodyPr>
          <a:lstStyle/>
          <a:p>
            <a:pPr marL="285750" indent="-285750">
              <a:buFont typeface="Wingdings" panose="05000000000000000000" pitchFamily="2" charset="2"/>
              <a:buChar char="§"/>
            </a:pPr>
            <a:r>
              <a:rPr lang="en-GB" b="1" dirty="0"/>
              <a:t>Activities</a:t>
            </a:r>
            <a:r>
              <a:rPr lang="el-GR" dirty="0"/>
              <a:t>:</a:t>
            </a:r>
            <a:endParaRPr lang="en-GB" dirty="0"/>
          </a:p>
        </p:txBody>
      </p:sp>
      <p:cxnSp>
        <p:nvCxnSpPr>
          <p:cNvPr id="11" name="Straight Arrow Connector 10"/>
          <p:cNvCxnSpPr>
            <a:cxnSpLocks/>
          </p:cNvCxnSpPr>
          <p:nvPr/>
        </p:nvCxnSpPr>
        <p:spPr>
          <a:xfrm flipH="1">
            <a:off x="10397432" y="3914949"/>
            <a:ext cx="136324" cy="240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973353" y="4106206"/>
            <a:ext cx="1928092" cy="276999"/>
          </a:xfrm>
          <a:prstGeom prst="rect">
            <a:avLst/>
          </a:prstGeom>
        </p:spPr>
        <p:txBody>
          <a:bodyPr wrap="none">
            <a:spAutoFit/>
          </a:bodyPr>
          <a:lstStyle/>
          <a:p>
            <a:pPr lvl="0" algn="ctr"/>
            <a:r>
              <a:rPr lang="el-GR" sz="1200" b="1" dirty="0">
                <a:solidFill>
                  <a:srgbClr val="00B050"/>
                </a:solidFill>
              </a:rPr>
              <a:t>Επεξεργασία καταχώρησης</a:t>
            </a:r>
          </a:p>
        </p:txBody>
      </p:sp>
      <p:cxnSp>
        <p:nvCxnSpPr>
          <p:cNvPr id="14" name="Straight Arrow Connector 13"/>
          <p:cNvCxnSpPr>
            <a:cxnSpLocks/>
          </p:cNvCxnSpPr>
          <p:nvPr/>
        </p:nvCxnSpPr>
        <p:spPr>
          <a:xfrm flipV="1">
            <a:off x="10922092" y="3257426"/>
            <a:ext cx="198192" cy="289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flipH="1">
            <a:off x="10365106" y="2980427"/>
            <a:ext cx="1826893" cy="276999"/>
          </a:xfrm>
          <a:prstGeom prst="rect">
            <a:avLst/>
          </a:prstGeom>
        </p:spPr>
        <p:txBody>
          <a:bodyPr wrap="square">
            <a:spAutoFit/>
          </a:bodyPr>
          <a:lstStyle/>
          <a:p>
            <a:pPr lvl="0" algn="ctr"/>
            <a:r>
              <a:rPr lang="el-GR" sz="1200" b="1" dirty="0">
                <a:solidFill>
                  <a:srgbClr val="00B050"/>
                </a:solidFill>
              </a:rPr>
              <a:t>Διαγραφή καταχώρησης</a:t>
            </a:r>
          </a:p>
        </p:txBody>
      </p:sp>
      <p:cxnSp>
        <p:nvCxnSpPr>
          <p:cNvPr id="16" name="Straight Arrow Connector 15"/>
          <p:cNvCxnSpPr>
            <a:cxnSpLocks/>
          </p:cNvCxnSpPr>
          <p:nvPr/>
        </p:nvCxnSpPr>
        <p:spPr>
          <a:xfrm>
            <a:off x="806245" y="5368413"/>
            <a:ext cx="1217509" cy="570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06245" y="5938475"/>
            <a:ext cx="9184997" cy="646331"/>
          </a:xfrm>
          <a:prstGeom prst="rect">
            <a:avLst/>
          </a:prstGeom>
        </p:spPr>
        <p:txBody>
          <a:bodyPr wrap="square">
            <a:spAutoFit/>
          </a:bodyPr>
          <a:lstStyle/>
          <a:p>
            <a:pPr lvl="0" algn="ctr"/>
            <a:r>
              <a:rPr lang="en-GB" sz="1200" b="1" dirty="0">
                <a:solidFill>
                  <a:srgbClr val="00B050"/>
                </a:solidFill>
              </a:rPr>
              <a:t>Drop-down menu, </a:t>
            </a:r>
            <a:r>
              <a:rPr lang="el-GR" sz="1200" b="1" dirty="0">
                <a:solidFill>
                  <a:srgbClr val="00B050"/>
                </a:solidFill>
              </a:rPr>
              <a:t>το οποίο περιλαμβάνει τις χώρες των οργανισμών που συμμετέχουν στην Κοινοπραξία, τις χώρες όπου εδρεύουν θεσμικά όργανα της ΕΕ, την επιλογή </a:t>
            </a:r>
            <a:r>
              <a:rPr lang="en-GB" sz="1200" b="1" dirty="0">
                <a:solidFill>
                  <a:srgbClr val="00B050"/>
                </a:solidFill>
              </a:rPr>
              <a:t>“other” (</a:t>
            </a:r>
            <a:r>
              <a:rPr lang="el-GR" sz="1200" b="1" dirty="0">
                <a:solidFill>
                  <a:srgbClr val="00B050"/>
                </a:solidFill>
              </a:rPr>
              <a:t>δεν πρέπει να επιλέγεται για τις Συμπράξεις Μικρής Κλίμακας) και την επιλογή </a:t>
            </a:r>
            <a:r>
              <a:rPr lang="en-GB" sz="1200" b="1" dirty="0">
                <a:solidFill>
                  <a:srgbClr val="00B050"/>
                </a:solidFill>
              </a:rPr>
              <a:t>“virtual activity”</a:t>
            </a:r>
            <a:r>
              <a:rPr lang="el-GR" sz="1200" b="1" dirty="0">
                <a:solidFill>
                  <a:srgbClr val="00B050"/>
                </a:solidFill>
              </a:rPr>
              <a:t> (Για εικονικές δραστηριότητες που δε συνδέονται με κάποιο κόστος μπορεί να καταχωρηθεί μηδενικό κόστος)</a:t>
            </a:r>
          </a:p>
        </p:txBody>
      </p:sp>
    </p:spTree>
    <p:extLst>
      <p:ext uri="{BB962C8B-B14F-4D97-AF65-F5344CB8AC3E}">
        <p14:creationId xmlns:p14="http://schemas.microsoft.com/office/powerpoint/2010/main" val="743328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636968-1BDC-6CA8-C05D-0450D631444F}"/>
              </a:ext>
            </a:extLst>
          </p:cNvPr>
          <p:cNvPicPr>
            <a:picLocks noChangeAspect="1"/>
          </p:cNvPicPr>
          <p:nvPr/>
        </p:nvPicPr>
        <p:blipFill>
          <a:blip r:embed="rId2"/>
          <a:stretch>
            <a:fillRect/>
          </a:stretch>
        </p:blipFill>
        <p:spPr>
          <a:xfrm>
            <a:off x="460226" y="1118501"/>
            <a:ext cx="11217612" cy="3261643"/>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5164400" y="28935"/>
            <a:ext cx="12421508" cy="523220"/>
          </a:xfrm>
          <a:prstGeom prst="rect">
            <a:avLst/>
          </a:prstGeom>
          <a:noFill/>
        </p:spPr>
        <p:txBody>
          <a:bodyPr wrap="square" rtlCol="0">
            <a:spAutoFit/>
          </a:bodyPr>
          <a:lstStyle/>
          <a:p>
            <a:pPr algn="ctr"/>
            <a:r>
              <a:rPr lang="en-GB" sz="2800" b="1" dirty="0">
                <a:solidFill>
                  <a:schemeClr val="bg1"/>
                </a:solidFill>
              </a:rPr>
              <a:t>ACTIVITIES</a:t>
            </a:r>
          </a:p>
        </p:txBody>
      </p:sp>
      <p:sp>
        <p:nvSpPr>
          <p:cNvPr id="9" name="Rectangle 8"/>
          <p:cNvSpPr/>
          <p:nvPr/>
        </p:nvSpPr>
        <p:spPr>
          <a:xfrm>
            <a:off x="224487" y="749169"/>
            <a:ext cx="1415772" cy="369332"/>
          </a:xfrm>
          <a:prstGeom prst="rect">
            <a:avLst/>
          </a:prstGeom>
        </p:spPr>
        <p:txBody>
          <a:bodyPr wrap="none">
            <a:spAutoFit/>
          </a:bodyPr>
          <a:lstStyle/>
          <a:p>
            <a:pPr marL="285750" indent="-285750">
              <a:buFont typeface="Wingdings" panose="05000000000000000000" pitchFamily="2" charset="2"/>
              <a:buChar char="§"/>
            </a:pPr>
            <a:r>
              <a:rPr lang="en-GB" b="1" dirty="0"/>
              <a:t>Activities</a:t>
            </a:r>
            <a:r>
              <a:rPr lang="el-GR" dirty="0"/>
              <a:t>:</a:t>
            </a:r>
            <a:endParaRPr lang="en-GB" dirty="0"/>
          </a:p>
        </p:txBody>
      </p:sp>
      <p:cxnSp>
        <p:nvCxnSpPr>
          <p:cNvPr id="11" name="Straight Arrow Connector 10"/>
          <p:cNvCxnSpPr>
            <a:cxnSpLocks/>
          </p:cNvCxnSpPr>
          <p:nvPr/>
        </p:nvCxnSpPr>
        <p:spPr>
          <a:xfrm>
            <a:off x="3528218" y="2488549"/>
            <a:ext cx="5078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033728" y="2327650"/>
            <a:ext cx="6565452" cy="276999"/>
          </a:xfrm>
          <a:prstGeom prst="rect">
            <a:avLst/>
          </a:prstGeom>
        </p:spPr>
        <p:txBody>
          <a:bodyPr wrap="none">
            <a:spAutoFit/>
          </a:bodyPr>
          <a:lstStyle/>
          <a:p>
            <a:pPr lvl="0" algn="ctr"/>
            <a:r>
              <a:rPr lang="el-GR" sz="1200" b="1" dirty="0">
                <a:solidFill>
                  <a:srgbClr val="00B050"/>
                </a:solidFill>
              </a:rPr>
              <a:t>Δεν είναι απαραίτητο σε κάθε δραστηριότητα να συμμετέχουν όλοι οι οργανισμοί της Κοινοπραξίας</a:t>
            </a:r>
          </a:p>
        </p:txBody>
      </p:sp>
      <p:sp>
        <p:nvSpPr>
          <p:cNvPr id="5" name="Rectangle 4">
            <a:extLst>
              <a:ext uri="{FF2B5EF4-FFF2-40B4-BE49-F238E27FC236}">
                <a16:creationId xmlns:a16="http://schemas.microsoft.com/office/drawing/2014/main" id="{DBD64C73-C30C-8CF9-A07B-32B2531D7299}"/>
              </a:ext>
            </a:extLst>
          </p:cNvPr>
          <p:cNvSpPr/>
          <p:nvPr/>
        </p:nvSpPr>
        <p:spPr>
          <a:xfrm>
            <a:off x="290426" y="4345364"/>
            <a:ext cx="9826968" cy="3247043"/>
          </a:xfrm>
          <a:prstGeom prst="rect">
            <a:avLst/>
          </a:prstGeom>
        </p:spPr>
        <p:txBody>
          <a:bodyPr wrap="square">
            <a:spAutoFit/>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Αναλυτική και ακριβής πληροφόρηση σχετικά με το περιεχόμενο/τη μεθοδολογία της δραστηριότητας, ούτως ώστε ο </a:t>
            </a:r>
            <a:r>
              <a:rPr lang="el-GR" sz="1200" b="1" kern="0" dirty="0" err="1">
                <a:solidFill>
                  <a:srgbClr val="00B050"/>
                </a:solidFill>
              </a:rPr>
              <a:t>αξιολογητής</a:t>
            </a:r>
            <a:r>
              <a:rPr lang="el-GR" sz="1200" b="1" kern="0" dirty="0">
                <a:solidFill>
                  <a:srgbClr val="00B050"/>
                </a:solidFill>
              </a:rPr>
              <a:t> της πρότασης να είναι σε θέση να κρίνει κατά πόσον το κόστος που συνδέεται με αυτήν είναι ρεαλιστικό</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Εάν η δραστηριότητα είναι η παραγωγή ενός απτού αποτελέσματος, καλό είναι τα διαφορετικά στάδια ανάπτυξής του να </a:t>
            </a:r>
            <a:r>
              <a:rPr lang="el-GR" sz="1200" b="1" kern="0" dirty="0" err="1">
                <a:solidFill>
                  <a:srgbClr val="00B050"/>
                </a:solidFill>
              </a:rPr>
              <a:t>περιγραφούν</a:t>
            </a:r>
            <a:r>
              <a:rPr lang="el-GR" sz="1200" b="1" kern="0" dirty="0">
                <a:solidFill>
                  <a:srgbClr val="00B050"/>
                </a:solidFill>
              </a:rPr>
              <a:t> (χωρίς να είναι απαραίτητο να παρουσιαστεί και η κοστολόγηση ανά στάδιο)</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Εάν η δραστηριότητα είναι μία διακρατική </a:t>
            </a:r>
            <a:r>
              <a:rPr lang="el-GR" sz="1200" b="1" kern="0" dirty="0" err="1">
                <a:solidFill>
                  <a:srgbClr val="00B050"/>
                </a:solidFill>
              </a:rPr>
              <a:t>συνάντηση,θα</a:t>
            </a:r>
            <a:r>
              <a:rPr lang="el-GR" sz="1200" b="1" kern="0" dirty="0">
                <a:solidFill>
                  <a:srgbClr val="00B050"/>
                </a:solidFill>
              </a:rPr>
              <a:t> πρέπει να </a:t>
            </a:r>
            <a:r>
              <a:rPr lang="el-GR" sz="1200" b="1" kern="0" dirty="0" err="1">
                <a:solidFill>
                  <a:srgbClr val="00B050"/>
                </a:solidFill>
              </a:rPr>
              <a:t>περιγραφούν</a:t>
            </a:r>
            <a:r>
              <a:rPr lang="el-GR" sz="1200" b="1" kern="0" dirty="0">
                <a:solidFill>
                  <a:srgbClr val="00B050"/>
                </a:solidFill>
              </a:rPr>
              <a:t> οι πρακτικές διευθετήσεις που την αφορούν, όπως διευθετήσεις </a:t>
            </a:r>
            <a:r>
              <a:rPr lang="el-GR" sz="1200" b="1" kern="0" dirty="0" err="1">
                <a:solidFill>
                  <a:srgbClr val="00B050"/>
                </a:solidFill>
              </a:rPr>
              <a:t>ταξιδίου</a:t>
            </a:r>
            <a:r>
              <a:rPr lang="el-GR" sz="1200" b="1" kern="0" dirty="0">
                <a:solidFill>
                  <a:srgbClr val="00B050"/>
                </a:solidFill>
              </a:rPr>
              <a:t>, διαμονής, ασφάλισης, προετοιμασίας συμμετεχόντων </a:t>
            </a:r>
            <a:r>
              <a:rPr lang="el-GR" sz="1200" b="1" kern="0" dirty="0" err="1">
                <a:solidFill>
                  <a:srgbClr val="00B050"/>
                </a:solidFill>
              </a:rPr>
              <a:t>κτλ</a:t>
            </a:r>
            <a:r>
              <a:rPr lang="el-GR" sz="1200" b="1" kern="0" dirty="0">
                <a:solidFill>
                  <a:srgbClr val="00B050"/>
                </a:solidFill>
              </a:rPr>
              <a:t>, χωρίς να είναι αναγκαστικό να κοστολογηθούν ξεχωριστά. Για δραστηριότητες που αντιστοιχούν σε συναντήσεις, εκδηλώσεις κτλ. αποτελεί καλή πρακτική η ανάρτηση της προκαταρκτικής ημερήσιας διάταξης, με τη μορφή Παραρτήματος</a:t>
            </a:r>
            <a:r>
              <a:rPr lang="en-GB" sz="1200" b="1" kern="0" dirty="0">
                <a:solidFill>
                  <a:srgbClr val="00B050"/>
                </a:solidFill>
              </a:rPr>
              <a:t>,</a:t>
            </a:r>
            <a:r>
              <a:rPr lang="el-GR" sz="1200" b="1" kern="0" dirty="0">
                <a:solidFill>
                  <a:srgbClr val="00B050"/>
                </a:solidFill>
              </a:rPr>
              <a:t> στην Αίτηση</a:t>
            </a:r>
          </a:p>
          <a:p>
            <a:pPr marL="285750" lvl="0" indent="-285750" algn="just">
              <a:buFont typeface="Wingdings" panose="05000000000000000000" pitchFamily="2" charset="2"/>
              <a:buChar char="§"/>
              <a:defRPr/>
            </a:pPr>
            <a:r>
              <a:rPr lang="el-GR" sz="1200" b="1" dirty="0">
                <a:solidFill>
                  <a:srgbClr val="00B050"/>
                </a:solidFill>
              </a:rPr>
              <a:t>Όπου είναι εφικτό συστήνεται να χρησιμοποιούνται ψηφιακά μέσα για την υλοποίηση μίας δραστηριότητας </a:t>
            </a:r>
            <a:r>
              <a:rPr lang="el-GR" sz="1200" b="1" dirty="0">
                <a:solidFill>
                  <a:srgbClr val="00B050"/>
                </a:solidFill>
                <a:sym typeface="Wingdings" panose="05000000000000000000" pitchFamily="2" charset="2"/>
              </a:rPr>
              <a:t> Εικονικές/Μεικτές δραστηριότητες ή Φυσικές δραστηριότητες, που η αποτελεσματικότητά τους ενισχύεται με τη χρήση ψηφιακών εργαλείων </a:t>
            </a:r>
            <a:endParaRPr lang="el-GR" sz="1200" b="1" dirty="0">
              <a:solidFill>
                <a:srgbClr val="00B050"/>
              </a:solidFill>
            </a:endParaRPr>
          </a:p>
          <a:p>
            <a:pPr marL="285750" indent="-285750" algn="just">
              <a:buFont typeface="Wingdings" panose="05000000000000000000" pitchFamily="2" charset="2"/>
              <a:buChar char="§"/>
              <a:defRPr/>
            </a:pPr>
            <a:r>
              <a:rPr lang="el-GR" sz="1200" b="1" dirty="0">
                <a:solidFill>
                  <a:srgbClr val="00B050"/>
                </a:solidFill>
              </a:rPr>
              <a:t>Περιγραφή περιβαλλοντικού χαρακτήρα δραστηριότητας</a:t>
            </a:r>
            <a:r>
              <a:rPr lang="el-GR" sz="1200" b="1" dirty="0">
                <a:solidFill>
                  <a:srgbClr val="00B050"/>
                </a:solidFill>
                <a:sym typeface="Wingdings" panose="05000000000000000000" pitchFamily="2" charset="2"/>
              </a:rPr>
              <a:t></a:t>
            </a:r>
            <a:r>
              <a:rPr lang="el-GR" sz="1200" b="1" dirty="0">
                <a:solidFill>
                  <a:srgbClr val="00B050"/>
                </a:solidFill>
              </a:rPr>
              <a:t>Τα Σχέδια θα πρέπει να σχεδιάζονται με τρόπο φιλικό προς το περιβάλλον και να ενσωματώνουν πράσινες πρακτικές σε όλες τις πτυχές τους</a:t>
            </a:r>
          </a:p>
          <a:p>
            <a:pPr lvl="0" algn="just"/>
            <a:endParaRPr lang="el-GR" sz="1200" b="1" dirty="0">
              <a:solidFill>
                <a:srgbClr val="00B050"/>
              </a:solidFill>
            </a:endParaRPr>
          </a:p>
          <a:p>
            <a:pPr marL="285750" indent="-285750" algn="just">
              <a:buFont typeface="Wingdings" panose="05000000000000000000" pitchFamily="2" charset="2"/>
              <a:buChar char="§"/>
              <a:defRPr/>
            </a:pPr>
            <a:endParaRPr lang="el-GR" sz="1200" b="1"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200" b="1" kern="0"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200" b="1" kern="0"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300" b="1" i="0" u="none" strike="noStrike" kern="0" cap="none" spc="0" normalizeH="0" baseline="0" noProof="0" dirty="0">
              <a:ln>
                <a:noFill/>
              </a:ln>
              <a:solidFill>
                <a:srgbClr val="00B050"/>
              </a:solidFill>
              <a:effectLst/>
              <a:uLnTx/>
              <a:uFillTx/>
            </a:endParaRPr>
          </a:p>
        </p:txBody>
      </p:sp>
      <p:cxnSp>
        <p:nvCxnSpPr>
          <p:cNvPr id="26" name="Connector: Elbow 25">
            <a:extLst>
              <a:ext uri="{FF2B5EF4-FFF2-40B4-BE49-F238E27FC236}">
                <a16:creationId xmlns:a16="http://schemas.microsoft.com/office/drawing/2014/main" id="{B11FBEB4-D869-B001-9D0A-863B9CFEE5EC}"/>
              </a:ext>
            </a:extLst>
          </p:cNvPr>
          <p:cNvCxnSpPr>
            <a:cxnSpLocks/>
          </p:cNvCxnSpPr>
          <p:nvPr/>
        </p:nvCxnSpPr>
        <p:spPr>
          <a:xfrm rot="16200000" flipH="1">
            <a:off x="3107046" y="4129595"/>
            <a:ext cx="246221" cy="22666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8948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B45727-54C9-0AB6-DD94-7B4908112F8E}"/>
              </a:ext>
            </a:extLst>
          </p:cNvPr>
          <p:cNvPicPr>
            <a:picLocks noChangeAspect="1"/>
          </p:cNvPicPr>
          <p:nvPr/>
        </p:nvPicPr>
        <p:blipFill>
          <a:blip r:embed="rId2"/>
          <a:stretch>
            <a:fillRect/>
          </a:stretch>
        </p:blipFill>
        <p:spPr>
          <a:xfrm>
            <a:off x="777905" y="2677873"/>
            <a:ext cx="11065199" cy="1874682"/>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5119642" y="31092"/>
            <a:ext cx="12421508" cy="523220"/>
          </a:xfrm>
          <a:prstGeom prst="rect">
            <a:avLst/>
          </a:prstGeom>
          <a:noFill/>
        </p:spPr>
        <p:txBody>
          <a:bodyPr wrap="square" rtlCol="0">
            <a:spAutoFit/>
          </a:bodyPr>
          <a:lstStyle/>
          <a:p>
            <a:pPr algn="ctr"/>
            <a:r>
              <a:rPr lang="en-GB" sz="2800" b="1" dirty="0">
                <a:solidFill>
                  <a:schemeClr val="bg1"/>
                </a:solidFill>
              </a:rPr>
              <a:t>ACTIVITIES</a:t>
            </a:r>
          </a:p>
        </p:txBody>
      </p:sp>
      <p:sp>
        <p:nvSpPr>
          <p:cNvPr id="9" name="Rectangle 8"/>
          <p:cNvSpPr/>
          <p:nvPr/>
        </p:nvSpPr>
        <p:spPr>
          <a:xfrm>
            <a:off x="224487" y="749169"/>
            <a:ext cx="1415772" cy="369332"/>
          </a:xfrm>
          <a:prstGeom prst="rect">
            <a:avLst/>
          </a:prstGeom>
        </p:spPr>
        <p:txBody>
          <a:bodyPr wrap="none">
            <a:spAutoFit/>
          </a:bodyPr>
          <a:lstStyle/>
          <a:p>
            <a:pPr marL="285750" indent="-285750">
              <a:buFont typeface="Wingdings" panose="05000000000000000000" pitchFamily="2" charset="2"/>
              <a:buChar char="§"/>
            </a:pPr>
            <a:r>
              <a:rPr lang="en-GB" b="1" dirty="0"/>
              <a:t>Activities</a:t>
            </a:r>
            <a:r>
              <a:rPr lang="el-GR" dirty="0"/>
              <a:t>:</a:t>
            </a:r>
            <a:endParaRPr lang="en-GB" dirty="0"/>
          </a:p>
        </p:txBody>
      </p:sp>
      <p:cxnSp>
        <p:nvCxnSpPr>
          <p:cNvPr id="11" name="Straight Arrow Connector 10"/>
          <p:cNvCxnSpPr>
            <a:cxnSpLocks/>
          </p:cNvCxnSpPr>
          <p:nvPr/>
        </p:nvCxnSpPr>
        <p:spPr>
          <a:xfrm flipV="1">
            <a:off x="1435510" y="2677873"/>
            <a:ext cx="648929" cy="234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F9F812F-19AA-3110-49D6-AB2CC42BA118}"/>
              </a:ext>
            </a:extLst>
          </p:cNvPr>
          <p:cNvSpPr/>
          <p:nvPr/>
        </p:nvSpPr>
        <p:spPr>
          <a:xfrm>
            <a:off x="499717" y="1077435"/>
            <a:ext cx="11343387" cy="1600438"/>
          </a:xfrm>
          <a:prstGeom prst="rect">
            <a:avLst/>
          </a:prstGeom>
        </p:spPr>
        <p:txBody>
          <a:bodyPr wrap="square">
            <a:spAutoFit/>
          </a:bodyPr>
          <a:lstStyle/>
          <a:p>
            <a:pPr marL="285750" indent="-285750" algn="just">
              <a:buFont typeface="Wingdings" panose="05000000000000000000" pitchFamily="2" charset="2"/>
              <a:buChar char="§"/>
              <a:defRPr/>
            </a:pPr>
            <a:r>
              <a:rPr lang="el-GR" sz="1400" b="1" dirty="0">
                <a:solidFill>
                  <a:srgbClr val="00B050"/>
                </a:solidFill>
              </a:rPr>
              <a:t>Περιγραφή συμμετοχής ατόμων με λιγότερες ευκαιρίες</a:t>
            </a:r>
            <a:r>
              <a:rPr lang="el-GR" sz="1400" b="1" dirty="0">
                <a:solidFill>
                  <a:srgbClr val="00B050"/>
                </a:solidFill>
                <a:sym typeface="Wingdings" panose="05000000000000000000" pitchFamily="2" charset="2"/>
              </a:rPr>
              <a:t> </a:t>
            </a:r>
            <a:r>
              <a:rPr lang="el-GR" sz="1400" b="1" dirty="0">
                <a:solidFill>
                  <a:srgbClr val="00B050"/>
                </a:solidFill>
              </a:rPr>
              <a:t> Οι δραστηριότητες πρέπει να είναι σχεδιασμένες με τρόπο </a:t>
            </a:r>
            <a:r>
              <a:rPr lang="el-GR" sz="1400" b="1" dirty="0" err="1">
                <a:solidFill>
                  <a:srgbClr val="00B050"/>
                </a:solidFill>
              </a:rPr>
              <a:t>προσβάσιμο</a:t>
            </a:r>
            <a:r>
              <a:rPr lang="el-GR" sz="1400" b="1" dirty="0">
                <a:solidFill>
                  <a:srgbClr val="00B050"/>
                </a:solidFill>
              </a:rPr>
              <a:t> και χωρίς αποκλεισμούς </a:t>
            </a:r>
          </a:p>
          <a:p>
            <a:pPr marL="285750" indent="-285750" algn="just">
              <a:buFont typeface="Wingdings" panose="05000000000000000000" pitchFamily="2" charset="2"/>
              <a:buChar char="§"/>
              <a:defRPr/>
            </a:pPr>
            <a:r>
              <a:rPr lang="el-GR" sz="1400" b="1" kern="0" dirty="0">
                <a:solidFill>
                  <a:srgbClr val="00B050"/>
                </a:solidFill>
              </a:rPr>
              <a:t>Συμμετέχοντες στη δραστηριότητα – Αριθμός (κατά προσέγγιση) και προφίλ </a:t>
            </a:r>
            <a:r>
              <a:rPr lang="el-GR" sz="1400" b="1" dirty="0">
                <a:solidFill>
                  <a:srgbClr val="00B050"/>
                </a:solidFill>
                <a:sym typeface="Wingdings" panose="05000000000000000000" pitchFamily="2" charset="2"/>
              </a:rPr>
              <a:t> Ο αριθμός των συμμετεχόντων </a:t>
            </a:r>
            <a:r>
              <a:rPr lang="el-GR" sz="1400" b="1" kern="0" dirty="0">
                <a:solidFill>
                  <a:srgbClr val="00B050"/>
                </a:solidFill>
                <a:sym typeface="Wingdings" panose="05000000000000000000" pitchFamily="2" charset="2"/>
              </a:rPr>
              <a:t>να είναι ανάλογος του δηλωμένου κόστους της δραστηριότητας</a:t>
            </a:r>
            <a:endParaRPr lang="el-GR" sz="1400" b="1" kern="0" dirty="0">
              <a:solidFill>
                <a:srgbClr val="00B050"/>
              </a:solidFill>
            </a:endParaRPr>
          </a:p>
          <a:p>
            <a:pPr marL="268288" lvl="0" indent="-268288">
              <a:buFont typeface="Wingdings" panose="05000000000000000000" pitchFamily="2" charset="2"/>
              <a:buChar char="§"/>
              <a:defRPr/>
            </a:pPr>
            <a:r>
              <a:rPr lang="el-GR" sz="1400" b="1" kern="0" dirty="0">
                <a:solidFill>
                  <a:srgbClr val="00B050"/>
                </a:solidFill>
                <a:sym typeface="Wingdings" panose="05000000000000000000" pitchFamily="2" charset="2"/>
              </a:rPr>
              <a:t>Πρέπει να επιλεγούν οι πλέον κατάλληλοι συμμετέχοντες ανά δραστηριότητα, στη βάση των ικανοτήτων και της εξειδίκευσής τους</a:t>
            </a:r>
          </a:p>
          <a:p>
            <a:pPr marL="268288" lvl="0" indent="-268288">
              <a:buFont typeface="Wingdings" panose="05000000000000000000" pitchFamily="2" charset="2"/>
              <a:buChar char="§"/>
              <a:defRPr/>
            </a:pPr>
            <a:r>
              <a:rPr lang="el-GR" sz="1400" b="1" kern="0" dirty="0">
                <a:solidFill>
                  <a:srgbClr val="00B050"/>
                </a:solidFill>
                <a:sym typeface="Wingdings" panose="05000000000000000000" pitchFamily="2" charset="2"/>
              </a:rPr>
              <a:t>Ποιοι θα επωφεληθούν από τα αποτελέσματα της δραστηριότητας και με ποιο τρόπο; </a:t>
            </a:r>
            <a:r>
              <a:rPr lang="el-GR" sz="1400" b="1" dirty="0">
                <a:solidFill>
                  <a:srgbClr val="00B050"/>
                </a:solidFill>
                <a:sym typeface="Wingdings" panose="05000000000000000000" pitchFamily="2" charset="2"/>
              </a:rPr>
              <a:t> Αναφορά όχι μόνο στους άμεσα συμμετέχοντες αλλά και σε ομάδες εκτός των άμεσα συμμετεχόντων στη δραστηριότητα</a:t>
            </a:r>
            <a:endParaRPr lang="el-GR" sz="1400" b="1" kern="0" dirty="0">
              <a:solidFill>
                <a:srgbClr val="00B050"/>
              </a:solidFill>
            </a:endParaRPr>
          </a:p>
        </p:txBody>
      </p:sp>
      <p:cxnSp>
        <p:nvCxnSpPr>
          <p:cNvPr id="19" name="Straight Arrow Connector 18">
            <a:extLst>
              <a:ext uri="{FF2B5EF4-FFF2-40B4-BE49-F238E27FC236}">
                <a16:creationId xmlns:a16="http://schemas.microsoft.com/office/drawing/2014/main" id="{34775C5A-8BFB-D9FD-293A-4D9B745BE79F}"/>
              </a:ext>
            </a:extLst>
          </p:cNvPr>
          <p:cNvCxnSpPr>
            <a:cxnSpLocks/>
          </p:cNvCxnSpPr>
          <p:nvPr/>
        </p:nvCxnSpPr>
        <p:spPr>
          <a:xfrm>
            <a:off x="1238863" y="4348379"/>
            <a:ext cx="0" cy="487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C2A9127-5DE6-22D4-4CC4-52B775A58756}"/>
              </a:ext>
            </a:extLst>
          </p:cNvPr>
          <p:cNvSpPr/>
          <p:nvPr/>
        </p:nvSpPr>
        <p:spPr>
          <a:xfrm>
            <a:off x="499716" y="4895601"/>
            <a:ext cx="11343387" cy="954107"/>
          </a:xfrm>
          <a:prstGeom prst="rect">
            <a:avLst/>
          </a:prstGeom>
        </p:spPr>
        <p:txBody>
          <a:bodyPr wrap="square">
            <a:spAutoFit/>
          </a:bodyPr>
          <a:lstStyle/>
          <a:p>
            <a:pPr marL="285750" lvl="0" indent="-285750">
              <a:buFont typeface="Wingdings" panose="05000000000000000000" pitchFamily="2" charset="2"/>
              <a:buChar char="§"/>
              <a:defRPr/>
            </a:pPr>
            <a:r>
              <a:rPr lang="el-GR" sz="1400" b="1" kern="0" dirty="0">
                <a:solidFill>
                  <a:srgbClr val="00B050"/>
                </a:solidFill>
              </a:rPr>
              <a:t>Ποιοι είναι οι ειδικοί στόχοι της εν λόγω δραστηριότητας και πώς αυτοί σχετίζονται με τους γενικούς στόχους του Σχεδίου, όπως αυτοί </a:t>
            </a:r>
            <a:r>
              <a:rPr lang="el-GR" sz="1400" b="1" kern="0" dirty="0" err="1">
                <a:solidFill>
                  <a:srgbClr val="00B050"/>
                </a:solidFill>
              </a:rPr>
              <a:t>περιγράφηκαν</a:t>
            </a:r>
            <a:r>
              <a:rPr lang="el-GR" sz="1400" b="1" kern="0" dirty="0">
                <a:solidFill>
                  <a:srgbClr val="00B050"/>
                </a:solidFill>
              </a:rPr>
              <a:t> σε άλλη ενότητα της αίτησης;</a:t>
            </a:r>
          </a:p>
          <a:p>
            <a:pPr marL="285750" lvl="0" indent="-285750">
              <a:buFont typeface="Wingdings" panose="05000000000000000000" pitchFamily="2" charset="2"/>
              <a:buChar char="§"/>
              <a:defRPr/>
            </a:pPr>
            <a:r>
              <a:rPr lang="el-GR" sz="1400" b="1" kern="0" dirty="0">
                <a:solidFill>
                  <a:srgbClr val="00B050"/>
                </a:solidFill>
              </a:rPr>
              <a:t>Πώς το περιεχόμενο της δραστηριότητας θα συμβάλει στην επίτευξη των ειδικών στόχων της; </a:t>
            </a:r>
            <a:r>
              <a:rPr lang="el-GR" sz="1400" b="1" dirty="0">
                <a:solidFill>
                  <a:srgbClr val="00B050"/>
                </a:solidFill>
                <a:sym typeface="Wingdings" panose="05000000000000000000" pitchFamily="2" charset="2"/>
              </a:rPr>
              <a:t> Συνάφεια περιεχομένου δραστηριότητας και ειδικών της στόχων</a:t>
            </a:r>
            <a:endParaRPr lang="el-GR" sz="1400" b="1" kern="0" dirty="0">
              <a:solidFill>
                <a:srgbClr val="00B050"/>
              </a:solidFill>
            </a:endParaRPr>
          </a:p>
        </p:txBody>
      </p:sp>
    </p:spTree>
    <p:extLst>
      <p:ext uri="{BB962C8B-B14F-4D97-AF65-F5344CB8AC3E}">
        <p14:creationId xmlns:p14="http://schemas.microsoft.com/office/powerpoint/2010/main" val="35082384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1828E8-604C-F443-EC7B-1167F36904C4}"/>
              </a:ext>
            </a:extLst>
          </p:cNvPr>
          <p:cNvPicPr>
            <a:picLocks noChangeAspect="1"/>
          </p:cNvPicPr>
          <p:nvPr/>
        </p:nvPicPr>
        <p:blipFill>
          <a:blip r:embed="rId2"/>
          <a:stretch>
            <a:fillRect/>
          </a:stretch>
        </p:blipFill>
        <p:spPr>
          <a:xfrm>
            <a:off x="458659" y="2028009"/>
            <a:ext cx="11049958" cy="2225233"/>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5119254" y="21217"/>
            <a:ext cx="12421508" cy="523220"/>
          </a:xfrm>
          <a:prstGeom prst="rect">
            <a:avLst/>
          </a:prstGeom>
          <a:noFill/>
        </p:spPr>
        <p:txBody>
          <a:bodyPr wrap="square" rtlCol="0">
            <a:spAutoFit/>
          </a:bodyPr>
          <a:lstStyle/>
          <a:p>
            <a:pPr algn="ctr"/>
            <a:r>
              <a:rPr lang="en-GB" sz="2800" b="1" dirty="0">
                <a:solidFill>
                  <a:schemeClr val="bg1"/>
                </a:solidFill>
              </a:rPr>
              <a:t>ACTIVITIES</a:t>
            </a:r>
          </a:p>
        </p:txBody>
      </p:sp>
      <p:sp>
        <p:nvSpPr>
          <p:cNvPr id="9" name="Rectangle 8"/>
          <p:cNvSpPr/>
          <p:nvPr/>
        </p:nvSpPr>
        <p:spPr>
          <a:xfrm>
            <a:off x="224487" y="749169"/>
            <a:ext cx="1415772" cy="369332"/>
          </a:xfrm>
          <a:prstGeom prst="rect">
            <a:avLst/>
          </a:prstGeom>
        </p:spPr>
        <p:txBody>
          <a:bodyPr wrap="none">
            <a:spAutoFit/>
          </a:bodyPr>
          <a:lstStyle/>
          <a:p>
            <a:pPr marL="285750" indent="-285750">
              <a:buFont typeface="Wingdings" panose="05000000000000000000" pitchFamily="2" charset="2"/>
              <a:buChar char="§"/>
            </a:pPr>
            <a:r>
              <a:rPr lang="en-GB" b="1" dirty="0"/>
              <a:t>Activities</a:t>
            </a:r>
            <a:r>
              <a:rPr lang="el-GR" dirty="0"/>
              <a:t>:</a:t>
            </a:r>
            <a:endParaRPr lang="en-GB" dirty="0"/>
          </a:p>
        </p:txBody>
      </p:sp>
      <p:cxnSp>
        <p:nvCxnSpPr>
          <p:cNvPr id="11" name="Straight Arrow Connector 10"/>
          <p:cNvCxnSpPr>
            <a:cxnSpLocks/>
          </p:cNvCxnSpPr>
          <p:nvPr/>
        </p:nvCxnSpPr>
        <p:spPr>
          <a:xfrm flipV="1">
            <a:off x="2743200" y="1792349"/>
            <a:ext cx="934065" cy="625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4775C5A-8BFB-D9FD-293A-4D9B745BE79F}"/>
              </a:ext>
            </a:extLst>
          </p:cNvPr>
          <p:cNvCxnSpPr>
            <a:cxnSpLocks/>
          </p:cNvCxnSpPr>
          <p:nvPr/>
        </p:nvCxnSpPr>
        <p:spPr>
          <a:xfrm>
            <a:off x="2113934" y="3729327"/>
            <a:ext cx="0" cy="679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6120034-FE87-3AA6-FDBE-6E11249D2078}"/>
              </a:ext>
            </a:extLst>
          </p:cNvPr>
          <p:cNvSpPr/>
          <p:nvPr/>
        </p:nvSpPr>
        <p:spPr>
          <a:xfrm>
            <a:off x="281751" y="1117627"/>
            <a:ext cx="11561351" cy="1092607"/>
          </a:xfrm>
          <a:prstGeom prst="rect">
            <a:avLst/>
          </a:prstGeom>
        </p:spPr>
        <p:txBody>
          <a:bodyPr wrap="square">
            <a:spAutoFit/>
          </a:bodyPr>
          <a:lstStyle/>
          <a:p>
            <a:pPr marL="268288" lvl="0" indent="-268288" algn="just">
              <a:buFont typeface="Wingdings" panose="05000000000000000000" pitchFamily="2" charset="2"/>
              <a:buChar char="§"/>
              <a:defRPr/>
            </a:pPr>
            <a:r>
              <a:rPr lang="el-GR" sz="1300" b="1" kern="0" dirty="0">
                <a:solidFill>
                  <a:srgbClr val="00B050"/>
                </a:solidFill>
              </a:rPr>
              <a:t>Περιγραφή των αποτελεσμάτων που αναμένεται να προκύψουν μέσα από τη δραστηριότητα. Πώς αυτά συνδέονται με τα γενικά αποτελέσματα του Σχεδίου, όπως </a:t>
            </a:r>
            <a:r>
              <a:rPr lang="el-GR" sz="1300" b="1" kern="0" dirty="0" err="1">
                <a:solidFill>
                  <a:srgbClr val="00B050"/>
                </a:solidFill>
              </a:rPr>
              <a:t>περιγράφηκαν</a:t>
            </a:r>
            <a:r>
              <a:rPr lang="el-GR" sz="1300" b="1" kern="0" dirty="0">
                <a:solidFill>
                  <a:srgbClr val="00B050"/>
                </a:solidFill>
              </a:rPr>
              <a:t> στην ενότητα </a:t>
            </a:r>
            <a:r>
              <a:rPr lang="en-GB" sz="1300" b="1" kern="0" dirty="0">
                <a:solidFill>
                  <a:srgbClr val="00B050"/>
                </a:solidFill>
              </a:rPr>
              <a:t>“Project Description”</a:t>
            </a:r>
            <a:r>
              <a:rPr lang="el-GR" sz="1300" b="1" kern="0" dirty="0">
                <a:solidFill>
                  <a:srgbClr val="00B050"/>
                </a:solidFill>
              </a:rPr>
              <a:t>;</a:t>
            </a:r>
          </a:p>
          <a:p>
            <a:pPr marL="271463" lvl="0" indent="-271463" algn="just">
              <a:buFont typeface="Wingdings" panose="05000000000000000000" pitchFamily="2" charset="2"/>
              <a:buChar char="§"/>
              <a:defRPr/>
            </a:pPr>
            <a:r>
              <a:rPr lang="el-GR" sz="1300" b="1" kern="0" dirty="0">
                <a:solidFill>
                  <a:srgbClr val="00B050"/>
                </a:solidFill>
              </a:rPr>
              <a:t>Πρέπει να υπάρχει σαφής σύνδεση μεταξύ του περιεχομένου/της μεθοδολογίας της δραστηριότητας και των στόχων και αποτελεσμάτων της</a:t>
            </a:r>
          </a:p>
          <a:p>
            <a:pPr marL="271463" lvl="0" indent="-271463">
              <a:buFont typeface="Wingdings" panose="05000000000000000000" pitchFamily="2" charset="2"/>
              <a:buChar char="§"/>
              <a:defRPr/>
            </a:pPr>
            <a:endParaRPr lang="el-GR" sz="1300" b="1" kern="0" dirty="0">
              <a:solidFill>
                <a:srgbClr val="00B050"/>
              </a:solidFill>
            </a:endParaRPr>
          </a:p>
          <a:p>
            <a:pPr lvl="0">
              <a:defRPr/>
            </a:pPr>
            <a:endParaRPr lang="en-GB" sz="1300" b="1" kern="0" dirty="0">
              <a:solidFill>
                <a:srgbClr val="00B050"/>
              </a:solidFill>
            </a:endParaRPr>
          </a:p>
        </p:txBody>
      </p:sp>
      <p:sp>
        <p:nvSpPr>
          <p:cNvPr id="12" name="Rectangle 11">
            <a:extLst>
              <a:ext uri="{FF2B5EF4-FFF2-40B4-BE49-F238E27FC236}">
                <a16:creationId xmlns:a16="http://schemas.microsoft.com/office/drawing/2014/main" id="{BDA1C9CD-E8E8-1297-6C7A-CF42953E83CC}"/>
              </a:ext>
            </a:extLst>
          </p:cNvPr>
          <p:cNvSpPr/>
          <p:nvPr/>
        </p:nvSpPr>
        <p:spPr>
          <a:xfrm>
            <a:off x="281751" y="4408826"/>
            <a:ext cx="10201511" cy="2492990"/>
          </a:xfrm>
          <a:prstGeom prst="rect">
            <a:avLst/>
          </a:prstGeom>
        </p:spPr>
        <p:txBody>
          <a:bodyPr wrap="square">
            <a:spAutoFit/>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Δε θα πρέπει μόνο στην ολότητά του το Σχέδιο να είναι οικονομικά-αποδοτικό αλλά και ανά δραστηριότητα.</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Για να είναι εφικτή η αξιολόγηση αυτής της πτυχής μίας δραστηριότητας, θα πρέπει η δραστηριότητα να </a:t>
            </a:r>
            <a:r>
              <a:rPr lang="el-GR" sz="1300" b="1" kern="0" dirty="0" err="1">
                <a:solidFill>
                  <a:srgbClr val="00B050"/>
                </a:solidFill>
              </a:rPr>
              <a:t>περιγραφεί</a:t>
            </a:r>
            <a:r>
              <a:rPr lang="el-GR" sz="1300" b="1" kern="0" dirty="0">
                <a:solidFill>
                  <a:srgbClr val="00B050"/>
                </a:solidFill>
              </a:rPr>
              <a:t> με τον μεγαλύτερο δυνατό βαθμό λεπτομέρειας. Εάν, για παράδειγμα, η δραστηριότητα είναι η διοργάνωση μίας συνάντησης, η περιγραφή θα πρέπει να παραπέμπει ξεκάθαρα στην έκταση/μέγεθος της συνάντησης (π.χ. 15-20 συμμετέχοντες από 5 διαφορετικές χώρες). Δε χρειάζεται, όμως, να καθοριστεί ο ακριβής αριθμός συμμετεχόντων ή το ποσό που αντιστοιχεί στα γεύματα του κάθε συμμετέχοντα ξεχωριστά.</a:t>
            </a:r>
          </a:p>
          <a:p>
            <a:pPr marL="285750" indent="-285750" algn="just">
              <a:buFont typeface="Wingdings" panose="05000000000000000000" pitchFamily="2" charset="2"/>
              <a:buChar char="§"/>
              <a:defRPr/>
            </a:pPr>
            <a:r>
              <a:rPr lang="el-GR" sz="1300" b="1" kern="0" dirty="0">
                <a:solidFill>
                  <a:srgbClr val="00B050"/>
                </a:solidFill>
              </a:rPr>
              <a:t>Πολύ γενική αναφορά στη μέθοδο κοστολόγησης της δραστηριότητας (π.χ. «έγινε χρήση των τιμών που περιλαμβάνονται στους οικονομικούς πίνακες της ΕΕ, που χρησιμοποιούνταν κατά την προηγούμενη Προγραμματική περίοδο»), χωρίς παρουσίαση των μαθηματικών πράξεων – πολλαπλασιασμών που έγιναν</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Η δραστηριότητα θα πρέπει να συνδεθεί με ένα κόστος, το οποίο να αντιστοιχεί στην πραγματική της βαρύτητα μέσα στην πρόταση (πραγματική βαρύτητα = η  συνεισφορά της στην επίτευξη των στόχων και αποτελεσμάτων της πρότασης). </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Ανάλυση του προϋπολογισμού της δραστηριότητας ανά εταίρο, στη βάση της ξεχωριστής του συνεισφοράς στη δραστηριότητα</a:t>
            </a:r>
          </a:p>
          <a:p>
            <a:pPr marR="0" lvl="0" algn="just" defTabSz="914400" eaLnBrk="1" fontAlgn="auto" latinLnBrk="0" hangingPunct="1">
              <a:lnSpc>
                <a:spcPct val="100000"/>
              </a:lnSpc>
              <a:spcBef>
                <a:spcPts val="0"/>
              </a:spcBef>
              <a:spcAft>
                <a:spcPts val="0"/>
              </a:spcAft>
              <a:buClrTx/>
              <a:buSzTx/>
              <a:tabLst/>
              <a:defRPr/>
            </a:pPr>
            <a:endParaRPr lang="el-GR" sz="1300" b="1" kern="0" dirty="0">
              <a:solidFill>
                <a:srgbClr val="00B050"/>
              </a:solidFill>
            </a:endParaRPr>
          </a:p>
        </p:txBody>
      </p:sp>
    </p:spTree>
    <p:extLst>
      <p:ext uri="{BB962C8B-B14F-4D97-AF65-F5344CB8AC3E}">
        <p14:creationId xmlns:p14="http://schemas.microsoft.com/office/powerpoint/2010/main" val="30957702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244103-24E1-A1A9-3EF8-B5BC241F419B}"/>
              </a:ext>
            </a:extLst>
          </p:cNvPr>
          <p:cNvPicPr>
            <a:picLocks noChangeAspect="1"/>
          </p:cNvPicPr>
          <p:nvPr/>
        </p:nvPicPr>
        <p:blipFill>
          <a:blip r:embed="rId2"/>
          <a:stretch>
            <a:fillRect/>
          </a:stretch>
        </p:blipFill>
        <p:spPr>
          <a:xfrm>
            <a:off x="281751" y="2426872"/>
            <a:ext cx="11278577" cy="1425063"/>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5166392" y="28918"/>
            <a:ext cx="12421508" cy="523220"/>
          </a:xfrm>
          <a:prstGeom prst="rect">
            <a:avLst/>
          </a:prstGeom>
          <a:noFill/>
        </p:spPr>
        <p:txBody>
          <a:bodyPr wrap="square" rtlCol="0">
            <a:spAutoFit/>
          </a:bodyPr>
          <a:lstStyle/>
          <a:p>
            <a:pPr algn="ctr"/>
            <a:r>
              <a:rPr lang="en-GB" sz="2800" b="1" dirty="0">
                <a:solidFill>
                  <a:schemeClr val="bg1"/>
                </a:solidFill>
              </a:rPr>
              <a:t>ACTIVITIES</a:t>
            </a:r>
          </a:p>
        </p:txBody>
      </p:sp>
      <p:sp>
        <p:nvSpPr>
          <p:cNvPr id="9" name="Rectangle 8"/>
          <p:cNvSpPr/>
          <p:nvPr/>
        </p:nvSpPr>
        <p:spPr>
          <a:xfrm>
            <a:off x="224487" y="878599"/>
            <a:ext cx="1415772" cy="369332"/>
          </a:xfrm>
          <a:prstGeom prst="rect">
            <a:avLst/>
          </a:prstGeom>
        </p:spPr>
        <p:txBody>
          <a:bodyPr wrap="none">
            <a:spAutoFit/>
          </a:bodyPr>
          <a:lstStyle/>
          <a:p>
            <a:pPr marL="285750" indent="-285750">
              <a:buFont typeface="Wingdings" panose="05000000000000000000" pitchFamily="2" charset="2"/>
              <a:buChar char="§"/>
            </a:pPr>
            <a:r>
              <a:rPr lang="en-GB" b="1" dirty="0"/>
              <a:t>Activities</a:t>
            </a:r>
            <a:r>
              <a:rPr lang="el-GR" dirty="0"/>
              <a:t>:</a:t>
            </a:r>
            <a:endParaRPr lang="en-GB" dirty="0"/>
          </a:p>
        </p:txBody>
      </p:sp>
      <p:cxnSp>
        <p:nvCxnSpPr>
          <p:cNvPr id="11" name="Straight Arrow Connector 10"/>
          <p:cNvCxnSpPr>
            <a:cxnSpLocks/>
          </p:cNvCxnSpPr>
          <p:nvPr/>
        </p:nvCxnSpPr>
        <p:spPr>
          <a:xfrm flipV="1">
            <a:off x="2180492" y="2311121"/>
            <a:ext cx="0" cy="469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4775C5A-8BFB-D9FD-293A-4D9B745BE79F}"/>
              </a:ext>
            </a:extLst>
          </p:cNvPr>
          <p:cNvCxnSpPr>
            <a:cxnSpLocks/>
          </p:cNvCxnSpPr>
          <p:nvPr/>
        </p:nvCxnSpPr>
        <p:spPr>
          <a:xfrm>
            <a:off x="10962967" y="3606217"/>
            <a:ext cx="0" cy="585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6120034-FE87-3AA6-FDBE-6E11249D2078}"/>
              </a:ext>
            </a:extLst>
          </p:cNvPr>
          <p:cNvSpPr/>
          <p:nvPr/>
        </p:nvSpPr>
        <p:spPr>
          <a:xfrm>
            <a:off x="281752" y="1377634"/>
            <a:ext cx="10922160" cy="1092607"/>
          </a:xfrm>
          <a:prstGeom prst="rect">
            <a:avLst/>
          </a:prstGeom>
        </p:spPr>
        <p:txBody>
          <a:bodyPr wrap="square">
            <a:spAutoFit/>
          </a:bodyPr>
          <a:lstStyle/>
          <a:p>
            <a:pPr lvl="0" algn="just">
              <a:defRPr/>
            </a:pPr>
            <a:endParaRPr lang="el-GR" sz="1300" b="1" kern="0" dirty="0">
              <a:solidFill>
                <a:srgbClr val="00B050"/>
              </a:solidFill>
            </a:endParaRPr>
          </a:p>
          <a:p>
            <a:pPr marL="271463" lvl="0" indent="-271463">
              <a:buFont typeface="Wingdings" panose="05000000000000000000" pitchFamily="2" charset="2"/>
              <a:buChar char="§"/>
              <a:defRPr/>
            </a:pPr>
            <a:endParaRPr lang="el-GR" sz="1300" b="1" kern="0" dirty="0">
              <a:solidFill>
                <a:srgbClr val="00B050"/>
              </a:solidFill>
            </a:endParaRPr>
          </a:p>
          <a:p>
            <a:pPr lvl="0">
              <a:defRPr/>
            </a:pPr>
            <a:r>
              <a:rPr lang="el-GR" sz="1300" b="1" kern="0" dirty="0">
                <a:solidFill>
                  <a:srgbClr val="00B050"/>
                </a:solidFill>
              </a:rPr>
              <a:t>Συνολική Διάρκεια Δραστηριότητας σε ημέρες: Υπολογίζεται αυτόματα στη βάση των πεδίων </a:t>
            </a:r>
            <a:r>
              <a:rPr lang="en-GB" sz="1300" b="1" kern="0" dirty="0">
                <a:solidFill>
                  <a:srgbClr val="00B050"/>
                </a:solidFill>
              </a:rPr>
              <a:t>“Estimated Start Date” </a:t>
            </a:r>
            <a:r>
              <a:rPr lang="el-GR" sz="1300" b="1" kern="0" dirty="0">
                <a:solidFill>
                  <a:srgbClr val="00B050"/>
                </a:solidFill>
              </a:rPr>
              <a:t>και </a:t>
            </a:r>
            <a:r>
              <a:rPr lang="en-GB" sz="1300" b="1" kern="0" dirty="0">
                <a:solidFill>
                  <a:srgbClr val="00B050"/>
                </a:solidFill>
              </a:rPr>
              <a:t>“Estimated End Date”</a:t>
            </a:r>
            <a:r>
              <a:rPr lang="el-GR" sz="1300" b="1" kern="0" dirty="0">
                <a:solidFill>
                  <a:srgbClr val="00B050"/>
                </a:solidFill>
              </a:rPr>
              <a:t>. Όταν όλες οι δραστηριότητες του Σχεδίου καταχωρηθούν στην αίτηση, εδώ θα εμφανίζεται το άθροισμα των ημερών διάρκειας όλων των δραστηριοτήτων του Σχεδίου </a:t>
            </a:r>
            <a:endParaRPr lang="en-GB" sz="1300" b="1" kern="0" dirty="0">
              <a:solidFill>
                <a:srgbClr val="00B050"/>
              </a:solidFill>
            </a:endParaRPr>
          </a:p>
        </p:txBody>
      </p:sp>
      <p:sp>
        <p:nvSpPr>
          <p:cNvPr id="12" name="Rectangle 11">
            <a:extLst>
              <a:ext uri="{FF2B5EF4-FFF2-40B4-BE49-F238E27FC236}">
                <a16:creationId xmlns:a16="http://schemas.microsoft.com/office/drawing/2014/main" id="{BDA1C9CD-E8E8-1297-6C7A-CF42953E83CC}"/>
              </a:ext>
            </a:extLst>
          </p:cNvPr>
          <p:cNvSpPr/>
          <p:nvPr/>
        </p:nvSpPr>
        <p:spPr>
          <a:xfrm>
            <a:off x="10005854" y="4226776"/>
            <a:ext cx="10201511" cy="292388"/>
          </a:xfrm>
          <a:prstGeom prst="rect">
            <a:avLst/>
          </a:prstGeom>
        </p:spPr>
        <p:txBody>
          <a:bodyPr wrap="square">
            <a:spAutoFit/>
          </a:bodyPr>
          <a:lstStyle/>
          <a:p>
            <a:pPr marR="0" lvl="0" algn="just" defTabSz="914400" eaLnBrk="1" fontAlgn="auto" latinLnBrk="0" hangingPunct="1">
              <a:lnSpc>
                <a:spcPct val="100000"/>
              </a:lnSpc>
              <a:spcBef>
                <a:spcPts val="0"/>
              </a:spcBef>
              <a:spcAft>
                <a:spcPts val="0"/>
              </a:spcAft>
              <a:buClrTx/>
              <a:buSzTx/>
              <a:tabLst/>
              <a:defRPr/>
            </a:pPr>
            <a:r>
              <a:rPr lang="el-GR" sz="1300" b="1" kern="0" dirty="0">
                <a:solidFill>
                  <a:srgbClr val="00B050"/>
                </a:solidFill>
              </a:rPr>
              <a:t>Προσθήκη καταχώρησης</a:t>
            </a:r>
          </a:p>
        </p:txBody>
      </p:sp>
      <p:cxnSp>
        <p:nvCxnSpPr>
          <p:cNvPr id="14" name="Straight Arrow Connector 13">
            <a:extLst>
              <a:ext uri="{FF2B5EF4-FFF2-40B4-BE49-F238E27FC236}">
                <a16:creationId xmlns:a16="http://schemas.microsoft.com/office/drawing/2014/main" id="{0ECA901B-AF76-6A9E-9FDE-F393FB46966A}"/>
              </a:ext>
            </a:extLst>
          </p:cNvPr>
          <p:cNvCxnSpPr>
            <a:cxnSpLocks/>
          </p:cNvCxnSpPr>
          <p:nvPr/>
        </p:nvCxnSpPr>
        <p:spPr>
          <a:xfrm>
            <a:off x="4304042" y="2994409"/>
            <a:ext cx="0" cy="611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17FA8EC0-057D-B385-3B21-5720D56CCDD2}"/>
              </a:ext>
            </a:extLst>
          </p:cNvPr>
          <p:cNvSpPr/>
          <p:nvPr/>
        </p:nvSpPr>
        <p:spPr>
          <a:xfrm>
            <a:off x="2180492" y="3273752"/>
            <a:ext cx="5649187" cy="1492716"/>
          </a:xfrm>
          <a:prstGeom prst="rect">
            <a:avLst/>
          </a:prstGeom>
        </p:spPr>
        <p:txBody>
          <a:bodyPr wrap="square">
            <a:spAutoFit/>
          </a:bodyPr>
          <a:lstStyle/>
          <a:p>
            <a:pPr lvl="0" algn="just">
              <a:defRPr/>
            </a:pPr>
            <a:endParaRPr lang="el-GR" sz="1300" b="1" kern="0" dirty="0">
              <a:solidFill>
                <a:srgbClr val="00B050"/>
              </a:solidFill>
            </a:endParaRPr>
          </a:p>
          <a:p>
            <a:pPr marL="271463" lvl="0" indent="-271463">
              <a:buFont typeface="Wingdings" panose="05000000000000000000" pitchFamily="2" charset="2"/>
              <a:buChar char="§"/>
              <a:defRPr/>
            </a:pPr>
            <a:endParaRPr lang="el-GR" sz="1300" b="1" kern="0" dirty="0">
              <a:solidFill>
                <a:srgbClr val="00B050"/>
              </a:solidFill>
            </a:endParaRPr>
          </a:p>
          <a:p>
            <a:pPr lvl="0" algn="ctr">
              <a:defRPr/>
            </a:pPr>
            <a:r>
              <a:rPr lang="el-GR" sz="1300" b="1" kern="0" dirty="0">
                <a:solidFill>
                  <a:srgbClr val="00B050"/>
                </a:solidFill>
              </a:rPr>
              <a:t>Ποσό που κατανέμεται στη δραστηριότητα, όπως καταχωρήθηκε στο πεδίο </a:t>
            </a:r>
            <a:r>
              <a:rPr lang="en-GB" sz="1300" b="1" kern="0" dirty="0">
                <a:solidFill>
                  <a:srgbClr val="00B050"/>
                </a:solidFill>
              </a:rPr>
              <a:t>“Grant Amount Allocated to the Activity”</a:t>
            </a:r>
            <a:r>
              <a:rPr lang="el-GR" sz="1300" b="1" kern="0" dirty="0">
                <a:solidFill>
                  <a:srgbClr val="00B050"/>
                </a:solidFill>
              </a:rPr>
              <a:t>: </a:t>
            </a:r>
            <a:r>
              <a:rPr lang="en-GB" sz="1300" b="1" kern="0" dirty="0">
                <a:solidFill>
                  <a:srgbClr val="00B050"/>
                </a:solidFill>
              </a:rPr>
              <a:t> </a:t>
            </a:r>
            <a:r>
              <a:rPr lang="el-GR" sz="1300" b="1" kern="0" dirty="0">
                <a:solidFill>
                  <a:srgbClr val="00B050"/>
                </a:solidFill>
              </a:rPr>
              <a:t>Όταν όλες οι δραστηριότητες του Σχεδίου καταχωρηθούν στην αίτηση, εδώ θα εμφανίζεται το συνολικό αιτούμενο </a:t>
            </a:r>
            <a:r>
              <a:rPr lang="el-GR" sz="1300" b="1" kern="0" dirty="0" err="1">
                <a:solidFill>
                  <a:srgbClr val="00B050"/>
                </a:solidFill>
              </a:rPr>
              <a:t>κατ</a:t>
            </a:r>
            <a:r>
              <a:rPr lang="el-GR" sz="1300" b="1" kern="0" dirty="0">
                <a:solidFill>
                  <a:srgbClr val="00B050"/>
                </a:solidFill>
              </a:rPr>
              <a:t>΄ </a:t>
            </a:r>
            <a:r>
              <a:rPr lang="el-GR" sz="1300" b="1" kern="0" dirty="0" err="1">
                <a:solidFill>
                  <a:srgbClr val="00B050"/>
                </a:solidFill>
              </a:rPr>
              <a:t>αποκοπήν</a:t>
            </a:r>
            <a:r>
              <a:rPr lang="el-GR" sz="1300" b="1" kern="0" dirty="0">
                <a:solidFill>
                  <a:srgbClr val="00B050"/>
                </a:solidFill>
              </a:rPr>
              <a:t> ποσό (το άθροισμα του κόστους όλων των δραστηριοτήτων του Σχεδίου)</a:t>
            </a:r>
            <a:endParaRPr lang="en-GB" sz="1300" b="1" kern="0" dirty="0">
              <a:solidFill>
                <a:srgbClr val="00B050"/>
              </a:solidFill>
            </a:endParaRPr>
          </a:p>
        </p:txBody>
      </p:sp>
    </p:spTree>
    <p:extLst>
      <p:ext uri="{BB962C8B-B14F-4D97-AF65-F5344CB8AC3E}">
        <p14:creationId xmlns:p14="http://schemas.microsoft.com/office/powerpoint/2010/main" val="3269306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499101" y="27059"/>
            <a:ext cx="8595101" cy="523220"/>
          </a:xfrm>
          <a:prstGeom prst="rect">
            <a:avLst/>
          </a:prstGeom>
          <a:noFill/>
        </p:spPr>
        <p:txBody>
          <a:bodyPr wrap="square" rtlCol="0">
            <a:spAutoFit/>
          </a:bodyPr>
          <a:lstStyle/>
          <a:p>
            <a:pPr algn="ctr"/>
            <a:r>
              <a:rPr lang="el-GR" sz="2800" b="1" dirty="0">
                <a:solidFill>
                  <a:schemeClr val="bg1"/>
                </a:solidFill>
              </a:rPr>
              <a:t>ΕΙΔΗ ΣΥΜΠΡΑΞΕΩΝ</a:t>
            </a:r>
            <a:endParaRPr lang="en-GB" sz="2800" b="1" dirty="0">
              <a:solidFill>
                <a:schemeClr val="bg1"/>
              </a:solidFill>
            </a:endParaRPr>
          </a:p>
        </p:txBody>
      </p:sp>
      <p:sp>
        <p:nvSpPr>
          <p:cNvPr id="4" name="Content Placeholder 2"/>
          <p:cNvSpPr txBox="1">
            <a:spLocks/>
          </p:cNvSpPr>
          <p:nvPr/>
        </p:nvSpPr>
        <p:spPr>
          <a:xfrm>
            <a:off x="436687" y="1541959"/>
            <a:ext cx="1065993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Υπάρχουν δύο ξεχωριστά </a:t>
            </a:r>
            <a:r>
              <a:rPr lang="el-GR" sz="2200" b="1" dirty="0">
                <a:solidFill>
                  <a:sysClr val="windowText" lastClr="000000"/>
                </a:solidFill>
                <a:latin typeface="Calibri"/>
              </a:rPr>
              <a:t>είδη</a:t>
            </a: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 Συμπράξεων για Συνεργασία</a:t>
            </a:r>
            <a:r>
              <a:rPr kumimoji="0" lang="en-US" sz="2200" b="0" i="0" u="none" strike="noStrike" kern="1200" cap="none" spc="0" normalizeH="0" baseline="0" noProof="0" dirty="0">
                <a:ln>
                  <a:noFill/>
                </a:ln>
                <a:solidFill>
                  <a:sysClr val="windowText" lastClr="000000"/>
                </a:solidFill>
                <a:effectLst/>
                <a:uLnTx/>
                <a:uFillTx/>
                <a:latin typeface="Calibri"/>
                <a:ea typeface="+mn-ea"/>
                <a:cs typeface="+mn-cs"/>
              </a:rPr>
              <a:t>:</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Συμπράξεις</a:t>
            </a:r>
            <a:r>
              <a:rPr kumimoji="0" lang="en-GB" sz="2000" b="0" i="0" u="sng"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Συνεργασίας </a:t>
            </a:r>
            <a:r>
              <a:rPr kumimoji="0" lang="en-US" sz="2000" b="0" i="0" u="sng" strike="noStrike" kern="1200" cap="none" spc="0" normalizeH="0" baseline="0" noProof="0" dirty="0">
                <a:ln>
                  <a:noFill/>
                </a:ln>
                <a:solidFill>
                  <a:sysClr val="windowText" lastClr="000000"/>
                </a:solidFill>
                <a:effectLst/>
                <a:uLnTx/>
                <a:uFillTx/>
                <a:latin typeface="Calibri"/>
                <a:ea typeface="+mn-ea"/>
                <a:cs typeface="+mn-cs"/>
              </a:rPr>
              <a:t>(Cooperation Partnerships</a:t>
            </a: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Συμπράξεις Μικρής Κλίμακας</a:t>
            </a:r>
            <a:r>
              <a:rPr kumimoji="0" lang="en-US" sz="2000" b="0" i="0" u="sng" strike="noStrike" kern="1200" cap="none" spc="0" normalizeH="0" baseline="0" noProof="0" dirty="0">
                <a:ln>
                  <a:noFill/>
                </a:ln>
                <a:solidFill>
                  <a:sysClr val="windowText" lastClr="000000"/>
                </a:solidFill>
                <a:effectLst/>
                <a:uLnTx/>
                <a:uFillTx/>
                <a:latin typeface="Calibri"/>
                <a:ea typeface="+mn-ea"/>
                <a:cs typeface="+mn-cs"/>
              </a:rPr>
              <a:t> (Small – Scale Partnerships</a:t>
            </a: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a:t>
            </a: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1"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  </a:t>
            </a: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Η κάθε κοινοπραξία επιλέγει το πιο κατάλληλο για την ίδια είδος Σύμπραξης, αναλόγως του προφίλ και της δυναμικής των συμμετεχόντων σ’ αυτήν οργανισμών αλλά και των στόχων/αποτελεσμάτων του σχεδίου που προτίθεται να υλοποιήσει</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732713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834307-396C-E64D-4C78-FAC5B03838E6}"/>
              </a:ext>
            </a:extLst>
          </p:cNvPr>
          <p:cNvPicPr>
            <a:picLocks noChangeAspect="1"/>
          </p:cNvPicPr>
          <p:nvPr/>
        </p:nvPicPr>
        <p:blipFill>
          <a:blip r:embed="rId2"/>
          <a:stretch>
            <a:fillRect/>
          </a:stretch>
        </p:blipFill>
        <p:spPr>
          <a:xfrm>
            <a:off x="373235" y="2083919"/>
            <a:ext cx="11415749" cy="3520745"/>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4462424" y="77826"/>
            <a:ext cx="12421508" cy="523220"/>
          </a:xfrm>
          <a:prstGeom prst="rect">
            <a:avLst/>
          </a:prstGeom>
          <a:noFill/>
        </p:spPr>
        <p:txBody>
          <a:bodyPr wrap="square" rtlCol="0">
            <a:spAutoFit/>
          </a:bodyPr>
          <a:lstStyle/>
          <a:p>
            <a:pPr algn="ctr"/>
            <a:r>
              <a:rPr lang="en-GB" sz="2800" b="1" dirty="0">
                <a:solidFill>
                  <a:schemeClr val="bg1"/>
                </a:solidFill>
              </a:rPr>
              <a:t>BUDGET SUMMARY</a:t>
            </a:r>
          </a:p>
        </p:txBody>
      </p:sp>
      <p:cxnSp>
        <p:nvCxnSpPr>
          <p:cNvPr id="12" name="Straight Arrow Connector 11"/>
          <p:cNvCxnSpPr/>
          <p:nvPr/>
        </p:nvCxnSpPr>
        <p:spPr>
          <a:xfrm>
            <a:off x="836709" y="5684822"/>
            <a:ext cx="0" cy="392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75641" y="6085853"/>
            <a:ext cx="6215102" cy="2923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l-GR" sz="1300" b="1" kern="0" dirty="0">
                <a:solidFill>
                  <a:srgbClr val="00B050"/>
                </a:solidFill>
              </a:rPr>
              <a:t>Τ</a:t>
            </a:r>
            <a:r>
              <a:rPr lang="el-GR" sz="1300" b="1" kern="0" noProof="0" dirty="0">
                <a:solidFill>
                  <a:srgbClr val="00B050"/>
                </a:solidFill>
              </a:rPr>
              <a:t>ο ποσό αυτό αντλείται αυτόματα</a:t>
            </a:r>
            <a:r>
              <a:rPr lang="el-GR" sz="1300" b="1" kern="0" dirty="0">
                <a:solidFill>
                  <a:srgbClr val="00B050"/>
                </a:solidFill>
              </a:rPr>
              <a:t> από την </a:t>
            </a:r>
            <a:r>
              <a:rPr lang="el-GR" sz="1300" b="1" kern="0" noProof="0" dirty="0">
                <a:solidFill>
                  <a:srgbClr val="00B050"/>
                </a:solidFill>
              </a:rPr>
              <a:t>ενότητα </a:t>
            </a:r>
            <a:r>
              <a:rPr lang="en-GB" sz="1300" b="1" kern="0" dirty="0">
                <a:solidFill>
                  <a:srgbClr val="00B050"/>
                </a:solidFill>
              </a:rPr>
              <a:t>“Context”</a:t>
            </a:r>
            <a:endParaRPr kumimoji="0" lang="en-GB" sz="1300" b="1" i="0" u="none" strike="noStrike" kern="0" cap="none" spc="0" normalizeH="0" baseline="0" noProof="0" dirty="0">
              <a:ln>
                <a:noFill/>
              </a:ln>
              <a:solidFill>
                <a:srgbClr val="00B050"/>
              </a:solidFill>
              <a:effectLst/>
              <a:uLnTx/>
              <a:uFillTx/>
            </a:endParaRPr>
          </a:p>
        </p:txBody>
      </p:sp>
      <p:cxnSp>
        <p:nvCxnSpPr>
          <p:cNvPr id="19" name="Straight Arrow Connector 18"/>
          <p:cNvCxnSpPr/>
          <p:nvPr/>
        </p:nvCxnSpPr>
        <p:spPr>
          <a:xfrm>
            <a:off x="5054178" y="4731119"/>
            <a:ext cx="4738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528008" y="4570639"/>
            <a:ext cx="6343235"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l-GR" sz="1300" b="1" kern="0" noProof="0" dirty="0">
                <a:solidFill>
                  <a:srgbClr val="00B050"/>
                </a:solidFill>
              </a:rPr>
              <a:t>Όταν το άθροισμα των ποσών όλων των δραστηριοτήτων είναι μικρότερο ή μεγαλύτερο του επιλεγμένου κατ’ </a:t>
            </a:r>
            <a:r>
              <a:rPr lang="el-GR" sz="1300" b="1" kern="0" noProof="0" dirty="0" err="1">
                <a:solidFill>
                  <a:srgbClr val="00B050"/>
                </a:solidFill>
              </a:rPr>
              <a:t>αποκοπήν</a:t>
            </a:r>
            <a:r>
              <a:rPr lang="el-GR" sz="1300" b="1" kern="0" noProof="0" dirty="0">
                <a:solidFill>
                  <a:srgbClr val="00B050"/>
                </a:solidFill>
              </a:rPr>
              <a:t> ποσού, εμφανίζεται προειδοποιητικό μήνυμα</a:t>
            </a:r>
            <a:endParaRPr kumimoji="0" lang="en-GB" sz="1300" b="1" i="0" u="none" strike="noStrike" kern="0" cap="none" spc="0" normalizeH="0" baseline="0" noProof="0" dirty="0">
              <a:ln>
                <a:noFill/>
              </a:ln>
              <a:solidFill>
                <a:srgbClr val="00B050"/>
              </a:solidFill>
              <a:effectLst/>
              <a:uLnTx/>
              <a:uFillTx/>
            </a:endParaRPr>
          </a:p>
        </p:txBody>
      </p:sp>
      <p:cxnSp>
        <p:nvCxnSpPr>
          <p:cNvPr id="23" name="Straight Arrow Connector 22"/>
          <p:cNvCxnSpPr>
            <a:cxnSpLocks/>
          </p:cNvCxnSpPr>
          <p:nvPr/>
        </p:nvCxnSpPr>
        <p:spPr>
          <a:xfrm flipV="1">
            <a:off x="1563330" y="1834832"/>
            <a:ext cx="571935" cy="352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213923" y="1510453"/>
            <a:ext cx="7447266" cy="492443"/>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l-GR" sz="1300" b="1" kern="0" noProof="0" dirty="0">
                <a:solidFill>
                  <a:srgbClr val="00B050"/>
                </a:solidFill>
              </a:rPr>
              <a:t>Όλα τα πεδία της ενότητας αυτής συμπληρώνονται αυτόματα, δεδομένου ότι έχει ήδη δοθεί η απαιτούμενη πληροφόρηση σε άλλες ενότητες της αίτησης</a:t>
            </a:r>
            <a:endParaRPr kumimoji="0" lang="en-GB" sz="1300" b="1" i="0" u="none" strike="noStrike" kern="0" cap="none" spc="0" normalizeH="0" baseline="0" noProof="0" dirty="0">
              <a:ln>
                <a:noFill/>
              </a:ln>
              <a:solidFill>
                <a:srgbClr val="00B050"/>
              </a:solidFill>
              <a:effectLst/>
              <a:uLnTx/>
              <a:uFillTx/>
            </a:endParaRPr>
          </a:p>
        </p:txBody>
      </p:sp>
      <p:sp>
        <p:nvSpPr>
          <p:cNvPr id="25" name="Rectangle 24"/>
          <p:cNvSpPr/>
          <p:nvPr/>
        </p:nvSpPr>
        <p:spPr>
          <a:xfrm>
            <a:off x="224487" y="749169"/>
            <a:ext cx="2178930" cy="369332"/>
          </a:xfrm>
          <a:prstGeom prst="rect">
            <a:avLst/>
          </a:prstGeom>
        </p:spPr>
        <p:txBody>
          <a:bodyPr wrap="none">
            <a:spAutoFit/>
          </a:bodyPr>
          <a:lstStyle/>
          <a:p>
            <a:pPr marL="285750" indent="-285750">
              <a:buFont typeface="Wingdings" panose="05000000000000000000" pitchFamily="2" charset="2"/>
              <a:buChar char="§"/>
            </a:pPr>
            <a:r>
              <a:rPr lang="en-GB" b="1" dirty="0"/>
              <a:t>Budget Summary</a:t>
            </a:r>
            <a:r>
              <a:rPr lang="el-GR" dirty="0"/>
              <a:t>:</a:t>
            </a:r>
            <a:endParaRPr lang="en-GB" dirty="0"/>
          </a:p>
        </p:txBody>
      </p:sp>
    </p:spTree>
    <p:extLst>
      <p:ext uri="{BB962C8B-B14F-4D97-AF65-F5344CB8AC3E}">
        <p14:creationId xmlns:p14="http://schemas.microsoft.com/office/powerpoint/2010/main" val="42365571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64876" y="3425956"/>
            <a:ext cx="10828958" cy="899238"/>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3729560" y="88467"/>
            <a:ext cx="11810907" cy="523220"/>
          </a:xfrm>
          <a:prstGeom prst="rect">
            <a:avLst/>
          </a:prstGeom>
          <a:noFill/>
        </p:spPr>
        <p:txBody>
          <a:bodyPr wrap="square" rtlCol="0">
            <a:spAutoFit/>
          </a:bodyPr>
          <a:lstStyle/>
          <a:p>
            <a:pPr algn="ctr"/>
            <a:r>
              <a:rPr lang="en-GB" sz="2800" b="1" dirty="0">
                <a:solidFill>
                  <a:schemeClr val="bg1"/>
                </a:solidFill>
              </a:rPr>
              <a:t>IMPACT</a:t>
            </a:r>
            <a:r>
              <a:rPr lang="el-GR" sz="2800" b="1" dirty="0">
                <a:solidFill>
                  <a:schemeClr val="bg1"/>
                </a:solidFill>
              </a:rPr>
              <a:t> </a:t>
            </a:r>
            <a:r>
              <a:rPr lang="en-GB" sz="2800" b="1" dirty="0">
                <a:solidFill>
                  <a:schemeClr val="bg1"/>
                </a:solidFill>
              </a:rPr>
              <a:t>AND FOLLOW-UP</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267446" y="1133302"/>
            <a:ext cx="2598725" cy="1200329"/>
          </a:xfrm>
          <a:prstGeom prst="rect">
            <a:avLst/>
          </a:prstGeom>
        </p:spPr>
        <p:txBody>
          <a:bodyPr wrap="none">
            <a:spAutoFit/>
          </a:bodyPr>
          <a:lstStyle/>
          <a:p>
            <a:pPr marL="285750" indent="-285750">
              <a:buFont typeface="Wingdings" panose="05000000000000000000" pitchFamily="2" charset="2"/>
              <a:buChar char="§"/>
            </a:pPr>
            <a:r>
              <a:rPr lang="en-GB" b="1" dirty="0"/>
              <a:t>Impact and Follow-up</a:t>
            </a:r>
            <a:r>
              <a:rPr lang="el-GR" b="1" dirty="0"/>
              <a:t>:</a:t>
            </a:r>
            <a:endParaRPr lang="en-GB" b="1" dirty="0"/>
          </a:p>
          <a:p>
            <a:endParaRPr lang="en-GB" b="1" dirty="0"/>
          </a:p>
          <a:p>
            <a:endParaRPr lang="en-GB" b="1" dirty="0"/>
          </a:p>
          <a:p>
            <a:endParaRPr lang="en-GB" b="1" dirty="0"/>
          </a:p>
        </p:txBody>
      </p:sp>
      <p:sp>
        <p:nvSpPr>
          <p:cNvPr id="12" name="Rectangle 11"/>
          <p:cNvSpPr/>
          <p:nvPr/>
        </p:nvSpPr>
        <p:spPr>
          <a:xfrm>
            <a:off x="322634" y="2320376"/>
            <a:ext cx="10735891" cy="738664"/>
          </a:xfrm>
          <a:prstGeom prst="rect">
            <a:avLst/>
          </a:prstGeom>
        </p:spPr>
        <p:txBody>
          <a:bodyPr wrap="square">
            <a:spAutoFit/>
          </a:bodyPr>
          <a:lstStyle/>
          <a:p>
            <a:pPr marL="268288" indent="-268288">
              <a:buFont typeface="Wingdings" panose="05000000000000000000" pitchFamily="2" charset="2"/>
              <a:buChar char="§"/>
              <a:tabLst>
                <a:tab pos="176213" algn="l"/>
              </a:tabLst>
            </a:pPr>
            <a:r>
              <a:rPr lang="el-GR" sz="1400" b="1" dirty="0">
                <a:solidFill>
                  <a:srgbClr val="00B050"/>
                </a:solidFill>
              </a:rPr>
              <a:t>Καθορισμός ποσοτικών και ποιοτικών δεικτών για την αξιολόγηση της επίτευξης των γενικών στόχων του Σχεδίου</a:t>
            </a:r>
            <a:r>
              <a:rPr lang="en-GB" sz="1400" b="1" kern="0" dirty="0">
                <a:solidFill>
                  <a:srgbClr val="00B050"/>
                </a:solidFill>
                <a:sym typeface="Wingdings" panose="05000000000000000000" pitchFamily="2" charset="2"/>
              </a:rPr>
              <a:t>: </a:t>
            </a:r>
            <a:r>
              <a:rPr lang="el-GR" sz="1400" b="1" dirty="0">
                <a:solidFill>
                  <a:srgbClr val="00B050"/>
                </a:solidFill>
              </a:rPr>
              <a:t>Πάρα πολλά παραδείγματα ποσοτικών και ποιοτικών δεικτών περιέχονται στο</a:t>
            </a:r>
            <a:r>
              <a:rPr lang="en-GB" sz="1400" b="1" dirty="0">
                <a:solidFill>
                  <a:srgbClr val="00B050"/>
                </a:solidFill>
                <a:hlinkClick r:id="rId3"/>
              </a:rPr>
              <a:t> Handbook on KA2 lump-sums</a:t>
            </a:r>
            <a:r>
              <a:rPr lang="el-GR" sz="1400" b="1" dirty="0">
                <a:solidFill>
                  <a:srgbClr val="00B050"/>
                </a:solidFill>
                <a:hlinkClick r:id="rId3"/>
              </a:rPr>
              <a:t> </a:t>
            </a:r>
            <a:endParaRPr lang="el-GR" sz="1400" b="1" dirty="0">
              <a:solidFill>
                <a:srgbClr val="00B050"/>
              </a:solidFill>
            </a:endParaRPr>
          </a:p>
          <a:p>
            <a:pPr marL="268288" indent="-268288">
              <a:buFont typeface="Wingdings" panose="05000000000000000000" pitchFamily="2" charset="2"/>
              <a:buChar char="§"/>
              <a:tabLst>
                <a:tab pos="176213" algn="l"/>
              </a:tabLst>
            </a:pPr>
            <a:r>
              <a:rPr lang="el-GR" sz="1400" b="1" dirty="0">
                <a:solidFill>
                  <a:srgbClr val="00B050"/>
                </a:solidFill>
              </a:rPr>
              <a:t>Άλλα εργαλεία ή μέθοδοι που θα χρησιμοποιηθούν, π.χ. ερωτηματολόγια, συνεντεύξεις κτλ.</a:t>
            </a:r>
            <a:endParaRPr lang="en-GB" sz="1400" b="1" dirty="0">
              <a:solidFill>
                <a:srgbClr val="00B050"/>
              </a:solidFill>
            </a:endParaRPr>
          </a:p>
        </p:txBody>
      </p:sp>
      <p:sp>
        <p:nvSpPr>
          <p:cNvPr id="7" name="Rectangle 6"/>
          <p:cNvSpPr/>
          <p:nvPr/>
        </p:nvSpPr>
        <p:spPr>
          <a:xfrm>
            <a:off x="322634" y="4186412"/>
            <a:ext cx="10735891" cy="1815882"/>
          </a:xfrm>
          <a:prstGeom prst="rect">
            <a:avLst/>
          </a:prstGeom>
        </p:spPr>
        <p:txBody>
          <a:bodyPr wrap="square">
            <a:spAutoFit/>
          </a:bodyPr>
          <a:lstStyle/>
          <a:p>
            <a:pPr marL="285750" indent="-285750" algn="just">
              <a:buFont typeface="Wingdings" panose="05000000000000000000" pitchFamily="2" charset="2"/>
              <a:buChar char="§"/>
              <a:defRPr/>
            </a:pPr>
            <a:r>
              <a:rPr lang="el-GR" sz="1400" b="1" dirty="0">
                <a:solidFill>
                  <a:srgbClr val="00B050"/>
                </a:solidFill>
                <a:sym typeface="Wingdings" panose="05000000000000000000" pitchFamily="2" charset="2"/>
              </a:rPr>
              <a:t>Πώς μπορούν τα αποτελέσματα του Σχεδίου να ενταχθούν στο παιδαγωγικό πλαίσιο/στο πλαίσιο λειτουργίας του κάθε συμμετέχοντα οργανισμού; Ποια τα πιθανά μακροπρόθεσμα οφέλη για κάθε οργανισμό από μία τέτοια ένταξη;</a:t>
            </a:r>
          </a:p>
          <a:p>
            <a:pPr marL="285750" marR="0" indent="-285750" algn="just" fontAlgn="auto">
              <a:lnSpc>
                <a:spcPct val="100000"/>
              </a:lnSpc>
              <a:spcBef>
                <a:spcPts val="0"/>
              </a:spcBef>
              <a:spcAft>
                <a:spcPts val="0"/>
              </a:spcAft>
              <a:buClrTx/>
              <a:buSzTx/>
              <a:buFont typeface="Wingdings" panose="05000000000000000000" pitchFamily="2" charset="2"/>
              <a:buChar char="§"/>
              <a:tabLst/>
              <a:defRPr/>
            </a:pPr>
            <a:r>
              <a:rPr lang="el-GR" sz="1400" b="1" dirty="0">
                <a:solidFill>
                  <a:srgbClr val="00B050"/>
                </a:solidFill>
                <a:sym typeface="Wingdings" panose="05000000000000000000" pitchFamily="2" charset="2"/>
              </a:rPr>
              <a:t>Παρουσίαση ενός πλάνου για βιωσιμότητα του Σχεδίου και των αποτελεσμάτων του, με διακριτά βήματα και ξεκάθαρους στόχους - Διασφάλιση πόρων που θα χρησιμοποιηθούν για την υλοποίηση του πλάνου βιωσιμότητας (ίδιοι πόροι, εξωτερική συγχρηματοδότηση κτλ.)</a:t>
            </a:r>
          </a:p>
          <a:p>
            <a:pPr marL="285750" lvl="0" indent="-285750" algn="just">
              <a:buFont typeface="Wingdings" panose="05000000000000000000" pitchFamily="2" charset="2"/>
              <a:buChar char="§"/>
            </a:pPr>
            <a:r>
              <a:rPr lang="el-GR" sz="1400" b="1" dirty="0">
                <a:solidFill>
                  <a:srgbClr val="00B050"/>
                </a:solidFill>
                <a:sym typeface="Wingdings" panose="05000000000000000000" pitchFamily="2" charset="2"/>
              </a:rPr>
              <a:t>Ο βαθμός στον οποίο παρέχεται ελεύθερη πρόσβαση στα αποτελέσματα του Σχεδίου που έχουν παραχθεί σε ηλεκτρονική μορφή, μετά </a:t>
            </a:r>
          </a:p>
          <a:p>
            <a:pPr lvl="0" algn="just"/>
            <a:r>
              <a:rPr lang="el-GR" sz="1400" b="1" dirty="0">
                <a:solidFill>
                  <a:srgbClr val="00B050"/>
                </a:solidFill>
                <a:sym typeface="Wingdings" panose="05000000000000000000" pitchFamily="2" charset="2"/>
              </a:rPr>
              <a:t>       τη λήξη του Σχεδίου, είναι μία από τις βασικές παραμέτρους διασφάλισης της βιωσιμότητας του Σχεδίου</a:t>
            </a:r>
          </a:p>
          <a:p>
            <a:pPr marL="285750" marR="0" indent="-285750" algn="just" fontAlgn="auto">
              <a:lnSpc>
                <a:spcPct val="100000"/>
              </a:lnSpc>
              <a:spcBef>
                <a:spcPts val="0"/>
              </a:spcBef>
              <a:spcAft>
                <a:spcPts val="0"/>
              </a:spcAft>
              <a:buClrTx/>
              <a:buSzTx/>
              <a:buFont typeface="Wingdings" panose="05000000000000000000" pitchFamily="2" charset="2"/>
              <a:buChar char="§"/>
              <a:tabLst/>
              <a:defRPr/>
            </a:pPr>
            <a:r>
              <a:rPr lang="el-GR" sz="1400" b="1" dirty="0">
                <a:solidFill>
                  <a:srgbClr val="00B050"/>
                </a:solidFill>
                <a:sym typeface="Wingdings" panose="05000000000000000000" pitchFamily="2" charset="2"/>
              </a:rPr>
              <a:t>Διερεύνηση της περίπτωσης να παραχθούν επιπλέον αποτελέσματα, μετά τη λήξη του Σχεδίου</a:t>
            </a:r>
            <a:endParaRPr kumimoji="0" lang="el-GR" sz="1400" b="1" i="0" u="none" strike="noStrike" kern="0" cap="none" spc="0" normalizeH="0" baseline="0" noProof="0" dirty="0">
              <a:ln>
                <a:noFill/>
              </a:ln>
              <a:solidFill>
                <a:srgbClr val="00B050"/>
              </a:solidFill>
              <a:effectLst/>
              <a:uLnTx/>
              <a:uFillTx/>
              <a:sym typeface="Wingdings" panose="05000000000000000000" pitchFamily="2" charset="2"/>
            </a:endParaRPr>
          </a:p>
        </p:txBody>
      </p:sp>
      <p:pic>
        <p:nvPicPr>
          <p:cNvPr id="5" name="Picture 4"/>
          <p:cNvPicPr>
            <a:picLocks noChangeAspect="1"/>
          </p:cNvPicPr>
          <p:nvPr/>
        </p:nvPicPr>
        <p:blipFill>
          <a:blip r:embed="rId4"/>
          <a:stretch>
            <a:fillRect/>
          </a:stretch>
        </p:blipFill>
        <p:spPr>
          <a:xfrm>
            <a:off x="315013" y="1649662"/>
            <a:ext cx="10836579" cy="624894"/>
          </a:xfrm>
          <a:prstGeom prst="rect">
            <a:avLst/>
          </a:prstGeom>
        </p:spPr>
      </p:pic>
    </p:spTree>
    <p:extLst>
      <p:ext uri="{BB962C8B-B14F-4D97-AF65-F5344CB8AC3E}">
        <p14:creationId xmlns:p14="http://schemas.microsoft.com/office/powerpoint/2010/main" val="17446456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712885" y="68201"/>
            <a:ext cx="11810907" cy="523220"/>
          </a:xfrm>
          <a:prstGeom prst="rect">
            <a:avLst/>
          </a:prstGeom>
          <a:noFill/>
        </p:spPr>
        <p:txBody>
          <a:bodyPr wrap="square" rtlCol="0">
            <a:spAutoFit/>
          </a:bodyPr>
          <a:lstStyle/>
          <a:p>
            <a:pPr algn="ctr"/>
            <a:r>
              <a:rPr lang="en-GB" sz="2800" b="1" dirty="0">
                <a:solidFill>
                  <a:schemeClr val="bg1"/>
                </a:solidFill>
              </a:rPr>
              <a:t>IMPACT AND FOLLOW-UP</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267446" y="965321"/>
            <a:ext cx="2616357" cy="923330"/>
          </a:xfrm>
          <a:prstGeom prst="rect">
            <a:avLst/>
          </a:prstGeom>
        </p:spPr>
        <p:txBody>
          <a:bodyPr wrap="none">
            <a:spAutoFit/>
          </a:bodyPr>
          <a:lstStyle/>
          <a:p>
            <a:pPr marL="285750" indent="-285750">
              <a:buFont typeface="Wingdings" panose="05000000000000000000" pitchFamily="2" charset="2"/>
              <a:buChar char="§"/>
            </a:pPr>
            <a:r>
              <a:rPr lang="en-GB" b="1" dirty="0"/>
              <a:t>Impact and Follow-up</a:t>
            </a:r>
            <a:r>
              <a:rPr lang="el-GR" b="1" dirty="0"/>
              <a:t>:</a:t>
            </a:r>
            <a:endParaRPr lang="en-GB" b="1" dirty="0"/>
          </a:p>
          <a:p>
            <a:endParaRPr lang="en-GB" b="1" dirty="0"/>
          </a:p>
          <a:p>
            <a:endParaRPr lang="en-GB" b="1" dirty="0"/>
          </a:p>
        </p:txBody>
      </p:sp>
      <p:sp>
        <p:nvSpPr>
          <p:cNvPr id="10" name="Rectangle 9"/>
          <p:cNvSpPr/>
          <p:nvPr/>
        </p:nvSpPr>
        <p:spPr>
          <a:xfrm>
            <a:off x="267446" y="2865213"/>
            <a:ext cx="11732319" cy="2677656"/>
          </a:xfrm>
          <a:prstGeom prst="rect">
            <a:avLst/>
          </a:prstGeom>
        </p:spPr>
        <p:txBody>
          <a:bodyPr wrap="square">
            <a:spAutoFit/>
          </a:bodyPr>
          <a:lstStyle/>
          <a:p>
            <a:pPr marL="285750" indent="-285750">
              <a:buFont typeface="Wingdings" panose="05000000000000000000" pitchFamily="2" charset="2"/>
              <a:buChar char="§"/>
              <a:defRPr/>
            </a:pPr>
            <a:r>
              <a:rPr lang="el-GR" sz="1400" b="1" kern="0" dirty="0">
                <a:solidFill>
                  <a:srgbClr val="00B050"/>
                </a:solidFill>
              </a:rPr>
              <a:t>Αναγνώριση των ομάδων-στόχων των δραστηριοτήτων διάδοσης του Σχεδίου, εντός και εκτός των άμεσα εμπλεκόμενων οργανισμών</a:t>
            </a:r>
          </a:p>
          <a:p>
            <a:pPr>
              <a:defRPr/>
            </a:pPr>
            <a:endParaRPr lang="el-GR" sz="1400" b="1" kern="0" dirty="0">
              <a:solidFill>
                <a:srgbClr val="00B050"/>
              </a:solidFill>
            </a:endParaRPr>
          </a:p>
          <a:p>
            <a:pPr marL="285750" indent="-285750">
              <a:buFont typeface="Wingdings" panose="05000000000000000000" pitchFamily="2" charset="2"/>
              <a:buChar char="§"/>
              <a:defRPr/>
            </a:pPr>
            <a:r>
              <a:rPr lang="el-GR" sz="1400" b="1" kern="0" dirty="0">
                <a:solidFill>
                  <a:srgbClr val="00B050"/>
                </a:solidFill>
              </a:rPr>
              <a:t>Περιγραφή των δραστηριοτήτων διάδοσης των αποτελεσμάτων του Σχεδίου που θα απευθύνονται σε κάθε ξεχωριστή ομάδα-στόχο, εντός και πέραν της Κοινοπραξίας: Κατάρτιση ενός στρατηγικού πλάνου διάδοσης, με σαφές χρονοδιάγραμμα και διακριτές δραστηριότητες αλλά και σαφή κατανομή καθηκόντων μεταξύ εταίρων οργανισμών</a:t>
            </a:r>
          </a:p>
          <a:p>
            <a:pPr>
              <a:defRPr/>
            </a:pPr>
            <a:endParaRPr lang="el-GR" sz="1400" b="1" kern="0" dirty="0">
              <a:solidFill>
                <a:srgbClr val="00B050"/>
              </a:solidFill>
            </a:endParaRPr>
          </a:p>
          <a:p>
            <a:pPr marL="285750" marR="0" indent="-285750" fontAlgn="auto">
              <a:lnSpc>
                <a:spcPct val="100000"/>
              </a:lnSpc>
              <a:spcBef>
                <a:spcPts val="0"/>
              </a:spcBef>
              <a:spcAft>
                <a:spcPts val="0"/>
              </a:spcAft>
              <a:buClrTx/>
              <a:buSzTx/>
              <a:buFont typeface="Wingdings" panose="05000000000000000000" pitchFamily="2" charset="2"/>
              <a:buChar char="§"/>
              <a:tabLst/>
              <a:defRPr/>
            </a:pPr>
            <a:r>
              <a:rPr lang="el-GR" sz="1400" b="1" kern="0" dirty="0">
                <a:solidFill>
                  <a:srgbClr val="00B050"/>
                </a:solidFill>
              </a:rPr>
              <a:t>Πώς θα γνωστοποιείται το γεγονός ότι το Σχέδιο υλοποιήθηκε με τη συγχρηματοδότηση της Ευρωπαϊκής Ένωσης;</a:t>
            </a:r>
          </a:p>
          <a:p>
            <a:pPr marR="0" fontAlgn="auto">
              <a:lnSpc>
                <a:spcPct val="100000"/>
              </a:lnSpc>
              <a:spcBef>
                <a:spcPts val="0"/>
              </a:spcBef>
              <a:spcAft>
                <a:spcPts val="0"/>
              </a:spcAft>
              <a:buClrTx/>
              <a:buSzTx/>
              <a:tabLst/>
              <a:defRPr/>
            </a:pPr>
            <a:endParaRPr lang="en-GB" sz="1400" b="1" kern="0" dirty="0">
              <a:solidFill>
                <a:srgbClr val="00B050"/>
              </a:solidFill>
            </a:endParaRPr>
          </a:p>
          <a:p>
            <a:pPr marL="285750" lvl="0" indent="-285750">
              <a:buFont typeface="Wingdings" panose="05000000000000000000" pitchFamily="2" charset="2"/>
              <a:buChar char="§"/>
              <a:defRPr/>
            </a:pPr>
            <a:r>
              <a:rPr lang="el-GR" sz="1400" b="1" kern="0" dirty="0">
                <a:solidFill>
                  <a:srgbClr val="00B050"/>
                </a:solidFill>
              </a:rPr>
              <a:t>Περιγραφή του αναμενόμενου αντίκτυπου στους συμμετέχοντες οργανισμούς και στις ευρύτερες κοινότητές τους, στους συμμετέχοντες από κάθε οργανισμό, στις διαφορετικές ομάδες-στόχους του Σχεδίου και σε άλλα ενδιαφερόμενα μέρη σε τοπικό, εθνικό ή Ευρωπαϊκό επίπεδο (π.χ. αντίκτυπος σε επίπεδο πολιτικών αποφάσεων) </a:t>
            </a:r>
          </a:p>
          <a:p>
            <a:pPr>
              <a:defRPr/>
            </a:pPr>
            <a:endParaRPr kumimoji="0" lang="el-GR" sz="1400" b="1" i="0" u="none" strike="noStrike" kern="0" cap="none" spc="0" normalizeH="0" baseline="0" noProof="0" dirty="0">
              <a:ln>
                <a:noFill/>
              </a:ln>
              <a:solidFill>
                <a:srgbClr val="00B050"/>
              </a:solidFill>
              <a:effectLst/>
              <a:uLnTx/>
              <a:uFillTx/>
            </a:endParaRPr>
          </a:p>
        </p:txBody>
      </p:sp>
      <p:pic>
        <p:nvPicPr>
          <p:cNvPr id="4" name="Picture 3"/>
          <p:cNvPicPr>
            <a:picLocks noChangeAspect="1"/>
          </p:cNvPicPr>
          <p:nvPr/>
        </p:nvPicPr>
        <p:blipFill>
          <a:blip r:embed="rId2"/>
          <a:stretch>
            <a:fillRect/>
          </a:stretch>
        </p:blipFill>
        <p:spPr>
          <a:xfrm>
            <a:off x="267446" y="1514532"/>
            <a:ext cx="11856790" cy="1154719"/>
          </a:xfrm>
          <a:prstGeom prst="rect">
            <a:avLst/>
          </a:prstGeom>
        </p:spPr>
      </p:pic>
    </p:spTree>
    <p:extLst>
      <p:ext uri="{BB962C8B-B14F-4D97-AF65-F5344CB8AC3E}">
        <p14:creationId xmlns:p14="http://schemas.microsoft.com/office/powerpoint/2010/main" val="27900423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60269" y="4691638"/>
            <a:ext cx="11051172" cy="76954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C6F8AAC-2DAA-0346-B3D2-B832D159BF4C}"/>
              </a:ext>
            </a:extLst>
          </p:cNvPr>
          <p:cNvSpPr txBox="1"/>
          <p:nvPr/>
        </p:nvSpPr>
        <p:spPr>
          <a:xfrm flipH="1">
            <a:off x="-3170855" y="13256"/>
            <a:ext cx="9883698" cy="523220"/>
          </a:xfrm>
          <a:prstGeom prst="rect">
            <a:avLst/>
          </a:prstGeom>
          <a:noFill/>
        </p:spPr>
        <p:txBody>
          <a:bodyPr wrap="square" rtlCol="0">
            <a:spAutoFit/>
          </a:bodyPr>
          <a:lstStyle/>
          <a:p>
            <a:pPr algn="ctr"/>
            <a:r>
              <a:rPr lang="en-GB" sz="2800" b="1" dirty="0">
                <a:solidFill>
                  <a:schemeClr val="bg1"/>
                </a:solidFill>
              </a:rPr>
              <a:t>PROJECT SUMMARY</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Rectangle 3"/>
          <p:cNvSpPr/>
          <p:nvPr/>
        </p:nvSpPr>
        <p:spPr>
          <a:xfrm>
            <a:off x="296163" y="3051704"/>
            <a:ext cx="11579382" cy="10926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Βάσει των ερωτήσεων που εμπεριέχει η ενότητα αυτή, θα πρέπει να γίνει από τον </a:t>
            </a:r>
            <a:r>
              <a:rPr kumimoji="0" lang="el-GR" sz="1300" b="1" i="0" u="none" strike="noStrike" kern="0" cap="none" spc="0" normalizeH="0" baseline="0" noProof="0" dirty="0" err="1">
                <a:ln>
                  <a:noFill/>
                </a:ln>
                <a:solidFill>
                  <a:srgbClr val="00B050"/>
                </a:solidFill>
                <a:effectLst/>
                <a:uLnTx/>
                <a:uFillTx/>
                <a:sym typeface="Wingdings" panose="05000000000000000000" pitchFamily="2" charset="2"/>
              </a:rPr>
              <a:t>αιτητή</a:t>
            </a: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 περιληπτική αναφορά στα ακόλουθα:</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noProof="0" dirty="0">
                <a:solidFill>
                  <a:srgbClr val="00B050"/>
                </a:solidFill>
                <a:sym typeface="Wingdings" panose="05000000000000000000" pitchFamily="2" charset="2"/>
              </a:rPr>
              <a:t>Στους γενικούς και ειδικούς στόχους του Σχεδίου</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sym typeface="Wingdings" panose="05000000000000000000" pitchFamily="2" charset="2"/>
              </a:rPr>
              <a:t>Στις δραστηριότητες του Σχεδίου</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noProof="0" dirty="0">
                <a:solidFill>
                  <a:srgbClr val="00B050"/>
                </a:solidFill>
                <a:sym typeface="Wingdings" panose="05000000000000000000" pitchFamily="2" charset="2"/>
              </a:rPr>
              <a:t>Στα επιδιωκόμενα αποτελέσματα του Σχεδίου</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1300" b="1" i="0" u="none" strike="noStrike" kern="0" cap="none" spc="0" normalizeH="0" baseline="0" noProof="0" dirty="0">
              <a:ln>
                <a:noFill/>
              </a:ln>
              <a:solidFill>
                <a:srgbClr val="00B050"/>
              </a:solidFill>
              <a:effectLst/>
              <a:uLnTx/>
              <a:uFillTx/>
              <a:sym typeface="Wingdings" panose="05000000000000000000" pitchFamily="2" charset="2"/>
            </a:endParaRPr>
          </a:p>
        </p:txBody>
      </p:sp>
      <p:sp>
        <p:nvSpPr>
          <p:cNvPr id="5" name="Rectangle 4"/>
          <p:cNvSpPr/>
          <p:nvPr/>
        </p:nvSpPr>
        <p:spPr>
          <a:xfrm>
            <a:off x="601009" y="4784022"/>
            <a:ext cx="10969691"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600" b="1" i="1" u="none" strike="noStrike" kern="0" cap="none" spc="0" normalizeH="0" baseline="0" noProof="0" dirty="0">
                <a:ln>
                  <a:noFill/>
                </a:ln>
                <a:solidFill>
                  <a:prstClr val="black"/>
                </a:solidFill>
                <a:effectLst/>
                <a:uLnTx/>
                <a:uFillTx/>
              </a:rPr>
              <a:t>Η πληροφόρηση στην ενότητα αυτή θα πρέπει να δοθεί στην αγγλική γλώσσα, για να μπορεί να χρησιμοποιηθεί για σκοπούς Ευρωπαϊκών εκδόσεων και προωθητικού υλικού και για την τροφοδοσία της Πλατφόρμας Διάδοσης Αποτελεσμάτων</a:t>
            </a:r>
            <a:endParaRPr kumimoji="0" lang="en-US" sz="1600" b="1" i="1" u="none" strike="noStrike" kern="0" cap="none" spc="0" normalizeH="0" baseline="0" noProof="0" dirty="0">
              <a:ln>
                <a:noFill/>
              </a:ln>
              <a:solidFill>
                <a:prstClr val="black"/>
              </a:solidFill>
              <a:effectLst/>
              <a:uLnTx/>
              <a:uFillTx/>
            </a:endParaRPr>
          </a:p>
        </p:txBody>
      </p:sp>
      <p:sp>
        <p:nvSpPr>
          <p:cNvPr id="7" name="Rectangle 6"/>
          <p:cNvSpPr/>
          <p:nvPr/>
        </p:nvSpPr>
        <p:spPr>
          <a:xfrm>
            <a:off x="267446" y="965321"/>
            <a:ext cx="2180212" cy="1200329"/>
          </a:xfrm>
          <a:prstGeom prst="rect">
            <a:avLst/>
          </a:prstGeom>
        </p:spPr>
        <p:txBody>
          <a:bodyPr wrap="none">
            <a:spAutoFit/>
          </a:bodyPr>
          <a:lstStyle/>
          <a:p>
            <a:pPr marL="285750" indent="-285750">
              <a:buFont typeface="Wingdings" panose="05000000000000000000" pitchFamily="2" charset="2"/>
              <a:buChar char="§"/>
            </a:pPr>
            <a:r>
              <a:rPr lang="en-GB" b="1" dirty="0"/>
              <a:t>Project Summary</a:t>
            </a:r>
            <a:r>
              <a:rPr lang="el-GR" b="1" dirty="0"/>
              <a:t>:</a:t>
            </a:r>
            <a:endParaRPr lang="en-GB" b="1" dirty="0"/>
          </a:p>
          <a:p>
            <a:endParaRPr lang="en-GB" b="1" dirty="0"/>
          </a:p>
          <a:p>
            <a:endParaRPr lang="en-GB" b="1" dirty="0"/>
          </a:p>
          <a:p>
            <a:endParaRPr lang="en-GB" b="1" dirty="0"/>
          </a:p>
        </p:txBody>
      </p:sp>
      <p:pic>
        <p:nvPicPr>
          <p:cNvPr id="8" name="Picture 7"/>
          <p:cNvPicPr>
            <a:picLocks noChangeAspect="1"/>
          </p:cNvPicPr>
          <p:nvPr/>
        </p:nvPicPr>
        <p:blipFill>
          <a:blip r:embed="rId2"/>
          <a:stretch>
            <a:fillRect/>
          </a:stretch>
        </p:blipFill>
        <p:spPr>
          <a:xfrm>
            <a:off x="267446" y="1299791"/>
            <a:ext cx="11095682" cy="1417443"/>
          </a:xfrm>
          <a:prstGeom prst="rect">
            <a:avLst/>
          </a:prstGeom>
        </p:spPr>
      </p:pic>
    </p:spTree>
    <p:extLst>
      <p:ext uri="{BB962C8B-B14F-4D97-AF65-F5344CB8AC3E}">
        <p14:creationId xmlns:p14="http://schemas.microsoft.com/office/powerpoint/2010/main" val="21832153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B3F9A-B5F2-EAA6-85D7-1C47A649B53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AE248B9-A026-9B8D-61F7-D5FB48AB8F34}"/>
              </a:ext>
            </a:extLst>
          </p:cNvPr>
          <p:cNvSpPr txBox="1"/>
          <p:nvPr/>
        </p:nvSpPr>
        <p:spPr>
          <a:xfrm flipH="1">
            <a:off x="-3936028" y="41026"/>
            <a:ext cx="9883698" cy="523220"/>
          </a:xfrm>
          <a:prstGeom prst="rect">
            <a:avLst/>
          </a:prstGeom>
          <a:noFill/>
        </p:spPr>
        <p:txBody>
          <a:bodyPr wrap="square" rtlCol="0">
            <a:spAutoFit/>
          </a:bodyPr>
          <a:lstStyle/>
          <a:p>
            <a:pPr algn="ctr"/>
            <a:r>
              <a:rPr lang="en-GB" sz="2800" b="1" dirty="0">
                <a:solidFill>
                  <a:schemeClr val="bg1"/>
                </a:solidFill>
              </a:rPr>
              <a:t>EU Values</a:t>
            </a:r>
            <a:r>
              <a:rPr lang="el-GR" sz="2800" b="1" dirty="0">
                <a:solidFill>
                  <a:schemeClr val="bg1"/>
                </a:solidFill>
              </a:rPr>
              <a:t> </a:t>
            </a:r>
            <a:endParaRPr lang="en-GB" sz="2800" b="1" dirty="0">
              <a:solidFill>
                <a:schemeClr val="bg1"/>
              </a:solidFill>
            </a:endParaRPr>
          </a:p>
        </p:txBody>
      </p:sp>
      <p:sp>
        <p:nvSpPr>
          <p:cNvPr id="18" name="Rectangle 17">
            <a:extLst>
              <a:ext uri="{FF2B5EF4-FFF2-40B4-BE49-F238E27FC236}">
                <a16:creationId xmlns:a16="http://schemas.microsoft.com/office/drawing/2014/main" id="{94BDD40A-ADB3-45B2-61C1-D565313F50F4}"/>
              </a:ext>
            </a:extLst>
          </p:cNvPr>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Rectangle 3">
            <a:extLst>
              <a:ext uri="{FF2B5EF4-FFF2-40B4-BE49-F238E27FC236}">
                <a16:creationId xmlns:a16="http://schemas.microsoft.com/office/drawing/2014/main" id="{F84E38B3-1209-496A-CA7D-9C52E22A4CE0}"/>
              </a:ext>
            </a:extLst>
          </p:cNvPr>
          <p:cNvSpPr/>
          <p:nvPr/>
        </p:nvSpPr>
        <p:spPr>
          <a:xfrm>
            <a:off x="8670023" y="2282532"/>
            <a:ext cx="2827434" cy="229293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Η υλοποίηση του προγράμματος Erasmus+ και, ως εκ τούτου, οι δικαιούχοι του προγράμματος και οι δραστηριότητες</a:t>
            </a:r>
            <a:r>
              <a:rPr kumimoji="0" lang="en-GB" sz="1300" b="1" i="0" u="none" strike="noStrike" kern="0" cap="none" spc="0" normalizeH="0" baseline="0" noProof="0" dirty="0">
                <a:ln>
                  <a:noFill/>
                </a:ln>
                <a:solidFill>
                  <a:srgbClr val="00B050"/>
                </a:solidFill>
                <a:effectLst/>
                <a:uLnTx/>
                <a:uFillTx/>
                <a:sym typeface="Wingdings" panose="05000000000000000000" pitchFamily="2" charset="2"/>
              </a:rPr>
              <a:t> </a:t>
            </a: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που υλοποιούνται στο πλαίσιο του προγράμματος πρέπει να σέβονται τις αξίες της ΕΕ</a:t>
            </a:r>
            <a:r>
              <a:rPr kumimoji="0" lang="en-GB" sz="1300" b="1" i="0" u="none" strike="noStrike" kern="0" cap="none" spc="0" normalizeH="0" baseline="0" noProof="0" dirty="0">
                <a:ln>
                  <a:noFill/>
                </a:ln>
                <a:solidFill>
                  <a:srgbClr val="00B050"/>
                </a:solidFill>
                <a:effectLst/>
                <a:uLnTx/>
                <a:uFillTx/>
                <a:sym typeface="Wingdings" panose="05000000000000000000" pitchFamily="2" charset="2"/>
              </a:rPr>
              <a:t>. </a:t>
            </a:r>
            <a:endParaRPr kumimoji="0" lang="el-GR" sz="1300" b="1" i="0" u="none" strike="noStrike" kern="0" cap="none" spc="0" normalizeH="0" baseline="0" noProof="0" dirty="0">
              <a:ln>
                <a:noFill/>
              </a:ln>
              <a:solidFill>
                <a:srgbClr val="00B050"/>
              </a:solidFill>
              <a:effectLst/>
              <a:uLnTx/>
              <a:uFillTx/>
              <a:sym typeface="Wingdings" panose="05000000000000000000" pitchFamily="2" charset="2"/>
            </a:endParaRPr>
          </a:p>
          <a:p>
            <a:pPr marL="0" marR="0" lvl="0" indent="0" defTabSz="914400" eaLnBrk="1" fontAlgn="auto" latinLnBrk="0" hangingPunct="1">
              <a:lnSpc>
                <a:spcPct val="100000"/>
              </a:lnSpc>
              <a:spcBef>
                <a:spcPts val="0"/>
              </a:spcBef>
              <a:spcAft>
                <a:spcPts val="0"/>
              </a:spcAft>
              <a:buClrTx/>
              <a:buSzTx/>
              <a:buFontTx/>
              <a:buNone/>
              <a:tabLst/>
              <a:defRPr/>
            </a:pPr>
            <a:r>
              <a:rPr lang="el-GR" sz="1300" b="1" kern="0" dirty="0">
                <a:solidFill>
                  <a:srgbClr val="00B050"/>
                </a:solidFill>
                <a:sym typeface="Wingdings" panose="05000000000000000000" pitchFamily="2" charset="2"/>
              </a:rPr>
              <a:t>!!! </a:t>
            </a: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Σύμφωνα με τις συμφωνίες επιχορήγησης, η επιχορήγηση του δικαιούχου μπορεί να τερματιστεί ή να μειωθεί αν δεν</a:t>
            </a:r>
          </a:p>
          <a:p>
            <a:pPr marL="0" marR="0" lvl="0" indent="0"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τηρούνται οι εν λόγω διατάξεις.</a:t>
            </a:r>
          </a:p>
        </p:txBody>
      </p:sp>
      <p:sp>
        <p:nvSpPr>
          <p:cNvPr id="7" name="Rectangle 6">
            <a:extLst>
              <a:ext uri="{FF2B5EF4-FFF2-40B4-BE49-F238E27FC236}">
                <a16:creationId xmlns:a16="http://schemas.microsoft.com/office/drawing/2014/main" id="{73B89C64-E7DB-651A-730E-7A899AB1E5A2}"/>
              </a:ext>
            </a:extLst>
          </p:cNvPr>
          <p:cNvSpPr/>
          <p:nvPr/>
        </p:nvSpPr>
        <p:spPr>
          <a:xfrm>
            <a:off x="267446" y="965321"/>
            <a:ext cx="1476751" cy="369332"/>
          </a:xfrm>
          <a:prstGeom prst="rect">
            <a:avLst/>
          </a:prstGeom>
        </p:spPr>
        <p:txBody>
          <a:bodyPr wrap="none">
            <a:spAutoFit/>
          </a:bodyPr>
          <a:lstStyle/>
          <a:p>
            <a:pPr marL="285750" indent="-285750">
              <a:buFont typeface="Wingdings" panose="05000000000000000000" pitchFamily="2" charset="2"/>
              <a:buChar char="§"/>
            </a:pPr>
            <a:r>
              <a:rPr lang="en-GB" b="1" dirty="0"/>
              <a:t>EU Values</a:t>
            </a:r>
            <a:r>
              <a:rPr lang="el-GR" b="1" dirty="0"/>
              <a:t>:</a:t>
            </a:r>
            <a:endParaRPr lang="en-GB" b="1" dirty="0"/>
          </a:p>
        </p:txBody>
      </p:sp>
      <p:pic>
        <p:nvPicPr>
          <p:cNvPr id="9" name="Picture 8">
            <a:extLst>
              <a:ext uri="{FF2B5EF4-FFF2-40B4-BE49-F238E27FC236}">
                <a16:creationId xmlns:a16="http://schemas.microsoft.com/office/drawing/2014/main" id="{813F4C31-B60F-F8B5-7AA3-84236B2873BC}"/>
              </a:ext>
            </a:extLst>
          </p:cNvPr>
          <p:cNvPicPr>
            <a:picLocks noChangeAspect="1"/>
          </p:cNvPicPr>
          <p:nvPr/>
        </p:nvPicPr>
        <p:blipFill>
          <a:blip r:embed="rId2"/>
          <a:stretch>
            <a:fillRect/>
          </a:stretch>
        </p:blipFill>
        <p:spPr>
          <a:xfrm>
            <a:off x="306309" y="1254004"/>
            <a:ext cx="8324850" cy="4638675"/>
          </a:xfrm>
          <a:prstGeom prst="rect">
            <a:avLst/>
          </a:prstGeom>
        </p:spPr>
      </p:pic>
    </p:spTree>
    <p:extLst>
      <p:ext uri="{BB962C8B-B14F-4D97-AF65-F5344CB8AC3E}">
        <p14:creationId xmlns:p14="http://schemas.microsoft.com/office/powerpoint/2010/main" val="37580079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118E8-3662-2BD6-F2CC-64CB3C4009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4361F59-60B9-32AD-30E9-B20229857802}"/>
              </a:ext>
            </a:extLst>
          </p:cNvPr>
          <p:cNvSpPr txBox="1"/>
          <p:nvPr/>
        </p:nvSpPr>
        <p:spPr>
          <a:xfrm flipH="1">
            <a:off x="-3969120" y="78693"/>
            <a:ext cx="9883698" cy="523220"/>
          </a:xfrm>
          <a:prstGeom prst="rect">
            <a:avLst/>
          </a:prstGeom>
          <a:noFill/>
        </p:spPr>
        <p:txBody>
          <a:bodyPr wrap="square" rtlCol="0">
            <a:spAutoFit/>
          </a:bodyPr>
          <a:lstStyle/>
          <a:p>
            <a:pPr algn="ctr"/>
            <a:r>
              <a:rPr lang="en-GB" sz="2800" b="1" dirty="0">
                <a:solidFill>
                  <a:schemeClr val="bg1"/>
                </a:solidFill>
              </a:rPr>
              <a:t>ANNEXES</a:t>
            </a:r>
            <a:r>
              <a:rPr lang="el-GR" sz="2800" b="1" dirty="0">
                <a:solidFill>
                  <a:schemeClr val="bg1"/>
                </a:solidFill>
              </a:rPr>
              <a:t> </a:t>
            </a:r>
            <a:endParaRPr lang="en-GB" sz="2800" b="1" dirty="0">
              <a:solidFill>
                <a:schemeClr val="bg1"/>
              </a:solidFill>
            </a:endParaRPr>
          </a:p>
        </p:txBody>
      </p:sp>
      <p:sp>
        <p:nvSpPr>
          <p:cNvPr id="18" name="Rectangle 17">
            <a:extLst>
              <a:ext uri="{FF2B5EF4-FFF2-40B4-BE49-F238E27FC236}">
                <a16:creationId xmlns:a16="http://schemas.microsoft.com/office/drawing/2014/main" id="{427F16F2-0316-E12A-160F-EC351A475E2C}"/>
              </a:ext>
            </a:extLst>
          </p:cNvPr>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5" name="Picture 4">
            <a:extLst>
              <a:ext uri="{FF2B5EF4-FFF2-40B4-BE49-F238E27FC236}">
                <a16:creationId xmlns:a16="http://schemas.microsoft.com/office/drawing/2014/main" id="{06E38DBB-BF75-9BF3-7D42-725A87561F57}"/>
              </a:ext>
            </a:extLst>
          </p:cNvPr>
          <p:cNvPicPr>
            <a:picLocks noChangeAspect="1"/>
          </p:cNvPicPr>
          <p:nvPr/>
        </p:nvPicPr>
        <p:blipFill>
          <a:blip r:embed="rId3"/>
          <a:stretch>
            <a:fillRect/>
          </a:stretch>
        </p:blipFill>
        <p:spPr>
          <a:xfrm>
            <a:off x="319654" y="1270087"/>
            <a:ext cx="11552691" cy="4660275"/>
          </a:xfrm>
          <a:prstGeom prst="rect">
            <a:avLst/>
          </a:prstGeom>
        </p:spPr>
      </p:pic>
      <p:sp>
        <p:nvSpPr>
          <p:cNvPr id="11" name="TextBox 10">
            <a:extLst>
              <a:ext uri="{FF2B5EF4-FFF2-40B4-BE49-F238E27FC236}">
                <a16:creationId xmlns:a16="http://schemas.microsoft.com/office/drawing/2014/main" id="{1159B643-FA1E-6F98-7921-09894CCBAFDE}"/>
              </a:ext>
            </a:extLst>
          </p:cNvPr>
          <p:cNvSpPr txBox="1"/>
          <p:nvPr/>
        </p:nvSpPr>
        <p:spPr>
          <a:xfrm>
            <a:off x="6578929" y="666825"/>
            <a:ext cx="3914678" cy="6924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rPr>
              <a:t>Από εδώ κατεβάζετε το </a:t>
            </a:r>
            <a:r>
              <a:rPr kumimoji="0" lang="en-GB" sz="1300" b="1" i="0" u="none" strike="noStrike" kern="0" cap="none" spc="0" normalizeH="0" baseline="0" noProof="0" dirty="0">
                <a:ln>
                  <a:noFill/>
                </a:ln>
                <a:solidFill>
                  <a:srgbClr val="00B050"/>
                </a:solidFill>
                <a:effectLst/>
                <a:uLnTx/>
                <a:uFillTx/>
              </a:rPr>
              <a:t>“Declaration On Honour”</a:t>
            </a:r>
            <a:r>
              <a:rPr kumimoji="0" lang="el-GR" sz="1300" b="1" i="0" u="none" strike="noStrike" kern="0" cap="none" spc="0" normalizeH="0" baseline="0" noProof="0" dirty="0">
                <a:ln>
                  <a:noFill/>
                </a:ln>
                <a:solidFill>
                  <a:srgbClr val="00B050"/>
                </a:solidFill>
                <a:effectLst/>
                <a:uLnTx/>
                <a:uFillTx/>
              </a:rPr>
              <a:t>. Στη συνέχεια, το ανοίγετε, το εκτυπώνετε και το υπογράφει ο νόμιμος εκπρόσωπος του οργανισμού.</a:t>
            </a:r>
            <a:endParaRPr kumimoji="0" lang="en-GB" sz="1300" b="1" i="0" u="none" strike="noStrike" kern="0" cap="none" spc="0" normalizeH="0" baseline="0" noProof="0" dirty="0">
              <a:ln>
                <a:noFill/>
              </a:ln>
              <a:solidFill>
                <a:srgbClr val="00B050"/>
              </a:solidFill>
              <a:effectLst/>
              <a:uLnTx/>
              <a:uFillTx/>
            </a:endParaRPr>
          </a:p>
        </p:txBody>
      </p:sp>
      <p:pic>
        <p:nvPicPr>
          <p:cNvPr id="13" name="Picture 12">
            <a:extLst>
              <a:ext uri="{FF2B5EF4-FFF2-40B4-BE49-F238E27FC236}">
                <a16:creationId xmlns:a16="http://schemas.microsoft.com/office/drawing/2014/main" id="{E67229C0-C78B-56F0-4FB9-78D231C8299F}"/>
              </a:ext>
            </a:extLst>
          </p:cNvPr>
          <p:cNvPicPr>
            <a:picLocks noChangeAspect="1"/>
          </p:cNvPicPr>
          <p:nvPr/>
        </p:nvPicPr>
        <p:blipFill>
          <a:blip r:embed="rId4"/>
          <a:stretch>
            <a:fillRect/>
          </a:stretch>
        </p:blipFill>
        <p:spPr>
          <a:xfrm>
            <a:off x="8536268" y="1285470"/>
            <a:ext cx="164606" cy="402371"/>
          </a:xfrm>
          <a:prstGeom prst="rect">
            <a:avLst/>
          </a:prstGeom>
        </p:spPr>
      </p:pic>
      <p:sp>
        <p:nvSpPr>
          <p:cNvPr id="15" name="TextBox 14">
            <a:extLst>
              <a:ext uri="{FF2B5EF4-FFF2-40B4-BE49-F238E27FC236}">
                <a16:creationId xmlns:a16="http://schemas.microsoft.com/office/drawing/2014/main" id="{EB9B1249-82BB-5612-3F13-5ECCD7F14A5B}"/>
              </a:ext>
            </a:extLst>
          </p:cNvPr>
          <p:cNvSpPr txBox="1"/>
          <p:nvPr/>
        </p:nvSpPr>
        <p:spPr>
          <a:xfrm>
            <a:off x="4497049" y="2168377"/>
            <a:ext cx="4548531" cy="692497"/>
          </a:xfrm>
          <a:prstGeom prst="rect">
            <a:avLst/>
          </a:prstGeom>
          <a:noFill/>
        </p:spPr>
        <p:txBody>
          <a:bodyPr wrap="square" rtlCol="0">
            <a:spAutoFit/>
          </a:bodyPr>
          <a:lstStyle/>
          <a:p>
            <a:pPr algn="ctr"/>
            <a:r>
              <a:rPr lang="el-GR" sz="1300" b="1" dirty="0">
                <a:solidFill>
                  <a:srgbClr val="00B050"/>
                </a:solidFill>
              </a:rPr>
              <a:t>Σαρώνετε και αποθηκεύετε το υπογεγραμμένο έντυπο τοπικά στον υπολογιστή σας. Πατώντας εδώ, κάνετε αναζήτηση του αρχείου και το προσθέτετε ως παράρτημα στην αίτηση</a:t>
            </a:r>
            <a:endParaRPr lang="en-GB" sz="1300" b="1" dirty="0">
              <a:solidFill>
                <a:srgbClr val="00B050"/>
              </a:solidFill>
            </a:endParaRPr>
          </a:p>
        </p:txBody>
      </p:sp>
      <p:cxnSp>
        <p:nvCxnSpPr>
          <p:cNvPr id="16" name="Straight Arrow Connector 15">
            <a:extLst>
              <a:ext uri="{FF2B5EF4-FFF2-40B4-BE49-F238E27FC236}">
                <a16:creationId xmlns:a16="http://schemas.microsoft.com/office/drawing/2014/main" id="{3DC16D94-2C04-D075-53E2-1ABF7603A065}"/>
              </a:ext>
            </a:extLst>
          </p:cNvPr>
          <p:cNvCxnSpPr>
            <a:cxnSpLocks/>
          </p:cNvCxnSpPr>
          <p:nvPr/>
        </p:nvCxnSpPr>
        <p:spPr>
          <a:xfrm flipH="1">
            <a:off x="8972226" y="2614653"/>
            <a:ext cx="5427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CBC4749-2254-6B4F-7BDB-E07929E4C99D}"/>
              </a:ext>
            </a:extLst>
          </p:cNvPr>
          <p:cNvSpPr txBox="1"/>
          <p:nvPr/>
        </p:nvSpPr>
        <p:spPr>
          <a:xfrm>
            <a:off x="1942966" y="3426468"/>
            <a:ext cx="4274643" cy="6924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rPr>
              <a:t>Έντυπο με το οποίο ο κάθε εταίρος εξουσιοδοτεί τον συντονιστή να δρα εξ’ ονόματός του για σκοπούς υποβολής και υλοποίησης της πρότασης</a:t>
            </a:r>
            <a:endParaRPr kumimoji="0" lang="en-GB" sz="1300" b="1" i="0" u="none" strike="noStrike" kern="0" cap="none" spc="0" normalizeH="0" baseline="0" noProof="0" dirty="0">
              <a:ln>
                <a:noFill/>
              </a:ln>
              <a:solidFill>
                <a:srgbClr val="00B050"/>
              </a:solidFill>
              <a:effectLst/>
              <a:uLnTx/>
              <a:uFillTx/>
            </a:endParaRPr>
          </a:p>
        </p:txBody>
      </p:sp>
      <p:cxnSp>
        <p:nvCxnSpPr>
          <p:cNvPr id="21" name="Straight Arrow Connector 20">
            <a:extLst>
              <a:ext uri="{FF2B5EF4-FFF2-40B4-BE49-F238E27FC236}">
                <a16:creationId xmlns:a16="http://schemas.microsoft.com/office/drawing/2014/main" id="{040D57F7-4EAD-AE98-17CB-465043DB98F0}"/>
              </a:ext>
            </a:extLst>
          </p:cNvPr>
          <p:cNvCxnSpPr/>
          <p:nvPr/>
        </p:nvCxnSpPr>
        <p:spPr>
          <a:xfrm>
            <a:off x="1720809" y="3776270"/>
            <a:ext cx="4443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CBF3E85-B60F-E0B3-3E25-0444336C3428}"/>
              </a:ext>
            </a:extLst>
          </p:cNvPr>
          <p:cNvSpPr txBox="1"/>
          <p:nvPr/>
        </p:nvSpPr>
        <p:spPr>
          <a:xfrm>
            <a:off x="4320801" y="4720443"/>
            <a:ext cx="4883159" cy="1292662"/>
          </a:xfrm>
          <a:prstGeom prst="rect">
            <a:avLst/>
          </a:prstGeom>
          <a:noFill/>
        </p:spPr>
        <p:txBody>
          <a:bodyPr wrap="square" rtlCol="0">
            <a:spAutoFit/>
          </a:bodyPr>
          <a:lstStyle/>
          <a:p>
            <a:pPr algn="ctr"/>
            <a:r>
              <a:rPr lang="el-GR" sz="1300" b="1" dirty="0">
                <a:solidFill>
                  <a:srgbClr val="00B050"/>
                </a:solidFill>
              </a:rPr>
              <a:t>Ο συντονιστής στέλνει στον κάθε εταίρο το δικό του </a:t>
            </a:r>
            <a:r>
              <a:rPr lang="en-GB" sz="1300" b="1" dirty="0">
                <a:solidFill>
                  <a:srgbClr val="00B050"/>
                </a:solidFill>
              </a:rPr>
              <a:t>accession form (</a:t>
            </a:r>
            <a:r>
              <a:rPr lang="el-GR" sz="1300" b="1" dirty="0">
                <a:solidFill>
                  <a:srgbClr val="00B050"/>
                </a:solidFill>
              </a:rPr>
              <a:t>έντυπο προσχώρησης), το οποίο περιέχει προ-συμπληρωμένα πεδία και το οποίο υπογράφει ο νόμιμος εκπρόσωπος του οργανισμού. Αφού γίνει σάρωση του υπογεγραμμένου εντύπου,  αυτό αποστέλλεται ηλεκτρονικά πίσω στον συντονιστή, ο οποίος αναλαμβάνει να το προσθέσει ως Παράρτημα στην αίτηση</a:t>
            </a:r>
            <a:endParaRPr lang="en-GB" sz="1300" b="1" dirty="0">
              <a:solidFill>
                <a:srgbClr val="00B050"/>
              </a:solidFill>
            </a:endParaRPr>
          </a:p>
        </p:txBody>
      </p:sp>
      <p:cxnSp>
        <p:nvCxnSpPr>
          <p:cNvPr id="23" name="Straight Arrow Connector 22">
            <a:extLst>
              <a:ext uri="{FF2B5EF4-FFF2-40B4-BE49-F238E27FC236}">
                <a16:creationId xmlns:a16="http://schemas.microsoft.com/office/drawing/2014/main" id="{232D50D7-C7E0-55F4-F64B-0C47C8AB1008}"/>
              </a:ext>
            </a:extLst>
          </p:cNvPr>
          <p:cNvCxnSpPr/>
          <p:nvPr/>
        </p:nvCxnSpPr>
        <p:spPr>
          <a:xfrm flipV="1">
            <a:off x="3750957" y="5024660"/>
            <a:ext cx="329330"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65D3861-A75E-E9BB-DE8E-B39CBAAB8BCE}"/>
              </a:ext>
            </a:extLst>
          </p:cNvPr>
          <p:cNvCxnSpPr>
            <a:cxnSpLocks/>
          </p:cNvCxnSpPr>
          <p:nvPr/>
        </p:nvCxnSpPr>
        <p:spPr>
          <a:xfrm flipH="1" flipV="1">
            <a:off x="9444474" y="5366774"/>
            <a:ext cx="330989" cy="209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82622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562" y="872150"/>
            <a:ext cx="11783514" cy="2915430"/>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3957985" y="65364"/>
            <a:ext cx="9883698" cy="523220"/>
          </a:xfrm>
          <a:prstGeom prst="rect">
            <a:avLst/>
          </a:prstGeom>
          <a:noFill/>
        </p:spPr>
        <p:txBody>
          <a:bodyPr wrap="square" rtlCol="0">
            <a:spAutoFit/>
          </a:bodyPr>
          <a:lstStyle/>
          <a:p>
            <a:pPr algn="ctr"/>
            <a:r>
              <a:rPr lang="en-GB" sz="2800" b="1" dirty="0">
                <a:solidFill>
                  <a:schemeClr val="bg1"/>
                </a:solidFill>
              </a:rPr>
              <a:t>ANNEXES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8" name="TextBox 7"/>
          <p:cNvSpPr txBox="1"/>
          <p:nvPr/>
        </p:nvSpPr>
        <p:spPr>
          <a:xfrm>
            <a:off x="8264981" y="828237"/>
            <a:ext cx="4070557" cy="1246495"/>
          </a:xfrm>
          <a:prstGeom prst="rect">
            <a:avLst/>
          </a:prstGeom>
          <a:noFill/>
        </p:spPr>
        <p:txBody>
          <a:bodyPr wrap="square" rtlCol="0">
            <a:spAutoFit/>
          </a:bodyPr>
          <a:lstStyle/>
          <a:p>
            <a:pPr lvl="0" algn="ctr"/>
            <a:r>
              <a:rPr lang="el-GR" sz="1500" b="1" dirty="0">
                <a:solidFill>
                  <a:srgbClr val="00B050"/>
                </a:solidFill>
              </a:rPr>
              <a:t>Επιλέγοντας </a:t>
            </a:r>
            <a:r>
              <a:rPr lang="en-GB" sz="1500" b="1" dirty="0">
                <a:solidFill>
                  <a:srgbClr val="00B050"/>
                </a:solidFill>
              </a:rPr>
              <a:t>“Add Document”</a:t>
            </a:r>
            <a:r>
              <a:rPr lang="el-GR" sz="1500" b="1" dirty="0">
                <a:solidFill>
                  <a:srgbClr val="00B050"/>
                </a:solidFill>
              </a:rPr>
              <a:t> μπορείτε να</a:t>
            </a:r>
            <a:r>
              <a:rPr lang="en-GB" sz="1500" b="1" dirty="0">
                <a:solidFill>
                  <a:srgbClr val="00B050"/>
                </a:solidFill>
              </a:rPr>
              <a:t> </a:t>
            </a:r>
            <a:r>
              <a:rPr lang="el-GR" sz="1500" b="1" dirty="0">
                <a:solidFill>
                  <a:srgbClr val="00B050"/>
                </a:solidFill>
              </a:rPr>
              <a:t>αναζητήσετε στον υπολογιστή σας άλλα αρχεία και να τα προσθέσετε ως παραρτήματα , π.χ. την ημερήσια διάταξη μίας προτεινόμενης δραστηριότητας ή ένα </a:t>
            </a:r>
            <a:r>
              <a:rPr lang="en-GB" sz="1500" b="1" u="sng" dirty="0">
                <a:solidFill>
                  <a:srgbClr val="00B050"/>
                </a:solidFill>
              </a:rPr>
              <a:t>Gantt chart</a:t>
            </a:r>
            <a:r>
              <a:rPr lang="en-GB" sz="1500" b="1" dirty="0">
                <a:solidFill>
                  <a:srgbClr val="00B050"/>
                </a:solidFill>
              </a:rPr>
              <a:t>*</a:t>
            </a:r>
          </a:p>
        </p:txBody>
      </p:sp>
      <p:pic>
        <p:nvPicPr>
          <p:cNvPr id="5" name="Picture 4"/>
          <p:cNvPicPr>
            <a:picLocks noChangeAspect="1"/>
          </p:cNvPicPr>
          <p:nvPr/>
        </p:nvPicPr>
        <p:blipFill>
          <a:blip r:embed="rId3"/>
          <a:stretch>
            <a:fillRect/>
          </a:stretch>
        </p:blipFill>
        <p:spPr>
          <a:xfrm>
            <a:off x="11077310" y="2153926"/>
            <a:ext cx="164606" cy="402371"/>
          </a:xfrm>
          <a:prstGeom prst="rect">
            <a:avLst/>
          </a:prstGeom>
        </p:spPr>
      </p:pic>
      <p:sp>
        <p:nvSpPr>
          <p:cNvPr id="16" name="Rectangle 15"/>
          <p:cNvSpPr/>
          <p:nvPr/>
        </p:nvSpPr>
        <p:spPr>
          <a:xfrm>
            <a:off x="544695" y="4693218"/>
            <a:ext cx="10971030" cy="369332"/>
          </a:xfrm>
          <a:prstGeom prst="rect">
            <a:avLst/>
          </a:prstGeom>
        </p:spPr>
        <p:txBody>
          <a:bodyPr wrap="square">
            <a:spAutoFit/>
          </a:bodyPr>
          <a:lstStyle/>
          <a:p>
            <a:pPr algn="just"/>
            <a:r>
              <a:rPr lang="en-GB" b="1" dirty="0">
                <a:solidFill>
                  <a:srgbClr val="00B050"/>
                </a:solidFill>
              </a:rPr>
              <a:t>* </a:t>
            </a:r>
            <a:r>
              <a:rPr lang="el-GR" b="1" dirty="0">
                <a:solidFill>
                  <a:srgbClr val="00B050"/>
                </a:solidFill>
              </a:rPr>
              <a:t>Οι </a:t>
            </a:r>
            <a:r>
              <a:rPr lang="el-GR" b="1" dirty="0" err="1">
                <a:solidFill>
                  <a:srgbClr val="00B050"/>
                </a:solidFill>
              </a:rPr>
              <a:t>αιτητές</a:t>
            </a:r>
            <a:r>
              <a:rPr lang="el-GR" b="1" dirty="0">
                <a:solidFill>
                  <a:srgbClr val="00B050"/>
                </a:solidFill>
              </a:rPr>
              <a:t> θα πρέπει να επισυνάπτουν στην αίτησή τους ένα </a:t>
            </a:r>
            <a:r>
              <a:rPr lang="en-GB" b="1" dirty="0">
                <a:solidFill>
                  <a:srgbClr val="00B050"/>
                </a:solidFill>
              </a:rPr>
              <a:t>Gantt chart </a:t>
            </a:r>
            <a:r>
              <a:rPr lang="el-GR" b="1" dirty="0">
                <a:solidFill>
                  <a:srgbClr val="00B050"/>
                </a:solidFill>
              </a:rPr>
              <a:t>της Πρότασής τους</a:t>
            </a:r>
            <a:endParaRPr lang="en-GB" b="1" dirty="0">
              <a:solidFill>
                <a:srgbClr val="00B050"/>
              </a:solidFill>
            </a:endParaRPr>
          </a:p>
        </p:txBody>
      </p:sp>
    </p:spTree>
    <p:extLst>
      <p:ext uri="{BB962C8B-B14F-4D97-AF65-F5344CB8AC3E}">
        <p14:creationId xmlns:p14="http://schemas.microsoft.com/office/powerpoint/2010/main" val="7840536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986869" y="36650"/>
            <a:ext cx="9883698" cy="523220"/>
          </a:xfrm>
          <a:prstGeom prst="rect">
            <a:avLst/>
          </a:prstGeom>
          <a:noFill/>
        </p:spPr>
        <p:txBody>
          <a:bodyPr wrap="square" rtlCol="0">
            <a:spAutoFit/>
          </a:bodyPr>
          <a:lstStyle/>
          <a:p>
            <a:pPr algn="ctr"/>
            <a:r>
              <a:rPr lang="en-GB" sz="2800" b="1" dirty="0">
                <a:solidFill>
                  <a:schemeClr val="bg1"/>
                </a:solidFill>
              </a:rPr>
              <a:t>Checklist</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10" name="TextBox 9"/>
          <p:cNvSpPr txBox="1"/>
          <p:nvPr/>
        </p:nvSpPr>
        <p:spPr>
          <a:xfrm>
            <a:off x="1081474" y="5701495"/>
            <a:ext cx="9461987" cy="338554"/>
          </a:xfrm>
          <a:prstGeom prst="rect">
            <a:avLst/>
          </a:prstGeom>
          <a:noFill/>
        </p:spPr>
        <p:txBody>
          <a:bodyPr wrap="square" rtlCol="0">
            <a:spAutoFit/>
          </a:bodyPr>
          <a:lstStyle/>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600" b="1" kern="0" dirty="0">
                <a:solidFill>
                  <a:srgbClr val="00B050"/>
                </a:solidFill>
              </a:rPr>
              <a:t>Για να ενεργοποιηθεί το κουμπί </a:t>
            </a:r>
            <a:r>
              <a:rPr lang="en-GB" sz="1600" b="1" kern="0" dirty="0">
                <a:solidFill>
                  <a:srgbClr val="00B050"/>
                </a:solidFill>
              </a:rPr>
              <a:t>Submit, </a:t>
            </a:r>
            <a:r>
              <a:rPr lang="el-GR" sz="1600" b="1" kern="0" dirty="0">
                <a:solidFill>
                  <a:srgbClr val="00B050"/>
                </a:solidFill>
              </a:rPr>
              <a:t>όλα τα κουτάκια θα πρέπει να γίνουν </a:t>
            </a:r>
            <a:r>
              <a:rPr lang="en-GB" sz="1600" b="1" kern="0" dirty="0">
                <a:solidFill>
                  <a:srgbClr val="00B050"/>
                </a:solidFill>
              </a:rPr>
              <a:t>checked</a:t>
            </a:r>
            <a:endParaRPr kumimoji="0" lang="en-GB" sz="1600" b="1" i="0" u="none" strike="noStrike" kern="0" cap="none" spc="0" normalizeH="0" baseline="0" noProof="0" dirty="0">
              <a:ln>
                <a:noFill/>
              </a:ln>
              <a:solidFill>
                <a:srgbClr val="00B050"/>
              </a:solidFill>
              <a:effectLst/>
              <a:uLnTx/>
              <a:uFillTx/>
            </a:endParaRPr>
          </a:p>
        </p:txBody>
      </p:sp>
      <p:pic>
        <p:nvPicPr>
          <p:cNvPr id="4" name="Picture 3">
            <a:extLst>
              <a:ext uri="{FF2B5EF4-FFF2-40B4-BE49-F238E27FC236}">
                <a16:creationId xmlns:a16="http://schemas.microsoft.com/office/drawing/2014/main" id="{B7A313F7-4DEF-0A71-7428-A28246E06518}"/>
              </a:ext>
            </a:extLst>
          </p:cNvPr>
          <p:cNvPicPr>
            <a:picLocks noChangeAspect="1"/>
          </p:cNvPicPr>
          <p:nvPr/>
        </p:nvPicPr>
        <p:blipFill>
          <a:blip r:embed="rId2"/>
          <a:stretch>
            <a:fillRect/>
          </a:stretch>
        </p:blipFill>
        <p:spPr>
          <a:xfrm>
            <a:off x="154201" y="881771"/>
            <a:ext cx="11883597" cy="4368146"/>
          </a:xfrm>
          <a:prstGeom prst="rect">
            <a:avLst/>
          </a:prstGeom>
        </p:spPr>
      </p:pic>
      <p:sp>
        <p:nvSpPr>
          <p:cNvPr id="7" name="Rectangle 6"/>
          <p:cNvSpPr/>
          <p:nvPr/>
        </p:nvSpPr>
        <p:spPr>
          <a:xfrm>
            <a:off x="280009" y="1898934"/>
            <a:ext cx="312837" cy="2499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96879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ΒΑΣΙΚΗ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2</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ΑΠΟΚΕΝΤΡΩΜΕΝΕΣ</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2350" b="0" i="0" u="none" strike="noStrike" kern="1200" cap="none" spc="0" normalizeH="0" baseline="0" noProof="0" dirty="0">
              <a:ln>
                <a:noFill/>
              </a:ln>
              <a:solidFill>
                <a:prstClr val="black"/>
              </a:solidFill>
              <a:effectLst/>
              <a:uLnTx/>
              <a:uFillTx/>
              <a:latin typeface="Calibri"/>
              <a:ea typeface="+mn-ea"/>
              <a:cs typeface="Calibri"/>
            </a:endParaRPr>
          </a:p>
          <a:p>
            <a:pPr marL="0" marR="67945" lvl="0" indent="0" algn="r" defTabSz="914400" rtl="0" eaLnBrk="1" fontAlgn="auto" latinLnBrk="0" hangingPunct="1">
              <a:lnSpc>
                <a:spcPct val="100000"/>
              </a:lnSpc>
              <a:spcBef>
                <a:spcPts val="5"/>
              </a:spcBef>
              <a:spcAft>
                <a:spcPts val="0"/>
              </a:spcAft>
              <a:buClrTx/>
              <a:buSzTx/>
              <a:buFontTx/>
              <a:buNone/>
              <a:tabLst/>
              <a:defRPr/>
            </a:pPr>
            <a:r>
              <a:rPr kumimoji="0" sz="2400" b="1" i="0" u="none" strike="noStrike" kern="1200" cap="none" spc="-5" normalizeH="0" baseline="0" noProof="0" dirty="0">
                <a:ln>
                  <a:noFill/>
                </a:ln>
                <a:solidFill>
                  <a:srgbClr val="1EA192"/>
                </a:solidFill>
                <a:effectLst/>
                <a:uLnTx/>
                <a:uFillTx/>
                <a:latin typeface="Calibri"/>
                <a:ea typeface="+mn-ea"/>
                <a:cs typeface="Calibri"/>
              </a:rPr>
              <a:t>ΣΥΜΠΡΑΞΕΙΣ</a:t>
            </a:r>
            <a:r>
              <a:rPr kumimoji="0" sz="2400" b="1" i="0" u="none" strike="noStrike" kern="1200" cap="none" spc="0" normalizeH="0" baseline="0" noProof="0" dirty="0">
                <a:ln>
                  <a:noFill/>
                </a:ln>
                <a:solidFill>
                  <a:srgbClr val="1EA192"/>
                </a:solidFill>
                <a:effectLst/>
                <a:uLnTx/>
                <a:uFillTx/>
                <a:latin typeface="Calibri"/>
                <a:ea typeface="+mn-ea"/>
                <a:cs typeface="Calibri"/>
              </a:rPr>
              <a:t> ΓΙΑ</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ΣΥΝΕΡΓΑΣΙΑ</a:t>
            </a:r>
            <a:r>
              <a:rPr kumimoji="0" sz="2400" b="1" i="0" u="none" strike="noStrike" kern="1200" cap="none" spc="-20" normalizeH="0" baseline="0" noProof="0" dirty="0">
                <a:ln>
                  <a:noFill/>
                </a:ln>
                <a:solidFill>
                  <a:srgbClr val="1EA192"/>
                </a:solidFill>
                <a:effectLst/>
                <a:uLnTx/>
                <a:uFillTx/>
                <a:latin typeface="Calibri"/>
                <a:ea typeface="+mn-ea"/>
                <a:cs typeface="Calibri"/>
              </a:rPr>
              <a:t> </a:t>
            </a:r>
            <a:r>
              <a:rPr kumimoji="0" sz="2400" b="1" i="0" u="none" strike="noStrike" kern="1200" cap="none" spc="0" normalizeH="0" baseline="0" noProof="0" dirty="0">
                <a:ln>
                  <a:noFill/>
                </a:ln>
                <a:solidFill>
                  <a:srgbClr val="1EA192"/>
                </a:solidFill>
                <a:effectLst/>
                <a:uLnTx/>
                <a:uFillTx/>
                <a:latin typeface="Calibri"/>
                <a:ea typeface="+mn-ea"/>
                <a:cs typeface="Calibri"/>
              </a:rPr>
              <a:t>–</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Συμπράξεις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436880" marR="0" lvl="0" indent="0" algn="ctr" defTabSz="914400" rtl="0" eaLnBrk="1" fontAlgn="auto" latinLnBrk="0" hangingPunct="1">
              <a:lnSpc>
                <a:spcPct val="100000"/>
              </a:lnSpc>
              <a:spcBef>
                <a:spcPts val="0"/>
              </a:spcBef>
              <a:spcAft>
                <a:spcPts val="0"/>
              </a:spcAft>
              <a:buClrTx/>
              <a:buSzTx/>
              <a:buFontTx/>
              <a:buNone/>
              <a:tabLst/>
              <a:defRPr/>
            </a:pPr>
            <a:r>
              <a:rPr lang="el-GR" sz="2400" b="1" spc="-5" dirty="0">
                <a:solidFill>
                  <a:srgbClr val="1EA192"/>
                </a:solidFill>
                <a:latin typeface="Calibri"/>
                <a:cs typeface="Calibri"/>
              </a:rPr>
              <a:t>Μικρής Κλίμακας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Calibri"/>
            </a:endParaRP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5" normalizeH="0" baseline="0" noProof="0" dirty="0">
                <a:ln>
                  <a:noFill/>
                </a:ln>
                <a:solidFill>
                  <a:prstClr val="black"/>
                </a:solidFill>
                <a:effectLst/>
                <a:uLnTx/>
                <a:uFillTx/>
                <a:latin typeface="Calibri"/>
                <a:ea typeface="+mn-ea"/>
                <a:cs typeface="Calibri"/>
              </a:rPr>
              <a:t>  </a:t>
            </a:r>
            <a:r>
              <a:rPr lang="el-GR" sz="3000" b="1" spc="-5" dirty="0">
                <a:solidFill>
                  <a:prstClr val="black"/>
                </a:solidFill>
                <a:latin typeface="Calibri"/>
                <a:cs typeface="Calibri"/>
              </a:rPr>
              <a:t>Αξιολόγηση Σχεδίων</a:t>
            </a:r>
            <a:endParaRPr kumimoji="0" lang="el-GR" sz="3000" b="1" i="0" u="none" strike="noStrike" kern="1200" cap="none" spc="-5" normalizeH="0" baseline="0" noProof="0" dirty="0">
              <a:ln>
                <a:noFill/>
              </a:ln>
              <a:solidFill>
                <a:prstClr val="black"/>
              </a:solidFill>
              <a:effectLst/>
              <a:uLnTx/>
              <a:uFillTx/>
              <a:latin typeface="Calibri"/>
              <a:ea typeface="+mn-ea"/>
              <a:cs typeface="Calibri"/>
            </a:endParaRPr>
          </a:p>
          <a:p>
            <a:pPr marL="480059" marR="3810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13338850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0868" y="89407"/>
            <a:ext cx="671449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ΒΑΣΙΚΕΣ</a:t>
            </a:r>
            <a:r>
              <a:rPr sz="2800" spc="25" dirty="0">
                <a:solidFill>
                  <a:srgbClr val="FFFFFF"/>
                </a:solidFill>
              </a:rPr>
              <a:t> </a:t>
            </a:r>
            <a:r>
              <a:rPr sz="2800" spc="-5" dirty="0">
                <a:solidFill>
                  <a:srgbClr val="FFFFFF"/>
                </a:solidFill>
              </a:rPr>
              <a:t>ΑΠΑΙΤΗΣΕΙΣ</a:t>
            </a:r>
            <a:endParaRPr sz="2800" dirty="0"/>
          </a:p>
        </p:txBody>
      </p:sp>
      <p:sp>
        <p:nvSpPr>
          <p:cNvPr id="3" name="object 3"/>
          <p:cNvSpPr txBox="1"/>
          <p:nvPr/>
        </p:nvSpPr>
        <p:spPr>
          <a:xfrm>
            <a:off x="481990" y="977899"/>
            <a:ext cx="10772140" cy="5343525"/>
          </a:xfrm>
          <a:prstGeom prst="rect">
            <a:avLst/>
          </a:prstGeom>
        </p:spPr>
        <p:txBody>
          <a:bodyPr vert="horz" wrap="square" lIns="0" tIns="12065" rIns="0" bIns="0" rtlCol="0">
            <a:spAutoFit/>
          </a:bodyPr>
          <a:lstStyle/>
          <a:p>
            <a:pPr marL="355600" marR="0"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sz="2200" b="1" i="0" u="none" strike="noStrike" kern="1200" cap="none" spc="-10" normalizeH="0" baseline="0" noProof="0" dirty="0">
                <a:ln>
                  <a:noFill/>
                </a:ln>
                <a:solidFill>
                  <a:prstClr val="black"/>
                </a:solidFill>
                <a:effectLst/>
                <a:uLnTx/>
                <a:uFillTx/>
                <a:latin typeface="Calibri"/>
                <a:ea typeface="+mn-ea"/>
                <a:cs typeface="Calibri"/>
              </a:rPr>
              <a:t>Βασικές</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απαιτήσεις</a:t>
            </a:r>
            <a:r>
              <a:rPr kumimoji="0" sz="2200" b="1" i="0" u="none" strike="noStrike" kern="1200" cap="none" spc="3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από</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τον</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αιτητή:</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85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Η</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περιγραφή</a:t>
            </a:r>
            <a:r>
              <a:rPr kumimoji="0" sz="2000" b="0" i="0" u="none" strike="noStrike" kern="1200" cap="none" spc="-4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του</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σχεδίου</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να</a:t>
            </a:r>
            <a:r>
              <a:rPr kumimoji="0" sz="2000" b="0" i="0" u="none" strike="noStrike" kern="1200" cap="none" spc="-5" normalizeH="0" baseline="0" noProof="0" dirty="0">
                <a:ln>
                  <a:noFill/>
                </a:ln>
                <a:solidFill>
                  <a:prstClr val="black"/>
                </a:solidFill>
                <a:effectLst/>
                <a:uLnTx/>
                <a:uFillTx/>
                <a:latin typeface="Calibri"/>
                <a:ea typeface="+mn-ea"/>
                <a:cs typeface="Calibri"/>
              </a:rPr>
              <a:t> περιλαμβάνει:</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Τη</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λεπτομερή</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μεθοδολογία</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Σχεδίου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15" normalizeH="0" baseline="0" noProof="0" dirty="0">
                <a:ln>
                  <a:noFill/>
                </a:ln>
                <a:solidFill>
                  <a:prstClr val="black"/>
                </a:solidFill>
                <a:effectLst/>
                <a:uLnTx/>
                <a:uFillTx/>
                <a:latin typeface="Calibri"/>
                <a:ea typeface="+mn-ea"/>
                <a:cs typeface="Calibri"/>
              </a:rPr>
              <a:t>Την</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ανάλυση</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που</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οδηγεί</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στον</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προσδιορισμό</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των</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αναγκών</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45" normalizeH="0" baseline="0" noProof="0" dirty="0">
                <a:ln>
                  <a:noFill/>
                </a:ln>
                <a:solidFill>
                  <a:prstClr val="black"/>
                </a:solidFill>
                <a:effectLst/>
                <a:uLnTx/>
                <a:uFillTx/>
                <a:latin typeface="Calibri"/>
                <a:ea typeface="+mn-ea"/>
                <a:cs typeface="Calibri"/>
              </a:rPr>
              <a:t>Τους</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στόχους</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Σαφή</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κατανομή</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καθηκόντων</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Τις</a:t>
            </a:r>
            <a:r>
              <a:rPr kumimoji="0" sz="1800" b="0" i="0" u="none" strike="noStrike" kern="1200" cap="none" spc="-10" normalizeH="0" baseline="0" noProof="0" dirty="0">
                <a:ln>
                  <a:noFill/>
                </a:ln>
                <a:solidFill>
                  <a:prstClr val="black"/>
                </a:solidFill>
                <a:effectLst/>
                <a:uLnTx/>
                <a:uFillTx/>
                <a:latin typeface="Calibri"/>
                <a:ea typeface="+mn-ea"/>
                <a:cs typeface="Calibri"/>
              </a:rPr>
              <a:t> χρηματοδοτικές</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ρυθμίσεις</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μεταξύ</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των</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εταίρων</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Λεπτομερές</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χρονοδιάγραμμα</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με</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τα</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κύρια</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παραδοτέα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80" normalizeH="0" baseline="0" noProof="0" dirty="0">
                <a:ln>
                  <a:noFill/>
                </a:ln>
                <a:solidFill>
                  <a:prstClr val="black"/>
                </a:solidFill>
                <a:effectLst/>
                <a:uLnTx/>
                <a:uFillTx/>
                <a:latin typeface="Calibri"/>
                <a:ea typeface="+mn-ea"/>
                <a:cs typeface="Calibri"/>
              </a:rPr>
              <a:t>Το</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σύστημα</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παρακολούθησης</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και</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ελέγχου</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Τα</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μέτρα</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που</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έχουν</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ληφθεί</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για</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τη</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διασφάλιση</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της</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εντός</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προθεσμιών</a:t>
            </a:r>
            <a:r>
              <a:rPr kumimoji="0" sz="1800" b="0" i="0" u="none" strike="noStrike" kern="1200" cap="none" spc="5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υλοποίησης</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των</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δραστηριοτήτων</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55" normalizeH="0" baseline="0" noProof="0" dirty="0">
                <a:ln>
                  <a:noFill/>
                </a:ln>
                <a:solidFill>
                  <a:prstClr val="black"/>
                </a:solidFill>
                <a:effectLst/>
                <a:uLnTx/>
                <a:uFillTx/>
                <a:latin typeface="Calibri"/>
                <a:ea typeface="+mn-ea"/>
                <a:cs typeface="Calibri"/>
              </a:rPr>
              <a:t>Τον</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μηχανισμό</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διασφάλισης</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της</a:t>
            </a:r>
            <a:r>
              <a:rPr kumimoji="0" sz="1800" b="0" i="0" u="none" strike="noStrike" kern="1200" cap="none" spc="-10" normalizeH="0" baseline="0" noProof="0" dirty="0">
                <a:ln>
                  <a:noFill/>
                </a:ln>
                <a:solidFill>
                  <a:prstClr val="black"/>
                </a:solidFill>
                <a:effectLst/>
                <a:uLnTx/>
                <a:uFillTx/>
                <a:latin typeface="Calibri"/>
                <a:ea typeface="+mn-ea"/>
                <a:cs typeface="Calibri"/>
              </a:rPr>
              <a:t> ποιότητάς</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5080" lvl="0" indent="-342900" algn="l" defTabSz="914400" rtl="0" eaLnBrk="1" fontAlgn="auto" latinLnBrk="0" hangingPunct="1">
              <a:lnSpc>
                <a:spcPts val="1730"/>
              </a:lnSpc>
              <a:spcBef>
                <a:spcPts val="42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Ένα</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σύνολο</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ποσοτικών</a:t>
            </a:r>
            <a:r>
              <a:rPr kumimoji="0" sz="1800" b="0" i="0" u="none" strike="noStrike" kern="1200" cap="none" spc="50"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και</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ποιοτικών</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δεικτών</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που</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θα</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καθιστούν</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δυνατή</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την</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αξιολόγηση</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βαθμού</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επίτευξης </a:t>
            </a:r>
            <a:r>
              <a:rPr kumimoji="0" sz="1800" b="0" i="0" u="none" strike="noStrike" kern="1200" cap="none" spc="-39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των</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στόχων</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12700" marR="14604" lvl="0" indent="0" algn="l" defTabSz="914400" rtl="0" eaLnBrk="1" fontAlgn="auto" latinLnBrk="0" hangingPunct="1">
              <a:lnSpc>
                <a:spcPct val="80100"/>
              </a:lnSpc>
              <a:spcBef>
                <a:spcPts val="1145"/>
              </a:spcBef>
              <a:spcAft>
                <a:spcPts val="0"/>
              </a:spcAft>
              <a:buClrTx/>
              <a:buSzTx/>
              <a:buFontTx/>
              <a:buNone/>
              <a:tabLst/>
              <a:defRPr/>
            </a:pPr>
            <a:r>
              <a:rPr kumimoji="0" sz="1900" b="0" i="1" u="none" strike="noStrike" kern="1200" cap="none" spc="-10" normalizeH="0" baseline="0" noProof="0" dirty="0">
                <a:ln>
                  <a:noFill/>
                </a:ln>
                <a:solidFill>
                  <a:prstClr val="black"/>
                </a:solidFill>
                <a:effectLst/>
                <a:uLnTx/>
                <a:uFillTx/>
                <a:latin typeface="Calibri"/>
                <a:ea typeface="+mn-ea"/>
                <a:cs typeface="Calibri"/>
              </a:rPr>
              <a:t>!!!</a:t>
            </a:r>
            <a:r>
              <a:rPr kumimoji="0" sz="1900" b="0" i="1" u="none" strike="noStrike" kern="1200" cap="none" spc="3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Η </a:t>
            </a:r>
            <a:r>
              <a:rPr kumimoji="0" sz="1900" b="0" i="1" u="none" strike="noStrike" kern="1200" cap="none" spc="-15" normalizeH="0" baseline="0" noProof="0" dirty="0">
                <a:ln>
                  <a:noFill/>
                </a:ln>
                <a:solidFill>
                  <a:prstClr val="black"/>
                </a:solidFill>
                <a:effectLst/>
                <a:uLnTx/>
                <a:uFillTx/>
                <a:latin typeface="Calibri"/>
                <a:ea typeface="+mn-ea"/>
                <a:cs typeface="Calibri"/>
              </a:rPr>
              <a:t>αξιολόγηση</a:t>
            </a:r>
            <a:r>
              <a:rPr kumimoji="0" sz="1900" b="0" i="1" u="none" strike="noStrike" kern="1200" cap="none" spc="4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των</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πιο</a:t>
            </a:r>
            <a:r>
              <a:rPr kumimoji="0" sz="1900" b="0" i="1" u="none" strike="noStrike" kern="1200" cap="none" spc="-5" normalizeH="0" baseline="0" noProof="0" dirty="0">
                <a:ln>
                  <a:noFill/>
                </a:ln>
                <a:solidFill>
                  <a:prstClr val="black"/>
                </a:solidFill>
                <a:effectLst/>
                <a:uLnTx/>
                <a:uFillTx/>
                <a:latin typeface="Calibri"/>
                <a:ea typeface="+mn-ea"/>
                <a:cs typeface="Calibri"/>
              </a:rPr>
              <a:t> πάνω</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απαιτήσεων</a:t>
            </a:r>
            <a:r>
              <a:rPr kumimoji="0" sz="1900" b="0" i="1" u="none" strike="noStrike" kern="1200" cap="none" spc="40" normalizeH="0" baseline="0" noProof="0" dirty="0">
                <a:ln>
                  <a:noFill/>
                </a:ln>
                <a:solidFill>
                  <a:prstClr val="black"/>
                </a:solidFill>
                <a:effectLst/>
                <a:uLnTx/>
                <a:uFillTx/>
                <a:latin typeface="Calibri"/>
                <a:ea typeface="+mn-ea"/>
                <a:cs typeface="Calibri"/>
              </a:rPr>
              <a:t> </a:t>
            </a:r>
            <a:r>
              <a:rPr kumimoji="0" sz="1900" b="0" i="1" u="none" strike="noStrike" kern="1200" cap="none" spc="-20" normalizeH="0" baseline="0" noProof="0" dirty="0">
                <a:ln>
                  <a:noFill/>
                </a:ln>
                <a:solidFill>
                  <a:prstClr val="black"/>
                </a:solidFill>
                <a:effectLst/>
                <a:uLnTx/>
                <a:uFillTx/>
                <a:latin typeface="Calibri"/>
                <a:ea typeface="+mn-ea"/>
                <a:cs typeface="Calibri"/>
              </a:rPr>
              <a:t>ακολουθεί</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20" normalizeH="0" baseline="0" noProof="0" dirty="0">
                <a:ln>
                  <a:noFill/>
                </a:ln>
                <a:solidFill>
                  <a:prstClr val="black"/>
                </a:solidFill>
                <a:effectLst/>
                <a:uLnTx/>
                <a:uFillTx/>
                <a:latin typeface="Calibri"/>
                <a:ea typeface="+mn-ea"/>
                <a:cs typeface="Calibri"/>
              </a:rPr>
              <a:t>την</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αρχή</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της</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αναλογικότητας:</a:t>
            </a:r>
            <a:r>
              <a:rPr kumimoji="0" sz="1900" b="0" i="1" u="none" strike="noStrike" kern="1200" cap="none" spc="5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όσο</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υψηλότερο</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είναι</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το </a:t>
            </a:r>
            <a:r>
              <a:rPr kumimoji="0" sz="1900" b="0" i="1" u="none" strike="noStrike" kern="1200" cap="none" spc="-4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αιτούμενο</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ποσό,</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τόσο</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περισσότερο</a:t>
            </a:r>
            <a:r>
              <a:rPr kumimoji="0" sz="1900" b="0" i="1" u="none" strike="noStrike" kern="1200" cap="none" spc="3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αναμένεται</a:t>
            </a:r>
            <a:r>
              <a:rPr kumimoji="0" sz="1900" b="0" i="1" u="none" strike="noStrike" kern="1200" cap="none" spc="2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ότι</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η</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μεθοδολογία</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του</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έργου</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θα</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είναι</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ακριβής</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25" normalizeH="0" baseline="0" noProof="0" dirty="0">
                <a:ln>
                  <a:noFill/>
                </a:ln>
                <a:solidFill>
                  <a:prstClr val="black"/>
                </a:solidFill>
                <a:effectLst/>
                <a:uLnTx/>
                <a:uFillTx/>
                <a:latin typeface="Calibri"/>
                <a:ea typeface="+mn-ea"/>
                <a:cs typeface="Calibri"/>
              </a:rPr>
              <a:t>και </a:t>
            </a:r>
            <a:r>
              <a:rPr kumimoji="0" sz="1900" b="0" i="1" u="none" strike="noStrike" kern="1200" cap="none" spc="-2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ολοκληρωμένη.</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3">
            <a:extLst>
              <a:ext uri="{FF2B5EF4-FFF2-40B4-BE49-F238E27FC236}">
                <a16:creationId xmlns:a16="http://schemas.microsoft.com/office/drawing/2014/main" id="{0E9B2123-B346-CC77-9DBC-E7F2CC950542}"/>
              </a:ext>
            </a:extLst>
          </p:cNvPr>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lang="el-GR" sz="2400" b="1" spc="-5" dirty="0">
                <a:solidFill>
                  <a:srgbClr val="1EA192"/>
                </a:solidFill>
                <a:latin typeface="Calibri"/>
                <a:cs typeface="Calibri"/>
              </a:rPr>
              <a:t>Μικρής Κλίμακας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Συμπράξεις Μικρής Κλίμακας</a:t>
            </a:r>
            <a:endParaRPr sz="3000" dirty="0">
              <a:latin typeface="Calibri"/>
              <a:cs typeface="Calibri"/>
            </a:endParaRPr>
          </a:p>
        </p:txBody>
      </p:sp>
    </p:spTree>
    <p:extLst>
      <p:ext uri="{BB962C8B-B14F-4D97-AF65-F5344CB8AC3E}">
        <p14:creationId xmlns:p14="http://schemas.microsoft.com/office/powerpoint/2010/main" val="20121556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670673" y="19665"/>
            <a:ext cx="9883698" cy="523220"/>
          </a:xfrm>
          <a:prstGeom prst="rect">
            <a:avLst/>
          </a:prstGeom>
          <a:noFill/>
        </p:spPr>
        <p:txBody>
          <a:bodyPr wrap="square" rtlCol="0">
            <a:spAutoFit/>
          </a:bodyPr>
          <a:lstStyle/>
          <a:p>
            <a:pPr algn="ctr"/>
            <a:r>
              <a:rPr lang="el-GR" sz="2800" b="1" dirty="0">
                <a:solidFill>
                  <a:schemeClr val="bg1"/>
                </a:solidFill>
              </a:rPr>
              <a:t>ΔΙΑΔΙΚΑΣΙΑ ΑΞΙΟΛΟΓΗΣΗΣ</a:t>
            </a:r>
            <a:endParaRPr lang="en-GB" sz="2800" b="1" dirty="0">
              <a:solidFill>
                <a:schemeClr val="bg1"/>
              </a:solidFill>
            </a:endParaRPr>
          </a:p>
        </p:txBody>
      </p:sp>
      <p:sp>
        <p:nvSpPr>
          <p:cNvPr id="6" name="TextBox 5"/>
          <p:cNvSpPr txBox="1"/>
          <p:nvPr/>
        </p:nvSpPr>
        <p:spPr>
          <a:xfrm>
            <a:off x="195993" y="886364"/>
            <a:ext cx="11386405" cy="8525924"/>
          </a:xfrm>
          <a:prstGeom prst="rect">
            <a:avLst/>
          </a:prstGeom>
          <a:noFill/>
        </p:spPr>
        <p:txBody>
          <a:bodyPr wrap="square" rtlCol="0">
            <a:spAutoFit/>
          </a:bodyPr>
          <a:lstStyle/>
          <a:p>
            <a:pPr marL="285750" indent="-285750" algn="just">
              <a:buFont typeface="Wingdings" panose="05000000000000000000" pitchFamily="2" charset="2"/>
              <a:buChar char="§"/>
            </a:pPr>
            <a:r>
              <a:rPr lang="el-GR" dirty="0"/>
              <a:t>Εφόσον μία αίτηση κριθεί ως επιλέξιμη, βάσει των κριτηρίων </a:t>
            </a:r>
            <a:r>
              <a:rPr lang="el-GR" dirty="0" err="1"/>
              <a:t>επιλεξιμότητας</a:t>
            </a:r>
            <a:r>
              <a:rPr lang="el-GR" dirty="0"/>
              <a:t>, περνά στο στάδιο της αξιολόγησης. Η αξιολόγηση γίνεται συνήθως από εξωτερικό </a:t>
            </a:r>
            <a:r>
              <a:rPr lang="el-GR" dirty="0" err="1"/>
              <a:t>αξιολογητή</a:t>
            </a:r>
            <a:r>
              <a:rPr lang="el-GR" dirty="0"/>
              <a:t> (εκτός της Εθνικής Υπηρεσίας), που ορίζεται από την Εθνική Υπηρεσία. Η αξιολόγηση γίνεται στη βάσει οδηγιών που παρέχονται από την ΕΕ</a:t>
            </a:r>
          </a:p>
          <a:p>
            <a:pPr algn="just">
              <a:buClr>
                <a:srgbClr val="01A6C7"/>
              </a:buClr>
            </a:pPr>
            <a:endParaRPr lang="el-GR" dirty="0"/>
          </a:p>
          <a:p>
            <a:pPr marL="285750" indent="-285750" algn="just">
              <a:buFont typeface="Wingdings" panose="05000000000000000000" pitchFamily="2" charset="2"/>
              <a:buChar char="§"/>
            </a:pPr>
            <a:r>
              <a:rPr lang="el-GR" dirty="0"/>
              <a:t>Παράλληλα, διεξάγονται οι έλεγχοι πολλαπλής και διπλής χρηματοδότησης, ούτως ώστε να διασφαλιστεί ότι η ίδια κοινοπραξία εταίρων δεν έχει υποβάλει περισσότερες από μία αιτήσεις και να αποφευχθεί η χρηματοδότηση του ίδιου Σχεδίου εις διπλούν</a:t>
            </a:r>
          </a:p>
          <a:p>
            <a:pPr algn="just">
              <a:buClr>
                <a:srgbClr val="01A6C7"/>
              </a:buClr>
            </a:pPr>
            <a:endParaRPr lang="el-GR" dirty="0"/>
          </a:p>
          <a:p>
            <a:pPr marL="285750" indent="-285750" algn="just">
              <a:buFont typeface="Wingdings" panose="05000000000000000000" pitchFamily="2" charset="2"/>
              <a:buChar char="§"/>
            </a:pPr>
            <a:r>
              <a:rPr lang="el-GR" dirty="0"/>
              <a:t>Οι αιτήσεις που τελικά θα λάβουν επιχορήγηση επιλέγονται από ανεξάρτητη Επιτροπή Αξιολόγησης, η οποία διορίζεται από την Εθνική Υπηρεσία. Η Επιτροπή λαμβάνει κυρίως υπόψη της τη βαθμολογική κατάταξη των Σχεδίων και εκτελεί τις εργασίες της υπό τον συντονισμό της Εθνικής Υπηρεσίας</a:t>
            </a:r>
          </a:p>
          <a:p>
            <a:pPr algn="just">
              <a:buClr>
                <a:srgbClr val="01A6C7"/>
              </a:buClr>
            </a:pPr>
            <a:endParaRPr lang="el-GR" dirty="0"/>
          </a:p>
          <a:p>
            <a:pPr marL="285750" indent="-285750" algn="just">
              <a:buFont typeface="Wingdings" panose="05000000000000000000" pitchFamily="2" charset="2"/>
              <a:buChar char="§"/>
            </a:pPr>
            <a:r>
              <a:rPr lang="el-GR" dirty="0"/>
              <a:t>Δημιουργούνται ξεχωριστοί κατάλογοι κατάταξης </a:t>
            </a:r>
            <a:r>
              <a:rPr lang="el-GR"/>
              <a:t>ανά τομέα</a:t>
            </a:r>
            <a:endParaRPr lang="el-GR" dirty="0"/>
          </a:p>
          <a:p>
            <a:pPr marL="285750" indent="-285750" algn="just">
              <a:buFont typeface="Wingdings" panose="05000000000000000000" pitchFamily="2" charset="2"/>
              <a:buChar char="§"/>
            </a:pPr>
            <a:endParaRPr lang="el-GR" dirty="0">
              <a:sym typeface="Wingdings" panose="05000000000000000000" pitchFamily="2" charset="2"/>
            </a:endParaRPr>
          </a:p>
          <a:p>
            <a:pPr marL="285750" indent="-285750" algn="just">
              <a:buFont typeface="Wingdings" panose="05000000000000000000" pitchFamily="2" charset="2"/>
              <a:buChar char="§"/>
            </a:pPr>
            <a:r>
              <a:rPr lang="el-GR" dirty="0">
                <a:sym typeface="Wingdings" panose="05000000000000000000" pitchFamily="2" charset="2"/>
              </a:rPr>
              <a:t>Οι επιλέξιμες αιτήσεις που δεν εγκρίνονται για επιχορήγηση είτε μπαίνουν σε κατάλογο αναμονής είτε απορρίπτονται, λόγω χαμηλής ποιότητας</a:t>
            </a:r>
          </a:p>
          <a:p>
            <a:pPr algn="just">
              <a:buClr>
                <a:srgbClr val="01A6C7"/>
              </a:buClr>
            </a:pPr>
            <a:endParaRPr lang="el-GR" dirty="0">
              <a:sym typeface="Wingdings" panose="05000000000000000000" pitchFamily="2" charset="2"/>
            </a:endParaRPr>
          </a:p>
          <a:p>
            <a:pPr marL="265113" indent="-265113" algn="just">
              <a:lnSpc>
                <a:spcPct val="120000"/>
              </a:lnSpc>
              <a:spcBef>
                <a:spcPts val="100"/>
              </a:spcBef>
              <a:buFont typeface="Wingdings" panose="05000000000000000000" pitchFamily="2" charset="2"/>
              <a:buChar char="§"/>
            </a:pPr>
            <a:r>
              <a:rPr lang="el-GR" dirty="0"/>
              <a:t>Εάν το Σχέδιο επιλεγεί για χρηματοδότηση, η ΕΥ </a:t>
            </a:r>
            <a:r>
              <a:rPr lang="el-GR" u="sng" dirty="0"/>
              <a:t>δεν</a:t>
            </a:r>
            <a:r>
              <a:rPr lang="el-GR" dirty="0"/>
              <a:t> έχει τη δυνατότητα μείωσης του ποσού επιχορήγησης. </a:t>
            </a:r>
          </a:p>
          <a:p>
            <a:pPr algn="just">
              <a:lnSpc>
                <a:spcPct val="120000"/>
              </a:lnSpc>
              <a:spcBef>
                <a:spcPts val="100"/>
              </a:spcBef>
            </a:pPr>
            <a:r>
              <a:rPr lang="el-GR" dirty="0"/>
              <a:t>     Αυτή η δυνατότητα υπάρχει μόνο στο στάδιο της αξιολόγησης της Τελικής Έκθεσης</a:t>
            </a:r>
            <a:endParaRPr lang="el-GR" dirty="0">
              <a:solidFill>
                <a:sysClr val="windowText" lastClr="000000"/>
              </a:solidFill>
            </a:endParaRPr>
          </a:p>
          <a:p>
            <a:pPr marL="285750" indent="-285750" algn="just">
              <a:buClr>
                <a:srgbClr val="01A6C7"/>
              </a:buClr>
              <a:buFont typeface="Wingdings" panose="05000000000000000000" pitchFamily="2" charset="2"/>
              <a:buChar char="ü"/>
            </a:pPr>
            <a:endParaRPr lang="el-GR" dirty="0">
              <a:sym typeface="Wingdings" panose="05000000000000000000" pitchFamily="2" charset="2"/>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413371557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17988" y="29674"/>
            <a:ext cx="9883698" cy="523220"/>
          </a:xfrm>
          <a:prstGeom prst="rect">
            <a:avLst/>
          </a:prstGeom>
          <a:noFill/>
        </p:spPr>
        <p:txBody>
          <a:bodyPr wrap="square" rtlCol="0">
            <a:spAutoFit/>
          </a:bodyPr>
          <a:lstStyle/>
          <a:p>
            <a:pPr algn="ctr"/>
            <a:r>
              <a:rPr lang="el-GR" sz="2800" b="1" dirty="0">
                <a:solidFill>
                  <a:schemeClr val="bg1"/>
                </a:solidFill>
              </a:rPr>
              <a:t>ΑΞΙΟΛΟΓΗΣΗ ΣΧΕΔΙΩΝ – ΚΡΙΤΗΡΙΑ ΠΟΙΟΤΙΚΗΣ ΑΞΙΟΛΟΓΗΣΗΣ</a:t>
            </a:r>
            <a:endParaRPr lang="en-GB" sz="2800" b="1"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449208522"/>
              </p:ext>
            </p:extLst>
          </p:nvPr>
        </p:nvGraphicFramePr>
        <p:xfrm>
          <a:off x="2639616" y="1077858"/>
          <a:ext cx="6696744" cy="2743200"/>
        </p:xfrm>
        <a:graphic>
          <a:graphicData uri="http://schemas.openxmlformats.org/drawingml/2006/table">
            <a:tbl>
              <a:tblPr firstRow="1" bandRow="1">
                <a:tableStyleId>{5C22544A-7EE6-4342-B048-85BDC9FD1C3A}</a:tableStyleId>
              </a:tblPr>
              <a:tblGrid>
                <a:gridCol w="3348372">
                  <a:extLst>
                    <a:ext uri="{9D8B030D-6E8A-4147-A177-3AD203B41FA5}">
                      <a16:colId xmlns:a16="http://schemas.microsoft.com/office/drawing/2014/main" val="2852786154"/>
                    </a:ext>
                  </a:extLst>
                </a:gridCol>
                <a:gridCol w="3348372">
                  <a:extLst>
                    <a:ext uri="{9D8B030D-6E8A-4147-A177-3AD203B41FA5}">
                      <a16:colId xmlns:a16="http://schemas.microsoft.com/office/drawing/2014/main" val="4221220494"/>
                    </a:ext>
                  </a:extLst>
                </a:gridCol>
              </a:tblGrid>
              <a:tr h="357525">
                <a:tc>
                  <a:txBody>
                    <a:bodyPr/>
                    <a:lstStyle/>
                    <a:p>
                      <a:r>
                        <a:rPr lang="el-GR" dirty="0"/>
                        <a:t>Κριτήριο</a:t>
                      </a:r>
                      <a:r>
                        <a:rPr lang="el-GR" baseline="0" dirty="0"/>
                        <a:t> </a:t>
                      </a:r>
                      <a:endParaRPr lang="en-GB" dirty="0"/>
                    </a:p>
                  </a:txBody>
                  <a:tcPr>
                    <a:solidFill>
                      <a:srgbClr val="1EA292"/>
                    </a:solidFill>
                  </a:tcPr>
                </a:tc>
                <a:tc>
                  <a:txBody>
                    <a:bodyPr/>
                    <a:lstStyle/>
                    <a:p>
                      <a:r>
                        <a:rPr lang="el-GR" dirty="0"/>
                        <a:t>Ανώτατη</a:t>
                      </a:r>
                      <a:r>
                        <a:rPr lang="el-GR" baseline="0" dirty="0"/>
                        <a:t> βαθμολογία</a:t>
                      </a:r>
                      <a:endParaRPr lang="en-GB" dirty="0"/>
                    </a:p>
                  </a:txBody>
                  <a:tcPr>
                    <a:solidFill>
                      <a:srgbClr val="1EA292"/>
                    </a:solidFill>
                  </a:tcPr>
                </a:tc>
                <a:extLst>
                  <a:ext uri="{0D108BD9-81ED-4DB2-BD59-A6C34878D82A}">
                    <a16:rowId xmlns:a16="http://schemas.microsoft.com/office/drawing/2014/main" val="3156210379"/>
                  </a:ext>
                </a:extLst>
              </a:tr>
              <a:tr h="357525">
                <a:tc>
                  <a:txBody>
                    <a:bodyPr/>
                    <a:lstStyle/>
                    <a:p>
                      <a:r>
                        <a:rPr lang="en-GB" dirty="0"/>
                        <a:t>Relevance</a:t>
                      </a:r>
                      <a:r>
                        <a:rPr lang="el-GR" dirty="0"/>
                        <a:t> </a:t>
                      </a:r>
                      <a:r>
                        <a:rPr lang="en-GB" dirty="0"/>
                        <a:t>of the Project</a:t>
                      </a:r>
                    </a:p>
                  </a:txBody>
                  <a:tcPr>
                    <a:solidFill>
                      <a:schemeClr val="bg1"/>
                    </a:solidFill>
                  </a:tcPr>
                </a:tc>
                <a:tc>
                  <a:txBody>
                    <a:bodyPr/>
                    <a:lstStyle/>
                    <a:p>
                      <a:r>
                        <a:rPr lang="el-GR" dirty="0"/>
                        <a:t>30</a:t>
                      </a:r>
                      <a:endParaRPr lang="en-GB" dirty="0"/>
                    </a:p>
                  </a:txBody>
                  <a:tcPr>
                    <a:solidFill>
                      <a:schemeClr val="bg1"/>
                    </a:solidFill>
                  </a:tcPr>
                </a:tc>
                <a:extLst>
                  <a:ext uri="{0D108BD9-81ED-4DB2-BD59-A6C34878D82A}">
                    <a16:rowId xmlns:a16="http://schemas.microsoft.com/office/drawing/2014/main" val="4122556208"/>
                  </a:ext>
                </a:extLst>
              </a:tr>
              <a:tr h="617098">
                <a:tc>
                  <a:txBody>
                    <a:bodyPr/>
                    <a:lstStyle/>
                    <a:p>
                      <a:r>
                        <a:rPr lang="en-GB" dirty="0"/>
                        <a:t>Quality of the Project</a:t>
                      </a:r>
                      <a:r>
                        <a:rPr lang="en-GB" baseline="0" dirty="0"/>
                        <a:t> Design and Implementation</a:t>
                      </a:r>
                      <a:endParaRPr lang="en-GB" dirty="0"/>
                    </a:p>
                  </a:txBody>
                  <a:tcPr>
                    <a:solidFill>
                      <a:srgbClr val="1EA292"/>
                    </a:solidFill>
                  </a:tcPr>
                </a:tc>
                <a:tc>
                  <a:txBody>
                    <a:bodyPr/>
                    <a:lstStyle/>
                    <a:p>
                      <a:r>
                        <a:rPr lang="el-GR" dirty="0"/>
                        <a:t>30</a:t>
                      </a:r>
                      <a:endParaRPr lang="en-GB" dirty="0"/>
                    </a:p>
                  </a:txBody>
                  <a:tcPr>
                    <a:solidFill>
                      <a:srgbClr val="1EA292"/>
                    </a:solidFill>
                  </a:tcPr>
                </a:tc>
                <a:extLst>
                  <a:ext uri="{0D108BD9-81ED-4DB2-BD59-A6C34878D82A}">
                    <a16:rowId xmlns:a16="http://schemas.microsoft.com/office/drawing/2014/main" val="788448222"/>
                  </a:ext>
                </a:extLst>
              </a:tr>
              <a:tr h="617098">
                <a:tc>
                  <a:txBody>
                    <a:bodyPr/>
                    <a:lstStyle/>
                    <a:p>
                      <a:r>
                        <a:rPr lang="en-GB" dirty="0"/>
                        <a:t>Quality of the partnership and cooperation arrangements </a:t>
                      </a:r>
                    </a:p>
                  </a:txBody>
                  <a:tcPr>
                    <a:solidFill>
                      <a:schemeClr val="bg1"/>
                    </a:solidFill>
                  </a:tcPr>
                </a:tc>
                <a:tc>
                  <a:txBody>
                    <a:bodyPr/>
                    <a:lstStyle/>
                    <a:p>
                      <a:r>
                        <a:rPr lang="en-GB" dirty="0"/>
                        <a:t>20</a:t>
                      </a:r>
                    </a:p>
                  </a:txBody>
                  <a:tcPr>
                    <a:solidFill>
                      <a:schemeClr val="bg1"/>
                    </a:solidFill>
                  </a:tcPr>
                </a:tc>
                <a:extLst>
                  <a:ext uri="{0D108BD9-81ED-4DB2-BD59-A6C34878D82A}">
                    <a16:rowId xmlns:a16="http://schemas.microsoft.com/office/drawing/2014/main" val="727585435"/>
                  </a:ext>
                </a:extLst>
              </a:tr>
              <a:tr h="357525">
                <a:tc>
                  <a:txBody>
                    <a:bodyPr/>
                    <a:lstStyle/>
                    <a:p>
                      <a:r>
                        <a:rPr lang="en-GB" dirty="0"/>
                        <a:t>Impact</a:t>
                      </a:r>
                    </a:p>
                  </a:txBody>
                  <a:tcPr>
                    <a:solidFill>
                      <a:srgbClr val="1EA292"/>
                    </a:solidFill>
                  </a:tcPr>
                </a:tc>
                <a:tc>
                  <a:txBody>
                    <a:bodyPr/>
                    <a:lstStyle/>
                    <a:p>
                      <a:r>
                        <a:rPr lang="el-GR" dirty="0"/>
                        <a:t>20</a:t>
                      </a:r>
                      <a:endParaRPr lang="en-GB" dirty="0"/>
                    </a:p>
                  </a:txBody>
                  <a:tcPr>
                    <a:solidFill>
                      <a:srgbClr val="1EA292"/>
                    </a:solidFill>
                  </a:tcPr>
                </a:tc>
                <a:extLst>
                  <a:ext uri="{0D108BD9-81ED-4DB2-BD59-A6C34878D82A}">
                    <a16:rowId xmlns:a16="http://schemas.microsoft.com/office/drawing/2014/main" val="1800669881"/>
                  </a:ext>
                </a:extLst>
              </a:tr>
              <a:tr h="357525">
                <a:tc>
                  <a:txBody>
                    <a:bodyPr/>
                    <a:lstStyle/>
                    <a:p>
                      <a:r>
                        <a:rPr lang="en-GB" b="1" dirty="0"/>
                        <a:t>TOTAL</a:t>
                      </a:r>
                    </a:p>
                  </a:txBody>
                  <a:tcPr>
                    <a:solidFill>
                      <a:schemeClr val="bg1">
                        <a:lumMod val="95000"/>
                      </a:schemeClr>
                    </a:solidFill>
                  </a:tcPr>
                </a:tc>
                <a:tc>
                  <a:txBody>
                    <a:bodyPr/>
                    <a:lstStyle/>
                    <a:p>
                      <a:r>
                        <a:rPr lang="en-GB" b="1" dirty="0"/>
                        <a:t>100</a:t>
                      </a:r>
                    </a:p>
                  </a:txBody>
                  <a:tcPr>
                    <a:solidFill>
                      <a:schemeClr val="bg1">
                        <a:lumMod val="95000"/>
                      </a:schemeClr>
                    </a:solidFill>
                  </a:tcPr>
                </a:tc>
                <a:extLst>
                  <a:ext uri="{0D108BD9-81ED-4DB2-BD59-A6C34878D82A}">
                    <a16:rowId xmlns:a16="http://schemas.microsoft.com/office/drawing/2014/main" val="4246721442"/>
                  </a:ext>
                </a:extLst>
              </a:tr>
            </a:tbl>
          </a:graphicData>
        </a:graphic>
      </p:graphicFrame>
      <p:sp>
        <p:nvSpPr>
          <p:cNvPr id="5" name="Rectangle 4"/>
          <p:cNvSpPr/>
          <p:nvPr/>
        </p:nvSpPr>
        <p:spPr>
          <a:xfrm>
            <a:off x="201756" y="4546662"/>
            <a:ext cx="10475770" cy="1923604"/>
          </a:xfrm>
          <a:prstGeom prst="rect">
            <a:avLst/>
          </a:prstGeom>
        </p:spPr>
        <p:txBody>
          <a:bodyPr wrap="square">
            <a:spAutoFit/>
          </a:bodyPr>
          <a:lstStyle/>
          <a:p>
            <a:r>
              <a:rPr lang="el-GR" sz="1700" i="1" u="sng" dirty="0"/>
              <a:t>!!! Για να δικαιούται ένα Σχέδιο να ληφθεί υπόψη για επιχορήγηση, πρέπει να πληροί και τα δύο ακόλουθα κριτήρια</a:t>
            </a:r>
            <a:r>
              <a:rPr lang="el-GR" sz="1700" i="1" dirty="0"/>
              <a:t>:</a:t>
            </a:r>
          </a:p>
          <a:p>
            <a:pPr marL="285750" indent="-285750">
              <a:buFont typeface="Wingdings" panose="05000000000000000000" pitchFamily="2" charset="2"/>
              <a:buChar char="§"/>
            </a:pPr>
            <a:r>
              <a:rPr lang="el-GR" sz="1700" dirty="0"/>
              <a:t>Να έχει εξασφαλίσει </a:t>
            </a:r>
            <a:r>
              <a:rPr lang="el-GR" sz="1700" b="1" dirty="0"/>
              <a:t>τουλάχιστον 60 μονάδες στο σύνολο</a:t>
            </a:r>
            <a:endParaRPr lang="el-GR" sz="1700" dirty="0"/>
          </a:p>
          <a:p>
            <a:pPr marL="285750" indent="-285750">
              <a:buFont typeface="Wingdings" panose="05000000000000000000" pitchFamily="2" charset="2"/>
              <a:buChar char="§"/>
            </a:pPr>
            <a:r>
              <a:rPr lang="el-GR" sz="1700" dirty="0"/>
              <a:t>Να έχει εξασφαλίσει </a:t>
            </a:r>
            <a:r>
              <a:rPr lang="el-GR" sz="1700" b="1" dirty="0"/>
              <a:t>τουλάχιστον τη μισή βαθμολογία σε κάθε κριτήριο</a:t>
            </a:r>
          </a:p>
          <a:p>
            <a:endParaRPr lang="el-GR" sz="1700" b="1" dirty="0"/>
          </a:p>
          <a:p>
            <a:r>
              <a:rPr lang="el-GR" sz="1700" i="1" u="sng" dirty="0"/>
              <a:t>!!! Στην περίπτωση που δύο ή περισσότερες αιτήσεις έχουν εξασφαλίσει την ίδια συνολικά βαθμολογία, θα δίνεται προτεραιότητα στις αιτήσεις που έλαβαν την υψηλότερη βαθμολογία στο κριτήριο </a:t>
            </a:r>
            <a:r>
              <a:rPr lang="en-GB" sz="1700" i="1" u="sng" dirty="0"/>
              <a:t>"relevance of the project" </a:t>
            </a:r>
            <a:r>
              <a:rPr lang="el-GR" sz="1700" i="1" u="sng" dirty="0"/>
              <a:t>και μετά, στο κριτήριο</a:t>
            </a:r>
            <a:r>
              <a:rPr lang="en-GB" sz="1700" i="1" u="sng" dirty="0"/>
              <a:t> “impact”</a:t>
            </a:r>
            <a:endParaRPr lang="el-GR" sz="1700" b="1" i="1" u="sng" dirty="0"/>
          </a:p>
        </p:txBody>
      </p:sp>
    </p:spTree>
    <p:extLst>
      <p:ext uri="{BB962C8B-B14F-4D97-AF65-F5344CB8AC3E}">
        <p14:creationId xmlns:p14="http://schemas.microsoft.com/office/powerpoint/2010/main" val="19034968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69158-18F0-D76F-2DED-F3DFC89E5A4E}"/>
              </a:ext>
            </a:extLst>
          </p:cNvPr>
          <p:cNvSpPr>
            <a:spLocks noGrp="1"/>
          </p:cNvSpPr>
          <p:nvPr>
            <p:ph type="title"/>
          </p:nvPr>
        </p:nvSpPr>
        <p:spPr>
          <a:xfrm>
            <a:off x="152400" y="2286000"/>
            <a:ext cx="12344400" cy="1107996"/>
          </a:xfrm>
        </p:spPr>
        <p:txBody>
          <a:bodyPr/>
          <a:lstStyle/>
          <a:p>
            <a:pPr marL="285750" indent="-285750">
              <a:defRPr/>
            </a:pPr>
            <a:br>
              <a:rPr lang="el-GR" sz="1800" b="1" u="sng" dirty="0">
                <a:latin typeface="Times New Roman" panose="02020603050405020304" pitchFamily="18" charset="0"/>
                <a:cs typeface="Times New Roman" panose="02020603050405020304" pitchFamily="18" charset="0"/>
              </a:rPr>
            </a:br>
            <a:br>
              <a:rPr lang="el-GR" sz="1800" b="1" u="sng" dirty="0">
                <a:latin typeface="Times New Roman" panose="02020603050405020304" pitchFamily="18" charset="0"/>
                <a:cs typeface="Times New Roman" panose="02020603050405020304" pitchFamily="18" charset="0"/>
              </a:rPr>
            </a:br>
            <a:br>
              <a:rPr lang="el-GR" sz="1800" b="1" u="sng" dirty="0">
                <a:latin typeface="Times New Roman" panose="02020603050405020304" pitchFamily="18" charset="0"/>
                <a:cs typeface="Times New Roman" panose="02020603050405020304" pitchFamily="18" charset="0"/>
              </a:rPr>
            </a:br>
            <a:endParaRPr lang="en-GB" sz="1800" dirty="0"/>
          </a:p>
        </p:txBody>
      </p:sp>
      <p:sp>
        <p:nvSpPr>
          <p:cNvPr id="4" name="object 2">
            <a:extLst>
              <a:ext uri="{FF2B5EF4-FFF2-40B4-BE49-F238E27FC236}">
                <a16:creationId xmlns:a16="http://schemas.microsoft.com/office/drawing/2014/main" id="{BC8D3CAA-1681-8CF7-382A-A1655F0EA1B7}"/>
              </a:ext>
            </a:extLst>
          </p:cNvPr>
          <p:cNvSpPr txBox="1">
            <a:spLocks/>
          </p:cNvSpPr>
          <p:nvPr/>
        </p:nvSpPr>
        <p:spPr>
          <a:xfrm>
            <a:off x="304800" y="63313"/>
            <a:ext cx="10896600" cy="44307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l-GR" sz="2800" b="1" i="0" u="none" strike="noStrike" kern="0" cap="none" spc="-15" normalizeH="0" baseline="0" noProof="0" dirty="0">
                <a:ln>
                  <a:noFill/>
                </a:ln>
                <a:solidFill>
                  <a:srgbClr val="FFFFFF"/>
                </a:solidFill>
                <a:effectLst/>
                <a:uLnTx/>
                <a:uFillTx/>
                <a:latin typeface="Calibri"/>
                <a:ea typeface="+mj-ea"/>
                <a:cs typeface="Calibri"/>
              </a:rPr>
              <a:t>ΑΞΙΟΛΟΓΗΣΗ ΔΡΑΣΤΗΡΙΟΤΗΤΩΝ – ΚΡΙΤΗΡΙΑ ΠΟΙΟΤΙΚΗΣ ΑΞΙΟΛΟΓΗΣΗΣ</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
        <p:nvSpPr>
          <p:cNvPr id="6" name="TextBox 5">
            <a:extLst>
              <a:ext uri="{FF2B5EF4-FFF2-40B4-BE49-F238E27FC236}">
                <a16:creationId xmlns:a16="http://schemas.microsoft.com/office/drawing/2014/main" id="{C40C4B53-0BB5-048F-CB10-DC7190393D0A}"/>
              </a:ext>
            </a:extLst>
          </p:cNvPr>
          <p:cNvSpPr txBox="1"/>
          <p:nvPr/>
        </p:nvSpPr>
        <p:spPr>
          <a:xfrm>
            <a:off x="304800" y="799361"/>
            <a:ext cx="11506200" cy="6222216"/>
          </a:xfrm>
          <a:prstGeom prst="rect">
            <a:avLst/>
          </a:prstGeom>
          <a:noFill/>
        </p:spPr>
        <p:txBody>
          <a:bodyPr wrap="square">
            <a:spAutoFit/>
          </a:bodyPr>
          <a:lstStyle/>
          <a:p>
            <a:pPr marL="355600" marR="0"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lang="el-GR" sz="2200" b="1" i="0" u="none" strike="noStrike" kern="1200" cap="none" spc="-10" normalizeH="0" baseline="0" noProof="0" dirty="0">
                <a:ln>
                  <a:noFill/>
                </a:ln>
                <a:solidFill>
                  <a:prstClr val="black"/>
                </a:solidFill>
                <a:effectLst/>
                <a:uLnTx/>
                <a:uFillTx/>
                <a:latin typeface="Calibri"/>
                <a:ea typeface="+mn-ea"/>
                <a:cs typeface="Calibri"/>
              </a:rPr>
              <a:t>Για να θεωρηθεί μία δραστηριότητα ποιοτική, θα πρέπει να</a:t>
            </a:r>
            <a:r>
              <a:rPr kumimoji="0" lang="el-GR" sz="2200" b="1" i="0" u="none" strike="noStrike" kern="1200" cap="none" spc="-15" normalizeH="0" baseline="0" noProof="0" dirty="0">
                <a:ln>
                  <a:noFill/>
                </a:ln>
                <a:solidFill>
                  <a:prstClr val="black"/>
                </a:solidFill>
                <a:effectLst/>
                <a:uLnTx/>
                <a:uFillTx/>
                <a:latin typeface="Calibri"/>
                <a:ea typeface="+mn-ea"/>
                <a:cs typeface="Calibri"/>
              </a:rPr>
              <a:t>:</a:t>
            </a:r>
          </a:p>
          <a:p>
            <a:pPr marL="12700" marR="0" lvl="0" indent="0" algn="l" defTabSz="914400" rtl="0" eaLnBrk="1" fontAlgn="auto" latinLnBrk="0" hangingPunct="1">
              <a:lnSpc>
                <a:spcPct val="100000"/>
              </a:lnSpc>
              <a:spcBef>
                <a:spcPts val="95"/>
              </a:spcBef>
              <a:spcAft>
                <a:spcPts val="0"/>
              </a:spcAft>
              <a:buClrTx/>
              <a:buSzTx/>
              <a:buFontTx/>
              <a:buNone/>
              <a:tabLst>
                <a:tab pos="355600" algn="l"/>
              </a:tabLst>
              <a:defRPr/>
            </a:pPr>
            <a:endParaRPr kumimoji="0" lang="el-GR"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55600" marR="0" lvl="0" indent="-342900" algn="l"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r>
              <a:rPr kumimoji="0" lang="en-GB" sz="2000" b="1"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E</a:t>
            </a:r>
            <a:r>
              <a:rPr kumimoji="0" lang="el-GR" sz="2000" b="1" i="0" u="sng"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ίναι</a:t>
            </a:r>
            <a:r>
              <a:rPr kumimoji="0" lang="el-GR" sz="2000" b="1"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συμβατή με τους γενικούς στόχους της δράσης</a:t>
            </a:r>
            <a:r>
              <a:rPr kumimoji="0" lang="el-GR" sz="2000" b="0"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el-GR" sz="2000" b="0" i="0" u="sng"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π.χ</a:t>
            </a:r>
            <a:r>
              <a:rPr kumimoji="0" lang="el-GR" sz="2000" b="0"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να</a:t>
            </a:r>
            <a:r>
              <a:rPr kumimoji="0" lang="el-GR" sz="2400" b="0"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t>
            </a:r>
            <a:br>
              <a:rPr kumimoji="0" lang="el-GR" sz="2400" b="0"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br>
            <a: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t>Υποστηρίζει την ένταξη των ομάδων-στόχων με λιγότερες ευκαιρίες μάθησης</a:t>
            </a:r>
            <a:b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br>
            <a: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t>Προάγει την Ευρωπαϊκή διάσταση σε τοπικό επίπεδο</a:t>
            </a:r>
            <a:b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br>
            <a: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t>Ενισχύει την ποιότητα στην εργασία/στις πρακτικές των συμμετεχόντων οργανισμών/ιδρυμάτων</a:t>
            </a:r>
            <a:b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br>
            <a: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t>Ενισχύει τη διεθνοποίηση των συμμετεχόντων οργανισμών/ιδρυμάτων κτλ.</a:t>
            </a:r>
            <a:b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br>
            <a:endParaRPr kumimoji="0" lang="el-GR" sz="24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endParaRPr>
          </a:p>
          <a:p>
            <a:pPr marL="355600" marR="0" lvl="0" indent="-342900" algn="l"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r>
              <a:rPr kumimoji="0" lang="el-GR" sz="2000" b="1"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Συμβάλλει ουσιαστικά στην επίτευξη των στόχων του σχεδίου</a:t>
            </a:r>
          </a:p>
          <a:p>
            <a:pPr marL="12700" marR="0" lvl="0" algn="l" defTabSz="914400" rtl="0" eaLnBrk="1" fontAlgn="auto" latinLnBrk="0" hangingPunct="1">
              <a:lnSpc>
                <a:spcPct val="100000"/>
              </a:lnSpc>
              <a:spcBef>
                <a:spcPts val="95"/>
              </a:spcBef>
              <a:spcAft>
                <a:spcPts val="0"/>
              </a:spcAft>
              <a:buClrTx/>
              <a:buSzTx/>
              <a:tabLst>
                <a:tab pos="355600" algn="l"/>
              </a:tabLst>
              <a:defRPr/>
            </a:pPr>
            <a:endParaRPr kumimoji="0" lang="el-GR" sz="1800" b="1"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355600" marR="0" lvl="0" indent="-342900" algn="l"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r>
              <a:rPr kumimoji="0" lang="el-GR" sz="2000" b="1"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Περιγράφεται επαρκώς</a:t>
            </a:r>
            <a:r>
              <a:rPr kumimoji="0" lang="en-GB"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el-GR"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στην αίτηση για επιχορήγηση:</a:t>
            </a:r>
            <a:br>
              <a:rPr kumimoji="0" lang="el-GR"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br>
            <a: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sym typeface="Wingdings" panose="05000000000000000000" pitchFamily="2" charset="2"/>
              </a:rPr>
              <a:t>Τα ξεχωριστά στάδια υλοποίησής της παρουσιάζονται και αναλύονται</a:t>
            </a:r>
            <a:b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sym typeface="Wingdings" panose="05000000000000000000" pitchFamily="2" charset="2"/>
              </a:rPr>
            </a:br>
            <a:endPar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sym typeface="Wingdings" panose="05000000000000000000" pitchFamily="2" charset="2"/>
            </a:endParaRPr>
          </a:p>
          <a:p>
            <a:pPr marL="355600" marR="0" lvl="0" indent="-342900" algn="l"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r>
              <a:rPr kumimoji="0" lang="el-GR" sz="2000" b="1" i="0" u="sng" strike="noStrike" kern="1200" cap="none" spc="0" normalizeH="0" baseline="0" noProof="0" dirty="0">
                <a:ln>
                  <a:noFill/>
                </a:ln>
                <a:solidFill>
                  <a:prstClr val="black"/>
                </a:solidFill>
                <a:effectLst/>
                <a:uLnTx/>
                <a:uFillTx/>
                <a:latin typeface="Calibri"/>
                <a:ea typeface="+mn-ea"/>
                <a:cs typeface="+mn-cs"/>
              </a:rPr>
              <a:t>Είναι όσο γίνεται </a:t>
            </a:r>
            <a:r>
              <a:rPr kumimoji="0" lang="el-GR" sz="2000" b="1" i="0" u="sng" strike="noStrike" kern="1200" cap="none" spc="0" normalizeH="0" baseline="0" noProof="0" dirty="0" err="1">
                <a:ln>
                  <a:noFill/>
                </a:ln>
                <a:solidFill>
                  <a:prstClr val="black"/>
                </a:solidFill>
                <a:effectLst/>
                <a:uLnTx/>
                <a:uFillTx/>
                <a:latin typeface="Calibri"/>
                <a:ea typeface="+mn-ea"/>
                <a:cs typeface="+mn-cs"/>
              </a:rPr>
              <a:t>προσβάσιμη</a:t>
            </a:r>
            <a:r>
              <a:rPr kumimoji="0" lang="el-GR" sz="2000" b="1" i="0" u="sng" strike="noStrike" kern="1200" cap="none" spc="0" normalizeH="0" baseline="0" noProof="0" dirty="0">
                <a:ln>
                  <a:noFill/>
                </a:ln>
                <a:solidFill>
                  <a:prstClr val="black"/>
                </a:solidFill>
                <a:effectLst/>
                <a:uLnTx/>
                <a:uFillTx/>
                <a:latin typeface="Calibri"/>
                <a:ea typeface="+mn-ea"/>
                <a:cs typeface="+mn-cs"/>
              </a:rPr>
              <a:t>/συμπεριληπτική, να ενσωματώνει – στο μέγιστο δυνατό βαθμό - τη χρήση ψηφιακών μέσων και να είναι σχεδιασμένη με τρόπο φιλικό προς το περιβάλλον</a:t>
            </a:r>
          </a:p>
          <a:p>
            <a:pPr marL="12700" marR="0" lvl="0" indent="0" algn="l" defTabSz="914400" rtl="0" eaLnBrk="1" fontAlgn="auto" latinLnBrk="0" hangingPunct="1">
              <a:lnSpc>
                <a:spcPct val="100000"/>
              </a:lnSpc>
              <a:spcBef>
                <a:spcPts val="95"/>
              </a:spcBef>
              <a:spcAft>
                <a:spcPts val="0"/>
              </a:spcAft>
              <a:buClrTx/>
              <a:buSzTx/>
              <a:buFontTx/>
              <a:buNone/>
              <a:tabLst>
                <a:tab pos="355600" algn="l"/>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a:p>
            <a:pPr marL="355600" marR="0" lvl="0" indent="-342900" algn="l"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r>
              <a:rPr kumimoji="0" lang="el-GR" sz="2000" b="1" i="0" u="sng" strike="noStrike" kern="1200" cap="none" spc="0" normalizeH="0" baseline="0" noProof="0" dirty="0">
                <a:ln>
                  <a:noFill/>
                </a:ln>
                <a:solidFill>
                  <a:prstClr val="black"/>
                </a:solidFill>
                <a:effectLst/>
                <a:uLnTx/>
                <a:uFillTx/>
                <a:latin typeface="Calibri"/>
                <a:ea typeface="+mn-ea"/>
                <a:cs typeface="+mn-cs"/>
              </a:rPr>
              <a:t>Είναι, από πλευράς κόστους, οικονομική και αποδοτική</a:t>
            </a:r>
          </a:p>
          <a:p>
            <a:pPr marL="12700" marR="0" lvl="0" indent="0" algn="l" defTabSz="914400" rtl="0" eaLnBrk="1" fontAlgn="auto" latinLnBrk="0" hangingPunct="1">
              <a:lnSpc>
                <a:spcPct val="100000"/>
              </a:lnSpc>
              <a:spcBef>
                <a:spcPts val="95"/>
              </a:spcBef>
              <a:spcAft>
                <a:spcPts val="0"/>
              </a:spcAft>
              <a:buClrTx/>
              <a:buSzTx/>
              <a:buFontTx/>
              <a:buNone/>
              <a:tabLst>
                <a:tab pos="355600" algn="l"/>
              </a:tabLst>
              <a:defRPr/>
            </a:pPr>
            <a:br>
              <a:rPr kumimoji="0" lang="en-GB" sz="1800" b="0" i="0" u="none" strike="noStrike" kern="1200" cap="none" spc="0" normalizeH="0" baseline="0" noProof="0" dirty="0">
                <a:ln>
                  <a:noFill/>
                </a:ln>
                <a:solidFill>
                  <a:prstClr val="black"/>
                </a:solidFill>
                <a:effectLst/>
                <a:uLnTx/>
                <a:uFillTx/>
                <a:latin typeface="Calibri"/>
                <a:ea typeface="+mn-ea"/>
                <a:cs typeface="+mn-cs"/>
              </a:rPr>
            </a:br>
            <a:endParaRPr kumimoji="0" lang="el-GR" sz="1800" b="1" i="0" u="none" strike="noStrike" kern="1200" cap="none" spc="-15"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endParaRPr kumimoji="0" lang="el-GR" sz="20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5906062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lang="el-GR" sz="2400" b="1" spc="-5" dirty="0">
                <a:solidFill>
                  <a:srgbClr val="1EA192"/>
                </a:solidFill>
                <a:latin typeface="Calibri"/>
                <a:cs typeface="Calibri"/>
              </a:rPr>
              <a:t>Μικρής Κλίμακας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l-GR" sz="3000" b="1" spc="-5" dirty="0">
                <a:latin typeface="Calibri"/>
                <a:cs typeface="Calibri"/>
              </a:rPr>
              <a:t>  Χρήσιμες Συμβουλές</a:t>
            </a: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21378636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900517" y="9832"/>
            <a:ext cx="9883698" cy="523220"/>
          </a:xfrm>
          <a:prstGeom prst="rect">
            <a:avLst/>
          </a:prstGeom>
          <a:noFill/>
        </p:spPr>
        <p:txBody>
          <a:bodyPr wrap="square" rtlCol="0">
            <a:spAutoFit/>
          </a:bodyPr>
          <a:lstStyle/>
          <a:p>
            <a:pPr algn="ctr"/>
            <a:r>
              <a:rPr lang="el-GR" sz="2800" b="1" dirty="0">
                <a:solidFill>
                  <a:schemeClr val="bg1"/>
                </a:solidFill>
              </a:rPr>
              <a:t>ΧΡΗΣΙΜΕΣ ΣΥΜΒΟΥΛΕΣ</a:t>
            </a:r>
            <a:endParaRPr lang="en-GB" sz="2800" b="1" dirty="0">
              <a:solidFill>
                <a:schemeClr val="bg1"/>
              </a:solidFill>
            </a:endParaRPr>
          </a:p>
        </p:txBody>
      </p:sp>
      <p:sp>
        <p:nvSpPr>
          <p:cNvPr id="6" name="TextBox 5"/>
          <p:cNvSpPr txBox="1"/>
          <p:nvPr/>
        </p:nvSpPr>
        <p:spPr>
          <a:xfrm>
            <a:off x="304147" y="1151835"/>
            <a:ext cx="11386405" cy="7786747"/>
          </a:xfrm>
          <a:prstGeom prst="rect">
            <a:avLst/>
          </a:prstGeom>
          <a:noFill/>
        </p:spPr>
        <p:txBody>
          <a:bodyPr wrap="square" rtlCol="0">
            <a:spAutoFit/>
          </a:bodyPr>
          <a:lstStyle/>
          <a:p>
            <a:pPr marL="285750" lvl="0" indent="-285750" algn="just">
              <a:buFont typeface="Wingdings" panose="05000000000000000000" pitchFamily="2" charset="2"/>
              <a:buChar char="§"/>
            </a:pPr>
            <a:r>
              <a:rPr lang="el-GR" sz="2000" dirty="0">
                <a:solidFill>
                  <a:prstClr val="black"/>
                </a:solidFill>
              </a:rPr>
              <a:t>Καταλήξτε στους εταίρους της Σύμπραξης και ξεκινήστε να συμπληρώνετε την αίτηση έγκαιρα</a:t>
            </a:r>
            <a:endParaRPr lang="en-GB" sz="2000" dirty="0">
              <a:solidFill>
                <a:prstClr val="black"/>
              </a:solidFill>
            </a:endParaRPr>
          </a:p>
          <a:p>
            <a:pPr lvl="0" algn="just"/>
            <a:endParaRPr lang="en-GB" sz="2000" dirty="0">
              <a:solidFill>
                <a:prstClr val="black"/>
              </a:solidFill>
            </a:endParaRPr>
          </a:p>
          <a:p>
            <a:pPr marL="285750" lvl="0" indent="-285750" algn="just">
              <a:buFont typeface="Wingdings" panose="05000000000000000000" pitchFamily="2" charset="2"/>
              <a:buChar char="§"/>
            </a:pPr>
            <a:r>
              <a:rPr lang="el-GR" sz="2000" dirty="0">
                <a:solidFill>
                  <a:prstClr val="black"/>
                </a:solidFill>
              </a:rPr>
              <a:t>Είναι βοηθητικό να συμπεριλαμβάνεται σε κάθε κοινοπραξία ένας τουλάχιστον εταίρος που να έχει εμπειρία σχετικά με την υποβολή και διαχείριση Σχεδίων ΒΔ2. Εντούτοις, οι Συμπράξεις αυτού του είδους είναι απλοποιημένες διαχειριστικά και θα μπορούσαν να υλοποιηθούν και από κοινοπραξία νεοεισερχόμενων/χωρίς σημαντική πείρα οργανισμών.</a:t>
            </a:r>
            <a:endParaRPr lang="en-GB" sz="2000" dirty="0">
              <a:solidFill>
                <a:prstClr val="black"/>
              </a:solidFill>
            </a:endParaRPr>
          </a:p>
          <a:p>
            <a:pPr marL="285750" lvl="0" indent="-285750" algn="just">
              <a:buFont typeface="Wingdings" panose="05000000000000000000" pitchFamily="2" charset="2"/>
              <a:buChar char="§"/>
            </a:pPr>
            <a:endParaRPr lang="en-GB" sz="2000" dirty="0">
              <a:solidFill>
                <a:prstClr val="black"/>
              </a:solidFill>
            </a:endParaRPr>
          </a:p>
          <a:p>
            <a:pPr marL="285750" lvl="0" indent="-285750" algn="just">
              <a:buFont typeface="Wingdings" panose="05000000000000000000" pitchFamily="2" charset="2"/>
              <a:buChar char="§"/>
            </a:pPr>
            <a:r>
              <a:rPr lang="el-GR" sz="2000" dirty="0">
                <a:solidFill>
                  <a:prstClr val="black"/>
                </a:solidFill>
              </a:rPr>
              <a:t>Εάν είσαστε νεοεισερχόμενος/χωρίς σημαντική πείρα οργανισμός και προτίθεστε να αναλάβετε τον συντονιστικό ρόλο της Σύμπραξης, σιγουρευτείτε ότι έχετε την απαιτούμενη ικανότητα για τη διεκπεραίωση των καθηκόντων του ρόλου αυτού (</a:t>
            </a:r>
            <a:r>
              <a:rPr lang="en-GB" sz="2000" dirty="0">
                <a:solidFill>
                  <a:prstClr val="black"/>
                </a:solidFill>
              </a:rPr>
              <a:t>“operational and financial capacity”</a:t>
            </a:r>
            <a:r>
              <a:rPr lang="el-GR" sz="2000" dirty="0">
                <a:solidFill>
                  <a:prstClr val="black"/>
                </a:solidFill>
              </a:rPr>
              <a:t>)</a:t>
            </a:r>
            <a:endParaRPr lang="en-GB" sz="2000" dirty="0">
              <a:solidFill>
                <a:prstClr val="black"/>
              </a:solidFill>
            </a:endParaRPr>
          </a:p>
          <a:p>
            <a:pPr marL="285750" lvl="0" indent="-285750" algn="just">
              <a:buFont typeface="Wingdings" panose="05000000000000000000" pitchFamily="2" charset="2"/>
              <a:buChar char="§"/>
            </a:pPr>
            <a:endParaRPr lang="en-GB" sz="2000" dirty="0">
              <a:solidFill>
                <a:prstClr val="black"/>
              </a:solidFill>
            </a:endParaRPr>
          </a:p>
          <a:p>
            <a:pPr marL="285750" lvl="0" indent="-285750" algn="just">
              <a:buFont typeface="Wingdings" panose="05000000000000000000" pitchFamily="2" charset="2"/>
              <a:buChar char="§"/>
            </a:pPr>
            <a:r>
              <a:rPr lang="el-GR" sz="2000" dirty="0">
                <a:solidFill>
                  <a:prstClr val="black"/>
                </a:solidFill>
              </a:rPr>
              <a:t>Φροντίστε η πρόταση να περιλαμβάνει τον πιο κατάλληλο συνδυασμό οργανισμών, που να προέρχονται από ένα ευρύ φάσμα τομέων, για την επίτευξη των</a:t>
            </a:r>
            <a:r>
              <a:rPr lang="en-GB" sz="2000" dirty="0">
                <a:solidFill>
                  <a:prstClr val="black"/>
                </a:solidFill>
              </a:rPr>
              <a:t> </a:t>
            </a:r>
            <a:r>
              <a:rPr lang="el-GR" sz="2000" dirty="0">
                <a:solidFill>
                  <a:prstClr val="black"/>
                </a:solidFill>
              </a:rPr>
              <a:t>στόχων του Σχεδίου</a:t>
            </a:r>
          </a:p>
          <a:p>
            <a:pPr lvl="0" algn="just"/>
            <a:endParaRPr lang="el-GR" sz="2000" dirty="0">
              <a:solidFill>
                <a:prstClr val="black"/>
              </a:solidFill>
            </a:endParaRPr>
          </a:p>
          <a:p>
            <a:pPr marL="285750" lvl="0" indent="-285750" algn="just">
              <a:buFont typeface="Wingdings" panose="05000000000000000000" pitchFamily="2" charset="2"/>
              <a:buChar char="§"/>
            </a:pPr>
            <a:r>
              <a:rPr lang="el-GR" sz="2000" dirty="0">
                <a:solidFill>
                  <a:prstClr val="black"/>
                </a:solidFill>
              </a:rPr>
              <a:t>Φροντίστε η πρόταση να περιλαμβάνει ισορροπημένη κατανομή εργασίας  μεταξύ των εταίρων, ούτως ώστε η υλοποίησή της να είναι εφικτή</a:t>
            </a:r>
          </a:p>
          <a:p>
            <a:pPr lvl="0">
              <a:buClr>
                <a:srgbClr val="01A6C7"/>
              </a:buClr>
            </a:pPr>
            <a:endParaRPr lang="el-GR" dirty="0">
              <a:solidFill>
                <a:prstClr val="black"/>
              </a:solidFill>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8785837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920181" y="19664"/>
            <a:ext cx="9883698" cy="523220"/>
          </a:xfrm>
          <a:prstGeom prst="rect">
            <a:avLst/>
          </a:prstGeom>
          <a:noFill/>
        </p:spPr>
        <p:txBody>
          <a:bodyPr wrap="square" rtlCol="0">
            <a:spAutoFit/>
          </a:bodyPr>
          <a:lstStyle/>
          <a:p>
            <a:pPr algn="ctr"/>
            <a:r>
              <a:rPr lang="el-GR" sz="2800" b="1" dirty="0">
                <a:solidFill>
                  <a:schemeClr val="bg1"/>
                </a:solidFill>
              </a:rPr>
              <a:t>ΧΡΗΣΙΜΕΣ ΣΥΜΒΟΥΛΕΣ</a:t>
            </a:r>
            <a:endParaRPr lang="en-GB" sz="2800" b="1" dirty="0">
              <a:solidFill>
                <a:schemeClr val="bg1"/>
              </a:solidFill>
            </a:endParaRPr>
          </a:p>
        </p:txBody>
      </p:sp>
      <p:sp>
        <p:nvSpPr>
          <p:cNvPr id="6" name="TextBox 5"/>
          <p:cNvSpPr txBox="1"/>
          <p:nvPr/>
        </p:nvSpPr>
        <p:spPr>
          <a:xfrm>
            <a:off x="255639" y="915167"/>
            <a:ext cx="11818374" cy="9079409"/>
          </a:xfrm>
          <a:prstGeom prst="rect">
            <a:avLst/>
          </a:prstGeom>
          <a:noFill/>
        </p:spPr>
        <p:txBody>
          <a:bodyPr wrap="square" rtlCol="0">
            <a:spAutoFit/>
          </a:bodyPr>
          <a:lstStyle/>
          <a:p>
            <a:pPr marL="285750" lvl="0" indent="-285750" algn="just">
              <a:buFont typeface="Wingdings" panose="05000000000000000000" pitchFamily="2" charset="2"/>
              <a:buChar char="§"/>
            </a:pPr>
            <a:r>
              <a:rPr lang="el-GR" sz="2000" dirty="0">
                <a:solidFill>
                  <a:prstClr val="black"/>
                </a:solidFill>
              </a:rPr>
              <a:t>Προσπαθήστε στη συγγραφή/ετοιμασία της αίτησης να εμπλέξετε επαρκώς όλους τους εταίρους</a:t>
            </a:r>
          </a:p>
          <a:p>
            <a:pPr marL="285750" lvl="0" indent="-285750" algn="just">
              <a:buFont typeface="Wingdings" panose="05000000000000000000" pitchFamily="2" charset="2"/>
              <a:buChar char="§"/>
            </a:pPr>
            <a:endParaRPr lang="el-GR" sz="2000" dirty="0">
              <a:solidFill>
                <a:prstClr val="black"/>
              </a:solidFill>
            </a:endParaRPr>
          </a:p>
          <a:p>
            <a:pPr marL="285750" lvl="0" indent="-285750" algn="just">
              <a:buFont typeface="Wingdings" panose="05000000000000000000" pitchFamily="2" charset="2"/>
              <a:buChar char="§"/>
            </a:pPr>
            <a:r>
              <a:rPr lang="el-GR" sz="2000" dirty="0">
                <a:solidFill>
                  <a:prstClr val="black"/>
                </a:solidFill>
              </a:rPr>
              <a:t>Ξεκινήστε - από το στάδιο ετοιμασίας της αίτησης - να διαμορφώνετε συμφωνίες με τους εταίρους σας</a:t>
            </a:r>
          </a:p>
          <a:p>
            <a:pPr lvl="0" algn="just"/>
            <a:endParaRPr lang="en-GB" sz="2000" dirty="0">
              <a:solidFill>
                <a:prstClr val="black"/>
              </a:solidFill>
            </a:endParaRPr>
          </a:p>
          <a:p>
            <a:pPr marL="285750" lvl="0" indent="-285750" algn="just">
              <a:buFont typeface="Wingdings" panose="05000000000000000000" pitchFamily="2" charset="2"/>
              <a:buChar char="§"/>
            </a:pPr>
            <a:r>
              <a:rPr lang="el-GR" sz="2000" dirty="0">
                <a:solidFill>
                  <a:prstClr val="black"/>
                </a:solidFill>
              </a:rPr>
              <a:t>Μην αιτείστε κονδύλια μεγαλύτερα από αυτά που μπορείτε να απορροφήσετε, λαμβάνοντας πάντοτε σοβαρά υπόψη τις δυνατότητες </a:t>
            </a:r>
            <a:r>
              <a:rPr lang="en-US" sz="2000" dirty="0">
                <a:solidFill>
                  <a:prstClr val="black"/>
                </a:solidFill>
              </a:rPr>
              <a:t>(</a:t>
            </a:r>
            <a:r>
              <a:rPr lang="el-GR" sz="2000" dirty="0">
                <a:solidFill>
                  <a:prstClr val="black"/>
                </a:solidFill>
              </a:rPr>
              <a:t>= </a:t>
            </a:r>
            <a:r>
              <a:rPr lang="en-US" sz="2000" dirty="0">
                <a:solidFill>
                  <a:prstClr val="black"/>
                </a:solidFill>
              </a:rPr>
              <a:t>capacity) </a:t>
            </a:r>
            <a:r>
              <a:rPr lang="el-GR" sz="2000" dirty="0">
                <a:solidFill>
                  <a:prstClr val="black"/>
                </a:solidFill>
              </a:rPr>
              <a:t>όλων των οργανισμών που εμπλέκονται στη Σύμπραξη. </a:t>
            </a:r>
            <a:endParaRPr lang="en-GB" sz="2000" dirty="0">
              <a:solidFill>
                <a:prstClr val="black"/>
              </a:solidFill>
            </a:endParaRPr>
          </a:p>
          <a:p>
            <a:pPr marL="285750" lvl="0" indent="-285750" algn="just">
              <a:buFont typeface="Wingdings" panose="05000000000000000000" pitchFamily="2" charset="2"/>
              <a:buChar char="§"/>
            </a:pPr>
            <a:endParaRPr lang="en-GB" sz="2000" dirty="0">
              <a:solidFill>
                <a:prstClr val="black"/>
              </a:solidFill>
            </a:endParaRPr>
          </a:p>
          <a:p>
            <a:pPr marL="285750" lvl="0" indent="-285750">
              <a:buFont typeface="Wingdings" panose="05000000000000000000" pitchFamily="2" charset="2"/>
              <a:buChar char="§"/>
            </a:pPr>
            <a:r>
              <a:rPr lang="el-GR" sz="2000" dirty="0">
                <a:solidFill>
                  <a:prstClr val="black"/>
                </a:solidFill>
              </a:rPr>
              <a:t>Μην προσπαθήσετε να υποβάλετε την αίτηση λίγο πριν από τη λήξη της προθεσμίας, καθώς ενδέχεται να υπάρξουν τεχνικά προβλήματα και να μην καταφέρετε να την υποβάλετε εμπρόθεσμα (π.χ. προβλήματα σύνδεσης στο διαδίκτυο)</a:t>
            </a:r>
            <a:endParaRPr lang="en-GB" sz="2000" dirty="0">
              <a:solidFill>
                <a:prstClr val="black"/>
              </a:solidFill>
            </a:endParaRPr>
          </a:p>
          <a:p>
            <a:pPr lvl="0" algn="just">
              <a:tabLst>
                <a:tab pos="268288" algn="l"/>
              </a:tabLst>
            </a:pPr>
            <a:endParaRPr lang="el-GR" sz="2000" dirty="0">
              <a:solidFill>
                <a:prstClr val="black"/>
              </a:solidFill>
            </a:endParaRPr>
          </a:p>
          <a:p>
            <a:pPr marL="285750" lvl="0" indent="-285750" algn="just">
              <a:buFont typeface="Wingdings" panose="05000000000000000000" pitchFamily="2" charset="2"/>
              <a:buChar char="§"/>
              <a:tabLst>
                <a:tab pos="268288" algn="l"/>
              </a:tabLst>
            </a:pPr>
            <a:r>
              <a:rPr lang="el-GR" sz="2000" dirty="0">
                <a:solidFill>
                  <a:prstClr val="black"/>
                </a:solidFill>
              </a:rPr>
              <a:t>Πριν από την υποβολή της αίτησης, διαβάστε προσεκτικά τα εξής:</a:t>
            </a:r>
          </a:p>
          <a:p>
            <a:pPr lvl="0" algn="just">
              <a:tabLst>
                <a:tab pos="268288" algn="l"/>
              </a:tabLst>
            </a:pPr>
            <a:endParaRPr lang="el-GR" sz="2000" dirty="0">
              <a:solidFill>
                <a:prstClr val="black"/>
              </a:solidFill>
            </a:endParaRPr>
          </a:p>
          <a:p>
            <a:pPr marL="285750" lvl="0" indent="-285750">
              <a:buFont typeface="Wingdings" panose="05000000000000000000" pitchFamily="2" charset="2"/>
              <a:buChar char="ü"/>
            </a:pPr>
            <a:r>
              <a:rPr lang="el-GR" dirty="0">
                <a:hlinkClick r:id="rId2"/>
              </a:rPr>
              <a:t>Οδηγός Προγράμματος</a:t>
            </a:r>
            <a:endParaRPr lang="el-GR" dirty="0"/>
          </a:p>
          <a:p>
            <a:pPr marL="285750" lvl="0" indent="-285750">
              <a:buFont typeface="Wingdings" panose="05000000000000000000" pitchFamily="2" charset="2"/>
              <a:buChar char="ü"/>
            </a:pPr>
            <a:r>
              <a:rPr lang="en-GB" dirty="0">
                <a:hlinkClick r:id="rId3"/>
              </a:rPr>
              <a:t>Handbook on KA2 Lump-sums</a:t>
            </a:r>
            <a:r>
              <a:rPr lang="el-GR" dirty="0"/>
              <a:t> </a:t>
            </a:r>
            <a:endParaRPr lang="en-GB" dirty="0"/>
          </a:p>
          <a:p>
            <a:pPr marL="285750" lvl="0" indent="-285750">
              <a:buFont typeface="Wingdings" panose="05000000000000000000" pitchFamily="2" charset="2"/>
              <a:buChar char="ü"/>
            </a:pPr>
            <a:r>
              <a:rPr lang="en-GB" dirty="0">
                <a:solidFill>
                  <a:prstClr val="black"/>
                </a:solidFill>
                <a:hlinkClick r:id="rId4"/>
              </a:rPr>
              <a:t>Applicant and Beneficiary Guides (EESCP – Support)</a:t>
            </a:r>
            <a:endParaRPr lang="en-GB" dirty="0">
              <a:solidFill>
                <a:prstClr val="black"/>
              </a:solidFill>
            </a:endParaRPr>
          </a:p>
          <a:p>
            <a:r>
              <a:rPr lang="en-GB" u="heavy" spc="-5" dirty="0">
                <a:solidFill>
                  <a:srgbClr val="0462C1"/>
                </a:solidFill>
                <a:uFill>
                  <a:solidFill>
                    <a:srgbClr val="0462C1"/>
                  </a:solidFill>
                </a:uFill>
                <a:cs typeface="Calibri"/>
                <a:hlinkClick r:id="rId5"/>
              </a:rPr>
              <a:t>Organisation Registration Guide</a:t>
            </a:r>
            <a:endParaRPr lang="el-GR" dirty="0">
              <a:solidFill>
                <a:prstClr val="black"/>
              </a:solidFill>
            </a:endParaRPr>
          </a:p>
          <a:p>
            <a:pPr lvl="0"/>
            <a:r>
              <a:rPr lang="en-GB" dirty="0">
                <a:solidFill>
                  <a:prstClr val="black"/>
                </a:solidFill>
                <a:hlinkClick r:id="rId6"/>
              </a:rPr>
              <a:t>How to complete the application form - KA210 Small Scale Partnerships Application</a:t>
            </a:r>
            <a:endParaRPr lang="en-GB" dirty="0">
              <a:solidFill>
                <a:prstClr val="black"/>
              </a:solidFill>
            </a:endParaRPr>
          </a:p>
          <a:p>
            <a:pPr lvl="0" algn="just">
              <a:tabLst>
                <a:tab pos="266700" algn="l"/>
              </a:tabLst>
            </a:pPr>
            <a:r>
              <a:rPr lang="en-GB" dirty="0">
                <a:solidFill>
                  <a:prstClr val="black"/>
                </a:solidFill>
                <a:hlinkClick r:id="rId7"/>
              </a:rPr>
              <a:t>FAQs Capping of applications</a:t>
            </a:r>
            <a:endParaRPr lang="en-US" dirty="0">
              <a:solidFill>
                <a:prstClr val="black"/>
              </a:solidFill>
            </a:endParaRPr>
          </a:p>
          <a:p>
            <a:pPr marL="285750" lvl="0" indent="-285750">
              <a:buFont typeface="Wingdings" panose="05000000000000000000" pitchFamily="2" charset="2"/>
              <a:buChar char="ü"/>
            </a:pPr>
            <a:endParaRPr lang="en-GB" dirty="0"/>
          </a:p>
          <a:p>
            <a:pPr lvl="0"/>
            <a:endParaRPr lang="el-GR" dirty="0"/>
          </a:p>
          <a:p>
            <a:pPr lvl="0">
              <a:buClr>
                <a:srgbClr val="01A6C7"/>
              </a:buClr>
            </a:pPr>
            <a:endParaRPr lang="el-GR" dirty="0">
              <a:solidFill>
                <a:prstClr val="black"/>
              </a:solidFill>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7105480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900517" y="0"/>
            <a:ext cx="9883698" cy="523220"/>
          </a:xfrm>
          <a:prstGeom prst="rect">
            <a:avLst/>
          </a:prstGeom>
          <a:noFill/>
        </p:spPr>
        <p:txBody>
          <a:bodyPr wrap="square" rtlCol="0">
            <a:spAutoFit/>
          </a:bodyPr>
          <a:lstStyle/>
          <a:p>
            <a:pPr algn="ctr"/>
            <a:r>
              <a:rPr lang="el-GR" sz="2800" b="1" dirty="0">
                <a:solidFill>
                  <a:schemeClr val="bg1"/>
                </a:solidFill>
              </a:rPr>
              <a:t>ΧΡΗΣΙΜΕΣ ΣΥΜΒΟΥΛΕΣ</a:t>
            </a:r>
            <a:endParaRPr lang="en-GB" sz="2800" b="1" dirty="0">
              <a:solidFill>
                <a:schemeClr val="bg1"/>
              </a:solidFill>
            </a:endParaRPr>
          </a:p>
        </p:txBody>
      </p:sp>
      <p:sp>
        <p:nvSpPr>
          <p:cNvPr id="6" name="TextBox 5"/>
          <p:cNvSpPr txBox="1"/>
          <p:nvPr/>
        </p:nvSpPr>
        <p:spPr>
          <a:xfrm>
            <a:off x="1278193" y="2241776"/>
            <a:ext cx="9291484" cy="1938992"/>
          </a:xfrm>
          <a:prstGeom prst="rect">
            <a:avLst/>
          </a:prstGeom>
          <a:noFill/>
        </p:spPr>
        <p:txBody>
          <a:bodyPr wrap="square" rtlCol="0">
            <a:spAutoFit/>
          </a:bodyPr>
          <a:lstStyle/>
          <a:p>
            <a:pPr lvl="0" algn="ctr"/>
            <a:r>
              <a:rPr lang="el-GR" sz="2400" dirty="0"/>
              <a:t>ΕΑΝ ΣΤΗΝ ΚΟΙΝΟΠΡΑΞΙΑ ΣΑΣ ΣΚΟΠΕΥΕΤΕ ΝΑ ΣΥΜΠΕΡΙΛΑΒΕΤΕ </a:t>
            </a:r>
            <a:r>
              <a:rPr lang="el-GR" sz="2400" b="1" dirty="0"/>
              <a:t>ΟΡΓΑΝΙΣΜΟΥΣ ΔΗΜΟΣΙΟΥ ΔΙΚΑΙΟΥ ΠΟΥ ΕΔΡΕΥΟΥΝ ΣΤΗΝ ΟΥΓΓΑΡΙΑ</a:t>
            </a:r>
            <a:r>
              <a:rPr lang="el-GR" sz="2400" dirty="0"/>
              <a:t>, </a:t>
            </a:r>
            <a:r>
              <a:rPr lang="el-GR" sz="2400" u="sng" dirty="0"/>
              <a:t>ΕΠΙΚΟΙΝΩΝΗΣΤΕ ΜΕ ΤΟΥΣ ΛΕΙΤΟΥΡΓΟΥΣ ΤΟΥ ΙΔΕΠ ΔΙΑ ΒΙΟΥ ΜΑΘΗΣΗΣ</a:t>
            </a:r>
            <a:r>
              <a:rPr lang="el-GR" sz="2400" dirty="0"/>
              <a:t>, ΠΡΟΤΟΥ ΥΠΟΒΑΛΕΤΕ ΤΗΝ ΑΙΤΗΣΗ ΣΑΣ ΚΑΙ ΑΡΚΕΤΑ ΠΡΙΝ ΑΠΟ ΤΗΝ ΚΑΤΑΛΗΚΤΙΚΗ ΗΜΕΡΟΜΗΝΙΑ ΓΙΑ ΥΠΟΒΟΛΗ ΑΙΤΗΣΕΩΝ</a:t>
            </a:r>
            <a:endParaRPr lang="en-GB" sz="2400" dirty="0"/>
          </a:p>
        </p:txBody>
      </p:sp>
    </p:spTree>
    <p:extLst>
      <p:ext uri="{BB962C8B-B14F-4D97-AF65-F5344CB8AC3E}">
        <p14:creationId xmlns:p14="http://schemas.microsoft.com/office/powerpoint/2010/main" val="25869700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299580" y="3124027"/>
            <a:ext cx="8152110" cy="215443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Μικρής Κλίμακας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ΕΠΙΚΟΙΝΩΝΙΑ - ΙΔΕΠ</a:t>
            </a: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70456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136490" y="19663"/>
            <a:ext cx="9883698" cy="523220"/>
          </a:xfrm>
          <a:prstGeom prst="rect">
            <a:avLst/>
          </a:prstGeom>
          <a:noFill/>
        </p:spPr>
        <p:txBody>
          <a:bodyPr wrap="square" rtlCol="0">
            <a:spAutoFit/>
          </a:bodyPr>
          <a:lstStyle/>
          <a:p>
            <a:pPr algn="ctr"/>
            <a:r>
              <a:rPr lang="el-GR" sz="2800" b="1" dirty="0">
                <a:solidFill>
                  <a:schemeClr val="bg1"/>
                </a:solidFill>
              </a:rPr>
              <a:t>ΕΠΙΚΟΙΝΩΝΙΑ - ΙΔΕΠ</a:t>
            </a:r>
            <a:endParaRPr lang="en-GB" sz="2800" b="1" dirty="0">
              <a:solidFill>
                <a:schemeClr val="bg1"/>
              </a:solidFill>
            </a:endParaRPr>
          </a:p>
        </p:txBody>
      </p:sp>
      <p:sp>
        <p:nvSpPr>
          <p:cNvPr id="3" name="TextBox 2"/>
          <p:cNvSpPr txBox="1"/>
          <p:nvPr/>
        </p:nvSpPr>
        <p:spPr>
          <a:xfrm>
            <a:off x="624345" y="4078726"/>
            <a:ext cx="4670323" cy="677108"/>
          </a:xfrm>
          <a:prstGeom prst="rect">
            <a:avLst/>
          </a:prstGeom>
          <a:noFill/>
        </p:spPr>
        <p:txBody>
          <a:bodyPr wrap="square" rtlCol="0">
            <a:spAutoFit/>
          </a:bodyPr>
          <a:lstStyle/>
          <a:p>
            <a:pPr marL="285750" indent="-285750">
              <a:buFont typeface="Wingdings" panose="05000000000000000000" pitchFamily="2" charset="2"/>
              <a:buChar char="§"/>
            </a:pPr>
            <a:r>
              <a:rPr lang="el-GR" sz="2000" dirty="0"/>
              <a:t>Επικοινωνία με Συντονίστρια Δράσης:</a:t>
            </a:r>
          </a:p>
          <a:p>
            <a:endParaRPr lang="en-GB" dirty="0"/>
          </a:p>
        </p:txBody>
      </p:sp>
      <p:sp>
        <p:nvSpPr>
          <p:cNvPr id="9" name="TextBox 8"/>
          <p:cNvSpPr txBox="1"/>
          <p:nvPr/>
        </p:nvSpPr>
        <p:spPr>
          <a:xfrm>
            <a:off x="624345" y="1418198"/>
            <a:ext cx="4670323" cy="677108"/>
          </a:xfrm>
          <a:prstGeom prst="rect">
            <a:avLst/>
          </a:prstGeom>
          <a:noFill/>
        </p:spPr>
        <p:txBody>
          <a:bodyPr wrap="square" rtlCol="0">
            <a:spAutoFit/>
          </a:bodyPr>
          <a:lstStyle/>
          <a:p>
            <a:pPr marL="285750" indent="-285750">
              <a:buFont typeface="Wingdings" panose="05000000000000000000" pitchFamily="2" charset="2"/>
              <a:buChar char="§"/>
            </a:pPr>
            <a:r>
              <a:rPr lang="el-GR" sz="2000" dirty="0"/>
              <a:t>Επικοινωνία με Λειτουργό Δράσης:</a:t>
            </a:r>
          </a:p>
          <a:p>
            <a:endParaRPr lang="en-GB" dirty="0"/>
          </a:p>
        </p:txBody>
      </p:sp>
      <p:graphicFrame>
        <p:nvGraphicFramePr>
          <p:cNvPr id="10" name="Table 9"/>
          <p:cNvGraphicFramePr>
            <a:graphicFrameLocks noGrp="1"/>
          </p:cNvGraphicFramePr>
          <p:nvPr>
            <p:extLst>
              <p:ext uri="{D42A27DB-BD31-4B8C-83A1-F6EECF244321}">
                <p14:modId xmlns:p14="http://schemas.microsoft.com/office/powerpoint/2010/main" val="74883332"/>
              </p:ext>
            </p:extLst>
          </p:nvPr>
        </p:nvGraphicFramePr>
        <p:xfrm>
          <a:off x="727588" y="4607071"/>
          <a:ext cx="5152102" cy="1724904"/>
        </p:xfrm>
        <a:graphic>
          <a:graphicData uri="http://schemas.openxmlformats.org/drawingml/2006/table">
            <a:tbl>
              <a:tblPr firstRow="1" firstCol="1" bandRow="1"/>
              <a:tblGrid>
                <a:gridCol w="5152102">
                  <a:extLst>
                    <a:ext uri="{9D8B030D-6E8A-4147-A177-3AD203B41FA5}">
                      <a16:colId xmlns:a16="http://schemas.microsoft.com/office/drawing/2014/main" val="194124602"/>
                    </a:ext>
                  </a:extLst>
                </a:gridCol>
              </a:tblGrid>
              <a:tr h="703209">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Stella</a:t>
                      </a:r>
                      <a:r>
                        <a:rPr lang="en-GB" sz="1200" baseline="0" dirty="0">
                          <a:solidFill>
                            <a:srgbClr val="1F497D"/>
                          </a:solidFill>
                          <a:effectLst/>
                          <a:latin typeface="Verdana" panose="020B0604030504040204" pitchFamily="34" charset="0"/>
                          <a:ea typeface="Calibri" panose="020F0502020204030204" pitchFamily="34" charset="0"/>
                        </a:rPr>
                        <a:t> Leonidou</a:t>
                      </a:r>
                      <a:endParaRPr lang="en-GB" sz="1200" u="sng" kern="1200" dirty="0">
                        <a:solidFill>
                          <a:srgbClr val="1F497D"/>
                        </a:solidFill>
                        <a:effectLst/>
                        <a:latin typeface="Verdana" panose="020B0604030504040204" pitchFamily="34" charset="0"/>
                        <a:ea typeface="Calibri" panose="020F0502020204030204" pitchFamily="34" charset="0"/>
                        <a:cs typeface="+mn-cs"/>
                      </a:endParaRPr>
                    </a:p>
                    <a:p>
                      <a:pPr>
                        <a:lnSpc>
                          <a:spcPts val="1350"/>
                        </a:lnSpc>
                        <a:spcAft>
                          <a:spcPts val="0"/>
                        </a:spcAft>
                      </a:pPr>
                      <a:r>
                        <a:rPr lang="en-GB" sz="1200" u="sng" kern="1200" dirty="0">
                          <a:solidFill>
                            <a:srgbClr val="1F497D"/>
                          </a:solidFill>
                          <a:effectLst/>
                          <a:latin typeface="Verdana" panose="020B0604030504040204" pitchFamily="34" charset="0"/>
                          <a:ea typeface="Calibri" panose="020F0502020204030204" pitchFamily="34" charset="0"/>
                          <a:cs typeface="+mn-cs"/>
                        </a:rPr>
                        <a:t>email: sleonidou</a:t>
                      </a:r>
                      <a:r>
                        <a:rPr lang="en-GB" sz="1200" u="sng" kern="1200" dirty="0">
                          <a:solidFill>
                            <a:srgbClr val="1F497D"/>
                          </a:solidFill>
                          <a:effectLst/>
                          <a:latin typeface="Verdana" panose="020B0604030504040204" pitchFamily="34" charset="0"/>
                          <a:ea typeface="Calibri" panose="020F0502020204030204" pitchFamily="34" charset="0"/>
                          <a:cs typeface="+mn-cs"/>
                          <a:hlinkClick r:id="rId2"/>
                        </a:rPr>
                        <a:t>@idep.org.cy</a:t>
                      </a:r>
                      <a:r>
                        <a:rPr lang="en-GB" sz="1200" u="sng" kern="1200" dirty="0">
                          <a:solidFill>
                            <a:srgbClr val="1F497D"/>
                          </a:solidFill>
                          <a:effectLst/>
                          <a:latin typeface="Verdana" panose="020B0604030504040204" pitchFamily="34" charset="0"/>
                          <a:ea typeface="Calibri" panose="020F0502020204030204" pitchFamily="34" charset="0"/>
                          <a:cs typeface="+mn-cs"/>
                        </a:rPr>
                        <a:t> </a:t>
                      </a:r>
                      <a:br>
                        <a:rPr lang="en-GB" sz="1200" dirty="0">
                          <a:solidFill>
                            <a:srgbClr val="1F497D"/>
                          </a:solidFill>
                          <a:effectLst/>
                          <a:latin typeface="Verdana" panose="020B0604030504040204" pitchFamily="34" charset="0"/>
                          <a:ea typeface="Calibri" panose="020F0502020204030204" pitchFamily="34" charset="0"/>
                        </a:rPr>
                      </a:br>
                      <a:r>
                        <a:rPr lang="en-GB" sz="1200" dirty="0">
                          <a:solidFill>
                            <a:srgbClr val="1F497D"/>
                          </a:solidFill>
                          <a:effectLst/>
                          <a:latin typeface="Verdana" panose="020B0604030504040204" pitchFamily="34" charset="0"/>
                          <a:ea typeface="Calibri" panose="020F0502020204030204" pitchFamily="34" charset="0"/>
                        </a:rPr>
                        <a:t>phone: +357 22448894 | fax: +357 22678787</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3013680008"/>
                  </a:ext>
                </a:extLst>
              </a:tr>
              <a:tr h="703209">
                <a:tc>
                  <a:txBody>
                    <a:bodyPr/>
                    <a:lstStyle/>
                    <a:p>
                      <a:pPr>
                        <a:lnSpc>
                          <a:spcPts val="1350"/>
                        </a:lnSpc>
                        <a:spcAft>
                          <a:spcPts val="0"/>
                        </a:spcAft>
                      </a:pPr>
                      <a:endParaRPr lang="en-GB" sz="1200" dirty="0">
                        <a:solidFill>
                          <a:srgbClr val="1F497D"/>
                        </a:solidFill>
                        <a:effectLst/>
                        <a:latin typeface="Verdana" panose="020B0604030504040204" pitchFamily="34" charset="0"/>
                        <a:ea typeface="Calibri" panose="020F0502020204030204" pitchFamily="34" charset="0"/>
                      </a:endParaRPr>
                    </a:p>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Address: </a:t>
                      </a:r>
                      <a:r>
                        <a:rPr lang="en-GB" sz="1200" dirty="0" err="1">
                          <a:solidFill>
                            <a:srgbClr val="1F497D"/>
                          </a:solidFill>
                          <a:effectLst/>
                          <a:latin typeface="Verdana" panose="020B0604030504040204" pitchFamily="34" charset="0"/>
                          <a:ea typeface="Calibri" panose="020F0502020204030204" pitchFamily="34" charset="0"/>
                        </a:rPr>
                        <a:t>Prodromou</a:t>
                      </a:r>
                      <a:r>
                        <a:rPr lang="en-GB" sz="1200" dirty="0">
                          <a:solidFill>
                            <a:srgbClr val="1F497D"/>
                          </a:solidFill>
                          <a:effectLst/>
                          <a:latin typeface="Verdana" panose="020B0604030504040204" pitchFamily="34" charset="0"/>
                          <a:ea typeface="Calibri" panose="020F0502020204030204" pitchFamily="34" charset="0"/>
                        </a:rPr>
                        <a:t> &amp; </a:t>
                      </a:r>
                      <a:r>
                        <a:rPr lang="en-GB" sz="1200" dirty="0" err="1">
                          <a:solidFill>
                            <a:srgbClr val="1F497D"/>
                          </a:solidFill>
                          <a:effectLst/>
                          <a:latin typeface="Verdana" panose="020B0604030504040204" pitchFamily="34" charset="0"/>
                          <a:ea typeface="Calibri" panose="020F0502020204030204" pitchFamily="34" charset="0"/>
                        </a:rPr>
                        <a:t>Demetrakopoulou</a:t>
                      </a:r>
                      <a:r>
                        <a:rPr lang="en-GB" sz="1200" dirty="0">
                          <a:solidFill>
                            <a:srgbClr val="1F497D"/>
                          </a:solidFill>
                          <a:effectLst/>
                          <a:latin typeface="Verdana" panose="020B0604030504040204" pitchFamily="34" charset="0"/>
                          <a:ea typeface="Calibri" panose="020F0502020204030204" pitchFamily="34" charset="0"/>
                        </a:rPr>
                        <a:t> 2, 1090 Nicosia-Cyprus</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2959022231"/>
                  </a:ext>
                </a:extLst>
              </a:tr>
              <a:tr h="318486">
                <a:tc>
                  <a:txBody>
                    <a:bodyPr/>
                    <a:lstStyle/>
                    <a:p>
                      <a:pPr>
                        <a:lnSpc>
                          <a:spcPct val="115000"/>
                        </a:lnSpc>
                        <a:spcAft>
                          <a:spcPts val="0"/>
                        </a:spcAft>
                      </a:pPr>
                      <a:endParaRPr lang="en-GB" sz="1200" dirty="0">
                        <a:effectLst/>
                        <a:latin typeface="Calibri" panose="020F0502020204030204" pitchFamily="34" charset="0"/>
                        <a:ea typeface="Calibri" panose="020F0502020204030204" pitchFamily="34" charset="0"/>
                      </a:endParaRPr>
                    </a:p>
                  </a:txBody>
                  <a:tcPr marL="0" marR="0" marT="57150" marB="0" anchor="ctr">
                    <a:lnL>
                      <a:noFill/>
                    </a:lnL>
                    <a:lnR>
                      <a:noFill/>
                    </a:lnR>
                    <a:lnT w="19050" cap="flat" cmpd="sng" algn="ctr">
                      <a:solidFill>
                        <a:srgbClr val="ED5A24"/>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784975658"/>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971063319"/>
              </p:ext>
            </p:extLst>
          </p:nvPr>
        </p:nvGraphicFramePr>
        <p:xfrm>
          <a:off x="727788" y="1984285"/>
          <a:ext cx="5151902" cy="1724904"/>
        </p:xfrm>
        <a:graphic>
          <a:graphicData uri="http://schemas.openxmlformats.org/drawingml/2006/table">
            <a:tbl>
              <a:tblPr firstRow="1" firstCol="1" bandRow="1"/>
              <a:tblGrid>
                <a:gridCol w="5151902">
                  <a:extLst>
                    <a:ext uri="{9D8B030D-6E8A-4147-A177-3AD203B41FA5}">
                      <a16:colId xmlns:a16="http://schemas.microsoft.com/office/drawing/2014/main" val="194124602"/>
                    </a:ext>
                  </a:extLst>
                </a:gridCol>
              </a:tblGrid>
              <a:tr h="703209">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Sophia Arnaouti</a:t>
                      </a:r>
                      <a:endParaRPr lang="en-GB" sz="1200" u="sng" kern="1200" dirty="0">
                        <a:solidFill>
                          <a:srgbClr val="1F497D"/>
                        </a:solidFill>
                        <a:effectLst/>
                        <a:latin typeface="Verdana" panose="020B0604030504040204" pitchFamily="34" charset="0"/>
                        <a:ea typeface="Calibri" panose="020F0502020204030204" pitchFamily="34" charset="0"/>
                        <a:cs typeface="+mn-cs"/>
                      </a:endParaRPr>
                    </a:p>
                    <a:p>
                      <a:pPr>
                        <a:lnSpc>
                          <a:spcPts val="1350"/>
                        </a:lnSpc>
                        <a:spcAft>
                          <a:spcPts val="0"/>
                        </a:spcAft>
                      </a:pPr>
                      <a:r>
                        <a:rPr lang="en-GB" sz="1200" u="sng" kern="1200" dirty="0">
                          <a:solidFill>
                            <a:srgbClr val="1F497D"/>
                          </a:solidFill>
                          <a:effectLst/>
                          <a:latin typeface="Verdana" panose="020B0604030504040204" pitchFamily="34" charset="0"/>
                          <a:ea typeface="Calibri" panose="020F0502020204030204" pitchFamily="34" charset="0"/>
                          <a:cs typeface="+mn-cs"/>
                        </a:rPr>
                        <a:t>email: sarnaouti</a:t>
                      </a:r>
                      <a:r>
                        <a:rPr lang="en-GB" sz="1200" u="sng" kern="1200" dirty="0">
                          <a:solidFill>
                            <a:srgbClr val="1F497D"/>
                          </a:solidFill>
                          <a:effectLst/>
                          <a:latin typeface="Verdana" panose="020B0604030504040204" pitchFamily="34" charset="0"/>
                          <a:ea typeface="Calibri" panose="020F0502020204030204" pitchFamily="34" charset="0"/>
                          <a:cs typeface="+mn-cs"/>
                          <a:hlinkClick r:id="rId2"/>
                        </a:rPr>
                        <a:t>@idep.org.cy</a:t>
                      </a:r>
                      <a:r>
                        <a:rPr lang="en-GB" sz="1200" u="sng" kern="1200" dirty="0">
                          <a:solidFill>
                            <a:srgbClr val="1F497D"/>
                          </a:solidFill>
                          <a:effectLst/>
                          <a:latin typeface="Verdana" panose="020B0604030504040204" pitchFamily="34" charset="0"/>
                          <a:ea typeface="Calibri" panose="020F0502020204030204" pitchFamily="34" charset="0"/>
                          <a:cs typeface="+mn-cs"/>
                        </a:rPr>
                        <a:t> </a:t>
                      </a:r>
                      <a:br>
                        <a:rPr lang="en-GB" sz="1200" dirty="0">
                          <a:solidFill>
                            <a:srgbClr val="1F497D"/>
                          </a:solidFill>
                          <a:effectLst/>
                          <a:latin typeface="Verdana" panose="020B0604030504040204" pitchFamily="34" charset="0"/>
                          <a:ea typeface="Calibri" panose="020F0502020204030204" pitchFamily="34" charset="0"/>
                        </a:rPr>
                      </a:br>
                      <a:r>
                        <a:rPr lang="en-GB" sz="1200" dirty="0">
                          <a:solidFill>
                            <a:srgbClr val="1F497D"/>
                          </a:solidFill>
                          <a:effectLst/>
                          <a:latin typeface="Verdana" panose="020B0604030504040204" pitchFamily="34" charset="0"/>
                          <a:ea typeface="Calibri" panose="020F0502020204030204" pitchFamily="34" charset="0"/>
                        </a:rPr>
                        <a:t>phone: +357 22448898 | fax: +357 22678787</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3013680008"/>
                  </a:ext>
                </a:extLst>
              </a:tr>
              <a:tr h="703209">
                <a:tc>
                  <a:txBody>
                    <a:bodyPr/>
                    <a:lstStyle/>
                    <a:p>
                      <a:pPr>
                        <a:lnSpc>
                          <a:spcPts val="1350"/>
                        </a:lnSpc>
                        <a:spcAft>
                          <a:spcPts val="0"/>
                        </a:spcAft>
                      </a:pPr>
                      <a:endParaRPr lang="en-GB" sz="1200" dirty="0">
                        <a:solidFill>
                          <a:srgbClr val="1F497D"/>
                        </a:solidFill>
                        <a:effectLst/>
                        <a:latin typeface="Verdana" panose="020B0604030504040204" pitchFamily="34" charset="0"/>
                        <a:ea typeface="Calibri" panose="020F0502020204030204" pitchFamily="34" charset="0"/>
                      </a:endParaRPr>
                    </a:p>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address: </a:t>
                      </a:r>
                      <a:r>
                        <a:rPr lang="en-GB" sz="1200" dirty="0" err="1">
                          <a:solidFill>
                            <a:srgbClr val="1F497D"/>
                          </a:solidFill>
                          <a:effectLst/>
                          <a:latin typeface="Verdana" panose="020B0604030504040204" pitchFamily="34" charset="0"/>
                          <a:ea typeface="Calibri" panose="020F0502020204030204" pitchFamily="34" charset="0"/>
                        </a:rPr>
                        <a:t>Prodromou</a:t>
                      </a:r>
                      <a:r>
                        <a:rPr lang="en-GB" sz="1200" dirty="0">
                          <a:solidFill>
                            <a:srgbClr val="1F497D"/>
                          </a:solidFill>
                          <a:effectLst/>
                          <a:latin typeface="Verdana" panose="020B0604030504040204" pitchFamily="34" charset="0"/>
                          <a:ea typeface="Calibri" panose="020F0502020204030204" pitchFamily="34" charset="0"/>
                        </a:rPr>
                        <a:t> &amp; </a:t>
                      </a:r>
                      <a:r>
                        <a:rPr lang="en-GB" sz="1200" dirty="0" err="1">
                          <a:solidFill>
                            <a:srgbClr val="1F497D"/>
                          </a:solidFill>
                          <a:effectLst/>
                          <a:latin typeface="Verdana" panose="020B0604030504040204" pitchFamily="34" charset="0"/>
                          <a:ea typeface="Calibri" panose="020F0502020204030204" pitchFamily="34" charset="0"/>
                        </a:rPr>
                        <a:t>Demetrakopoulou</a:t>
                      </a:r>
                      <a:r>
                        <a:rPr lang="en-GB" sz="1200" dirty="0">
                          <a:solidFill>
                            <a:srgbClr val="1F497D"/>
                          </a:solidFill>
                          <a:effectLst/>
                          <a:latin typeface="Verdana" panose="020B0604030504040204" pitchFamily="34" charset="0"/>
                          <a:ea typeface="Calibri" panose="020F0502020204030204" pitchFamily="34" charset="0"/>
                        </a:rPr>
                        <a:t> 2, 1090 Nicosia-Cyprus</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2959022231"/>
                  </a:ext>
                </a:extLst>
              </a:tr>
              <a:tr h="318486">
                <a:tc>
                  <a:txBody>
                    <a:bodyPr/>
                    <a:lstStyle/>
                    <a:p>
                      <a:pPr>
                        <a:lnSpc>
                          <a:spcPct val="115000"/>
                        </a:lnSpc>
                        <a:spcAft>
                          <a:spcPts val="0"/>
                        </a:spcAft>
                      </a:pPr>
                      <a:endParaRPr lang="en-GB" sz="1200" dirty="0">
                        <a:effectLst/>
                        <a:latin typeface="Calibri" panose="020F0502020204030204" pitchFamily="34" charset="0"/>
                        <a:ea typeface="Calibri" panose="020F0502020204030204" pitchFamily="34" charset="0"/>
                      </a:endParaRPr>
                    </a:p>
                  </a:txBody>
                  <a:tcPr marL="0" marR="0" marT="57150" marB="0" anchor="ctr">
                    <a:lnL>
                      <a:noFill/>
                    </a:lnL>
                    <a:lnR>
                      <a:noFill/>
                    </a:lnR>
                    <a:lnT w="19050" cap="flat" cmpd="sng" algn="ctr">
                      <a:solidFill>
                        <a:srgbClr val="ED5A24"/>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784975658"/>
                  </a:ext>
                </a:extLst>
              </a:tr>
            </a:tbl>
          </a:graphicData>
        </a:graphic>
      </p:graphicFrame>
    </p:spTree>
    <p:extLst>
      <p:ext uri="{BB962C8B-B14F-4D97-AF65-F5344CB8AC3E}">
        <p14:creationId xmlns:p14="http://schemas.microsoft.com/office/powerpoint/2010/main" val="271532960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Οικοδομώντας την αυτοεκτίμηση του παιδιού - ppt κατέβασμ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8304" y="1455141"/>
            <a:ext cx="5199947" cy="389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103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15009" y="944217"/>
            <a:ext cx="10826864" cy="57799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Font typeface="Wingdings" panose="05000000000000000000" pitchFamily="2" charset="2"/>
              <a:buChar char="q"/>
              <a:defRPr/>
            </a:pPr>
            <a:r>
              <a:rPr lang="el-GR" sz="2400" b="1" dirty="0">
                <a:solidFill>
                  <a:sysClr val="windowText" lastClr="000000"/>
                </a:solidFill>
              </a:rPr>
              <a:t>Οι ειδικοί στόχοι του τύπου αυτού Συμπράξεων είναι οι εξής:</a:t>
            </a:r>
            <a:endParaRPr lang="el-GR" sz="2400" dirty="0">
              <a:solidFill>
                <a:sysClr val="windowText" lastClr="000000"/>
              </a:solidFill>
            </a:endParaRPr>
          </a:p>
          <a:p>
            <a:pPr marL="0" lvl="0" indent="0">
              <a:buNone/>
              <a:defRPr/>
            </a:pPr>
            <a:endParaRPr lang="el-GR" sz="1050" dirty="0">
              <a:solidFill>
                <a:sysClr val="windowText" lastClr="000000"/>
              </a:solidFill>
            </a:endParaRPr>
          </a:p>
          <a:p>
            <a:pPr lvl="0">
              <a:buFont typeface="Wingdings" panose="05000000000000000000" pitchFamily="2" charset="2"/>
              <a:buChar char="§"/>
              <a:defRPr/>
            </a:pPr>
            <a:r>
              <a:rPr lang="el-GR" sz="2000" dirty="0"/>
              <a:t>Προσέλκυση και διεύρυνση της πρόσβασης σε νεοεισερχόμενους, λιγότερο έμπειρους οργανισμούς και σε φορείς μικρής κλίμακας στο Πρόγραμμα</a:t>
            </a:r>
          </a:p>
          <a:p>
            <a:pPr lvl="0">
              <a:buFont typeface="Wingdings" panose="05000000000000000000" pitchFamily="2" charset="2"/>
              <a:buChar char="§"/>
              <a:defRPr/>
            </a:pPr>
            <a:r>
              <a:rPr lang="el-GR" sz="2000" dirty="0"/>
              <a:t>Στήριξη της ένταξης ομάδων-στόχων με λιγότερες ευκαιρίες</a:t>
            </a:r>
          </a:p>
          <a:p>
            <a:pPr lvl="0">
              <a:buFont typeface="Wingdings" panose="05000000000000000000" pitchFamily="2" charset="2"/>
              <a:buChar char="§"/>
              <a:defRPr/>
            </a:pPr>
            <a:r>
              <a:rPr lang="el-GR" sz="2000" dirty="0"/>
              <a:t>Στήριξη της ενεργού συμμετοχής των Ευρωπαίων πολιτών στα κοινά και αναγωγή της ευρωπαϊκής διάστασης στο τοπικό επίπεδο</a:t>
            </a:r>
            <a:endParaRPr lang="en-GB" sz="2000" dirty="0"/>
          </a:p>
          <a:p>
            <a:pPr marL="0" lvl="0" indent="0">
              <a:buNone/>
              <a:defRPr/>
            </a:pPr>
            <a:endParaRPr lang="en-GB" sz="1000" dirty="0"/>
          </a:p>
          <a:p>
            <a:pPr marL="0" lvl="0" indent="0">
              <a:buNone/>
              <a:defRPr/>
            </a:pPr>
            <a:endParaRPr lang="en-GB" sz="1400" dirty="0"/>
          </a:p>
          <a:p>
            <a:pPr marL="360363" indent="-360363">
              <a:buNone/>
              <a:defRPr/>
            </a:pPr>
            <a:r>
              <a:rPr lang="el-GR" sz="2000" b="1" i="1" dirty="0"/>
              <a:t>!!! </a:t>
            </a:r>
            <a:r>
              <a:rPr lang="en-GB" sz="2000" b="1" i="1" dirty="0"/>
              <a:t>  </a:t>
            </a:r>
            <a:r>
              <a:rPr lang="el-GR" sz="2000" b="1" i="1" dirty="0"/>
              <a:t>Επίσης, ισχύουν και εδώ οι Βασικοί Στόχοι των Συμπράξεων Συνεργασίας, </a:t>
            </a:r>
            <a:r>
              <a:rPr lang="el-GR" sz="2000" b="1" i="1" u="sng" dirty="0"/>
              <a:t>κατ’ αναλογία</a:t>
            </a:r>
            <a:endParaRPr lang="en-GB" sz="2000" b="1" i="1" u="sng" dirty="0"/>
          </a:p>
          <a:p>
            <a:pPr marL="360363" indent="-360363">
              <a:buNone/>
              <a:defRPr/>
            </a:pPr>
            <a:r>
              <a:rPr lang="en-GB" sz="2000" b="1" i="1" dirty="0"/>
              <a:t>       </a:t>
            </a:r>
            <a:r>
              <a:rPr lang="el-GR" sz="2000" b="1" i="1" u="sng" dirty="0"/>
              <a:t>προς το εύρος και το μέγεθος</a:t>
            </a:r>
            <a:r>
              <a:rPr lang="el-GR" sz="2000" b="1" i="1" dirty="0"/>
              <a:t> κάθε Σχεδίου</a:t>
            </a:r>
            <a:r>
              <a:rPr lang="en-GB" sz="2000" b="1" i="1" dirty="0"/>
              <a:t>:</a:t>
            </a:r>
            <a:endParaRPr lang="el-GR" sz="2000" b="1" dirty="0"/>
          </a:p>
          <a:p>
            <a:pPr marL="0" lvl="0" indent="0">
              <a:buNone/>
              <a:defRPr/>
            </a:pPr>
            <a:endParaRPr lang="el-GR" sz="2000" b="1" dirty="0"/>
          </a:p>
          <a:p>
            <a:pPr lvl="0">
              <a:buFont typeface="Wingdings" panose="05000000000000000000" pitchFamily="2" charset="2"/>
              <a:buChar char="§"/>
              <a:defRPr/>
            </a:pPr>
            <a:r>
              <a:rPr lang="el-GR" sz="1800" dirty="0">
                <a:solidFill>
                  <a:sysClr val="windowText" lastClr="000000"/>
                </a:solidFill>
              </a:rPr>
              <a:t>Ενίσχυση της ποιότητας της εργασίας και των πρακτικών των συμμετεχόντων οργανισμών και ιδρυμάτων</a:t>
            </a:r>
          </a:p>
          <a:p>
            <a:pPr lvl="0">
              <a:buFont typeface="Wingdings" panose="05000000000000000000" pitchFamily="2" charset="2"/>
              <a:buChar char="§"/>
              <a:defRPr/>
            </a:pPr>
            <a:r>
              <a:rPr lang="el-GR" sz="1800" dirty="0">
                <a:solidFill>
                  <a:sysClr val="windowText" lastClr="000000"/>
                </a:solidFill>
              </a:rPr>
              <a:t>Οικοδόμηση ικανότητας των οργανισμών ώστε να εργάζονται σε διακρατικό και </a:t>
            </a:r>
            <a:r>
              <a:rPr lang="el-GR" sz="1800" dirty="0" err="1">
                <a:solidFill>
                  <a:sysClr val="windowText" lastClr="000000"/>
                </a:solidFill>
              </a:rPr>
              <a:t>διατομεακό</a:t>
            </a:r>
            <a:r>
              <a:rPr lang="el-GR" sz="1800" dirty="0">
                <a:solidFill>
                  <a:sysClr val="windowText" lastClr="000000"/>
                </a:solidFill>
              </a:rPr>
              <a:t> επίπεδο</a:t>
            </a:r>
          </a:p>
          <a:p>
            <a:pPr lvl="0">
              <a:buFont typeface="Wingdings" panose="05000000000000000000" pitchFamily="2" charset="2"/>
              <a:buChar char="§"/>
              <a:defRPr/>
            </a:pPr>
            <a:r>
              <a:rPr lang="el-GR" sz="1800" dirty="0">
                <a:solidFill>
                  <a:sysClr val="windowText" lastClr="000000"/>
                </a:solidFill>
              </a:rPr>
              <a:t>Εκπλήρωση κοινών αναγκών και προτεραιοτήτων στους τομείς της Εκπαίδευσης, της Κατάρτισης, της Νεολαίας και του Αθλητισμού</a:t>
            </a:r>
          </a:p>
          <a:p>
            <a:pPr lvl="0">
              <a:buFont typeface="Wingdings" panose="05000000000000000000" pitchFamily="2" charset="2"/>
              <a:buChar char="§"/>
              <a:defRPr/>
            </a:pPr>
            <a:r>
              <a:rPr lang="el-GR" sz="1800" dirty="0">
                <a:solidFill>
                  <a:sysClr val="windowText" lastClr="000000"/>
                </a:solidFill>
              </a:rPr>
              <a:t>Διευκόλυνση του μετασχηματισμού και της αλλαγής (σε επίπεδο ατόμου, οργανισμού ή τομέα)</a:t>
            </a:r>
          </a:p>
          <a:p>
            <a:pPr>
              <a:buFont typeface="Wingdings" panose="05000000000000000000" pitchFamily="2" charset="2"/>
              <a:buChar char="§"/>
              <a:defRPr/>
            </a:pPr>
            <a:endParaRPr lang="el-GR" sz="2000" dirty="0">
              <a:solidFill>
                <a:sysClr val="windowText" lastClr="000000"/>
              </a:solidFill>
              <a:latin typeface="Calibri"/>
            </a:endParaRPr>
          </a:p>
          <a:p>
            <a:pPr marL="0" indent="0">
              <a:buNone/>
              <a:defRPr/>
            </a:pPr>
            <a:endParaRPr lang="en-US" sz="1000" dirty="0">
              <a:solidFill>
                <a:sysClr val="windowText" lastClr="000000"/>
              </a:solidFill>
              <a:latin typeface="Calibri"/>
            </a:endParaRPr>
          </a:p>
          <a:p>
            <a:pPr marL="0" indent="0">
              <a:buNone/>
              <a:defRPr/>
            </a:pPr>
            <a:endParaRPr lang="el-GR" sz="2000" dirty="0">
              <a:solidFill>
                <a:sysClr val="windowText" lastClr="000000"/>
              </a:solidFill>
              <a:latin typeface="Calibri"/>
            </a:endParaRPr>
          </a:p>
          <a:p>
            <a:pPr marL="0" indent="0">
              <a:buNone/>
              <a:defRPr/>
            </a:pPr>
            <a:endParaRPr lang="el-GR" sz="2000" dirty="0">
              <a:solidFill>
                <a:sysClr val="windowText" lastClr="000000"/>
              </a:solidFill>
              <a:latin typeface="Century Gothic" panose="020B0502020202020204" pitchFamily="34" charset="0"/>
            </a:endParaRPr>
          </a:p>
          <a:p>
            <a:pPr marL="0" indent="0">
              <a:buNone/>
              <a:defRPr/>
            </a:pPr>
            <a:endParaRPr lang="en-GB" sz="2000" dirty="0">
              <a:solidFill>
                <a:sysClr val="windowText" lastClr="000000"/>
              </a:solidFill>
              <a:latin typeface="Calibri"/>
            </a:endParaRPr>
          </a:p>
          <a:p>
            <a:pPr marL="0" indent="0">
              <a:buNone/>
              <a:defRPr/>
            </a:pPr>
            <a:endParaRPr lang="el-GR" sz="2000" dirty="0">
              <a:solidFill>
                <a:sysClr val="windowText" lastClr="000000"/>
              </a:solidFill>
              <a:latin typeface="Calibri"/>
            </a:endParaRPr>
          </a:p>
          <a:p>
            <a:pPr marL="0" indent="0">
              <a:buNone/>
              <a:defRPr/>
            </a:pPr>
            <a:endParaRPr lang="el-GR" sz="2000" dirty="0">
              <a:solidFill>
                <a:sysClr val="windowText" lastClr="000000"/>
              </a:solidFill>
              <a:latin typeface="Century Gothic" panose="020B0502020202020204" pitchFamily="34" charset="0"/>
            </a:endParaRPr>
          </a:p>
        </p:txBody>
      </p:sp>
      <p:sp>
        <p:nvSpPr>
          <p:cNvPr id="3" name="object 2">
            <a:extLst>
              <a:ext uri="{FF2B5EF4-FFF2-40B4-BE49-F238E27FC236}">
                <a16:creationId xmlns:a16="http://schemas.microsoft.com/office/drawing/2014/main" id="{7E4BCFD9-17A7-C15A-779D-9073810E192E}"/>
              </a:ext>
            </a:extLst>
          </p:cNvPr>
          <p:cNvSpPr txBox="1">
            <a:spLocks/>
          </p:cNvSpPr>
          <p:nvPr/>
        </p:nvSpPr>
        <p:spPr>
          <a:xfrm>
            <a:off x="304800" y="76200"/>
            <a:ext cx="6520815" cy="45212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20" normalizeH="0" baseline="0" noProof="0">
                <a:ln>
                  <a:noFill/>
                </a:ln>
                <a:solidFill>
                  <a:srgbClr val="FFFFFF"/>
                </a:solidFill>
                <a:effectLst/>
                <a:uLnTx/>
                <a:uFillTx/>
                <a:latin typeface="Calibri"/>
                <a:ea typeface="+mj-ea"/>
                <a:cs typeface="Calibri"/>
              </a:rPr>
              <a:t>ΕΙΔΙΚΟΙ</a:t>
            </a:r>
            <a:r>
              <a:rPr kumimoji="0" lang="el-GR" sz="2800" b="1" i="0" u="none" strike="noStrike" kern="0" cap="none" spc="-5" normalizeH="0" baseline="0" noProof="0">
                <a:ln>
                  <a:noFill/>
                </a:ln>
                <a:solidFill>
                  <a:srgbClr val="FFFFFF"/>
                </a:solidFill>
                <a:effectLst/>
                <a:uLnTx/>
                <a:uFillTx/>
                <a:latin typeface="Calibri"/>
                <a:ea typeface="+mj-ea"/>
                <a:cs typeface="Calibri"/>
              </a:rPr>
              <a:t> </a:t>
            </a:r>
            <a:r>
              <a:rPr kumimoji="0" lang="el-GR" sz="2800" b="1" i="0" u="none" strike="noStrike" kern="0" cap="none" spc="-50" normalizeH="0" baseline="0" noProof="0">
                <a:ln>
                  <a:noFill/>
                </a:ln>
                <a:solidFill>
                  <a:srgbClr val="FFFFFF"/>
                </a:solidFill>
                <a:effectLst/>
                <a:uLnTx/>
                <a:uFillTx/>
                <a:latin typeface="Calibri"/>
                <a:ea typeface="+mj-ea"/>
                <a:cs typeface="Calibri"/>
              </a:rPr>
              <a:t>ΣΤΟΧΟΙ</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Tree>
    <p:extLst>
      <p:ext uri="{BB962C8B-B14F-4D97-AF65-F5344CB8AC3E}">
        <p14:creationId xmlns:p14="http://schemas.microsoft.com/office/powerpoint/2010/main" val="424967850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96696" y="1167383"/>
            <a:ext cx="7736840" cy="5006340"/>
            <a:chOff x="996696" y="1167383"/>
            <a:chExt cx="7736840" cy="5006340"/>
          </a:xfrm>
        </p:grpSpPr>
        <p:pic>
          <p:nvPicPr>
            <p:cNvPr id="3" name="object 3"/>
            <p:cNvPicPr/>
            <p:nvPr/>
          </p:nvPicPr>
          <p:blipFill>
            <a:blip r:embed="rId2" cstate="print"/>
            <a:stretch>
              <a:fillRect/>
            </a:stretch>
          </p:blipFill>
          <p:spPr>
            <a:xfrm>
              <a:off x="996696" y="2645663"/>
              <a:ext cx="1982724" cy="3528060"/>
            </a:xfrm>
            <a:prstGeom prst="rect">
              <a:avLst/>
            </a:prstGeom>
          </p:spPr>
        </p:pic>
        <p:pic>
          <p:nvPicPr>
            <p:cNvPr id="4" name="object 4"/>
            <p:cNvPicPr/>
            <p:nvPr/>
          </p:nvPicPr>
          <p:blipFill>
            <a:blip r:embed="rId3" cstate="print"/>
            <a:stretch>
              <a:fillRect/>
            </a:stretch>
          </p:blipFill>
          <p:spPr>
            <a:xfrm>
              <a:off x="2977896" y="1167383"/>
              <a:ext cx="5755385" cy="5005578"/>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470324" y="57006"/>
            <a:ext cx="9883698" cy="523220"/>
          </a:xfrm>
          <a:prstGeom prst="rect">
            <a:avLst/>
          </a:prstGeom>
          <a:noFill/>
        </p:spPr>
        <p:txBody>
          <a:bodyPr wrap="square" rtlCol="0">
            <a:spAutoFit/>
          </a:bodyPr>
          <a:lstStyle/>
          <a:p>
            <a:pPr algn="ctr"/>
            <a:r>
              <a:rPr lang="el-GR" sz="2800" b="1" dirty="0">
                <a:solidFill>
                  <a:schemeClr val="bg1"/>
                </a:solidFill>
              </a:rPr>
              <a:t>ΕΠΙΤΕΥΞΗ ΠΡΟΤΕΡΑΙΟΤΗΤΩΝ</a:t>
            </a:r>
            <a:endParaRPr lang="en-GB" sz="2800" b="1" dirty="0">
              <a:solidFill>
                <a:schemeClr val="bg1"/>
              </a:solidFill>
            </a:endParaRPr>
          </a:p>
        </p:txBody>
      </p:sp>
      <p:sp>
        <p:nvSpPr>
          <p:cNvPr id="3" name="object 3">
            <a:extLst>
              <a:ext uri="{FF2B5EF4-FFF2-40B4-BE49-F238E27FC236}">
                <a16:creationId xmlns:a16="http://schemas.microsoft.com/office/drawing/2014/main" id="{C3517548-E494-5F34-C18F-73CF2157CDB3}"/>
              </a:ext>
            </a:extLst>
          </p:cNvPr>
          <p:cNvSpPr txBox="1"/>
          <p:nvPr/>
        </p:nvSpPr>
        <p:spPr>
          <a:xfrm>
            <a:off x="299653" y="1219200"/>
            <a:ext cx="11739947" cy="3113032"/>
          </a:xfrm>
          <a:prstGeom prst="rect">
            <a:avLst/>
          </a:prstGeom>
        </p:spPr>
        <p:txBody>
          <a:bodyPr vert="horz" wrap="square" lIns="0" tIns="12065" rIns="0" bIns="0" rtlCol="0">
            <a:spAutoFit/>
          </a:bodyPr>
          <a:lstStyle/>
          <a:p>
            <a:pPr marL="358775" indent="-346075" algn="just">
              <a:lnSpc>
                <a:spcPct val="100000"/>
              </a:lnSpc>
              <a:spcBef>
                <a:spcPts val="95"/>
              </a:spcBef>
              <a:buFont typeface="Wingdings"/>
              <a:buChar char=""/>
              <a:tabLst>
                <a:tab pos="358775" algn="l"/>
              </a:tabLst>
            </a:pPr>
            <a:r>
              <a:rPr lang="el-GR" sz="2200" b="1" i="0" u="none" strike="noStrike" baseline="0" dirty="0">
                <a:solidFill>
                  <a:srgbClr val="000000"/>
                </a:solidFill>
                <a:latin typeface="Calibri" panose="020F0502020204030204" pitchFamily="34" charset="0"/>
              </a:rPr>
              <a:t>Τα σχέδια </a:t>
            </a:r>
            <a:r>
              <a:rPr lang="en-GB" sz="2200" b="1" i="0" u="none" strike="noStrike" baseline="0" dirty="0">
                <a:solidFill>
                  <a:srgbClr val="000000"/>
                </a:solidFill>
                <a:latin typeface="Calibri" panose="020F0502020204030204" pitchFamily="34" charset="0"/>
              </a:rPr>
              <a:t>Erasmus+ </a:t>
            </a:r>
            <a:r>
              <a:rPr lang="el-GR" sz="2200" b="1" i="0" u="none" strike="noStrike" baseline="0" dirty="0">
                <a:solidFill>
                  <a:srgbClr val="000000"/>
                </a:solidFill>
                <a:latin typeface="Calibri" panose="020F0502020204030204" pitchFamily="34" charset="0"/>
              </a:rPr>
              <a:t>απαιτείται να ορίζουν το έργο τους σε σχέση με μία ή περισσότερες</a:t>
            </a:r>
            <a:r>
              <a:rPr lang="en-GB" sz="2200" b="1" i="0" u="none" strike="noStrike" baseline="0" dirty="0">
                <a:solidFill>
                  <a:srgbClr val="000000"/>
                </a:solidFill>
                <a:latin typeface="Calibri" panose="020F0502020204030204" pitchFamily="34" charset="0"/>
              </a:rPr>
              <a:t> </a:t>
            </a:r>
            <a:r>
              <a:rPr lang="el-GR" sz="2200" b="1" i="0" u="none" strike="noStrike" baseline="0" dirty="0">
                <a:solidFill>
                  <a:srgbClr val="000000"/>
                </a:solidFill>
                <a:latin typeface="Calibri" panose="020F0502020204030204" pitchFamily="34" charset="0"/>
              </a:rPr>
              <a:t> Ευρωπαϊκές προτεραιότητες και να τις επιλέγουν κατά το στάδιο υποβολής της αίτησης. Κάθε </a:t>
            </a:r>
            <a:r>
              <a:rPr lang="el-GR" sz="2200" b="1" spc="-5" dirty="0">
                <a:latin typeface="Calibri"/>
                <a:cs typeface="Calibri"/>
              </a:rPr>
              <a:t>σ</a:t>
            </a:r>
            <a:r>
              <a:rPr sz="2200" b="1" spc="-5" dirty="0" err="1">
                <a:latin typeface="Calibri"/>
                <a:cs typeface="Calibri"/>
              </a:rPr>
              <a:t>χέδιο</a:t>
            </a:r>
            <a:r>
              <a:rPr sz="2200" b="1" spc="40" dirty="0">
                <a:latin typeface="Calibri"/>
                <a:cs typeface="Calibri"/>
              </a:rPr>
              <a:t> </a:t>
            </a:r>
            <a:r>
              <a:rPr sz="2200" b="1" spc="-5" dirty="0">
                <a:latin typeface="Calibri"/>
                <a:cs typeface="Calibri"/>
              </a:rPr>
              <a:t>πρέπει</a:t>
            </a:r>
            <a:r>
              <a:rPr sz="2200" b="1" spc="20" dirty="0">
                <a:latin typeface="Calibri"/>
                <a:cs typeface="Calibri"/>
              </a:rPr>
              <a:t> </a:t>
            </a:r>
            <a:r>
              <a:rPr sz="2200" b="1" spc="-5" dirty="0">
                <a:latin typeface="Calibri"/>
                <a:cs typeface="Calibri"/>
              </a:rPr>
              <a:t>να</a:t>
            </a:r>
            <a:r>
              <a:rPr sz="2200" b="1" spc="20" dirty="0">
                <a:latin typeface="Calibri"/>
                <a:cs typeface="Calibri"/>
              </a:rPr>
              <a:t> </a:t>
            </a:r>
            <a:r>
              <a:rPr sz="2200" b="1" spc="-10" dirty="0">
                <a:latin typeface="Calibri"/>
                <a:cs typeface="Calibri"/>
              </a:rPr>
              <a:t>συμβάλλει</a:t>
            </a:r>
            <a:r>
              <a:rPr sz="2200" b="1" spc="15" dirty="0">
                <a:latin typeface="Calibri"/>
                <a:cs typeface="Calibri"/>
              </a:rPr>
              <a:t> </a:t>
            </a:r>
            <a:r>
              <a:rPr sz="2200" b="1" spc="-5" dirty="0">
                <a:latin typeface="Calibri"/>
                <a:cs typeface="Calibri"/>
              </a:rPr>
              <a:t>στην</a:t>
            </a:r>
            <a:r>
              <a:rPr sz="2200" b="1" dirty="0">
                <a:latin typeface="Calibri"/>
                <a:cs typeface="Calibri"/>
              </a:rPr>
              <a:t> </a:t>
            </a:r>
            <a:r>
              <a:rPr sz="2200" b="1" spc="-5" dirty="0">
                <a:latin typeface="Calibri"/>
                <a:cs typeface="Calibri"/>
              </a:rPr>
              <a:t>επίτευξη</a:t>
            </a:r>
            <a:r>
              <a:rPr sz="2200" b="1" spc="25" dirty="0">
                <a:latin typeface="Calibri"/>
                <a:cs typeface="Calibri"/>
              </a:rPr>
              <a:t> </a:t>
            </a:r>
            <a:r>
              <a:rPr sz="2200" b="1" spc="-10" dirty="0">
                <a:latin typeface="Calibri"/>
                <a:cs typeface="Calibri"/>
              </a:rPr>
              <a:t>τουλάχιστον:</a:t>
            </a:r>
            <a:endParaRPr sz="2200" b="1" dirty="0">
              <a:latin typeface="Calibri"/>
              <a:cs typeface="Calibri"/>
            </a:endParaRPr>
          </a:p>
          <a:p>
            <a:pPr algn="just">
              <a:lnSpc>
                <a:spcPct val="100000"/>
              </a:lnSpc>
              <a:spcBef>
                <a:spcPts val="5"/>
              </a:spcBef>
            </a:pPr>
            <a:endParaRPr sz="3350" dirty="0">
              <a:latin typeface="Calibri"/>
              <a:cs typeface="Calibri"/>
            </a:endParaRPr>
          </a:p>
          <a:p>
            <a:pPr marL="355600" indent="-342900" algn="just">
              <a:lnSpc>
                <a:spcPct val="100000"/>
              </a:lnSpc>
              <a:buFont typeface="Wingdings"/>
              <a:buChar char=""/>
              <a:tabLst>
                <a:tab pos="355600" algn="l"/>
                <a:tab pos="356235" algn="l"/>
              </a:tabLst>
            </a:pPr>
            <a:r>
              <a:rPr sz="2000" b="1" dirty="0">
                <a:latin typeface="Calibri"/>
                <a:cs typeface="Calibri"/>
              </a:rPr>
              <a:t>Μίας</a:t>
            </a:r>
            <a:r>
              <a:rPr sz="2000" b="1" spc="-5" dirty="0">
                <a:latin typeface="Calibri"/>
                <a:cs typeface="Calibri"/>
              </a:rPr>
              <a:t> </a:t>
            </a:r>
            <a:r>
              <a:rPr sz="2000" b="1" u="heavy" spc="-5" dirty="0">
                <a:uFill>
                  <a:solidFill>
                    <a:srgbClr val="000000"/>
                  </a:solidFill>
                </a:uFill>
                <a:latin typeface="Calibri"/>
                <a:cs typeface="Calibri"/>
              </a:rPr>
              <a:t>οριζόντιας</a:t>
            </a:r>
            <a:r>
              <a:rPr sz="2000" b="1" spc="-20" dirty="0">
                <a:latin typeface="Calibri"/>
                <a:cs typeface="Calibri"/>
              </a:rPr>
              <a:t> </a:t>
            </a:r>
            <a:r>
              <a:rPr sz="2000" b="1" spc="-5" dirty="0">
                <a:latin typeface="Calibri"/>
                <a:cs typeface="Calibri"/>
              </a:rPr>
              <a:t>ευρωπαϊκής</a:t>
            </a:r>
            <a:r>
              <a:rPr sz="2000" b="1" spc="-25" dirty="0">
                <a:latin typeface="Calibri"/>
                <a:cs typeface="Calibri"/>
              </a:rPr>
              <a:t> </a:t>
            </a:r>
            <a:r>
              <a:rPr sz="2000" b="1" dirty="0">
                <a:latin typeface="Calibri"/>
                <a:cs typeface="Calibri"/>
              </a:rPr>
              <a:t>προτεραιότητας:</a:t>
            </a:r>
          </a:p>
          <a:p>
            <a:pPr marL="355600" indent="-343535" algn="just">
              <a:lnSpc>
                <a:spcPct val="100000"/>
              </a:lnSpc>
              <a:spcBef>
                <a:spcPts val="1205"/>
              </a:spcBef>
              <a:buFont typeface="Wingdings"/>
              <a:buChar char=""/>
              <a:tabLst>
                <a:tab pos="355600" algn="l"/>
                <a:tab pos="356235" algn="l"/>
              </a:tabLst>
            </a:pPr>
            <a:r>
              <a:rPr sz="1800" spc="-5" dirty="0">
                <a:latin typeface="Calibri"/>
                <a:cs typeface="Calibri"/>
              </a:rPr>
              <a:t>Ένταξη</a:t>
            </a:r>
            <a:r>
              <a:rPr sz="1800" spc="20" dirty="0">
                <a:latin typeface="Calibri"/>
                <a:cs typeface="Calibri"/>
              </a:rPr>
              <a:t> </a:t>
            </a:r>
            <a:r>
              <a:rPr sz="1800" spc="-5" dirty="0">
                <a:latin typeface="Calibri"/>
                <a:cs typeface="Calibri"/>
              </a:rPr>
              <a:t>και</a:t>
            </a:r>
            <a:r>
              <a:rPr sz="1800" spc="15" dirty="0">
                <a:latin typeface="Calibri"/>
                <a:cs typeface="Calibri"/>
              </a:rPr>
              <a:t> </a:t>
            </a:r>
            <a:r>
              <a:rPr sz="1800" spc="-10" dirty="0">
                <a:latin typeface="Calibri"/>
                <a:cs typeface="Calibri"/>
              </a:rPr>
              <a:t>Πολυμορφία</a:t>
            </a:r>
            <a:r>
              <a:rPr sz="1800" spc="50" dirty="0">
                <a:latin typeface="Calibri"/>
                <a:cs typeface="Calibri"/>
              </a:rPr>
              <a:t> </a:t>
            </a:r>
            <a:r>
              <a:rPr sz="1800" spc="-5" dirty="0">
                <a:latin typeface="Calibri"/>
                <a:cs typeface="Calibri"/>
              </a:rPr>
              <a:t>στους</a:t>
            </a:r>
            <a:r>
              <a:rPr sz="1800" spc="25" dirty="0">
                <a:latin typeface="Calibri"/>
                <a:cs typeface="Calibri"/>
              </a:rPr>
              <a:t> </a:t>
            </a:r>
            <a:r>
              <a:rPr sz="1800" spc="-5" dirty="0">
                <a:latin typeface="Calibri"/>
                <a:cs typeface="Calibri"/>
              </a:rPr>
              <a:t>τομείς</a:t>
            </a:r>
            <a:r>
              <a:rPr sz="1800" spc="35" dirty="0">
                <a:latin typeface="Calibri"/>
                <a:cs typeface="Calibri"/>
              </a:rPr>
              <a:t> </a:t>
            </a:r>
            <a:r>
              <a:rPr sz="1800" spc="-5" dirty="0">
                <a:latin typeface="Calibri"/>
                <a:cs typeface="Calibri"/>
              </a:rPr>
              <a:t>της</a:t>
            </a:r>
            <a:r>
              <a:rPr sz="1800" dirty="0">
                <a:latin typeface="Calibri"/>
                <a:cs typeface="Calibri"/>
              </a:rPr>
              <a:t> </a:t>
            </a:r>
            <a:r>
              <a:rPr sz="1800" spc="-5" dirty="0">
                <a:latin typeface="Calibri"/>
                <a:cs typeface="Calibri"/>
              </a:rPr>
              <a:t>Εκπαίδευσης,</a:t>
            </a:r>
            <a:r>
              <a:rPr sz="1800" spc="10" dirty="0">
                <a:latin typeface="Calibri"/>
                <a:cs typeface="Calibri"/>
              </a:rPr>
              <a:t> </a:t>
            </a:r>
            <a:r>
              <a:rPr sz="1800" spc="-5" dirty="0">
                <a:latin typeface="Calibri"/>
                <a:cs typeface="Calibri"/>
              </a:rPr>
              <a:t>της</a:t>
            </a:r>
            <a:r>
              <a:rPr sz="1800" spc="10" dirty="0">
                <a:latin typeface="Calibri"/>
                <a:cs typeface="Calibri"/>
              </a:rPr>
              <a:t> </a:t>
            </a:r>
            <a:r>
              <a:rPr sz="1800" spc="-5" dirty="0">
                <a:latin typeface="Calibri"/>
                <a:cs typeface="Calibri"/>
              </a:rPr>
              <a:t>Κατάρτισης</a:t>
            </a:r>
            <a:r>
              <a:rPr lang="el-GR" sz="1800" spc="-5" dirty="0">
                <a:latin typeface="Calibri"/>
                <a:cs typeface="Calibri"/>
              </a:rPr>
              <a:t> και</a:t>
            </a:r>
            <a:r>
              <a:rPr sz="1800" spc="30" dirty="0">
                <a:latin typeface="Calibri"/>
                <a:cs typeface="Calibri"/>
              </a:rPr>
              <a:t> </a:t>
            </a:r>
            <a:r>
              <a:rPr sz="1800" spc="-5" dirty="0" err="1">
                <a:latin typeface="Calibri"/>
                <a:cs typeface="Calibri"/>
              </a:rPr>
              <a:t>της</a:t>
            </a:r>
            <a:r>
              <a:rPr sz="1800" dirty="0">
                <a:latin typeface="Calibri"/>
                <a:cs typeface="Calibri"/>
              </a:rPr>
              <a:t> </a:t>
            </a:r>
            <a:r>
              <a:rPr sz="1800" spc="-5" dirty="0" err="1">
                <a:latin typeface="Calibri"/>
                <a:cs typeface="Calibri"/>
              </a:rPr>
              <a:t>Νεολ</a:t>
            </a:r>
            <a:r>
              <a:rPr sz="1800" spc="-5" dirty="0">
                <a:latin typeface="Calibri"/>
                <a:cs typeface="Calibri"/>
              </a:rPr>
              <a:t>αίας</a:t>
            </a:r>
            <a:endParaRPr sz="1800" dirty="0">
              <a:latin typeface="Calibri"/>
              <a:cs typeface="Calibri"/>
            </a:endParaRPr>
          </a:p>
          <a:p>
            <a:pPr marL="355600" indent="-343535" algn="just">
              <a:lnSpc>
                <a:spcPct val="100000"/>
              </a:lnSpc>
              <a:spcBef>
                <a:spcPts val="5"/>
              </a:spcBef>
              <a:buFont typeface="Wingdings"/>
              <a:buChar char=""/>
              <a:tabLst>
                <a:tab pos="355600" algn="l"/>
                <a:tab pos="356235" algn="l"/>
              </a:tabLst>
            </a:pPr>
            <a:r>
              <a:rPr sz="1800" spc="-10" dirty="0">
                <a:latin typeface="Calibri"/>
                <a:cs typeface="Calibri"/>
              </a:rPr>
              <a:t>Περιβάλλον</a:t>
            </a:r>
            <a:r>
              <a:rPr sz="1800" spc="65" dirty="0">
                <a:latin typeface="Calibri"/>
                <a:cs typeface="Calibri"/>
              </a:rPr>
              <a:t> </a:t>
            </a:r>
            <a:r>
              <a:rPr sz="1800" dirty="0">
                <a:latin typeface="Calibri"/>
                <a:cs typeface="Calibri"/>
              </a:rPr>
              <a:t>και</a:t>
            </a:r>
            <a:r>
              <a:rPr sz="1800" spc="10" dirty="0">
                <a:latin typeface="Calibri"/>
                <a:cs typeface="Calibri"/>
              </a:rPr>
              <a:t> </a:t>
            </a:r>
            <a:r>
              <a:rPr sz="1800" spc="-5" dirty="0">
                <a:latin typeface="Calibri"/>
                <a:cs typeface="Calibri"/>
              </a:rPr>
              <a:t>Καταπολέμηση</a:t>
            </a:r>
            <a:r>
              <a:rPr sz="1800" spc="25" dirty="0">
                <a:latin typeface="Calibri"/>
                <a:cs typeface="Calibri"/>
              </a:rPr>
              <a:t> </a:t>
            </a:r>
            <a:r>
              <a:rPr sz="1800" spc="-5" dirty="0">
                <a:latin typeface="Calibri"/>
                <a:cs typeface="Calibri"/>
              </a:rPr>
              <a:t>της</a:t>
            </a:r>
            <a:r>
              <a:rPr sz="1800" spc="10" dirty="0">
                <a:latin typeface="Calibri"/>
                <a:cs typeface="Calibri"/>
              </a:rPr>
              <a:t> </a:t>
            </a:r>
            <a:r>
              <a:rPr sz="1800" spc="-5" dirty="0">
                <a:latin typeface="Calibri"/>
                <a:cs typeface="Calibri"/>
              </a:rPr>
              <a:t>Κλιματικής</a:t>
            </a:r>
            <a:r>
              <a:rPr sz="1800" spc="30" dirty="0">
                <a:latin typeface="Calibri"/>
                <a:cs typeface="Calibri"/>
              </a:rPr>
              <a:t> </a:t>
            </a:r>
            <a:r>
              <a:rPr sz="1800" spc="-5" dirty="0">
                <a:latin typeface="Calibri"/>
                <a:cs typeface="Calibri"/>
              </a:rPr>
              <a:t>Αλλαγής</a:t>
            </a:r>
            <a:endParaRPr sz="1800" dirty="0">
              <a:latin typeface="Calibri"/>
              <a:cs typeface="Calibri"/>
            </a:endParaRPr>
          </a:p>
          <a:p>
            <a:pPr marL="355600" indent="-343535">
              <a:lnSpc>
                <a:spcPct val="100000"/>
              </a:lnSpc>
              <a:buFont typeface="Wingdings"/>
              <a:buChar char=""/>
              <a:tabLst>
                <a:tab pos="355600" algn="l"/>
                <a:tab pos="356235" algn="l"/>
              </a:tabLst>
            </a:pPr>
            <a:r>
              <a:rPr lang="el-GR" sz="1800" spc="-5" dirty="0">
                <a:latin typeface="Calibri"/>
                <a:cs typeface="Calibri"/>
              </a:rPr>
              <a:t>Αντιμετώπιση του ψηφιακού μετασχηματισμού</a:t>
            </a:r>
            <a:r>
              <a:rPr sz="1800" spc="-5" dirty="0">
                <a:latin typeface="Calibri"/>
                <a:cs typeface="Calibri"/>
              </a:rPr>
              <a:t>,</a:t>
            </a:r>
            <a:r>
              <a:rPr sz="1800" spc="45" dirty="0">
                <a:latin typeface="Calibri"/>
                <a:cs typeface="Calibri"/>
              </a:rPr>
              <a:t> </a:t>
            </a:r>
            <a:r>
              <a:rPr sz="1800" spc="-5" dirty="0">
                <a:latin typeface="Calibri"/>
                <a:cs typeface="Calibri"/>
              </a:rPr>
              <a:t>μέσω</a:t>
            </a:r>
            <a:r>
              <a:rPr sz="1800" spc="20" dirty="0">
                <a:latin typeface="Calibri"/>
                <a:cs typeface="Calibri"/>
              </a:rPr>
              <a:t> </a:t>
            </a:r>
            <a:r>
              <a:rPr sz="1800" spc="-5" dirty="0">
                <a:latin typeface="Calibri"/>
                <a:cs typeface="Calibri"/>
              </a:rPr>
              <a:t>της</a:t>
            </a:r>
            <a:r>
              <a:rPr sz="1800" dirty="0">
                <a:latin typeface="Calibri"/>
                <a:cs typeface="Calibri"/>
              </a:rPr>
              <a:t> </a:t>
            </a:r>
            <a:r>
              <a:rPr sz="1800" spc="-5" dirty="0">
                <a:latin typeface="Calibri"/>
                <a:cs typeface="Calibri"/>
              </a:rPr>
              <a:t>α</a:t>
            </a:r>
            <a:r>
              <a:rPr sz="1800" spc="-5" dirty="0" err="1">
                <a:latin typeface="Calibri"/>
                <a:cs typeface="Calibri"/>
              </a:rPr>
              <a:t>νά</a:t>
            </a:r>
            <a:r>
              <a:rPr sz="1800" spc="-5" dirty="0">
                <a:latin typeface="Calibri"/>
                <a:cs typeface="Calibri"/>
              </a:rPr>
              <a:t>πτυξης</a:t>
            </a:r>
            <a:r>
              <a:rPr sz="1800" spc="30" dirty="0">
                <a:latin typeface="Calibri"/>
                <a:cs typeface="Calibri"/>
              </a:rPr>
              <a:t> </a:t>
            </a:r>
            <a:r>
              <a:rPr sz="1800" spc="-5" dirty="0">
                <a:latin typeface="Calibri"/>
                <a:cs typeface="Calibri"/>
              </a:rPr>
              <a:t>ψηφιακής</a:t>
            </a:r>
            <a:r>
              <a:rPr lang="el-GR" sz="1800" spc="-5" dirty="0">
                <a:latin typeface="Calibri"/>
                <a:cs typeface="Calibri"/>
              </a:rPr>
              <a:t> </a:t>
            </a:r>
            <a:r>
              <a:rPr lang="el-GR" sz="1800" spc="-5" dirty="0" err="1">
                <a:latin typeface="Calibri"/>
                <a:cs typeface="Calibri"/>
              </a:rPr>
              <a:t>ετοιμό</a:t>
            </a:r>
            <a:r>
              <a:rPr sz="1800" spc="-5" dirty="0" err="1">
                <a:latin typeface="Calibri"/>
                <a:cs typeface="Calibri"/>
              </a:rPr>
              <a:t>τητ</a:t>
            </a:r>
            <a:r>
              <a:rPr sz="1800" spc="-5" dirty="0">
                <a:latin typeface="Calibri"/>
                <a:cs typeface="Calibri"/>
              </a:rPr>
              <a:t>ας</a:t>
            </a:r>
            <a:r>
              <a:rPr lang="el-GR" sz="1800" spc="-5" dirty="0">
                <a:latin typeface="Calibri"/>
                <a:cs typeface="Calibri"/>
              </a:rPr>
              <a:t>/ανθεκτικότητας/ικανότητας</a:t>
            </a:r>
            <a:endParaRPr sz="1800" dirty="0">
              <a:latin typeface="Calibri"/>
              <a:cs typeface="Calibri"/>
            </a:endParaRPr>
          </a:p>
          <a:p>
            <a:pPr marL="355600" indent="-343535" algn="just">
              <a:lnSpc>
                <a:spcPct val="100000"/>
              </a:lnSpc>
              <a:buFont typeface="Wingdings"/>
              <a:buChar char=""/>
              <a:tabLst>
                <a:tab pos="355600" algn="l"/>
                <a:tab pos="356235" algn="l"/>
              </a:tabLst>
            </a:pPr>
            <a:r>
              <a:rPr sz="1800" spc="-5" dirty="0" err="1">
                <a:latin typeface="Calibri"/>
                <a:cs typeface="Calibri"/>
              </a:rPr>
              <a:t>Κοινές</a:t>
            </a:r>
            <a:r>
              <a:rPr sz="1800" spc="15" dirty="0">
                <a:latin typeface="Calibri"/>
                <a:cs typeface="Calibri"/>
              </a:rPr>
              <a:t> </a:t>
            </a:r>
            <a:r>
              <a:rPr sz="1800" spc="-5" dirty="0">
                <a:latin typeface="Calibri"/>
                <a:cs typeface="Calibri"/>
              </a:rPr>
              <a:t>α</a:t>
            </a:r>
            <a:r>
              <a:rPr sz="1800" spc="-5" dirty="0" err="1">
                <a:latin typeface="Calibri"/>
                <a:cs typeface="Calibri"/>
              </a:rPr>
              <a:t>ξίες</a:t>
            </a:r>
            <a:r>
              <a:rPr lang="el-GR" spc="-5" dirty="0">
                <a:latin typeface="Calibri"/>
                <a:cs typeface="Calibri"/>
              </a:rPr>
              <a:t> </a:t>
            </a:r>
            <a:r>
              <a:rPr sz="1800" dirty="0">
                <a:latin typeface="Calibri"/>
                <a:cs typeface="Calibri"/>
              </a:rPr>
              <a:t>και </a:t>
            </a:r>
            <a:r>
              <a:rPr lang="el-GR" spc="-5" dirty="0">
                <a:latin typeface="Calibri"/>
                <a:cs typeface="Calibri"/>
              </a:rPr>
              <a:t>Σ</a:t>
            </a:r>
            <a:r>
              <a:rPr sz="1800" spc="-5" dirty="0" err="1">
                <a:latin typeface="Calibri"/>
                <a:cs typeface="Calibri"/>
              </a:rPr>
              <a:t>υμμετοχή</a:t>
            </a:r>
            <a:r>
              <a:rPr lang="el-GR" spc="-5" dirty="0">
                <a:latin typeface="Calibri"/>
                <a:cs typeface="Calibri"/>
              </a:rPr>
              <a:t> στα Κοινά</a:t>
            </a:r>
            <a:endParaRPr sz="1800" dirty="0">
              <a:latin typeface="Calibri"/>
              <a:cs typeface="Calibri"/>
            </a:endParaRPr>
          </a:p>
        </p:txBody>
      </p:sp>
      <p:sp>
        <p:nvSpPr>
          <p:cNvPr id="4" name="object 4">
            <a:extLst>
              <a:ext uri="{FF2B5EF4-FFF2-40B4-BE49-F238E27FC236}">
                <a16:creationId xmlns:a16="http://schemas.microsoft.com/office/drawing/2014/main" id="{3196ADEB-A003-A479-D609-E89F95C47923}"/>
              </a:ext>
            </a:extLst>
          </p:cNvPr>
          <p:cNvSpPr txBox="1"/>
          <p:nvPr/>
        </p:nvSpPr>
        <p:spPr>
          <a:xfrm>
            <a:off x="271373" y="4495800"/>
            <a:ext cx="10454005" cy="1614805"/>
          </a:xfrm>
          <a:prstGeom prst="rect">
            <a:avLst/>
          </a:prstGeom>
        </p:spPr>
        <p:txBody>
          <a:bodyPr vert="horz" wrap="square" lIns="0" tIns="12700" rIns="0" bIns="0" rtlCol="0">
            <a:spAutoFit/>
          </a:bodyPr>
          <a:lstStyle/>
          <a:p>
            <a:pPr marL="961390" algn="ctr">
              <a:lnSpc>
                <a:spcPct val="100000"/>
              </a:lnSpc>
              <a:spcBef>
                <a:spcPts val="100"/>
              </a:spcBef>
            </a:pPr>
            <a:r>
              <a:rPr sz="2400" b="1" dirty="0">
                <a:latin typeface="Calibri"/>
                <a:cs typeface="Calibri"/>
              </a:rPr>
              <a:t>ή</a:t>
            </a:r>
            <a:endParaRPr sz="2400" dirty="0">
              <a:latin typeface="Calibri"/>
              <a:cs typeface="Calibri"/>
            </a:endParaRPr>
          </a:p>
          <a:p>
            <a:pPr>
              <a:lnSpc>
                <a:spcPct val="100000"/>
              </a:lnSpc>
            </a:pPr>
            <a:endParaRPr sz="2400" dirty="0">
              <a:latin typeface="Calibri"/>
              <a:cs typeface="Calibri"/>
            </a:endParaRPr>
          </a:p>
          <a:p>
            <a:pPr marL="355600" marR="5080" indent="-343535">
              <a:lnSpc>
                <a:spcPct val="100000"/>
              </a:lnSpc>
              <a:spcBef>
                <a:spcPts val="1900"/>
              </a:spcBef>
              <a:buFont typeface="Wingdings"/>
              <a:buChar char=""/>
              <a:tabLst>
                <a:tab pos="355600" algn="l"/>
                <a:tab pos="356235" algn="l"/>
              </a:tabLst>
            </a:pPr>
            <a:r>
              <a:rPr sz="2000" b="1" dirty="0">
                <a:latin typeface="Calibri"/>
                <a:cs typeface="Calibri"/>
              </a:rPr>
              <a:t>Μίας </a:t>
            </a:r>
            <a:r>
              <a:rPr sz="2000" b="1" spc="-5" dirty="0">
                <a:latin typeface="Calibri"/>
                <a:cs typeface="Calibri"/>
              </a:rPr>
              <a:t>προτεραιότητας </a:t>
            </a:r>
            <a:r>
              <a:rPr sz="2000" b="1" u="heavy" spc="-5" dirty="0">
                <a:uFill>
                  <a:solidFill>
                    <a:srgbClr val="000000"/>
                  </a:solidFill>
                </a:uFill>
                <a:latin typeface="Calibri"/>
                <a:cs typeface="Calibri"/>
              </a:rPr>
              <a:t>του </a:t>
            </a:r>
            <a:r>
              <a:rPr sz="2000" b="1" u="heavy" dirty="0">
                <a:uFill>
                  <a:solidFill>
                    <a:srgbClr val="000000"/>
                  </a:solidFill>
                </a:uFill>
                <a:latin typeface="Calibri"/>
                <a:cs typeface="Calibri"/>
              </a:rPr>
              <a:t>τομέα στα πλαίσια </a:t>
            </a:r>
            <a:r>
              <a:rPr sz="2000" b="1" u="heavy" spc="-5" dirty="0">
                <a:uFill>
                  <a:solidFill>
                    <a:srgbClr val="000000"/>
                  </a:solidFill>
                </a:uFill>
                <a:latin typeface="Calibri"/>
                <a:cs typeface="Calibri"/>
              </a:rPr>
              <a:t>του οποίου </a:t>
            </a:r>
            <a:r>
              <a:rPr sz="2000" b="1" u="heavy" dirty="0">
                <a:uFill>
                  <a:solidFill>
                    <a:srgbClr val="000000"/>
                  </a:solidFill>
                </a:uFill>
                <a:latin typeface="Calibri"/>
                <a:cs typeface="Calibri"/>
              </a:rPr>
              <a:t>υποβάλλεται η </a:t>
            </a:r>
            <a:r>
              <a:rPr sz="2000" b="1" u="heavy" spc="-5" dirty="0">
                <a:uFill>
                  <a:solidFill>
                    <a:srgbClr val="000000"/>
                  </a:solidFill>
                </a:uFill>
                <a:latin typeface="Calibri"/>
                <a:cs typeface="Calibri"/>
              </a:rPr>
              <a:t>αίτηση</a:t>
            </a:r>
            <a:r>
              <a:rPr sz="2000" spc="-5" dirty="0">
                <a:latin typeface="Calibri"/>
                <a:cs typeface="Calibri"/>
              </a:rPr>
              <a:t> (= τομέας </a:t>
            </a:r>
            <a:r>
              <a:rPr sz="2000" dirty="0">
                <a:latin typeface="Calibri"/>
                <a:cs typeface="Calibri"/>
              </a:rPr>
              <a:t>με τον </a:t>
            </a:r>
            <a:r>
              <a:rPr sz="2000" spc="-440" dirty="0">
                <a:latin typeface="Calibri"/>
                <a:cs typeface="Calibri"/>
              </a:rPr>
              <a:t> </a:t>
            </a:r>
            <a:r>
              <a:rPr sz="2000" spc="-5" dirty="0">
                <a:latin typeface="Calibri"/>
                <a:cs typeface="Calibri"/>
              </a:rPr>
              <a:t>μεγαλύτερο</a:t>
            </a:r>
            <a:r>
              <a:rPr sz="2000" spc="-40" dirty="0">
                <a:latin typeface="Calibri"/>
                <a:cs typeface="Calibri"/>
              </a:rPr>
              <a:t> </a:t>
            </a:r>
            <a:r>
              <a:rPr sz="2000" dirty="0">
                <a:latin typeface="Calibri"/>
                <a:cs typeface="Calibri"/>
              </a:rPr>
              <a:t>αντίκτυπο)</a:t>
            </a:r>
          </a:p>
        </p:txBody>
      </p:sp>
    </p:spTree>
    <p:extLst>
      <p:ext uri="{BB962C8B-B14F-4D97-AF65-F5344CB8AC3E}">
        <p14:creationId xmlns:p14="http://schemas.microsoft.com/office/powerpoint/2010/main" val="1942854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715652" y="10511"/>
            <a:ext cx="10846052" cy="523220"/>
          </a:xfrm>
          <a:prstGeom prst="rect">
            <a:avLst/>
          </a:prstGeom>
          <a:noFill/>
        </p:spPr>
        <p:txBody>
          <a:bodyPr wrap="square" rtlCol="0">
            <a:spAutoFit/>
          </a:bodyPr>
          <a:lstStyle/>
          <a:p>
            <a:pPr algn="ctr"/>
            <a:r>
              <a:rPr lang="el-GR" sz="2800" b="1" dirty="0">
                <a:solidFill>
                  <a:schemeClr val="bg1"/>
                </a:solidFill>
              </a:rPr>
              <a:t>ΤΟΜΕΙΣ ΥΠΟΒΟΛΗΣ ΠΡΟΤΑΣΕΩΝ</a:t>
            </a:r>
            <a:endParaRPr lang="en-GB" sz="2800" b="1" dirty="0">
              <a:solidFill>
                <a:schemeClr val="bg1"/>
              </a:solidFill>
            </a:endParaRPr>
          </a:p>
        </p:txBody>
      </p:sp>
      <p:sp>
        <p:nvSpPr>
          <p:cNvPr id="5" name="Content Placeholder 2"/>
          <p:cNvSpPr txBox="1">
            <a:spLocks/>
          </p:cNvSpPr>
          <p:nvPr/>
        </p:nvSpPr>
        <p:spPr>
          <a:xfrm>
            <a:off x="392777" y="1228492"/>
            <a:ext cx="7199483" cy="51294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a:latin typeface="Calibri"/>
              </a:rPr>
              <a:t>Οι</a:t>
            </a:r>
            <a:r>
              <a:rPr kumimoji="0" lang="el-GR" sz="2200" b="1" i="0" u="none" strike="noStrike" kern="1200" cap="none" spc="0" normalizeH="0" baseline="0" noProof="0" dirty="0">
                <a:ln>
                  <a:noFill/>
                </a:ln>
                <a:effectLst/>
                <a:uLnTx/>
                <a:uFillTx/>
                <a:latin typeface="Calibri"/>
                <a:ea typeface="+mn-ea"/>
                <a:cs typeface="+mn-cs"/>
              </a:rPr>
              <a:t> ΚΑ210 προτάσεις </a:t>
            </a:r>
            <a:r>
              <a:rPr kumimoji="0" lang="el-GR" sz="2200" b="1" i="0" u="none" strike="noStrike" kern="1200" cap="none" spc="0" normalizeH="0" noProof="0" dirty="0">
                <a:ln>
                  <a:noFill/>
                </a:ln>
                <a:effectLst/>
                <a:uLnTx/>
                <a:uFillTx/>
                <a:latin typeface="Calibri"/>
                <a:ea typeface="+mn-ea"/>
                <a:cs typeface="+mn-cs"/>
              </a:rPr>
              <a:t>μπορούν να υποβληθούν στους τομείς της:</a:t>
            </a:r>
            <a:endParaRPr kumimoji="0" lang="el-GR" sz="2200" b="0" i="0" u="none" strike="noStrike" kern="1200" cap="none" spc="0" normalizeH="0" baseline="0" noProof="0" dirty="0">
              <a:ln>
                <a:noFill/>
              </a:ln>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effectLst/>
                <a:uLnTx/>
                <a:uFillTx/>
                <a:latin typeface="Calibri"/>
                <a:ea typeface="+mn-ea"/>
                <a:cs typeface="+mn-cs"/>
              </a:rPr>
              <a:t>Σχολικής Εκπαίδευσης</a:t>
            </a:r>
            <a:endParaRPr kumimoji="0" lang="en-GB" sz="2000" b="0" i="0" u="none" strike="noStrike" kern="1200" cap="none" spc="0" normalizeH="0" baseline="0" noProof="0" dirty="0">
              <a:ln>
                <a:noFill/>
              </a:ln>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2000" b="0" i="0" u="none" strike="noStrike" kern="1200" cap="none" spc="0" normalizeH="0" baseline="0" noProof="0" dirty="0">
              <a:ln>
                <a:noFill/>
              </a:ln>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dirty="0">
                <a:latin typeface="Calibri"/>
              </a:rPr>
              <a:t>Επαγγελματικής Εκπαίδευσης και Κατάρτισης</a:t>
            </a:r>
            <a:endParaRPr lang="en-GB" sz="2000" dirty="0">
              <a:latin typeface="Calibri"/>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000" dirty="0">
              <a:latin typeface="Calibri"/>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effectLst/>
                <a:uLnTx/>
                <a:uFillTx/>
                <a:latin typeface="Calibri"/>
                <a:ea typeface="+mn-ea"/>
                <a:cs typeface="+mn-cs"/>
              </a:rPr>
              <a:t>Εκπαίδευσης</a:t>
            </a:r>
            <a:r>
              <a:rPr kumimoji="0" lang="el-GR" sz="2000" b="0" i="0" u="none" strike="noStrike" kern="1200" cap="none" spc="0" normalizeH="0" noProof="0" dirty="0">
                <a:ln>
                  <a:noFill/>
                </a:ln>
                <a:effectLst/>
                <a:uLnTx/>
                <a:uFillTx/>
                <a:latin typeface="Calibri"/>
                <a:ea typeface="+mn-ea"/>
                <a:cs typeface="+mn-cs"/>
              </a:rPr>
              <a:t> Ενηλικών</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lang="el-GR" sz="2000" dirty="0">
              <a:latin typeface="Calibri"/>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dirty="0">
                <a:latin typeface="Calibri"/>
              </a:rPr>
              <a:t>Νεολαίας</a:t>
            </a:r>
            <a:endParaRPr lang="en-GB" sz="2000" dirty="0">
              <a:latin typeface="Calibri"/>
            </a:endParaRPr>
          </a:p>
          <a:p>
            <a:pPr marL="0" lvl="0" indent="0">
              <a:buNone/>
              <a:tabLst>
                <a:tab pos="266700" algn="l"/>
                <a:tab pos="355600" algn="l"/>
              </a:tabLst>
              <a:defRPr/>
            </a:pPr>
            <a:endParaRPr lang="en-GB" sz="1900" i="1" dirty="0"/>
          </a:p>
          <a:p>
            <a:pPr marL="0" lvl="0" indent="0">
              <a:buNone/>
              <a:tabLst>
                <a:tab pos="266700" algn="l"/>
                <a:tab pos="355600" algn="l"/>
              </a:tabLst>
              <a:defRPr/>
            </a:pPr>
            <a:endParaRPr lang="en-GB" sz="1900" i="1" dirty="0"/>
          </a:p>
          <a:p>
            <a:pPr marL="0" lvl="0" indent="0">
              <a:buNone/>
              <a:tabLst>
                <a:tab pos="266700" algn="l"/>
                <a:tab pos="355600" algn="l"/>
              </a:tabLst>
              <a:defRPr/>
            </a:pPr>
            <a:endParaRPr lang="en-GB" sz="1900" i="1" dirty="0"/>
          </a:p>
          <a:p>
            <a:pPr marL="0" lvl="0" indent="0">
              <a:buNone/>
              <a:tabLst>
                <a:tab pos="266700" algn="l"/>
                <a:tab pos="355600" algn="l"/>
              </a:tabLst>
              <a:defRPr/>
            </a:pPr>
            <a:r>
              <a:rPr lang="el-GR" sz="1900" i="1" dirty="0"/>
              <a:t>!!! Η δράση αυτή </a:t>
            </a:r>
            <a:r>
              <a:rPr lang="el-GR" sz="1900" i="1" u="sng" dirty="0"/>
              <a:t>δεν</a:t>
            </a:r>
            <a:r>
              <a:rPr lang="el-GR" sz="1900" i="1" dirty="0"/>
              <a:t> υποστηρίζεται από την Τριτοβάθμια</a:t>
            </a:r>
            <a:r>
              <a:rPr lang="en-GB" sz="1900" i="1" dirty="0"/>
              <a:t> </a:t>
            </a:r>
            <a:r>
              <a:rPr lang="el-GR" sz="1900" i="1" dirty="0"/>
              <a:t>Εκπαίδευση</a:t>
            </a:r>
          </a:p>
          <a:p>
            <a:pPr marL="0" lvl="0" indent="0">
              <a:buNone/>
              <a:tabLst>
                <a:tab pos="355600" algn="l"/>
              </a:tabLst>
              <a:defRPr/>
            </a:pPr>
            <a:endParaRPr lang="el-GR" sz="2000" b="1" dirty="0">
              <a:solidFill>
                <a:srgbClr val="FF0000"/>
              </a:solidFill>
            </a:endParaRPr>
          </a:p>
          <a:p>
            <a:pPr marL="0" lvl="0" indent="0">
              <a:buNone/>
              <a:defRPr/>
            </a:pPr>
            <a:endParaRPr lang="el-GR" sz="1800" u="sng" dirty="0">
              <a:solidFill>
                <a:sysClr val="windowText" lastClr="000000"/>
              </a:solidFill>
            </a:endParaRPr>
          </a:p>
          <a:p>
            <a:pPr marL="0" lvl="0" indent="0">
              <a:buNone/>
              <a:defRPr/>
            </a:pPr>
            <a:endParaRPr lang="el-GR" sz="9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n-US" sz="9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l-GR" sz="1800" dirty="0">
              <a:solidFill>
                <a:sysClr val="windowText" lastClr="000000"/>
              </a:solidFill>
              <a:latin typeface="Century Gothic" panose="020B0502020202020204" pitchFamily="34" charset="0"/>
            </a:endParaRPr>
          </a:p>
          <a:p>
            <a:pPr marL="0" lvl="0" indent="0">
              <a:buNone/>
              <a:defRPr/>
            </a:pPr>
            <a:endParaRPr lang="en-GB" sz="18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l-GR" sz="1800" dirty="0">
              <a:solidFill>
                <a:sysClr val="windowText" lastClr="000000"/>
              </a:solidFill>
              <a:latin typeface="Century Gothic" panose="020B0502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4" name="Content Placeholder 2"/>
          <p:cNvSpPr txBox="1">
            <a:spLocks/>
          </p:cNvSpPr>
          <p:nvPr/>
        </p:nvSpPr>
        <p:spPr>
          <a:xfrm>
            <a:off x="-124852" y="5037129"/>
            <a:ext cx="1109575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1026"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2260" y="1366721"/>
            <a:ext cx="4435131" cy="2205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300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800596" y="83713"/>
            <a:ext cx="10846052" cy="523220"/>
          </a:xfrm>
          <a:prstGeom prst="rect">
            <a:avLst/>
          </a:prstGeom>
          <a:noFill/>
        </p:spPr>
        <p:txBody>
          <a:bodyPr wrap="square" rtlCol="0">
            <a:spAutoFit/>
          </a:bodyPr>
          <a:lstStyle/>
          <a:p>
            <a:pPr algn="ctr"/>
            <a:r>
              <a:rPr lang="el-GR" sz="2800" b="1" dirty="0">
                <a:solidFill>
                  <a:schemeClr val="bg1"/>
                </a:solidFill>
              </a:rPr>
              <a:t>ΕΠΙΛΕΞΙΜΟΙ ΣΥΜΜΕΤΕΧΟΝΤΕΣ ΟΡΓΑΝΙΣΜΟΙ</a:t>
            </a:r>
            <a:endParaRPr lang="en-GB" sz="2800" b="1" dirty="0">
              <a:solidFill>
                <a:schemeClr val="bg1"/>
              </a:solidFill>
            </a:endParaRPr>
          </a:p>
        </p:txBody>
      </p:sp>
      <p:sp>
        <p:nvSpPr>
          <p:cNvPr id="5" name="Content Placeholder 2"/>
          <p:cNvSpPr txBox="1">
            <a:spLocks/>
          </p:cNvSpPr>
          <p:nvPr/>
        </p:nvSpPr>
        <p:spPr>
          <a:xfrm>
            <a:off x="443668" y="1166018"/>
            <a:ext cx="11304664" cy="4525963"/>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Επιλέξιμοι συμμετέχοντες οργανισμοί </a:t>
            </a:r>
            <a:r>
              <a:rPr lang="el-GR" sz="2200" b="1" dirty="0">
                <a:solidFill>
                  <a:sysClr val="windowText" lastClr="000000"/>
                </a:solidFill>
                <a:latin typeface="Calibri"/>
              </a:rPr>
              <a:t>στο είδος αυτό </a:t>
            </a: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Συμπράξεων είναι:</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Όλοι οι </a:t>
            </a: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δημόσιοι ή ιδιωτικοί οργανισμοί, που είναι νόμιμα εγκατεστημένοι σε Χώρα που μπορεί πλήρως να συμμετέχει στις Δράσεις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του Προγράμματος</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lvl="0" indent="0">
              <a:buNone/>
              <a:tabLst>
                <a:tab pos="266700" algn="l"/>
                <a:tab pos="355600" algn="l"/>
              </a:tabLst>
              <a:defRPr/>
            </a:pPr>
            <a:r>
              <a:rPr lang="el-GR" sz="1900" i="1" dirty="0">
                <a:solidFill>
                  <a:sysClr val="windowText" lastClr="000000"/>
                </a:solidFill>
              </a:rPr>
              <a:t>!!! </a:t>
            </a:r>
            <a:r>
              <a:rPr lang="el-GR" sz="1900" i="1" u="sng" dirty="0">
                <a:solidFill>
                  <a:sysClr val="windowText" lastClr="000000"/>
                </a:solidFill>
              </a:rPr>
              <a:t>Ανεξαρτήτως του τομέα στα πλαίσια του οποίου θα υποβληθεί η αίτηση</a:t>
            </a:r>
            <a:r>
              <a:rPr lang="el-GR" sz="1900" i="1" dirty="0">
                <a:solidFill>
                  <a:sysClr val="windowText" lastClr="000000"/>
                </a:solidFill>
              </a:rPr>
              <a:t>, οι Συμπράξεις Μικρής Κλίμακας είναι </a:t>
            </a:r>
            <a:r>
              <a:rPr lang="el-GR" sz="1900" i="1" u="sng" dirty="0">
                <a:solidFill>
                  <a:sysClr val="windowText" lastClr="000000"/>
                </a:solidFill>
              </a:rPr>
              <a:t>ανοικτές σε κάθε οργανισμό</a:t>
            </a:r>
            <a:r>
              <a:rPr lang="el-GR" sz="1900" i="1" dirty="0">
                <a:solidFill>
                  <a:sysClr val="windowText" lastClr="000000"/>
                </a:solidFill>
              </a:rPr>
              <a:t>  που δραστηριοποιείται στους τομείς της </a:t>
            </a:r>
            <a:r>
              <a:rPr lang="el-GR" sz="1900" i="1" u="sng" dirty="0">
                <a:solidFill>
                  <a:sysClr val="windowText" lastClr="000000"/>
                </a:solidFill>
              </a:rPr>
              <a:t>Εκπαίδευση</a:t>
            </a:r>
            <a:r>
              <a:rPr lang="el-GR" sz="1900" i="1" dirty="0">
                <a:solidFill>
                  <a:sysClr val="windowText" lastClr="000000"/>
                </a:solidFill>
              </a:rPr>
              <a:t>ς, της </a:t>
            </a:r>
            <a:r>
              <a:rPr lang="el-GR" sz="1900" i="1" u="sng" dirty="0">
                <a:solidFill>
                  <a:sysClr val="windowText" lastClr="000000"/>
                </a:solidFill>
              </a:rPr>
              <a:t>Κατάρτισης</a:t>
            </a:r>
            <a:r>
              <a:rPr lang="el-GR" sz="1900" i="1" dirty="0">
                <a:solidFill>
                  <a:sysClr val="windowText" lastClr="000000"/>
                </a:solidFill>
              </a:rPr>
              <a:t>, της </a:t>
            </a:r>
            <a:r>
              <a:rPr lang="el-GR" sz="1900" i="1" u="sng" dirty="0">
                <a:solidFill>
                  <a:sysClr val="windowText" lastClr="000000"/>
                </a:solidFill>
              </a:rPr>
              <a:t>Νεολαίας</a:t>
            </a:r>
            <a:r>
              <a:rPr lang="el-GR" sz="1900" i="1" dirty="0">
                <a:solidFill>
                  <a:sysClr val="windowText" lastClr="000000"/>
                </a:solidFill>
              </a:rPr>
              <a:t> και του </a:t>
            </a:r>
            <a:r>
              <a:rPr lang="el-GR" sz="1900" i="1" u="sng" dirty="0">
                <a:solidFill>
                  <a:sysClr val="windowText" lastClr="000000"/>
                </a:solidFill>
              </a:rPr>
              <a:t>Αθλητισμού</a:t>
            </a:r>
            <a:r>
              <a:rPr lang="el-GR" sz="1900" i="1" dirty="0">
                <a:solidFill>
                  <a:sysClr val="windowText" lastClr="000000"/>
                </a:solidFill>
              </a:rPr>
              <a:t> ή σε άλλους </a:t>
            </a:r>
            <a:r>
              <a:rPr lang="el-GR" sz="1900" i="1" u="sng" dirty="0" err="1">
                <a:solidFill>
                  <a:sysClr val="windowText" lastClr="000000"/>
                </a:solidFill>
              </a:rPr>
              <a:t>κοινωνικο</a:t>
            </a:r>
            <a:r>
              <a:rPr lang="el-GR" sz="1900" i="1" u="sng" dirty="0">
                <a:solidFill>
                  <a:sysClr val="windowText" lastClr="000000"/>
                </a:solidFill>
              </a:rPr>
              <a:t>-οικονομικούς</a:t>
            </a:r>
            <a:r>
              <a:rPr lang="el-GR" sz="1900" i="1" dirty="0">
                <a:solidFill>
                  <a:sysClr val="windowText" lastClr="000000"/>
                </a:solidFill>
              </a:rPr>
              <a:t> τομείς και σε οργανισμούς που δραστηριοποιούνται </a:t>
            </a:r>
            <a:r>
              <a:rPr lang="el-GR" sz="1900" i="1" u="sng" dirty="0" err="1">
                <a:solidFill>
                  <a:sysClr val="windowText" lastClr="000000"/>
                </a:solidFill>
              </a:rPr>
              <a:t>διατομεακά</a:t>
            </a:r>
            <a:endParaRPr lang="el-GR" sz="1900" i="1" u="sng" dirty="0">
              <a:solidFill>
                <a:sysClr val="windowText" lastClr="000000"/>
              </a:solidFill>
            </a:endParaRPr>
          </a:p>
          <a:p>
            <a:pPr marL="0" lvl="0" indent="0">
              <a:buNone/>
              <a:tabLst>
                <a:tab pos="355600" algn="l"/>
              </a:tabLst>
              <a:defRPr/>
            </a:pPr>
            <a:endParaRPr lang="el-GR" sz="2000" b="1" dirty="0">
              <a:solidFill>
                <a:sysClr val="windowText" lastClr="000000"/>
              </a:solidFill>
            </a:endParaRPr>
          </a:p>
          <a:p>
            <a:pPr marL="0" lvl="0" indent="0">
              <a:buNone/>
              <a:tabLst>
                <a:tab pos="355600" algn="l"/>
              </a:tabLst>
              <a:defRPr/>
            </a:pPr>
            <a:r>
              <a:rPr lang="el-GR" sz="2000" b="1" dirty="0">
                <a:solidFill>
                  <a:sysClr val="windowText" lastClr="000000"/>
                </a:solidFill>
              </a:rPr>
              <a:t>Παράδειγμα:</a:t>
            </a:r>
            <a:endParaRPr lang="el-GR" sz="2000" dirty="0">
              <a:solidFill>
                <a:sysClr val="windowText" lastClr="000000"/>
              </a:solidFill>
            </a:endParaRPr>
          </a:p>
          <a:p>
            <a:pPr marL="0" lvl="0" indent="0">
              <a:buNone/>
              <a:tabLst>
                <a:tab pos="355600" algn="l"/>
              </a:tabLst>
              <a:defRPr/>
            </a:pPr>
            <a:r>
              <a:rPr lang="el-GR" sz="1800" dirty="0">
                <a:solidFill>
                  <a:sysClr val="windowText" lastClr="000000"/>
                </a:solidFill>
              </a:rPr>
              <a:t>Μία κοινοπραξία που περιλαμβάνει </a:t>
            </a:r>
            <a:r>
              <a:rPr lang="el-GR" sz="1800" u="sng" dirty="0">
                <a:solidFill>
                  <a:sysClr val="windowText" lastClr="000000"/>
                </a:solidFill>
              </a:rPr>
              <a:t>ΟΧΙ ΜΟΝΟ ΣΧΟΛΕΙΑ</a:t>
            </a:r>
            <a:r>
              <a:rPr lang="el-GR" sz="1800" dirty="0">
                <a:solidFill>
                  <a:sysClr val="windowText" lastClr="000000"/>
                </a:solidFill>
              </a:rPr>
              <a:t>, αλλά επίσης </a:t>
            </a:r>
            <a:r>
              <a:rPr lang="el-GR" sz="1800" u="sng" dirty="0">
                <a:solidFill>
                  <a:sysClr val="windowText" lastClr="000000"/>
                </a:solidFill>
              </a:rPr>
              <a:t>Τριτοβάθμια Ιδρύματα</a:t>
            </a:r>
            <a:r>
              <a:rPr lang="el-GR" sz="1800" dirty="0">
                <a:solidFill>
                  <a:sysClr val="windowText" lastClr="000000"/>
                </a:solidFill>
              </a:rPr>
              <a:t>, </a:t>
            </a:r>
            <a:r>
              <a:rPr lang="el-GR" sz="1800" u="sng" dirty="0">
                <a:solidFill>
                  <a:sysClr val="windowText" lastClr="000000"/>
                </a:solidFill>
              </a:rPr>
              <a:t>Συμβουλευτικές Εταιρείες </a:t>
            </a:r>
            <a:r>
              <a:rPr lang="el-GR" sz="1800" dirty="0">
                <a:solidFill>
                  <a:sysClr val="windowText" lastClr="000000"/>
                </a:solidFill>
              </a:rPr>
              <a:t>και </a:t>
            </a:r>
            <a:r>
              <a:rPr lang="el-GR" sz="1800" u="sng" dirty="0">
                <a:solidFill>
                  <a:sysClr val="windowText" lastClr="000000"/>
                </a:solidFill>
              </a:rPr>
              <a:t>Μη Κυβερνητικούς Οργανισμούς</a:t>
            </a:r>
            <a:r>
              <a:rPr lang="el-GR" sz="1800" dirty="0">
                <a:solidFill>
                  <a:sysClr val="windowText" lastClr="000000"/>
                </a:solidFill>
              </a:rPr>
              <a:t>  υποβάλλει αίτηση στον τομέα της </a:t>
            </a:r>
            <a:r>
              <a:rPr lang="el-GR" sz="1800" u="sng" dirty="0">
                <a:solidFill>
                  <a:sysClr val="windowText" lastClr="000000"/>
                </a:solidFill>
              </a:rPr>
              <a:t>Σχολικής Εκπαίδευσης</a:t>
            </a:r>
            <a:endParaRPr lang="en-GB" sz="1800" u="sng" dirty="0">
              <a:solidFill>
                <a:sysClr val="windowText" lastClr="000000"/>
              </a:solidFill>
            </a:endParaRPr>
          </a:p>
          <a:p>
            <a:pPr marL="0" lvl="0" indent="0">
              <a:buNone/>
              <a:tabLst>
                <a:tab pos="355600" algn="l"/>
              </a:tabLst>
              <a:defRPr/>
            </a:pPr>
            <a:endParaRPr lang="en-GB" sz="1800" u="sng" dirty="0">
              <a:solidFill>
                <a:sysClr val="windowText" lastClr="000000"/>
              </a:solidFill>
            </a:endParaRPr>
          </a:p>
          <a:p>
            <a:pPr marL="0" lvl="0" indent="0">
              <a:buNone/>
              <a:tabLst>
                <a:tab pos="355600" algn="l"/>
              </a:tabLst>
              <a:defRPr/>
            </a:pPr>
            <a:r>
              <a:rPr lang="el-GR" sz="1900" i="1" dirty="0">
                <a:solidFill>
                  <a:sysClr val="windowText" lastClr="000000"/>
                </a:solidFill>
              </a:rPr>
              <a:t>!!! Οι άτυπες ομάδες νέων δε θεωρούνται οργανισμοί και επομένως δεν είναι επιλέξιμες για συμμετοχή</a:t>
            </a:r>
          </a:p>
          <a:p>
            <a:pPr marL="0" lvl="0" indent="0">
              <a:buNone/>
              <a:defRPr/>
            </a:pPr>
            <a:endParaRPr lang="el-GR" sz="1800" u="sng" dirty="0">
              <a:solidFill>
                <a:sysClr val="windowText" lastClr="000000"/>
              </a:solidFill>
            </a:endParaRPr>
          </a:p>
          <a:p>
            <a:pPr marL="0" lvl="0" indent="0">
              <a:buNone/>
              <a:defRPr/>
            </a:pPr>
            <a:endParaRPr lang="el-GR" sz="9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n-US" sz="9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l-GR" sz="1800" dirty="0">
              <a:solidFill>
                <a:sysClr val="windowText" lastClr="000000"/>
              </a:solidFill>
              <a:latin typeface="Century Gothic" panose="020B0502020202020204" pitchFamily="34" charset="0"/>
            </a:endParaRPr>
          </a:p>
          <a:p>
            <a:pPr marL="0" lvl="0" indent="0">
              <a:buNone/>
              <a:defRPr/>
            </a:pPr>
            <a:endParaRPr lang="en-GB" sz="18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l-GR" sz="1800" dirty="0">
              <a:solidFill>
                <a:sysClr val="windowText" lastClr="000000"/>
              </a:solidFill>
              <a:latin typeface="Century Gothic" panose="020B0502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4" name="Content Placeholder 2"/>
          <p:cNvSpPr txBox="1">
            <a:spLocks/>
          </p:cNvSpPr>
          <p:nvPr/>
        </p:nvSpPr>
        <p:spPr>
          <a:xfrm>
            <a:off x="0" y="5043294"/>
            <a:ext cx="1109575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7097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1481" y="927404"/>
            <a:ext cx="8950234" cy="369332"/>
          </a:xfrm>
          <a:prstGeom prst="rect">
            <a:avLst/>
          </a:prstGeom>
        </p:spPr>
        <p:txBody>
          <a:bodyPr wrap="square">
            <a:spAutoFit/>
          </a:bodyPr>
          <a:lstStyle/>
          <a:p>
            <a:pPr marR="0" lvl="0" algn="just" defTabSz="914400" rtl="0" eaLnBrk="1" fontAlgn="auto" latinLnBrk="0" hangingPunct="1">
              <a:lnSpc>
                <a:spcPct val="100000"/>
              </a:lnSpc>
              <a:spcBef>
                <a:spcPct val="20000"/>
              </a:spcBef>
              <a:spcAft>
                <a:spcPts val="0"/>
              </a:spcAft>
              <a:buClrTx/>
              <a:buSzTx/>
              <a:tabLst/>
              <a:defRPr/>
            </a:pPr>
            <a:r>
              <a:rPr kumimoji="0" lang="el-GR" sz="1800" b="1" i="1" u="none" strike="noStrike" kern="1200" cap="none" spc="0" normalizeH="0" baseline="0" noProof="0" dirty="0">
                <a:ln>
                  <a:noFill/>
                </a:ln>
                <a:solidFill>
                  <a:srgbClr val="385723"/>
                </a:solidFill>
                <a:effectLst/>
                <a:uLnTx/>
                <a:uFillTx/>
                <a:latin typeface="Verdana" panose="020B0604030504040204" pitchFamily="34" charset="0"/>
                <a:ea typeface="Verdana" panose="020B0604030504040204" pitchFamily="34" charset="0"/>
                <a:cs typeface="+mn-cs"/>
              </a:rPr>
              <a:t>Ανώτατος αριθμός αιτήσεων ανά προθεσμία	Προσοχή!</a:t>
            </a:r>
            <a:endParaRPr kumimoji="0" lang="el-GR"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p:txBody>
      </p:sp>
      <p:sp>
        <p:nvSpPr>
          <p:cNvPr id="7" name="TextBox 6"/>
          <p:cNvSpPr txBox="1"/>
          <p:nvPr/>
        </p:nvSpPr>
        <p:spPr>
          <a:xfrm>
            <a:off x="304800" y="1332933"/>
            <a:ext cx="11342274" cy="5284524"/>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l-GR" sz="2200" b="0" i="0" u="none" strike="noStrike" kern="1200" cap="none" spc="0" normalizeH="0" baseline="0" noProof="0" dirty="0">
                <a:ln>
                  <a:noFill/>
                </a:ln>
                <a:solidFill>
                  <a:prstClr val="black">
                    <a:lumMod val="75000"/>
                    <a:lumOff val="25000"/>
                  </a:prstClr>
                </a:solidFill>
                <a:effectLst/>
                <a:uLnTx/>
                <a:uFillTx/>
                <a:ea typeface="Verdana" panose="020B0604030504040204" pitchFamily="34" charset="0"/>
                <a:cs typeface="+mn-cs"/>
              </a:rPr>
              <a:t>Για τις αιτήσεις </a:t>
            </a:r>
            <a:r>
              <a:rPr lang="el-GR" sz="2200" b="1" dirty="0">
                <a:solidFill>
                  <a:srgbClr val="385723"/>
                </a:solidFill>
                <a:ea typeface="Verdana" panose="020B0604030504040204" pitchFamily="34" charset="0"/>
              </a:rPr>
              <a:t>Συμπράξεων Μικρής Κλίμακας </a:t>
            </a:r>
            <a:r>
              <a:rPr kumimoji="0" lang="el-GR" sz="2200" b="0" i="0" u="none" strike="noStrike" kern="1200" cap="none" spc="0" normalizeH="0" baseline="0" noProof="0" dirty="0">
                <a:ln>
                  <a:noFill/>
                </a:ln>
                <a:solidFill>
                  <a:prstClr val="black">
                    <a:lumMod val="75000"/>
                    <a:lumOff val="25000"/>
                  </a:prstClr>
                </a:solidFill>
                <a:effectLst/>
                <a:uLnTx/>
                <a:uFillTx/>
                <a:ea typeface="Verdana" panose="020B0604030504040204" pitchFamily="34" charset="0"/>
                <a:cs typeface="+mn-cs"/>
              </a:rPr>
              <a:t>που υποβάλλονται στους Εθνικούς Οργανισμούς (αποκεντρωμένες δράσεις)…</a:t>
            </a:r>
          </a:p>
          <a:p>
            <a:pPr marL="0" marR="0" lvl="0" indent="0" algn="just" defTabSz="914400" rtl="0" eaLnBrk="1" fontAlgn="auto" latinLnBrk="0" hangingPunct="1">
              <a:lnSpc>
                <a:spcPct val="100000"/>
              </a:lnSpc>
              <a:spcBef>
                <a:spcPct val="20000"/>
              </a:spcBef>
              <a:spcAft>
                <a:spcPts val="0"/>
              </a:spcAft>
              <a:buClrTx/>
              <a:buSzTx/>
              <a:buFontTx/>
              <a:buNone/>
              <a:tabLst/>
              <a:defRPr/>
            </a:pPr>
            <a:endParaRPr kumimoji="0" lang="el-GR" sz="1000" b="0" i="0" u="none" strike="noStrike" kern="1200" cap="none" spc="0" normalizeH="0" baseline="0" noProof="0" dirty="0">
              <a:ln>
                <a:noFill/>
              </a:ln>
              <a:solidFill>
                <a:prstClr val="black">
                  <a:lumMod val="75000"/>
                  <a:lumOff val="25000"/>
                </a:prstClr>
              </a:solidFill>
              <a:effectLst/>
              <a:uLnTx/>
              <a:uFillTx/>
              <a:ea typeface="Verdana" panose="020B0604030504040204" pitchFamily="34" charset="0"/>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u="sng" dirty="0">
                <a:solidFill>
                  <a:prstClr val="black">
                    <a:lumMod val="75000"/>
                    <a:lumOff val="25000"/>
                  </a:prstClr>
                </a:solidFill>
                <a:latin typeface="Calibri" panose="020F0502020204030204"/>
                <a:ea typeface="Verdana" panose="020B0604030504040204" pitchFamily="34" charset="0"/>
              </a:rPr>
              <a:t>Ο</a:t>
            </a:r>
            <a:r>
              <a:rPr kumimoji="0" lang="el-GR" sz="2000" b="1" i="0" u="sng"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mn-cs"/>
              </a:rPr>
              <a:t> ίδιος οργανισμός (ένα OID) δεν μπορεί να συμμετέχει σε περισσότερες από 10 αιτήσεις συνολικά ανά προθεσμία, είτε ως αιτών είτε ως εταίρος.</a:t>
            </a: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u="sng" dirty="0">
                <a:solidFill>
                  <a:prstClr val="black">
                    <a:lumMod val="75000"/>
                    <a:lumOff val="25000"/>
                  </a:prstClr>
                </a:solidFill>
                <a:latin typeface="Calibri" panose="020F0502020204030204"/>
                <a:ea typeface="Verdana" panose="020B0604030504040204" pitchFamily="34" charset="0"/>
              </a:rPr>
              <a:t>Ένας οργανισμός (</a:t>
            </a:r>
            <a:r>
              <a:rPr kumimoji="0" lang="el-GR" sz="2000" b="1" i="0" u="sng"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mn-cs"/>
              </a:rPr>
              <a:t>ένα OID) μπορεί να </a:t>
            </a:r>
            <a:r>
              <a:rPr kumimoji="0" lang="el-GR" sz="2000" b="1" i="0" u="sng" strike="noStrike" kern="1200" cap="none" spc="0" normalizeH="0" baseline="0" noProof="0" dirty="0" err="1">
                <a:ln>
                  <a:noFill/>
                </a:ln>
                <a:solidFill>
                  <a:prstClr val="black">
                    <a:lumMod val="75000"/>
                    <a:lumOff val="25000"/>
                  </a:prstClr>
                </a:solidFill>
                <a:effectLst/>
                <a:uLnTx/>
                <a:uFillTx/>
                <a:latin typeface="Calibri" panose="020F0502020204030204"/>
                <a:ea typeface="Verdana" panose="020B0604030504040204" pitchFamily="34" charset="0"/>
                <a:cs typeface="+mn-cs"/>
              </a:rPr>
              <a:t>υπο</a:t>
            </a:r>
            <a:r>
              <a:rPr lang="el-GR" sz="2000" b="1" u="sng" dirty="0">
                <a:solidFill>
                  <a:prstClr val="black">
                    <a:lumMod val="75000"/>
                    <a:lumOff val="25000"/>
                  </a:prstClr>
                </a:solidFill>
                <a:latin typeface="Calibri" panose="020F0502020204030204"/>
                <a:ea typeface="Verdana" panose="020B0604030504040204" pitchFamily="34" charset="0"/>
              </a:rPr>
              <a:t>βάλει αίτηση, δηλαδή να λειτουργήσει ως συντονιστής, μόνο μία φορά ανά προθεσμία </a:t>
            </a: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sng"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mn-cs"/>
              </a:rPr>
              <a:t>Η ίδια κοινοπραξία επιτρέπεται να υποβάλει μία μόνο αίτηση και σε μία μόνο Υπηρεσία* ανά προθεσμία </a:t>
            </a:r>
          </a:p>
          <a:p>
            <a:pPr marR="0" lvl="0" algn="just" defTabSz="914400" rtl="0" eaLnBrk="1" fontAlgn="auto" latinLnBrk="0" hangingPunct="1">
              <a:lnSpc>
                <a:spcPct val="100000"/>
              </a:lnSpc>
              <a:spcBef>
                <a:spcPct val="20000"/>
              </a:spcBef>
              <a:spcAft>
                <a:spcPts val="0"/>
              </a:spcAft>
              <a:buClrTx/>
              <a:buSzTx/>
              <a:tabLst/>
              <a:defRPr/>
            </a:pPr>
            <a:endParaRPr lang="el-GR" sz="1000" b="1" u="sng" dirty="0">
              <a:solidFill>
                <a:prstClr val="black">
                  <a:lumMod val="75000"/>
                  <a:lumOff val="25000"/>
                </a:prstClr>
              </a:solidFill>
              <a:latin typeface="Calibri" panose="020F0502020204030204"/>
              <a:ea typeface="Verdana" panose="020B0604030504040204" pitchFamily="34" charset="0"/>
            </a:endParaRPr>
          </a:p>
          <a:p>
            <a:pPr algn="just">
              <a:spcBef>
                <a:spcPct val="20000"/>
              </a:spcBef>
              <a:defRPr/>
            </a:pPr>
            <a:r>
              <a:rPr kumimoji="0" lang="el-GR" sz="1900" i="0"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Verdana" panose="020B0604030504040204" pitchFamily="34" charset="0"/>
                <a:cs typeface="Calibri" panose="020F0502020204030204" pitchFamily="34" charset="0"/>
              </a:rPr>
              <a:t>* </a:t>
            </a:r>
            <a:r>
              <a:rPr kumimoji="0" lang="el-GR" sz="1900" i="0" u="sng"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mn-cs"/>
              </a:rPr>
              <a:t>Υπηρεσί</a:t>
            </a:r>
            <a:r>
              <a:rPr kumimoji="0" lang="el-GR" sz="1900" i="0"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mn-cs"/>
              </a:rPr>
              <a:t>α = Οποιαδήποτε από τις Εθνικές Υπηρεσίες διαχείρισης των αποκεντρωμένων δράσεων του Προγράμματος και ο Εκτελεστικός Φορέας στις Βρυξέλλες </a:t>
            </a:r>
            <a:r>
              <a:rPr kumimoji="0" lang="el-GR" sz="1900" i="0"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mn-cs"/>
                <a:sym typeface="Wingdings" panose="05000000000000000000" pitchFamily="2" charset="2"/>
              </a:rPr>
              <a:t> </a:t>
            </a:r>
            <a:r>
              <a:rPr kumimoji="0" lang="el-GR" sz="1900" i="0" strike="noStrike" kern="1200" cap="none" spc="0" normalizeH="0" baseline="0" noProof="0" dirty="0">
                <a:ln>
                  <a:noFill/>
                </a:ln>
                <a:solidFill>
                  <a:srgbClr val="C00000"/>
                </a:solidFill>
                <a:effectLst/>
                <a:uLnTx/>
                <a:uFillTx/>
                <a:latin typeface="Calibri" panose="020F0502020204030204"/>
                <a:ea typeface="Verdana" panose="020B0604030504040204" pitchFamily="34" charset="0"/>
                <a:cs typeface="+mn-cs"/>
              </a:rPr>
              <a:t>Διενέργεια ελέγχων πολλαπλής υποβολής</a:t>
            </a:r>
          </a:p>
          <a:p>
            <a:pPr algn="just">
              <a:spcBef>
                <a:spcPct val="20000"/>
              </a:spcBef>
              <a:defRPr/>
            </a:pPr>
            <a:endParaRPr lang="el-GR" sz="1000" dirty="0">
              <a:solidFill>
                <a:srgbClr val="C00000"/>
              </a:solidFill>
              <a:latin typeface="Calibri" panose="020F0502020204030204"/>
              <a:ea typeface="Verdana" panose="020B0604030504040204" pitchFamily="34" charset="0"/>
            </a:endParaRPr>
          </a:p>
          <a:p>
            <a:pPr algn="just">
              <a:spcBef>
                <a:spcPct val="20000"/>
              </a:spcBef>
              <a:defRPr/>
            </a:pPr>
            <a:r>
              <a:rPr lang="el-GR" sz="1900" i="1" dirty="0">
                <a:ea typeface="Verdana" panose="020B0604030504040204" pitchFamily="34" charset="0"/>
              </a:rPr>
              <a:t>!!! </a:t>
            </a:r>
            <a:r>
              <a:rPr lang="el-GR" sz="1900" i="1" dirty="0"/>
              <a:t>Ο ίδιος οργανισμός μπορεί, ανά προθεσμία, ταυτόχρονα με τη συμμετοχή του σε αιτήσεις ΚΑ210, υπό τους περιορισμούς που ισχύουν, να συμμετέχει σε άλλες 10 ή περισσότερες αιτήσεις ΚΑ220, υπό τους περιορισμούς που ισχύουν</a:t>
            </a:r>
            <a:endParaRPr lang="el-GR" sz="1900" b="0" i="1" u="none" strike="noStrike" baseline="0" dirty="0"/>
          </a:p>
          <a:p>
            <a:pPr algn="just">
              <a:spcBef>
                <a:spcPct val="20000"/>
              </a:spcBef>
              <a:defRPr/>
            </a:pPr>
            <a:endParaRPr lang="el-GR" sz="1900" dirty="0">
              <a:solidFill>
                <a:srgbClr val="C00000"/>
              </a:solidFill>
              <a:latin typeface="Calibri" panose="020F0502020204030204"/>
              <a:ea typeface="Verdana" panose="020B0604030504040204" pitchFamily="34" charset="0"/>
            </a:endParaRPr>
          </a:p>
        </p:txBody>
      </p:sp>
      <p:sp>
        <p:nvSpPr>
          <p:cNvPr id="2" name="object 2">
            <a:extLst>
              <a:ext uri="{FF2B5EF4-FFF2-40B4-BE49-F238E27FC236}">
                <a16:creationId xmlns:a16="http://schemas.microsoft.com/office/drawing/2014/main" id="{6A248479-3566-6755-8F02-55028DE59EAA}"/>
              </a:ext>
            </a:extLst>
          </p:cNvPr>
          <p:cNvSpPr txBox="1">
            <a:spLocks/>
          </p:cNvSpPr>
          <p:nvPr/>
        </p:nvSpPr>
        <p:spPr>
          <a:xfrm>
            <a:off x="304800" y="76200"/>
            <a:ext cx="11734800" cy="442913"/>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5" normalizeH="0" baseline="0" noProof="0">
                <a:ln>
                  <a:noFill/>
                </a:ln>
                <a:solidFill>
                  <a:srgbClr val="FFFFFF"/>
                </a:solidFill>
                <a:effectLst/>
                <a:uLnTx/>
                <a:uFillTx/>
                <a:latin typeface="Calibri"/>
                <a:ea typeface="+mj-ea"/>
                <a:cs typeface="Calibri"/>
              </a:rPr>
              <a:t>ΑΝΩΤΑΤΟΣ ΑΡΙΘΜΟΣ ΑΙΤΗΣΕΩΝ ΑΝΑ ΟΡΓΑΝΙΣΜΟ</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Tree>
    <p:extLst>
      <p:ext uri="{BB962C8B-B14F-4D97-AF65-F5344CB8AC3E}">
        <p14:creationId xmlns:p14="http://schemas.microsoft.com/office/powerpoint/2010/main" val="3925539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538329" y="4716397"/>
            <a:ext cx="5181127" cy="2431435"/>
          </a:xfrm>
          <a:prstGeom prst="rect">
            <a:avLst/>
          </a:prstGeom>
          <a:noFill/>
        </p:spPr>
        <p:txBody>
          <a:bodyPr wrap="square" rtlCol="0">
            <a:spAutoFit/>
          </a:bodyPr>
          <a:lstStyle/>
          <a:p>
            <a:pPr marL="1905" algn="ctr">
              <a:lnSpc>
                <a:spcPct val="100000"/>
              </a:lnSpc>
              <a:spcBef>
                <a:spcPts val="100"/>
              </a:spcBef>
            </a:pPr>
            <a:r>
              <a:rPr lang="el-GR" sz="2000" b="1" dirty="0">
                <a:latin typeface="Calibri"/>
                <a:cs typeface="Calibri"/>
              </a:rPr>
              <a:t>Ημερίδα</a:t>
            </a:r>
            <a:r>
              <a:rPr lang="el-GR" sz="2000" b="1" spc="-40" dirty="0">
                <a:latin typeface="Calibri"/>
                <a:cs typeface="Calibri"/>
              </a:rPr>
              <a:t> </a:t>
            </a:r>
            <a:r>
              <a:rPr lang="el-GR" sz="2000" b="1" dirty="0">
                <a:latin typeface="Calibri"/>
                <a:cs typeface="Calibri"/>
              </a:rPr>
              <a:t>Παροχής</a:t>
            </a:r>
            <a:r>
              <a:rPr lang="el-GR" sz="2000" b="1" spc="-25" dirty="0">
                <a:latin typeface="Calibri"/>
                <a:cs typeface="Calibri"/>
              </a:rPr>
              <a:t> </a:t>
            </a:r>
            <a:r>
              <a:rPr lang="el-GR" sz="2000" b="1" spc="-5" dirty="0">
                <a:latin typeface="Calibri"/>
                <a:cs typeface="Calibri"/>
              </a:rPr>
              <a:t>Οδηγιών</a:t>
            </a:r>
            <a:r>
              <a:rPr lang="el-GR" sz="2000" b="1" spc="-45" dirty="0">
                <a:latin typeface="Calibri"/>
                <a:cs typeface="Calibri"/>
              </a:rPr>
              <a:t> </a:t>
            </a:r>
            <a:r>
              <a:rPr lang="el-GR" sz="2000" b="1" dirty="0">
                <a:latin typeface="Calibri"/>
                <a:cs typeface="Calibri"/>
              </a:rPr>
              <a:t>Για</a:t>
            </a:r>
            <a:endParaRPr lang="el-GR" sz="2000" dirty="0">
              <a:latin typeface="Calibri"/>
              <a:cs typeface="Calibri"/>
            </a:endParaRPr>
          </a:p>
          <a:p>
            <a:pPr marL="262255" marR="250190" algn="ctr">
              <a:lnSpc>
                <a:spcPct val="100000"/>
              </a:lnSpc>
              <a:spcBef>
                <a:spcPts val="5"/>
              </a:spcBef>
            </a:pPr>
            <a:r>
              <a:rPr lang="el-GR" sz="2000" b="1" dirty="0">
                <a:latin typeface="Calibri"/>
                <a:cs typeface="Calibri"/>
              </a:rPr>
              <a:t>Συμπλήρωση</a:t>
            </a:r>
            <a:r>
              <a:rPr lang="el-GR" sz="2000" b="1" spc="-45" dirty="0">
                <a:latin typeface="Calibri"/>
                <a:cs typeface="Calibri"/>
              </a:rPr>
              <a:t> </a:t>
            </a:r>
            <a:r>
              <a:rPr lang="el-GR" sz="2000" b="1" dirty="0">
                <a:latin typeface="Calibri"/>
                <a:cs typeface="Calibri"/>
              </a:rPr>
              <a:t>και</a:t>
            </a:r>
            <a:r>
              <a:rPr lang="el-GR" sz="2000" b="1" spc="-10" dirty="0">
                <a:latin typeface="Calibri"/>
                <a:cs typeface="Calibri"/>
              </a:rPr>
              <a:t> </a:t>
            </a:r>
            <a:r>
              <a:rPr lang="el-GR" sz="2000" b="1" dirty="0">
                <a:latin typeface="Calibri"/>
                <a:cs typeface="Calibri"/>
              </a:rPr>
              <a:t>Υποβολή</a:t>
            </a:r>
            <a:r>
              <a:rPr lang="el-GR" sz="2000" b="1" spc="-50" dirty="0">
                <a:latin typeface="Calibri"/>
                <a:cs typeface="Calibri"/>
              </a:rPr>
              <a:t> </a:t>
            </a:r>
            <a:r>
              <a:rPr lang="el-GR" sz="2000" b="1" dirty="0">
                <a:latin typeface="Calibri"/>
                <a:cs typeface="Calibri"/>
              </a:rPr>
              <a:t>Αιτήσεων</a:t>
            </a:r>
            <a:r>
              <a:rPr lang="el-GR" sz="2000" b="1" spc="-25" dirty="0">
                <a:latin typeface="Calibri"/>
                <a:cs typeface="Calibri"/>
              </a:rPr>
              <a:t> </a:t>
            </a:r>
            <a:r>
              <a:rPr lang="el-GR" sz="2000" b="1" dirty="0">
                <a:latin typeface="Calibri"/>
                <a:cs typeface="Calibri"/>
              </a:rPr>
              <a:t>– </a:t>
            </a:r>
            <a:r>
              <a:rPr lang="el-GR" sz="2000" b="1" spc="-434" dirty="0">
                <a:latin typeface="Calibri"/>
                <a:cs typeface="Calibri"/>
              </a:rPr>
              <a:t> </a:t>
            </a:r>
            <a:r>
              <a:rPr lang="el-GR" sz="2000" b="1" dirty="0">
                <a:latin typeface="Calibri"/>
                <a:cs typeface="Calibri"/>
              </a:rPr>
              <a:t>Πρόσκληση</a:t>
            </a:r>
            <a:r>
              <a:rPr lang="el-GR" sz="2000" b="1" spc="-20" dirty="0">
                <a:latin typeface="Calibri"/>
                <a:cs typeface="Calibri"/>
              </a:rPr>
              <a:t> </a:t>
            </a:r>
            <a:r>
              <a:rPr lang="el-GR" sz="2000" b="1" dirty="0">
                <a:latin typeface="Calibri"/>
                <a:cs typeface="Calibri"/>
              </a:rPr>
              <a:t>2024</a:t>
            </a:r>
            <a:endParaRPr lang="el-GR" sz="2000" dirty="0">
              <a:latin typeface="Calibri"/>
              <a:cs typeface="Calibri"/>
            </a:endParaRPr>
          </a:p>
          <a:p>
            <a:pPr marL="12700" marR="5080" indent="3810" algn="ctr">
              <a:lnSpc>
                <a:spcPct val="100000"/>
              </a:lnSpc>
            </a:pPr>
            <a:r>
              <a:rPr lang="el-GR" sz="2000" b="1" spc="-5" dirty="0">
                <a:solidFill>
                  <a:srgbClr val="008080"/>
                </a:solidFill>
                <a:latin typeface="Calibri"/>
                <a:cs typeface="Calibri"/>
              </a:rPr>
              <a:t>Συμπράξεις Μικρής Κλίμακας</a:t>
            </a:r>
          </a:p>
          <a:p>
            <a:pPr marL="12700" marR="5080" indent="3810" algn="ctr">
              <a:lnSpc>
                <a:spcPct val="100000"/>
              </a:lnSpc>
            </a:pPr>
            <a:r>
              <a:rPr lang="el-GR" b="1" spc="-5" dirty="0">
                <a:solidFill>
                  <a:srgbClr val="008080"/>
                </a:solidFill>
                <a:latin typeface="Calibri"/>
                <a:cs typeface="Calibri"/>
              </a:rPr>
              <a:t>Σχολική Εκπαίδευση, Επαγγελματική Εκπαίδευση και Κατάρτιση, Εκπαίδευση Ενηλίκων, Νεολαία</a:t>
            </a:r>
            <a:endParaRPr lang="el-GR" b="1" i="1" spc="-10" dirty="0">
              <a:solidFill>
                <a:srgbClr val="008080"/>
              </a:solidFill>
              <a:latin typeface="Calibri"/>
              <a:cs typeface="Calibri"/>
            </a:endParaRPr>
          </a:p>
          <a:p>
            <a:pPr marL="12700" marR="5080" indent="3810" algn="ctr">
              <a:lnSpc>
                <a:spcPct val="100000"/>
              </a:lnSpc>
            </a:pPr>
            <a:r>
              <a:rPr lang="el-GR" sz="1600" i="1" dirty="0">
                <a:latin typeface="Calibri"/>
                <a:cs typeface="Calibri"/>
              </a:rPr>
              <a:t>16 Φεβρουαρίου 2024</a:t>
            </a:r>
            <a:endParaRPr lang="el-GR" sz="1600" dirty="0">
              <a:latin typeface="Calibri"/>
              <a:cs typeface="Calibri"/>
            </a:endParaRPr>
          </a:p>
          <a:p>
            <a:pPr algn="ctr"/>
            <a:endParaRPr lang="el-GR" sz="2000" i="1" dirty="0"/>
          </a:p>
        </p:txBody>
      </p:sp>
      <p:sp>
        <p:nvSpPr>
          <p:cNvPr id="3" name="Rectangle 2"/>
          <p:cNvSpPr/>
          <p:nvPr/>
        </p:nvSpPr>
        <p:spPr>
          <a:xfrm>
            <a:off x="1321904" y="794296"/>
            <a:ext cx="10396331" cy="553998"/>
          </a:xfrm>
          <a:prstGeom prst="rect">
            <a:avLst/>
          </a:prstGeom>
        </p:spPr>
        <p:txBody>
          <a:bodyPr wrap="square">
            <a:spAutoFit/>
          </a:bodyPr>
          <a:lstStyle/>
          <a:p>
            <a:pPr marL="95250" marR="0" lvl="0" indent="-95250" algn="ctr" defTabSz="914400" eaLnBrk="1" fontAlgn="auto" latinLnBrk="0" hangingPunct="1">
              <a:lnSpc>
                <a:spcPct val="100000"/>
              </a:lnSpc>
              <a:spcBef>
                <a:spcPts val="0"/>
              </a:spcBef>
              <a:spcAft>
                <a:spcPts val="0"/>
              </a:spcAft>
              <a:buClrTx/>
              <a:buSzTx/>
              <a:buFontTx/>
              <a:buNone/>
              <a:tabLst>
                <a:tab pos="1071563" algn="l"/>
              </a:tabLst>
              <a:defRPr/>
            </a:pPr>
            <a:r>
              <a:rPr kumimoji="0" lang="el-GR" altLang="en-US" sz="3000" b="1" i="0" u="none" strike="noStrike" kern="0" cap="none" spc="0" normalizeH="0" baseline="0" noProof="0" dirty="0">
                <a:ln>
                  <a:noFill/>
                </a:ln>
                <a:solidFill>
                  <a:prstClr val="black">
                    <a:lumMod val="75000"/>
                    <a:lumOff val="25000"/>
                  </a:prstClr>
                </a:solidFill>
                <a:effectLst/>
                <a:uLnTx/>
                <a:uFillTx/>
              </a:rPr>
              <a:t>                                              </a:t>
            </a:r>
          </a:p>
        </p:txBody>
      </p:sp>
    </p:spTree>
    <p:extLst>
      <p:ext uri="{BB962C8B-B14F-4D97-AF65-F5344CB8AC3E}">
        <p14:creationId xmlns:p14="http://schemas.microsoft.com/office/powerpoint/2010/main" val="1736197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085904" y="48190"/>
            <a:ext cx="9883698" cy="523220"/>
          </a:xfrm>
          <a:prstGeom prst="rect">
            <a:avLst/>
          </a:prstGeom>
          <a:noFill/>
        </p:spPr>
        <p:txBody>
          <a:bodyPr wrap="square" rtlCol="0">
            <a:spAutoFit/>
          </a:bodyPr>
          <a:lstStyle/>
          <a:p>
            <a:pPr algn="ctr"/>
            <a:r>
              <a:rPr lang="el-GR" sz="2800" b="1" dirty="0">
                <a:solidFill>
                  <a:schemeClr val="bg1"/>
                </a:solidFill>
              </a:rPr>
              <a:t>ΡΟΛΟΙ ΟΡΓΑΝΙΣΜΩΝ</a:t>
            </a:r>
            <a:endParaRPr lang="en-GB" sz="2800" b="1" dirty="0">
              <a:solidFill>
                <a:schemeClr val="bg1"/>
              </a:solidFill>
            </a:endParaRPr>
          </a:p>
        </p:txBody>
      </p:sp>
      <p:sp>
        <p:nvSpPr>
          <p:cNvPr id="4" name="Content Placeholder 2"/>
          <p:cNvSpPr txBox="1">
            <a:spLocks/>
          </p:cNvSpPr>
          <p:nvPr/>
        </p:nvSpPr>
        <p:spPr>
          <a:xfrm>
            <a:off x="565845" y="1195197"/>
            <a:ext cx="10892730" cy="53911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Συντονιστής - Εταίρος:</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1"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Υποβάλλει την αίτηση </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εκ μέρους όλων των οργανισμών της Κοινοπραξίας στην Εθνική Υπηρεσία της χώρας του</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Εταίροι που δεν έχουν συντονιστικό ρόλο:</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Συνεργάζονται με τον αιτούντα οργανισμό</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 για την υλοποίηση των στόχων  του σχεδίου</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Εξουσιοδοτούν τον συντονιστή οργανισμό</a:t>
            </a:r>
            <a:r>
              <a:rPr kumimoji="0" lang="el-GR" sz="1800" b="0" i="0" strike="noStrike" kern="1200" cap="none" spc="0" normalizeH="0" baseline="0" noProof="0" dirty="0">
                <a:ln>
                  <a:noFill/>
                </a:ln>
                <a:solidFill>
                  <a:sysClr val="windowText" lastClr="000000"/>
                </a:solidFill>
                <a:effectLst/>
                <a:uLnTx/>
                <a:uFillTx/>
                <a:latin typeface="Calibri"/>
                <a:ea typeface="+mn-ea"/>
                <a:cs typeface="+mn-cs"/>
              </a:rPr>
              <a:t> </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να δρα εξ’ ονόματός τους</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lvl="0" indent="0" algn="just">
              <a:buNone/>
              <a:defRPr/>
            </a:pPr>
            <a:r>
              <a:rPr lang="el-GR" sz="1900" i="1" dirty="0">
                <a:solidFill>
                  <a:prstClr val="black">
                    <a:lumMod val="75000"/>
                    <a:lumOff val="25000"/>
                  </a:prstClr>
                </a:solidFill>
              </a:rPr>
              <a:t>!!! Αναλόγως των προτεραιοτήτων-στόχων ενός σχεδίου, πρέπει να επιλέγονται οι πιο κατάλληλοι και με αποκλίσεις μεταξύ τους εταίροι, ούτως ώστε να επωφεληθούν από τα διαφορετικά τους προφίλ</a:t>
            </a:r>
            <a:endParaRPr lang="el-GR" sz="2400" i="1" dirty="0">
              <a:solidFill>
                <a:prstClr val="black">
                  <a:lumMod val="75000"/>
                  <a:lumOff val="25000"/>
                </a:prstClr>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58741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467529" y="7774"/>
            <a:ext cx="9883698" cy="523220"/>
          </a:xfrm>
          <a:prstGeom prst="rect">
            <a:avLst/>
          </a:prstGeom>
          <a:noFill/>
        </p:spPr>
        <p:txBody>
          <a:bodyPr wrap="square" rtlCol="0">
            <a:spAutoFit/>
          </a:bodyPr>
          <a:lstStyle/>
          <a:p>
            <a:pPr algn="ctr"/>
            <a:r>
              <a:rPr lang="el-GR" sz="2800" b="1" dirty="0">
                <a:solidFill>
                  <a:schemeClr val="bg1"/>
                </a:solidFill>
              </a:rPr>
              <a:t>ΑΡΜΟΔΙΟΤΗΤΕΣ</a:t>
            </a:r>
            <a:endParaRPr lang="en-GB" sz="2800" b="1" dirty="0">
              <a:solidFill>
                <a:schemeClr val="bg1"/>
              </a:solidFill>
            </a:endParaRPr>
          </a:p>
        </p:txBody>
      </p:sp>
      <p:sp>
        <p:nvSpPr>
          <p:cNvPr id="5" name="Content Placeholder 4"/>
          <p:cNvSpPr txBox="1">
            <a:spLocks/>
          </p:cNvSpPr>
          <p:nvPr/>
        </p:nvSpPr>
        <p:spPr>
          <a:xfrm>
            <a:off x="596889" y="1045518"/>
            <a:ext cx="10415372" cy="50409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Αρμοδιότητες Συντονιστή:</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0B93E7"/>
              </a:solidFill>
              <a:effectLst/>
              <a:uLnTx/>
              <a:uFillTx/>
              <a:latin typeface="Century Gothic" panose="020B0502020202020204" pitchFamily="34" charset="0"/>
              <a:ea typeface="+mn-ea"/>
              <a:cs typeface="+mn-cs"/>
            </a:endParaRP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Συντονίζει την προετοιμασία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Εμπλέκει τους εταίρους στη συγγραφή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Υποβάλλει την αίτηση στην Ε.Υ. της χώρας του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Παρακολουθεί/συντονίζει την υλοποίηση του σχεδίου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lang="el-GR" sz="1800" dirty="0">
                <a:solidFill>
                  <a:sysClr val="windowText" lastClr="000000"/>
                </a:solidFill>
                <a:latin typeface="Calibri"/>
              </a:rPr>
              <a:t>Πραγματοποιεί πληρωμές προς τους εταίρους του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Υποβάλλει ενδιάμεσες/τελικές εκθέσεις</a:t>
            </a:r>
            <a:endParaRPr kumimoji="0" lang="en-GB"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Αρμοδιότητες</a:t>
            </a:r>
            <a:r>
              <a:rPr kumimoji="0" lang="en-GB" sz="2000" b="1"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λοιπών Συμμετεχόντων Οργανισμών: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8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Συμβάλλουν στον σχεδιασμό/προετοιμασία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Εξουσιοδοτούν τον συντονιστή να δρα εξ’ ονόματός τους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Συμβάλλουν ενεργά στην υλοποίηση των αποτελεσμάτων και στη διάδοση </a:t>
            </a:r>
            <a:r>
              <a:rPr lang="el-GR" sz="1800" dirty="0">
                <a:solidFill>
                  <a:sysClr val="windowText" lastClr="000000"/>
                </a:solidFill>
                <a:latin typeface="Calibri"/>
              </a:rPr>
              <a:t> </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του σχεδίου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lang="el-GR" sz="1800" dirty="0">
                <a:solidFill>
                  <a:sysClr val="windowText" lastClr="000000"/>
                </a:solidFill>
                <a:latin typeface="Calibri"/>
              </a:rPr>
              <a:t>Καταβάλλουν έγκαιρα στον συντονιστή όλα τα υποστηρικτικά έντυπα που σχετίζονται με τη συμμετοχή τους στις δραστηριότητες του σχεδίου</a:t>
            </a: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Συμβάλλουν στην ετοιμασία των ενδιάμεσων εκθέσεων/της τελικής έκθεσης</a:t>
            </a:r>
          </a:p>
          <a:p>
            <a:pPr marL="0" marR="0" lvl="0" indent="0" algn="l" defTabSz="914400" rtl="0" eaLnBrk="1" fontAlgn="auto" latinLnBrk="0" hangingPunct="1">
              <a:spcBef>
                <a:spcPts val="0"/>
              </a:spcBef>
              <a:spcAft>
                <a:spcPts val="0"/>
              </a:spcAft>
              <a:buClrTx/>
              <a:buSzTx/>
              <a:buFont typeface="Arial" pitchFamily="34" charset="0"/>
              <a:buNone/>
              <a:tabLst/>
              <a:defRPr/>
            </a:pPr>
            <a:endParaRPr kumimoji="0" lang="el-GR" sz="24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14153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766278" y="65392"/>
            <a:ext cx="9883698" cy="523220"/>
          </a:xfrm>
          <a:prstGeom prst="rect">
            <a:avLst/>
          </a:prstGeom>
          <a:noFill/>
        </p:spPr>
        <p:txBody>
          <a:bodyPr wrap="square" rtlCol="0">
            <a:spAutoFit/>
          </a:bodyPr>
          <a:lstStyle/>
          <a:p>
            <a:pPr algn="ctr"/>
            <a:r>
              <a:rPr lang="el-GR" sz="2800" b="1" dirty="0">
                <a:solidFill>
                  <a:schemeClr val="bg1"/>
                </a:solidFill>
              </a:rPr>
              <a:t>ΣΥΝΘΕΣΗ ΚΟΙΝΟΠΡΑΞΙΑΣ</a:t>
            </a:r>
            <a:endParaRPr lang="en-GB" sz="2800" b="1" dirty="0">
              <a:solidFill>
                <a:schemeClr val="bg1"/>
              </a:solidFill>
            </a:endParaRPr>
          </a:p>
        </p:txBody>
      </p:sp>
      <p:sp>
        <p:nvSpPr>
          <p:cNvPr id="4" name="Content Placeholder 2"/>
          <p:cNvSpPr txBox="1">
            <a:spLocks/>
          </p:cNvSpPr>
          <p:nvPr/>
        </p:nvSpPr>
        <p:spPr>
          <a:xfrm>
            <a:off x="1156749" y="1431468"/>
            <a:ext cx="936643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None/>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Στις Συμπράξεις Μικρής Κλίμακας πρέπει να συμμετέχουν:</a:t>
            </a: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400" b="0" i="0" u="none" strike="noStrike" kern="1200" cap="none" spc="0" normalizeH="0" baseline="0" noProof="0" dirty="0">
                <a:ln>
                  <a:noFill/>
                </a:ln>
                <a:solidFill>
                  <a:sysClr val="windowText" lastClr="000000"/>
                </a:solidFill>
                <a:effectLst/>
                <a:uLnTx/>
                <a:uFillTx/>
                <a:latin typeface="Calibri"/>
                <a:ea typeface="+mn-ea"/>
                <a:cs typeface="+mn-cs"/>
              </a:rPr>
              <a:t>Τουλάχιστον </a:t>
            </a:r>
            <a:r>
              <a:rPr lang="el-GR" sz="2400" u="sng" dirty="0">
                <a:solidFill>
                  <a:sysClr val="windowText" lastClr="000000"/>
                </a:solidFill>
                <a:latin typeface="Calibri"/>
              </a:rPr>
              <a:t>δύο οργανισμοί </a:t>
            </a:r>
            <a:r>
              <a:rPr kumimoji="0" lang="el-GR" sz="2400" b="0" i="0" u="none" strike="noStrike" kern="1200" cap="none" spc="0" normalizeH="0" baseline="0" noProof="0" dirty="0">
                <a:ln>
                  <a:noFill/>
                </a:ln>
                <a:solidFill>
                  <a:sysClr val="windowText" lastClr="000000"/>
                </a:solidFill>
                <a:effectLst/>
                <a:uLnTx/>
                <a:uFillTx/>
                <a:latin typeface="Calibri"/>
                <a:ea typeface="+mn-ea"/>
                <a:cs typeface="+mn-cs"/>
              </a:rPr>
              <a:t>από </a:t>
            </a:r>
            <a:r>
              <a:rPr kumimoji="0" lang="el-GR" sz="2400" b="0" i="0" u="sng" strike="noStrike" kern="1200" cap="none" spc="0" normalizeH="0" baseline="0" noProof="0" dirty="0">
                <a:ln>
                  <a:noFill/>
                </a:ln>
                <a:solidFill>
                  <a:sysClr val="windowText" lastClr="000000"/>
                </a:solidFill>
                <a:effectLst/>
                <a:uLnTx/>
                <a:uFillTx/>
                <a:latin typeface="Calibri"/>
                <a:ea typeface="+mn-ea"/>
                <a:cs typeface="+mn-cs"/>
              </a:rPr>
              <a:t>δύο διαφορετικές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400" u="sng" dirty="0">
                <a:solidFill>
                  <a:sysClr val="windowText" lastClr="000000"/>
                </a:solidFill>
                <a:latin typeface="Calibri"/>
              </a:rPr>
              <a:t>χ</a:t>
            </a:r>
            <a:r>
              <a:rPr kumimoji="0" lang="el-GR" sz="2400" b="0" i="0" u="sng" strike="noStrike" kern="1200" cap="none" spc="0" normalizeH="0" baseline="0" noProof="0" dirty="0">
                <a:ln>
                  <a:noFill/>
                </a:ln>
                <a:solidFill>
                  <a:sysClr val="windowText" lastClr="000000"/>
                </a:solidFill>
                <a:effectLst/>
                <a:uLnTx/>
                <a:uFillTx/>
                <a:latin typeface="Calibri"/>
                <a:ea typeface="+mn-ea"/>
                <a:cs typeface="+mn-cs"/>
              </a:rPr>
              <a:t>ώρες που μπορούν πλήρως να συμμετέχουν στις δράσεις του Προγράμματος</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 Δεν υπάρχει ανώτατο όριο σε σχέση με τον αριθμό των συμμετεχόντων οργανισμών</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 Όλοι οι συμμετέχοντες οργανισμοί πρέπει να ονομάζονται</a:t>
            </a:r>
            <a:r>
              <a:rPr kumimoji="0" lang="el-GR" sz="1900" b="0" i="1" u="none" strike="noStrike" kern="1200" cap="none" spc="0" normalizeH="0" noProof="0" dirty="0">
                <a:ln>
                  <a:noFill/>
                </a:ln>
                <a:solidFill>
                  <a:sysClr val="windowText" lastClr="000000"/>
                </a:solidFill>
                <a:effectLst/>
                <a:uLnTx/>
                <a:uFillTx/>
                <a:latin typeface="Calibri"/>
                <a:ea typeface="+mn-ea"/>
                <a:cs typeface="+mn-cs"/>
              </a:rPr>
              <a:t> στην αίτηση για επιχορήγηση</a:t>
            </a:r>
            <a:endParaRPr kumimoji="0" lang="el-GR"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79327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237659" y="62596"/>
            <a:ext cx="9883698" cy="523220"/>
          </a:xfrm>
          <a:prstGeom prst="rect">
            <a:avLst/>
          </a:prstGeom>
          <a:noFill/>
        </p:spPr>
        <p:txBody>
          <a:bodyPr wrap="square" rtlCol="0">
            <a:spAutoFit/>
          </a:bodyPr>
          <a:lstStyle/>
          <a:p>
            <a:pPr algn="ctr"/>
            <a:r>
              <a:rPr lang="el-GR" sz="2800" b="1" dirty="0">
                <a:solidFill>
                  <a:schemeClr val="bg1"/>
                </a:solidFill>
              </a:rPr>
              <a:t>ΔΙΑΡΚΕΙΑ ΣΧΕΔΙΩΝ</a:t>
            </a:r>
            <a:endParaRPr lang="en-GB" sz="2800" b="1" dirty="0">
              <a:solidFill>
                <a:schemeClr val="bg1"/>
              </a:solidFill>
            </a:endParaRPr>
          </a:p>
        </p:txBody>
      </p:sp>
      <p:sp>
        <p:nvSpPr>
          <p:cNvPr id="5" name="Content Placeholder 2"/>
          <p:cNvSpPr txBox="1">
            <a:spLocks/>
          </p:cNvSpPr>
          <p:nvPr/>
        </p:nvSpPr>
        <p:spPr>
          <a:xfrm>
            <a:off x="657219" y="1456158"/>
            <a:ext cx="10191756" cy="45259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None/>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Οι Συμπράξεις </a:t>
            </a:r>
            <a:r>
              <a:rPr lang="el-GR" sz="2200" b="1" dirty="0">
                <a:solidFill>
                  <a:sysClr val="windowText" lastClr="000000"/>
                </a:solidFill>
                <a:latin typeface="Calibri"/>
              </a:rPr>
              <a:t>Μικρής Κλίμακας</a:t>
            </a: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 διαρκούν:</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0" i="0" u="sng" strike="noStrike" kern="1200" cap="none" spc="0" normalizeH="0" baseline="0" noProof="0" dirty="0">
                <a:ln>
                  <a:noFill/>
                </a:ln>
                <a:solidFill>
                  <a:sysClr val="windowText" lastClr="000000"/>
                </a:solidFill>
                <a:effectLst/>
                <a:uLnTx/>
                <a:uFillTx/>
                <a:latin typeface="Calibri"/>
                <a:ea typeface="+mn-ea"/>
                <a:cs typeface="+mn-cs"/>
              </a:rPr>
              <a:t>6 - 24 μήνες</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 Η διάρκεια του Σχεδίου επιλέγεται κατά τη συγγραφή της αίτησης, στη βάση των στόχων και των προγραμματισμένων δραστηριοτήτων του. </a:t>
            </a:r>
            <a:r>
              <a:rPr lang="el-GR" sz="1900" i="1" spc="-10" dirty="0">
                <a:latin typeface="Calibri"/>
                <a:cs typeface="Calibri"/>
              </a:rPr>
              <a:t>Εάν ένα σχέδιο εξασφαλίσει επέκταση της διάρκειάς του, κατά την υλοποίηση, και πάλι η συνολική διάρκεια δεν μπορεί να ξεπερνά τους 24 μήνες.</a:t>
            </a:r>
            <a:endParaRPr kumimoji="0" lang="el-GR"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6" name="Picture 2" descr="Duration and convexity are important bond concepts - Financial Pipe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272" y="3691705"/>
            <a:ext cx="405765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322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730712" y="57086"/>
            <a:ext cx="9883698" cy="523220"/>
          </a:xfrm>
          <a:prstGeom prst="rect">
            <a:avLst/>
          </a:prstGeom>
          <a:noFill/>
        </p:spPr>
        <p:txBody>
          <a:bodyPr wrap="square" rtlCol="0">
            <a:spAutoFit/>
          </a:bodyPr>
          <a:lstStyle/>
          <a:p>
            <a:pPr algn="ctr"/>
            <a:r>
              <a:rPr lang="el-GR" sz="2800" b="1" dirty="0">
                <a:solidFill>
                  <a:schemeClr val="bg1"/>
                </a:solidFill>
              </a:rPr>
              <a:t>ΧΩΡΕΣ ΔΡΑΣΤΗΡΙΟΤΗΤΩΝ</a:t>
            </a:r>
            <a:endParaRPr lang="en-GB" sz="2800" b="1" dirty="0">
              <a:solidFill>
                <a:schemeClr val="bg1"/>
              </a:solidFill>
            </a:endParaRPr>
          </a:p>
        </p:txBody>
      </p:sp>
      <p:sp>
        <p:nvSpPr>
          <p:cNvPr id="5" name="Content Placeholder 2"/>
          <p:cNvSpPr txBox="1">
            <a:spLocks/>
          </p:cNvSpPr>
          <p:nvPr/>
        </p:nvSpPr>
        <p:spPr>
          <a:xfrm>
            <a:off x="560511" y="1269901"/>
            <a:ext cx="11050463" cy="4248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Επιλέξιμες θεωρούνται μόνο οι δραστηριότητες που υλοποιούνται:</a:t>
            </a:r>
            <a:endParaRPr lang="el-GR" sz="2200" dirty="0">
              <a:solidFill>
                <a:sysClr val="windowText" lastClr="000000"/>
              </a:solidFill>
              <a:latin typeface="Calibri"/>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2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2200" b="0" i="0" u="sng"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Σε μία από τις χώρες των οργανισμών που συμμετέχουν στο σχέδιο</a:t>
            </a:r>
          </a:p>
          <a:p>
            <a:pPr marL="0" marR="0" lvl="0" indent="0" algn="just" defTabSz="914400" rtl="0" eaLnBrk="1" fontAlgn="auto" latinLnBrk="0" hangingPunct="1">
              <a:lnSpc>
                <a:spcPct val="100000"/>
              </a:lnSpc>
              <a:spcBef>
                <a:spcPct val="20000"/>
              </a:spcBef>
              <a:spcAft>
                <a:spcPts val="0"/>
              </a:spcAft>
              <a:buClrTx/>
              <a:buSzTx/>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100000"/>
              </a:lnSpc>
              <a:spcBef>
                <a:spcPct val="20000"/>
              </a:spcBef>
              <a:spcAft>
                <a:spcPts val="0"/>
              </a:spcAft>
              <a:buClrTx/>
              <a:buSzTx/>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Σε μία από τις πόλεις όπου εδρεύουν θεσμικά όργανα της Ευρωπαϊκής Ένωσης (</a:t>
            </a:r>
            <a:r>
              <a:rPr kumimoji="0" lang="el-GR" sz="2000" b="0" i="0" u="none" strike="noStrike" kern="1200" cap="none" spc="0" normalizeH="0" baseline="0" noProof="0" dirty="0">
                <a:ln>
                  <a:noFill/>
                </a:ln>
                <a:solidFill>
                  <a:prstClr val="black"/>
                </a:solidFill>
                <a:effectLst/>
                <a:uLnTx/>
                <a:uFillTx/>
                <a:latin typeface="Calibri"/>
                <a:ea typeface="+mn-ea"/>
                <a:cs typeface="+mn-cs"/>
              </a:rPr>
              <a:t>Βρυξέλλες,</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Φρανκφούρτη</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Λουξεμβούργο</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Στρασβούργο</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Χάγη)</a:t>
            </a: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110000"/>
              </a:lnSpc>
              <a:spcBef>
                <a:spcPts val="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0257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165943" y="51758"/>
            <a:ext cx="9883698" cy="523220"/>
          </a:xfrm>
          <a:prstGeom prst="rect">
            <a:avLst/>
          </a:prstGeom>
          <a:noFill/>
        </p:spPr>
        <p:txBody>
          <a:bodyPr wrap="square" rtlCol="0">
            <a:spAutoFit/>
          </a:bodyPr>
          <a:lstStyle/>
          <a:p>
            <a:pPr algn="ctr"/>
            <a:r>
              <a:rPr lang="el-GR" sz="2800" b="1" dirty="0">
                <a:solidFill>
                  <a:schemeClr val="bg1"/>
                </a:solidFill>
              </a:rPr>
              <a:t>ΥΠΟΒΟΛΗ ΑΙΤΗΣΗΣ</a:t>
            </a:r>
            <a:endParaRPr lang="en-GB" sz="2800" b="1" dirty="0">
              <a:solidFill>
                <a:schemeClr val="bg1"/>
              </a:solidFill>
            </a:endParaRPr>
          </a:p>
        </p:txBody>
      </p:sp>
      <p:sp>
        <p:nvSpPr>
          <p:cNvPr id="4" name="Content Placeholder 2"/>
          <p:cNvSpPr txBox="1">
            <a:spLocks/>
          </p:cNvSpPr>
          <p:nvPr/>
        </p:nvSpPr>
        <p:spPr>
          <a:xfrm>
            <a:off x="881483" y="1223691"/>
            <a:ext cx="9883698" cy="2912880"/>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Η αίτηση υποβάλλεται πάντοτε στην Εθνική Υπηρεσία όπου εδρεύει ο οργανισμός του συντονιστή και εκεί επίσης αξιολογείται.</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2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7" name="Picture 2" descr="2019 PGA REACH Nebraska Grant Application | Nebraska"/>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500459" y="3309257"/>
            <a:ext cx="4621644" cy="173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956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613648" y="87687"/>
            <a:ext cx="11946030" cy="523220"/>
          </a:xfrm>
          <a:prstGeom prst="rect">
            <a:avLst/>
          </a:prstGeom>
          <a:noFill/>
        </p:spPr>
        <p:txBody>
          <a:bodyPr wrap="square" rtlCol="0">
            <a:spAutoFit/>
          </a:bodyPr>
          <a:lstStyle/>
          <a:p>
            <a:pPr algn="ctr"/>
            <a:r>
              <a:rPr lang="el-GR" sz="2800" b="1" dirty="0">
                <a:solidFill>
                  <a:schemeClr val="bg1"/>
                </a:solidFill>
              </a:rPr>
              <a:t>ΣΤΑΔΙΑ ΑΝΑΠΤΥΞΗΣ ΚΑΙ ΥΛΟΠΟΙΗΣΗΣ ΜΙΑΣ ΠΡΟΤΑΣΗΣ</a:t>
            </a:r>
            <a:endParaRPr lang="en-GB" sz="2800" b="1" dirty="0">
              <a:solidFill>
                <a:schemeClr val="bg1"/>
              </a:solidFill>
            </a:endParaRPr>
          </a:p>
        </p:txBody>
      </p:sp>
      <p:sp>
        <p:nvSpPr>
          <p:cNvPr id="3" name="Content Placeholder 2"/>
          <p:cNvSpPr txBox="1">
            <a:spLocks/>
          </p:cNvSpPr>
          <p:nvPr/>
        </p:nvSpPr>
        <p:spPr>
          <a:xfrm>
            <a:off x="196623" y="1218185"/>
            <a:ext cx="11798731"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0" lvl="0" indent="0">
              <a:spcBef>
                <a:spcPts val="0"/>
              </a:spcBef>
              <a:buNone/>
            </a:pPr>
            <a:endParaRPr lang="el-GR" sz="1700" dirty="0"/>
          </a:p>
        </p:txBody>
      </p:sp>
      <p:sp>
        <p:nvSpPr>
          <p:cNvPr id="4" name="Rectangle 3"/>
          <p:cNvSpPr/>
          <p:nvPr/>
        </p:nvSpPr>
        <p:spPr>
          <a:xfrm>
            <a:off x="196623" y="665354"/>
            <a:ext cx="11142120" cy="6881884"/>
          </a:xfrm>
          <a:prstGeom prst="rect">
            <a:avLst/>
          </a:prstGeom>
        </p:spPr>
        <p:txBody>
          <a:bodyPr wrap="square">
            <a:spAutoFit/>
          </a:bodyPr>
          <a:lstStyle/>
          <a:p>
            <a:pPr lvl="0" algn="just">
              <a:spcBef>
                <a:spcPct val="20000"/>
              </a:spcBef>
              <a:defRPr/>
            </a:pPr>
            <a:endParaRPr lang="el-GR" sz="1000" b="1" dirty="0"/>
          </a:p>
          <a:p>
            <a:pPr marL="266700" lvl="0" indent="-266700" algn="just">
              <a:spcBef>
                <a:spcPct val="20000"/>
              </a:spcBef>
              <a:buFont typeface="Wingdings" panose="05000000000000000000" pitchFamily="2" charset="2"/>
              <a:buChar char="§"/>
              <a:defRPr/>
            </a:pPr>
            <a:r>
              <a:rPr lang="el-GR" sz="2000" b="1" dirty="0"/>
              <a:t>Συγγραφή της πρότασης (Σχεδιασμός + Προγραμματισμός):</a:t>
            </a:r>
          </a:p>
          <a:p>
            <a:pPr marL="342900" lvl="0" indent="-342900" algn="just">
              <a:spcBef>
                <a:spcPct val="20000"/>
              </a:spcBef>
              <a:buFont typeface="Wingdings" panose="05000000000000000000" pitchFamily="2" charset="2"/>
              <a:buChar char="ü"/>
              <a:defRPr/>
            </a:pPr>
            <a:r>
              <a:rPr lang="el-GR" dirty="0"/>
              <a:t>Καθορισμός των αναγκών των συμμετεχόντων οργανισμών και των ομάδων-στόχων, των στόχων της πρότασης, των κύριων παραδοτέων, των προτεραιοτήτων, των μαθησιακών αποτελεσμάτων για τους συμμετέχοντες, των μορφών των δραστηριοτήτων, του προγράμματος εργασίας και του αναμενόμενου κόστους</a:t>
            </a:r>
          </a:p>
          <a:p>
            <a:pPr marL="342900" lvl="0" indent="-342900" algn="just">
              <a:spcBef>
                <a:spcPct val="20000"/>
              </a:spcBef>
              <a:buFont typeface="Wingdings" panose="05000000000000000000" pitchFamily="2" charset="2"/>
              <a:buChar char="ü"/>
              <a:defRPr/>
            </a:pPr>
            <a:r>
              <a:rPr lang="el-GR" dirty="0"/>
              <a:t>Κατανομή καθηκόντων ανάμεσα στους εταίρους, στη βάση της εξειδίκευσής τους</a:t>
            </a:r>
          </a:p>
          <a:p>
            <a:pPr marL="342900" lvl="0" indent="-342900" algn="just">
              <a:spcBef>
                <a:spcPct val="20000"/>
              </a:spcBef>
              <a:buFont typeface="Wingdings" panose="05000000000000000000" pitchFamily="2" charset="2"/>
              <a:buChar char="ü"/>
              <a:defRPr/>
            </a:pPr>
            <a:r>
              <a:rPr lang="el-GR" dirty="0"/>
              <a:t>Καταγραφή βασικών κινδύνων και μέτρων για την αντιμετώπισή τους </a:t>
            </a:r>
            <a:r>
              <a:rPr lang="el-GR" dirty="0">
                <a:sym typeface="Wingdings" panose="05000000000000000000" pitchFamily="2" charset="2"/>
              </a:rPr>
              <a:t></a:t>
            </a:r>
            <a:r>
              <a:rPr lang="el-GR" dirty="0"/>
              <a:t> Ανάπτυξη Μηχανισμού Παρακολούθησης</a:t>
            </a:r>
            <a:endParaRPr lang="en-GB" dirty="0"/>
          </a:p>
          <a:p>
            <a:pPr algn="just"/>
            <a:endParaRPr lang="el-GR" b="1" dirty="0"/>
          </a:p>
          <a:p>
            <a:pPr algn="just"/>
            <a:r>
              <a:rPr lang="el-GR" sz="1900" i="1" dirty="0"/>
              <a:t>!!! Στο στάδιο αυτό καθοδήγηση προσφέρουν οι ερωτήσεις που περιέχονται στην αίτηση για επιχορήγηση, τα κριτήρια αξιολόγησης προτάσεων</a:t>
            </a:r>
            <a:r>
              <a:rPr lang="en-GB" sz="1900" i="1" dirty="0"/>
              <a:t> (</a:t>
            </a:r>
            <a:r>
              <a:rPr lang="el-GR" sz="1900" i="1" dirty="0"/>
              <a:t>Οδηγός Προγράμματος) και τα Παραρτήματα </a:t>
            </a:r>
            <a:r>
              <a:rPr lang="en-GB" sz="1900" i="1" dirty="0"/>
              <a:t>I</a:t>
            </a:r>
            <a:r>
              <a:rPr lang="el-GR" sz="1900" i="1" dirty="0"/>
              <a:t>, </a:t>
            </a:r>
            <a:r>
              <a:rPr lang="en-GB" sz="1900" i="1" dirty="0"/>
              <a:t>II </a:t>
            </a:r>
            <a:r>
              <a:rPr lang="el-GR" sz="1900" i="1" dirty="0"/>
              <a:t>και </a:t>
            </a:r>
            <a:r>
              <a:rPr lang="en-GB" sz="1900" i="1" dirty="0"/>
              <a:t>III </a:t>
            </a:r>
            <a:r>
              <a:rPr lang="el-GR" sz="1900" i="1" dirty="0"/>
              <a:t>του </a:t>
            </a:r>
            <a:r>
              <a:rPr lang="en-GB" sz="1900" i="1" dirty="0"/>
              <a:t>“Handbook on the Lump-sum funding model”</a:t>
            </a:r>
            <a:endParaRPr lang="el-GR" sz="1900" i="1" dirty="0"/>
          </a:p>
          <a:p>
            <a:pPr algn="just"/>
            <a:endParaRPr lang="el-GR" sz="1900" i="1" dirty="0"/>
          </a:p>
          <a:p>
            <a:pPr marL="342900" lvl="0" indent="-342900" algn="just">
              <a:spcBef>
                <a:spcPct val="20000"/>
              </a:spcBef>
              <a:buFont typeface="Wingdings" panose="05000000000000000000" pitchFamily="2" charset="2"/>
              <a:buChar char="§"/>
              <a:defRPr/>
            </a:pPr>
            <a:r>
              <a:rPr lang="el-GR" sz="2000" b="1" dirty="0"/>
              <a:t>Υλοποίηση της πρότασης:</a:t>
            </a:r>
          </a:p>
          <a:p>
            <a:pPr marL="342900" lvl="0" indent="-342900" algn="just">
              <a:spcBef>
                <a:spcPct val="20000"/>
              </a:spcBef>
              <a:buFont typeface="Wingdings" panose="05000000000000000000" pitchFamily="2" charset="2"/>
              <a:buChar char="ü"/>
              <a:defRPr/>
            </a:pPr>
            <a:r>
              <a:rPr lang="el-GR" dirty="0"/>
              <a:t>Υλοποίηση των δραστηριοτήτων, όπως αυτές </a:t>
            </a:r>
            <a:r>
              <a:rPr lang="el-GR" dirty="0" err="1"/>
              <a:t>περιγράφηκαν</a:t>
            </a:r>
            <a:r>
              <a:rPr lang="el-GR" dirty="0"/>
              <a:t> στην αίτηση για επιχορήγηση </a:t>
            </a:r>
            <a:r>
              <a:rPr lang="el-GR" dirty="0">
                <a:sym typeface="Wingdings" panose="05000000000000000000" pitchFamily="2" charset="2"/>
              </a:rPr>
              <a:t> Η όποια απόκλιση πρέπει να καταγράφεται, να αιτιολογείται και να μην επηρεάζει την υλοποίηση των στόχων του Σχεδίου</a:t>
            </a:r>
          </a:p>
          <a:p>
            <a:pPr marL="342900" lvl="0" indent="-342900" algn="just">
              <a:spcBef>
                <a:spcPct val="20000"/>
              </a:spcBef>
              <a:buFont typeface="Wingdings" panose="05000000000000000000" pitchFamily="2" charset="2"/>
              <a:buChar char="ü"/>
              <a:defRPr/>
            </a:pPr>
            <a:r>
              <a:rPr lang="el-GR" dirty="0">
                <a:sym typeface="Wingdings" panose="05000000000000000000" pitchFamily="2" charset="2"/>
              </a:rPr>
              <a:t>Οργάνωση δραστηριοτήτων που να είναι </a:t>
            </a:r>
            <a:r>
              <a:rPr lang="el-GR" dirty="0" err="1">
                <a:sym typeface="Wingdings" panose="05000000000000000000" pitchFamily="2" charset="2"/>
              </a:rPr>
              <a:t>προσβάσιμες</a:t>
            </a:r>
            <a:r>
              <a:rPr lang="el-GR" dirty="0">
                <a:sym typeface="Wingdings" panose="05000000000000000000" pitchFamily="2" charset="2"/>
              </a:rPr>
              <a:t>, περιληπτικές και φιλικές προς το περιβάλλον και που να κάνουν χρήση ψηφιακών μέσων</a:t>
            </a:r>
          </a:p>
          <a:p>
            <a:pPr marL="342900" lvl="0" indent="-342900" algn="just">
              <a:spcBef>
                <a:spcPct val="20000"/>
              </a:spcBef>
              <a:buFont typeface="Wingdings" panose="05000000000000000000" pitchFamily="2" charset="2"/>
              <a:buChar char="ü"/>
              <a:defRPr/>
            </a:pPr>
            <a:r>
              <a:rPr lang="el-GR" dirty="0">
                <a:sym typeface="Wingdings" panose="05000000000000000000" pitchFamily="2" charset="2"/>
              </a:rPr>
              <a:t>Συνεχής παρακολούθηση της ποιότητας και του αντίκτυπου των δραστηριοτήτων</a:t>
            </a:r>
          </a:p>
          <a:p>
            <a:pPr marL="342900" lvl="0" indent="-342900" algn="just">
              <a:spcBef>
                <a:spcPct val="20000"/>
              </a:spcBef>
              <a:buFont typeface="Wingdings" panose="05000000000000000000" pitchFamily="2" charset="2"/>
              <a:buChar char="ü"/>
              <a:defRPr/>
            </a:pPr>
            <a:r>
              <a:rPr lang="el-GR" dirty="0">
                <a:sym typeface="Wingdings" panose="05000000000000000000" pitchFamily="2" charset="2"/>
              </a:rPr>
              <a:t>Αξιολόγηση των αποτελεσμάτων και του αντίκτυπού τους σε διάφορα επίπεδα</a:t>
            </a:r>
          </a:p>
          <a:p>
            <a:pPr marL="342900" lvl="0" indent="-342900" algn="just">
              <a:spcBef>
                <a:spcPct val="20000"/>
              </a:spcBef>
              <a:buFont typeface="Wingdings" panose="05000000000000000000" pitchFamily="2" charset="2"/>
              <a:buChar char="ü"/>
              <a:defRPr/>
            </a:pPr>
            <a:endParaRPr lang="el-GR" sz="2000" dirty="0"/>
          </a:p>
          <a:p>
            <a:pPr marL="342900" lvl="0" indent="-342900" algn="just">
              <a:spcBef>
                <a:spcPct val="20000"/>
              </a:spcBef>
              <a:buFont typeface="Wingdings" panose="05000000000000000000" pitchFamily="2" charset="2"/>
              <a:buChar char="ü"/>
              <a:defRPr/>
            </a:pPr>
            <a:endParaRPr lang="el-GR" sz="2000" b="1" dirty="0"/>
          </a:p>
        </p:txBody>
      </p:sp>
    </p:spTree>
    <p:extLst>
      <p:ext uri="{BB962C8B-B14F-4D97-AF65-F5344CB8AC3E}">
        <p14:creationId xmlns:p14="http://schemas.microsoft.com/office/powerpoint/2010/main" val="3588349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992461" y="0"/>
            <a:ext cx="9883698" cy="523220"/>
          </a:xfrm>
          <a:prstGeom prst="rect">
            <a:avLst/>
          </a:prstGeom>
          <a:noFill/>
        </p:spPr>
        <p:txBody>
          <a:bodyPr wrap="square" rtlCol="0">
            <a:spAutoFit/>
          </a:bodyPr>
          <a:lstStyle/>
          <a:p>
            <a:pPr algn="ctr"/>
            <a:r>
              <a:rPr lang="el-GR" sz="2800" b="1" dirty="0">
                <a:solidFill>
                  <a:schemeClr val="bg1"/>
                </a:solidFill>
              </a:rPr>
              <a:t>ΑΝΑΖΗΤΗΣΗ ΕΤΑΙΡΩΝ</a:t>
            </a:r>
            <a:endParaRPr lang="en-GB" sz="2800" b="1" dirty="0">
              <a:solidFill>
                <a:schemeClr val="bg1"/>
              </a:solidFill>
            </a:endParaRPr>
          </a:p>
        </p:txBody>
      </p:sp>
      <p:sp>
        <p:nvSpPr>
          <p:cNvPr id="4" name="Content Placeholder 2"/>
          <p:cNvSpPr txBox="1">
            <a:spLocks/>
          </p:cNvSpPr>
          <p:nvPr/>
        </p:nvSpPr>
        <p:spPr>
          <a:xfrm>
            <a:off x="254212" y="719147"/>
            <a:ext cx="11241448" cy="5625244"/>
          </a:xfrm>
          <a:prstGeom prst="rect">
            <a:avLst/>
          </a:prstGeom>
        </p:spPr>
        <p:txBody>
          <a:bodyPr/>
          <a:lstStyle/>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Σεμινάρια Επαφών: </a:t>
            </a:r>
            <a:r>
              <a:rPr kumimoji="0" lang="el-GR" sz="2000" b="0" i="0" u="none" strike="noStrike" kern="0" cap="none" spc="0" normalizeH="0" baseline="0" noProof="0" dirty="0">
                <a:ln>
                  <a:noFill/>
                </a:ln>
                <a:solidFill>
                  <a:prstClr val="black"/>
                </a:solidFill>
                <a:effectLst/>
                <a:uLnTx/>
                <a:uFillTx/>
              </a:rPr>
              <a:t>Ανακοινώνονται στην </a:t>
            </a:r>
            <a:r>
              <a:rPr kumimoji="0" lang="el-GR" sz="2000" b="0" i="0" u="none" strike="noStrike" kern="0" cap="none" spc="0" normalizeH="0" baseline="0" noProof="0" dirty="0">
                <a:ln>
                  <a:noFill/>
                </a:ln>
                <a:solidFill>
                  <a:prstClr val="black"/>
                </a:solidFill>
                <a:effectLst/>
                <a:uLnTx/>
                <a:uFillTx/>
                <a:hlinkClick r:id="rId3"/>
              </a:rPr>
              <a:t>Ιστοσελίδα του ΙΔΕΠ </a:t>
            </a:r>
            <a:r>
              <a:rPr kumimoji="0" lang="el-GR" sz="2000" b="0" i="0" u="none" strike="noStrike" kern="0" cap="none" spc="0" normalizeH="0" baseline="0" noProof="0" dirty="0">
                <a:ln>
                  <a:noFill/>
                </a:ln>
                <a:solidFill>
                  <a:prstClr val="black"/>
                </a:solidFill>
                <a:effectLst/>
                <a:uLnTx/>
                <a:uFillTx/>
              </a:rPr>
              <a:t>και στη σελίδα </a:t>
            </a:r>
            <a:r>
              <a:rPr kumimoji="0" lang="en-US" sz="2000" b="0" i="0" u="none" strike="noStrike" kern="0" cap="none" spc="0" normalizeH="0" baseline="0" noProof="0" dirty="0">
                <a:ln>
                  <a:noFill/>
                </a:ln>
                <a:solidFill>
                  <a:prstClr val="black"/>
                </a:solidFill>
                <a:effectLst/>
                <a:uLnTx/>
                <a:uFillTx/>
                <a:hlinkClick r:id="rId4"/>
              </a:rPr>
              <a:t>Facebook</a:t>
            </a:r>
            <a:r>
              <a:rPr kumimoji="0" lang="en-US" sz="2000" b="0" i="0" u="none" strike="noStrike" kern="0" cap="none" spc="0" normalizeH="0" baseline="0" noProof="0" dirty="0">
                <a:ln>
                  <a:noFill/>
                </a:ln>
                <a:solidFill>
                  <a:prstClr val="black"/>
                </a:solidFill>
                <a:effectLst/>
                <a:uLnTx/>
                <a:uFillTx/>
              </a:rPr>
              <a:t> </a:t>
            </a:r>
            <a:r>
              <a:rPr kumimoji="0" lang="el-GR" sz="2000" b="0" i="0" u="none" strike="noStrike" kern="0" cap="none" spc="0" normalizeH="0" baseline="0" noProof="0" dirty="0">
                <a:ln>
                  <a:noFill/>
                </a:ln>
                <a:solidFill>
                  <a:prstClr val="black"/>
                </a:solidFill>
                <a:effectLst/>
                <a:uLnTx/>
                <a:uFillTx/>
              </a:rPr>
              <a:t>του ΙΔΕΠ Διά Βίου Μάθησης</a:t>
            </a: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800" b="0" i="0" u="none" strike="noStrike" kern="0" cap="none" spc="0" normalizeH="0" baseline="0" noProof="0" dirty="0">
              <a:ln>
                <a:noFill/>
              </a:ln>
              <a:solidFill>
                <a:prstClr val="black"/>
              </a:solidFill>
              <a:effectLst/>
              <a:uLnTx/>
              <a:uFillTx/>
              <a:hlinkClick r:id="rId5"/>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GB" sz="2000" b="0" i="0" u="none" strike="noStrike" kern="0" cap="none" spc="0" normalizeH="0" baseline="0" noProof="0" dirty="0">
                <a:ln>
                  <a:noFill/>
                </a:ln>
                <a:solidFill>
                  <a:prstClr val="black"/>
                </a:solidFill>
                <a:effectLst/>
                <a:uLnTx/>
                <a:uFillTx/>
                <a:hlinkClick r:id="rId5"/>
              </a:rPr>
              <a:t>Erasmus+ Projects Results Platform </a:t>
            </a: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800" b="1" i="1"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Ιδιωτικές πρωτοβουλίες</a:t>
            </a:r>
            <a:r>
              <a:rPr kumimoji="0" lang="el-GR" sz="2000" b="0" i="0" u="none" strike="noStrike" kern="0" cap="none" spc="0" normalizeH="0" baseline="0" noProof="0" dirty="0">
                <a:ln>
                  <a:noFill/>
                </a:ln>
                <a:solidFill>
                  <a:prstClr val="black"/>
                </a:solidFill>
                <a:effectLst/>
                <a:uLnTx/>
                <a:uFillTx/>
              </a:rPr>
              <a:t>, όπως</a:t>
            </a: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Ομάδες στο </a:t>
            </a:r>
            <a:r>
              <a:rPr kumimoji="0" lang="en-US" sz="1800" b="0" i="0" u="none" strike="noStrike" kern="0" cap="none" spc="0" normalizeH="0" baseline="0" noProof="0" dirty="0">
                <a:ln>
                  <a:noFill/>
                </a:ln>
                <a:solidFill>
                  <a:prstClr val="black"/>
                </a:solidFill>
                <a:effectLst/>
                <a:uLnTx/>
                <a:uFillTx/>
              </a:rPr>
              <a:t>Facebook</a:t>
            </a:r>
            <a:r>
              <a:rPr kumimoji="0" lang="el-GR" sz="1800" b="0" i="0" u="none" strike="noStrike" kern="0" cap="none" spc="0" normalizeH="0" baseline="0" noProof="0" dirty="0">
                <a:ln>
                  <a:noFill/>
                </a:ln>
                <a:solidFill>
                  <a:prstClr val="black"/>
                </a:solidFill>
                <a:effectLst/>
                <a:uLnTx/>
                <a:uFillTx/>
              </a:rPr>
              <a:t>/</a:t>
            </a:r>
            <a:r>
              <a:rPr kumimoji="0" lang="en-US" sz="1800" b="0" i="0" u="none" strike="noStrike" kern="0" cap="none" spc="0" normalizeH="0" baseline="0" noProof="0" dirty="0">
                <a:ln>
                  <a:noFill/>
                </a:ln>
                <a:solidFill>
                  <a:prstClr val="black"/>
                </a:solidFill>
                <a:effectLst/>
                <a:uLnTx/>
                <a:uFillTx/>
              </a:rPr>
              <a:t>LinkedIn</a:t>
            </a:r>
            <a:endParaRPr kumimoji="0" lang="el-GR" sz="18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ct val="20000"/>
              </a:spcBef>
              <a:spcAft>
                <a:spcPts val="0"/>
              </a:spcAft>
              <a:buClr>
                <a:srgbClr val="01A6C7"/>
              </a:buClr>
              <a:buSzTx/>
              <a:buFontTx/>
              <a:buNone/>
              <a:tabLst/>
              <a:defRPr/>
            </a:pPr>
            <a:endParaRPr kumimoji="0" lang="el-GR" sz="8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Προσωπικές επαφές</a:t>
            </a:r>
            <a:r>
              <a:rPr kumimoji="0" lang="el-GR" sz="2000" b="0" i="0" u="none" strike="noStrike" kern="0" cap="none" spc="0" normalizeH="0" baseline="0" noProof="0" dirty="0">
                <a:ln>
                  <a:noFill/>
                </a:ln>
                <a:solidFill>
                  <a:prstClr val="black"/>
                </a:solidFill>
                <a:effectLst/>
                <a:uLnTx/>
                <a:uFillTx/>
              </a:rPr>
              <a:t>, που αποκτήθηκαν μέσω:</a:t>
            </a: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Συμμετοχής σε προηγούμενο </a:t>
            </a:r>
            <a:r>
              <a:rPr kumimoji="0" lang="en-US" sz="1800" b="0" i="0" u="none" strike="noStrike" kern="0" cap="none" spc="0" normalizeH="0" baseline="0" noProof="0" dirty="0">
                <a:ln>
                  <a:noFill/>
                </a:ln>
                <a:solidFill>
                  <a:prstClr val="black"/>
                </a:solidFill>
                <a:effectLst/>
                <a:uLnTx/>
                <a:uFillTx/>
              </a:rPr>
              <a:t>Erasmus+</a:t>
            </a:r>
            <a:r>
              <a:rPr kumimoji="0" lang="el-GR" sz="1800" b="0" i="0" u="none" strike="noStrike" kern="0" cap="none" spc="0" normalizeH="0" baseline="0" noProof="0" dirty="0">
                <a:ln>
                  <a:noFill/>
                </a:ln>
                <a:solidFill>
                  <a:prstClr val="black"/>
                </a:solidFill>
                <a:effectLst/>
                <a:uLnTx/>
                <a:uFillTx/>
              </a:rPr>
              <a:t> ή </a:t>
            </a:r>
            <a:r>
              <a:rPr kumimoji="0" lang="en-US" sz="1800" b="0" i="0" u="none" strike="noStrike" kern="0" cap="none" spc="0" normalizeH="0" baseline="0" noProof="0" dirty="0">
                <a:ln>
                  <a:noFill/>
                </a:ln>
                <a:solidFill>
                  <a:prstClr val="black"/>
                </a:solidFill>
                <a:effectLst/>
                <a:uLnTx/>
                <a:uFillTx/>
              </a:rPr>
              <a:t>LLP </a:t>
            </a:r>
            <a:r>
              <a:rPr kumimoji="0" lang="el-GR" sz="1800" b="0" i="0" u="none" strike="noStrike" kern="0" cap="none" spc="0" normalizeH="0" baseline="0" noProof="0" dirty="0">
                <a:ln>
                  <a:noFill/>
                </a:ln>
                <a:solidFill>
                  <a:prstClr val="black"/>
                </a:solidFill>
                <a:effectLst/>
                <a:uLnTx/>
                <a:uFillTx/>
              </a:rPr>
              <a:t>Σχέδιο ή σε άλλο χρηματοδοτούμενο Πρόγραμμα</a:t>
            </a: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8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kern="0" dirty="0">
                <a:solidFill>
                  <a:prstClr val="black"/>
                </a:solidFill>
              </a:rPr>
              <a:t>Ευρωπαϊκές </a:t>
            </a:r>
            <a:r>
              <a:rPr kumimoji="0" lang="el-GR" sz="2000" b="1" i="0" u="none" strike="noStrike" kern="0" cap="none" spc="0" normalizeH="0" baseline="0" noProof="0" dirty="0">
                <a:ln>
                  <a:noFill/>
                </a:ln>
                <a:solidFill>
                  <a:prstClr val="black"/>
                </a:solidFill>
                <a:effectLst/>
                <a:uLnTx/>
                <a:uFillTx/>
              </a:rPr>
              <a:t>Πλατφόρμες</a:t>
            </a:r>
            <a:r>
              <a:rPr lang="en-GB" sz="2000" b="1" kern="0" dirty="0">
                <a:solidFill>
                  <a:prstClr val="black"/>
                </a:solidFill>
              </a:rPr>
              <a:t>:</a:t>
            </a: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n-GB" sz="2000" u="sng" dirty="0">
                <a:solidFill>
                  <a:srgbClr val="0563C1"/>
                </a:solidFill>
                <a:effectLst/>
                <a:latin typeface="Calibri" panose="020F0502020204030204" pitchFamily="34" charset="0"/>
                <a:ea typeface="Times New Roman" panose="02020603050405020304" pitchFamily="18" charset="0"/>
                <a:hlinkClick r:id="rId6"/>
              </a:rPr>
              <a:t>EPALE Partner Search</a:t>
            </a:r>
            <a:r>
              <a:rPr lang="el-GR" sz="2000" dirty="0">
                <a:effectLst/>
                <a:latin typeface="Calibri" panose="020F0502020204030204" pitchFamily="34" charset="0"/>
                <a:ea typeface="Times New Roman" panose="02020603050405020304" pitchFamily="18" charset="0"/>
              </a:rPr>
              <a:t>: Εξεύρεση εταίρων στους τομείς: </a:t>
            </a:r>
            <a:r>
              <a:rPr lang="el-GR" sz="2000" b="1" dirty="0">
                <a:effectLst/>
                <a:latin typeface="Calibri" panose="020F0502020204030204" pitchFamily="34" charset="0"/>
                <a:ea typeface="Times New Roman" panose="02020603050405020304" pitchFamily="18" charset="0"/>
              </a:rPr>
              <a:t>Εκπαίδευσης Ενηλίκων</a:t>
            </a:r>
            <a:r>
              <a:rPr lang="el-GR" sz="2000" dirty="0">
                <a:effectLst/>
                <a:latin typeface="Calibri" panose="020F0502020204030204" pitchFamily="34" charset="0"/>
                <a:ea typeface="Times New Roman" panose="02020603050405020304" pitchFamily="18" charset="0"/>
              </a:rPr>
              <a:t> και </a:t>
            </a:r>
            <a:r>
              <a:rPr lang="el-GR" sz="2000" b="1" dirty="0">
                <a:effectLst/>
                <a:latin typeface="Calibri" panose="020F0502020204030204" pitchFamily="34" charset="0"/>
                <a:ea typeface="Times New Roman" panose="02020603050405020304" pitchFamily="18" charset="0"/>
              </a:rPr>
              <a:t>Επαγγελματική Εκπαίδευση και Κατάρτιση</a:t>
            </a:r>
            <a:r>
              <a:rPr lang="el-GR" sz="2000" dirty="0">
                <a:effectLst/>
                <a:latin typeface="Calibri" panose="020F0502020204030204" pitchFamily="34" charset="0"/>
                <a:ea typeface="Times New Roman" panose="02020603050405020304" pitchFamily="18" charset="0"/>
              </a:rPr>
              <a:t> </a:t>
            </a: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n-GB" sz="2000" u="sng" dirty="0">
                <a:solidFill>
                  <a:srgbClr val="0563C1"/>
                </a:solidFill>
                <a:effectLst/>
                <a:latin typeface="Calibri" panose="020F0502020204030204" pitchFamily="34" charset="0"/>
                <a:ea typeface="Times New Roman" panose="02020603050405020304" pitchFamily="18" charset="0"/>
                <a:hlinkClick r:id="rId7"/>
              </a:rPr>
              <a:t>European School Education Platform Partner Search</a:t>
            </a:r>
            <a:r>
              <a:rPr lang="el-GR" sz="2000" dirty="0">
                <a:effectLst/>
                <a:latin typeface="Calibri" panose="020F0502020204030204" pitchFamily="34" charset="0"/>
                <a:ea typeface="Times New Roman" panose="02020603050405020304" pitchFamily="18" charset="0"/>
              </a:rPr>
              <a:t>: Εξεύρεση εταίρων στους τομείς: </a:t>
            </a:r>
            <a:r>
              <a:rPr lang="el-GR" sz="2000" b="1" dirty="0">
                <a:effectLst/>
                <a:latin typeface="Calibri" panose="020F0502020204030204" pitchFamily="34" charset="0"/>
                <a:ea typeface="Times New Roman" panose="02020603050405020304" pitchFamily="18" charset="0"/>
              </a:rPr>
              <a:t>Σχολική Εκπαίδευση</a:t>
            </a:r>
            <a:r>
              <a:rPr lang="el-GR" sz="2000" dirty="0">
                <a:effectLst/>
                <a:latin typeface="Calibri" panose="020F0502020204030204" pitchFamily="34" charset="0"/>
                <a:ea typeface="Times New Roman" panose="02020603050405020304" pitchFamily="18" charset="0"/>
              </a:rPr>
              <a:t>, </a:t>
            </a:r>
            <a:r>
              <a:rPr lang="el-GR" sz="2000" b="1" dirty="0">
                <a:effectLst/>
                <a:latin typeface="Calibri" panose="020F0502020204030204" pitchFamily="34" charset="0"/>
                <a:ea typeface="Times New Roman" panose="02020603050405020304" pitchFamily="18" charset="0"/>
              </a:rPr>
              <a:t>Επαγγελματική Εκπαίδευση και Κατάρτιση κ.α.</a:t>
            </a:r>
            <a:r>
              <a:rPr lang="el-GR" sz="2000" dirty="0">
                <a:effectLst/>
                <a:latin typeface="Calibri" panose="020F0502020204030204" pitchFamily="34" charset="0"/>
                <a:ea typeface="Times New Roman" panose="02020603050405020304" pitchFamily="18" charset="0"/>
              </a:rPr>
              <a:t> </a:t>
            </a:r>
            <a:endParaRPr lang="en-GB" sz="2000" dirty="0">
              <a:effectLst/>
              <a:latin typeface="Calibri" panose="020F0502020204030204" pitchFamily="34" charset="0"/>
              <a:ea typeface="Times New Roman" panose="02020603050405020304" pitchFamily="18" charset="0"/>
            </a:endParaRP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sz="2000" b="0" i="0" u="none" strike="noStrike" kern="1200" cap="none" spc="0" normalizeH="0" baseline="0" noProof="0" dirty="0">
                <a:ln>
                  <a:noFill/>
                </a:ln>
                <a:solidFill>
                  <a:srgbClr val="0563C1"/>
                </a:solidFill>
                <a:effectLst/>
                <a:uLnTx/>
                <a:uFillTx/>
                <a:latin typeface="Calibri"/>
                <a:ea typeface="+mn-ea"/>
                <a:cs typeface="Calibri"/>
                <a:hlinkClick r:id="rId8">
                  <a:extLst>
                    <a:ext uri="{A12FA001-AC4F-418D-AE19-62706E023703}">
                      <ahyp:hlinkClr xmlns:ahyp="http://schemas.microsoft.com/office/drawing/2018/hyperlinkcolor" val="tx"/>
                    </a:ext>
                  </a:extLst>
                </a:hlinkClick>
              </a:rPr>
              <a:t>Salto </a:t>
            </a:r>
            <a:r>
              <a:rPr lang="en-GB" sz="2000" u="sng" dirty="0">
                <a:solidFill>
                  <a:srgbClr val="0563C1"/>
                </a:solidFill>
                <a:latin typeface="Calibri" panose="020F0502020204030204" pitchFamily="34" charset="0"/>
                <a:hlinkClick r:id="rId8">
                  <a:extLst>
                    <a:ext uri="{A12FA001-AC4F-418D-AE19-62706E023703}">
                      <ahyp:hlinkClr xmlns:ahyp="http://schemas.microsoft.com/office/drawing/2018/hyperlinkcolor" val="tx"/>
                    </a:ext>
                  </a:extLst>
                </a:hlinkClick>
              </a:rPr>
              <a:t>Training and Cooperation for Education and Training</a:t>
            </a:r>
            <a:r>
              <a:rPr kumimoji="0" lang="el-GR" sz="1800" b="0" i="0" u="none" strike="noStrike" kern="1200" cap="none" spc="0" normalizeH="0" baseline="0" noProof="0" dirty="0">
                <a:ln>
                  <a:noFill/>
                </a:ln>
                <a:effectLst/>
                <a:uLnTx/>
                <a:uFillTx/>
                <a:latin typeface="Calibri" panose="020F0502020204030204" pitchFamily="34" charset="0"/>
                <a:ea typeface="+mn-ea"/>
                <a:cs typeface="+mn-cs"/>
              </a:rPr>
              <a:t>:</a:t>
            </a:r>
            <a:r>
              <a:rPr lang="el-GR" sz="2000" dirty="0">
                <a:effectLst/>
                <a:latin typeface="Calibri" panose="020F0502020204030204" pitchFamily="34" charset="0"/>
                <a:ea typeface="Times New Roman" panose="02020603050405020304" pitchFamily="18" charset="0"/>
              </a:rPr>
              <a:t> Εξεύρεση εταίρων στους τομείς</a:t>
            </a:r>
            <a:r>
              <a:rPr lang="en-GB" sz="2000" dirty="0">
                <a:effectLst/>
                <a:latin typeface="Calibri" panose="020F0502020204030204" pitchFamily="34" charset="0"/>
                <a:ea typeface="Times New Roman" panose="02020603050405020304" pitchFamily="18" charset="0"/>
              </a:rPr>
              <a:t> </a:t>
            </a:r>
            <a:r>
              <a:rPr lang="el-GR" sz="2000" dirty="0">
                <a:effectLst/>
                <a:latin typeface="Calibri" panose="020F0502020204030204" pitchFamily="34" charset="0"/>
                <a:ea typeface="Times New Roman" panose="02020603050405020304" pitchFamily="18" charset="0"/>
              </a:rPr>
              <a:t>Εκπαίδευσης &amp; Κατάρτισης</a:t>
            </a:r>
            <a:endParaRPr lang="el-GR" sz="2000" dirty="0">
              <a:solidFill>
                <a:srgbClr val="0070C0"/>
              </a:solidFill>
              <a:effectLst/>
              <a:latin typeface="Calibri" panose="020F0502020204030204" pitchFamily="34" charset="0"/>
              <a:ea typeface="Times New Roman" panose="02020603050405020304" pitchFamily="18" charset="0"/>
            </a:endParaRP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n-GB" sz="2000" u="sng" dirty="0">
                <a:solidFill>
                  <a:srgbClr val="0563C1"/>
                </a:solidFill>
                <a:effectLst/>
                <a:latin typeface="Calibri" panose="020F0502020204030204" pitchFamily="34" charset="0"/>
                <a:ea typeface="Times New Roman" panose="02020603050405020304" pitchFamily="18" charset="0"/>
                <a:hlinkClick r:id="rId9"/>
              </a:rPr>
              <a:t>OTLAS</a:t>
            </a:r>
            <a:r>
              <a:rPr lang="el-GR" sz="2000" dirty="0">
                <a:effectLst/>
                <a:latin typeface="Calibri" panose="020F0502020204030204" pitchFamily="34" charset="0"/>
                <a:ea typeface="Times New Roman" panose="02020603050405020304" pitchFamily="18" charset="0"/>
              </a:rPr>
              <a:t>: Εξεύρεση εταίρων στους τομείς: </a:t>
            </a:r>
            <a:r>
              <a:rPr lang="el-GR" sz="2000" b="1" dirty="0">
                <a:effectLst/>
                <a:latin typeface="Calibri" panose="020F0502020204030204" pitchFamily="34" charset="0"/>
                <a:ea typeface="Times New Roman" panose="02020603050405020304" pitchFamily="18" charset="0"/>
              </a:rPr>
              <a:t>Νεολαία, Εκπαίδευση Ενηλίκων, κ.α.</a:t>
            </a:r>
            <a:r>
              <a:rPr lang="el-GR" sz="2000" dirty="0">
                <a:effectLst/>
                <a:latin typeface="Calibri" panose="020F0502020204030204" pitchFamily="34" charset="0"/>
                <a:ea typeface="Times New Roman" panose="02020603050405020304" pitchFamily="18" charset="0"/>
              </a:rPr>
              <a:t> </a:t>
            </a: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endParaRPr kumimoji="0" lang="en-GB" sz="20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75288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078401" y="21760"/>
            <a:ext cx="9883698" cy="523220"/>
          </a:xfrm>
          <a:prstGeom prst="rect">
            <a:avLst/>
          </a:prstGeom>
          <a:noFill/>
        </p:spPr>
        <p:txBody>
          <a:bodyPr wrap="square" rtlCol="0">
            <a:spAutoFit/>
          </a:bodyPr>
          <a:lstStyle/>
          <a:p>
            <a:pPr algn="ctr"/>
            <a:r>
              <a:rPr lang="el-GR" sz="2800" b="1" dirty="0">
                <a:solidFill>
                  <a:schemeClr val="bg1"/>
                </a:solidFill>
              </a:rPr>
              <a:t>ΔΙΑΘΕΣΙΜΟ ΚΟΝΔΥΛΙ</a:t>
            </a:r>
            <a:endParaRPr lang="en-GB" sz="2800" b="1" dirty="0">
              <a:solidFill>
                <a:schemeClr val="bg1"/>
              </a:solidFill>
            </a:endParaRPr>
          </a:p>
        </p:txBody>
      </p:sp>
      <p:graphicFrame>
        <p:nvGraphicFramePr>
          <p:cNvPr id="7" name="Table 6">
            <a:extLst>
              <a:ext uri="{FF2B5EF4-FFF2-40B4-BE49-F238E27FC236}">
                <a16:creationId xmlns:a16="http://schemas.microsoft.com/office/drawing/2014/main" id="{81B5E04E-33BC-0212-9CAA-8A1389BF4C38}"/>
              </a:ext>
            </a:extLst>
          </p:cNvPr>
          <p:cNvGraphicFramePr>
            <a:graphicFrameLocks noGrp="1"/>
          </p:cNvGraphicFramePr>
          <p:nvPr>
            <p:extLst>
              <p:ext uri="{D42A27DB-BD31-4B8C-83A1-F6EECF244321}">
                <p14:modId xmlns:p14="http://schemas.microsoft.com/office/powerpoint/2010/main" val="3197596214"/>
              </p:ext>
            </p:extLst>
          </p:nvPr>
        </p:nvGraphicFramePr>
        <p:xfrm>
          <a:off x="775320" y="931470"/>
          <a:ext cx="9529013" cy="5436495"/>
        </p:xfrm>
        <a:graphic>
          <a:graphicData uri="http://schemas.openxmlformats.org/drawingml/2006/table">
            <a:tbl>
              <a:tblPr firstRow="1" bandRow="1">
                <a:tableStyleId>{F5AB1C69-6EDB-4FF4-983F-18BD219EF322}</a:tableStyleId>
              </a:tblPr>
              <a:tblGrid>
                <a:gridCol w="3573695">
                  <a:extLst>
                    <a:ext uri="{9D8B030D-6E8A-4147-A177-3AD203B41FA5}">
                      <a16:colId xmlns:a16="http://schemas.microsoft.com/office/drawing/2014/main" val="1949572013"/>
                    </a:ext>
                  </a:extLst>
                </a:gridCol>
                <a:gridCol w="1985106">
                  <a:extLst>
                    <a:ext uri="{9D8B030D-6E8A-4147-A177-3AD203B41FA5}">
                      <a16:colId xmlns:a16="http://schemas.microsoft.com/office/drawing/2014/main" val="3529228200"/>
                    </a:ext>
                  </a:extLst>
                </a:gridCol>
                <a:gridCol w="2080536">
                  <a:extLst>
                    <a:ext uri="{9D8B030D-6E8A-4147-A177-3AD203B41FA5}">
                      <a16:colId xmlns:a16="http://schemas.microsoft.com/office/drawing/2014/main" val="582767404"/>
                    </a:ext>
                  </a:extLst>
                </a:gridCol>
                <a:gridCol w="1889676">
                  <a:extLst>
                    <a:ext uri="{9D8B030D-6E8A-4147-A177-3AD203B41FA5}">
                      <a16:colId xmlns:a16="http://schemas.microsoft.com/office/drawing/2014/main" val="4041240079"/>
                    </a:ext>
                  </a:extLst>
                </a:gridCol>
              </a:tblGrid>
              <a:tr h="1087299">
                <a:tc>
                  <a:txBody>
                    <a:bodyPr/>
                    <a:lstStyle/>
                    <a:p>
                      <a:r>
                        <a:rPr lang="el-GR" sz="2400" dirty="0"/>
                        <a:t>ΤΟΜΕΑΣ ΕΚΠΑΙΔΕΥΣΗΣ</a:t>
                      </a:r>
                      <a:endParaRPr lang="en-GB" sz="2400" dirty="0"/>
                    </a:p>
                  </a:txBody>
                  <a:tcPr anchor="ctr"/>
                </a:tc>
                <a:tc>
                  <a:txBody>
                    <a:bodyPr/>
                    <a:lstStyle/>
                    <a:p>
                      <a:r>
                        <a:rPr lang="el-GR" sz="2400" dirty="0"/>
                        <a:t>1</a:t>
                      </a:r>
                      <a:r>
                        <a:rPr lang="el-GR" sz="2400" baseline="30000" dirty="0"/>
                        <a:t>η</a:t>
                      </a:r>
                      <a:r>
                        <a:rPr lang="el-GR" sz="2400" baseline="0" dirty="0"/>
                        <a:t> Προθεσμία</a:t>
                      </a:r>
                      <a:endParaRPr lang="en-GB" sz="2400" dirty="0"/>
                    </a:p>
                  </a:txBody>
                  <a:tcPr anchor="ctr"/>
                </a:tc>
                <a:tc>
                  <a:txBody>
                    <a:bodyPr/>
                    <a:lstStyle/>
                    <a:p>
                      <a:r>
                        <a:rPr lang="el-GR" sz="2400" dirty="0"/>
                        <a:t> 3</a:t>
                      </a:r>
                      <a:r>
                        <a:rPr lang="el-GR" sz="2400" baseline="30000" dirty="0"/>
                        <a:t>η</a:t>
                      </a:r>
                      <a:r>
                        <a:rPr lang="el-GR" sz="2400" dirty="0"/>
                        <a:t> Προθεσμία</a:t>
                      </a:r>
                      <a:endParaRPr lang="en-GB" sz="2400" dirty="0"/>
                    </a:p>
                  </a:txBody>
                  <a:tcPr anchor="ctr"/>
                </a:tc>
                <a:tc>
                  <a:txBody>
                    <a:bodyPr/>
                    <a:lstStyle/>
                    <a:p>
                      <a:r>
                        <a:rPr lang="el-GR" sz="2400" dirty="0"/>
                        <a:t>Συνολικό</a:t>
                      </a:r>
                      <a:r>
                        <a:rPr lang="el-GR" sz="2400" baseline="0" dirty="0"/>
                        <a:t> Κονδύλι</a:t>
                      </a:r>
                      <a:endParaRPr lang="en-GB" sz="2400" dirty="0"/>
                    </a:p>
                  </a:txBody>
                  <a:tcPr anchor="ctr"/>
                </a:tc>
                <a:extLst>
                  <a:ext uri="{0D108BD9-81ED-4DB2-BD59-A6C34878D82A}">
                    <a16:rowId xmlns:a16="http://schemas.microsoft.com/office/drawing/2014/main" val="2740160442"/>
                  </a:ext>
                </a:extLst>
              </a:tr>
              <a:tr h="1087299">
                <a:tc>
                  <a:txBody>
                    <a:bodyPr/>
                    <a:lstStyle/>
                    <a:p>
                      <a:r>
                        <a:rPr lang="el-GR" sz="2200" dirty="0"/>
                        <a:t>Σχολική Εκπαίδευση</a:t>
                      </a:r>
                      <a:endParaRPr lang="en-GB" sz="2200" dirty="0"/>
                    </a:p>
                  </a:txBody>
                  <a:tcPr anchor="ctr"/>
                </a:tc>
                <a:tc>
                  <a:txBody>
                    <a:bodyPr/>
                    <a:lstStyle/>
                    <a:p>
                      <a:r>
                        <a:rPr lang="en-CY" sz="2200" dirty="0"/>
                        <a:t>€</a:t>
                      </a:r>
                      <a:r>
                        <a:rPr lang="en-GB" sz="2200" dirty="0"/>
                        <a:t>80.043</a:t>
                      </a:r>
                    </a:p>
                  </a:txBody>
                  <a:tcPr anchor="ctr"/>
                </a:tc>
                <a:tc>
                  <a:txBody>
                    <a:bodyPr/>
                    <a:lstStyle/>
                    <a:p>
                      <a:r>
                        <a:rPr lang="en-CY" sz="2200" dirty="0"/>
                        <a:t>€53.</a:t>
                      </a:r>
                      <a:r>
                        <a:rPr lang="en-GB" sz="2200" dirty="0"/>
                        <a:t>362</a:t>
                      </a:r>
                    </a:p>
                  </a:txBody>
                  <a:tcPr anchor="ctr"/>
                </a:tc>
                <a:tc>
                  <a:txBody>
                    <a:bodyPr/>
                    <a:lstStyle/>
                    <a:p>
                      <a:r>
                        <a:rPr lang="en-CY" sz="2200" b="1" dirty="0"/>
                        <a:t>€13</a:t>
                      </a:r>
                      <a:r>
                        <a:rPr lang="en-GB" sz="2200" b="1" dirty="0"/>
                        <a:t>3.405</a:t>
                      </a:r>
                    </a:p>
                  </a:txBody>
                  <a:tcPr anchor="ctr"/>
                </a:tc>
                <a:extLst>
                  <a:ext uri="{0D108BD9-81ED-4DB2-BD59-A6C34878D82A}">
                    <a16:rowId xmlns:a16="http://schemas.microsoft.com/office/drawing/2014/main" val="1175668837"/>
                  </a:ext>
                </a:extLst>
              </a:tr>
              <a:tr h="1087299">
                <a:tc>
                  <a:txBody>
                    <a:bodyPr/>
                    <a:lstStyle/>
                    <a:p>
                      <a:r>
                        <a:rPr lang="el-GR" sz="2200" dirty="0"/>
                        <a:t>Επαγγελματική</a:t>
                      </a:r>
                      <a:r>
                        <a:rPr lang="el-GR" sz="2200" baseline="0" dirty="0"/>
                        <a:t> Εκπαίδευση και Κατάρτιση</a:t>
                      </a:r>
                      <a:endParaRPr lang="en-GB" sz="2200" dirty="0"/>
                    </a:p>
                  </a:txBody>
                  <a:tcPr anchor="ctr"/>
                </a:tc>
                <a:tc>
                  <a:txBody>
                    <a:bodyPr/>
                    <a:lstStyle/>
                    <a:p>
                      <a:r>
                        <a:rPr lang="en-CY" sz="2200" dirty="0"/>
                        <a:t>€8</a:t>
                      </a:r>
                      <a:r>
                        <a:rPr lang="en-GB" sz="2200" dirty="0"/>
                        <a:t>5.458</a:t>
                      </a:r>
                    </a:p>
                  </a:txBody>
                  <a:tcPr anchor="ctr"/>
                </a:tc>
                <a:tc>
                  <a:txBody>
                    <a:bodyPr/>
                    <a:lstStyle/>
                    <a:p>
                      <a:r>
                        <a:rPr lang="en-CY" sz="2200" dirty="0"/>
                        <a:t>€56.</a:t>
                      </a:r>
                      <a:r>
                        <a:rPr lang="en-GB" sz="2200" dirty="0"/>
                        <a:t>972</a:t>
                      </a:r>
                    </a:p>
                  </a:txBody>
                  <a:tcPr anchor="ctr"/>
                </a:tc>
                <a:tc>
                  <a:txBody>
                    <a:bodyPr/>
                    <a:lstStyle/>
                    <a:p>
                      <a:r>
                        <a:rPr lang="en-CY" sz="2200" b="1" dirty="0"/>
                        <a:t>€14</a:t>
                      </a:r>
                      <a:r>
                        <a:rPr lang="en-GB" sz="2200" b="1" dirty="0"/>
                        <a:t>2.430</a:t>
                      </a:r>
                    </a:p>
                  </a:txBody>
                  <a:tcPr anchor="ctr"/>
                </a:tc>
                <a:extLst>
                  <a:ext uri="{0D108BD9-81ED-4DB2-BD59-A6C34878D82A}">
                    <a16:rowId xmlns:a16="http://schemas.microsoft.com/office/drawing/2014/main" val="2208811695"/>
                  </a:ext>
                </a:extLst>
              </a:tr>
              <a:tr h="1087299">
                <a:tc>
                  <a:txBody>
                    <a:bodyPr/>
                    <a:lstStyle/>
                    <a:p>
                      <a:r>
                        <a:rPr lang="el-GR" sz="2200" dirty="0"/>
                        <a:t>Εκπαίδευση</a:t>
                      </a:r>
                      <a:r>
                        <a:rPr lang="el-GR" sz="2200" baseline="0" dirty="0"/>
                        <a:t> Ενηλίκων </a:t>
                      </a:r>
                      <a:endParaRPr lang="en-GB" sz="2200" dirty="0"/>
                    </a:p>
                  </a:txBody>
                  <a:tcPr anchor="ctr"/>
                </a:tc>
                <a:tc>
                  <a:txBody>
                    <a:bodyPr/>
                    <a:lstStyle/>
                    <a:p>
                      <a:r>
                        <a:rPr lang="en-CY" sz="2200" dirty="0"/>
                        <a:t>€</a:t>
                      </a:r>
                      <a:r>
                        <a:rPr lang="en-GB" sz="2200" dirty="0"/>
                        <a:t>81.617</a:t>
                      </a:r>
                    </a:p>
                  </a:txBody>
                  <a:tcPr anchor="ctr"/>
                </a:tc>
                <a:tc>
                  <a:txBody>
                    <a:bodyPr/>
                    <a:lstStyle/>
                    <a:p>
                      <a:r>
                        <a:rPr lang="en-CY" sz="2200" dirty="0"/>
                        <a:t>€54.</a:t>
                      </a:r>
                      <a:r>
                        <a:rPr lang="en-GB" sz="2200" dirty="0"/>
                        <a:t>411</a:t>
                      </a:r>
                    </a:p>
                  </a:txBody>
                  <a:tcPr anchor="ctr"/>
                </a:tc>
                <a:tc>
                  <a:txBody>
                    <a:bodyPr/>
                    <a:lstStyle/>
                    <a:p>
                      <a:r>
                        <a:rPr lang="en-CY" sz="2200" b="1" dirty="0"/>
                        <a:t>€13</a:t>
                      </a:r>
                      <a:r>
                        <a:rPr lang="en-GB" sz="2200" b="1" dirty="0"/>
                        <a:t>6.028</a:t>
                      </a:r>
                    </a:p>
                  </a:txBody>
                  <a:tcPr anchor="ctr"/>
                </a:tc>
                <a:extLst>
                  <a:ext uri="{0D108BD9-81ED-4DB2-BD59-A6C34878D82A}">
                    <a16:rowId xmlns:a16="http://schemas.microsoft.com/office/drawing/2014/main" val="2504925795"/>
                  </a:ext>
                </a:extLst>
              </a:tr>
              <a:tr h="1087299">
                <a:tc>
                  <a:txBody>
                    <a:bodyPr/>
                    <a:lstStyle/>
                    <a:p>
                      <a:r>
                        <a:rPr lang="el-GR" sz="2200" dirty="0"/>
                        <a:t>Νεολαία</a:t>
                      </a:r>
                      <a:endParaRPr lang="en-GB" sz="2200" dirty="0"/>
                    </a:p>
                  </a:txBody>
                  <a:tcPr anchor="ctr"/>
                </a:tc>
                <a:tc>
                  <a:txBody>
                    <a:bodyPr/>
                    <a:lstStyle/>
                    <a:p>
                      <a:r>
                        <a:rPr lang="en-GB" sz="2200" dirty="0"/>
                        <a:t>€192.623</a:t>
                      </a:r>
                    </a:p>
                  </a:txBody>
                  <a:tcPr anchor="ctr"/>
                </a:tc>
                <a:tc>
                  <a:txBody>
                    <a:bodyPr/>
                    <a:lstStyle/>
                    <a:p>
                      <a:r>
                        <a:rPr lang="en-GB" sz="2200" dirty="0"/>
                        <a:t>€192.623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b="1" kern="1200" dirty="0">
                          <a:solidFill>
                            <a:schemeClr val="dk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200" b="1" kern="1200" dirty="0">
                          <a:solidFill>
                            <a:schemeClr val="dk1"/>
                          </a:solidFill>
                          <a:latin typeface="+mn-lt"/>
                          <a:ea typeface="+mn-ea"/>
                          <a:cs typeface="+mn-cs"/>
                        </a:rPr>
                        <a:t>€385.246</a:t>
                      </a:r>
                    </a:p>
                    <a:p>
                      <a:endParaRPr lang="en-GB" sz="2200" b="1" dirty="0"/>
                    </a:p>
                  </a:txBody>
                  <a:tcPr anchor="ctr"/>
                </a:tc>
                <a:extLst>
                  <a:ext uri="{0D108BD9-81ED-4DB2-BD59-A6C34878D82A}">
                    <a16:rowId xmlns:a16="http://schemas.microsoft.com/office/drawing/2014/main" val="176923202"/>
                  </a:ext>
                </a:extLst>
              </a:tr>
            </a:tbl>
          </a:graphicData>
        </a:graphic>
      </p:graphicFrame>
    </p:spTree>
    <p:extLst>
      <p:ext uri="{BB962C8B-B14F-4D97-AF65-F5344CB8AC3E}">
        <p14:creationId xmlns:p14="http://schemas.microsoft.com/office/powerpoint/2010/main" val="3363323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824625" y="36951"/>
            <a:ext cx="10008052" cy="523220"/>
          </a:xfrm>
          <a:prstGeom prst="rect">
            <a:avLst/>
          </a:prstGeom>
          <a:noFill/>
        </p:spPr>
        <p:txBody>
          <a:bodyPr wrap="square" rtlCol="0">
            <a:spAutoFit/>
          </a:bodyPr>
          <a:lstStyle/>
          <a:p>
            <a:pPr algn="ctr"/>
            <a:r>
              <a:rPr lang="el-GR" sz="2800" b="1" dirty="0">
                <a:solidFill>
                  <a:schemeClr val="bg1"/>
                </a:solidFill>
              </a:rPr>
              <a:t>ΠΡΟΘΕΣΜΙΕΣ ΥΠΟΒΟΛΗΣ</a:t>
            </a:r>
            <a:endParaRPr lang="en-GB" sz="2800" b="1" dirty="0">
              <a:solidFill>
                <a:schemeClr val="bg1"/>
              </a:solidFill>
            </a:endParaRPr>
          </a:p>
        </p:txBody>
      </p:sp>
      <p:sp>
        <p:nvSpPr>
          <p:cNvPr id="4" name="Content Placeholder 2"/>
          <p:cNvSpPr txBox="1">
            <a:spLocks/>
          </p:cNvSpPr>
          <p:nvPr/>
        </p:nvSpPr>
        <p:spPr>
          <a:xfrm>
            <a:off x="1050131" y="848215"/>
            <a:ext cx="9777494" cy="510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ea typeface="+mn-ea"/>
                <a:cs typeface="+mn-cs"/>
              </a:rPr>
              <a:t>Οι αιτήσεις για επιχορήγηση θα υποβάλλονται μέχρι και τις:</a:t>
            </a:r>
          </a:p>
          <a:p>
            <a:pPr marL="0" marR="0" lvl="0" indent="0" algn="ctr" defTabSz="914400" rtl="0" eaLnBrk="1" fontAlgn="auto" latinLnBrk="0" hangingPunct="1">
              <a:lnSpc>
                <a:spcPct val="100000"/>
              </a:lnSpc>
              <a:spcBef>
                <a:spcPct val="20000"/>
              </a:spcBef>
              <a:spcAft>
                <a:spcPts val="0"/>
              </a:spcAft>
              <a:buClrTx/>
              <a:buSzTx/>
              <a:buNone/>
              <a:tabLst/>
              <a:defRPr/>
            </a:pPr>
            <a:endParaRPr lang="el-GR" sz="2000" b="1" noProof="0" dirty="0">
              <a:solidFill>
                <a:sysClr val="windowText" lastClr="000000"/>
              </a:solidFill>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dirty="0">
                <a:solidFill>
                  <a:sysClr val="windowText" lastClr="000000"/>
                </a:solidFill>
                <a:latin typeface="Calibri"/>
              </a:rPr>
              <a:t>5</a:t>
            </a:r>
            <a:r>
              <a:rPr kumimoji="0" lang="el-GR" sz="2000" b="1" i="0" strike="noStrike" kern="1200" cap="none" spc="0" normalizeH="0" baseline="0" noProof="0" dirty="0">
                <a:ln>
                  <a:noFill/>
                </a:ln>
                <a:solidFill>
                  <a:sysClr val="windowText" lastClr="000000"/>
                </a:solidFill>
                <a:effectLst/>
                <a:uLnTx/>
                <a:uFillTx/>
                <a:latin typeface="Calibri"/>
                <a:ea typeface="+mn-ea"/>
                <a:cs typeface="+mn-cs"/>
              </a:rPr>
              <a:t> Μαρτίου 2024</a:t>
            </a:r>
            <a:r>
              <a:rPr kumimoji="0" lang="el-GR" sz="2000" b="0" i="0" strike="noStrike" kern="1200" cap="none" spc="0" normalizeH="0" baseline="0" noProof="0" dirty="0">
                <a:ln>
                  <a:noFill/>
                </a:ln>
                <a:solidFill>
                  <a:sysClr val="windowText" lastClr="000000"/>
                </a:solidFill>
                <a:effectLst/>
                <a:uLnTx/>
                <a:uFillTx/>
                <a:latin typeface="Calibri"/>
                <a:ea typeface="+mn-ea"/>
                <a:cs typeface="+mn-cs"/>
              </a:rPr>
              <a:t>,</a:t>
            </a:r>
            <a:r>
              <a:rPr kumimoji="0" lang="el-GR" sz="2000" b="0" i="0" strike="noStrike" kern="1200" cap="none" spc="0" normalizeH="0" noProof="0" dirty="0">
                <a:ln>
                  <a:noFill/>
                </a:ln>
                <a:solidFill>
                  <a:sysClr val="windowText" lastClr="000000"/>
                </a:solidFill>
                <a:effectLst/>
                <a:uLnTx/>
                <a:uFillTx/>
                <a:latin typeface="Calibri"/>
                <a:ea typeface="+mn-ea"/>
                <a:cs typeface="+mn-cs"/>
              </a:rPr>
              <a:t> </a:t>
            </a:r>
            <a:r>
              <a:rPr kumimoji="0" lang="el-GR" sz="2000" b="0" i="0" strike="noStrike" kern="1200" cap="none" spc="0" normalizeH="0" baseline="0" noProof="0" dirty="0">
                <a:ln>
                  <a:noFill/>
                </a:ln>
                <a:solidFill>
                  <a:sysClr val="windowText" lastClr="000000"/>
                </a:solidFill>
                <a:effectLst/>
                <a:uLnTx/>
                <a:uFillTx/>
                <a:latin typeface="Calibri"/>
                <a:ea typeface="+mn-ea"/>
                <a:cs typeface="+mn-cs"/>
              </a:rPr>
              <a:t>1 μ.μ. (ώρα Κύπρου)</a:t>
            </a:r>
          </a:p>
          <a:p>
            <a:pPr marL="0" lvl="0" indent="0" algn="ctr">
              <a:buNone/>
              <a:defRPr/>
            </a:pPr>
            <a:r>
              <a:rPr lang="el-GR" sz="2000" i="1" dirty="0">
                <a:solidFill>
                  <a:sysClr val="windowText" lastClr="000000"/>
                </a:solidFill>
              </a:rPr>
              <a:t>!!! Η συγκεκριμένη προθεσμία αφορά σχέδια που θα ξεκινήσουν μεταξύ </a:t>
            </a:r>
            <a:r>
              <a:rPr lang="el-GR" sz="2000" i="1" u="sng" dirty="0">
                <a:solidFill>
                  <a:sysClr val="windowText" lastClr="000000"/>
                </a:solidFill>
              </a:rPr>
              <a:t>1</a:t>
            </a:r>
            <a:r>
              <a:rPr lang="el-GR" sz="2000" i="1" u="sng" baseline="30000" dirty="0">
                <a:solidFill>
                  <a:sysClr val="windowText" lastClr="000000"/>
                </a:solidFill>
              </a:rPr>
              <a:t>ης</a:t>
            </a:r>
            <a:r>
              <a:rPr lang="el-GR" sz="2000" i="1" u="sng" dirty="0">
                <a:solidFill>
                  <a:sysClr val="windowText" lastClr="000000"/>
                </a:solidFill>
              </a:rPr>
              <a:t> Σεπτεμβρίου  2024 – 31</a:t>
            </a:r>
            <a:r>
              <a:rPr lang="el-GR" sz="2000" i="1" u="sng" baseline="30000" dirty="0">
                <a:solidFill>
                  <a:sysClr val="windowText" lastClr="000000"/>
                </a:solidFill>
              </a:rPr>
              <a:t>ης</a:t>
            </a:r>
            <a:r>
              <a:rPr lang="el-GR" sz="2000" i="1" u="sng" dirty="0">
                <a:solidFill>
                  <a:sysClr val="windowText" lastClr="000000"/>
                </a:solidFill>
              </a:rPr>
              <a:t> Δεκεμβρίου 2024</a:t>
            </a:r>
          </a:p>
          <a:p>
            <a:pPr marL="0" marR="0" lvl="0" indent="0" algn="ctr" defTabSz="914400" rtl="0" eaLnBrk="1" fontAlgn="auto" latinLnBrk="0" hangingPunct="1">
              <a:lnSpc>
                <a:spcPct val="100000"/>
              </a:lnSpc>
              <a:spcBef>
                <a:spcPct val="20000"/>
              </a:spcBef>
              <a:spcAft>
                <a:spcPts val="0"/>
              </a:spcAft>
              <a:buClrTx/>
              <a:buSzTx/>
              <a:buNone/>
              <a:tabLst/>
              <a:defRPr/>
            </a:pP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dirty="0">
                <a:solidFill>
                  <a:sysClr val="windowText" lastClr="000000"/>
                </a:solidFill>
                <a:latin typeface="Calibri"/>
              </a:rPr>
              <a:t>1 Οκτωβρίου 2024</a:t>
            </a:r>
            <a:r>
              <a:rPr lang="el-GR" sz="2000" dirty="0">
                <a:solidFill>
                  <a:sysClr val="windowText" lastClr="000000"/>
                </a:solidFill>
                <a:latin typeface="Calibri"/>
              </a:rPr>
              <a:t>, 1 μ.μ. (ώρα Κύπρου)</a:t>
            </a: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L="0" lvl="0" indent="0" algn="ctr">
              <a:spcBef>
                <a:spcPts val="0"/>
              </a:spcBef>
              <a:buNone/>
              <a:defRPr/>
            </a:pPr>
            <a:r>
              <a:rPr lang="el-GR" sz="2000" i="1" dirty="0">
                <a:solidFill>
                  <a:sysClr val="windowText" lastClr="000000"/>
                </a:solidFill>
              </a:rPr>
              <a:t>!!! Η συγκεκριμένη προθεσμία αφορά σχέδια που θα ξεκινήσουν μεταξύ </a:t>
            </a:r>
            <a:r>
              <a:rPr lang="el-GR" sz="2000" i="1" u="sng" dirty="0">
                <a:solidFill>
                  <a:sysClr val="windowText" lastClr="000000"/>
                </a:solidFill>
              </a:rPr>
              <a:t>1</a:t>
            </a:r>
            <a:r>
              <a:rPr lang="el-GR" sz="2000" i="1" u="sng" baseline="30000" dirty="0">
                <a:solidFill>
                  <a:sysClr val="windowText" lastClr="000000"/>
                </a:solidFill>
              </a:rPr>
              <a:t>ης</a:t>
            </a:r>
            <a:r>
              <a:rPr lang="el-GR" sz="2000" i="1" u="sng" dirty="0">
                <a:solidFill>
                  <a:sysClr val="windowText" lastClr="000000"/>
                </a:solidFill>
              </a:rPr>
              <a:t> Ιανουαρίου 2025 – 31</a:t>
            </a:r>
            <a:r>
              <a:rPr lang="el-GR" sz="2000" i="1" u="sng" baseline="30000" dirty="0">
                <a:solidFill>
                  <a:sysClr val="windowText" lastClr="000000"/>
                </a:solidFill>
              </a:rPr>
              <a:t>ης</a:t>
            </a:r>
            <a:r>
              <a:rPr lang="el-GR" sz="2000" i="1" u="sng" dirty="0">
                <a:solidFill>
                  <a:sysClr val="windowText" lastClr="000000"/>
                </a:solidFill>
              </a:rPr>
              <a:t> Αυγούστου 2025</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3"/>
          <a:stretch>
            <a:fillRect/>
          </a:stretch>
        </p:blipFill>
        <p:spPr>
          <a:xfrm>
            <a:off x="4883556" y="4801959"/>
            <a:ext cx="2110644" cy="1757480"/>
          </a:xfrm>
          <a:prstGeom prst="rect">
            <a:avLst/>
          </a:prstGeom>
        </p:spPr>
      </p:pic>
    </p:spTree>
    <p:extLst>
      <p:ext uri="{BB962C8B-B14F-4D97-AF65-F5344CB8AC3E}">
        <p14:creationId xmlns:p14="http://schemas.microsoft.com/office/powerpoint/2010/main" val="2731897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867855" y="82280"/>
            <a:ext cx="8595101" cy="523220"/>
          </a:xfrm>
          <a:prstGeom prst="rect">
            <a:avLst/>
          </a:prstGeom>
          <a:noFill/>
        </p:spPr>
        <p:txBody>
          <a:bodyPr wrap="square" rtlCol="0">
            <a:spAutoFit/>
          </a:bodyPr>
          <a:lstStyle/>
          <a:p>
            <a:pPr algn="ctr"/>
            <a:r>
              <a:rPr lang="el-GR" sz="2800" b="1" dirty="0">
                <a:solidFill>
                  <a:schemeClr val="bg1"/>
                </a:solidFill>
              </a:rPr>
              <a:t>ΠΕΡΙΕΧΟΜΕΝΑ</a:t>
            </a:r>
            <a:endParaRPr lang="en-GB" sz="2800" b="1" dirty="0">
              <a:solidFill>
                <a:schemeClr val="bg1"/>
              </a:solidFill>
            </a:endParaRPr>
          </a:p>
        </p:txBody>
      </p:sp>
      <p:sp>
        <p:nvSpPr>
          <p:cNvPr id="3" name="Rectangle 2"/>
          <p:cNvSpPr/>
          <p:nvPr/>
        </p:nvSpPr>
        <p:spPr>
          <a:xfrm>
            <a:off x="572868" y="1110777"/>
            <a:ext cx="9093645" cy="5196294"/>
          </a:xfrm>
          <a:prstGeom prst="rect">
            <a:avLst/>
          </a:prstGeom>
        </p:spPr>
        <p:txBody>
          <a:bodyPr wrap="square">
            <a:spAutoFit/>
          </a:bodyPr>
          <a:lstStyle/>
          <a:p>
            <a:pPr marL="355600" indent="-342900">
              <a:lnSpc>
                <a:spcPct val="100000"/>
              </a:lnSpc>
              <a:spcBef>
                <a:spcPts val="1420"/>
              </a:spcBef>
              <a:buFont typeface="Wingdings" panose="05000000000000000000" pitchFamily="2" charset="2"/>
              <a:buChar char="ü"/>
              <a:tabLst>
                <a:tab pos="355600" algn="l"/>
              </a:tabLst>
            </a:pPr>
            <a:r>
              <a:rPr lang="el-GR" sz="2000" b="1" i="1" spc="-5" dirty="0">
                <a:latin typeface="Calibri"/>
                <a:cs typeface="Calibri"/>
              </a:rPr>
              <a:t>Γενικές</a:t>
            </a:r>
            <a:r>
              <a:rPr lang="el-GR" sz="2000" b="1" i="1" spc="10" dirty="0">
                <a:latin typeface="Calibri"/>
                <a:cs typeface="Calibri"/>
              </a:rPr>
              <a:t> </a:t>
            </a:r>
            <a:r>
              <a:rPr lang="el-GR" sz="2000" b="1" i="1" u="heavy" spc="-5" dirty="0">
                <a:uFill>
                  <a:solidFill>
                    <a:srgbClr val="000000"/>
                  </a:solidFill>
                </a:uFill>
                <a:latin typeface="Calibri"/>
                <a:cs typeface="Calibri"/>
              </a:rPr>
              <a:t>Πληροφορίες</a:t>
            </a:r>
            <a:r>
              <a:rPr lang="el-GR" sz="2000" b="1" i="1" u="heavy" spc="25" dirty="0">
                <a:uFill>
                  <a:solidFill>
                    <a:srgbClr val="000000"/>
                  </a:solidFill>
                </a:uFill>
                <a:latin typeface="Calibri"/>
                <a:cs typeface="Calibri"/>
              </a:rPr>
              <a:t> </a:t>
            </a:r>
            <a:r>
              <a:rPr lang="el-GR" sz="2000" b="1" i="1" u="heavy" spc="-10" dirty="0">
                <a:uFill>
                  <a:solidFill>
                    <a:srgbClr val="000000"/>
                  </a:solidFill>
                </a:uFill>
                <a:latin typeface="Calibri"/>
                <a:cs typeface="Calibri"/>
              </a:rPr>
              <a:t>για</a:t>
            </a:r>
            <a:r>
              <a:rPr lang="el-GR" sz="2000" b="1" i="1" u="heavy" spc="10" dirty="0">
                <a:uFill>
                  <a:solidFill>
                    <a:srgbClr val="000000"/>
                  </a:solidFill>
                </a:uFill>
                <a:latin typeface="Calibri"/>
                <a:cs typeface="Calibri"/>
              </a:rPr>
              <a:t> </a:t>
            </a:r>
            <a:r>
              <a:rPr lang="el-GR" sz="2000" b="1" i="1" u="heavy" spc="-5" dirty="0">
                <a:uFill>
                  <a:solidFill>
                    <a:srgbClr val="000000"/>
                  </a:solidFill>
                </a:uFill>
                <a:latin typeface="Calibri"/>
                <a:cs typeface="Calibri"/>
              </a:rPr>
              <a:t>το</a:t>
            </a:r>
            <a:r>
              <a:rPr lang="el-GR" sz="2000" b="1" i="1" u="heavy" spc="5" dirty="0">
                <a:uFill>
                  <a:solidFill>
                    <a:srgbClr val="000000"/>
                  </a:solidFill>
                </a:uFill>
                <a:latin typeface="Calibri"/>
                <a:cs typeface="Calibri"/>
              </a:rPr>
              <a:t> </a:t>
            </a:r>
            <a:r>
              <a:rPr lang="el-GR" sz="2000" b="1" i="1" u="heavy" spc="-10" dirty="0">
                <a:uFill>
                  <a:solidFill>
                    <a:srgbClr val="000000"/>
                  </a:solidFill>
                </a:uFill>
                <a:latin typeface="Calibri"/>
                <a:cs typeface="Calibri"/>
              </a:rPr>
              <a:t>Πρόγραμμα</a:t>
            </a:r>
            <a:r>
              <a:rPr lang="el-GR" sz="2000" b="1" i="1" u="heavy" spc="25" dirty="0">
                <a:uFill>
                  <a:solidFill>
                    <a:srgbClr val="000000"/>
                  </a:solidFill>
                </a:uFill>
                <a:latin typeface="Calibri"/>
                <a:cs typeface="Calibri"/>
              </a:rPr>
              <a:t> </a:t>
            </a:r>
            <a:r>
              <a:rPr lang="el-GR" sz="2000" b="1" i="1" u="heavy" spc="-5" dirty="0">
                <a:uFill>
                  <a:solidFill>
                    <a:srgbClr val="000000"/>
                  </a:solidFill>
                </a:uFill>
                <a:latin typeface="Calibri"/>
                <a:cs typeface="Calibri"/>
              </a:rPr>
              <a:t>–</a:t>
            </a:r>
            <a:r>
              <a:rPr lang="el-GR" sz="2000" b="1" i="1" u="heavy" spc="20" dirty="0">
                <a:uFill>
                  <a:solidFill>
                    <a:srgbClr val="000000"/>
                  </a:solidFill>
                </a:uFill>
                <a:latin typeface="Calibri"/>
                <a:cs typeface="Calibri"/>
              </a:rPr>
              <a:t> </a:t>
            </a:r>
            <a:r>
              <a:rPr lang="el-GR" sz="2000" b="1" i="1" u="heavy" spc="-5" dirty="0">
                <a:uFill>
                  <a:solidFill>
                    <a:srgbClr val="000000"/>
                  </a:solidFill>
                </a:uFill>
                <a:latin typeface="Calibri"/>
                <a:cs typeface="Calibri"/>
              </a:rPr>
              <a:t>Πρόσκληση</a:t>
            </a:r>
            <a:r>
              <a:rPr lang="el-GR" sz="2000" b="1" i="1" u="heavy" spc="10" dirty="0">
                <a:uFill>
                  <a:solidFill>
                    <a:srgbClr val="000000"/>
                  </a:solidFill>
                </a:uFill>
                <a:latin typeface="Calibri"/>
                <a:cs typeface="Calibri"/>
              </a:rPr>
              <a:t> </a:t>
            </a:r>
            <a:r>
              <a:rPr lang="el-GR" sz="2000" b="1" i="1" u="heavy" spc="-5" dirty="0">
                <a:uFill>
                  <a:solidFill>
                    <a:srgbClr val="000000"/>
                  </a:solidFill>
                </a:uFill>
                <a:latin typeface="Calibri"/>
                <a:cs typeface="Calibri"/>
              </a:rPr>
              <a:t>2024</a:t>
            </a:r>
            <a:endParaRPr lang="el-GR" sz="2000" u="heavy" dirty="0">
              <a:uFill>
                <a:solidFill>
                  <a:srgbClr val="000000"/>
                </a:solidFill>
              </a:uFill>
              <a:latin typeface="Calibri"/>
              <a:cs typeface="Calibri"/>
            </a:endParaRPr>
          </a:p>
          <a:p>
            <a:pPr marL="355600" indent="-342900">
              <a:lnSpc>
                <a:spcPct val="100000"/>
              </a:lnSpc>
              <a:spcBef>
                <a:spcPts val="1420"/>
              </a:spcBef>
              <a:buFont typeface="Wingdings" panose="05000000000000000000" pitchFamily="2" charset="2"/>
              <a:buChar char="ü"/>
              <a:tabLst>
                <a:tab pos="355600" algn="l"/>
              </a:tabLst>
            </a:pPr>
            <a:r>
              <a:rPr lang="el-GR" sz="2000" b="1" i="1" u="sng" spc="-5" dirty="0">
                <a:latin typeface="Calibri"/>
                <a:cs typeface="Calibri"/>
              </a:rPr>
              <a:t>Συμπράξεις για Συνεργασία</a:t>
            </a:r>
          </a:p>
          <a:p>
            <a:pPr marL="355600" indent="-342900">
              <a:lnSpc>
                <a:spcPct val="100000"/>
              </a:lnSpc>
              <a:spcBef>
                <a:spcPts val="1420"/>
              </a:spcBef>
              <a:buFont typeface="Wingdings" panose="05000000000000000000" pitchFamily="2" charset="2"/>
              <a:buChar char="ü"/>
              <a:tabLst>
                <a:tab pos="355600" algn="l"/>
              </a:tabLst>
            </a:pPr>
            <a:r>
              <a:rPr lang="el-GR" sz="2000" b="1" i="1" u="heavy" spc="-5" dirty="0">
                <a:uFill>
                  <a:solidFill>
                    <a:srgbClr val="000000"/>
                  </a:solidFill>
                </a:uFill>
                <a:latin typeface="Calibri"/>
                <a:cs typeface="Calibri"/>
              </a:rPr>
              <a:t>Συμπράξεις Μικρής Κλίμακας</a:t>
            </a:r>
          </a:p>
          <a:p>
            <a:pPr marL="355600" indent="-342900">
              <a:lnSpc>
                <a:spcPct val="100000"/>
              </a:lnSpc>
              <a:spcBef>
                <a:spcPts val="1420"/>
              </a:spcBef>
              <a:buFont typeface="Wingdings" panose="05000000000000000000" pitchFamily="2" charset="2"/>
              <a:buChar char="ü"/>
              <a:tabLst>
                <a:tab pos="355600" algn="l"/>
              </a:tabLst>
            </a:pPr>
            <a:r>
              <a:rPr lang="el-GR" sz="2000" b="1" u="heavy" spc="-10" dirty="0">
                <a:uFill>
                  <a:solidFill>
                    <a:srgbClr val="000000"/>
                  </a:solidFill>
                </a:uFill>
                <a:latin typeface="Calibri"/>
                <a:cs typeface="Calibri"/>
              </a:rPr>
              <a:t>Χρηματοδοτικό</a:t>
            </a:r>
            <a:r>
              <a:rPr lang="el-GR" sz="2000" b="1" u="heavy" spc="45" dirty="0">
                <a:uFill>
                  <a:solidFill>
                    <a:srgbClr val="000000"/>
                  </a:solidFill>
                </a:uFill>
                <a:latin typeface="Calibri"/>
                <a:cs typeface="Calibri"/>
              </a:rPr>
              <a:t> </a:t>
            </a:r>
            <a:r>
              <a:rPr lang="el-GR" sz="2000" b="1" u="heavy" spc="-5" dirty="0">
                <a:uFill>
                  <a:solidFill>
                    <a:srgbClr val="000000"/>
                  </a:solidFill>
                </a:uFill>
                <a:latin typeface="Calibri"/>
                <a:cs typeface="Calibri"/>
              </a:rPr>
              <a:t>Μοντέλο</a:t>
            </a:r>
            <a:endParaRPr lang="el-GR" sz="3200" dirty="0">
              <a:latin typeface="Calibri"/>
              <a:cs typeface="Calibri"/>
            </a:endParaRPr>
          </a:p>
          <a:p>
            <a:pPr marL="355600" indent="-342900">
              <a:lnSpc>
                <a:spcPct val="100000"/>
              </a:lnSpc>
              <a:spcBef>
                <a:spcPts val="1420"/>
              </a:spcBef>
              <a:buFont typeface="Wingdings" panose="05000000000000000000" pitchFamily="2" charset="2"/>
              <a:buChar char="ü"/>
              <a:tabLst>
                <a:tab pos="355600" algn="l"/>
              </a:tabLst>
            </a:pPr>
            <a:r>
              <a:rPr lang="el-GR" sz="2000" b="1" i="1" u="heavy" spc="-10" dirty="0">
                <a:uFill>
                  <a:solidFill>
                    <a:srgbClr val="000000"/>
                  </a:solidFill>
                </a:uFill>
                <a:latin typeface="Calibri"/>
                <a:cs typeface="Calibri"/>
              </a:rPr>
              <a:t>Τεχνικές</a:t>
            </a:r>
            <a:r>
              <a:rPr lang="el-GR" sz="2000" b="1" i="1" u="heavy" spc="-15" dirty="0">
                <a:uFill>
                  <a:solidFill>
                    <a:srgbClr val="000000"/>
                  </a:solidFill>
                </a:uFill>
                <a:latin typeface="Calibri"/>
                <a:cs typeface="Calibri"/>
              </a:rPr>
              <a:t> </a:t>
            </a:r>
            <a:r>
              <a:rPr lang="el-GR" sz="2000" b="1" i="1" u="heavy" spc="-5" dirty="0">
                <a:uFill>
                  <a:solidFill>
                    <a:srgbClr val="000000"/>
                  </a:solidFill>
                </a:uFill>
                <a:latin typeface="Calibri"/>
                <a:cs typeface="Calibri"/>
              </a:rPr>
              <a:t>Οδηγίες</a:t>
            </a:r>
            <a:r>
              <a:rPr lang="el-GR" sz="2000" b="1" i="1" spc="35" dirty="0">
                <a:latin typeface="Calibri"/>
                <a:cs typeface="Calibri"/>
              </a:rPr>
              <a:t> </a:t>
            </a:r>
            <a:r>
              <a:rPr lang="el-GR" sz="2000" b="1" spc="-5" dirty="0">
                <a:latin typeface="Calibri"/>
                <a:cs typeface="Calibri"/>
              </a:rPr>
              <a:t>για:</a:t>
            </a:r>
            <a:endParaRPr lang="el-GR" sz="2000" dirty="0">
              <a:latin typeface="Calibri"/>
              <a:cs typeface="Calibri"/>
            </a:endParaRPr>
          </a:p>
          <a:p>
            <a:pPr marL="355600" indent="-342900">
              <a:lnSpc>
                <a:spcPct val="100000"/>
              </a:lnSpc>
              <a:spcBef>
                <a:spcPts val="1320"/>
              </a:spcBef>
              <a:buFont typeface="Wingdings"/>
              <a:buChar char=""/>
              <a:tabLst>
                <a:tab pos="354965" algn="l"/>
                <a:tab pos="355600" algn="l"/>
              </a:tabLst>
            </a:pPr>
            <a:r>
              <a:rPr lang="el-GR" sz="2000" b="1" spc="-5" dirty="0">
                <a:latin typeface="Calibri"/>
                <a:cs typeface="Calibri"/>
              </a:rPr>
              <a:t>Απόκτηση </a:t>
            </a:r>
            <a:r>
              <a:rPr lang="el-GR" sz="2000" b="1" spc="-10" dirty="0">
                <a:latin typeface="Calibri"/>
                <a:cs typeface="Calibri"/>
              </a:rPr>
              <a:t>OID</a:t>
            </a:r>
            <a:endParaRPr lang="el-GR" sz="2000" dirty="0">
              <a:latin typeface="Calibri"/>
              <a:cs typeface="Calibri"/>
            </a:endParaRPr>
          </a:p>
          <a:p>
            <a:pPr marL="355600" indent="-342900">
              <a:lnSpc>
                <a:spcPct val="100000"/>
              </a:lnSpc>
              <a:spcBef>
                <a:spcPts val="1320"/>
              </a:spcBef>
              <a:buFont typeface="Wingdings"/>
              <a:buChar char=""/>
              <a:tabLst>
                <a:tab pos="354965" algn="l"/>
                <a:tab pos="355600" algn="l"/>
              </a:tabLst>
            </a:pPr>
            <a:r>
              <a:rPr lang="el-GR" sz="2000" b="1" spc="-5" dirty="0">
                <a:latin typeface="Calibri"/>
                <a:cs typeface="Calibri"/>
              </a:rPr>
              <a:t>Συμπλήρωση</a:t>
            </a:r>
            <a:r>
              <a:rPr lang="el-GR" sz="2000" b="1" spc="35" dirty="0">
                <a:latin typeface="Calibri"/>
                <a:cs typeface="Calibri"/>
              </a:rPr>
              <a:t> </a:t>
            </a:r>
            <a:r>
              <a:rPr lang="el-GR" sz="2000" b="1" spc="-5" dirty="0">
                <a:latin typeface="Calibri"/>
                <a:cs typeface="Calibri"/>
              </a:rPr>
              <a:t>και</a:t>
            </a:r>
            <a:r>
              <a:rPr lang="el-GR" sz="2000" b="1" dirty="0">
                <a:latin typeface="Calibri"/>
                <a:cs typeface="Calibri"/>
              </a:rPr>
              <a:t> </a:t>
            </a:r>
            <a:r>
              <a:rPr lang="el-GR" sz="2000" b="1" spc="-5" dirty="0">
                <a:latin typeface="Calibri"/>
                <a:cs typeface="Calibri"/>
              </a:rPr>
              <a:t>Υποβολή</a:t>
            </a:r>
            <a:r>
              <a:rPr lang="el-GR" sz="2000" b="1" spc="35" dirty="0">
                <a:latin typeface="Calibri"/>
                <a:cs typeface="Calibri"/>
              </a:rPr>
              <a:t> </a:t>
            </a:r>
            <a:r>
              <a:rPr lang="el-GR" sz="2000" b="1" spc="-10" dirty="0">
                <a:latin typeface="Calibri"/>
                <a:cs typeface="Calibri"/>
              </a:rPr>
              <a:t>Διαδικτυακής</a:t>
            </a:r>
            <a:r>
              <a:rPr lang="el-GR" sz="2000" b="1" spc="45" dirty="0">
                <a:latin typeface="Calibri"/>
                <a:cs typeface="Calibri"/>
              </a:rPr>
              <a:t> </a:t>
            </a:r>
            <a:r>
              <a:rPr lang="el-GR" sz="2000" b="1" spc="-5" dirty="0">
                <a:latin typeface="Calibri"/>
                <a:cs typeface="Calibri"/>
              </a:rPr>
              <a:t>Αίτησης</a:t>
            </a:r>
            <a:endParaRPr lang="el-GR" sz="3200" dirty="0">
              <a:latin typeface="Calibri"/>
              <a:cs typeface="Calibri"/>
            </a:endParaRPr>
          </a:p>
          <a:p>
            <a:pPr marL="355600" indent="-342900">
              <a:lnSpc>
                <a:spcPct val="100000"/>
              </a:lnSpc>
              <a:spcBef>
                <a:spcPts val="1320"/>
              </a:spcBef>
              <a:buFont typeface="Wingdings" panose="05000000000000000000" pitchFamily="2" charset="2"/>
              <a:buChar char="ü"/>
              <a:tabLst>
                <a:tab pos="354965" algn="l"/>
                <a:tab pos="355600" algn="l"/>
              </a:tabLst>
            </a:pPr>
            <a:r>
              <a:rPr lang="el-GR" sz="2000" b="1" i="1" u="sng" spc="-10" dirty="0">
                <a:uFill>
                  <a:solidFill>
                    <a:srgbClr val="000000"/>
                  </a:solidFill>
                </a:uFill>
                <a:latin typeface="Calibri"/>
                <a:cs typeface="Calibri"/>
              </a:rPr>
              <a:t>Οδηγίες</a:t>
            </a:r>
            <a:r>
              <a:rPr lang="el-GR" sz="2000" b="1" i="1" u="sng" spc="5" dirty="0">
                <a:uFill>
                  <a:solidFill>
                    <a:srgbClr val="000000"/>
                  </a:solidFill>
                </a:uFill>
                <a:latin typeface="Calibri"/>
                <a:cs typeface="Calibri"/>
              </a:rPr>
              <a:t> </a:t>
            </a:r>
            <a:r>
              <a:rPr lang="el-GR" sz="2000" b="1" i="1" u="sng" spc="-5" dirty="0">
                <a:uFill>
                  <a:solidFill>
                    <a:srgbClr val="000000"/>
                  </a:solidFill>
                </a:uFill>
                <a:latin typeface="Calibri"/>
                <a:cs typeface="Calibri"/>
              </a:rPr>
              <a:t>για</a:t>
            </a:r>
            <a:r>
              <a:rPr lang="el-GR" sz="2000" b="1" i="1" u="sng" dirty="0">
                <a:uFill>
                  <a:solidFill>
                    <a:srgbClr val="000000"/>
                  </a:solidFill>
                </a:uFill>
                <a:latin typeface="Calibri"/>
                <a:cs typeface="Calibri"/>
              </a:rPr>
              <a:t> </a:t>
            </a:r>
            <a:r>
              <a:rPr lang="el-GR" sz="2000" b="1" u="sng" spc="-5" dirty="0">
                <a:uFill>
                  <a:solidFill>
                    <a:srgbClr val="000000"/>
                  </a:solidFill>
                </a:uFill>
                <a:latin typeface="Calibri"/>
                <a:cs typeface="Calibri"/>
              </a:rPr>
              <a:t>τη</a:t>
            </a:r>
            <a:r>
              <a:rPr lang="el-GR" sz="2000" b="1" u="sng" spc="15" dirty="0">
                <a:uFill>
                  <a:solidFill>
                    <a:srgbClr val="000000"/>
                  </a:solidFill>
                </a:uFill>
                <a:latin typeface="Calibri"/>
                <a:cs typeface="Calibri"/>
              </a:rPr>
              <a:t> </a:t>
            </a:r>
            <a:r>
              <a:rPr lang="el-GR" sz="2000" b="1" i="1" u="sng" spc="-5" dirty="0">
                <a:uFill>
                  <a:solidFill>
                    <a:srgbClr val="000000"/>
                  </a:solidFill>
                </a:uFill>
                <a:latin typeface="Calibri"/>
                <a:cs typeface="Calibri"/>
              </a:rPr>
              <a:t>Συγγραφή</a:t>
            </a:r>
            <a:r>
              <a:rPr lang="el-GR" sz="2000" b="1" i="1" u="sng" spc="15" dirty="0">
                <a:latin typeface="Calibri"/>
                <a:cs typeface="Calibri"/>
              </a:rPr>
              <a:t> </a:t>
            </a:r>
            <a:r>
              <a:rPr lang="el-GR" sz="2000" b="1" u="sng" dirty="0">
                <a:latin typeface="Calibri"/>
                <a:cs typeface="Calibri"/>
              </a:rPr>
              <a:t>της Αίτησης</a:t>
            </a:r>
            <a:r>
              <a:rPr lang="el-GR" sz="2000" b="1" spc="5" dirty="0">
                <a:latin typeface="Calibri"/>
                <a:cs typeface="Calibri"/>
              </a:rPr>
              <a:t> </a:t>
            </a:r>
            <a:r>
              <a:rPr lang="el-GR" sz="2000" b="1" spc="-5" dirty="0">
                <a:latin typeface="Calibri"/>
                <a:cs typeface="Calibri"/>
              </a:rPr>
              <a:t>–</a:t>
            </a:r>
            <a:r>
              <a:rPr lang="el-GR" sz="2000" b="1" spc="15" dirty="0">
                <a:latin typeface="Calibri"/>
                <a:cs typeface="Calibri"/>
              </a:rPr>
              <a:t> </a:t>
            </a:r>
            <a:r>
              <a:rPr lang="el-GR" sz="2000" b="1" spc="-5" dirty="0">
                <a:latin typeface="Calibri"/>
                <a:cs typeface="Calibri"/>
              </a:rPr>
              <a:t>Ανάλυση</a:t>
            </a:r>
            <a:r>
              <a:rPr lang="el-GR" sz="2000" b="1" spc="35" dirty="0">
                <a:latin typeface="Calibri"/>
                <a:cs typeface="Calibri"/>
              </a:rPr>
              <a:t> </a:t>
            </a:r>
            <a:r>
              <a:rPr lang="el-GR" sz="2000" b="1" spc="-10" dirty="0">
                <a:latin typeface="Calibri"/>
                <a:cs typeface="Calibri"/>
              </a:rPr>
              <a:t>περιεχομένου</a:t>
            </a:r>
          </a:p>
          <a:p>
            <a:pPr marL="355600" indent="-342900">
              <a:lnSpc>
                <a:spcPct val="100000"/>
              </a:lnSpc>
              <a:spcBef>
                <a:spcPts val="1320"/>
              </a:spcBef>
              <a:buFont typeface="Wingdings" panose="05000000000000000000" pitchFamily="2" charset="2"/>
              <a:buChar char="ü"/>
              <a:tabLst>
                <a:tab pos="354965" algn="l"/>
                <a:tab pos="355600" algn="l"/>
              </a:tabLst>
            </a:pPr>
            <a:r>
              <a:rPr lang="el-GR" sz="2000" b="1" i="1" u="sng" spc="-5" dirty="0">
                <a:uFill>
                  <a:solidFill>
                    <a:srgbClr val="000000"/>
                  </a:solidFill>
                </a:uFill>
                <a:latin typeface="Calibri"/>
                <a:cs typeface="Calibri"/>
              </a:rPr>
              <a:t>Αξιολόγηση</a:t>
            </a:r>
            <a:r>
              <a:rPr lang="el-GR" sz="2000" b="1" i="1" u="sng" spc="-5" dirty="0">
                <a:latin typeface="Calibri"/>
                <a:cs typeface="Calibri"/>
              </a:rPr>
              <a:t> </a:t>
            </a:r>
            <a:r>
              <a:rPr lang="el-GR" sz="2000" b="1" u="sng" spc="-10" dirty="0">
                <a:latin typeface="Calibri"/>
                <a:cs typeface="Calibri"/>
              </a:rPr>
              <a:t>Σχεδίων</a:t>
            </a:r>
          </a:p>
          <a:p>
            <a:pPr marL="355600" indent="-342900">
              <a:lnSpc>
                <a:spcPct val="100000"/>
              </a:lnSpc>
              <a:spcBef>
                <a:spcPts val="1320"/>
              </a:spcBef>
              <a:buFont typeface="Wingdings" panose="05000000000000000000" pitchFamily="2" charset="2"/>
              <a:buChar char="ü"/>
              <a:tabLst>
                <a:tab pos="354965" algn="l"/>
                <a:tab pos="355600" algn="l"/>
              </a:tabLst>
            </a:pPr>
            <a:r>
              <a:rPr lang="el-GR" sz="2000" b="1" i="1" u="sng" spc="-5" dirty="0">
                <a:latin typeface="Calibri"/>
                <a:cs typeface="Calibri"/>
              </a:rPr>
              <a:t>Χρήσιμες</a:t>
            </a:r>
            <a:r>
              <a:rPr lang="el-GR" sz="2000" b="1" i="1" u="sng" spc="-10" dirty="0">
                <a:latin typeface="Calibri"/>
                <a:cs typeface="Calibri"/>
              </a:rPr>
              <a:t> </a:t>
            </a:r>
            <a:r>
              <a:rPr lang="el-GR" sz="2000" b="1" i="1" u="sng" spc="-10" dirty="0">
                <a:uFill>
                  <a:solidFill>
                    <a:srgbClr val="000000"/>
                  </a:solidFill>
                </a:uFill>
                <a:latin typeface="Calibri"/>
                <a:cs typeface="Calibri"/>
              </a:rPr>
              <a:t>Συμβουλές</a:t>
            </a:r>
            <a:endParaRPr lang="el-GR" sz="2000" u="sng" dirty="0">
              <a:latin typeface="Calibri"/>
              <a:cs typeface="Calibri"/>
            </a:endParaRPr>
          </a:p>
          <a:p>
            <a:pPr marL="355600" indent="-342900">
              <a:lnSpc>
                <a:spcPct val="100000"/>
              </a:lnSpc>
              <a:spcBef>
                <a:spcPts val="1320"/>
              </a:spcBef>
              <a:buFont typeface="Wingdings" panose="05000000000000000000" pitchFamily="2" charset="2"/>
              <a:buChar char="ü"/>
              <a:tabLst>
                <a:tab pos="354965" algn="l"/>
                <a:tab pos="355600" algn="l"/>
              </a:tabLst>
            </a:pPr>
            <a:r>
              <a:rPr lang="el-GR" sz="2000" b="1" i="1" u="heavy" spc="-10" dirty="0">
                <a:uFill>
                  <a:solidFill>
                    <a:srgbClr val="000000"/>
                  </a:solidFill>
                </a:uFill>
                <a:latin typeface="Calibri"/>
                <a:cs typeface="Calibri"/>
              </a:rPr>
              <a:t>Επικοινωνία</a:t>
            </a:r>
            <a:r>
              <a:rPr lang="el-GR" sz="2000" b="1" i="1" spc="10" dirty="0">
                <a:latin typeface="Calibri"/>
                <a:cs typeface="Calibri"/>
              </a:rPr>
              <a:t> </a:t>
            </a:r>
            <a:r>
              <a:rPr lang="el-GR" sz="2000" b="1" i="1" spc="-5" dirty="0">
                <a:latin typeface="Calibri"/>
                <a:cs typeface="Calibri"/>
              </a:rPr>
              <a:t>με το ΙΔΕΠ Διά Βίου Μάθησης</a:t>
            </a:r>
            <a:endParaRPr lang="el-GR" sz="2000" dirty="0">
              <a:latin typeface="Calibri"/>
              <a:cs typeface="Calibri"/>
            </a:endParaRPr>
          </a:p>
        </p:txBody>
      </p:sp>
    </p:spTree>
    <p:extLst>
      <p:ext uri="{BB962C8B-B14F-4D97-AF65-F5344CB8AC3E}">
        <p14:creationId xmlns:p14="http://schemas.microsoft.com/office/powerpoint/2010/main" val="3945213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3">
            <a:extLst>
              <a:ext uri="{FF2B5EF4-FFF2-40B4-BE49-F238E27FC236}">
                <a16:creationId xmlns:a16="http://schemas.microsoft.com/office/drawing/2014/main" id="{0E9B2123-B346-CC77-9DBC-E7F2CC950542}"/>
              </a:ext>
            </a:extLst>
          </p:cNvPr>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lang="el-GR" sz="2400" b="1" spc="-5" dirty="0">
                <a:solidFill>
                  <a:srgbClr val="1EA192"/>
                </a:solidFill>
                <a:latin typeface="Calibri"/>
                <a:cs typeface="Calibri"/>
              </a:rPr>
              <a:t>Μικρής Κλίμακας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l-GR" sz="3000" b="1" spc="-5" dirty="0">
                <a:latin typeface="Calibri"/>
                <a:cs typeface="Calibri"/>
              </a:rPr>
              <a:t>Χρηματοδοτικό Μοντέλο</a:t>
            </a:r>
            <a:endParaRPr sz="3000" dirty="0">
              <a:latin typeface="Calibri"/>
              <a:cs typeface="Calibri"/>
            </a:endParaRPr>
          </a:p>
        </p:txBody>
      </p:sp>
    </p:spTree>
    <p:extLst>
      <p:ext uri="{BB962C8B-B14F-4D97-AF65-F5344CB8AC3E}">
        <p14:creationId xmlns:p14="http://schemas.microsoft.com/office/powerpoint/2010/main" val="3555765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87B451B-592E-36E8-0751-D5CE6D31E00B}"/>
              </a:ext>
            </a:extLst>
          </p:cNvPr>
          <p:cNvSpPr txBox="1">
            <a:spLocks/>
          </p:cNvSpPr>
          <p:nvPr/>
        </p:nvSpPr>
        <p:spPr>
          <a:xfrm>
            <a:off x="287223" y="69596"/>
            <a:ext cx="8560435" cy="45212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25" normalizeH="0" baseline="0" noProof="0">
                <a:ln>
                  <a:noFill/>
                </a:ln>
                <a:solidFill>
                  <a:srgbClr val="FFFFFF"/>
                </a:solidFill>
                <a:effectLst/>
                <a:uLnTx/>
                <a:uFillTx/>
                <a:latin typeface="Calibri"/>
                <a:ea typeface="+mj-ea"/>
                <a:cs typeface="Calibri"/>
              </a:rPr>
              <a:t>ΒΑΣΙΚΕΣ ΑΡΧΕΣ ΕΥΡΩΠΑΪΚΩΝ ΧΡΗΜΑΤΟΔΟΤΗΣΕΩΝ (1/2)</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
        <p:nvSpPr>
          <p:cNvPr id="6" name="object 3">
            <a:extLst>
              <a:ext uri="{FF2B5EF4-FFF2-40B4-BE49-F238E27FC236}">
                <a16:creationId xmlns:a16="http://schemas.microsoft.com/office/drawing/2014/main" id="{16E11214-C645-91EB-94C7-663AB07D28B0}"/>
              </a:ext>
            </a:extLst>
          </p:cNvPr>
          <p:cNvSpPr txBox="1"/>
          <p:nvPr/>
        </p:nvSpPr>
        <p:spPr>
          <a:xfrm>
            <a:off x="264032" y="914400"/>
            <a:ext cx="11582400" cy="5739392"/>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7188" algn="l"/>
              </a:tabLst>
            </a:pPr>
            <a:r>
              <a:rPr lang="el-GR" sz="2200" b="1" spc="-10" dirty="0">
                <a:latin typeface="Calibri"/>
                <a:cs typeface="Calibri"/>
              </a:rPr>
              <a:t>Βασικές αρχές Ευρωπαϊκών χρηματοδοτήσεων που έχουν εφαρμογή στο χρηματοδοτικό μοντέλο που βασίζεται σε κατ’ </a:t>
            </a:r>
            <a:r>
              <a:rPr lang="el-GR" sz="2200" b="1" spc="-10" dirty="0" err="1">
                <a:latin typeface="Calibri"/>
                <a:cs typeface="Calibri"/>
              </a:rPr>
              <a:t>αποκοπήν</a:t>
            </a:r>
            <a:r>
              <a:rPr lang="el-GR" sz="2200" b="1" spc="-10" dirty="0">
                <a:latin typeface="Calibri"/>
                <a:cs typeface="Calibri"/>
              </a:rPr>
              <a:t> ποσά</a:t>
            </a:r>
            <a:r>
              <a:rPr sz="2000" b="1" spc="-10" dirty="0">
                <a:latin typeface="Calibri"/>
                <a:cs typeface="Calibri"/>
              </a:rPr>
              <a:t>:</a:t>
            </a:r>
            <a:endParaRPr sz="2000" dirty="0">
              <a:latin typeface="Calibri"/>
              <a:cs typeface="Calibri"/>
            </a:endParaRPr>
          </a:p>
          <a:p>
            <a:pPr>
              <a:lnSpc>
                <a:spcPct val="100000"/>
              </a:lnSpc>
              <a:spcBef>
                <a:spcPts val="30"/>
              </a:spcBef>
            </a:pPr>
            <a:endParaRPr sz="1000" dirty="0">
              <a:latin typeface="Calibri"/>
              <a:cs typeface="Calibri"/>
            </a:endParaRPr>
          </a:p>
          <a:p>
            <a:pPr marL="355600" marR="5080" indent="-342900" algn="just">
              <a:lnSpc>
                <a:spcPct val="90000"/>
              </a:lnSpc>
              <a:buFont typeface="Wingdings"/>
              <a:buChar char=""/>
              <a:tabLst>
                <a:tab pos="355600" algn="l"/>
              </a:tabLst>
            </a:pPr>
            <a:r>
              <a:rPr sz="2000" b="1" u="heavy" spc="-5" dirty="0">
                <a:uFill>
                  <a:solidFill>
                    <a:srgbClr val="000000"/>
                  </a:solidFill>
                </a:uFill>
                <a:latin typeface="Calibri"/>
                <a:cs typeface="Calibri"/>
              </a:rPr>
              <a:t>Αρχή της συγχρηματοδότησης </a:t>
            </a:r>
            <a:r>
              <a:rPr sz="2000" b="1" u="heavy" spc="-20" dirty="0">
                <a:uFill>
                  <a:solidFill>
                    <a:srgbClr val="000000"/>
                  </a:solidFill>
                </a:uFill>
                <a:latin typeface="Calibri"/>
                <a:cs typeface="Calibri"/>
              </a:rPr>
              <a:t>και </a:t>
            </a:r>
            <a:r>
              <a:rPr sz="2000" b="1" u="heavy" spc="-5" dirty="0">
                <a:uFill>
                  <a:solidFill>
                    <a:srgbClr val="000000"/>
                  </a:solidFill>
                </a:uFill>
                <a:latin typeface="Calibri"/>
                <a:cs typeface="Calibri"/>
              </a:rPr>
              <a:t>της μη </a:t>
            </a:r>
            <a:r>
              <a:rPr sz="2000" b="1" u="heavy" spc="-10" dirty="0">
                <a:uFill>
                  <a:solidFill>
                    <a:srgbClr val="000000"/>
                  </a:solidFill>
                </a:uFill>
                <a:latin typeface="Calibri"/>
                <a:cs typeface="Calibri"/>
              </a:rPr>
              <a:t>αποκόμισης κέρδους</a:t>
            </a:r>
            <a:r>
              <a:rPr sz="2000" spc="-10" dirty="0">
                <a:latin typeface="Calibri"/>
                <a:cs typeface="Calibri"/>
              </a:rPr>
              <a:t>: </a:t>
            </a:r>
            <a:r>
              <a:rPr sz="2000" spc="-5" dirty="0">
                <a:latin typeface="Calibri"/>
                <a:cs typeface="Calibri"/>
              </a:rPr>
              <a:t>Όταν </a:t>
            </a:r>
            <a:r>
              <a:rPr sz="2000" dirty="0">
                <a:latin typeface="Calibri"/>
                <a:cs typeface="Calibri"/>
              </a:rPr>
              <a:t>η </a:t>
            </a:r>
            <a:r>
              <a:rPr sz="2000" spc="-15" dirty="0">
                <a:latin typeface="Calibri"/>
                <a:cs typeface="Calibri"/>
              </a:rPr>
              <a:t>επιχορήγηση </a:t>
            </a:r>
            <a:r>
              <a:rPr sz="2000" spc="-5" dirty="0">
                <a:latin typeface="Calibri"/>
                <a:cs typeface="Calibri"/>
              </a:rPr>
              <a:t>της ΕΕ </a:t>
            </a:r>
            <a:r>
              <a:rPr sz="2000" spc="-10" dirty="0">
                <a:latin typeface="Calibri"/>
                <a:cs typeface="Calibri"/>
              </a:rPr>
              <a:t>παρέχεται </a:t>
            </a:r>
            <a:r>
              <a:rPr sz="2000" dirty="0">
                <a:latin typeface="Calibri"/>
                <a:cs typeface="Calibri"/>
              </a:rPr>
              <a:t>με τη</a:t>
            </a:r>
            <a:r>
              <a:rPr sz="2000" spc="155" dirty="0">
                <a:latin typeface="Calibri"/>
                <a:cs typeface="Calibri"/>
              </a:rPr>
              <a:t> </a:t>
            </a:r>
            <a:r>
              <a:rPr sz="2000" spc="-10" dirty="0">
                <a:latin typeface="Calibri"/>
                <a:cs typeface="Calibri"/>
              </a:rPr>
              <a:t>μορφή</a:t>
            </a:r>
            <a:r>
              <a:rPr sz="2000" spc="165" dirty="0">
                <a:latin typeface="Calibri"/>
                <a:cs typeface="Calibri"/>
              </a:rPr>
              <a:t> </a:t>
            </a:r>
            <a:r>
              <a:rPr sz="2000" spc="-20" dirty="0">
                <a:latin typeface="Calibri"/>
                <a:cs typeface="Calibri"/>
              </a:rPr>
              <a:t>κατ’</a:t>
            </a:r>
            <a:r>
              <a:rPr sz="2000" spc="165" dirty="0">
                <a:latin typeface="Calibri"/>
                <a:cs typeface="Calibri"/>
              </a:rPr>
              <a:t> </a:t>
            </a:r>
            <a:r>
              <a:rPr sz="2000" spc="-20" dirty="0">
                <a:latin typeface="Calibri"/>
                <a:cs typeface="Calibri"/>
              </a:rPr>
              <a:t>αποκοπήν</a:t>
            </a:r>
            <a:r>
              <a:rPr sz="2000" spc="155" dirty="0">
                <a:latin typeface="Calibri"/>
                <a:cs typeface="Calibri"/>
              </a:rPr>
              <a:t> </a:t>
            </a:r>
            <a:r>
              <a:rPr sz="2000" spc="-5" dirty="0">
                <a:latin typeface="Calibri"/>
                <a:cs typeface="Calibri"/>
              </a:rPr>
              <a:t>ποσών,</a:t>
            </a:r>
            <a:r>
              <a:rPr sz="2000" spc="150" dirty="0">
                <a:latin typeface="Calibri"/>
                <a:cs typeface="Calibri"/>
              </a:rPr>
              <a:t> </a:t>
            </a:r>
            <a:r>
              <a:rPr sz="2000" dirty="0">
                <a:latin typeface="Calibri"/>
                <a:cs typeface="Calibri"/>
              </a:rPr>
              <a:t>η</a:t>
            </a:r>
            <a:r>
              <a:rPr sz="2000" spc="160" dirty="0">
                <a:latin typeface="Calibri"/>
                <a:cs typeface="Calibri"/>
              </a:rPr>
              <a:t> </a:t>
            </a:r>
            <a:r>
              <a:rPr sz="2000" spc="-5" dirty="0">
                <a:latin typeface="Calibri"/>
                <a:cs typeface="Calibri"/>
              </a:rPr>
              <a:t>τήρηση</a:t>
            </a:r>
            <a:r>
              <a:rPr sz="2000" spc="155" dirty="0">
                <a:latin typeface="Calibri"/>
                <a:cs typeface="Calibri"/>
              </a:rPr>
              <a:t> </a:t>
            </a:r>
            <a:r>
              <a:rPr sz="2000" spc="-10" dirty="0">
                <a:latin typeface="Calibri"/>
                <a:cs typeface="Calibri"/>
              </a:rPr>
              <a:t>των</a:t>
            </a:r>
            <a:r>
              <a:rPr sz="2000" spc="170" dirty="0">
                <a:latin typeface="Calibri"/>
                <a:cs typeface="Calibri"/>
              </a:rPr>
              <a:t> </a:t>
            </a:r>
            <a:r>
              <a:rPr sz="2000" spc="-5" dirty="0">
                <a:latin typeface="Calibri"/>
                <a:cs typeface="Calibri"/>
              </a:rPr>
              <a:t>δύο</a:t>
            </a:r>
            <a:r>
              <a:rPr sz="2000" spc="160" dirty="0">
                <a:latin typeface="Calibri"/>
                <a:cs typeface="Calibri"/>
              </a:rPr>
              <a:t> </a:t>
            </a:r>
            <a:r>
              <a:rPr sz="2000" spc="-10" dirty="0">
                <a:latin typeface="Calibri"/>
                <a:cs typeface="Calibri"/>
              </a:rPr>
              <a:t>αυτών</a:t>
            </a:r>
            <a:r>
              <a:rPr sz="2000" spc="165" dirty="0">
                <a:latin typeface="Calibri"/>
                <a:cs typeface="Calibri"/>
              </a:rPr>
              <a:t> </a:t>
            </a:r>
            <a:r>
              <a:rPr sz="2000" spc="-15" dirty="0">
                <a:latin typeface="Calibri"/>
                <a:cs typeface="Calibri"/>
              </a:rPr>
              <a:t>αρχών</a:t>
            </a:r>
            <a:r>
              <a:rPr sz="2000" spc="170" dirty="0">
                <a:latin typeface="Calibri"/>
                <a:cs typeface="Calibri"/>
              </a:rPr>
              <a:t> </a:t>
            </a:r>
            <a:r>
              <a:rPr sz="2000" spc="-10" dirty="0">
                <a:latin typeface="Calibri"/>
                <a:cs typeface="Calibri"/>
              </a:rPr>
              <a:t>διασφαλίζεται</a:t>
            </a:r>
            <a:r>
              <a:rPr sz="2000" spc="165" dirty="0">
                <a:latin typeface="Calibri"/>
                <a:cs typeface="Calibri"/>
              </a:rPr>
              <a:t> </a:t>
            </a:r>
            <a:r>
              <a:rPr sz="2000" spc="-5" dirty="0">
                <a:latin typeface="Calibri"/>
                <a:cs typeface="Calibri"/>
              </a:rPr>
              <a:t>εκ</a:t>
            </a:r>
            <a:r>
              <a:rPr sz="2000" spc="150" dirty="0">
                <a:latin typeface="Calibri"/>
                <a:cs typeface="Calibri"/>
              </a:rPr>
              <a:t> </a:t>
            </a:r>
            <a:r>
              <a:rPr sz="2000" spc="-10" dirty="0">
                <a:latin typeface="Calibri"/>
                <a:cs typeface="Calibri"/>
              </a:rPr>
              <a:t>των</a:t>
            </a:r>
            <a:r>
              <a:rPr sz="2000" spc="170" dirty="0">
                <a:latin typeface="Calibri"/>
                <a:cs typeface="Calibri"/>
              </a:rPr>
              <a:t> </a:t>
            </a:r>
            <a:r>
              <a:rPr sz="2000" spc="-10" dirty="0">
                <a:latin typeface="Calibri"/>
                <a:cs typeface="Calibri"/>
              </a:rPr>
              <a:t>προτέρων</a:t>
            </a:r>
            <a:r>
              <a:rPr sz="2000" spc="155" dirty="0">
                <a:latin typeface="Calibri"/>
                <a:cs typeface="Calibri"/>
              </a:rPr>
              <a:t> </a:t>
            </a:r>
            <a:r>
              <a:rPr sz="2000" spc="-10" dirty="0">
                <a:latin typeface="Calibri"/>
                <a:cs typeface="Calibri"/>
              </a:rPr>
              <a:t>από </a:t>
            </a:r>
            <a:r>
              <a:rPr sz="2000" spc="-440" dirty="0">
                <a:latin typeface="Calibri"/>
                <a:cs typeface="Calibri"/>
              </a:rPr>
              <a:t> </a:t>
            </a:r>
            <a:r>
              <a:rPr sz="2000" spc="-15" dirty="0">
                <a:latin typeface="Calibri"/>
                <a:cs typeface="Calibri"/>
              </a:rPr>
              <a:t>την </a:t>
            </a:r>
            <a:r>
              <a:rPr lang="el-GR" sz="2000" spc="-10" dirty="0">
                <a:latin typeface="Calibri"/>
                <a:cs typeface="Calibri"/>
              </a:rPr>
              <a:t>ΕΕ</a:t>
            </a:r>
            <a:r>
              <a:rPr sz="2000" spc="-10" dirty="0">
                <a:latin typeface="Calibri"/>
                <a:cs typeface="Calibri"/>
              </a:rPr>
              <a:t>, </a:t>
            </a:r>
            <a:r>
              <a:rPr sz="2000" spc="-20" dirty="0">
                <a:latin typeface="Calibri"/>
                <a:cs typeface="Calibri"/>
              </a:rPr>
              <a:t>κατά </a:t>
            </a:r>
            <a:r>
              <a:rPr sz="2000" spc="-10" dirty="0">
                <a:latin typeface="Calibri"/>
                <a:cs typeface="Calibri"/>
              </a:rPr>
              <a:t>τον </a:t>
            </a:r>
            <a:r>
              <a:rPr sz="2000" spc="-15" dirty="0">
                <a:latin typeface="Calibri"/>
                <a:cs typeface="Calibri"/>
              </a:rPr>
              <a:t>καθορισμό </a:t>
            </a:r>
            <a:r>
              <a:rPr sz="2000" spc="-10" dirty="0">
                <a:latin typeface="Calibri"/>
                <a:cs typeface="Calibri"/>
              </a:rPr>
              <a:t>των διαθέσιμων </a:t>
            </a:r>
            <a:r>
              <a:rPr sz="2000" spc="-20" dirty="0">
                <a:latin typeface="Calibri"/>
                <a:cs typeface="Calibri"/>
              </a:rPr>
              <a:t>κατ’ αποκοπήν </a:t>
            </a:r>
            <a:r>
              <a:rPr sz="2000" spc="-10" dirty="0">
                <a:latin typeface="Calibri"/>
                <a:cs typeface="Calibri"/>
              </a:rPr>
              <a:t>ποσών. </a:t>
            </a:r>
            <a:r>
              <a:rPr sz="2000" dirty="0">
                <a:latin typeface="Calibri"/>
                <a:cs typeface="Calibri"/>
              </a:rPr>
              <a:t>Επομένως, </a:t>
            </a:r>
            <a:r>
              <a:rPr sz="2000" spc="-5" dirty="0">
                <a:latin typeface="Calibri"/>
                <a:cs typeface="Calibri"/>
              </a:rPr>
              <a:t>οι </a:t>
            </a:r>
            <a:r>
              <a:rPr sz="2000" spc="-10" dirty="0">
                <a:latin typeface="Calibri"/>
                <a:cs typeface="Calibri"/>
              </a:rPr>
              <a:t>α</a:t>
            </a:r>
            <a:r>
              <a:rPr sz="2000" spc="-10" dirty="0" err="1">
                <a:latin typeface="Calibri"/>
                <a:cs typeface="Calibri"/>
              </a:rPr>
              <a:t>ιτούντες</a:t>
            </a:r>
            <a:r>
              <a:rPr sz="2000" spc="-10" dirty="0">
                <a:latin typeface="Calibri"/>
                <a:cs typeface="Calibri"/>
              </a:rPr>
              <a:t> </a:t>
            </a:r>
            <a:r>
              <a:rPr lang="el-GR" sz="2000" spc="-5" dirty="0">
                <a:latin typeface="Calibri"/>
                <a:cs typeface="Calibri"/>
              </a:rPr>
              <a:t>δεν υποχρεούνται</a:t>
            </a:r>
            <a:r>
              <a:rPr sz="2000" spc="-5" dirty="0">
                <a:latin typeface="Calibri"/>
                <a:cs typeface="Calibri"/>
              </a:rPr>
              <a:t> </a:t>
            </a:r>
            <a:r>
              <a:rPr sz="2000" dirty="0">
                <a:latin typeface="Calibri"/>
                <a:cs typeface="Calibri"/>
              </a:rPr>
              <a:t>να </a:t>
            </a:r>
            <a:r>
              <a:rPr sz="2000" spc="-10" dirty="0">
                <a:latin typeface="Calibri"/>
                <a:cs typeface="Calibri"/>
              </a:rPr>
              <a:t>παρουσιάσουν αναλυτικά </a:t>
            </a:r>
            <a:r>
              <a:rPr sz="2000" dirty="0">
                <a:latin typeface="Calibri"/>
                <a:cs typeface="Calibri"/>
              </a:rPr>
              <a:t>τις </a:t>
            </a:r>
            <a:r>
              <a:rPr sz="2000" spc="-5" dirty="0">
                <a:latin typeface="Calibri"/>
                <a:cs typeface="Calibri"/>
              </a:rPr>
              <a:t>όποιες επιπρόσθετες </a:t>
            </a:r>
            <a:r>
              <a:rPr sz="2000" spc="-10" dirty="0">
                <a:latin typeface="Calibri"/>
                <a:cs typeface="Calibri"/>
              </a:rPr>
              <a:t>δαπάνες </a:t>
            </a:r>
            <a:r>
              <a:rPr sz="2000" spc="-5" dirty="0">
                <a:latin typeface="Calibri"/>
                <a:cs typeface="Calibri"/>
              </a:rPr>
              <a:t>του </a:t>
            </a:r>
            <a:r>
              <a:rPr sz="2000" spc="-10" dirty="0" err="1">
                <a:latin typeface="Calibri"/>
                <a:cs typeface="Calibri"/>
              </a:rPr>
              <a:t>σχεδίου</a:t>
            </a:r>
            <a:r>
              <a:rPr lang="el-GR" sz="2000" spc="-10" dirty="0">
                <a:latin typeface="Calibri"/>
                <a:cs typeface="Calibri"/>
              </a:rPr>
              <a:t> (μία γενική </a:t>
            </a:r>
            <a:r>
              <a:rPr sz="2000" dirty="0">
                <a:latin typeface="Calibri"/>
                <a:cs typeface="Calibri"/>
              </a:rPr>
              <a:t>ανα</a:t>
            </a:r>
            <a:r>
              <a:rPr sz="2000" dirty="0" err="1">
                <a:latin typeface="Calibri"/>
                <a:cs typeface="Calibri"/>
              </a:rPr>
              <a:t>φορά</a:t>
            </a:r>
            <a:r>
              <a:rPr sz="2000" spc="-40" dirty="0">
                <a:latin typeface="Calibri"/>
                <a:cs typeface="Calibri"/>
              </a:rPr>
              <a:t> </a:t>
            </a:r>
            <a:r>
              <a:rPr sz="2000" spc="-5" dirty="0" err="1">
                <a:latin typeface="Calibri"/>
                <a:cs typeface="Calibri"/>
              </a:rPr>
              <a:t>είν</a:t>
            </a:r>
            <a:r>
              <a:rPr sz="2000" spc="-5" dirty="0">
                <a:latin typeface="Calibri"/>
                <a:cs typeface="Calibri"/>
              </a:rPr>
              <a:t>αι</a:t>
            </a:r>
            <a:r>
              <a:rPr sz="2000" spc="-10" dirty="0">
                <a:latin typeface="Calibri"/>
                <a:cs typeface="Calibri"/>
              </a:rPr>
              <a:t> </a:t>
            </a:r>
            <a:r>
              <a:rPr sz="2000" spc="-5" dirty="0">
                <a:latin typeface="Calibri"/>
                <a:cs typeface="Calibri"/>
              </a:rPr>
              <a:t>αρκετή</a:t>
            </a:r>
            <a:r>
              <a:rPr lang="el-GR" sz="2000" spc="-5" dirty="0">
                <a:latin typeface="Calibri"/>
                <a:cs typeface="Calibri"/>
              </a:rPr>
              <a:t>) και ούτε </a:t>
            </a:r>
            <a:r>
              <a:rPr lang="el-GR" sz="2000" dirty="0">
                <a:latin typeface="Calibri"/>
                <a:cs typeface="Calibri"/>
              </a:rPr>
              <a:t>να παρέχουν πληροφόρηση για άλλες πηγές χρηματοδότησης, εκτός της επιχορήγησης που λαμβάνουν από το Πρόγραμμα</a:t>
            </a:r>
            <a:endParaRPr sz="2000" dirty="0">
              <a:latin typeface="Calibri"/>
              <a:cs typeface="Calibri"/>
            </a:endParaRPr>
          </a:p>
          <a:p>
            <a:pPr>
              <a:lnSpc>
                <a:spcPct val="100000"/>
              </a:lnSpc>
              <a:spcBef>
                <a:spcPts val="45"/>
              </a:spcBef>
            </a:pPr>
            <a:endParaRPr sz="1000" dirty="0">
              <a:latin typeface="Calibri"/>
              <a:cs typeface="Calibri"/>
            </a:endParaRPr>
          </a:p>
          <a:p>
            <a:pPr marL="355600" marR="6350" indent="-342900" algn="just">
              <a:lnSpc>
                <a:spcPct val="90000"/>
              </a:lnSpc>
              <a:buFont typeface="Wingdings"/>
              <a:buChar char=""/>
              <a:tabLst>
                <a:tab pos="355600" algn="l"/>
              </a:tabLst>
            </a:pPr>
            <a:r>
              <a:rPr sz="2000" b="1" u="heavy" spc="-5" dirty="0">
                <a:uFill>
                  <a:solidFill>
                    <a:srgbClr val="000000"/>
                  </a:solidFill>
                </a:uFill>
                <a:latin typeface="Calibri"/>
                <a:cs typeface="Calibri"/>
              </a:rPr>
              <a:t>Αρχή της </a:t>
            </a:r>
            <a:r>
              <a:rPr sz="2000" b="1" u="heavy" spc="-15" dirty="0">
                <a:uFill>
                  <a:solidFill>
                    <a:srgbClr val="000000"/>
                  </a:solidFill>
                </a:uFill>
                <a:latin typeface="Calibri"/>
                <a:cs typeface="Calibri"/>
              </a:rPr>
              <a:t>αναλογικότητας</a:t>
            </a:r>
            <a:r>
              <a:rPr sz="2000" spc="-15" dirty="0">
                <a:latin typeface="Calibri"/>
                <a:cs typeface="Calibri"/>
              </a:rPr>
              <a:t>: </a:t>
            </a:r>
            <a:r>
              <a:rPr sz="2000" spc="-95" dirty="0">
                <a:latin typeface="Calibri"/>
                <a:cs typeface="Calibri"/>
              </a:rPr>
              <a:t>Το</a:t>
            </a:r>
            <a:r>
              <a:rPr sz="2000" spc="-90" dirty="0">
                <a:latin typeface="Calibri"/>
                <a:cs typeface="Calibri"/>
              </a:rPr>
              <a:t> </a:t>
            </a:r>
            <a:r>
              <a:rPr sz="2000" spc="-5" dirty="0">
                <a:latin typeface="Calibri"/>
                <a:cs typeface="Calibri"/>
              </a:rPr>
              <a:t>ύψος του </a:t>
            </a:r>
            <a:r>
              <a:rPr sz="2000" spc="-20" dirty="0">
                <a:latin typeface="Calibri"/>
                <a:cs typeface="Calibri"/>
              </a:rPr>
              <a:t>κατ’ αποκοπήν </a:t>
            </a:r>
            <a:r>
              <a:rPr sz="2000" spc="-5" dirty="0">
                <a:latin typeface="Calibri"/>
                <a:cs typeface="Calibri"/>
              </a:rPr>
              <a:t>ποσού </a:t>
            </a:r>
            <a:r>
              <a:rPr sz="2000" spc="-10" dirty="0">
                <a:latin typeface="Calibri"/>
                <a:cs typeface="Calibri"/>
              </a:rPr>
              <a:t>καθορίζει: </a:t>
            </a:r>
            <a:r>
              <a:rPr sz="2000" spc="-5" dirty="0">
                <a:latin typeface="Calibri"/>
                <a:cs typeface="Calibri"/>
              </a:rPr>
              <a:t>α. </a:t>
            </a:r>
            <a:r>
              <a:rPr sz="2000" spc="-90" dirty="0">
                <a:latin typeface="Calibri"/>
                <a:cs typeface="Calibri"/>
              </a:rPr>
              <a:t>Το</a:t>
            </a:r>
            <a:r>
              <a:rPr sz="2000" spc="-85" dirty="0">
                <a:latin typeface="Calibri"/>
                <a:cs typeface="Calibri"/>
              </a:rPr>
              <a:t> </a:t>
            </a:r>
            <a:r>
              <a:rPr sz="2000" spc="-10" dirty="0">
                <a:latin typeface="Calibri"/>
                <a:cs typeface="Calibri"/>
              </a:rPr>
              <a:t>απαιτούμενο επίπεδο </a:t>
            </a:r>
            <a:r>
              <a:rPr sz="2000" spc="-5" dirty="0">
                <a:latin typeface="Calibri"/>
                <a:cs typeface="Calibri"/>
              </a:rPr>
              <a:t> πληροφόρησης </a:t>
            </a:r>
            <a:r>
              <a:rPr sz="2000" spc="-10" dirty="0">
                <a:latin typeface="Calibri"/>
                <a:cs typeface="Calibri"/>
              </a:rPr>
              <a:t>στην αίτηση </a:t>
            </a:r>
            <a:r>
              <a:rPr sz="2000" dirty="0">
                <a:latin typeface="Calibri"/>
                <a:cs typeface="Calibri"/>
              </a:rPr>
              <a:t>για </a:t>
            </a:r>
            <a:r>
              <a:rPr sz="2000" spc="-15" dirty="0">
                <a:latin typeface="Calibri"/>
                <a:cs typeface="Calibri"/>
              </a:rPr>
              <a:t>επιχορήγηση </a:t>
            </a:r>
            <a:r>
              <a:rPr sz="2000" spc="-25" dirty="0">
                <a:latin typeface="Calibri"/>
                <a:cs typeface="Calibri"/>
              </a:rPr>
              <a:t>και </a:t>
            </a:r>
            <a:r>
              <a:rPr sz="2000" spc="-10" dirty="0">
                <a:latin typeface="Calibri"/>
                <a:cs typeface="Calibri"/>
              </a:rPr>
              <a:t>στην </a:t>
            </a:r>
            <a:r>
              <a:rPr sz="2000" spc="-5" dirty="0">
                <a:latin typeface="Calibri"/>
                <a:cs typeface="Calibri"/>
              </a:rPr>
              <a:t>τελική </a:t>
            </a:r>
            <a:r>
              <a:rPr sz="2000" spc="-10" dirty="0">
                <a:latin typeface="Calibri"/>
                <a:cs typeface="Calibri"/>
              </a:rPr>
              <a:t>έκθεση, </a:t>
            </a:r>
            <a:r>
              <a:rPr sz="2000" spc="-5" dirty="0">
                <a:latin typeface="Calibri"/>
                <a:cs typeface="Calibri"/>
              </a:rPr>
              <a:t>β. </a:t>
            </a:r>
            <a:r>
              <a:rPr lang="el-GR" sz="2000" spc="-95" dirty="0">
                <a:latin typeface="Calibri"/>
                <a:cs typeface="Calibri"/>
              </a:rPr>
              <a:t>Την περιπλοκότητα των </a:t>
            </a:r>
            <a:r>
              <a:rPr sz="2000" spc="-5" dirty="0" err="1">
                <a:latin typeface="Calibri"/>
                <a:cs typeface="Calibri"/>
              </a:rPr>
              <a:t>δι</a:t>
            </a:r>
            <a:r>
              <a:rPr sz="2000" spc="-5" dirty="0">
                <a:latin typeface="Calibri"/>
                <a:cs typeface="Calibri"/>
              </a:rPr>
              <a:t>αχειριστικ</a:t>
            </a:r>
            <a:r>
              <a:rPr lang="el-GR" sz="2000" spc="-5" dirty="0" err="1">
                <a:latin typeface="Calibri"/>
                <a:cs typeface="Calibri"/>
              </a:rPr>
              <a:t>ών</a:t>
            </a:r>
            <a:r>
              <a:rPr sz="2000" dirty="0">
                <a:latin typeface="Calibri"/>
                <a:cs typeface="Calibri"/>
              </a:rPr>
              <a:t> </a:t>
            </a:r>
            <a:r>
              <a:rPr lang="el-GR" sz="2000" spc="-10" dirty="0">
                <a:latin typeface="Calibri"/>
                <a:cs typeface="Calibri"/>
              </a:rPr>
              <a:t>απαιτήσεων</a:t>
            </a:r>
            <a:r>
              <a:rPr sz="2000" spc="-5" dirty="0">
                <a:latin typeface="Calibri"/>
                <a:cs typeface="Calibri"/>
              </a:rPr>
              <a:t> </a:t>
            </a:r>
            <a:r>
              <a:rPr sz="2000" spc="-5" dirty="0" err="1">
                <a:latin typeface="Calibri"/>
                <a:cs typeface="Calibri"/>
              </a:rPr>
              <a:t>του</a:t>
            </a:r>
            <a:r>
              <a:rPr sz="2000" dirty="0">
                <a:latin typeface="Calibri"/>
                <a:cs typeface="Calibri"/>
              </a:rPr>
              <a:t> </a:t>
            </a:r>
            <a:r>
              <a:rPr lang="el-GR" sz="2000" spc="-10" dirty="0">
                <a:latin typeface="Calibri"/>
                <a:cs typeface="Calibri"/>
              </a:rPr>
              <a:t>σ</a:t>
            </a:r>
            <a:r>
              <a:rPr sz="2000" spc="-10" dirty="0" err="1">
                <a:latin typeface="Calibri"/>
                <a:cs typeface="Calibri"/>
              </a:rPr>
              <a:t>χεδίου</a:t>
            </a:r>
            <a:r>
              <a:rPr lang="el-GR" sz="2000" spc="-5" dirty="0">
                <a:latin typeface="Calibri"/>
                <a:cs typeface="Calibri"/>
              </a:rPr>
              <a:t>, </a:t>
            </a:r>
            <a:r>
              <a:rPr sz="2000" dirty="0">
                <a:latin typeface="Calibri"/>
                <a:cs typeface="Calibri"/>
              </a:rPr>
              <a:t>γ.</a:t>
            </a:r>
            <a:r>
              <a:rPr sz="2000" spc="5" dirty="0">
                <a:latin typeface="Calibri"/>
                <a:cs typeface="Calibri"/>
              </a:rPr>
              <a:t> </a:t>
            </a:r>
            <a:r>
              <a:rPr sz="2000" spc="-65" dirty="0">
                <a:latin typeface="Calibri"/>
                <a:cs typeface="Calibri"/>
              </a:rPr>
              <a:t>Τον</a:t>
            </a:r>
            <a:r>
              <a:rPr sz="2000" spc="-60" dirty="0">
                <a:latin typeface="Calibri"/>
                <a:cs typeface="Calibri"/>
              </a:rPr>
              <a:t> </a:t>
            </a:r>
            <a:r>
              <a:rPr sz="2000" spc="-10" dirty="0">
                <a:latin typeface="Calibri"/>
                <a:cs typeface="Calibri"/>
              </a:rPr>
              <a:t>αριθμό</a:t>
            </a:r>
            <a:r>
              <a:rPr sz="2000" spc="-5" dirty="0">
                <a:latin typeface="Calibri"/>
                <a:cs typeface="Calibri"/>
              </a:rPr>
              <a:t> </a:t>
            </a:r>
            <a:r>
              <a:rPr sz="2000" spc="-20" dirty="0">
                <a:latin typeface="Calibri"/>
                <a:cs typeface="Calibri"/>
              </a:rPr>
              <a:t>και</a:t>
            </a:r>
            <a:r>
              <a:rPr sz="2000" spc="-15" dirty="0">
                <a:latin typeface="Calibri"/>
                <a:cs typeface="Calibri"/>
              </a:rPr>
              <a:t> </a:t>
            </a:r>
            <a:r>
              <a:rPr sz="2000" spc="-5" dirty="0">
                <a:latin typeface="Calibri"/>
                <a:cs typeface="Calibri"/>
              </a:rPr>
              <a:t>το</a:t>
            </a:r>
            <a:r>
              <a:rPr sz="2000" dirty="0">
                <a:latin typeface="Calibri"/>
                <a:cs typeface="Calibri"/>
              </a:rPr>
              <a:t> </a:t>
            </a:r>
            <a:r>
              <a:rPr sz="2000" spc="-5" dirty="0">
                <a:latin typeface="Calibri"/>
                <a:cs typeface="Calibri"/>
              </a:rPr>
              <a:t>μέγεθος</a:t>
            </a:r>
            <a:r>
              <a:rPr sz="2000" dirty="0">
                <a:latin typeface="Calibri"/>
                <a:cs typeface="Calibri"/>
              </a:rPr>
              <a:t> </a:t>
            </a:r>
            <a:r>
              <a:rPr sz="2000" spc="-15" dirty="0">
                <a:latin typeface="Calibri"/>
                <a:cs typeface="Calibri"/>
              </a:rPr>
              <a:t>των</a:t>
            </a:r>
            <a:r>
              <a:rPr sz="2000" spc="-10" dirty="0">
                <a:latin typeface="Calibri"/>
                <a:cs typeface="Calibri"/>
              </a:rPr>
              <a:t> π</a:t>
            </a:r>
            <a:r>
              <a:rPr sz="2000" spc="-10" dirty="0" err="1">
                <a:latin typeface="Calibri"/>
                <a:cs typeface="Calibri"/>
              </a:rPr>
              <a:t>ροτεινόμενων</a:t>
            </a:r>
            <a:r>
              <a:rPr sz="2000" spc="-10" dirty="0">
                <a:latin typeface="Calibri"/>
                <a:cs typeface="Calibri"/>
              </a:rPr>
              <a:t> </a:t>
            </a:r>
            <a:r>
              <a:rPr sz="2000" spc="-5" dirty="0" err="1">
                <a:latin typeface="Calibri"/>
                <a:cs typeface="Calibri"/>
              </a:rPr>
              <a:t>δρ</a:t>
            </a:r>
            <a:r>
              <a:rPr sz="2000" spc="-5" dirty="0">
                <a:latin typeface="Calibri"/>
                <a:cs typeface="Calibri"/>
              </a:rPr>
              <a:t>αστηριοτήτων</a:t>
            </a:r>
            <a:r>
              <a:rPr lang="el-GR" sz="2000" spc="-5" dirty="0">
                <a:latin typeface="Calibri"/>
                <a:cs typeface="Calibri"/>
              </a:rPr>
              <a:t>, δ. Το πόσο ακριβής είναι η μεθοδολογία που εφαρμόζεται</a:t>
            </a:r>
            <a:endParaRPr sz="2000" dirty="0">
              <a:latin typeface="Calibri"/>
              <a:cs typeface="Calibri"/>
            </a:endParaRPr>
          </a:p>
          <a:p>
            <a:pPr>
              <a:lnSpc>
                <a:spcPct val="100000"/>
              </a:lnSpc>
              <a:spcBef>
                <a:spcPts val="45"/>
              </a:spcBef>
            </a:pPr>
            <a:endParaRPr sz="1000" dirty="0">
              <a:latin typeface="Calibri"/>
              <a:cs typeface="Calibri"/>
            </a:endParaRPr>
          </a:p>
          <a:p>
            <a:pPr marL="355600" marR="5080" indent="-342900" algn="just">
              <a:lnSpc>
                <a:spcPct val="90000"/>
              </a:lnSpc>
              <a:buFont typeface="Wingdings"/>
              <a:buChar char=""/>
              <a:tabLst>
                <a:tab pos="357188" algn="l"/>
              </a:tabLst>
            </a:pPr>
            <a:r>
              <a:rPr sz="2000" b="1" u="heavy" spc="-5" dirty="0">
                <a:uFill>
                  <a:solidFill>
                    <a:srgbClr val="000000"/>
                  </a:solidFill>
                </a:uFill>
                <a:latin typeface="Calibri"/>
                <a:cs typeface="Calibri"/>
              </a:rPr>
              <a:t>Αρχή </a:t>
            </a:r>
            <a:r>
              <a:rPr sz="2000" b="1" u="heavy" spc="-15" dirty="0">
                <a:uFill>
                  <a:solidFill>
                    <a:srgbClr val="000000"/>
                  </a:solidFill>
                </a:uFill>
                <a:latin typeface="Calibri"/>
                <a:cs typeface="Calibri"/>
              </a:rPr>
              <a:t>οικονομίας/αποδοτικότητας </a:t>
            </a:r>
            <a:r>
              <a:rPr sz="2000" b="1" u="heavy" spc="-5" dirty="0">
                <a:uFill>
                  <a:solidFill>
                    <a:srgbClr val="000000"/>
                  </a:solidFill>
                </a:uFill>
                <a:latin typeface="Calibri"/>
                <a:cs typeface="Calibri"/>
              </a:rPr>
              <a:t>από πλευράς </a:t>
            </a:r>
            <a:r>
              <a:rPr sz="2000" b="1" u="heavy" spc="-10" dirty="0">
                <a:uFill>
                  <a:solidFill>
                    <a:srgbClr val="000000"/>
                  </a:solidFill>
                </a:uFill>
                <a:latin typeface="Calibri"/>
                <a:cs typeface="Calibri"/>
              </a:rPr>
              <a:t>κόστους</a:t>
            </a:r>
            <a:r>
              <a:rPr sz="2000" spc="-10" dirty="0">
                <a:latin typeface="Calibri"/>
                <a:cs typeface="Calibri"/>
              </a:rPr>
              <a:t>: Στόχος </a:t>
            </a:r>
            <a:r>
              <a:rPr sz="2000" spc="-5" dirty="0">
                <a:latin typeface="Calibri"/>
                <a:cs typeface="Calibri"/>
              </a:rPr>
              <a:t>είναι </a:t>
            </a:r>
            <a:r>
              <a:rPr sz="2000" dirty="0">
                <a:latin typeface="Calibri"/>
                <a:cs typeface="Calibri"/>
              </a:rPr>
              <a:t>η </a:t>
            </a:r>
            <a:r>
              <a:rPr sz="2000" spc="-10" dirty="0">
                <a:latin typeface="Calibri"/>
                <a:cs typeface="Calibri"/>
              </a:rPr>
              <a:t>εξεύρεση </a:t>
            </a:r>
            <a:r>
              <a:rPr sz="2000" spc="-15" dirty="0">
                <a:latin typeface="Calibri"/>
                <a:cs typeface="Calibri"/>
              </a:rPr>
              <a:t>των </a:t>
            </a:r>
            <a:r>
              <a:rPr sz="2000" spc="-10" dirty="0">
                <a:latin typeface="Calibri"/>
                <a:cs typeface="Calibri"/>
              </a:rPr>
              <a:t>αποδοτικότερων </a:t>
            </a:r>
            <a:r>
              <a:rPr sz="2000" spc="-5" dirty="0">
                <a:latin typeface="Calibri"/>
                <a:cs typeface="Calibri"/>
              </a:rPr>
              <a:t> </a:t>
            </a:r>
            <a:r>
              <a:rPr sz="2000" spc="-15" dirty="0">
                <a:latin typeface="Calibri"/>
                <a:cs typeface="Calibri"/>
              </a:rPr>
              <a:t>οικονομικά τρόπων </a:t>
            </a:r>
            <a:r>
              <a:rPr sz="2000" dirty="0">
                <a:latin typeface="Calibri"/>
                <a:cs typeface="Calibri"/>
              </a:rPr>
              <a:t>για </a:t>
            </a:r>
            <a:r>
              <a:rPr sz="2000" spc="-15" dirty="0">
                <a:latin typeface="Calibri"/>
                <a:cs typeface="Calibri"/>
              </a:rPr>
              <a:t>την </a:t>
            </a:r>
            <a:r>
              <a:rPr sz="2000" spc="-10" dirty="0">
                <a:latin typeface="Calibri"/>
                <a:cs typeface="Calibri"/>
              </a:rPr>
              <a:t>επίτευξη παρόμοιων αποτελεσμάτων. </a:t>
            </a:r>
            <a:r>
              <a:rPr sz="2000" dirty="0">
                <a:latin typeface="Calibri"/>
                <a:cs typeface="Calibri"/>
              </a:rPr>
              <a:t>Εάν </a:t>
            </a:r>
            <a:r>
              <a:rPr sz="2000" spc="-10" dirty="0">
                <a:latin typeface="Calibri"/>
                <a:cs typeface="Calibri"/>
              </a:rPr>
              <a:t>το </a:t>
            </a:r>
            <a:r>
              <a:rPr sz="2000" spc="-5" dirty="0">
                <a:latin typeface="Calibri"/>
                <a:cs typeface="Calibri"/>
              </a:rPr>
              <a:t>αιτούμενο </a:t>
            </a:r>
            <a:r>
              <a:rPr sz="2000" spc="-10" dirty="0">
                <a:latin typeface="Calibri"/>
                <a:cs typeface="Calibri"/>
              </a:rPr>
              <a:t>ποσό </a:t>
            </a:r>
            <a:r>
              <a:rPr sz="2000" spc="-5" dirty="0">
                <a:latin typeface="Calibri"/>
                <a:cs typeface="Calibri"/>
              </a:rPr>
              <a:t>θεωρηθεί </a:t>
            </a:r>
            <a:r>
              <a:rPr sz="2000" dirty="0">
                <a:latin typeface="Calibri"/>
                <a:cs typeface="Calibri"/>
              </a:rPr>
              <a:t>από </a:t>
            </a:r>
            <a:r>
              <a:rPr sz="2000" spc="5" dirty="0">
                <a:latin typeface="Calibri"/>
                <a:cs typeface="Calibri"/>
              </a:rPr>
              <a:t> </a:t>
            </a:r>
            <a:r>
              <a:rPr sz="2000" spc="-15" dirty="0">
                <a:latin typeface="Calibri"/>
                <a:cs typeface="Calibri"/>
              </a:rPr>
              <a:t>την </a:t>
            </a:r>
            <a:r>
              <a:rPr sz="2000" dirty="0">
                <a:latin typeface="Calibri"/>
                <a:cs typeface="Calibri"/>
              </a:rPr>
              <a:t>Εθνική </a:t>
            </a:r>
            <a:r>
              <a:rPr sz="2000" spc="-10" dirty="0">
                <a:latin typeface="Calibri"/>
                <a:cs typeface="Calibri"/>
              </a:rPr>
              <a:t>Υπ</a:t>
            </a:r>
            <a:r>
              <a:rPr sz="2000" spc="-10" dirty="0" err="1">
                <a:latin typeface="Calibri"/>
                <a:cs typeface="Calibri"/>
              </a:rPr>
              <a:t>ηρεσί</a:t>
            </a:r>
            <a:r>
              <a:rPr sz="2000" spc="-10" dirty="0">
                <a:latin typeface="Calibri"/>
                <a:cs typeface="Calibri"/>
              </a:rPr>
              <a:t>α μη ρεαλιστικό </a:t>
            </a:r>
            <a:r>
              <a:rPr sz="2000" spc="-5" dirty="0">
                <a:latin typeface="Calibri"/>
                <a:cs typeface="Calibri"/>
              </a:rPr>
              <a:t>για </a:t>
            </a:r>
            <a:r>
              <a:rPr sz="2000" spc="-25" dirty="0">
                <a:latin typeface="Calibri"/>
                <a:cs typeface="Calibri"/>
              </a:rPr>
              <a:t>την </a:t>
            </a:r>
            <a:r>
              <a:rPr sz="2000" spc="-15" dirty="0">
                <a:latin typeface="Calibri"/>
                <a:cs typeface="Calibri"/>
              </a:rPr>
              <a:t>υλοποίηση των </a:t>
            </a:r>
            <a:r>
              <a:rPr sz="2000" spc="-10" dirty="0">
                <a:latin typeface="Calibri"/>
                <a:cs typeface="Calibri"/>
              </a:rPr>
              <a:t>δραστηριοτήτων </a:t>
            </a:r>
            <a:r>
              <a:rPr sz="2000" spc="-5" dirty="0">
                <a:latin typeface="Calibri"/>
                <a:cs typeface="Calibri"/>
              </a:rPr>
              <a:t>του </a:t>
            </a:r>
            <a:r>
              <a:rPr lang="el-GR" sz="2000" spc="-10" dirty="0">
                <a:latin typeface="Calibri"/>
                <a:cs typeface="Calibri"/>
              </a:rPr>
              <a:t>σ</a:t>
            </a:r>
            <a:r>
              <a:rPr sz="2000" spc="-10" dirty="0" err="1">
                <a:latin typeface="Calibri"/>
                <a:cs typeface="Calibri"/>
              </a:rPr>
              <a:t>χεδίου</a:t>
            </a:r>
            <a:r>
              <a:rPr sz="2000" spc="-10" dirty="0">
                <a:latin typeface="Calibri"/>
                <a:cs typeface="Calibri"/>
              </a:rPr>
              <a:t>, </a:t>
            </a:r>
            <a:r>
              <a:rPr sz="2000" dirty="0">
                <a:latin typeface="Calibri"/>
                <a:cs typeface="Calibri"/>
              </a:rPr>
              <a:t>η</a:t>
            </a:r>
            <a:r>
              <a:rPr sz="2000" spc="5" dirty="0">
                <a:latin typeface="Calibri"/>
                <a:cs typeface="Calibri"/>
              </a:rPr>
              <a:t> </a:t>
            </a:r>
            <a:r>
              <a:rPr sz="2000" spc="-15" dirty="0">
                <a:latin typeface="Calibri"/>
                <a:cs typeface="Calibri"/>
              </a:rPr>
              <a:t>πρόταση</a:t>
            </a:r>
            <a:r>
              <a:rPr sz="2000" spc="-10" dirty="0">
                <a:latin typeface="Calibri"/>
                <a:cs typeface="Calibri"/>
              </a:rPr>
              <a:t> </a:t>
            </a:r>
            <a:r>
              <a:rPr sz="2000" spc="-5" dirty="0">
                <a:latin typeface="Calibri"/>
                <a:cs typeface="Calibri"/>
              </a:rPr>
              <a:t>απορρίπτεται</a:t>
            </a:r>
            <a:r>
              <a:rPr sz="2000" dirty="0">
                <a:latin typeface="Calibri"/>
                <a:cs typeface="Calibri"/>
              </a:rPr>
              <a:t> </a:t>
            </a:r>
            <a:r>
              <a:rPr sz="2000" dirty="0">
                <a:latin typeface="Wingdings"/>
                <a:cs typeface="Wingdings"/>
              </a:rPr>
              <a:t></a:t>
            </a:r>
            <a:r>
              <a:rPr sz="2000" dirty="0">
                <a:latin typeface="Times New Roman"/>
                <a:cs typeface="Times New Roman"/>
              </a:rPr>
              <a:t> </a:t>
            </a:r>
            <a:r>
              <a:rPr sz="2000" spc="-5" dirty="0">
                <a:uFill>
                  <a:solidFill>
                    <a:srgbClr val="000000"/>
                  </a:solidFill>
                </a:uFill>
                <a:latin typeface="Calibri"/>
                <a:cs typeface="Calibri"/>
              </a:rPr>
              <a:t>Δε</a:t>
            </a:r>
            <a:r>
              <a:rPr sz="2000" dirty="0">
                <a:uFill>
                  <a:solidFill>
                    <a:srgbClr val="000000"/>
                  </a:solidFill>
                </a:uFill>
                <a:latin typeface="Calibri"/>
                <a:cs typeface="Calibri"/>
              </a:rPr>
              <a:t> </a:t>
            </a:r>
            <a:r>
              <a:rPr sz="2000" spc="-10" dirty="0">
                <a:uFill>
                  <a:solidFill>
                    <a:srgbClr val="000000"/>
                  </a:solidFill>
                </a:uFill>
                <a:latin typeface="Calibri"/>
                <a:cs typeface="Calibri"/>
              </a:rPr>
              <a:t>γίνεται</a:t>
            </a:r>
            <a:r>
              <a:rPr sz="2000" spc="-5" dirty="0">
                <a:uFill>
                  <a:solidFill>
                    <a:srgbClr val="000000"/>
                  </a:solidFill>
                </a:uFill>
                <a:latin typeface="Calibri"/>
                <a:cs typeface="Calibri"/>
              </a:rPr>
              <a:t> αναθεώρηση</a:t>
            </a:r>
            <a:r>
              <a:rPr sz="2000" dirty="0">
                <a:uFill>
                  <a:solidFill>
                    <a:srgbClr val="000000"/>
                  </a:solidFill>
                </a:uFill>
                <a:latin typeface="Calibri"/>
                <a:cs typeface="Calibri"/>
              </a:rPr>
              <a:t> </a:t>
            </a:r>
            <a:r>
              <a:rPr sz="2000" spc="-10" dirty="0">
                <a:uFill>
                  <a:solidFill>
                    <a:srgbClr val="000000"/>
                  </a:solidFill>
                </a:uFill>
                <a:latin typeface="Calibri"/>
                <a:cs typeface="Calibri"/>
              </a:rPr>
              <a:t>προϋπολογισμού</a:t>
            </a:r>
            <a:r>
              <a:rPr sz="2000" spc="-5" dirty="0">
                <a:uFill>
                  <a:solidFill>
                    <a:srgbClr val="000000"/>
                  </a:solidFill>
                </a:uFill>
                <a:latin typeface="Calibri"/>
                <a:cs typeface="Calibri"/>
              </a:rPr>
              <a:t> για</a:t>
            </a:r>
            <a:r>
              <a:rPr sz="2000" dirty="0">
                <a:uFill>
                  <a:solidFill>
                    <a:srgbClr val="000000"/>
                  </a:solidFill>
                </a:uFill>
                <a:latin typeface="Calibri"/>
                <a:cs typeface="Calibri"/>
              </a:rPr>
              <a:t> τις</a:t>
            </a:r>
            <a:r>
              <a:rPr sz="2000" spc="5" dirty="0">
                <a:uFill>
                  <a:solidFill>
                    <a:srgbClr val="000000"/>
                  </a:solidFill>
                </a:uFill>
                <a:latin typeface="Calibri"/>
                <a:cs typeface="Calibri"/>
              </a:rPr>
              <a:t> </a:t>
            </a:r>
            <a:r>
              <a:rPr sz="2000" spc="-10" dirty="0">
                <a:uFill>
                  <a:solidFill>
                    <a:srgbClr val="000000"/>
                  </a:solidFill>
                </a:uFill>
                <a:latin typeface="Calibri"/>
                <a:cs typeface="Calibri"/>
              </a:rPr>
              <a:t>αιτήσεις</a:t>
            </a:r>
            <a:r>
              <a:rPr sz="2000" spc="-5" dirty="0">
                <a:uFill>
                  <a:solidFill>
                    <a:srgbClr val="000000"/>
                  </a:solidFill>
                </a:uFill>
                <a:latin typeface="Calibri"/>
                <a:cs typeface="Calibri"/>
              </a:rPr>
              <a:t> </a:t>
            </a:r>
            <a:r>
              <a:rPr sz="2000" dirty="0">
                <a:uFill>
                  <a:solidFill>
                    <a:srgbClr val="000000"/>
                  </a:solidFill>
                </a:uFill>
                <a:latin typeface="Calibri"/>
                <a:cs typeface="Calibri"/>
              </a:rPr>
              <a:t>που θα </a:t>
            </a:r>
            <a:r>
              <a:rPr sz="2000" spc="5" dirty="0">
                <a:latin typeface="Calibri"/>
                <a:cs typeface="Calibri"/>
              </a:rPr>
              <a:t> </a:t>
            </a:r>
            <a:r>
              <a:rPr sz="2000" spc="-5" dirty="0">
                <a:uFill>
                  <a:solidFill>
                    <a:srgbClr val="000000"/>
                  </a:solidFill>
                </a:uFill>
                <a:latin typeface="Calibri"/>
                <a:cs typeface="Calibri"/>
              </a:rPr>
              <a:t>χρηματοδοτηθούν</a:t>
            </a:r>
            <a:r>
              <a:rPr sz="2000" spc="-55" dirty="0">
                <a:uFill>
                  <a:solidFill>
                    <a:srgbClr val="000000"/>
                  </a:solidFill>
                </a:uFill>
                <a:latin typeface="Calibri"/>
                <a:cs typeface="Calibri"/>
              </a:rPr>
              <a:t> </a:t>
            </a:r>
            <a:r>
              <a:rPr sz="2000" spc="-20" dirty="0">
                <a:uFill>
                  <a:solidFill>
                    <a:srgbClr val="000000"/>
                  </a:solidFill>
                </a:uFill>
                <a:latin typeface="Calibri"/>
                <a:cs typeface="Calibri"/>
              </a:rPr>
              <a:t>και</a:t>
            </a:r>
            <a:r>
              <a:rPr sz="2000" spc="-15" dirty="0">
                <a:uFill>
                  <a:solidFill>
                    <a:srgbClr val="000000"/>
                  </a:solidFill>
                </a:uFill>
                <a:latin typeface="Calibri"/>
                <a:cs typeface="Calibri"/>
              </a:rPr>
              <a:t> </a:t>
            </a:r>
            <a:r>
              <a:rPr sz="2000" spc="-5" dirty="0">
                <a:uFill>
                  <a:solidFill>
                    <a:srgbClr val="000000"/>
                  </a:solidFill>
                </a:uFill>
                <a:latin typeface="Calibri"/>
                <a:cs typeface="Calibri"/>
              </a:rPr>
              <a:t>ούτε</a:t>
            </a:r>
            <a:r>
              <a:rPr sz="2000" spc="10" dirty="0">
                <a:uFill>
                  <a:solidFill>
                    <a:srgbClr val="000000"/>
                  </a:solidFill>
                </a:uFill>
                <a:latin typeface="Calibri"/>
                <a:cs typeface="Calibri"/>
              </a:rPr>
              <a:t> </a:t>
            </a:r>
            <a:r>
              <a:rPr sz="2000" spc="-5" dirty="0">
                <a:uFill>
                  <a:solidFill>
                    <a:srgbClr val="000000"/>
                  </a:solidFill>
                </a:uFill>
                <a:latin typeface="Calibri"/>
                <a:cs typeface="Calibri"/>
              </a:rPr>
              <a:t>είναι</a:t>
            </a:r>
            <a:r>
              <a:rPr sz="2000" spc="-15" dirty="0">
                <a:uFill>
                  <a:solidFill>
                    <a:srgbClr val="000000"/>
                  </a:solidFill>
                </a:uFill>
                <a:latin typeface="Calibri"/>
                <a:cs typeface="Calibri"/>
              </a:rPr>
              <a:t> </a:t>
            </a:r>
            <a:r>
              <a:rPr sz="2000" spc="-5" dirty="0">
                <a:uFill>
                  <a:solidFill>
                    <a:srgbClr val="000000"/>
                  </a:solidFill>
                </a:uFill>
                <a:latin typeface="Calibri"/>
                <a:cs typeface="Calibri"/>
              </a:rPr>
              <a:t>εφικτό</a:t>
            </a:r>
            <a:r>
              <a:rPr sz="2000" spc="-35" dirty="0">
                <a:uFill>
                  <a:solidFill>
                    <a:srgbClr val="000000"/>
                  </a:solidFill>
                </a:uFill>
                <a:latin typeface="Calibri"/>
                <a:cs typeface="Calibri"/>
              </a:rPr>
              <a:t> </a:t>
            </a:r>
            <a:r>
              <a:rPr sz="2000" dirty="0">
                <a:uFill>
                  <a:solidFill>
                    <a:srgbClr val="000000"/>
                  </a:solidFill>
                </a:uFill>
                <a:latin typeface="Calibri"/>
                <a:cs typeface="Calibri"/>
              </a:rPr>
              <a:t>να</a:t>
            </a:r>
            <a:r>
              <a:rPr sz="2000" spc="5" dirty="0">
                <a:uFill>
                  <a:solidFill>
                    <a:srgbClr val="000000"/>
                  </a:solidFill>
                </a:uFill>
                <a:latin typeface="Calibri"/>
                <a:cs typeface="Calibri"/>
              </a:rPr>
              <a:t> </a:t>
            </a:r>
            <a:r>
              <a:rPr sz="2000" spc="-5" dirty="0">
                <a:uFill>
                  <a:solidFill>
                    <a:srgbClr val="000000"/>
                  </a:solidFill>
                </a:uFill>
                <a:latin typeface="Calibri"/>
                <a:cs typeface="Calibri"/>
              </a:rPr>
              <a:t>γίνει</a:t>
            </a:r>
            <a:r>
              <a:rPr sz="2000" spc="-25" dirty="0">
                <a:uFill>
                  <a:solidFill>
                    <a:srgbClr val="000000"/>
                  </a:solidFill>
                </a:uFill>
                <a:latin typeface="Calibri"/>
                <a:cs typeface="Calibri"/>
              </a:rPr>
              <a:t> </a:t>
            </a:r>
            <a:r>
              <a:rPr sz="2000" dirty="0">
                <a:uFill>
                  <a:solidFill>
                    <a:srgbClr val="000000"/>
                  </a:solidFill>
                </a:uFill>
                <a:latin typeface="Calibri"/>
                <a:cs typeface="Calibri"/>
              </a:rPr>
              <a:t>υποβάθμιση</a:t>
            </a:r>
            <a:r>
              <a:rPr sz="2000" spc="-25" dirty="0">
                <a:uFill>
                  <a:solidFill>
                    <a:srgbClr val="000000"/>
                  </a:solidFill>
                </a:uFill>
                <a:latin typeface="Calibri"/>
                <a:cs typeface="Calibri"/>
              </a:rPr>
              <a:t> </a:t>
            </a:r>
            <a:r>
              <a:rPr sz="2000" dirty="0">
                <a:uFill>
                  <a:solidFill>
                    <a:srgbClr val="000000"/>
                  </a:solidFill>
                </a:uFill>
                <a:latin typeface="Calibri"/>
                <a:cs typeface="Calibri"/>
              </a:rPr>
              <a:t>μίας</a:t>
            </a:r>
            <a:r>
              <a:rPr sz="2000" spc="-15" dirty="0">
                <a:uFill>
                  <a:solidFill>
                    <a:srgbClr val="000000"/>
                  </a:solidFill>
                </a:uFill>
                <a:latin typeface="Calibri"/>
                <a:cs typeface="Calibri"/>
              </a:rPr>
              <a:t> </a:t>
            </a:r>
            <a:r>
              <a:rPr sz="2000" spc="-5" dirty="0">
                <a:uFill>
                  <a:solidFill>
                    <a:srgbClr val="000000"/>
                  </a:solidFill>
                </a:uFill>
                <a:latin typeface="Calibri"/>
                <a:cs typeface="Calibri"/>
              </a:rPr>
              <a:t>πρότασης</a:t>
            </a:r>
            <a:r>
              <a:rPr sz="2000" spc="-30" dirty="0">
                <a:uFill>
                  <a:solidFill>
                    <a:srgbClr val="000000"/>
                  </a:solidFill>
                </a:uFill>
                <a:latin typeface="Calibri"/>
                <a:cs typeface="Calibri"/>
              </a:rPr>
              <a:t> </a:t>
            </a:r>
            <a:r>
              <a:rPr sz="2000" spc="-5" dirty="0">
                <a:uFill>
                  <a:solidFill>
                    <a:srgbClr val="000000"/>
                  </a:solidFill>
                </a:uFill>
                <a:latin typeface="Calibri"/>
                <a:cs typeface="Calibri"/>
              </a:rPr>
              <a:t>από</a:t>
            </a:r>
            <a:r>
              <a:rPr sz="2000" spc="-10" dirty="0">
                <a:uFill>
                  <a:solidFill>
                    <a:srgbClr val="000000"/>
                  </a:solidFill>
                </a:uFill>
                <a:latin typeface="Calibri"/>
                <a:cs typeface="Calibri"/>
              </a:rPr>
              <a:t> </a:t>
            </a:r>
            <a:r>
              <a:rPr sz="2000" spc="-5" dirty="0">
                <a:uFill>
                  <a:solidFill>
                    <a:srgbClr val="000000"/>
                  </a:solidFill>
                </a:uFill>
                <a:latin typeface="Calibri"/>
                <a:cs typeface="Calibri"/>
              </a:rPr>
              <a:t>το</a:t>
            </a:r>
            <a:r>
              <a:rPr sz="2000" spc="-25" dirty="0">
                <a:uFill>
                  <a:solidFill>
                    <a:srgbClr val="000000"/>
                  </a:solidFill>
                </a:uFill>
                <a:latin typeface="Calibri"/>
                <a:cs typeface="Calibri"/>
              </a:rPr>
              <a:t> </a:t>
            </a:r>
            <a:r>
              <a:rPr sz="2000" spc="-5" dirty="0">
                <a:uFill>
                  <a:solidFill>
                    <a:srgbClr val="000000"/>
                  </a:solidFill>
                </a:uFill>
                <a:latin typeface="Calibri"/>
                <a:cs typeface="Calibri"/>
              </a:rPr>
              <a:t>ψηλότερο</a:t>
            </a:r>
            <a:r>
              <a:rPr lang="el-GR" sz="2000" dirty="0">
                <a:latin typeface="Calibri"/>
                <a:cs typeface="Calibri"/>
              </a:rPr>
              <a:t> </a:t>
            </a:r>
            <a:r>
              <a:rPr sz="2000" spc="-15" dirty="0">
                <a:uFill>
                  <a:solidFill>
                    <a:srgbClr val="000000"/>
                  </a:solidFill>
                </a:uFill>
                <a:latin typeface="Calibri"/>
                <a:cs typeface="Calibri"/>
              </a:rPr>
              <a:t>κατ’</a:t>
            </a:r>
            <a:r>
              <a:rPr sz="2000" spc="15" dirty="0">
                <a:uFill>
                  <a:solidFill>
                    <a:srgbClr val="000000"/>
                  </a:solidFill>
                </a:uFill>
                <a:latin typeface="Calibri"/>
                <a:cs typeface="Calibri"/>
              </a:rPr>
              <a:t> </a:t>
            </a:r>
            <a:r>
              <a:rPr sz="2000" spc="-20" dirty="0">
                <a:uFill>
                  <a:solidFill>
                    <a:srgbClr val="000000"/>
                  </a:solidFill>
                </a:uFill>
                <a:latin typeface="Calibri"/>
                <a:cs typeface="Calibri"/>
              </a:rPr>
              <a:t>απ</a:t>
            </a:r>
            <a:r>
              <a:rPr sz="2000" spc="-20" dirty="0" err="1">
                <a:uFill>
                  <a:solidFill>
                    <a:srgbClr val="000000"/>
                  </a:solidFill>
                </a:uFill>
                <a:latin typeface="Calibri"/>
                <a:cs typeface="Calibri"/>
              </a:rPr>
              <a:t>οκο</a:t>
            </a:r>
            <a:r>
              <a:rPr sz="2000" spc="-20" dirty="0">
                <a:uFill>
                  <a:solidFill>
                    <a:srgbClr val="000000"/>
                  </a:solidFill>
                </a:uFill>
                <a:latin typeface="Calibri"/>
                <a:cs typeface="Calibri"/>
              </a:rPr>
              <a:t>πήν</a:t>
            </a:r>
            <a:r>
              <a:rPr sz="2000" spc="-30" dirty="0">
                <a:uFill>
                  <a:solidFill>
                    <a:srgbClr val="000000"/>
                  </a:solidFill>
                </a:uFill>
                <a:latin typeface="Calibri"/>
                <a:cs typeface="Calibri"/>
              </a:rPr>
              <a:t> </a:t>
            </a:r>
            <a:r>
              <a:rPr sz="2000" dirty="0">
                <a:uFill>
                  <a:solidFill>
                    <a:srgbClr val="000000"/>
                  </a:solidFill>
                </a:uFill>
                <a:latin typeface="Calibri"/>
                <a:cs typeface="Calibri"/>
              </a:rPr>
              <a:t>ποσό</a:t>
            </a:r>
            <a:r>
              <a:rPr sz="2000" spc="-20" dirty="0">
                <a:uFill>
                  <a:solidFill>
                    <a:srgbClr val="000000"/>
                  </a:solidFill>
                </a:uFill>
                <a:latin typeface="Calibri"/>
                <a:cs typeface="Calibri"/>
              </a:rPr>
              <a:t> </a:t>
            </a:r>
            <a:endParaRPr lang="el-GR" sz="2000" spc="-20" dirty="0">
              <a:uFill>
                <a:solidFill>
                  <a:srgbClr val="000000"/>
                </a:solidFill>
              </a:uFill>
              <a:latin typeface="Calibri"/>
              <a:cs typeface="Calibri"/>
            </a:endParaRPr>
          </a:p>
          <a:p>
            <a:pPr marL="12700" marR="5080" algn="just">
              <a:lnSpc>
                <a:spcPct val="90000"/>
              </a:lnSpc>
              <a:tabLst>
                <a:tab pos="357188" algn="l"/>
              </a:tabLst>
            </a:pPr>
            <a:r>
              <a:rPr lang="el-GR" sz="2000" spc="-20" dirty="0">
                <a:uFill>
                  <a:solidFill>
                    <a:srgbClr val="000000"/>
                  </a:solidFill>
                </a:uFill>
                <a:latin typeface="Calibri"/>
                <a:cs typeface="Calibri"/>
              </a:rPr>
              <a:t>      </a:t>
            </a:r>
            <a:r>
              <a:rPr sz="2000" spc="5" dirty="0" err="1">
                <a:uFill>
                  <a:solidFill>
                    <a:srgbClr val="000000"/>
                  </a:solidFill>
                </a:uFill>
                <a:latin typeface="Calibri"/>
                <a:cs typeface="Calibri"/>
              </a:rPr>
              <a:t>στο</a:t>
            </a:r>
            <a:r>
              <a:rPr sz="2000" spc="-30" dirty="0">
                <a:uFill>
                  <a:solidFill>
                    <a:srgbClr val="000000"/>
                  </a:solidFill>
                </a:uFill>
                <a:latin typeface="Calibri"/>
                <a:cs typeface="Calibri"/>
              </a:rPr>
              <a:t> </a:t>
            </a:r>
            <a:r>
              <a:rPr sz="2000" spc="-10" dirty="0">
                <a:uFill>
                  <a:solidFill>
                    <a:srgbClr val="000000"/>
                  </a:solidFill>
                </a:uFill>
                <a:latin typeface="Calibri"/>
                <a:cs typeface="Calibri"/>
              </a:rPr>
              <a:t>χαμηλότερο</a:t>
            </a:r>
            <a:r>
              <a:rPr sz="2000" spc="-40" dirty="0">
                <a:uFill>
                  <a:solidFill>
                    <a:srgbClr val="000000"/>
                  </a:solidFill>
                </a:uFill>
                <a:latin typeface="Calibri"/>
                <a:cs typeface="Calibri"/>
              </a:rPr>
              <a:t> </a:t>
            </a:r>
            <a:r>
              <a:rPr sz="2000" dirty="0">
                <a:uFill>
                  <a:solidFill>
                    <a:srgbClr val="000000"/>
                  </a:solidFill>
                </a:uFill>
                <a:latin typeface="Calibri"/>
                <a:cs typeface="Calibri"/>
              </a:rPr>
              <a:t>ή</a:t>
            </a:r>
            <a:r>
              <a:rPr sz="2000" spc="-5" dirty="0">
                <a:uFill>
                  <a:solidFill>
                    <a:srgbClr val="000000"/>
                  </a:solidFill>
                </a:uFill>
                <a:latin typeface="Calibri"/>
                <a:cs typeface="Calibri"/>
              </a:rPr>
              <a:t> </a:t>
            </a:r>
            <a:r>
              <a:rPr sz="2000" dirty="0">
                <a:uFill>
                  <a:solidFill>
                    <a:srgbClr val="000000"/>
                  </a:solidFill>
                </a:uFill>
                <a:latin typeface="Calibri"/>
                <a:cs typeface="Calibri"/>
              </a:rPr>
              <a:t>αναβάθμισή</a:t>
            </a:r>
            <a:r>
              <a:rPr sz="2000" spc="-30" dirty="0">
                <a:uFill>
                  <a:solidFill>
                    <a:srgbClr val="000000"/>
                  </a:solidFill>
                </a:uFill>
                <a:latin typeface="Calibri"/>
                <a:cs typeface="Calibri"/>
              </a:rPr>
              <a:t> </a:t>
            </a:r>
            <a:r>
              <a:rPr sz="2000" dirty="0">
                <a:uFill>
                  <a:solidFill>
                    <a:srgbClr val="000000"/>
                  </a:solidFill>
                </a:uFill>
                <a:latin typeface="Calibri"/>
                <a:cs typeface="Calibri"/>
              </a:rPr>
              <a:t>της </a:t>
            </a:r>
            <a:r>
              <a:rPr sz="2000" spc="-5" dirty="0">
                <a:uFill>
                  <a:solidFill>
                    <a:srgbClr val="000000"/>
                  </a:solidFill>
                </a:uFill>
                <a:latin typeface="Calibri"/>
                <a:cs typeface="Calibri"/>
              </a:rPr>
              <a:t>από</a:t>
            </a:r>
            <a:r>
              <a:rPr sz="2000" spc="-20" dirty="0">
                <a:uFill>
                  <a:solidFill>
                    <a:srgbClr val="000000"/>
                  </a:solidFill>
                </a:uFill>
                <a:latin typeface="Calibri"/>
                <a:cs typeface="Calibri"/>
              </a:rPr>
              <a:t> </a:t>
            </a:r>
            <a:r>
              <a:rPr sz="2000" spc="-5" dirty="0">
                <a:uFill>
                  <a:solidFill>
                    <a:srgbClr val="000000"/>
                  </a:solidFill>
                </a:uFill>
                <a:latin typeface="Calibri"/>
                <a:cs typeface="Calibri"/>
              </a:rPr>
              <a:t>το</a:t>
            </a:r>
            <a:r>
              <a:rPr sz="2000" spc="-20" dirty="0">
                <a:uFill>
                  <a:solidFill>
                    <a:srgbClr val="000000"/>
                  </a:solidFill>
                </a:uFill>
                <a:latin typeface="Calibri"/>
                <a:cs typeface="Calibri"/>
              </a:rPr>
              <a:t> </a:t>
            </a:r>
            <a:r>
              <a:rPr sz="2000" spc="-10" dirty="0">
                <a:uFill>
                  <a:solidFill>
                    <a:srgbClr val="000000"/>
                  </a:solidFill>
                </a:uFill>
                <a:latin typeface="Calibri"/>
                <a:cs typeface="Calibri"/>
              </a:rPr>
              <a:t>χαμηλότερο</a:t>
            </a:r>
            <a:r>
              <a:rPr sz="2000" spc="-25" dirty="0">
                <a:uFill>
                  <a:solidFill>
                    <a:srgbClr val="000000"/>
                  </a:solidFill>
                </a:uFill>
                <a:latin typeface="Calibri"/>
                <a:cs typeface="Calibri"/>
              </a:rPr>
              <a:t> </a:t>
            </a:r>
            <a:r>
              <a:rPr sz="2000" spc="5" dirty="0">
                <a:uFill>
                  <a:solidFill>
                    <a:srgbClr val="000000"/>
                  </a:solidFill>
                </a:uFill>
                <a:latin typeface="Calibri"/>
                <a:cs typeface="Calibri"/>
              </a:rPr>
              <a:t>στο</a:t>
            </a:r>
            <a:r>
              <a:rPr sz="2000" spc="-35" dirty="0">
                <a:uFill>
                  <a:solidFill>
                    <a:srgbClr val="000000"/>
                  </a:solidFill>
                </a:uFill>
                <a:latin typeface="Calibri"/>
                <a:cs typeface="Calibri"/>
              </a:rPr>
              <a:t> </a:t>
            </a:r>
            <a:r>
              <a:rPr sz="2000" spc="-5" dirty="0">
                <a:uFill>
                  <a:solidFill>
                    <a:srgbClr val="000000"/>
                  </a:solidFill>
                </a:uFill>
                <a:latin typeface="Calibri"/>
                <a:cs typeface="Calibri"/>
              </a:rPr>
              <a:t>ψηλότερο</a:t>
            </a:r>
            <a:endParaRPr sz="2000" dirty="0">
              <a:latin typeface="Calibri"/>
              <a:cs typeface="Calibri"/>
            </a:endParaRPr>
          </a:p>
        </p:txBody>
      </p:sp>
    </p:spTree>
    <p:extLst>
      <p:ext uri="{BB962C8B-B14F-4D97-AF65-F5344CB8AC3E}">
        <p14:creationId xmlns:p14="http://schemas.microsoft.com/office/powerpoint/2010/main" val="3723215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87B451B-592E-36E8-0751-D5CE6D31E00B}"/>
              </a:ext>
            </a:extLst>
          </p:cNvPr>
          <p:cNvSpPr txBox="1">
            <a:spLocks/>
          </p:cNvSpPr>
          <p:nvPr/>
        </p:nvSpPr>
        <p:spPr>
          <a:xfrm>
            <a:off x="287223" y="69596"/>
            <a:ext cx="8560435" cy="45212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25" normalizeH="0" baseline="0" noProof="0" dirty="0">
                <a:ln>
                  <a:noFill/>
                </a:ln>
                <a:solidFill>
                  <a:srgbClr val="FFFFFF"/>
                </a:solidFill>
                <a:effectLst/>
                <a:uLnTx/>
                <a:uFillTx/>
                <a:latin typeface="Calibri"/>
                <a:ea typeface="+mj-ea"/>
                <a:cs typeface="Calibri"/>
              </a:rPr>
              <a:t>ΒΑΣΙΚΕΣ ΑΡΧΕΣ ΕΥΡΩΠΑΪΚΩΝ ΧΡΗΜΑΤΟΔΟΤΗΣΕΩΝ (2/2)</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
        <p:nvSpPr>
          <p:cNvPr id="2" name="object 3">
            <a:extLst>
              <a:ext uri="{FF2B5EF4-FFF2-40B4-BE49-F238E27FC236}">
                <a16:creationId xmlns:a16="http://schemas.microsoft.com/office/drawing/2014/main" id="{742AE49D-1D31-6799-1C80-1E59E959E2DA}"/>
              </a:ext>
            </a:extLst>
          </p:cNvPr>
          <p:cNvSpPr txBox="1"/>
          <p:nvPr/>
        </p:nvSpPr>
        <p:spPr>
          <a:xfrm>
            <a:off x="152400" y="1359266"/>
            <a:ext cx="11273790" cy="4139467"/>
          </a:xfrm>
          <a:prstGeom prst="rect">
            <a:avLst/>
          </a:prstGeom>
        </p:spPr>
        <p:txBody>
          <a:bodyPr vert="horz" wrap="square" lIns="0" tIns="12065" rIns="0" bIns="0" rtlCol="0">
            <a:spAutoFit/>
          </a:bodyPr>
          <a:lstStyle/>
          <a:p>
            <a:pPr marL="355600" marR="5080" indent="-342900" algn="just">
              <a:lnSpc>
                <a:spcPct val="90000"/>
              </a:lnSpc>
              <a:buFont typeface="Wingdings"/>
              <a:buChar char=""/>
              <a:tabLst>
                <a:tab pos="355600" algn="l"/>
              </a:tabLst>
            </a:pPr>
            <a:r>
              <a:rPr lang="el-GR" sz="2000" b="1" u="heavy" spc="-5" dirty="0">
                <a:uFill>
                  <a:solidFill>
                    <a:srgbClr val="000000"/>
                  </a:solidFill>
                </a:uFill>
                <a:latin typeface="Calibri"/>
                <a:cs typeface="Calibri"/>
              </a:rPr>
              <a:t>Πολλαπλές υποβολές</a:t>
            </a:r>
            <a:r>
              <a:rPr lang="el-GR" sz="2000" spc="-5" dirty="0">
                <a:uFill>
                  <a:solidFill>
                    <a:srgbClr val="000000"/>
                  </a:solidFill>
                </a:uFill>
                <a:latin typeface="Calibri"/>
                <a:cs typeface="Calibri"/>
              </a:rPr>
              <a:t>: Στην περίπτωση πολλαπλών υποβολών της ίδιας αίτησης από την ίδια κοινοπραξία σε διαφορετικές Εθνικές Υπηρεσίες, όλες οι αιτήσεις απορρίπτονται. Εάν σχεδόν πανομοιότυπες ή πολύ παρόμοιες αιτήσεις υποβάλλονται από την ίδια ή διαφορετική κοινοπραξία στην ίδια ή σε διαφορετικές Εθνικές Υπηρεσίες, θα διενεργηθεί σχετική αξιολόγηση από τις εμπλεκόμενες Εθνικές Υπηρεσίες και είναι πιθανόν όλες οι αιτήσεις να απορριφθούν .</a:t>
            </a:r>
          </a:p>
          <a:p>
            <a:pPr marL="12700" marR="5080" algn="just">
              <a:lnSpc>
                <a:spcPct val="90000"/>
              </a:lnSpc>
              <a:tabLst>
                <a:tab pos="355600" algn="l"/>
              </a:tabLst>
            </a:pPr>
            <a:endParaRPr sz="1900" dirty="0">
              <a:latin typeface="Calibri"/>
              <a:cs typeface="Calibri"/>
            </a:endParaRPr>
          </a:p>
          <a:p>
            <a:pPr marL="355600" marR="6350" indent="-342900" algn="just">
              <a:lnSpc>
                <a:spcPct val="90000"/>
              </a:lnSpc>
              <a:buFont typeface="Wingdings"/>
              <a:buChar char=""/>
              <a:tabLst>
                <a:tab pos="355600" algn="l"/>
              </a:tabLst>
            </a:pPr>
            <a:r>
              <a:rPr lang="el-GR" sz="2000" b="1" u="heavy" spc="-5" dirty="0">
                <a:uFill>
                  <a:solidFill>
                    <a:srgbClr val="000000"/>
                  </a:solidFill>
                </a:uFill>
                <a:latin typeface="Calibri"/>
                <a:cs typeface="Calibri"/>
              </a:rPr>
              <a:t>Πρωτότυπο περιεχόμενο και συγγραφή</a:t>
            </a:r>
            <a:r>
              <a:rPr lang="el-GR" sz="2000" spc="-5" dirty="0">
                <a:uFill>
                  <a:solidFill>
                    <a:srgbClr val="000000"/>
                  </a:solidFill>
                </a:uFill>
                <a:latin typeface="Calibri"/>
                <a:cs typeface="Calibri"/>
              </a:rPr>
              <a:t>: Όλες οι αιτήσεις πρέπει να περιέχουν πρωτότυπο περιεχόμενο που έχει συνταχθεί από την κοινοπραξία. Κανένας άλλος οργανισμός ή εξωτερικό άτομο δεν μπορεί να λάβει πληρωμή ή άλλου είδους ανταμοιβή για τη σύνταξη της αίτησης. Η Εθνική Υπηρεσία μπορεί να απορρίψει τον αιτούντα από τη διαδικασία επιλογής ή μπορεί να τερματίσει ανά πάσα στιγμή ένα σχέδιο, εάν διαπιστώσει ότι οι εν λόγω κανόνες δεν έχουν τηρηθεί.</a:t>
            </a:r>
          </a:p>
          <a:p>
            <a:pPr marL="12700" marR="6350" algn="just">
              <a:lnSpc>
                <a:spcPct val="90000"/>
              </a:lnSpc>
              <a:tabLst>
                <a:tab pos="355600" algn="l"/>
              </a:tabLst>
            </a:pPr>
            <a:endParaRPr sz="1900" dirty="0">
              <a:latin typeface="Calibri"/>
              <a:cs typeface="Calibri"/>
            </a:endParaRPr>
          </a:p>
          <a:p>
            <a:pPr marL="355600" marR="5080" indent="-342900" algn="just">
              <a:lnSpc>
                <a:spcPct val="90000"/>
              </a:lnSpc>
              <a:buFont typeface="Wingdings"/>
              <a:buChar char=""/>
              <a:tabLst>
                <a:tab pos="355600" algn="l"/>
              </a:tabLst>
            </a:pPr>
            <a:r>
              <a:rPr lang="el-GR" sz="2000" b="1" u="heavy" spc="-5" dirty="0">
                <a:uFill>
                  <a:solidFill>
                    <a:srgbClr val="000000"/>
                  </a:solidFill>
                </a:uFill>
                <a:latin typeface="Calibri"/>
                <a:cs typeface="Calibri"/>
              </a:rPr>
              <a:t>Αρχή της μη σωρευτικής χορήγησης</a:t>
            </a:r>
            <a:r>
              <a:rPr lang="el-GR" sz="2000" spc="-5" dirty="0">
                <a:uFill>
                  <a:solidFill>
                    <a:srgbClr val="000000"/>
                  </a:solidFill>
                </a:uFill>
                <a:latin typeface="Calibri"/>
                <a:cs typeface="Calibri"/>
              </a:rPr>
              <a:t>: Για κάθε σχέδιο που χρηματοδοτείται από την ΕΕ χορηγείται μία και μόνο επιχορήγηση από τον προϋπολογισμό της ΕΕ και προς έναν και μόνο δικαιούχο. Σε καμία περίπτωση δεν πρέπει οι ίδιες δαπάνες να χρηματοδοτηθούν δύο φορές από τον προϋπολογισμό της Ένωσης.</a:t>
            </a:r>
            <a:endParaRPr sz="2000" dirty="0">
              <a:latin typeface="Calibri"/>
              <a:cs typeface="Calibri"/>
            </a:endParaRPr>
          </a:p>
        </p:txBody>
      </p:sp>
    </p:spTree>
    <p:extLst>
      <p:ext uri="{BB962C8B-B14F-4D97-AF65-F5344CB8AC3E}">
        <p14:creationId xmlns:p14="http://schemas.microsoft.com/office/powerpoint/2010/main" val="4137053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76076" y="37806"/>
            <a:ext cx="9883698" cy="523220"/>
          </a:xfrm>
          <a:prstGeom prst="rect">
            <a:avLst/>
          </a:prstGeom>
          <a:noFill/>
        </p:spPr>
        <p:txBody>
          <a:bodyPr wrap="square" rtlCol="0">
            <a:spAutoFit/>
          </a:bodyPr>
          <a:lstStyle/>
          <a:p>
            <a:pPr algn="ctr"/>
            <a:r>
              <a:rPr lang="el-GR" sz="2800" b="1" dirty="0">
                <a:solidFill>
                  <a:schemeClr val="bg1"/>
                </a:solidFill>
              </a:rPr>
              <a:t>ΒΑΣΙΚΟΙ ΚΑΝΟΝΙΣΜΟΙ ΧΡΗΜΑΤΟΔΟΤΙΚΟΥ ΜΟΝΤΕΛΟΥ (1/2)</a:t>
            </a:r>
            <a:endParaRPr lang="en-GB" sz="2800" b="1" dirty="0">
              <a:solidFill>
                <a:schemeClr val="bg1"/>
              </a:solidFill>
            </a:endParaRPr>
          </a:p>
        </p:txBody>
      </p:sp>
      <p:sp>
        <p:nvSpPr>
          <p:cNvPr id="3" name="Content Placeholder 2"/>
          <p:cNvSpPr txBox="1">
            <a:spLocks/>
          </p:cNvSpPr>
          <p:nvPr/>
        </p:nvSpPr>
        <p:spPr>
          <a:xfrm>
            <a:off x="419100" y="910257"/>
            <a:ext cx="11287125" cy="5609415"/>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4000" b="1" dirty="0">
                <a:solidFill>
                  <a:sysClr val="windowText" lastClr="000000"/>
                </a:solidFill>
              </a:rPr>
              <a:t>Το χρηματοδοτικό μοντέλο που βασίζεται σε κατ’ </a:t>
            </a:r>
            <a:r>
              <a:rPr lang="el-GR" sz="4000" b="1" dirty="0" err="1">
                <a:solidFill>
                  <a:sysClr val="windowText" lastClr="000000"/>
                </a:solidFill>
              </a:rPr>
              <a:t>αποκοπήν</a:t>
            </a:r>
            <a:r>
              <a:rPr lang="el-GR" sz="4000" b="1" dirty="0">
                <a:solidFill>
                  <a:sysClr val="windowText" lastClr="000000"/>
                </a:solidFill>
              </a:rPr>
              <a:t> ποσά </a:t>
            </a:r>
            <a:r>
              <a:rPr lang="el-GR" sz="4000" b="1" dirty="0" err="1">
                <a:solidFill>
                  <a:sysClr val="windowText" lastClr="000000"/>
                </a:solidFill>
              </a:rPr>
              <a:t>διέπεται</a:t>
            </a:r>
            <a:r>
              <a:rPr lang="el-GR" sz="4000" b="1" dirty="0">
                <a:solidFill>
                  <a:sysClr val="windowText" lastClr="000000"/>
                </a:solidFill>
              </a:rPr>
              <a:t> από τους εξής κανονισμούς:</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900" b="1" dirty="0">
              <a:solidFill>
                <a:sysClr val="windowText" lastClr="000000"/>
              </a:solidFill>
            </a:endParaRPr>
          </a:p>
          <a:p>
            <a:pPr marR="0" lvl="0" algn="just" defTabSz="914400" rtl="0" eaLnBrk="1" fontAlgn="auto" latinLnBrk="0" hangingPunct="1">
              <a:lnSpc>
                <a:spcPct val="120000"/>
              </a:lnSpc>
              <a:spcBef>
                <a:spcPts val="100"/>
              </a:spcBef>
              <a:spcAft>
                <a:spcPts val="0"/>
              </a:spcAft>
              <a:buClrTx/>
              <a:buSzTx/>
              <a:buFont typeface="Wingdings" panose="05000000000000000000" pitchFamily="2" charset="2"/>
              <a:buChar char="§"/>
              <a:tabLst/>
              <a:defRPr/>
            </a:pPr>
            <a:r>
              <a:rPr lang="el-GR" sz="3600" u="sng" dirty="0"/>
              <a:t>Η επιχορήγηση λαμβάνει τη μορφή ενός κατ’ </a:t>
            </a:r>
            <a:r>
              <a:rPr lang="el-GR" sz="3600" u="sng" dirty="0" err="1"/>
              <a:t>αποκοπήν</a:t>
            </a:r>
            <a:r>
              <a:rPr lang="el-GR" sz="3600" u="sng" dirty="0"/>
              <a:t> ποσού</a:t>
            </a:r>
            <a:r>
              <a:rPr lang="el-GR" sz="3600" dirty="0"/>
              <a:t> </a:t>
            </a:r>
            <a:r>
              <a:rPr lang="en-GB" sz="3600" dirty="0"/>
              <a:t>(lump-sum)</a:t>
            </a:r>
            <a:r>
              <a:rPr lang="el-GR" sz="3600" dirty="0"/>
              <a:t>, το οποίο θα πρέπει να καλύψει τα έξοδα υλοποίησης όλων των επιλέξιμων δραστηριοτήτων του σχεδίου</a:t>
            </a:r>
          </a:p>
          <a:p>
            <a:pPr marL="0" marR="0" lvl="0" indent="0" algn="just" defTabSz="914400" rtl="0" eaLnBrk="1" fontAlgn="auto" latinLnBrk="0" hangingPunct="1">
              <a:lnSpc>
                <a:spcPct val="120000"/>
              </a:lnSpc>
              <a:spcBef>
                <a:spcPts val="100"/>
              </a:spcBef>
              <a:spcAft>
                <a:spcPts val="0"/>
              </a:spcAft>
              <a:buClrTx/>
              <a:buSzTx/>
              <a:buNone/>
              <a:tabLst/>
              <a:defRPr/>
            </a:pPr>
            <a:endParaRPr lang="en-GB" sz="3600" dirty="0"/>
          </a:p>
          <a:p>
            <a:pPr marR="0" lvl="0" algn="just" defTabSz="914400" rtl="0" eaLnBrk="1" fontAlgn="auto" latinLnBrk="0" hangingPunct="1">
              <a:lnSpc>
                <a:spcPct val="120000"/>
              </a:lnSpc>
              <a:spcBef>
                <a:spcPts val="100"/>
              </a:spcBef>
              <a:spcAft>
                <a:spcPts val="0"/>
              </a:spcAft>
              <a:buClrTx/>
              <a:buSzTx/>
              <a:buFont typeface="Wingdings" panose="05000000000000000000" pitchFamily="2" charset="2"/>
              <a:buChar char="§"/>
              <a:tabLst/>
              <a:defRPr/>
            </a:pPr>
            <a:r>
              <a:rPr lang="el-GR" sz="3600" u="sng" dirty="0"/>
              <a:t>Ο υπολογισμός του κόστους</a:t>
            </a:r>
            <a:r>
              <a:rPr lang="el-GR" sz="3600" dirty="0"/>
              <a:t> για κάθε δραστηριότητα που θα υλοποιηθεί στα πλαίσια του σχεδίου </a:t>
            </a:r>
            <a:r>
              <a:rPr lang="el-GR" sz="3600" u="sng" dirty="0"/>
              <a:t>γίνεται από τον </a:t>
            </a:r>
            <a:r>
              <a:rPr lang="el-GR" sz="3600" u="sng" dirty="0" err="1"/>
              <a:t>αιτητή</a:t>
            </a:r>
            <a:r>
              <a:rPr lang="el-GR" sz="3600" dirty="0"/>
              <a:t>. </a:t>
            </a:r>
          </a:p>
          <a:p>
            <a:pPr marR="0" lvl="0" algn="just" defTabSz="914400" rtl="0" eaLnBrk="1" fontAlgn="auto" latinLnBrk="0" hangingPunct="1">
              <a:lnSpc>
                <a:spcPct val="120000"/>
              </a:lnSpc>
              <a:spcBef>
                <a:spcPts val="100"/>
              </a:spcBef>
              <a:spcAft>
                <a:spcPts val="0"/>
              </a:spcAft>
              <a:buClrTx/>
              <a:buSzTx/>
              <a:buFont typeface="Wingdings" panose="05000000000000000000" pitchFamily="2" charset="2"/>
              <a:buChar char="§"/>
              <a:tabLst/>
              <a:defRPr/>
            </a:pPr>
            <a:endParaRPr lang="el-GR" sz="3600" dirty="0"/>
          </a:p>
          <a:p>
            <a:pPr marR="0" lvl="0" algn="just" defTabSz="914400" rtl="0" eaLnBrk="1" fontAlgn="auto" latinLnBrk="0" hangingPunct="1">
              <a:lnSpc>
                <a:spcPct val="120000"/>
              </a:lnSpc>
              <a:spcBef>
                <a:spcPts val="100"/>
              </a:spcBef>
              <a:spcAft>
                <a:spcPts val="0"/>
              </a:spcAft>
              <a:buClrTx/>
              <a:buSzTx/>
              <a:buFont typeface="Wingdings" panose="05000000000000000000" pitchFamily="2" charset="2"/>
              <a:buChar char="§"/>
              <a:tabLst/>
              <a:defRPr/>
            </a:pPr>
            <a:r>
              <a:rPr lang="el-GR" sz="3600" u="sng" dirty="0"/>
              <a:t>Η επιλογή του κατάλληλου κατ’ </a:t>
            </a:r>
            <a:r>
              <a:rPr lang="el-GR" sz="3600" u="sng" dirty="0" err="1"/>
              <a:t>αποκοπήν</a:t>
            </a:r>
            <a:r>
              <a:rPr lang="el-GR" sz="3600" u="sng" dirty="0"/>
              <a:t> ποσού</a:t>
            </a:r>
            <a:r>
              <a:rPr lang="el-GR" sz="3600" dirty="0"/>
              <a:t> από τον </a:t>
            </a:r>
            <a:r>
              <a:rPr lang="el-GR" sz="3600" dirty="0" err="1"/>
              <a:t>αιτητή</a:t>
            </a:r>
            <a:r>
              <a:rPr lang="el-GR" sz="3600" dirty="0"/>
              <a:t> πρέπει να </a:t>
            </a:r>
            <a:r>
              <a:rPr lang="el-GR" sz="3600" u="sng" dirty="0"/>
              <a:t>βασίζεται στις ανάγκες και τους στόχους</a:t>
            </a:r>
            <a:r>
              <a:rPr lang="el-GR" sz="3600" dirty="0"/>
              <a:t> του σχεδίου και να </a:t>
            </a:r>
            <a:r>
              <a:rPr lang="el-GR" sz="3600" u="sng" dirty="0"/>
              <a:t>συνάδει με τα αναμενόμενα αποτελέσματά </a:t>
            </a:r>
            <a:r>
              <a:rPr lang="el-GR" sz="3600" dirty="0"/>
              <a:t>του</a:t>
            </a:r>
          </a:p>
          <a:p>
            <a:pPr marL="0" marR="0" lvl="0" indent="0" algn="just" defTabSz="914400" rtl="0" eaLnBrk="1" fontAlgn="auto" latinLnBrk="0" hangingPunct="1">
              <a:lnSpc>
                <a:spcPct val="120000"/>
              </a:lnSpc>
              <a:spcBef>
                <a:spcPts val="100"/>
              </a:spcBef>
              <a:spcAft>
                <a:spcPts val="0"/>
              </a:spcAft>
              <a:buClrTx/>
              <a:buSzTx/>
              <a:buNone/>
              <a:tabLst/>
              <a:defRPr/>
            </a:pPr>
            <a:endParaRPr lang="en-GB" sz="3600" dirty="0"/>
          </a:p>
          <a:p>
            <a:pPr lvl="0" algn="just">
              <a:spcBef>
                <a:spcPts val="0"/>
              </a:spcBef>
              <a:buFont typeface="Wingdings" panose="05000000000000000000" pitchFamily="2" charset="2"/>
              <a:buChar char="§"/>
              <a:defRPr/>
            </a:pPr>
            <a:r>
              <a:rPr lang="el-GR" sz="3600" u="sng" dirty="0"/>
              <a:t>Το συνολικό κόστος των δραστηριοτήτων του σχεδίου </a:t>
            </a:r>
            <a:r>
              <a:rPr lang="el-GR" sz="3600" b="1" u="sng" dirty="0"/>
              <a:t>που θα παρουσιάζονται στην αίτηση</a:t>
            </a:r>
            <a:r>
              <a:rPr lang="el-GR" sz="3600" u="sng" dirty="0"/>
              <a:t> </a:t>
            </a:r>
            <a:r>
              <a:rPr lang="el-GR" sz="3600" b="1" u="sng" dirty="0"/>
              <a:t>για επιχορήγηση</a:t>
            </a:r>
            <a:r>
              <a:rPr lang="el-GR" sz="3600" u="sng" dirty="0"/>
              <a:t> πρέπει να ισοδυναμεί με το αιτούμενο κατ’ </a:t>
            </a:r>
            <a:r>
              <a:rPr lang="el-GR" sz="3600" u="sng" dirty="0" err="1"/>
              <a:t>αποκοπήν</a:t>
            </a:r>
            <a:r>
              <a:rPr lang="el-GR" sz="3600" u="sng" dirty="0"/>
              <a:t> ποσό</a:t>
            </a:r>
            <a:r>
              <a:rPr lang="el-GR" sz="3600" dirty="0"/>
              <a:t> </a:t>
            </a:r>
            <a:r>
              <a:rPr lang="el-GR" sz="3600" dirty="0">
                <a:sym typeface="Wingdings" panose="05000000000000000000" pitchFamily="2" charset="2"/>
              </a:rPr>
              <a:t></a:t>
            </a:r>
            <a:r>
              <a:rPr lang="el-GR" sz="3600" dirty="0"/>
              <a:t>Εάν το άθροισμα των εξόδων των δραστηριοτήτων του σχεδίου ξεπερνά στην πραγματικότητα το επιλεγμένο κατ’ </a:t>
            </a:r>
            <a:r>
              <a:rPr lang="el-GR" sz="3600" dirty="0" err="1"/>
              <a:t>αποκοπήν</a:t>
            </a:r>
            <a:r>
              <a:rPr lang="el-GR" sz="3600" dirty="0"/>
              <a:t> ποσό, ο </a:t>
            </a:r>
            <a:r>
              <a:rPr lang="el-GR" sz="3600" dirty="0" err="1"/>
              <a:t>αιτητής</a:t>
            </a:r>
            <a:r>
              <a:rPr lang="el-GR" sz="3600" dirty="0"/>
              <a:t> δεν υποχρεούται να δικαιολογήσει τις επιπρόσθετες δαπάνες του σχεδίου, υποβάλλοντας αναλυτικό προϋπολογισμό, αναμένεται όμως να καλύψει τις δαπάνες αυτές χρησιμοποιώντας άλλες πηγές χρηματοδότησης.</a:t>
            </a:r>
          </a:p>
          <a:p>
            <a:pPr marL="0" lvl="0" indent="0" algn="just">
              <a:spcBef>
                <a:spcPts val="0"/>
              </a:spcBef>
              <a:buNone/>
              <a:defRPr/>
            </a:pPr>
            <a:endParaRPr lang="el-GR" sz="3600" dirty="0"/>
          </a:p>
        </p:txBody>
      </p:sp>
    </p:spTree>
    <p:extLst>
      <p:ext uri="{BB962C8B-B14F-4D97-AF65-F5344CB8AC3E}">
        <p14:creationId xmlns:p14="http://schemas.microsoft.com/office/powerpoint/2010/main" val="2413525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36763" y="875399"/>
            <a:ext cx="11287125" cy="5234945"/>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a:buFont typeface="Wingdings" panose="05000000000000000000" pitchFamily="2" charset="2"/>
              <a:buChar char="§"/>
            </a:pPr>
            <a:r>
              <a:rPr lang="el-GR" sz="2900" dirty="0"/>
              <a:t>Εάν το σχέδιο επιλεγεί για χρηματοδότηση, </a:t>
            </a:r>
            <a:r>
              <a:rPr lang="el-GR" sz="2900" u="sng" dirty="0"/>
              <a:t>το αιτούμενο κατ’ </a:t>
            </a:r>
            <a:r>
              <a:rPr lang="el-GR" sz="2900" u="sng" dirty="0" err="1"/>
              <a:t>αποκοπήν</a:t>
            </a:r>
            <a:r>
              <a:rPr lang="el-GR" sz="2900" u="sng" dirty="0"/>
              <a:t> ποσό θεωρείται αυτόματα το συνολικό ποσό επιχορήγησης </a:t>
            </a:r>
            <a:r>
              <a:rPr lang="el-GR" sz="2900" spc="-10" dirty="0">
                <a:uFill>
                  <a:solidFill>
                    <a:srgbClr val="000000"/>
                  </a:solidFill>
                </a:uFill>
                <a:cs typeface="Calibri"/>
                <a:sym typeface="Wingdings" panose="05000000000000000000" pitchFamily="2" charset="2"/>
              </a:rPr>
              <a:t> </a:t>
            </a:r>
            <a:r>
              <a:rPr lang="el-GR" sz="2900" u="sng" dirty="0"/>
              <a:t>Το ποσό αυτό δεν μπορεί να αυξηθεί</a:t>
            </a:r>
            <a:r>
              <a:rPr lang="el-GR" sz="2900" dirty="0"/>
              <a:t> κατά την υλοποίηση του σχεδίου, ούτε και στην περίπτωση που η διάρκειά του επεκτείνεται</a:t>
            </a:r>
          </a:p>
          <a:p>
            <a:pPr marL="0" indent="0" algn="l">
              <a:lnSpc>
                <a:spcPct val="120000"/>
              </a:lnSpc>
              <a:spcBef>
                <a:spcPts val="0"/>
              </a:spcBef>
              <a:buNone/>
            </a:pPr>
            <a:endParaRPr lang="en-GB" sz="2900" b="0" i="0" u="none" strike="noStrike" baseline="0" dirty="0">
              <a:solidFill>
                <a:srgbClr val="000000"/>
              </a:solidFill>
            </a:endParaRPr>
          </a:p>
          <a:p>
            <a:pPr marL="355600" marR="5715" indent="-342900" algn="just">
              <a:lnSpc>
                <a:spcPct val="120000"/>
              </a:lnSpc>
              <a:spcBef>
                <a:spcPts val="0"/>
              </a:spcBef>
              <a:buFont typeface="Wingdings"/>
              <a:buChar char=""/>
              <a:tabLst>
                <a:tab pos="355600" algn="l"/>
              </a:tabLst>
            </a:pPr>
            <a:r>
              <a:rPr lang="el-GR" sz="2900" dirty="0">
                <a:cs typeface="Calibri"/>
              </a:rPr>
              <a:t>Κατά την υλοποίηση του σχεδίου, επιτρέπεται η ανακατανομή ποσών εντός δραστηριοτήτων (μεταξύ εταίρων) </a:t>
            </a:r>
            <a:r>
              <a:rPr lang="el-GR" sz="2900" dirty="0">
                <a:cs typeface="Calibri"/>
                <a:sym typeface="Wingdings" panose="05000000000000000000" pitchFamily="2" charset="2"/>
              </a:rPr>
              <a:t> Δεν απαιτείται τροποποίηση της Συμφωνίας Επιχορήγησης</a:t>
            </a:r>
            <a:endParaRPr lang="el-GR" sz="2900" spc="-10" dirty="0">
              <a:cs typeface="Calibri"/>
            </a:endParaRPr>
          </a:p>
          <a:p>
            <a:pPr marL="355600" marR="5715" indent="-342900" algn="just">
              <a:lnSpc>
                <a:spcPct val="120000"/>
              </a:lnSpc>
              <a:spcBef>
                <a:spcPts val="0"/>
              </a:spcBef>
              <a:buFont typeface="Wingdings"/>
              <a:buChar char=""/>
              <a:tabLst>
                <a:tab pos="355600" algn="l"/>
              </a:tabLst>
            </a:pPr>
            <a:endParaRPr lang="el-GR" sz="2900" u="heavy" spc="-10" dirty="0">
              <a:uFill>
                <a:solidFill>
                  <a:srgbClr val="000000"/>
                </a:solidFill>
              </a:uFill>
              <a:cs typeface="Calibri"/>
            </a:endParaRPr>
          </a:p>
          <a:p>
            <a:pPr marL="355600" marR="5715" indent="-342900" algn="just">
              <a:lnSpc>
                <a:spcPct val="120000"/>
              </a:lnSpc>
              <a:spcBef>
                <a:spcPts val="0"/>
              </a:spcBef>
              <a:buFont typeface="Wingdings"/>
              <a:buChar char=""/>
              <a:tabLst>
                <a:tab pos="355600" algn="l"/>
              </a:tabLst>
            </a:pPr>
            <a:r>
              <a:rPr lang="el-GR" sz="2900" spc="-5" dirty="0">
                <a:uFill>
                  <a:solidFill>
                    <a:srgbClr val="000000"/>
                  </a:solidFill>
                </a:uFill>
                <a:cs typeface="Calibri"/>
              </a:rPr>
              <a:t>Κατά την υλοποίηση των σχεδίων, </a:t>
            </a:r>
            <a:r>
              <a:rPr lang="el-GR" sz="2900" u="heavy" spc="-5" dirty="0">
                <a:uFill>
                  <a:solidFill>
                    <a:srgbClr val="000000"/>
                  </a:solidFill>
                </a:uFill>
                <a:cs typeface="Calibri"/>
              </a:rPr>
              <a:t>είναι, επίσης, δυνατή η μεταφορά κονδυλίων μεταξύ δραστηριοτήτων</a:t>
            </a:r>
            <a:r>
              <a:rPr lang="el-GR" sz="2900" spc="-5" dirty="0">
                <a:uFill>
                  <a:solidFill>
                    <a:srgbClr val="000000"/>
                  </a:solidFill>
                </a:uFill>
                <a:cs typeface="Calibri"/>
              </a:rPr>
              <a:t> </a:t>
            </a:r>
            <a:r>
              <a:rPr lang="el-GR" sz="2900" spc="-15" dirty="0">
                <a:uFill>
                  <a:solidFill>
                    <a:srgbClr val="000000"/>
                  </a:solidFill>
                </a:uFill>
                <a:cs typeface="Calibri"/>
                <a:sym typeface="Wingdings" panose="05000000000000000000" pitchFamily="2" charset="2"/>
              </a:rPr>
              <a:t> </a:t>
            </a:r>
            <a:r>
              <a:rPr lang="el-GR" sz="2900" u="sng" spc="-15" dirty="0">
                <a:cs typeface="Calibri"/>
              </a:rPr>
              <a:t>Απαιτείται τροποποίηση</a:t>
            </a:r>
            <a:r>
              <a:rPr lang="el-GR" sz="2900" spc="-15" dirty="0">
                <a:cs typeface="Calibri"/>
              </a:rPr>
              <a:t> της Συμφωνίας Επιχορήγησης, άρα έγκειται στην Εθνική Υπηρεσία κατά πόσον θα εγκρίνει το αίτημα για μία τέτοια μεταφορά</a:t>
            </a:r>
            <a:endParaRPr lang="el-GR" sz="2900" dirty="0">
              <a:cs typeface="Calibri"/>
            </a:endParaRPr>
          </a:p>
          <a:p>
            <a:pPr marL="0" indent="0" algn="just">
              <a:buNone/>
            </a:pPr>
            <a:endParaRPr lang="el-GR" sz="2900" b="0" i="0" u="none" strike="noStrike" baseline="0" dirty="0">
              <a:solidFill>
                <a:srgbClr val="000000"/>
              </a:solidFill>
            </a:endParaRPr>
          </a:p>
          <a:p>
            <a:pPr algn="just">
              <a:buFont typeface="Wingdings" panose="05000000000000000000" pitchFamily="2" charset="2"/>
              <a:buChar char="§"/>
            </a:pPr>
            <a:r>
              <a:rPr lang="el-GR" sz="2900" b="0" i="0" u="sng" strike="noStrike" baseline="0" dirty="0">
                <a:solidFill>
                  <a:srgbClr val="000000"/>
                </a:solidFill>
              </a:rPr>
              <a:t>Μείωση του κατ’ </a:t>
            </a:r>
            <a:r>
              <a:rPr lang="el-GR" sz="2900" b="0" i="0" u="sng" strike="noStrike" baseline="0" dirty="0" err="1">
                <a:solidFill>
                  <a:srgbClr val="000000"/>
                </a:solidFill>
              </a:rPr>
              <a:t>αποκοπήν</a:t>
            </a:r>
            <a:r>
              <a:rPr lang="el-GR" sz="2900" b="0" i="0" u="sng" strike="noStrike" baseline="0" dirty="0">
                <a:solidFill>
                  <a:srgbClr val="000000"/>
                </a:solidFill>
              </a:rPr>
              <a:t> ποσού μπορεί να εφαρμοστεί</a:t>
            </a:r>
            <a:r>
              <a:rPr lang="el-GR" sz="2900" b="0" i="0" u="none" strike="noStrike" baseline="0" dirty="0">
                <a:solidFill>
                  <a:srgbClr val="000000"/>
                </a:solidFill>
              </a:rPr>
              <a:t> μόνο από την συντονιστική Εθνική Υπηρεσία, </a:t>
            </a:r>
            <a:r>
              <a:rPr lang="el-GR" sz="2900" b="0" i="0" u="sng" strike="noStrike" baseline="0" dirty="0">
                <a:solidFill>
                  <a:srgbClr val="000000"/>
                </a:solidFill>
              </a:rPr>
              <a:t>κατά τον καθορισμό του τελικού ποσού επιχορήγησης</a:t>
            </a:r>
            <a:r>
              <a:rPr lang="el-GR" sz="2900" b="0" i="0" u="none" strike="noStrike" baseline="0" dirty="0">
                <a:solidFill>
                  <a:srgbClr val="000000"/>
                </a:solidFill>
              </a:rPr>
              <a:t>, στη βάση της αξιολόγησης της τελικής έκθεσης. Η μείωση μπορεί είτε να αφορά ολόκληρο το ποσό που αντιστοιχεί σε μία ή περισσότερες δραστηριότητες είτε να γίνει ποσοστιαία στο συνολικό ποσό επιχορήγησης </a:t>
            </a:r>
            <a:r>
              <a:rPr lang="el-GR" sz="2900" b="0" i="0" u="none" strike="noStrike" baseline="0" dirty="0">
                <a:solidFill>
                  <a:srgbClr val="000000"/>
                </a:solidFill>
                <a:sym typeface="Wingdings" panose="05000000000000000000" pitchFamily="2" charset="2"/>
              </a:rPr>
              <a:t> </a:t>
            </a:r>
            <a:r>
              <a:rPr lang="el-GR" sz="2900" u="sng" dirty="0">
                <a:solidFill>
                  <a:srgbClr val="000000"/>
                </a:solidFill>
              </a:rPr>
              <a:t>Το τελικό ποσό επιχορήγησης καθορίζεται από το επίπεδο επίτευξης των στόχων του Σχεδίου και τη γενική του ποιότητα</a:t>
            </a:r>
            <a:endParaRPr lang="el-GR" sz="2900" b="0" i="0" u="sng" strike="noStrike" baseline="0" dirty="0">
              <a:solidFill>
                <a:srgbClr val="000000"/>
              </a:solidFill>
            </a:endParaRPr>
          </a:p>
          <a:p>
            <a:pPr marL="0" indent="0">
              <a:buNone/>
            </a:pPr>
            <a:endParaRPr lang="en-GB" b="0" i="0" u="none" strike="noStrike" baseline="0" dirty="0">
              <a:solidFill>
                <a:srgbClr val="000000"/>
              </a:solidFill>
            </a:endParaRPr>
          </a:p>
          <a:p>
            <a:endParaRPr lang="en-GB" sz="2200" b="0" i="0" u="none" strike="noStrike" baseline="0" dirty="0"/>
          </a:p>
          <a:p>
            <a:endParaRPr lang="en-GB" sz="2200" b="0" i="0" u="none" strike="noStrike" baseline="0" dirty="0"/>
          </a:p>
          <a:p>
            <a:pPr marL="0" marR="0" lvl="0" indent="0" algn="just" defTabSz="914400" rtl="0" eaLnBrk="1" fontAlgn="auto" latinLnBrk="0" hangingPunct="1">
              <a:lnSpc>
                <a:spcPct val="120000"/>
              </a:lnSpc>
              <a:spcBef>
                <a:spcPts val="100"/>
              </a:spcBef>
              <a:spcAft>
                <a:spcPts val="0"/>
              </a:spcAft>
              <a:buClrTx/>
              <a:buSzTx/>
              <a:buNone/>
              <a:tabLst/>
              <a:defRPr/>
            </a:pPr>
            <a:endParaRPr lang="en-GB" sz="2900" dirty="0"/>
          </a:p>
        </p:txBody>
      </p:sp>
      <p:sp>
        <p:nvSpPr>
          <p:cNvPr id="7" name="TextBox 6">
            <a:extLst>
              <a:ext uri="{FF2B5EF4-FFF2-40B4-BE49-F238E27FC236}">
                <a16:creationId xmlns:a16="http://schemas.microsoft.com/office/drawing/2014/main" id="{174EE00A-B95D-D08A-3F79-DDC9A2ACBE47}"/>
              </a:ext>
            </a:extLst>
          </p:cNvPr>
          <p:cNvSpPr txBox="1"/>
          <p:nvPr/>
        </p:nvSpPr>
        <p:spPr>
          <a:xfrm>
            <a:off x="236763" y="47379"/>
            <a:ext cx="9168493" cy="523220"/>
          </a:xfrm>
          <a:prstGeom prst="rect">
            <a:avLst/>
          </a:prstGeom>
          <a:noFill/>
        </p:spPr>
        <p:txBody>
          <a:bodyPr wrap="square">
            <a:spAutoFit/>
          </a:bodyPr>
          <a:lstStyle/>
          <a:p>
            <a:r>
              <a:rPr kumimoji="0" lang="el-GR" sz="2800" b="1" i="0" u="none" strike="noStrike" kern="0" cap="none" spc="-25" normalizeH="0" baseline="0" noProof="0" dirty="0">
                <a:ln>
                  <a:noFill/>
                </a:ln>
                <a:solidFill>
                  <a:srgbClr val="FFFFFF"/>
                </a:solidFill>
                <a:effectLst/>
                <a:uLnTx/>
                <a:uFillTx/>
                <a:latin typeface="Calibri"/>
                <a:ea typeface="+mj-ea"/>
                <a:cs typeface="Calibri"/>
              </a:rPr>
              <a:t>ΒΑΣΙΚΟΙ ΚΑΝΟΝΙΣΜΟΙ ΧΡΗΜΑΤΟΔΟΤΙΚΟΥ ΜΟΝΤΕΛΟΥ (2/2)</a:t>
            </a:r>
            <a:endParaRPr lang="en-GB" dirty="0"/>
          </a:p>
        </p:txBody>
      </p:sp>
    </p:spTree>
    <p:extLst>
      <p:ext uri="{BB962C8B-B14F-4D97-AF65-F5344CB8AC3E}">
        <p14:creationId xmlns:p14="http://schemas.microsoft.com/office/powerpoint/2010/main" val="3860288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777087" y="27892"/>
            <a:ext cx="9883698" cy="523220"/>
          </a:xfrm>
          <a:prstGeom prst="rect">
            <a:avLst/>
          </a:prstGeom>
          <a:noFill/>
        </p:spPr>
        <p:txBody>
          <a:bodyPr wrap="square" rtlCol="0">
            <a:spAutoFit/>
          </a:bodyPr>
          <a:lstStyle/>
          <a:p>
            <a:pPr algn="ctr"/>
            <a:r>
              <a:rPr lang="el-GR" sz="2800" b="1" dirty="0">
                <a:solidFill>
                  <a:schemeClr val="bg1"/>
                </a:solidFill>
              </a:rPr>
              <a:t>ΣΥΝΟΛΙΚΗ ΕΠΙΧΟΡΗΓΗΣΗ</a:t>
            </a:r>
            <a:endParaRPr lang="en-GB" sz="2800" b="1" dirty="0">
              <a:solidFill>
                <a:schemeClr val="bg1"/>
              </a:solidFill>
            </a:endParaRPr>
          </a:p>
        </p:txBody>
      </p:sp>
      <p:sp>
        <p:nvSpPr>
          <p:cNvPr id="3" name="Content Placeholder 2"/>
          <p:cNvSpPr txBox="1">
            <a:spLocks/>
          </p:cNvSpPr>
          <p:nvPr/>
        </p:nvSpPr>
        <p:spPr>
          <a:xfrm>
            <a:off x="1581233" y="1224582"/>
            <a:ext cx="9088424" cy="489046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200" b="1" dirty="0">
                <a:solidFill>
                  <a:sysClr val="windowText" lastClr="000000"/>
                </a:solidFill>
                <a:latin typeface="Calibri"/>
              </a:rPr>
              <a:t>Επιλογή ανάμεσα σε δύο διαφορετικά κατ’ </a:t>
            </a:r>
            <a:r>
              <a:rPr lang="el-GR" sz="2200" b="1" dirty="0" err="1">
                <a:solidFill>
                  <a:sysClr val="windowText" lastClr="000000"/>
                </a:solidFill>
                <a:latin typeface="Calibri"/>
              </a:rPr>
              <a:t>αποκοπήν</a:t>
            </a:r>
            <a:r>
              <a:rPr lang="el-GR" sz="2200" b="1" dirty="0">
                <a:solidFill>
                  <a:sysClr val="windowText" lastClr="000000"/>
                </a:solidFill>
                <a:latin typeface="Calibri"/>
              </a:rPr>
              <a:t> ποσά:</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lvl="0" indent="0" algn="ctr">
              <a:buNone/>
              <a:defRPr/>
            </a:pPr>
            <a:r>
              <a:rPr lang="el-GR" sz="2600" dirty="0">
                <a:solidFill>
                  <a:sysClr val="windowText" lastClr="000000"/>
                </a:solidFill>
              </a:rPr>
              <a:t>3</a:t>
            </a:r>
            <a:r>
              <a:rPr lang="en-GB" sz="2600" dirty="0">
                <a:solidFill>
                  <a:sysClr val="windowText" lastClr="000000"/>
                </a:solidFill>
              </a:rPr>
              <a:t>0 000 EUR</a:t>
            </a:r>
            <a:endParaRPr lang="el-GR" sz="2600" dirty="0">
              <a:solidFill>
                <a:sysClr val="windowText" lastClr="000000"/>
              </a:solidFill>
            </a:endParaRPr>
          </a:p>
          <a:p>
            <a:pPr marL="0" lvl="0" indent="0" algn="ctr">
              <a:buNone/>
              <a:defRPr/>
            </a:pPr>
            <a:endParaRPr lang="el-GR" sz="2600" dirty="0"/>
          </a:p>
          <a:p>
            <a:pPr marL="0" lvl="0" indent="0" algn="ctr">
              <a:buNone/>
              <a:defRPr/>
            </a:pPr>
            <a:r>
              <a:rPr lang="el-GR" sz="2600" dirty="0"/>
              <a:t>6</a:t>
            </a:r>
            <a:r>
              <a:rPr lang="en-GB" sz="2600" dirty="0"/>
              <a:t>0 000 EUR</a:t>
            </a:r>
            <a:endParaRPr lang="el-GR" sz="2600" dirty="0"/>
          </a:p>
          <a:p>
            <a:pPr marL="0" lvl="0" indent="0" algn="ctr">
              <a:buNone/>
              <a:defRPr/>
            </a:pPr>
            <a:endParaRPr kumimoji="0" lang="el-GR" sz="2600" b="0" strike="noStrike" kern="1200" cap="none" spc="0" normalizeH="0" baseline="0" noProof="0" dirty="0">
              <a:ln>
                <a:noFill/>
              </a:ln>
              <a:solidFill>
                <a:sysClr val="windowText" lastClr="000000"/>
              </a:solidFill>
              <a:effectLst/>
              <a:uLnTx/>
              <a:uFillTx/>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rPr>
              <a:t>!!! </a:t>
            </a:r>
            <a:r>
              <a:rPr kumimoji="0" lang="en-GB" sz="1900" b="0" i="1" u="none" strike="noStrike" kern="1200" cap="none" spc="0" normalizeH="0" baseline="0" noProof="0" dirty="0">
                <a:ln>
                  <a:noFill/>
                </a:ln>
                <a:solidFill>
                  <a:sysClr val="windowText" lastClr="000000"/>
                </a:solidFill>
                <a:effectLst/>
                <a:uLnTx/>
                <a:uFillTx/>
                <a:latin typeface="Calibri"/>
              </a:rPr>
              <a:t>H </a:t>
            </a:r>
            <a:r>
              <a:rPr lang="el-GR" sz="1900" i="1" dirty="0">
                <a:solidFill>
                  <a:sysClr val="windowText" lastClr="000000"/>
                </a:solidFill>
                <a:latin typeface="Calibri"/>
              </a:rPr>
              <a:t>επιλογή του κατάλληλου ποσού γίνεται από τον </a:t>
            </a:r>
            <a:r>
              <a:rPr lang="el-GR" sz="1900" i="1" dirty="0" err="1">
                <a:solidFill>
                  <a:sysClr val="windowText" lastClr="000000"/>
                </a:solidFill>
                <a:latin typeface="Calibri"/>
              </a:rPr>
              <a:t>αιτητή</a:t>
            </a:r>
            <a:r>
              <a:rPr lang="en-GB" sz="1900" i="1" dirty="0">
                <a:solidFill>
                  <a:sysClr val="windowText" lastClr="000000"/>
                </a:solidFill>
                <a:latin typeface="Calibri"/>
              </a:rPr>
              <a:t>,</a:t>
            </a:r>
            <a:r>
              <a:rPr lang="el-GR" sz="1900" i="1" dirty="0">
                <a:solidFill>
                  <a:sysClr val="windowText" lastClr="000000"/>
                </a:solidFill>
                <a:latin typeface="Calibri"/>
              </a:rPr>
              <a:t> </a:t>
            </a:r>
            <a:r>
              <a:rPr lang="el-GR" sz="1900" i="1" u="sng" dirty="0">
                <a:solidFill>
                  <a:sysClr val="windowText" lastClr="000000"/>
                </a:solidFill>
                <a:latin typeface="Calibri"/>
              </a:rPr>
              <a:t>στη βάση των δραστηριοτήτων </a:t>
            </a:r>
            <a:r>
              <a:rPr lang="el-GR" sz="1900" i="1" dirty="0">
                <a:solidFill>
                  <a:sysClr val="windowText" lastClr="000000"/>
                </a:solidFill>
                <a:latin typeface="Calibri"/>
              </a:rPr>
              <a:t>που θα συμπεριλαμβάνει το σχέδιο και </a:t>
            </a:r>
            <a:r>
              <a:rPr lang="el-GR" sz="1900" i="1" u="sng" dirty="0">
                <a:solidFill>
                  <a:sysClr val="windowText" lastClr="000000"/>
                </a:solidFill>
                <a:latin typeface="Calibri"/>
              </a:rPr>
              <a:t>των επιδιωκόμενων αποτελεσμάτων</a:t>
            </a:r>
            <a:r>
              <a:rPr lang="el-GR" sz="1900" i="1" dirty="0">
                <a:solidFill>
                  <a:sysClr val="windowText" lastClr="000000"/>
                </a:solidFill>
                <a:latin typeface="Calibri"/>
              </a:rPr>
              <a:t> του αλλά και στη βάση </a:t>
            </a:r>
            <a:r>
              <a:rPr lang="el-GR" sz="1900" i="1" u="sng" dirty="0">
                <a:solidFill>
                  <a:sysClr val="windowText" lastClr="000000"/>
                </a:solidFill>
                <a:latin typeface="Calibri"/>
              </a:rPr>
              <a:t>των δυνατοτήτων των συμμετεχόντων οργανισμών</a:t>
            </a:r>
            <a:endParaRPr kumimoji="0" lang="el-GR" sz="1900" b="0" i="1" u="sng" strike="noStrike" kern="1200" cap="none" spc="0" normalizeH="0" baseline="0" noProof="0" dirty="0">
              <a:ln>
                <a:noFill/>
              </a:ln>
              <a:solidFill>
                <a:sysClr val="windowText" lastClr="000000"/>
              </a:solidFill>
              <a:effectLst/>
              <a:uLnTx/>
              <a:uFillTx/>
              <a:latin typeface="Calibri"/>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0" u="none" strike="noStrike" kern="1200" cap="none" spc="0" normalizeH="0" baseline="0" noProof="0" dirty="0">
              <a:ln>
                <a:noFill/>
              </a:ln>
              <a:solidFill>
                <a:sysClr val="windowText" lastClr="000000"/>
              </a:solidFill>
              <a:effectLst/>
              <a:uLnTx/>
              <a:uFillTx/>
              <a:latin typeface="Calibri"/>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83535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85776" y="1091232"/>
            <a:ext cx="11449049"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a:solidFill>
                  <a:sysClr val="windowText" lastClr="000000"/>
                </a:solidFill>
              </a:rPr>
              <a:t>Επιλογή ανάμεσα σε δύο κατ’ </a:t>
            </a:r>
            <a:r>
              <a:rPr lang="el-GR" sz="2200" b="1" dirty="0" err="1">
                <a:solidFill>
                  <a:sysClr val="windowText" lastClr="000000"/>
                </a:solidFill>
              </a:rPr>
              <a:t>αποκοπήν</a:t>
            </a:r>
            <a:r>
              <a:rPr lang="el-GR" sz="2200" b="1" dirty="0">
                <a:solidFill>
                  <a:sysClr val="windowText" lastClr="000000"/>
                </a:solidFill>
              </a:rPr>
              <a:t> ποσά: </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L="0" lvl="0" indent="0">
              <a:buNone/>
              <a:defRPr/>
            </a:pPr>
            <a:endParaRPr lang="el-GR" sz="2000" b="1"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4" name="Rectangle 3"/>
          <p:cNvSpPr/>
          <p:nvPr/>
        </p:nvSpPr>
        <p:spPr>
          <a:xfrm>
            <a:off x="485776" y="2076497"/>
            <a:ext cx="10280547" cy="3231654"/>
          </a:xfrm>
          <a:prstGeom prst="rect">
            <a:avLst/>
          </a:prstGeom>
        </p:spPr>
        <p:txBody>
          <a:bodyPr wrap="square">
            <a:spAutoFit/>
          </a:bodyPr>
          <a:lstStyle/>
          <a:p>
            <a:pPr marL="285750" indent="-285750" algn="just">
              <a:buFont typeface="Wingdings" panose="05000000000000000000" pitchFamily="2" charset="2"/>
              <a:buChar char="§"/>
            </a:pPr>
            <a:r>
              <a:rPr lang="el-GR" sz="2000" b="1" u="sng" dirty="0"/>
              <a:t>Σε περίπτωση αμφιβολιών μεταξύ δύο ποσών, οι αιτούντες μπορούν</a:t>
            </a:r>
            <a:r>
              <a:rPr lang="el-GR" sz="2000" b="1" dirty="0"/>
              <a:t>: </a:t>
            </a:r>
          </a:p>
          <a:p>
            <a:pPr algn="just"/>
            <a:endParaRPr lang="el-GR" sz="2000" dirty="0"/>
          </a:p>
          <a:p>
            <a:pPr algn="just"/>
            <a:endParaRPr lang="el-GR" sz="2000" dirty="0"/>
          </a:p>
          <a:p>
            <a:pPr marL="285750" indent="-285750" algn="just">
              <a:buFont typeface="Wingdings" panose="05000000000000000000" pitchFamily="2" charset="2"/>
              <a:buChar char="ü"/>
            </a:pPr>
            <a:r>
              <a:rPr lang="el-GR" dirty="0"/>
              <a:t>Να μειώσουν το κόστος του σχεδίου τους, ανακαλύπτοντας π.χ. οικονομικά αποδοτικότερους τρόπους για την επίτευξη παρόμοιων αποτελεσμάτων ή περιορίζοντας τον αριθμό/το μέγεθος των δραστηριοτήτων του σχεδίου</a:t>
            </a:r>
          </a:p>
          <a:p>
            <a:pPr algn="just"/>
            <a:endParaRPr lang="el-GR" dirty="0"/>
          </a:p>
          <a:p>
            <a:pPr algn="just"/>
            <a:endParaRPr lang="el-GR" dirty="0"/>
          </a:p>
          <a:p>
            <a:pPr marL="285750" indent="-285750" algn="just">
              <a:buFont typeface="Wingdings" panose="05000000000000000000" pitchFamily="2" charset="2"/>
              <a:buChar char="ü"/>
            </a:pPr>
            <a:r>
              <a:rPr lang="el-GR" dirty="0"/>
              <a:t>Να αυξήσουν το κόστος του σχεδίου τους, προσεγγίζοντας π.χ. μεγαλύτερο αριθμό συμμετεχόντων στις δραστηριότητές τους ή αυξάνοντας τον αριθμό των δραστηριοτήτων/των επιδιωκόμενων αποτελεσμάτων </a:t>
            </a:r>
            <a:endParaRPr lang="en-GB" dirty="0"/>
          </a:p>
        </p:txBody>
      </p:sp>
      <p:sp>
        <p:nvSpPr>
          <p:cNvPr id="6" name="object 2">
            <a:extLst>
              <a:ext uri="{FF2B5EF4-FFF2-40B4-BE49-F238E27FC236}">
                <a16:creationId xmlns:a16="http://schemas.microsoft.com/office/drawing/2014/main" id="{C4749B4E-1F85-3E43-E9C2-91EA4DDB7AD2}"/>
              </a:ext>
            </a:extLst>
          </p:cNvPr>
          <p:cNvSpPr txBox="1">
            <a:spLocks/>
          </p:cNvSpPr>
          <p:nvPr/>
        </p:nvSpPr>
        <p:spPr>
          <a:xfrm>
            <a:off x="298500" y="60384"/>
            <a:ext cx="7702500" cy="44307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15" normalizeH="0" baseline="0" noProof="0">
                <a:ln>
                  <a:noFill/>
                </a:ln>
                <a:solidFill>
                  <a:srgbClr val="FFFFFF"/>
                </a:solidFill>
                <a:effectLst/>
                <a:uLnTx/>
                <a:uFillTx/>
                <a:latin typeface="Calibri"/>
                <a:ea typeface="+mj-ea"/>
                <a:cs typeface="Calibri"/>
              </a:rPr>
              <a:t>ΕΠΙΛΟΓΗ ΑΝΑΜΕΣΑ ΣΕ ΔΥΟ ΚΑΤ’ ΑΠΟΚΟΠΗΝ ΠΟΣΑ</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Tree>
    <p:extLst>
      <p:ext uri="{BB962C8B-B14F-4D97-AF65-F5344CB8AC3E}">
        <p14:creationId xmlns:p14="http://schemas.microsoft.com/office/powerpoint/2010/main" val="2726051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C4749B4E-1F85-3E43-E9C2-91EA4DDB7AD2}"/>
              </a:ext>
            </a:extLst>
          </p:cNvPr>
          <p:cNvSpPr txBox="1">
            <a:spLocks/>
          </p:cNvSpPr>
          <p:nvPr/>
        </p:nvSpPr>
        <p:spPr>
          <a:xfrm>
            <a:off x="298500" y="60384"/>
            <a:ext cx="7702500" cy="44307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15" normalizeH="0" baseline="0" noProof="0" dirty="0">
                <a:ln>
                  <a:noFill/>
                </a:ln>
                <a:solidFill>
                  <a:srgbClr val="FFFFFF"/>
                </a:solidFill>
                <a:effectLst/>
                <a:uLnTx/>
                <a:uFillTx/>
                <a:latin typeface="Calibri"/>
                <a:ea typeface="+mj-ea"/>
                <a:cs typeface="Calibri"/>
              </a:rPr>
              <a:t>ΔΡΑΣΤΗΡΙΟΤΗΤΕΣ</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
        <p:nvSpPr>
          <p:cNvPr id="2" name="object 4">
            <a:extLst>
              <a:ext uri="{FF2B5EF4-FFF2-40B4-BE49-F238E27FC236}">
                <a16:creationId xmlns:a16="http://schemas.microsoft.com/office/drawing/2014/main" id="{EACB005C-304D-E2AB-F83F-0D6995373A39}"/>
              </a:ext>
            </a:extLst>
          </p:cNvPr>
          <p:cNvSpPr txBox="1"/>
          <p:nvPr/>
        </p:nvSpPr>
        <p:spPr>
          <a:xfrm>
            <a:off x="685800" y="1435542"/>
            <a:ext cx="10561320" cy="3787575"/>
          </a:xfrm>
          <a:prstGeom prst="rect">
            <a:avLst/>
          </a:prstGeom>
        </p:spPr>
        <p:txBody>
          <a:bodyPr vert="horz" wrap="square" lIns="0" tIns="12065" rIns="0" bIns="0" rtlCol="0">
            <a:spAutoFit/>
          </a:bodyPr>
          <a:lstStyle/>
          <a:p>
            <a:pPr marL="841375" algn="ctr">
              <a:lnSpc>
                <a:spcPct val="100000"/>
              </a:lnSpc>
              <a:spcBef>
                <a:spcPts val="95"/>
              </a:spcBef>
            </a:pPr>
            <a:r>
              <a:rPr lang="el-GR" sz="2200" spc="-5" dirty="0">
                <a:latin typeface="Calibri"/>
                <a:cs typeface="Calibri"/>
              </a:rPr>
              <a:t>Οι δραστηριότητες μπορεί να είναι </a:t>
            </a:r>
            <a:r>
              <a:rPr lang="el-GR" sz="2200" u="sng" spc="-5" dirty="0">
                <a:latin typeface="Calibri"/>
                <a:cs typeface="Calibri"/>
              </a:rPr>
              <a:t>μόνο φυσικές</a:t>
            </a:r>
            <a:r>
              <a:rPr lang="el-GR" sz="2200" spc="-5" dirty="0">
                <a:latin typeface="Calibri"/>
                <a:cs typeface="Calibri"/>
              </a:rPr>
              <a:t>, </a:t>
            </a:r>
            <a:r>
              <a:rPr lang="el-GR" sz="2200" u="sng" spc="-5" dirty="0">
                <a:latin typeface="Calibri"/>
                <a:cs typeface="Calibri"/>
              </a:rPr>
              <a:t>μόνο εικονικές</a:t>
            </a:r>
            <a:r>
              <a:rPr lang="el-GR" sz="2200" spc="-5" dirty="0">
                <a:latin typeface="Calibri"/>
                <a:cs typeface="Calibri"/>
              </a:rPr>
              <a:t>, </a:t>
            </a:r>
            <a:r>
              <a:rPr lang="el-GR" sz="2200" u="sng" spc="-5" dirty="0">
                <a:latin typeface="Calibri"/>
                <a:cs typeface="Calibri"/>
              </a:rPr>
              <a:t>υβριδικές</a:t>
            </a:r>
            <a:r>
              <a:rPr lang="el-GR" sz="2200" spc="-5" dirty="0">
                <a:latin typeface="Calibri"/>
                <a:cs typeface="Calibri"/>
              </a:rPr>
              <a:t> (=ταυτόχρονα φυσικές και εικονικές, με κάποιους από τους συμμετέχοντες να λαμβάνουν μέρος με φυσικό και κάποιους με εικονικό τρόπο) ή </a:t>
            </a:r>
            <a:r>
              <a:rPr lang="el-GR" sz="2200" u="sng" spc="-5" dirty="0">
                <a:latin typeface="Calibri"/>
                <a:cs typeface="Calibri"/>
              </a:rPr>
              <a:t>μεικτές</a:t>
            </a:r>
            <a:r>
              <a:rPr lang="el-GR" sz="2200" spc="-5" dirty="0">
                <a:latin typeface="Calibri"/>
                <a:cs typeface="Calibri"/>
              </a:rPr>
              <a:t> (=ένα μέρος της δραστηριότητας να υλοποιείται με φυσική παρουσία των συμμετεχόντων και άλλο μέρος της με εικονική παρουσία τους, όχι ταυτόχρονα)</a:t>
            </a:r>
          </a:p>
          <a:p>
            <a:pPr marL="841375" algn="ctr">
              <a:lnSpc>
                <a:spcPct val="100000"/>
              </a:lnSpc>
              <a:spcBef>
                <a:spcPts val="95"/>
              </a:spcBef>
            </a:pPr>
            <a:endParaRPr lang="el-GR" sz="2200" spc="-5" dirty="0">
              <a:latin typeface="Calibri"/>
              <a:cs typeface="Calibri"/>
            </a:endParaRPr>
          </a:p>
          <a:p>
            <a:pPr marL="841375" algn="ctr">
              <a:lnSpc>
                <a:spcPct val="100000"/>
              </a:lnSpc>
              <a:spcBef>
                <a:spcPts val="95"/>
              </a:spcBef>
            </a:pPr>
            <a:r>
              <a:rPr lang="el-GR" sz="2200" spc="-5" dirty="0">
                <a:latin typeface="Calibri"/>
                <a:cs typeface="Calibri"/>
              </a:rPr>
              <a:t>Οι δραστηριότητες μπορεί να είναι </a:t>
            </a:r>
            <a:r>
              <a:rPr lang="el-GR" sz="2200" u="sng" spc="-5" dirty="0">
                <a:latin typeface="Calibri"/>
                <a:cs typeface="Calibri"/>
              </a:rPr>
              <a:t>είτε εθνικές είτε διακρατικές</a:t>
            </a:r>
          </a:p>
          <a:p>
            <a:pPr marL="841375" algn="ctr">
              <a:lnSpc>
                <a:spcPct val="100000"/>
              </a:lnSpc>
              <a:spcBef>
                <a:spcPts val="95"/>
              </a:spcBef>
            </a:pPr>
            <a:endParaRPr lang="el-GR" sz="2200" u="sng" spc="-5" dirty="0">
              <a:latin typeface="Calibri"/>
              <a:cs typeface="Calibri"/>
            </a:endParaRPr>
          </a:p>
          <a:p>
            <a:pPr marL="841375" algn="ctr">
              <a:lnSpc>
                <a:spcPct val="100000"/>
              </a:lnSpc>
              <a:spcBef>
                <a:spcPts val="95"/>
              </a:spcBef>
            </a:pPr>
            <a:r>
              <a:rPr lang="el-GR" sz="2200" u="sng" spc="-5" dirty="0">
                <a:latin typeface="Calibri"/>
                <a:cs typeface="Calibri"/>
              </a:rPr>
              <a:t>Η οργάνωση διακρατικών δραστηριοτήτων μάθησης, διδασκαλίας και κατάρτισης ατόμων ή ομάδων ατόμων επιτρέπεται, εφόσον αυτές προσδίδουν αξία στο σχέδιο </a:t>
            </a:r>
            <a:r>
              <a:rPr lang="el-GR" sz="2200" spc="-5" dirty="0">
                <a:latin typeface="Calibri"/>
                <a:cs typeface="Calibri"/>
              </a:rPr>
              <a:t>σε σχέση με την υλοποίηση των στόχων του. </a:t>
            </a:r>
          </a:p>
        </p:txBody>
      </p:sp>
    </p:spTree>
    <p:extLst>
      <p:ext uri="{BB962C8B-B14F-4D97-AF65-F5344CB8AC3E}">
        <p14:creationId xmlns:p14="http://schemas.microsoft.com/office/powerpoint/2010/main" val="1156877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423564" y="18157"/>
            <a:ext cx="9883698" cy="523220"/>
          </a:xfrm>
          <a:prstGeom prst="rect">
            <a:avLst/>
          </a:prstGeom>
          <a:noFill/>
        </p:spPr>
        <p:txBody>
          <a:bodyPr wrap="square" rtlCol="0">
            <a:spAutoFit/>
          </a:bodyPr>
          <a:lstStyle/>
          <a:p>
            <a:pPr algn="ctr"/>
            <a:r>
              <a:rPr lang="el-GR" sz="2800" b="1" dirty="0">
                <a:solidFill>
                  <a:schemeClr val="bg1"/>
                </a:solidFill>
              </a:rPr>
              <a:t>ΕΠΙΛΕΞΙΜΕΣ ΔΡΑΣΤΗΡΙΟΤΗΤΕΣ</a:t>
            </a:r>
            <a:endParaRPr lang="en-GB" sz="2800" b="1" dirty="0">
              <a:solidFill>
                <a:schemeClr val="bg1"/>
              </a:solidFill>
            </a:endParaRPr>
          </a:p>
        </p:txBody>
      </p:sp>
      <p:sp>
        <p:nvSpPr>
          <p:cNvPr id="4" name="object 3">
            <a:extLst>
              <a:ext uri="{FF2B5EF4-FFF2-40B4-BE49-F238E27FC236}">
                <a16:creationId xmlns:a16="http://schemas.microsoft.com/office/drawing/2014/main" id="{179F8526-6136-0558-F789-5E4EA63B23E2}"/>
              </a:ext>
            </a:extLst>
          </p:cNvPr>
          <p:cNvSpPr txBox="1"/>
          <p:nvPr/>
        </p:nvSpPr>
        <p:spPr>
          <a:xfrm>
            <a:off x="270128" y="533857"/>
            <a:ext cx="11540872" cy="5984074"/>
          </a:xfrm>
          <a:prstGeom prst="rect">
            <a:avLst/>
          </a:prstGeom>
        </p:spPr>
        <p:txBody>
          <a:bodyPr vert="horz" wrap="square" lIns="0" tIns="13335" rIns="0" bIns="0" rtlCol="0">
            <a:spAutoFit/>
          </a:bodyPr>
          <a:lstStyle/>
          <a:p>
            <a:pPr>
              <a:lnSpc>
                <a:spcPct val="100000"/>
              </a:lnSpc>
              <a:spcBef>
                <a:spcPts val="20"/>
              </a:spcBef>
            </a:pPr>
            <a:endParaRPr sz="1950" dirty="0">
              <a:latin typeface="Calibri"/>
              <a:cs typeface="Calibri"/>
            </a:endParaRPr>
          </a:p>
          <a:p>
            <a:pPr marL="355600" indent="-342900" algn="just">
              <a:lnSpc>
                <a:spcPts val="2050"/>
              </a:lnSpc>
              <a:buFont typeface="Wingdings" panose="05000000000000000000" pitchFamily="2" charset="2"/>
              <a:buChar char="q"/>
              <a:tabLst>
                <a:tab pos="354965" algn="l"/>
                <a:tab pos="355600" algn="l"/>
              </a:tabLst>
            </a:pPr>
            <a:r>
              <a:rPr sz="2200" b="1" spc="-85" dirty="0">
                <a:latin typeface="Calibri"/>
                <a:cs typeface="Calibri"/>
              </a:rPr>
              <a:t>Το</a:t>
            </a:r>
            <a:r>
              <a:rPr sz="2200" b="1" spc="5" dirty="0">
                <a:latin typeface="Calibri"/>
                <a:cs typeface="Calibri"/>
              </a:rPr>
              <a:t> </a:t>
            </a:r>
            <a:r>
              <a:rPr sz="2200" b="1" spc="-10" dirty="0">
                <a:latin typeface="Calibri"/>
                <a:cs typeface="Calibri"/>
              </a:rPr>
              <a:t>νέο</a:t>
            </a:r>
            <a:r>
              <a:rPr sz="2200" b="1" spc="15" dirty="0">
                <a:latin typeface="Calibri"/>
                <a:cs typeface="Calibri"/>
              </a:rPr>
              <a:t> </a:t>
            </a:r>
            <a:r>
              <a:rPr sz="2200" b="1" spc="-10" dirty="0">
                <a:latin typeface="Calibri"/>
                <a:cs typeface="Calibri"/>
              </a:rPr>
              <a:t>μοντέλο</a:t>
            </a:r>
            <a:r>
              <a:rPr sz="2200" b="1" spc="55" dirty="0">
                <a:latin typeface="Calibri"/>
                <a:cs typeface="Calibri"/>
              </a:rPr>
              <a:t> </a:t>
            </a:r>
            <a:r>
              <a:rPr sz="2200" b="1" spc="-5" dirty="0">
                <a:latin typeface="Calibri"/>
                <a:cs typeface="Calibri"/>
              </a:rPr>
              <a:t>χρηματοδότησης</a:t>
            </a:r>
            <a:r>
              <a:rPr sz="2200" b="1" spc="60" dirty="0">
                <a:latin typeface="Calibri"/>
                <a:cs typeface="Calibri"/>
              </a:rPr>
              <a:t> </a:t>
            </a:r>
            <a:r>
              <a:rPr sz="2200" b="1" spc="-15" dirty="0">
                <a:latin typeface="Calibri"/>
                <a:cs typeface="Calibri"/>
              </a:rPr>
              <a:t>είναι</a:t>
            </a:r>
            <a:r>
              <a:rPr sz="2200" b="1" spc="10" dirty="0">
                <a:latin typeface="Calibri"/>
                <a:cs typeface="Calibri"/>
              </a:rPr>
              <a:t> </a:t>
            </a:r>
            <a:r>
              <a:rPr sz="2200" b="1" spc="-10" dirty="0">
                <a:latin typeface="Calibri"/>
                <a:cs typeface="Calibri"/>
              </a:rPr>
              <a:t>ανοικτό</a:t>
            </a:r>
            <a:r>
              <a:rPr sz="2200" b="1" spc="35" dirty="0">
                <a:latin typeface="Calibri"/>
                <a:cs typeface="Calibri"/>
              </a:rPr>
              <a:t> </a:t>
            </a:r>
            <a:r>
              <a:rPr sz="2200" b="1" spc="-5" dirty="0">
                <a:latin typeface="Calibri"/>
                <a:cs typeface="Calibri"/>
              </a:rPr>
              <a:t>σε</a:t>
            </a:r>
            <a:r>
              <a:rPr sz="2200" b="1" spc="10" dirty="0">
                <a:latin typeface="Calibri"/>
                <a:cs typeface="Calibri"/>
              </a:rPr>
              <a:t> </a:t>
            </a:r>
            <a:r>
              <a:rPr sz="2200" b="1" spc="-20" dirty="0">
                <a:latin typeface="Calibri"/>
                <a:cs typeface="Calibri"/>
              </a:rPr>
              <a:t>κάθε</a:t>
            </a:r>
            <a:r>
              <a:rPr sz="2200" b="1" spc="25" dirty="0">
                <a:latin typeface="Calibri"/>
                <a:cs typeface="Calibri"/>
              </a:rPr>
              <a:t> </a:t>
            </a:r>
            <a:r>
              <a:rPr sz="2200" b="1" spc="-10" dirty="0">
                <a:latin typeface="Calibri"/>
                <a:cs typeface="Calibri"/>
              </a:rPr>
              <a:t>είδους</a:t>
            </a:r>
            <a:r>
              <a:rPr sz="2200" b="1" spc="20" dirty="0">
                <a:latin typeface="Calibri"/>
                <a:cs typeface="Calibri"/>
              </a:rPr>
              <a:t> </a:t>
            </a:r>
            <a:r>
              <a:rPr sz="2200" b="1" spc="-5" dirty="0">
                <a:latin typeface="Calibri"/>
                <a:cs typeface="Calibri"/>
              </a:rPr>
              <a:t>δραστηριότητα,</a:t>
            </a:r>
            <a:r>
              <a:rPr sz="2200" b="1" spc="50" dirty="0">
                <a:latin typeface="Calibri"/>
                <a:cs typeface="Calibri"/>
              </a:rPr>
              <a:t> </a:t>
            </a:r>
            <a:r>
              <a:rPr sz="2200" b="1" spc="-10" dirty="0">
                <a:latin typeface="Calibri"/>
                <a:cs typeface="Calibri"/>
              </a:rPr>
              <a:t>αρκεί</a:t>
            </a:r>
            <a:r>
              <a:rPr sz="2200" b="1" spc="10" dirty="0">
                <a:latin typeface="Calibri"/>
                <a:cs typeface="Calibri"/>
              </a:rPr>
              <a:t> </a:t>
            </a:r>
            <a:r>
              <a:rPr sz="2200" b="1" spc="-5" dirty="0">
                <a:latin typeface="Calibri"/>
                <a:cs typeface="Calibri"/>
              </a:rPr>
              <a:t>η</a:t>
            </a:r>
            <a:r>
              <a:rPr sz="2200" b="1" spc="5" dirty="0">
                <a:latin typeface="Calibri"/>
                <a:cs typeface="Calibri"/>
              </a:rPr>
              <a:t> </a:t>
            </a:r>
            <a:r>
              <a:rPr sz="2200" b="1" spc="-5" dirty="0">
                <a:latin typeface="Calibri"/>
                <a:cs typeface="Calibri"/>
              </a:rPr>
              <a:t>δραστηριότητα</a:t>
            </a:r>
            <a:r>
              <a:rPr lang="el-GR" sz="2200" dirty="0">
                <a:latin typeface="Calibri"/>
                <a:cs typeface="Calibri"/>
              </a:rPr>
              <a:t> </a:t>
            </a:r>
            <a:r>
              <a:rPr sz="2200" b="1" spc="-10" dirty="0">
                <a:latin typeface="Calibri"/>
                <a:cs typeface="Calibri"/>
              </a:rPr>
              <a:t>να:</a:t>
            </a:r>
            <a:endParaRPr lang="el-GR" sz="2200" b="1" spc="-10" dirty="0">
              <a:latin typeface="Calibri"/>
              <a:cs typeface="Calibri"/>
            </a:endParaRPr>
          </a:p>
          <a:p>
            <a:pPr marL="12700" algn="just">
              <a:lnSpc>
                <a:spcPts val="2050"/>
              </a:lnSpc>
              <a:tabLst>
                <a:tab pos="354965" algn="l"/>
                <a:tab pos="355600" algn="l"/>
              </a:tabLst>
            </a:pPr>
            <a:endParaRPr sz="1000" dirty="0">
              <a:latin typeface="Calibri"/>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spc="-5" dirty="0">
                <a:uFill>
                  <a:solidFill>
                    <a:srgbClr val="000000"/>
                  </a:solidFill>
                </a:uFill>
                <a:cs typeface="Calibri"/>
              </a:rPr>
              <a:t>Σχετίζεται</a:t>
            </a:r>
            <a:r>
              <a:rPr sz="2000" u="heavy" spc="-40" dirty="0">
                <a:uFill>
                  <a:solidFill>
                    <a:srgbClr val="000000"/>
                  </a:solidFill>
                </a:uFill>
                <a:cs typeface="Calibri"/>
              </a:rPr>
              <a:t> </a:t>
            </a:r>
            <a:r>
              <a:rPr sz="2000" u="heavy" spc="-10" dirty="0">
                <a:uFill>
                  <a:solidFill>
                    <a:srgbClr val="000000"/>
                  </a:solidFill>
                </a:uFill>
                <a:cs typeface="Calibri"/>
              </a:rPr>
              <a:t>ξεκάθαρα</a:t>
            </a:r>
            <a:r>
              <a:rPr sz="2000" u="heavy" spc="-30" dirty="0">
                <a:uFill>
                  <a:solidFill>
                    <a:srgbClr val="000000"/>
                  </a:solidFill>
                </a:uFill>
                <a:cs typeface="Calibri"/>
              </a:rPr>
              <a:t> </a:t>
            </a:r>
            <a:r>
              <a:rPr sz="2000" u="heavy" dirty="0">
                <a:uFill>
                  <a:solidFill>
                    <a:srgbClr val="000000"/>
                  </a:solidFill>
                </a:uFill>
                <a:cs typeface="Calibri"/>
              </a:rPr>
              <a:t>με</a:t>
            </a:r>
            <a:r>
              <a:rPr sz="2000" u="heavy" spc="5" dirty="0">
                <a:uFill>
                  <a:solidFill>
                    <a:srgbClr val="000000"/>
                  </a:solidFill>
                </a:uFill>
                <a:cs typeface="Calibri"/>
              </a:rPr>
              <a:t> </a:t>
            </a:r>
            <a:r>
              <a:rPr sz="2000" u="heavy" spc="-5" dirty="0">
                <a:uFill>
                  <a:solidFill>
                    <a:srgbClr val="000000"/>
                  </a:solidFill>
                </a:uFill>
                <a:cs typeface="Calibri"/>
              </a:rPr>
              <a:t>τους</a:t>
            </a:r>
            <a:r>
              <a:rPr sz="2000" u="heavy" spc="10" dirty="0">
                <a:uFill>
                  <a:solidFill>
                    <a:srgbClr val="000000"/>
                  </a:solidFill>
                </a:uFill>
                <a:cs typeface="Calibri"/>
              </a:rPr>
              <a:t> </a:t>
            </a:r>
            <a:r>
              <a:rPr sz="2000" u="heavy" spc="-5" dirty="0">
                <a:uFill>
                  <a:solidFill>
                    <a:srgbClr val="000000"/>
                  </a:solidFill>
                </a:uFill>
                <a:cs typeface="Calibri"/>
              </a:rPr>
              <a:t>στόχους</a:t>
            </a:r>
            <a:r>
              <a:rPr sz="2000" u="heavy" dirty="0">
                <a:uFill>
                  <a:solidFill>
                    <a:srgbClr val="000000"/>
                  </a:solidFill>
                </a:uFill>
                <a:cs typeface="Calibri"/>
              </a:rPr>
              <a:t> </a:t>
            </a:r>
            <a:r>
              <a:rPr sz="2000" u="heavy" spc="-20" dirty="0">
                <a:uFill>
                  <a:solidFill>
                    <a:srgbClr val="000000"/>
                  </a:solidFill>
                </a:uFill>
                <a:cs typeface="Calibri"/>
              </a:rPr>
              <a:t>και</a:t>
            </a:r>
            <a:r>
              <a:rPr sz="2000" u="heavy" spc="-10" dirty="0">
                <a:uFill>
                  <a:solidFill>
                    <a:srgbClr val="000000"/>
                  </a:solidFill>
                </a:uFill>
                <a:cs typeface="Calibri"/>
              </a:rPr>
              <a:t> τα</a:t>
            </a:r>
            <a:r>
              <a:rPr sz="2000" u="heavy" spc="5" dirty="0">
                <a:uFill>
                  <a:solidFill>
                    <a:srgbClr val="000000"/>
                  </a:solidFill>
                </a:uFill>
                <a:cs typeface="Calibri"/>
              </a:rPr>
              <a:t> </a:t>
            </a:r>
            <a:r>
              <a:rPr sz="2000" u="heavy" spc="-10" dirty="0">
                <a:uFill>
                  <a:solidFill>
                    <a:srgbClr val="000000"/>
                  </a:solidFill>
                </a:uFill>
                <a:cs typeface="Calibri"/>
              </a:rPr>
              <a:t>επιδιωκόμενα</a:t>
            </a:r>
            <a:r>
              <a:rPr sz="2000" u="heavy" spc="-30" dirty="0">
                <a:uFill>
                  <a:solidFill>
                    <a:srgbClr val="000000"/>
                  </a:solidFill>
                </a:uFill>
                <a:cs typeface="Calibri"/>
              </a:rPr>
              <a:t> </a:t>
            </a:r>
            <a:r>
              <a:rPr sz="2000" u="heavy" spc="-5" dirty="0">
                <a:uFill>
                  <a:solidFill>
                    <a:srgbClr val="000000"/>
                  </a:solidFill>
                </a:uFill>
                <a:cs typeface="Calibri"/>
              </a:rPr>
              <a:t>αποτελέσματα</a:t>
            </a:r>
            <a:r>
              <a:rPr sz="2000" spc="35" dirty="0">
                <a:cs typeface="Calibri"/>
              </a:rPr>
              <a:t> </a:t>
            </a:r>
            <a:r>
              <a:rPr sz="2000" spc="-5" dirty="0">
                <a:cs typeface="Calibri"/>
              </a:rPr>
              <a:t>του</a:t>
            </a:r>
            <a:r>
              <a:rPr sz="2000" dirty="0">
                <a:cs typeface="Calibri"/>
              </a:rPr>
              <a:t> </a:t>
            </a:r>
            <a:r>
              <a:rPr lang="el-GR" sz="2000" spc="-10" dirty="0">
                <a:cs typeface="Calibri"/>
              </a:rPr>
              <a:t>σ</a:t>
            </a:r>
            <a:r>
              <a:rPr sz="2000" spc="-10" dirty="0" err="1">
                <a:cs typeface="Calibri"/>
              </a:rPr>
              <a:t>χεδίου</a:t>
            </a:r>
            <a:endParaRPr lang="el-GR" sz="2000" dirty="0">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spc="-5" dirty="0" err="1">
                <a:uFill>
                  <a:solidFill>
                    <a:srgbClr val="000000"/>
                  </a:solidFill>
                </a:uFill>
                <a:cs typeface="Calibri"/>
              </a:rPr>
              <a:t>Εντάσσετ</a:t>
            </a:r>
            <a:r>
              <a:rPr sz="2000" u="heavy" spc="-5" dirty="0">
                <a:uFill>
                  <a:solidFill>
                    <a:srgbClr val="000000"/>
                  </a:solidFill>
                </a:uFill>
                <a:cs typeface="Calibri"/>
              </a:rPr>
              <a:t>αι </a:t>
            </a:r>
            <a:r>
              <a:rPr lang="el-GR" sz="2000" u="heavy" spc="-5" dirty="0">
                <a:uFill>
                  <a:solidFill>
                    <a:srgbClr val="000000"/>
                  </a:solidFill>
                </a:uFill>
                <a:cs typeface="Calibri"/>
              </a:rPr>
              <a:t>στο χρονικό πλαίσιο υλοποίησης του σχεδίου</a:t>
            </a:r>
            <a:endParaRPr lang="el-GR" sz="2000" spc="-5" dirty="0">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dirty="0" err="1">
                <a:uFill>
                  <a:solidFill>
                    <a:srgbClr val="000000"/>
                  </a:solidFill>
                </a:uFill>
                <a:cs typeface="Calibri"/>
              </a:rPr>
              <a:t>Πληροί</a:t>
            </a:r>
            <a:r>
              <a:rPr sz="2000" u="heavy" spc="5" dirty="0">
                <a:uFill>
                  <a:solidFill>
                    <a:srgbClr val="000000"/>
                  </a:solidFill>
                </a:uFill>
                <a:cs typeface="Calibri"/>
              </a:rPr>
              <a:t> </a:t>
            </a:r>
            <a:r>
              <a:rPr sz="2000" u="heavy" spc="-10" dirty="0">
                <a:uFill>
                  <a:solidFill>
                    <a:srgbClr val="000000"/>
                  </a:solidFill>
                </a:uFill>
                <a:cs typeface="Calibri"/>
              </a:rPr>
              <a:t>τα</a:t>
            </a:r>
            <a:r>
              <a:rPr sz="2000" u="heavy" spc="5" dirty="0">
                <a:uFill>
                  <a:solidFill>
                    <a:srgbClr val="000000"/>
                  </a:solidFill>
                </a:uFill>
                <a:cs typeface="Calibri"/>
              </a:rPr>
              <a:t> </a:t>
            </a:r>
            <a:r>
              <a:rPr sz="2000" u="heavy" spc="-10" dirty="0">
                <a:uFill>
                  <a:solidFill>
                    <a:srgbClr val="000000"/>
                  </a:solidFill>
                </a:uFill>
                <a:cs typeface="Calibri"/>
              </a:rPr>
              <a:t>κριτήρια</a:t>
            </a:r>
            <a:r>
              <a:rPr sz="2000" u="heavy" spc="-15" dirty="0">
                <a:uFill>
                  <a:solidFill>
                    <a:srgbClr val="000000"/>
                  </a:solidFill>
                </a:uFill>
                <a:cs typeface="Calibri"/>
              </a:rPr>
              <a:t> </a:t>
            </a:r>
            <a:r>
              <a:rPr sz="2000" u="heavy" spc="-5" dirty="0">
                <a:uFill>
                  <a:solidFill>
                    <a:srgbClr val="000000"/>
                  </a:solidFill>
                </a:uFill>
                <a:cs typeface="Calibri"/>
              </a:rPr>
              <a:t>επιλεξιμότητας</a:t>
            </a:r>
            <a:r>
              <a:rPr sz="2000" u="heavy" spc="-20" dirty="0">
                <a:uFill>
                  <a:solidFill>
                    <a:srgbClr val="000000"/>
                  </a:solidFill>
                </a:uFill>
                <a:cs typeface="Calibri"/>
              </a:rPr>
              <a:t> </a:t>
            </a:r>
            <a:r>
              <a:rPr sz="2000" u="heavy" spc="-5" dirty="0">
                <a:uFill>
                  <a:solidFill>
                    <a:srgbClr val="000000"/>
                  </a:solidFill>
                </a:uFill>
                <a:cs typeface="Calibri"/>
              </a:rPr>
              <a:t>που</a:t>
            </a:r>
            <a:r>
              <a:rPr sz="2000" u="heavy" spc="15" dirty="0">
                <a:uFill>
                  <a:solidFill>
                    <a:srgbClr val="000000"/>
                  </a:solidFill>
                </a:uFill>
                <a:cs typeface="Calibri"/>
              </a:rPr>
              <a:t> </a:t>
            </a:r>
            <a:r>
              <a:rPr sz="2000" u="heavy" spc="-5" dirty="0">
                <a:uFill>
                  <a:solidFill>
                    <a:srgbClr val="000000"/>
                  </a:solidFill>
                </a:uFill>
                <a:cs typeface="Calibri"/>
              </a:rPr>
              <a:t>αφορούν</a:t>
            </a:r>
            <a:r>
              <a:rPr sz="2000" u="heavy" spc="-20" dirty="0">
                <a:uFill>
                  <a:solidFill>
                    <a:srgbClr val="000000"/>
                  </a:solidFill>
                </a:uFill>
                <a:cs typeface="Calibri"/>
              </a:rPr>
              <a:t> </a:t>
            </a:r>
            <a:r>
              <a:rPr sz="2000" u="heavy" spc="-5" dirty="0">
                <a:uFill>
                  <a:solidFill>
                    <a:srgbClr val="000000"/>
                  </a:solidFill>
                </a:uFill>
                <a:cs typeface="Calibri"/>
              </a:rPr>
              <a:t>τις</a:t>
            </a:r>
            <a:r>
              <a:rPr sz="2000" u="heavy" spc="10" dirty="0">
                <a:uFill>
                  <a:solidFill>
                    <a:srgbClr val="000000"/>
                  </a:solidFill>
                </a:uFill>
                <a:cs typeface="Calibri"/>
              </a:rPr>
              <a:t> </a:t>
            </a:r>
            <a:r>
              <a:rPr sz="2000" u="heavy" spc="-5" dirty="0">
                <a:uFill>
                  <a:solidFill>
                    <a:srgbClr val="000000"/>
                  </a:solidFill>
                </a:uFill>
                <a:cs typeface="Calibri"/>
              </a:rPr>
              <a:t>χώρες</a:t>
            </a:r>
            <a:r>
              <a:rPr sz="2000" u="heavy" spc="-10" dirty="0">
                <a:uFill>
                  <a:solidFill>
                    <a:srgbClr val="000000"/>
                  </a:solidFill>
                </a:uFill>
                <a:cs typeface="Calibri"/>
              </a:rPr>
              <a:t> υλοποίησης</a:t>
            </a:r>
            <a:r>
              <a:rPr sz="2000" spc="10" dirty="0">
                <a:cs typeface="Calibri"/>
              </a:rPr>
              <a:t> </a:t>
            </a:r>
            <a:endParaRPr lang="el-GR" sz="2000" spc="10" dirty="0">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spc="-5" dirty="0" err="1">
                <a:uFill>
                  <a:solidFill>
                    <a:srgbClr val="000000"/>
                  </a:solidFill>
                </a:uFill>
                <a:cs typeface="Calibri"/>
              </a:rPr>
              <a:t>Είν</a:t>
            </a:r>
            <a:r>
              <a:rPr sz="2000" u="heavy" spc="-5" dirty="0">
                <a:uFill>
                  <a:solidFill>
                    <a:srgbClr val="000000"/>
                  </a:solidFill>
                </a:uFill>
                <a:cs typeface="Calibri"/>
              </a:rPr>
              <a:t>αι</a:t>
            </a:r>
            <a:r>
              <a:rPr sz="2000" u="heavy" spc="-15" dirty="0">
                <a:uFill>
                  <a:solidFill>
                    <a:srgbClr val="000000"/>
                  </a:solidFill>
                </a:uFill>
                <a:cs typeface="Calibri"/>
              </a:rPr>
              <a:t> </a:t>
            </a:r>
            <a:r>
              <a:rPr sz="2000" u="heavy" spc="-10" dirty="0">
                <a:uFill>
                  <a:solidFill>
                    <a:srgbClr val="000000"/>
                  </a:solidFill>
                </a:uFill>
                <a:cs typeface="Calibri"/>
              </a:rPr>
              <a:t>κοστολογημένη, </a:t>
            </a:r>
            <a:r>
              <a:rPr sz="2000" u="heavy" dirty="0">
                <a:uFill>
                  <a:solidFill>
                    <a:srgbClr val="000000"/>
                  </a:solidFill>
                </a:uFill>
                <a:cs typeface="Calibri"/>
              </a:rPr>
              <a:t>στη</a:t>
            </a:r>
            <a:r>
              <a:rPr sz="2000" u="heavy" spc="5" dirty="0">
                <a:uFill>
                  <a:solidFill>
                    <a:srgbClr val="000000"/>
                  </a:solidFill>
                </a:uFill>
                <a:cs typeface="Calibri"/>
              </a:rPr>
              <a:t> </a:t>
            </a:r>
            <a:r>
              <a:rPr sz="2000" u="heavy" spc="-5" dirty="0">
                <a:uFill>
                  <a:solidFill>
                    <a:srgbClr val="000000"/>
                  </a:solidFill>
                </a:uFill>
                <a:cs typeface="Calibri"/>
              </a:rPr>
              <a:t>βάση</a:t>
            </a:r>
            <a:r>
              <a:rPr sz="2000" u="heavy" spc="-10" dirty="0">
                <a:uFill>
                  <a:solidFill>
                    <a:srgbClr val="000000"/>
                  </a:solidFill>
                </a:uFill>
                <a:cs typeface="Calibri"/>
              </a:rPr>
              <a:t> λογικών</a:t>
            </a:r>
            <a:r>
              <a:rPr sz="2000" u="heavy" spc="20" dirty="0">
                <a:uFill>
                  <a:solidFill>
                    <a:srgbClr val="000000"/>
                  </a:solidFill>
                </a:uFill>
                <a:cs typeface="Calibri"/>
              </a:rPr>
              <a:t> </a:t>
            </a:r>
            <a:r>
              <a:rPr sz="2000" u="heavy" spc="-20" dirty="0">
                <a:uFill>
                  <a:solidFill>
                    <a:srgbClr val="000000"/>
                  </a:solidFill>
                </a:uFill>
                <a:cs typeface="Calibri"/>
              </a:rPr>
              <a:t>και</a:t>
            </a:r>
            <a:r>
              <a:rPr sz="2000" u="heavy" spc="5" dirty="0">
                <a:uFill>
                  <a:solidFill>
                    <a:srgbClr val="000000"/>
                  </a:solidFill>
                </a:uFill>
                <a:cs typeface="Calibri"/>
              </a:rPr>
              <a:t> </a:t>
            </a:r>
            <a:r>
              <a:rPr sz="2000" u="heavy" spc="-10" dirty="0">
                <a:uFill>
                  <a:solidFill>
                    <a:srgbClr val="000000"/>
                  </a:solidFill>
                </a:uFill>
                <a:cs typeface="Calibri"/>
              </a:rPr>
              <a:t>ρεαλιστικών</a:t>
            </a:r>
            <a:r>
              <a:rPr sz="2000" u="heavy" spc="-20" dirty="0">
                <a:uFill>
                  <a:solidFill>
                    <a:srgbClr val="000000"/>
                  </a:solidFill>
                </a:uFill>
                <a:cs typeface="Calibri"/>
              </a:rPr>
              <a:t> </a:t>
            </a:r>
            <a:r>
              <a:rPr sz="2000" u="heavy" spc="-5" dirty="0">
                <a:uFill>
                  <a:solidFill>
                    <a:srgbClr val="000000"/>
                  </a:solidFill>
                </a:uFill>
                <a:cs typeface="Calibri"/>
              </a:rPr>
              <a:t>παραμέτρων</a:t>
            </a:r>
            <a:r>
              <a:rPr sz="2000" spc="-5" dirty="0">
                <a:cs typeface="Calibri"/>
              </a:rPr>
              <a:t>, π.χ.</a:t>
            </a:r>
            <a:r>
              <a:rPr sz="2000" dirty="0">
                <a:cs typeface="Calibri"/>
              </a:rPr>
              <a:t> </a:t>
            </a:r>
            <a:r>
              <a:rPr sz="2000" spc="-5" dirty="0">
                <a:cs typeface="Calibri"/>
              </a:rPr>
              <a:t>Διάρκεια,</a:t>
            </a:r>
            <a:r>
              <a:rPr sz="2000" spc="-30" dirty="0">
                <a:cs typeface="Calibri"/>
              </a:rPr>
              <a:t> </a:t>
            </a:r>
            <a:r>
              <a:rPr sz="2000" spc="-5" dirty="0">
                <a:cs typeface="Calibri"/>
              </a:rPr>
              <a:t>Αριθμός</a:t>
            </a:r>
            <a:r>
              <a:rPr sz="2000" spc="10" dirty="0">
                <a:cs typeface="Calibri"/>
              </a:rPr>
              <a:t> </a:t>
            </a:r>
            <a:r>
              <a:rPr sz="2000" spc="-5" dirty="0">
                <a:cs typeface="Calibri"/>
              </a:rPr>
              <a:t>Συμμετεχόντων</a:t>
            </a:r>
            <a:r>
              <a:rPr sz="2000" spc="5" dirty="0">
                <a:cs typeface="Calibri"/>
              </a:rPr>
              <a:t> </a:t>
            </a:r>
            <a:r>
              <a:rPr sz="2000" spc="-15" dirty="0">
                <a:cs typeface="Calibri"/>
              </a:rPr>
              <a:t>(κατά</a:t>
            </a:r>
            <a:r>
              <a:rPr lang="el-GR" sz="2000" dirty="0">
                <a:cs typeface="Calibri"/>
              </a:rPr>
              <a:t> </a:t>
            </a:r>
            <a:r>
              <a:rPr sz="2000" spc="-5" dirty="0">
                <a:cs typeface="Calibri"/>
              </a:rPr>
              <a:t>π</a:t>
            </a:r>
            <a:r>
              <a:rPr sz="2000" spc="-5" dirty="0" err="1">
                <a:cs typeface="Calibri"/>
              </a:rPr>
              <a:t>ροσέγγιση</a:t>
            </a:r>
            <a:r>
              <a:rPr sz="2000" spc="-5" dirty="0">
                <a:cs typeface="Calibri"/>
              </a:rPr>
              <a:t>)</a:t>
            </a:r>
            <a:r>
              <a:rPr sz="2000" spc="-50" dirty="0">
                <a:cs typeface="Calibri"/>
              </a:rPr>
              <a:t> </a:t>
            </a:r>
            <a:r>
              <a:rPr sz="2000" dirty="0" err="1">
                <a:cs typeface="Calibri"/>
              </a:rPr>
              <a:t>κτλ</a:t>
            </a:r>
            <a:r>
              <a:rPr sz="2000" dirty="0">
                <a:cs typeface="Calibri"/>
              </a:rPr>
              <a:t>.</a:t>
            </a:r>
            <a:endParaRPr lang="el-GR" sz="2000" dirty="0">
              <a:cs typeface="Calibri"/>
            </a:endParaRPr>
          </a:p>
          <a:p>
            <a:pPr marL="355600" indent="-342900" algn="just">
              <a:lnSpc>
                <a:spcPct val="100000"/>
              </a:lnSpc>
              <a:buFont typeface="Wingdings" panose="05000000000000000000" pitchFamily="2" charset="2"/>
              <a:buChar char="§"/>
              <a:tabLst>
                <a:tab pos="354965" algn="l"/>
                <a:tab pos="355600" algn="l"/>
              </a:tabLst>
            </a:pPr>
            <a:r>
              <a:rPr lang="el-GR" sz="2000" u="sng" dirty="0">
                <a:cs typeface="Calibri"/>
              </a:rPr>
              <a:t>Μη χρηματοδοτείται ήδη</a:t>
            </a:r>
            <a:r>
              <a:rPr lang="el-GR" sz="2000" dirty="0">
                <a:cs typeface="Calibri"/>
              </a:rPr>
              <a:t> στο πλαίσιο άλλων επιχορηγήσεων της ΕΕ</a:t>
            </a:r>
          </a:p>
          <a:p>
            <a:pPr marL="355600" indent="-342900" algn="just">
              <a:lnSpc>
                <a:spcPct val="100000"/>
              </a:lnSpc>
              <a:buFont typeface="Wingdings" panose="05000000000000000000" pitchFamily="2" charset="2"/>
              <a:buChar char="§"/>
              <a:tabLst>
                <a:tab pos="354965" algn="l"/>
                <a:tab pos="355600" algn="l"/>
              </a:tabLst>
            </a:pPr>
            <a:r>
              <a:rPr lang="el-GR" sz="2000" b="1" dirty="0">
                <a:cs typeface="Times New Roman" panose="02020603050405020304" pitchFamily="18" charset="0"/>
              </a:rPr>
              <a:t>Μόνο στην περίπτωση που η δραστηριότητα υλοποιείται με αγορά υπηρεσιών: </a:t>
            </a:r>
            <a:r>
              <a:rPr lang="el-GR" sz="2000" spc="-5" dirty="0">
                <a:cs typeface="Calibri"/>
              </a:rPr>
              <a:t>Μην είναι</a:t>
            </a:r>
            <a:r>
              <a:rPr lang="el-GR" sz="2000" b="1" spc="-5" dirty="0">
                <a:cs typeface="Calibri"/>
              </a:rPr>
              <a:t> </a:t>
            </a:r>
            <a:r>
              <a:rPr lang="el-GR" sz="2000" spc="-5" dirty="0">
                <a:cs typeface="Calibri"/>
              </a:rPr>
              <a:t>μία από τις βασικές δραστηριότητες του σχεδίου, που συνεισφέρει άμεσα στην υλοποίηση των στόχων του</a:t>
            </a:r>
          </a:p>
          <a:p>
            <a:pPr marL="355600" algn="just">
              <a:lnSpc>
                <a:spcPts val="1839"/>
              </a:lnSpc>
            </a:pPr>
            <a:endParaRPr sz="1700" dirty="0">
              <a:latin typeface="Calibri"/>
              <a:cs typeface="Calibri"/>
            </a:endParaRPr>
          </a:p>
          <a:p>
            <a:pPr marL="12700" marR="464184" algn="just">
              <a:lnSpc>
                <a:spcPct val="80000"/>
              </a:lnSpc>
            </a:pPr>
            <a:r>
              <a:rPr sz="1700" i="1" spc="-5" dirty="0">
                <a:latin typeface="Calibri"/>
                <a:cs typeface="Calibri"/>
              </a:rPr>
              <a:t>!!!</a:t>
            </a:r>
            <a:r>
              <a:rPr sz="1700" i="1" spc="5" dirty="0">
                <a:latin typeface="Calibri"/>
                <a:cs typeface="Calibri"/>
              </a:rPr>
              <a:t> </a:t>
            </a:r>
            <a:r>
              <a:rPr sz="1900" i="1" spc="-5" dirty="0">
                <a:latin typeface="Calibri"/>
                <a:cs typeface="Calibri"/>
              </a:rPr>
              <a:t>Εάν</a:t>
            </a:r>
            <a:r>
              <a:rPr sz="1900" i="1" spc="10" dirty="0">
                <a:latin typeface="Calibri"/>
                <a:cs typeface="Calibri"/>
              </a:rPr>
              <a:t> </a:t>
            </a:r>
            <a:r>
              <a:rPr sz="1900" i="1" dirty="0">
                <a:latin typeface="Calibri"/>
                <a:cs typeface="Calibri"/>
              </a:rPr>
              <a:t>οι</a:t>
            </a:r>
            <a:r>
              <a:rPr sz="1900" i="1" spc="-5" dirty="0">
                <a:latin typeface="Calibri"/>
                <a:cs typeface="Calibri"/>
              </a:rPr>
              <a:t> δραστηριότητες</a:t>
            </a:r>
            <a:r>
              <a:rPr sz="1900" i="1" spc="-35" dirty="0">
                <a:latin typeface="Calibri"/>
                <a:cs typeface="Calibri"/>
              </a:rPr>
              <a:t> </a:t>
            </a:r>
            <a:r>
              <a:rPr sz="1900" i="1" spc="-5" dirty="0">
                <a:latin typeface="Calibri"/>
                <a:cs typeface="Calibri"/>
              </a:rPr>
              <a:t>μίας</a:t>
            </a:r>
            <a:r>
              <a:rPr sz="1900" i="1" spc="10" dirty="0">
                <a:latin typeface="Calibri"/>
                <a:cs typeface="Calibri"/>
              </a:rPr>
              <a:t> </a:t>
            </a:r>
            <a:r>
              <a:rPr sz="1900" i="1" spc="-5" dirty="0">
                <a:latin typeface="Calibri"/>
                <a:cs typeface="Calibri"/>
              </a:rPr>
              <a:t>πρότασης</a:t>
            </a:r>
            <a:r>
              <a:rPr sz="1900" i="1" dirty="0">
                <a:latin typeface="Calibri"/>
                <a:cs typeface="Calibri"/>
              </a:rPr>
              <a:t> για </a:t>
            </a:r>
            <a:r>
              <a:rPr sz="1900" i="1" spc="-10" dirty="0">
                <a:latin typeface="Calibri"/>
                <a:cs typeface="Calibri"/>
              </a:rPr>
              <a:t>επιχορήγηση</a:t>
            </a:r>
            <a:r>
              <a:rPr sz="1900" i="1" dirty="0">
                <a:latin typeface="Calibri"/>
                <a:cs typeface="Calibri"/>
              </a:rPr>
              <a:t> </a:t>
            </a:r>
            <a:r>
              <a:rPr sz="1900" i="1" spc="-5" dirty="0">
                <a:latin typeface="Calibri"/>
                <a:cs typeface="Calibri"/>
              </a:rPr>
              <a:t>δεν</a:t>
            </a:r>
            <a:r>
              <a:rPr sz="1900" i="1" spc="-25" dirty="0">
                <a:latin typeface="Calibri"/>
                <a:cs typeface="Calibri"/>
              </a:rPr>
              <a:t> </a:t>
            </a:r>
            <a:r>
              <a:rPr sz="1900" i="1" spc="-5" dirty="0">
                <a:latin typeface="Calibri"/>
                <a:cs typeface="Calibri"/>
              </a:rPr>
              <a:t>τηρούν τις</a:t>
            </a:r>
            <a:r>
              <a:rPr sz="1900" i="1" spc="10" dirty="0">
                <a:latin typeface="Calibri"/>
                <a:cs typeface="Calibri"/>
              </a:rPr>
              <a:t> </a:t>
            </a:r>
            <a:r>
              <a:rPr sz="1900" i="1" spc="-5" dirty="0">
                <a:latin typeface="Calibri"/>
                <a:cs typeface="Calibri"/>
              </a:rPr>
              <a:t>πιο</a:t>
            </a:r>
            <a:r>
              <a:rPr sz="1900" i="1" spc="5" dirty="0">
                <a:latin typeface="Calibri"/>
                <a:cs typeface="Calibri"/>
              </a:rPr>
              <a:t> </a:t>
            </a:r>
            <a:r>
              <a:rPr sz="1900" i="1" spc="-5" dirty="0">
                <a:latin typeface="Calibri"/>
                <a:cs typeface="Calibri"/>
              </a:rPr>
              <a:t>πάνω</a:t>
            </a:r>
            <a:r>
              <a:rPr sz="1900" i="1" spc="10" dirty="0">
                <a:latin typeface="Calibri"/>
                <a:cs typeface="Calibri"/>
              </a:rPr>
              <a:t> </a:t>
            </a:r>
            <a:r>
              <a:rPr sz="1900" i="1" spc="-5" dirty="0">
                <a:latin typeface="Calibri"/>
                <a:cs typeface="Calibri"/>
              </a:rPr>
              <a:t>προϋποθέσεις,</a:t>
            </a:r>
            <a:r>
              <a:rPr sz="1900" i="1" spc="-15" dirty="0">
                <a:latin typeface="Calibri"/>
                <a:cs typeface="Calibri"/>
              </a:rPr>
              <a:t> </a:t>
            </a:r>
            <a:r>
              <a:rPr sz="1900" i="1" spc="-5" dirty="0">
                <a:latin typeface="Calibri"/>
                <a:cs typeface="Calibri"/>
              </a:rPr>
              <a:t>τότε</a:t>
            </a:r>
            <a:r>
              <a:rPr sz="1900" i="1" spc="10" dirty="0">
                <a:latin typeface="Calibri"/>
                <a:cs typeface="Calibri"/>
              </a:rPr>
              <a:t> </a:t>
            </a:r>
            <a:r>
              <a:rPr sz="1900" i="1" dirty="0">
                <a:latin typeface="Calibri"/>
                <a:cs typeface="Calibri"/>
              </a:rPr>
              <a:t>η </a:t>
            </a:r>
            <a:r>
              <a:rPr sz="1900" i="1" spc="-5" dirty="0">
                <a:latin typeface="Calibri"/>
                <a:cs typeface="Calibri"/>
              </a:rPr>
              <a:t>πρόταση </a:t>
            </a:r>
            <a:r>
              <a:rPr sz="1900" i="1" dirty="0">
                <a:latin typeface="Calibri"/>
                <a:cs typeface="Calibri"/>
              </a:rPr>
              <a:t> </a:t>
            </a:r>
            <a:r>
              <a:rPr sz="1900" i="1" spc="-5" dirty="0">
                <a:latin typeface="Calibri"/>
                <a:cs typeface="Calibri"/>
              </a:rPr>
              <a:t>αναμένεται</a:t>
            </a:r>
            <a:r>
              <a:rPr sz="1900" i="1" spc="-10" dirty="0">
                <a:latin typeface="Calibri"/>
                <a:cs typeface="Calibri"/>
              </a:rPr>
              <a:t> κανονικά</a:t>
            </a:r>
            <a:r>
              <a:rPr sz="1900" i="1" spc="-20" dirty="0">
                <a:latin typeface="Calibri"/>
                <a:cs typeface="Calibri"/>
              </a:rPr>
              <a:t> </a:t>
            </a:r>
            <a:r>
              <a:rPr sz="1900" i="1" dirty="0">
                <a:latin typeface="Calibri"/>
                <a:cs typeface="Calibri"/>
              </a:rPr>
              <a:t>να</a:t>
            </a:r>
            <a:r>
              <a:rPr sz="1900" i="1" spc="10" dirty="0">
                <a:latin typeface="Calibri"/>
                <a:cs typeface="Calibri"/>
              </a:rPr>
              <a:t> </a:t>
            </a:r>
            <a:r>
              <a:rPr sz="1900" i="1" spc="-5" dirty="0">
                <a:latin typeface="Calibri"/>
                <a:cs typeface="Calibri"/>
              </a:rPr>
              <a:t>απορριφθεί</a:t>
            </a:r>
            <a:r>
              <a:rPr sz="1900" i="1" dirty="0">
                <a:latin typeface="Calibri"/>
                <a:cs typeface="Calibri"/>
              </a:rPr>
              <a:t> </a:t>
            </a:r>
            <a:r>
              <a:rPr sz="1900" i="1" spc="-15" dirty="0">
                <a:latin typeface="Calibri"/>
                <a:cs typeface="Calibri"/>
              </a:rPr>
              <a:t>και</a:t>
            </a:r>
            <a:r>
              <a:rPr sz="1900" i="1" spc="-5" dirty="0">
                <a:latin typeface="Calibri"/>
                <a:cs typeface="Calibri"/>
              </a:rPr>
              <a:t> </a:t>
            </a:r>
            <a:r>
              <a:rPr sz="1900" i="1" dirty="0">
                <a:latin typeface="Calibri"/>
                <a:cs typeface="Calibri"/>
              </a:rPr>
              <a:t>σπανιότερα,</a:t>
            </a:r>
            <a:r>
              <a:rPr sz="1900" i="1" spc="-25" dirty="0">
                <a:latin typeface="Calibri"/>
                <a:cs typeface="Calibri"/>
              </a:rPr>
              <a:t> </a:t>
            </a:r>
            <a:r>
              <a:rPr sz="1900" i="1" dirty="0">
                <a:latin typeface="Calibri"/>
                <a:cs typeface="Calibri"/>
              </a:rPr>
              <a:t>να</a:t>
            </a:r>
            <a:r>
              <a:rPr sz="1900" i="1" spc="10" dirty="0">
                <a:latin typeface="Calibri"/>
                <a:cs typeface="Calibri"/>
              </a:rPr>
              <a:t> </a:t>
            </a:r>
            <a:r>
              <a:rPr sz="1900" i="1" spc="-5" dirty="0">
                <a:latin typeface="Calibri"/>
                <a:cs typeface="Calibri"/>
              </a:rPr>
              <a:t>λάβει</a:t>
            </a:r>
            <a:r>
              <a:rPr sz="1900" i="1" spc="10" dirty="0">
                <a:latin typeface="Calibri"/>
                <a:cs typeface="Calibri"/>
              </a:rPr>
              <a:t> </a:t>
            </a:r>
            <a:r>
              <a:rPr sz="1900" i="1" spc="-5" dirty="0">
                <a:latin typeface="Calibri"/>
                <a:cs typeface="Calibri"/>
              </a:rPr>
              <a:t>χαμηλή</a:t>
            </a:r>
            <a:r>
              <a:rPr sz="1900" i="1" spc="-25" dirty="0">
                <a:latin typeface="Calibri"/>
                <a:cs typeface="Calibri"/>
              </a:rPr>
              <a:t> </a:t>
            </a:r>
            <a:r>
              <a:rPr sz="1900" i="1" spc="-10" dirty="0">
                <a:latin typeface="Calibri"/>
                <a:cs typeface="Calibri"/>
              </a:rPr>
              <a:t>βαθμολογία</a:t>
            </a:r>
            <a:r>
              <a:rPr sz="1900" i="1" spc="10" dirty="0">
                <a:latin typeface="Calibri"/>
                <a:cs typeface="Calibri"/>
              </a:rPr>
              <a:t> </a:t>
            </a:r>
            <a:r>
              <a:rPr sz="1900" i="1" spc="-15" dirty="0">
                <a:latin typeface="Calibri"/>
                <a:cs typeface="Calibri"/>
              </a:rPr>
              <a:t>και</a:t>
            </a:r>
            <a:r>
              <a:rPr sz="1900" i="1" spc="10" dirty="0">
                <a:latin typeface="Calibri"/>
                <a:cs typeface="Calibri"/>
              </a:rPr>
              <a:t> </a:t>
            </a:r>
            <a:r>
              <a:rPr sz="1900" i="1" dirty="0">
                <a:latin typeface="Calibri"/>
                <a:cs typeface="Calibri"/>
              </a:rPr>
              <a:t>να</a:t>
            </a:r>
            <a:r>
              <a:rPr sz="1900" i="1" spc="10" dirty="0">
                <a:latin typeface="Calibri"/>
                <a:cs typeface="Calibri"/>
              </a:rPr>
              <a:t> </a:t>
            </a:r>
            <a:r>
              <a:rPr sz="1900" i="1" spc="-5" dirty="0">
                <a:latin typeface="Calibri"/>
                <a:cs typeface="Calibri"/>
              </a:rPr>
              <a:t>τοποθετηθεί</a:t>
            </a:r>
            <a:r>
              <a:rPr sz="1900" i="1" spc="-15" dirty="0">
                <a:latin typeface="Calibri"/>
                <a:cs typeface="Calibri"/>
              </a:rPr>
              <a:t> </a:t>
            </a:r>
            <a:r>
              <a:rPr sz="1900" i="1" dirty="0">
                <a:latin typeface="Calibri"/>
                <a:cs typeface="Calibri"/>
              </a:rPr>
              <a:t>σε </a:t>
            </a:r>
            <a:r>
              <a:rPr sz="1900" i="1" spc="-15" dirty="0">
                <a:latin typeface="Calibri"/>
                <a:cs typeface="Calibri"/>
              </a:rPr>
              <a:t>κατάλογο </a:t>
            </a:r>
            <a:r>
              <a:rPr sz="1900" i="1" spc="-370" dirty="0">
                <a:latin typeface="Calibri"/>
                <a:cs typeface="Calibri"/>
              </a:rPr>
              <a:t> </a:t>
            </a:r>
            <a:r>
              <a:rPr sz="1900" i="1" spc="-5" dirty="0">
                <a:latin typeface="Calibri"/>
                <a:cs typeface="Calibri"/>
              </a:rPr>
              <a:t>αναμονής</a:t>
            </a:r>
            <a:endParaRPr sz="1900" dirty="0">
              <a:latin typeface="Calibri"/>
              <a:cs typeface="Calibri"/>
            </a:endParaRPr>
          </a:p>
          <a:p>
            <a:pPr algn="just">
              <a:lnSpc>
                <a:spcPct val="100000"/>
              </a:lnSpc>
            </a:pPr>
            <a:endParaRPr sz="1900" dirty="0">
              <a:latin typeface="Calibri"/>
              <a:cs typeface="Calibri"/>
            </a:endParaRPr>
          </a:p>
          <a:p>
            <a:pPr marL="12700" marR="16510" algn="just">
              <a:lnSpc>
                <a:spcPct val="80100"/>
              </a:lnSpc>
            </a:pPr>
            <a:r>
              <a:rPr sz="1900" i="1" spc="-5" dirty="0">
                <a:latin typeface="Calibri"/>
                <a:cs typeface="Calibri"/>
              </a:rPr>
              <a:t>!!!</a:t>
            </a:r>
            <a:r>
              <a:rPr sz="1900" i="1" spc="5" dirty="0">
                <a:latin typeface="Calibri"/>
                <a:cs typeface="Calibri"/>
              </a:rPr>
              <a:t> </a:t>
            </a:r>
            <a:r>
              <a:rPr sz="1900" i="1" spc="-5" dirty="0">
                <a:latin typeface="Calibri"/>
                <a:cs typeface="Calibri"/>
              </a:rPr>
              <a:t>Εάν</a:t>
            </a:r>
            <a:r>
              <a:rPr sz="1900" i="1" spc="5" dirty="0">
                <a:latin typeface="Calibri"/>
                <a:cs typeface="Calibri"/>
              </a:rPr>
              <a:t> </a:t>
            </a:r>
            <a:r>
              <a:rPr sz="1900" i="1" u="heavy" spc="-5" dirty="0">
                <a:uFill>
                  <a:solidFill>
                    <a:srgbClr val="000000"/>
                  </a:solidFill>
                </a:uFill>
                <a:latin typeface="Calibri"/>
                <a:cs typeface="Calibri"/>
              </a:rPr>
              <a:t>μία</a:t>
            </a:r>
            <a:r>
              <a:rPr sz="1900" i="1" dirty="0">
                <a:latin typeface="Calibri"/>
                <a:cs typeface="Calibri"/>
              </a:rPr>
              <a:t> </a:t>
            </a:r>
            <a:r>
              <a:rPr sz="1900" i="1" spc="-5" dirty="0">
                <a:latin typeface="Calibri"/>
                <a:cs typeface="Calibri"/>
              </a:rPr>
              <a:t>δραστηριότητα</a:t>
            </a:r>
            <a:r>
              <a:rPr sz="1900" i="1" spc="-25" dirty="0">
                <a:latin typeface="Calibri"/>
                <a:cs typeface="Calibri"/>
              </a:rPr>
              <a:t> </a:t>
            </a:r>
            <a:r>
              <a:rPr sz="1900" i="1" spc="-5" dirty="0">
                <a:latin typeface="Calibri"/>
                <a:cs typeface="Calibri"/>
              </a:rPr>
              <a:t>δεν </a:t>
            </a:r>
            <a:r>
              <a:rPr sz="1900" i="1" dirty="0">
                <a:latin typeface="Calibri"/>
                <a:cs typeface="Calibri"/>
              </a:rPr>
              <a:t>τηρεί</a:t>
            </a:r>
            <a:r>
              <a:rPr sz="1900" i="1" spc="-5" dirty="0">
                <a:latin typeface="Calibri"/>
                <a:cs typeface="Calibri"/>
              </a:rPr>
              <a:t> τις</a:t>
            </a:r>
            <a:r>
              <a:rPr sz="1900" i="1" spc="10" dirty="0">
                <a:latin typeface="Calibri"/>
                <a:cs typeface="Calibri"/>
              </a:rPr>
              <a:t> </a:t>
            </a:r>
            <a:r>
              <a:rPr sz="1900" i="1" spc="-5" dirty="0">
                <a:latin typeface="Calibri"/>
                <a:cs typeface="Calibri"/>
              </a:rPr>
              <a:t>πιο</a:t>
            </a:r>
            <a:r>
              <a:rPr sz="1900" i="1" dirty="0">
                <a:latin typeface="Calibri"/>
                <a:cs typeface="Calibri"/>
              </a:rPr>
              <a:t> </a:t>
            </a:r>
            <a:r>
              <a:rPr sz="1900" i="1" spc="-5" dirty="0">
                <a:latin typeface="Calibri"/>
                <a:cs typeface="Calibri"/>
              </a:rPr>
              <a:t>πάνω</a:t>
            </a:r>
            <a:r>
              <a:rPr sz="1900" i="1" spc="10" dirty="0">
                <a:latin typeface="Calibri"/>
                <a:cs typeface="Calibri"/>
              </a:rPr>
              <a:t> </a:t>
            </a:r>
            <a:r>
              <a:rPr sz="1900" i="1" spc="-5" dirty="0">
                <a:latin typeface="Calibri"/>
                <a:cs typeface="Calibri"/>
              </a:rPr>
              <a:t>προϋποθέσεις,</a:t>
            </a:r>
            <a:r>
              <a:rPr sz="1900" i="1" spc="-10" dirty="0">
                <a:latin typeface="Calibri"/>
                <a:cs typeface="Calibri"/>
              </a:rPr>
              <a:t> </a:t>
            </a:r>
            <a:r>
              <a:rPr sz="1900" i="1" spc="-5" dirty="0">
                <a:latin typeface="Calibri"/>
                <a:cs typeface="Calibri"/>
              </a:rPr>
              <a:t>δεν</a:t>
            </a:r>
            <a:r>
              <a:rPr sz="1900" i="1" spc="-10" dirty="0">
                <a:latin typeface="Calibri"/>
                <a:cs typeface="Calibri"/>
              </a:rPr>
              <a:t> υπάρχει</a:t>
            </a:r>
            <a:r>
              <a:rPr sz="1900" i="1" dirty="0">
                <a:latin typeface="Calibri"/>
                <a:cs typeface="Calibri"/>
              </a:rPr>
              <a:t> η</a:t>
            </a:r>
            <a:r>
              <a:rPr sz="1900" i="1" spc="-5" dirty="0">
                <a:latin typeface="Calibri"/>
                <a:cs typeface="Calibri"/>
              </a:rPr>
              <a:t> </a:t>
            </a:r>
            <a:r>
              <a:rPr sz="1900" i="1" spc="-10" dirty="0">
                <a:latin typeface="Calibri"/>
                <a:cs typeface="Calibri"/>
              </a:rPr>
              <a:t>δυνατότητα</a:t>
            </a:r>
            <a:r>
              <a:rPr sz="1900" i="1" spc="15" dirty="0">
                <a:latin typeface="Calibri"/>
                <a:cs typeface="Calibri"/>
              </a:rPr>
              <a:t> </a:t>
            </a:r>
            <a:r>
              <a:rPr sz="1900" i="1" spc="-10" dirty="0">
                <a:latin typeface="Calibri"/>
                <a:cs typeface="Calibri"/>
              </a:rPr>
              <a:t>αποκοπής</a:t>
            </a:r>
            <a:r>
              <a:rPr sz="1900" i="1" spc="-15" dirty="0">
                <a:latin typeface="Calibri"/>
                <a:cs typeface="Calibri"/>
              </a:rPr>
              <a:t> </a:t>
            </a:r>
            <a:r>
              <a:rPr sz="1900" i="1" spc="-10" dirty="0">
                <a:latin typeface="Calibri"/>
                <a:cs typeface="Calibri"/>
              </a:rPr>
              <a:t>μόνο</a:t>
            </a:r>
            <a:r>
              <a:rPr sz="1900" i="1" spc="15" dirty="0">
                <a:latin typeface="Calibri"/>
                <a:cs typeface="Calibri"/>
              </a:rPr>
              <a:t> </a:t>
            </a:r>
            <a:r>
              <a:rPr sz="1900" i="1" spc="-5" dirty="0">
                <a:latin typeface="Calibri"/>
                <a:cs typeface="Calibri"/>
              </a:rPr>
              <a:t>του</a:t>
            </a:r>
            <a:r>
              <a:rPr sz="1900" i="1" spc="10" dirty="0">
                <a:latin typeface="Calibri"/>
                <a:cs typeface="Calibri"/>
              </a:rPr>
              <a:t> </a:t>
            </a:r>
            <a:r>
              <a:rPr sz="1900" i="1" spc="-5" dirty="0">
                <a:latin typeface="Calibri"/>
                <a:cs typeface="Calibri"/>
              </a:rPr>
              <a:t>ποσού </a:t>
            </a:r>
            <a:r>
              <a:rPr sz="1900" i="1" dirty="0">
                <a:latin typeface="Calibri"/>
                <a:cs typeface="Calibri"/>
              </a:rPr>
              <a:t> </a:t>
            </a:r>
            <a:r>
              <a:rPr sz="1900" i="1" spc="-5" dirty="0">
                <a:latin typeface="Calibri"/>
                <a:cs typeface="Calibri"/>
              </a:rPr>
              <a:t>που</a:t>
            </a:r>
            <a:r>
              <a:rPr sz="1900" i="1" spc="10" dirty="0">
                <a:latin typeface="Calibri"/>
                <a:cs typeface="Calibri"/>
              </a:rPr>
              <a:t> </a:t>
            </a:r>
            <a:r>
              <a:rPr sz="1900" i="1" spc="-10" dirty="0">
                <a:latin typeface="Calibri"/>
                <a:cs typeface="Calibri"/>
              </a:rPr>
              <a:t>δηλώνεται </a:t>
            </a:r>
            <a:r>
              <a:rPr sz="1900" i="1" dirty="0">
                <a:latin typeface="Calibri"/>
                <a:cs typeface="Calibri"/>
              </a:rPr>
              <a:t>για</a:t>
            </a:r>
            <a:r>
              <a:rPr sz="1900" i="1" spc="10" dirty="0">
                <a:latin typeface="Calibri"/>
                <a:cs typeface="Calibri"/>
              </a:rPr>
              <a:t> </a:t>
            </a:r>
            <a:r>
              <a:rPr sz="1900" i="1" spc="-15" dirty="0">
                <a:latin typeface="Calibri"/>
                <a:cs typeface="Calibri"/>
              </a:rPr>
              <a:t>την</a:t>
            </a:r>
            <a:r>
              <a:rPr sz="1900" i="1" spc="5" dirty="0">
                <a:latin typeface="Calibri"/>
                <a:cs typeface="Calibri"/>
              </a:rPr>
              <a:t> </a:t>
            </a:r>
            <a:r>
              <a:rPr sz="1900" i="1" spc="-10" dirty="0">
                <a:latin typeface="Calibri"/>
                <a:cs typeface="Calibri"/>
              </a:rPr>
              <a:t>υλοποίησή</a:t>
            </a:r>
            <a:r>
              <a:rPr sz="1900" i="1" dirty="0">
                <a:latin typeface="Calibri"/>
                <a:cs typeface="Calibri"/>
              </a:rPr>
              <a:t> </a:t>
            </a:r>
            <a:r>
              <a:rPr sz="1900" i="1" spc="-5" dirty="0">
                <a:latin typeface="Calibri"/>
                <a:cs typeface="Calibri"/>
              </a:rPr>
              <a:t>της</a:t>
            </a:r>
            <a:r>
              <a:rPr sz="1900" i="1" spc="-20" dirty="0">
                <a:latin typeface="Calibri"/>
                <a:cs typeface="Calibri"/>
              </a:rPr>
              <a:t> </a:t>
            </a:r>
            <a:r>
              <a:rPr sz="1900" i="1" spc="-15" dirty="0">
                <a:latin typeface="Calibri"/>
                <a:cs typeface="Calibri"/>
              </a:rPr>
              <a:t>και</a:t>
            </a:r>
            <a:r>
              <a:rPr sz="1900" i="1" spc="-10" dirty="0">
                <a:latin typeface="Calibri"/>
                <a:cs typeface="Calibri"/>
              </a:rPr>
              <a:t> επιχορήγηση</a:t>
            </a:r>
            <a:r>
              <a:rPr sz="1900" i="1" spc="-35" dirty="0">
                <a:latin typeface="Calibri"/>
                <a:cs typeface="Calibri"/>
              </a:rPr>
              <a:t> </a:t>
            </a:r>
            <a:r>
              <a:rPr sz="1900" i="1" spc="-5" dirty="0">
                <a:latin typeface="Calibri"/>
                <a:cs typeface="Calibri"/>
              </a:rPr>
              <a:t>της</a:t>
            </a:r>
            <a:r>
              <a:rPr sz="1900" i="1" spc="10" dirty="0">
                <a:latin typeface="Calibri"/>
                <a:cs typeface="Calibri"/>
              </a:rPr>
              <a:t> </a:t>
            </a:r>
            <a:r>
              <a:rPr sz="1900" i="1" spc="-5" dirty="0">
                <a:latin typeface="Calibri"/>
                <a:cs typeface="Calibri"/>
              </a:rPr>
              <a:t>πρότασης με</a:t>
            </a:r>
            <a:r>
              <a:rPr sz="1900" i="1" spc="15" dirty="0">
                <a:latin typeface="Calibri"/>
                <a:cs typeface="Calibri"/>
              </a:rPr>
              <a:t> </a:t>
            </a:r>
            <a:r>
              <a:rPr sz="1900" i="1" dirty="0">
                <a:latin typeface="Calibri"/>
                <a:cs typeface="Calibri"/>
              </a:rPr>
              <a:t>το</a:t>
            </a:r>
            <a:r>
              <a:rPr sz="1900" i="1" spc="10" dirty="0">
                <a:latin typeface="Calibri"/>
                <a:cs typeface="Calibri"/>
              </a:rPr>
              <a:t> </a:t>
            </a:r>
            <a:r>
              <a:rPr sz="1900" i="1" dirty="0">
                <a:latin typeface="Calibri"/>
                <a:cs typeface="Calibri"/>
              </a:rPr>
              <a:t>υπολειπόμενο </a:t>
            </a:r>
            <a:r>
              <a:rPr sz="1900" i="1" spc="-5" dirty="0">
                <a:latin typeface="Calibri"/>
                <a:cs typeface="Calibri"/>
              </a:rPr>
              <a:t>ποσό.</a:t>
            </a:r>
            <a:r>
              <a:rPr sz="1900" i="1" spc="-15" dirty="0">
                <a:latin typeface="Calibri"/>
                <a:cs typeface="Calibri"/>
              </a:rPr>
              <a:t> </a:t>
            </a:r>
            <a:r>
              <a:rPr sz="1900" i="1" dirty="0">
                <a:latin typeface="Calibri"/>
                <a:cs typeface="Calibri"/>
              </a:rPr>
              <a:t>Σε</a:t>
            </a:r>
            <a:r>
              <a:rPr sz="1900" i="1" spc="15" dirty="0">
                <a:latin typeface="Calibri"/>
                <a:cs typeface="Calibri"/>
              </a:rPr>
              <a:t> </a:t>
            </a:r>
            <a:r>
              <a:rPr sz="1900" i="1" spc="-5" dirty="0">
                <a:latin typeface="Calibri"/>
                <a:cs typeface="Calibri"/>
              </a:rPr>
              <a:t>μία</a:t>
            </a:r>
            <a:r>
              <a:rPr sz="1900" i="1" dirty="0">
                <a:latin typeface="Calibri"/>
                <a:cs typeface="Calibri"/>
              </a:rPr>
              <a:t> </a:t>
            </a:r>
            <a:r>
              <a:rPr sz="1900" i="1" spc="-5" dirty="0">
                <a:latin typeface="Calibri"/>
                <a:cs typeface="Calibri"/>
              </a:rPr>
              <a:t>τέτοια</a:t>
            </a:r>
            <a:r>
              <a:rPr sz="1900" i="1" spc="10" dirty="0">
                <a:latin typeface="Calibri"/>
                <a:cs typeface="Calibri"/>
              </a:rPr>
              <a:t> </a:t>
            </a:r>
            <a:r>
              <a:rPr sz="1900" i="1" spc="-5" dirty="0">
                <a:latin typeface="Calibri"/>
                <a:cs typeface="Calibri"/>
              </a:rPr>
              <a:t>περίπτωση </a:t>
            </a:r>
            <a:r>
              <a:rPr sz="1900" i="1" spc="-365" dirty="0">
                <a:latin typeface="Calibri"/>
                <a:cs typeface="Calibri"/>
              </a:rPr>
              <a:t> </a:t>
            </a:r>
            <a:r>
              <a:rPr sz="1900" i="1" spc="-15" dirty="0">
                <a:latin typeface="Calibri"/>
                <a:cs typeface="Calibri"/>
              </a:rPr>
              <a:t>και</a:t>
            </a:r>
            <a:r>
              <a:rPr sz="1900" i="1" spc="-10" dirty="0">
                <a:latin typeface="Calibri"/>
                <a:cs typeface="Calibri"/>
              </a:rPr>
              <a:t> </a:t>
            </a:r>
            <a:r>
              <a:rPr sz="1900" i="1" dirty="0">
                <a:latin typeface="Calibri"/>
                <a:cs typeface="Calibri"/>
              </a:rPr>
              <a:t>νοουμένου</a:t>
            </a:r>
            <a:r>
              <a:rPr sz="1900" i="1" spc="-5" dirty="0">
                <a:latin typeface="Calibri"/>
                <a:cs typeface="Calibri"/>
              </a:rPr>
              <a:t> ότι</a:t>
            </a:r>
            <a:r>
              <a:rPr sz="1900" i="1" spc="10" dirty="0">
                <a:latin typeface="Calibri"/>
                <a:cs typeface="Calibri"/>
              </a:rPr>
              <a:t> </a:t>
            </a:r>
            <a:r>
              <a:rPr sz="1900" i="1" dirty="0">
                <a:latin typeface="Calibri"/>
                <a:cs typeface="Calibri"/>
              </a:rPr>
              <a:t>η</a:t>
            </a:r>
            <a:r>
              <a:rPr sz="1900" i="1" spc="-5" dirty="0">
                <a:latin typeface="Calibri"/>
                <a:cs typeface="Calibri"/>
              </a:rPr>
              <a:t> πρόταση</a:t>
            </a:r>
            <a:r>
              <a:rPr sz="1900" i="1" dirty="0">
                <a:latin typeface="Calibri"/>
                <a:cs typeface="Calibri"/>
              </a:rPr>
              <a:t> </a:t>
            </a:r>
            <a:r>
              <a:rPr sz="1900" i="1" spc="-5" dirty="0">
                <a:latin typeface="Calibri"/>
                <a:cs typeface="Calibri"/>
              </a:rPr>
              <a:t>είναι</a:t>
            </a:r>
            <a:r>
              <a:rPr sz="1900" i="1" spc="-10" dirty="0">
                <a:latin typeface="Calibri"/>
                <a:cs typeface="Calibri"/>
              </a:rPr>
              <a:t> γενικά</a:t>
            </a:r>
            <a:r>
              <a:rPr sz="1900" i="1" spc="-5" dirty="0">
                <a:latin typeface="Calibri"/>
                <a:cs typeface="Calibri"/>
              </a:rPr>
              <a:t> </a:t>
            </a:r>
            <a:r>
              <a:rPr sz="1900" i="1" spc="-15" dirty="0">
                <a:latin typeface="Calibri"/>
                <a:cs typeface="Calibri"/>
              </a:rPr>
              <a:t>πολύ</a:t>
            </a:r>
            <a:r>
              <a:rPr sz="1900" i="1" spc="-5" dirty="0">
                <a:latin typeface="Calibri"/>
                <a:cs typeface="Calibri"/>
              </a:rPr>
              <a:t> </a:t>
            </a:r>
            <a:r>
              <a:rPr sz="1900" i="1" spc="-10" dirty="0">
                <a:latin typeface="Calibri"/>
                <a:cs typeface="Calibri"/>
              </a:rPr>
              <a:t>καλής ποιότητας,</a:t>
            </a:r>
            <a:r>
              <a:rPr sz="1900" i="1" spc="5" dirty="0">
                <a:latin typeface="Calibri"/>
                <a:cs typeface="Calibri"/>
              </a:rPr>
              <a:t> </a:t>
            </a:r>
            <a:r>
              <a:rPr sz="1900" i="1" dirty="0">
                <a:latin typeface="Calibri"/>
                <a:cs typeface="Calibri"/>
              </a:rPr>
              <a:t>η</a:t>
            </a:r>
            <a:r>
              <a:rPr sz="1900" i="1" spc="-5" dirty="0">
                <a:latin typeface="Calibri"/>
                <a:cs typeface="Calibri"/>
              </a:rPr>
              <a:t> πρόταση μπορεί </a:t>
            </a:r>
            <a:r>
              <a:rPr sz="1900" i="1" dirty="0">
                <a:latin typeface="Calibri"/>
                <a:cs typeface="Calibri"/>
              </a:rPr>
              <a:t>να</a:t>
            </a:r>
            <a:r>
              <a:rPr sz="1900" i="1" spc="5" dirty="0">
                <a:latin typeface="Calibri"/>
                <a:cs typeface="Calibri"/>
              </a:rPr>
              <a:t> </a:t>
            </a:r>
            <a:r>
              <a:rPr sz="1900" i="1" spc="-5" dirty="0">
                <a:latin typeface="Calibri"/>
                <a:cs typeface="Calibri"/>
              </a:rPr>
              <a:t>εγκριθεί με</a:t>
            </a:r>
            <a:r>
              <a:rPr sz="1900" i="1" spc="5" dirty="0">
                <a:latin typeface="Calibri"/>
                <a:cs typeface="Calibri"/>
              </a:rPr>
              <a:t> </a:t>
            </a:r>
            <a:r>
              <a:rPr sz="1900" i="1" spc="-5" dirty="0">
                <a:latin typeface="Calibri"/>
                <a:cs typeface="Calibri"/>
              </a:rPr>
              <a:t>το</a:t>
            </a:r>
            <a:r>
              <a:rPr sz="1900" i="1" spc="10" dirty="0">
                <a:latin typeface="Calibri"/>
                <a:cs typeface="Calibri"/>
              </a:rPr>
              <a:t> </a:t>
            </a:r>
            <a:r>
              <a:rPr sz="1900" i="1" dirty="0">
                <a:latin typeface="Calibri"/>
                <a:cs typeface="Calibri"/>
              </a:rPr>
              <a:t>επιλεγμένο</a:t>
            </a:r>
            <a:r>
              <a:rPr sz="1900" i="1" spc="-10" dirty="0">
                <a:latin typeface="Calibri"/>
                <a:cs typeface="Calibri"/>
              </a:rPr>
              <a:t> κατ’</a:t>
            </a:r>
            <a:r>
              <a:rPr lang="en-GB" sz="1900" dirty="0">
                <a:latin typeface="Calibri"/>
                <a:cs typeface="Calibri"/>
              </a:rPr>
              <a:t> </a:t>
            </a:r>
            <a:r>
              <a:rPr sz="1900" i="1" spc="-15" dirty="0">
                <a:latin typeface="Calibri"/>
                <a:cs typeface="Calibri"/>
              </a:rPr>
              <a:t>απ</a:t>
            </a:r>
            <a:r>
              <a:rPr sz="1900" i="1" spc="-15" dirty="0" err="1">
                <a:latin typeface="Calibri"/>
                <a:cs typeface="Calibri"/>
              </a:rPr>
              <a:t>οκο</a:t>
            </a:r>
            <a:r>
              <a:rPr sz="1900" i="1" spc="-15" dirty="0">
                <a:latin typeface="Calibri"/>
                <a:cs typeface="Calibri"/>
              </a:rPr>
              <a:t>πήν </a:t>
            </a:r>
            <a:r>
              <a:rPr sz="1900" i="1" spc="-10" dirty="0">
                <a:latin typeface="Calibri"/>
                <a:cs typeface="Calibri"/>
              </a:rPr>
              <a:t>ποσό,</a:t>
            </a:r>
            <a:r>
              <a:rPr sz="1900" i="1" spc="-5" dirty="0">
                <a:latin typeface="Calibri"/>
                <a:cs typeface="Calibri"/>
              </a:rPr>
              <a:t> δεδομένου</a:t>
            </a:r>
            <a:r>
              <a:rPr sz="1900" i="1" spc="-10" dirty="0">
                <a:latin typeface="Calibri"/>
                <a:cs typeface="Calibri"/>
              </a:rPr>
              <a:t> </a:t>
            </a:r>
            <a:r>
              <a:rPr sz="1900" i="1" spc="-5" dirty="0">
                <a:latin typeface="Calibri"/>
                <a:cs typeface="Calibri"/>
              </a:rPr>
              <a:t>ότι</a:t>
            </a:r>
            <a:r>
              <a:rPr sz="1900" i="1" spc="5" dirty="0">
                <a:latin typeface="Calibri"/>
                <a:cs typeface="Calibri"/>
              </a:rPr>
              <a:t> </a:t>
            </a:r>
            <a:r>
              <a:rPr sz="1900" i="1" spc="-5" dirty="0">
                <a:latin typeface="Calibri"/>
                <a:cs typeface="Calibri"/>
              </a:rPr>
              <a:t>οι</a:t>
            </a:r>
            <a:r>
              <a:rPr sz="1900" i="1" spc="5" dirty="0">
                <a:latin typeface="Calibri"/>
                <a:cs typeface="Calibri"/>
              </a:rPr>
              <a:t> </a:t>
            </a:r>
            <a:r>
              <a:rPr sz="1900" i="1" spc="-5" dirty="0">
                <a:latin typeface="Calibri"/>
                <a:cs typeface="Calibri"/>
              </a:rPr>
              <a:t>δαπάνες</a:t>
            </a:r>
            <a:r>
              <a:rPr sz="1900" i="1" spc="5" dirty="0">
                <a:latin typeface="Calibri"/>
                <a:cs typeface="Calibri"/>
              </a:rPr>
              <a:t> </a:t>
            </a:r>
            <a:r>
              <a:rPr sz="1900" i="1" spc="-5" dirty="0">
                <a:latin typeface="Calibri"/>
                <a:cs typeface="Calibri"/>
              </a:rPr>
              <a:t>που</a:t>
            </a:r>
            <a:r>
              <a:rPr sz="1900" i="1" spc="5" dirty="0">
                <a:latin typeface="Calibri"/>
                <a:cs typeface="Calibri"/>
              </a:rPr>
              <a:t> </a:t>
            </a:r>
            <a:r>
              <a:rPr sz="1900" i="1" dirty="0">
                <a:latin typeface="Calibri"/>
                <a:cs typeface="Calibri"/>
              </a:rPr>
              <a:t>θα</a:t>
            </a:r>
            <a:r>
              <a:rPr sz="1900" i="1" spc="10" dirty="0">
                <a:latin typeface="Calibri"/>
                <a:cs typeface="Calibri"/>
              </a:rPr>
              <a:t> </a:t>
            </a:r>
            <a:r>
              <a:rPr sz="1900" i="1" spc="-5" dirty="0">
                <a:latin typeface="Calibri"/>
                <a:cs typeface="Calibri"/>
              </a:rPr>
              <a:t>διατίθεντο</a:t>
            </a:r>
            <a:r>
              <a:rPr sz="1900" i="1" spc="-10" dirty="0">
                <a:latin typeface="Calibri"/>
                <a:cs typeface="Calibri"/>
              </a:rPr>
              <a:t> </a:t>
            </a:r>
            <a:r>
              <a:rPr sz="1900" i="1" dirty="0">
                <a:latin typeface="Calibri"/>
                <a:cs typeface="Calibri"/>
              </a:rPr>
              <a:t>για </a:t>
            </a:r>
            <a:r>
              <a:rPr sz="1900" i="1" spc="-15" dirty="0">
                <a:latin typeface="Calibri"/>
                <a:cs typeface="Calibri"/>
              </a:rPr>
              <a:t>τη</a:t>
            </a:r>
            <a:r>
              <a:rPr sz="1900" i="1" spc="-5" dirty="0">
                <a:latin typeface="Calibri"/>
                <a:cs typeface="Calibri"/>
              </a:rPr>
              <a:t> μη</a:t>
            </a:r>
            <a:r>
              <a:rPr sz="1900" i="1" spc="5" dirty="0">
                <a:latin typeface="Calibri"/>
                <a:cs typeface="Calibri"/>
              </a:rPr>
              <a:t> </a:t>
            </a:r>
            <a:r>
              <a:rPr sz="1900" i="1" dirty="0">
                <a:latin typeface="Calibri"/>
                <a:cs typeface="Calibri"/>
              </a:rPr>
              <a:t>επιλέξιμη</a:t>
            </a:r>
            <a:r>
              <a:rPr sz="1900" i="1" spc="-20" dirty="0">
                <a:latin typeface="Calibri"/>
                <a:cs typeface="Calibri"/>
              </a:rPr>
              <a:t> </a:t>
            </a:r>
            <a:endParaRPr lang="el-GR" sz="1900" i="1" spc="-20" dirty="0">
              <a:latin typeface="Calibri"/>
              <a:cs typeface="Calibri"/>
            </a:endParaRPr>
          </a:p>
          <a:p>
            <a:pPr marL="12700" marR="16510" algn="just">
              <a:lnSpc>
                <a:spcPct val="80100"/>
              </a:lnSpc>
            </a:pPr>
            <a:r>
              <a:rPr sz="1900" i="1" spc="-5" dirty="0" err="1">
                <a:latin typeface="Calibri"/>
                <a:cs typeface="Calibri"/>
              </a:rPr>
              <a:t>δρ</a:t>
            </a:r>
            <a:r>
              <a:rPr sz="1900" i="1" spc="-5" dirty="0">
                <a:latin typeface="Calibri"/>
                <a:cs typeface="Calibri"/>
              </a:rPr>
              <a:t>αστηριότητα</a:t>
            </a:r>
            <a:r>
              <a:rPr sz="1900" i="1" spc="-25" dirty="0">
                <a:latin typeface="Calibri"/>
                <a:cs typeface="Calibri"/>
              </a:rPr>
              <a:t> </a:t>
            </a:r>
            <a:r>
              <a:rPr sz="1900" i="1" spc="-5" dirty="0">
                <a:latin typeface="Calibri"/>
                <a:cs typeface="Calibri"/>
              </a:rPr>
              <a:t>μπορούν</a:t>
            </a:r>
            <a:r>
              <a:rPr sz="1900" i="1" spc="5" dirty="0">
                <a:latin typeface="Calibri"/>
                <a:cs typeface="Calibri"/>
              </a:rPr>
              <a:t> </a:t>
            </a:r>
            <a:r>
              <a:rPr sz="1900" i="1" dirty="0">
                <a:latin typeface="Calibri"/>
                <a:cs typeface="Calibri"/>
              </a:rPr>
              <a:t>να </a:t>
            </a:r>
            <a:r>
              <a:rPr sz="1900" i="1" spc="-365" dirty="0">
                <a:latin typeface="Calibri"/>
                <a:cs typeface="Calibri"/>
              </a:rPr>
              <a:t> </a:t>
            </a:r>
            <a:r>
              <a:rPr sz="1900" i="1" spc="-5" dirty="0">
                <a:latin typeface="Calibri"/>
                <a:cs typeface="Calibri"/>
              </a:rPr>
              <a:t>ανακατανεμηθούν</a:t>
            </a:r>
            <a:r>
              <a:rPr sz="1900" i="1" spc="-20" dirty="0">
                <a:latin typeface="Calibri"/>
                <a:cs typeface="Calibri"/>
              </a:rPr>
              <a:t> </a:t>
            </a:r>
            <a:r>
              <a:rPr sz="1900" i="1" spc="5" dirty="0">
                <a:latin typeface="Calibri"/>
                <a:cs typeface="Calibri"/>
              </a:rPr>
              <a:t>στις</a:t>
            </a:r>
            <a:r>
              <a:rPr sz="1900" i="1" spc="-20" dirty="0">
                <a:latin typeface="Calibri"/>
                <a:cs typeface="Calibri"/>
              </a:rPr>
              <a:t> </a:t>
            </a:r>
            <a:r>
              <a:rPr sz="1900" i="1" spc="-10" dirty="0">
                <a:latin typeface="Calibri"/>
                <a:cs typeface="Calibri"/>
              </a:rPr>
              <a:t>υπόλοιπες</a:t>
            </a:r>
            <a:r>
              <a:rPr sz="1900" i="1" spc="-20" dirty="0">
                <a:latin typeface="Calibri"/>
                <a:cs typeface="Calibri"/>
              </a:rPr>
              <a:t> </a:t>
            </a:r>
            <a:r>
              <a:rPr sz="1900" i="1" spc="-5" dirty="0">
                <a:latin typeface="Calibri"/>
                <a:cs typeface="Calibri"/>
              </a:rPr>
              <a:t>δραστηριότητες</a:t>
            </a:r>
            <a:endParaRPr sz="1900" dirty="0">
              <a:latin typeface="Calibri"/>
              <a:cs typeface="Calibri"/>
            </a:endParaRPr>
          </a:p>
        </p:txBody>
      </p:sp>
    </p:spTree>
    <p:extLst>
      <p:ext uri="{BB962C8B-B14F-4D97-AF65-F5344CB8AC3E}">
        <p14:creationId xmlns:p14="http://schemas.microsoft.com/office/powerpoint/2010/main" val="1883297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6ADACDB-FDBE-0835-CDEF-7ECF9D4AD6B8}"/>
              </a:ext>
            </a:extLst>
          </p:cNvPr>
          <p:cNvSpPr txBox="1">
            <a:spLocks/>
          </p:cNvSpPr>
          <p:nvPr/>
        </p:nvSpPr>
        <p:spPr>
          <a:xfrm>
            <a:off x="312216" y="35062"/>
            <a:ext cx="9441384" cy="44307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25" normalizeH="0" baseline="0" noProof="0">
                <a:ln>
                  <a:noFill/>
                </a:ln>
                <a:solidFill>
                  <a:srgbClr val="FFFFFF"/>
                </a:solidFill>
                <a:effectLst/>
                <a:uLnTx/>
                <a:uFillTx/>
                <a:latin typeface="Calibri"/>
                <a:ea typeface="+mj-ea"/>
                <a:cs typeface="Calibri"/>
              </a:rPr>
              <a:t>ΠΑΡΑΔΕΙΓΜΑΤΑ ΔΡΑΣΤΗΡΙΟΤΗΤΩΝ ΚΑΙ ΑΝΤΙΣΤΟΙΧΩΝ ΕΞΟΔΩΝ</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graphicFrame>
        <p:nvGraphicFramePr>
          <p:cNvPr id="5" name="Table 4">
            <a:extLst>
              <a:ext uri="{FF2B5EF4-FFF2-40B4-BE49-F238E27FC236}">
                <a16:creationId xmlns:a16="http://schemas.microsoft.com/office/drawing/2014/main" id="{F6F2E8C1-3C66-B3DC-2671-7F439FA4ABDF}"/>
              </a:ext>
            </a:extLst>
          </p:cNvPr>
          <p:cNvGraphicFramePr>
            <a:graphicFrameLocks noGrp="1"/>
          </p:cNvGraphicFramePr>
          <p:nvPr>
            <p:extLst>
              <p:ext uri="{D42A27DB-BD31-4B8C-83A1-F6EECF244321}">
                <p14:modId xmlns:p14="http://schemas.microsoft.com/office/powerpoint/2010/main" val="327846160"/>
              </p:ext>
            </p:extLst>
          </p:nvPr>
        </p:nvGraphicFramePr>
        <p:xfrm>
          <a:off x="741381" y="1201681"/>
          <a:ext cx="7984490" cy="4799620"/>
        </p:xfrm>
        <a:graphic>
          <a:graphicData uri="http://schemas.openxmlformats.org/drawingml/2006/table">
            <a:tbl>
              <a:tblPr firstRow="1" bandRow="1">
                <a:tableStyleId>{2D5ABB26-0587-4C30-8999-92F81FD0307C}</a:tableStyleId>
              </a:tblPr>
              <a:tblGrid>
                <a:gridCol w="3507740">
                  <a:extLst>
                    <a:ext uri="{9D8B030D-6E8A-4147-A177-3AD203B41FA5}">
                      <a16:colId xmlns:a16="http://schemas.microsoft.com/office/drawing/2014/main" val="370097162"/>
                    </a:ext>
                  </a:extLst>
                </a:gridCol>
                <a:gridCol w="4476750">
                  <a:extLst>
                    <a:ext uri="{9D8B030D-6E8A-4147-A177-3AD203B41FA5}">
                      <a16:colId xmlns:a16="http://schemas.microsoft.com/office/drawing/2014/main" val="1068377715"/>
                    </a:ext>
                  </a:extLst>
                </a:gridCol>
              </a:tblGrid>
              <a:tr h="361314">
                <a:tc>
                  <a:txBody>
                    <a:bodyPr/>
                    <a:lstStyle/>
                    <a:p>
                      <a:pPr marL="91440">
                        <a:lnSpc>
                          <a:spcPct val="100000"/>
                        </a:lnSpc>
                        <a:spcBef>
                          <a:spcPts val="260"/>
                        </a:spcBef>
                      </a:pPr>
                      <a:r>
                        <a:rPr sz="1600" b="1" spc="-5" dirty="0">
                          <a:solidFill>
                            <a:srgbClr val="FFFFFF"/>
                          </a:solidFill>
                          <a:latin typeface="Calibri"/>
                          <a:cs typeface="Calibri"/>
                        </a:rPr>
                        <a:t>Δραστηριότητες</a:t>
                      </a:r>
                      <a:endParaRPr sz="1600">
                        <a:latin typeface="Calibri"/>
                        <a:cs typeface="Calibri"/>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A4A4"/>
                    </a:solidFill>
                  </a:tcPr>
                </a:tc>
                <a:tc>
                  <a:txBody>
                    <a:bodyPr/>
                    <a:lstStyle/>
                    <a:p>
                      <a:pPr marL="91440">
                        <a:lnSpc>
                          <a:spcPct val="100000"/>
                        </a:lnSpc>
                        <a:spcBef>
                          <a:spcPts val="260"/>
                        </a:spcBef>
                      </a:pPr>
                      <a:r>
                        <a:rPr sz="1600" b="1" spc="-15" dirty="0">
                          <a:solidFill>
                            <a:srgbClr val="FFFFFF"/>
                          </a:solidFill>
                          <a:latin typeface="Calibri"/>
                          <a:cs typeface="Calibri"/>
                        </a:rPr>
                        <a:t>Τυπικά</a:t>
                      </a:r>
                      <a:r>
                        <a:rPr sz="1600" b="1" spc="-40" dirty="0">
                          <a:solidFill>
                            <a:srgbClr val="FFFFFF"/>
                          </a:solidFill>
                          <a:latin typeface="Calibri"/>
                          <a:cs typeface="Calibri"/>
                        </a:rPr>
                        <a:t> </a:t>
                      </a:r>
                      <a:r>
                        <a:rPr sz="1600" b="1" spc="-5" dirty="0">
                          <a:solidFill>
                            <a:srgbClr val="FFFFFF"/>
                          </a:solidFill>
                          <a:latin typeface="Calibri"/>
                          <a:cs typeface="Calibri"/>
                        </a:rPr>
                        <a:t>Έξοδα</a:t>
                      </a:r>
                      <a:endParaRPr sz="1600">
                        <a:latin typeface="Calibri"/>
                        <a:cs typeface="Calibri"/>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A4A4"/>
                    </a:solidFill>
                  </a:tcPr>
                </a:tc>
                <a:extLst>
                  <a:ext uri="{0D108BD9-81ED-4DB2-BD59-A6C34878D82A}">
                    <a16:rowId xmlns:a16="http://schemas.microsoft.com/office/drawing/2014/main" val="1106995781"/>
                  </a:ext>
                </a:extLst>
              </a:tr>
              <a:tr h="1197864">
                <a:tc>
                  <a:txBody>
                    <a:bodyPr/>
                    <a:lstStyle/>
                    <a:p>
                      <a:pPr marL="91440" marR="259079">
                        <a:lnSpc>
                          <a:spcPct val="100000"/>
                        </a:lnSpc>
                        <a:spcBef>
                          <a:spcPts val="270"/>
                        </a:spcBef>
                      </a:pPr>
                      <a:r>
                        <a:rPr sz="1400" spc="-5" dirty="0">
                          <a:latin typeface="Calibri"/>
                          <a:cs typeface="Calibri"/>
                        </a:rPr>
                        <a:t>Δραστηριότητες </a:t>
                      </a:r>
                      <a:r>
                        <a:rPr sz="1400" dirty="0">
                          <a:latin typeface="Calibri"/>
                          <a:cs typeface="Calibri"/>
                        </a:rPr>
                        <a:t>που </a:t>
                      </a:r>
                      <a:r>
                        <a:rPr sz="1400" spc="-5" dirty="0">
                          <a:latin typeface="Calibri"/>
                          <a:cs typeface="Calibri"/>
                        </a:rPr>
                        <a:t>σχετίζονται με </a:t>
                      </a:r>
                      <a:r>
                        <a:rPr sz="1400" dirty="0">
                          <a:latin typeface="Calibri"/>
                          <a:cs typeface="Calibri"/>
                        </a:rPr>
                        <a:t>τη </a:t>
                      </a:r>
                      <a:r>
                        <a:rPr sz="1400" spc="5" dirty="0">
                          <a:latin typeface="Calibri"/>
                          <a:cs typeface="Calibri"/>
                        </a:rPr>
                        <a:t> </a:t>
                      </a:r>
                      <a:r>
                        <a:rPr sz="1400" spc="-5" dirty="0">
                          <a:latin typeface="Calibri"/>
                          <a:cs typeface="Calibri"/>
                        </a:rPr>
                        <a:t>διαχείριση</a:t>
                      </a:r>
                      <a:r>
                        <a:rPr sz="1400" spc="5" dirty="0">
                          <a:latin typeface="Calibri"/>
                          <a:cs typeface="Calibri"/>
                        </a:rPr>
                        <a:t> </a:t>
                      </a:r>
                      <a:r>
                        <a:rPr sz="1400" spc="-10" dirty="0">
                          <a:latin typeface="Calibri"/>
                          <a:cs typeface="Calibri"/>
                        </a:rPr>
                        <a:t>του</a:t>
                      </a:r>
                      <a:r>
                        <a:rPr sz="1400" dirty="0">
                          <a:latin typeface="Calibri"/>
                          <a:cs typeface="Calibri"/>
                        </a:rPr>
                        <a:t> </a:t>
                      </a:r>
                      <a:r>
                        <a:rPr sz="1400" spc="-10" dirty="0">
                          <a:latin typeface="Calibri"/>
                          <a:cs typeface="Calibri"/>
                        </a:rPr>
                        <a:t>Σχεδίου:</a:t>
                      </a:r>
                      <a:r>
                        <a:rPr sz="1400" dirty="0">
                          <a:latin typeface="Calibri"/>
                          <a:cs typeface="Calibri"/>
                        </a:rPr>
                        <a:t> </a:t>
                      </a:r>
                      <a:r>
                        <a:rPr sz="1400" spc="-10" dirty="0">
                          <a:latin typeface="Calibri"/>
                          <a:cs typeface="Calibri"/>
                        </a:rPr>
                        <a:t>Προγραμματισμός, </a:t>
                      </a:r>
                      <a:r>
                        <a:rPr sz="1400" spc="-300" dirty="0">
                          <a:latin typeface="Calibri"/>
                          <a:cs typeface="Calibri"/>
                        </a:rPr>
                        <a:t> </a:t>
                      </a:r>
                      <a:r>
                        <a:rPr sz="1400" spc="-10" dirty="0">
                          <a:latin typeface="Calibri"/>
                          <a:cs typeface="Calibri"/>
                        </a:rPr>
                        <a:t>Επικοινωνία </a:t>
                      </a:r>
                      <a:r>
                        <a:rPr sz="1400" spc="-20" dirty="0">
                          <a:latin typeface="Calibri"/>
                          <a:cs typeface="Calibri"/>
                        </a:rPr>
                        <a:t>και </a:t>
                      </a:r>
                      <a:r>
                        <a:rPr sz="1400" spc="-5" dirty="0">
                          <a:latin typeface="Calibri"/>
                          <a:cs typeface="Calibri"/>
                        </a:rPr>
                        <a:t>Συντονισμός Εταίρων, </a:t>
                      </a:r>
                      <a:r>
                        <a:rPr sz="1400" dirty="0">
                          <a:latin typeface="Calibri"/>
                          <a:cs typeface="Calibri"/>
                        </a:rPr>
                        <a:t> </a:t>
                      </a:r>
                      <a:r>
                        <a:rPr sz="1400" spc="-10" dirty="0">
                          <a:latin typeface="Calibri"/>
                          <a:cs typeface="Calibri"/>
                        </a:rPr>
                        <a:t>Έλεγχος/Παρακολούθηση</a:t>
                      </a:r>
                      <a:r>
                        <a:rPr sz="1400" spc="5" dirty="0">
                          <a:latin typeface="Calibri"/>
                          <a:cs typeface="Calibri"/>
                        </a:rPr>
                        <a:t> </a:t>
                      </a:r>
                      <a:r>
                        <a:rPr sz="1400" spc="-10" dirty="0">
                          <a:latin typeface="Calibri"/>
                          <a:cs typeface="Calibri"/>
                        </a:rPr>
                        <a:t>του</a:t>
                      </a:r>
                      <a:r>
                        <a:rPr sz="1400" spc="-5" dirty="0">
                          <a:latin typeface="Calibri"/>
                          <a:cs typeface="Calibri"/>
                        </a:rPr>
                        <a:t> </a:t>
                      </a:r>
                      <a:r>
                        <a:rPr sz="1400" spc="-10" dirty="0">
                          <a:latin typeface="Calibri"/>
                          <a:cs typeface="Calibri"/>
                        </a:rPr>
                        <a:t>Σχεδίου </a:t>
                      </a:r>
                      <a:r>
                        <a:rPr sz="1400" dirty="0">
                          <a:latin typeface="Calibri"/>
                          <a:cs typeface="Calibri"/>
                        </a:rPr>
                        <a:t>κτλ.)</a:t>
                      </a:r>
                    </a:p>
                  </a:txBody>
                  <a:tcPr marL="0" marR="0" marT="342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0E0"/>
                    </a:solidFill>
                  </a:tcPr>
                </a:tc>
                <a:tc>
                  <a:txBody>
                    <a:bodyPr/>
                    <a:lstStyle/>
                    <a:p>
                      <a:pPr marL="91440">
                        <a:lnSpc>
                          <a:spcPct val="100000"/>
                        </a:lnSpc>
                        <a:spcBef>
                          <a:spcPts val="270"/>
                        </a:spcBef>
                      </a:pPr>
                      <a:r>
                        <a:rPr sz="1400" spc="-10" dirty="0">
                          <a:latin typeface="Calibri"/>
                          <a:cs typeface="Calibri"/>
                        </a:rPr>
                        <a:t>Γενικά</a:t>
                      </a:r>
                      <a:r>
                        <a:rPr sz="1400" spc="-5" dirty="0">
                          <a:latin typeface="Calibri"/>
                          <a:cs typeface="Calibri"/>
                        </a:rPr>
                        <a:t> έξοδα</a:t>
                      </a:r>
                      <a:r>
                        <a:rPr sz="1400" spc="-10" dirty="0">
                          <a:latin typeface="Calibri"/>
                          <a:cs typeface="Calibri"/>
                        </a:rPr>
                        <a:t> Διαχείρισης/Ταξιδιωτικά</a:t>
                      </a:r>
                      <a:r>
                        <a:rPr sz="1400" spc="45" dirty="0">
                          <a:latin typeface="Calibri"/>
                          <a:cs typeface="Calibri"/>
                        </a:rPr>
                        <a:t> </a:t>
                      </a:r>
                      <a:r>
                        <a:rPr sz="1400" spc="-5" dirty="0">
                          <a:latin typeface="Calibri"/>
                          <a:cs typeface="Calibri"/>
                        </a:rPr>
                        <a:t>Έξοδα</a:t>
                      </a:r>
                      <a:r>
                        <a:rPr sz="1400" spc="-15" dirty="0">
                          <a:latin typeface="Calibri"/>
                          <a:cs typeface="Calibri"/>
                        </a:rPr>
                        <a:t> </a:t>
                      </a:r>
                      <a:r>
                        <a:rPr sz="1400" spc="-20" dirty="0">
                          <a:latin typeface="Calibri"/>
                          <a:cs typeface="Calibri"/>
                        </a:rPr>
                        <a:t>και</a:t>
                      </a:r>
                      <a:r>
                        <a:rPr sz="1400" spc="5" dirty="0">
                          <a:latin typeface="Calibri"/>
                          <a:cs typeface="Calibri"/>
                        </a:rPr>
                        <a:t> </a:t>
                      </a:r>
                      <a:r>
                        <a:rPr sz="1400" spc="-5" dirty="0">
                          <a:latin typeface="Calibri"/>
                          <a:cs typeface="Calibri"/>
                        </a:rPr>
                        <a:t>Έξοδα</a:t>
                      </a:r>
                      <a:endParaRPr sz="1400" dirty="0">
                        <a:latin typeface="Calibri"/>
                        <a:cs typeface="Calibri"/>
                      </a:endParaRPr>
                    </a:p>
                    <a:p>
                      <a:pPr marL="91440">
                        <a:lnSpc>
                          <a:spcPct val="100000"/>
                        </a:lnSpc>
                      </a:pPr>
                      <a:r>
                        <a:rPr sz="1400" spc="-5" dirty="0">
                          <a:latin typeface="Calibri"/>
                          <a:cs typeface="Calibri"/>
                        </a:rPr>
                        <a:t>Διαβίωσης</a:t>
                      </a:r>
                      <a:r>
                        <a:rPr sz="1400" spc="15" dirty="0">
                          <a:latin typeface="Calibri"/>
                          <a:cs typeface="Calibri"/>
                        </a:rPr>
                        <a:t> </a:t>
                      </a:r>
                      <a:r>
                        <a:rPr sz="1400" spc="-5" dirty="0">
                          <a:latin typeface="Calibri"/>
                          <a:cs typeface="Calibri"/>
                        </a:rPr>
                        <a:t>για </a:t>
                      </a:r>
                      <a:r>
                        <a:rPr sz="1400" spc="-10" dirty="0">
                          <a:latin typeface="Calibri"/>
                          <a:cs typeface="Calibri"/>
                        </a:rPr>
                        <a:t>διακρατικές</a:t>
                      </a:r>
                      <a:r>
                        <a:rPr sz="1400" spc="15" dirty="0">
                          <a:latin typeface="Calibri"/>
                          <a:cs typeface="Calibri"/>
                        </a:rPr>
                        <a:t> </a:t>
                      </a:r>
                      <a:r>
                        <a:rPr sz="1400" spc="-5" dirty="0">
                          <a:latin typeface="Calibri"/>
                          <a:cs typeface="Calibri"/>
                        </a:rPr>
                        <a:t>συντονιστικές</a:t>
                      </a:r>
                      <a:endParaRPr sz="1400" dirty="0">
                        <a:latin typeface="Calibri"/>
                        <a:cs typeface="Calibri"/>
                      </a:endParaRPr>
                    </a:p>
                    <a:p>
                      <a:pPr marL="91440">
                        <a:lnSpc>
                          <a:spcPct val="100000"/>
                        </a:lnSpc>
                      </a:pPr>
                      <a:r>
                        <a:rPr sz="1400" spc="-5" dirty="0">
                          <a:latin typeface="Calibri"/>
                          <a:cs typeface="Calibri"/>
                        </a:rPr>
                        <a:t>συναντήσεις/Έξοδα ανάπτυξης</a:t>
                      </a:r>
                      <a:r>
                        <a:rPr sz="1400" spc="5" dirty="0">
                          <a:latin typeface="Calibri"/>
                          <a:cs typeface="Calibri"/>
                        </a:rPr>
                        <a:t> </a:t>
                      </a:r>
                      <a:r>
                        <a:rPr sz="1400" spc="-10" dirty="0">
                          <a:latin typeface="Calibri"/>
                          <a:cs typeface="Calibri"/>
                        </a:rPr>
                        <a:t>ιστοσελίδας</a:t>
                      </a:r>
                      <a:r>
                        <a:rPr sz="1400" spc="20" dirty="0">
                          <a:latin typeface="Calibri"/>
                          <a:cs typeface="Calibri"/>
                        </a:rPr>
                        <a:t> </a:t>
                      </a:r>
                      <a:r>
                        <a:rPr sz="1400" spc="-5" dirty="0">
                          <a:latin typeface="Calibri"/>
                          <a:cs typeface="Calibri"/>
                        </a:rPr>
                        <a:t>για</a:t>
                      </a:r>
                      <a:r>
                        <a:rPr sz="1400" spc="15" dirty="0">
                          <a:latin typeface="Calibri"/>
                          <a:cs typeface="Calibri"/>
                        </a:rPr>
                        <a:t> </a:t>
                      </a:r>
                      <a:r>
                        <a:rPr sz="1400" spc="-10" dirty="0">
                          <a:latin typeface="Calibri"/>
                          <a:cs typeface="Calibri"/>
                        </a:rPr>
                        <a:t>το</a:t>
                      </a:r>
                      <a:endParaRPr sz="1400" dirty="0">
                        <a:latin typeface="Calibri"/>
                        <a:cs typeface="Calibri"/>
                      </a:endParaRPr>
                    </a:p>
                    <a:p>
                      <a:pPr marL="91440" marR="133985">
                        <a:lnSpc>
                          <a:spcPct val="100000"/>
                        </a:lnSpc>
                      </a:pPr>
                      <a:r>
                        <a:rPr sz="1400" spc="-10" dirty="0">
                          <a:latin typeface="Calibri"/>
                          <a:cs typeface="Calibri"/>
                        </a:rPr>
                        <a:t>Σχέδιο/Δημιουργία</a:t>
                      </a:r>
                      <a:r>
                        <a:rPr sz="1400" spc="-5" dirty="0">
                          <a:latin typeface="Calibri"/>
                          <a:cs typeface="Calibri"/>
                        </a:rPr>
                        <a:t> </a:t>
                      </a:r>
                      <a:r>
                        <a:rPr sz="1400" spc="-20" dirty="0">
                          <a:latin typeface="Calibri"/>
                          <a:cs typeface="Calibri"/>
                        </a:rPr>
                        <a:t>και</a:t>
                      </a:r>
                      <a:r>
                        <a:rPr sz="1400" spc="5" dirty="0">
                          <a:latin typeface="Calibri"/>
                          <a:cs typeface="Calibri"/>
                        </a:rPr>
                        <a:t> </a:t>
                      </a:r>
                      <a:r>
                        <a:rPr lang="el-GR" sz="1400" spc="-5" dirty="0">
                          <a:latin typeface="Calibri"/>
                          <a:cs typeface="Calibri"/>
                        </a:rPr>
                        <a:t>ανάλυση</a:t>
                      </a:r>
                      <a:r>
                        <a:rPr sz="1400" spc="15" dirty="0">
                          <a:latin typeface="Calibri"/>
                          <a:cs typeface="Calibri"/>
                        </a:rPr>
                        <a:t> </a:t>
                      </a:r>
                      <a:r>
                        <a:rPr sz="1400" spc="-10" dirty="0">
                          <a:latin typeface="Calibri"/>
                          <a:cs typeface="Calibri"/>
                        </a:rPr>
                        <a:t>ερωτηματολογίων</a:t>
                      </a:r>
                      <a:r>
                        <a:rPr sz="1400" spc="-15" dirty="0">
                          <a:latin typeface="Calibri"/>
                          <a:cs typeface="Calibri"/>
                        </a:rPr>
                        <a:t> </a:t>
                      </a:r>
                      <a:r>
                        <a:rPr sz="1400" spc="-5" dirty="0">
                          <a:latin typeface="Calibri"/>
                          <a:cs typeface="Calibri"/>
                        </a:rPr>
                        <a:t>για </a:t>
                      </a:r>
                      <a:r>
                        <a:rPr sz="1400" spc="-305" dirty="0">
                          <a:latin typeface="Calibri"/>
                          <a:cs typeface="Calibri"/>
                        </a:rPr>
                        <a:t> </a:t>
                      </a:r>
                      <a:r>
                        <a:rPr sz="1400" spc="-10" dirty="0">
                          <a:latin typeface="Calibri"/>
                          <a:cs typeface="Calibri"/>
                        </a:rPr>
                        <a:t>συλλογή</a:t>
                      </a:r>
                      <a:r>
                        <a:rPr sz="1400" dirty="0">
                          <a:latin typeface="Calibri"/>
                          <a:cs typeface="Calibri"/>
                        </a:rPr>
                        <a:t> </a:t>
                      </a:r>
                      <a:r>
                        <a:rPr sz="1400" spc="-5" dirty="0">
                          <a:latin typeface="Calibri"/>
                          <a:cs typeface="Calibri"/>
                        </a:rPr>
                        <a:t>ανατροφοδότησης</a:t>
                      </a:r>
                      <a:r>
                        <a:rPr sz="1400" spc="-45" dirty="0">
                          <a:latin typeface="Calibri"/>
                          <a:cs typeface="Calibri"/>
                        </a:rPr>
                        <a:t> </a:t>
                      </a:r>
                      <a:r>
                        <a:rPr sz="1400" dirty="0">
                          <a:latin typeface="Calibri"/>
                          <a:cs typeface="Calibri"/>
                        </a:rPr>
                        <a:t>κτλ.</a:t>
                      </a:r>
                    </a:p>
                  </a:txBody>
                  <a:tcPr marL="0" marR="0" marT="342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0E0"/>
                    </a:solidFill>
                  </a:tcPr>
                </a:tc>
                <a:extLst>
                  <a:ext uri="{0D108BD9-81ED-4DB2-BD59-A6C34878D82A}">
                    <a16:rowId xmlns:a16="http://schemas.microsoft.com/office/drawing/2014/main" val="2513970788"/>
                  </a:ext>
                </a:extLst>
              </a:tr>
              <a:tr h="531241">
                <a:tc>
                  <a:txBody>
                    <a:bodyPr/>
                    <a:lstStyle/>
                    <a:p>
                      <a:pPr marL="91440">
                        <a:lnSpc>
                          <a:spcPct val="100000"/>
                        </a:lnSpc>
                        <a:spcBef>
                          <a:spcPts val="270"/>
                        </a:spcBef>
                      </a:pPr>
                      <a:r>
                        <a:rPr sz="1400" spc="-5" dirty="0">
                          <a:latin typeface="Calibri"/>
                          <a:cs typeface="Calibri"/>
                        </a:rPr>
                        <a:t>Δραστηριότητες</a:t>
                      </a:r>
                      <a:r>
                        <a:rPr sz="1400" spc="-60" dirty="0">
                          <a:latin typeface="Calibri"/>
                          <a:cs typeface="Calibri"/>
                        </a:rPr>
                        <a:t> </a:t>
                      </a:r>
                      <a:r>
                        <a:rPr sz="1400" dirty="0">
                          <a:latin typeface="Calibri"/>
                          <a:cs typeface="Calibri"/>
                        </a:rPr>
                        <a:t>Μάθησης</a:t>
                      </a:r>
                      <a:endParaRPr sz="140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70"/>
                        </a:spcBef>
                      </a:pPr>
                      <a:r>
                        <a:rPr sz="1400" spc="-10" dirty="0">
                          <a:latin typeface="Calibri"/>
                          <a:cs typeface="Calibri"/>
                        </a:rPr>
                        <a:t>Ταξιδιωτικά</a:t>
                      </a:r>
                      <a:r>
                        <a:rPr sz="1400" spc="15" dirty="0">
                          <a:latin typeface="Calibri"/>
                          <a:cs typeface="Calibri"/>
                        </a:rPr>
                        <a:t> </a:t>
                      </a:r>
                      <a:r>
                        <a:rPr sz="1400" spc="-5" dirty="0">
                          <a:latin typeface="Calibri"/>
                          <a:cs typeface="Calibri"/>
                        </a:rPr>
                        <a:t>Έξοδα/Έξοδα</a:t>
                      </a:r>
                      <a:r>
                        <a:rPr sz="1400" spc="-10" dirty="0">
                          <a:latin typeface="Calibri"/>
                          <a:cs typeface="Calibri"/>
                        </a:rPr>
                        <a:t> </a:t>
                      </a:r>
                      <a:r>
                        <a:rPr sz="1400" spc="-5" dirty="0">
                          <a:latin typeface="Calibri"/>
                          <a:cs typeface="Calibri"/>
                        </a:rPr>
                        <a:t>Διαβίωσης/Αγορά</a:t>
                      </a:r>
                      <a:r>
                        <a:rPr lang="el-GR" sz="1400" spc="-5" dirty="0">
                          <a:latin typeface="Calibri"/>
                          <a:cs typeface="Calibri"/>
                        </a:rPr>
                        <a:t> ή ενοικίαση</a:t>
                      </a:r>
                      <a:r>
                        <a:rPr sz="1400" spc="-15" dirty="0">
                          <a:latin typeface="Calibri"/>
                          <a:cs typeface="Calibri"/>
                        </a:rPr>
                        <a:t> </a:t>
                      </a:r>
                      <a:r>
                        <a:rPr sz="1400" spc="-10" dirty="0">
                          <a:latin typeface="Calibri"/>
                          <a:cs typeface="Calibri"/>
                        </a:rPr>
                        <a:t>Εξοπλισμού</a:t>
                      </a:r>
                      <a:r>
                        <a:rPr lang="el-GR" sz="1400" spc="-5" dirty="0">
                          <a:latin typeface="Calibri"/>
                          <a:cs typeface="Calibri"/>
                        </a:rPr>
                        <a:t>/</a:t>
                      </a:r>
                      <a:r>
                        <a:rPr sz="1400" spc="-15" dirty="0" err="1">
                          <a:latin typeface="Calibri"/>
                          <a:cs typeface="Calibri"/>
                        </a:rPr>
                        <a:t>Αγορά</a:t>
                      </a:r>
                      <a:r>
                        <a:rPr sz="1400" spc="-5" dirty="0">
                          <a:latin typeface="Calibri"/>
                          <a:cs typeface="Calibri"/>
                        </a:rPr>
                        <a:t> Υπηρεσιών</a:t>
                      </a:r>
                      <a:r>
                        <a:rPr sz="1400" spc="-30" dirty="0">
                          <a:latin typeface="Calibri"/>
                          <a:cs typeface="Calibri"/>
                        </a:rPr>
                        <a:t> </a:t>
                      </a:r>
                      <a:r>
                        <a:rPr sz="1400" spc="-5" dirty="0">
                          <a:latin typeface="Calibri"/>
                          <a:cs typeface="Calibri"/>
                        </a:rPr>
                        <a:t>κτλ.*</a:t>
                      </a:r>
                      <a:endParaRPr sz="1400" dirty="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extLst>
                  <a:ext uri="{0D108BD9-81ED-4DB2-BD59-A6C34878D82A}">
                    <a16:rowId xmlns:a16="http://schemas.microsoft.com/office/drawing/2014/main" val="2054439997"/>
                  </a:ext>
                </a:extLst>
              </a:tr>
              <a:tr h="531367">
                <a:tc>
                  <a:txBody>
                    <a:bodyPr/>
                    <a:lstStyle/>
                    <a:p>
                      <a:pPr marL="91440">
                        <a:lnSpc>
                          <a:spcPct val="100000"/>
                        </a:lnSpc>
                        <a:spcBef>
                          <a:spcPts val="275"/>
                        </a:spcBef>
                      </a:pPr>
                      <a:r>
                        <a:rPr sz="1400" spc="-5" dirty="0">
                          <a:latin typeface="Calibri"/>
                          <a:cs typeface="Calibri"/>
                        </a:rPr>
                        <a:t>Δραστηριότητες</a:t>
                      </a:r>
                      <a:r>
                        <a:rPr sz="1400" spc="-35" dirty="0">
                          <a:latin typeface="Calibri"/>
                          <a:cs typeface="Calibri"/>
                        </a:rPr>
                        <a:t> </a:t>
                      </a:r>
                      <a:r>
                        <a:rPr sz="1400" spc="-10" dirty="0">
                          <a:latin typeface="Calibri"/>
                          <a:cs typeface="Calibri"/>
                        </a:rPr>
                        <a:t>Διδασκαλίας/Κατάρτισης</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marR="113664">
                        <a:lnSpc>
                          <a:spcPct val="100000"/>
                        </a:lnSpc>
                        <a:spcBef>
                          <a:spcPts val="275"/>
                        </a:spcBef>
                      </a:pPr>
                      <a:r>
                        <a:rPr sz="1400" spc="-10" dirty="0">
                          <a:latin typeface="Calibri"/>
                          <a:cs typeface="Calibri"/>
                        </a:rPr>
                        <a:t>Ταξιδιωτικά</a:t>
                      </a:r>
                      <a:r>
                        <a:rPr sz="1400" spc="10" dirty="0">
                          <a:latin typeface="Calibri"/>
                          <a:cs typeface="Calibri"/>
                        </a:rPr>
                        <a:t> </a:t>
                      </a:r>
                      <a:r>
                        <a:rPr sz="1400" spc="-5" dirty="0">
                          <a:latin typeface="Calibri"/>
                          <a:cs typeface="Calibri"/>
                        </a:rPr>
                        <a:t>Έξοδα/Έξοδα</a:t>
                      </a:r>
                      <a:r>
                        <a:rPr sz="1400" spc="-10" dirty="0">
                          <a:latin typeface="Calibri"/>
                          <a:cs typeface="Calibri"/>
                        </a:rPr>
                        <a:t> </a:t>
                      </a:r>
                      <a:r>
                        <a:rPr sz="1400" spc="-5" dirty="0">
                          <a:latin typeface="Calibri"/>
                          <a:cs typeface="Calibri"/>
                        </a:rPr>
                        <a:t>Διαβίωσης/Αγορά</a:t>
                      </a:r>
                      <a:r>
                        <a:rPr lang="el-GR" sz="1400" spc="-5" dirty="0">
                          <a:latin typeface="Calibri"/>
                          <a:cs typeface="Calibri"/>
                        </a:rPr>
                        <a:t> ή ενοικίαση</a:t>
                      </a:r>
                      <a:r>
                        <a:rPr sz="1400" spc="-15" dirty="0">
                          <a:latin typeface="Calibri"/>
                          <a:cs typeface="Calibri"/>
                        </a:rPr>
                        <a:t> </a:t>
                      </a:r>
                      <a:r>
                        <a:rPr sz="1400" spc="-10" dirty="0">
                          <a:latin typeface="Calibri"/>
                          <a:cs typeface="Calibri"/>
                        </a:rPr>
                        <a:t>Εξοπλισμού</a:t>
                      </a:r>
                      <a:r>
                        <a:rPr lang="el-GR" sz="1400" spc="-10" dirty="0">
                          <a:latin typeface="Calibri"/>
                          <a:cs typeface="Calibri"/>
                        </a:rPr>
                        <a:t>/</a:t>
                      </a:r>
                      <a:r>
                        <a:rPr sz="1400" spc="-15" dirty="0" err="1">
                          <a:latin typeface="Calibri"/>
                          <a:cs typeface="Calibri"/>
                        </a:rPr>
                        <a:t>Αγορά</a:t>
                      </a:r>
                      <a:r>
                        <a:rPr sz="1400" spc="-10" dirty="0">
                          <a:latin typeface="Calibri"/>
                          <a:cs typeface="Calibri"/>
                        </a:rPr>
                        <a:t> </a:t>
                      </a:r>
                      <a:r>
                        <a:rPr sz="1400" spc="-5" dirty="0">
                          <a:latin typeface="Calibri"/>
                          <a:cs typeface="Calibri"/>
                        </a:rPr>
                        <a:t>Υπ</a:t>
                      </a:r>
                      <a:r>
                        <a:rPr sz="1400" spc="-5" dirty="0" err="1">
                          <a:latin typeface="Calibri"/>
                          <a:cs typeface="Calibri"/>
                        </a:rPr>
                        <a:t>ηρεσιών</a:t>
                      </a:r>
                      <a:r>
                        <a:rPr sz="1400" spc="-25" dirty="0">
                          <a:latin typeface="Calibri"/>
                          <a:cs typeface="Calibri"/>
                        </a:rPr>
                        <a:t> </a:t>
                      </a:r>
                      <a:r>
                        <a:rPr sz="1400" dirty="0" err="1">
                          <a:latin typeface="Calibri"/>
                          <a:cs typeface="Calibri"/>
                        </a:rPr>
                        <a:t>κτλ</a:t>
                      </a:r>
                      <a:endParaRPr sz="1400" dirty="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extLst>
                  <a:ext uri="{0D108BD9-81ED-4DB2-BD59-A6C34878D82A}">
                    <a16:rowId xmlns:a16="http://schemas.microsoft.com/office/drawing/2014/main" val="1266680113"/>
                  </a:ext>
                </a:extLst>
              </a:tr>
              <a:tr h="752094">
                <a:tc>
                  <a:txBody>
                    <a:bodyPr/>
                    <a:lstStyle/>
                    <a:p>
                      <a:pPr marL="91440">
                        <a:lnSpc>
                          <a:spcPct val="100000"/>
                        </a:lnSpc>
                        <a:spcBef>
                          <a:spcPts val="275"/>
                        </a:spcBef>
                      </a:pPr>
                      <a:r>
                        <a:rPr sz="1400" spc="-5" dirty="0">
                          <a:latin typeface="Calibri"/>
                          <a:cs typeface="Calibri"/>
                        </a:rPr>
                        <a:t>Διάφορες</a:t>
                      </a:r>
                      <a:r>
                        <a:rPr sz="1400" spc="-45" dirty="0">
                          <a:latin typeface="Calibri"/>
                          <a:cs typeface="Calibri"/>
                        </a:rPr>
                        <a:t> </a:t>
                      </a:r>
                      <a:r>
                        <a:rPr sz="1400" spc="-10" dirty="0">
                          <a:latin typeface="Calibri"/>
                          <a:cs typeface="Calibri"/>
                        </a:rPr>
                        <a:t>Εκδηλώσεις</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75"/>
                        </a:spcBef>
                      </a:pPr>
                      <a:r>
                        <a:rPr sz="1400" spc="-5" dirty="0">
                          <a:latin typeface="Calibri"/>
                          <a:cs typeface="Calibri"/>
                        </a:rPr>
                        <a:t>Ενοικίαση</a:t>
                      </a:r>
                      <a:r>
                        <a:rPr sz="1400" spc="-10" dirty="0">
                          <a:latin typeface="Calibri"/>
                          <a:cs typeface="Calibri"/>
                        </a:rPr>
                        <a:t> </a:t>
                      </a:r>
                      <a:r>
                        <a:rPr sz="1400" dirty="0">
                          <a:latin typeface="Calibri"/>
                          <a:cs typeface="Calibri"/>
                        </a:rPr>
                        <a:t>Χώρου/</a:t>
                      </a:r>
                      <a:r>
                        <a:rPr sz="1400" spc="-25" dirty="0">
                          <a:latin typeface="Calibri"/>
                          <a:cs typeface="Calibri"/>
                        </a:rPr>
                        <a:t> </a:t>
                      </a:r>
                      <a:r>
                        <a:rPr sz="1400" spc="-5" dirty="0">
                          <a:latin typeface="Calibri"/>
                          <a:cs typeface="Calibri"/>
                        </a:rPr>
                        <a:t>Τροφοδοσία</a:t>
                      </a:r>
                      <a:r>
                        <a:rPr sz="1400" spc="-15" dirty="0">
                          <a:latin typeface="Calibri"/>
                          <a:cs typeface="Calibri"/>
                        </a:rPr>
                        <a:t> </a:t>
                      </a:r>
                      <a:r>
                        <a:rPr sz="1400" spc="-10" dirty="0">
                          <a:latin typeface="Calibri"/>
                          <a:cs typeface="Calibri"/>
                        </a:rPr>
                        <a:t>εκδήλωσης/Αγορά</a:t>
                      </a:r>
                      <a:r>
                        <a:rPr sz="1400" spc="-20" dirty="0">
                          <a:latin typeface="Calibri"/>
                          <a:cs typeface="Calibri"/>
                        </a:rPr>
                        <a:t> </a:t>
                      </a:r>
                      <a:r>
                        <a:rPr sz="1400" dirty="0">
                          <a:latin typeface="Calibri"/>
                          <a:cs typeface="Calibri"/>
                        </a:rPr>
                        <a:t>ή</a:t>
                      </a:r>
                    </a:p>
                    <a:p>
                      <a:pPr marL="91440" marR="805180">
                        <a:lnSpc>
                          <a:spcPct val="100000"/>
                        </a:lnSpc>
                      </a:pPr>
                      <a:r>
                        <a:rPr sz="1400" spc="-5" dirty="0">
                          <a:latin typeface="Calibri"/>
                          <a:cs typeface="Calibri"/>
                        </a:rPr>
                        <a:t>Ενοικίαση</a:t>
                      </a:r>
                      <a:r>
                        <a:rPr sz="1400" dirty="0">
                          <a:latin typeface="Calibri"/>
                          <a:cs typeface="Calibri"/>
                        </a:rPr>
                        <a:t> </a:t>
                      </a:r>
                      <a:r>
                        <a:rPr sz="1400" spc="-10" dirty="0">
                          <a:latin typeface="Calibri"/>
                          <a:cs typeface="Calibri"/>
                        </a:rPr>
                        <a:t>Εξοπλισμού/Αγορά Υπηρεσιών/Κόστος </a:t>
                      </a:r>
                      <a:r>
                        <a:rPr sz="1400" spc="-305" dirty="0">
                          <a:latin typeface="Calibri"/>
                          <a:cs typeface="Calibri"/>
                        </a:rPr>
                        <a:t> </a:t>
                      </a:r>
                      <a:r>
                        <a:rPr sz="1400" spc="-10" dirty="0">
                          <a:latin typeface="Calibri"/>
                          <a:cs typeface="Calibri"/>
                        </a:rPr>
                        <a:t>προσωπικού</a:t>
                      </a:r>
                      <a:r>
                        <a:rPr sz="1400" spc="-25" dirty="0">
                          <a:latin typeface="Calibri"/>
                          <a:cs typeface="Calibri"/>
                        </a:rPr>
                        <a:t> </a:t>
                      </a:r>
                      <a:r>
                        <a:rPr sz="1400" dirty="0">
                          <a:latin typeface="Calibri"/>
                          <a:cs typeface="Calibri"/>
                        </a:rPr>
                        <a:t>κτλ</a:t>
                      </a: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extLst>
                  <a:ext uri="{0D108BD9-81ED-4DB2-BD59-A6C34878D82A}">
                    <a16:rowId xmlns:a16="http://schemas.microsoft.com/office/drawing/2014/main" val="816581627"/>
                  </a:ext>
                </a:extLst>
              </a:tr>
              <a:tr h="625729">
                <a:tc>
                  <a:txBody>
                    <a:bodyPr/>
                    <a:lstStyle/>
                    <a:p>
                      <a:pPr marL="91440" marR="123825">
                        <a:lnSpc>
                          <a:spcPct val="100000"/>
                        </a:lnSpc>
                        <a:spcBef>
                          <a:spcPts val="280"/>
                        </a:spcBef>
                      </a:pPr>
                      <a:r>
                        <a:rPr sz="1400" spc="-10" dirty="0">
                          <a:latin typeface="Calibri"/>
                          <a:cs typeface="Calibri"/>
                        </a:rPr>
                        <a:t>Αποτελέσματα</a:t>
                      </a:r>
                      <a:r>
                        <a:rPr sz="1400" spc="10" dirty="0">
                          <a:latin typeface="Calibri"/>
                          <a:cs typeface="Calibri"/>
                        </a:rPr>
                        <a:t> </a:t>
                      </a:r>
                      <a:r>
                        <a:rPr sz="1400" spc="-10" dirty="0">
                          <a:latin typeface="Calibri"/>
                          <a:cs typeface="Calibri"/>
                        </a:rPr>
                        <a:t>Σχεδίου</a:t>
                      </a:r>
                      <a:r>
                        <a:rPr sz="1400" spc="-5" dirty="0">
                          <a:latin typeface="Calibri"/>
                          <a:cs typeface="Calibri"/>
                        </a:rPr>
                        <a:t> (δημοσιεύσεις,</a:t>
                      </a:r>
                      <a:r>
                        <a:rPr sz="1400" spc="30" dirty="0">
                          <a:latin typeface="Calibri"/>
                          <a:cs typeface="Calibri"/>
                        </a:rPr>
                        <a:t> </a:t>
                      </a:r>
                      <a:r>
                        <a:rPr sz="1400" spc="-25" dirty="0">
                          <a:latin typeface="Calibri"/>
                          <a:cs typeface="Calibri"/>
                        </a:rPr>
                        <a:t>υλικό, </a:t>
                      </a:r>
                      <a:r>
                        <a:rPr sz="1400" spc="-305" dirty="0">
                          <a:latin typeface="Calibri"/>
                          <a:cs typeface="Calibri"/>
                        </a:rPr>
                        <a:t> </a:t>
                      </a:r>
                      <a:r>
                        <a:rPr sz="1400" spc="-5" dirty="0">
                          <a:latin typeface="Calibri"/>
                          <a:cs typeface="Calibri"/>
                        </a:rPr>
                        <a:t>εργαλεία</a:t>
                      </a:r>
                      <a:r>
                        <a:rPr sz="1400" spc="5" dirty="0">
                          <a:latin typeface="Calibri"/>
                          <a:cs typeface="Calibri"/>
                        </a:rPr>
                        <a:t> </a:t>
                      </a:r>
                      <a:r>
                        <a:rPr sz="1400" dirty="0">
                          <a:latin typeface="Calibri"/>
                          <a:cs typeface="Calibri"/>
                        </a:rPr>
                        <a:t>κτλ.)</a:t>
                      </a:r>
                      <a:endParaRPr sz="1400">
                        <a:latin typeface="Calibri"/>
                        <a:cs typeface="Calibri"/>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marR="362585">
                        <a:lnSpc>
                          <a:spcPct val="100000"/>
                        </a:lnSpc>
                        <a:spcBef>
                          <a:spcPts val="280"/>
                        </a:spcBef>
                      </a:pPr>
                      <a:r>
                        <a:rPr sz="1400" spc="-10" dirty="0">
                          <a:latin typeface="Calibri"/>
                          <a:cs typeface="Calibri"/>
                        </a:rPr>
                        <a:t>Κόστος</a:t>
                      </a:r>
                      <a:r>
                        <a:rPr sz="1400" spc="-15" dirty="0">
                          <a:latin typeface="Calibri"/>
                          <a:cs typeface="Calibri"/>
                        </a:rPr>
                        <a:t> </a:t>
                      </a:r>
                      <a:r>
                        <a:rPr sz="1400" spc="-10" dirty="0">
                          <a:latin typeface="Calibri"/>
                          <a:cs typeface="Calibri"/>
                        </a:rPr>
                        <a:t>π</a:t>
                      </a:r>
                      <a:r>
                        <a:rPr sz="1400" spc="-10" dirty="0" err="1">
                          <a:latin typeface="Calibri"/>
                          <a:cs typeface="Calibri"/>
                        </a:rPr>
                        <a:t>ροσω</a:t>
                      </a:r>
                      <a:r>
                        <a:rPr sz="1400" spc="-10" dirty="0">
                          <a:latin typeface="Calibri"/>
                          <a:cs typeface="Calibri"/>
                        </a:rPr>
                        <a:t>πικού/</a:t>
                      </a:r>
                      <a:r>
                        <a:rPr lang="el-GR" sz="1400" spc="-10" dirty="0">
                          <a:latin typeface="Calibri"/>
                          <a:cs typeface="Calibri"/>
                        </a:rPr>
                        <a:t>Κόστος δημοσίευσης και επιμέλειας υλικού/Αγορά ή ενοικίαση Εξοπλισμού/Αγορά Υπηρεσιών κτλ.</a:t>
                      </a:r>
                      <a:endParaRPr sz="1400" dirty="0">
                        <a:latin typeface="Calibri"/>
                        <a:cs typeface="Calibri"/>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extLst>
                  <a:ext uri="{0D108BD9-81ED-4DB2-BD59-A6C34878D82A}">
                    <a16:rowId xmlns:a16="http://schemas.microsoft.com/office/drawing/2014/main" val="2114581701"/>
                  </a:ext>
                </a:extLst>
              </a:tr>
              <a:tr h="750100">
                <a:tc>
                  <a:txBody>
                    <a:bodyPr/>
                    <a:lstStyle/>
                    <a:p>
                      <a:pPr marL="91440">
                        <a:lnSpc>
                          <a:spcPct val="100000"/>
                        </a:lnSpc>
                        <a:spcBef>
                          <a:spcPts val="275"/>
                        </a:spcBef>
                      </a:pPr>
                      <a:r>
                        <a:rPr sz="1400" spc="-5" dirty="0">
                          <a:latin typeface="Calibri"/>
                          <a:cs typeface="Calibri"/>
                        </a:rPr>
                        <a:t>Δραστηριότητες</a:t>
                      </a:r>
                      <a:r>
                        <a:rPr sz="1400" spc="-45" dirty="0">
                          <a:latin typeface="Calibri"/>
                          <a:cs typeface="Calibri"/>
                        </a:rPr>
                        <a:t> </a:t>
                      </a:r>
                      <a:r>
                        <a:rPr sz="1400" spc="-5" dirty="0">
                          <a:latin typeface="Calibri"/>
                          <a:cs typeface="Calibri"/>
                        </a:rPr>
                        <a:t>διάδοσης </a:t>
                      </a:r>
                      <a:r>
                        <a:rPr sz="1400" spc="-10" dirty="0">
                          <a:latin typeface="Calibri"/>
                          <a:cs typeface="Calibri"/>
                        </a:rPr>
                        <a:t>αποτελεσμάτων</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marR="572770">
                        <a:lnSpc>
                          <a:spcPct val="100000"/>
                        </a:lnSpc>
                        <a:spcBef>
                          <a:spcPts val="275"/>
                        </a:spcBef>
                      </a:pPr>
                      <a:r>
                        <a:rPr sz="1400" spc="-5" dirty="0">
                          <a:latin typeface="Calibri"/>
                          <a:cs typeface="Calibri"/>
                        </a:rPr>
                        <a:t>Ενοικίαση Χώρου/ Τροφοδοσία </a:t>
                      </a:r>
                      <a:r>
                        <a:rPr sz="1400" spc="-10" dirty="0">
                          <a:latin typeface="Calibri"/>
                          <a:cs typeface="Calibri"/>
                        </a:rPr>
                        <a:t>εκδήλωσης/Αγορά </a:t>
                      </a:r>
                      <a:r>
                        <a:rPr sz="1400" dirty="0">
                          <a:latin typeface="Calibri"/>
                          <a:cs typeface="Calibri"/>
                        </a:rPr>
                        <a:t>ή </a:t>
                      </a:r>
                      <a:r>
                        <a:rPr sz="1400" spc="-305" dirty="0">
                          <a:latin typeface="Calibri"/>
                          <a:cs typeface="Calibri"/>
                        </a:rPr>
                        <a:t> </a:t>
                      </a:r>
                      <a:r>
                        <a:rPr sz="1400" spc="-5" dirty="0">
                          <a:latin typeface="Calibri"/>
                          <a:cs typeface="Calibri"/>
                        </a:rPr>
                        <a:t>Ενοικίαση</a:t>
                      </a:r>
                      <a:r>
                        <a:rPr sz="1400" spc="-10" dirty="0">
                          <a:latin typeface="Calibri"/>
                          <a:cs typeface="Calibri"/>
                        </a:rPr>
                        <a:t> Εξοπλισμού/Αγορά</a:t>
                      </a:r>
                      <a:r>
                        <a:rPr sz="1400" spc="-15" dirty="0">
                          <a:latin typeface="Calibri"/>
                          <a:cs typeface="Calibri"/>
                        </a:rPr>
                        <a:t> </a:t>
                      </a:r>
                      <a:r>
                        <a:rPr sz="1400" spc="-5" dirty="0">
                          <a:latin typeface="Calibri"/>
                          <a:cs typeface="Calibri"/>
                        </a:rPr>
                        <a:t>Υπηρεσιών</a:t>
                      </a:r>
                      <a:r>
                        <a:rPr sz="1400" dirty="0">
                          <a:latin typeface="Calibri"/>
                          <a:cs typeface="Calibri"/>
                        </a:rPr>
                        <a:t> </a:t>
                      </a:r>
                      <a:r>
                        <a:rPr sz="1400" spc="-5" dirty="0">
                          <a:latin typeface="Calibri"/>
                          <a:cs typeface="Calibri"/>
                        </a:rPr>
                        <a:t>κτλ</a:t>
                      </a:r>
                      <a:endParaRPr sz="1400" dirty="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extLst>
                  <a:ext uri="{0D108BD9-81ED-4DB2-BD59-A6C34878D82A}">
                    <a16:rowId xmlns:a16="http://schemas.microsoft.com/office/drawing/2014/main" val="178803821"/>
                  </a:ext>
                </a:extLst>
              </a:tr>
            </a:tbl>
          </a:graphicData>
        </a:graphic>
      </p:graphicFrame>
      <p:sp>
        <p:nvSpPr>
          <p:cNvPr id="8" name="object 5">
            <a:extLst>
              <a:ext uri="{FF2B5EF4-FFF2-40B4-BE49-F238E27FC236}">
                <a16:creationId xmlns:a16="http://schemas.microsoft.com/office/drawing/2014/main" id="{23B852B0-3449-2E94-1679-79A8E1056764}"/>
              </a:ext>
            </a:extLst>
          </p:cNvPr>
          <p:cNvSpPr txBox="1"/>
          <p:nvPr/>
        </p:nvSpPr>
        <p:spPr>
          <a:xfrm>
            <a:off x="9067800" y="1524000"/>
            <a:ext cx="2736850" cy="2966838"/>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a:t>
            </a:r>
            <a:r>
              <a:rPr sz="1600" b="1" spc="-5" dirty="0">
                <a:latin typeface="Calibri"/>
                <a:cs typeface="Calibri"/>
              </a:rPr>
              <a:t>Η</a:t>
            </a:r>
            <a:r>
              <a:rPr sz="1600" b="1" spc="-35" dirty="0">
                <a:latin typeface="Calibri"/>
                <a:cs typeface="Calibri"/>
              </a:rPr>
              <a:t> </a:t>
            </a:r>
            <a:r>
              <a:rPr sz="1600" b="1" spc="-5" dirty="0">
                <a:latin typeface="Calibri"/>
                <a:cs typeface="Calibri"/>
              </a:rPr>
              <a:t>αγορά/ενοικίαση</a:t>
            </a:r>
            <a:endParaRPr sz="1600" dirty="0">
              <a:latin typeface="Calibri"/>
              <a:cs typeface="Calibri"/>
            </a:endParaRPr>
          </a:p>
          <a:p>
            <a:pPr marL="12700" marR="327660">
              <a:lnSpc>
                <a:spcPct val="100000"/>
              </a:lnSpc>
              <a:spcBef>
                <a:spcPts val="5"/>
              </a:spcBef>
            </a:pPr>
            <a:r>
              <a:rPr sz="1600" b="1" spc="-10" dirty="0">
                <a:latin typeface="Calibri"/>
                <a:cs typeface="Calibri"/>
              </a:rPr>
              <a:t>εξοπλισμού</a:t>
            </a:r>
            <a:r>
              <a:rPr sz="1600" b="1" spc="-5" dirty="0">
                <a:latin typeface="Calibri"/>
                <a:cs typeface="Calibri"/>
              </a:rPr>
              <a:t> </a:t>
            </a:r>
            <a:r>
              <a:rPr sz="1600" b="1" spc="-20" dirty="0">
                <a:latin typeface="Calibri"/>
                <a:cs typeface="Calibri"/>
              </a:rPr>
              <a:t>και</a:t>
            </a:r>
            <a:r>
              <a:rPr sz="1600" b="1" dirty="0">
                <a:latin typeface="Calibri"/>
                <a:cs typeface="Calibri"/>
              </a:rPr>
              <a:t> </a:t>
            </a:r>
            <a:r>
              <a:rPr lang="el-GR" sz="1600" b="1" dirty="0">
                <a:latin typeface="Calibri"/>
                <a:cs typeface="Calibri"/>
              </a:rPr>
              <a:t>η υπεργολαβία </a:t>
            </a:r>
            <a:r>
              <a:rPr sz="1600" b="1" spc="-15" dirty="0">
                <a:latin typeface="Calibri"/>
                <a:cs typeface="Calibri"/>
              </a:rPr>
              <a:t>υπ</a:t>
            </a:r>
            <a:r>
              <a:rPr sz="1600" b="1" spc="-15" dirty="0" err="1">
                <a:latin typeface="Calibri"/>
                <a:cs typeface="Calibri"/>
              </a:rPr>
              <a:t>ηρεσιών</a:t>
            </a:r>
            <a:r>
              <a:rPr sz="1600" b="1" spc="-15" dirty="0">
                <a:latin typeface="Calibri"/>
                <a:cs typeface="Calibri"/>
              </a:rPr>
              <a:t> </a:t>
            </a:r>
            <a:r>
              <a:rPr sz="1600" b="1" spc="-10" dirty="0">
                <a:latin typeface="Calibri"/>
                <a:cs typeface="Calibri"/>
              </a:rPr>
              <a:t> </a:t>
            </a:r>
            <a:r>
              <a:rPr sz="1600" b="1" spc="-15" dirty="0">
                <a:latin typeface="Calibri"/>
                <a:cs typeface="Calibri"/>
              </a:rPr>
              <a:t>ενσωματώνεται</a:t>
            </a:r>
            <a:r>
              <a:rPr sz="1600" b="1" spc="40" dirty="0">
                <a:latin typeface="Calibri"/>
                <a:cs typeface="Calibri"/>
              </a:rPr>
              <a:t> </a:t>
            </a:r>
            <a:r>
              <a:rPr sz="1600" b="1" spc="-5" dirty="0">
                <a:latin typeface="Calibri"/>
                <a:cs typeface="Calibri"/>
              </a:rPr>
              <a:t>στον </a:t>
            </a:r>
            <a:r>
              <a:rPr sz="1600" b="1" dirty="0">
                <a:latin typeface="Calibri"/>
                <a:cs typeface="Calibri"/>
              </a:rPr>
              <a:t> </a:t>
            </a:r>
            <a:r>
              <a:rPr sz="1600" b="1" spc="-10" dirty="0">
                <a:latin typeface="Calibri"/>
                <a:cs typeface="Calibri"/>
              </a:rPr>
              <a:t>προϋπολογισμό</a:t>
            </a:r>
            <a:r>
              <a:rPr sz="1600" b="1" spc="5" dirty="0">
                <a:latin typeface="Calibri"/>
                <a:cs typeface="Calibri"/>
              </a:rPr>
              <a:t> </a:t>
            </a:r>
            <a:r>
              <a:rPr sz="1600" b="1" spc="-10" dirty="0">
                <a:latin typeface="Calibri"/>
                <a:cs typeface="Calibri"/>
              </a:rPr>
              <a:t>της</a:t>
            </a:r>
            <a:endParaRPr sz="1600" dirty="0">
              <a:latin typeface="Calibri"/>
              <a:cs typeface="Calibri"/>
            </a:endParaRPr>
          </a:p>
          <a:p>
            <a:pPr marL="12700" marR="27940">
              <a:lnSpc>
                <a:spcPct val="100000"/>
              </a:lnSpc>
            </a:pPr>
            <a:r>
              <a:rPr sz="1600" b="1" spc="-10" dirty="0">
                <a:latin typeface="Calibri"/>
                <a:cs typeface="Calibri"/>
              </a:rPr>
              <a:t>δραστηριότητας</a:t>
            </a:r>
            <a:r>
              <a:rPr sz="1600" b="1" spc="25" dirty="0">
                <a:latin typeface="Calibri"/>
                <a:cs typeface="Calibri"/>
              </a:rPr>
              <a:t> </a:t>
            </a:r>
            <a:r>
              <a:rPr sz="1600" b="1" spc="-5" dirty="0">
                <a:latin typeface="Calibri"/>
                <a:cs typeface="Calibri"/>
              </a:rPr>
              <a:t>με </a:t>
            </a:r>
            <a:r>
              <a:rPr sz="1600" b="1" spc="-15" dirty="0">
                <a:latin typeface="Calibri"/>
                <a:cs typeface="Calibri"/>
              </a:rPr>
              <a:t>την</a:t>
            </a:r>
            <a:r>
              <a:rPr sz="1600" b="1" spc="10" dirty="0">
                <a:latin typeface="Calibri"/>
                <a:cs typeface="Calibri"/>
              </a:rPr>
              <a:t> </a:t>
            </a:r>
            <a:r>
              <a:rPr sz="1600" b="1" spc="-5" dirty="0">
                <a:latin typeface="Calibri"/>
                <a:cs typeface="Calibri"/>
              </a:rPr>
              <a:t>οποία </a:t>
            </a:r>
            <a:r>
              <a:rPr sz="1600" b="1" dirty="0">
                <a:latin typeface="Calibri"/>
                <a:cs typeface="Calibri"/>
              </a:rPr>
              <a:t> </a:t>
            </a:r>
            <a:r>
              <a:rPr sz="1600" b="1" spc="-10" dirty="0">
                <a:latin typeface="Calibri"/>
                <a:cs typeface="Calibri"/>
              </a:rPr>
              <a:t>συνδέεται.</a:t>
            </a:r>
            <a:r>
              <a:rPr sz="1600" b="1" spc="5" dirty="0">
                <a:latin typeface="Calibri"/>
                <a:cs typeface="Calibri"/>
              </a:rPr>
              <a:t> </a:t>
            </a:r>
            <a:r>
              <a:rPr sz="1600" b="1" spc="-5" dirty="0">
                <a:latin typeface="Calibri"/>
                <a:cs typeface="Calibri"/>
              </a:rPr>
              <a:t>Οι</a:t>
            </a:r>
            <a:r>
              <a:rPr sz="1600" b="1" spc="30" dirty="0">
                <a:latin typeface="Calibri"/>
                <a:cs typeface="Calibri"/>
              </a:rPr>
              <a:t> </a:t>
            </a:r>
            <a:r>
              <a:rPr sz="1600" b="1" spc="-10" dirty="0">
                <a:latin typeface="Calibri"/>
                <a:cs typeface="Calibri"/>
              </a:rPr>
              <a:t>αξιολογητές</a:t>
            </a:r>
            <a:r>
              <a:rPr sz="1600" b="1" spc="15" dirty="0">
                <a:latin typeface="Calibri"/>
                <a:cs typeface="Calibri"/>
              </a:rPr>
              <a:t> </a:t>
            </a:r>
            <a:r>
              <a:rPr sz="1600" b="1" spc="-10" dirty="0">
                <a:latin typeface="Calibri"/>
                <a:cs typeface="Calibri"/>
              </a:rPr>
              <a:t>της </a:t>
            </a:r>
            <a:r>
              <a:rPr sz="1600" b="1" spc="-5" dirty="0">
                <a:latin typeface="Calibri"/>
                <a:cs typeface="Calibri"/>
              </a:rPr>
              <a:t> </a:t>
            </a:r>
            <a:r>
              <a:rPr sz="1600" b="1" spc="-10" dirty="0">
                <a:latin typeface="Calibri"/>
                <a:cs typeface="Calibri"/>
              </a:rPr>
              <a:t>πρότασης</a:t>
            </a:r>
            <a:r>
              <a:rPr sz="1600" b="1" dirty="0">
                <a:latin typeface="Calibri"/>
                <a:cs typeface="Calibri"/>
              </a:rPr>
              <a:t> </a:t>
            </a:r>
            <a:r>
              <a:rPr sz="1600" b="1" spc="-10" dirty="0">
                <a:latin typeface="Calibri"/>
                <a:cs typeface="Calibri"/>
              </a:rPr>
              <a:t>θα αξιολογήσουν</a:t>
            </a:r>
            <a:r>
              <a:rPr sz="1600" b="1" spc="5" dirty="0">
                <a:latin typeface="Calibri"/>
                <a:cs typeface="Calibri"/>
              </a:rPr>
              <a:t> </a:t>
            </a:r>
            <a:r>
              <a:rPr sz="1600" b="1" spc="-15" dirty="0">
                <a:latin typeface="Calibri"/>
                <a:cs typeface="Calibri"/>
              </a:rPr>
              <a:t>την </a:t>
            </a:r>
            <a:r>
              <a:rPr sz="1600" b="1" spc="-345" dirty="0">
                <a:latin typeface="Calibri"/>
                <a:cs typeface="Calibri"/>
              </a:rPr>
              <a:t> </a:t>
            </a:r>
            <a:r>
              <a:rPr sz="1600" b="1" spc="-5" dirty="0">
                <a:latin typeface="Calibri"/>
                <a:cs typeface="Calibri"/>
              </a:rPr>
              <a:t>ανάγκη</a:t>
            </a:r>
            <a:r>
              <a:rPr sz="1600" b="1" spc="-10" dirty="0">
                <a:latin typeface="Calibri"/>
                <a:cs typeface="Calibri"/>
              </a:rPr>
              <a:t> </a:t>
            </a:r>
            <a:r>
              <a:rPr sz="1600" b="1" spc="-20" dirty="0">
                <a:latin typeface="Calibri"/>
                <a:cs typeface="Calibri"/>
              </a:rPr>
              <a:t>και</a:t>
            </a:r>
            <a:r>
              <a:rPr sz="1600" b="1" spc="5" dirty="0">
                <a:latin typeface="Calibri"/>
                <a:cs typeface="Calibri"/>
              </a:rPr>
              <a:t> </a:t>
            </a:r>
            <a:r>
              <a:rPr sz="1600" b="1" spc="-15" dirty="0">
                <a:latin typeface="Calibri"/>
                <a:cs typeface="Calibri"/>
              </a:rPr>
              <a:t>την</a:t>
            </a:r>
            <a:r>
              <a:rPr sz="1600" b="1" spc="-10" dirty="0">
                <a:latin typeface="Calibri"/>
                <a:cs typeface="Calibri"/>
              </a:rPr>
              <a:t> </a:t>
            </a:r>
            <a:r>
              <a:rPr sz="1600" b="1" spc="-15" dirty="0">
                <a:latin typeface="Calibri"/>
                <a:cs typeface="Calibri"/>
              </a:rPr>
              <a:t>καταλληλόλητα </a:t>
            </a:r>
            <a:r>
              <a:rPr sz="1600" b="1" spc="-350" dirty="0">
                <a:latin typeface="Calibri"/>
                <a:cs typeface="Calibri"/>
              </a:rPr>
              <a:t> </a:t>
            </a:r>
            <a:r>
              <a:rPr sz="1600" b="1" spc="-5" dirty="0">
                <a:latin typeface="Calibri"/>
                <a:cs typeface="Calibri"/>
              </a:rPr>
              <a:t>ενός</a:t>
            </a:r>
            <a:r>
              <a:rPr sz="1600" b="1" spc="-10" dirty="0">
                <a:latin typeface="Calibri"/>
                <a:cs typeface="Calibri"/>
              </a:rPr>
              <a:t> τέτοιου</a:t>
            </a:r>
            <a:r>
              <a:rPr sz="1600" b="1" spc="5" dirty="0">
                <a:latin typeface="Calibri"/>
                <a:cs typeface="Calibri"/>
              </a:rPr>
              <a:t> </a:t>
            </a:r>
            <a:r>
              <a:rPr sz="1600" b="1" spc="-5" dirty="0">
                <a:latin typeface="Calibri"/>
                <a:cs typeface="Calibri"/>
              </a:rPr>
              <a:t>εξόδου</a:t>
            </a:r>
            <a:r>
              <a:rPr sz="1600" b="1" spc="-10" dirty="0">
                <a:latin typeface="Calibri"/>
                <a:cs typeface="Calibri"/>
              </a:rPr>
              <a:t> για</a:t>
            </a:r>
            <a:r>
              <a:rPr sz="1600" b="1" spc="10" dirty="0">
                <a:latin typeface="Calibri"/>
                <a:cs typeface="Calibri"/>
              </a:rPr>
              <a:t> </a:t>
            </a:r>
            <a:r>
              <a:rPr sz="1600" b="1" spc="-15" dirty="0">
                <a:latin typeface="Calibri"/>
                <a:cs typeface="Calibri"/>
              </a:rPr>
              <a:t>την </a:t>
            </a:r>
            <a:r>
              <a:rPr sz="1600" b="1" spc="-10" dirty="0">
                <a:latin typeface="Calibri"/>
                <a:cs typeface="Calibri"/>
              </a:rPr>
              <a:t> υλοποίηση</a:t>
            </a:r>
            <a:r>
              <a:rPr sz="1600" b="1" spc="5" dirty="0">
                <a:latin typeface="Calibri"/>
                <a:cs typeface="Calibri"/>
              </a:rPr>
              <a:t> </a:t>
            </a:r>
            <a:r>
              <a:rPr sz="1600" b="1" spc="-5" dirty="0">
                <a:latin typeface="Calibri"/>
                <a:cs typeface="Calibri"/>
              </a:rPr>
              <a:t>της</a:t>
            </a:r>
            <a:r>
              <a:rPr sz="1600" b="1" dirty="0">
                <a:latin typeface="Calibri"/>
                <a:cs typeface="Calibri"/>
              </a:rPr>
              <a:t> </a:t>
            </a:r>
            <a:r>
              <a:rPr sz="1600" b="1" spc="-10" dirty="0">
                <a:latin typeface="Calibri"/>
                <a:cs typeface="Calibri"/>
              </a:rPr>
              <a:t>εκάστοτε</a:t>
            </a:r>
            <a:endParaRPr sz="1600" dirty="0">
              <a:latin typeface="Calibri"/>
              <a:cs typeface="Calibri"/>
            </a:endParaRPr>
          </a:p>
          <a:p>
            <a:pPr marL="12700" marR="5080">
              <a:lnSpc>
                <a:spcPct val="100000"/>
              </a:lnSpc>
              <a:spcBef>
                <a:spcPts val="5"/>
              </a:spcBef>
            </a:pPr>
            <a:r>
              <a:rPr sz="1600" b="1" spc="-5" dirty="0">
                <a:latin typeface="Calibri"/>
                <a:cs typeface="Calibri"/>
              </a:rPr>
              <a:t>δραστηριότητας.</a:t>
            </a:r>
            <a:r>
              <a:rPr sz="1600" b="1" spc="15" dirty="0">
                <a:latin typeface="Calibri"/>
                <a:cs typeface="Calibri"/>
              </a:rPr>
              <a:t> </a:t>
            </a:r>
            <a:endParaRPr lang="el-GR" sz="1600" b="1" spc="15" dirty="0">
              <a:latin typeface="Calibri"/>
              <a:cs typeface="Calibri"/>
            </a:endParaRPr>
          </a:p>
        </p:txBody>
      </p:sp>
    </p:spTree>
    <p:extLst>
      <p:ext uri="{BB962C8B-B14F-4D97-AF65-F5344CB8AC3E}">
        <p14:creationId xmlns:p14="http://schemas.microsoft.com/office/powerpoint/2010/main" val="960246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pic>
        <p:nvPicPr>
          <p:cNvPr id="7"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629608" y="973629"/>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3">
            <a:extLst>
              <a:ext uri="{FF2B5EF4-FFF2-40B4-BE49-F238E27FC236}">
                <a16:creationId xmlns:a16="http://schemas.microsoft.com/office/drawing/2014/main" id="{0BD7CC4F-A1E4-8DE0-A1C1-7C7656071D22}"/>
              </a:ext>
            </a:extLst>
          </p:cNvPr>
          <p:cNvSpPr txBox="1"/>
          <p:nvPr/>
        </p:nvSpPr>
        <p:spPr>
          <a:xfrm>
            <a:off x="2438400" y="3200400"/>
            <a:ext cx="6857999" cy="2821285"/>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lang="el-GR" sz="2400" b="1" spc="-5" dirty="0">
                <a:solidFill>
                  <a:srgbClr val="1EA192"/>
                </a:solidFill>
                <a:latin typeface="Calibri"/>
                <a:cs typeface="Calibri"/>
              </a:rPr>
              <a:t>Μικρής Κλίμακας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sz="3000" b="1" spc="-5" dirty="0">
                <a:latin typeface="Calibri"/>
                <a:cs typeface="Calibri"/>
              </a:rPr>
              <a:t>ΓΕΝΙΚΕΣ ΠΛΗΡΟΦΟΡΙΕΣ ΓΙΑ </a:t>
            </a:r>
            <a:r>
              <a:rPr sz="3000" b="1" spc="-10" dirty="0">
                <a:latin typeface="Calibri"/>
                <a:cs typeface="Calibri"/>
              </a:rPr>
              <a:t>ΤΟ </a:t>
            </a:r>
            <a:r>
              <a:rPr sz="3000" b="1" spc="-755" dirty="0">
                <a:latin typeface="Calibri"/>
                <a:cs typeface="Calibri"/>
              </a:rPr>
              <a:t> </a:t>
            </a:r>
            <a:r>
              <a:rPr lang="en-GB" sz="3000" b="1" spc="-755" dirty="0">
                <a:latin typeface="Calibri"/>
                <a:cs typeface="Calibri"/>
              </a:rPr>
              <a:t>   </a:t>
            </a:r>
            <a:r>
              <a:rPr sz="3000" b="1" spc="-10" dirty="0">
                <a:latin typeface="Calibri"/>
                <a:cs typeface="Calibri"/>
              </a:rPr>
              <a:t>ΠΡΟΓΡΑΜΜΑ</a:t>
            </a:r>
            <a:r>
              <a:rPr lang="el-GR" sz="3000" b="1" spc="-10" dirty="0">
                <a:latin typeface="Calibri"/>
                <a:cs typeface="Calibri"/>
              </a:rPr>
              <a:t> – ΠΡΟΣΚΛΗΣΗ 2024</a:t>
            </a:r>
            <a:endParaRPr sz="3000" dirty="0">
              <a:latin typeface="Calibri"/>
              <a:cs typeface="Calibri"/>
            </a:endParaRPr>
          </a:p>
        </p:txBody>
      </p:sp>
    </p:spTree>
    <p:extLst>
      <p:ext uri="{BB962C8B-B14F-4D97-AF65-F5344CB8AC3E}">
        <p14:creationId xmlns:p14="http://schemas.microsoft.com/office/powerpoint/2010/main" val="3874987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6E65D51-8FB1-42AA-E668-99527CC48DEE}"/>
              </a:ext>
            </a:extLst>
          </p:cNvPr>
          <p:cNvSpPr txBox="1">
            <a:spLocks/>
          </p:cNvSpPr>
          <p:nvPr/>
        </p:nvSpPr>
        <p:spPr>
          <a:xfrm>
            <a:off x="312216" y="84836"/>
            <a:ext cx="8564880" cy="45212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25" normalizeH="0" baseline="0" noProof="0">
                <a:ln>
                  <a:noFill/>
                </a:ln>
                <a:solidFill>
                  <a:srgbClr val="FFFFFF"/>
                </a:solidFill>
                <a:effectLst/>
                <a:uLnTx/>
                <a:uFillTx/>
                <a:latin typeface="Calibri"/>
                <a:ea typeface="+mj-ea"/>
                <a:cs typeface="Calibri"/>
              </a:rPr>
              <a:t>ΥΠΟΛΟΓΙΣΜΟΣ ΚΟΣΤΟΥΣ ΔΡΑΣΤΗΡΙΟΤΗΤΩΝ</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
        <p:nvSpPr>
          <p:cNvPr id="6" name="object 3">
            <a:extLst>
              <a:ext uri="{FF2B5EF4-FFF2-40B4-BE49-F238E27FC236}">
                <a16:creationId xmlns:a16="http://schemas.microsoft.com/office/drawing/2014/main" id="{7F45475F-AC46-AADC-1301-60BAABAC4CE0}"/>
              </a:ext>
            </a:extLst>
          </p:cNvPr>
          <p:cNvSpPr txBox="1"/>
          <p:nvPr/>
        </p:nvSpPr>
        <p:spPr>
          <a:xfrm>
            <a:off x="457200" y="685800"/>
            <a:ext cx="10826115" cy="5120120"/>
          </a:xfrm>
          <a:prstGeom prst="rect">
            <a:avLst/>
          </a:prstGeom>
        </p:spPr>
        <p:txBody>
          <a:bodyPr vert="horz" wrap="square" lIns="0" tIns="12065" rIns="0" bIns="0" rtlCol="0">
            <a:spAutoFit/>
          </a:bodyPr>
          <a:lstStyle/>
          <a:p>
            <a:pPr>
              <a:lnSpc>
                <a:spcPct val="100000"/>
              </a:lnSpc>
              <a:spcBef>
                <a:spcPts val="10"/>
              </a:spcBef>
            </a:pPr>
            <a:endParaRPr sz="2750" dirty="0">
              <a:latin typeface="Calibri"/>
              <a:cs typeface="Calibri"/>
            </a:endParaRPr>
          </a:p>
          <a:p>
            <a:pPr marL="12700" marR="5080" algn="just">
              <a:lnSpc>
                <a:spcPct val="80000"/>
              </a:lnSpc>
            </a:pPr>
            <a:r>
              <a:rPr sz="2000" u="heavy" dirty="0">
                <a:uFill>
                  <a:solidFill>
                    <a:srgbClr val="000000"/>
                  </a:solidFill>
                </a:uFill>
                <a:latin typeface="Calibri"/>
                <a:cs typeface="Calibri"/>
              </a:rPr>
              <a:t>O </a:t>
            </a:r>
            <a:r>
              <a:rPr sz="2000" u="heavy" spc="-10" dirty="0">
                <a:uFill>
                  <a:solidFill>
                    <a:srgbClr val="000000"/>
                  </a:solidFill>
                </a:uFill>
                <a:latin typeface="Calibri"/>
                <a:cs typeface="Calibri"/>
              </a:rPr>
              <a:t>Οδηγός του Προγράμματος </a:t>
            </a:r>
            <a:r>
              <a:rPr sz="2000" u="heavy" spc="-5" dirty="0">
                <a:uFill>
                  <a:solidFill>
                    <a:srgbClr val="000000"/>
                  </a:solidFill>
                </a:uFill>
                <a:latin typeface="Calibri"/>
                <a:cs typeface="Calibri"/>
              </a:rPr>
              <a:t>δεν </a:t>
            </a:r>
            <a:r>
              <a:rPr sz="2000" u="heavy" spc="-10" dirty="0">
                <a:uFill>
                  <a:solidFill>
                    <a:srgbClr val="000000"/>
                  </a:solidFill>
                </a:uFill>
                <a:latin typeface="Calibri"/>
                <a:cs typeface="Calibri"/>
              </a:rPr>
              <a:t>προτείνει συγκεκριμένη μέθοδο</a:t>
            </a:r>
            <a:r>
              <a:rPr sz="2000" spc="-10" dirty="0">
                <a:latin typeface="Calibri"/>
                <a:cs typeface="Calibri"/>
              </a:rPr>
              <a:t> </a:t>
            </a:r>
            <a:r>
              <a:rPr sz="2000" spc="-5" dirty="0">
                <a:latin typeface="Calibri"/>
                <a:cs typeface="Calibri"/>
              </a:rPr>
              <a:t>για </a:t>
            </a:r>
            <a:r>
              <a:rPr sz="2000" spc="-10" dirty="0">
                <a:latin typeface="Calibri"/>
                <a:cs typeface="Calibri"/>
              </a:rPr>
              <a:t>τον </a:t>
            </a:r>
            <a:r>
              <a:rPr sz="2000" spc="-15" dirty="0">
                <a:latin typeface="Calibri"/>
                <a:cs typeface="Calibri"/>
              </a:rPr>
              <a:t>υπολογισμό </a:t>
            </a:r>
            <a:r>
              <a:rPr sz="2000" spc="-10" dirty="0">
                <a:latin typeface="Calibri"/>
                <a:cs typeface="Calibri"/>
              </a:rPr>
              <a:t>του </a:t>
            </a:r>
            <a:r>
              <a:rPr sz="2000" spc="-15" dirty="0">
                <a:latin typeface="Calibri"/>
                <a:cs typeface="Calibri"/>
              </a:rPr>
              <a:t>κόστους </a:t>
            </a:r>
            <a:r>
              <a:rPr sz="2000" dirty="0">
                <a:latin typeface="Calibri"/>
                <a:cs typeface="Calibri"/>
              </a:rPr>
              <a:t>της </a:t>
            </a:r>
            <a:r>
              <a:rPr sz="2000" spc="5" dirty="0">
                <a:latin typeface="Calibri"/>
                <a:cs typeface="Calibri"/>
              </a:rPr>
              <a:t> </a:t>
            </a:r>
            <a:r>
              <a:rPr sz="2000" spc="-10" dirty="0">
                <a:latin typeface="Calibri"/>
                <a:cs typeface="Calibri"/>
              </a:rPr>
              <a:t>των</a:t>
            </a:r>
            <a:r>
              <a:rPr sz="2000" spc="-5" dirty="0">
                <a:latin typeface="Calibri"/>
                <a:cs typeface="Calibri"/>
              </a:rPr>
              <a:t> </a:t>
            </a:r>
            <a:r>
              <a:rPr sz="2000" spc="-10" dirty="0">
                <a:latin typeface="Calibri"/>
                <a:cs typeface="Calibri"/>
              </a:rPr>
              <a:t>δραστηριοτήτων</a:t>
            </a:r>
            <a:r>
              <a:rPr sz="2000" spc="-5" dirty="0">
                <a:latin typeface="Calibri"/>
                <a:cs typeface="Calibri"/>
              </a:rPr>
              <a:t> από</a:t>
            </a:r>
            <a:r>
              <a:rPr sz="2000" dirty="0">
                <a:latin typeface="Calibri"/>
                <a:cs typeface="Calibri"/>
              </a:rPr>
              <a:t> </a:t>
            </a:r>
            <a:r>
              <a:rPr sz="2000" spc="-5" dirty="0">
                <a:latin typeface="Calibri"/>
                <a:cs typeface="Calibri"/>
              </a:rPr>
              <a:t>μεριάς</a:t>
            </a:r>
            <a:r>
              <a:rPr sz="2000" dirty="0">
                <a:latin typeface="Calibri"/>
                <a:cs typeface="Calibri"/>
              </a:rPr>
              <a:t> </a:t>
            </a:r>
            <a:r>
              <a:rPr sz="2000" spc="-15" dirty="0">
                <a:latin typeface="Calibri"/>
                <a:cs typeface="Calibri"/>
              </a:rPr>
              <a:t>αιτητή.</a:t>
            </a:r>
            <a:r>
              <a:rPr sz="2000" spc="-10" dirty="0">
                <a:latin typeface="Calibri"/>
                <a:cs typeface="Calibri"/>
              </a:rPr>
              <a:t> </a:t>
            </a:r>
            <a:r>
              <a:rPr sz="2000" spc="-5" dirty="0">
                <a:latin typeface="Calibri"/>
                <a:cs typeface="Calibri"/>
              </a:rPr>
              <a:t>Επειδή,</a:t>
            </a:r>
            <a:r>
              <a:rPr sz="2000" dirty="0">
                <a:latin typeface="Calibri"/>
                <a:cs typeface="Calibri"/>
              </a:rPr>
              <a:t> </a:t>
            </a:r>
            <a:r>
              <a:rPr sz="2000" spc="-5" dirty="0">
                <a:latin typeface="Calibri"/>
                <a:cs typeface="Calibri"/>
              </a:rPr>
              <a:t>όμως,</a:t>
            </a:r>
            <a:r>
              <a:rPr sz="2000" dirty="0">
                <a:latin typeface="Calibri"/>
                <a:cs typeface="Calibri"/>
              </a:rPr>
              <a:t> </a:t>
            </a:r>
            <a:r>
              <a:rPr sz="2000" spc="-10" dirty="0">
                <a:latin typeface="Calibri"/>
                <a:cs typeface="Calibri"/>
              </a:rPr>
              <a:t>οι</a:t>
            </a:r>
            <a:r>
              <a:rPr sz="2000" spc="-5" dirty="0">
                <a:latin typeface="Calibri"/>
                <a:cs typeface="Calibri"/>
              </a:rPr>
              <a:t> </a:t>
            </a:r>
            <a:r>
              <a:rPr sz="2000" spc="-15" dirty="0">
                <a:latin typeface="Calibri"/>
                <a:cs typeface="Calibri"/>
              </a:rPr>
              <a:t>αξιολογητές</a:t>
            </a:r>
            <a:r>
              <a:rPr sz="2000" spc="-10" dirty="0">
                <a:latin typeface="Calibri"/>
                <a:cs typeface="Calibri"/>
              </a:rPr>
              <a:t> </a:t>
            </a:r>
            <a:r>
              <a:rPr sz="2000" spc="-5" dirty="0">
                <a:latin typeface="Calibri"/>
                <a:cs typeface="Calibri"/>
              </a:rPr>
              <a:t>της</a:t>
            </a:r>
            <a:r>
              <a:rPr sz="2000" dirty="0">
                <a:latin typeface="Calibri"/>
                <a:cs typeface="Calibri"/>
              </a:rPr>
              <a:t> </a:t>
            </a:r>
            <a:r>
              <a:rPr sz="2000" spc="-10" dirty="0">
                <a:latin typeface="Calibri"/>
                <a:cs typeface="Calibri"/>
              </a:rPr>
              <a:t>αίτησης</a:t>
            </a:r>
            <a:r>
              <a:rPr sz="2000" spc="-5" dirty="0">
                <a:latin typeface="Calibri"/>
                <a:cs typeface="Calibri"/>
              </a:rPr>
              <a:t> </a:t>
            </a:r>
            <a:r>
              <a:rPr sz="2000" dirty="0">
                <a:latin typeface="Calibri"/>
                <a:cs typeface="Calibri"/>
              </a:rPr>
              <a:t>θα </a:t>
            </a:r>
            <a:r>
              <a:rPr sz="2000" spc="5" dirty="0">
                <a:latin typeface="Calibri"/>
                <a:cs typeface="Calibri"/>
              </a:rPr>
              <a:t> </a:t>
            </a:r>
            <a:r>
              <a:rPr sz="2000" spc="-10" dirty="0">
                <a:latin typeface="Calibri"/>
                <a:cs typeface="Calibri"/>
              </a:rPr>
              <a:t>αξιολογήσουν</a:t>
            </a:r>
            <a:r>
              <a:rPr sz="2000" spc="-5" dirty="0">
                <a:latin typeface="Calibri"/>
                <a:cs typeface="Calibri"/>
              </a:rPr>
              <a:t> </a:t>
            </a:r>
            <a:r>
              <a:rPr sz="2000" spc="-15" dirty="0">
                <a:latin typeface="Calibri"/>
                <a:cs typeface="Calibri"/>
              </a:rPr>
              <a:t>την</a:t>
            </a:r>
            <a:r>
              <a:rPr sz="2000" spc="-10" dirty="0">
                <a:latin typeface="Calibri"/>
                <a:cs typeface="Calibri"/>
              </a:rPr>
              <a:t> </a:t>
            </a:r>
            <a:r>
              <a:rPr sz="2000" spc="-15" dirty="0">
                <a:latin typeface="Calibri"/>
                <a:cs typeface="Calibri"/>
              </a:rPr>
              <a:t>αποδοτικότητα/αποτελεσματικότητα</a:t>
            </a:r>
            <a:r>
              <a:rPr sz="2000" spc="-10" dirty="0">
                <a:latin typeface="Calibri"/>
                <a:cs typeface="Calibri"/>
              </a:rPr>
              <a:t> </a:t>
            </a:r>
            <a:r>
              <a:rPr sz="2000" spc="-5" dirty="0">
                <a:latin typeface="Calibri"/>
                <a:cs typeface="Calibri"/>
              </a:rPr>
              <a:t>της</a:t>
            </a:r>
            <a:r>
              <a:rPr sz="2000" dirty="0">
                <a:latin typeface="Calibri"/>
                <a:cs typeface="Calibri"/>
              </a:rPr>
              <a:t> </a:t>
            </a:r>
            <a:r>
              <a:rPr sz="2000" spc="-10" dirty="0">
                <a:latin typeface="Calibri"/>
                <a:cs typeface="Calibri"/>
              </a:rPr>
              <a:t>πρότασης</a:t>
            </a:r>
            <a:r>
              <a:rPr sz="2000" spc="-5" dirty="0">
                <a:latin typeface="Calibri"/>
                <a:cs typeface="Calibri"/>
              </a:rPr>
              <a:t> από</a:t>
            </a:r>
            <a:r>
              <a:rPr sz="2000" dirty="0">
                <a:latin typeface="Calibri"/>
                <a:cs typeface="Calibri"/>
              </a:rPr>
              <a:t> πλευράς</a:t>
            </a:r>
            <a:r>
              <a:rPr sz="2000" spc="5" dirty="0">
                <a:latin typeface="Calibri"/>
                <a:cs typeface="Calibri"/>
              </a:rPr>
              <a:t> </a:t>
            </a:r>
            <a:r>
              <a:rPr sz="2000" spc="-10" dirty="0">
                <a:latin typeface="Calibri"/>
                <a:cs typeface="Calibri"/>
              </a:rPr>
              <a:t>κόστους,</a:t>
            </a:r>
            <a:r>
              <a:rPr sz="2000" spc="-5" dirty="0">
                <a:latin typeface="Calibri"/>
                <a:cs typeface="Calibri"/>
              </a:rPr>
              <a:t> </a:t>
            </a:r>
            <a:r>
              <a:rPr sz="2000" u="sng" dirty="0">
                <a:uFill>
                  <a:solidFill>
                    <a:srgbClr val="000000"/>
                  </a:solidFill>
                </a:uFill>
                <a:latin typeface="Calibri"/>
                <a:cs typeface="Calibri"/>
              </a:rPr>
              <a:t>η </a:t>
            </a:r>
            <a:r>
              <a:rPr sz="2000" u="sng" spc="5" dirty="0">
                <a:latin typeface="Calibri"/>
                <a:cs typeface="Calibri"/>
              </a:rPr>
              <a:t> </a:t>
            </a:r>
            <a:r>
              <a:rPr sz="2000" u="sng" spc="-10" dirty="0">
                <a:uFill>
                  <a:solidFill>
                    <a:srgbClr val="000000"/>
                  </a:solidFill>
                </a:uFill>
                <a:latin typeface="Calibri"/>
                <a:cs typeface="Calibri"/>
              </a:rPr>
              <a:t>κοστολόγηση</a:t>
            </a:r>
            <a:r>
              <a:rPr lang="el-GR" sz="2000" u="sng" spc="-10" dirty="0">
                <a:uFill>
                  <a:solidFill>
                    <a:srgbClr val="000000"/>
                  </a:solidFill>
                </a:uFill>
                <a:latin typeface="Calibri"/>
                <a:cs typeface="Calibri"/>
              </a:rPr>
              <a:t> των δραστηριοτήτων</a:t>
            </a:r>
            <a:r>
              <a:rPr sz="2000" u="sng" spc="-35" dirty="0">
                <a:uFill>
                  <a:solidFill>
                    <a:srgbClr val="000000"/>
                  </a:solidFill>
                </a:uFill>
                <a:latin typeface="Calibri"/>
                <a:cs typeface="Calibri"/>
              </a:rPr>
              <a:t> </a:t>
            </a:r>
            <a:r>
              <a:rPr sz="2000" u="sng" spc="-5" dirty="0">
                <a:uFill>
                  <a:solidFill>
                    <a:srgbClr val="000000"/>
                  </a:solidFill>
                </a:uFill>
                <a:latin typeface="Calibri"/>
                <a:cs typeface="Calibri"/>
              </a:rPr>
              <a:t>είναι </a:t>
            </a:r>
            <a:r>
              <a:rPr sz="2000" u="sng" dirty="0">
                <a:uFill>
                  <a:solidFill>
                    <a:srgbClr val="000000"/>
                  </a:solidFill>
                </a:uFill>
                <a:latin typeface="Calibri"/>
                <a:cs typeface="Calibri"/>
              </a:rPr>
              <a:t>σωστότερο</a:t>
            </a:r>
            <a:r>
              <a:rPr sz="2000" u="sng" spc="-45" dirty="0">
                <a:uFill>
                  <a:solidFill>
                    <a:srgbClr val="000000"/>
                  </a:solidFill>
                </a:uFill>
                <a:latin typeface="Calibri"/>
                <a:cs typeface="Calibri"/>
              </a:rPr>
              <a:t> </a:t>
            </a:r>
            <a:r>
              <a:rPr sz="2000" u="sng" dirty="0">
                <a:uFill>
                  <a:solidFill>
                    <a:srgbClr val="000000"/>
                  </a:solidFill>
                </a:uFill>
                <a:latin typeface="Calibri"/>
                <a:cs typeface="Calibri"/>
              </a:rPr>
              <a:t>να </a:t>
            </a:r>
            <a:r>
              <a:rPr sz="2000" u="sng" spc="-5" dirty="0">
                <a:uFill>
                  <a:solidFill>
                    <a:srgbClr val="000000"/>
                  </a:solidFill>
                </a:uFill>
                <a:latin typeface="Calibri"/>
                <a:cs typeface="Calibri"/>
              </a:rPr>
              <a:t>γίνεται</a:t>
            </a:r>
            <a:r>
              <a:rPr sz="2000" u="sng" spc="-20" dirty="0">
                <a:uFill>
                  <a:solidFill>
                    <a:srgbClr val="000000"/>
                  </a:solidFill>
                </a:uFill>
                <a:latin typeface="Calibri"/>
                <a:cs typeface="Calibri"/>
              </a:rPr>
              <a:t> </a:t>
            </a:r>
            <a:r>
              <a:rPr sz="2000" u="sng" spc="5" dirty="0">
                <a:uFill>
                  <a:solidFill>
                    <a:srgbClr val="000000"/>
                  </a:solidFill>
                </a:uFill>
                <a:latin typeface="Calibri"/>
                <a:cs typeface="Calibri"/>
              </a:rPr>
              <a:t>στη</a:t>
            </a:r>
            <a:r>
              <a:rPr sz="2000" u="sng" spc="-15" dirty="0">
                <a:uFill>
                  <a:solidFill>
                    <a:srgbClr val="000000"/>
                  </a:solidFill>
                </a:uFill>
                <a:latin typeface="Calibri"/>
                <a:cs typeface="Calibri"/>
              </a:rPr>
              <a:t> </a:t>
            </a:r>
            <a:r>
              <a:rPr sz="2000" u="sng" spc="-5" dirty="0">
                <a:uFill>
                  <a:solidFill>
                    <a:srgbClr val="000000"/>
                  </a:solidFill>
                </a:uFill>
                <a:latin typeface="Calibri"/>
                <a:cs typeface="Calibri"/>
              </a:rPr>
              <a:t>βάση</a:t>
            </a:r>
            <a:r>
              <a:rPr sz="2000" u="sng" spc="-15" dirty="0">
                <a:uFill>
                  <a:solidFill>
                    <a:srgbClr val="000000"/>
                  </a:solidFill>
                </a:uFill>
                <a:latin typeface="Calibri"/>
                <a:cs typeface="Calibri"/>
              </a:rPr>
              <a:t> κάποιων</a:t>
            </a:r>
            <a:r>
              <a:rPr sz="2000" u="sng" spc="-20" dirty="0">
                <a:uFill>
                  <a:solidFill>
                    <a:srgbClr val="000000"/>
                  </a:solidFill>
                </a:uFill>
                <a:latin typeface="Calibri"/>
                <a:cs typeface="Calibri"/>
              </a:rPr>
              <a:t> </a:t>
            </a:r>
            <a:r>
              <a:rPr sz="2000" u="sng" spc="-15" dirty="0">
                <a:uFill>
                  <a:solidFill>
                    <a:srgbClr val="000000"/>
                  </a:solidFill>
                </a:uFill>
                <a:latin typeface="Calibri"/>
                <a:cs typeface="Calibri"/>
              </a:rPr>
              <a:t>λογικών</a:t>
            </a:r>
            <a:r>
              <a:rPr sz="2000" u="sng" spc="-25" dirty="0">
                <a:uFill>
                  <a:solidFill>
                    <a:srgbClr val="000000"/>
                  </a:solidFill>
                </a:uFill>
                <a:latin typeface="Calibri"/>
                <a:cs typeface="Calibri"/>
              </a:rPr>
              <a:t> </a:t>
            </a:r>
            <a:r>
              <a:rPr sz="2000" u="sng" spc="-10" dirty="0">
                <a:uFill>
                  <a:solidFill>
                    <a:srgbClr val="000000"/>
                  </a:solidFill>
                </a:uFill>
                <a:latin typeface="Calibri"/>
                <a:cs typeface="Calibri"/>
              </a:rPr>
              <a:t>στοιχείων/παραμέτρων</a:t>
            </a:r>
            <a:endParaRPr sz="2000" u="sng" dirty="0">
              <a:latin typeface="Calibri"/>
              <a:cs typeface="Calibri"/>
            </a:endParaRPr>
          </a:p>
          <a:p>
            <a:pPr>
              <a:lnSpc>
                <a:spcPct val="100000"/>
              </a:lnSpc>
              <a:spcBef>
                <a:spcPts val="5"/>
              </a:spcBef>
            </a:pPr>
            <a:endParaRPr sz="2750" dirty="0">
              <a:latin typeface="Calibri"/>
              <a:cs typeface="Calibri"/>
            </a:endParaRPr>
          </a:p>
          <a:p>
            <a:pPr marL="355600" indent="-342900">
              <a:lnSpc>
                <a:spcPct val="100000"/>
              </a:lnSpc>
              <a:buFont typeface="Wingdings"/>
              <a:buChar char=""/>
              <a:tabLst>
                <a:tab pos="354965" algn="l"/>
                <a:tab pos="355600" algn="l"/>
              </a:tabLst>
            </a:pPr>
            <a:r>
              <a:rPr sz="2000" b="1" u="heavy" spc="-5" dirty="0">
                <a:uFill>
                  <a:solidFill>
                    <a:srgbClr val="000000"/>
                  </a:solidFill>
                </a:uFill>
                <a:latin typeface="Calibri"/>
                <a:cs typeface="Calibri"/>
              </a:rPr>
              <a:t>Παράδειγμα</a:t>
            </a:r>
            <a:r>
              <a:rPr sz="2000" b="1" spc="-5" dirty="0">
                <a:latin typeface="Calibri"/>
                <a:cs typeface="Calibri"/>
              </a:rPr>
              <a:t>:</a:t>
            </a:r>
            <a:endParaRPr sz="2000" dirty="0">
              <a:latin typeface="Calibri"/>
              <a:cs typeface="Calibri"/>
            </a:endParaRPr>
          </a:p>
          <a:p>
            <a:pPr marL="12700" marR="7620" algn="just">
              <a:lnSpc>
                <a:spcPct val="80000"/>
              </a:lnSpc>
              <a:spcBef>
                <a:spcPts val="1760"/>
              </a:spcBef>
            </a:pPr>
            <a:r>
              <a:rPr sz="1800" spc="-10" dirty="0">
                <a:latin typeface="Calibri"/>
                <a:cs typeface="Calibri"/>
              </a:rPr>
              <a:t>Στην </a:t>
            </a:r>
            <a:r>
              <a:rPr sz="1800" spc="-5" dirty="0">
                <a:latin typeface="Calibri"/>
                <a:cs typeface="Calibri"/>
              </a:rPr>
              <a:t>περίπτωση </a:t>
            </a:r>
            <a:r>
              <a:rPr sz="1800" dirty="0">
                <a:latin typeface="Calibri"/>
                <a:cs typeface="Calibri"/>
              </a:rPr>
              <a:t>που </a:t>
            </a:r>
            <a:r>
              <a:rPr sz="1800" spc="-5" dirty="0">
                <a:latin typeface="Calibri"/>
                <a:cs typeface="Calibri"/>
              </a:rPr>
              <a:t>γίνεται προσπάθεια </a:t>
            </a:r>
            <a:r>
              <a:rPr sz="1800" spc="-10" dirty="0">
                <a:latin typeface="Calibri"/>
                <a:cs typeface="Calibri"/>
              </a:rPr>
              <a:t>κοστολόγησης </a:t>
            </a:r>
            <a:r>
              <a:rPr sz="1800" spc="-5" dirty="0">
                <a:latin typeface="Calibri"/>
                <a:cs typeface="Calibri"/>
              </a:rPr>
              <a:t>μίας μετακίνησης </a:t>
            </a:r>
            <a:r>
              <a:rPr sz="1800" dirty="0">
                <a:latin typeface="Calibri"/>
                <a:cs typeface="Calibri"/>
              </a:rPr>
              <a:t>στο </a:t>
            </a:r>
            <a:r>
              <a:rPr sz="1800" spc="-15" dirty="0">
                <a:latin typeface="Calibri"/>
                <a:cs typeface="Calibri"/>
              </a:rPr>
              <a:t>εξωτερικό</a:t>
            </a:r>
            <a:r>
              <a:rPr sz="1800" spc="375" dirty="0">
                <a:latin typeface="Calibri"/>
                <a:cs typeface="Calibri"/>
              </a:rPr>
              <a:t> </a:t>
            </a:r>
            <a:r>
              <a:rPr sz="1800" spc="-10" dirty="0">
                <a:latin typeface="Calibri"/>
                <a:cs typeface="Calibri"/>
              </a:rPr>
              <a:t>(αεροπορικά</a:t>
            </a:r>
            <a:r>
              <a:rPr sz="1800" spc="385" dirty="0">
                <a:latin typeface="Calibri"/>
                <a:cs typeface="Calibri"/>
              </a:rPr>
              <a:t> </a:t>
            </a:r>
            <a:r>
              <a:rPr sz="1800" spc="-5" dirty="0">
                <a:latin typeface="Calibri"/>
                <a:cs typeface="Calibri"/>
              </a:rPr>
              <a:t>εισιτήρια) </a:t>
            </a:r>
            <a:r>
              <a:rPr sz="1800" dirty="0">
                <a:latin typeface="Calibri"/>
                <a:cs typeface="Calibri"/>
              </a:rPr>
              <a:t> θα</a:t>
            </a:r>
            <a:r>
              <a:rPr sz="1800" spc="10" dirty="0">
                <a:latin typeface="Calibri"/>
                <a:cs typeface="Calibri"/>
              </a:rPr>
              <a:t> </a:t>
            </a:r>
            <a:r>
              <a:rPr sz="1800" spc="-5" dirty="0">
                <a:latin typeface="Calibri"/>
                <a:cs typeface="Calibri"/>
              </a:rPr>
              <a:t>μπορούσε</a:t>
            </a:r>
            <a:r>
              <a:rPr sz="1800" spc="35" dirty="0">
                <a:latin typeface="Calibri"/>
                <a:cs typeface="Calibri"/>
              </a:rPr>
              <a:t> </a:t>
            </a:r>
            <a:r>
              <a:rPr sz="1800" dirty="0">
                <a:latin typeface="Calibri"/>
                <a:cs typeface="Calibri"/>
              </a:rPr>
              <a:t>η</a:t>
            </a:r>
            <a:r>
              <a:rPr sz="1800" spc="-10" dirty="0">
                <a:latin typeface="Calibri"/>
                <a:cs typeface="Calibri"/>
              </a:rPr>
              <a:t> κοστολόγηση</a:t>
            </a:r>
            <a:r>
              <a:rPr sz="1800" dirty="0">
                <a:latin typeface="Calibri"/>
                <a:cs typeface="Calibri"/>
              </a:rPr>
              <a:t> </a:t>
            </a:r>
            <a:r>
              <a:rPr sz="1800" spc="-5" dirty="0">
                <a:latin typeface="Calibri"/>
                <a:cs typeface="Calibri"/>
              </a:rPr>
              <a:t>να</a:t>
            </a:r>
            <a:r>
              <a:rPr sz="1800" spc="20" dirty="0">
                <a:latin typeface="Calibri"/>
                <a:cs typeface="Calibri"/>
              </a:rPr>
              <a:t> </a:t>
            </a:r>
            <a:r>
              <a:rPr sz="1800" spc="-10" dirty="0">
                <a:latin typeface="Calibri"/>
                <a:cs typeface="Calibri"/>
              </a:rPr>
              <a:t>γίνει</a:t>
            </a:r>
            <a:r>
              <a:rPr sz="1800" spc="25" dirty="0">
                <a:latin typeface="Calibri"/>
                <a:cs typeface="Calibri"/>
              </a:rPr>
              <a:t> </a:t>
            </a:r>
            <a:r>
              <a:rPr sz="1800" dirty="0">
                <a:latin typeface="Calibri"/>
                <a:cs typeface="Calibri"/>
              </a:rPr>
              <a:t>- </a:t>
            </a:r>
            <a:r>
              <a:rPr sz="1800" spc="-10" dirty="0">
                <a:latin typeface="Calibri"/>
                <a:cs typeface="Calibri"/>
              </a:rPr>
              <a:t>μεταξύ</a:t>
            </a:r>
            <a:r>
              <a:rPr sz="1800" spc="45" dirty="0">
                <a:latin typeface="Calibri"/>
                <a:cs typeface="Calibri"/>
              </a:rPr>
              <a:t> </a:t>
            </a:r>
            <a:r>
              <a:rPr sz="1800" spc="-15" dirty="0">
                <a:latin typeface="Calibri"/>
                <a:cs typeface="Calibri"/>
              </a:rPr>
              <a:t>άλλων</a:t>
            </a:r>
            <a:r>
              <a:rPr sz="1800" spc="35" dirty="0">
                <a:latin typeface="Calibri"/>
                <a:cs typeface="Calibri"/>
              </a:rPr>
              <a:t> </a:t>
            </a:r>
            <a:r>
              <a:rPr sz="1800" dirty="0">
                <a:latin typeface="Calibri"/>
                <a:cs typeface="Calibri"/>
              </a:rPr>
              <a:t>- </a:t>
            </a:r>
            <a:r>
              <a:rPr sz="1800" spc="-5" dirty="0">
                <a:latin typeface="Calibri"/>
                <a:cs typeface="Calibri"/>
              </a:rPr>
              <a:t>με</a:t>
            </a:r>
            <a:r>
              <a:rPr sz="1800" spc="20" dirty="0">
                <a:latin typeface="Calibri"/>
                <a:cs typeface="Calibri"/>
              </a:rPr>
              <a:t> </a:t>
            </a:r>
            <a:r>
              <a:rPr sz="1800" spc="-10" dirty="0">
                <a:latin typeface="Calibri"/>
                <a:cs typeface="Calibri"/>
              </a:rPr>
              <a:t>τους</a:t>
            </a:r>
            <a:r>
              <a:rPr sz="1800" spc="5" dirty="0">
                <a:latin typeface="Calibri"/>
                <a:cs typeface="Calibri"/>
              </a:rPr>
              <a:t> </a:t>
            </a:r>
            <a:r>
              <a:rPr sz="1800" spc="-5" dirty="0">
                <a:latin typeface="Calibri"/>
                <a:cs typeface="Calibri"/>
              </a:rPr>
              <a:t>εξής</a:t>
            </a:r>
            <a:r>
              <a:rPr sz="1800" spc="5" dirty="0">
                <a:latin typeface="Calibri"/>
                <a:cs typeface="Calibri"/>
              </a:rPr>
              <a:t> </a:t>
            </a:r>
            <a:r>
              <a:rPr sz="1800" spc="-5" dirty="0">
                <a:latin typeface="Calibri"/>
                <a:cs typeface="Calibri"/>
              </a:rPr>
              <a:t>τρόπους:</a:t>
            </a:r>
            <a:endParaRPr sz="1800" dirty="0">
              <a:latin typeface="Calibri"/>
              <a:cs typeface="Calibri"/>
            </a:endParaRPr>
          </a:p>
          <a:p>
            <a:pPr>
              <a:lnSpc>
                <a:spcPct val="100000"/>
              </a:lnSpc>
              <a:spcBef>
                <a:spcPts val="25"/>
              </a:spcBef>
            </a:pPr>
            <a:endParaRPr sz="1750" dirty="0">
              <a:latin typeface="Calibri"/>
              <a:cs typeface="Calibri"/>
            </a:endParaRPr>
          </a:p>
          <a:p>
            <a:pPr marL="355600" indent="-342900">
              <a:lnSpc>
                <a:spcPts val="1945"/>
              </a:lnSpc>
              <a:buFont typeface="Wingdings"/>
              <a:buChar char=""/>
              <a:tabLst>
                <a:tab pos="354965" algn="l"/>
                <a:tab pos="355600" algn="l"/>
              </a:tabLst>
            </a:pPr>
            <a:r>
              <a:rPr sz="1800" spc="-5" dirty="0">
                <a:latin typeface="Calibri"/>
                <a:cs typeface="Calibri"/>
              </a:rPr>
              <a:t>Χρήση</a:t>
            </a:r>
            <a:r>
              <a:rPr sz="1800" spc="405" dirty="0">
                <a:latin typeface="Calibri"/>
                <a:cs typeface="Calibri"/>
              </a:rPr>
              <a:t> </a:t>
            </a:r>
            <a:r>
              <a:rPr sz="1800" spc="-15" dirty="0">
                <a:latin typeface="Calibri"/>
                <a:cs typeface="Calibri"/>
              </a:rPr>
              <a:t>των</a:t>
            </a:r>
            <a:r>
              <a:rPr sz="1800" spc="409" dirty="0">
                <a:latin typeface="Calibri"/>
                <a:cs typeface="Calibri"/>
              </a:rPr>
              <a:t> </a:t>
            </a:r>
            <a:r>
              <a:rPr sz="1800" spc="-5" dirty="0">
                <a:latin typeface="Calibri"/>
                <a:cs typeface="Calibri"/>
              </a:rPr>
              <a:t>τιμών</a:t>
            </a:r>
            <a:r>
              <a:rPr sz="1800" spc="409" dirty="0">
                <a:latin typeface="Calibri"/>
                <a:cs typeface="Calibri"/>
              </a:rPr>
              <a:t> </a:t>
            </a:r>
            <a:r>
              <a:rPr sz="1800" dirty="0">
                <a:latin typeface="Calibri"/>
                <a:cs typeface="Calibri"/>
              </a:rPr>
              <a:t>που</a:t>
            </a:r>
            <a:r>
              <a:rPr sz="1800" spc="405" dirty="0">
                <a:latin typeface="Calibri"/>
                <a:cs typeface="Calibri"/>
              </a:rPr>
              <a:t> </a:t>
            </a:r>
            <a:r>
              <a:rPr sz="1800" spc="-5" dirty="0">
                <a:latin typeface="Calibri"/>
                <a:cs typeface="Calibri"/>
              </a:rPr>
              <a:t>ίσχυαν</a:t>
            </a:r>
            <a:r>
              <a:rPr sz="1800" spc="420" dirty="0">
                <a:latin typeface="Calibri"/>
                <a:cs typeface="Calibri"/>
              </a:rPr>
              <a:t> </a:t>
            </a:r>
            <a:r>
              <a:rPr sz="1800" spc="-5" dirty="0">
                <a:latin typeface="Calibri"/>
                <a:cs typeface="Calibri"/>
              </a:rPr>
              <a:t>μέχρι</a:t>
            </a:r>
            <a:r>
              <a:rPr sz="1800" spc="395" dirty="0">
                <a:latin typeface="Calibri"/>
                <a:cs typeface="Calibri"/>
              </a:rPr>
              <a:t> </a:t>
            </a:r>
            <a:r>
              <a:rPr sz="1800" spc="-20" dirty="0">
                <a:latin typeface="Calibri"/>
                <a:cs typeface="Calibri"/>
              </a:rPr>
              <a:t>και</a:t>
            </a:r>
            <a:r>
              <a:rPr sz="1800" spc="415" dirty="0">
                <a:latin typeface="Calibri"/>
                <a:cs typeface="Calibri"/>
              </a:rPr>
              <a:t> </a:t>
            </a:r>
            <a:r>
              <a:rPr sz="1800" spc="-15" dirty="0">
                <a:latin typeface="Calibri"/>
                <a:cs typeface="Calibri"/>
              </a:rPr>
              <a:t>την</a:t>
            </a:r>
            <a:r>
              <a:rPr sz="1800" spc="409" dirty="0">
                <a:latin typeface="Calibri"/>
                <a:cs typeface="Calibri"/>
              </a:rPr>
              <a:t> </a:t>
            </a:r>
            <a:r>
              <a:rPr sz="1800" spc="-5" dirty="0">
                <a:latin typeface="Calibri"/>
                <a:cs typeface="Calibri"/>
              </a:rPr>
              <a:t>Πρόσκληση</a:t>
            </a:r>
            <a:r>
              <a:rPr sz="1800" spc="420" dirty="0">
                <a:latin typeface="Calibri"/>
                <a:cs typeface="Calibri"/>
              </a:rPr>
              <a:t> </a:t>
            </a:r>
            <a:r>
              <a:rPr sz="1800" spc="-10" dirty="0">
                <a:latin typeface="Calibri"/>
                <a:cs typeface="Calibri"/>
              </a:rPr>
              <a:t>του</a:t>
            </a:r>
            <a:r>
              <a:rPr sz="1800" spc="409" dirty="0">
                <a:latin typeface="Calibri"/>
                <a:cs typeface="Calibri"/>
              </a:rPr>
              <a:t> </a:t>
            </a:r>
            <a:r>
              <a:rPr sz="1800" spc="-5" dirty="0">
                <a:latin typeface="Calibri"/>
                <a:cs typeface="Calibri"/>
              </a:rPr>
              <a:t>2020</a:t>
            </a:r>
            <a:r>
              <a:rPr sz="1800" spc="400" dirty="0">
                <a:latin typeface="Calibri"/>
                <a:cs typeface="Calibri"/>
              </a:rPr>
              <a:t> </a:t>
            </a:r>
            <a:r>
              <a:rPr sz="1800" dirty="0">
                <a:latin typeface="Calibri"/>
                <a:cs typeface="Calibri"/>
              </a:rPr>
              <a:t>για</a:t>
            </a:r>
            <a:r>
              <a:rPr sz="1800" spc="395" dirty="0">
                <a:latin typeface="Calibri"/>
                <a:cs typeface="Calibri"/>
              </a:rPr>
              <a:t> </a:t>
            </a:r>
            <a:r>
              <a:rPr sz="1800" spc="-5" dirty="0">
                <a:latin typeface="Calibri"/>
                <a:cs typeface="Calibri"/>
              </a:rPr>
              <a:t>υποβολή</a:t>
            </a:r>
            <a:r>
              <a:rPr sz="1800" spc="409" dirty="0">
                <a:latin typeface="Calibri"/>
                <a:cs typeface="Calibri"/>
              </a:rPr>
              <a:t> </a:t>
            </a:r>
            <a:r>
              <a:rPr sz="1800" spc="-10" dirty="0">
                <a:latin typeface="Calibri"/>
                <a:cs typeface="Calibri"/>
              </a:rPr>
              <a:t>αιτήσεων</a:t>
            </a:r>
            <a:r>
              <a:rPr sz="1800" spc="415" dirty="0">
                <a:latin typeface="Calibri"/>
                <a:cs typeface="Calibri"/>
              </a:rPr>
              <a:t> </a:t>
            </a:r>
            <a:r>
              <a:rPr sz="1800" spc="-5" dirty="0">
                <a:latin typeface="Calibri"/>
                <a:cs typeface="Calibri"/>
              </a:rPr>
              <a:t>για</a:t>
            </a:r>
            <a:r>
              <a:rPr sz="1800" spc="400" dirty="0">
                <a:latin typeface="Calibri"/>
                <a:cs typeface="Calibri"/>
              </a:rPr>
              <a:t> </a:t>
            </a:r>
            <a:r>
              <a:rPr sz="1800" spc="-15" dirty="0">
                <a:latin typeface="Calibri"/>
                <a:cs typeface="Calibri"/>
              </a:rPr>
              <a:t>κάθε</a:t>
            </a:r>
            <a:r>
              <a:rPr sz="1800" spc="415" dirty="0">
                <a:latin typeface="Calibri"/>
                <a:cs typeface="Calibri"/>
              </a:rPr>
              <a:t> </a:t>
            </a:r>
            <a:r>
              <a:rPr sz="1800" spc="-5" dirty="0">
                <a:latin typeface="Calibri"/>
                <a:cs typeface="Calibri"/>
              </a:rPr>
              <a:t>εύρος</a:t>
            </a:r>
            <a:endParaRPr sz="1800" dirty="0">
              <a:latin typeface="Calibri"/>
              <a:cs typeface="Calibri"/>
            </a:endParaRPr>
          </a:p>
          <a:p>
            <a:pPr marL="355600">
              <a:lnSpc>
                <a:spcPts val="1945"/>
              </a:lnSpc>
            </a:pPr>
            <a:r>
              <a:rPr sz="1800" spc="-5" dirty="0">
                <a:latin typeface="Calibri"/>
                <a:cs typeface="Calibri"/>
              </a:rPr>
              <a:t>χιλιομετρικής</a:t>
            </a:r>
            <a:r>
              <a:rPr sz="1800" spc="45" dirty="0">
                <a:latin typeface="Calibri"/>
                <a:cs typeface="Calibri"/>
              </a:rPr>
              <a:t> </a:t>
            </a:r>
            <a:r>
              <a:rPr sz="1800" spc="-5" dirty="0">
                <a:latin typeface="Calibri"/>
                <a:cs typeface="Calibri"/>
              </a:rPr>
              <a:t>απόστασης</a:t>
            </a:r>
            <a:r>
              <a:rPr sz="1800" spc="10" dirty="0">
                <a:latin typeface="Calibri"/>
                <a:cs typeface="Calibri"/>
              </a:rPr>
              <a:t> </a:t>
            </a:r>
            <a:r>
              <a:rPr sz="1800" spc="-20" dirty="0">
                <a:latin typeface="Calibri"/>
                <a:cs typeface="Calibri"/>
              </a:rPr>
              <a:t>(Οικονομικοί</a:t>
            </a:r>
            <a:r>
              <a:rPr sz="1800" spc="65" dirty="0">
                <a:latin typeface="Calibri"/>
                <a:cs typeface="Calibri"/>
              </a:rPr>
              <a:t> </a:t>
            </a:r>
            <a:r>
              <a:rPr sz="1800" spc="-15" dirty="0">
                <a:latin typeface="Calibri"/>
                <a:cs typeface="Calibri"/>
              </a:rPr>
              <a:t>Πίνακες</a:t>
            </a:r>
            <a:r>
              <a:rPr sz="1800" spc="20" dirty="0">
                <a:latin typeface="Calibri"/>
                <a:cs typeface="Calibri"/>
              </a:rPr>
              <a:t> </a:t>
            </a:r>
            <a:r>
              <a:rPr sz="1800" spc="-5" dirty="0">
                <a:latin typeface="Calibri"/>
                <a:cs typeface="Calibri"/>
              </a:rPr>
              <a:t>ΕΕ)</a:t>
            </a:r>
            <a:endParaRPr sz="1800" dirty="0">
              <a:latin typeface="Calibri"/>
              <a:cs typeface="Calibri"/>
            </a:endParaRPr>
          </a:p>
          <a:p>
            <a:pPr>
              <a:lnSpc>
                <a:spcPct val="100000"/>
              </a:lnSpc>
              <a:spcBef>
                <a:spcPts val="25"/>
              </a:spcBef>
            </a:pPr>
            <a:endParaRPr sz="2100" dirty="0">
              <a:latin typeface="Calibri"/>
              <a:cs typeface="Calibri"/>
            </a:endParaRPr>
          </a:p>
          <a:p>
            <a:pPr marL="355600" marR="5080" indent="-342900">
              <a:lnSpc>
                <a:spcPct val="80000"/>
              </a:lnSpc>
              <a:spcBef>
                <a:spcPts val="5"/>
              </a:spcBef>
              <a:buFont typeface="Wingdings"/>
              <a:buChar char=""/>
              <a:tabLst>
                <a:tab pos="354965" algn="l"/>
                <a:tab pos="355600" algn="l"/>
              </a:tabLst>
            </a:pPr>
            <a:r>
              <a:rPr sz="1800" spc="-5" dirty="0">
                <a:latin typeface="Calibri"/>
                <a:cs typeface="Calibri"/>
              </a:rPr>
              <a:t>Έρευνα</a:t>
            </a:r>
            <a:r>
              <a:rPr sz="1800" spc="185" dirty="0">
                <a:latin typeface="Calibri"/>
                <a:cs typeface="Calibri"/>
              </a:rPr>
              <a:t> </a:t>
            </a:r>
            <a:r>
              <a:rPr sz="1800" spc="-5" dirty="0">
                <a:latin typeface="Calibri"/>
                <a:cs typeface="Calibri"/>
              </a:rPr>
              <a:t>αγοράς</a:t>
            </a:r>
            <a:r>
              <a:rPr sz="1800" spc="190" dirty="0">
                <a:latin typeface="Calibri"/>
                <a:cs typeface="Calibri"/>
              </a:rPr>
              <a:t> </a:t>
            </a:r>
            <a:r>
              <a:rPr sz="1800" spc="-5" dirty="0">
                <a:latin typeface="Calibri"/>
                <a:cs typeface="Calibri"/>
              </a:rPr>
              <a:t>για</a:t>
            </a:r>
            <a:r>
              <a:rPr sz="1800" spc="180" dirty="0">
                <a:latin typeface="Calibri"/>
                <a:cs typeface="Calibri"/>
              </a:rPr>
              <a:t> </a:t>
            </a:r>
            <a:r>
              <a:rPr sz="1800" spc="-5" dirty="0">
                <a:latin typeface="Calibri"/>
                <a:cs typeface="Calibri"/>
              </a:rPr>
              <a:t>διαθέσιμες</a:t>
            </a:r>
            <a:r>
              <a:rPr sz="1800" spc="195" dirty="0">
                <a:latin typeface="Calibri"/>
                <a:cs typeface="Calibri"/>
              </a:rPr>
              <a:t> </a:t>
            </a:r>
            <a:r>
              <a:rPr sz="1800" spc="-5" dirty="0">
                <a:latin typeface="Calibri"/>
                <a:cs typeface="Calibri"/>
              </a:rPr>
              <a:t>τιμές</a:t>
            </a:r>
            <a:r>
              <a:rPr sz="1800" spc="190" dirty="0">
                <a:latin typeface="Calibri"/>
                <a:cs typeface="Calibri"/>
              </a:rPr>
              <a:t> </a:t>
            </a:r>
            <a:r>
              <a:rPr sz="1800" spc="-20" dirty="0">
                <a:latin typeface="Calibri"/>
                <a:cs typeface="Calibri"/>
              </a:rPr>
              <a:t>κατά</a:t>
            </a:r>
            <a:r>
              <a:rPr sz="1800" spc="175" dirty="0">
                <a:latin typeface="Calibri"/>
                <a:cs typeface="Calibri"/>
              </a:rPr>
              <a:t> </a:t>
            </a:r>
            <a:r>
              <a:rPr sz="1800" spc="-15" dirty="0">
                <a:latin typeface="Calibri"/>
                <a:cs typeface="Calibri"/>
              </a:rPr>
              <a:t>την</a:t>
            </a:r>
            <a:r>
              <a:rPr sz="1800" spc="190" dirty="0">
                <a:latin typeface="Calibri"/>
                <a:cs typeface="Calibri"/>
              </a:rPr>
              <a:t> </a:t>
            </a:r>
            <a:r>
              <a:rPr sz="1800" spc="-5" dirty="0">
                <a:latin typeface="Calibri"/>
                <a:cs typeface="Calibri"/>
              </a:rPr>
              <a:t>προγραμματισμένη</a:t>
            </a:r>
            <a:r>
              <a:rPr sz="1800" spc="190" dirty="0">
                <a:latin typeface="Calibri"/>
                <a:cs typeface="Calibri"/>
              </a:rPr>
              <a:t> </a:t>
            </a:r>
            <a:r>
              <a:rPr sz="1800" dirty="0">
                <a:latin typeface="Calibri"/>
                <a:cs typeface="Calibri"/>
              </a:rPr>
              <a:t>περίοδο</a:t>
            </a:r>
            <a:r>
              <a:rPr sz="1800" spc="180" dirty="0">
                <a:latin typeface="Calibri"/>
                <a:cs typeface="Calibri"/>
              </a:rPr>
              <a:t> </a:t>
            </a:r>
            <a:r>
              <a:rPr sz="1800" spc="-10" dirty="0">
                <a:latin typeface="Calibri"/>
                <a:cs typeface="Calibri"/>
              </a:rPr>
              <a:t>υλοποίησης</a:t>
            </a:r>
            <a:r>
              <a:rPr sz="1800" spc="195" dirty="0">
                <a:latin typeface="Calibri"/>
                <a:cs typeface="Calibri"/>
              </a:rPr>
              <a:t> </a:t>
            </a:r>
            <a:r>
              <a:rPr sz="1800" spc="-25" dirty="0">
                <a:latin typeface="Calibri"/>
                <a:cs typeface="Calibri"/>
              </a:rPr>
              <a:t>και</a:t>
            </a:r>
            <a:r>
              <a:rPr sz="1800" spc="180" dirty="0">
                <a:latin typeface="Calibri"/>
                <a:cs typeface="Calibri"/>
              </a:rPr>
              <a:t> </a:t>
            </a:r>
            <a:r>
              <a:rPr sz="1800" spc="-15" dirty="0">
                <a:latin typeface="Calibri"/>
                <a:cs typeface="Calibri"/>
              </a:rPr>
              <a:t>καταχώρηση</a:t>
            </a:r>
            <a:r>
              <a:rPr sz="1800" spc="190" dirty="0">
                <a:latin typeface="Calibri"/>
                <a:cs typeface="Calibri"/>
              </a:rPr>
              <a:t> </a:t>
            </a:r>
            <a:r>
              <a:rPr sz="1800" spc="-5" dirty="0">
                <a:latin typeface="Calibri"/>
                <a:cs typeface="Calibri"/>
              </a:rPr>
              <a:t>στην </a:t>
            </a:r>
            <a:r>
              <a:rPr sz="1800" spc="-390" dirty="0">
                <a:latin typeface="Calibri"/>
                <a:cs typeface="Calibri"/>
              </a:rPr>
              <a:t> </a:t>
            </a:r>
            <a:r>
              <a:rPr sz="1800" spc="-10" dirty="0">
                <a:latin typeface="Calibri"/>
                <a:cs typeface="Calibri"/>
              </a:rPr>
              <a:t>αίτηση</a:t>
            </a:r>
            <a:r>
              <a:rPr sz="1800" spc="5" dirty="0">
                <a:latin typeface="Calibri"/>
                <a:cs typeface="Calibri"/>
              </a:rPr>
              <a:t> </a:t>
            </a:r>
            <a:r>
              <a:rPr sz="1800" spc="-10" dirty="0">
                <a:latin typeface="Calibri"/>
                <a:cs typeface="Calibri"/>
              </a:rPr>
              <a:t>του</a:t>
            </a:r>
            <a:r>
              <a:rPr sz="1800" spc="5" dirty="0">
                <a:latin typeface="Calibri"/>
                <a:cs typeface="Calibri"/>
              </a:rPr>
              <a:t> </a:t>
            </a:r>
            <a:r>
              <a:rPr sz="1800" spc="-10" dirty="0">
                <a:latin typeface="Calibri"/>
                <a:cs typeface="Calibri"/>
              </a:rPr>
              <a:t>μέσου</a:t>
            </a:r>
            <a:r>
              <a:rPr sz="1800" spc="20" dirty="0">
                <a:latin typeface="Calibri"/>
                <a:cs typeface="Calibri"/>
              </a:rPr>
              <a:t> </a:t>
            </a:r>
            <a:r>
              <a:rPr sz="1800" spc="-5" dirty="0">
                <a:latin typeface="Calibri"/>
                <a:cs typeface="Calibri"/>
              </a:rPr>
              <a:t>όρου</a:t>
            </a:r>
            <a:r>
              <a:rPr sz="1800" spc="10" dirty="0">
                <a:latin typeface="Calibri"/>
                <a:cs typeface="Calibri"/>
              </a:rPr>
              <a:t> </a:t>
            </a:r>
            <a:r>
              <a:rPr sz="1800" spc="-10" dirty="0">
                <a:latin typeface="Calibri"/>
                <a:cs typeface="Calibri"/>
              </a:rPr>
              <a:t>τιμών</a:t>
            </a:r>
            <a:endParaRPr sz="1800" dirty="0">
              <a:latin typeface="Calibri"/>
              <a:cs typeface="Calibri"/>
            </a:endParaRPr>
          </a:p>
          <a:p>
            <a:pPr>
              <a:lnSpc>
                <a:spcPct val="100000"/>
              </a:lnSpc>
              <a:spcBef>
                <a:spcPts val="30"/>
              </a:spcBef>
              <a:buFont typeface="Wingdings"/>
              <a:buChar char=""/>
            </a:pPr>
            <a:endParaRPr sz="2100" dirty="0">
              <a:latin typeface="Calibri"/>
              <a:cs typeface="Calibri"/>
            </a:endParaRPr>
          </a:p>
          <a:p>
            <a:pPr marL="355600" marR="9525" indent="-342900">
              <a:lnSpc>
                <a:spcPct val="80000"/>
              </a:lnSpc>
              <a:buFont typeface="Wingdings"/>
              <a:buChar char=""/>
              <a:tabLst>
                <a:tab pos="354965" algn="l"/>
                <a:tab pos="355600" algn="l"/>
              </a:tabLst>
            </a:pPr>
            <a:r>
              <a:rPr sz="1800" spc="-5" dirty="0">
                <a:latin typeface="Calibri"/>
                <a:cs typeface="Calibri"/>
              </a:rPr>
              <a:t>Εμπειρία</a:t>
            </a:r>
            <a:r>
              <a:rPr sz="1800" spc="130" dirty="0">
                <a:latin typeface="Calibri"/>
                <a:cs typeface="Calibri"/>
              </a:rPr>
              <a:t> </a:t>
            </a:r>
            <a:r>
              <a:rPr sz="1800" spc="-5" dirty="0">
                <a:latin typeface="Calibri"/>
                <a:cs typeface="Calibri"/>
              </a:rPr>
              <a:t>από</a:t>
            </a:r>
            <a:r>
              <a:rPr sz="1800" spc="120" dirty="0">
                <a:latin typeface="Calibri"/>
                <a:cs typeface="Calibri"/>
              </a:rPr>
              <a:t> </a:t>
            </a:r>
            <a:r>
              <a:rPr sz="1800" spc="-10" dirty="0">
                <a:latin typeface="Calibri"/>
                <a:cs typeface="Calibri"/>
              </a:rPr>
              <a:t>προηγούμενη</a:t>
            </a:r>
            <a:r>
              <a:rPr sz="1800" spc="114" dirty="0">
                <a:latin typeface="Calibri"/>
                <a:cs typeface="Calibri"/>
              </a:rPr>
              <a:t> </a:t>
            </a:r>
            <a:r>
              <a:rPr sz="1800" spc="-5" dirty="0">
                <a:latin typeface="Calibri"/>
                <a:cs typeface="Calibri"/>
              </a:rPr>
              <a:t>συμμετοχή</a:t>
            </a:r>
            <a:r>
              <a:rPr sz="1800" spc="100" dirty="0">
                <a:latin typeface="Calibri"/>
                <a:cs typeface="Calibri"/>
              </a:rPr>
              <a:t> </a:t>
            </a:r>
            <a:r>
              <a:rPr sz="1800" dirty="0">
                <a:latin typeface="Calibri"/>
                <a:cs typeface="Calibri"/>
              </a:rPr>
              <a:t>σε</a:t>
            </a:r>
            <a:r>
              <a:rPr sz="1800" spc="110" dirty="0">
                <a:latin typeface="Calibri"/>
                <a:cs typeface="Calibri"/>
              </a:rPr>
              <a:t> </a:t>
            </a:r>
            <a:r>
              <a:rPr sz="1800" spc="-5" dirty="0">
                <a:latin typeface="Calibri"/>
                <a:cs typeface="Calibri"/>
              </a:rPr>
              <a:t>Προγράμματα</a:t>
            </a:r>
            <a:r>
              <a:rPr sz="1800" spc="105" dirty="0">
                <a:latin typeface="Calibri"/>
                <a:cs typeface="Calibri"/>
              </a:rPr>
              <a:t> </a:t>
            </a:r>
            <a:r>
              <a:rPr sz="1800" spc="-15" dirty="0">
                <a:latin typeface="Calibri"/>
                <a:cs typeface="Calibri"/>
              </a:rPr>
              <a:t>σχετικά</a:t>
            </a:r>
            <a:r>
              <a:rPr sz="1800" spc="130" dirty="0">
                <a:latin typeface="Calibri"/>
                <a:cs typeface="Calibri"/>
              </a:rPr>
              <a:t> </a:t>
            </a:r>
            <a:r>
              <a:rPr sz="1800" spc="-5" dirty="0">
                <a:latin typeface="Calibri"/>
                <a:cs typeface="Calibri"/>
              </a:rPr>
              <a:t>με</a:t>
            </a:r>
            <a:r>
              <a:rPr sz="1800" spc="114" dirty="0">
                <a:latin typeface="Calibri"/>
                <a:cs typeface="Calibri"/>
              </a:rPr>
              <a:t> </a:t>
            </a:r>
            <a:r>
              <a:rPr sz="1800" spc="-10" dirty="0">
                <a:latin typeface="Calibri"/>
                <a:cs typeface="Calibri"/>
              </a:rPr>
              <a:t>το</a:t>
            </a:r>
            <a:r>
              <a:rPr sz="1800" spc="110" dirty="0">
                <a:latin typeface="Calibri"/>
                <a:cs typeface="Calibri"/>
              </a:rPr>
              <a:t> </a:t>
            </a:r>
            <a:r>
              <a:rPr sz="1800" spc="-10" dirty="0">
                <a:latin typeface="Calibri"/>
                <a:cs typeface="Calibri"/>
              </a:rPr>
              <a:t>πραγματικό</a:t>
            </a:r>
            <a:r>
              <a:rPr sz="1800" spc="120" dirty="0">
                <a:latin typeface="Calibri"/>
                <a:cs typeface="Calibri"/>
              </a:rPr>
              <a:t> </a:t>
            </a:r>
            <a:r>
              <a:rPr sz="1800" spc="-10" dirty="0">
                <a:latin typeface="Calibri"/>
                <a:cs typeface="Calibri"/>
              </a:rPr>
              <a:t>κόστος</a:t>
            </a:r>
            <a:r>
              <a:rPr sz="1800" spc="120" dirty="0">
                <a:latin typeface="Calibri"/>
                <a:cs typeface="Calibri"/>
              </a:rPr>
              <a:t> </a:t>
            </a:r>
            <a:r>
              <a:rPr sz="1800" spc="-5" dirty="0">
                <a:latin typeface="Calibri"/>
                <a:cs typeface="Calibri"/>
              </a:rPr>
              <a:t>μίας</a:t>
            </a:r>
            <a:r>
              <a:rPr sz="1800" spc="110" dirty="0">
                <a:latin typeface="Calibri"/>
                <a:cs typeface="Calibri"/>
              </a:rPr>
              <a:t> </a:t>
            </a:r>
            <a:r>
              <a:rPr sz="1800" spc="-5" dirty="0">
                <a:latin typeface="Calibri"/>
                <a:cs typeface="Calibri"/>
              </a:rPr>
              <a:t>τέτοιας </a:t>
            </a:r>
            <a:r>
              <a:rPr sz="1800" spc="-395" dirty="0">
                <a:latin typeface="Calibri"/>
                <a:cs typeface="Calibri"/>
              </a:rPr>
              <a:t> </a:t>
            </a:r>
            <a:r>
              <a:rPr sz="1800" spc="-10" dirty="0">
                <a:latin typeface="Calibri"/>
                <a:cs typeface="Calibri"/>
              </a:rPr>
              <a:t>μετακίνησης</a:t>
            </a:r>
            <a:endParaRPr sz="1800" dirty="0">
              <a:latin typeface="Calibri"/>
              <a:cs typeface="Calibri"/>
            </a:endParaRPr>
          </a:p>
        </p:txBody>
      </p:sp>
    </p:spTree>
    <p:extLst>
      <p:ext uri="{BB962C8B-B14F-4D97-AF65-F5344CB8AC3E}">
        <p14:creationId xmlns:p14="http://schemas.microsoft.com/office/powerpoint/2010/main" val="36701669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ΒΑΣΙΚΗ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2</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ΑΠΟΚΕΝΤΡΩΜΕΝΕΣ</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2350" b="0" i="0" u="none" strike="noStrike" kern="1200" cap="none" spc="0" normalizeH="0" baseline="0" noProof="0" dirty="0">
              <a:ln>
                <a:noFill/>
              </a:ln>
              <a:solidFill>
                <a:prstClr val="black"/>
              </a:solidFill>
              <a:effectLst/>
              <a:uLnTx/>
              <a:uFillTx/>
              <a:latin typeface="Calibri"/>
              <a:ea typeface="+mn-ea"/>
              <a:cs typeface="Calibri"/>
            </a:endParaRPr>
          </a:p>
          <a:p>
            <a:pPr marL="0" marR="67945" lvl="0" indent="0" algn="r" defTabSz="914400" rtl="0" eaLnBrk="1" fontAlgn="auto" latinLnBrk="0" hangingPunct="1">
              <a:lnSpc>
                <a:spcPct val="100000"/>
              </a:lnSpc>
              <a:spcBef>
                <a:spcPts val="5"/>
              </a:spcBef>
              <a:spcAft>
                <a:spcPts val="0"/>
              </a:spcAft>
              <a:buClrTx/>
              <a:buSzTx/>
              <a:buFontTx/>
              <a:buNone/>
              <a:tabLst/>
              <a:defRPr/>
            </a:pPr>
            <a:r>
              <a:rPr kumimoji="0" sz="2400" b="1" i="0" u="none" strike="noStrike" kern="1200" cap="none" spc="-5" normalizeH="0" baseline="0" noProof="0" dirty="0">
                <a:ln>
                  <a:noFill/>
                </a:ln>
                <a:solidFill>
                  <a:srgbClr val="1EA192"/>
                </a:solidFill>
                <a:effectLst/>
                <a:uLnTx/>
                <a:uFillTx/>
                <a:latin typeface="Calibri"/>
                <a:ea typeface="+mn-ea"/>
                <a:cs typeface="Calibri"/>
              </a:rPr>
              <a:t>ΣΥΜΠΡΑΞΕΙΣ</a:t>
            </a:r>
            <a:r>
              <a:rPr kumimoji="0" sz="2400" b="1" i="0" u="none" strike="noStrike" kern="1200" cap="none" spc="0" normalizeH="0" baseline="0" noProof="0" dirty="0">
                <a:ln>
                  <a:noFill/>
                </a:ln>
                <a:solidFill>
                  <a:srgbClr val="1EA192"/>
                </a:solidFill>
                <a:effectLst/>
                <a:uLnTx/>
                <a:uFillTx/>
                <a:latin typeface="Calibri"/>
                <a:ea typeface="+mn-ea"/>
                <a:cs typeface="Calibri"/>
              </a:rPr>
              <a:t> ΓΙΑ</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ΣΥΝΕΡΓΑΣΙΑ</a:t>
            </a:r>
            <a:r>
              <a:rPr kumimoji="0" sz="2400" b="1" i="0" u="none" strike="noStrike" kern="1200" cap="none" spc="-20" normalizeH="0" baseline="0" noProof="0" dirty="0">
                <a:ln>
                  <a:noFill/>
                </a:ln>
                <a:solidFill>
                  <a:srgbClr val="1EA192"/>
                </a:solidFill>
                <a:effectLst/>
                <a:uLnTx/>
                <a:uFillTx/>
                <a:latin typeface="Calibri"/>
                <a:ea typeface="+mn-ea"/>
                <a:cs typeface="Calibri"/>
              </a:rPr>
              <a:t> </a:t>
            </a:r>
            <a:r>
              <a:rPr kumimoji="0" sz="2400" b="1" i="0" u="none" strike="noStrike" kern="1200" cap="none" spc="0" normalizeH="0" baseline="0" noProof="0" dirty="0">
                <a:ln>
                  <a:noFill/>
                </a:ln>
                <a:solidFill>
                  <a:srgbClr val="1EA192"/>
                </a:solidFill>
                <a:effectLst/>
                <a:uLnTx/>
                <a:uFillTx/>
                <a:latin typeface="Calibri"/>
                <a:ea typeface="+mn-ea"/>
                <a:cs typeface="Calibri"/>
              </a:rPr>
              <a:t>–</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Συμπράξεις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43688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5" normalizeH="0" baseline="0" noProof="0" dirty="0">
                <a:ln>
                  <a:noFill/>
                </a:ln>
                <a:solidFill>
                  <a:srgbClr val="1EA192"/>
                </a:solidFill>
                <a:effectLst/>
                <a:uLnTx/>
                <a:uFillTx/>
                <a:latin typeface="Calibri"/>
                <a:ea typeface="+mn-ea"/>
                <a:cs typeface="Calibri"/>
              </a:rPr>
              <a:t>Μικρής Κλίμακας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Calibri"/>
            </a:endParaRP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5" normalizeH="0" baseline="0" noProof="0" dirty="0">
                <a:ln>
                  <a:noFill/>
                </a:ln>
                <a:solidFill>
                  <a:prstClr val="black"/>
                </a:solidFill>
                <a:effectLst/>
                <a:uLnTx/>
                <a:uFillTx/>
                <a:latin typeface="Calibri"/>
                <a:ea typeface="+mn-ea"/>
                <a:cs typeface="Calibri"/>
              </a:rPr>
              <a:t>  </a:t>
            </a:r>
            <a:r>
              <a:rPr kumimoji="0" lang="el-GR" sz="3000" b="1" i="0" u="none" strike="noStrike" kern="1200" cap="none" spc="-5" normalizeH="0" baseline="0" noProof="0" dirty="0">
                <a:ln>
                  <a:noFill/>
                </a:ln>
                <a:solidFill>
                  <a:prstClr val="black"/>
                </a:solidFill>
                <a:effectLst/>
                <a:uLnTx/>
                <a:uFillTx/>
                <a:latin typeface="Calibri"/>
                <a:ea typeface="+mn-ea"/>
                <a:cs typeface="Calibri"/>
              </a:rPr>
              <a:t>Τεχνικές Οδηγίες</a:t>
            </a: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5" normalizeH="0" baseline="0" noProof="0" dirty="0">
                <a:ln>
                  <a:noFill/>
                </a:ln>
                <a:solidFill>
                  <a:prstClr val="black"/>
                </a:solidFill>
                <a:effectLst/>
                <a:uLnTx/>
                <a:uFillTx/>
                <a:latin typeface="Calibri"/>
                <a:ea typeface="+mn-ea"/>
                <a:cs typeface="Calibri"/>
              </a:rPr>
              <a:t>Απόκτηση </a:t>
            </a:r>
            <a:r>
              <a:rPr kumimoji="0" lang="en-GB" sz="2400" b="1" i="0" u="none" strike="noStrike" kern="1200" cap="none" spc="-5" normalizeH="0" baseline="0" noProof="0" dirty="0">
                <a:ln>
                  <a:noFill/>
                </a:ln>
                <a:solidFill>
                  <a:prstClr val="black"/>
                </a:solidFill>
                <a:effectLst/>
                <a:uLnTx/>
                <a:uFillTx/>
                <a:latin typeface="Calibri"/>
                <a:ea typeface="+mn-ea"/>
                <a:cs typeface="Calibri"/>
              </a:rPr>
              <a:t>OID</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3" cstate="print"/>
          <a:stretch>
            <a:fillRect/>
          </a:stretch>
        </p:blipFill>
        <p:spPr>
          <a:xfrm>
            <a:off x="3630167" y="973836"/>
            <a:ext cx="4783836" cy="1938527"/>
          </a:xfrm>
          <a:prstGeom prst="rect">
            <a:avLst/>
          </a:prstGeom>
        </p:spPr>
      </p:pic>
    </p:spTree>
    <p:extLst>
      <p:ext uri="{BB962C8B-B14F-4D97-AF65-F5344CB8AC3E}">
        <p14:creationId xmlns:p14="http://schemas.microsoft.com/office/powerpoint/2010/main" val="710175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8195" y="89154"/>
            <a:ext cx="9928860" cy="45212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ΑΠΑΡΑΙΤΗΤΑ ΒΗΜΑΤΑ ΓΙΑ ΤΗΝ ΥΠΟΒΟΛΗ ΤΗΣ ΑΙΤΗΣΗΣ</a:t>
            </a:r>
            <a:endParaRPr sz="2800" dirty="0"/>
          </a:p>
        </p:txBody>
      </p:sp>
      <p:sp>
        <p:nvSpPr>
          <p:cNvPr id="3" name="object 3"/>
          <p:cNvSpPr txBox="1"/>
          <p:nvPr/>
        </p:nvSpPr>
        <p:spPr>
          <a:xfrm>
            <a:off x="678891" y="1465325"/>
            <a:ext cx="10729595" cy="3893374"/>
          </a:xfrm>
          <a:prstGeom prst="rect">
            <a:avLst/>
          </a:prstGeom>
        </p:spPr>
        <p:txBody>
          <a:bodyPr vert="horz" wrap="square" lIns="0" tIns="12065" rIns="0" bIns="0" rtlCol="0">
            <a:spAutoFit/>
          </a:bodyPr>
          <a:lstStyle/>
          <a:p>
            <a:pPr marL="355600" marR="0"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sz="2200" b="1" i="0" u="none" strike="noStrike" kern="1200" cap="none" spc="-5" normalizeH="0" baseline="0" noProof="0" dirty="0">
                <a:ln>
                  <a:noFill/>
                </a:ln>
                <a:solidFill>
                  <a:prstClr val="black"/>
                </a:solidFill>
                <a:effectLst/>
                <a:uLnTx/>
                <a:uFillTx/>
                <a:latin typeface="Calibri"/>
                <a:ea typeface="+mn-ea"/>
                <a:cs typeface="Calibri"/>
              </a:rPr>
              <a:t>Τα</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απαραίτητα</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βήματα</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για</a:t>
            </a:r>
            <a:r>
              <a:rPr kumimoji="0" sz="2200" b="1" i="0" u="none" strike="noStrike" kern="1200" cap="none" spc="0"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τους</a:t>
            </a:r>
            <a:r>
              <a:rPr kumimoji="0" sz="2200" b="1" i="0" u="none" strike="noStrike" kern="1200" cap="none" spc="4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οργανισμούς</a:t>
            </a:r>
            <a:r>
              <a:rPr kumimoji="0" sz="2200" b="1" i="0" u="none" strike="noStrike" kern="1200" cap="none" spc="5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που</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δε</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διαθέτουν</a:t>
            </a:r>
            <a:r>
              <a:rPr kumimoji="0" sz="2200" b="1" i="0" u="none" strike="noStrike" kern="1200" cap="none" spc="7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OID</a:t>
            </a:r>
            <a:r>
              <a:rPr kumimoji="0" sz="2200" b="1" i="0" u="none" strike="noStrike" kern="1200" cap="none" spc="10"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είναι:</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2950" b="0" i="0" u="none" strike="noStrike" kern="1200" cap="none" spc="0" normalizeH="0" baseline="0" noProof="0" dirty="0">
              <a:ln>
                <a:noFill/>
              </a:ln>
              <a:solidFill>
                <a:prstClr val="black"/>
              </a:solidFill>
              <a:effectLst/>
              <a:uLnTx/>
              <a:uFillTx/>
              <a:latin typeface="Calibri"/>
              <a:ea typeface="+mn-ea"/>
              <a:cs typeface="Calibri"/>
            </a:endParaRPr>
          </a:p>
          <a:p>
            <a:pPr marL="355600" marR="381000" lvl="0" indent="-342900" algn="l" defTabSz="914400" rtl="0" eaLnBrk="1" fontAlgn="auto" latinLnBrk="0" hangingPunct="1">
              <a:lnSpc>
                <a:spcPct val="100000"/>
              </a:lnSpc>
              <a:spcBef>
                <a:spcPts val="5"/>
              </a:spcBef>
              <a:spcAft>
                <a:spcPts val="0"/>
              </a:spcAft>
              <a:buClrTx/>
              <a:buSzTx/>
              <a:buFont typeface="Wingdings"/>
              <a:buChar char=""/>
              <a:tabLst>
                <a:tab pos="354965" algn="l"/>
                <a:tab pos="355600" algn="l"/>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Δημιουργία </a:t>
            </a:r>
            <a:r>
              <a:rPr kumimoji="0" sz="2000" b="1" i="0" u="none" strike="noStrike" kern="1200" cap="none" spc="0" normalizeH="0" baseline="0" noProof="0" dirty="0">
                <a:ln>
                  <a:noFill/>
                </a:ln>
                <a:solidFill>
                  <a:srgbClr val="1EA192"/>
                </a:solidFill>
                <a:effectLst/>
                <a:uLnTx/>
                <a:uFillTx/>
                <a:latin typeface="Calibri"/>
                <a:ea typeface="+mn-ea"/>
                <a:cs typeface="Calibri"/>
              </a:rPr>
              <a:t>EU</a:t>
            </a:r>
            <a:r>
              <a:rPr kumimoji="0" sz="2000" b="1" i="0" u="none" strike="noStrike" kern="1200" cap="none" spc="-5" normalizeH="0" baseline="0" noProof="0" dirty="0">
                <a:ln>
                  <a:noFill/>
                </a:ln>
                <a:solidFill>
                  <a:srgbClr val="1EA192"/>
                </a:solidFill>
                <a:effectLst/>
                <a:uLnTx/>
                <a:uFillTx/>
                <a:latin typeface="Calibri"/>
                <a:ea typeface="+mn-ea"/>
                <a:cs typeface="Calibri"/>
              </a:rPr>
              <a:t> Login</a:t>
            </a:r>
            <a:r>
              <a:rPr kumimoji="0" sz="2000" b="1" i="0" u="none" strike="noStrike" kern="1200" cap="none" spc="-10" normalizeH="0" baseline="0" noProof="0" dirty="0">
                <a:ln>
                  <a:noFill/>
                </a:ln>
                <a:solidFill>
                  <a:srgbClr val="1EA192"/>
                </a:solidFill>
                <a:effectLst/>
                <a:uLnTx/>
                <a:uFillTx/>
                <a:latin typeface="Calibri"/>
                <a:ea typeface="+mn-ea"/>
                <a:cs typeface="Calibri"/>
              </a:rPr>
              <a:t> </a:t>
            </a:r>
            <a:r>
              <a:rPr kumimoji="0" sz="2000" b="1" i="0" u="none" strike="noStrike" kern="1200" cap="none" spc="-5" normalizeH="0" baseline="0" noProof="0" dirty="0">
                <a:ln>
                  <a:noFill/>
                </a:ln>
                <a:solidFill>
                  <a:srgbClr val="1EA192"/>
                </a:solidFill>
                <a:effectLst/>
                <a:uLnTx/>
                <a:uFillTx/>
                <a:latin typeface="Calibri"/>
                <a:ea typeface="+mn-ea"/>
                <a:cs typeface="Calibri"/>
              </a:rPr>
              <a:t>Account</a:t>
            </a:r>
            <a:r>
              <a:rPr kumimoji="0" sz="2000" b="1" i="0" u="none" strike="noStrike" kern="1200" cap="none" spc="-15" normalizeH="0" baseline="0" noProof="0" dirty="0">
                <a:ln>
                  <a:noFill/>
                </a:ln>
                <a:solidFill>
                  <a:srgbClr val="1EA192"/>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Παρέχει</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πρόσβαση</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σε</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συγκεκριμένα</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ηλεκτρονικά</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εργαλεία,</a:t>
            </a:r>
            <a:r>
              <a:rPr kumimoji="0" sz="2000" b="0" i="0" u="none" strike="noStrike" kern="1200" cap="none" spc="-9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που </a:t>
            </a:r>
            <a:r>
              <a:rPr kumimoji="0" sz="2000" b="0" i="0" u="none" strike="noStrike" kern="1200" cap="none" spc="-434"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χρησιμοποιούνται</a:t>
            </a:r>
            <a:r>
              <a:rPr kumimoji="0" sz="2000" b="0" i="0" u="none" strike="noStrike" kern="1200" cap="none" spc="-4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πριν</a:t>
            </a:r>
            <a:r>
              <a:rPr kumimoji="0" sz="2000" b="0" i="0" u="none" strike="noStrike" kern="1200" cap="none" spc="-20" normalizeH="0" baseline="0" noProof="0" dirty="0">
                <a:ln>
                  <a:noFill/>
                </a:ln>
                <a:solidFill>
                  <a:prstClr val="black"/>
                </a:solidFill>
                <a:effectLst/>
                <a:uLnTx/>
                <a:uFillTx/>
                <a:latin typeface="Calibri"/>
                <a:ea typeface="+mn-ea"/>
                <a:cs typeface="Calibri"/>
              </a:rPr>
              <a:t> και</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20" normalizeH="0" baseline="0" noProof="0" dirty="0">
                <a:ln>
                  <a:noFill/>
                </a:ln>
                <a:solidFill>
                  <a:prstClr val="black"/>
                </a:solidFill>
                <a:effectLst/>
                <a:uLnTx/>
                <a:uFillTx/>
                <a:latin typeface="Calibri"/>
                <a:ea typeface="+mn-ea"/>
                <a:cs typeface="Calibri"/>
              </a:rPr>
              <a:t>κατά</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την</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υποβολή</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της </a:t>
            </a:r>
            <a:r>
              <a:rPr kumimoji="0" sz="2000" b="0" i="0" u="none" strike="noStrike" kern="1200" cap="none" spc="-5" normalizeH="0" baseline="0" noProof="0" dirty="0">
                <a:ln>
                  <a:noFill/>
                </a:ln>
                <a:solidFill>
                  <a:prstClr val="black"/>
                </a:solidFill>
                <a:effectLst/>
                <a:uLnTx/>
                <a:uFillTx/>
                <a:latin typeface="Calibri"/>
                <a:ea typeface="+mn-ea"/>
                <a:cs typeface="Calibri"/>
              </a:rPr>
              <a:t>αίτησης</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5"/>
              </a:spcBef>
              <a:spcAft>
                <a:spcPts val="0"/>
              </a:spcAft>
              <a:buClrTx/>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900" b="0" i="1" u="none" strike="noStrike" kern="1200" cap="none" spc="-5" normalizeH="0" baseline="0" noProof="0" dirty="0">
                <a:ln>
                  <a:noFill/>
                </a:ln>
                <a:solidFill>
                  <a:prstClr val="black"/>
                </a:solidFill>
                <a:effectLst/>
                <a:uLnTx/>
                <a:uFillTx/>
                <a:latin typeface="Calibri"/>
                <a:ea typeface="+mn-ea"/>
                <a:cs typeface="Calibri"/>
              </a:rPr>
              <a:t>!!!</a:t>
            </a:r>
            <a:r>
              <a:rPr kumimoji="0" sz="1900" b="0" i="1" u="none" strike="noStrike" kern="1200" cap="none" spc="2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Είναι</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πιθανό</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κάποιος</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οργανισμός</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που</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δε</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διαθέτει</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OID,</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να</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διαθέτει</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ήδη</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EU</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Login</a:t>
            </a:r>
            <a:r>
              <a:rPr kumimoji="0" sz="1900" b="0" i="1" u="none" strike="noStrike" kern="1200" cap="none" spc="25"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Account.</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21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Σύνδεση</a:t>
            </a:r>
            <a:r>
              <a:rPr kumimoji="0" sz="2000" b="1" i="0" u="none" strike="noStrike" kern="1200" cap="none" spc="-35"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με</a:t>
            </a:r>
            <a:r>
              <a:rPr kumimoji="0" sz="2000" b="1" i="0" u="none" strike="noStrike" kern="1200" cap="none" spc="-10" normalizeH="0" baseline="0" noProof="0" dirty="0">
                <a:ln>
                  <a:noFill/>
                </a:ln>
                <a:solidFill>
                  <a:prstClr val="black"/>
                </a:solidFill>
                <a:effectLst/>
                <a:uLnTx/>
                <a:uFillTx/>
                <a:latin typeface="Calibri"/>
                <a:ea typeface="+mn-ea"/>
                <a:cs typeface="Calibri"/>
              </a:rPr>
              <a:t> την</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Πλατφόρμα</a:t>
            </a:r>
            <a:r>
              <a:rPr kumimoji="0" sz="2000" b="1" i="0" u="none" strike="noStrike" kern="1200" cap="none" spc="-5" normalizeH="0" baseline="0" noProof="0" dirty="0">
                <a:ln>
                  <a:noFill/>
                </a:ln>
                <a:solidFill>
                  <a:srgbClr val="0462C1"/>
                </a:solidFill>
                <a:effectLst/>
                <a:uLnTx/>
                <a:uFillTx/>
                <a:latin typeface="Calibri"/>
                <a:ea typeface="+mn-ea"/>
                <a:cs typeface="Calibri"/>
              </a:rPr>
              <a:t> </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Erasmus+ </a:t>
            </a:r>
            <a:r>
              <a:rPr kumimoji="0" sz="2000" b="1"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2"/>
              </a:rPr>
              <a:t>and</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 European</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Solidarity</a:t>
            </a:r>
            <a:r>
              <a:rPr kumimoji="0" sz="2000" b="1" i="0" u="heavy" strike="noStrike" kern="1200" cap="none" spc="-2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Corps</a:t>
            </a:r>
            <a:r>
              <a:rPr kumimoji="0" sz="20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Platform</a:t>
            </a:r>
            <a:r>
              <a:rPr kumimoji="0" sz="2000" b="0" i="0" u="none" strike="noStrike" kern="1200" cap="none" spc="-10"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358140" algn="l" defTabSz="914400" rtl="0" eaLnBrk="1" fontAlgn="auto" latinLnBrk="0" hangingPunct="1">
              <a:lnSpc>
                <a:spcPct val="100000"/>
              </a:lnSpc>
              <a:spcBef>
                <a:spcPts val="969"/>
              </a:spcBef>
              <a:spcAft>
                <a:spcPts val="0"/>
              </a:spcAft>
              <a:buClrTx/>
              <a:buSzTx/>
              <a:buFont typeface="Wingdings"/>
              <a:buChar char=""/>
              <a:tabLst>
                <a:tab pos="370205" algn="l"/>
                <a:tab pos="37084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Εγγραφή</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οργανισμού</a:t>
            </a:r>
            <a:r>
              <a:rPr kumimoji="0" sz="1800" b="0" i="0" u="none" strike="noStrike" kern="1200" cap="none" spc="5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στο</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“ORS”(=Organisation</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Registration</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System),</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καταχώρηση</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δηλαδή </a:t>
            </a:r>
            <a:r>
              <a:rPr kumimoji="0" sz="1800" b="0" i="0" u="none" strike="noStrike" kern="1200" cap="none" spc="-15" normalizeH="0" baseline="0" noProof="0" dirty="0">
                <a:ln>
                  <a:noFill/>
                </a:ln>
                <a:solidFill>
                  <a:prstClr val="black"/>
                </a:solidFill>
                <a:effectLst/>
                <a:uLnTx/>
                <a:uFillTx/>
                <a:latin typeface="Calibri"/>
                <a:ea typeface="+mn-ea"/>
                <a:cs typeface="Calibri"/>
              </a:rPr>
              <a:t>των</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βασικών</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5" normalizeH="0" baseline="0" noProof="0" dirty="0">
                <a:ln>
                  <a:noFill/>
                </a:ln>
                <a:solidFill>
                  <a:prstClr val="black"/>
                </a:solidFill>
                <a:effectLst/>
                <a:uLnTx/>
                <a:uFillTx/>
                <a:latin typeface="Calibri"/>
                <a:ea typeface="+mn-ea"/>
                <a:cs typeface="Calibri"/>
              </a:rPr>
              <a:t>νομικών</a:t>
            </a:r>
            <a:r>
              <a:rPr kumimoji="0" sz="1800" b="0" i="0" u="none" strike="noStrike" kern="1200" cap="none" spc="45"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και</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οικονομικών</a:t>
            </a:r>
            <a:r>
              <a:rPr kumimoji="0" sz="1800" b="0" i="0" u="none" strike="noStrike" kern="1200" cap="none" spc="5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στοιχείων,</a:t>
            </a:r>
            <a:r>
              <a:rPr kumimoji="0" sz="1800" b="0" i="0" u="none" strike="noStrike" kern="1200" cap="none" spc="6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για</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απόκτηση</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μοναδικού</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αναγνωριστικού</a:t>
            </a:r>
            <a:r>
              <a:rPr kumimoji="0" sz="1800" b="0" i="0" u="none" strike="noStrike" kern="1200" cap="none" spc="45"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κωδικού</a:t>
            </a:r>
            <a:r>
              <a:rPr kumimoji="0" sz="1800" b="0" i="0" u="none" strike="noStrike" kern="1200" cap="none" spc="-5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OID</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Organisation</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0" algn="l" defTabSz="914400" rtl="0" eaLnBrk="1" fontAlgn="auto" latinLnBrk="0" hangingPunct="1">
              <a:lnSpc>
                <a:spcPts val="2150"/>
              </a:lnSpc>
              <a:spcBef>
                <a:spcPts val="25"/>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ID</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(πρώην</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PIC)</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Wingdings"/>
                <a:ea typeface="+mn-ea"/>
                <a:cs typeface="Wingdings"/>
              </a:rPr>
              <a:t></a:t>
            </a:r>
            <a:r>
              <a:rPr kumimoji="0" sz="1800" b="0" i="0" u="none" strike="noStrike" kern="1200" cap="none" spc="-35"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0" normalizeH="0" baseline="0" noProof="0" dirty="0">
                <a:ln>
                  <a:noFill/>
                </a:ln>
                <a:solidFill>
                  <a:prstClr val="black"/>
                </a:solidFill>
                <a:effectLst/>
                <a:uLnTx/>
                <a:uFillTx/>
                <a:latin typeface="Calibri"/>
                <a:ea typeface="+mn-ea"/>
                <a:cs typeface="Calibri"/>
              </a:rPr>
              <a:t>Η</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εγγραφή</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γίνεται</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άπαξ,</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αλλά</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η</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επικαιροποίησή</a:t>
            </a:r>
            <a:r>
              <a:rPr kumimoji="0" sz="1800" b="0" i="0" u="none" strike="noStrike" kern="1200" cap="none" spc="5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της</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είναι</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ανά</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πάσα</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στιγμή</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δυνατή</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ts val="2150"/>
              </a:lnSpc>
              <a:spcBef>
                <a:spcPts val="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Συμπλήρωση</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και</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Υποβολή</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Αίτησης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8891" y="1465325"/>
            <a:ext cx="10902950" cy="3891279"/>
          </a:xfrm>
          <a:prstGeom prst="rect">
            <a:avLst/>
          </a:prstGeom>
        </p:spPr>
        <p:txBody>
          <a:bodyPr vert="horz" wrap="square" lIns="0" tIns="12065" rIns="0" bIns="0" rtlCol="0">
            <a:spAutoFit/>
          </a:bodyPr>
          <a:lstStyle/>
          <a:p>
            <a:pPr marL="355600" marR="0"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sz="2200" b="1" i="0" u="none" strike="noStrike" kern="1200" cap="none" spc="-5" normalizeH="0" baseline="0" noProof="0" dirty="0">
                <a:ln>
                  <a:noFill/>
                </a:ln>
                <a:solidFill>
                  <a:prstClr val="black"/>
                </a:solidFill>
                <a:effectLst/>
                <a:uLnTx/>
                <a:uFillTx/>
                <a:latin typeface="Calibri"/>
                <a:ea typeface="+mn-ea"/>
                <a:cs typeface="Calibri"/>
              </a:rPr>
              <a:t>Τα</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απαραίτητα</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βήματα</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για</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τους</a:t>
            </a:r>
            <a:r>
              <a:rPr kumimoji="0" sz="2200" b="1" i="0" u="none" strike="noStrike" kern="1200" cap="none" spc="3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οργανισμούς</a:t>
            </a:r>
            <a:r>
              <a:rPr kumimoji="0" sz="2200" b="1" i="0" u="none" strike="noStrike" kern="1200" cap="none" spc="5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που</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διαθέτουν</a:t>
            </a:r>
            <a:r>
              <a:rPr kumimoji="0" sz="2200" b="1" i="0" u="none" strike="noStrike" kern="1200" cap="none" spc="7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OID</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είναι</a:t>
            </a:r>
            <a:r>
              <a:rPr kumimoji="0" sz="2200" b="1" i="0" u="none" strike="noStrike" kern="1200" cap="none" spc="1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15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Σύνδεση</a:t>
            </a:r>
            <a:r>
              <a:rPr kumimoji="0" sz="2000" b="1" i="0" u="none" strike="noStrike" kern="1200" cap="none" spc="-35"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με</a:t>
            </a:r>
            <a:r>
              <a:rPr kumimoji="0" sz="2000" b="1" i="0" u="none" strike="noStrike" kern="1200" cap="none" spc="-10" normalizeH="0" baseline="0" noProof="0" dirty="0">
                <a:ln>
                  <a:noFill/>
                </a:ln>
                <a:solidFill>
                  <a:prstClr val="black"/>
                </a:solidFill>
                <a:effectLst/>
                <a:uLnTx/>
                <a:uFillTx/>
                <a:latin typeface="Calibri"/>
                <a:ea typeface="+mn-ea"/>
                <a:cs typeface="Calibri"/>
              </a:rPr>
              <a:t> την</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Πλατφόρμα</a:t>
            </a:r>
            <a:r>
              <a:rPr kumimoji="0" sz="2000" b="1" i="0" u="none" strike="noStrike" kern="1200" cap="none" spc="-5" normalizeH="0" baseline="0" noProof="0" dirty="0">
                <a:ln>
                  <a:noFill/>
                </a:ln>
                <a:solidFill>
                  <a:srgbClr val="0462C1"/>
                </a:solidFill>
                <a:effectLst/>
                <a:uLnTx/>
                <a:uFillTx/>
                <a:latin typeface="Calibri"/>
                <a:ea typeface="+mn-ea"/>
                <a:cs typeface="Calibri"/>
              </a:rPr>
              <a:t> </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Erasmus+ </a:t>
            </a:r>
            <a:r>
              <a:rPr kumimoji="0" sz="2000" b="1"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2"/>
              </a:rPr>
              <a:t>and</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 European</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Solidarity</a:t>
            </a:r>
            <a:r>
              <a:rPr kumimoji="0" sz="2000" b="1" i="0" u="heavy" strike="noStrike" kern="1200" cap="none" spc="-2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Corps</a:t>
            </a:r>
            <a:r>
              <a:rPr kumimoji="0" sz="20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Platform</a:t>
            </a:r>
            <a:r>
              <a:rPr kumimoji="0" sz="2000" b="0" i="0" u="none" strike="noStrike" kern="1200" cap="none" spc="-10"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2350" b="0" i="0" u="none" strike="noStrike" kern="1200" cap="none" spc="0" normalizeH="0" baseline="0" noProof="0" dirty="0">
              <a:ln>
                <a:noFill/>
              </a:ln>
              <a:solidFill>
                <a:prstClr val="black"/>
              </a:solidFill>
              <a:effectLst/>
              <a:uLnTx/>
              <a:uFillTx/>
              <a:latin typeface="Calibri"/>
              <a:ea typeface="+mn-ea"/>
              <a:cs typeface="Calibri"/>
            </a:endParaRPr>
          </a:p>
          <a:p>
            <a:pPr marL="370840" marR="5080" lvl="0" indent="-358140" algn="just" defTabSz="914400" rtl="0" eaLnBrk="1" fontAlgn="auto" latinLnBrk="0" hangingPunct="1">
              <a:lnSpc>
                <a:spcPct val="100000"/>
              </a:lnSpc>
              <a:spcBef>
                <a:spcPts val="0"/>
              </a:spcBef>
              <a:spcAft>
                <a:spcPts val="0"/>
              </a:spcAft>
              <a:buClrTx/>
              <a:buSzTx/>
              <a:buFont typeface="Wingdings"/>
              <a:buChar char=""/>
              <a:tabLst>
                <a:tab pos="37084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Εντοπισμός</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της</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εγγραφής</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r>
              <a:rPr kumimoji="0" sz="1800" b="0" i="0" u="none" strike="noStrike" kern="1200" cap="none" spc="-5" normalizeH="0" baseline="0" noProof="0" dirty="0">
                <a:ln>
                  <a:noFill/>
                </a:ln>
                <a:solidFill>
                  <a:prstClr val="black"/>
                </a:solidFill>
                <a:effectLst/>
                <a:uLnTx/>
                <a:uFillTx/>
                <a:latin typeface="Calibri"/>
                <a:ea typeface="+mn-ea"/>
                <a:cs typeface="Calibri"/>
              </a:rPr>
              <a:t> οργανισμού</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στο</a:t>
            </a:r>
            <a:r>
              <a:rPr kumimoji="0" lang="el-GR"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“ORS”</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και</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επικαιροποίηση</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καταχωρημένων</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στοιχείων</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(όπου </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ισχύει):</a:t>
            </a:r>
            <a:r>
              <a:rPr kumimoji="0" sz="1800" b="0" i="0" u="none" strike="noStrike" kern="1200" cap="none" spc="0" normalizeH="0" baseline="0" noProof="0" dirty="0">
                <a:ln>
                  <a:noFill/>
                </a:ln>
                <a:solidFill>
                  <a:prstClr val="black"/>
                </a:solidFill>
                <a:effectLst/>
                <a:uLnTx/>
                <a:uFillTx/>
                <a:latin typeface="Calibri"/>
                <a:ea typeface="+mn-ea"/>
                <a:cs typeface="Calibri"/>
              </a:rPr>
              <a:t> Για</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την</a:t>
            </a:r>
            <a:r>
              <a:rPr kumimoji="0" sz="1800" b="0" i="0" u="none" strike="noStrike" kern="1200" cap="none" spc="-10" normalizeH="0" baseline="0" noProof="0" dirty="0">
                <a:ln>
                  <a:noFill/>
                </a:ln>
                <a:solidFill>
                  <a:prstClr val="black"/>
                </a:solidFill>
                <a:effectLst/>
                <a:uLnTx/>
                <a:uFillTx/>
                <a:latin typeface="Calibri"/>
                <a:ea typeface="+mn-ea"/>
                <a:cs typeface="Calibri"/>
              </a:rPr>
              <a:t> επικαιροποίηση</a:t>
            </a:r>
            <a:r>
              <a:rPr kumimoji="0" sz="1800" b="0" i="0" u="none" strike="noStrike" kern="1200" cap="none" spc="-5" normalizeH="0" baseline="0" noProof="0" dirty="0">
                <a:ln>
                  <a:noFill/>
                </a:ln>
                <a:solidFill>
                  <a:prstClr val="black"/>
                </a:solidFill>
                <a:effectLst/>
                <a:uLnTx/>
                <a:uFillTx/>
                <a:latin typeface="Calibri"/>
                <a:ea typeface="+mn-ea"/>
                <a:cs typeface="Calibri"/>
              </a:rPr>
              <a:t> της</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εγγραφής</a:t>
            </a:r>
            <a:r>
              <a:rPr kumimoji="0" sz="1800" b="0" i="0" u="none" strike="noStrike" kern="1200" cap="none" spc="-5" normalizeH="0" baseline="0" noProof="0" dirty="0">
                <a:ln>
                  <a:noFill/>
                </a:ln>
                <a:solidFill>
                  <a:prstClr val="black"/>
                </a:solidFill>
                <a:effectLst/>
                <a:uLnTx/>
                <a:uFillTx/>
                <a:latin typeface="Calibri"/>
                <a:ea typeface="+mn-ea"/>
                <a:cs typeface="Calibri"/>
              </a:rPr>
              <a:t> είναι</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απαραίτητα</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τα</a:t>
            </a:r>
            <a:r>
              <a:rPr kumimoji="0" sz="1800" b="0" i="0" u="none" strike="noStrike" kern="1200" cap="none" spc="-5" normalizeH="0" baseline="0" noProof="0" dirty="0">
                <a:ln>
                  <a:noFill/>
                </a:ln>
                <a:solidFill>
                  <a:prstClr val="black"/>
                </a:solidFill>
                <a:effectLst/>
                <a:uLnTx/>
                <a:uFillTx/>
                <a:latin typeface="Calibri"/>
                <a:ea typeface="+mn-ea"/>
                <a:cs typeface="Calibri"/>
              </a:rPr>
              <a:t> στοιχεία</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srgbClr val="1EA192"/>
                </a:solidFill>
                <a:effectLst/>
                <a:uLnTx/>
                <a:uFillTx/>
                <a:latin typeface="Calibri"/>
                <a:ea typeface="+mn-ea"/>
                <a:cs typeface="Calibri"/>
              </a:rPr>
              <a:t>EU</a:t>
            </a:r>
            <a:r>
              <a:rPr kumimoji="0" sz="1800" b="1" i="0" u="none" strike="noStrike" kern="1200" cap="none" spc="0" normalizeH="0" baseline="0" noProof="0" dirty="0">
                <a:ln>
                  <a:noFill/>
                </a:ln>
                <a:solidFill>
                  <a:srgbClr val="1EA192"/>
                </a:solidFill>
                <a:effectLst/>
                <a:uLnTx/>
                <a:uFillTx/>
                <a:latin typeface="Calibri"/>
                <a:ea typeface="+mn-ea"/>
                <a:cs typeface="Calibri"/>
              </a:rPr>
              <a:t> </a:t>
            </a:r>
            <a:r>
              <a:rPr kumimoji="0" sz="1800" b="1" i="0" u="none" strike="noStrike" kern="1200" cap="none" spc="-5" normalizeH="0" baseline="0" noProof="0" dirty="0">
                <a:ln>
                  <a:noFill/>
                </a:ln>
                <a:solidFill>
                  <a:srgbClr val="1EA192"/>
                </a:solidFill>
                <a:effectLst/>
                <a:uLnTx/>
                <a:uFillTx/>
                <a:latin typeface="Calibri"/>
                <a:ea typeface="+mn-ea"/>
                <a:cs typeface="Calibri"/>
              </a:rPr>
              <a:t>Login</a:t>
            </a:r>
            <a:r>
              <a:rPr kumimoji="0" sz="1800" b="1" i="0" u="none" strike="noStrike" kern="1200" cap="none" spc="0" normalizeH="0" baseline="0" noProof="0" dirty="0">
                <a:ln>
                  <a:noFill/>
                </a:ln>
                <a:solidFill>
                  <a:srgbClr val="1EA192"/>
                </a:solidFill>
                <a:effectLst/>
                <a:uLnTx/>
                <a:uFillTx/>
                <a:latin typeface="Calibri"/>
                <a:ea typeface="+mn-ea"/>
                <a:cs typeface="Calibri"/>
              </a:rPr>
              <a:t> </a:t>
            </a:r>
            <a:r>
              <a:rPr kumimoji="0" sz="1800" b="1" i="0" u="none" strike="noStrike" kern="1200" cap="none" spc="-10" normalizeH="0" baseline="0" noProof="0" dirty="0">
                <a:ln>
                  <a:noFill/>
                </a:ln>
                <a:solidFill>
                  <a:srgbClr val="1EA192"/>
                </a:solidFill>
                <a:effectLst/>
                <a:uLnTx/>
                <a:uFillTx/>
                <a:latin typeface="Calibri"/>
                <a:ea typeface="+mn-ea"/>
                <a:cs typeface="Calibri"/>
              </a:rPr>
              <a:t>Account</a:t>
            </a:r>
            <a:r>
              <a:rPr kumimoji="0" sz="1800" b="1" i="0" u="none" strike="noStrike" kern="1200" cap="none" spc="-5" normalizeH="0" baseline="0" noProof="0" dirty="0">
                <a:ln>
                  <a:noFill/>
                </a:ln>
                <a:solidFill>
                  <a:prstClr val="black"/>
                </a:solidFill>
                <a:effectLst/>
                <a:uLnTx/>
                <a:uFillTx/>
                <a:latin typeface="Calibri"/>
                <a:ea typeface="+mn-ea"/>
                <a:cs typeface="Calibri"/>
              </a:rPr>
              <a:t> </a:t>
            </a:r>
            <a:r>
              <a:rPr kumimoji="0" sz="18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που </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χρησιμοποιήθηκε</a:t>
            </a:r>
            <a:r>
              <a:rPr kumimoji="0" sz="1800" b="0"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για</a:t>
            </a:r>
            <a:r>
              <a:rPr kumimoji="0" sz="18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την</a:t>
            </a:r>
            <a:r>
              <a:rPr kumimoji="0" sz="18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εγγραφή</a:t>
            </a:r>
            <a:r>
              <a:rPr kumimoji="0" sz="18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του</a:t>
            </a:r>
            <a:r>
              <a:rPr kumimoji="0" sz="18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οργανισμού</a:t>
            </a:r>
            <a:r>
              <a:rPr kumimoji="0" sz="1800" b="0" i="0" u="heavy" strike="noStrike" kern="1200" cap="none" spc="4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στο</a:t>
            </a:r>
            <a:r>
              <a:rPr kumimoji="0" sz="18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ORS</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(username=email</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&amp;</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password)</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 typeface="Wingdings"/>
              <a:buChar char=""/>
              <a:tabLst/>
              <a:defRPr/>
            </a:pPr>
            <a:endParaRPr kumimoji="0" sz="2350" b="0" i="0" u="none" strike="noStrike" kern="1200" cap="none" spc="0" normalizeH="0" baseline="0" noProof="0" dirty="0">
              <a:ln>
                <a:noFill/>
              </a:ln>
              <a:solidFill>
                <a:prstClr val="black"/>
              </a:solidFill>
              <a:effectLst/>
              <a:uLnTx/>
              <a:uFillTx/>
              <a:latin typeface="Calibri"/>
              <a:ea typeface="+mn-ea"/>
              <a:cs typeface="Calibri"/>
            </a:endParaRPr>
          </a:p>
          <a:p>
            <a:pPr marL="12700" marR="244475" lvl="0" indent="0" algn="l" defTabSz="914400" rtl="0" eaLnBrk="1" fontAlgn="auto" latinLnBrk="0" hangingPunct="1">
              <a:lnSpc>
                <a:spcPct val="100000"/>
              </a:lnSpc>
              <a:spcBef>
                <a:spcPts val="0"/>
              </a:spcBef>
              <a:spcAft>
                <a:spcPts val="0"/>
              </a:spcAft>
              <a:buClrTx/>
              <a:buSzTx/>
              <a:buFontTx/>
              <a:buNone/>
              <a:tabLst/>
              <a:defRPr/>
            </a:pPr>
            <a:r>
              <a:rPr kumimoji="0" sz="1900" b="1" i="1" u="none" strike="noStrike" kern="1200" cap="none" spc="-5" normalizeH="0" baseline="0" noProof="0" dirty="0">
                <a:ln>
                  <a:noFill/>
                </a:ln>
                <a:solidFill>
                  <a:prstClr val="black"/>
                </a:solidFill>
                <a:effectLst/>
                <a:uLnTx/>
                <a:uFillTx/>
                <a:latin typeface="Calibri"/>
                <a:ea typeface="+mn-ea"/>
                <a:cs typeface="Calibri"/>
              </a:rPr>
              <a:t>!!!</a:t>
            </a:r>
            <a:r>
              <a:rPr kumimoji="0" sz="1900" b="1" i="1" u="none" strike="noStrike" kern="1200" cap="none" spc="4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Εάν</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δε</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διαθέτετε</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είτε</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το</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username</a:t>
            </a:r>
            <a:r>
              <a:rPr kumimoji="0" sz="1900" b="0" i="1" u="none" strike="noStrike" kern="1200" cap="none" spc="45"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είτε</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το</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password</a:t>
            </a:r>
            <a:r>
              <a:rPr kumimoji="0" sz="1900" b="0" i="1" u="none" strike="noStrike" kern="1200" cap="none" spc="2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του</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συγκεκριμένου</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EU</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Login</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Account,</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επικοινωνήστε </a:t>
            </a:r>
            <a:r>
              <a:rPr kumimoji="0" sz="1900" b="0" i="1" u="none" strike="noStrike" kern="1200" cap="none" spc="-415"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έγκαιρα</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με το ΙΔΕΠ</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Διά</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Βίου Μάθησης</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358140" algn="l" defTabSz="914400" rtl="0" eaLnBrk="1" fontAlgn="auto" latinLnBrk="0" hangingPunct="1">
              <a:lnSpc>
                <a:spcPct val="100000"/>
              </a:lnSpc>
              <a:spcBef>
                <a:spcPts val="1465"/>
              </a:spcBef>
              <a:spcAft>
                <a:spcPts val="0"/>
              </a:spcAft>
              <a:buClrTx/>
              <a:buSzTx/>
              <a:buFont typeface="Wingdings"/>
              <a:buChar char=""/>
              <a:tabLst>
                <a:tab pos="370205" algn="l"/>
                <a:tab pos="37084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Συμπλήρωση</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και</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Υποβολή</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Αίτησης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 name="Title 4">
            <a:extLst>
              <a:ext uri="{FF2B5EF4-FFF2-40B4-BE49-F238E27FC236}">
                <a16:creationId xmlns:a16="http://schemas.microsoft.com/office/drawing/2014/main" id="{B09E5378-FD97-B241-C440-490FA9B6D355}"/>
              </a:ext>
            </a:extLst>
          </p:cNvPr>
          <p:cNvSpPr>
            <a:spLocks noGrp="1"/>
          </p:cNvSpPr>
          <p:nvPr>
            <p:ph type="title"/>
          </p:nvPr>
        </p:nvSpPr>
        <p:spPr/>
        <p:txBody>
          <a:bodyPr/>
          <a:lstStyle/>
          <a:p>
            <a:endParaRPr lang="en-GB"/>
          </a:p>
        </p:txBody>
      </p:sp>
      <p:sp>
        <p:nvSpPr>
          <p:cNvPr id="6" name="object 2">
            <a:extLst>
              <a:ext uri="{FF2B5EF4-FFF2-40B4-BE49-F238E27FC236}">
                <a16:creationId xmlns:a16="http://schemas.microsoft.com/office/drawing/2014/main" id="{1BC944EA-2675-2C60-3062-31C4A9639E4A}"/>
              </a:ext>
            </a:extLst>
          </p:cNvPr>
          <p:cNvSpPr txBox="1">
            <a:spLocks/>
          </p:cNvSpPr>
          <p:nvPr/>
        </p:nvSpPr>
        <p:spPr>
          <a:xfrm>
            <a:off x="298195" y="89154"/>
            <a:ext cx="9928860" cy="45212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a:spcBef>
                <a:spcPts val="95"/>
              </a:spcBef>
            </a:pPr>
            <a:r>
              <a:rPr lang="el-GR" sz="2800" kern="0" spc="-15">
                <a:solidFill>
                  <a:srgbClr val="FFFFFF"/>
                </a:solidFill>
              </a:rPr>
              <a:t>ΑΠΑΡΑΙΤΗΤΑ ΒΗΜΑΤΑ ΓΙΑ ΤΗΝ ΥΠΟΒΟΛΗ ΤΗΣ ΑΙΤΗΣΗΣ</a:t>
            </a:r>
            <a:endParaRPr lang="el-GR" sz="2800" kern="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832" y="106121"/>
            <a:ext cx="804735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ΔΗΜΙΟΥΡΓΙΑ </a:t>
            </a:r>
            <a:r>
              <a:rPr sz="2800" spc="-5" dirty="0">
                <a:solidFill>
                  <a:srgbClr val="FFFFFF"/>
                </a:solidFill>
              </a:rPr>
              <a:t>EU</a:t>
            </a:r>
            <a:r>
              <a:rPr sz="2800" spc="5" dirty="0">
                <a:solidFill>
                  <a:srgbClr val="FFFFFF"/>
                </a:solidFill>
              </a:rPr>
              <a:t> </a:t>
            </a:r>
            <a:r>
              <a:rPr sz="2800" spc="-15" dirty="0">
                <a:solidFill>
                  <a:srgbClr val="FFFFFF"/>
                </a:solidFill>
              </a:rPr>
              <a:t>LOGIN</a:t>
            </a:r>
            <a:r>
              <a:rPr sz="2800" spc="5" dirty="0">
                <a:solidFill>
                  <a:srgbClr val="FFFFFF"/>
                </a:solidFill>
              </a:rPr>
              <a:t> </a:t>
            </a:r>
            <a:r>
              <a:rPr sz="2800" spc="-20" dirty="0">
                <a:solidFill>
                  <a:srgbClr val="FFFFFF"/>
                </a:solidFill>
              </a:rPr>
              <a:t>ACCOUNT</a:t>
            </a:r>
            <a:endParaRPr sz="2800" dirty="0"/>
          </a:p>
        </p:txBody>
      </p:sp>
      <p:sp>
        <p:nvSpPr>
          <p:cNvPr id="3" name="object 3"/>
          <p:cNvSpPr txBox="1"/>
          <p:nvPr/>
        </p:nvSpPr>
        <p:spPr>
          <a:xfrm>
            <a:off x="540512" y="1593342"/>
            <a:ext cx="10556240" cy="3944620"/>
          </a:xfrm>
          <a:prstGeom prst="rect">
            <a:avLst/>
          </a:prstGeom>
        </p:spPr>
        <p:txBody>
          <a:bodyPr vert="horz" wrap="square" lIns="0" tIns="12065" rIns="0" bIns="0" rtlCol="0">
            <a:spAutoFit/>
          </a:bodyPr>
          <a:lstStyle/>
          <a:p>
            <a:pPr marL="370840" marR="1595120" lvl="0" indent="-358140" algn="l" defTabSz="914400" rtl="0" eaLnBrk="1" fontAlgn="auto" latinLnBrk="0" hangingPunct="1">
              <a:lnSpc>
                <a:spcPct val="100000"/>
              </a:lnSpc>
              <a:spcBef>
                <a:spcPts val="95"/>
              </a:spcBef>
              <a:spcAft>
                <a:spcPts val="0"/>
              </a:spcAft>
              <a:buClrTx/>
              <a:buSzTx/>
              <a:buFont typeface="Wingdings"/>
              <a:buChar char=""/>
              <a:tabLst>
                <a:tab pos="370840" algn="l"/>
              </a:tabLst>
              <a:defRPr/>
            </a:pPr>
            <a:r>
              <a:rPr kumimoji="0" sz="2200" b="1" i="0" u="none" strike="noStrike" kern="1200" cap="none" spc="-10" normalizeH="0" baseline="0" noProof="0" dirty="0">
                <a:ln>
                  <a:noFill/>
                </a:ln>
                <a:solidFill>
                  <a:prstClr val="black"/>
                </a:solidFill>
                <a:effectLst/>
                <a:uLnTx/>
                <a:uFillTx/>
                <a:latin typeface="Calibri"/>
                <a:ea typeface="+mn-ea"/>
                <a:cs typeface="Calibri"/>
              </a:rPr>
              <a:t>Κατά</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τη</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δημιουργία</a:t>
            </a:r>
            <a:r>
              <a:rPr kumimoji="0" sz="2200" b="1" i="0" u="none" strike="noStrike" kern="1200" cap="none" spc="4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srgbClr val="1EA192"/>
                </a:solidFill>
                <a:effectLst/>
                <a:uLnTx/>
                <a:uFillTx/>
                <a:latin typeface="Calibri"/>
                <a:ea typeface="+mn-ea"/>
                <a:cs typeface="Calibri"/>
              </a:rPr>
              <a:t>EU</a:t>
            </a:r>
            <a:r>
              <a:rPr kumimoji="0" sz="2200" b="1" i="0" u="none" strike="noStrike" kern="1200" cap="none" spc="5" normalizeH="0" baseline="0" noProof="0" dirty="0">
                <a:ln>
                  <a:noFill/>
                </a:ln>
                <a:solidFill>
                  <a:srgbClr val="1EA192"/>
                </a:solidFill>
                <a:effectLst/>
                <a:uLnTx/>
                <a:uFillTx/>
                <a:latin typeface="Calibri"/>
                <a:ea typeface="+mn-ea"/>
                <a:cs typeface="Calibri"/>
              </a:rPr>
              <a:t> </a:t>
            </a:r>
            <a:r>
              <a:rPr kumimoji="0" sz="2200" b="1" i="0" u="none" strike="noStrike" kern="1200" cap="none" spc="-10" normalizeH="0" baseline="0" noProof="0" dirty="0">
                <a:ln>
                  <a:noFill/>
                </a:ln>
                <a:solidFill>
                  <a:srgbClr val="1EA192"/>
                </a:solidFill>
                <a:effectLst/>
                <a:uLnTx/>
                <a:uFillTx/>
                <a:latin typeface="Calibri"/>
                <a:ea typeface="+mn-ea"/>
                <a:cs typeface="Calibri"/>
              </a:rPr>
              <a:t>Login</a:t>
            </a:r>
            <a:r>
              <a:rPr kumimoji="0" sz="2200" b="1" i="0" u="none" strike="noStrike" kern="1200" cap="none" spc="5" normalizeH="0" baseline="0" noProof="0" dirty="0">
                <a:ln>
                  <a:noFill/>
                </a:ln>
                <a:solidFill>
                  <a:srgbClr val="1EA192"/>
                </a:solidFill>
                <a:effectLst/>
                <a:uLnTx/>
                <a:uFillTx/>
                <a:latin typeface="Calibri"/>
                <a:ea typeface="+mn-ea"/>
                <a:cs typeface="Calibri"/>
              </a:rPr>
              <a:t> </a:t>
            </a:r>
            <a:r>
              <a:rPr kumimoji="0" sz="2200" b="1" i="0" u="none" strike="noStrike" kern="1200" cap="none" spc="-10" normalizeH="0" baseline="0" noProof="0" dirty="0">
                <a:ln>
                  <a:noFill/>
                </a:ln>
                <a:solidFill>
                  <a:srgbClr val="1EA192"/>
                </a:solidFill>
                <a:effectLst/>
                <a:uLnTx/>
                <a:uFillTx/>
                <a:latin typeface="Calibri"/>
                <a:ea typeface="+mn-ea"/>
                <a:cs typeface="Calibri"/>
              </a:rPr>
              <a:t>Account</a:t>
            </a:r>
            <a:r>
              <a:rPr kumimoji="0" sz="2200" b="1" i="0" u="none" strike="noStrike" kern="1200" cap="none" spc="45" normalizeH="0" baseline="0" noProof="0" dirty="0">
                <a:ln>
                  <a:noFill/>
                </a:ln>
                <a:solidFill>
                  <a:srgbClr val="1EA192"/>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από</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έναν</a:t>
            </a:r>
            <a:r>
              <a:rPr kumimoji="0" sz="2200" b="1" i="0" u="none" strike="noStrike" kern="1200" cap="none" spc="10"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οργανισμό,</a:t>
            </a:r>
            <a:r>
              <a:rPr kumimoji="0" sz="2200" b="1" i="0" u="none" strike="noStrike" kern="1200" cap="none" spc="3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θα</a:t>
            </a:r>
            <a:r>
              <a:rPr kumimoji="0" sz="2200" b="1" i="0" u="none" strike="noStrike" kern="1200" cap="none" spc="1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πρέπει</a:t>
            </a:r>
            <a:r>
              <a:rPr kumimoji="0" sz="2200" b="1" i="0" u="none" strike="noStrike" kern="1200" cap="none" spc="3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να </a:t>
            </a:r>
            <a:r>
              <a:rPr kumimoji="0" sz="2200" b="1" i="0" u="none" strike="noStrike" kern="1200" cap="none" spc="-484"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λαμβάνονται</a:t>
            </a:r>
            <a:r>
              <a:rPr kumimoji="0" sz="2200" b="1" i="0" u="none" strike="noStrike" kern="1200" cap="none" spc="4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υπόψη</a:t>
            </a:r>
            <a:r>
              <a:rPr kumimoji="0" sz="2200" b="1" i="0" u="none" strike="noStrike" kern="1200" cap="none" spc="3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τα</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20" normalizeH="0" baseline="0" noProof="0" dirty="0">
                <a:ln>
                  <a:noFill/>
                </a:ln>
                <a:solidFill>
                  <a:prstClr val="black"/>
                </a:solidFill>
                <a:effectLst/>
                <a:uLnTx/>
                <a:uFillTx/>
                <a:latin typeface="Calibri"/>
                <a:ea typeface="+mn-ea"/>
                <a:cs typeface="Calibri"/>
              </a:rPr>
              <a:t>ακόλουθα:</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150" b="0" i="0" u="none" strike="noStrike" kern="1200" cap="none" spc="0" normalizeH="0" baseline="0" noProof="0">
              <a:ln>
                <a:noFill/>
              </a:ln>
              <a:solidFill>
                <a:prstClr val="black"/>
              </a:solidFill>
              <a:effectLst/>
              <a:uLnTx/>
              <a:uFillTx/>
              <a:latin typeface="Calibri"/>
              <a:ea typeface="+mn-ea"/>
              <a:cs typeface="Calibri"/>
            </a:endParaRPr>
          </a:p>
          <a:p>
            <a:pPr marL="299085" marR="508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Είναι</a:t>
            </a:r>
            <a:r>
              <a:rPr kumimoji="0" sz="2000" b="0" i="0" u="none" strike="noStrike" kern="1200" cap="none" spc="31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πάντοτε</a:t>
            </a:r>
            <a:r>
              <a:rPr kumimoji="0" sz="2000" b="0" i="0" u="none" strike="noStrike" kern="1200" cap="none" spc="315" normalizeH="0" baseline="0" noProof="0" dirty="0">
                <a:ln>
                  <a:noFill/>
                </a:ln>
                <a:solidFill>
                  <a:prstClr val="black"/>
                </a:solidFill>
                <a:effectLst/>
                <a:uLnTx/>
                <a:uFillTx/>
                <a:latin typeface="Calibri"/>
                <a:ea typeface="+mn-ea"/>
                <a:cs typeface="Calibri"/>
              </a:rPr>
              <a:t> </a:t>
            </a:r>
            <a:r>
              <a:rPr kumimoji="0" sz="20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απαραίτητη</a:t>
            </a:r>
            <a:r>
              <a:rPr kumimoji="0" sz="2000" b="0" i="0" u="heavy" strike="noStrike" kern="1200" cap="none" spc="31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η</a:t>
            </a:r>
            <a:r>
              <a:rPr kumimoji="0" sz="2000" b="0" i="0" u="heavy" strike="noStrike" kern="1200" cap="none" spc="30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δημιουργία</a:t>
            </a:r>
            <a:r>
              <a:rPr kumimoji="0" sz="2000" b="0" i="0" u="heavy" strike="noStrike" kern="1200" cap="none" spc="32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ενός</a:t>
            </a:r>
            <a:r>
              <a:rPr kumimoji="0" sz="2000" b="0" i="0" u="heavy" strike="noStrike" kern="1200" cap="none" spc="29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EU</a:t>
            </a:r>
            <a:r>
              <a:rPr kumimoji="0" sz="2000" b="0" i="0" u="heavy" strike="noStrike" kern="1200" cap="none" spc="30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Login</a:t>
            </a:r>
            <a:r>
              <a:rPr kumimoji="0" sz="2000" b="0" i="0" u="heavy" strike="noStrike" kern="1200" cap="none" spc="29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Λογαριασμού</a:t>
            </a:r>
            <a:r>
              <a:rPr kumimoji="0" sz="2000" b="0" i="0" u="heavy" strike="noStrike" kern="1200" cap="none" spc="30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που</a:t>
            </a:r>
            <a:r>
              <a:rPr kumimoji="0" sz="2000" b="0" i="0" u="heavy" strike="noStrike" kern="1200" cap="none" spc="29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να</a:t>
            </a:r>
            <a:r>
              <a:rPr kumimoji="0" sz="2000" b="0" i="0" u="heavy" strike="noStrike" kern="1200" cap="none" spc="31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συνδέεται</a:t>
            </a:r>
            <a:r>
              <a:rPr kumimoji="0" sz="2000" b="0" i="0" u="heavy" strike="noStrike" kern="1200" cap="none" spc="31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με</a:t>
            </a:r>
            <a:r>
              <a:rPr kumimoji="0" sz="2000" b="0" i="0" u="heavy" strike="noStrike" kern="1200" cap="none" spc="30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την </a:t>
            </a:r>
            <a:r>
              <a:rPr kumimoji="0" sz="2000" b="0" i="0" u="none" strike="noStrike" kern="1200" cap="none" spc="-434" normalizeH="0" baseline="0" noProof="0" dirty="0">
                <a:ln>
                  <a:noFill/>
                </a:ln>
                <a:solidFill>
                  <a:prstClr val="black"/>
                </a:solidFill>
                <a:effectLst/>
                <a:uLnTx/>
                <a:uFillTx/>
                <a:latin typeface="Calibri"/>
                <a:ea typeface="+mn-ea"/>
                <a:cs typeface="Calibri"/>
              </a:rPr>
              <a:t> </a:t>
            </a:r>
            <a:r>
              <a:rPr kumimoji="0" sz="20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κοινής</a:t>
            </a:r>
            <a:r>
              <a:rPr kumimoji="0" sz="20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χρήσης</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ηλεκτρονική</a:t>
            </a:r>
            <a:r>
              <a:rPr kumimoji="0" sz="20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διεύθυνση</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του</a:t>
            </a:r>
            <a:r>
              <a:rPr kumimoji="0" sz="2000" b="0"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οργανισμού</a:t>
            </a:r>
            <a:r>
              <a:rPr kumimoji="0" sz="2000" b="0" i="0" u="none" strike="noStrike" kern="1200" cap="none" spc="-5"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 typeface="Wingdings"/>
              <a:buChar char=""/>
              <a:tabLst/>
              <a:defRPr/>
            </a:pPr>
            <a:endParaRPr kumimoji="0" sz="1850" b="0" i="0" u="none" strike="noStrike" kern="1200" cap="none" spc="0" normalizeH="0" baseline="0" noProof="0">
              <a:ln>
                <a:noFill/>
              </a:ln>
              <a:solidFill>
                <a:prstClr val="black"/>
              </a:solidFill>
              <a:effectLst/>
              <a:uLnTx/>
              <a:uFillTx/>
              <a:latin typeface="Calibri"/>
              <a:ea typeface="+mn-ea"/>
              <a:cs typeface="Calibri"/>
            </a:endParaRPr>
          </a:p>
          <a:p>
            <a:pPr marL="2794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Ο</a:t>
            </a:r>
            <a:r>
              <a:rPr kumimoji="0" sz="1800" b="0" i="0" u="none" strike="noStrike" kern="1200" cap="none" spc="-10" normalizeH="0" baseline="0" noProof="0" dirty="0">
                <a:ln>
                  <a:noFill/>
                </a:ln>
                <a:solidFill>
                  <a:prstClr val="black"/>
                </a:solidFill>
                <a:effectLst/>
                <a:uLnTx/>
                <a:uFillTx/>
                <a:latin typeface="Calibri"/>
                <a:ea typeface="+mn-ea"/>
                <a:cs typeface="Calibri"/>
              </a:rPr>
              <a:t> λογαριασμός</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αυτός</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πρέπει</a:t>
            </a:r>
            <a:r>
              <a:rPr kumimoji="0" sz="1800" b="1" i="0" u="none" strike="noStrike" kern="1200" cap="none" spc="-3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να</a:t>
            </a:r>
            <a:r>
              <a:rPr kumimoji="0" sz="1800" b="1" i="0" u="none" strike="noStrike" kern="1200" cap="none" spc="5"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χρησιμοποιηθεί</a:t>
            </a:r>
            <a:r>
              <a:rPr kumimoji="0" sz="1800" b="1" i="0" u="none" strike="noStrike" kern="1200" cap="none" spc="-3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για</a:t>
            </a:r>
            <a:r>
              <a:rPr kumimoji="0" sz="1800" b="1" i="0" u="none" strike="noStrike" kern="1200" cap="none" spc="5"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την</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εγγραφή</a:t>
            </a:r>
            <a:r>
              <a:rPr kumimoji="0" sz="1800" b="1" i="0" u="none" strike="noStrike" kern="1200" cap="none" spc="-2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του</a:t>
            </a:r>
            <a:r>
              <a:rPr kumimoji="0" sz="1800" b="1" i="0" u="none" strike="noStrike" kern="1200" cap="none" spc="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οργανισμού</a:t>
            </a:r>
            <a:r>
              <a:rPr kumimoji="0" sz="1800" b="1" i="0" u="none" strike="noStrike" kern="1200" cap="none" spc="-5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στο</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σύστημα</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ORS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1850" b="0" i="0" u="none" strike="noStrike" kern="1200" cap="none" spc="0" normalizeH="0" baseline="0" noProof="0">
              <a:ln>
                <a:noFill/>
              </a:ln>
              <a:solidFill>
                <a:prstClr val="black"/>
              </a:solidFill>
              <a:effectLst/>
              <a:uLnTx/>
              <a:uFillTx/>
              <a:latin typeface="Calibri"/>
              <a:ea typeface="+mn-ea"/>
              <a:cs typeface="Calibri"/>
            </a:endParaRPr>
          </a:p>
          <a:p>
            <a:pPr marL="280670" marR="0" lvl="0" indent="-268605" algn="l" defTabSz="914400" rtl="0" eaLnBrk="1" fontAlgn="auto" latinLnBrk="0" hangingPunct="1">
              <a:lnSpc>
                <a:spcPct val="100000"/>
              </a:lnSpc>
              <a:spcBef>
                <a:spcPts val="0"/>
              </a:spcBef>
              <a:spcAft>
                <a:spcPts val="0"/>
              </a:spcAft>
              <a:buClrTx/>
              <a:buSzTx/>
              <a:buFont typeface="Wingdings"/>
              <a:buChar char=""/>
              <a:tabLst>
                <a:tab pos="280670" algn="l"/>
                <a:tab pos="281305" algn="l"/>
              </a:tabLst>
              <a:defRPr/>
            </a:pP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Η</a:t>
            </a:r>
            <a:r>
              <a:rPr kumimoji="0" sz="2000" b="0" i="0" u="heavy"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δημιουργία</a:t>
            </a:r>
            <a:r>
              <a:rPr kumimoji="0" sz="2000" b="0" i="0" u="heavy" strike="noStrike" kern="1200" cap="none" spc="3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EU</a:t>
            </a:r>
            <a:r>
              <a:rPr kumimoji="0" sz="2000" b="0" i="0" u="heavy"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Login</a:t>
            </a:r>
            <a:r>
              <a:rPr kumimoji="0" sz="2000" b="0" i="0" u="heavy" strike="noStrike" kern="1200" cap="none" spc="4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λογαριασμών,</a:t>
            </a:r>
            <a:r>
              <a:rPr kumimoji="0" sz="2000" b="0" i="0" u="heavy" strike="noStrike" kern="1200" cap="none" spc="4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συνδεδεμένων</a:t>
            </a:r>
            <a:r>
              <a:rPr kumimoji="0" sz="2000" b="0" i="0" u="heavy" strike="noStrike" kern="1200" cap="none" spc="4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με</a:t>
            </a:r>
            <a:r>
              <a:rPr kumimoji="0" sz="2000" b="0" i="0" u="heavy" strike="noStrike" kern="1200" cap="none" spc="3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τις</a:t>
            </a:r>
            <a:r>
              <a:rPr kumimoji="0" sz="2000" b="0" i="0" u="heavy"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προσωπικές</a:t>
            </a:r>
            <a:r>
              <a:rPr kumimoji="0" sz="2000" b="0" i="0" u="heavy"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ηλεκτρονικές</a:t>
            </a:r>
            <a:r>
              <a:rPr kumimoji="0" sz="2000" b="0" i="0" u="heavy" strike="noStrike" kern="1200" cap="none" spc="4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διευθύνσεις</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280670" marR="0" lvl="0" indent="0" algn="l" defTabSz="914400" rtl="0" eaLnBrk="1" fontAlgn="auto" latinLnBrk="0" hangingPunct="1">
              <a:lnSpc>
                <a:spcPct val="100000"/>
              </a:lnSpc>
              <a:spcBef>
                <a:spcPts val="0"/>
              </a:spcBef>
              <a:spcAft>
                <a:spcPts val="0"/>
              </a:spcAft>
              <a:buClrTx/>
              <a:buSzTx/>
              <a:buFontTx/>
              <a:buNone/>
              <a:tabLst/>
              <a:defRPr/>
            </a:pP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των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ατόμων</a:t>
            </a:r>
            <a:r>
              <a:rPr kumimoji="0" sz="20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επαφής</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κάθε</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οργανισμού,</a:t>
            </a:r>
            <a:r>
              <a:rPr kumimoji="0" sz="20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είναι</a:t>
            </a:r>
            <a:r>
              <a:rPr kumimoji="0" sz="2000" b="0"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προαιρετική</a:t>
            </a:r>
            <a:r>
              <a:rPr kumimoji="0" sz="2000" b="0" i="0" u="heavy" strike="noStrike" kern="1200" cap="none" spc="-3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στο</a:t>
            </a:r>
            <a:r>
              <a:rPr kumimoji="0" sz="2000" b="0"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στάδιο</a:t>
            </a:r>
            <a:r>
              <a:rPr kumimoji="0" sz="2000" b="0"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αυτό</a:t>
            </a:r>
            <a:r>
              <a:rPr kumimoji="0" sz="2000" b="0" i="0" u="none" strike="noStrike" kern="1200" cap="none" spc="-5"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850" b="0" i="0" u="none" strike="noStrike" kern="1200" cap="none" spc="0" normalizeH="0" baseline="0" noProof="0">
              <a:ln>
                <a:noFill/>
              </a:ln>
              <a:solidFill>
                <a:prstClr val="black"/>
              </a:solidFill>
              <a:effectLst/>
              <a:uLnTx/>
              <a:uFillTx/>
              <a:latin typeface="Calibri"/>
              <a:ea typeface="+mn-ea"/>
              <a:cs typeface="Calibri"/>
            </a:endParaRPr>
          </a:p>
          <a:p>
            <a:pPr marL="280670" marR="7620" lvl="0" indent="-1905" algn="l" defTabSz="914400" rtl="0" eaLnBrk="1" fontAlgn="auto" latinLnBrk="0" hangingPunct="1">
              <a:lnSpc>
                <a:spcPct val="100000"/>
              </a:lnSpc>
              <a:spcBef>
                <a:spcPts val="5"/>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Εάν</a:t>
            </a:r>
            <a:r>
              <a:rPr kumimoji="0" sz="1800" b="0" i="0" u="none" strike="noStrike" kern="1200" cap="none" spc="1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δημιουργηθούν</a:t>
            </a:r>
            <a:r>
              <a:rPr kumimoji="0" sz="1800" b="0" i="0" u="none" strike="noStrike" kern="1200" cap="none" spc="1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τέτοιοι</a:t>
            </a:r>
            <a:r>
              <a:rPr kumimoji="0" sz="1800" b="0" i="0" u="none" strike="noStrike" kern="1200" cap="none" spc="12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λογαριασμοί,</a:t>
            </a:r>
            <a:r>
              <a:rPr kumimoji="0" sz="1800" b="0" i="0" u="none" strike="noStrike" kern="1200" cap="none" spc="12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δεν</a:t>
            </a:r>
            <a:r>
              <a:rPr kumimoji="0" sz="1800" b="1" i="0" u="none" strike="noStrike" kern="1200" cap="none" spc="114"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πρέπει</a:t>
            </a:r>
            <a:r>
              <a:rPr kumimoji="0" sz="1800" b="1" i="0" u="none" strike="noStrike" kern="1200" cap="none" spc="11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να</a:t>
            </a:r>
            <a:r>
              <a:rPr kumimoji="0" sz="1800" b="1" i="0" u="none" strike="noStrike" kern="1200" cap="none" spc="114"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χρησιμοποιούνται</a:t>
            </a:r>
            <a:r>
              <a:rPr kumimoji="0" sz="1800" b="1" i="0" u="none" strike="noStrike" kern="1200" cap="none" spc="110"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για</a:t>
            </a:r>
            <a:r>
              <a:rPr kumimoji="0" sz="1800" b="1" i="0" u="none" strike="noStrike" kern="1200" cap="none" spc="114"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την</a:t>
            </a:r>
            <a:r>
              <a:rPr kumimoji="0" sz="1800" b="1" i="0" u="none" strike="noStrike" kern="1200" cap="none" spc="11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εγγραφή</a:t>
            </a:r>
            <a:r>
              <a:rPr kumimoji="0" sz="1800" b="1" i="0" u="none" strike="noStrike" kern="1200" cap="none" spc="9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στο</a:t>
            </a:r>
            <a:r>
              <a:rPr kumimoji="0" sz="1800" b="1" i="0" u="none" strike="noStrike" kern="1200" cap="none" spc="120"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ORS</a:t>
            </a:r>
            <a:r>
              <a:rPr kumimoji="0" sz="1800" b="1" i="0" u="none" strike="noStrike" kern="1200" cap="none" spc="1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αλλά </a:t>
            </a:r>
            <a:r>
              <a:rPr kumimoji="0" sz="1800" b="0" i="0" u="none" strike="noStrike" kern="1200" cap="none" spc="-39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για</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άλλους</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σκοπούς,</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όπως</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είναι</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η</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συμπλήρωση</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της αίτησης.</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688" y="106121"/>
            <a:ext cx="8941512"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ΔΗΜΙΟΥΡΓΙΑ </a:t>
            </a:r>
            <a:r>
              <a:rPr sz="2800" spc="-5" dirty="0">
                <a:solidFill>
                  <a:srgbClr val="FFFFFF"/>
                </a:solidFill>
              </a:rPr>
              <a:t>EU</a:t>
            </a:r>
            <a:r>
              <a:rPr sz="2800" spc="5" dirty="0">
                <a:solidFill>
                  <a:srgbClr val="FFFFFF"/>
                </a:solidFill>
              </a:rPr>
              <a:t> </a:t>
            </a:r>
            <a:r>
              <a:rPr sz="2800" spc="-15" dirty="0">
                <a:solidFill>
                  <a:srgbClr val="FFFFFF"/>
                </a:solidFill>
              </a:rPr>
              <a:t>LOGIN</a:t>
            </a:r>
            <a:r>
              <a:rPr sz="2800" spc="5" dirty="0">
                <a:solidFill>
                  <a:srgbClr val="FFFFFF"/>
                </a:solidFill>
              </a:rPr>
              <a:t> </a:t>
            </a:r>
            <a:r>
              <a:rPr sz="2800" spc="-20" dirty="0">
                <a:solidFill>
                  <a:srgbClr val="FFFFFF"/>
                </a:solidFill>
              </a:rPr>
              <a:t>ACCOUNT</a:t>
            </a:r>
            <a:endParaRPr sz="2800" dirty="0"/>
          </a:p>
        </p:txBody>
      </p:sp>
      <p:sp>
        <p:nvSpPr>
          <p:cNvPr id="3" name="object 3"/>
          <p:cNvSpPr txBox="1"/>
          <p:nvPr/>
        </p:nvSpPr>
        <p:spPr>
          <a:xfrm>
            <a:off x="381000" y="1164598"/>
            <a:ext cx="11125200" cy="4695516"/>
          </a:xfrm>
          <a:prstGeom prst="rect">
            <a:avLst/>
          </a:prstGeom>
        </p:spPr>
        <p:txBody>
          <a:bodyPr vert="horz" wrap="square" lIns="0" tIns="12065" rIns="0" bIns="0" rtlCol="0">
            <a:spAutoFit/>
          </a:bodyPr>
          <a:lstStyle/>
          <a:p>
            <a:pPr marL="355600" marR="0"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sz="2200" b="1" i="0" u="none" strike="noStrike" kern="1200" cap="none" spc="-5" normalizeH="0" baseline="0" noProof="0" dirty="0">
                <a:ln>
                  <a:noFill/>
                </a:ln>
                <a:solidFill>
                  <a:prstClr val="black"/>
                </a:solidFill>
                <a:effectLst/>
                <a:uLnTx/>
                <a:uFillTx/>
                <a:latin typeface="Calibri"/>
                <a:ea typeface="+mn-ea"/>
                <a:cs typeface="Calibri"/>
              </a:rPr>
              <a:t>Για</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τη</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δημιουργία</a:t>
            </a:r>
            <a:r>
              <a:rPr kumimoji="0" sz="2200" b="1" i="0" u="none" strike="noStrike" kern="1200" cap="none" spc="30"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του</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λογαριασμού</a:t>
            </a:r>
            <a:r>
              <a:rPr kumimoji="0" sz="2200" b="1" i="0" u="none" strike="noStrike" kern="1200" cap="none" spc="5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θα</a:t>
            </a:r>
            <a:r>
              <a:rPr kumimoji="0" sz="2200" b="1" i="0" u="none" strike="noStrike" kern="1200" cap="none" spc="1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πρέπει</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να</a:t>
            </a:r>
            <a:r>
              <a:rPr kumimoji="0" sz="2200" b="1" i="0" u="none" strike="noStrike" kern="1200" cap="none" spc="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εφαρμόσετε</a:t>
            </a:r>
            <a:r>
              <a:rPr kumimoji="0" sz="2200" b="1" i="0" u="none" strike="noStrike" kern="1200" cap="none" spc="5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τα</a:t>
            </a:r>
            <a:r>
              <a:rPr kumimoji="0" sz="2200" b="1" i="0" u="none" strike="noStrike" kern="1200" cap="none" spc="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εξής</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βήματα:</a:t>
            </a:r>
            <a:endParaRPr kumimoji="0" lang="el-GR" sz="2200" b="1" i="0" u="none" strike="noStrike" kern="1200" cap="none" spc="-1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95"/>
              </a:spcBef>
              <a:spcAft>
                <a:spcPts val="0"/>
              </a:spcAft>
              <a:buClrTx/>
              <a:buSzTx/>
              <a:buFontTx/>
              <a:buNone/>
              <a:tabLst>
                <a:tab pos="355600" algn="l"/>
              </a:tabLst>
              <a:defRPr/>
            </a:pPr>
            <a:endParaRPr kumimoji="0" sz="10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1760"/>
              </a:spcBef>
              <a:spcAft>
                <a:spcPts val="0"/>
              </a:spcAft>
              <a:buClrTx/>
              <a:buSzTx/>
              <a:buFont typeface="Wingdings"/>
              <a:buChar char=""/>
              <a:tabLst>
                <a:tab pos="354965" algn="l"/>
                <a:tab pos="355600" algn="l"/>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Ακολουθήστε</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τον</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εξής</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σύνδεσμο:</a:t>
            </a:r>
            <a:r>
              <a:rPr kumimoji="0" sz="2000" b="0" i="0" u="none" strike="noStrike" kern="1200" cap="none" spc="15" normalizeH="0" baseline="0" noProof="0" dirty="0">
                <a:ln>
                  <a:noFill/>
                </a:ln>
                <a:solidFill>
                  <a:srgbClr val="0462C1"/>
                </a:solidFill>
                <a:effectLst/>
                <a:uLnTx/>
                <a:uFillTx/>
                <a:latin typeface="Calibri"/>
                <a:ea typeface="+mn-ea"/>
                <a:cs typeface="Calibri"/>
              </a:rPr>
              <a:t> </a:t>
            </a:r>
            <a:r>
              <a:rPr kumimoji="0" sz="20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2"/>
              </a:rPr>
              <a:t>https://webgate.ec.europa.eu/cas/eim/external/register.cgi</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355600" marR="5080" lvl="0" indent="-342900" algn="just" defTabSz="914400" rtl="0" eaLnBrk="1" fontAlgn="auto" latinLnBrk="0" hangingPunct="1">
              <a:lnSpc>
                <a:spcPct val="100000"/>
              </a:lnSpc>
              <a:spcBef>
                <a:spcPts val="5"/>
              </a:spcBef>
              <a:spcAft>
                <a:spcPts val="0"/>
              </a:spcAft>
              <a:buClrTx/>
              <a:buSzTx/>
              <a:buFont typeface="Wingdings"/>
              <a:buChar char=""/>
              <a:tabLst>
                <a:tab pos="355600" algn="l"/>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Συμπληρώστε</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τα</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απαραίτητα</a:t>
            </a:r>
            <a:r>
              <a:rPr kumimoji="0" sz="2000" b="0" i="0" u="none" strike="noStrike" kern="1200" cap="none" spc="-10" normalizeH="0" baseline="0" noProof="0" dirty="0">
                <a:ln>
                  <a:noFill/>
                </a:ln>
                <a:solidFill>
                  <a:prstClr val="black"/>
                </a:solidFill>
                <a:effectLst/>
                <a:uLnTx/>
                <a:uFillTx/>
                <a:latin typeface="Calibri"/>
                <a:ea typeface="+mn-ea"/>
                <a:cs typeface="Calibri"/>
              </a:rPr>
              <a:t> στοιχεία</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(First</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Name,</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Last</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Name,</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E-mail,</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Confirm</a:t>
            </a:r>
            <a:r>
              <a:rPr kumimoji="0" sz="2000" b="0" i="0" u="none" strike="noStrike" kern="1200" cap="none" spc="0" normalizeH="0" baseline="0" noProof="0" dirty="0">
                <a:ln>
                  <a:noFill/>
                </a:ln>
                <a:solidFill>
                  <a:prstClr val="black"/>
                </a:solidFill>
                <a:effectLst/>
                <a:uLnTx/>
                <a:uFillTx/>
                <a:latin typeface="Calibri"/>
                <a:ea typeface="+mn-ea"/>
                <a:cs typeface="Calibri"/>
              </a:rPr>
              <a:t> e-mail,</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E-mail </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language</a:t>
            </a:r>
            <a:r>
              <a:rPr kumimoji="0" sz="2000" b="0" i="0" u="none" strike="noStrike" kern="1200" cap="none" spc="-5" normalizeH="0" baseline="0" noProof="0" dirty="0">
                <a:ln>
                  <a:noFill/>
                </a:ln>
                <a:solidFill>
                  <a:prstClr val="black"/>
                </a:solidFill>
                <a:effectLst/>
                <a:uLnTx/>
                <a:uFillTx/>
                <a:latin typeface="Calibri"/>
                <a:ea typeface="+mn-ea"/>
                <a:cs typeface="Calibri"/>
              </a:rPr>
              <a:t>,</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Privacy</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Statement</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Check-box)</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20" normalizeH="0" baseline="0" noProof="0" dirty="0">
                <a:ln>
                  <a:noFill/>
                </a:ln>
                <a:solidFill>
                  <a:prstClr val="black"/>
                </a:solidFill>
                <a:effectLst/>
                <a:uLnTx/>
                <a:uFillTx/>
                <a:latin typeface="Calibri"/>
                <a:ea typeface="+mn-ea"/>
                <a:cs typeface="Calibri"/>
              </a:rPr>
              <a:t>και</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επιλέξτε</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"Create</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an</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Account“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355600" marR="5080" lvl="0" indent="-342900" algn="just" defTabSz="914400" rtl="0" eaLnBrk="1" fontAlgn="auto" latinLnBrk="0" hangingPunct="1">
              <a:lnSpc>
                <a:spcPct val="100000"/>
              </a:lnSpc>
              <a:spcBef>
                <a:spcPts val="0"/>
              </a:spcBef>
              <a:spcAft>
                <a:spcPts val="0"/>
              </a:spcAft>
              <a:buClrTx/>
              <a:buSzTx/>
              <a:buFont typeface="Wingdings"/>
              <a:buChar char=""/>
              <a:tabLst>
                <a:tab pos="355600" algn="l"/>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Μόλις</a:t>
            </a:r>
            <a:r>
              <a:rPr kumimoji="0" sz="2000" b="0" i="0" u="none" strike="noStrike" kern="1200" cap="none" spc="-5" normalizeH="0" baseline="0" noProof="0" dirty="0">
                <a:ln>
                  <a:noFill/>
                </a:ln>
                <a:solidFill>
                  <a:prstClr val="black"/>
                </a:solidFill>
                <a:effectLst/>
                <a:uLnTx/>
                <a:uFillTx/>
                <a:latin typeface="Calibri"/>
                <a:ea typeface="+mn-ea"/>
                <a:cs typeface="Calibri"/>
              </a:rPr>
              <a:t> δημιουργήσετε</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τον</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λογαριασμό,</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θα</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λάβετε</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αυτόματο</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μήνυμα</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ενεργοποίησης</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του </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λογαριασμού</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στην</a:t>
            </a:r>
            <a:r>
              <a:rPr kumimoji="0" sz="2000" b="0" i="0" u="none" strike="noStrike" kern="1200" cap="none" spc="-5" normalizeH="0" baseline="0" noProof="0" dirty="0">
                <a:ln>
                  <a:noFill/>
                </a:ln>
                <a:solidFill>
                  <a:prstClr val="black"/>
                </a:solidFill>
                <a:effectLst/>
                <a:uLnTx/>
                <a:uFillTx/>
                <a:latin typeface="Calibri"/>
                <a:ea typeface="+mn-ea"/>
                <a:cs typeface="Calibri"/>
              </a:rPr>
              <a:t> ηλεκτρονική</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διεύθυνση</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που</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καταχωρήσατε</a:t>
            </a:r>
            <a:r>
              <a:rPr kumimoji="0" sz="2000" b="0" i="0" u="none" strike="noStrike" kern="1200" cap="none" spc="-10" normalizeH="0" baseline="0" noProof="0" dirty="0">
                <a:ln>
                  <a:noFill/>
                </a:ln>
                <a:solidFill>
                  <a:prstClr val="black"/>
                </a:solidFill>
                <a:effectLst/>
                <a:uLnTx/>
                <a:uFillTx/>
                <a:latin typeface="Calibri"/>
                <a:ea typeface="+mn-ea"/>
                <a:cs typeface="Calibri"/>
              </a:rPr>
              <a:t> πιο</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πάνω</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(συχνά</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το</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μήνυμα </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καταχωρείται </a:t>
            </a:r>
            <a:r>
              <a:rPr kumimoji="0" sz="2000" b="0" i="0" u="none" strike="noStrike" kern="1200" cap="none" spc="0" normalizeH="0" baseline="0" noProof="0" dirty="0">
                <a:ln>
                  <a:noFill/>
                </a:ln>
                <a:solidFill>
                  <a:prstClr val="black"/>
                </a:solidFill>
                <a:effectLst/>
                <a:uLnTx/>
                <a:uFillTx/>
                <a:latin typeface="Calibri"/>
                <a:ea typeface="+mn-ea"/>
                <a:cs typeface="Calibri"/>
              </a:rPr>
              <a:t>στο </a:t>
            </a:r>
            <a:r>
              <a:rPr kumimoji="0" sz="2000" b="0" i="0" u="none" strike="noStrike" kern="1200" cap="none" spc="-10" normalizeH="0" baseline="0" noProof="0" dirty="0">
                <a:ln>
                  <a:noFill/>
                </a:ln>
                <a:solidFill>
                  <a:prstClr val="black"/>
                </a:solidFill>
                <a:effectLst/>
                <a:uLnTx/>
                <a:uFillTx/>
                <a:latin typeface="Calibri"/>
                <a:ea typeface="+mn-ea"/>
                <a:cs typeface="Calibri"/>
              </a:rPr>
              <a:t>junk/spam folder). </a:t>
            </a:r>
            <a:r>
              <a:rPr kumimoji="0" sz="2000" b="0" i="0" u="none" strike="noStrike" kern="1200" cap="none" spc="-5" normalizeH="0" baseline="0" noProof="0" dirty="0">
                <a:ln>
                  <a:noFill/>
                </a:ln>
                <a:solidFill>
                  <a:prstClr val="black"/>
                </a:solidFill>
                <a:effectLst/>
                <a:uLnTx/>
                <a:uFillTx/>
                <a:latin typeface="Calibri"/>
                <a:ea typeface="+mn-ea"/>
                <a:cs typeface="Calibri"/>
              </a:rPr>
              <a:t>Στο </a:t>
            </a:r>
            <a:r>
              <a:rPr kumimoji="0" sz="2000" b="0" i="0" u="none" strike="noStrike" kern="1200" cap="none" spc="-15" normalizeH="0" baseline="0" noProof="0" dirty="0">
                <a:ln>
                  <a:noFill/>
                </a:ln>
                <a:solidFill>
                  <a:prstClr val="black"/>
                </a:solidFill>
                <a:effectLst/>
                <a:uLnTx/>
                <a:uFillTx/>
                <a:latin typeface="Calibri"/>
                <a:ea typeface="+mn-ea"/>
                <a:cs typeface="Calibri"/>
              </a:rPr>
              <a:t>μήνυμα </a:t>
            </a:r>
            <a:r>
              <a:rPr kumimoji="0" sz="2000" b="0" i="0" u="none" strike="noStrike" kern="1200" cap="none" spc="0" normalizeH="0" baseline="0" noProof="0" dirty="0">
                <a:ln>
                  <a:noFill/>
                </a:ln>
                <a:solidFill>
                  <a:prstClr val="black"/>
                </a:solidFill>
                <a:effectLst/>
                <a:uLnTx/>
                <a:uFillTx/>
                <a:latin typeface="Calibri"/>
                <a:ea typeface="+mn-ea"/>
                <a:cs typeface="Calibri"/>
              </a:rPr>
              <a:t>θα </a:t>
            </a:r>
            <a:r>
              <a:rPr kumimoji="0" sz="2000" b="0" i="0" u="none" strike="noStrike" kern="1200" cap="none" spc="-5" normalizeH="0" baseline="0" noProof="0" dirty="0">
                <a:ln>
                  <a:noFill/>
                </a:ln>
                <a:solidFill>
                  <a:prstClr val="black"/>
                </a:solidFill>
                <a:effectLst/>
                <a:uLnTx/>
                <a:uFillTx/>
                <a:latin typeface="Calibri"/>
                <a:ea typeface="+mn-ea"/>
                <a:cs typeface="Calibri"/>
              </a:rPr>
              <a:t>περιέχεται </a:t>
            </a:r>
            <a:r>
              <a:rPr kumimoji="0" lang="el-GR" sz="2000" b="0" i="0" u="none" strike="noStrike" kern="1200" cap="none" spc="-5" normalizeH="0" baseline="0" noProof="0" dirty="0">
                <a:ln>
                  <a:noFill/>
                </a:ln>
                <a:solidFill>
                  <a:prstClr val="black"/>
                </a:solidFill>
                <a:effectLst/>
                <a:uLnTx/>
                <a:uFillTx/>
                <a:latin typeface="Calibri"/>
                <a:ea typeface="+mn-ea"/>
                <a:cs typeface="Calibri"/>
              </a:rPr>
              <a:t>το </a:t>
            </a:r>
            <a:r>
              <a:rPr kumimoji="0" lang="en-GB" sz="2000" b="0" i="0" u="none" strike="noStrike" kern="1200" cap="none" spc="-5" normalizeH="0" baseline="0" noProof="0" dirty="0">
                <a:ln>
                  <a:noFill/>
                </a:ln>
                <a:solidFill>
                  <a:prstClr val="black"/>
                </a:solidFill>
                <a:effectLst/>
                <a:uLnTx/>
                <a:uFillTx/>
                <a:latin typeface="Calibri"/>
                <a:ea typeface="+mn-ea"/>
                <a:cs typeface="Calibri"/>
              </a:rPr>
              <a:t>username </a:t>
            </a:r>
            <a:r>
              <a:rPr kumimoji="0" lang="el-GR" sz="2000" b="0" i="0" u="none" strike="noStrike" kern="1200" cap="none" spc="-5" normalizeH="0" baseline="0" noProof="0" dirty="0">
                <a:ln>
                  <a:noFill/>
                </a:ln>
                <a:solidFill>
                  <a:prstClr val="black"/>
                </a:solidFill>
                <a:effectLst/>
                <a:uLnTx/>
                <a:uFillTx/>
                <a:latin typeface="Calibri"/>
                <a:ea typeface="+mn-ea"/>
                <a:cs typeface="Calibri"/>
              </a:rPr>
              <a:t>σας και </a:t>
            </a:r>
            <a:r>
              <a:rPr kumimoji="0" sz="2000" b="0" i="0" u="none" strike="noStrike" kern="1200" cap="none" spc="0" normalizeH="0" baseline="0" noProof="0" dirty="0">
                <a:ln>
                  <a:noFill/>
                </a:ln>
                <a:solidFill>
                  <a:prstClr val="black"/>
                </a:solidFill>
                <a:effectLst/>
                <a:uLnTx/>
                <a:uFillTx/>
                <a:latin typeface="Calibri"/>
                <a:ea typeface="+mn-ea"/>
                <a:cs typeface="Calibri"/>
              </a:rPr>
              <a:t>ο </a:t>
            </a:r>
            <a:r>
              <a:rPr kumimoji="0" sz="2000" b="0" i="0" u="none" strike="noStrike" kern="1200" cap="none" spc="-5" normalizeH="0" baseline="0" noProof="0" dirty="0">
                <a:ln>
                  <a:noFill/>
                </a:ln>
                <a:solidFill>
                  <a:prstClr val="black"/>
                </a:solidFill>
                <a:effectLst/>
                <a:uLnTx/>
                <a:uFillTx/>
                <a:latin typeface="Calibri"/>
                <a:ea typeface="+mn-ea"/>
                <a:cs typeface="Calibri"/>
              </a:rPr>
              <a:t>σύνδεσμος </a:t>
            </a:r>
            <a:r>
              <a:rPr kumimoji="0" sz="2000" b="0" i="0" u="none" strike="noStrike" kern="1200" cap="none" spc="-10" normalizeH="0" baseline="0" noProof="0" dirty="0">
                <a:ln>
                  <a:noFill/>
                </a:ln>
                <a:solidFill>
                  <a:prstClr val="black"/>
                </a:solidFill>
                <a:effectLst/>
                <a:uLnTx/>
                <a:uFillTx/>
                <a:latin typeface="Calibri"/>
                <a:ea typeface="+mn-ea"/>
                <a:cs typeface="Calibri"/>
              </a:rPr>
              <a:t>(ενεργός </a:t>
            </a:r>
            <a:r>
              <a:rPr kumimoji="0" sz="2000" b="0" i="0" u="none" strike="noStrike" kern="1200" cap="none" spc="-5" normalizeH="0" baseline="0" noProof="0" dirty="0">
                <a:ln>
                  <a:noFill/>
                </a:ln>
                <a:solidFill>
                  <a:prstClr val="black"/>
                </a:solidFill>
                <a:effectLst/>
                <a:uLnTx/>
                <a:uFillTx/>
                <a:latin typeface="Calibri"/>
                <a:ea typeface="+mn-ea"/>
                <a:cs typeface="Calibri"/>
              </a:rPr>
              <a:t>για </a:t>
            </a:r>
            <a:r>
              <a:rPr kumimoji="0" sz="2000" b="0" i="0" u="none" strike="noStrike" kern="1200" cap="none" spc="0" normalizeH="0" baseline="0" noProof="0" dirty="0">
                <a:ln>
                  <a:noFill/>
                </a:ln>
                <a:solidFill>
                  <a:prstClr val="black"/>
                </a:solidFill>
                <a:effectLst/>
                <a:uLnTx/>
                <a:uFillTx/>
                <a:latin typeface="Calibri"/>
                <a:ea typeface="+mn-ea"/>
                <a:cs typeface="Calibri"/>
              </a:rPr>
              <a:t>24 </a:t>
            </a:r>
            <a:r>
              <a:rPr kumimoji="0" sz="2000" b="0" i="0" u="none" strike="noStrike" kern="1200" cap="none" spc="-5" normalizeH="0" baseline="0" noProof="0" dirty="0">
                <a:ln>
                  <a:noFill/>
                </a:ln>
                <a:solidFill>
                  <a:prstClr val="black"/>
                </a:solidFill>
                <a:effectLst/>
                <a:uLnTx/>
                <a:uFillTx/>
                <a:latin typeface="Calibri"/>
                <a:ea typeface="+mn-ea"/>
                <a:cs typeface="Calibri"/>
              </a:rPr>
              <a:t>ώρες) </a:t>
            </a:r>
            <a:r>
              <a:rPr kumimoji="0" sz="2000" b="0" i="0" u="none" strike="noStrike" kern="1200" cap="none" spc="0" normalizeH="0" baseline="0" noProof="0" dirty="0">
                <a:ln>
                  <a:noFill/>
                </a:ln>
                <a:solidFill>
                  <a:prstClr val="black"/>
                </a:solidFill>
                <a:effectLst/>
                <a:uLnTx/>
                <a:uFillTx/>
                <a:latin typeface="Calibri"/>
                <a:ea typeface="+mn-ea"/>
                <a:cs typeface="Calibri"/>
              </a:rPr>
              <a:t> για</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τη</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δημιουργία</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του</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EU</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Login</a:t>
            </a:r>
            <a:r>
              <a:rPr kumimoji="0" sz="2000" b="1" i="0" u="none" strike="noStrike" kern="1200" cap="none" spc="-20"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password</a:t>
            </a:r>
            <a:r>
              <a:rPr kumimoji="0" lang="el-GR" sz="2000" b="1" i="0" u="none" strike="noStrike" kern="1200" cap="none" spc="-5" normalizeH="0" baseline="0" noProof="0" dirty="0">
                <a:ln>
                  <a:noFill/>
                </a:ln>
                <a:solidFill>
                  <a:prstClr val="black"/>
                </a:solidFill>
                <a:effectLst/>
                <a:uLnTx/>
                <a:uFillTx/>
                <a:latin typeface="Calibri"/>
                <a:ea typeface="+mn-ea"/>
                <a:cs typeface="Calibri"/>
              </a:rPr>
              <a:t> </a:t>
            </a:r>
            <a:r>
              <a:rPr kumimoji="0" lang="el-GR" sz="2000" b="1" i="0" u="none" strike="noStrike" kern="1200" cap="none" spc="-5" normalizeH="0" baseline="0" noProof="0" dirty="0">
                <a:ln>
                  <a:noFill/>
                </a:ln>
                <a:solidFill>
                  <a:prstClr val="black"/>
                </a:solidFill>
                <a:effectLst/>
                <a:uLnTx/>
                <a:uFillTx/>
                <a:latin typeface="Calibri"/>
                <a:ea typeface="+mn-ea"/>
                <a:cs typeface="Calibri"/>
                <a:sym typeface="Wingdings" panose="05000000000000000000" pitchFamily="2" charset="2"/>
              </a:rPr>
              <a:t> </a:t>
            </a:r>
            <a:r>
              <a:rPr kumimoji="0" lang="el-GR" sz="2000" b="0" i="0" u="none" strike="noStrike" kern="1200" cap="none" spc="-5" normalizeH="0" baseline="0" noProof="0" dirty="0">
                <a:ln>
                  <a:noFill/>
                </a:ln>
                <a:solidFill>
                  <a:prstClr val="black"/>
                </a:solidFill>
                <a:effectLst/>
                <a:uLnTx/>
                <a:uFillTx/>
                <a:latin typeface="Calibri"/>
                <a:ea typeface="+mn-ea"/>
                <a:cs typeface="Calibri"/>
              </a:rPr>
              <a:t>Ο κωδικός πρέπει να αλλάζεται κάθε τρεις μήνες</a:t>
            </a:r>
            <a:r>
              <a:rPr kumimoji="0" lang="en-GB" sz="2000" b="0" i="0" u="none" strike="noStrike" kern="1200" cap="none" spc="-5" normalizeH="0" baseline="0" noProof="0" dirty="0">
                <a:ln>
                  <a:noFill/>
                </a:ln>
                <a:solidFill>
                  <a:prstClr val="black"/>
                </a:solidFill>
                <a:effectLst/>
                <a:uLnTx/>
                <a:uFillTx/>
                <a:latin typeface="Calibri"/>
                <a:ea typeface="+mn-ea"/>
                <a:cs typeface="Calibri"/>
              </a:rPr>
              <a:t> (</a:t>
            </a:r>
            <a:r>
              <a:rPr kumimoji="0" lang="el-GR" sz="2000" b="0" i="0" u="none" strike="noStrike" kern="1200" cap="none" spc="-5" normalizeH="0" baseline="0" noProof="0" dirty="0">
                <a:ln>
                  <a:noFill/>
                </a:ln>
                <a:solidFill>
                  <a:prstClr val="black"/>
                </a:solidFill>
                <a:effectLst/>
                <a:uLnTx/>
                <a:uFillTx/>
                <a:latin typeface="Calibri"/>
                <a:ea typeface="+mn-ea"/>
                <a:cs typeface="Calibri"/>
              </a:rPr>
              <a:t>15 ημέρες πριν από την ημερομηνία λήξης του κωδικού αποστέλλεται υπενθύμιση)</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 typeface="Wingdings"/>
              <a:buChar char=""/>
              <a:tabLst/>
              <a:defRPr/>
            </a:pPr>
            <a:endParaRPr kumimoji="0" sz="1750" b="0" i="0" u="none" strike="noStrike" kern="1200" cap="none" spc="0" normalizeH="0" baseline="0" noProof="0" dirty="0">
              <a:ln>
                <a:noFill/>
              </a:ln>
              <a:solidFill>
                <a:prstClr val="black"/>
              </a:solidFill>
              <a:effectLst/>
              <a:uLnTx/>
              <a:uFillTx/>
              <a:latin typeface="Calibri"/>
              <a:ea typeface="+mn-ea"/>
              <a:cs typeface="Calibri"/>
            </a:endParaRPr>
          </a:p>
          <a:p>
            <a:pPr marL="355600" marR="5715" lvl="0" indent="-342900" algn="just" defTabSz="914400" rtl="0" eaLnBrk="1" fontAlgn="auto" latinLnBrk="0" hangingPunct="1">
              <a:lnSpc>
                <a:spcPct val="100000"/>
              </a:lnSpc>
              <a:spcBef>
                <a:spcPts val="0"/>
              </a:spcBef>
              <a:spcAft>
                <a:spcPts val="0"/>
              </a:spcAft>
              <a:buClrTx/>
              <a:buSzTx/>
              <a:buFont typeface="Wingdings"/>
              <a:buChar char=""/>
              <a:tabLst>
                <a:tab pos="355600" algn="l"/>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Πατήστε </a:t>
            </a:r>
            <a:r>
              <a:rPr kumimoji="0" sz="2000" b="0" i="0" u="none" strike="noStrike" kern="1200" cap="none" spc="-15" normalizeH="0" baseline="0" noProof="0" dirty="0">
                <a:ln>
                  <a:noFill/>
                </a:ln>
                <a:solidFill>
                  <a:prstClr val="black"/>
                </a:solidFill>
                <a:effectLst/>
                <a:uLnTx/>
                <a:uFillTx/>
                <a:latin typeface="Calibri"/>
                <a:ea typeface="+mn-ea"/>
                <a:cs typeface="Calibri"/>
              </a:rPr>
              <a:t>πάνω </a:t>
            </a:r>
            <a:r>
              <a:rPr kumimoji="0" sz="2000" b="0" i="0" u="none" strike="noStrike" kern="1200" cap="none" spc="0" normalizeH="0" baseline="0" noProof="0" dirty="0">
                <a:ln>
                  <a:noFill/>
                </a:ln>
                <a:solidFill>
                  <a:prstClr val="black"/>
                </a:solidFill>
                <a:effectLst/>
                <a:uLnTx/>
                <a:uFillTx/>
                <a:latin typeface="Calibri"/>
                <a:ea typeface="+mn-ea"/>
                <a:cs typeface="Calibri"/>
              </a:rPr>
              <a:t>στον </a:t>
            </a:r>
            <a:r>
              <a:rPr kumimoji="0" sz="2000" b="0" i="0" u="none" strike="noStrike" kern="1200" cap="none" spc="-10" normalizeH="0" baseline="0" noProof="0" dirty="0">
                <a:ln>
                  <a:noFill/>
                </a:ln>
                <a:solidFill>
                  <a:prstClr val="black"/>
                </a:solidFill>
                <a:effectLst/>
                <a:uLnTx/>
                <a:uFillTx/>
                <a:latin typeface="Calibri"/>
                <a:ea typeface="+mn-ea"/>
                <a:cs typeface="Calibri"/>
              </a:rPr>
              <a:t>σύνδεσμο, </a:t>
            </a:r>
            <a:r>
              <a:rPr kumimoji="0" sz="2000" b="0" i="0" u="none" strike="noStrike" kern="1200" cap="none" spc="-15" normalizeH="0" baseline="0" noProof="0" dirty="0">
                <a:ln>
                  <a:noFill/>
                </a:ln>
                <a:solidFill>
                  <a:prstClr val="black"/>
                </a:solidFill>
                <a:effectLst/>
                <a:uLnTx/>
                <a:uFillTx/>
                <a:latin typeface="Calibri"/>
                <a:ea typeface="+mn-ea"/>
                <a:cs typeface="Calibri"/>
              </a:rPr>
              <a:t>καταχωρήστε </a:t>
            </a:r>
            <a:r>
              <a:rPr kumimoji="0" sz="2000" b="0" i="0" u="none" strike="noStrike" kern="1200" cap="none" spc="-20" normalizeH="0" baseline="0" noProof="0" dirty="0">
                <a:ln>
                  <a:noFill/>
                </a:ln>
                <a:solidFill>
                  <a:prstClr val="black"/>
                </a:solidFill>
                <a:effectLst/>
                <a:uLnTx/>
                <a:uFillTx/>
                <a:latin typeface="Calibri"/>
                <a:ea typeface="+mn-ea"/>
                <a:cs typeface="Calibri"/>
              </a:rPr>
              <a:t>και </a:t>
            </a:r>
            <a:r>
              <a:rPr kumimoji="0" sz="2000" b="0" i="0" u="none" strike="noStrike" kern="1200" cap="none" spc="-5" normalizeH="0" baseline="0" noProof="0" dirty="0">
                <a:ln>
                  <a:noFill/>
                </a:ln>
                <a:solidFill>
                  <a:prstClr val="black"/>
                </a:solidFill>
                <a:effectLst/>
                <a:uLnTx/>
                <a:uFillTx/>
                <a:latin typeface="Calibri"/>
                <a:ea typeface="+mn-ea"/>
                <a:cs typeface="Calibri"/>
              </a:rPr>
              <a:t>επιβεβαιώστε τον </a:t>
            </a:r>
            <a:r>
              <a:rPr kumimoji="0" sz="2000" b="0" i="0" u="none" strike="noStrike" kern="1200" cap="none" spc="-20" normalizeH="0" baseline="0" noProof="0" dirty="0">
                <a:ln>
                  <a:noFill/>
                </a:ln>
                <a:solidFill>
                  <a:prstClr val="black"/>
                </a:solidFill>
                <a:effectLst/>
                <a:uLnTx/>
                <a:uFillTx/>
                <a:latin typeface="Calibri"/>
                <a:ea typeface="+mn-ea"/>
                <a:cs typeface="Calibri"/>
              </a:rPr>
              <a:t>κωδικό </a:t>
            </a:r>
            <a:r>
              <a:rPr kumimoji="0" sz="2000" b="0" i="0" u="none" strike="noStrike" kern="1200" cap="none" spc="0" normalizeH="0" baseline="0" noProof="0" dirty="0">
                <a:ln>
                  <a:noFill/>
                </a:ln>
                <a:solidFill>
                  <a:prstClr val="black"/>
                </a:solidFill>
                <a:effectLst/>
                <a:uLnTx/>
                <a:uFillTx/>
                <a:latin typeface="Calibri"/>
                <a:ea typeface="+mn-ea"/>
                <a:cs typeface="Calibri"/>
              </a:rPr>
              <a:t>σας </a:t>
            </a:r>
            <a:r>
              <a:rPr kumimoji="0" sz="2000" b="0" i="0" u="none" strike="noStrike" kern="1200" cap="none" spc="-5" normalizeH="0" baseline="0" noProof="0" dirty="0">
                <a:ln>
                  <a:noFill/>
                </a:ln>
                <a:solidFill>
                  <a:prstClr val="black"/>
                </a:solidFill>
                <a:effectLst/>
                <a:uLnTx/>
                <a:uFillTx/>
                <a:latin typeface="Calibri"/>
                <a:ea typeface="+mn-ea"/>
                <a:cs typeface="Calibri"/>
              </a:rPr>
              <a:t>(βάσει </a:t>
            </a:r>
            <a:r>
              <a:rPr kumimoji="0" sz="2000" b="0" i="0" u="none" strike="noStrike" kern="1200" cap="none" spc="-10" normalizeH="0" baseline="0" noProof="0" dirty="0">
                <a:ln>
                  <a:noFill/>
                </a:ln>
                <a:solidFill>
                  <a:prstClr val="black"/>
                </a:solidFill>
                <a:effectLst/>
                <a:uLnTx/>
                <a:uFillTx/>
                <a:latin typeface="Calibri"/>
                <a:ea typeface="+mn-ea"/>
                <a:cs typeface="Calibri"/>
              </a:rPr>
              <a:t>των οδηγιών </a:t>
            </a:r>
            <a:r>
              <a:rPr kumimoji="0" sz="2000" b="0" i="0" u="none" strike="noStrike" kern="1200" cap="none" spc="-44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που</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θα</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σας </a:t>
            </a:r>
            <a:r>
              <a:rPr kumimoji="0" sz="2000" b="0" i="0" u="none" strike="noStrike" kern="1200" cap="none" spc="-5" normalizeH="0" baseline="0" noProof="0" dirty="0">
                <a:ln>
                  <a:noFill/>
                </a:ln>
                <a:solidFill>
                  <a:prstClr val="black"/>
                </a:solidFill>
                <a:effectLst/>
                <a:uLnTx/>
                <a:uFillTx/>
                <a:latin typeface="Calibri"/>
                <a:ea typeface="+mn-ea"/>
                <a:cs typeface="Calibri"/>
              </a:rPr>
              <a:t>δοθούν) </a:t>
            </a:r>
            <a:r>
              <a:rPr kumimoji="0" sz="2000" b="0" i="0" u="none" strike="noStrike" kern="1200" cap="none" spc="-20" normalizeH="0" baseline="0" noProof="0" dirty="0">
                <a:ln>
                  <a:noFill/>
                </a:ln>
                <a:solidFill>
                  <a:prstClr val="black"/>
                </a:solidFill>
                <a:effectLst/>
                <a:uLnTx/>
                <a:uFillTx/>
                <a:latin typeface="Calibri"/>
                <a:ea typeface="+mn-ea"/>
                <a:cs typeface="Calibri"/>
              </a:rPr>
              <a:t>και</a:t>
            </a:r>
            <a:r>
              <a:rPr kumimoji="0" sz="2000" b="0" i="0" u="none" strike="noStrike" kern="1200" cap="none" spc="-5" normalizeH="0" baseline="0" noProof="0" dirty="0">
                <a:ln>
                  <a:noFill/>
                </a:ln>
                <a:solidFill>
                  <a:prstClr val="black"/>
                </a:solidFill>
                <a:effectLst/>
                <a:uLnTx/>
                <a:uFillTx/>
                <a:latin typeface="Calibri"/>
                <a:ea typeface="+mn-ea"/>
                <a:cs typeface="Calibri"/>
              </a:rPr>
              <a:t> επιλέξτε</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«Submit»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688" y="106121"/>
            <a:ext cx="8941512"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ΔΗΜΙΟΥΡΓΙΑ </a:t>
            </a:r>
            <a:r>
              <a:rPr sz="2800" spc="-5" dirty="0">
                <a:solidFill>
                  <a:srgbClr val="FFFFFF"/>
                </a:solidFill>
              </a:rPr>
              <a:t>EU</a:t>
            </a:r>
            <a:r>
              <a:rPr sz="2800" spc="5" dirty="0">
                <a:solidFill>
                  <a:srgbClr val="FFFFFF"/>
                </a:solidFill>
              </a:rPr>
              <a:t> </a:t>
            </a:r>
            <a:r>
              <a:rPr sz="2800" spc="-15" dirty="0">
                <a:solidFill>
                  <a:srgbClr val="FFFFFF"/>
                </a:solidFill>
              </a:rPr>
              <a:t>LOGIN</a:t>
            </a:r>
            <a:r>
              <a:rPr sz="2800" spc="5" dirty="0">
                <a:solidFill>
                  <a:srgbClr val="FFFFFF"/>
                </a:solidFill>
              </a:rPr>
              <a:t> </a:t>
            </a:r>
            <a:r>
              <a:rPr sz="2800" spc="-20" dirty="0">
                <a:solidFill>
                  <a:srgbClr val="FFFFFF"/>
                </a:solidFill>
              </a:rPr>
              <a:t>ACCOUNT</a:t>
            </a:r>
            <a:endParaRPr sz="2800" dirty="0"/>
          </a:p>
        </p:txBody>
      </p:sp>
      <p:sp>
        <p:nvSpPr>
          <p:cNvPr id="3" name="object 3"/>
          <p:cNvSpPr txBox="1"/>
          <p:nvPr/>
        </p:nvSpPr>
        <p:spPr>
          <a:xfrm>
            <a:off x="255496" y="1219200"/>
            <a:ext cx="11479303" cy="4023537"/>
          </a:xfrm>
          <a:prstGeom prst="rect">
            <a:avLst/>
          </a:prstGeom>
        </p:spPr>
        <p:txBody>
          <a:bodyPr vert="horz" wrap="square" lIns="0" tIns="12065" rIns="0" bIns="0" rtlCol="0">
            <a:spAutoFit/>
          </a:bodyPr>
          <a:lstStyle/>
          <a:p>
            <a:pPr marL="355600" marR="0"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lang="el-GR" sz="2200" b="1" i="0" u="none" strike="noStrike" kern="1200" cap="none" spc="-5" normalizeH="0" baseline="0" noProof="0" dirty="0">
                <a:ln>
                  <a:noFill/>
                </a:ln>
                <a:solidFill>
                  <a:prstClr val="black"/>
                </a:solidFill>
                <a:effectLst/>
                <a:uLnTx/>
                <a:uFillTx/>
                <a:latin typeface="Calibri"/>
                <a:ea typeface="+mn-ea"/>
                <a:cs typeface="Calibri"/>
              </a:rPr>
              <a:t>Έλεγχος ταυτότητας δύο παραγόντων (</a:t>
            </a:r>
            <a:r>
              <a:rPr kumimoji="0" lang="en-GB" sz="2200" b="1" i="0" u="none" strike="noStrike" kern="1200" cap="none" spc="-5" normalizeH="0" baseline="0" noProof="0" dirty="0">
                <a:ln>
                  <a:noFill/>
                </a:ln>
                <a:solidFill>
                  <a:prstClr val="black"/>
                </a:solidFill>
                <a:effectLst/>
                <a:uLnTx/>
                <a:uFillTx/>
                <a:latin typeface="Calibri"/>
                <a:ea typeface="+mn-ea"/>
                <a:cs typeface="Calibri"/>
              </a:rPr>
              <a:t>two-factor authentication)</a:t>
            </a:r>
            <a:r>
              <a:rPr kumimoji="0" lang="el-GR" sz="2200" b="1" i="0" u="none" strike="noStrike" kern="1200" cap="none" spc="-5" normalizeH="0" baseline="0" noProof="0" dirty="0">
                <a:ln>
                  <a:noFill/>
                </a:ln>
                <a:solidFill>
                  <a:prstClr val="black"/>
                </a:solidFill>
                <a:effectLst/>
                <a:uLnTx/>
                <a:uFillTx/>
                <a:latin typeface="Calibri"/>
                <a:ea typeface="+mn-ea"/>
                <a:cs typeface="Calibri"/>
              </a:rPr>
              <a:t>:</a:t>
            </a:r>
          </a:p>
          <a:p>
            <a:pPr marL="12700" marR="0" lvl="0" indent="0" algn="l" defTabSz="914400" rtl="0" eaLnBrk="1" fontAlgn="auto" latinLnBrk="0" hangingPunct="1">
              <a:lnSpc>
                <a:spcPct val="100000"/>
              </a:lnSpc>
              <a:spcBef>
                <a:spcPts val="95"/>
              </a:spcBef>
              <a:spcAft>
                <a:spcPts val="0"/>
              </a:spcAft>
              <a:buClrTx/>
              <a:buSzTx/>
              <a:buFontTx/>
              <a:buNone/>
              <a:tabLst>
                <a:tab pos="355600" algn="l"/>
              </a:tabLst>
              <a:defRPr/>
            </a:pPr>
            <a:endParaRPr kumimoji="0" lang="en-GB" sz="2200" b="1" i="0" u="none" strike="noStrike" kern="1200" cap="none" spc="-5" normalizeH="0" baseline="0" noProof="0" dirty="0">
              <a:ln>
                <a:noFill/>
              </a:ln>
              <a:solidFill>
                <a:prstClr val="black"/>
              </a:solidFill>
              <a:effectLst/>
              <a:uLnTx/>
              <a:uFillTx/>
              <a:latin typeface="Calibri"/>
              <a:ea typeface="+mn-ea"/>
              <a:cs typeface="Calibri"/>
            </a:endParaRPr>
          </a:p>
          <a:p>
            <a:pPr marL="355600" marR="0" lvl="0" indent="-342900" algn="just"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r>
              <a:rPr kumimoji="0" lang="el-GR" sz="2000" b="1" i="0" u="none" strike="noStrike" kern="1200" cap="none" spc="-5" normalizeH="0" baseline="0" noProof="0" dirty="0">
                <a:ln>
                  <a:noFill/>
                </a:ln>
                <a:solidFill>
                  <a:prstClr val="black"/>
                </a:solidFill>
                <a:effectLst/>
                <a:uLnTx/>
                <a:uFillTx/>
                <a:latin typeface="Calibri"/>
                <a:ea typeface="+mn-ea"/>
                <a:cs typeface="Calibri"/>
              </a:rPr>
              <a:t>Συστήνεται όπως, κατά τη δημιουργία του λογαριασμού, ρυθμίσετε τον έλεγχο ταυτότητας δύο παραγόντων</a:t>
            </a:r>
            <a:r>
              <a:rPr kumimoji="0" lang="el-GR" sz="2000" b="0" i="0" u="none" strike="noStrike" kern="1200" cap="none" spc="0" normalizeH="0" baseline="0" noProof="0" dirty="0">
                <a:ln>
                  <a:noFill/>
                </a:ln>
                <a:solidFill>
                  <a:prstClr val="black"/>
                </a:solidFill>
                <a:effectLst/>
                <a:uLnTx/>
                <a:uFillTx/>
                <a:latin typeface="Calibri"/>
                <a:ea typeface="+mn-ea"/>
                <a:cs typeface="Calibri"/>
              </a:rPr>
              <a:t> </a:t>
            </a:r>
            <a:r>
              <a:rPr kumimoji="0" lang="el-GR" sz="2000" b="0" i="0" u="none" strike="noStrike" kern="1200" cap="none" spc="0" normalizeH="0" baseline="0" noProof="0" dirty="0">
                <a:ln>
                  <a:noFill/>
                </a:ln>
                <a:solidFill>
                  <a:prstClr val="black"/>
                </a:solidFill>
                <a:effectLst/>
                <a:uLnTx/>
                <a:uFillTx/>
                <a:latin typeface="Calibri"/>
                <a:ea typeface="+mn-ea"/>
                <a:cs typeface="Calibri"/>
                <a:sym typeface="Wingdings" panose="05000000000000000000" pitchFamily="2" charset="2"/>
              </a:rPr>
              <a:t> </a:t>
            </a:r>
            <a:r>
              <a:rPr kumimoji="0" lang="el-GR" sz="2000" b="0" i="0" u="none" strike="noStrike" kern="1200" cap="none" spc="-5" normalizeH="0" baseline="0" noProof="0" dirty="0">
                <a:ln>
                  <a:noFill/>
                </a:ln>
                <a:solidFill>
                  <a:prstClr val="black"/>
                </a:solidFill>
                <a:effectLst/>
                <a:uLnTx/>
                <a:uFillTx/>
                <a:latin typeface="Calibri"/>
                <a:ea typeface="+mn-ea"/>
                <a:cs typeface="Calibri"/>
                <a:sym typeface="Wingdings" panose="05000000000000000000" pitchFamily="2" charset="2"/>
              </a:rPr>
              <a:t>Αναλόγως του επιπέδου ασφάλειας που απαιτείται για πρόσβαση στην αίτηση που σας ενδιαφέρει, θα πρέπει να παρέχεται έλεγχος ταυτότητας ενός παράγοντα </a:t>
            </a:r>
            <a:r>
              <a:rPr kumimoji="0" lang="en-GB" sz="2000" b="0" i="0" u="none" strike="noStrike" kern="1200" cap="none" spc="-10" normalizeH="0" baseline="0" noProof="0" dirty="0">
                <a:ln>
                  <a:noFill/>
                </a:ln>
                <a:solidFill>
                  <a:prstClr val="black"/>
                </a:solidFill>
                <a:effectLst/>
                <a:uLnTx/>
                <a:uFillTx/>
                <a:latin typeface="Calibri"/>
                <a:ea typeface="+mn-ea"/>
                <a:cs typeface="Calibri"/>
              </a:rPr>
              <a:t>(e-mail +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κωδικός</a:t>
            </a:r>
            <a:r>
              <a:rPr kumimoji="0" lang="en-GB" sz="2000" b="0" i="0" u="none" strike="noStrike" kern="1200" cap="none" spc="-10" normalizeH="0" baseline="0" noProof="0" dirty="0">
                <a:ln>
                  <a:noFill/>
                </a:ln>
                <a:solidFill>
                  <a:prstClr val="black"/>
                </a:solidFill>
                <a:effectLst/>
                <a:uLnTx/>
                <a:uFillTx/>
                <a:latin typeface="Calibri"/>
                <a:ea typeface="+mn-ea"/>
                <a:cs typeface="Calibri"/>
              </a:rPr>
              <a:t>)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ή έλεγχος ταυτότητας δύο παραγόντων </a:t>
            </a:r>
            <a:r>
              <a:rPr kumimoji="0" lang="en-GB" sz="2000" b="0" i="0" u="none" strike="noStrike" kern="1200" cap="none" spc="-10" normalizeH="0" baseline="0" noProof="0" dirty="0">
                <a:ln>
                  <a:noFill/>
                </a:ln>
                <a:solidFill>
                  <a:prstClr val="black"/>
                </a:solidFill>
                <a:effectLst/>
                <a:uLnTx/>
                <a:uFillTx/>
                <a:latin typeface="Calibri"/>
                <a:ea typeface="+mn-ea"/>
                <a:cs typeface="Calibri"/>
              </a:rPr>
              <a:t>(email +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κωδικός</a:t>
            </a:r>
            <a:r>
              <a:rPr kumimoji="0" lang="en-GB" sz="2000" b="0" i="0" u="none" strike="noStrike" kern="1200" cap="none" spc="-10" normalizeH="0" baseline="0" noProof="0" dirty="0">
                <a:ln>
                  <a:noFill/>
                </a:ln>
                <a:solidFill>
                  <a:prstClr val="black"/>
                </a:solidFill>
                <a:effectLst/>
                <a:uLnTx/>
                <a:uFillTx/>
                <a:latin typeface="Calibri"/>
                <a:ea typeface="+mn-ea"/>
                <a:cs typeface="Calibri"/>
              </a:rPr>
              <a:t> +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επαλήθευση</a:t>
            </a:r>
            <a:r>
              <a:rPr kumimoji="0" lang="en-GB" sz="2000" b="0" i="0" u="none" strike="noStrike" kern="1200" cap="none" spc="-10" normalizeH="0" baseline="0" noProof="0" dirty="0">
                <a:ln>
                  <a:noFill/>
                </a:ln>
                <a:solidFill>
                  <a:prstClr val="black"/>
                </a:solidFill>
                <a:effectLst/>
                <a:uLnTx/>
                <a:uFillTx/>
                <a:latin typeface="Calibri"/>
                <a:ea typeface="+mn-ea"/>
                <a:cs typeface="Calibri"/>
              </a:rPr>
              <a:t>).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Εάν, επομένως, απαιτείται έλεγχος ταυτότητας δύο παραγόντων, θα χρειαστείτε μία επιπλέον μέθοδο επαλήθευσης πέραν του κωδικού.</a:t>
            </a:r>
            <a:endParaRPr kumimoji="0" lang="en-GB" sz="2000" b="0" i="0" u="none" strike="noStrike" kern="1200" cap="none" spc="-10" normalizeH="0" baseline="0" noProof="0" dirty="0">
              <a:ln>
                <a:noFill/>
              </a:ln>
              <a:solidFill>
                <a:prstClr val="black"/>
              </a:solidFill>
              <a:effectLst/>
              <a:uLnTx/>
              <a:uFillTx/>
              <a:latin typeface="Calibri"/>
              <a:ea typeface="+mn-ea"/>
              <a:cs typeface="Calibri"/>
            </a:endParaRPr>
          </a:p>
          <a:p>
            <a:pPr marL="355600" marR="0" lvl="0" indent="-342900" algn="just" defTabSz="914400" rtl="0" eaLnBrk="1" fontAlgn="auto" latinLnBrk="0" hangingPunct="1">
              <a:lnSpc>
                <a:spcPct val="100000"/>
              </a:lnSpc>
              <a:spcBef>
                <a:spcPts val="1760"/>
              </a:spcBef>
              <a:spcAft>
                <a:spcPts val="0"/>
              </a:spcAft>
              <a:buClrTx/>
              <a:buSzTx/>
              <a:buFont typeface="Wingdings"/>
              <a:buChar char=""/>
              <a:tabLst>
                <a:tab pos="354965" algn="l"/>
                <a:tab pos="355600" algn="l"/>
              </a:tabLst>
              <a:defRPr/>
            </a:pPr>
            <a:r>
              <a:rPr kumimoji="0" lang="el-GR" sz="2000" b="1" i="0" u="none" strike="noStrike" kern="1200" cap="none" spc="-10" normalizeH="0" baseline="0" noProof="0" dirty="0">
                <a:ln>
                  <a:noFill/>
                </a:ln>
                <a:solidFill>
                  <a:prstClr val="black"/>
                </a:solidFill>
                <a:effectLst/>
                <a:uLnTx/>
                <a:uFillTx/>
                <a:latin typeface="Calibri"/>
                <a:ea typeface="+mn-ea"/>
                <a:cs typeface="Calibri"/>
              </a:rPr>
              <a:t>Μία μέθοδος επαλήθευσης είναι το </a:t>
            </a:r>
            <a:r>
              <a:rPr kumimoji="0" lang="en-GB" sz="2000" b="1" i="0" u="none" strike="noStrike" kern="1200" cap="none" spc="-10" normalizeH="0" baseline="0" noProof="0" dirty="0">
                <a:ln>
                  <a:noFill/>
                </a:ln>
                <a:solidFill>
                  <a:prstClr val="black"/>
                </a:solidFill>
                <a:effectLst/>
                <a:uLnTx/>
                <a:uFillTx/>
                <a:latin typeface="Calibri"/>
                <a:ea typeface="+mn-ea"/>
                <a:cs typeface="Calibri"/>
              </a:rPr>
              <a:t>EU Login Mobile app</a:t>
            </a:r>
            <a:r>
              <a:rPr kumimoji="0" lang="el-GR" sz="2000" b="1" i="0" u="none" strike="noStrike" kern="1200" cap="none" spc="-10" normalizeH="0" baseline="0" noProof="0" dirty="0">
                <a:ln>
                  <a:noFill/>
                </a:ln>
                <a:solidFill>
                  <a:prstClr val="black"/>
                </a:solidFill>
                <a:effectLst/>
                <a:uLnTx/>
                <a:uFillTx/>
                <a:latin typeface="Calibri"/>
                <a:ea typeface="+mn-ea"/>
                <a:cs typeface="Calibri"/>
              </a:rPr>
              <a:t> </a:t>
            </a:r>
            <a:r>
              <a:rPr kumimoji="0" lang="en-GB" sz="2000" b="1" i="0" u="none" strike="noStrike" kern="1200" cap="none" spc="-10" normalizeH="0" baseline="0" noProof="0" dirty="0">
                <a:ln>
                  <a:noFill/>
                </a:ln>
                <a:solidFill>
                  <a:prstClr val="black"/>
                </a:solidFill>
                <a:effectLst/>
                <a:uLnTx/>
                <a:uFillTx/>
                <a:latin typeface="Calibri"/>
                <a:ea typeface="+mn-ea"/>
                <a:cs typeface="Calibri"/>
                <a:sym typeface="Wingdings" panose="05000000000000000000" pitchFamily="2" charset="2"/>
              </a:rPr>
              <a:t></a:t>
            </a:r>
            <a:r>
              <a:rPr kumimoji="0" lang="el-GR" sz="2000" b="1" i="0" u="none" strike="noStrike" kern="1200" cap="none" spc="-10" normalizeH="0" baseline="0" noProof="0" dirty="0">
                <a:ln>
                  <a:noFill/>
                </a:ln>
                <a:solidFill>
                  <a:prstClr val="black"/>
                </a:solidFill>
                <a:effectLst/>
                <a:uLnTx/>
                <a:uFillTx/>
                <a:latin typeface="Calibri"/>
                <a:ea typeface="+mn-ea"/>
                <a:cs typeface="Calibri"/>
                <a:sym typeface="Wingdings" panose="05000000000000000000" pitchFamily="2" charset="2"/>
              </a:rPr>
              <a:t> </a:t>
            </a:r>
            <a:r>
              <a:rPr kumimoji="0" lang="el-GR" sz="2000" b="0" i="0" u="none" strike="noStrike" kern="1200" cap="none" spc="-10" normalizeH="0" baseline="0" noProof="0" dirty="0">
                <a:ln>
                  <a:noFill/>
                </a:ln>
                <a:solidFill>
                  <a:prstClr val="black"/>
                </a:solidFill>
                <a:effectLst/>
                <a:uLnTx/>
                <a:uFillTx/>
                <a:latin typeface="Calibri"/>
                <a:ea typeface="+mn-ea"/>
                <a:cs typeface="Calibri"/>
              </a:rPr>
              <a:t>Το</a:t>
            </a:r>
            <a:r>
              <a:rPr kumimoji="0" lang="en-GB" sz="2000" b="0" i="0" u="none" strike="noStrike" kern="1200" cap="none" spc="-10" normalizeH="0" baseline="0" noProof="0" dirty="0">
                <a:ln>
                  <a:noFill/>
                </a:ln>
                <a:solidFill>
                  <a:prstClr val="black"/>
                </a:solidFill>
                <a:effectLst/>
                <a:uLnTx/>
                <a:uFillTx/>
                <a:latin typeface="Calibri"/>
                <a:ea typeface="+mn-ea"/>
                <a:cs typeface="Calibri"/>
              </a:rPr>
              <a:t> EU Login Mobile App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είναι δωρεάν και μπορείτε να το κατεβάσετε από τα </a:t>
            </a:r>
            <a:r>
              <a:rPr kumimoji="0" lang="en-GB" sz="2000" b="0" i="0" u="none" strike="noStrike" kern="1200" cap="none" spc="-10" normalizeH="0" baseline="0" noProof="0" dirty="0">
                <a:ln>
                  <a:noFill/>
                </a:ln>
                <a:solidFill>
                  <a:prstClr val="black"/>
                </a:solidFill>
                <a:effectLst/>
                <a:uLnTx/>
                <a:uFillTx/>
                <a:latin typeface="Calibri"/>
                <a:ea typeface="+mn-ea"/>
                <a:cs typeface="Calibri"/>
              </a:rPr>
              <a:t>Google Play Store (Android)</a:t>
            </a:r>
            <a:r>
              <a:rPr kumimoji="0" lang="el-GR" sz="2000" b="0" i="0" u="none" strike="noStrike" kern="1200" cap="none" spc="-10" normalizeH="0" baseline="0" noProof="0" dirty="0">
                <a:ln>
                  <a:noFill/>
                </a:ln>
                <a:solidFill>
                  <a:prstClr val="black"/>
                </a:solidFill>
                <a:effectLst/>
                <a:uLnTx/>
                <a:uFillTx/>
                <a:latin typeface="Calibri"/>
                <a:ea typeface="+mn-ea"/>
                <a:cs typeface="Calibri"/>
              </a:rPr>
              <a:t>, </a:t>
            </a:r>
            <a:r>
              <a:rPr kumimoji="0" lang="en-GB" sz="2000" b="0" i="0" u="none" strike="noStrike" kern="1200" cap="none" spc="-10" normalizeH="0" baseline="0" noProof="0" dirty="0">
                <a:ln>
                  <a:noFill/>
                </a:ln>
                <a:solidFill>
                  <a:prstClr val="black"/>
                </a:solidFill>
                <a:effectLst/>
                <a:uLnTx/>
                <a:uFillTx/>
                <a:latin typeface="Calibri"/>
                <a:ea typeface="+mn-ea"/>
                <a:cs typeface="Calibri"/>
              </a:rPr>
              <a:t>App Store (iOS)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και </a:t>
            </a:r>
            <a:r>
              <a:rPr kumimoji="0" lang="en-GB" sz="2000" b="0" i="0" u="none" strike="noStrike" kern="1200" cap="none" spc="-10" normalizeH="0" baseline="0" noProof="0" dirty="0">
                <a:ln>
                  <a:noFill/>
                </a:ln>
                <a:solidFill>
                  <a:prstClr val="black"/>
                </a:solidFill>
                <a:effectLst/>
                <a:uLnTx/>
                <a:uFillTx/>
                <a:latin typeface="Calibri"/>
                <a:ea typeface="+mn-ea"/>
                <a:cs typeface="Calibri"/>
              </a:rPr>
              <a:t>Windows Store (Windows Phone).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Εάν η κινητή συσκευή όπου η εφαρμογή είναι εγκατεστημένη διαθέτει σύνδεση με το διαδίκτυο, τότε μπορείτε να χρησιμοποιείτε τη συγκεκριμένη μέθοδο επαλήθευσης (=</a:t>
            </a:r>
            <a:r>
              <a:rPr kumimoji="0" lang="en-GB" sz="2000" b="0" i="0" u="none" strike="noStrike" kern="1200" cap="none" spc="-10" normalizeH="0" baseline="0" noProof="0" dirty="0">
                <a:ln>
                  <a:noFill/>
                </a:ln>
                <a:solidFill>
                  <a:prstClr val="black"/>
                </a:solidFill>
                <a:effectLst/>
                <a:uLnTx/>
                <a:uFillTx/>
                <a:latin typeface="Calibri"/>
                <a:ea typeface="+mn-ea"/>
                <a:cs typeface="Calibri"/>
              </a:rPr>
              <a:t>EU Login Mobile App PIN Code verification method</a:t>
            </a:r>
            <a:r>
              <a:rPr kumimoji="0" lang="el-GR" sz="2000" b="0" i="0" u="none" strike="noStrike" kern="1200" cap="none" spc="-10" normalizeH="0" baseline="0" noProof="0" dirty="0">
                <a:ln>
                  <a:noFill/>
                </a:ln>
                <a:solidFill>
                  <a:prstClr val="black"/>
                </a:solidFill>
                <a:effectLst/>
                <a:uLnTx/>
                <a:uFillTx/>
                <a:latin typeface="Calibri"/>
                <a:ea typeface="+mn-ea"/>
                <a:cs typeface="Calibri"/>
              </a:rPr>
              <a:t>)</a:t>
            </a:r>
            <a:r>
              <a:rPr kumimoji="0" lang="en-GB" sz="2000" b="0" i="0" u="none" strike="noStrike" kern="1200" cap="none" spc="-10"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696993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527" y="82753"/>
            <a:ext cx="579501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0" dirty="0">
                <a:solidFill>
                  <a:srgbClr val="FFFFFF"/>
                </a:solidFill>
              </a:rPr>
              <a:t>ΣΤΟ</a:t>
            </a:r>
            <a:r>
              <a:rPr sz="2800" spc="20" dirty="0">
                <a:solidFill>
                  <a:srgbClr val="FFFFFF"/>
                </a:solidFill>
              </a:rPr>
              <a:t> </a:t>
            </a:r>
            <a:r>
              <a:rPr sz="2800" spc="-15" dirty="0">
                <a:solidFill>
                  <a:srgbClr val="FFFFFF"/>
                </a:solidFill>
              </a:rPr>
              <a:t>ORS</a:t>
            </a:r>
            <a:endParaRPr sz="2800" dirty="0"/>
          </a:p>
        </p:txBody>
      </p:sp>
      <p:sp>
        <p:nvSpPr>
          <p:cNvPr id="3" name="object 3"/>
          <p:cNvSpPr txBox="1"/>
          <p:nvPr/>
        </p:nvSpPr>
        <p:spPr>
          <a:xfrm>
            <a:off x="816355" y="1713356"/>
            <a:ext cx="10091420" cy="3714115"/>
          </a:xfrm>
          <a:prstGeom prst="rect">
            <a:avLst/>
          </a:prstGeom>
        </p:spPr>
        <p:txBody>
          <a:bodyPr vert="horz" wrap="square" lIns="0" tIns="12065" rIns="0" bIns="0" rtlCol="0">
            <a:spAutoFit/>
          </a:bodyPr>
          <a:lstStyle/>
          <a:p>
            <a:pPr marL="299085" marR="749935" lvl="0" indent="-299720" algn="l" defTabSz="914400" rtl="0" eaLnBrk="1" fontAlgn="auto" latinLnBrk="0" hangingPunct="1">
              <a:lnSpc>
                <a:spcPct val="100000"/>
              </a:lnSpc>
              <a:spcBef>
                <a:spcPts val="95"/>
              </a:spcBef>
              <a:spcAft>
                <a:spcPts val="0"/>
              </a:spcAft>
              <a:buClrTx/>
              <a:buSzTx/>
              <a:buFont typeface="Wingdings"/>
              <a:buChar char=""/>
              <a:tabLst>
                <a:tab pos="299720" algn="l"/>
              </a:tabLst>
              <a:defRPr/>
            </a:pPr>
            <a:r>
              <a:rPr kumimoji="0" sz="2200" b="0" i="0" u="none" strike="noStrike" kern="1200" cap="none" spc="-5" normalizeH="0" baseline="0" noProof="0" dirty="0">
                <a:ln>
                  <a:noFill/>
                </a:ln>
                <a:solidFill>
                  <a:prstClr val="black"/>
                </a:solidFill>
                <a:effectLst/>
                <a:uLnTx/>
                <a:uFillTx/>
                <a:latin typeface="Calibri"/>
                <a:ea typeface="+mn-ea"/>
                <a:cs typeface="Calibri"/>
              </a:rPr>
              <a:t>Η</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εγγραφή</a:t>
            </a:r>
            <a:r>
              <a:rPr kumimoji="0" sz="2200" b="0" i="0" u="none" strike="noStrike" kern="1200" cap="none" spc="4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ενός</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οργανισμού</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στο</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none" strike="noStrike" kern="1200" cap="none" spc="-20" normalizeH="0" baseline="0" noProof="0" dirty="0">
                <a:ln>
                  <a:noFill/>
                </a:ln>
                <a:solidFill>
                  <a:prstClr val="black"/>
                </a:solidFill>
                <a:effectLst/>
                <a:uLnTx/>
                <a:uFillTx/>
                <a:latin typeface="Calibri"/>
                <a:ea typeface="+mn-ea"/>
                <a:cs typeface="Calibri"/>
              </a:rPr>
              <a:t>ORS</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20" normalizeH="0" baseline="0" noProof="0" dirty="0">
                <a:ln>
                  <a:noFill/>
                </a:ln>
                <a:solidFill>
                  <a:prstClr val="black"/>
                </a:solidFill>
                <a:effectLst/>
                <a:uLnTx/>
                <a:uFillTx/>
                <a:latin typeface="Calibri"/>
                <a:ea typeface="+mn-ea"/>
                <a:cs typeface="Calibri"/>
              </a:rPr>
              <a:t>απαιτείται</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μόνο</a:t>
            </a:r>
            <a:r>
              <a:rPr kumimoji="0" sz="22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για</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τη</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συμμετοχή</a:t>
            </a:r>
            <a:r>
              <a:rPr kumimoji="0" sz="22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του</a:t>
            </a:r>
            <a:r>
              <a:rPr kumimoji="0" sz="22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σε</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774065" lvl="0" indent="0" algn="ctr" defTabSz="914400" rtl="0" eaLnBrk="1" fontAlgn="auto" latinLnBrk="0" hangingPunct="1">
              <a:lnSpc>
                <a:spcPct val="100000"/>
              </a:lnSpc>
              <a:spcBef>
                <a:spcPts val="0"/>
              </a:spcBef>
              <a:spcAft>
                <a:spcPts val="0"/>
              </a:spcAft>
              <a:buClrTx/>
              <a:buSzTx/>
              <a:buFontTx/>
              <a:buNone/>
              <a:tabLst/>
              <a:defRPr/>
            </a:pP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αποκεντρωμένες</a:t>
            </a:r>
            <a:r>
              <a:rPr kumimoji="0" sz="2200" b="0" i="0" u="heavy" strike="noStrike" kern="1200" cap="none" spc="4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Δράσεις</a:t>
            </a:r>
            <a:r>
              <a:rPr kumimoji="0" sz="2200" b="0" i="0" u="none" strike="noStrike" kern="1200" cap="none" spc="3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Προγράμματος</a:t>
            </a:r>
            <a:r>
              <a:rPr kumimoji="0" sz="2200" b="0" i="0" u="none" strike="noStrike" kern="1200" cap="none" spc="40" normalizeH="0" baseline="0" noProof="0" dirty="0">
                <a:ln>
                  <a:noFill/>
                </a:ln>
                <a:solidFill>
                  <a:prstClr val="black"/>
                </a:solidFill>
                <a:effectLst/>
                <a:uLnTx/>
                <a:uFillTx/>
                <a:latin typeface="Calibri"/>
                <a:ea typeface="+mn-ea"/>
                <a:cs typeface="Calibri"/>
              </a:rPr>
              <a:t> </a:t>
            </a:r>
            <a:r>
              <a:rPr kumimoji="0" sz="2200" b="0" i="0" u="none" strike="noStrike" kern="1200" cap="none" spc="-30" normalizeH="0" baseline="0" noProof="0" dirty="0">
                <a:ln>
                  <a:noFill/>
                </a:ln>
                <a:solidFill>
                  <a:prstClr val="black"/>
                </a:solidFill>
                <a:effectLst/>
                <a:uLnTx/>
                <a:uFillTx/>
                <a:latin typeface="Calibri"/>
                <a:ea typeface="+mn-ea"/>
                <a:cs typeface="Calibri"/>
              </a:rPr>
              <a:t>και</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οδηγεί</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στην</a:t>
            </a:r>
            <a:r>
              <a:rPr kumimoji="0" sz="2200" b="0" i="0" u="none" strike="noStrike" kern="1200" cap="none" spc="3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απόκτηση</a:t>
            </a:r>
            <a:r>
              <a:rPr kumimoji="0" sz="2200" b="0" i="0" u="none" strike="noStrike" kern="1200" cap="none" spc="4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OID</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299085" marR="0" lvl="0" indent="-299720" algn="l" defTabSz="914400" rtl="0" eaLnBrk="1" fontAlgn="auto" latinLnBrk="0" hangingPunct="1">
              <a:lnSpc>
                <a:spcPct val="100000"/>
              </a:lnSpc>
              <a:spcBef>
                <a:spcPts val="0"/>
              </a:spcBef>
              <a:spcAft>
                <a:spcPts val="0"/>
              </a:spcAft>
              <a:buClrTx/>
              <a:buSzTx/>
              <a:buFont typeface="Wingdings"/>
              <a:buChar char=""/>
              <a:tabLst>
                <a:tab pos="299720" algn="l"/>
              </a:tabLst>
              <a:defRPr/>
            </a:pPr>
            <a:r>
              <a:rPr kumimoji="0" sz="2200" b="0" i="0" u="heavy" strike="noStrike" kern="1200" cap="none" spc="-100" normalizeH="0" baseline="0" noProof="0" dirty="0">
                <a:ln>
                  <a:noFill/>
                </a:ln>
                <a:solidFill>
                  <a:prstClr val="black"/>
                </a:solidFill>
                <a:effectLst/>
                <a:uLnTx/>
                <a:uFill>
                  <a:solidFill>
                    <a:srgbClr val="000000"/>
                  </a:solidFill>
                </a:uFill>
                <a:latin typeface="Calibri"/>
                <a:ea typeface="+mn-ea"/>
                <a:cs typeface="Calibri"/>
              </a:rPr>
              <a:t>Το</a:t>
            </a:r>
            <a:r>
              <a:rPr kumimoji="0" sz="22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ίδιο</a:t>
            </a:r>
            <a:r>
              <a:rPr kumimoji="0" sz="22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OID</a:t>
            </a:r>
            <a:r>
              <a:rPr kumimoji="0" sz="22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χρησιμοποιείται</a:t>
            </a:r>
            <a:r>
              <a:rPr kumimoji="0" sz="2200" b="0" i="0" u="heavy" strike="noStrike" kern="1200" cap="none" spc="3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για</a:t>
            </a:r>
            <a:r>
              <a:rPr kumimoji="0" sz="22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όλες</a:t>
            </a:r>
            <a:r>
              <a:rPr kumimoji="0" sz="22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τις</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αιτήσεις</a:t>
            </a:r>
            <a:r>
              <a:rPr kumimoji="0" sz="2200" b="0" i="0" u="heavy" strike="noStrike" kern="1200" cap="none" spc="55" normalizeH="0" baseline="0" noProof="0" dirty="0">
                <a:ln>
                  <a:noFill/>
                </a:ln>
                <a:solidFill>
                  <a:prstClr val="black"/>
                </a:solidFill>
                <a:effectLst/>
                <a:uLnTx/>
                <a:uFill>
                  <a:solidFill>
                    <a:srgbClr val="000000"/>
                  </a:solidFill>
                </a:uFill>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που</a:t>
            </a:r>
            <a:r>
              <a:rPr kumimoji="0" sz="2200" b="0" i="0" u="none" strike="noStrike" kern="1200" cap="none" spc="1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υποβάλλει</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ένας</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οργανισμός</a:t>
            </a:r>
            <a:r>
              <a:rPr kumimoji="0" sz="2200" b="0" i="0" u="none" strike="noStrike" kern="1200" cap="none" spc="3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για</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3175" marR="0" lvl="0" indent="0" algn="ctr" defTabSz="914400" rtl="0" eaLnBrk="1" fontAlgn="auto" latinLnBrk="0" hangingPunct="1">
              <a:lnSpc>
                <a:spcPct val="100000"/>
              </a:lnSpc>
              <a:spcBef>
                <a:spcPts val="0"/>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αποκεντρωμένες</a:t>
            </a:r>
            <a:r>
              <a:rPr kumimoji="0" sz="2200" b="0" i="0" u="none" strike="noStrike" kern="1200" cap="none" spc="4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Δράσεις,</a:t>
            </a:r>
            <a:r>
              <a:rPr kumimoji="0" sz="2200" b="0" i="0" u="none" strike="noStrike" kern="1200" cap="none" spc="3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στα</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πλαίσια</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20" normalizeH="0" baseline="0" noProof="0" dirty="0">
                <a:ln>
                  <a:noFill/>
                </a:ln>
                <a:solidFill>
                  <a:prstClr val="black"/>
                </a:solidFill>
                <a:effectLst/>
                <a:uLnTx/>
                <a:uFillTx/>
                <a:latin typeface="Calibri"/>
                <a:ea typeface="+mn-ea"/>
                <a:cs typeface="Calibri"/>
              </a:rPr>
              <a:t>όλων</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των</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Προσκλήσεων</a:t>
            </a:r>
            <a:r>
              <a:rPr kumimoji="0" sz="2200" b="0" i="0" u="none" strike="noStrike" kern="1200" cap="none" spc="6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Προγράμματος</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299085" marR="116205" lvl="0" indent="-287020" algn="l" defTabSz="914400" rtl="0" eaLnBrk="1" fontAlgn="auto" latinLnBrk="0" hangingPunct="1">
              <a:lnSpc>
                <a:spcPct val="100000"/>
              </a:lnSpc>
              <a:spcBef>
                <a:spcPts val="0"/>
              </a:spcBef>
              <a:spcAft>
                <a:spcPts val="0"/>
              </a:spcAft>
              <a:buClrTx/>
              <a:buSzTx/>
              <a:buFont typeface="Wingdings"/>
              <a:buChar char=""/>
              <a:tabLst>
                <a:tab pos="299720" algn="l"/>
              </a:tabLst>
              <a:defRPr/>
            </a:pP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Για</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συμμετοχή</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σε</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Κεντρικές</a:t>
            </a:r>
            <a:r>
              <a:rPr kumimoji="0" sz="22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Δράσεις</a:t>
            </a:r>
            <a:r>
              <a:rPr kumimoji="0" sz="2200" b="0" i="0" u="none" strike="noStrike" kern="1200" cap="none" spc="5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Προγράμματος</a:t>
            </a:r>
            <a:r>
              <a:rPr kumimoji="0" sz="2200" b="0" i="0" u="none" strike="noStrike" kern="1200" cap="none" spc="1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η</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εγγραφή</a:t>
            </a:r>
            <a:r>
              <a:rPr kumimoji="0" sz="2200" b="0" i="0" u="none" strike="noStrike" kern="1200" cap="none" spc="3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γίνεται</a:t>
            </a:r>
            <a:r>
              <a:rPr kumimoji="0" sz="2200" b="0" i="0" u="none" strike="noStrike" kern="1200" cap="none" spc="1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μέσω</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της </a:t>
            </a:r>
            <a:r>
              <a:rPr kumimoji="0" sz="2200" b="0" i="0" u="none" strike="noStrike" kern="1200" cap="none" spc="-484"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Πλατφόρμας</a:t>
            </a:r>
            <a:r>
              <a:rPr kumimoji="0" sz="2200" b="0" i="0" u="none" strike="noStrike" kern="1200" cap="none" spc="20" normalizeH="0" baseline="0" noProof="0" dirty="0">
                <a:ln>
                  <a:noFill/>
                </a:ln>
                <a:solidFill>
                  <a:srgbClr val="0462C1"/>
                </a:solidFill>
                <a:effectLst/>
                <a:uLnTx/>
                <a:uFillTx/>
                <a:latin typeface="Calibri"/>
                <a:ea typeface="+mn-ea"/>
                <a:cs typeface="Calibri"/>
              </a:rPr>
              <a:t> </a:t>
            </a:r>
            <a:r>
              <a:rPr kumimoji="0" sz="22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SEDIA</a:t>
            </a:r>
            <a:r>
              <a:rPr kumimoji="0" sz="22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Funding</a:t>
            </a:r>
            <a:r>
              <a:rPr kumimoji="0" sz="22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and</a:t>
            </a:r>
            <a:r>
              <a:rPr kumimoji="0" sz="22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0" i="0" u="heavy" strike="noStrike" kern="1200" cap="none" spc="-40" normalizeH="0" baseline="0" noProof="0" dirty="0">
                <a:ln>
                  <a:noFill/>
                </a:ln>
                <a:solidFill>
                  <a:srgbClr val="0462C1"/>
                </a:solidFill>
                <a:effectLst/>
                <a:uLnTx/>
                <a:uFill>
                  <a:solidFill>
                    <a:srgbClr val="0462C1"/>
                  </a:solidFill>
                </a:uFill>
                <a:latin typeface="Calibri"/>
                <a:ea typeface="+mn-ea"/>
                <a:cs typeface="Calibri"/>
                <a:hlinkClick r:id="rId2"/>
              </a:rPr>
              <a:t>Tenders</a:t>
            </a:r>
            <a:r>
              <a:rPr kumimoji="0" sz="22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2"/>
              </a:rPr>
              <a:t>Portal</a:t>
            </a:r>
            <a:r>
              <a:rPr kumimoji="0" sz="2200" b="0" i="0" u="none" strike="noStrike" kern="1200" cap="none" spc="5" normalizeH="0" baseline="0" noProof="0" dirty="0">
                <a:ln>
                  <a:noFill/>
                </a:ln>
                <a:solidFill>
                  <a:srgbClr val="0462C1"/>
                </a:solidFill>
                <a:effectLst/>
                <a:uLnTx/>
                <a:uFillTx/>
                <a:latin typeface="Calibri"/>
                <a:ea typeface="+mn-ea"/>
                <a:cs typeface="Calibri"/>
                <a:hlinkClick r:id="rId2"/>
              </a:rPr>
              <a:t> </a:t>
            </a:r>
            <a:r>
              <a:rPr kumimoji="0" sz="2200" b="0" i="0" u="none" strike="noStrike" kern="1200" cap="none" spc="-15" normalizeH="0" baseline="0" noProof="0" dirty="0">
                <a:ln>
                  <a:noFill/>
                </a:ln>
                <a:solidFill>
                  <a:prstClr val="black"/>
                </a:solidFill>
                <a:effectLst/>
                <a:uLnTx/>
                <a:uFillTx/>
                <a:latin typeface="Calibri"/>
                <a:ea typeface="+mn-ea"/>
                <a:cs typeface="Calibri"/>
              </a:rPr>
              <a:t>(“EAC</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Participant</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Portal”)</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30" normalizeH="0" baseline="0" noProof="0" dirty="0">
                <a:ln>
                  <a:noFill/>
                </a:ln>
                <a:solidFill>
                  <a:prstClr val="black"/>
                </a:solidFill>
                <a:effectLst/>
                <a:uLnTx/>
                <a:uFillTx/>
                <a:latin typeface="Calibri"/>
                <a:ea typeface="+mn-ea"/>
                <a:cs typeface="Calibri"/>
              </a:rPr>
              <a:t>και</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οδηγεί </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στην</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απόκτηση</a:t>
            </a:r>
            <a:r>
              <a:rPr kumimoji="0" sz="2200" b="0" i="0" u="none" strike="noStrike" kern="1200" cap="none" spc="4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PIC</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592" y="72643"/>
            <a:ext cx="579501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0" dirty="0">
                <a:solidFill>
                  <a:srgbClr val="FFFFFF"/>
                </a:solidFill>
              </a:rPr>
              <a:t> </a:t>
            </a:r>
            <a:r>
              <a:rPr sz="2800" spc="-35" dirty="0">
                <a:solidFill>
                  <a:srgbClr val="FFFFFF"/>
                </a:solidFill>
              </a:rPr>
              <a:t>ΣΤΟ</a:t>
            </a:r>
            <a:r>
              <a:rPr sz="2800" spc="15" dirty="0">
                <a:solidFill>
                  <a:srgbClr val="FFFFFF"/>
                </a:solidFill>
              </a:rPr>
              <a:t> </a:t>
            </a:r>
            <a:r>
              <a:rPr sz="2800" spc="-15" dirty="0">
                <a:solidFill>
                  <a:srgbClr val="FFFFFF"/>
                </a:solidFill>
              </a:rPr>
              <a:t>ORS</a:t>
            </a:r>
            <a:endParaRPr sz="2800" dirty="0"/>
          </a:p>
        </p:txBody>
      </p:sp>
      <p:sp>
        <p:nvSpPr>
          <p:cNvPr id="3" name="object 3"/>
          <p:cNvSpPr txBox="1"/>
          <p:nvPr/>
        </p:nvSpPr>
        <p:spPr>
          <a:xfrm>
            <a:off x="736193" y="1568958"/>
            <a:ext cx="10281920" cy="1701800"/>
          </a:xfrm>
          <a:prstGeom prst="rect">
            <a:avLst/>
          </a:prstGeom>
        </p:spPr>
        <p:txBody>
          <a:bodyPr vert="horz" wrap="square" lIns="0" tIns="12065" rIns="0" bIns="0" rtlCol="0">
            <a:spAutoFit/>
          </a:bodyPr>
          <a:lstStyle/>
          <a:p>
            <a:pPr marL="299085" marR="5080" lvl="0" indent="-287020" algn="just" defTabSz="914400" rtl="0" eaLnBrk="1" fontAlgn="auto" latinLnBrk="0" hangingPunct="1">
              <a:lnSpc>
                <a:spcPct val="100000"/>
              </a:lnSpc>
              <a:spcBef>
                <a:spcPts val="95"/>
              </a:spcBef>
              <a:spcAft>
                <a:spcPts val="0"/>
              </a:spcAft>
              <a:buClrTx/>
              <a:buSzTx/>
              <a:buFont typeface="Wingdings"/>
              <a:buChar char=""/>
              <a:tabLst>
                <a:tab pos="299720" algn="l"/>
              </a:tabLst>
              <a:defRPr/>
            </a:pPr>
            <a:r>
              <a:rPr kumimoji="0" sz="2200" b="0" i="0" u="none" strike="noStrike" kern="1200" cap="none" spc="-5" normalizeH="0" baseline="0" noProof="0" dirty="0">
                <a:ln>
                  <a:noFill/>
                </a:ln>
                <a:solidFill>
                  <a:prstClr val="black"/>
                </a:solidFill>
                <a:effectLst/>
                <a:uLnTx/>
                <a:uFillTx/>
                <a:latin typeface="Calibri"/>
                <a:ea typeface="+mn-ea"/>
                <a:cs typeface="Calibri"/>
              </a:rPr>
              <a:t>Οι</a:t>
            </a:r>
            <a:r>
              <a:rPr kumimoji="0" sz="2200" b="0" i="0" u="none" strike="noStrike" kern="1200" cap="none" spc="32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οργανισμοί</a:t>
            </a:r>
            <a:r>
              <a:rPr kumimoji="0" sz="2200" b="0" i="0" u="none" strike="noStrike" kern="1200" cap="none" spc="32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που</a:t>
            </a:r>
            <a:r>
              <a:rPr kumimoji="0" sz="2200" b="0" i="0" u="none" strike="noStrike" kern="1200" cap="none" spc="33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υπέβαλαν</a:t>
            </a:r>
            <a:r>
              <a:rPr kumimoji="0" sz="2200" b="0" i="0" u="none" strike="noStrike" kern="1200" cap="none" spc="31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αιτήσεις</a:t>
            </a:r>
            <a:r>
              <a:rPr kumimoji="0" sz="2200" b="0" i="0" u="none" strike="noStrike" kern="1200" cap="none" spc="33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ή</a:t>
            </a:r>
            <a:r>
              <a:rPr kumimoji="0" sz="2200" b="0" i="0" u="none" strike="noStrike" kern="1200" cap="none" spc="33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συμμετείχαν</a:t>
            </a:r>
            <a:r>
              <a:rPr kumimoji="0" sz="2200" b="0" i="0" u="none" strike="noStrike" kern="1200" cap="none" spc="32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στις</a:t>
            </a:r>
            <a:r>
              <a:rPr kumimoji="0" sz="2200" b="0" i="0" u="none" strike="noStrike" kern="1200" cap="none" spc="31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αποκεντρωμένες</a:t>
            </a:r>
            <a:r>
              <a:rPr kumimoji="0" sz="2200" b="0" i="0" u="none" strike="noStrike" kern="1200" cap="none" spc="33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Δράσεις </a:t>
            </a:r>
            <a:r>
              <a:rPr kumimoji="0" sz="2200" b="0" i="0" u="none" strike="noStrike" kern="1200" cap="none" spc="-484"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του </a:t>
            </a:r>
            <a:r>
              <a:rPr kumimoji="0" sz="2200" b="0" i="0" u="none" strike="noStrike" kern="1200" cap="none" spc="0" normalizeH="0" baseline="0" noProof="0" dirty="0">
                <a:ln>
                  <a:noFill/>
                </a:ln>
                <a:solidFill>
                  <a:prstClr val="black"/>
                </a:solidFill>
                <a:effectLst/>
                <a:uLnTx/>
                <a:uFillTx/>
                <a:latin typeface="Calibri"/>
                <a:ea typeface="+mn-ea"/>
                <a:cs typeface="Calibri"/>
              </a:rPr>
              <a:t>Προγράμματος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πριν </a:t>
            </a:r>
            <a:r>
              <a:rPr kumimoji="0" sz="22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από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τον Οκτώβριο του 2019</a:t>
            </a:r>
            <a:r>
              <a:rPr kumimoji="0" sz="2200" b="0" i="0" u="none" strike="noStrike" kern="1200" cap="none" spc="-5" normalizeH="0" baseline="0" noProof="0" dirty="0">
                <a:ln>
                  <a:noFill/>
                </a:ln>
                <a:solidFill>
                  <a:prstClr val="black"/>
                </a:solidFill>
                <a:effectLst/>
                <a:uLnTx/>
                <a:uFillTx/>
                <a:latin typeface="Calibri"/>
                <a:ea typeface="+mn-ea"/>
                <a:cs typeface="Calibri"/>
              </a:rPr>
              <a:t> είχαν εγγραφεί </a:t>
            </a:r>
            <a:r>
              <a:rPr kumimoji="0" sz="2200" b="0" i="0" u="none" strike="noStrike" kern="1200" cap="none" spc="0" normalizeH="0" baseline="0" noProof="0" dirty="0">
                <a:ln>
                  <a:noFill/>
                </a:ln>
                <a:solidFill>
                  <a:prstClr val="black"/>
                </a:solidFill>
                <a:effectLst/>
                <a:uLnTx/>
                <a:uFillTx/>
                <a:latin typeface="Calibri"/>
                <a:ea typeface="+mn-ea"/>
                <a:cs typeface="Calibri"/>
              </a:rPr>
              <a:t>μέσω του </a:t>
            </a:r>
            <a:r>
              <a:rPr kumimoji="0" sz="2200" b="0" i="0" u="none" strike="noStrike" kern="1200" cap="none" spc="-10" normalizeH="0" baseline="0" noProof="0" dirty="0">
                <a:ln>
                  <a:noFill/>
                </a:ln>
                <a:solidFill>
                  <a:prstClr val="black"/>
                </a:solidFill>
                <a:effectLst/>
                <a:uLnTx/>
                <a:uFillTx/>
                <a:latin typeface="Calibri"/>
                <a:ea typeface="+mn-ea"/>
                <a:cs typeface="Calibri"/>
              </a:rPr>
              <a:t>“EAC </a:t>
            </a:r>
            <a:r>
              <a:rPr kumimoji="0" sz="2200" b="0" i="0" u="none" strike="noStrike" kern="1200" cap="none" spc="-5" normalizeH="0" baseline="0" noProof="0" dirty="0">
                <a:ln>
                  <a:noFill/>
                </a:ln>
                <a:solidFill>
                  <a:prstClr val="black"/>
                </a:solidFill>
                <a:effectLst/>
                <a:uLnTx/>
                <a:uFillTx/>
                <a:latin typeface="Calibri"/>
                <a:ea typeface="+mn-ea"/>
                <a:cs typeface="Calibri"/>
              </a:rPr>
              <a:t> Participant Portal” και είχαν αποκτήσει </a:t>
            </a:r>
            <a:r>
              <a:rPr kumimoji="0" sz="2200" b="0" i="0" u="none" strike="noStrike" kern="1200" cap="none" spc="0" normalizeH="0" baseline="0" noProof="0" dirty="0">
                <a:ln>
                  <a:noFill/>
                </a:ln>
                <a:solidFill>
                  <a:prstClr val="black"/>
                </a:solidFill>
                <a:effectLst/>
                <a:uLnTx/>
                <a:uFillTx/>
                <a:latin typeface="Calibri"/>
                <a:ea typeface="+mn-ea"/>
                <a:cs typeface="Calibri"/>
              </a:rPr>
              <a:t>PIC. </a:t>
            </a:r>
            <a:r>
              <a:rPr kumimoji="0" sz="2200" b="0" i="0" u="none" strike="noStrike" kern="1200" cap="none" spc="-10" normalizeH="0" baseline="0" noProof="0" dirty="0">
                <a:ln>
                  <a:noFill/>
                </a:ln>
                <a:solidFill>
                  <a:prstClr val="black"/>
                </a:solidFill>
                <a:effectLst/>
                <a:uLnTx/>
                <a:uFillTx/>
                <a:latin typeface="Calibri"/>
                <a:ea typeface="+mn-ea"/>
                <a:cs typeface="Calibri"/>
              </a:rPr>
              <a:t>Πλέον, </a:t>
            </a:r>
            <a:r>
              <a:rPr kumimoji="0" sz="2200" b="0" i="0" u="none" strike="noStrike" kern="1200" cap="none" spc="-5" normalizeH="0" baseline="0" noProof="0" dirty="0">
                <a:ln>
                  <a:noFill/>
                </a:ln>
                <a:solidFill>
                  <a:prstClr val="black"/>
                </a:solidFill>
                <a:effectLst/>
                <a:uLnTx/>
                <a:uFillTx/>
                <a:latin typeface="Calibri"/>
                <a:ea typeface="+mn-ea"/>
                <a:cs typeface="Calibri"/>
              </a:rPr>
              <a:t>είναι κάτοχοι </a:t>
            </a:r>
            <a:r>
              <a:rPr kumimoji="0" sz="2200" b="0" i="0" u="none" strike="noStrike" kern="1200" cap="none" spc="-10" normalizeH="0" baseline="0" noProof="0" dirty="0">
                <a:ln>
                  <a:noFill/>
                </a:ln>
                <a:solidFill>
                  <a:prstClr val="black"/>
                </a:solidFill>
                <a:effectLst/>
                <a:uLnTx/>
                <a:uFillTx/>
                <a:latin typeface="Calibri"/>
                <a:ea typeface="+mn-ea"/>
                <a:cs typeface="Calibri"/>
              </a:rPr>
              <a:t>OID, </a:t>
            </a:r>
            <a:r>
              <a:rPr kumimoji="0" sz="2200" b="0" i="0" u="none" strike="noStrike" kern="1200" cap="none" spc="-5" normalizeH="0" baseline="0" noProof="0" dirty="0">
                <a:ln>
                  <a:noFill/>
                </a:ln>
                <a:solidFill>
                  <a:prstClr val="black"/>
                </a:solidFill>
                <a:effectLst/>
                <a:uLnTx/>
                <a:uFillTx/>
                <a:latin typeface="Calibri"/>
                <a:ea typeface="+mn-ea"/>
                <a:cs typeface="Calibri"/>
              </a:rPr>
              <a:t>που τους δόθηκε </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αυτόματα </a:t>
            </a:r>
            <a:r>
              <a:rPr kumimoji="0" sz="2200" b="0" i="0" u="none" strike="noStrike" kern="1200" cap="none" spc="-10" normalizeH="0" baseline="0" noProof="0" dirty="0">
                <a:ln>
                  <a:noFill/>
                </a:ln>
                <a:solidFill>
                  <a:prstClr val="black"/>
                </a:solidFill>
                <a:effectLst/>
                <a:uLnTx/>
                <a:uFillTx/>
                <a:latin typeface="Calibri"/>
                <a:ea typeface="+mn-ea"/>
                <a:cs typeface="Calibri"/>
              </a:rPr>
              <a:t>από </a:t>
            </a:r>
            <a:r>
              <a:rPr kumimoji="0" sz="2200" b="0" i="0" u="none" strike="noStrike" kern="1200" cap="none" spc="-5" normalizeH="0" baseline="0" noProof="0" dirty="0">
                <a:ln>
                  <a:noFill/>
                </a:ln>
                <a:solidFill>
                  <a:prstClr val="black"/>
                </a:solidFill>
                <a:effectLst/>
                <a:uLnTx/>
                <a:uFillTx/>
                <a:latin typeface="Calibri"/>
                <a:ea typeface="+mn-ea"/>
                <a:cs typeface="Calibri"/>
              </a:rPr>
              <a:t>το σύστημα, επομένως δε χρειάζεται να πραγματοποιήσουν εκ νέου </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εγγραφή.</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736193" y="3916426"/>
            <a:ext cx="2789555" cy="360680"/>
          </a:xfrm>
          <a:prstGeom prst="rect">
            <a:avLst/>
          </a:prstGeom>
        </p:spPr>
        <p:txBody>
          <a:bodyPr vert="horz" wrap="square" lIns="0" tIns="12065" rIns="0" bIns="0" rtlCol="0">
            <a:spAutoFit/>
          </a:bodyPr>
          <a:lstStyle/>
          <a:p>
            <a:pPr marL="280670" marR="0" lvl="0" indent="-268605" algn="l" defTabSz="914400" rtl="0" eaLnBrk="1" fontAlgn="auto" latinLnBrk="0" hangingPunct="1">
              <a:lnSpc>
                <a:spcPct val="100000"/>
              </a:lnSpc>
              <a:spcBef>
                <a:spcPts val="95"/>
              </a:spcBef>
              <a:spcAft>
                <a:spcPts val="0"/>
              </a:spcAft>
              <a:buClrTx/>
              <a:buSzTx/>
              <a:buFont typeface="Wingdings"/>
              <a:buChar char=""/>
              <a:tabLst>
                <a:tab pos="281305" algn="l"/>
                <a:tab pos="780415" algn="l"/>
                <a:tab pos="2322830" algn="l"/>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Ο</a:t>
            </a:r>
            <a:r>
              <a:rPr kumimoji="0" sz="2200" b="0" i="0" u="none" strike="noStrike" kern="1200" cap="none" spc="-5" normalizeH="0" baseline="0" noProof="0" dirty="0">
                <a:ln>
                  <a:noFill/>
                </a:ln>
                <a:solidFill>
                  <a:prstClr val="black"/>
                </a:solidFill>
                <a:effectLst/>
                <a:uLnTx/>
                <a:uFillTx/>
                <a:latin typeface="Calibri"/>
                <a:ea typeface="+mn-ea"/>
                <a:cs typeface="Calibri"/>
              </a:rPr>
              <a:t>ι</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ο</a:t>
            </a:r>
            <a:r>
              <a:rPr kumimoji="0" sz="2200" b="0" i="0" u="none" strike="noStrike" kern="1200" cap="none" spc="-5" normalizeH="0" baseline="0" noProof="0" dirty="0">
                <a:ln>
                  <a:noFill/>
                </a:ln>
                <a:solidFill>
                  <a:prstClr val="black"/>
                </a:solidFill>
                <a:effectLst/>
                <a:uLnTx/>
                <a:uFillTx/>
                <a:latin typeface="Calibri"/>
                <a:ea typeface="+mn-ea"/>
                <a:cs typeface="Calibri"/>
              </a:rPr>
              <a:t>ργαν</a:t>
            </a:r>
            <a:r>
              <a:rPr kumimoji="0" sz="2200" b="0" i="0" u="none" strike="noStrike" kern="1200" cap="none" spc="5" normalizeH="0" baseline="0" noProof="0" dirty="0">
                <a:ln>
                  <a:noFill/>
                </a:ln>
                <a:solidFill>
                  <a:prstClr val="black"/>
                </a:solidFill>
                <a:effectLst/>
                <a:uLnTx/>
                <a:uFillTx/>
                <a:latin typeface="Calibri"/>
                <a:ea typeface="+mn-ea"/>
                <a:cs typeface="Calibri"/>
              </a:rPr>
              <a:t>ι</a:t>
            </a:r>
            <a:r>
              <a:rPr kumimoji="0" sz="2200" b="0" i="0" u="none" strike="noStrike" kern="1200" cap="none" spc="0" normalizeH="0" baseline="0" noProof="0" dirty="0">
                <a:ln>
                  <a:noFill/>
                </a:ln>
                <a:solidFill>
                  <a:prstClr val="black"/>
                </a:solidFill>
                <a:effectLst/>
                <a:uLnTx/>
                <a:uFillTx/>
                <a:latin typeface="Calibri"/>
                <a:ea typeface="+mn-ea"/>
                <a:cs typeface="Calibri"/>
              </a:rPr>
              <a:t>σ</a:t>
            </a:r>
            <a:r>
              <a:rPr kumimoji="0" sz="2200" b="0" i="0" u="none" strike="noStrike" kern="1200" cap="none" spc="-5" normalizeH="0" baseline="0" noProof="0" dirty="0">
                <a:ln>
                  <a:noFill/>
                </a:ln>
                <a:solidFill>
                  <a:prstClr val="black"/>
                </a:solidFill>
                <a:effectLst/>
                <a:uLnTx/>
                <a:uFillTx/>
                <a:latin typeface="Calibri"/>
                <a:ea typeface="+mn-ea"/>
                <a:cs typeface="Calibri"/>
              </a:rPr>
              <a:t>μ</a:t>
            </a:r>
            <a:r>
              <a:rPr kumimoji="0" sz="2200" b="0" i="0" u="none" strike="noStrike" kern="1200" cap="none" spc="0" normalizeH="0" baseline="0" noProof="0" dirty="0">
                <a:ln>
                  <a:noFill/>
                </a:ln>
                <a:solidFill>
                  <a:prstClr val="black"/>
                </a:solidFill>
                <a:effectLst/>
                <a:uLnTx/>
                <a:uFillTx/>
                <a:latin typeface="Calibri"/>
                <a:ea typeface="+mn-ea"/>
                <a:cs typeface="Calibri"/>
              </a:rPr>
              <a:t>ο</a:t>
            </a:r>
            <a:r>
              <a:rPr kumimoji="0" sz="2200" b="0" i="0" u="none" strike="noStrike" kern="1200" cap="none" spc="-5" normalizeH="0" baseline="0" noProof="0" dirty="0">
                <a:ln>
                  <a:noFill/>
                </a:ln>
                <a:solidFill>
                  <a:prstClr val="black"/>
                </a:solidFill>
                <a:effectLst/>
                <a:uLnTx/>
                <a:uFillTx/>
                <a:latin typeface="Calibri"/>
                <a:ea typeface="+mn-ea"/>
                <a:cs typeface="Calibri"/>
              </a:rPr>
              <a:t>ί</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π</a:t>
            </a:r>
            <a:r>
              <a:rPr kumimoji="0" sz="2200" b="0" i="0" u="none" strike="noStrike" kern="1200" cap="none" spc="0" normalizeH="0" baseline="0" noProof="0" dirty="0">
                <a:ln>
                  <a:noFill/>
                </a:ln>
                <a:solidFill>
                  <a:prstClr val="black"/>
                </a:solidFill>
                <a:effectLst/>
                <a:uLnTx/>
                <a:uFillTx/>
                <a:latin typeface="Calibri"/>
                <a:ea typeface="+mn-ea"/>
                <a:cs typeface="Calibri"/>
              </a:rPr>
              <a:t>ο</a:t>
            </a:r>
            <a:r>
              <a:rPr kumimoji="0" sz="2200" b="0" i="0" u="none" strike="noStrike" kern="1200" cap="none" spc="-5" normalizeH="0" baseline="0" noProof="0" dirty="0">
                <a:ln>
                  <a:noFill/>
                </a:ln>
                <a:solidFill>
                  <a:prstClr val="black"/>
                </a:solidFill>
                <a:effectLst/>
                <a:uLnTx/>
                <a:uFillTx/>
                <a:latin typeface="Calibri"/>
                <a:ea typeface="+mn-ea"/>
                <a:cs typeface="Calibri"/>
              </a:rPr>
              <a:t>υ</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1004417" y="4251401"/>
            <a:ext cx="9359900" cy="36068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tab pos="2159635" algn="l"/>
                <a:tab pos="3296920" algn="l"/>
                <a:tab pos="4057015" algn="l"/>
                <a:tab pos="4651375" algn="l"/>
                <a:tab pos="5996305" algn="l"/>
                <a:tab pos="6613525" algn="l"/>
                <a:tab pos="7390765" algn="l"/>
              </a:tabLst>
              <a:defRPr/>
            </a:pPr>
            <a:r>
              <a:rPr kumimoji="0" sz="2200" b="0" i="0" u="none" strike="noStrike" kern="1200" cap="none" spc="-5" normalizeH="0" baseline="0" noProof="0" dirty="0">
                <a:ln>
                  <a:noFill/>
                </a:ln>
                <a:solidFill>
                  <a:prstClr val="black"/>
                </a:solidFill>
                <a:effectLst/>
                <a:uLnTx/>
                <a:uFillTx/>
                <a:latin typeface="Calibri"/>
                <a:ea typeface="+mn-ea"/>
                <a:cs typeface="Calibri"/>
              </a:rPr>
              <a:t>Αποκεντρωμένες	</a:t>
            </a:r>
            <a:r>
              <a:rPr kumimoji="0" sz="2200" b="0" i="0" u="none" strike="noStrike" kern="1200" cap="none" spc="0" normalizeH="0" baseline="0" noProof="0" dirty="0">
                <a:ln>
                  <a:noFill/>
                </a:ln>
                <a:solidFill>
                  <a:prstClr val="black"/>
                </a:solidFill>
                <a:effectLst/>
                <a:uLnTx/>
                <a:uFillTx/>
                <a:latin typeface="Calibri"/>
                <a:ea typeface="+mn-ea"/>
                <a:cs typeface="Calibri"/>
              </a:rPr>
              <a:t>Δράσεις	</a:t>
            </a:r>
            <a:r>
              <a:rPr kumimoji="0" sz="22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μετά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τον	Οκτώβριο	του	2019</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0" normalizeH="0" baseline="0" noProof="0" dirty="0">
                <a:ln>
                  <a:noFill/>
                </a:ln>
                <a:solidFill>
                  <a:prstClr val="black"/>
                </a:solidFill>
                <a:effectLst/>
                <a:uLnTx/>
                <a:uFillTx/>
                <a:latin typeface="Calibri"/>
                <a:ea typeface="+mn-ea"/>
                <a:cs typeface="Calibri"/>
              </a:rPr>
              <a:t>πραγματοποιούν</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3738753" y="3916426"/>
            <a:ext cx="7276465" cy="695960"/>
          </a:xfrm>
          <a:prstGeom prst="rect">
            <a:avLst/>
          </a:prstGeom>
        </p:spPr>
        <p:txBody>
          <a:bodyPr vert="horz" wrap="square" lIns="0" tIns="12065" rIns="0" bIns="0" rtlCol="0">
            <a:spAutoFit/>
          </a:bodyPr>
          <a:lstStyle/>
          <a:p>
            <a:pPr marL="0" marR="6350" lvl="0" indent="0" algn="r" defTabSz="914400" rtl="0" eaLnBrk="1" fontAlgn="auto" latinLnBrk="0" hangingPunct="1">
              <a:lnSpc>
                <a:spcPct val="100000"/>
              </a:lnSpc>
              <a:spcBef>
                <a:spcPts val="95"/>
              </a:spcBef>
              <a:spcAft>
                <a:spcPts val="0"/>
              </a:spcAft>
              <a:buClrTx/>
              <a:buSzTx/>
              <a:buFontTx/>
              <a:buNone/>
              <a:tabLst>
                <a:tab pos="1682114" algn="l"/>
                <a:tab pos="2880360" algn="l"/>
                <a:tab pos="3672840" algn="l"/>
                <a:tab pos="4271645" algn="l"/>
                <a:tab pos="5603875" algn="l"/>
                <a:tab pos="6288405" algn="l"/>
                <a:tab pos="6890384" algn="l"/>
              </a:tabLst>
              <a:defRPr/>
            </a:pPr>
            <a:r>
              <a:rPr kumimoji="0" sz="2200" b="0" i="0" u="none" strike="noStrike" kern="1200" cap="none" spc="0" normalizeH="0" baseline="0" noProof="0" dirty="0">
                <a:ln>
                  <a:noFill/>
                </a:ln>
                <a:solidFill>
                  <a:prstClr val="black"/>
                </a:solidFill>
                <a:effectLst/>
                <a:uLnTx/>
                <a:uFillTx/>
                <a:latin typeface="Calibri"/>
                <a:ea typeface="+mn-ea"/>
                <a:cs typeface="Calibri"/>
              </a:rPr>
              <a:t>υ</a:t>
            </a:r>
            <a:r>
              <a:rPr kumimoji="0" sz="2200" b="0" i="0" u="none" strike="noStrike" kern="1200" cap="none" spc="-5" normalizeH="0" baseline="0" noProof="0" dirty="0">
                <a:ln>
                  <a:noFill/>
                </a:ln>
                <a:solidFill>
                  <a:prstClr val="black"/>
                </a:solidFill>
                <a:effectLst/>
                <a:uLnTx/>
                <a:uFillTx/>
                <a:latin typeface="Calibri"/>
                <a:ea typeface="+mn-ea"/>
                <a:cs typeface="Calibri"/>
              </a:rPr>
              <a:t>ποβά</a:t>
            </a:r>
            <a:r>
              <a:rPr kumimoji="0" sz="2200" b="0" i="0" u="none" strike="noStrike" kern="1200" cap="none" spc="0" normalizeH="0" baseline="0" noProof="0" dirty="0">
                <a:ln>
                  <a:noFill/>
                </a:ln>
                <a:solidFill>
                  <a:prstClr val="black"/>
                </a:solidFill>
                <a:effectLst/>
                <a:uLnTx/>
                <a:uFillTx/>
                <a:latin typeface="Calibri"/>
                <a:ea typeface="+mn-ea"/>
                <a:cs typeface="Calibri"/>
              </a:rPr>
              <a:t>λ</a:t>
            </a:r>
            <a:r>
              <a:rPr kumimoji="0" sz="2200" b="0" i="0" u="none" strike="noStrike" kern="1200" cap="none" spc="-5" normalizeH="0" baseline="0" noProof="0" dirty="0">
                <a:ln>
                  <a:noFill/>
                </a:ln>
                <a:solidFill>
                  <a:prstClr val="black"/>
                </a:solidFill>
                <a:effectLst/>
                <a:uLnTx/>
                <a:uFillTx/>
                <a:latin typeface="Calibri"/>
                <a:ea typeface="+mn-ea"/>
                <a:cs typeface="Calibri"/>
              </a:rPr>
              <a:t>λ</a:t>
            </a:r>
            <a:r>
              <a:rPr kumimoji="0" sz="2200" b="0" i="0" u="none" strike="noStrike" kern="1200" cap="none" spc="0" normalizeH="0" baseline="0" noProof="0" dirty="0">
                <a:ln>
                  <a:noFill/>
                </a:ln>
                <a:solidFill>
                  <a:prstClr val="black"/>
                </a:solidFill>
                <a:effectLst/>
                <a:uLnTx/>
                <a:uFillTx/>
                <a:latin typeface="Calibri"/>
                <a:ea typeface="+mn-ea"/>
                <a:cs typeface="Calibri"/>
              </a:rPr>
              <a:t>ο</a:t>
            </a:r>
            <a:r>
              <a:rPr kumimoji="0" sz="2200" b="0" i="0" u="none" strike="noStrike" kern="1200" cap="none" spc="-5" normalizeH="0" baseline="0" noProof="0" dirty="0">
                <a:ln>
                  <a:noFill/>
                </a:ln>
                <a:solidFill>
                  <a:prstClr val="black"/>
                </a:solidFill>
                <a:effectLst/>
                <a:uLnTx/>
                <a:uFillTx/>
                <a:latin typeface="Calibri"/>
                <a:ea typeface="+mn-ea"/>
                <a:cs typeface="Calibri"/>
              </a:rPr>
              <a:t>υν</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αιτ</a:t>
            </a:r>
            <a:r>
              <a:rPr kumimoji="0" sz="2200" b="0" i="0" u="none" strike="noStrike" kern="1200" cap="none" spc="0" normalizeH="0" baseline="0" noProof="0" dirty="0">
                <a:ln>
                  <a:noFill/>
                </a:ln>
                <a:solidFill>
                  <a:prstClr val="black"/>
                </a:solidFill>
                <a:effectLst/>
                <a:uLnTx/>
                <a:uFillTx/>
                <a:latin typeface="Calibri"/>
                <a:ea typeface="+mn-ea"/>
                <a:cs typeface="Calibri"/>
              </a:rPr>
              <a:t>ή</a:t>
            </a:r>
            <a:r>
              <a:rPr kumimoji="0" sz="2200" b="0" i="0" u="none" strike="noStrike" kern="1200" cap="none" spc="-5" normalizeH="0" baseline="0" noProof="0" dirty="0">
                <a:ln>
                  <a:noFill/>
                </a:ln>
                <a:solidFill>
                  <a:prstClr val="black"/>
                </a:solidFill>
                <a:effectLst/>
                <a:uLnTx/>
                <a:uFillTx/>
                <a:latin typeface="Calibri"/>
                <a:ea typeface="+mn-ea"/>
                <a:cs typeface="Calibri"/>
              </a:rPr>
              <a:t>σ</a:t>
            </a:r>
            <a:r>
              <a:rPr kumimoji="0" sz="2200" b="0" i="0" u="none" strike="noStrike" kern="1200" cap="none" spc="-15" normalizeH="0" baseline="0" noProof="0" dirty="0">
                <a:ln>
                  <a:noFill/>
                </a:ln>
                <a:solidFill>
                  <a:prstClr val="black"/>
                </a:solidFill>
                <a:effectLst/>
                <a:uLnTx/>
                <a:uFillTx/>
                <a:latin typeface="Calibri"/>
                <a:ea typeface="+mn-ea"/>
                <a:cs typeface="Calibri"/>
              </a:rPr>
              <a:t>ε</a:t>
            </a:r>
            <a:r>
              <a:rPr kumimoji="0" sz="2200" b="0" i="0" u="none" strike="noStrike" kern="1200" cap="none" spc="-10" normalizeH="0" baseline="0" noProof="0" dirty="0">
                <a:ln>
                  <a:noFill/>
                </a:ln>
                <a:solidFill>
                  <a:prstClr val="black"/>
                </a:solidFill>
                <a:effectLst/>
                <a:uLnTx/>
                <a:uFillTx/>
                <a:latin typeface="Calibri"/>
                <a:ea typeface="+mn-ea"/>
                <a:cs typeface="Calibri"/>
              </a:rPr>
              <a:t>ι</a:t>
            </a:r>
            <a:r>
              <a:rPr kumimoji="0" sz="2200" b="0" i="0" u="none" strike="noStrike" kern="1200" cap="none" spc="-5" normalizeH="0" baseline="0" noProof="0" dirty="0">
                <a:ln>
                  <a:noFill/>
                </a:ln>
                <a:solidFill>
                  <a:prstClr val="black"/>
                </a:solidFill>
                <a:effectLst/>
                <a:uLnTx/>
                <a:uFillTx/>
                <a:latin typeface="Calibri"/>
                <a:ea typeface="+mn-ea"/>
                <a:cs typeface="Calibri"/>
              </a:rPr>
              <a:t>ς</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a:t>
            </a:r>
            <a:r>
              <a:rPr kumimoji="0" sz="2200" b="0" i="0" u="none" strike="noStrike" kern="1200" cap="none" spc="10" normalizeH="0" baseline="0" noProof="0" dirty="0">
                <a:ln>
                  <a:noFill/>
                </a:ln>
                <a:solidFill>
                  <a:prstClr val="black"/>
                </a:solidFill>
                <a:effectLst/>
                <a:uLnTx/>
                <a:uFillTx/>
                <a:latin typeface="Calibri"/>
                <a:ea typeface="+mn-ea"/>
                <a:cs typeface="Calibri"/>
              </a:rPr>
              <a:t>ό</a:t>
            </a:r>
            <a:r>
              <a:rPr kumimoji="0" sz="2200" b="0" i="0" u="none" strike="noStrike" kern="1200" cap="none" spc="-5" normalizeH="0" baseline="0" noProof="0" dirty="0">
                <a:ln>
                  <a:noFill/>
                </a:ln>
                <a:solidFill>
                  <a:prstClr val="black"/>
                </a:solidFill>
                <a:effectLst/>
                <a:uLnTx/>
                <a:uFillTx/>
                <a:latin typeface="Calibri"/>
                <a:ea typeface="+mn-ea"/>
                <a:cs typeface="Calibri"/>
              </a:rPr>
              <a:t>σο</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γι</a:t>
            </a:r>
            <a:r>
              <a:rPr kumimoji="0" sz="2200" b="0" i="0" u="none" strike="noStrike" kern="1200" cap="none" spc="-5" normalizeH="0" baseline="0" noProof="0" dirty="0">
                <a:ln>
                  <a:noFill/>
                </a:ln>
                <a:solidFill>
                  <a:prstClr val="black"/>
                </a:solidFill>
                <a:effectLst/>
                <a:uLnTx/>
                <a:uFillTx/>
                <a:latin typeface="Calibri"/>
                <a:ea typeface="+mn-ea"/>
                <a:cs typeface="Calibri"/>
              </a:rPr>
              <a:t>α</a:t>
            </a:r>
            <a:r>
              <a:rPr kumimoji="0" sz="2200" b="0" i="0" u="none" strike="noStrike" kern="1200" cap="none" spc="0" normalizeH="0" baseline="0" noProof="0" dirty="0">
                <a:ln>
                  <a:noFill/>
                </a:ln>
                <a:solidFill>
                  <a:prstClr val="black"/>
                </a:solidFill>
                <a:effectLst/>
                <a:uLnTx/>
                <a:uFillTx/>
                <a:latin typeface="Calibri"/>
                <a:ea typeface="+mn-ea"/>
                <a:cs typeface="Calibri"/>
              </a:rPr>
              <a:t>	Κ</a:t>
            </a:r>
            <a:r>
              <a:rPr kumimoji="0" sz="2200" b="0" i="0" u="none" strike="noStrike" kern="1200" cap="none" spc="-5" normalizeH="0" baseline="0" noProof="0" dirty="0">
                <a:ln>
                  <a:noFill/>
                </a:ln>
                <a:solidFill>
                  <a:prstClr val="black"/>
                </a:solidFill>
                <a:effectLst/>
                <a:uLnTx/>
                <a:uFillTx/>
                <a:latin typeface="Calibri"/>
                <a:ea typeface="+mn-ea"/>
                <a:cs typeface="Calibri"/>
              </a:rPr>
              <a:t>εν</a:t>
            </a:r>
            <a:r>
              <a:rPr kumimoji="0" sz="2200" b="0" i="0" u="none" strike="noStrike" kern="1200" cap="none" spc="0" normalizeH="0" baseline="0" noProof="0" dirty="0">
                <a:ln>
                  <a:noFill/>
                </a:ln>
                <a:solidFill>
                  <a:prstClr val="black"/>
                </a:solidFill>
                <a:effectLst/>
                <a:uLnTx/>
                <a:uFillTx/>
                <a:latin typeface="Calibri"/>
                <a:ea typeface="+mn-ea"/>
                <a:cs typeface="Calibri"/>
              </a:rPr>
              <a:t>τ</a:t>
            </a:r>
            <a:r>
              <a:rPr kumimoji="0" sz="2200" b="0" i="0" u="none" strike="noStrike" kern="1200" cap="none" spc="-5" normalizeH="0" baseline="0" noProof="0" dirty="0">
                <a:ln>
                  <a:noFill/>
                </a:ln>
                <a:solidFill>
                  <a:prstClr val="black"/>
                </a:solidFill>
                <a:effectLst/>
                <a:uLnTx/>
                <a:uFillTx/>
                <a:latin typeface="Calibri"/>
                <a:ea typeface="+mn-ea"/>
                <a:cs typeface="Calibri"/>
              </a:rPr>
              <a:t>ρι</a:t>
            </a:r>
            <a:r>
              <a:rPr kumimoji="0" sz="2200" b="0" i="0" u="none" strike="noStrike" kern="1200" cap="none" spc="-15" normalizeH="0" baseline="0" noProof="0" dirty="0">
                <a:ln>
                  <a:noFill/>
                </a:ln>
                <a:solidFill>
                  <a:prstClr val="black"/>
                </a:solidFill>
                <a:effectLst/>
                <a:uLnTx/>
                <a:uFillTx/>
                <a:latin typeface="Calibri"/>
                <a:ea typeface="+mn-ea"/>
                <a:cs typeface="Calibri"/>
              </a:rPr>
              <a:t>κ</a:t>
            </a:r>
            <a:r>
              <a:rPr kumimoji="0" sz="2200" b="0" i="0" u="none" strike="noStrike" kern="1200" cap="none" spc="-5" normalizeH="0" baseline="0" noProof="0" dirty="0">
                <a:ln>
                  <a:noFill/>
                </a:ln>
                <a:solidFill>
                  <a:prstClr val="black"/>
                </a:solidFill>
                <a:effectLst/>
                <a:uLnTx/>
                <a:uFillTx/>
                <a:latin typeface="Calibri"/>
                <a:ea typeface="+mn-ea"/>
                <a:cs typeface="Calibri"/>
              </a:rPr>
              <a:t>ές</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ό</a:t>
            </a:r>
            <a:r>
              <a:rPr kumimoji="0" sz="2200" b="0" i="0" u="none" strike="noStrike" kern="1200" cap="none" spc="-5" normalizeH="0" baseline="0" noProof="0" dirty="0">
                <a:ln>
                  <a:noFill/>
                </a:ln>
                <a:solidFill>
                  <a:prstClr val="black"/>
                </a:solidFill>
                <a:effectLst/>
                <a:uLnTx/>
                <a:uFillTx/>
                <a:latin typeface="Calibri"/>
                <a:ea typeface="+mn-ea"/>
                <a:cs typeface="Calibri"/>
              </a:rPr>
              <a:t>σο</a:t>
            </a:r>
            <a:r>
              <a:rPr kumimoji="0" sz="2200" b="0" i="0" u="none" strike="noStrike" kern="1200" cap="none" spc="0" normalizeH="0" baseline="0" noProof="0" dirty="0">
                <a:ln>
                  <a:noFill/>
                </a:ln>
                <a:solidFill>
                  <a:prstClr val="black"/>
                </a:solidFill>
                <a:effectLst/>
                <a:uLnTx/>
                <a:uFillTx/>
                <a:latin typeface="Calibri"/>
                <a:ea typeface="+mn-ea"/>
                <a:cs typeface="Calibri"/>
              </a:rPr>
              <a:t>	κ</a:t>
            </a:r>
            <a:r>
              <a:rPr kumimoji="0" sz="2200" b="0" i="0" u="none" strike="noStrike" kern="1200" cap="none" spc="-10" normalizeH="0" baseline="0" noProof="0" dirty="0">
                <a:ln>
                  <a:noFill/>
                </a:ln>
                <a:solidFill>
                  <a:prstClr val="black"/>
                </a:solidFill>
                <a:effectLst/>
                <a:uLnTx/>
                <a:uFillTx/>
                <a:latin typeface="Calibri"/>
                <a:ea typeface="+mn-ea"/>
                <a:cs typeface="Calibri"/>
              </a:rPr>
              <a:t>α</a:t>
            </a:r>
            <a:r>
              <a:rPr kumimoji="0" sz="2200" b="0" i="0" u="none" strike="noStrike" kern="1200" cap="none" spc="-5" normalizeH="0" baseline="0" noProof="0" dirty="0">
                <a:ln>
                  <a:noFill/>
                </a:ln>
                <a:solidFill>
                  <a:prstClr val="black"/>
                </a:solidFill>
                <a:effectLst/>
                <a:uLnTx/>
                <a:uFillTx/>
                <a:latin typeface="Calibri"/>
                <a:ea typeface="+mn-ea"/>
                <a:cs typeface="Calibri"/>
              </a:rPr>
              <a:t>ι</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για</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δύο</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txBox="1"/>
          <p:nvPr/>
        </p:nvSpPr>
        <p:spPr>
          <a:xfrm>
            <a:off x="1004417" y="4587366"/>
            <a:ext cx="10009505" cy="69596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2200" b="0" i="0" u="none" strike="noStrike" kern="1200" cap="none" spc="-5" normalizeH="0" baseline="0" noProof="0" dirty="0">
                <a:ln>
                  <a:noFill/>
                </a:ln>
                <a:solidFill>
                  <a:prstClr val="black"/>
                </a:solidFill>
                <a:effectLst/>
                <a:uLnTx/>
                <a:uFillTx/>
                <a:latin typeface="Calibri"/>
                <a:ea typeface="+mn-ea"/>
                <a:cs typeface="Calibri"/>
              </a:rPr>
              <a:t>ξεχωριστές</a:t>
            </a:r>
            <a:r>
              <a:rPr kumimoji="0" sz="2200" b="0" i="0" u="none" strike="noStrike" kern="1200" cap="none" spc="375" normalizeH="0" baseline="0" noProof="0" dirty="0">
                <a:ln>
                  <a:noFill/>
                </a:ln>
                <a:solidFill>
                  <a:prstClr val="black"/>
                </a:solidFill>
                <a:effectLst/>
                <a:uLnTx/>
                <a:uFillTx/>
                <a:latin typeface="Calibri"/>
                <a:ea typeface="+mn-ea"/>
                <a:cs typeface="Calibri"/>
              </a:rPr>
              <a:t> </a:t>
            </a:r>
            <a:r>
              <a:rPr kumimoji="0" sz="2200" b="0" i="0" u="none" strike="noStrike" kern="1200" cap="none" spc="0" normalizeH="0" baseline="0" noProof="0" dirty="0">
                <a:ln>
                  <a:noFill/>
                </a:ln>
                <a:solidFill>
                  <a:prstClr val="black"/>
                </a:solidFill>
                <a:effectLst/>
                <a:uLnTx/>
                <a:uFillTx/>
                <a:latin typeface="Calibri"/>
                <a:ea typeface="+mn-ea"/>
                <a:cs typeface="Calibri"/>
              </a:rPr>
              <a:t>εγγραφές</a:t>
            </a:r>
            <a:r>
              <a:rPr kumimoji="0" sz="2200" b="0" i="0" u="none" strike="noStrike" kern="1200" cap="none" spc="38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και</a:t>
            </a:r>
            <a:r>
              <a:rPr kumimoji="0" sz="2200" b="0" i="0" u="none" strike="noStrike" kern="1200" cap="none" spc="38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είναι</a:t>
            </a:r>
            <a:r>
              <a:rPr kumimoji="0" sz="2200" b="0" i="0" u="none" strike="noStrike" kern="1200" cap="none" spc="37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κάτοχοι</a:t>
            </a:r>
            <a:r>
              <a:rPr kumimoji="0" sz="2200" b="0" i="0" u="none" strike="noStrike" kern="1200" cap="none" spc="37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δύο</a:t>
            </a:r>
            <a:r>
              <a:rPr kumimoji="0" sz="2200" b="0" i="0" u="none" strike="noStrike" kern="1200" cap="none" spc="39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ξεχωριστών</a:t>
            </a:r>
            <a:r>
              <a:rPr kumimoji="0" sz="2200" b="0" i="0" u="none" strike="noStrike" kern="1200" cap="none" spc="38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μοναδικών</a:t>
            </a:r>
            <a:r>
              <a:rPr kumimoji="0" sz="2200" b="0" i="0" u="none" strike="noStrike" kern="1200" cap="none" spc="38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αναγνωριστικών </a:t>
            </a:r>
            <a:r>
              <a:rPr kumimoji="0" sz="2200" b="0" i="0" u="none" strike="noStrike" kern="1200" cap="none" spc="-484"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κωδικών,</a:t>
            </a:r>
            <a:r>
              <a:rPr kumimoji="0" sz="2200" b="0" i="0" u="none" strike="noStrike" kern="1200" cap="none" spc="4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ενός</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PIC</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και</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ενός</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OID.</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640" y="27812"/>
            <a:ext cx="864171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ΑΝΑΖΗΤΗΣΗ</a:t>
            </a:r>
            <a:r>
              <a:rPr sz="2800" spc="35" dirty="0">
                <a:solidFill>
                  <a:srgbClr val="FFFFFF"/>
                </a:solidFill>
              </a:rPr>
              <a:t> </a:t>
            </a:r>
            <a:r>
              <a:rPr sz="2800" spc="-30" dirty="0">
                <a:solidFill>
                  <a:srgbClr val="FFFFFF"/>
                </a:solidFill>
              </a:rPr>
              <a:t>ΕΓΓΡΑΦΗΣ</a:t>
            </a:r>
            <a:r>
              <a:rPr sz="2800" spc="2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582879" y="843534"/>
            <a:ext cx="10951845" cy="5152051"/>
          </a:xfrm>
          <a:prstGeom prst="rect">
            <a:avLst/>
          </a:prstGeom>
        </p:spPr>
        <p:txBody>
          <a:bodyPr vert="horz" wrap="square" lIns="0" tIns="12065" rIns="0" bIns="0" rtlCol="0">
            <a:spAutoFit/>
          </a:bodyPr>
          <a:lstStyle/>
          <a:p>
            <a:pPr marL="299085" marR="0" lvl="0" indent="-287020" algn="l" defTabSz="914400" rtl="0" eaLnBrk="1" fontAlgn="auto" latinLnBrk="0" hangingPunct="1">
              <a:lnSpc>
                <a:spcPct val="100000"/>
              </a:lnSpc>
              <a:spcBef>
                <a:spcPts val="95"/>
              </a:spcBef>
              <a:spcAft>
                <a:spcPts val="0"/>
              </a:spcAft>
              <a:buClrTx/>
              <a:buSzTx/>
              <a:buFont typeface="Wingdings"/>
              <a:buChar char=""/>
              <a:tabLst>
                <a:tab pos="299720" algn="l"/>
                <a:tab pos="8224520" algn="l"/>
              </a:tabLst>
              <a:defRPr/>
            </a:pPr>
            <a:r>
              <a:rPr kumimoji="0" sz="2200" b="1" i="0" u="none" strike="noStrike" kern="1200" cap="none" spc="-5" normalizeH="0" baseline="0" noProof="0" dirty="0">
                <a:ln>
                  <a:noFill/>
                </a:ln>
                <a:solidFill>
                  <a:prstClr val="black"/>
                </a:solidFill>
                <a:effectLst/>
                <a:uLnTx/>
                <a:uFillTx/>
                <a:latin typeface="Calibri"/>
                <a:ea typeface="+mn-ea"/>
                <a:cs typeface="Calibri"/>
              </a:rPr>
              <a:t>Πριν</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κάνετε</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νέα</a:t>
            </a:r>
            <a:r>
              <a:rPr kumimoji="0" sz="2200" b="1" i="0" u="none" strike="noStrike" kern="1200" cap="none" spc="2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εγγραφή,</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αναζητήστε</a:t>
            </a:r>
            <a:r>
              <a:rPr kumimoji="0" sz="2200" b="1" i="0" u="none" strike="noStrike" kern="1200" cap="none" spc="3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τον</a:t>
            </a:r>
            <a:r>
              <a:rPr kumimoji="0" sz="2200" b="1" i="0" u="none" strike="noStrike" kern="1200" cap="none" spc="2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οργανισμό</a:t>
            </a:r>
            <a:r>
              <a:rPr kumimoji="0" sz="2200" b="1" i="0" u="none" strike="noStrike" kern="1200" cap="none" spc="4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σας</a:t>
            </a:r>
            <a:r>
              <a:rPr kumimoji="0" sz="2200" b="1" i="0" u="none" strike="noStrike" kern="1200" cap="none" spc="2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στο</a:t>
            </a:r>
            <a:r>
              <a:rPr kumimoji="0" sz="2200" b="1" i="0" u="none" strike="noStrike" kern="1200" cap="none" spc="4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ORS	για:</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21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5"/>
              </a:spcBef>
              <a:spcAft>
                <a:spcPts val="0"/>
              </a:spcAft>
              <a:buClrTx/>
              <a:buSzTx/>
              <a:buFont typeface="Wingdings"/>
              <a:buChar char=""/>
              <a:tabLst>
                <a:tab pos="299085" algn="l"/>
                <a:tab pos="299720" algn="l"/>
              </a:tabLst>
              <a:defRPr/>
            </a:pP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Αποφυγή</a:t>
            </a:r>
            <a:r>
              <a:rPr kumimoji="0" sz="2000" b="0" i="0" u="heavy" strike="noStrike" kern="1200" cap="none" spc="-3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πολλαπλών</a:t>
            </a:r>
            <a:r>
              <a:rPr kumimoji="0" sz="2000" b="0" i="0" u="heavy" strike="noStrike" kern="1200" cap="none" spc="-3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εγγραφών</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του</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οργανισμού</a:t>
            </a:r>
            <a:r>
              <a:rPr kumimoji="0" sz="2000" b="0" i="0" u="none" strike="noStrike" kern="1200" cap="none" spc="-6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σας</a:t>
            </a:r>
          </a:p>
          <a:p>
            <a:pPr marL="0" marR="0" lvl="0" indent="0" algn="l" defTabSz="914400" rtl="0" eaLnBrk="1" fontAlgn="auto" latinLnBrk="0" hangingPunct="1">
              <a:lnSpc>
                <a:spcPct val="100000"/>
              </a:lnSpc>
              <a:spcBef>
                <a:spcPts val="20"/>
              </a:spcBef>
              <a:spcAft>
                <a:spcPts val="0"/>
              </a:spcAft>
              <a:buClrTx/>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2794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Εντοπισμό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του κωδικού OID</a:t>
            </a:r>
            <a:r>
              <a:rPr kumimoji="0" sz="2000" b="0" i="0" u="none" strike="noStrike" kern="1200" cap="none" spc="-5" normalizeH="0" baseline="0" noProof="0" dirty="0">
                <a:ln>
                  <a:noFill/>
                </a:ln>
                <a:solidFill>
                  <a:prstClr val="black"/>
                </a:solidFill>
                <a:effectLst/>
                <a:uLnTx/>
                <a:uFillTx/>
                <a:latin typeface="Calibri"/>
                <a:ea typeface="+mn-ea"/>
                <a:cs typeface="Calibri"/>
              </a:rPr>
              <a:t> του οργανισμού </a:t>
            </a:r>
            <a:r>
              <a:rPr kumimoji="0" sz="2000" b="0" i="0" u="none" strike="noStrike" kern="1200" cap="none" spc="0" normalizeH="0" baseline="0" noProof="0" dirty="0">
                <a:ln>
                  <a:noFill/>
                </a:ln>
                <a:solidFill>
                  <a:prstClr val="black"/>
                </a:solidFill>
                <a:effectLst/>
                <a:uLnTx/>
                <a:uFillTx/>
                <a:latin typeface="Calibri"/>
                <a:ea typeface="+mn-ea"/>
                <a:cs typeface="Calibri"/>
              </a:rPr>
              <a:t>σας, στην περίπτωση που κατά </a:t>
            </a:r>
            <a:r>
              <a:rPr kumimoji="0" sz="2000" b="0" i="0" u="none" strike="noStrike" kern="1200" cap="none" spc="-5" normalizeH="0" baseline="0" noProof="0" dirty="0">
                <a:ln>
                  <a:noFill/>
                </a:ln>
                <a:solidFill>
                  <a:prstClr val="black"/>
                </a:solidFill>
                <a:effectLst/>
                <a:uLnTx/>
                <a:uFillTx/>
                <a:latin typeface="Calibri"/>
                <a:ea typeface="+mn-ea"/>
                <a:cs typeface="Calibri"/>
              </a:rPr>
              <a:t>την τελευταία </a:t>
            </a:r>
            <a:r>
              <a:rPr kumimoji="0" sz="2000" b="0" i="0" u="none" strike="noStrike" kern="1200" cap="none" spc="0" normalizeH="0" baseline="0" noProof="0" dirty="0">
                <a:ln>
                  <a:noFill/>
                </a:ln>
                <a:solidFill>
                  <a:prstClr val="black"/>
                </a:solidFill>
                <a:effectLst/>
                <a:uLnTx/>
                <a:uFillTx/>
                <a:latin typeface="Calibri"/>
                <a:ea typeface="+mn-ea"/>
                <a:cs typeface="Calibri"/>
              </a:rPr>
              <a:t>συμμετοχή </a:t>
            </a:r>
            <a:r>
              <a:rPr kumimoji="0" sz="2000" b="0" i="0" u="none" strike="noStrike" kern="1200" cap="none" spc="-44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του</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στο</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Πρόγραμμα,</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είχε</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χρησιμοποιηθεί</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κωδικός</a:t>
            </a:r>
            <a:r>
              <a:rPr kumimoji="0" sz="2000" b="0" i="0" u="none" strike="noStrike" kern="1200" cap="none" spc="0" normalizeH="0" baseline="0" noProof="0" dirty="0">
                <a:ln>
                  <a:noFill/>
                </a:ln>
                <a:solidFill>
                  <a:prstClr val="black"/>
                </a:solidFill>
                <a:effectLst/>
                <a:uLnTx/>
                <a:uFillTx/>
                <a:latin typeface="Calibri"/>
                <a:ea typeface="+mn-ea"/>
                <a:cs typeface="Calibri"/>
              </a:rPr>
              <a:t> PIC</a:t>
            </a:r>
            <a:endParaRPr kumimoji="0" lang="el-GR" sz="2000" b="0" i="0" u="none" strike="noStrike" kern="1200" cap="none" spc="0" normalizeH="0" baseline="0" noProof="0" dirty="0">
              <a:ln>
                <a:noFill/>
              </a:ln>
              <a:solidFill>
                <a:prstClr val="black"/>
              </a:solidFill>
              <a:effectLst/>
              <a:uLnTx/>
              <a:uFillTx/>
              <a:latin typeface="Calibri"/>
              <a:ea typeface="+mn-ea"/>
              <a:cs typeface="Calibri"/>
            </a:endParaRPr>
          </a:p>
          <a:p>
            <a:pPr marL="299085" marR="2794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endParaRPr kumimoji="0" lang="el-GR" sz="2000" b="0" i="0" u="none" strike="noStrike" kern="1200" cap="none" spc="0" normalizeH="0" baseline="0" noProof="0" dirty="0">
              <a:ln>
                <a:noFill/>
              </a:ln>
              <a:solidFill>
                <a:prstClr val="black"/>
              </a:solidFill>
              <a:effectLst/>
              <a:uLnTx/>
              <a:uFillTx/>
              <a:latin typeface="Calibri"/>
              <a:ea typeface="+mn-ea"/>
              <a:cs typeface="Calibri"/>
            </a:endParaRPr>
          </a:p>
          <a:p>
            <a:pPr marL="12065" marR="27940" lvl="0" indent="0" algn="l" defTabSz="914400" rtl="0" eaLnBrk="1" fontAlgn="auto" latinLnBrk="0" hangingPunct="1">
              <a:lnSpc>
                <a:spcPct val="100000"/>
              </a:lnSpc>
              <a:spcBef>
                <a:spcPts val="0"/>
              </a:spcBef>
              <a:spcAft>
                <a:spcPts val="0"/>
              </a:spcAft>
              <a:buClrTx/>
              <a:buSzTx/>
              <a:buFontTx/>
              <a:buNone/>
              <a:tabLst>
                <a:tab pos="299085" algn="l"/>
                <a:tab pos="299720" algn="l"/>
              </a:tabLst>
              <a:defRPr/>
            </a:pPr>
            <a:r>
              <a:rPr kumimoji="0" lang="el-GR" sz="2000" b="0" i="0" u="sng" strike="noStrike" kern="1200" cap="none" spc="0" normalizeH="0" baseline="0" noProof="0" dirty="0">
                <a:ln>
                  <a:noFill/>
                </a:ln>
                <a:solidFill>
                  <a:prstClr val="black"/>
                </a:solidFill>
                <a:effectLst/>
                <a:uLnTx/>
                <a:uFillTx/>
                <a:latin typeface="Calibri"/>
                <a:ea typeface="+mn-ea"/>
                <a:cs typeface="Calibri"/>
              </a:rPr>
              <a:t>Σημειώσεις</a:t>
            </a:r>
            <a:r>
              <a:rPr kumimoji="0" lang="el-GR" sz="2000" b="0" i="0" u="none" strike="noStrike" kern="1200" cap="none" spc="0"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just" defTabSz="914400" rtl="0" eaLnBrk="1" fontAlgn="auto" latinLnBrk="0" hangingPunct="1">
              <a:lnSpc>
                <a:spcPct val="100000"/>
              </a:lnSpc>
              <a:spcBef>
                <a:spcPts val="0"/>
              </a:spcBef>
              <a:spcAft>
                <a:spcPts val="0"/>
              </a:spcAft>
              <a:buClrTx/>
              <a:buSzTx/>
              <a:buFontTx/>
              <a:buNone/>
              <a:tabLst/>
              <a:defRPr/>
            </a:pPr>
            <a:r>
              <a:rPr kumimoji="0" sz="1900" b="0" i="1" u="none" strike="noStrike" kern="1200" cap="none" spc="-5" normalizeH="0" baseline="0" noProof="0" dirty="0">
                <a:ln>
                  <a:noFill/>
                </a:ln>
                <a:solidFill>
                  <a:prstClr val="black"/>
                </a:solidFill>
                <a:effectLst/>
                <a:uLnTx/>
                <a:uFillTx/>
                <a:latin typeface="Calibri"/>
                <a:ea typeface="+mn-ea"/>
                <a:cs typeface="Calibri"/>
              </a:rPr>
              <a:t>1. </a:t>
            </a:r>
            <a:r>
              <a:rPr kumimoji="0" sz="19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Εάν</a:t>
            </a:r>
            <a:r>
              <a:rPr kumimoji="0" sz="1900" b="0" i="0"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εντοπίσετε τον οργανισμό </a:t>
            </a:r>
            <a:r>
              <a:rPr kumimoji="0" sz="1900" b="0" i="1" u="none" strike="noStrike" kern="1200" cap="none" spc="-5" normalizeH="0" baseline="0" noProof="0" dirty="0">
                <a:ln>
                  <a:noFill/>
                </a:ln>
                <a:solidFill>
                  <a:prstClr val="black"/>
                </a:solidFill>
                <a:effectLst/>
                <a:uLnTx/>
                <a:uFillTx/>
                <a:latin typeface="Calibri"/>
                <a:ea typeface="+mn-ea"/>
                <a:cs typeface="Calibri"/>
              </a:rPr>
              <a:t>σας και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χρειάζεστε </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πλήρη πρόσβαση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στα </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στοιχεία εγγραφής</a:t>
            </a:r>
            <a:r>
              <a:rPr kumimoji="0" sz="1900" b="0" i="1" u="none" strike="noStrike" kern="1200" cap="none" spc="-10" normalizeH="0" baseline="0" noProof="0" dirty="0">
                <a:ln>
                  <a:noFill/>
                </a:ln>
                <a:solidFill>
                  <a:prstClr val="black"/>
                </a:solidFill>
                <a:effectLst/>
                <a:uLnTx/>
                <a:uFillTx/>
                <a:latin typeface="Calibri"/>
                <a:ea typeface="+mn-ea"/>
                <a:cs typeface="Calibri"/>
              </a:rPr>
              <a:t> του </a:t>
            </a:r>
            <a:r>
              <a:rPr kumimoji="0" sz="1900" b="0" i="1" u="none" strike="noStrike" kern="1200" cap="none" spc="-5" normalizeH="0" baseline="0" noProof="0" dirty="0">
                <a:ln>
                  <a:noFill/>
                </a:ln>
                <a:solidFill>
                  <a:prstClr val="black"/>
                </a:solidFill>
                <a:effectLst/>
                <a:uLnTx/>
                <a:uFillTx/>
                <a:latin typeface="Calibri"/>
                <a:ea typeface="+mn-ea"/>
                <a:cs typeface="Calibri"/>
              </a:rPr>
              <a:t>(για να </a:t>
            </a:r>
            <a:r>
              <a:rPr kumimoji="0" sz="1900" b="0" i="1" u="none" strike="noStrike" kern="1200" cap="none" spc="-10" normalizeH="0" baseline="0" noProof="0" dirty="0">
                <a:ln>
                  <a:noFill/>
                </a:ln>
                <a:solidFill>
                  <a:prstClr val="black"/>
                </a:solidFill>
                <a:effectLst/>
                <a:uLnTx/>
                <a:uFillTx/>
                <a:latin typeface="Calibri"/>
                <a:ea typeface="+mn-ea"/>
                <a:cs typeface="Calibri"/>
              </a:rPr>
              <a:t>τα </a:t>
            </a:r>
            <a:r>
              <a:rPr kumimoji="0" sz="1900" b="0" i="1" u="none" strike="noStrike" kern="1200" cap="none" spc="-5" normalizeH="0" baseline="0" noProof="0" dirty="0">
                <a:ln>
                  <a:noFill/>
                </a:ln>
                <a:solidFill>
                  <a:prstClr val="black"/>
                </a:solidFill>
                <a:effectLst/>
                <a:uLnTx/>
                <a:uFillTx/>
                <a:latin typeface="Calibri"/>
                <a:ea typeface="+mn-ea"/>
                <a:cs typeface="Calibri"/>
              </a:rPr>
              <a:t> επικαιροποιείτε</a:t>
            </a:r>
            <a:r>
              <a:rPr kumimoji="0" lang="el-GR"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όπ</a:t>
            </a:r>
            <a:r>
              <a:rPr kumimoji="0" sz="1900" b="0" i="1" u="none" strike="noStrike" kern="1200" cap="none" spc="-5" normalizeH="0" baseline="0" noProof="0" dirty="0" err="1">
                <a:ln>
                  <a:noFill/>
                </a:ln>
                <a:solidFill>
                  <a:prstClr val="black"/>
                </a:solidFill>
                <a:effectLst/>
                <a:uLnTx/>
                <a:uFillTx/>
                <a:latin typeface="Calibri"/>
                <a:ea typeface="+mn-ea"/>
                <a:cs typeface="Calibri"/>
              </a:rPr>
              <a:t>οτε</a:t>
            </a:r>
            <a:r>
              <a:rPr kumimoji="0" sz="1900" b="0" i="1" u="none" strike="noStrike" kern="1200" cap="none" spc="-5" normalizeH="0" baseline="0" noProof="0" dirty="0">
                <a:ln>
                  <a:noFill/>
                </a:ln>
                <a:solidFill>
                  <a:prstClr val="black"/>
                </a:solidFill>
                <a:effectLst/>
                <a:uLnTx/>
                <a:uFillTx/>
                <a:latin typeface="Calibri"/>
                <a:ea typeface="+mn-ea"/>
                <a:cs typeface="Calibri"/>
              </a:rPr>
              <a:t> είναι </a:t>
            </a:r>
            <a:r>
              <a:rPr kumimoji="0" sz="1900" b="0" i="1" u="none" strike="noStrike" kern="1200" cap="none" spc="-10" normalizeH="0" baseline="0" noProof="0" dirty="0">
                <a:ln>
                  <a:noFill/>
                </a:ln>
                <a:solidFill>
                  <a:prstClr val="black"/>
                </a:solidFill>
                <a:effectLst/>
                <a:uLnTx/>
                <a:uFillTx/>
                <a:latin typeface="Calibri"/>
                <a:ea typeface="+mn-ea"/>
                <a:cs typeface="Calibri"/>
              </a:rPr>
              <a:t>απαραίτητο), </a:t>
            </a:r>
            <a:r>
              <a:rPr kumimoji="0" sz="1900" b="0" i="1" u="none" strike="noStrike" kern="1200" cap="none" spc="-5" normalizeH="0" baseline="0" noProof="0" dirty="0">
                <a:ln>
                  <a:noFill/>
                </a:ln>
                <a:solidFill>
                  <a:prstClr val="black"/>
                </a:solidFill>
                <a:effectLst/>
                <a:uLnTx/>
                <a:uFillTx/>
                <a:latin typeface="Calibri"/>
                <a:ea typeface="+mn-ea"/>
                <a:cs typeface="Calibri"/>
              </a:rPr>
              <a:t>ζητήστε </a:t>
            </a:r>
            <a:r>
              <a:rPr kumimoji="0" sz="1900" b="0" i="1" u="none" strike="noStrike" kern="1200" cap="none" spc="-10" normalizeH="0" baseline="0" noProof="0" dirty="0">
                <a:ln>
                  <a:noFill/>
                </a:ln>
                <a:solidFill>
                  <a:prstClr val="black"/>
                </a:solidFill>
                <a:effectLst/>
                <a:uLnTx/>
                <a:uFillTx/>
                <a:latin typeface="Calibri"/>
                <a:ea typeface="+mn-ea"/>
                <a:cs typeface="Calibri"/>
              </a:rPr>
              <a:t>από </a:t>
            </a:r>
            <a:r>
              <a:rPr kumimoji="0" sz="1900" b="0" i="1" u="none" strike="noStrike" kern="1200" cap="none" spc="-5" normalizeH="0" baseline="0" noProof="0" dirty="0">
                <a:ln>
                  <a:noFill/>
                </a:ln>
                <a:solidFill>
                  <a:prstClr val="black"/>
                </a:solidFill>
                <a:effectLst/>
                <a:uLnTx/>
                <a:uFillTx/>
                <a:latin typeface="Calibri"/>
                <a:ea typeface="+mn-ea"/>
                <a:cs typeface="Calibri"/>
              </a:rPr>
              <a:t>το άτομο που είχε κάνει </a:t>
            </a:r>
            <a:r>
              <a:rPr kumimoji="0" sz="1900" b="0" i="1" u="none" strike="noStrike" kern="1200" cap="none" spc="-10" normalizeH="0" baseline="0" noProof="0" dirty="0">
                <a:ln>
                  <a:noFill/>
                </a:ln>
                <a:solidFill>
                  <a:prstClr val="black"/>
                </a:solidFill>
                <a:effectLst/>
                <a:uLnTx/>
                <a:uFillTx/>
                <a:latin typeface="Calibri"/>
                <a:ea typeface="+mn-ea"/>
                <a:cs typeface="Calibri"/>
              </a:rPr>
              <a:t>την εγγραφή </a:t>
            </a:r>
            <a:r>
              <a:rPr kumimoji="0" sz="1900" b="0" i="1" u="none" strike="noStrike" kern="1200" cap="none" spc="-5" normalizeH="0" baseline="0" noProof="0" dirty="0">
                <a:ln>
                  <a:noFill/>
                </a:ln>
                <a:solidFill>
                  <a:prstClr val="black"/>
                </a:solidFill>
                <a:effectLst/>
                <a:uLnTx/>
                <a:uFillTx/>
                <a:latin typeface="Calibri"/>
                <a:ea typeface="+mn-ea"/>
                <a:cs typeface="Calibri"/>
              </a:rPr>
              <a:t>να σας </a:t>
            </a:r>
            <a:r>
              <a:rPr kumimoji="0" sz="1900" b="0" i="1" u="none" strike="noStrike" kern="1200" cap="none" spc="-10" normalizeH="0" baseline="0" noProof="0" dirty="0">
                <a:ln>
                  <a:noFill/>
                </a:ln>
                <a:solidFill>
                  <a:prstClr val="black"/>
                </a:solidFill>
                <a:effectLst/>
                <a:uLnTx/>
                <a:uFillTx/>
                <a:latin typeface="Calibri"/>
                <a:ea typeface="+mn-ea"/>
                <a:cs typeface="Calibri"/>
              </a:rPr>
              <a:t>προσθέσει </a:t>
            </a:r>
            <a:r>
              <a:rPr kumimoji="0" sz="1900" b="0" i="1" u="none" strike="noStrike" kern="1200" cap="none" spc="-5" normalizeH="0" baseline="0" noProof="0" dirty="0">
                <a:ln>
                  <a:noFill/>
                </a:ln>
                <a:solidFill>
                  <a:prstClr val="black"/>
                </a:solidFill>
                <a:effectLst/>
                <a:uLnTx/>
                <a:uFillTx/>
                <a:latin typeface="Calibri"/>
                <a:ea typeface="+mn-ea"/>
                <a:cs typeface="Calibri"/>
              </a:rPr>
              <a:t> ως</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hlinkClick r:id="rId2"/>
              </a:rPr>
              <a:t>authorised</a:t>
            </a:r>
            <a:r>
              <a:rPr kumimoji="0" sz="1900" b="0" i="1" u="heavy" strike="noStrike" kern="1200" cap="none" spc="30" normalizeH="0" baseline="0" noProof="0" dirty="0">
                <a:ln>
                  <a:noFill/>
                </a:ln>
                <a:solidFill>
                  <a:prstClr val="black"/>
                </a:solidFill>
                <a:effectLst/>
                <a:uLnTx/>
                <a:uFill>
                  <a:solidFill>
                    <a:srgbClr val="000000"/>
                  </a:solidFill>
                </a:uFill>
                <a:latin typeface="Calibri"/>
                <a:ea typeface="+mn-ea"/>
                <a:cs typeface="Calibri"/>
                <a:hlinkClick r:id="rId2"/>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hlinkClick r:id="rId2"/>
              </a:rPr>
              <a:t>user</a:t>
            </a:r>
            <a:r>
              <a:rPr kumimoji="0" sz="1900" b="0" i="1" u="none" strike="noStrike" kern="1200" cap="none" spc="-5" normalizeH="0" baseline="0" noProof="0" dirty="0">
                <a:ln>
                  <a:noFill/>
                </a:ln>
                <a:solidFill>
                  <a:prstClr val="black"/>
                </a:solidFill>
                <a:effectLst/>
                <a:uLnTx/>
                <a:uFillTx/>
                <a:latin typeface="Calibri"/>
                <a:ea typeface="+mn-ea"/>
                <a:cs typeface="Calibri"/>
              </a:rPr>
              <a:t>.</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ct val="100000"/>
              </a:lnSpc>
              <a:spcBef>
                <a:spcPts val="0"/>
              </a:spcBef>
              <a:spcAft>
                <a:spcPts val="0"/>
              </a:spcAft>
              <a:buClrTx/>
              <a:buSzTx/>
              <a:buFontTx/>
              <a:buNone/>
              <a:tabLst/>
              <a:defRPr/>
            </a:pPr>
            <a:r>
              <a:rPr kumimoji="0" sz="1900" b="0" i="1" u="none" strike="noStrike" kern="1200" cap="none" spc="-5" normalizeH="0" baseline="0" noProof="0" dirty="0">
                <a:ln>
                  <a:noFill/>
                </a:ln>
                <a:solidFill>
                  <a:prstClr val="black"/>
                </a:solidFill>
                <a:effectLst/>
                <a:uLnTx/>
                <a:uFillTx/>
                <a:latin typeface="Calibri"/>
                <a:ea typeface="+mn-ea"/>
                <a:cs typeface="Calibri"/>
              </a:rPr>
              <a:t>2. </a:t>
            </a:r>
            <a:r>
              <a:rPr kumimoji="0" sz="1900" b="0" i="1" u="none" strike="noStrike" kern="1200" cap="none" spc="-10" normalizeH="0" baseline="0" noProof="0" dirty="0">
                <a:ln>
                  <a:noFill/>
                </a:ln>
                <a:solidFill>
                  <a:prstClr val="black"/>
                </a:solidFill>
                <a:effectLst/>
                <a:uLnTx/>
                <a:uFillTx/>
                <a:latin typeface="Calibri"/>
                <a:ea typeface="+mn-ea"/>
                <a:cs typeface="Calibri"/>
              </a:rPr>
              <a:t>Εντοπίζοντας</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την</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εγγραφή</a:t>
            </a:r>
            <a:r>
              <a:rPr kumimoji="0" sz="1900" b="0" i="1" u="none" strike="noStrike" kern="1200" cap="none" spc="3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του</a:t>
            </a:r>
            <a:r>
              <a:rPr kumimoji="0" sz="1900" b="0" i="1" u="none" strike="noStrike" kern="1200" cap="none" spc="-5" normalizeH="0" baseline="0" noProof="0" dirty="0">
                <a:ln>
                  <a:noFill/>
                </a:ln>
                <a:solidFill>
                  <a:prstClr val="black"/>
                </a:solidFill>
                <a:effectLst/>
                <a:uLnTx/>
                <a:uFillTx/>
                <a:latin typeface="Calibri"/>
                <a:ea typeface="+mn-ea"/>
                <a:cs typeface="Calibri"/>
              </a:rPr>
              <a:t> οργανισμού,</a:t>
            </a:r>
            <a:r>
              <a:rPr kumimoji="0" sz="1900" b="0" i="1" u="none" strike="noStrike" kern="1200" cap="none" spc="50" normalizeH="0" baseline="0" noProof="0" dirty="0">
                <a:ln>
                  <a:noFill/>
                </a:ln>
                <a:solidFill>
                  <a:prstClr val="black"/>
                </a:solidFill>
                <a:effectLst/>
                <a:uLnTx/>
                <a:uFillTx/>
                <a:latin typeface="Calibri"/>
                <a:ea typeface="+mn-ea"/>
                <a:cs typeface="Calibri"/>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θα</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μπορείτε</a:t>
            </a:r>
            <a:r>
              <a:rPr kumimoji="0" sz="1900" b="0" i="1"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να</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δείτε</a:t>
            </a:r>
            <a:r>
              <a:rPr kumimoji="0" sz="1900" b="0" i="1"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και</a:t>
            </a:r>
            <a:r>
              <a:rPr kumimoji="0" sz="1900" b="0" i="1"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το</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status</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του</a:t>
            </a:r>
            <a:r>
              <a:rPr kumimoji="0" sz="1900" b="0" i="1"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οργανισμού</a:t>
            </a:r>
            <a:r>
              <a:rPr kumimoji="0" sz="1900" b="0" i="1" u="none" strike="noStrike" kern="1200" cap="none" spc="-5" normalizeH="0" baseline="0" noProof="0" dirty="0">
                <a:ln>
                  <a:noFill/>
                </a:ln>
                <a:solidFill>
                  <a:prstClr val="black"/>
                </a:solidFill>
                <a:effectLst/>
                <a:uLnTx/>
                <a:uFillTx/>
                <a:latin typeface="Calibri"/>
                <a:ea typeface="+mn-ea"/>
                <a:cs typeface="Calibri"/>
              </a:rPr>
              <a:t>:</a:t>
            </a:r>
            <a:r>
              <a:rPr kumimoji="0" sz="1900" b="0" i="1" u="none" strike="noStrike" kern="1200" cap="none" spc="4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“Waiting</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for</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ct val="100000"/>
              </a:lnSpc>
              <a:spcBef>
                <a:spcPts val="0"/>
              </a:spcBef>
              <a:spcAft>
                <a:spcPts val="0"/>
              </a:spcAft>
              <a:buClrTx/>
              <a:buSzTx/>
              <a:buFontTx/>
              <a:buNone/>
              <a:tabLst/>
              <a:defRPr/>
            </a:pPr>
            <a:r>
              <a:rPr kumimoji="0" sz="1900" b="0" i="1" u="none" strike="noStrike" kern="1200" cap="none" spc="-5" normalizeH="0" baseline="0" noProof="0" dirty="0">
                <a:ln>
                  <a:noFill/>
                </a:ln>
                <a:solidFill>
                  <a:prstClr val="black"/>
                </a:solidFill>
                <a:effectLst/>
                <a:uLnTx/>
                <a:uFillTx/>
                <a:latin typeface="Calibri"/>
                <a:ea typeface="+mn-ea"/>
                <a:cs typeface="Calibri"/>
              </a:rPr>
              <a:t>NA</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20" normalizeH="0" baseline="0" noProof="0" dirty="0">
                <a:ln>
                  <a:noFill/>
                </a:ln>
                <a:solidFill>
                  <a:prstClr val="black"/>
                </a:solidFill>
                <a:effectLst/>
                <a:uLnTx/>
                <a:uFillTx/>
                <a:latin typeface="Calibri"/>
                <a:ea typeface="+mn-ea"/>
                <a:cs typeface="Calibri"/>
              </a:rPr>
              <a:t>Certification”,</a:t>
            </a:r>
            <a:r>
              <a:rPr kumimoji="0" sz="1900" b="0" i="1" u="none" strike="noStrike" kern="1200" cap="none" spc="4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“Waiting</a:t>
            </a:r>
            <a:r>
              <a:rPr kumimoji="0" sz="1900" b="0" i="1" u="none" strike="noStrike" kern="1200" cap="none" spc="2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for</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20" normalizeH="0" baseline="0" noProof="0" dirty="0">
                <a:ln>
                  <a:noFill/>
                </a:ln>
                <a:solidFill>
                  <a:prstClr val="black"/>
                </a:solidFill>
                <a:effectLst/>
                <a:uLnTx/>
                <a:uFillTx/>
                <a:latin typeface="Calibri"/>
                <a:ea typeface="+mn-ea"/>
                <a:cs typeface="Calibri"/>
              </a:rPr>
              <a:t>Confirmation”,</a:t>
            </a:r>
            <a:r>
              <a:rPr kumimoji="0" sz="1900" b="0" i="1" u="none" strike="noStrike" kern="1200" cap="none" spc="2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“NA</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Certified”</a:t>
            </a:r>
            <a:r>
              <a:rPr kumimoji="0" sz="1900" b="0" i="1" u="none" strike="noStrike" kern="1200" cap="none" spc="6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ή</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“Invalidated”</a:t>
            </a:r>
            <a:r>
              <a:rPr kumimoji="0" sz="1900" b="0" i="1" u="none" strike="noStrike" kern="1200" cap="none" spc="6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(εάν</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το</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status</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είναι</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25" normalizeH="0" baseline="0" noProof="0" dirty="0">
                <a:ln>
                  <a:noFill/>
                </a:ln>
                <a:solidFill>
                  <a:prstClr val="black"/>
                </a:solidFill>
                <a:effectLst/>
                <a:uLnTx/>
                <a:uFillTx/>
                <a:latin typeface="Calibri"/>
                <a:ea typeface="+mn-ea"/>
                <a:cs typeface="Calibri"/>
              </a:rPr>
              <a:t>“invalidated”,</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ct val="100000"/>
              </a:lnSpc>
              <a:spcBef>
                <a:spcPts val="5"/>
              </a:spcBef>
              <a:spcAft>
                <a:spcPts val="0"/>
              </a:spcAft>
              <a:buClrTx/>
              <a:buSzTx/>
              <a:buFontTx/>
              <a:buNone/>
              <a:tabLst/>
              <a:defRPr/>
            </a:pPr>
            <a:r>
              <a:rPr kumimoji="0" sz="1900" b="0" i="1" u="none" strike="noStrike" kern="1200" cap="none" spc="-10" normalizeH="0" baseline="0" noProof="0" dirty="0">
                <a:ln>
                  <a:noFill/>
                </a:ln>
                <a:solidFill>
                  <a:prstClr val="black"/>
                </a:solidFill>
                <a:effectLst/>
                <a:uLnTx/>
                <a:uFillTx/>
                <a:latin typeface="Calibri"/>
                <a:ea typeface="+mn-ea"/>
                <a:cs typeface="Calibri"/>
              </a:rPr>
              <a:t>επικοινωνήστε</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με</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20" normalizeH="0" baseline="0" noProof="0" dirty="0">
                <a:ln>
                  <a:noFill/>
                </a:ln>
                <a:solidFill>
                  <a:prstClr val="black"/>
                </a:solidFill>
                <a:effectLst/>
                <a:uLnTx/>
                <a:uFillTx/>
                <a:latin typeface="Calibri"/>
                <a:ea typeface="+mn-ea"/>
                <a:cs typeface="Calibri"/>
              </a:rPr>
              <a:t>την</a:t>
            </a:r>
            <a:r>
              <a:rPr kumimoji="0" sz="1900" b="0" i="1" u="none" strike="noStrike" kern="1200" cap="none" spc="-10" normalizeH="0" baseline="0" noProof="0" dirty="0">
                <a:ln>
                  <a:noFill/>
                </a:ln>
                <a:solidFill>
                  <a:prstClr val="black"/>
                </a:solidFill>
                <a:effectLst/>
                <a:uLnTx/>
                <a:uFillTx/>
                <a:latin typeface="Calibri"/>
                <a:ea typeface="+mn-ea"/>
                <a:cs typeface="Calibri"/>
              </a:rPr>
              <a:t> Εθνική Υπ</a:t>
            </a:r>
            <a:r>
              <a:rPr kumimoji="0" sz="1900" b="0" i="1" u="none" strike="noStrike" kern="1200" cap="none" spc="-10" normalizeH="0" baseline="0" noProof="0" dirty="0" err="1">
                <a:ln>
                  <a:noFill/>
                </a:ln>
                <a:solidFill>
                  <a:prstClr val="black"/>
                </a:solidFill>
                <a:effectLst/>
                <a:uLnTx/>
                <a:uFillTx/>
                <a:latin typeface="Calibri"/>
                <a:ea typeface="+mn-ea"/>
                <a:cs typeface="Calibri"/>
              </a:rPr>
              <a:t>ηρεσί</a:t>
            </a:r>
            <a:r>
              <a:rPr kumimoji="0" sz="1900" b="0" i="1" u="none" strike="noStrike" kern="1200" cap="none" spc="-10" normalizeH="0" baseline="0" noProof="0" dirty="0">
                <a:ln>
                  <a:noFill/>
                </a:ln>
                <a:solidFill>
                  <a:prstClr val="black"/>
                </a:solidFill>
                <a:effectLst/>
                <a:uLnTx/>
                <a:uFillTx/>
                <a:latin typeface="Calibri"/>
                <a:ea typeface="+mn-ea"/>
                <a:cs typeface="Calibri"/>
              </a:rPr>
              <a:t>α)</a:t>
            </a:r>
            <a:endParaRPr kumimoji="0" lang="en-GB" sz="1900" b="0" i="1" u="none" strike="noStrike" kern="1200" cap="none" spc="-1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ct val="100000"/>
              </a:lnSpc>
              <a:spcBef>
                <a:spcPts val="5"/>
              </a:spcBef>
              <a:spcAft>
                <a:spcPts val="0"/>
              </a:spcAft>
              <a:buClrTx/>
              <a:buSzTx/>
              <a:buFontTx/>
              <a:buNone/>
              <a:tabLst/>
              <a:defRPr/>
            </a:pPr>
            <a:r>
              <a:rPr kumimoji="0" lang="en-GB" sz="1900" b="0" i="1" u="none" strike="noStrike" kern="1200" cap="none" spc="-10" normalizeH="0" baseline="0" noProof="0" dirty="0">
                <a:ln>
                  <a:noFill/>
                </a:ln>
                <a:solidFill>
                  <a:prstClr val="black"/>
                </a:solidFill>
                <a:effectLst/>
                <a:uLnTx/>
                <a:uFillTx/>
                <a:latin typeface="Calibri"/>
                <a:ea typeface="+mn-ea"/>
                <a:cs typeface="Calibri"/>
              </a:rPr>
              <a:t>3. </a:t>
            </a:r>
            <a:r>
              <a:rPr kumimoji="0" lang="el-GR" sz="1900" b="0" i="1" u="sng" strike="noStrike" kern="1200" cap="none" spc="-10" normalizeH="0" baseline="0" noProof="0" dirty="0">
                <a:ln>
                  <a:noFill/>
                </a:ln>
                <a:solidFill>
                  <a:prstClr val="black"/>
                </a:solidFill>
                <a:effectLst/>
                <a:uLnTx/>
                <a:uFillTx/>
                <a:latin typeface="Calibri"/>
                <a:ea typeface="+mn-ea"/>
                <a:cs typeface="Calibri"/>
              </a:rPr>
              <a:t>Εάν λάβετε πολλαπλά αποτελέσματα</a:t>
            </a:r>
            <a:r>
              <a:rPr kumimoji="0" lang="el-GR" sz="1900" b="0" i="1" u="none" strike="noStrike" kern="1200" cap="none" spc="-10" normalizeH="0" baseline="0" noProof="0" dirty="0">
                <a:ln>
                  <a:noFill/>
                </a:ln>
                <a:solidFill>
                  <a:prstClr val="black"/>
                </a:solidFill>
                <a:effectLst/>
                <a:uLnTx/>
                <a:uFillTx/>
                <a:latin typeface="Calibri"/>
                <a:ea typeface="+mn-ea"/>
                <a:cs typeface="Calibri"/>
              </a:rPr>
              <a:t> που ανταποκρίνονται στα στοιχεία του οργανισμού σας, </a:t>
            </a:r>
            <a:r>
              <a:rPr kumimoji="0" lang="el-GR" sz="1900" b="0" i="1" u="sng" strike="noStrike" kern="1200" cap="none" spc="-10" normalizeH="0" baseline="0" noProof="0" dirty="0">
                <a:ln>
                  <a:noFill/>
                </a:ln>
                <a:solidFill>
                  <a:prstClr val="black"/>
                </a:solidFill>
                <a:effectLst/>
                <a:uLnTx/>
                <a:uFillTx/>
                <a:latin typeface="Calibri"/>
                <a:ea typeface="+mn-ea"/>
                <a:cs typeface="Calibri"/>
              </a:rPr>
              <a:t>επικοινωνήστε με την Εθνική Υπηρεσία</a:t>
            </a:r>
            <a:r>
              <a:rPr kumimoji="0" lang="el-GR" sz="1900" b="0" i="1" u="none" strike="noStrike" kern="1200" cap="none" spc="-10" normalizeH="0" baseline="0" noProof="0" dirty="0">
                <a:ln>
                  <a:noFill/>
                </a:ln>
                <a:solidFill>
                  <a:prstClr val="black"/>
                </a:solidFill>
                <a:effectLst/>
                <a:uLnTx/>
                <a:uFillTx/>
                <a:latin typeface="Calibri"/>
                <a:ea typeface="+mn-ea"/>
                <a:cs typeface="Calibri"/>
              </a:rPr>
              <a:t>. Εάν κάποιο από τα </a:t>
            </a:r>
            <a:r>
              <a:rPr kumimoji="0" lang="en-GB" sz="1900" b="0" i="1" u="none" strike="noStrike" kern="1200" cap="none" spc="-10" normalizeH="0" baseline="0" noProof="0" dirty="0">
                <a:ln>
                  <a:noFill/>
                </a:ln>
                <a:solidFill>
                  <a:prstClr val="black"/>
                </a:solidFill>
                <a:effectLst/>
                <a:uLnTx/>
                <a:uFillTx/>
                <a:latin typeface="Calibri"/>
                <a:ea typeface="+mn-ea"/>
                <a:cs typeface="Calibri"/>
              </a:rPr>
              <a:t>OIDs </a:t>
            </a:r>
            <a:r>
              <a:rPr kumimoji="0" lang="el-GR" sz="1900" b="0" i="1" u="none" strike="noStrike" kern="1200" cap="none" spc="-10" normalizeH="0" baseline="0" noProof="0" dirty="0">
                <a:ln>
                  <a:noFill/>
                </a:ln>
                <a:solidFill>
                  <a:prstClr val="black"/>
                </a:solidFill>
                <a:effectLst/>
                <a:uLnTx/>
                <a:uFillTx/>
                <a:latin typeface="Calibri"/>
                <a:ea typeface="+mn-ea"/>
                <a:cs typeface="Calibri"/>
              </a:rPr>
              <a:t>συνδέεται με </a:t>
            </a:r>
            <a:r>
              <a:rPr kumimoji="0" lang="en-GB" sz="1900" b="0" i="1" u="none" strike="noStrike" kern="1200" cap="none" spc="-10" normalizeH="0" baseline="0" noProof="0" dirty="0">
                <a:ln>
                  <a:noFill/>
                </a:ln>
                <a:solidFill>
                  <a:prstClr val="black"/>
                </a:solidFill>
                <a:effectLst/>
                <a:uLnTx/>
                <a:uFillTx/>
                <a:latin typeface="Calibri"/>
                <a:ea typeface="+mn-ea"/>
                <a:cs typeface="Calibri"/>
              </a:rPr>
              <a:t>ECHE code, </a:t>
            </a:r>
            <a:r>
              <a:rPr kumimoji="0" lang="el-GR" sz="1900" b="0" i="1" u="none" strike="noStrike" kern="1200" cap="none" spc="-10" normalizeH="0" baseline="0" noProof="0" dirty="0">
                <a:ln>
                  <a:noFill/>
                </a:ln>
                <a:solidFill>
                  <a:prstClr val="black"/>
                </a:solidFill>
                <a:effectLst/>
                <a:uLnTx/>
                <a:uFillTx/>
                <a:latin typeface="Calibri"/>
                <a:ea typeface="+mn-ea"/>
                <a:cs typeface="Calibri"/>
              </a:rPr>
              <a:t>αυτό θα πρέπει να χρησιμοποιείτε στο εξής για όλες τις αιτήσεις του οργανισμού</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280712" y="60190"/>
            <a:ext cx="8595101" cy="523220"/>
          </a:xfrm>
          <a:prstGeom prst="rect">
            <a:avLst/>
          </a:prstGeom>
          <a:noFill/>
        </p:spPr>
        <p:txBody>
          <a:bodyPr wrap="square" rtlCol="0">
            <a:spAutoFit/>
          </a:bodyPr>
          <a:lstStyle/>
          <a:p>
            <a:pPr algn="ctr"/>
            <a:r>
              <a:rPr lang="el-GR" sz="2800" b="1" dirty="0">
                <a:solidFill>
                  <a:schemeClr val="bg1"/>
                </a:solidFill>
              </a:rPr>
              <a:t>ΤΙ ΕΙΝΑΙ ΤΟ </a:t>
            </a:r>
            <a:r>
              <a:rPr lang="en-GB" sz="2800" b="1" dirty="0">
                <a:solidFill>
                  <a:schemeClr val="bg1"/>
                </a:solidFill>
              </a:rPr>
              <a:t>ERASMUS+</a:t>
            </a: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Rectangle 5"/>
          <p:cNvSpPr/>
          <p:nvPr/>
        </p:nvSpPr>
        <p:spPr>
          <a:xfrm>
            <a:off x="1650554" y="1755211"/>
            <a:ext cx="8712968" cy="3770263"/>
          </a:xfrm>
          <a:prstGeom prst="rect">
            <a:avLst/>
          </a:prstGeom>
        </p:spPr>
        <p:txBody>
          <a:bodyPr wrap="square">
            <a:spAutoFit/>
          </a:bodyPr>
          <a:lstStyle/>
          <a:p>
            <a:pPr algn="ctr"/>
            <a:r>
              <a:rPr lang="el-GR" sz="2600" b="1" dirty="0"/>
              <a:t>Το Πρόγραμμα της Ευρωπαϊκής Επιτροπής για την Εκπαίδευση, την Κατάρτιση, τη Νεολαία και τον Αθλητισμό, που προωθεί τη διά βίου μάθηση, για:</a:t>
            </a:r>
          </a:p>
          <a:p>
            <a:pPr algn="ctr"/>
            <a:endParaRPr lang="el-GR" sz="2600" b="1" dirty="0"/>
          </a:p>
          <a:p>
            <a:pPr marL="452438" algn="ctr"/>
            <a:endParaRPr lang="el-GR" sz="2000" b="1" dirty="0"/>
          </a:p>
          <a:p>
            <a:pPr marL="342900" indent="-342900" algn="ctr">
              <a:buFont typeface="Wingdings" panose="05000000000000000000" pitchFamily="2" charset="2"/>
              <a:buChar char="§"/>
            </a:pPr>
            <a:r>
              <a:rPr lang="el-GR" sz="2300" dirty="0"/>
              <a:t>Βιώσιμη ανάπτυξη</a:t>
            </a:r>
          </a:p>
          <a:p>
            <a:pPr marL="342900" indent="-342900" algn="ctr">
              <a:buFont typeface="Wingdings" panose="05000000000000000000" pitchFamily="2" charset="2"/>
              <a:buChar char="§"/>
            </a:pPr>
            <a:r>
              <a:rPr lang="el-GR" sz="2300" dirty="0"/>
              <a:t>Δημιουργία ποιοτικών θέσεων εργασίας/Κοινωνική συνοχή</a:t>
            </a:r>
          </a:p>
          <a:p>
            <a:pPr marL="342900" indent="-342900" algn="ctr">
              <a:buFont typeface="Wingdings" panose="05000000000000000000" pitchFamily="2" charset="2"/>
              <a:buChar char="§"/>
            </a:pPr>
            <a:r>
              <a:rPr lang="el-GR" sz="2300" dirty="0"/>
              <a:t>Υποστήριξη της καινοτομίας </a:t>
            </a:r>
          </a:p>
          <a:p>
            <a:pPr marL="342900" indent="-342900" algn="ctr">
              <a:buFont typeface="Wingdings" panose="05000000000000000000" pitchFamily="2" charset="2"/>
              <a:buChar char="§"/>
            </a:pPr>
            <a:r>
              <a:rPr lang="el-GR" sz="2300" dirty="0"/>
              <a:t>Ενδυνάμωση της Ευρωπαϊκής ταυτότητας</a:t>
            </a:r>
          </a:p>
          <a:p>
            <a:pPr marL="342900" indent="-342900" algn="ctr">
              <a:buFont typeface="Wingdings" panose="05000000000000000000" pitchFamily="2" charset="2"/>
              <a:buChar char="§"/>
            </a:pPr>
            <a:r>
              <a:rPr lang="el-GR" sz="2300" dirty="0"/>
              <a:t>Ενδυνάμωση της ενεργού Συμμετοχής στα κοινά</a:t>
            </a:r>
          </a:p>
        </p:txBody>
      </p:sp>
    </p:spTree>
    <p:extLst>
      <p:ext uri="{BB962C8B-B14F-4D97-AF65-F5344CB8AC3E}">
        <p14:creationId xmlns:p14="http://schemas.microsoft.com/office/powerpoint/2010/main" val="2518317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360" y="91821"/>
            <a:ext cx="864171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ΑΝΑΖΗΤΗΣΗ</a:t>
            </a:r>
            <a:r>
              <a:rPr sz="2800" spc="35" dirty="0">
                <a:solidFill>
                  <a:srgbClr val="FFFFFF"/>
                </a:solidFill>
              </a:rPr>
              <a:t> </a:t>
            </a:r>
            <a:r>
              <a:rPr sz="2800" spc="-30" dirty="0">
                <a:solidFill>
                  <a:srgbClr val="FFFFFF"/>
                </a:solidFill>
              </a:rPr>
              <a:t>ΕΓΓΡΑΦΗΣ</a:t>
            </a:r>
            <a:r>
              <a:rPr sz="2800" spc="2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353059" y="1021461"/>
            <a:ext cx="11688445" cy="606425"/>
          </a:xfrm>
          <a:prstGeom prst="rect">
            <a:avLst/>
          </a:prstGeom>
        </p:spPr>
        <p:txBody>
          <a:bodyPr vert="horz" wrap="square" lIns="0" tIns="13335" rIns="0" bIns="0" rtlCol="0">
            <a:spAutoFit/>
          </a:bodyPr>
          <a:lstStyle/>
          <a:p>
            <a:pPr marL="355600" marR="0" lvl="0" indent="-342900" algn="l" defTabSz="914400" rtl="0" eaLnBrk="1" fontAlgn="auto" latinLnBrk="0" hangingPunct="1">
              <a:lnSpc>
                <a:spcPct val="100000"/>
              </a:lnSpc>
              <a:spcBef>
                <a:spcPts val="105"/>
              </a:spcBef>
              <a:spcAft>
                <a:spcPts val="0"/>
              </a:spcAft>
              <a:buClrTx/>
              <a:buSzTx/>
              <a:buFont typeface="Wingdings"/>
              <a:buChar char=""/>
              <a:tabLst>
                <a:tab pos="355600" algn="l"/>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Συνδεθείτε</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με</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την</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Πλατφόρμα</a:t>
            </a:r>
            <a:r>
              <a:rPr kumimoji="0" sz="2000" b="0" i="0" u="none" strike="noStrike" kern="1200" cap="none" spc="-20" normalizeH="0" baseline="0" noProof="0" dirty="0">
                <a:ln>
                  <a:noFill/>
                </a:ln>
                <a:solidFill>
                  <a:srgbClr val="0462C1"/>
                </a:solidFill>
                <a:effectLst/>
                <a:uLnTx/>
                <a:uFillTx/>
                <a:latin typeface="Calibri"/>
                <a:ea typeface="+mn-ea"/>
                <a:cs typeface="Calibri"/>
              </a:rPr>
              <a:t> </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Erasmus+</a:t>
            </a:r>
            <a:r>
              <a:rPr kumimoji="0" sz="20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2"/>
              </a:rPr>
              <a:t>and</a:t>
            </a:r>
            <a:r>
              <a:rPr kumimoji="0" sz="20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European</a:t>
            </a:r>
            <a:r>
              <a:rPr kumimoji="0" sz="20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Solidarity</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Corps</a:t>
            </a:r>
            <a:r>
              <a:rPr kumimoji="0" sz="20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Platform</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326390" marR="0" lvl="0" indent="0" algn="l" defTabSz="914400" rtl="0" eaLnBrk="1" fontAlgn="auto" latinLnBrk="0" hangingPunct="1">
              <a:lnSpc>
                <a:spcPct val="100000"/>
              </a:lnSpc>
              <a:spcBef>
                <a:spcPts val="5"/>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(για</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αναζήτηση</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οργανισμού</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δεν</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απαιτείται</a:t>
            </a:r>
            <a:r>
              <a:rPr kumimoji="0" sz="1800" b="0" i="0" u="none" strike="noStrike" kern="1200" cap="none" spc="5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να</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κάνετε</a:t>
            </a:r>
            <a:r>
              <a:rPr kumimoji="0" sz="1800" b="0" i="0" u="none" strike="noStrike" kern="1200" cap="none" spc="7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sign</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in</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στην</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Πλατφόρμα,</a:t>
            </a:r>
            <a:r>
              <a:rPr kumimoji="0" sz="1800" b="0" i="0" u="none" strike="noStrike" kern="1200" cap="none" spc="6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με</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τα</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στοιχεία</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EU Login</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λογαριασμού)</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 name="object 4"/>
          <p:cNvGrpSpPr/>
          <p:nvPr/>
        </p:nvGrpSpPr>
        <p:grpSpPr>
          <a:xfrm>
            <a:off x="719327" y="1958338"/>
            <a:ext cx="9615170" cy="4814570"/>
            <a:chOff x="719327" y="1958338"/>
            <a:chExt cx="9615170" cy="4814570"/>
          </a:xfrm>
        </p:grpSpPr>
        <p:pic>
          <p:nvPicPr>
            <p:cNvPr id="5" name="object 5"/>
            <p:cNvPicPr/>
            <p:nvPr/>
          </p:nvPicPr>
          <p:blipFill>
            <a:blip r:embed="rId3" cstate="print"/>
            <a:stretch>
              <a:fillRect/>
            </a:stretch>
          </p:blipFill>
          <p:spPr>
            <a:xfrm>
              <a:off x="719327" y="1958338"/>
              <a:ext cx="9614916" cy="4814314"/>
            </a:xfrm>
            <a:prstGeom prst="rect">
              <a:avLst/>
            </a:prstGeom>
          </p:spPr>
        </p:pic>
        <p:sp>
          <p:nvSpPr>
            <p:cNvPr id="6" name="object 6"/>
            <p:cNvSpPr/>
            <p:nvPr/>
          </p:nvSpPr>
          <p:spPr>
            <a:xfrm>
              <a:off x="813815" y="3886200"/>
              <a:ext cx="5454650" cy="1088390"/>
            </a:xfrm>
            <a:custGeom>
              <a:avLst/>
              <a:gdLst/>
              <a:ahLst/>
              <a:cxnLst/>
              <a:rect l="l" t="t" r="r" b="b"/>
              <a:pathLst>
                <a:path w="5454650" h="1088389">
                  <a:moveTo>
                    <a:pt x="0" y="22351"/>
                  </a:moveTo>
                  <a:lnTo>
                    <a:pt x="1756" y="13662"/>
                  </a:lnTo>
                  <a:lnTo>
                    <a:pt x="6546" y="6556"/>
                  </a:lnTo>
                  <a:lnTo>
                    <a:pt x="13651" y="1760"/>
                  </a:lnTo>
                  <a:lnTo>
                    <a:pt x="22352" y="0"/>
                  </a:lnTo>
                  <a:lnTo>
                    <a:pt x="1458976" y="0"/>
                  </a:lnTo>
                  <a:lnTo>
                    <a:pt x="1467665" y="1760"/>
                  </a:lnTo>
                  <a:lnTo>
                    <a:pt x="1474771" y="6556"/>
                  </a:lnTo>
                  <a:lnTo>
                    <a:pt x="1479567" y="13662"/>
                  </a:lnTo>
                  <a:lnTo>
                    <a:pt x="1481328" y="22351"/>
                  </a:lnTo>
                  <a:lnTo>
                    <a:pt x="1481328" y="111760"/>
                  </a:lnTo>
                  <a:lnTo>
                    <a:pt x="1479567" y="120449"/>
                  </a:lnTo>
                  <a:lnTo>
                    <a:pt x="1474771" y="127555"/>
                  </a:lnTo>
                  <a:lnTo>
                    <a:pt x="1467665" y="132351"/>
                  </a:lnTo>
                  <a:lnTo>
                    <a:pt x="1458976" y="134112"/>
                  </a:lnTo>
                  <a:lnTo>
                    <a:pt x="22352" y="134112"/>
                  </a:lnTo>
                  <a:lnTo>
                    <a:pt x="13651" y="132351"/>
                  </a:lnTo>
                  <a:lnTo>
                    <a:pt x="6546" y="127555"/>
                  </a:lnTo>
                  <a:lnTo>
                    <a:pt x="1756" y="120449"/>
                  </a:lnTo>
                  <a:lnTo>
                    <a:pt x="0" y="111760"/>
                  </a:lnTo>
                  <a:lnTo>
                    <a:pt x="0" y="22351"/>
                  </a:lnTo>
                  <a:close/>
                </a:path>
                <a:path w="5454650" h="1088389">
                  <a:moveTo>
                    <a:pt x="1481328" y="451866"/>
                  </a:moveTo>
                  <a:lnTo>
                    <a:pt x="1491335" y="402353"/>
                  </a:lnTo>
                  <a:lnTo>
                    <a:pt x="1518618" y="361902"/>
                  </a:lnTo>
                  <a:lnTo>
                    <a:pt x="1559069" y="334619"/>
                  </a:lnTo>
                  <a:lnTo>
                    <a:pt x="1608582" y="324612"/>
                  </a:lnTo>
                  <a:lnTo>
                    <a:pt x="5327142" y="324612"/>
                  </a:lnTo>
                  <a:lnTo>
                    <a:pt x="5376654" y="334619"/>
                  </a:lnTo>
                  <a:lnTo>
                    <a:pt x="5417105" y="361902"/>
                  </a:lnTo>
                  <a:lnTo>
                    <a:pt x="5444388" y="402353"/>
                  </a:lnTo>
                  <a:lnTo>
                    <a:pt x="5454396" y="451866"/>
                  </a:lnTo>
                  <a:lnTo>
                    <a:pt x="5454396" y="960882"/>
                  </a:lnTo>
                  <a:lnTo>
                    <a:pt x="5444388" y="1010394"/>
                  </a:lnTo>
                  <a:lnTo>
                    <a:pt x="5417105" y="1050845"/>
                  </a:lnTo>
                  <a:lnTo>
                    <a:pt x="5376654" y="1078128"/>
                  </a:lnTo>
                  <a:lnTo>
                    <a:pt x="5327142" y="1088136"/>
                  </a:lnTo>
                  <a:lnTo>
                    <a:pt x="1608582" y="1088136"/>
                  </a:lnTo>
                  <a:lnTo>
                    <a:pt x="1559069" y="1078128"/>
                  </a:lnTo>
                  <a:lnTo>
                    <a:pt x="1518618" y="1050845"/>
                  </a:lnTo>
                  <a:lnTo>
                    <a:pt x="1491335" y="1010394"/>
                  </a:lnTo>
                  <a:lnTo>
                    <a:pt x="1481328" y="960882"/>
                  </a:lnTo>
                  <a:lnTo>
                    <a:pt x="1481328" y="451866"/>
                  </a:lnTo>
                  <a:close/>
                </a:path>
              </a:pathLst>
            </a:custGeom>
            <a:ln w="127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p:nvPr/>
        </p:nvSpPr>
        <p:spPr>
          <a:xfrm>
            <a:off x="6346952" y="4582744"/>
            <a:ext cx="3465195"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Απ</a:t>
            </a:r>
            <a:r>
              <a:rPr kumimoji="0" sz="1200" b="0" i="0" u="none" strike="noStrike" kern="1200" cap="none" spc="-5" normalizeH="0" baseline="0" noProof="0" dirty="0" err="1">
                <a:ln>
                  <a:noFill/>
                </a:ln>
                <a:solidFill>
                  <a:srgbClr val="FF0000"/>
                </a:solidFill>
                <a:effectLst/>
                <a:uLnTx/>
                <a:uFillTx/>
                <a:latin typeface="Calibri"/>
                <a:ea typeface="+mn-ea"/>
                <a:cs typeface="Calibri"/>
              </a:rPr>
              <a:t>λή</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err="1">
                <a:ln>
                  <a:noFill/>
                </a:ln>
                <a:solidFill>
                  <a:srgbClr val="FF0000"/>
                </a:solidFill>
                <a:effectLst/>
                <a:uLnTx/>
                <a:uFillTx/>
                <a:latin typeface="Calibri"/>
                <a:ea typeface="+mn-ea"/>
                <a:cs typeface="Calibri"/>
              </a:rPr>
              <a:t>Αν</a:t>
            </a:r>
            <a:r>
              <a:rPr kumimoji="0" sz="1200" b="0" i="0" u="none" strike="noStrike" kern="1200" cap="none" spc="-5" normalizeH="0" baseline="0" noProof="0" dirty="0">
                <a:ln>
                  <a:noFill/>
                </a:ln>
                <a:solidFill>
                  <a:srgbClr val="FF0000"/>
                </a:solidFill>
                <a:effectLst/>
                <a:uLnTx/>
                <a:uFillTx/>
                <a:latin typeface="Calibri"/>
                <a:ea typeface="+mn-ea"/>
                <a:cs typeface="Calibri"/>
              </a:rPr>
              <a:t>αζήτηση</a:t>
            </a:r>
            <a:r>
              <a:rPr kumimoji="0" lang="en-GB" sz="1200" b="0" i="0" u="none" strike="noStrike" kern="1200" cap="none" spc="-5" normalizeH="0" baseline="0" noProof="0" dirty="0">
                <a:ln>
                  <a:noFill/>
                </a:ln>
                <a:solidFill>
                  <a:srgbClr val="FF0000"/>
                </a:solidFill>
                <a:effectLst/>
                <a:uLnTx/>
                <a:uFillTx/>
                <a:latin typeface="Calibri"/>
                <a:ea typeface="+mn-ea"/>
                <a:cs typeface="Calibri"/>
              </a:rPr>
              <a:t> </a:t>
            </a:r>
            <a:r>
              <a:rPr kumimoji="0" lang="el-GR" sz="1200" b="0" i="0" u="none" strike="noStrike" kern="1200" cap="none" spc="-5" normalizeH="0" baseline="0" noProof="0" dirty="0">
                <a:ln>
                  <a:noFill/>
                </a:ln>
                <a:solidFill>
                  <a:srgbClr val="FF0000"/>
                </a:solidFill>
                <a:effectLst/>
                <a:uLnTx/>
                <a:uFillTx/>
                <a:latin typeface="Calibri"/>
                <a:ea typeface="+mn-ea"/>
                <a:cs typeface="Calibri"/>
              </a:rPr>
              <a:t>με 3 τουλάχιστον χαρακτήρες</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(Όνομα</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οργανισμού,</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ιστοσελίδα,</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κτλ.)</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object 8"/>
          <p:cNvSpPr/>
          <p:nvPr/>
        </p:nvSpPr>
        <p:spPr>
          <a:xfrm>
            <a:off x="2336292" y="5012435"/>
            <a:ext cx="201295" cy="1104900"/>
          </a:xfrm>
          <a:custGeom>
            <a:avLst/>
            <a:gdLst/>
            <a:ahLst/>
            <a:cxnLst/>
            <a:rect l="l" t="t" r="r" b="b"/>
            <a:pathLst>
              <a:path w="201294" h="1104900">
                <a:moveTo>
                  <a:pt x="0" y="33527"/>
                </a:moveTo>
                <a:lnTo>
                  <a:pt x="2631" y="20466"/>
                </a:lnTo>
                <a:lnTo>
                  <a:pt x="9810" y="9810"/>
                </a:lnTo>
                <a:lnTo>
                  <a:pt x="20466" y="2631"/>
                </a:lnTo>
                <a:lnTo>
                  <a:pt x="33527" y="0"/>
                </a:lnTo>
                <a:lnTo>
                  <a:pt x="167639" y="0"/>
                </a:lnTo>
                <a:lnTo>
                  <a:pt x="180701" y="2631"/>
                </a:lnTo>
                <a:lnTo>
                  <a:pt x="191357" y="9810"/>
                </a:lnTo>
                <a:lnTo>
                  <a:pt x="198536" y="20466"/>
                </a:lnTo>
                <a:lnTo>
                  <a:pt x="201168" y="33527"/>
                </a:lnTo>
                <a:lnTo>
                  <a:pt x="201168" y="1071371"/>
                </a:lnTo>
                <a:lnTo>
                  <a:pt x="198536" y="1084422"/>
                </a:lnTo>
                <a:lnTo>
                  <a:pt x="191357" y="1095079"/>
                </a:lnTo>
                <a:lnTo>
                  <a:pt x="180701" y="1102265"/>
                </a:lnTo>
                <a:lnTo>
                  <a:pt x="167639" y="1104900"/>
                </a:lnTo>
                <a:lnTo>
                  <a:pt x="33527" y="1104900"/>
                </a:lnTo>
                <a:lnTo>
                  <a:pt x="20466" y="1102265"/>
                </a:lnTo>
                <a:lnTo>
                  <a:pt x="9810" y="1095079"/>
                </a:lnTo>
                <a:lnTo>
                  <a:pt x="2631" y="1084422"/>
                </a:lnTo>
                <a:lnTo>
                  <a:pt x="0" y="1071371"/>
                </a:lnTo>
                <a:lnTo>
                  <a:pt x="0" y="33527"/>
                </a:lnTo>
                <a:close/>
              </a:path>
            </a:pathLst>
          </a:custGeom>
          <a:ln w="127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2625724" y="5496310"/>
            <a:ext cx="7442455"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Προηγμένη</a:t>
            </a:r>
            <a:r>
              <a:rPr kumimoji="0" sz="1200" b="0" i="0" u="none" strike="noStrike" kern="1200" cap="none" spc="2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err="1">
                <a:ln>
                  <a:noFill/>
                </a:ln>
                <a:solidFill>
                  <a:srgbClr val="FF0000"/>
                </a:solidFill>
                <a:effectLst/>
                <a:uLnTx/>
                <a:uFillTx/>
                <a:latin typeface="Calibri"/>
                <a:ea typeface="+mn-ea"/>
                <a:cs typeface="Calibri"/>
              </a:rPr>
              <a:t>Αν</a:t>
            </a:r>
            <a:r>
              <a:rPr kumimoji="0" sz="1200" b="0" i="0" u="none" strike="noStrike" kern="1200" cap="none" spc="-5" normalizeH="0" baseline="0" noProof="0" dirty="0">
                <a:ln>
                  <a:noFill/>
                </a:ln>
                <a:solidFill>
                  <a:srgbClr val="FF0000"/>
                </a:solidFill>
                <a:effectLst/>
                <a:uLnTx/>
                <a:uFillTx/>
                <a:latin typeface="Calibri"/>
                <a:ea typeface="+mn-ea"/>
                <a:cs typeface="Calibri"/>
              </a:rPr>
              <a:t>αζήτηση (</a:t>
            </a:r>
            <a:r>
              <a:rPr kumimoji="0" lang="el-GR" sz="1200" b="0" i="0" u="none" strike="noStrike" kern="1200" cap="none" spc="-5" normalizeH="0" baseline="0" noProof="0" dirty="0">
                <a:ln>
                  <a:noFill/>
                </a:ln>
                <a:solidFill>
                  <a:srgbClr val="FF0000"/>
                </a:solidFill>
                <a:effectLst/>
                <a:uLnTx/>
                <a:uFillTx/>
                <a:latin typeface="Calibri"/>
                <a:ea typeface="+mn-ea"/>
                <a:cs typeface="Calibri"/>
              </a:rPr>
              <a:t>μέσω </a:t>
            </a:r>
            <a:r>
              <a:rPr kumimoji="0" sz="1200" b="0" i="0" u="none" strike="noStrike" kern="1200" cap="none" spc="-10" normalizeH="0" baseline="0" noProof="0" dirty="0" err="1">
                <a:ln>
                  <a:noFill/>
                </a:ln>
                <a:solidFill>
                  <a:srgbClr val="FF0000"/>
                </a:solidFill>
                <a:effectLst/>
                <a:uLnTx/>
                <a:uFillTx/>
                <a:latin typeface="Calibri"/>
                <a:ea typeface="+mn-ea"/>
                <a:cs typeface="Calibri"/>
              </a:rPr>
              <a:t>φίλτρ</a:t>
            </a:r>
            <a:r>
              <a:rPr kumimoji="0" lang="el-GR" sz="1200" b="0" i="0" u="none" strike="noStrike" kern="1200" cap="none" spc="-10" normalizeH="0" baseline="0" noProof="0" dirty="0">
                <a:ln>
                  <a:noFill/>
                </a:ln>
                <a:solidFill>
                  <a:srgbClr val="FF0000"/>
                </a:solidFill>
                <a:effectLst/>
                <a:uLnTx/>
                <a:uFillTx/>
                <a:latin typeface="Calibri"/>
                <a:ea typeface="+mn-ea"/>
                <a:cs typeface="Calibri"/>
              </a:rPr>
              <a:t>ων</a:t>
            </a:r>
            <a:r>
              <a:rPr kumimoji="0" sz="1200" b="0" i="0" u="none" strike="noStrike" kern="1200" cap="none" spc="-5" normalizeH="0" baseline="0" noProof="0" dirty="0">
                <a:ln>
                  <a:noFill/>
                </a:ln>
                <a:solidFill>
                  <a:srgbClr val="FF0000"/>
                </a:solidFill>
                <a:effectLst/>
                <a:uLnTx/>
                <a:uFillTx/>
                <a:latin typeface="Calibri"/>
                <a:ea typeface="+mn-ea"/>
                <a:cs typeface="Calibri"/>
              </a:rPr>
              <a:t>)</a:t>
            </a:r>
            <a:r>
              <a:rPr kumimoji="0" lang="el-GR" sz="1200" b="0" i="0" u="none" strike="noStrike" kern="1200" cap="none" spc="-5" normalizeH="0" baseline="0" noProof="0" dirty="0">
                <a:ln>
                  <a:noFill/>
                </a:ln>
                <a:solidFill>
                  <a:srgbClr val="FF0000"/>
                </a:solidFill>
                <a:effectLst/>
                <a:uLnTx/>
                <a:uFillTx/>
                <a:latin typeface="Calibri"/>
                <a:ea typeface="+mn-ea"/>
                <a:cs typeface="Calibri"/>
              </a:rPr>
              <a:t>. Εάν γνωρίζετε τον αριθμό </a:t>
            </a:r>
            <a:r>
              <a:rPr kumimoji="0" lang="en-GB" sz="1200" b="0" i="0" u="none" strike="noStrike" kern="1200" cap="none" spc="-5" normalizeH="0" baseline="0" noProof="0" dirty="0">
                <a:ln>
                  <a:noFill/>
                </a:ln>
                <a:solidFill>
                  <a:srgbClr val="FF0000"/>
                </a:solidFill>
                <a:effectLst/>
                <a:uLnTx/>
                <a:uFillTx/>
                <a:latin typeface="Calibri"/>
                <a:ea typeface="+mn-ea"/>
                <a:cs typeface="Calibri"/>
              </a:rPr>
              <a:t>PIC, </a:t>
            </a:r>
            <a:r>
              <a:rPr kumimoji="0" lang="el-GR" sz="1200" b="0" i="0" u="none" strike="noStrike" kern="1200" cap="none" spc="-5" normalizeH="0" baseline="0" noProof="0" dirty="0">
                <a:ln>
                  <a:noFill/>
                </a:ln>
                <a:solidFill>
                  <a:srgbClr val="FF0000"/>
                </a:solidFill>
                <a:effectLst/>
                <a:uLnTx/>
                <a:uFillTx/>
                <a:latin typeface="Calibri"/>
                <a:ea typeface="+mn-ea"/>
                <a:cs typeface="Calibri"/>
              </a:rPr>
              <a:t>προτιμήστε αυτό το φίλτρο, καθώς το </a:t>
            </a:r>
            <a:r>
              <a:rPr kumimoji="0" lang="en-GB" sz="1200" b="0" i="0" u="none" strike="noStrike" kern="1200" cap="none" spc="-5" normalizeH="0" baseline="0" noProof="0" dirty="0">
                <a:ln>
                  <a:noFill/>
                </a:ln>
                <a:solidFill>
                  <a:srgbClr val="FF0000"/>
                </a:solidFill>
                <a:effectLst/>
                <a:uLnTx/>
                <a:uFillTx/>
                <a:latin typeface="Calibri"/>
                <a:ea typeface="+mn-ea"/>
                <a:cs typeface="Calibri"/>
              </a:rPr>
              <a:t>PIC </a:t>
            </a:r>
            <a:r>
              <a:rPr kumimoji="0" lang="el-GR" sz="1200" b="0" i="0" u="none" strike="noStrike" kern="1200" cap="none" spc="-5" normalizeH="0" baseline="0" noProof="0" dirty="0">
                <a:ln>
                  <a:noFill/>
                </a:ln>
                <a:solidFill>
                  <a:srgbClr val="FF0000"/>
                </a:solidFill>
                <a:effectLst/>
                <a:uLnTx/>
                <a:uFillTx/>
                <a:latin typeface="Calibri"/>
                <a:ea typeface="+mn-ea"/>
                <a:cs typeface="Calibri"/>
              </a:rPr>
              <a:t>είναι μοναδικό για κάθε οργανισμό</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arch for organisation - organisation not registered">
            <a:extLst>
              <a:ext uri="{FF2B5EF4-FFF2-40B4-BE49-F238E27FC236}">
                <a16:creationId xmlns:a16="http://schemas.microsoft.com/office/drawing/2014/main" id="{5FB4CB54-7D1E-3900-6DF7-04194E4AF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727356"/>
            <a:ext cx="8489315" cy="5130643"/>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p:nvPr>
        </p:nvSpPr>
        <p:spPr>
          <a:xfrm>
            <a:off x="249732" y="76961"/>
            <a:ext cx="744220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5" dirty="0">
                <a:solidFill>
                  <a:srgbClr val="FFFFFF"/>
                </a:solidFill>
              </a:rPr>
              <a:t> </a:t>
            </a:r>
            <a:r>
              <a:rPr sz="2800" spc="-35" dirty="0">
                <a:solidFill>
                  <a:srgbClr val="FFFFFF"/>
                </a:solidFill>
              </a:rPr>
              <a:t>ΝΕΟΥ</a:t>
            </a:r>
            <a:r>
              <a:rPr sz="2800" spc="5"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422275" y="907930"/>
            <a:ext cx="11456112" cy="629018"/>
          </a:xfrm>
          <a:prstGeom prst="rect">
            <a:avLst/>
          </a:prstGeom>
        </p:spPr>
        <p:txBody>
          <a:bodyPr vert="horz" wrap="square" lIns="0" tIns="13335" rIns="0" bIns="0" rtlCol="0">
            <a:spAutoFit/>
          </a:bodyPr>
          <a:lstStyle/>
          <a:p>
            <a:pPr marL="355600" marR="0" lvl="0" indent="-343535" algn="l" defTabSz="914400" rtl="0" eaLnBrk="1" fontAlgn="auto" latinLnBrk="0" hangingPunct="1">
              <a:lnSpc>
                <a:spcPct val="100000"/>
              </a:lnSpc>
              <a:spcBef>
                <a:spcPts val="105"/>
              </a:spcBef>
              <a:spcAft>
                <a:spcPts val="0"/>
              </a:spcAft>
              <a:buClrTx/>
              <a:buSzTx/>
              <a:buFont typeface="Wingdings"/>
              <a:buChar char=""/>
              <a:tabLst>
                <a:tab pos="356235" algn="l"/>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Συνδεθείτε</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με</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την</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Πλατφόρμα</a:t>
            </a:r>
            <a:r>
              <a:rPr kumimoji="0" sz="2000" b="0" i="0" u="none" strike="noStrike" kern="1200" cap="none" spc="-25" normalizeH="0" baseline="0" noProof="0" dirty="0">
                <a:ln>
                  <a:noFill/>
                </a:ln>
                <a:solidFill>
                  <a:srgbClr val="0462C1"/>
                </a:solidFill>
                <a:effectLst/>
                <a:uLnTx/>
                <a:uFillTx/>
                <a:latin typeface="Calibri"/>
                <a:ea typeface="+mn-ea"/>
                <a:cs typeface="Calibri"/>
              </a:rPr>
              <a:t> </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3"/>
              </a:rPr>
              <a:t>Erasmus+</a:t>
            </a:r>
            <a:r>
              <a:rPr kumimoji="0" sz="20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3"/>
              </a:rPr>
              <a:t> </a:t>
            </a:r>
            <a:r>
              <a:rPr kumimoji="0" sz="20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3"/>
              </a:rPr>
              <a:t>and</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3"/>
              </a:rPr>
              <a:t> European</a:t>
            </a:r>
            <a:r>
              <a:rPr kumimoji="0" sz="20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3"/>
              </a:rPr>
              <a:t> </a:t>
            </a:r>
            <a:r>
              <a:rPr kumimoji="0" sz="20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3"/>
              </a:rPr>
              <a:t>Solidarity</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3"/>
              </a:rPr>
              <a:t> </a:t>
            </a:r>
            <a:r>
              <a:rPr kumimoji="0" sz="20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3"/>
              </a:rPr>
              <a:t>Corps</a:t>
            </a:r>
            <a:r>
              <a:rPr kumimoji="0" sz="20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3"/>
              </a:rPr>
              <a:t> </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3"/>
              </a:rPr>
              <a:t>Platform</a:t>
            </a:r>
            <a:r>
              <a:rPr kumimoji="0" lang="el-GR" sz="2000" b="0" i="0" u="none" strike="noStrike" kern="1200" cap="none" spc="-10" normalizeH="0" baseline="0" noProof="0" dirty="0">
                <a:ln>
                  <a:noFill/>
                </a:ln>
                <a:solidFill>
                  <a:srgbClr val="0462C1"/>
                </a:solidFill>
                <a:effectLst/>
                <a:uLnTx/>
                <a:uFill>
                  <a:solidFill>
                    <a:srgbClr val="0462C1"/>
                  </a:solidFill>
                </a:uFill>
                <a:latin typeface="Calibri"/>
                <a:ea typeface="+mn-ea"/>
                <a:cs typeface="Calibri"/>
              </a:rPr>
              <a:t>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και επιλέξτε </a:t>
            </a:r>
            <a:r>
              <a:rPr kumimoji="0" lang="en-GB" sz="2000" b="0" i="0" u="none" strike="noStrike" kern="1200" cap="none" spc="-10" normalizeH="0" baseline="0" noProof="0" dirty="0">
                <a:ln>
                  <a:noFill/>
                </a:ln>
                <a:solidFill>
                  <a:prstClr val="black"/>
                </a:solidFill>
                <a:effectLst/>
                <a:uLnTx/>
                <a:uFillTx/>
                <a:latin typeface="Calibri"/>
                <a:ea typeface="+mn-ea"/>
                <a:cs typeface="Calibri"/>
              </a:rPr>
              <a:t>“Register my Organisation”</a:t>
            </a:r>
            <a:r>
              <a:rPr kumimoji="0" lang="el-GR" sz="2000" b="0" i="0" u="none" strike="noStrike" kern="1200" cap="none" spc="-10" normalizeH="0" baseline="0" noProof="0" dirty="0">
                <a:ln>
                  <a:noFill/>
                </a:ln>
                <a:solidFill>
                  <a:prstClr val="black"/>
                </a:solidFill>
                <a:effectLst/>
                <a:uLnTx/>
                <a:uFillTx/>
                <a:latin typeface="Calibri"/>
                <a:ea typeface="+mn-ea"/>
                <a:cs typeface="Calibri"/>
              </a:rPr>
              <a:t> </a:t>
            </a:r>
            <a:endParaRPr kumimoji="0" sz="2000" b="0" i="0" u="none" strike="noStrike" kern="1200" cap="none" spc="-10" normalizeH="0" baseline="0" noProof="0" dirty="0">
              <a:ln>
                <a:noFill/>
              </a:ln>
              <a:solidFill>
                <a:prstClr val="black"/>
              </a:solidFill>
              <a:effectLst/>
              <a:uLnTx/>
              <a:uFillTx/>
              <a:latin typeface="Calibri"/>
              <a:ea typeface="+mn-ea"/>
              <a:cs typeface="Calibri"/>
            </a:endParaRPr>
          </a:p>
        </p:txBody>
      </p:sp>
      <p:sp>
        <p:nvSpPr>
          <p:cNvPr id="8" name="object 8"/>
          <p:cNvSpPr txBox="1"/>
          <p:nvPr/>
        </p:nvSpPr>
        <p:spPr>
          <a:xfrm>
            <a:off x="5120978" y="2504173"/>
            <a:ext cx="14160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l-GR" sz="1800" b="1" i="0" u="none" strike="noStrike" kern="1200" cap="none" spc="0" normalizeH="0" baseline="0" noProof="0" dirty="0">
                <a:ln>
                  <a:noFill/>
                </a:ln>
                <a:solidFill>
                  <a:srgbClr val="FF0000"/>
                </a:solidFill>
                <a:effectLst/>
                <a:uLnTx/>
                <a:uFillTx/>
                <a:latin typeface="Calibri"/>
                <a:ea typeface="+mn-ea"/>
                <a:cs typeface="Calibri"/>
              </a:rPr>
              <a:t>1</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9" name="object 9"/>
          <p:cNvSpPr txBox="1"/>
          <p:nvPr/>
        </p:nvSpPr>
        <p:spPr>
          <a:xfrm>
            <a:off x="3733800" y="5532755"/>
            <a:ext cx="14160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a:ea typeface="+mn-ea"/>
                <a:cs typeface="Calibri"/>
              </a:rPr>
              <a:t>2</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0" name="object 10"/>
          <p:cNvSpPr txBox="1"/>
          <p:nvPr/>
        </p:nvSpPr>
        <p:spPr>
          <a:xfrm>
            <a:off x="5391478" y="2447474"/>
            <a:ext cx="3221992" cy="35137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5" normalizeH="0" baseline="0" noProof="0" dirty="0">
                <a:ln>
                  <a:noFill/>
                </a:ln>
                <a:solidFill>
                  <a:srgbClr val="FF0000"/>
                </a:solidFill>
                <a:effectLst/>
                <a:uLnTx/>
                <a:uFillTx/>
                <a:latin typeface="Calibri"/>
                <a:ea typeface="+mn-ea"/>
                <a:cs typeface="Calibri"/>
              </a:rPr>
              <a:t>Μπορείτε</a:t>
            </a:r>
            <a:r>
              <a:rPr kumimoji="0" sz="1100" b="0" i="0" u="none" strike="noStrike" kern="1200" cap="none" spc="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να</a:t>
            </a:r>
            <a:r>
              <a:rPr kumimoji="0" sz="1100" b="0" i="0" u="none" strike="noStrike" kern="1200" cap="none" spc="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παρακάμψετε</a:t>
            </a:r>
            <a:r>
              <a:rPr kumimoji="0" sz="1100" b="0" i="0" u="none" strike="noStrike" kern="1200" cap="none" spc="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το</a:t>
            </a:r>
            <a:r>
              <a:rPr kumimoji="0" sz="1100" b="0" i="0" u="none" strike="noStrike" kern="1200" cap="none" spc="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β</a:t>
            </a:r>
            <a:r>
              <a:rPr kumimoji="0" sz="1100" b="0" i="0" u="none" strike="noStrike" kern="1200" cap="none" spc="-5" normalizeH="0" baseline="0" noProof="0" dirty="0" err="1">
                <a:ln>
                  <a:noFill/>
                </a:ln>
                <a:solidFill>
                  <a:srgbClr val="FF0000"/>
                </a:solidFill>
                <a:effectLst/>
                <a:uLnTx/>
                <a:uFillTx/>
                <a:latin typeface="Calibri"/>
                <a:ea typeface="+mn-ea"/>
                <a:cs typeface="Calibri"/>
              </a:rPr>
              <a:t>ήμ</a:t>
            </a:r>
            <a:r>
              <a:rPr kumimoji="0" sz="1100" b="0" i="0" u="none" strike="noStrike" kern="1200" cap="none" spc="-5" normalizeH="0" baseline="0" noProof="0" dirty="0">
                <a:ln>
                  <a:noFill/>
                </a:ln>
                <a:solidFill>
                  <a:srgbClr val="FF0000"/>
                </a:solidFill>
                <a:effectLst/>
                <a:uLnTx/>
                <a:uFillTx/>
                <a:latin typeface="Calibri"/>
                <a:ea typeface="+mn-ea"/>
                <a:cs typeface="Calibri"/>
              </a:rPr>
              <a:t>α </a:t>
            </a:r>
            <a:r>
              <a:rPr kumimoji="0" lang="en-GB" sz="1100" b="0" i="0" u="none" strike="noStrike" kern="1200" cap="none" spc="-5" normalizeH="0" baseline="0" noProof="0" dirty="0">
                <a:ln>
                  <a:noFill/>
                </a:ln>
                <a:solidFill>
                  <a:srgbClr val="FF0000"/>
                </a:solidFill>
                <a:effectLst/>
                <a:uLnTx/>
                <a:uFillTx/>
                <a:latin typeface="Calibri"/>
                <a:ea typeface="+mn-ea"/>
                <a:cs typeface="Calibri"/>
              </a:rPr>
              <a:t>“Search for an </a:t>
            </a:r>
            <a:r>
              <a:rPr kumimoji="0" sz="1100" b="0" i="0" u="none" strike="noStrike" kern="1200" cap="none" spc="-23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Organisation”</a:t>
            </a:r>
            <a:r>
              <a:rPr kumimoji="0" sz="1100" b="0" i="0" u="none" strike="noStrike" kern="1200" cap="none" spc="95"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και</a:t>
            </a:r>
            <a:r>
              <a:rPr kumimoji="0" sz="1100" b="0" i="0" u="none" strike="noStrike" kern="1200" cap="none" spc="6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να</a:t>
            </a:r>
            <a:r>
              <a:rPr kumimoji="0" sz="1100" b="0" i="0" u="none" strike="noStrike" kern="1200" cap="none" spc="8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ανα</a:t>
            </a:r>
            <a:r>
              <a:rPr kumimoji="0" sz="1100" b="0" i="0" u="none" strike="noStrike" kern="1200" cap="none" spc="-5" normalizeH="0" baseline="0" noProof="0" dirty="0" err="1">
                <a:ln>
                  <a:noFill/>
                </a:ln>
                <a:solidFill>
                  <a:srgbClr val="FF0000"/>
                </a:solidFill>
                <a:effectLst/>
                <a:uLnTx/>
                <a:uFillTx/>
                <a:latin typeface="Calibri"/>
                <a:ea typeface="+mn-ea"/>
                <a:cs typeface="Calibri"/>
              </a:rPr>
              <a:t>ζητήσετε</a:t>
            </a:r>
            <a:r>
              <a:rPr kumimoji="0" sz="1100" b="0" i="0" u="none" strike="noStrike" kern="1200" cap="none" spc="80"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err="1">
                <a:ln>
                  <a:noFill/>
                </a:ln>
                <a:solidFill>
                  <a:srgbClr val="FF0000"/>
                </a:solidFill>
                <a:effectLst/>
                <a:uLnTx/>
                <a:uFillTx/>
                <a:latin typeface="Calibri"/>
                <a:ea typeface="+mn-ea"/>
                <a:cs typeface="Calibri"/>
              </a:rPr>
              <a:t>τον</a:t>
            </a:r>
            <a:r>
              <a:rPr kumimoji="0" lang="en-GB" sz="1100" b="0" i="0" u="none" strike="noStrike" kern="1200" cap="none" spc="0" normalizeH="0" baseline="0" noProof="0" dirty="0">
                <a:ln>
                  <a:noFill/>
                </a:ln>
                <a:solidFill>
                  <a:srgbClr val="FF0000"/>
                </a:solidFill>
                <a:effectLst/>
                <a:uLnTx/>
                <a:uFillTx/>
                <a:latin typeface="Calibri"/>
                <a:ea typeface="+mn-ea"/>
                <a:cs typeface="Calibri"/>
              </a:rPr>
              <a:t> </a:t>
            </a:r>
            <a:r>
              <a:rPr kumimoji="0" lang="el-GR" sz="1100" b="0" i="0" u="none" strike="noStrike" kern="1200" cap="none" spc="0" normalizeH="0" baseline="0" noProof="0" dirty="0">
                <a:ln>
                  <a:noFill/>
                </a:ln>
                <a:solidFill>
                  <a:srgbClr val="FF0000"/>
                </a:solidFill>
                <a:effectLst/>
                <a:uLnTx/>
                <a:uFillTx/>
                <a:latin typeface="Calibri"/>
                <a:ea typeface="+mn-ea"/>
                <a:cs typeface="Calibri"/>
              </a:rPr>
              <a:t>οργανισμό σας</a:t>
            </a:r>
            <a:endParaRPr kumimoji="0" sz="11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2" name="object 12"/>
          <p:cNvSpPr txBox="1"/>
          <p:nvPr/>
        </p:nvSpPr>
        <p:spPr>
          <a:xfrm>
            <a:off x="5391478" y="2806178"/>
            <a:ext cx="3507740" cy="36258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0" i="0" u="none" strike="noStrike" kern="1200" cap="none" spc="0" normalizeH="0" baseline="0" noProof="0" dirty="0">
                <a:ln>
                  <a:noFill/>
                </a:ln>
                <a:solidFill>
                  <a:srgbClr val="FF0000"/>
                </a:solidFill>
                <a:effectLst/>
                <a:uLnTx/>
                <a:uFillTx/>
                <a:latin typeface="Calibri"/>
                <a:ea typeface="+mn-ea"/>
                <a:cs typeface="Calibri"/>
              </a:rPr>
              <a:t>κατευθείαν</a:t>
            </a:r>
            <a:r>
              <a:rPr kumimoji="0" sz="1100" b="0" i="0" u="none" strike="noStrike" kern="1200" cap="none" spc="32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από</a:t>
            </a:r>
            <a:r>
              <a:rPr kumimoji="0" sz="1100" b="0" i="0" u="none" strike="noStrike" kern="1200" cap="none" spc="34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εδώ.</a:t>
            </a:r>
            <a:r>
              <a:rPr kumimoji="0" sz="1100" b="0" i="0" u="none" strike="noStrike" kern="1200" cap="none" spc="33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Και</a:t>
            </a:r>
            <a:r>
              <a:rPr kumimoji="0" sz="1100" b="0" i="0" u="none" strike="noStrike" kern="1200" cap="none" spc="330"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πάλι,</a:t>
            </a:r>
            <a:r>
              <a:rPr kumimoji="0" sz="1100" b="0" i="0" u="none" strike="noStrike" kern="1200" cap="none" spc="335"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η</a:t>
            </a:r>
            <a:r>
              <a:rPr kumimoji="0" sz="1100" b="0" i="0" u="none" strike="noStrike" kern="1200" cap="none" spc="33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σύνδεση</a:t>
            </a:r>
            <a:r>
              <a:rPr kumimoji="0" sz="1100" b="0" i="0" u="none" strike="noStrike" kern="1200" cap="none" spc="320"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με</a:t>
            </a:r>
            <a:r>
              <a:rPr kumimoji="0" sz="1100" b="0" i="0" u="none" strike="noStrike" kern="1200" cap="none" spc="32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EU</a:t>
            </a:r>
            <a:r>
              <a:rPr kumimoji="0" sz="1100" b="0" i="0" u="none" strike="noStrike" kern="1200" cap="none" spc="33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Login</a:t>
            </a:r>
            <a:endParaRPr kumimoji="0" sz="11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100" b="0" i="0" u="none" strike="noStrike" kern="1200" cap="none" spc="0" normalizeH="0" baseline="0" noProof="0" dirty="0">
                <a:ln>
                  <a:noFill/>
                </a:ln>
                <a:solidFill>
                  <a:srgbClr val="FF0000"/>
                </a:solidFill>
                <a:effectLst/>
                <a:uLnTx/>
                <a:uFillTx/>
                <a:latin typeface="Calibri"/>
                <a:ea typeface="+mn-ea"/>
                <a:cs typeface="Calibri"/>
              </a:rPr>
              <a:t>Account</a:t>
            </a:r>
            <a:r>
              <a:rPr kumimoji="0" sz="1100" b="0" i="0" u="none" strike="noStrike" kern="1200" cap="none" spc="-4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δεν</a:t>
            </a:r>
            <a:r>
              <a:rPr kumimoji="0" sz="1100" b="0" i="0" u="none" strike="noStrike" kern="1200" cap="none" spc="-2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είναι</a:t>
            </a:r>
            <a:r>
              <a:rPr kumimoji="0" sz="1100" b="0" i="0" u="none" strike="noStrike" kern="1200" cap="none" spc="-2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απαραίτητη.</a:t>
            </a:r>
            <a:endParaRPr kumimoji="0" sz="11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13"/>
          <p:cNvSpPr txBox="1"/>
          <p:nvPr/>
        </p:nvSpPr>
        <p:spPr>
          <a:xfrm>
            <a:off x="4120208" y="5334000"/>
            <a:ext cx="2542540" cy="697230"/>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0" normalizeH="0" baseline="0" noProof="0" dirty="0">
                <a:ln>
                  <a:noFill/>
                </a:ln>
                <a:solidFill>
                  <a:srgbClr val="FF0000"/>
                </a:solidFill>
                <a:effectLst/>
                <a:uLnTx/>
                <a:uFillTx/>
                <a:latin typeface="Calibri"/>
                <a:ea typeface="+mn-ea"/>
                <a:cs typeface="Calibri"/>
              </a:rPr>
              <a:t>Θα</a:t>
            </a:r>
            <a:r>
              <a:rPr kumimoji="0" sz="1100" b="0" i="0" u="none" strike="noStrike" kern="1200" cap="none" spc="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προχωρήσετε</a:t>
            </a:r>
            <a:r>
              <a:rPr kumimoji="0" sz="1100" b="0" i="0" u="none" strike="noStrike" kern="1200" cap="none" spc="0" normalizeH="0" baseline="0" noProof="0" dirty="0">
                <a:ln>
                  <a:noFill/>
                </a:ln>
                <a:solidFill>
                  <a:srgbClr val="FF0000"/>
                </a:solidFill>
                <a:effectLst/>
                <a:uLnTx/>
                <a:uFillTx/>
                <a:latin typeface="Calibri"/>
                <a:ea typeface="+mn-ea"/>
                <a:cs typeface="Calibri"/>
              </a:rPr>
              <a:t> σε</a:t>
            </a:r>
            <a:r>
              <a:rPr kumimoji="0" sz="1100" b="0" i="0" u="none" strike="noStrike" kern="1200" cap="none" spc="5" normalizeH="0" baseline="0" noProof="0" dirty="0">
                <a:ln>
                  <a:noFill/>
                </a:ln>
                <a:solidFill>
                  <a:srgbClr val="FF0000"/>
                </a:solidFill>
                <a:effectLst/>
                <a:uLnTx/>
                <a:uFillTx/>
                <a:latin typeface="Calibri"/>
                <a:ea typeface="+mn-ea"/>
                <a:cs typeface="Calibri"/>
              </a:rPr>
              <a:t> </a:t>
            </a:r>
            <a:r>
              <a:rPr kumimoji="0" sz="1100" b="0" i="0" u="none" strike="noStrike" kern="1200" cap="none" spc="-10" normalizeH="0" baseline="0" noProof="0" dirty="0">
                <a:ln>
                  <a:noFill/>
                </a:ln>
                <a:solidFill>
                  <a:srgbClr val="FF0000"/>
                </a:solidFill>
                <a:effectLst/>
                <a:uLnTx/>
                <a:uFillTx/>
                <a:latin typeface="Calibri"/>
                <a:ea typeface="+mn-ea"/>
                <a:cs typeface="Calibri"/>
              </a:rPr>
              <a:t>αυτό</a:t>
            </a:r>
            <a:r>
              <a:rPr kumimoji="0" sz="1100" b="0" i="0" u="none" strike="noStrike" kern="1200" cap="none" spc="-5" normalizeH="0" baseline="0" noProof="0" dirty="0">
                <a:ln>
                  <a:noFill/>
                </a:ln>
                <a:solidFill>
                  <a:srgbClr val="FF0000"/>
                </a:solidFill>
                <a:effectLst/>
                <a:uLnTx/>
                <a:uFillTx/>
                <a:latin typeface="Calibri"/>
                <a:ea typeface="+mn-ea"/>
                <a:cs typeface="Calibri"/>
              </a:rPr>
              <a:t> το</a:t>
            </a:r>
            <a:r>
              <a:rPr kumimoji="0" sz="1100" b="0" i="0" u="none" strike="noStrike" kern="1200" cap="none" spc="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βήμα,</a:t>
            </a:r>
            <a:r>
              <a:rPr kumimoji="0" sz="1100" b="0" i="0" u="none" strike="noStrike" kern="1200" cap="none" spc="23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μόνο </a:t>
            </a:r>
            <a:r>
              <a:rPr kumimoji="0" sz="1100" b="0" i="0" u="none" strike="noStrike" kern="1200" cap="none" spc="-235"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εάν </a:t>
            </a:r>
            <a:r>
              <a:rPr kumimoji="0" sz="1100" b="0" i="0" u="none" strike="noStrike" kern="1200" cap="none" spc="-10" normalizeH="0" baseline="0" noProof="0" dirty="0">
                <a:ln>
                  <a:noFill/>
                </a:ln>
                <a:solidFill>
                  <a:srgbClr val="FF0000"/>
                </a:solidFill>
                <a:effectLst/>
                <a:uLnTx/>
                <a:uFillTx/>
                <a:latin typeface="Calibri"/>
                <a:ea typeface="+mn-ea"/>
                <a:cs typeface="Calibri"/>
              </a:rPr>
              <a:t>δεν </a:t>
            </a:r>
            <a:r>
              <a:rPr kumimoji="0" sz="1100" b="0" i="0" u="none" strike="noStrike" kern="1200" cap="none" spc="-5" normalizeH="0" baseline="0" noProof="0" dirty="0">
                <a:ln>
                  <a:noFill/>
                </a:ln>
                <a:solidFill>
                  <a:srgbClr val="FF0000"/>
                </a:solidFill>
                <a:effectLst/>
                <a:uLnTx/>
                <a:uFillTx/>
                <a:latin typeface="Calibri"/>
                <a:ea typeface="+mn-ea"/>
                <a:cs typeface="Calibri"/>
              </a:rPr>
              <a:t>έχετε εντοπίσει τον οργανισμό </a:t>
            </a:r>
            <a:r>
              <a:rPr kumimoji="0" sz="1100" b="0" i="0" u="none" strike="noStrike" kern="1200" cap="none" spc="0" normalizeH="0" baseline="0" noProof="0" dirty="0">
                <a:ln>
                  <a:noFill/>
                </a:ln>
                <a:solidFill>
                  <a:srgbClr val="FF0000"/>
                </a:solidFill>
                <a:effectLst/>
                <a:uLnTx/>
                <a:uFillTx/>
                <a:latin typeface="Calibri"/>
                <a:ea typeface="+mn-ea"/>
                <a:cs typeface="Calibri"/>
              </a:rPr>
              <a:t>σας. </a:t>
            </a:r>
            <a:r>
              <a:rPr kumimoji="0" sz="1100" b="0" i="0" u="none" strike="noStrike" kern="1200" cap="none" spc="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Για </a:t>
            </a:r>
            <a:r>
              <a:rPr kumimoji="0" sz="1100" b="0" i="0" u="none" strike="noStrike" kern="1200" cap="none" spc="0" normalizeH="0" baseline="0" noProof="0" dirty="0">
                <a:ln>
                  <a:noFill/>
                </a:ln>
                <a:solidFill>
                  <a:srgbClr val="FF0000"/>
                </a:solidFill>
                <a:effectLst/>
                <a:uLnTx/>
                <a:uFillTx/>
                <a:latin typeface="Calibri"/>
                <a:ea typeface="+mn-ea"/>
                <a:cs typeface="Calibri"/>
              </a:rPr>
              <a:t>την </a:t>
            </a:r>
            <a:r>
              <a:rPr kumimoji="0" sz="1100" b="0" i="0" u="none" strike="noStrike" kern="1200" cap="none" spc="-5" normalizeH="0" baseline="0" noProof="0" dirty="0">
                <a:ln>
                  <a:noFill/>
                </a:ln>
                <a:solidFill>
                  <a:srgbClr val="FF0000"/>
                </a:solidFill>
                <a:effectLst/>
                <a:uLnTx/>
                <a:uFillTx/>
                <a:latin typeface="Calibri"/>
                <a:ea typeface="+mn-ea"/>
                <a:cs typeface="Calibri"/>
              </a:rPr>
              <a:t>εγγραφή είναι απαραίτητη </a:t>
            </a:r>
            <a:r>
              <a:rPr kumimoji="0" sz="1100" b="0" i="0" u="none" strike="noStrike" kern="1200" cap="none" spc="0" normalizeH="0" baseline="0" noProof="0" dirty="0">
                <a:ln>
                  <a:noFill/>
                </a:ln>
                <a:solidFill>
                  <a:srgbClr val="FF0000"/>
                </a:solidFill>
                <a:effectLst/>
                <a:uLnTx/>
                <a:uFillTx/>
                <a:latin typeface="Calibri"/>
                <a:ea typeface="+mn-ea"/>
                <a:cs typeface="Calibri"/>
              </a:rPr>
              <a:t>η </a:t>
            </a:r>
            <a:r>
              <a:rPr kumimoji="0" sz="1100" b="0" i="0" u="none" strike="noStrike" kern="1200" cap="none" spc="-5" normalizeH="0" baseline="0" noProof="0" dirty="0">
                <a:ln>
                  <a:noFill/>
                </a:ln>
                <a:solidFill>
                  <a:srgbClr val="FF0000"/>
                </a:solidFill>
                <a:effectLst/>
                <a:uLnTx/>
                <a:uFillTx/>
                <a:latin typeface="Calibri"/>
                <a:ea typeface="+mn-ea"/>
                <a:cs typeface="Calibri"/>
              </a:rPr>
              <a:t>χρήση </a:t>
            </a:r>
            <a:r>
              <a:rPr kumimoji="0" sz="1100" b="0" i="0" u="none" strike="noStrike" kern="1200" cap="none" spc="0" normalizeH="0" baseline="0" noProof="0" dirty="0">
                <a:ln>
                  <a:noFill/>
                </a:ln>
                <a:solidFill>
                  <a:srgbClr val="FF0000"/>
                </a:solidFill>
                <a:effectLst/>
                <a:uLnTx/>
                <a:uFillTx/>
                <a:latin typeface="Calibri"/>
                <a:ea typeface="+mn-ea"/>
                <a:cs typeface="Calibri"/>
              </a:rPr>
              <a:t> των</a:t>
            </a:r>
            <a:r>
              <a:rPr kumimoji="0" sz="1100" b="0" i="0" u="none" strike="noStrike" kern="1200" cap="none" spc="-30"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στοιχείων</a:t>
            </a:r>
            <a:r>
              <a:rPr kumimoji="0" sz="1100" b="0" i="0" u="none" strike="noStrike" kern="1200" cap="none" spc="-30"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του</a:t>
            </a:r>
            <a:r>
              <a:rPr kumimoji="0" sz="1100" b="0" i="0" u="none" strike="noStrike" kern="1200" cap="none" spc="-20"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EU</a:t>
            </a:r>
            <a:r>
              <a:rPr kumimoji="0" sz="1100" b="0" i="0" u="none" strike="noStrike" kern="1200" cap="none" spc="-15"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Login</a:t>
            </a:r>
            <a:r>
              <a:rPr kumimoji="0" sz="1100" b="0" i="0" u="none" strike="noStrike" kern="1200" cap="none" spc="-2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λογαριασμού</a:t>
            </a:r>
            <a:endParaRPr kumimoji="0" sz="11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768" y="58928"/>
            <a:ext cx="744220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5" dirty="0">
                <a:solidFill>
                  <a:srgbClr val="FFFFFF"/>
                </a:solidFill>
              </a:rPr>
              <a:t> </a:t>
            </a:r>
            <a:r>
              <a:rPr sz="2800" spc="-35" dirty="0">
                <a:solidFill>
                  <a:srgbClr val="FFFFFF"/>
                </a:solidFill>
              </a:rPr>
              <a:t>ΝΕΟΥ</a:t>
            </a:r>
            <a:r>
              <a:rPr sz="2800" spc="5"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354888" y="944626"/>
            <a:ext cx="11694795" cy="635635"/>
          </a:xfrm>
          <a:prstGeom prst="rect">
            <a:avLst/>
          </a:prstGeom>
        </p:spPr>
        <p:txBody>
          <a:bodyPr vert="horz" wrap="square" lIns="0" tIns="13335" rIns="0" bIns="0" rtlCol="0">
            <a:spAutoFit/>
          </a:bodyPr>
          <a:lstStyle/>
          <a:p>
            <a:pPr marL="299085" marR="5080" lvl="0" indent="-287020" algn="l" defTabSz="914400" rtl="0" eaLnBrk="1" fontAlgn="auto" latinLnBrk="0" hangingPunct="1">
              <a:lnSpc>
                <a:spcPct val="100000"/>
              </a:lnSpc>
              <a:spcBef>
                <a:spcPts val="105"/>
              </a:spcBef>
              <a:spcAft>
                <a:spcPts val="0"/>
              </a:spcAft>
              <a:buClrTx/>
              <a:buSzTx/>
              <a:buFont typeface="Wingdings"/>
              <a:buChar char=""/>
              <a:tabLst>
                <a:tab pos="299720" algn="l"/>
                <a:tab pos="4716145" algn="l"/>
              </a:tabLst>
              <a:defRPr/>
            </a:pPr>
            <a:r>
              <a:rPr kumimoji="0" sz="2000" b="0" i="0" u="none" strike="noStrike" kern="1200" cap="none" spc="-5" normalizeH="0" baseline="0" noProof="0" dirty="0" err="1">
                <a:ln>
                  <a:noFill/>
                </a:ln>
                <a:solidFill>
                  <a:prstClr val="black"/>
                </a:solidFill>
                <a:effectLst/>
                <a:uLnTx/>
                <a:uFillTx/>
                <a:latin typeface="Calibri"/>
                <a:ea typeface="+mn-ea"/>
                <a:cs typeface="Calibri"/>
              </a:rPr>
              <a:t>Εφόσον</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επ</a:t>
            </a:r>
            <a:r>
              <a:rPr kumimoji="0" sz="2000" b="0" i="0" u="none" strike="noStrike" kern="1200" cap="none" spc="-5" normalizeH="0" baseline="0" noProof="0" dirty="0" err="1">
                <a:ln>
                  <a:noFill/>
                </a:ln>
                <a:solidFill>
                  <a:prstClr val="black"/>
                </a:solidFill>
                <a:effectLst/>
                <a:uLnTx/>
                <a:uFillTx/>
                <a:latin typeface="Calibri"/>
                <a:ea typeface="+mn-ea"/>
                <a:cs typeface="Calibri"/>
              </a:rPr>
              <a:t>ιλέξετ</a:t>
            </a:r>
            <a:r>
              <a:rPr kumimoji="0" lang="el-GR" sz="2000" b="0" i="0" u="none" strike="noStrike" kern="1200" cap="none" spc="-5" normalizeH="0" baseline="0" noProof="0" dirty="0">
                <a:ln>
                  <a:noFill/>
                </a:ln>
                <a:solidFill>
                  <a:prstClr val="black"/>
                </a:solidFill>
                <a:effectLst/>
                <a:uLnTx/>
                <a:uFillTx/>
                <a:latin typeface="Calibri"/>
                <a:ea typeface="+mn-ea"/>
                <a:cs typeface="Calibri"/>
              </a:rPr>
              <a:t>ε</a:t>
            </a:r>
            <a:r>
              <a:rPr kumimoji="0" lang="en-GB"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20" normalizeH="0" baseline="0" noProof="0" dirty="0">
                <a:ln>
                  <a:noFill/>
                </a:ln>
                <a:solidFill>
                  <a:prstClr val="black"/>
                </a:solidFill>
                <a:effectLst/>
                <a:uLnTx/>
                <a:uFillTx/>
                <a:latin typeface="Calibri"/>
                <a:ea typeface="+mn-ea"/>
                <a:cs typeface="Calibri"/>
              </a:rPr>
              <a:t>και </a:t>
            </a:r>
            <a:r>
              <a:rPr kumimoji="0" sz="2000" b="0" i="0" u="none" strike="noStrike" kern="1200" cap="none" spc="-5" normalizeH="0" baseline="0" noProof="0" dirty="0">
                <a:ln>
                  <a:noFill/>
                </a:ln>
                <a:solidFill>
                  <a:prstClr val="black"/>
                </a:solidFill>
                <a:effectLst/>
                <a:uLnTx/>
                <a:uFillTx/>
                <a:latin typeface="Calibri"/>
                <a:ea typeface="+mn-ea"/>
                <a:cs typeface="Calibri"/>
              </a:rPr>
              <a:t>δεν </a:t>
            </a:r>
            <a:r>
              <a:rPr kumimoji="0" sz="2000" b="0" i="0" u="none" strike="noStrike" kern="1200" cap="none" spc="0" normalizeH="0" baseline="0" noProof="0" dirty="0">
                <a:ln>
                  <a:noFill/>
                </a:ln>
                <a:solidFill>
                  <a:prstClr val="black"/>
                </a:solidFill>
                <a:effectLst/>
                <a:uLnTx/>
                <a:uFillTx/>
                <a:latin typeface="Calibri"/>
                <a:ea typeface="+mn-ea"/>
                <a:cs typeface="Calibri"/>
              </a:rPr>
              <a:t>είσαστε </a:t>
            </a:r>
            <a:r>
              <a:rPr kumimoji="0" sz="2000" b="0" i="0" u="none" strike="noStrike" kern="1200" cap="none" spc="-5" normalizeH="0" baseline="0" noProof="0" dirty="0">
                <a:ln>
                  <a:noFill/>
                </a:ln>
                <a:solidFill>
                  <a:prstClr val="black"/>
                </a:solidFill>
                <a:effectLst/>
                <a:uLnTx/>
                <a:uFillTx/>
                <a:latin typeface="Calibri"/>
                <a:ea typeface="+mn-ea"/>
                <a:cs typeface="Calibri"/>
              </a:rPr>
              <a:t>ήδη συνδεδεμένοι </a:t>
            </a:r>
            <a:r>
              <a:rPr kumimoji="0" sz="2000" b="0" i="0" u="none" strike="noStrike" kern="1200" cap="none" spc="-10" normalizeH="0" baseline="0" noProof="0" dirty="0">
                <a:ln>
                  <a:noFill/>
                </a:ln>
                <a:solidFill>
                  <a:prstClr val="black"/>
                </a:solidFill>
                <a:effectLst/>
                <a:uLnTx/>
                <a:uFillTx/>
                <a:latin typeface="Calibri"/>
                <a:ea typeface="+mn-ea"/>
                <a:cs typeface="Calibri"/>
              </a:rPr>
              <a:t>στην Πλατφόρμα </a:t>
            </a:r>
            <a:r>
              <a:rPr kumimoji="0" sz="2000" b="0" i="0" u="none" strike="noStrike" kern="1200" cap="none" spc="0" normalizeH="0" baseline="0" noProof="0" dirty="0">
                <a:ln>
                  <a:noFill/>
                </a:ln>
                <a:solidFill>
                  <a:prstClr val="black"/>
                </a:solidFill>
                <a:effectLst/>
                <a:uLnTx/>
                <a:uFillTx/>
                <a:latin typeface="Calibri"/>
                <a:ea typeface="+mn-ea"/>
                <a:cs typeface="Calibri"/>
              </a:rPr>
              <a:t>με </a:t>
            </a:r>
            <a:r>
              <a:rPr kumimoji="0" sz="2000" b="0" i="0" u="none" strike="noStrike" kern="1200" cap="none" spc="-5" normalizeH="0" baseline="0" noProof="0" dirty="0">
                <a:ln>
                  <a:noFill/>
                </a:ln>
                <a:solidFill>
                  <a:prstClr val="black"/>
                </a:solidFill>
                <a:effectLst/>
                <a:uLnTx/>
                <a:uFillTx/>
                <a:latin typeface="Calibri"/>
                <a:ea typeface="+mn-ea"/>
                <a:cs typeface="Calibri"/>
              </a:rPr>
              <a:t>το </a:t>
            </a:r>
            <a:r>
              <a:rPr kumimoji="0" sz="2000" b="0" i="0" u="none" strike="noStrike" kern="1200" cap="none" spc="0" normalizeH="0" baseline="0" noProof="0" dirty="0">
                <a:ln>
                  <a:noFill/>
                </a:ln>
                <a:solidFill>
                  <a:prstClr val="black"/>
                </a:solidFill>
                <a:effectLst/>
                <a:uLnTx/>
                <a:uFillTx/>
                <a:latin typeface="Calibri"/>
                <a:ea typeface="+mn-ea"/>
                <a:cs typeface="Calibri"/>
              </a:rPr>
              <a:t>EU </a:t>
            </a:r>
            <a:r>
              <a:rPr kumimoji="0" sz="2000" b="0" i="0" u="none" strike="noStrike" kern="1200" cap="none" spc="-5" normalizeH="0" baseline="0" noProof="0" dirty="0">
                <a:ln>
                  <a:noFill/>
                </a:ln>
                <a:solidFill>
                  <a:prstClr val="black"/>
                </a:solidFill>
                <a:effectLst/>
                <a:uLnTx/>
                <a:uFillTx/>
                <a:latin typeface="Calibri"/>
                <a:ea typeface="+mn-ea"/>
                <a:cs typeface="Calibri"/>
              </a:rPr>
              <a:t>Login </a:t>
            </a:r>
            <a:r>
              <a:rPr kumimoji="0" sz="2000" b="0" i="0" u="none" strike="noStrike" kern="1200" cap="none" spc="-434"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Account</a:t>
            </a:r>
            <a:r>
              <a:rPr kumimoji="0" lang="el-GR" sz="2000" b="0" i="0" u="none" strike="noStrike" kern="1200" cap="none" spc="44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err="1">
                <a:ln>
                  <a:noFill/>
                </a:ln>
                <a:solidFill>
                  <a:prstClr val="black"/>
                </a:solidFill>
                <a:effectLst/>
                <a:uLnTx/>
                <a:uFillTx/>
                <a:latin typeface="Calibri"/>
                <a:ea typeface="+mn-ea"/>
                <a:cs typeface="Calibri"/>
              </a:rPr>
              <a:t>του</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οργανισμού,</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εμφανίζεται</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η</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πιο</a:t>
            </a:r>
            <a:r>
              <a:rPr kumimoji="0" sz="2000" b="0" i="0" u="none" strike="noStrike" kern="1200" cap="none" spc="-20" normalizeH="0" baseline="0" noProof="0" dirty="0">
                <a:ln>
                  <a:noFill/>
                </a:ln>
                <a:solidFill>
                  <a:prstClr val="black"/>
                </a:solidFill>
                <a:effectLst/>
                <a:uLnTx/>
                <a:uFillTx/>
                <a:latin typeface="Calibri"/>
                <a:ea typeface="+mn-ea"/>
                <a:cs typeface="Calibri"/>
              </a:rPr>
              <a:t> κάτω</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οθόνη</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για</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εισαγωγή</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των </a:t>
            </a:r>
            <a:r>
              <a:rPr kumimoji="0" sz="2000" b="0" i="0" u="none" strike="noStrike" kern="1200" cap="none" spc="-5" normalizeH="0" baseline="0" noProof="0" dirty="0">
                <a:ln>
                  <a:noFill/>
                </a:ln>
                <a:solidFill>
                  <a:prstClr val="black"/>
                </a:solidFill>
                <a:effectLst/>
                <a:uLnTx/>
                <a:uFillTx/>
                <a:latin typeface="Calibri"/>
                <a:ea typeface="+mn-ea"/>
                <a:cs typeface="Calibri"/>
              </a:rPr>
              <a:t>στοιχείων</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του</a:t>
            </a:r>
            <a:r>
              <a:rPr kumimoji="0" sz="2000" b="0" i="0" u="none" strike="noStrike" kern="1200" cap="none" spc="-10" normalizeH="0" baseline="0" noProof="0" dirty="0">
                <a:ln>
                  <a:noFill/>
                </a:ln>
                <a:solidFill>
                  <a:prstClr val="black"/>
                </a:solidFill>
                <a:effectLst/>
                <a:uLnTx/>
                <a:uFillTx/>
                <a:latin typeface="Calibri"/>
                <a:ea typeface="+mn-ea"/>
                <a:cs typeface="Calibri"/>
              </a:rPr>
              <a:t> λογαριασμού:</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6" name="object 6"/>
          <p:cNvPicPr/>
          <p:nvPr/>
        </p:nvPicPr>
        <p:blipFill>
          <a:blip r:embed="rId2" cstate="print"/>
          <a:stretch>
            <a:fillRect/>
          </a:stretch>
        </p:blipFill>
        <p:spPr>
          <a:xfrm>
            <a:off x="571500" y="2039110"/>
            <a:ext cx="9058656" cy="4730494"/>
          </a:xfrm>
          <a:prstGeom prst="rect">
            <a:avLst/>
          </a:prstGeom>
        </p:spPr>
      </p:pic>
      <p:pic>
        <p:nvPicPr>
          <p:cNvPr id="8" name="Picture 7">
            <a:extLst>
              <a:ext uri="{FF2B5EF4-FFF2-40B4-BE49-F238E27FC236}">
                <a16:creationId xmlns:a16="http://schemas.microsoft.com/office/drawing/2014/main" id="{CC8C5595-0F1A-9BA0-2547-23E8A44A36E6}"/>
              </a:ext>
            </a:extLst>
          </p:cNvPr>
          <p:cNvPicPr>
            <a:picLocks noChangeAspect="1"/>
          </p:cNvPicPr>
          <p:nvPr/>
        </p:nvPicPr>
        <p:blipFill>
          <a:blip r:embed="rId3"/>
          <a:stretch>
            <a:fillRect/>
          </a:stretch>
        </p:blipFill>
        <p:spPr>
          <a:xfrm>
            <a:off x="2590800" y="944626"/>
            <a:ext cx="1905000" cy="299528"/>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911" y="54305"/>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463092" y="791336"/>
            <a:ext cx="10911840" cy="695960"/>
          </a:xfrm>
          <a:prstGeom prst="rect">
            <a:avLst/>
          </a:prstGeom>
        </p:spPr>
        <p:txBody>
          <a:bodyPr vert="horz" wrap="square" lIns="0" tIns="12065" rIns="0" bIns="0" rtlCol="0">
            <a:spAutoFit/>
          </a:bodyPr>
          <a:lstStyle/>
          <a:p>
            <a:pPr marL="299085" marR="5080" lvl="0" indent="-287020" algn="l" defTabSz="914400" rtl="0" eaLnBrk="1" fontAlgn="auto" latinLnBrk="0" hangingPunct="1">
              <a:lnSpc>
                <a:spcPct val="100000"/>
              </a:lnSpc>
              <a:spcBef>
                <a:spcPts val="95"/>
              </a:spcBef>
              <a:spcAft>
                <a:spcPts val="0"/>
              </a:spcAft>
              <a:buClrTx/>
              <a:buSzTx/>
              <a:buFont typeface="Wingdings"/>
              <a:buChar char=""/>
              <a:tabLst>
                <a:tab pos="299720" algn="l"/>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Μόλις </a:t>
            </a:r>
            <a:r>
              <a:rPr kumimoji="0" sz="2200" b="0" i="0" u="none" strike="noStrike" kern="1200" cap="none" spc="-15" normalizeH="0" baseline="0" noProof="0" dirty="0">
                <a:ln>
                  <a:noFill/>
                </a:ln>
                <a:solidFill>
                  <a:prstClr val="black"/>
                </a:solidFill>
                <a:effectLst/>
                <a:uLnTx/>
                <a:uFillTx/>
                <a:latin typeface="Calibri"/>
                <a:ea typeface="+mn-ea"/>
                <a:cs typeface="Calibri"/>
              </a:rPr>
              <a:t>γίνει</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η</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20" normalizeH="0" baseline="0" noProof="0" dirty="0">
                <a:ln>
                  <a:noFill/>
                </a:ln>
                <a:solidFill>
                  <a:prstClr val="black"/>
                </a:solidFill>
                <a:effectLst/>
                <a:uLnTx/>
                <a:uFillTx/>
                <a:latin typeface="Calibri"/>
                <a:ea typeface="+mn-ea"/>
                <a:cs typeface="Calibri"/>
              </a:rPr>
              <a:t>καταχώρηση</a:t>
            </a:r>
            <a:r>
              <a:rPr kumimoji="0" sz="2200" b="0" i="0" u="none" strike="noStrike" kern="1200" cap="none" spc="5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των</a:t>
            </a:r>
            <a:r>
              <a:rPr kumimoji="0" sz="2200" b="0" i="0" u="none" strike="noStrike" kern="1200" cap="none" spc="3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στοιχείων</a:t>
            </a:r>
            <a:r>
              <a:rPr kumimoji="0" sz="2200" b="0" i="0" u="none" strike="noStrike" kern="1200" cap="none" spc="4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EU</a:t>
            </a:r>
            <a:r>
              <a:rPr kumimoji="0" sz="2200" b="0" i="0" u="none" strike="noStrike" kern="1200" cap="none" spc="1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Login</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Account,</a:t>
            </a:r>
            <a:r>
              <a:rPr kumimoji="0" sz="2200" b="0" i="0" u="none" strike="noStrike" kern="1200" cap="none" spc="3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εμφανίζεται</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μία</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κενή</a:t>
            </a:r>
            <a:r>
              <a:rPr kumimoji="0" sz="2200" b="0" i="0" u="none" strike="noStrike" kern="1200" cap="none" spc="3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φόρμα </a:t>
            </a:r>
            <a:r>
              <a:rPr kumimoji="0" sz="2200" b="0" i="0" u="none" strike="noStrike" kern="1200" cap="none" spc="-484"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εγγραφής,</a:t>
            </a:r>
            <a:r>
              <a:rPr kumimoji="0" sz="2200" b="0" i="0" u="none" strike="noStrike" kern="1200" cap="none" spc="3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ανοιγμένη</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στην</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ενότητα</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“Organisation</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data”</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 name="object 4"/>
          <p:cNvGrpSpPr/>
          <p:nvPr/>
        </p:nvGrpSpPr>
        <p:grpSpPr>
          <a:xfrm>
            <a:off x="2177542" y="1659635"/>
            <a:ext cx="9732645" cy="5198745"/>
            <a:chOff x="2177542" y="1659635"/>
            <a:chExt cx="9732645" cy="5198745"/>
          </a:xfrm>
        </p:grpSpPr>
        <p:pic>
          <p:nvPicPr>
            <p:cNvPr id="5" name="object 5"/>
            <p:cNvPicPr/>
            <p:nvPr/>
          </p:nvPicPr>
          <p:blipFill>
            <a:blip r:embed="rId2" cstate="print"/>
            <a:stretch>
              <a:fillRect/>
            </a:stretch>
          </p:blipFill>
          <p:spPr>
            <a:xfrm>
              <a:off x="2191512" y="1659635"/>
              <a:ext cx="9718548" cy="5198361"/>
            </a:xfrm>
            <a:prstGeom prst="rect">
              <a:avLst/>
            </a:prstGeom>
          </p:spPr>
        </p:pic>
        <p:sp>
          <p:nvSpPr>
            <p:cNvPr id="6" name="object 6"/>
            <p:cNvSpPr/>
            <p:nvPr/>
          </p:nvSpPr>
          <p:spPr>
            <a:xfrm>
              <a:off x="2183892" y="2561843"/>
              <a:ext cx="879475" cy="143510"/>
            </a:xfrm>
            <a:custGeom>
              <a:avLst/>
              <a:gdLst/>
              <a:ahLst/>
              <a:cxnLst/>
              <a:rect l="l" t="t" r="r" b="b"/>
              <a:pathLst>
                <a:path w="879475" h="143510">
                  <a:moveTo>
                    <a:pt x="0" y="23875"/>
                  </a:moveTo>
                  <a:lnTo>
                    <a:pt x="1873" y="14573"/>
                  </a:lnTo>
                  <a:lnTo>
                    <a:pt x="6985" y="6984"/>
                  </a:lnTo>
                  <a:lnTo>
                    <a:pt x="14573" y="1873"/>
                  </a:lnTo>
                  <a:lnTo>
                    <a:pt x="23875" y="0"/>
                  </a:lnTo>
                  <a:lnTo>
                    <a:pt x="855471" y="0"/>
                  </a:lnTo>
                  <a:lnTo>
                    <a:pt x="864774" y="1873"/>
                  </a:lnTo>
                  <a:lnTo>
                    <a:pt x="872363" y="6984"/>
                  </a:lnTo>
                  <a:lnTo>
                    <a:pt x="877474" y="14573"/>
                  </a:lnTo>
                  <a:lnTo>
                    <a:pt x="879347" y="23875"/>
                  </a:lnTo>
                  <a:lnTo>
                    <a:pt x="879347" y="119379"/>
                  </a:lnTo>
                  <a:lnTo>
                    <a:pt x="877474" y="128682"/>
                  </a:lnTo>
                  <a:lnTo>
                    <a:pt x="872362" y="136271"/>
                  </a:lnTo>
                  <a:lnTo>
                    <a:pt x="864774" y="141382"/>
                  </a:lnTo>
                  <a:lnTo>
                    <a:pt x="855471" y="143255"/>
                  </a:lnTo>
                  <a:lnTo>
                    <a:pt x="23875" y="143255"/>
                  </a:lnTo>
                  <a:lnTo>
                    <a:pt x="14573" y="141382"/>
                  </a:lnTo>
                  <a:lnTo>
                    <a:pt x="6985" y="136271"/>
                  </a:lnTo>
                  <a:lnTo>
                    <a:pt x="1873" y="128682"/>
                  </a:lnTo>
                  <a:lnTo>
                    <a:pt x="0" y="119379"/>
                  </a:lnTo>
                  <a:lnTo>
                    <a:pt x="0" y="23875"/>
                  </a:lnTo>
                  <a:close/>
                </a:path>
              </a:pathLst>
            </a:custGeom>
            <a:ln w="127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p:nvPr/>
        </p:nvSpPr>
        <p:spPr>
          <a:xfrm>
            <a:off x="635000" y="2507945"/>
            <a:ext cx="1035685" cy="1123950"/>
          </a:xfrm>
          <a:prstGeom prst="rect">
            <a:avLst/>
          </a:prstGeom>
        </p:spPr>
        <p:txBody>
          <a:bodyPr vert="horz" wrap="square" lIns="0" tIns="12700" rIns="0" bIns="0" rtlCol="0">
            <a:spAutoFit/>
          </a:bodyPr>
          <a:lstStyle/>
          <a:p>
            <a:pPr marL="12700" marR="5080" lvl="0" indent="575945" algn="r"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Μενού  </a:t>
            </a:r>
            <a:r>
              <a:rPr kumimoji="0" sz="1200" b="0" i="0" u="none" strike="noStrike" kern="1200" cap="none" spc="-5" normalizeH="0" baseline="0" noProof="0" dirty="0">
                <a:ln>
                  <a:noFill/>
                </a:ln>
                <a:solidFill>
                  <a:srgbClr val="FF0000"/>
                </a:solidFill>
                <a:effectLst/>
                <a:uLnTx/>
                <a:uFillTx/>
                <a:latin typeface="Calibri"/>
                <a:ea typeface="+mn-ea"/>
                <a:cs typeface="Calibri"/>
              </a:rPr>
              <a:t>περιήγησης</a:t>
            </a:r>
            <a:r>
              <a:rPr kumimoji="0" sz="1200" b="0" i="0" u="none" strike="noStrike" kern="1200" cap="none" spc="-5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στις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διαφορετικές</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436245" marR="5080" lvl="0" indent="-245745" algn="r" defTabSz="914400" rtl="0" eaLnBrk="1" fontAlgn="auto" latinLnBrk="0" hangingPunct="1">
              <a:lnSpc>
                <a:spcPct val="100000"/>
              </a:lnSpc>
              <a:spcBef>
                <a:spcPts val="5"/>
              </a:spcBef>
              <a:spcAft>
                <a:spcPts val="0"/>
              </a:spcAft>
              <a:buClrTx/>
              <a:buSzTx/>
              <a:buFontTx/>
              <a:buNone/>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ενό</a:t>
            </a:r>
            <a:r>
              <a:rPr kumimoji="0" sz="1200" b="0" i="0" u="none" strike="noStrike" kern="1200" cap="none" spc="-5" normalizeH="0" baseline="0" noProof="0" dirty="0">
                <a:ln>
                  <a:noFill/>
                </a:ln>
                <a:solidFill>
                  <a:srgbClr val="FF0000"/>
                </a:solidFill>
                <a:effectLst/>
                <a:uLnTx/>
                <a:uFillTx/>
                <a:latin typeface="Calibri"/>
                <a:ea typeface="+mn-ea"/>
                <a:cs typeface="Calibri"/>
              </a:rPr>
              <a:t>τητ</a:t>
            </a:r>
            <a:r>
              <a:rPr kumimoji="0" sz="1200" b="0" i="0" u="none" strike="noStrike" kern="1200" cap="none" spc="5" normalizeH="0" baseline="0" noProof="0" dirty="0">
                <a:ln>
                  <a:noFill/>
                </a:ln>
                <a:solidFill>
                  <a:srgbClr val="FF0000"/>
                </a:solidFill>
                <a:effectLst/>
                <a:uLnTx/>
                <a:uFillTx/>
                <a:latin typeface="Calibri"/>
                <a:ea typeface="+mn-ea"/>
                <a:cs typeface="Calibri"/>
              </a:rPr>
              <a:t>ε</a:t>
            </a:r>
            <a:r>
              <a:rPr kumimoji="0" sz="1200" b="0" i="0" u="none" strike="noStrike" kern="1200" cap="none" spc="0" normalizeH="0" baseline="0" noProof="0" dirty="0">
                <a:ln>
                  <a:noFill/>
                </a:ln>
                <a:solidFill>
                  <a:srgbClr val="FF0000"/>
                </a:solidFill>
                <a:effectLst/>
                <a:uLnTx/>
                <a:uFillTx/>
                <a:latin typeface="Calibri"/>
                <a:ea typeface="+mn-ea"/>
                <a:cs typeface="Calibri"/>
              </a:rPr>
              <a:t>ς</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που  α</a:t>
            </a:r>
            <a:r>
              <a:rPr kumimoji="0" sz="1200" b="0" i="0" u="none" strike="noStrike" kern="1200" cap="none" spc="-20" normalizeH="0" baseline="0" noProof="0" dirty="0">
                <a:ln>
                  <a:noFill/>
                </a:ln>
                <a:solidFill>
                  <a:srgbClr val="FF0000"/>
                </a:solidFill>
                <a:effectLst/>
                <a:uLnTx/>
                <a:uFillTx/>
                <a:latin typeface="Calibri"/>
                <a:ea typeface="+mn-ea"/>
                <a:cs typeface="Calibri"/>
              </a:rPr>
              <a:t>π</a:t>
            </a:r>
            <a:r>
              <a:rPr kumimoji="0" sz="1200" b="0" i="0" u="none" strike="noStrike" kern="1200" cap="none" spc="0" normalizeH="0" baseline="0" noProof="0" dirty="0">
                <a:ln>
                  <a:noFill/>
                </a:ln>
                <a:solidFill>
                  <a:srgbClr val="FF0000"/>
                </a:solidFill>
                <a:effectLst/>
                <a:uLnTx/>
                <a:uFillTx/>
                <a:latin typeface="Calibri"/>
                <a:ea typeface="+mn-ea"/>
                <a:cs typeface="Calibri"/>
              </a:rPr>
              <a:t>α</a:t>
            </a:r>
            <a:r>
              <a:rPr kumimoji="0" sz="1200" b="0" i="0" u="none" strike="noStrike" kern="1200" cap="none" spc="-20" normalizeH="0" baseline="0" noProof="0" dirty="0">
                <a:ln>
                  <a:noFill/>
                </a:ln>
                <a:solidFill>
                  <a:srgbClr val="FF0000"/>
                </a:solidFill>
                <a:effectLst/>
                <a:uLnTx/>
                <a:uFillTx/>
                <a:latin typeface="Calibri"/>
                <a:ea typeface="+mn-ea"/>
                <a:cs typeface="Calibri"/>
              </a:rPr>
              <a:t>ι</a:t>
            </a:r>
            <a:r>
              <a:rPr kumimoji="0" sz="1200" b="0" i="0" u="none" strike="noStrike" kern="1200" cap="none" spc="-10" normalizeH="0" baseline="0" noProof="0" dirty="0">
                <a:ln>
                  <a:noFill/>
                </a:ln>
                <a:solidFill>
                  <a:srgbClr val="FF0000"/>
                </a:solidFill>
                <a:effectLst/>
                <a:uLnTx/>
                <a:uFillTx/>
                <a:latin typeface="Calibri"/>
                <a:ea typeface="+mn-ea"/>
                <a:cs typeface="Calibri"/>
              </a:rPr>
              <a:t>τ</a:t>
            </a:r>
            <a:r>
              <a:rPr kumimoji="0" sz="1200" b="0" i="0" u="none" strike="noStrike" kern="1200" cap="none" spc="-5" normalizeH="0" baseline="0" noProof="0" dirty="0">
                <a:ln>
                  <a:noFill/>
                </a:ln>
                <a:solidFill>
                  <a:srgbClr val="FF0000"/>
                </a:solidFill>
                <a:effectLst/>
                <a:uLnTx/>
                <a:uFillTx/>
                <a:latin typeface="Calibri"/>
                <a:ea typeface="+mn-ea"/>
                <a:cs typeface="Calibri"/>
              </a:rPr>
              <a:t>ούν</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5715"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συμπλήρωση</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object 8"/>
          <p:cNvSpPr txBox="1"/>
          <p:nvPr/>
        </p:nvSpPr>
        <p:spPr>
          <a:xfrm>
            <a:off x="525272" y="3788486"/>
            <a:ext cx="1146175" cy="2769870"/>
          </a:xfrm>
          <a:prstGeom prst="rect">
            <a:avLst/>
          </a:prstGeom>
        </p:spPr>
        <p:txBody>
          <a:bodyPr vert="horz" wrap="square" lIns="0" tIns="12700" rIns="0" bIns="0" rtlCol="0">
            <a:spAutoFit/>
          </a:bodyPr>
          <a:lstStyle/>
          <a:p>
            <a:pPr marL="32384" marR="5080" lvl="0" indent="30480" algn="just"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Οι ενότητες είναι </a:t>
            </a:r>
            <a:r>
              <a:rPr kumimoji="0" sz="1200" b="0" i="0" u="none" strike="noStrike" kern="1200" cap="none" spc="-26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υποχρεωτικό </a:t>
            </a:r>
            <a:r>
              <a:rPr kumimoji="0" sz="1200" b="0" i="0" u="none" strike="noStrike" kern="1200" cap="none" spc="0" normalizeH="0" baseline="0" noProof="0" dirty="0">
                <a:ln>
                  <a:noFill/>
                </a:ln>
                <a:solidFill>
                  <a:srgbClr val="FF0000"/>
                </a:solidFill>
                <a:effectLst/>
                <a:uLnTx/>
                <a:uFillTx/>
                <a:latin typeface="Calibri"/>
                <a:ea typeface="+mn-ea"/>
                <a:cs typeface="Calibri"/>
              </a:rPr>
              <a:t>να </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συμπληρώνονται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με </a:t>
            </a:r>
            <a:r>
              <a:rPr kumimoji="0" sz="1200" b="0" i="0" u="none" strike="noStrike" kern="1200" cap="none" spc="-5" normalizeH="0" baseline="0" noProof="0" dirty="0">
                <a:ln>
                  <a:noFill/>
                </a:ln>
                <a:solidFill>
                  <a:srgbClr val="FF0000"/>
                </a:solidFill>
                <a:effectLst/>
                <a:uLnTx/>
                <a:uFillTx/>
                <a:latin typeface="Calibri"/>
                <a:ea typeface="+mn-ea"/>
                <a:cs typeface="Calibri"/>
              </a:rPr>
              <a:t>τη </a:t>
            </a:r>
            <a:r>
              <a:rPr kumimoji="0" sz="1200" b="0" i="0" u="none" strike="noStrike" kern="1200" cap="none" spc="0" normalizeH="0" baseline="0" noProof="0" dirty="0">
                <a:ln>
                  <a:noFill/>
                </a:ln>
                <a:solidFill>
                  <a:srgbClr val="FF0000"/>
                </a:solidFill>
                <a:effectLst/>
                <a:uLnTx/>
                <a:uFillTx/>
                <a:latin typeface="Calibri"/>
                <a:ea typeface="+mn-ea"/>
                <a:cs typeface="Calibri"/>
              </a:rPr>
              <a:t>σειρά που </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παρουσιάζονται </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σ</a:t>
            </a:r>
            <a:r>
              <a:rPr kumimoji="0" sz="1200" b="0" i="0" u="none" strike="noStrike" kern="1200" cap="none" spc="-5" normalizeH="0" baseline="0" noProof="0" dirty="0">
                <a:ln>
                  <a:noFill/>
                </a:ln>
                <a:solidFill>
                  <a:srgbClr val="FF0000"/>
                </a:solidFill>
                <a:effectLst/>
                <a:uLnTx/>
                <a:uFillTx/>
                <a:latin typeface="Calibri"/>
                <a:ea typeface="+mn-ea"/>
                <a:cs typeface="Calibri"/>
              </a:rPr>
              <a:t>τ</a:t>
            </a:r>
            <a:r>
              <a:rPr kumimoji="0" sz="1200" b="0" i="0" u="none" strike="noStrike" kern="1200" cap="none" spc="-20" normalizeH="0" baseline="0" noProof="0" dirty="0">
                <a:ln>
                  <a:noFill/>
                </a:ln>
                <a:solidFill>
                  <a:srgbClr val="FF0000"/>
                </a:solidFill>
                <a:effectLst/>
                <a:uLnTx/>
                <a:uFillTx/>
                <a:latin typeface="Calibri"/>
                <a:ea typeface="+mn-ea"/>
                <a:cs typeface="Calibri"/>
              </a:rPr>
              <a:t>η</a:t>
            </a:r>
            <a:r>
              <a:rPr kumimoji="0" sz="1200" b="0" i="0" u="none" strike="noStrike" kern="1200" cap="none" spc="0" normalizeH="0" baseline="0" noProof="0" dirty="0">
                <a:ln>
                  <a:noFill/>
                </a:ln>
                <a:solidFill>
                  <a:srgbClr val="FF0000"/>
                </a:solidFill>
                <a:effectLst/>
                <a:uLnTx/>
                <a:uFillTx/>
                <a:latin typeface="Calibri"/>
                <a:ea typeface="+mn-ea"/>
                <a:cs typeface="Calibri"/>
              </a:rPr>
              <a:t>ν</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a:t>
            </a:r>
            <a:r>
              <a:rPr kumimoji="0" sz="1200" b="0" i="0" u="none" strike="noStrike" kern="1200" cap="none" spc="-20" normalizeH="0" baseline="0" noProof="0" dirty="0">
                <a:ln>
                  <a:noFill/>
                </a:ln>
                <a:solidFill>
                  <a:srgbClr val="FF0000"/>
                </a:solidFill>
                <a:effectLst/>
                <a:uLnTx/>
                <a:uFillTx/>
                <a:latin typeface="Calibri"/>
                <a:ea typeface="+mn-ea"/>
                <a:cs typeface="Calibri"/>
              </a:rPr>
              <a:t>λ</a:t>
            </a:r>
            <a:r>
              <a:rPr kumimoji="0" sz="1200" b="0" i="0" u="none" strike="noStrike" kern="1200" cap="none" spc="0" normalizeH="0" baseline="0" noProof="0" dirty="0">
                <a:ln>
                  <a:noFill/>
                </a:ln>
                <a:solidFill>
                  <a:srgbClr val="FF0000"/>
                </a:solidFill>
                <a:effectLst/>
                <a:uLnTx/>
                <a:uFillTx/>
                <a:latin typeface="Calibri"/>
                <a:ea typeface="+mn-ea"/>
                <a:cs typeface="Calibri"/>
              </a:rPr>
              <a:t>α</a:t>
            </a:r>
            <a:r>
              <a:rPr kumimoji="0" sz="1200" b="0" i="0" u="none" strike="noStrike" kern="1200" cap="none" spc="-5" normalizeH="0" baseline="0" noProof="0" dirty="0">
                <a:ln>
                  <a:noFill/>
                </a:ln>
                <a:solidFill>
                  <a:srgbClr val="FF0000"/>
                </a:solidFill>
                <a:effectLst/>
                <a:uLnTx/>
                <a:uFillTx/>
                <a:latin typeface="Calibri"/>
                <a:ea typeface="+mn-ea"/>
                <a:cs typeface="Calibri"/>
              </a:rPr>
              <a:t>τ</a:t>
            </a:r>
            <a:r>
              <a:rPr kumimoji="0" sz="1200" b="0" i="0" u="none" strike="noStrike" kern="1200" cap="none" spc="0" normalizeH="0" baseline="0" noProof="0" dirty="0">
                <a:ln>
                  <a:noFill/>
                </a:ln>
                <a:solidFill>
                  <a:srgbClr val="FF0000"/>
                </a:solidFill>
                <a:effectLst/>
                <a:uLnTx/>
                <a:uFillTx/>
                <a:latin typeface="Calibri"/>
                <a:ea typeface="+mn-ea"/>
                <a:cs typeface="Calibri"/>
              </a:rPr>
              <a:t>φ</a:t>
            </a:r>
            <a:r>
              <a:rPr kumimoji="0" sz="1200" b="0" i="0" u="none" strike="noStrike" kern="1200" cap="none" spc="-5" normalizeH="0" baseline="0" noProof="0" dirty="0">
                <a:ln>
                  <a:noFill/>
                </a:ln>
                <a:solidFill>
                  <a:srgbClr val="FF0000"/>
                </a:solidFill>
                <a:effectLst/>
                <a:uLnTx/>
                <a:uFillTx/>
                <a:latin typeface="Calibri"/>
                <a:ea typeface="+mn-ea"/>
                <a:cs typeface="Calibri"/>
              </a:rPr>
              <a:t>ό</a:t>
            </a:r>
            <a:r>
              <a:rPr kumimoji="0" sz="1200" b="0" i="0" u="none" strike="noStrike" kern="1200" cap="none" spc="0" normalizeH="0" baseline="0" noProof="0" dirty="0">
                <a:ln>
                  <a:noFill/>
                </a:ln>
                <a:solidFill>
                  <a:srgbClr val="FF0000"/>
                </a:solidFill>
                <a:effectLst/>
                <a:uLnTx/>
                <a:uFillTx/>
                <a:latin typeface="Calibri"/>
                <a:ea typeface="+mn-ea"/>
                <a:cs typeface="Calibri"/>
              </a:rPr>
              <a:t>ρμ</a:t>
            </a:r>
            <a:r>
              <a:rPr kumimoji="0" sz="1200" b="0" i="0" u="none" strike="noStrike" kern="1200" cap="none" spc="5" normalizeH="0" baseline="0" noProof="0" dirty="0">
                <a:ln>
                  <a:noFill/>
                </a:ln>
                <a:solidFill>
                  <a:srgbClr val="FF0000"/>
                </a:solidFill>
                <a:effectLst/>
                <a:uLnTx/>
                <a:uFillTx/>
                <a:latin typeface="Calibri"/>
                <a:ea typeface="+mn-ea"/>
                <a:cs typeface="Calibri"/>
              </a:rPr>
              <a:t>α</a:t>
            </a:r>
            <a:r>
              <a:rPr kumimoji="0" sz="1200" b="0" i="0" u="none" strike="noStrike" kern="1200" cap="none" spc="0" normalizeH="0" baseline="0" noProof="0" dirty="0">
                <a:ln>
                  <a:noFill/>
                </a:ln>
                <a:solidFill>
                  <a:srgbClr val="FF0000"/>
                </a:solidFill>
                <a:effectLst/>
                <a:uLnTx/>
                <a:uFillTx/>
                <a:latin typeface="Calibri"/>
                <a:ea typeface="+mn-ea"/>
                <a:cs typeface="Calibri"/>
              </a:rPr>
              <a:t>,</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626745" marR="6350" lvl="0" indent="-147955" algn="r" defTabSz="914400" rtl="0" eaLnBrk="1" fontAlgn="auto" latinLnBrk="0" hangingPunct="1">
              <a:lnSpc>
                <a:spcPct val="100000"/>
              </a:lnSpc>
              <a:spcBef>
                <a:spcPts val="5"/>
              </a:spcBef>
              <a:spcAft>
                <a:spcPts val="0"/>
              </a:spcAft>
              <a:buClrTx/>
              <a:buSzTx/>
              <a:buFontTx/>
              <a:buNone/>
              <a:tabLst/>
              <a:defRPr/>
            </a:pPr>
            <a:r>
              <a:rPr kumimoji="0" sz="1200" b="0" i="0" u="none" strike="noStrike" kern="1200" cap="none" spc="-45" normalizeH="0" baseline="0" noProof="0" dirty="0">
                <a:ln>
                  <a:noFill/>
                </a:ln>
                <a:solidFill>
                  <a:srgbClr val="FF0000"/>
                </a:solidFill>
                <a:effectLst/>
                <a:uLnTx/>
                <a:uFillTx/>
                <a:latin typeface="Calibri"/>
                <a:ea typeface="+mn-ea"/>
                <a:cs typeface="Calibri"/>
              </a:rPr>
              <a:t>κ</a:t>
            </a:r>
            <a:r>
              <a:rPr kumimoji="0" sz="1200" b="0" i="0" u="none" strike="noStrike" kern="1200" cap="none" spc="0" normalizeH="0" baseline="0" noProof="0" dirty="0">
                <a:ln>
                  <a:noFill/>
                </a:ln>
                <a:solidFill>
                  <a:srgbClr val="FF0000"/>
                </a:solidFill>
                <a:effectLst/>
                <a:uLnTx/>
                <a:uFillTx/>
                <a:latin typeface="Calibri"/>
                <a:ea typeface="+mn-ea"/>
                <a:cs typeface="Calibri"/>
              </a:rPr>
              <a:t>αθώς</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δ</a:t>
            </a:r>
            <a:r>
              <a:rPr kumimoji="0" sz="1200" b="0" i="0" u="none" strike="noStrike" kern="1200" cap="none" spc="0" normalizeH="0" baseline="0" noProof="0" dirty="0">
                <a:ln>
                  <a:noFill/>
                </a:ln>
                <a:solidFill>
                  <a:srgbClr val="FF0000"/>
                </a:solidFill>
                <a:effectLst/>
                <a:uLnTx/>
                <a:uFillTx/>
                <a:latin typeface="Calibri"/>
                <a:ea typeface="+mn-ea"/>
                <a:cs typeface="Calibri"/>
              </a:rPr>
              <a:t>εν  υ</a:t>
            </a:r>
            <a:r>
              <a:rPr kumimoji="0" sz="1200" b="0" i="0" u="none" strike="noStrike" kern="1200" cap="none" spc="-20" normalizeH="0" baseline="0" noProof="0" dirty="0">
                <a:ln>
                  <a:noFill/>
                </a:ln>
                <a:solidFill>
                  <a:srgbClr val="FF0000"/>
                </a:solidFill>
                <a:effectLst/>
                <a:uLnTx/>
                <a:uFillTx/>
                <a:latin typeface="Calibri"/>
                <a:ea typeface="+mn-ea"/>
                <a:cs typeface="Calibri"/>
              </a:rPr>
              <a:t>π</a:t>
            </a:r>
            <a:r>
              <a:rPr kumimoji="0" sz="1200" b="0" i="0" u="none" strike="noStrike" kern="1200" cap="none" spc="0" normalizeH="0" baseline="0" noProof="0" dirty="0">
                <a:ln>
                  <a:noFill/>
                </a:ln>
                <a:solidFill>
                  <a:srgbClr val="FF0000"/>
                </a:solidFill>
                <a:effectLst/>
                <a:uLnTx/>
                <a:uFillTx/>
                <a:latin typeface="Calibri"/>
                <a:ea typeface="+mn-ea"/>
                <a:cs typeface="Calibri"/>
              </a:rPr>
              <a:t>άρ</a:t>
            </a:r>
            <a:r>
              <a:rPr kumimoji="0" sz="1200" b="0" i="0" u="none" strike="noStrike" kern="1200" cap="none" spc="-10" normalizeH="0" baseline="0" noProof="0" dirty="0">
                <a:ln>
                  <a:noFill/>
                </a:ln>
                <a:solidFill>
                  <a:srgbClr val="FF0000"/>
                </a:solidFill>
                <a:effectLst/>
                <a:uLnTx/>
                <a:uFillTx/>
                <a:latin typeface="Calibri"/>
                <a:ea typeface="+mn-ea"/>
                <a:cs typeface="Calibri"/>
              </a:rPr>
              <a:t>χ</a:t>
            </a:r>
            <a:r>
              <a:rPr kumimoji="0" sz="1200" b="0" i="0" u="none" strike="noStrike" kern="1200" cap="none" spc="0" normalizeH="0" baseline="0" noProof="0" dirty="0">
                <a:ln>
                  <a:noFill/>
                </a:ln>
                <a:solidFill>
                  <a:srgbClr val="FF0000"/>
                </a:solidFill>
                <a:effectLst/>
                <a:uLnTx/>
                <a:uFillTx/>
                <a:latin typeface="Calibri"/>
                <a:ea typeface="+mn-ea"/>
                <a:cs typeface="Calibri"/>
              </a:rPr>
              <a:t>ει</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12700" marR="6350" lvl="0" indent="376555"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δ</a:t>
            </a:r>
            <a:r>
              <a:rPr kumimoji="0" sz="1200" b="0" i="0" u="none" strike="noStrike" kern="1200" cap="none" spc="0" normalizeH="0" baseline="0" noProof="0" dirty="0">
                <a:ln>
                  <a:noFill/>
                </a:ln>
                <a:solidFill>
                  <a:srgbClr val="FF0000"/>
                </a:solidFill>
                <a:effectLst/>
                <a:uLnTx/>
                <a:uFillTx/>
                <a:latin typeface="Calibri"/>
                <a:ea typeface="+mn-ea"/>
                <a:cs typeface="Calibri"/>
              </a:rPr>
              <a:t>υνα</a:t>
            </a:r>
            <a:r>
              <a:rPr kumimoji="0" sz="1200" b="0" i="0" u="none" strike="noStrike" kern="1200" cap="none" spc="-10" normalizeH="0" baseline="0" noProof="0" dirty="0">
                <a:ln>
                  <a:noFill/>
                </a:ln>
                <a:solidFill>
                  <a:srgbClr val="FF0000"/>
                </a:solidFill>
                <a:effectLst/>
                <a:uLnTx/>
                <a:uFillTx/>
                <a:latin typeface="Calibri"/>
                <a:ea typeface="+mn-ea"/>
                <a:cs typeface="Calibri"/>
              </a:rPr>
              <a:t>τ</a:t>
            </a:r>
            <a:r>
              <a:rPr kumimoji="0" sz="1200" b="0" i="0" u="none" strike="noStrike" kern="1200" cap="none" spc="-5" normalizeH="0" baseline="0" noProof="0" dirty="0">
                <a:ln>
                  <a:noFill/>
                </a:ln>
                <a:solidFill>
                  <a:srgbClr val="FF0000"/>
                </a:solidFill>
                <a:effectLst/>
                <a:uLnTx/>
                <a:uFillTx/>
                <a:latin typeface="Calibri"/>
                <a:ea typeface="+mn-ea"/>
                <a:cs typeface="Calibri"/>
              </a:rPr>
              <a:t>ό</a:t>
            </a:r>
            <a:r>
              <a:rPr kumimoji="0" sz="1200" b="0" i="0" u="none" strike="noStrike" kern="1200" cap="none" spc="5" normalizeH="0" baseline="0" noProof="0" dirty="0">
                <a:ln>
                  <a:noFill/>
                </a:ln>
                <a:solidFill>
                  <a:srgbClr val="FF0000"/>
                </a:solidFill>
                <a:effectLst/>
                <a:uLnTx/>
                <a:uFillTx/>
                <a:latin typeface="Calibri"/>
                <a:ea typeface="+mn-ea"/>
                <a:cs typeface="Calibri"/>
              </a:rPr>
              <a:t>τ</a:t>
            </a:r>
            <a:r>
              <a:rPr kumimoji="0" sz="1200" b="0" i="0" u="none" strike="noStrike" kern="1200" cap="none" spc="-10" normalizeH="0" baseline="0" noProof="0" dirty="0">
                <a:ln>
                  <a:noFill/>
                </a:ln>
                <a:solidFill>
                  <a:srgbClr val="FF0000"/>
                </a:solidFill>
                <a:effectLst/>
                <a:uLnTx/>
                <a:uFillTx/>
                <a:latin typeface="Calibri"/>
                <a:ea typeface="+mn-ea"/>
                <a:cs typeface="Calibri"/>
              </a:rPr>
              <a:t>η</a:t>
            </a:r>
            <a:r>
              <a:rPr kumimoji="0" sz="1200" b="0" i="0" u="none" strike="noStrike" kern="1200" cap="none" spc="-5" normalizeH="0" baseline="0" noProof="0" dirty="0">
                <a:ln>
                  <a:noFill/>
                </a:ln>
                <a:solidFill>
                  <a:srgbClr val="FF0000"/>
                </a:solidFill>
                <a:effectLst/>
                <a:uLnTx/>
                <a:uFillTx/>
                <a:latin typeface="Calibri"/>
                <a:ea typeface="+mn-ea"/>
                <a:cs typeface="Calibri"/>
              </a:rPr>
              <a:t>τα  περιήγησης στην </a:t>
            </a:r>
            <a:r>
              <a:rPr kumimoji="0" sz="1200" b="0" i="0" u="none" strike="noStrike" kern="1200" cap="none" spc="0" normalizeH="0" baseline="0" noProof="0" dirty="0">
                <a:ln>
                  <a:noFill/>
                </a:ln>
                <a:solidFill>
                  <a:srgbClr val="FF0000"/>
                </a:solidFill>
                <a:effectLst/>
                <a:uLnTx/>
                <a:uFillTx/>
                <a:latin typeface="Calibri"/>
                <a:ea typeface="+mn-ea"/>
                <a:cs typeface="Calibri"/>
              </a:rPr>
              <a:t> επόμενη</a:t>
            </a:r>
            <a:r>
              <a:rPr kumimoji="0" sz="1200" b="0" i="0" u="none" strike="noStrike" kern="1200" cap="none" spc="-5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ενότητα,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εάν</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η</a:t>
            </a:r>
            <a:r>
              <a:rPr kumimoji="0" sz="1200" b="0" i="0" u="none" strike="noStrike" kern="1200" cap="none" spc="-5" normalizeH="0" baseline="0" noProof="0" dirty="0">
                <a:ln>
                  <a:noFill/>
                </a:ln>
                <a:solidFill>
                  <a:srgbClr val="FF0000"/>
                </a:solidFill>
                <a:effectLst/>
                <a:uLnTx/>
                <a:uFillTx/>
                <a:latin typeface="Calibri"/>
                <a:ea typeface="+mn-ea"/>
                <a:cs typeface="Calibri"/>
              </a:rPr>
              <a:t> αμέσως</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6985"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προηγούμενη</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δεν</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6350"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έχει</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6350" lvl="0" indent="0" algn="r" defTabSz="914400" rtl="0" eaLnBrk="1" fontAlgn="auto" latinLnBrk="0" hangingPunct="1">
              <a:lnSpc>
                <a:spcPct val="100000"/>
              </a:lnSpc>
              <a:spcBef>
                <a:spcPts val="5"/>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συμπληρωθεί</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txBox="1"/>
          <p:nvPr/>
        </p:nvSpPr>
        <p:spPr>
          <a:xfrm>
            <a:off x="2403094" y="4390135"/>
            <a:ext cx="1459865" cy="185483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Όχι </a:t>
            </a:r>
            <a:r>
              <a:rPr kumimoji="0" sz="1200" b="0" i="0" u="none" strike="noStrike" kern="1200" cap="none" spc="-10" normalizeH="0" baseline="0" noProof="0" dirty="0">
                <a:ln>
                  <a:noFill/>
                </a:ln>
                <a:solidFill>
                  <a:srgbClr val="FF0000"/>
                </a:solidFill>
                <a:effectLst/>
                <a:uLnTx/>
                <a:uFillTx/>
                <a:latin typeface="Calibri"/>
                <a:ea typeface="+mn-ea"/>
                <a:cs typeface="Calibri"/>
              </a:rPr>
              <a:t>απαραίτητα </a:t>
            </a:r>
            <a:r>
              <a:rPr kumimoji="0" sz="1200" b="0" i="0" u="none" strike="noStrike" kern="1200" cap="none" spc="-5" normalizeH="0" baseline="0" noProof="0" dirty="0">
                <a:ln>
                  <a:noFill/>
                </a:ln>
                <a:solidFill>
                  <a:srgbClr val="FF0000"/>
                </a:solidFill>
                <a:effectLst/>
                <a:uLnTx/>
                <a:uFillTx/>
                <a:latin typeface="Calibri"/>
                <a:ea typeface="+mn-ea"/>
                <a:cs typeface="Calibri"/>
              </a:rPr>
              <a:t>το </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άτομο</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που</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θα</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δηλωθεί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ως</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άτομο</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επαφής</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στην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επικείμενη αίτηση, </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αφού</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η </a:t>
            </a:r>
            <a:r>
              <a:rPr kumimoji="0" sz="1200" b="0" i="0" u="none" strike="noStrike" kern="1200" cap="none" spc="-5" normalizeH="0" baseline="0" noProof="0" dirty="0">
                <a:ln>
                  <a:noFill/>
                </a:ln>
                <a:solidFill>
                  <a:srgbClr val="FF0000"/>
                </a:solidFill>
                <a:effectLst/>
                <a:uLnTx/>
                <a:uFillTx/>
                <a:latin typeface="Calibri"/>
                <a:ea typeface="+mn-ea"/>
                <a:cs typeface="Calibri"/>
              </a:rPr>
              <a:t>εγγραφή</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ισχύει</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για</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όλες</a:t>
            </a:r>
            <a:r>
              <a:rPr kumimoji="0" sz="1200" b="0" i="0" u="none" strike="noStrike" kern="1200" cap="none" spc="-2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τις</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αιτήσεις</a:t>
            </a:r>
            <a:r>
              <a:rPr kumimoji="0" sz="1200" b="0" i="0" u="none" strike="noStrike" kern="1200" cap="none" spc="-5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που</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θα</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119380" lvl="0" indent="0" algn="just"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υποβληθούν</a:t>
            </a:r>
            <a:r>
              <a:rPr kumimoji="0" sz="1200" b="0" i="0" u="none" strike="noStrike" kern="1200" cap="none" spc="-3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από</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τον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οργανισμό, </a:t>
            </a:r>
            <a:r>
              <a:rPr kumimoji="0" sz="1200" b="0" i="0" u="none" strike="noStrike" kern="1200" cap="none" spc="0" normalizeH="0" baseline="0" noProof="0" dirty="0">
                <a:ln>
                  <a:noFill/>
                </a:ln>
                <a:solidFill>
                  <a:srgbClr val="FF0000"/>
                </a:solidFill>
                <a:effectLst/>
                <a:uLnTx/>
                <a:uFillTx/>
                <a:latin typeface="Calibri"/>
                <a:ea typeface="+mn-ea"/>
                <a:cs typeface="Calibri"/>
              </a:rPr>
              <a:t>μέχρι </a:t>
            </a:r>
            <a:r>
              <a:rPr kumimoji="0" sz="1200" b="0" i="0" u="none" strike="noStrike" kern="1200" cap="none" spc="-15" normalizeH="0" baseline="0" noProof="0" dirty="0">
                <a:ln>
                  <a:noFill/>
                </a:ln>
                <a:solidFill>
                  <a:srgbClr val="FF0000"/>
                </a:solidFill>
                <a:effectLst/>
                <a:uLnTx/>
                <a:uFillTx/>
                <a:latin typeface="Calibri"/>
                <a:ea typeface="+mn-ea"/>
                <a:cs typeface="Calibri"/>
              </a:rPr>
              <a:t>και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a:t>
            </a:r>
            <a:r>
              <a:rPr kumimoji="0" sz="1200" b="0" i="0" u="none" strike="noStrike" kern="1200" cap="none" spc="0" normalizeH="0" baseline="0" noProof="0" dirty="0">
                <a:ln>
                  <a:noFill/>
                </a:ln>
                <a:solidFill>
                  <a:srgbClr val="FF0000"/>
                </a:solidFill>
                <a:effectLst/>
                <a:uLnTx/>
                <a:uFillTx/>
                <a:latin typeface="Calibri"/>
                <a:ea typeface="+mn-ea"/>
                <a:cs typeface="Calibri"/>
              </a:rPr>
              <a:t> 2027</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10" name="object 10"/>
          <p:cNvGrpSpPr/>
          <p:nvPr/>
        </p:nvGrpSpPr>
        <p:grpSpPr>
          <a:xfrm>
            <a:off x="1733815" y="2561843"/>
            <a:ext cx="1967864" cy="1769745"/>
            <a:chOff x="1749551" y="2595372"/>
            <a:chExt cx="1967864" cy="1769745"/>
          </a:xfrm>
        </p:grpSpPr>
        <p:sp>
          <p:nvSpPr>
            <p:cNvPr id="11" name="object 11"/>
            <p:cNvSpPr/>
            <p:nvPr/>
          </p:nvSpPr>
          <p:spPr>
            <a:xfrm>
              <a:off x="1749552" y="2595371"/>
              <a:ext cx="1655445" cy="1769745"/>
            </a:xfrm>
            <a:custGeom>
              <a:avLst/>
              <a:gdLst/>
              <a:ahLst/>
              <a:cxnLst/>
              <a:rect l="l" t="t" r="r" b="b"/>
              <a:pathLst>
                <a:path w="1655445" h="1769745">
                  <a:moveTo>
                    <a:pt x="385064" y="31750"/>
                  </a:moveTo>
                  <a:lnTo>
                    <a:pt x="76200" y="31750"/>
                  </a:lnTo>
                  <a:lnTo>
                    <a:pt x="76200" y="0"/>
                  </a:lnTo>
                  <a:lnTo>
                    <a:pt x="0" y="38100"/>
                  </a:lnTo>
                  <a:lnTo>
                    <a:pt x="76200" y="76200"/>
                  </a:lnTo>
                  <a:lnTo>
                    <a:pt x="76200" y="44450"/>
                  </a:lnTo>
                  <a:lnTo>
                    <a:pt x="385064" y="44450"/>
                  </a:lnTo>
                  <a:lnTo>
                    <a:pt x="385064" y="31750"/>
                  </a:lnTo>
                  <a:close/>
                </a:path>
                <a:path w="1655445" h="1769745">
                  <a:moveTo>
                    <a:pt x="1655064" y="1693418"/>
                  </a:moveTo>
                  <a:lnTo>
                    <a:pt x="1623314" y="1693418"/>
                  </a:lnTo>
                  <a:lnTo>
                    <a:pt x="1623314" y="1263396"/>
                  </a:lnTo>
                  <a:lnTo>
                    <a:pt x="1610614" y="1263396"/>
                  </a:lnTo>
                  <a:lnTo>
                    <a:pt x="1610614" y="1693418"/>
                  </a:lnTo>
                  <a:lnTo>
                    <a:pt x="1578851" y="1693418"/>
                  </a:lnTo>
                  <a:lnTo>
                    <a:pt x="1616964" y="1769618"/>
                  </a:lnTo>
                  <a:lnTo>
                    <a:pt x="1648714" y="1706118"/>
                  </a:lnTo>
                  <a:lnTo>
                    <a:pt x="1655064" y="1693418"/>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object 12"/>
            <p:cNvSpPr/>
            <p:nvPr/>
          </p:nvSpPr>
          <p:spPr>
            <a:xfrm>
              <a:off x="2446019" y="3563111"/>
              <a:ext cx="1264920" cy="186055"/>
            </a:xfrm>
            <a:custGeom>
              <a:avLst/>
              <a:gdLst/>
              <a:ahLst/>
              <a:cxnLst/>
              <a:rect l="l" t="t" r="r" b="b"/>
              <a:pathLst>
                <a:path w="1264920" h="186054">
                  <a:moveTo>
                    <a:pt x="0" y="30987"/>
                  </a:moveTo>
                  <a:lnTo>
                    <a:pt x="2430" y="18913"/>
                  </a:lnTo>
                  <a:lnTo>
                    <a:pt x="9064" y="9064"/>
                  </a:lnTo>
                  <a:lnTo>
                    <a:pt x="18913" y="2430"/>
                  </a:lnTo>
                  <a:lnTo>
                    <a:pt x="30987" y="0"/>
                  </a:lnTo>
                  <a:lnTo>
                    <a:pt x="1233932" y="0"/>
                  </a:lnTo>
                  <a:lnTo>
                    <a:pt x="1246006" y="2430"/>
                  </a:lnTo>
                  <a:lnTo>
                    <a:pt x="1255855" y="9064"/>
                  </a:lnTo>
                  <a:lnTo>
                    <a:pt x="1262489" y="18913"/>
                  </a:lnTo>
                  <a:lnTo>
                    <a:pt x="1264920" y="30987"/>
                  </a:lnTo>
                  <a:lnTo>
                    <a:pt x="1264920" y="154939"/>
                  </a:lnTo>
                  <a:lnTo>
                    <a:pt x="1262489" y="167014"/>
                  </a:lnTo>
                  <a:lnTo>
                    <a:pt x="1255855" y="176863"/>
                  </a:lnTo>
                  <a:lnTo>
                    <a:pt x="1246006" y="183497"/>
                  </a:lnTo>
                  <a:lnTo>
                    <a:pt x="1233932" y="185927"/>
                  </a:lnTo>
                  <a:lnTo>
                    <a:pt x="30987" y="185927"/>
                  </a:lnTo>
                  <a:lnTo>
                    <a:pt x="18913" y="183497"/>
                  </a:lnTo>
                  <a:lnTo>
                    <a:pt x="9064" y="176863"/>
                  </a:lnTo>
                  <a:lnTo>
                    <a:pt x="2430" y="167014"/>
                  </a:lnTo>
                  <a:lnTo>
                    <a:pt x="0" y="154939"/>
                  </a:lnTo>
                  <a:lnTo>
                    <a:pt x="0" y="30987"/>
                  </a:lnTo>
                  <a:close/>
                </a:path>
              </a:pathLst>
            </a:custGeom>
            <a:ln w="127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object 7">
            <a:extLst>
              <a:ext uri="{FF2B5EF4-FFF2-40B4-BE49-F238E27FC236}">
                <a16:creationId xmlns:a16="http://schemas.microsoft.com/office/drawing/2014/main" id="{88421DBD-6575-4522-0A97-E4B01602C7CE}"/>
              </a:ext>
            </a:extLst>
          </p:cNvPr>
          <p:cNvSpPr txBox="1"/>
          <p:nvPr/>
        </p:nvSpPr>
        <p:spPr>
          <a:xfrm>
            <a:off x="3877205" y="5867541"/>
            <a:ext cx="1649730" cy="936154"/>
          </a:xfrm>
          <a:prstGeom prst="rect">
            <a:avLst/>
          </a:prstGeom>
        </p:spPr>
        <p:txBody>
          <a:bodyPr vert="horz" wrap="square" lIns="0" tIns="12700" rIns="0" bIns="0" rtlCol="0">
            <a:spAutoFit/>
          </a:bodyPr>
          <a:lstStyle/>
          <a:p>
            <a:pPr marL="12700" marR="5080" lvl="0" indent="575945" algn="r" defTabSz="914400" rtl="0" eaLnBrk="1" fontAlgn="auto" latinLnBrk="0" hangingPunct="1">
              <a:lnSpc>
                <a:spcPct val="100000"/>
              </a:lnSpc>
              <a:spcBef>
                <a:spcPts val="100"/>
              </a:spcBef>
              <a:spcAft>
                <a:spcPts val="0"/>
              </a:spcAft>
              <a:buClrTx/>
              <a:buSzTx/>
              <a:buFontTx/>
              <a:buNone/>
              <a:tabLst/>
              <a:defRPr/>
            </a:pPr>
            <a:r>
              <a:rPr kumimoji="0" lang="el-GR" sz="1200" b="0" i="0" u="none" strike="noStrike" kern="1200" cap="none" spc="0" normalizeH="0" baseline="0" noProof="0" dirty="0">
                <a:ln>
                  <a:noFill/>
                </a:ln>
                <a:solidFill>
                  <a:srgbClr val="FF0000"/>
                </a:solidFill>
                <a:effectLst/>
                <a:uLnTx/>
                <a:uFillTx/>
                <a:latin typeface="Calibri"/>
                <a:ea typeface="+mn-ea"/>
                <a:cs typeface="Calibri"/>
              </a:rPr>
              <a:t>Ο αριθμός VAT δεν μπορεί να περιέχει </a:t>
            </a:r>
            <a:r>
              <a:rPr kumimoji="0" lang="el-GR" sz="1200" b="0" i="0" u="none" strike="noStrike" kern="1200" cap="none" spc="0" normalizeH="0" baseline="0" noProof="0" dirty="0" err="1">
                <a:ln>
                  <a:noFill/>
                </a:ln>
                <a:solidFill>
                  <a:srgbClr val="FF0000"/>
                </a:solidFill>
                <a:effectLst/>
                <a:uLnTx/>
                <a:uFillTx/>
                <a:latin typeface="Calibri"/>
                <a:ea typeface="+mn-ea"/>
                <a:cs typeface="Calibri"/>
              </a:rPr>
              <a:t>spaces</a:t>
            </a:r>
            <a:r>
              <a:rPr kumimoji="0" lang="el-GR" sz="1200" b="0" i="0" u="none" strike="noStrike" kern="1200" cap="none" spc="0" normalizeH="0" baseline="0" noProof="0" dirty="0">
                <a:ln>
                  <a:noFill/>
                </a:ln>
                <a:solidFill>
                  <a:srgbClr val="FF0000"/>
                </a:solidFill>
                <a:effectLst/>
                <a:uLnTx/>
                <a:uFillTx/>
                <a:latin typeface="Calibri"/>
                <a:ea typeface="+mn-ea"/>
                <a:cs typeface="Calibri"/>
              </a:rPr>
              <a:t> ή </a:t>
            </a:r>
            <a:r>
              <a:rPr kumimoji="0" lang="en-GB" sz="1200" b="0" i="0" u="none" strike="noStrike" kern="1200" cap="none" spc="0" normalizeH="0" baseline="0" noProof="0" dirty="0">
                <a:ln>
                  <a:noFill/>
                </a:ln>
                <a:solidFill>
                  <a:srgbClr val="FF0000"/>
                </a:solidFill>
                <a:effectLst/>
                <a:uLnTx/>
                <a:uFillTx/>
                <a:latin typeface="-apple-system"/>
                <a:ea typeface="+mn-ea"/>
                <a:cs typeface="+mn-cs"/>
              </a:rPr>
              <a:t>dots (.), </a:t>
            </a:r>
            <a:r>
              <a:rPr kumimoji="0" lang="el-GR" sz="1200" b="0" i="0" u="none" strike="noStrike" kern="1200" cap="none" spc="0" normalizeH="0" baseline="0" noProof="0" dirty="0">
                <a:ln>
                  <a:noFill/>
                </a:ln>
                <a:solidFill>
                  <a:srgbClr val="FF0000"/>
                </a:solidFill>
                <a:effectLst/>
                <a:uLnTx/>
                <a:uFillTx/>
                <a:latin typeface="-apple-system"/>
                <a:ea typeface="+mn-ea"/>
                <a:cs typeface="+mn-cs"/>
              </a:rPr>
              <a:t>ακόμα και αν η εθνική αρίθμηση είναι τέτοια</a:t>
            </a:r>
            <a:endParaRPr kumimoji="0" lang="el-GR" sz="1200" b="0" i="0" u="none" strike="noStrike" kern="1200" cap="none" spc="0" normalizeH="0" baseline="0" noProof="0" dirty="0">
              <a:ln>
                <a:noFill/>
              </a:ln>
              <a:solidFill>
                <a:srgbClr val="FF0000"/>
              </a:solidFill>
              <a:effectLst/>
              <a:uLnTx/>
              <a:uFillTx/>
              <a:latin typeface="Calibri"/>
              <a:ea typeface="+mn-ea"/>
              <a:cs typeface="Calibri"/>
            </a:endParaRPr>
          </a:p>
        </p:txBody>
      </p:sp>
      <p:cxnSp>
        <p:nvCxnSpPr>
          <p:cNvPr id="16" name="Straight Arrow Connector 15">
            <a:extLst>
              <a:ext uri="{FF2B5EF4-FFF2-40B4-BE49-F238E27FC236}">
                <a16:creationId xmlns:a16="http://schemas.microsoft.com/office/drawing/2014/main" id="{0B0963DB-96DF-0790-E7A7-24B2FC09021A}"/>
              </a:ext>
            </a:extLst>
          </p:cNvPr>
          <p:cNvCxnSpPr>
            <a:cxnSpLocks/>
          </p:cNvCxnSpPr>
          <p:nvPr/>
        </p:nvCxnSpPr>
        <p:spPr>
          <a:xfrm flipH="1">
            <a:off x="5654747" y="6629400"/>
            <a:ext cx="2642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113759"/>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grpSp>
        <p:nvGrpSpPr>
          <p:cNvPr id="3" name="object 3"/>
          <p:cNvGrpSpPr/>
          <p:nvPr/>
        </p:nvGrpSpPr>
        <p:grpSpPr>
          <a:xfrm>
            <a:off x="1186941" y="963167"/>
            <a:ext cx="9725025" cy="5200015"/>
            <a:chOff x="1186941" y="963167"/>
            <a:chExt cx="9725025" cy="5200015"/>
          </a:xfrm>
        </p:grpSpPr>
        <p:pic>
          <p:nvPicPr>
            <p:cNvPr id="4" name="object 4"/>
            <p:cNvPicPr/>
            <p:nvPr/>
          </p:nvPicPr>
          <p:blipFill>
            <a:blip r:embed="rId2" cstate="print"/>
            <a:stretch>
              <a:fillRect/>
            </a:stretch>
          </p:blipFill>
          <p:spPr>
            <a:xfrm>
              <a:off x="1193291" y="963167"/>
              <a:ext cx="9718548" cy="5199887"/>
            </a:xfrm>
            <a:prstGeom prst="rect">
              <a:avLst/>
            </a:prstGeom>
          </p:spPr>
        </p:pic>
        <p:sp>
          <p:nvSpPr>
            <p:cNvPr id="5" name="object 5"/>
            <p:cNvSpPr/>
            <p:nvPr/>
          </p:nvSpPr>
          <p:spPr>
            <a:xfrm>
              <a:off x="1193291" y="3182111"/>
              <a:ext cx="741045" cy="228600"/>
            </a:xfrm>
            <a:custGeom>
              <a:avLst/>
              <a:gdLst/>
              <a:ahLst/>
              <a:cxnLst/>
              <a:rect l="l" t="t" r="r" b="b"/>
              <a:pathLst>
                <a:path w="741044" h="228600">
                  <a:moveTo>
                    <a:pt x="0" y="38100"/>
                  </a:moveTo>
                  <a:lnTo>
                    <a:pt x="2993" y="23252"/>
                  </a:lnTo>
                  <a:lnTo>
                    <a:pt x="11158" y="11144"/>
                  </a:lnTo>
                  <a:lnTo>
                    <a:pt x="23268" y="2988"/>
                  </a:lnTo>
                  <a:lnTo>
                    <a:pt x="38100" y="0"/>
                  </a:lnTo>
                  <a:lnTo>
                    <a:pt x="702564" y="0"/>
                  </a:lnTo>
                  <a:lnTo>
                    <a:pt x="717411" y="2988"/>
                  </a:lnTo>
                  <a:lnTo>
                    <a:pt x="729519" y="11144"/>
                  </a:lnTo>
                  <a:lnTo>
                    <a:pt x="737675" y="23252"/>
                  </a:lnTo>
                  <a:lnTo>
                    <a:pt x="740664" y="38100"/>
                  </a:lnTo>
                  <a:lnTo>
                    <a:pt x="740664" y="190500"/>
                  </a:lnTo>
                  <a:lnTo>
                    <a:pt x="737675" y="205347"/>
                  </a:lnTo>
                  <a:lnTo>
                    <a:pt x="729519" y="217455"/>
                  </a:lnTo>
                  <a:lnTo>
                    <a:pt x="717411" y="225611"/>
                  </a:lnTo>
                  <a:lnTo>
                    <a:pt x="702564" y="228600"/>
                  </a:lnTo>
                  <a:lnTo>
                    <a:pt x="38100" y="228600"/>
                  </a:lnTo>
                  <a:lnTo>
                    <a:pt x="23268" y="225611"/>
                  </a:lnTo>
                  <a:lnTo>
                    <a:pt x="11158" y="217455"/>
                  </a:lnTo>
                  <a:lnTo>
                    <a:pt x="2993" y="205347"/>
                  </a:lnTo>
                  <a:lnTo>
                    <a:pt x="0" y="190500"/>
                  </a:lnTo>
                  <a:lnTo>
                    <a:pt x="0" y="38100"/>
                  </a:lnTo>
                  <a:close/>
                </a:path>
              </a:pathLst>
            </a:custGeom>
            <a:ln w="127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102209" y="3960114"/>
            <a:ext cx="3555391" cy="2890535"/>
          </a:xfrm>
          <a:prstGeom prst="rect">
            <a:avLst/>
          </a:prstGeom>
        </p:spPr>
        <p:txBody>
          <a:bodyPr vert="horz" wrap="square" lIns="0" tIns="12700" rIns="0" bIns="0" rtlCol="0">
            <a:spAutoFit/>
          </a:bodyPr>
          <a:lstStyle/>
          <a:p>
            <a:pPr marL="12700" marR="156845"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Ο </a:t>
            </a:r>
            <a:r>
              <a:rPr kumimoji="0" sz="1200" b="0" i="0" u="none" strike="noStrike" kern="1200" cap="none" spc="-5" normalizeH="0" baseline="0" noProof="0" dirty="0">
                <a:ln>
                  <a:noFill/>
                </a:ln>
                <a:solidFill>
                  <a:srgbClr val="FF0000"/>
                </a:solidFill>
                <a:effectLst/>
                <a:uLnTx/>
                <a:uFillTx/>
                <a:latin typeface="Calibri"/>
                <a:ea typeface="+mn-ea"/>
                <a:cs typeface="Calibri"/>
              </a:rPr>
              <a:t>πρώτος </a:t>
            </a:r>
            <a:r>
              <a:rPr kumimoji="0" sz="1200" b="1" i="0" u="none" strike="noStrike" kern="1200" cap="none" spc="0" normalizeH="0" baseline="0" noProof="0" dirty="0">
                <a:ln>
                  <a:noFill/>
                </a:ln>
                <a:solidFill>
                  <a:srgbClr val="FF0000"/>
                </a:solidFill>
                <a:effectLst/>
                <a:uLnTx/>
                <a:uFillTx/>
                <a:latin typeface="Calibri"/>
                <a:ea typeface="+mn-ea"/>
                <a:cs typeface="Calibri"/>
              </a:rPr>
              <a:t>Authorised </a:t>
            </a:r>
            <a:r>
              <a:rPr kumimoji="0" sz="1200" b="1" i="0" u="none" strike="noStrike" kern="1200" cap="none" spc="-5" normalizeH="0" baseline="0" noProof="0" dirty="0">
                <a:ln>
                  <a:noFill/>
                </a:ln>
                <a:solidFill>
                  <a:srgbClr val="FF0000"/>
                </a:solidFill>
                <a:effectLst/>
                <a:uLnTx/>
                <a:uFillTx/>
                <a:latin typeface="Calibri"/>
                <a:ea typeface="+mn-ea"/>
                <a:cs typeface="Calibri"/>
              </a:rPr>
              <a:t>User </a:t>
            </a:r>
            <a:r>
              <a:rPr kumimoji="0" sz="1200" b="0" i="0" u="none" strike="noStrike" kern="1200" cap="none" spc="-5" normalizeH="0" baseline="0" noProof="0" dirty="0" err="1">
                <a:ln>
                  <a:noFill/>
                </a:ln>
                <a:solidFill>
                  <a:srgbClr val="FF0000"/>
                </a:solidFill>
                <a:effectLst/>
                <a:uLnTx/>
                <a:uFillTx/>
                <a:latin typeface="Calibri"/>
                <a:ea typeface="+mn-ea"/>
                <a:cs typeface="Calibri"/>
              </a:rPr>
              <a:t>είν</a:t>
            </a:r>
            <a:r>
              <a:rPr kumimoji="0" sz="1200" b="0" i="0" u="none" strike="noStrike" kern="1200" cap="none" spc="-5" normalizeH="0" baseline="0" noProof="0" dirty="0">
                <a:ln>
                  <a:noFill/>
                </a:ln>
                <a:solidFill>
                  <a:srgbClr val="FF0000"/>
                </a:solidFill>
                <a:effectLst/>
                <a:uLnTx/>
                <a:uFillTx/>
                <a:latin typeface="Calibri"/>
                <a:ea typeface="+mn-ea"/>
                <a:cs typeface="Calibri"/>
              </a:rPr>
              <a:t>αι</a:t>
            </a:r>
            <a:r>
              <a:rPr kumimoji="0" lang="el-GR" sz="1200" b="0" i="0" u="none" strike="noStrike" kern="1200" cap="none" spc="-5" normalizeH="0" baseline="0" noProof="0" dirty="0">
                <a:ln>
                  <a:noFill/>
                </a:ln>
                <a:solidFill>
                  <a:srgbClr val="FF0000"/>
                </a:solidFill>
                <a:effectLst/>
                <a:uLnTx/>
                <a:uFillTx/>
                <a:latin typeface="Calibri"/>
                <a:ea typeface="+mn-ea"/>
                <a:cs typeface="Calibri"/>
              </a:rPr>
              <a:t> εξ’ ορισμού</a:t>
            </a:r>
            <a:r>
              <a:rPr kumimoji="0" sz="1200" b="0" i="0" u="none" strike="noStrike" kern="1200" cap="none" spc="-5" normalizeH="0" baseline="0" noProof="0" dirty="0">
                <a:ln>
                  <a:noFill/>
                </a:ln>
                <a:solidFill>
                  <a:srgbClr val="FF0000"/>
                </a:solidFill>
                <a:effectLst/>
                <a:uLnTx/>
                <a:uFillTx/>
                <a:latin typeface="Calibri"/>
                <a:ea typeface="+mn-ea"/>
                <a:cs typeface="Calibri"/>
              </a:rPr>
              <a:t> το άτομο </a:t>
            </a:r>
            <a:r>
              <a:rPr kumimoji="0" sz="1200" b="0" i="0" u="none" strike="noStrike" kern="1200" cap="none" spc="0" normalizeH="0" baseline="0" noProof="0" dirty="0">
                <a:ln>
                  <a:noFill/>
                </a:ln>
                <a:solidFill>
                  <a:srgbClr val="FF0000"/>
                </a:solidFill>
                <a:effectLst/>
                <a:uLnTx/>
                <a:uFillTx/>
                <a:latin typeface="Calibri"/>
                <a:ea typeface="+mn-ea"/>
                <a:cs typeface="Calibri"/>
              </a:rPr>
              <a:t>που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πραγματοποιεί </a:t>
            </a:r>
            <a:r>
              <a:rPr kumimoji="0" sz="1200" b="0" i="0" u="none" strike="noStrike" kern="1200" cap="none" spc="-10" normalizeH="0" baseline="0" noProof="0" dirty="0">
                <a:ln>
                  <a:noFill/>
                </a:ln>
                <a:solidFill>
                  <a:srgbClr val="FF0000"/>
                </a:solidFill>
                <a:effectLst/>
                <a:uLnTx/>
                <a:uFillTx/>
                <a:latin typeface="Calibri"/>
                <a:ea typeface="+mn-ea"/>
                <a:cs typeface="Calibri"/>
              </a:rPr>
              <a:t>την </a:t>
            </a:r>
            <a:r>
              <a:rPr kumimoji="0" sz="1200" b="0" i="0" u="none" strike="noStrike" kern="1200" cap="none" spc="-5" normalizeH="0" baseline="0" noProof="0" dirty="0">
                <a:ln>
                  <a:noFill/>
                </a:ln>
                <a:solidFill>
                  <a:srgbClr val="FF0000"/>
                </a:solidFill>
                <a:effectLst/>
                <a:uLnTx/>
                <a:uFillTx/>
                <a:latin typeface="Calibri"/>
                <a:ea typeface="+mn-ea"/>
                <a:cs typeface="Calibri"/>
              </a:rPr>
              <a:t>εγγραφή, που </a:t>
            </a:r>
            <a:r>
              <a:rPr kumimoji="0" sz="1200" b="0" i="0" u="none" strike="noStrike" kern="1200" cap="none" spc="0" normalizeH="0" baseline="0" noProof="0" dirty="0">
                <a:ln>
                  <a:noFill/>
                </a:ln>
                <a:solidFill>
                  <a:srgbClr val="FF0000"/>
                </a:solidFill>
                <a:effectLst/>
                <a:uLnTx/>
                <a:uFillTx/>
                <a:latin typeface="Calibri"/>
                <a:ea typeface="+mn-ea"/>
                <a:cs typeface="Calibri"/>
              </a:rPr>
              <a:t>μπορεί να </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ταυτίζεται </a:t>
            </a:r>
            <a:r>
              <a:rPr kumimoji="0" sz="1200" b="0" i="0" u="none" strike="noStrike" kern="1200" cap="none" spc="-15" normalizeH="0" baseline="0" noProof="0" dirty="0">
                <a:ln>
                  <a:noFill/>
                </a:ln>
                <a:solidFill>
                  <a:srgbClr val="FF0000"/>
                </a:solidFill>
                <a:effectLst/>
                <a:uLnTx/>
                <a:uFillTx/>
                <a:latin typeface="Calibri"/>
                <a:ea typeface="+mn-ea"/>
                <a:cs typeface="Calibri"/>
              </a:rPr>
              <a:t>και </a:t>
            </a:r>
            <a:r>
              <a:rPr kumimoji="0" sz="1200" b="0" i="0" u="none" strike="noStrike" kern="1200" cap="none" spc="0" normalizeH="0" baseline="0" noProof="0" dirty="0">
                <a:ln>
                  <a:noFill/>
                </a:ln>
                <a:solidFill>
                  <a:srgbClr val="FF0000"/>
                </a:solidFill>
                <a:effectLst/>
                <a:uLnTx/>
                <a:uFillTx/>
                <a:latin typeface="Calibri"/>
                <a:ea typeface="+mn-ea"/>
                <a:cs typeface="Calibri"/>
              </a:rPr>
              <a:t>με </a:t>
            </a:r>
            <a:r>
              <a:rPr kumimoji="0" sz="1200" b="0" i="0" u="none" strike="noStrike" kern="1200" cap="none" spc="-5" normalizeH="0" baseline="0" noProof="0" dirty="0">
                <a:ln>
                  <a:noFill/>
                </a:ln>
                <a:solidFill>
                  <a:srgbClr val="FF0000"/>
                </a:solidFill>
                <a:effectLst/>
                <a:uLnTx/>
                <a:uFillTx/>
                <a:latin typeface="Calibri"/>
                <a:ea typeface="+mn-ea"/>
                <a:cs typeface="Calibri"/>
              </a:rPr>
              <a:t>το </a:t>
            </a:r>
            <a:r>
              <a:rPr kumimoji="0" sz="1200" b="1" i="0" u="none" strike="noStrike" kern="1200" cap="none" spc="-5" normalizeH="0" baseline="0" noProof="0" dirty="0">
                <a:ln>
                  <a:noFill/>
                </a:ln>
                <a:solidFill>
                  <a:srgbClr val="FF0000"/>
                </a:solidFill>
                <a:effectLst/>
                <a:uLnTx/>
                <a:uFillTx/>
                <a:latin typeface="Calibri"/>
                <a:ea typeface="+mn-ea"/>
                <a:cs typeface="Calibri"/>
              </a:rPr>
              <a:t>Organisation </a:t>
            </a:r>
            <a:r>
              <a:rPr kumimoji="0" sz="1200" b="1" i="0" u="none" strike="noStrike" kern="1200" cap="none" spc="-10" normalizeH="0" baseline="0" noProof="0" dirty="0">
                <a:ln>
                  <a:noFill/>
                </a:ln>
                <a:solidFill>
                  <a:srgbClr val="FF0000"/>
                </a:solidFill>
                <a:effectLst/>
                <a:uLnTx/>
                <a:uFillTx/>
                <a:latin typeface="Calibri"/>
                <a:ea typeface="+mn-ea"/>
                <a:cs typeface="Calibri"/>
              </a:rPr>
              <a:t>Contact </a:t>
            </a:r>
            <a:r>
              <a:rPr kumimoji="0" sz="1200" b="1" i="0" u="none" strike="noStrike" kern="1200" cap="none" spc="-5" normalizeH="0" baseline="0" noProof="0" dirty="0">
                <a:ln>
                  <a:noFill/>
                </a:ln>
                <a:solidFill>
                  <a:srgbClr val="FF0000"/>
                </a:solidFill>
                <a:effectLst/>
                <a:uLnTx/>
                <a:uFillTx/>
                <a:latin typeface="Calibri"/>
                <a:ea typeface="+mn-ea"/>
                <a:cs typeface="Calibri"/>
              </a:rPr>
              <a:t> </a:t>
            </a:r>
            <a:r>
              <a:rPr kumimoji="0" sz="1200" b="1" i="0" u="none" strike="noStrike" kern="1200" cap="none" spc="-10" normalizeH="0" baseline="0" noProof="0" dirty="0">
                <a:ln>
                  <a:noFill/>
                </a:ln>
                <a:solidFill>
                  <a:srgbClr val="FF0000"/>
                </a:solidFill>
                <a:effectLst/>
                <a:uLnTx/>
                <a:uFillTx/>
                <a:latin typeface="Calibri"/>
                <a:ea typeface="+mn-ea"/>
                <a:cs typeface="Calibri"/>
              </a:rPr>
              <a:t>Person</a:t>
            </a:r>
            <a:r>
              <a:rPr kumimoji="0" sz="1200" b="0" i="0" u="none" strike="noStrike" kern="1200" cap="none" spc="-10" normalizeH="0" baseline="0" noProof="0" dirty="0">
                <a:ln>
                  <a:noFill/>
                </a:ln>
                <a:solidFill>
                  <a:srgbClr val="FF0000"/>
                </a:solidFill>
                <a:effectLst/>
                <a:uLnTx/>
                <a:uFillTx/>
                <a:latin typeface="Calibri"/>
                <a:ea typeface="+mn-ea"/>
                <a:cs typeface="Calibri"/>
              </a:rPr>
              <a:t>.</a:t>
            </a:r>
            <a:r>
              <a:rPr kumimoji="0" sz="1200" b="0" i="0" u="none" strike="noStrike" kern="1200" cap="none" spc="-5" normalizeH="0" baseline="0" noProof="0" dirty="0">
                <a:ln>
                  <a:noFill/>
                </a:ln>
                <a:solidFill>
                  <a:srgbClr val="FF0000"/>
                </a:solidFill>
                <a:effectLst/>
                <a:uLnTx/>
                <a:uFillTx/>
                <a:latin typeface="Calibri"/>
                <a:ea typeface="+mn-ea"/>
                <a:cs typeface="Calibri"/>
              </a:rPr>
              <a:t> Στο</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στάδιο αυτό</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δεν</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είναι</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δυνατή</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η</a:t>
            </a:r>
            <a:r>
              <a:rPr kumimoji="0" lang="el-GR" sz="1200" b="0" i="0" u="none" strike="noStrike" kern="1200" cap="none" spc="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a:t>
            </a:r>
            <a:r>
              <a:rPr kumimoji="0" sz="1200" b="0" i="0" u="none" strike="noStrike" kern="1200" cap="none" spc="-5" normalizeH="0" baseline="0" noProof="0" dirty="0" err="1">
                <a:ln>
                  <a:noFill/>
                </a:ln>
                <a:solidFill>
                  <a:srgbClr val="FF0000"/>
                </a:solidFill>
                <a:effectLst/>
                <a:uLnTx/>
                <a:uFillTx/>
                <a:latin typeface="Calibri"/>
                <a:ea typeface="+mn-ea"/>
                <a:cs typeface="Calibri"/>
              </a:rPr>
              <a:t>ροσθήκη</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περισσότερων Authorised </a:t>
            </a:r>
            <a:r>
              <a:rPr kumimoji="0" sz="1200" b="0" i="0" u="none" strike="noStrike" kern="1200" cap="none" spc="-5" normalizeH="0" baseline="0" noProof="0" dirty="0">
                <a:ln>
                  <a:noFill/>
                </a:ln>
                <a:solidFill>
                  <a:srgbClr val="FF0000"/>
                </a:solidFill>
                <a:effectLst/>
                <a:uLnTx/>
                <a:uFillTx/>
                <a:latin typeface="Calibri"/>
                <a:ea typeface="+mn-ea"/>
                <a:cs typeface="Calibri"/>
              </a:rPr>
              <a:t>Users, </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αλλά μόνο αφού υποβληθεί </a:t>
            </a:r>
            <a:r>
              <a:rPr kumimoji="0" sz="1200" b="0" i="0" u="none" strike="noStrike" kern="1200" cap="none" spc="0" normalizeH="0" baseline="0" noProof="0" dirty="0">
                <a:ln>
                  <a:noFill/>
                </a:ln>
                <a:solidFill>
                  <a:srgbClr val="FF0000"/>
                </a:solidFill>
                <a:effectLst/>
                <a:uLnTx/>
                <a:uFillTx/>
                <a:latin typeface="Calibri"/>
                <a:ea typeface="+mn-ea"/>
                <a:cs typeface="Calibri"/>
              </a:rPr>
              <a:t>η </a:t>
            </a:r>
            <a:r>
              <a:rPr kumimoji="0" lang="el-GR" sz="1200" b="0" i="0" u="none" strike="noStrike" kern="1200" cap="none" spc="-10" normalizeH="0" baseline="0" noProof="0" dirty="0">
                <a:ln>
                  <a:noFill/>
                </a:ln>
                <a:solidFill>
                  <a:srgbClr val="FF0000"/>
                </a:solidFill>
                <a:effectLst/>
                <a:uLnTx/>
                <a:uFillTx/>
                <a:latin typeface="Calibri"/>
                <a:ea typeface="+mn-ea"/>
                <a:cs typeface="Calibri"/>
              </a:rPr>
              <a:t>φόρμα</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εγγραφής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(συνίσταται</a:t>
            </a:r>
            <a:r>
              <a:rPr kumimoji="0" sz="1200" b="0" i="0" u="none" strike="noStrike" kern="1200" cap="none" spc="-5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να</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υπάρχουν</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2</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Authorised</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Users)</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95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5" normalizeH="0" baseline="0" noProof="0" dirty="0">
                <a:ln>
                  <a:noFill/>
                </a:ln>
                <a:solidFill>
                  <a:srgbClr val="FF0000"/>
                </a:solidFill>
                <a:effectLst/>
                <a:uLnTx/>
                <a:uFillTx/>
                <a:latin typeface="Calibri"/>
                <a:ea typeface="+mn-ea"/>
                <a:cs typeface="Calibri"/>
              </a:rPr>
              <a:t>To</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professional email</a:t>
            </a:r>
            <a:r>
              <a:rPr kumimoji="0" sz="1200" b="1" i="0" u="none" strike="noStrike" kern="1200" cap="none" spc="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address</a:t>
            </a:r>
            <a:r>
              <a:rPr kumimoji="0" sz="1200" b="1"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του</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πρώτου </a:t>
            </a:r>
            <a:r>
              <a:rPr kumimoji="0" sz="1200" b="0" i="0" u="none" strike="noStrike" kern="1200" cap="none" spc="0" normalizeH="0" baseline="0" noProof="0" dirty="0">
                <a:ln>
                  <a:noFill/>
                </a:ln>
                <a:solidFill>
                  <a:srgbClr val="FF0000"/>
                </a:solidFill>
                <a:effectLst/>
                <a:uLnTx/>
                <a:uFillTx/>
                <a:latin typeface="Calibri"/>
                <a:ea typeface="+mn-ea"/>
                <a:cs typeface="Calibri"/>
              </a:rPr>
              <a:t> authorised </a:t>
            </a:r>
            <a:r>
              <a:rPr kumimoji="0" sz="1200" b="0" i="0" u="none" strike="noStrike" kern="1200" cap="none" spc="-5" normalizeH="0" baseline="0" noProof="0" dirty="0">
                <a:ln>
                  <a:noFill/>
                </a:ln>
                <a:solidFill>
                  <a:srgbClr val="FF0000"/>
                </a:solidFill>
                <a:effectLst/>
                <a:uLnTx/>
                <a:uFillTx/>
                <a:latin typeface="Calibri"/>
                <a:ea typeface="+mn-ea"/>
                <a:cs typeface="Calibri"/>
              </a:rPr>
              <a:t>user συμπληρώνεται αυτόματα (είναι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username</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του</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EU Login Account).</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sz="950" b="0" i="0" u="none" strike="noStrike" kern="1200" cap="none" spc="0" normalizeH="0" baseline="0" noProof="0" dirty="0">
              <a:ln>
                <a:noFill/>
              </a:ln>
              <a:solidFill>
                <a:prstClr val="black"/>
              </a:solidFill>
              <a:effectLst/>
              <a:uLnTx/>
              <a:uFillTx/>
              <a:latin typeface="Calibri"/>
              <a:ea typeface="+mn-ea"/>
              <a:cs typeface="Calibri"/>
            </a:endParaRPr>
          </a:p>
          <a:p>
            <a:pPr marL="12700" marR="8128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5" normalizeH="0" baseline="0" noProof="0" dirty="0">
                <a:ln>
                  <a:noFill/>
                </a:ln>
                <a:solidFill>
                  <a:srgbClr val="FF0000"/>
                </a:solidFill>
                <a:effectLst/>
                <a:uLnTx/>
                <a:uFillTx/>
                <a:latin typeface="Calibri"/>
                <a:ea typeface="+mn-ea"/>
                <a:cs typeface="Calibri"/>
              </a:rPr>
              <a:t>Το</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professional</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email </a:t>
            </a:r>
            <a:r>
              <a:rPr kumimoji="0" sz="1200" b="0" i="0" u="none" strike="noStrike" kern="1200" cap="none" spc="-5" normalizeH="0" baseline="0" noProof="0" dirty="0">
                <a:ln>
                  <a:noFill/>
                </a:ln>
                <a:solidFill>
                  <a:srgbClr val="FF0000"/>
                </a:solidFill>
                <a:effectLst/>
                <a:uLnTx/>
                <a:uFillTx/>
                <a:latin typeface="Calibri"/>
                <a:ea typeface="+mn-ea"/>
                <a:cs typeface="Calibri"/>
              </a:rPr>
              <a:t>address</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του</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“Organisation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Contact </a:t>
            </a:r>
            <a:r>
              <a:rPr kumimoji="0" sz="1200" b="0" i="0" u="none" strike="noStrike" kern="1200" cap="none" spc="-10" normalizeH="0" baseline="0" noProof="0" dirty="0">
                <a:ln>
                  <a:noFill/>
                </a:ln>
                <a:solidFill>
                  <a:srgbClr val="FF0000"/>
                </a:solidFill>
                <a:effectLst/>
                <a:uLnTx/>
                <a:uFillTx/>
                <a:latin typeface="Calibri"/>
                <a:ea typeface="+mn-ea"/>
                <a:cs typeface="Calibri"/>
              </a:rPr>
              <a:t>Person” </a:t>
            </a:r>
            <a:r>
              <a:rPr kumimoji="0" sz="1200" b="0" i="0" u="none" strike="noStrike" kern="1200" cap="none" spc="-5" normalizeH="0" baseline="0" noProof="0" dirty="0">
                <a:ln>
                  <a:noFill/>
                </a:ln>
                <a:solidFill>
                  <a:srgbClr val="FF0000"/>
                </a:solidFill>
                <a:effectLst/>
                <a:uLnTx/>
                <a:uFillTx/>
                <a:latin typeface="Calibri"/>
                <a:ea typeface="+mn-ea"/>
                <a:cs typeface="Calibri"/>
              </a:rPr>
              <a:t>δεν του επιτρέπει </a:t>
            </a:r>
            <a:r>
              <a:rPr kumimoji="0" sz="1200" b="0" i="0" u="none" strike="noStrike" kern="1200" cap="none" spc="0" normalizeH="0" baseline="0" noProof="0" dirty="0">
                <a:ln>
                  <a:noFill/>
                </a:ln>
                <a:solidFill>
                  <a:srgbClr val="FF0000"/>
                </a:solidFill>
                <a:effectLst/>
                <a:uLnTx/>
                <a:uFillTx/>
                <a:latin typeface="Calibri"/>
                <a:ea typeface="+mn-ea"/>
                <a:cs typeface="Calibri"/>
              </a:rPr>
              <a:t>να </a:t>
            </a:r>
            <a:r>
              <a:rPr kumimoji="0" sz="1200" b="0" i="0" u="none" strike="noStrike" kern="1200" cap="none" spc="-5" normalizeH="0" baseline="0" noProof="0" dirty="0">
                <a:ln>
                  <a:noFill/>
                </a:ln>
                <a:solidFill>
                  <a:srgbClr val="FF0000"/>
                </a:solidFill>
                <a:effectLst/>
                <a:uLnTx/>
                <a:uFillTx/>
                <a:latin typeface="Calibri"/>
                <a:ea typeface="+mn-ea"/>
                <a:cs typeface="Calibri"/>
              </a:rPr>
              <a:t>συνδεθεί </a:t>
            </a:r>
            <a:r>
              <a:rPr kumimoji="0" sz="1200" b="0" i="0" u="none" strike="noStrike" kern="1200" cap="none" spc="0" normalizeH="0" baseline="0" noProof="0" dirty="0">
                <a:ln>
                  <a:noFill/>
                </a:ln>
                <a:solidFill>
                  <a:srgbClr val="FF0000"/>
                </a:solidFill>
                <a:effectLst/>
                <a:uLnTx/>
                <a:uFillTx/>
                <a:latin typeface="Calibri"/>
                <a:ea typeface="+mn-ea"/>
                <a:cs typeface="Calibri"/>
              </a:rPr>
              <a:t> ως </a:t>
            </a:r>
            <a:r>
              <a:rPr kumimoji="0" sz="1200" b="0" i="0" u="none" strike="noStrike" kern="1200" cap="none" spc="-10" normalizeH="0" baseline="0" noProof="0" dirty="0">
                <a:ln>
                  <a:noFill/>
                </a:ln>
                <a:solidFill>
                  <a:srgbClr val="FF0000"/>
                </a:solidFill>
                <a:effectLst/>
                <a:uLnTx/>
                <a:uFillTx/>
                <a:latin typeface="Calibri"/>
                <a:ea typeface="+mn-ea"/>
                <a:cs typeface="Calibri"/>
              </a:rPr>
              <a:t>“Αuthorised </a:t>
            </a:r>
            <a:r>
              <a:rPr kumimoji="0" sz="1200" b="0" i="0" u="none" strike="noStrike" kern="1200" cap="none" spc="-15" normalizeH="0" baseline="0" noProof="0" dirty="0">
                <a:ln>
                  <a:noFill/>
                </a:ln>
                <a:solidFill>
                  <a:srgbClr val="FF0000"/>
                </a:solidFill>
                <a:effectLst/>
                <a:uLnTx/>
                <a:uFillTx/>
                <a:latin typeface="Calibri"/>
                <a:ea typeface="+mn-ea"/>
                <a:cs typeface="Calibri"/>
              </a:rPr>
              <a:t>user”, </a:t>
            </a:r>
            <a:r>
              <a:rPr kumimoji="0" sz="12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εκτός εάν το </a:t>
            </a:r>
            <a:r>
              <a:rPr kumimoji="0" sz="12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ίδιο </a:t>
            </a:r>
            <a:r>
              <a:rPr kumimoji="0" sz="12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άτομο </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έχει</a:t>
            </a:r>
            <a:r>
              <a:rPr kumimoji="0" sz="1200" b="0" i="0" u="sng" strike="noStrike" kern="1200" cap="none" spc="-20" normalizeH="0" baseline="0" noProof="0" dirty="0">
                <a:ln>
                  <a:noFill/>
                </a:ln>
                <a:solidFill>
                  <a:srgbClr val="FF0000"/>
                </a:solidFill>
                <a:effectLst/>
                <a:uLnTx/>
                <a:uFill>
                  <a:solidFill>
                    <a:srgbClr val="FF0000"/>
                  </a:solidFill>
                </a:uFill>
                <a:latin typeface="Calibri"/>
                <a:ea typeface="+mn-ea"/>
                <a:cs typeface="Calibri"/>
              </a:rPr>
              <a:t> και</a:t>
            </a:r>
            <a:r>
              <a:rPr kumimoji="0" sz="12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 τους δύο</a:t>
            </a:r>
            <a:r>
              <a:rPr kumimoji="0" sz="12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 </a:t>
            </a:r>
            <a:r>
              <a:rPr kumimoji="0" sz="12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ρόλους</a:t>
            </a:r>
            <a:r>
              <a:rPr kumimoji="0" sz="1200" b="0" i="0" u="none" strike="noStrike" kern="1200" cap="none" spc="-5" normalizeH="0" baseline="0" noProof="0" dirty="0">
                <a:ln>
                  <a:noFill/>
                </a:ln>
                <a:solidFill>
                  <a:srgbClr val="FF0000"/>
                </a:solidFill>
                <a:effectLst/>
                <a:uLnTx/>
                <a:uFillTx/>
                <a:latin typeface="Calibri"/>
                <a:ea typeface="+mn-ea"/>
                <a:cs typeface="Calibri"/>
              </a:rPr>
              <a:t>.</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7" name="object 7"/>
          <p:cNvGrpSpPr/>
          <p:nvPr/>
        </p:nvGrpSpPr>
        <p:grpSpPr>
          <a:xfrm>
            <a:off x="1549908" y="2874010"/>
            <a:ext cx="4199255" cy="998855"/>
            <a:chOff x="1549908" y="2874010"/>
            <a:chExt cx="4199255" cy="998855"/>
          </a:xfrm>
        </p:grpSpPr>
        <p:pic>
          <p:nvPicPr>
            <p:cNvPr id="8" name="object 8"/>
            <p:cNvPicPr/>
            <p:nvPr/>
          </p:nvPicPr>
          <p:blipFill>
            <a:blip r:embed="rId3" cstate="print"/>
            <a:stretch>
              <a:fillRect/>
            </a:stretch>
          </p:blipFill>
          <p:spPr>
            <a:xfrm>
              <a:off x="5554725" y="2874010"/>
              <a:ext cx="194056" cy="174243"/>
            </a:xfrm>
            <a:prstGeom prst="rect">
              <a:avLst/>
            </a:prstGeom>
          </p:spPr>
        </p:pic>
        <p:sp>
          <p:nvSpPr>
            <p:cNvPr id="9" name="object 9"/>
            <p:cNvSpPr/>
            <p:nvPr/>
          </p:nvSpPr>
          <p:spPr>
            <a:xfrm>
              <a:off x="1549908" y="3035680"/>
              <a:ext cx="3919220" cy="837565"/>
            </a:xfrm>
            <a:custGeom>
              <a:avLst/>
              <a:gdLst/>
              <a:ahLst/>
              <a:cxnLst/>
              <a:rect l="l" t="t" r="r" b="b"/>
              <a:pathLst>
                <a:path w="3919220" h="837564">
                  <a:moveTo>
                    <a:pt x="76187" y="760984"/>
                  </a:moveTo>
                  <a:lnTo>
                    <a:pt x="44450" y="760984"/>
                  </a:lnTo>
                  <a:lnTo>
                    <a:pt x="44450" y="463423"/>
                  </a:lnTo>
                  <a:lnTo>
                    <a:pt x="31750" y="463423"/>
                  </a:lnTo>
                  <a:lnTo>
                    <a:pt x="31750" y="760984"/>
                  </a:lnTo>
                  <a:lnTo>
                    <a:pt x="0" y="760984"/>
                  </a:lnTo>
                  <a:lnTo>
                    <a:pt x="38100" y="837184"/>
                  </a:lnTo>
                  <a:lnTo>
                    <a:pt x="69837" y="773684"/>
                  </a:lnTo>
                  <a:lnTo>
                    <a:pt x="76187" y="760984"/>
                  </a:lnTo>
                  <a:close/>
                </a:path>
                <a:path w="3919220" h="837564">
                  <a:moveTo>
                    <a:pt x="3919093" y="12446"/>
                  </a:moveTo>
                  <a:lnTo>
                    <a:pt x="3917315" y="0"/>
                  </a:lnTo>
                  <a:lnTo>
                    <a:pt x="3398291" y="76009"/>
                  </a:lnTo>
                  <a:lnTo>
                    <a:pt x="3393694" y="44577"/>
                  </a:lnTo>
                  <a:lnTo>
                    <a:pt x="3323844" y="93345"/>
                  </a:lnTo>
                  <a:lnTo>
                    <a:pt x="3404743" y="120015"/>
                  </a:lnTo>
                  <a:lnTo>
                    <a:pt x="3400399" y="90424"/>
                  </a:lnTo>
                  <a:lnTo>
                    <a:pt x="3400133" y="88595"/>
                  </a:lnTo>
                  <a:lnTo>
                    <a:pt x="3919093" y="12446"/>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object 10"/>
          <p:cNvSpPr txBox="1"/>
          <p:nvPr/>
        </p:nvSpPr>
        <p:spPr>
          <a:xfrm>
            <a:off x="3369690" y="2905125"/>
            <a:ext cx="1407160" cy="5740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Επιπρόσθετες</a:t>
            </a:r>
            <a:r>
              <a:rPr kumimoji="0" sz="1200" b="0" i="0" u="none" strike="noStrike" kern="1200" cap="none" spc="-5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οδηγίες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για συμπλήρωση </a:t>
            </a:r>
            <a:r>
              <a:rPr kumimoji="0" sz="1200" b="0" i="0" u="none" strike="noStrike" kern="1200" cap="none" spc="-10" normalizeH="0" baseline="0" noProof="0" dirty="0">
                <a:ln>
                  <a:noFill/>
                </a:ln>
                <a:solidFill>
                  <a:srgbClr val="FF0000"/>
                </a:solidFill>
                <a:effectLst/>
                <a:uLnTx/>
                <a:uFillTx/>
                <a:latin typeface="Calibri"/>
                <a:ea typeface="+mn-ea"/>
                <a:cs typeface="Calibri"/>
              </a:rPr>
              <a:t>του </a:t>
            </a:r>
            <a:r>
              <a:rPr kumimoji="0" sz="1200" b="0" i="0" u="none" strike="noStrike" kern="1200" cap="none" spc="-5" normalizeH="0" baseline="0" noProof="0" dirty="0">
                <a:ln>
                  <a:noFill/>
                </a:ln>
                <a:solidFill>
                  <a:srgbClr val="FF0000"/>
                </a:solidFill>
                <a:effectLst/>
                <a:uLnTx/>
                <a:uFillTx/>
                <a:latin typeface="Calibri"/>
                <a:ea typeface="+mn-ea"/>
                <a:cs typeface="Calibri"/>
              </a:rPr>
              <a:t> αντίστοιχου</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πεδίου</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TextBox 12">
            <a:extLst>
              <a:ext uri="{FF2B5EF4-FFF2-40B4-BE49-F238E27FC236}">
                <a16:creationId xmlns:a16="http://schemas.microsoft.com/office/drawing/2014/main" id="{AB45F70B-4489-56EB-07C2-DA4675E63E50}"/>
              </a:ext>
            </a:extLst>
          </p:cNvPr>
          <p:cNvSpPr txBox="1"/>
          <p:nvPr/>
        </p:nvSpPr>
        <p:spPr>
          <a:xfrm>
            <a:off x="5469128" y="858331"/>
            <a:ext cx="63324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10" normalizeH="0" baseline="0" noProof="0" dirty="0">
                <a:ln>
                  <a:noFill/>
                </a:ln>
                <a:solidFill>
                  <a:srgbClr val="FF0000"/>
                </a:solidFill>
                <a:effectLst/>
                <a:uLnTx/>
                <a:uFillTx/>
                <a:latin typeface="Calibri"/>
                <a:ea typeface="+mn-ea"/>
                <a:cs typeface="Calibri"/>
              </a:rPr>
              <a:t>Οι συνδεδεμένοι</a:t>
            </a:r>
            <a:r>
              <a:rPr kumimoji="0" lang="en-GB" sz="1200" b="1" i="0" u="none" strike="noStrike" kern="1200" cap="none" spc="-10" normalizeH="0" baseline="0" noProof="0" dirty="0">
                <a:ln>
                  <a:noFill/>
                </a:ln>
                <a:solidFill>
                  <a:srgbClr val="FF0000"/>
                </a:solidFill>
                <a:effectLst/>
                <a:uLnTx/>
                <a:uFillTx/>
                <a:latin typeface="Calibri"/>
                <a:ea typeface="+mn-ea"/>
                <a:cs typeface="Calibri"/>
              </a:rPr>
              <a:t> authorised users</a:t>
            </a:r>
            <a:r>
              <a:rPr kumimoji="0" lang="el-GR" sz="1200" b="1" i="0" u="none" strike="noStrike" kern="1200" cap="none" spc="-10" normalizeH="0" baseline="0" noProof="0" dirty="0">
                <a:ln>
                  <a:noFill/>
                </a:ln>
                <a:solidFill>
                  <a:srgbClr val="FF0000"/>
                </a:solidFill>
                <a:effectLst/>
                <a:uLnTx/>
                <a:uFillTx/>
                <a:latin typeface="Calibri"/>
                <a:ea typeface="+mn-ea"/>
                <a:cs typeface="Calibri"/>
              </a:rPr>
              <a:t> μπορούν να διαγράψουν όλους τους άλλους </a:t>
            </a:r>
            <a:r>
              <a:rPr kumimoji="0" lang="en-GB" sz="1200" b="1" i="0" u="none" strike="noStrike" kern="1200" cap="none" spc="-10" normalizeH="0" baseline="0" noProof="0" dirty="0">
                <a:ln>
                  <a:noFill/>
                </a:ln>
                <a:solidFill>
                  <a:srgbClr val="FF0000"/>
                </a:solidFill>
                <a:effectLst/>
                <a:uLnTx/>
                <a:uFillTx/>
                <a:latin typeface="Calibri"/>
                <a:ea typeface="+mn-ea"/>
                <a:cs typeface="Calibri"/>
              </a:rPr>
              <a:t>authorised users</a:t>
            </a:r>
            <a:r>
              <a:rPr kumimoji="0" lang="el-GR" sz="1200" b="1" i="0" u="none" strike="noStrike" kern="1200" cap="none" spc="-10" normalizeH="0" baseline="0" noProof="0" dirty="0">
                <a:ln>
                  <a:noFill/>
                </a:ln>
                <a:solidFill>
                  <a:srgbClr val="FF0000"/>
                </a:solidFill>
                <a:effectLst/>
                <a:uLnTx/>
                <a:uFillTx/>
                <a:latin typeface="Calibri"/>
                <a:ea typeface="+mn-ea"/>
                <a:cs typeface="Calibri"/>
              </a:rPr>
              <a:t> εκτός από τον εαυτό τους</a:t>
            </a:r>
            <a:r>
              <a:rPr kumimoji="0" lang="el-GR" sz="1200" b="0" i="0" u="none" strike="noStrike" kern="1200" cap="none" spc="-10" normalizeH="0" baseline="0" noProof="0" dirty="0">
                <a:ln>
                  <a:noFill/>
                </a:ln>
                <a:solidFill>
                  <a:srgbClr val="FF0000"/>
                </a:solidFill>
                <a:effectLst/>
                <a:uLnTx/>
                <a:uFillTx/>
                <a:latin typeface="Calibri"/>
                <a:ea typeface="+mn-ea"/>
                <a:cs typeface="Calibri"/>
              </a:rPr>
              <a:t>. Στην περίπτωση που υπάρχει ένας μόνο </a:t>
            </a:r>
            <a:r>
              <a:rPr kumimoji="0" lang="en-GB" sz="1200" b="0" i="0" u="none" strike="noStrike" kern="1200" cap="none" spc="-10" normalizeH="0" baseline="0" noProof="0" dirty="0">
                <a:ln>
                  <a:noFill/>
                </a:ln>
                <a:solidFill>
                  <a:srgbClr val="FF0000"/>
                </a:solidFill>
                <a:effectLst/>
                <a:uLnTx/>
                <a:uFillTx/>
                <a:latin typeface="Calibri"/>
                <a:ea typeface="+mn-ea"/>
                <a:cs typeface="Calibri"/>
              </a:rPr>
              <a:t>authorised user</a:t>
            </a:r>
            <a:r>
              <a:rPr kumimoji="0" lang="el-GR" sz="1200" b="0" i="0" u="none" strike="noStrike" kern="1200" cap="none" spc="-10" normalizeH="0" baseline="0" noProof="0" dirty="0">
                <a:ln>
                  <a:noFill/>
                </a:ln>
                <a:solidFill>
                  <a:srgbClr val="FF0000"/>
                </a:solidFill>
                <a:effectLst/>
                <a:uLnTx/>
                <a:uFillTx/>
                <a:latin typeface="Calibri"/>
                <a:ea typeface="+mn-ea"/>
                <a:cs typeface="Calibri"/>
              </a:rPr>
              <a:t>, ο οποίος δεν ανήκει πια στον οργανισμό, είτε θα επικοινωνήσετε μαζί του για να σας προσθέσει ως </a:t>
            </a:r>
            <a:r>
              <a:rPr kumimoji="0" lang="en-GB" sz="1200" b="0" i="0" u="none" strike="noStrike" kern="1200" cap="none" spc="-10" normalizeH="0" baseline="0" noProof="0" dirty="0">
                <a:ln>
                  <a:noFill/>
                </a:ln>
                <a:solidFill>
                  <a:srgbClr val="FF0000"/>
                </a:solidFill>
                <a:effectLst/>
                <a:uLnTx/>
                <a:uFillTx/>
                <a:latin typeface="Calibri"/>
                <a:ea typeface="+mn-ea"/>
                <a:cs typeface="Calibri"/>
              </a:rPr>
              <a:t>authorised user</a:t>
            </a:r>
            <a:r>
              <a:rPr kumimoji="0" lang="el-GR" sz="1200" b="0" i="0" u="none" strike="noStrike" kern="1200" cap="none" spc="-10" normalizeH="0" baseline="0" noProof="0" dirty="0">
                <a:ln>
                  <a:noFill/>
                </a:ln>
                <a:solidFill>
                  <a:srgbClr val="FF0000"/>
                </a:solidFill>
                <a:effectLst/>
                <a:uLnTx/>
                <a:uFillTx/>
                <a:latin typeface="Calibri"/>
                <a:ea typeface="+mn-ea"/>
                <a:cs typeface="Calibri"/>
              </a:rPr>
              <a:t> κι εσείς μετά να τον διαγράψετε είτε (εάν δεν έχετε πλέον τρόπο επικοινωνίας μαζί του) θα επικοινωνήσετε με την Εθνική Υπηρεσία, για να ζητήσει να αντικατασταθεί κεντρικά.</a:t>
            </a:r>
            <a:endParaRPr kumimoji="0" lang="en-GB" sz="1200" b="0" i="0" u="none" strike="noStrike" kern="1200" cap="none" spc="-10" normalizeH="0" baseline="0" noProof="0" dirty="0">
              <a:ln>
                <a:noFill/>
              </a:ln>
              <a:solidFill>
                <a:srgbClr val="FF0000"/>
              </a:solidFill>
              <a:effectLst/>
              <a:uLnTx/>
              <a:uFillTx/>
              <a:latin typeface="Calibri"/>
              <a:ea typeface="+mn-ea"/>
              <a:cs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640" y="80848"/>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99162" y="1719529"/>
            <a:ext cx="3360318" cy="3459922"/>
          </a:xfrm>
          <a:prstGeom prst="rect">
            <a:avLst/>
          </a:prstGeom>
        </p:spPr>
        <p:txBody>
          <a:bodyPr vert="horz" wrap="square" lIns="0" tIns="12700" rIns="0" bIns="0" rtlCol="0">
            <a:spAutoFit/>
          </a:bodyPr>
          <a:lstStyle/>
          <a:p>
            <a:pPr marL="268288" marR="5080" lvl="0" indent="-255588"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1</a:t>
            </a:r>
            <a:r>
              <a:rPr kumimoji="0" sz="1400" b="0" i="0" u="none" strike="noStrike" kern="1200" cap="none" spc="0" normalizeH="0" baseline="0" noProof="0" dirty="0">
                <a:ln>
                  <a:noFill/>
                </a:ln>
                <a:solidFill>
                  <a:srgbClr val="FF0000"/>
                </a:solidFill>
                <a:effectLst/>
                <a:uLnTx/>
                <a:uFillTx/>
                <a:latin typeface="Calibri"/>
                <a:ea typeface="+mn-ea"/>
                <a:cs typeface="Calibri"/>
              </a:rPr>
              <a:t>.</a:t>
            </a:r>
            <a:r>
              <a:rPr kumimoji="0" sz="1400" b="0" i="0" u="none" strike="noStrike" kern="1200" cap="none" spc="80" normalizeH="0" baseline="0" noProof="0" dirty="0">
                <a:ln>
                  <a:noFill/>
                </a:ln>
                <a:solidFill>
                  <a:srgbClr val="FF0000"/>
                </a:solidFill>
                <a:effectLst/>
                <a:uLnTx/>
                <a:uFillTx/>
                <a:latin typeface="Calibri"/>
                <a:ea typeface="+mn-ea"/>
                <a:cs typeface="Calibri"/>
              </a:rPr>
              <a:t> </a:t>
            </a:r>
            <a:r>
              <a:rPr kumimoji="0" lang="el-GR" sz="1400" b="0" i="0" u="none" strike="noStrike" kern="1200" cap="none" spc="8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err="1">
                <a:ln>
                  <a:noFill/>
                </a:ln>
                <a:solidFill>
                  <a:srgbClr val="FF0000"/>
                </a:solidFill>
                <a:effectLst/>
                <a:uLnTx/>
                <a:uFillTx/>
                <a:latin typeface="Calibri"/>
                <a:ea typeface="+mn-ea"/>
                <a:cs typeface="Calibri"/>
              </a:rPr>
              <a:t>Εάν</a:t>
            </a:r>
            <a:r>
              <a:rPr kumimoji="0" sz="1400" b="0" i="0" u="none" strike="noStrike" kern="1200" cap="none" spc="-5" normalizeH="0" baseline="0" noProof="0" dirty="0">
                <a:ln>
                  <a:noFill/>
                </a:ln>
                <a:solidFill>
                  <a:srgbClr val="FF0000"/>
                </a:solidFill>
                <a:effectLst/>
                <a:uLnTx/>
                <a:uFillTx/>
                <a:latin typeface="Calibri"/>
                <a:ea typeface="+mn-ea"/>
                <a:cs typeface="Calibri"/>
              </a:rPr>
              <a:t> το</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άτομο</a:t>
            </a:r>
            <a:r>
              <a:rPr kumimoji="0" sz="1400" b="0" i="0" u="none" strike="noStrike" kern="1200" cap="none" spc="-5" normalizeH="0" baseline="0" noProof="0" dirty="0">
                <a:ln>
                  <a:noFill/>
                </a:ln>
                <a:solidFill>
                  <a:srgbClr val="FF0000"/>
                </a:solidFill>
                <a:effectLst/>
                <a:uLnTx/>
                <a:uFillTx/>
                <a:latin typeface="Calibri"/>
                <a:ea typeface="+mn-ea"/>
                <a:cs typeface="Calibri"/>
              </a:rPr>
              <a:t> που</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πραγματοποιεί</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την</a:t>
            </a:r>
            <a:r>
              <a:rPr kumimoji="0" sz="1400" b="0" i="0" u="none" strike="noStrike" kern="1200" cap="none" spc="-5" normalizeH="0" baseline="0" noProof="0" dirty="0">
                <a:ln>
                  <a:noFill/>
                </a:ln>
                <a:solidFill>
                  <a:srgbClr val="FF0000"/>
                </a:solidFill>
                <a:effectLst/>
                <a:uLnTx/>
                <a:uFillTx/>
                <a:latin typeface="Calibri"/>
                <a:ea typeface="+mn-ea"/>
                <a:cs typeface="Calibri"/>
              </a:rPr>
              <a:t> εγγραφή </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(πρώτος Authorized User) είναι ταυτόχρονα </a:t>
            </a:r>
            <a:r>
              <a:rPr kumimoji="0" sz="1400" b="0" i="0" u="none" strike="noStrike" kern="1200" cap="none" spc="-15" normalizeH="0" baseline="0" noProof="0" dirty="0">
                <a:ln>
                  <a:noFill/>
                </a:ln>
                <a:solidFill>
                  <a:srgbClr val="FF0000"/>
                </a:solidFill>
                <a:effectLst/>
                <a:uLnTx/>
                <a:uFillTx/>
                <a:latin typeface="Calibri"/>
                <a:ea typeface="+mn-ea"/>
                <a:cs typeface="Calibri"/>
              </a:rPr>
              <a:t>και </a:t>
            </a:r>
            <a:r>
              <a:rPr kumimoji="0" sz="1400" b="0" i="0" u="none" strike="noStrike" kern="1200" cap="none" spc="-5" normalizeH="0" baseline="0" noProof="0" dirty="0">
                <a:ln>
                  <a:noFill/>
                </a:ln>
                <a:solidFill>
                  <a:srgbClr val="FF0000"/>
                </a:solidFill>
                <a:effectLst/>
                <a:uLnTx/>
                <a:uFillTx/>
                <a:latin typeface="Calibri"/>
                <a:ea typeface="+mn-ea"/>
                <a:cs typeface="Calibri"/>
              </a:rPr>
              <a:t>το </a:t>
            </a:r>
            <a:r>
              <a:rPr kumimoji="0" sz="1400" b="0" i="0" u="none" strike="noStrike" kern="1200" cap="none" spc="-26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 Contact </a:t>
            </a:r>
            <a:r>
              <a:rPr kumimoji="0" sz="1400" b="0" i="0" u="none" strike="noStrike" kern="1200" cap="none" spc="-10" normalizeH="0" baseline="0" noProof="0" dirty="0">
                <a:ln>
                  <a:noFill/>
                </a:ln>
                <a:solidFill>
                  <a:srgbClr val="FF0000"/>
                </a:solidFill>
                <a:effectLst/>
                <a:uLnTx/>
                <a:uFillTx/>
                <a:latin typeface="Calibri"/>
                <a:ea typeface="+mn-ea"/>
                <a:cs typeface="Calibri"/>
              </a:rPr>
              <a:t>Person, </a:t>
            </a:r>
            <a:r>
              <a:rPr kumimoji="0" sz="1400" b="0" i="0" u="none" strike="noStrike" kern="1200" cap="none" spc="-5" normalizeH="0" baseline="0" noProof="0" dirty="0">
                <a:ln>
                  <a:noFill/>
                </a:ln>
                <a:solidFill>
                  <a:srgbClr val="FF0000"/>
                </a:solidFill>
                <a:effectLst/>
                <a:uLnTx/>
                <a:uFillTx/>
                <a:latin typeface="Calibri"/>
                <a:ea typeface="+mn-ea"/>
                <a:cs typeface="Calibri"/>
              </a:rPr>
              <a:t>πατώντας το </a:t>
            </a:r>
            <a:r>
              <a:rPr kumimoji="0" sz="1400" b="0" i="0" u="none" strike="noStrike" kern="1200" cap="none" spc="-15" normalizeH="0" baseline="0" noProof="0" dirty="0">
                <a:ln>
                  <a:noFill/>
                </a:ln>
                <a:solidFill>
                  <a:srgbClr val="FF0000"/>
                </a:solidFill>
                <a:effectLst/>
                <a:uLnTx/>
                <a:uFillTx/>
                <a:latin typeface="Calibri"/>
                <a:ea typeface="+mn-ea"/>
                <a:cs typeface="Calibri"/>
              </a:rPr>
              <a:t>κουμπί </a:t>
            </a:r>
            <a:r>
              <a:rPr kumimoji="0" sz="1400" b="0" i="0" u="none" strike="noStrike" kern="1200" cap="none" spc="-10" normalizeH="0" baseline="0" noProof="0" dirty="0">
                <a:ln>
                  <a:noFill/>
                </a:ln>
                <a:solidFill>
                  <a:srgbClr val="FF0000"/>
                </a:solidFill>
                <a:effectLst/>
                <a:uLnTx/>
                <a:uFillTx/>
                <a:latin typeface="Calibri"/>
                <a:ea typeface="+mn-ea"/>
                <a:cs typeface="Calibri"/>
              </a:rPr>
              <a:t> αυτό,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έχει τη δυνατότητα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να μεταφέρει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όλη </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την </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απαιτούμενη</a:t>
            </a:r>
            <a:r>
              <a:rPr kumimoji="0" sz="1400" b="0" i="0" u="sng" strike="noStrike" kern="1200" cap="none" spc="-2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πληροφόρηση</a:t>
            </a:r>
            <a:r>
              <a:rPr kumimoji="0" sz="1400" b="0" i="0" u="sng" strike="noStrike" kern="1200" cap="none" spc="2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από</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 την</a:t>
            </a:r>
            <a:r>
              <a:rPr kumimoji="0" sz="1400" b="0" i="0" u="sng" strike="noStrike" kern="1200" cap="none" spc="2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ακριβώς</a:t>
            </a:r>
            <a:r>
              <a:rPr kumimoji="0" lang="el-GR"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π</a:t>
            </a:r>
            <a:r>
              <a:rPr kumimoji="0" sz="1400" b="0" i="0" u="sng" strike="noStrike" kern="1200" cap="none" spc="-5" normalizeH="0" baseline="0" noProof="0" dirty="0" err="1">
                <a:ln>
                  <a:noFill/>
                </a:ln>
                <a:solidFill>
                  <a:srgbClr val="FF0000"/>
                </a:solidFill>
                <a:effectLst/>
                <a:uLnTx/>
                <a:uFill>
                  <a:solidFill>
                    <a:srgbClr val="FF0000"/>
                  </a:solidFill>
                </a:uFill>
                <a:latin typeface="Calibri"/>
                <a:ea typeface="+mn-ea"/>
                <a:cs typeface="Calibri"/>
              </a:rPr>
              <a:t>ροηγούμενη</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 σε</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αυτή</a:t>
            </a:r>
            <a:r>
              <a:rPr kumimoji="0" sz="1400" b="0" i="0" u="sng" strike="noStrike" kern="1200" cap="none" spc="-1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την</a:t>
            </a:r>
            <a:r>
              <a:rPr kumimoji="0" sz="1400" b="0" i="0" u="sng" strike="noStrike" kern="1200" cap="none" spc="-2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ενότητα</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268288" marR="150495" lvl="0" indent="-257175" algn="l" defTabSz="914400" rtl="0" eaLnBrk="1" fontAlgn="auto" latinLnBrk="0" hangingPunct="1">
              <a:lnSpc>
                <a:spcPct val="100000"/>
              </a:lnSpc>
              <a:spcBef>
                <a:spcPts val="0"/>
              </a:spcBef>
              <a:spcAft>
                <a:spcPts val="0"/>
              </a:spcAft>
              <a:buClrTx/>
              <a:buSzTx/>
              <a:buFontTx/>
              <a:buNone/>
              <a:tabLst>
                <a:tab pos="268288" algn="l"/>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2a.</a:t>
            </a:r>
            <a:r>
              <a:rPr kumimoji="0" lang="el-GR" sz="1400" b="0" i="0" u="none" strike="noStrike" kern="1200" cap="none" spc="27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err="1">
                <a:ln>
                  <a:noFill/>
                </a:ln>
                <a:solidFill>
                  <a:srgbClr val="FF0000"/>
                </a:solidFill>
                <a:effectLst/>
                <a:uLnTx/>
                <a:uFillTx/>
                <a:latin typeface="Calibri"/>
                <a:ea typeface="+mn-ea"/>
                <a:cs typeface="Calibri"/>
              </a:rPr>
              <a:t>Εάν</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επιλεγεί</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το</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κουτί,</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η </a:t>
            </a:r>
            <a:r>
              <a:rPr kumimoji="0" sz="1400" b="0" i="0" u="sng" strike="noStrike" kern="1200" cap="none" spc="-5" normalizeH="0" baseline="0" noProof="0" dirty="0" err="1">
                <a:ln>
                  <a:noFill/>
                </a:ln>
                <a:solidFill>
                  <a:srgbClr val="FF0000"/>
                </a:solidFill>
                <a:effectLst/>
                <a:uLnTx/>
                <a:uFill>
                  <a:solidFill>
                    <a:srgbClr val="FF0000"/>
                  </a:solidFill>
                </a:uFill>
                <a:latin typeface="Calibri"/>
                <a:ea typeface="+mn-ea"/>
                <a:cs typeface="Calibri"/>
              </a:rPr>
              <a:t>σχετική</a:t>
            </a:r>
            <a:r>
              <a:rPr kumimoji="0" sz="1400" b="0" i="0" u="sng" strike="noStrike" kern="1200" cap="none" spc="2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π</a:t>
            </a:r>
            <a:r>
              <a:rPr kumimoji="0" sz="1400" b="0" i="0" u="sng" strike="noStrike" kern="1200" cap="none" spc="-5" normalizeH="0" baseline="0" noProof="0" dirty="0" err="1">
                <a:ln>
                  <a:noFill/>
                </a:ln>
                <a:solidFill>
                  <a:srgbClr val="FF0000"/>
                </a:solidFill>
                <a:effectLst/>
                <a:uLnTx/>
                <a:uFill>
                  <a:solidFill>
                    <a:srgbClr val="FF0000"/>
                  </a:solidFill>
                </a:uFill>
                <a:latin typeface="Calibri"/>
                <a:ea typeface="+mn-ea"/>
                <a:cs typeface="Calibri"/>
              </a:rPr>
              <a:t>ληροφόρηση</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lang="el-GR"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α</a:t>
            </a:r>
            <a:r>
              <a:rPr kumimoji="0" sz="1400" b="0" i="0" u="sng" strike="noStrike" kern="1200" cap="none" spc="-5" normalizeH="0" baseline="0" noProof="0" dirty="0" err="1">
                <a:ln>
                  <a:noFill/>
                </a:ln>
                <a:solidFill>
                  <a:srgbClr val="FF0000"/>
                </a:solidFill>
                <a:effectLst/>
                <a:uLnTx/>
                <a:uFill>
                  <a:solidFill>
                    <a:srgbClr val="FF0000"/>
                  </a:solidFill>
                </a:uFill>
                <a:latin typeface="Calibri"/>
                <a:ea typeface="+mn-ea"/>
                <a:cs typeface="Calibri"/>
              </a:rPr>
              <a:t>ντλείτ</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αι</a:t>
            </a:r>
            <a:r>
              <a:rPr kumimoji="0" sz="1400" b="0" i="0" u="sng" strike="noStrike" kern="1200" cap="none" spc="-4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από</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 την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ενότητα</a:t>
            </a:r>
            <a:r>
              <a:rPr kumimoji="0" sz="1400" b="0" i="0" u="sng" strike="noStrike" kern="1200" cap="none" spc="-2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“Organisation</a:t>
            </a:r>
            <a:r>
              <a:rPr kumimoji="0" sz="1400" b="0" i="0" u="sng" strike="noStrike" kern="1200" cap="none" spc="-1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data”</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7188" marR="142875" lvl="0" indent="-346075"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2b.</a:t>
            </a:r>
            <a:r>
              <a:rPr kumimoji="0" sz="1400" b="0" i="0" u="none" strike="noStrike" kern="1200" cap="none" spc="26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Εάν</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επιλεγεί</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το</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κουτί,</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η</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σχετική</a:t>
            </a:r>
            <a:r>
              <a:rPr kumimoji="0" sz="1400" b="0" i="0" u="sng" strike="noStrike" kern="1200" cap="none" spc="3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πληροφόρηση </a:t>
            </a:r>
            <a:r>
              <a:rPr kumimoji="0" sz="1400" b="0" i="0" u="none" strike="noStrike" kern="1200" cap="none" spc="-260" normalizeH="0" baseline="0" noProof="0" dirty="0">
                <a:ln>
                  <a:noFill/>
                </a:ln>
                <a:solidFill>
                  <a:srgbClr val="FF0000"/>
                </a:solidFill>
                <a:effectLst/>
                <a:uLnTx/>
                <a:uFillTx/>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αντλείται</a:t>
            </a:r>
            <a:r>
              <a:rPr kumimoji="0" sz="1400" b="0" i="0" u="sng" strike="noStrike" kern="1200" cap="none" spc="-4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από</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 την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ενότητα</a:t>
            </a:r>
            <a:r>
              <a:rPr kumimoji="0" sz="1400" b="0" i="0" u="sng" strike="noStrike" kern="1200" cap="none" spc="-2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“Legal</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address”</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4" name="object 4"/>
          <p:cNvGrpSpPr/>
          <p:nvPr/>
        </p:nvGrpSpPr>
        <p:grpSpPr>
          <a:xfrm>
            <a:off x="3544823" y="858011"/>
            <a:ext cx="6733540" cy="5901055"/>
            <a:chOff x="3544823" y="858011"/>
            <a:chExt cx="6733540" cy="5901055"/>
          </a:xfrm>
        </p:grpSpPr>
        <p:pic>
          <p:nvPicPr>
            <p:cNvPr id="5" name="object 5"/>
            <p:cNvPicPr/>
            <p:nvPr/>
          </p:nvPicPr>
          <p:blipFill>
            <a:blip r:embed="rId2" cstate="print"/>
            <a:stretch>
              <a:fillRect/>
            </a:stretch>
          </p:blipFill>
          <p:spPr>
            <a:xfrm>
              <a:off x="5554725" y="2874010"/>
              <a:ext cx="194056" cy="174243"/>
            </a:xfrm>
            <a:prstGeom prst="rect">
              <a:avLst/>
            </a:prstGeom>
          </p:spPr>
        </p:pic>
        <p:sp>
          <p:nvSpPr>
            <p:cNvPr id="6" name="object 6"/>
            <p:cNvSpPr/>
            <p:nvPr/>
          </p:nvSpPr>
          <p:spPr>
            <a:xfrm>
              <a:off x="4873751" y="3035680"/>
              <a:ext cx="595630" cy="120014"/>
            </a:xfrm>
            <a:custGeom>
              <a:avLst/>
              <a:gdLst/>
              <a:ahLst/>
              <a:cxnLst/>
              <a:rect l="l" t="t" r="r" b="b"/>
              <a:pathLst>
                <a:path w="595629" h="120014">
                  <a:moveTo>
                    <a:pt x="69850" y="44577"/>
                  </a:moveTo>
                  <a:lnTo>
                    <a:pt x="0" y="93345"/>
                  </a:lnTo>
                  <a:lnTo>
                    <a:pt x="80899" y="120015"/>
                  </a:lnTo>
                  <a:lnTo>
                    <a:pt x="76564" y="90424"/>
                  </a:lnTo>
                  <a:lnTo>
                    <a:pt x="63753" y="90424"/>
                  </a:lnTo>
                  <a:lnTo>
                    <a:pt x="61849" y="77851"/>
                  </a:lnTo>
                  <a:lnTo>
                    <a:pt x="74453" y="76005"/>
                  </a:lnTo>
                  <a:lnTo>
                    <a:pt x="69850" y="44577"/>
                  </a:lnTo>
                  <a:close/>
                </a:path>
                <a:path w="595629" h="120014">
                  <a:moveTo>
                    <a:pt x="74453" y="76005"/>
                  </a:moveTo>
                  <a:lnTo>
                    <a:pt x="61849" y="77851"/>
                  </a:lnTo>
                  <a:lnTo>
                    <a:pt x="63753" y="90424"/>
                  </a:lnTo>
                  <a:lnTo>
                    <a:pt x="76295" y="88583"/>
                  </a:lnTo>
                  <a:lnTo>
                    <a:pt x="74453" y="76005"/>
                  </a:lnTo>
                  <a:close/>
                </a:path>
                <a:path w="595629" h="120014">
                  <a:moveTo>
                    <a:pt x="76295" y="88583"/>
                  </a:moveTo>
                  <a:lnTo>
                    <a:pt x="63753" y="90424"/>
                  </a:lnTo>
                  <a:lnTo>
                    <a:pt x="76564" y="90424"/>
                  </a:lnTo>
                  <a:lnTo>
                    <a:pt x="76295" y="88583"/>
                  </a:lnTo>
                  <a:close/>
                </a:path>
                <a:path w="595629" h="120014">
                  <a:moveTo>
                    <a:pt x="593471" y="0"/>
                  </a:moveTo>
                  <a:lnTo>
                    <a:pt x="74453" y="76005"/>
                  </a:lnTo>
                  <a:lnTo>
                    <a:pt x="76295" y="88583"/>
                  </a:lnTo>
                  <a:lnTo>
                    <a:pt x="595249" y="12446"/>
                  </a:lnTo>
                  <a:lnTo>
                    <a:pt x="593471" y="0"/>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3" cstate="print"/>
            <a:stretch>
              <a:fillRect/>
            </a:stretch>
          </p:blipFill>
          <p:spPr>
            <a:xfrm>
              <a:off x="3544823" y="858011"/>
              <a:ext cx="6733032" cy="5900925"/>
            </a:xfrm>
            <a:prstGeom prst="rect">
              <a:avLst/>
            </a:prstGeom>
          </p:spPr>
        </p:pic>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2826" y="75641"/>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pic>
        <p:nvPicPr>
          <p:cNvPr id="3" name="object 3"/>
          <p:cNvPicPr/>
          <p:nvPr/>
        </p:nvPicPr>
        <p:blipFill>
          <a:blip r:embed="rId2" cstate="print"/>
          <a:stretch>
            <a:fillRect/>
          </a:stretch>
        </p:blipFill>
        <p:spPr>
          <a:xfrm>
            <a:off x="405384" y="905254"/>
            <a:ext cx="7706868" cy="5922262"/>
          </a:xfrm>
          <a:prstGeom prst="rect">
            <a:avLst/>
          </a:prstGeom>
        </p:spPr>
      </p:pic>
      <p:sp>
        <p:nvSpPr>
          <p:cNvPr id="4" name="object 4"/>
          <p:cNvSpPr txBox="1"/>
          <p:nvPr/>
        </p:nvSpPr>
        <p:spPr>
          <a:xfrm>
            <a:off x="6957186" y="1009650"/>
            <a:ext cx="3027680" cy="1306195"/>
          </a:xfrm>
          <a:prstGeom prst="rect">
            <a:avLst/>
          </a:prstGeom>
        </p:spPr>
        <p:txBody>
          <a:bodyPr vert="horz" wrap="square" lIns="0" tIns="12700" rIns="0" bIns="0" rtlCol="0">
            <a:spAutoFit/>
          </a:bodyPr>
          <a:lstStyle/>
          <a:p>
            <a:pPr marL="12700" marR="206375"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Όταν</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συμπληρωθούν</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lang="el-GR" sz="1200" b="0" i="0" u="none" strike="noStrike" kern="1200" cap="none" spc="0" normalizeH="0" baseline="0" noProof="0" dirty="0">
                <a:ln>
                  <a:noFill/>
                </a:ln>
                <a:solidFill>
                  <a:srgbClr val="FF0000"/>
                </a:solidFill>
                <a:effectLst/>
                <a:uLnTx/>
                <a:uFillTx/>
                <a:latin typeface="Calibri"/>
                <a:ea typeface="+mn-ea"/>
                <a:cs typeface="Calibri"/>
              </a:rPr>
              <a:t>όλες οι</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ενότητες,</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στα </a:t>
            </a:r>
            <a:r>
              <a:rPr kumimoji="0" sz="1200" b="0" i="0" u="none" strike="noStrike" kern="1200" cap="none" spc="0" normalizeH="0" baseline="0" noProof="0" dirty="0">
                <a:ln>
                  <a:noFill/>
                </a:ln>
                <a:solidFill>
                  <a:srgbClr val="FF0000"/>
                </a:solidFill>
                <a:effectLst/>
                <a:uLnTx/>
                <a:uFillTx/>
                <a:latin typeface="Calibri"/>
                <a:ea typeface="+mn-ea"/>
                <a:cs typeface="Calibri"/>
              </a:rPr>
              <a:t> αριστερά</a:t>
            </a:r>
            <a:r>
              <a:rPr kumimoji="0" sz="1200" b="0" i="0" u="none" strike="noStrike" kern="1200" cap="none" spc="-2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της</a:t>
            </a:r>
            <a:r>
              <a:rPr kumimoji="0" sz="1200" b="0" i="0" u="none" strike="noStrike" kern="1200" cap="none" spc="-15" normalizeH="0" baseline="0" noProof="0" dirty="0">
                <a:ln>
                  <a:noFill/>
                </a:ln>
                <a:solidFill>
                  <a:srgbClr val="FF0000"/>
                </a:solidFill>
                <a:effectLst/>
                <a:uLnTx/>
                <a:uFillTx/>
                <a:latin typeface="Calibri"/>
                <a:ea typeface="+mn-ea"/>
                <a:cs typeface="Calibri"/>
              </a:rPr>
              <a:t> κάθε</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ενότητας</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εμφανίζεται</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ένα</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πράσινο</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538235"/>
                </a:solidFill>
                <a:effectLst/>
                <a:uLnTx/>
                <a:uFillTx/>
                <a:latin typeface="Wingdings"/>
                <a:ea typeface="+mn-ea"/>
                <a:cs typeface="Wingdings"/>
              </a:rPr>
              <a:t></a:t>
            </a:r>
            <a:r>
              <a:rPr kumimoji="0" sz="1200" b="0" i="0" u="none" strike="noStrike" kern="1200" cap="none" spc="-40" normalizeH="0" baseline="0" noProof="0" dirty="0">
                <a:ln>
                  <a:noFill/>
                </a:ln>
                <a:solidFill>
                  <a:srgbClr val="538235"/>
                </a:solidFill>
                <a:effectLst/>
                <a:uLnTx/>
                <a:uFillTx/>
                <a:latin typeface="Times New Roman"/>
                <a:ea typeface="+mn-ea"/>
                <a:cs typeface="Times New Roman"/>
              </a:rPr>
              <a:t> </a:t>
            </a:r>
            <a:r>
              <a:rPr kumimoji="0" sz="1200" b="0" i="0" u="none" strike="noStrike" kern="1200" cap="none" spc="0" normalizeH="0" baseline="0" noProof="0" dirty="0">
                <a:ln>
                  <a:noFill/>
                </a:ln>
                <a:solidFill>
                  <a:srgbClr val="FF0000"/>
                </a:solidFill>
                <a:effectLst/>
                <a:uLnTx/>
                <a:uFillTx/>
                <a:latin typeface="Calibri"/>
                <a:ea typeface="+mn-ea"/>
                <a:cs typeface="Calibri"/>
              </a:rPr>
              <a:t>ενώ</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πάνω </a:t>
            </a:r>
            <a:r>
              <a:rPr kumimoji="0" sz="1200" b="0" i="0" u="none" strike="noStrike" kern="1200" cap="none" spc="0" normalizeH="0" baseline="0" noProof="0" dirty="0">
                <a:ln>
                  <a:noFill/>
                </a:ln>
                <a:solidFill>
                  <a:srgbClr val="FF0000"/>
                </a:solidFill>
                <a:effectLst/>
                <a:uLnTx/>
                <a:uFillTx/>
                <a:latin typeface="Calibri"/>
                <a:ea typeface="+mn-ea"/>
                <a:cs typeface="Calibri"/>
              </a:rPr>
              <a:t>από</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 </a:t>
            </a:r>
            <a:r>
              <a:rPr kumimoji="0" sz="1200" b="0" i="0" u="none" strike="noStrike" kern="1200" cap="none" spc="0" normalizeH="0" baseline="0" noProof="0" dirty="0">
                <a:ln>
                  <a:noFill/>
                </a:ln>
                <a:solidFill>
                  <a:srgbClr val="FF0000"/>
                </a:solidFill>
                <a:effectLst/>
                <a:uLnTx/>
                <a:uFillTx/>
                <a:latin typeface="Calibri"/>
                <a:ea typeface="+mn-ea"/>
                <a:cs typeface="Calibri"/>
              </a:rPr>
              <a:t>μενού</a:t>
            </a:r>
            <a:r>
              <a:rPr kumimoji="0" sz="1200" b="0" i="0" u="none" strike="noStrike" kern="1200" cap="none" spc="-5" normalizeH="0" baseline="0" noProof="0" dirty="0">
                <a:ln>
                  <a:noFill/>
                </a:ln>
                <a:solidFill>
                  <a:srgbClr val="FF0000"/>
                </a:solidFill>
                <a:effectLst/>
                <a:uLnTx/>
                <a:uFillTx/>
                <a:latin typeface="Calibri"/>
                <a:ea typeface="+mn-ea"/>
                <a:cs typeface="Calibri"/>
              </a:rPr>
              <a:t> εμφανίζεται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 μήνυμα </a:t>
            </a:r>
            <a:r>
              <a:rPr kumimoji="0" sz="1200" b="0" i="0" u="none" strike="noStrike" kern="1200" cap="none" spc="0" normalizeH="0" baseline="0" noProof="0" dirty="0">
                <a:ln>
                  <a:noFill/>
                </a:ln>
                <a:solidFill>
                  <a:srgbClr val="538235"/>
                </a:solidFill>
                <a:effectLst/>
                <a:uLnTx/>
                <a:uFillTx/>
                <a:latin typeface="Calibri"/>
                <a:ea typeface="+mn-ea"/>
                <a:cs typeface="Calibri"/>
              </a:rPr>
              <a:t>“</a:t>
            </a:r>
            <a:r>
              <a:rPr kumimoji="0" sz="1200" b="0" i="0" u="none" strike="noStrike" kern="1200" cap="none" spc="0" normalizeH="0" baseline="0" noProof="0" dirty="0">
                <a:ln>
                  <a:noFill/>
                </a:ln>
                <a:solidFill>
                  <a:srgbClr val="538235"/>
                </a:solidFill>
                <a:effectLst/>
                <a:uLnTx/>
                <a:uFillTx/>
                <a:latin typeface="Wingdings"/>
                <a:ea typeface="+mn-ea"/>
                <a:cs typeface="Wingdings"/>
              </a:rPr>
              <a:t></a:t>
            </a:r>
            <a:r>
              <a:rPr kumimoji="0" sz="1200" b="0" i="0" u="none" strike="noStrike" kern="1200" cap="none" spc="0" normalizeH="0" baseline="0" noProof="0" dirty="0">
                <a:ln>
                  <a:noFill/>
                </a:ln>
                <a:solidFill>
                  <a:srgbClr val="538235"/>
                </a:solidFill>
                <a:effectLst/>
                <a:uLnTx/>
                <a:uFillTx/>
                <a:latin typeface="Times New Roman"/>
                <a:ea typeface="+mn-ea"/>
                <a:cs typeface="Times New Roman"/>
              </a:rPr>
              <a:t> </a:t>
            </a:r>
            <a:r>
              <a:rPr kumimoji="0" sz="1200" b="1" i="0" u="none" strike="noStrike" kern="1200" cap="none" spc="-25" normalizeH="0" baseline="0" noProof="0" dirty="0">
                <a:ln>
                  <a:noFill/>
                </a:ln>
                <a:solidFill>
                  <a:srgbClr val="538235"/>
                </a:solidFill>
                <a:effectLst/>
                <a:uLnTx/>
                <a:uFillTx/>
                <a:latin typeface="Calibri"/>
                <a:ea typeface="+mn-ea"/>
                <a:cs typeface="Calibri"/>
              </a:rPr>
              <a:t>Your </a:t>
            </a:r>
            <a:r>
              <a:rPr kumimoji="0" sz="1200" b="1" i="0" u="none" strike="noStrike" kern="1200" cap="none" spc="-5" normalizeH="0" baseline="0" noProof="0" dirty="0">
                <a:ln>
                  <a:noFill/>
                </a:ln>
                <a:solidFill>
                  <a:srgbClr val="538235"/>
                </a:solidFill>
                <a:effectLst/>
                <a:uLnTx/>
                <a:uFillTx/>
                <a:latin typeface="Calibri"/>
                <a:ea typeface="+mn-ea"/>
                <a:cs typeface="Calibri"/>
              </a:rPr>
              <a:t>form </a:t>
            </a:r>
            <a:r>
              <a:rPr kumimoji="0" sz="1200" b="1" i="0" u="none" strike="noStrike" kern="1200" cap="none" spc="0" normalizeH="0" baseline="0" noProof="0" dirty="0">
                <a:ln>
                  <a:noFill/>
                </a:ln>
                <a:solidFill>
                  <a:srgbClr val="538235"/>
                </a:solidFill>
                <a:effectLst/>
                <a:uLnTx/>
                <a:uFillTx/>
                <a:latin typeface="Calibri"/>
                <a:ea typeface="+mn-ea"/>
                <a:cs typeface="Calibri"/>
              </a:rPr>
              <a:t>is </a:t>
            </a:r>
            <a:r>
              <a:rPr kumimoji="0" sz="1200" b="1" i="0" u="none" strike="noStrike" kern="1200" cap="none" spc="-5" normalizeH="0" baseline="0" noProof="0" dirty="0">
                <a:ln>
                  <a:noFill/>
                </a:ln>
                <a:solidFill>
                  <a:srgbClr val="538235"/>
                </a:solidFill>
                <a:effectLst/>
                <a:uLnTx/>
                <a:uFillTx/>
                <a:latin typeface="Calibri"/>
                <a:ea typeface="+mn-ea"/>
                <a:cs typeface="Calibri"/>
              </a:rPr>
              <a:t>complete, </a:t>
            </a:r>
            <a:r>
              <a:rPr kumimoji="0" sz="1200" b="1" i="0" u="none" strike="noStrike" kern="1200" cap="none" spc="-10" normalizeH="0" baseline="0" noProof="0" dirty="0">
                <a:ln>
                  <a:noFill/>
                </a:ln>
                <a:solidFill>
                  <a:srgbClr val="538235"/>
                </a:solidFill>
                <a:effectLst/>
                <a:uLnTx/>
                <a:uFillTx/>
                <a:latin typeface="Calibri"/>
                <a:ea typeface="+mn-ea"/>
                <a:cs typeface="Calibri"/>
              </a:rPr>
              <a:t>you can </a:t>
            </a:r>
            <a:r>
              <a:rPr kumimoji="0" sz="1200" b="1" i="0" u="none" strike="noStrike" kern="1200" cap="none" spc="-5" normalizeH="0" baseline="0" noProof="0" dirty="0">
                <a:ln>
                  <a:noFill/>
                </a:ln>
                <a:solidFill>
                  <a:srgbClr val="538235"/>
                </a:solidFill>
                <a:effectLst/>
                <a:uLnTx/>
                <a:uFillTx/>
                <a:latin typeface="Calibri"/>
                <a:ea typeface="+mn-ea"/>
                <a:cs typeface="Calibri"/>
              </a:rPr>
              <a:t> submit your</a:t>
            </a:r>
            <a:r>
              <a:rPr kumimoji="0" sz="1200" b="1" i="0" u="none" strike="noStrike" kern="1200" cap="none" spc="10" normalizeH="0" baseline="0" noProof="0" dirty="0">
                <a:ln>
                  <a:noFill/>
                </a:ln>
                <a:solidFill>
                  <a:srgbClr val="538235"/>
                </a:solidFill>
                <a:effectLst/>
                <a:uLnTx/>
                <a:uFillTx/>
                <a:latin typeface="Calibri"/>
                <a:ea typeface="+mn-ea"/>
                <a:cs typeface="Calibri"/>
              </a:rPr>
              <a:t> </a:t>
            </a:r>
            <a:r>
              <a:rPr kumimoji="0" sz="1200" b="1" i="0" u="none" strike="noStrike" kern="1200" cap="none" spc="-5" normalizeH="0" baseline="0" noProof="0" dirty="0">
                <a:ln>
                  <a:noFill/>
                </a:ln>
                <a:solidFill>
                  <a:srgbClr val="538235"/>
                </a:solidFill>
                <a:effectLst/>
                <a:uLnTx/>
                <a:uFillTx/>
                <a:latin typeface="Calibri"/>
                <a:ea typeface="+mn-ea"/>
                <a:cs typeface="Calibri"/>
              </a:rPr>
              <a:t>organisation</a:t>
            </a:r>
            <a:r>
              <a:rPr kumimoji="0" sz="1200" b="0" i="0" u="none" strike="noStrike" kern="1200" cap="none" spc="-5" normalizeH="0" baseline="0" noProof="0" dirty="0">
                <a:ln>
                  <a:noFill/>
                </a:ln>
                <a:solidFill>
                  <a:srgbClr val="538235"/>
                </a:solidFill>
                <a:effectLst/>
                <a:uLnTx/>
                <a:uFillTx/>
                <a:latin typeface="Calibri"/>
                <a:ea typeface="+mn-ea"/>
                <a:cs typeface="Calibri"/>
              </a:rPr>
              <a:t>”</a:t>
            </a:r>
            <a:r>
              <a:rPr kumimoji="0" sz="1200" b="0" i="0" u="none" strike="noStrike" kern="1200" cap="none" spc="5" normalizeH="0" baseline="0" noProof="0" dirty="0">
                <a:ln>
                  <a:noFill/>
                </a:ln>
                <a:solidFill>
                  <a:srgbClr val="538235"/>
                </a:solidFill>
                <a:effectLst/>
                <a:uLnTx/>
                <a:uFillTx/>
                <a:latin typeface="Calibri"/>
                <a:ea typeface="+mn-ea"/>
                <a:cs typeface="Calibri"/>
              </a:rPr>
              <a:t> </a:t>
            </a:r>
            <a:r>
              <a:rPr kumimoji="0" sz="1200" b="0" i="0" u="none" strike="noStrike" kern="1200" cap="none" spc="-20" normalizeH="0" baseline="0" noProof="0" dirty="0">
                <a:ln>
                  <a:noFill/>
                </a:ln>
                <a:solidFill>
                  <a:srgbClr val="FF0000"/>
                </a:solidFill>
                <a:effectLst/>
                <a:uLnTx/>
                <a:uFillTx/>
                <a:latin typeface="Calibri"/>
                <a:ea typeface="+mn-ea"/>
                <a:cs typeface="Calibri"/>
              </a:rPr>
              <a:t>και</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ταυτόχρονα,</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238125"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ενεργοποιείται</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15" normalizeH="0" baseline="0" noProof="0" dirty="0">
                <a:ln>
                  <a:noFill/>
                </a:ln>
                <a:solidFill>
                  <a:srgbClr val="FF0000"/>
                </a:solidFill>
                <a:effectLst/>
                <a:uLnTx/>
                <a:uFillTx/>
                <a:latin typeface="Calibri"/>
                <a:ea typeface="+mn-ea"/>
                <a:cs typeface="Calibri"/>
              </a:rPr>
              <a:t>κουμπί</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Submit</a:t>
            </a:r>
            <a:r>
              <a:rPr kumimoji="0" sz="1200" b="1"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στην</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πάνω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δεξιά</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γωνία.</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 name="object 5"/>
          <p:cNvSpPr txBox="1"/>
          <p:nvPr/>
        </p:nvSpPr>
        <p:spPr>
          <a:xfrm>
            <a:off x="8289797" y="2988386"/>
            <a:ext cx="3705225" cy="295275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Με</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 πάτημα</a:t>
            </a:r>
            <a:r>
              <a:rPr kumimoji="0" sz="1200" b="0" i="0" u="none" strike="noStrike" kern="1200" cap="none" spc="-2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του </a:t>
            </a:r>
            <a:r>
              <a:rPr kumimoji="0" sz="1200" b="0" i="0" u="none" strike="noStrike" kern="1200" cap="none" spc="-10" normalizeH="0" baseline="0" noProof="0" dirty="0">
                <a:ln>
                  <a:noFill/>
                </a:ln>
                <a:solidFill>
                  <a:srgbClr val="FF0000"/>
                </a:solidFill>
                <a:effectLst/>
                <a:uLnTx/>
                <a:uFillTx/>
                <a:latin typeface="Calibri"/>
                <a:ea typeface="+mn-ea"/>
                <a:cs typeface="Calibri"/>
              </a:rPr>
              <a:t>κουμπιού</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Submit,</a:t>
            </a:r>
            <a:r>
              <a:rPr kumimoji="0" sz="1200" b="1" i="0" u="none" strike="noStrike" kern="1200" cap="none" spc="-15" normalizeH="0" baseline="0" noProof="0" dirty="0">
                <a:ln>
                  <a:noFill/>
                </a:ln>
                <a:solidFill>
                  <a:srgbClr val="FF0000"/>
                </a:solidFill>
                <a:effectLst/>
                <a:uLnTx/>
                <a:uFillTx/>
                <a:latin typeface="Calibri"/>
                <a:ea typeface="+mn-ea"/>
                <a:cs typeface="Calibri"/>
              </a:rPr>
              <a:t> </a:t>
            </a:r>
            <a:r>
              <a:rPr kumimoji="0" sz="1200" b="1" i="0" u="none" strike="noStrike" kern="1200" cap="none" spc="0" normalizeH="0" baseline="0" noProof="0" dirty="0">
                <a:ln>
                  <a:noFill/>
                </a:ln>
                <a:solidFill>
                  <a:srgbClr val="FF0000"/>
                </a:solidFill>
                <a:effectLst/>
                <a:uLnTx/>
                <a:uFillTx/>
                <a:latin typeface="Calibri"/>
                <a:ea typeface="+mn-ea"/>
                <a:cs typeface="Calibri"/>
              </a:rPr>
              <a:t>η</a:t>
            </a:r>
            <a:r>
              <a:rPr kumimoji="0" sz="1200" b="1" i="0" u="none" strike="noStrike" kern="1200" cap="none" spc="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εγγραφή</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200" b="1" i="0" u="none" strike="noStrike" kern="1200" cap="none" spc="-5" normalizeH="0" baseline="0" noProof="0" dirty="0">
                <a:ln>
                  <a:noFill/>
                </a:ln>
                <a:solidFill>
                  <a:srgbClr val="FF0000"/>
                </a:solidFill>
                <a:effectLst/>
                <a:uLnTx/>
                <a:uFillTx/>
                <a:latin typeface="Calibri"/>
                <a:ea typeface="+mn-ea"/>
                <a:cs typeface="Calibri"/>
              </a:rPr>
              <a:t>ολοκληρώνεται</a:t>
            </a:r>
            <a:r>
              <a:rPr kumimoji="0" sz="1200" b="1"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15" normalizeH="0" baseline="0" noProof="0" dirty="0">
                <a:ln>
                  <a:noFill/>
                </a:ln>
                <a:solidFill>
                  <a:srgbClr val="FF0000"/>
                </a:solidFill>
                <a:effectLst/>
                <a:uLnTx/>
                <a:uFillTx/>
                <a:latin typeface="Calibri"/>
                <a:ea typeface="+mn-ea"/>
                <a:cs typeface="Calibri"/>
              </a:rPr>
              <a:t>και:</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80645" lvl="0" indent="-172720"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Εμφανίζεται</a:t>
            </a:r>
            <a:r>
              <a:rPr kumimoji="0" sz="1200" b="0" i="0" u="none" strike="noStrike" kern="1200" cap="none" spc="-25" normalizeH="0" baseline="0" noProof="0" dirty="0">
                <a:ln>
                  <a:noFill/>
                </a:ln>
                <a:solidFill>
                  <a:srgbClr val="FF0000"/>
                </a:solidFill>
                <a:effectLst/>
                <a:uLnTx/>
                <a:uFillTx/>
                <a:latin typeface="Calibri"/>
                <a:ea typeface="+mn-ea"/>
                <a:cs typeface="Calibri"/>
              </a:rPr>
              <a:t> </a:t>
            </a:r>
            <a:r>
              <a:rPr kumimoji="0" sz="1200" b="1" i="0" u="none" strike="noStrike" kern="1200" cap="none" spc="-10" normalizeH="0" baseline="0" noProof="0" dirty="0">
                <a:ln>
                  <a:noFill/>
                </a:ln>
                <a:solidFill>
                  <a:srgbClr val="FF0000"/>
                </a:solidFill>
                <a:effectLst/>
                <a:uLnTx/>
                <a:uFillTx/>
                <a:latin typeface="Calibri"/>
                <a:ea typeface="+mn-ea"/>
                <a:cs typeface="Calibri"/>
              </a:rPr>
              <a:t>μήνυμα</a:t>
            </a:r>
            <a:r>
              <a:rPr kumimoji="0" sz="1200" b="1" i="0" u="none" strike="noStrike" kern="1200" cap="none" spc="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επιβεβαίωσης,</a:t>
            </a:r>
            <a:r>
              <a:rPr kumimoji="0" sz="1200" b="1" i="0" u="none" strike="noStrike" kern="1200" cap="none" spc="-30" normalizeH="0" baseline="0" noProof="0" dirty="0">
                <a:ln>
                  <a:noFill/>
                </a:ln>
                <a:solidFill>
                  <a:srgbClr val="FF0000"/>
                </a:solidFill>
                <a:effectLst/>
                <a:uLnTx/>
                <a:uFillTx/>
                <a:latin typeface="Calibri"/>
                <a:ea typeface="+mn-ea"/>
                <a:cs typeface="Calibri"/>
              </a:rPr>
              <a:t> </a:t>
            </a:r>
            <a:r>
              <a:rPr kumimoji="0" sz="1200" b="1" i="0" u="none" strike="noStrike" kern="1200" cap="none" spc="-10" normalizeH="0" baseline="0" noProof="0" dirty="0">
                <a:ln>
                  <a:noFill/>
                </a:ln>
                <a:solidFill>
                  <a:srgbClr val="FF0000"/>
                </a:solidFill>
                <a:effectLst/>
                <a:uLnTx/>
                <a:uFillTx/>
                <a:latin typeface="Calibri"/>
                <a:ea typeface="+mn-ea"/>
                <a:cs typeface="Calibri"/>
              </a:rPr>
              <a:t>το</a:t>
            </a:r>
            <a:r>
              <a:rPr kumimoji="0" sz="1200" b="1" i="0" u="none" strike="noStrike" kern="1200" cap="none" spc="20" normalizeH="0" baseline="0" noProof="0" dirty="0">
                <a:ln>
                  <a:noFill/>
                </a:ln>
                <a:solidFill>
                  <a:srgbClr val="FF0000"/>
                </a:solidFill>
                <a:effectLst/>
                <a:uLnTx/>
                <a:uFillTx/>
                <a:latin typeface="Calibri"/>
                <a:ea typeface="+mn-ea"/>
                <a:cs typeface="Calibri"/>
              </a:rPr>
              <a:t> </a:t>
            </a:r>
            <a:r>
              <a:rPr kumimoji="0" sz="1200" b="1" i="0" u="none" strike="noStrike" kern="1200" cap="none" spc="0" normalizeH="0" baseline="0" noProof="0" dirty="0">
                <a:ln>
                  <a:noFill/>
                </a:ln>
                <a:solidFill>
                  <a:srgbClr val="FF0000"/>
                </a:solidFill>
                <a:effectLst/>
                <a:uLnTx/>
                <a:uFillTx/>
                <a:latin typeface="Calibri"/>
                <a:ea typeface="+mn-ea"/>
                <a:cs typeface="Calibri"/>
              </a:rPr>
              <a:t>οποίο</a:t>
            </a:r>
            <a:r>
              <a:rPr kumimoji="0" sz="1200" b="1" i="0" u="none" strike="noStrike" kern="1200" cap="none" spc="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περιέχει </a:t>
            </a:r>
            <a:r>
              <a:rPr kumimoji="0" sz="1200" b="1" i="0" u="none" strike="noStrike" kern="1200" cap="none" spc="-254" normalizeH="0" baseline="0" noProof="0" dirty="0">
                <a:ln>
                  <a:noFill/>
                </a:ln>
                <a:solidFill>
                  <a:srgbClr val="FF0000"/>
                </a:solidFill>
                <a:effectLst/>
                <a:uLnTx/>
                <a:uFillTx/>
                <a:latin typeface="Calibri"/>
                <a:ea typeface="+mn-ea"/>
                <a:cs typeface="Calibri"/>
              </a:rPr>
              <a:t> </a:t>
            </a:r>
            <a:r>
              <a:rPr kumimoji="0" sz="1200" b="1" i="0" u="none" strike="noStrike" kern="1200" cap="none" spc="-10" normalizeH="0" baseline="0" noProof="0" dirty="0">
                <a:ln>
                  <a:noFill/>
                </a:ln>
                <a:solidFill>
                  <a:srgbClr val="FF0000"/>
                </a:solidFill>
                <a:effectLst/>
                <a:uLnTx/>
                <a:uFillTx/>
                <a:latin typeface="Calibri"/>
                <a:ea typeface="+mn-ea"/>
                <a:cs typeface="Calibri"/>
              </a:rPr>
              <a:t>το</a:t>
            </a:r>
            <a:r>
              <a:rPr kumimoji="0" sz="1200" b="1" i="0" u="none" strike="noStrike" kern="1200" cap="none" spc="10" normalizeH="0" baseline="0" noProof="0" dirty="0">
                <a:ln>
                  <a:noFill/>
                </a:ln>
                <a:solidFill>
                  <a:srgbClr val="FF0000"/>
                </a:solidFill>
                <a:effectLst/>
                <a:uLnTx/>
                <a:uFillTx/>
                <a:latin typeface="Calibri"/>
                <a:ea typeface="+mn-ea"/>
                <a:cs typeface="Calibri"/>
              </a:rPr>
              <a:t> </a:t>
            </a:r>
            <a:r>
              <a:rPr kumimoji="0" sz="1200" b="1" i="0" u="none" strike="noStrike" kern="1200" cap="none" spc="0" normalizeH="0" baseline="0" noProof="0" dirty="0">
                <a:ln>
                  <a:noFill/>
                </a:ln>
                <a:solidFill>
                  <a:srgbClr val="FF0000"/>
                </a:solidFill>
                <a:effectLst/>
                <a:uLnTx/>
                <a:uFillTx/>
                <a:latin typeface="Calibri"/>
                <a:ea typeface="+mn-ea"/>
                <a:cs typeface="Calibri"/>
              </a:rPr>
              <a:t>OID</a:t>
            </a:r>
            <a:r>
              <a:rPr kumimoji="0" sz="1200" b="1"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που </a:t>
            </a:r>
            <a:r>
              <a:rPr kumimoji="0" sz="1200" b="0" i="0" u="none" strike="noStrike" kern="1200" cap="none" spc="-5" normalizeH="0" baseline="0" noProof="0" dirty="0">
                <a:ln>
                  <a:noFill/>
                </a:ln>
                <a:solidFill>
                  <a:srgbClr val="FF0000"/>
                </a:solidFill>
                <a:effectLst/>
                <a:uLnTx/>
                <a:uFillTx/>
                <a:latin typeface="Calibri"/>
                <a:ea typeface="+mn-ea"/>
                <a:cs typeface="Calibri"/>
              </a:rPr>
              <a:t>αποκτήθηκε</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306705" lvl="0" indent="-172720"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Εμφανίζονται</a:t>
            </a:r>
            <a:r>
              <a:rPr kumimoji="0" sz="1200" b="0" i="0" u="none" strike="noStrike" kern="1200" cap="none" spc="-3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δύο</a:t>
            </a:r>
            <a:r>
              <a:rPr kumimoji="0" sz="1200" b="1" i="0" u="none" strike="noStrike" kern="1200" cap="none" spc="1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επιπλέον</a:t>
            </a:r>
            <a:r>
              <a:rPr kumimoji="0" sz="1200" b="1" i="0" u="none" strike="noStrike" kern="1200" cap="none" spc="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ενότητες</a:t>
            </a:r>
            <a:r>
              <a:rPr kumimoji="0" sz="1200" b="1" i="0" u="none" strike="noStrike" kern="1200" cap="none" spc="2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στο</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αριστερό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μενού</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15" normalizeH="0" baseline="0" noProof="0" dirty="0">
                <a:ln>
                  <a:noFill/>
                </a:ln>
                <a:solidFill>
                  <a:srgbClr val="FF0000"/>
                </a:solidFill>
                <a:effectLst/>
                <a:uLnTx/>
                <a:uFillTx/>
                <a:latin typeface="Calibri"/>
                <a:ea typeface="+mn-ea"/>
                <a:cs typeface="Calibri"/>
              </a:rPr>
              <a:t>(“Accreditations”,</a:t>
            </a:r>
            <a:r>
              <a:rPr kumimoji="0" sz="1200" b="0" i="0" u="none" strike="noStrike" kern="1200" cap="none" spc="-3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“Documents”)</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0" lvl="0" indent="-172720"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Tο </a:t>
            </a:r>
            <a:r>
              <a:rPr kumimoji="0" sz="1200" b="0" i="0" u="none" strike="noStrike" kern="1200" cap="none" spc="-10" normalizeH="0" baseline="0" noProof="0" dirty="0">
                <a:ln>
                  <a:noFill/>
                </a:ln>
                <a:solidFill>
                  <a:srgbClr val="FF0000"/>
                </a:solidFill>
                <a:effectLst/>
                <a:uLnTx/>
                <a:uFillTx/>
                <a:latin typeface="Calibri"/>
                <a:ea typeface="+mn-ea"/>
                <a:cs typeface="Calibri"/>
              </a:rPr>
              <a:t>status</a:t>
            </a:r>
            <a:r>
              <a:rPr kumimoji="0" sz="1200" b="0" i="0" u="none" strike="noStrike" kern="1200" cap="none" spc="-2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της</a:t>
            </a:r>
            <a:r>
              <a:rPr kumimoji="0" sz="1200" b="0" i="0" u="none" strike="noStrike" kern="1200" cap="none" spc="-5" normalizeH="0" baseline="0" noProof="0" dirty="0">
                <a:ln>
                  <a:noFill/>
                </a:ln>
                <a:solidFill>
                  <a:srgbClr val="FF0000"/>
                </a:solidFill>
                <a:effectLst/>
                <a:uLnTx/>
                <a:uFillTx/>
                <a:latin typeface="Calibri"/>
                <a:ea typeface="+mn-ea"/>
                <a:cs typeface="Calibri"/>
              </a:rPr>
              <a:t> φόρμας</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εγγραφής</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αλλάζει</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από</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10" normalizeH="0" baseline="0" noProof="0" dirty="0">
                <a:ln>
                  <a:noFill/>
                </a:ln>
                <a:solidFill>
                  <a:srgbClr val="FF0000"/>
                </a:solidFill>
                <a:effectLst/>
                <a:uLnTx/>
                <a:uFillTx/>
                <a:latin typeface="Calibri"/>
                <a:ea typeface="+mn-ea"/>
                <a:cs typeface="Calibri"/>
              </a:rPr>
              <a:t>Draft</a:t>
            </a:r>
            <a:r>
              <a:rPr kumimoji="0" sz="1200" b="1" i="0" u="none" strike="noStrike" kern="1200" cap="none" spc="-3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σε</a:t>
            </a:r>
            <a:r>
              <a:rPr kumimoji="0" sz="1200" b="1" i="0" u="none" strike="noStrike" kern="1200" cap="none" spc="-15" normalizeH="0" baseline="0" noProof="0" dirty="0">
                <a:ln>
                  <a:noFill/>
                </a:ln>
                <a:solidFill>
                  <a:srgbClr val="FF0000"/>
                </a:solidFill>
                <a:effectLst/>
                <a:uLnTx/>
                <a:uFillTx/>
                <a:latin typeface="Calibri"/>
                <a:ea typeface="+mn-ea"/>
                <a:cs typeface="Calibri"/>
              </a:rPr>
              <a:t> </a:t>
            </a:r>
            <a:r>
              <a:rPr kumimoji="0" sz="1200" b="1" i="0" u="none" strike="noStrike" kern="1200" cap="none" spc="-10" normalizeH="0" baseline="0" noProof="0" dirty="0">
                <a:ln>
                  <a:noFill/>
                </a:ln>
                <a:solidFill>
                  <a:srgbClr val="FF0000"/>
                </a:solidFill>
                <a:effectLst/>
                <a:uLnTx/>
                <a:uFillTx/>
                <a:latin typeface="Calibri"/>
                <a:ea typeface="+mn-ea"/>
                <a:cs typeface="Calibri"/>
              </a:rPr>
              <a:t>Registered</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0" lvl="0" indent="-172720"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Η</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οθόνη</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μετονομάζεται</a:t>
            </a:r>
            <a:r>
              <a:rPr kumimoji="0" sz="1200" b="0" i="0" u="none" strike="noStrike" kern="1200" cap="none" spc="-4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σε</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“Edit</a:t>
            </a:r>
            <a:r>
              <a:rPr kumimoji="0" sz="1200" b="1" i="0" u="none" strike="noStrike" kern="1200" cap="none" spc="-1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My</a:t>
            </a:r>
            <a:r>
              <a:rPr kumimoji="0" sz="1200" b="1" i="0" u="none" strike="noStrike" kern="1200" cap="none" spc="-1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Organisation”</a:t>
            </a:r>
            <a:r>
              <a:rPr kumimoji="0" sz="1200" b="1"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από</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10" normalizeH="0" baseline="0" noProof="0" dirty="0">
                <a:ln>
                  <a:noFill/>
                </a:ln>
                <a:solidFill>
                  <a:srgbClr val="FF0000"/>
                </a:solidFill>
                <a:effectLst/>
                <a:uLnTx/>
                <a:uFillTx/>
                <a:latin typeface="Calibri"/>
                <a:ea typeface="+mn-ea"/>
                <a:cs typeface="Calibri"/>
              </a:rPr>
              <a:t>“Register</a:t>
            </a:r>
            <a:r>
              <a:rPr kumimoji="0" sz="1200" b="1" i="0" u="none" strike="noStrike" kern="1200" cap="none" spc="-3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My</a:t>
            </a:r>
            <a:r>
              <a:rPr kumimoji="0" sz="1200" b="1" i="0" u="none" strike="noStrike" kern="1200" cap="none" spc="-1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Organisation”</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0" lvl="0" indent="-172720"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1200" b="0" i="0" u="none" strike="noStrike" kern="1200" cap="none" spc="-55" normalizeH="0" baseline="0" noProof="0" dirty="0">
                <a:ln>
                  <a:noFill/>
                </a:ln>
                <a:solidFill>
                  <a:srgbClr val="FF0000"/>
                </a:solidFill>
                <a:effectLst/>
                <a:uLnTx/>
                <a:uFillTx/>
                <a:latin typeface="Calibri"/>
                <a:ea typeface="+mn-ea"/>
                <a:cs typeface="Calibri"/>
              </a:rPr>
              <a:t>Το</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15" normalizeH="0" baseline="0" noProof="0" dirty="0">
                <a:ln>
                  <a:noFill/>
                </a:ln>
                <a:solidFill>
                  <a:srgbClr val="FF0000"/>
                </a:solidFill>
                <a:effectLst/>
                <a:uLnTx/>
                <a:uFillTx/>
                <a:latin typeface="Calibri"/>
                <a:ea typeface="+mn-ea"/>
                <a:cs typeface="Calibri"/>
              </a:rPr>
              <a:t>κουμπί</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Submit </a:t>
            </a:r>
            <a:r>
              <a:rPr kumimoji="0" sz="1200" b="0" i="0" u="none" strike="noStrike" kern="1200" cap="none" spc="-5" normalizeH="0" baseline="0" noProof="0" dirty="0">
                <a:ln>
                  <a:noFill/>
                </a:ln>
                <a:solidFill>
                  <a:srgbClr val="FF0000"/>
                </a:solidFill>
                <a:effectLst/>
                <a:uLnTx/>
                <a:uFillTx/>
                <a:latin typeface="Calibri"/>
                <a:ea typeface="+mn-ea"/>
                <a:cs typeface="Calibri"/>
              </a:rPr>
              <a:t>αντικαθίσταται</a:t>
            </a:r>
            <a:r>
              <a:rPr kumimoji="0" sz="1200" b="0" i="0" u="none" strike="noStrike" kern="1200" cap="none" spc="-4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από </a:t>
            </a:r>
            <a:r>
              <a:rPr kumimoji="0" sz="1200" b="0" i="0" u="none" strike="noStrike" kern="1200" cap="none" spc="-5" normalizeH="0" baseline="0" noProof="0" dirty="0">
                <a:ln>
                  <a:noFill/>
                </a:ln>
                <a:solidFill>
                  <a:srgbClr val="FF0000"/>
                </a:solidFill>
                <a:effectLst/>
                <a:uLnTx/>
                <a:uFillTx/>
                <a:latin typeface="Calibri"/>
                <a:ea typeface="+mn-ea"/>
                <a:cs typeface="Calibri"/>
              </a:rPr>
              <a:t>το</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15" normalizeH="0" baseline="0" noProof="0" dirty="0">
                <a:ln>
                  <a:noFill/>
                </a:ln>
                <a:solidFill>
                  <a:srgbClr val="FF0000"/>
                </a:solidFill>
                <a:effectLst/>
                <a:uLnTx/>
                <a:uFillTx/>
                <a:latin typeface="Calibri"/>
                <a:ea typeface="+mn-ea"/>
                <a:cs typeface="Calibri"/>
              </a:rPr>
              <a:t>κουμπί</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Update</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150" b="0" i="0" u="none" strike="noStrike" kern="1200" cap="none" spc="0" normalizeH="0" baseline="0" noProof="0" dirty="0">
              <a:ln>
                <a:noFill/>
              </a:ln>
              <a:solidFill>
                <a:prstClr val="black"/>
              </a:solidFill>
              <a:effectLst/>
              <a:uLnTx/>
              <a:uFillTx/>
              <a:latin typeface="Calibri"/>
              <a:ea typeface="+mn-ea"/>
              <a:cs typeface="Calibri"/>
            </a:endParaRPr>
          </a:p>
          <a:p>
            <a:pPr marL="12700" marR="113664" lvl="0" indent="0" algn="l" defTabSz="914400" rtl="0" eaLnBrk="1" fontAlgn="auto" latinLnBrk="0" hangingPunct="1">
              <a:lnSpc>
                <a:spcPct val="100000"/>
              </a:lnSpc>
              <a:spcBef>
                <a:spcPts val="0"/>
              </a:spcBef>
              <a:spcAft>
                <a:spcPts val="0"/>
              </a:spcAft>
              <a:buClrTx/>
              <a:buSzTx/>
              <a:buFontTx/>
              <a:buNone/>
              <a:tabLst/>
              <a:defRPr/>
            </a:pPr>
            <a:r>
              <a:rPr kumimoji="0" sz="1200" b="1" i="1" u="none" strike="noStrike" kern="1200" cap="none" spc="0" normalizeH="0" baseline="0" noProof="0" dirty="0">
                <a:ln>
                  <a:noFill/>
                </a:ln>
                <a:solidFill>
                  <a:srgbClr val="FF0000"/>
                </a:solidFill>
                <a:effectLst/>
                <a:uLnTx/>
                <a:uFillTx/>
                <a:latin typeface="Calibri"/>
                <a:ea typeface="+mn-ea"/>
                <a:cs typeface="Calibri"/>
              </a:rPr>
              <a:t>!!! </a:t>
            </a:r>
            <a:r>
              <a:rPr kumimoji="0" sz="1200" b="0" i="1" u="none" strike="noStrike" kern="1200" cap="none" spc="-50" normalizeH="0" baseline="0" noProof="0" dirty="0">
                <a:ln>
                  <a:noFill/>
                </a:ln>
                <a:solidFill>
                  <a:srgbClr val="FF0000"/>
                </a:solidFill>
                <a:effectLst/>
                <a:uLnTx/>
                <a:uFillTx/>
                <a:latin typeface="Calibri"/>
                <a:ea typeface="+mn-ea"/>
                <a:cs typeface="Calibri"/>
              </a:rPr>
              <a:t>To </a:t>
            </a:r>
            <a:r>
              <a:rPr kumimoji="0" sz="1200" b="0" i="1" u="none" strike="noStrike" kern="1200" cap="none" spc="-10" normalizeH="0" baseline="0" noProof="0" dirty="0">
                <a:ln>
                  <a:noFill/>
                </a:ln>
                <a:solidFill>
                  <a:srgbClr val="FF0000"/>
                </a:solidFill>
                <a:effectLst/>
                <a:uLnTx/>
                <a:uFillTx/>
                <a:latin typeface="Calibri"/>
                <a:ea typeface="+mn-ea"/>
                <a:cs typeface="Calibri"/>
              </a:rPr>
              <a:t>status </a:t>
            </a:r>
            <a:r>
              <a:rPr kumimoji="0" sz="1200" b="1" i="1" u="none" strike="noStrike" kern="1200" cap="none" spc="-10" normalizeH="0" baseline="0" noProof="0" dirty="0">
                <a:ln>
                  <a:noFill/>
                </a:ln>
                <a:solidFill>
                  <a:srgbClr val="FF0000"/>
                </a:solidFill>
                <a:effectLst/>
                <a:uLnTx/>
                <a:uFillTx/>
                <a:latin typeface="Calibri"/>
                <a:ea typeface="+mn-ea"/>
                <a:cs typeface="Calibri"/>
              </a:rPr>
              <a:t>Registered </a:t>
            </a:r>
            <a:r>
              <a:rPr kumimoji="0" sz="1200" b="0" i="1" u="none" strike="noStrike" kern="1200" cap="none" spc="-5" normalizeH="0" baseline="0" noProof="0" dirty="0">
                <a:ln>
                  <a:noFill/>
                </a:ln>
                <a:solidFill>
                  <a:srgbClr val="FF0000"/>
                </a:solidFill>
                <a:effectLst/>
                <a:uLnTx/>
                <a:uFillTx/>
                <a:latin typeface="Calibri"/>
                <a:ea typeface="+mn-ea"/>
                <a:cs typeface="Calibri"/>
              </a:rPr>
              <a:t>υποδηλώνει μόνο ότι </a:t>
            </a:r>
            <a:r>
              <a:rPr kumimoji="0" sz="1200" b="0" i="1" u="none" strike="noStrike" kern="1200" cap="none" spc="0" normalizeH="0" baseline="0" noProof="0" dirty="0">
                <a:ln>
                  <a:noFill/>
                </a:ln>
                <a:solidFill>
                  <a:srgbClr val="FF0000"/>
                </a:solidFill>
                <a:effectLst/>
                <a:uLnTx/>
                <a:uFillTx/>
                <a:latin typeface="Calibri"/>
                <a:ea typeface="+mn-ea"/>
                <a:cs typeface="Calibri"/>
              </a:rPr>
              <a:t>η </a:t>
            </a:r>
            <a:r>
              <a:rPr kumimoji="0" sz="1200" b="0" i="1" u="none" strike="noStrike" kern="1200" cap="none" spc="-5" normalizeH="0" baseline="0" noProof="0" dirty="0">
                <a:ln>
                  <a:noFill/>
                </a:ln>
                <a:solidFill>
                  <a:srgbClr val="FF0000"/>
                </a:solidFill>
                <a:effectLst/>
                <a:uLnTx/>
                <a:uFillTx/>
                <a:latin typeface="Calibri"/>
                <a:ea typeface="+mn-ea"/>
                <a:cs typeface="Calibri"/>
              </a:rPr>
              <a:t>υποβολή </a:t>
            </a:r>
            <a:r>
              <a:rPr kumimoji="0" sz="1200" b="0" i="1" u="none" strike="noStrike" kern="1200" cap="none" spc="0" normalizeH="0" baseline="0" noProof="0" dirty="0">
                <a:ln>
                  <a:noFill/>
                </a:ln>
                <a:solidFill>
                  <a:srgbClr val="FF0000"/>
                </a:solidFill>
                <a:effectLst/>
                <a:uLnTx/>
                <a:uFillTx/>
                <a:latin typeface="Calibri"/>
                <a:ea typeface="+mn-ea"/>
                <a:cs typeface="Calibri"/>
              </a:rPr>
              <a:t> των </a:t>
            </a:r>
            <a:r>
              <a:rPr kumimoji="0" sz="1200" b="0" i="1" u="none" strike="noStrike" kern="1200" cap="none" spc="-5" normalizeH="0" baseline="0" noProof="0" dirty="0">
                <a:ln>
                  <a:noFill/>
                </a:ln>
                <a:solidFill>
                  <a:srgbClr val="FF0000"/>
                </a:solidFill>
                <a:effectLst/>
                <a:uLnTx/>
                <a:uFillTx/>
                <a:latin typeface="Calibri"/>
                <a:ea typeface="+mn-ea"/>
                <a:cs typeface="Calibri"/>
              </a:rPr>
              <a:t>στοιχείων εγγραφής ήταν </a:t>
            </a:r>
            <a:r>
              <a:rPr kumimoji="0" sz="1200" b="0" i="1" u="none" strike="noStrike" kern="1200" cap="none" spc="-10" normalizeH="0" baseline="0" noProof="0" dirty="0">
                <a:ln>
                  <a:noFill/>
                </a:ln>
                <a:solidFill>
                  <a:srgbClr val="FF0000"/>
                </a:solidFill>
                <a:effectLst/>
                <a:uLnTx/>
                <a:uFillTx/>
                <a:latin typeface="Calibri"/>
                <a:ea typeface="+mn-ea"/>
                <a:cs typeface="Calibri"/>
              </a:rPr>
              <a:t>επιτυχής </a:t>
            </a:r>
            <a:r>
              <a:rPr kumimoji="0" sz="1200" b="0" i="1" u="none" strike="noStrike" kern="1200" cap="none" spc="-15" normalizeH="0" baseline="0" noProof="0" dirty="0">
                <a:ln>
                  <a:noFill/>
                </a:ln>
                <a:solidFill>
                  <a:srgbClr val="FF0000"/>
                </a:solidFill>
                <a:effectLst/>
                <a:uLnTx/>
                <a:uFillTx/>
                <a:latin typeface="Calibri"/>
                <a:ea typeface="+mn-ea"/>
                <a:cs typeface="Calibri"/>
              </a:rPr>
              <a:t>και </a:t>
            </a:r>
            <a:r>
              <a:rPr kumimoji="0" sz="1200" b="0" i="1" u="none" strike="noStrike" kern="1200" cap="none" spc="-5" normalizeH="0" baseline="0" noProof="0" dirty="0">
                <a:ln>
                  <a:noFill/>
                </a:ln>
                <a:solidFill>
                  <a:srgbClr val="FF0000"/>
                </a:solidFill>
                <a:effectLst/>
                <a:uLnTx/>
                <a:uFillTx/>
                <a:latin typeface="Calibri"/>
                <a:ea typeface="+mn-ea"/>
                <a:cs typeface="Calibri"/>
              </a:rPr>
              <a:t>όχι ότι </a:t>
            </a:r>
            <a:r>
              <a:rPr kumimoji="0" sz="1200" b="0" i="1" u="none" strike="noStrike" kern="1200" cap="none" spc="0" normalizeH="0" baseline="0" noProof="0" dirty="0">
                <a:ln>
                  <a:noFill/>
                </a:ln>
                <a:solidFill>
                  <a:srgbClr val="FF0000"/>
                </a:solidFill>
                <a:effectLst/>
                <a:uLnTx/>
                <a:uFillTx/>
                <a:latin typeface="Calibri"/>
                <a:ea typeface="+mn-ea"/>
                <a:cs typeface="Calibri"/>
              </a:rPr>
              <a:t>ο </a:t>
            </a:r>
            <a:r>
              <a:rPr kumimoji="0" sz="1200" b="0" i="1" u="none" strike="noStrike" kern="1200" cap="none" spc="5" normalizeH="0" baseline="0" noProof="0" dirty="0">
                <a:ln>
                  <a:noFill/>
                </a:ln>
                <a:solidFill>
                  <a:srgbClr val="FF0000"/>
                </a:solidFill>
                <a:effectLst/>
                <a:uLnTx/>
                <a:uFillTx/>
                <a:latin typeface="Calibri"/>
                <a:ea typeface="+mn-ea"/>
                <a:cs typeface="Calibri"/>
              </a:rPr>
              <a:t> </a:t>
            </a:r>
            <a:r>
              <a:rPr kumimoji="0" sz="1200" b="0" i="1" u="none" strike="noStrike" kern="1200" cap="none" spc="-5" normalizeH="0" baseline="0" noProof="0" dirty="0">
                <a:ln>
                  <a:noFill/>
                </a:ln>
                <a:solidFill>
                  <a:srgbClr val="FF0000"/>
                </a:solidFill>
                <a:effectLst/>
                <a:uLnTx/>
                <a:uFillTx/>
                <a:latin typeface="Calibri"/>
                <a:ea typeface="+mn-ea"/>
                <a:cs typeface="Calibri"/>
              </a:rPr>
              <a:t>οργανισμός </a:t>
            </a:r>
            <a:r>
              <a:rPr kumimoji="0" sz="1200" b="0" i="1" u="none" strike="noStrike" kern="1200" cap="none" spc="0" normalizeH="0" baseline="0" noProof="0" dirty="0">
                <a:ln>
                  <a:noFill/>
                </a:ln>
                <a:solidFill>
                  <a:srgbClr val="FF0000"/>
                </a:solidFill>
                <a:effectLst/>
                <a:uLnTx/>
                <a:uFillTx/>
                <a:latin typeface="Calibri"/>
                <a:ea typeface="+mn-ea"/>
                <a:cs typeface="Calibri"/>
              </a:rPr>
              <a:t>έχει </a:t>
            </a:r>
            <a:r>
              <a:rPr kumimoji="0" sz="1200" b="0" i="1" u="none" strike="noStrike" kern="1200" cap="none" spc="-5" normalizeH="0" baseline="0" noProof="0" dirty="0">
                <a:ln>
                  <a:noFill/>
                </a:ln>
                <a:solidFill>
                  <a:srgbClr val="FF0000"/>
                </a:solidFill>
                <a:effectLst/>
                <a:uLnTx/>
                <a:uFillTx/>
                <a:latin typeface="Calibri"/>
                <a:ea typeface="+mn-ea"/>
                <a:cs typeface="Calibri"/>
              </a:rPr>
              <a:t>ήδη επικυρωθεί </a:t>
            </a:r>
            <a:r>
              <a:rPr kumimoji="0" sz="1200" b="0" i="1" u="none" strike="noStrike" kern="1200" cap="none" spc="0" normalizeH="0" baseline="0" noProof="0" dirty="0">
                <a:ln>
                  <a:noFill/>
                </a:ln>
                <a:solidFill>
                  <a:srgbClr val="FF0000"/>
                </a:solidFill>
                <a:effectLst/>
                <a:uLnTx/>
                <a:uFillTx/>
                <a:latin typeface="Calibri"/>
                <a:ea typeface="+mn-ea"/>
                <a:cs typeface="Calibri"/>
              </a:rPr>
              <a:t>από </a:t>
            </a:r>
            <a:r>
              <a:rPr kumimoji="0" sz="1200" b="0" i="1" u="none" strike="noStrike" kern="1200" cap="none" spc="-10" normalizeH="0" baseline="0" noProof="0" dirty="0">
                <a:ln>
                  <a:noFill/>
                </a:ln>
                <a:solidFill>
                  <a:srgbClr val="FF0000"/>
                </a:solidFill>
                <a:effectLst/>
                <a:uLnTx/>
                <a:uFillTx/>
                <a:latin typeface="Calibri"/>
                <a:ea typeface="+mn-ea"/>
                <a:cs typeface="Calibri"/>
              </a:rPr>
              <a:t>την </a:t>
            </a:r>
            <a:r>
              <a:rPr kumimoji="0" sz="1200" b="0" i="1" u="none" strike="noStrike" kern="1200" cap="none" spc="-5" normalizeH="0" baseline="0" noProof="0" dirty="0">
                <a:ln>
                  <a:noFill/>
                </a:ln>
                <a:solidFill>
                  <a:srgbClr val="FF0000"/>
                </a:solidFill>
                <a:effectLst/>
                <a:uLnTx/>
                <a:uFillTx/>
                <a:latin typeface="Calibri"/>
                <a:ea typeface="+mn-ea"/>
                <a:cs typeface="Calibri"/>
              </a:rPr>
              <a:t>αρμόδια Εθνική </a:t>
            </a:r>
            <a:r>
              <a:rPr kumimoji="0" sz="1200" b="0" i="1" u="none" strike="noStrike" kern="1200" cap="none" spc="-260" normalizeH="0" baseline="0" noProof="0" dirty="0">
                <a:ln>
                  <a:noFill/>
                </a:ln>
                <a:solidFill>
                  <a:srgbClr val="FF0000"/>
                </a:solidFill>
                <a:effectLst/>
                <a:uLnTx/>
                <a:uFillTx/>
                <a:latin typeface="Calibri"/>
                <a:ea typeface="+mn-ea"/>
                <a:cs typeface="Calibri"/>
              </a:rPr>
              <a:t> </a:t>
            </a:r>
            <a:r>
              <a:rPr kumimoji="0" sz="1200" b="0" i="1" u="none" strike="noStrike" kern="1200" cap="none" spc="-5" normalizeH="0" baseline="0" noProof="0" dirty="0">
                <a:ln>
                  <a:noFill/>
                </a:ln>
                <a:solidFill>
                  <a:srgbClr val="FF0000"/>
                </a:solidFill>
                <a:effectLst/>
                <a:uLnTx/>
                <a:uFillTx/>
                <a:latin typeface="Calibri"/>
                <a:ea typeface="+mn-ea"/>
                <a:cs typeface="Calibri"/>
              </a:rPr>
              <a:t>Υπηρεσία.</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5394" y="80898"/>
            <a:ext cx="744220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5" dirty="0">
                <a:solidFill>
                  <a:srgbClr val="FFFFFF"/>
                </a:solidFill>
              </a:rPr>
              <a:t> </a:t>
            </a:r>
            <a:r>
              <a:rPr sz="2800" spc="-35" dirty="0">
                <a:solidFill>
                  <a:srgbClr val="FFFFFF"/>
                </a:solidFill>
              </a:rPr>
              <a:t>ΝΕΟΥ</a:t>
            </a:r>
            <a:r>
              <a:rPr sz="2800" spc="5"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1990470" y="2214498"/>
            <a:ext cx="8722995" cy="1854835"/>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0" normalizeH="0" baseline="0" noProof="0" dirty="0">
                <a:ln>
                  <a:noFill/>
                </a:ln>
                <a:solidFill>
                  <a:prstClr val="black"/>
                </a:solidFill>
                <a:effectLst/>
                <a:uLnTx/>
                <a:uFillTx/>
                <a:latin typeface="Calibri"/>
                <a:ea typeface="+mn-ea"/>
                <a:cs typeface="Calibri"/>
              </a:rPr>
              <a:t>Για</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την</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εγγραφή </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δημόσιων</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σχολείων</a:t>
            </a:r>
            <a:r>
              <a:rPr kumimoji="0" sz="24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24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όλων</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4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των</a:t>
            </a:r>
            <a:r>
              <a:rPr kumimoji="0" sz="24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βαθμίδων</a:t>
            </a:r>
            <a:r>
              <a:rPr kumimoji="0" sz="2400" b="0" i="0" u="none" strike="noStrike" kern="1200" cap="none" spc="3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στο</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ORS,</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θα </a:t>
            </a:r>
            <a:r>
              <a:rPr kumimoji="0" sz="2400" b="0" i="0" u="none" strike="noStrike" kern="1200" cap="none" spc="-53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πρέπει</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να</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ληφθούν</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υπόψη</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oι</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heavy" strike="noStrike" kern="1200" cap="none" spc="-20" normalizeH="0" baseline="0" noProof="0" dirty="0">
                <a:ln>
                  <a:noFill/>
                </a:ln>
                <a:solidFill>
                  <a:srgbClr val="0462C1"/>
                </a:solidFill>
                <a:effectLst/>
                <a:uLnTx/>
                <a:uFill>
                  <a:solidFill>
                    <a:srgbClr val="0462C1"/>
                  </a:solidFill>
                </a:uFill>
                <a:latin typeface="Calibri"/>
                <a:ea typeface="+mn-ea"/>
                <a:cs typeface="Calibri"/>
                <a:hlinkClick r:id="rId2"/>
              </a:rPr>
              <a:t>κατάλογοι</a:t>
            </a:r>
            <a:r>
              <a:rPr kumimoji="0" sz="2400" b="0" i="0" u="none" strike="noStrike" kern="1200" cap="none" spc="35" normalizeH="0" baseline="0" noProof="0" dirty="0">
                <a:ln>
                  <a:noFill/>
                </a:ln>
                <a:solidFill>
                  <a:srgbClr val="0462C1"/>
                </a:solidFill>
                <a:effectLst/>
                <a:uLnTx/>
                <a:uFillTx/>
                <a:latin typeface="Calibri"/>
                <a:ea typeface="+mn-ea"/>
                <a:cs typeface="Calibri"/>
                <a:hlinkClick r:id="rId2"/>
              </a:rPr>
              <a:t> </a:t>
            </a:r>
            <a:r>
              <a:rPr kumimoji="0" sz="2400" b="0" i="0" u="none" strike="noStrike" kern="1200" cap="none" spc="0" normalizeH="0" baseline="0" noProof="0" dirty="0">
                <a:ln>
                  <a:noFill/>
                </a:ln>
                <a:solidFill>
                  <a:prstClr val="black"/>
                </a:solidFill>
                <a:effectLst/>
                <a:uLnTx/>
                <a:uFillTx/>
                <a:latin typeface="Calibri"/>
                <a:ea typeface="+mn-ea"/>
                <a:cs typeface="Calibri"/>
              </a:rPr>
              <a:t>με </a:t>
            </a:r>
            <a:r>
              <a:rPr kumimoji="0" sz="2400" b="0" i="0" u="none" strike="noStrike" kern="1200" cap="none" spc="-10" normalizeH="0" baseline="0" noProof="0" dirty="0">
                <a:ln>
                  <a:noFill/>
                </a:ln>
                <a:solidFill>
                  <a:prstClr val="black"/>
                </a:solidFill>
                <a:effectLst/>
                <a:uLnTx/>
                <a:uFillTx/>
                <a:latin typeface="Calibri"/>
                <a:ea typeface="+mn-ea"/>
                <a:cs typeface="Calibri"/>
              </a:rPr>
              <a:t>τα</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τυποποιημένα </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ονόματα</a:t>
            </a:r>
            <a:r>
              <a:rPr kumimoji="0" sz="24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σχολείων</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που</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έχει</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δημιουργήσει</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το</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Υπουργείο</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Παιδείας,</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Αθλητισμού</a:t>
            </a:r>
            <a:r>
              <a:rPr kumimoji="0" sz="2400" b="0" i="0" u="none" strike="noStrike" kern="1200" cap="none" spc="-30" normalizeH="0" baseline="0" noProof="0" dirty="0">
                <a:ln>
                  <a:noFill/>
                </a:ln>
                <a:solidFill>
                  <a:prstClr val="black"/>
                </a:solidFill>
                <a:effectLst/>
                <a:uLnTx/>
                <a:uFillTx/>
                <a:latin typeface="Calibri"/>
                <a:ea typeface="+mn-ea"/>
                <a:cs typeface="Calibri"/>
              </a:rPr>
              <a:t> και</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Νεολαίας</a:t>
            </a:r>
            <a:r>
              <a:rPr kumimoji="0" sz="2400" b="0" i="0" u="none" strike="noStrike" kern="1200" cap="none" spc="0" normalizeH="0" baseline="0" noProof="0" dirty="0">
                <a:ln>
                  <a:noFill/>
                </a:ln>
                <a:solidFill>
                  <a:prstClr val="black"/>
                </a:solidFill>
                <a:effectLst/>
                <a:uLnTx/>
                <a:uFillTx/>
                <a:latin typeface="Calibri"/>
                <a:ea typeface="+mn-ea"/>
                <a:cs typeface="Calibri"/>
              </a:rPr>
              <a:t> Κύπρου</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(τυποποίηση</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σύμφωνα</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με</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το</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ρομανικό</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αλφάβητο)</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8254"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443280" y="1372311"/>
            <a:ext cx="11367720" cy="3913504"/>
          </a:xfrm>
          <a:prstGeom prst="rect">
            <a:avLst/>
          </a:prstGeom>
        </p:spPr>
        <p:txBody>
          <a:bodyPr vert="horz" wrap="square" lIns="0" tIns="12065" rIns="0" bIns="0" rtlCol="0">
            <a:spAutoFit/>
          </a:bodyPr>
          <a:lstStyle/>
          <a:p>
            <a:pPr marL="297815" marR="6985" lvl="0" indent="-285750" algn="just" defTabSz="914400" rtl="0" eaLnBrk="1" fontAlgn="auto" latinLnBrk="0" hangingPunct="1">
              <a:lnSpc>
                <a:spcPct val="100000"/>
              </a:lnSpc>
              <a:spcBef>
                <a:spcPts val="95"/>
              </a:spcBef>
              <a:spcAft>
                <a:spcPts val="0"/>
              </a:spcAft>
              <a:buClrTx/>
              <a:buSzTx/>
              <a:buFont typeface="Wingdings"/>
              <a:buChar char=""/>
              <a:tabLst>
                <a:tab pos="298450" algn="l"/>
              </a:tabLst>
              <a:defRPr/>
            </a:pPr>
            <a:r>
              <a:rPr kumimoji="0" sz="2200" b="0" i="0" u="none" strike="noStrike" kern="1200" cap="none" spc="-5" normalizeH="0" baseline="0" noProof="0" dirty="0">
                <a:ln>
                  <a:noFill/>
                </a:ln>
                <a:solidFill>
                  <a:prstClr val="black"/>
                </a:solidFill>
                <a:effectLst/>
                <a:uLnTx/>
                <a:uFillTx/>
                <a:latin typeface="Calibri"/>
                <a:ea typeface="+mn-ea"/>
                <a:cs typeface="Calibri"/>
              </a:rPr>
              <a:t>Εφόσον</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ένας</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οργανισμός</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υποβάλει</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επιτυχώς</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0" normalizeH="0" baseline="0" noProof="0" dirty="0">
                <a:ln>
                  <a:noFill/>
                </a:ln>
                <a:solidFill>
                  <a:prstClr val="black"/>
                </a:solidFill>
                <a:effectLst/>
                <a:uLnTx/>
                <a:uFillTx/>
                <a:latin typeface="Calibri"/>
                <a:ea typeface="+mn-ea"/>
                <a:cs typeface="Calibri"/>
              </a:rPr>
              <a:t>τη</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φόρμα</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εγγραφής</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r>
              <a:rPr kumimoji="0" sz="2200" b="0" i="0" u="none" strike="noStrike" kern="1200" cap="none" spc="-5" normalizeH="0" baseline="0" noProof="0" dirty="0">
                <a:ln>
                  <a:noFill/>
                </a:ln>
                <a:solidFill>
                  <a:prstClr val="black"/>
                </a:solidFill>
                <a:effectLst/>
                <a:uLnTx/>
                <a:uFillTx/>
                <a:latin typeface="Calibri"/>
                <a:ea typeface="+mn-ea"/>
                <a:cs typeface="Calibri"/>
              </a:rPr>
              <a:t> στο</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ORS,</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ο </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authorised </a:t>
            </a:r>
            <a:r>
              <a:rPr kumimoji="0" sz="2200" b="0" i="0" u="none" strike="noStrike" kern="1200" cap="none" spc="-10" normalizeH="0" baseline="0" noProof="0" dirty="0">
                <a:ln>
                  <a:noFill/>
                </a:ln>
                <a:solidFill>
                  <a:prstClr val="black"/>
                </a:solidFill>
                <a:effectLst/>
                <a:uLnTx/>
                <a:uFillTx/>
                <a:latin typeface="Calibri"/>
                <a:ea typeface="+mn-ea"/>
                <a:cs typeface="Calibri"/>
              </a:rPr>
              <a:t>user </a:t>
            </a:r>
            <a:r>
              <a:rPr kumimoji="0" sz="2200" b="0" i="0" u="none" strike="noStrike" kern="1200" cap="none" spc="-5" normalizeH="0" baseline="0" noProof="0" dirty="0">
                <a:ln>
                  <a:noFill/>
                </a:ln>
                <a:solidFill>
                  <a:prstClr val="black"/>
                </a:solidFill>
                <a:effectLst/>
                <a:uLnTx/>
                <a:uFillTx/>
                <a:latin typeface="Calibri"/>
                <a:ea typeface="+mn-ea"/>
                <a:cs typeface="Calibri"/>
              </a:rPr>
              <a:t>συνδέεται – όποτε ο ίδιος επιθυμεί - με </a:t>
            </a:r>
            <a:r>
              <a:rPr kumimoji="0" sz="2200" b="0" i="0" u="none" strike="noStrike" kern="1200" cap="none" spc="-15" normalizeH="0" baseline="0" noProof="0" dirty="0">
                <a:ln>
                  <a:noFill/>
                </a:ln>
                <a:solidFill>
                  <a:prstClr val="black"/>
                </a:solidFill>
                <a:effectLst/>
                <a:uLnTx/>
                <a:uFillTx/>
                <a:latin typeface="Calibri"/>
                <a:ea typeface="+mn-ea"/>
                <a:cs typeface="Calibri"/>
              </a:rPr>
              <a:t>την </a:t>
            </a:r>
            <a:r>
              <a:rPr kumimoji="0" sz="2200" b="0" i="0" u="none" strike="noStrike" kern="1200" cap="none" spc="-10" normalizeH="0" baseline="0" noProof="0" dirty="0">
                <a:ln>
                  <a:noFill/>
                </a:ln>
                <a:solidFill>
                  <a:prstClr val="black"/>
                </a:solidFill>
                <a:effectLst/>
                <a:uLnTx/>
                <a:uFillTx/>
                <a:latin typeface="Calibri"/>
                <a:ea typeface="+mn-ea"/>
                <a:cs typeface="Calibri"/>
              </a:rPr>
              <a:t>Πλατφόρμα</a:t>
            </a:r>
            <a:r>
              <a:rPr kumimoji="0" sz="2200" b="0" i="0" u="none" strike="noStrike" kern="1200" cap="none" spc="-10" normalizeH="0" baseline="0" noProof="0" dirty="0">
                <a:ln>
                  <a:noFill/>
                </a:ln>
                <a:solidFill>
                  <a:srgbClr val="0462C1"/>
                </a:solidFill>
                <a:effectLst/>
                <a:uLnTx/>
                <a:uFillTx/>
                <a:latin typeface="Calibri"/>
                <a:ea typeface="+mn-ea"/>
                <a:cs typeface="Calibri"/>
              </a:rPr>
              <a:t> </a:t>
            </a:r>
            <a:r>
              <a:rPr kumimoji="0" sz="22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rPr>
              <a:t>Erasmus+ </a:t>
            </a:r>
            <a:r>
              <a:rPr kumimoji="0" sz="22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rPr>
              <a:t>and </a:t>
            </a:r>
            <a:r>
              <a:rPr kumimoji="0" sz="2200" b="0" i="0" u="none" strike="noStrike" kern="1200" cap="none" spc="5" normalizeH="0" baseline="0" noProof="0" dirty="0">
                <a:ln>
                  <a:noFill/>
                </a:ln>
                <a:solidFill>
                  <a:srgbClr val="0462C1"/>
                </a:solidFill>
                <a:effectLst/>
                <a:uLnTx/>
                <a:uFillTx/>
                <a:latin typeface="Calibri"/>
                <a:ea typeface="+mn-ea"/>
                <a:cs typeface="Calibri"/>
              </a:rPr>
              <a:t> </a:t>
            </a:r>
            <a:r>
              <a:rPr kumimoji="0" sz="22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rPr>
              <a:t>European </a:t>
            </a:r>
            <a:r>
              <a:rPr kumimoji="0" sz="22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rPr>
              <a:t>Solidarity </a:t>
            </a:r>
            <a:r>
              <a:rPr kumimoji="0" sz="22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rPr>
              <a:t>Corps </a:t>
            </a:r>
            <a:r>
              <a:rPr kumimoji="0" sz="22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rPr>
              <a:t>Platform</a:t>
            </a:r>
            <a:r>
              <a:rPr kumimoji="0" sz="2200" b="0" i="0" u="none" strike="noStrike" kern="1200" cap="none" spc="-5" normalizeH="0" baseline="0" noProof="0" dirty="0">
                <a:ln>
                  <a:noFill/>
                </a:ln>
                <a:solidFill>
                  <a:prstClr val="black"/>
                </a:solidFill>
                <a:effectLst/>
                <a:uLnTx/>
                <a:uFillTx/>
                <a:latin typeface="Calibri"/>
                <a:ea typeface="+mn-ea"/>
                <a:cs typeface="Calibri"/>
              </a:rPr>
              <a:t>, χρησιμοποιώντας </a:t>
            </a:r>
            <a:r>
              <a:rPr kumimoji="0" sz="2200" b="0" i="0" u="none" strike="noStrike" kern="1200" cap="none" spc="-10" normalizeH="0" baseline="0" noProof="0" dirty="0">
                <a:ln>
                  <a:noFill/>
                </a:ln>
                <a:solidFill>
                  <a:prstClr val="black"/>
                </a:solidFill>
                <a:effectLst/>
                <a:uLnTx/>
                <a:uFillTx/>
                <a:latin typeface="Calibri"/>
                <a:ea typeface="+mn-ea"/>
                <a:cs typeface="Calibri"/>
              </a:rPr>
              <a:t>τον </a:t>
            </a:r>
            <a:r>
              <a:rPr kumimoji="0" sz="2200" b="0" i="0" u="none" strike="noStrike" kern="1200" cap="none" spc="0" normalizeH="0" baseline="0" noProof="0" dirty="0">
                <a:ln>
                  <a:noFill/>
                </a:ln>
                <a:solidFill>
                  <a:prstClr val="black"/>
                </a:solidFill>
                <a:effectLst/>
                <a:uLnTx/>
                <a:uFillTx/>
                <a:latin typeface="Calibri"/>
                <a:ea typeface="+mn-ea"/>
                <a:cs typeface="Calibri"/>
              </a:rPr>
              <a:t>EU Login </a:t>
            </a:r>
            <a:r>
              <a:rPr kumimoji="0" sz="2200" b="0" i="0" u="none" strike="noStrike" kern="1200" cap="none" spc="-10" normalizeH="0" baseline="0" noProof="0" dirty="0">
                <a:ln>
                  <a:noFill/>
                </a:ln>
                <a:solidFill>
                  <a:prstClr val="black"/>
                </a:solidFill>
                <a:effectLst/>
                <a:uLnTx/>
                <a:uFillTx/>
                <a:latin typeface="Calibri"/>
                <a:ea typeface="+mn-ea"/>
                <a:cs typeface="Calibri"/>
              </a:rPr>
              <a:t>λογαριασμό </a:t>
            </a:r>
            <a:r>
              <a:rPr kumimoji="0" sz="2200" b="0" i="0" u="none" strike="noStrike" kern="1200" cap="none" spc="-5" normalizeH="0" baseline="0" noProof="0" dirty="0">
                <a:ln>
                  <a:noFill/>
                </a:ln>
                <a:solidFill>
                  <a:prstClr val="black"/>
                </a:solidFill>
                <a:effectLst/>
                <a:uLnTx/>
                <a:uFillTx/>
                <a:latin typeface="Calibri"/>
                <a:ea typeface="+mn-ea"/>
                <a:cs typeface="Calibri"/>
              </a:rPr>
              <a:t>που</a:t>
            </a:r>
            <a:r>
              <a:rPr kumimoji="0" lang="el-GR"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err="1">
                <a:ln>
                  <a:noFill/>
                </a:ln>
                <a:solidFill>
                  <a:prstClr val="black"/>
                </a:solidFill>
                <a:effectLst/>
                <a:uLnTx/>
                <a:uFillTx/>
                <a:latin typeface="Calibri"/>
                <a:ea typeface="+mn-ea"/>
                <a:cs typeface="Calibri"/>
              </a:rPr>
              <a:t>χρησιμο</a:t>
            </a:r>
            <a:r>
              <a:rPr kumimoji="0" sz="2200" b="0" i="0" u="none" strike="noStrike" kern="1200" cap="none" spc="-10" normalizeH="0" baseline="0" noProof="0" dirty="0">
                <a:ln>
                  <a:noFill/>
                </a:ln>
                <a:solidFill>
                  <a:prstClr val="black"/>
                </a:solidFill>
                <a:effectLst/>
                <a:uLnTx/>
                <a:uFillTx/>
                <a:latin typeface="Calibri"/>
                <a:ea typeface="+mn-ea"/>
                <a:cs typeface="Calibri"/>
              </a:rPr>
              <a:t>ποιήθηκε</a:t>
            </a:r>
            <a:r>
              <a:rPr kumimoji="0" sz="2200" b="0" i="0" u="none" strike="noStrike" kern="1200" cap="none" spc="6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για</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25" normalizeH="0" baseline="0" noProof="0" dirty="0">
                <a:ln>
                  <a:noFill/>
                </a:ln>
                <a:solidFill>
                  <a:prstClr val="black"/>
                </a:solidFill>
                <a:effectLst/>
                <a:uLnTx/>
                <a:uFillTx/>
                <a:latin typeface="Calibri"/>
                <a:ea typeface="+mn-ea"/>
                <a:cs typeface="Calibri"/>
              </a:rPr>
              <a:t>την</a:t>
            </a:r>
            <a:r>
              <a:rPr kumimoji="0" sz="2200" b="0" i="0" u="none" strike="noStrike" kern="1200" cap="none" spc="1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εγγραφή,</a:t>
            </a:r>
            <a:r>
              <a:rPr kumimoji="0" sz="2200" b="0" i="0" u="none" strike="noStrike" kern="1200" cap="none" spc="4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για</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να:</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2300" b="0" i="0" u="none" strike="noStrike" kern="1200" cap="none" spc="0" normalizeH="0" baseline="0" noProof="0" dirty="0">
              <a:ln>
                <a:noFill/>
              </a:ln>
              <a:solidFill>
                <a:prstClr val="black"/>
              </a:solidFill>
              <a:effectLst/>
              <a:uLnTx/>
              <a:uFillTx/>
              <a:latin typeface="Calibri"/>
              <a:ea typeface="+mn-ea"/>
              <a:cs typeface="Calibri"/>
            </a:endParaRPr>
          </a:p>
          <a:p>
            <a:pPr marL="355600" marR="5080" lvl="0" indent="-343535" algn="just" defTabSz="914400" rtl="0" eaLnBrk="1" fontAlgn="auto" latinLnBrk="0" hangingPunct="1">
              <a:lnSpc>
                <a:spcPct val="100000"/>
              </a:lnSpc>
              <a:spcBef>
                <a:spcPts val="0"/>
              </a:spcBef>
              <a:spcAft>
                <a:spcPts val="0"/>
              </a:spcAft>
              <a:buClrTx/>
              <a:buSzTx/>
              <a:buFont typeface="Wingdings"/>
              <a:buChar char=""/>
              <a:tabLst>
                <a:tab pos="356235" algn="l"/>
              </a:tabLst>
              <a:defRPr/>
            </a:pP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Ολοκληρώσει </a:t>
            </a:r>
            <a:r>
              <a:rPr kumimoji="0" sz="20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την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ενημέρωση </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των στοιχείων του οργανισμού,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ανεβάζοντας </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στην πλατφόρμα τα </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απαραίτητα</a:t>
            </a:r>
            <a:r>
              <a:rPr kumimoji="0" sz="2000" b="0" i="0" u="heavy" strike="noStrike" kern="1200" cap="none" spc="8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έντυπα</a:t>
            </a:r>
            <a:r>
              <a:rPr kumimoji="0" sz="2000" b="0" i="0" u="none" strike="noStrike" kern="1200" cap="none" spc="8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Wingdings"/>
                <a:ea typeface="+mn-ea"/>
                <a:cs typeface="Wingdings"/>
              </a:rPr>
              <a:t></a:t>
            </a:r>
            <a:r>
              <a:rPr kumimoji="0" sz="2000" b="0" i="0" u="none" strike="noStrike" kern="1200" cap="none" spc="35"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5" normalizeH="0" baseline="0" noProof="0" dirty="0">
                <a:ln>
                  <a:noFill/>
                </a:ln>
                <a:solidFill>
                  <a:prstClr val="black"/>
                </a:solidFill>
                <a:effectLst/>
                <a:uLnTx/>
                <a:uFillTx/>
                <a:latin typeface="Calibri"/>
                <a:ea typeface="+mn-ea"/>
                <a:cs typeface="Calibri"/>
              </a:rPr>
              <a:t>Αυτή</a:t>
            </a:r>
            <a:r>
              <a:rPr kumimoji="0" sz="2000" b="0" i="0" u="none" strike="noStrike" kern="1200" cap="none" spc="7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η</a:t>
            </a:r>
            <a:r>
              <a:rPr kumimoji="0" sz="2000" b="0" i="0" u="none" strike="noStrike" kern="1200" cap="none" spc="8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διαδικασία</a:t>
            </a:r>
            <a:r>
              <a:rPr kumimoji="0" sz="2000" b="0" i="0" u="none" strike="noStrike" kern="1200" cap="none" spc="7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μπορεί</a:t>
            </a:r>
            <a:r>
              <a:rPr kumimoji="0" sz="2000" b="0" i="0" u="none" strike="noStrike" kern="1200" cap="none" spc="7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να</a:t>
            </a:r>
            <a:r>
              <a:rPr kumimoji="0" sz="2000" b="0" i="0" u="none" strike="noStrike" kern="1200" cap="none" spc="6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γίνει</a:t>
            </a:r>
            <a:r>
              <a:rPr kumimoji="0" sz="2000" b="0" i="0" u="none" strike="noStrike" kern="1200" cap="none" spc="70" normalizeH="0" baseline="0" noProof="0" dirty="0">
                <a:ln>
                  <a:noFill/>
                </a:ln>
                <a:solidFill>
                  <a:prstClr val="black"/>
                </a:solidFill>
                <a:effectLst/>
                <a:uLnTx/>
                <a:uFillTx/>
                <a:latin typeface="Calibri"/>
                <a:ea typeface="+mn-ea"/>
                <a:cs typeface="Calibri"/>
              </a:rPr>
              <a:t> </a:t>
            </a:r>
            <a:r>
              <a:rPr kumimoji="0" sz="2000" b="0" i="0" u="none" strike="noStrike" kern="1200" cap="none" spc="-20" normalizeH="0" baseline="0" noProof="0" dirty="0">
                <a:ln>
                  <a:noFill/>
                </a:ln>
                <a:solidFill>
                  <a:prstClr val="black"/>
                </a:solidFill>
                <a:effectLst/>
                <a:uLnTx/>
                <a:uFillTx/>
                <a:latin typeface="Calibri"/>
                <a:ea typeface="+mn-ea"/>
                <a:cs typeface="Calibri"/>
              </a:rPr>
              <a:t>και</a:t>
            </a:r>
            <a:r>
              <a:rPr kumimoji="0" sz="2000" b="0" i="0" u="none" strike="noStrike" kern="1200" cap="none" spc="7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απευθείας,</a:t>
            </a:r>
            <a:r>
              <a:rPr kumimoji="0" sz="2000" b="0" i="0" u="none" strike="noStrike" kern="1200" cap="none" spc="8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με</a:t>
            </a:r>
            <a:r>
              <a:rPr kumimoji="0" sz="2000" b="0" i="0" u="none" strike="noStrike" kern="1200" cap="none" spc="5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a:t>
            </a:r>
            <a:r>
              <a:rPr kumimoji="0" sz="2000" b="0" i="0" u="none" strike="noStrike" kern="1200" cap="none" spc="7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που</a:t>
            </a:r>
            <a:r>
              <a:rPr kumimoji="0" sz="2000" b="0" i="0" u="none" strike="noStrike" kern="1200" cap="none" spc="7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εμφανίζεται </a:t>
            </a:r>
            <a:r>
              <a:rPr kumimoji="0" sz="2000" b="0" i="0" u="none" strike="noStrike" kern="1200" cap="none" spc="-44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η</a:t>
            </a:r>
            <a:r>
              <a:rPr kumimoji="0" sz="2000" b="0" i="0" u="none" strike="noStrike" kern="1200" cap="none" spc="-5" normalizeH="0" baseline="0" noProof="0" dirty="0">
                <a:ln>
                  <a:noFill/>
                </a:ln>
                <a:solidFill>
                  <a:prstClr val="black"/>
                </a:solidFill>
                <a:effectLst/>
                <a:uLnTx/>
                <a:uFillTx/>
                <a:latin typeface="Calibri"/>
                <a:ea typeface="+mn-ea"/>
                <a:cs typeface="Calibri"/>
              </a:rPr>
              <a:t> ενότητα</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“Documents” </a:t>
            </a:r>
            <a:r>
              <a:rPr kumimoji="0" sz="2000" b="0" i="0" u="none" strike="noStrike" kern="1200" cap="none" spc="5" normalizeH="0" baseline="0" noProof="0" dirty="0">
                <a:ln>
                  <a:noFill/>
                </a:ln>
                <a:solidFill>
                  <a:prstClr val="black"/>
                </a:solidFill>
                <a:effectLst/>
                <a:uLnTx/>
                <a:uFillTx/>
                <a:latin typeface="Calibri"/>
                <a:ea typeface="+mn-ea"/>
                <a:cs typeface="Calibri"/>
              </a:rPr>
              <a:t>στο</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αριστερό</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μενού,</a:t>
            </a:r>
            <a:r>
              <a:rPr kumimoji="0" sz="2000" b="0" i="0" u="none" strike="noStrike" kern="1200" cap="none" spc="-5" normalizeH="0" baseline="0" noProof="0" dirty="0">
                <a:ln>
                  <a:noFill/>
                </a:ln>
                <a:solidFill>
                  <a:prstClr val="black"/>
                </a:solidFill>
                <a:effectLst/>
                <a:uLnTx/>
                <a:uFillTx/>
                <a:latin typeface="Calibri"/>
                <a:ea typeface="+mn-ea"/>
                <a:cs typeface="Calibri"/>
              </a:rPr>
              <a:t> αμέσως</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μετά</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την</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εγγραφή</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του</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οργανισμού</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 typeface="Wingdings"/>
              <a:buChar char=""/>
              <a:tabLst/>
              <a:defRPr/>
            </a:pPr>
            <a:endParaRPr kumimoji="0" sz="21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3535" algn="l" defTabSz="914400" rtl="0" eaLnBrk="1" fontAlgn="auto" latinLnBrk="0" hangingPunct="1">
              <a:lnSpc>
                <a:spcPct val="100000"/>
              </a:lnSpc>
              <a:spcBef>
                <a:spcPts val="0"/>
              </a:spcBef>
              <a:spcAft>
                <a:spcPts val="0"/>
              </a:spcAft>
              <a:buClrTx/>
              <a:buSzTx/>
              <a:buFont typeface="Wingdings"/>
              <a:buChar char=""/>
              <a:tabLst>
                <a:tab pos="355600" algn="l"/>
                <a:tab pos="356235" algn="l"/>
              </a:tabLst>
              <a:defRPr/>
            </a:pP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Προσθέσει</a:t>
            </a:r>
            <a:r>
              <a:rPr kumimoji="0" sz="2000" b="0" i="0" u="heavy" strike="noStrike" kern="1200" cap="none" spc="-4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authorised</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users</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0"/>
              </a:spcBef>
              <a:spcAft>
                <a:spcPts val="0"/>
              </a:spcAft>
              <a:buClrTx/>
              <a:buSzTx/>
              <a:buFont typeface="Wingdings"/>
              <a:buChar char=""/>
              <a:tabLst/>
              <a:defRPr/>
            </a:pPr>
            <a:endParaRPr kumimoji="0" sz="21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3535" algn="l" defTabSz="914400" rtl="0" eaLnBrk="1" fontAlgn="auto" latinLnBrk="0" hangingPunct="1">
              <a:lnSpc>
                <a:spcPct val="100000"/>
              </a:lnSpc>
              <a:spcBef>
                <a:spcPts val="0"/>
              </a:spcBef>
              <a:spcAft>
                <a:spcPts val="0"/>
              </a:spcAft>
              <a:buClrTx/>
              <a:buSzTx/>
              <a:buFont typeface="Wingdings"/>
              <a:buChar char=""/>
              <a:tabLst>
                <a:tab pos="355600" algn="l"/>
                <a:tab pos="356235" algn="l"/>
              </a:tabLst>
              <a:defRPr/>
            </a:pP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Επικαιροποιήσει</a:t>
            </a:r>
            <a:r>
              <a:rPr kumimoji="0" sz="2000" b="0" i="0" u="none" strike="noStrike" kern="1200" cap="none" spc="-4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τα στοιχεία</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εγγραφής</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0822"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443280" y="956563"/>
            <a:ext cx="857250" cy="3308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Calibri"/>
                <a:ea typeface="+mn-ea"/>
                <a:cs typeface="Calibri"/>
              </a:rPr>
              <a:t>Βήμα</a:t>
            </a:r>
            <a:r>
              <a:rPr kumimoji="0" sz="2000" b="1" i="0" u="none" strike="noStrike" kern="1200" cap="none" spc="-8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1:</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128015" y="1600200"/>
            <a:ext cx="11843004" cy="4066031"/>
          </a:xfrm>
          <a:prstGeom prst="rect">
            <a:avLst/>
          </a:prstGeom>
        </p:spPr>
      </p:pic>
      <p:sp>
        <p:nvSpPr>
          <p:cNvPr id="5" name="object 5"/>
          <p:cNvSpPr txBox="1"/>
          <p:nvPr/>
        </p:nvSpPr>
        <p:spPr>
          <a:xfrm>
            <a:off x="298195" y="5957112"/>
            <a:ext cx="6496050"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Κάτω</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από</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15" normalizeH="0" baseline="0" noProof="0" dirty="0">
                <a:ln>
                  <a:noFill/>
                </a:ln>
                <a:solidFill>
                  <a:prstClr val="black"/>
                </a:solidFill>
                <a:effectLst/>
                <a:uLnTx/>
                <a:uFillTx/>
                <a:latin typeface="Calibri"/>
                <a:ea typeface="+mn-ea"/>
                <a:cs typeface="Calibri"/>
              </a:rPr>
              <a:t>την</a:t>
            </a:r>
            <a:r>
              <a:rPr kumimoji="0" sz="1400" b="0" i="0" u="none" strike="noStrike" kern="1200" cap="none" spc="-10" normalizeH="0" baseline="0" noProof="0" dirty="0">
                <a:ln>
                  <a:noFill/>
                </a:ln>
                <a:solidFill>
                  <a:prstClr val="black"/>
                </a:solidFill>
                <a:effectLst/>
                <a:uLnTx/>
                <a:uFillTx/>
                <a:latin typeface="Calibri"/>
                <a:ea typeface="+mn-ea"/>
                <a:cs typeface="Calibri"/>
              </a:rPr>
              <a:t> ενότητα </a:t>
            </a:r>
            <a:r>
              <a:rPr kumimoji="0" sz="1400" b="1" i="0" u="none" strike="noStrike" kern="1200" cap="none" spc="-5" normalizeH="0" baseline="0" noProof="0" dirty="0">
                <a:ln>
                  <a:noFill/>
                </a:ln>
                <a:solidFill>
                  <a:prstClr val="black"/>
                </a:solidFill>
                <a:effectLst/>
                <a:uLnTx/>
                <a:uFillTx/>
                <a:latin typeface="Calibri"/>
                <a:ea typeface="+mn-ea"/>
                <a:cs typeface="Calibri"/>
              </a:rPr>
              <a:t>Organisations</a:t>
            </a:r>
            <a:r>
              <a:rPr kumimoji="0" sz="1400" b="1" i="0" u="none" strike="noStrike" kern="1200" cap="none" spc="-3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εμφανίζεται</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άλλη μία</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επιλογή</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(“My </a:t>
            </a:r>
            <a:r>
              <a:rPr kumimoji="0" sz="1400" b="0" i="0" u="none" strike="noStrike" kern="1200" cap="none" spc="-5" normalizeH="0" baseline="0" noProof="0" dirty="0">
                <a:ln>
                  <a:noFill/>
                </a:ln>
                <a:solidFill>
                  <a:prstClr val="black"/>
                </a:solidFill>
                <a:effectLst/>
                <a:uLnTx/>
                <a:uFillTx/>
                <a:latin typeface="Calibri"/>
                <a:ea typeface="+mn-ea"/>
                <a:cs typeface="Calibri"/>
              </a:rPr>
              <a:t>Organisations”)</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867055" y="60190"/>
            <a:ext cx="8595101" cy="523220"/>
          </a:xfrm>
          <a:prstGeom prst="rect">
            <a:avLst/>
          </a:prstGeom>
          <a:noFill/>
        </p:spPr>
        <p:txBody>
          <a:bodyPr wrap="square" rtlCol="0">
            <a:spAutoFit/>
          </a:bodyPr>
          <a:lstStyle/>
          <a:p>
            <a:pPr algn="ctr"/>
            <a:r>
              <a:rPr lang="el-GR" sz="2800" b="1" dirty="0">
                <a:solidFill>
                  <a:schemeClr val="bg1"/>
                </a:solidFill>
              </a:rPr>
              <a:t>ΔΟΜΗ ΤΟΥ ΠΡΟΓΡΑΜΜΑΤΟΣ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grpSp>
        <p:nvGrpSpPr>
          <p:cNvPr id="4" name="object 3">
            <a:extLst>
              <a:ext uri="{FF2B5EF4-FFF2-40B4-BE49-F238E27FC236}">
                <a16:creationId xmlns:a16="http://schemas.microsoft.com/office/drawing/2014/main" id="{8E7DDA67-8D13-CDDC-B83A-C81F748C14F2}"/>
              </a:ext>
            </a:extLst>
          </p:cNvPr>
          <p:cNvGrpSpPr/>
          <p:nvPr/>
        </p:nvGrpSpPr>
        <p:grpSpPr>
          <a:xfrm>
            <a:off x="245109" y="1022350"/>
            <a:ext cx="2329180" cy="1136015"/>
            <a:chOff x="245109" y="1022350"/>
            <a:chExt cx="2329180" cy="1136015"/>
          </a:xfrm>
        </p:grpSpPr>
        <p:sp>
          <p:nvSpPr>
            <p:cNvPr id="5" name="object 4">
              <a:extLst>
                <a:ext uri="{FF2B5EF4-FFF2-40B4-BE49-F238E27FC236}">
                  <a16:creationId xmlns:a16="http://schemas.microsoft.com/office/drawing/2014/main" id="{86FCD9A7-669C-7088-C2DD-DAFF088543D2}"/>
                </a:ext>
              </a:extLst>
            </p:cNvPr>
            <p:cNvSpPr/>
            <p:nvPr/>
          </p:nvSpPr>
          <p:spPr>
            <a:xfrm>
              <a:off x="251459" y="1028700"/>
              <a:ext cx="2316480" cy="1123315"/>
            </a:xfrm>
            <a:custGeom>
              <a:avLst/>
              <a:gdLst/>
              <a:ahLst/>
              <a:cxnLst/>
              <a:rect l="l" t="t" r="r" b="b"/>
              <a:pathLst>
                <a:path w="2316480" h="1123314">
                  <a:moveTo>
                    <a:pt x="1158240" y="0"/>
                  </a:moveTo>
                  <a:lnTo>
                    <a:pt x="1094691" y="831"/>
                  </a:lnTo>
                  <a:lnTo>
                    <a:pt x="1032037" y="3295"/>
                  </a:lnTo>
                  <a:lnTo>
                    <a:pt x="970368" y="7351"/>
                  </a:lnTo>
                  <a:lnTo>
                    <a:pt x="909771" y="12954"/>
                  </a:lnTo>
                  <a:lnTo>
                    <a:pt x="850335" y="20062"/>
                  </a:lnTo>
                  <a:lnTo>
                    <a:pt x="792148" y="28632"/>
                  </a:lnTo>
                  <a:lnTo>
                    <a:pt x="735298" y="38622"/>
                  </a:lnTo>
                  <a:lnTo>
                    <a:pt x="679874" y="49989"/>
                  </a:lnTo>
                  <a:lnTo>
                    <a:pt x="625964" y="62688"/>
                  </a:lnTo>
                  <a:lnTo>
                    <a:pt x="573656" y="76679"/>
                  </a:lnTo>
                  <a:lnTo>
                    <a:pt x="523038" y="91918"/>
                  </a:lnTo>
                  <a:lnTo>
                    <a:pt x="474200" y="108362"/>
                  </a:lnTo>
                  <a:lnTo>
                    <a:pt x="427229" y="125968"/>
                  </a:lnTo>
                  <a:lnTo>
                    <a:pt x="382213" y="144694"/>
                  </a:lnTo>
                  <a:lnTo>
                    <a:pt x="339242" y="164496"/>
                  </a:lnTo>
                  <a:lnTo>
                    <a:pt x="298403" y="185332"/>
                  </a:lnTo>
                  <a:lnTo>
                    <a:pt x="259784" y="207159"/>
                  </a:lnTo>
                  <a:lnTo>
                    <a:pt x="223474" y="229935"/>
                  </a:lnTo>
                  <a:lnTo>
                    <a:pt x="189561" y="253615"/>
                  </a:lnTo>
                  <a:lnTo>
                    <a:pt x="158134" y="278158"/>
                  </a:lnTo>
                  <a:lnTo>
                    <a:pt x="129281" y="303520"/>
                  </a:lnTo>
                  <a:lnTo>
                    <a:pt x="79649" y="356532"/>
                  </a:lnTo>
                  <a:lnTo>
                    <a:pt x="41373" y="412309"/>
                  </a:lnTo>
                  <a:lnTo>
                    <a:pt x="15159" y="470506"/>
                  </a:lnTo>
                  <a:lnTo>
                    <a:pt x="1713" y="530783"/>
                  </a:lnTo>
                  <a:lnTo>
                    <a:pt x="0" y="561594"/>
                  </a:lnTo>
                  <a:lnTo>
                    <a:pt x="1713" y="592404"/>
                  </a:lnTo>
                  <a:lnTo>
                    <a:pt x="15159" y="652681"/>
                  </a:lnTo>
                  <a:lnTo>
                    <a:pt x="41373" y="710878"/>
                  </a:lnTo>
                  <a:lnTo>
                    <a:pt x="79649" y="766655"/>
                  </a:lnTo>
                  <a:lnTo>
                    <a:pt x="129281" y="819667"/>
                  </a:lnTo>
                  <a:lnTo>
                    <a:pt x="158134" y="845029"/>
                  </a:lnTo>
                  <a:lnTo>
                    <a:pt x="189561" y="869572"/>
                  </a:lnTo>
                  <a:lnTo>
                    <a:pt x="223474" y="893252"/>
                  </a:lnTo>
                  <a:lnTo>
                    <a:pt x="259784" y="916028"/>
                  </a:lnTo>
                  <a:lnTo>
                    <a:pt x="298403" y="937855"/>
                  </a:lnTo>
                  <a:lnTo>
                    <a:pt x="339242" y="958691"/>
                  </a:lnTo>
                  <a:lnTo>
                    <a:pt x="382213" y="978493"/>
                  </a:lnTo>
                  <a:lnTo>
                    <a:pt x="427229" y="997219"/>
                  </a:lnTo>
                  <a:lnTo>
                    <a:pt x="474200" y="1014825"/>
                  </a:lnTo>
                  <a:lnTo>
                    <a:pt x="523038" y="1031269"/>
                  </a:lnTo>
                  <a:lnTo>
                    <a:pt x="573656" y="1046508"/>
                  </a:lnTo>
                  <a:lnTo>
                    <a:pt x="625964" y="1060499"/>
                  </a:lnTo>
                  <a:lnTo>
                    <a:pt x="679874" y="1073198"/>
                  </a:lnTo>
                  <a:lnTo>
                    <a:pt x="735298" y="1084565"/>
                  </a:lnTo>
                  <a:lnTo>
                    <a:pt x="792148" y="1094555"/>
                  </a:lnTo>
                  <a:lnTo>
                    <a:pt x="850335" y="1103125"/>
                  </a:lnTo>
                  <a:lnTo>
                    <a:pt x="909771" y="1110233"/>
                  </a:lnTo>
                  <a:lnTo>
                    <a:pt x="970368" y="1115836"/>
                  </a:lnTo>
                  <a:lnTo>
                    <a:pt x="1032037" y="1119892"/>
                  </a:lnTo>
                  <a:lnTo>
                    <a:pt x="1094691" y="1122356"/>
                  </a:lnTo>
                  <a:lnTo>
                    <a:pt x="1158240" y="1123188"/>
                  </a:lnTo>
                  <a:lnTo>
                    <a:pt x="1221791" y="1122356"/>
                  </a:lnTo>
                  <a:lnTo>
                    <a:pt x="1284446" y="1119892"/>
                  </a:lnTo>
                  <a:lnTo>
                    <a:pt x="1346117" y="1115836"/>
                  </a:lnTo>
                  <a:lnTo>
                    <a:pt x="1406715" y="1110233"/>
                  </a:lnTo>
                  <a:lnTo>
                    <a:pt x="1466153" y="1103125"/>
                  </a:lnTo>
                  <a:lnTo>
                    <a:pt x="1524341" y="1094555"/>
                  </a:lnTo>
                  <a:lnTo>
                    <a:pt x="1581191" y="1084565"/>
                  </a:lnTo>
                  <a:lnTo>
                    <a:pt x="1636616" y="1073198"/>
                  </a:lnTo>
                  <a:lnTo>
                    <a:pt x="1690527" y="1060499"/>
                  </a:lnTo>
                  <a:lnTo>
                    <a:pt x="1742835" y="1046508"/>
                  </a:lnTo>
                  <a:lnTo>
                    <a:pt x="1793452" y="1031269"/>
                  </a:lnTo>
                  <a:lnTo>
                    <a:pt x="1842290" y="1014825"/>
                  </a:lnTo>
                  <a:lnTo>
                    <a:pt x="1889261" y="997219"/>
                  </a:lnTo>
                  <a:lnTo>
                    <a:pt x="1934276" y="978493"/>
                  </a:lnTo>
                  <a:lnTo>
                    <a:pt x="1977247" y="958691"/>
                  </a:lnTo>
                  <a:lnTo>
                    <a:pt x="2018085" y="937855"/>
                  </a:lnTo>
                  <a:lnTo>
                    <a:pt x="2056703" y="916028"/>
                  </a:lnTo>
                  <a:lnTo>
                    <a:pt x="2093012" y="893252"/>
                  </a:lnTo>
                  <a:lnTo>
                    <a:pt x="2126924" y="869572"/>
                  </a:lnTo>
                  <a:lnTo>
                    <a:pt x="2158350" y="845029"/>
                  </a:lnTo>
                  <a:lnTo>
                    <a:pt x="2187203" y="819667"/>
                  </a:lnTo>
                  <a:lnTo>
                    <a:pt x="2236833" y="766655"/>
                  </a:lnTo>
                  <a:lnTo>
                    <a:pt x="2275107" y="710878"/>
                  </a:lnTo>
                  <a:lnTo>
                    <a:pt x="2301321" y="652681"/>
                  </a:lnTo>
                  <a:lnTo>
                    <a:pt x="2314766" y="592404"/>
                  </a:lnTo>
                  <a:lnTo>
                    <a:pt x="2316479" y="561594"/>
                  </a:lnTo>
                  <a:lnTo>
                    <a:pt x="2314766" y="530783"/>
                  </a:lnTo>
                  <a:lnTo>
                    <a:pt x="2301321" y="470506"/>
                  </a:lnTo>
                  <a:lnTo>
                    <a:pt x="2275107" y="412309"/>
                  </a:lnTo>
                  <a:lnTo>
                    <a:pt x="2236833" y="356532"/>
                  </a:lnTo>
                  <a:lnTo>
                    <a:pt x="2187203" y="303520"/>
                  </a:lnTo>
                  <a:lnTo>
                    <a:pt x="2158350" y="278158"/>
                  </a:lnTo>
                  <a:lnTo>
                    <a:pt x="2126924" y="253615"/>
                  </a:lnTo>
                  <a:lnTo>
                    <a:pt x="2093012" y="229935"/>
                  </a:lnTo>
                  <a:lnTo>
                    <a:pt x="2056703" y="207159"/>
                  </a:lnTo>
                  <a:lnTo>
                    <a:pt x="2018085" y="185332"/>
                  </a:lnTo>
                  <a:lnTo>
                    <a:pt x="1977247" y="164496"/>
                  </a:lnTo>
                  <a:lnTo>
                    <a:pt x="1934276" y="144694"/>
                  </a:lnTo>
                  <a:lnTo>
                    <a:pt x="1889261" y="125968"/>
                  </a:lnTo>
                  <a:lnTo>
                    <a:pt x="1842290" y="108362"/>
                  </a:lnTo>
                  <a:lnTo>
                    <a:pt x="1793452" y="91918"/>
                  </a:lnTo>
                  <a:lnTo>
                    <a:pt x="1742835" y="76679"/>
                  </a:lnTo>
                  <a:lnTo>
                    <a:pt x="1690527" y="62688"/>
                  </a:lnTo>
                  <a:lnTo>
                    <a:pt x="1636616" y="49989"/>
                  </a:lnTo>
                  <a:lnTo>
                    <a:pt x="1581191" y="38622"/>
                  </a:lnTo>
                  <a:lnTo>
                    <a:pt x="1524341" y="28632"/>
                  </a:lnTo>
                  <a:lnTo>
                    <a:pt x="1466153" y="20062"/>
                  </a:lnTo>
                  <a:lnTo>
                    <a:pt x="1406715" y="12954"/>
                  </a:lnTo>
                  <a:lnTo>
                    <a:pt x="1346117" y="7351"/>
                  </a:lnTo>
                  <a:lnTo>
                    <a:pt x="1284446" y="3295"/>
                  </a:lnTo>
                  <a:lnTo>
                    <a:pt x="1221791" y="831"/>
                  </a:lnTo>
                  <a:lnTo>
                    <a:pt x="1158240" y="0"/>
                  </a:lnTo>
                  <a:close/>
                </a:path>
              </a:pathLst>
            </a:custGeom>
            <a:solidFill>
              <a:srgbClr val="39B5B1"/>
            </a:solidFill>
          </p:spPr>
          <p:txBody>
            <a:bodyPr wrap="square" lIns="0" tIns="0" rIns="0" bIns="0" rtlCol="0"/>
            <a:lstStyle/>
            <a:p>
              <a:endParaRPr/>
            </a:p>
          </p:txBody>
        </p:sp>
        <p:sp>
          <p:nvSpPr>
            <p:cNvPr id="7" name="object 5">
              <a:extLst>
                <a:ext uri="{FF2B5EF4-FFF2-40B4-BE49-F238E27FC236}">
                  <a16:creationId xmlns:a16="http://schemas.microsoft.com/office/drawing/2014/main" id="{5BC1DAAE-7708-4E24-215E-FC9F89138674}"/>
                </a:ext>
              </a:extLst>
            </p:cNvPr>
            <p:cNvSpPr/>
            <p:nvPr/>
          </p:nvSpPr>
          <p:spPr>
            <a:xfrm>
              <a:off x="251459" y="1028700"/>
              <a:ext cx="2316480" cy="1123315"/>
            </a:xfrm>
            <a:custGeom>
              <a:avLst/>
              <a:gdLst/>
              <a:ahLst/>
              <a:cxnLst/>
              <a:rect l="l" t="t" r="r" b="b"/>
              <a:pathLst>
                <a:path w="2316480" h="1123314">
                  <a:moveTo>
                    <a:pt x="0" y="561594"/>
                  </a:moveTo>
                  <a:lnTo>
                    <a:pt x="6796" y="500406"/>
                  </a:lnTo>
                  <a:lnTo>
                    <a:pt x="26714" y="441126"/>
                  </a:lnTo>
                  <a:lnTo>
                    <a:pt x="59048" y="384096"/>
                  </a:lnTo>
                  <a:lnTo>
                    <a:pt x="103090" y="329659"/>
                  </a:lnTo>
                  <a:lnTo>
                    <a:pt x="158134" y="278158"/>
                  </a:lnTo>
                  <a:lnTo>
                    <a:pt x="189561" y="253615"/>
                  </a:lnTo>
                  <a:lnTo>
                    <a:pt x="223474" y="229935"/>
                  </a:lnTo>
                  <a:lnTo>
                    <a:pt x="259784" y="207159"/>
                  </a:lnTo>
                  <a:lnTo>
                    <a:pt x="298403" y="185332"/>
                  </a:lnTo>
                  <a:lnTo>
                    <a:pt x="339242" y="164496"/>
                  </a:lnTo>
                  <a:lnTo>
                    <a:pt x="382213" y="144694"/>
                  </a:lnTo>
                  <a:lnTo>
                    <a:pt x="427229" y="125968"/>
                  </a:lnTo>
                  <a:lnTo>
                    <a:pt x="474200" y="108362"/>
                  </a:lnTo>
                  <a:lnTo>
                    <a:pt x="523038" y="91918"/>
                  </a:lnTo>
                  <a:lnTo>
                    <a:pt x="573656" y="76679"/>
                  </a:lnTo>
                  <a:lnTo>
                    <a:pt x="625964" y="62688"/>
                  </a:lnTo>
                  <a:lnTo>
                    <a:pt x="679874" y="49989"/>
                  </a:lnTo>
                  <a:lnTo>
                    <a:pt x="735298" y="38622"/>
                  </a:lnTo>
                  <a:lnTo>
                    <a:pt x="792148" y="28632"/>
                  </a:lnTo>
                  <a:lnTo>
                    <a:pt x="850335" y="20062"/>
                  </a:lnTo>
                  <a:lnTo>
                    <a:pt x="909771" y="12954"/>
                  </a:lnTo>
                  <a:lnTo>
                    <a:pt x="970368" y="7351"/>
                  </a:lnTo>
                  <a:lnTo>
                    <a:pt x="1032037" y="3295"/>
                  </a:lnTo>
                  <a:lnTo>
                    <a:pt x="1094691" y="831"/>
                  </a:lnTo>
                  <a:lnTo>
                    <a:pt x="1158240" y="0"/>
                  </a:lnTo>
                  <a:lnTo>
                    <a:pt x="1221791" y="831"/>
                  </a:lnTo>
                  <a:lnTo>
                    <a:pt x="1284446" y="3295"/>
                  </a:lnTo>
                  <a:lnTo>
                    <a:pt x="1346117" y="7351"/>
                  </a:lnTo>
                  <a:lnTo>
                    <a:pt x="1406715" y="12954"/>
                  </a:lnTo>
                  <a:lnTo>
                    <a:pt x="1466153" y="20062"/>
                  </a:lnTo>
                  <a:lnTo>
                    <a:pt x="1524341" y="28632"/>
                  </a:lnTo>
                  <a:lnTo>
                    <a:pt x="1581191" y="38622"/>
                  </a:lnTo>
                  <a:lnTo>
                    <a:pt x="1636616" y="49989"/>
                  </a:lnTo>
                  <a:lnTo>
                    <a:pt x="1690527" y="62688"/>
                  </a:lnTo>
                  <a:lnTo>
                    <a:pt x="1742835" y="76679"/>
                  </a:lnTo>
                  <a:lnTo>
                    <a:pt x="1793452" y="91918"/>
                  </a:lnTo>
                  <a:lnTo>
                    <a:pt x="1842290" y="108362"/>
                  </a:lnTo>
                  <a:lnTo>
                    <a:pt x="1889261" y="125968"/>
                  </a:lnTo>
                  <a:lnTo>
                    <a:pt x="1934276" y="144694"/>
                  </a:lnTo>
                  <a:lnTo>
                    <a:pt x="1977247" y="164496"/>
                  </a:lnTo>
                  <a:lnTo>
                    <a:pt x="2018085" y="185332"/>
                  </a:lnTo>
                  <a:lnTo>
                    <a:pt x="2056703" y="207159"/>
                  </a:lnTo>
                  <a:lnTo>
                    <a:pt x="2093012" y="229935"/>
                  </a:lnTo>
                  <a:lnTo>
                    <a:pt x="2126924" y="253615"/>
                  </a:lnTo>
                  <a:lnTo>
                    <a:pt x="2158350" y="278158"/>
                  </a:lnTo>
                  <a:lnTo>
                    <a:pt x="2187203" y="303520"/>
                  </a:lnTo>
                  <a:lnTo>
                    <a:pt x="2236833" y="356532"/>
                  </a:lnTo>
                  <a:lnTo>
                    <a:pt x="2275107" y="412309"/>
                  </a:lnTo>
                  <a:lnTo>
                    <a:pt x="2301321" y="470506"/>
                  </a:lnTo>
                  <a:lnTo>
                    <a:pt x="2314766" y="530783"/>
                  </a:lnTo>
                  <a:lnTo>
                    <a:pt x="2316479" y="561594"/>
                  </a:lnTo>
                  <a:lnTo>
                    <a:pt x="2314766" y="592404"/>
                  </a:lnTo>
                  <a:lnTo>
                    <a:pt x="2301321" y="652681"/>
                  </a:lnTo>
                  <a:lnTo>
                    <a:pt x="2275107" y="710878"/>
                  </a:lnTo>
                  <a:lnTo>
                    <a:pt x="2236833" y="766655"/>
                  </a:lnTo>
                  <a:lnTo>
                    <a:pt x="2187203" y="819667"/>
                  </a:lnTo>
                  <a:lnTo>
                    <a:pt x="2158350" y="845029"/>
                  </a:lnTo>
                  <a:lnTo>
                    <a:pt x="2126924" y="869572"/>
                  </a:lnTo>
                  <a:lnTo>
                    <a:pt x="2093012" y="893252"/>
                  </a:lnTo>
                  <a:lnTo>
                    <a:pt x="2056703" y="916028"/>
                  </a:lnTo>
                  <a:lnTo>
                    <a:pt x="2018085" y="937855"/>
                  </a:lnTo>
                  <a:lnTo>
                    <a:pt x="1977247" y="958691"/>
                  </a:lnTo>
                  <a:lnTo>
                    <a:pt x="1934276" y="978493"/>
                  </a:lnTo>
                  <a:lnTo>
                    <a:pt x="1889261" y="997219"/>
                  </a:lnTo>
                  <a:lnTo>
                    <a:pt x="1842290" y="1014825"/>
                  </a:lnTo>
                  <a:lnTo>
                    <a:pt x="1793452" y="1031269"/>
                  </a:lnTo>
                  <a:lnTo>
                    <a:pt x="1742835" y="1046508"/>
                  </a:lnTo>
                  <a:lnTo>
                    <a:pt x="1690527" y="1060499"/>
                  </a:lnTo>
                  <a:lnTo>
                    <a:pt x="1636616" y="1073198"/>
                  </a:lnTo>
                  <a:lnTo>
                    <a:pt x="1581191" y="1084565"/>
                  </a:lnTo>
                  <a:lnTo>
                    <a:pt x="1524341" y="1094555"/>
                  </a:lnTo>
                  <a:lnTo>
                    <a:pt x="1466153" y="1103125"/>
                  </a:lnTo>
                  <a:lnTo>
                    <a:pt x="1406715" y="1110233"/>
                  </a:lnTo>
                  <a:lnTo>
                    <a:pt x="1346117" y="1115836"/>
                  </a:lnTo>
                  <a:lnTo>
                    <a:pt x="1284446" y="1119892"/>
                  </a:lnTo>
                  <a:lnTo>
                    <a:pt x="1221791" y="1122356"/>
                  </a:lnTo>
                  <a:lnTo>
                    <a:pt x="1158240" y="1123188"/>
                  </a:lnTo>
                  <a:lnTo>
                    <a:pt x="1094691" y="1122356"/>
                  </a:lnTo>
                  <a:lnTo>
                    <a:pt x="1032037" y="1119892"/>
                  </a:lnTo>
                  <a:lnTo>
                    <a:pt x="970368" y="1115836"/>
                  </a:lnTo>
                  <a:lnTo>
                    <a:pt x="909771" y="1110233"/>
                  </a:lnTo>
                  <a:lnTo>
                    <a:pt x="850335" y="1103125"/>
                  </a:lnTo>
                  <a:lnTo>
                    <a:pt x="792148" y="1094555"/>
                  </a:lnTo>
                  <a:lnTo>
                    <a:pt x="735298" y="1084565"/>
                  </a:lnTo>
                  <a:lnTo>
                    <a:pt x="679874" y="1073198"/>
                  </a:lnTo>
                  <a:lnTo>
                    <a:pt x="625964" y="1060499"/>
                  </a:lnTo>
                  <a:lnTo>
                    <a:pt x="573656" y="1046508"/>
                  </a:lnTo>
                  <a:lnTo>
                    <a:pt x="523038" y="1031269"/>
                  </a:lnTo>
                  <a:lnTo>
                    <a:pt x="474200" y="1014825"/>
                  </a:lnTo>
                  <a:lnTo>
                    <a:pt x="427229" y="997219"/>
                  </a:lnTo>
                  <a:lnTo>
                    <a:pt x="382213" y="978493"/>
                  </a:lnTo>
                  <a:lnTo>
                    <a:pt x="339242" y="958691"/>
                  </a:lnTo>
                  <a:lnTo>
                    <a:pt x="298403" y="937855"/>
                  </a:lnTo>
                  <a:lnTo>
                    <a:pt x="259784" y="916028"/>
                  </a:lnTo>
                  <a:lnTo>
                    <a:pt x="223474" y="893252"/>
                  </a:lnTo>
                  <a:lnTo>
                    <a:pt x="189561" y="869572"/>
                  </a:lnTo>
                  <a:lnTo>
                    <a:pt x="158134" y="845029"/>
                  </a:lnTo>
                  <a:lnTo>
                    <a:pt x="129281" y="819667"/>
                  </a:lnTo>
                  <a:lnTo>
                    <a:pt x="79649" y="766655"/>
                  </a:lnTo>
                  <a:lnTo>
                    <a:pt x="41373" y="710878"/>
                  </a:lnTo>
                  <a:lnTo>
                    <a:pt x="15159" y="652681"/>
                  </a:lnTo>
                  <a:lnTo>
                    <a:pt x="1713" y="592404"/>
                  </a:lnTo>
                  <a:lnTo>
                    <a:pt x="0" y="561594"/>
                  </a:lnTo>
                  <a:close/>
                </a:path>
              </a:pathLst>
            </a:custGeom>
            <a:ln w="12699">
              <a:solidFill>
                <a:srgbClr val="008080"/>
              </a:solidFill>
            </a:ln>
          </p:spPr>
          <p:txBody>
            <a:bodyPr wrap="square" lIns="0" tIns="0" rIns="0" bIns="0" rtlCol="0"/>
            <a:lstStyle/>
            <a:p>
              <a:endParaRPr/>
            </a:p>
          </p:txBody>
        </p:sp>
      </p:grpSp>
      <p:sp>
        <p:nvSpPr>
          <p:cNvPr id="8" name="object 6">
            <a:extLst>
              <a:ext uri="{FF2B5EF4-FFF2-40B4-BE49-F238E27FC236}">
                <a16:creationId xmlns:a16="http://schemas.microsoft.com/office/drawing/2014/main" id="{46355CAF-0048-B079-0667-A83C0A10017A}"/>
              </a:ext>
            </a:extLst>
          </p:cNvPr>
          <p:cNvSpPr txBox="1"/>
          <p:nvPr/>
        </p:nvSpPr>
        <p:spPr>
          <a:xfrm>
            <a:off x="687196" y="1131442"/>
            <a:ext cx="1445260" cy="939800"/>
          </a:xfrm>
          <a:prstGeom prst="rect">
            <a:avLst/>
          </a:prstGeom>
        </p:spPr>
        <p:txBody>
          <a:bodyPr vert="horz" wrap="square" lIns="0" tIns="12700" rIns="0" bIns="0" rtlCol="0">
            <a:spAutoFit/>
          </a:bodyPr>
          <a:lstStyle/>
          <a:p>
            <a:pPr marL="207645" marR="5080" indent="-195580">
              <a:lnSpc>
                <a:spcPct val="100000"/>
              </a:lnSpc>
              <a:spcBef>
                <a:spcPts val="100"/>
              </a:spcBef>
            </a:pPr>
            <a:r>
              <a:rPr sz="1500" b="1" spc="-5" dirty="0">
                <a:solidFill>
                  <a:schemeClr val="bg1"/>
                </a:solidFill>
                <a:latin typeface="Calibri"/>
                <a:cs typeface="Calibri"/>
              </a:rPr>
              <a:t>Βασική</a:t>
            </a:r>
            <a:r>
              <a:rPr sz="1500" b="1" spc="-40" dirty="0">
                <a:solidFill>
                  <a:schemeClr val="bg1"/>
                </a:solidFill>
                <a:latin typeface="Calibri"/>
                <a:cs typeface="Calibri"/>
              </a:rPr>
              <a:t> </a:t>
            </a:r>
            <a:r>
              <a:rPr sz="1500" b="1" spc="-5" dirty="0">
                <a:solidFill>
                  <a:schemeClr val="bg1"/>
                </a:solidFill>
                <a:latin typeface="Calibri"/>
                <a:cs typeface="Calibri"/>
              </a:rPr>
              <a:t>Δράση</a:t>
            </a:r>
            <a:r>
              <a:rPr sz="1500" b="1" spc="-25" dirty="0">
                <a:solidFill>
                  <a:schemeClr val="bg1"/>
                </a:solidFill>
                <a:latin typeface="Calibri"/>
                <a:cs typeface="Calibri"/>
              </a:rPr>
              <a:t> </a:t>
            </a:r>
            <a:r>
              <a:rPr sz="1500" b="1" dirty="0">
                <a:solidFill>
                  <a:schemeClr val="bg1"/>
                </a:solidFill>
                <a:latin typeface="Calibri"/>
                <a:cs typeface="Calibri"/>
              </a:rPr>
              <a:t>1</a:t>
            </a:r>
            <a:r>
              <a:rPr sz="1500" b="1" spc="-45" dirty="0">
                <a:solidFill>
                  <a:schemeClr val="bg1"/>
                </a:solidFill>
                <a:latin typeface="Calibri"/>
                <a:cs typeface="Calibri"/>
              </a:rPr>
              <a:t> </a:t>
            </a:r>
            <a:r>
              <a:rPr sz="1500" b="1" dirty="0">
                <a:solidFill>
                  <a:schemeClr val="bg1"/>
                </a:solidFill>
                <a:latin typeface="Calibri"/>
                <a:cs typeface="Calibri"/>
              </a:rPr>
              <a:t>– </a:t>
            </a:r>
            <a:r>
              <a:rPr sz="1500" b="1" spc="-325" dirty="0">
                <a:solidFill>
                  <a:schemeClr val="bg1"/>
                </a:solidFill>
                <a:latin typeface="Calibri"/>
                <a:cs typeface="Calibri"/>
              </a:rPr>
              <a:t> </a:t>
            </a:r>
            <a:r>
              <a:rPr sz="1500" b="1" spc="-5" dirty="0">
                <a:solidFill>
                  <a:schemeClr val="bg1"/>
                </a:solidFill>
                <a:latin typeface="Calibri"/>
                <a:cs typeface="Calibri"/>
              </a:rPr>
              <a:t>Μαθησιακή </a:t>
            </a:r>
            <a:r>
              <a:rPr sz="1500" b="1" dirty="0">
                <a:solidFill>
                  <a:schemeClr val="bg1"/>
                </a:solidFill>
                <a:latin typeface="Calibri"/>
                <a:cs typeface="Calibri"/>
              </a:rPr>
              <a:t> </a:t>
            </a:r>
            <a:r>
              <a:rPr sz="1500" b="1" spc="-10" dirty="0">
                <a:solidFill>
                  <a:schemeClr val="bg1"/>
                </a:solidFill>
                <a:latin typeface="Calibri"/>
                <a:cs typeface="Calibri"/>
              </a:rPr>
              <a:t>Κινητικότητα</a:t>
            </a:r>
            <a:endParaRPr sz="1500" dirty="0">
              <a:solidFill>
                <a:schemeClr val="bg1"/>
              </a:solidFill>
              <a:latin typeface="Calibri"/>
              <a:cs typeface="Calibri"/>
            </a:endParaRPr>
          </a:p>
          <a:p>
            <a:pPr marL="410209">
              <a:lnSpc>
                <a:spcPct val="100000"/>
              </a:lnSpc>
            </a:pPr>
            <a:r>
              <a:rPr sz="1500" b="1" spc="-5" dirty="0">
                <a:solidFill>
                  <a:schemeClr val="bg1"/>
                </a:solidFill>
                <a:latin typeface="Calibri"/>
                <a:cs typeface="Calibri"/>
              </a:rPr>
              <a:t>Ατόμων</a:t>
            </a:r>
            <a:endParaRPr sz="1500" dirty="0">
              <a:solidFill>
                <a:schemeClr val="bg1"/>
              </a:solidFill>
              <a:latin typeface="Calibri"/>
              <a:cs typeface="Calibri"/>
            </a:endParaRPr>
          </a:p>
        </p:txBody>
      </p:sp>
      <p:grpSp>
        <p:nvGrpSpPr>
          <p:cNvPr id="9" name="object 7">
            <a:extLst>
              <a:ext uri="{FF2B5EF4-FFF2-40B4-BE49-F238E27FC236}">
                <a16:creationId xmlns:a16="http://schemas.microsoft.com/office/drawing/2014/main" id="{253B9050-D2FE-F152-7D0B-448233FC21CC}"/>
              </a:ext>
            </a:extLst>
          </p:cNvPr>
          <p:cNvGrpSpPr/>
          <p:nvPr/>
        </p:nvGrpSpPr>
        <p:grpSpPr>
          <a:xfrm>
            <a:off x="167164" y="2796035"/>
            <a:ext cx="2472690" cy="1183640"/>
            <a:chOff x="173481" y="2415285"/>
            <a:chExt cx="2472690" cy="1183640"/>
          </a:xfrm>
        </p:grpSpPr>
        <p:sp>
          <p:nvSpPr>
            <p:cNvPr id="10" name="object 8">
              <a:extLst>
                <a:ext uri="{FF2B5EF4-FFF2-40B4-BE49-F238E27FC236}">
                  <a16:creationId xmlns:a16="http://schemas.microsoft.com/office/drawing/2014/main" id="{3D440934-B559-4938-DE57-FD981A0D3165}"/>
                </a:ext>
              </a:extLst>
            </p:cNvPr>
            <p:cNvSpPr/>
            <p:nvPr/>
          </p:nvSpPr>
          <p:spPr>
            <a:xfrm>
              <a:off x="179831" y="2421635"/>
              <a:ext cx="2459990" cy="1170940"/>
            </a:xfrm>
            <a:custGeom>
              <a:avLst/>
              <a:gdLst/>
              <a:ahLst/>
              <a:cxnLst/>
              <a:rect l="l" t="t" r="r" b="b"/>
              <a:pathLst>
                <a:path w="2459990" h="1170939">
                  <a:moveTo>
                    <a:pt x="1229868" y="0"/>
                  </a:moveTo>
                  <a:lnTo>
                    <a:pt x="1166579" y="761"/>
                  </a:lnTo>
                  <a:lnTo>
                    <a:pt x="1104121" y="3021"/>
                  </a:lnTo>
                  <a:lnTo>
                    <a:pt x="1042571" y="6742"/>
                  </a:lnTo>
                  <a:lnTo>
                    <a:pt x="982007" y="11889"/>
                  </a:lnTo>
                  <a:lnTo>
                    <a:pt x="922505" y="18423"/>
                  </a:lnTo>
                  <a:lnTo>
                    <a:pt x="864144" y="26309"/>
                  </a:lnTo>
                  <a:lnTo>
                    <a:pt x="806999" y="35509"/>
                  </a:lnTo>
                  <a:lnTo>
                    <a:pt x="751149" y="45987"/>
                  </a:lnTo>
                  <a:lnTo>
                    <a:pt x="696670" y="57707"/>
                  </a:lnTo>
                  <a:lnTo>
                    <a:pt x="643641" y="70630"/>
                  </a:lnTo>
                  <a:lnTo>
                    <a:pt x="592138" y="84721"/>
                  </a:lnTo>
                  <a:lnTo>
                    <a:pt x="542238" y="99943"/>
                  </a:lnTo>
                  <a:lnTo>
                    <a:pt x="494019" y="116259"/>
                  </a:lnTo>
                  <a:lnTo>
                    <a:pt x="447559" y="133631"/>
                  </a:lnTo>
                  <a:lnTo>
                    <a:pt x="402933" y="152025"/>
                  </a:lnTo>
                  <a:lnTo>
                    <a:pt x="360221" y="171402"/>
                  </a:lnTo>
                  <a:lnTo>
                    <a:pt x="319498" y="191726"/>
                  </a:lnTo>
                  <a:lnTo>
                    <a:pt x="280843" y="212960"/>
                  </a:lnTo>
                  <a:lnTo>
                    <a:pt x="244332" y="235068"/>
                  </a:lnTo>
                  <a:lnTo>
                    <a:pt x="210042" y="258012"/>
                  </a:lnTo>
                  <a:lnTo>
                    <a:pt x="178052" y="281756"/>
                  </a:lnTo>
                  <a:lnTo>
                    <a:pt x="148439" y="306263"/>
                  </a:lnTo>
                  <a:lnTo>
                    <a:pt x="96649" y="357419"/>
                  </a:lnTo>
                  <a:lnTo>
                    <a:pt x="55292" y="411187"/>
                  </a:lnTo>
                  <a:lnTo>
                    <a:pt x="24986" y="467271"/>
                  </a:lnTo>
                  <a:lnTo>
                    <a:pt x="6349" y="525379"/>
                  </a:lnTo>
                  <a:lnTo>
                    <a:pt x="0" y="585215"/>
                  </a:lnTo>
                  <a:lnTo>
                    <a:pt x="1600" y="615331"/>
                  </a:lnTo>
                  <a:lnTo>
                    <a:pt x="14170" y="674340"/>
                  </a:lnTo>
                  <a:lnTo>
                    <a:pt x="38719" y="731473"/>
                  </a:lnTo>
                  <a:lnTo>
                    <a:pt x="74628" y="786436"/>
                  </a:lnTo>
                  <a:lnTo>
                    <a:pt x="121278" y="838935"/>
                  </a:lnTo>
                  <a:lnTo>
                    <a:pt x="178052" y="888675"/>
                  </a:lnTo>
                  <a:lnTo>
                    <a:pt x="210042" y="912419"/>
                  </a:lnTo>
                  <a:lnTo>
                    <a:pt x="244332" y="935363"/>
                  </a:lnTo>
                  <a:lnTo>
                    <a:pt x="280843" y="957471"/>
                  </a:lnTo>
                  <a:lnTo>
                    <a:pt x="319498" y="978705"/>
                  </a:lnTo>
                  <a:lnTo>
                    <a:pt x="360221" y="999029"/>
                  </a:lnTo>
                  <a:lnTo>
                    <a:pt x="402933" y="1018406"/>
                  </a:lnTo>
                  <a:lnTo>
                    <a:pt x="447559" y="1036800"/>
                  </a:lnTo>
                  <a:lnTo>
                    <a:pt x="494019" y="1054172"/>
                  </a:lnTo>
                  <a:lnTo>
                    <a:pt x="542238" y="1070488"/>
                  </a:lnTo>
                  <a:lnTo>
                    <a:pt x="592138" y="1085710"/>
                  </a:lnTo>
                  <a:lnTo>
                    <a:pt x="643641" y="1099801"/>
                  </a:lnTo>
                  <a:lnTo>
                    <a:pt x="696670" y="1112724"/>
                  </a:lnTo>
                  <a:lnTo>
                    <a:pt x="751149" y="1124444"/>
                  </a:lnTo>
                  <a:lnTo>
                    <a:pt x="806999" y="1134922"/>
                  </a:lnTo>
                  <a:lnTo>
                    <a:pt x="864144" y="1144122"/>
                  </a:lnTo>
                  <a:lnTo>
                    <a:pt x="922505" y="1152008"/>
                  </a:lnTo>
                  <a:lnTo>
                    <a:pt x="982007" y="1158542"/>
                  </a:lnTo>
                  <a:lnTo>
                    <a:pt x="1042571" y="1163689"/>
                  </a:lnTo>
                  <a:lnTo>
                    <a:pt x="1104121" y="1167410"/>
                  </a:lnTo>
                  <a:lnTo>
                    <a:pt x="1166579" y="1169670"/>
                  </a:lnTo>
                  <a:lnTo>
                    <a:pt x="1229868" y="1170431"/>
                  </a:lnTo>
                  <a:lnTo>
                    <a:pt x="1293153" y="1169670"/>
                  </a:lnTo>
                  <a:lnTo>
                    <a:pt x="1355608" y="1167410"/>
                  </a:lnTo>
                  <a:lnTo>
                    <a:pt x="1417155" y="1163689"/>
                  </a:lnTo>
                  <a:lnTo>
                    <a:pt x="1477717" y="1158542"/>
                  </a:lnTo>
                  <a:lnTo>
                    <a:pt x="1537217" y="1152008"/>
                  </a:lnTo>
                  <a:lnTo>
                    <a:pt x="1595577" y="1144122"/>
                  </a:lnTo>
                  <a:lnTo>
                    <a:pt x="1652721" y="1134922"/>
                  </a:lnTo>
                  <a:lnTo>
                    <a:pt x="1708570" y="1124444"/>
                  </a:lnTo>
                  <a:lnTo>
                    <a:pt x="1763048" y="1112724"/>
                  </a:lnTo>
                  <a:lnTo>
                    <a:pt x="1816077" y="1099801"/>
                  </a:lnTo>
                  <a:lnTo>
                    <a:pt x="1867580" y="1085710"/>
                  </a:lnTo>
                  <a:lnTo>
                    <a:pt x="1917480" y="1070488"/>
                  </a:lnTo>
                  <a:lnTo>
                    <a:pt x="1965699" y="1054172"/>
                  </a:lnTo>
                  <a:lnTo>
                    <a:pt x="2012161" y="1036800"/>
                  </a:lnTo>
                  <a:lnTo>
                    <a:pt x="2056787" y="1018406"/>
                  </a:lnTo>
                  <a:lnTo>
                    <a:pt x="2099500" y="999029"/>
                  </a:lnTo>
                  <a:lnTo>
                    <a:pt x="2140224" y="978705"/>
                  </a:lnTo>
                  <a:lnTo>
                    <a:pt x="2178880" y="957471"/>
                  </a:lnTo>
                  <a:lnTo>
                    <a:pt x="2215392" y="935363"/>
                  </a:lnTo>
                  <a:lnTo>
                    <a:pt x="2249682" y="912419"/>
                  </a:lnTo>
                  <a:lnTo>
                    <a:pt x="2281674" y="888675"/>
                  </a:lnTo>
                  <a:lnTo>
                    <a:pt x="2311289" y="864168"/>
                  </a:lnTo>
                  <a:lnTo>
                    <a:pt x="2363081" y="813012"/>
                  </a:lnTo>
                  <a:lnTo>
                    <a:pt x="2404440" y="759244"/>
                  </a:lnTo>
                  <a:lnTo>
                    <a:pt x="2434747" y="703160"/>
                  </a:lnTo>
                  <a:lnTo>
                    <a:pt x="2453385" y="645052"/>
                  </a:lnTo>
                  <a:lnTo>
                    <a:pt x="2459736" y="585215"/>
                  </a:lnTo>
                  <a:lnTo>
                    <a:pt x="2458135" y="555100"/>
                  </a:lnTo>
                  <a:lnTo>
                    <a:pt x="2445564" y="496091"/>
                  </a:lnTo>
                  <a:lnTo>
                    <a:pt x="2421013" y="438958"/>
                  </a:lnTo>
                  <a:lnTo>
                    <a:pt x="2385103" y="383995"/>
                  </a:lnTo>
                  <a:lnTo>
                    <a:pt x="2338450" y="331496"/>
                  </a:lnTo>
                  <a:lnTo>
                    <a:pt x="2281674" y="281756"/>
                  </a:lnTo>
                  <a:lnTo>
                    <a:pt x="2249682" y="258012"/>
                  </a:lnTo>
                  <a:lnTo>
                    <a:pt x="2215392" y="235068"/>
                  </a:lnTo>
                  <a:lnTo>
                    <a:pt x="2178880" y="212960"/>
                  </a:lnTo>
                  <a:lnTo>
                    <a:pt x="2140224" y="191726"/>
                  </a:lnTo>
                  <a:lnTo>
                    <a:pt x="2099500" y="171402"/>
                  </a:lnTo>
                  <a:lnTo>
                    <a:pt x="2056787" y="152025"/>
                  </a:lnTo>
                  <a:lnTo>
                    <a:pt x="2012161" y="133631"/>
                  </a:lnTo>
                  <a:lnTo>
                    <a:pt x="1965699" y="116259"/>
                  </a:lnTo>
                  <a:lnTo>
                    <a:pt x="1917480" y="99943"/>
                  </a:lnTo>
                  <a:lnTo>
                    <a:pt x="1867580" y="84721"/>
                  </a:lnTo>
                  <a:lnTo>
                    <a:pt x="1816077" y="70630"/>
                  </a:lnTo>
                  <a:lnTo>
                    <a:pt x="1763048" y="57707"/>
                  </a:lnTo>
                  <a:lnTo>
                    <a:pt x="1708570" y="45987"/>
                  </a:lnTo>
                  <a:lnTo>
                    <a:pt x="1652721" y="35509"/>
                  </a:lnTo>
                  <a:lnTo>
                    <a:pt x="1595577" y="26309"/>
                  </a:lnTo>
                  <a:lnTo>
                    <a:pt x="1537217" y="18423"/>
                  </a:lnTo>
                  <a:lnTo>
                    <a:pt x="1477717" y="11889"/>
                  </a:lnTo>
                  <a:lnTo>
                    <a:pt x="1417155" y="6742"/>
                  </a:lnTo>
                  <a:lnTo>
                    <a:pt x="1355608" y="3021"/>
                  </a:lnTo>
                  <a:lnTo>
                    <a:pt x="1293153" y="761"/>
                  </a:lnTo>
                  <a:lnTo>
                    <a:pt x="1229868" y="0"/>
                  </a:lnTo>
                  <a:close/>
                </a:path>
              </a:pathLst>
            </a:custGeom>
            <a:solidFill>
              <a:srgbClr val="39B5B1"/>
            </a:solidFill>
            <a:ln>
              <a:solidFill>
                <a:srgbClr val="008080"/>
              </a:solidFill>
            </a:ln>
          </p:spPr>
          <p:txBody>
            <a:bodyPr wrap="square" lIns="0" tIns="0" rIns="0" bIns="0" rtlCol="0"/>
            <a:lstStyle/>
            <a:p>
              <a:endParaRPr/>
            </a:p>
          </p:txBody>
        </p:sp>
        <p:sp>
          <p:nvSpPr>
            <p:cNvPr id="11" name="object 9">
              <a:extLst>
                <a:ext uri="{FF2B5EF4-FFF2-40B4-BE49-F238E27FC236}">
                  <a16:creationId xmlns:a16="http://schemas.microsoft.com/office/drawing/2014/main" id="{38C1CAF4-5E44-3ECB-3D4F-7ACD63182A65}"/>
                </a:ext>
              </a:extLst>
            </p:cNvPr>
            <p:cNvSpPr/>
            <p:nvPr/>
          </p:nvSpPr>
          <p:spPr>
            <a:xfrm>
              <a:off x="179831" y="2421635"/>
              <a:ext cx="2459990" cy="1170940"/>
            </a:xfrm>
            <a:custGeom>
              <a:avLst/>
              <a:gdLst/>
              <a:ahLst/>
              <a:cxnLst/>
              <a:rect l="l" t="t" r="r" b="b"/>
              <a:pathLst>
                <a:path w="2459990" h="1170939">
                  <a:moveTo>
                    <a:pt x="0" y="585215"/>
                  </a:moveTo>
                  <a:lnTo>
                    <a:pt x="6349" y="525379"/>
                  </a:lnTo>
                  <a:lnTo>
                    <a:pt x="24986" y="467271"/>
                  </a:lnTo>
                  <a:lnTo>
                    <a:pt x="55292" y="411187"/>
                  </a:lnTo>
                  <a:lnTo>
                    <a:pt x="96649" y="357419"/>
                  </a:lnTo>
                  <a:lnTo>
                    <a:pt x="148439" y="306263"/>
                  </a:lnTo>
                  <a:lnTo>
                    <a:pt x="178052" y="281756"/>
                  </a:lnTo>
                  <a:lnTo>
                    <a:pt x="210042" y="258012"/>
                  </a:lnTo>
                  <a:lnTo>
                    <a:pt x="244332" y="235068"/>
                  </a:lnTo>
                  <a:lnTo>
                    <a:pt x="280843" y="212960"/>
                  </a:lnTo>
                  <a:lnTo>
                    <a:pt x="319498" y="191726"/>
                  </a:lnTo>
                  <a:lnTo>
                    <a:pt x="360221" y="171402"/>
                  </a:lnTo>
                  <a:lnTo>
                    <a:pt x="402933" y="152025"/>
                  </a:lnTo>
                  <a:lnTo>
                    <a:pt x="447559" y="133631"/>
                  </a:lnTo>
                  <a:lnTo>
                    <a:pt x="494019" y="116259"/>
                  </a:lnTo>
                  <a:lnTo>
                    <a:pt x="542238" y="99943"/>
                  </a:lnTo>
                  <a:lnTo>
                    <a:pt x="592138" y="84721"/>
                  </a:lnTo>
                  <a:lnTo>
                    <a:pt x="643641" y="70630"/>
                  </a:lnTo>
                  <a:lnTo>
                    <a:pt x="696670" y="57707"/>
                  </a:lnTo>
                  <a:lnTo>
                    <a:pt x="751149" y="45987"/>
                  </a:lnTo>
                  <a:lnTo>
                    <a:pt x="806999" y="35509"/>
                  </a:lnTo>
                  <a:lnTo>
                    <a:pt x="864144" y="26309"/>
                  </a:lnTo>
                  <a:lnTo>
                    <a:pt x="922505" y="18423"/>
                  </a:lnTo>
                  <a:lnTo>
                    <a:pt x="982007" y="11889"/>
                  </a:lnTo>
                  <a:lnTo>
                    <a:pt x="1042571" y="6742"/>
                  </a:lnTo>
                  <a:lnTo>
                    <a:pt x="1104121" y="3021"/>
                  </a:lnTo>
                  <a:lnTo>
                    <a:pt x="1166579" y="761"/>
                  </a:lnTo>
                  <a:lnTo>
                    <a:pt x="1229868" y="0"/>
                  </a:lnTo>
                  <a:lnTo>
                    <a:pt x="1293153" y="761"/>
                  </a:lnTo>
                  <a:lnTo>
                    <a:pt x="1355608" y="3021"/>
                  </a:lnTo>
                  <a:lnTo>
                    <a:pt x="1417155" y="6742"/>
                  </a:lnTo>
                  <a:lnTo>
                    <a:pt x="1477717" y="11889"/>
                  </a:lnTo>
                  <a:lnTo>
                    <a:pt x="1537217" y="18423"/>
                  </a:lnTo>
                  <a:lnTo>
                    <a:pt x="1595577" y="26309"/>
                  </a:lnTo>
                  <a:lnTo>
                    <a:pt x="1652721" y="35509"/>
                  </a:lnTo>
                  <a:lnTo>
                    <a:pt x="1708570" y="45987"/>
                  </a:lnTo>
                  <a:lnTo>
                    <a:pt x="1763048" y="57707"/>
                  </a:lnTo>
                  <a:lnTo>
                    <a:pt x="1816077" y="70630"/>
                  </a:lnTo>
                  <a:lnTo>
                    <a:pt x="1867580" y="84721"/>
                  </a:lnTo>
                  <a:lnTo>
                    <a:pt x="1917480" y="99943"/>
                  </a:lnTo>
                  <a:lnTo>
                    <a:pt x="1965699" y="116259"/>
                  </a:lnTo>
                  <a:lnTo>
                    <a:pt x="2012161" y="133631"/>
                  </a:lnTo>
                  <a:lnTo>
                    <a:pt x="2056787" y="152025"/>
                  </a:lnTo>
                  <a:lnTo>
                    <a:pt x="2099500" y="171402"/>
                  </a:lnTo>
                  <a:lnTo>
                    <a:pt x="2140224" y="191726"/>
                  </a:lnTo>
                  <a:lnTo>
                    <a:pt x="2178880" y="212960"/>
                  </a:lnTo>
                  <a:lnTo>
                    <a:pt x="2215392" y="235068"/>
                  </a:lnTo>
                  <a:lnTo>
                    <a:pt x="2249682" y="258012"/>
                  </a:lnTo>
                  <a:lnTo>
                    <a:pt x="2281674" y="281756"/>
                  </a:lnTo>
                  <a:lnTo>
                    <a:pt x="2311289" y="306263"/>
                  </a:lnTo>
                  <a:lnTo>
                    <a:pt x="2363081" y="357419"/>
                  </a:lnTo>
                  <a:lnTo>
                    <a:pt x="2404440" y="411187"/>
                  </a:lnTo>
                  <a:lnTo>
                    <a:pt x="2434747" y="467271"/>
                  </a:lnTo>
                  <a:lnTo>
                    <a:pt x="2453385" y="525379"/>
                  </a:lnTo>
                  <a:lnTo>
                    <a:pt x="2459736" y="585215"/>
                  </a:lnTo>
                  <a:lnTo>
                    <a:pt x="2458135" y="615331"/>
                  </a:lnTo>
                  <a:lnTo>
                    <a:pt x="2445564" y="674340"/>
                  </a:lnTo>
                  <a:lnTo>
                    <a:pt x="2421013" y="731473"/>
                  </a:lnTo>
                  <a:lnTo>
                    <a:pt x="2385103" y="786436"/>
                  </a:lnTo>
                  <a:lnTo>
                    <a:pt x="2338450" y="838935"/>
                  </a:lnTo>
                  <a:lnTo>
                    <a:pt x="2281674" y="888675"/>
                  </a:lnTo>
                  <a:lnTo>
                    <a:pt x="2249682" y="912419"/>
                  </a:lnTo>
                  <a:lnTo>
                    <a:pt x="2215392" y="935363"/>
                  </a:lnTo>
                  <a:lnTo>
                    <a:pt x="2178880" y="957471"/>
                  </a:lnTo>
                  <a:lnTo>
                    <a:pt x="2140224" y="978705"/>
                  </a:lnTo>
                  <a:lnTo>
                    <a:pt x="2099500" y="999029"/>
                  </a:lnTo>
                  <a:lnTo>
                    <a:pt x="2056787" y="1018406"/>
                  </a:lnTo>
                  <a:lnTo>
                    <a:pt x="2012161" y="1036800"/>
                  </a:lnTo>
                  <a:lnTo>
                    <a:pt x="1965699" y="1054172"/>
                  </a:lnTo>
                  <a:lnTo>
                    <a:pt x="1917480" y="1070488"/>
                  </a:lnTo>
                  <a:lnTo>
                    <a:pt x="1867580" y="1085710"/>
                  </a:lnTo>
                  <a:lnTo>
                    <a:pt x="1816077" y="1099801"/>
                  </a:lnTo>
                  <a:lnTo>
                    <a:pt x="1763048" y="1112724"/>
                  </a:lnTo>
                  <a:lnTo>
                    <a:pt x="1708570" y="1124444"/>
                  </a:lnTo>
                  <a:lnTo>
                    <a:pt x="1652721" y="1134922"/>
                  </a:lnTo>
                  <a:lnTo>
                    <a:pt x="1595577" y="1144122"/>
                  </a:lnTo>
                  <a:lnTo>
                    <a:pt x="1537217" y="1152008"/>
                  </a:lnTo>
                  <a:lnTo>
                    <a:pt x="1477717" y="1158542"/>
                  </a:lnTo>
                  <a:lnTo>
                    <a:pt x="1417155" y="1163689"/>
                  </a:lnTo>
                  <a:lnTo>
                    <a:pt x="1355608" y="1167410"/>
                  </a:lnTo>
                  <a:lnTo>
                    <a:pt x="1293153" y="1169670"/>
                  </a:lnTo>
                  <a:lnTo>
                    <a:pt x="1229868" y="1170431"/>
                  </a:lnTo>
                  <a:lnTo>
                    <a:pt x="1166579" y="1169670"/>
                  </a:lnTo>
                  <a:lnTo>
                    <a:pt x="1104121" y="1167410"/>
                  </a:lnTo>
                  <a:lnTo>
                    <a:pt x="1042571" y="1163689"/>
                  </a:lnTo>
                  <a:lnTo>
                    <a:pt x="982007" y="1158542"/>
                  </a:lnTo>
                  <a:lnTo>
                    <a:pt x="922505" y="1152008"/>
                  </a:lnTo>
                  <a:lnTo>
                    <a:pt x="864144" y="1144122"/>
                  </a:lnTo>
                  <a:lnTo>
                    <a:pt x="806999" y="1134922"/>
                  </a:lnTo>
                  <a:lnTo>
                    <a:pt x="751149" y="1124444"/>
                  </a:lnTo>
                  <a:lnTo>
                    <a:pt x="696670" y="1112724"/>
                  </a:lnTo>
                  <a:lnTo>
                    <a:pt x="643641" y="1099801"/>
                  </a:lnTo>
                  <a:lnTo>
                    <a:pt x="592138" y="1085710"/>
                  </a:lnTo>
                  <a:lnTo>
                    <a:pt x="542238" y="1070488"/>
                  </a:lnTo>
                  <a:lnTo>
                    <a:pt x="494019" y="1054172"/>
                  </a:lnTo>
                  <a:lnTo>
                    <a:pt x="447559" y="1036800"/>
                  </a:lnTo>
                  <a:lnTo>
                    <a:pt x="402933" y="1018406"/>
                  </a:lnTo>
                  <a:lnTo>
                    <a:pt x="360221" y="999029"/>
                  </a:lnTo>
                  <a:lnTo>
                    <a:pt x="319498" y="978705"/>
                  </a:lnTo>
                  <a:lnTo>
                    <a:pt x="280843" y="957471"/>
                  </a:lnTo>
                  <a:lnTo>
                    <a:pt x="244332" y="935363"/>
                  </a:lnTo>
                  <a:lnTo>
                    <a:pt x="210042" y="912419"/>
                  </a:lnTo>
                  <a:lnTo>
                    <a:pt x="178052" y="888675"/>
                  </a:lnTo>
                  <a:lnTo>
                    <a:pt x="148439" y="864168"/>
                  </a:lnTo>
                  <a:lnTo>
                    <a:pt x="96649" y="813012"/>
                  </a:lnTo>
                  <a:lnTo>
                    <a:pt x="55292" y="759244"/>
                  </a:lnTo>
                  <a:lnTo>
                    <a:pt x="24986" y="703160"/>
                  </a:lnTo>
                  <a:lnTo>
                    <a:pt x="6349" y="645052"/>
                  </a:lnTo>
                  <a:lnTo>
                    <a:pt x="0" y="585215"/>
                  </a:lnTo>
                  <a:close/>
                </a:path>
              </a:pathLst>
            </a:custGeom>
            <a:ln w="12699">
              <a:solidFill>
                <a:srgbClr val="008080"/>
              </a:solidFill>
            </a:ln>
          </p:spPr>
          <p:txBody>
            <a:bodyPr wrap="square" lIns="0" tIns="0" rIns="0" bIns="0" rtlCol="0"/>
            <a:lstStyle/>
            <a:p>
              <a:endParaRPr/>
            </a:p>
          </p:txBody>
        </p:sp>
      </p:grpSp>
      <p:sp>
        <p:nvSpPr>
          <p:cNvPr id="12" name="object 10">
            <a:extLst>
              <a:ext uri="{FF2B5EF4-FFF2-40B4-BE49-F238E27FC236}">
                <a16:creationId xmlns:a16="http://schemas.microsoft.com/office/drawing/2014/main" id="{942C2D7E-6084-25AD-8B09-3DD3FD39D8CF}"/>
              </a:ext>
            </a:extLst>
          </p:cNvPr>
          <p:cNvSpPr txBox="1"/>
          <p:nvPr/>
        </p:nvSpPr>
        <p:spPr>
          <a:xfrm>
            <a:off x="646712" y="2917955"/>
            <a:ext cx="1562100" cy="939800"/>
          </a:xfrm>
          <a:prstGeom prst="rect">
            <a:avLst/>
          </a:prstGeom>
        </p:spPr>
        <p:txBody>
          <a:bodyPr vert="horz" wrap="square" lIns="0" tIns="12700" rIns="0" bIns="0" rtlCol="0">
            <a:spAutoFit/>
          </a:bodyPr>
          <a:lstStyle/>
          <a:p>
            <a:pPr marL="12700" marR="5080" indent="1270" algn="ctr">
              <a:lnSpc>
                <a:spcPct val="100000"/>
              </a:lnSpc>
              <a:spcBef>
                <a:spcPts val="100"/>
              </a:spcBef>
            </a:pPr>
            <a:r>
              <a:rPr sz="1500" b="1" spc="-5" dirty="0">
                <a:solidFill>
                  <a:srgbClr val="FFFFFF"/>
                </a:solidFill>
                <a:latin typeface="Calibri"/>
                <a:cs typeface="Calibri"/>
              </a:rPr>
              <a:t>Βασική </a:t>
            </a:r>
            <a:r>
              <a:rPr sz="1500" b="1" spc="-10" dirty="0">
                <a:solidFill>
                  <a:srgbClr val="FFFFFF"/>
                </a:solidFill>
                <a:latin typeface="Calibri"/>
                <a:cs typeface="Calibri"/>
              </a:rPr>
              <a:t>Δράση </a:t>
            </a:r>
            <a:r>
              <a:rPr sz="1500" b="1" dirty="0">
                <a:solidFill>
                  <a:srgbClr val="FFFFFF"/>
                </a:solidFill>
                <a:latin typeface="Calibri"/>
                <a:cs typeface="Calibri"/>
              </a:rPr>
              <a:t>2 – </a:t>
            </a:r>
            <a:r>
              <a:rPr sz="1500" b="1" spc="5" dirty="0">
                <a:solidFill>
                  <a:srgbClr val="FFFFFF"/>
                </a:solidFill>
                <a:latin typeface="Calibri"/>
                <a:cs typeface="Calibri"/>
              </a:rPr>
              <a:t> </a:t>
            </a:r>
            <a:r>
              <a:rPr sz="1500" b="1" spc="-10" dirty="0">
                <a:solidFill>
                  <a:srgbClr val="FFFFFF"/>
                </a:solidFill>
                <a:latin typeface="Calibri"/>
                <a:cs typeface="Calibri"/>
              </a:rPr>
              <a:t>Συνεργασία</a:t>
            </a:r>
            <a:r>
              <a:rPr sz="1500" b="1" spc="-65" dirty="0">
                <a:solidFill>
                  <a:srgbClr val="FFFFFF"/>
                </a:solidFill>
                <a:latin typeface="Calibri"/>
                <a:cs typeface="Calibri"/>
              </a:rPr>
              <a:t> </a:t>
            </a:r>
            <a:r>
              <a:rPr sz="1500" b="1" spc="-10" dirty="0">
                <a:solidFill>
                  <a:srgbClr val="FFFFFF"/>
                </a:solidFill>
                <a:latin typeface="Calibri"/>
                <a:cs typeface="Calibri"/>
              </a:rPr>
              <a:t>μεταξύ </a:t>
            </a:r>
            <a:r>
              <a:rPr sz="1500" b="1" spc="-325" dirty="0">
                <a:solidFill>
                  <a:srgbClr val="FFFFFF"/>
                </a:solidFill>
                <a:latin typeface="Calibri"/>
                <a:cs typeface="Calibri"/>
              </a:rPr>
              <a:t> </a:t>
            </a:r>
            <a:r>
              <a:rPr sz="1500" b="1" spc="-10" dirty="0">
                <a:solidFill>
                  <a:srgbClr val="FFFFFF"/>
                </a:solidFill>
                <a:latin typeface="Calibri"/>
                <a:cs typeface="Calibri"/>
              </a:rPr>
              <a:t>Οργανισμών</a:t>
            </a:r>
            <a:r>
              <a:rPr sz="1500" b="1" spc="-15" dirty="0">
                <a:solidFill>
                  <a:srgbClr val="FFFFFF"/>
                </a:solidFill>
                <a:latin typeface="Calibri"/>
                <a:cs typeface="Calibri"/>
              </a:rPr>
              <a:t> </a:t>
            </a:r>
            <a:r>
              <a:rPr sz="1500" b="1" spc="-20" dirty="0">
                <a:solidFill>
                  <a:srgbClr val="FFFFFF"/>
                </a:solidFill>
                <a:latin typeface="Calibri"/>
                <a:cs typeface="Calibri"/>
              </a:rPr>
              <a:t>και</a:t>
            </a:r>
            <a:endParaRPr sz="1500" dirty="0">
              <a:latin typeface="Calibri"/>
              <a:cs typeface="Calibri"/>
            </a:endParaRPr>
          </a:p>
          <a:p>
            <a:pPr marL="635" algn="ctr">
              <a:lnSpc>
                <a:spcPct val="100000"/>
              </a:lnSpc>
            </a:pPr>
            <a:r>
              <a:rPr sz="1500" b="1" spc="-5" dirty="0">
                <a:solidFill>
                  <a:srgbClr val="FFFFFF"/>
                </a:solidFill>
                <a:latin typeface="Calibri"/>
                <a:cs typeface="Calibri"/>
              </a:rPr>
              <a:t>Ιδρυμάτων</a:t>
            </a:r>
            <a:endParaRPr sz="1500" dirty="0">
              <a:latin typeface="Calibri"/>
              <a:cs typeface="Calibri"/>
            </a:endParaRPr>
          </a:p>
        </p:txBody>
      </p:sp>
      <p:grpSp>
        <p:nvGrpSpPr>
          <p:cNvPr id="13" name="object 11">
            <a:extLst>
              <a:ext uri="{FF2B5EF4-FFF2-40B4-BE49-F238E27FC236}">
                <a16:creationId xmlns:a16="http://schemas.microsoft.com/office/drawing/2014/main" id="{4C4EBB91-DDAC-090A-153D-9DEAE3B025D9}"/>
              </a:ext>
            </a:extLst>
          </p:cNvPr>
          <p:cNvGrpSpPr/>
          <p:nvPr/>
        </p:nvGrpSpPr>
        <p:grpSpPr>
          <a:xfrm>
            <a:off x="182188" y="4213901"/>
            <a:ext cx="2472690" cy="1413429"/>
            <a:chOff x="173481" y="3805173"/>
            <a:chExt cx="2472690" cy="1287145"/>
          </a:xfrm>
        </p:grpSpPr>
        <p:sp>
          <p:nvSpPr>
            <p:cNvPr id="14" name="object 12">
              <a:extLst>
                <a:ext uri="{FF2B5EF4-FFF2-40B4-BE49-F238E27FC236}">
                  <a16:creationId xmlns:a16="http://schemas.microsoft.com/office/drawing/2014/main" id="{F56363AE-771B-069A-3835-C131B7C4C043}"/>
                </a:ext>
              </a:extLst>
            </p:cNvPr>
            <p:cNvSpPr/>
            <p:nvPr/>
          </p:nvSpPr>
          <p:spPr>
            <a:xfrm>
              <a:off x="179831" y="3811523"/>
              <a:ext cx="2459990" cy="1274445"/>
            </a:xfrm>
            <a:custGeom>
              <a:avLst/>
              <a:gdLst/>
              <a:ahLst/>
              <a:cxnLst/>
              <a:rect l="l" t="t" r="r" b="b"/>
              <a:pathLst>
                <a:path w="2459990" h="1274445">
                  <a:moveTo>
                    <a:pt x="1229868" y="0"/>
                  </a:moveTo>
                  <a:lnTo>
                    <a:pt x="1168485" y="779"/>
                  </a:lnTo>
                  <a:lnTo>
                    <a:pt x="1107881" y="3094"/>
                  </a:lnTo>
                  <a:lnTo>
                    <a:pt x="1048127" y="6907"/>
                  </a:lnTo>
                  <a:lnTo>
                    <a:pt x="989293" y="12183"/>
                  </a:lnTo>
                  <a:lnTo>
                    <a:pt x="931449" y="18884"/>
                  </a:lnTo>
                  <a:lnTo>
                    <a:pt x="874667" y="26973"/>
                  </a:lnTo>
                  <a:lnTo>
                    <a:pt x="819015" y="36416"/>
                  </a:lnTo>
                  <a:lnTo>
                    <a:pt x="764565" y="47174"/>
                  </a:lnTo>
                  <a:lnTo>
                    <a:pt x="711388" y="59212"/>
                  </a:lnTo>
                  <a:lnTo>
                    <a:pt x="659553" y="72493"/>
                  </a:lnTo>
                  <a:lnTo>
                    <a:pt x="609131" y="86980"/>
                  </a:lnTo>
                  <a:lnTo>
                    <a:pt x="560193" y="102638"/>
                  </a:lnTo>
                  <a:lnTo>
                    <a:pt x="512809" y="119428"/>
                  </a:lnTo>
                  <a:lnTo>
                    <a:pt x="467049" y="137316"/>
                  </a:lnTo>
                  <a:lnTo>
                    <a:pt x="422985" y="156264"/>
                  </a:lnTo>
                  <a:lnTo>
                    <a:pt x="380686" y="176236"/>
                  </a:lnTo>
                  <a:lnTo>
                    <a:pt x="340223" y="197195"/>
                  </a:lnTo>
                  <a:lnTo>
                    <a:pt x="301666" y="219105"/>
                  </a:lnTo>
                  <a:lnTo>
                    <a:pt x="265087" y="241930"/>
                  </a:lnTo>
                  <a:lnTo>
                    <a:pt x="230554" y="265632"/>
                  </a:lnTo>
                  <a:lnTo>
                    <a:pt x="198140" y="290176"/>
                  </a:lnTo>
                  <a:lnTo>
                    <a:pt x="167913" y="315524"/>
                  </a:lnTo>
                  <a:lnTo>
                    <a:pt x="139946" y="341641"/>
                  </a:lnTo>
                  <a:lnTo>
                    <a:pt x="91068" y="396033"/>
                  </a:lnTo>
                  <a:lnTo>
                    <a:pt x="52071" y="453060"/>
                  </a:lnTo>
                  <a:lnTo>
                    <a:pt x="23518" y="512431"/>
                  </a:lnTo>
                  <a:lnTo>
                    <a:pt x="5973" y="573852"/>
                  </a:lnTo>
                  <a:lnTo>
                    <a:pt x="0" y="637032"/>
                  </a:lnTo>
                  <a:lnTo>
                    <a:pt x="1505" y="668823"/>
                  </a:lnTo>
                  <a:lnTo>
                    <a:pt x="13335" y="731160"/>
                  </a:lnTo>
                  <a:lnTo>
                    <a:pt x="36454" y="791592"/>
                  </a:lnTo>
                  <a:lnTo>
                    <a:pt x="70299" y="849827"/>
                  </a:lnTo>
                  <a:lnTo>
                    <a:pt x="114307" y="905574"/>
                  </a:lnTo>
                  <a:lnTo>
                    <a:pt x="167913" y="958539"/>
                  </a:lnTo>
                  <a:lnTo>
                    <a:pt x="198140" y="983887"/>
                  </a:lnTo>
                  <a:lnTo>
                    <a:pt x="230554" y="1008431"/>
                  </a:lnTo>
                  <a:lnTo>
                    <a:pt x="265087" y="1032133"/>
                  </a:lnTo>
                  <a:lnTo>
                    <a:pt x="301666" y="1054958"/>
                  </a:lnTo>
                  <a:lnTo>
                    <a:pt x="340223" y="1076868"/>
                  </a:lnTo>
                  <a:lnTo>
                    <a:pt x="380686" y="1097827"/>
                  </a:lnTo>
                  <a:lnTo>
                    <a:pt x="422985" y="1117799"/>
                  </a:lnTo>
                  <a:lnTo>
                    <a:pt x="467049" y="1136747"/>
                  </a:lnTo>
                  <a:lnTo>
                    <a:pt x="512809" y="1154635"/>
                  </a:lnTo>
                  <a:lnTo>
                    <a:pt x="560193" y="1171425"/>
                  </a:lnTo>
                  <a:lnTo>
                    <a:pt x="609131" y="1187083"/>
                  </a:lnTo>
                  <a:lnTo>
                    <a:pt x="659553" y="1201570"/>
                  </a:lnTo>
                  <a:lnTo>
                    <a:pt x="711388" y="1214851"/>
                  </a:lnTo>
                  <a:lnTo>
                    <a:pt x="764565" y="1226889"/>
                  </a:lnTo>
                  <a:lnTo>
                    <a:pt x="819015" y="1237647"/>
                  </a:lnTo>
                  <a:lnTo>
                    <a:pt x="874667" y="1247090"/>
                  </a:lnTo>
                  <a:lnTo>
                    <a:pt x="931449" y="1255179"/>
                  </a:lnTo>
                  <a:lnTo>
                    <a:pt x="989293" y="1261880"/>
                  </a:lnTo>
                  <a:lnTo>
                    <a:pt x="1048127" y="1267156"/>
                  </a:lnTo>
                  <a:lnTo>
                    <a:pt x="1107881" y="1270969"/>
                  </a:lnTo>
                  <a:lnTo>
                    <a:pt x="1168485" y="1273284"/>
                  </a:lnTo>
                  <a:lnTo>
                    <a:pt x="1229868" y="1274064"/>
                  </a:lnTo>
                  <a:lnTo>
                    <a:pt x="1291247" y="1273284"/>
                  </a:lnTo>
                  <a:lnTo>
                    <a:pt x="1351847" y="1270969"/>
                  </a:lnTo>
                  <a:lnTo>
                    <a:pt x="1411599" y="1267156"/>
                  </a:lnTo>
                  <a:lnTo>
                    <a:pt x="1470431" y="1261880"/>
                  </a:lnTo>
                  <a:lnTo>
                    <a:pt x="1528273" y="1255179"/>
                  </a:lnTo>
                  <a:lnTo>
                    <a:pt x="1585055" y="1247090"/>
                  </a:lnTo>
                  <a:lnTo>
                    <a:pt x="1640705" y="1237647"/>
                  </a:lnTo>
                  <a:lnTo>
                    <a:pt x="1695154" y="1226889"/>
                  </a:lnTo>
                  <a:lnTo>
                    <a:pt x="1748331" y="1214851"/>
                  </a:lnTo>
                  <a:lnTo>
                    <a:pt x="1800165" y="1201570"/>
                  </a:lnTo>
                  <a:lnTo>
                    <a:pt x="1850587" y="1187083"/>
                  </a:lnTo>
                  <a:lnTo>
                    <a:pt x="1899525" y="1171425"/>
                  </a:lnTo>
                  <a:lnTo>
                    <a:pt x="1946910" y="1154635"/>
                  </a:lnTo>
                  <a:lnTo>
                    <a:pt x="1992669" y="1136747"/>
                  </a:lnTo>
                  <a:lnTo>
                    <a:pt x="2036734" y="1117799"/>
                  </a:lnTo>
                  <a:lnTo>
                    <a:pt x="2079034" y="1097827"/>
                  </a:lnTo>
                  <a:lnTo>
                    <a:pt x="2119498" y="1076868"/>
                  </a:lnTo>
                  <a:lnTo>
                    <a:pt x="2158056" y="1054958"/>
                  </a:lnTo>
                  <a:lnTo>
                    <a:pt x="2194636" y="1032133"/>
                  </a:lnTo>
                  <a:lnTo>
                    <a:pt x="2229170" y="1008431"/>
                  </a:lnTo>
                  <a:lnTo>
                    <a:pt x="2261586" y="983887"/>
                  </a:lnTo>
                  <a:lnTo>
                    <a:pt x="2291813" y="958539"/>
                  </a:lnTo>
                  <a:lnTo>
                    <a:pt x="2319782" y="932422"/>
                  </a:lnTo>
                  <a:lnTo>
                    <a:pt x="2368662" y="878030"/>
                  </a:lnTo>
                  <a:lnTo>
                    <a:pt x="2407661" y="821003"/>
                  </a:lnTo>
                  <a:lnTo>
                    <a:pt x="2436215" y="761632"/>
                  </a:lnTo>
                  <a:lnTo>
                    <a:pt x="2453761" y="700211"/>
                  </a:lnTo>
                  <a:lnTo>
                    <a:pt x="2459736" y="637032"/>
                  </a:lnTo>
                  <a:lnTo>
                    <a:pt x="2458230" y="605240"/>
                  </a:lnTo>
                  <a:lnTo>
                    <a:pt x="2446400" y="542903"/>
                  </a:lnTo>
                  <a:lnTo>
                    <a:pt x="2423279" y="482471"/>
                  </a:lnTo>
                  <a:lnTo>
                    <a:pt x="2389432" y="424236"/>
                  </a:lnTo>
                  <a:lnTo>
                    <a:pt x="2345422" y="368489"/>
                  </a:lnTo>
                  <a:lnTo>
                    <a:pt x="2291813" y="315524"/>
                  </a:lnTo>
                  <a:lnTo>
                    <a:pt x="2261586" y="290176"/>
                  </a:lnTo>
                  <a:lnTo>
                    <a:pt x="2229170" y="265632"/>
                  </a:lnTo>
                  <a:lnTo>
                    <a:pt x="2194636" y="241930"/>
                  </a:lnTo>
                  <a:lnTo>
                    <a:pt x="2158056" y="219105"/>
                  </a:lnTo>
                  <a:lnTo>
                    <a:pt x="2119498" y="197195"/>
                  </a:lnTo>
                  <a:lnTo>
                    <a:pt x="2079034" y="176236"/>
                  </a:lnTo>
                  <a:lnTo>
                    <a:pt x="2036734" y="156264"/>
                  </a:lnTo>
                  <a:lnTo>
                    <a:pt x="1992669" y="137316"/>
                  </a:lnTo>
                  <a:lnTo>
                    <a:pt x="1946910" y="119428"/>
                  </a:lnTo>
                  <a:lnTo>
                    <a:pt x="1899525" y="102638"/>
                  </a:lnTo>
                  <a:lnTo>
                    <a:pt x="1850587" y="86980"/>
                  </a:lnTo>
                  <a:lnTo>
                    <a:pt x="1800165" y="72493"/>
                  </a:lnTo>
                  <a:lnTo>
                    <a:pt x="1748331" y="59212"/>
                  </a:lnTo>
                  <a:lnTo>
                    <a:pt x="1695154" y="47174"/>
                  </a:lnTo>
                  <a:lnTo>
                    <a:pt x="1640705" y="36416"/>
                  </a:lnTo>
                  <a:lnTo>
                    <a:pt x="1585055" y="26973"/>
                  </a:lnTo>
                  <a:lnTo>
                    <a:pt x="1528273" y="18884"/>
                  </a:lnTo>
                  <a:lnTo>
                    <a:pt x="1470431" y="12183"/>
                  </a:lnTo>
                  <a:lnTo>
                    <a:pt x="1411599" y="6907"/>
                  </a:lnTo>
                  <a:lnTo>
                    <a:pt x="1351847" y="3094"/>
                  </a:lnTo>
                  <a:lnTo>
                    <a:pt x="1291247" y="779"/>
                  </a:lnTo>
                  <a:lnTo>
                    <a:pt x="1229868" y="0"/>
                  </a:lnTo>
                  <a:close/>
                </a:path>
              </a:pathLst>
            </a:custGeom>
            <a:solidFill>
              <a:srgbClr val="39B5B1"/>
            </a:solidFill>
            <a:ln>
              <a:solidFill>
                <a:srgbClr val="008080"/>
              </a:solidFill>
            </a:ln>
          </p:spPr>
          <p:txBody>
            <a:bodyPr wrap="square" lIns="0" tIns="0" rIns="0" bIns="0" rtlCol="0"/>
            <a:lstStyle/>
            <a:p>
              <a:endParaRPr/>
            </a:p>
          </p:txBody>
        </p:sp>
        <p:sp>
          <p:nvSpPr>
            <p:cNvPr id="15" name="object 13">
              <a:extLst>
                <a:ext uri="{FF2B5EF4-FFF2-40B4-BE49-F238E27FC236}">
                  <a16:creationId xmlns:a16="http://schemas.microsoft.com/office/drawing/2014/main" id="{DBA7F61A-5575-7F99-5E28-0AC8BBE2C551}"/>
                </a:ext>
              </a:extLst>
            </p:cNvPr>
            <p:cNvSpPr/>
            <p:nvPr/>
          </p:nvSpPr>
          <p:spPr>
            <a:xfrm>
              <a:off x="179831" y="3811523"/>
              <a:ext cx="2459990" cy="1274445"/>
            </a:xfrm>
            <a:custGeom>
              <a:avLst/>
              <a:gdLst/>
              <a:ahLst/>
              <a:cxnLst/>
              <a:rect l="l" t="t" r="r" b="b"/>
              <a:pathLst>
                <a:path w="2459990" h="1274445">
                  <a:moveTo>
                    <a:pt x="0" y="637032"/>
                  </a:moveTo>
                  <a:lnTo>
                    <a:pt x="5973" y="573852"/>
                  </a:lnTo>
                  <a:lnTo>
                    <a:pt x="23518" y="512431"/>
                  </a:lnTo>
                  <a:lnTo>
                    <a:pt x="52071" y="453060"/>
                  </a:lnTo>
                  <a:lnTo>
                    <a:pt x="91068" y="396033"/>
                  </a:lnTo>
                  <a:lnTo>
                    <a:pt x="139946" y="341641"/>
                  </a:lnTo>
                  <a:lnTo>
                    <a:pt x="167913" y="315524"/>
                  </a:lnTo>
                  <a:lnTo>
                    <a:pt x="198140" y="290176"/>
                  </a:lnTo>
                  <a:lnTo>
                    <a:pt x="230554" y="265632"/>
                  </a:lnTo>
                  <a:lnTo>
                    <a:pt x="265087" y="241930"/>
                  </a:lnTo>
                  <a:lnTo>
                    <a:pt x="301666" y="219105"/>
                  </a:lnTo>
                  <a:lnTo>
                    <a:pt x="340223" y="197195"/>
                  </a:lnTo>
                  <a:lnTo>
                    <a:pt x="380686" y="176236"/>
                  </a:lnTo>
                  <a:lnTo>
                    <a:pt x="422985" y="156264"/>
                  </a:lnTo>
                  <a:lnTo>
                    <a:pt x="467049" y="137316"/>
                  </a:lnTo>
                  <a:lnTo>
                    <a:pt x="512809" y="119428"/>
                  </a:lnTo>
                  <a:lnTo>
                    <a:pt x="560193" y="102638"/>
                  </a:lnTo>
                  <a:lnTo>
                    <a:pt x="609131" y="86980"/>
                  </a:lnTo>
                  <a:lnTo>
                    <a:pt x="659553" y="72493"/>
                  </a:lnTo>
                  <a:lnTo>
                    <a:pt x="711388" y="59212"/>
                  </a:lnTo>
                  <a:lnTo>
                    <a:pt x="764565" y="47174"/>
                  </a:lnTo>
                  <a:lnTo>
                    <a:pt x="819015" y="36416"/>
                  </a:lnTo>
                  <a:lnTo>
                    <a:pt x="874667" y="26973"/>
                  </a:lnTo>
                  <a:lnTo>
                    <a:pt x="931449" y="18884"/>
                  </a:lnTo>
                  <a:lnTo>
                    <a:pt x="989293" y="12183"/>
                  </a:lnTo>
                  <a:lnTo>
                    <a:pt x="1048127" y="6907"/>
                  </a:lnTo>
                  <a:lnTo>
                    <a:pt x="1107881" y="3094"/>
                  </a:lnTo>
                  <a:lnTo>
                    <a:pt x="1168485" y="779"/>
                  </a:lnTo>
                  <a:lnTo>
                    <a:pt x="1229868" y="0"/>
                  </a:lnTo>
                  <a:lnTo>
                    <a:pt x="1291247" y="779"/>
                  </a:lnTo>
                  <a:lnTo>
                    <a:pt x="1351847" y="3094"/>
                  </a:lnTo>
                  <a:lnTo>
                    <a:pt x="1411599" y="6907"/>
                  </a:lnTo>
                  <a:lnTo>
                    <a:pt x="1470431" y="12183"/>
                  </a:lnTo>
                  <a:lnTo>
                    <a:pt x="1528273" y="18884"/>
                  </a:lnTo>
                  <a:lnTo>
                    <a:pt x="1585055" y="26973"/>
                  </a:lnTo>
                  <a:lnTo>
                    <a:pt x="1640705" y="36416"/>
                  </a:lnTo>
                  <a:lnTo>
                    <a:pt x="1695154" y="47174"/>
                  </a:lnTo>
                  <a:lnTo>
                    <a:pt x="1748331" y="59212"/>
                  </a:lnTo>
                  <a:lnTo>
                    <a:pt x="1800165" y="72493"/>
                  </a:lnTo>
                  <a:lnTo>
                    <a:pt x="1850587" y="86980"/>
                  </a:lnTo>
                  <a:lnTo>
                    <a:pt x="1899525" y="102638"/>
                  </a:lnTo>
                  <a:lnTo>
                    <a:pt x="1946910" y="119428"/>
                  </a:lnTo>
                  <a:lnTo>
                    <a:pt x="1992669" y="137316"/>
                  </a:lnTo>
                  <a:lnTo>
                    <a:pt x="2036734" y="156264"/>
                  </a:lnTo>
                  <a:lnTo>
                    <a:pt x="2079034" y="176236"/>
                  </a:lnTo>
                  <a:lnTo>
                    <a:pt x="2119498" y="197195"/>
                  </a:lnTo>
                  <a:lnTo>
                    <a:pt x="2158056" y="219105"/>
                  </a:lnTo>
                  <a:lnTo>
                    <a:pt x="2194636" y="241930"/>
                  </a:lnTo>
                  <a:lnTo>
                    <a:pt x="2229170" y="265632"/>
                  </a:lnTo>
                  <a:lnTo>
                    <a:pt x="2261586" y="290176"/>
                  </a:lnTo>
                  <a:lnTo>
                    <a:pt x="2291813" y="315524"/>
                  </a:lnTo>
                  <a:lnTo>
                    <a:pt x="2319782" y="341641"/>
                  </a:lnTo>
                  <a:lnTo>
                    <a:pt x="2368662" y="396033"/>
                  </a:lnTo>
                  <a:lnTo>
                    <a:pt x="2407661" y="453060"/>
                  </a:lnTo>
                  <a:lnTo>
                    <a:pt x="2436215" y="512431"/>
                  </a:lnTo>
                  <a:lnTo>
                    <a:pt x="2453761" y="573852"/>
                  </a:lnTo>
                  <a:lnTo>
                    <a:pt x="2459736" y="637032"/>
                  </a:lnTo>
                  <a:lnTo>
                    <a:pt x="2458230" y="668823"/>
                  </a:lnTo>
                  <a:lnTo>
                    <a:pt x="2446400" y="731160"/>
                  </a:lnTo>
                  <a:lnTo>
                    <a:pt x="2423279" y="791592"/>
                  </a:lnTo>
                  <a:lnTo>
                    <a:pt x="2389432" y="849827"/>
                  </a:lnTo>
                  <a:lnTo>
                    <a:pt x="2345422" y="905574"/>
                  </a:lnTo>
                  <a:lnTo>
                    <a:pt x="2291813" y="958539"/>
                  </a:lnTo>
                  <a:lnTo>
                    <a:pt x="2261586" y="983887"/>
                  </a:lnTo>
                  <a:lnTo>
                    <a:pt x="2229170" y="1008431"/>
                  </a:lnTo>
                  <a:lnTo>
                    <a:pt x="2194636" y="1032133"/>
                  </a:lnTo>
                  <a:lnTo>
                    <a:pt x="2158056" y="1054958"/>
                  </a:lnTo>
                  <a:lnTo>
                    <a:pt x="2119498" y="1076868"/>
                  </a:lnTo>
                  <a:lnTo>
                    <a:pt x="2079034" y="1097827"/>
                  </a:lnTo>
                  <a:lnTo>
                    <a:pt x="2036734" y="1117799"/>
                  </a:lnTo>
                  <a:lnTo>
                    <a:pt x="1992669" y="1136747"/>
                  </a:lnTo>
                  <a:lnTo>
                    <a:pt x="1946910" y="1154635"/>
                  </a:lnTo>
                  <a:lnTo>
                    <a:pt x="1899525" y="1171425"/>
                  </a:lnTo>
                  <a:lnTo>
                    <a:pt x="1850587" y="1187083"/>
                  </a:lnTo>
                  <a:lnTo>
                    <a:pt x="1800165" y="1201570"/>
                  </a:lnTo>
                  <a:lnTo>
                    <a:pt x="1748331" y="1214851"/>
                  </a:lnTo>
                  <a:lnTo>
                    <a:pt x="1695154" y="1226889"/>
                  </a:lnTo>
                  <a:lnTo>
                    <a:pt x="1640705" y="1237647"/>
                  </a:lnTo>
                  <a:lnTo>
                    <a:pt x="1585055" y="1247090"/>
                  </a:lnTo>
                  <a:lnTo>
                    <a:pt x="1528273" y="1255179"/>
                  </a:lnTo>
                  <a:lnTo>
                    <a:pt x="1470431" y="1261880"/>
                  </a:lnTo>
                  <a:lnTo>
                    <a:pt x="1411599" y="1267156"/>
                  </a:lnTo>
                  <a:lnTo>
                    <a:pt x="1351847" y="1270969"/>
                  </a:lnTo>
                  <a:lnTo>
                    <a:pt x="1291247" y="1273284"/>
                  </a:lnTo>
                  <a:lnTo>
                    <a:pt x="1229868" y="1274064"/>
                  </a:lnTo>
                  <a:lnTo>
                    <a:pt x="1168485" y="1273284"/>
                  </a:lnTo>
                  <a:lnTo>
                    <a:pt x="1107881" y="1270969"/>
                  </a:lnTo>
                  <a:lnTo>
                    <a:pt x="1048127" y="1267156"/>
                  </a:lnTo>
                  <a:lnTo>
                    <a:pt x="989293" y="1261880"/>
                  </a:lnTo>
                  <a:lnTo>
                    <a:pt x="931449" y="1255179"/>
                  </a:lnTo>
                  <a:lnTo>
                    <a:pt x="874667" y="1247090"/>
                  </a:lnTo>
                  <a:lnTo>
                    <a:pt x="819015" y="1237647"/>
                  </a:lnTo>
                  <a:lnTo>
                    <a:pt x="764565" y="1226889"/>
                  </a:lnTo>
                  <a:lnTo>
                    <a:pt x="711388" y="1214851"/>
                  </a:lnTo>
                  <a:lnTo>
                    <a:pt x="659553" y="1201570"/>
                  </a:lnTo>
                  <a:lnTo>
                    <a:pt x="609131" y="1187083"/>
                  </a:lnTo>
                  <a:lnTo>
                    <a:pt x="560193" y="1171425"/>
                  </a:lnTo>
                  <a:lnTo>
                    <a:pt x="512809" y="1154635"/>
                  </a:lnTo>
                  <a:lnTo>
                    <a:pt x="467049" y="1136747"/>
                  </a:lnTo>
                  <a:lnTo>
                    <a:pt x="422985" y="1117799"/>
                  </a:lnTo>
                  <a:lnTo>
                    <a:pt x="380686" y="1097827"/>
                  </a:lnTo>
                  <a:lnTo>
                    <a:pt x="340223" y="1076868"/>
                  </a:lnTo>
                  <a:lnTo>
                    <a:pt x="301666" y="1054958"/>
                  </a:lnTo>
                  <a:lnTo>
                    <a:pt x="265087" y="1032133"/>
                  </a:lnTo>
                  <a:lnTo>
                    <a:pt x="230554" y="1008431"/>
                  </a:lnTo>
                  <a:lnTo>
                    <a:pt x="198140" y="983887"/>
                  </a:lnTo>
                  <a:lnTo>
                    <a:pt x="167913" y="958539"/>
                  </a:lnTo>
                  <a:lnTo>
                    <a:pt x="139946" y="932422"/>
                  </a:lnTo>
                  <a:lnTo>
                    <a:pt x="91068" y="878030"/>
                  </a:lnTo>
                  <a:lnTo>
                    <a:pt x="52071" y="821003"/>
                  </a:lnTo>
                  <a:lnTo>
                    <a:pt x="23518" y="761632"/>
                  </a:lnTo>
                  <a:lnTo>
                    <a:pt x="5973" y="700211"/>
                  </a:lnTo>
                  <a:lnTo>
                    <a:pt x="0" y="637032"/>
                  </a:lnTo>
                  <a:close/>
                </a:path>
              </a:pathLst>
            </a:custGeom>
            <a:ln w="12700">
              <a:solidFill>
                <a:srgbClr val="008080"/>
              </a:solidFill>
            </a:ln>
          </p:spPr>
          <p:txBody>
            <a:bodyPr wrap="square" lIns="0" tIns="0" rIns="0" bIns="0" rtlCol="0"/>
            <a:lstStyle/>
            <a:p>
              <a:endParaRPr/>
            </a:p>
          </p:txBody>
        </p:sp>
      </p:grpSp>
      <p:sp>
        <p:nvSpPr>
          <p:cNvPr id="16" name="object 14">
            <a:extLst>
              <a:ext uri="{FF2B5EF4-FFF2-40B4-BE49-F238E27FC236}">
                <a16:creationId xmlns:a16="http://schemas.microsoft.com/office/drawing/2014/main" id="{6E0A453F-2A59-45AF-DD01-69C4B4EBD030}"/>
              </a:ext>
            </a:extLst>
          </p:cNvPr>
          <p:cNvSpPr txBox="1"/>
          <p:nvPr/>
        </p:nvSpPr>
        <p:spPr>
          <a:xfrm>
            <a:off x="667032" y="4335780"/>
            <a:ext cx="1521460" cy="1169670"/>
          </a:xfrm>
          <a:prstGeom prst="rect">
            <a:avLst/>
          </a:prstGeom>
        </p:spPr>
        <p:txBody>
          <a:bodyPr vert="horz" wrap="square" lIns="0" tIns="12700" rIns="0" bIns="0" rtlCol="0">
            <a:spAutoFit/>
          </a:bodyPr>
          <a:lstStyle/>
          <a:p>
            <a:pPr algn="ctr">
              <a:lnSpc>
                <a:spcPct val="100000"/>
              </a:lnSpc>
              <a:spcBef>
                <a:spcPts val="100"/>
              </a:spcBef>
            </a:pPr>
            <a:r>
              <a:rPr sz="1500" b="1" spc="-5" dirty="0">
                <a:solidFill>
                  <a:srgbClr val="FFFFFF"/>
                </a:solidFill>
                <a:latin typeface="Calibri"/>
                <a:cs typeface="Calibri"/>
              </a:rPr>
              <a:t>Βασική</a:t>
            </a:r>
            <a:r>
              <a:rPr sz="1500" b="1" spc="-40" dirty="0">
                <a:solidFill>
                  <a:srgbClr val="FFFFFF"/>
                </a:solidFill>
                <a:latin typeface="Calibri"/>
                <a:cs typeface="Calibri"/>
              </a:rPr>
              <a:t> </a:t>
            </a:r>
            <a:r>
              <a:rPr sz="1500" b="1" spc="-5" dirty="0">
                <a:solidFill>
                  <a:srgbClr val="FFFFFF"/>
                </a:solidFill>
                <a:latin typeface="Calibri"/>
                <a:cs typeface="Calibri"/>
              </a:rPr>
              <a:t>Δράση</a:t>
            </a:r>
            <a:r>
              <a:rPr sz="1500" b="1" spc="-30" dirty="0">
                <a:solidFill>
                  <a:srgbClr val="FFFFFF"/>
                </a:solidFill>
                <a:latin typeface="Calibri"/>
                <a:cs typeface="Calibri"/>
              </a:rPr>
              <a:t> </a:t>
            </a:r>
            <a:r>
              <a:rPr sz="1500" b="1" dirty="0">
                <a:solidFill>
                  <a:srgbClr val="FFFFFF"/>
                </a:solidFill>
                <a:latin typeface="Calibri"/>
                <a:cs typeface="Calibri"/>
              </a:rPr>
              <a:t>3</a:t>
            </a:r>
            <a:r>
              <a:rPr sz="1500" b="1" spc="-15" dirty="0">
                <a:solidFill>
                  <a:srgbClr val="FFFFFF"/>
                </a:solidFill>
                <a:latin typeface="Calibri"/>
                <a:cs typeface="Calibri"/>
              </a:rPr>
              <a:t> </a:t>
            </a:r>
            <a:r>
              <a:rPr sz="1500" b="1" dirty="0">
                <a:solidFill>
                  <a:srgbClr val="FFFFFF"/>
                </a:solidFill>
                <a:latin typeface="Calibri"/>
                <a:cs typeface="Calibri"/>
              </a:rPr>
              <a:t>–</a:t>
            </a:r>
            <a:endParaRPr sz="1500" dirty="0">
              <a:latin typeface="Calibri"/>
              <a:cs typeface="Calibri"/>
            </a:endParaRPr>
          </a:p>
          <a:p>
            <a:pPr algn="ctr">
              <a:lnSpc>
                <a:spcPct val="100000"/>
              </a:lnSpc>
              <a:spcBef>
                <a:spcPts val="5"/>
              </a:spcBef>
            </a:pPr>
            <a:r>
              <a:rPr sz="1500" b="1" dirty="0">
                <a:solidFill>
                  <a:srgbClr val="FFFFFF"/>
                </a:solidFill>
                <a:latin typeface="Calibri"/>
                <a:cs typeface="Calibri"/>
              </a:rPr>
              <a:t>Στήριξη</a:t>
            </a:r>
            <a:r>
              <a:rPr sz="1500" b="1" spc="-55" dirty="0">
                <a:solidFill>
                  <a:srgbClr val="FFFFFF"/>
                </a:solidFill>
                <a:latin typeface="Calibri"/>
                <a:cs typeface="Calibri"/>
              </a:rPr>
              <a:t> </a:t>
            </a:r>
            <a:r>
              <a:rPr sz="1500" b="1" dirty="0">
                <a:solidFill>
                  <a:srgbClr val="FFFFFF"/>
                </a:solidFill>
                <a:latin typeface="Calibri"/>
                <a:cs typeface="Calibri"/>
              </a:rPr>
              <a:t>της</a:t>
            </a:r>
            <a:endParaRPr sz="1500" dirty="0">
              <a:latin typeface="Calibri"/>
              <a:cs typeface="Calibri"/>
            </a:endParaRPr>
          </a:p>
          <a:p>
            <a:pPr marL="12065" marR="5080" algn="ctr">
              <a:lnSpc>
                <a:spcPct val="100000"/>
              </a:lnSpc>
            </a:pPr>
            <a:r>
              <a:rPr sz="1500" b="1" dirty="0">
                <a:solidFill>
                  <a:srgbClr val="FFFFFF"/>
                </a:solidFill>
                <a:latin typeface="Calibri"/>
                <a:cs typeface="Calibri"/>
              </a:rPr>
              <a:t>Χάραξης</a:t>
            </a:r>
            <a:r>
              <a:rPr sz="1500" b="1" spc="-55" dirty="0">
                <a:solidFill>
                  <a:srgbClr val="FFFFFF"/>
                </a:solidFill>
                <a:latin typeface="Calibri"/>
                <a:cs typeface="Calibri"/>
              </a:rPr>
              <a:t> </a:t>
            </a:r>
            <a:r>
              <a:rPr sz="1500" b="1" spc="-10" dirty="0">
                <a:solidFill>
                  <a:srgbClr val="FFFFFF"/>
                </a:solidFill>
                <a:latin typeface="Calibri"/>
                <a:cs typeface="Calibri"/>
              </a:rPr>
              <a:t>Πολιτικής </a:t>
            </a:r>
            <a:r>
              <a:rPr sz="1500" b="1" spc="-325" dirty="0">
                <a:solidFill>
                  <a:srgbClr val="FFFFFF"/>
                </a:solidFill>
                <a:latin typeface="Calibri"/>
                <a:cs typeface="Calibri"/>
              </a:rPr>
              <a:t> </a:t>
            </a:r>
            <a:r>
              <a:rPr sz="1500" b="1" spc="-20" dirty="0">
                <a:solidFill>
                  <a:srgbClr val="FFFFFF"/>
                </a:solidFill>
                <a:latin typeface="Calibri"/>
                <a:cs typeface="Calibri"/>
              </a:rPr>
              <a:t>και</a:t>
            </a:r>
            <a:r>
              <a:rPr sz="1500" b="1" spc="-5" dirty="0">
                <a:solidFill>
                  <a:srgbClr val="FFFFFF"/>
                </a:solidFill>
                <a:latin typeface="Calibri"/>
                <a:cs typeface="Calibri"/>
              </a:rPr>
              <a:t> </a:t>
            </a:r>
            <a:r>
              <a:rPr sz="1500" b="1" dirty="0">
                <a:solidFill>
                  <a:srgbClr val="FFFFFF"/>
                </a:solidFill>
                <a:latin typeface="Calibri"/>
                <a:cs typeface="Calibri"/>
              </a:rPr>
              <a:t>της</a:t>
            </a:r>
            <a:endParaRPr sz="1500" dirty="0">
              <a:latin typeface="Calibri"/>
              <a:cs typeface="Calibri"/>
            </a:endParaRPr>
          </a:p>
          <a:p>
            <a:pPr algn="ctr">
              <a:lnSpc>
                <a:spcPct val="100000"/>
              </a:lnSpc>
            </a:pPr>
            <a:r>
              <a:rPr sz="1500" b="1" spc="-10" dirty="0">
                <a:solidFill>
                  <a:srgbClr val="FFFFFF"/>
                </a:solidFill>
                <a:latin typeface="Calibri"/>
                <a:cs typeface="Calibri"/>
              </a:rPr>
              <a:t>Συνεργασίας</a:t>
            </a:r>
            <a:endParaRPr sz="1500" dirty="0">
              <a:latin typeface="Calibri"/>
              <a:cs typeface="Calibri"/>
            </a:endParaRPr>
          </a:p>
        </p:txBody>
      </p:sp>
      <p:grpSp>
        <p:nvGrpSpPr>
          <p:cNvPr id="17" name="object 15">
            <a:extLst>
              <a:ext uri="{FF2B5EF4-FFF2-40B4-BE49-F238E27FC236}">
                <a16:creationId xmlns:a16="http://schemas.microsoft.com/office/drawing/2014/main" id="{6FA20B7F-FE77-7391-1029-C5C1F2B12696}"/>
              </a:ext>
            </a:extLst>
          </p:cNvPr>
          <p:cNvGrpSpPr/>
          <p:nvPr/>
        </p:nvGrpSpPr>
        <p:grpSpPr>
          <a:xfrm>
            <a:off x="175838" y="5829300"/>
            <a:ext cx="2475865" cy="787400"/>
            <a:chOff x="173481" y="5224017"/>
            <a:chExt cx="2475865" cy="787400"/>
          </a:xfrm>
        </p:grpSpPr>
        <p:sp>
          <p:nvSpPr>
            <p:cNvPr id="18" name="object 16">
              <a:extLst>
                <a:ext uri="{FF2B5EF4-FFF2-40B4-BE49-F238E27FC236}">
                  <a16:creationId xmlns:a16="http://schemas.microsoft.com/office/drawing/2014/main" id="{1C3A9C88-0011-A9CE-4722-9498DD39881B}"/>
                </a:ext>
              </a:extLst>
            </p:cNvPr>
            <p:cNvSpPr/>
            <p:nvPr/>
          </p:nvSpPr>
          <p:spPr>
            <a:xfrm>
              <a:off x="179831" y="5230367"/>
              <a:ext cx="2463165" cy="774700"/>
            </a:xfrm>
            <a:custGeom>
              <a:avLst/>
              <a:gdLst/>
              <a:ahLst/>
              <a:cxnLst/>
              <a:rect l="l" t="t" r="r" b="b"/>
              <a:pathLst>
                <a:path w="2463165" h="774700">
                  <a:moveTo>
                    <a:pt x="1231392" y="0"/>
                  </a:moveTo>
                  <a:lnTo>
                    <a:pt x="1161515" y="612"/>
                  </a:lnTo>
                  <a:lnTo>
                    <a:pt x="1092660" y="2429"/>
                  </a:lnTo>
                  <a:lnTo>
                    <a:pt x="1024933" y="5418"/>
                  </a:lnTo>
                  <a:lnTo>
                    <a:pt x="958436" y="9545"/>
                  </a:lnTo>
                  <a:lnTo>
                    <a:pt x="893273" y="14778"/>
                  </a:lnTo>
                  <a:lnTo>
                    <a:pt x="829549" y="21084"/>
                  </a:lnTo>
                  <a:lnTo>
                    <a:pt x="767368" y="28431"/>
                  </a:lnTo>
                  <a:lnTo>
                    <a:pt x="706833" y="36785"/>
                  </a:lnTo>
                  <a:lnTo>
                    <a:pt x="648048" y="46114"/>
                  </a:lnTo>
                  <a:lnTo>
                    <a:pt x="591117" y="56386"/>
                  </a:lnTo>
                  <a:lnTo>
                    <a:pt x="536145" y="67568"/>
                  </a:lnTo>
                  <a:lnTo>
                    <a:pt x="483235" y="79626"/>
                  </a:lnTo>
                  <a:lnTo>
                    <a:pt x="432491" y="92529"/>
                  </a:lnTo>
                  <a:lnTo>
                    <a:pt x="384017" y="106243"/>
                  </a:lnTo>
                  <a:lnTo>
                    <a:pt x="337917" y="120736"/>
                  </a:lnTo>
                  <a:lnTo>
                    <a:pt x="294295" y="135976"/>
                  </a:lnTo>
                  <a:lnTo>
                    <a:pt x="253255" y="151928"/>
                  </a:lnTo>
                  <a:lnTo>
                    <a:pt x="214901" y="168561"/>
                  </a:lnTo>
                  <a:lnTo>
                    <a:pt x="179336" y="185843"/>
                  </a:lnTo>
                  <a:lnTo>
                    <a:pt x="116993" y="222218"/>
                  </a:lnTo>
                  <a:lnTo>
                    <a:pt x="67055" y="260793"/>
                  </a:lnTo>
                  <a:lnTo>
                    <a:pt x="30357" y="301305"/>
                  </a:lnTo>
                  <a:lnTo>
                    <a:pt x="7727" y="343493"/>
                  </a:lnTo>
                  <a:lnTo>
                    <a:pt x="0" y="387095"/>
                  </a:lnTo>
                  <a:lnTo>
                    <a:pt x="1949" y="409062"/>
                  </a:lnTo>
                  <a:lnTo>
                    <a:pt x="17231" y="451998"/>
                  </a:lnTo>
                  <a:lnTo>
                    <a:pt x="46999" y="493386"/>
                  </a:lnTo>
                  <a:lnTo>
                    <a:pt x="90421" y="532965"/>
                  </a:lnTo>
                  <a:lnTo>
                    <a:pt x="146665" y="570475"/>
                  </a:lnTo>
                  <a:lnTo>
                    <a:pt x="214901" y="605652"/>
                  </a:lnTo>
                  <a:lnTo>
                    <a:pt x="253255" y="622285"/>
                  </a:lnTo>
                  <a:lnTo>
                    <a:pt x="294295" y="638236"/>
                  </a:lnTo>
                  <a:lnTo>
                    <a:pt x="337917" y="653474"/>
                  </a:lnTo>
                  <a:lnTo>
                    <a:pt x="384017" y="667966"/>
                  </a:lnTo>
                  <a:lnTo>
                    <a:pt x="432491" y="681679"/>
                  </a:lnTo>
                  <a:lnTo>
                    <a:pt x="483235" y="694580"/>
                  </a:lnTo>
                  <a:lnTo>
                    <a:pt x="536145" y="706637"/>
                  </a:lnTo>
                  <a:lnTo>
                    <a:pt x="591117" y="717816"/>
                  </a:lnTo>
                  <a:lnTo>
                    <a:pt x="648048" y="728087"/>
                  </a:lnTo>
                  <a:lnTo>
                    <a:pt x="706833" y="737414"/>
                  </a:lnTo>
                  <a:lnTo>
                    <a:pt x="767368" y="745767"/>
                  </a:lnTo>
                  <a:lnTo>
                    <a:pt x="829549" y="753112"/>
                  </a:lnTo>
                  <a:lnTo>
                    <a:pt x="893273" y="759417"/>
                  </a:lnTo>
                  <a:lnTo>
                    <a:pt x="958436" y="764649"/>
                  </a:lnTo>
                  <a:lnTo>
                    <a:pt x="1024933" y="768775"/>
                  </a:lnTo>
                  <a:lnTo>
                    <a:pt x="1092660" y="771762"/>
                  </a:lnTo>
                  <a:lnTo>
                    <a:pt x="1161515" y="773579"/>
                  </a:lnTo>
                  <a:lnTo>
                    <a:pt x="1231392" y="774191"/>
                  </a:lnTo>
                  <a:lnTo>
                    <a:pt x="1301268" y="773579"/>
                  </a:lnTo>
                  <a:lnTo>
                    <a:pt x="1370123" y="771762"/>
                  </a:lnTo>
                  <a:lnTo>
                    <a:pt x="1437850" y="768775"/>
                  </a:lnTo>
                  <a:lnTo>
                    <a:pt x="1504347" y="764649"/>
                  </a:lnTo>
                  <a:lnTo>
                    <a:pt x="1569510" y="759417"/>
                  </a:lnTo>
                  <a:lnTo>
                    <a:pt x="1633234" y="753112"/>
                  </a:lnTo>
                  <a:lnTo>
                    <a:pt x="1695415" y="745767"/>
                  </a:lnTo>
                  <a:lnTo>
                    <a:pt x="1755950" y="737414"/>
                  </a:lnTo>
                  <a:lnTo>
                    <a:pt x="1814735" y="728087"/>
                  </a:lnTo>
                  <a:lnTo>
                    <a:pt x="1871666" y="717816"/>
                  </a:lnTo>
                  <a:lnTo>
                    <a:pt x="1926638" y="706637"/>
                  </a:lnTo>
                  <a:lnTo>
                    <a:pt x="1979548" y="694580"/>
                  </a:lnTo>
                  <a:lnTo>
                    <a:pt x="2030292" y="681679"/>
                  </a:lnTo>
                  <a:lnTo>
                    <a:pt x="2078766" y="667966"/>
                  </a:lnTo>
                  <a:lnTo>
                    <a:pt x="2124866" y="653474"/>
                  </a:lnTo>
                  <a:lnTo>
                    <a:pt x="2168488" y="638236"/>
                  </a:lnTo>
                  <a:lnTo>
                    <a:pt x="2209528" y="622285"/>
                  </a:lnTo>
                  <a:lnTo>
                    <a:pt x="2247882" y="605652"/>
                  </a:lnTo>
                  <a:lnTo>
                    <a:pt x="2283447" y="588371"/>
                  </a:lnTo>
                  <a:lnTo>
                    <a:pt x="2345790" y="551995"/>
                  </a:lnTo>
                  <a:lnTo>
                    <a:pt x="2395728" y="513418"/>
                  </a:lnTo>
                  <a:lnTo>
                    <a:pt x="2432426" y="472902"/>
                  </a:lnTo>
                  <a:lnTo>
                    <a:pt x="2455056" y="430707"/>
                  </a:lnTo>
                  <a:lnTo>
                    <a:pt x="2462784" y="387095"/>
                  </a:lnTo>
                  <a:lnTo>
                    <a:pt x="2460834" y="365134"/>
                  </a:lnTo>
                  <a:lnTo>
                    <a:pt x="2445552" y="322206"/>
                  </a:lnTo>
                  <a:lnTo>
                    <a:pt x="2415784" y="280823"/>
                  </a:lnTo>
                  <a:lnTo>
                    <a:pt x="2372362" y="241247"/>
                  </a:lnTo>
                  <a:lnTo>
                    <a:pt x="2316118" y="203739"/>
                  </a:lnTo>
                  <a:lnTo>
                    <a:pt x="2247882" y="168561"/>
                  </a:lnTo>
                  <a:lnTo>
                    <a:pt x="2209528" y="151928"/>
                  </a:lnTo>
                  <a:lnTo>
                    <a:pt x="2168488" y="135976"/>
                  </a:lnTo>
                  <a:lnTo>
                    <a:pt x="2124866" y="120736"/>
                  </a:lnTo>
                  <a:lnTo>
                    <a:pt x="2078766" y="106243"/>
                  </a:lnTo>
                  <a:lnTo>
                    <a:pt x="2030292" y="92529"/>
                  </a:lnTo>
                  <a:lnTo>
                    <a:pt x="1979548" y="79626"/>
                  </a:lnTo>
                  <a:lnTo>
                    <a:pt x="1926638" y="67568"/>
                  </a:lnTo>
                  <a:lnTo>
                    <a:pt x="1871666" y="56386"/>
                  </a:lnTo>
                  <a:lnTo>
                    <a:pt x="1814735" y="46114"/>
                  </a:lnTo>
                  <a:lnTo>
                    <a:pt x="1755950" y="36785"/>
                  </a:lnTo>
                  <a:lnTo>
                    <a:pt x="1695415" y="28431"/>
                  </a:lnTo>
                  <a:lnTo>
                    <a:pt x="1633234" y="21084"/>
                  </a:lnTo>
                  <a:lnTo>
                    <a:pt x="1569510" y="14778"/>
                  </a:lnTo>
                  <a:lnTo>
                    <a:pt x="1504347" y="9545"/>
                  </a:lnTo>
                  <a:lnTo>
                    <a:pt x="1437850" y="5418"/>
                  </a:lnTo>
                  <a:lnTo>
                    <a:pt x="1370123" y="2429"/>
                  </a:lnTo>
                  <a:lnTo>
                    <a:pt x="1301268" y="612"/>
                  </a:lnTo>
                  <a:lnTo>
                    <a:pt x="1231392" y="0"/>
                  </a:lnTo>
                  <a:close/>
                </a:path>
              </a:pathLst>
            </a:custGeom>
            <a:solidFill>
              <a:srgbClr val="39B5B1"/>
            </a:solidFill>
            <a:ln>
              <a:solidFill>
                <a:srgbClr val="008080"/>
              </a:solidFill>
            </a:ln>
          </p:spPr>
          <p:txBody>
            <a:bodyPr wrap="square" lIns="0" tIns="0" rIns="0" bIns="0" rtlCol="0"/>
            <a:lstStyle/>
            <a:p>
              <a:endParaRPr/>
            </a:p>
          </p:txBody>
        </p:sp>
        <p:sp>
          <p:nvSpPr>
            <p:cNvPr id="19" name="object 17">
              <a:extLst>
                <a:ext uri="{FF2B5EF4-FFF2-40B4-BE49-F238E27FC236}">
                  <a16:creationId xmlns:a16="http://schemas.microsoft.com/office/drawing/2014/main" id="{965FC98F-51F7-5ED6-9383-D150F08286E0}"/>
                </a:ext>
              </a:extLst>
            </p:cNvPr>
            <p:cNvSpPr/>
            <p:nvPr/>
          </p:nvSpPr>
          <p:spPr>
            <a:xfrm>
              <a:off x="179831" y="5230367"/>
              <a:ext cx="2463165" cy="774700"/>
            </a:xfrm>
            <a:custGeom>
              <a:avLst/>
              <a:gdLst/>
              <a:ahLst/>
              <a:cxnLst/>
              <a:rect l="l" t="t" r="r" b="b"/>
              <a:pathLst>
                <a:path w="2463165" h="774700">
                  <a:moveTo>
                    <a:pt x="0" y="387095"/>
                  </a:moveTo>
                  <a:lnTo>
                    <a:pt x="7727" y="343493"/>
                  </a:lnTo>
                  <a:lnTo>
                    <a:pt x="30357" y="301305"/>
                  </a:lnTo>
                  <a:lnTo>
                    <a:pt x="67055" y="260793"/>
                  </a:lnTo>
                  <a:lnTo>
                    <a:pt x="116993" y="222218"/>
                  </a:lnTo>
                  <a:lnTo>
                    <a:pt x="179336" y="185843"/>
                  </a:lnTo>
                  <a:lnTo>
                    <a:pt x="214901" y="168561"/>
                  </a:lnTo>
                  <a:lnTo>
                    <a:pt x="253255" y="151928"/>
                  </a:lnTo>
                  <a:lnTo>
                    <a:pt x="294295" y="135976"/>
                  </a:lnTo>
                  <a:lnTo>
                    <a:pt x="337917" y="120736"/>
                  </a:lnTo>
                  <a:lnTo>
                    <a:pt x="384017" y="106243"/>
                  </a:lnTo>
                  <a:lnTo>
                    <a:pt x="432491" y="92529"/>
                  </a:lnTo>
                  <a:lnTo>
                    <a:pt x="483235" y="79626"/>
                  </a:lnTo>
                  <a:lnTo>
                    <a:pt x="536145" y="67568"/>
                  </a:lnTo>
                  <a:lnTo>
                    <a:pt x="591117" y="56386"/>
                  </a:lnTo>
                  <a:lnTo>
                    <a:pt x="648048" y="46114"/>
                  </a:lnTo>
                  <a:lnTo>
                    <a:pt x="706833" y="36785"/>
                  </a:lnTo>
                  <a:lnTo>
                    <a:pt x="767368" y="28431"/>
                  </a:lnTo>
                  <a:lnTo>
                    <a:pt x="829549" y="21084"/>
                  </a:lnTo>
                  <a:lnTo>
                    <a:pt x="893273" y="14778"/>
                  </a:lnTo>
                  <a:lnTo>
                    <a:pt x="958436" y="9545"/>
                  </a:lnTo>
                  <a:lnTo>
                    <a:pt x="1024933" y="5418"/>
                  </a:lnTo>
                  <a:lnTo>
                    <a:pt x="1092660" y="2429"/>
                  </a:lnTo>
                  <a:lnTo>
                    <a:pt x="1161515" y="612"/>
                  </a:lnTo>
                  <a:lnTo>
                    <a:pt x="1231392" y="0"/>
                  </a:lnTo>
                  <a:lnTo>
                    <a:pt x="1301268" y="612"/>
                  </a:lnTo>
                  <a:lnTo>
                    <a:pt x="1370123" y="2429"/>
                  </a:lnTo>
                  <a:lnTo>
                    <a:pt x="1437850" y="5418"/>
                  </a:lnTo>
                  <a:lnTo>
                    <a:pt x="1504347" y="9545"/>
                  </a:lnTo>
                  <a:lnTo>
                    <a:pt x="1569510" y="14778"/>
                  </a:lnTo>
                  <a:lnTo>
                    <a:pt x="1633234" y="21084"/>
                  </a:lnTo>
                  <a:lnTo>
                    <a:pt x="1695415" y="28431"/>
                  </a:lnTo>
                  <a:lnTo>
                    <a:pt x="1755950" y="36785"/>
                  </a:lnTo>
                  <a:lnTo>
                    <a:pt x="1814735" y="46114"/>
                  </a:lnTo>
                  <a:lnTo>
                    <a:pt x="1871666" y="56386"/>
                  </a:lnTo>
                  <a:lnTo>
                    <a:pt x="1926638" y="67568"/>
                  </a:lnTo>
                  <a:lnTo>
                    <a:pt x="1979548" y="79626"/>
                  </a:lnTo>
                  <a:lnTo>
                    <a:pt x="2030292" y="92529"/>
                  </a:lnTo>
                  <a:lnTo>
                    <a:pt x="2078766" y="106243"/>
                  </a:lnTo>
                  <a:lnTo>
                    <a:pt x="2124866" y="120736"/>
                  </a:lnTo>
                  <a:lnTo>
                    <a:pt x="2168488" y="135976"/>
                  </a:lnTo>
                  <a:lnTo>
                    <a:pt x="2209528" y="151928"/>
                  </a:lnTo>
                  <a:lnTo>
                    <a:pt x="2247882" y="168561"/>
                  </a:lnTo>
                  <a:lnTo>
                    <a:pt x="2283447" y="185843"/>
                  </a:lnTo>
                  <a:lnTo>
                    <a:pt x="2345790" y="222218"/>
                  </a:lnTo>
                  <a:lnTo>
                    <a:pt x="2395728" y="260793"/>
                  </a:lnTo>
                  <a:lnTo>
                    <a:pt x="2432426" y="301305"/>
                  </a:lnTo>
                  <a:lnTo>
                    <a:pt x="2455056" y="343493"/>
                  </a:lnTo>
                  <a:lnTo>
                    <a:pt x="2462784" y="387095"/>
                  </a:lnTo>
                  <a:lnTo>
                    <a:pt x="2460834" y="409062"/>
                  </a:lnTo>
                  <a:lnTo>
                    <a:pt x="2445552" y="451998"/>
                  </a:lnTo>
                  <a:lnTo>
                    <a:pt x="2415784" y="493386"/>
                  </a:lnTo>
                  <a:lnTo>
                    <a:pt x="2372362" y="532965"/>
                  </a:lnTo>
                  <a:lnTo>
                    <a:pt x="2316118" y="570475"/>
                  </a:lnTo>
                  <a:lnTo>
                    <a:pt x="2247882" y="605652"/>
                  </a:lnTo>
                  <a:lnTo>
                    <a:pt x="2209528" y="622285"/>
                  </a:lnTo>
                  <a:lnTo>
                    <a:pt x="2168488" y="638236"/>
                  </a:lnTo>
                  <a:lnTo>
                    <a:pt x="2124866" y="653474"/>
                  </a:lnTo>
                  <a:lnTo>
                    <a:pt x="2078766" y="667966"/>
                  </a:lnTo>
                  <a:lnTo>
                    <a:pt x="2030292" y="681679"/>
                  </a:lnTo>
                  <a:lnTo>
                    <a:pt x="1979548" y="694580"/>
                  </a:lnTo>
                  <a:lnTo>
                    <a:pt x="1926638" y="706637"/>
                  </a:lnTo>
                  <a:lnTo>
                    <a:pt x="1871666" y="717816"/>
                  </a:lnTo>
                  <a:lnTo>
                    <a:pt x="1814735" y="728087"/>
                  </a:lnTo>
                  <a:lnTo>
                    <a:pt x="1755950" y="737414"/>
                  </a:lnTo>
                  <a:lnTo>
                    <a:pt x="1695415" y="745767"/>
                  </a:lnTo>
                  <a:lnTo>
                    <a:pt x="1633234" y="753112"/>
                  </a:lnTo>
                  <a:lnTo>
                    <a:pt x="1569510" y="759417"/>
                  </a:lnTo>
                  <a:lnTo>
                    <a:pt x="1504347" y="764649"/>
                  </a:lnTo>
                  <a:lnTo>
                    <a:pt x="1437850" y="768775"/>
                  </a:lnTo>
                  <a:lnTo>
                    <a:pt x="1370123" y="771762"/>
                  </a:lnTo>
                  <a:lnTo>
                    <a:pt x="1301268" y="773579"/>
                  </a:lnTo>
                  <a:lnTo>
                    <a:pt x="1231392" y="774191"/>
                  </a:lnTo>
                  <a:lnTo>
                    <a:pt x="1161515" y="773579"/>
                  </a:lnTo>
                  <a:lnTo>
                    <a:pt x="1092660" y="771762"/>
                  </a:lnTo>
                  <a:lnTo>
                    <a:pt x="1024933" y="768775"/>
                  </a:lnTo>
                  <a:lnTo>
                    <a:pt x="958436" y="764649"/>
                  </a:lnTo>
                  <a:lnTo>
                    <a:pt x="893273" y="759417"/>
                  </a:lnTo>
                  <a:lnTo>
                    <a:pt x="829549" y="753112"/>
                  </a:lnTo>
                  <a:lnTo>
                    <a:pt x="767368" y="745767"/>
                  </a:lnTo>
                  <a:lnTo>
                    <a:pt x="706833" y="737414"/>
                  </a:lnTo>
                  <a:lnTo>
                    <a:pt x="648048" y="728087"/>
                  </a:lnTo>
                  <a:lnTo>
                    <a:pt x="591117" y="717816"/>
                  </a:lnTo>
                  <a:lnTo>
                    <a:pt x="536145" y="706637"/>
                  </a:lnTo>
                  <a:lnTo>
                    <a:pt x="483235" y="694580"/>
                  </a:lnTo>
                  <a:lnTo>
                    <a:pt x="432491" y="681679"/>
                  </a:lnTo>
                  <a:lnTo>
                    <a:pt x="384017" y="667966"/>
                  </a:lnTo>
                  <a:lnTo>
                    <a:pt x="337917" y="653474"/>
                  </a:lnTo>
                  <a:lnTo>
                    <a:pt x="294295" y="638236"/>
                  </a:lnTo>
                  <a:lnTo>
                    <a:pt x="253255" y="622285"/>
                  </a:lnTo>
                  <a:lnTo>
                    <a:pt x="214901" y="605652"/>
                  </a:lnTo>
                  <a:lnTo>
                    <a:pt x="179336" y="588371"/>
                  </a:lnTo>
                  <a:lnTo>
                    <a:pt x="116993" y="551995"/>
                  </a:lnTo>
                  <a:lnTo>
                    <a:pt x="67055" y="513418"/>
                  </a:lnTo>
                  <a:lnTo>
                    <a:pt x="30357" y="472902"/>
                  </a:lnTo>
                  <a:lnTo>
                    <a:pt x="7727" y="430707"/>
                  </a:lnTo>
                  <a:lnTo>
                    <a:pt x="0" y="387095"/>
                  </a:lnTo>
                  <a:close/>
                </a:path>
              </a:pathLst>
            </a:custGeom>
            <a:ln w="12700">
              <a:solidFill>
                <a:srgbClr val="008080"/>
              </a:solidFill>
            </a:ln>
          </p:spPr>
          <p:txBody>
            <a:bodyPr wrap="square" lIns="0" tIns="0" rIns="0" bIns="0" rtlCol="0"/>
            <a:lstStyle/>
            <a:p>
              <a:endParaRPr/>
            </a:p>
          </p:txBody>
        </p:sp>
      </p:grpSp>
      <p:sp>
        <p:nvSpPr>
          <p:cNvPr id="20" name="object 18">
            <a:extLst>
              <a:ext uri="{FF2B5EF4-FFF2-40B4-BE49-F238E27FC236}">
                <a16:creationId xmlns:a16="http://schemas.microsoft.com/office/drawing/2014/main" id="{62FF5F13-737B-B08A-F712-72D4B0E5053A}"/>
              </a:ext>
            </a:extLst>
          </p:cNvPr>
          <p:cNvSpPr txBox="1"/>
          <p:nvPr/>
        </p:nvSpPr>
        <p:spPr>
          <a:xfrm>
            <a:off x="900395" y="6096000"/>
            <a:ext cx="1054735" cy="25400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FFFFFF"/>
                </a:solidFill>
                <a:latin typeface="Calibri"/>
                <a:cs typeface="Calibri"/>
              </a:rPr>
              <a:t>Jea</a:t>
            </a:r>
            <a:r>
              <a:rPr sz="1500" b="1" dirty="0">
                <a:solidFill>
                  <a:srgbClr val="FFFFFF"/>
                </a:solidFill>
                <a:latin typeface="Calibri"/>
                <a:cs typeface="Calibri"/>
              </a:rPr>
              <a:t>n</a:t>
            </a:r>
            <a:r>
              <a:rPr sz="1500" b="1" spc="-20" dirty="0">
                <a:solidFill>
                  <a:srgbClr val="FFFFFF"/>
                </a:solidFill>
                <a:latin typeface="Calibri"/>
                <a:cs typeface="Calibri"/>
              </a:rPr>
              <a:t> </a:t>
            </a:r>
            <a:r>
              <a:rPr sz="1500" b="1" dirty="0">
                <a:solidFill>
                  <a:srgbClr val="FFFFFF"/>
                </a:solidFill>
                <a:latin typeface="Calibri"/>
                <a:cs typeface="Calibri"/>
              </a:rPr>
              <a:t>M</a:t>
            </a:r>
            <a:r>
              <a:rPr sz="1500" b="1" spc="-10" dirty="0">
                <a:solidFill>
                  <a:srgbClr val="FFFFFF"/>
                </a:solidFill>
                <a:latin typeface="Calibri"/>
                <a:cs typeface="Calibri"/>
              </a:rPr>
              <a:t>o</a:t>
            </a:r>
            <a:r>
              <a:rPr sz="1500" b="1" dirty="0">
                <a:solidFill>
                  <a:srgbClr val="FFFFFF"/>
                </a:solidFill>
                <a:latin typeface="Calibri"/>
                <a:cs typeface="Calibri"/>
              </a:rPr>
              <a:t>nn</a:t>
            </a:r>
            <a:r>
              <a:rPr sz="1500" b="1" spc="-15" dirty="0">
                <a:solidFill>
                  <a:srgbClr val="FFFFFF"/>
                </a:solidFill>
                <a:latin typeface="Calibri"/>
                <a:cs typeface="Calibri"/>
              </a:rPr>
              <a:t>e</a:t>
            </a:r>
            <a:r>
              <a:rPr sz="1500" b="1" dirty="0">
                <a:solidFill>
                  <a:srgbClr val="FFFFFF"/>
                </a:solidFill>
                <a:latin typeface="Calibri"/>
                <a:cs typeface="Calibri"/>
              </a:rPr>
              <a:t>t</a:t>
            </a:r>
            <a:endParaRPr sz="1500" dirty="0">
              <a:latin typeface="Calibri"/>
              <a:cs typeface="Calibri"/>
            </a:endParaRPr>
          </a:p>
        </p:txBody>
      </p:sp>
      <p:sp>
        <p:nvSpPr>
          <p:cNvPr id="21" name="object 19">
            <a:extLst>
              <a:ext uri="{FF2B5EF4-FFF2-40B4-BE49-F238E27FC236}">
                <a16:creationId xmlns:a16="http://schemas.microsoft.com/office/drawing/2014/main" id="{D940165F-0EC2-D178-73A5-64E74E0E21B2}"/>
              </a:ext>
            </a:extLst>
          </p:cNvPr>
          <p:cNvSpPr txBox="1"/>
          <p:nvPr/>
        </p:nvSpPr>
        <p:spPr>
          <a:xfrm>
            <a:off x="2909415" y="1028700"/>
            <a:ext cx="5590540" cy="1737014"/>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085" algn="l"/>
                <a:tab pos="299720" algn="l"/>
              </a:tabLst>
            </a:pPr>
            <a:r>
              <a:rPr sz="1400" u="sng" spc="-15" dirty="0">
                <a:uFill>
                  <a:solidFill>
                    <a:srgbClr val="000000"/>
                  </a:solidFill>
                </a:uFill>
                <a:latin typeface="Calibri"/>
                <a:cs typeface="Calibri"/>
              </a:rPr>
              <a:t>Κινητικότητα</a:t>
            </a:r>
            <a:r>
              <a:rPr sz="1400" u="sng" spc="-25" dirty="0">
                <a:uFill>
                  <a:solidFill>
                    <a:srgbClr val="000000"/>
                  </a:solidFill>
                </a:uFill>
                <a:latin typeface="Calibri"/>
                <a:cs typeface="Calibri"/>
              </a:rPr>
              <a:t> </a:t>
            </a:r>
            <a:r>
              <a:rPr sz="1400" u="sng" spc="-10" dirty="0">
                <a:uFill>
                  <a:solidFill>
                    <a:srgbClr val="000000"/>
                  </a:solidFill>
                </a:uFill>
                <a:latin typeface="Calibri"/>
                <a:cs typeface="Calibri"/>
              </a:rPr>
              <a:t>ατόμων</a:t>
            </a:r>
            <a:r>
              <a:rPr sz="1400" spc="5" dirty="0">
                <a:latin typeface="Calibri"/>
                <a:cs typeface="Calibri"/>
              </a:rPr>
              <a:t> </a:t>
            </a:r>
            <a:r>
              <a:rPr sz="1400" spc="-5" dirty="0">
                <a:latin typeface="Calibri"/>
                <a:cs typeface="Calibri"/>
              </a:rPr>
              <a:t>στους</a:t>
            </a:r>
            <a:r>
              <a:rPr sz="1400" spc="-10" dirty="0">
                <a:latin typeface="Calibri"/>
                <a:cs typeface="Calibri"/>
              </a:rPr>
              <a:t> </a:t>
            </a:r>
            <a:r>
              <a:rPr sz="1400" spc="-5" dirty="0">
                <a:latin typeface="Calibri"/>
                <a:cs typeface="Calibri"/>
              </a:rPr>
              <a:t>τομείς</a:t>
            </a:r>
            <a:r>
              <a:rPr sz="1400" dirty="0">
                <a:latin typeface="Calibri"/>
                <a:cs typeface="Calibri"/>
              </a:rPr>
              <a:t> </a:t>
            </a:r>
            <a:r>
              <a:rPr sz="1400" spc="-5" dirty="0">
                <a:latin typeface="Calibri"/>
                <a:cs typeface="Calibri"/>
              </a:rPr>
              <a:t>της</a:t>
            </a:r>
            <a:r>
              <a:rPr sz="1400" spc="-20" dirty="0">
                <a:latin typeface="Calibri"/>
                <a:cs typeface="Calibri"/>
              </a:rPr>
              <a:t> </a:t>
            </a:r>
            <a:r>
              <a:rPr sz="1400" spc="-5" dirty="0">
                <a:latin typeface="Calibri"/>
                <a:cs typeface="Calibri"/>
              </a:rPr>
              <a:t>Εκπαίδευσης</a:t>
            </a:r>
            <a:r>
              <a:rPr lang="el-GR" sz="1400" spc="-5" dirty="0">
                <a:latin typeface="Calibri"/>
                <a:cs typeface="Calibri"/>
              </a:rPr>
              <a:t> &amp; Κατάρτισης </a:t>
            </a:r>
            <a:r>
              <a:rPr sz="1400" spc="-20" dirty="0">
                <a:latin typeface="Calibri"/>
                <a:cs typeface="Calibri"/>
              </a:rPr>
              <a:t>και</a:t>
            </a:r>
            <a:r>
              <a:rPr lang="el-GR" sz="1400" spc="-20" dirty="0">
                <a:latin typeface="Calibri"/>
                <a:cs typeface="Calibri"/>
              </a:rPr>
              <a:t> στον τομέα</a:t>
            </a:r>
            <a:r>
              <a:rPr sz="1400" spc="5" dirty="0">
                <a:latin typeface="Calibri"/>
                <a:cs typeface="Calibri"/>
              </a:rPr>
              <a:t> </a:t>
            </a:r>
            <a:r>
              <a:rPr sz="1400" spc="-10" dirty="0">
                <a:latin typeface="Calibri"/>
                <a:cs typeface="Calibri"/>
              </a:rPr>
              <a:t>του</a:t>
            </a:r>
            <a:r>
              <a:rPr sz="1400" spc="-5" dirty="0">
                <a:latin typeface="Calibri"/>
                <a:cs typeface="Calibri"/>
              </a:rPr>
              <a:t> </a:t>
            </a:r>
            <a:r>
              <a:rPr sz="1400" spc="-10" dirty="0">
                <a:latin typeface="Calibri"/>
                <a:cs typeface="Calibri"/>
              </a:rPr>
              <a:t>Αθλητισμού</a:t>
            </a:r>
            <a:r>
              <a:rPr sz="1400" spc="25" dirty="0">
                <a:latin typeface="Calibri"/>
                <a:cs typeface="Calibri"/>
              </a:rPr>
              <a:t> </a:t>
            </a:r>
            <a:r>
              <a:rPr sz="1400" dirty="0">
                <a:latin typeface="Calibri"/>
                <a:cs typeface="Calibri"/>
              </a:rPr>
              <a:t>-</a:t>
            </a:r>
            <a:r>
              <a:rPr sz="1400" spc="305" dirty="0">
                <a:latin typeface="Calibri"/>
                <a:cs typeface="Calibri"/>
              </a:rPr>
              <a:t> </a:t>
            </a:r>
            <a:r>
              <a:rPr sz="1400" u="sng" spc="-5" dirty="0">
                <a:uFill>
                  <a:solidFill>
                    <a:srgbClr val="000000"/>
                  </a:solidFill>
                </a:uFill>
                <a:latin typeface="Calibri"/>
                <a:cs typeface="Calibri"/>
              </a:rPr>
              <a:t>Διαπιστεύσεις</a:t>
            </a:r>
            <a:r>
              <a:rPr sz="1400" u="sng" spc="35" dirty="0">
                <a:uFill>
                  <a:solidFill>
                    <a:srgbClr val="000000"/>
                  </a:solidFill>
                </a:uFill>
                <a:latin typeface="Calibri"/>
                <a:cs typeface="Calibri"/>
              </a:rPr>
              <a:t> </a:t>
            </a:r>
            <a:r>
              <a:rPr sz="1400" u="sng" spc="-5" dirty="0">
                <a:uFill>
                  <a:solidFill>
                    <a:srgbClr val="000000"/>
                  </a:solidFill>
                </a:uFill>
                <a:latin typeface="Calibri"/>
                <a:cs typeface="Calibri"/>
              </a:rPr>
              <a:t>Erasmus</a:t>
            </a:r>
            <a:r>
              <a:rPr sz="1400" spc="-5" dirty="0">
                <a:uFill>
                  <a:solidFill>
                    <a:srgbClr val="000000"/>
                  </a:solidFill>
                </a:uFill>
                <a:latin typeface="Calibri"/>
                <a:cs typeface="Calibri"/>
              </a:rPr>
              <a:t> </a:t>
            </a:r>
            <a:r>
              <a:rPr sz="1400" dirty="0">
                <a:latin typeface="Calibri"/>
                <a:cs typeface="Calibri"/>
              </a:rPr>
              <a:t>στους</a:t>
            </a:r>
            <a:r>
              <a:rPr sz="1400" spc="-10" dirty="0">
                <a:latin typeface="Calibri"/>
                <a:cs typeface="Calibri"/>
              </a:rPr>
              <a:t> </a:t>
            </a:r>
            <a:r>
              <a:rPr sz="1400" spc="-5" dirty="0">
                <a:latin typeface="Calibri"/>
                <a:cs typeface="Calibri"/>
              </a:rPr>
              <a:t>τομείς </a:t>
            </a:r>
            <a:r>
              <a:rPr sz="1400" dirty="0">
                <a:latin typeface="Calibri"/>
                <a:cs typeface="Calibri"/>
              </a:rPr>
              <a:t> </a:t>
            </a:r>
            <a:r>
              <a:rPr sz="1400" spc="-10" dirty="0">
                <a:latin typeface="Calibri"/>
                <a:cs typeface="Calibri"/>
              </a:rPr>
              <a:t>Επαγγελματικής</a:t>
            </a:r>
            <a:r>
              <a:rPr sz="1400" spc="-5" dirty="0">
                <a:latin typeface="Calibri"/>
                <a:cs typeface="Calibri"/>
              </a:rPr>
              <a:t> Εκπαίδευσης</a:t>
            </a:r>
            <a:r>
              <a:rPr sz="1400" spc="25" dirty="0">
                <a:latin typeface="Calibri"/>
                <a:cs typeface="Calibri"/>
              </a:rPr>
              <a:t> </a:t>
            </a:r>
            <a:r>
              <a:rPr sz="1400" spc="-20" dirty="0">
                <a:latin typeface="Calibri"/>
                <a:cs typeface="Calibri"/>
              </a:rPr>
              <a:t>και</a:t>
            </a:r>
            <a:r>
              <a:rPr sz="1400" dirty="0">
                <a:latin typeface="Calibri"/>
                <a:cs typeface="Calibri"/>
              </a:rPr>
              <a:t> </a:t>
            </a:r>
            <a:r>
              <a:rPr sz="1400" spc="-5" dirty="0">
                <a:latin typeface="Calibri"/>
                <a:cs typeface="Calibri"/>
              </a:rPr>
              <a:t>Κατάρτισης,</a:t>
            </a:r>
            <a:r>
              <a:rPr sz="1400" dirty="0">
                <a:latin typeface="Calibri"/>
                <a:cs typeface="Calibri"/>
              </a:rPr>
              <a:t> </a:t>
            </a:r>
            <a:r>
              <a:rPr sz="1400" spc="-5" dirty="0">
                <a:latin typeface="Calibri"/>
                <a:cs typeface="Calibri"/>
              </a:rPr>
              <a:t>Σχολικής</a:t>
            </a:r>
            <a:r>
              <a:rPr sz="1400" spc="-35" dirty="0">
                <a:latin typeface="Calibri"/>
                <a:cs typeface="Calibri"/>
              </a:rPr>
              <a:t> </a:t>
            </a:r>
            <a:r>
              <a:rPr sz="1400" spc="-5" dirty="0">
                <a:latin typeface="Calibri"/>
                <a:cs typeface="Calibri"/>
              </a:rPr>
              <a:t>Εκπαίδευσης, </a:t>
            </a:r>
            <a:r>
              <a:rPr sz="1400" dirty="0">
                <a:latin typeface="Calibri"/>
                <a:cs typeface="Calibri"/>
              </a:rPr>
              <a:t> </a:t>
            </a:r>
            <a:r>
              <a:rPr sz="1400" spc="-5" dirty="0">
                <a:latin typeface="Calibri"/>
                <a:cs typeface="Calibri"/>
              </a:rPr>
              <a:t>Εκπαίδευσης</a:t>
            </a:r>
            <a:r>
              <a:rPr sz="1400" spc="10" dirty="0">
                <a:latin typeface="Calibri"/>
                <a:cs typeface="Calibri"/>
              </a:rPr>
              <a:t> </a:t>
            </a:r>
            <a:r>
              <a:rPr sz="1400" spc="-10" dirty="0">
                <a:latin typeface="Calibri"/>
                <a:cs typeface="Calibri"/>
              </a:rPr>
              <a:t>Ενηλίκων</a:t>
            </a:r>
            <a:r>
              <a:rPr sz="1400" spc="-25" dirty="0">
                <a:latin typeface="Calibri"/>
                <a:cs typeface="Calibri"/>
              </a:rPr>
              <a:t> </a:t>
            </a:r>
            <a:r>
              <a:rPr sz="1400" spc="-20" dirty="0">
                <a:latin typeface="Calibri"/>
                <a:cs typeface="Calibri"/>
              </a:rPr>
              <a:t>και</a:t>
            </a:r>
            <a:r>
              <a:rPr sz="1400" spc="10" dirty="0">
                <a:latin typeface="Calibri"/>
                <a:cs typeface="Calibri"/>
              </a:rPr>
              <a:t> </a:t>
            </a:r>
            <a:r>
              <a:rPr sz="1400" spc="-10" dirty="0">
                <a:latin typeface="Calibri"/>
                <a:cs typeface="Calibri"/>
              </a:rPr>
              <a:t>Νεολαίας</a:t>
            </a:r>
            <a:endParaRPr sz="1400" dirty="0">
              <a:latin typeface="Calibri"/>
              <a:cs typeface="Calibri"/>
            </a:endParaRPr>
          </a:p>
          <a:p>
            <a:pPr marL="299085" indent="-287020">
              <a:lnSpc>
                <a:spcPct val="100000"/>
              </a:lnSpc>
              <a:buFont typeface="Wingdings"/>
              <a:buChar char=""/>
              <a:tabLst>
                <a:tab pos="299085" algn="l"/>
                <a:tab pos="299720" algn="l"/>
              </a:tabLst>
            </a:pPr>
            <a:r>
              <a:rPr lang="el-GR" sz="1400" u="sng" spc="-5" dirty="0">
                <a:uFill>
                  <a:solidFill>
                    <a:srgbClr val="000000"/>
                  </a:solidFill>
                </a:uFill>
                <a:latin typeface="Calibri"/>
                <a:cs typeface="Calibri"/>
              </a:rPr>
              <a:t>Μαθησιακή Κινητικότητα στον Τομέα της Νεολαίας</a:t>
            </a:r>
            <a:r>
              <a:rPr lang="el-GR" sz="1400" spc="-5" dirty="0">
                <a:uFill>
                  <a:solidFill>
                    <a:srgbClr val="000000"/>
                  </a:solidFill>
                </a:uFill>
                <a:latin typeface="Calibri"/>
                <a:cs typeface="Calibri"/>
              </a:rPr>
              <a:t> (Δραστηριότητες </a:t>
            </a:r>
            <a:r>
              <a:rPr sz="1400" spc="-5" dirty="0" err="1">
                <a:uFill>
                  <a:solidFill>
                    <a:srgbClr val="000000"/>
                  </a:solidFill>
                </a:uFill>
                <a:latin typeface="Calibri"/>
                <a:cs typeface="Calibri"/>
              </a:rPr>
              <a:t>Συμμετοχής</a:t>
            </a:r>
            <a:r>
              <a:rPr sz="1400" spc="-5" dirty="0">
                <a:uFill>
                  <a:solidFill>
                    <a:srgbClr val="000000"/>
                  </a:solidFill>
                </a:uFill>
                <a:latin typeface="Calibri"/>
                <a:cs typeface="Calibri"/>
              </a:rPr>
              <a:t> Νέων,</a:t>
            </a:r>
            <a:r>
              <a:rPr sz="1400" spc="-35" dirty="0">
                <a:uFill>
                  <a:solidFill>
                    <a:srgbClr val="000000"/>
                  </a:solidFill>
                </a:uFill>
                <a:latin typeface="Calibri"/>
                <a:cs typeface="Calibri"/>
              </a:rPr>
              <a:t> </a:t>
            </a:r>
            <a:r>
              <a:rPr sz="1400" spc="-5" dirty="0">
                <a:uFill>
                  <a:solidFill>
                    <a:srgbClr val="000000"/>
                  </a:solidFill>
                </a:uFill>
                <a:latin typeface="Calibri"/>
                <a:cs typeface="Calibri"/>
              </a:rPr>
              <a:t>Ανταλλαγές</a:t>
            </a:r>
            <a:r>
              <a:rPr sz="1400" spc="-15" dirty="0">
                <a:uFill>
                  <a:solidFill>
                    <a:srgbClr val="000000"/>
                  </a:solidFill>
                </a:uFill>
                <a:latin typeface="Calibri"/>
                <a:cs typeface="Calibri"/>
              </a:rPr>
              <a:t> </a:t>
            </a:r>
            <a:r>
              <a:rPr sz="1400" spc="-5" dirty="0">
                <a:uFill>
                  <a:solidFill>
                    <a:srgbClr val="000000"/>
                  </a:solidFill>
                </a:uFill>
                <a:latin typeface="Calibri"/>
                <a:cs typeface="Calibri"/>
              </a:rPr>
              <a:t>Νέων</a:t>
            </a:r>
            <a:r>
              <a:rPr lang="el-GR" sz="1400" spc="-5" dirty="0">
                <a:uFill>
                  <a:solidFill>
                    <a:srgbClr val="000000"/>
                  </a:solidFill>
                </a:uFill>
                <a:latin typeface="Calibri"/>
                <a:cs typeface="Calibri"/>
              </a:rPr>
              <a:t>, Σχέδια Κινητικότητας για εργαζομένους στον Τομέα της Νεολαίας, </a:t>
            </a:r>
            <a:r>
              <a:rPr lang="en-GB" sz="1400" spc="-5" dirty="0" err="1">
                <a:uFill>
                  <a:solidFill>
                    <a:srgbClr val="000000"/>
                  </a:solidFill>
                </a:uFill>
                <a:latin typeface="Calibri"/>
                <a:cs typeface="Calibri"/>
              </a:rPr>
              <a:t>DiscoverEU</a:t>
            </a:r>
            <a:r>
              <a:rPr lang="el-GR" sz="1400" spc="-5" dirty="0">
                <a:uFill>
                  <a:solidFill>
                    <a:srgbClr val="000000"/>
                  </a:solidFill>
                </a:uFill>
                <a:latin typeface="Calibri"/>
                <a:cs typeface="Calibri"/>
              </a:rPr>
              <a:t>)</a:t>
            </a:r>
          </a:p>
          <a:p>
            <a:pPr marL="299085" indent="-287020">
              <a:lnSpc>
                <a:spcPct val="100000"/>
              </a:lnSpc>
              <a:buFont typeface="Wingdings"/>
              <a:buChar char=""/>
              <a:tabLst>
                <a:tab pos="299085" algn="l"/>
                <a:tab pos="299720" algn="l"/>
              </a:tabLst>
            </a:pPr>
            <a:r>
              <a:rPr lang="el-GR" sz="1400" dirty="0">
                <a:latin typeface="Calibri"/>
                <a:cs typeface="Calibri"/>
              </a:rPr>
              <a:t>Εικονικές Ανταλλαγές στην Τριτοβάθμια Εκπαίδευση και Νεολαία</a:t>
            </a:r>
            <a:endParaRPr lang="en-GB" sz="1400" dirty="0">
              <a:latin typeface="Calibri"/>
              <a:cs typeface="Calibri"/>
            </a:endParaRPr>
          </a:p>
        </p:txBody>
      </p:sp>
      <p:sp>
        <p:nvSpPr>
          <p:cNvPr id="22" name="object 20">
            <a:extLst>
              <a:ext uri="{FF2B5EF4-FFF2-40B4-BE49-F238E27FC236}">
                <a16:creationId xmlns:a16="http://schemas.microsoft.com/office/drawing/2014/main" id="{A0EBC5AC-3D2E-284C-54F2-C8BF4139AEB4}"/>
              </a:ext>
            </a:extLst>
          </p:cNvPr>
          <p:cNvSpPr txBox="1"/>
          <p:nvPr/>
        </p:nvSpPr>
        <p:spPr>
          <a:xfrm>
            <a:off x="2909415" y="2932454"/>
            <a:ext cx="6760915" cy="1090683"/>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085" algn="l"/>
                <a:tab pos="299720" algn="l"/>
              </a:tabLst>
            </a:pPr>
            <a:r>
              <a:rPr sz="1400" spc="-5" dirty="0">
                <a:solidFill>
                  <a:srgbClr val="008080"/>
                </a:solidFill>
                <a:uFill>
                  <a:solidFill>
                    <a:srgbClr val="006FC0"/>
                  </a:solidFill>
                </a:uFill>
                <a:latin typeface="Calibri"/>
                <a:cs typeface="Calibri"/>
              </a:rPr>
              <a:t>Συμπράξεις</a:t>
            </a:r>
            <a:r>
              <a:rPr sz="1400"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για</a:t>
            </a:r>
            <a:r>
              <a:rPr sz="1400" spc="10" dirty="0">
                <a:solidFill>
                  <a:srgbClr val="008080"/>
                </a:solidFill>
                <a:uFill>
                  <a:solidFill>
                    <a:srgbClr val="006FC0"/>
                  </a:solidFill>
                </a:uFill>
                <a:latin typeface="Calibri"/>
                <a:cs typeface="Calibri"/>
              </a:rPr>
              <a:t> </a:t>
            </a:r>
            <a:r>
              <a:rPr sz="1400" dirty="0">
                <a:solidFill>
                  <a:srgbClr val="008080"/>
                </a:solidFill>
                <a:uFill>
                  <a:solidFill>
                    <a:srgbClr val="006FC0"/>
                  </a:solidFill>
                </a:uFill>
                <a:latin typeface="Calibri"/>
                <a:cs typeface="Calibri"/>
              </a:rPr>
              <a:t>Συνεργασία</a:t>
            </a:r>
            <a:r>
              <a:rPr sz="1400" spc="10"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(Συμπράξεις</a:t>
            </a:r>
            <a:r>
              <a:rPr sz="1400" spc="5"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Συνεργασίας</a:t>
            </a:r>
            <a:r>
              <a:rPr sz="1400" spc="5" dirty="0">
                <a:solidFill>
                  <a:srgbClr val="008080"/>
                </a:solidFill>
                <a:uFill>
                  <a:solidFill>
                    <a:srgbClr val="006FC0"/>
                  </a:solidFill>
                </a:uFill>
                <a:latin typeface="Calibri"/>
                <a:cs typeface="Calibri"/>
              </a:rPr>
              <a:t> </a:t>
            </a:r>
            <a:r>
              <a:rPr sz="1400" dirty="0">
                <a:solidFill>
                  <a:srgbClr val="008080"/>
                </a:solidFill>
                <a:uFill>
                  <a:solidFill>
                    <a:srgbClr val="006FC0"/>
                  </a:solidFill>
                </a:uFill>
                <a:latin typeface="Calibri"/>
                <a:cs typeface="Calibri"/>
              </a:rPr>
              <a:t>+</a:t>
            </a:r>
            <a:r>
              <a:rPr sz="1400" spc="15"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Συμπράξεις</a:t>
            </a:r>
            <a:r>
              <a:rPr sz="1400" spc="5" dirty="0">
                <a:solidFill>
                  <a:srgbClr val="008080"/>
                </a:solidFill>
                <a:uFill>
                  <a:solidFill>
                    <a:srgbClr val="006FC0"/>
                  </a:solidFill>
                </a:uFill>
                <a:latin typeface="Calibri"/>
                <a:cs typeface="Calibri"/>
              </a:rPr>
              <a:t> </a:t>
            </a:r>
            <a:r>
              <a:rPr sz="1400" dirty="0">
                <a:solidFill>
                  <a:srgbClr val="008080"/>
                </a:solidFill>
                <a:uFill>
                  <a:solidFill>
                    <a:srgbClr val="006FC0"/>
                  </a:solidFill>
                </a:uFill>
                <a:latin typeface="Calibri"/>
                <a:cs typeface="Calibri"/>
              </a:rPr>
              <a:t>Μικρής </a:t>
            </a:r>
            <a:r>
              <a:rPr sz="1400" spc="-5" dirty="0">
                <a:solidFill>
                  <a:srgbClr val="008080"/>
                </a:solidFill>
                <a:uFill>
                  <a:solidFill>
                    <a:srgbClr val="006FC0"/>
                  </a:solidFill>
                </a:uFill>
                <a:latin typeface="Calibri"/>
                <a:cs typeface="Calibri"/>
              </a:rPr>
              <a:t>Κλίμακας)</a:t>
            </a:r>
            <a:endParaRPr sz="1400" dirty="0">
              <a:solidFill>
                <a:srgbClr val="008080"/>
              </a:solidFill>
              <a:latin typeface="Calibri"/>
              <a:cs typeface="Calibri"/>
            </a:endParaRPr>
          </a:p>
          <a:p>
            <a:pPr marL="299085" indent="-287020">
              <a:lnSpc>
                <a:spcPct val="100000"/>
              </a:lnSpc>
              <a:buFont typeface="Wingdings"/>
              <a:buChar char=""/>
              <a:tabLst>
                <a:tab pos="299085" algn="l"/>
                <a:tab pos="299720" algn="l"/>
              </a:tabLst>
            </a:pPr>
            <a:r>
              <a:rPr sz="1400" spc="-5" dirty="0">
                <a:latin typeface="Calibri"/>
                <a:cs typeface="Calibri"/>
              </a:rPr>
              <a:t>Συμπράξεις</a:t>
            </a:r>
            <a:r>
              <a:rPr sz="1400" spc="-25" dirty="0">
                <a:latin typeface="Calibri"/>
                <a:cs typeface="Calibri"/>
              </a:rPr>
              <a:t> </a:t>
            </a:r>
            <a:r>
              <a:rPr sz="1400" spc="-5" dirty="0">
                <a:latin typeface="Calibri"/>
                <a:cs typeface="Calibri"/>
              </a:rPr>
              <a:t>για </a:t>
            </a:r>
            <a:r>
              <a:rPr sz="1400" u="sng" spc="-5" dirty="0">
                <a:uFill>
                  <a:solidFill>
                    <a:srgbClr val="000000"/>
                  </a:solidFill>
                </a:uFill>
                <a:latin typeface="Calibri"/>
                <a:cs typeface="Calibri"/>
              </a:rPr>
              <a:t>Αριστεία</a:t>
            </a:r>
            <a:endParaRPr sz="1400" dirty="0">
              <a:latin typeface="Calibri"/>
              <a:cs typeface="Calibri"/>
            </a:endParaRPr>
          </a:p>
          <a:p>
            <a:pPr marL="299085" indent="-287020">
              <a:lnSpc>
                <a:spcPct val="100000"/>
              </a:lnSpc>
              <a:buFont typeface="Wingdings"/>
              <a:buChar char=""/>
              <a:tabLst>
                <a:tab pos="299085" algn="l"/>
                <a:tab pos="299720" algn="l"/>
              </a:tabLst>
            </a:pPr>
            <a:r>
              <a:rPr lang="el-GR" sz="1400" spc="-5" dirty="0">
                <a:latin typeface="Calibri"/>
                <a:cs typeface="Calibri"/>
              </a:rPr>
              <a:t>Συμπράξεις και Συμμαχίες</a:t>
            </a:r>
            <a:r>
              <a:rPr sz="1400" spc="-15" dirty="0">
                <a:latin typeface="Calibri"/>
                <a:cs typeface="Calibri"/>
              </a:rPr>
              <a:t> </a:t>
            </a:r>
            <a:r>
              <a:rPr lang="el-GR" sz="1400" spc="-15" dirty="0">
                <a:latin typeface="Calibri"/>
                <a:cs typeface="Calibri"/>
              </a:rPr>
              <a:t>για τη </a:t>
            </a:r>
            <a:r>
              <a:rPr lang="el-GR" sz="1400" u="sng" spc="-15" dirty="0">
                <a:latin typeface="Calibri"/>
                <a:cs typeface="Calibri"/>
              </a:rPr>
              <a:t>στήριξη της </a:t>
            </a:r>
            <a:r>
              <a:rPr lang="el-GR" sz="1400" u="sng" spc="-5" dirty="0">
                <a:uFill>
                  <a:solidFill>
                    <a:srgbClr val="000000"/>
                  </a:solidFill>
                </a:uFill>
                <a:latin typeface="Calibri"/>
                <a:cs typeface="Calibri"/>
              </a:rPr>
              <a:t>Καινοτομίας</a:t>
            </a:r>
          </a:p>
          <a:p>
            <a:pPr marL="299085" indent="-287020">
              <a:lnSpc>
                <a:spcPct val="100000"/>
              </a:lnSpc>
              <a:buFont typeface="Wingdings"/>
              <a:buChar char=""/>
              <a:tabLst>
                <a:tab pos="299085" algn="l"/>
                <a:tab pos="299720" algn="l"/>
              </a:tabLst>
            </a:pPr>
            <a:r>
              <a:rPr sz="1400" dirty="0" err="1">
                <a:latin typeface="Calibri"/>
                <a:cs typeface="Calibri"/>
              </a:rPr>
              <a:t>Σχέδι</a:t>
            </a:r>
            <a:r>
              <a:rPr sz="1400" dirty="0">
                <a:latin typeface="Calibri"/>
                <a:cs typeface="Calibri"/>
              </a:rPr>
              <a:t>α</a:t>
            </a:r>
            <a:r>
              <a:rPr sz="1400" spc="-25" dirty="0">
                <a:latin typeface="Calibri"/>
                <a:cs typeface="Calibri"/>
              </a:rPr>
              <a:t> </a:t>
            </a:r>
            <a:r>
              <a:rPr sz="1400" u="sng" dirty="0">
                <a:uFill>
                  <a:solidFill>
                    <a:srgbClr val="000000"/>
                  </a:solidFill>
                </a:uFill>
                <a:latin typeface="Calibri"/>
                <a:cs typeface="Calibri"/>
              </a:rPr>
              <a:t>Ανάπτυξης</a:t>
            </a:r>
            <a:r>
              <a:rPr sz="1400" u="sng" spc="-50" dirty="0">
                <a:uFill>
                  <a:solidFill>
                    <a:srgbClr val="000000"/>
                  </a:solidFill>
                </a:uFill>
                <a:latin typeface="Calibri"/>
                <a:cs typeface="Calibri"/>
              </a:rPr>
              <a:t> </a:t>
            </a:r>
            <a:r>
              <a:rPr sz="1400" u="sng" spc="-5" dirty="0">
                <a:uFill>
                  <a:solidFill>
                    <a:srgbClr val="000000"/>
                  </a:solidFill>
                </a:uFill>
                <a:latin typeface="Calibri"/>
                <a:cs typeface="Calibri"/>
              </a:rPr>
              <a:t>Ικανοτήτων</a:t>
            </a:r>
            <a:endParaRPr sz="1400" dirty="0">
              <a:latin typeface="Calibri"/>
              <a:cs typeface="Calibri"/>
            </a:endParaRPr>
          </a:p>
          <a:p>
            <a:pPr marL="299085" indent="-287020">
              <a:lnSpc>
                <a:spcPct val="100000"/>
              </a:lnSpc>
              <a:buFont typeface="Wingdings"/>
              <a:buChar char=""/>
              <a:tabLst>
                <a:tab pos="299085" algn="l"/>
                <a:tab pos="299720" algn="l"/>
              </a:tabLst>
            </a:pPr>
            <a:r>
              <a:rPr sz="1400" u="sng" dirty="0">
                <a:uFill>
                  <a:solidFill>
                    <a:srgbClr val="000000"/>
                  </a:solidFill>
                </a:uFill>
                <a:latin typeface="Calibri"/>
                <a:cs typeface="Calibri"/>
              </a:rPr>
              <a:t>Αθλητικές</a:t>
            </a:r>
            <a:r>
              <a:rPr sz="1400" u="sng" spc="-20" dirty="0">
                <a:uFill>
                  <a:solidFill>
                    <a:srgbClr val="000000"/>
                  </a:solidFill>
                </a:uFill>
                <a:latin typeface="Calibri"/>
                <a:cs typeface="Calibri"/>
              </a:rPr>
              <a:t> </a:t>
            </a:r>
            <a:r>
              <a:rPr sz="1400" u="sng" spc="-5" dirty="0">
                <a:uFill>
                  <a:solidFill>
                    <a:srgbClr val="000000"/>
                  </a:solidFill>
                </a:uFill>
                <a:latin typeface="Calibri"/>
                <a:cs typeface="Calibri"/>
              </a:rPr>
              <a:t>Διοργανώσεις</a:t>
            </a:r>
            <a:r>
              <a:rPr sz="1400" spc="-15" dirty="0">
                <a:latin typeface="Calibri"/>
                <a:cs typeface="Calibri"/>
              </a:rPr>
              <a:t> </a:t>
            </a:r>
            <a:r>
              <a:rPr sz="1400" dirty="0">
                <a:latin typeface="Calibri"/>
                <a:cs typeface="Calibri"/>
              </a:rPr>
              <a:t>Μη</a:t>
            </a:r>
            <a:r>
              <a:rPr sz="1400" spc="-20" dirty="0">
                <a:latin typeface="Calibri"/>
                <a:cs typeface="Calibri"/>
              </a:rPr>
              <a:t> </a:t>
            </a:r>
            <a:r>
              <a:rPr sz="1400" dirty="0">
                <a:latin typeface="Calibri"/>
                <a:cs typeface="Calibri"/>
              </a:rPr>
              <a:t>Κερδοσκοπικού</a:t>
            </a:r>
            <a:r>
              <a:rPr sz="1400" spc="-30" dirty="0">
                <a:latin typeface="Calibri"/>
                <a:cs typeface="Calibri"/>
              </a:rPr>
              <a:t> </a:t>
            </a:r>
            <a:r>
              <a:rPr sz="1400" spc="-5" dirty="0">
                <a:latin typeface="Calibri"/>
                <a:cs typeface="Calibri"/>
              </a:rPr>
              <a:t>Χαρακτήρα</a:t>
            </a:r>
            <a:endParaRPr sz="1400" dirty="0">
              <a:latin typeface="Calibri"/>
              <a:cs typeface="Calibri"/>
            </a:endParaRPr>
          </a:p>
        </p:txBody>
      </p:sp>
      <p:sp>
        <p:nvSpPr>
          <p:cNvPr id="23" name="object 21">
            <a:extLst>
              <a:ext uri="{FF2B5EF4-FFF2-40B4-BE49-F238E27FC236}">
                <a16:creationId xmlns:a16="http://schemas.microsoft.com/office/drawing/2014/main" id="{99257BFC-15EB-B386-B7A6-82BBE6A8FDF0}"/>
              </a:ext>
            </a:extLst>
          </p:cNvPr>
          <p:cNvSpPr txBox="1"/>
          <p:nvPr/>
        </p:nvSpPr>
        <p:spPr>
          <a:xfrm>
            <a:off x="2909415" y="4806481"/>
            <a:ext cx="2203450" cy="228268"/>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400" u="sng" spc="-5" dirty="0">
                <a:uFill>
                  <a:solidFill>
                    <a:srgbClr val="000000"/>
                  </a:solidFill>
                </a:uFill>
                <a:latin typeface="Calibri"/>
                <a:cs typeface="Calibri"/>
              </a:rPr>
              <a:t>Ευρωπαϊκή</a:t>
            </a:r>
            <a:r>
              <a:rPr sz="1400" u="sng" spc="-15" dirty="0">
                <a:uFill>
                  <a:solidFill>
                    <a:srgbClr val="000000"/>
                  </a:solidFill>
                </a:uFill>
                <a:latin typeface="Calibri"/>
                <a:cs typeface="Calibri"/>
              </a:rPr>
              <a:t> </a:t>
            </a:r>
            <a:r>
              <a:rPr sz="1400" u="sng" spc="-5" dirty="0">
                <a:uFill>
                  <a:solidFill>
                    <a:srgbClr val="000000"/>
                  </a:solidFill>
                </a:uFill>
                <a:latin typeface="Calibri"/>
                <a:cs typeface="Calibri"/>
              </a:rPr>
              <a:t>Νεολαία</a:t>
            </a:r>
            <a:r>
              <a:rPr sz="1400" u="sng" spc="-30" dirty="0">
                <a:uFill>
                  <a:solidFill>
                    <a:srgbClr val="000000"/>
                  </a:solidFill>
                </a:uFill>
                <a:latin typeface="Calibri"/>
                <a:cs typeface="Calibri"/>
              </a:rPr>
              <a:t> </a:t>
            </a:r>
            <a:r>
              <a:rPr sz="1400" u="sng" dirty="0">
                <a:uFill>
                  <a:solidFill>
                    <a:srgbClr val="000000"/>
                  </a:solidFill>
                </a:uFill>
                <a:latin typeface="Calibri"/>
                <a:cs typeface="Calibri"/>
              </a:rPr>
              <a:t>Μαζί</a:t>
            </a:r>
            <a:endParaRPr sz="1400" dirty="0">
              <a:latin typeface="Calibri"/>
              <a:cs typeface="Calibri"/>
            </a:endParaRPr>
          </a:p>
        </p:txBody>
      </p:sp>
      <p:sp>
        <p:nvSpPr>
          <p:cNvPr id="24" name="object 22">
            <a:extLst>
              <a:ext uri="{FF2B5EF4-FFF2-40B4-BE49-F238E27FC236}">
                <a16:creationId xmlns:a16="http://schemas.microsoft.com/office/drawing/2014/main" id="{A5C0D06D-3018-D6DE-0C97-C9BB9FF68C9B}"/>
              </a:ext>
            </a:extLst>
          </p:cNvPr>
          <p:cNvSpPr txBox="1"/>
          <p:nvPr/>
        </p:nvSpPr>
        <p:spPr>
          <a:xfrm>
            <a:off x="2909415" y="5929545"/>
            <a:ext cx="4686300" cy="666115"/>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400" spc="-5" dirty="0">
                <a:latin typeface="Calibri"/>
                <a:cs typeface="Calibri"/>
              </a:rPr>
              <a:t>Jean</a:t>
            </a:r>
            <a:r>
              <a:rPr sz="1400" spc="10" dirty="0">
                <a:latin typeface="Calibri"/>
                <a:cs typeface="Calibri"/>
              </a:rPr>
              <a:t> </a:t>
            </a:r>
            <a:r>
              <a:rPr sz="1400" dirty="0">
                <a:latin typeface="Calibri"/>
                <a:cs typeface="Calibri"/>
              </a:rPr>
              <a:t>Monnet </a:t>
            </a:r>
            <a:r>
              <a:rPr sz="1400" spc="-5" dirty="0">
                <a:latin typeface="Calibri"/>
                <a:cs typeface="Calibri"/>
              </a:rPr>
              <a:t>στον</a:t>
            </a:r>
            <a:r>
              <a:rPr sz="1400" spc="-10" dirty="0">
                <a:latin typeface="Calibri"/>
                <a:cs typeface="Calibri"/>
              </a:rPr>
              <a:t> </a:t>
            </a:r>
            <a:r>
              <a:rPr sz="1400" spc="-5" dirty="0">
                <a:latin typeface="Calibri"/>
                <a:cs typeface="Calibri"/>
              </a:rPr>
              <a:t>τομέα</a:t>
            </a:r>
            <a:r>
              <a:rPr sz="1400" spc="-15" dirty="0">
                <a:latin typeface="Calibri"/>
                <a:cs typeface="Calibri"/>
              </a:rPr>
              <a:t> </a:t>
            </a:r>
            <a:r>
              <a:rPr sz="1400" spc="-5" dirty="0">
                <a:latin typeface="Calibri"/>
                <a:cs typeface="Calibri"/>
              </a:rPr>
              <a:t>της </a:t>
            </a:r>
            <a:r>
              <a:rPr sz="1400" u="sng" spc="-5" dirty="0">
                <a:uFill>
                  <a:solidFill>
                    <a:srgbClr val="000000"/>
                  </a:solidFill>
                </a:uFill>
                <a:latin typeface="Calibri"/>
                <a:cs typeface="Calibri"/>
              </a:rPr>
              <a:t>Τριτοβάθμιας</a:t>
            </a:r>
            <a:r>
              <a:rPr sz="1400" u="sng" spc="10" dirty="0">
                <a:uFill>
                  <a:solidFill>
                    <a:srgbClr val="000000"/>
                  </a:solidFill>
                </a:uFill>
                <a:latin typeface="Calibri"/>
                <a:cs typeface="Calibri"/>
              </a:rPr>
              <a:t> </a:t>
            </a:r>
            <a:r>
              <a:rPr sz="1400" u="sng" dirty="0">
                <a:uFill>
                  <a:solidFill>
                    <a:srgbClr val="000000"/>
                  </a:solidFill>
                </a:uFill>
                <a:latin typeface="Calibri"/>
                <a:cs typeface="Calibri"/>
              </a:rPr>
              <a:t>εκπαίδευσης</a:t>
            </a:r>
            <a:endParaRPr sz="1400" dirty="0">
              <a:latin typeface="Calibri"/>
              <a:cs typeface="Calibri"/>
            </a:endParaRPr>
          </a:p>
          <a:p>
            <a:pPr marL="299085" indent="-287020">
              <a:lnSpc>
                <a:spcPct val="100000"/>
              </a:lnSpc>
              <a:buFont typeface="Wingdings"/>
              <a:buChar char=""/>
              <a:tabLst>
                <a:tab pos="299085" algn="l"/>
                <a:tab pos="299720" algn="l"/>
              </a:tabLst>
            </a:pPr>
            <a:r>
              <a:rPr sz="1400" spc="-5" dirty="0">
                <a:latin typeface="Calibri"/>
                <a:cs typeface="Calibri"/>
              </a:rPr>
              <a:t>Jean</a:t>
            </a:r>
            <a:r>
              <a:rPr sz="1400" spc="10" dirty="0">
                <a:latin typeface="Calibri"/>
                <a:cs typeface="Calibri"/>
              </a:rPr>
              <a:t> </a:t>
            </a:r>
            <a:r>
              <a:rPr sz="1400" dirty="0">
                <a:latin typeface="Calibri"/>
                <a:cs typeface="Calibri"/>
              </a:rPr>
              <a:t>Monnet</a:t>
            </a:r>
            <a:r>
              <a:rPr sz="1400" spc="5" dirty="0">
                <a:latin typeface="Calibri"/>
                <a:cs typeface="Calibri"/>
              </a:rPr>
              <a:t> </a:t>
            </a:r>
            <a:r>
              <a:rPr sz="1400" dirty="0">
                <a:latin typeface="Calibri"/>
                <a:cs typeface="Calibri"/>
              </a:rPr>
              <a:t>σε</a:t>
            </a:r>
            <a:r>
              <a:rPr sz="1400" spc="5" dirty="0">
                <a:latin typeface="Calibri"/>
                <a:cs typeface="Calibri"/>
              </a:rPr>
              <a:t> </a:t>
            </a:r>
            <a:r>
              <a:rPr sz="1400" u="sng" spc="-5" dirty="0">
                <a:uFill>
                  <a:solidFill>
                    <a:srgbClr val="000000"/>
                  </a:solidFill>
                </a:uFill>
                <a:latin typeface="Calibri"/>
                <a:cs typeface="Calibri"/>
              </a:rPr>
              <a:t>άλλους</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τομείς Εκπαίδευσης</a:t>
            </a:r>
            <a:r>
              <a:rPr sz="1400" u="sng" spc="20" dirty="0">
                <a:uFill>
                  <a:solidFill>
                    <a:srgbClr val="000000"/>
                  </a:solidFill>
                </a:uFill>
                <a:latin typeface="Calibri"/>
                <a:cs typeface="Calibri"/>
              </a:rPr>
              <a:t> </a:t>
            </a:r>
            <a:r>
              <a:rPr sz="1400" u="sng" spc="-5" dirty="0">
                <a:uFill>
                  <a:solidFill>
                    <a:srgbClr val="000000"/>
                  </a:solidFill>
                </a:uFill>
                <a:latin typeface="Calibri"/>
                <a:cs typeface="Calibri"/>
              </a:rPr>
              <a:t>και</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Κατάρτισης</a:t>
            </a:r>
            <a:endParaRPr sz="1400" dirty="0">
              <a:latin typeface="Calibri"/>
              <a:cs typeface="Calibri"/>
            </a:endParaRPr>
          </a:p>
          <a:p>
            <a:pPr marL="299085" indent="-287020">
              <a:lnSpc>
                <a:spcPct val="100000"/>
              </a:lnSpc>
              <a:buFont typeface="Wingdings"/>
              <a:buChar char=""/>
              <a:tabLst>
                <a:tab pos="299085" algn="l"/>
                <a:tab pos="299720" algn="l"/>
              </a:tabLst>
            </a:pPr>
            <a:r>
              <a:rPr sz="1400" u="sng" spc="-5" dirty="0">
                <a:uFill>
                  <a:solidFill>
                    <a:srgbClr val="000000"/>
                  </a:solidFill>
                </a:uFill>
                <a:latin typeface="Calibri"/>
                <a:cs typeface="Calibri"/>
              </a:rPr>
              <a:t>Πολιτικός</a:t>
            </a:r>
            <a:r>
              <a:rPr sz="1400" u="sng" spc="-35" dirty="0">
                <a:uFill>
                  <a:solidFill>
                    <a:srgbClr val="000000"/>
                  </a:solidFill>
                </a:uFill>
                <a:latin typeface="Calibri"/>
                <a:cs typeface="Calibri"/>
              </a:rPr>
              <a:t> </a:t>
            </a:r>
            <a:r>
              <a:rPr sz="1400" u="sng" dirty="0">
                <a:uFill>
                  <a:solidFill>
                    <a:srgbClr val="000000"/>
                  </a:solidFill>
                </a:uFill>
                <a:latin typeface="Calibri"/>
                <a:cs typeface="Calibri"/>
              </a:rPr>
              <a:t>Διάλογος</a:t>
            </a:r>
            <a:r>
              <a:rPr sz="1400" spc="-10" dirty="0">
                <a:latin typeface="Calibri"/>
                <a:cs typeface="Calibri"/>
              </a:rPr>
              <a:t> </a:t>
            </a:r>
            <a:r>
              <a:rPr sz="1400" spc="-5" dirty="0">
                <a:latin typeface="Calibri"/>
                <a:cs typeface="Calibri"/>
              </a:rPr>
              <a:t>Jean</a:t>
            </a:r>
            <a:r>
              <a:rPr sz="1400" dirty="0">
                <a:latin typeface="Calibri"/>
                <a:cs typeface="Calibri"/>
              </a:rPr>
              <a:t> Monnet</a:t>
            </a:r>
          </a:p>
        </p:txBody>
      </p:sp>
    </p:spTree>
    <p:extLst>
      <p:ext uri="{BB962C8B-B14F-4D97-AF65-F5344CB8AC3E}">
        <p14:creationId xmlns:p14="http://schemas.microsoft.com/office/powerpoint/2010/main" val="32066554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7398"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178714" y="790701"/>
            <a:ext cx="857250" cy="3308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Βήμα</a:t>
            </a:r>
            <a:r>
              <a:rPr kumimoji="0" sz="2000" b="1" i="0" u="none" strike="noStrike" kern="1200" cap="none" spc="-6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2:</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333247" y="5975096"/>
            <a:ext cx="10085705" cy="666750"/>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Με </a:t>
            </a:r>
            <a:r>
              <a:rPr kumimoji="0" sz="1400" b="0" i="0" u="none" strike="noStrike" kern="1200" cap="none" spc="-10" normalizeH="0" baseline="0" noProof="0" dirty="0">
                <a:ln>
                  <a:noFill/>
                </a:ln>
                <a:solidFill>
                  <a:prstClr val="black"/>
                </a:solidFill>
                <a:effectLst/>
                <a:uLnTx/>
                <a:uFillTx/>
                <a:latin typeface="Calibri"/>
                <a:ea typeface="+mn-ea"/>
                <a:cs typeface="Calibri"/>
              </a:rPr>
              <a:t>το</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πάτημα</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του</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κουμπιού</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My </a:t>
            </a:r>
            <a:r>
              <a:rPr kumimoji="0" sz="1400" b="1" i="0" u="none" strike="noStrike" kern="1200" cap="none" spc="-5" normalizeH="0" baseline="0" noProof="0" dirty="0">
                <a:ln>
                  <a:noFill/>
                </a:ln>
                <a:solidFill>
                  <a:prstClr val="black"/>
                </a:solidFill>
                <a:effectLst/>
                <a:uLnTx/>
                <a:uFillTx/>
                <a:latin typeface="Calibri"/>
                <a:ea typeface="+mn-ea"/>
                <a:cs typeface="Calibri"/>
              </a:rPr>
              <a:t>organisations</a:t>
            </a:r>
            <a:r>
              <a:rPr kumimoji="0" sz="1400" b="0" i="0" u="none" strike="noStrike" kern="1200" cap="none" spc="-5" normalizeH="0" baseline="0" noProof="0" dirty="0">
                <a:ln>
                  <a:noFill/>
                </a:ln>
                <a:solidFill>
                  <a:prstClr val="black"/>
                </a:solidFill>
                <a:effectLst/>
                <a:uLnTx/>
                <a:uFillTx/>
                <a:latin typeface="Calibri"/>
                <a:ea typeface="+mn-ea"/>
                <a:cs typeface="Calibri"/>
              </a:rPr>
              <a:t>, εμφανίζεται</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ένας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κατάλογος</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 με</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όλους</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τους</a:t>
            </a:r>
            <a:r>
              <a:rPr kumimoji="0" sz="1400" b="0" i="0" u="sng" strike="noStrike" kern="1200" cap="none" spc="29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εγγεγραμμένους οργανισμούς</a:t>
            </a:r>
            <a:r>
              <a:rPr kumimoji="0" sz="1400" b="0" i="0" u="sng" strike="noStrike" kern="1200" cap="none" spc="30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για τους </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οποίους</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ο</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συγκεκριμένος</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χρήστης</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15" normalizeH="0" baseline="0" noProof="0" dirty="0">
                <a:ln>
                  <a:noFill/>
                </a:ln>
                <a:solidFill>
                  <a:prstClr val="black"/>
                </a:solidFill>
                <a:effectLst/>
                <a:uLnTx/>
                <a:uFill>
                  <a:solidFill>
                    <a:srgbClr val="000000"/>
                  </a:solidFill>
                </a:uFill>
                <a:latin typeface="Calibri"/>
                <a:ea typeface="+mn-ea"/>
                <a:cs typeface="Calibri"/>
              </a:rPr>
              <a:t>κατέχει</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ρόλο</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authorised</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35" normalizeH="0" baseline="0" noProof="0" dirty="0">
                <a:ln>
                  <a:noFill/>
                </a:ln>
                <a:solidFill>
                  <a:prstClr val="black"/>
                </a:solidFill>
                <a:effectLst/>
                <a:uLnTx/>
                <a:uFill>
                  <a:solidFill>
                    <a:srgbClr val="000000"/>
                  </a:solidFill>
                </a:uFill>
                <a:latin typeface="Calibri"/>
                <a:ea typeface="+mn-ea"/>
                <a:cs typeface="Calibri"/>
              </a:rPr>
              <a:t>user</a:t>
            </a:r>
            <a:r>
              <a:rPr kumimoji="0" sz="1400" b="0" i="0" u="none" strike="noStrike" kern="1200" cap="none" spc="-35" normalizeH="0" baseline="0" noProof="0" dirty="0">
                <a:ln>
                  <a:noFill/>
                </a:ln>
                <a:solidFill>
                  <a:prstClr val="black"/>
                </a:solidFill>
                <a:effectLst/>
                <a:uLnTx/>
                <a:uFillTx/>
                <a:latin typeface="Calibri"/>
                <a:ea typeface="+mn-ea"/>
                <a:cs typeface="Calibri"/>
              </a:rPr>
              <a:t>.</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Επιλέγοντας</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none" strike="noStrike" kern="1200" cap="none" spc="-15" normalizeH="0" baseline="0" noProof="0" dirty="0">
                <a:ln>
                  <a:noFill/>
                </a:ln>
                <a:solidFill>
                  <a:prstClr val="black"/>
                </a:solidFill>
                <a:effectLst/>
                <a:uLnTx/>
                <a:uFillTx/>
                <a:latin typeface="Calibri"/>
                <a:ea typeface="+mn-ea"/>
                <a:cs typeface="Calibri"/>
              </a:rPr>
              <a:t>το</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1" i="0" u="none" strike="noStrike" kern="1200" cap="none" spc="-10" normalizeH="0" baseline="0" noProof="0" dirty="0">
                <a:ln>
                  <a:noFill/>
                </a:ln>
                <a:solidFill>
                  <a:prstClr val="black"/>
                </a:solidFill>
                <a:effectLst/>
                <a:uLnTx/>
                <a:uFillTx/>
                <a:latin typeface="Calibri"/>
                <a:ea typeface="+mn-ea"/>
                <a:cs typeface="Calibri"/>
              </a:rPr>
              <a:t>μπλε</a:t>
            </a:r>
            <a:r>
              <a:rPr kumimoji="0" sz="1400" b="1" i="0" u="none" strike="noStrike" kern="1200" cap="none" spc="-5"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όνομα</a:t>
            </a:r>
            <a:r>
              <a:rPr kumimoji="0" sz="1400" b="1" i="0" u="none" strike="noStrike" kern="1200" cap="none" spc="5" normalizeH="0" baseline="0" noProof="0" dirty="0">
                <a:ln>
                  <a:noFill/>
                </a:ln>
                <a:solidFill>
                  <a:prstClr val="black"/>
                </a:solidFill>
                <a:effectLst/>
                <a:uLnTx/>
                <a:uFillTx/>
                <a:latin typeface="Calibri"/>
                <a:ea typeface="+mn-ea"/>
                <a:cs typeface="Calibri"/>
              </a:rPr>
              <a:t> </a:t>
            </a:r>
            <a:r>
              <a:rPr kumimoji="0" sz="1400" b="1" i="0" u="none" strike="noStrike" kern="1200" cap="none" spc="-10" normalizeH="0" baseline="0" noProof="0" dirty="0">
                <a:ln>
                  <a:noFill/>
                </a:ln>
                <a:solidFill>
                  <a:prstClr val="black"/>
                </a:solidFill>
                <a:effectLst/>
                <a:uLnTx/>
                <a:uFillTx/>
                <a:latin typeface="Calibri"/>
                <a:ea typeface="+mn-ea"/>
                <a:cs typeface="Calibri"/>
              </a:rPr>
              <a:t>του</a:t>
            </a:r>
            <a:r>
              <a:rPr kumimoji="0" sz="1400" b="1" i="0" u="none" strike="noStrike" kern="1200" cap="none" spc="-5" normalizeH="0" baseline="0" noProof="0" dirty="0">
                <a:ln>
                  <a:noFill/>
                </a:ln>
                <a:solidFill>
                  <a:prstClr val="black"/>
                </a:solidFill>
                <a:effectLst/>
                <a:uLnTx/>
                <a:uFillTx/>
                <a:latin typeface="Calibri"/>
                <a:ea typeface="+mn-ea"/>
                <a:cs typeface="Calibri"/>
              </a:rPr>
              <a:t> οργανισμού</a:t>
            </a:r>
            <a:r>
              <a:rPr kumimoji="0" sz="1400" b="0" i="0" u="none" strike="noStrike" kern="1200" cap="none" spc="-5" normalizeH="0" baseline="0" noProof="0" dirty="0">
                <a:ln>
                  <a:noFill/>
                </a:ln>
                <a:solidFill>
                  <a:prstClr val="black"/>
                </a:solidFill>
                <a:effectLst/>
                <a:uLnTx/>
                <a:uFillTx/>
                <a:latin typeface="Calibri"/>
                <a:ea typeface="+mn-ea"/>
                <a:cs typeface="Calibri"/>
              </a:rPr>
              <a:t>,</a:t>
            </a:r>
            <a:r>
              <a:rPr kumimoji="0" sz="1400" b="0" i="0" u="none" strike="noStrike" kern="1200" cap="none" spc="0" normalizeH="0" baseline="0" noProof="0" dirty="0">
                <a:ln>
                  <a:noFill/>
                </a:ln>
                <a:solidFill>
                  <a:prstClr val="black"/>
                </a:solidFill>
                <a:effectLst/>
                <a:uLnTx/>
                <a:uFillTx/>
                <a:latin typeface="Calibri"/>
                <a:ea typeface="+mn-ea"/>
                <a:cs typeface="Calibri"/>
              </a:rPr>
              <a:t> ο</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χρήστης</a:t>
            </a:r>
            <a:r>
              <a:rPr kumimoji="0" sz="1400" b="0" i="0" u="none" strike="noStrike" kern="1200" cap="none" spc="30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αποκτά </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πρόσβαση στα</a:t>
            </a:r>
            <a:r>
              <a:rPr kumimoji="0" sz="1400" b="0" i="0" u="sng"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καταχωρημένα</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στοιχεία</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εγγραφής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του</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 οργανισμού</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pic>
        <p:nvPicPr>
          <p:cNvPr id="5" name="object 5"/>
          <p:cNvPicPr/>
          <p:nvPr/>
        </p:nvPicPr>
        <p:blipFill>
          <a:blip r:embed="rId2" cstate="print"/>
          <a:stretch>
            <a:fillRect/>
          </a:stretch>
        </p:blipFill>
        <p:spPr>
          <a:xfrm>
            <a:off x="176784" y="1315211"/>
            <a:ext cx="11801856" cy="4459224"/>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1678"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264363" y="838581"/>
            <a:ext cx="11154410" cy="109347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Βήμα</a:t>
            </a:r>
            <a:r>
              <a:rPr kumimoji="0" sz="2000" b="1" i="0" u="none" strike="noStrike" kern="1200" cap="none" spc="-4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3:</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2150" b="0" i="0" u="none" strike="noStrike" kern="1200" cap="none" spc="0" normalizeH="0" baseline="0" noProof="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Ο χρήστης </a:t>
            </a:r>
            <a:r>
              <a:rPr kumimoji="0" sz="1400" b="1" i="0" u="none" strike="noStrike" kern="1200" cap="none" spc="-5" normalizeH="0" baseline="0" noProof="0" dirty="0">
                <a:ln>
                  <a:noFill/>
                </a:ln>
                <a:solidFill>
                  <a:prstClr val="black"/>
                </a:solidFill>
                <a:effectLst/>
                <a:uLnTx/>
                <a:uFillTx/>
                <a:latin typeface="Calibri"/>
                <a:ea typeface="+mn-ea"/>
                <a:cs typeface="Calibri"/>
              </a:rPr>
              <a:t>επιλέγει την ενότητα που </a:t>
            </a:r>
            <a:r>
              <a:rPr kumimoji="0" sz="1400" b="1" i="0" u="none" strike="noStrike" kern="1200" cap="none" spc="0" normalizeH="0" baseline="0" noProof="0" dirty="0">
                <a:ln>
                  <a:noFill/>
                </a:ln>
                <a:solidFill>
                  <a:prstClr val="black"/>
                </a:solidFill>
                <a:effectLst/>
                <a:uLnTx/>
                <a:uFillTx/>
                <a:latin typeface="Calibri"/>
                <a:ea typeface="+mn-ea"/>
                <a:cs typeface="Calibri"/>
              </a:rPr>
              <a:t>θέλει </a:t>
            </a:r>
            <a:r>
              <a:rPr kumimoji="0" sz="1400" b="1" i="0" u="none" strike="noStrike" kern="1200" cap="none" spc="-5" normalizeH="0" baseline="0" noProof="0" dirty="0">
                <a:ln>
                  <a:noFill/>
                </a:ln>
                <a:solidFill>
                  <a:prstClr val="black"/>
                </a:solidFill>
                <a:effectLst/>
                <a:uLnTx/>
                <a:uFillTx/>
                <a:latin typeface="Calibri"/>
                <a:ea typeface="+mn-ea"/>
                <a:cs typeface="Calibri"/>
              </a:rPr>
              <a:t>να επικαιροποιήσει</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1" i="0" u="none" strike="noStrike" kern="1200" cap="none" spc="-10" normalizeH="0" baseline="0" noProof="0" dirty="0">
                <a:ln>
                  <a:noFill/>
                </a:ln>
                <a:solidFill>
                  <a:prstClr val="black"/>
                </a:solidFill>
                <a:effectLst/>
                <a:uLnTx/>
                <a:uFillTx/>
                <a:latin typeface="Calibri"/>
                <a:ea typeface="+mn-ea"/>
                <a:cs typeface="Calibri"/>
              </a:rPr>
              <a:t>κάνει </a:t>
            </a:r>
            <a:r>
              <a:rPr kumimoji="0" sz="1400" b="1" i="0" u="none" strike="noStrike" kern="1200" cap="none" spc="-5" normalizeH="0" baseline="0" noProof="0" dirty="0">
                <a:ln>
                  <a:noFill/>
                </a:ln>
                <a:solidFill>
                  <a:prstClr val="black"/>
                </a:solidFill>
                <a:effectLst/>
                <a:uLnTx/>
                <a:uFillTx/>
                <a:latin typeface="Calibri"/>
                <a:ea typeface="+mn-ea"/>
                <a:cs typeface="Calibri"/>
              </a:rPr>
              <a:t>τις απαραίτητες αλλαγές </a:t>
            </a:r>
            <a:r>
              <a:rPr kumimoji="0" sz="1400" b="0" i="0" u="none" strike="noStrike" kern="1200" cap="none" spc="-5" normalizeH="0" baseline="0" noProof="0" dirty="0">
                <a:ln>
                  <a:noFill/>
                </a:ln>
                <a:solidFill>
                  <a:prstClr val="black"/>
                </a:solidFill>
                <a:effectLst/>
                <a:uLnTx/>
                <a:uFillTx/>
                <a:latin typeface="Calibri"/>
                <a:ea typeface="+mn-ea"/>
                <a:cs typeface="Calibri"/>
              </a:rPr>
              <a:t>στα </a:t>
            </a:r>
            <a:r>
              <a:rPr kumimoji="0" sz="1400" b="0" i="0" u="none" strike="noStrike" kern="1200" cap="none" spc="-10" normalizeH="0" baseline="0" noProof="0" dirty="0">
                <a:ln>
                  <a:noFill/>
                </a:ln>
                <a:solidFill>
                  <a:prstClr val="black"/>
                </a:solidFill>
                <a:effectLst/>
                <a:uLnTx/>
                <a:uFillTx/>
                <a:latin typeface="Calibri"/>
                <a:ea typeface="+mn-ea"/>
                <a:cs typeface="Calibri"/>
              </a:rPr>
              <a:t>πεδία </a:t>
            </a:r>
            <a:r>
              <a:rPr kumimoji="0" sz="1400" b="0" i="0" u="none" strike="noStrike" kern="1200" cap="none" spc="0" normalizeH="0" baseline="0" noProof="0" dirty="0">
                <a:ln>
                  <a:noFill/>
                </a:ln>
                <a:solidFill>
                  <a:prstClr val="black"/>
                </a:solidFill>
                <a:effectLst/>
                <a:uLnTx/>
                <a:uFillTx/>
                <a:latin typeface="Calibri"/>
                <a:ea typeface="+mn-ea"/>
                <a:cs typeface="Calibri"/>
              </a:rPr>
              <a:t>που </a:t>
            </a:r>
            <a:r>
              <a:rPr kumimoji="0" sz="1400" b="0" i="0" u="none" strike="noStrike" kern="1200" cap="none" spc="-5" normalizeH="0" baseline="0" noProof="0" dirty="0">
                <a:ln>
                  <a:noFill/>
                </a:ln>
                <a:solidFill>
                  <a:prstClr val="black"/>
                </a:solidFill>
                <a:effectLst/>
                <a:uLnTx/>
                <a:uFillTx/>
                <a:latin typeface="Calibri"/>
                <a:ea typeface="+mn-ea"/>
                <a:cs typeface="Calibri"/>
              </a:rPr>
              <a:t>επηρεάζονται </a:t>
            </a:r>
            <a:r>
              <a:rPr kumimoji="0" sz="1400" b="0" i="0" u="none" strike="noStrike" kern="1200" cap="none" spc="-20" normalizeH="0" baseline="0" noProof="0" dirty="0">
                <a:ln>
                  <a:noFill/>
                </a:ln>
                <a:solidFill>
                  <a:prstClr val="black"/>
                </a:solidFill>
                <a:effectLst/>
                <a:uLnTx/>
                <a:uFillTx/>
                <a:latin typeface="Calibri"/>
                <a:ea typeface="+mn-ea"/>
                <a:cs typeface="Calibri"/>
              </a:rPr>
              <a:t>και </a:t>
            </a:r>
            <a:r>
              <a:rPr kumimoji="0" sz="1400" b="1" i="0" u="none" strike="noStrike" kern="1200" cap="none" spc="-5" normalizeH="0" baseline="0" noProof="0" dirty="0">
                <a:ln>
                  <a:noFill/>
                </a:ln>
                <a:solidFill>
                  <a:prstClr val="black"/>
                </a:solidFill>
                <a:effectLst/>
                <a:uLnTx/>
                <a:uFillTx/>
                <a:latin typeface="Calibri"/>
                <a:ea typeface="+mn-ea"/>
                <a:cs typeface="Calibri"/>
              </a:rPr>
              <a:t>επιλέγει Update. </a:t>
            </a:r>
            <a:r>
              <a:rPr kumimoji="0" sz="1400" b="0" i="0" u="none" strike="noStrike" kern="1200" cap="none" spc="0" normalizeH="0" baseline="0" noProof="0" dirty="0">
                <a:ln>
                  <a:noFill/>
                </a:ln>
                <a:solidFill>
                  <a:prstClr val="black"/>
                </a:solidFill>
                <a:effectLst/>
                <a:uLnTx/>
                <a:uFillTx/>
                <a:latin typeface="Calibri"/>
                <a:ea typeface="+mn-ea"/>
                <a:cs typeface="Calibri"/>
              </a:rPr>
              <a:t>Με </a:t>
            </a:r>
            <a:r>
              <a:rPr kumimoji="0" sz="1400" b="0" i="0" u="none" strike="noStrike" kern="1200" cap="none" spc="-10" normalizeH="0" baseline="0" noProof="0" dirty="0">
                <a:ln>
                  <a:noFill/>
                </a:ln>
                <a:solidFill>
                  <a:prstClr val="black"/>
                </a:solidFill>
                <a:effectLst/>
                <a:uLnTx/>
                <a:uFillTx/>
                <a:latin typeface="Calibri"/>
                <a:ea typeface="+mn-ea"/>
                <a:cs typeface="Calibri"/>
              </a:rPr>
              <a:t>το </a:t>
            </a:r>
            <a:r>
              <a:rPr kumimoji="0" sz="1400" b="0" i="0" u="none" strike="noStrike" kern="1200" cap="none" spc="-30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πάτημα</a:t>
            </a:r>
            <a:r>
              <a:rPr kumimoji="0" sz="1400" b="0" i="0" u="none" strike="noStrike" kern="1200" cap="none" spc="-5" normalizeH="0" baseline="0" noProof="0" dirty="0">
                <a:ln>
                  <a:noFill/>
                </a:ln>
                <a:solidFill>
                  <a:prstClr val="black"/>
                </a:solidFill>
                <a:effectLst/>
                <a:uLnTx/>
                <a:uFillTx/>
                <a:latin typeface="Calibri"/>
                <a:ea typeface="+mn-ea"/>
                <a:cs typeface="Calibri"/>
              </a:rPr>
              <a:t> του </a:t>
            </a:r>
            <a:r>
              <a:rPr kumimoji="0" sz="1400" b="0" i="0" u="none" strike="noStrike" kern="1200" cap="none" spc="-10" normalizeH="0" baseline="0" noProof="0" dirty="0">
                <a:ln>
                  <a:noFill/>
                </a:ln>
                <a:solidFill>
                  <a:prstClr val="black"/>
                </a:solidFill>
                <a:effectLst/>
                <a:uLnTx/>
                <a:uFillTx/>
                <a:latin typeface="Calibri"/>
                <a:ea typeface="+mn-ea"/>
                <a:cs typeface="Calibri"/>
              </a:rPr>
              <a:t>Update,</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εμφανίζεται</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1" i="0" u="none" strike="noStrike" kern="1200" cap="none" spc="-10" normalizeH="0" baseline="0" noProof="0" dirty="0">
                <a:ln>
                  <a:noFill/>
                </a:ln>
                <a:solidFill>
                  <a:prstClr val="black"/>
                </a:solidFill>
                <a:effectLst/>
                <a:uLnTx/>
                <a:uFillTx/>
                <a:latin typeface="Calibri"/>
                <a:ea typeface="+mn-ea"/>
                <a:cs typeface="Calibri"/>
              </a:rPr>
              <a:t>μήνυμα</a:t>
            </a:r>
            <a:r>
              <a:rPr kumimoji="0" sz="1400" b="1" i="0" u="none" strike="noStrike" kern="1200" cap="none" spc="-20"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επιβεβαίωσης</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 name="object 4"/>
          <p:cNvGrpSpPr/>
          <p:nvPr/>
        </p:nvGrpSpPr>
        <p:grpSpPr>
          <a:xfrm>
            <a:off x="307847" y="2912363"/>
            <a:ext cx="11703050" cy="3945890"/>
            <a:chOff x="307847" y="2912363"/>
            <a:chExt cx="11703050" cy="3945890"/>
          </a:xfrm>
        </p:grpSpPr>
        <p:pic>
          <p:nvPicPr>
            <p:cNvPr id="5" name="object 5"/>
            <p:cNvPicPr/>
            <p:nvPr/>
          </p:nvPicPr>
          <p:blipFill>
            <a:blip r:embed="rId2" cstate="print"/>
            <a:stretch>
              <a:fillRect/>
            </a:stretch>
          </p:blipFill>
          <p:spPr>
            <a:xfrm>
              <a:off x="307847" y="2912363"/>
              <a:ext cx="7921752" cy="3945634"/>
            </a:xfrm>
            <a:prstGeom prst="rect">
              <a:avLst/>
            </a:prstGeom>
          </p:spPr>
        </p:pic>
        <p:pic>
          <p:nvPicPr>
            <p:cNvPr id="6" name="object 6"/>
            <p:cNvPicPr/>
            <p:nvPr/>
          </p:nvPicPr>
          <p:blipFill>
            <a:blip r:embed="rId3" cstate="print"/>
            <a:stretch>
              <a:fillRect/>
            </a:stretch>
          </p:blipFill>
          <p:spPr>
            <a:xfrm>
              <a:off x="8389619" y="3857244"/>
              <a:ext cx="3621024" cy="1429512"/>
            </a:xfrm>
            <a:prstGeom prst="rect">
              <a:avLst/>
            </a:prstGeom>
          </p:spPr>
        </p:pic>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024" y="89407"/>
            <a:ext cx="81832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20"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229615" y="827277"/>
            <a:ext cx="11522075" cy="11849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heavy" strike="noStrike" kern="1200" cap="none" spc="0" normalizeH="0" baseline="0" noProof="0" dirty="0" err="1">
                <a:ln>
                  <a:noFill/>
                </a:ln>
                <a:solidFill>
                  <a:prstClr val="black"/>
                </a:solidFill>
                <a:effectLst/>
                <a:uLnTx/>
                <a:uFill>
                  <a:solidFill>
                    <a:srgbClr val="000000"/>
                  </a:solidFill>
                </a:uFill>
                <a:latin typeface="Calibri"/>
                <a:ea typeface="+mn-ea"/>
                <a:cs typeface="Calibri"/>
              </a:rPr>
              <a:t>Ανάρτηση</a:t>
            </a:r>
            <a:r>
              <a:rPr kumimoji="0" sz="2000" b="1" i="0" u="heavy"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lang="el-GR" sz="20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Πρώτου Εντύπου</a:t>
            </a:r>
            <a:r>
              <a:rPr kumimoji="0" sz="2000" b="1" i="0" u="none" strike="noStrike" kern="1200" cap="none" spc="-5"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just" defTabSz="914400" rtl="0" eaLnBrk="1" fontAlgn="auto" latinLnBrk="0" hangingPunct="1">
              <a:lnSpc>
                <a:spcPct val="100000"/>
              </a:lnSpc>
              <a:spcBef>
                <a:spcPts val="168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Από </a:t>
            </a:r>
            <a:r>
              <a:rPr kumimoji="0" sz="1400" b="0" i="0" u="none" strike="noStrike" kern="1200" cap="none" spc="-15" normalizeH="0" baseline="0" noProof="0" dirty="0">
                <a:ln>
                  <a:noFill/>
                </a:ln>
                <a:solidFill>
                  <a:prstClr val="black"/>
                </a:solidFill>
                <a:effectLst/>
                <a:uLnTx/>
                <a:uFillTx/>
                <a:latin typeface="Calibri"/>
                <a:ea typeface="+mn-ea"/>
                <a:cs typeface="Calibri"/>
              </a:rPr>
              <a:t>το </a:t>
            </a:r>
            <a:r>
              <a:rPr kumimoji="0" sz="1400" b="0" i="0" u="none" strike="noStrike" kern="1200" cap="none" spc="-5" normalizeH="0" baseline="0" noProof="0" dirty="0">
                <a:ln>
                  <a:noFill/>
                </a:ln>
                <a:solidFill>
                  <a:prstClr val="black"/>
                </a:solidFill>
                <a:effectLst/>
                <a:uLnTx/>
                <a:uFillTx/>
                <a:latin typeface="Calibri"/>
                <a:ea typeface="+mn-ea"/>
                <a:cs typeface="Calibri"/>
              </a:rPr>
              <a:t>μενού </a:t>
            </a:r>
            <a:r>
              <a:rPr kumimoji="0" sz="1400" b="0" i="0" u="none" strike="noStrike" kern="1200" cap="none" spc="0" normalizeH="0" baseline="0" noProof="0" dirty="0">
                <a:ln>
                  <a:noFill/>
                </a:ln>
                <a:solidFill>
                  <a:prstClr val="black"/>
                </a:solidFill>
                <a:effectLst/>
                <a:uLnTx/>
                <a:uFillTx/>
                <a:latin typeface="Calibri"/>
                <a:ea typeface="+mn-ea"/>
                <a:cs typeface="Calibri"/>
              </a:rPr>
              <a:t>αριστερά ο </a:t>
            </a:r>
            <a:r>
              <a:rPr kumimoji="0" sz="1400" b="0" i="0" u="none" strike="noStrike" kern="1200" cap="none" spc="-5" normalizeH="0" baseline="0" noProof="0" dirty="0">
                <a:ln>
                  <a:noFill/>
                </a:ln>
                <a:solidFill>
                  <a:prstClr val="black"/>
                </a:solidFill>
                <a:effectLst/>
                <a:uLnTx/>
                <a:uFillTx/>
                <a:latin typeface="Calibri"/>
                <a:ea typeface="+mn-ea"/>
                <a:cs typeface="Calibri"/>
              </a:rPr>
              <a:t>χρήστης επιλέγει </a:t>
            </a:r>
            <a:r>
              <a:rPr kumimoji="0" sz="1400" b="1" i="0" u="none" strike="noStrike" kern="1200" cap="none" spc="-5" normalizeH="0" baseline="0" noProof="0" dirty="0">
                <a:ln>
                  <a:noFill/>
                </a:ln>
                <a:solidFill>
                  <a:prstClr val="black"/>
                </a:solidFill>
                <a:effectLst/>
                <a:uLnTx/>
                <a:uFillTx/>
                <a:latin typeface="Calibri"/>
                <a:ea typeface="+mn-ea"/>
                <a:cs typeface="Calibri"/>
              </a:rPr>
              <a:t>Documents</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μετά </a:t>
            </a:r>
            <a:r>
              <a:rPr kumimoji="0" sz="1400" b="1" i="0" u="none" strike="noStrike" kern="1200" cap="none" spc="0" normalizeH="0" baseline="0" noProof="0" dirty="0">
                <a:ln>
                  <a:noFill/>
                </a:ln>
                <a:solidFill>
                  <a:prstClr val="black"/>
                </a:solidFill>
                <a:effectLst/>
                <a:uLnTx/>
                <a:uFillTx/>
                <a:latin typeface="Calibri"/>
                <a:ea typeface="+mn-ea"/>
                <a:cs typeface="Calibri"/>
              </a:rPr>
              <a:t>Add </a:t>
            </a:r>
            <a:r>
              <a:rPr kumimoji="0" sz="1400" b="1" i="0" u="none" strike="noStrike" kern="1200" cap="none" spc="-5" normalizeH="0" baseline="0" noProof="0" dirty="0">
                <a:ln>
                  <a:noFill/>
                </a:ln>
                <a:solidFill>
                  <a:prstClr val="black"/>
                </a:solidFill>
                <a:effectLst/>
                <a:uLnTx/>
                <a:uFillTx/>
                <a:latin typeface="Calibri"/>
                <a:ea typeface="+mn-ea"/>
                <a:cs typeface="Calibri"/>
              </a:rPr>
              <a:t>document </a:t>
            </a:r>
            <a:r>
              <a:rPr kumimoji="0" sz="1400" b="0" i="0" u="none" strike="noStrike" kern="1200" cap="none" spc="-20" normalizeH="0" baseline="0" noProof="0" dirty="0">
                <a:ln>
                  <a:noFill/>
                </a:ln>
                <a:solidFill>
                  <a:prstClr val="black"/>
                </a:solidFill>
                <a:effectLst/>
                <a:uLnTx/>
                <a:uFillTx/>
                <a:latin typeface="Calibri"/>
                <a:ea typeface="+mn-ea"/>
                <a:cs typeface="Calibri"/>
              </a:rPr>
              <a:t>και </a:t>
            </a:r>
            <a:r>
              <a:rPr kumimoji="0" sz="1400" b="0" i="0" u="none" strike="noStrike" kern="1200" cap="none" spc="-5" normalizeH="0" baseline="0" noProof="0" dirty="0">
                <a:ln>
                  <a:noFill/>
                </a:ln>
                <a:solidFill>
                  <a:prstClr val="black"/>
                </a:solidFill>
                <a:effectLst/>
                <a:uLnTx/>
                <a:uFillTx/>
                <a:latin typeface="Calibri"/>
                <a:ea typeface="+mn-ea"/>
                <a:cs typeface="Calibri"/>
              </a:rPr>
              <a:t>διαλέγει </a:t>
            </a:r>
            <a:r>
              <a:rPr kumimoji="0" sz="1400" b="0" i="0" u="none" strike="noStrike" kern="1200" cap="none" spc="-10" normalizeH="0" baseline="0" noProof="0" dirty="0">
                <a:ln>
                  <a:noFill/>
                </a:ln>
                <a:solidFill>
                  <a:prstClr val="black"/>
                </a:solidFill>
                <a:effectLst/>
                <a:uLnTx/>
                <a:uFillTx/>
                <a:latin typeface="Calibri"/>
                <a:ea typeface="+mn-ea"/>
                <a:cs typeface="Calibri"/>
              </a:rPr>
              <a:t>το αρχείο </a:t>
            </a:r>
            <a:r>
              <a:rPr kumimoji="0" sz="1400" b="0" i="0" u="none" strike="noStrike" kern="1200" cap="none" spc="0" normalizeH="0" baseline="0" noProof="0" dirty="0">
                <a:ln>
                  <a:noFill/>
                </a:ln>
                <a:solidFill>
                  <a:prstClr val="black"/>
                </a:solidFill>
                <a:effectLst/>
                <a:uLnTx/>
                <a:uFillTx/>
                <a:latin typeface="Calibri"/>
                <a:ea typeface="+mn-ea"/>
                <a:cs typeface="Calibri"/>
              </a:rPr>
              <a:t>που </a:t>
            </a:r>
            <a:r>
              <a:rPr kumimoji="0" sz="1400" b="0" i="0" u="none" strike="noStrike" kern="1200" cap="none" spc="-5" normalizeH="0" baseline="0" noProof="0" dirty="0">
                <a:ln>
                  <a:noFill/>
                </a:ln>
                <a:solidFill>
                  <a:prstClr val="black"/>
                </a:solidFill>
                <a:effectLst/>
                <a:uLnTx/>
                <a:uFillTx/>
                <a:latin typeface="Calibri"/>
                <a:ea typeface="+mn-ea"/>
                <a:cs typeface="Calibri"/>
              </a:rPr>
              <a:t>θέλει </a:t>
            </a:r>
            <a:r>
              <a:rPr kumimoji="0" sz="1400" b="0" i="0" u="none" strike="noStrike" kern="1200" cap="none" spc="0" normalizeH="0" baseline="0" noProof="0" dirty="0">
                <a:ln>
                  <a:noFill/>
                </a:ln>
                <a:solidFill>
                  <a:prstClr val="black"/>
                </a:solidFill>
                <a:effectLst/>
                <a:uLnTx/>
                <a:uFillTx/>
                <a:latin typeface="Calibri"/>
                <a:ea typeface="+mn-ea"/>
                <a:cs typeface="Calibri"/>
              </a:rPr>
              <a:t>να </a:t>
            </a:r>
            <a:r>
              <a:rPr kumimoji="0" sz="1400" b="0" i="0" u="none" strike="noStrike" kern="1200" cap="none" spc="-5" normalizeH="0" baseline="0" noProof="0" dirty="0">
                <a:ln>
                  <a:noFill/>
                </a:ln>
                <a:solidFill>
                  <a:prstClr val="black"/>
                </a:solidFill>
                <a:effectLst/>
                <a:uLnTx/>
                <a:uFillTx/>
                <a:latin typeface="Calibri"/>
                <a:ea typeface="+mn-ea"/>
                <a:cs typeface="Calibri"/>
              </a:rPr>
              <a:t>αναρτήσει, πραγματοποιώντας αναζήτηση </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στον υπολογιστή. </a:t>
            </a:r>
            <a:r>
              <a:rPr kumimoji="0" sz="1400" b="0" i="0" u="none" strike="noStrike" kern="1200" cap="none" spc="-10" normalizeH="0" baseline="0" noProof="0" dirty="0">
                <a:ln>
                  <a:noFill/>
                </a:ln>
                <a:solidFill>
                  <a:prstClr val="black"/>
                </a:solidFill>
                <a:effectLst/>
                <a:uLnTx/>
                <a:uFillTx/>
                <a:latin typeface="Calibri"/>
                <a:ea typeface="+mn-ea"/>
                <a:cs typeface="Calibri"/>
              </a:rPr>
              <a:t>Μόλις </a:t>
            </a:r>
            <a:r>
              <a:rPr kumimoji="0" sz="1400" b="0" i="0" u="none" strike="noStrike" kern="1200" cap="none" spc="-5" normalizeH="0" baseline="0" noProof="0" dirty="0">
                <a:ln>
                  <a:noFill/>
                </a:ln>
                <a:solidFill>
                  <a:prstClr val="black"/>
                </a:solidFill>
                <a:effectLst/>
                <a:uLnTx/>
                <a:uFillTx/>
                <a:latin typeface="Calibri"/>
                <a:ea typeface="+mn-ea"/>
                <a:cs typeface="Calibri"/>
              </a:rPr>
              <a:t>επιλέξει </a:t>
            </a:r>
            <a:r>
              <a:rPr kumimoji="0" sz="1400" b="0" i="0" u="none" strike="noStrike" kern="1200" cap="none" spc="-10" normalizeH="0" baseline="0" noProof="0" dirty="0">
                <a:ln>
                  <a:noFill/>
                </a:ln>
                <a:solidFill>
                  <a:prstClr val="black"/>
                </a:solidFill>
                <a:effectLst/>
                <a:uLnTx/>
                <a:uFillTx/>
                <a:latin typeface="Calibri"/>
                <a:ea typeface="+mn-ea"/>
                <a:cs typeface="Calibri"/>
              </a:rPr>
              <a:t>το αρχείο, </a:t>
            </a:r>
            <a:r>
              <a:rPr kumimoji="0" sz="1400" b="0" i="0" u="none" strike="noStrike" kern="1200" cap="none" spc="-5" normalizeH="0" baseline="0" noProof="0" dirty="0">
                <a:ln>
                  <a:noFill/>
                </a:ln>
                <a:solidFill>
                  <a:prstClr val="black"/>
                </a:solidFill>
                <a:effectLst/>
                <a:uLnTx/>
                <a:uFillTx/>
                <a:latin typeface="Calibri"/>
                <a:ea typeface="+mn-ea"/>
                <a:cs typeface="Calibri"/>
              </a:rPr>
              <a:t>επιλέγει από </a:t>
            </a:r>
            <a:r>
              <a:rPr kumimoji="0" sz="1400" b="0" i="0" u="none" strike="noStrike" kern="1200" cap="none" spc="-10" normalizeH="0" baseline="0" noProof="0" dirty="0">
                <a:ln>
                  <a:noFill/>
                </a:ln>
                <a:solidFill>
                  <a:prstClr val="black"/>
                </a:solidFill>
                <a:effectLst/>
                <a:uLnTx/>
                <a:uFillTx/>
                <a:latin typeface="Calibri"/>
                <a:ea typeface="+mn-ea"/>
                <a:cs typeface="Calibri"/>
              </a:rPr>
              <a:t>ένα </a:t>
            </a:r>
            <a:r>
              <a:rPr kumimoji="0" sz="1400" b="0" i="0" u="none" strike="noStrike" kern="1200" cap="none" spc="-5" normalizeH="0" baseline="0" noProof="0" dirty="0">
                <a:ln>
                  <a:noFill/>
                </a:ln>
                <a:solidFill>
                  <a:prstClr val="black"/>
                </a:solidFill>
                <a:effectLst/>
                <a:uLnTx/>
                <a:uFillTx/>
                <a:latin typeface="Calibri"/>
                <a:ea typeface="+mn-ea"/>
                <a:cs typeface="Calibri"/>
              </a:rPr>
              <a:t>drop-down list </a:t>
            </a:r>
            <a:r>
              <a:rPr kumimoji="0" sz="1400" b="0" i="0" u="none" strike="noStrike" kern="1200" cap="none" spc="-15" normalizeH="0" baseline="0" noProof="0" dirty="0">
                <a:ln>
                  <a:noFill/>
                </a:ln>
                <a:solidFill>
                  <a:prstClr val="black"/>
                </a:solidFill>
                <a:effectLst/>
                <a:uLnTx/>
                <a:uFillTx/>
                <a:latin typeface="Calibri"/>
                <a:ea typeface="+mn-ea"/>
                <a:cs typeface="Calibri"/>
              </a:rPr>
              <a:t>το </a:t>
            </a:r>
            <a:r>
              <a:rPr kumimoji="0" sz="1400" b="1" i="0" u="none" strike="noStrike" kern="1200" cap="none" spc="-5" normalizeH="0" baseline="0" noProof="0" dirty="0">
                <a:ln>
                  <a:noFill/>
                </a:ln>
                <a:solidFill>
                  <a:prstClr val="black"/>
                </a:solidFill>
                <a:effectLst/>
                <a:uLnTx/>
                <a:uFillTx/>
                <a:latin typeface="Calibri"/>
                <a:ea typeface="+mn-ea"/>
                <a:cs typeface="Calibri"/>
              </a:rPr>
              <a:t>Document </a:t>
            </a:r>
            <a:r>
              <a:rPr kumimoji="0" sz="1400" b="1" i="0" u="none" strike="noStrike" kern="1200" cap="none" spc="-20" normalizeH="0" baseline="0" noProof="0" dirty="0">
                <a:ln>
                  <a:noFill/>
                </a:ln>
                <a:solidFill>
                  <a:prstClr val="black"/>
                </a:solidFill>
                <a:effectLst/>
                <a:uLnTx/>
                <a:uFillTx/>
                <a:latin typeface="Calibri"/>
                <a:ea typeface="+mn-ea"/>
                <a:cs typeface="Calibri"/>
              </a:rPr>
              <a:t>Type </a:t>
            </a:r>
            <a:r>
              <a:rPr kumimoji="0" sz="1400" b="0" i="0" u="none" strike="noStrike" kern="1200" cap="none" spc="-20" normalizeH="0" baseline="0" noProof="0" dirty="0">
                <a:ln>
                  <a:noFill/>
                </a:ln>
                <a:solidFill>
                  <a:prstClr val="black"/>
                </a:solidFill>
                <a:effectLst/>
                <a:uLnTx/>
                <a:uFillTx/>
                <a:latin typeface="Calibri"/>
                <a:ea typeface="+mn-ea"/>
                <a:cs typeface="Calibri"/>
              </a:rPr>
              <a:t>και </a:t>
            </a:r>
            <a:r>
              <a:rPr kumimoji="0" sz="1400" b="0" i="0" u="none" strike="noStrike" kern="1200" cap="none" spc="-10" normalizeH="0" baseline="0" noProof="0" dirty="0">
                <a:ln>
                  <a:noFill/>
                </a:ln>
                <a:solidFill>
                  <a:prstClr val="black"/>
                </a:solidFill>
                <a:effectLst/>
                <a:uLnTx/>
                <a:uFillTx/>
                <a:latin typeface="Calibri"/>
                <a:ea typeface="+mn-ea"/>
                <a:cs typeface="Calibri"/>
              </a:rPr>
              <a:t>πατά </a:t>
            </a:r>
            <a:r>
              <a:rPr kumimoji="0" sz="1400" b="1" i="0" u="none" strike="noStrike" kern="1200" cap="none" spc="0" normalizeH="0" baseline="0" noProof="0" dirty="0">
                <a:ln>
                  <a:noFill/>
                </a:ln>
                <a:solidFill>
                  <a:prstClr val="black"/>
                </a:solidFill>
                <a:effectLst/>
                <a:uLnTx/>
                <a:uFillTx/>
                <a:latin typeface="Calibri"/>
                <a:ea typeface="+mn-ea"/>
                <a:cs typeface="Calibri"/>
              </a:rPr>
              <a:t>Upload. </a:t>
            </a:r>
            <a:r>
              <a:rPr kumimoji="0" sz="1400" b="0" i="0" u="none" strike="noStrike" kern="1200" cap="none" spc="-5" normalizeH="0" baseline="0" noProof="0" dirty="0">
                <a:ln>
                  <a:noFill/>
                </a:ln>
                <a:solidFill>
                  <a:prstClr val="black"/>
                </a:solidFill>
                <a:effectLst/>
                <a:uLnTx/>
                <a:uFillTx/>
                <a:latin typeface="Calibri"/>
                <a:ea typeface="+mn-ea"/>
                <a:cs typeface="Calibri"/>
              </a:rPr>
              <a:t>Επαναλαμβάνει τη </a:t>
            </a:r>
            <a:r>
              <a:rPr kumimoji="0" sz="1400" b="0" i="0" u="none" strike="noStrike" kern="1200" cap="none" spc="-10" normalizeH="0" baseline="0" noProof="0" dirty="0">
                <a:ln>
                  <a:noFill/>
                </a:ln>
                <a:solidFill>
                  <a:prstClr val="black"/>
                </a:solidFill>
                <a:effectLst/>
                <a:uLnTx/>
                <a:uFillTx/>
                <a:latin typeface="Calibri"/>
                <a:ea typeface="+mn-ea"/>
                <a:cs typeface="Calibri"/>
              </a:rPr>
              <a:t>διαδικασία </a:t>
            </a:r>
            <a:r>
              <a:rPr kumimoji="0" sz="1400" b="0" i="0" u="none" strike="noStrike" kern="1200" cap="none" spc="0" normalizeH="0" baseline="0" noProof="0" dirty="0">
                <a:ln>
                  <a:noFill/>
                </a:ln>
                <a:solidFill>
                  <a:prstClr val="black"/>
                </a:solidFill>
                <a:effectLst/>
                <a:uLnTx/>
                <a:uFillTx/>
                <a:latin typeface="Calibri"/>
                <a:ea typeface="+mn-ea"/>
                <a:cs typeface="Calibri"/>
              </a:rPr>
              <a:t>για </a:t>
            </a:r>
            <a:r>
              <a:rPr kumimoji="0" sz="1400" b="0" i="0" u="none" strike="noStrike" kern="1200" cap="none" spc="-10" normalizeH="0" baseline="0" noProof="0" dirty="0">
                <a:ln>
                  <a:noFill/>
                </a:ln>
                <a:solidFill>
                  <a:prstClr val="black"/>
                </a:solidFill>
                <a:effectLst/>
                <a:uLnTx/>
                <a:uFillTx/>
                <a:latin typeface="Calibri"/>
                <a:ea typeface="+mn-ea"/>
                <a:cs typeface="Calibri"/>
              </a:rPr>
              <a:t>κάθε </a:t>
            </a:r>
            <a:r>
              <a:rPr kumimoji="0" sz="1400" b="0" i="0" u="none" strike="noStrike" kern="1200" cap="none" spc="-5" normalizeH="0" baseline="0" noProof="0" dirty="0">
                <a:ln>
                  <a:noFill/>
                </a:ln>
                <a:solidFill>
                  <a:prstClr val="black"/>
                </a:solidFill>
                <a:effectLst/>
                <a:uLnTx/>
                <a:uFillTx/>
                <a:latin typeface="Calibri"/>
                <a:ea typeface="+mn-ea"/>
                <a:cs typeface="Calibri"/>
              </a:rPr>
              <a:t> αρχείο</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που</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επιθυμεί</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να</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αναρτήσει</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4" name="object 4"/>
          <p:cNvGrpSpPr/>
          <p:nvPr/>
        </p:nvGrpSpPr>
        <p:grpSpPr>
          <a:xfrm>
            <a:off x="252984" y="2148839"/>
            <a:ext cx="11576685" cy="4615180"/>
            <a:chOff x="252984" y="2148839"/>
            <a:chExt cx="11576685" cy="4615180"/>
          </a:xfrm>
        </p:grpSpPr>
        <p:pic>
          <p:nvPicPr>
            <p:cNvPr id="5" name="object 5"/>
            <p:cNvPicPr/>
            <p:nvPr/>
          </p:nvPicPr>
          <p:blipFill>
            <a:blip r:embed="rId2" cstate="print"/>
            <a:stretch>
              <a:fillRect/>
            </a:stretch>
          </p:blipFill>
          <p:spPr>
            <a:xfrm>
              <a:off x="252984" y="2148839"/>
              <a:ext cx="6885432" cy="2680716"/>
            </a:xfrm>
            <a:prstGeom prst="rect">
              <a:avLst/>
            </a:prstGeom>
          </p:spPr>
        </p:pic>
        <p:pic>
          <p:nvPicPr>
            <p:cNvPr id="6" name="object 6"/>
            <p:cNvPicPr/>
            <p:nvPr/>
          </p:nvPicPr>
          <p:blipFill>
            <a:blip r:embed="rId3" cstate="print"/>
            <a:stretch>
              <a:fillRect/>
            </a:stretch>
          </p:blipFill>
          <p:spPr>
            <a:xfrm>
              <a:off x="6702551" y="4991098"/>
              <a:ext cx="5126736" cy="1772410"/>
            </a:xfrm>
            <a:prstGeom prst="rect">
              <a:avLst/>
            </a:prstGeom>
          </p:spPr>
        </p:pic>
      </p:grpSp>
      <p:sp>
        <p:nvSpPr>
          <p:cNvPr id="7" name="object 7"/>
          <p:cNvSpPr txBox="1"/>
          <p:nvPr/>
        </p:nvSpPr>
        <p:spPr>
          <a:xfrm>
            <a:off x="331419" y="5310632"/>
            <a:ext cx="5804535" cy="1092835"/>
          </a:xfrm>
          <a:prstGeom prst="rect">
            <a:avLst/>
          </a:prstGeom>
        </p:spPr>
        <p:txBody>
          <a:bodyPr vert="horz" wrap="square" lIns="0" tIns="12700" rIns="0" bIns="0" rtlCol="0">
            <a:spAutoFit/>
          </a:bodyPr>
          <a:lstStyle/>
          <a:p>
            <a:pPr marL="12700" marR="10668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Κάθε</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αρχείο</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επιτρέπεται</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να</a:t>
            </a:r>
            <a:r>
              <a:rPr kumimoji="0" sz="1400" b="0" i="0" u="none" strike="noStrike" kern="1200" cap="none" spc="-5" normalizeH="0" baseline="0" noProof="0" dirty="0">
                <a:ln>
                  <a:noFill/>
                </a:ln>
                <a:solidFill>
                  <a:prstClr val="black"/>
                </a:solidFill>
                <a:effectLst/>
                <a:uLnTx/>
                <a:uFillTx/>
                <a:latin typeface="Calibri"/>
                <a:ea typeface="+mn-ea"/>
                <a:cs typeface="Calibri"/>
              </a:rPr>
              <a:t> έχει </a:t>
            </a:r>
            <a:r>
              <a:rPr kumimoji="0" sz="1400" b="0" i="0" u="none" strike="noStrike" kern="1200" cap="none" spc="-15" normalizeH="0" baseline="0" noProof="0" dirty="0">
                <a:ln>
                  <a:noFill/>
                </a:ln>
                <a:solidFill>
                  <a:prstClr val="black"/>
                </a:solidFill>
                <a:effectLst/>
                <a:uLnTx/>
                <a:uFillTx/>
                <a:latin typeface="Calibri"/>
                <a:ea typeface="+mn-ea"/>
                <a:cs typeface="Calibri"/>
              </a:rPr>
              <a:t>χωρητικότητα</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μέχρι</a:t>
            </a:r>
            <a:r>
              <a:rPr kumimoji="0" sz="1400" b="1" i="0" u="none" strike="noStrike" kern="1200" cap="none" spc="-40" normalizeH="0" baseline="0" noProof="0" dirty="0">
                <a:ln>
                  <a:noFill/>
                </a:ln>
                <a:solidFill>
                  <a:prstClr val="black"/>
                </a:solidFill>
                <a:effectLst/>
                <a:uLnTx/>
                <a:uFillTx/>
                <a:latin typeface="Calibri"/>
                <a:ea typeface="+mn-ea"/>
                <a:cs typeface="Calibri"/>
              </a:rPr>
              <a:t> </a:t>
            </a:r>
            <a:r>
              <a:rPr kumimoji="0" sz="1400" b="1" i="0" u="none" strike="noStrike" kern="1200" cap="none" spc="-20" normalizeH="0" baseline="0" noProof="0" dirty="0">
                <a:ln>
                  <a:noFill/>
                </a:ln>
                <a:solidFill>
                  <a:prstClr val="black"/>
                </a:solidFill>
                <a:effectLst/>
                <a:uLnTx/>
                <a:uFillTx/>
                <a:latin typeface="Calibri"/>
                <a:ea typeface="+mn-ea"/>
                <a:cs typeface="Calibri"/>
              </a:rPr>
              <a:t>και</a:t>
            </a:r>
            <a:r>
              <a:rPr kumimoji="0" sz="1400" b="1" i="0" u="none" strike="noStrike" kern="1200" cap="none" spc="5"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20</a:t>
            </a:r>
            <a:r>
              <a:rPr kumimoji="0" sz="1400" b="1" i="0" u="none" strike="noStrike" kern="1200" cap="none" spc="5"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Mb</a:t>
            </a:r>
            <a:r>
              <a:rPr kumimoji="0" sz="1400" b="0" i="0" u="none" strike="noStrike" kern="1200" cap="none" spc="0" normalizeH="0" baseline="0" noProof="0" dirty="0">
                <a:ln>
                  <a:noFill/>
                </a:ln>
                <a:solidFill>
                  <a:prstClr val="black"/>
                </a:solidFill>
                <a:effectLst/>
                <a:uLnTx/>
                <a:uFillTx/>
                <a:latin typeface="Calibri"/>
                <a:ea typeface="+mn-ea"/>
                <a:cs typeface="Calibri"/>
              </a:rPr>
              <a:t>.</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Δεν</a:t>
            </a:r>
            <a:r>
              <a:rPr kumimoji="0" sz="1400" b="0" i="0" u="sng"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υπάρχει, </a:t>
            </a:r>
            <a:r>
              <a:rPr kumimoji="0" sz="1400" b="0" i="0" u="none" strike="noStrike" kern="1200" cap="none" spc="-300" normalizeH="0" baseline="0" noProof="0" dirty="0">
                <a:ln>
                  <a:noFill/>
                </a:ln>
                <a:solidFill>
                  <a:prstClr val="black"/>
                </a:solidFill>
                <a:effectLst/>
                <a:uLnTx/>
                <a:uFillTx/>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όμως,</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 ανώτατος</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αριθμός</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επιτρεπόμενων</a:t>
            </a:r>
            <a:r>
              <a:rPr kumimoji="0" sz="1400" b="0" i="0" u="sng"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αρχείων</a:t>
            </a:r>
            <a:r>
              <a:rPr kumimoji="0" sz="1400" b="0" i="0" u="none" strike="noStrike" kern="1200" cap="none" spc="-5" normalizeH="0" baseline="0" noProof="0" dirty="0">
                <a:ln>
                  <a:noFill/>
                </a:ln>
                <a:solidFill>
                  <a:prstClr val="black"/>
                </a:solidFill>
                <a:effectLst/>
                <a:uLnTx/>
                <a:uFillTx/>
                <a:latin typeface="Calibri"/>
                <a:ea typeface="+mn-ea"/>
                <a:cs typeface="Calibri"/>
              </a:rPr>
              <a:t>.</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alibri"/>
                <a:ea typeface="+mn-ea"/>
                <a:cs typeface="Calibri"/>
              </a:rPr>
              <a:t>Εάν στο drop-down list </a:t>
            </a:r>
            <a:r>
              <a:rPr kumimoji="0" sz="1400" b="0" i="0" u="none" strike="noStrike" kern="1200" cap="none" spc="0" normalizeH="0" baseline="0" noProof="0" dirty="0">
                <a:ln>
                  <a:noFill/>
                </a:ln>
                <a:solidFill>
                  <a:prstClr val="black"/>
                </a:solidFill>
                <a:effectLst/>
                <a:uLnTx/>
                <a:uFillTx/>
                <a:latin typeface="Calibri"/>
                <a:ea typeface="+mn-ea"/>
                <a:cs typeface="Calibri"/>
              </a:rPr>
              <a:t>ο χρήστης </a:t>
            </a:r>
            <a:r>
              <a:rPr kumimoji="0" sz="1400" b="0" i="0" u="none" strike="noStrike" kern="1200" cap="none" spc="-5" normalizeH="0" baseline="0" noProof="0" dirty="0">
                <a:ln>
                  <a:noFill/>
                </a:ln>
                <a:solidFill>
                  <a:prstClr val="black"/>
                </a:solidFill>
                <a:effectLst/>
                <a:uLnTx/>
                <a:uFillTx/>
                <a:latin typeface="Calibri"/>
                <a:ea typeface="+mn-ea"/>
                <a:cs typeface="Calibri"/>
              </a:rPr>
              <a:t>δεν εντοπίζει τον τύπο του αρχείου </a:t>
            </a:r>
            <a:r>
              <a:rPr kumimoji="0" sz="1400" b="0" i="0" u="none" strike="noStrike" kern="1200" cap="none" spc="5" normalizeH="0" baseline="0" noProof="0" dirty="0">
                <a:ln>
                  <a:noFill/>
                </a:ln>
                <a:solidFill>
                  <a:prstClr val="black"/>
                </a:solidFill>
                <a:effectLst/>
                <a:uLnTx/>
                <a:uFillTx/>
                <a:latin typeface="Calibri"/>
                <a:ea typeface="+mn-ea"/>
                <a:cs typeface="Calibri"/>
              </a:rPr>
              <a:t>που </a:t>
            </a:r>
            <a:r>
              <a:rPr kumimoji="0" sz="1400" b="0" i="0" u="none" strike="noStrike" kern="1200" cap="none" spc="0" normalizeH="0" baseline="0" noProof="0" dirty="0">
                <a:ln>
                  <a:noFill/>
                </a:ln>
                <a:solidFill>
                  <a:prstClr val="black"/>
                </a:solidFill>
                <a:effectLst/>
                <a:uLnTx/>
                <a:uFillTx/>
                <a:latin typeface="Calibri"/>
                <a:ea typeface="+mn-ea"/>
                <a:cs typeface="Calibri"/>
              </a:rPr>
              <a:t>θέλει </a:t>
            </a:r>
            <a:r>
              <a:rPr kumimoji="0" sz="1400" b="0" i="0" u="none" strike="noStrike" kern="1200" cap="none" spc="-30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να</a:t>
            </a:r>
            <a:r>
              <a:rPr kumimoji="0" sz="1400" b="0" i="0" u="none" strike="noStrike" kern="1200" cap="none" spc="-2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αναρτήσει,</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επιλέγει</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15" normalizeH="0" baseline="0" noProof="0" dirty="0">
                <a:ln>
                  <a:noFill/>
                </a:ln>
                <a:solidFill>
                  <a:prstClr val="black"/>
                </a:solidFill>
                <a:effectLst/>
                <a:uLnTx/>
                <a:uFillTx/>
                <a:latin typeface="Calibri"/>
                <a:ea typeface="+mn-ea"/>
                <a:cs typeface="Calibri"/>
              </a:rPr>
              <a:t>“Other”.</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024" y="89407"/>
            <a:ext cx="81832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20"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300024" y="878742"/>
            <a:ext cx="11522075" cy="321242"/>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heavy" strike="noStrike" kern="1200" cap="none" spc="0" normalizeH="0" baseline="0" noProof="0" dirty="0" err="1">
                <a:ln>
                  <a:noFill/>
                </a:ln>
                <a:solidFill>
                  <a:prstClr val="black"/>
                </a:solidFill>
                <a:effectLst/>
                <a:uLnTx/>
                <a:uFill>
                  <a:solidFill>
                    <a:srgbClr val="000000"/>
                  </a:solidFill>
                </a:uFill>
                <a:latin typeface="Calibri"/>
                <a:ea typeface="+mn-ea"/>
                <a:cs typeface="Calibri"/>
              </a:rPr>
              <a:t>Ανάρτηση</a:t>
            </a:r>
            <a:r>
              <a:rPr kumimoji="0" lang="el-GR" sz="2000" b="1"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Επιπλέον</a:t>
            </a:r>
            <a:r>
              <a:rPr kumimoji="0" sz="2000" b="1" i="0" u="heavy"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sz="2000" b="1" i="0" u="heavy" strike="noStrike" kern="1200" cap="none" spc="-5" normalizeH="0" baseline="0" noProof="0" dirty="0" err="1">
                <a:ln>
                  <a:noFill/>
                </a:ln>
                <a:solidFill>
                  <a:prstClr val="black"/>
                </a:solidFill>
                <a:effectLst/>
                <a:uLnTx/>
                <a:uFill>
                  <a:solidFill>
                    <a:srgbClr val="000000"/>
                  </a:solidFill>
                </a:uFill>
                <a:latin typeface="Calibri"/>
                <a:ea typeface="+mn-ea"/>
                <a:cs typeface="Calibri"/>
              </a:rPr>
              <a:t>Εντύ</a:t>
            </a:r>
            <a:r>
              <a:rPr kumimoji="0" sz="20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πων</a:t>
            </a:r>
            <a:r>
              <a:rPr kumimoji="0" lang="el-GR" sz="20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και Αποθήκευση</a:t>
            </a:r>
            <a:r>
              <a:rPr kumimoji="0" sz="2000" b="1" i="0" u="none" strike="noStrike" kern="1200" cap="none" spc="-5" normalizeH="0" baseline="0" noProof="0" dirty="0">
                <a:ln>
                  <a:noFill/>
                </a:ln>
                <a:solidFill>
                  <a:prstClr val="black"/>
                </a:solidFill>
                <a:effectLst/>
                <a:uLnTx/>
                <a:uFillTx/>
                <a:latin typeface="Calibri"/>
                <a:ea typeface="+mn-ea"/>
                <a:cs typeface="Calibri"/>
              </a:rPr>
              <a:t>:</a:t>
            </a:r>
            <a:endParaRPr kumimoji="0" lang="en-GB" sz="2000" b="1" i="0" u="none" strike="noStrike" kern="1200" cap="none" spc="-5" normalizeH="0" baseline="0" noProof="0" dirty="0">
              <a:ln>
                <a:noFill/>
              </a:ln>
              <a:solidFill>
                <a:prstClr val="black"/>
              </a:solidFill>
              <a:effectLst/>
              <a:uLnTx/>
              <a:uFillTx/>
              <a:latin typeface="Calibri"/>
              <a:ea typeface="+mn-ea"/>
              <a:cs typeface="Calibri"/>
            </a:endParaRPr>
          </a:p>
        </p:txBody>
      </p:sp>
      <p:pic>
        <p:nvPicPr>
          <p:cNvPr id="3074" name="Picture 2">
            <a:extLst>
              <a:ext uri="{FF2B5EF4-FFF2-40B4-BE49-F238E27FC236}">
                <a16:creationId xmlns:a16="http://schemas.microsoft.com/office/drawing/2014/main" id="{9862B050-D895-FCB7-D175-D033B3DB97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025" y="1537200"/>
            <a:ext cx="7167576" cy="287356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E1767003-5F7B-A445-A6E0-14B133838DD2}"/>
              </a:ext>
            </a:extLst>
          </p:cNvPr>
          <p:cNvCxnSpPr>
            <a:cxnSpLocks/>
          </p:cNvCxnSpPr>
          <p:nvPr/>
        </p:nvCxnSpPr>
        <p:spPr>
          <a:xfrm>
            <a:off x="7543800" y="2590800"/>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0159ED-FBB2-30C2-6425-EADE3D42ECC1}"/>
              </a:ext>
            </a:extLst>
          </p:cNvPr>
          <p:cNvSpPr txBox="1"/>
          <p:nvPr/>
        </p:nvSpPr>
        <p:spPr>
          <a:xfrm>
            <a:off x="8185094" y="2450762"/>
            <a:ext cx="1981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10" normalizeH="0" baseline="0" noProof="0" dirty="0">
                <a:ln>
                  <a:noFill/>
                </a:ln>
                <a:solidFill>
                  <a:prstClr val="black"/>
                </a:solidFill>
                <a:effectLst/>
                <a:uLnTx/>
                <a:uFillTx/>
                <a:latin typeface="Calibri"/>
                <a:ea typeface="+mn-ea"/>
                <a:cs typeface="Calibri"/>
              </a:rPr>
              <a:t>Επαναλάβετε για όσα έντυπα χρειάζεται </a:t>
            </a:r>
            <a:endParaRPr kumimoji="0" lang="en-GB" sz="1400" b="0" i="0" u="none" strike="noStrike" kern="1200" cap="none" spc="-10" normalizeH="0" baseline="0" noProof="0" dirty="0">
              <a:ln>
                <a:noFill/>
              </a:ln>
              <a:solidFill>
                <a:prstClr val="black"/>
              </a:solidFill>
              <a:effectLst/>
              <a:uLnTx/>
              <a:uFillTx/>
              <a:latin typeface="Calibri"/>
              <a:ea typeface="+mn-ea"/>
              <a:cs typeface="Calibri"/>
            </a:endParaRPr>
          </a:p>
        </p:txBody>
      </p:sp>
      <p:pic>
        <p:nvPicPr>
          <p:cNvPr id="3076" name="Picture 4">
            <a:extLst>
              <a:ext uri="{FF2B5EF4-FFF2-40B4-BE49-F238E27FC236}">
                <a16:creationId xmlns:a16="http://schemas.microsoft.com/office/drawing/2014/main" id="{77974947-1F9E-87F0-888D-CF60873429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023" y="4495800"/>
            <a:ext cx="4629171" cy="215304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BC92B288-B625-A2AC-5624-7AEB41E9BF30}"/>
              </a:ext>
            </a:extLst>
          </p:cNvPr>
          <p:cNvCxnSpPr>
            <a:cxnSpLocks/>
          </p:cNvCxnSpPr>
          <p:nvPr/>
        </p:nvCxnSpPr>
        <p:spPr>
          <a:xfrm>
            <a:off x="4929194" y="4648200"/>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FC558F4-DE49-3129-F05D-399E39656DD3}"/>
              </a:ext>
            </a:extLst>
          </p:cNvPr>
          <p:cNvSpPr txBox="1"/>
          <p:nvPr/>
        </p:nvSpPr>
        <p:spPr>
          <a:xfrm>
            <a:off x="5512290" y="4508957"/>
            <a:ext cx="555740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10" normalizeH="0" baseline="0" noProof="0" dirty="0">
                <a:ln>
                  <a:noFill/>
                </a:ln>
                <a:solidFill>
                  <a:prstClr val="black"/>
                </a:solidFill>
                <a:effectLst/>
                <a:uLnTx/>
                <a:uFillTx/>
                <a:latin typeface="Calibri"/>
                <a:ea typeface="+mn-ea"/>
                <a:cs typeface="Calibri"/>
              </a:rPr>
              <a:t>Μόλις αναρτήσετε όλα τα έντυπα</a:t>
            </a:r>
            <a:r>
              <a:rPr kumimoji="0" lang="en-GB" sz="1400" b="0" i="0" u="none" strike="noStrike" kern="1200" cap="none" spc="-10" normalizeH="0" baseline="0" noProof="0" dirty="0">
                <a:ln>
                  <a:noFill/>
                </a:ln>
                <a:solidFill>
                  <a:prstClr val="black"/>
                </a:solidFill>
                <a:effectLst/>
                <a:uLnTx/>
                <a:uFillTx/>
                <a:latin typeface="Calibri"/>
                <a:ea typeface="+mn-ea"/>
                <a:cs typeface="Calibri"/>
              </a:rPr>
              <a:t>, </a:t>
            </a:r>
            <a:r>
              <a:rPr kumimoji="0" lang="el-GR" sz="1400" b="0" i="0" u="none" strike="noStrike" kern="1200" cap="none" spc="-10" normalizeH="0" baseline="0" noProof="0" dirty="0">
                <a:ln>
                  <a:noFill/>
                </a:ln>
                <a:solidFill>
                  <a:prstClr val="black"/>
                </a:solidFill>
                <a:effectLst/>
                <a:uLnTx/>
                <a:uFillTx/>
                <a:latin typeface="Calibri"/>
                <a:ea typeface="+mn-ea"/>
                <a:cs typeface="Calibri"/>
              </a:rPr>
              <a:t>οριστικοποιήστε το ανέβασμά τους, πατώντας το </a:t>
            </a:r>
            <a:r>
              <a:rPr kumimoji="0" lang="en-GB" sz="1400" b="0" i="0" u="none" strike="noStrike" kern="1200" cap="none" spc="-10" normalizeH="0" baseline="0" noProof="0" dirty="0">
                <a:ln>
                  <a:noFill/>
                </a:ln>
                <a:solidFill>
                  <a:prstClr val="black"/>
                </a:solidFill>
                <a:effectLst/>
                <a:uLnTx/>
                <a:uFillTx/>
                <a:latin typeface="Calibri"/>
                <a:ea typeface="+mn-ea"/>
                <a:cs typeface="Calibri"/>
              </a:rPr>
              <a:t>Update button. </a:t>
            </a:r>
            <a:r>
              <a:rPr kumimoji="0" lang="el-GR" sz="1400" b="0" i="0" u="none" strike="noStrike" kern="1200" cap="none" spc="-10" normalizeH="0" baseline="0" noProof="0" dirty="0">
                <a:ln>
                  <a:noFill/>
                </a:ln>
                <a:solidFill>
                  <a:prstClr val="black"/>
                </a:solidFill>
                <a:effectLst/>
                <a:uLnTx/>
                <a:uFillTx/>
                <a:latin typeface="Calibri"/>
                <a:ea typeface="+mn-ea"/>
                <a:cs typeface="Calibri"/>
              </a:rPr>
              <a:t>Εάν δεν το πατήσετε, τα αρχεία δε θα αποθηκευτούν στο </a:t>
            </a:r>
            <a:r>
              <a:rPr kumimoji="0" lang="en-GB" sz="1400" b="0" i="0" u="none" strike="noStrike" kern="1200" cap="none" spc="-10" normalizeH="0" baseline="0" noProof="0" dirty="0">
                <a:ln>
                  <a:noFill/>
                </a:ln>
                <a:solidFill>
                  <a:prstClr val="black"/>
                </a:solidFill>
                <a:effectLst/>
                <a:uLnTx/>
                <a:uFillTx/>
                <a:latin typeface="Calibri"/>
                <a:ea typeface="+mn-ea"/>
                <a:cs typeface="Calibri"/>
              </a:rPr>
              <a:t>Organisation Registration system</a:t>
            </a:r>
          </a:p>
        </p:txBody>
      </p:sp>
    </p:spTree>
    <p:extLst>
      <p:ext uri="{BB962C8B-B14F-4D97-AF65-F5344CB8AC3E}">
        <p14:creationId xmlns:p14="http://schemas.microsoft.com/office/powerpoint/2010/main" val="1757781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000" y="89661"/>
            <a:ext cx="81832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20"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391464" y="903224"/>
            <a:ext cx="11112500" cy="9531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Επικαιροποίηση</a:t>
            </a:r>
            <a:r>
              <a:rPr kumimoji="0" sz="2000" b="1" i="0" u="heavy" strike="noStrike" kern="1200" cap="none" spc="-40" normalizeH="0" baseline="0" noProof="0" dirty="0">
                <a:ln>
                  <a:noFill/>
                </a:ln>
                <a:solidFill>
                  <a:prstClr val="black"/>
                </a:solidFill>
                <a:effectLst/>
                <a:uLnTx/>
                <a:uFill>
                  <a:solidFill>
                    <a:srgbClr val="000000"/>
                  </a:solidFill>
                </a:uFill>
                <a:latin typeface="Calibri"/>
                <a:ea typeface="+mn-ea"/>
                <a:cs typeface="Calibri"/>
              </a:rPr>
              <a:t> </a:t>
            </a:r>
            <a:r>
              <a:rPr kumimoji="0" sz="20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εντύπων</a:t>
            </a:r>
            <a:r>
              <a:rPr kumimoji="0" sz="2000" b="1" i="0" u="none" strike="noStrike" kern="1200" cap="none" spc="-5"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5700"/>
              </a:lnSpc>
              <a:spcBef>
                <a:spcPts val="134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Για</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να </a:t>
            </a:r>
            <a:r>
              <a:rPr kumimoji="0" sz="1400" b="0" i="0" u="none" strike="noStrike" kern="1200" cap="none" spc="-5" normalizeH="0" baseline="0" noProof="0" dirty="0">
                <a:ln>
                  <a:noFill/>
                </a:ln>
                <a:solidFill>
                  <a:prstClr val="black"/>
                </a:solidFill>
                <a:effectLst/>
                <a:uLnTx/>
                <a:uFillTx/>
                <a:latin typeface="Calibri"/>
                <a:ea typeface="+mn-ea"/>
                <a:cs typeface="Calibri"/>
              </a:rPr>
              <a:t>αναρτήσει</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ο</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χρήστης</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μία</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πιο</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επικαιροποιημένη</a:t>
            </a:r>
            <a:r>
              <a:rPr kumimoji="0" sz="1400" b="0" i="0" u="none" strike="noStrike" kern="1200" cap="none" spc="-10" normalizeH="0" baseline="0" noProof="0" dirty="0">
                <a:ln>
                  <a:noFill/>
                </a:ln>
                <a:solidFill>
                  <a:prstClr val="black"/>
                </a:solidFill>
                <a:effectLst/>
                <a:uLnTx/>
                <a:uFillTx/>
                <a:latin typeface="Calibri"/>
                <a:ea typeface="+mn-ea"/>
                <a:cs typeface="Calibri"/>
              </a:rPr>
              <a:t> εκδοχή</a:t>
            </a:r>
            <a:r>
              <a:rPr kumimoji="0" sz="1400" b="0" i="0" u="none" strike="noStrike" kern="1200" cap="none" spc="-5" normalizeH="0" baseline="0" noProof="0" dirty="0">
                <a:ln>
                  <a:noFill/>
                </a:ln>
                <a:solidFill>
                  <a:prstClr val="black"/>
                </a:solidFill>
                <a:effectLst/>
                <a:uLnTx/>
                <a:uFillTx/>
                <a:latin typeface="Calibri"/>
                <a:ea typeface="+mn-ea"/>
                <a:cs typeface="Calibri"/>
              </a:rPr>
              <a:t> ενός </a:t>
            </a:r>
            <a:r>
              <a:rPr kumimoji="0" sz="1400" b="0" i="0" u="none" strike="noStrike" kern="1200" cap="none" spc="0" normalizeH="0" baseline="0" noProof="0" dirty="0">
                <a:ln>
                  <a:noFill/>
                </a:ln>
                <a:solidFill>
                  <a:prstClr val="black"/>
                </a:solidFill>
                <a:effectLst/>
                <a:uLnTx/>
                <a:uFillTx/>
                <a:latin typeface="Calibri"/>
                <a:ea typeface="+mn-ea"/>
                <a:cs typeface="Calibri"/>
              </a:rPr>
              <a:t>εντύπου,</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επιλέγει</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το</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εικονίδιο</a:t>
            </a:r>
            <a:r>
              <a:rPr kumimoji="0" sz="1400" b="0" i="0" u="none" strike="noStrike" kern="1200" cap="none" spc="20"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Add</a:t>
            </a:r>
            <a:r>
              <a:rPr kumimoji="0" sz="1400" b="1" i="0" u="none" strike="noStrike" kern="1200" cap="none" spc="-5" normalizeH="0" baseline="0" noProof="0" dirty="0">
                <a:ln>
                  <a:noFill/>
                </a:ln>
                <a:solidFill>
                  <a:prstClr val="black"/>
                </a:solidFill>
                <a:effectLst/>
                <a:uLnTx/>
                <a:uFillTx/>
                <a:latin typeface="Calibri"/>
                <a:ea typeface="+mn-ea"/>
                <a:cs typeface="Calibri"/>
              </a:rPr>
              <a:t> new</a:t>
            </a:r>
            <a:r>
              <a:rPr kumimoji="0" sz="1400" b="1" i="0" u="none" strike="noStrike" kern="1200" cap="none" spc="-25"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document</a:t>
            </a:r>
            <a:r>
              <a:rPr kumimoji="0" sz="1400" b="1" i="0" u="none" strike="noStrike" kern="1200" cap="none" spc="-25"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version</a:t>
            </a:r>
            <a:r>
              <a:rPr kumimoji="0" sz="1400" b="1"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20" normalizeH="0" baseline="0" noProof="0" dirty="0">
                <a:ln>
                  <a:noFill/>
                </a:ln>
                <a:solidFill>
                  <a:prstClr val="black"/>
                </a:solidFill>
                <a:effectLst/>
                <a:uLnTx/>
                <a:uFillTx/>
                <a:latin typeface="Calibri"/>
                <a:ea typeface="+mn-ea"/>
                <a:cs typeface="Calibri"/>
              </a:rPr>
              <a:t>και</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15" normalizeH="0" baseline="0" noProof="0" dirty="0">
                <a:ln>
                  <a:noFill/>
                </a:ln>
                <a:solidFill>
                  <a:prstClr val="black"/>
                </a:solidFill>
                <a:effectLst/>
                <a:uLnTx/>
                <a:uFillTx/>
                <a:latin typeface="Calibri"/>
                <a:ea typeface="+mn-ea"/>
                <a:cs typeface="Calibri"/>
              </a:rPr>
              <a:t>ακολουθεί</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τις</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οδηγίες </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του </a:t>
            </a:r>
            <a:r>
              <a:rPr kumimoji="0" sz="1400" b="0" i="0" u="none" strike="noStrike" kern="1200" cap="none" spc="-5" normalizeH="0" baseline="0" noProof="0" dirty="0">
                <a:ln>
                  <a:noFill/>
                </a:ln>
                <a:solidFill>
                  <a:prstClr val="black"/>
                </a:solidFill>
                <a:effectLst/>
                <a:uLnTx/>
                <a:uFillTx/>
                <a:latin typeface="Calibri"/>
                <a:ea typeface="+mn-ea"/>
                <a:cs typeface="Calibri"/>
              </a:rPr>
              <a:t>συστήματος.</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 name="object 4"/>
          <p:cNvGrpSpPr/>
          <p:nvPr/>
        </p:nvGrpSpPr>
        <p:grpSpPr>
          <a:xfrm>
            <a:off x="423672" y="2034539"/>
            <a:ext cx="5675630" cy="4612005"/>
            <a:chOff x="423672" y="2034539"/>
            <a:chExt cx="5675630" cy="4612005"/>
          </a:xfrm>
        </p:grpSpPr>
        <p:pic>
          <p:nvPicPr>
            <p:cNvPr id="5" name="object 5"/>
            <p:cNvPicPr/>
            <p:nvPr/>
          </p:nvPicPr>
          <p:blipFill>
            <a:blip r:embed="rId2" cstate="print"/>
            <a:stretch>
              <a:fillRect/>
            </a:stretch>
          </p:blipFill>
          <p:spPr>
            <a:xfrm>
              <a:off x="423672" y="2034539"/>
              <a:ext cx="4030979" cy="917448"/>
            </a:xfrm>
            <a:prstGeom prst="rect">
              <a:avLst/>
            </a:prstGeom>
          </p:spPr>
        </p:pic>
        <p:pic>
          <p:nvPicPr>
            <p:cNvPr id="6" name="object 6"/>
            <p:cNvPicPr/>
            <p:nvPr/>
          </p:nvPicPr>
          <p:blipFill>
            <a:blip r:embed="rId3" cstate="print"/>
            <a:stretch>
              <a:fillRect/>
            </a:stretch>
          </p:blipFill>
          <p:spPr>
            <a:xfrm>
              <a:off x="423672" y="4018788"/>
              <a:ext cx="5675376" cy="2627376"/>
            </a:xfrm>
            <a:prstGeom prst="rect">
              <a:avLst/>
            </a:prstGeom>
          </p:spPr>
        </p:pic>
      </p:grpSp>
      <p:sp>
        <p:nvSpPr>
          <p:cNvPr id="7" name="object 7"/>
          <p:cNvSpPr txBox="1"/>
          <p:nvPr/>
        </p:nvSpPr>
        <p:spPr>
          <a:xfrm>
            <a:off x="399084" y="3284346"/>
            <a:ext cx="11367135" cy="452755"/>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alibri"/>
                <a:ea typeface="+mn-ea"/>
                <a:cs typeface="Calibri"/>
              </a:rPr>
              <a:t>Οι</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προηγούμενες</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εκδοχές</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του</a:t>
            </a:r>
            <a:r>
              <a:rPr kumimoji="0" sz="1400" b="0" i="0" u="none" strike="noStrike" kern="1200" cap="none" spc="3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εντύπου</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είναι</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προσβάσιμες</a:t>
            </a:r>
            <a:r>
              <a:rPr kumimoji="0" sz="1400" b="0" i="0" u="none" strike="noStrike" kern="1200" cap="none" spc="45" normalizeH="0" baseline="0" noProof="0" dirty="0">
                <a:ln>
                  <a:noFill/>
                </a:ln>
                <a:solidFill>
                  <a:prstClr val="black"/>
                </a:solidFill>
                <a:effectLst/>
                <a:uLnTx/>
                <a:uFillTx/>
                <a:latin typeface="Calibri"/>
                <a:ea typeface="+mn-ea"/>
                <a:cs typeface="Calibri"/>
              </a:rPr>
              <a:t> </a:t>
            </a:r>
            <a:r>
              <a:rPr kumimoji="0" sz="1400" b="0" i="0" u="none" strike="noStrike" kern="1200" cap="none" spc="-20" normalizeH="0" baseline="0" noProof="0" dirty="0">
                <a:ln>
                  <a:noFill/>
                </a:ln>
                <a:solidFill>
                  <a:prstClr val="black"/>
                </a:solidFill>
                <a:effectLst/>
                <a:uLnTx/>
                <a:uFillTx/>
                <a:latin typeface="Calibri"/>
                <a:ea typeface="+mn-ea"/>
                <a:cs typeface="Calibri"/>
              </a:rPr>
              <a:t>και</a:t>
            </a:r>
            <a:r>
              <a:rPr kumimoji="0" sz="1400" b="0" i="0" u="none" strike="noStrike" kern="1200" cap="none" spc="3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εμφανίζονται</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με</a:t>
            </a:r>
            <a:r>
              <a:rPr kumimoji="0" sz="1400" b="0" i="0" u="none" strike="noStrike" kern="1200" cap="none" spc="3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το</a:t>
            </a:r>
            <a:r>
              <a:rPr kumimoji="0" sz="1400" b="0" i="0" u="none" strike="noStrike" kern="1200" cap="none" spc="3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πάτημα</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του</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μπλε</a:t>
            </a:r>
            <a:r>
              <a:rPr kumimoji="0" sz="1400" b="0" i="0" u="none" strike="noStrike" kern="1200" cap="none" spc="20"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τόξου,</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που</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εμφανίζεται</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15" normalizeH="0" baseline="0" noProof="0" dirty="0">
                <a:ln>
                  <a:noFill/>
                </a:ln>
                <a:solidFill>
                  <a:prstClr val="black"/>
                </a:solidFill>
                <a:effectLst/>
                <a:uLnTx/>
                <a:uFillTx/>
                <a:latin typeface="Calibri"/>
                <a:ea typeface="+mn-ea"/>
                <a:cs typeface="Calibri"/>
              </a:rPr>
              <a:t>κάτω</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από</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15" normalizeH="0" baseline="0" noProof="0" dirty="0">
                <a:ln>
                  <a:noFill/>
                </a:ln>
                <a:solidFill>
                  <a:prstClr val="black"/>
                </a:solidFill>
                <a:effectLst/>
                <a:uLnTx/>
                <a:uFillTx/>
                <a:latin typeface="Calibri"/>
                <a:ea typeface="+mn-ea"/>
                <a:cs typeface="Calibri"/>
              </a:rPr>
              <a:t>την</a:t>
            </a:r>
            <a:r>
              <a:rPr kumimoji="0" sz="1400" b="0" i="0" u="none" strike="noStrike" kern="1200" cap="none" spc="4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στήλη </a:t>
            </a:r>
            <a:r>
              <a:rPr kumimoji="0" sz="1400" b="0" i="0" u="none" strike="noStrike" kern="1200" cap="none" spc="0" normalizeH="0" baseline="0" noProof="0" dirty="0">
                <a:ln>
                  <a:noFill/>
                </a:ln>
                <a:solidFill>
                  <a:prstClr val="black"/>
                </a:solidFill>
                <a:effectLst/>
                <a:uLnTx/>
                <a:uFillTx/>
                <a:latin typeface="Calibri"/>
                <a:ea typeface="+mn-ea"/>
                <a:cs typeface="Calibri"/>
              </a:rPr>
              <a:t> “Document”</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για </a:t>
            </a:r>
            <a:r>
              <a:rPr kumimoji="0" sz="1400" b="0" i="0" u="none" strike="noStrike" kern="1200" cap="none" spc="-15" normalizeH="0" baseline="0" noProof="0" dirty="0">
                <a:ln>
                  <a:noFill/>
                </a:ln>
                <a:solidFill>
                  <a:prstClr val="black"/>
                </a:solidFill>
                <a:effectLst/>
                <a:uLnTx/>
                <a:uFillTx/>
                <a:latin typeface="Calibri"/>
                <a:ea typeface="+mn-ea"/>
                <a:cs typeface="Calibri"/>
              </a:rPr>
              <a:t>κάθε</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έντυπο</a:t>
            </a:r>
            <a:r>
              <a:rPr kumimoji="0" sz="1400" b="0" i="0" u="none" strike="noStrike" kern="1200" cap="none" spc="-2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που</a:t>
            </a:r>
            <a:r>
              <a:rPr kumimoji="0" sz="1400" b="0" i="0" u="none" strike="noStrike" kern="1200" cap="none" spc="-2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διαθέτει</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περισσότερες</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από </a:t>
            </a:r>
            <a:r>
              <a:rPr kumimoji="0" sz="1400" b="0" i="0" u="none" strike="noStrike" kern="1200" cap="none" spc="0" normalizeH="0" baseline="0" noProof="0" dirty="0">
                <a:ln>
                  <a:noFill/>
                </a:ln>
                <a:solidFill>
                  <a:prstClr val="black"/>
                </a:solidFill>
                <a:effectLst/>
                <a:uLnTx/>
                <a:uFillTx/>
                <a:latin typeface="Calibri"/>
                <a:ea typeface="+mn-ea"/>
                <a:cs typeface="Calibri"/>
              </a:rPr>
              <a:t>μία </a:t>
            </a:r>
            <a:r>
              <a:rPr kumimoji="0" sz="1400" b="0" i="0" u="none" strike="noStrike" kern="1200" cap="none" spc="-10" normalizeH="0" baseline="0" noProof="0" dirty="0">
                <a:ln>
                  <a:noFill/>
                </a:ln>
                <a:solidFill>
                  <a:prstClr val="black"/>
                </a:solidFill>
                <a:effectLst/>
                <a:uLnTx/>
                <a:uFillTx/>
                <a:latin typeface="Calibri"/>
                <a:ea typeface="+mn-ea"/>
                <a:cs typeface="Calibri"/>
              </a:rPr>
              <a:t>εκδοχές</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607" y="91516"/>
            <a:ext cx="8115934"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1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152400" y="762000"/>
            <a:ext cx="11658600" cy="5899692"/>
          </a:xfrm>
          <a:prstGeom prst="rect">
            <a:avLst/>
          </a:prstGeom>
        </p:spPr>
        <p:txBody>
          <a:bodyPr vert="horz" wrap="square" lIns="0" tIns="13335" rIns="0" bIns="0" rtlCol="0">
            <a:spAutoFit/>
          </a:bodyPr>
          <a:lstStyle/>
          <a:p>
            <a:pPr marL="386080" marR="127635" lvl="0" indent="-353695" algn="just" defTabSz="914400" rtl="0" eaLnBrk="1" fontAlgn="auto" latinLnBrk="0" hangingPunct="1">
              <a:lnSpc>
                <a:spcPct val="100000"/>
              </a:lnSpc>
              <a:spcBef>
                <a:spcPts val="105"/>
              </a:spcBef>
              <a:spcAft>
                <a:spcPts val="0"/>
              </a:spcAft>
              <a:buClrTx/>
              <a:buSzTx/>
              <a:buFont typeface="Wingdings"/>
              <a:buChar char=""/>
              <a:tabLst>
                <a:tab pos="386080" algn="l"/>
              </a:tabLst>
              <a:defRPr/>
            </a:pPr>
            <a:r>
              <a:rPr kumimoji="0" sz="1800" b="1" i="0" u="none" strike="noStrike" kern="1200" cap="none" spc="-5" normalizeH="0" baseline="0" noProof="0" dirty="0">
                <a:ln>
                  <a:noFill/>
                </a:ln>
                <a:solidFill>
                  <a:prstClr val="black"/>
                </a:solidFill>
                <a:effectLst/>
                <a:uLnTx/>
                <a:uFillTx/>
                <a:latin typeface="Calibri"/>
                <a:ea typeface="+mn-ea"/>
                <a:cs typeface="Calibri"/>
              </a:rPr>
              <a:t>Απαιτούμενα Έντυπα: </a:t>
            </a:r>
            <a:r>
              <a:rPr kumimoji="0" sz="1800" b="0" i="0" u="none" strike="noStrike" kern="1200" cap="none" spc="0" normalizeH="0" baseline="0" noProof="0" dirty="0">
                <a:ln>
                  <a:noFill/>
                </a:ln>
                <a:solidFill>
                  <a:prstClr val="black"/>
                </a:solidFill>
                <a:effectLst/>
                <a:uLnTx/>
                <a:uFillTx/>
                <a:latin typeface="Calibri"/>
                <a:ea typeface="+mn-ea"/>
                <a:cs typeface="Calibri"/>
              </a:rPr>
              <a:t>Για να </a:t>
            </a:r>
            <a:r>
              <a:rPr kumimoji="0" sz="1800" b="0" i="0" u="none" strike="noStrike" kern="1200" cap="none" spc="-5" normalizeH="0" baseline="0" noProof="0" dirty="0">
                <a:ln>
                  <a:noFill/>
                </a:ln>
                <a:solidFill>
                  <a:prstClr val="black"/>
                </a:solidFill>
                <a:effectLst/>
                <a:uLnTx/>
                <a:uFillTx/>
                <a:latin typeface="Calibri"/>
                <a:ea typeface="+mn-ea"/>
                <a:cs typeface="Calibri"/>
              </a:rPr>
              <a:t>θεωρείται </a:t>
            </a:r>
            <a:r>
              <a:rPr kumimoji="0" sz="1800" b="0" i="0" u="none" strike="noStrike" kern="1200" cap="none" spc="-10" normalizeH="0" baseline="0" noProof="0" dirty="0">
                <a:ln>
                  <a:noFill/>
                </a:ln>
                <a:solidFill>
                  <a:prstClr val="black"/>
                </a:solidFill>
                <a:effectLst/>
                <a:uLnTx/>
                <a:uFillTx/>
                <a:latin typeface="Calibri"/>
                <a:ea typeface="+mn-ea"/>
                <a:cs typeface="Calibri"/>
              </a:rPr>
              <a:t>ολοκληρωμένη </a:t>
            </a:r>
            <a:r>
              <a:rPr kumimoji="0" sz="1800" b="0" i="0" u="none" strike="noStrike" kern="1200" cap="none" spc="0" normalizeH="0" baseline="0" noProof="0" dirty="0">
                <a:ln>
                  <a:noFill/>
                </a:ln>
                <a:solidFill>
                  <a:prstClr val="black"/>
                </a:solidFill>
                <a:effectLst/>
                <a:uLnTx/>
                <a:uFillTx/>
                <a:latin typeface="Calibri"/>
                <a:ea typeface="+mn-ea"/>
                <a:cs typeface="Calibri"/>
              </a:rPr>
              <a:t>η </a:t>
            </a:r>
            <a:r>
              <a:rPr kumimoji="0" sz="1800" b="0" i="0" u="none" strike="noStrike" kern="1200" cap="none" spc="-5" normalizeH="0" baseline="0" noProof="0" dirty="0">
                <a:ln>
                  <a:noFill/>
                </a:ln>
                <a:solidFill>
                  <a:prstClr val="black"/>
                </a:solidFill>
                <a:effectLst/>
                <a:uLnTx/>
                <a:uFillTx/>
                <a:latin typeface="Calibri"/>
                <a:ea typeface="+mn-ea"/>
                <a:cs typeface="Calibri"/>
              </a:rPr>
              <a:t>εγγραφή </a:t>
            </a:r>
            <a:r>
              <a:rPr kumimoji="0" sz="1800" b="0" i="0" u="none" strike="noStrike" kern="1200" cap="none" spc="0" normalizeH="0" baseline="0" noProof="0" dirty="0">
                <a:ln>
                  <a:noFill/>
                </a:ln>
                <a:solidFill>
                  <a:prstClr val="black"/>
                </a:solidFill>
                <a:effectLst/>
                <a:uLnTx/>
                <a:uFillTx/>
                <a:latin typeface="Calibri"/>
                <a:ea typeface="+mn-ea"/>
                <a:cs typeface="Calibri"/>
              </a:rPr>
              <a:t>ενός </a:t>
            </a:r>
            <a:r>
              <a:rPr kumimoji="0" sz="1800" b="0" i="0" u="none" strike="noStrike" kern="1200" cap="none" spc="-5" normalizeH="0" baseline="0" noProof="0" dirty="0">
                <a:ln>
                  <a:noFill/>
                </a:ln>
                <a:solidFill>
                  <a:prstClr val="black"/>
                </a:solidFill>
                <a:effectLst/>
                <a:uLnTx/>
                <a:uFillTx/>
                <a:latin typeface="Calibri"/>
                <a:ea typeface="+mn-ea"/>
                <a:cs typeface="Calibri"/>
              </a:rPr>
              <a:t>οργανισμού </a:t>
            </a:r>
            <a:r>
              <a:rPr kumimoji="0" sz="1800" b="0" i="0" u="none" strike="noStrike" kern="1200" cap="none" spc="5" normalizeH="0" baseline="0" noProof="0" dirty="0">
                <a:ln>
                  <a:noFill/>
                </a:ln>
                <a:solidFill>
                  <a:prstClr val="black"/>
                </a:solidFill>
                <a:effectLst/>
                <a:uLnTx/>
                <a:uFillTx/>
                <a:latin typeface="Calibri"/>
                <a:ea typeface="+mn-ea"/>
                <a:cs typeface="Calibri"/>
              </a:rPr>
              <a:t>στο </a:t>
            </a:r>
            <a:r>
              <a:rPr kumimoji="0" sz="1800" b="0" i="0" u="none" strike="noStrike" kern="1200" cap="none" spc="-5" normalizeH="0" baseline="0" noProof="0" dirty="0">
                <a:ln>
                  <a:noFill/>
                </a:ln>
                <a:solidFill>
                  <a:prstClr val="black"/>
                </a:solidFill>
                <a:effectLst/>
                <a:uLnTx/>
                <a:uFillTx/>
                <a:latin typeface="Calibri"/>
                <a:ea typeface="+mn-ea"/>
                <a:cs typeface="Calibri"/>
              </a:rPr>
              <a:t>ORS </a:t>
            </a:r>
            <a:r>
              <a:rPr kumimoji="0" sz="1800" b="0" i="0" u="none" strike="noStrike" kern="1200" cap="none" spc="-20" normalizeH="0" baseline="0" noProof="0" dirty="0">
                <a:ln>
                  <a:noFill/>
                </a:ln>
                <a:solidFill>
                  <a:prstClr val="black"/>
                </a:solidFill>
                <a:effectLst/>
                <a:uLnTx/>
                <a:uFillTx/>
                <a:latin typeface="Calibri"/>
                <a:ea typeface="+mn-ea"/>
                <a:cs typeface="Calibri"/>
              </a:rPr>
              <a:t>και </a:t>
            </a:r>
            <a:r>
              <a:rPr kumimoji="0" sz="1800" b="0" i="0" u="none" strike="noStrike" kern="1200" cap="none" spc="0" normalizeH="0" baseline="0" noProof="0" dirty="0">
                <a:ln>
                  <a:noFill/>
                </a:ln>
                <a:solidFill>
                  <a:prstClr val="black"/>
                </a:solidFill>
                <a:effectLst/>
                <a:uLnTx/>
                <a:uFillTx/>
                <a:latin typeface="Calibri"/>
                <a:ea typeface="+mn-ea"/>
                <a:cs typeface="Calibri"/>
              </a:rPr>
              <a:t>να </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μπορεί να </a:t>
            </a:r>
            <a:r>
              <a:rPr kumimoji="0" sz="1800" b="0" i="0" u="none" strike="noStrike" kern="1200" cap="none" spc="-5" normalizeH="0" baseline="0" noProof="0" dirty="0">
                <a:ln>
                  <a:noFill/>
                </a:ln>
                <a:solidFill>
                  <a:prstClr val="black"/>
                </a:solidFill>
                <a:effectLst/>
                <a:uLnTx/>
                <a:uFillTx/>
                <a:latin typeface="Calibri"/>
                <a:ea typeface="+mn-ea"/>
                <a:cs typeface="Calibri"/>
              </a:rPr>
              <a:t>γίνει επικύρωση </a:t>
            </a:r>
            <a:r>
              <a:rPr kumimoji="0" sz="1800" b="0" i="0" u="none" strike="noStrike" kern="1200" cap="none" spc="-10" normalizeH="0" baseline="0" noProof="0" dirty="0">
                <a:ln>
                  <a:noFill/>
                </a:ln>
                <a:solidFill>
                  <a:prstClr val="black"/>
                </a:solidFill>
                <a:effectLst/>
                <a:uLnTx/>
                <a:uFillTx/>
                <a:latin typeface="Calibri"/>
                <a:ea typeface="+mn-ea"/>
                <a:cs typeface="Calibri"/>
              </a:rPr>
              <a:t>των </a:t>
            </a:r>
            <a:r>
              <a:rPr kumimoji="0" sz="1800" b="0" i="0" u="none" strike="noStrike" kern="1200" cap="none" spc="-5" normalizeH="0" baseline="0" noProof="0" dirty="0">
                <a:ln>
                  <a:noFill/>
                </a:ln>
                <a:solidFill>
                  <a:prstClr val="black"/>
                </a:solidFill>
                <a:effectLst/>
                <a:uLnTx/>
                <a:uFillTx/>
                <a:latin typeface="Calibri"/>
                <a:ea typeface="+mn-ea"/>
                <a:cs typeface="Calibri"/>
              </a:rPr>
              <a:t>στοιχείων από </a:t>
            </a:r>
            <a:r>
              <a:rPr kumimoji="0" sz="1800" b="0" i="0" u="none" strike="noStrike" kern="1200" cap="none" spc="-15" normalizeH="0" baseline="0" noProof="0" dirty="0">
                <a:ln>
                  <a:noFill/>
                </a:ln>
                <a:solidFill>
                  <a:prstClr val="black"/>
                </a:solidFill>
                <a:effectLst/>
                <a:uLnTx/>
                <a:uFillTx/>
                <a:latin typeface="Calibri"/>
                <a:ea typeface="+mn-ea"/>
                <a:cs typeface="Calibri"/>
              </a:rPr>
              <a:t>την </a:t>
            </a:r>
            <a:r>
              <a:rPr kumimoji="0" sz="1800" b="0" i="0" u="none" strike="noStrike" kern="1200" cap="none" spc="0" normalizeH="0" baseline="0" noProof="0" dirty="0">
                <a:ln>
                  <a:noFill/>
                </a:ln>
                <a:solidFill>
                  <a:prstClr val="black"/>
                </a:solidFill>
                <a:effectLst/>
                <a:uLnTx/>
                <a:uFillTx/>
                <a:latin typeface="Calibri"/>
                <a:ea typeface="+mn-ea"/>
                <a:cs typeface="Calibri"/>
              </a:rPr>
              <a:t>Εθνική </a:t>
            </a:r>
            <a:r>
              <a:rPr kumimoji="0" sz="1800" b="0" i="0" u="none" strike="noStrike" kern="1200" cap="none" spc="-5" normalizeH="0" baseline="0" noProof="0" dirty="0">
                <a:ln>
                  <a:noFill/>
                </a:ln>
                <a:solidFill>
                  <a:prstClr val="black"/>
                </a:solidFill>
                <a:effectLst/>
                <a:uLnTx/>
                <a:uFillTx/>
                <a:latin typeface="Calibri"/>
                <a:ea typeface="+mn-ea"/>
                <a:cs typeface="Calibri"/>
              </a:rPr>
              <a:t>Υπηρεσία (=Certification), </a:t>
            </a:r>
            <a:r>
              <a:rPr kumimoji="0" sz="1800" b="0" i="0" u="none" strike="noStrike" kern="1200" cap="none" spc="0" normalizeH="0" baseline="0" noProof="0" dirty="0">
                <a:ln>
                  <a:noFill/>
                </a:ln>
                <a:solidFill>
                  <a:prstClr val="black"/>
                </a:solidFill>
                <a:effectLst/>
                <a:uLnTx/>
                <a:uFillTx/>
                <a:latin typeface="Calibri"/>
                <a:ea typeface="+mn-ea"/>
                <a:cs typeface="Calibri"/>
              </a:rPr>
              <a:t>θα </a:t>
            </a:r>
            <a:r>
              <a:rPr kumimoji="0" sz="1800" b="0" i="0" u="none" strike="noStrike" kern="1200" cap="none" spc="-5" normalizeH="0" baseline="0" noProof="0" dirty="0">
                <a:ln>
                  <a:noFill/>
                </a:ln>
                <a:solidFill>
                  <a:prstClr val="black"/>
                </a:solidFill>
                <a:effectLst/>
                <a:uLnTx/>
                <a:uFillTx/>
                <a:latin typeface="Calibri"/>
                <a:ea typeface="+mn-ea"/>
                <a:cs typeface="Calibri"/>
              </a:rPr>
              <a:t>πρέπει </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μετά </a:t>
            </a:r>
            <a:r>
              <a:rPr kumimoji="0" sz="1800" b="1" i="0" u="none" strike="noStrike" kern="1200" cap="none" spc="-44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από</a:t>
            </a:r>
            <a:r>
              <a:rPr kumimoji="0" sz="1800" b="1" i="0" u="none" strike="noStrike" kern="1200" cap="none" spc="-10" normalizeH="0" baseline="0" noProof="0" dirty="0">
                <a:ln>
                  <a:noFill/>
                </a:ln>
                <a:solidFill>
                  <a:prstClr val="black"/>
                </a:solidFill>
                <a:effectLst/>
                <a:uLnTx/>
                <a:uFillTx/>
                <a:latin typeface="Calibri"/>
                <a:ea typeface="+mn-ea"/>
                <a:cs typeface="Calibri"/>
              </a:rPr>
              <a:t> την</a:t>
            </a:r>
            <a:r>
              <a:rPr kumimoji="0" sz="1800" b="1" i="0" u="none" strike="noStrike" kern="1200" cap="none" spc="-2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απόκτηση</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OID</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να</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αναρτηθούν</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στο</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σύστημα</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τα </a:t>
            </a:r>
            <a:r>
              <a:rPr kumimoji="0" sz="1800" b="0" i="0" u="none" strike="noStrike" kern="1200" cap="none" spc="-15" normalizeH="0" baseline="0" noProof="0" dirty="0">
                <a:ln>
                  <a:noFill/>
                </a:ln>
                <a:solidFill>
                  <a:prstClr val="black"/>
                </a:solidFill>
                <a:effectLst/>
                <a:uLnTx/>
                <a:uFillTx/>
                <a:latin typeface="Calibri"/>
                <a:ea typeface="+mn-ea"/>
                <a:cs typeface="Calibri"/>
              </a:rPr>
              <a:t>ακόλουθα </a:t>
            </a:r>
            <a:r>
              <a:rPr kumimoji="0" sz="1800" b="0" i="0" u="none" strike="noStrike" kern="1200" cap="none" spc="-10" normalizeH="0" baseline="0" noProof="0" dirty="0">
                <a:ln>
                  <a:noFill/>
                </a:ln>
                <a:solidFill>
                  <a:prstClr val="black"/>
                </a:solidFill>
                <a:effectLst/>
                <a:uLnTx/>
                <a:uFillTx/>
                <a:latin typeface="Calibri"/>
                <a:ea typeface="+mn-ea"/>
                <a:cs typeface="Calibri"/>
              </a:rPr>
              <a:t>έντυπα: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just" defTabSz="914400" rtl="0" eaLnBrk="1" fontAlgn="auto" latinLnBrk="0" hangingPunct="1">
              <a:lnSpc>
                <a:spcPct val="100000"/>
              </a:lnSpc>
              <a:spcBef>
                <a:spcPts val="10"/>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94640" marR="0" lvl="0" indent="-262255" algn="just" defTabSz="914400" rtl="0" eaLnBrk="1" fontAlgn="auto" latinLnBrk="0" hangingPunct="1">
              <a:lnSpc>
                <a:spcPct val="100000"/>
              </a:lnSpc>
              <a:spcBef>
                <a:spcPts val="0"/>
              </a:spcBef>
              <a:spcAft>
                <a:spcPts val="0"/>
              </a:spcAft>
              <a:buClrTx/>
              <a:buSzTx/>
              <a:buFont typeface="Wingdings"/>
              <a:buChar char=""/>
              <a:tabLst>
                <a:tab pos="294005" algn="l"/>
                <a:tab pos="294640" algn="l"/>
              </a:tabLst>
              <a:defRPr/>
            </a:pPr>
            <a:r>
              <a:rPr kumimoji="0" sz="1800" b="1"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Όλοι</a:t>
            </a:r>
            <a:r>
              <a:rPr kumimoji="0" sz="1800" b="1" i="0" u="heavy" strike="noStrike" kern="1200" cap="none" spc="-30" normalizeH="0" baseline="0" noProof="0" dirty="0">
                <a:ln>
                  <a:noFill/>
                </a:ln>
                <a:solidFill>
                  <a:prstClr val="black"/>
                </a:solidFill>
                <a:effectLst/>
                <a:uLnTx/>
                <a:uFill>
                  <a:solidFill>
                    <a:srgbClr val="000000"/>
                  </a:solidFill>
                </a:uFill>
                <a:latin typeface="Calibri"/>
                <a:ea typeface="+mn-ea"/>
                <a:cs typeface="Calibri"/>
              </a:rPr>
              <a:t> </a:t>
            </a:r>
            <a:r>
              <a:rPr kumimoji="0" sz="1800" b="1"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οι</a:t>
            </a:r>
            <a:r>
              <a:rPr kumimoji="0" sz="1800" b="1"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 </a:t>
            </a:r>
            <a:r>
              <a:rPr kumimoji="0" sz="18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οργανισμοί:</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00355" marR="0" lvl="0" indent="-268605" algn="just" defTabSz="914400" rtl="0" eaLnBrk="1" fontAlgn="auto" latinLnBrk="0" hangingPunct="1">
              <a:lnSpc>
                <a:spcPct val="100000"/>
              </a:lnSpc>
              <a:spcBef>
                <a:spcPts val="1570"/>
              </a:spcBef>
              <a:spcAft>
                <a:spcPts val="0"/>
              </a:spcAft>
              <a:buClrTx/>
              <a:buSzTx/>
              <a:buFont typeface="Wingdings"/>
              <a:buChar char=""/>
              <a:tabLst>
                <a:tab pos="300990" algn="l"/>
              </a:tabLst>
              <a:defRPr/>
            </a:pPr>
            <a:r>
              <a:rPr kumimoji="0" sz="1600" b="1" i="0" u="none" strike="noStrike" kern="1200" cap="none" spc="0" normalizeH="0" baseline="0" noProof="0" dirty="0">
                <a:ln>
                  <a:noFill/>
                </a:ln>
                <a:solidFill>
                  <a:prstClr val="black"/>
                </a:solidFill>
                <a:effectLst/>
                <a:uLnTx/>
                <a:uFillTx/>
                <a:latin typeface="Calibri"/>
                <a:ea typeface="+mn-ea"/>
                <a:cs typeface="Calibri"/>
              </a:rPr>
              <a:t>Έντυπο</a:t>
            </a:r>
            <a:r>
              <a:rPr kumimoji="0" sz="1600" b="1" i="0" u="none" strike="noStrike" kern="1200" cap="none" spc="-10"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νομικής</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οντότητας</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για</a:t>
            </a:r>
            <a:r>
              <a:rPr kumimoji="0" sz="1600" b="0" i="0" u="none" strike="noStrike" kern="1200" cap="none" spc="10" normalizeH="0" baseline="0" noProof="0" dirty="0">
                <a:ln>
                  <a:noFill/>
                </a:ln>
                <a:solidFill>
                  <a:srgbClr val="0462C1"/>
                </a:solidFill>
                <a:effectLst/>
                <a:uLnTx/>
                <a:uFillTx/>
                <a:latin typeface="Calibri"/>
                <a:ea typeface="+mn-ea"/>
                <a:cs typeface="Calibri"/>
              </a:rPr>
              <a:t> </a:t>
            </a:r>
            <a:r>
              <a:rPr kumimoji="0" sz="16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ΔΗΜΟΣΙΟΥΣ</a:t>
            </a:r>
            <a:r>
              <a:rPr kumimoji="0" sz="1600" b="0" i="0" u="none" strike="noStrike" kern="1200" cap="none" spc="25" normalizeH="0" baseline="0" noProof="0" dirty="0">
                <a:ln>
                  <a:noFill/>
                </a:ln>
                <a:solidFill>
                  <a:srgbClr val="0462C1"/>
                </a:solidFill>
                <a:effectLst/>
                <a:uLnTx/>
                <a:uFillTx/>
                <a:latin typeface="Calibri"/>
                <a:ea typeface="+mn-ea"/>
                <a:cs typeface="Calibri"/>
                <a:hlinkClick r:id="rId2"/>
              </a:rPr>
              <a:t> </a:t>
            </a:r>
            <a:r>
              <a:rPr kumimoji="0" sz="1600" b="0" i="0" u="none" strike="noStrike" kern="1200" cap="none" spc="-5" normalizeH="0" baseline="0" noProof="0" dirty="0">
                <a:ln>
                  <a:noFill/>
                </a:ln>
                <a:solidFill>
                  <a:prstClr val="black"/>
                </a:solidFill>
                <a:effectLst/>
                <a:uLnTx/>
                <a:uFillTx/>
                <a:latin typeface="Calibri"/>
                <a:ea typeface="+mn-ea"/>
                <a:cs typeface="Calibri"/>
              </a:rPr>
              <a:t>ή</a:t>
            </a:r>
            <a:r>
              <a:rPr kumimoji="0" sz="1600" b="0" i="0" u="none" strike="noStrike" kern="1200" cap="none" spc="5" normalizeH="0" baseline="0" noProof="0" dirty="0">
                <a:ln>
                  <a:noFill/>
                </a:ln>
                <a:solidFill>
                  <a:srgbClr val="0462C1"/>
                </a:solidFill>
                <a:effectLst/>
                <a:uLnTx/>
                <a:uFillTx/>
                <a:latin typeface="Calibri"/>
                <a:ea typeface="+mn-ea"/>
                <a:cs typeface="Calibri"/>
              </a:rPr>
              <a:t> </a:t>
            </a:r>
            <a:r>
              <a:rPr kumimoji="0" sz="1600" b="0" i="0" u="heavy" strike="noStrike" kern="1200" cap="none" spc="-20" normalizeH="0" baseline="0" noProof="0" dirty="0">
                <a:ln>
                  <a:noFill/>
                </a:ln>
                <a:solidFill>
                  <a:srgbClr val="0462C1"/>
                </a:solidFill>
                <a:effectLst/>
                <a:uLnTx/>
                <a:uFill>
                  <a:solidFill>
                    <a:srgbClr val="0462C1"/>
                  </a:solidFill>
                </a:uFill>
                <a:latin typeface="Calibri"/>
                <a:ea typeface="+mn-ea"/>
                <a:cs typeface="Calibri"/>
                <a:hlinkClick r:id="rId3"/>
              </a:rPr>
              <a:t>ΙΔΙΩΤΙΚΟΥΣ</a:t>
            </a:r>
            <a:r>
              <a:rPr kumimoji="0" sz="1600" b="0" i="0" u="none" strike="noStrike" kern="1200" cap="none" spc="10" normalizeH="0" baseline="0" noProof="0" dirty="0">
                <a:ln>
                  <a:noFill/>
                </a:ln>
                <a:solidFill>
                  <a:srgbClr val="0462C1"/>
                </a:solidFill>
                <a:effectLst/>
                <a:uLnTx/>
                <a:uFillTx/>
                <a:latin typeface="Calibri"/>
                <a:ea typeface="+mn-ea"/>
                <a:cs typeface="Calibri"/>
                <a:hlinkClick r:id="rId3"/>
              </a:rPr>
              <a:t> </a:t>
            </a:r>
            <a:r>
              <a:rPr kumimoji="0" sz="1600" b="0" i="0" u="none" strike="noStrike" kern="1200" cap="none" spc="-10" normalizeH="0" baseline="0" noProof="0" dirty="0">
                <a:ln>
                  <a:noFill/>
                </a:ln>
                <a:solidFill>
                  <a:prstClr val="black"/>
                </a:solidFill>
                <a:effectLst/>
                <a:uLnTx/>
                <a:uFillTx/>
                <a:latin typeface="Calibri"/>
                <a:ea typeface="+mn-ea"/>
                <a:cs typeface="Calibri"/>
              </a:rPr>
              <a:t>οργανισμούς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00355" marR="5080" lvl="0" indent="7620" algn="just" defTabSz="914400" rtl="0" eaLnBrk="1" fontAlgn="auto" latinLnBrk="0" hangingPunct="1">
              <a:lnSpc>
                <a:spcPct val="99700"/>
              </a:lnSpc>
              <a:spcBef>
                <a:spcPts val="15"/>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Calibri"/>
                <a:ea typeface="+mn-ea"/>
                <a:cs typeface="Calibri"/>
              </a:rPr>
              <a:t>Συνοδεύεται</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από</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τα</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απαραίτητα</a:t>
            </a:r>
            <a:r>
              <a:rPr kumimoji="0" sz="1600" b="0" i="0" u="none" strike="noStrike" kern="1200" cap="none" spc="6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αποδεικτικά</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(όπου</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ισχύει)</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Wingdings"/>
                <a:ea typeface="+mn-ea"/>
                <a:cs typeface="Wingdings"/>
              </a:rPr>
              <a:t></a:t>
            </a:r>
            <a:r>
              <a:rPr kumimoji="0" lang="el-GR" sz="1600" b="0" i="0" u="none" strike="noStrike" kern="1200" cap="none" spc="-10" normalizeH="0" baseline="0" noProof="0" dirty="0">
                <a:ln>
                  <a:noFill/>
                </a:ln>
                <a:solidFill>
                  <a:prstClr val="black"/>
                </a:solidFill>
                <a:effectLst/>
                <a:uLnTx/>
                <a:uFillTx/>
                <a:latin typeface="Calibri"/>
                <a:ea typeface="+mn-ea"/>
                <a:cs typeface="Calibri"/>
              </a:rPr>
              <a:t>	Πιστοποιητικό Σύστασης της Εταιρείας/Εγγραφής Σωματείου ή Ιδρύματος (</a:t>
            </a:r>
            <a:r>
              <a:rPr kumimoji="0" lang="el-GR" sz="1600" b="0" i="0" u="none" strike="noStrike" kern="1200" cap="none" spc="-10" normalizeH="0" baseline="0" noProof="0" dirty="0" err="1">
                <a:ln>
                  <a:noFill/>
                </a:ln>
                <a:solidFill>
                  <a:prstClr val="black"/>
                </a:solidFill>
                <a:effectLst/>
                <a:uLnTx/>
                <a:uFillTx/>
                <a:latin typeface="Calibri"/>
                <a:ea typeface="+mn-ea"/>
                <a:cs typeface="Calibri"/>
              </a:rPr>
              <a:t>εκδοθέν</a:t>
            </a:r>
            <a:r>
              <a:rPr kumimoji="0" lang="el-GR" sz="1600" b="0" i="0" u="none" strike="noStrike" kern="1200" cap="none" spc="-10" normalizeH="0" baseline="0" noProof="0" dirty="0">
                <a:ln>
                  <a:noFill/>
                </a:ln>
                <a:solidFill>
                  <a:prstClr val="black"/>
                </a:solidFill>
                <a:effectLst/>
                <a:uLnTx/>
                <a:uFillTx/>
                <a:latin typeface="Calibri"/>
                <a:ea typeface="+mn-ea"/>
                <a:cs typeface="Calibri"/>
              </a:rPr>
              <a:t> από τον οικείο Έφορο Εταιρειών/Έπαρχο, φέροντας σφραγίδα, ημερομηνία και υπογραφή).</a:t>
            </a:r>
            <a:r>
              <a:rPr kumimoji="0" lang="en-GB" sz="1600" b="0" i="0" u="none" strike="noStrike" kern="1200" cap="none" spc="-10" normalizeH="0" baseline="0" noProof="0" dirty="0">
                <a:ln>
                  <a:noFill/>
                </a:ln>
                <a:solidFill>
                  <a:prstClr val="black"/>
                </a:solidFill>
                <a:effectLst/>
                <a:uLnTx/>
                <a:uFillTx/>
                <a:latin typeface="Calibri"/>
                <a:ea typeface="+mn-ea"/>
                <a:cs typeface="Calibri"/>
              </a:rPr>
              <a:t> </a:t>
            </a:r>
            <a:r>
              <a:rPr kumimoji="0" lang="el-GR" sz="1600" b="0" i="0" u="none" strike="noStrike" kern="1200" cap="none" spc="-10" normalizeH="0" baseline="0" noProof="0" dirty="0">
                <a:ln>
                  <a:noFill/>
                </a:ln>
                <a:solidFill>
                  <a:prstClr val="black"/>
                </a:solidFill>
                <a:effectLst/>
                <a:uLnTx/>
                <a:uFillTx/>
                <a:latin typeface="Calibri"/>
                <a:ea typeface="+mn-ea"/>
                <a:cs typeface="Calibri"/>
              </a:rPr>
              <a:t>Στην περίπτωση των ΜΚΟ/ιδρυμάτων/σωματείων που συστάθηκαν πριν την 01.01.201</a:t>
            </a:r>
            <a:r>
              <a:rPr kumimoji="0" lang="en-GB" sz="1600" b="0" i="0" u="none" strike="noStrike" kern="1200" cap="none" spc="-10" normalizeH="0" baseline="0" noProof="0" dirty="0">
                <a:ln>
                  <a:noFill/>
                </a:ln>
                <a:solidFill>
                  <a:prstClr val="black"/>
                </a:solidFill>
                <a:effectLst/>
                <a:uLnTx/>
                <a:uFillTx/>
                <a:latin typeface="Calibri"/>
                <a:ea typeface="+mn-ea"/>
                <a:cs typeface="Calibri"/>
              </a:rPr>
              <a:t>8</a:t>
            </a:r>
            <a:r>
              <a:rPr kumimoji="0" lang="el-GR" sz="1600" b="0" i="0" u="none" strike="noStrike" kern="1200" cap="none" spc="-10" normalizeH="0" baseline="0" noProof="0" dirty="0">
                <a:ln>
                  <a:noFill/>
                </a:ln>
                <a:solidFill>
                  <a:prstClr val="black"/>
                </a:solidFill>
                <a:effectLst/>
                <a:uLnTx/>
                <a:uFillTx/>
                <a:latin typeface="Calibri"/>
                <a:ea typeface="+mn-ea"/>
                <a:cs typeface="Calibri"/>
              </a:rPr>
              <a:t>,</a:t>
            </a:r>
            <a:r>
              <a:rPr kumimoji="0" lang="en-GB" sz="1600" b="0" i="0" u="none" strike="noStrike" kern="1200" cap="none" spc="-10" normalizeH="0" baseline="0" noProof="0" dirty="0">
                <a:ln>
                  <a:noFill/>
                </a:ln>
                <a:solidFill>
                  <a:prstClr val="black"/>
                </a:solidFill>
                <a:effectLst/>
                <a:uLnTx/>
                <a:uFillTx/>
                <a:latin typeface="Calibri"/>
                <a:ea typeface="+mn-ea"/>
                <a:cs typeface="Calibri"/>
              </a:rPr>
              <a:t> </a:t>
            </a:r>
            <a:r>
              <a:rPr kumimoji="0" lang="el-GR" sz="1600" b="0" i="0" u="none" strike="noStrike" kern="1200" cap="none" spc="-10" normalizeH="0" baseline="0" noProof="0" dirty="0">
                <a:ln>
                  <a:noFill/>
                </a:ln>
                <a:solidFill>
                  <a:prstClr val="black"/>
                </a:solidFill>
                <a:effectLst/>
                <a:uLnTx/>
                <a:uFillTx/>
                <a:latin typeface="Calibri"/>
                <a:ea typeface="+mn-ea"/>
                <a:cs typeface="Calibri"/>
              </a:rPr>
              <a:t>απαιτείται </a:t>
            </a:r>
            <a:r>
              <a:rPr kumimoji="0" lang="el-GR" sz="1600" b="0" i="0" u="none" strike="noStrike" kern="1200" cap="none" spc="-10" normalizeH="0" baseline="0" noProof="0" dirty="0" err="1">
                <a:ln>
                  <a:noFill/>
                </a:ln>
                <a:solidFill>
                  <a:prstClr val="black"/>
                </a:solidFill>
                <a:effectLst/>
                <a:uLnTx/>
                <a:uFillTx/>
                <a:latin typeface="Calibri"/>
                <a:ea typeface="+mn-ea"/>
                <a:cs typeface="Calibri"/>
              </a:rPr>
              <a:t>Επικαιροποιημένο</a:t>
            </a:r>
            <a:r>
              <a:rPr kumimoji="0" lang="el-GR" sz="1600" b="0" i="0" u="none" strike="noStrike" kern="1200" cap="none" spc="-10" normalizeH="0" baseline="0" noProof="0" dirty="0">
                <a:ln>
                  <a:noFill/>
                </a:ln>
                <a:solidFill>
                  <a:prstClr val="black"/>
                </a:solidFill>
                <a:effectLst/>
                <a:uLnTx/>
                <a:uFillTx/>
                <a:latin typeface="Calibri"/>
                <a:ea typeface="+mn-ea"/>
                <a:cs typeface="Calibri"/>
              </a:rPr>
              <a:t> Καταστατικό (</a:t>
            </a:r>
            <a:r>
              <a:rPr kumimoji="0" lang="el-GR" sz="1600" b="0" i="0" u="none" strike="noStrike" kern="1200" cap="none" spc="-10" normalizeH="0" baseline="0" noProof="0" dirty="0" err="1">
                <a:ln>
                  <a:noFill/>
                </a:ln>
                <a:solidFill>
                  <a:prstClr val="black"/>
                </a:solidFill>
                <a:effectLst/>
                <a:uLnTx/>
                <a:uFillTx/>
                <a:latin typeface="Calibri"/>
                <a:ea typeface="+mn-ea"/>
                <a:cs typeface="Calibri"/>
              </a:rPr>
              <a:t>εκδοθέν</a:t>
            </a:r>
            <a:r>
              <a:rPr kumimoji="0" lang="el-GR" sz="1600" b="0" i="0" u="none" strike="noStrike" kern="1200" cap="none" spc="-10" normalizeH="0" baseline="0" noProof="0" dirty="0">
                <a:ln>
                  <a:noFill/>
                </a:ln>
                <a:solidFill>
                  <a:prstClr val="black"/>
                </a:solidFill>
                <a:effectLst/>
                <a:uLnTx/>
                <a:uFillTx/>
                <a:latin typeface="Calibri"/>
                <a:ea typeface="+mn-ea"/>
                <a:cs typeface="Calibri"/>
              </a:rPr>
              <a:t> από τον οικείο Έφορο Σωματείων και Ιδρυμάτων/Έπαρχο, φέροντας σφραγίδα, και με ημερομηνία μεταγενέστερη της 01.01.2018). Σε περίπτωση που δεν έχει ολοκληρωθεί η διαδικασία αξιολόγησης του </a:t>
            </a:r>
            <a:r>
              <a:rPr kumimoji="0" lang="el-GR" sz="1600" b="0" i="0" u="none" strike="noStrike" kern="1200" cap="none" spc="-10" normalizeH="0" baseline="0" noProof="0" dirty="0" err="1">
                <a:ln>
                  <a:noFill/>
                </a:ln>
                <a:solidFill>
                  <a:prstClr val="black"/>
                </a:solidFill>
                <a:effectLst/>
                <a:uLnTx/>
                <a:uFillTx/>
                <a:latin typeface="Calibri"/>
                <a:ea typeface="+mn-ea"/>
                <a:cs typeface="Calibri"/>
              </a:rPr>
              <a:t>επικαιροποιημένου</a:t>
            </a:r>
            <a:r>
              <a:rPr kumimoji="0" lang="el-GR" sz="1600" b="0" i="0" u="none" strike="noStrike" kern="1200" cap="none" spc="-10" normalizeH="0" baseline="0" noProof="0" dirty="0">
                <a:ln>
                  <a:noFill/>
                </a:ln>
                <a:solidFill>
                  <a:prstClr val="black"/>
                </a:solidFill>
                <a:effectLst/>
                <a:uLnTx/>
                <a:uFillTx/>
                <a:latin typeface="Calibri"/>
                <a:ea typeface="+mn-ea"/>
                <a:cs typeface="Calibri"/>
              </a:rPr>
              <a:t> καταστατικού, ο </a:t>
            </a:r>
            <a:r>
              <a:rPr kumimoji="0" lang="el-GR" sz="1600" b="0" i="0" u="none" strike="noStrike" kern="1200" cap="none" spc="-10" normalizeH="0" baseline="0" noProof="0" dirty="0" err="1">
                <a:ln>
                  <a:noFill/>
                </a:ln>
                <a:solidFill>
                  <a:prstClr val="black"/>
                </a:solidFill>
                <a:effectLst/>
                <a:uLnTx/>
                <a:uFillTx/>
                <a:latin typeface="Calibri"/>
                <a:ea typeface="+mn-ea"/>
                <a:cs typeface="Calibri"/>
              </a:rPr>
              <a:t>αιτητής</a:t>
            </a:r>
            <a:r>
              <a:rPr kumimoji="0" lang="el-GR" sz="1600" b="0" i="0" u="none" strike="noStrike" kern="1200" cap="none" spc="-10" normalizeH="0" baseline="0" noProof="0" dirty="0">
                <a:ln>
                  <a:noFill/>
                </a:ln>
                <a:solidFill>
                  <a:prstClr val="black"/>
                </a:solidFill>
                <a:effectLst/>
                <a:uLnTx/>
                <a:uFillTx/>
                <a:latin typeface="Calibri"/>
                <a:ea typeface="+mn-ea"/>
                <a:cs typeface="Calibri"/>
              </a:rPr>
              <a:t> καλείται να προσκομίσει βεβαίωση από τον οικείο Έφορο ότι έχει υποβάλει σχετικό αίτημα για </a:t>
            </a:r>
            <a:r>
              <a:rPr kumimoji="0" lang="el-GR" sz="1600" b="0" i="0" u="none" strike="noStrike" kern="1200" cap="none" spc="-10" normalizeH="0" baseline="0" noProof="0" dirty="0" err="1">
                <a:ln>
                  <a:noFill/>
                </a:ln>
                <a:solidFill>
                  <a:prstClr val="black"/>
                </a:solidFill>
                <a:effectLst/>
                <a:uLnTx/>
                <a:uFillTx/>
                <a:latin typeface="Calibri"/>
                <a:ea typeface="+mn-ea"/>
                <a:cs typeface="Calibri"/>
              </a:rPr>
              <a:t>επικαιροποίηση</a:t>
            </a:r>
            <a:r>
              <a:rPr kumimoji="0" lang="el-GR" sz="1600" b="0" i="0" u="none" strike="noStrike" kern="1200" cap="none" spc="-10" normalizeH="0" baseline="0" noProof="0" dirty="0">
                <a:ln>
                  <a:noFill/>
                </a:ln>
                <a:solidFill>
                  <a:prstClr val="black"/>
                </a:solidFill>
                <a:effectLst/>
                <a:uLnTx/>
                <a:uFillTx/>
                <a:latin typeface="Calibri"/>
                <a:ea typeface="+mn-ea"/>
                <a:cs typeface="Calibri"/>
              </a:rPr>
              <a:t> του καταστατικού το οποίο είναι ακόμα υπό αξιολόγηση. </a:t>
            </a:r>
          </a:p>
          <a:p>
            <a:pPr marL="0" marR="0" lvl="0" indent="0" algn="just" defTabSz="914400" rtl="0" eaLnBrk="1" fontAlgn="auto" latinLnBrk="0" hangingPunct="1">
              <a:lnSpc>
                <a:spcPct val="100000"/>
              </a:lnSpc>
              <a:spcBef>
                <a:spcPts val="3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just" defTabSz="914400" rtl="0" eaLnBrk="1" fontAlgn="auto" latinLnBrk="0" hangingPunct="1">
              <a:lnSpc>
                <a:spcPct val="100000"/>
              </a:lnSpc>
              <a:spcBef>
                <a:spcPts val="0"/>
              </a:spcBef>
              <a:spcAft>
                <a:spcPts val="0"/>
              </a:spcAft>
              <a:buClrTx/>
              <a:buSzPct val="111111"/>
              <a:buFont typeface="Wingdings"/>
              <a:buChar char=""/>
              <a:tabLst>
                <a:tab pos="299085" algn="l"/>
                <a:tab pos="299720" algn="l"/>
              </a:tabLst>
              <a:defRPr/>
            </a:pPr>
            <a:r>
              <a:rPr kumimoji="0" sz="1800" b="1"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Μόνο</a:t>
            </a:r>
            <a:r>
              <a:rPr kumimoji="0" sz="1800" b="1" i="0" u="heavy" strike="noStrike" kern="1200" cap="none" spc="-30" normalizeH="0" baseline="0" noProof="0" dirty="0">
                <a:ln>
                  <a:noFill/>
                </a:ln>
                <a:solidFill>
                  <a:prstClr val="black"/>
                </a:solidFill>
                <a:effectLst/>
                <a:uLnTx/>
                <a:uFill>
                  <a:solidFill>
                    <a:srgbClr val="000000"/>
                  </a:solidFill>
                </a:uFill>
                <a:latin typeface="Calibri"/>
                <a:ea typeface="+mn-ea"/>
                <a:cs typeface="Calibri"/>
              </a:rPr>
              <a:t> </a:t>
            </a:r>
            <a:r>
              <a:rPr kumimoji="0" sz="1800" b="1"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οι</a:t>
            </a:r>
            <a:r>
              <a:rPr kumimoji="0" sz="1800" b="1"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1800" b="1"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συντονιστές</a:t>
            </a:r>
            <a:r>
              <a:rPr kumimoji="0" sz="1800" b="1" i="0" u="none" strike="noStrike" kern="1200" cap="none" spc="0" normalizeH="0" baseline="0" noProof="0" dirty="0">
                <a:ln>
                  <a:noFill/>
                </a:ln>
                <a:solidFill>
                  <a:prstClr val="black"/>
                </a:solidFill>
                <a:effectLst/>
                <a:uLnTx/>
                <a:uFillTx/>
                <a:latin typeface="Calibri"/>
                <a:ea typeface="+mn-ea"/>
                <a:cs typeface="Calibri"/>
              </a:rPr>
              <a: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17500" marR="0" lvl="0" indent="-285115" algn="just" defTabSz="914400" rtl="0" eaLnBrk="1" fontAlgn="auto" latinLnBrk="0" hangingPunct="1">
              <a:lnSpc>
                <a:spcPct val="100000"/>
              </a:lnSpc>
              <a:spcBef>
                <a:spcPts val="1385"/>
              </a:spcBef>
              <a:spcAft>
                <a:spcPts val="0"/>
              </a:spcAft>
              <a:buClr>
                <a:srgbClr val="000000"/>
              </a:buClr>
              <a:buSzTx/>
              <a:buFont typeface="Wingdings"/>
              <a:buChar char=""/>
              <a:tabLst>
                <a:tab pos="317500" algn="l"/>
              </a:tabLst>
              <a:defRPr/>
            </a:pPr>
            <a:r>
              <a:rPr kumimoji="0" sz="1600" b="0" i="0" u="heavy" strike="noStrike" kern="1200" cap="none" spc="-30" normalizeH="0" baseline="0" noProof="0" dirty="0">
                <a:ln>
                  <a:noFill/>
                </a:ln>
                <a:solidFill>
                  <a:srgbClr val="0462C1"/>
                </a:solidFill>
                <a:effectLst/>
                <a:uLnTx/>
                <a:uFill>
                  <a:solidFill>
                    <a:srgbClr val="0462C1"/>
                  </a:solidFill>
                </a:uFill>
                <a:latin typeface="Calibri"/>
                <a:ea typeface="+mn-ea"/>
                <a:cs typeface="Calibri"/>
                <a:hlinkClick r:id="rId4"/>
              </a:rPr>
              <a:t>ΔΕΛΤΙΟ</a:t>
            </a:r>
            <a:r>
              <a:rPr kumimoji="0" sz="16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4"/>
              </a:rPr>
              <a:t> </a:t>
            </a:r>
            <a:r>
              <a:rPr kumimoji="0" sz="1600" b="0" i="0" u="heavy" strike="noStrike" kern="1200" cap="none" spc="-20" normalizeH="0" baseline="0" noProof="0" dirty="0">
                <a:ln>
                  <a:noFill/>
                </a:ln>
                <a:solidFill>
                  <a:srgbClr val="0462C1"/>
                </a:solidFill>
                <a:effectLst/>
                <a:uLnTx/>
                <a:uFill>
                  <a:solidFill>
                    <a:srgbClr val="0462C1"/>
                  </a:solidFill>
                </a:uFill>
                <a:latin typeface="Calibri"/>
                <a:ea typeface="+mn-ea"/>
                <a:cs typeface="Calibri"/>
                <a:hlinkClick r:id="rId4"/>
              </a:rPr>
              <a:t>ΤΡΑΠΕΖΙΚΩΝ</a:t>
            </a:r>
            <a:r>
              <a:rPr kumimoji="0" sz="1600" b="0" i="0" u="heavy" strike="noStrike" kern="1200" cap="none" spc="25" normalizeH="0" baseline="0" noProof="0" dirty="0">
                <a:ln>
                  <a:noFill/>
                </a:ln>
                <a:solidFill>
                  <a:srgbClr val="0462C1"/>
                </a:solidFill>
                <a:effectLst/>
                <a:uLnTx/>
                <a:uFill>
                  <a:solidFill>
                    <a:srgbClr val="0462C1"/>
                  </a:solidFill>
                </a:uFill>
                <a:latin typeface="Calibri"/>
                <a:ea typeface="+mn-ea"/>
                <a:cs typeface="Calibri"/>
                <a:hlinkClick r:id="rId4"/>
              </a:rPr>
              <a:t> </a:t>
            </a:r>
            <a:r>
              <a:rPr kumimoji="0" sz="16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4"/>
              </a:rPr>
              <a:t>ΣΤΟΙΧΕΙΩΝ</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07975" marR="0" lvl="0" indent="0" algn="just"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Calibri"/>
                <a:ea typeface="+mn-ea"/>
                <a:cs typeface="Calibri"/>
              </a:rPr>
              <a:t>Ο</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συντονιστής</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λαμβάνει</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20" normalizeH="0" baseline="0" noProof="0" dirty="0">
                <a:ln>
                  <a:noFill/>
                </a:ln>
                <a:solidFill>
                  <a:prstClr val="black"/>
                </a:solidFill>
                <a:effectLst/>
                <a:uLnTx/>
                <a:uFillTx/>
                <a:latin typeface="Calibri"/>
                <a:ea typeface="+mn-ea"/>
                <a:cs typeface="Calibri"/>
              </a:rPr>
              <a:t>την</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επιχορήγηση</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από</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20" normalizeH="0" baseline="0" noProof="0" dirty="0">
                <a:ln>
                  <a:noFill/>
                </a:ln>
                <a:solidFill>
                  <a:prstClr val="black"/>
                </a:solidFill>
                <a:effectLst/>
                <a:uLnTx/>
                <a:uFillTx/>
                <a:latin typeface="Calibri"/>
                <a:ea typeface="+mn-ea"/>
                <a:cs typeface="Calibri"/>
              </a:rPr>
              <a:t>την</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ΕΥ</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της</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χώρας</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του</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25" normalizeH="0" baseline="0" noProof="0" dirty="0">
                <a:ln>
                  <a:noFill/>
                </a:ln>
                <a:solidFill>
                  <a:prstClr val="black"/>
                </a:solidFill>
                <a:effectLst/>
                <a:uLnTx/>
                <a:uFillTx/>
                <a:latin typeface="Calibri"/>
                <a:ea typeface="+mn-ea"/>
                <a:cs typeface="Calibri"/>
              </a:rPr>
              <a:t>και</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αναλαμβάνει</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να</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τη</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διαμοιράσει</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υπό</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μορφή</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00355" marR="0" lvl="0" indent="0" algn="just" defTabSz="914400" rtl="0" eaLnBrk="1" fontAlgn="auto" latinLnBrk="0" hangingPunct="1">
              <a:lnSpc>
                <a:spcPct val="100000"/>
              </a:lnSpc>
              <a:spcBef>
                <a:spcPts val="5"/>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εμβασμάτων</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στους</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υπόλοιπους</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εταίρους,</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βάσει</a:t>
            </a:r>
            <a:r>
              <a:rPr kumimoji="0" sz="1600" b="0" i="0" u="none" strike="noStrike" kern="1200" cap="none" spc="-10" normalizeH="0" baseline="0" noProof="0" dirty="0">
                <a:ln>
                  <a:noFill/>
                </a:ln>
                <a:solidFill>
                  <a:prstClr val="black"/>
                </a:solidFill>
                <a:effectLst/>
                <a:uLnTx/>
                <a:uFillTx/>
                <a:latin typeface="Calibri"/>
                <a:ea typeface="+mn-ea"/>
                <a:cs typeface="Calibri"/>
              </a:rPr>
              <a:t> του</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συμφωνηθέντος</a:t>
            </a:r>
            <a:r>
              <a:rPr kumimoji="0" sz="1600" b="0" i="0" u="none" strike="noStrike" kern="1200" cap="none" spc="-10" normalizeH="0" baseline="0" noProof="0" dirty="0">
                <a:ln>
                  <a:noFill/>
                </a:ln>
                <a:solidFill>
                  <a:prstClr val="black"/>
                </a:solidFill>
                <a:effectLst/>
                <a:uLnTx/>
                <a:uFillTx/>
                <a:latin typeface="Calibri"/>
                <a:ea typeface="+mn-ea"/>
                <a:cs typeface="Calibri"/>
              </a:rPr>
              <a:t> Προγράμματος</a:t>
            </a:r>
            <a:r>
              <a:rPr kumimoji="0" sz="1600" b="0" i="0" u="none" strike="noStrike" kern="1200" cap="none" spc="6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Εργασίας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07975" marR="0" lvl="0" indent="0" algn="just"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Όσον</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αφορά</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τα</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δημόσια</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σχολεία,</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το</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έντυπο</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συμπληρώνεται </a:t>
            </a:r>
            <a:r>
              <a:rPr kumimoji="0" sz="1600" b="0" i="0" u="none" strike="noStrike" kern="1200" cap="none" spc="-10" normalizeH="0" baseline="0" noProof="0" dirty="0">
                <a:ln>
                  <a:noFill/>
                </a:ln>
                <a:solidFill>
                  <a:prstClr val="black"/>
                </a:solidFill>
                <a:effectLst/>
                <a:uLnTx/>
                <a:uFillTx/>
                <a:latin typeface="Calibri"/>
                <a:ea typeface="+mn-ea"/>
                <a:cs typeface="Calibri"/>
              </a:rPr>
              <a:t>από</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τις</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Σχολικές</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Εφορείες</a:t>
            </a:r>
            <a:r>
              <a:rPr kumimoji="0" sz="1600" b="0" i="0" u="none" strike="noStrike" kern="1200" cap="none" spc="0" normalizeH="0" baseline="0" noProof="0" dirty="0">
                <a:ln>
                  <a:noFill/>
                </a:ln>
                <a:solidFill>
                  <a:prstClr val="black"/>
                </a:solidFill>
                <a:effectLst/>
                <a:uLnTx/>
                <a:uFillTx/>
                <a:latin typeface="Calibri"/>
                <a:ea typeface="+mn-ea"/>
                <a:cs typeface="Calibri"/>
              </a:rPr>
              <a:t> στις</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οποίες</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υπάγονται</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just" defTabSz="914400" rtl="0" eaLnBrk="1" fontAlgn="auto" latinLnBrk="0" hangingPunct="1">
              <a:lnSpc>
                <a:spcPct val="100000"/>
              </a:lnSpc>
              <a:spcBef>
                <a:spcPts val="25"/>
              </a:spcBef>
              <a:spcAft>
                <a:spcPts val="0"/>
              </a:spcAft>
              <a:buClrTx/>
              <a:buSzTx/>
              <a:buFontTx/>
              <a:buNone/>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317500" marR="0" lvl="0" indent="-285115" algn="just" defTabSz="914400" rtl="0" eaLnBrk="1" fontAlgn="auto" latinLnBrk="0" hangingPunct="1">
              <a:lnSpc>
                <a:spcPct val="100000"/>
              </a:lnSpc>
              <a:spcBef>
                <a:spcPts val="0"/>
              </a:spcBef>
              <a:spcAft>
                <a:spcPts val="0"/>
              </a:spcAft>
              <a:buClrTx/>
              <a:buSzTx/>
              <a:buFont typeface="Wingdings"/>
              <a:buChar char=""/>
              <a:tabLst>
                <a:tab pos="317500" algn="l"/>
              </a:tabLst>
              <a:defRPr/>
            </a:pPr>
            <a:r>
              <a:rPr kumimoji="0" sz="16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ΕΝΤΥΠΑ</a:t>
            </a:r>
            <a:r>
              <a:rPr kumimoji="0" sz="1600" b="1"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600" b="1"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ΓΙΑ</a:t>
            </a:r>
            <a:r>
              <a:rPr kumimoji="0" sz="1600" b="1"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1600" b="1"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ΕΛΕΓΧΟ</a:t>
            </a:r>
            <a:r>
              <a:rPr kumimoji="0" sz="1600" b="1"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1600" b="1"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ΧΡΗΜΑΤΟΟΙΚΟΝΟΜΙΚΗΣ</a:t>
            </a:r>
            <a:r>
              <a:rPr kumimoji="0" sz="1600" b="1" i="0" u="heavy" strike="noStrike" kern="1200" cap="none" spc="75" normalizeH="0" baseline="0" noProof="0" dirty="0">
                <a:ln>
                  <a:noFill/>
                </a:ln>
                <a:solidFill>
                  <a:prstClr val="black"/>
                </a:solidFill>
                <a:effectLst/>
                <a:uLnTx/>
                <a:uFill>
                  <a:solidFill>
                    <a:srgbClr val="000000"/>
                  </a:solidFill>
                </a:uFill>
                <a:latin typeface="Calibri"/>
                <a:ea typeface="+mn-ea"/>
                <a:cs typeface="Calibri"/>
              </a:rPr>
              <a:t> </a:t>
            </a:r>
            <a:r>
              <a:rPr kumimoji="0" sz="1600" b="1"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ΙΚΑΝΟΤΗΤΑΣ</a:t>
            </a:r>
            <a:r>
              <a:rPr kumimoji="0" sz="1600" b="1" i="0" u="none" strike="noStrike" kern="1200" cap="none" spc="-20" normalizeH="0" baseline="0" noProof="0" dirty="0">
                <a:ln>
                  <a:noFill/>
                </a:ln>
                <a:solidFill>
                  <a:prstClr val="black"/>
                </a:solidFill>
                <a:effectLst/>
                <a:uLnTx/>
                <a:uFillTx/>
                <a:latin typeface="Calibri"/>
                <a:ea typeface="+mn-ea"/>
                <a:cs typeface="Calibri"/>
              </a:rPr>
              <a:t>:</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Λογαριασμός</a:t>
            </a:r>
            <a:r>
              <a:rPr kumimoji="0" sz="1600" b="0" i="0" u="none" strike="noStrike" kern="1200" cap="none" spc="5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κερδών</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25" normalizeH="0" baseline="0" noProof="0" dirty="0">
                <a:ln>
                  <a:noFill/>
                </a:ln>
                <a:solidFill>
                  <a:prstClr val="black"/>
                </a:solidFill>
                <a:effectLst/>
                <a:uLnTx/>
                <a:uFillTx/>
                <a:latin typeface="Calibri"/>
                <a:ea typeface="+mn-ea"/>
                <a:cs typeface="Calibri"/>
              </a:rPr>
              <a:t>και</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ζημιών,</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ισολογισμός</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του</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τελευταίου</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17500" marR="0" lvl="0" indent="0" algn="just" defTabSz="914400" rtl="0" eaLnBrk="1" fontAlgn="auto" latinLnBrk="0" hangingPunct="1">
              <a:lnSpc>
                <a:spcPct val="100000"/>
              </a:lnSpc>
              <a:spcBef>
                <a:spcPts val="5"/>
              </a:spcBef>
              <a:spcAft>
                <a:spcPts val="0"/>
              </a:spcAft>
              <a:buClrTx/>
              <a:buSzTx/>
              <a:buFontTx/>
              <a:buNone/>
              <a:tabLst/>
              <a:defRPr/>
            </a:pPr>
            <a:r>
              <a:rPr kumimoji="0" sz="1600" b="0" i="0" u="none" strike="noStrike" kern="1200" cap="none" spc="-15" normalizeH="0" baseline="0" noProof="0" dirty="0">
                <a:ln>
                  <a:noFill/>
                </a:ln>
                <a:solidFill>
                  <a:prstClr val="black"/>
                </a:solidFill>
                <a:effectLst/>
                <a:uLnTx/>
                <a:uFillTx/>
                <a:latin typeface="Calibri"/>
                <a:ea typeface="+mn-ea"/>
                <a:cs typeface="Calibri"/>
              </a:rPr>
              <a:t>οικονομικού</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έτους</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που</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έχει</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κλείσει</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λογιστικά</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25" normalizeH="0" baseline="0" noProof="0" dirty="0">
                <a:ln>
                  <a:noFill/>
                </a:ln>
                <a:solidFill>
                  <a:prstClr val="black"/>
                </a:solidFill>
                <a:effectLst/>
                <a:uLnTx/>
                <a:uFillTx/>
                <a:latin typeface="Calibri"/>
                <a:ea typeface="+mn-ea"/>
                <a:cs typeface="Calibri"/>
              </a:rPr>
              <a:t>και</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άλλα</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έντυπα</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που</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ενδέχεται να</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ζητηθούν</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από</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20" normalizeH="0" baseline="0" noProof="0" dirty="0">
                <a:ln>
                  <a:noFill/>
                </a:ln>
                <a:solidFill>
                  <a:prstClr val="black"/>
                </a:solidFill>
                <a:effectLst/>
                <a:uLnTx/>
                <a:uFillTx/>
                <a:latin typeface="Calibri"/>
                <a:ea typeface="+mn-ea"/>
                <a:cs typeface="Calibri"/>
              </a:rPr>
              <a:t>την</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85" normalizeH="0" baseline="0" noProof="0" dirty="0">
                <a:ln>
                  <a:noFill/>
                </a:ln>
                <a:solidFill>
                  <a:prstClr val="black"/>
                </a:solidFill>
                <a:effectLst/>
                <a:uLnTx/>
                <a:uFillTx/>
                <a:latin typeface="Calibri"/>
                <a:ea typeface="+mn-ea"/>
                <a:cs typeface="Calibri"/>
              </a:rPr>
              <a:t>Ε.Υ.</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15595" marR="0" lvl="0" indent="-283845" algn="just" defTabSz="914400" rtl="0" eaLnBrk="1" fontAlgn="auto" latinLnBrk="0" hangingPunct="1">
              <a:lnSpc>
                <a:spcPct val="100000"/>
              </a:lnSpc>
              <a:spcBef>
                <a:spcPts val="10"/>
              </a:spcBef>
              <a:spcAft>
                <a:spcPts val="0"/>
              </a:spcAft>
              <a:buClrTx/>
              <a:buSzTx/>
              <a:buFont typeface="Wingdings"/>
              <a:buChar char=""/>
              <a:tabLst>
                <a:tab pos="316230" algn="l"/>
              </a:tabLst>
              <a:defRPr/>
            </a:pPr>
            <a:r>
              <a:rPr kumimoji="0" sz="1600" b="0" i="0" u="none" strike="noStrike" kern="1200" cap="none" spc="-5" normalizeH="0" baseline="0" noProof="0" dirty="0">
                <a:ln>
                  <a:noFill/>
                </a:ln>
                <a:solidFill>
                  <a:prstClr val="black"/>
                </a:solidFill>
                <a:effectLst/>
                <a:uLnTx/>
                <a:uFillTx/>
                <a:latin typeface="Calibri"/>
                <a:ea typeface="+mn-ea"/>
                <a:cs typeface="Calibri"/>
              </a:rPr>
              <a:t>Μόνο</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για</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αιτούντες</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ιδιωτικού </a:t>
            </a:r>
            <a:r>
              <a:rPr kumimoji="0" sz="1600" b="0" i="0" u="none" strike="noStrike" kern="1200" cap="none" spc="-15" normalizeH="0" baseline="0" noProof="0" dirty="0">
                <a:ln>
                  <a:noFill/>
                </a:ln>
                <a:solidFill>
                  <a:prstClr val="black"/>
                </a:solidFill>
                <a:effectLst/>
                <a:uLnTx/>
                <a:uFillTx/>
                <a:latin typeface="Calibri"/>
                <a:ea typeface="+mn-ea"/>
                <a:cs typeface="Calibri"/>
              </a:rPr>
              <a:t>δικαίου</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που</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διεκδικούν</a:t>
            </a:r>
            <a:r>
              <a:rPr kumimoji="0" sz="1600" b="0" i="0" u="none" strike="noStrike" kern="1200" cap="none" spc="-10" normalizeH="0" baseline="0" noProof="0" dirty="0">
                <a:ln>
                  <a:noFill/>
                </a:ln>
                <a:solidFill>
                  <a:prstClr val="black"/>
                </a:solidFill>
                <a:effectLst/>
                <a:uLnTx/>
                <a:uFillTx/>
                <a:latin typeface="Calibri"/>
                <a:ea typeface="+mn-ea"/>
                <a:cs typeface="Calibri"/>
              </a:rPr>
              <a:t> χρηματοδότηση</a:t>
            </a:r>
            <a:r>
              <a:rPr kumimoji="0" sz="1600" b="0" i="0" u="none" strike="noStrike" kern="1200" cap="none" spc="6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πέραν</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των</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60</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000</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Ευρώ</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2275" y="100660"/>
            <a:ext cx="8148955"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ORS</a:t>
            </a:r>
            <a:r>
              <a:rPr sz="2800" spc="-5" dirty="0">
                <a:solidFill>
                  <a:srgbClr val="FFFFFF"/>
                </a:solidFill>
              </a:rPr>
              <a:t> –</a:t>
            </a:r>
            <a:r>
              <a:rPr sz="2800" spc="10" dirty="0">
                <a:solidFill>
                  <a:srgbClr val="FFFFFF"/>
                </a:solidFill>
              </a:rPr>
              <a:t> </a:t>
            </a:r>
            <a:r>
              <a:rPr sz="2800" spc="-10" dirty="0">
                <a:solidFill>
                  <a:srgbClr val="FFFFFF"/>
                </a:solidFill>
              </a:rPr>
              <a:t>ΣΗΜΑΝΤΙΚΕΣ</a:t>
            </a:r>
            <a:r>
              <a:rPr sz="2800" spc="60" dirty="0">
                <a:solidFill>
                  <a:srgbClr val="FFFFFF"/>
                </a:solidFill>
              </a:rPr>
              <a:t> </a:t>
            </a:r>
            <a:r>
              <a:rPr sz="2800" spc="-5" dirty="0">
                <a:solidFill>
                  <a:srgbClr val="FFFFFF"/>
                </a:solidFill>
              </a:rPr>
              <a:t>ΔΙΕΥΚΡΙΝΙΣΕΙΣ</a:t>
            </a:r>
            <a:endParaRPr sz="2800" dirty="0"/>
          </a:p>
        </p:txBody>
      </p:sp>
      <p:pic>
        <p:nvPicPr>
          <p:cNvPr id="3" name="object 3"/>
          <p:cNvPicPr/>
          <p:nvPr/>
        </p:nvPicPr>
        <p:blipFill>
          <a:blip r:embed="rId2" cstate="print"/>
          <a:stretch>
            <a:fillRect/>
          </a:stretch>
        </p:blipFill>
        <p:spPr>
          <a:xfrm>
            <a:off x="1043686" y="1804035"/>
            <a:ext cx="2781935" cy="3598799"/>
          </a:xfrm>
          <a:prstGeom prst="rect">
            <a:avLst/>
          </a:prstGeom>
        </p:spPr>
      </p:pic>
      <p:sp>
        <p:nvSpPr>
          <p:cNvPr id="4" name="object 4"/>
          <p:cNvSpPr txBox="1"/>
          <p:nvPr/>
        </p:nvSpPr>
        <p:spPr>
          <a:xfrm>
            <a:off x="2359532" y="2666745"/>
            <a:ext cx="765175" cy="60515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3800" b="0" i="0" u="none" strike="noStrike" kern="1200" cap="none" spc="0" normalizeH="0" baseline="0" noProof="0" dirty="0">
                <a:ln>
                  <a:noFill/>
                </a:ln>
                <a:solidFill>
                  <a:srgbClr val="404040"/>
                </a:solidFill>
                <a:effectLst/>
                <a:uLnTx/>
                <a:uFillTx/>
                <a:latin typeface="Calibri"/>
                <a:ea typeface="+mn-ea"/>
                <a:cs typeface="Calibri"/>
              </a:rPr>
              <a:t>OID</a:t>
            </a:r>
            <a:endParaRPr kumimoji="0" sz="3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1438402" y="4169409"/>
            <a:ext cx="148145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0" normalizeH="0" baseline="0" noProof="0" dirty="0">
                <a:ln>
                  <a:noFill/>
                </a:ln>
                <a:solidFill>
                  <a:prstClr val="black"/>
                </a:solidFill>
                <a:effectLst/>
                <a:uLnTx/>
                <a:uFillTx/>
                <a:latin typeface="Verdana"/>
                <a:ea typeface="+mn-ea"/>
                <a:cs typeface="Verdana"/>
              </a:rPr>
              <a:t>Web</a:t>
            </a:r>
            <a:r>
              <a:rPr kumimoji="0" sz="2400" b="0" i="0" u="none" strike="noStrike" kern="1200" cap="none" spc="-204" normalizeH="0" baseline="0" noProof="0" dirty="0">
                <a:ln>
                  <a:noFill/>
                </a:ln>
                <a:solidFill>
                  <a:prstClr val="black"/>
                </a:solidFill>
                <a:effectLst/>
                <a:uLnTx/>
                <a:uFillTx/>
                <a:latin typeface="Verdana"/>
                <a:ea typeface="+mn-ea"/>
                <a:cs typeface="Verdana"/>
              </a:rPr>
              <a:t> </a:t>
            </a:r>
            <a:r>
              <a:rPr kumimoji="0" sz="2400" b="0" i="0" u="none" strike="noStrike" kern="1200" cap="none" spc="-95" normalizeH="0" baseline="0" noProof="0" dirty="0">
                <a:ln>
                  <a:noFill/>
                </a:ln>
                <a:solidFill>
                  <a:prstClr val="black"/>
                </a:solidFill>
                <a:effectLst/>
                <a:uLnTx/>
                <a:uFillTx/>
                <a:latin typeface="Verdana"/>
                <a:ea typeface="+mn-ea"/>
                <a:cs typeface="Verdana"/>
              </a:rPr>
              <a:t>form</a:t>
            </a:r>
            <a:endParaRPr kumimoji="0" sz="2400" b="0" i="0" u="none" strike="noStrike" kern="1200" cap="none" spc="0" normalizeH="0" baseline="0" noProof="0">
              <a:ln>
                <a:noFill/>
              </a:ln>
              <a:solidFill>
                <a:prstClr val="black"/>
              </a:solidFill>
              <a:effectLst/>
              <a:uLnTx/>
              <a:uFillTx/>
              <a:latin typeface="Verdana"/>
              <a:ea typeface="+mn-ea"/>
              <a:cs typeface="Verdana"/>
            </a:endParaRPr>
          </a:p>
        </p:txBody>
      </p:sp>
      <p:grpSp>
        <p:nvGrpSpPr>
          <p:cNvPr id="6" name="object 6"/>
          <p:cNvGrpSpPr/>
          <p:nvPr/>
        </p:nvGrpSpPr>
        <p:grpSpPr>
          <a:xfrm>
            <a:off x="5286755" y="1298194"/>
            <a:ext cx="4761230" cy="5003800"/>
            <a:chOff x="5286755" y="1298194"/>
            <a:chExt cx="4761230" cy="5003800"/>
          </a:xfrm>
        </p:grpSpPr>
        <p:sp>
          <p:nvSpPr>
            <p:cNvPr id="7" name="object 7"/>
            <p:cNvSpPr/>
            <p:nvPr/>
          </p:nvSpPr>
          <p:spPr>
            <a:xfrm>
              <a:off x="5286755" y="1304544"/>
              <a:ext cx="4761230" cy="0"/>
            </a:xfrm>
            <a:custGeom>
              <a:avLst/>
              <a:gdLst/>
              <a:ahLst/>
              <a:cxnLst/>
              <a:rect l="l" t="t" r="r" b="b"/>
              <a:pathLst>
                <a:path w="4761230">
                  <a:moveTo>
                    <a:pt x="0" y="0"/>
                  </a:moveTo>
                  <a:lnTo>
                    <a:pt x="4760976" y="0"/>
                  </a:lnTo>
                </a:path>
              </a:pathLst>
            </a:custGeom>
            <a:ln w="12700">
              <a:solidFill>
                <a:srgbClr val="4471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5503163" y="2554224"/>
              <a:ext cx="3641090" cy="3741420"/>
            </a:xfrm>
            <a:custGeom>
              <a:avLst/>
              <a:gdLst/>
              <a:ahLst/>
              <a:cxnLst/>
              <a:rect l="l" t="t" r="r" b="b"/>
              <a:pathLst>
                <a:path w="3641090" h="3741420">
                  <a:moveTo>
                    <a:pt x="0" y="0"/>
                  </a:moveTo>
                  <a:lnTo>
                    <a:pt x="3640836" y="0"/>
                  </a:lnTo>
                </a:path>
                <a:path w="3641090" h="3741420">
                  <a:moveTo>
                    <a:pt x="0" y="1322832"/>
                  </a:moveTo>
                  <a:lnTo>
                    <a:pt x="3640836" y="1322832"/>
                  </a:lnTo>
                </a:path>
                <a:path w="3641090" h="3741420">
                  <a:moveTo>
                    <a:pt x="0" y="3741420"/>
                  </a:moveTo>
                  <a:lnTo>
                    <a:pt x="3640836" y="3741420"/>
                  </a:lnTo>
                </a:path>
              </a:pathLst>
            </a:custGeom>
            <a:ln w="12700">
              <a:solidFill>
                <a:srgbClr val="C0C8E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object 9"/>
          <p:cNvSpPr txBox="1"/>
          <p:nvPr/>
        </p:nvSpPr>
        <p:spPr>
          <a:xfrm>
            <a:off x="5564504" y="1409827"/>
            <a:ext cx="4229735" cy="948055"/>
          </a:xfrm>
          <a:prstGeom prst="rect">
            <a:avLst/>
          </a:prstGeom>
        </p:spPr>
        <p:txBody>
          <a:bodyPr vert="horz" wrap="square" lIns="0" tIns="12065" rIns="0" bIns="0" rtlCol="0">
            <a:spAutoFit/>
          </a:bodyPr>
          <a:lstStyle/>
          <a:p>
            <a:pPr marL="12700" marR="0" lvl="0" indent="0" algn="l" defTabSz="914400" rtl="0" eaLnBrk="1" fontAlgn="auto" latinLnBrk="0" hangingPunct="1">
              <a:lnSpc>
                <a:spcPts val="2530"/>
              </a:lnSpc>
              <a:spcBef>
                <a:spcPts val="95"/>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Αλλαγές</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στα </a:t>
            </a:r>
            <a:r>
              <a:rPr kumimoji="0" sz="2200" b="0" i="0" u="none" strike="noStrike" kern="1200" cap="none" spc="-10" normalizeH="0" baseline="0" noProof="0" dirty="0">
                <a:ln>
                  <a:noFill/>
                </a:ln>
                <a:solidFill>
                  <a:prstClr val="black"/>
                </a:solidFill>
                <a:effectLst/>
                <a:uLnTx/>
                <a:uFillTx/>
                <a:latin typeface="Calibri"/>
                <a:ea typeface="+mn-ea"/>
                <a:cs typeface="Calibri"/>
              </a:rPr>
              <a:t>στοιχεία</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ενός</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2435"/>
              </a:lnSpc>
              <a:spcBef>
                <a:spcPts val="0"/>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οργανισμού</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γίνονται</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μόνο</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στο</a:t>
            </a:r>
            <a:r>
              <a:rPr kumimoji="0" sz="2200" b="0" i="0" u="none" strike="noStrike" kern="1200" cap="none" spc="15" normalizeH="0" baseline="0" noProof="0" dirty="0">
                <a:ln>
                  <a:noFill/>
                </a:ln>
                <a:solidFill>
                  <a:prstClr val="black"/>
                </a:solidFill>
                <a:effectLst/>
                <a:uLnTx/>
                <a:uFillTx/>
                <a:latin typeface="Calibri"/>
                <a:ea typeface="+mn-ea"/>
                <a:cs typeface="Calibri"/>
              </a:rPr>
              <a:t> </a:t>
            </a:r>
            <a:r>
              <a:rPr kumimoji="0" sz="2200" b="0" i="0" u="none" strike="noStrike" kern="1200" cap="none" spc="-20" normalizeH="0" baseline="0" noProof="0" dirty="0">
                <a:ln>
                  <a:noFill/>
                </a:ln>
                <a:solidFill>
                  <a:prstClr val="black"/>
                </a:solidFill>
                <a:effectLst/>
                <a:uLnTx/>
                <a:uFillTx/>
                <a:latin typeface="Calibri"/>
                <a:ea typeface="+mn-ea"/>
                <a:cs typeface="Calibri"/>
              </a:rPr>
              <a:t>ORS</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2300"/>
              </a:lnSpc>
              <a:spcBef>
                <a:spcPts val="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Η</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αίτηση</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αντλεί</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τα</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στοιχεία</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από</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 ORS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txBox="1"/>
          <p:nvPr/>
        </p:nvSpPr>
        <p:spPr>
          <a:xfrm>
            <a:off x="5570601" y="2650617"/>
            <a:ext cx="3382010" cy="974725"/>
          </a:xfrm>
          <a:prstGeom prst="rect">
            <a:avLst/>
          </a:prstGeom>
        </p:spPr>
        <p:txBody>
          <a:bodyPr vert="horz" wrap="square" lIns="0" tIns="40005" rIns="0" bIns="0" rtlCol="0">
            <a:spAutoFit/>
          </a:bodyPr>
          <a:lstStyle/>
          <a:p>
            <a:pPr marL="12700" marR="5080" lvl="0" indent="0" algn="l" defTabSz="914400" rtl="0" eaLnBrk="1" fontAlgn="auto" latinLnBrk="0" hangingPunct="1">
              <a:lnSpc>
                <a:spcPct val="91600"/>
              </a:lnSpc>
              <a:spcBef>
                <a:spcPts val="315"/>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Προηγούμενη </a:t>
            </a:r>
            <a:r>
              <a:rPr kumimoji="0" sz="2200" b="0" i="0" u="none" strike="noStrike" kern="1200" cap="none" spc="-5" normalizeH="0" baseline="0" noProof="0" dirty="0">
                <a:ln>
                  <a:noFill/>
                </a:ln>
                <a:solidFill>
                  <a:prstClr val="black"/>
                </a:solidFill>
                <a:effectLst/>
                <a:uLnTx/>
                <a:uFillTx/>
                <a:latin typeface="Calibri"/>
                <a:ea typeface="+mn-ea"/>
                <a:cs typeface="Calibri"/>
              </a:rPr>
              <a:t>εγγραφή </a:t>
            </a:r>
            <a:r>
              <a:rPr kumimoji="0" sz="2200" b="0" i="0" u="none" strike="noStrike" kern="1200" cap="none" spc="-10" normalizeH="0" baseline="0" noProof="0" dirty="0">
                <a:ln>
                  <a:noFill/>
                </a:ln>
                <a:solidFill>
                  <a:prstClr val="black"/>
                </a:solidFill>
                <a:effectLst/>
                <a:uLnTx/>
                <a:uFillTx/>
                <a:latin typeface="Calibri"/>
                <a:ea typeface="+mn-ea"/>
                <a:cs typeface="Calibri"/>
              </a:rPr>
              <a:t>του </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ίδιου </a:t>
            </a:r>
            <a:r>
              <a:rPr kumimoji="0" sz="2200" b="0" i="0" u="none" strike="noStrike" kern="1200" cap="none" spc="-5" normalizeH="0" baseline="0" noProof="0" dirty="0">
                <a:ln>
                  <a:noFill/>
                </a:ln>
                <a:solidFill>
                  <a:prstClr val="black"/>
                </a:solidFill>
                <a:effectLst/>
                <a:uLnTx/>
                <a:uFillTx/>
                <a:latin typeface="Calibri"/>
                <a:ea typeface="+mn-ea"/>
                <a:cs typeface="Calibri"/>
              </a:rPr>
              <a:t>οργανισμού δεν μπορεί </a:t>
            </a:r>
            <a:r>
              <a:rPr kumimoji="0" sz="2200" b="0" i="0" u="none" strike="noStrike" kern="1200" cap="none" spc="-484"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να</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διαγραφεί</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object 11"/>
          <p:cNvSpPr txBox="1"/>
          <p:nvPr/>
        </p:nvSpPr>
        <p:spPr>
          <a:xfrm>
            <a:off x="5575553" y="4045077"/>
            <a:ext cx="3667760" cy="2203450"/>
          </a:xfrm>
          <a:prstGeom prst="rect">
            <a:avLst/>
          </a:prstGeom>
        </p:spPr>
        <p:txBody>
          <a:bodyPr vert="horz" wrap="square" lIns="0" tIns="12065" rIns="0" bIns="0" rtlCol="0">
            <a:spAutoFit/>
          </a:bodyPr>
          <a:lstStyle/>
          <a:p>
            <a:pPr marL="12700" marR="0" lvl="0" indent="0" algn="l" defTabSz="914400" rtl="0" eaLnBrk="1" fontAlgn="auto" latinLnBrk="0" hangingPunct="1">
              <a:lnSpc>
                <a:spcPts val="2530"/>
              </a:lnSpc>
              <a:spcBef>
                <a:spcPts val="95"/>
              </a:spcBef>
              <a:spcAft>
                <a:spcPts val="0"/>
              </a:spcAft>
              <a:buClrTx/>
              <a:buSzTx/>
              <a:buFontTx/>
              <a:buNone/>
              <a:tabLst/>
              <a:defRPr/>
            </a:pPr>
            <a:r>
              <a:rPr kumimoji="0" sz="2200" b="0" i="0" u="none" strike="noStrike" kern="1200" cap="none" spc="-5" normalizeH="0" baseline="0" noProof="0" dirty="0">
                <a:ln>
                  <a:noFill/>
                </a:ln>
                <a:solidFill>
                  <a:prstClr val="black"/>
                </a:solidFill>
                <a:effectLst/>
                <a:uLnTx/>
                <a:uFillTx/>
                <a:latin typeface="Calibri"/>
                <a:ea typeface="+mn-ea"/>
                <a:cs typeface="Calibri"/>
              </a:rPr>
              <a:t>Οι</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Εθνικές</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Υπηρεσίες</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91600"/>
              </a:lnSpc>
              <a:spcBef>
                <a:spcPts val="115"/>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πραγματοποιούν </a:t>
            </a:r>
            <a:r>
              <a:rPr kumimoji="0" sz="2200" b="0" i="0" u="none" strike="noStrike" kern="1200" cap="none" spc="-5" normalizeH="0" baseline="0" noProof="0" dirty="0">
                <a:ln>
                  <a:noFill/>
                </a:ln>
                <a:solidFill>
                  <a:prstClr val="black"/>
                </a:solidFill>
                <a:effectLst/>
                <a:uLnTx/>
                <a:uFillTx/>
                <a:latin typeface="Calibri"/>
                <a:ea typeface="+mn-ea"/>
                <a:cs typeface="Calibri"/>
              </a:rPr>
              <a:t>έλεγχο για </a:t>
            </a:r>
            <a:r>
              <a:rPr kumimoji="0" sz="2200" b="0" i="0" u="none" strike="noStrike" kern="1200" cap="none" spc="-25" normalizeH="0" baseline="0" noProof="0" dirty="0">
                <a:ln>
                  <a:noFill/>
                </a:ln>
                <a:solidFill>
                  <a:prstClr val="black"/>
                </a:solidFill>
                <a:effectLst/>
                <a:uLnTx/>
                <a:uFillTx/>
                <a:latin typeface="Calibri"/>
                <a:ea typeface="+mn-ea"/>
                <a:cs typeface="Calibri"/>
              </a:rPr>
              <a:t>την </a:t>
            </a:r>
            <a:r>
              <a:rPr kumimoji="0" sz="2200" b="0" i="0" u="none" strike="noStrike" kern="1200" cap="none" spc="-484"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ορθότητα/εγκυρότητα</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των </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στοιχείων</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30" normalizeH="0" baseline="0" noProof="0" dirty="0">
                <a:ln>
                  <a:noFill/>
                </a:ln>
                <a:solidFill>
                  <a:prstClr val="black"/>
                </a:solidFill>
                <a:effectLst/>
                <a:uLnTx/>
                <a:uFillTx/>
                <a:latin typeface="Calibri"/>
                <a:ea typeface="+mn-ea"/>
                <a:cs typeface="Calibri"/>
              </a:rPr>
              <a:t>και</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αρχείων</a:t>
            </a:r>
            <a:r>
              <a:rPr kumimoji="0" sz="2200" b="0" i="0" u="none" strike="noStrike" kern="1200" cap="none" spc="3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που </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παρέχονται</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μέσω</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20" normalizeH="0" baseline="0" noProof="0" dirty="0">
                <a:ln>
                  <a:noFill/>
                </a:ln>
                <a:solidFill>
                  <a:prstClr val="black"/>
                </a:solidFill>
                <a:effectLst/>
                <a:uLnTx/>
                <a:uFillTx/>
                <a:latin typeface="Calibri"/>
                <a:ea typeface="+mn-ea"/>
                <a:cs typeface="Calibri"/>
              </a:rPr>
              <a:t>ORS</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35" normalizeH="0" baseline="0" noProof="0" dirty="0">
                <a:ln>
                  <a:noFill/>
                </a:ln>
                <a:solidFill>
                  <a:prstClr val="black"/>
                </a:solidFill>
                <a:effectLst/>
                <a:uLnTx/>
                <a:uFillTx/>
                <a:latin typeface="Calibri"/>
                <a:ea typeface="+mn-ea"/>
                <a:cs typeface="Calibri"/>
              </a:rPr>
              <a:t>και</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2305"/>
              </a:lnSpc>
              <a:spcBef>
                <a:spcPts val="0"/>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προχωρούν</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σε</a:t>
            </a:r>
            <a:r>
              <a:rPr kumimoji="0" sz="2200" b="0" i="0" u="none" strike="noStrike" kern="1200" cap="none" spc="-15" normalizeH="0" baseline="0" noProof="0" dirty="0">
                <a:ln>
                  <a:noFill/>
                </a:ln>
                <a:solidFill>
                  <a:prstClr val="black"/>
                </a:solidFill>
                <a:effectLst/>
                <a:uLnTx/>
                <a:uFillTx/>
                <a:latin typeface="Calibri"/>
                <a:ea typeface="+mn-ea"/>
                <a:cs typeface="Calibri"/>
              </a:rPr>
              <a:t> επικύρωση</a:t>
            </a:r>
            <a:r>
              <a:rPr kumimoji="0" sz="2200" b="0" i="0" u="none" strike="noStrike" kern="1200" cap="none" spc="3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2535"/>
              </a:lnSpc>
              <a:spcBef>
                <a:spcPts val="0"/>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οργανισμού (=Certification)</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ΒΑΣΙΚΗ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2</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ΑΠΟΚΕΝΤΡΩΜΕΝΕΣ</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2350" b="0" i="0" u="none" strike="noStrike" kern="1200" cap="none" spc="0" normalizeH="0" baseline="0" noProof="0" dirty="0">
              <a:ln>
                <a:noFill/>
              </a:ln>
              <a:solidFill>
                <a:prstClr val="black"/>
              </a:solidFill>
              <a:effectLst/>
              <a:uLnTx/>
              <a:uFillTx/>
              <a:latin typeface="Calibri"/>
              <a:ea typeface="+mn-ea"/>
              <a:cs typeface="Calibri"/>
            </a:endParaRPr>
          </a:p>
          <a:p>
            <a:pPr marL="0" marR="67945" lvl="0" indent="0" algn="r" defTabSz="914400" rtl="0" eaLnBrk="1" fontAlgn="auto" latinLnBrk="0" hangingPunct="1">
              <a:lnSpc>
                <a:spcPct val="100000"/>
              </a:lnSpc>
              <a:spcBef>
                <a:spcPts val="5"/>
              </a:spcBef>
              <a:spcAft>
                <a:spcPts val="0"/>
              </a:spcAft>
              <a:buClrTx/>
              <a:buSzTx/>
              <a:buFontTx/>
              <a:buNone/>
              <a:tabLst/>
              <a:defRPr/>
            </a:pPr>
            <a:r>
              <a:rPr kumimoji="0" sz="2400" b="1" i="0" u="none" strike="noStrike" kern="1200" cap="none" spc="-5" normalizeH="0" baseline="0" noProof="0" dirty="0">
                <a:ln>
                  <a:noFill/>
                </a:ln>
                <a:solidFill>
                  <a:srgbClr val="1EA192"/>
                </a:solidFill>
                <a:effectLst/>
                <a:uLnTx/>
                <a:uFillTx/>
                <a:latin typeface="Calibri"/>
                <a:ea typeface="+mn-ea"/>
                <a:cs typeface="Calibri"/>
              </a:rPr>
              <a:t>ΣΥΜΠΡΑΞΕΙΣ</a:t>
            </a:r>
            <a:r>
              <a:rPr kumimoji="0" sz="2400" b="1" i="0" u="none" strike="noStrike" kern="1200" cap="none" spc="0" normalizeH="0" baseline="0" noProof="0" dirty="0">
                <a:ln>
                  <a:noFill/>
                </a:ln>
                <a:solidFill>
                  <a:srgbClr val="1EA192"/>
                </a:solidFill>
                <a:effectLst/>
                <a:uLnTx/>
                <a:uFillTx/>
                <a:latin typeface="Calibri"/>
                <a:ea typeface="+mn-ea"/>
                <a:cs typeface="Calibri"/>
              </a:rPr>
              <a:t> ΓΙΑ</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ΣΥΝΕΡΓΑΣΙΑ</a:t>
            </a:r>
            <a:r>
              <a:rPr kumimoji="0" sz="2400" b="1" i="0" u="none" strike="noStrike" kern="1200" cap="none" spc="-20" normalizeH="0" baseline="0" noProof="0" dirty="0">
                <a:ln>
                  <a:noFill/>
                </a:ln>
                <a:solidFill>
                  <a:srgbClr val="1EA192"/>
                </a:solidFill>
                <a:effectLst/>
                <a:uLnTx/>
                <a:uFillTx/>
                <a:latin typeface="Calibri"/>
                <a:ea typeface="+mn-ea"/>
                <a:cs typeface="Calibri"/>
              </a:rPr>
              <a:t> </a:t>
            </a:r>
            <a:r>
              <a:rPr kumimoji="0" sz="2400" b="1" i="0" u="none" strike="noStrike" kern="1200" cap="none" spc="0" normalizeH="0" baseline="0" noProof="0" dirty="0">
                <a:ln>
                  <a:noFill/>
                </a:ln>
                <a:solidFill>
                  <a:srgbClr val="1EA192"/>
                </a:solidFill>
                <a:effectLst/>
                <a:uLnTx/>
                <a:uFillTx/>
                <a:latin typeface="Calibri"/>
                <a:ea typeface="+mn-ea"/>
                <a:cs typeface="Calibri"/>
              </a:rPr>
              <a:t>–</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Συμπράξεις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436880" marR="0" lvl="0" indent="0" algn="ctr" defTabSz="914400" rtl="0" eaLnBrk="1" fontAlgn="auto" latinLnBrk="0" hangingPunct="1">
              <a:lnSpc>
                <a:spcPct val="100000"/>
              </a:lnSpc>
              <a:spcBef>
                <a:spcPts val="0"/>
              </a:spcBef>
              <a:spcAft>
                <a:spcPts val="0"/>
              </a:spcAft>
              <a:buClrTx/>
              <a:buSzTx/>
              <a:buFontTx/>
              <a:buNone/>
              <a:tabLst/>
              <a:defRPr/>
            </a:pPr>
            <a:r>
              <a:rPr lang="el-GR" sz="2400" b="1" spc="-5" dirty="0">
                <a:solidFill>
                  <a:srgbClr val="1EA192"/>
                </a:solidFill>
                <a:latin typeface="Calibri"/>
                <a:cs typeface="Calibri"/>
              </a:rPr>
              <a:t>Μικρής Κλίμακας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Calibri"/>
            </a:endParaRP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5" normalizeH="0" baseline="0" noProof="0" dirty="0">
                <a:ln>
                  <a:noFill/>
                </a:ln>
                <a:solidFill>
                  <a:prstClr val="black"/>
                </a:solidFill>
                <a:effectLst/>
                <a:uLnTx/>
                <a:uFillTx/>
                <a:latin typeface="Calibri"/>
                <a:ea typeface="+mn-ea"/>
                <a:cs typeface="Calibri"/>
              </a:rPr>
              <a:t>  </a:t>
            </a:r>
            <a:r>
              <a:rPr kumimoji="0" lang="el-GR" sz="3000" b="1" i="0" u="none" strike="noStrike" kern="1200" cap="none" spc="-5" normalizeH="0" baseline="0" noProof="0" dirty="0">
                <a:ln>
                  <a:noFill/>
                </a:ln>
                <a:solidFill>
                  <a:prstClr val="black"/>
                </a:solidFill>
                <a:effectLst/>
                <a:uLnTx/>
                <a:uFillTx/>
                <a:latin typeface="Calibri"/>
                <a:ea typeface="+mn-ea"/>
                <a:cs typeface="Calibri"/>
              </a:rPr>
              <a:t>Τεχνικές Οδηγίες</a:t>
            </a: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5" normalizeH="0" baseline="0" noProof="0" dirty="0">
                <a:ln>
                  <a:noFill/>
                </a:ln>
                <a:solidFill>
                  <a:prstClr val="black"/>
                </a:solidFill>
                <a:effectLst/>
                <a:uLnTx/>
                <a:uFillTx/>
                <a:latin typeface="Calibri"/>
                <a:ea typeface="+mn-ea"/>
                <a:cs typeface="Calibri"/>
              </a:rPr>
              <a:t>Συμπλήρωση και Υποβολή Διαδικτυακής Αίτησης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38732194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3260" y="83007"/>
            <a:ext cx="399034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EESCP</a:t>
            </a:r>
            <a:endParaRPr sz="2800" dirty="0"/>
          </a:p>
        </p:txBody>
      </p:sp>
      <p:sp>
        <p:nvSpPr>
          <p:cNvPr id="3" name="object 3"/>
          <p:cNvSpPr txBox="1"/>
          <p:nvPr/>
        </p:nvSpPr>
        <p:spPr>
          <a:xfrm>
            <a:off x="618540" y="1201673"/>
            <a:ext cx="9606280" cy="4477385"/>
          </a:xfrm>
          <a:prstGeom prst="rect">
            <a:avLst/>
          </a:prstGeom>
        </p:spPr>
        <p:txBody>
          <a:bodyPr vert="horz" wrap="square" lIns="0" tIns="12065" rIns="0" bIns="0" rtlCol="0">
            <a:spAutoFit/>
          </a:bodyPr>
          <a:lstStyle/>
          <a:p>
            <a:pPr marL="299085" marR="0" lvl="0" indent="-287020" algn="l" defTabSz="914400" rtl="0" eaLnBrk="1" fontAlgn="auto" latinLnBrk="0" hangingPunct="1">
              <a:lnSpc>
                <a:spcPct val="100000"/>
              </a:lnSpc>
              <a:spcBef>
                <a:spcPts val="95"/>
              </a:spcBef>
              <a:spcAft>
                <a:spcPts val="0"/>
              </a:spcAft>
              <a:buClr>
                <a:srgbClr val="000000"/>
              </a:buClr>
              <a:buSzTx/>
              <a:buFont typeface="Wingdings"/>
              <a:buChar char=""/>
              <a:tabLst>
                <a:tab pos="299720" algn="l"/>
              </a:tabLst>
              <a:defRPr/>
            </a:pPr>
            <a:r>
              <a:rPr kumimoji="0" sz="22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Erasmus+</a:t>
            </a:r>
            <a:r>
              <a:rPr kumimoji="0" sz="2200" b="1" i="0" u="heavy" strike="noStrike" kern="1200" cap="none" spc="2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and</a:t>
            </a:r>
            <a:r>
              <a:rPr kumimoji="0" sz="22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European</a:t>
            </a:r>
            <a:r>
              <a:rPr kumimoji="0" sz="2200" b="1" i="0" u="heavy" strike="noStrike" kern="1200" cap="none" spc="3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Solidarity </a:t>
            </a:r>
            <a:r>
              <a:rPr kumimoji="0" sz="22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Corps</a:t>
            </a:r>
            <a:r>
              <a:rPr kumimoji="0" sz="2200" b="1" i="0" u="heavy" strike="noStrike" kern="1200" cap="none" spc="2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1"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2"/>
              </a:rPr>
              <a:t>Platform</a:t>
            </a:r>
            <a:r>
              <a:rPr kumimoji="0" sz="2200" b="1" i="0" u="none" strike="noStrike" kern="1200" cap="none" spc="70" normalizeH="0" baseline="0" noProof="0" dirty="0">
                <a:ln>
                  <a:noFill/>
                </a:ln>
                <a:solidFill>
                  <a:srgbClr val="0462C1"/>
                </a:solidFill>
                <a:effectLst/>
                <a:uLnTx/>
                <a:uFillTx/>
                <a:latin typeface="Calibri"/>
                <a:ea typeface="+mn-ea"/>
                <a:cs typeface="Calibri"/>
                <a:hlinkClick r:id="rId2"/>
              </a:rPr>
              <a:t> </a:t>
            </a:r>
            <a:r>
              <a:rPr kumimoji="0" sz="2200" b="1" i="0" u="none" strike="noStrike" kern="1200" cap="none" spc="-5" normalizeH="0" baseline="0" noProof="0" dirty="0">
                <a:ln>
                  <a:noFill/>
                </a:ln>
                <a:solidFill>
                  <a:srgbClr val="404040"/>
                </a:solidFill>
                <a:effectLst/>
                <a:uLnTx/>
                <a:uFillTx/>
                <a:latin typeface="Calibri"/>
                <a:ea typeface="+mn-ea"/>
                <a:cs typeface="Calibri"/>
              </a:rPr>
              <a:t>-</a:t>
            </a:r>
            <a:r>
              <a:rPr kumimoji="0" sz="2200" b="1" i="0" u="none" strike="noStrike" kern="1200" cap="none" spc="10" normalizeH="0" baseline="0" noProof="0" dirty="0">
                <a:ln>
                  <a:noFill/>
                </a:ln>
                <a:solidFill>
                  <a:srgbClr val="404040"/>
                </a:solidFill>
                <a:effectLst/>
                <a:uLnTx/>
                <a:uFillTx/>
                <a:latin typeface="Calibri"/>
                <a:ea typeface="+mn-ea"/>
                <a:cs typeface="Calibri"/>
              </a:rPr>
              <a:t> </a:t>
            </a:r>
            <a:r>
              <a:rPr kumimoji="0" sz="2200" b="1" i="0" u="none" strike="noStrike" kern="1200" cap="none" spc="-5" normalizeH="0" baseline="0" noProof="0" dirty="0">
                <a:ln>
                  <a:noFill/>
                </a:ln>
                <a:solidFill>
                  <a:srgbClr val="404040"/>
                </a:solidFill>
                <a:effectLst/>
                <a:uLnTx/>
                <a:uFillTx/>
                <a:latin typeface="Calibri"/>
                <a:ea typeface="+mn-ea"/>
                <a:cs typeface="Calibri"/>
              </a:rPr>
              <a:t>“Single</a:t>
            </a:r>
            <a:r>
              <a:rPr kumimoji="0" sz="2200" b="1" i="0" u="none" strike="noStrike" kern="1200" cap="none" spc="5" normalizeH="0" baseline="0" noProof="0" dirty="0">
                <a:ln>
                  <a:noFill/>
                </a:ln>
                <a:solidFill>
                  <a:srgbClr val="404040"/>
                </a:solidFill>
                <a:effectLst/>
                <a:uLnTx/>
                <a:uFillTx/>
                <a:latin typeface="Calibri"/>
                <a:ea typeface="+mn-ea"/>
                <a:cs typeface="Calibri"/>
              </a:rPr>
              <a:t> </a:t>
            </a:r>
            <a:r>
              <a:rPr kumimoji="0" sz="2200" b="1" i="0" u="none" strike="noStrike" kern="1200" cap="none" spc="-10" normalizeH="0" baseline="0" noProof="0" dirty="0">
                <a:ln>
                  <a:noFill/>
                </a:ln>
                <a:solidFill>
                  <a:srgbClr val="404040"/>
                </a:solidFill>
                <a:effectLst/>
                <a:uLnTx/>
                <a:uFillTx/>
                <a:latin typeface="Calibri"/>
                <a:ea typeface="+mn-ea"/>
                <a:cs typeface="Calibri"/>
              </a:rPr>
              <a:t>Entry</a:t>
            </a:r>
            <a:r>
              <a:rPr kumimoji="0" sz="2200" b="1" i="0" u="none" strike="noStrike" kern="1200" cap="none" spc="20" normalizeH="0" baseline="0" noProof="0" dirty="0">
                <a:ln>
                  <a:noFill/>
                </a:ln>
                <a:solidFill>
                  <a:srgbClr val="404040"/>
                </a:solidFill>
                <a:effectLst/>
                <a:uLnTx/>
                <a:uFillTx/>
                <a:latin typeface="Calibri"/>
                <a:ea typeface="+mn-ea"/>
                <a:cs typeface="Calibri"/>
              </a:rPr>
              <a:t> </a:t>
            </a:r>
            <a:r>
              <a:rPr kumimoji="0" sz="2200" b="1" i="0" u="none" strike="noStrike" kern="1200" cap="none" spc="-10" normalizeH="0" baseline="0" noProof="0" dirty="0">
                <a:ln>
                  <a:noFill/>
                </a:ln>
                <a:solidFill>
                  <a:srgbClr val="404040"/>
                </a:solidFill>
                <a:effectLst/>
                <a:uLnTx/>
                <a:uFillTx/>
                <a:latin typeface="Calibri"/>
                <a:ea typeface="+mn-ea"/>
                <a:cs typeface="Calibri"/>
              </a:rPr>
              <a:t>Point”</a:t>
            </a:r>
            <a:r>
              <a:rPr kumimoji="0" sz="2200" b="1" i="0" u="none" strike="noStrike" kern="1200" cap="none" spc="40" normalizeH="0" baseline="0" noProof="0" dirty="0">
                <a:ln>
                  <a:noFill/>
                </a:ln>
                <a:solidFill>
                  <a:srgbClr val="404040"/>
                </a:solidFill>
                <a:effectLst/>
                <a:uLnTx/>
                <a:uFillTx/>
                <a:latin typeface="Calibri"/>
                <a:ea typeface="+mn-ea"/>
                <a:cs typeface="Calibri"/>
              </a:rPr>
              <a:t> </a:t>
            </a:r>
            <a:r>
              <a:rPr kumimoji="0" sz="2200" b="1" i="0" u="none" strike="noStrike" kern="1200" cap="none" spc="-5" normalizeH="0" baseline="0" noProof="0" dirty="0">
                <a:ln>
                  <a:noFill/>
                </a:ln>
                <a:solidFill>
                  <a:srgbClr val="404040"/>
                </a:solidFill>
                <a:effectLst/>
                <a:uLnTx/>
                <a:uFillTx/>
                <a:latin typeface="Calibri"/>
                <a:ea typeface="+mn-ea"/>
                <a:cs typeface="Calibri"/>
              </a:rPr>
              <a:t>για:</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2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Εγγραφή</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νέων οργανισμών</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στο</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ORS</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 Απόκτηση</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OID</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
                <a:srgbClr val="404040"/>
              </a:buClr>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5"/>
              </a:spcBef>
              <a:spcAft>
                <a:spcPts val="0"/>
              </a:spcAft>
              <a:buClrTx/>
              <a:buSzTx/>
              <a:buFont typeface="Wingdings"/>
              <a:buChar char=""/>
              <a:tabLst>
                <a:tab pos="299085" algn="l"/>
                <a:tab pos="299720" algn="l"/>
              </a:tabLst>
              <a:defRPr/>
            </a:pPr>
            <a:r>
              <a:rPr kumimoji="0" sz="2000" b="0" i="0" u="none" strike="noStrike" kern="1200" cap="none" spc="-10" normalizeH="0" baseline="0" noProof="0" dirty="0">
                <a:ln>
                  <a:noFill/>
                </a:ln>
                <a:solidFill>
                  <a:srgbClr val="404040"/>
                </a:solidFill>
                <a:effectLst/>
                <a:uLnTx/>
                <a:uFillTx/>
                <a:latin typeface="Calibri"/>
                <a:ea typeface="+mn-ea"/>
                <a:cs typeface="Calibri"/>
              </a:rPr>
              <a:t>Επικαιροποίηση</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στοιχείων</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εγγραφής</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οργανισμών</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που</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είναι</a:t>
            </a:r>
            <a:r>
              <a:rPr kumimoji="0" sz="2000" b="0" i="0" u="none" strike="noStrike" kern="1200" cap="none" spc="0"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κάτοχοι</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OID</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5"/>
              </a:spcBef>
              <a:spcAft>
                <a:spcPts val="0"/>
              </a:spcAft>
              <a:buClr>
                <a:srgbClr val="404040"/>
              </a:buClr>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5"/>
              </a:spcBef>
              <a:spcAft>
                <a:spcPts val="0"/>
              </a:spcAft>
              <a:buClrTx/>
              <a:buSzTx/>
              <a:buFont typeface="Wingdings"/>
              <a:buChar char=""/>
              <a:tabLst>
                <a:tab pos="299085" algn="l"/>
                <a:tab pos="299720" algn="l"/>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Πρόσβαση</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στις</a:t>
            </a:r>
            <a:r>
              <a:rPr kumimoji="0" sz="2000" b="0" i="0" u="none" strike="noStrike" kern="1200" cap="none" spc="-10" normalizeH="0" baseline="0" noProof="0" dirty="0">
                <a:ln>
                  <a:noFill/>
                </a:ln>
                <a:solidFill>
                  <a:srgbClr val="404040"/>
                </a:solidFill>
                <a:effectLst/>
                <a:uLnTx/>
                <a:uFillTx/>
                <a:latin typeface="Calibri"/>
                <a:ea typeface="+mn-ea"/>
                <a:cs typeface="Calibri"/>
              </a:rPr>
              <a:t> ευκαιρίες</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χρηματοδότησης</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που</a:t>
            </a:r>
            <a:r>
              <a:rPr kumimoji="0" sz="2000" b="0" i="0" u="none" strike="noStrike" kern="1200" cap="none" spc="-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παρέχει</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το</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Πρόγραμμα</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a:t>
            </a:r>
            <a:r>
              <a:rPr kumimoji="0" sz="2000" b="0" i="0" u="none" strike="noStrike" kern="1200" cap="none" spc="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Συμπλήρωση</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25" normalizeH="0" baseline="0" noProof="0" dirty="0">
                <a:ln>
                  <a:noFill/>
                </a:ln>
                <a:solidFill>
                  <a:srgbClr val="404040"/>
                </a:solidFill>
                <a:effectLst/>
                <a:uLnTx/>
                <a:uFillTx/>
                <a:latin typeface="Calibri"/>
                <a:ea typeface="+mn-ea"/>
                <a:cs typeface="Calibri"/>
              </a:rPr>
              <a:t>και</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Υποβολή</a:t>
            </a:r>
            <a:r>
              <a:rPr kumimoji="0" sz="2000" b="0" i="0" u="none" strike="noStrike" kern="1200" cap="none" spc="-5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Διαδικτυακών</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Αιτήσεων</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2000" b="0" i="0" u="none" strike="noStrike" kern="1200" cap="none" spc="-5" normalizeH="0" baseline="0" noProof="0" dirty="0" err="1">
                <a:ln>
                  <a:noFill/>
                </a:ln>
                <a:solidFill>
                  <a:srgbClr val="404040"/>
                </a:solidFill>
                <a:effectLst/>
                <a:uLnTx/>
                <a:uFillTx/>
                <a:latin typeface="Calibri"/>
                <a:ea typeface="+mn-ea"/>
                <a:cs typeface="Calibri"/>
              </a:rPr>
              <a:t>Δι</a:t>
            </a:r>
            <a:r>
              <a:rPr kumimoji="0" sz="2000" b="0" i="0" u="none" strike="noStrike" kern="1200" cap="none" spc="-5" normalizeH="0" baseline="0" noProof="0" dirty="0">
                <a:ln>
                  <a:noFill/>
                </a:ln>
                <a:solidFill>
                  <a:srgbClr val="404040"/>
                </a:solidFill>
                <a:effectLst/>
                <a:uLnTx/>
                <a:uFillTx/>
                <a:latin typeface="Calibri"/>
                <a:ea typeface="+mn-ea"/>
                <a:cs typeface="Calibri"/>
              </a:rPr>
              <a:t>αχείριση</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lang="el-GR" sz="2000" b="0" i="0" u="none" strike="noStrike" kern="1200" cap="none" spc="-40" normalizeH="0" baseline="0" noProof="0" dirty="0">
                <a:ln>
                  <a:noFill/>
                </a:ln>
                <a:solidFill>
                  <a:srgbClr val="404040"/>
                </a:solidFill>
                <a:effectLst/>
                <a:uLnTx/>
                <a:uFillTx/>
                <a:latin typeface="Calibri"/>
                <a:ea typeface="+mn-ea"/>
                <a:cs typeface="Calibri"/>
              </a:rPr>
              <a:t>και Υποβολή Εκθέσεων</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
                <a:srgbClr val="404040"/>
              </a:buClr>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Πρόσβαση</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σε</a:t>
            </a:r>
            <a:r>
              <a:rPr kumimoji="0" sz="2000" b="0" i="0" u="none" strike="noStrike" kern="1200" cap="none" spc="-5" normalizeH="0" baseline="0" noProof="0" dirty="0">
                <a:ln>
                  <a:noFill/>
                </a:ln>
                <a:solidFill>
                  <a:srgbClr val="404040"/>
                </a:solidFill>
                <a:effectLst/>
                <a:uLnTx/>
                <a:uFillTx/>
                <a:latin typeface="Calibri"/>
                <a:ea typeface="+mn-ea"/>
                <a:cs typeface="Calibri"/>
              </a:rPr>
              <a:t> εγκεκριμένα</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ανοικτά</a:t>
            </a:r>
            <a:r>
              <a:rPr kumimoji="0" sz="2000" b="0" i="0" u="none" strike="noStrike" kern="1200" cap="none" spc="-20" normalizeH="0" baseline="0" noProof="0" dirty="0">
                <a:ln>
                  <a:noFill/>
                </a:ln>
                <a:solidFill>
                  <a:srgbClr val="404040"/>
                </a:solidFill>
                <a:effectLst/>
                <a:uLnTx/>
                <a:uFillTx/>
                <a:latin typeface="Calibri"/>
                <a:ea typeface="+mn-ea"/>
                <a:cs typeface="Calibri"/>
              </a:rPr>
              <a:t> και</a:t>
            </a:r>
            <a:r>
              <a:rPr kumimoji="0" sz="2000" b="0" i="0" u="none" strike="noStrike" kern="1200" cap="none" spc="0" normalizeH="0" baseline="0" noProof="0" dirty="0">
                <a:ln>
                  <a:noFill/>
                </a:ln>
                <a:solidFill>
                  <a:srgbClr val="404040"/>
                </a:solidFill>
                <a:effectLst/>
                <a:uLnTx/>
                <a:uFillTx/>
                <a:latin typeface="Calibri"/>
                <a:ea typeface="+mn-ea"/>
                <a:cs typeface="Calibri"/>
              </a:rPr>
              <a:t> κλειστά</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Σχέδια </a:t>
            </a:r>
            <a:r>
              <a:rPr kumimoji="0" sz="2000" b="0" i="0" u="none" strike="noStrike" kern="1200" cap="none" spc="-5" normalizeH="0" baseline="0" noProof="0" dirty="0">
                <a:ln>
                  <a:noFill/>
                </a:ln>
                <a:solidFill>
                  <a:srgbClr val="404040"/>
                </a:solidFill>
                <a:effectLst/>
                <a:uLnTx/>
                <a:uFillTx/>
                <a:latin typeface="Calibri"/>
                <a:ea typeface="+mn-ea"/>
                <a:cs typeface="Calibri"/>
              </a:rPr>
              <a:t>(Project</a:t>
            </a:r>
            <a:r>
              <a:rPr kumimoji="0" sz="2000" b="0" i="0" u="none" strike="noStrike" kern="1200" cap="none" spc="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Results</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Platform)</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
                <a:srgbClr val="404040"/>
              </a:buClr>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Πρόσβαση</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στους</a:t>
            </a:r>
            <a:r>
              <a:rPr kumimoji="0" sz="2000" b="0" i="0" u="none" strike="noStrike" kern="1200" cap="none" spc="-10" normalizeH="0" baseline="0" noProof="0" dirty="0">
                <a:ln>
                  <a:noFill/>
                </a:ln>
                <a:solidFill>
                  <a:srgbClr val="404040"/>
                </a:solidFill>
                <a:effectLst/>
                <a:uLnTx/>
                <a:uFillTx/>
                <a:latin typeface="Calibri"/>
                <a:ea typeface="+mn-ea"/>
                <a:cs typeface="Calibri"/>
              </a:rPr>
              <a:t> Οδηγούς </a:t>
            </a:r>
            <a:r>
              <a:rPr kumimoji="0" sz="2000" b="0" i="0" u="none" strike="noStrike" kern="1200" cap="none" spc="0" normalizeH="0" baseline="0" noProof="0" dirty="0">
                <a:ln>
                  <a:noFill/>
                </a:ln>
                <a:solidFill>
                  <a:srgbClr val="404040"/>
                </a:solidFill>
                <a:effectLst/>
                <a:uLnTx/>
                <a:uFillTx/>
                <a:latin typeface="Calibri"/>
                <a:ea typeface="+mn-ea"/>
                <a:cs typeface="Calibri"/>
              </a:rPr>
              <a:t>που</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αφορούν</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τους</a:t>
            </a:r>
            <a:r>
              <a:rPr kumimoji="0" sz="2000" b="0" i="0" u="none" strike="noStrike" kern="1200" cap="none" spc="1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αιτητές</a:t>
            </a:r>
            <a:r>
              <a:rPr kumimoji="0" sz="2000" b="0" i="0" u="none" strike="noStrike" kern="1200" cap="none" spc="-20" normalizeH="0" baseline="0" noProof="0" dirty="0">
                <a:ln>
                  <a:noFill/>
                </a:ln>
                <a:solidFill>
                  <a:srgbClr val="404040"/>
                </a:solidFill>
                <a:effectLst/>
                <a:uLnTx/>
                <a:uFillTx/>
                <a:latin typeface="Calibri"/>
                <a:ea typeface="+mn-ea"/>
                <a:cs typeface="Calibri"/>
              </a:rPr>
              <a:t> και</a:t>
            </a:r>
            <a:r>
              <a:rPr kumimoji="0" sz="2000" b="0" i="0" u="none" strike="noStrike" kern="1200" cap="none" spc="-5" normalizeH="0" baseline="0" noProof="0" dirty="0">
                <a:ln>
                  <a:noFill/>
                </a:ln>
                <a:solidFill>
                  <a:srgbClr val="404040"/>
                </a:solidFill>
                <a:effectLst/>
                <a:uLnTx/>
                <a:uFillTx/>
                <a:latin typeface="Calibri"/>
                <a:ea typeface="+mn-ea"/>
                <a:cs typeface="Calibri"/>
              </a:rPr>
              <a:t> τους</a:t>
            </a:r>
            <a:r>
              <a:rPr kumimoji="0" sz="2000" b="0" i="0" u="none" strike="noStrike" kern="1200" cap="none" spc="5"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δικαιούχους</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9415" y="83007"/>
            <a:ext cx="541528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EESCP</a:t>
            </a:r>
            <a:r>
              <a:rPr sz="2800" spc="-15" dirty="0">
                <a:solidFill>
                  <a:srgbClr val="FFFFFF"/>
                </a:solidFill>
              </a:rPr>
              <a:t> </a:t>
            </a:r>
            <a:r>
              <a:rPr sz="2800" spc="-5" dirty="0">
                <a:solidFill>
                  <a:srgbClr val="FFFFFF"/>
                </a:solidFill>
              </a:rPr>
              <a:t>-</a:t>
            </a:r>
            <a:r>
              <a:rPr sz="2800" spc="5" dirty="0">
                <a:solidFill>
                  <a:srgbClr val="FFFFFF"/>
                </a:solidFill>
              </a:rPr>
              <a:t> </a:t>
            </a:r>
            <a:r>
              <a:rPr sz="2800" spc="-65" dirty="0">
                <a:solidFill>
                  <a:srgbClr val="FFFFFF"/>
                </a:solidFill>
              </a:rPr>
              <a:t>LAYOUT</a:t>
            </a:r>
            <a:endParaRPr sz="2800" dirty="0"/>
          </a:p>
        </p:txBody>
      </p:sp>
      <p:sp>
        <p:nvSpPr>
          <p:cNvPr id="3" name="object 3"/>
          <p:cNvSpPr txBox="1"/>
          <p:nvPr/>
        </p:nvSpPr>
        <p:spPr>
          <a:xfrm>
            <a:off x="9520173" y="2333955"/>
            <a:ext cx="1333500" cy="1123315"/>
          </a:xfrm>
          <a:prstGeom prst="rect">
            <a:avLst/>
          </a:prstGeom>
        </p:spPr>
        <p:txBody>
          <a:bodyPr vert="horz" wrap="square" lIns="0" tIns="12700" rIns="0" bIns="0" rtlCol="0">
            <a:spAutoFit/>
          </a:bodyPr>
          <a:lstStyle/>
          <a:p>
            <a:pPr marL="241300" marR="0" lvl="0" indent="-228600" algn="l" defTabSz="914400" rtl="0" eaLnBrk="1" fontAlgn="auto" latinLnBrk="0" hangingPunct="1">
              <a:lnSpc>
                <a:spcPct val="100000"/>
              </a:lnSpc>
              <a:spcBef>
                <a:spcPts val="100"/>
              </a:spcBef>
              <a:spcAft>
                <a:spcPts val="0"/>
              </a:spcAft>
              <a:buClrTx/>
              <a:buSzTx/>
              <a:buFontTx/>
              <a:buAutoNum type="arabicPeriod"/>
              <a:tabLst>
                <a:tab pos="241300" algn="l"/>
              </a:tabLst>
              <a:defRPr/>
            </a:pPr>
            <a:r>
              <a:rPr kumimoji="0" sz="1800" b="0" i="0" u="none" strike="noStrike" kern="1200" cap="none" spc="-55" normalizeH="0" baseline="0" noProof="0" dirty="0">
                <a:ln>
                  <a:noFill/>
                </a:ln>
                <a:solidFill>
                  <a:srgbClr val="FF0000"/>
                </a:solidFill>
                <a:effectLst/>
                <a:uLnTx/>
                <a:uFillTx/>
                <a:latin typeface="Calibri"/>
                <a:ea typeface="+mn-ea"/>
                <a:cs typeface="Calibri"/>
              </a:rPr>
              <a:t>Top</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Bar</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5"/>
              </a:spcBef>
              <a:spcAft>
                <a:spcPts val="0"/>
              </a:spcAft>
              <a:buClrTx/>
              <a:buSzTx/>
              <a:buFontTx/>
              <a:buAutoNum type="arabicPeriod"/>
              <a:tabLst>
                <a:tab pos="24130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Main</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Menu</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0"/>
              </a:spcBef>
              <a:spcAft>
                <a:spcPts val="0"/>
              </a:spcAft>
              <a:buClrTx/>
              <a:buSzTx/>
              <a:buFontTx/>
              <a:buAutoNum type="arabicPeriod"/>
              <a:tabLst>
                <a:tab pos="241300" algn="l"/>
              </a:tabLst>
              <a:defRPr/>
            </a:pPr>
            <a:r>
              <a:rPr kumimoji="0" sz="1800" b="0" i="0" u="none" strike="noStrike" kern="1200" cap="none" spc="-25" normalizeH="0" baseline="0" noProof="0" dirty="0">
                <a:ln>
                  <a:noFill/>
                </a:ln>
                <a:solidFill>
                  <a:srgbClr val="FF0000"/>
                </a:solidFill>
                <a:effectLst/>
                <a:uLnTx/>
                <a:uFillTx/>
                <a:latin typeface="Calibri"/>
                <a:ea typeface="+mn-ea"/>
                <a:cs typeface="Calibri"/>
              </a:rPr>
              <a:t>Work</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area</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0"/>
              </a:spcBef>
              <a:spcAft>
                <a:spcPts val="0"/>
              </a:spcAft>
              <a:buClrTx/>
              <a:buSzTx/>
              <a:buFontTx/>
              <a:buAutoNum type="arabicPeriod"/>
              <a:tabLst>
                <a:tab pos="241300" algn="l"/>
              </a:tabLst>
              <a:defRPr/>
            </a:pPr>
            <a:r>
              <a:rPr kumimoji="0" sz="1800" b="0" i="0" u="none" strike="noStrike" kern="1200" cap="none" spc="-15" normalizeH="0" baseline="0" noProof="0" dirty="0">
                <a:ln>
                  <a:noFill/>
                </a:ln>
                <a:solidFill>
                  <a:srgbClr val="FF0000"/>
                </a:solidFill>
                <a:effectLst/>
                <a:uLnTx/>
                <a:uFillTx/>
                <a:latin typeface="Calibri"/>
                <a:ea typeface="+mn-ea"/>
                <a:cs typeface="Calibri"/>
              </a:rPr>
              <a:t>Footer</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316991" y="769618"/>
            <a:ext cx="8836152" cy="601522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45402" y="53538"/>
            <a:ext cx="9508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ΧΩΡΕΣ ΠΟΥ ΜΠΟΡΟΥΝ ΝΑ ΣΥΜΜΕΤΕΧΟΥΝ ΣΤΟ ΠΡΟΓΡΑΜΜΑ</a:t>
            </a:r>
            <a:endPar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572868" y="1295834"/>
            <a:ext cx="9093645" cy="1828193"/>
          </a:xfrm>
          <a:prstGeom prst="rect">
            <a:avLst/>
          </a:prstGeom>
        </p:spPr>
        <p:txBody>
          <a:bodyPr wrap="square">
            <a:spAutoFit/>
          </a:bodyPr>
          <a:lstStyle/>
          <a:p>
            <a:pPr marL="342900" marR="0" lvl="1" indent="-342900" algn="l" defTabSz="1061355" rtl="0" eaLnBrk="1" fontAlgn="auto" latinLnBrk="0" hangingPunct="1">
              <a:lnSpc>
                <a:spcPct val="90000"/>
              </a:lnSpc>
              <a:spcBef>
                <a:spcPct val="0"/>
              </a:spcBef>
              <a:spcAft>
                <a:spcPct val="15000"/>
              </a:spcAft>
              <a:buClrTx/>
              <a:buSzTx/>
              <a:buFont typeface="Wingdings" panose="05000000000000000000" pitchFamily="2" charset="2"/>
              <a:buChar char="ü"/>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Calibri" pitchFamily="34" charset="0"/>
            </a:endParaRPr>
          </a:p>
          <a:p>
            <a:pPr marL="457200" marR="0" lvl="1" indent="-457200" algn="l" defTabSz="1061355" rtl="0" eaLnBrk="1" fontAlgn="auto" latinLnBrk="0" hangingPunct="1">
              <a:lnSpc>
                <a:spcPct val="90000"/>
              </a:lnSpc>
              <a:spcBef>
                <a:spcPct val="0"/>
              </a:spcBef>
              <a:spcAft>
                <a:spcPct val="15000"/>
              </a:spcAft>
              <a:buClrTx/>
              <a:buSzTx/>
              <a:buFont typeface="+mj-lt"/>
              <a:buAutoNum type="arabicPeriod"/>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LOREM IPSUM</a:t>
            </a:r>
          </a:p>
          <a:p>
            <a:pPr marL="457200" marR="0" lvl="1" indent="-457200" algn="l" defTabSz="1061355" rtl="0" eaLnBrk="1" fontAlgn="auto" latinLnBrk="0" hangingPunct="1">
              <a:lnSpc>
                <a:spcPct val="90000"/>
              </a:lnSpc>
              <a:spcBef>
                <a:spcPct val="0"/>
              </a:spcBef>
              <a:spcAft>
                <a:spcPct val="15000"/>
              </a:spcAft>
              <a:buClrTx/>
              <a:buSzTx/>
              <a:buFont typeface="+mj-lt"/>
              <a:buAutoNum type="arabicPeriod"/>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LOREM IPSUM</a:t>
            </a:r>
          </a:p>
          <a:p>
            <a:pPr marL="457200" marR="0" lvl="1" indent="-457200" algn="l" defTabSz="1061355" rtl="0" eaLnBrk="1" fontAlgn="auto" latinLnBrk="0" hangingPunct="1">
              <a:lnSpc>
                <a:spcPct val="90000"/>
              </a:lnSpc>
              <a:spcBef>
                <a:spcPct val="0"/>
              </a:spcBef>
              <a:spcAft>
                <a:spcPct val="15000"/>
              </a:spcAft>
              <a:buClrTx/>
              <a:buSzTx/>
              <a:buFont typeface="+mj-lt"/>
              <a:buAutoNum type="arabicPeriod"/>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LOREM IPSUM</a:t>
            </a:r>
          </a:p>
          <a:p>
            <a:pPr marL="457200" marR="0" lvl="1" indent="-457200" algn="l" defTabSz="1061355" rtl="0" eaLnBrk="1" fontAlgn="auto" latinLnBrk="0" hangingPunct="1">
              <a:lnSpc>
                <a:spcPct val="90000"/>
              </a:lnSpc>
              <a:spcBef>
                <a:spcPct val="0"/>
              </a:spcBef>
              <a:spcAft>
                <a:spcPct val="15000"/>
              </a:spcAft>
              <a:buClrTx/>
              <a:buSzTx/>
              <a:buFont typeface="+mj-lt"/>
              <a:buAutoNum type="arabicPeriod"/>
              <a:tabLst/>
              <a:defRPr/>
            </a:pPr>
            <a:endParaRPr kumimoji="0" lang="en-GB" sz="1800" b="0" i="0" u="none" strike="noStrike" kern="1200" cap="none" spc="0" normalizeH="0" baseline="0" noProof="0" dirty="0">
              <a:ln>
                <a:noFill/>
              </a:ln>
              <a:solidFill>
                <a:srgbClr val="1F497D">
                  <a:lumMod val="75000"/>
                </a:srgbClr>
              </a:solidFill>
              <a:effectLst/>
              <a:uLnTx/>
              <a:uFillTx/>
              <a:latin typeface="Calibri" panose="020F0502020204030204"/>
              <a:ea typeface="+mn-ea"/>
              <a:cs typeface="Calibri" pitchFamily="34" charset="0"/>
            </a:endParaRPr>
          </a:p>
          <a:p>
            <a:pPr marL="0" marR="0" lvl="1" indent="0" algn="l" defTabSz="1061355" rtl="0" eaLnBrk="1" fontAlgn="auto" latinLnBrk="0" hangingPunct="1">
              <a:lnSpc>
                <a:spcPct val="90000"/>
              </a:lnSpc>
              <a:spcBef>
                <a:spcPct val="0"/>
              </a:spcBef>
              <a:spcAft>
                <a:spcPct val="15000"/>
              </a:spcAft>
              <a:buClrTx/>
              <a:buSzTx/>
              <a:buFontTx/>
              <a:buNone/>
              <a:tabLst/>
              <a:defRPr/>
            </a:pPr>
            <a:endParaRPr kumimoji="0" lang="en-US" sz="1800" b="0" i="0" u="none" strike="noStrike" kern="1200" cap="none" spc="0" normalizeH="0" baseline="0" noProof="0" dirty="0">
              <a:ln>
                <a:noFill/>
              </a:ln>
              <a:solidFill>
                <a:srgbClr val="1F497D">
                  <a:lumMod val="75000"/>
                </a:srgbClr>
              </a:solidFill>
              <a:effectLst/>
              <a:uLnTx/>
              <a:uFillTx/>
              <a:latin typeface="Calibri" panose="020F0502020204030204"/>
              <a:ea typeface="+mn-ea"/>
              <a:cs typeface="Calibri" pitchFamily="34" charset="0"/>
            </a:endParaRPr>
          </a:p>
        </p:txBody>
      </p:sp>
      <p:sp>
        <p:nvSpPr>
          <p:cNvPr id="6" name="Rectangle 5"/>
          <p:cNvSpPr/>
          <p:nvPr/>
        </p:nvSpPr>
        <p:spPr>
          <a:xfrm>
            <a:off x="158317" y="736034"/>
            <a:ext cx="11293804"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sng"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X</a:t>
            </a:r>
            <a:r>
              <a:rPr kumimoji="0" lang="el-GR" sz="2200" b="1" i="0" u="sng"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ώρες που συμμετέχουν πλήρως σε όλες τις Δράσεις του Προγράμματος είναι οι:</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27 Χώρες – </a:t>
            </a:r>
            <a:r>
              <a:rPr kumimoji="0" lang="el-GR" sz="2000" b="1" i="0" u="none" strike="noStrike" kern="0" cap="none" spc="0" normalizeH="0" baseline="0" noProof="0" dirty="0" err="1">
                <a:ln>
                  <a:noFill/>
                </a:ln>
                <a:solidFill>
                  <a:prstClr val="black"/>
                </a:solidFill>
                <a:effectLst/>
                <a:uLnTx/>
                <a:uFillTx/>
                <a:latin typeface="Calibri" panose="020F0502020204030204"/>
                <a:ea typeface="Verdana" panose="020B0604030504040204" pitchFamily="34" charset="0"/>
                <a:cs typeface="+mn-cs"/>
              </a:rPr>
              <a:t>Κράτ</a:t>
            </a:r>
            <a:r>
              <a:rPr kumimoji="0" lang="el-GR" sz="2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η Μέλη της Ευρωπαϊκής Ένωσης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Χώρες Ευρωπαϊκού Οικονομικού Χώρου (ΕΟΧ):</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Ισλανδία</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err="1">
                <a:ln>
                  <a:noFill/>
                </a:ln>
                <a:solidFill>
                  <a:prstClr val="black"/>
                </a:solidFill>
                <a:effectLst/>
                <a:uLnTx/>
                <a:uFillTx/>
                <a:latin typeface="Calibri" panose="020F0502020204030204"/>
                <a:ea typeface="Verdana" panose="020B0604030504040204" pitchFamily="34" charset="0"/>
                <a:cs typeface="+mn-cs"/>
              </a:rPr>
              <a:t>Λίχτενστάιν</a:t>
            </a:r>
            <a:endPar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Νορβηγία</a:t>
            </a:r>
            <a:endParaRPr kumimoji="0" lang="el-GR" sz="18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Υποψήφιες προς ένταξη στην ΕΕ χώρες:</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Τουρκία</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Βόρεια Μακεδονία</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Σερβία</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9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200" b="1" i="0" u="sng"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Τρίτες Χώρες που συμμετέχουν </a:t>
            </a:r>
            <a:r>
              <a:rPr kumimoji="0" lang="el-GR" sz="2200" b="1" i="0" u="sng" strike="noStrike" kern="0" cap="none" spc="0" normalizeH="0" baseline="0" noProof="0" dirty="0">
                <a:ln>
                  <a:noFill/>
                </a:ln>
                <a:solidFill>
                  <a:srgbClr val="008080"/>
                </a:solidFill>
                <a:effectLst/>
                <a:uLnTx/>
                <a:uFillTx/>
                <a:latin typeface="Calibri" panose="020F0502020204030204"/>
                <a:ea typeface="Verdana" panose="020B0604030504040204" pitchFamily="34" charset="0"/>
                <a:cs typeface="+mn-cs"/>
              </a:rPr>
              <a:t>μόνο</a:t>
            </a:r>
            <a:r>
              <a:rPr kumimoji="0" lang="el-GR" sz="2200" b="1" i="0" u="sng"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 σε κάποιες Δράσεις του Προγράμματος: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Βασική Δράση 1</a:t>
            </a:r>
            <a:r>
              <a:rPr kumimoji="0" lang="en-US"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 – </a:t>
            </a: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Μόνο στους τομείς της Τριτοβάθμιας Εκπαίδευσης &amp; της ΕΕΚ</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Βασική Δράση 2 –</a:t>
            </a:r>
            <a:r>
              <a:rPr kumimoji="0" lang="en-GB"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 </a:t>
            </a: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Μόνο στις Συμπράξεις Συνεργασίας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500" b="0" i="1"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 name="Right Brace 3">
            <a:extLst>
              <a:ext uri="{FF2B5EF4-FFF2-40B4-BE49-F238E27FC236}">
                <a16:creationId xmlns:a16="http://schemas.microsoft.com/office/drawing/2014/main" id="{0388396A-9624-6D3B-0DCA-DC18CC297FC2}"/>
              </a:ext>
            </a:extLst>
          </p:cNvPr>
          <p:cNvSpPr/>
          <p:nvPr/>
        </p:nvSpPr>
        <p:spPr>
          <a:xfrm>
            <a:off x="5562072" y="2063482"/>
            <a:ext cx="804811" cy="2596199"/>
          </a:xfrm>
          <a:prstGeom prst="rightBrace">
            <a:avLst>
              <a:gd name="adj1" fmla="val 18801"/>
              <a:gd name="adj2" fmla="val 50000"/>
            </a:avLst>
          </a:prstGeom>
          <a:ln w="19050">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28DED1C-1ED3-0D6B-F64A-C74859F4B5CC}"/>
              </a:ext>
            </a:extLst>
          </p:cNvPr>
          <p:cNvSpPr txBox="1"/>
          <p:nvPr/>
        </p:nvSpPr>
        <p:spPr>
          <a:xfrm>
            <a:off x="6096000" y="2961325"/>
            <a:ext cx="272701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008080"/>
                </a:solidFill>
                <a:effectLst/>
                <a:uLnTx/>
                <a:uFillTx/>
                <a:latin typeface="Calibri" panose="020F0502020204030204"/>
                <a:ea typeface="+mn-ea"/>
                <a:cs typeface="+mn-cs"/>
              </a:rPr>
              <a:t>Τρίτες Χώρες Συνδεδεμένες με το Πρόγραμμα</a:t>
            </a:r>
          </a:p>
        </p:txBody>
      </p:sp>
      <p:sp>
        <p:nvSpPr>
          <p:cNvPr id="7" name="Rectangle 6">
            <a:extLst>
              <a:ext uri="{FF2B5EF4-FFF2-40B4-BE49-F238E27FC236}">
                <a16:creationId xmlns:a16="http://schemas.microsoft.com/office/drawing/2014/main" id="{3D56ADA3-2EBB-A723-E388-DC99C39DB0C5}"/>
              </a:ext>
            </a:extLst>
          </p:cNvPr>
          <p:cNvSpPr/>
          <p:nvPr/>
        </p:nvSpPr>
        <p:spPr>
          <a:xfrm>
            <a:off x="158317" y="6226752"/>
            <a:ext cx="8022324" cy="646331"/>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l-GR" sz="1800" b="0" i="1" u="none" strike="noStrike" kern="1200" cap="none" spc="0" normalizeH="0" baseline="0" noProof="0" dirty="0">
                <a:ln>
                  <a:noFill/>
                </a:ln>
                <a:solidFill>
                  <a:srgbClr val="008080"/>
                </a:solidFill>
                <a:effectLst/>
                <a:uLnTx/>
                <a:uFillTx/>
                <a:latin typeface="Calibri" panose="020F0502020204030204"/>
                <a:ea typeface="+mn-ea"/>
                <a:cs typeface="+mn-cs"/>
              </a:rPr>
              <a:t>Η συμμετοχή τους θεωρείται επαρκώς αιτιολογημένη μόνο όταν προσδίδει </a:t>
            </a:r>
            <a:r>
              <a:rPr kumimoji="0" lang="el-GR" sz="1800" b="0" i="1" u="sng" strike="noStrike" kern="1200" cap="none" spc="0" normalizeH="0" baseline="0" noProof="0" dirty="0">
                <a:ln>
                  <a:noFill/>
                </a:ln>
                <a:solidFill>
                  <a:srgbClr val="008080"/>
                </a:solidFill>
                <a:effectLst/>
                <a:uLnTx/>
                <a:uFillTx/>
                <a:latin typeface="Calibri" panose="020F0502020204030204"/>
                <a:ea typeface="+mn-ea"/>
                <a:cs typeface="+mn-cs"/>
              </a:rPr>
              <a:t>αξία</a:t>
            </a:r>
            <a:r>
              <a:rPr kumimoji="0" lang="el-GR" sz="1800" b="0" i="1" u="none" strike="noStrike" kern="1200" cap="none" spc="0" normalizeH="0" baseline="0" noProof="0" dirty="0">
                <a:ln>
                  <a:noFill/>
                </a:ln>
                <a:solidFill>
                  <a:srgbClr val="008080"/>
                </a:solidFill>
                <a:effectLst/>
                <a:uLnTx/>
                <a:uFillTx/>
                <a:latin typeface="Calibri" panose="020F0502020204030204"/>
                <a:ea typeface="+mn-ea"/>
                <a:cs typeface="+mn-cs"/>
              </a:rPr>
              <a:t> στο Σχέδιο και είναι προς το συμφέρον της ΕΕ.</a:t>
            </a:r>
          </a:p>
        </p:txBody>
      </p:sp>
      <p:sp>
        <p:nvSpPr>
          <p:cNvPr id="8" name="Right Brace 7">
            <a:extLst>
              <a:ext uri="{FF2B5EF4-FFF2-40B4-BE49-F238E27FC236}">
                <a16:creationId xmlns:a16="http://schemas.microsoft.com/office/drawing/2014/main" id="{107DAA32-A486-DAE9-0E78-56B5667CE54B}"/>
              </a:ext>
            </a:extLst>
          </p:cNvPr>
          <p:cNvSpPr/>
          <p:nvPr/>
        </p:nvSpPr>
        <p:spPr>
          <a:xfrm>
            <a:off x="7778235" y="5451725"/>
            <a:ext cx="804811" cy="1352737"/>
          </a:xfrm>
          <a:prstGeom prst="rightBrace">
            <a:avLst>
              <a:gd name="adj1" fmla="val 18801"/>
              <a:gd name="adj2" fmla="val 50000"/>
            </a:avLst>
          </a:prstGeom>
          <a:ln w="19050">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5B9842F-059B-96A5-D93F-D9501CD7EA86}"/>
              </a:ext>
            </a:extLst>
          </p:cNvPr>
          <p:cNvSpPr txBox="1"/>
          <p:nvPr/>
        </p:nvSpPr>
        <p:spPr>
          <a:xfrm>
            <a:off x="8214639" y="5814347"/>
            <a:ext cx="25509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008080"/>
                </a:solidFill>
                <a:effectLst/>
                <a:uLnTx/>
                <a:uFillTx/>
                <a:latin typeface="Calibri" panose="020F0502020204030204"/>
                <a:ea typeface="+mn-ea"/>
                <a:cs typeface="+mn-cs"/>
              </a:rPr>
              <a:t>Τρίτες Χώρες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008080"/>
                </a:solidFill>
                <a:effectLst/>
                <a:uLnTx/>
                <a:uFillTx/>
                <a:latin typeface="Calibri" panose="020F0502020204030204"/>
                <a:ea typeface="+mn-ea"/>
                <a:cs typeface="+mn-cs"/>
              </a:rPr>
              <a:t>Μη Συνδεδεμένες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008080"/>
                </a:solidFill>
                <a:effectLst/>
                <a:uLnTx/>
                <a:uFillTx/>
                <a:latin typeface="Calibri" panose="020F0502020204030204"/>
                <a:ea typeface="+mn-ea"/>
                <a:cs typeface="+mn-cs"/>
              </a:rPr>
              <a:t>με το Πρόγραμμα</a:t>
            </a:r>
          </a:p>
        </p:txBody>
      </p:sp>
    </p:spTree>
    <p:extLst>
      <p:ext uri="{BB962C8B-B14F-4D97-AF65-F5344CB8AC3E}">
        <p14:creationId xmlns:p14="http://schemas.microsoft.com/office/powerpoint/2010/main" val="15406686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634" y="77850"/>
            <a:ext cx="561467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EESCP </a:t>
            </a:r>
            <a:r>
              <a:rPr sz="2800" spc="-5" dirty="0">
                <a:solidFill>
                  <a:srgbClr val="FFFFFF"/>
                </a:solidFill>
              </a:rPr>
              <a:t>–</a:t>
            </a:r>
            <a:r>
              <a:rPr sz="2800" spc="10" dirty="0">
                <a:solidFill>
                  <a:srgbClr val="FFFFFF"/>
                </a:solidFill>
              </a:rPr>
              <a:t> </a:t>
            </a:r>
            <a:r>
              <a:rPr sz="2800" spc="-35" dirty="0">
                <a:solidFill>
                  <a:srgbClr val="FFFFFF"/>
                </a:solidFill>
              </a:rPr>
              <a:t>TOP</a:t>
            </a:r>
            <a:r>
              <a:rPr sz="2800" spc="-5" dirty="0">
                <a:solidFill>
                  <a:srgbClr val="FFFFFF"/>
                </a:solidFill>
              </a:rPr>
              <a:t> </a:t>
            </a:r>
            <a:r>
              <a:rPr sz="2800" spc="-15" dirty="0">
                <a:solidFill>
                  <a:srgbClr val="FFFFFF"/>
                </a:solidFill>
              </a:rPr>
              <a:t>BAR</a:t>
            </a:r>
            <a:endParaRPr sz="2800" dirty="0"/>
          </a:p>
        </p:txBody>
      </p:sp>
      <p:sp>
        <p:nvSpPr>
          <p:cNvPr id="3" name="object 3"/>
          <p:cNvSpPr txBox="1"/>
          <p:nvPr/>
        </p:nvSpPr>
        <p:spPr>
          <a:xfrm>
            <a:off x="618540" y="3663372"/>
            <a:ext cx="10725785" cy="2447465"/>
          </a:xfrm>
          <a:prstGeom prst="rect">
            <a:avLst/>
          </a:prstGeom>
        </p:spPr>
        <p:txBody>
          <a:bodyPr vert="horz" wrap="square" lIns="0" tIns="112395" rIns="0" bIns="0" rtlCol="0">
            <a:spAutoFit/>
          </a:bodyPr>
          <a:lstStyle/>
          <a:p>
            <a:pPr marL="342900" marR="0" lvl="0" indent="-330835" algn="l" defTabSz="914400" rtl="0" eaLnBrk="1" fontAlgn="auto" latinLnBrk="0" hangingPunct="1">
              <a:lnSpc>
                <a:spcPct val="100000"/>
              </a:lnSpc>
              <a:spcBef>
                <a:spcPts val="885"/>
              </a:spcBef>
              <a:spcAft>
                <a:spcPts val="0"/>
              </a:spcAft>
              <a:buClrTx/>
              <a:buSzTx/>
              <a:buFontTx/>
              <a:buAutoNum type="arabicPeriod"/>
              <a:tabLst>
                <a:tab pos="342900" algn="l"/>
                <a:tab pos="343535"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Navigation </a:t>
            </a:r>
            <a:r>
              <a:rPr kumimoji="0" sz="1800" b="0" i="0" u="none" strike="noStrike" kern="1200" cap="none" spc="-15" normalizeH="0" baseline="0" noProof="0" dirty="0">
                <a:ln>
                  <a:noFill/>
                </a:ln>
                <a:solidFill>
                  <a:srgbClr val="FF0000"/>
                </a:solidFill>
                <a:effectLst/>
                <a:uLnTx/>
                <a:uFillTx/>
                <a:latin typeface="Calibri"/>
                <a:ea typeface="+mn-ea"/>
                <a:cs typeface="Calibri"/>
              </a:rPr>
              <a:t>Path</a:t>
            </a:r>
            <a:r>
              <a:rPr kumimoji="0" sz="1800" b="0" i="0" u="none" strike="noStrike" kern="1200" cap="none" spc="0" normalizeH="0" baseline="0" noProof="0" dirty="0">
                <a:ln>
                  <a:noFill/>
                </a:ln>
                <a:solidFill>
                  <a:srgbClr val="FF0000"/>
                </a:solidFill>
                <a:effectLst/>
                <a:uLnTx/>
                <a:uFillTx/>
                <a:latin typeface="Calibri"/>
                <a:ea typeface="+mn-ea"/>
                <a:cs typeface="Calibri"/>
              </a:rPr>
              <a:t> &amp;</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Επιστροφή</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 </a:t>
            </a:r>
            <a:r>
              <a:rPr kumimoji="0" sz="1800" b="0" i="0" u="none" strike="noStrike" kern="1200" cap="none" spc="-10" normalizeH="0" baseline="0" noProof="0" dirty="0">
                <a:ln>
                  <a:noFill/>
                </a:ln>
                <a:solidFill>
                  <a:srgbClr val="FF0000"/>
                </a:solidFill>
                <a:effectLst/>
                <a:uLnTx/>
                <a:uFillTx/>
                <a:latin typeface="Calibri"/>
                <a:ea typeface="+mn-ea"/>
                <a:cs typeface="Calibri"/>
              </a:rPr>
              <a:t>αρχική</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σελίδα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ts val="2055"/>
              </a:lnSpc>
              <a:spcBef>
                <a:spcPts val="795"/>
              </a:spcBef>
              <a:spcAft>
                <a:spcPts val="0"/>
              </a:spcAft>
              <a:buClrTx/>
              <a:buSzTx/>
              <a:buFontTx/>
              <a:buAutoNum type="arabicPeriod"/>
              <a:tabLst>
                <a:tab pos="354965" algn="l"/>
                <a:tab pos="355600" algn="l"/>
              </a:tabLst>
              <a:defRPr/>
            </a:pPr>
            <a:r>
              <a:rPr kumimoji="0" sz="1800" b="0" i="0" u="none" strike="noStrike" kern="1200" cap="none" spc="-15" normalizeH="0" baseline="0" noProof="0" dirty="0">
                <a:ln>
                  <a:noFill/>
                </a:ln>
                <a:solidFill>
                  <a:srgbClr val="FF0000"/>
                </a:solidFill>
                <a:effectLst/>
                <a:uLnTx/>
                <a:uFillTx/>
                <a:latin typeface="Calibri"/>
                <a:ea typeface="+mn-ea"/>
                <a:cs typeface="Calibri"/>
              </a:rPr>
              <a:t>Register:</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Εγγραφή</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απόκτηση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EU Login</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Account</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Login:</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Σύνδεση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Πλατφόρμα</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στοιχεία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του</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EU</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Login</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4965" marR="0" lvl="0" indent="0" algn="l" defTabSz="914400" rtl="0" eaLnBrk="1" fontAlgn="auto" latinLnBrk="0" hangingPunct="1">
              <a:lnSpc>
                <a:spcPts val="2055"/>
              </a:lnSpc>
              <a:spcBef>
                <a:spcPts val="0"/>
              </a:spcBef>
              <a:spcAft>
                <a:spcPts val="0"/>
              </a:spcAft>
              <a:buClrTx/>
              <a:buSzTx/>
              <a:buFontTx/>
              <a:buNone/>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Account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42900" marR="0" lvl="0" indent="-330835" algn="l" defTabSz="914400" rtl="0" eaLnBrk="1" fontAlgn="auto" latinLnBrk="0" hangingPunct="1">
              <a:lnSpc>
                <a:spcPct val="100000"/>
              </a:lnSpc>
              <a:spcBef>
                <a:spcPts val="780"/>
              </a:spcBef>
              <a:spcAft>
                <a:spcPts val="0"/>
              </a:spcAft>
              <a:buClrTx/>
              <a:buSzTx/>
              <a:buFontTx/>
              <a:buAutoNum type="arabicPeriod" startAt="3"/>
              <a:tabLst>
                <a:tab pos="342900" algn="l"/>
                <a:tab pos="343535" algn="l"/>
              </a:tabLst>
              <a:defRPr/>
            </a:pPr>
            <a:r>
              <a:rPr kumimoji="0" sz="1800" b="0" i="0" u="none" strike="noStrike" kern="1200" cap="none" spc="-15" normalizeH="0" baseline="0" noProof="0" dirty="0">
                <a:ln>
                  <a:noFill/>
                </a:ln>
                <a:solidFill>
                  <a:srgbClr val="FF0000"/>
                </a:solidFill>
                <a:effectLst/>
                <a:uLnTx/>
                <a:uFillTx/>
                <a:latin typeface="Calibri"/>
                <a:ea typeface="+mn-ea"/>
                <a:cs typeface="Calibri"/>
              </a:rPr>
              <a:t>Εικόνα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Προφίλ</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(ενεργοποιείται</a:t>
            </a:r>
            <a:r>
              <a:rPr kumimoji="0" sz="1800" b="0" i="0" u="none" strike="noStrike" kern="1200" cap="none" spc="7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μετά</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σύνδεση</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Πλατφόρμα):</a:t>
            </a:r>
            <a:r>
              <a:rPr kumimoji="0" sz="1800" b="0" i="0" u="none" strike="noStrike" kern="1200" cap="none" spc="9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Website</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Feedback</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&amp;</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Αποσύνδεση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805"/>
              </a:spcBef>
              <a:spcAft>
                <a:spcPts val="0"/>
              </a:spcAft>
              <a:buClrTx/>
              <a:buSzTx/>
              <a:buFontTx/>
              <a:buAutoNum type="arabicPeriod" startAt="3"/>
              <a:tabLst>
                <a:tab pos="354965" algn="l"/>
                <a:tab pos="35560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Προεπιλεγμένη</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γλώσσα: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Αγγλικά</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35"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10" normalizeH="0" baseline="0" noProof="0" dirty="0">
                <a:ln>
                  <a:noFill/>
                </a:ln>
                <a:solidFill>
                  <a:srgbClr val="FF0000"/>
                </a:solidFill>
                <a:effectLst/>
                <a:uLnTx/>
                <a:uFillTx/>
                <a:latin typeface="Calibri"/>
                <a:ea typeface="+mn-ea"/>
                <a:cs typeface="Calibri"/>
              </a:rPr>
              <a:t>Mπορείτε</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να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επιλέξετε</a:t>
            </a:r>
            <a:r>
              <a:rPr kumimoji="0" sz="1800" b="0" i="0" u="none" strike="noStrike" kern="1200" cap="none" spc="7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άλλη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γλώσσα</a:t>
            </a:r>
            <a:r>
              <a:rPr kumimoji="0" lang="el-GR" sz="1800" b="0" i="0" u="none" strike="noStrike" kern="1200" cap="none" spc="-15" normalizeH="0" baseline="0" noProof="0" dirty="0">
                <a:ln>
                  <a:noFill/>
                </a:ln>
                <a:solidFill>
                  <a:srgbClr val="FF0000"/>
                </a:solidFill>
                <a:effectLst/>
                <a:uLnTx/>
                <a:uFillTx/>
                <a:latin typeface="Calibri"/>
                <a:ea typeface="+mn-ea"/>
                <a:cs typeface="Calibri"/>
              </a:rPr>
              <a:t>, η οποία θα φαίνεται και σε όλες τις μελλοντικές συνδέσεις με την Πλατφόρμα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765"/>
              </a:spcBef>
              <a:spcAft>
                <a:spcPts val="0"/>
              </a:spcAft>
              <a:buClrTx/>
              <a:buSzTx/>
              <a:buFontTx/>
              <a:buAutoNum type="arabicPeriod" startAt="3"/>
              <a:tabLst>
                <a:tab pos="354965" algn="l"/>
                <a:tab pos="35560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Ειδοποιήσεις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γενικού</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ενδιαφέροντος</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προς </a:t>
            </a:r>
            <a:r>
              <a:rPr kumimoji="0" sz="1800" b="0" i="0" u="none" strike="noStrike" kern="1200" cap="none" spc="-10" normalizeH="0" baseline="0" noProof="0" dirty="0">
                <a:ln>
                  <a:noFill/>
                </a:ln>
                <a:solidFill>
                  <a:srgbClr val="FF0000"/>
                </a:solidFill>
                <a:effectLst/>
                <a:uLnTx/>
                <a:uFillTx/>
                <a:latin typeface="Calibri"/>
                <a:ea typeface="+mn-ea"/>
                <a:cs typeface="Calibri"/>
              </a:rPr>
              <a:t>τους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χρήστες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12192" y="762000"/>
            <a:ext cx="10564367" cy="2667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6542" y="77850"/>
            <a:ext cx="661479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EESCP</a:t>
            </a:r>
            <a:r>
              <a:rPr sz="2800" spc="-15"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ΚΥΡΙΩΣ</a:t>
            </a:r>
            <a:r>
              <a:rPr sz="2800" spc="10" dirty="0">
                <a:solidFill>
                  <a:srgbClr val="FFFFFF"/>
                </a:solidFill>
              </a:rPr>
              <a:t> </a:t>
            </a:r>
            <a:r>
              <a:rPr sz="2800" spc="-20" dirty="0">
                <a:solidFill>
                  <a:srgbClr val="FFFFFF"/>
                </a:solidFill>
              </a:rPr>
              <a:t>ΜΕΝΟΥ</a:t>
            </a:r>
            <a:endParaRPr sz="2800" dirty="0"/>
          </a:p>
        </p:txBody>
      </p:sp>
      <p:sp>
        <p:nvSpPr>
          <p:cNvPr id="3" name="object 3"/>
          <p:cNvSpPr txBox="1"/>
          <p:nvPr/>
        </p:nvSpPr>
        <p:spPr>
          <a:xfrm>
            <a:off x="3520821" y="686536"/>
            <a:ext cx="8137779" cy="6294031"/>
          </a:xfrm>
          <a:prstGeom prst="rect">
            <a:avLst/>
          </a:prstGeom>
        </p:spPr>
        <p:txBody>
          <a:bodyPr vert="horz" wrap="square" lIns="0" tIns="119380" rIns="0" bIns="0" rtlCol="0">
            <a:spAutoFit/>
          </a:bodyPr>
          <a:lstStyle/>
          <a:p>
            <a:pPr marL="349250" marR="0" lvl="0" indent="-337185" algn="l" defTabSz="914400" rtl="0" eaLnBrk="1" fontAlgn="auto" latinLnBrk="0" hangingPunct="1">
              <a:lnSpc>
                <a:spcPct val="100000"/>
              </a:lnSpc>
              <a:spcBef>
                <a:spcPts val="940"/>
              </a:spcBef>
              <a:spcAft>
                <a:spcPts val="0"/>
              </a:spcAft>
              <a:buClrTx/>
              <a:buSzTx/>
              <a:buFontTx/>
              <a:buAutoNum type="arabicPeriod"/>
              <a:tabLst>
                <a:tab pos="349250" algn="l"/>
                <a:tab pos="349885"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HOME</a:t>
            </a:r>
            <a:r>
              <a:rPr kumimoji="0" sz="1400" b="0" i="0" u="none" strike="noStrike" kern="1200" cap="none" spc="0" normalizeH="0" baseline="0" noProof="0" dirty="0">
                <a:ln>
                  <a:noFill/>
                </a:ln>
                <a:solidFill>
                  <a:srgbClr val="FF0000"/>
                </a:solidFill>
                <a:effectLst/>
                <a:uLnTx/>
                <a:uFillTx/>
                <a:latin typeface="Calibri"/>
                <a:ea typeface="+mn-ea"/>
                <a:cs typeface="Calibri"/>
              </a:rPr>
              <a:t>:</a:t>
            </a:r>
            <a:r>
              <a:rPr kumimoji="0" sz="1400" b="0" i="0" u="none" strike="noStrike" kern="1200" cap="none" spc="-5" normalizeH="0" baseline="0" noProof="0" dirty="0">
                <a:ln>
                  <a:noFill/>
                </a:ln>
                <a:solidFill>
                  <a:srgbClr val="FF0000"/>
                </a:solidFill>
                <a:effectLst/>
                <a:uLnTx/>
                <a:uFillTx/>
                <a:latin typeface="Calibri"/>
                <a:ea typeface="+mn-ea"/>
                <a:cs typeface="Calibri"/>
              </a:rPr>
              <a:t> Επιστροφή</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στην </a:t>
            </a:r>
            <a:r>
              <a:rPr kumimoji="0" sz="1400" b="0" i="0" u="none" strike="noStrike" kern="1200" cap="none" spc="-5" normalizeH="0" baseline="0" noProof="0" dirty="0">
                <a:ln>
                  <a:noFill/>
                </a:ln>
                <a:solidFill>
                  <a:srgbClr val="FF0000"/>
                </a:solidFill>
                <a:effectLst/>
                <a:uLnTx/>
                <a:uFillTx/>
                <a:latin typeface="Calibri"/>
                <a:ea typeface="+mn-ea"/>
                <a:cs typeface="Calibri"/>
              </a:rPr>
              <a:t>αρχική </a:t>
            </a:r>
            <a:r>
              <a:rPr kumimoji="0" sz="1400" b="0" i="0" u="none" strike="noStrike" kern="1200" cap="none" spc="-10" normalizeH="0" baseline="0" noProof="0" dirty="0">
                <a:ln>
                  <a:noFill/>
                </a:ln>
                <a:solidFill>
                  <a:srgbClr val="FF0000"/>
                </a:solidFill>
                <a:effectLst/>
                <a:uLnTx/>
                <a:uFillTx/>
                <a:latin typeface="Calibri"/>
                <a:ea typeface="+mn-ea"/>
                <a:cs typeface="Calibri"/>
              </a:rPr>
              <a:t>σελίδα</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840"/>
              </a:spcBef>
              <a:spcAft>
                <a:spcPts val="0"/>
              </a:spcAft>
              <a:buClrTx/>
              <a:buSzTx/>
              <a:buFontTx/>
              <a:buAutoNum type="arabicPeriod"/>
              <a:tabLst>
                <a:tab pos="354965" algn="l"/>
                <a:tab pos="355600" algn="l"/>
              </a:tabLst>
              <a:defRPr/>
            </a:pPr>
            <a:r>
              <a:rPr kumimoji="0" sz="1400" b="1" i="0" u="none" strike="noStrike" kern="1200" cap="none" spc="-15" normalizeH="0" baseline="0" noProof="0" dirty="0">
                <a:ln>
                  <a:noFill/>
                </a:ln>
                <a:solidFill>
                  <a:srgbClr val="FF0000"/>
                </a:solidFill>
                <a:effectLst/>
                <a:uLnTx/>
                <a:uFillTx/>
                <a:latin typeface="Calibri"/>
                <a:ea typeface="+mn-ea"/>
                <a:cs typeface="Calibri"/>
              </a:rPr>
              <a:t>ORGANISATIONS:</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Search</a:t>
            </a:r>
            <a:r>
              <a:rPr kumimoji="0" sz="1400" b="1" i="0" u="none" strike="noStrike" kern="1200" cap="none" spc="-25" normalizeH="0" baseline="0" noProof="0" dirty="0">
                <a:ln>
                  <a:noFill/>
                </a:ln>
                <a:solidFill>
                  <a:srgbClr val="FF0000"/>
                </a:solidFill>
                <a:effectLst/>
                <a:uLnTx/>
                <a:uFillTx/>
                <a:latin typeface="Calibri"/>
                <a:ea typeface="+mn-ea"/>
                <a:cs typeface="Calibri"/>
              </a:rPr>
              <a:t> </a:t>
            </a:r>
            <a:r>
              <a:rPr kumimoji="0" sz="1400" b="1" i="0" u="none" strike="noStrike" kern="1200" cap="none" spc="-10" normalizeH="0" baseline="0" noProof="0" dirty="0">
                <a:ln>
                  <a:noFill/>
                </a:ln>
                <a:solidFill>
                  <a:srgbClr val="FF0000"/>
                </a:solidFill>
                <a:effectLst/>
                <a:uLnTx/>
                <a:uFillTx/>
                <a:latin typeface="Calibri"/>
                <a:ea typeface="+mn-ea"/>
                <a:cs typeface="Calibri"/>
              </a:rPr>
              <a:t>for </a:t>
            </a:r>
            <a:r>
              <a:rPr kumimoji="0" sz="1400" b="1" i="0" u="none" strike="noStrike" kern="1200" cap="none" spc="0" normalizeH="0" baseline="0" noProof="0" dirty="0">
                <a:ln>
                  <a:noFill/>
                </a:ln>
                <a:solidFill>
                  <a:srgbClr val="FF0000"/>
                </a:solidFill>
                <a:effectLst/>
                <a:uLnTx/>
                <a:uFillTx/>
                <a:latin typeface="Calibri"/>
                <a:ea typeface="+mn-ea"/>
                <a:cs typeface="Calibri"/>
              </a:rPr>
              <a:t>an</a:t>
            </a:r>
            <a:r>
              <a:rPr kumimoji="0" sz="1400" b="1" i="0" u="none" strike="noStrike" kern="1200" cap="none" spc="-10"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Organisation</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Αναζήτηση</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οργανισμών</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που</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είναι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κάτοχοι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OID</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400" b="1" i="0" u="none" strike="noStrike" kern="1200" cap="none" spc="-10" normalizeH="0" baseline="0" noProof="0" dirty="0">
                <a:ln>
                  <a:noFill/>
                </a:ln>
                <a:solidFill>
                  <a:srgbClr val="FF0000"/>
                </a:solidFill>
                <a:effectLst/>
                <a:uLnTx/>
                <a:uFillTx/>
                <a:latin typeface="Calibri"/>
                <a:ea typeface="+mn-ea"/>
                <a:cs typeface="Calibri"/>
              </a:rPr>
              <a:t>Register</a:t>
            </a:r>
            <a:r>
              <a:rPr kumimoji="0" sz="1400" b="1" i="0" u="none" strike="noStrike" kern="1200" cap="none" spc="-35" normalizeH="0" baseline="0" noProof="0" dirty="0">
                <a:ln>
                  <a:noFill/>
                </a:ln>
                <a:solidFill>
                  <a:srgbClr val="FF0000"/>
                </a:solidFill>
                <a:effectLst/>
                <a:uLnTx/>
                <a:uFillTx/>
                <a:latin typeface="Calibri"/>
                <a:ea typeface="+mn-ea"/>
                <a:cs typeface="Calibri"/>
              </a:rPr>
              <a:t> </a:t>
            </a:r>
            <a:r>
              <a:rPr kumimoji="0" sz="1400" b="1" i="0" u="none" strike="noStrike" kern="1200" cap="none" spc="-15" normalizeH="0" baseline="0" noProof="0" dirty="0">
                <a:ln>
                  <a:noFill/>
                </a:ln>
                <a:solidFill>
                  <a:srgbClr val="FF0000"/>
                </a:solidFill>
                <a:effectLst/>
                <a:uLnTx/>
                <a:uFillTx/>
                <a:latin typeface="Calibri"/>
                <a:ea typeface="+mn-ea"/>
                <a:cs typeface="Calibri"/>
              </a:rPr>
              <a:t>my</a:t>
            </a:r>
            <a:r>
              <a:rPr kumimoji="0" sz="1400" b="1" i="0" u="none" strike="noStrike" kern="1200" cap="none" spc="-5" normalizeH="0" baseline="0" noProof="0" dirty="0">
                <a:ln>
                  <a:noFill/>
                </a:ln>
                <a:solidFill>
                  <a:srgbClr val="FF0000"/>
                </a:solidFill>
                <a:effectLst/>
                <a:uLnTx/>
                <a:uFillTx/>
                <a:latin typeface="Calibri"/>
                <a:ea typeface="+mn-ea"/>
                <a:cs typeface="Calibri"/>
              </a:rPr>
              <a:t> Organisation</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Εγγραφή</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νέων</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οργανισμών</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(απαιτεί</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σύνδεση)</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My</a:t>
            </a:r>
            <a:r>
              <a:rPr kumimoji="0" sz="1400" b="1" i="0" u="none" strike="noStrike" kern="1200" cap="none" spc="-10"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organisations</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Λίστα</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οργανισμών</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συνδεδεμένων</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με</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τον</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χρήστη</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(απαιτεί</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σύνδεση)</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830"/>
              </a:spcBef>
              <a:spcAft>
                <a:spcPts val="0"/>
              </a:spcAft>
              <a:buClrTx/>
              <a:buSzTx/>
              <a:buFontTx/>
              <a:buAutoNum type="arabicPeriod" startAt="3"/>
              <a:tabLst>
                <a:tab pos="354965" algn="l"/>
                <a:tab pos="35560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OPPORTUNITIES</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Πρόσβαση</a:t>
            </a:r>
            <a:r>
              <a:rPr kumimoji="0" sz="1400" b="0" i="0" u="none" strike="noStrike" kern="1200" cap="none" spc="0" normalizeH="0" baseline="0" noProof="0" dirty="0">
                <a:ln>
                  <a:noFill/>
                </a:ln>
                <a:solidFill>
                  <a:srgbClr val="FF0000"/>
                </a:solidFill>
                <a:effectLst/>
                <a:uLnTx/>
                <a:uFillTx/>
                <a:latin typeface="Calibri"/>
                <a:ea typeface="+mn-ea"/>
                <a:cs typeface="Calibri"/>
              </a:rPr>
              <a:t> στις</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ηλεκτρονικές</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αιτήσεις</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των</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ανοικτών</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Προσκλήσεων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ts val="1595"/>
              </a:lnSpc>
              <a:spcBef>
                <a:spcPts val="825"/>
              </a:spcBef>
              <a:spcAft>
                <a:spcPts val="0"/>
              </a:spcAft>
              <a:buClrTx/>
              <a:buSzTx/>
              <a:buFontTx/>
              <a:buAutoNum type="arabicPeriod" startAt="3"/>
              <a:tabLst>
                <a:tab pos="354965" algn="l"/>
                <a:tab pos="355600" algn="l"/>
              </a:tabLst>
              <a:defRPr/>
            </a:pPr>
            <a:r>
              <a:rPr kumimoji="0" sz="1400" b="1" i="0" u="none" strike="noStrike" kern="1200" cap="none" spc="-15" normalizeH="0" baseline="0" noProof="0" dirty="0">
                <a:ln>
                  <a:noFill/>
                </a:ln>
                <a:solidFill>
                  <a:srgbClr val="FF0000"/>
                </a:solidFill>
                <a:effectLst/>
                <a:uLnTx/>
                <a:uFillTx/>
                <a:latin typeface="Calibri"/>
                <a:ea typeface="+mn-ea"/>
                <a:cs typeface="Calibri"/>
              </a:rPr>
              <a:t>APPLICATIONS</a:t>
            </a:r>
            <a:r>
              <a:rPr kumimoji="0" sz="1400" b="1"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(απαιτεί</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σύνδεση):</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5285" marR="0" lvl="0" indent="-363220" algn="l" defTabSz="914400" rtl="0" eaLnBrk="1" fontAlgn="auto" latinLnBrk="0" hangingPunct="1">
              <a:lnSpc>
                <a:spcPts val="1510"/>
              </a:lnSpc>
              <a:spcBef>
                <a:spcPts val="0"/>
              </a:spcBef>
              <a:spcAft>
                <a:spcPts val="0"/>
              </a:spcAft>
              <a:buClrTx/>
              <a:buSzTx/>
              <a:buFont typeface="Wingdings"/>
              <a:buChar char=""/>
              <a:tabLst>
                <a:tab pos="375285" algn="l"/>
                <a:tab pos="375920"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My</a:t>
            </a:r>
            <a:r>
              <a:rPr kumimoji="0" sz="1400" b="1" i="0" u="none" strike="noStrike" kern="1200" cap="none" spc="-10"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applications:</a:t>
            </a:r>
            <a:r>
              <a:rPr kumimoji="0" sz="1400" b="1"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Διαχείριση</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αιτήσεων</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(draft</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ή</a:t>
            </a:r>
            <a:r>
              <a:rPr kumimoji="0" sz="1400" b="0" i="0" u="none" strike="noStrike" kern="1200" cap="none" spc="-10" normalizeH="0" baseline="0" noProof="0" dirty="0">
                <a:ln>
                  <a:noFill/>
                </a:ln>
                <a:solidFill>
                  <a:srgbClr val="FF0000"/>
                </a:solidFill>
                <a:effectLst/>
                <a:uLnTx/>
                <a:uFillTx/>
                <a:latin typeface="Calibri"/>
                <a:ea typeface="+mn-ea"/>
                <a:cs typeface="Calibri"/>
              </a:rPr>
              <a:t> submitted)</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που</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έχει</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δημιουργήσει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ο</a:t>
            </a:r>
            <a:r>
              <a:rPr kumimoji="0" sz="1400" b="0" i="0" u="none" strike="noStrike" kern="1200" cap="none" spc="30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χρήστης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5285" marR="0" lvl="0" indent="-363220" algn="l" defTabSz="914400" rtl="0" eaLnBrk="1" fontAlgn="auto" latinLnBrk="0" hangingPunct="1">
              <a:lnSpc>
                <a:spcPts val="1595"/>
              </a:lnSpc>
              <a:spcBef>
                <a:spcPts val="0"/>
              </a:spcBef>
              <a:spcAft>
                <a:spcPts val="0"/>
              </a:spcAft>
              <a:buClrTx/>
              <a:buSzTx/>
              <a:buFont typeface="Wingdings"/>
              <a:buChar char=""/>
              <a:tabLst>
                <a:tab pos="375285" algn="l"/>
                <a:tab pos="375920"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My</a:t>
            </a:r>
            <a:r>
              <a:rPr kumimoji="0" sz="1400" b="1" i="0" u="none" strike="noStrike" kern="1200" cap="none" spc="-15"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contacts:</a:t>
            </a:r>
            <a:r>
              <a:rPr kumimoji="0" sz="1400" b="1"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Διαχείριση</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ατόμων</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επαφής του</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χρήστη</a:t>
            </a:r>
            <a:r>
              <a:rPr kumimoji="0" lang="el-GR" sz="1400" b="0" i="0" u="none" strike="noStrike" kern="1200" cap="none" spc="0" normalizeH="0" baseline="0" noProof="0" dirty="0">
                <a:ln>
                  <a:noFill/>
                </a:ln>
                <a:solidFill>
                  <a:srgbClr val="FF0000"/>
                </a:solidFill>
                <a:effectLst/>
                <a:uLnTx/>
                <a:uFillTx/>
                <a:latin typeface="Calibri"/>
                <a:ea typeface="+mn-ea"/>
                <a:cs typeface="Calibri"/>
              </a:rPr>
              <a:t> (είτε αντλούνται από τις αιτήσεις με τις οποίες είναι συνδεδεμένος είτε καταχωρούνται απευθείας από τον χρήστη στο σημείο αυτό)</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840"/>
              </a:spcBef>
              <a:spcAft>
                <a:spcPts val="0"/>
              </a:spcAft>
              <a:buClrTx/>
              <a:buSzTx/>
              <a:buFontTx/>
              <a:buNone/>
              <a:tabLst>
                <a:tab pos="354965"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5.	</a:t>
            </a:r>
            <a:r>
              <a:rPr kumimoji="0" sz="1400" b="1" i="0" u="none" strike="noStrike" kern="1200" cap="none" spc="-10" normalizeH="0" baseline="0" noProof="0" dirty="0">
                <a:ln>
                  <a:noFill/>
                </a:ln>
                <a:solidFill>
                  <a:srgbClr val="FF0000"/>
                </a:solidFill>
                <a:effectLst/>
                <a:uLnTx/>
                <a:uFillTx/>
                <a:latin typeface="Calibri"/>
                <a:ea typeface="+mn-ea"/>
                <a:cs typeface="Calibri"/>
              </a:rPr>
              <a:t>PROJECTS:</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0205" marR="118110" lvl="0" indent="-358140" algn="l" defTabSz="914400" rtl="0" eaLnBrk="1" fontAlgn="auto" latinLnBrk="0" hangingPunct="1">
              <a:lnSpc>
                <a:spcPts val="1520"/>
              </a:lnSpc>
              <a:spcBef>
                <a:spcPts val="1015"/>
              </a:spcBef>
              <a:spcAft>
                <a:spcPts val="0"/>
              </a:spcAft>
              <a:buClrTx/>
              <a:buSzTx/>
              <a:buFont typeface="Wingdings"/>
              <a:buChar char=""/>
              <a:tabLst>
                <a:tab pos="370205" algn="l"/>
                <a:tab pos="370840"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My</a:t>
            </a:r>
            <a:r>
              <a:rPr kumimoji="0" sz="1400" b="1" i="0" u="none" strike="noStrike" kern="1200" cap="none" spc="-10"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projects:</a:t>
            </a:r>
            <a:r>
              <a:rPr kumimoji="0" sz="1400" b="1"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Διαχείριση</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Σχεδίων </a:t>
            </a:r>
            <a:r>
              <a:rPr kumimoji="0" sz="1400" b="0" i="0" u="none" strike="noStrike" kern="1200" cap="none" spc="0" normalizeH="0" baseline="0" noProof="0" dirty="0">
                <a:ln>
                  <a:noFill/>
                </a:ln>
                <a:solidFill>
                  <a:srgbClr val="FF0000"/>
                </a:solidFill>
                <a:effectLst/>
                <a:uLnTx/>
                <a:uFillTx/>
                <a:latin typeface="Calibri"/>
                <a:ea typeface="+mn-ea"/>
                <a:cs typeface="Calibri"/>
              </a:rPr>
              <a:t>που</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εγκρίθηκαν</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από</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το </a:t>
            </a:r>
            <a:r>
              <a:rPr kumimoji="0" sz="1400" b="0" i="0" u="none" strike="noStrike" kern="1200" cap="none" spc="-5" normalizeH="0" baseline="0" noProof="0" dirty="0">
                <a:ln>
                  <a:noFill/>
                </a:ln>
                <a:solidFill>
                  <a:srgbClr val="FF0000"/>
                </a:solidFill>
                <a:effectLst/>
                <a:uLnTx/>
                <a:uFillTx/>
                <a:latin typeface="Calibri"/>
                <a:ea typeface="+mn-ea"/>
                <a:cs typeface="Calibri"/>
              </a:rPr>
              <a:t>2021</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κι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έπειτα,</a:t>
            </a:r>
            <a:r>
              <a:rPr kumimoji="0" sz="1400" b="0" i="0" u="none" strike="noStrike" kern="1200" cap="none" spc="0" normalizeH="0" baseline="0" noProof="0" dirty="0">
                <a:ln>
                  <a:noFill/>
                </a:ln>
                <a:solidFill>
                  <a:srgbClr val="FF0000"/>
                </a:solidFill>
                <a:effectLst/>
                <a:uLnTx/>
                <a:uFillTx/>
                <a:latin typeface="Calibri"/>
                <a:ea typeface="+mn-ea"/>
                <a:cs typeface="Calibri"/>
              </a:rPr>
              <a:t> με </a:t>
            </a:r>
            <a:r>
              <a:rPr kumimoji="0" sz="1400" b="0" i="0" u="none" strike="noStrike" kern="1200" cap="none" spc="-10" normalizeH="0" baseline="0" noProof="0" dirty="0">
                <a:ln>
                  <a:noFill/>
                </a:ln>
                <a:solidFill>
                  <a:srgbClr val="FF0000"/>
                </a:solidFill>
                <a:effectLst/>
                <a:uLnTx/>
                <a:uFillTx/>
                <a:latin typeface="Calibri"/>
                <a:ea typeface="+mn-ea"/>
                <a:cs typeface="Calibri"/>
              </a:rPr>
              <a:t>τα</a:t>
            </a:r>
            <a:r>
              <a:rPr kumimoji="0" sz="1400" b="0" i="0" u="none" strike="noStrike" kern="1200" cap="none" spc="0" normalizeH="0" baseline="0" noProof="0" dirty="0">
                <a:ln>
                  <a:noFill/>
                </a:ln>
                <a:solidFill>
                  <a:srgbClr val="FF0000"/>
                </a:solidFill>
                <a:effectLst/>
                <a:uLnTx/>
                <a:uFillTx/>
                <a:latin typeface="Calibri"/>
                <a:ea typeface="+mn-ea"/>
                <a:cs typeface="Calibri"/>
              </a:rPr>
              <a:t> οποία</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ο</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είναι </a:t>
            </a:r>
            <a:r>
              <a:rPr kumimoji="0" sz="1400" b="0" i="0" u="none" strike="noStrike" kern="1200" cap="none" spc="-30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συνδεδεμένος</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(είτε</a:t>
            </a:r>
            <a:r>
              <a:rPr kumimoji="0" sz="1400" b="0" i="0" u="none" strike="noStrike" kern="1200" cap="none" spc="-5" normalizeH="0" baseline="0" noProof="0" dirty="0">
                <a:ln>
                  <a:noFill/>
                </a:ln>
                <a:solidFill>
                  <a:srgbClr val="FF0000"/>
                </a:solidFill>
                <a:effectLst/>
                <a:uLnTx/>
                <a:uFillTx/>
                <a:latin typeface="Calibri"/>
                <a:ea typeface="+mn-ea"/>
                <a:cs typeface="Calibri"/>
              </a:rPr>
              <a:t> ως</a:t>
            </a:r>
            <a:r>
              <a:rPr kumimoji="0" sz="1400" b="0" i="0" u="none" strike="noStrike" kern="1200" cap="none" spc="-10" normalizeH="0" baseline="0" noProof="0" dirty="0">
                <a:ln>
                  <a:noFill/>
                </a:ln>
                <a:solidFill>
                  <a:srgbClr val="FF0000"/>
                </a:solidFill>
                <a:effectLst/>
                <a:uLnTx/>
                <a:uFillTx/>
                <a:latin typeface="Calibri"/>
                <a:ea typeface="+mn-ea"/>
                <a:cs typeface="Calibri"/>
              </a:rPr>
              <a:t> άτομο</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επαφής </a:t>
            </a:r>
            <a:r>
              <a:rPr kumimoji="0" sz="1400" b="0" i="0" u="none" strike="noStrike" kern="1200" cap="none" spc="-10" normalizeH="0" baseline="0" noProof="0" dirty="0">
                <a:ln>
                  <a:noFill/>
                </a:ln>
                <a:solidFill>
                  <a:srgbClr val="FF0000"/>
                </a:solidFill>
                <a:effectLst/>
                <a:uLnTx/>
                <a:uFillTx/>
                <a:latin typeface="Calibri"/>
                <a:ea typeface="+mn-ea"/>
                <a:cs typeface="Calibri"/>
              </a:rPr>
              <a:t>είτε</a:t>
            </a:r>
            <a:r>
              <a:rPr kumimoji="0" sz="1400" b="0" i="0" u="none" strike="noStrike" kern="1200" cap="none" spc="-5" normalizeH="0" baseline="0" noProof="0" dirty="0">
                <a:ln>
                  <a:noFill/>
                </a:ln>
                <a:solidFill>
                  <a:srgbClr val="FF0000"/>
                </a:solidFill>
                <a:effectLst/>
                <a:uLnTx/>
                <a:uFillTx/>
                <a:latin typeface="Calibri"/>
                <a:ea typeface="+mn-ea"/>
                <a:cs typeface="Calibri"/>
              </a:rPr>
              <a:t> ως</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νόμιμος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εκπρόσωπος)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Wingdings"/>
                <a:ea typeface="+mn-ea"/>
                <a:cs typeface="Wingdings"/>
              </a:rPr>
              <a:t></a:t>
            </a:r>
            <a:r>
              <a:rPr kumimoji="0" sz="1400" b="0" i="0" u="none" strike="noStrike" kern="1200" cap="none" spc="-10" normalizeH="0" baseline="0" noProof="0" dirty="0">
                <a:ln>
                  <a:noFill/>
                </a:ln>
                <a:solidFill>
                  <a:srgbClr val="FF0000"/>
                </a:solidFill>
                <a:effectLst/>
                <a:uLnTx/>
                <a:uFillTx/>
                <a:latin typeface="Calibri"/>
                <a:ea typeface="+mn-ea"/>
                <a:cs typeface="Calibri"/>
              </a:rPr>
              <a:t>απαιτεί</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σύνδεση</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3380" marR="0" lvl="0" indent="-361315" algn="l" defTabSz="914400" rtl="0" eaLnBrk="1" fontAlgn="auto" latinLnBrk="0" hangingPunct="1">
              <a:lnSpc>
                <a:spcPct val="100000"/>
              </a:lnSpc>
              <a:spcBef>
                <a:spcPts val="795"/>
              </a:spcBef>
              <a:spcAft>
                <a:spcPts val="0"/>
              </a:spcAft>
              <a:buClrTx/>
              <a:buSzTx/>
              <a:buFont typeface="Wingdings"/>
              <a:buChar char=""/>
              <a:tabLst>
                <a:tab pos="373380" algn="l"/>
                <a:tab pos="374015"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Project</a:t>
            </a:r>
            <a:r>
              <a:rPr kumimoji="0" sz="1400" b="1" i="0" u="none" strike="noStrike" kern="1200" cap="none" spc="-25"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Results:</a:t>
            </a:r>
            <a:r>
              <a:rPr kumimoji="0" sz="1400" b="1"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Πρόσβαση</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στην</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Πλατφόρμα</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Διάδοσης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Αποτελεσμάτων</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των</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Σχεδίων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3380" marR="0" lvl="0" indent="-361315" algn="l" defTabSz="914400" rtl="0" eaLnBrk="1" fontAlgn="auto" latinLnBrk="0" hangingPunct="1">
              <a:lnSpc>
                <a:spcPts val="1595"/>
              </a:lnSpc>
              <a:spcBef>
                <a:spcPts val="840"/>
              </a:spcBef>
              <a:spcAft>
                <a:spcPts val="0"/>
              </a:spcAft>
              <a:buClrTx/>
              <a:buSzTx/>
              <a:buFont typeface="Wingdings"/>
              <a:buChar char=""/>
              <a:tabLst>
                <a:tab pos="373380" algn="l"/>
                <a:tab pos="374015" algn="l"/>
              </a:tabLst>
              <a:defRPr/>
            </a:pPr>
            <a:r>
              <a:rPr kumimoji="0" sz="1400" b="1" i="0" u="none" strike="noStrike" kern="1200" cap="none" spc="-10" normalizeH="0" baseline="0" noProof="0" dirty="0">
                <a:ln>
                  <a:noFill/>
                </a:ln>
                <a:solidFill>
                  <a:srgbClr val="FF0000"/>
                </a:solidFill>
                <a:effectLst/>
                <a:uLnTx/>
                <a:uFillTx/>
                <a:latin typeface="Calibri"/>
                <a:ea typeface="+mn-ea"/>
                <a:cs typeface="Calibri"/>
              </a:rPr>
              <a:t>Past </a:t>
            </a:r>
            <a:r>
              <a:rPr kumimoji="0" sz="1400" b="1" i="0" u="none" strike="noStrike" kern="1200" cap="none" spc="-5" normalizeH="0" baseline="0" noProof="0" dirty="0">
                <a:ln>
                  <a:noFill/>
                </a:ln>
                <a:solidFill>
                  <a:srgbClr val="FF0000"/>
                </a:solidFill>
                <a:effectLst/>
                <a:uLnTx/>
                <a:uFillTx/>
                <a:latin typeface="Calibri"/>
                <a:ea typeface="+mn-ea"/>
                <a:cs typeface="Calibri"/>
              </a:rPr>
              <a:t>Programmes</a:t>
            </a:r>
            <a:r>
              <a:rPr kumimoji="0" sz="1400" b="1" i="0" u="none" strike="noStrike" kern="1200" cap="none" spc="-35" normalizeH="0" baseline="0" noProof="0" dirty="0">
                <a:ln>
                  <a:noFill/>
                </a:ln>
                <a:solidFill>
                  <a:srgbClr val="FF0000"/>
                </a:solidFill>
                <a:effectLst/>
                <a:uLnTx/>
                <a:uFillTx/>
                <a:latin typeface="Calibri"/>
                <a:ea typeface="+mn-ea"/>
                <a:cs typeface="Calibri"/>
              </a:rPr>
              <a:t> </a:t>
            </a:r>
            <a:r>
              <a:rPr kumimoji="0" sz="1400" b="1" i="0" u="none" strike="noStrike" kern="1200" cap="none" spc="-10" normalizeH="0" baseline="0" noProof="0" dirty="0">
                <a:ln>
                  <a:noFill/>
                </a:ln>
                <a:solidFill>
                  <a:srgbClr val="FF0000"/>
                </a:solidFill>
                <a:effectLst/>
                <a:uLnTx/>
                <a:uFillTx/>
                <a:latin typeface="Calibri"/>
                <a:ea typeface="+mn-ea"/>
                <a:cs typeface="Calibri"/>
              </a:rPr>
              <a:t>(2007-2020):</a:t>
            </a:r>
            <a:r>
              <a:rPr kumimoji="0" sz="1400" b="1" i="0" u="none" strike="noStrike" kern="1200" cap="none" spc="5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Διαχείριση</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Σχεδίων </a:t>
            </a:r>
            <a:r>
              <a:rPr kumimoji="0" sz="1400" b="0" i="0" u="none" strike="noStrike" kern="1200" cap="none" spc="0" normalizeH="0" baseline="0" noProof="0" dirty="0">
                <a:ln>
                  <a:noFill/>
                </a:ln>
                <a:solidFill>
                  <a:srgbClr val="FF0000"/>
                </a:solidFill>
                <a:effectLst/>
                <a:uLnTx/>
                <a:uFillTx/>
                <a:latin typeface="Calibri"/>
                <a:ea typeface="+mn-ea"/>
                <a:cs typeface="Calibri"/>
              </a:rPr>
              <a:t>που </a:t>
            </a:r>
            <a:r>
              <a:rPr kumimoji="0" sz="1400" b="0" i="0" u="none" strike="noStrike" kern="1200" cap="none" spc="-10" normalizeH="0" baseline="0" noProof="0" dirty="0">
                <a:ln>
                  <a:noFill/>
                </a:ln>
                <a:solidFill>
                  <a:srgbClr val="FF0000"/>
                </a:solidFill>
                <a:effectLst/>
                <a:uLnTx/>
                <a:uFillTx/>
                <a:latin typeface="Calibri"/>
                <a:ea typeface="+mn-ea"/>
                <a:cs typeface="Calibri"/>
              </a:rPr>
              <a:t>εγκρίθηκαν</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πριν </a:t>
            </a:r>
            <a:r>
              <a:rPr kumimoji="0" sz="1400" b="0" i="0" u="none" strike="noStrike" kern="1200" cap="none" spc="0" normalizeH="0" baseline="0" noProof="0" dirty="0">
                <a:ln>
                  <a:noFill/>
                </a:ln>
                <a:solidFill>
                  <a:srgbClr val="FF0000"/>
                </a:solidFill>
                <a:effectLst/>
                <a:uLnTx/>
                <a:uFillTx/>
                <a:latin typeface="Calibri"/>
                <a:ea typeface="+mn-ea"/>
                <a:cs typeface="Calibri"/>
              </a:rPr>
              <a:t>από</a:t>
            </a:r>
            <a:r>
              <a:rPr kumimoji="0" sz="1400" b="0" i="0" u="none" strike="noStrike" kern="1200" cap="none" spc="-10" normalizeH="0" baseline="0" noProof="0" dirty="0">
                <a:ln>
                  <a:noFill/>
                </a:ln>
                <a:solidFill>
                  <a:srgbClr val="FF0000"/>
                </a:solidFill>
                <a:effectLst/>
                <a:uLnTx/>
                <a:uFillTx/>
                <a:latin typeface="Calibri"/>
                <a:ea typeface="+mn-ea"/>
                <a:cs typeface="Calibri"/>
              </a:rPr>
              <a:t> το</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2021,</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με </a:t>
            </a:r>
            <a:r>
              <a:rPr kumimoji="0" sz="1400" b="0" i="0" u="none" strike="noStrike" kern="1200" cap="none" spc="-10" normalizeH="0" baseline="0" noProof="0" dirty="0">
                <a:ln>
                  <a:noFill/>
                </a:ln>
                <a:solidFill>
                  <a:srgbClr val="FF0000"/>
                </a:solidFill>
                <a:effectLst/>
                <a:uLnTx/>
                <a:uFillTx/>
                <a:latin typeface="Calibri"/>
                <a:ea typeface="+mn-ea"/>
                <a:cs typeface="Calibri"/>
              </a:rPr>
              <a:t>τα</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οποία</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ο</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3380" marR="0" lvl="0" indent="0" algn="l" defTabSz="914400" rtl="0" eaLnBrk="1" fontAlgn="auto" latinLnBrk="0" hangingPunct="1">
              <a:lnSpc>
                <a:spcPts val="1595"/>
              </a:lnSpc>
              <a:spcBef>
                <a:spcPts val="0"/>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είναι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συνδεδεμένος</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(είτε</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ως </a:t>
            </a:r>
            <a:r>
              <a:rPr kumimoji="0" sz="1400" b="0" i="0" u="none" strike="noStrike" kern="1200" cap="none" spc="-10" normalizeH="0" baseline="0" noProof="0" dirty="0">
                <a:ln>
                  <a:noFill/>
                </a:ln>
                <a:solidFill>
                  <a:srgbClr val="FF0000"/>
                </a:solidFill>
                <a:effectLst/>
                <a:uLnTx/>
                <a:uFillTx/>
                <a:latin typeface="Calibri"/>
                <a:ea typeface="+mn-ea"/>
                <a:cs typeface="Calibri"/>
              </a:rPr>
              <a:t>άτομο</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είτε </a:t>
            </a:r>
            <a:r>
              <a:rPr kumimoji="0" sz="1400" b="0" i="0" u="none" strike="noStrike" kern="1200" cap="none" spc="-5" normalizeH="0" baseline="0" noProof="0" dirty="0">
                <a:ln>
                  <a:noFill/>
                </a:ln>
                <a:solidFill>
                  <a:srgbClr val="FF0000"/>
                </a:solidFill>
                <a:effectLst/>
                <a:uLnTx/>
                <a:uFillTx/>
                <a:latin typeface="Calibri"/>
                <a:ea typeface="+mn-ea"/>
                <a:cs typeface="Calibri"/>
              </a:rPr>
              <a:t>ως</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νόμιμος</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εκπρόσωπος)</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Wingdings"/>
                <a:ea typeface="+mn-ea"/>
                <a:cs typeface="Wingdings"/>
              </a:rPr>
              <a:t></a:t>
            </a:r>
            <a:r>
              <a:rPr kumimoji="0" sz="1400" b="0" i="0" u="none" strike="noStrike" kern="1200" cap="none" spc="-10" normalizeH="0" baseline="0" noProof="0" dirty="0">
                <a:ln>
                  <a:noFill/>
                </a:ln>
                <a:solidFill>
                  <a:srgbClr val="FF0000"/>
                </a:solidFill>
                <a:effectLst/>
                <a:uLnTx/>
                <a:uFillTx/>
                <a:latin typeface="Calibri"/>
                <a:ea typeface="+mn-ea"/>
                <a:cs typeface="Calibri"/>
              </a:rPr>
              <a:t>απαιτεί</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σύνδεση</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830"/>
              </a:spcBef>
              <a:spcAft>
                <a:spcPts val="0"/>
              </a:spcAft>
              <a:buClrTx/>
              <a:buSzTx/>
              <a:buFontTx/>
              <a:buNone/>
              <a:tabLst>
                <a:tab pos="388620"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6.	</a:t>
            </a:r>
            <a:r>
              <a:rPr kumimoji="0" sz="1400" b="1" i="0" u="none" strike="noStrike" kern="1200" cap="none" spc="-15" normalizeH="0" baseline="0" noProof="0" dirty="0">
                <a:ln>
                  <a:noFill/>
                </a:ln>
                <a:solidFill>
                  <a:srgbClr val="FF0000"/>
                </a:solidFill>
                <a:effectLst/>
                <a:uLnTx/>
                <a:uFillTx/>
                <a:latin typeface="Calibri"/>
                <a:ea typeface="+mn-ea"/>
                <a:cs typeface="Calibri"/>
              </a:rPr>
              <a:t>SUPPORT:</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0205" marR="165735" lvl="0" indent="-358140" algn="l" defTabSz="914400" rtl="0" eaLnBrk="1" fontAlgn="auto" latinLnBrk="0" hangingPunct="1">
              <a:lnSpc>
                <a:spcPts val="1510"/>
              </a:lnSpc>
              <a:spcBef>
                <a:spcPts val="1019"/>
              </a:spcBef>
              <a:spcAft>
                <a:spcPts val="0"/>
              </a:spcAft>
              <a:buClrTx/>
              <a:buSzTx/>
              <a:buFont typeface="Wingdings"/>
              <a:buChar char=""/>
              <a:tabLst>
                <a:tab pos="370205" algn="l"/>
                <a:tab pos="370840"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Guides</a:t>
            </a:r>
            <a:r>
              <a:rPr kumimoji="0" sz="1400" b="0" i="0" u="none" strike="noStrike" kern="1200" cap="none" spc="0" normalizeH="0" baseline="0" noProof="0" dirty="0">
                <a:ln>
                  <a:noFill/>
                </a:ln>
                <a:solidFill>
                  <a:srgbClr val="FF0000"/>
                </a:solidFill>
                <a:effectLst/>
                <a:uLnTx/>
                <a:uFillTx/>
                <a:latin typeface="Calibri"/>
                <a:ea typeface="+mn-ea"/>
                <a:cs typeface="Calibri"/>
              </a:rPr>
              <a:t>:</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Πρόσβαση</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στους</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Οδηγούς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για</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αιτητές</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παρούσας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Προγραμματικής</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20" normalizeH="0" baseline="0" noProof="0" dirty="0">
                <a:ln>
                  <a:noFill/>
                </a:ln>
                <a:solidFill>
                  <a:srgbClr val="FF0000"/>
                </a:solidFill>
                <a:effectLst/>
                <a:uLnTx/>
                <a:uFillTx/>
                <a:latin typeface="Calibri"/>
                <a:ea typeface="+mn-ea"/>
                <a:cs typeface="Calibri"/>
              </a:rPr>
              <a:t>και</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δικαιούχους</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Σχεδίων </a:t>
            </a:r>
            <a:r>
              <a:rPr kumimoji="0" sz="1400" b="0" i="0" u="none" strike="noStrike" kern="1200" cap="none" spc="-30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παρούσας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20" normalizeH="0" baseline="0" noProof="0" dirty="0">
                <a:ln>
                  <a:noFill/>
                </a:ln>
                <a:solidFill>
                  <a:srgbClr val="FF0000"/>
                </a:solidFill>
                <a:effectLst/>
                <a:uLnTx/>
                <a:uFillTx/>
                <a:latin typeface="Calibri"/>
                <a:ea typeface="+mn-ea"/>
                <a:cs typeface="Calibri"/>
              </a:rPr>
              <a:t>και</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προηγούμενης</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Προγραμματικής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60045" marR="0" lvl="0" indent="-347980" algn="l" defTabSz="914400" rtl="0" eaLnBrk="1" fontAlgn="auto" latinLnBrk="0" hangingPunct="1">
              <a:lnSpc>
                <a:spcPct val="100000"/>
              </a:lnSpc>
              <a:spcBef>
                <a:spcPts val="819"/>
              </a:spcBef>
              <a:spcAft>
                <a:spcPts val="0"/>
              </a:spcAft>
              <a:buClrTx/>
              <a:buSzTx/>
              <a:buFont typeface="Wingdings"/>
              <a:buChar char=""/>
              <a:tabLst>
                <a:tab pos="360045" algn="l"/>
                <a:tab pos="36068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Erasmus+:</a:t>
            </a:r>
            <a:r>
              <a:rPr kumimoji="0" sz="1400" b="1" i="0" u="none" strike="noStrike" kern="1200" cap="none" spc="-20"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List</a:t>
            </a:r>
            <a:r>
              <a:rPr kumimoji="0" sz="1400" b="1" i="0" u="none" strike="noStrike" kern="1200" cap="none" spc="5"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of</a:t>
            </a:r>
            <a:r>
              <a:rPr kumimoji="0" sz="1400" b="1" i="0" u="none" strike="noStrike" kern="1200" cap="none" spc="-15"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National</a:t>
            </a:r>
            <a:r>
              <a:rPr kumimoji="0" sz="1400" b="1" i="0" u="none" strike="noStrike" kern="1200" cap="none" spc="-30"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Agencies</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Στοιχεία</a:t>
            </a:r>
            <a:r>
              <a:rPr kumimoji="0" sz="1400" b="0" i="0" u="none" strike="noStrike" kern="1200" cap="none" spc="-10" normalizeH="0" baseline="0" noProof="0" dirty="0">
                <a:ln>
                  <a:noFill/>
                </a:ln>
                <a:solidFill>
                  <a:srgbClr val="FF0000"/>
                </a:solidFill>
                <a:effectLst/>
                <a:uLnTx/>
                <a:uFillTx/>
                <a:latin typeface="Calibri"/>
                <a:ea typeface="+mn-ea"/>
                <a:cs typeface="Calibri"/>
              </a:rPr>
              <a:t> επικοινωνίας</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Εθνικών</a:t>
            </a:r>
            <a:r>
              <a:rPr kumimoji="0" sz="1400" b="0" i="0" u="none" strike="noStrike" kern="1200" cap="none" spc="-5" normalizeH="0" baseline="0" noProof="0" dirty="0">
                <a:ln>
                  <a:noFill/>
                </a:ln>
                <a:solidFill>
                  <a:srgbClr val="FF0000"/>
                </a:solidFill>
                <a:effectLst/>
                <a:uLnTx/>
                <a:uFillTx/>
                <a:latin typeface="Calibri"/>
                <a:ea typeface="+mn-ea"/>
                <a:cs typeface="Calibri"/>
              </a:rPr>
              <a:t> Υπηρεσιών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830"/>
              </a:spcBef>
              <a:spcAft>
                <a:spcPts val="0"/>
              </a:spcAft>
              <a:buClrTx/>
              <a:buSzTx/>
              <a:buFontTx/>
              <a:buAutoNum type="arabicPeriod" startAt="7"/>
              <a:tabLst>
                <a:tab pos="354965" algn="l"/>
                <a:tab pos="35560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RESOURCES</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Πρόσβαση</a:t>
            </a:r>
            <a:r>
              <a:rPr kumimoji="0" sz="1400" b="0" i="0" u="none" strike="noStrike" kern="1200" cap="none" spc="0" normalizeH="0" baseline="0" noProof="0" dirty="0">
                <a:ln>
                  <a:noFill/>
                </a:ln>
                <a:solidFill>
                  <a:srgbClr val="FF0000"/>
                </a:solidFill>
                <a:effectLst/>
                <a:uLnTx/>
                <a:uFillTx/>
                <a:latin typeface="Calibri"/>
                <a:ea typeface="+mn-ea"/>
                <a:cs typeface="Calibri"/>
              </a:rPr>
              <a:t> σε</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επιπλέον</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χρήσιμες</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πηγές</a:t>
            </a:r>
            <a:r>
              <a:rPr kumimoji="0" lang="el-GR" sz="1400" b="0" i="0" u="none" strike="noStrike" kern="1200" cap="none" spc="-10" normalizeH="0" baseline="0" noProof="0" dirty="0">
                <a:ln>
                  <a:noFill/>
                </a:ln>
                <a:solidFill>
                  <a:srgbClr val="FF0000"/>
                </a:solidFill>
                <a:effectLst/>
                <a:uLnTx/>
                <a:uFillTx/>
                <a:latin typeface="Calibri"/>
                <a:ea typeface="+mn-ea"/>
                <a:cs typeface="Calibri"/>
              </a:rPr>
              <a:t>, όπως σύνδεσμοι σε επίσημη πληροφόρηση για το </a:t>
            </a:r>
            <a:r>
              <a:rPr kumimoji="0" lang="en-GB" sz="1400" b="0" i="0" u="none" strike="noStrike" kern="1200" cap="none" spc="-10" normalizeH="0" baseline="0" noProof="0" dirty="0">
                <a:ln>
                  <a:noFill/>
                </a:ln>
                <a:solidFill>
                  <a:srgbClr val="FF0000"/>
                </a:solidFill>
                <a:effectLst/>
                <a:uLnTx/>
                <a:uFillTx/>
                <a:latin typeface="Calibri"/>
                <a:ea typeface="+mn-ea"/>
                <a:cs typeface="Calibri"/>
              </a:rPr>
              <a:t>Erasmus+</a:t>
            </a:r>
            <a:r>
              <a:rPr kumimoji="0" lang="el-GR" sz="1400" b="0" i="0" u="none" strike="noStrike" kern="1200" cap="none" spc="-10" normalizeH="0" baseline="0" noProof="0" dirty="0">
                <a:ln>
                  <a:noFill/>
                </a:ln>
                <a:solidFill>
                  <a:srgbClr val="FF0000"/>
                </a:solidFill>
                <a:effectLst/>
                <a:uLnTx/>
                <a:uFillTx/>
                <a:latin typeface="Calibri"/>
                <a:ea typeface="+mn-ea"/>
                <a:cs typeface="Calibri"/>
              </a:rPr>
              <a:t> κτλ.</a:t>
            </a:r>
            <a:endParaRPr kumimoji="0" lang="en-GB" sz="1400" b="0" i="0" u="none" strike="noStrike" kern="1200" cap="none" spc="-10" normalizeH="0" baseline="0" noProof="0" dirty="0">
              <a:ln>
                <a:noFill/>
              </a:ln>
              <a:solidFill>
                <a:srgbClr val="FF0000"/>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830"/>
              </a:spcBef>
              <a:spcAft>
                <a:spcPts val="0"/>
              </a:spcAft>
              <a:buClrTx/>
              <a:buSzTx/>
              <a:buFontTx/>
              <a:buAutoNum type="arabicPeriod" startAt="7"/>
              <a:tabLst>
                <a:tab pos="354965" algn="l"/>
                <a:tab pos="355600" algn="l"/>
              </a:tabLst>
              <a:defRPr/>
            </a:pPr>
            <a:r>
              <a:rPr kumimoji="0" lang="en-GB" sz="1400" b="1" i="0" u="none" strike="noStrike" kern="1200" cap="none" spc="-10" normalizeH="0" baseline="0" noProof="0" dirty="0">
                <a:ln>
                  <a:noFill/>
                </a:ln>
                <a:solidFill>
                  <a:srgbClr val="FF0000"/>
                </a:solidFill>
                <a:effectLst/>
                <a:uLnTx/>
                <a:uFillTx/>
                <a:latin typeface="Calibri"/>
                <a:ea typeface="+mn-ea"/>
                <a:cs typeface="Calibri"/>
              </a:rPr>
              <a:t>TOOLS:</a:t>
            </a:r>
            <a:r>
              <a:rPr kumimoji="0" lang="en-GB" sz="1400" b="1" i="0" u="none" strike="noStrike" kern="1200" cap="none" spc="275" normalizeH="0" baseline="0" noProof="0" dirty="0">
                <a:ln>
                  <a:noFill/>
                </a:ln>
                <a:solidFill>
                  <a:srgbClr val="FF0000"/>
                </a:solidFill>
                <a:effectLst/>
                <a:uLnTx/>
                <a:uFillTx/>
                <a:latin typeface="Calibri"/>
                <a:ea typeface="+mn-ea"/>
                <a:cs typeface="Calibri"/>
              </a:rPr>
              <a:t> </a:t>
            </a:r>
            <a:r>
              <a:rPr kumimoji="0" lang="el-GR" sz="1400" b="0" i="0" u="none" strike="noStrike" kern="1200" cap="none" spc="-5" normalizeH="0" baseline="0" noProof="0" dirty="0">
                <a:ln>
                  <a:noFill/>
                </a:ln>
                <a:solidFill>
                  <a:srgbClr val="FF0000"/>
                </a:solidFill>
                <a:effectLst/>
                <a:uLnTx/>
                <a:uFillTx/>
                <a:latin typeface="Calibri"/>
                <a:ea typeface="+mn-ea"/>
                <a:cs typeface="Calibri"/>
              </a:rPr>
              <a:t>Διαχείριση</a:t>
            </a:r>
            <a:r>
              <a:rPr kumimoji="0" lang="el-GR" sz="1400" b="0" i="0" u="none" strike="noStrike" kern="1200" cap="none" spc="-10" normalizeH="0" baseline="0" noProof="0" dirty="0">
                <a:ln>
                  <a:noFill/>
                </a:ln>
                <a:solidFill>
                  <a:srgbClr val="FF0000"/>
                </a:solidFill>
                <a:effectLst/>
                <a:uLnTx/>
                <a:uFillTx/>
                <a:latin typeface="Calibri"/>
                <a:ea typeface="+mn-ea"/>
                <a:cs typeface="Calibri"/>
              </a:rPr>
              <a:t> </a:t>
            </a:r>
            <a:r>
              <a:rPr kumimoji="0" lang="el-GR" sz="1400" b="0" i="0" u="none" strike="noStrike" kern="1200" cap="none" spc="-5" normalizeH="0" baseline="0" noProof="0" dirty="0">
                <a:ln>
                  <a:noFill/>
                </a:ln>
                <a:solidFill>
                  <a:srgbClr val="FF0000"/>
                </a:solidFill>
                <a:effectLst/>
                <a:uLnTx/>
                <a:uFillTx/>
                <a:latin typeface="Calibri"/>
                <a:ea typeface="+mn-ea"/>
                <a:cs typeface="Calibri"/>
              </a:rPr>
              <a:t>ειδοποιήσεων</a:t>
            </a:r>
            <a:endParaRPr kumimoji="0" lang="el-GR" sz="1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3" cstate="print"/>
          <a:stretch>
            <a:fillRect/>
          </a:stretch>
        </p:blipFill>
        <p:spPr>
          <a:xfrm>
            <a:off x="111252" y="780286"/>
            <a:ext cx="3051048" cy="602437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058" y="89661"/>
            <a:ext cx="543052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OPPORTUNITIES</a:t>
            </a:r>
            <a:endParaRPr sz="2800" dirty="0"/>
          </a:p>
        </p:txBody>
      </p:sp>
      <p:sp>
        <p:nvSpPr>
          <p:cNvPr id="3" name="object 3"/>
          <p:cNvSpPr txBox="1"/>
          <p:nvPr/>
        </p:nvSpPr>
        <p:spPr>
          <a:xfrm>
            <a:off x="493572" y="1034922"/>
            <a:ext cx="5656580" cy="958215"/>
          </a:xfrm>
          <a:prstGeom prst="rect">
            <a:avLst/>
          </a:prstGeom>
        </p:spPr>
        <p:txBody>
          <a:bodyPr vert="horz" wrap="square" lIns="0" tIns="12700" rIns="0" bIns="0" rtlCol="0">
            <a:spAutoFit/>
          </a:bodyPr>
          <a:lstStyle/>
          <a:p>
            <a:pPr marL="469900" marR="0" lvl="0" indent="-457834" algn="l" defTabSz="914400" rtl="0" eaLnBrk="1" fontAlgn="auto" latinLnBrk="0" hangingPunct="1">
              <a:lnSpc>
                <a:spcPct val="100000"/>
              </a:lnSpc>
              <a:spcBef>
                <a:spcPts val="100"/>
              </a:spcBef>
              <a:spcAft>
                <a:spcPts val="0"/>
              </a:spcAft>
              <a:buClrTx/>
              <a:buSzTx/>
              <a:buFontTx/>
              <a:buAutoNum type="arabicPeriod"/>
              <a:tabLst>
                <a:tab pos="469900" algn="l"/>
                <a:tab pos="470534"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Από</a:t>
            </a:r>
            <a:r>
              <a:rPr kumimoji="0" sz="1800" b="0" i="0" u="none" strike="noStrike" kern="1200" cap="none" spc="-5" normalizeH="0" baseline="0" noProof="0" dirty="0">
                <a:ln>
                  <a:noFill/>
                </a:ln>
                <a:solidFill>
                  <a:srgbClr val="FF0000"/>
                </a:solidFill>
                <a:effectLst/>
                <a:uLnTx/>
                <a:uFillTx/>
                <a:latin typeface="Calibri"/>
                <a:ea typeface="+mn-ea"/>
                <a:cs typeface="Calibri"/>
              </a:rPr>
              <a:t> το</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κυρίως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μενού</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 χρήστης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επιλέγει</a:t>
            </a:r>
            <a:r>
              <a:rPr kumimoji="0" sz="1800" b="0" i="0" u="none" strike="noStrike" kern="1200" cap="none" spc="6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Opportunities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
                <a:srgbClr val="FF0000"/>
              </a:buClr>
              <a:buSzTx/>
              <a:buFont typeface="Calibri"/>
              <a:buAutoNum type="arabicPeriod"/>
              <a:tabLst/>
              <a:defRPr/>
            </a:pPr>
            <a:endParaRPr kumimoji="0" sz="2450" b="0" i="0" u="none" strike="noStrike" kern="1200" cap="none" spc="0" normalizeH="0" baseline="0" noProof="0">
              <a:ln>
                <a:noFill/>
              </a:ln>
              <a:solidFill>
                <a:prstClr val="black"/>
              </a:solidFill>
              <a:effectLst/>
              <a:uLnTx/>
              <a:uFillTx/>
              <a:latin typeface="Calibri"/>
              <a:ea typeface="+mn-ea"/>
              <a:cs typeface="Calibri"/>
            </a:endParaRPr>
          </a:p>
          <a:p>
            <a:pPr marL="447040" marR="0" lvl="0" indent="-434975" algn="l" defTabSz="914400" rtl="0" eaLnBrk="1" fontAlgn="auto" latinLnBrk="0" hangingPunct="1">
              <a:lnSpc>
                <a:spcPct val="100000"/>
              </a:lnSpc>
              <a:spcBef>
                <a:spcPts val="0"/>
              </a:spcBef>
              <a:spcAft>
                <a:spcPts val="0"/>
              </a:spcAft>
              <a:buClrTx/>
              <a:buSzTx/>
              <a:buFontTx/>
              <a:buAutoNum type="arabicPeriod"/>
              <a:tabLst>
                <a:tab pos="447040" algn="l"/>
                <a:tab pos="447675"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Στη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συνέχεια,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επιλέγει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Erasmus+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539495" y="2479548"/>
            <a:ext cx="8766048" cy="3593591"/>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0517" y="66878"/>
            <a:ext cx="679259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LIST</a:t>
            </a:r>
            <a:r>
              <a:rPr sz="2800" spc="10" dirty="0">
                <a:solidFill>
                  <a:srgbClr val="FFFFFF"/>
                </a:solidFill>
              </a:rPr>
              <a:t> </a:t>
            </a:r>
            <a:r>
              <a:rPr sz="2800" spc="-5" dirty="0">
                <a:solidFill>
                  <a:srgbClr val="FFFFFF"/>
                </a:solidFill>
              </a:rPr>
              <a:t>OF </a:t>
            </a:r>
            <a:r>
              <a:rPr sz="2800" spc="-35" dirty="0">
                <a:solidFill>
                  <a:srgbClr val="FFFFFF"/>
                </a:solidFill>
              </a:rPr>
              <a:t>AVAILABLE</a:t>
            </a:r>
            <a:r>
              <a:rPr sz="2800" spc="10" dirty="0">
                <a:solidFill>
                  <a:srgbClr val="FFFFFF"/>
                </a:solidFill>
              </a:rPr>
              <a:t> </a:t>
            </a:r>
            <a:r>
              <a:rPr sz="2800" spc="-10" dirty="0">
                <a:solidFill>
                  <a:srgbClr val="FFFFFF"/>
                </a:solidFill>
              </a:rPr>
              <a:t>CALLS</a:t>
            </a:r>
            <a:endParaRPr sz="2800" dirty="0"/>
          </a:p>
        </p:txBody>
      </p:sp>
      <p:sp>
        <p:nvSpPr>
          <p:cNvPr id="3" name="object 3"/>
          <p:cNvSpPr txBox="1"/>
          <p:nvPr/>
        </p:nvSpPr>
        <p:spPr>
          <a:xfrm>
            <a:off x="9681718" y="1647888"/>
            <a:ext cx="2350135" cy="3648075"/>
          </a:xfrm>
          <a:prstGeom prst="rect">
            <a:avLst/>
          </a:prstGeom>
        </p:spPr>
        <p:txBody>
          <a:bodyPr vert="horz" wrap="square" lIns="0" tIns="67945" rIns="0" bIns="0" rtlCol="0">
            <a:spAutoFit/>
          </a:bodyPr>
          <a:lstStyle/>
          <a:p>
            <a:pPr marL="287020" marR="0" lvl="0" indent="-287020" algn="l" defTabSz="914400" rtl="0" eaLnBrk="1" fontAlgn="auto" latinLnBrk="0" hangingPunct="1">
              <a:lnSpc>
                <a:spcPct val="100000"/>
              </a:lnSpc>
              <a:spcBef>
                <a:spcPts val="535"/>
              </a:spcBef>
              <a:spcAft>
                <a:spcPts val="0"/>
              </a:spcAft>
              <a:buClrTx/>
              <a:buSzTx/>
              <a:buFontTx/>
              <a:buAutoNum type="arabicPeriod"/>
              <a:tabLst>
                <a:tab pos="287655"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Επιλογές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φίλτρων</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55904" marR="246379" lvl="0" indent="0" algn="ctr" defTabSz="914400" rtl="0" eaLnBrk="1" fontAlgn="auto" latinLnBrk="0" hangingPunct="1">
              <a:lnSpc>
                <a:spcPct val="120000"/>
              </a:lnSpc>
              <a:spcBef>
                <a:spcPts val="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εμφάνιση </a:t>
            </a:r>
            <a:r>
              <a:rPr kumimoji="0" sz="1800" b="0" i="0" u="none" strike="noStrike" kern="1200" cap="none" spc="-10" normalizeH="0" baseline="0" noProof="0" dirty="0">
                <a:ln>
                  <a:noFill/>
                </a:ln>
                <a:solidFill>
                  <a:srgbClr val="FF0000"/>
                </a:solidFill>
                <a:effectLst/>
                <a:uLnTx/>
                <a:uFillTx/>
                <a:latin typeface="Calibri"/>
                <a:ea typeface="+mn-ea"/>
                <a:cs typeface="Calibri"/>
              </a:rPr>
              <a:t>μόνο </a:t>
            </a:r>
            <a:r>
              <a:rPr kumimoji="0" sz="1800" b="0" i="0" u="none" strike="noStrike" kern="1200" cap="none" spc="-15" normalizeH="0" baseline="0" noProof="0" dirty="0">
                <a:ln>
                  <a:noFill/>
                </a:ln>
                <a:solidFill>
                  <a:srgbClr val="FF0000"/>
                </a:solidFill>
                <a:effectLst/>
                <a:uLnTx/>
                <a:uFillTx/>
                <a:latin typeface="Calibri"/>
                <a:ea typeface="+mn-ea"/>
                <a:cs typeface="Calibri"/>
              </a:rPr>
              <a:t>των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ευκαιριών</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434"/>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ενδιαφέρουν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τον</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121920" marR="111760" lvl="0" indent="10160" algn="l" defTabSz="914400" rtl="0" eaLnBrk="1" fontAlgn="auto" latinLnBrk="0" hangingPunct="1">
              <a:lnSpc>
                <a:spcPct val="120000"/>
              </a:lnSpc>
              <a:spcBef>
                <a:spcPts val="0"/>
              </a:spcBef>
              <a:spcAft>
                <a:spcPts val="0"/>
              </a:spcAft>
              <a:buClrTx/>
              <a:buSzTx/>
              <a:buFontTx/>
              <a:buAutoNum type="arabicPeriod" startAt="2"/>
              <a:tabLst>
                <a:tab pos="358775"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Εμφάνιση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όλων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των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ανοικτών/επικείμενων</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84785" marR="176530" lvl="0" indent="1270" algn="ctr" defTabSz="914400" rtl="0" eaLnBrk="1" fontAlgn="auto" latinLnBrk="0" hangingPunct="1">
              <a:lnSpc>
                <a:spcPct val="120000"/>
              </a:lnSpc>
              <a:spcBef>
                <a:spcPts val="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Προσκλήσεων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 </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ανταποκρίνονται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στα </a:t>
            </a:r>
            <a:r>
              <a:rPr kumimoji="0" sz="1800" b="0" i="0" u="none" strike="noStrike" kern="1200" cap="none" spc="-39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φίλτρα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έχουν</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5080" marR="0" lvl="0" indent="0" algn="ctr" defTabSz="914400" rtl="0" eaLnBrk="1" fontAlgn="auto" latinLnBrk="0" hangingPunct="1">
              <a:lnSpc>
                <a:spcPct val="100000"/>
              </a:lnSpc>
              <a:spcBef>
                <a:spcPts val="434"/>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επιλεγεί</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185928" y="1456944"/>
            <a:ext cx="9368028" cy="4521708"/>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6062" y="23875"/>
            <a:ext cx="505841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CALL</a:t>
            </a:r>
            <a:r>
              <a:rPr sz="2800" spc="5" dirty="0">
                <a:solidFill>
                  <a:srgbClr val="FFFFFF"/>
                </a:solidFill>
              </a:rPr>
              <a:t> </a:t>
            </a:r>
            <a:r>
              <a:rPr sz="2800" spc="-35" dirty="0">
                <a:solidFill>
                  <a:srgbClr val="FFFFFF"/>
                </a:solidFill>
              </a:rPr>
              <a:t>DETAILS</a:t>
            </a:r>
            <a:endParaRPr sz="2800" dirty="0"/>
          </a:p>
        </p:txBody>
      </p:sp>
      <p:sp>
        <p:nvSpPr>
          <p:cNvPr id="3" name="object 3"/>
          <p:cNvSpPr txBox="1"/>
          <p:nvPr/>
        </p:nvSpPr>
        <p:spPr>
          <a:xfrm>
            <a:off x="193954" y="4568697"/>
            <a:ext cx="10206355" cy="222377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κάθε</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ευκαιρία</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εμφανίζεται</a:t>
            </a:r>
            <a:r>
              <a:rPr kumimoji="0" sz="1800" b="0" i="0" u="none" strike="noStrike" kern="1200" cap="none" spc="7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μορφή</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κάρτας,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οποία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περιλαμβάνει</a:t>
            </a:r>
            <a:r>
              <a:rPr kumimoji="0" sz="1800" b="0" i="0" u="none" strike="noStrike" kern="1200" cap="none" spc="7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εξής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πληροφόρηση: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750" b="0" i="0" u="none" strike="noStrike" kern="1200" cap="none" spc="0" normalizeH="0" baseline="0" noProof="0" dirty="0">
              <a:ln>
                <a:noFill/>
              </a:ln>
              <a:solidFill>
                <a:prstClr val="black"/>
              </a:solidFill>
              <a:effectLst/>
              <a:uLnTx/>
              <a:uFillTx/>
              <a:latin typeface="Calibri"/>
              <a:ea typeface="+mn-ea"/>
              <a:cs typeface="Calibri"/>
            </a:endParaRPr>
          </a:p>
          <a:p>
            <a:pPr marL="238125" marR="0" lvl="0" indent="-226060" algn="l" defTabSz="914400" rtl="0" eaLnBrk="1" fontAlgn="auto" latinLnBrk="0" hangingPunct="1">
              <a:lnSpc>
                <a:spcPct val="100000"/>
              </a:lnSpc>
              <a:spcBef>
                <a:spcPts val="0"/>
              </a:spcBef>
              <a:spcAft>
                <a:spcPts val="0"/>
              </a:spcAft>
              <a:buClrTx/>
              <a:buSzTx/>
              <a:buFontTx/>
              <a:buAutoNum type="arabicPeriod"/>
              <a:tabLst>
                <a:tab pos="238760" algn="l"/>
              </a:tabLst>
              <a:defRPr/>
            </a:pPr>
            <a:r>
              <a:rPr kumimoji="0" sz="1800" b="0" i="0" u="none" strike="noStrike" kern="1200" cap="none" spc="-15" normalizeH="0" baseline="0" noProof="0" dirty="0">
                <a:ln>
                  <a:noFill/>
                </a:ln>
                <a:solidFill>
                  <a:srgbClr val="FF0000"/>
                </a:solidFill>
                <a:effectLst/>
                <a:uLnTx/>
                <a:uFillTx/>
                <a:latin typeface="Calibri"/>
                <a:ea typeface="+mn-ea"/>
                <a:cs typeface="Calibri"/>
              </a:rPr>
              <a:t>Τίτλος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ευκαιρίας,</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Κωδικοποίηση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Πρόσκληση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(έτος),</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Δράση,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35" normalizeH="0" baseline="0" noProof="0" dirty="0">
                <a:ln>
                  <a:noFill/>
                </a:ln>
                <a:solidFill>
                  <a:srgbClr val="FF0000"/>
                </a:solidFill>
                <a:effectLst/>
                <a:uLnTx/>
                <a:uFillTx/>
                <a:latin typeface="Calibri"/>
                <a:ea typeface="+mn-ea"/>
                <a:cs typeface="Calibri"/>
              </a:rPr>
              <a:t>Τομέας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38125" marR="0" lvl="0" indent="-226060" algn="l" defTabSz="914400" rtl="0" eaLnBrk="1" fontAlgn="auto" latinLnBrk="0" hangingPunct="1">
              <a:lnSpc>
                <a:spcPct val="100000"/>
              </a:lnSpc>
              <a:spcBef>
                <a:spcPts val="5"/>
              </a:spcBef>
              <a:spcAft>
                <a:spcPts val="0"/>
              </a:spcAft>
              <a:buClrTx/>
              <a:buSzTx/>
              <a:buFontTx/>
              <a:buAutoNum type="arabicPeriod"/>
              <a:tabLst>
                <a:tab pos="23876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Απεικόνιση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38125" marR="0" lvl="0" indent="-226060" algn="l" defTabSz="914400" rtl="0" eaLnBrk="1" fontAlgn="auto" latinLnBrk="0" hangingPunct="1">
              <a:lnSpc>
                <a:spcPct val="100000"/>
              </a:lnSpc>
              <a:spcBef>
                <a:spcPts val="0"/>
              </a:spcBef>
              <a:spcAft>
                <a:spcPts val="0"/>
              </a:spcAft>
              <a:buClrTx/>
              <a:buSzTx/>
              <a:buFontTx/>
              <a:buAutoNum type="arabicPeriod"/>
              <a:tabLst>
                <a:tab pos="23876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Σύντομη</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περιγραφή</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15" normalizeH="0" baseline="0" noProof="0" dirty="0">
                <a:ln>
                  <a:noFill/>
                </a:ln>
                <a:solidFill>
                  <a:srgbClr val="FF0000"/>
                </a:solidFill>
                <a:effectLst/>
                <a:uLnTx/>
                <a:uFillTx/>
                <a:latin typeface="Calibri"/>
                <a:ea typeface="+mn-ea"/>
                <a:cs typeface="Calibri"/>
              </a:rPr>
              <a:t> ευκαιρίας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38125" marR="0" lvl="0" indent="-226060" algn="l" defTabSz="914400" rtl="0" eaLnBrk="1" fontAlgn="auto" latinLnBrk="0" hangingPunct="1">
              <a:lnSpc>
                <a:spcPct val="100000"/>
              </a:lnSpc>
              <a:spcBef>
                <a:spcPts val="0"/>
              </a:spcBef>
              <a:spcAft>
                <a:spcPts val="0"/>
              </a:spcAft>
              <a:buClrTx/>
              <a:buSzTx/>
              <a:buFontTx/>
              <a:buAutoNum type="arabicPeriod"/>
              <a:tabLst>
                <a:tab pos="23876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Κατα</a:t>
            </a:r>
            <a:r>
              <a:rPr kumimoji="0" sz="1800" b="0" i="0" u="none" strike="noStrike" kern="1200" cap="none" spc="-5" normalizeH="0" baseline="0" noProof="0" dirty="0" err="1">
                <a:ln>
                  <a:noFill/>
                </a:ln>
                <a:solidFill>
                  <a:srgbClr val="FF0000"/>
                </a:solidFill>
                <a:effectLst/>
                <a:uLnTx/>
                <a:uFillTx/>
                <a:latin typeface="Calibri"/>
                <a:ea typeface="+mn-ea"/>
                <a:cs typeface="Calibri"/>
              </a:rPr>
              <a:t>ληκτική</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err="1">
                <a:ln>
                  <a:noFill/>
                </a:ln>
                <a:solidFill>
                  <a:srgbClr val="FF0000"/>
                </a:solidFill>
                <a:effectLst/>
                <a:uLnTx/>
                <a:uFillTx/>
                <a:latin typeface="Calibri"/>
                <a:ea typeface="+mn-ea"/>
                <a:cs typeface="Calibri"/>
              </a:rPr>
              <a:t>ημερομηνί</a:t>
            </a:r>
            <a:r>
              <a:rPr kumimoji="0" sz="1800" b="0" i="0" u="none" strike="noStrike" kern="1200" cap="none" spc="-10" normalizeH="0" baseline="0" noProof="0" dirty="0">
                <a:ln>
                  <a:noFill/>
                </a:ln>
                <a:solidFill>
                  <a:srgbClr val="FF0000"/>
                </a:solidFill>
                <a:effectLst/>
                <a:uLnTx/>
                <a:uFillTx/>
                <a:latin typeface="Calibri"/>
                <a:ea typeface="+mn-ea"/>
                <a:cs typeface="Calibri"/>
              </a:rPr>
              <a:t>α</a:t>
            </a:r>
            <a:r>
              <a:rPr kumimoji="0" lang="en-GB" sz="1800" b="0" i="0" u="none" strike="noStrike" kern="1200" cap="none" spc="-10" normalizeH="0" baseline="0" noProof="0" dirty="0">
                <a:ln>
                  <a:noFill/>
                </a:ln>
                <a:solidFill>
                  <a:srgbClr val="FF0000"/>
                </a:solidFill>
                <a:effectLst/>
                <a:uLnTx/>
                <a:uFillTx/>
                <a:latin typeface="Calibri"/>
                <a:ea typeface="+mn-ea"/>
                <a:cs typeface="Calibri"/>
              </a:rPr>
              <a:t>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και ώρα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αιτήσεων</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αριθμός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ημερών</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απομένουν</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38125" marR="0" lvl="0" indent="-226060" algn="l" defTabSz="914400" rtl="0" eaLnBrk="1" fontAlgn="auto" latinLnBrk="0" hangingPunct="1">
              <a:lnSpc>
                <a:spcPct val="100000"/>
              </a:lnSpc>
              <a:spcBef>
                <a:spcPts val="0"/>
              </a:spcBef>
              <a:spcAft>
                <a:spcPts val="0"/>
              </a:spcAft>
              <a:buClrTx/>
              <a:buSzTx/>
              <a:buFontTx/>
              <a:buAutoNum type="arabicPeriod"/>
              <a:tabLst>
                <a:tab pos="238760"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Apply</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ανοικτές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Προσκλήσεις)</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Upcoming</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επικείμενες</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Προσκλήσεις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δεν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έχουν</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ακόμη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ανοίξει)</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38125" marR="0" lvl="0" indent="-226060" algn="l" defTabSz="914400" rtl="0" eaLnBrk="1" fontAlgn="auto" latinLnBrk="0" hangingPunct="1">
              <a:lnSpc>
                <a:spcPct val="100000"/>
              </a:lnSpc>
              <a:spcBef>
                <a:spcPts val="25"/>
              </a:spcBef>
              <a:spcAft>
                <a:spcPts val="0"/>
              </a:spcAft>
              <a:buClrTx/>
              <a:buSzTx/>
              <a:buFontTx/>
              <a:buAutoNum type="arabicPeriod"/>
              <a:tabLst>
                <a:tab pos="23876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Status </a:t>
            </a:r>
            <a:r>
              <a:rPr kumimoji="0" sz="1800" b="0" i="0" u="none" strike="noStrike" kern="1200" cap="none" spc="0" normalizeH="0" baseline="0" noProof="0" dirty="0">
                <a:ln>
                  <a:noFill/>
                </a:ln>
                <a:solidFill>
                  <a:srgbClr val="FF0000"/>
                </a:solidFill>
                <a:effectLst/>
                <a:uLnTx/>
                <a:uFillTx/>
                <a:latin typeface="Calibri"/>
                <a:ea typeface="+mn-ea"/>
                <a:cs typeface="Calibri"/>
              </a:rPr>
              <a:t>Bar</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30"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Πράσινο</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ανοικτές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Προσκλήσεις</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κίτρινο</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επικείμενες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3331464" y="748283"/>
            <a:ext cx="5308091" cy="3683508"/>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935" y="59562"/>
            <a:ext cx="1037717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ΤΕΧΝΙΚΕΣ</a:t>
            </a:r>
            <a:r>
              <a:rPr sz="2800" spc="30" dirty="0">
                <a:solidFill>
                  <a:srgbClr val="FFFFFF"/>
                </a:solidFill>
              </a:rPr>
              <a:t> </a:t>
            </a:r>
            <a:r>
              <a:rPr sz="2800" spc="-10" dirty="0">
                <a:solidFill>
                  <a:srgbClr val="FFFFFF"/>
                </a:solidFill>
              </a:rPr>
              <a:t>ΠΡΟΫΠΟΘΕΣΕΙΣ</a:t>
            </a:r>
            <a:r>
              <a:rPr sz="2800" spc="-30" dirty="0">
                <a:solidFill>
                  <a:srgbClr val="FFFFFF"/>
                </a:solidFill>
              </a:rPr>
              <a:t> </a:t>
            </a:r>
            <a:r>
              <a:rPr sz="2800" spc="-5" dirty="0">
                <a:solidFill>
                  <a:srgbClr val="FFFFFF"/>
                </a:solidFill>
              </a:rPr>
              <a:t>ΓΙΑ</a:t>
            </a:r>
            <a:r>
              <a:rPr sz="2800" spc="25" dirty="0">
                <a:solidFill>
                  <a:srgbClr val="FFFFFF"/>
                </a:solidFill>
              </a:rPr>
              <a:t> </a:t>
            </a:r>
            <a:r>
              <a:rPr sz="2800" spc="-10" dirty="0">
                <a:solidFill>
                  <a:srgbClr val="FFFFFF"/>
                </a:solidFill>
              </a:rPr>
              <a:t>ΥΠΟΒΟΛΗ </a:t>
            </a:r>
            <a:r>
              <a:rPr sz="2800" spc="-5" dirty="0">
                <a:solidFill>
                  <a:srgbClr val="FFFFFF"/>
                </a:solidFill>
              </a:rPr>
              <a:t>ΑΙΤΗΣΗΣ</a:t>
            </a:r>
            <a:endParaRPr sz="2800" dirty="0"/>
          </a:p>
        </p:txBody>
      </p:sp>
      <p:sp>
        <p:nvSpPr>
          <p:cNvPr id="3" name="object 3"/>
          <p:cNvSpPr txBox="1"/>
          <p:nvPr/>
        </p:nvSpPr>
        <p:spPr>
          <a:xfrm>
            <a:off x="412191" y="1502410"/>
            <a:ext cx="11514455" cy="3378835"/>
          </a:xfrm>
          <a:prstGeom prst="rect">
            <a:avLst/>
          </a:prstGeom>
        </p:spPr>
        <p:txBody>
          <a:bodyPr vert="horz" wrap="square" lIns="0" tIns="12065" rIns="0" bIns="0" rtlCol="0">
            <a:spAutoFit/>
          </a:bodyPr>
          <a:lstStyle/>
          <a:p>
            <a:pPr marL="355600" marR="5715"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sz="2200" b="0" i="0" u="none" strike="noStrike" kern="1200" cap="none" spc="-5" normalizeH="0" baseline="0" noProof="0" dirty="0">
                <a:ln>
                  <a:noFill/>
                </a:ln>
                <a:solidFill>
                  <a:srgbClr val="FF0000"/>
                </a:solidFill>
                <a:effectLst/>
                <a:uLnTx/>
                <a:uFillTx/>
                <a:latin typeface="Calibri"/>
                <a:ea typeface="+mn-ea"/>
                <a:cs typeface="Calibri"/>
              </a:rPr>
              <a:t>Οι</a:t>
            </a:r>
            <a:r>
              <a:rPr kumimoji="0" sz="2200" b="0" i="0" u="none" strike="noStrike" kern="1200" cap="none" spc="400"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διαδικτυακές</a:t>
            </a:r>
            <a:r>
              <a:rPr kumimoji="0" sz="2200" b="0" i="0" u="none" strike="noStrike" kern="1200" cap="none" spc="409"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αιτήσεις</a:t>
            </a:r>
            <a:r>
              <a:rPr kumimoji="0" sz="2200" b="0" i="0" u="none" strike="noStrike" kern="1200" cap="none" spc="420" normalizeH="0" baseline="0" noProof="0" dirty="0">
                <a:ln>
                  <a:noFill/>
                </a:ln>
                <a:solidFill>
                  <a:srgbClr val="FF0000"/>
                </a:solidFill>
                <a:effectLst/>
                <a:uLnTx/>
                <a:uFillTx/>
                <a:latin typeface="Calibri"/>
                <a:ea typeface="+mn-ea"/>
                <a:cs typeface="Calibri"/>
              </a:rPr>
              <a:t> </a:t>
            </a:r>
            <a:r>
              <a:rPr kumimoji="0" sz="2200" b="0" i="0" u="none" strike="noStrike" kern="1200" cap="none" spc="-15" normalizeH="0" baseline="0" noProof="0" dirty="0">
                <a:ln>
                  <a:noFill/>
                </a:ln>
                <a:solidFill>
                  <a:srgbClr val="FF0000"/>
                </a:solidFill>
                <a:effectLst/>
                <a:uLnTx/>
                <a:uFillTx/>
                <a:latin typeface="Calibri"/>
                <a:ea typeface="+mn-ea"/>
                <a:cs typeface="Calibri"/>
              </a:rPr>
              <a:t>απαιτούν</a:t>
            </a:r>
            <a:r>
              <a:rPr kumimoji="0" sz="2200" b="0" i="0" u="none" strike="noStrike" kern="1200" cap="none" spc="40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σύνδεση</a:t>
            </a:r>
            <a:r>
              <a:rPr kumimoji="0" sz="2200" b="1" i="0" u="none" strike="noStrike" kern="1200" cap="none" spc="43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μεγάλης</a:t>
            </a:r>
            <a:r>
              <a:rPr kumimoji="0" sz="2200" b="1" i="0" u="none" strike="noStrike" kern="1200" cap="none" spc="42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ταχύτητας</a:t>
            </a:r>
            <a:r>
              <a:rPr kumimoji="0" sz="2200" b="1" i="0" u="none" strike="noStrike" kern="1200" cap="none" spc="405" normalizeH="0" baseline="0" noProof="0" dirty="0">
                <a:ln>
                  <a:noFill/>
                </a:ln>
                <a:solidFill>
                  <a:srgbClr val="FF0000"/>
                </a:solidFill>
                <a:effectLst/>
                <a:uLnTx/>
                <a:uFillTx/>
                <a:latin typeface="Calibri"/>
                <a:ea typeface="+mn-ea"/>
                <a:cs typeface="Calibri"/>
              </a:rPr>
              <a:t> </a:t>
            </a:r>
            <a:r>
              <a:rPr kumimoji="0" sz="2200" b="1" i="0" u="none" strike="noStrike" kern="1200" cap="none" spc="0" normalizeH="0" baseline="0" noProof="0" dirty="0">
                <a:ln>
                  <a:noFill/>
                </a:ln>
                <a:solidFill>
                  <a:srgbClr val="FF0000"/>
                </a:solidFill>
                <a:effectLst/>
                <a:uLnTx/>
                <a:uFillTx/>
                <a:latin typeface="Calibri"/>
                <a:ea typeface="+mn-ea"/>
                <a:cs typeface="Calibri"/>
              </a:rPr>
              <a:t>στο</a:t>
            </a:r>
            <a:r>
              <a:rPr kumimoji="0" sz="2200" b="1" i="0" u="none" strike="noStrike" kern="1200" cap="none" spc="415"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διαδίκτυο</a:t>
            </a:r>
            <a:r>
              <a:rPr kumimoji="0" sz="2200" b="1" i="0" u="none" strike="noStrike" kern="1200" cap="none" spc="400" normalizeH="0" baseline="0" noProof="0" dirty="0">
                <a:ln>
                  <a:noFill/>
                </a:ln>
                <a:solidFill>
                  <a:srgbClr val="FF0000"/>
                </a:solidFill>
                <a:effectLst/>
                <a:uLnTx/>
                <a:uFillTx/>
                <a:latin typeface="Calibri"/>
                <a:ea typeface="+mn-ea"/>
                <a:cs typeface="Calibri"/>
              </a:rPr>
              <a:t> </a:t>
            </a:r>
            <a:r>
              <a:rPr kumimoji="0" sz="2200" b="0" i="0" u="none" strike="noStrike" kern="1200" cap="none" spc="-30" normalizeH="0" baseline="0" noProof="0" dirty="0">
                <a:ln>
                  <a:noFill/>
                </a:ln>
                <a:solidFill>
                  <a:srgbClr val="FF0000"/>
                </a:solidFill>
                <a:effectLst/>
                <a:uLnTx/>
                <a:uFillTx/>
                <a:latin typeface="Calibri"/>
                <a:ea typeface="+mn-ea"/>
                <a:cs typeface="Calibri"/>
              </a:rPr>
              <a:t>και</a:t>
            </a:r>
            <a:r>
              <a:rPr kumimoji="0" sz="2200" b="0" i="0" u="none" strike="noStrike" kern="1200" cap="none" spc="409" normalizeH="0" baseline="0" noProof="0" dirty="0">
                <a:ln>
                  <a:noFill/>
                </a:ln>
                <a:solidFill>
                  <a:srgbClr val="FF0000"/>
                </a:solidFill>
                <a:effectLst/>
                <a:uLnTx/>
                <a:uFillTx/>
                <a:latin typeface="Calibri"/>
                <a:ea typeface="+mn-ea"/>
                <a:cs typeface="Calibri"/>
              </a:rPr>
              <a:t> </a:t>
            </a:r>
            <a:r>
              <a:rPr kumimoji="0" sz="2200" b="0" i="0" u="none" strike="noStrike" kern="1200" cap="none" spc="0" normalizeH="0" baseline="0" noProof="0" dirty="0">
                <a:ln>
                  <a:noFill/>
                </a:ln>
                <a:solidFill>
                  <a:srgbClr val="FF0000"/>
                </a:solidFill>
                <a:effectLst/>
                <a:uLnTx/>
                <a:uFillTx/>
                <a:latin typeface="Calibri"/>
                <a:ea typeface="+mn-ea"/>
                <a:cs typeface="Calibri"/>
              </a:rPr>
              <a:t>δεν</a:t>
            </a:r>
            <a:r>
              <a:rPr kumimoji="0" sz="2200" b="0" i="0" u="none" strike="noStrike" kern="1200" cap="none" spc="415" normalizeH="0" baseline="0" noProof="0" dirty="0">
                <a:ln>
                  <a:noFill/>
                </a:ln>
                <a:solidFill>
                  <a:srgbClr val="FF0000"/>
                </a:solidFill>
                <a:effectLst/>
                <a:uLnTx/>
                <a:uFillTx/>
                <a:latin typeface="Calibri"/>
                <a:ea typeface="+mn-ea"/>
                <a:cs typeface="Calibri"/>
              </a:rPr>
              <a:t> </a:t>
            </a:r>
            <a:r>
              <a:rPr kumimoji="0" sz="2200" b="0" i="0" u="none" strike="noStrike" kern="1200" cap="none" spc="-15" normalizeH="0" baseline="0" noProof="0" dirty="0">
                <a:ln>
                  <a:noFill/>
                </a:ln>
                <a:solidFill>
                  <a:srgbClr val="FF0000"/>
                </a:solidFill>
                <a:effectLst/>
                <a:uLnTx/>
                <a:uFillTx/>
                <a:latin typeface="Calibri"/>
                <a:ea typeface="+mn-ea"/>
                <a:cs typeface="Calibri"/>
              </a:rPr>
              <a:t>είναι </a:t>
            </a:r>
            <a:r>
              <a:rPr kumimoji="0" sz="2200" b="0" i="0" u="none" strike="noStrike" kern="1200" cap="none" spc="-484" normalizeH="0" baseline="0" noProof="0" dirty="0">
                <a:ln>
                  <a:noFill/>
                </a:ln>
                <a:solidFill>
                  <a:srgbClr val="FF0000"/>
                </a:solidFill>
                <a:effectLst/>
                <a:uLnTx/>
                <a:uFillTx/>
                <a:latin typeface="Calibri"/>
                <a:ea typeface="+mn-ea"/>
                <a:cs typeface="Calibri"/>
              </a:rPr>
              <a:t> </a:t>
            </a:r>
            <a:r>
              <a:rPr kumimoji="0" sz="2200" b="0" i="0" u="none" strike="noStrike" kern="1200" cap="none" spc="-15" normalizeH="0" baseline="0" noProof="0" dirty="0">
                <a:ln>
                  <a:noFill/>
                </a:ln>
                <a:solidFill>
                  <a:srgbClr val="FF0000"/>
                </a:solidFill>
                <a:effectLst/>
                <a:uLnTx/>
                <a:uFillTx/>
                <a:latin typeface="Calibri"/>
                <a:ea typeface="+mn-ea"/>
                <a:cs typeface="Calibri"/>
              </a:rPr>
              <a:t>εφικτό</a:t>
            </a:r>
            <a:r>
              <a:rPr kumimoji="0" sz="2200" b="0" i="0" u="none" strike="noStrike" kern="1200" cap="none" spc="2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να</a:t>
            </a:r>
            <a:r>
              <a:rPr kumimoji="0" sz="2200" b="0" i="0" u="none" strike="noStrike" kern="1200" cap="none" spc="10"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τύχουν</a:t>
            </a:r>
            <a:r>
              <a:rPr kumimoji="0" sz="2200" b="0" i="0" u="none" strike="noStrike" kern="1200" cap="none" spc="-5"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επεξεργασίας</a:t>
            </a:r>
            <a:r>
              <a:rPr kumimoji="0" sz="2200" b="0" i="0" u="none" strike="noStrike" kern="1200" cap="none" spc="45"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εκτός</a:t>
            </a:r>
            <a:r>
              <a:rPr kumimoji="0" sz="2200" b="0" i="0" u="none" strike="noStrike" kern="1200" cap="none" spc="-15"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διαδικτύου</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
                <a:srgbClr val="FF0000"/>
              </a:buClr>
              <a:buSzTx/>
              <a:buFont typeface="Wingdings"/>
              <a:buChar char=""/>
              <a:tabLst/>
              <a:defRPr/>
            </a:pP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
                <a:srgbClr val="FF0000"/>
              </a:buClr>
              <a:buSzTx/>
              <a:buFont typeface="Wingdings"/>
              <a:buChar char=""/>
              <a:tabLst/>
              <a:defRPr/>
            </a:pP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355600" marR="5715" lvl="0" indent="-342900" algn="l" defTabSz="914400" rtl="0" eaLnBrk="1" fontAlgn="auto" latinLnBrk="0" hangingPunct="1">
              <a:lnSpc>
                <a:spcPct val="100000"/>
              </a:lnSpc>
              <a:spcBef>
                <a:spcPts val="0"/>
              </a:spcBef>
              <a:spcAft>
                <a:spcPts val="0"/>
              </a:spcAft>
              <a:buClrTx/>
              <a:buSzTx/>
              <a:buFont typeface="Wingdings"/>
              <a:buChar char=""/>
              <a:tabLst>
                <a:tab pos="355600" algn="l"/>
                <a:tab pos="2058035" algn="l"/>
                <a:tab pos="3830320" algn="l"/>
                <a:tab pos="5107305" algn="l"/>
                <a:tab pos="6576695" algn="l"/>
                <a:tab pos="7110730" algn="l"/>
                <a:tab pos="8431530" algn="l"/>
                <a:tab pos="8956040" algn="l"/>
                <a:tab pos="9500235" algn="l"/>
                <a:tab pos="11126470" algn="l"/>
              </a:tabLst>
              <a:defRPr/>
            </a:pPr>
            <a:r>
              <a:rPr kumimoji="0" sz="2200" b="1" i="0" u="none" strike="noStrike" kern="1200" cap="none" spc="-5" normalizeH="0" baseline="0" noProof="0" dirty="0">
                <a:ln>
                  <a:noFill/>
                </a:ln>
                <a:solidFill>
                  <a:srgbClr val="FF0000"/>
                </a:solidFill>
                <a:effectLst/>
                <a:uLnTx/>
                <a:uFillTx/>
                <a:latin typeface="Calibri"/>
                <a:ea typeface="+mn-ea"/>
                <a:cs typeface="Calibri"/>
              </a:rPr>
              <a:t>Α</a:t>
            </a:r>
            <a:r>
              <a:rPr kumimoji="0" sz="2200" b="1" i="0" u="none" strike="noStrike" kern="1200" cap="none" spc="-30" normalizeH="0" baseline="0" noProof="0" dirty="0">
                <a:ln>
                  <a:noFill/>
                </a:ln>
                <a:solidFill>
                  <a:srgbClr val="FF0000"/>
                </a:solidFill>
                <a:effectLst/>
                <a:uLnTx/>
                <a:uFillTx/>
                <a:latin typeface="Calibri"/>
                <a:ea typeface="+mn-ea"/>
                <a:cs typeface="Calibri"/>
              </a:rPr>
              <a:t>π</a:t>
            </a:r>
            <a:r>
              <a:rPr kumimoji="0" sz="2200" b="1" i="0" u="none" strike="noStrike" kern="1200" cap="none" spc="0" normalizeH="0" baseline="0" noProof="0" dirty="0">
                <a:ln>
                  <a:noFill/>
                </a:ln>
                <a:solidFill>
                  <a:srgbClr val="FF0000"/>
                </a:solidFill>
                <a:effectLst/>
                <a:uLnTx/>
                <a:uFillTx/>
                <a:latin typeface="Calibri"/>
                <a:ea typeface="+mn-ea"/>
                <a:cs typeface="Calibri"/>
              </a:rPr>
              <a:t>α</a:t>
            </a:r>
            <a:r>
              <a:rPr kumimoji="0" sz="2200" b="1" i="0" u="none" strike="noStrike" kern="1200" cap="none" spc="-45" normalizeH="0" baseline="0" noProof="0" dirty="0">
                <a:ln>
                  <a:noFill/>
                </a:ln>
                <a:solidFill>
                  <a:srgbClr val="FF0000"/>
                </a:solidFill>
                <a:effectLst/>
                <a:uLnTx/>
                <a:uFillTx/>
                <a:latin typeface="Calibri"/>
                <a:ea typeface="+mn-ea"/>
                <a:cs typeface="Calibri"/>
              </a:rPr>
              <a:t>ι</a:t>
            </a:r>
            <a:r>
              <a:rPr kumimoji="0" sz="2200" b="1" i="0" u="none" strike="noStrike" kern="1200" cap="none" spc="-20" normalizeH="0" baseline="0" noProof="0" dirty="0">
                <a:ln>
                  <a:noFill/>
                </a:ln>
                <a:solidFill>
                  <a:srgbClr val="FF0000"/>
                </a:solidFill>
                <a:effectLst/>
                <a:uLnTx/>
                <a:uFillTx/>
                <a:latin typeface="Calibri"/>
                <a:ea typeface="+mn-ea"/>
                <a:cs typeface="Calibri"/>
              </a:rPr>
              <a:t>τ</a:t>
            </a:r>
            <a:r>
              <a:rPr kumimoji="0" sz="2200" b="1" i="0" u="none" strike="noStrike" kern="1200" cap="none" spc="-5" normalizeH="0" baseline="0" noProof="0" dirty="0">
                <a:ln>
                  <a:noFill/>
                </a:ln>
                <a:solidFill>
                  <a:srgbClr val="FF0000"/>
                </a:solidFill>
                <a:effectLst/>
                <a:uLnTx/>
                <a:uFillTx/>
                <a:latin typeface="Calibri"/>
                <a:ea typeface="+mn-ea"/>
                <a:cs typeface="Calibri"/>
              </a:rPr>
              <a:t>ο</a:t>
            </a:r>
            <a:r>
              <a:rPr kumimoji="0" sz="2200" b="1" i="0" u="none" strike="noStrike" kern="1200" cap="none" spc="5" normalizeH="0" baseline="0" noProof="0" dirty="0">
                <a:ln>
                  <a:noFill/>
                </a:ln>
                <a:solidFill>
                  <a:srgbClr val="FF0000"/>
                </a:solidFill>
                <a:effectLst/>
                <a:uLnTx/>
                <a:uFillTx/>
                <a:latin typeface="Calibri"/>
                <a:ea typeface="+mn-ea"/>
                <a:cs typeface="Calibri"/>
              </a:rPr>
              <a:t>ύ</a:t>
            </a:r>
            <a:r>
              <a:rPr kumimoji="0" sz="2200" b="1" i="0" u="none" strike="noStrike" kern="1200" cap="none" spc="0" normalizeH="0" baseline="0" noProof="0" dirty="0">
                <a:ln>
                  <a:noFill/>
                </a:ln>
                <a:solidFill>
                  <a:srgbClr val="FF0000"/>
                </a:solidFill>
                <a:effectLst/>
                <a:uLnTx/>
                <a:uFillTx/>
                <a:latin typeface="Calibri"/>
                <a:ea typeface="+mn-ea"/>
                <a:cs typeface="Calibri"/>
              </a:rPr>
              <a:t>ν</a:t>
            </a:r>
            <a:r>
              <a:rPr kumimoji="0" sz="2200" b="1" i="0" u="none" strike="noStrike" kern="1200" cap="none" spc="-30" normalizeH="0" baseline="0" noProof="0" dirty="0">
                <a:ln>
                  <a:noFill/>
                </a:ln>
                <a:solidFill>
                  <a:srgbClr val="FF0000"/>
                </a:solidFill>
                <a:effectLst/>
                <a:uLnTx/>
                <a:uFillTx/>
                <a:latin typeface="Calibri"/>
                <a:ea typeface="+mn-ea"/>
                <a:cs typeface="Calibri"/>
              </a:rPr>
              <a:t>τ</a:t>
            </a:r>
            <a:r>
              <a:rPr kumimoji="0" sz="2200" b="1" i="0" u="none" strike="noStrike" kern="1200" cap="none" spc="-5" normalizeH="0" baseline="0" noProof="0" dirty="0">
                <a:ln>
                  <a:noFill/>
                </a:ln>
                <a:solidFill>
                  <a:srgbClr val="FF0000"/>
                </a:solidFill>
                <a:effectLst/>
                <a:uLnTx/>
                <a:uFillTx/>
                <a:latin typeface="Calibri"/>
                <a:ea typeface="+mn-ea"/>
                <a:cs typeface="Calibri"/>
              </a:rPr>
              <a:t>αι,</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επιπ</a:t>
            </a:r>
            <a:r>
              <a:rPr kumimoji="0" sz="2200" b="1" i="0" u="none" strike="noStrike" kern="1200" cap="none" spc="0" normalizeH="0" baseline="0" noProof="0" dirty="0">
                <a:ln>
                  <a:noFill/>
                </a:ln>
                <a:solidFill>
                  <a:srgbClr val="FF0000"/>
                </a:solidFill>
                <a:effectLst/>
                <a:uLnTx/>
                <a:uFillTx/>
                <a:latin typeface="Calibri"/>
                <a:ea typeface="+mn-ea"/>
                <a:cs typeface="Calibri"/>
              </a:rPr>
              <a:t>ρ</a:t>
            </a:r>
            <a:r>
              <a:rPr kumimoji="0" sz="2200" b="1" i="0" u="none" strike="noStrike" kern="1200" cap="none" spc="-5" normalizeH="0" baseline="0" noProof="0" dirty="0">
                <a:ln>
                  <a:noFill/>
                </a:ln>
                <a:solidFill>
                  <a:srgbClr val="FF0000"/>
                </a:solidFill>
                <a:effectLst/>
                <a:uLnTx/>
                <a:uFillTx/>
                <a:latin typeface="Calibri"/>
                <a:ea typeface="+mn-ea"/>
                <a:cs typeface="Calibri"/>
              </a:rPr>
              <a:t>όσ</a:t>
            </a:r>
            <a:r>
              <a:rPr kumimoji="0" sz="2200" b="1" i="0" u="none" strike="noStrike" kern="1200" cap="none" spc="5" normalizeH="0" baseline="0" noProof="0" dirty="0">
                <a:ln>
                  <a:noFill/>
                </a:ln>
                <a:solidFill>
                  <a:srgbClr val="FF0000"/>
                </a:solidFill>
                <a:effectLst/>
                <a:uLnTx/>
                <a:uFillTx/>
                <a:latin typeface="Calibri"/>
                <a:ea typeface="+mn-ea"/>
                <a:cs typeface="Calibri"/>
              </a:rPr>
              <a:t>θ</a:t>
            </a:r>
            <a:r>
              <a:rPr kumimoji="0" sz="2200" b="1" i="0" u="none" strike="noStrike" kern="1200" cap="none" spc="-5" normalizeH="0" baseline="0" noProof="0" dirty="0">
                <a:ln>
                  <a:noFill/>
                </a:ln>
                <a:solidFill>
                  <a:srgbClr val="FF0000"/>
                </a:solidFill>
                <a:effectLst/>
                <a:uLnTx/>
                <a:uFillTx/>
                <a:latin typeface="Calibri"/>
                <a:ea typeface="+mn-ea"/>
                <a:cs typeface="Calibri"/>
              </a:rPr>
              <a:t>ε</a:t>
            </a:r>
            <a:r>
              <a:rPr kumimoji="0" sz="2200" b="1" i="0" u="none" strike="noStrike" kern="1200" cap="none" spc="-15" normalizeH="0" baseline="0" noProof="0" dirty="0">
                <a:ln>
                  <a:noFill/>
                </a:ln>
                <a:solidFill>
                  <a:srgbClr val="FF0000"/>
                </a:solidFill>
                <a:effectLst/>
                <a:uLnTx/>
                <a:uFillTx/>
                <a:latin typeface="Calibri"/>
                <a:ea typeface="+mn-ea"/>
                <a:cs typeface="Calibri"/>
              </a:rPr>
              <a:t>τ</a:t>
            </a:r>
            <a:r>
              <a:rPr kumimoji="0" sz="2200" b="1" i="0" u="none" strike="noStrike" kern="1200" cap="none" spc="-5" normalizeH="0" baseline="0" noProof="0" dirty="0">
                <a:ln>
                  <a:noFill/>
                </a:ln>
                <a:solidFill>
                  <a:srgbClr val="FF0000"/>
                </a:solidFill>
                <a:effectLst/>
                <a:uLnTx/>
                <a:uFillTx/>
                <a:latin typeface="Calibri"/>
                <a:ea typeface="+mn-ea"/>
                <a:cs typeface="Calibri"/>
              </a:rPr>
              <a:t>α,</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σ</a:t>
            </a:r>
            <a:r>
              <a:rPr kumimoji="0" sz="2200" b="1" i="0" u="none" strike="noStrike" kern="1200" cap="none" spc="-10" normalizeH="0" baseline="0" noProof="0" dirty="0">
                <a:ln>
                  <a:noFill/>
                </a:ln>
                <a:solidFill>
                  <a:srgbClr val="FF0000"/>
                </a:solidFill>
                <a:effectLst/>
                <a:uLnTx/>
                <a:uFillTx/>
                <a:latin typeface="Calibri"/>
                <a:ea typeface="+mn-ea"/>
                <a:cs typeface="Calibri"/>
              </a:rPr>
              <a:t>υσ</a:t>
            </a:r>
            <a:r>
              <a:rPr kumimoji="0" sz="2200" b="1" i="0" u="none" strike="noStrike" kern="1200" cap="none" spc="-30" normalizeH="0" baseline="0" noProof="0" dirty="0">
                <a:ln>
                  <a:noFill/>
                </a:ln>
                <a:solidFill>
                  <a:srgbClr val="FF0000"/>
                </a:solidFill>
                <a:effectLst/>
                <a:uLnTx/>
                <a:uFillTx/>
                <a:latin typeface="Calibri"/>
                <a:ea typeface="+mn-ea"/>
                <a:cs typeface="Calibri"/>
              </a:rPr>
              <a:t>κ</a:t>
            </a:r>
            <a:r>
              <a:rPr kumimoji="0" sz="2200" b="1" i="0" u="none" strike="noStrike" kern="1200" cap="none" spc="5" normalizeH="0" baseline="0" noProof="0" dirty="0">
                <a:ln>
                  <a:noFill/>
                </a:ln>
                <a:solidFill>
                  <a:srgbClr val="FF0000"/>
                </a:solidFill>
                <a:effectLst/>
                <a:uLnTx/>
                <a:uFillTx/>
                <a:latin typeface="Calibri"/>
                <a:ea typeface="+mn-ea"/>
                <a:cs typeface="Calibri"/>
              </a:rPr>
              <a:t>ε</a:t>
            </a:r>
            <a:r>
              <a:rPr kumimoji="0" sz="2200" b="1" i="0" u="none" strike="noStrike" kern="1200" cap="none" spc="-35" normalizeH="0" baseline="0" noProof="0" dirty="0">
                <a:ln>
                  <a:noFill/>
                </a:ln>
                <a:solidFill>
                  <a:srgbClr val="FF0000"/>
                </a:solidFill>
                <a:effectLst/>
                <a:uLnTx/>
                <a:uFillTx/>
                <a:latin typeface="Calibri"/>
                <a:ea typeface="+mn-ea"/>
                <a:cs typeface="Calibri"/>
              </a:rPr>
              <a:t>υ</a:t>
            </a:r>
            <a:r>
              <a:rPr kumimoji="0" sz="2200" b="1" i="0" u="none" strike="noStrike" kern="1200" cap="none" spc="5" normalizeH="0" baseline="0" noProof="0" dirty="0">
                <a:ln>
                  <a:noFill/>
                </a:ln>
                <a:solidFill>
                  <a:srgbClr val="FF0000"/>
                </a:solidFill>
                <a:effectLst/>
                <a:uLnTx/>
                <a:uFillTx/>
                <a:latin typeface="Calibri"/>
                <a:ea typeface="+mn-ea"/>
                <a:cs typeface="Calibri"/>
              </a:rPr>
              <a:t>έ</a:t>
            </a:r>
            <a:r>
              <a:rPr kumimoji="0" sz="2200" b="1" i="0" u="none" strike="noStrike" kern="1200" cap="none" spc="-5" normalizeH="0" baseline="0" noProof="0" dirty="0">
                <a:ln>
                  <a:noFill/>
                </a:ln>
                <a:solidFill>
                  <a:srgbClr val="FF0000"/>
                </a:solidFill>
                <a:effectLst/>
                <a:uLnTx/>
                <a:uFillTx/>
                <a:latin typeface="Calibri"/>
                <a:ea typeface="+mn-ea"/>
                <a:cs typeface="Calibri"/>
              </a:rPr>
              <a:t>ς</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εκτ</a:t>
            </a:r>
            <a:r>
              <a:rPr kumimoji="0" sz="2200" b="1" i="0" u="none" strike="noStrike" kern="1200" cap="none" spc="5" normalizeH="0" baseline="0" noProof="0" dirty="0">
                <a:ln>
                  <a:noFill/>
                </a:ln>
                <a:solidFill>
                  <a:srgbClr val="FF0000"/>
                </a:solidFill>
                <a:effectLst/>
                <a:uLnTx/>
                <a:uFillTx/>
                <a:latin typeface="Calibri"/>
                <a:ea typeface="+mn-ea"/>
                <a:cs typeface="Calibri"/>
              </a:rPr>
              <a:t>ύ</a:t>
            </a:r>
            <a:r>
              <a:rPr kumimoji="0" sz="2200" b="1" i="0" u="none" strike="noStrike" kern="1200" cap="none" spc="-30" normalizeH="0" baseline="0" noProof="0" dirty="0">
                <a:ln>
                  <a:noFill/>
                </a:ln>
                <a:solidFill>
                  <a:srgbClr val="FF0000"/>
                </a:solidFill>
                <a:effectLst/>
                <a:uLnTx/>
                <a:uFillTx/>
                <a:latin typeface="Calibri"/>
                <a:ea typeface="+mn-ea"/>
                <a:cs typeface="Calibri"/>
              </a:rPr>
              <a:t>π</a:t>
            </a:r>
            <a:r>
              <a:rPr kumimoji="0" sz="2200" b="1" i="0" u="none" strike="noStrike" kern="1200" cap="none" spc="-5" normalizeH="0" baseline="0" noProof="0" dirty="0">
                <a:ln>
                  <a:noFill/>
                </a:ln>
                <a:solidFill>
                  <a:srgbClr val="FF0000"/>
                </a:solidFill>
                <a:effectLst/>
                <a:uLnTx/>
                <a:uFillTx/>
                <a:latin typeface="Calibri"/>
                <a:ea typeface="+mn-ea"/>
                <a:cs typeface="Calibri"/>
              </a:rPr>
              <a:t>ωσ</a:t>
            </a:r>
            <a:r>
              <a:rPr kumimoji="0" sz="2200" b="1" i="0" u="none" strike="noStrike" kern="1200" cap="none" spc="10" normalizeH="0" baseline="0" noProof="0" dirty="0">
                <a:ln>
                  <a:noFill/>
                </a:ln>
                <a:solidFill>
                  <a:srgbClr val="FF0000"/>
                </a:solidFill>
                <a:effectLst/>
                <a:uLnTx/>
                <a:uFillTx/>
                <a:latin typeface="Calibri"/>
                <a:ea typeface="+mn-ea"/>
                <a:cs typeface="Calibri"/>
              </a:rPr>
              <a:t>η</a:t>
            </a:r>
            <a:r>
              <a:rPr kumimoji="0" sz="2200" b="1" i="0" u="none" strike="noStrike" kern="1200" cap="none" spc="-5" normalizeH="0" baseline="0" noProof="0" dirty="0">
                <a:ln>
                  <a:noFill/>
                </a:ln>
                <a:solidFill>
                  <a:srgbClr val="FF0000"/>
                </a:solidFill>
                <a:effectLst/>
                <a:uLnTx/>
                <a:uFillTx/>
                <a:latin typeface="Calibri"/>
                <a:ea typeface="+mn-ea"/>
                <a:cs typeface="Calibri"/>
              </a:rPr>
              <a:t>ς</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75" normalizeH="0" baseline="0" noProof="0" dirty="0">
                <a:ln>
                  <a:noFill/>
                </a:ln>
                <a:solidFill>
                  <a:srgbClr val="FF0000"/>
                </a:solidFill>
                <a:effectLst/>
                <a:uLnTx/>
                <a:uFillTx/>
                <a:latin typeface="Calibri"/>
                <a:ea typeface="+mn-ea"/>
                <a:cs typeface="Calibri"/>
              </a:rPr>
              <a:t>κ</a:t>
            </a:r>
            <a:r>
              <a:rPr kumimoji="0" sz="2200" b="1" i="0" u="none" strike="noStrike" kern="1200" cap="none" spc="-5" normalizeH="0" baseline="0" noProof="0" dirty="0">
                <a:ln>
                  <a:noFill/>
                </a:ln>
                <a:solidFill>
                  <a:srgbClr val="FF0000"/>
                </a:solidFill>
                <a:effectLst/>
                <a:uLnTx/>
                <a:uFillTx/>
                <a:latin typeface="Calibri"/>
                <a:ea typeface="+mn-ea"/>
                <a:cs typeface="Calibri"/>
              </a:rPr>
              <a:t>αι</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σά</a:t>
            </a:r>
            <a:r>
              <a:rPr kumimoji="0" sz="2200" b="1" i="0" u="none" strike="noStrike" kern="1200" cap="none" spc="5" normalizeH="0" baseline="0" noProof="0" dirty="0">
                <a:ln>
                  <a:noFill/>
                </a:ln>
                <a:solidFill>
                  <a:srgbClr val="FF0000"/>
                </a:solidFill>
                <a:effectLst/>
                <a:uLnTx/>
                <a:uFillTx/>
                <a:latin typeface="Calibri"/>
                <a:ea typeface="+mn-ea"/>
                <a:cs typeface="Calibri"/>
              </a:rPr>
              <a:t>ρ</a:t>
            </a:r>
            <a:r>
              <a:rPr kumimoji="0" sz="2200" b="1" i="0" u="none" strike="noStrike" kern="1200" cap="none" spc="-5" normalizeH="0" baseline="0" noProof="0" dirty="0">
                <a:ln>
                  <a:noFill/>
                </a:ln>
                <a:solidFill>
                  <a:srgbClr val="FF0000"/>
                </a:solidFill>
                <a:effectLst/>
                <a:uLnTx/>
                <a:uFillTx/>
                <a:latin typeface="Calibri"/>
                <a:ea typeface="+mn-ea"/>
                <a:cs typeface="Calibri"/>
              </a:rPr>
              <a:t>ω</a:t>
            </a:r>
            <a:r>
              <a:rPr kumimoji="0" sz="2200" b="1" i="0" u="none" strike="noStrike" kern="1200" cap="none" spc="5" normalizeH="0" baseline="0" noProof="0" dirty="0">
                <a:ln>
                  <a:noFill/>
                </a:ln>
                <a:solidFill>
                  <a:srgbClr val="FF0000"/>
                </a:solidFill>
                <a:effectLst/>
                <a:uLnTx/>
                <a:uFillTx/>
                <a:latin typeface="Calibri"/>
                <a:ea typeface="+mn-ea"/>
                <a:cs typeface="Calibri"/>
              </a:rPr>
              <a:t>σ</a:t>
            </a:r>
            <a:r>
              <a:rPr kumimoji="0" sz="2200" b="1" i="0" u="none" strike="noStrike" kern="1200" cap="none" spc="-5" normalizeH="0" baseline="0" noProof="0" dirty="0">
                <a:ln>
                  <a:noFill/>
                </a:ln>
                <a:solidFill>
                  <a:srgbClr val="FF0000"/>
                </a:solidFill>
                <a:effectLst/>
                <a:uLnTx/>
                <a:uFillTx/>
                <a:latin typeface="Calibri"/>
                <a:ea typeface="+mn-ea"/>
                <a:cs typeface="Calibri"/>
              </a:rPr>
              <a:t>ης</a:t>
            </a:r>
            <a:r>
              <a:rPr kumimoji="0" sz="2200" b="0" i="0" u="none" strike="noStrike" kern="1200" cap="none" spc="-5" normalizeH="0" baseline="0" noProof="0" dirty="0">
                <a:ln>
                  <a:noFill/>
                </a:ln>
                <a:solidFill>
                  <a:srgbClr val="FF0000"/>
                </a:solidFill>
                <a:effectLst/>
                <a:uLnTx/>
                <a:uFillTx/>
                <a:latin typeface="Calibri"/>
                <a:ea typeface="+mn-ea"/>
                <a:cs typeface="Calibri"/>
              </a:rPr>
              <a:t>,</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γι</a:t>
            </a:r>
            <a:r>
              <a:rPr kumimoji="0" sz="2200" b="0" i="0" u="none" strike="noStrike" kern="1200" cap="none" spc="-5" normalizeH="0" baseline="0" noProof="0" dirty="0">
                <a:ln>
                  <a:noFill/>
                </a:ln>
                <a:solidFill>
                  <a:srgbClr val="FF0000"/>
                </a:solidFill>
                <a:effectLst/>
                <a:uLnTx/>
                <a:uFillTx/>
                <a:latin typeface="Calibri"/>
                <a:ea typeface="+mn-ea"/>
                <a:cs typeface="Calibri"/>
              </a:rPr>
              <a:t>α</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τ</a:t>
            </a:r>
            <a:r>
              <a:rPr kumimoji="0" sz="2200" b="0" i="0" u="none" strike="noStrike" kern="1200" cap="none" spc="-60" normalizeH="0" baseline="0" noProof="0" dirty="0">
                <a:ln>
                  <a:noFill/>
                </a:ln>
                <a:solidFill>
                  <a:srgbClr val="FF0000"/>
                </a:solidFill>
                <a:effectLst/>
                <a:uLnTx/>
                <a:uFillTx/>
                <a:latin typeface="Calibri"/>
                <a:ea typeface="+mn-ea"/>
                <a:cs typeface="Calibri"/>
              </a:rPr>
              <a:t>η</a:t>
            </a:r>
            <a:r>
              <a:rPr kumimoji="0" sz="2200" b="0" i="0" u="none" strike="noStrike" kern="1200" cap="none" spc="-5" normalizeH="0" baseline="0" noProof="0" dirty="0">
                <a:ln>
                  <a:noFill/>
                </a:ln>
                <a:solidFill>
                  <a:srgbClr val="FF0000"/>
                </a:solidFill>
                <a:effectLst/>
                <a:uLnTx/>
                <a:uFillTx/>
                <a:latin typeface="Calibri"/>
                <a:ea typeface="+mn-ea"/>
                <a:cs typeface="Calibri"/>
              </a:rPr>
              <a:t>ν</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ο</a:t>
            </a:r>
            <a:r>
              <a:rPr kumimoji="0" sz="2200" b="0" i="0" u="none" strike="noStrike" kern="1200" cap="none" spc="-35" normalizeH="0" baseline="0" noProof="0" dirty="0">
                <a:ln>
                  <a:noFill/>
                </a:ln>
                <a:solidFill>
                  <a:srgbClr val="FF0000"/>
                </a:solidFill>
                <a:effectLst/>
                <a:uLnTx/>
                <a:uFillTx/>
                <a:latin typeface="Calibri"/>
                <a:ea typeface="+mn-ea"/>
                <a:cs typeface="Calibri"/>
              </a:rPr>
              <a:t>λ</a:t>
            </a:r>
            <a:r>
              <a:rPr kumimoji="0" sz="2200" b="0" i="0" u="none" strike="noStrike" kern="1200" cap="none" spc="-5" normalizeH="0" baseline="0" noProof="0" dirty="0">
                <a:ln>
                  <a:noFill/>
                </a:ln>
                <a:solidFill>
                  <a:srgbClr val="FF0000"/>
                </a:solidFill>
                <a:effectLst/>
                <a:uLnTx/>
                <a:uFillTx/>
                <a:latin typeface="Calibri"/>
                <a:ea typeface="+mn-ea"/>
                <a:cs typeface="Calibri"/>
              </a:rPr>
              <a:t>οκλή</a:t>
            </a:r>
            <a:r>
              <a:rPr kumimoji="0" sz="2200" b="0" i="0" u="none" strike="noStrike" kern="1200" cap="none" spc="0" normalizeH="0" baseline="0" noProof="0" dirty="0">
                <a:ln>
                  <a:noFill/>
                </a:ln>
                <a:solidFill>
                  <a:srgbClr val="FF0000"/>
                </a:solidFill>
                <a:effectLst/>
                <a:uLnTx/>
                <a:uFillTx/>
                <a:latin typeface="Calibri"/>
                <a:ea typeface="+mn-ea"/>
                <a:cs typeface="Calibri"/>
              </a:rPr>
              <a:t>ρ</a:t>
            </a:r>
            <a:r>
              <a:rPr kumimoji="0" sz="2200" b="0" i="0" u="none" strike="noStrike" kern="1200" cap="none" spc="-10" normalizeH="0" baseline="0" noProof="0" dirty="0">
                <a:ln>
                  <a:noFill/>
                </a:ln>
                <a:solidFill>
                  <a:srgbClr val="FF0000"/>
                </a:solidFill>
                <a:effectLst/>
                <a:uLnTx/>
                <a:uFillTx/>
                <a:latin typeface="Calibri"/>
                <a:ea typeface="+mn-ea"/>
                <a:cs typeface="Calibri"/>
              </a:rPr>
              <a:t>ωσ</a:t>
            </a:r>
            <a:r>
              <a:rPr kumimoji="0" sz="2200" b="0" i="0" u="none" strike="noStrike" kern="1200" cap="none" spc="-5" normalizeH="0" baseline="0" noProof="0" dirty="0">
                <a:ln>
                  <a:noFill/>
                </a:ln>
                <a:solidFill>
                  <a:srgbClr val="FF0000"/>
                </a:solidFill>
                <a:effectLst/>
                <a:uLnTx/>
                <a:uFillTx/>
                <a:latin typeface="Calibri"/>
                <a:ea typeface="+mn-ea"/>
                <a:cs typeface="Calibri"/>
              </a:rPr>
              <a:t>η</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τ</a:t>
            </a:r>
            <a:r>
              <a:rPr kumimoji="0" sz="2200" b="0" i="0" u="none" strike="noStrike" kern="1200" cap="none" spc="-10" normalizeH="0" baseline="0" noProof="0" dirty="0">
                <a:ln>
                  <a:noFill/>
                </a:ln>
                <a:solidFill>
                  <a:srgbClr val="FF0000"/>
                </a:solidFill>
                <a:effectLst/>
                <a:uLnTx/>
                <a:uFillTx/>
                <a:latin typeface="Calibri"/>
                <a:ea typeface="+mn-ea"/>
                <a:cs typeface="Calibri"/>
              </a:rPr>
              <a:t>ης  </a:t>
            </a:r>
            <a:r>
              <a:rPr kumimoji="0" sz="2200" b="0" i="0" u="none" strike="noStrike" kern="1200" cap="none" spc="-15" normalizeH="0" baseline="0" noProof="0" dirty="0">
                <a:ln>
                  <a:noFill/>
                </a:ln>
                <a:solidFill>
                  <a:srgbClr val="FF0000"/>
                </a:solidFill>
                <a:effectLst/>
                <a:uLnTx/>
                <a:uFillTx/>
                <a:latin typeface="Calibri"/>
                <a:ea typeface="+mn-ea"/>
                <a:cs typeface="Calibri"/>
              </a:rPr>
              <a:t>διαδικασίας</a:t>
            </a:r>
            <a:r>
              <a:rPr kumimoji="0" sz="2200" b="0" i="0" u="none" strike="noStrike" kern="1200" cap="none" spc="1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υποβολής</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
                <a:srgbClr val="FF0000"/>
              </a:buClr>
              <a:buSzTx/>
              <a:buFont typeface="Wingdings"/>
              <a:buChar char=""/>
              <a:tabLst/>
              <a:defRPr/>
            </a:pP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
                <a:srgbClr val="FF0000"/>
              </a:buClr>
              <a:buSzTx/>
              <a:buFont typeface="Wingdings"/>
              <a:buChar char=""/>
              <a:tabLst/>
              <a:defRPr/>
            </a:pP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355600" marR="5080" lvl="0" indent="-342900" algn="l" defTabSz="914400" rtl="0" eaLnBrk="1" fontAlgn="auto" latinLnBrk="0" hangingPunct="1">
              <a:lnSpc>
                <a:spcPct val="100000"/>
              </a:lnSpc>
              <a:spcBef>
                <a:spcPts val="0"/>
              </a:spcBef>
              <a:spcAft>
                <a:spcPts val="0"/>
              </a:spcAft>
              <a:buClrTx/>
              <a:buSzTx/>
              <a:buFont typeface="Wingdings"/>
              <a:buChar char=""/>
              <a:tabLst>
                <a:tab pos="355600" algn="l"/>
                <a:tab pos="1736089" algn="l"/>
                <a:tab pos="3042285" algn="l"/>
                <a:tab pos="4530090" algn="l"/>
                <a:tab pos="5130165" algn="l"/>
                <a:tab pos="6249035" algn="l"/>
                <a:tab pos="7021830" algn="l"/>
                <a:tab pos="8471535" algn="l"/>
                <a:tab pos="9454515" algn="l"/>
                <a:tab pos="10617200" algn="l"/>
                <a:tab pos="11123295" algn="l"/>
              </a:tabLst>
              <a:defRPr/>
            </a:pPr>
            <a:r>
              <a:rPr kumimoji="0" sz="2200" b="1" i="0" u="none" strike="noStrike" kern="1200" cap="none" spc="-5" normalizeH="0" baseline="0" noProof="0" dirty="0">
                <a:ln>
                  <a:noFill/>
                </a:ln>
                <a:solidFill>
                  <a:srgbClr val="FF0000"/>
                </a:solidFill>
                <a:effectLst/>
                <a:uLnTx/>
                <a:uFillTx/>
                <a:latin typeface="Calibri"/>
                <a:ea typeface="+mn-ea"/>
                <a:cs typeface="Calibri"/>
              </a:rPr>
              <a:t>Α</a:t>
            </a:r>
            <a:r>
              <a:rPr kumimoji="0" sz="2200" b="1" i="0" u="none" strike="noStrike" kern="1200" cap="none" spc="-30" normalizeH="0" baseline="0" noProof="0" dirty="0">
                <a:ln>
                  <a:noFill/>
                </a:ln>
                <a:solidFill>
                  <a:srgbClr val="FF0000"/>
                </a:solidFill>
                <a:effectLst/>
                <a:uLnTx/>
                <a:uFillTx/>
                <a:latin typeface="Calibri"/>
                <a:ea typeface="+mn-ea"/>
                <a:cs typeface="Calibri"/>
              </a:rPr>
              <a:t>π</a:t>
            </a:r>
            <a:r>
              <a:rPr kumimoji="0" sz="2200" b="1" i="0" u="none" strike="noStrike" kern="1200" cap="none" spc="0" normalizeH="0" baseline="0" noProof="0" dirty="0">
                <a:ln>
                  <a:noFill/>
                </a:ln>
                <a:solidFill>
                  <a:srgbClr val="FF0000"/>
                </a:solidFill>
                <a:effectLst/>
                <a:uLnTx/>
                <a:uFillTx/>
                <a:latin typeface="Calibri"/>
                <a:ea typeface="+mn-ea"/>
                <a:cs typeface="Calibri"/>
              </a:rPr>
              <a:t>α</a:t>
            </a:r>
            <a:r>
              <a:rPr kumimoji="0" sz="2200" b="1" i="0" u="none" strike="noStrike" kern="1200" cap="none" spc="-45" normalizeH="0" baseline="0" noProof="0" dirty="0">
                <a:ln>
                  <a:noFill/>
                </a:ln>
                <a:solidFill>
                  <a:srgbClr val="FF0000"/>
                </a:solidFill>
                <a:effectLst/>
                <a:uLnTx/>
                <a:uFillTx/>
                <a:latin typeface="Calibri"/>
                <a:ea typeface="+mn-ea"/>
                <a:cs typeface="Calibri"/>
              </a:rPr>
              <a:t>ι</a:t>
            </a:r>
            <a:r>
              <a:rPr kumimoji="0" sz="2200" b="1" i="0" u="none" strike="noStrike" kern="1200" cap="none" spc="-5" normalizeH="0" baseline="0" noProof="0" dirty="0">
                <a:ln>
                  <a:noFill/>
                </a:ln>
                <a:solidFill>
                  <a:srgbClr val="FF0000"/>
                </a:solidFill>
                <a:effectLst/>
                <a:uLnTx/>
                <a:uFillTx/>
                <a:latin typeface="Calibri"/>
                <a:ea typeface="+mn-ea"/>
                <a:cs typeface="Calibri"/>
              </a:rPr>
              <a:t>τε</a:t>
            </a:r>
            <a:r>
              <a:rPr kumimoji="0" sz="2200" b="1" i="0" u="none" strike="noStrike" kern="1200" cap="none" spc="-30" normalizeH="0" baseline="0" noProof="0" dirty="0">
                <a:ln>
                  <a:noFill/>
                </a:ln>
                <a:solidFill>
                  <a:srgbClr val="FF0000"/>
                </a:solidFill>
                <a:effectLst/>
                <a:uLnTx/>
                <a:uFillTx/>
                <a:latin typeface="Calibri"/>
                <a:ea typeface="+mn-ea"/>
                <a:cs typeface="Calibri"/>
              </a:rPr>
              <a:t>ίτ</a:t>
            </a:r>
            <a:r>
              <a:rPr kumimoji="0" sz="2200" b="1" i="0" u="none" strike="noStrike" kern="1200" cap="none" spc="-5" normalizeH="0" baseline="0" noProof="0" dirty="0">
                <a:ln>
                  <a:noFill/>
                </a:ln>
                <a:solidFill>
                  <a:srgbClr val="FF0000"/>
                </a:solidFill>
                <a:effectLst/>
                <a:uLnTx/>
                <a:uFillTx/>
                <a:latin typeface="Calibri"/>
                <a:ea typeface="+mn-ea"/>
                <a:cs typeface="Calibri"/>
              </a:rPr>
              <a:t>αι</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20" normalizeH="0" baseline="0" noProof="0" dirty="0">
                <a:ln>
                  <a:noFill/>
                </a:ln>
                <a:solidFill>
                  <a:srgbClr val="FF0000"/>
                </a:solidFill>
                <a:effectLst/>
                <a:uLnTx/>
                <a:uFillTx/>
                <a:latin typeface="Calibri"/>
                <a:ea typeface="+mn-ea"/>
                <a:cs typeface="Calibri"/>
              </a:rPr>
              <a:t>λ</a:t>
            </a:r>
            <a:r>
              <a:rPr kumimoji="0" sz="2200" b="1" i="0" u="none" strike="noStrike" kern="1200" cap="none" spc="-5" normalizeH="0" baseline="0" noProof="0" dirty="0">
                <a:ln>
                  <a:noFill/>
                </a:ln>
                <a:solidFill>
                  <a:srgbClr val="FF0000"/>
                </a:solidFill>
                <a:effectLst/>
                <a:uLnTx/>
                <a:uFillTx/>
                <a:latin typeface="Calibri"/>
                <a:ea typeface="+mn-ea"/>
                <a:cs typeface="Calibri"/>
              </a:rPr>
              <a:t>ογισμι</a:t>
            </a:r>
            <a:r>
              <a:rPr kumimoji="0" sz="2200" b="1" i="0" u="none" strike="noStrike" kern="1200" cap="none" spc="-65" normalizeH="0" baseline="0" noProof="0" dirty="0">
                <a:ln>
                  <a:noFill/>
                </a:ln>
                <a:solidFill>
                  <a:srgbClr val="FF0000"/>
                </a:solidFill>
                <a:effectLst/>
                <a:uLnTx/>
                <a:uFillTx/>
                <a:latin typeface="Calibri"/>
                <a:ea typeface="+mn-ea"/>
                <a:cs typeface="Calibri"/>
              </a:rPr>
              <a:t>κ</a:t>
            </a:r>
            <a:r>
              <a:rPr kumimoji="0" sz="2200" b="1" i="0" u="none" strike="noStrike" kern="1200" cap="none" spc="-5" normalizeH="0" baseline="0" noProof="0" dirty="0">
                <a:ln>
                  <a:noFill/>
                </a:ln>
                <a:solidFill>
                  <a:srgbClr val="FF0000"/>
                </a:solidFill>
                <a:effectLst/>
                <a:uLnTx/>
                <a:uFillTx/>
                <a:latin typeface="Calibri"/>
                <a:ea typeface="+mn-ea"/>
                <a:cs typeface="Calibri"/>
              </a:rPr>
              <a:t>ό</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α</a:t>
            </a:r>
            <a:r>
              <a:rPr kumimoji="0" sz="2200" b="1" i="0" u="none" strike="noStrike" kern="1200" cap="none" spc="0" normalizeH="0" baseline="0" noProof="0" dirty="0">
                <a:ln>
                  <a:noFill/>
                </a:ln>
                <a:solidFill>
                  <a:srgbClr val="FF0000"/>
                </a:solidFill>
                <a:effectLst/>
                <a:uLnTx/>
                <a:uFillTx/>
                <a:latin typeface="Calibri"/>
                <a:ea typeface="+mn-ea"/>
                <a:cs typeface="Calibri"/>
              </a:rPr>
              <a:t>ν</a:t>
            </a:r>
            <a:r>
              <a:rPr kumimoji="0" sz="2200" b="1" i="0" u="none" strike="noStrike" kern="1200" cap="none" spc="-20" normalizeH="0" baseline="0" noProof="0" dirty="0">
                <a:ln>
                  <a:noFill/>
                </a:ln>
                <a:solidFill>
                  <a:srgbClr val="FF0000"/>
                </a:solidFill>
                <a:effectLst/>
                <a:uLnTx/>
                <a:uFillTx/>
                <a:latin typeface="Calibri"/>
                <a:ea typeface="+mn-ea"/>
                <a:cs typeface="Calibri"/>
              </a:rPr>
              <a:t>ά</a:t>
            </a:r>
            <a:r>
              <a:rPr kumimoji="0" sz="2200" b="1" i="0" u="none" strike="noStrike" kern="1200" cap="none" spc="5" normalizeH="0" baseline="0" noProof="0" dirty="0">
                <a:ln>
                  <a:noFill/>
                </a:ln>
                <a:solidFill>
                  <a:srgbClr val="FF0000"/>
                </a:solidFill>
                <a:effectLst/>
                <a:uLnTx/>
                <a:uFillTx/>
                <a:latin typeface="Calibri"/>
                <a:ea typeface="+mn-ea"/>
                <a:cs typeface="Calibri"/>
              </a:rPr>
              <a:t>γ</a:t>
            </a:r>
            <a:r>
              <a:rPr kumimoji="0" sz="2200" b="1" i="0" u="none" strike="noStrike" kern="1200" cap="none" spc="-25" normalizeH="0" baseline="0" noProof="0" dirty="0">
                <a:ln>
                  <a:noFill/>
                </a:ln>
                <a:solidFill>
                  <a:srgbClr val="FF0000"/>
                </a:solidFill>
                <a:effectLst/>
                <a:uLnTx/>
                <a:uFillTx/>
                <a:latin typeface="Calibri"/>
                <a:ea typeface="+mn-ea"/>
                <a:cs typeface="Calibri"/>
              </a:rPr>
              <a:t>ν</a:t>
            </a:r>
            <a:r>
              <a:rPr kumimoji="0" sz="2200" b="1" i="0" u="none" strike="noStrike" kern="1200" cap="none" spc="-5" normalizeH="0" baseline="0" noProof="0" dirty="0">
                <a:ln>
                  <a:noFill/>
                </a:ln>
                <a:solidFill>
                  <a:srgbClr val="FF0000"/>
                </a:solidFill>
                <a:effectLst/>
                <a:uLnTx/>
                <a:uFillTx/>
                <a:latin typeface="Calibri"/>
                <a:ea typeface="+mn-ea"/>
                <a:cs typeface="Calibri"/>
              </a:rPr>
              <a:t>ωσ</a:t>
            </a:r>
            <a:r>
              <a:rPr kumimoji="0" sz="2200" b="1" i="0" u="none" strike="noStrike" kern="1200" cap="none" spc="10" normalizeH="0" baseline="0" noProof="0" dirty="0">
                <a:ln>
                  <a:noFill/>
                </a:ln>
                <a:solidFill>
                  <a:srgbClr val="FF0000"/>
                </a:solidFill>
                <a:effectLst/>
                <a:uLnTx/>
                <a:uFillTx/>
                <a:latin typeface="Calibri"/>
                <a:ea typeface="+mn-ea"/>
                <a:cs typeface="Calibri"/>
              </a:rPr>
              <a:t>η</a:t>
            </a:r>
            <a:r>
              <a:rPr kumimoji="0" sz="2200" b="1" i="0" u="none" strike="noStrike" kern="1200" cap="none" spc="-5" normalizeH="0" baseline="0" noProof="0" dirty="0">
                <a:ln>
                  <a:noFill/>
                </a:ln>
                <a:solidFill>
                  <a:srgbClr val="FF0000"/>
                </a:solidFill>
                <a:effectLst/>
                <a:uLnTx/>
                <a:uFillTx/>
                <a:latin typeface="Calibri"/>
                <a:ea typeface="+mn-ea"/>
                <a:cs typeface="Calibri"/>
              </a:rPr>
              <a:t>ς</a:t>
            </a:r>
            <a:r>
              <a:rPr kumimoji="0" sz="2200" b="1" i="0" u="none" strike="noStrike" kern="1200" cap="none" spc="0" normalizeH="0" baseline="0" noProof="0" dirty="0">
                <a:ln>
                  <a:noFill/>
                </a:ln>
                <a:solidFill>
                  <a:srgbClr val="FF0000"/>
                </a:solidFill>
                <a:effectLst/>
                <a:uLnTx/>
                <a:uFillTx/>
                <a:latin typeface="Calibri"/>
                <a:ea typeface="+mn-ea"/>
                <a:cs typeface="Calibri"/>
              </a:rPr>
              <a:t>	PD</a:t>
            </a:r>
            <a:r>
              <a:rPr kumimoji="0" sz="2200" b="1" i="0" u="none" strike="noStrike" kern="1200" cap="none" spc="-5" normalizeH="0" baseline="0" noProof="0" dirty="0">
                <a:ln>
                  <a:noFill/>
                </a:ln>
                <a:solidFill>
                  <a:srgbClr val="FF0000"/>
                </a:solidFill>
                <a:effectLst/>
                <a:uLnTx/>
                <a:uFillTx/>
                <a:latin typeface="Calibri"/>
                <a:ea typeface="+mn-ea"/>
                <a:cs typeface="Calibri"/>
              </a:rPr>
              <a:t>F</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α</a:t>
            </a:r>
            <a:r>
              <a:rPr kumimoji="0" sz="2200" b="1" i="0" u="none" strike="noStrike" kern="1200" cap="none" spc="-20" normalizeH="0" baseline="0" noProof="0" dirty="0">
                <a:ln>
                  <a:noFill/>
                </a:ln>
                <a:solidFill>
                  <a:srgbClr val="FF0000"/>
                </a:solidFill>
                <a:effectLst/>
                <a:uLnTx/>
                <a:uFillTx/>
                <a:latin typeface="Calibri"/>
                <a:ea typeface="+mn-ea"/>
                <a:cs typeface="Calibri"/>
              </a:rPr>
              <a:t>ρ</a:t>
            </a:r>
            <a:r>
              <a:rPr kumimoji="0" sz="2200" b="1" i="0" u="none" strike="noStrike" kern="1200" cap="none" spc="-25" normalizeH="0" baseline="0" noProof="0" dirty="0">
                <a:ln>
                  <a:noFill/>
                </a:ln>
                <a:solidFill>
                  <a:srgbClr val="FF0000"/>
                </a:solidFill>
                <a:effectLst/>
                <a:uLnTx/>
                <a:uFillTx/>
                <a:latin typeface="Calibri"/>
                <a:ea typeface="+mn-ea"/>
                <a:cs typeface="Calibri"/>
              </a:rPr>
              <a:t>χ</a:t>
            </a:r>
            <a:r>
              <a:rPr kumimoji="0" sz="2200" b="1" i="0" u="none" strike="noStrike" kern="1200" cap="none" spc="-5" normalizeH="0" baseline="0" noProof="0" dirty="0">
                <a:ln>
                  <a:noFill/>
                </a:ln>
                <a:solidFill>
                  <a:srgbClr val="FF0000"/>
                </a:solidFill>
                <a:effectLst/>
                <a:uLnTx/>
                <a:uFillTx/>
                <a:latin typeface="Calibri"/>
                <a:ea typeface="+mn-ea"/>
                <a:cs typeface="Calibri"/>
              </a:rPr>
              <a:t>είων</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a:t>
            </a:r>
            <a:r>
              <a:rPr kumimoji="0" sz="2200" b="0" i="0" u="none" strike="noStrike" kern="1200" cap="none" spc="-80" normalizeH="0" baseline="0" noProof="0" dirty="0">
                <a:ln>
                  <a:noFill/>
                </a:ln>
                <a:solidFill>
                  <a:srgbClr val="FF0000"/>
                </a:solidFill>
                <a:effectLst/>
                <a:uLnTx/>
                <a:uFillTx/>
                <a:latin typeface="Calibri"/>
                <a:ea typeface="+mn-ea"/>
                <a:cs typeface="Calibri"/>
              </a:rPr>
              <a:t>κ</a:t>
            </a:r>
            <a:r>
              <a:rPr kumimoji="0" sz="2200" b="0" i="0" u="none" strike="noStrike" kern="1200" cap="none" spc="-10" normalizeH="0" baseline="0" noProof="0" dirty="0">
                <a:ln>
                  <a:noFill/>
                </a:ln>
                <a:solidFill>
                  <a:srgbClr val="FF0000"/>
                </a:solidFill>
                <a:effectLst/>
                <a:uLnTx/>
                <a:uFillTx/>
                <a:latin typeface="Calibri"/>
                <a:ea typeface="+mn-ea"/>
                <a:cs typeface="Calibri"/>
              </a:rPr>
              <a:t>α</a:t>
            </a:r>
            <a:r>
              <a:rPr kumimoji="0" sz="2200" b="0" i="0" u="none" strike="noStrike" kern="1200" cap="none" spc="-15" normalizeH="0" baseline="0" noProof="0" dirty="0">
                <a:ln>
                  <a:noFill/>
                </a:ln>
                <a:solidFill>
                  <a:srgbClr val="FF0000"/>
                </a:solidFill>
                <a:effectLst/>
                <a:uLnTx/>
                <a:uFillTx/>
                <a:latin typeface="Calibri"/>
                <a:ea typeface="+mn-ea"/>
                <a:cs typeface="Calibri"/>
              </a:rPr>
              <a:t>τ</a:t>
            </a:r>
            <a:r>
              <a:rPr kumimoji="0" sz="2200" b="0" i="0" u="none" strike="noStrike" kern="1200" cap="none" spc="-5" normalizeH="0" baseline="0" noProof="0" dirty="0">
                <a:ln>
                  <a:noFill/>
                </a:ln>
                <a:solidFill>
                  <a:srgbClr val="FF0000"/>
                </a:solidFill>
                <a:effectLst/>
                <a:uLnTx/>
                <a:uFillTx/>
                <a:latin typeface="Calibri"/>
                <a:ea typeface="+mn-ea"/>
                <a:cs typeface="Calibri"/>
              </a:rPr>
              <a:t>ά</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προτί</a:t>
            </a:r>
            <a:r>
              <a:rPr kumimoji="0" sz="2200" b="0" i="0" u="none" strike="noStrike" kern="1200" cap="none" spc="10" normalizeH="0" baseline="0" noProof="0" dirty="0">
                <a:ln>
                  <a:noFill/>
                </a:ln>
                <a:solidFill>
                  <a:srgbClr val="FF0000"/>
                </a:solidFill>
                <a:effectLst/>
                <a:uLnTx/>
                <a:uFillTx/>
                <a:latin typeface="Calibri"/>
                <a:ea typeface="+mn-ea"/>
                <a:cs typeface="Calibri"/>
              </a:rPr>
              <a:t>μ</a:t>
            </a:r>
            <a:r>
              <a:rPr kumimoji="0" sz="2200" b="0" i="0" u="none" strike="noStrike" kern="1200" cap="none" spc="0" normalizeH="0" baseline="0" noProof="0" dirty="0">
                <a:ln>
                  <a:noFill/>
                </a:ln>
                <a:solidFill>
                  <a:srgbClr val="FF0000"/>
                </a:solidFill>
                <a:effectLst/>
                <a:uLnTx/>
                <a:uFillTx/>
                <a:latin typeface="Calibri"/>
                <a:ea typeface="+mn-ea"/>
                <a:cs typeface="Calibri"/>
              </a:rPr>
              <a:t>ησ</a:t>
            </a:r>
            <a:r>
              <a:rPr kumimoji="0" sz="2200" b="0" i="0" u="none" strike="noStrike" kern="1200" cap="none" spc="-10" normalizeH="0" baseline="0" noProof="0" dirty="0">
                <a:ln>
                  <a:noFill/>
                </a:ln>
                <a:solidFill>
                  <a:srgbClr val="FF0000"/>
                </a:solidFill>
                <a:effectLst/>
                <a:uLnTx/>
                <a:uFillTx/>
                <a:latin typeface="Calibri"/>
                <a:ea typeface="+mn-ea"/>
                <a:cs typeface="Calibri"/>
              </a:rPr>
              <a:t>η</a:t>
            </a:r>
            <a:r>
              <a:rPr kumimoji="0" sz="2200" b="0" i="0" u="none" strike="noStrike" kern="1200" cap="none" spc="-5" normalizeH="0" baseline="0" noProof="0" dirty="0">
                <a:ln>
                  <a:noFill/>
                </a:ln>
                <a:solidFill>
                  <a:srgbClr val="FF0000"/>
                </a:solidFill>
                <a:effectLst/>
                <a:uLnTx/>
                <a:uFillTx/>
                <a:latin typeface="Calibri"/>
                <a:ea typeface="+mn-ea"/>
                <a:cs typeface="Calibri"/>
              </a:rPr>
              <a:t>,</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180" normalizeH="0" baseline="0" noProof="0" dirty="0">
                <a:ln>
                  <a:noFill/>
                </a:ln>
                <a:solidFill>
                  <a:srgbClr val="FF0000"/>
                </a:solidFill>
                <a:effectLst/>
                <a:uLnTx/>
                <a:uFillTx/>
                <a:latin typeface="Calibri"/>
                <a:ea typeface="+mn-ea"/>
                <a:cs typeface="Calibri"/>
              </a:rPr>
              <a:t>“</a:t>
            </a:r>
            <a:r>
              <a:rPr kumimoji="0" sz="2200" b="0" i="0" u="none" strike="noStrike" kern="1200" cap="none" spc="-5" normalizeH="0" baseline="0" noProof="0" dirty="0">
                <a:ln>
                  <a:noFill/>
                </a:ln>
                <a:solidFill>
                  <a:srgbClr val="FF0000"/>
                </a:solidFill>
                <a:effectLst/>
                <a:uLnTx/>
                <a:uFillTx/>
                <a:latin typeface="Calibri"/>
                <a:ea typeface="+mn-ea"/>
                <a:cs typeface="Calibri"/>
              </a:rPr>
              <a:t>Adobe</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45" normalizeH="0" baseline="0" noProof="0" dirty="0">
                <a:ln>
                  <a:noFill/>
                </a:ln>
                <a:solidFill>
                  <a:srgbClr val="FF0000"/>
                </a:solidFill>
                <a:effectLst/>
                <a:uLnTx/>
                <a:uFillTx/>
                <a:latin typeface="Calibri"/>
                <a:ea typeface="+mn-ea"/>
                <a:cs typeface="Calibri"/>
              </a:rPr>
              <a:t>R</a:t>
            </a:r>
            <a:r>
              <a:rPr kumimoji="0" sz="2200" b="0" i="0" u="none" strike="noStrike" kern="1200" cap="none" spc="-5" normalizeH="0" baseline="0" noProof="0" dirty="0">
                <a:ln>
                  <a:noFill/>
                </a:ln>
                <a:solidFill>
                  <a:srgbClr val="FF0000"/>
                </a:solidFill>
                <a:effectLst/>
                <a:uLnTx/>
                <a:uFillTx/>
                <a:latin typeface="Calibri"/>
                <a:ea typeface="+mn-ea"/>
                <a:cs typeface="Calibri"/>
              </a:rPr>
              <a:t>eade</a:t>
            </a:r>
            <a:r>
              <a:rPr kumimoji="0" sz="2200" b="0" i="0" u="none" strike="noStrike" kern="1200" cap="none" spc="90" normalizeH="0" baseline="0" noProof="0" dirty="0">
                <a:ln>
                  <a:noFill/>
                </a:ln>
                <a:solidFill>
                  <a:srgbClr val="FF0000"/>
                </a:solidFill>
                <a:effectLst/>
                <a:uLnTx/>
                <a:uFillTx/>
                <a:latin typeface="Calibri"/>
                <a:ea typeface="+mn-ea"/>
                <a:cs typeface="Calibri"/>
              </a:rPr>
              <a:t>r</a:t>
            </a:r>
            <a:r>
              <a:rPr kumimoji="0" sz="2200" b="0" i="0" u="none" strike="noStrike" kern="1200" cap="none" spc="-10" normalizeH="0" baseline="0" noProof="0" dirty="0">
                <a:ln>
                  <a:noFill/>
                </a:ln>
                <a:solidFill>
                  <a:srgbClr val="FF0000"/>
                </a:solidFill>
                <a:effectLst/>
                <a:uLnTx/>
                <a:uFillTx/>
                <a:latin typeface="Calibri"/>
                <a:ea typeface="+mn-ea"/>
                <a:cs typeface="Calibri"/>
              </a:rPr>
              <a:t>”</a:t>
            </a:r>
            <a:r>
              <a:rPr kumimoji="0" sz="2200" b="0" i="0" u="none" strike="noStrike" kern="1200" cap="none" spc="-5" normalizeH="0" baseline="0" noProof="0" dirty="0">
                <a:ln>
                  <a:noFill/>
                </a:ln>
                <a:solidFill>
                  <a:srgbClr val="FF0000"/>
                </a:solidFill>
                <a:effectLst/>
                <a:uLnTx/>
                <a:uFillTx/>
                <a:latin typeface="Calibri"/>
                <a:ea typeface="+mn-ea"/>
                <a:cs typeface="Calibri"/>
              </a:rPr>
              <a:t>)</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γ</a:t>
            </a:r>
            <a:r>
              <a:rPr kumimoji="0" sz="2200" b="0" i="0" u="none" strike="noStrike" kern="1200" cap="none" spc="5" normalizeH="0" baseline="0" noProof="0" dirty="0">
                <a:ln>
                  <a:noFill/>
                </a:ln>
                <a:solidFill>
                  <a:srgbClr val="FF0000"/>
                </a:solidFill>
                <a:effectLst/>
                <a:uLnTx/>
                <a:uFillTx/>
                <a:latin typeface="Calibri"/>
                <a:ea typeface="+mn-ea"/>
                <a:cs typeface="Calibri"/>
              </a:rPr>
              <a:t>ι</a:t>
            </a:r>
            <a:r>
              <a:rPr kumimoji="0" sz="2200" b="0" i="0" u="none" strike="noStrike" kern="1200" cap="none" spc="-5" normalizeH="0" baseline="0" noProof="0" dirty="0">
                <a:ln>
                  <a:noFill/>
                </a:ln>
                <a:solidFill>
                  <a:srgbClr val="FF0000"/>
                </a:solidFill>
                <a:effectLst/>
                <a:uLnTx/>
                <a:uFillTx/>
                <a:latin typeface="Calibri"/>
                <a:ea typeface="+mn-ea"/>
                <a:cs typeface="Calibri"/>
              </a:rPr>
              <a:t>α</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τ</a:t>
            </a:r>
            <a:r>
              <a:rPr kumimoji="0" sz="2200" b="0" i="0" u="none" strike="noStrike" kern="1200" cap="none" spc="-60" normalizeH="0" baseline="0" noProof="0" dirty="0">
                <a:ln>
                  <a:noFill/>
                </a:ln>
                <a:solidFill>
                  <a:srgbClr val="FF0000"/>
                </a:solidFill>
                <a:effectLst/>
                <a:uLnTx/>
                <a:uFillTx/>
                <a:latin typeface="Calibri"/>
                <a:ea typeface="+mn-ea"/>
                <a:cs typeface="Calibri"/>
              </a:rPr>
              <a:t>η</a:t>
            </a:r>
            <a:r>
              <a:rPr kumimoji="0" sz="2200" b="0" i="0" u="none" strike="noStrike" kern="1200" cap="none" spc="-5" normalizeH="0" baseline="0" noProof="0" dirty="0">
                <a:ln>
                  <a:noFill/>
                </a:ln>
                <a:solidFill>
                  <a:srgbClr val="FF0000"/>
                </a:solidFill>
                <a:effectLst/>
                <a:uLnTx/>
                <a:uFillTx/>
                <a:latin typeface="Calibri"/>
                <a:ea typeface="+mn-ea"/>
                <a:cs typeface="Calibri"/>
              </a:rPr>
              <a:t>ν  </a:t>
            </a:r>
            <a:r>
              <a:rPr kumimoji="0" sz="2200" b="0" i="0" u="none" strike="noStrike" kern="1200" cap="none" spc="-15" normalizeH="0" baseline="0" noProof="0" dirty="0">
                <a:ln>
                  <a:noFill/>
                </a:ln>
                <a:solidFill>
                  <a:srgbClr val="FF0000"/>
                </a:solidFill>
                <a:effectLst/>
                <a:uLnTx/>
                <a:uFillTx/>
                <a:latin typeface="Calibri"/>
                <a:ea typeface="+mn-ea"/>
                <a:cs typeface="Calibri"/>
              </a:rPr>
              <a:t>εκτύπωση</a:t>
            </a:r>
            <a:r>
              <a:rPr kumimoji="0" sz="2200" b="0" i="0" u="none" strike="noStrike" kern="1200" cap="none" spc="45" normalizeH="0" baseline="0" noProof="0" dirty="0">
                <a:ln>
                  <a:noFill/>
                </a:ln>
                <a:solidFill>
                  <a:srgbClr val="FF0000"/>
                </a:solidFill>
                <a:effectLst/>
                <a:uLnTx/>
                <a:uFillTx/>
                <a:latin typeface="Calibri"/>
                <a:ea typeface="+mn-ea"/>
                <a:cs typeface="Calibri"/>
              </a:rPr>
              <a:t> </a:t>
            </a:r>
            <a:r>
              <a:rPr kumimoji="0" sz="2200" b="0" i="0" u="none" strike="noStrike" kern="1200" cap="none" spc="-30" normalizeH="0" baseline="0" noProof="0" dirty="0">
                <a:ln>
                  <a:noFill/>
                </a:ln>
                <a:solidFill>
                  <a:srgbClr val="FF0000"/>
                </a:solidFill>
                <a:effectLst/>
                <a:uLnTx/>
                <a:uFillTx/>
                <a:latin typeface="Calibri"/>
                <a:ea typeface="+mn-ea"/>
                <a:cs typeface="Calibri"/>
              </a:rPr>
              <a:t>και</a:t>
            </a:r>
            <a:r>
              <a:rPr kumimoji="0" sz="2200" b="0" i="0" u="none" strike="noStrike" kern="1200" cap="none" spc="15"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σάρωση</a:t>
            </a:r>
            <a:r>
              <a:rPr kumimoji="0" sz="2200" b="0" i="0" u="none" strike="noStrike" kern="1200" cap="none" spc="40"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του “Declaration</a:t>
            </a:r>
            <a:r>
              <a:rPr kumimoji="0" sz="2200" b="0" i="0" u="none" strike="noStrike" kern="1200" cap="none" spc="-5" normalizeH="0" baseline="0" noProof="0" dirty="0">
                <a:ln>
                  <a:noFill/>
                </a:ln>
                <a:solidFill>
                  <a:srgbClr val="FF0000"/>
                </a:solidFill>
                <a:effectLst/>
                <a:uLnTx/>
                <a:uFillTx/>
                <a:latin typeface="Calibri"/>
                <a:ea typeface="+mn-ea"/>
                <a:cs typeface="Calibri"/>
              </a:rPr>
              <a:t> </a:t>
            </a:r>
            <a:r>
              <a:rPr kumimoji="0" sz="2200" b="0" i="0" u="none" strike="noStrike" kern="1200" cap="none" spc="0" normalizeH="0" baseline="0" noProof="0" dirty="0">
                <a:ln>
                  <a:noFill/>
                </a:ln>
                <a:solidFill>
                  <a:srgbClr val="FF0000"/>
                </a:solidFill>
                <a:effectLst/>
                <a:uLnTx/>
                <a:uFillTx/>
                <a:latin typeface="Calibri"/>
                <a:ea typeface="+mn-ea"/>
                <a:cs typeface="Calibri"/>
              </a:rPr>
              <a:t>of</a:t>
            </a:r>
            <a:r>
              <a:rPr kumimoji="0" sz="2200" b="0" i="0" u="none" strike="noStrike" kern="1200" cap="none" spc="-5"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Honour”</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3740" y="86994"/>
            <a:ext cx="7247890" cy="452120"/>
          </a:xfrm>
          <a:prstGeom prst="rect">
            <a:avLst/>
          </a:prstGeom>
        </p:spPr>
        <p:txBody>
          <a:bodyPr vert="horz" wrap="square" lIns="0" tIns="12065" rIns="0" bIns="0" rtlCol="0">
            <a:spAutoFit/>
          </a:bodyPr>
          <a:lstStyle/>
          <a:p>
            <a:pPr marL="12700">
              <a:lnSpc>
                <a:spcPct val="100000"/>
              </a:lnSpc>
              <a:spcBef>
                <a:spcPts val="95"/>
              </a:spcBef>
            </a:pPr>
            <a:r>
              <a:rPr sz="2800" spc="-50" dirty="0">
                <a:solidFill>
                  <a:srgbClr val="FFFFFF"/>
                </a:solidFill>
              </a:rPr>
              <a:t>APPLY</a:t>
            </a:r>
            <a:r>
              <a:rPr sz="2800" spc="-5" dirty="0">
                <a:solidFill>
                  <a:srgbClr val="FFFFFF"/>
                </a:solidFill>
              </a:rPr>
              <a:t> </a:t>
            </a:r>
            <a:r>
              <a:rPr sz="2800" spc="-40" dirty="0">
                <a:solidFill>
                  <a:srgbClr val="FFFFFF"/>
                </a:solidFill>
              </a:rPr>
              <a:t>TO</a:t>
            </a:r>
            <a:r>
              <a:rPr sz="2800" spc="-5" dirty="0">
                <a:solidFill>
                  <a:srgbClr val="FFFFFF"/>
                </a:solidFill>
              </a:rPr>
              <a:t> AN</a:t>
            </a:r>
            <a:r>
              <a:rPr sz="2800" spc="5" dirty="0">
                <a:solidFill>
                  <a:srgbClr val="FFFFFF"/>
                </a:solidFill>
              </a:rPr>
              <a:t> </a:t>
            </a:r>
            <a:r>
              <a:rPr sz="2800" spc="-10" dirty="0">
                <a:solidFill>
                  <a:srgbClr val="FFFFFF"/>
                </a:solidFill>
              </a:rPr>
              <a:t>OPPORTUNITY</a:t>
            </a:r>
            <a:endParaRPr sz="2800" dirty="0"/>
          </a:p>
        </p:txBody>
      </p:sp>
      <p:grpSp>
        <p:nvGrpSpPr>
          <p:cNvPr id="3" name="object 3"/>
          <p:cNvGrpSpPr/>
          <p:nvPr/>
        </p:nvGrpSpPr>
        <p:grpSpPr>
          <a:xfrm>
            <a:off x="562355" y="943355"/>
            <a:ext cx="11390630" cy="5707380"/>
            <a:chOff x="562355" y="943355"/>
            <a:chExt cx="11390630" cy="5707380"/>
          </a:xfrm>
        </p:grpSpPr>
        <p:pic>
          <p:nvPicPr>
            <p:cNvPr id="4" name="object 4"/>
            <p:cNvPicPr/>
            <p:nvPr/>
          </p:nvPicPr>
          <p:blipFill>
            <a:blip r:embed="rId2" cstate="print"/>
            <a:stretch>
              <a:fillRect/>
            </a:stretch>
          </p:blipFill>
          <p:spPr>
            <a:xfrm>
              <a:off x="562355" y="943355"/>
              <a:ext cx="3122675" cy="1046988"/>
            </a:xfrm>
            <a:prstGeom prst="rect">
              <a:avLst/>
            </a:prstGeom>
          </p:spPr>
        </p:pic>
        <p:pic>
          <p:nvPicPr>
            <p:cNvPr id="5" name="object 5"/>
            <p:cNvPicPr/>
            <p:nvPr/>
          </p:nvPicPr>
          <p:blipFill>
            <a:blip r:embed="rId3" cstate="print"/>
            <a:stretch>
              <a:fillRect/>
            </a:stretch>
          </p:blipFill>
          <p:spPr>
            <a:xfrm>
              <a:off x="6473952" y="5286755"/>
              <a:ext cx="5314188" cy="1363980"/>
            </a:xfrm>
            <a:prstGeom prst="rect">
              <a:avLst/>
            </a:prstGeom>
          </p:spPr>
        </p:pic>
        <p:pic>
          <p:nvPicPr>
            <p:cNvPr id="6" name="object 6"/>
            <p:cNvPicPr/>
            <p:nvPr/>
          </p:nvPicPr>
          <p:blipFill>
            <a:blip r:embed="rId4" cstate="print"/>
            <a:stretch>
              <a:fillRect/>
            </a:stretch>
          </p:blipFill>
          <p:spPr>
            <a:xfrm>
              <a:off x="9774936" y="1927859"/>
              <a:ext cx="2177796" cy="2929128"/>
            </a:xfrm>
            <a:prstGeom prst="rect">
              <a:avLst/>
            </a:prstGeom>
          </p:spPr>
        </p:pic>
      </p:grpSp>
      <p:sp>
        <p:nvSpPr>
          <p:cNvPr id="7" name="object 7"/>
          <p:cNvSpPr txBox="1"/>
          <p:nvPr/>
        </p:nvSpPr>
        <p:spPr>
          <a:xfrm>
            <a:off x="3764026" y="1096136"/>
            <a:ext cx="7084059"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55600"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1.	Ο</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επιλέγει</a:t>
            </a:r>
            <a:r>
              <a:rPr kumimoji="0" sz="1800" b="0" i="0" u="none" strike="noStrike" kern="1200" cap="none" spc="6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Apply</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κάρτα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ευκαιρίας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ενδιαφέρει</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txBox="1"/>
          <p:nvPr/>
        </p:nvSpPr>
        <p:spPr>
          <a:xfrm>
            <a:off x="217119" y="2639695"/>
            <a:ext cx="8583930" cy="1397635"/>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2. </a:t>
            </a:r>
            <a:r>
              <a:rPr kumimoji="0" sz="1800" b="1" i="0" u="none" strike="noStrike" kern="1200" cap="none" spc="0" normalizeH="0" baseline="0" noProof="0" dirty="0">
                <a:ln>
                  <a:noFill/>
                </a:ln>
                <a:solidFill>
                  <a:srgbClr val="FF0000"/>
                </a:solidFill>
                <a:effectLst/>
                <a:uLnTx/>
                <a:uFillTx/>
                <a:latin typeface="Calibri"/>
                <a:ea typeface="+mn-ea"/>
                <a:cs typeface="Calibri"/>
              </a:rPr>
              <a:t>Εάν ο </a:t>
            </a:r>
            <a:r>
              <a:rPr kumimoji="0" sz="1800" b="1" i="0" u="none" strike="noStrike" kern="1200" cap="none" spc="-5" normalizeH="0" baseline="0" noProof="0" dirty="0">
                <a:ln>
                  <a:noFill/>
                </a:ln>
                <a:solidFill>
                  <a:srgbClr val="FF0000"/>
                </a:solidFill>
                <a:effectLst/>
                <a:uLnTx/>
                <a:uFillTx/>
                <a:latin typeface="Calibri"/>
                <a:ea typeface="+mn-ea"/>
                <a:cs typeface="Calibri"/>
              </a:rPr>
              <a:t>χρήστης </a:t>
            </a:r>
            <a:r>
              <a:rPr kumimoji="0" sz="1800" b="1" i="0" u="none" strike="noStrike" kern="1200" cap="none" spc="0" normalizeH="0" baseline="0" noProof="0" dirty="0">
                <a:ln>
                  <a:noFill/>
                </a:ln>
                <a:solidFill>
                  <a:srgbClr val="FF0000"/>
                </a:solidFill>
                <a:effectLst/>
                <a:uLnTx/>
                <a:uFillTx/>
                <a:latin typeface="Calibri"/>
                <a:ea typeface="+mn-ea"/>
                <a:cs typeface="Calibri"/>
              </a:rPr>
              <a:t>δεν </a:t>
            </a:r>
            <a:r>
              <a:rPr kumimoji="0" sz="1800" b="1" i="0" u="none" strike="noStrike" kern="1200" cap="none" spc="-5" normalizeH="0" baseline="0" noProof="0" dirty="0">
                <a:ln>
                  <a:noFill/>
                </a:ln>
                <a:solidFill>
                  <a:srgbClr val="FF0000"/>
                </a:solidFill>
                <a:effectLst/>
                <a:uLnTx/>
                <a:uFillTx/>
                <a:latin typeface="Calibri"/>
                <a:ea typeface="+mn-ea"/>
                <a:cs typeface="Calibri"/>
              </a:rPr>
              <a:t>είναι συνδεδεμένος </a:t>
            </a:r>
            <a:r>
              <a:rPr kumimoji="0" sz="1800" b="1" i="0" u="none" strike="noStrike" kern="1200" cap="none" spc="0" normalizeH="0" baseline="0" noProof="0" dirty="0">
                <a:ln>
                  <a:noFill/>
                </a:ln>
                <a:solidFill>
                  <a:srgbClr val="FF0000"/>
                </a:solidFill>
                <a:effectLst/>
                <a:uLnTx/>
                <a:uFillTx/>
                <a:latin typeface="Calibri"/>
                <a:ea typeface="+mn-ea"/>
                <a:cs typeface="Calibri"/>
              </a:rPr>
              <a:t>με </a:t>
            </a:r>
            <a:r>
              <a:rPr kumimoji="0" sz="1800" b="1" i="0" u="none" strike="noStrike" kern="1200" cap="none" spc="-10" normalizeH="0" baseline="0" noProof="0" dirty="0">
                <a:ln>
                  <a:noFill/>
                </a:ln>
                <a:solidFill>
                  <a:srgbClr val="FF0000"/>
                </a:solidFill>
                <a:effectLst/>
                <a:uLnTx/>
                <a:uFillTx/>
                <a:latin typeface="Calibri"/>
                <a:ea typeface="+mn-ea"/>
                <a:cs typeface="Calibri"/>
              </a:rPr>
              <a:t>την </a:t>
            </a:r>
            <a:r>
              <a:rPr kumimoji="0" sz="1800" b="1" i="0" u="none" strike="noStrike" kern="1200" cap="none" spc="-5" normalizeH="0" baseline="0" noProof="0" dirty="0">
                <a:ln>
                  <a:noFill/>
                </a:ln>
                <a:solidFill>
                  <a:srgbClr val="FF0000"/>
                </a:solidFill>
                <a:effectLst/>
                <a:uLnTx/>
                <a:uFillTx/>
                <a:latin typeface="Calibri"/>
                <a:ea typeface="+mn-ea"/>
                <a:cs typeface="Calibri"/>
              </a:rPr>
              <a:t>Πλατφόρμα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λαμβάνει error </a:t>
            </a:r>
            <a:r>
              <a:rPr kumimoji="0" sz="1800" b="0" i="0" u="none" strike="noStrike" kern="1200" cap="none" spc="-5" normalizeH="0" baseline="0" noProof="0" dirty="0">
                <a:ln>
                  <a:noFill/>
                </a:ln>
                <a:solidFill>
                  <a:srgbClr val="FF0000"/>
                </a:solidFill>
                <a:effectLst/>
                <a:uLnTx/>
                <a:uFillTx/>
                <a:latin typeface="Calibri"/>
                <a:ea typeface="+mn-ea"/>
                <a:cs typeface="Calibri"/>
              </a:rPr>
              <a:t>message </a:t>
            </a:r>
            <a:r>
              <a:rPr kumimoji="0" sz="1800" b="0" i="0" u="none" strike="noStrike" kern="1200" cap="none" spc="-25" normalizeH="0" baseline="0" noProof="0" dirty="0">
                <a:ln>
                  <a:noFill/>
                </a:ln>
                <a:solidFill>
                  <a:srgbClr val="FF0000"/>
                </a:solidFill>
                <a:effectLst/>
                <a:uLnTx/>
                <a:uFillTx/>
                <a:latin typeface="Calibri"/>
                <a:ea typeface="+mn-ea"/>
                <a:cs typeface="Calibri"/>
              </a:rPr>
              <a:t>και </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ανακατευθύνεται στην </a:t>
            </a:r>
            <a:r>
              <a:rPr kumimoji="0" sz="1800" b="0" i="0" u="none" strike="noStrike" kern="1200" cap="none" spc="0" normalizeH="0" baseline="0" noProof="0" dirty="0">
                <a:ln>
                  <a:noFill/>
                </a:ln>
                <a:solidFill>
                  <a:srgbClr val="FF0000"/>
                </a:solidFill>
                <a:effectLst/>
                <a:uLnTx/>
                <a:uFillTx/>
                <a:latin typeface="Calibri"/>
                <a:ea typeface="+mn-ea"/>
                <a:cs typeface="Calibri"/>
              </a:rPr>
              <a:t>οθόνη </a:t>
            </a:r>
            <a:r>
              <a:rPr kumimoji="0" sz="1800" b="0" i="0" u="none" strike="noStrike" kern="1200" cap="none" spc="-10" normalizeH="0" baseline="0" noProof="0" dirty="0">
                <a:ln>
                  <a:noFill/>
                </a:ln>
                <a:solidFill>
                  <a:srgbClr val="FF0000"/>
                </a:solidFill>
                <a:effectLst/>
                <a:uLnTx/>
                <a:uFillTx/>
                <a:latin typeface="Calibri"/>
                <a:ea typeface="+mn-ea"/>
                <a:cs typeface="Calibri"/>
              </a:rPr>
              <a:t>του </a:t>
            </a:r>
            <a:r>
              <a:rPr kumimoji="0" sz="1800" b="0" i="0" u="none" strike="noStrike" kern="1200" cap="none" spc="-5" normalizeH="0" baseline="0" noProof="0" dirty="0">
                <a:ln>
                  <a:noFill/>
                </a:ln>
                <a:solidFill>
                  <a:srgbClr val="FF0000"/>
                </a:solidFill>
                <a:effectLst/>
                <a:uLnTx/>
                <a:uFillTx/>
                <a:latin typeface="Calibri"/>
                <a:ea typeface="+mn-ea"/>
                <a:cs typeface="Calibri"/>
              </a:rPr>
              <a:t>EU Login </a:t>
            </a:r>
            <a:r>
              <a:rPr kumimoji="0" sz="1800" b="0" i="0" u="none" strike="noStrike" kern="1200" cap="none" spc="0" normalizeH="0" baseline="0" noProof="0" dirty="0">
                <a:ln>
                  <a:noFill/>
                </a:ln>
                <a:solidFill>
                  <a:srgbClr val="FF0000"/>
                </a:solidFill>
                <a:effectLst/>
                <a:uLnTx/>
                <a:uFillTx/>
                <a:latin typeface="Calibri"/>
                <a:ea typeface="+mn-ea"/>
                <a:cs typeface="Calibri"/>
              </a:rPr>
              <a:t>όπου </a:t>
            </a:r>
            <a:r>
              <a:rPr kumimoji="0" sz="1800" b="0" i="0" u="none" strike="noStrike" kern="1200" cap="none" spc="-10" normalizeH="0" baseline="0" noProof="0" dirty="0">
                <a:ln>
                  <a:noFill/>
                </a:ln>
                <a:solidFill>
                  <a:srgbClr val="FF0000"/>
                </a:solidFill>
                <a:effectLst/>
                <a:uLnTx/>
                <a:uFillTx/>
                <a:latin typeface="Calibri"/>
                <a:ea typeface="+mn-ea"/>
                <a:cs typeface="Calibri"/>
              </a:rPr>
              <a:t>είτε </a:t>
            </a:r>
            <a:r>
              <a:rPr kumimoji="0" sz="1800" b="0" i="0" u="none" strike="noStrike" kern="1200" cap="none" spc="0" normalizeH="0" baseline="0" noProof="0" dirty="0">
                <a:ln>
                  <a:noFill/>
                </a:ln>
                <a:solidFill>
                  <a:srgbClr val="FF0000"/>
                </a:solidFill>
                <a:effectLst/>
                <a:uLnTx/>
                <a:uFillTx/>
                <a:latin typeface="Calibri"/>
                <a:ea typeface="+mn-ea"/>
                <a:cs typeface="Calibri"/>
              </a:rPr>
              <a:t>θα </a:t>
            </a:r>
            <a:r>
              <a:rPr kumimoji="0" sz="1800" b="0" i="0" u="none" strike="noStrike" kern="1200" cap="none" spc="-15" normalizeH="0" baseline="0" noProof="0" dirty="0">
                <a:ln>
                  <a:noFill/>
                </a:ln>
                <a:solidFill>
                  <a:srgbClr val="FF0000"/>
                </a:solidFill>
                <a:effectLst/>
                <a:uLnTx/>
                <a:uFillTx/>
                <a:latin typeface="Calibri"/>
                <a:ea typeface="+mn-ea"/>
                <a:cs typeface="Calibri"/>
              </a:rPr>
              <a:t>καταχωρήσει</a:t>
            </a:r>
            <a:r>
              <a:rPr kumimoji="0" sz="1800" b="0" i="0" u="none" strike="noStrike" kern="1200" cap="none" spc="-10" normalizeH="0" baseline="0" noProof="0" dirty="0">
                <a:ln>
                  <a:noFill/>
                </a:ln>
                <a:solidFill>
                  <a:srgbClr val="FF0000"/>
                </a:solidFill>
                <a:effectLst/>
                <a:uLnTx/>
                <a:uFillTx/>
                <a:latin typeface="Calibri"/>
                <a:ea typeface="+mn-ea"/>
                <a:cs typeface="Calibri"/>
              </a:rPr>
              <a:t> τα </a:t>
            </a:r>
            <a:r>
              <a:rPr kumimoji="0" sz="1800" b="0" i="0" u="none" strike="noStrike" kern="1200" cap="none" spc="-5" normalizeH="0" baseline="0" noProof="0" dirty="0">
                <a:ln>
                  <a:noFill/>
                </a:ln>
                <a:solidFill>
                  <a:srgbClr val="FF0000"/>
                </a:solidFill>
                <a:effectLst/>
                <a:uLnTx/>
                <a:uFillTx/>
                <a:latin typeface="Calibri"/>
                <a:ea typeface="+mn-ea"/>
                <a:cs typeface="Calibri"/>
              </a:rPr>
              <a:t>στοιχεία </a:t>
            </a:r>
            <a:r>
              <a:rPr kumimoji="0" sz="1800" b="0" i="0" u="none" strike="noStrike" kern="1200" cap="none" spc="0" normalizeH="0" baseline="0" noProof="0" dirty="0">
                <a:ln>
                  <a:noFill/>
                </a:ln>
                <a:solidFill>
                  <a:srgbClr val="FF0000"/>
                </a:solidFill>
                <a:effectLst/>
                <a:uLnTx/>
                <a:uFillTx/>
                <a:latin typeface="Calibri"/>
                <a:ea typeface="+mn-ea"/>
                <a:cs typeface="Calibri"/>
              </a:rPr>
              <a:t>του </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λογαριασμού</a:t>
            </a:r>
            <a:r>
              <a:rPr kumimoji="0" sz="1800" b="0" i="0" u="none" strike="noStrike" kern="1200" cap="none" spc="-5" normalizeH="0" baseline="0" noProof="0" dirty="0">
                <a:ln>
                  <a:noFill/>
                </a:ln>
                <a:solidFill>
                  <a:srgbClr val="FF0000"/>
                </a:solidFill>
                <a:effectLst/>
                <a:uLnTx/>
                <a:uFillTx/>
                <a:latin typeface="Calibri"/>
                <a:ea typeface="+mn-ea"/>
                <a:cs typeface="Calibri"/>
              </a:rPr>
              <a:t> του (εφόσον </a:t>
            </a:r>
            <a:r>
              <a:rPr kumimoji="0" sz="1800" b="0" i="0" u="none" strike="noStrike" kern="1200" cap="none" spc="0" normalizeH="0" baseline="0" noProof="0" dirty="0">
                <a:ln>
                  <a:noFill/>
                </a:ln>
                <a:solidFill>
                  <a:srgbClr val="FF0000"/>
                </a:solidFill>
                <a:effectLst/>
                <a:uLnTx/>
                <a:uFillTx/>
                <a:latin typeface="Calibri"/>
                <a:ea typeface="+mn-ea"/>
                <a:cs typeface="Calibri"/>
              </a:rPr>
              <a:t>ήδη </a:t>
            </a:r>
            <a:r>
              <a:rPr kumimoji="0" sz="1800" b="0" i="0" u="none" strike="noStrike" kern="1200" cap="none" spc="-5" normalizeH="0" baseline="0" noProof="0" dirty="0">
                <a:ln>
                  <a:noFill/>
                </a:ln>
                <a:solidFill>
                  <a:srgbClr val="FF0000"/>
                </a:solidFill>
                <a:effectLst/>
                <a:uLnTx/>
                <a:uFillTx/>
                <a:latin typeface="Calibri"/>
                <a:ea typeface="+mn-ea"/>
                <a:cs typeface="Calibri"/>
              </a:rPr>
              <a:t>διαθέτει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λογαριασμό) </a:t>
            </a:r>
            <a:r>
              <a:rPr kumimoji="0" sz="1800" b="0" i="0" u="none" strike="noStrike" kern="1200" cap="none" spc="-10" normalizeH="0" baseline="0" noProof="0" dirty="0">
                <a:ln>
                  <a:noFill/>
                </a:ln>
                <a:solidFill>
                  <a:srgbClr val="FF0000"/>
                </a:solidFill>
                <a:effectLst/>
                <a:uLnTx/>
                <a:uFillTx/>
                <a:latin typeface="Calibri"/>
                <a:ea typeface="+mn-ea"/>
                <a:cs typeface="Calibri"/>
              </a:rPr>
              <a:t>είτε</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θα </a:t>
            </a:r>
            <a:r>
              <a:rPr kumimoji="0" sz="1800" b="0" i="0" u="none" strike="noStrike" kern="1200" cap="none" spc="-5" normalizeH="0" baseline="0" noProof="0" dirty="0">
                <a:ln>
                  <a:noFill/>
                </a:ln>
                <a:solidFill>
                  <a:srgbClr val="FF0000"/>
                </a:solidFill>
                <a:effectLst/>
                <a:uLnTx/>
                <a:uFillTx/>
                <a:latin typeface="Calibri"/>
                <a:ea typeface="+mn-ea"/>
                <a:cs typeface="Calibri"/>
              </a:rPr>
              <a:t>δημιουργήσει</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λογαριασμό. </a:t>
            </a:r>
            <a:r>
              <a:rPr kumimoji="0" sz="1800" b="0" i="0" u="none" strike="noStrike" kern="1200" cap="none" spc="-5" normalizeH="0" baseline="0" noProof="0" dirty="0">
                <a:ln>
                  <a:noFill/>
                </a:ln>
                <a:solidFill>
                  <a:srgbClr val="FF0000"/>
                </a:solidFill>
                <a:effectLst/>
                <a:uLnTx/>
                <a:uFillTx/>
                <a:latin typeface="Calibri"/>
                <a:ea typeface="+mn-ea"/>
                <a:cs typeface="Calibri"/>
              </a:rPr>
              <a:t> Με</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καταχώρηση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των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στοιχείων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λογαριασμού,</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θα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προχωρήσει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txBox="1"/>
          <p:nvPr/>
        </p:nvSpPr>
        <p:spPr>
          <a:xfrm>
            <a:off x="264668" y="5115509"/>
            <a:ext cx="5820410" cy="1397819"/>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3α.</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err="1">
                <a:ln>
                  <a:noFill/>
                </a:ln>
                <a:solidFill>
                  <a:srgbClr val="FF0000"/>
                </a:solidFill>
                <a:effectLst/>
                <a:uLnTx/>
                <a:uFillTx/>
                <a:latin typeface="Calibri"/>
                <a:ea typeface="+mn-ea"/>
                <a:cs typeface="Calibri"/>
              </a:rPr>
              <a:t>Εάν</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err="1">
                <a:ln>
                  <a:noFill/>
                </a:ln>
                <a:solidFill>
                  <a:srgbClr val="FF0000"/>
                </a:solidFill>
                <a:effectLst/>
                <a:uLnTx/>
                <a:uFillTx/>
                <a:latin typeface="Calibri"/>
                <a:ea typeface="+mn-ea"/>
                <a:cs typeface="Calibri"/>
              </a:rPr>
              <a:t>ήδη</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lang="el-GR" sz="1800" b="1" i="0" u="none" strike="noStrike" kern="1200" cap="none" spc="-5" normalizeH="0" baseline="0" noProof="0" dirty="0">
                <a:ln>
                  <a:noFill/>
                </a:ln>
                <a:solidFill>
                  <a:srgbClr val="FF0000"/>
                </a:solidFill>
                <a:effectLst/>
                <a:uLnTx/>
                <a:uFillTx/>
                <a:latin typeface="Calibri"/>
                <a:ea typeface="+mn-ea"/>
                <a:cs typeface="Calibri"/>
              </a:rPr>
              <a:t>υπάρχει μία καταχωρημένη </a:t>
            </a:r>
            <a:r>
              <a:rPr kumimoji="0" lang="en-GB" sz="1800" b="1" i="0" u="none" strike="noStrike" kern="1200" cap="none" spc="-5" normalizeH="0" baseline="0" noProof="0" dirty="0">
                <a:ln>
                  <a:noFill/>
                </a:ln>
                <a:solidFill>
                  <a:srgbClr val="FF0000"/>
                </a:solidFill>
                <a:effectLst/>
                <a:uLnTx/>
                <a:uFillTx/>
                <a:latin typeface="Calibri"/>
                <a:ea typeface="+mn-ea"/>
                <a:cs typeface="Calibri"/>
              </a:rPr>
              <a:t>draft </a:t>
            </a:r>
            <a:r>
              <a:rPr kumimoji="0" lang="el-GR" sz="1800" b="1" i="0" u="none" strike="noStrike" kern="1200" cap="none" spc="-5" normalizeH="0" baseline="0" noProof="0" dirty="0">
                <a:ln>
                  <a:noFill/>
                </a:ln>
                <a:solidFill>
                  <a:srgbClr val="FF0000"/>
                </a:solidFill>
                <a:effectLst/>
                <a:uLnTx/>
                <a:uFillTx/>
                <a:latin typeface="Calibri"/>
                <a:ea typeface="+mn-ea"/>
                <a:cs typeface="Calibri"/>
              </a:rPr>
              <a:t>αίτηση </a:t>
            </a:r>
            <a:r>
              <a:rPr kumimoji="0" sz="1800" b="1" i="0" u="none" strike="noStrike" kern="1200" cap="none" spc="-10" normalizeH="0" baseline="0" noProof="0" dirty="0" err="1">
                <a:ln>
                  <a:noFill/>
                </a:ln>
                <a:solidFill>
                  <a:srgbClr val="FF0000"/>
                </a:solidFill>
                <a:effectLst/>
                <a:uLnTx/>
                <a:uFillTx/>
                <a:latin typeface="Calibri"/>
                <a:ea typeface="+mn-ea"/>
                <a:cs typeface="Calibri"/>
              </a:rPr>
              <a:t>γι</a:t>
            </a:r>
            <a:r>
              <a:rPr kumimoji="0" sz="1800" b="1" i="0" u="none" strike="noStrike" kern="1200" cap="none" spc="-10" normalizeH="0" baseline="0" noProof="0" dirty="0">
                <a:ln>
                  <a:noFill/>
                </a:ln>
                <a:solidFill>
                  <a:srgbClr val="FF0000"/>
                </a:solidFill>
                <a:effectLst/>
                <a:uLnTx/>
                <a:uFillTx/>
                <a:latin typeface="Calibri"/>
                <a:ea typeface="+mn-ea"/>
                <a:cs typeface="Calibri"/>
              </a:rPr>
              <a:t>α</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τη </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συγκεκριμένη</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ευκαιρία</a:t>
            </a:r>
            <a:r>
              <a:rPr kumimoji="0" sz="1800" b="0" i="0" u="none" strike="noStrike" kern="1200" cap="none" spc="-10" normalizeH="0" baseline="0" noProof="0" dirty="0">
                <a:ln>
                  <a:noFill/>
                </a:ln>
                <a:solidFill>
                  <a:srgbClr val="FF0000"/>
                </a:solidFill>
                <a:effectLst/>
                <a:uLnTx/>
                <a:uFillTx/>
                <a:latin typeface="Calibri"/>
                <a:ea typeface="+mn-ea"/>
                <a:cs typeface="Calibri"/>
              </a:rPr>
              <a:t>,</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lang="el-GR" sz="1800" b="0" i="0" u="none" strike="noStrike" kern="1200" cap="none" spc="-5" normalizeH="0" baseline="0" noProof="0" dirty="0">
                <a:ln>
                  <a:noFill/>
                </a:ln>
                <a:solidFill>
                  <a:srgbClr val="FF0000"/>
                </a:solidFill>
                <a:effectLst/>
                <a:uLnTx/>
                <a:uFillTx/>
                <a:latin typeface="Calibri"/>
                <a:ea typeface="+mn-ea"/>
                <a:cs typeface="Calibri"/>
              </a:rPr>
              <a:t>ο χρήστης </a:t>
            </a:r>
            <a:r>
              <a:rPr kumimoji="0" sz="1800" b="0" i="0" u="none" strike="noStrike" kern="1200" cap="none" spc="0" normalizeH="0" baseline="0" noProof="0" dirty="0">
                <a:ln>
                  <a:noFill/>
                </a:ln>
                <a:solidFill>
                  <a:srgbClr val="FF0000"/>
                </a:solidFill>
                <a:effectLst/>
                <a:uLnTx/>
                <a:uFillTx/>
                <a:latin typeface="Calibri"/>
                <a:ea typeface="+mn-ea"/>
                <a:cs typeface="Calibri"/>
              </a:rPr>
              <a:t>θα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λάβει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ειδοποίηση</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“Draft </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application already </a:t>
            </a:r>
            <a:r>
              <a:rPr kumimoji="0" sz="1800" b="0" i="0" u="none" strike="noStrike" kern="1200" cap="none" spc="-10" normalizeH="0" baseline="0" noProof="0" dirty="0">
                <a:ln>
                  <a:noFill/>
                </a:ln>
                <a:solidFill>
                  <a:srgbClr val="FF0000"/>
                </a:solidFill>
                <a:effectLst/>
                <a:uLnTx/>
                <a:uFillTx/>
                <a:latin typeface="Calibri"/>
                <a:ea typeface="+mn-ea"/>
                <a:cs typeface="Calibri"/>
              </a:rPr>
              <a:t>exists”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35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θα επιλέξει </a:t>
            </a:r>
            <a:r>
              <a:rPr kumimoji="0" sz="1800" b="0" i="0" u="none" strike="noStrike" kern="1200" cap="none" spc="-15" normalizeH="0" baseline="0" noProof="0" dirty="0">
                <a:ln>
                  <a:noFill/>
                </a:ln>
                <a:solidFill>
                  <a:srgbClr val="FF0000"/>
                </a:solidFill>
                <a:effectLst/>
                <a:uLnTx/>
                <a:uFillTx/>
                <a:latin typeface="Calibri"/>
                <a:ea typeface="+mn-ea"/>
                <a:cs typeface="Calibri"/>
              </a:rPr>
              <a:t>κατά </a:t>
            </a:r>
            <a:r>
              <a:rPr kumimoji="0" sz="1800" b="0" i="0" u="none" strike="noStrike" kern="1200" cap="none" spc="0" normalizeH="0" baseline="0" noProof="0" dirty="0">
                <a:ln>
                  <a:noFill/>
                </a:ln>
                <a:solidFill>
                  <a:srgbClr val="FF0000"/>
                </a:solidFill>
                <a:effectLst/>
                <a:uLnTx/>
                <a:uFillTx/>
                <a:latin typeface="Calibri"/>
                <a:ea typeface="+mn-ea"/>
                <a:cs typeface="Calibri"/>
              </a:rPr>
              <a:t>πόσον θέλει </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0" normalizeH="0" baseline="0" noProof="0" dirty="0">
                <a:ln>
                  <a:noFill/>
                </a:ln>
                <a:solidFill>
                  <a:srgbClr val="FF0000"/>
                </a:solidFill>
                <a:effectLst/>
                <a:uLnTx/>
                <a:uFillTx/>
                <a:latin typeface="Calibri"/>
                <a:ea typeface="+mn-ea"/>
                <a:cs typeface="Calibri"/>
              </a:rPr>
              <a:t> συνεχίσει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συμπλήρωση</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ήδη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υφίσταται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δημιουργήσει</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καινούρια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028" y="79324"/>
            <a:ext cx="7247255" cy="452120"/>
          </a:xfrm>
          <a:prstGeom prst="rect">
            <a:avLst/>
          </a:prstGeom>
        </p:spPr>
        <p:txBody>
          <a:bodyPr vert="horz" wrap="square" lIns="0" tIns="12065" rIns="0" bIns="0" rtlCol="0">
            <a:spAutoFit/>
          </a:bodyPr>
          <a:lstStyle/>
          <a:p>
            <a:pPr marL="12700">
              <a:lnSpc>
                <a:spcPct val="100000"/>
              </a:lnSpc>
              <a:spcBef>
                <a:spcPts val="95"/>
              </a:spcBef>
            </a:pPr>
            <a:r>
              <a:rPr sz="2800" spc="-50" dirty="0">
                <a:solidFill>
                  <a:srgbClr val="FFFFFF"/>
                </a:solidFill>
              </a:rPr>
              <a:t>APPLY</a:t>
            </a:r>
            <a:r>
              <a:rPr sz="2800" dirty="0">
                <a:solidFill>
                  <a:srgbClr val="FFFFFF"/>
                </a:solidFill>
              </a:rPr>
              <a:t> </a:t>
            </a:r>
            <a:r>
              <a:rPr sz="2800" spc="-45" dirty="0">
                <a:solidFill>
                  <a:srgbClr val="FFFFFF"/>
                </a:solidFill>
              </a:rPr>
              <a:t>TO</a:t>
            </a:r>
            <a:r>
              <a:rPr sz="2800" spc="-10" dirty="0">
                <a:solidFill>
                  <a:srgbClr val="FFFFFF"/>
                </a:solidFill>
              </a:rPr>
              <a:t> </a:t>
            </a:r>
            <a:r>
              <a:rPr sz="2800" spc="-5" dirty="0">
                <a:solidFill>
                  <a:srgbClr val="FFFFFF"/>
                </a:solidFill>
              </a:rPr>
              <a:t>AN</a:t>
            </a:r>
            <a:r>
              <a:rPr sz="2800" dirty="0">
                <a:solidFill>
                  <a:srgbClr val="FFFFFF"/>
                </a:solidFill>
              </a:rPr>
              <a:t> </a:t>
            </a:r>
            <a:r>
              <a:rPr sz="2800" spc="-10" dirty="0">
                <a:solidFill>
                  <a:srgbClr val="FFFFFF"/>
                </a:solidFill>
              </a:rPr>
              <a:t>OPPORTUNITY</a:t>
            </a:r>
            <a:endParaRPr sz="2800" dirty="0"/>
          </a:p>
        </p:txBody>
      </p:sp>
      <p:pic>
        <p:nvPicPr>
          <p:cNvPr id="3" name="object 3"/>
          <p:cNvPicPr/>
          <p:nvPr/>
        </p:nvPicPr>
        <p:blipFill>
          <a:blip r:embed="rId2" cstate="print"/>
          <a:stretch>
            <a:fillRect/>
          </a:stretch>
        </p:blipFill>
        <p:spPr>
          <a:xfrm>
            <a:off x="681227" y="3211067"/>
            <a:ext cx="8161020" cy="3352800"/>
          </a:xfrm>
          <a:prstGeom prst="rect">
            <a:avLst/>
          </a:prstGeom>
        </p:spPr>
      </p:pic>
      <p:sp>
        <p:nvSpPr>
          <p:cNvPr id="4" name="object 4"/>
          <p:cNvSpPr txBox="1"/>
          <p:nvPr/>
        </p:nvSpPr>
        <p:spPr>
          <a:xfrm>
            <a:off x="680415" y="1063244"/>
            <a:ext cx="10750550" cy="1623060"/>
          </a:xfrm>
          <a:prstGeom prst="rect">
            <a:avLst/>
          </a:prstGeom>
        </p:spPr>
        <p:txBody>
          <a:bodyPr vert="horz" wrap="square" lIns="0" tIns="12700" rIns="0" bIns="0" rtlCol="0">
            <a:spAutoFit/>
          </a:bodyPr>
          <a:lstStyle/>
          <a:p>
            <a:pPr marL="22860" marR="508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3β.</a:t>
            </a:r>
            <a:r>
              <a:rPr kumimoji="0" sz="1800" b="0" i="0" u="none" strike="noStrike" kern="1200" cap="none" spc="36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Εάν</a:t>
            </a:r>
            <a:r>
              <a:rPr kumimoji="0" sz="1800" b="1" i="0" u="none" strike="noStrike" kern="1200" cap="none" spc="37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δεν</a:t>
            </a:r>
            <a:r>
              <a:rPr kumimoji="0" sz="1800" b="1" i="0" u="none" strike="noStrike" kern="1200" cap="none" spc="37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υπάρχει</a:t>
            </a:r>
            <a:r>
              <a:rPr kumimoji="0" sz="1800" b="1" i="0" u="none" strike="noStrike" kern="1200" cap="none" spc="370" normalizeH="0" baseline="0" noProof="0" dirty="0">
                <a:ln>
                  <a:noFill/>
                </a:ln>
                <a:solidFill>
                  <a:srgbClr val="FF0000"/>
                </a:solidFill>
                <a:effectLst/>
                <a:uLnTx/>
                <a:uFillTx/>
                <a:latin typeface="Calibri"/>
                <a:ea typeface="+mn-ea"/>
                <a:cs typeface="Calibri"/>
              </a:rPr>
              <a:t> </a:t>
            </a:r>
            <a:r>
              <a:rPr kumimoji="0" sz="1800" b="1" i="0" u="none" strike="noStrike" kern="1200" cap="none" spc="-15" normalizeH="0" baseline="0" noProof="0" dirty="0">
                <a:ln>
                  <a:noFill/>
                </a:ln>
                <a:solidFill>
                  <a:srgbClr val="FF0000"/>
                </a:solidFill>
                <a:effectLst/>
                <a:uLnTx/>
                <a:uFillTx/>
                <a:latin typeface="Calibri"/>
                <a:ea typeface="+mn-ea"/>
                <a:cs typeface="Calibri"/>
              </a:rPr>
              <a:t>κα</a:t>
            </a:r>
            <a:r>
              <a:rPr kumimoji="0" sz="1800" b="1" i="0" u="none" strike="noStrike" kern="1200" cap="none" spc="-15" normalizeH="0" baseline="0" noProof="0" dirty="0" err="1">
                <a:ln>
                  <a:noFill/>
                </a:ln>
                <a:solidFill>
                  <a:srgbClr val="FF0000"/>
                </a:solidFill>
                <a:effectLst/>
                <a:uLnTx/>
                <a:uFillTx/>
                <a:latin typeface="Calibri"/>
                <a:ea typeface="+mn-ea"/>
                <a:cs typeface="Calibri"/>
              </a:rPr>
              <a:t>μί</a:t>
            </a:r>
            <a:r>
              <a:rPr kumimoji="0" sz="1800" b="1" i="0" u="none" strike="noStrike" kern="1200" cap="none" spc="-15" normalizeH="0" baseline="0" noProof="0" dirty="0">
                <a:ln>
                  <a:noFill/>
                </a:ln>
                <a:solidFill>
                  <a:srgbClr val="FF0000"/>
                </a:solidFill>
                <a:effectLst/>
                <a:uLnTx/>
                <a:uFillTx/>
                <a:latin typeface="Calibri"/>
                <a:ea typeface="+mn-ea"/>
                <a:cs typeface="Calibri"/>
              </a:rPr>
              <a:t>α</a:t>
            </a:r>
            <a:r>
              <a:rPr kumimoji="0" sz="1800" b="1" i="0" u="none" strike="noStrike" kern="1200" cap="none" spc="36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καταχωρημένη</a:t>
            </a:r>
            <a:r>
              <a:rPr kumimoji="0" sz="1800" b="1" i="0" u="none" strike="noStrike" kern="1200" cap="none" spc="370" normalizeH="0" baseline="0" noProof="0" dirty="0">
                <a:ln>
                  <a:noFill/>
                </a:ln>
                <a:solidFill>
                  <a:srgbClr val="FF0000"/>
                </a:solidFill>
                <a:effectLst/>
                <a:uLnTx/>
                <a:uFillTx/>
                <a:latin typeface="Calibri"/>
                <a:ea typeface="+mn-ea"/>
                <a:cs typeface="Calibri"/>
              </a:rPr>
              <a:t> </a:t>
            </a:r>
            <a:r>
              <a:rPr kumimoji="0" lang="en-GB" sz="1800" b="1" i="0" u="none" strike="noStrike" kern="1200" cap="none" spc="-5" normalizeH="0" baseline="0" noProof="0" dirty="0">
                <a:ln>
                  <a:noFill/>
                </a:ln>
                <a:solidFill>
                  <a:srgbClr val="FF0000"/>
                </a:solidFill>
                <a:effectLst/>
                <a:uLnTx/>
                <a:uFillTx/>
                <a:latin typeface="Calibri"/>
                <a:ea typeface="+mn-ea"/>
                <a:cs typeface="Calibri"/>
              </a:rPr>
              <a:t>draft </a:t>
            </a:r>
            <a:r>
              <a:rPr kumimoji="0" sz="1800" b="1" i="0" u="none" strike="noStrike" kern="1200" cap="none" spc="-10" normalizeH="0" baseline="0" noProof="0" dirty="0">
                <a:ln>
                  <a:noFill/>
                </a:ln>
                <a:solidFill>
                  <a:srgbClr val="FF0000"/>
                </a:solidFill>
                <a:effectLst/>
                <a:uLnTx/>
                <a:uFillTx/>
                <a:latin typeface="Calibri"/>
                <a:ea typeface="+mn-ea"/>
                <a:cs typeface="Calibri"/>
              </a:rPr>
              <a:t>α</a:t>
            </a:r>
            <a:r>
              <a:rPr kumimoji="0" sz="1800" b="1" i="0" u="none" strike="noStrike" kern="1200" cap="none" spc="-10" normalizeH="0" baseline="0" noProof="0" dirty="0" err="1">
                <a:ln>
                  <a:noFill/>
                </a:ln>
                <a:solidFill>
                  <a:srgbClr val="FF0000"/>
                </a:solidFill>
                <a:effectLst/>
                <a:uLnTx/>
                <a:uFillTx/>
                <a:latin typeface="Calibri"/>
                <a:ea typeface="+mn-ea"/>
                <a:cs typeface="Calibri"/>
              </a:rPr>
              <a:t>ίτηση</a:t>
            </a:r>
            <a:r>
              <a:rPr kumimoji="0" sz="1800" b="1" i="0" u="none" strike="noStrike" kern="1200" cap="none" spc="36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για</a:t>
            </a:r>
            <a:r>
              <a:rPr kumimoji="0" sz="1800" b="1" i="0" u="none" strike="noStrike" kern="1200" cap="none" spc="36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τη</a:t>
            </a:r>
            <a:r>
              <a:rPr kumimoji="0" sz="1800" b="1" i="0" u="none" strike="noStrike" kern="1200" cap="none" spc="37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συγκεκριμένη</a:t>
            </a:r>
            <a:r>
              <a:rPr kumimoji="0" sz="1800" b="1" i="0" u="none" strike="noStrike" kern="1200" cap="none" spc="35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ευκαιρία,</a:t>
            </a:r>
            <a:r>
              <a:rPr kumimoji="0" sz="1800" b="1" i="0" u="none" strike="noStrike" kern="1200" cap="none" spc="36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μόλις </a:t>
            </a:r>
            <a:r>
              <a:rPr kumimoji="0" sz="1800" b="0" i="0" u="none" strike="noStrike" kern="1200" cap="none" spc="-39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πατηθεί</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Apply,</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δημιουργείται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μία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καινούρια</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απευθείας</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εμφανίζεται</a:t>
            </a:r>
            <a:r>
              <a:rPr kumimoji="0" sz="1800" b="0" i="0" u="none" strike="noStrike" kern="1200" cap="none" spc="6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οθόνη</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“Application</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Details”</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1524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3γ.</a:t>
            </a:r>
            <a:r>
              <a:rPr kumimoji="0" sz="1800" b="0" i="0" u="none" strike="noStrike" kern="1200" cap="none" spc="8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Εάν</a:t>
            </a:r>
            <a:r>
              <a:rPr kumimoji="0" sz="1800" b="1" i="0" u="none" strike="noStrike" kern="1200" cap="none" spc="8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υπάρχουν</a:t>
            </a:r>
            <a:r>
              <a:rPr kumimoji="0" sz="1800" b="1" i="0" u="none" strike="noStrike" kern="1200" cap="none" spc="9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err="1">
                <a:ln>
                  <a:noFill/>
                </a:ln>
                <a:solidFill>
                  <a:srgbClr val="FF0000"/>
                </a:solidFill>
                <a:effectLst/>
                <a:uLnTx/>
                <a:uFillTx/>
                <a:latin typeface="Calibri"/>
                <a:ea typeface="+mn-ea"/>
                <a:cs typeface="Calibri"/>
              </a:rPr>
              <a:t>δύο</a:t>
            </a:r>
            <a:r>
              <a:rPr kumimoji="0" sz="1800" b="1" i="0" u="none" strike="noStrike" kern="1200" cap="none" spc="8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κατα</a:t>
            </a:r>
            <a:r>
              <a:rPr kumimoji="0" sz="1800" b="1" i="0" u="none" strike="noStrike" kern="1200" cap="none" spc="-10" normalizeH="0" baseline="0" noProof="0" dirty="0" err="1">
                <a:ln>
                  <a:noFill/>
                </a:ln>
                <a:solidFill>
                  <a:srgbClr val="FF0000"/>
                </a:solidFill>
                <a:effectLst/>
                <a:uLnTx/>
                <a:uFillTx/>
                <a:latin typeface="Calibri"/>
                <a:ea typeface="+mn-ea"/>
                <a:cs typeface="Calibri"/>
              </a:rPr>
              <a:t>χωρημένες</a:t>
            </a:r>
            <a:r>
              <a:rPr kumimoji="0" sz="1800" b="1" i="0" u="none" strike="noStrike" kern="1200" cap="none" spc="100" normalizeH="0" baseline="0" noProof="0" dirty="0">
                <a:ln>
                  <a:noFill/>
                </a:ln>
                <a:solidFill>
                  <a:srgbClr val="FF0000"/>
                </a:solidFill>
                <a:effectLst/>
                <a:uLnTx/>
                <a:uFillTx/>
                <a:latin typeface="Calibri"/>
                <a:ea typeface="+mn-ea"/>
                <a:cs typeface="Calibri"/>
              </a:rPr>
              <a:t> </a:t>
            </a:r>
            <a:r>
              <a:rPr kumimoji="0" lang="en-GB" sz="1800" b="1" i="0" u="none" strike="noStrike" kern="1200" cap="none" spc="-5" normalizeH="0" baseline="0" noProof="0" dirty="0">
                <a:ln>
                  <a:noFill/>
                </a:ln>
                <a:solidFill>
                  <a:srgbClr val="FF0000"/>
                </a:solidFill>
                <a:effectLst/>
                <a:uLnTx/>
                <a:uFillTx/>
                <a:latin typeface="Calibri"/>
                <a:ea typeface="+mn-ea"/>
                <a:cs typeface="Calibri"/>
              </a:rPr>
              <a:t>draft </a:t>
            </a:r>
            <a:r>
              <a:rPr kumimoji="0" sz="1800" b="1" i="0" u="none" strike="noStrike" kern="1200" cap="none" spc="-5" normalizeH="0" baseline="0" noProof="0" dirty="0">
                <a:ln>
                  <a:noFill/>
                </a:ln>
                <a:solidFill>
                  <a:srgbClr val="FF0000"/>
                </a:solidFill>
                <a:effectLst/>
                <a:uLnTx/>
                <a:uFillTx/>
                <a:latin typeface="Calibri"/>
                <a:ea typeface="+mn-ea"/>
                <a:cs typeface="Calibri"/>
              </a:rPr>
              <a:t>α</a:t>
            </a:r>
            <a:r>
              <a:rPr kumimoji="0" sz="1800" b="1" i="0" u="none" strike="noStrike" kern="1200" cap="none" spc="-5" normalizeH="0" baseline="0" noProof="0" dirty="0" err="1">
                <a:ln>
                  <a:noFill/>
                </a:ln>
                <a:solidFill>
                  <a:srgbClr val="FF0000"/>
                </a:solidFill>
                <a:effectLst/>
                <a:uLnTx/>
                <a:uFillTx/>
                <a:latin typeface="Calibri"/>
                <a:ea typeface="+mn-ea"/>
                <a:cs typeface="Calibri"/>
              </a:rPr>
              <a:t>ιτήσεις</a:t>
            </a:r>
            <a:r>
              <a:rPr kumimoji="0" sz="1800" b="1" i="0" u="none" strike="noStrike" kern="1200" cap="none" spc="8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για</a:t>
            </a:r>
            <a:r>
              <a:rPr kumimoji="0" sz="1800" b="1" i="0" u="none" strike="noStrike" kern="1200" cap="none" spc="8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τη</a:t>
            </a:r>
            <a:r>
              <a:rPr kumimoji="0" sz="1800" b="1" i="0" u="none" strike="noStrike" kern="1200" cap="none" spc="8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συγκεκριμένη</a:t>
            </a:r>
            <a:r>
              <a:rPr kumimoji="0" sz="1800" b="1" i="0" u="none" strike="noStrike" kern="1200" cap="none" spc="9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ευκαιρία,</a:t>
            </a:r>
            <a:r>
              <a:rPr kumimoji="0" sz="1800" b="1" i="0" u="none" strike="noStrike" kern="1200" cap="none" spc="9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μόλις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πατηθεί</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Apply,</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δημιουργείται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μία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καινούρια</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απευθείας</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εμφανίζεται</a:t>
            </a:r>
            <a:r>
              <a:rPr kumimoji="0" sz="1800" b="0" i="0" u="none" strike="noStrike" kern="1200" cap="none" spc="6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οθόνη</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“Application</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Details”</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16179" y="41910"/>
            <a:ext cx="631634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ΤΕΧΝΙΚΕΣ</a:t>
            </a:r>
            <a:r>
              <a:rPr sz="2800" spc="15" dirty="0">
                <a:solidFill>
                  <a:srgbClr val="FFFFFF"/>
                </a:solidFill>
              </a:rPr>
              <a:t> </a:t>
            </a:r>
            <a:r>
              <a:rPr sz="2800" spc="-10" dirty="0">
                <a:solidFill>
                  <a:srgbClr val="FFFFFF"/>
                </a:solidFill>
              </a:rPr>
              <a:t>ΟΔΗΓΙΕΣ</a:t>
            </a:r>
            <a:r>
              <a:rPr sz="2800" spc="-15" dirty="0">
                <a:solidFill>
                  <a:srgbClr val="FFFFFF"/>
                </a:solidFill>
              </a:rPr>
              <a:t> </a:t>
            </a:r>
            <a:r>
              <a:rPr sz="2800" spc="-5" dirty="0">
                <a:solidFill>
                  <a:srgbClr val="FFFFFF"/>
                </a:solidFill>
              </a:rPr>
              <a:t>–</a:t>
            </a:r>
            <a:r>
              <a:rPr sz="2800" spc="5" dirty="0">
                <a:solidFill>
                  <a:srgbClr val="FFFFFF"/>
                </a:solidFill>
              </a:rPr>
              <a:t> </a:t>
            </a:r>
            <a:r>
              <a:rPr sz="2800" spc="-25" dirty="0">
                <a:solidFill>
                  <a:srgbClr val="FFFFFF"/>
                </a:solidFill>
              </a:rPr>
              <a:t>APPLICATION</a:t>
            </a:r>
            <a:r>
              <a:rPr sz="2800" spc="30" dirty="0">
                <a:solidFill>
                  <a:srgbClr val="FFFFFF"/>
                </a:solidFill>
              </a:rPr>
              <a:t> </a:t>
            </a:r>
            <a:r>
              <a:rPr sz="2800" spc="-35" dirty="0">
                <a:solidFill>
                  <a:srgbClr val="FFFFFF"/>
                </a:solidFill>
              </a:rPr>
              <a:t>DETAILS</a:t>
            </a:r>
            <a:endParaRPr sz="2800"/>
          </a:p>
        </p:txBody>
      </p:sp>
      <p:grpSp>
        <p:nvGrpSpPr>
          <p:cNvPr id="4" name="object 4"/>
          <p:cNvGrpSpPr/>
          <p:nvPr/>
        </p:nvGrpSpPr>
        <p:grpSpPr>
          <a:xfrm>
            <a:off x="522731" y="2519172"/>
            <a:ext cx="571500" cy="879475"/>
            <a:chOff x="522731" y="2519172"/>
            <a:chExt cx="571500" cy="879475"/>
          </a:xfrm>
        </p:grpSpPr>
        <p:pic>
          <p:nvPicPr>
            <p:cNvPr id="5" name="object 5"/>
            <p:cNvPicPr/>
            <p:nvPr/>
          </p:nvPicPr>
          <p:blipFill>
            <a:blip r:embed="rId2" cstate="print"/>
            <a:stretch>
              <a:fillRect/>
            </a:stretch>
          </p:blipFill>
          <p:spPr>
            <a:xfrm>
              <a:off x="522731" y="2519172"/>
              <a:ext cx="323088" cy="364236"/>
            </a:xfrm>
            <a:prstGeom prst="rect">
              <a:avLst/>
            </a:prstGeom>
          </p:spPr>
        </p:pic>
        <p:pic>
          <p:nvPicPr>
            <p:cNvPr id="6" name="object 6"/>
            <p:cNvPicPr/>
            <p:nvPr/>
          </p:nvPicPr>
          <p:blipFill>
            <a:blip r:embed="rId3" cstate="print"/>
            <a:stretch>
              <a:fillRect/>
            </a:stretch>
          </p:blipFill>
          <p:spPr>
            <a:xfrm>
              <a:off x="522731" y="2903220"/>
              <a:ext cx="571500" cy="495300"/>
            </a:xfrm>
            <a:prstGeom prst="rect">
              <a:avLst/>
            </a:prstGeom>
          </p:spPr>
        </p:pic>
      </p:grpSp>
      <p:sp>
        <p:nvSpPr>
          <p:cNvPr id="7" name="object 7"/>
          <p:cNvSpPr txBox="1"/>
          <p:nvPr/>
        </p:nvSpPr>
        <p:spPr>
          <a:xfrm>
            <a:off x="210413" y="828879"/>
            <a:ext cx="11458856" cy="5580117"/>
          </a:xfrm>
          <a:prstGeom prst="rect">
            <a:avLst/>
          </a:prstGeom>
        </p:spPr>
        <p:txBody>
          <a:bodyPr vert="horz" wrap="square" lIns="0" tIns="12065" rIns="0" bIns="0" rtlCol="0">
            <a:spAutoFit/>
          </a:bodyPr>
          <a:lstStyle/>
          <a:p>
            <a:pPr marL="268288" marR="0" lvl="0" indent="-257175" algn="l" defTabSz="914400" rtl="0" eaLnBrk="1" fontAlgn="auto" latinLnBrk="0" hangingPunct="1">
              <a:lnSpc>
                <a:spcPct val="100000"/>
              </a:lnSpc>
              <a:spcBef>
                <a:spcPts val="95"/>
              </a:spcBef>
              <a:spcAft>
                <a:spcPts val="0"/>
              </a:spcAft>
              <a:buClrTx/>
              <a:buSzTx/>
              <a:buFontTx/>
              <a:buAutoNum type="arabicPeriod"/>
              <a:tabLst>
                <a:tab pos="268288" algn="l"/>
              </a:tabLst>
              <a:defRPr/>
            </a:pPr>
            <a:r>
              <a:rPr kumimoji="0" sz="1600" b="1" i="0" u="none" strike="noStrike" kern="1200" cap="none" spc="-5" normalizeH="0" baseline="0" noProof="0" dirty="0">
                <a:ln>
                  <a:noFill/>
                </a:ln>
                <a:solidFill>
                  <a:srgbClr val="FF0000"/>
                </a:solidFill>
                <a:effectLst/>
                <a:uLnTx/>
                <a:uFillTx/>
                <a:latin typeface="Calibri"/>
                <a:ea typeface="+mn-ea"/>
                <a:cs typeface="Calibri"/>
              </a:rPr>
              <a:t>Header</a:t>
            </a:r>
            <a:r>
              <a:rPr kumimoji="0" sz="1600" b="0" i="0" u="none" strike="noStrike" kern="1200" cap="none" spc="-5" normalizeH="0" baseline="0" noProof="0" dirty="0">
                <a:ln>
                  <a:noFill/>
                </a:ln>
                <a:solidFill>
                  <a:srgbClr val="FF0000"/>
                </a:solidFill>
                <a:effectLst/>
                <a:uLnTx/>
                <a:uFillTx/>
                <a:latin typeface="Calibri"/>
                <a:ea typeface="+mn-ea"/>
                <a:cs typeface="Calibri"/>
              </a:rPr>
              <a:t>:</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Βασικές</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Πληροφορίες</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για</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την</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Πρόσκληση</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και</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την</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Αίτηση</a:t>
            </a:r>
            <a:r>
              <a:rPr kumimoji="0" lang="en-GB" sz="1600" b="0" i="0" u="none" strike="noStrike" kern="1200" cap="none" spc="-5" normalizeH="0" baseline="0" noProof="0" dirty="0">
                <a:ln>
                  <a:noFill/>
                </a:ln>
                <a:solidFill>
                  <a:srgbClr val="FF0000"/>
                </a:solidFill>
                <a:effectLst/>
                <a:uLnTx/>
                <a:uFillTx/>
                <a:latin typeface="Calibri"/>
                <a:ea typeface="+mn-ea"/>
                <a:cs typeface="Calibri"/>
              </a:rPr>
              <a:t>. </a:t>
            </a:r>
          </a:p>
          <a:p>
            <a:pPr marL="12065" marR="0" lvl="0" indent="0" algn="l" defTabSz="914400" rtl="0" eaLnBrk="1" fontAlgn="auto" latinLnBrk="0" hangingPunct="1">
              <a:lnSpc>
                <a:spcPct val="100000"/>
              </a:lnSpc>
              <a:spcBef>
                <a:spcPts val="95"/>
              </a:spcBef>
              <a:spcAft>
                <a:spcPts val="0"/>
              </a:spcAft>
              <a:buClrTx/>
              <a:buSzTx/>
              <a:buFontTx/>
              <a:buNone/>
              <a:tabLst>
                <a:tab pos="215900" algn="l"/>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12065" marR="0" lvl="0" indent="0" algn="l" defTabSz="914400" rtl="0" eaLnBrk="1" fontAlgn="auto" latinLnBrk="0" hangingPunct="1">
              <a:lnSpc>
                <a:spcPct val="100000"/>
              </a:lnSpc>
              <a:spcBef>
                <a:spcPts val="0"/>
              </a:spcBef>
              <a:spcAft>
                <a:spcPts val="0"/>
              </a:spcAft>
              <a:buClrTx/>
              <a:buSzTx/>
              <a:buFontTx/>
              <a:buNone/>
              <a:tabLst>
                <a:tab pos="215900" algn="l"/>
              </a:tabLst>
              <a:defRPr/>
            </a:pPr>
            <a:r>
              <a:rPr kumimoji="0" lang="en-GB" sz="1600" b="1" i="0" u="none" strike="noStrike" kern="1200" cap="none" spc="-10" normalizeH="0" baseline="0" noProof="0" dirty="0">
                <a:ln>
                  <a:noFill/>
                </a:ln>
                <a:solidFill>
                  <a:srgbClr val="FF0000"/>
                </a:solidFill>
                <a:effectLst/>
                <a:uLnTx/>
                <a:uFillTx/>
                <a:latin typeface="Calibri"/>
                <a:ea typeface="+mn-ea"/>
                <a:cs typeface="Calibri"/>
              </a:rPr>
              <a:t>2.  </a:t>
            </a:r>
            <a:r>
              <a:rPr kumimoji="0" sz="1600" b="1" i="0" u="none" strike="noStrike" kern="1200" cap="none" spc="-10" normalizeH="0" baseline="0" noProof="0" dirty="0">
                <a:ln>
                  <a:noFill/>
                </a:ln>
                <a:solidFill>
                  <a:srgbClr val="FF0000"/>
                </a:solidFill>
                <a:effectLst/>
                <a:uLnTx/>
                <a:uFillTx/>
                <a:latin typeface="Calibri"/>
                <a:ea typeface="+mn-ea"/>
                <a:cs typeface="Calibri"/>
              </a:rPr>
              <a:t>Content</a:t>
            </a:r>
            <a:r>
              <a:rPr kumimoji="0" sz="1600" b="1" i="0" u="none" strike="noStrike" kern="1200" cap="none" spc="10" normalizeH="0" baseline="0" noProof="0" dirty="0">
                <a:ln>
                  <a:noFill/>
                </a:ln>
                <a:solidFill>
                  <a:srgbClr val="FF0000"/>
                </a:solidFill>
                <a:effectLst/>
                <a:uLnTx/>
                <a:uFillTx/>
                <a:latin typeface="Calibri"/>
                <a:ea typeface="+mn-ea"/>
                <a:cs typeface="Calibri"/>
              </a:rPr>
              <a:t> </a:t>
            </a:r>
            <a:r>
              <a:rPr kumimoji="0" sz="1600" b="1" i="0" u="none" strike="noStrike" kern="1200" cap="none" spc="-5" normalizeH="0" baseline="0" noProof="0" dirty="0">
                <a:ln>
                  <a:noFill/>
                </a:ln>
                <a:solidFill>
                  <a:srgbClr val="FF0000"/>
                </a:solidFill>
                <a:effectLst/>
                <a:uLnTx/>
                <a:uFillTx/>
                <a:latin typeface="Calibri"/>
                <a:ea typeface="+mn-ea"/>
                <a:cs typeface="Calibri"/>
              </a:rPr>
              <a:t>Menu</a:t>
            </a:r>
            <a:r>
              <a:rPr kumimoji="0" sz="1600" b="0" i="0" u="none" strike="noStrike" kern="1200" cap="none" spc="-5" normalizeH="0" baseline="0" noProof="0" dirty="0">
                <a:ln>
                  <a:noFill/>
                </a:ln>
                <a:solidFill>
                  <a:srgbClr val="FF0000"/>
                </a:solidFill>
                <a:effectLst/>
                <a:uLnTx/>
                <a:uFillTx/>
                <a:latin typeface="Calibri"/>
                <a:ea typeface="+mn-ea"/>
                <a:cs typeface="Calibri"/>
              </a:rPr>
              <a:t>:</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Περιήγηση</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στις</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διάφορες</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ενότητες</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της</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αίτησης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720" algn="l"/>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Ενότητες</a:t>
            </a:r>
            <a:r>
              <a:rPr kumimoji="0" sz="1600" b="0" i="0" u="none" strike="noStrike" kern="1200" cap="none" spc="3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που</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περιλαμβάνουν υπό-ενότητες</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ανοίγονται</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με</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το</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πάτημα</a:t>
            </a:r>
            <a:r>
              <a:rPr kumimoji="0" sz="1600" b="0" i="0" u="none" strike="noStrike" kern="1200" cap="none" spc="3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του</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τόξου</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στα</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0" normalizeH="0" baseline="0" noProof="0" dirty="0">
                <a:ln>
                  <a:noFill/>
                </a:ln>
                <a:solidFill>
                  <a:srgbClr val="FF0000"/>
                </a:solidFill>
                <a:effectLst/>
                <a:uLnTx/>
                <a:uFillTx/>
                <a:latin typeface="Calibri"/>
                <a:ea typeface="+mn-ea"/>
                <a:cs typeface="Calibri"/>
              </a:rPr>
              <a:t>δεξιά </a:t>
            </a:r>
            <a:r>
              <a:rPr kumimoji="0" sz="1600" b="0" i="0" u="none" strike="noStrike" kern="1200" cap="none" spc="-10" normalizeH="0" baseline="0" noProof="0" dirty="0">
                <a:ln>
                  <a:noFill/>
                </a:ln>
                <a:solidFill>
                  <a:srgbClr val="FF0000"/>
                </a:solidFill>
                <a:effectLst/>
                <a:uLnTx/>
                <a:uFillTx/>
                <a:latin typeface="Calibri"/>
                <a:ea typeface="+mn-ea"/>
                <a:cs typeface="Calibri"/>
              </a:rPr>
              <a:t>της</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ονομασίας</a:t>
            </a:r>
            <a:r>
              <a:rPr kumimoji="0" sz="1600" b="0" i="0" u="none" strike="noStrike" kern="1200" cap="none" spc="4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της</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ενότητας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720" algn="l"/>
                <a:tab pos="4900295" algn="l"/>
                <a:tab pos="6731000" algn="l"/>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Οι</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ενότητες</a:t>
            </a:r>
            <a:r>
              <a:rPr kumimoji="0" sz="1600" b="0" i="0" u="none" strike="noStrike" kern="1200" cap="none" spc="3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είναι</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πλήρως</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συμπληρωμένες </a:t>
            </a:r>
            <a:r>
              <a:rPr kumimoji="0" sz="1600" b="0" i="0" u="none" strike="noStrike" kern="1200" cap="none" spc="-10" normalizeH="0" baseline="0" noProof="0" dirty="0">
                <a:ln>
                  <a:noFill/>
                </a:ln>
                <a:solidFill>
                  <a:srgbClr val="FF0000"/>
                </a:solidFill>
                <a:effectLst/>
                <a:uLnTx/>
                <a:uFillTx/>
                <a:latin typeface="Calibri"/>
                <a:ea typeface="+mn-ea"/>
                <a:cs typeface="Calibri"/>
              </a:rPr>
              <a:t>όταν</a:t>
            </a:r>
            <a:r>
              <a:rPr kumimoji="0" sz="1600" b="0" i="0" u="none" strike="noStrike" kern="1200" cap="none" spc="3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το	</a:t>
            </a:r>
            <a:r>
              <a:rPr kumimoji="0" sz="1600" b="0" i="0" u="none" strike="noStrike" kern="1200" cap="none" spc="-5" normalizeH="0" baseline="0" noProof="0" dirty="0">
                <a:ln>
                  <a:noFill/>
                </a:ln>
                <a:solidFill>
                  <a:srgbClr val="FF0000"/>
                </a:solidFill>
                <a:effectLst/>
                <a:uLnTx/>
                <a:uFillTx/>
                <a:latin typeface="Calibri"/>
                <a:ea typeface="+mn-ea"/>
                <a:cs typeface="Calibri"/>
              </a:rPr>
              <a:t>μετατρέπεται</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σε	(δεν</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ισχύει</a:t>
            </a:r>
            <a:r>
              <a:rPr kumimoji="0" sz="1600" b="0" i="0" u="none" strike="noStrike" kern="1200" cap="none" spc="-10" normalizeH="0" baseline="0" noProof="0" dirty="0">
                <a:ln>
                  <a:noFill/>
                </a:ln>
                <a:solidFill>
                  <a:srgbClr val="FF0000"/>
                </a:solidFill>
                <a:effectLst/>
                <a:uLnTx/>
                <a:uFillTx/>
                <a:latin typeface="Calibri"/>
                <a:ea typeface="+mn-ea"/>
                <a:cs typeface="Calibri"/>
              </a:rPr>
              <a:t> για</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τις</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ενότητες</a:t>
            </a:r>
            <a:r>
              <a:rPr kumimoji="0" sz="1600" b="0" i="0" u="none" strike="noStrike" kern="1200" cap="none" spc="40" normalizeH="0" baseline="0" noProof="0" dirty="0">
                <a:ln>
                  <a:noFill/>
                </a:ln>
                <a:solidFill>
                  <a:srgbClr val="FF0000"/>
                </a:solidFill>
                <a:effectLst/>
                <a:uLnTx/>
                <a:uFillTx/>
                <a:latin typeface="Calibri"/>
                <a:ea typeface="+mn-ea"/>
                <a:cs typeface="Calibri"/>
              </a:rPr>
              <a:t> </a:t>
            </a:r>
            <a:r>
              <a:rPr kumimoji="0" sz="1600" b="0" i="0" u="none" strike="noStrike" kern="1200" cap="none" spc="0" normalizeH="0" baseline="0" noProof="0" dirty="0">
                <a:ln>
                  <a:noFill/>
                </a:ln>
                <a:solidFill>
                  <a:srgbClr val="FF0000"/>
                </a:solidFill>
                <a:effectLst/>
                <a:uLnTx/>
                <a:uFillTx/>
                <a:latin typeface="Calibri"/>
                <a:ea typeface="+mn-ea"/>
                <a:cs typeface="Calibri"/>
              </a:rPr>
              <a:t>“Sharing”</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25" normalizeH="0" baseline="0" noProof="0" dirty="0">
                <a:ln>
                  <a:noFill/>
                </a:ln>
                <a:solidFill>
                  <a:srgbClr val="FF0000"/>
                </a:solidFill>
                <a:effectLst/>
                <a:uLnTx/>
                <a:uFillTx/>
                <a:latin typeface="Calibri"/>
                <a:ea typeface="+mn-ea"/>
                <a:cs typeface="Calibri"/>
              </a:rPr>
              <a:t>και</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“History”)</a:t>
            </a:r>
            <a:endParaRPr kumimoji="0" lang="el-GR" sz="1600" b="0" i="0" u="none" strike="noStrike" kern="1200" cap="none" spc="-5" normalizeH="0" baseline="0" noProof="0" dirty="0">
              <a:ln>
                <a:noFill/>
              </a:ln>
              <a:solidFill>
                <a:srgbClr val="FF0000"/>
              </a:solidFill>
              <a:effectLst/>
              <a:uLnTx/>
              <a:uFillTx/>
              <a:latin typeface="Calibri"/>
              <a:ea typeface="+mn-ea"/>
              <a:cs typeface="Calibri"/>
            </a:endParaRPr>
          </a:p>
          <a:p>
            <a:pPr marL="12065" marR="0" lvl="0" indent="0" algn="l" defTabSz="914400" rtl="0" eaLnBrk="1" fontAlgn="auto" latinLnBrk="0" hangingPunct="1">
              <a:lnSpc>
                <a:spcPct val="100000"/>
              </a:lnSpc>
              <a:spcBef>
                <a:spcPts val="0"/>
              </a:spcBef>
              <a:spcAft>
                <a:spcPts val="0"/>
              </a:spcAft>
              <a:buClrTx/>
              <a:buSzTx/>
              <a:buFontTx/>
              <a:buNone/>
              <a:tabLst>
                <a:tab pos="299720" algn="l"/>
                <a:tab pos="4900295" algn="l"/>
                <a:tab pos="6731000" algn="l"/>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600" b="1" i="0" u="none" strike="noStrike" kern="1200" cap="none" spc="-5" normalizeH="0" baseline="0" noProof="0" dirty="0">
                <a:ln>
                  <a:noFill/>
                </a:ln>
                <a:solidFill>
                  <a:srgbClr val="FF0000"/>
                </a:solidFill>
                <a:effectLst/>
                <a:uLnTx/>
                <a:uFillTx/>
                <a:latin typeface="Calibri"/>
                <a:ea typeface="+mn-ea"/>
                <a:cs typeface="Calibri"/>
              </a:rPr>
              <a:t>3.</a:t>
            </a:r>
            <a:r>
              <a:rPr kumimoji="0" sz="1600" b="1" i="0" u="none" strike="noStrike" kern="1200" cap="none" spc="0" normalizeH="0" baseline="0" noProof="0" dirty="0">
                <a:ln>
                  <a:noFill/>
                </a:ln>
                <a:solidFill>
                  <a:srgbClr val="FF0000"/>
                </a:solidFill>
                <a:effectLst/>
                <a:uLnTx/>
                <a:uFillTx/>
                <a:latin typeface="Calibri"/>
                <a:ea typeface="+mn-ea"/>
                <a:cs typeface="Calibri"/>
              </a:rPr>
              <a:t> </a:t>
            </a:r>
            <a:r>
              <a:rPr kumimoji="0" lang="en-GB" sz="1600" b="1" i="0" u="none" strike="noStrike" kern="1200" cap="none" spc="0" normalizeH="0" baseline="0" noProof="0" dirty="0">
                <a:ln>
                  <a:noFill/>
                </a:ln>
                <a:solidFill>
                  <a:srgbClr val="FF0000"/>
                </a:solidFill>
                <a:effectLst/>
                <a:uLnTx/>
                <a:uFillTx/>
                <a:latin typeface="Calibri"/>
                <a:ea typeface="+mn-ea"/>
                <a:cs typeface="Calibri"/>
              </a:rPr>
              <a:t> </a:t>
            </a:r>
            <a:r>
              <a:rPr kumimoji="0" sz="1600" b="1" i="0" u="none" strike="noStrike" kern="1200" cap="none" spc="-10" normalizeH="0" baseline="0" noProof="0" dirty="0">
                <a:ln>
                  <a:noFill/>
                </a:ln>
                <a:solidFill>
                  <a:srgbClr val="FF0000"/>
                </a:solidFill>
                <a:effectLst/>
                <a:uLnTx/>
                <a:uFillTx/>
                <a:latin typeface="Calibri"/>
                <a:ea typeface="+mn-ea"/>
                <a:cs typeface="Calibri"/>
              </a:rPr>
              <a:t>Content</a:t>
            </a:r>
            <a:r>
              <a:rPr kumimoji="0" sz="1600" b="1" i="0" u="none" strike="noStrike" kern="1200" cap="none" spc="10" normalizeH="0" baseline="0" noProof="0" dirty="0">
                <a:ln>
                  <a:noFill/>
                </a:ln>
                <a:solidFill>
                  <a:srgbClr val="FF0000"/>
                </a:solidFill>
                <a:effectLst/>
                <a:uLnTx/>
                <a:uFillTx/>
                <a:latin typeface="Calibri"/>
                <a:ea typeface="+mn-ea"/>
                <a:cs typeface="Calibri"/>
              </a:rPr>
              <a:t> </a:t>
            </a:r>
            <a:r>
              <a:rPr kumimoji="0" sz="1600" b="1" i="0" u="none" strike="noStrike" kern="1200" cap="none" spc="-5" normalizeH="0" baseline="0" noProof="0" dirty="0">
                <a:ln>
                  <a:noFill/>
                </a:ln>
                <a:solidFill>
                  <a:srgbClr val="FF0000"/>
                </a:solidFill>
                <a:effectLst/>
                <a:uLnTx/>
                <a:uFillTx/>
                <a:latin typeface="Calibri"/>
                <a:ea typeface="+mn-ea"/>
                <a:cs typeface="Calibri"/>
              </a:rPr>
              <a:t>Area:</a:t>
            </a:r>
            <a:r>
              <a:rPr kumimoji="0" sz="1600" b="1"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Περιεχόμενο</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αίτησης</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προς</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συμπλήρωση</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065" marR="0" lvl="0" indent="0" algn="l" defTabSz="914400" rtl="0" eaLnBrk="1" fontAlgn="auto" latinLnBrk="0" hangingPunct="1">
              <a:lnSpc>
                <a:spcPct val="100000"/>
              </a:lnSpc>
              <a:spcBef>
                <a:spcPts val="10"/>
              </a:spcBef>
              <a:spcAft>
                <a:spcPts val="0"/>
              </a:spcAft>
              <a:buClrTx/>
              <a:buSzTx/>
              <a:buFontTx/>
              <a:buNone/>
              <a:tabLst>
                <a:tab pos="710565" algn="l"/>
                <a:tab pos="711200" algn="l"/>
              </a:tabLst>
              <a:defRPr/>
            </a:pPr>
            <a:r>
              <a:rPr kumimoji="0" lang="el-GR" sz="1600" b="0" i="0" u="none" strike="noStrike" kern="1200" cap="none" spc="-5" normalizeH="0" baseline="0" noProof="0" dirty="0">
                <a:ln>
                  <a:noFill/>
                </a:ln>
                <a:solidFill>
                  <a:srgbClr val="FF0000"/>
                </a:solidFill>
                <a:effectLst/>
                <a:uLnTx/>
                <a:uFillTx/>
                <a:latin typeface="Calibri"/>
                <a:ea typeface="+mn-ea"/>
                <a:cs typeface="Calibri"/>
              </a:rPr>
              <a:t> </a:t>
            </a:r>
            <a:r>
              <a:rPr kumimoji="0" lang="el-GR" sz="1600" b="0" i="0" u="none" strike="noStrike" kern="1200" cap="none" spc="-5"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lang="el-GR"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Επιπ</a:t>
            </a:r>
            <a:r>
              <a:rPr kumimoji="0" sz="1600" b="0" i="0" u="none" strike="noStrike" kern="1200" cap="none" spc="-5" normalizeH="0" baseline="0" noProof="0" dirty="0" err="1">
                <a:ln>
                  <a:noFill/>
                </a:ln>
                <a:solidFill>
                  <a:srgbClr val="FF0000"/>
                </a:solidFill>
                <a:effectLst/>
                <a:uLnTx/>
                <a:uFillTx/>
                <a:latin typeface="Calibri"/>
                <a:ea typeface="+mn-ea"/>
                <a:cs typeface="Calibri"/>
              </a:rPr>
              <a:t>ρόσθετη</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πληροφόρηση</a:t>
            </a:r>
            <a:r>
              <a:rPr kumimoji="0" sz="1600" b="0" i="0" u="none" strike="noStrike" kern="1200" cap="none" spc="3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για</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την</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ενότητα</a:t>
            </a:r>
            <a:r>
              <a:rPr kumimoji="0" sz="1600" b="0" i="0" u="none" strike="noStrike" kern="1200" cap="none" spc="3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(οδηγίες</a:t>
            </a:r>
            <a:r>
              <a:rPr kumimoji="0" sz="1600" b="0" i="0" u="none" strike="noStrike" kern="1200" cap="none" spc="3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συμπλήρωσης,</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τι</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πρέπει να</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περιλαμβάνει</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κτλ.)</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
                <a:srgbClr val="FF0000"/>
              </a:buClr>
              <a:buSzTx/>
              <a:buFont typeface="Wingdings"/>
              <a:buChar char=""/>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988060" marR="0" lvl="0" indent="-975994" algn="l" defTabSz="914400" rtl="0" eaLnBrk="1" fontAlgn="auto" latinLnBrk="0" hangingPunct="1">
              <a:lnSpc>
                <a:spcPct val="100000"/>
              </a:lnSpc>
              <a:spcBef>
                <a:spcPts val="5"/>
              </a:spcBef>
              <a:spcAft>
                <a:spcPts val="0"/>
              </a:spcAft>
              <a:buClrTx/>
              <a:buSzTx/>
              <a:buFont typeface="Wingdings"/>
              <a:buChar char=""/>
              <a:tabLst>
                <a:tab pos="988060" algn="l"/>
                <a:tab pos="988694" algn="l"/>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Μεταφορά</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στην</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προηγούμενη/επόμενη</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ενότητα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
                <a:srgbClr val="FF0000"/>
              </a:buClr>
              <a:buSzTx/>
              <a:buFont typeface="Wingdings"/>
              <a:buChar char=""/>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758190" marR="0" lvl="0" indent="-746125" algn="l" defTabSz="914400" rtl="0" eaLnBrk="1" fontAlgn="auto" latinLnBrk="0" hangingPunct="1">
              <a:lnSpc>
                <a:spcPct val="100000"/>
              </a:lnSpc>
              <a:spcBef>
                <a:spcPts val="0"/>
              </a:spcBef>
              <a:spcAft>
                <a:spcPts val="0"/>
              </a:spcAft>
              <a:buClrTx/>
              <a:buSzTx/>
              <a:buFont typeface="Wingdings"/>
              <a:buChar char=""/>
              <a:tabLst>
                <a:tab pos="757555" algn="l"/>
                <a:tab pos="758825" algn="l"/>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Εμφάνιση</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αίτησης</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σε</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πλήρη</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οθόνη</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12065" marR="6146800" lvl="0" indent="0" algn="l" defTabSz="914400" rtl="0" eaLnBrk="1" fontAlgn="auto" latinLnBrk="0" hangingPunct="1">
              <a:lnSpc>
                <a:spcPct val="100600"/>
              </a:lnSpc>
              <a:spcBef>
                <a:spcPts val="0"/>
              </a:spcBef>
              <a:spcAft>
                <a:spcPts val="0"/>
              </a:spcAft>
              <a:buClrTx/>
              <a:buSzTx/>
              <a:buFontTx/>
              <a:buNone/>
              <a:tabLst>
                <a:tab pos="354965" algn="l"/>
                <a:tab pos="355600" algn="l"/>
              </a:tabLst>
              <a:defRPr/>
            </a:pPr>
            <a:r>
              <a:rPr kumimoji="0" lang="en-GB" sz="1600" b="1" i="0" u="none" strike="noStrike" kern="1200" cap="none" spc="-5" normalizeH="0" baseline="0" noProof="0" dirty="0">
                <a:ln>
                  <a:noFill/>
                </a:ln>
                <a:solidFill>
                  <a:srgbClr val="FF0000"/>
                </a:solidFill>
                <a:effectLst/>
                <a:uLnTx/>
                <a:uFillTx/>
                <a:latin typeface="Calibri"/>
                <a:ea typeface="+mn-ea"/>
                <a:cs typeface="Calibri"/>
              </a:rPr>
              <a:t>4.  </a:t>
            </a:r>
            <a:r>
              <a:rPr kumimoji="0" sz="1600" b="1" i="0" u="none" strike="noStrike" kern="1200" cap="none" spc="-5" normalizeH="0" baseline="0" noProof="0" dirty="0">
                <a:ln>
                  <a:noFill/>
                </a:ln>
                <a:solidFill>
                  <a:srgbClr val="FF0000"/>
                </a:solidFill>
                <a:effectLst/>
                <a:uLnTx/>
                <a:uFillTx/>
                <a:latin typeface="Calibri"/>
                <a:ea typeface="+mn-ea"/>
                <a:cs typeface="Calibri"/>
              </a:rPr>
              <a:t>Submit</a:t>
            </a:r>
            <a:r>
              <a:rPr kumimoji="0" sz="1600" b="0" i="0" u="none" strike="noStrike" kern="1200" cap="none" spc="-5" normalizeH="0" baseline="0" noProof="0" dirty="0">
                <a:ln>
                  <a:noFill/>
                </a:ln>
                <a:solidFill>
                  <a:srgbClr val="FF0000"/>
                </a:solidFill>
                <a:effectLst/>
                <a:uLnTx/>
                <a:uFillTx/>
                <a:latin typeface="Calibri"/>
                <a:ea typeface="+mn-ea"/>
                <a:cs typeface="Calibri"/>
              </a:rPr>
              <a:t>:</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Ενεργοποιείται</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με</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συμπλήρωση</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όλων</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των </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ενοτήτων</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Wingdings"/>
                <a:ea typeface="+mn-ea"/>
                <a:cs typeface="Wingdings"/>
              </a:rPr>
              <a:t></a:t>
            </a:r>
            <a:r>
              <a:rPr kumimoji="0" sz="1600" b="0" i="0" u="none" strike="noStrike" kern="1200" cap="none" spc="-25" normalizeH="0" baseline="0" noProof="0" dirty="0">
                <a:ln>
                  <a:noFill/>
                </a:ln>
                <a:solidFill>
                  <a:srgbClr val="FF0000"/>
                </a:solidFill>
                <a:effectLst/>
                <a:uLnTx/>
                <a:uFillTx/>
                <a:latin typeface="Times New Roman"/>
                <a:ea typeface="+mn-ea"/>
                <a:cs typeface="Times New Roman"/>
              </a:rPr>
              <a:t> </a:t>
            </a:r>
            <a:r>
              <a:rPr kumimoji="0" sz="1600" b="0" i="0" u="none" strike="noStrike" kern="1200" cap="none" spc="-5" normalizeH="0" baseline="0" noProof="0" dirty="0">
                <a:ln>
                  <a:noFill/>
                </a:ln>
                <a:solidFill>
                  <a:srgbClr val="FF0000"/>
                </a:solidFill>
                <a:effectLst/>
                <a:uLnTx/>
                <a:uFillTx/>
                <a:latin typeface="Calibri"/>
                <a:ea typeface="+mn-ea"/>
                <a:cs typeface="Calibri"/>
              </a:rPr>
              <a:t>Λαμβάνεται</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μήνυμα</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επιτυχούς</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υποβολής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5"/>
              </a:spcBef>
              <a:spcAft>
                <a:spcPts val="0"/>
              </a:spcAft>
              <a:buClr>
                <a:srgbClr val="FF0000"/>
              </a:buClr>
              <a:buSzTx/>
              <a:buFont typeface="Calibri"/>
              <a:buAutoNum type="arabicPeriod" startAt="4"/>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12065" marR="0" lvl="0" indent="0" algn="l" defTabSz="914400" rtl="0" eaLnBrk="1" fontAlgn="auto" latinLnBrk="0" hangingPunct="1">
              <a:lnSpc>
                <a:spcPct val="100000"/>
              </a:lnSpc>
              <a:spcBef>
                <a:spcPts val="5"/>
              </a:spcBef>
              <a:spcAft>
                <a:spcPts val="0"/>
              </a:spcAft>
              <a:buClrTx/>
              <a:buSzTx/>
              <a:buFontTx/>
              <a:buNone/>
              <a:tabLst>
                <a:tab pos="353695" algn="l"/>
                <a:tab pos="354330" algn="l"/>
              </a:tabLst>
              <a:defRPr/>
            </a:pPr>
            <a:r>
              <a:rPr kumimoji="0" lang="en-GB" sz="1600" b="1" i="0" u="none" strike="noStrike" kern="1200" cap="none" spc="-5" normalizeH="0" baseline="0" noProof="0" dirty="0">
                <a:ln>
                  <a:noFill/>
                </a:ln>
                <a:solidFill>
                  <a:srgbClr val="FF0000"/>
                </a:solidFill>
                <a:effectLst/>
                <a:uLnTx/>
                <a:uFillTx/>
                <a:latin typeface="Calibri"/>
                <a:ea typeface="+mn-ea"/>
                <a:cs typeface="Calibri"/>
              </a:rPr>
              <a:t>5.  </a:t>
            </a:r>
            <a:r>
              <a:rPr kumimoji="0" sz="1600" b="1" i="0" u="none" strike="noStrike" kern="1200" cap="none" spc="-5" normalizeH="0" baseline="0" noProof="0" dirty="0">
                <a:ln>
                  <a:noFill/>
                </a:ln>
                <a:solidFill>
                  <a:srgbClr val="FF0000"/>
                </a:solidFill>
                <a:effectLst/>
                <a:uLnTx/>
                <a:uFillTx/>
                <a:latin typeface="Calibri"/>
                <a:ea typeface="+mn-ea"/>
                <a:cs typeface="Calibri"/>
              </a:rPr>
              <a:t>PDF</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Εξαγωγή</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αίτησης</a:t>
            </a:r>
            <a:r>
              <a:rPr kumimoji="0" sz="1600" b="0" i="0" u="none" strike="noStrike" kern="1200" cap="none" spc="3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με</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μορφή</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pdf</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αρχείου</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FF0000"/>
                </a:solidFill>
                <a:effectLst/>
                <a:uLnTx/>
                <a:uFillTx/>
                <a:latin typeface="Calibri"/>
                <a:ea typeface="+mn-ea"/>
                <a:cs typeface="Calibri"/>
              </a:rPr>
              <a:t>6.  </a:t>
            </a:r>
            <a:r>
              <a:rPr kumimoji="0" lang="en-GB" sz="1600" b="1" i="0" u="none" strike="noStrike" kern="1200" cap="none" spc="0" normalizeH="0" baseline="0" noProof="0" dirty="0">
                <a:ln>
                  <a:noFill/>
                </a:ln>
                <a:solidFill>
                  <a:srgbClr val="FF0000"/>
                </a:solidFill>
                <a:effectLst/>
                <a:uLnTx/>
                <a:uFillTx/>
                <a:latin typeface="Calibri"/>
                <a:ea typeface="+mn-ea"/>
                <a:cs typeface="Calibri"/>
              </a:rPr>
              <a:t>Download from Translations: </a:t>
            </a:r>
            <a:r>
              <a:rPr kumimoji="0" lang="el-GR" sz="1600" b="0" i="0" u="none" strike="noStrike" kern="1200" cap="none" spc="0" normalizeH="0" baseline="0" noProof="0" dirty="0">
                <a:ln>
                  <a:noFill/>
                </a:ln>
                <a:solidFill>
                  <a:srgbClr val="FF0000"/>
                </a:solidFill>
                <a:effectLst/>
                <a:uLnTx/>
                <a:uFillTx/>
                <a:latin typeface="Calibri"/>
                <a:ea typeface="+mn-ea"/>
                <a:cs typeface="Calibri"/>
              </a:rPr>
              <a:t>Κατέβασμα αίτησης σε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FF0000"/>
                </a:solidFill>
                <a:effectLst/>
                <a:uLnTx/>
                <a:uFillTx/>
                <a:latin typeface="Calibri"/>
                <a:ea typeface="+mn-ea"/>
                <a:cs typeface="Calibri"/>
              </a:rPr>
              <a:t>άλλες, διαθέσιμες γλώσσες </a:t>
            </a:r>
            <a:endParaRPr kumimoji="0" sz="1600" b="0" i="0" u="none" strike="noStrike" kern="1200" cap="none" spc="0" normalizeH="0" baseline="0" noProof="0" dirty="0">
              <a:ln>
                <a:noFill/>
              </a:ln>
              <a:solidFill>
                <a:srgbClr val="FF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1355"/>
              </a:spcBef>
              <a:spcAft>
                <a:spcPts val="0"/>
              </a:spcAft>
              <a:buClrTx/>
              <a:buSzTx/>
              <a:buFontTx/>
              <a:buNone/>
              <a:tabLst/>
              <a:defRPr/>
            </a:pPr>
            <a:r>
              <a:rPr kumimoji="0" sz="1600" b="0" i="1" u="none" strike="noStrike" kern="1200" cap="none" spc="-5" normalizeH="0" baseline="0" noProof="0" dirty="0">
                <a:ln>
                  <a:noFill/>
                </a:ln>
                <a:solidFill>
                  <a:srgbClr val="FF0000"/>
                </a:solidFill>
                <a:effectLst/>
                <a:uLnTx/>
                <a:uFillTx/>
                <a:latin typeface="Calibri"/>
                <a:ea typeface="+mn-ea"/>
                <a:cs typeface="Calibri"/>
              </a:rPr>
              <a:t>!!!</a:t>
            </a:r>
            <a:r>
              <a:rPr kumimoji="0" sz="1600" b="0" i="1" u="none" strike="noStrike" kern="1200" cap="none" spc="15"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Γίνεται</a:t>
            </a:r>
            <a:r>
              <a:rPr kumimoji="0" sz="1600" b="0" i="1" u="none" strike="noStrike" kern="1200" cap="none" spc="-10"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αυτόματη αποθήκευση</a:t>
            </a:r>
            <a:r>
              <a:rPr kumimoji="0" sz="1600" b="0" i="1" u="none" strike="noStrike" kern="1200" cap="none" spc="10"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της</a:t>
            </a:r>
            <a:r>
              <a:rPr kumimoji="0" sz="1600" b="0" i="1" u="none" strike="noStrike" kern="1200" cap="none" spc="10"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αίτησης,</a:t>
            </a:r>
            <a:r>
              <a:rPr kumimoji="0" sz="1600" b="0" i="1" u="none" strike="noStrike" kern="1200" cap="none" spc="-20"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ενώ</a:t>
            </a:r>
            <a:r>
              <a:rPr kumimoji="0" sz="1600" b="0" i="1" u="none" strike="noStrike" kern="1200" cap="none" spc="-15"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ο</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600" b="0" i="1" u="none" strike="noStrike" kern="1200" cap="none" spc="-5" normalizeH="0" baseline="0" noProof="0" dirty="0">
                <a:ln>
                  <a:noFill/>
                </a:ln>
                <a:solidFill>
                  <a:srgbClr val="FF0000"/>
                </a:solidFill>
                <a:effectLst/>
                <a:uLnTx/>
                <a:uFillTx/>
                <a:latin typeface="Calibri"/>
                <a:ea typeface="+mn-ea"/>
                <a:cs typeface="Calibri"/>
              </a:rPr>
              <a:t>αιτητής τη</a:t>
            </a:r>
            <a:r>
              <a:rPr kumimoji="0" sz="1600" b="0" i="1" u="none" strike="noStrike" kern="1200" cap="none" spc="-15"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συμπληρώνει</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8" name="object 8"/>
          <p:cNvGrpSpPr/>
          <p:nvPr/>
        </p:nvGrpSpPr>
        <p:grpSpPr>
          <a:xfrm>
            <a:off x="519418" y="1770381"/>
            <a:ext cx="6337300" cy="1963420"/>
            <a:chOff x="516636" y="1840992"/>
            <a:chExt cx="6337300" cy="1963420"/>
          </a:xfrm>
        </p:grpSpPr>
        <p:pic>
          <p:nvPicPr>
            <p:cNvPr id="9" name="object 9"/>
            <p:cNvPicPr/>
            <p:nvPr/>
          </p:nvPicPr>
          <p:blipFill>
            <a:blip r:embed="rId4" cstate="print"/>
            <a:stretch>
              <a:fillRect/>
            </a:stretch>
          </p:blipFill>
          <p:spPr>
            <a:xfrm>
              <a:off x="516636" y="3499104"/>
              <a:ext cx="320039" cy="304800"/>
            </a:xfrm>
            <a:prstGeom prst="rect">
              <a:avLst/>
            </a:prstGeom>
          </p:spPr>
        </p:pic>
        <p:pic>
          <p:nvPicPr>
            <p:cNvPr id="10" name="object 10"/>
            <p:cNvPicPr/>
            <p:nvPr/>
          </p:nvPicPr>
          <p:blipFill>
            <a:blip r:embed="rId5" cstate="print"/>
            <a:stretch>
              <a:fillRect/>
            </a:stretch>
          </p:blipFill>
          <p:spPr>
            <a:xfrm>
              <a:off x="4715256" y="1840992"/>
              <a:ext cx="323088" cy="266700"/>
            </a:xfrm>
            <a:prstGeom prst="rect">
              <a:avLst/>
            </a:prstGeom>
          </p:spPr>
        </p:pic>
        <p:pic>
          <p:nvPicPr>
            <p:cNvPr id="11" name="object 11"/>
            <p:cNvPicPr/>
            <p:nvPr/>
          </p:nvPicPr>
          <p:blipFill>
            <a:blip r:embed="rId6" cstate="print"/>
            <a:stretch>
              <a:fillRect/>
            </a:stretch>
          </p:blipFill>
          <p:spPr>
            <a:xfrm>
              <a:off x="6481571" y="1840992"/>
              <a:ext cx="371855" cy="266700"/>
            </a:xfrm>
            <a:prstGeom prst="rect">
              <a:avLst/>
            </a:prstGeom>
          </p:spPr>
        </p:pic>
      </p:grpSp>
      <p:pic>
        <p:nvPicPr>
          <p:cNvPr id="4100" name="Picture 4">
            <a:extLst>
              <a:ext uri="{FF2B5EF4-FFF2-40B4-BE49-F238E27FC236}">
                <a16:creationId xmlns:a16="http://schemas.microsoft.com/office/drawing/2014/main" id="{9E500B07-5B31-E438-C162-098947D135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7817" y="3657600"/>
            <a:ext cx="7197984" cy="31584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749" y="37846"/>
            <a:ext cx="11859260" cy="452120"/>
          </a:xfrm>
          <a:prstGeom prst="rect">
            <a:avLst/>
          </a:prstGeom>
        </p:spPr>
        <p:txBody>
          <a:bodyPr vert="horz" wrap="square" lIns="0" tIns="12065" rIns="0" bIns="0" rtlCol="0">
            <a:spAutoFit/>
          </a:bodyPr>
          <a:lstStyle/>
          <a:p>
            <a:pPr marL="12700">
              <a:lnSpc>
                <a:spcPct val="100000"/>
              </a:lnSpc>
              <a:spcBef>
                <a:spcPts val="95"/>
              </a:spcBef>
            </a:pPr>
            <a:r>
              <a:rPr sz="2600" spc="-20" dirty="0">
                <a:solidFill>
                  <a:srgbClr val="FFFFFF"/>
                </a:solidFill>
              </a:rPr>
              <a:t>APPLICATION</a:t>
            </a:r>
            <a:r>
              <a:rPr sz="2600" spc="-35" dirty="0">
                <a:solidFill>
                  <a:srgbClr val="FFFFFF"/>
                </a:solidFill>
              </a:rPr>
              <a:t> </a:t>
            </a:r>
            <a:r>
              <a:rPr sz="2600" spc="-30" dirty="0">
                <a:solidFill>
                  <a:srgbClr val="FFFFFF"/>
                </a:solidFill>
              </a:rPr>
              <a:t>DETAILS</a:t>
            </a:r>
            <a:r>
              <a:rPr sz="2600" spc="-25" dirty="0">
                <a:solidFill>
                  <a:srgbClr val="FFFFFF"/>
                </a:solidFill>
              </a:rPr>
              <a:t> </a:t>
            </a:r>
            <a:r>
              <a:rPr sz="2600" dirty="0">
                <a:solidFill>
                  <a:srgbClr val="FFFFFF"/>
                </a:solidFill>
              </a:rPr>
              <a:t>-</a:t>
            </a:r>
            <a:r>
              <a:rPr sz="2600" spc="5" dirty="0">
                <a:solidFill>
                  <a:srgbClr val="FFFFFF"/>
                </a:solidFill>
              </a:rPr>
              <a:t> </a:t>
            </a:r>
            <a:r>
              <a:rPr sz="2600" spc="-5" dirty="0">
                <a:solidFill>
                  <a:srgbClr val="FFFFFF"/>
                </a:solidFill>
              </a:rPr>
              <a:t>CONTENT</a:t>
            </a:r>
            <a:r>
              <a:rPr sz="2600" spc="-10" dirty="0">
                <a:solidFill>
                  <a:srgbClr val="FFFFFF"/>
                </a:solidFill>
              </a:rPr>
              <a:t> </a:t>
            </a:r>
            <a:r>
              <a:rPr sz="2600" dirty="0">
                <a:solidFill>
                  <a:srgbClr val="FFFFFF"/>
                </a:solidFill>
              </a:rPr>
              <a:t>MENU</a:t>
            </a:r>
            <a:r>
              <a:rPr sz="2600" spc="-35" dirty="0">
                <a:solidFill>
                  <a:srgbClr val="FFFFFF"/>
                </a:solidFill>
              </a:rPr>
              <a:t> </a:t>
            </a:r>
            <a:r>
              <a:rPr sz="2600" dirty="0">
                <a:solidFill>
                  <a:srgbClr val="FFFFFF"/>
                </a:solidFill>
              </a:rPr>
              <a:t>–</a:t>
            </a:r>
            <a:r>
              <a:rPr sz="2600" spc="-5" dirty="0">
                <a:solidFill>
                  <a:srgbClr val="FFFFFF"/>
                </a:solidFill>
              </a:rPr>
              <a:t> </a:t>
            </a:r>
            <a:r>
              <a:rPr sz="2600" dirty="0">
                <a:solidFill>
                  <a:srgbClr val="FFFFFF"/>
                </a:solidFill>
              </a:rPr>
              <a:t>ANNEXES</a:t>
            </a:r>
            <a:r>
              <a:rPr sz="2600" spc="-40" dirty="0">
                <a:solidFill>
                  <a:srgbClr val="FFFFFF"/>
                </a:solidFill>
              </a:rPr>
              <a:t> </a:t>
            </a:r>
            <a:r>
              <a:rPr sz="2600" dirty="0">
                <a:solidFill>
                  <a:srgbClr val="FFFFFF"/>
                </a:solidFill>
              </a:rPr>
              <a:t>&amp;</a:t>
            </a:r>
            <a:r>
              <a:rPr sz="2600" spc="5" dirty="0">
                <a:solidFill>
                  <a:srgbClr val="FFFFFF"/>
                </a:solidFill>
              </a:rPr>
              <a:t> </a:t>
            </a:r>
            <a:r>
              <a:rPr sz="2800" spc="-15" dirty="0">
                <a:solidFill>
                  <a:srgbClr val="FFFFFF"/>
                </a:solidFill>
              </a:rPr>
              <a:t>CHECKLIST</a:t>
            </a:r>
            <a:endParaRPr sz="2800" dirty="0"/>
          </a:p>
        </p:txBody>
      </p:sp>
      <p:grpSp>
        <p:nvGrpSpPr>
          <p:cNvPr id="3" name="object 3"/>
          <p:cNvGrpSpPr/>
          <p:nvPr/>
        </p:nvGrpSpPr>
        <p:grpSpPr>
          <a:xfrm>
            <a:off x="457200" y="5285868"/>
            <a:ext cx="2445012" cy="435094"/>
            <a:chOff x="3933444" y="4310987"/>
            <a:chExt cx="2445012" cy="435094"/>
          </a:xfrm>
        </p:grpSpPr>
        <p:pic>
          <p:nvPicPr>
            <p:cNvPr id="4" name="object 4"/>
            <p:cNvPicPr/>
            <p:nvPr/>
          </p:nvPicPr>
          <p:blipFill>
            <a:blip r:embed="rId2" cstate="print"/>
            <a:stretch>
              <a:fillRect/>
            </a:stretch>
          </p:blipFill>
          <p:spPr>
            <a:xfrm>
              <a:off x="3933444" y="4310987"/>
              <a:ext cx="399288" cy="315468"/>
            </a:xfrm>
            <a:prstGeom prst="rect">
              <a:avLst/>
            </a:prstGeom>
          </p:spPr>
        </p:pic>
        <p:pic>
          <p:nvPicPr>
            <p:cNvPr id="5" name="object 5"/>
            <p:cNvPicPr/>
            <p:nvPr/>
          </p:nvPicPr>
          <p:blipFill>
            <a:blip r:embed="rId3" cstate="print"/>
            <a:stretch>
              <a:fillRect/>
            </a:stretch>
          </p:blipFill>
          <p:spPr>
            <a:xfrm>
              <a:off x="6017268" y="4323933"/>
              <a:ext cx="361188" cy="422148"/>
            </a:xfrm>
            <a:prstGeom prst="rect">
              <a:avLst/>
            </a:prstGeom>
          </p:spPr>
        </p:pic>
      </p:grpSp>
      <p:sp>
        <p:nvSpPr>
          <p:cNvPr id="6" name="object 6"/>
          <p:cNvSpPr txBox="1"/>
          <p:nvPr/>
        </p:nvSpPr>
        <p:spPr>
          <a:xfrm>
            <a:off x="264668" y="885664"/>
            <a:ext cx="9946132" cy="4835298"/>
          </a:xfrm>
          <a:prstGeom prst="rect">
            <a:avLst/>
          </a:prstGeom>
        </p:spPr>
        <p:txBody>
          <a:bodyPr vert="horz" wrap="square" lIns="0" tIns="135255" rIns="0" bIns="0" rtlCol="0">
            <a:spAutoFit/>
          </a:bodyPr>
          <a:lstStyle/>
          <a:p>
            <a:pPr marL="49530" marR="0" lvl="0" indent="0" algn="l" defTabSz="914400" rtl="0" eaLnBrk="1" fontAlgn="auto" latinLnBrk="0" hangingPunct="1">
              <a:lnSpc>
                <a:spcPct val="100000"/>
              </a:lnSpc>
              <a:spcBef>
                <a:spcPts val="1065"/>
              </a:spcBef>
              <a:spcAft>
                <a:spcPts val="0"/>
              </a:spcAft>
              <a:buClrTx/>
              <a:buSzTx/>
              <a:buFontTx/>
              <a:buNone/>
              <a:tabLst/>
              <a:defRPr/>
            </a:pPr>
            <a:r>
              <a:rPr kumimoji="0" sz="2000" b="1" i="0" u="none" strike="noStrike" kern="1200" cap="none" spc="-15" normalizeH="0" baseline="0" noProof="0" dirty="0">
                <a:ln>
                  <a:noFill/>
                </a:ln>
                <a:solidFill>
                  <a:srgbClr val="FF0000"/>
                </a:solidFill>
                <a:effectLst/>
                <a:uLnTx/>
                <a:uFillTx/>
                <a:latin typeface="Calibri"/>
                <a:ea typeface="+mn-ea"/>
                <a:cs typeface="Calibri"/>
              </a:rPr>
              <a:t>Annexes:</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92430" marR="5080" lvl="0" indent="-342900" algn="l" defTabSz="914400" rtl="0" eaLnBrk="1" fontAlgn="auto" latinLnBrk="0" hangingPunct="1">
              <a:lnSpc>
                <a:spcPct val="100000"/>
              </a:lnSpc>
              <a:spcBef>
                <a:spcPts val="960"/>
              </a:spcBef>
              <a:spcAft>
                <a:spcPts val="0"/>
              </a:spcAft>
              <a:buClrTx/>
              <a:buSzTx/>
              <a:buFont typeface="Wingdings"/>
              <a:buChar char=""/>
              <a:tabLst>
                <a:tab pos="391795" algn="l"/>
                <a:tab pos="393065" algn="l"/>
              </a:tabLst>
              <a:defRPr/>
            </a:pPr>
            <a:r>
              <a:rPr kumimoji="0" sz="2000" b="1" i="0" u="none" strike="noStrike" kern="1200" cap="none" spc="0" normalizeH="0" baseline="0" noProof="0" dirty="0">
                <a:ln>
                  <a:noFill/>
                </a:ln>
                <a:solidFill>
                  <a:srgbClr val="FF0000"/>
                </a:solidFill>
                <a:effectLst/>
                <a:uLnTx/>
                <a:uFillTx/>
                <a:latin typeface="Calibri"/>
                <a:ea typeface="+mn-ea"/>
                <a:cs typeface="Calibri"/>
              </a:rPr>
              <a:t>Αποδεκτές</a:t>
            </a:r>
            <a:r>
              <a:rPr kumimoji="0" sz="2000" b="1" i="0" u="none" strike="noStrike" kern="1200" cap="none" spc="-1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μορφές</a:t>
            </a:r>
            <a:r>
              <a:rPr kumimoji="0" sz="2000" b="1" i="0" u="none" strike="noStrike" kern="1200" cap="none" spc="-1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αρχείων:</a:t>
            </a:r>
            <a:r>
              <a:rPr kumimoji="0" sz="2000" b="1"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0" normalizeH="0" baseline="0" noProof="0" dirty="0">
                <a:ln>
                  <a:noFill/>
                </a:ln>
                <a:solidFill>
                  <a:srgbClr val="FF0000"/>
                </a:solidFill>
                <a:effectLst/>
                <a:uLnTx/>
                <a:uFillTx/>
                <a:latin typeface="Calibri"/>
                <a:ea typeface="+mn-ea"/>
                <a:cs typeface="Calibri"/>
              </a:rPr>
              <a:t>PDF,</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DOC</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(a</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pre-2007</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30" normalizeH="0" baseline="0" noProof="0" dirty="0">
                <a:ln>
                  <a:noFill/>
                </a:ln>
                <a:solidFill>
                  <a:srgbClr val="FF0000"/>
                </a:solidFill>
                <a:effectLst/>
                <a:uLnTx/>
                <a:uFillTx/>
                <a:latin typeface="Calibri"/>
                <a:ea typeface="+mn-ea"/>
                <a:cs typeface="Calibri"/>
              </a:rPr>
              <a:t>Word</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document),</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DOCX</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(a</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post-2007</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30" normalizeH="0" baseline="0" noProof="0" dirty="0">
                <a:ln>
                  <a:noFill/>
                </a:ln>
                <a:solidFill>
                  <a:srgbClr val="FF0000"/>
                </a:solidFill>
                <a:effectLst/>
                <a:uLnTx/>
                <a:uFillTx/>
                <a:latin typeface="Calibri"/>
                <a:ea typeface="+mn-ea"/>
                <a:cs typeface="Calibri"/>
              </a:rPr>
              <a:t>Word</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document), </a:t>
            </a:r>
            <a:r>
              <a:rPr kumimoji="0" sz="2000" b="0" i="0" u="none" strike="noStrike" kern="1200" cap="none" spc="-434"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XLS (a</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pre-2007</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Excel </a:t>
            </a:r>
            <a:r>
              <a:rPr kumimoji="0" sz="2000" b="0" i="0" u="none" strike="noStrike" kern="1200" cap="none" spc="-5" normalizeH="0" baseline="0" noProof="0" dirty="0">
                <a:ln>
                  <a:noFill/>
                </a:ln>
                <a:solidFill>
                  <a:srgbClr val="FF0000"/>
                </a:solidFill>
                <a:effectLst/>
                <a:uLnTx/>
                <a:uFillTx/>
                <a:latin typeface="Calibri"/>
                <a:ea typeface="+mn-ea"/>
                <a:cs typeface="Calibri"/>
              </a:rPr>
              <a:t>file),</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XLSX</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(a</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post-2007</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Excel</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file),</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JPG</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(an</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image</a:t>
            </a:r>
            <a:r>
              <a:rPr kumimoji="0" sz="2000" b="0" i="0" u="none" strike="noStrike" kern="1200" cap="none" spc="-5" normalizeH="0" baseline="0" noProof="0" dirty="0">
                <a:ln>
                  <a:noFill/>
                </a:ln>
                <a:solidFill>
                  <a:srgbClr val="FF0000"/>
                </a:solidFill>
                <a:effectLst/>
                <a:uLnTx/>
                <a:uFillTx/>
                <a:latin typeface="Calibri"/>
                <a:ea typeface="+mn-ea"/>
                <a:cs typeface="Calibri"/>
              </a:rPr>
              <a:t> file</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in</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jpeg</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15" normalizeH="0" baseline="0" noProof="0" dirty="0">
                <a:ln>
                  <a:noFill/>
                </a:ln>
                <a:solidFill>
                  <a:srgbClr val="FF0000"/>
                </a:solidFill>
                <a:effectLst/>
                <a:uLnTx/>
                <a:uFillTx/>
                <a:latin typeface="Calibri"/>
                <a:ea typeface="+mn-ea"/>
                <a:cs typeface="Calibri"/>
              </a:rPr>
              <a:t>format),</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TXT</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(a</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20" normalizeH="0" baseline="0" noProof="0" dirty="0">
                <a:ln>
                  <a:noFill/>
                </a:ln>
                <a:solidFill>
                  <a:srgbClr val="FF0000"/>
                </a:solidFill>
                <a:effectLst/>
                <a:uLnTx/>
                <a:uFillTx/>
                <a:latin typeface="Calibri"/>
                <a:ea typeface="+mn-ea"/>
                <a:cs typeface="Calibri"/>
              </a:rPr>
              <a:t>text </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document),</a:t>
            </a:r>
            <a:r>
              <a:rPr kumimoji="0" sz="2000" b="0" i="0" u="none" strike="noStrike" kern="1200" cap="none" spc="-10" normalizeH="0" baseline="0" noProof="0" dirty="0">
                <a:ln>
                  <a:noFill/>
                </a:ln>
                <a:solidFill>
                  <a:srgbClr val="FF0000"/>
                </a:solidFill>
                <a:effectLst/>
                <a:uLnTx/>
                <a:uFillTx/>
                <a:latin typeface="Calibri"/>
                <a:ea typeface="+mn-ea"/>
                <a:cs typeface="Calibri"/>
              </a:rPr>
              <a:t> ODT</a:t>
            </a:r>
            <a:r>
              <a:rPr kumimoji="0" sz="2000" b="0" i="0" u="none" strike="noStrike" kern="1200" cap="none" spc="-5" normalizeH="0" baseline="0" noProof="0" dirty="0">
                <a:ln>
                  <a:noFill/>
                </a:ln>
                <a:solidFill>
                  <a:srgbClr val="FF0000"/>
                </a:solidFill>
                <a:effectLst/>
                <a:uLnTx/>
                <a:uFillTx/>
                <a:latin typeface="Calibri"/>
                <a:ea typeface="+mn-ea"/>
                <a:cs typeface="Calibri"/>
              </a:rPr>
              <a:t> (OpenOffice</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5" normalizeH="0" baseline="0" noProof="0" dirty="0">
                <a:ln>
                  <a:noFill/>
                </a:ln>
                <a:solidFill>
                  <a:srgbClr val="FF0000"/>
                </a:solidFill>
                <a:effectLst/>
                <a:uLnTx/>
                <a:uFillTx/>
                <a:latin typeface="Calibri"/>
                <a:ea typeface="+mn-ea"/>
                <a:cs typeface="Calibri"/>
              </a:rPr>
              <a:t>word</a:t>
            </a:r>
            <a:r>
              <a:rPr kumimoji="0" sz="2000" b="0" i="0" u="none" strike="noStrike" kern="1200" cap="none" spc="-10" normalizeH="0" baseline="0" noProof="0" dirty="0">
                <a:ln>
                  <a:noFill/>
                </a:ln>
                <a:solidFill>
                  <a:srgbClr val="FF0000"/>
                </a:solidFill>
                <a:effectLst/>
                <a:uLnTx/>
                <a:uFillTx/>
                <a:latin typeface="Calibri"/>
                <a:ea typeface="+mn-ea"/>
                <a:cs typeface="Calibri"/>
              </a:rPr>
              <a:t> processor</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document),</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ODS</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(OpenOffice</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spreadsheet</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document),</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CDOC, </a:t>
            </a:r>
            <a:r>
              <a:rPr kumimoji="0" sz="2000" b="0" i="0" u="none" strike="noStrike" kern="1200" cap="none" spc="-44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DDOC,</a:t>
            </a:r>
            <a:r>
              <a:rPr kumimoji="0" sz="2000" b="0" i="0" u="none" strike="noStrike" kern="1200" cap="none" spc="-3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BDOC,</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ADOC,</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asice</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(electronic</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signature)</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92430" marR="0" lvl="0" indent="-343535" algn="l" defTabSz="914400" rtl="0" eaLnBrk="1" fontAlgn="auto" latinLnBrk="0" hangingPunct="1">
              <a:lnSpc>
                <a:spcPct val="100000"/>
              </a:lnSpc>
              <a:spcBef>
                <a:spcPts val="965"/>
              </a:spcBef>
              <a:spcAft>
                <a:spcPts val="0"/>
              </a:spcAft>
              <a:buClrTx/>
              <a:buSzTx/>
              <a:buFont typeface="Wingdings"/>
              <a:buChar char=""/>
              <a:tabLst>
                <a:tab pos="391795" algn="l"/>
                <a:tab pos="393065" algn="l"/>
              </a:tabLst>
              <a:defRPr/>
            </a:pPr>
            <a:r>
              <a:rPr kumimoji="0" sz="2000" b="1" i="0" u="none" strike="noStrike" kern="1200" cap="none" spc="0" normalizeH="0" baseline="0" noProof="0" dirty="0">
                <a:ln>
                  <a:noFill/>
                </a:ln>
                <a:solidFill>
                  <a:srgbClr val="FF0000"/>
                </a:solidFill>
                <a:effectLst/>
                <a:uLnTx/>
                <a:uFillTx/>
                <a:latin typeface="Calibri"/>
                <a:ea typeface="+mn-ea"/>
                <a:cs typeface="Calibri"/>
              </a:rPr>
              <a:t>Ανώτατο</a:t>
            </a:r>
            <a:r>
              <a:rPr kumimoji="0" sz="2000" b="1" i="0" u="none" strike="noStrike" kern="1200" cap="none" spc="-4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επιτρεπόμενο</a:t>
            </a:r>
            <a:r>
              <a:rPr kumimoji="0" sz="2000" b="1" i="0" u="none" strike="noStrike" kern="1200" cap="none" spc="-3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μέγεθος</a:t>
            </a:r>
            <a:r>
              <a:rPr kumimoji="0" sz="2000" b="1"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συνόλου</a:t>
            </a:r>
            <a:r>
              <a:rPr kumimoji="0" sz="2000" b="1" i="0" u="none" strike="noStrike" kern="1200" cap="none" spc="-2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αρχείων</a:t>
            </a:r>
            <a:r>
              <a:rPr kumimoji="0" sz="2000" b="1"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που</a:t>
            </a:r>
            <a:r>
              <a:rPr kumimoji="0" sz="2000" b="1" i="0" u="none" strike="noStrike" kern="1200" cap="none" spc="5"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θα αναρτηθούν:</a:t>
            </a:r>
            <a:r>
              <a:rPr kumimoji="0" sz="2000" b="1" i="0" u="none" strike="noStrike" kern="1200" cap="none" spc="-3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100</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MB</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92430" marR="0" lvl="0" indent="-343535" algn="l" defTabSz="914400" rtl="0" eaLnBrk="1" fontAlgn="auto" latinLnBrk="0" hangingPunct="1">
              <a:lnSpc>
                <a:spcPct val="100000"/>
              </a:lnSpc>
              <a:spcBef>
                <a:spcPts val="960"/>
              </a:spcBef>
              <a:spcAft>
                <a:spcPts val="0"/>
              </a:spcAft>
              <a:buClrTx/>
              <a:buSzTx/>
              <a:buFont typeface="Wingdings"/>
              <a:buChar char=""/>
              <a:tabLst>
                <a:tab pos="391795" algn="l"/>
                <a:tab pos="393065" algn="l"/>
              </a:tabLst>
              <a:defRPr/>
            </a:pPr>
            <a:r>
              <a:rPr kumimoji="0" sz="2000" b="1" i="0" u="none" strike="noStrike" kern="1200" cap="none" spc="-5" normalizeH="0" baseline="0" noProof="0" dirty="0">
                <a:ln>
                  <a:noFill/>
                </a:ln>
                <a:solidFill>
                  <a:srgbClr val="FF0000"/>
                </a:solidFill>
                <a:effectLst/>
                <a:uLnTx/>
                <a:uFillTx/>
                <a:latin typeface="Calibri"/>
                <a:ea typeface="+mn-ea"/>
                <a:cs typeface="Calibri"/>
              </a:rPr>
              <a:t>Ανέβασμα</a:t>
            </a:r>
            <a:r>
              <a:rPr kumimoji="0" sz="2000" b="1" i="0" u="none" strike="noStrike" kern="1200" cap="none" spc="-3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πολλαπλών</a:t>
            </a:r>
            <a:r>
              <a:rPr kumimoji="0" sz="2000" b="1" i="0" u="none" strike="noStrike" kern="1200" cap="none" spc="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αρχείων:</a:t>
            </a:r>
            <a:r>
              <a:rPr kumimoji="0" sz="2000" b="1"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Συνίσταται</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όπως</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ο</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ομαδοποιεί</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τα</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πολλαπλά</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αρχεία </a:t>
            </a:r>
            <a:r>
              <a:rPr kumimoji="0" sz="2000" b="0" i="0" u="none" strike="noStrike" kern="1200" cap="none" spc="0" normalizeH="0" baseline="0" noProof="0" dirty="0">
                <a:ln>
                  <a:noFill/>
                </a:ln>
                <a:solidFill>
                  <a:srgbClr val="FF0000"/>
                </a:solidFill>
                <a:effectLst/>
                <a:uLnTx/>
                <a:uFillTx/>
                <a:latin typeface="Calibri"/>
                <a:ea typeface="+mn-ea"/>
                <a:cs typeface="Calibri"/>
              </a:rPr>
              <a:t>σε</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ένα</a:t>
            </a:r>
            <a:r>
              <a:rPr kumimoji="0" lang="el-GR"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srgbClr val="FF0000"/>
                </a:solidFill>
                <a:effectLst/>
                <a:uLnTx/>
                <a:uFillTx/>
                <a:latin typeface="Calibri"/>
                <a:ea typeface="+mn-ea"/>
                <a:cs typeface="Calibri"/>
              </a:rPr>
              <a:t>α</a:t>
            </a:r>
            <a:r>
              <a:rPr kumimoji="0" sz="2000" b="0" i="0" u="none" strike="noStrike" kern="1200" cap="none" spc="-15" normalizeH="0" baseline="0" noProof="0" dirty="0" err="1">
                <a:ln>
                  <a:noFill/>
                </a:ln>
                <a:solidFill>
                  <a:srgbClr val="FF0000"/>
                </a:solidFill>
                <a:effectLst/>
                <a:uLnTx/>
                <a:uFillTx/>
                <a:latin typeface="Calibri"/>
                <a:ea typeface="+mn-ea"/>
                <a:cs typeface="Calibri"/>
              </a:rPr>
              <a:t>ρχείο</a:t>
            </a:r>
            <a:r>
              <a:rPr kumimoji="0" sz="2000" b="0" i="0" u="none" strike="noStrike" kern="1200" cap="none" spc="-15" normalizeH="0" baseline="0" noProof="0" dirty="0">
                <a:ln>
                  <a:noFill/>
                </a:ln>
                <a:solidFill>
                  <a:srgbClr val="FF0000"/>
                </a:solidFill>
                <a:effectLst/>
                <a:uLnTx/>
                <a:uFillTx/>
                <a:latin typeface="Calibri"/>
                <a:ea typeface="+mn-ea"/>
                <a:cs typeface="Calibri"/>
              </a:rPr>
              <a:t>,</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π.χ.</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Όλα</a:t>
            </a:r>
            <a:r>
              <a:rPr kumimoji="0" sz="2000" b="0" i="0" u="none" strike="noStrike" kern="1200" cap="none" spc="-5" normalizeH="0" baseline="0" noProof="0" dirty="0">
                <a:ln>
                  <a:noFill/>
                </a:ln>
                <a:solidFill>
                  <a:srgbClr val="FF0000"/>
                </a:solidFill>
                <a:effectLst/>
                <a:uLnTx/>
                <a:uFillTx/>
                <a:latin typeface="Calibri"/>
                <a:ea typeface="+mn-ea"/>
                <a:cs typeface="Calibri"/>
              </a:rPr>
              <a:t> τα </a:t>
            </a:r>
            <a:r>
              <a:rPr kumimoji="0" sz="2000" b="0" i="0" u="none" strike="noStrike" kern="1200" cap="none" spc="0" normalizeH="0" baseline="0" noProof="0" dirty="0">
                <a:ln>
                  <a:noFill/>
                </a:ln>
                <a:solidFill>
                  <a:srgbClr val="FF0000"/>
                </a:solidFill>
                <a:effectLst/>
                <a:uLnTx/>
                <a:uFillTx/>
                <a:latin typeface="Calibri"/>
                <a:ea typeface="+mn-ea"/>
                <a:cs typeface="Calibri"/>
              </a:rPr>
              <a:t>σαρωμένα</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lang="en-GB" sz="2000" b="0" i="0" u="none" strike="noStrike" kern="1200" cap="none" spc="-5" normalizeH="0" baseline="0" noProof="0" dirty="0">
                <a:ln>
                  <a:noFill/>
                </a:ln>
                <a:solidFill>
                  <a:srgbClr val="FF0000"/>
                </a:solidFill>
                <a:effectLst/>
                <a:uLnTx/>
                <a:uFillTx/>
                <a:latin typeface="Calibri"/>
                <a:ea typeface="+mn-ea"/>
                <a:cs typeface="Calibri"/>
              </a:rPr>
              <a:t>Accession Forms</a:t>
            </a:r>
            <a:r>
              <a:rPr kumimoji="0" sz="2000" b="0" i="0" u="none" strike="noStrike" kern="1200" cap="none" spc="0" normalizeH="0" baseline="0" noProof="0" dirty="0">
                <a:ln>
                  <a:noFill/>
                </a:ln>
                <a:solidFill>
                  <a:srgbClr val="FF0000"/>
                </a:solidFill>
                <a:effectLst/>
                <a:uLnTx/>
                <a:uFillTx/>
                <a:latin typeface="Calibri"/>
                <a:ea typeface="+mn-ea"/>
                <a:cs typeface="Calibri"/>
              </a:rPr>
              <a:t> μπορούν</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να</a:t>
            </a:r>
            <a:r>
              <a:rPr kumimoji="0" sz="2000" b="0" i="0" u="none" strike="noStrike" kern="1200" cap="none" spc="-5" normalizeH="0" baseline="0" noProof="0" dirty="0">
                <a:ln>
                  <a:noFill/>
                </a:ln>
                <a:solidFill>
                  <a:srgbClr val="FF0000"/>
                </a:solidFill>
                <a:effectLst/>
                <a:uLnTx/>
                <a:uFillTx/>
                <a:latin typeface="Calibri"/>
                <a:ea typeface="+mn-ea"/>
                <a:cs typeface="Calibri"/>
              </a:rPr>
              <a:t> ομαδοποιηθούν</a:t>
            </a:r>
            <a:r>
              <a:rPr kumimoji="0" sz="2000" b="0" i="0" u="none" strike="noStrike" kern="1200" cap="none" spc="-3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σε</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ένα</a:t>
            </a:r>
            <a:r>
              <a:rPr kumimoji="0" sz="2000" b="0" i="0" u="none" strike="noStrike" kern="1200" cap="none" spc="-5" normalizeH="0" baseline="0" noProof="0" dirty="0">
                <a:ln>
                  <a:noFill/>
                </a:ln>
                <a:solidFill>
                  <a:srgbClr val="FF0000"/>
                </a:solidFill>
                <a:effectLst/>
                <a:uLnTx/>
                <a:uFillTx/>
                <a:latin typeface="Calibri"/>
                <a:ea typeface="+mn-ea"/>
                <a:cs typeface="Calibri"/>
              </a:rPr>
              <a:t> pdf</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αρχείο</a:t>
            </a:r>
            <a:r>
              <a:rPr kumimoji="0" lang="en-GB" sz="2000" b="0" i="0" u="none" strike="noStrike" kern="1200" cap="none" spc="-10" normalizeH="0" baseline="0" noProof="0" dirty="0">
                <a:ln>
                  <a:noFill/>
                </a:ln>
                <a:solidFill>
                  <a:srgbClr val="FF0000"/>
                </a:solidFill>
                <a:effectLst/>
                <a:uLnTx/>
                <a:uFillTx/>
                <a:latin typeface="Calibri"/>
                <a:ea typeface="+mn-ea"/>
                <a:cs typeface="Calibri"/>
              </a:rPr>
              <a:t>		</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5" normalizeH="0" baseline="0" noProof="0" dirty="0">
                <a:ln>
                  <a:noFill/>
                </a:ln>
                <a:solidFill>
                  <a:srgbClr val="FF0000"/>
                </a:solidFill>
                <a:effectLst/>
                <a:uLnTx/>
                <a:uFillTx/>
                <a:latin typeface="Calibri"/>
                <a:ea typeface="+mn-ea"/>
                <a:cs typeface="Calibri"/>
              </a:rPr>
              <a:t>Checklist: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760"/>
              </a:spcBef>
              <a:spcAft>
                <a:spcPts val="0"/>
              </a:spcAft>
              <a:buClrTx/>
              <a:buSzTx/>
              <a:buFont typeface="Wingdings"/>
              <a:buChar char=""/>
              <a:tabLst>
                <a:tab pos="354965" algn="l"/>
                <a:tab pos="355600" algn="l"/>
                <a:tab pos="4144010" algn="l"/>
              </a:tabLst>
              <a:defRPr/>
            </a:pPr>
            <a:r>
              <a:rPr kumimoji="0" sz="2000" b="0" i="0" u="none" strike="noStrike" kern="1200" cap="none" spc="-5" normalizeH="0" baseline="0" noProof="0" dirty="0">
                <a:ln>
                  <a:noFill/>
                </a:ln>
                <a:solidFill>
                  <a:srgbClr val="FF0000"/>
                </a:solidFill>
                <a:effectLst/>
                <a:uLnTx/>
                <a:uFillTx/>
                <a:latin typeface="Calibri"/>
                <a:ea typeface="+mn-ea"/>
                <a:cs typeface="Calibri"/>
              </a:rPr>
              <a:t>Πλήρως</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συμπληρωμένη</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όταν</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lang="el-GR" sz="2000" b="0" i="0" u="none" strike="noStrike" kern="1200" cap="none" spc="-10" normalizeH="0" baseline="0" noProof="0" dirty="0">
                <a:ln>
                  <a:noFill/>
                </a:ln>
                <a:solidFill>
                  <a:srgbClr val="FF0000"/>
                </a:solidFill>
                <a:effectLst/>
                <a:uLnTx/>
                <a:uFillTx/>
                <a:latin typeface="Calibri"/>
                <a:ea typeface="+mn-ea"/>
                <a:cs typeface="Calibri"/>
              </a:rPr>
              <a:t>το</a:t>
            </a:r>
            <a:endParaRPr kumimoji="0" lang="en-GB" sz="2000" b="0" i="0" u="none" strike="noStrike" kern="1200" cap="none" spc="-10" normalizeH="0" baseline="0" noProof="0" dirty="0">
              <a:ln>
                <a:noFill/>
              </a:ln>
              <a:solidFill>
                <a:srgbClr val="FF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760"/>
              </a:spcBef>
              <a:spcAft>
                <a:spcPts val="0"/>
              </a:spcAft>
              <a:buClrTx/>
              <a:buSzTx/>
              <a:buFontTx/>
              <a:buNone/>
              <a:tabLst>
                <a:tab pos="354965" algn="l"/>
                <a:tab pos="355600" algn="l"/>
                <a:tab pos="4144010" algn="l"/>
              </a:tabLst>
              <a:defRPr/>
            </a:pPr>
            <a:r>
              <a:rPr kumimoji="0" lang="en-GB" sz="2000" b="0" i="0" u="none" strike="noStrike" kern="1200" cap="none" spc="-10" normalizeH="0" baseline="0" noProof="0" dirty="0">
                <a:ln>
                  <a:noFill/>
                </a:ln>
                <a:solidFill>
                  <a:srgbClr val="FF0000"/>
                </a:solidFill>
                <a:effectLst/>
                <a:uLnTx/>
                <a:uFillTx/>
                <a:latin typeface="Calibri"/>
                <a:ea typeface="+mn-ea"/>
                <a:cs typeface="Calibri"/>
              </a:rPr>
              <a:t>	    </a:t>
            </a:r>
            <a:r>
              <a:rPr kumimoji="0" lang="el-GR" sz="2000" b="0" i="0" u="none" strike="noStrike" kern="1200" cap="none" spc="-10" normalizeH="0" baseline="0" noProof="0" dirty="0">
                <a:ln>
                  <a:noFill/>
                </a:ln>
                <a:solidFill>
                  <a:srgbClr val="FF0000"/>
                </a:solidFill>
                <a:effectLst/>
                <a:uLnTx/>
                <a:uFillTx/>
                <a:latin typeface="Calibri"/>
                <a:ea typeface="+mn-ea"/>
                <a:cs typeface="Calibri"/>
              </a:rPr>
              <a:t>μετατρέπεται σε</a:t>
            </a:r>
          </a:p>
        </p:txBody>
      </p:sp>
      <p:pic>
        <p:nvPicPr>
          <p:cNvPr id="5122" name="Picture 2">
            <a:extLst>
              <a:ext uri="{FF2B5EF4-FFF2-40B4-BE49-F238E27FC236}">
                <a16:creationId xmlns:a16="http://schemas.microsoft.com/office/drawing/2014/main" id="{92C69FD3-B1D9-9706-D4B3-D4593C239F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388654"/>
            <a:ext cx="7534978" cy="2392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525996" y="60190"/>
            <a:ext cx="8595101" cy="523220"/>
          </a:xfrm>
          <a:prstGeom prst="rect">
            <a:avLst/>
          </a:prstGeom>
          <a:noFill/>
        </p:spPr>
        <p:txBody>
          <a:bodyPr wrap="square" rtlCol="0">
            <a:spAutoFit/>
          </a:bodyPr>
          <a:lstStyle/>
          <a:p>
            <a:pPr algn="ctr"/>
            <a:r>
              <a:rPr lang="el-GR" sz="2800" b="1" dirty="0">
                <a:solidFill>
                  <a:schemeClr val="bg1"/>
                </a:solidFill>
              </a:rPr>
              <a:t>ΔΙΑΧΕΙΡΙΣΗ ΤΟΥ ΠΡΟΓΡΑΜΜΑΤΟΣ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5" name="Rectangle 4"/>
          <p:cNvSpPr/>
          <p:nvPr/>
        </p:nvSpPr>
        <p:spPr>
          <a:xfrm>
            <a:off x="646020" y="1387626"/>
            <a:ext cx="8496944" cy="4801314"/>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Η διαχείριση του Προγράμματος γίνεται σε δύο επίπεδα:</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Κεντρικές Δράσεις: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sng" strike="noStrike" kern="0" cap="none" spc="0" normalizeH="0" baseline="0" noProof="0" dirty="0">
                <a:ln>
                  <a:noFill/>
                </a:ln>
                <a:solidFill>
                  <a:prstClr val="black"/>
                </a:solidFill>
                <a:effectLst/>
                <a:uLnTx/>
                <a:uFillTx/>
              </a:rPr>
              <a:t>Εκτελεστικός Φορέας Εκπαίδευσης</a:t>
            </a:r>
            <a:r>
              <a:rPr kumimoji="0" lang="en-GB" sz="2000" b="0" i="0" u="sng" strike="noStrike" kern="0" cap="none" spc="0" normalizeH="0" baseline="0" noProof="0" dirty="0">
                <a:ln>
                  <a:noFill/>
                </a:ln>
                <a:solidFill>
                  <a:prstClr val="black"/>
                </a:solidFill>
                <a:effectLst/>
                <a:uLnTx/>
                <a:uFillTx/>
              </a:rPr>
              <a:t> </a:t>
            </a:r>
            <a:r>
              <a:rPr kumimoji="0" lang="el-GR" sz="2000" b="0" i="0" u="sng" strike="noStrike" kern="0" cap="none" spc="0" normalizeH="0" baseline="0" noProof="0" dirty="0">
                <a:ln>
                  <a:noFill/>
                </a:ln>
                <a:solidFill>
                  <a:prstClr val="black"/>
                </a:solidFill>
                <a:effectLst/>
                <a:uLnTx/>
                <a:uFillTx/>
              </a:rPr>
              <a:t>και Πολιτισμού</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none" strike="noStrike" kern="0" cap="none" spc="0" normalizeH="0" baseline="0" noProof="0" dirty="0">
                <a:ln>
                  <a:noFill/>
                </a:ln>
                <a:solidFill>
                  <a:prstClr val="black"/>
                </a:solidFill>
                <a:effectLst/>
                <a:uLnTx/>
                <a:uFillTx/>
              </a:rPr>
              <a:t>(</a:t>
            </a:r>
            <a:r>
              <a:rPr kumimoji="0" lang="en-GB" sz="2000" b="0" i="0" u="none" strike="noStrike" kern="0" cap="none" spc="0" normalizeH="0" baseline="0" noProof="0" dirty="0">
                <a:ln>
                  <a:noFill/>
                </a:ln>
                <a:solidFill>
                  <a:prstClr val="black"/>
                </a:solidFill>
                <a:effectLst/>
                <a:uLnTx/>
                <a:uFillTx/>
              </a:rPr>
              <a:t>European</a:t>
            </a:r>
            <a:r>
              <a:rPr kumimoji="0" lang="en-GB" sz="2000" b="0" i="0" u="none" strike="noStrike" kern="0" cap="none" spc="0" normalizeH="0" noProof="0" dirty="0">
                <a:ln>
                  <a:noFill/>
                </a:ln>
                <a:solidFill>
                  <a:prstClr val="black"/>
                </a:solidFill>
                <a:effectLst/>
                <a:uLnTx/>
                <a:uFillTx/>
              </a:rPr>
              <a:t> </a:t>
            </a:r>
            <a:r>
              <a:rPr kumimoji="0" lang="en-GB" sz="2000" b="0" i="0" u="none" strike="noStrike" kern="0" cap="none" spc="0" normalizeH="0" baseline="0" noProof="0" dirty="0">
                <a:ln>
                  <a:noFill/>
                </a:ln>
                <a:solidFill>
                  <a:prstClr val="black"/>
                </a:solidFill>
                <a:effectLst/>
                <a:uLnTx/>
                <a:uFillTx/>
              </a:rPr>
              <a:t>Education</a:t>
            </a:r>
            <a:r>
              <a:rPr kumimoji="0" lang="el-GR" sz="2000" b="0" i="0" u="none" strike="noStrike" kern="0" cap="none" spc="0" normalizeH="0" baseline="0" noProof="0" dirty="0">
                <a:ln>
                  <a:noFill/>
                </a:ln>
                <a:solidFill>
                  <a:prstClr val="black"/>
                </a:solidFill>
                <a:effectLst/>
                <a:uLnTx/>
                <a:uFillTx/>
              </a:rPr>
              <a:t> </a:t>
            </a:r>
            <a:r>
              <a:rPr kumimoji="0" lang="en-GB" sz="2000" b="0" i="0" u="none" strike="noStrike" kern="0" cap="none" spc="0" normalizeH="0" baseline="0" noProof="0" dirty="0">
                <a:ln>
                  <a:noFill/>
                </a:ln>
                <a:solidFill>
                  <a:prstClr val="black"/>
                </a:solidFill>
                <a:effectLst/>
                <a:uLnTx/>
                <a:uFillTx/>
              </a:rPr>
              <a:t>And Culture Executive Agency – EACEA)</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Αποκεντρωμένες Δράσεις: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sng" strike="noStrike" kern="0" cap="none" spc="0" normalizeH="0" baseline="0" noProof="0" dirty="0">
                <a:ln>
                  <a:noFill/>
                </a:ln>
                <a:solidFill>
                  <a:prstClr val="black"/>
                </a:solidFill>
                <a:effectLst/>
                <a:uLnTx/>
                <a:uFillTx/>
              </a:rPr>
              <a:t>Εθνικές Υπηρεσίες</a:t>
            </a:r>
            <a:r>
              <a:rPr kumimoji="0" lang="el-GR" sz="2000" b="0" i="0" u="none" strike="noStrike" kern="0" cap="none" spc="0" normalizeH="0" baseline="0" noProof="0" dirty="0">
                <a:ln>
                  <a:noFill/>
                </a:ln>
                <a:solidFill>
                  <a:prstClr val="black"/>
                </a:solidFill>
                <a:effectLst/>
                <a:uLnTx/>
                <a:uFillTx/>
              </a:rPr>
              <a:t> στις διάφορες </a:t>
            </a:r>
            <a:r>
              <a:rPr kumimoji="0" lang="el-GR" sz="2000" b="0" i="0" u="sng" strike="noStrike" kern="0" cap="none" spc="0" normalizeH="0" baseline="0" noProof="0" dirty="0">
                <a:ln>
                  <a:noFill/>
                </a:ln>
                <a:solidFill>
                  <a:prstClr val="black"/>
                </a:solidFill>
                <a:effectLst/>
                <a:uLnTx/>
                <a:uFillTx/>
              </a:rPr>
              <a:t>Χώρες </a:t>
            </a:r>
            <a:r>
              <a:rPr lang="el-GR" sz="2000" u="sng" kern="0" dirty="0">
                <a:solidFill>
                  <a:prstClr val="black"/>
                </a:solidFill>
              </a:rPr>
              <a:t>που συμμετέχουν πλήρως στο Πρόγραμμα</a:t>
            </a:r>
            <a:endParaRPr kumimoji="0" lang="el-GR" sz="2000" b="0" i="0" u="sng"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6591035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5928" y="1647442"/>
            <a:ext cx="9144000" cy="5131306"/>
          </a:xfrm>
          <a:prstGeom prst="rect">
            <a:avLst/>
          </a:prstGeom>
        </p:spPr>
      </p:pic>
      <p:sp>
        <p:nvSpPr>
          <p:cNvPr id="3" name="object 3"/>
          <p:cNvSpPr txBox="1"/>
          <p:nvPr/>
        </p:nvSpPr>
        <p:spPr>
          <a:xfrm>
            <a:off x="3658361" y="3503167"/>
            <a:ext cx="5466080" cy="452755"/>
          </a:xfrm>
          <a:prstGeom prst="rect">
            <a:avLst/>
          </a:prstGeom>
        </p:spPr>
        <p:txBody>
          <a:bodyPr vert="horz" wrap="square" lIns="0" tIns="13335" rIns="0" bIns="0" rtlCol="0">
            <a:spAutoFit/>
          </a:bodyPr>
          <a:lstStyle/>
          <a:p>
            <a:pPr marL="179705" marR="5080" lvl="0" indent="-16764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Με ένα </a:t>
            </a:r>
            <a:r>
              <a:rPr kumimoji="0" sz="1400" b="0" i="0" u="none" strike="noStrike" kern="1200" cap="none" spc="-5" normalizeH="0" baseline="0" noProof="0" dirty="0">
                <a:ln>
                  <a:noFill/>
                </a:ln>
                <a:solidFill>
                  <a:srgbClr val="FF0000"/>
                </a:solidFill>
                <a:effectLst/>
                <a:uLnTx/>
                <a:uFillTx/>
                <a:latin typeface="Calibri"/>
                <a:ea typeface="+mn-ea"/>
                <a:cs typeface="Calibri"/>
              </a:rPr>
              <a:t>από </a:t>
            </a:r>
            <a:r>
              <a:rPr kumimoji="0" sz="1400" b="0" i="0" u="none" strike="noStrike" kern="1200" cap="none" spc="-10" normalizeH="0" baseline="0" noProof="0" dirty="0">
                <a:ln>
                  <a:noFill/>
                </a:ln>
                <a:solidFill>
                  <a:srgbClr val="FF0000"/>
                </a:solidFill>
                <a:effectLst/>
                <a:uLnTx/>
                <a:uFillTx/>
                <a:latin typeface="Calibri"/>
                <a:ea typeface="+mn-ea"/>
                <a:cs typeface="Calibri"/>
              </a:rPr>
              <a:t>τα άτομα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επαφής των εταίρων οργανισμών της </a:t>
            </a:r>
            <a:r>
              <a:rPr kumimoji="0" sz="1400" b="0" i="0" u="none" strike="noStrike" kern="1200" cap="none" spc="-10" normalizeH="0" baseline="0" noProof="0" dirty="0">
                <a:ln>
                  <a:noFill/>
                </a:ln>
                <a:solidFill>
                  <a:srgbClr val="FF0000"/>
                </a:solidFill>
                <a:effectLst/>
                <a:uLnTx/>
                <a:uFillTx/>
                <a:latin typeface="Calibri"/>
                <a:ea typeface="+mn-ea"/>
                <a:cs typeface="Calibri"/>
              </a:rPr>
              <a:t>συγκεκριμένης </a:t>
            </a:r>
            <a:r>
              <a:rPr kumimoji="0" sz="1400" b="0" i="0" u="none" strike="noStrike" kern="1200" cap="none" spc="-30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πρότασης:</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Η</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ηλεκτρονική</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διεύθυνση</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επιλέγεται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από</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drop-down</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menu</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2486025" y="4990591"/>
            <a:ext cx="3482340"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Με</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άτομα</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εκτός</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της</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λίστας</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επαφών</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του</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χρήστη</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6756654" y="5244795"/>
            <a:ext cx="2327275" cy="1093470"/>
          </a:xfrm>
          <a:prstGeom prst="rect">
            <a:avLst/>
          </a:prstGeom>
        </p:spPr>
        <p:txBody>
          <a:bodyPr vert="horz" wrap="square" lIns="0" tIns="13335" rIns="0" bIns="0" rtlCol="0">
            <a:spAutoFit/>
          </a:bodyPr>
          <a:lstStyle/>
          <a:p>
            <a:pPr marL="140335" marR="133350" lvl="0" indent="3175" algn="ctr"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Με </a:t>
            </a:r>
            <a:r>
              <a:rPr kumimoji="0" sz="1400" b="0" i="0" u="none" strike="noStrike" kern="1200" cap="none" spc="-10" normalizeH="0" baseline="0" noProof="0" dirty="0">
                <a:ln>
                  <a:noFill/>
                </a:ln>
                <a:solidFill>
                  <a:srgbClr val="FF0000"/>
                </a:solidFill>
                <a:effectLst/>
                <a:uLnTx/>
                <a:uFillTx/>
                <a:latin typeface="Calibri"/>
                <a:ea typeface="+mn-ea"/>
                <a:cs typeface="Calibri"/>
              </a:rPr>
              <a:t>άτομα </a:t>
            </a:r>
            <a:r>
              <a:rPr kumimoji="0" sz="1400" b="0" i="0" u="none" strike="noStrike" kern="1200" cap="none" spc="0" normalizeH="0" baseline="0" noProof="0" dirty="0">
                <a:ln>
                  <a:noFill/>
                </a:ln>
                <a:solidFill>
                  <a:srgbClr val="FF0000"/>
                </a:solidFill>
                <a:effectLst/>
                <a:uLnTx/>
                <a:uFillTx/>
                <a:latin typeface="Calibri"/>
                <a:ea typeface="+mn-ea"/>
                <a:cs typeface="Calibri"/>
              </a:rPr>
              <a:t>από τη </a:t>
            </a:r>
            <a:r>
              <a:rPr kumimoji="0" sz="1400" b="0" i="0" u="none" strike="noStrike" kern="1200" cap="none" spc="-10" normalizeH="0" baseline="0" noProof="0" dirty="0">
                <a:ln>
                  <a:noFill/>
                </a:ln>
                <a:solidFill>
                  <a:srgbClr val="FF0000"/>
                </a:solidFill>
                <a:effectLst/>
                <a:uLnTx/>
                <a:uFillTx/>
                <a:latin typeface="Calibri"/>
                <a:ea typeface="+mn-ea"/>
                <a:cs typeface="Calibri"/>
              </a:rPr>
              <a:t>λίστα </a:t>
            </a:r>
            <a:r>
              <a:rPr kumimoji="0" sz="1400" b="0" i="0" u="none" strike="noStrike" kern="1200" cap="none" spc="-5" normalizeH="0" baseline="0" noProof="0" dirty="0">
                <a:ln>
                  <a:noFill/>
                </a:ln>
                <a:solidFill>
                  <a:srgbClr val="FF0000"/>
                </a:solidFill>
                <a:effectLst/>
                <a:uLnTx/>
                <a:uFillTx/>
                <a:latin typeface="Calibri"/>
                <a:ea typeface="+mn-ea"/>
                <a:cs typeface="Calibri"/>
              </a:rPr>
              <a:t> επαφών: </a:t>
            </a:r>
            <a:r>
              <a:rPr kumimoji="0" sz="1400" b="0" i="0" u="none" strike="noStrike" kern="1200" cap="none" spc="0" normalizeH="0" baseline="0" noProof="0" dirty="0">
                <a:ln>
                  <a:noFill/>
                </a:ln>
                <a:solidFill>
                  <a:srgbClr val="FF0000"/>
                </a:solidFill>
                <a:effectLst/>
                <a:uLnTx/>
                <a:uFillTx/>
                <a:latin typeface="Calibri"/>
                <a:ea typeface="+mn-ea"/>
                <a:cs typeface="Calibri"/>
              </a:rPr>
              <a:t>Η </a:t>
            </a:r>
            <a:r>
              <a:rPr kumimoji="0" sz="1400" b="0" i="0" u="none" strike="noStrike" kern="1200" cap="none" spc="-5" normalizeH="0" baseline="0" noProof="0" dirty="0">
                <a:ln>
                  <a:noFill/>
                </a:ln>
                <a:solidFill>
                  <a:srgbClr val="FF0000"/>
                </a:solidFill>
                <a:effectLst/>
                <a:uLnTx/>
                <a:uFillTx/>
                <a:latin typeface="Calibri"/>
                <a:ea typeface="+mn-ea"/>
                <a:cs typeface="Calibri"/>
              </a:rPr>
              <a:t>ηλεκτρονική </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διεύθυνση συμπληρώνεται </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αυτόματα,</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μόλις </a:t>
            </a:r>
            <a:r>
              <a:rPr kumimoji="0" sz="1400" b="0" i="0" u="none" strike="noStrike" kern="1200" cap="none" spc="-5" normalizeH="0" baseline="0" noProof="0" dirty="0">
                <a:ln>
                  <a:noFill/>
                </a:ln>
                <a:solidFill>
                  <a:srgbClr val="FF0000"/>
                </a:solidFill>
                <a:effectLst/>
                <a:uLnTx/>
                <a:uFillTx/>
                <a:latin typeface="Calibri"/>
                <a:ea typeface="+mn-ea"/>
                <a:cs typeface="Calibri"/>
              </a:rPr>
              <a:t>επιλεγεί</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το</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πρόσωπο</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από</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τη</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λίστα</a:t>
            </a:r>
            <a:r>
              <a:rPr kumimoji="0" sz="1400" b="0" i="0" u="none" strike="noStrike" kern="1200" cap="none" spc="-5" normalizeH="0" baseline="0" noProof="0" dirty="0">
                <a:ln>
                  <a:noFill/>
                </a:ln>
                <a:solidFill>
                  <a:srgbClr val="FF0000"/>
                </a:solidFill>
                <a:effectLst/>
                <a:uLnTx/>
                <a:uFillTx/>
                <a:latin typeface="Calibri"/>
                <a:ea typeface="+mn-ea"/>
                <a:cs typeface="Calibri"/>
              </a:rPr>
              <a:t> επαφών</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881278" y="5973267"/>
            <a:ext cx="5216525" cy="24002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Sharing </a:t>
            </a:r>
            <a:r>
              <a:rPr kumimoji="0" sz="1400" b="0" i="0" u="none" strike="noStrike" kern="1200" cap="none" spc="-10" normalizeH="0" baseline="0" noProof="0" dirty="0">
                <a:ln>
                  <a:noFill/>
                </a:ln>
                <a:solidFill>
                  <a:srgbClr val="FF0000"/>
                </a:solidFill>
                <a:effectLst/>
                <a:uLnTx/>
                <a:uFillTx/>
                <a:latin typeface="Calibri"/>
                <a:ea typeface="+mn-ea"/>
                <a:cs typeface="Calibri"/>
              </a:rPr>
              <a:t>Button</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(Εναλλακτικά,</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από</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το </a:t>
            </a:r>
            <a:r>
              <a:rPr kumimoji="0" sz="1400" b="0" i="0" u="none" strike="noStrike" kern="1200" cap="none" spc="0" normalizeH="0" baseline="0" noProof="0" dirty="0">
                <a:ln>
                  <a:noFill/>
                </a:ln>
                <a:solidFill>
                  <a:srgbClr val="FF0000"/>
                </a:solidFill>
                <a:effectLst/>
                <a:uLnTx/>
                <a:uFillTx/>
                <a:latin typeface="Calibri"/>
                <a:ea typeface="+mn-ea"/>
                <a:cs typeface="Calibri"/>
              </a:rPr>
              <a:t>Μενού</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Actions</a:t>
            </a:r>
            <a:r>
              <a:rPr kumimoji="0" sz="1400" b="1" i="0" u="none" strike="noStrike" kern="1200" cap="none" spc="-5"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a:t>
            </a:r>
            <a:r>
              <a:rPr kumimoji="0" sz="1400" b="1" i="0" u="none" strike="noStrike" kern="1200" cap="none" spc="-5" normalizeH="0" baseline="0" noProof="0" dirty="0">
                <a:ln>
                  <a:noFill/>
                </a:ln>
                <a:solidFill>
                  <a:srgbClr val="FF0000"/>
                </a:solidFill>
                <a:effectLst/>
                <a:uLnTx/>
                <a:uFillTx/>
                <a:latin typeface="Calibri"/>
                <a:ea typeface="+mn-ea"/>
                <a:cs typeface="Calibri"/>
              </a:rPr>
              <a:t> My</a:t>
            </a:r>
            <a:r>
              <a:rPr kumimoji="0" sz="1400" b="1" i="0" u="none" strike="noStrike" kern="1200" cap="none" spc="5"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applications</a:t>
            </a:r>
            <a:r>
              <a:rPr kumimoji="0" sz="1400" b="0" i="0" u="none" strike="noStrike" kern="1200" cap="none" spc="-5" normalizeH="0" baseline="0" noProof="0" dirty="0">
                <a:ln>
                  <a:noFill/>
                </a:ln>
                <a:solidFill>
                  <a:srgbClr val="FF0000"/>
                </a:solidFill>
                <a:effectLst/>
                <a:uLnTx/>
                <a:uFillTx/>
                <a:latin typeface="Calibri"/>
                <a:ea typeface="+mn-ea"/>
                <a:cs typeface="Calibri"/>
              </a:rPr>
              <a:t>)</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p:nvPr/>
        </p:nvSpPr>
        <p:spPr>
          <a:xfrm>
            <a:off x="1150785" y="4053839"/>
            <a:ext cx="7235825" cy="1857375"/>
          </a:xfrm>
          <a:custGeom>
            <a:avLst/>
            <a:gdLst/>
            <a:ahLst/>
            <a:cxnLst/>
            <a:rect l="l" t="t" r="r" b="b"/>
            <a:pathLst>
              <a:path w="7235825" h="1857375">
                <a:moveTo>
                  <a:pt x="296379" y="1856790"/>
                </a:moveTo>
                <a:lnTo>
                  <a:pt x="282397" y="1817344"/>
                </a:lnTo>
                <a:lnTo>
                  <a:pt x="267931" y="1776501"/>
                </a:lnTo>
                <a:lnTo>
                  <a:pt x="245922" y="1799374"/>
                </a:lnTo>
                <a:lnTo>
                  <a:pt x="8813" y="1571244"/>
                </a:lnTo>
                <a:lnTo>
                  <a:pt x="0" y="1580388"/>
                </a:lnTo>
                <a:lnTo>
                  <a:pt x="237083" y="1808568"/>
                </a:lnTo>
                <a:lnTo>
                  <a:pt x="215099" y="1831416"/>
                </a:lnTo>
                <a:lnTo>
                  <a:pt x="296379" y="1856790"/>
                </a:lnTo>
                <a:close/>
              </a:path>
              <a:path w="7235825" h="1857375">
                <a:moveTo>
                  <a:pt x="4805007" y="728091"/>
                </a:moveTo>
                <a:lnTo>
                  <a:pt x="4799673" y="716661"/>
                </a:lnTo>
                <a:lnTo>
                  <a:pt x="4439958" y="886117"/>
                </a:lnTo>
                <a:lnTo>
                  <a:pt x="4426420" y="857377"/>
                </a:lnTo>
                <a:lnTo>
                  <a:pt x="4373715" y="924306"/>
                </a:lnTo>
                <a:lnTo>
                  <a:pt x="4458932" y="926338"/>
                </a:lnTo>
                <a:lnTo>
                  <a:pt x="4447908" y="902970"/>
                </a:lnTo>
                <a:lnTo>
                  <a:pt x="4445368" y="897572"/>
                </a:lnTo>
                <a:lnTo>
                  <a:pt x="4805007" y="728091"/>
                </a:lnTo>
                <a:close/>
              </a:path>
              <a:path w="7235825" h="1857375">
                <a:moveTo>
                  <a:pt x="6589611" y="76200"/>
                </a:moveTo>
                <a:lnTo>
                  <a:pt x="6583261" y="63500"/>
                </a:lnTo>
                <a:lnTo>
                  <a:pt x="6551511" y="0"/>
                </a:lnTo>
                <a:lnTo>
                  <a:pt x="6513411" y="76200"/>
                </a:lnTo>
                <a:lnTo>
                  <a:pt x="6545161" y="76200"/>
                </a:lnTo>
                <a:lnTo>
                  <a:pt x="6545161" y="417322"/>
                </a:lnTo>
                <a:lnTo>
                  <a:pt x="6557861" y="417322"/>
                </a:lnTo>
                <a:lnTo>
                  <a:pt x="6557861" y="76200"/>
                </a:lnTo>
                <a:lnTo>
                  <a:pt x="6589611" y="76200"/>
                </a:lnTo>
                <a:close/>
              </a:path>
              <a:path w="7235825" h="1857375">
                <a:moveTo>
                  <a:pt x="7235787" y="1102741"/>
                </a:moveTo>
                <a:lnTo>
                  <a:pt x="7204037" y="1102741"/>
                </a:lnTo>
                <a:lnTo>
                  <a:pt x="7204037" y="787908"/>
                </a:lnTo>
                <a:lnTo>
                  <a:pt x="7191337" y="787908"/>
                </a:lnTo>
                <a:lnTo>
                  <a:pt x="7191337" y="1102741"/>
                </a:lnTo>
                <a:lnTo>
                  <a:pt x="7159587" y="1102741"/>
                </a:lnTo>
                <a:lnTo>
                  <a:pt x="7197687" y="1178941"/>
                </a:lnTo>
                <a:lnTo>
                  <a:pt x="7229437" y="1115441"/>
                </a:lnTo>
                <a:lnTo>
                  <a:pt x="7235787" y="1102741"/>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9742780" y="1598351"/>
            <a:ext cx="2316480" cy="4374916"/>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10" normalizeH="0" baseline="0" noProof="0" dirty="0">
                <a:ln>
                  <a:noFill/>
                </a:ln>
                <a:solidFill>
                  <a:srgbClr val="FF0000"/>
                </a:solidFill>
                <a:effectLst/>
                <a:uLnTx/>
                <a:uFillTx/>
                <a:latin typeface="Calibri"/>
                <a:ea typeface="+mn-ea"/>
                <a:cs typeface="Calibri"/>
              </a:rPr>
              <a:t>Επίπεδα</a:t>
            </a:r>
            <a:r>
              <a:rPr kumimoji="0" sz="1600" b="1" i="0" u="none" strike="noStrike" kern="1200" cap="none" spc="0" normalizeH="0" baseline="0" noProof="0" dirty="0">
                <a:ln>
                  <a:noFill/>
                </a:ln>
                <a:solidFill>
                  <a:srgbClr val="FF0000"/>
                </a:solidFill>
                <a:effectLst/>
                <a:uLnTx/>
                <a:uFillTx/>
                <a:latin typeface="Calibri"/>
                <a:ea typeface="+mn-ea"/>
                <a:cs typeface="Calibri"/>
              </a:rPr>
              <a:t> </a:t>
            </a:r>
            <a:r>
              <a:rPr kumimoji="0" sz="1600" b="1" i="0" u="none" strike="noStrike" kern="1200" cap="none" spc="-10" normalizeH="0" baseline="0" noProof="0" dirty="0">
                <a:ln>
                  <a:noFill/>
                </a:ln>
                <a:solidFill>
                  <a:srgbClr val="FF0000"/>
                </a:solidFill>
                <a:effectLst/>
                <a:uLnTx/>
                <a:uFillTx/>
                <a:latin typeface="Calibri"/>
                <a:ea typeface="+mn-ea"/>
                <a:cs typeface="Calibri"/>
              </a:rPr>
              <a:t>Πρόσβασης: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1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600" b="1" i="0" u="none" strike="noStrike" kern="1200" cap="none" spc="-10" normalizeH="0" baseline="0" noProof="0" dirty="0">
                <a:ln>
                  <a:noFill/>
                </a:ln>
                <a:solidFill>
                  <a:srgbClr val="FF0000"/>
                </a:solidFill>
                <a:effectLst/>
                <a:uLnTx/>
                <a:uFillTx/>
                <a:latin typeface="Calibri"/>
                <a:ea typeface="+mn-ea"/>
                <a:cs typeface="Calibri"/>
              </a:rPr>
              <a:t>Read:</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700" marR="553085" lvl="0" indent="0" algn="l" defTabSz="914400" rtl="0" eaLnBrk="1" fontAlgn="auto" latinLnBrk="0" hangingPunct="1">
              <a:lnSpc>
                <a:spcPct val="100000"/>
              </a:lnSpc>
              <a:spcBef>
                <a:spcPts val="5"/>
              </a:spcBef>
              <a:spcAft>
                <a:spcPts val="0"/>
              </a:spcAft>
              <a:buClrTx/>
              <a:buSzTx/>
              <a:buFontTx/>
              <a:buNone/>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Ο χρήστης μπορεί να </a:t>
            </a:r>
            <a:r>
              <a:rPr kumimoji="0" sz="1600" b="0" i="0" u="none" strike="noStrike" kern="1200" cap="none" spc="-35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διαβάσει</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20" normalizeH="0" baseline="0" noProof="0" dirty="0">
                <a:ln>
                  <a:noFill/>
                </a:ln>
                <a:solidFill>
                  <a:srgbClr val="FF0000"/>
                </a:solidFill>
                <a:effectLst/>
                <a:uLnTx/>
                <a:uFillTx/>
                <a:latin typeface="Calibri"/>
                <a:ea typeface="+mn-ea"/>
                <a:cs typeface="Calibri"/>
              </a:rPr>
              <a:t>την</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αίτηση</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600" b="1" i="0" u="none" strike="noStrike" kern="1200" cap="none" spc="-20" normalizeH="0" baseline="0" noProof="0" dirty="0">
                <a:ln>
                  <a:noFill/>
                </a:ln>
                <a:solidFill>
                  <a:srgbClr val="FF0000"/>
                </a:solidFill>
                <a:effectLst/>
                <a:uLnTx/>
                <a:uFillTx/>
                <a:latin typeface="Calibri"/>
                <a:ea typeface="+mn-ea"/>
                <a:cs typeface="Calibri"/>
              </a:rPr>
              <a:t>Write:</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Ο</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χρήστης</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μπορεί</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να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διαβάσει</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25" normalizeH="0" baseline="0" noProof="0" dirty="0">
                <a:ln>
                  <a:noFill/>
                </a:ln>
                <a:solidFill>
                  <a:srgbClr val="FF0000"/>
                </a:solidFill>
                <a:effectLst/>
                <a:uLnTx/>
                <a:uFillTx/>
                <a:latin typeface="Calibri"/>
                <a:ea typeface="+mn-ea"/>
                <a:cs typeface="Calibri"/>
              </a:rPr>
              <a:t>και</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να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επεξεργαστεί</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20" normalizeH="0" baseline="0" noProof="0" dirty="0">
                <a:ln>
                  <a:noFill/>
                </a:ln>
                <a:solidFill>
                  <a:srgbClr val="FF0000"/>
                </a:solidFill>
                <a:effectLst/>
                <a:uLnTx/>
                <a:uFillTx/>
                <a:latin typeface="Calibri"/>
                <a:ea typeface="+mn-ea"/>
                <a:cs typeface="Calibri"/>
              </a:rPr>
              <a:t>την </a:t>
            </a:r>
            <a:r>
              <a:rPr kumimoji="0" sz="1600" b="0" i="0" u="none" strike="noStrike" kern="1200" cap="none" spc="-10" normalizeH="0" baseline="0" noProof="0" dirty="0">
                <a:ln>
                  <a:noFill/>
                </a:ln>
                <a:solidFill>
                  <a:srgbClr val="FF0000"/>
                </a:solidFill>
                <a:effectLst/>
                <a:uLnTx/>
                <a:uFillTx/>
                <a:latin typeface="Calibri"/>
                <a:ea typeface="+mn-ea"/>
                <a:cs typeface="Calibri"/>
              </a:rPr>
              <a:t>αίτηση</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600" b="1" i="0" u="none" strike="noStrike" kern="1200" cap="none" spc="-10" normalizeH="0" baseline="0" noProof="0" dirty="0">
                <a:ln>
                  <a:noFill/>
                </a:ln>
                <a:solidFill>
                  <a:srgbClr val="FF0000"/>
                </a:solidFill>
                <a:effectLst/>
                <a:uLnTx/>
                <a:uFillTx/>
                <a:latin typeface="Calibri"/>
                <a:ea typeface="+mn-ea"/>
                <a:cs typeface="Calibri"/>
              </a:rPr>
              <a:t>Submit: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Ο</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χρήστης</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μπορεί να </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διαβάσει, να επεξεργαστεί </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25" normalizeH="0" baseline="0" noProof="0" dirty="0">
                <a:ln>
                  <a:noFill/>
                </a:ln>
                <a:solidFill>
                  <a:srgbClr val="FF0000"/>
                </a:solidFill>
                <a:effectLst/>
                <a:uLnTx/>
                <a:uFillTx/>
                <a:latin typeface="Calibri"/>
                <a:ea typeface="+mn-ea"/>
                <a:cs typeface="Calibri"/>
              </a:rPr>
              <a:t>και</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να</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υποβάλει</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20" normalizeH="0" baseline="0" noProof="0" dirty="0">
                <a:ln>
                  <a:noFill/>
                </a:ln>
                <a:solidFill>
                  <a:srgbClr val="FF0000"/>
                </a:solidFill>
                <a:effectLst/>
                <a:uLnTx/>
                <a:uFillTx/>
                <a:latin typeface="Calibri"/>
                <a:ea typeface="+mn-ea"/>
                <a:cs typeface="Calibri"/>
              </a:rPr>
              <a:t>την</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αίτηση</a:t>
            </a:r>
            <a:r>
              <a:rPr kumimoji="0" lang="el-GR" sz="1600" b="0" i="0" u="none" strike="noStrike" kern="1200" cap="none" spc="-10" normalizeH="0" baseline="0" noProof="0" dirty="0">
                <a:ln>
                  <a:noFill/>
                </a:ln>
                <a:solidFill>
                  <a:srgbClr val="FF0000"/>
                </a:solidFill>
                <a:effectLst/>
                <a:uLnTx/>
                <a:uFillTx/>
                <a:latin typeface="Calibri"/>
                <a:ea typeface="+mn-ea"/>
                <a:cs typeface="Calibri"/>
              </a:rPr>
              <a:t>. Εκτός από τον ιδιοκτήτη της αίτησης, μόνο ένα επιπλέον άτομο μπορεί να έχει αυτό το επίπεδο πρόσβασης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9" name="object 9"/>
          <p:cNvSpPr txBox="1"/>
          <p:nvPr/>
        </p:nvSpPr>
        <p:spPr>
          <a:xfrm>
            <a:off x="172618" y="924814"/>
            <a:ext cx="11141710" cy="5740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srgbClr val="FF0000"/>
                </a:solidFill>
                <a:effectLst/>
                <a:uLnTx/>
                <a:uFillTx/>
                <a:latin typeface="Calibri"/>
                <a:ea typeface="+mn-ea"/>
                <a:cs typeface="Calibri"/>
              </a:rPr>
              <a:t>Βήμα 1: </a:t>
            </a:r>
            <a:r>
              <a:rPr kumimoji="0" sz="1800" b="1" i="0" u="none" strike="noStrike" kern="1200" cap="none" spc="-5" normalizeH="0" baseline="0" noProof="0" dirty="0">
                <a:ln>
                  <a:noFill/>
                </a:ln>
                <a:solidFill>
                  <a:srgbClr val="FF0000"/>
                </a:solidFill>
                <a:effectLst/>
                <a:uLnTx/>
                <a:uFillTx/>
                <a:latin typeface="Calibri"/>
                <a:ea typeface="+mn-ea"/>
                <a:cs typeface="Calibri"/>
              </a:rPr>
              <a:t>Καταχώρηση </a:t>
            </a:r>
            <a:r>
              <a:rPr kumimoji="0" sz="1800" b="1" i="0" u="none" strike="noStrike" kern="1200" cap="none" spc="0" normalizeH="0" baseline="0" noProof="0" dirty="0">
                <a:ln>
                  <a:noFill/>
                </a:ln>
                <a:solidFill>
                  <a:srgbClr val="FF0000"/>
                </a:solidFill>
                <a:effectLst/>
                <a:uLnTx/>
                <a:uFillTx/>
                <a:latin typeface="Calibri"/>
                <a:ea typeface="+mn-ea"/>
                <a:cs typeface="Calibri"/>
              </a:rPr>
              <a:t>ενός sharing </a:t>
            </a:r>
            <a:r>
              <a:rPr kumimoji="0" sz="1800" b="1" i="0" u="none" strike="noStrike" kern="1200" cap="none" spc="-5" normalizeH="0" baseline="0" noProof="0" dirty="0">
                <a:ln>
                  <a:noFill/>
                </a:ln>
                <a:solidFill>
                  <a:srgbClr val="FF0000"/>
                </a:solidFill>
                <a:effectLst/>
                <a:uLnTx/>
                <a:uFillTx/>
                <a:latin typeface="Calibri"/>
                <a:ea typeface="+mn-ea"/>
                <a:cs typeface="Calibri"/>
              </a:rPr>
              <a:t>rule (εξ’ ορισμού </a:t>
            </a:r>
            <a:r>
              <a:rPr kumimoji="0" sz="1800" b="1" i="0" u="none" strike="noStrike" kern="1200" cap="none" spc="0" normalizeH="0" baseline="0" noProof="0" dirty="0">
                <a:ln>
                  <a:noFill/>
                </a:ln>
                <a:solidFill>
                  <a:srgbClr val="FF0000"/>
                </a:solidFill>
                <a:effectLst/>
                <a:uLnTx/>
                <a:uFillTx/>
                <a:latin typeface="Calibri"/>
                <a:ea typeface="+mn-ea"/>
                <a:cs typeface="Calibri"/>
              </a:rPr>
              <a:t>η </a:t>
            </a:r>
            <a:r>
              <a:rPr kumimoji="0" sz="1800" b="1" i="0" u="none" strike="noStrike" kern="1200" cap="none" spc="-5" normalizeH="0" baseline="0" noProof="0" dirty="0">
                <a:ln>
                  <a:noFill/>
                </a:ln>
                <a:solidFill>
                  <a:srgbClr val="FF0000"/>
                </a:solidFill>
                <a:effectLst/>
                <a:uLnTx/>
                <a:uFillTx/>
                <a:latin typeface="Calibri"/>
                <a:ea typeface="+mn-ea"/>
                <a:cs typeface="Calibri"/>
              </a:rPr>
              <a:t>λίστα </a:t>
            </a:r>
            <a:r>
              <a:rPr kumimoji="0" sz="1800" b="1" i="0" u="none" strike="noStrike" kern="1200" cap="none" spc="0" normalizeH="0" baseline="0" noProof="0" dirty="0">
                <a:ln>
                  <a:noFill/>
                </a:ln>
                <a:solidFill>
                  <a:srgbClr val="FF0000"/>
                </a:solidFill>
                <a:effectLst/>
                <a:uLnTx/>
                <a:uFillTx/>
                <a:latin typeface="Calibri"/>
                <a:ea typeface="+mn-ea"/>
                <a:cs typeface="Calibri"/>
              </a:rPr>
              <a:t>sharing </a:t>
            </a:r>
            <a:r>
              <a:rPr kumimoji="0" sz="1800" b="1" i="0" u="none" strike="noStrike" kern="1200" cap="none" spc="-5" normalizeH="0" baseline="0" noProof="0" dirty="0">
                <a:ln>
                  <a:noFill/>
                </a:ln>
                <a:solidFill>
                  <a:srgbClr val="FF0000"/>
                </a:solidFill>
                <a:effectLst/>
                <a:uLnTx/>
                <a:uFillTx/>
                <a:latin typeface="Calibri"/>
                <a:ea typeface="+mn-ea"/>
                <a:cs typeface="Calibri"/>
              </a:rPr>
              <a:t>είναι άδεια), επιλέγοντας </a:t>
            </a:r>
            <a:r>
              <a:rPr kumimoji="0" sz="1800" b="1" i="0" u="none" strike="noStrike" kern="1200" cap="none" spc="0" normalizeH="0" baseline="0" noProof="0" dirty="0">
                <a:ln>
                  <a:noFill/>
                </a:ln>
                <a:solidFill>
                  <a:srgbClr val="FF0000"/>
                </a:solidFill>
                <a:effectLst/>
                <a:uLnTx/>
                <a:uFillTx/>
                <a:latin typeface="Calibri"/>
                <a:ea typeface="+mn-ea"/>
                <a:cs typeface="Calibri"/>
              </a:rPr>
              <a:t>1 από τις 3 </a:t>
            </a:r>
            <a:r>
              <a:rPr kumimoji="0" sz="1800" b="1" i="0" u="none" strike="noStrike" kern="1200" cap="none" spc="-5" normalizeH="0" baseline="0" noProof="0" dirty="0">
                <a:ln>
                  <a:noFill/>
                </a:ln>
                <a:solidFill>
                  <a:srgbClr val="FF0000"/>
                </a:solidFill>
                <a:effectLst/>
                <a:uLnTx/>
                <a:uFillTx/>
                <a:latin typeface="Calibri"/>
                <a:ea typeface="+mn-ea"/>
                <a:cs typeface="Calibri"/>
              </a:rPr>
              <a:t>διαθέσιμες </a:t>
            </a:r>
            <a:r>
              <a:rPr kumimoji="0" sz="1800" b="1" i="0" u="none" strike="noStrike" kern="1200" cap="none" spc="-39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επιλογές</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(Share</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with</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a</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new</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person,</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Share </a:t>
            </a:r>
            <a:r>
              <a:rPr kumimoji="0" sz="1800" b="1" i="0" u="none" strike="noStrike" kern="1200" cap="none" spc="-5" normalizeH="0" baseline="0" noProof="0" dirty="0">
                <a:ln>
                  <a:noFill/>
                </a:ln>
                <a:solidFill>
                  <a:srgbClr val="FF0000"/>
                </a:solidFill>
                <a:effectLst/>
                <a:uLnTx/>
                <a:uFillTx/>
                <a:latin typeface="Calibri"/>
                <a:ea typeface="+mn-ea"/>
                <a:cs typeface="Calibri"/>
              </a:rPr>
              <a:t>with</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an </a:t>
            </a:r>
            <a:r>
              <a:rPr kumimoji="0" sz="1800" b="1" i="0" u="none" strike="noStrike" kern="1200" cap="none" spc="-10" normalizeH="0" baseline="0" noProof="0" dirty="0">
                <a:ln>
                  <a:noFill/>
                </a:ln>
                <a:solidFill>
                  <a:srgbClr val="FF0000"/>
                </a:solidFill>
                <a:effectLst/>
                <a:uLnTx/>
                <a:uFillTx/>
                <a:latin typeface="Calibri"/>
                <a:ea typeface="+mn-ea"/>
                <a:cs typeface="Calibri"/>
              </a:rPr>
              <a:t>associated</a:t>
            </a:r>
            <a:r>
              <a:rPr kumimoji="0" sz="1800" b="1" i="0" u="none" strike="noStrike" kern="1200" cap="none" spc="-4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person,</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Share</a:t>
            </a:r>
            <a:r>
              <a:rPr kumimoji="0" sz="1800" b="1" i="0" u="none" strike="noStrike" kern="1200" cap="none" spc="-4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from</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20" normalizeH="0" baseline="0" noProof="0" dirty="0">
                <a:ln>
                  <a:noFill/>
                </a:ln>
                <a:solidFill>
                  <a:srgbClr val="FF0000"/>
                </a:solidFill>
                <a:effectLst/>
                <a:uLnTx/>
                <a:uFillTx/>
                <a:latin typeface="Calibri"/>
                <a:ea typeface="+mn-ea"/>
                <a:cs typeface="Calibri"/>
              </a:rPr>
              <a:t>my</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contact</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list)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0" name="object 10"/>
          <p:cNvSpPr txBox="1">
            <a:spLocks noGrp="1"/>
          </p:cNvSpPr>
          <p:nvPr>
            <p:ph type="title"/>
          </p:nvPr>
        </p:nvSpPr>
        <p:spPr>
          <a:xfrm>
            <a:off x="324408" y="71754"/>
            <a:ext cx="1067689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0" dirty="0">
                <a:solidFill>
                  <a:srgbClr val="FFFFFF"/>
                </a:solidFill>
              </a:rPr>
              <a:t> </a:t>
            </a:r>
            <a:r>
              <a:rPr sz="2800" spc="-35" dirty="0">
                <a:solidFill>
                  <a:srgbClr val="FFFFFF"/>
                </a:solidFill>
              </a:rPr>
              <a:t>DETAILS</a:t>
            </a:r>
            <a:r>
              <a:rPr sz="2800" spc="3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CONTENT</a:t>
            </a:r>
            <a:r>
              <a:rPr sz="2800" spc="40" dirty="0">
                <a:solidFill>
                  <a:srgbClr val="FFFFFF"/>
                </a:solidFill>
              </a:rPr>
              <a:t> </a:t>
            </a:r>
            <a:r>
              <a:rPr sz="2800" spc="-10" dirty="0">
                <a:solidFill>
                  <a:srgbClr val="FFFFFF"/>
                </a:solidFill>
              </a:rPr>
              <a:t>MENU</a:t>
            </a:r>
            <a:r>
              <a:rPr sz="2800" spc="2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SHARING</a:t>
            </a:r>
            <a:endParaRPr sz="28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185928" y="3201922"/>
              <a:ext cx="11634216" cy="3656074"/>
            </a:xfrm>
            <a:prstGeom prst="rect">
              <a:avLst/>
            </a:prstGeom>
          </p:spPr>
        </p:pic>
        <p:sp>
          <p:nvSpPr>
            <p:cNvPr id="4" name="object 4"/>
            <p:cNvSpPr/>
            <p:nvPr/>
          </p:nvSpPr>
          <p:spPr>
            <a:xfrm>
              <a:off x="9905873" y="3304285"/>
              <a:ext cx="1524635" cy="1028065"/>
            </a:xfrm>
            <a:custGeom>
              <a:avLst/>
              <a:gdLst/>
              <a:ahLst/>
              <a:cxnLst/>
              <a:rect l="l" t="t" r="r" b="b"/>
              <a:pathLst>
                <a:path w="1524634" h="1028064">
                  <a:moveTo>
                    <a:pt x="945642" y="1014349"/>
                  </a:moveTo>
                  <a:lnTo>
                    <a:pt x="933246" y="972185"/>
                  </a:lnTo>
                  <a:lnTo>
                    <a:pt x="921639" y="932688"/>
                  </a:lnTo>
                  <a:lnTo>
                    <a:pt x="898423" y="954316"/>
                  </a:lnTo>
                  <a:lnTo>
                    <a:pt x="9398" y="0"/>
                  </a:lnTo>
                  <a:lnTo>
                    <a:pt x="0" y="8636"/>
                  </a:lnTo>
                  <a:lnTo>
                    <a:pt x="889152" y="962952"/>
                  </a:lnTo>
                  <a:lnTo>
                    <a:pt x="865886" y="984631"/>
                  </a:lnTo>
                  <a:lnTo>
                    <a:pt x="945642" y="1014349"/>
                  </a:lnTo>
                  <a:close/>
                </a:path>
                <a:path w="1524634" h="1028064">
                  <a:moveTo>
                    <a:pt x="1524127" y="951484"/>
                  </a:moveTo>
                  <a:lnTo>
                    <a:pt x="1492377" y="951484"/>
                  </a:lnTo>
                  <a:lnTo>
                    <a:pt x="1492377" y="402082"/>
                  </a:lnTo>
                  <a:lnTo>
                    <a:pt x="1479677" y="402082"/>
                  </a:lnTo>
                  <a:lnTo>
                    <a:pt x="1479677" y="951484"/>
                  </a:lnTo>
                  <a:lnTo>
                    <a:pt x="1447927" y="951484"/>
                  </a:lnTo>
                  <a:lnTo>
                    <a:pt x="1486027" y="1027684"/>
                  </a:lnTo>
                  <a:lnTo>
                    <a:pt x="1517777" y="964184"/>
                  </a:lnTo>
                  <a:lnTo>
                    <a:pt x="1524127" y="951484"/>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object 5"/>
          <p:cNvSpPr txBox="1"/>
          <p:nvPr/>
        </p:nvSpPr>
        <p:spPr>
          <a:xfrm>
            <a:off x="268605" y="793879"/>
            <a:ext cx="11923395" cy="294439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srgbClr val="FF0000"/>
                </a:solidFill>
                <a:effectLst/>
                <a:uLnTx/>
                <a:uFillTx/>
                <a:latin typeface="Calibri"/>
                <a:ea typeface="+mn-ea"/>
                <a:cs typeface="Calibri"/>
              </a:rPr>
              <a:t>Βήμα</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2:</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Ενεργοποίηση</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μίας</a:t>
            </a:r>
            <a:r>
              <a:rPr kumimoji="0" sz="1800" b="1" i="0" u="none" strike="noStrike" kern="1200" cap="none" spc="-3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ρύθμισης</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sharing</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(sharing</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rule)</a:t>
            </a:r>
            <a:r>
              <a:rPr kumimoji="0" lang="el-GR" sz="1800" b="1" i="0" u="none" strike="noStrike" kern="1200" cap="none" spc="-5" normalizeH="0" baseline="0" noProof="0" dirty="0">
                <a:ln>
                  <a:noFill/>
                </a:ln>
                <a:solidFill>
                  <a:srgbClr val="FF0000"/>
                </a:solidFill>
                <a:effectLst/>
                <a:uLnTx/>
                <a:uFillTx/>
                <a:latin typeface="Calibri"/>
                <a:ea typeface="+mn-ea"/>
                <a:cs typeface="Calibri"/>
              </a:rPr>
              <a:t> </a:t>
            </a:r>
            <a:r>
              <a:rPr kumimoji="0" lang="el-GR" sz="1800" b="1" i="0" u="none" strike="noStrike" kern="1200" cap="none" spc="-5"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lang="en-GB" sz="1800" b="1" i="0" u="none" strike="noStrike" kern="1200" cap="none" spc="-5" normalizeH="0" baseline="0" noProof="0" dirty="0">
                <a:ln>
                  <a:noFill/>
                </a:ln>
                <a:solidFill>
                  <a:srgbClr val="FF0000"/>
                </a:solidFill>
                <a:effectLst/>
                <a:uLnTx/>
                <a:uFillTx/>
                <a:latin typeface="Calibri"/>
                <a:ea typeface="+mn-ea"/>
                <a:cs typeface="Calibri"/>
              </a:rPr>
              <a:t> </a:t>
            </a:r>
            <a:r>
              <a:rPr kumimoji="0" lang="el-GR" sz="1800" b="1" i="0" u="none" strike="noStrike" kern="1200" cap="none" spc="-5" normalizeH="0" baseline="0" noProof="0" dirty="0">
                <a:ln>
                  <a:noFill/>
                </a:ln>
                <a:solidFill>
                  <a:srgbClr val="FF0000"/>
                </a:solidFill>
                <a:effectLst/>
                <a:uLnTx/>
                <a:uFillTx/>
                <a:latin typeface="Calibri"/>
                <a:ea typeface="+mn-ea"/>
                <a:cs typeface="Calibri"/>
              </a:rPr>
              <a:t>Επιτρέπεται μόνο προτού παρέλθει η καταληκτική ημερομηνία υποβολής αιτήσεων</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750" b="0" i="0" u="none" strike="noStrike" kern="1200" cap="none" spc="0" normalizeH="0" baseline="0" noProof="0" dirty="0">
              <a:ln>
                <a:noFill/>
              </a:ln>
              <a:solidFill>
                <a:prstClr val="black"/>
              </a:solidFill>
              <a:effectLst/>
              <a:uLnTx/>
              <a:uFillTx/>
              <a:latin typeface="Calibri"/>
              <a:ea typeface="+mn-ea"/>
              <a:cs typeface="Calibri"/>
            </a:endParaRPr>
          </a:p>
          <a:p>
            <a:pPr marL="299085" marR="879475" lvl="0" indent="-287020" algn="just" defTabSz="914400" rtl="0" eaLnBrk="1" fontAlgn="auto" latinLnBrk="0" hangingPunct="1">
              <a:lnSpc>
                <a:spcPct val="100000"/>
              </a:lnSpc>
              <a:spcBef>
                <a:spcPts val="0"/>
              </a:spcBef>
              <a:spcAft>
                <a:spcPts val="0"/>
              </a:spcAft>
              <a:buClrTx/>
              <a:buSzTx/>
              <a:buFont typeface="Wingdings"/>
              <a:buChar char=""/>
              <a:tabLst>
                <a:tab pos="299720"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Για </a:t>
            </a:r>
            <a:r>
              <a:rPr kumimoji="0" sz="1800" b="0" i="0" u="none" strike="noStrike" kern="1200" cap="none" spc="5" normalizeH="0" baseline="0" noProof="0" dirty="0">
                <a:ln>
                  <a:noFill/>
                </a:ln>
                <a:solidFill>
                  <a:srgbClr val="FF0000"/>
                </a:solidFill>
                <a:effectLst/>
                <a:uLnTx/>
                <a:uFillTx/>
                <a:latin typeface="Calibri"/>
                <a:ea typeface="+mn-ea"/>
                <a:cs typeface="Calibri"/>
              </a:rPr>
              <a:t>να </a:t>
            </a:r>
            <a:r>
              <a:rPr kumimoji="0" sz="1800" b="0" i="0" u="none" strike="noStrike" kern="1200" cap="none" spc="-5" normalizeH="0" baseline="0" noProof="0" dirty="0">
                <a:ln>
                  <a:noFill/>
                </a:ln>
                <a:solidFill>
                  <a:srgbClr val="FF0000"/>
                </a:solidFill>
                <a:effectLst/>
                <a:uLnTx/>
                <a:uFillTx/>
                <a:latin typeface="Calibri"/>
                <a:ea typeface="+mn-ea"/>
                <a:cs typeface="Calibri"/>
              </a:rPr>
              <a:t>ενεργοποιηθεί </a:t>
            </a:r>
            <a:r>
              <a:rPr kumimoji="0" sz="1800" b="0" i="0" u="none" strike="noStrike" kern="1200" cap="none" spc="0" normalizeH="0" baseline="0" noProof="0" dirty="0">
                <a:ln>
                  <a:noFill/>
                </a:ln>
                <a:solidFill>
                  <a:srgbClr val="FF0000"/>
                </a:solidFill>
                <a:effectLst/>
                <a:uLnTx/>
                <a:uFillTx/>
                <a:latin typeface="Calibri"/>
                <a:ea typeface="+mn-ea"/>
                <a:cs typeface="Calibri"/>
              </a:rPr>
              <a:t>η </a:t>
            </a:r>
            <a:r>
              <a:rPr kumimoji="0" sz="1800" b="0" i="0" u="none" strike="noStrike" kern="1200" cap="none" spc="-5" normalizeH="0" baseline="0" noProof="0" dirty="0">
                <a:ln>
                  <a:noFill/>
                </a:ln>
                <a:solidFill>
                  <a:srgbClr val="FF0000"/>
                </a:solidFill>
                <a:effectLst/>
                <a:uLnTx/>
                <a:uFillTx/>
                <a:latin typeface="Calibri"/>
                <a:ea typeface="+mn-ea"/>
                <a:cs typeface="Calibri"/>
              </a:rPr>
              <a:t>ρύθμιση </a:t>
            </a:r>
            <a:r>
              <a:rPr kumimoji="0" sz="1800" b="0" i="0" u="none" strike="noStrike" kern="1200" cap="none" spc="0" normalizeH="0" baseline="0" noProof="0" dirty="0">
                <a:ln>
                  <a:noFill/>
                </a:ln>
                <a:solidFill>
                  <a:srgbClr val="FF0000"/>
                </a:solidFill>
                <a:effectLst/>
                <a:uLnTx/>
                <a:uFillTx/>
                <a:latin typeface="Calibri"/>
                <a:ea typeface="+mn-ea"/>
                <a:cs typeface="Calibri"/>
              </a:rPr>
              <a:t>sharing, πρέπει </a:t>
            </a:r>
            <a:r>
              <a:rPr kumimoji="0" sz="1800" b="0" i="0" u="none" strike="noStrike" kern="1200" cap="none" spc="-10" normalizeH="0" baseline="0" noProof="0" dirty="0">
                <a:ln>
                  <a:noFill/>
                </a:ln>
                <a:solidFill>
                  <a:srgbClr val="FF0000"/>
                </a:solidFill>
                <a:effectLst/>
                <a:uLnTx/>
                <a:uFillTx/>
                <a:latin typeface="Calibri"/>
                <a:ea typeface="+mn-ea"/>
                <a:cs typeface="Calibri"/>
              </a:rPr>
              <a:t>προηγουμένως </a:t>
            </a:r>
            <a:r>
              <a:rPr kumimoji="0" sz="1800" b="1" i="0" u="none" strike="noStrike" kern="1200" cap="none" spc="0" normalizeH="0" baseline="0" noProof="0" dirty="0">
                <a:ln>
                  <a:noFill/>
                </a:ln>
                <a:solidFill>
                  <a:srgbClr val="FF0000"/>
                </a:solidFill>
                <a:effectLst/>
                <a:uLnTx/>
                <a:uFillTx/>
                <a:latin typeface="Calibri"/>
                <a:ea typeface="+mn-ea"/>
                <a:cs typeface="Calibri"/>
              </a:rPr>
              <a:t>να </a:t>
            </a:r>
            <a:r>
              <a:rPr kumimoji="0" sz="1800" b="1" i="0" u="none" strike="noStrike" kern="1200" cap="none" spc="-5" normalizeH="0" baseline="0" noProof="0" dirty="0">
                <a:ln>
                  <a:noFill/>
                </a:ln>
                <a:solidFill>
                  <a:srgbClr val="FF0000"/>
                </a:solidFill>
                <a:effectLst/>
                <a:uLnTx/>
                <a:uFillTx/>
                <a:latin typeface="Calibri"/>
                <a:ea typeface="+mn-ea"/>
                <a:cs typeface="Calibri"/>
              </a:rPr>
              <a:t>επιλεγεί </a:t>
            </a:r>
            <a:r>
              <a:rPr kumimoji="0" sz="1800" b="1" i="0" u="none" strike="noStrike" kern="1200" cap="none" spc="-10" normalizeH="0" baseline="0" noProof="0" dirty="0">
                <a:ln>
                  <a:noFill/>
                </a:ln>
                <a:solidFill>
                  <a:srgbClr val="FF0000"/>
                </a:solidFill>
                <a:effectLst/>
                <a:uLnTx/>
                <a:uFillTx/>
                <a:latin typeface="Calibri"/>
                <a:ea typeface="+mn-ea"/>
                <a:cs typeface="Calibri"/>
              </a:rPr>
              <a:t>το </a:t>
            </a:r>
            <a:r>
              <a:rPr kumimoji="0" sz="1800" b="1" i="0" u="none" strike="noStrike" kern="1200" cap="none" spc="-15" normalizeH="0" baseline="0" noProof="0" dirty="0">
                <a:ln>
                  <a:noFill/>
                </a:ln>
                <a:solidFill>
                  <a:srgbClr val="FF0000"/>
                </a:solidFill>
                <a:effectLst/>
                <a:uLnTx/>
                <a:uFillTx/>
                <a:latin typeface="Calibri"/>
                <a:ea typeface="+mn-ea"/>
                <a:cs typeface="Calibri"/>
              </a:rPr>
              <a:t>κουτάκι </a:t>
            </a:r>
            <a:r>
              <a:rPr kumimoji="0" sz="1800" b="1" i="0" u="none" strike="noStrike" kern="1200" cap="none" spc="-5" normalizeH="0" baseline="0" noProof="0" dirty="0">
                <a:ln>
                  <a:noFill/>
                </a:ln>
                <a:solidFill>
                  <a:srgbClr val="FF0000"/>
                </a:solidFill>
                <a:effectLst/>
                <a:uLnTx/>
                <a:uFillTx/>
                <a:latin typeface="Calibri"/>
                <a:ea typeface="+mn-ea"/>
                <a:cs typeface="Calibri"/>
              </a:rPr>
              <a:t>που </a:t>
            </a:r>
            <a:r>
              <a:rPr kumimoji="0" sz="1800" b="1" i="0" u="none" strike="noStrike" kern="1200" cap="none" spc="-10" normalizeH="0" baseline="0" noProof="0" dirty="0">
                <a:ln>
                  <a:noFill/>
                </a:ln>
                <a:solidFill>
                  <a:srgbClr val="FF0000"/>
                </a:solidFill>
                <a:effectLst/>
                <a:uLnTx/>
                <a:uFillTx/>
                <a:latin typeface="Calibri"/>
                <a:ea typeface="+mn-ea"/>
                <a:cs typeface="Calibri"/>
              </a:rPr>
              <a:t>βρίσκεται </a:t>
            </a:r>
            <a:r>
              <a:rPr kumimoji="0" sz="1800" b="1" i="0" u="none" strike="noStrike" kern="1200" cap="none" spc="-5" normalizeH="0" baseline="0" noProof="0" dirty="0">
                <a:ln>
                  <a:noFill/>
                </a:ln>
                <a:solidFill>
                  <a:srgbClr val="FF0000"/>
                </a:solidFill>
                <a:effectLst/>
                <a:uLnTx/>
                <a:uFillTx/>
                <a:latin typeface="Calibri"/>
                <a:ea typeface="+mn-ea"/>
                <a:cs typeface="Calibri"/>
              </a:rPr>
              <a:t>μπροστά </a:t>
            </a:r>
            <a:r>
              <a:rPr kumimoji="0" sz="1800" b="1" i="0" u="none" strike="noStrike" kern="1200" cap="none" spc="0" normalizeH="0" baseline="0" noProof="0" dirty="0">
                <a:ln>
                  <a:noFill/>
                </a:ln>
                <a:solidFill>
                  <a:srgbClr val="FF0000"/>
                </a:solidFill>
                <a:effectLst/>
                <a:uLnTx/>
                <a:uFillTx/>
                <a:latin typeface="Calibri"/>
                <a:ea typeface="+mn-ea"/>
                <a:cs typeface="Calibri"/>
              </a:rPr>
              <a:t> από</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τη</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ρύθμιση</a:t>
            </a:r>
            <a:r>
              <a:rPr kumimoji="0" sz="1800" b="1"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στο</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sharing</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list</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να</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πατηθεί</a:t>
            </a:r>
            <a:r>
              <a:rPr kumimoji="0" sz="1800" b="1" i="0" u="none" strike="noStrike" kern="1200" cap="none" spc="-3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το</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κουμπί</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Save</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Changes</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264795" lvl="0" indent="-287020" algn="just" defTabSz="914400" rtl="0" eaLnBrk="1" fontAlgn="auto" latinLnBrk="0" hangingPunct="1">
              <a:lnSpc>
                <a:spcPct val="100000"/>
              </a:lnSpc>
              <a:spcBef>
                <a:spcPts val="665"/>
              </a:spcBef>
              <a:spcAft>
                <a:spcPts val="0"/>
              </a:spcAft>
              <a:buClrTx/>
              <a:buSzTx/>
              <a:buFont typeface="Wingdings"/>
              <a:buChar char=""/>
              <a:tabLst>
                <a:tab pos="299720" algn="l"/>
              </a:tabLst>
              <a:defRPr/>
            </a:pPr>
            <a:r>
              <a:rPr kumimoji="0" sz="1800" b="0" i="0" u="none" strike="noStrike" kern="1200" cap="none" spc="-80" normalizeH="0" baseline="0" noProof="0" dirty="0">
                <a:ln>
                  <a:noFill/>
                </a:ln>
                <a:solidFill>
                  <a:srgbClr val="FF0000"/>
                </a:solidFill>
                <a:effectLst/>
                <a:uLnTx/>
                <a:uFillTx/>
                <a:latin typeface="Calibri"/>
                <a:ea typeface="+mn-ea"/>
                <a:cs typeface="Calibri"/>
              </a:rPr>
              <a:t>Το </a:t>
            </a:r>
            <a:r>
              <a:rPr kumimoji="0" sz="1800" b="0" i="0" u="none" strike="noStrike" kern="1200" cap="none" spc="-10" normalizeH="0" baseline="0" noProof="0" dirty="0">
                <a:ln>
                  <a:noFill/>
                </a:ln>
                <a:solidFill>
                  <a:srgbClr val="FF0000"/>
                </a:solidFill>
                <a:effectLst/>
                <a:uLnTx/>
                <a:uFillTx/>
                <a:latin typeface="Calibri"/>
                <a:ea typeface="+mn-ea"/>
                <a:cs typeface="Calibri"/>
              </a:rPr>
              <a:t>άτομο </a:t>
            </a:r>
            <a:r>
              <a:rPr kumimoji="0" sz="1800" b="0" i="0" u="none" strike="noStrike" kern="1200" cap="none" spc="-5" normalizeH="0" baseline="0" noProof="0" dirty="0">
                <a:ln>
                  <a:noFill/>
                </a:ln>
                <a:solidFill>
                  <a:srgbClr val="FF0000"/>
                </a:solidFill>
                <a:effectLst/>
                <a:uLnTx/>
                <a:uFillTx/>
                <a:latin typeface="Calibri"/>
                <a:ea typeface="+mn-ea"/>
                <a:cs typeface="Calibri"/>
              </a:rPr>
              <a:t>για το οποίο ενεργοποιείται </a:t>
            </a:r>
            <a:r>
              <a:rPr kumimoji="0" sz="1800" b="0" i="0" u="none" strike="noStrike" kern="1200" cap="none" spc="0" normalizeH="0" baseline="0" noProof="0" dirty="0">
                <a:ln>
                  <a:noFill/>
                </a:ln>
                <a:solidFill>
                  <a:srgbClr val="FF0000"/>
                </a:solidFill>
                <a:effectLst/>
                <a:uLnTx/>
                <a:uFillTx/>
                <a:latin typeface="Calibri"/>
                <a:ea typeface="+mn-ea"/>
                <a:cs typeface="Calibri"/>
              </a:rPr>
              <a:t>η ρύθμιση </a:t>
            </a:r>
            <a:r>
              <a:rPr kumimoji="0" sz="1800" b="0" i="0" u="none" strike="noStrike" kern="1200" cap="none" spc="-5" normalizeH="0" baseline="0" noProof="0" dirty="0">
                <a:ln>
                  <a:noFill/>
                </a:ln>
                <a:solidFill>
                  <a:srgbClr val="FF0000"/>
                </a:solidFill>
                <a:effectLst/>
                <a:uLnTx/>
                <a:uFillTx/>
                <a:latin typeface="Calibri"/>
                <a:ea typeface="+mn-ea"/>
                <a:cs typeface="Calibri"/>
              </a:rPr>
              <a:t>λαμβάνει </a:t>
            </a:r>
            <a:r>
              <a:rPr kumimoji="0" sz="1800" b="0" i="0" u="none" strike="noStrike" kern="1200" cap="none" spc="-10" normalizeH="0" baseline="0" noProof="0" dirty="0">
                <a:ln>
                  <a:noFill/>
                </a:ln>
                <a:solidFill>
                  <a:srgbClr val="FF0000"/>
                </a:solidFill>
                <a:effectLst/>
                <a:uLnTx/>
                <a:uFillTx/>
                <a:latin typeface="Calibri"/>
                <a:ea typeface="+mn-ea"/>
                <a:cs typeface="Calibri"/>
              </a:rPr>
              <a:t>ηλεκτρονικό μήνυμα. </a:t>
            </a:r>
            <a:r>
              <a:rPr kumimoji="0" sz="1800" b="0" i="0" u="none" strike="noStrike" kern="1200" cap="none" spc="0" normalizeH="0" baseline="0" noProof="0" dirty="0">
                <a:ln>
                  <a:noFill/>
                </a:ln>
                <a:solidFill>
                  <a:srgbClr val="FF0000"/>
                </a:solidFill>
                <a:effectLst/>
                <a:uLnTx/>
                <a:uFillTx/>
                <a:latin typeface="Calibri"/>
                <a:ea typeface="+mn-ea"/>
                <a:cs typeface="Calibri"/>
              </a:rPr>
              <a:t>Για </a:t>
            </a:r>
            <a:r>
              <a:rPr kumimoji="0" sz="1800" b="0" i="0" u="none" strike="noStrike" kern="1200" cap="none" spc="-5" normalizeH="0" baseline="0" noProof="0" dirty="0">
                <a:ln>
                  <a:noFill/>
                </a:ln>
                <a:solidFill>
                  <a:srgbClr val="FF0000"/>
                </a:solidFill>
                <a:effectLst/>
                <a:uLnTx/>
                <a:uFillTx/>
                <a:latin typeface="Calibri"/>
                <a:ea typeface="+mn-ea"/>
                <a:cs typeface="Calibri"/>
              </a:rPr>
              <a:t>να έχει πρόσβαση στην αίτηση, </a:t>
            </a:r>
            <a:r>
              <a:rPr kumimoji="0" sz="1800" b="0" i="0" u="none" strike="noStrike" kern="1200" cap="none" spc="0" normalizeH="0" baseline="0" noProof="0" dirty="0">
                <a:ln>
                  <a:noFill/>
                </a:ln>
                <a:solidFill>
                  <a:srgbClr val="FF0000"/>
                </a:solidFill>
                <a:effectLst/>
                <a:uLnTx/>
                <a:uFillTx/>
                <a:latin typeface="Calibri"/>
                <a:ea typeface="+mn-ea"/>
                <a:cs typeface="Calibri"/>
              </a:rPr>
              <a:t>θα </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πρέπει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να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συνδεθεί</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πλατφόρμα</a:t>
            </a:r>
            <a:r>
              <a:rPr kumimoji="0" sz="1800" b="0" i="0" u="none" strike="noStrike" kern="1200" cap="none" spc="-5" normalizeH="0" baseline="0" noProof="0" dirty="0">
                <a:ln>
                  <a:noFill/>
                </a:ln>
                <a:solidFill>
                  <a:srgbClr val="FF0000"/>
                </a:solidFill>
                <a:effectLst/>
                <a:uLnTx/>
                <a:uFillTx/>
                <a:latin typeface="Calibri"/>
                <a:ea typeface="+mn-ea"/>
                <a:cs typeface="Calibri"/>
              </a:rPr>
              <a:t> χρησιμοποιώντας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EU</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Login</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Account</a:t>
            </a:r>
            <a:r>
              <a:rPr kumimoji="0" sz="1800" b="1" i="0" u="none" strike="noStrike" kern="1200" cap="none" spc="-5" normalizeH="0" baseline="0" noProof="0" dirty="0">
                <a:ln>
                  <a:noFill/>
                </a:ln>
                <a:solidFill>
                  <a:srgbClr val="FF0000"/>
                </a:solidFill>
                <a:effectLst/>
                <a:uLnTx/>
                <a:uFillTx/>
                <a:latin typeface="Calibri"/>
                <a:ea typeface="+mn-ea"/>
                <a:cs typeface="Calibri"/>
              </a:rPr>
              <a:t> που</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συνδέεται</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με</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την</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ηλεκτρονική </a:t>
            </a:r>
            <a:r>
              <a:rPr kumimoji="0" sz="1800" b="1" i="0" u="none" strike="noStrike" kern="1200" cap="none" spc="-5" normalizeH="0" baseline="0" noProof="0" dirty="0">
                <a:ln>
                  <a:noFill/>
                </a:ln>
                <a:solidFill>
                  <a:srgbClr val="FF0000"/>
                </a:solidFill>
                <a:effectLst/>
                <a:uLnTx/>
                <a:uFillTx/>
                <a:latin typeface="Calibri"/>
                <a:ea typeface="+mn-ea"/>
                <a:cs typeface="Calibri"/>
              </a:rPr>
              <a:t> διεύθυνση</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στην</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οποία</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στάλθηκε</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η</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ειδοποίηση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1540510" lvl="0" indent="0" algn="r" defTabSz="914400" rtl="0" eaLnBrk="1" fontAlgn="auto" latinLnBrk="0" hangingPunct="1">
              <a:lnSpc>
                <a:spcPct val="100000"/>
              </a:lnSpc>
              <a:spcBef>
                <a:spcPts val="225"/>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Διαγραφή</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ρύθμισης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150" b="0" i="0" u="none" strike="noStrike" kern="1200" cap="none" spc="0" normalizeH="0" baseline="0" noProof="0" dirty="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Επεξεργασία</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ρύθμισης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6" name="object 6"/>
          <p:cNvSpPr txBox="1">
            <a:spLocks noGrp="1"/>
          </p:cNvSpPr>
          <p:nvPr>
            <p:ph type="title"/>
          </p:nvPr>
        </p:nvSpPr>
        <p:spPr>
          <a:xfrm>
            <a:off x="324408" y="64084"/>
            <a:ext cx="1067625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35" dirty="0">
                <a:solidFill>
                  <a:srgbClr val="FFFFFF"/>
                </a:solidFill>
              </a:rPr>
              <a:t> </a:t>
            </a:r>
            <a:r>
              <a:rPr sz="2800" spc="-35" dirty="0">
                <a:solidFill>
                  <a:srgbClr val="FFFFFF"/>
                </a:solidFill>
              </a:rPr>
              <a:t>DETAILS</a:t>
            </a:r>
            <a:r>
              <a:rPr sz="2800" spc="20" dirty="0">
                <a:solidFill>
                  <a:srgbClr val="FFFFFF"/>
                </a:solidFill>
              </a:rPr>
              <a:t> </a:t>
            </a:r>
            <a:r>
              <a:rPr sz="2800" spc="-5" dirty="0">
                <a:solidFill>
                  <a:srgbClr val="FFFFFF"/>
                </a:solidFill>
              </a:rPr>
              <a:t>-</a:t>
            </a:r>
            <a:r>
              <a:rPr sz="2800" spc="10" dirty="0">
                <a:solidFill>
                  <a:srgbClr val="FFFFFF"/>
                </a:solidFill>
              </a:rPr>
              <a:t> </a:t>
            </a:r>
            <a:r>
              <a:rPr sz="2800" spc="-10" dirty="0">
                <a:solidFill>
                  <a:srgbClr val="FFFFFF"/>
                </a:solidFill>
              </a:rPr>
              <a:t>CONTENT</a:t>
            </a:r>
            <a:r>
              <a:rPr sz="2800" spc="35" dirty="0">
                <a:solidFill>
                  <a:srgbClr val="FFFFFF"/>
                </a:solidFill>
              </a:rPr>
              <a:t> </a:t>
            </a:r>
            <a:r>
              <a:rPr sz="2800" spc="-5" dirty="0">
                <a:solidFill>
                  <a:srgbClr val="FFFFFF"/>
                </a:solidFill>
              </a:rPr>
              <a:t>MENU</a:t>
            </a:r>
            <a:r>
              <a:rPr sz="2800" spc="15"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SHARING</a:t>
            </a:r>
            <a:endParaRPr sz="28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4408" y="784598"/>
            <a:ext cx="11625580" cy="3913892"/>
          </a:xfrm>
          <a:prstGeom prst="rect">
            <a:avLst/>
          </a:prstGeom>
        </p:spPr>
        <p:txBody>
          <a:bodyPr vert="horz" wrap="square" lIns="0" tIns="12700" rIns="0" bIns="0" rtlCol="0">
            <a:spAutoFit/>
          </a:bodyPr>
          <a:lstStyle/>
          <a:p>
            <a:pPr marL="299085" marR="6350" lvl="0" indent="-287020" algn="just" defTabSz="914400" rtl="0" eaLnBrk="1" fontAlgn="auto" latinLnBrk="0" hangingPunct="1">
              <a:lnSpc>
                <a:spcPct val="100000"/>
              </a:lnSpc>
              <a:spcBef>
                <a:spcPts val="100"/>
              </a:spcBef>
              <a:spcAft>
                <a:spcPts val="0"/>
              </a:spcAft>
              <a:buClr>
                <a:srgbClr val="FF0000"/>
              </a:buClr>
              <a:buSzTx/>
              <a:buFont typeface="Wingdings"/>
              <a:buChar char=""/>
              <a:tabLst>
                <a:tab pos="29972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Μόνο</a:t>
            </a:r>
            <a:r>
              <a:rPr kumimoji="0" sz="1800" b="0" i="0" u="none" strike="noStrike" kern="1200" cap="none" spc="0" normalizeH="0" baseline="0" noProof="0" dirty="0">
                <a:ln>
                  <a:noFill/>
                </a:ln>
                <a:solidFill>
                  <a:srgbClr val="FF0000"/>
                </a:solidFill>
                <a:effectLst/>
                <a:uLnTx/>
                <a:uFillTx/>
                <a:latin typeface="Calibri"/>
                <a:ea typeface="+mn-ea"/>
                <a:cs typeface="Calibri"/>
              </a:rPr>
              <a:t> ένα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άτομο,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εκτός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από</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τον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αρχικό</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μπορεί</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να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αποκτήσει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δικαίωμα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υποβολής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Δικαίωμα </a:t>
            </a:r>
            <a:r>
              <a:rPr kumimoji="0" sz="1800" b="0" i="0" u="none" strike="noStrike" kern="1200" cap="none" spc="-10" normalizeH="0" baseline="0" noProof="0" dirty="0">
                <a:ln>
                  <a:noFill/>
                </a:ln>
                <a:solidFill>
                  <a:srgbClr val="FF0000"/>
                </a:solidFill>
                <a:effectLst/>
                <a:uLnTx/>
                <a:uFillTx/>
                <a:latin typeface="Calibri"/>
                <a:ea typeface="+mn-ea"/>
                <a:cs typeface="Calibri"/>
              </a:rPr>
              <a:t> επεξεργασίας</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μπορούν</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έχουν</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περισσότερα</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άτομα.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
                <a:srgbClr val="FF0000"/>
              </a:buClr>
              <a:buSzTx/>
              <a:buFont typeface="Wingdings"/>
              <a:buChar char=""/>
              <a:tabLst/>
              <a:defRPr/>
            </a:pPr>
            <a:endParaRPr kumimoji="0" sz="17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Μόνο</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ένα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άτομο</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μπορεί</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επεξεργάζεται</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δυνατότητα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ανά</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πάσα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στιγμή</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5715" lvl="0" indent="-287020" algn="just" defTabSz="914400" rtl="0" eaLnBrk="1" fontAlgn="auto" latinLnBrk="0" hangingPunct="1">
              <a:lnSpc>
                <a:spcPct val="100000"/>
              </a:lnSpc>
              <a:spcBef>
                <a:spcPts val="1200"/>
              </a:spcBef>
              <a:spcAft>
                <a:spcPts val="0"/>
              </a:spcAft>
              <a:buClrTx/>
              <a:buSzTx/>
              <a:buFont typeface="Wingdings"/>
              <a:buChar char=""/>
              <a:tabLst>
                <a:tab pos="29972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Εάν </a:t>
            </a:r>
            <a:r>
              <a:rPr kumimoji="0" sz="1800" b="0" i="0" u="none" strike="noStrike" kern="1200" cap="none" spc="0" normalizeH="0" baseline="0" noProof="0" dirty="0">
                <a:ln>
                  <a:noFill/>
                </a:ln>
                <a:solidFill>
                  <a:srgbClr val="FF0000"/>
                </a:solidFill>
                <a:effectLst/>
                <a:uLnTx/>
                <a:uFillTx/>
                <a:latin typeface="Calibri"/>
                <a:ea typeface="+mn-ea"/>
                <a:cs typeface="Calibri"/>
              </a:rPr>
              <a:t>ο </a:t>
            </a:r>
            <a:r>
              <a:rPr kumimoji="0" sz="1800" b="0" i="0" u="none" strike="noStrike" kern="1200" cap="none" spc="-15" normalizeH="0" baseline="0" noProof="0" dirty="0">
                <a:ln>
                  <a:noFill/>
                </a:ln>
                <a:solidFill>
                  <a:srgbClr val="FF0000"/>
                </a:solidFill>
                <a:effectLst/>
                <a:uLnTx/>
                <a:uFillTx/>
                <a:latin typeface="Calibri"/>
                <a:ea typeface="+mn-ea"/>
                <a:cs typeface="Calibri"/>
              </a:rPr>
              <a:t>αρχικός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χρήστης (= </a:t>
            </a:r>
            <a:r>
              <a:rPr kumimoji="0" sz="1800" b="0" i="0" u="none" strike="noStrike" kern="1200" cap="none" spc="0" normalizeH="0" baseline="0" noProof="0" dirty="0">
                <a:ln>
                  <a:noFill/>
                </a:ln>
                <a:solidFill>
                  <a:srgbClr val="FF0000"/>
                </a:solidFill>
                <a:effectLst/>
                <a:uLnTx/>
                <a:uFillTx/>
                <a:latin typeface="Calibri"/>
                <a:ea typeface="+mn-ea"/>
                <a:cs typeface="Calibri"/>
              </a:rPr>
              <a:t>ο χρήστης που </a:t>
            </a:r>
            <a:r>
              <a:rPr kumimoji="0" sz="1800" b="0" i="0" u="none" strike="noStrike" kern="1200" cap="none" spc="-5" normalizeH="0" baseline="0" noProof="0" dirty="0">
                <a:ln>
                  <a:noFill/>
                </a:ln>
                <a:solidFill>
                  <a:srgbClr val="FF0000"/>
                </a:solidFill>
                <a:effectLst/>
                <a:uLnTx/>
                <a:uFillTx/>
                <a:latin typeface="Calibri"/>
                <a:ea typeface="+mn-ea"/>
                <a:cs typeface="Calibri"/>
              </a:rPr>
              <a:t>δημιούργησε </a:t>
            </a:r>
            <a:r>
              <a:rPr kumimoji="0" sz="1800" b="0" i="0" u="none" strike="noStrike" kern="1200" cap="none" spc="-15" normalizeH="0" baseline="0" noProof="0" dirty="0">
                <a:ln>
                  <a:noFill/>
                </a:ln>
                <a:solidFill>
                  <a:srgbClr val="FF0000"/>
                </a:solidFill>
                <a:effectLst/>
                <a:uLnTx/>
                <a:uFillTx/>
                <a:latin typeface="Calibri"/>
                <a:ea typeface="+mn-ea"/>
                <a:cs typeface="Calibri"/>
              </a:rPr>
              <a:t>την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 έχει </a:t>
            </a:r>
            <a:r>
              <a:rPr kumimoji="0" sz="1800" b="0" i="0" u="none" strike="noStrike" kern="1200" cap="none" spc="-10" normalizeH="0" baseline="0" noProof="0" dirty="0">
                <a:ln>
                  <a:noFill/>
                </a:ln>
                <a:solidFill>
                  <a:srgbClr val="FF0000"/>
                </a:solidFill>
                <a:effectLst/>
                <a:uLnTx/>
                <a:uFillTx/>
                <a:latin typeface="Calibri"/>
                <a:ea typeface="+mn-ea"/>
                <a:cs typeface="Calibri"/>
              </a:rPr>
              <a:t>παραχωρήσει το </a:t>
            </a:r>
            <a:r>
              <a:rPr kumimoji="0" sz="1800" b="0" i="0" u="none" strike="noStrike" kern="1200" cap="none" spc="-15" normalizeH="0" baseline="0" noProof="0" dirty="0">
                <a:ln>
                  <a:noFill/>
                </a:ln>
                <a:solidFill>
                  <a:srgbClr val="FF0000"/>
                </a:solidFill>
                <a:effectLst/>
                <a:uLnTx/>
                <a:uFillTx/>
                <a:latin typeface="Calibri"/>
                <a:ea typeface="+mn-ea"/>
                <a:cs typeface="Calibri"/>
              </a:rPr>
              <a:t>δικαίωμα </a:t>
            </a:r>
            <a:r>
              <a:rPr kumimoji="0" sz="1800" b="0" i="0" u="none" strike="noStrike" kern="1200" cap="none" spc="-5" normalizeH="0" baseline="0" noProof="0" dirty="0">
                <a:ln>
                  <a:noFill/>
                </a:ln>
                <a:solidFill>
                  <a:srgbClr val="FF0000"/>
                </a:solidFill>
                <a:effectLst/>
                <a:uLnTx/>
                <a:uFillTx/>
                <a:latin typeface="Calibri"/>
                <a:ea typeface="+mn-ea"/>
                <a:cs typeface="Calibri"/>
              </a:rPr>
              <a:t>επεξεργασίας </a:t>
            </a:r>
            <a:r>
              <a:rPr kumimoji="0" sz="1800" b="0" i="0" u="none" strike="noStrike" kern="1200" cap="none" spc="-20" normalizeH="0" baseline="0" noProof="0" dirty="0">
                <a:ln>
                  <a:noFill/>
                </a:ln>
                <a:solidFill>
                  <a:srgbClr val="FF0000"/>
                </a:solidFill>
                <a:effectLst/>
                <a:uLnTx/>
                <a:uFillTx/>
                <a:latin typeface="Calibri"/>
                <a:ea typeface="+mn-ea"/>
                <a:cs typeface="Calibri"/>
              </a:rPr>
              <a:t>και </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υποβολής σε </a:t>
            </a:r>
            <a:r>
              <a:rPr kumimoji="0" sz="1800" b="0" i="0" u="none" strike="noStrike" kern="1200" cap="none" spc="-5" normalizeH="0" baseline="0" noProof="0" dirty="0">
                <a:ln>
                  <a:noFill/>
                </a:ln>
                <a:solidFill>
                  <a:srgbClr val="FF0000"/>
                </a:solidFill>
                <a:effectLst/>
                <a:uLnTx/>
                <a:uFillTx/>
                <a:latin typeface="Calibri"/>
                <a:ea typeface="+mn-ea"/>
                <a:cs typeface="Calibri"/>
              </a:rPr>
              <a:t>άλλον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 δε θα μπορεί πλέον ο </a:t>
            </a:r>
            <a:r>
              <a:rPr kumimoji="0" sz="1800" b="0" i="0" u="none" strike="noStrike" kern="1200" cap="none" spc="-5" normalizeH="0" baseline="0" noProof="0" dirty="0">
                <a:ln>
                  <a:noFill/>
                </a:ln>
                <a:solidFill>
                  <a:srgbClr val="FF0000"/>
                </a:solidFill>
                <a:effectLst/>
                <a:uLnTx/>
                <a:uFillTx/>
                <a:latin typeface="Calibri"/>
                <a:ea typeface="+mn-ea"/>
                <a:cs typeface="Calibri"/>
              </a:rPr>
              <a:t>ίδιος να </a:t>
            </a:r>
            <a:r>
              <a:rPr kumimoji="0" sz="1800" b="0" i="0" u="none" strike="noStrike" kern="1200" cap="none" spc="0" normalizeH="0" baseline="0" noProof="0" dirty="0">
                <a:ln>
                  <a:noFill/>
                </a:ln>
                <a:solidFill>
                  <a:srgbClr val="FF0000"/>
                </a:solidFill>
                <a:effectLst/>
                <a:uLnTx/>
                <a:uFillTx/>
                <a:latin typeface="Calibri"/>
                <a:ea typeface="+mn-ea"/>
                <a:cs typeface="Calibri"/>
              </a:rPr>
              <a:t>υποβάλει </a:t>
            </a:r>
            <a:r>
              <a:rPr kumimoji="0" sz="1800" b="0" i="0" u="none" strike="noStrike" kern="1200" cap="none" spc="-15" normalizeH="0" baseline="0" noProof="0" dirty="0">
                <a:ln>
                  <a:noFill/>
                </a:ln>
                <a:solidFill>
                  <a:srgbClr val="FF0000"/>
                </a:solidFill>
                <a:effectLst/>
                <a:uLnTx/>
                <a:uFillTx/>
                <a:latin typeface="Calibri"/>
                <a:ea typeface="+mn-ea"/>
                <a:cs typeface="Calibri"/>
              </a:rPr>
              <a:t>την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a:t>
            </a:r>
            <a:r>
              <a:rPr kumimoji="0" lang="el-GR" sz="1800" b="0" i="0" u="none" strike="noStrike" kern="1200" cap="none" spc="-5" normalizeH="0" baseline="0" noProof="0" dirty="0">
                <a:ln>
                  <a:noFill/>
                </a:ln>
                <a:solidFill>
                  <a:srgbClr val="FF0000"/>
                </a:solidFill>
                <a:effectLst/>
                <a:uLnTx/>
                <a:uFillTx/>
                <a:latin typeface="Calibri"/>
                <a:ea typeface="+mn-ea"/>
                <a:cs typeface="Calibri"/>
              </a:rPr>
              <a:t> και δε θα ενημερωθεί στην περίπτωση που ο δεύτερος χρήστης υποβάλει την αίτηση</a:t>
            </a:r>
            <a:r>
              <a:rPr kumimoji="0" sz="1800" b="0" i="0" u="none" strike="noStrike" kern="1200" cap="none" spc="-5" normalizeH="0" baseline="0" noProof="0" dirty="0">
                <a:ln>
                  <a:noFill/>
                </a:ln>
                <a:solidFill>
                  <a:srgbClr val="FF0000"/>
                </a:solidFill>
                <a:effectLst/>
                <a:uLnTx/>
                <a:uFillTx/>
                <a:latin typeface="Calibri"/>
                <a:ea typeface="+mn-ea"/>
                <a:cs typeface="Calibri"/>
              </a:rPr>
              <a:t>. Για </a:t>
            </a:r>
            <a:r>
              <a:rPr kumimoji="0" sz="1800" b="0" i="0" u="none" strike="noStrike" kern="1200" cap="none" spc="0" normalizeH="0" baseline="0" noProof="0" dirty="0">
                <a:ln>
                  <a:noFill/>
                </a:ln>
                <a:solidFill>
                  <a:srgbClr val="FF0000"/>
                </a:solidFill>
                <a:effectLst/>
                <a:uLnTx/>
                <a:uFillTx/>
                <a:latin typeface="Calibri"/>
                <a:ea typeface="+mn-ea"/>
                <a:cs typeface="Calibri"/>
              </a:rPr>
              <a:t>να </a:t>
            </a:r>
            <a:r>
              <a:rPr kumimoji="0" sz="1800" b="0" i="0" u="none" strike="noStrike" kern="1200" cap="none" spc="-10" normalizeH="0" baseline="0" noProof="0" dirty="0">
                <a:ln>
                  <a:noFill/>
                </a:ln>
                <a:solidFill>
                  <a:srgbClr val="FF0000"/>
                </a:solidFill>
                <a:effectLst/>
                <a:uLnTx/>
                <a:uFillTx/>
                <a:latin typeface="Calibri"/>
                <a:ea typeface="+mn-ea"/>
                <a:cs typeface="Calibri"/>
              </a:rPr>
              <a:t>παραχωρηθεί ξανά το </a:t>
            </a:r>
            <a:r>
              <a:rPr kumimoji="0" sz="1800" b="0" i="0" u="none" strike="noStrike" kern="1200" cap="none" spc="-15" normalizeH="0" baseline="0" noProof="0" dirty="0">
                <a:ln>
                  <a:noFill/>
                </a:ln>
                <a:solidFill>
                  <a:srgbClr val="FF0000"/>
                </a:solidFill>
                <a:effectLst/>
                <a:uLnTx/>
                <a:uFillTx/>
                <a:latin typeface="Calibri"/>
                <a:ea typeface="+mn-ea"/>
                <a:cs typeface="Calibri"/>
              </a:rPr>
              <a:t>δικαίωμα </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υποβολής</a:t>
            </a:r>
            <a:r>
              <a:rPr kumimoji="0" sz="1800" b="0" i="0" u="none" strike="noStrike" kern="1200" cap="none" spc="0" normalizeH="0" baseline="0" noProof="0" dirty="0">
                <a:ln>
                  <a:noFill/>
                </a:ln>
                <a:solidFill>
                  <a:srgbClr val="FF0000"/>
                </a:solidFill>
                <a:effectLst/>
                <a:uLnTx/>
                <a:uFillTx/>
                <a:latin typeface="Calibri"/>
                <a:ea typeface="+mn-ea"/>
                <a:cs typeface="Calibri"/>
              </a:rPr>
              <a:t> στον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αρχικό</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a:t>
            </a:r>
            <a:r>
              <a:rPr kumimoji="0" sz="1800" b="0" i="0" u="none" strike="noStrike" kern="1200" cap="none" spc="0" normalizeH="0" baseline="0" noProof="0" dirty="0">
                <a:ln>
                  <a:noFill/>
                </a:ln>
                <a:solidFill>
                  <a:srgbClr val="FF0000"/>
                </a:solidFill>
                <a:effectLst/>
                <a:uLnTx/>
                <a:uFillTx/>
                <a:latin typeface="Calibri"/>
                <a:ea typeface="+mn-ea"/>
                <a:cs typeface="Calibri"/>
              </a:rPr>
              <a:t> θα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πρέπει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αρχικός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είτε</a:t>
            </a:r>
            <a:r>
              <a:rPr kumimoji="0" sz="1800" b="0" i="0" u="none" strike="noStrike" kern="1200" cap="none" spc="-5" normalizeH="0" baseline="0" noProof="0" dirty="0">
                <a:ln>
                  <a:noFill/>
                </a:ln>
                <a:solidFill>
                  <a:srgbClr val="FF0000"/>
                </a:solidFill>
                <a:effectLst/>
                <a:uLnTx/>
                <a:uFillTx/>
                <a:latin typeface="Calibri"/>
                <a:ea typeface="+mn-ea"/>
                <a:cs typeface="Calibri"/>
              </a:rPr>
              <a:t> να</a:t>
            </a:r>
            <a:r>
              <a:rPr kumimoji="0" sz="1800" b="0" i="0" u="none" strike="noStrike" kern="1200" cap="none" spc="0" normalizeH="0" baseline="0" noProof="0" dirty="0">
                <a:ln>
                  <a:noFill/>
                </a:ln>
                <a:solidFill>
                  <a:srgbClr val="FF0000"/>
                </a:solidFill>
                <a:effectLst/>
                <a:uLnTx/>
                <a:uFillTx/>
                <a:latin typeface="Calibri"/>
                <a:ea typeface="+mn-ea"/>
                <a:cs typeface="Calibri"/>
              </a:rPr>
              <a:t> υποβάλει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αίτημα</a:t>
            </a:r>
            <a:r>
              <a:rPr kumimoji="0" sz="1800" b="0" i="0" u="none" strike="noStrike" kern="1200" cap="none" spc="-5" normalizeH="0" baseline="0" noProof="0" dirty="0">
                <a:ln>
                  <a:noFill/>
                </a:ln>
                <a:solidFill>
                  <a:srgbClr val="FF0000"/>
                </a:solidFill>
                <a:effectLst/>
                <a:uLnTx/>
                <a:uFillTx/>
                <a:latin typeface="Calibri"/>
                <a:ea typeface="+mn-ea"/>
                <a:cs typeface="Calibri"/>
              </a:rPr>
              <a:t> προς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τον</a:t>
            </a:r>
            <a:r>
              <a:rPr kumimoji="0" sz="1800" b="0" i="0" u="none" strike="noStrike" kern="1200" cap="none" spc="38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δεύτερο</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(REQUEST</a:t>
            </a:r>
            <a:r>
              <a:rPr kumimoji="0" sz="1800" b="0" i="0" u="none" strike="noStrike" kern="1200" cap="none" spc="-5" normalizeH="0" baseline="0" noProof="0" dirty="0">
                <a:ln>
                  <a:noFill/>
                </a:ln>
                <a:solidFill>
                  <a:srgbClr val="FF0000"/>
                </a:solidFill>
                <a:effectLst/>
                <a:uLnTx/>
                <a:uFillTx/>
                <a:latin typeface="Calibri"/>
                <a:ea typeface="+mn-ea"/>
                <a:cs typeface="Calibri"/>
              </a:rPr>
              <a:t> EDITING)</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και</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δεύτερος</a:t>
            </a:r>
            <a:r>
              <a:rPr kumimoji="0" sz="1800" b="0" i="0" u="none" strike="noStrike" kern="1200" cap="none" spc="0" normalizeH="0" baseline="0" noProof="0" dirty="0">
                <a:ln>
                  <a:noFill/>
                </a:ln>
                <a:solidFill>
                  <a:srgbClr val="FF0000"/>
                </a:solidFill>
                <a:effectLst/>
                <a:uLnTx/>
                <a:uFillTx/>
                <a:latin typeface="Calibri"/>
                <a:ea typeface="+mn-ea"/>
                <a:cs typeface="Calibri"/>
              </a:rPr>
              <a:t> χρήστης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αποδεχτεί</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είτε</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να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απενεργοποιήσει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το</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sharing</a:t>
            </a:r>
            <a:r>
              <a:rPr kumimoji="0" sz="1800" b="0" i="0" u="none" strike="noStrike" kern="1200" cap="none" spc="0" normalizeH="0" baseline="0" noProof="0" dirty="0">
                <a:ln>
                  <a:noFill/>
                </a:ln>
                <a:solidFill>
                  <a:srgbClr val="FF0000"/>
                </a:solidFill>
                <a:effectLst/>
                <a:uLnTx/>
                <a:uFillTx/>
                <a:latin typeface="Calibri"/>
                <a:ea typeface="+mn-ea"/>
                <a:cs typeface="Calibri"/>
              </a:rPr>
              <a:t> rule</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είχε </a:t>
            </a:r>
            <a:r>
              <a:rPr kumimoji="0" sz="1800" b="0" i="0" u="none" strike="noStrike" kern="1200" cap="none" spc="-5" normalizeH="0" baseline="0" noProof="0" dirty="0">
                <a:ln>
                  <a:noFill/>
                </a:ln>
                <a:solidFill>
                  <a:srgbClr val="FF0000"/>
                </a:solidFill>
                <a:effectLst/>
                <a:uLnTx/>
                <a:uFillTx/>
                <a:latin typeface="Calibri"/>
                <a:ea typeface="+mn-ea"/>
                <a:cs typeface="Calibri"/>
              </a:rPr>
              <a:t> δημιουργήσει </a:t>
            </a:r>
            <a:r>
              <a:rPr kumimoji="0" sz="1800" b="0" i="0" u="none" strike="noStrike" kern="1200" cap="none" spc="0" normalizeH="0" baseline="0" noProof="0" dirty="0">
                <a:ln>
                  <a:noFill/>
                </a:ln>
                <a:solidFill>
                  <a:srgbClr val="FF0000"/>
                </a:solidFill>
                <a:effectLst/>
                <a:uLnTx/>
                <a:uFillTx/>
                <a:latin typeface="Calibri"/>
                <a:ea typeface="+mn-ea"/>
                <a:cs typeface="Calibri"/>
              </a:rPr>
              <a:t>για </a:t>
            </a:r>
            <a:r>
              <a:rPr kumimoji="0" sz="1800" b="0" i="0" u="none" strike="noStrike" kern="1200" cap="none" spc="-5" normalizeH="0" baseline="0" noProof="0" dirty="0">
                <a:ln>
                  <a:noFill/>
                </a:ln>
                <a:solidFill>
                  <a:srgbClr val="FF0000"/>
                </a:solidFill>
                <a:effectLst/>
                <a:uLnTx/>
                <a:uFillTx/>
                <a:latin typeface="Calibri"/>
                <a:ea typeface="+mn-ea"/>
                <a:cs typeface="Calibri"/>
              </a:rPr>
              <a:t>τον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 </a:t>
            </a:r>
            <a:r>
              <a:rPr kumimoji="0" sz="1800" b="0" i="0" u="none" strike="noStrike" kern="1200" cap="none" spc="-10" normalizeH="0" baseline="0" noProof="0" dirty="0">
                <a:ln>
                  <a:noFill/>
                </a:ln>
                <a:solidFill>
                  <a:srgbClr val="FF0000"/>
                </a:solidFill>
                <a:effectLst/>
                <a:uLnTx/>
                <a:uFillTx/>
                <a:latin typeface="Calibri"/>
                <a:ea typeface="+mn-ea"/>
                <a:cs typeface="Calibri"/>
              </a:rPr>
              <a:t>αυτό. </a:t>
            </a:r>
            <a:r>
              <a:rPr kumimoji="0" sz="1800" b="0" i="0" u="none" strike="noStrike" kern="1200" cap="none" spc="-5" normalizeH="0" baseline="0" noProof="0" dirty="0">
                <a:ln>
                  <a:noFill/>
                </a:ln>
                <a:solidFill>
                  <a:srgbClr val="FF0000"/>
                </a:solidFill>
                <a:effectLst/>
                <a:uLnTx/>
                <a:uFillTx/>
                <a:latin typeface="Calibri"/>
                <a:ea typeface="+mn-ea"/>
                <a:cs typeface="Calibri"/>
              </a:rPr>
              <a:t>Εντούτοις, </a:t>
            </a:r>
            <a:r>
              <a:rPr kumimoji="0" sz="1800" b="0" i="0" u="none" strike="noStrike" kern="1200" cap="none" spc="-20" normalizeH="0" baseline="0" noProof="0" dirty="0">
                <a:ln>
                  <a:noFill/>
                </a:ln>
                <a:solidFill>
                  <a:srgbClr val="FF0000"/>
                </a:solidFill>
                <a:effectLst/>
                <a:uLnTx/>
                <a:uFillTx/>
                <a:latin typeface="Calibri"/>
                <a:ea typeface="+mn-ea"/>
                <a:cs typeface="Calibri"/>
              </a:rPr>
              <a:t>ακόμα και</a:t>
            </a:r>
            <a:r>
              <a:rPr kumimoji="0" sz="1800" b="0" i="0" u="none" strike="noStrike" kern="1200" cap="none" spc="36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 </a:t>
            </a:r>
            <a:r>
              <a:rPr kumimoji="0" sz="1800" b="0" i="0" u="none" strike="noStrike" kern="1200" cap="none" spc="0" normalizeH="0" baseline="0" noProof="0" dirty="0">
                <a:ln>
                  <a:noFill/>
                </a:ln>
                <a:solidFill>
                  <a:srgbClr val="FF0000"/>
                </a:solidFill>
                <a:effectLst/>
                <a:uLnTx/>
                <a:uFillTx/>
                <a:latin typeface="Calibri"/>
                <a:ea typeface="+mn-ea"/>
                <a:cs typeface="Calibri"/>
              </a:rPr>
              <a:t>η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 </a:t>
            </a:r>
            <a:r>
              <a:rPr kumimoji="0" sz="1800" b="0" i="0" u="none" strike="noStrike" kern="1200" cap="none" spc="0" normalizeH="0" baseline="0" noProof="0" dirty="0">
                <a:ln>
                  <a:noFill/>
                </a:ln>
                <a:solidFill>
                  <a:srgbClr val="FF0000"/>
                </a:solidFill>
                <a:effectLst/>
                <a:uLnTx/>
                <a:uFillTx/>
                <a:latin typeface="Calibri"/>
                <a:ea typeface="+mn-ea"/>
                <a:cs typeface="Calibri"/>
              </a:rPr>
              <a:t>υποβληθεί </a:t>
            </a:r>
            <a:r>
              <a:rPr kumimoji="0" sz="1800" b="0" i="0" u="none" strike="noStrike" kern="1200" cap="none" spc="-5" normalizeH="0" baseline="0" noProof="0" dirty="0">
                <a:ln>
                  <a:noFill/>
                </a:ln>
                <a:solidFill>
                  <a:srgbClr val="FF0000"/>
                </a:solidFill>
                <a:effectLst/>
                <a:uLnTx/>
                <a:uFillTx/>
                <a:latin typeface="Calibri"/>
                <a:ea typeface="+mn-ea"/>
                <a:cs typeface="Calibri"/>
              </a:rPr>
              <a:t>από τον </a:t>
            </a:r>
            <a:r>
              <a:rPr kumimoji="0" sz="1800" b="0" i="0" u="none" strike="noStrike" kern="1200" cap="none" spc="0" normalizeH="0" baseline="0" noProof="0" dirty="0">
                <a:ln>
                  <a:noFill/>
                </a:ln>
                <a:solidFill>
                  <a:srgbClr val="FF0000"/>
                </a:solidFill>
                <a:effectLst/>
                <a:uLnTx/>
                <a:uFillTx/>
                <a:latin typeface="Calibri"/>
                <a:ea typeface="+mn-ea"/>
                <a:cs typeface="Calibri"/>
              </a:rPr>
              <a:t>άλλο χρήστη, ο </a:t>
            </a:r>
            <a:r>
              <a:rPr kumimoji="0" sz="1800" b="0" i="0" u="none" strike="noStrike" kern="1200" cap="none" spc="-15" normalizeH="0" baseline="0" noProof="0" dirty="0">
                <a:ln>
                  <a:noFill/>
                </a:ln>
                <a:solidFill>
                  <a:srgbClr val="FF0000"/>
                </a:solidFill>
                <a:effectLst/>
                <a:uLnTx/>
                <a:uFillTx/>
                <a:latin typeface="Calibri"/>
                <a:ea typeface="+mn-ea"/>
                <a:cs typeface="Calibri"/>
              </a:rPr>
              <a:t>αρχικός </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θα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μπορεί</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ανοίξει</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υποβάλει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εκ</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νέου,</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είναι</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απαραίτητο.</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1200"/>
              </a:spcBef>
              <a:spcAft>
                <a:spcPts val="0"/>
              </a:spcAft>
              <a:buClrTx/>
              <a:buSzTx/>
              <a:buFont typeface="Wingdings"/>
              <a:buChar char=""/>
              <a:tabLst>
                <a:tab pos="299085" algn="l"/>
                <a:tab pos="299720"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Για</a:t>
            </a:r>
            <a:r>
              <a:rPr kumimoji="0" sz="1800" b="0" i="0" u="none" strike="noStrike" kern="1200" cap="none" spc="5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55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μπορέσει</a:t>
            </a:r>
            <a:r>
              <a:rPr kumimoji="0" sz="1800" b="0" i="0" u="none" strike="noStrike" kern="1200" cap="none" spc="55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ένας</a:t>
            </a:r>
            <a:r>
              <a:rPr kumimoji="0" sz="1800" b="0" i="0" u="none" strike="noStrike" kern="1200" cap="none" spc="5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5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5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στείλει </a:t>
            </a:r>
            <a:r>
              <a:rPr kumimoji="0" sz="1800" b="0" i="0" u="none" strike="noStrike" kern="1200" cap="none" spc="14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επιτυχώς</a:t>
            </a:r>
            <a:r>
              <a:rPr kumimoji="0" sz="1800" b="0" i="0" u="none" strike="noStrike" kern="1200" cap="none" spc="55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αίτημα</a:t>
            </a:r>
            <a:r>
              <a:rPr kumimoji="0" sz="1800" b="0" i="0" u="none" strike="noStrike" kern="1200" cap="none" spc="5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σε </a:t>
            </a:r>
            <a:r>
              <a:rPr kumimoji="0" sz="1800" b="0" i="0" u="none" strike="noStrike" kern="1200" cap="none" spc="1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άλλον</a:t>
            </a:r>
            <a:r>
              <a:rPr kumimoji="0" sz="1800" b="0" i="0" u="none" strike="noStrike" kern="1200" cap="none" spc="5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a:t>
            </a:r>
            <a:r>
              <a:rPr kumimoji="0" sz="1800" b="0" i="0" u="none" strike="noStrike" kern="1200" cap="none" spc="5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54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παραχώρηση</a:t>
            </a:r>
            <a:r>
              <a:rPr kumimoji="0" sz="1800" b="0" i="0" u="none" strike="noStrike" kern="1200" cap="none" spc="54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του</a:t>
            </a:r>
            <a:r>
              <a:rPr kumimoji="0" sz="1800" b="0" i="0" u="none" strike="noStrike" kern="1200" cap="none" spc="5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δικαιώματος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0" algn="l" defTabSz="914400" rtl="0" eaLnBrk="1" fontAlgn="auto" latinLnBrk="0" hangingPunct="1">
              <a:lnSpc>
                <a:spcPct val="100000"/>
              </a:lnSpc>
              <a:spcBef>
                <a:spcPts val="5"/>
              </a:spcBef>
              <a:spcAft>
                <a:spcPts val="0"/>
              </a:spcAft>
              <a:buClrTx/>
              <a:buSzTx/>
              <a:buFontTx/>
              <a:buNone/>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επεξεργασίας/επεξεργασίας</a:t>
            </a:r>
            <a:r>
              <a:rPr kumimoji="0" sz="1800" b="0" i="0" u="none" strike="noStrike" kern="1200" cap="none" spc="7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υποβολής,</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θα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πρέπει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δύο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χρήστες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έχουν</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ανοικτή</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ταυτόχρονα.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3" name="object 3"/>
          <p:cNvPicPr/>
          <p:nvPr/>
        </p:nvPicPr>
        <p:blipFill>
          <a:blip r:embed="rId2" cstate="print"/>
          <a:stretch>
            <a:fillRect/>
          </a:stretch>
        </p:blipFill>
        <p:spPr>
          <a:xfrm>
            <a:off x="324408" y="4800600"/>
            <a:ext cx="7479328" cy="1943096"/>
          </a:xfrm>
          <a:prstGeom prst="rect">
            <a:avLst/>
          </a:prstGeom>
        </p:spPr>
      </p:pic>
      <p:sp>
        <p:nvSpPr>
          <p:cNvPr id="4" name="object 4"/>
          <p:cNvSpPr txBox="1">
            <a:spLocks noGrp="1"/>
          </p:cNvSpPr>
          <p:nvPr>
            <p:ph type="title"/>
          </p:nvPr>
        </p:nvSpPr>
        <p:spPr>
          <a:xfrm>
            <a:off x="324408" y="71754"/>
            <a:ext cx="1067689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0" dirty="0">
                <a:solidFill>
                  <a:srgbClr val="FFFFFF"/>
                </a:solidFill>
              </a:rPr>
              <a:t> </a:t>
            </a:r>
            <a:r>
              <a:rPr sz="2800" spc="-35" dirty="0">
                <a:solidFill>
                  <a:srgbClr val="FFFFFF"/>
                </a:solidFill>
              </a:rPr>
              <a:t>DETAILS</a:t>
            </a:r>
            <a:r>
              <a:rPr sz="2800" spc="3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CONTENT</a:t>
            </a:r>
            <a:r>
              <a:rPr sz="2800" spc="40" dirty="0">
                <a:solidFill>
                  <a:srgbClr val="FFFFFF"/>
                </a:solidFill>
              </a:rPr>
              <a:t> </a:t>
            </a:r>
            <a:r>
              <a:rPr sz="2800" spc="-10" dirty="0">
                <a:solidFill>
                  <a:srgbClr val="FFFFFF"/>
                </a:solidFill>
              </a:rPr>
              <a:t>MENU</a:t>
            </a:r>
            <a:r>
              <a:rPr sz="2800" spc="2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SHARING</a:t>
            </a:r>
            <a:endParaRPr sz="28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4939" y="699008"/>
            <a:ext cx="11626850" cy="1390124"/>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20"/>
              </a:spcBef>
              <a:spcAft>
                <a:spcPts val="0"/>
              </a:spcAft>
              <a:buClr>
                <a:srgbClr val="FF0000"/>
              </a:buClr>
              <a:buSzTx/>
              <a:buFontTx/>
              <a:buNone/>
              <a:tabLst/>
              <a:defRPr/>
            </a:pPr>
            <a:endParaRPr kumimoji="0" sz="1750" b="0" i="0" u="none" strike="noStrike" kern="1200" cap="none" spc="0" normalizeH="0" baseline="0" noProof="0" dirty="0">
              <a:ln>
                <a:noFill/>
              </a:ln>
              <a:solidFill>
                <a:prstClr val="black"/>
              </a:solidFill>
              <a:effectLst/>
              <a:uLnTx/>
              <a:uFillTx/>
              <a:latin typeface="Calibri"/>
              <a:ea typeface="+mn-ea"/>
              <a:cs typeface="Calibri"/>
            </a:endParaRPr>
          </a:p>
          <a:p>
            <a:pPr marL="299085" marR="5080" lvl="0" indent="-287020" algn="just" defTabSz="914400" rtl="0" eaLnBrk="1" fontAlgn="auto" latinLnBrk="0" hangingPunct="1">
              <a:lnSpc>
                <a:spcPct val="100000"/>
              </a:lnSpc>
              <a:spcBef>
                <a:spcPts val="0"/>
              </a:spcBef>
              <a:spcAft>
                <a:spcPts val="0"/>
              </a:spcAft>
              <a:buClrTx/>
              <a:buSzTx/>
              <a:buFont typeface="Wingdings"/>
              <a:buChar char=""/>
              <a:tabLst>
                <a:tab pos="299720"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O </a:t>
            </a:r>
            <a:r>
              <a:rPr kumimoji="0" sz="1800" b="0" i="0" u="none" strike="noStrike" kern="1200" cap="none" spc="-20" normalizeH="0" baseline="0" noProof="0" dirty="0">
                <a:ln>
                  <a:noFill/>
                </a:ln>
                <a:solidFill>
                  <a:srgbClr val="FF0000"/>
                </a:solidFill>
                <a:effectLst/>
                <a:uLnTx/>
                <a:uFillTx/>
                <a:latin typeface="Calibri"/>
                <a:ea typeface="+mn-ea"/>
                <a:cs typeface="Calibri"/>
              </a:rPr>
              <a:t>αρχικός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χρήστης μπορεί να </a:t>
            </a:r>
            <a:r>
              <a:rPr kumimoji="0" sz="1800" b="0" i="0" u="none" strike="noStrike" kern="1200" cap="none" spc="0" normalizeH="0" baseline="0" noProof="0" dirty="0">
                <a:ln>
                  <a:noFill/>
                </a:ln>
                <a:solidFill>
                  <a:srgbClr val="FF0000"/>
                </a:solidFill>
                <a:effectLst/>
                <a:uLnTx/>
                <a:uFillTx/>
                <a:latin typeface="Calibri"/>
                <a:ea typeface="+mn-ea"/>
                <a:cs typeface="Calibri"/>
              </a:rPr>
              <a:t>δώσει απευθείας </a:t>
            </a:r>
            <a:r>
              <a:rPr kumimoji="0" sz="1800" b="0" i="0" u="none" strike="noStrike" kern="1200" cap="none" spc="-15" normalizeH="0" baseline="0" noProof="0" dirty="0">
                <a:ln>
                  <a:noFill/>
                </a:ln>
                <a:solidFill>
                  <a:srgbClr val="FF0000"/>
                </a:solidFill>
                <a:effectLst/>
                <a:uLnTx/>
                <a:uFillTx/>
                <a:latin typeface="Calibri"/>
                <a:ea typeface="+mn-ea"/>
                <a:cs typeface="Calibri"/>
              </a:rPr>
              <a:t>δικαίωμα </a:t>
            </a:r>
            <a:r>
              <a:rPr kumimoji="0" sz="1800" b="0" i="0" u="none" strike="noStrike" kern="1200" cap="none" spc="-5" normalizeH="0" baseline="0" noProof="0" dirty="0">
                <a:ln>
                  <a:noFill/>
                </a:ln>
                <a:solidFill>
                  <a:srgbClr val="FF0000"/>
                </a:solidFill>
                <a:effectLst/>
                <a:uLnTx/>
                <a:uFillTx/>
                <a:latin typeface="Calibri"/>
                <a:ea typeface="+mn-ea"/>
                <a:cs typeface="Calibri"/>
              </a:rPr>
              <a:t>επεξεργασίας της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 </a:t>
            </a:r>
            <a:r>
              <a:rPr kumimoji="0" sz="1800" b="0" i="0" u="none" strike="noStrike" kern="1200" cap="none" spc="0" normalizeH="0" baseline="0" noProof="0" dirty="0">
                <a:ln>
                  <a:noFill/>
                </a:ln>
                <a:solidFill>
                  <a:srgbClr val="FF0000"/>
                </a:solidFill>
                <a:effectLst/>
                <a:uLnTx/>
                <a:uFillTx/>
                <a:latin typeface="Calibri"/>
                <a:ea typeface="+mn-ea"/>
                <a:cs typeface="Calibri"/>
              </a:rPr>
              <a:t>σε έναν </a:t>
            </a:r>
            <a:r>
              <a:rPr kumimoji="0" sz="1800" b="0" i="0" u="none" strike="noStrike" kern="1200" cap="none" spc="-5" normalizeH="0" baseline="0" noProof="0" dirty="0">
                <a:ln>
                  <a:noFill/>
                </a:ln>
                <a:solidFill>
                  <a:srgbClr val="FF0000"/>
                </a:solidFill>
                <a:effectLst/>
                <a:uLnTx/>
                <a:uFillTx/>
                <a:latin typeface="Calibri"/>
                <a:ea typeface="+mn-ea"/>
                <a:cs typeface="Calibri"/>
              </a:rPr>
              <a:t>από τους χρήστες στους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οποίους έχει </a:t>
            </a:r>
            <a:r>
              <a:rPr kumimoji="0" sz="1800" b="0" i="0" u="none" strike="noStrike" kern="1200" cap="none" spc="0" normalizeH="0" baseline="0" noProof="0" dirty="0">
                <a:ln>
                  <a:noFill/>
                </a:ln>
                <a:solidFill>
                  <a:srgbClr val="FF0000"/>
                </a:solidFill>
                <a:effectLst/>
                <a:uLnTx/>
                <a:uFillTx/>
                <a:latin typeface="Calibri"/>
                <a:ea typeface="+mn-ea"/>
                <a:cs typeface="Calibri"/>
              </a:rPr>
              <a:t>από </a:t>
            </a:r>
            <a:r>
              <a:rPr kumimoji="0" sz="1800" b="0" i="0" u="none" strike="noStrike" kern="1200" cap="none" spc="-5" normalizeH="0" baseline="0" noProof="0" dirty="0">
                <a:ln>
                  <a:noFill/>
                </a:ln>
                <a:solidFill>
                  <a:srgbClr val="FF0000"/>
                </a:solidFill>
                <a:effectLst/>
                <a:uLnTx/>
                <a:uFillTx/>
                <a:latin typeface="Calibri"/>
                <a:ea typeface="+mn-ea"/>
                <a:cs typeface="Calibri"/>
              </a:rPr>
              <a:t>πριν δοθεί αυτό </a:t>
            </a:r>
            <a:r>
              <a:rPr kumimoji="0" sz="1800" b="0" i="0" u="none" strike="noStrike" kern="1200" cap="none" spc="-10" normalizeH="0" baseline="0" noProof="0" dirty="0">
                <a:ln>
                  <a:noFill/>
                </a:ln>
                <a:solidFill>
                  <a:srgbClr val="FF0000"/>
                </a:solidFill>
                <a:effectLst/>
                <a:uLnTx/>
                <a:uFillTx/>
                <a:latin typeface="Calibri"/>
                <a:ea typeface="+mn-ea"/>
                <a:cs typeface="Calibri"/>
              </a:rPr>
              <a:t>το </a:t>
            </a:r>
            <a:r>
              <a:rPr kumimoji="0" sz="1800" b="0" i="0" u="none" strike="noStrike" kern="1200" cap="none" spc="-5" normalizeH="0" baseline="0" noProof="0" dirty="0">
                <a:ln>
                  <a:noFill/>
                </a:ln>
                <a:solidFill>
                  <a:srgbClr val="FF0000"/>
                </a:solidFill>
                <a:effectLst/>
                <a:uLnTx/>
                <a:uFillTx/>
                <a:latin typeface="Calibri"/>
                <a:ea typeface="+mn-ea"/>
                <a:cs typeface="Calibri"/>
              </a:rPr>
              <a:t>επίπεδο πρόσβασης</a:t>
            </a:r>
            <a:r>
              <a:rPr kumimoji="0" lang="el-GR" sz="1800" b="0" i="0" u="none" strike="noStrike" kern="1200" cap="none" spc="-5" normalizeH="0" baseline="0" noProof="0" dirty="0">
                <a:ln>
                  <a:noFill/>
                </a:ln>
                <a:solidFill>
                  <a:srgbClr val="FF0000"/>
                </a:solidFill>
                <a:effectLst/>
                <a:uLnTx/>
                <a:uFillTx/>
                <a:latin typeface="Calibri"/>
                <a:ea typeface="+mn-ea"/>
                <a:cs typeface="Calibri"/>
              </a:rPr>
              <a:t> (</a:t>
            </a:r>
            <a:r>
              <a:rPr kumimoji="0" lang="en-GB" sz="1800" b="0" i="0" u="none" strike="noStrike" kern="1200" cap="none" spc="-5" normalizeH="0" baseline="0" noProof="0" dirty="0">
                <a:ln>
                  <a:noFill/>
                </a:ln>
                <a:solidFill>
                  <a:srgbClr val="FF0000"/>
                </a:solidFill>
                <a:effectLst/>
                <a:uLnTx/>
                <a:uFillTx/>
                <a:latin typeface="Calibri"/>
                <a:ea typeface="+mn-ea"/>
                <a:cs typeface="Calibri"/>
              </a:rPr>
              <a:t>Editable by)</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χωρίς </a:t>
            </a:r>
            <a:r>
              <a:rPr kumimoji="0" sz="1800" b="0" i="0" u="none" strike="noStrike" kern="1200" cap="none" spc="-5" normalizeH="0" baseline="0" noProof="0" dirty="0">
                <a:ln>
                  <a:noFill/>
                </a:ln>
                <a:solidFill>
                  <a:srgbClr val="FF0000"/>
                </a:solidFill>
                <a:effectLst/>
                <a:uLnTx/>
                <a:uFillTx/>
                <a:latin typeface="Calibri"/>
                <a:ea typeface="+mn-ea"/>
                <a:cs typeface="Calibri"/>
              </a:rPr>
              <a:t>να χρειαστεί </a:t>
            </a:r>
            <a:r>
              <a:rPr kumimoji="0" sz="1800" b="0" i="0" u="none" strike="noStrike" kern="1200" cap="none" spc="0" normalizeH="0" baseline="0" noProof="0" dirty="0">
                <a:ln>
                  <a:noFill/>
                </a:ln>
                <a:solidFill>
                  <a:srgbClr val="FF0000"/>
                </a:solidFill>
                <a:effectLst/>
                <a:uLnTx/>
                <a:uFillTx/>
                <a:latin typeface="Calibri"/>
                <a:ea typeface="+mn-ea"/>
                <a:cs typeface="Calibri"/>
              </a:rPr>
              <a:t>ο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χρήστης </a:t>
            </a:r>
            <a:r>
              <a:rPr kumimoji="0" sz="1800" b="0" i="0" u="none" strike="noStrike" kern="1200" cap="none" spc="-10" normalizeH="0" baseline="0" noProof="0" dirty="0">
                <a:ln>
                  <a:noFill/>
                </a:ln>
                <a:solidFill>
                  <a:srgbClr val="FF0000"/>
                </a:solidFill>
                <a:effectLst/>
                <a:uLnTx/>
                <a:uFillTx/>
                <a:latin typeface="Calibri"/>
                <a:ea typeface="+mn-ea"/>
                <a:cs typeface="Calibri"/>
              </a:rPr>
              <a:t>εκείνος </a:t>
            </a:r>
            <a:r>
              <a:rPr kumimoji="0" sz="1800" b="0" i="0" u="none" strike="noStrike" kern="1200" cap="none" spc="-5" normalizeH="0" baseline="0" noProof="0" dirty="0">
                <a:ln>
                  <a:noFill/>
                </a:ln>
                <a:solidFill>
                  <a:srgbClr val="FF0000"/>
                </a:solidFill>
                <a:effectLst/>
                <a:uLnTx/>
                <a:uFillTx/>
                <a:latin typeface="Calibri"/>
                <a:ea typeface="+mn-ea"/>
                <a:cs typeface="Calibri"/>
              </a:rPr>
              <a:t>να </a:t>
            </a:r>
            <a:r>
              <a:rPr kumimoji="0" sz="1800" b="0" i="0" u="none" strike="noStrike" kern="1200" cap="none" spc="0" normalizeH="0" baseline="0" noProof="0" dirty="0">
                <a:ln>
                  <a:noFill/>
                </a:ln>
                <a:solidFill>
                  <a:srgbClr val="FF0000"/>
                </a:solidFill>
                <a:effectLst/>
                <a:uLnTx/>
                <a:uFillTx/>
                <a:latin typeface="Calibri"/>
                <a:ea typeface="+mn-ea"/>
                <a:cs typeface="Calibri"/>
              </a:rPr>
              <a:t>υποβάλει </a:t>
            </a:r>
            <a:r>
              <a:rPr kumimoji="0" sz="1800" b="0" i="0" u="none" strike="noStrike" kern="1200" cap="none" spc="-10" normalizeH="0" baseline="0" noProof="0" dirty="0">
                <a:ln>
                  <a:noFill/>
                </a:ln>
                <a:solidFill>
                  <a:srgbClr val="FF0000"/>
                </a:solidFill>
                <a:effectLst/>
                <a:uLnTx/>
                <a:uFillTx/>
                <a:latin typeface="Calibri"/>
                <a:ea typeface="+mn-ea"/>
                <a:cs typeface="Calibri"/>
              </a:rPr>
              <a:t>αίτημα </a:t>
            </a:r>
            <a:r>
              <a:rPr kumimoji="0" sz="1800" b="0" i="0" u="none" strike="noStrike" kern="1200" cap="none" spc="-5" normalizeH="0" baseline="0" noProof="0" dirty="0">
                <a:ln>
                  <a:noFill/>
                </a:ln>
                <a:solidFill>
                  <a:srgbClr val="FF0000"/>
                </a:solidFill>
                <a:effectLst/>
                <a:uLnTx/>
                <a:uFillTx/>
                <a:latin typeface="Calibri"/>
                <a:ea typeface="+mn-ea"/>
                <a:cs typeface="Calibri"/>
              </a:rPr>
              <a:t>για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επεξεργασία </a:t>
            </a:r>
            <a:r>
              <a:rPr kumimoji="0" sz="1800" b="0" i="0" u="none" strike="noStrike" kern="1200" cap="none" spc="-10" normalizeH="0" baseline="0" noProof="0" dirty="0">
                <a:ln>
                  <a:noFill/>
                </a:ln>
                <a:solidFill>
                  <a:srgbClr val="FF0000"/>
                </a:solidFill>
                <a:effectLst/>
                <a:uLnTx/>
                <a:uFillTx/>
                <a:latin typeface="Calibri"/>
                <a:ea typeface="+mn-ea"/>
                <a:cs typeface="Calibri"/>
              </a:rPr>
              <a:t>(request </a:t>
            </a:r>
            <a:r>
              <a:rPr kumimoji="0" sz="1800" b="0" i="0" u="none" strike="noStrike" kern="1200" cap="none" spc="0" normalizeH="0" baseline="0" noProof="0" dirty="0">
                <a:ln>
                  <a:noFill/>
                </a:ln>
                <a:solidFill>
                  <a:srgbClr val="FF0000"/>
                </a:solidFill>
                <a:effectLst/>
                <a:uLnTx/>
                <a:uFillTx/>
                <a:latin typeface="Calibri"/>
                <a:ea typeface="+mn-ea"/>
                <a:cs typeface="Calibri"/>
              </a:rPr>
              <a:t>editing) προς έναν </a:t>
            </a:r>
            <a:r>
              <a:rPr kumimoji="0" sz="1800" b="0" i="0" u="none" strike="noStrike" kern="1200" cap="none" spc="-15" normalizeH="0" baseline="0" noProof="0" dirty="0">
                <a:ln>
                  <a:noFill/>
                </a:ln>
                <a:solidFill>
                  <a:srgbClr val="FF0000"/>
                </a:solidFill>
                <a:effectLst/>
                <a:uLnTx/>
                <a:uFillTx/>
                <a:latin typeface="Calibri"/>
                <a:ea typeface="+mn-ea"/>
                <a:cs typeface="Calibri"/>
              </a:rPr>
              <a:t>τρίτο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 </a:t>
            </a:r>
            <a:r>
              <a:rPr kumimoji="0" sz="1800" b="0" i="0" u="none" strike="noStrike" kern="1200" cap="none" spc="-5" normalizeH="0" baseline="0" noProof="0" dirty="0">
                <a:ln>
                  <a:noFill/>
                </a:ln>
                <a:solidFill>
                  <a:srgbClr val="FF0000"/>
                </a:solidFill>
                <a:effectLst/>
                <a:uLnTx/>
                <a:uFillTx/>
                <a:latin typeface="Calibri"/>
                <a:ea typeface="+mn-ea"/>
                <a:cs typeface="Calibri"/>
              </a:rPr>
              <a:t>με </a:t>
            </a:r>
            <a:r>
              <a:rPr kumimoji="0" sz="1800" b="0" i="0" u="none" strike="noStrike" kern="1200" cap="none" spc="-10" normalizeH="0" baseline="0" noProof="0" dirty="0">
                <a:ln>
                  <a:noFill/>
                </a:ln>
                <a:solidFill>
                  <a:srgbClr val="FF0000"/>
                </a:solidFill>
                <a:effectLst/>
                <a:uLnTx/>
                <a:uFillTx/>
                <a:latin typeface="Calibri"/>
                <a:ea typeface="+mn-ea"/>
                <a:cs typeface="Calibri"/>
              </a:rPr>
              <a:t>το </a:t>
            </a:r>
            <a:r>
              <a:rPr kumimoji="0" sz="1800" b="0" i="0" u="none" strike="noStrike" kern="1200" cap="none" spc="-5" normalizeH="0" baseline="0" noProof="0" dirty="0">
                <a:ln>
                  <a:noFill/>
                </a:ln>
                <a:solidFill>
                  <a:srgbClr val="FF0000"/>
                </a:solidFill>
                <a:effectLst/>
                <a:uLnTx/>
                <a:uFillTx/>
                <a:latin typeface="Calibri"/>
                <a:ea typeface="+mn-ea"/>
                <a:cs typeface="Calibri"/>
              </a:rPr>
              <a:t>ίδιο επίπεδο πρόσβασης, </a:t>
            </a:r>
            <a:r>
              <a:rPr kumimoji="0" sz="1800" b="0" i="0" u="none" strike="noStrike" kern="1200" cap="none" spc="0" normalizeH="0" baseline="0" noProof="0" dirty="0">
                <a:ln>
                  <a:noFill/>
                </a:ln>
                <a:solidFill>
                  <a:srgbClr val="FF0000"/>
                </a:solidFill>
                <a:effectLst/>
                <a:uLnTx/>
                <a:uFillTx/>
                <a:latin typeface="Calibri"/>
                <a:ea typeface="+mn-ea"/>
                <a:cs typeface="Calibri"/>
              </a:rPr>
              <a:t>που </a:t>
            </a:r>
            <a:r>
              <a:rPr kumimoji="0" sz="1800" b="0" i="0" u="none" strike="noStrike" kern="1200" cap="none" spc="-5" normalizeH="0" baseline="0" noProof="0" dirty="0">
                <a:ln>
                  <a:noFill/>
                </a:ln>
                <a:solidFill>
                  <a:srgbClr val="FF0000"/>
                </a:solidFill>
                <a:effectLst/>
                <a:uLnTx/>
                <a:uFillTx/>
                <a:latin typeface="Calibri"/>
                <a:ea typeface="+mn-ea"/>
                <a:cs typeface="Calibri"/>
              </a:rPr>
              <a:t>έχει ανοίξει ταυτόχρονα </a:t>
            </a:r>
            <a:r>
              <a:rPr kumimoji="0" sz="1800" b="0" i="0" u="none" strike="noStrike" kern="1200" cap="none" spc="-15" normalizeH="0" baseline="0" noProof="0" dirty="0">
                <a:ln>
                  <a:noFill/>
                </a:ln>
                <a:solidFill>
                  <a:srgbClr val="FF0000"/>
                </a:solidFill>
                <a:effectLst/>
                <a:uLnTx/>
                <a:uFillTx/>
                <a:latin typeface="Calibri"/>
                <a:ea typeface="+mn-ea"/>
                <a:cs typeface="Calibri"/>
              </a:rPr>
              <a:t>την </a:t>
            </a:r>
            <a:r>
              <a:rPr kumimoji="0" sz="1800" b="0" i="0" u="none" strike="noStrike" kern="1200" cap="none" spc="-10" normalizeH="0" baseline="0" noProof="0" dirty="0">
                <a:ln>
                  <a:noFill/>
                </a:ln>
                <a:solidFill>
                  <a:srgbClr val="FF0000"/>
                </a:solidFill>
                <a:effectLst/>
                <a:uLnTx/>
                <a:uFillTx/>
                <a:latin typeface="Calibri"/>
                <a:ea typeface="+mn-ea"/>
                <a:cs typeface="Calibri"/>
              </a:rPr>
              <a:t> αίτηση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object 3"/>
          <p:cNvSpPr txBox="1">
            <a:spLocks noGrp="1"/>
          </p:cNvSpPr>
          <p:nvPr>
            <p:ph type="title"/>
          </p:nvPr>
        </p:nvSpPr>
        <p:spPr>
          <a:xfrm>
            <a:off x="324408" y="71754"/>
            <a:ext cx="1067689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0" dirty="0">
                <a:solidFill>
                  <a:srgbClr val="FFFFFF"/>
                </a:solidFill>
              </a:rPr>
              <a:t> </a:t>
            </a:r>
            <a:r>
              <a:rPr sz="2800" spc="-35" dirty="0">
                <a:solidFill>
                  <a:srgbClr val="FFFFFF"/>
                </a:solidFill>
              </a:rPr>
              <a:t>DETAILS</a:t>
            </a:r>
            <a:r>
              <a:rPr sz="2800" spc="3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CONTENT</a:t>
            </a:r>
            <a:r>
              <a:rPr sz="2800" spc="40" dirty="0">
                <a:solidFill>
                  <a:srgbClr val="FFFFFF"/>
                </a:solidFill>
              </a:rPr>
              <a:t> </a:t>
            </a:r>
            <a:r>
              <a:rPr sz="2800" spc="-10" dirty="0">
                <a:solidFill>
                  <a:srgbClr val="FFFFFF"/>
                </a:solidFill>
              </a:rPr>
              <a:t>MENU</a:t>
            </a:r>
            <a:r>
              <a:rPr sz="2800" spc="2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SHARING</a:t>
            </a:r>
            <a:endParaRPr sz="2800" dirty="0"/>
          </a:p>
        </p:txBody>
      </p:sp>
      <p:pic>
        <p:nvPicPr>
          <p:cNvPr id="4" name="object 4"/>
          <p:cNvPicPr/>
          <p:nvPr/>
        </p:nvPicPr>
        <p:blipFill>
          <a:blip r:embed="rId2" cstate="print"/>
          <a:stretch>
            <a:fillRect/>
          </a:stretch>
        </p:blipFill>
        <p:spPr>
          <a:xfrm>
            <a:off x="3310128" y="2276855"/>
            <a:ext cx="5120639" cy="4581141"/>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4668" y="848613"/>
            <a:ext cx="11626215" cy="634365"/>
          </a:xfrm>
          <a:prstGeom prst="rect">
            <a:avLst/>
          </a:prstGeom>
        </p:spPr>
        <p:txBody>
          <a:bodyPr vert="horz" wrap="square" lIns="0" tIns="24130" rIns="0" bIns="0" rtlCol="0">
            <a:spAutoFit/>
          </a:bodyPr>
          <a:lstStyle/>
          <a:p>
            <a:pPr marL="12700" marR="5080" lvl="0" indent="0" algn="l" defTabSz="914400" rtl="0" eaLnBrk="1" fontAlgn="auto" latinLnBrk="0" hangingPunct="1">
              <a:lnSpc>
                <a:spcPts val="2390"/>
              </a:lnSpc>
              <a:spcBef>
                <a:spcPts val="190"/>
              </a:spcBef>
              <a:spcAft>
                <a:spcPts val="0"/>
              </a:spcAft>
              <a:buClrTx/>
              <a:buSzTx/>
              <a:buFontTx/>
              <a:buNone/>
              <a:tabLst/>
              <a:defRPr/>
            </a:pPr>
            <a:r>
              <a:rPr kumimoji="0" sz="2000" b="1" i="0" u="none" strike="noStrike" kern="1200" cap="none" spc="-5" normalizeH="0" baseline="0" noProof="0" dirty="0">
                <a:ln>
                  <a:noFill/>
                </a:ln>
                <a:solidFill>
                  <a:srgbClr val="FF0000"/>
                </a:solidFill>
                <a:effectLst/>
                <a:uLnTx/>
                <a:uFillTx/>
                <a:latin typeface="Calibri"/>
                <a:ea typeface="+mn-ea"/>
                <a:cs typeface="Calibri"/>
              </a:rPr>
              <a:t>Οθόνη</a:t>
            </a:r>
            <a:r>
              <a:rPr kumimoji="0" sz="2000" b="1" i="0" u="none" strike="noStrike" kern="1200" cap="none" spc="36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History</a:t>
            </a:r>
            <a:r>
              <a:rPr kumimoji="0" sz="2000" b="1" i="0" u="none" strike="noStrike" kern="1200" cap="none" spc="34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Wingdings"/>
                <a:ea typeface="+mn-ea"/>
                <a:cs typeface="Wingdings"/>
              </a:rPr>
              <a:t></a:t>
            </a:r>
            <a:r>
              <a:rPr kumimoji="0" sz="2000" b="0" i="0" u="none" strike="noStrike" kern="1200" cap="none" spc="305"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0" normalizeH="0" baseline="0" noProof="0" dirty="0">
                <a:ln>
                  <a:noFill/>
                </a:ln>
                <a:solidFill>
                  <a:srgbClr val="FF0000"/>
                </a:solidFill>
                <a:effectLst/>
                <a:uLnTx/>
                <a:uFillTx/>
                <a:latin typeface="Calibri"/>
                <a:ea typeface="+mn-ea"/>
                <a:cs typeface="Calibri"/>
              </a:rPr>
              <a:t>Κάθε</a:t>
            </a:r>
            <a:r>
              <a:rPr kumimoji="0" sz="2000" b="0" i="0" u="none" strike="noStrike" kern="1200" cap="none" spc="34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φορά</a:t>
            </a:r>
            <a:r>
              <a:rPr kumimoji="0" sz="2000" b="0" i="0" u="none" strike="noStrike" kern="1200" cap="none" spc="36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που</a:t>
            </a:r>
            <a:r>
              <a:rPr kumimoji="0" sz="2000" b="0" i="0" u="none" strike="noStrike" kern="1200" cap="none" spc="34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ένας</a:t>
            </a:r>
            <a:r>
              <a:rPr kumimoji="0" sz="2000" b="0" i="0" u="none" strike="noStrike" kern="1200" cap="none" spc="34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χρήστης</a:t>
            </a:r>
            <a:r>
              <a:rPr kumimoji="0" sz="2000" b="0" i="0" u="none" strike="noStrike" kern="1200" cap="none" spc="37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υποβάλλει</a:t>
            </a:r>
            <a:r>
              <a:rPr kumimoji="0" sz="2000" b="0" i="0" u="none" strike="noStrike" kern="1200" cap="none" spc="36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ή</a:t>
            </a:r>
            <a:r>
              <a:rPr kumimoji="0" sz="2000" b="0" i="0" u="none" strike="noStrike" kern="1200" cap="none" spc="36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προσπαθεί</a:t>
            </a:r>
            <a:r>
              <a:rPr kumimoji="0" sz="2000" b="0" i="0" u="none" strike="noStrike" kern="1200" cap="none" spc="36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να</a:t>
            </a:r>
            <a:r>
              <a:rPr kumimoji="0" sz="2000" b="0" i="0" u="none" strike="noStrike" kern="1200" cap="none" spc="36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υποβάλει</a:t>
            </a:r>
            <a:r>
              <a:rPr kumimoji="0" sz="2000" b="0" i="0" u="none" strike="noStrike" kern="1200" cap="none" spc="35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μία</a:t>
            </a:r>
            <a:r>
              <a:rPr kumimoji="0" sz="2000" b="0" i="0" u="none" strike="noStrike" kern="1200" cap="none" spc="36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2000" b="0" i="0" u="none" strike="noStrike" kern="1200" cap="none" spc="35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αυτή</a:t>
            </a:r>
            <a:r>
              <a:rPr kumimoji="0" sz="2000" b="0" i="0" u="none" strike="noStrike" kern="1200" cap="none" spc="36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η </a:t>
            </a:r>
            <a:r>
              <a:rPr kumimoji="0" sz="2000" b="0" i="0" u="none" strike="noStrike" kern="1200" cap="none" spc="-434"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ενέργεια</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καταγράφεται</a:t>
            </a:r>
            <a:r>
              <a:rPr kumimoji="0" sz="2000" b="0" i="0" u="none" strike="noStrike" kern="1200" cap="none" spc="-4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στην</a:t>
            </a:r>
            <a:r>
              <a:rPr kumimoji="0" sz="2000" b="0" i="0" u="none" strike="noStrike" kern="1200" cap="none" spc="-5" normalizeH="0" baseline="0" noProof="0" dirty="0">
                <a:ln>
                  <a:noFill/>
                </a:ln>
                <a:solidFill>
                  <a:srgbClr val="FF0000"/>
                </a:solidFill>
                <a:effectLst/>
                <a:uLnTx/>
                <a:uFillTx/>
                <a:latin typeface="Calibri"/>
                <a:ea typeface="+mn-ea"/>
                <a:cs typeface="Calibri"/>
              </a:rPr>
              <a:t> οθόνη</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αυτή.</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txBox="1">
            <a:spLocks noGrp="1"/>
          </p:cNvSpPr>
          <p:nvPr>
            <p:ph type="title"/>
          </p:nvPr>
        </p:nvSpPr>
        <p:spPr>
          <a:xfrm>
            <a:off x="269849" y="74422"/>
            <a:ext cx="1065403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5" dirty="0">
                <a:solidFill>
                  <a:srgbClr val="FFFFFF"/>
                </a:solidFill>
              </a:rPr>
              <a:t> </a:t>
            </a:r>
            <a:r>
              <a:rPr sz="2800" spc="-35" dirty="0">
                <a:solidFill>
                  <a:srgbClr val="FFFFFF"/>
                </a:solidFill>
              </a:rPr>
              <a:t>DETAILS</a:t>
            </a:r>
            <a:r>
              <a:rPr sz="2800" spc="25" dirty="0">
                <a:solidFill>
                  <a:srgbClr val="FFFFFF"/>
                </a:solidFill>
              </a:rPr>
              <a:t> </a:t>
            </a:r>
            <a:r>
              <a:rPr sz="2800" spc="-5" dirty="0">
                <a:solidFill>
                  <a:srgbClr val="FFFFFF"/>
                </a:solidFill>
              </a:rPr>
              <a:t>-</a:t>
            </a:r>
            <a:r>
              <a:rPr sz="2800" spc="15" dirty="0">
                <a:solidFill>
                  <a:srgbClr val="FFFFFF"/>
                </a:solidFill>
              </a:rPr>
              <a:t> </a:t>
            </a:r>
            <a:r>
              <a:rPr sz="2800" spc="-15" dirty="0">
                <a:solidFill>
                  <a:srgbClr val="FFFFFF"/>
                </a:solidFill>
              </a:rPr>
              <a:t>CONTENT</a:t>
            </a:r>
            <a:r>
              <a:rPr sz="2800" spc="40" dirty="0">
                <a:solidFill>
                  <a:srgbClr val="FFFFFF"/>
                </a:solidFill>
              </a:rPr>
              <a:t> </a:t>
            </a:r>
            <a:r>
              <a:rPr sz="2800" spc="-5" dirty="0">
                <a:solidFill>
                  <a:srgbClr val="FFFFFF"/>
                </a:solidFill>
              </a:rPr>
              <a:t>MENU</a:t>
            </a:r>
            <a:r>
              <a:rPr sz="2800" spc="15" dirty="0">
                <a:solidFill>
                  <a:srgbClr val="FFFFFF"/>
                </a:solidFill>
              </a:rPr>
              <a:t> </a:t>
            </a:r>
            <a:r>
              <a:rPr sz="2800" spc="-5" dirty="0">
                <a:solidFill>
                  <a:srgbClr val="FFFFFF"/>
                </a:solidFill>
              </a:rPr>
              <a:t>–</a:t>
            </a:r>
            <a:r>
              <a:rPr sz="2800" spc="15" dirty="0">
                <a:solidFill>
                  <a:srgbClr val="FFFFFF"/>
                </a:solidFill>
              </a:rPr>
              <a:t> </a:t>
            </a:r>
            <a:r>
              <a:rPr sz="2800" spc="-25" dirty="0">
                <a:solidFill>
                  <a:srgbClr val="FFFFFF"/>
                </a:solidFill>
              </a:rPr>
              <a:t>HISTORY</a:t>
            </a:r>
            <a:endParaRPr sz="2800" dirty="0"/>
          </a:p>
        </p:txBody>
      </p:sp>
      <p:pic>
        <p:nvPicPr>
          <p:cNvPr id="4" name="object 4"/>
          <p:cNvPicPr/>
          <p:nvPr/>
        </p:nvPicPr>
        <p:blipFill>
          <a:blip r:embed="rId2" cstate="print"/>
          <a:stretch>
            <a:fillRect/>
          </a:stretch>
        </p:blipFill>
        <p:spPr>
          <a:xfrm>
            <a:off x="0" y="1677923"/>
            <a:ext cx="12191999" cy="2958084"/>
          </a:xfrm>
          <a:prstGeom prst="rect">
            <a:avLst/>
          </a:prstGeom>
        </p:spPr>
      </p:pic>
      <p:sp>
        <p:nvSpPr>
          <p:cNvPr id="5" name="object 5"/>
          <p:cNvSpPr txBox="1"/>
          <p:nvPr/>
        </p:nvSpPr>
        <p:spPr>
          <a:xfrm>
            <a:off x="283565" y="4999101"/>
            <a:ext cx="10283190" cy="13976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Submission</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status:</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Submitted:</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υποβληθεί</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επιτυχώς,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αλλά</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δεν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ακόμη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παραληφθεί</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από</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Εθνική</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Υπηρεσία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Failed:</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H</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απόπειρα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ήταν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ανεπιτυχής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74320" marR="526415" lvl="0" indent="-262255"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Published:</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υποβληθεί</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επιτυχώς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επίσης,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παραληφθεί</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από</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Εθνική</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Υπηρεσία </a:t>
            </a:r>
            <a:r>
              <a:rPr kumimoji="0" sz="1800" b="0" i="0" u="none" strike="noStrike" kern="1200" cap="none" spc="-39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(Στην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λίστα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“My</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applications”</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status</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παραμένει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“Submitted”)</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7398" y="75692"/>
            <a:ext cx="639572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ΕΠΕΞΕΡΓΑΣΙΑ</a:t>
            </a:r>
            <a:r>
              <a:rPr sz="2800" spc="5"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318922" y="1007745"/>
            <a:ext cx="11088370" cy="145986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0" normalizeH="0" baseline="0" noProof="0" dirty="0">
                <a:ln>
                  <a:noFill/>
                </a:ln>
                <a:solidFill>
                  <a:srgbClr val="FF0000"/>
                </a:solidFill>
                <a:effectLst/>
                <a:uLnTx/>
                <a:uFillTx/>
                <a:latin typeface="Calibri"/>
                <a:ea typeface="+mn-ea"/>
                <a:cs typeface="Calibri"/>
              </a:rPr>
              <a:t>Mandatory</a:t>
            </a:r>
            <a:r>
              <a:rPr kumimoji="0" sz="2000" b="1" i="0" u="none" strike="noStrike" kern="1200" cap="none" spc="-4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fields</a:t>
            </a:r>
            <a:r>
              <a:rPr kumimoji="0" sz="2000" b="1" i="0" u="none" strike="noStrike" kern="1200" cap="none" spc="-15"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and</a:t>
            </a:r>
            <a:r>
              <a:rPr kumimoji="0" sz="2000" b="1"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sections</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950" b="0" i="0" u="none" strike="noStrike" kern="1200" cap="none" spc="0" normalizeH="0" baseline="0" noProof="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5"/>
              </a:spcBef>
              <a:spcAft>
                <a:spcPts val="0"/>
              </a:spcAft>
              <a:buClrTx/>
              <a:buSzTx/>
              <a:buFont typeface="Wingdings"/>
              <a:buChar char=""/>
              <a:tabLst>
                <a:tab pos="299085" algn="l"/>
                <a:tab pos="29972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Όλα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υποχρεωτικά</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πεδία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σηματοδοτούνται</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ένα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κόκκινο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αστερίσκο.</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
                <a:srgbClr val="FF0000"/>
              </a:buClr>
              <a:buSzTx/>
              <a:buFont typeface="Wingdings"/>
              <a:buChar char=""/>
              <a:tabLst/>
              <a:defRPr/>
            </a:pPr>
            <a:endParaRPr kumimoji="0" sz="1750" b="0" i="0" u="none" strike="noStrike" kern="1200" cap="none" spc="0" normalizeH="0" baseline="0" noProof="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Στην </a:t>
            </a:r>
            <a:r>
              <a:rPr kumimoji="0" sz="1800" b="0" i="0" u="none" strike="noStrike" kern="1200" cap="none" spc="-5" normalizeH="0" baseline="0" noProof="0" dirty="0">
                <a:ln>
                  <a:noFill/>
                </a:ln>
                <a:solidFill>
                  <a:srgbClr val="FF0000"/>
                </a:solidFill>
                <a:effectLst/>
                <a:uLnTx/>
                <a:uFillTx/>
                <a:latin typeface="Calibri"/>
                <a:ea typeface="+mn-ea"/>
                <a:cs typeface="Calibri"/>
              </a:rPr>
              <a:t>περίπτωση</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υποχρεωτικά</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πεδία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δεν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είναι</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όλα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συμπληρωμένα,</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υποβολή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αίτησης </a:t>
            </a:r>
            <a:r>
              <a:rPr kumimoji="0" sz="1800" b="0" i="0" u="none" strike="noStrike" kern="1200" cap="none" spc="0" normalizeH="0" baseline="0" noProof="0" dirty="0">
                <a:ln>
                  <a:noFill/>
                </a:ln>
                <a:solidFill>
                  <a:srgbClr val="FF0000"/>
                </a:solidFill>
                <a:effectLst/>
                <a:uLnTx/>
                <a:uFillTx/>
                <a:latin typeface="Calibri"/>
                <a:ea typeface="+mn-ea"/>
                <a:cs typeface="Calibri"/>
              </a:rPr>
              <a:t>δεν </a:t>
            </a:r>
            <a:r>
              <a:rPr kumimoji="0" sz="1800" b="0" i="0" u="none" strike="noStrike" kern="1200" cap="none" spc="-5" normalizeH="0" baseline="0" noProof="0" dirty="0">
                <a:ln>
                  <a:noFill/>
                </a:ln>
                <a:solidFill>
                  <a:srgbClr val="FF0000"/>
                </a:solidFill>
                <a:effectLst/>
                <a:uLnTx/>
                <a:uFillTx/>
                <a:latin typeface="Calibri"/>
                <a:ea typeface="+mn-ea"/>
                <a:cs typeface="Calibri"/>
              </a:rPr>
              <a:t>είναι</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εφ</a:t>
            </a:r>
            <a:r>
              <a:rPr kumimoji="0" sz="1800" b="1" i="0" u="none" strike="noStrike" kern="1200" cap="none" spc="-5" normalizeH="0" baseline="0" noProof="0" dirty="0">
                <a:ln>
                  <a:noFill/>
                </a:ln>
                <a:solidFill>
                  <a:srgbClr val="FF0000"/>
                </a:solidFill>
                <a:effectLst/>
                <a:uLnTx/>
                <a:uFillTx/>
                <a:latin typeface="Calibri"/>
                <a:ea typeface="+mn-ea"/>
                <a:cs typeface="Calibri"/>
              </a:rPr>
              <a:t>ικτή</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6146" name="Picture 2">
            <a:extLst>
              <a:ext uri="{FF2B5EF4-FFF2-40B4-BE49-F238E27FC236}">
                <a16:creationId xmlns:a16="http://schemas.microsoft.com/office/drawing/2014/main" id="{7052EE05-A72C-3669-DFC5-E6E06852BE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049" y="3103611"/>
            <a:ext cx="11821901" cy="21165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5524" y="67182"/>
            <a:ext cx="639318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ΕΠΕΞΕΡΓΑΣΙΑ</a:t>
            </a:r>
            <a:r>
              <a:rPr sz="2800"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412191" y="925525"/>
            <a:ext cx="5180330" cy="33147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5" normalizeH="0" baseline="0" noProof="0" dirty="0">
                <a:ln>
                  <a:noFill/>
                </a:ln>
                <a:solidFill>
                  <a:srgbClr val="FF0000"/>
                </a:solidFill>
                <a:effectLst/>
                <a:uLnTx/>
                <a:uFillTx/>
                <a:latin typeface="Calibri"/>
                <a:ea typeface="+mn-ea"/>
                <a:cs typeface="Calibri"/>
              </a:rPr>
              <a:t>Προειδοποιητικά</a:t>
            </a:r>
            <a:r>
              <a:rPr kumimoji="0" sz="2000" b="1" i="0" u="none" strike="noStrike" kern="1200" cap="none" spc="-3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και</a:t>
            </a:r>
            <a:r>
              <a:rPr kumimoji="0" sz="2000" b="1" i="0" u="none" strike="noStrike" kern="1200" cap="none" spc="-5" normalizeH="0" baseline="0" noProof="0" dirty="0">
                <a:ln>
                  <a:noFill/>
                </a:ln>
                <a:solidFill>
                  <a:srgbClr val="FF0000"/>
                </a:solidFill>
                <a:effectLst/>
                <a:uLnTx/>
                <a:uFillTx/>
                <a:latin typeface="Calibri"/>
                <a:ea typeface="+mn-ea"/>
                <a:cs typeface="Calibri"/>
              </a:rPr>
              <a:t> Πληροφοριακά</a:t>
            </a:r>
            <a:r>
              <a:rPr kumimoji="0" sz="2000" b="1" i="0" u="none" strike="noStrike" kern="1200" cap="none" spc="-1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Μηνύματα</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333756" y="1588006"/>
            <a:ext cx="6236208" cy="5183122"/>
          </a:xfrm>
          <a:prstGeom prst="rect">
            <a:avLst/>
          </a:prstGeom>
        </p:spPr>
      </p:pic>
      <p:sp>
        <p:nvSpPr>
          <p:cNvPr id="5" name="object 5"/>
          <p:cNvSpPr txBox="1"/>
          <p:nvPr/>
        </p:nvSpPr>
        <p:spPr>
          <a:xfrm>
            <a:off x="6981825" y="2456815"/>
            <a:ext cx="4800600" cy="1123315"/>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Κάποια </a:t>
            </a:r>
            <a:r>
              <a:rPr kumimoji="0" sz="1800" b="0" i="0" u="none" strike="noStrike" kern="1200" cap="none" spc="-10" normalizeH="0" baseline="0" noProof="0" dirty="0">
                <a:ln>
                  <a:noFill/>
                </a:ln>
                <a:solidFill>
                  <a:srgbClr val="FF0000"/>
                </a:solidFill>
                <a:effectLst/>
                <a:uLnTx/>
                <a:uFillTx/>
                <a:latin typeface="Calibri"/>
                <a:ea typeface="+mn-ea"/>
                <a:cs typeface="Calibri"/>
              </a:rPr>
              <a:t>μηνύματα βρίσκονται </a:t>
            </a:r>
            <a:r>
              <a:rPr kumimoji="0" sz="1800" b="0" i="0" u="none" strike="noStrike" kern="1200" cap="none" spc="0" normalizeH="0" baseline="0" noProof="0" dirty="0">
                <a:ln>
                  <a:noFill/>
                </a:ln>
                <a:solidFill>
                  <a:srgbClr val="FF0000"/>
                </a:solidFill>
                <a:effectLst/>
                <a:uLnTx/>
                <a:uFillTx/>
                <a:latin typeface="Calibri"/>
                <a:ea typeface="+mn-ea"/>
                <a:cs typeface="Calibri"/>
              </a:rPr>
              <a:t>στην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 </a:t>
            </a:r>
            <a:r>
              <a:rPr kumimoji="0" sz="1800" b="0" i="0" u="none" strike="noStrike" kern="1200" cap="none" spc="-10" normalizeH="0" baseline="0" noProof="0" dirty="0">
                <a:ln>
                  <a:noFill/>
                </a:ln>
                <a:solidFill>
                  <a:srgbClr val="FF0000"/>
                </a:solidFill>
                <a:effectLst/>
                <a:uLnTx/>
                <a:uFillTx/>
                <a:latin typeface="Calibri"/>
                <a:ea typeface="+mn-ea"/>
                <a:cs typeface="Calibri"/>
              </a:rPr>
              <a:t>ούτως </a:t>
            </a:r>
            <a:r>
              <a:rPr kumimoji="0" sz="1800" b="0" i="0" u="none" strike="noStrike" kern="1200" cap="none" spc="0" normalizeH="0" baseline="0" noProof="0" dirty="0">
                <a:ln>
                  <a:noFill/>
                </a:ln>
                <a:solidFill>
                  <a:srgbClr val="FF0000"/>
                </a:solidFill>
                <a:effectLst/>
                <a:uLnTx/>
                <a:uFillTx/>
                <a:latin typeface="Calibri"/>
                <a:ea typeface="+mn-ea"/>
                <a:cs typeface="Calibri"/>
              </a:rPr>
              <a:t>ή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άλλως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κάποια</a:t>
            </a:r>
            <a:r>
              <a:rPr kumimoji="0" sz="1800" b="0" i="0" u="none" strike="noStrike" kern="1200" cap="none" spc="-5" normalizeH="0" baseline="0" noProof="0" dirty="0">
                <a:ln>
                  <a:noFill/>
                </a:ln>
                <a:solidFill>
                  <a:srgbClr val="FF0000"/>
                </a:solidFill>
                <a:effectLst/>
                <a:uLnTx/>
                <a:uFillTx/>
                <a:latin typeface="Calibri"/>
                <a:ea typeface="+mn-ea"/>
                <a:cs typeface="Calibri"/>
              </a:rPr>
              <a:t> άλλα</a:t>
            </a:r>
            <a:r>
              <a:rPr kumimoji="0" sz="1800" b="0" i="0" u="none" strike="noStrike" kern="1200" cap="none" spc="40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εμφανίζονται</a:t>
            </a:r>
            <a:r>
              <a:rPr kumimoji="0" sz="1800" b="0" i="0" u="none" strike="noStrike" kern="1200" cap="none" spc="40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μόνο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εφόσον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συγκεκριμένα</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πεδία</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συμπληρωθούν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 </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λανθασμένα</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στοιχεία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9298" y="74752"/>
            <a:ext cx="8202930" cy="45212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1" i="0" u="none" strike="noStrike" kern="1200" cap="none" spc="-25" normalizeH="0" baseline="0" noProof="0" dirty="0">
                <a:ln>
                  <a:noFill/>
                </a:ln>
                <a:solidFill>
                  <a:srgbClr val="FFFFFF"/>
                </a:solidFill>
                <a:effectLst/>
                <a:uLnTx/>
                <a:uFillTx/>
                <a:latin typeface="Calibri"/>
                <a:ea typeface="+mn-ea"/>
                <a:cs typeface="Calibri"/>
              </a:rPr>
              <a:t>APPLICATIONS</a:t>
            </a:r>
            <a:r>
              <a:rPr kumimoji="0" sz="2800" b="1" i="0" u="none" strike="noStrike" kern="1200" cap="none" spc="50" normalizeH="0" baseline="0" noProof="0" dirty="0">
                <a:ln>
                  <a:noFill/>
                </a:ln>
                <a:solidFill>
                  <a:srgbClr val="FFFFFF"/>
                </a:solidFill>
                <a:effectLst/>
                <a:uLnTx/>
                <a:uFillTx/>
                <a:latin typeface="Calibri"/>
                <a:ea typeface="+mn-ea"/>
                <a:cs typeface="Calibri"/>
              </a:rPr>
              <a:t> </a:t>
            </a:r>
            <a:r>
              <a:rPr kumimoji="0" sz="2800" b="1" i="0" u="none" strike="noStrike" kern="1200" cap="none" spc="-5" normalizeH="0" baseline="0" noProof="0" dirty="0">
                <a:ln>
                  <a:noFill/>
                </a:ln>
                <a:solidFill>
                  <a:srgbClr val="FFFFFF"/>
                </a:solidFill>
                <a:effectLst/>
                <a:uLnTx/>
                <a:uFillTx/>
                <a:latin typeface="Calibri"/>
                <a:ea typeface="+mn-ea"/>
                <a:cs typeface="Calibri"/>
              </a:rPr>
              <a:t>-</a:t>
            </a:r>
            <a:r>
              <a:rPr kumimoji="0" sz="2800" b="1" i="0" u="none" strike="noStrike" kern="1200" cap="none" spc="10" normalizeH="0" baseline="0" noProof="0" dirty="0">
                <a:ln>
                  <a:noFill/>
                </a:ln>
                <a:solidFill>
                  <a:srgbClr val="FFFFFF"/>
                </a:solidFill>
                <a:effectLst/>
                <a:uLnTx/>
                <a:uFillTx/>
                <a:latin typeface="Calibri"/>
                <a:ea typeface="+mn-ea"/>
                <a:cs typeface="Calibri"/>
              </a:rPr>
              <a:t> </a:t>
            </a:r>
            <a:r>
              <a:rPr kumimoji="0" sz="2800" b="1" i="0" u="none" strike="noStrike" kern="1200" cap="none" spc="-5" normalizeH="0" baseline="0" noProof="0" dirty="0">
                <a:ln>
                  <a:noFill/>
                </a:ln>
                <a:solidFill>
                  <a:srgbClr val="FFFFFF"/>
                </a:solidFill>
                <a:effectLst/>
                <a:uLnTx/>
                <a:uFillTx/>
                <a:latin typeface="Calibri"/>
                <a:ea typeface="+mn-ea"/>
                <a:cs typeface="Calibri"/>
              </a:rPr>
              <a:t>MY</a:t>
            </a:r>
            <a:r>
              <a:rPr kumimoji="0" sz="2800" b="1" i="0" u="none" strike="noStrike" kern="1200" cap="none" spc="0" normalizeH="0" baseline="0" noProof="0" dirty="0">
                <a:ln>
                  <a:noFill/>
                </a:ln>
                <a:solidFill>
                  <a:srgbClr val="FFFFFF"/>
                </a:solidFill>
                <a:effectLst/>
                <a:uLnTx/>
                <a:uFillTx/>
                <a:latin typeface="Calibri"/>
                <a:ea typeface="+mn-ea"/>
                <a:cs typeface="Calibri"/>
              </a:rPr>
              <a:t> </a:t>
            </a:r>
            <a:r>
              <a:rPr kumimoji="0" sz="2800" b="1" i="0" u="none" strike="noStrike" kern="1200" cap="none" spc="-25" normalizeH="0" baseline="0" noProof="0" dirty="0">
                <a:ln>
                  <a:noFill/>
                </a:ln>
                <a:solidFill>
                  <a:srgbClr val="FFFFFF"/>
                </a:solidFill>
                <a:effectLst/>
                <a:uLnTx/>
                <a:uFillTx/>
                <a:latin typeface="Calibri"/>
                <a:ea typeface="+mn-ea"/>
                <a:cs typeface="Calibri"/>
              </a:rPr>
              <a:t>APPLICATIONS</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object 3"/>
          <p:cNvSpPr txBox="1"/>
          <p:nvPr/>
        </p:nvSpPr>
        <p:spPr>
          <a:xfrm>
            <a:off x="3781425" y="3237357"/>
            <a:ext cx="7874000" cy="848360"/>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Εδώ</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βρίσκονται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καταχωρημένες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όλες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αιτήσεις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στις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οποίες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πρόσβαση</a:t>
            </a:r>
            <a:r>
              <a:rPr kumimoji="0" sz="1800" b="0" i="0" u="none" strike="noStrike" kern="1200" cap="none" spc="0" normalizeH="0" baseline="0" noProof="0" dirty="0">
                <a:ln>
                  <a:noFill/>
                </a:ln>
                <a:solidFill>
                  <a:srgbClr val="FF0000"/>
                </a:solidFill>
                <a:effectLst/>
                <a:uLnTx/>
                <a:uFillTx/>
                <a:latin typeface="Calibri"/>
                <a:ea typeface="+mn-ea"/>
                <a:cs typeface="Calibri"/>
              </a:rPr>
              <a:t> ο </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είτε</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έχουν</a:t>
            </a:r>
            <a:r>
              <a:rPr kumimoji="0" sz="1800" b="0" i="0" u="none" strike="noStrike" kern="1200" cap="none" spc="-5" normalizeH="0" baseline="0" noProof="0" dirty="0">
                <a:ln>
                  <a:noFill/>
                </a:ln>
                <a:solidFill>
                  <a:srgbClr val="FF0000"/>
                </a:solidFill>
                <a:effectLst/>
                <a:uLnTx/>
                <a:uFillTx/>
                <a:latin typeface="Calibri"/>
                <a:ea typeface="+mn-ea"/>
                <a:cs typeface="Calibri"/>
              </a:rPr>
              <a:t> δημιουργηθεί</a:t>
            </a:r>
            <a:r>
              <a:rPr kumimoji="0" sz="1800" b="0" i="0" u="none" strike="noStrike" kern="1200" cap="none" spc="0" normalizeH="0" baseline="0" noProof="0" dirty="0">
                <a:ln>
                  <a:noFill/>
                </a:ln>
                <a:solidFill>
                  <a:srgbClr val="FF0000"/>
                </a:solidFill>
                <a:effectLst/>
                <a:uLnTx/>
                <a:uFillTx/>
                <a:latin typeface="Calibri"/>
                <a:ea typeface="+mn-ea"/>
                <a:cs typeface="Calibri"/>
              </a:rPr>
              <a:t> από</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τον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ίδιο</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είτε</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άλλοι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χρήστες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τις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έχουν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μοιραστεί</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μαζί</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του</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571500" y="1022603"/>
            <a:ext cx="2601468" cy="5224272"/>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312" y="54610"/>
            <a:ext cx="580136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 </a:t>
            </a:r>
            <a:r>
              <a:rPr sz="2800" spc="-25" dirty="0">
                <a:solidFill>
                  <a:srgbClr val="FFFFFF"/>
                </a:solidFill>
              </a:rPr>
              <a:t>APPLICATIONS</a:t>
            </a:r>
            <a:endParaRPr sz="2800" dirty="0"/>
          </a:p>
        </p:txBody>
      </p:sp>
      <p:sp>
        <p:nvSpPr>
          <p:cNvPr id="3" name="object 3"/>
          <p:cNvSpPr txBox="1"/>
          <p:nvPr/>
        </p:nvSpPr>
        <p:spPr>
          <a:xfrm>
            <a:off x="380187" y="700277"/>
            <a:ext cx="11202213" cy="2263440"/>
          </a:xfrm>
          <a:prstGeom prst="rect">
            <a:avLst/>
          </a:prstGeom>
        </p:spPr>
        <p:txBody>
          <a:bodyPr vert="horz" wrap="square" lIns="0" tIns="67310" rIns="0" bIns="0" rtlCol="0">
            <a:spAutoFit/>
          </a:bodyPr>
          <a:lstStyle/>
          <a:p>
            <a:pPr marL="12700" marR="0" lvl="0" indent="0" algn="l" defTabSz="914400" rtl="0" eaLnBrk="1" fontAlgn="auto" latinLnBrk="0" hangingPunct="1">
              <a:lnSpc>
                <a:spcPct val="100000"/>
              </a:lnSpc>
              <a:spcBef>
                <a:spcPts val="530"/>
              </a:spcBef>
              <a:spcAft>
                <a:spcPts val="0"/>
              </a:spcAft>
              <a:buClrTx/>
              <a:buSzTx/>
              <a:buFontTx/>
              <a:buNone/>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H</a:t>
            </a:r>
            <a:r>
              <a:rPr kumimoji="0" sz="1800" b="0" i="0" u="none" strike="noStrike" kern="1200" cap="none" spc="-5" normalizeH="0" baseline="0" noProof="0" dirty="0">
                <a:ln>
                  <a:noFill/>
                </a:ln>
                <a:solidFill>
                  <a:srgbClr val="FF0000"/>
                </a:solidFill>
                <a:effectLst/>
                <a:uLnTx/>
                <a:uFillTx/>
                <a:latin typeface="Calibri"/>
                <a:ea typeface="+mn-ea"/>
                <a:cs typeface="Calibri"/>
              </a:rPr>
              <a:t> οθόνη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MY</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15" normalizeH="0" baseline="0" noProof="0" dirty="0">
                <a:ln>
                  <a:noFill/>
                </a:ln>
                <a:solidFill>
                  <a:srgbClr val="FF0000"/>
                </a:solidFill>
                <a:effectLst/>
                <a:uLnTx/>
                <a:uFillTx/>
                <a:latin typeface="Calibri"/>
                <a:ea typeface="+mn-ea"/>
                <a:cs typeface="Calibri"/>
              </a:rPr>
              <a:t>APPLICATIONS</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διαθέτει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τα</a:t>
            </a:r>
            <a:r>
              <a:rPr kumimoji="0" sz="1800" b="0" i="0" u="none" strike="noStrike" kern="1200" cap="none" spc="-5" normalizeH="0" baseline="0" noProof="0" dirty="0">
                <a:ln>
                  <a:noFill/>
                </a:ln>
                <a:solidFill>
                  <a:srgbClr val="FF0000"/>
                </a:solidFill>
                <a:effectLst/>
                <a:uLnTx/>
                <a:uFillTx/>
                <a:latin typeface="Calibri"/>
                <a:ea typeface="+mn-ea"/>
                <a:cs typeface="Calibri"/>
              </a:rPr>
              <a:t> εξής: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358140" algn="l" defTabSz="914400" rtl="0" eaLnBrk="1" fontAlgn="auto" latinLnBrk="0" hangingPunct="1">
              <a:lnSpc>
                <a:spcPct val="100000"/>
              </a:lnSpc>
              <a:spcBef>
                <a:spcPts val="434"/>
              </a:spcBef>
              <a:spcAft>
                <a:spcPts val="0"/>
              </a:spcAft>
              <a:buClrTx/>
              <a:buSzTx/>
              <a:buFontTx/>
              <a:buAutoNum type="arabicPeriod"/>
              <a:tabLst>
                <a:tab pos="370205" algn="l"/>
                <a:tab pos="37084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Search</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and</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filter </a:t>
            </a:r>
            <a:r>
              <a:rPr kumimoji="0" sz="1800" b="1" i="0" u="none" strike="noStrike" kern="1200" cap="none" spc="0" normalizeH="0" baseline="0" noProof="0" dirty="0">
                <a:ln>
                  <a:noFill/>
                </a:ln>
                <a:solidFill>
                  <a:srgbClr val="FF0000"/>
                </a:solidFill>
                <a:effectLst/>
                <a:uLnTx/>
                <a:uFillTx/>
                <a:latin typeface="Calibri"/>
                <a:ea typeface="+mn-ea"/>
                <a:cs typeface="Calibri"/>
              </a:rPr>
              <a:t>panel</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Εφαρμογή</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φίλτρων</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αναζήτηση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συγκεκριμένης αίτησης ή ομάδας συγκεκριμένων αιτήσεων</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358140" algn="l" defTabSz="914400" rtl="0" eaLnBrk="1" fontAlgn="auto" latinLnBrk="0" hangingPunct="1">
              <a:lnSpc>
                <a:spcPct val="100000"/>
              </a:lnSpc>
              <a:spcBef>
                <a:spcPts val="430"/>
              </a:spcBef>
              <a:spcAft>
                <a:spcPts val="0"/>
              </a:spcAft>
              <a:buClrTx/>
              <a:buSzTx/>
              <a:buFontTx/>
              <a:buAutoNum type="arabicPeriod"/>
              <a:tabLst>
                <a:tab pos="370205" algn="l"/>
                <a:tab pos="37084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Search</a:t>
            </a:r>
            <a:r>
              <a:rPr kumimoji="0" sz="1800" b="1" i="0" u="none" strike="noStrike" kern="1200" cap="none" spc="-5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Results</a:t>
            </a:r>
            <a:r>
              <a:rPr kumimoji="0" sz="1800" b="0" i="0" u="none" strike="noStrike" kern="1200" cap="none" spc="-5" normalizeH="0" baseline="0" noProof="0" dirty="0">
                <a:ln>
                  <a:noFill/>
                </a:ln>
                <a:solidFill>
                  <a:srgbClr val="FF0000"/>
                </a:solidFill>
                <a:effectLst/>
                <a:uLnTx/>
                <a:uFillTx/>
                <a:latin typeface="Calibri"/>
                <a:ea typeface="+mn-ea"/>
                <a:cs typeface="Calibri"/>
              </a:rPr>
              <a: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3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Επιλεγμένα</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φίλτρα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αναζήτησης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34"/>
              </a:spcBef>
              <a:spcAft>
                <a:spcPts val="0"/>
              </a:spcAft>
              <a:buClrTx/>
              <a:buSzTx/>
              <a:buFont typeface="Wingdings"/>
              <a:buChar char=""/>
              <a:tabLst>
                <a:tab pos="354965" algn="l"/>
                <a:tab pos="35560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Αποτελέσματα</a:t>
            </a:r>
            <a:r>
              <a:rPr kumimoji="0" sz="1800" b="0" i="0" u="none" strike="noStrike" kern="1200" cap="none" spc="6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αναζήτησης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Κατάλογος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αιτήσεων</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στις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οποίες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πρόσβαση</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434"/>
              </a:spcBef>
              <a:spcAft>
                <a:spcPts val="0"/>
              </a:spcAft>
              <a:buClrTx/>
              <a:buSzTx/>
              <a:buFontTx/>
              <a:buNone/>
              <a:tabLst>
                <a:tab pos="346075"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3.	</a:t>
            </a:r>
            <a:r>
              <a:rPr kumimoji="0" sz="1800" b="0" i="0" u="none" strike="noStrike" kern="1200" cap="none" spc="-5" normalizeH="0" baseline="0" noProof="0" dirty="0">
                <a:ln>
                  <a:noFill/>
                </a:ln>
                <a:solidFill>
                  <a:srgbClr val="FF0000"/>
                </a:solidFill>
                <a:effectLst/>
                <a:uLnTx/>
                <a:uFillTx/>
                <a:latin typeface="Calibri"/>
                <a:ea typeface="+mn-ea"/>
                <a:cs typeface="Calibri"/>
              </a:rPr>
              <a:t>Καθορισμός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εμφανιζόμενου</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αριθμού</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αιτήσεων</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ανά </a:t>
            </a:r>
            <a:r>
              <a:rPr kumimoji="0" sz="1800" b="1" i="0" u="none" strike="noStrike" kern="1200" cap="none" spc="-5" normalizeH="0" baseline="0" noProof="0" dirty="0">
                <a:ln>
                  <a:noFill/>
                </a:ln>
                <a:solidFill>
                  <a:srgbClr val="FF0000"/>
                </a:solidFill>
                <a:effectLst/>
                <a:uLnTx/>
                <a:uFillTx/>
                <a:latin typeface="Calibri"/>
                <a:ea typeface="+mn-ea"/>
                <a:cs typeface="Calibri"/>
              </a:rPr>
              <a:t>σελίδα</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δυνατότητα </a:t>
            </a:r>
            <a:r>
              <a:rPr kumimoji="0" sz="1800" b="1" i="0" u="none" strike="noStrike" kern="1200" cap="none" spc="-10" normalizeH="0" baseline="0" noProof="0" dirty="0">
                <a:ln>
                  <a:noFill/>
                </a:ln>
                <a:solidFill>
                  <a:srgbClr val="FF0000"/>
                </a:solidFill>
                <a:effectLst/>
                <a:uLnTx/>
                <a:uFillTx/>
                <a:latin typeface="Calibri"/>
                <a:ea typeface="+mn-ea"/>
                <a:cs typeface="Calibri"/>
              </a:rPr>
              <a:t>πλοήγησης</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στις</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σελίδες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4" name="object 4"/>
          <p:cNvGrpSpPr/>
          <p:nvPr/>
        </p:nvGrpSpPr>
        <p:grpSpPr>
          <a:xfrm>
            <a:off x="333756" y="3130295"/>
            <a:ext cx="8282940" cy="3728085"/>
            <a:chOff x="333756" y="3130295"/>
            <a:chExt cx="8282940" cy="3728085"/>
          </a:xfrm>
        </p:grpSpPr>
        <p:pic>
          <p:nvPicPr>
            <p:cNvPr id="5" name="object 5"/>
            <p:cNvPicPr/>
            <p:nvPr/>
          </p:nvPicPr>
          <p:blipFill>
            <a:blip r:embed="rId2" cstate="print"/>
            <a:stretch>
              <a:fillRect/>
            </a:stretch>
          </p:blipFill>
          <p:spPr>
            <a:xfrm>
              <a:off x="333756" y="3130295"/>
              <a:ext cx="8282940" cy="3727702"/>
            </a:xfrm>
            <a:prstGeom prst="rect">
              <a:avLst/>
            </a:prstGeom>
          </p:spPr>
        </p:pic>
        <p:sp>
          <p:nvSpPr>
            <p:cNvPr id="6" name="object 6"/>
            <p:cNvSpPr/>
            <p:nvPr/>
          </p:nvSpPr>
          <p:spPr>
            <a:xfrm>
              <a:off x="4587240" y="3614927"/>
              <a:ext cx="937260" cy="511175"/>
            </a:xfrm>
            <a:custGeom>
              <a:avLst/>
              <a:gdLst/>
              <a:ahLst/>
              <a:cxnLst/>
              <a:rect l="l" t="t" r="r" b="b"/>
              <a:pathLst>
                <a:path w="937260" h="511175">
                  <a:moveTo>
                    <a:pt x="493649" y="38100"/>
                  </a:moveTo>
                  <a:lnTo>
                    <a:pt x="480949" y="31750"/>
                  </a:lnTo>
                  <a:lnTo>
                    <a:pt x="417449" y="0"/>
                  </a:lnTo>
                  <a:lnTo>
                    <a:pt x="417449" y="31750"/>
                  </a:lnTo>
                  <a:lnTo>
                    <a:pt x="0" y="31750"/>
                  </a:lnTo>
                  <a:lnTo>
                    <a:pt x="0" y="44450"/>
                  </a:lnTo>
                  <a:lnTo>
                    <a:pt x="417449" y="44450"/>
                  </a:lnTo>
                  <a:lnTo>
                    <a:pt x="417449" y="76200"/>
                  </a:lnTo>
                  <a:lnTo>
                    <a:pt x="480949" y="44450"/>
                  </a:lnTo>
                  <a:lnTo>
                    <a:pt x="493649" y="38100"/>
                  </a:lnTo>
                  <a:close/>
                </a:path>
                <a:path w="937260" h="511175">
                  <a:moveTo>
                    <a:pt x="937133" y="310896"/>
                  </a:moveTo>
                  <a:lnTo>
                    <a:pt x="852297" y="303276"/>
                  </a:lnTo>
                  <a:lnTo>
                    <a:pt x="863917" y="332828"/>
                  </a:lnTo>
                  <a:lnTo>
                    <a:pt x="441198" y="498856"/>
                  </a:lnTo>
                  <a:lnTo>
                    <a:pt x="445770" y="510667"/>
                  </a:lnTo>
                  <a:lnTo>
                    <a:pt x="868553" y="344614"/>
                  </a:lnTo>
                  <a:lnTo>
                    <a:pt x="880237" y="374269"/>
                  </a:lnTo>
                  <a:lnTo>
                    <a:pt x="921613" y="328168"/>
                  </a:lnTo>
                  <a:lnTo>
                    <a:pt x="937133" y="310896"/>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p:nvPr/>
        </p:nvSpPr>
        <p:spPr>
          <a:xfrm>
            <a:off x="5160645" y="3437382"/>
            <a:ext cx="1999614" cy="589915"/>
          </a:xfrm>
          <a:prstGeom prst="rect">
            <a:avLst/>
          </a:prstGeom>
        </p:spPr>
        <p:txBody>
          <a:bodyPr vert="horz" wrap="square" lIns="0" tIns="12700" rIns="0" bIns="0" rtlCol="0">
            <a:spAutoFit/>
          </a:bodyPr>
          <a:lstStyle/>
          <a:p>
            <a:pPr marL="416559" marR="5080" lvl="0" indent="-404495" algn="l" defTabSz="914400" rtl="0" eaLnBrk="1" fontAlgn="auto" latinLnBrk="0" hangingPunct="1">
              <a:lnSpc>
                <a:spcPct val="1543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Επιλεγμένα </a:t>
            </a:r>
            <a:r>
              <a:rPr kumimoji="0" sz="1200" b="0" i="0" u="none" strike="noStrike" kern="1200" cap="none" spc="-10" normalizeH="0" baseline="0" noProof="0" dirty="0">
                <a:ln>
                  <a:noFill/>
                </a:ln>
                <a:solidFill>
                  <a:srgbClr val="FF0000"/>
                </a:solidFill>
                <a:effectLst/>
                <a:uLnTx/>
                <a:uFillTx/>
                <a:latin typeface="Calibri"/>
                <a:ea typeface="+mn-ea"/>
                <a:cs typeface="Calibri"/>
              </a:rPr>
              <a:t>Φίλτρα </a:t>
            </a:r>
            <a:r>
              <a:rPr kumimoji="0" sz="1200" b="0" i="0" u="none" strike="noStrike" kern="1200" cap="none" spc="-5" normalizeH="0" baseline="0" noProof="0" dirty="0">
                <a:ln>
                  <a:noFill/>
                </a:ln>
                <a:solidFill>
                  <a:srgbClr val="FF0000"/>
                </a:solidFill>
                <a:effectLst/>
                <a:uLnTx/>
                <a:uFillTx/>
                <a:latin typeface="Calibri"/>
                <a:ea typeface="+mn-ea"/>
                <a:cs typeface="Calibri"/>
              </a:rPr>
              <a:t>Αναζήτησης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Κατάλογος</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Αιτήσεων</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8070" y="85970"/>
            <a:ext cx="1009396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dirty="0">
                <a:solidFill>
                  <a:srgbClr val="FFFFFF"/>
                </a:solidFill>
              </a:rPr>
              <a:t> </a:t>
            </a:r>
            <a:r>
              <a:rPr sz="2800" spc="-25" dirty="0">
                <a:solidFill>
                  <a:srgbClr val="FFFFFF"/>
                </a:solidFill>
              </a:rPr>
              <a:t>APPLICATIONS</a:t>
            </a:r>
            <a:r>
              <a:rPr sz="2800" spc="45" dirty="0">
                <a:solidFill>
                  <a:srgbClr val="FFFFFF"/>
                </a:solidFill>
              </a:rPr>
              <a:t> </a:t>
            </a:r>
            <a:r>
              <a:rPr sz="2800" spc="-5" dirty="0">
                <a:solidFill>
                  <a:srgbClr val="FFFFFF"/>
                </a:solidFill>
              </a:rPr>
              <a:t>–</a:t>
            </a:r>
            <a:r>
              <a:rPr sz="2800" spc="15" dirty="0">
                <a:solidFill>
                  <a:srgbClr val="FFFFFF"/>
                </a:solidFill>
              </a:rPr>
              <a:t> </a:t>
            </a:r>
            <a:r>
              <a:rPr sz="2800" spc="-15" dirty="0">
                <a:solidFill>
                  <a:srgbClr val="FFFFFF"/>
                </a:solidFill>
              </a:rPr>
              <a:t>SEARCH</a:t>
            </a:r>
            <a:r>
              <a:rPr sz="2800" spc="20" dirty="0">
                <a:solidFill>
                  <a:srgbClr val="FFFFFF"/>
                </a:solidFill>
              </a:rPr>
              <a:t> </a:t>
            </a:r>
            <a:r>
              <a:rPr sz="2800" spc="-10" dirty="0">
                <a:solidFill>
                  <a:srgbClr val="FFFFFF"/>
                </a:solidFill>
              </a:rPr>
              <a:t>AND</a:t>
            </a:r>
            <a:r>
              <a:rPr sz="2800" spc="25" dirty="0">
                <a:solidFill>
                  <a:srgbClr val="FFFFFF"/>
                </a:solidFill>
              </a:rPr>
              <a:t> </a:t>
            </a:r>
            <a:r>
              <a:rPr sz="2800" spc="-40" dirty="0">
                <a:solidFill>
                  <a:srgbClr val="FFFFFF"/>
                </a:solidFill>
              </a:rPr>
              <a:t>FILTER</a:t>
            </a:r>
            <a:r>
              <a:rPr sz="2800" spc="5" dirty="0">
                <a:solidFill>
                  <a:srgbClr val="FFFFFF"/>
                </a:solidFill>
              </a:rPr>
              <a:t> </a:t>
            </a:r>
            <a:r>
              <a:rPr sz="2800" spc="-45" dirty="0">
                <a:solidFill>
                  <a:srgbClr val="FFFFFF"/>
                </a:solidFill>
              </a:rPr>
              <a:t>PANEL</a:t>
            </a:r>
            <a:endParaRPr sz="2800" dirty="0"/>
          </a:p>
        </p:txBody>
      </p:sp>
      <p:sp>
        <p:nvSpPr>
          <p:cNvPr id="3" name="object 3"/>
          <p:cNvSpPr txBox="1"/>
          <p:nvPr/>
        </p:nvSpPr>
        <p:spPr>
          <a:xfrm>
            <a:off x="412191" y="1051305"/>
            <a:ext cx="11290300" cy="1441420"/>
          </a:xfrm>
          <a:prstGeom prst="rect">
            <a:avLst/>
          </a:prstGeom>
        </p:spPr>
        <p:txBody>
          <a:bodyPr vert="horz" wrap="square" lIns="0" tIns="12700" rIns="0" bIns="0" rtlCol="0">
            <a:spAutoFit/>
          </a:bodyPr>
          <a:lstStyle/>
          <a:p>
            <a:pPr marL="355600" marR="131445" lvl="0" indent="-342900" algn="l" defTabSz="914400" rtl="0" eaLnBrk="1" fontAlgn="auto" latinLnBrk="0" hangingPunct="1">
              <a:lnSpc>
                <a:spcPct val="100000"/>
              </a:lnSpc>
              <a:spcBef>
                <a:spcPts val="100"/>
              </a:spcBef>
              <a:spcAft>
                <a:spcPts val="0"/>
              </a:spcAft>
              <a:buClrTx/>
              <a:buSzTx/>
              <a:buFontTx/>
              <a:buAutoNum type="arabicPeriod"/>
              <a:tabLst>
                <a:tab pos="354965" algn="l"/>
                <a:tab pos="35560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Active</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filter</a:t>
            </a:r>
            <a:r>
              <a:rPr kumimoji="0" sz="1800" b="0" i="0" u="none" strike="noStrike" kern="1200" cap="none" spc="-10" normalizeH="0" baseline="0" noProof="0" dirty="0">
                <a:ln>
                  <a:noFill/>
                </a:ln>
                <a:solidFill>
                  <a:srgbClr val="FF0000"/>
                </a:solidFill>
                <a:effectLst/>
                <a:uLnTx/>
                <a:uFillTx/>
                <a:latin typeface="Calibri"/>
                <a:ea typeface="+mn-ea"/>
                <a:cs typeface="Calibri"/>
              </a:rPr>
              <a:t>:</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err="1">
                <a:ln>
                  <a:noFill/>
                </a:ln>
                <a:solidFill>
                  <a:srgbClr val="FF0000"/>
                </a:solidFill>
                <a:effectLst/>
                <a:uLnTx/>
                <a:uFillTx/>
                <a:latin typeface="Calibri"/>
                <a:ea typeface="+mn-ea"/>
                <a:cs typeface="Calibri"/>
              </a:rPr>
              <a:t>Δημιουργί</a:t>
            </a:r>
            <a:r>
              <a:rPr kumimoji="0" sz="1800" b="0" i="0" u="none" strike="noStrike" kern="1200" cap="none" spc="-10" normalizeH="0" baseline="0" noProof="0" dirty="0">
                <a:ln>
                  <a:noFill/>
                </a:ln>
                <a:solidFill>
                  <a:srgbClr val="FF0000"/>
                </a:solidFill>
                <a:effectLst/>
                <a:uLnTx/>
                <a:uFillTx/>
                <a:latin typeface="Calibri"/>
                <a:ea typeface="+mn-ea"/>
                <a:cs typeface="Calibri"/>
              </a:rPr>
              <a:t>α</a:t>
            </a:r>
            <a:r>
              <a:rPr kumimoji="0" lang="el-GR" sz="1800" b="0" i="0" u="none" strike="noStrike" kern="1200" cap="none" spc="-10" normalizeH="0" baseline="0" noProof="0" dirty="0">
                <a:ln>
                  <a:noFill/>
                </a:ln>
                <a:solidFill>
                  <a:srgbClr val="FF0000"/>
                </a:solidFill>
                <a:effectLst/>
                <a:uLnTx/>
                <a:uFillTx/>
                <a:latin typeface="Calibri"/>
                <a:ea typeface="+mn-ea"/>
                <a:cs typeface="Calibri"/>
              </a:rPr>
              <a:t> και αποθήκευση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lang="el-GR" sz="1800" b="0" i="0" u="none" strike="noStrike" kern="1200" cap="none" spc="15" normalizeH="0" baseline="0" noProof="0" dirty="0">
                <a:ln>
                  <a:noFill/>
                </a:ln>
                <a:solidFill>
                  <a:srgbClr val="FF0000"/>
                </a:solidFill>
                <a:effectLst/>
                <a:uLnTx/>
                <a:uFillTx/>
                <a:latin typeface="Calibri"/>
                <a:ea typeface="+mn-ea"/>
                <a:cs typeface="Calibri"/>
              </a:rPr>
              <a:t>ενός </a:t>
            </a:r>
            <a:r>
              <a:rPr kumimoji="0" lang="el-GR" sz="1800" b="0" i="0" u="none" strike="noStrike" kern="1200" cap="none" spc="-5" normalizeH="0" baseline="0" noProof="0" dirty="0">
                <a:ln>
                  <a:noFill/>
                </a:ln>
                <a:solidFill>
                  <a:srgbClr val="FF0000"/>
                </a:solidFill>
                <a:effectLst/>
                <a:uLnTx/>
                <a:uFillTx/>
                <a:latin typeface="Calibri"/>
                <a:ea typeface="+mn-ea"/>
                <a:cs typeface="Calibri"/>
              </a:rPr>
              <a:t>συνδυασμού </a:t>
            </a:r>
            <a:r>
              <a:rPr kumimoji="0" sz="1800" b="0" i="0" u="none" strike="noStrike" kern="1200" cap="none" spc="-20" normalizeH="0" baseline="0" noProof="0" dirty="0" err="1">
                <a:ln>
                  <a:noFill/>
                </a:ln>
                <a:solidFill>
                  <a:srgbClr val="FF0000"/>
                </a:solidFill>
                <a:effectLst/>
                <a:uLnTx/>
                <a:uFillTx/>
                <a:latin typeface="Calibri"/>
                <a:ea typeface="+mn-ea"/>
                <a:cs typeface="Calibri"/>
              </a:rPr>
              <a:t>φίλτρων</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(Επιλογή</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φίλτρων</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20"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5" normalizeH="0" baseline="0" noProof="0" dirty="0">
                <a:ln>
                  <a:noFill/>
                </a:ln>
                <a:solidFill>
                  <a:srgbClr val="FF0000"/>
                </a:solidFill>
                <a:effectLst/>
                <a:uLnTx/>
                <a:uFillTx/>
                <a:latin typeface="Calibri"/>
                <a:ea typeface="+mn-ea"/>
                <a:cs typeface="Calibri"/>
              </a:rPr>
              <a:t>Actions</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400"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15" normalizeH="0" baseline="0" noProof="0" dirty="0">
                <a:ln>
                  <a:noFill/>
                </a:ln>
                <a:solidFill>
                  <a:srgbClr val="FF0000"/>
                </a:solidFill>
                <a:effectLst/>
                <a:uLnTx/>
                <a:uFillTx/>
                <a:latin typeface="Calibri"/>
                <a:ea typeface="+mn-ea"/>
                <a:cs typeface="Calibri"/>
              </a:rPr>
              <a:t>Create</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new</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active </a:t>
            </a:r>
            <a:r>
              <a:rPr kumimoji="0" sz="1800" b="0" i="0" u="none" strike="noStrike" kern="1200" cap="none" spc="-39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filter</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30"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5" normalizeH="0" baseline="0" noProof="0" dirty="0">
                <a:ln>
                  <a:noFill/>
                </a:ln>
                <a:solidFill>
                  <a:srgbClr val="FF0000"/>
                </a:solidFill>
                <a:effectLst/>
                <a:uLnTx/>
                <a:uFillTx/>
                <a:latin typeface="Calibri"/>
                <a:ea typeface="+mn-ea"/>
                <a:cs typeface="Calibri"/>
              </a:rPr>
              <a:t>Active</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filter’s</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name</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45"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15" normalizeH="0" baseline="0" noProof="0" dirty="0">
                <a:ln>
                  <a:noFill/>
                </a:ln>
                <a:solidFill>
                  <a:srgbClr val="FF0000"/>
                </a:solidFill>
                <a:effectLst/>
                <a:uLnTx/>
                <a:uFillTx/>
                <a:latin typeface="Calibri"/>
                <a:ea typeface="+mn-ea"/>
                <a:cs typeface="Calibri"/>
              </a:rPr>
              <a:t>Create)</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ts val="2135"/>
              </a:lnSpc>
              <a:spcBef>
                <a:spcPts val="0"/>
              </a:spcBef>
              <a:spcAft>
                <a:spcPts val="0"/>
              </a:spcAft>
              <a:buClrTx/>
              <a:buSzTx/>
              <a:buFontTx/>
              <a:buAutoNum type="arabicPeriod"/>
              <a:tabLst>
                <a:tab pos="354965" algn="l"/>
                <a:tab pos="35560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Quick</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filter</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Καταχώρηση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κειμένου</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πιο</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στοχευμένη</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αναζήτηση,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π.χ. </a:t>
            </a:r>
            <a:r>
              <a:rPr kumimoji="0" sz="1800" b="0" i="0" u="none" strike="noStrike" kern="1200" cap="none" spc="-15" normalizeH="0" baseline="0" noProof="0" dirty="0">
                <a:ln>
                  <a:noFill/>
                </a:ln>
                <a:solidFill>
                  <a:srgbClr val="FF0000"/>
                </a:solidFill>
                <a:effectLst/>
                <a:uLnTx/>
                <a:uFillTx/>
                <a:latin typeface="Calibri"/>
                <a:ea typeface="+mn-ea"/>
                <a:cs typeface="Calibri"/>
              </a:rPr>
              <a:t>καταχώρηση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Form</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ID</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αναζήτηση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βάση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Form</a:t>
            </a:r>
            <a:r>
              <a:rPr kumimoji="0" sz="1800" b="0" i="0" u="none" strike="noStrike" kern="1200" cap="none" spc="0" normalizeH="0" baseline="0" noProof="0" dirty="0">
                <a:ln>
                  <a:noFill/>
                </a:ln>
                <a:solidFill>
                  <a:srgbClr val="FF0000"/>
                </a:solidFill>
                <a:effectLst/>
                <a:uLnTx/>
                <a:uFillTx/>
                <a:latin typeface="Calibri"/>
                <a:ea typeface="+mn-ea"/>
                <a:cs typeface="Calibri"/>
              </a:rPr>
              <a:t> ID</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αναζήτηση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κειμένου</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περιέχεται</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60" normalizeH="0" baseline="0" noProof="0" dirty="0">
                <a:ln>
                  <a:noFill/>
                </a:ln>
                <a:solidFill>
                  <a:srgbClr val="FF0000"/>
                </a:solidFill>
                <a:effectLst/>
                <a:uLnTx/>
                <a:uFillTx/>
                <a:latin typeface="Calibri"/>
                <a:ea typeface="+mn-ea"/>
                <a:cs typeface="Calibri"/>
              </a:rPr>
              <a:t> (Το</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κείμενο</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θα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προστεθεί</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στα</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Selected</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criteria)</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46075" marR="0" lvl="0" indent="-334010" algn="l" defTabSz="914400" rtl="0" eaLnBrk="1" fontAlgn="auto" latinLnBrk="0" hangingPunct="1">
              <a:lnSpc>
                <a:spcPct val="100000"/>
              </a:lnSpc>
              <a:spcBef>
                <a:spcPts val="434"/>
              </a:spcBef>
              <a:spcAft>
                <a:spcPts val="0"/>
              </a:spcAft>
              <a:buClrTx/>
              <a:buSzTx/>
              <a:buFontTx/>
              <a:buAutoNum type="arabicPeriod" startAt="3"/>
              <a:tabLst>
                <a:tab pos="346075" algn="l"/>
                <a:tab pos="346710" algn="l"/>
              </a:tabLst>
              <a:defRPr/>
            </a:pPr>
            <a:r>
              <a:rPr kumimoji="0" sz="1800" b="1" i="0" u="none" strike="noStrike" kern="1200" cap="none" spc="-10" normalizeH="0" baseline="0" noProof="0" dirty="0" err="1">
                <a:ln>
                  <a:noFill/>
                </a:ln>
                <a:solidFill>
                  <a:srgbClr val="FF0000"/>
                </a:solidFill>
                <a:effectLst/>
                <a:uLnTx/>
                <a:uFillTx/>
                <a:latin typeface="Calibri"/>
                <a:ea typeface="+mn-ea"/>
                <a:cs typeface="Calibri"/>
              </a:rPr>
              <a:t>Προκ</a:t>
            </a:r>
            <a:r>
              <a:rPr kumimoji="0" sz="1800" b="1" i="0" u="none" strike="noStrike" kern="1200" cap="none" spc="-10" normalizeH="0" baseline="0" noProof="0" dirty="0">
                <a:ln>
                  <a:noFill/>
                </a:ln>
                <a:solidFill>
                  <a:srgbClr val="FF0000"/>
                </a:solidFill>
                <a:effectLst/>
                <a:uLnTx/>
                <a:uFillTx/>
                <a:latin typeface="Calibri"/>
                <a:ea typeface="+mn-ea"/>
                <a:cs typeface="Calibri"/>
              </a:rPr>
              <a:t>αθορισμένα</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φίλτρα:</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Programmes,</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Calls,</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Rounds,</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20" normalizeH="0" baseline="0" noProof="0" dirty="0">
                <a:ln>
                  <a:noFill/>
                </a:ln>
                <a:solidFill>
                  <a:srgbClr val="FF0000"/>
                </a:solidFill>
                <a:effectLst/>
                <a:uLnTx/>
                <a:uFillTx/>
                <a:latin typeface="Calibri"/>
                <a:ea typeface="+mn-ea"/>
                <a:cs typeface="Calibri"/>
              </a:rPr>
              <a:t>Key</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Actions,</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Fields,</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15" normalizeH="0" baseline="0" noProof="0" dirty="0">
                <a:ln>
                  <a:noFill/>
                </a:ln>
                <a:solidFill>
                  <a:srgbClr val="FF0000"/>
                </a:solidFill>
                <a:effectLst/>
                <a:uLnTx/>
                <a:uFillTx/>
                <a:latin typeface="Calibri"/>
                <a:ea typeface="+mn-ea"/>
                <a:cs typeface="Calibri"/>
              </a:rPr>
              <a:t>States,</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Ownership</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333756" y="2756914"/>
            <a:ext cx="7438644" cy="410108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063673" y="43496"/>
            <a:ext cx="8595101" cy="523220"/>
          </a:xfrm>
          <a:prstGeom prst="rect">
            <a:avLst/>
          </a:prstGeom>
          <a:noFill/>
        </p:spPr>
        <p:txBody>
          <a:bodyPr wrap="square" rtlCol="0">
            <a:spAutoFit/>
          </a:bodyPr>
          <a:lstStyle/>
          <a:p>
            <a:pPr algn="ctr"/>
            <a:r>
              <a:rPr lang="el-GR" sz="2800" b="1" dirty="0">
                <a:solidFill>
                  <a:schemeClr val="bg1"/>
                </a:solidFill>
              </a:rPr>
              <a:t>ΒΑΣΙΚΕΣ ΠΡΟΤΕΡΑΙΟΤΗΤΕΣ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Rectangle 5"/>
          <p:cNvSpPr/>
          <p:nvPr/>
        </p:nvSpPr>
        <p:spPr>
          <a:xfrm>
            <a:off x="871218" y="1126352"/>
            <a:ext cx="8496944" cy="3200876"/>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Οι </a:t>
            </a:r>
            <a:r>
              <a:rPr lang="el-GR" sz="2200" b="1" kern="0" dirty="0">
                <a:solidFill>
                  <a:prstClr val="black"/>
                </a:solidFill>
              </a:rPr>
              <a:t>βασικές</a:t>
            </a:r>
            <a:r>
              <a:rPr kumimoji="0" lang="el-GR" sz="2200" b="1" i="0" u="none" strike="noStrike" kern="0" cap="none" spc="0" normalizeH="0" baseline="0" noProof="0" dirty="0">
                <a:ln>
                  <a:noFill/>
                </a:ln>
                <a:solidFill>
                  <a:prstClr val="black"/>
                </a:solidFill>
                <a:effectLst/>
                <a:uLnTx/>
                <a:uFillTx/>
              </a:rPr>
              <a:t> προτεραιότητες του Προγράμματος είναι οι ακόλουθες</a:t>
            </a:r>
            <a:r>
              <a:rPr kumimoji="0" lang="el-GR" sz="2200" b="0" i="0" u="none" strike="noStrike" kern="0" cap="none" spc="0" normalizeH="0" baseline="0" noProof="0" dirty="0">
                <a:ln>
                  <a:noFill/>
                </a:ln>
                <a:solidFill>
                  <a:prstClr val="black"/>
                </a:solidFill>
                <a:effectLst/>
                <a:uLnTx/>
                <a:uFillTx/>
              </a:rPr>
              <a: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Ένταξη και Πολυμορφία</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Ψηφιακός μετασχηματισμός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Περιβάλλον και καταπολέμηση της Κλιματικής Αλλαγής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2000" i="0" u="none" strike="noStrike" baseline="0" dirty="0">
                <a:solidFill>
                  <a:srgbClr val="000000"/>
                </a:solidFill>
                <a:latin typeface="Calibri" panose="020F0502020204030204" pitchFamily="34" charset="0"/>
              </a:rPr>
              <a:t>Συμμετοχή στον Δημοκρατικό Βίο, Κοινές </a:t>
            </a:r>
            <a:r>
              <a:rPr lang="el-GR" sz="2000" dirty="0">
                <a:solidFill>
                  <a:srgbClr val="000000"/>
                </a:solidFill>
                <a:latin typeface="Calibri" panose="020F0502020204030204" pitchFamily="34" charset="0"/>
              </a:rPr>
              <a:t>Α</a:t>
            </a:r>
            <a:r>
              <a:rPr lang="el-GR" sz="2000" i="0" u="none" strike="noStrike" baseline="0" dirty="0">
                <a:solidFill>
                  <a:srgbClr val="000000"/>
                </a:solidFill>
                <a:latin typeface="Calibri" panose="020F0502020204030204" pitchFamily="34" charset="0"/>
              </a:rPr>
              <a:t>ξίες και Συμμετοχή των πολιτών στα Κοινά </a:t>
            </a:r>
            <a:endParaRPr kumimoji="0" lang="el-GR" sz="2200" i="0" u="none" strike="noStrike" kern="0" cap="none" spc="0" normalizeH="0" baseline="0" noProof="0" dirty="0">
              <a:ln>
                <a:noFill/>
              </a:ln>
              <a:solidFill>
                <a:prstClr val="black"/>
              </a:solidFill>
              <a:effectLst/>
              <a:uLnTx/>
              <a:uFillTx/>
            </a:endParaRPr>
          </a:p>
        </p:txBody>
      </p:sp>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2866" y="4318824"/>
            <a:ext cx="3514724" cy="234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4056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6918" y="90297"/>
            <a:ext cx="862584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SEARCH</a:t>
            </a:r>
            <a:r>
              <a:rPr sz="2800" spc="15" dirty="0">
                <a:solidFill>
                  <a:srgbClr val="FFFFFF"/>
                </a:solidFill>
              </a:rPr>
              <a:t> </a:t>
            </a:r>
            <a:r>
              <a:rPr sz="2800" spc="-40" dirty="0">
                <a:solidFill>
                  <a:srgbClr val="FFFFFF"/>
                </a:solidFill>
              </a:rPr>
              <a:t>RESULTS</a:t>
            </a:r>
            <a:endParaRPr sz="2800" dirty="0"/>
          </a:p>
        </p:txBody>
      </p:sp>
      <p:sp>
        <p:nvSpPr>
          <p:cNvPr id="3" name="object 3"/>
          <p:cNvSpPr txBox="1"/>
          <p:nvPr/>
        </p:nvSpPr>
        <p:spPr>
          <a:xfrm>
            <a:off x="380187" y="755141"/>
            <a:ext cx="11507013" cy="232114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Υπάρχει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δυνατότητα</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επιλογής</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του</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τρόπου</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παρουσίασης</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15" normalizeH="0" baseline="0" noProof="0" dirty="0">
                <a:ln>
                  <a:noFill/>
                </a:ln>
                <a:solidFill>
                  <a:srgbClr val="FF0000"/>
                </a:solidFill>
                <a:effectLst/>
                <a:uLnTx/>
                <a:uFillTx/>
                <a:latin typeface="Calibri"/>
                <a:ea typeface="+mn-ea"/>
                <a:cs typeface="Calibri"/>
              </a:rPr>
              <a:t>των</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αποτελεσμάτων</a:t>
            </a:r>
            <a:r>
              <a:rPr kumimoji="0" sz="1800" b="1" i="0" u="none" strike="noStrike" kern="1200" cap="none" spc="5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αναζήτησης</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στην</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οθόνη</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MY</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15" normalizeH="0" baseline="0" noProof="0" dirty="0">
                <a:ln>
                  <a:noFill/>
                </a:ln>
                <a:solidFill>
                  <a:srgbClr val="FF0000"/>
                </a:solidFill>
                <a:effectLst/>
                <a:uLnTx/>
                <a:uFillTx/>
                <a:latin typeface="Calibri"/>
                <a:ea typeface="+mn-ea"/>
                <a:cs typeface="Calibri"/>
              </a:rPr>
              <a:t>APPLICATIONS</a:t>
            </a:r>
            <a:endParaRPr kumimoji="0" sz="1800" b="1"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srgbClr val="FF0000"/>
                </a:solidFill>
                <a:effectLst/>
                <a:uLnTx/>
                <a:uFillTx/>
                <a:latin typeface="Calibri"/>
                <a:ea typeface="+mn-ea"/>
                <a:cs typeface="Calibri"/>
              </a:rPr>
              <a:t>–</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2</a:t>
            </a:r>
            <a:r>
              <a:rPr kumimoji="0" sz="1800" b="0" i="0" u="none" strike="noStrike" kern="1200" cap="none" spc="-5" normalizeH="0" baseline="0" noProof="0" dirty="0">
                <a:ln>
                  <a:noFill/>
                </a:ln>
                <a:solidFill>
                  <a:srgbClr val="FF0000"/>
                </a:solidFill>
                <a:effectLst/>
                <a:uLnTx/>
                <a:uFillTx/>
                <a:latin typeface="Calibri"/>
                <a:ea typeface="+mn-ea"/>
                <a:cs typeface="Calibri"/>
              </a:rPr>
              <a:t> τρόποι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παρουσίασης: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358140" algn="l" defTabSz="914400" rtl="0" eaLnBrk="1" fontAlgn="auto" latinLnBrk="0" hangingPunct="1">
              <a:lnSpc>
                <a:spcPct val="100000"/>
              </a:lnSpc>
              <a:spcBef>
                <a:spcPts val="0"/>
              </a:spcBef>
              <a:spcAft>
                <a:spcPts val="0"/>
              </a:spcAft>
              <a:buClrTx/>
              <a:buSzTx/>
              <a:buFontTx/>
              <a:buAutoNum type="arabicPeriod"/>
              <a:tabLst>
                <a:tab pos="370205" algn="l"/>
                <a:tab pos="370840" algn="l"/>
              </a:tabLst>
              <a:defRPr/>
            </a:pPr>
            <a:r>
              <a:rPr kumimoji="0" sz="1800" b="1" i="0" u="none" strike="noStrike" kern="1200" cap="none" spc="-15" normalizeH="0" baseline="0" noProof="0" dirty="0">
                <a:ln>
                  <a:noFill/>
                </a:ln>
                <a:solidFill>
                  <a:srgbClr val="FF0000"/>
                </a:solidFill>
                <a:effectLst/>
                <a:uLnTx/>
                <a:uFillTx/>
                <a:latin typeface="Calibri"/>
                <a:ea typeface="+mn-ea"/>
                <a:cs typeface="Calibri"/>
              </a:rPr>
              <a:t>Card</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View</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Η εξ’ ορισμού</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ρύθμιση</a:t>
            </a:r>
            <a:r>
              <a:rPr kumimoji="0" lang="el-GR" sz="1800" b="0" i="0" u="none" strike="noStrike" kern="1200" cap="none" spc="-5" normalizeH="0" baseline="0" noProof="0" dirty="0">
                <a:ln>
                  <a:noFill/>
                </a:ln>
                <a:solidFill>
                  <a:srgbClr val="FF0000"/>
                </a:solidFill>
                <a:effectLst/>
                <a:uLnTx/>
                <a:uFillTx/>
                <a:latin typeface="Calibri"/>
                <a:ea typeface="+mn-ea"/>
                <a:cs typeface="Calibri"/>
              </a:rPr>
              <a:t>, κατά την οποία οι αιτήσεις εμφανίζονται ως ένας κατάλογος από κάρτες. Η κάθε κάρτα περιλαμβάνει βασικές πληροφορίες για την αίτηση και το κουμπί </a:t>
            </a:r>
            <a:r>
              <a:rPr kumimoji="0" lang="en-GB" sz="1800" b="0" i="0" u="none" strike="noStrike" kern="1200" cap="none" spc="-5" normalizeH="0" baseline="0" noProof="0" dirty="0">
                <a:ln>
                  <a:noFill/>
                </a:ln>
                <a:solidFill>
                  <a:srgbClr val="FF0000"/>
                </a:solidFill>
                <a:effectLst/>
                <a:uLnTx/>
                <a:uFillTx/>
                <a:latin typeface="Calibri"/>
                <a:ea typeface="+mn-ea"/>
                <a:cs typeface="Calibri"/>
              </a:rPr>
              <a:t>Actions</a:t>
            </a:r>
            <a:r>
              <a:rPr kumimoji="0" lang="el-GR" sz="1800" b="0" i="0" u="none" strike="noStrike" kern="1200" cap="none" spc="-5" normalizeH="0" baseline="0" noProof="0" dirty="0">
                <a:ln>
                  <a:noFill/>
                </a:ln>
                <a:solidFill>
                  <a:srgbClr val="FF0000"/>
                </a:solidFill>
                <a:effectLst/>
                <a:uLnTx/>
                <a:uFillTx/>
                <a:latin typeface="Calibri"/>
                <a:ea typeface="+mn-ea"/>
                <a:cs typeface="Calibri"/>
              </a:rPr>
              <a: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442913" marR="0" lvl="0" indent="-360363" algn="l" defTabSz="914400" rtl="0" eaLnBrk="1" fontAlgn="auto" latinLnBrk="0" hangingPunct="1">
              <a:lnSpc>
                <a:spcPct val="100000"/>
              </a:lnSpc>
              <a:spcBef>
                <a:spcPts val="0"/>
              </a:spcBef>
              <a:spcAft>
                <a:spcPts val="0"/>
              </a:spcAft>
              <a:buClrTx/>
              <a:buSzTx/>
              <a:buFontTx/>
              <a:buNone/>
              <a:tabLst>
                <a:tab pos="442913" algn="l"/>
              </a:tabLst>
              <a:defRPr/>
            </a:pPr>
            <a:endParaRPr kumimoji="0" lang="el-GR" sz="2000" b="0" i="0" u="none" strike="noStrike" kern="1200" cap="none" spc="0" normalizeH="0" baseline="0" noProof="0" dirty="0">
              <a:ln>
                <a:noFill/>
              </a:ln>
              <a:solidFill>
                <a:prstClr val="black"/>
              </a:solidFill>
              <a:effectLst/>
              <a:uLnTx/>
              <a:uFillTx/>
              <a:latin typeface="Calibri"/>
              <a:ea typeface="+mn-ea"/>
              <a:cs typeface="Calibri"/>
            </a:endParaRPr>
          </a:p>
          <a:p>
            <a:pPr marL="360363" marR="0" lvl="0" indent="-360363" algn="l" defTabSz="914400" rtl="0" eaLnBrk="1" fontAlgn="auto" latinLnBrk="0" hangingPunct="1">
              <a:lnSpc>
                <a:spcPct val="100000"/>
              </a:lnSpc>
              <a:spcBef>
                <a:spcPts val="0"/>
              </a:spcBef>
              <a:spcAft>
                <a:spcPts val="0"/>
              </a:spcAft>
              <a:buClrTx/>
              <a:buSzTx/>
              <a:buFontTx/>
              <a:buNone/>
              <a:tabLst>
                <a:tab pos="360363" algn="l"/>
              </a:tabLst>
              <a:defRPr/>
            </a:pPr>
            <a:r>
              <a:rPr kumimoji="0" lang="el-GR" sz="2000" b="1" i="0" u="none" strike="noStrike" kern="1200" cap="none" spc="-10" normalizeH="0" baseline="0" noProof="0" dirty="0">
                <a:ln>
                  <a:noFill/>
                </a:ln>
                <a:solidFill>
                  <a:srgbClr val="FF0000"/>
                </a:solidFill>
                <a:effectLst/>
                <a:uLnTx/>
                <a:uFillTx/>
                <a:latin typeface="Calibri"/>
                <a:ea typeface="+mn-ea"/>
                <a:cs typeface="Calibri"/>
              </a:rPr>
              <a:t>2. </a:t>
            </a:r>
            <a:r>
              <a:rPr kumimoji="0" lang="el-GR"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List</a:t>
            </a:r>
            <a:r>
              <a:rPr kumimoji="0" sz="1800" b="1" i="0" u="none" strike="noStrike" kern="1200" cap="none" spc="-4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View</a:t>
            </a:r>
            <a:r>
              <a:rPr kumimoji="0" lang="el-GR" sz="1800" b="1" i="0" u="none" strike="noStrike" kern="1200" cap="none" spc="-5" normalizeH="0" baseline="0" noProof="0" dirty="0">
                <a:ln>
                  <a:noFill/>
                </a:ln>
                <a:solidFill>
                  <a:srgbClr val="FF0000"/>
                </a:solidFill>
                <a:effectLst/>
                <a:uLnTx/>
                <a:uFillTx/>
                <a:latin typeface="Calibri"/>
                <a:ea typeface="+mn-ea"/>
                <a:cs typeface="Calibri"/>
              </a:rPr>
              <a:t>: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Οι αιτήσεις εμφανίζονται σε πίνακα, με μία αίτηση ανά γραμμή και τις λεπτομέρειες να εμφανίζονται σε  στήλες. Το κουμπί </a:t>
            </a:r>
            <a:r>
              <a:rPr kumimoji="0" lang="en-GB" sz="1800" b="0" i="0" u="none" strike="noStrike" kern="1200" cap="none" spc="-10" normalizeH="0" baseline="0" noProof="0" dirty="0">
                <a:ln>
                  <a:noFill/>
                </a:ln>
                <a:solidFill>
                  <a:srgbClr val="FF0000"/>
                </a:solidFill>
                <a:effectLst/>
                <a:uLnTx/>
                <a:uFillTx/>
                <a:latin typeface="Calibri"/>
                <a:ea typeface="+mn-ea"/>
                <a:cs typeface="Calibri"/>
              </a:rPr>
              <a:t>Actions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είναι διαθέσιμο για κάθε αίτηση,</a:t>
            </a:r>
            <a:r>
              <a:rPr kumimoji="0" lang="en-GB" sz="1800" b="0" i="0" u="none" strike="noStrike" kern="1200" cap="none" spc="-10" normalizeH="0" baseline="0" noProof="0" dirty="0">
                <a:ln>
                  <a:noFill/>
                </a:ln>
                <a:solidFill>
                  <a:srgbClr val="FF0000"/>
                </a:solidFill>
                <a:effectLst/>
                <a:uLnTx/>
                <a:uFillTx/>
                <a:latin typeface="Calibri"/>
                <a:ea typeface="+mn-ea"/>
                <a:cs typeface="Calibri"/>
              </a:rPr>
              <a:t>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σε ξεχωριστή στήλη</a:t>
            </a:r>
            <a:r>
              <a:rPr kumimoji="0" lang="en-GB" sz="1800" b="0" i="0" u="none" strike="noStrike" kern="1200" cap="none" spc="-10" normalizeH="0" baseline="0" noProof="0" dirty="0">
                <a:ln>
                  <a:noFill/>
                </a:ln>
                <a:solidFill>
                  <a:srgbClr val="FF0000"/>
                </a:solidFill>
                <a:effectLst/>
                <a:uLnTx/>
                <a:uFillTx/>
                <a:latin typeface="Calibri"/>
                <a:ea typeface="+mn-ea"/>
                <a:cs typeface="Calibri"/>
              </a:rPr>
              <a:t>.</a:t>
            </a:r>
            <a:endParaRPr kumimoji="0" sz="1800" b="0" i="0" u="none" strike="noStrike" kern="1200" cap="none" spc="-10" normalizeH="0" baseline="0" noProof="0" dirty="0">
              <a:ln>
                <a:noFill/>
              </a:ln>
              <a:solidFill>
                <a:srgbClr val="FF0000"/>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374904" y="3206495"/>
            <a:ext cx="8208264" cy="3064764"/>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3756" y="109550"/>
            <a:ext cx="84385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MY </a:t>
            </a:r>
            <a:r>
              <a:rPr sz="2800" spc="-25" dirty="0">
                <a:solidFill>
                  <a:srgbClr val="FFFFFF"/>
                </a:solidFill>
              </a:rPr>
              <a:t>APPLICATIONS</a:t>
            </a:r>
            <a:r>
              <a:rPr sz="2800" spc="55" dirty="0">
                <a:solidFill>
                  <a:srgbClr val="FFFFFF"/>
                </a:solidFill>
              </a:rPr>
              <a:t> </a:t>
            </a:r>
            <a:r>
              <a:rPr sz="2800" spc="-5" dirty="0">
                <a:solidFill>
                  <a:srgbClr val="FFFFFF"/>
                </a:solidFill>
              </a:rPr>
              <a:t>–</a:t>
            </a:r>
            <a:r>
              <a:rPr sz="2800" spc="15" dirty="0">
                <a:solidFill>
                  <a:srgbClr val="FFFFFF"/>
                </a:solidFill>
              </a:rPr>
              <a:t> </a:t>
            </a:r>
            <a:r>
              <a:rPr sz="2800" spc="-55" dirty="0">
                <a:solidFill>
                  <a:srgbClr val="FFFFFF"/>
                </a:solidFill>
              </a:rPr>
              <a:t>ΚΑΡΤΑ</a:t>
            </a:r>
            <a:r>
              <a:rPr sz="2800" spc="35" dirty="0">
                <a:solidFill>
                  <a:srgbClr val="FFFFFF"/>
                </a:solidFill>
              </a:rPr>
              <a:t> </a:t>
            </a:r>
            <a:r>
              <a:rPr sz="2800" spc="-20" dirty="0">
                <a:solidFill>
                  <a:srgbClr val="FFFFFF"/>
                </a:solidFill>
              </a:rPr>
              <a:t>ΣΧΕΔΙΟΥ</a:t>
            </a:r>
            <a:endParaRPr sz="2800" dirty="0"/>
          </a:p>
        </p:txBody>
      </p:sp>
      <p:sp>
        <p:nvSpPr>
          <p:cNvPr id="3" name="object 3"/>
          <p:cNvSpPr txBox="1"/>
          <p:nvPr/>
        </p:nvSpPr>
        <p:spPr>
          <a:xfrm>
            <a:off x="352450" y="823925"/>
            <a:ext cx="11733530" cy="351980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Όταν</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τα</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αποτελέσματα</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αναζήτησης</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εμφανίζονται</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σε</a:t>
            </a:r>
            <a:r>
              <a:rPr kumimoji="0" sz="1800" b="1" i="0" u="none" strike="noStrike" kern="1200" cap="none" spc="4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card</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30" normalizeH="0" baseline="0" noProof="0" dirty="0">
                <a:ln>
                  <a:noFill/>
                </a:ln>
                <a:solidFill>
                  <a:srgbClr val="FF0000"/>
                </a:solidFill>
                <a:effectLst/>
                <a:uLnTx/>
                <a:uFillTx/>
                <a:latin typeface="Calibri"/>
                <a:ea typeface="+mn-ea"/>
                <a:cs typeface="Calibri"/>
              </a:rPr>
              <a:t>view,</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η</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15" normalizeH="0" baseline="0" noProof="0" dirty="0">
                <a:ln>
                  <a:noFill/>
                </a:ln>
                <a:solidFill>
                  <a:srgbClr val="FF0000"/>
                </a:solidFill>
                <a:effectLst/>
                <a:uLnTx/>
                <a:uFillTx/>
                <a:latin typeface="Calibri"/>
                <a:ea typeface="+mn-ea"/>
                <a:cs typeface="Calibri"/>
              </a:rPr>
              <a:t>κάρτα</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είναι συρρικνωμένη</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1" i="0" u="none" strike="noStrike" kern="1200" cap="none" spc="-25" normalizeH="0" baseline="0" noProof="0" dirty="0">
                <a:ln>
                  <a:noFill/>
                </a:ln>
                <a:solidFill>
                  <a:srgbClr val="FF0000"/>
                </a:solidFill>
                <a:effectLst/>
                <a:uLnTx/>
                <a:uFillTx/>
                <a:latin typeface="Calibri"/>
                <a:ea typeface="+mn-ea"/>
                <a:cs typeface="Calibri"/>
              </a:rPr>
              <a:t>και</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τα</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εξής στοιχεία</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είναι</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διαθέσιμα: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0520" marR="0" lvl="0" indent="-338455" algn="l" defTabSz="914400" rtl="0" eaLnBrk="1" fontAlgn="auto" latinLnBrk="0" hangingPunct="1">
              <a:lnSpc>
                <a:spcPct val="100000"/>
              </a:lnSpc>
              <a:spcBef>
                <a:spcPts val="1175"/>
              </a:spcBef>
              <a:spcAft>
                <a:spcPts val="0"/>
              </a:spcAft>
              <a:buClrTx/>
              <a:buSzPct val="88888"/>
              <a:buFontTx/>
              <a:buAutoNum type="arabicPeriod"/>
              <a:tabLst>
                <a:tab pos="350520" algn="l"/>
                <a:tab pos="351155"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Ημέρες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μέχρι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καταληκτική</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ημερομηνία:</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Μπλε</a:t>
            </a:r>
            <a:r>
              <a:rPr kumimoji="0" sz="1800" b="0" i="0" u="none" strike="noStrike" kern="1200" cap="none" spc="-5" normalizeH="0" baseline="0" noProof="0" dirty="0">
                <a:ln>
                  <a:noFill/>
                </a:ln>
                <a:solidFill>
                  <a:srgbClr val="FF0000"/>
                </a:solidFill>
                <a:effectLst/>
                <a:uLnTx/>
                <a:uFillTx/>
                <a:latin typeface="Wingdings"/>
                <a:ea typeface="+mn-ea"/>
                <a:cs typeface="Wingdings"/>
              </a:rPr>
              <a:t></a:t>
            </a:r>
            <a:r>
              <a:rPr kumimoji="0" sz="1800" b="0" i="0" u="none" strike="noStrike" kern="1200" cap="none" spc="-5" normalizeH="0" baseline="0" noProof="0" dirty="0">
                <a:ln>
                  <a:noFill/>
                </a:ln>
                <a:solidFill>
                  <a:srgbClr val="FF0000"/>
                </a:solidFill>
                <a:effectLst/>
                <a:uLnTx/>
                <a:uFillTx/>
                <a:latin typeface="Calibri"/>
                <a:ea typeface="+mn-ea"/>
                <a:cs typeface="Calibri"/>
              </a:rPr>
              <a:t>11</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περισσότερες</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Πορτοκαλί</a:t>
            </a:r>
            <a:r>
              <a:rPr kumimoji="0" sz="1800" b="0" i="0" u="none" strike="noStrike" kern="1200" cap="none" spc="-15" normalizeH="0" baseline="0" noProof="0" dirty="0">
                <a:ln>
                  <a:noFill/>
                </a:ln>
                <a:solidFill>
                  <a:srgbClr val="FF0000"/>
                </a:solidFill>
                <a:effectLst/>
                <a:uLnTx/>
                <a:uFillTx/>
                <a:latin typeface="Wingdings"/>
                <a:ea typeface="+mn-ea"/>
                <a:cs typeface="Wingdings"/>
              </a:rPr>
              <a:t></a:t>
            </a:r>
            <a:r>
              <a:rPr kumimoji="0" sz="1800" b="0" i="0" u="none" strike="noStrike" kern="1200" cap="none" spc="-15" normalizeH="0" baseline="0" noProof="0" dirty="0">
                <a:ln>
                  <a:noFill/>
                </a:ln>
                <a:solidFill>
                  <a:srgbClr val="FF0000"/>
                </a:solidFill>
                <a:effectLst/>
                <a:uLnTx/>
                <a:uFillTx/>
                <a:latin typeface="Calibri"/>
                <a:ea typeface="+mn-ea"/>
                <a:cs typeface="Calibri"/>
              </a:rPr>
              <a:t>2-10</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/Κόκκινο</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Wingdings"/>
                <a:ea typeface="+mn-ea"/>
                <a:cs typeface="Wingdings"/>
              </a:rPr>
              <a:t></a:t>
            </a:r>
            <a:r>
              <a:rPr kumimoji="0" sz="1800" b="0" i="0" u="none" strike="noStrike" kern="1200" cap="none" spc="-5" normalizeH="0" baseline="0" noProof="0" dirty="0">
                <a:ln>
                  <a:noFill/>
                </a:ln>
                <a:solidFill>
                  <a:srgbClr val="FF0000"/>
                </a:solidFill>
                <a:effectLst/>
                <a:uLnTx/>
                <a:uFillTx/>
                <a:latin typeface="Calibri"/>
                <a:ea typeface="+mn-ea"/>
                <a:cs typeface="Calibri"/>
              </a:rPr>
              <a:t>1</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ή</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λιγότερη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74930" lvl="0" indent="-342900" algn="l" defTabSz="914400" rtl="0" eaLnBrk="1" fontAlgn="auto" latinLnBrk="0" hangingPunct="1">
              <a:lnSpc>
                <a:spcPts val="2140"/>
              </a:lnSpc>
              <a:spcBef>
                <a:spcPts val="520"/>
              </a:spcBef>
              <a:spcAft>
                <a:spcPts val="0"/>
              </a:spcAft>
              <a:buClrTx/>
              <a:buSzTx/>
              <a:buFontTx/>
              <a:buAutoNum type="arabicPeriod"/>
              <a:tabLst>
                <a:tab pos="354965" algn="l"/>
                <a:tab pos="355600" algn="l"/>
              </a:tabLst>
              <a:defRPr/>
            </a:pPr>
            <a:r>
              <a:rPr kumimoji="0" lang="en-GB" sz="1800" b="0" i="0" u="none" strike="noStrike" kern="1200" cap="none" spc="-5" normalizeH="0" baseline="0" noProof="0" dirty="0">
                <a:ln>
                  <a:noFill/>
                </a:ln>
                <a:solidFill>
                  <a:srgbClr val="FF0000"/>
                </a:solidFill>
                <a:effectLst/>
                <a:uLnTx/>
                <a:uFillTx/>
                <a:latin typeface="Calibri"/>
                <a:ea typeface="+mn-ea"/>
                <a:cs typeface="Calibri"/>
              </a:rPr>
              <a:t>Completion</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Status:</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Πορτοκαλί</a:t>
            </a:r>
            <a:r>
              <a:rPr kumimoji="0" sz="1800" b="0" i="0" u="none" strike="noStrike" kern="1200" cap="none" spc="-15" normalizeH="0" baseline="0" noProof="0" dirty="0">
                <a:ln>
                  <a:noFill/>
                </a:ln>
                <a:solidFill>
                  <a:srgbClr val="FF0000"/>
                </a:solidFill>
                <a:effectLst/>
                <a:uLnTx/>
                <a:uFillTx/>
                <a:latin typeface="Wingdings"/>
                <a:ea typeface="+mn-ea"/>
                <a:cs typeface="Wingdings"/>
              </a:rPr>
              <a:t></a:t>
            </a:r>
            <a:r>
              <a:rPr kumimoji="0" sz="1800" b="0" i="0" u="none" strike="noStrike" kern="1200" cap="none" spc="-15" normalizeH="0" baseline="0" noProof="0" dirty="0">
                <a:ln>
                  <a:noFill/>
                </a:ln>
                <a:solidFill>
                  <a:srgbClr val="FF0000"/>
                </a:solidFill>
                <a:effectLst/>
                <a:uLnTx/>
                <a:uFillTx/>
                <a:latin typeface="Calibri"/>
                <a:ea typeface="+mn-ea"/>
                <a:cs typeface="Calibri"/>
              </a:rPr>
              <a:t>Draft</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Πράσινο</a:t>
            </a:r>
            <a:r>
              <a:rPr kumimoji="0" sz="1800" b="0" i="0" u="none" strike="noStrike" kern="1200" cap="none" spc="-10" normalizeH="0" baseline="0" noProof="0" dirty="0">
                <a:ln>
                  <a:noFill/>
                </a:ln>
                <a:solidFill>
                  <a:srgbClr val="FF0000"/>
                </a:solidFill>
                <a:effectLst/>
                <a:uLnTx/>
                <a:uFillTx/>
                <a:latin typeface="Wingdings"/>
                <a:ea typeface="+mn-ea"/>
                <a:cs typeface="Wingdings"/>
              </a:rPr>
              <a:t></a:t>
            </a:r>
            <a:r>
              <a:rPr kumimoji="0" sz="1800" b="0" i="0" u="none" strike="noStrike" kern="1200" cap="none" spc="-10" normalizeH="0" baseline="0" noProof="0" dirty="0">
                <a:ln>
                  <a:noFill/>
                </a:ln>
                <a:solidFill>
                  <a:srgbClr val="FF0000"/>
                </a:solidFill>
                <a:effectLst/>
                <a:uLnTx/>
                <a:uFillTx/>
                <a:latin typeface="Calibri"/>
                <a:ea typeface="+mn-ea"/>
                <a:cs typeface="Calibri"/>
              </a:rPr>
              <a:t>Submitted</a:t>
            </a:r>
            <a:r>
              <a:rPr kumimoji="0" sz="1800" b="0" i="0" u="none" strike="noStrike" kern="1200" cap="none" spc="6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Κόκκινο</a:t>
            </a:r>
            <a:r>
              <a:rPr kumimoji="0" sz="1800" b="0" i="0" u="none" strike="noStrike" kern="1200" cap="none" spc="-15" normalizeH="0" baseline="0" noProof="0" dirty="0">
                <a:ln>
                  <a:noFill/>
                </a:ln>
                <a:solidFill>
                  <a:srgbClr val="FF0000"/>
                </a:solidFill>
                <a:effectLst/>
                <a:uLnTx/>
                <a:uFillTx/>
                <a:latin typeface="Wingdings"/>
                <a:ea typeface="+mn-ea"/>
                <a:cs typeface="Wingdings"/>
              </a:rPr>
              <a:t></a:t>
            </a:r>
            <a:r>
              <a:rPr kumimoji="0" sz="1800" b="0" i="0" u="none" strike="noStrike" kern="1200" cap="none" spc="-15" normalizeH="0" baseline="0" noProof="0" dirty="0">
                <a:ln>
                  <a:noFill/>
                </a:ln>
                <a:solidFill>
                  <a:srgbClr val="FF0000"/>
                </a:solidFill>
                <a:effectLst/>
                <a:uLnTx/>
                <a:uFillTx/>
                <a:latin typeface="Calibri"/>
                <a:ea typeface="+mn-ea"/>
                <a:cs typeface="Calibri"/>
              </a:rPr>
              <a:t>Unsubmitted</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αντίστοιχο</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χρώμα</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λαμβάνει</a:t>
            </a:r>
            <a:r>
              <a:rPr kumimoji="0" sz="1800" b="0" i="0" u="none" strike="noStrike" kern="1200" cap="none" spc="5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 </a:t>
            </a:r>
            <a:r>
              <a:rPr kumimoji="0" sz="1800" b="0" i="0" u="none" strike="noStrike" kern="1200" cap="none" spc="-39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 </a:t>
            </a:r>
            <a:r>
              <a:rPr kumimoji="0" sz="1800" b="0" i="0" u="none" strike="noStrike" kern="1200" cap="none" spc="5" normalizeH="0" baseline="0" noProof="0" dirty="0">
                <a:ln>
                  <a:noFill/>
                </a:ln>
                <a:solidFill>
                  <a:srgbClr val="FF0000"/>
                </a:solidFill>
                <a:effectLst/>
                <a:uLnTx/>
                <a:uFillTx/>
                <a:latin typeface="Calibri"/>
                <a:ea typeface="+mn-ea"/>
                <a:cs typeface="Calibri"/>
              </a:rPr>
              <a:t>στήλη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στα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αριστερά</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της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κάρτας)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360"/>
              </a:spcBef>
              <a:spcAft>
                <a:spcPts val="0"/>
              </a:spcAft>
              <a:buClrTx/>
              <a:buSzTx/>
              <a:buFontTx/>
              <a:buAutoNum type="arabicPeriod"/>
              <a:tabLst>
                <a:tab pos="354965" algn="l"/>
                <a:tab pos="35560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Form</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ID</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34"/>
              </a:spcBef>
              <a:spcAft>
                <a:spcPts val="0"/>
              </a:spcAft>
              <a:buClrTx/>
              <a:buSzTx/>
              <a:buFontTx/>
              <a:buAutoNum type="arabicPeriod"/>
              <a:tabLst>
                <a:tab pos="354965" algn="l"/>
                <a:tab pos="35560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Όνομα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OID </a:t>
            </a:r>
            <a:r>
              <a:rPr kumimoji="0" sz="1800" b="0" i="0" u="none" strike="noStrike" kern="1200" cap="none" spc="-10" normalizeH="0" baseline="0" noProof="0" dirty="0">
                <a:ln>
                  <a:noFill/>
                </a:ln>
                <a:solidFill>
                  <a:srgbClr val="FF0000"/>
                </a:solidFill>
                <a:effectLst/>
                <a:uLnTx/>
                <a:uFillTx/>
                <a:latin typeface="Calibri"/>
                <a:ea typeface="+mn-ea"/>
                <a:cs typeface="Calibri"/>
              </a:rPr>
              <a:t>αιτούντος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οργανισμού</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30"/>
              </a:spcBef>
              <a:spcAft>
                <a:spcPts val="0"/>
              </a:spcAft>
              <a:buClrTx/>
              <a:buSzTx/>
              <a:buFontTx/>
              <a:buAutoNum type="arabicPeriod"/>
              <a:tabLst>
                <a:tab pos="354965" algn="l"/>
                <a:tab pos="35560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Τίτλος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Σχεδίου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34"/>
              </a:spcBef>
              <a:spcAft>
                <a:spcPts val="0"/>
              </a:spcAft>
              <a:buClrTx/>
              <a:buSzTx/>
              <a:buFontTx/>
              <a:buAutoNum type="arabicPeriod"/>
              <a:tabLst>
                <a:tab pos="354965" algn="l"/>
                <a:tab pos="35560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Πρόγραμμα,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Πρόσκληση,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Γύρος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Αιτήσεων</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(Round</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1/Round</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2</a:t>
            </a:r>
            <a:r>
              <a:rPr kumimoji="0" lang="en-GB" sz="1800" b="0" i="0" u="none" strike="noStrike" kern="1200" cap="none" spc="-5" normalizeH="0" baseline="0" noProof="0" dirty="0">
                <a:ln>
                  <a:noFill/>
                </a:ln>
                <a:solidFill>
                  <a:srgbClr val="FF0000"/>
                </a:solidFill>
                <a:effectLst/>
                <a:uLnTx/>
                <a:uFillTx/>
                <a:latin typeface="Calibri"/>
                <a:ea typeface="+mn-ea"/>
                <a:cs typeface="Calibri"/>
              </a:rPr>
              <a:t>/Round 3</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err="1">
                <a:ln>
                  <a:noFill/>
                </a:ln>
                <a:solidFill>
                  <a:srgbClr val="FF0000"/>
                </a:solidFill>
                <a:effectLst/>
                <a:uLnTx/>
                <a:uFillTx/>
                <a:latin typeface="Calibri"/>
                <a:ea typeface="+mn-ea"/>
                <a:cs typeface="Calibri"/>
              </a:rPr>
              <a:t>Δράση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42900" marR="5080" lvl="0" indent="-342900" algn="l" defTabSz="914400" rtl="0" eaLnBrk="1" fontAlgn="auto" latinLnBrk="0" hangingPunct="1">
              <a:lnSpc>
                <a:spcPct val="100000"/>
              </a:lnSpc>
              <a:spcBef>
                <a:spcPts val="434"/>
              </a:spcBef>
              <a:spcAft>
                <a:spcPts val="0"/>
              </a:spcAft>
              <a:buClrTx/>
              <a:buSzTx/>
              <a:buFontTx/>
              <a:buAutoNum type="arabicPeriod"/>
              <a:tabLst>
                <a:tab pos="342900" algn="l"/>
                <a:tab pos="343535"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Actions</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Button:</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Αναλόγως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τύπου</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κατάστασης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οποία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βρίσκεται</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του</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ρόλου</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σε</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αυτήν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εμφανίζονται</a:t>
            </a:r>
            <a:r>
              <a:rPr kumimoji="0" sz="1800" b="0" i="0" u="none" strike="noStrike" kern="1200" cap="none" spc="5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διαφορετικές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επιλογές</a:t>
            </a:r>
            <a:r>
              <a:rPr kumimoji="0" lang="en-GB" sz="1800" b="0" i="0" u="none" strike="noStrike" kern="1200" cap="none" spc="-5" normalizeH="0" baseline="0" noProof="0" dirty="0">
                <a:ln>
                  <a:noFill/>
                </a:ln>
                <a:solidFill>
                  <a:srgbClr val="FF0000"/>
                </a:solidFill>
                <a:effectLst/>
                <a:uLnTx/>
                <a:uFillTx/>
                <a:latin typeface="Calibri"/>
                <a:ea typeface="+mn-ea"/>
                <a:cs typeface="Calibri"/>
              </a:rPr>
              <a:t> (</a:t>
            </a:r>
            <a:r>
              <a:rPr kumimoji="0" lang="el-GR" sz="1800" b="0" i="0" u="none" strike="noStrike" kern="1200" cap="none" spc="-5" normalizeH="0" baseline="0" noProof="0" dirty="0">
                <a:ln>
                  <a:noFill/>
                </a:ln>
                <a:solidFill>
                  <a:srgbClr val="FF0000"/>
                </a:solidFill>
                <a:effectLst/>
                <a:uLnTx/>
                <a:uFillTx/>
                <a:latin typeface="Calibri"/>
                <a:ea typeface="+mn-ea"/>
                <a:cs typeface="Calibri"/>
              </a:rPr>
              <a:t>Διαφάνεια </a:t>
            </a:r>
            <a:r>
              <a:rPr kumimoji="0" lang="el-GR" sz="1800" b="0" i="0" u="none" strike="noStrike" kern="1200" cap="none" spc="-5" normalizeH="0" baseline="0" noProof="0" dirty="0" err="1">
                <a:ln>
                  <a:noFill/>
                </a:ln>
                <a:solidFill>
                  <a:srgbClr val="FF0000"/>
                </a:solidFill>
                <a:effectLst/>
                <a:uLnTx/>
                <a:uFillTx/>
                <a:latin typeface="Calibri"/>
                <a:ea typeface="+mn-ea"/>
                <a:cs typeface="Calibri"/>
              </a:rPr>
              <a:t>αρ</a:t>
            </a:r>
            <a:r>
              <a:rPr kumimoji="0" lang="el-GR" sz="1800" b="0" i="0" u="none" strike="noStrike" kern="1200" cap="none" spc="-5" normalizeH="0" baseline="0" noProof="0" dirty="0">
                <a:ln>
                  <a:noFill/>
                </a:ln>
                <a:solidFill>
                  <a:srgbClr val="FF0000"/>
                </a:solidFill>
                <a:effectLst/>
                <a:uLnTx/>
                <a:uFillTx/>
                <a:latin typeface="Calibri"/>
                <a:ea typeface="+mn-ea"/>
                <a:cs typeface="Calibri"/>
              </a:rPr>
              <a:t>. 98)</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333756" y="4649723"/>
            <a:ext cx="10363200" cy="1260348"/>
          </a:xfrm>
          <a:prstGeom prst="rect">
            <a:avLst/>
          </a:prstGeom>
        </p:spPr>
      </p:pic>
      <p:sp>
        <p:nvSpPr>
          <p:cNvPr id="5" name="object 5"/>
          <p:cNvSpPr txBox="1"/>
          <p:nvPr/>
        </p:nvSpPr>
        <p:spPr>
          <a:xfrm>
            <a:off x="489305" y="6154928"/>
            <a:ext cx="9645295" cy="53604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700" b="0" i="1" u="none" strike="noStrike" kern="1200" cap="none" spc="-5" normalizeH="0" baseline="0" noProof="0" dirty="0">
                <a:ln>
                  <a:noFill/>
                </a:ln>
                <a:solidFill>
                  <a:srgbClr val="FF0000"/>
                </a:solidFill>
                <a:effectLst/>
                <a:uLnTx/>
                <a:uFillTx/>
                <a:latin typeface="Calibri"/>
                <a:ea typeface="+mn-ea"/>
                <a:cs typeface="Calibri"/>
              </a:rPr>
              <a:t>!!!</a:t>
            </a:r>
            <a:r>
              <a:rPr kumimoji="0" sz="1700" b="0" i="1" u="none" strike="noStrike" kern="1200" cap="none" spc="-10" normalizeH="0" baseline="0" noProof="0" dirty="0">
                <a:ln>
                  <a:noFill/>
                </a:ln>
                <a:solidFill>
                  <a:srgbClr val="FF0000"/>
                </a:solidFill>
                <a:effectLst/>
                <a:uLnTx/>
                <a:uFillTx/>
                <a:latin typeface="Calibri"/>
                <a:ea typeface="+mn-ea"/>
                <a:cs typeface="Calibri"/>
              </a:rPr>
              <a:t> </a:t>
            </a:r>
            <a:r>
              <a:rPr kumimoji="0" sz="1700" b="0" i="1" u="none" strike="noStrike" kern="1200" cap="none" spc="-5" normalizeH="0" baseline="0" noProof="0" dirty="0">
                <a:ln>
                  <a:noFill/>
                </a:ln>
                <a:solidFill>
                  <a:srgbClr val="FF0000"/>
                </a:solidFill>
                <a:effectLst/>
                <a:uLnTx/>
                <a:uFillTx/>
                <a:latin typeface="Calibri"/>
                <a:ea typeface="+mn-ea"/>
                <a:cs typeface="Calibri"/>
              </a:rPr>
              <a:t>Όταν</a:t>
            </a:r>
            <a:r>
              <a:rPr kumimoji="0" sz="1700" b="0" i="1" u="none" strike="noStrike" kern="1200" cap="none" spc="0" normalizeH="0" baseline="0" noProof="0" dirty="0">
                <a:ln>
                  <a:noFill/>
                </a:ln>
                <a:solidFill>
                  <a:srgbClr val="FF0000"/>
                </a:solidFill>
                <a:effectLst/>
                <a:uLnTx/>
                <a:uFillTx/>
                <a:latin typeface="Calibri"/>
                <a:ea typeface="+mn-ea"/>
                <a:cs typeface="Calibri"/>
              </a:rPr>
              <a:t> η</a:t>
            </a:r>
            <a:r>
              <a:rPr kumimoji="0" sz="1700" b="0" i="1" u="none" strike="noStrike" kern="1200" cap="none" spc="-10" normalizeH="0" baseline="0" noProof="0" dirty="0">
                <a:ln>
                  <a:noFill/>
                </a:ln>
                <a:solidFill>
                  <a:srgbClr val="FF0000"/>
                </a:solidFill>
                <a:effectLst/>
                <a:uLnTx/>
                <a:uFillTx/>
                <a:latin typeface="Calibri"/>
                <a:ea typeface="+mn-ea"/>
                <a:cs typeface="Calibri"/>
              </a:rPr>
              <a:t> </a:t>
            </a:r>
            <a:r>
              <a:rPr kumimoji="0" sz="1700" b="0" i="1" u="none" strike="noStrike" kern="1200" cap="none" spc="-15" normalizeH="0" baseline="0" noProof="0" dirty="0">
                <a:ln>
                  <a:noFill/>
                </a:ln>
                <a:solidFill>
                  <a:srgbClr val="FF0000"/>
                </a:solidFill>
                <a:effectLst/>
                <a:uLnTx/>
                <a:uFillTx/>
                <a:latin typeface="Calibri"/>
                <a:ea typeface="+mn-ea"/>
                <a:cs typeface="Calibri"/>
              </a:rPr>
              <a:t>κάρτα</a:t>
            </a:r>
            <a:r>
              <a:rPr kumimoji="0" sz="1700" b="0" i="1" u="none" strike="noStrike" kern="1200" cap="none" spc="5" normalizeH="0" baseline="0" noProof="0" dirty="0">
                <a:ln>
                  <a:noFill/>
                </a:ln>
                <a:solidFill>
                  <a:srgbClr val="FF0000"/>
                </a:solidFill>
                <a:effectLst/>
                <a:uLnTx/>
                <a:uFillTx/>
                <a:latin typeface="Calibri"/>
                <a:ea typeface="+mn-ea"/>
                <a:cs typeface="Calibri"/>
              </a:rPr>
              <a:t> </a:t>
            </a:r>
            <a:r>
              <a:rPr kumimoji="0" sz="1700" b="0" i="1" u="none" strike="noStrike" kern="1200" cap="none" spc="-5" normalizeH="0" baseline="0" noProof="0" dirty="0">
                <a:ln>
                  <a:noFill/>
                </a:ln>
                <a:solidFill>
                  <a:srgbClr val="FF0000"/>
                </a:solidFill>
                <a:effectLst/>
                <a:uLnTx/>
                <a:uFillTx/>
                <a:latin typeface="Calibri"/>
                <a:ea typeface="+mn-ea"/>
                <a:cs typeface="Calibri"/>
              </a:rPr>
              <a:t>επεκταθεί,</a:t>
            </a:r>
            <a:r>
              <a:rPr kumimoji="0" sz="1700" b="0" i="1" u="none" strike="noStrike" kern="1200" cap="none" spc="-15" normalizeH="0" baseline="0" noProof="0" dirty="0">
                <a:ln>
                  <a:noFill/>
                </a:ln>
                <a:solidFill>
                  <a:srgbClr val="FF0000"/>
                </a:solidFill>
                <a:effectLst/>
                <a:uLnTx/>
                <a:uFillTx/>
                <a:latin typeface="Calibri"/>
                <a:ea typeface="+mn-ea"/>
                <a:cs typeface="Calibri"/>
              </a:rPr>
              <a:t> </a:t>
            </a:r>
            <a:r>
              <a:rPr kumimoji="0" sz="1700" b="0" i="1" u="none" strike="noStrike" kern="1200" cap="none" spc="0" normalizeH="0" baseline="0" noProof="0" dirty="0">
                <a:ln>
                  <a:noFill/>
                </a:ln>
                <a:solidFill>
                  <a:srgbClr val="FF0000"/>
                </a:solidFill>
                <a:effectLst/>
                <a:uLnTx/>
                <a:uFillTx/>
                <a:latin typeface="Calibri"/>
                <a:ea typeface="+mn-ea"/>
                <a:cs typeface="Calibri"/>
              </a:rPr>
              <a:t>εμφανίζονται</a:t>
            </a:r>
            <a:r>
              <a:rPr kumimoji="0" sz="1700" b="0" i="1" u="none" strike="noStrike" kern="1200" cap="none" spc="-15" normalizeH="0" baseline="0" noProof="0" dirty="0">
                <a:ln>
                  <a:noFill/>
                </a:ln>
                <a:solidFill>
                  <a:srgbClr val="FF0000"/>
                </a:solidFill>
                <a:effectLst/>
                <a:uLnTx/>
                <a:uFillTx/>
                <a:latin typeface="Calibri"/>
                <a:ea typeface="+mn-ea"/>
                <a:cs typeface="Calibri"/>
              </a:rPr>
              <a:t> </a:t>
            </a:r>
            <a:r>
              <a:rPr kumimoji="0" sz="1700" b="0" i="1" u="none" strike="noStrike" kern="1200" cap="none" spc="0" normalizeH="0" baseline="0" noProof="0" dirty="0">
                <a:ln>
                  <a:noFill/>
                </a:ln>
                <a:solidFill>
                  <a:srgbClr val="FF0000"/>
                </a:solidFill>
                <a:effectLst/>
                <a:uLnTx/>
                <a:uFillTx/>
                <a:latin typeface="Calibri"/>
                <a:ea typeface="+mn-ea"/>
                <a:cs typeface="Calibri"/>
              </a:rPr>
              <a:t>επιπρόσθετα</a:t>
            </a:r>
            <a:r>
              <a:rPr kumimoji="0" sz="1700" b="0" i="1" u="none" strike="noStrike" kern="1200" cap="none" spc="-15" normalizeH="0" baseline="0" noProof="0" dirty="0">
                <a:ln>
                  <a:noFill/>
                </a:ln>
                <a:solidFill>
                  <a:srgbClr val="FF0000"/>
                </a:solidFill>
                <a:effectLst/>
                <a:uLnTx/>
                <a:uFillTx/>
                <a:latin typeface="Calibri"/>
                <a:ea typeface="+mn-ea"/>
                <a:cs typeface="Calibri"/>
              </a:rPr>
              <a:t> </a:t>
            </a:r>
            <a:r>
              <a:rPr kumimoji="0" sz="1700" b="0" i="1" u="none" strike="noStrike" kern="1200" cap="none" spc="0" normalizeH="0" baseline="0" noProof="0" dirty="0">
                <a:ln>
                  <a:noFill/>
                </a:ln>
                <a:solidFill>
                  <a:srgbClr val="FF0000"/>
                </a:solidFill>
                <a:effectLst/>
                <a:uLnTx/>
                <a:uFillTx/>
                <a:latin typeface="Calibri"/>
                <a:ea typeface="+mn-ea"/>
                <a:cs typeface="Calibri"/>
              </a:rPr>
              <a:t>στοιχεία</a:t>
            </a:r>
            <a:r>
              <a:rPr kumimoji="0" lang="en-GB" sz="1700" b="0" i="1" u="none" strike="noStrike" kern="1200" cap="none" spc="0" normalizeH="0" baseline="0" noProof="0" dirty="0">
                <a:ln>
                  <a:noFill/>
                </a:ln>
                <a:solidFill>
                  <a:srgbClr val="FF0000"/>
                </a:solidFill>
                <a:effectLst/>
                <a:uLnTx/>
                <a:uFillTx/>
                <a:latin typeface="Calibri"/>
                <a:ea typeface="+mn-ea"/>
                <a:cs typeface="Calibri"/>
              </a:rPr>
              <a:t>, </a:t>
            </a:r>
            <a:r>
              <a:rPr kumimoji="0" lang="el-GR" sz="1700" b="0" i="1" u="none" strike="noStrike" kern="1200" cap="none" spc="0" normalizeH="0" baseline="0" noProof="0" dirty="0">
                <a:ln>
                  <a:noFill/>
                </a:ln>
                <a:solidFill>
                  <a:srgbClr val="FF0000"/>
                </a:solidFill>
                <a:effectLst/>
                <a:uLnTx/>
                <a:uFillTx/>
                <a:latin typeface="Calibri"/>
                <a:ea typeface="+mn-ea"/>
                <a:cs typeface="Calibri"/>
              </a:rPr>
              <a:t>όπως </a:t>
            </a:r>
            <a:r>
              <a:rPr kumimoji="0" lang="en-GB" sz="1700" b="0" i="1" u="none" strike="noStrike" kern="1200" cap="none" spc="0" normalizeH="0" baseline="0" noProof="0" dirty="0">
                <a:ln>
                  <a:noFill/>
                </a:ln>
                <a:solidFill>
                  <a:srgbClr val="FF0000"/>
                </a:solidFill>
                <a:effectLst/>
                <a:uLnTx/>
                <a:uFillTx/>
                <a:latin typeface="Calibri"/>
                <a:ea typeface="+mn-ea"/>
                <a:cs typeface="Calibri"/>
              </a:rPr>
              <a:t>Application Owner</a:t>
            </a:r>
            <a:r>
              <a:rPr kumimoji="0" lang="el-GR" sz="1700" b="0" i="1" u="none" strike="noStrike" kern="1200" cap="none" spc="0" normalizeH="0" baseline="0" noProof="0" dirty="0">
                <a:ln>
                  <a:noFill/>
                </a:ln>
                <a:solidFill>
                  <a:srgbClr val="FF0000"/>
                </a:solidFill>
                <a:effectLst/>
                <a:uLnTx/>
                <a:uFillTx/>
                <a:latin typeface="Calibri"/>
                <a:ea typeface="+mn-ea"/>
                <a:cs typeface="Calibri"/>
              </a:rPr>
              <a:t>, </a:t>
            </a:r>
            <a:r>
              <a:rPr kumimoji="0" lang="en-GB" sz="1700" b="0" i="1" u="none" strike="noStrike" kern="1200" cap="none" spc="0" normalizeH="0" baseline="0" noProof="0" dirty="0">
                <a:ln>
                  <a:noFill/>
                </a:ln>
                <a:solidFill>
                  <a:srgbClr val="FF0000"/>
                </a:solidFill>
                <a:effectLst/>
                <a:uLnTx/>
                <a:uFillTx/>
                <a:latin typeface="Calibri"/>
                <a:ea typeface="+mn-ea"/>
                <a:cs typeface="Calibri"/>
              </a:rPr>
              <a:t>Last modification:  Date and Time</a:t>
            </a:r>
            <a:r>
              <a:rPr kumimoji="0" lang="el-GR" sz="1700" b="0" i="1" u="none" strike="noStrike" kern="1200" cap="none" spc="0" normalizeH="0" baseline="0" noProof="0" dirty="0">
                <a:ln>
                  <a:noFill/>
                </a:ln>
                <a:solidFill>
                  <a:srgbClr val="FF0000"/>
                </a:solidFill>
                <a:effectLst/>
                <a:uLnTx/>
                <a:uFillTx/>
                <a:latin typeface="Calibri"/>
                <a:ea typeface="+mn-ea"/>
                <a:cs typeface="Calibri"/>
              </a:rPr>
              <a:t>, </a:t>
            </a:r>
            <a:r>
              <a:rPr kumimoji="0" lang="en-GB" sz="1700" b="0" i="1" u="none" strike="noStrike" kern="1200" cap="none" spc="0" normalizeH="0" baseline="0" noProof="0" dirty="0">
                <a:ln>
                  <a:noFill/>
                </a:ln>
                <a:solidFill>
                  <a:srgbClr val="FF0000"/>
                </a:solidFill>
                <a:effectLst/>
                <a:uLnTx/>
                <a:uFillTx/>
                <a:latin typeface="Calibri"/>
                <a:ea typeface="+mn-ea"/>
                <a:cs typeface="Calibri"/>
              </a:rPr>
              <a:t>Progress Bar </a:t>
            </a:r>
            <a:r>
              <a:rPr kumimoji="0" lang="el-GR" sz="1700" b="0" i="1" u="none" strike="noStrike" kern="1200" cap="none" spc="0" normalizeH="0" baseline="0" noProof="0" dirty="0">
                <a:ln>
                  <a:noFill/>
                </a:ln>
                <a:solidFill>
                  <a:srgbClr val="FF0000"/>
                </a:solidFill>
                <a:effectLst/>
                <a:uLnTx/>
                <a:uFillTx/>
                <a:latin typeface="Calibri"/>
                <a:ea typeface="+mn-ea"/>
                <a:cs typeface="Calibri"/>
              </a:rPr>
              <a:t>κ.ά.</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127" y="52831"/>
            <a:ext cx="941197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20" dirty="0">
                <a:solidFill>
                  <a:srgbClr val="FFFFFF"/>
                </a:solidFill>
              </a:rPr>
              <a:t> </a:t>
            </a:r>
            <a:r>
              <a:rPr sz="2800" spc="-70" dirty="0">
                <a:solidFill>
                  <a:srgbClr val="FFFFFF"/>
                </a:solidFill>
              </a:rPr>
              <a:t>STATUSES</a:t>
            </a:r>
            <a:r>
              <a:rPr sz="2800" spc="25" dirty="0">
                <a:solidFill>
                  <a:srgbClr val="FFFFFF"/>
                </a:solidFill>
              </a:rPr>
              <a:t> </a:t>
            </a:r>
            <a:r>
              <a:rPr sz="2800" spc="-10" dirty="0">
                <a:solidFill>
                  <a:srgbClr val="FFFFFF"/>
                </a:solidFill>
              </a:rPr>
              <a:t>AND</a:t>
            </a:r>
            <a:r>
              <a:rPr sz="2800" spc="30" dirty="0">
                <a:solidFill>
                  <a:srgbClr val="FFFFFF"/>
                </a:solidFill>
              </a:rPr>
              <a:t> </a:t>
            </a:r>
            <a:r>
              <a:rPr sz="2800" spc="-90" dirty="0">
                <a:solidFill>
                  <a:srgbClr val="FFFFFF"/>
                </a:solidFill>
              </a:rPr>
              <a:t>STATES</a:t>
            </a:r>
            <a:endParaRPr sz="2800" dirty="0"/>
          </a:p>
        </p:txBody>
      </p:sp>
      <p:grpSp>
        <p:nvGrpSpPr>
          <p:cNvPr id="3" name="object 3"/>
          <p:cNvGrpSpPr/>
          <p:nvPr/>
        </p:nvGrpSpPr>
        <p:grpSpPr>
          <a:xfrm>
            <a:off x="342909" y="5149912"/>
            <a:ext cx="10258044" cy="1267650"/>
            <a:chOff x="416060" y="5435117"/>
            <a:chExt cx="10258044" cy="1267650"/>
          </a:xfrm>
        </p:grpSpPr>
        <p:pic>
          <p:nvPicPr>
            <p:cNvPr id="4" name="object 4"/>
            <p:cNvPicPr/>
            <p:nvPr/>
          </p:nvPicPr>
          <p:blipFill>
            <a:blip r:embed="rId2" cstate="print"/>
            <a:stretch>
              <a:fillRect/>
            </a:stretch>
          </p:blipFill>
          <p:spPr>
            <a:xfrm>
              <a:off x="416060" y="5666448"/>
              <a:ext cx="10258044" cy="1036319"/>
            </a:xfrm>
            <a:prstGeom prst="rect">
              <a:avLst/>
            </a:prstGeom>
          </p:spPr>
        </p:pic>
        <p:sp>
          <p:nvSpPr>
            <p:cNvPr id="5" name="object 5"/>
            <p:cNvSpPr/>
            <p:nvPr/>
          </p:nvSpPr>
          <p:spPr>
            <a:xfrm>
              <a:off x="9248324" y="5435117"/>
              <a:ext cx="361315" cy="332105"/>
            </a:xfrm>
            <a:custGeom>
              <a:avLst/>
              <a:gdLst/>
              <a:ahLst/>
              <a:cxnLst/>
              <a:rect l="l" t="t" r="r" b="b"/>
              <a:pathLst>
                <a:path w="361315" h="332104">
                  <a:moveTo>
                    <a:pt x="300353" y="46859"/>
                  </a:moveTo>
                  <a:lnTo>
                    <a:pt x="0" y="322707"/>
                  </a:lnTo>
                  <a:lnTo>
                    <a:pt x="8635" y="332105"/>
                  </a:lnTo>
                  <a:lnTo>
                    <a:pt x="308931" y="56197"/>
                  </a:lnTo>
                  <a:lnTo>
                    <a:pt x="300353" y="46859"/>
                  </a:lnTo>
                  <a:close/>
                </a:path>
                <a:path w="361315" h="332104">
                  <a:moveTo>
                    <a:pt x="346235" y="38227"/>
                  </a:moveTo>
                  <a:lnTo>
                    <a:pt x="309752" y="38227"/>
                  </a:lnTo>
                  <a:lnTo>
                    <a:pt x="318261" y="47625"/>
                  </a:lnTo>
                  <a:lnTo>
                    <a:pt x="308931" y="56197"/>
                  </a:lnTo>
                  <a:lnTo>
                    <a:pt x="330453" y="79629"/>
                  </a:lnTo>
                  <a:lnTo>
                    <a:pt x="346235" y="38227"/>
                  </a:lnTo>
                  <a:close/>
                </a:path>
                <a:path w="361315" h="332104">
                  <a:moveTo>
                    <a:pt x="309752" y="38227"/>
                  </a:moveTo>
                  <a:lnTo>
                    <a:pt x="300353" y="46859"/>
                  </a:lnTo>
                  <a:lnTo>
                    <a:pt x="308931" y="56197"/>
                  </a:lnTo>
                  <a:lnTo>
                    <a:pt x="318261" y="47625"/>
                  </a:lnTo>
                  <a:lnTo>
                    <a:pt x="309752" y="38227"/>
                  </a:lnTo>
                  <a:close/>
                </a:path>
                <a:path w="361315" h="332104">
                  <a:moveTo>
                    <a:pt x="360806" y="0"/>
                  </a:moveTo>
                  <a:lnTo>
                    <a:pt x="278891" y="23495"/>
                  </a:lnTo>
                  <a:lnTo>
                    <a:pt x="300353" y="46859"/>
                  </a:lnTo>
                  <a:lnTo>
                    <a:pt x="309752" y="38227"/>
                  </a:lnTo>
                  <a:lnTo>
                    <a:pt x="346235" y="38227"/>
                  </a:lnTo>
                  <a:lnTo>
                    <a:pt x="360806" y="0"/>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342909" y="788293"/>
            <a:ext cx="11442065" cy="3927998"/>
          </a:xfrm>
          <a:prstGeom prst="rect">
            <a:avLst/>
          </a:prstGeom>
        </p:spPr>
        <p:txBody>
          <a:bodyPr vert="horz" wrap="square" lIns="0" tIns="74930" rIns="0" bIns="0" rtlCol="0">
            <a:spAutoFit/>
          </a:bodyPr>
          <a:lstStyle/>
          <a:p>
            <a:pPr marL="355600" marR="0" lvl="0" indent="-342900" algn="l" defTabSz="914400" rtl="0" eaLnBrk="1" fontAlgn="auto" latinLnBrk="0" hangingPunct="1">
              <a:lnSpc>
                <a:spcPct val="100000"/>
              </a:lnSpc>
              <a:spcBef>
                <a:spcPts val="590"/>
              </a:spcBef>
              <a:spcAft>
                <a:spcPts val="0"/>
              </a:spcAft>
              <a:buClrTx/>
              <a:buSzTx/>
              <a:buFont typeface="Wingdings"/>
              <a:buChar char=""/>
              <a:tabLst>
                <a:tab pos="354965" algn="l"/>
                <a:tab pos="355600" algn="l"/>
              </a:tabLst>
              <a:defRPr/>
            </a:pPr>
            <a:r>
              <a:rPr kumimoji="0" sz="2000" b="1" i="0" u="none" strike="noStrike" kern="1200" cap="none" spc="-10" normalizeH="0" baseline="0" noProof="0" dirty="0">
                <a:ln>
                  <a:noFill/>
                </a:ln>
                <a:solidFill>
                  <a:srgbClr val="FF0000"/>
                </a:solidFill>
                <a:effectLst/>
                <a:uLnTx/>
                <a:uFillTx/>
                <a:latin typeface="Calibri"/>
                <a:ea typeface="+mn-ea"/>
                <a:cs typeface="Calibri"/>
              </a:rPr>
              <a:t>Draft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728980" marR="0" lvl="1" indent="-268605" algn="l" defTabSz="914400" rtl="0" eaLnBrk="1" fontAlgn="auto" latinLnBrk="0" hangingPunct="1">
              <a:lnSpc>
                <a:spcPct val="100000"/>
              </a:lnSpc>
              <a:spcBef>
                <a:spcPts val="440"/>
              </a:spcBef>
              <a:spcAft>
                <a:spcPts val="0"/>
              </a:spcAft>
              <a:buClrTx/>
              <a:buSzTx/>
              <a:buFont typeface="Wingdings"/>
              <a:buChar char=""/>
              <a:tabLst>
                <a:tab pos="728980" algn="l"/>
              </a:tabLst>
              <a:defRPr/>
            </a:pPr>
            <a:r>
              <a:rPr kumimoji="0" sz="1800" b="1" i="0" u="none" strike="noStrike" kern="1200" cap="none" spc="0" normalizeH="0" baseline="0" noProof="0" dirty="0">
                <a:ln>
                  <a:noFill/>
                </a:ln>
                <a:solidFill>
                  <a:srgbClr val="FF0000"/>
                </a:solidFill>
                <a:effectLst/>
                <a:uLnTx/>
                <a:uFillTx/>
                <a:latin typeface="Calibri"/>
                <a:ea typeface="+mn-ea"/>
                <a:cs typeface="Calibri"/>
              </a:rPr>
              <a:t>Initial</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Draft:</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δεν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ακόμα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υποβληθεί</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(πλήρως,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μερικώς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καθόλου</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συμπληρωμένη)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756285" marR="5080" lvl="1" indent="-287020" algn="l" defTabSz="914400" rtl="0" eaLnBrk="1" fontAlgn="auto" latinLnBrk="0" hangingPunct="1">
              <a:lnSpc>
                <a:spcPct val="100000"/>
              </a:lnSpc>
              <a:spcBef>
                <a:spcPts val="434"/>
              </a:spcBef>
              <a:spcAft>
                <a:spcPts val="0"/>
              </a:spcAft>
              <a:buClrTx/>
              <a:buSzTx/>
              <a:buFont typeface="Wingdings"/>
              <a:buChar char=""/>
              <a:tabLst>
                <a:tab pos="756920" algn="l"/>
              </a:tabLst>
              <a:defRPr/>
            </a:pPr>
            <a:r>
              <a:rPr kumimoji="0" sz="1800" b="1" i="0" u="none" strike="noStrike" kern="1200" cap="none" spc="-10" normalizeH="0" baseline="0" noProof="0" dirty="0">
                <a:ln>
                  <a:noFill/>
                </a:ln>
                <a:solidFill>
                  <a:srgbClr val="FF0000"/>
                </a:solidFill>
                <a:effectLst/>
                <a:uLnTx/>
                <a:uFillTx/>
                <a:latin typeface="Calibri"/>
                <a:ea typeface="+mn-ea"/>
                <a:cs typeface="Calibri"/>
              </a:rPr>
              <a:t>Reopened:</a:t>
            </a:r>
            <a:r>
              <a:rPr kumimoji="0" sz="1800" b="1" i="0" u="none" strike="noStrike" kern="1200" cap="none" spc="1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1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είχε</a:t>
            </a:r>
            <a:r>
              <a:rPr kumimoji="0" sz="1800" b="0" i="0" u="none" strike="noStrike" kern="1200" cap="none" spc="1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υποβληθεί</a:t>
            </a:r>
            <a:r>
              <a:rPr kumimoji="0" sz="1800" b="0" i="0" u="none" strike="noStrike" kern="1200" cap="none" spc="1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και</a:t>
            </a:r>
            <a:r>
              <a:rPr kumimoji="0" sz="1800" b="0" i="0" u="none" strike="noStrike" kern="1200" cap="none" spc="1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1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αιτητής</a:t>
            </a:r>
            <a:r>
              <a:rPr kumimoji="0" sz="1800" b="0" i="0" u="none" strike="noStrike" kern="1200" cap="none" spc="1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την</a:t>
            </a:r>
            <a:r>
              <a:rPr kumimoji="0" sz="1800" b="0" i="0" u="none" strike="noStrike" kern="1200" cap="none" spc="1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άνοιξε</a:t>
            </a:r>
            <a:r>
              <a:rPr kumimoji="0" sz="1800" b="0" i="0" u="none" strike="noStrike" kern="1200" cap="none" spc="1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εκ</a:t>
            </a:r>
            <a:r>
              <a:rPr kumimoji="0" sz="1800" b="0" i="0" u="none" strike="noStrike" kern="1200" cap="none" spc="1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νέου,</a:t>
            </a:r>
            <a:r>
              <a:rPr kumimoji="0" sz="1800" b="0" i="0" u="none" strike="noStrike" kern="1200" cap="none" spc="1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πριν</a:t>
            </a:r>
            <a:r>
              <a:rPr kumimoji="0" sz="1800" b="0" i="0" u="none" strike="noStrike" kern="1200" cap="none" spc="1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από</a:t>
            </a:r>
            <a:r>
              <a:rPr kumimoji="0" sz="1800" b="0" i="0" u="none" strike="noStrike" kern="1200" cap="none" spc="1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την</a:t>
            </a:r>
            <a:r>
              <a:rPr kumimoji="0" sz="1800" b="0" i="0" u="none" strike="noStrike" kern="1200" cap="none" spc="1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καταληκτική</a:t>
            </a:r>
            <a:r>
              <a:rPr kumimoji="0" sz="1800" b="0" i="0" u="none" strike="noStrike" kern="1200" cap="none" spc="1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ημερομηνία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(προκειμένου</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κάνει</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αλλαγές</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και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υποβάλει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ξανά</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εντός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προθεσμίας)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75"/>
              </a:spcBef>
              <a:spcAft>
                <a:spcPts val="0"/>
              </a:spcAft>
              <a:buClrTx/>
              <a:buSzTx/>
              <a:buFont typeface="Wingdings"/>
              <a:buChar char=""/>
              <a:tabLst>
                <a:tab pos="354965" algn="l"/>
                <a:tab pos="355600" algn="l"/>
              </a:tabLst>
              <a:defRPr/>
            </a:pPr>
            <a:r>
              <a:rPr kumimoji="0" sz="2000" b="1" i="0" u="none" strike="noStrike" kern="1200" cap="none" spc="-5" normalizeH="0" baseline="0" noProof="0" dirty="0">
                <a:ln>
                  <a:noFill/>
                </a:ln>
                <a:solidFill>
                  <a:srgbClr val="FF0000"/>
                </a:solidFill>
                <a:effectLst/>
                <a:uLnTx/>
                <a:uFillTx/>
                <a:latin typeface="Calibri"/>
                <a:ea typeface="+mn-ea"/>
                <a:cs typeface="Calibri"/>
              </a:rPr>
              <a:t>Submitted</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802005" marR="0" lvl="1" indent="-337820" algn="l" defTabSz="914400" rtl="0" eaLnBrk="1" fontAlgn="auto" latinLnBrk="0" hangingPunct="1">
              <a:lnSpc>
                <a:spcPct val="100000"/>
              </a:lnSpc>
              <a:spcBef>
                <a:spcPts val="439"/>
              </a:spcBef>
              <a:spcAft>
                <a:spcPts val="0"/>
              </a:spcAft>
              <a:buClrTx/>
              <a:buSzTx/>
              <a:buFont typeface="Wingdings"/>
              <a:buChar char=""/>
              <a:tabLst>
                <a:tab pos="802005" algn="l"/>
                <a:tab pos="80264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Submitted</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υποβληθεί</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στην </a:t>
            </a:r>
            <a:r>
              <a:rPr kumimoji="0" sz="1800" b="0" i="0" u="none" strike="noStrike" kern="1200" cap="none" spc="-5" normalizeH="0" baseline="0" noProof="0" dirty="0">
                <a:ln>
                  <a:noFill/>
                </a:ln>
                <a:solidFill>
                  <a:srgbClr val="FF0000"/>
                </a:solidFill>
                <a:effectLst/>
                <a:uLnTx/>
                <a:uFillTx/>
                <a:latin typeface="Calibri"/>
                <a:ea typeface="+mn-ea"/>
                <a:cs typeface="Calibri"/>
              </a:rPr>
              <a:t>Εθνική</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Υπηρεσία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70"/>
              </a:spcBef>
              <a:spcAft>
                <a:spcPts val="0"/>
              </a:spcAft>
              <a:buClrTx/>
              <a:buSzTx/>
              <a:buFont typeface="Wingdings"/>
              <a:buChar char=""/>
              <a:tabLst>
                <a:tab pos="354965" algn="l"/>
                <a:tab pos="355600" algn="l"/>
              </a:tabLst>
              <a:defRPr/>
            </a:pPr>
            <a:r>
              <a:rPr kumimoji="0" sz="2000" b="1" i="0" u="none" strike="noStrike" kern="1200" cap="none" spc="-5" normalizeH="0" baseline="0" noProof="0" dirty="0">
                <a:ln>
                  <a:noFill/>
                </a:ln>
                <a:solidFill>
                  <a:srgbClr val="FF0000"/>
                </a:solidFill>
                <a:effectLst/>
                <a:uLnTx/>
                <a:uFillTx/>
                <a:latin typeface="Calibri"/>
                <a:ea typeface="+mn-ea"/>
                <a:cs typeface="Calibri"/>
              </a:rPr>
              <a:t>Unsubmitted</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756285" marR="0" lvl="1" indent="-287020" algn="l" defTabSz="914400" rtl="0" eaLnBrk="1" fontAlgn="auto" latinLnBrk="0" hangingPunct="1">
              <a:lnSpc>
                <a:spcPct val="100000"/>
              </a:lnSpc>
              <a:spcBef>
                <a:spcPts val="440"/>
              </a:spcBef>
              <a:spcAft>
                <a:spcPts val="0"/>
              </a:spcAft>
              <a:buClrTx/>
              <a:buSzTx/>
              <a:buFont typeface="Wingdings"/>
              <a:buChar char=""/>
              <a:tabLst>
                <a:tab pos="756920" algn="l"/>
              </a:tabLst>
              <a:defRPr/>
            </a:pPr>
            <a:r>
              <a:rPr kumimoji="0" sz="1800" b="1" i="0" u="none" strike="noStrike" kern="1200" cap="none" spc="0" normalizeH="0" baseline="0" noProof="0" dirty="0">
                <a:ln>
                  <a:noFill/>
                </a:ln>
                <a:solidFill>
                  <a:srgbClr val="FF0000"/>
                </a:solidFill>
                <a:effectLst/>
                <a:uLnTx/>
                <a:uFillTx/>
                <a:latin typeface="Calibri"/>
                <a:ea typeface="+mn-ea"/>
                <a:cs typeface="Calibri"/>
              </a:rPr>
              <a:t>Deadline</a:t>
            </a:r>
            <a:r>
              <a:rPr kumimoji="0" sz="1800" b="1" i="0" u="none" strike="noStrike" kern="1200" cap="none" spc="-4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Expired:</a:t>
            </a:r>
            <a:r>
              <a:rPr kumimoji="0" sz="1800" b="1"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δεν</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υποβλήθηκε</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εντός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 προθεσμίας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756285" marR="5715" lvl="1" indent="-287020" algn="l" defTabSz="914400" rtl="0" eaLnBrk="1" fontAlgn="auto" latinLnBrk="0" hangingPunct="1">
              <a:lnSpc>
                <a:spcPct val="100000"/>
              </a:lnSpc>
              <a:spcBef>
                <a:spcPts val="434"/>
              </a:spcBef>
              <a:spcAft>
                <a:spcPts val="0"/>
              </a:spcAft>
              <a:buClrTx/>
              <a:buSzTx/>
              <a:buFont typeface="Wingdings"/>
              <a:buChar char=""/>
              <a:tabLst>
                <a:tab pos="75692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Deleted</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a:t>
            </a:r>
            <a:r>
              <a:rPr kumimoji="0" sz="1800" b="0" i="0" u="none" strike="noStrike" kern="1200" cap="none" spc="0" normalizeH="0" baseline="0" noProof="0" dirty="0" err="1">
                <a:ln>
                  <a:noFill/>
                </a:ln>
                <a:solidFill>
                  <a:srgbClr val="FF0000"/>
                </a:solidFill>
                <a:effectLst/>
                <a:uLnTx/>
                <a:uFillTx/>
                <a:latin typeface="Calibri"/>
                <a:ea typeface="+mn-ea"/>
                <a:cs typeface="Calibri"/>
              </a:rPr>
              <a:t>ίτηση</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err="1">
                <a:ln>
                  <a:noFill/>
                </a:ln>
                <a:solidFill>
                  <a:srgbClr val="FF0000"/>
                </a:solidFill>
                <a:effectLst/>
                <a:uLnTx/>
                <a:uFillTx/>
                <a:latin typeface="Calibri"/>
                <a:ea typeface="+mn-ea"/>
                <a:cs typeface="Calibri"/>
              </a:rPr>
              <a:t>δεν</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υποβ</a:t>
            </a:r>
            <a:r>
              <a:rPr kumimoji="0" sz="1800" b="0" i="0" u="none" strike="noStrike" kern="1200" cap="none" spc="0" normalizeH="0" baseline="0" noProof="0" dirty="0" err="1">
                <a:ln>
                  <a:noFill/>
                </a:ln>
                <a:solidFill>
                  <a:srgbClr val="FF0000"/>
                </a:solidFill>
                <a:effectLst/>
                <a:uLnTx/>
                <a:uFillTx/>
                <a:latin typeface="Calibri"/>
                <a:ea typeface="+mn-ea"/>
                <a:cs typeface="Calibri"/>
              </a:rPr>
              <a:t>λήθηκε</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a:t>
            </a:r>
            <a:r>
              <a:rPr kumimoji="0" sz="1800" b="0" i="0" u="none" strike="noStrike" kern="1200" cap="none" spc="0" normalizeH="0" baseline="0" noProof="0" dirty="0" err="1">
                <a:ln>
                  <a:noFill/>
                </a:ln>
                <a:solidFill>
                  <a:srgbClr val="FF0000"/>
                </a:solidFill>
                <a:effectLst/>
                <a:uLnTx/>
                <a:uFillTx/>
                <a:latin typeface="Calibri"/>
                <a:ea typeface="+mn-ea"/>
                <a:cs typeface="Calibri"/>
              </a:rPr>
              <a:t>οτέ</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και</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lang="el-GR" sz="1800" b="0" i="0" u="none" strike="noStrike" kern="1200" cap="none" spc="-5" normalizeH="0" baseline="0" noProof="0" dirty="0" err="1">
                <a:ln>
                  <a:noFill/>
                </a:ln>
                <a:solidFill>
                  <a:srgbClr val="FF0000"/>
                </a:solidFill>
                <a:effectLst/>
                <a:uLnTx/>
                <a:uFillTx/>
                <a:latin typeface="Calibri"/>
                <a:ea typeface="+mn-ea"/>
                <a:cs typeface="Calibri"/>
              </a:rPr>
              <a:t>δι</a:t>
            </a:r>
            <a:r>
              <a:rPr kumimoji="0" sz="1800" b="0" i="0" u="none" strike="noStrike" kern="1200" cap="none" spc="-5" normalizeH="0" baseline="0" noProof="0" dirty="0">
                <a:ln>
                  <a:noFill/>
                </a:ln>
                <a:solidFill>
                  <a:srgbClr val="FF0000"/>
                </a:solidFill>
                <a:effectLst/>
                <a:uLnTx/>
                <a:uFillTx/>
                <a:latin typeface="Calibri"/>
                <a:ea typeface="+mn-ea"/>
                <a:cs typeface="Calibri"/>
              </a:rPr>
              <a:t>α</a:t>
            </a:r>
            <a:r>
              <a:rPr kumimoji="0" sz="1800" b="0" i="0" u="none" strike="noStrike" kern="1200" cap="none" spc="-5" normalizeH="0" baseline="0" noProof="0" dirty="0" err="1">
                <a:ln>
                  <a:noFill/>
                </a:ln>
                <a:solidFill>
                  <a:srgbClr val="FF0000"/>
                </a:solidFill>
                <a:effectLst/>
                <a:uLnTx/>
                <a:uFillTx/>
                <a:latin typeface="Calibri"/>
                <a:ea typeface="+mn-ea"/>
                <a:cs typeface="Calibri"/>
              </a:rPr>
              <a:t>γράφηκε</a:t>
            </a:r>
            <a:r>
              <a:rPr kumimoji="0" lang="el-GR" sz="1800" b="0" i="0" u="none" strike="noStrike" kern="1200" cap="none" spc="-5" normalizeH="0" baseline="0" noProof="0" dirty="0">
                <a:ln>
                  <a:noFill/>
                </a:ln>
                <a:solidFill>
                  <a:srgbClr val="FF0000"/>
                </a:solidFill>
                <a:effectLst/>
                <a:uLnTx/>
                <a:uFillTx/>
                <a:latin typeface="Calibri"/>
                <a:ea typeface="+mn-ea"/>
                <a:cs typeface="Calibri"/>
              </a:rPr>
              <a:t> πριν την πάροδο της καταληκτικής ημερομηνίας για υποβολή αιτήσεων</a:t>
            </a:r>
            <a:r>
              <a:rPr kumimoji="0" lang="en-GB" sz="1800" b="0" i="0" u="none" strike="noStrike" kern="1200" cap="none" spc="40"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lang="el-GR" sz="1800" b="0" i="0" u="none" strike="noStrike" kern="1200" cap="none" spc="40" normalizeH="0" baseline="0" noProof="0" dirty="0">
                <a:ln>
                  <a:noFill/>
                </a:ln>
                <a:solidFill>
                  <a:srgbClr val="FF0000"/>
                </a:solidFill>
                <a:effectLst/>
                <a:uLnTx/>
                <a:uFillTx/>
                <a:latin typeface="Calibri"/>
                <a:ea typeface="+mn-ea"/>
                <a:cs typeface="Calibri"/>
                <a:sym typeface="Wingdings" panose="05000000000000000000" pitchFamily="2" charset="2"/>
              </a:rPr>
              <a:t> Μία τέτοια αίτηση μπορεί να </a:t>
            </a:r>
            <a:r>
              <a:rPr kumimoji="0" lang="el-GR" sz="1800" b="0" i="0" u="none" strike="noStrike" kern="1200" cap="none" spc="40" normalizeH="0" baseline="0" noProof="0" dirty="0" err="1">
                <a:ln>
                  <a:noFill/>
                </a:ln>
                <a:solidFill>
                  <a:srgbClr val="FF0000"/>
                </a:solidFill>
                <a:effectLst/>
                <a:uLnTx/>
                <a:uFillTx/>
                <a:latin typeface="Calibri"/>
                <a:ea typeface="+mn-ea"/>
                <a:cs typeface="Calibri"/>
                <a:sym typeface="Wingdings" panose="05000000000000000000" pitchFamily="2" charset="2"/>
              </a:rPr>
              <a:t>ανοικτεί</a:t>
            </a:r>
            <a:r>
              <a:rPr kumimoji="0" lang="el-GR" sz="1800" b="0" i="0" u="none" strike="noStrike" kern="1200" cap="none" spc="40" normalizeH="0" baseline="0" noProof="0" dirty="0">
                <a:ln>
                  <a:noFill/>
                </a:ln>
                <a:solidFill>
                  <a:srgbClr val="FF0000"/>
                </a:solidFill>
                <a:effectLst/>
                <a:uLnTx/>
                <a:uFillTx/>
                <a:latin typeface="Calibri"/>
                <a:ea typeface="+mn-ea"/>
                <a:cs typeface="Calibri"/>
                <a:sym typeface="Wingdings" panose="05000000000000000000" pitchFamily="2" charset="2"/>
              </a:rPr>
              <a:t> εκ νέου από τον </a:t>
            </a:r>
            <a:r>
              <a:rPr kumimoji="0" lang="el-GR" sz="1800" b="0" i="0" u="none" strike="noStrike" kern="1200" cap="none" spc="40" normalizeH="0" baseline="0" noProof="0" dirty="0" err="1">
                <a:ln>
                  <a:noFill/>
                </a:ln>
                <a:solidFill>
                  <a:srgbClr val="FF0000"/>
                </a:solidFill>
                <a:effectLst/>
                <a:uLnTx/>
                <a:uFillTx/>
                <a:latin typeface="Calibri"/>
                <a:ea typeface="+mn-ea"/>
                <a:cs typeface="Calibri"/>
                <a:sym typeface="Wingdings" panose="05000000000000000000" pitchFamily="2" charset="2"/>
              </a:rPr>
              <a:t>αιτητή</a:t>
            </a:r>
            <a:r>
              <a:rPr kumimoji="0" lang="el-GR" sz="1800" b="0" i="0" u="none" strike="noStrike" kern="1200" cap="none" spc="40" normalizeH="0" baseline="0" noProof="0" dirty="0">
                <a:ln>
                  <a:noFill/>
                </a:ln>
                <a:solidFill>
                  <a:srgbClr val="FF0000"/>
                </a:solidFill>
                <a:effectLst/>
                <a:uLnTx/>
                <a:uFillTx/>
                <a:latin typeface="Calibri"/>
                <a:ea typeface="+mn-ea"/>
                <a:cs typeface="Calibri"/>
                <a:sym typeface="Wingdings" panose="05000000000000000000" pitchFamily="2" charset="2"/>
              </a:rPr>
              <a:t>, εντός της προθεσμίας</a:t>
            </a:r>
            <a:endParaRPr kumimoji="0" lang="el-GR" sz="1800" b="0" i="0" u="none" strike="noStrike" kern="1200" cap="none" spc="40" normalizeH="0" baseline="0" noProof="0" dirty="0">
              <a:ln>
                <a:noFill/>
              </a:ln>
              <a:solidFill>
                <a:srgbClr val="FF0000"/>
              </a:solidFill>
              <a:effectLst/>
              <a:uLnTx/>
              <a:uFillTx/>
              <a:latin typeface="Calibri"/>
              <a:ea typeface="+mn-ea"/>
              <a:cs typeface="Calibri"/>
            </a:endParaRPr>
          </a:p>
          <a:p>
            <a:pPr marL="756285" marR="5715" lvl="1" indent="-287020" algn="l" defTabSz="914400" rtl="0" eaLnBrk="1" fontAlgn="auto" latinLnBrk="0" hangingPunct="1">
              <a:lnSpc>
                <a:spcPct val="100000"/>
              </a:lnSpc>
              <a:spcBef>
                <a:spcPts val="434"/>
              </a:spcBef>
              <a:spcAft>
                <a:spcPts val="0"/>
              </a:spcAft>
              <a:buClrTx/>
              <a:buSzTx/>
              <a:buFont typeface="Wingdings"/>
              <a:buChar char=""/>
              <a:tabLst>
                <a:tab pos="756920" algn="l"/>
              </a:tabLst>
              <a:defRPr/>
            </a:pPr>
            <a:r>
              <a:rPr kumimoji="0" lang="en-GB" sz="1800" b="1" i="0" u="none" strike="noStrike" kern="1200" cap="none" spc="0" normalizeH="0" baseline="0" noProof="0" dirty="0">
                <a:ln>
                  <a:noFill/>
                </a:ln>
                <a:solidFill>
                  <a:srgbClr val="FF0000"/>
                </a:solidFill>
                <a:effectLst/>
                <a:uLnTx/>
                <a:uFillTx/>
                <a:latin typeface="Calibri"/>
                <a:ea typeface="+mn-ea"/>
                <a:cs typeface="Calibri"/>
              </a:rPr>
              <a:t>Cancelled</a:t>
            </a:r>
            <a:r>
              <a:rPr kumimoji="0" lang="en-GB" sz="1800" b="0" i="0" u="none" strike="noStrike" kern="1200" cap="none" spc="0" normalizeH="0" baseline="0" noProof="0" dirty="0">
                <a:ln>
                  <a:noFill/>
                </a:ln>
                <a:solidFill>
                  <a:srgbClr val="FF0000"/>
                </a:solidFill>
                <a:effectLst/>
                <a:uLnTx/>
                <a:uFillTx/>
                <a:latin typeface="Calibri"/>
                <a:ea typeface="+mn-ea"/>
                <a:cs typeface="Calibri"/>
              </a:rPr>
              <a:t>: </a:t>
            </a:r>
            <a:r>
              <a:rPr kumimoji="0" lang="el-GR" sz="1800" b="0" i="0" u="none" strike="noStrike" kern="1200" cap="none" spc="0" normalizeH="0" baseline="0" noProof="0" dirty="0">
                <a:ln>
                  <a:noFill/>
                </a:ln>
                <a:solidFill>
                  <a:srgbClr val="FF0000"/>
                </a:solidFill>
                <a:effectLst/>
                <a:uLnTx/>
                <a:uFillTx/>
                <a:latin typeface="Calibri"/>
                <a:ea typeface="+mn-ea"/>
                <a:cs typeface="Calibri"/>
              </a:rPr>
              <a:t>Αίτηση που υποβλήθηκε, αλλά αποσύρθηκε, ούτως ώστε να μη σταλεί για αξιολόγηση. Μία ακυρωμένη αίτηση δεν μπορεί να τροποποιηθεί ή να υποβληθεί εκ νέου (</a:t>
            </a:r>
            <a:r>
              <a:rPr kumimoji="0" lang="en-GB" sz="1800" b="0" i="0" u="none" strike="noStrike" kern="1200" cap="none" spc="0" normalizeH="0" baseline="0" noProof="0" dirty="0">
                <a:ln>
                  <a:noFill/>
                </a:ln>
                <a:solidFill>
                  <a:srgbClr val="FF0000"/>
                </a:solidFill>
                <a:effectLst/>
                <a:uLnTx/>
                <a:uFillTx/>
                <a:latin typeface="Calibri"/>
                <a:ea typeface="+mn-ea"/>
                <a:cs typeface="Calibri"/>
              </a:rPr>
              <a:t>read-only</a:t>
            </a:r>
            <a:r>
              <a:rPr kumimoji="0" lang="el-GR" sz="1800" b="0" i="0" u="none" strike="noStrike" kern="1200" cap="none" spc="0" normalizeH="0" baseline="0" noProof="0" dirty="0">
                <a:ln>
                  <a:noFill/>
                </a:ln>
                <a:solidFill>
                  <a:srgbClr val="FF0000"/>
                </a:solidFill>
                <a:effectLst/>
                <a:uLnTx/>
                <a:uFillTx/>
                <a:latin typeface="Calibri"/>
                <a:ea typeface="+mn-ea"/>
                <a:cs typeface="Calibri"/>
              </a:rPr>
              <a:t>)</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7" name="object 7"/>
          <p:cNvSpPr txBox="1"/>
          <p:nvPr/>
        </p:nvSpPr>
        <p:spPr>
          <a:xfrm>
            <a:off x="8201025" y="6382308"/>
            <a:ext cx="2241550"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Corresponding</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Workflow</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State</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object 8"/>
          <p:cNvSpPr/>
          <p:nvPr/>
        </p:nvSpPr>
        <p:spPr>
          <a:xfrm>
            <a:off x="9144000" y="5926649"/>
            <a:ext cx="76200" cy="446405"/>
          </a:xfrm>
          <a:custGeom>
            <a:avLst/>
            <a:gdLst/>
            <a:ahLst/>
            <a:cxnLst/>
            <a:rect l="l" t="t" r="r" b="b"/>
            <a:pathLst>
              <a:path w="76200" h="446404">
                <a:moveTo>
                  <a:pt x="31750" y="370166"/>
                </a:moveTo>
                <a:lnTo>
                  <a:pt x="0" y="370166"/>
                </a:lnTo>
                <a:lnTo>
                  <a:pt x="38100" y="446366"/>
                </a:lnTo>
                <a:lnTo>
                  <a:pt x="69850" y="382866"/>
                </a:lnTo>
                <a:lnTo>
                  <a:pt x="31750" y="382866"/>
                </a:lnTo>
                <a:lnTo>
                  <a:pt x="31750" y="370166"/>
                </a:lnTo>
                <a:close/>
              </a:path>
              <a:path w="76200" h="446404">
                <a:moveTo>
                  <a:pt x="44450" y="0"/>
                </a:moveTo>
                <a:lnTo>
                  <a:pt x="31750" y="0"/>
                </a:lnTo>
                <a:lnTo>
                  <a:pt x="31750" y="382866"/>
                </a:lnTo>
                <a:lnTo>
                  <a:pt x="44450" y="382866"/>
                </a:lnTo>
                <a:lnTo>
                  <a:pt x="44450" y="0"/>
                </a:lnTo>
                <a:close/>
              </a:path>
              <a:path w="76200" h="446404">
                <a:moveTo>
                  <a:pt x="76200" y="370166"/>
                </a:moveTo>
                <a:lnTo>
                  <a:pt x="44450" y="370166"/>
                </a:lnTo>
                <a:lnTo>
                  <a:pt x="44450" y="382866"/>
                </a:lnTo>
                <a:lnTo>
                  <a:pt x="69850" y="382866"/>
                </a:lnTo>
                <a:lnTo>
                  <a:pt x="76200" y="370166"/>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FD0D2B2F-9BC3-43F5-10CB-ECE5C686FF06}"/>
              </a:ext>
            </a:extLst>
          </p:cNvPr>
          <p:cNvSpPr txBox="1"/>
          <p:nvPr/>
        </p:nvSpPr>
        <p:spPr>
          <a:xfrm>
            <a:off x="9155769" y="4835349"/>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5" normalizeH="0" baseline="0" noProof="0" dirty="0">
                <a:ln>
                  <a:noFill/>
                </a:ln>
                <a:solidFill>
                  <a:srgbClr val="FF0000"/>
                </a:solidFill>
                <a:effectLst/>
                <a:uLnTx/>
                <a:uFillTx/>
                <a:latin typeface="Calibri"/>
                <a:ea typeface="+mn-ea"/>
                <a:cs typeface="Calibri"/>
              </a:rPr>
              <a:t>Completion Status</a:t>
            </a:r>
          </a:p>
        </p:txBody>
      </p:sp>
    </p:spTree>
    <p:extLst>
      <p:ext uri="{BB962C8B-B14F-4D97-AF65-F5344CB8AC3E}">
        <p14:creationId xmlns:p14="http://schemas.microsoft.com/office/powerpoint/2010/main" val="18029942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42B5B62-26C6-152A-8BAA-DE644CFDE6CF}"/>
              </a:ext>
            </a:extLst>
          </p:cNvPr>
          <p:cNvSpPr/>
          <p:nvPr/>
        </p:nvSpPr>
        <p:spPr>
          <a:xfrm>
            <a:off x="2438400" y="5715000"/>
            <a:ext cx="7239000" cy="609600"/>
          </a:xfrm>
          <a:prstGeom prst="roundRect">
            <a:avLst/>
          </a:prstGeom>
          <a:solidFill>
            <a:srgbClr val="009999"/>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bject 2"/>
          <p:cNvSpPr txBox="1">
            <a:spLocks noGrp="1"/>
          </p:cNvSpPr>
          <p:nvPr>
            <p:ph type="title"/>
          </p:nvPr>
        </p:nvSpPr>
        <p:spPr>
          <a:xfrm>
            <a:off x="304800" y="85193"/>
            <a:ext cx="11442064"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20" dirty="0">
                <a:solidFill>
                  <a:srgbClr val="FFFFFF"/>
                </a:solidFill>
              </a:rPr>
              <a:t> </a:t>
            </a:r>
            <a:r>
              <a:rPr lang="en-GB" sz="2800" spc="-70" dirty="0">
                <a:solidFill>
                  <a:srgbClr val="FFFFFF"/>
                </a:solidFill>
              </a:rPr>
              <a:t>CANCEL AN APPLICATION FORM</a:t>
            </a:r>
            <a:r>
              <a:rPr lang="el-GR" sz="2800" spc="-70" dirty="0">
                <a:solidFill>
                  <a:srgbClr val="FFFFFF"/>
                </a:solidFill>
              </a:rPr>
              <a:t> (1/2)</a:t>
            </a:r>
            <a:endParaRPr sz="2800" dirty="0"/>
          </a:p>
        </p:txBody>
      </p:sp>
      <p:sp>
        <p:nvSpPr>
          <p:cNvPr id="6" name="object 6"/>
          <p:cNvSpPr txBox="1"/>
          <p:nvPr/>
        </p:nvSpPr>
        <p:spPr>
          <a:xfrm>
            <a:off x="304800" y="914400"/>
            <a:ext cx="11442065" cy="6508192"/>
          </a:xfrm>
          <a:prstGeom prst="rect">
            <a:avLst/>
          </a:prstGeom>
        </p:spPr>
        <p:txBody>
          <a:bodyPr vert="horz" wrap="square" lIns="0" tIns="74930" rIns="0" bIns="0" rtlCol="0">
            <a:spAutoFit/>
          </a:bodyPr>
          <a:lstStyle/>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r>
              <a:rPr kumimoji="0" lang="el-GR" sz="2000" b="1" i="0" u="none" strike="noStrike" kern="1200" cap="none" spc="-10" normalizeH="0" baseline="0" noProof="0" dirty="0">
                <a:ln>
                  <a:noFill/>
                </a:ln>
                <a:solidFill>
                  <a:srgbClr val="FF0000"/>
                </a:solidFill>
                <a:effectLst/>
                <a:uLnTx/>
                <a:uFillTx/>
                <a:latin typeface="Calibri"/>
                <a:ea typeface="+mn-ea"/>
                <a:cs typeface="Calibri"/>
              </a:rPr>
              <a:t>Από την Πρόσκληση του 2024, υπάρχει η δυνατότητα ακύρωσης μίας αίτησης. Ισχύουν τα εξής:</a:t>
            </a: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l-GR" sz="1000" b="1" i="0" u="none" strike="noStrike" kern="1200" cap="none" spc="-10" normalizeH="0" baseline="0" noProof="0" dirty="0">
              <a:ln>
                <a:noFill/>
              </a:ln>
              <a:solidFill>
                <a:srgbClr val="FF0000"/>
              </a:solidFill>
              <a:effectLst/>
              <a:uLnTx/>
              <a:uFillTx/>
              <a:latin typeface="Calibri"/>
              <a:ea typeface="+mn-ea"/>
              <a:cs typeface="Calibri"/>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rPr>
              <a:t>Μία αίτηση που ακυρώνεται (αποσύρεται) δεν μπορεί να τύχει επεξεργασίας ή να υποβληθεί εκ νέου </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Εμφανίζεται στην καρτέλα </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“My applications”</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είναι όμως απλώς αναγνώσιμη.</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Μόνο αίτηση που υποβλήθηκε τουλάχιστον μία φορά μπορεί να ακυρωθεί.</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Η ακύρωση μίας </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υποβεβλημένης</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αίτησης είναι εφικτή μόνο προτού παρέλθει η καταληκτική ημερομηνία για υποβολή αιτήσεων  Όταν παρέρχεται η ημερομηνία αυτή, η αίτηση κλειδώνει σε </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status “Submitted”</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και μόνο κατόπιν επικοινωνίας με την Εθνική Υπηρεσία, μπορεί να γίνει ακύρωσή της (προκειμένου να μη σταλεί για αξιολόγηση)</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Η δυνατότητα αυτή είναι χρήσιμη σε δύο περιπτώσεις:</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ü"/>
              <a:tabLst>
                <a:tab pos="354965" algn="l"/>
                <a:tab pos="355600" algn="l"/>
              </a:tabLst>
              <a:defRPr/>
            </a:pP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Όταν ο αριθμός των επιτρεπόμενων αιτήσεων για μία συγκεκριμένη δράση έχει ήδη</a:t>
            </a:r>
            <a:r>
              <a:rPr kumimoji="0" lang="en-GB"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a:t>
            </a: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συμπληρωθεί, στη βάση των </a:t>
            </a: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hlinkClick r:id="rId2"/>
              </a:rPr>
              <a:t>κανόνων περιορισμού </a:t>
            </a: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lang="en-GB"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capping rules) </a:t>
            </a: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που εισήχθησαν κατά την Πρόσκληση του 2024</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ü"/>
              <a:tabLst>
                <a:tab pos="354965" algn="l"/>
                <a:tab pos="355600" algn="l"/>
              </a:tabLst>
              <a:defRPr/>
            </a:pP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Όταν ο </a:t>
            </a:r>
            <a:r>
              <a:rPr kumimoji="0" lang="el-GR" sz="1600" b="0" i="0" u="none" strike="noStrike" kern="1200" cap="none" spc="-10" normalizeH="0" baseline="0" noProof="0" dirty="0" err="1">
                <a:ln>
                  <a:noFill/>
                </a:ln>
                <a:solidFill>
                  <a:srgbClr val="FF0000"/>
                </a:solidFill>
                <a:effectLst/>
                <a:uLnTx/>
                <a:uFillTx/>
                <a:latin typeface="Calibri"/>
                <a:ea typeface="+mn-ea"/>
                <a:cs typeface="Calibri"/>
                <a:sym typeface="Wingdings" panose="05000000000000000000" pitchFamily="2" charset="2"/>
              </a:rPr>
              <a:t>αιτητής</a:t>
            </a: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επιθυμεί να αντικαταστήσει μία αίτηση που έχει υποβάλει με μία άλλη, βελτιωμένη</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Ακύρωση μπορεί να γίνει και για αιτήσεις που βρίσκονται σε </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state “Reopened”</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 Σε αυτή την περίπτωση, ακυρώνονται και όλες οι προηγούμενες υποβολές</a:t>
            </a: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12700" marR="0" lvl="0" indent="0" algn="ctr" defTabSz="914400" rtl="0" eaLnBrk="1" fontAlgn="auto" latinLnBrk="0" hangingPunct="1">
              <a:lnSpc>
                <a:spcPct val="100000"/>
              </a:lnSpc>
              <a:spcBef>
                <a:spcPts val="590"/>
              </a:spcBef>
              <a:spcAft>
                <a:spcPts val="0"/>
              </a:spcAft>
              <a:buClrTx/>
              <a:buSzTx/>
              <a:buFontTx/>
              <a:buNone/>
              <a:tabLst>
                <a:tab pos="354965" algn="l"/>
                <a:tab pos="355600" algn="l"/>
              </a:tabLst>
              <a:defRPr/>
            </a:pPr>
            <a:r>
              <a:rPr kumimoji="0" lang="el-GR"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rPr>
              <a:t>Μόνο αιτήσεις που βρίσκονται σε </a:t>
            </a:r>
            <a:r>
              <a:rPr kumimoji="0" lang="en-GB"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rPr>
              <a:t>status “Submitted” </a:t>
            </a:r>
            <a:r>
              <a:rPr kumimoji="0" lang="el-GR"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rPr>
              <a:t>ή</a:t>
            </a:r>
            <a:r>
              <a:rPr kumimoji="0" lang="en-GB"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rPr>
              <a:t> “Draft – Reopened”</a:t>
            </a:r>
            <a:r>
              <a:rPr kumimoji="0" lang="el-GR"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rPr>
              <a:t> </a:t>
            </a:r>
            <a:endParaRPr kumimoji="0" lang="en-GB"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endParaRPr>
          </a:p>
          <a:p>
            <a:pPr marL="12700" marR="0" lvl="0" indent="0" algn="ctr" defTabSz="914400" rtl="0" eaLnBrk="1" fontAlgn="auto" latinLnBrk="0" hangingPunct="1">
              <a:lnSpc>
                <a:spcPct val="100000"/>
              </a:lnSpc>
              <a:spcBef>
                <a:spcPts val="590"/>
              </a:spcBef>
              <a:spcAft>
                <a:spcPts val="0"/>
              </a:spcAft>
              <a:buClrTx/>
              <a:buSzTx/>
              <a:buFontTx/>
              <a:buNone/>
              <a:tabLst>
                <a:tab pos="354965" algn="l"/>
                <a:tab pos="355600" algn="l"/>
              </a:tabLst>
              <a:defRPr/>
            </a:pPr>
            <a:r>
              <a:rPr kumimoji="0" lang="el-GR"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rPr>
              <a:t>μπορούν να ακυρωθούν</a:t>
            </a:r>
            <a:r>
              <a:rPr kumimoji="0" lang="el-GR" sz="1800" b="1" i="1"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a:t>
            </a: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endParaRPr>
          </a:p>
        </p:txBody>
      </p:sp>
    </p:spTree>
    <p:extLst>
      <p:ext uri="{BB962C8B-B14F-4D97-AF65-F5344CB8AC3E}">
        <p14:creationId xmlns:p14="http://schemas.microsoft.com/office/powerpoint/2010/main" val="34649209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598" y="90992"/>
            <a:ext cx="11442064"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20" dirty="0">
                <a:solidFill>
                  <a:srgbClr val="FFFFFF"/>
                </a:solidFill>
              </a:rPr>
              <a:t> </a:t>
            </a:r>
            <a:r>
              <a:rPr lang="en-GB" sz="2800" spc="-70" dirty="0">
                <a:solidFill>
                  <a:srgbClr val="FFFFFF"/>
                </a:solidFill>
              </a:rPr>
              <a:t>CANCEL AN APPLICATION FORM</a:t>
            </a:r>
            <a:r>
              <a:rPr lang="el-GR" sz="2800" spc="-70" dirty="0">
                <a:solidFill>
                  <a:srgbClr val="FFFFFF"/>
                </a:solidFill>
              </a:rPr>
              <a:t> (2/2)</a:t>
            </a:r>
            <a:endParaRPr sz="2800" dirty="0"/>
          </a:p>
        </p:txBody>
      </p:sp>
      <p:sp>
        <p:nvSpPr>
          <p:cNvPr id="6" name="object 6"/>
          <p:cNvSpPr txBox="1"/>
          <p:nvPr/>
        </p:nvSpPr>
        <p:spPr>
          <a:xfrm>
            <a:off x="228600" y="818049"/>
            <a:ext cx="11442065" cy="4630755"/>
          </a:xfrm>
          <a:prstGeom prst="rect">
            <a:avLst/>
          </a:prstGeom>
        </p:spPr>
        <p:txBody>
          <a:bodyPr vert="horz" wrap="square" lIns="0" tIns="74930" rIns="0" bIns="0" rtlCol="0">
            <a:spAutoFit/>
          </a:bodyPr>
          <a:lstStyle/>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r>
              <a:rPr kumimoji="0" lang="el-GR" sz="2000" b="1" i="0" u="none" strike="noStrike" kern="1200" cap="none" spc="-10" normalizeH="0" baseline="0" noProof="0" dirty="0">
                <a:ln>
                  <a:noFill/>
                </a:ln>
                <a:solidFill>
                  <a:srgbClr val="FF0000"/>
                </a:solidFill>
                <a:effectLst/>
                <a:uLnTx/>
                <a:uFillTx/>
                <a:latin typeface="Calibri"/>
                <a:ea typeface="+mn-ea"/>
                <a:cs typeface="Calibri"/>
              </a:rPr>
              <a:t>Τεχνικά, η διαδικασία ακύρωσης είναι η ακόλουθη:</a:t>
            </a:r>
            <a:endParaRPr kumimoji="0" lang="el-GR" sz="800" b="1" i="0" u="none" strike="noStrike" kern="1200" cap="none" spc="-10" normalizeH="0" baseline="0" noProof="0" dirty="0">
              <a:ln>
                <a:noFill/>
              </a:ln>
              <a:solidFill>
                <a:srgbClr val="FF0000"/>
              </a:solidFill>
              <a:effectLst/>
              <a:uLnTx/>
              <a:uFillTx/>
              <a:latin typeface="Calibri"/>
              <a:ea typeface="+mn-ea"/>
              <a:cs typeface="Calibri"/>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rPr>
              <a:t>Στην καρτέλα </a:t>
            </a:r>
            <a:r>
              <a:rPr kumimoji="0" lang="en-GB" sz="1800" b="0" i="0" u="none" strike="noStrike" kern="1200" cap="none" spc="-10" normalizeH="0" baseline="0" noProof="0" dirty="0">
                <a:ln>
                  <a:noFill/>
                </a:ln>
                <a:solidFill>
                  <a:srgbClr val="FF0000"/>
                </a:solidFill>
                <a:effectLst/>
                <a:uLnTx/>
                <a:uFillTx/>
                <a:latin typeface="Calibri"/>
                <a:ea typeface="+mn-ea"/>
                <a:cs typeface="Calibri"/>
              </a:rPr>
              <a:t>“My Applications”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εντοπίζετε την αίτηση που επιθυμείτε να ακυρώσετε</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Ανοίγετε την αίτηση και πατάτε </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“Cancel”</a:t>
            </a: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endParaRPr>
          </a:p>
        </p:txBody>
      </p:sp>
      <p:pic>
        <p:nvPicPr>
          <p:cNvPr id="1026" name="Picture 2">
            <a:extLst>
              <a:ext uri="{FF2B5EF4-FFF2-40B4-BE49-F238E27FC236}">
                <a16:creationId xmlns:a16="http://schemas.microsoft.com/office/drawing/2014/main" id="{1FFEFE28-0024-EB64-197C-88F1CCC099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598" y="1669594"/>
            <a:ext cx="5627255" cy="17460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4ED33A1-6C31-A1C1-C180-1A6543AB88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98" y="4114800"/>
            <a:ext cx="6553200" cy="12090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B2060BB-72BA-4CE3-B2D9-9BE96AEB25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448804"/>
            <a:ext cx="6394223" cy="87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4739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6700" y="48894"/>
            <a:ext cx="1142492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5" dirty="0">
                <a:solidFill>
                  <a:srgbClr val="FFFFFF"/>
                </a:solidFill>
              </a:rPr>
              <a:t> </a:t>
            </a:r>
            <a:r>
              <a:rPr sz="2800" spc="-5" dirty="0">
                <a:solidFill>
                  <a:srgbClr val="FFFFFF"/>
                </a:solidFill>
              </a:rPr>
              <a:t>–</a:t>
            </a:r>
            <a:r>
              <a:rPr sz="2800" spc="15" dirty="0">
                <a:solidFill>
                  <a:srgbClr val="FFFFFF"/>
                </a:solidFill>
              </a:rPr>
              <a:t> </a:t>
            </a:r>
            <a:r>
              <a:rPr sz="2800" spc="-55" dirty="0">
                <a:solidFill>
                  <a:srgbClr val="FFFFFF"/>
                </a:solidFill>
              </a:rPr>
              <a:t>ΚΑΡΤΑ</a:t>
            </a:r>
            <a:r>
              <a:rPr sz="2800" spc="40" dirty="0">
                <a:solidFill>
                  <a:srgbClr val="FFFFFF"/>
                </a:solidFill>
              </a:rPr>
              <a:t> </a:t>
            </a:r>
            <a:r>
              <a:rPr sz="2800" spc="-20" dirty="0">
                <a:solidFill>
                  <a:srgbClr val="FFFFFF"/>
                </a:solidFill>
              </a:rPr>
              <a:t>ΣΧΕΔΙΟΥ</a:t>
            </a:r>
            <a:r>
              <a:rPr sz="2800" dirty="0">
                <a:solidFill>
                  <a:srgbClr val="FFFFFF"/>
                </a:solidFill>
              </a:rPr>
              <a:t> </a:t>
            </a:r>
            <a:r>
              <a:rPr sz="2800" spc="-5" dirty="0">
                <a:solidFill>
                  <a:srgbClr val="FFFFFF"/>
                </a:solidFill>
              </a:rPr>
              <a:t>–</a:t>
            </a:r>
            <a:r>
              <a:rPr sz="2800" spc="20" dirty="0">
                <a:solidFill>
                  <a:srgbClr val="FFFFFF"/>
                </a:solidFill>
              </a:rPr>
              <a:t> </a:t>
            </a:r>
            <a:r>
              <a:rPr sz="2800" spc="-15" dirty="0">
                <a:solidFill>
                  <a:srgbClr val="FFFFFF"/>
                </a:solidFill>
              </a:rPr>
              <a:t>ACTIONS</a:t>
            </a:r>
            <a:r>
              <a:rPr sz="2800" spc="50" dirty="0">
                <a:solidFill>
                  <a:srgbClr val="FFFFFF"/>
                </a:solidFill>
              </a:rPr>
              <a:t> </a:t>
            </a:r>
            <a:r>
              <a:rPr sz="2800" spc="-15" dirty="0">
                <a:solidFill>
                  <a:srgbClr val="FFFFFF"/>
                </a:solidFill>
              </a:rPr>
              <a:t>BUTTON</a:t>
            </a:r>
            <a:endParaRPr sz="2800" dirty="0"/>
          </a:p>
        </p:txBody>
      </p:sp>
      <p:sp>
        <p:nvSpPr>
          <p:cNvPr id="3" name="object 3"/>
          <p:cNvSpPr txBox="1"/>
          <p:nvPr/>
        </p:nvSpPr>
        <p:spPr>
          <a:xfrm>
            <a:off x="266700" y="726186"/>
            <a:ext cx="11658600" cy="4188967"/>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0" normalizeH="0" baseline="0" noProof="0" dirty="0">
                <a:ln>
                  <a:noFill/>
                </a:ln>
                <a:solidFill>
                  <a:srgbClr val="FF0000"/>
                </a:solidFill>
                <a:effectLst/>
                <a:uLnTx/>
                <a:uFillTx/>
                <a:latin typeface="Calibri"/>
                <a:ea typeface="+mn-ea"/>
                <a:cs typeface="Calibri"/>
              </a:rPr>
              <a:t>Actions</a:t>
            </a:r>
            <a:r>
              <a:rPr kumimoji="0" sz="2000" b="1" i="0" u="none" strike="noStrike" kern="1200" cap="none" spc="-6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button:</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77495" marR="213360" lvl="0" indent="-265430" algn="l" defTabSz="914400" rtl="0" eaLnBrk="1" fontAlgn="auto" latinLnBrk="0" hangingPunct="1">
              <a:lnSpc>
                <a:spcPct val="100000"/>
              </a:lnSpc>
              <a:spcBef>
                <a:spcPts val="0"/>
              </a:spcBef>
              <a:spcAft>
                <a:spcPts val="0"/>
              </a:spcAft>
              <a:buClrTx/>
              <a:buSzTx/>
              <a:buFont typeface="Wingdings"/>
              <a:buChar char=""/>
              <a:tabLst>
                <a:tab pos="277495" algn="l"/>
                <a:tab pos="278130" algn="l"/>
              </a:tabLst>
              <a:defRPr/>
            </a:pPr>
            <a:r>
              <a:rPr kumimoji="0" sz="1800" b="1" i="0" u="none" strike="noStrike" kern="1200" cap="none" spc="-10" normalizeH="0" baseline="0" noProof="0" dirty="0">
                <a:ln>
                  <a:noFill/>
                </a:ln>
                <a:solidFill>
                  <a:srgbClr val="FF0000"/>
                </a:solidFill>
                <a:effectLst/>
                <a:uLnTx/>
                <a:uFillTx/>
                <a:latin typeface="Calibri"/>
                <a:ea typeface="+mn-ea"/>
                <a:cs typeface="Calibri"/>
              </a:rPr>
              <a:t>Edit: </a:t>
            </a:r>
            <a:r>
              <a:rPr kumimoji="0" sz="1800" b="0" i="0" u="none" strike="noStrike" kern="1200" cap="none" spc="-10" normalizeH="0" baseline="0" noProof="0" dirty="0">
                <a:ln>
                  <a:noFill/>
                </a:ln>
                <a:solidFill>
                  <a:srgbClr val="FF0000"/>
                </a:solidFill>
                <a:effectLst/>
                <a:uLnTx/>
                <a:uFillTx/>
                <a:latin typeface="Calibri"/>
                <a:ea typeface="+mn-ea"/>
                <a:cs typeface="Calibri"/>
              </a:rPr>
              <a:t>Επεξεργασία</a:t>
            </a:r>
            <a:r>
              <a:rPr kumimoji="0" sz="1800" b="0" i="0" u="none" strike="noStrike" kern="1200" cap="none" spc="5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0" normalizeH="0" baseline="0" noProof="0" dirty="0">
                <a:ln>
                  <a:noFill/>
                </a:ln>
                <a:solidFill>
                  <a:srgbClr val="FF0000"/>
                </a:solidFill>
                <a:effectLst/>
                <a:uLnTx/>
                <a:uFillTx/>
                <a:latin typeface="Calibri"/>
                <a:ea typeface="+mn-ea"/>
                <a:cs typeface="Calibri"/>
              </a:rPr>
              <a:t> που</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δεν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ακόμη</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υποβληθεί,</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νοουμένου</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ότι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δεν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παρέλθει</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καταληκτική</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ημερομηνία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αιτήσεων</a:t>
            </a:r>
            <a:endParaRPr kumimoji="0" lang="el-GR" sz="1800" b="0" i="0" u="none" strike="noStrike" kern="1200" cap="none" spc="-10" normalizeH="0" baseline="0" noProof="0" dirty="0">
              <a:ln>
                <a:noFill/>
              </a:ln>
              <a:solidFill>
                <a:srgbClr val="FF0000"/>
              </a:solidFill>
              <a:effectLst/>
              <a:uLnTx/>
              <a:uFillTx/>
              <a:latin typeface="Calibri"/>
              <a:ea typeface="+mn-ea"/>
              <a:cs typeface="Calibri"/>
            </a:endParaRPr>
          </a:p>
          <a:p>
            <a:pPr marL="12065" marR="213360" lvl="0" indent="0" algn="l" defTabSz="914400" rtl="0" eaLnBrk="1" fontAlgn="auto" latinLnBrk="0" hangingPunct="1">
              <a:lnSpc>
                <a:spcPct val="100000"/>
              </a:lnSpc>
              <a:spcBef>
                <a:spcPts val="0"/>
              </a:spcBef>
              <a:spcAft>
                <a:spcPts val="0"/>
              </a:spcAft>
              <a:buClrTx/>
              <a:buSzTx/>
              <a:buFontTx/>
              <a:buNone/>
              <a:tabLst>
                <a:tab pos="277495" algn="l"/>
                <a:tab pos="278130" algn="l"/>
              </a:tabLst>
              <a:defRPr/>
            </a:pPr>
            <a:r>
              <a:rPr kumimoji="0" lang="el-GR" sz="1800" b="0" i="1" u="none" strike="noStrike" kern="1200" cap="none" spc="0" normalizeH="0" baseline="0" noProof="0" dirty="0">
                <a:ln>
                  <a:noFill/>
                </a:ln>
                <a:solidFill>
                  <a:srgbClr val="FF0000"/>
                </a:solidFill>
                <a:effectLst/>
                <a:uLnTx/>
                <a:uFillTx/>
                <a:latin typeface="Calibri"/>
                <a:ea typeface="+mn-ea"/>
                <a:cs typeface="Calibri"/>
              </a:rPr>
              <a:t>!!!</a:t>
            </a:r>
            <a:r>
              <a:rPr kumimoji="0" lang="el-GR" sz="1800" b="0" i="1" u="none" strike="noStrike" kern="1200" cap="none" spc="-5" normalizeH="0" baseline="0" noProof="0" dirty="0">
                <a:ln>
                  <a:noFill/>
                </a:ln>
                <a:solidFill>
                  <a:srgbClr val="FF0000"/>
                </a:solidFill>
                <a:effectLst/>
                <a:uLnTx/>
                <a:uFillTx/>
                <a:latin typeface="Calibri"/>
                <a:ea typeface="+mn-ea"/>
                <a:cs typeface="Calibri"/>
              </a:rPr>
              <a:t> </a:t>
            </a:r>
            <a:r>
              <a:rPr kumimoji="0" lang="el-GR" sz="1800" b="0" i="1" u="none" strike="noStrike" kern="1200" cap="none" spc="0" normalizeH="0" baseline="0" noProof="0" dirty="0">
                <a:ln>
                  <a:noFill/>
                </a:ln>
                <a:solidFill>
                  <a:srgbClr val="FF0000"/>
                </a:solidFill>
                <a:effectLst/>
                <a:uLnTx/>
                <a:uFillTx/>
                <a:latin typeface="Calibri"/>
                <a:ea typeface="+mn-ea"/>
                <a:cs typeface="Calibri"/>
              </a:rPr>
              <a:t>Η</a:t>
            </a:r>
            <a:r>
              <a:rPr kumimoji="0" lang="el-GR" sz="1800" b="0" i="1" u="none" strike="noStrike" kern="1200" cap="none" spc="5"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επεξεργασία</a:t>
            </a:r>
            <a:r>
              <a:rPr kumimoji="0" lang="el-GR" sz="1800" b="0" i="1" u="none" strike="noStrike" kern="1200" cap="none" spc="30"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μίας</a:t>
            </a:r>
            <a:r>
              <a:rPr kumimoji="0" lang="el-GR" sz="1800" b="0" i="1" u="none" strike="noStrike" kern="1200" cap="none" spc="-10"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αίτησης</a:t>
            </a:r>
            <a:r>
              <a:rPr kumimoji="0" lang="el-GR" sz="1800" b="0" i="1" u="none" strike="noStrike" kern="1200" cap="none" spc="0"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μπορεί</a:t>
            </a:r>
            <a:r>
              <a:rPr kumimoji="0" lang="el-GR" sz="1800" b="0" i="1" u="none" strike="noStrike" kern="1200" cap="none" spc="0" normalizeH="0" baseline="0" noProof="0" dirty="0">
                <a:ln>
                  <a:noFill/>
                </a:ln>
                <a:solidFill>
                  <a:srgbClr val="FF0000"/>
                </a:solidFill>
                <a:effectLst/>
                <a:uLnTx/>
                <a:uFillTx/>
                <a:latin typeface="Calibri"/>
                <a:ea typeface="+mn-ea"/>
                <a:cs typeface="Calibri"/>
              </a:rPr>
              <a:t> να</a:t>
            </a:r>
            <a:r>
              <a:rPr kumimoji="0" lang="el-GR" sz="1800" b="0" i="1" u="none" strike="noStrike" kern="1200" cap="none" spc="10" normalizeH="0" baseline="0" noProof="0" dirty="0">
                <a:ln>
                  <a:noFill/>
                </a:ln>
                <a:solidFill>
                  <a:srgbClr val="FF0000"/>
                </a:solidFill>
                <a:effectLst/>
                <a:uLnTx/>
                <a:uFillTx/>
                <a:latin typeface="Calibri"/>
                <a:ea typeface="+mn-ea"/>
                <a:cs typeface="Calibri"/>
              </a:rPr>
              <a:t> </a:t>
            </a:r>
            <a:r>
              <a:rPr kumimoji="0" lang="el-GR" sz="1800" b="0" i="1" u="none" strike="noStrike" kern="1200" cap="none" spc="-10" normalizeH="0" baseline="0" noProof="0" dirty="0">
                <a:ln>
                  <a:noFill/>
                </a:ln>
                <a:solidFill>
                  <a:srgbClr val="FF0000"/>
                </a:solidFill>
                <a:effectLst/>
                <a:uLnTx/>
                <a:uFillTx/>
                <a:latin typeface="Calibri"/>
                <a:ea typeface="+mn-ea"/>
                <a:cs typeface="Calibri"/>
              </a:rPr>
              <a:t>γίνει</a:t>
            </a:r>
            <a:r>
              <a:rPr kumimoji="0" lang="el-GR" sz="1800" b="0" i="1" u="none" strike="noStrike" kern="1200" cap="none" spc="20" normalizeH="0" baseline="0" noProof="0" dirty="0">
                <a:ln>
                  <a:noFill/>
                </a:ln>
                <a:solidFill>
                  <a:srgbClr val="FF0000"/>
                </a:solidFill>
                <a:effectLst/>
                <a:uLnTx/>
                <a:uFillTx/>
                <a:latin typeface="Calibri"/>
                <a:ea typeface="+mn-ea"/>
                <a:cs typeface="Calibri"/>
              </a:rPr>
              <a:t> </a:t>
            </a:r>
            <a:r>
              <a:rPr kumimoji="0" lang="el-GR" sz="1800" b="0" i="1" u="none" strike="noStrike" kern="1200" cap="none" spc="-25" normalizeH="0" baseline="0" noProof="0" dirty="0">
                <a:ln>
                  <a:noFill/>
                </a:ln>
                <a:solidFill>
                  <a:srgbClr val="FF0000"/>
                </a:solidFill>
                <a:effectLst/>
                <a:uLnTx/>
                <a:uFillTx/>
                <a:latin typeface="Calibri"/>
                <a:ea typeface="+mn-ea"/>
                <a:cs typeface="Calibri"/>
              </a:rPr>
              <a:t>και</a:t>
            </a:r>
            <a:r>
              <a:rPr kumimoji="0" lang="el-GR" sz="1800" b="0" i="1" u="none" strike="noStrike" kern="1200" cap="none" spc="5"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πατώντας</a:t>
            </a:r>
            <a:r>
              <a:rPr kumimoji="0" lang="el-GR" sz="1800" b="0" i="1" u="none" strike="noStrike" kern="1200" cap="none" spc="15"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πάνω</a:t>
            </a:r>
            <a:r>
              <a:rPr kumimoji="0" lang="el-GR" sz="1800" b="0" i="1" u="none" strike="noStrike" kern="1200" cap="none" spc="-10"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στο</a:t>
            </a:r>
            <a:r>
              <a:rPr kumimoji="0" lang="el-GR" sz="1800" b="0" i="1" u="none" strike="noStrike" kern="1200" cap="none" spc="35" normalizeH="0" baseline="0" noProof="0" dirty="0">
                <a:ln>
                  <a:noFill/>
                </a:ln>
                <a:solidFill>
                  <a:srgbClr val="FF0000"/>
                </a:solidFill>
                <a:effectLst/>
                <a:uLnTx/>
                <a:uFillTx/>
                <a:latin typeface="Calibri"/>
                <a:ea typeface="+mn-ea"/>
                <a:cs typeface="Calibri"/>
              </a:rPr>
              <a:t> </a:t>
            </a:r>
            <a:r>
              <a:rPr kumimoji="0" lang="el-GR" sz="1800" b="0" i="1" u="none" strike="noStrike" kern="1200" cap="none" spc="-10" normalizeH="0" baseline="0" noProof="0" dirty="0">
                <a:ln>
                  <a:noFill/>
                </a:ln>
                <a:solidFill>
                  <a:srgbClr val="FF0000"/>
                </a:solidFill>
                <a:effectLst/>
                <a:uLnTx/>
                <a:uFillTx/>
                <a:latin typeface="Calibri"/>
                <a:ea typeface="+mn-ea"/>
                <a:cs typeface="Calibri"/>
              </a:rPr>
              <a:t>Form</a:t>
            </a:r>
            <a:r>
              <a:rPr kumimoji="0" lang="el-GR" sz="1800" b="0" i="1" u="none" strike="noStrike" kern="1200" cap="none" spc="-5" normalizeH="0" baseline="0" noProof="0" dirty="0">
                <a:ln>
                  <a:noFill/>
                </a:ln>
                <a:solidFill>
                  <a:srgbClr val="FF0000"/>
                </a:solidFill>
                <a:effectLst/>
                <a:uLnTx/>
                <a:uFillTx/>
                <a:latin typeface="Calibri"/>
                <a:ea typeface="+mn-ea"/>
                <a:cs typeface="Calibri"/>
              </a:rPr>
              <a:t> </a:t>
            </a:r>
            <a:r>
              <a:rPr kumimoji="0" lang="el-GR" sz="1800" b="0" i="1" u="none" strike="noStrike" kern="1200" cap="none" spc="0" normalizeH="0" baseline="0" noProof="0" dirty="0">
                <a:ln>
                  <a:noFill/>
                </a:ln>
                <a:solidFill>
                  <a:srgbClr val="FF0000"/>
                </a:solidFill>
                <a:effectLst/>
                <a:uLnTx/>
                <a:uFillTx/>
                <a:latin typeface="Calibri"/>
                <a:ea typeface="+mn-ea"/>
                <a:cs typeface="Calibri"/>
              </a:rPr>
              <a:t>ID</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74320" marR="0" lvl="0" indent="0" algn="l" defTabSz="914400" rtl="0" eaLnBrk="1" fontAlgn="auto" latinLnBrk="0" hangingPunct="1">
              <a:lnSpc>
                <a:spcPct val="100000"/>
              </a:lnSpc>
              <a:spcBef>
                <a:spcPts val="430"/>
              </a:spcBef>
              <a:spcAft>
                <a:spcPts val="0"/>
              </a:spcAft>
              <a:buClrTx/>
              <a:buSzTx/>
              <a:buFontTx/>
              <a:buNone/>
              <a:tabLst/>
              <a:defRPr/>
            </a:pPr>
            <a:r>
              <a:rPr kumimoji="0" sz="1800" b="1" i="0" u="none" strike="noStrike" kern="1200" cap="none" spc="-10" normalizeH="0" baseline="0" noProof="0" dirty="0">
                <a:ln>
                  <a:noFill/>
                </a:ln>
                <a:solidFill>
                  <a:srgbClr val="FF0000"/>
                </a:solidFill>
                <a:effectLst/>
                <a:uLnTx/>
                <a:uFillTx/>
                <a:latin typeface="Calibri"/>
                <a:ea typeface="+mn-ea"/>
                <a:cs typeface="Calibri"/>
              </a:rPr>
              <a:t>Preview</a:t>
            </a:r>
            <a:r>
              <a:rPr kumimoji="0" sz="1800" b="0" i="0" u="none" strike="noStrike" kern="1200" cap="none" spc="-10" normalizeH="0" baseline="0" noProof="0" dirty="0">
                <a:ln>
                  <a:noFill/>
                </a:ln>
                <a:solidFill>
                  <a:srgbClr val="FF0000"/>
                </a:solidFill>
                <a:effectLst/>
                <a:uLnTx/>
                <a:uFillTx/>
                <a:latin typeface="Calibri"/>
                <a:ea typeface="+mn-ea"/>
                <a:cs typeface="Calibri"/>
              </a:rPr>
              <a:t>: Προβολή</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lang="el-GR" sz="1800" b="0" i="0" u="none" strike="noStrike" kern="1200" cap="none" spc="20" normalizeH="0" baseline="0" noProof="0" dirty="0">
                <a:ln>
                  <a:noFill/>
                </a:ln>
                <a:solidFill>
                  <a:srgbClr val="FF0000"/>
                </a:solidFill>
                <a:effectLst/>
                <a:uLnTx/>
                <a:uFillTx/>
                <a:latin typeface="Calibri"/>
                <a:ea typeface="+mn-ea"/>
                <a:cs typeface="Calibri"/>
              </a:rPr>
              <a:t>σε </a:t>
            </a:r>
            <a:r>
              <a:rPr kumimoji="0" sz="1800" b="0" i="0" u="none" strike="noStrike" kern="1200" cap="none" spc="-10" normalizeH="0" baseline="0" noProof="0" dirty="0">
                <a:ln>
                  <a:noFill/>
                </a:ln>
                <a:solidFill>
                  <a:srgbClr val="FF0000"/>
                </a:solidFill>
                <a:effectLst/>
                <a:uLnTx/>
                <a:uFillTx/>
                <a:latin typeface="Calibri"/>
                <a:ea typeface="+mn-ea"/>
                <a:cs typeface="Calibri"/>
              </a:rPr>
              <a:t>Read</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Only</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mode</a:t>
            </a:r>
            <a:r>
              <a:rPr kumimoji="0" lang="el-GR" sz="1800" b="0" i="0" u="none" strike="noStrike" kern="1200" cap="none" spc="0" normalizeH="0" baseline="0" noProof="0" dirty="0">
                <a:ln>
                  <a:noFill/>
                </a:ln>
                <a:solidFill>
                  <a:srgbClr val="FF0000"/>
                </a:solidFill>
                <a:effectLst/>
                <a:uLnTx/>
                <a:uFillTx/>
                <a:latin typeface="Calibri"/>
                <a:ea typeface="+mn-ea"/>
                <a:cs typeface="Calibri"/>
              </a:rPr>
              <a:t> </a:t>
            </a:r>
            <a:r>
              <a:rPr kumimoji="0" lang="el-GR"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 Δεν εμφανίζεται στην περίπτωση </a:t>
            </a:r>
            <a:r>
              <a:rPr kumimoji="0" lang="en-GB"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draft </a:t>
            </a:r>
            <a:r>
              <a:rPr kumimoji="0" lang="el-GR"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αιτήσεων, εκτός εάν ο χρήστης έχει πρόσβαση σε μία </a:t>
            </a:r>
            <a:r>
              <a:rPr kumimoji="0" lang="en-GB"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draft </a:t>
            </a:r>
            <a:r>
              <a:rPr kumimoji="0" lang="el-GR"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αίτηση λόγω του ότι ο ιδιοκτήτης της αίτησης την έκανε </a:t>
            </a:r>
            <a:r>
              <a:rPr kumimoji="0" lang="en-GB"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shared </a:t>
            </a:r>
            <a:r>
              <a:rPr kumimoji="0" lang="el-GR"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μαζί του</a:t>
            </a:r>
            <a:endParaRPr kumimoji="0" lang="el-GR" sz="1800" b="0" i="0" u="none" strike="noStrike" kern="1200" cap="none" spc="0" normalizeH="0" baseline="0" noProof="0" dirty="0">
              <a:ln>
                <a:noFill/>
              </a:ln>
              <a:solidFill>
                <a:prstClr val="black"/>
              </a:solidFill>
              <a:effectLst/>
              <a:uLnTx/>
              <a:uFillTx/>
              <a:latin typeface="Calibri"/>
              <a:ea typeface="+mn-ea"/>
              <a:cs typeface="Calibri"/>
            </a:endParaRPr>
          </a:p>
          <a:p>
            <a:pPr marL="297815" marR="0" lvl="0" indent="-285750" algn="l" defTabSz="914400" rtl="0" eaLnBrk="1" fontAlgn="auto" latinLnBrk="0" hangingPunct="1">
              <a:lnSpc>
                <a:spcPct val="100000"/>
              </a:lnSpc>
              <a:spcBef>
                <a:spcPts val="430"/>
              </a:spcBef>
              <a:spcAft>
                <a:spcPts val="0"/>
              </a:spcAft>
              <a:buClrTx/>
              <a:buSzTx/>
              <a:buFont typeface="Wingdings" panose="05000000000000000000" pitchFamily="2" charset="2"/>
              <a:buChar char="§"/>
              <a:tabLst>
                <a:tab pos="299085" algn="l"/>
                <a:tab pos="29972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Delete:</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Διαγραφή μίας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0" normalizeH="0" baseline="0" noProof="0" dirty="0">
                <a:ln>
                  <a:noFill/>
                </a:ln>
                <a:solidFill>
                  <a:srgbClr val="FF0000"/>
                </a:solidFill>
                <a:effectLst/>
                <a:uLnTx/>
                <a:uFillTx/>
                <a:latin typeface="Calibri"/>
                <a:ea typeface="+mn-ea"/>
                <a:cs typeface="Calibri"/>
              </a:rPr>
              <a:t> που δεν</a:t>
            </a:r>
            <a:r>
              <a:rPr kumimoji="0" sz="1800" b="0" i="0" u="none" strike="noStrike" kern="1200" cap="none" spc="-5" normalizeH="0" baseline="0" noProof="0" dirty="0">
                <a:ln>
                  <a:noFill/>
                </a:ln>
                <a:solidFill>
                  <a:srgbClr val="FF0000"/>
                </a:solidFill>
                <a:effectLst/>
                <a:uLnTx/>
                <a:uFillTx/>
                <a:latin typeface="Calibri"/>
                <a:ea typeface="+mn-ea"/>
                <a:cs typeface="Calibri"/>
              </a:rPr>
              <a:t> έχει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ακόμα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υποβληθεί</a:t>
            </a:r>
            <a:r>
              <a:rPr kumimoji="0" lang="el-GR" sz="1800" b="0" i="0" u="none" strike="noStrike" kern="1200" cap="none" spc="-5" normalizeH="0" baseline="0" noProof="0" dirty="0">
                <a:ln>
                  <a:noFill/>
                </a:ln>
                <a:solidFill>
                  <a:srgbClr val="FF0000"/>
                </a:solidFill>
                <a:effectLst/>
                <a:uLnTx/>
                <a:uFillTx/>
                <a:latin typeface="Calibri"/>
                <a:ea typeface="+mn-ea"/>
                <a:cs typeface="Calibri"/>
              </a:rPr>
              <a:t> </a:t>
            </a:r>
            <a:endParaRPr kumimoji="0" lang="el-GR" sz="1800" b="0" i="0" u="none" strike="noStrike" kern="1200" cap="none" spc="0" normalizeH="0" baseline="0" noProof="0" dirty="0">
              <a:ln>
                <a:noFill/>
              </a:ln>
              <a:solidFill>
                <a:prstClr val="black"/>
              </a:solidFill>
              <a:effectLst/>
              <a:uLnTx/>
              <a:uFillTx/>
              <a:latin typeface="Calibri"/>
              <a:ea typeface="+mn-ea"/>
              <a:cs typeface="Calibri"/>
            </a:endParaRPr>
          </a:p>
          <a:p>
            <a:pPr marL="297815" marR="0" lvl="0" indent="-285750" algn="l" defTabSz="914400" rtl="0" eaLnBrk="1" fontAlgn="auto" latinLnBrk="0" hangingPunct="1">
              <a:lnSpc>
                <a:spcPct val="100000"/>
              </a:lnSpc>
              <a:spcBef>
                <a:spcPts val="430"/>
              </a:spcBef>
              <a:spcAft>
                <a:spcPts val="0"/>
              </a:spcAft>
              <a:buClrTx/>
              <a:buSzTx/>
              <a:buFont typeface="Wingdings" panose="05000000000000000000" pitchFamily="2" charset="2"/>
              <a:buChar char="§"/>
              <a:tabLst>
                <a:tab pos="299085" algn="l"/>
                <a:tab pos="29972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Reopen</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Εκ</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νέου</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άνοιγμα</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έχει</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υποβληθεί</a:t>
            </a:r>
            <a:r>
              <a:rPr kumimoji="0" lang="el-GR" sz="1800" b="0" i="0" u="none" strike="noStrike" kern="1200" cap="none" spc="-5" normalizeH="0" baseline="0" noProof="0" dirty="0">
                <a:ln>
                  <a:noFill/>
                </a:ln>
                <a:solidFill>
                  <a:srgbClr val="FF0000"/>
                </a:solidFill>
                <a:effectLst/>
                <a:uLnTx/>
                <a:uFillTx/>
                <a:latin typeface="Calibri"/>
                <a:ea typeface="+mn-ea"/>
                <a:cs typeface="Calibri"/>
              </a:rPr>
              <a:t> ή είναι </a:t>
            </a:r>
            <a:r>
              <a:rPr kumimoji="0" lang="en-GB" sz="1800" b="0" i="0" u="none" strike="noStrike" kern="1200" cap="none" spc="-5" normalizeH="0" baseline="0" noProof="0" dirty="0">
                <a:ln>
                  <a:noFill/>
                </a:ln>
                <a:solidFill>
                  <a:srgbClr val="FF0000"/>
                </a:solidFill>
                <a:effectLst/>
                <a:uLnTx/>
                <a:uFillTx/>
                <a:latin typeface="Calibri"/>
                <a:ea typeface="+mn-ea"/>
                <a:cs typeface="Calibri"/>
              </a:rPr>
              <a:t>deleted</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νοουμένου</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ότι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δεν</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έχει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παρέλθει</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 </a:t>
            </a:r>
            <a:r>
              <a:rPr kumimoji="0" sz="1800" b="0" i="0" u="none" strike="noStrike" kern="1200" cap="none" spc="-15" normalizeH="0" baseline="0" noProof="0" dirty="0">
                <a:ln>
                  <a:noFill/>
                </a:ln>
                <a:solidFill>
                  <a:srgbClr val="FF0000"/>
                </a:solidFill>
                <a:effectLst/>
                <a:uLnTx/>
                <a:uFillTx/>
                <a:latin typeface="Calibri"/>
                <a:ea typeface="+mn-ea"/>
                <a:cs typeface="Calibri"/>
              </a:rPr>
              <a:t>καταληκτική</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ημερομηνία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455"/>
              </a:spcBef>
              <a:spcAft>
                <a:spcPts val="0"/>
              </a:spcAft>
              <a:buClrTx/>
              <a:buSzTx/>
              <a:buFont typeface="Wingdings"/>
              <a:buChar char=""/>
              <a:tabLst>
                <a:tab pos="299085" algn="l"/>
                <a:tab pos="29972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Submission </a:t>
            </a:r>
            <a:r>
              <a:rPr kumimoji="0" sz="1800" b="1" i="0" u="none" strike="noStrike" kern="1200" cap="none" spc="-10" normalizeH="0" baseline="0" noProof="0" dirty="0">
                <a:ln>
                  <a:noFill/>
                </a:ln>
                <a:solidFill>
                  <a:srgbClr val="FF0000"/>
                </a:solidFill>
                <a:effectLst/>
                <a:uLnTx/>
                <a:uFillTx/>
                <a:latin typeface="Calibri"/>
                <a:ea typeface="+mn-ea"/>
                <a:cs typeface="Calibri"/>
              </a:rPr>
              <a:t>History: </a:t>
            </a:r>
            <a:r>
              <a:rPr kumimoji="0" sz="1800" b="0" i="0" u="none" strike="noStrike" kern="1200" cap="none" spc="-10" normalizeH="0" baseline="0" noProof="0" dirty="0">
                <a:ln>
                  <a:noFill/>
                </a:ln>
                <a:solidFill>
                  <a:srgbClr val="FF0000"/>
                </a:solidFill>
                <a:effectLst/>
                <a:uLnTx/>
                <a:uFillTx/>
                <a:latin typeface="Calibri"/>
                <a:ea typeface="+mn-ea"/>
                <a:cs typeface="Calibri"/>
              </a:rPr>
              <a:t>Άνοιγμα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οθόνης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ιστορικού</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30"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επιλογή</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αυτή</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εμφανίζεται</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lang="el-GR" sz="1800" b="0" i="0" u="none" strike="noStrike" kern="1200" cap="none" spc="-25" normalizeH="0" baseline="0" noProof="0" dirty="0">
                <a:ln>
                  <a:noFill/>
                </a:ln>
                <a:solidFill>
                  <a:srgbClr val="FF0000"/>
                </a:solidFill>
                <a:effectLst/>
                <a:uLnTx/>
                <a:uFillTx/>
                <a:latin typeface="Calibri"/>
                <a:ea typeface="+mn-ea"/>
                <a:cs typeface="Calibri"/>
              </a:rPr>
              <a:t>σε όλες τις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5080" lvl="0" indent="0" algn="l" defTabSz="914400" rtl="0" eaLnBrk="1" fontAlgn="auto" latinLnBrk="0" hangingPunct="1">
              <a:lnSpc>
                <a:spcPts val="2140"/>
              </a:lnSpc>
              <a:spcBef>
                <a:spcPts val="90"/>
              </a:spcBef>
              <a:spcAft>
                <a:spcPts val="0"/>
              </a:spcAft>
              <a:buClrTx/>
              <a:buSzTx/>
              <a:buFontTx/>
              <a:buNone/>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π</a:t>
            </a:r>
            <a:r>
              <a:rPr kumimoji="0" sz="1800" b="0" i="0" u="none" strike="noStrike" kern="1200" cap="none" spc="-10" normalizeH="0" baseline="0" noProof="0" dirty="0" err="1">
                <a:ln>
                  <a:noFill/>
                </a:ln>
                <a:solidFill>
                  <a:srgbClr val="FF0000"/>
                </a:solidFill>
                <a:effectLst/>
                <a:uLnTx/>
                <a:uFillTx/>
                <a:latin typeface="Calibri"/>
                <a:ea typeface="+mn-ea"/>
                <a:cs typeface="Calibri"/>
              </a:rPr>
              <a:t>ερι</a:t>
            </a:r>
            <a:r>
              <a:rPr kumimoji="0" sz="1800" b="0" i="0" u="none" strike="noStrike" kern="1200" cap="none" spc="-10" normalizeH="0" baseline="0" noProof="0" dirty="0">
                <a:ln>
                  <a:noFill/>
                </a:ln>
                <a:solidFill>
                  <a:srgbClr val="FF0000"/>
                </a:solidFill>
                <a:effectLst/>
                <a:uLnTx/>
                <a:uFillTx/>
                <a:latin typeface="Calibri"/>
                <a:ea typeface="+mn-ea"/>
                <a:cs typeface="Calibri"/>
              </a:rPr>
              <a:t>πτώσεις</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sz="1800" b="0" i="0" u="none" strike="noStrike" kern="1200" cap="none" spc="-10" normalizeH="0" baseline="0" noProof="0" dirty="0" err="1">
                <a:ln>
                  <a:noFill/>
                </a:ln>
                <a:solidFill>
                  <a:srgbClr val="FF0000"/>
                </a:solidFill>
                <a:effectLst/>
                <a:uLnTx/>
                <a:uFillTx/>
                <a:latin typeface="Calibri"/>
                <a:ea typeface="+mn-ea"/>
                <a:cs typeface="Calibri"/>
              </a:rPr>
              <a:t>Εν</a:t>
            </a:r>
            <a:r>
              <a:rPr kumimoji="0" sz="1800" b="0" i="0" u="none" strike="noStrike" kern="1200" cap="none" spc="-10" normalizeH="0" baseline="0" noProof="0" dirty="0">
                <a:ln>
                  <a:noFill/>
                </a:ln>
                <a:solidFill>
                  <a:srgbClr val="FF0000"/>
                </a:solidFill>
                <a:effectLst/>
                <a:uLnTx/>
                <a:uFillTx/>
                <a:latin typeface="Calibri"/>
                <a:ea typeface="+mn-ea"/>
                <a:cs typeface="Calibri"/>
              </a:rPr>
              <a:t>αλλακτικά,</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μπορεί</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να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ανοίξει</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οθόνη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αυτή</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μέσα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από</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ίδια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30"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10" normalizeH="0" baseline="0" noProof="0" dirty="0">
                <a:ln>
                  <a:noFill/>
                </a:ln>
                <a:solidFill>
                  <a:srgbClr val="FF0000"/>
                </a:solidFill>
                <a:effectLst/>
                <a:uLnTx/>
                <a:uFillTx/>
                <a:latin typeface="Calibri"/>
                <a:ea typeface="+mn-ea"/>
                <a:cs typeface="Calibri"/>
              </a:rPr>
              <a:t>Content</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Menu</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39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History</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360"/>
              </a:spcBef>
              <a:spcAft>
                <a:spcPts val="0"/>
              </a:spcAft>
              <a:buClrTx/>
              <a:buSzTx/>
              <a:buFont typeface="Wingdings"/>
              <a:buChar char=""/>
              <a:tabLst>
                <a:tab pos="299085" algn="l"/>
                <a:tab pos="299720" algn="l"/>
              </a:tabLst>
              <a:defRPr/>
            </a:pPr>
            <a:r>
              <a:rPr kumimoji="0" sz="1800" b="1" i="0" u="none" strike="noStrike" kern="1200" cap="none" spc="0" normalizeH="0" baseline="0" noProof="0" dirty="0">
                <a:ln>
                  <a:noFill/>
                </a:ln>
                <a:solidFill>
                  <a:srgbClr val="FF0000"/>
                </a:solidFill>
                <a:effectLst/>
                <a:uLnTx/>
                <a:uFillTx/>
                <a:latin typeface="Calibri"/>
                <a:ea typeface="+mn-ea"/>
                <a:cs typeface="Calibri"/>
              </a:rPr>
              <a:t>Sharing</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Αποστολή</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της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err="1">
                <a:ln>
                  <a:noFill/>
                </a:ln>
                <a:solidFill>
                  <a:srgbClr val="FF0000"/>
                </a:solidFill>
                <a:effectLst/>
                <a:uLnTx/>
                <a:uFillTx/>
                <a:latin typeface="Calibri"/>
                <a:ea typeface="+mn-ea"/>
                <a:cs typeface="Calibri"/>
              </a:rPr>
              <a:t>σε</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lang="el-GR" sz="1800" b="0" i="0" u="none" strike="noStrike" kern="1200" cap="none" spc="-10" normalizeH="0" baseline="0" noProof="0" dirty="0" err="1">
                <a:ln>
                  <a:noFill/>
                </a:ln>
                <a:solidFill>
                  <a:srgbClr val="FF0000"/>
                </a:solidFill>
                <a:effectLst/>
                <a:uLnTx/>
                <a:uFillTx/>
                <a:latin typeface="Calibri"/>
                <a:ea typeface="+mn-ea"/>
                <a:cs typeface="Calibri"/>
              </a:rPr>
              <a:t>άλ</a:t>
            </a:r>
            <a:r>
              <a:rPr kumimoji="0" sz="1800" b="0" i="0" u="none" strike="noStrike" kern="1200" cap="none" spc="-10" normalizeH="0" baseline="0" noProof="0" dirty="0">
                <a:ln>
                  <a:noFill/>
                </a:ln>
                <a:solidFill>
                  <a:srgbClr val="FF0000"/>
                </a:solidFill>
                <a:effectLst/>
                <a:uLnTx/>
                <a:uFillTx/>
                <a:latin typeface="Calibri"/>
                <a:ea typeface="+mn-ea"/>
                <a:cs typeface="Calibri"/>
              </a:rPr>
              <a:t>λα</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άτομα</a:t>
            </a:r>
            <a:r>
              <a:rPr kumimoji="0" lang="el-GR" sz="1800" b="0" i="0" u="none" strike="noStrike" kern="1200" cap="none" spc="25" normalizeH="0" baseline="0" noProof="0" dirty="0">
                <a:ln>
                  <a:noFill/>
                </a:ln>
                <a:solidFill>
                  <a:srgbClr val="FF0000"/>
                </a:solidFill>
                <a:effectLst/>
                <a:uLnTx/>
                <a:uFillTx/>
                <a:latin typeface="Calibri"/>
                <a:ea typeface="+mn-ea"/>
                <a:cs typeface="Calibri"/>
              </a:rPr>
              <a:t>, με προκαθορισμένο επίπεδο πρόσβασης </a:t>
            </a:r>
            <a:r>
              <a:rPr kumimoji="0" lang="el-GR" sz="1800" b="0" i="0" u="none" strike="noStrike" kern="1200" cap="none" spc="25" normalizeH="0" baseline="0" noProof="0" dirty="0">
                <a:ln>
                  <a:noFill/>
                </a:ln>
                <a:solidFill>
                  <a:srgbClr val="FF0000"/>
                </a:solidFill>
                <a:effectLst/>
                <a:uLnTx/>
                <a:uFillTx/>
                <a:latin typeface="Calibri"/>
                <a:ea typeface="+mn-ea"/>
                <a:cs typeface="Calibri"/>
                <a:sym typeface="Wingdings" panose="05000000000000000000" pitchFamily="2" charset="2"/>
              </a:rPr>
              <a:t> </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Ε</a:t>
            </a:r>
            <a:r>
              <a:rPr kumimoji="0" sz="1800" b="0" i="0" u="none" strike="noStrike" kern="1200" cap="none" spc="-10" normalizeH="0" baseline="0" noProof="0" dirty="0" err="1">
                <a:ln>
                  <a:noFill/>
                </a:ln>
                <a:solidFill>
                  <a:srgbClr val="FF0000"/>
                </a:solidFill>
                <a:effectLst/>
                <a:uLnTx/>
                <a:uFillTx/>
                <a:latin typeface="Calibri"/>
                <a:ea typeface="+mn-ea"/>
                <a:cs typeface="Calibri"/>
              </a:rPr>
              <a:t>κχώρηση</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δικαιωμάτων</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Ανάγνωση/Ανάγνωση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lang="el-GR"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a:t>
            </a:r>
            <a:r>
              <a:rPr kumimoji="0" sz="1800" b="0" i="0" u="none" strike="noStrike" kern="1200" cap="none" spc="-10" normalizeH="0" baseline="0" noProof="0" dirty="0" err="1">
                <a:ln>
                  <a:noFill/>
                </a:ln>
                <a:solidFill>
                  <a:srgbClr val="FF0000"/>
                </a:solidFill>
                <a:effectLst/>
                <a:uLnTx/>
                <a:uFillTx/>
                <a:latin typeface="Calibri"/>
                <a:ea typeface="+mn-ea"/>
                <a:cs typeface="Calibri"/>
              </a:rPr>
              <a:t>εξεργ</a:t>
            </a:r>
            <a:r>
              <a:rPr kumimoji="0" sz="1800" b="0" i="0" u="none" strike="noStrike" kern="1200" cap="none" spc="-10" normalizeH="0" baseline="0" noProof="0" dirty="0">
                <a:ln>
                  <a:noFill/>
                </a:ln>
                <a:solidFill>
                  <a:srgbClr val="FF0000"/>
                </a:solidFill>
                <a:effectLst/>
                <a:uLnTx/>
                <a:uFillTx/>
                <a:latin typeface="Calibri"/>
                <a:ea typeface="+mn-ea"/>
                <a:cs typeface="Calibri"/>
              </a:rPr>
              <a:t>ασία/Ανάγνωση</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Επεξεργασία</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Υποβολή</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2050" name="Picture 2" descr="Action buttons per status">
            <a:extLst>
              <a:ext uri="{FF2B5EF4-FFF2-40B4-BE49-F238E27FC236}">
                <a16:creationId xmlns:a16="http://schemas.microsoft.com/office/drawing/2014/main" id="{D89145C8-B7C8-EE8A-78E7-33DC8AF85E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5192152"/>
            <a:ext cx="5029200" cy="14504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8572" y="74752"/>
            <a:ext cx="7693659"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APPLICATIONS</a:t>
            </a:r>
            <a:r>
              <a:rPr sz="2800" spc="50"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MY </a:t>
            </a:r>
            <a:r>
              <a:rPr sz="2800" spc="-45" dirty="0">
                <a:solidFill>
                  <a:srgbClr val="FFFFFF"/>
                </a:solidFill>
              </a:rPr>
              <a:t>CONTACTS</a:t>
            </a:r>
            <a:endParaRPr sz="2800" dirty="0"/>
          </a:p>
        </p:txBody>
      </p:sp>
      <p:sp>
        <p:nvSpPr>
          <p:cNvPr id="3" name="object 3"/>
          <p:cNvSpPr txBox="1"/>
          <p:nvPr/>
        </p:nvSpPr>
        <p:spPr>
          <a:xfrm>
            <a:off x="8991600" y="1828800"/>
            <a:ext cx="3083053" cy="197233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0" normalizeH="0" baseline="0" noProof="0" dirty="0">
                <a:ln>
                  <a:noFill/>
                </a:ln>
                <a:solidFill>
                  <a:srgbClr val="FF0000"/>
                </a:solidFill>
                <a:effectLst/>
                <a:uLnTx/>
                <a:uFillTx/>
                <a:latin typeface="Calibri"/>
                <a:ea typeface="+mn-ea"/>
                <a:cs typeface="Calibri"/>
              </a:rPr>
              <a:t>Η </a:t>
            </a:r>
            <a:r>
              <a:rPr kumimoji="0" sz="1600" b="0" i="0" u="none" strike="noStrike" kern="1200" cap="none" spc="-20" normalizeH="0" baseline="0" noProof="0" dirty="0">
                <a:ln>
                  <a:noFill/>
                </a:ln>
                <a:solidFill>
                  <a:srgbClr val="FF0000"/>
                </a:solidFill>
                <a:effectLst/>
                <a:uLnTx/>
                <a:uFillTx/>
                <a:latin typeface="Calibri"/>
                <a:ea typeface="+mn-ea"/>
                <a:cs typeface="Calibri"/>
              </a:rPr>
              <a:t>καρτέλα</a:t>
            </a:r>
            <a:r>
              <a:rPr kumimoji="0" sz="1600" b="0" i="0" u="none" strike="noStrike" kern="1200" cap="none" spc="365" normalizeH="0" baseline="0" noProof="0" dirty="0">
                <a:ln>
                  <a:noFill/>
                </a:ln>
                <a:solidFill>
                  <a:srgbClr val="FF0000"/>
                </a:solidFill>
                <a:effectLst/>
                <a:uLnTx/>
                <a:uFillTx/>
                <a:latin typeface="Calibri"/>
                <a:ea typeface="+mn-ea"/>
                <a:cs typeface="Calibri"/>
              </a:rPr>
              <a:t> </a:t>
            </a:r>
            <a:r>
              <a:rPr kumimoji="0" sz="1600" b="1" i="0" u="none" strike="noStrike" kern="1200" cap="none" spc="-5" normalizeH="0" baseline="0" noProof="0" dirty="0">
                <a:ln>
                  <a:noFill/>
                </a:ln>
                <a:solidFill>
                  <a:srgbClr val="FF0000"/>
                </a:solidFill>
                <a:effectLst/>
                <a:uLnTx/>
                <a:uFillTx/>
                <a:latin typeface="Calibri"/>
                <a:ea typeface="+mn-ea"/>
                <a:cs typeface="Calibri"/>
              </a:rPr>
              <a:t>My </a:t>
            </a:r>
            <a:r>
              <a:rPr kumimoji="0" sz="1600" b="1" i="0" u="none" strike="noStrike" kern="1200" cap="none" spc="0" normalizeH="0" baseline="0" noProof="0" dirty="0">
                <a:ln>
                  <a:noFill/>
                </a:ln>
                <a:solidFill>
                  <a:srgbClr val="FF0000"/>
                </a:solidFill>
                <a:effectLst/>
                <a:uLnTx/>
                <a:uFillTx/>
                <a:latin typeface="Calibri"/>
                <a:ea typeface="+mn-ea"/>
                <a:cs typeface="Calibri"/>
              </a:rPr>
              <a:t> </a:t>
            </a:r>
            <a:r>
              <a:rPr kumimoji="0" sz="1600" b="1" i="0" u="none" strike="noStrike" kern="1200" cap="none" spc="-5" normalizeH="0" baseline="0" noProof="0" dirty="0">
                <a:ln>
                  <a:noFill/>
                </a:ln>
                <a:solidFill>
                  <a:srgbClr val="FF0000"/>
                </a:solidFill>
                <a:effectLst/>
                <a:uLnTx/>
                <a:uFillTx/>
                <a:latin typeface="Calibri"/>
                <a:ea typeface="+mn-ea"/>
                <a:cs typeface="Calibri"/>
              </a:rPr>
              <a:t>Contacts</a:t>
            </a:r>
            <a:r>
              <a:rPr kumimoji="0" lang="el-GR" sz="1600" b="1" i="0" u="none" strike="noStrike" kern="1200" cap="none" spc="-5" normalizeH="0" baseline="0" noProof="0" dirty="0">
                <a:ln>
                  <a:noFill/>
                </a:ln>
                <a:solidFill>
                  <a:srgbClr val="FF0000"/>
                </a:solidFill>
                <a:effectLst/>
                <a:uLnTx/>
                <a:uFillTx/>
                <a:latin typeface="Calibri"/>
                <a:ea typeface="+mn-ea"/>
                <a:cs typeface="Calibri"/>
              </a:rPr>
              <a:t>:</a:t>
            </a:r>
          </a:p>
          <a:p>
            <a:pPr marL="12700" marR="5080" lvl="0" indent="0" algn="l" defTabSz="914400" rtl="0" eaLnBrk="1" fontAlgn="auto" latinLnBrk="0" hangingPunct="1">
              <a:lnSpc>
                <a:spcPct val="100000"/>
              </a:lnSpc>
              <a:spcBef>
                <a:spcPts val="100"/>
              </a:spcBef>
              <a:spcAft>
                <a:spcPts val="0"/>
              </a:spcAft>
              <a:buClrTx/>
              <a:buSzTx/>
              <a:buFontTx/>
              <a:buNone/>
              <a:tabLst/>
              <a:defRPr/>
            </a:pPr>
            <a:endParaRPr kumimoji="0" lang="el-GR" sz="1200" b="1" i="0" u="none" strike="noStrike" kern="1200" cap="none" spc="-5" normalizeH="0" baseline="0" noProof="0" dirty="0">
              <a:ln>
                <a:noFill/>
              </a:ln>
              <a:solidFill>
                <a:srgbClr val="FF0000"/>
              </a:solidFill>
              <a:effectLst/>
              <a:uLnTx/>
              <a:uFillTx/>
              <a:latin typeface="Calibri"/>
              <a:ea typeface="+mn-ea"/>
              <a:cs typeface="Calibri"/>
            </a:endParaRPr>
          </a:p>
          <a:p>
            <a:pPr marL="298450" marR="5080" lvl="0" indent="-285750" algn="l" defTabSz="914400" rtl="0" eaLnBrk="1" fontAlgn="auto" latinLnBrk="0" hangingPunct="1">
              <a:lnSpc>
                <a:spcPct val="100000"/>
              </a:lnSpc>
              <a:spcBef>
                <a:spcPts val="100"/>
              </a:spcBef>
              <a:spcAft>
                <a:spcPts val="0"/>
              </a:spcAft>
              <a:buClrTx/>
              <a:buSzTx/>
              <a:buFont typeface="Wingdings" panose="05000000000000000000" pitchFamily="2" charset="2"/>
              <a:buChar char="§"/>
              <a:tabLst/>
              <a:defRPr/>
            </a:pPr>
            <a:r>
              <a:rPr kumimoji="0" lang="el-GR" sz="1600" b="0" i="0" u="none" strike="noStrike" kern="1200" cap="none" spc="-5" normalizeH="0" baseline="0" noProof="0" dirty="0">
                <a:ln>
                  <a:noFill/>
                </a:ln>
                <a:solidFill>
                  <a:srgbClr val="FF0000"/>
                </a:solidFill>
                <a:effectLst/>
                <a:uLnTx/>
                <a:uFillTx/>
                <a:latin typeface="Calibri"/>
                <a:ea typeface="+mn-ea"/>
                <a:cs typeface="Calibri"/>
              </a:rPr>
              <a:t>Προβάλλει</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err="1">
                <a:ln>
                  <a:noFill/>
                </a:ln>
                <a:solidFill>
                  <a:srgbClr val="FF0000"/>
                </a:solidFill>
                <a:effectLst/>
                <a:uLnTx/>
                <a:uFillTx/>
                <a:latin typeface="Calibri"/>
                <a:ea typeface="+mn-ea"/>
                <a:cs typeface="Calibri"/>
              </a:rPr>
              <a:t>όλες</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τις</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επαφές</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του </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0" normalizeH="0" baseline="0" noProof="0" dirty="0">
                <a:ln>
                  <a:noFill/>
                </a:ln>
                <a:solidFill>
                  <a:srgbClr val="FF0000"/>
                </a:solidFill>
                <a:effectLst/>
                <a:uLnTx/>
                <a:uFillTx/>
                <a:latin typeface="Calibri"/>
                <a:ea typeface="+mn-ea"/>
                <a:cs typeface="Calibri"/>
              </a:rPr>
              <a:t>χρήστη,</a:t>
            </a:r>
            <a:r>
              <a:rPr kumimoji="0" sz="1600" b="0" i="0" u="none" strike="noStrike" kern="1200" cap="none" spc="-5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με</a:t>
            </a:r>
            <a:r>
              <a:rPr kumimoji="0" sz="1600" b="0" i="0" u="none" strike="noStrike" kern="1200" cap="none" spc="-3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δυνατότητα </a:t>
            </a:r>
            <a:r>
              <a:rPr kumimoji="0" sz="1600" b="0" i="0" u="none" strike="noStrike" kern="1200" cap="none" spc="-39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επεξεργασίας</a:t>
            </a:r>
            <a:r>
              <a:rPr kumimoji="0" sz="1600" b="0" i="0" u="none" strike="noStrike" kern="1200" cap="none" spc="3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τους</a:t>
            </a:r>
            <a:endParaRPr kumimoji="0" lang="el-GR" sz="1600" b="0" i="0" u="none" strike="noStrike" kern="1200" cap="none" spc="-10" normalizeH="0" baseline="0" noProof="0" dirty="0">
              <a:ln>
                <a:noFill/>
              </a:ln>
              <a:solidFill>
                <a:srgbClr val="FF0000"/>
              </a:solidFill>
              <a:effectLst/>
              <a:uLnTx/>
              <a:uFillTx/>
              <a:latin typeface="Calibri"/>
              <a:ea typeface="+mn-ea"/>
              <a:cs typeface="Calibri"/>
            </a:endParaRPr>
          </a:p>
          <a:p>
            <a:pPr marL="298450" marR="5080" lvl="0" indent="-285750" algn="l" defTabSz="914400" rtl="0" eaLnBrk="1" fontAlgn="auto" latinLnBrk="0" hangingPunct="1">
              <a:lnSpc>
                <a:spcPct val="100000"/>
              </a:lnSpc>
              <a:spcBef>
                <a:spcPts val="100"/>
              </a:spcBef>
              <a:spcAft>
                <a:spcPts val="0"/>
              </a:spcAft>
              <a:buClrTx/>
              <a:buSzTx/>
              <a:buFont typeface="Wingdings" panose="05000000000000000000" pitchFamily="2" charset="2"/>
              <a:buChar char="§"/>
              <a:tabLst/>
              <a:defRPr/>
            </a:pPr>
            <a:r>
              <a:rPr kumimoji="0" lang="el-GR" sz="1600" b="0" i="0" u="none" strike="noStrike" kern="1200" cap="none" spc="-10" normalizeH="0" baseline="0" noProof="0" dirty="0">
                <a:ln>
                  <a:noFill/>
                </a:ln>
                <a:solidFill>
                  <a:srgbClr val="FF0000"/>
                </a:solidFill>
                <a:effectLst/>
                <a:uLnTx/>
                <a:uFillTx/>
                <a:latin typeface="Calibri"/>
                <a:ea typeface="+mn-ea"/>
                <a:cs typeface="Calibri"/>
              </a:rPr>
              <a:t>Παρέχει τη δυνατότητα για δημιουργία νέων επαφών</a:t>
            </a:r>
          </a:p>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el-GR" sz="1600" b="0" i="0" u="none" strike="noStrike" kern="1200" cap="none" spc="-10" normalizeH="0" baseline="0" noProof="0" dirty="0">
                <a:ln>
                  <a:noFill/>
                </a:ln>
                <a:solidFill>
                  <a:srgbClr val="FF0000"/>
                </a:solidFill>
                <a:effectLst/>
                <a:uLnTx/>
                <a:uFillTx/>
                <a:latin typeface="Calibri"/>
                <a:ea typeface="+mn-ea"/>
                <a:cs typeface="Calibri"/>
              </a:rPr>
              <a:t> </a:t>
            </a:r>
          </a:p>
        </p:txBody>
      </p:sp>
      <p:pic>
        <p:nvPicPr>
          <p:cNvPr id="4" name="object 4"/>
          <p:cNvPicPr/>
          <p:nvPr/>
        </p:nvPicPr>
        <p:blipFill>
          <a:blip r:embed="rId2" cstate="print"/>
          <a:stretch>
            <a:fillRect/>
          </a:stretch>
        </p:blipFill>
        <p:spPr>
          <a:xfrm>
            <a:off x="117347" y="716280"/>
            <a:ext cx="8639556" cy="600456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243" y="78993"/>
            <a:ext cx="769302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APPLICATIONS</a:t>
            </a:r>
            <a:r>
              <a:rPr sz="2800" spc="45" dirty="0">
                <a:solidFill>
                  <a:srgbClr val="FFFFFF"/>
                </a:solidFill>
              </a:rPr>
              <a:t> </a:t>
            </a:r>
            <a:r>
              <a:rPr sz="2800" spc="-5" dirty="0">
                <a:solidFill>
                  <a:srgbClr val="FFFFFF"/>
                </a:solidFill>
              </a:rPr>
              <a:t>–</a:t>
            </a:r>
            <a:r>
              <a:rPr sz="2800" spc="15" dirty="0">
                <a:solidFill>
                  <a:srgbClr val="FFFFFF"/>
                </a:solidFill>
              </a:rPr>
              <a:t> </a:t>
            </a:r>
            <a:r>
              <a:rPr sz="2800" spc="-10" dirty="0">
                <a:solidFill>
                  <a:srgbClr val="FFFFFF"/>
                </a:solidFill>
              </a:rPr>
              <a:t>MY</a:t>
            </a:r>
            <a:r>
              <a:rPr sz="2800" spc="-5" dirty="0">
                <a:solidFill>
                  <a:srgbClr val="FFFFFF"/>
                </a:solidFill>
              </a:rPr>
              <a:t> </a:t>
            </a:r>
            <a:r>
              <a:rPr sz="2800" spc="-45" dirty="0">
                <a:solidFill>
                  <a:srgbClr val="FFFFFF"/>
                </a:solidFill>
              </a:rPr>
              <a:t>CONTACTS</a:t>
            </a:r>
            <a:endParaRPr sz="2800" dirty="0"/>
          </a:p>
        </p:txBody>
      </p:sp>
      <p:sp>
        <p:nvSpPr>
          <p:cNvPr id="3" name="object 3"/>
          <p:cNvSpPr txBox="1"/>
          <p:nvPr/>
        </p:nvSpPr>
        <p:spPr>
          <a:xfrm>
            <a:off x="149453" y="1470787"/>
            <a:ext cx="2634895" cy="4081145"/>
          </a:xfrm>
          <a:prstGeom prst="rect">
            <a:avLst/>
          </a:prstGeom>
        </p:spPr>
        <p:txBody>
          <a:bodyPr vert="horz" wrap="square" lIns="0" tIns="13335" rIns="0" bIns="0" rtlCol="0">
            <a:spAutoFit/>
          </a:bodyPr>
          <a:lstStyle/>
          <a:p>
            <a:pPr marL="187960" marR="0" lvl="0" indent="-175260" algn="l" defTabSz="914400" rtl="0" eaLnBrk="1" fontAlgn="auto" latinLnBrk="0" hangingPunct="1">
              <a:lnSpc>
                <a:spcPct val="100000"/>
              </a:lnSpc>
              <a:spcBef>
                <a:spcPts val="105"/>
              </a:spcBef>
              <a:spcAft>
                <a:spcPts val="0"/>
              </a:spcAft>
              <a:buClrTx/>
              <a:buSzTx/>
              <a:buFont typeface="Calibri"/>
              <a:buAutoNum type="arabicPeriod"/>
              <a:tabLst>
                <a:tab pos="179388"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Αναζήτηση</a:t>
            </a:r>
            <a:r>
              <a:rPr kumimoji="0" sz="1400" b="1" i="0" u="none" strike="noStrike" kern="1200" cap="none" spc="-55" normalizeH="0" baseline="0" noProof="0" dirty="0">
                <a:ln>
                  <a:noFill/>
                </a:ln>
                <a:solidFill>
                  <a:srgbClr val="FF0000"/>
                </a:solidFill>
                <a:effectLst/>
                <a:uLnTx/>
                <a:uFillTx/>
                <a:latin typeface="Calibri"/>
                <a:ea typeface="+mn-ea"/>
                <a:cs typeface="Calibri"/>
              </a:rPr>
              <a:t> </a:t>
            </a:r>
            <a:r>
              <a:rPr kumimoji="0" sz="1400" b="0" i="0" u="none" strike="noStrike" kern="1200" cap="none" spc="-20" normalizeH="0" baseline="0" noProof="0" dirty="0">
                <a:ln>
                  <a:noFill/>
                </a:ln>
                <a:solidFill>
                  <a:srgbClr val="FF0000"/>
                </a:solidFill>
                <a:effectLst/>
                <a:uLnTx/>
                <a:uFillTx/>
                <a:latin typeface="Calibri"/>
                <a:ea typeface="+mn-ea"/>
                <a:cs typeface="Calibri"/>
              </a:rPr>
              <a:t>και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1" i="0" u="none" strike="noStrike" kern="1200" cap="none" spc="-10" normalizeH="0" baseline="0" noProof="0" dirty="0">
                <a:ln>
                  <a:noFill/>
                </a:ln>
                <a:solidFill>
                  <a:srgbClr val="FF0000"/>
                </a:solidFill>
                <a:effectLst/>
                <a:uLnTx/>
                <a:uFillTx/>
                <a:latin typeface="Calibri"/>
                <a:ea typeface="+mn-ea"/>
                <a:cs typeface="Calibri"/>
              </a:rPr>
              <a:t>φιλτράρισμα</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επαφών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87960" marR="0" lvl="0" indent="-175260" algn="l" defTabSz="914400" rtl="0" eaLnBrk="1" fontAlgn="auto" latinLnBrk="0" hangingPunct="1">
              <a:lnSpc>
                <a:spcPct val="100000"/>
              </a:lnSpc>
              <a:spcBef>
                <a:spcPts val="0"/>
              </a:spcBef>
              <a:spcAft>
                <a:spcPts val="0"/>
              </a:spcAft>
              <a:buClrTx/>
              <a:buSzTx/>
              <a:buFont typeface="Calibri"/>
              <a:buAutoNum type="arabicPeriod" startAt="2"/>
              <a:tabLst>
                <a:tab pos="18796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Αριθμός</a:t>
            </a:r>
            <a:r>
              <a:rPr kumimoji="0" sz="1400" b="1" i="0" u="none" strike="noStrike" kern="1200" cap="none" spc="-40"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επαφών</a:t>
            </a:r>
            <a:r>
              <a:rPr kumimoji="0" sz="1400" b="1" i="0" u="none" strike="noStrike" kern="1200" cap="none" spc="-6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που</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βρέθηκαν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87960" marR="0" lvl="0" indent="-175260" algn="l" defTabSz="914400" rtl="0" eaLnBrk="1" fontAlgn="auto" latinLnBrk="0" hangingPunct="1">
              <a:lnSpc>
                <a:spcPct val="100000"/>
              </a:lnSpc>
              <a:spcBef>
                <a:spcPts val="0"/>
              </a:spcBef>
              <a:spcAft>
                <a:spcPts val="0"/>
              </a:spcAft>
              <a:buClrTx/>
              <a:buSzTx/>
              <a:buFont typeface="Calibri"/>
              <a:buAutoNum type="arabicPeriod" startAt="2"/>
              <a:tabLst>
                <a:tab pos="18796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Προβολή</a:t>
            </a:r>
            <a:r>
              <a:rPr kumimoji="0" sz="1400" b="1" i="0" u="none" strike="noStrike" kern="1200" cap="none" spc="-6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αποτελεσμάτων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87960" marR="0" lvl="0" indent="-175260" algn="l" defTabSz="914400" rtl="0" eaLnBrk="1" fontAlgn="auto" latinLnBrk="0" hangingPunct="1">
              <a:lnSpc>
                <a:spcPct val="100000"/>
              </a:lnSpc>
              <a:spcBef>
                <a:spcPts val="0"/>
              </a:spcBef>
              <a:spcAft>
                <a:spcPts val="0"/>
              </a:spcAft>
              <a:buClrTx/>
              <a:buSzTx/>
              <a:buFont typeface="Calibri"/>
              <a:buAutoNum type="arabicPeriod" startAt="2"/>
              <a:tabLst>
                <a:tab pos="18796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Δημιουργία</a:t>
            </a:r>
            <a:r>
              <a:rPr kumimoji="0" sz="1400" b="1" i="0" u="none" strike="noStrike" kern="1200" cap="none" spc="-5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νέας</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15240" lvl="0" indent="0" algn="l" defTabSz="914400" rtl="0" eaLnBrk="1" fontAlgn="auto" latinLnBrk="0" hangingPunct="1">
              <a:lnSpc>
                <a:spcPct val="100000"/>
              </a:lnSpc>
              <a:spcBef>
                <a:spcPts val="0"/>
              </a:spcBef>
              <a:spcAft>
                <a:spcPts val="0"/>
              </a:spcAft>
              <a:buClrTx/>
              <a:buSzTx/>
              <a:buFontTx/>
              <a:buAutoNum type="arabicPeriod" startAt="2"/>
              <a:tabLst>
                <a:tab pos="187960" algn="l"/>
              </a:tabLst>
              <a:defRPr/>
            </a:pPr>
            <a:r>
              <a:rPr kumimoji="0" lang="el-GR" sz="1400" b="1" i="0" u="none" strike="noStrike" kern="1200" cap="none" spc="-10" normalizeH="0" baseline="0" noProof="0" dirty="0">
                <a:ln>
                  <a:noFill/>
                </a:ln>
                <a:solidFill>
                  <a:srgbClr val="FF0000"/>
                </a:solidFill>
                <a:effectLst/>
                <a:uLnTx/>
                <a:uFillTx/>
                <a:latin typeface="Calibri"/>
                <a:ea typeface="+mn-ea"/>
                <a:cs typeface="Calibri"/>
              </a:rPr>
              <a:t> </a:t>
            </a:r>
            <a:r>
              <a:rPr kumimoji="0" sz="1400" b="1" i="0" u="none" strike="noStrike" kern="1200" cap="none" spc="-10" normalizeH="0" baseline="0" noProof="0" dirty="0" err="1">
                <a:ln>
                  <a:noFill/>
                </a:ln>
                <a:solidFill>
                  <a:srgbClr val="FF0000"/>
                </a:solidFill>
                <a:effectLst/>
                <a:uLnTx/>
                <a:uFillTx/>
                <a:latin typeface="Calibri"/>
                <a:ea typeface="+mn-ea"/>
                <a:cs typeface="Calibri"/>
              </a:rPr>
              <a:t>Εικονίδι</a:t>
            </a:r>
            <a:r>
              <a:rPr kumimoji="0" sz="1400" b="1" i="0" u="none" strike="noStrike" kern="1200" cap="none" spc="-10" normalizeH="0" baseline="0" noProof="0" dirty="0">
                <a:ln>
                  <a:noFill/>
                </a:ln>
                <a:solidFill>
                  <a:srgbClr val="FF0000"/>
                </a:solidFill>
                <a:effectLst/>
                <a:uLnTx/>
                <a:uFillTx/>
                <a:latin typeface="Calibri"/>
                <a:ea typeface="+mn-ea"/>
                <a:cs typeface="Calibri"/>
              </a:rPr>
              <a:t>α: </a:t>
            </a:r>
            <a:r>
              <a:rPr kumimoji="0" sz="1400" b="1" i="0" u="none" strike="noStrike" kern="1200" cap="none" spc="0" normalizeH="0" baseline="0" noProof="0" dirty="0">
                <a:ln>
                  <a:noFill/>
                </a:ln>
                <a:solidFill>
                  <a:srgbClr val="FF0000"/>
                </a:solidFill>
                <a:effectLst/>
                <a:uLnTx/>
                <a:uFillTx/>
                <a:latin typeface="Calibri"/>
                <a:ea typeface="+mn-ea"/>
                <a:cs typeface="Calibri"/>
              </a:rPr>
              <a:t>Ανανέωσης Λίστας </a:t>
            </a:r>
            <a:r>
              <a:rPr kumimoji="0" sz="1400" b="1"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Επαφών,</a:t>
            </a:r>
            <a:r>
              <a:rPr kumimoji="0" sz="1400" b="0" i="0" u="none" strike="noStrike" kern="1200" cap="none" spc="-70" normalizeH="0" baseline="0" noProof="0" dirty="0">
                <a:ln>
                  <a:noFill/>
                </a:ln>
                <a:solidFill>
                  <a:srgbClr val="FF0000"/>
                </a:solidFill>
                <a:effectLst/>
                <a:uLnTx/>
                <a:uFillTx/>
                <a:latin typeface="Calibri"/>
                <a:ea typeface="+mn-ea"/>
                <a:cs typeface="Calibri"/>
              </a:rPr>
              <a:t> </a:t>
            </a:r>
            <a:r>
              <a:rPr kumimoji="0" lang="el-GR" sz="1400" b="1" i="0" u="none" strike="noStrike" kern="1200" cap="none" spc="-5" normalizeH="0" baseline="0" noProof="0" dirty="0">
                <a:ln>
                  <a:noFill/>
                </a:ln>
                <a:solidFill>
                  <a:srgbClr val="FF0000"/>
                </a:solidFill>
                <a:effectLst/>
                <a:uLnTx/>
                <a:uFillTx/>
                <a:latin typeface="Calibri"/>
                <a:ea typeface="+mn-ea"/>
                <a:cs typeface="Calibri"/>
              </a:rPr>
              <a:t>Ανοίγματος</a:t>
            </a:r>
            <a:r>
              <a:rPr kumimoji="0" sz="1400" b="1" i="0" u="none" strike="noStrike" kern="1200" cap="none" spc="-5" normalizeH="0" baseline="0" noProof="0" dirty="0">
                <a:ln>
                  <a:noFill/>
                </a:ln>
                <a:solidFill>
                  <a:srgbClr val="FF0000"/>
                </a:solidFill>
                <a:effectLst/>
                <a:uLnTx/>
                <a:uFillTx/>
                <a:latin typeface="Calibri"/>
                <a:ea typeface="+mn-ea"/>
                <a:cs typeface="Calibri"/>
              </a:rPr>
              <a:t>/Κλεισίματος </a:t>
            </a:r>
            <a:r>
              <a:rPr kumimoji="0" sz="1400" b="1" i="0" u="none" strike="noStrike" kern="1200" cap="none" spc="-30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των</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καρτών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Πραγματοποίησης</a:t>
            </a:r>
            <a:r>
              <a:rPr kumimoji="0" sz="1400" b="1" i="0" u="none" strike="noStrike" kern="1200" cap="none" spc="-60"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Λήψης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(download)</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της</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λίστας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επαφών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87960" marR="0" lvl="0" indent="-175260" algn="l" defTabSz="914400" rtl="0" eaLnBrk="1" fontAlgn="auto" latinLnBrk="0" hangingPunct="1">
              <a:lnSpc>
                <a:spcPct val="100000"/>
              </a:lnSpc>
              <a:spcBef>
                <a:spcPts val="0"/>
              </a:spcBef>
              <a:spcAft>
                <a:spcPts val="0"/>
              </a:spcAft>
              <a:buClrTx/>
              <a:buSzTx/>
              <a:buFont typeface="Calibri"/>
              <a:buAutoNum type="arabicPeriod" startAt="6"/>
              <a:tabLst>
                <a:tab pos="179388"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Κάρτα</a:t>
            </a:r>
            <a:r>
              <a:rPr kumimoji="0" sz="1400" b="1" i="0" u="none" strike="noStrike" kern="1200" cap="none" spc="-40"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επαφής</a:t>
            </a:r>
            <a:r>
              <a:rPr kumimoji="0" sz="1400" b="1"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με</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βασικές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πληροφορίες</a:t>
            </a:r>
            <a:r>
              <a:rPr kumimoji="0" sz="1400" b="0" i="0" u="none" strike="noStrike" kern="1200" cap="none" spc="-6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για</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την</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αυτή</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479425" lvl="0" indent="0" algn="just" defTabSz="914400" rtl="0" eaLnBrk="1" fontAlgn="auto" latinLnBrk="0" hangingPunct="1">
              <a:lnSpc>
                <a:spcPct val="100000"/>
              </a:lnSpc>
              <a:spcBef>
                <a:spcPts val="0"/>
              </a:spcBef>
              <a:spcAft>
                <a:spcPts val="0"/>
              </a:spcAft>
              <a:buClrTx/>
              <a:buSzTx/>
              <a:buFontTx/>
              <a:buAutoNum type="arabicPeriod" startAt="7"/>
              <a:tabLst>
                <a:tab pos="187960" algn="l"/>
              </a:tabLst>
              <a:defRPr/>
            </a:pPr>
            <a:r>
              <a:rPr kumimoji="0" sz="1400" b="1" i="0" u="none" strike="noStrike" kern="1200" cap="none" spc="-10" normalizeH="0" baseline="0" noProof="0" dirty="0" err="1">
                <a:ln>
                  <a:noFill/>
                </a:ln>
                <a:solidFill>
                  <a:srgbClr val="FF0000"/>
                </a:solidFill>
                <a:effectLst/>
                <a:uLnTx/>
                <a:uFillTx/>
                <a:latin typeface="Calibri"/>
                <a:ea typeface="+mn-ea"/>
                <a:cs typeface="Calibri"/>
              </a:rPr>
              <a:t>Εικονίδι</a:t>
            </a:r>
            <a:r>
              <a:rPr kumimoji="0" sz="1400" b="1" i="0" u="none" strike="noStrike" kern="1200" cap="none" spc="-10" normalizeH="0" baseline="0" noProof="0" dirty="0">
                <a:ln>
                  <a:noFill/>
                </a:ln>
                <a:solidFill>
                  <a:srgbClr val="FF0000"/>
                </a:solidFill>
                <a:effectLst/>
                <a:uLnTx/>
                <a:uFillTx/>
                <a:latin typeface="Calibri"/>
                <a:ea typeface="+mn-ea"/>
                <a:cs typeface="Calibri"/>
              </a:rPr>
              <a:t>α:</a:t>
            </a:r>
            <a:r>
              <a:rPr kumimoji="0" sz="1400" b="1" i="0" u="none" strike="noStrike" kern="1200" cap="none" spc="-5" normalizeH="0" baseline="0" noProof="0" dirty="0">
                <a:ln>
                  <a:noFill/>
                </a:ln>
                <a:solidFill>
                  <a:srgbClr val="FF0000"/>
                </a:solidFill>
                <a:effectLst/>
                <a:uLnTx/>
                <a:uFillTx/>
                <a:latin typeface="Calibri"/>
                <a:ea typeface="+mn-ea"/>
                <a:cs typeface="Calibri"/>
              </a:rPr>
              <a:t>Επεξεργασίας</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Διαγραφής</a:t>
            </a:r>
            <a:r>
              <a:rPr kumimoji="0" sz="1400" b="1" i="0" u="none" strike="noStrike" kern="1200" cap="none" spc="-5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ή</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Προβολής</a:t>
            </a:r>
            <a:r>
              <a:rPr kumimoji="0" sz="1400" b="1" i="0" u="none" strike="noStrike" kern="1200" cap="none" spc="-6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των </a:t>
            </a:r>
            <a:r>
              <a:rPr kumimoji="0" sz="1400" b="0" i="0" u="none" strike="noStrike" kern="1200" cap="none" spc="-30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στοιχείων </a:t>
            </a:r>
            <a:r>
              <a:rPr kumimoji="0" sz="1400" b="0" i="0" u="none" strike="noStrike" kern="1200" cap="none" spc="-5" normalizeH="0" baseline="0" noProof="0" dirty="0">
                <a:ln>
                  <a:noFill/>
                </a:ln>
                <a:solidFill>
                  <a:srgbClr val="FF0000"/>
                </a:solidFill>
                <a:effectLst/>
                <a:uLnTx/>
                <a:uFillTx/>
                <a:latin typeface="Calibri"/>
                <a:ea typeface="+mn-ea"/>
                <a:cs typeface="Calibri"/>
              </a:rPr>
              <a:t>μίας επαφής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260350" lvl="0" indent="0" algn="l" defTabSz="914400" rtl="0" eaLnBrk="1" fontAlgn="auto" latinLnBrk="0" hangingPunct="1">
              <a:lnSpc>
                <a:spcPct val="100000"/>
              </a:lnSpc>
              <a:spcBef>
                <a:spcPts val="5"/>
              </a:spcBef>
              <a:spcAft>
                <a:spcPts val="0"/>
              </a:spcAft>
              <a:buClrTx/>
              <a:buSzTx/>
              <a:buFont typeface="Calibri"/>
              <a:buAutoNum type="arabicPeriod" startAt="7"/>
              <a:tabLst>
                <a:tab pos="187960"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Καθορισμός </a:t>
            </a:r>
            <a:r>
              <a:rPr kumimoji="0" sz="1400" b="1" i="0" u="none" strike="noStrike" kern="1200" cap="none" spc="-5" normalizeH="0" baseline="0" noProof="0" dirty="0">
                <a:ln>
                  <a:noFill/>
                </a:ln>
                <a:solidFill>
                  <a:srgbClr val="FF0000"/>
                </a:solidFill>
                <a:effectLst/>
                <a:uLnTx/>
                <a:uFillTx/>
                <a:latin typeface="Calibri"/>
                <a:ea typeface="+mn-ea"/>
                <a:cs typeface="Calibri"/>
              </a:rPr>
              <a:t>του αριθμού </a:t>
            </a:r>
            <a:r>
              <a:rPr kumimoji="0" sz="1400" b="1" i="0" u="none" strike="noStrike" kern="1200" cap="none" spc="0" normalizeH="0" baseline="0" noProof="0" dirty="0">
                <a:ln>
                  <a:noFill/>
                </a:ln>
                <a:solidFill>
                  <a:srgbClr val="FF0000"/>
                </a:solidFill>
                <a:effectLst/>
                <a:uLnTx/>
                <a:uFillTx/>
                <a:latin typeface="Calibri"/>
                <a:ea typeface="+mn-ea"/>
                <a:cs typeface="Calibri"/>
              </a:rPr>
              <a:t> επαφών</a:t>
            </a:r>
            <a:r>
              <a:rPr kumimoji="0" sz="1400" b="1" i="0" u="none" strike="noStrike" kern="1200" cap="none" spc="-6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που</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θα</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φαίνονται</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ανά</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a:ln>
                  <a:noFill/>
                </a:ln>
                <a:solidFill>
                  <a:srgbClr val="FF0000"/>
                </a:solidFill>
                <a:effectLst/>
                <a:uLnTx/>
                <a:uFillTx/>
                <a:latin typeface="Calibri"/>
                <a:ea typeface="+mn-ea"/>
                <a:cs typeface="Calibri"/>
              </a:rPr>
              <a:t>σελίδα </a:t>
            </a:r>
            <a:r>
              <a:rPr kumimoji="0" sz="1400" b="0" i="0" u="none" strike="noStrike" kern="1200" cap="none" spc="-20" normalizeH="0" baseline="0" noProof="0" dirty="0">
                <a:ln>
                  <a:noFill/>
                </a:ln>
                <a:solidFill>
                  <a:srgbClr val="FF0000"/>
                </a:solidFill>
                <a:effectLst/>
                <a:uLnTx/>
                <a:uFillTx/>
                <a:latin typeface="Calibri"/>
                <a:ea typeface="+mn-ea"/>
                <a:cs typeface="Calibri"/>
              </a:rPr>
              <a:t>και </a:t>
            </a:r>
            <a:r>
              <a:rPr kumimoji="0" sz="1400" b="1" i="0" u="none" strike="noStrike" kern="1200" cap="none" spc="0" normalizeH="0" baseline="0" noProof="0" dirty="0">
                <a:ln>
                  <a:noFill/>
                </a:ln>
                <a:solidFill>
                  <a:srgbClr val="FF0000"/>
                </a:solidFill>
                <a:effectLst/>
                <a:uLnTx/>
                <a:uFillTx/>
                <a:latin typeface="Calibri"/>
                <a:ea typeface="+mn-ea"/>
                <a:cs typeface="Calibri"/>
              </a:rPr>
              <a:t>περιήγηση στις </a:t>
            </a:r>
            <a:r>
              <a:rPr kumimoji="0" sz="1400" b="1" i="0" u="none" strike="noStrike" kern="1200" cap="none" spc="-5" normalizeH="0" baseline="0" noProof="0" dirty="0">
                <a:ln>
                  <a:noFill/>
                </a:ln>
                <a:solidFill>
                  <a:srgbClr val="FF0000"/>
                </a:solidFill>
                <a:effectLst/>
                <a:uLnTx/>
                <a:uFillTx/>
                <a:latin typeface="Calibri"/>
                <a:ea typeface="+mn-ea"/>
                <a:cs typeface="Calibri"/>
              </a:rPr>
              <a:t>σελίδες </a:t>
            </a:r>
            <a:r>
              <a:rPr kumimoji="0" sz="1400" b="1" i="0" u="none" strike="noStrike" kern="1200" cap="none" spc="-305"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επαφών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2784348" y="1248155"/>
            <a:ext cx="9407652" cy="5451348"/>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243" y="78993"/>
            <a:ext cx="769302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APPLICATIONS</a:t>
            </a:r>
            <a:r>
              <a:rPr sz="2800" spc="45" dirty="0">
                <a:solidFill>
                  <a:srgbClr val="FFFFFF"/>
                </a:solidFill>
              </a:rPr>
              <a:t> </a:t>
            </a:r>
            <a:r>
              <a:rPr sz="2800" spc="-5" dirty="0">
                <a:solidFill>
                  <a:srgbClr val="FFFFFF"/>
                </a:solidFill>
              </a:rPr>
              <a:t>–</a:t>
            </a:r>
            <a:r>
              <a:rPr sz="2800" spc="15" dirty="0">
                <a:solidFill>
                  <a:srgbClr val="FFFFFF"/>
                </a:solidFill>
              </a:rPr>
              <a:t> </a:t>
            </a:r>
            <a:r>
              <a:rPr sz="2800" spc="-10" dirty="0">
                <a:solidFill>
                  <a:srgbClr val="FFFFFF"/>
                </a:solidFill>
              </a:rPr>
              <a:t>MY</a:t>
            </a:r>
            <a:r>
              <a:rPr sz="2800" spc="-5" dirty="0">
                <a:solidFill>
                  <a:srgbClr val="FFFFFF"/>
                </a:solidFill>
              </a:rPr>
              <a:t> </a:t>
            </a:r>
            <a:r>
              <a:rPr sz="2800" spc="-45" dirty="0">
                <a:solidFill>
                  <a:srgbClr val="FFFFFF"/>
                </a:solidFill>
              </a:rPr>
              <a:t>CONTACTS</a:t>
            </a:r>
            <a:endParaRPr sz="2800" dirty="0"/>
          </a:p>
        </p:txBody>
      </p:sp>
      <p:sp>
        <p:nvSpPr>
          <p:cNvPr id="3" name="object 3"/>
          <p:cNvSpPr txBox="1"/>
          <p:nvPr/>
        </p:nvSpPr>
        <p:spPr>
          <a:xfrm>
            <a:off x="335991" y="930655"/>
            <a:ext cx="11447145" cy="222123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200" b="1" i="0" u="none" strike="noStrike" kern="1200" cap="none" spc="-5" normalizeH="0" baseline="0" noProof="0" dirty="0">
                <a:ln>
                  <a:noFill/>
                </a:ln>
                <a:solidFill>
                  <a:srgbClr val="FF0000"/>
                </a:solidFill>
                <a:effectLst/>
                <a:uLnTx/>
                <a:uFillTx/>
                <a:latin typeface="Calibri"/>
                <a:ea typeface="+mn-ea"/>
                <a:cs typeface="Calibri"/>
              </a:rPr>
              <a:t>Η</a:t>
            </a:r>
            <a:r>
              <a:rPr kumimoji="0" sz="2200" b="1" i="0" u="none" strike="noStrike" kern="1200" cap="none" spc="-1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λίστα</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επαφών</a:t>
            </a:r>
            <a:r>
              <a:rPr kumimoji="0" sz="2200" b="1" i="0" u="none" strike="noStrike" kern="1200" cap="none" spc="1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παρουσιάζει</a:t>
            </a:r>
            <a:r>
              <a:rPr kumimoji="0" sz="2200" b="0" i="0" u="none" strike="noStrike" kern="1200" cap="none" spc="-10" normalizeH="0" baseline="0" noProof="0" dirty="0">
                <a:ln>
                  <a:noFill/>
                </a:ln>
                <a:solidFill>
                  <a:srgbClr val="FF0000"/>
                </a:solidFill>
                <a:effectLst/>
                <a:uLnTx/>
                <a:uFillTx/>
                <a:latin typeface="Calibri"/>
                <a:ea typeface="+mn-ea"/>
                <a:cs typeface="Calibri"/>
              </a:rPr>
              <a:t>:</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150" b="0" i="0" u="none" strike="noStrike" kern="1200" cap="none" spc="0" normalizeH="0" baseline="0" noProof="0" dirty="0">
              <a:ln>
                <a:noFill/>
              </a:ln>
              <a:solidFill>
                <a:prstClr val="black"/>
              </a:solidFill>
              <a:effectLst/>
              <a:uLnTx/>
              <a:uFillTx/>
              <a:latin typeface="Calibri"/>
              <a:ea typeface="+mn-ea"/>
              <a:cs typeface="Calibri"/>
            </a:endParaRPr>
          </a:p>
          <a:p>
            <a:pPr marL="299085" marR="5080" lvl="0" indent="-287020" algn="just" defTabSz="914400" rtl="0" eaLnBrk="1" fontAlgn="auto" latinLnBrk="0" hangingPunct="1">
              <a:lnSpc>
                <a:spcPct val="100000"/>
              </a:lnSpc>
              <a:spcBef>
                <a:spcPts val="0"/>
              </a:spcBef>
              <a:spcAft>
                <a:spcPts val="0"/>
              </a:spcAft>
              <a:buClrTx/>
              <a:buSzTx/>
              <a:buFont typeface="Wingdings"/>
              <a:buChar char=""/>
              <a:tabLst>
                <a:tab pos="299720" algn="l"/>
              </a:tabLst>
              <a:defRPr/>
            </a:pPr>
            <a:r>
              <a:rPr kumimoji="0" sz="2000" b="0" i="0" u="none" strike="noStrike" kern="1200" cap="none" spc="-10" normalizeH="0" baseline="0" noProof="0" dirty="0">
                <a:ln>
                  <a:noFill/>
                </a:ln>
                <a:solidFill>
                  <a:srgbClr val="FF0000"/>
                </a:solidFill>
                <a:effectLst/>
                <a:uLnTx/>
                <a:uFillTx/>
                <a:latin typeface="Calibri"/>
                <a:ea typeface="+mn-ea"/>
                <a:cs typeface="Calibri"/>
              </a:rPr>
              <a:t>Πρόσωπα</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επαφής</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οργανισμών</a:t>
            </a:r>
            <a:r>
              <a:rPr kumimoji="0" sz="2000" b="0" i="0" u="none" strike="noStrike" kern="1200" cap="none" spc="-5" normalizeH="0" baseline="0" noProof="0" dirty="0">
                <a:ln>
                  <a:noFill/>
                </a:ln>
                <a:solidFill>
                  <a:srgbClr val="FF0000"/>
                </a:solidFill>
                <a:effectLst/>
                <a:uLnTx/>
                <a:uFillTx/>
                <a:latin typeface="Calibri"/>
                <a:ea typeface="+mn-ea"/>
                <a:cs typeface="Calibri"/>
              </a:rPr>
              <a:t> (associated</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persons),</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όπως</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20" normalizeH="0" baseline="0" noProof="0" dirty="0">
                <a:ln>
                  <a:noFill/>
                </a:ln>
                <a:solidFill>
                  <a:srgbClr val="FF0000"/>
                </a:solidFill>
                <a:effectLst/>
                <a:uLnTx/>
                <a:uFill>
                  <a:solidFill>
                    <a:srgbClr val="FF0000"/>
                  </a:solidFill>
                </a:uFill>
                <a:latin typeface="Calibri"/>
                <a:ea typeface="+mn-ea"/>
                <a:cs typeface="Calibri"/>
              </a:rPr>
              <a:t>καταχωρήθηκαν</a:t>
            </a:r>
            <a:r>
              <a:rPr kumimoji="0" sz="2000" b="0" i="0" u="heavy" strike="noStrike" kern="1200" cap="none" spc="-15"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0" normalizeH="0" baseline="0" noProof="0" dirty="0">
                <a:ln>
                  <a:noFill/>
                </a:ln>
                <a:solidFill>
                  <a:srgbClr val="FF0000"/>
                </a:solidFill>
                <a:effectLst/>
                <a:uLnTx/>
                <a:uFill>
                  <a:solidFill>
                    <a:srgbClr val="FF0000"/>
                  </a:solidFill>
                </a:uFill>
                <a:latin typeface="Calibri"/>
                <a:ea typeface="+mn-ea"/>
                <a:cs typeface="Calibri"/>
              </a:rPr>
              <a:t>σε</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αιτήσεις</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που </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δημιουργήθηκαν</a:t>
            </a:r>
            <a:r>
              <a:rPr kumimoji="0" sz="2000" b="0" i="0" u="heavy" strike="noStrike" kern="1200" cap="none" spc="430"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από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τον </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χρήστη</a:t>
            </a:r>
            <a:r>
              <a:rPr kumimoji="0" sz="2000" b="0" i="0" u="none" strike="noStrike" kern="1200" cap="none" spc="-5" normalizeH="0" baseline="0" noProof="0" dirty="0">
                <a:ln>
                  <a:noFill/>
                </a:ln>
                <a:solidFill>
                  <a:srgbClr val="FF0000"/>
                </a:solidFill>
                <a:effectLst/>
                <a:uLnTx/>
                <a:uFillTx/>
                <a:latin typeface="Calibri"/>
                <a:ea typeface="+mn-ea"/>
                <a:cs typeface="Calibri"/>
              </a:rPr>
              <a:t> (νοουμένου ότι</a:t>
            </a:r>
            <a:r>
              <a:rPr kumimoji="0" lang="en-GB" sz="2000" b="0" i="0" u="none" strike="noStrike" kern="1200" cap="none" spc="-5" normalizeH="0" baseline="0" noProof="0" dirty="0">
                <a:ln>
                  <a:noFill/>
                </a:ln>
                <a:solidFill>
                  <a:srgbClr val="FF0000"/>
                </a:solidFill>
                <a:effectLst/>
                <a:uLnTx/>
                <a:uFillTx/>
                <a:latin typeface="Calibri"/>
                <a:ea typeface="+mn-ea"/>
                <a:cs typeface="Calibri"/>
              </a:rPr>
              <a:t>,</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20" normalizeH="0" baseline="0" noProof="0" dirty="0">
                <a:ln>
                  <a:noFill/>
                </a:ln>
                <a:solidFill>
                  <a:srgbClr val="FF0000"/>
                </a:solidFill>
                <a:effectLst/>
                <a:uLnTx/>
                <a:uFillTx/>
                <a:latin typeface="Calibri"/>
                <a:ea typeface="+mn-ea"/>
                <a:cs typeface="Calibri"/>
              </a:rPr>
              <a:t>κατά</a:t>
            </a:r>
            <a:r>
              <a:rPr kumimoji="0" sz="2000" b="0" i="0" u="none" strike="noStrike" kern="1200" cap="none" spc="409"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τη </a:t>
            </a:r>
            <a:r>
              <a:rPr kumimoji="0" sz="2000" b="0" i="0" u="none" strike="noStrike" kern="1200" cap="none" spc="-5" normalizeH="0" baseline="0" noProof="0" dirty="0">
                <a:ln>
                  <a:noFill/>
                </a:ln>
                <a:solidFill>
                  <a:srgbClr val="FF0000"/>
                </a:solidFill>
                <a:effectLst/>
                <a:uLnTx/>
                <a:uFillTx/>
                <a:latin typeface="Calibri"/>
                <a:ea typeface="+mn-ea"/>
                <a:cs typeface="Calibri"/>
              </a:rPr>
              <a:t>συμπλήρωση </a:t>
            </a:r>
            <a:r>
              <a:rPr kumimoji="0" sz="2000" b="0" i="0" u="none" strike="noStrike" kern="1200" cap="none" spc="0" normalizeH="0" baseline="0" noProof="0" dirty="0">
                <a:ln>
                  <a:noFill/>
                </a:ln>
                <a:solidFill>
                  <a:srgbClr val="FF0000"/>
                </a:solidFill>
                <a:effectLst/>
                <a:uLnTx/>
                <a:uFillTx/>
                <a:latin typeface="Calibri"/>
                <a:ea typeface="+mn-ea"/>
                <a:cs typeface="Calibri"/>
              </a:rPr>
              <a:t>της </a:t>
            </a:r>
            <a:r>
              <a:rPr kumimoji="0" sz="2000" b="0" i="0" u="none" strike="noStrike" kern="1200" cap="none" spc="-5" normalizeH="0" baseline="0" noProof="0" dirty="0">
                <a:ln>
                  <a:noFill/>
                </a:ln>
                <a:solidFill>
                  <a:srgbClr val="FF0000"/>
                </a:solidFill>
                <a:effectLst/>
                <a:uLnTx/>
                <a:uFillTx/>
                <a:latin typeface="Calibri"/>
                <a:ea typeface="+mn-ea"/>
                <a:cs typeface="Calibri"/>
              </a:rPr>
              <a:t>αίτησης, </a:t>
            </a:r>
            <a:r>
              <a:rPr kumimoji="0" lang="el-GR" sz="2000" b="0" i="0" u="none" strike="noStrike" kern="1200" cap="none" spc="-10" normalizeH="0" baseline="0" noProof="0" dirty="0">
                <a:ln>
                  <a:noFill/>
                </a:ln>
                <a:solidFill>
                  <a:srgbClr val="FF0000"/>
                </a:solidFill>
                <a:effectLst/>
                <a:uLnTx/>
                <a:uFillTx/>
                <a:latin typeface="Calibri"/>
                <a:ea typeface="+mn-ea"/>
                <a:cs typeface="Calibri"/>
              </a:rPr>
              <a:t>πατήθηκε από τον </a:t>
            </a:r>
            <a:r>
              <a:rPr kumimoji="0" lang="el-GR" sz="2000" b="0" i="0" u="none" strike="noStrike" kern="1200" cap="none" spc="-10" normalizeH="0" baseline="0" noProof="0" dirty="0" err="1">
                <a:ln>
                  <a:noFill/>
                </a:ln>
                <a:solidFill>
                  <a:srgbClr val="FF0000"/>
                </a:solidFill>
                <a:effectLst/>
                <a:uLnTx/>
                <a:uFillTx/>
                <a:latin typeface="Calibri"/>
                <a:ea typeface="+mn-ea"/>
                <a:cs typeface="Calibri"/>
              </a:rPr>
              <a:t>αιτητή</a:t>
            </a:r>
            <a:r>
              <a:rPr kumimoji="0" lang="el-GR" sz="2000" b="0" i="0" u="none" strike="noStrike" kern="1200" cap="none" spc="-10" normalizeH="0" baseline="0" noProof="0" dirty="0">
                <a:ln>
                  <a:noFill/>
                </a:ln>
                <a:solidFill>
                  <a:srgbClr val="FF0000"/>
                </a:solidFill>
                <a:effectLst/>
                <a:uLnTx/>
                <a:uFillTx/>
                <a:latin typeface="Calibri"/>
                <a:ea typeface="+mn-ea"/>
                <a:cs typeface="Calibri"/>
              </a:rPr>
              <a:t> το κουμπί</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για</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συμπερίληψη</a:t>
            </a:r>
            <a:r>
              <a:rPr kumimoji="0" sz="2000" b="0" i="0" u="none" strike="noStrike" kern="1200" cap="none" spc="-3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των</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στοιχείων</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του</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associated</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person</a:t>
            </a:r>
            <a:r>
              <a:rPr kumimoji="0" sz="2000" b="0" i="0" u="none" strike="noStrike" kern="1200" cap="none" spc="5" normalizeH="0" baseline="0" noProof="0" dirty="0">
                <a:ln>
                  <a:noFill/>
                </a:ln>
                <a:solidFill>
                  <a:srgbClr val="FF0000"/>
                </a:solidFill>
                <a:effectLst/>
                <a:uLnTx/>
                <a:uFillTx/>
                <a:latin typeface="Calibri"/>
                <a:ea typeface="+mn-ea"/>
                <a:cs typeface="Calibri"/>
              </a:rPr>
              <a:t> στη</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λίστα</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επαφών)</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
                <a:srgbClr val="FF0000"/>
              </a:buClr>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5"/>
              </a:spcBef>
              <a:spcAft>
                <a:spcPts val="0"/>
              </a:spcAft>
              <a:buClrTx/>
              <a:buSzTx/>
              <a:buFont typeface="Wingdings"/>
              <a:buChar char=""/>
              <a:tabLst>
                <a:tab pos="299085" algn="l"/>
                <a:tab pos="299720" algn="l"/>
              </a:tabLst>
              <a:defRPr/>
            </a:pPr>
            <a:r>
              <a:rPr kumimoji="0" sz="2000" b="0" i="0" u="none" strike="noStrike" kern="1200" cap="none" spc="-5" normalizeH="0" baseline="0" noProof="0" dirty="0">
                <a:ln>
                  <a:noFill/>
                </a:ln>
                <a:solidFill>
                  <a:srgbClr val="FF0000"/>
                </a:solidFill>
                <a:effectLst/>
                <a:uLnTx/>
                <a:uFillTx/>
                <a:latin typeface="Calibri"/>
                <a:ea typeface="+mn-ea"/>
                <a:cs typeface="Calibri"/>
              </a:rPr>
              <a:t>Όλες</a:t>
            </a:r>
            <a:r>
              <a:rPr kumimoji="0" sz="2000" b="0" i="0" u="none" strike="noStrike" kern="1200" cap="none" spc="0" normalizeH="0" baseline="0" noProof="0" dirty="0">
                <a:ln>
                  <a:noFill/>
                </a:ln>
                <a:solidFill>
                  <a:srgbClr val="FF0000"/>
                </a:solidFill>
                <a:effectLst/>
                <a:uLnTx/>
                <a:uFillTx/>
                <a:latin typeface="Calibri"/>
                <a:ea typeface="+mn-ea"/>
                <a:cs typeface="Calibri"/>
              </a:rPr>
              <a:t> τις</a:t>
            </a:r>
            <a:r>
              <a:rPr kumimoji="0" sz="2000" b="0" i="0" u="none" strike="noStrike" kern="1200" cap="none" spc="-5" normalizeH="0" baseline="0" noProof="0" dirty="0">
                <a:ln>
                  <a:noFill/>
                </a:ln>
                <a:solidFill>
                  <a:srgbClr val="FF0000"/>
                </a:solidFill>
                <a:effectLst/>
                <a:uLnTx/>
                <a:uFillTx/>
                <a:latin typeface="Calibri"/>
                <a:ea typeface="+mn-ea"/>
                <a:cs typeface="Calibri"/>
              </a:rPr>
              <a:t> επαφές</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heavy" strike="noStrike" kern="1200" cap="none" spc="0" normalizeH="0" baseline="0" noProof="0" dirty="0">
                <a:ln>
                  <a:noFill/>
                </a:ln>
                <a:solidFill>
                  <a:srgbClr val="FF0000"/>
                </a:solidFill>
                <a:effectLst/>
                <a:uLnTx/>
                <a:uFill>
                  <a:solidFill>
                    <a:srgbClr val="FF0000"/>
                  </a:solidFill>
                </a:uFill>
                <a:latin typeface="Calibri"/>
                <a:ea typeface="+mn-ea"/>
                <a:cs typeface="Calibri"/>
              </a:rPr>
              <a:t>που</a:t>
            </a:r>
            <a:r>
              <a:rPr kumimoji="0" sz="2000" b="0" i="0" u="heavy" strike="noStrike" kern="1200" cap="none" spc="-15"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δημιουργήθηκαν</a:t>
            </a:r>
            <a:r>
              <a:rPr kumimoji="0" sz="2000" b="0" i="0" u="heavy" strike="noStrike" kern="1200" cap="none" spc="-20"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απευθείας</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στην</a:t>
            </a:r>
            <a:r>
              <a:rPr kumimoji="0" sz="2000" b="0" i="0" u="heavy" strike="noStrike" kern="1200" cap="none" spc="-15" normalizeH="0" baseline="0" noProof="0" dirty="0">
                <a:ln>
                  <a:noFill/>
                </a:ln>
                <a:solidFill>
                  <a:srgbClr val="FF0000"/>
                </a:solidFill>
                <a:effectLst/>
                <a:uLnTx/>
                <a:uFill>
                  <a:solidFill>
                    <a:srgbClr val="FF0000"/>
                  </a:solidFill>
                </a:uFill>
                <a:latin typeface="Calibri"/>
                <a:ea typeface="+mn-ea"/>
                <a:cs typeface="Calibri"/>
              </a:rPr>
              <a:t> καρτέλα</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2000" b="1" i="0" u="heavy" strike="noStrike" kern="1200" cap="none" spc="0" normalizeH="0" baseline="0" noProof="0" dirty="0">
                <a:ln>
                  <a:noFill/>
                </a:ln>
                <a:solidFill>
                  <a:srgbClr val="FF0000"/>
                </a:solidFill>
                <a:effectLst/>
                <a:uLnTx/>
                <a:uFill>
                  <a:solidFill>
                    <a:srgbClr val="FF0000"/>
                  </a:solidFill>
                </a:uFill>
                <a:latin typeface="Calibri"/>
                <a:ea typeface="+mn-ea"/>
                <a:cs typeface="Calibri"/>
              </a:rPr>
              <a:t>My</a:t>
            </a:r>
            <a:r>
              <a:rPr kumimoji="0" sz="2000" b="1"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2000" b="1"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Contacts</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 name="object 4"/>
          <p:cNvSpPr txBox="1"/>
          <p:nvPr/>
        </p:nvSpPr>
        <p:spPr>
          <a:xfrm>
            <a:off x="335991" y="3859148"/>
            <a:ext cx="11446510" cy="894080"/>
          </a:xfrm>
          <a:prstGeom prst="rect">
            <a:avLst/>
          </a:prstGeom>
        </p:spPr>
        <p:txBody>
          <a:bodyPr vert="horz" wrap="square" lIns="0" tIns="12065" rIns="0" bIns="0" rtlCol="0">
            <a:spAutoFit/>
          </a:bodyPr>
          <a:lstStyle/>
          <a:p>
            <a:pPr marL="12700" marR="5080" lvl="0" indent="0" algn="just" defTabSz="914400" rtl="0" eaLnBrk="1" fontAlgn="auto" latinLnBrk="0" hangingPunct="1">
              <a:lnSpc>
                <a:spcPct val="100000"/>
              </a:lnSpc>
              <a:spcBef>
                <a:spcPts val="95"/>
              </a:spcBef>
              <a:spcAft>
                <a:spcPts val="0"/>
              </a:spcAft>
              <a:buClrTx/>
              <a:buSzTx/>
              <a:buFontTx/>
              <a:buNone/>
              <a:tabLst/>
              <a:defRPr/>
            </a:pP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Κατά τη συμπλήρωση μίας </a:t>
            </a:r>
            <a:r>
              <a:rPr kumimoji="0" sz="1900" b="0" i="1" u="none" strike="noStrike" kern="1200" cap="none" spc="-10" normalizeH="0" baseline="0" noProof="0" dirty="0">
                <a:ln>
                  <a:noFill/>
                </a:ln>
                <a:solidFill>
                  <a:srgbClr val="FF0000"/>
                </a:solidFill>
                <a:effectLst/>
                <a:uLnTx/>
                <a:uFillTx/>
                <a:latin typeface="Calibri"/>
                <a:ea typeface="+mn-ea"/>
                <a:cs typeface="Calibri"/>
              </a:rPr>
              <a:t>αίτησης, τα </a:t>
            </a:r>
            <a:r>
              <a:rPr kumimoji="0" sz="1900" b="0" i="1" u="none" strike="noStrike" kern="1200" cap="none" spc="-5" normalizeH="0" baseline="0" noProof="0" dirty="0">
                <a:ln>
                  <a:noFill/>
                </a:ln>
                <a:solidFill>
                  <a:srgbClr val="FF0000"/>
                </a:solidFill>
                <a:effectLst/>
                <a:uLnTx/>
                <a:uFillTx/>
                <a:latin typeface="Calibri"/>
                <a:ea typeface="+mn-ea"/>
                <a:cs typeface="Calibri"/>
              </a:rPr>
              <a:t>στοιχεία </a:t>
            </a:r>
            <a:r>
              <a:rPr kumimoji="0" sz="1900" b="0" i="1" u="none" strike="noStrike" kern="1200" cap="none" spc="-10" normalizeH="0" baseline="0" noProof="0" dirty="0">
                <a:ln>
                  <a:noFill/>
                </a:ln>
                <a:solidFill>
                  <a:srgbClr val="FF0000"/>
                </a:solidFill>
                <a:effectLst/>
                <a:uLnTx/>
                <a:uFillTx/>
                <a:latin typeface="Calibri"/>
                <a:ea typeface="+mn-ea"/>
                <a:cs typeface="Calibri"/>
              </a:rPr>
              <a:t>επαφής των associated</a:t>
            </a:r>
            <a:r>
              <a:rPr kumimoji="0" sz="1900" b="0" i="1" u="none" strike="noStrike" kern="1200" cap="none" spc="405"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persons ενός </a:t>
            </a:r>
            <a:r>
              <a:rPr kumimoji="0" sz="1900" b="0" i="1" u="none" strike="noStrike" kern="1200" cap="none" spc="-10" normalizeH="0" baseline="0" noProof="0" dirty="0">
                <a:ln>
                  <a:noFill/>
                </a:ln>
                <a:solidFill>
                  <a:srgbClr val="FF0000"/>
                </a:solidFill>
                <a:effectLst/>
                <a:uLnTx/>
                <a:uFillTx/>
                <a:latin typeface="Calibri"/>
                <a:ea typeface="+mn-ea"/>
                <a:cs typeface="Calibri"/>
              </a:rPr>
              <a:t>οργανισμού</a:t>
            </a:r>
            <a:r>
              <a:rPr kumimoji="0" sz="1900" b="0" i="1" u="none" strike="noStrike" kern="1200" cap="none" spc="409"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μπορούν </a:t>
            </a:r>
            <a:r>
              <a:rPr kumimoji="0" sz="1900" b="0" i="1" u="none" strike="noStrike" kern="1200" cap="none" spc="-15" normalizeH="0" baseline="0" noProof="0" dirty="0">
                <a:ln>
                  <a:noFill/>
                </a:ln>
                <a:solidFill>
                  <a:srgbClr val="FF0000"/>
                </a:solidFill>
                <a:effectLst/>
                <a:uLnTx/>
                <a:uFillTx/>
                <a:latin typeface="Calibri"/>
                <a:ea typeface="+mn-ea"/>
                <a:cs typeface="Calibri"/>
              </a:rPr>
              <a:t>είτε </a:t>
            </a:r>
            <a:r>
              <a:rPr kumimoji="0" sz="1900" b="0" i="1" u="none" strike="noStrike" kern="1200" cap="none" spc="-10"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να </a:t>
            </a:r>
            <a:r>
              <a:rPr kumimoji="0" sz="1900" b="0" i="1" u="none" strike="noStrike" kern="1200" cap="none" spc="-10" normalizeH="0" baseline="0" noProof="0" dirty="0">
                <a:ln>
                  <a:noFill/>
                </a:ln>
                <a:solidFill>
                  <a:srgbClr val="FF0000"/>
                </a:solidFill>
                <a:effectLst/>
                <a:uLnTx/>
                <a:uFillTx/>
                <a:latin typeface="Calibri"/>
                <a:ea typeface="+mn-ea"/>
                <a:cs typeface="Calibri"/>
              </a:rPr>
              <a:t>καταχωρούνται </a:t>
            </a:r>
            <a:r>
              <a:rPr kumimoji="0" sz="1900" b="0" i="1" u="none" strike="noStrike" kern="1200" cap="none" spc="-5" normalizeH="0" baseline="0" noProof="0" dirty="0">
                <a:ln>
                  <a:noFill/>
                </a:ln>
                <a:solidFill>
                  <a:srgbClr val="FF0000"/>
                </a:solidFill>
                <a:effectLst/>
                <a:uLnTx/>
                <a:uFillTx/>
                <a:latin typeface="Calibri"/>
                <a:ea typeface="+mn-ea"/>
                <a:cs typeface="Calibri"/>
              </a:rPr>
              <a:t>απευθείας </a:t>
            </a:r>
            <a:r>
              <a:rPr kumimoji="0" sz="1900" b="0" i="1" u="none" strike="noStrike" kern="1200" cap="none" spc="-10" normalizeH="0" baseline="0" noProof="0" dirty="0">
                <a:ln>
                  <a:noFill/>
                </a:ln>
                <a:solidFill>
                  <a:srgbClr val="FF0000"/>
                </a:solidFill>
                <a:effectLst/>
                <a:uLnTx/>
                <a:uFillTx/>
                <a:latin typeface="Calibri"/>
                <a:ea typeface="+mn-ea"/>
                <a:cs typeface="Calibri"/>
              </a:rPr>
              <a:t>στην αίτηση (εάν τα </a:t>
            </a:r>
            <a:r>
              <a:rPr kumimoji="0" sz="1900" b="0" i="1" u="none" strike="noStrike" kern="1200" cap="none" spc="-5" normalizeH="0" baseline="0" noProof="0" dirty="0">
                <a:ln>
                  <a:noFill/>
                </a:ln>
                <a:solidFill>
                  <a:srgbClr val="FF0000"/>
                </a:solidFill>
                <a:effectLst/>
                <a:uLnTx/>
                <a:uFillTx/>
                <a:latin typeface="Calibri"/>
                <a:ea typeface="+mn-ea"/>
                <a:cs typeface="Calibri"/>
              </a:rPr>
              <a:t>άτομα αυτά </a:t>
            </a:r>
            <a:r>
              <a:rPr kumimoji="0" sz="1900" b="0" i="1" u="none" strike="noStrike" kern="1200" cap="none" spc="-10" normalizeH="0" baseline="0" noProof="0" dirty="0">
                <a:ln>
                  <a:noFill/>
                </a:ln>
                <a:solidFill>
                  <a:srgbClr val="FF0000"/>
                </a:solidFill>
                <a:effectLst/>
                <a:uLnTx/>
                <a:uFillTx/>
                <a:latin typeface="Calibri"/>
                <a:ea typeface="+mn-ea"/>
                <a:cs typeface="Calibri"/>
              </a:rPr>
              <a:t>δεν </a:t>
            </a:r>
            <a:r>
              <a:rPr kumimoji="0" sz="1900" b="0" i="1" u="none" strike="noStrike" kern="1200" cap="none" spc="0" normalizeH="0" baseline="0" noProof="0" dirty="0">
                <a:ln>
                  <a:noFill/>
                </a:ln>
                <a:solidFill>
                  <a:srgbClr val="FF0000"/>
                </a:solidFill>
                <a:effectLst/>
                <a:uLnTx/>
                <a:uFillTx/>
                <a:latin typeface="Calibri"/>
                <a:ea typeface="+mn-ea"/>
                <a:cs typeface="Calibri"/>
              </a:rPr>
              <a:t>συμπεριλαμβάνονται </a:t>
            </a:r>
            <a:r>
              <a:rPr kumimoji="0" sz="1900" b="0" i="1" u="none" strike="noStrike" kern="1200" cap="none" spc="5" normalizeH="0" baseline="0" noProof="0" dirty="0">
                <a:ln>
                  <a:noFill/>
                </a:ln>
                <a:solidFill>
                  <a:srgbClr val="FF0000"/>
                </a:solidFill>
                <a:effectLst/>
                <a:uLnTx/>
                <a:uFillTx/>
                <a:latin typeface="Calibri"/>
                <a:ea typeface="+mn-ea"/>
                <a:cs typeface="Calibri"/>
              </a:rPr>
              <a:t>στη </a:t>
            </a:r>
            <a:r>
              <a:rPr kumimoji="0" sz="1900" b="0" i="1" u="none" strike="noStrike" kern="1200" cap="none" spc="-5" normalizeH="0" baseline="0" noProof="0" dirty="0">
                <a:ln>
                  <a:noFill/>
                </a:ln>
                <a:solidFill>
                  <a:srgbClr val="FF0000"/>
                </a:solidFill>
                <a:effectLst/>
                <a:uLnTx/>
                <a:uFillTx/>
                <a:latin typeface="Calibri"/>
                <a:ea typeface="+mn-ea"/>
                <a:cs typeface="Calibri"/>
              </a:rPr>
              <a:t>λίστα επαφών) </a:t>
            </a:r>
            <a:r>
              <a:rPr kumimoji="0" sz="1900" b="0" i="1" u="none" strike="noStrike" kern="1200" cap="none" spc="-15" normalizeH="0" baseline="0" noProof="0" dirty="0">
                <a:ln>
                  <a:noFill/>
                </a:ln>
                <a:solidFill>
                  <a:srgbClr val="FF0000"/>
                </a:solidFill>
                <a:effectLst/>
                <a:uLnTx/>
                <a:uFillTx/>
                <a:latin typeface="Calibri"/>
                <a:ea typeface="+mn-ea"/>
                <a:cs typeface="Calibri"/>
              </a:rPr>
              <a:t>είτε </a:t>
            </a:r>
            <a:r>
              <a:rPr kumimoji="0" sz="1900" b="0" i="1" u="none" strike="noStrike" kern="1200" cap="none" spc="-5" normalizeH="0" baseline="0" noProof="0" dirty="0">
                <a:ln>
                  <a:noFill/>
                </a:ln>
                <a:solidFill>
                  <a:srgbClr val="FF0000"/>
                </a:solidFill>
                <a:effectLst/>
                <a:uLnTx/>
                <a:uFillTx/>
                <a:latin typeface="Calibri"/>
                <a:ea typeface="+mn-ea"/>
                <a:cs typeface="Calibri"/>
              </a:rPr>
              <a:t>να </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αντλούνται</a:t>
            </a:r>
            <a:r>
              <a:rPr kumimoji="0" sz="1900" b="0" i="1" u="none" strike="noStrike" kern="1200" cap="none" spc="2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από</a:t>
            </a:r>
            <a:r>
              <a:rPr kumimoji="0" sz="1900" b="0" i="1" u="none" strike="noStrike" kern="1200" cap="none" spc="15"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τη</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λίστα</a:t>
            </a:r>
            <a:r>
              <a:rPr kumimoji="0" sz="1900" b="0" i="1" u="none" strike="noStrike" kern="1200" cap="none" spc="25"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επαφών</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του</a:t>
            </a:r>
            <a:r>
              <a:rPr kumimoji="0" sz="1900" b="0" i="1" u="none" strike="noStrike" kern="1200" cap="none" spc="5"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χρήστη</a:t>
            </a:r>
            <a:endParaRPr kumimoji="0" sz="19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644" y="67182"/>
            <a:ext cx="596328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ΥΠΟΒΟΛΗ</a:t>
            </a:r>
            <a:r>
              <a:rPr sz="2800" spc="-30"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462787" y="935481"/>
            <a:ext cx="10702925" cy="127635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200" b="1" i="0" u="none" strike="noStrike" kern="1200" cap="none" spc="-15" normalizeH="0" baseline="0" noProof="0" dirty="0">
                <a:ln>
                  <a:noFill/>
                </a:ln>
                <a:solidFill>
                  <a:srgbClr val="FF0000"/>
                </a:solidFill>
                <a:effectLst/>
                <a:uLnTx/>
                <a:uFillTx/>
                <a:latin typeface="Calibri"/>
                <a:ea typeface="+mn-ea"/>
                <a:cs typeface="Calibri"/>
              </a:rPr>
              <a:t>Μόλις</a:t>
            </a:r>
            <a:r>
              <a:rPr kumimoji="0" sz="2200" b="1" i="0" u="none" strike="noStrike" kern="1200" cap="none" spc="2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πατηθεί</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5" normalizeH="0" baseline="0" noProof="0" dirty="0">
                <a:ln>
                  <a:noFill/>
                </a:ln>
                <a:solidFill>
                  <a:srgbClr val="FF0000"/>
                </a:solidFill>
                <a:effectLst/>
                <a:uLnTx/>
                <a:uFillTx/>
                <a:latin typeface="Calibri"/>
                <a:ea typeface="+mn-ea"/>
                <a:cs typeface="Calibri"/>
              </a:rPr>
              <a:t>το</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20" normalizeH="0" baseline="0" noProof="0" dirty="0">
                <a:ln>
                  <a:noFill/>
                </a:ln>
                <a:solidFill>
                  <a:srgbClr val="FF0000"/>
                </a:solidFill>
                <a:effectLst/>
                <a:uLnTx/>
                <a:uFillTx/>
                <a:latin typeface="Calibri"/>
                <a:ea typeface="+mn-ea"/>
                <a:cs typeface="Calibri"/>
              </a:rPr>
              <a:t>κουμπί</a:t>
            </a:r>
            <a:r>
              <a:rPr kumimoji="0" sz="2200" b="1" i="0" u="none" strike="noStrike" kern="1200" cap="none" spc="1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Submit:</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95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1.</a:t>
            </a:r>
            <a:r>
              <a:rPr kumimoji="0" sz="2000" b="0" i="0" u="none" strike="noStrike" kern="1200" cap="none" spc="-5" normalizeH="0" baseline="0" noProof="0" dirty="0">
                <a:ln>
                  <a:noFill/>
                </a:ln>
                <a:solidFill>
                  <a:srgbClr val="FF0000"/>
                </a:solidFill>
                <a:effectLst/>
                <a:uLnTx/>
                <a:uFillTx/>
                <a:latin typeface="Calibri"/>
                <a:ea typeface="+mn-ea"/>
                <a:cs typeface="Calibri"/>
              </a:rPr>
              <a:t> Εμφανίζεται</a:t>
            </a:r>
            <a:r>
              <a:rPr kumimoji="0" sz="2000" b="0" i="0" u="none" strike="noStrike" kern="1200" cap="none" spc="-4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πιο</a:t>
            </a:r>
            <a:r>
              <a:rPr kumimoji="0" sz="2000" b="0" i="0" u="none" strike="noStrike" kern="1200" cap="none" spc="-20" normalizeH="0" baseline="0" noProof="0" dirty="0">
                <a:ln>
                  <a:noFill/>
                </a:ln>
                <a:solidFill>
                  <a:srgbClr val="FF0000"/>
                </a:solidFill>
                <a:effectLst/>
                <a:uLnTx/>
                <a:uFillTx/>
                <a:latin typeface="Calibri"/>
                <a:ea typeface="+mn-ea"/>
                <a:cs typeface="Calibri"/>
              </a:rPr>
              <a:t> κάτω</a:t>
            </a:r>
            <a:r>
              <a:rPr kumimoji="0" sz="2000" b="0" i="0" u="none" strike="noStrike" kern="1200" cap="none" spc="-10" normalizeH="0" baseline="0" noProof="0" dirty="0">
                <a:ln>
                  <a:noFill/>
                </a:ln>
                <a:solidFill>
                  <a:srgbClr val="FF0000"/>
                </a:solidFill>
                <a:effectLst/>
                <a:uLnTx/>
                <a:uFillTx/>
                <a:latin typeface="Calibri"/>
                <a:ea typeface="+mn-ea"/>
                <a:cs typeface="Calibri"/>
              </a:rPr>
              <a:t> μήνυμα,</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οποίο</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επιβεβαιώνει</a:t>
            </a:r>
            <a:r>
              <a:rPr kumimoji="0" sz="2000" b="1"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την</a:t>
            </a:r>
            <a:r>
              <a:rPr kumimoji="0" sz="2000" b="1" i="0" u="none" strike="noStrike" kern="1200" cap="none" spc="-15"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υποβολή</a:t>
            </a:r>
            <a:r>
              <a:rPr kumimoji="0" sz="2000" b="0" i="0" u="none" strike="noStrike" kern="1200" cap="none" spc="0" normalizeH="0" baseline="0" noProof="0" dirty="0">
                <a:ln>
                  <a:noFill/>
                </a:ln>
                <a:solidFill>
                  <a:srgbClr val="FF0000"/>
                </a:solidFill>
                <a:effectLst/>
                <a:uLnTx/>
                <a:uFillTx/>
                <a:latin typeface="Calibri"/>
                <a:ea typeface="+mn-ea"/>
                <a:cs typeface="Calibri"/>
              </a:rPr>
              <a:t>.</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Με</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πάτημα</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του</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κουμπιού</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OK,</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a:t>
            </a:r>
            <a:r>
              <a:rPr kumimoji="0" sz="2000" b="0" i="0" u="none" strike="noStrike" kern="1200" cap="none" spc="-4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μήνυμα</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κλείνει</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2790444" y="2729483"/>
            <a:ext cx="6611111" cy="1981200"/>
          </a:xfrm>
          <a:prstGeom prst="rect">
            <a:avLst/>
          </a:prstGeom>
        </p:spPr>
      </p:pic>
      <p:sp>
        <p:nvSpPr>
          <p:cNvPr id="5" name="object 5"/>
          <p:cNvSpPr txBox="1"/>
          <p:nvPr/>
        </p:nvSpPr>
        <p:spPr>
          <a:xfrm>
            <a:off x="445719" y="5571845"/>
            <a:ext cx="9824720" cy="63563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2. Ο χρήστης </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αυτόματα μεταφέρεται</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στην </a:t>
            </a:r>
            <a:r>
              <a:rPr kumimoji="0" sz="2000" b="0" i="0" u="none" strike="noStrike" kern="1200" cap="none" spc="-5" normalizeH="0" baseline="0" noProof="0" dirty="0">
                <a:ln>
                  <a:noFill/>
                </a:ln>
                <a:solidFill>
                  <a:srgbClr val="FF0000"/>
                </a:solidFill>
                <a:effectLst/>
                <a:uLnTx/>
                <a:uFillTx/>
                <a:latin typeface="Calibri"/>
                <a:ea typeface="+mn-ea"/>
                <a:cs typeface="Calibri"/>
              </a:rPr>
              <a:t>οθόνη</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My </a:t>
            </a:r>
            <a:r>
              <a:rPr kumimoji="0" sz="2000" b="1" i="0" u="none" strike="noStrike" kern="1200" cap="none" spc="-5" normalizeH="0" baseline="0" noProof="0" dirty="0">
                <a:ln>
                  <a:noFill/>
                </a:ln>
                <a:solidFill>
                  <a:srgbClr val="FF0000"/>
                </a:solidFill>
                <a:effectLst/>
                <a:uLnTx/>
                <a:uFillTx/>
                <a:latin typeface="Calibri"/>
                <a:ea typeface="+mn-ea"/>
                <a:cs typeface="Calibri"/>
              </a:rPr>
              <a:t>applications </a:t>
            </a:r>
            <a:r>
              <a:rPr kumimoji="0" sz="2000" b="0" i="0" u="none" strike="noStrike" kern="1200" cap="none" spc="-5" normalizeH="0" baseline="0" noProof="0" dirty="0">
                <a:ln>
                  <a:noFill/>
                </a:ln>
                <a:solidFill>
                  <a:srgbClr val="FF0000"/>
                </a:solidFill>
                <a:effectLst/>
                <a:uLnTx/>
                <a:uFillTx/>
                <a:latin typeface="Calibri"/>
                <a:ea typeface="+mn-ea"/>
                <a:cs typeface="Calibri"/>
              </a:rPr>
              <a:t>όπου βλέπει </a:t>
            </a:r>
            <a:r>
              <a:rPr kumimoji="0" sz="2000" b="0" i="0" u="none" strike="noStrike" kern="1200" cap="none" spc="-15" normalizeH="0" baseline="0" noProof="0" dirty="0">
                <a:ln>
                  <a:noFill/>
                </a:ln>
                <a:solidFill>
                  <a:srgbClr val="FF0000"/>
                </a:solidFill>
                <a:effectLst/>
                <a:uLnTx/>
                <a:uFillTx/>
                <a:latin typeface="Calibri"/>
                <a:ea typeface="+mn-ea"/>
                <a:cs typeface="Calibri"/>
              </a:rPr>
              <a:t>την </a:t>
            </a:r>
            <a:r>
              <a:rPr kumimoji="0" sz="2000" b="0" i="0" u="none" strike="noStrike" kern="1200" cap="none" spc="-5" normalizeH="0" baseline="0" noProof="0" dirty="0">
                <a:ln>
                  <a:noFill/>
                </a:ln>
                <a:solidFill>
                  <a:srgbClr val="FF0000"/>
                </a:solidFill>
                <a:effectLst/>
                <a:uLnTx/>
                <a:uFillTx/>
                <a:latin typeface="Calibri"/>
                <a:ea typeface="+mn-ea"/>
                <a:cs typeface="Calibri"/>
              </a:rPr>
              <a:t>αίτησή του </a:t>
            </a:r>
            <a:r>
              <a:rPr kumimoji="0" sz="2000" b="0" i="0" u="none" strike="noStrike" kern="1200" cap="none" spc="-44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σε</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κατάσταση</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SUBMITTED</a:t>
            </a:r>
            <a:r>
              <a:rPr kumimoji="0" sz="2000" b="0" i="0" u="none" strike="noStrike" kern="1200" cap="none" spc="0" normalizeH="0" baseline="0" noProof="0" dirty="0">
                <a:ln>
                  <a:noFill/>
                </a:ln>
                <a:solidFill>
                  <a:srgbClr val="FF0000"/>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8322</TotalTime>
  <Words>15860</Words>
  <Application>Microsoft Office PowerPoint</Application>
  <PresentationFormat>Widescreen</PresentationFormat>
  <Paragraphs>1572</Paragraphs>
  <Slides>150</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150</vt:i4>
      </vt:variant>
    </vt:vector>
  </HeadingPairs>
  <TitlesOfParts>
    <vt:vector size="159" baseType="lpstr">
      <vt:lpstr>-apple-system</vt:lpstr>
      <vt:lpstr>Arial</vt:lpstr>
      <vt:lpstr>Calibri</vt:lpstr>
      <vt:lpstr>Century Gothic</vt:lpstr>
      <vt:lpstr>Times New Roman</vt:lpstr>
      <vt:lpstr>Verdana</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ΑΠΑΡΑΙΤΗΤΑ ΒΗΜΑΤΑ ΓΙΑ ΤΗΝ ΥΠΟΒΟΛΗ ΤΗΣ ΑΙΤΗΣΗΣ</vt:lpstr>
      <vt:lpstr>PowerPoint Presentation</vt:lpstr>
      <vt:lpstr>ΔΗΜΙΟΥΡΓΙΑ EU LOGIN ACCOUNT</vt:lpstr>
      <vt:lpstr>ΔΗΜΙΟΥΡΓΙΑ EU LOGIN ACCOUNT</vt:lpstr>
      <vt:lpstr>ΔΗΜΙΟΥΡΓΙΑ EU LOGIN ACCOUNT</vt:lpstr>
      <vt:lpstr>ΕΓΓΡΑΦΗ ΣΤΟ ORS</vt:lpstr>
      <vt:lpstr>ΕΓΓΡΑΦΗ ΣΤΟ ORS</vt:lpstr>
      <vt:lpstr>ΑΝΑΖΗΤΗΣΗ ΕΓΓΡΑΦΗΣ ΟΡΓΑΝΙΣΜΟΥ</vt:lpstr>
      <vt:lpstr>ΑΝΑΖΗΤΗΣΗ ΕΓΓΡΑΦΗΣ ΟΡΓΑΝΙΣΜΟΥ</vt:lpstr>
      <vt:lpstr>ΕΓΓΡΑΦΗ ΝΕΟΥ ΟΡΓΑΝΙΣΜΟΥ</vt:lpstr>
      <vt:lpstr>ΕΓΓΡΑΦΗ ΝΕΟΥ ΟΡΓΑΝΙΣΜΟΥ</vt:lpstr>
      <vt:lpstr>ΕΓΓΡΑΦΗ ΝΕΟΥ ΟΡΓΑΝΙΣΜΟΥ</vt:lpstr>
      <vt:lpstr>ΕΓΓΡΑΦΗ ΝΕΟΥ ΟΡΓΑΝΙΣΜΟΥ</vt:lpstr>
      <vt:lpstr>ΕΓΓΡΑΦΗ ΝΕΟΥ ΟΡΓΑΝΙΣΜΟΥ</vt:lpstr>
      <vt:lpstr>ΕΓΓΡΑΦΗ ΝΕΟΥ ΟΡΓΑΝΙΣΜΟΥ</vt:lpstr>
      <vt:lpstr>ΕΓΓΡΑΦΗ ΝΕΟΥ ΟΡΓΑΝΙΣΜΟΥ</vt:lpstr>
      <vt:lpstr>ΕΝΗΜΕΡΩΣΗ ΕΓΓΡΑΦΗΣ</vt:lpstr>
      <vt:lpstr>ΕΝΗΜΕΡΩΣΗ ΕΓΓΡΑΦΗΣ</vt:lpstr>
      <vt:lpstr>ΕΝΗΜΕΡΩΣΗ ΕΓΓΡΑΦΗΣ</vt:lpstr>
      <vt:lpstr>ΕΝΗΜΕΡΩΣΗ ΕΓΓΡΑΦΗΣ</vt:lpstr>
      <vt:lpstr>ΕΝΗΜΕΡΩΣΗ ΕΓΓΡΑΦΗΣ – ΕΝΤΥΠΑ</vt:lpstr>
      <vt:lpstr>ΕΝΗΜΕΡΩΣΗ ΕΓΓΡΑΦΗΣ – ΕΝΤΥΠΑ</vt:lpstr>
      <vt:lpstr>ΕΝΗΜΕΡΩΣΗ ΕΓΓΡΑΦΗΣ – ΕΝΤΥΠΑ</vt:lpstr>
      <vt:lpstr>ΕΝΗΜΕΡΩΣΗ ΕΓΓΡΑΦΗΣ - ΕΝΤΥΠΑ</vt:lpstr>
      <vt:lpstr>ORS – ΣΗΜΑΝΤΙΚΕΣ ΔΙΕΥΚΡΙΝΙΣΕΙΣ</vt:lpstr>
      <vt:lpstr>PowerPoint Presentation</vt:lpstr>
      <vt:lpstr>EESCP</vt:lpstr>
      <vt:lpstr>EESCP - LAYOUT</vt:lpstr>
      <vt:lpstr>EESCP – TOP BAR</vt:lpstr>
      <vt:lpstr>EESCP – ΚΥΡΙΩΣ ΜΕΝΟΥ</vt:lpstr>
      <vt:lpstr>OPPORTUNITIES</vt:lpstr>
      <vt:lpstr>LIST OF AVAILABLE CALLS</vt:lpstr>
      <vt:lpstr>CALL DETAILS</vt:lpstr>
      <vt:lpstr>ΤΕΧΝΙΚΕΣ ΠΡΟΫΠΟΘΕΣΕΙΣ ΓΙΑ ΥΠΟΒΟΛΗ ΑΙΤΗΣΗΣ</vt:lpstr>
      <vt:lpstr>APPLY TO AN OPPORTUNITY</vt:lpstr>
      <vt:lpstr>APPLY TO AN OPPORTUNITY</vt:lpstr>
      <vt:lpstr>ΤΕΧΝΙΚΕΣ ΟΔΗΓΙΕΣ – APPLICATION DETAILS</vt:lpstr>
      <vt:lpstr>APPLICATION DETAILS - CONTENT MENU – ANNEXES &amp; CHECKLIST</vt:lpstr>
      <vt:lpstr>APPLICATION DETAILS - CONTENT MENU – SHARING</vt:lpstr>
      <vt:lpstr>APPLICATION DETAILS - CONTENT MENU – SHARING</vt:lpstr>
      <vt:lpstr>APPLICATION DETAILS - CONTENT MENU – SHARING</vt:lpstr>
      <vt:lpstr>APPLICATION DETAILS - CONTENT MENU – SHARING</vt:lpstr>
      <vt:lpstr>APPLICATION DETAILS - CONTENT MENU – HISTORY</vt:lpstr>
      <vt:lpstr>ΕΠΕΞΕΡΓΑΣΙΑ ΑΙΤΗΣΗΣ</vt:lpstr>
      <vt:lpstr>ΕΠΕΞΕΡΓΑΣΙΑ ΑΙΤΗΣΗΣ</vt:lpstr>
      <vt:lpstr>PowerPoint Presentation</vt:lpstr>
      <vt:lpstr>MY APPLICATIONS</vt:lpstr>
      <vt:lpstr>MY APPLICATIONS – SEARCH AND FILTER PANEL</vt:lpstr>
      <vt:lpstr>MY APPLICATIONS – SEARCH RESULTS</vt:lpstr>
      <vt:lpstr>MY APPLICATIONS – ΚΑΡΤΑ ΣΧΕΔΙΟΥ</vt:lpstr>
      <vt:lpstr>MY APPLICATIONS – STATUSES AND STATES</vt:lpstr>
      <vt:lpstr>MY APPLICATIONS – CANCEL AN APPLICATION FORM (1/2)</vt:lpstr>
      <vt:lpstr>MY APPLICATIONS – CANCEL AN APPLICATION FORM (2/2)</vt:lpstr>
      <vt:lpstr>MY APPLICATIONS – ΚΑΡΤΑ ΣΧΕΔΙΟΥ – ACTIONS BUTTON</vt:lpstr>
      <vt:lpstr>APPLICATIONS – MY CONTACTS</vt:lpstr>
      <vt:lpstr>APPLICATIONS – MY CONTACTS</vt:lpstr>
      <vt:lpstr>APPLICATIONS – MY CONTACTS</vt:lpstr>
      <vt:lpstr>ΥΠΟΒΟΛΗ ΑΙΤΗΣΗΣ</vt:lpstr>
      <vt:lpstr>ΥΠΟΒΟΛΗ ΑΙΤΗΣΗΣ</vt:lpstr>
      <vt:lpstr>ΚΑΘΥΣΤΕΡΗΜΕΝΗ ΥΠΟΒΟΛΗ ΑΙΤΗΣΗΣ</vt:lpstr>
      <vt:lpstr>ΠΕΡΙΟΡΙΣΜΟΣ ΣΤΗΝ ΚΑΤΑΘΕΣΗ ΑΙΤΗΣΕΩΝ</vt:lpstr>
      <vt:lpstr>ΠΕΡΙΟΡΙΣΜΟΣ ΣΤΗΝ ΚΑΤΑΘΕΣΗ ΑΙΤΗΣΕΩΝ</vt:lpstr>
      <vt:lpstr>ΠΕΡΙΟΡΙΣΜΟΣ ΣΤΗΝ ΚΑΤΑΘΕΣΗ ΑΙΤΗΣΕΩΝ</vt:lpstr>
      <vt:lpstr>ΠΕΡΙΟΡΙΣΜΟΣ ΣΤΗΝ ΚΑΤΑΘΕΣΗ ΑΙΤΗΣΕΩΝ</vt:lpstr>
      <vt:lpstr>PowerPoint Presentation</vt:lpstr>
      <vt:lpstr>PowerPoint Presentation</vt:lpstr>
      <vt:lpstr>PowerPoint Presentation</vt:lpstr>
      <vt:lpstr>PowerPoint Presentation</vt:lpstr>
      <vt:lpstr>PowerPoint Presentation</vt:lpstr>
      <vt:lpstr>PowerPoint Presentation</vt:lpstr>
      <vt:lpstr>PARTICIPATING ORGANISATIONS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ΒΑΣΙΚΕΣ ΑΠΑΙΤΗΣΕΙΣ</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Aleka  Argyriou - Ogilvy</dc:creator>
  <cp:lastModifiedBy>Stelios Ioannou</cp:lastModifiedBy>
  <cp:revision>1385</cp:revision>
  <dcterms:created xsi:type="dcterms:W3CDTF">2021-06-29T14:21:58Z</dcterms:created>
  <dcterms:modified xsi:type="dcterms:W3CDTF">2024-06-17T11:37:38Z</dcterms:modified>
</cp:coreProperties>
</file>