
<file path=[Content_Types].xml><?xml version="1.0" encoding="utf-8"?>
<Types xmlns="http://schemas.openxmlformats.org/package/2006/content-types">
  <Default Extension="bin" ContentType="image/unknown"/>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media/image7.jpg" ContentType="image/jpeg"/>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media/image11.jpg" ContentType="image/jpeg"/>
  <Override PartName="/ppt/slideLayouts/slideLayout26.xml" ContentType="application/vnd.openxmlformats-officedocument.presentationml.slideLayout+xml"/>
  <Override PartName="/ppt/theme/theme7.xml" ContentType="application/vnd.openxmlformats-officedocument.theme+xml"/>
  <Override PartName="/ppt/slideLayouts/slideLayout27.xml" ContentType="application/vnd.openxmlformats-officedocument.presentationml.slideLayout+xml"/>
  <Override PartName="/ppt/theme/theme8.xml" ContentType="application/vnd.openxmlformats-officedocument.theme+xml"/>
  <Override PartName="/ppt/media/image12.jpg" ContentType="image/jpeg"/>
  <Override PartName="/ppt/theme/theme9.xml" ContentType="application/vnd.openxmlformats-officedocument.theme+xml"/>
  <Override PartName="/ppt/media/image13.jp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 id="2147483648" r:id="rId2"/>
    <p:sldMasterId id="2147483668" r:id="rId3"/>
    <p:sldMasterId id="2147483670" r:id="rId4"/>
    <p:sldMasterId id="2147483673" r:id="rId5"/>
    <p:sldMasterId id="2147483676" r:id="rId6"/>
    <p:sldMasterId id="2147483686" r:id="rId7"/>
    <p:sldMasterId id="2147483688" r:id="rId8"/>
  </p:sldMasterIdLst>
  <p:notesMasterIdLst>
    <p:notesMasterId r:id="rId68"/>
  </p:notesMasterIdLst>
  <p:sldIdLst>
    <p:sldId id="256" r:id="rId9"/>
    <p:sldId id="445" r:id="rId10"/>
    <p:sldId id="333" r:id="rId11"/>
    <p:sldId id="405" r:id="rId12"/>
    <p:sldId id="406" r:id="rId13"/>
    <p:sldId id="414" r:id="rId14"/>
    <p:sldId id="487" r:id="rId15"/>
    <p:sldId id="393" r:id="rId16"/>
    <p:sldId id="482" r:id="rId17"/>
    <p:sldId id="485" r:id="rId18"/>
    <p:sldId id="486" r:id="rId19"/>
    <p:sldId id="488" r:id="rId20"/>
    <p:sldId id="409" r:id="rId21"/>
    <p:sldId id="395" r:id="rId22"/>
    <p:sldId id="410" r:id="rId23"/>
    <p:sldId id="489" r:id="rId24"/>
    <p:sldId id="396" r:id="rId25"/>
    <p:sldId id="403" r:id="rId26"/>
    <p:sldId id="415" r:id="rId27"/>
    <p:sldId id="418" r:id="rId28"/>
    <p:sldId id="419" r:id="rId29"/>
    <p:sldId id="416" r:id="rId30"/>
    <p:sldId id="317" r:id="rId31"/>
    <p:sldId id="397" r:id="rId32"/>
    <p:sldId id="444" r:id="rId33"/>
    <p:sldId id="422" r:id="rId34"/>
    <p:sldId id="421" r:id="rId35"/>
    <p:sldId id="448" r:id="rId36"/>
    <p:sldId id="450" r:id="rId37"/>
    <p:sldId id="413" r:id="rId38"/>
    <p:sldId id="483" r:id="rId39"/>
    <p:sldId id="484" r:id="rId40"/>
    <p:sldId id="490" r:id="rId41"/>
    <p:sldId id="263" r:id="rId42"/>
    <p:sldId id="271" r:id="rId43"/>
    <p:sldId id="259" r:id="rId44"/>
    <p:sldId id="407" r:id="rId45"/>
    <p:sldId id="442" r:id="rId46"/>
    <p:sldId id="440" r:id="rId47"/>
    <p:sldId id="280" r:id="rId48"/>
    <p:sldId id="380" r:id="rId49"/>
    <p:sldId id="302" r:id="rId50"/>
    <p:sldId id="269" r:id="rId51"/>
    <p:sldId id="425" r:id="rId52"/>
    <p:sldId id="480" r:id="rId53"/>
    <p:sldId id="479" r:id="rId54"/>
    <p:sldId id="431" r:id="rId55"/>
    <p:sldId id="337" r:id="rId56"/>
    <p:sldId id="288" r:id="rId57"/>
    <p:sldId id="322" r:id="rId58"/>
    <p:sldId id="310" r:id="rId59"/>
    <p:sldId id="315" r:id="rId60"/>
    <p:sldId id="316" r:id="rId61"/>
    <p:sldId id="481" r:id="rId62"/>
    <p:sldId id="318" r:id="rId63"/>
    <p:sldId id="319" r:id="rId64"/>
    <p:sldId id="321" r:id="rId65"/>
    <p:sldId id="307" r:id="rId66"/>
    <p:sldId id="313" r:id="rId67"/>
  </p:sldIdLst>
  <p:sldSz cx="12192000" cy="6858000"/>
  <p:notesSz cx="6858000" cy="9144000"/>
  <p:custDataLst>
    <p:tags r:id="rId69"/>
  </p:custDataLst>
  <p:defaultText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66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4660"/>
  </p:normalViewPr>
  <p:slideViewPr>
    <p:cSldViewPr snapToGrid="0">
      <p:cViewPr varScale="1">
        <p:scale>
          <a:sx n="106" d="100"/>
          <a:sy n="106" d="100"/>
        </p:scale>
        <p:origin x="95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5" Type="http://schemas.openxmlformats.org/officeDocument/2006/relationships/slideMaster" Target="slideMasters/slideMaster5.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tags" Target="tags/tag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7.xml"/><Relationship Id="rId71" Type="http://schemas.openxmlformats.org/officeDocument/2006/relationships/viewProps" Target="viewProps.xml"/></Relationships>
</file>

<file path=ppt/diagrams/_rels/data8.xml.rels><?xml version="1.0" encoding="UTF-8" standalone="yes"?>
<Relationships xmlns="http://schemas.openxmlformats.org/package/2006/relationships"><Relationship Id="rId1" Type="http://schemas.openxmlformats.org/officeDocument/2006/relationships/hyperlink" Target="mailto:Santoniou@idep.org.cy" TargetMode="External"/></Relationships>
</file>

<file path=ppt/diagrams/_rels/drawing8.xml.rels><?xml version="1.0" encoding="UTF-8" standalone="yes"?>
<Relationships xmlns="http://schemas.openxmlformats.org/package/2006/relationships"><Relationship Id="rId1" Type="http://schemas.openxmlformats.org/officeDocument/2006/relationships/hyperlink" Target="mailto:Santoniou@idep.org.cy"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C868E5-3CFE-46DE-AC49-63AD5181AF5A}" type="doc">
      <dgm:prSet loTypeId="urn:microsoft.com/office/officeart/2016/7/layout/LinearBlockProcessNumbered" loCatId="process" qsTypeId="urn:microsoft.com/office/officeart/2005/8/quickstyle/simple5" qsCatId="simple" csTypeId="urn:microsoft.com/office/officeart/2005/8/colors/colorful5" csCatId="colorful" phldr="1"/>
      <dgm:spPr/>
      <dgm:t>
        <a:bodyPr/>
        <a:lstStyle/>
        <a:p>
          <a:endParaRPr lang="en-GB"/>
        </a:p>
      </dgm:t>
    </dgm:pt>
    <dgm:pt modelId="{D2AB2D53-CEEE-4866-8C41-BE90CADA229D}">
      <dgm:prSet phldrT="[Text]" custT="1"/>
      <dgm:spPr/>
      <dgm:t>
        <a:bodyPr/>
        <a:lstStyle/>
        <a:p>
          <a:r>
            <a:rPr lang="el-GR" sz="2000" dirty="0"/>
            <a:t>Επιλέξιμες</a:t>
          </a:r>
          <a:r>
            <a:rPr lang="el-GR" sz="1400" dirty="0"/>
            <a:t> Δραστηριότητες στα πλαίσια της ΚΑ171 </a:t>
          </a:r>
          <a:endParaRPr lang="en-GB" sz="1400" dirty="0"/>
        </a:p>
      </dgm:t>
    </dgm:pt>
    <dgm:pt modelId="{56D7EB6F-F839-47FE-AFC8-B5229E41B950}" type="parTrans" cxnId="{5DF997DC-376D-44D1-90D0-D89E8CF5CA9E}">
      <dgm:prSet/>
      <dgm:spPr/>
      <dgm:t>
        <a:bodyPr/>
        <a:lstStyle/>
        <a:p>
          <a:endParaRPr lang="en-GB"/>
        </a:p>
      </dgm:t>
    </dgm:pt>
    <dgm:pt modelId="{359F43BC-4FCA-4D15-AA85-1158461FA869}" type="sibTrans" cxnId="{5DF997DC-376D-44D1-90D0-D89E8CF5CA9E}">
      <dgm:prSet phldrT="02" phldr="0"/>
      <dgm:spPr/>
      <dgm:t>
        <a:bodyPr/>
        <a:lstStyle/>
        <a:p>
          <a:r>
            <a:rPr lang="en-GB"/>
            <a:t>02</a:t>
          </a:r>
        </a:p>
      </dgm:t>
    </dgm:pt>
    <dgm:pt modelId="{BFEF9232-D0C7-4F97-AED0-3A647C6EC2F2}">
      <dgm:prSet phldrT="[Text]" custT="1"/>
      <dgm:spPr/>
      <dgm:t>
        <a:bodyPr/>
        <a:lstStyle/>
        <a:p>
          <a:r>
            <a:rPr lang="el-GR" sz="2000" dirty="0"/>
            <a:t>Καλές</a:t>
          </a:r>
          <a:r>
            <a:rPr lang="el-GR" sz="1400" dirty="0"/>
            <a:t> Πρακτικές- Διαχείριση της </a:t>
          </a:r>
          <a:r>
            <a:rPr lang="en-GB" sz="1400" dirty="0"/>
            <a:t>ICM University of Nicosia</a:t>
          </a:r>
        </a:p>
      </dgm:t>
    </dgm:pt>
    <dgm:pt modelId="{5F4CB106-74AF-4ABE-A866-EF3A5E05AFB6}" type="parTrans" cxnId="{6AF28909-79C5-4241-A410-C2E0E4609839}">
      <dgm:prSet/>
      <dgm:spPr/>
      <dgm:t>
        <a:bodyPr/>
        <a:lstStyle/>
        <a:p>
          <a:endParaRPr lang="en-GB"/>
        </a:p>
      </dgm:t>
    </dgm:pt>
    <dgm:pt modelId="{826D38C6-5CA3-41FB-9862-1F9687124FE0}" type="sibTrans" cxnId="{6AF28909-79C5-4241-A410-C2E0E4609839}">
      <dgm:prSet phldrT="03" phldr="0"/>
      <dgm:spPr/>
      <dgm:t>
        <a:bodyPr/>
        <a:lstStyle/>
        <a:p>
          <a:r>
            <a:rPr lang="en-GB"/>
            <a:t>03</a:t>
          </a:r>
        </a:p>
      </dgm:t>
    </dgm:pt>
    <dgm:pt modelId="{B7634AA3-D613-4B36-BE5B-C2512FE8156A}">
      <dgm:prSet phldrT="[Text]" custT="1"/>
      <dgm:spPr/>
      <dgm:t>
        <a:bodyPr/>
        <a:lstStyle/>
        <a:p>
          <a:r>
            <a:rPr lang="el-GR" sz="2000" dirty="0"/>
            <a:t>Συμφωνία</a:t>
          </a:r>
          <a:r>
            <a:rPr lang="el-GR" sz="1300" dirty="0"/>
            <a:t> Επιχορήγησης και Παραρτήματα</a:t>
          </a:r>
          <a:endParaRPr lang="en-GB" sz="1300" dirty="0"/>
        </a:p>
      </dgm:t>
    </dgm:pt>
    <dgm:pt modelId="{AF3E6850-5182-418B-9647-33D5ECF162CB}" type="parTrans" cxnId="{E63569FD-4DBB-494C-BEFA-797B6D8EFEEB}">
      <dgm:prSet/>
      <dgm:spPr/>
      <dgm:t>
        <a:bodyPr/>
        <a:lstStyle/>
        <a:p>
          <a:endParaRPr lang="en-GB"/>
        </a:p>
      </dgm:t>
    </dgm:pt>
    <dgm:pt modelId="{F1F83AE5-A2EB-45F7-876E-93D3B334DCC8}" type="sibTrans" cxnId="{E63569FD-4DBB-494C-BEFA-797B6D8EFEEB}">
      <dgm:prSet phldrT="01" phldr="0"/>
      <dgm:spPr/>
      <dgm:t>
        <a:bodyPr/>
        <a:lstStyle/>
        <a:p>
          <a:r>
            <a:rPr lang="en-GB"/>
            <a:t>01</a:t>
          </a:r>
        </a:p>
      </dgm:t>
    </dgm:pt>
    <dgm:pt modelId="{1E3854FD-E841-4682-8644-0D221775D6FB}" type="pres">
      <dgm:prSet presAssocID="{2BC868E5-3CFE-46DE-AC49-63AD5181AF5A}" presName="Name0" presStyleCnt="0">
        <dgm:presLayoutVars>
          <dgm:animLvl val="lvl"/>
          <dgm:resizeHandles val="exact"/>
        </dgm:presLayoutVars>
      </dgm:prSet>
      <dgm:spPr/>
    </dgm:pt>
    <dgm:pt modelId="{3288E1CD-E40A-4438-B487-161D72AD76C6}" type="pres">
      <dgm:prSet presAssocID="{B7634AA3-D613-4B36-BE5B-C2512FE8156A}" presName="compositeNode" presStyleCnt="0">
        <dgm:presLayoutVars>
          <dgm:bulletEnabled val="1"/>
        </dgm:presLayoutVars>
      </dgm:prSet>
      <dgm:spPr/>
    </dgm:pt>
    <dgm:pt modelId="{A0CF3839-EF30-4232-BB68-A949E1113F16}" type="pres">
      <dgm:prSet presAssocID="{B7634AA3-D613-4B36-BE5B-C2512FE8156A}" presName="bgRect" presStyleLbl="alignNode1" presStyleIdx="0" presStyleCnt="3"/>
      <dgm:spPr/>
    </dgm:pt>
    <dgm:pt modelId="{8DF2930B-3D7A-4D95-A879-CCDDCF76E7A8}" type="pres">
      <dgm:prSet presAssocID="{F1F83AE5-A2EB-45F7-876E-93D3B334DCC8}" presName="sibTransNodeRect" presStyleLbl="alignNode1" presStyleIdx="0" presStyleCnt="3">
        <dgm:presLayoutVars>
          <dgm:chMax val="0"/>
          <dgm:bulletEnabled val="1"/>
        </dgm:presLayoutVars>
      </dgm:prSet>
      <dgm:spPr/>
    </dgm:pt>
    <dgm:pt modelId="{C94F6876-B18E-4313-81A8-24B0CF2D0E40}" type="pres">
      <dgm:prSet presAssocID="{B7634AA3-D613-4B36-BE5B-C2512FE8156A}" presName="nodeRect" presStyleLbl="alignNode1" presStyleIdx="0" presStyleCnt="3">
        <dgm:presLayoutVars>
          <dgm:bulletEnabled val="1"/>
        </dgm:presLayoutVars>
      </dgm:prSet>
      <dgm:spPr/>
    </dgm:pt>
    <dgm:pt modelId="{E882E4D3-1643-4889-988C-D34468A65C3F}" type="pres">
      <dgm:prSet presAssocID="{F1F83AE5-A2EB-45F7-876E-93D3B334DCC8}" presName="sibTrans" presStyleCnt="0"/>
      <dgm:spPr/>
    </dgm:pt>
    <dgm:pt modelId="{BABC87F0-9C33-4A21-B9F0-BB3035C0D973}" type="pres">
      <dgm:prSet presAssocID="{D2AB2D53-CEEE-4866-8C41-BE90CADA229D}" presName="compositeNode" presStyleCnt="0">
        <dgm:presLayoutVars>
          <dgm:bulletEnabled val="1"/>
        </dgm:presLayoutVars>
      </dgm:prSet>
      <dgm:spPr/>
    </dgm:pt>
    <dgm:pt modelId="{56574B0C-F075-4D0C-9408-8F77AE040339}" type="pres">
      <dgm:prSet presAssocID="{D2AB2D53-CEEE-4866-8C41-BE90CADA229D}" presName="bgRect" presStyleLbl="alignNode1" presStyleIdx="1" presStyleCnt="3"/>
      <dgm:spPr/>
    </dgm:pt>
    <dgm:pt modelId="{474C38F0-AC71-4CFB-8000-FF81D132DEF7}" type="pres">
      <dgm:prSet presAssocID="{359F43BC-4FCA-4D15-AA85-1158461FA869}" presName="sibTransNodeRect" presStyleLbl="alignNode1" presStyleIdx="1" presStyleCnt="3">
        <dgm:presLayoutVars>
          <dgm:chMax val="0"/>
          <dgm:bulletEnabled val="1"/>
        </dgm:presLayoutVars>
      </dgm:prSet>
      <dgm:spPr/>
    </dgm:pt>
    <dgm:pt modelId="{38E2CC49-52DD-4538-9C13-AFD8C5D29A59}" type="pres">
      <dgm:prSet presAssocID="{D2AB2D53-CEEE-4866-8C41-BE90CADA229D}" presName="nodeRect" presStyleLbl="alignNode1" presStyleIdx="1" presStyleCnt="3">
        <dgm:presLayoutVars>
          <dgm:bulletEnabled val="1"/>
        </dgm:presLayoutVars>
      </dgm:prSet>
      <dgm:spPr/>
    </dgm:pt>
    <dgm:pt modelId="{A19853E8-52CD-4B37-B9A0-BA593ABBF912}" type="pres">
      <dgm:prSet presAssocID="{359F43BC-4FCA-4D15-AA85-1158461FA869}" presName="sibTrans" presStyleCnt="0"/>
      <dgm:spPr/>
    </dgm:pt>
    <dgm:pt modelId="{AA845506-0C87-4BAD-A2A5-F92D3D90A1C2}" type="pres">
      <dgm:prSet presAssocID="{BFEF9232-D0C7-4F97-AED0-3A647C6EC2F2}" presName="compositeNode" presStyleCnt="0">
        <dgm:presLayoutVars>
          <dgm:bulletEnabled val="1"/>
        </dgm:presLayoutVars>
      </dgm:prSet>
      <dgm:spPr/>
    </dgm:pt>
    <dgm:pt modelId="{098EAFF0-0F62-4D63-8C2E-0FBAB2626E65}" type="pres">
      <dgm:prSet presAssocID="{BFEF9232-D0C7-4F97-AED0-3A647C6EC2F2}" presName="bgRect" presStyleLbl="alignNode1" presStyleIdx="2" presStyleCnt="3"/>
      <dgm:spPr/>
    </dgm:pt>
    <dgm:pt modelId="{79DD48CD-2EF5-4A23-94B3-A29129F5C2EE}" type="pres">
      <dgm:prSet presAssocID="{826D38C6-5CA3-41FB-9862-1F9687124FE0}" presName="sibTransNodeRect" presStyleLbl="alignNode1" presStyleIdx="2" presStyleCnt="3">
        <dgm:presLayoutVars>
          <dgm:chMax val="0"/>
          <dgm:bulletEnabled val="1"/>
        </dgm:presLayoutVars>
      </dgm:prSet>
      <dgm:spPr/>
    </dgm:pt>
    <dgm:pt modelId="{BA68F159-1954-4BEA-914E-C2339DE7321D}" type="pres">
      <dgm:prSet presAssocID="{BFEF9232-D0C7-4F97-AED0-3A647C6EC2F2}" presName="nodeRect" presStyleLbl="alignNode1" presStyleIdx="2" presStyleCnt="3">
        <dgm:presLayoutVars>
          <dgm:bulletEnabled val="1"/>
        </dgm:presLayoutVars>
      </dgm:prSet>
      <dgm:spPr/>
    </dgm:pt>
  </dgm:ptLst>
  <dgm:cxnLst>
    <dgm:cxn modelId="{6AF28909-79C5-4241-A410-C2E0E4609839}" srcId="{2BC868E5-3CFE-46DE-AC49-63AD5181AF5A}" destId="{BFEF9232-D0C7-4F97-AED0-3A647C6EC2F2}" srcOrd="2" destOrd="0" parTransId="{5F4CB106-74AF-4ABE-A866-EF3A5E05AFB6}" sibTransId="{826D38C6-5CA3-41FB-9862-1F9687124FE0}"/>
    <dgm:cxn modelId="{0D43F60F-AB2D-42FC-ABC4-0E1ADBC86AC6}" type="presOf" srcId="{BFEF9232-D0C7-4F97-AED0-3A647C6EC2F2}" destId="{BA68F159-1954-4BEA-914E-C2339DE7321D}" srcOrd="1" destOrd="0" presId="urn:microsoft.com/office/officeart/2016/7/layout/LinearBlockProcessNumbered"/>
    <dgm:cxn modelId="{335E281A-584B-41B8-A8F1-C3C418C89080}" type="presOf" srcId="{B7634AA3-D613-4B36-BE5B-C2512FE8156A}" destId="{A0CF3839-EF30-4232-BB68-A949E1113F16}" srcOrd="0" destOrd="0" presId="urn:microsoft.com/office/officeart/2016/7/layout/LinearBlockProcessNumbered"/>
    <dgm:cxn modelId="{35D2742E-05A2-4272-A414-33E7CCBB0C3F}" type="presOf" srcId="{B7634AA3-D613-4B36-BE5B-C2512FE8156A}" destId="{C94F6876-B18E-4313-81A8-24B0CF2D0E40}" srcOrd="1" destOrd="0" presId="urn:microsoft.com/office/officeart/2016/7/layout/LinearBlockProcessNumbered"/>
    <dgm:cxn modelId="{25E1213C-7D08-46DF-96D9-9C374353410E}" type="presOf" srcId="{826D38C6-5CA3-41FB-9862-1F9687124FE0}" destId="{79DD48CD-2EF5-4A23-94B3-A29129F5C2EE}" srcOrd="0" destOrd="0" presId="urn:microsoft.com/office/officeart/2016/7/layout/LinearBlockProcessNumbered"/>
    <dgm:cxn modelId="{73B7F24B-A01F-4E3A-8D88-5B63D20C60A2}" type="presOf" srcId="{D2AB2D53-CEEE-4866-8C41-BE90CADA229D}" destId="{38E2CC49-52DD-4538-9C13-AFD8C5D29A59}" srcOrd="1" destOrd="0" presId="urn:microsoft.com/office/officeart/2016/7/layout/LinearBlockProcessNumbered"/>
    <dgm:cxn modelId="{B99F1B53-C809-457A-8891-1BFB3578C84C}" type="presOf" srcId="{359F43BC-4FCA-4D15-AA85-1158461FA869}" destId="{474C38F0-AC71-4CFB-8000-FF81D132DEF7}" srcOrd="0" destOrd="0" presId="urn:microsoft.com/office/officeart/2016/7/layout/LinearBlockProcessNumbered"/>
    <dgm:cxn modelId="{39139655-4512-4134-91BC-24ED2B45359E}" type="presOf" srcId="{BFEF9232-D0C7-4F97-AED0-3A647C6EC2F2}" destId="{098EAFF0-0F62-4D63-8C2E-0FBAB2626E65}" srcOrd="0" destOrd="0" presId="urn:microsoft.com/office/officeart/2016/7/layout/LinearBlockProcessNumbered"/>
    <dgm:cxn modelId="{ECE11985-1D29-4FD0-B8F2-19A02FC857FA}" type="presOf" srcId="{D2AB2D53-CEEE-4866-8C41-BE90CADA229D}" destId="{56574B0C-F075-4D0C-9408-8F77AE040339}" srcOrd="0" destOrd="0" presId="urn:microsoft.com/office/officeart/2016/7/layout/LinearBlockProcessNumbered"/>
    <dgm:cxn modelId="{54293F93-CF40-420E-83C8-590FBCC96E39}" type="presOf" srcId="{F1F83AE5-A2EB-45F7-876E-93D3B334DCC8}" destId="{8DF2930B-3D7A-4D95-A879-CCDDCF76E7A8}" srcOrd="0" destOrd="0" presId="urn:microsoft.com/office/officeart/2016/7/layout/LinearBlockProcessNumbered"/>
    <dgm:cxn modelId="{5DF997DC-376D-44D1-90D0-D89E8CF5CA9E}" srcId="{2BC868E5-3CFE-46DE-AC49-63AD5181AF5A}" destId="{D2AB2D53-CEEE-4866-8C41-BE90CADA229D}" srcOrd="1" destOrd="0" parTransId="{56D7EB6F-F839-47FE-AFC8-B5229E41B950}" sibTransId="{359F43BC-4FCA-4D15-AA85-1158461FA869}"/>
    <dgm:cxn modelId="{5A31DEE3-110F-4AEB-B906-1622A61D7FCF}" type="presOf" srcId="{2BC868E5-3CFE-46DE-AC49-63AD5181AF5A}" destId="{1E3854FD-E841-4682-8644-0D221775D6FB}" srcOrd="0" destOrd="0" presId="urn:microsoft.com/office/officeart/2016/7/layout/LinearBlockProcessNumbered"/>
    <dgm:cxn modelId="{E63569FD-4DBB-494C-BEFA-797B6D8EFEEB}" srcId="{2BC868E5-3CFE-46DE-AC49-63AD5181AF5A}" destId="{B7634AA3-D613-4B36-BE5B-C2512FE8156A}" srcOrd="0" destOrd="0" parTransId="{AF3E6850-5182-418B-9647-33D5ECF162CB}" sibTransId="{F1F83AE5-A2EB-45F7-876E-93D3B334DCC8}"/>
    <dgm:cxn modelId="{48689836-C986-4F3E-B215-8514DF410E21}" type="presParOf" srcId="{1E3854FD-E841-4682-8644-0D221775D6FB}" destId="{3288E1CD-E40A-4438-B487-161D72AD76C6}" srcOrd="0" destOrd="0" presId="urn:microsoft.com/office/officeart/2016/7/layout/LinearBlockProcessNumbered"/>
    <dgm:cxn modelId="{6F29B98A-535C-4355-B2E3-4B61268A5F58}" type="presParOf" srcId="{3288E1CD-E40A-4438-B487-161D72AD76C6}" destId="{A0CF3839-EF30-4232-BB68-A949E1113F16}" srcOrd="0" destOrd="0" presId="urn:microsoft.com/office/officeart/2016/7/layout/LinearBlockProcessNumbered"/>
    <dgm:cxn modelId="{6935AFB0-8576-48F9-BF08-AD7CCD31C176}" type="presParOf" srcId="{3288E1CD-E40A-4438-B487-161D72AD76C6}" destId="{8DF2930B-3D7A-4D95-A879-CCDDCF76E7A8}" srcOrd="1" destOrd="0" presId="urn:microsoft.com/office/officeart/2016/7/layout/LinearBlockProcessNumbered"/>
    <dgm:cxn modelId="{9409F89E-5CEB-48F2-B63B-7D26A1E018D1}" type="presParOf" srcId="{3288E1CD-E40A-4438-B487-161D72AD76C6}" destId="{C94F6876-B18E-4313-81A8-24B0CF2D0E40}" srcOrd="2" destOrd="0" presId="urn:microsoft.com/office/officeart/2016/7/layout/LinearBlockProcessNumbered"/>
    <dgm:cxn modelId="{6C3DD2BF-D2CE-4636-B348-D2A42BC18292}" type="presParOf" srcId="{1E3854FD-E841-4682-8644-0D221775D6FB}" destId="{E882E4D3-1643-4889-988C-D34468A65C3F}" srcOrd="1" destOrd="0" presId="urn:microsoft.com/office/officeart/2016/7/layout/LinearBlockProcessNumbered"/>
    <dgm:cxn modelId="{9F9637C3-05F7-47A3-88AC-195B074A6D31}" type="presParOf" srcId="{1E3854FD-E841-4682-8644-0D221775D6FB}" destId="{BABC87F0-9C33-4A21-B9F0-BB3035C0D973}" srcOrd="2" destOrd="0" presId="urn:microsoft.com/office/officeart/2016/7/layout/LinearBlockProcessNumbered"/>
    <dgm:cxn modelId="{14276505-2AB8-459A-8FC4-2FDE1A172EA3}" type="presParOf" srcId="{BABC87F0-9C33-4A21-B9F0-BB3035C0D973}" destId="{56574B0C-F075-4D0C-9408-8F77AE040339}" srcOrd="0" destOrd="0" presId="urn:microsoft.com/office/officeart/2016/7/layout/LinearBlockProcessNumbered"/>
    <dgm:cxn modelId="{90C6B44B-C112-4E16-A019-3FB6950A846D}" type="presParOf" srcId="{BABC87F0-9C33-4A21-B9F0-BB3035C0D973}" destId="{474C38F0-AC71-4CFB-8000-FF81D132DEF7}" srcOrd="1" destOrd="0" presId="urn:microsoft.com/office/officeart/2016/7/layout/LinearBlockProcessNumbered"/>
    <dgm:cxn modelId="{3B0C1F8A-9D12-408D-888E-DB9E25DBFF5D}" type="presParOf" srcId="{BABC87F0-9C33-4A21-B9F0-BB3035C0D973}" destId="{38E2CC49-52DD-4538-9C13-AFD8C5D29A59}" srcOrd="2" destOrd="0" presId="urn:microsoft.com/office/officeart/2016/7/layout/LinearBlockProcessNumbered"/>
    <dgm:cxn modelId="{E2347F1F-C0D3-4CE3-8CCB-5B680CDDDFA4}" type="presParOf" srcId="{1E3854FD-E841-4682-8644-0D221775D6FB}" destId="{A19853E8-52CD-4B37-B9A0-BA593ABBF912}" srcOrd="3" destOrd="0" presId="urn:microsoft.com/office/officeart/2016/7/layout/LinearBlockProcessNumbered"/>
    <dgm:cxn modelId="{718A9DD1-1F04-441E-91E8-EAE6599EC9EA}" type="presParOf" srcId="{1E3854FD-E841-4682-8644-0D221775D6FB}" destId="{AA845506-0C87-4BAD-A2A5-F92D3D90A1C2}" srcOrd="4" destOrd="0" presId="urn:microsoft.com/office/officeart/2016/7/layout/LinearBlockProcessNumbered"/>
    <dgm:cxn modelId="{0185119F-6147-4822-83A2-6C9325CBB934}" type="presParOf" srcId="{AA845506-0C87-4BAD-A2A5-F92D3D90A1C2}" destId="{098EAFF0-0F62-4D63-8C2E-0FBAB2626E65}" srcOrd="0" destOrd="0" presId="urn:microsoft.com/office/officeart/2016/7/layout/LinearBlockProcessNumbered"/>
    <dgm:cxn modelId="{7674C294-66D7-45F5-9792-1663589BFCAB}" type="presParOf" srcId="{AA845506-0C87-4BAD-A2A5-F92D3D90A1C2}" destId="{79DD48CD-2EF5-4A23-94B3-A29129F5C2EE}" srcOrd="1" destOrd="0" presId="urn:microsoft.com/office/officeart/2016/7/layout/LinearBlockProcessNumbered"/>
    <dgm:cxn modelId="{565AFDC2-104B-4F4B-8E26-2EA622B75AFB}" type="presParOf" srcId="{AA845506-0C87-4BAD-A2A5-F92D3D90A1C2}" destId="{BA68F159-1954-4BEA-914E-C2339DE7321D}" srcOrd="2" destOrd="0" presId="urn:microsoft.com/office/officeart/2016/7/layout/LinearBlockProcessNumbered"/>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484C86-2F9C-4AAC-A4AB-D08F6F87EEB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79382D97-37C6-4A56-91C1-51143220240E}">
      <dgm:prSet custT="1"/>
      <dgm:spPr/>
      <dgm:t>
        <a:bodyPr/>
        <a:lstStyle/>
        <a:p>
          <a:r>
            <a:rPr lang="el-GR" sz="2000" dirty="0"/>
            <a:t>Τα έκτακτα έξοδα για ακριβά ταξίδια δεν αποτελούν ισχύουσα κατηγορία κόστους σύμφωνα με τις προσκλήσεις KA171 2022 και 2023. </a:t>
          </a:r>
        </a:p>
      </dgm:t>
    </dgm:pt>
    <dgm:pt modelId="{D176B3DC-614F-4E6D-9885-5D894F3A7C2C}" type="parTrans" cxnId="{D06E3EAC-5E0D-4A03-99EF-4DB5E7996563}">
      <dgm:prSet/>
      <dgm:spPr/>
      <dgm:t>
        <a:bodyPr/>
        <a:lstStyle/>
        <a:p>
          <a:endParaRPr lang="en-US"/>
        </a:p>
      </dgm:t>
    </dgm:pt>
    <dgm:pt modelId="{5A4C8C36-D12E-4D03-A1A3-11A2D454C3AC}" type="sibTrans" cxnId="{D06E3EAC-5E0D-4A03-99EF-4DB5E7996563}">
      <dgm:prSet/>
      <dgm:spPr/>
      <dgm:t>
        <a:bodyPr/>
        <a:lstStyle/>
        <a:p>
          <a:endParaRPr lang="en-US"/>
        </a:p>
      </dgm:t>
    </dgm:pt>
    <dgm:pt modelId="{5260D22D-C25E-4C8D-BA87-192D04867914}">
      <dgm:prSet custT="1"/>
      <dgm:spPr/>
      <dgm:t>
        <a:bodyPr/>
        <a:lstStyle/>
        <a:p>
          <a:r>
            <a:rPr lang="el-GR" sz="2000" b="1" dirty="0"/>
            <a:t>Τ</a:t>
          </a:r>
          <a:r>
            <a:rPr lang="en-US" sz="2000" b="1" dirty="0"/>
            <a:t>ο </a:t>
          </a:r>
          <a:r>
            <a:rPr lang="en-US" sz="2000" b="1" dirty="0" err="1"/>
            <a:t>κόστος</a:t>
          </a:r>
          <a:r>
            <a:rPr lang="en-US" sz="2000" b="1" dirty="0"/>
            <a:t> </a:t>
          </a:r>
          <a:r>
            <a:rPr lang="en-US" sz="2000" b="1" dirty="0" err="1"/>
            <a:t>θεώρησης</a:t>
          </a:r>
          <a:r>
            <a:rPr lang="el-GR" sz="2000" b="1" dirty="0"/>
            <a:t> ΔΕΝ μπορεί να θεωρηθεί</a:t>
          </a:r>
          <a:r>
            <a:rPr lang="en-US" sz="2000" b="1" dirty="0"/>
            <a:t> ως έκτακτο κόστος. </a:t>
          </a:r>
          <a:endParaRPr lang="el-GR" sz="2000" b="1" dirty="0"/>
        </a:p>
        <a:p>
          <a:r>
            <a:rPr lang="en-US" sz="2000" b="1" dirty="0" err="1"/>
            <a:t>Λά</a:t>
          </a:r>
          <a:r>
            <a:rPr lang="en-US" sz="2000" b="1" dirty="0"/>
            <a:t>βετε υπόψη ότι </a:t>
          </a:r>
          <a:r>
            <a:rPr lang="el-GR" sz="2000" b="1" dirty="0"/>
            <a:t>στην </a:t>
          </a:r>
          <a:r>
            <a:rPr lang="en-US" sz="2000" b="1" dirty="0"/>
            <a:t>KA171, το OS θα μπορούσε να χρησιμοποιηθεί για αυτόν τον σκοπό.</a:t>
          </a:r>
          <a:endParaRPr lang="en-US" sz="2000" dirty="0"/>
        </a:p>
      </dgm:t>
    </dgm:pt>
    <dgm:pt modelId="{A9B5AB09-8FDE-4AD2-BC85-B43AE3C8B38F}" type="parTrans" cxnId="{664D7941-40C0-4AB7-A34B-076F3E05E712}">
      <dgm:prSet/>
      <dgm:spPr/>
      <dgm:t>
        <a:bodyPr/>
        <a:lstStyle/>
        <a:p>
          <a:endParaRPr lang="en-US"/>
        </a:p>
      </dgm:t>
    </dgm:pt>
    <dgm:pt modelId="{22B36C18-53AD-459D-B162-3D5DDF6C5A10}" type="sibTrans" cxnId="{664D7941-40C0-4AB7-A34B-076F3E05E712}">
      <dgm:prSet/>
      <dgm:spPr/>
      <dgm:t>
        <a:bodyPr/>
        <a:lstStyle/>
        <a:p>
          <a:endParaRPr lang="en-US"/>
        </a:p>
      </dgm:t>
    </dgm:pt>
    <dgm:pt modelId="{BB46B41F-CC31-419F-8B8D-FF931344C976}" type="pres">
      <dgm:prSet presAssocID="{97484C86-2F9C-4AAC-A4AB-D08F6F87EEBB}" presName="linear" presStyleCnt="0">
        <dgm:presLayoutVars>
          <dgm:animLvl val="lvl"/>
          <dgm:resizeHandles val="exact"/>
        </dgm:presLayoutVars>
      </dgm:prSet>
      <dgm:spPr/>
    </dgm:pt>
    <dgm:pt modelId="{4C39D664-0DF2-47B0-92C8-10E7A96B99FA}" type="pres">
      <dgm:prSet presAssocID="{79382D97-37C6-4A56-91C1-51143220240E}" presName="parentText" presStyleLbl="node1" presStyleIdx="0" presStyleCnt="2">
        <dgm:presLayoutVars>
          <dgm:chMax val="0"/>
          <dgm:bulletEnabled val="1"/>
        </dgm:presLayoutVars>
      </dgm:prSet>
      <dgm:spPr/>
    </dgm:pt>
    <dgm:pt modelId="{2F3513B7-81FC-47D7-9F01-CAA171EEAE70}" type="pres">
      <dgm:prSet presAssocID="{5A4C8C36-D12E-4D03-A1A3-11A2D454C3AC}" presName="spacer" presStyleCnt="0"/>
      <dgm:spPr/>
    </dgm:pt>
    <dgm:pt modelId="{BC9A0BB5-E02E-4669-8B7B-AF0CA05D2032}" type="pres">
      <dgm:prSet presAssocID="{5260D22D-C25E-4C8D-BA87-192D04867914}" presName="parentText" presStyleLbl="node1" presStyleIdx="1" presStyleCnt="2">
        <dgm:presLayoutVars>
          <dgm:chMax val="0"/>
          <dgm:bulletEnabled val="1"/>
        </dgm:presLayoutVars>
      </dgm:prSet>
      <dgm:spPr/>
    </dgm:pt>
  </dgm:ptLst>
  <dgm:cxnLst>
    <dgm:cxn modelId="{664D7941-40C0-4AB7-A34B-076F3E05E712}" srcId="{97484C86-2F9C-4AAC-A4AB-D08F6F87EEBB}" destId="{5260D22D-C25E-4C8D-BA87-192D04867914}" srcOrd="1" destOrd="0" parTransId="{A9B5AB09-8FDE-4AD2-BC85-B43AE3C8B38F}" sibTransId="{22B36C18-53AD-459D-B162-3D5DDF6C5A10}"/>
    <dgm:cxn modelId="{B2255F76-FA73-4EB6-987A-427D9FCF3819}" type="presOf" srcId="{5260D22D-C25E-4C8D-BA87-192D04867914}" destId="{BC9A0BB5-E02E-4669-8B7B-AF0CA05D2032}" srcOrd="0" destOrd="0" presId="urn:microsoft.com/office/officeart/2005/8/layout/vList2"/>
    <dgm:cxn modelId="{34F34A9A-CFE4-440B-9C4C-BD90F162ADA2}" type="presOf" srcId="{79382D97-37C6-4A56-91C1-51143220240E}" destId="{4C39D664-0DF2-47B0-92C8-10E7A96B99FA}" srcOrd="0" destOrd="0" presId="urn:microsoft.com/office/officeart/2005/8/layout/vList2"/>
    <dgm:cxn modelId="{BBE32DAB-4108-47D0-8DC1-A55D47572577}" type="presOf" srcId="{97484C86-2F9C-4AAC-A4AB-D08F6F87EEBB}" destId="{BB46B41F-CC31-419F-8B8D-FF931344C976}" srcOrd="0" destOrd="0" presId="urn:microsoft.com/office/officeart/2005/8/layout/vList2"/>
    <dgm:cxn modelId="{D06E3EAC-5E0D-4A03-99EF-4DB5E7996563}" srcId="{97484C86-2F9C-4AAC-A4AB-D08F6F87EEBB}" destId="{79382D97-37C6-4A56-91C1-51143220240E}" srcOrd="0" destOrd="0" parTransId="{D176B3DC-614F-4E6D-9885-5D894F3A7C2C}" sibTransId="{5A4C8C36-D12E-4D03-A1A3-11A2D454C3AC}"/>
    <dgm:cxn modelId="{35DCC877-21F7-4124-A0A8-726C89A9D8EB}" type="presParOf" srcId="{BB46B41F-CC31-419F-8B8D-FF931344C976}" destId="{4C39D664-0DF2-47B0-92C8-10E7A96B99FA}" srcOrd="0" destOrd="0" presId="urn:microsoft.com/office/officeart/2005/8/layout/vList2"/>
    <dgm:cxn modelId="{F1CDDAC1-3DD1-48A8-8116-2AC10F6CCBB9}" type="presParOf" srcId="{BB46B41F-CC31-419F-8B8D-FF931344C976}" destId="{2F3513B7-81FC-47D7-9F01-CAA171EEAE70}" srcOrd="1" destOrd="0" presId="urn:microsoft.com/office/officeart/2005/8/layout/vList2"/>
    <dgm:cxn modelId="{68B9BF6E-D38A-4E86-8089-6114DAFF7658}" type="presParOf" srcId="{BB46B41F-CC31-419F-8B8D-FF931344C976}" destId="{BC9A0BB5-E02E-4669-8B7B-AF0CA05D203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9F99A4-2459-4156-B31F-FE173B41112B}"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6A5FBCA9-9E01-4E9D-8C86-42321E5C8C28}">
      <dgm:prSet custT="1"/>
      <dgm:spPr/>
      <dgm:t>
        <a:bodyPr/>
        <a:lstStyle/>
        <a:p>
          <a:r>
            <a:rPr lang="el-GR" sz="1200" dirty="0"/>
            <a:t>Οι δικαιούχοι οφείλουν να τηρούν τα ακόλουθα για να δικαιολογήσουν τα ποσά που δηλώθηκαν:</a:t>
          </a:r>
          <a:endParaRPr lang="en-US" sz="1200" dirty="0"/>
        </a:p>
      </dgm:t>
    </dgm:pt>
    <dgm:pt modelId="{EBDFBB5F-A7A3-4BC2-90C9-D59B33C58A36}" type="parTrans" cxnId="{B63FD50C-D283-4C8C-90E2-F7777DE84480}">
      <dgm:prSet/>
      <dgm:spPr/>
      <dgm:t>
        <a:bodyPr/>
        <a:lstStyle/>
        <a:p>
          <a:endParaRPr lang="en-US"/>
        </a:p>
      </dgm:t>
    </dgm:pt>
    <dgm:pt modelId="{1FBEF69C-FE61-4EBD-99B6-56F55C583B95}" type="sibTrans" cxnId="{B63FD50C-D283-4C8C-90E2-F7777DE84480}">
      <dgm:prSet/>
      <dgm:spPr/>
      <dgm:t>
        <a:bodyPr/>
        <a:lstStyle/>
        <a:p>
          <a:endParaRPr lang="en-US"/>
        </a:p>
      </dgm:t>
    </dgm:pt>
    <dgm:pt modelId="{3DFA76DC-EAA4-4C5C-B96C-8B07E28EF5D6}">
      <dgm:prSet custT="1"/>
      <dgm:spPr/>
      <dgm:t>
        <a:bodyPr/>
        <a:lstStyle/>
        <a:p>
          <a:r>
            <a:rPr lang="el-GR" sz="1000" dirty="0"/>
            <a:t>(</a:t>
          </a:r>
          <a:r>
            <a:rPr lang="el-GR" sz="1200" dirty="0"/>
            <a:t>α) για τις πραγματικές δαπάνες: επαρκή </a:t>
          </a:r>
          <a:r>
            <a:rPr lang="el-GR" sz="1400" dirty="0"/>
            <a:t>αρχεία</a:t>
          </a:r>
          <a:r>
            <a:rPr lang="el-GR" sz="1200" dirty="0"/>
            <a:t> και δικαιολογητικά για την απόδειξη του κόστους (όπως συμβάσεις, υπεργολαβίες, τιμολόγια και λογιστικά αρχεία</a:t>
          </a:r>
          <a:r>
            <a:rPr lang="el-GR" sz="1000" dirty="0"/>
            <a:t>)</a:t>
          </a:r>
          <a:endParaRPr lang="en-US" sz="1000" dirty="0"/>
        </a:p>
      </dgm:t>
    </dgm:pt>
    <dgm:pt modelId="{F1BE6E56-E821-43B1-BA41-64B3521A7825}" type="parTrans" cxnId="{21A3AA22-9BAB-4E62-B28D-BC694285FCAA}">
      <dgm:prSet/>
      <dgm:spPr/>
      <dgm:t>
        <a:bodyPr/>
        <a:lstStyle/>
        <a:p>
          <a:endParaRPr lang="en-US"/>
        </a:p>
      </dgm:t>
    </dgm:pt>
    <dgm:pt modelId="{5DB34818-6B7D-4BA1-B4BC-896ECD10B227}" type="sibTrans" cxnId="{21A3AA22-9BAB-4E62-B28D-BC694285FCAA}">
      <dgm:prSet/>
      <dgm:spPr/>
      <dgm:t>
        <a:bodyPr/>
        <a:lstStyle/>
        <a:p>
          <a:endParaRPr lang="en-US"/>
        </a:p>
      </dgm:t>
    </dgm:pt>
    <dgm:pt modelId="{9756B895-9552-4C5C-A817-EB001FCDD838}">
      <dgm:prSet custT="1"/>
      <dgm:spPr/>
      <dgm:t>
        <a:bodyPr/>
        <a:lstStyle/>
        <a:p>
          <a:r>
            <a:rPr lang="el-GR" sz="1200" dirty="0"/>
            <a:t>οι διαδικασίες εσωτερικού ελέγχου των δικαιούχων πρέπει να επιτρέπουν την άμεση συμφωνία μεταξύ των ποσών που δηλώθηκαν και των ποσών που καταγράφονται στα δικαιολογητικά</a:t>
          </a:r>
          <a:endParaRPr lang="en-US" sz="1200" dirty="0"/>
        </a:p>
      </dgm:t>
    </dgm:pt>
    <dgm:pt modelId="{634753D4-DF63-42F6-8E47-B9A2DAAFF3EE}" type="parTrans" cxnId="{241267B1-B5BA-4489-9DD1-10F2D388D972}">
      <dgm:prSet/>
      <dgm:spPr/>
      <dgm:t>
        <a:bodyPr/>
        <a:lstStyle/>
        <a:p>
          <a:endParaRPr lang="en-US"/>
        </a:p>
      </dgm:t>
    </dgm:pt>
    <dgm:pt modelId="{A18E4F84-1433-4DA0-B551-07BAFF2546CF}" type="sibTrans" cxnId="{241267B1-B5BA-4489-9DD1-10F2D388D972}">
      <dgm:prSet/>
      <dgm:spPr/>
      <dgm:t>
        <a:bodyPr/>
        <a:lstStyle/>
        <a:p>
          <a:endParaRPr lang="en-US"/>
        </a:p>
      </dgm:t>
    </dgm:pt>
    <dgm:pt modelId="{3DA889EB-5250-4728-B71C-170105BA4DEF}">
      <dgm:prSet custT="1"/>
      <dgm:spPr/>
      <dgm:t>
        <a:bodyPr/>
        <a:lstStyle/>
        <a:p>
          <a:r>
            <a:rPr lang="el-GR" sz="1100" dirty="0"/>
            <a:t>(β) για </a:t>
          </a:r>
          <a:r>
            <a:rPr lang="el-GR" sz="1100" dirty="0" err="1"/>
            <a:t>μοναδιαίες</a:t>
          </a:r>
          <a:r>
            <a:rPr lang="el-GR" sz="1100" dirty="0"/>
            <a:t> εισφορές επαρκής αρχεία και </a:t>
          </a:r>
          <a:r>
            <a:rPr lang="el-GR" sz="1400" dirty="0"/>
            <a:t>δικαιολογητικά</a:t>
          </a:r>
          <a:r>
            <a:rPr lang="el-GR" sz="1100" dirty="0"/>
            <a:t> σύμφωνα με το Παράρτημα 2 - δεν χρειάζεται να τηρείτε συγκεκριμένα αρχεία με τις πραγματικές δαπάνες.</a:t>
          </a:r>
          <a:endParaRPr lang="en-US" sz="1100" dirty="0"/>
        </a:p>
      </dgm:t>
    </dgm:pt>
    <dgm:pt modelId="{01B07B7D-0E13-40AE-81CC-29330D2E5558}" type="parTrans" cxnId="{DCA84952-8E61-4D7A-BEF2-E6581A1D84F1}">
      <dgm:prSet/>
      <dgm:spPr/>
      <dgm:t>
        <a:bodyPr/>
        <a:lstStyle/>
        <a:p>
          <a:endParaRPr lang="en-US"/>
        </a:p>
      </dgm:t>
    </dgm:pt>
    <dgm:pt modelId="{3FD30C0C-3963-44DB-BB5E-0003B74DFD6D}" type="sibTrans" cxnId="{DCA84952-8E61-4D7A-BEF2-E6581A1D84F1}">
      <dgm:prSet/>
      <dgm:spPr/>
      <dgm:t>
        <a:bodyPr/>
        <a:lstStyle/>
        <a:p>
          <a:endParaRPr lang="en-US"/>
        </a:p>
      </dgm:t>
    </dgm:pt>
    <dgm:pt modelId="{6EFEEB4A-0600-4A6B-971F-BBF35D1BBF5B}">
      <dgm:prSet custT="1"/>
      <dgm:spPr/>
      <dgm:t>
        <a:bodyPr/>
        <a:lstStyle/>
        <a:p>
          <a:r>
            <a:rPr lang="el-GR" sz="1200" dirty="0"/>
            <a:t>Τα αρχεία και τα δικαιολογητικά πρέπει να είναι διαθέσιμα κατόπιν αιτήματος </a:t>
          </a:r>
          <a:endParaRPr lang="en-US" sz="1200" dirty="0"/>
        </a:p>
      </dgm:t>
    </dgm:pt>
    <dgm:pt modelId="{334608A9-9BFD-4BC4-A3E0-51232EE3A40F}" type="parTrans" cxnId="{D6055E9D-D9D2-4B4B-9515-CA0A4933C043}">
      <dgm:prSet/>
      <dgm:spPr/>
      <dgm:t>
        <a:bodyPr/>
        <a:lstStyle/>
        <a:p>
          <a:endParaRPr lang="en-US"/>
        </a:p>
      </dgm:t>
    </dgm:pt>
    <dgm:pt modelId="{0ABB56EB-FB8E-4A74-92BE-78579B4DEADF}" type="sibTrans" cxnId="{D6055E9D-D9D2-4B4B-9515-CA0A4933C043}">
      <dgm:prSet/>
      <dgm:spPr/>
      <dgm:t>
        <a:bodyPr/>
        <a:lstStyle/>
        <a:p>
          <a:endParaRPr lang="en-US"/>
        </a:p>
      </dgm:t>
    </dgm:pt>
    <dgm:pt modelId="{4F5FCE96-D4FB-4F9E-B41D-DFFFBB03133C}" type="pres">
      <dgm:prSet presAssocID="{329F99A4-2459-4156-B31F-FE173B41112B}" presName="cycle" presStyleCnt="0">
        <dgm:presLayoutVars>
          <dgm:dir/>
          <dgm:resizeHandles val="exact"/>
        </dgm:presLayoutVars>
      </dgm:prSet>
      <dgm:spPr/>
    </dgm:pt>
    <dgm:pt modelId="{8CBD1348-6D14-447D-A808-618169E90B19}" type="pres">
      <dgm:prSet presAssocID="{6A5FBCA9-9E01-4E9D-8C86-42321E5C8C28}" presName="node" presStyleLbl="node1" presStyleIdx="0" presStyleCnt="5">
        <dgm:presLayoutVars>
          <dgm:bulletEnabled val="1"/>
        </dgm:presLayoutVars>
      </dgm:prSet>
      <dgm:spPr/>
    </dgm:pt>
    <dgm:pt modelId="{173B7E53-470C-4E40-8A65-D5BE0A98F00E}" type="pres">
      <dgm:prSet presAssocID="{1FBEF69C-FE61-4EBD-99B6-56F55C583B95}" presName="sibTrans" presStyleLbl="sibTrans2D1" presStyleIdx="0" presStyleCnt="5"/>
      <dgm:spPr/>
    </dgm:pt>
    <dgm:pt modelId="{8378F4CE-7F07-4A38-9AD8-D2826475CFA3}" type="pres">
      <dgm:prSet presAssocID="{1FBEF69C-FE61-4EBD-99B6-56F55C583B95}" presName="connectorText" presStyleLbl="sibTrans2D1" presStyleIdx="0" presStyleCnt="5"/>
      <dgm:spPr/>
    </dgm:pt>
    <dgm:pt modelId="{D5A3D5DE-A325-4A7F-8768-E1F6D4E137F2}" type="pres">
      <dgm:prSet presAssocID="{3DFA76DC-EAA4-4C5C-B96C-8B07E28EF5D6}" presName="node" presStyleLbl="node1" presStyleIdx="1" presStyleCnt="5">
        <dgm:presLayoutVars>
          <dgm:bulletEnabled val="1"/>
        </dgm:presLayoutVars>
      </dgm:prSet>
      <dgm:spPr/>
    </dgm:pt>
    <dgm:pt modelId="{87E9BA56-138B-41F6-AE51-928C6955F4BE}" type="pres">
      <dgm:prSet presAssocID="{5DB34818-6B7D-4BA1-B4BC-896ECD10B227}" presName="sibTrans" presStyleLbl="sibTrans2D1" presStyleIdx="1" presStyleCnt="5"/>
      <dgm:spPr/>
    </dgm:pt>
    <dgm:pt modelId="{43490DF2-4799-4D00-865D-F4F667336E8E}" type="pres">
      <dgm:prSet presAssocID="{5DB34818-6B7D-4BA1-B4BC-896ECD10B227}" presName="connectorText" presStyleLbl="sibTrans2D1" presStyleIdx="1" presStyleCnt="5"/>
      <dgm:spPr/>
    </dgm:pt>
    <dgm:pt modelId="{39DE091C-0296-42F7-99A5-974E8C9642FF}" type="pres">
      <dgm:prSet presAssocID="{9756B895-9552-4C5C-A817-EB001FCDD838}" presName="node" presStyleLbl="node1" presStyleIdx="2" presStyleCnt="5">
        <dgm:presLayoutVars>
          <dgm:bulletEnabled val="1"/>
        </dgm:presLayoutVars>
      </dgm:prSet>
      <dgm:spPr/>
    </dgm:pt>
    <dgm:pt modelId="{1E5B93FE-D3BD-495B-B432-4DD27065D80E}" type="pres">
      <dgm:prSet presAssocID="{A18E4F84-1433-4DA0-B551-07BAFF2546CF}" presName="sibTrans" presStyleLbl="sibTrans2D1" presStyleIdx="2" presStyleCnt="5"/>
      <dgm:spPr/>
    </dgm:pt>
    <dgm:pt modelId="{C38DE0CD-9993-44DF-B7CC-D5CDD9C66E10}" type="pres">
      <dgm:prSet presAssocID="{A18E4F84-1433-4DA0-B551-07BAFF2546CF}" presName="connectorText" presStyleLbl="sibTrans2D1" presStyleIdx="2" presStyleCnt="5"/>
      <dgm:spPr/>
    </dgm:pt>
    <dgm:pt modelId="{3200B541-A714-4D99-B214-70FDFB518F15}" type="pres">
      <dgm:prSet presAssocID="{3DA889EB-5250-4728-B71C-170105BA4DEF}" presName="node" presStyleLbl="node1" presStyleIdx="3" presStyleCnt="5" custScaleX="103450" custScaleY="110330">
        <dgm:presLayoutVars>
          <dgm:bulletEnabled val="1"/>
        </dgm:presLayoutVars>
      </dgm:prSet>
      <dgm:spPr/>
    </dgm:pt>
    <dgm:pt modelId="{891C22DF-C5CC-4DDC-81FB-09A40DBBAEB5}" type="pres">
      <dgm:prSet presAssocID="{3FD30C0C-3963-44DB-BB5E-0003B74DFD6D}" presName="sibTrans" presStyleLbl="sibTrans2D1" presStyleIdx="3" presStyleCnt="5"/>
      <dgm:spPr/>
    </dgm:pt>
    <dgm:pt modelId="{964BD449-3B15-4281-812D-CA2BCCDCEC92}" type="pres">
      <dgm:prSet presAssocID="{3FD30C0C-3963-44DB-BB5E-0003B74DFD6D}" presName="connectorText" presStyleLbl="sibTrans2D1" presStyleIdx="3" presStyleCnt="5"/>
      <dgm:spPr/>
    </dgm:pt>
    <dgm:pt modelId="{4A5858F2-5724-4BA4-B8D9-BD54834FA964}" type="pres">
      <dgm:prSet presAssocID="{6EFEEB4A-0600-4A6B-971F-BBF35D1BBF5B}" presName="node" presStyleLbl="node1" presStyleIdx="4" presStyleCnt="5">
        <dgm:presLayoutVars>
          <dgm:bulletEnabled val="1"/>
        </dgm:presLayoutVars>
      </dgm:prSet>
      <dgm:spPr/>
    </dgm:pt>
    <dgm:pt modelId="{35F92A35-7E82-4BAD-BFA2-2FEDBA172306}" type="pres">
      <dgm:prSet presAssocID="{0ABB56EB-FB8E-4A74-92BE-78579B4DEADF}" presName="sibTrans" presStyleLbl="sibTrans2D1" presStyleIdx="4" presStyleCnt="5"/>
      <dgm:spPr/>
    </dgm:pt>
    <dgm:pt modelId="{5591F0F9-DF0D-4ADD-9622-9A695615070B}" type="pres">
      <dgm:prSet presAssocID="{0ABB56EB-FB8E-4A74-92BE-78579B4DEADF}" presName="connectorText" presStyleLbl="sibTrans2D1" presStyleIdx="4" presStyleCnt="5"/>
      <dgm:spPr/>
    </dgm:pt>
  </dgm:ptLst>
  <dgm:cxnLst>
    <dgm:cxn modelId="{B63FD50C-D283-4C8C-90E2-F7777DE84480}" srcId="{329F99A4-2459-4156-B31F-FE173B41112B}" destId="{6A5FBCA9-9E01-4E9D-8C86-42321E5C8C28}" srcOrd="0" destOrd="0" parTransId="{EBDFBB5F-A7A3-4BC2-90C9-D59B33C58A36}" sibTransId="{1FBEF69C-FE61-4EBD-99B6-56F55C583B95}"/>
    <dgm:cxn modelId="{FAB6AE0D-DF84-4DEE-A140-67D771823862}" type="presOf" srcId="{9756B895-9552-4C5C-A817-EB001FCDD838}" destId="{39DE091C-0296-42F7-99A5-974E8C9642FF}" srcOrd="0" destOrd="0" presId="urn:microsoft.com/office/officeart/2005/8/layout/cycle2"/>
    <dgm:cxn modelId="{80813D0F-804B-485A-A233-628018417FE0}" type="presOf" srcId="{0ABB56EB-FB8E-4A74-92BE-78579B4DEADF}" destId="{5591F0F9-DF0D-4ADD-9622-9A695615070B}" srcOrd="1" destOrd="0" presId="urn:microsoft.com/office/officeart/2005/8/layout/cycle2"/>
    <dgm:cxn modelId="{F2B92215-2C4E-4227-A727-85EB632F457A}" type="presOf" srcId="{6EFEEB4A-0600-4A6B-971F-BBF35D1BBF5B}" destId="{4A5858F2-5724-4BA4-B8D9-BD54834FA964}" srcOrd="0" destOrd="0" presId="urn:microsoft.com/office/officeart/2005/8/layout/cycle2"/>
    <dgm:cxn modelId="{DA0B361A-E8A0-49CB-9565-F759F02BBA0A}" type="presOf" srcId="{0ABB56EB-FB8E-4A74-92BE-78579B4DEADF}" destId="{35F92A35-7E82-4BAD-BFA2-2FEDBA172306}" srcOrd="0" destOrd="0" presId="urn:microsoft.com/office/officeart/2005/8/layout/cycle2"/>
    <dgm:cxn modelId="{21A3AA22-9BAB-4E62-B28D-BC694285FCAA}" srcId="{329F99A4-2459-4156-B31F-FE173B41112B}" destId="{3DFA76DC-EAA4-4C5C-B96C-8B07E28EF5D6}" srcOrd="1" destOrd="0" parTransId="{F1BE6E56-E821-43B1-BA41-64B3521A7825}" sibTransId="{5DB34818-6B7D-4BA1-B4BC-896ECD10B227}"/>
    <dgm:cxn modelId="{6EA74433-3FC0-4EDE-83FE-234D12F76B29}" type="presOf" srcId="{3DFA76DC-EAA4-4C5C-B96C-8B07E28EF5D6}" destId="{D5A3D5DE-A325-4A7F-8768-E1F6D4E137F2}" srcOrd="0" destOrd="0" presId="urn:microsoft.com/office/officeart/2005/8/layout/cycle2"/>
    <dgm:cxn modelId="{8B56A73A-74BA-4E96-B50D-884FDF0254AA}" type="presOf" srcId="{6A5FBCA9-9E01-4E9D-8C86-42321E5C8C28}" destId="{8CBD1348-6D14-447D-A808-618169E90B19}" srcOrd="0" destOrd="0" presId="urn:microsoft.com/office/officeart/2005/8/layout/cycle2"/>
    <dgm:cxn modelId="{17944749-CE0D-4E68-B061-06D0132A076A}" type="presOf" srcId="{A18E4F84-1433-4DA0-B551-07BAFF2546CF}" destId="{1E5B93FE-D3BD-495B-B432-4DD27065D80E}" srcOrd="0" destOrd="0" presId="urn:microsoft.com/office/officeart/2005/8/layout/cycle2"/>
    <dgm:cxn modelId="{38EDC54B-78E9-4AE4-84EA-D86F57671935}" type="presOf" srcId="{1FBEF69C-FE61-4EBD-99B6-56F55C583B95}" destId="{173B7E53-470C-4E40-8A65-D5BE0A98F00E}" srcOrd="0" destOrd="0" presId="urn:microsoft.com/office/officeart/2005/8/layout/cycle2"/>
    <dgm:cxn modelId="{D19DCE4E-503F-4956-9C9D-5F99CD7F13F2}" type="presOf" srcId="{5DB34818-6B7D-4BA1-B4BC-896ECD10B227}" destId="{43490DF2-4799-4D00-865D-F4F667336E8E}" srcOrd="1" destOrd="0" presId="urn:microsoft.com/office/officeart/2005/8/layout/cycle2"/>
    <dgm:cxn modelId="{DCA84952-8E61-4D7A-BEF2-E6581A1D84F1}" srcId="{329F99A4-2459-4156-B31F-FE173B41112B}" destId="{3DA889EB-5250-4728-B71C-170105BA4DEF}" srcOrd="3" destOrd="0" parTransId="{01B07B7D-0E13-40AE-81CC-29330D2E5558}" sibTransId="{3FD30C0C-3963-44DB-BB5E-0003B74DFD6D}"/>
    <dgm:cxn modelId="{DB189453-0C69-4DCB-8DD6-A23FC95D627D}" type="presOf" srcId="{3FD30C0C-3963-44DB-BB5E-0003B74DFD6D}" destId="{891C22DF-C5CC-4DDC-81FB-09A40DBBAEB5}" srcOrd="0" destOrd="0" presId="urn:microsoft.com/office/officeart/2005/8/layout/cycle2"/>
    <dgm:cxn modelId="{0212A453-09F0-4138-AAE3-751C4323D266}" type="presOf" srcId="{1FBEF69C-FE61-4EBD-99B6-56F55C583B95}" destId="{8378F4CE-7F07-4A38-9AD8-D2826475CFA3}" srcOrd="1" destOrd="0" presId="urn:microsoft.com/office/officeart/2005/8/layout/cycle2"/>
    <dgm:cxn modelId="{43033D57-83FC-4644-8C00-76F7C7FE2CFB}" type="presOf" srcId="{3FD30C0C-3963-44DB-BB5E-0003B74DFD6D}" destId="{964BD449-3B15-4281-812D-CA2BCCDCEC92}" srcOrd="1" destOrd="0" presId="urn:microsoft.com/office/officeart/2005/8/layout/cycle2"/>
    <dgm:cxn modelId="{B9D10959-1B80-431E-B200-501FFEB5B250}" type="presOf" srcId="{A18E4F84-1433-4DA0-B551-07BAFF2546CF}" destId="{C38DE0CD-9993-44DF-B7CC-D5CDD9C66E10}" srcOrd="1" destOrd="0" presId="urn:microsoft.com/office/officeart/2005/8/layout/cycle2"/>
    <dgm:cxn modelId="{D6A45693-FB7E-4E4A-90A7-288C72971FC6}" type="presOf" srcId="{5DB34818-6B7D-4BA1-B4BC-896ECD10B227}" destId="{87E9BA56-138B-41F6-AE51-928C6955F4BE}" srcOrd="0" destOrd="0" presId="urn:microsoft.com/office/officeart/2005/8/layout/cycle2"/>
    <dgm:cxn modelId="{3590D993-EA51-4550-AAC2-55DE97BDB59A}" type="presOf" srcId="{329F99A4-2459-4156-B31F-FE173B41112B}" destId="{4F5FCE96-D4FB-4F9E-B41D-DFFFBB03133C}" srcOrd="0" destOrd="0" presId="urn:microsoft.com/office/officeart/2005/8/layout/cycle2"/>
    <dgm:cxn modelId="{0E0E0295-F726-4B17-8BF9-98F6DC04A4C3}" type="presOf" srcId="{3DA889EB-5250-4728-B71C-170105BA4DEF}" destId="{3200B541-A714-4D99-B214-70FDFB518F15}" srcOrd="0" destOrd="0" presId="urn:microsoft.com/office/officeart/2005/8/layout/cycle2"/>
    <dgm:cxn modelId="{D6055E9D-D9D2-4B4B-9515-CA0A4933C043}" srcId="{329F99A4-2459-4156-B31F-FE173B41112B}" destId="{6EFEEB4A-0600-4A6B-971F-BBF35D1BBF5B}" srcOrd="4" destOrd="0" parTransId="{334608A9-9BFD-4BC4-A3E0-51232EE3A40F}" sibTransId="{0ABB56EB-FB8E-4A74-92BE-78579B4DEADF}"/>
    <dgm:cxn modelId="{241267B1-B5BA-4489-9DD1-10F2D388D972}" srcId="{329F99A4-2459-4156-B31F-FE173B41112B}" destId="{9756B895-9552-4C5C-A817-EB001FCDD838}" srcOrd="2" destOrd="0" parTransId="{634753D4-DF63-42F6-8E47-B9A2DAAFF3EE}" sibTransId="{A18E4F84-1433-4DA0-B551-07BAFF2546CF}"/>
    <dgm:cxn modelId="{5709B6A9-AB78-4DEF-8D53-C149517C2365}" type="presParOf" srcId="{4F5FCE96-D4FB-4F9E-B41D-DFFFBB03133C}" destId="{8CBD1348-6D14-447D-A808-618169E90B19}" srcOrd="0" destOrd="0" presId="urn:microsoft.com/office/officeart/2005/8/layout/cycle2"/>
    <dgm:cxn modelId="{9DF3FE15-C509-4099-80F7-7C258A483BD3}" type="presParOf" srcId="{4F5FCE96-D4FB-4F9E-B41D-DFFFBB03133C}" destId="{173B7E53-470C-4E40-8A65-D5BE0A98F00E}" srcOrd="1" destOrd="0" presId="urn:microsoft.com/office/officeart/2005/8/layout/cycle2"/>
    <dgm:cxn modelId="{4F154C7C-FF43-4A05-87A8-0EE73AD23C8D}" type="presParOf" srcId="{173B7E53-470C-4E40-8A65-D5BE0A98F00E}" destId="{8378F4CE-7F07-4A38-9AD8-D2826475CFA3}" srcOrd="0" destOrd="0" presId="urn:microsoft.com/office/officeart/2005/8/layout/cycle2"/>
    <dgm:cxn modelId="{00448148-6849-4265-8D1F-E95692850B1C}" type="presParOf" srcId="{4F5FCE96-D4FB-4F9E-B41D-DFFFBB03133C}" destId="{D5A3D5DE-A325-4A7F-8768-E1F6D4E137F2}" srcOrd="2" destOrd="0" presId="urn:microsoft.com/office/officeart/2005/8/layout/cycle2"/>
    <dgm:cxn modelId="{1B5DCB02-D447-4768-9758-42C6A8B0DC09}" type="presParOf" srcId="{4F5FCE96-D4FB-4F9E-B41D-DFFFBB03133C}" destId="{87E9BA56-138B-41F6-AE51-928C6955F4BE}" srcOrd="3" destOrd="0" presId="urn:microsoft.com/office/officeart/2005/8/layout/cycle2"/>
    <dgm:cxn modelId="{9CBC64DF-E1F8-4822-A86E-E58A934F3F84}" type="presParOf" srcId="{87E9BA56-138B-41F6-AE51-928C6955F4BE}" destId="{43490DF2-4799-4D00-865D-F4F667336E8E}" srcOrd="0" destOrd="0" presId="urn:microsoft.com/office/officeart/2005/8/layout/cycle2"/>
    <dgm:cxn modelId="{0D42DC78-1AC2-493E-A6EB-B22F2DAC9380}" type="presParOf" srcId="{4F5FCE96-D4FB-4F9E-B41D-DFFFBB03133C}" destId="{39DE091C-0296-42F7-99A5-974E8C9642FF}" srcOrd="4" destOrd="0" presId="urn:microsoft.com/office/officeart/2005/8/layout/cycle2"/>
    <dgm:cxn modelId="{3ACFBBFA-6CA5-44BC-B8EA-117BD2958174}" type="presParOf" srcId="{4F5FCE96-D4FB-4F9E-B41D-DFFFBB03133C}" destId="{1E5B93FE-D3BD-495B-B432-4DD27065D80E}" srcOrd="5" destOrd="0" presId="urn:microsoft.com/office/officeart/2005/8/layout/cycle2"/>
    <dgm:cxn modelId="{494701FF-ED97-4728-81CD-59336DB11797}" type="presParOf" srcId="{1E5B93FE-D3BD-495B-B432-4DD27065D80E}" destId="{C38DE0CD-9993-44DF-B7CC-D5CDD9C66E10}" srcOrd="0" destOrd="0" presId="urn:microsoft.com/office/officeart/2005/8/layout/cycle2"/>
    <dgm:cxn modelId="{1AE03168-9CED-450A-83C5-BAF63EF288D8}" type="presParOf" srcId="{4F5FCE96-D4FB-4F9E-B41D-DFFFBB03133C}" destId="{3200B541-A714-4D99-B214-70FDFB518F15}" srcOrd="6" destOrd="0" presId="urn:microsoft.com/office/officeart/2005/8/layout/cycle2"/>
    <dgm:cxn modelId="{98358A81-844D-4E15-AEA8-8BF22E562EEC}" type="presParOf" srcId="{4F5FCE96-D4FB-4F9E-B41D-DFFFBB03133C}" destId="{891C22DF-C5CC-4DDC-81FB-09A40DBBAEB5}" srcOrd="7" destOrd="0" presId="urn:microsoft.com/office/officeart/2005/8/layout/cycle2"/>
    <dgm:cxn modelId="{997190DB-DDF1-4B83-9927-ADF5557E1062}" type="presParOf" srcId="{891C22DF-C5CC-4DDC-81FB-09A40DBBAEB5}" destId="{964BD449-3B15-4281-812D-CA2BCCDCEC92}" srcOrd="0" destOrd="0" presId="urn:microsoft.com/office/officeart/2005/8/layout/cycle2"/>
    <dgm:cxn modelId="{0DBBAEB5-E663-41EF-A772-8F065EAF7602}" type="presParOf" srcId="{4F5FCE96-D4FB-4F9E-B41D-DFFFBB03133C}" destId="{4A5858F2-5724-4BA4-B8D9-BD54834FA964}" srcOrd="8" destOrd="0" presId="urn:microsoft.com/office/officeart/2005/8/layout/cycle2"/>
    <dgm:cxn modelId="{69EDCE40-0A04-4668-BAA8-902D0C773433}" type="presParOf" srcId="{4F5FCE96-D4FB-4F9E-B41D-DFFFBB03133C}" destId="{35F92A35-7E82-4BAD-BFA2-2FEDBA172306}" srcOrd="9" destOrd="0" presId="urn:microsoft.com/office/officeart/2005/8/layout/cycle2"/>
    <dgm:cxn modelId="{A022DD41-1874-4F7A-BAA0-913BBF43DFC9}" type="presParOf" srcId="{35F92A35-7E82-4BAD-BFA2-2FEDBA172306}" destId="{5591F0F9-DF0D-4ADD-9622-9A695615070B}"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E14937-F1B0-4EE5-9007-CFA59A1444AD}"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BEC295D0-E651-4806-9D55-55F094998677}">
      <dgm:prSet/>
      <dgm:spPr/>
      <dgm:t>
        <a:bodyPr/>
        <a:lstStyle/>
        <a:p>
          <a:endParaRPr lang="en-GB" sz="1900" kern="1200"/>
        </a:p>
      </dgm:t>
    </dgm:pt>
    <dgm:pt modelId="{5AE08179-E22E-44C4-A1D7-59B2F38328E2}" type="parTrans" cxnId="{B5D51FD7-E7F0-4F9C-BA7D-50FCB8CC1873}">
      <dgm:prSet/>
      <dgm:spPr/>
      <dgm:t>
        <a:bodyPr/>
        <a:lstStyle/>
        <a:p>
          <a:endParaRPr lang="en-GB"/>
        </a:p>
      </dgm:t>
    </dgm:pt>
    <dgm:pt modelId="{5D74A403-A276-45A3-8E29-023D4AE97F8A}" type="sibTrans" cxnId="{B5D51FD7-E7F0-4F9C-BA7D-50FCB8CC1873}">
      <dgm:prSet/>
      <dgm:spPr/>
      <dgm:t>
        <a:bodyPr/>
        <a:lstStyle/>
        <a:p>
          <a:endParaRPr lang="en-GB"/>
        </a:p>
      </dgm:t>
    </dgm:pt>
    <dgm:pt modelId="{AB76FB25-777A-4B5E-8D5D-BDC72DBAA4DB}">
      <dgm:prSet custT="1"/>
      <dgm:spPr/>
      <dgm:t>
        <a:bodyPr/>
        <a:lstStyle/>
        <a:p>
          <a:r>
            <a:rPr lang="el-GR" sz="1800" kern="1200" dirty="0">
              <a:solidFill>
                <a:schemeClr val="bg1"/>
              </a:solidFill>
              <a:latin typeface="+mn-lt"/>
              <a:ea typeface="+mn-ea"/>
              <a:cs typeface="+mn-cs"/>
            </a:rPr>
            <a:t>Το τελικό ποσό επιχορήγησης καθορίζεται βάσει των επιλέξιμων κινητικοτήτων που πραγματοποιήθηκαν.</a:t>
          </a:r>
          <a:r>
            <a:rPr lang="en-US" sz="1800" kern="1200" dirty="0">
              <a:solidFill>
                <a:schemeClr val="bg1"/>
              </a:solidFill>
              <a:latin typeface="+mn-lt"/>
              <a:ea typeface="+mn-ea"/>
              <a:cs typeface="+mn-cs"/>
            </a:rPr>
            <a:t> </a:t>
          </a:r>
          <a:endParaRPr lang="en-GB" sz="1800" kern="1200" dirty="0">
            <a:solidFill>
              <a:schemeClr val="bg1"/>
            </a:solidFill>
            <a:latin typeface="+mn-lt"/>
            <a:ea typeface="+mn-ea"/>
            <a:cs typeface="+mn-cs"/>
          </a:endParaRPr>
        </a:p>
      </dgm:t>
    </dgm:pt>
    <dgm:pt modelId="{9802ADCA-A0DE-4911-813C-FD9B7AFACED7}" type="parTrans" cxnId="{F8D62FA8-13F6-4450-BF42-9B0D32B0CB3E}">
      <dgm:prSet/>
      <dgm:spPr/>
      <dgm:t>
        <a:bodyPr/>
        <a:lstStyle/>
        <a:p>
          <a:endParaRPr lang="en-GB"/>
        </a:p>
      </dgm:t>
    </dgm:pt>
    <dgm:pt modelId="{0A8E30BD-2D42-4433-8BF2-D94B0E7EEA1B}" type="sibTrans" cxnId="{F8D62FA8-13F6-4450-BF42-9B0D32B0CB3E}">
      <dgm:prSet/>
      <dgm:spPr/>
      <dgm:t>
        <a:bodyPr/>
        <a:lstStyle/>
        <a:p>
          <a:endParaRPr lang="en-GB"/>
        </a:p>
      </dgm:t>
    </dgm:pt>
    <dgm:pt modelId="{3E75779F-1918-479B-AF98-1544E1513ACF}">
      <dgm:prSet custT="1"/>
      <dgm:spPr/>
      <dgm:t>
        <a:bodyPr/>
        <a:lstStyle/>
        <a:p>
          <a:r>
            <a:rPr lang="en-US" sz="1800" kern="1200" dirty="0">
              <a:solidFill>
                <a:schemeClr val="bg1"/>
              </a:solidFill>
              <a:latin typeface="+mn-lt"/>
              <a:ea typeface="+mn-ea"/>
              <a:cs typeface="+mn-cs"/>
            </a:rPr>
            <a:t>To </a:t>
          </a:r>
          <a:r>
            <a:rPr lang="el-GR" sz="1800" kern="1200" dirty="0">
              <a:solidFill>
                <a:schemeClr val="bg1"/>
              </a:solidFill>
              <a:latin typeface="+mn-lt"/>
              <a:ea typeface="+mn-ea"/>
              <a:cs typeface="+mn-cs"/>
            </a:rPr>
            <a:t>ποσό αυτό δεν μπορεί να ξεπερνά το ποσό που αναγράφεται στη Συμφωνία Επιχορήγησης. </a:t>
          </a:r>
          <a:endParaRPr lang="en-GB" sz="1800" kern="1200" dirty="0">
            <a:solidFill>
              <a:schemeClr val="bg1"/>
            </a:solidFill>
            <a:latin typeface="+mn-lt"/>
            <a:ea typeface="+mn-ea"/>
            <a:cs typeface="+mn-cs"/>
          </a:endParaRPr>
        </a:p>
      </dgm:t>
    </dgm:pt>
    <dgm:pt modelId="{95E1802B-76E5-4C5B-A7A3-9FEB6FC37AD8}" type="parTrans" cxnId="{3D007120-0B34-4110-972A-3FCCA1F97296}">
      <dgm:prSet/>
      <dgm:spPr/>
      <dgm:t>
        <a:bodyPr/>
        <a:lstStyle/>
        <a:p>
          <a:endParaRPr lang="en-GB"/>
        </a:p>
      </dgm:t>
    </dgm:pt>
    <dgm:pt modelId="{E585E9CA-E1C8-490D-A3C7-E11B7D62EC7A}" type="sibTrans" cxnId="{3D007120-0B34-4110-972A-3FCCA1F97296}">
      <dgm:prSet/>
      <dgm:spPr/>
      <dgm:t>
        <a:bodyPr/>
        <a:lstStyle/>
        <a:p>
          <a:endParaRPr lang="en-GB"/>
        </a:p>
      </dgm:t>
    </dgm:pt>
    <dgm:pt modelId="{78A397DF-0DEB-48D5-ABA3-AC9F38DCFAF7}">
      <dgm:prSet custT="1"/>
      <dgm:spPr/>
      <dgm:t>
        <a:bodyPr/>
        <a:lstStyle/>
        <a:p>
          <a:r>
            <a:rPr lang="el-GR" sz="1800" kern="1200" dirty="0">
              <a:solidFill>
                <a:schemeClr val="bg1"/>
              </a:solidFill>
              <a:latin typeface="+mn-lt"/>
              <a:ea typeface="+mn-ea"/>
              <a:cs typeface="+mn-cs"/>
            </a:rPr>
            <a:t>Ενδεχόμενη μείωση της τελικής πληρωμής λόγω μη επιλέξιμων κινητικοτήτων ή μη υποβολής των απαραίτητων εγγράφων για τα πραγματικά έξοδα </a:t>
          </a:r>
          <a:endParaRPr lang="en-GB" sz="1800" kern="1200" dirty="0">
            <a:solidFill>
              <a:schemeClr val="bg1"/>
            </a:solidFill>
            <a:latin typeface="+mn-lt"/>
            <a:ea typeface="+mn-ea"/>
            <a:cs typeface="+mn-cs"/>
          </a:endParaRPr>
        </a:p>
      </dgm:t>
    </dgm:pt>
    <dgm:pt modelId="{AAD198B2-9634-4B83-BC13-C1196DCCA06B}" type="parTrans" cxnId="{20CAEB42-4203-47EA-A61E-A71F10168FD1}">
      <dgm:prSet/>
      <dgm:spPr/>
      <dgm:t>
        <a:bodyPr/>
        <a:lstStyle/>
        <a:p>
          <a:endParaRPr lang="en-GB"/>
        </a:p>
      </dgm:t>
    </dgm:pt>
    <dgm:pt modelId="{D6172401-91A8-480A-B7F9-72B13CFCC7E4}" type="sibTrans" cxnId="{20CAEB42-4203-47EA-A61E-A71F10168FD1}">
      <dgm:prSet/>
      <dgm:spPr/>
      <dgm:t>
        <a:bodyPr/>
        <a:lstStyle/>
        <a:p>
          <a:endParaRPr lang="en-GB"/>
        </a:p>
      </dgm:t>
    </dgm:pt>
    <dgm:pt modelId="{47D51ECB-DFA3-4DDF-A767-0AD29C7634FA}">
      <dgm:prSet custT="1"/>
      <dgm:spPr/>
      <dgm:t>
        <a:bodyPr/>
        <a:lstStyle/>
        <a:p>
          <a:r>
            <a:rPr lang="el-GR" sz="1800" kern="1200" dirty="0">
              <a:solidFill>
                <a:schemeClr val="bg1"/>
              </a:solidFill>
              <a:latin typeface="+mn-lt"/>
              <a:ea typeface="+mn-ea"/>
              <a:cs typeface="+mn-cs"/>
            </a:rPr>
            <a:t> Σε περίπτωση που δεν έχουν υλοποιηθεί όλες οι κινητικότητες και δεν έχει αξιοποιηθεί το κονδύλι </a:t>
          </a:r>
          <a:r>
            <a:rPr lang="en-GB" sz="1800" kern="1200" dirty="0">
              <a:solidFill>
                <a:schemeClr val="bg1"/>
              </a:solidFill>
              <a:latin typeface="+mn-lt"/>
              <a:ea typeface="+mn-ea"/>
              <a:cs typeface="+mn-cs"/>
            </a:rPr>
            <a:t>   </a:t>
          </a:r>
          <a:r>
            <a:rPr lang="el-GR" sz="1800" kern="1200" dirty="0">
              <a:solidFill>
                <a:schemeClr val="bg1"/>
              </a:solidFill>
              <a:latin typeface="+mn-lt"/>
              <a:ea typeface="+mn-ea"/>
              <a:cs typeface="+mn-cs"/>
            </a:rPr>
            <a:t> </a:t>
          </a:r>
          <a:r>
            <a:rPr lang="en-GB" sz="1800" kern="1200" dirty="0">
              <a:solidFill>
                <a:schemeClr val="bg1"/>
              </a:solidFill>
              <a:latin typeface="+mn-lt"/>
              <a:ea typeface="+mn-ea"/>
              <a:cs typeface="+mn-cs"/>
            </a:rPr>
            <a:t> </a:t>
          </a:r>
          <a:r>
            <a:rPr lang="el-GR" sz="1800" kern="1200" dirty="0">
              <a:solidFill>
                <a:schemeClr val="bg1"/>
              </a:solidFill>
              <a:latin typeface="+mn-lt"/>
              <a:ea typeface="+mn-ea"/>
              <a:cs typeface="+mn-cs"/>
            </a:rPr>
            <a:t>τότε προκύπτει επιστροφή ποσού μερικού ή όλου από το 80% που έχει δοθεί ως προκαταβολή</a:t>
          </a:r>
          <a:r>
            <a:rPr lang="en-GB" sz="1800" kern="1200" dirty="0">
              <a:solidFill>
                <a:schemeClr val="bg1"/>
              </a:solidFill>
              <a:latin typeface="+mn-lt"/>
              <a:ea typeface="+mn-ea"/>
              <a:cs typeface="+mn-cs"/>
            </a:rPr>
            <a:t> </a:t>
          </a:r>
          <a:r>
            <a:rPr lang="el-GR" sz="1800" kern="1200" dirty="0">
              <a:solidFill>
                <a:schemeClr val="bg1"/>
              </a:solidFill>
              <a:latin typeface="+mn-lt"/>
              <a:ea typeface="+mn-ea"/>
              <a:cs typeface="+mn-cs"/>
            </a:rPr>
            <a:t> </a:t>
          </a:r>
          <a:r>
            <a:rPr lang="en-GB" sz="1800" kern="1200" dirty="0">
              <a:solidFill>
                <a:schemeClr val="bg1"/>
              </a:solidFill>
              <a:latin typeface="+mn-lt"/>
              <a:ea typeface="+mn-ea"/>
              <a:cs typeface="+mn-cs"/>
            </a:rPr>
            <a:t>(recovery)</a:t>
          </a:r>
        </a:p>
      </dgm:t>
    </dgm:pt>
    <dgm:pt modelId="{1FEA601C-6946-4096-ACB7-48FABB4FBCB3}" type="parTrans" cxnId="{06EC94BC-14F9-44A3-BF5C-883F51E9EBD5}">
      <dgm:prSet/>
      <dgm:spPr/>
      <dgm:t>
        <a:bodyPr/>
        <a:lstStyle/>
        <a:p>
          <a:endParaRPr lang="en-GB"/>
        </a:p>
      </dgm:t>
    </dgm:pt>
    <dgm:pt modelId="{34390828-1873-4498-B185-3A5BE3AC9FEE}" type="sibTrans" cxnId="{06EC94BC-14F9-44A3-BF5C-883F51E9EBD5}">
      <dgm:prSet/>
      <dgm:spPr/>
      <dgm:t>
        <a:bodyPr/>
        <a:lstStyle/>
        <a:p>
          <a:endParaRPr lang="en-GB"/>
        </a:p>
      </dgm:t>
    </dgm:pt>
    <dgm:pt modelId="{8B650FB4-1315-4A99-8DCB-BA32DECA32F6}">
      <dgm:prSet custT="1"/>
      <dgm:spPr/>
      <dgm:t>
        <a:bodyPr/>
        <a:lstStyle/>
        <a:p>
          <a:endParaRPr lang="en-GB" sz="1800" kern="1200" dirty="0">
            <a:solidFill>
              <a:schemeClr val="bg1"/>
            </a:solidFill>
            <a:latin typeface="+mn-lt"/>
            <a:ea typeface="+mn-ea"/>
            <a:cs typeface="+mn-cs"/>
          </a:endParaRPr>
        </a:p>
      </dgm:t>
    </dgm:pt>
    <dgm:pt modelId="{CE1FDE76-0CE6-4FAC-BDCB-C79B495D4791}" type="parTrans" cxnId="{2AE83480-8E33-4885-9B96-1A712E2FE95B}">
      <dgm:prSet/>
      <dgm:spPr/>
      <dgm:t>
        <a:bodyPr/>
        <a:lstStyle/>
        <a:p>
          <a:endParaRPr lang="en-GB"/>
        </a:p>
      </dgm:t>
    </dgm:pt>
    <dgm:pt modelId="{CB4BA943-8786-4986-A9C8-6A2A8A3F3A2F}" type="sibTrans" cxnId="{2AE83480-8E33-4885-9B96-1A712E2FE95B}">
      <dgm:prSet/>
      <dgm:spPr/>
      <dgm:t>
        <a:bodyPr/>
        <a:lstStyle/>
        <a:p>
          <a:endParaRPr lang="en-GB"/>
        </a:p>
      </dgm:t>
    </dgm:pt>
    <dgm:pt modelId="{FE7B7657-09D3-41CB-8D63-02845655F5EB}">
      <dgm:prSet custT="1"/>
      <dgm:spPr/>
      <dgm:t>
        <a:bodyPr/>
        <a:lstStyle/>
        <a:p>
          <a:endParaRPr lang="en-GB" sz="1800" kern="1200" dirty="0">
            <a:solidFill>
              <a:schemeClr val="bg1"/>
            </a:solidFill>
            <a:latin typeface="+mn-lt"/>
            <a:ea typeface="+mn-ea"/>
            <a:cs typeface="+mn-cs"/>
          </a:endParaRPr>
        </a:p>
      </dgm:t>
    </dgm:pt>
    <dgm:pt modelId="{8E4F1179-6202-4AC9-8E95-A44033F2B85A}" type="parTrans" cxnId="{61FF8917-E6F2-4469-8623-A3B28E2E1294}">
      <dgm:prSet/>
      <dgm:spPr/>
      <dgm:t>
        <a:bodyPr/>
        <a:lstStyle/>
        <a:p>
          <a:endParaRPr lang="en-GB"/>
        </a:p>
      </dgm:t>
    </dgm:pt>
    <dgm:pt modelId="{6714FA04-FFE1-4CE7-9072-823E1B83349C}" type="sibTrans" cxnId="{61FF8917-E6F2-4469-8623-A3B28E2E1294}">
      <dgm:prSet/>
      <dgm:spPr/>
      <dgm:t>
        <a:bodyPr/>
        <a:lstStyle/>
        <a:p>
          <a:endParaRPr lang="en-GB"/>
        </a:p>
      </dgm:t>
    </dgm:pt>
    <dgm:pt modelId="{CA99C57F-D638-458F-8A4F-A80674696C8C}">
      <dgm:prSet custT="1"/>
      <dgm:spPr/>
      <dgm:t>
        <a:bodyPr/>
        <a:lstStyle/>
        <a:p>
          <a:endParaRPr lang="en-GB" sz="1800" kern="1200" dirty="0">
            <a:solidFill>
              <a:schemeClr val="bg1"/>
            </a:solidFill>
            <a:latin typeface="+mn-lt"/>
            <a:ea typeface="+mn-ea"/>
            <a:cs typeface="+mn-cs"/>
          </a:endParaRPr>
        </a:p>
      </dgm:t>
    </dgm:pt>
    <dgm:pt modelId="{5B69B6AF-E3D1-463C-A10A-00A8C4A1E915}" type="parTrans" cxnId="{3560A232-D1D9-49BE-9892-CB83A8E0256C}">
      <dgm:prSet/>
      <dgm:spPr/>
      <dgm:t>
        <a:bodyPr/>
        <a:lstStyle/>
        <a:p>
          <a:endParaRPr lang="en-GB"/>
        </a:p>
      </dgm:t>
    </dgm:pt>
    <dgm:pt modelId="{565400FA-5E87-4170-909A-F96B02CF6AC5}" type="sibTrans" cxnId="{3560A232-D1D9-49BE-9892-CB83A8E0256C}">
      <dgm:prSet/>
      <dgm:spPr/>
      <dgm:t>
        <a:bodyPr/>
        <a:lstStyle/>
        <a:p>
          <a:endParaRPr lang="en-GB"/>
        </a:p>
      </dgm:t>
    </dgm:pt>
    <dgm:pt modelId="{29505C9D-975A-4907-B5E9-E933F1011BB5}">
      <dgm:prSet custT="1"/>
      <dgm:spPr/>
      <dgm:t>
        <a:bodyPr/>
        <a:lstStyle/>
        <a:p>
          <a:endParaRPr lang="en-GB" sz="1800" kern="1200" dirty="0">
            <a:solidFill>
              <a:schemeClr val="bg1"/>
            </a:solidFill>
            <a:latin typeface="+mn-lt"/>
            <a:ea typeface="+mn-ea"/>
            <a:cs typeface="+mn-cs"/>
          </a:endParaRPr>
        </a:p>
      </dgm:t>
    </dgm:pt>
    <dgm:pt modelId="{9FD28B73-9288-418D-8B0C-EEEDA714B4B2}" type="parTrans" cxnId="{C6CF764D-212E-4B51-BA67-758376E36802}">
      <dgm:prSet/>
      <dgm:spPr/>
      <dgm:t>
        <a:bodyPr/>
        <a:lstStyle/>
        <a:p>
          <a:endParaRPr lang="en-GB"/>
        </a:p>
      </dgm:t>
    </dgm:pt>
    <dgm:pt modelId="{8F082DC5-A160-480C-B0C8-212DD107A9AD}" type="sibTrans" cxnId="{C6CF764D-212E-4B51-BA67-758376E36802}">
      <dgm:prSet/>
      <dgm:spPr/>
      <dgm:t>
        <a:bodyPr/>
        <a:lstStyle/>
        <a:p>
          <a:endParaRPr lang="en-GB"/>
        </a:p>
      </dgm:t>
    </dgm:pt>
    <dgm:pt modelId="{D63F3714-5372-4BD0-9374-026EA0D0C4E0}" type="pres">
      <dgm:prSet presAssocID="{81E14937-F1B0-4EE5-9007-CFA59A1444AD}" presName="cycle" presStyleCnt="0">
        <dgm:presLayoutVars>
          <dgm:dir/>
          <dgm:resizeHandles val="exact"/>
        </dgm:presLayoutVars>
      </dgm:prSet>
      <dgm:spPr/>
    </dgm:pt>
    <dgm:pt modelId="{ACA11136-2E59-422C-8C03-D4770F058622}" type="pres">
      <dgm:prSet presAssocID="{BEC295D0-E651-4806-9D55-55F094998677}" presName="node" presStyleLbl="node1" presStyleIdx="0" presStyleCnt="1" custScaleX="109468" custScaleY="107507" custRadScaleRad="97357" custRadScaleInc="104">
        <dgm:presLayoutVars>
          <dgm:bulletEnabled val="1"/>
        </dgm:presLayoutVars>
      </dgm:prSet>
      <dgm:spPr/>
    </dgm:pt>
  </dgm:ptLst>
  <dgm:cxnLst>
    <dgm:cxn modelId="{61FF8917-E6F2-4469-8623-A3B28E2E1294}" srcId="{BEC295D0-E651-4806-9D55-55F094998677}" destId="{FE7B7657-09D3-41CB-8D63-02845655F5EB}" srcOrd="3" destOrd="0" parTransId="{8E4F1179-6202-4AC9-8E95-A44033F2B85A}" sibTransId="{6714FA04-FFE1-4CE7-9072-823E1B83349C}"/>
    <dgm:cxn modelId="{3D007120-0B34-4110-972A-3FCCA1F97296}" srcId="{BEC295D0-E651-4806-9D55-55F094998677}" destId="{3E75779F-1918-479B-AF98-1544E1513ACF}" srcOrd="2" destOrd="0" parTransId="{95E1802B-76E5-4C5B-A7A3-9FEB6FC37AD8}" sibTransId="{E585E9CA-E1C8-490D-A3C7-E11B7D62EC7A}"/>
    <dgm:cxn modelId="{3560A232-D1D9-49BE-9892-CB83A8E0256C}" srcId="{78A397DF-0DEB-48D5-ABA3-AC9F38DCFAF7}" destId="{CA99C57F-D638-458F-8A4F-A80674696C8C}" srcOrd="0" destOrd="0" parTransId="{5B69B6AF-E3D1-463C-A10A-00A8C4A1E915}" sibTransId="{565400FA-5E87-4170-909A-F96B02CF6AC5}"/>
    <dgm:cxn modelId="{20CAEB42-4203-47EA-A61E-A71F10168FD1}" srcId="{BEC295D0-E651-4806-9D55-55F094998677}" destId="{78A397DF-0DEB-48D5-ABA3-AC9F38DCFAF7}" srcOrd="4" destOrd="0" parTransId="{AAD198B2-9634-4B83-BC13-C1196DCCA06B}" sibTransId="{D6172401-91A8-480A-B7F9-72B13CFCC7E4}"/>
    <dgm:cxn modelId="{C6CF764D-212E-4B51-BA67-758376E36802}" srcId="{BEC295D0-E651-4806-9D55-55F094998677}" destId="{29505C9D-975A-4907-B5E9-E933F1011BB5}" srcOrd="6" destOrd="0" parTransId="{9FD28B73-9288-418D-8B0C-EEEDA714B4B2}" sibTransId="{8F082DC5-A160-480C-B0C8-212DD107A9AD}"/>
    <dgm:cxn modelId="{38B37350-EA24-4806-A726-773D40554BE9}" type="presOf" srcId="{47D51ECB-DFA3-4DDF-A767-0AD29C7634FA}" destId="{ACA11136-2E59-422C-8C03-D4770F058622}" srcOrd="0" destOrd="7" presId="urn:microsoft.com/office/officeart/2005/8/layout/cycle2"/>
    <dgm:cxn modelId="{05AB5774-2F91-45CE-9F7C-B4D5FECAF0EC}" type="presOf" srcId="{3E75779F-1918-479B-AF98-1544E1513ACF}" destId="{ACA11136-2E59-422C-8C03-D4770F058622}" srcOrd="0" destOrd="3" presId="urn:microsoft.com/office/officeart/2005/8/layout/cycle2"/>
    <dgm:cxn modelId="{2AE83480-8E33-4885-9B96-1A712E2FE95B}" srcId="{BEC295D0-E651-4806-9D55-55F094998677}" destId="{8B650FB4-1315-4A99-8DCB-BA32DECA32F6}" srcOrd="1" destOrd="0" parTransId="{CE1FDE76-0CE6-4FAC-BDCB-C79B495D4791}" sibTransId="{CB4BA943-8786-4986-A9C8-6A2A8A3F3A2F}"/>
    <dgm:cxn modelId="{3E397881-E305-43FA-AB4E-CF09D00A32DE}" type="presOf" srcId="{78A397DF-0DEB-48D5-ABA3-AC9F38DCFAF7}" destId="{ACA11136-2E59-422C-8C03-D4770F058622}" srcOrd="0" destOrd="5" presId="urn:microsoft.com/office/officeart/2005/8/layout/cycle2"/>
    <dgm:cxn modelId="{4AA4938E-78A2-4237-B05A-47916F117658}" type="presOf" srcId="{8B650FB4-1315-4A99-8DCB-BA32DECA32F6}" destId="{ACA11136-2E59-422C-8C03-D4770F058622}" srcOrd="0" destOrd="2" presId="urn:microsoft.com/office/officeart/2005/8/layout/cycle2"/>
    <dgm:cxn modelId="{12DC91A1-50C5-4062-BD9B-4E4612D33EDB}" type="presOf" srcId="{CA99C57F-D638-458F-8A4F-A80674696C8C}" destId="{ACA11136-2E59-422C-8C03-D4770F058622}" srcOrd="0" destOrd="6" presId="urn:microsoft.com/office/officeart/2005/8/layout/cycle2"/>
    <dgm:cxn modelId="{F8D62FA8-13F6-4450-BF42-9B0D32B0CB3E}" srcId="{BEC295D0-E651-4806-9D55-55F094998677}" destId="{AB76FB25-777A-4B5E-8D5D-BDC72DBAA4DB}" srcOrd="0" destOrd="0" parTransId="{9802ADCA-A0DE-4911-813C-FD9B7AFACED7}" sibTransId="{0A8E30BD-2D42-4433-8BF2-D94B0E7EEA1B}"/>
    <dgm:cxn modelId="{43B3F6B4-FA39-40DC-9648-67135E28E2C1}" type="presOf" srcId="{81E14937-F1B0-4EE5-9007-CFA59A1444AD}" destId="{D63F3714-5372-4BD0-9374-026EA0D0C4E0}" srcOrd="0" destOrd="0" presId="urn:microsoft.com/office/officeart/2005/8/layout/cycle2"/>
    <dgm:cxn modelId="{00B464BB-8ECA-4AEA-8177-C5153092A7DA}" type="presOf" srcId="{29505C9D-975A-4907-B5E9-E933F1011BB5}" destId="{ACA11136-2E59-422C-8C03-D4770F058622}" srcOrd="0" destOrd="8" presId="urn:microsoft.com/office/officeart/2005/8/layout/cycle2"/>
    <dgm:cxn modelId="{06EC94BC-14F9-44A3-BF5C-883F51E9EBD5}" srcId="{BEC295D0-E651-4806-9D55-55F094998677}" destId="{47D51ECB-DFA3-4DDF-A767-0AD29C7634FA}" srcOrd="5" destOrd="0" parTransId="{1FEA601C-6946-4096-ACB7-48FABB4FBCB3}" sibTransId="{34390828-1873-4498-B185-3A5BE3AC9FEE}"/>
    <dgm:cxn modelId="{ABE084C9-80DE-476F-B1F1-FEE42FE7F248}" type="presOf" srcId="{BEC295D0-E651-4806-9D55-55F094998677}" destId="{ACA11136-2E59-422C-8C03-D4770F058622}" srcOrd="0" destOrd="0" presId="urn:microsoft.com/office/officeart/2005/8/layout/cycle2"/>
    <dgm:cxn modelId="{B5D51FD7-E7F0-4F9C-BA7D-50FCB8CC1873}" srcId="{81E14937-F1B0-4EE5-9007-CFA59A1444AD}" destId="{BEC295D0-E651-4806-9D55-55F094998677}" srcOrd="0" destOrd="0" parTransId="{5AE08179-E22E-44C4-A1D7-59B2F38328E2}" sibTransId="{5D74A403-A276-45A3-8E29-023D4AE97F8A}"/>
    <dgm:cxn modelId="{64893FD9-9E08-420D-A3C7-F82247933F65}" type="presOf" srcId="{AB76FB25-777A-4B5E-8D5D-BDC72DBAA4DB}" destId="{ACA11136-2E59-422C-8C03-D4770F058622}" srcOrd="0" destOrd="1" presId="urn:microsoft.com/office/officeart/2005/8/layout/cycle2"/>
    <dgm:cxn modelId="{81CE55E7-74E5-4B0C-A4A5-5D48C6D94A31}" type="presOf" srcId="{FE7B7657-09D3-41CB-8D63-02845655F5EB}" destId="{ACA11136-2E59-422C-8C03-D4770F058622}" srcOrd="0" destOrd="4" presId="urn:microsoft.com/office/officeart/2005/8/layout/cycle2"/>
    <dgm:cxn modelId="{EEF8AE31-40AF-4872-8E0F-4F7BB55121B1}" type="presParOf" srcId="{D63F3714-5372-4BD0-9374-026EA0D0C4E0}" destId="{ACA11136-2E59-422C-8C03-D4770F05862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5D2519-15AC-4BA4-9D7E-20AE4BBC2A9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978C08D2-9F38-4E6D-9F16-B6BFA5CDB06A}">
      <dgm:prSet/>
      <dgm:spPr/>
      <dgm:t>
        <a:bodyPr/>
        <a:lstStyle/>
        <a:p>
          <a:r>
            <a:rPr lang="el-GR"/>
            <a:t>Κάθε Ίδρυμα θα πρέπει να διατηρεί ενημερωμένες τις πληροφορίες που αφορούν στις κινητικότητες στο εργαλείο διαχείρισης Erasmus+</a:t>
          </a:r>
          <a:r>
            <a:rPr lang="el-GR" b="1"/>
            <a:t> (Beneficiary Module)</a:t>
          </a:r>
          <a:r>
            <a:rPr lang="en-GB" b="1"/>
            <a:t> </a:t>
          </a:r>
          <a:endParaRPr lang="en-US"/>
        </a:p>
      </dgm:t>
    </dgm:pt>
    <dgm:pt modelId="{F8B90C35-02A3-410E-87EA-1DFD5D7D8350}" type="parTrans" cxnId="{006A1684-8151-4219-B1B0-5E3D1D25563C}">
      <dgm:prSet/>
      <dgm:spPr/>
      <dgm:t>
        <a:bodyPr/>
        <a:lstStyle/>
        <a:p>
          <a:endParaRPr lang="en-US"/>
        </a:p>
      </dgm:t>
    </dgm:pt>
    <dgm:pt modelId="{CB6A9AC4-79CC-4CD4-999D-1775A8CFECAA}" type="sibTrans" cxnId="{006A1684-8151-4219-B1B0-5E3D1D25563C}">
      <dgm:prSet/>
      <dgm:spPr/>
      <dgm:t>
        <a:bodyPr/>
        <a:lstStyle/>
        <a:p>
          <a:endParaRPr lang="en-US"/>
        </a:p>
      </dgm:t>
    </dgm:pt>
    <dgm:pt modelId="{A9C0C8F6-8765-4F86-B3DD-F1595D153776}">
      <dgm:prSet/>
      <dgm:spPr/>
      <dgm:t>
        <a:bodyPr/>
        <a:lstStyle/>
        <a:p>
          <a:r>
            <a:rPr lang="el-GR" b="1"/>
            <a:t>Τουλάχιστον μία φορά το μήνα κατά τη διάρκεια του έργου ο δικαιούχος πρέπει να κωδικοποιεί τυχόν νέες πληροφορίες σχετικά με τους συμμετέχοντες και δραστηριότητες στο εργαλείο διαχείρισης</a:t>
          </a:r>
          <a:endParaRPr lang="en-US"/>
        </a:p>
      </dgm:t>
    </dgm:pt>
    <dgm:pt modelId="{05D45CAB-770E-4C1A-9783-E662068CA97B}" type="parTrans" cxnId="{4BC309AC-3CF5-4070-90EB-2FDB6AE78154}">
      <dgm:prSet/>
      <dgm:spPr/>
      <dgm:t>
        <a:bodyPr/>
        <a:lstStyle/>
        <a:p>
          <a:endParaRPr lang="en-US"/>
        </a:p>
      </dgm:t>
    </dgm:pt>
    <dgm:pt modelId="{BB695A3A-B935-48D6-A536-2618BE660344}" type="sibTrans" cxnId="{4BC309AC-3CF5-4070-90EB-2FDB6AE78154}">
      <dgm:prSet/>
      <dgm:spPr/>
      <dgm:t>
        <a:bodyPr/>
        <a:lstStyle/>
        <a:p>
          <a:endParaRPr lang="en-US"/>
        </a:p>
      </dgm:t>
    </dgm:pt>
    <dgm:pt modelId="{824652F1-D621-486F-9D2B-D33551ACFA1E}" type="pres">
      <dgm:prSet presAssocID="{8A5D2519-15AC-4BA4-9D7E-20AE4BBC2A99}" presName="linear" presStyleCnt="0">
        <dgm:presLayoutVars>
          <dgm:animLvl val="lvl"/>
          <dgm:resizeHandles val="exact"/>
        </dgm:presLayoutVars>
      </dgm:prSet>
      <dgm:spPr/>
    </dgm:pt>
    <dgm:pt modelId="{E5DDB7A2-8D21-4281-B993-EE562656DE14}" type="pres">
      <dgm:prSet presAssocID="{978C08D2-9F38-4E6D-9F16-B6BFA5CDB06A}" presName="parentText" presStyleLbl="node1" presStyleIdx="0" presStyleCnt="2">
        <dgm:presLayoutVars>
          <dgm:chMax val="0"/>
          <dgm:bulletEnabled val="1"/>
        </dgm:presLayoutVars>
      </dgm:prSet>
      <dgm:spPr/>
    </dgm:pt>
    <dgm:pt modelId="{83745C2A-A542-4581-8D14-53D674737F60}" type="pres">
      <dgm:prSet presAssocID="{CB6A9AC4-79CC-4CD4-999D-1775A8CFECAA}" presName="spacer" presStyleCnt="0"/>
      <dgm:spPr/>
    </dgm:pt>
    <dgm:pt modelId="{A61D2D42-A65C-4D3A-8A77-E9ED5D83A80B}" type="pres">
      <dgm:prSet presAssocID="{A9C0C8F6-8765-4F86-B3DD-F1595D153776}" presName="parentText" presStyleLbl="node1" presStyleIdx="1" presStyleCnt="2">
        <dgm:presLayoutVars>
          <dgm:chMax val="0"/>
          <dgm:bulletEnabled val="1"/>
        </dgm:presLayoutVars>
      </dgm:prSet>
      <dgm:spPr/>
    </dgm:pt>
  </dgm:ptLst>
  <dgm:cxnLst>
    <dgm:cxn modelId="{C30D9E7E-9BFA-4F2C-BA6B-A777A6A0A724}" type="presOf" srcId="{A9C0C8F6-8765-4F86-B3DD-F1595D153776}" destId="{A61D2D42-A65C-4D3A-8A77-E9ED5D83A80B}" srcOrd="0" destOrd="0" presId="urn:microsoft.com/office/officeart/2005/8/layout/vList2"/>
    <dgm:cxn modelId="{006A1684-8151-4219-B1B0-5E3D1D25563C}" srcId="{8A5D2519-15AC-4BA4-9D7E-20AE4BBC2A99}" destId="{978C08D2-9F38-4E6D-9F16-B6BFA5CDB06A}" srcOrd="0" destOrd="0" parTransId="{F8B90C35-02A3-410E-87EA-1DFD5D7D8350}" sibTransId="{CB6A9AC4-79CC-4CD4-999D-1775A8CFECAA}"/>
    <dgm:cxn modelId="{632DD594-D0A7-4254-8A0D-5A2256F70FD5}" type="presOf" srcId="{978C08D2-9F38-4E6D-9F16-B6BFA5CDB06A}" destId="{E5DDB7A2-8D21-4281-B993-EE562656DE14}" srcOrd="0" destOrd="0" presId="urn:microsoft.com/office/officeart/2005/8/layout/vList2"/>
    <dgm:cxn modelId="{40191898-5D91-41EC-A8A0-A7DF605E2555}" type="presOf" srcId="{8A5D2519-15AC-4BA4-9D7E-20AE4BBC2A99}" destId="{824652F1-D621-486F-9D2B-D33551ACFA1E}" srcOrd="0" destOrd="0" presId="urn:microsoft.com/office/officeart/2005/8/layout/vList2"/>
    <dgm:cxn modelId="{4BC309AC-3CF5-4070-90EB-2FDB6AE78154}" srcId="{8A5D2519-15AC-4BA4-9D7E-20AE4BBC2A99}" destId="{A9C0C8F6-8765-4F86-B3DD-F1595D153776}" srcOrd="1" destOrd="0" parTransId="{05D45CAB-770E-4C1A-9783-E662068CA97B}" sibTransId="{BB695A3A-B935-48D6-A536-2618BE660344}"/>
    <dgm:cxn modelId="{047C3E30-86BB-41B8-A43B-269D3F3917BB}" type="presParOf" srcId="{824652F1-D621-486F-9D2B-D33551ACFA1E}" destId="{E5DDB7A2-8D21-4281-B993-EE562656DE14}" srcOrd="0" destOrd="0" presId="urn:microsoft.com/office/officeart/2005/8/layout/vList2"/>
    <dgm:cxn modelId="{8E93D000-0E25-424E-ABE7-D128C2DD60DF}" type="presParOf" srcId="{824652F1-D621-486F-9D2B-D33551ACFA1E}" destId="{83745C2A-A542-4581-8D14-53D674737F60}" srcOrd="1" destOrd="0" presId="urn:microsoft.com/office/officeart/2005/8/layout/vList2"/>
    <dgm:cxn modelId="{31D953C3-0831-4553-80CA-9192EDC0900C}" type="presParOf" srcId="{824652F1-D621-486F-9D2B-D33551ACFA1E}" destId="{A61D2D42-A65C-4D3A-8A77-E9ED5D83A80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C868E5-3CFE-46DE-AC49-63AD5181AF5A}" type="doc">
      <dgm:prSet loTypeId="urn:microsoft.com/office/officeart/2016/7/layout/RepeatingBendingProcessNew" loCatId="process" qsTypeId="urn:microsoft.com/office/officeart/2005/8/quickstyle/simple5" qsCatId="simple" csTypeId="urn:microsoft.com/office/officeart/2005/8/colors/colorful5" csCatId="colorful" phldr="1"/>
      <dgm:spPr/>
      <dgm:t>
        <a:bodyPr/>
        <a:lstStyle/>
        <a:p>
          <a:endParaRPr lang="en-GB"/>
        </a:p>
      </dgm:t>
    </dgm:pt>
    <dgm:pt modelId="{EAE9DA34-8356-41BB-A695-B23425C969C1}">
      <dgm:prSet phldrT="[Text]" custT="1"/>
      <dgm:spPr/>
      <dgm:t>
        <a:bodyPr/>
        <a:lstStyle/>
        <a:p>
          <a:r>
            <a:rPr lang="el-GR" sz="1800" dirty="0">
              <a:sym typeface="Symbol" panose="05050102010706020507" pitchFamily="18" charset="2"/>
            </a:rPr>
            <a:t></a:t>
          </a:r>
          <a:r>
            <a:rPr lang="en-GB" sz="1800" dirty="0">
              <a:sym typeface="Symbol" panose="05050102010706020507" pitchFamily="18" charset="2"/>
            </a:rPr>
            <a:t> </a:t>
          </a:r>
          <a:r>
            <a:rPr lang="el-GR" sz="1800" dirty="0"/>
            <a:t>Κινητικότητα</a:t>
          </a:r>
          <a:r>
            <a:rPr lang="el-GR" sz="1800" baseline="0" dirty="0"/>
            <a:t> Σπουδαστών/</a:t>
          </a:r>
          <a:r>
            <a:rPr lang="el-GR" sz="1800" baseline="0" dirty="0" err="1"/>
            <a:t>στριών</a:t>
          </a:r>
          <a:r>
            <a:rPr lang="el-GR" sz="1800" baseline="0" dirty="0"/>
            <a:t> για </a:t>
          </a:r>
          <a:r>
            <a:rPr lang="el-GR" sz="2000" baseline="0" dirty="0"/>
            <a:t>Σπουδές</a:t>
          </a:r>
          <a:r>
            <a:rPr lang="el-GR" sz="1800" baseline="0" dirty="0"/>
            <a:t> – </a:t>
          </a:r>
          <a:r>
            <a:rPr lang="en-GB" sz="1800" baseline="0" dirty="0"/>
            <a:t>Mobility for Studies </a:t>
          </a:r>
          <a:r>
            <a:rPr lang="en-GB" sz="1800" b="1" baseline="0" dirty="0"/>
            <a:t>SMS</a:t>
          </a:r>
          <a:r>
            <a:rPr lang="en-GB" sz="1800" baseline="0" dirty="0"/>
            <a:t> </a:t>
          </a:r>
          <a:r>
            <a:rPr lang="el-GR" sz="1800" baseline="0" dirty="0"/>
            <a:t> </a:t>
          </a:r>
          <a:endParaRPr lang="en-GB" sz="1800" dirty="0"/>
        </a:p>
      </dgm:t>
    </dgm:pt>
    <dgm:pt modelId="{EAC160FC-81F4-45D0-927B-7E4C95076489}" type="parTrans" cxnId="{E6F9FD13-7C8E-40FA-8E5A-7C6BCDE5E51D}">
      <dgm:prSet/>
      <dgm:spPr/>
      <dgm:t>
        <a:bodyPr/>
        <a:lstStyle/>
        <a:p>
          <a:endParaRPr lang="en-GB" sz="1800"/>
        </a:p>
      </dgm:t>
    </dgm:pt>
    <dgm:pt modelId="{BA31A476-D843-4176-8697-A0282FE3EA21}" type="sibTrans" cxnId="{E6F9FD13-7C8E-40FA-8E5A-7C6BCDE5E51D}">
      <dgm:prSet/>
      <dgm:spPr/>
      <dgm:t>
        <a:bodyPr/>
        <a:lstStyle/>
        <a:p>
          <a:endParaRPr lang="en-GB"/>
        </a:p>
      </dgm:t>
    </dgm:pt>
    <dgm:pt modelId="{888DDDB1-4690-4DA0-BE25-BFF69A43419E}">
      <dgm:prSet phldrT="[Text]" custT="1"/>
      <dgm:spPr/>
      <dgm:t>
        <a:bodyPr/>
        <a:lstStyle/>
        <a:p>
          <a:r>
            <a:rPr lang="el-GR" sz="2000" dirty="0">
              <a:sym typeface="Symbol" panose="05050102010706020507" pitchFamily="18" charset="2"/>
            </a:rPr>
            <a:t></a:t>
          </a:r>
          <a:r>
            <a:rPr lang="en-GB" sz="2000" dirty="0">
              <a:sym typeface="Symbol" panose="05050102010706020507" pitchFamily="18" charset="2"/>
            </a:rPr>
            <a:t> </a:t>
          </a:r>
          <a:r>
            <a:rPr lang="el-GR" sz="2000" dirty="0"/>
            <a:t>Κινητικότητα</a:t>
          </a:r>
          <a:r>
            <a:rPr lang="el-GR" sz="2000" baseline="0" dirty="0"/>
            <a:t> Σπουδαστών/</a:t>
          </a:r>
          <a:r>
            <a:rPr lang="el-GR" sz="2000" baseline="0" dirty="0" err="1"/>
            <a:t>στριών</a:t>
          </a:r>
          <a:r>
            <a:rPr lang="el-GR" sz="2000" baseline="0" dirty="0"/>
            <a:t> και πρόσφατων αποφοίτων για Τοποθέτηση </a:t>
          </a:r>
          <a:r>
            <a:rPr lang="en-GB" sz="2000" baseline="0" dirty="0"/>
            <a:t>– Mobility for Traineeships</a:t>
          </a:r>
          <a:r>
            <a:rPr lang="en-GB" sz="2000" b="1" baseline="0" dirty="0"/>
            <a:t> SMP </a:t>
          </a:r>
          <a:endParaRPr lang="en-GB" sz="2000" b="1" dirty="0"/>
        </a:p>
      </dgm:t>
    </dgm:pt>
    <dgm:pt modelId="{3B56C193-3CC3-4588-9682-B3F07F812BC2}" type="parTrans" cxnId="{77A92B26-AED3-4047-8AAD-AA16DB9569C0}">
      <dgm:prSet/>
      <dgm:spPr/>
      <dgm:t>
        <a:bodyPr/>
        <a:lstStyle/>
        <a:p>
          <a:endParaRPr lang="en-GB" sz="1800"/>
        </a:p>
      </dgm:t>
    </dgm:pt>
    <dgm:pt modelId="{9DA7E78E-471B-4A76-89E4-F929DAE29F20}" type="sibTrans" cxnId="{77A92B26-AED3-4047-8AAD-AA16DB9569C0}">
      <dgm:prSet/>
      <dgm:spPr/>
      <dgm:t>
        <a:bodyPr/>
        <a:lstStyle/>
        <a:p>
          <a:endParaRPr lang="en-GB"/>
        </a:p>
      </dgm:t>
    </dgm:pt>
    <dgm:pt modelId="{2072567E-5C49-42E0-8768-7ACD88C727E4}">
      <dgm:prSet phldrT="[Text]" custT="1"/>
      <dgm:spPr/>
      <dgm:t>
        <a:bodyPr/>
        <a:lstStyle/>
        <a:p>
          <a:r>
            <a:rPr lang="el-GR" sz="1400" dirty="0">
              <a:sym typeface="Symbol" panose="05050102010706020507" pitchFamily="18" charset="2"/>
            </a:rPr>
            <a:t></a:t>
          </a:r>
          <a:r>
            <a:rPr lang="en-GB" sz="1400" dirty="0">
              <a:sym typeface="Symbol" panose="05050102010706020507" pitchFamily="18" charset="2"/>
            </a:rPr>
            <a:t> </a:t>
          </a:r>
          <a:r>
            <a:rPr lang="el-GR" sz="1800" dirty="0"/>
            <a:t>Κινητικότητα</a:t>
          </a:r>
          <a:r>
            <a:rPr lang="el-GR" sz="1600" dirty="0"/>
            <a:t> Προσωπικού για Διδασκαλία - </a:t>
          </a:r>
          <a:r>
            <a:rPr lang="en-GB" sz="1600" dirty="0"/>
            <a:t>Staff Mobility for Teaching </a:t>
          </a:r>
          <a:r>
            <a:rPr lang="en-GB" sz="1600" b="1" dirty="0"/>
            <a:t>STA</a:t>
          </a:r>
        </a:p>
        <a:p>
          <a:r>
            <a:rPr lang="el-GR" sz="1600" b="1" dirty="0"/>
            <a:t>Συμπεριλαμβανομένης και της εισερχόμενης κινητικότητάς</a:t>
          </a:r>
          <a:r>
            <a:rPr lang="en-GB" sz="1600" b="1" dirty="0"/>
            <a:t> </a:t>
          </a:r>
          <a:r>
            <a:rPr lang="el-GR" sz="1600" b="1" dirty="0"/>
            <a:t>ειδικών  </a:t>
          </a:r>
          <a:r>
            <a:rPr lang="en-GB" sz="1600" b="1" dirty="0"/>
            <a:t>Invited Staff from</a:t>
          </a:r>
          <a:r>
            <a:rPr lang="el-GR" sz="1600" b="1" dirty="0"/>
            <a:t> </a:t>
          </a:r>
          <a:r>
            <a:rPr lang="en-GB" sz="1600" b="1" dirty="0"/>
            <a:t>Enterprise   </a:t>
          </a:r>
        </a:p>
        <a:p>
          <a:endParaRPr lang="el-GR" sz="1400" b="1" dirty="0"/>
        </a:p>
      </dgm:t>
    </dgm:pt>
    <dgm:pt modelId="{C72B5335-5E5C-4DA3-963D-30226C1B43BD}" type="parTrans" cxnId="{51816F83-86E9-41D1-B2E8-0533070992F9}">
      <dgm:prSet/>
      <dgm:spPr/>
      <dgm:t>
        <a:bodyPr/>
        <a:lstStyle/>
        <a:p>
          <a:endParaRPr lang="en-GB" sz="1800"/>
        </a:p>
      </dgm:t>
    </dgm:pt>
    <dgm:pt modelId="{745B8E02-EBF8-472A-A9B5-18C962A4272E}" type="sibTrans" cxnId="{51816F83-86E9-41D1-B2E8-0533070992F9}">
      <dgm:prSet/>
      <dgm:spPr/>
      <dgm:t>
        <a:bodyPr/>
        <a:lstStyle/>
        <a:p>
          <a:endParaRPr lang="en-GB"/>
        </a:p>
      </dgm:t>
    </dgm:pt>
    <dgm:pt modelId="{F9B5B071-37DC-4F3E-8087-CB0A115BD503}">
      <dgm:prSet phldrT="[Text]" custT="1"/>
      <dgm:spPr/>
      <dgm:t>
        <a:bodyPr/>
        <a:lstStyle/>
        <a:p>
          <a:r>
            <a:rPr lang="el-GR" sz="1800" dirty="0">
              <a:sym typeface="Symbol" panose="05050102010706020507" pitchFamily="18" charset="2"/>
            </a:rPr>
            <a:t></a:t>
          </a:r>
          <a:r>
            <a:rPr lang="en-GB" sz="1800" dirty="0">
              <a:sym typeface="Symbol" panose="05050102010706020507" pitchFamily="18" charset="2"/>
            </a:rPr>
            <a:t> </a:t>
          </a:r>
          <a:r>
            <a:rPr lang="el-GR" sz="1800" dirty="0"/>
            <a:t>Κινητικότητα Προσωπικού για Εκπαίδευση/Κατάρτιση - </a:t>
          </a:r>
          <a:r>
            <a:rPr lang="en-GB" sz="1800" dirty="0"/>
            <a:t>Staff Mobility for Training </a:t>
          </a:r>
          <a:r>
            <a:rPr lang="en-GB" sz="1800" b="1" dirty="0"/>
            <a:t>STT</a:t>
          </a:r>
          <a:endParaRPr lang="en-GB" sz="1800" dirty="0">
            <a:sym typeface="Symbol" panose="05050102010706020507" pitchFamily="18" charset="2"/>
          </a:endParaRPr>
        </a:p>
      </dgm:t>
    </dgm:pt>
    <dgm:pt modelId="{0844E85F-2C49-461B-A4D4-BAB6191AEDFF}" type="parTrans" cxnId="{17FE2FCB-107E-4796-9CD4-DAC4752653A0}">
      <dgm:prSet/>
      <dgm:spPr/>
      <dgm:t>
        <a:bodyPr/>
        <a:lstStyle/>
        <a:p>
          <a:endParaRPr lang="en-GB" sz="1800"/>
        </a:p>
      </dgm:t>
    </dgm:pt>
    <dgm:pt modelId="{0CAF943A-8366-4F69-91CE-D20AC427214F}" type="sibTrans" cxnId="{17FE2FCB-107E-4796-9CD4-DAC4752653A0}">
      <dgm:prSet/>
      <dgm:spPr/>
      <dgm:t>
        <a:bodyPr/>
        <a:lstStyle/>
        <a:p>
          <a:endParaRPr lang="en-GB"/>
        </a:p>
      </dgm:t>
    </dgm:pt>
    <dgm:pt modelId="{B2C58805-4FBB-4DE8-8B8E-38D74D691FD7}">
      <dgm:prSet phldrT="[Text]" custT="1"/>
      <dgm:spPr/>
      <dgm:t>
        <a:bodyPr/>
        <a:lstStyle/>
        <a:p>
          <a:r>
            <a:rPr lang="el-GR" sz="1800" dirty="0">
              <a:sym typeface="Symbol" panose="05050102010706020507" pitchFamily="18" charset="2"/>
            </a:rPr>
            <a:t>Σύντομης Διάρκειας Κινητικότητα/</a:t>
          </a:r>
          <a:r>
            <a:rPr lang="en-GB" sz="1800" dirty="0">
              <a:sym typeface="Symbol" panose="05050102010706020507" pitchFamily="18" charset="2"/>
            </a:rPr>
            <a:t>PhD short</a:t>
          </a:r>
          <a:r>
            <a:rPr lang="el-GR" sz="1800" dirty="0">
              <a:sym typeface="Symbol" panose="05050102010706020507" pitchFamily="18" charset="2"/>
            </a:rPr>
            <a:t> </a:t>
          </a:r>
          <a:r>
            <a:rPr lang="en-GB" sz="1800" dirty="0">
              <a:sym typeface="Symbol" panose="05050102010706020507" pitchFamily="18" charset="2"/>
            </a:rPr>
            <a:t>mobility</a:t>
          </a:r>
        </a:p>
      </dgm:t>
    </dgm:pt>
    <dgm:pt modelId="{FAB94D2D-11C1-4683-95E6-863FF71D1AFB}" type="parTrans" cxnId="{702DEB51-2148-445C-AA10-52F11A44AF55}">
      <dgm:prSet/>
      <dgm:spPr/>
      <dgm:t>
        <a:bodyPr/>
        <a:lstStyle/>
        <a:p>
          <a:endParaRPr lang="en-GB"/>
        </a:p>
      </dgm:t>
    </dgm:pt>
    <dgm:pt modelId="{6CEE8B08-DEBE-4106-B680-35BB623D9AF7}" type="sibTrans" cxnId="{702DEB51-2148-445C-AA10-52F11A44AF55}">
      <dgm:prSet/>
      <dgm:spPr/>
      <dgm:t>
        <a:bodyPr/>
        <a:lstStyle/>
        <a:p>
          <a:endParaRPr lang="en-GB"/>
        </a:p>
      </dgm:t>
    </dgm:pt>
    <dgm:pt modelId="{B10AA1D2-FF68-4A9A-A5BB-B52F6841AACD}" type="pres">
      <dgm:prSet presAssocID="{2BC868E5-3CFE-46DE-AC49-63AD5181AF5A}" presName="Name0" presStyleCnt="0">
        <dgm:presLayoutVars>
          <dgm:dir/>
          <dgm:resizeHandles val="exact"/>
        </dgm:presLayoutVars>
      </dgm:prSet>
      <dgm:spPr/>
    </dgm:pt>
    <dgm:pt modelId="{01DD8933-FA0D-42CC-90B7-AE391CB85C92}" type="pres">
      <dgm:prSet presAssocID="{EAE9DA34-8356-41BB-A695-B23425C969C1}" presName="node" presStyleLbl="node1" presStyleIdx="0" presStyleCnt="5">
        <dgm:presLayoutVars>
          <dgm:bulletEnabled val="1"/>
        </dgm:presLayoutVars>
      </dgm:prSet>
      <dgm:spPr/>
    </dgm:pt>
    <dgm:pt modelId="{FAF6A79D-573D-4680-9A57-D84061FBAF50}" type="pres">
      <dgm:prSet presAssocID="{BA31A476-D843-4176-8697-A0282FE3EA21}" presName="sibTrans" presStyleLbl="sibTrans1D1" presStyleIdx="0" presStyleCnt="4"/>
      <dgm:spPr/>
    </dgm:pt>
    <dgm:pt modelId="{F0A26B18-0158-480A-9120-2B352430EEA1}" type="pres">
      <dgm:prSet presAssocID="{BA31A476-D843-4176-8697-A0282FE3EA21}" presName="connectorText" presStyleLbl="sibTrans1D1" presStyleIdx="0" presStyleCnt="4"/>
      <dgm:spPr/>
    </dgm:pt>
    <dgm:pt modelId="{9E8D0CA7-4A86-4429-9AFD-5ED7CFFA55CB}" type="pres">
      <dgm:prSet presAssocID="{888DDDB1-4690-4DA0-BE25-BFF69A43419E}" presName="node" presStyleLbl="node1" presStyleIdx="1" presStyleCnt="5">
        <dgm:presLayoutVars>
          <dgm:bulletEnabled val="1"/>
        </dgm:presLayoutVars>
      </dgm:prSet>
      <dgm:spPr/>
    </dgm:pt>
    <dgm:pt modelId="{1F29CC54-BA84-4AD3-B2EB-5F7003347CCD}" type="pres">
      <dgm:prSet presAssocID="{9DA7E78E-471B-4A76-89E4-F929DAE29F20}" presName="sibTrans" presStyleLbl="sibTrans1D1" presStyleIdx="1" presStyleCnt="4"/>
      <dgm:spPr/>
    </dgm:pt>
    <dgm:pt modelId="{8D308162-40E8-4092-B480-6BD96BCBBD25}" type="pres">
      <dgm:prSet presAssocID="{9DA7E78E-471B-4A76-89E4-F929DAE29F20}" presName="connectorText" presStyleLbl="sibTrans1D1" presStyleIdx="1" presStyleCnt="4"/>
      <dgm:spPr/>
    </dgm:pt>
    <dgm:pt modelId="{DD6A9CBA-6922-491E-B805-7BFD33322F53}" type="pres">
      <dgm:prSet presAssocID="{2072567E-5C49-42E0-8768-7ACD88C727E4}" presName="node" presStyleLbl="node1" presStyleIdx="2" presStyleCnt="5" custScaleX="115321" custScaleY="127737">
        <dgm:presLayoutVars>
          <dgm:bulletEnabled val="1"/>
        </dgm:presLayoutVars>
      </dgm:prSet>
      <dgm:spPr/>
    </dgm:pt>
    <dgm:pt modelId="{9E1D3F80-5365-443B-87EA-562E25A2B214}" type="pres">
      <dgm:prSet presAssocID="{745B8E02-EBF8-472A-A9B5-18C962A4272E}" presName="sibTrans" presStyleLbl="sibTrans1D1" presStyleIdx="2" presStyleCnt="4"/>
      <dgm:spPr/>
    </dgm:pt>
    <dgm:pt modelId="{4C456CE0-7E22-405A-94A5-07CE6E4B5467}" type="pres">
      <dgm:prSet presAssocID="{745B8E02-EBF8-472A-A9B5-18C962A4272E}" presName="connectorText" presStyleLbl="sibTrans1D1" presStyleIdx="2" presStyleCnt="4"/>
      <dgm:spPr/>
    </dgm:pt>
    <dgm:pt modelId="{0A7A7BFB-A47F-47F9-AC1E-26ED72A4E94B}" type="pres">
      <dgm:prSet presAssocID="{F9B5B071-37DC-4F3E-8087-CB0A115BD503}" presName="node" presStyleLbl="node1" presStyleIdx="3" presStyleCnt="5">
        <dgm:presLayoutVars>
          <dgm:bulletEnabled val="1"/>
        </dgm:presLayoutVars>
      </dgm:prSet>
      <dgm:spPr/>
    </dgm:pt>
    <dgm:pt modelId="{A4A2FE87-E154-4D50-8EA1-F3602C712F71}" type="pres">
      <dgm:prSet presAssocID="{0CAF943A-8366-4F69-91CE-D20AC427214F}" presName="sibTrans" presStyleLbl="sibTrans1D1" presStyleIdx="3" presStyleCnt="4"/>
      <dgm:spPr/>
    </dgm:pt>
    <dgm:pt modelId="{B03B4CA6-0A38-41D7-97F5-AC91128B14BC}" type="pres">
      <dgm:prSet presAssocID="{0CAF943A-8366-4F69-91CE-D20AC427214F}" presName="connectorText" presStyleLbl="sibTrans1D1" presStyleIdx="3" presStyleCnt="4"/>
      <dgm:spPr/>
    </dgm:pt>
    <dgm:pt modelId="{100DF491-C3AE-4100-B1F6-2116C99CABE7}" type="pres">
      <dgm:prSet presAssocID="{B2C58805-4FBB-4DE8-8B8E-38D74D691FD7}" presName="node" presStyleLbl="node1" presStyleIdx="4" presStyleCnt="5">
        <dgm:presLayoutVars>
          <dgm:bulletEnabled val="1"/>
        </dgm:presLayoutVars>
      </dgm:prSet>
      <dgm:spPr/>
    </dgm:pt>
  </dgm:ptLst>
  <dgm:cxnLst>
    <dgm:cxn modelId="{E6F9FD13-7C8E-40FA-8E5A-7C6BCDE5E51D}" srcId="{2BC868E5-3CFE-46DE-AC49-63AD5181AF5A}" destId="{EAE9DA34-8356-41BB-A695-B23425C969C1}" srcOrd="0" destOrd="0" parTransId="{EAC160FC-81F4-45D0-927B-7E4C95076489}" sibTransId="{BA31A476-D843-4176-8697-A0282FE3EA21}"/>
    <dgm:cxn modelId="{1C7D151A-6CDA-4D0C-BCAE-62AEB3A703E1}" type="presOf" srcId="{9DA7E78E-471B-4A76-89E4-F929DAE29F20}" destId="{1F29CC54-BA84-4AD3-B2EB-5F7003347CCD}" srcOrd="0" destOrd="0" presId="urn:microsoft.com/office/officeart/2016/7/layout/RepeatingBendingProcessNew"/>
    <dgm:cxn modelId="{77A92B26-AED3-4047-8AAD-AA16DB9569C0}" srcId="{2BC868E5-3CFE-46DE-AC49-63AD5181AF5A}" destId="{888DDDB1-4690-4DA0-BE25-BFF69A43419E}" srcOrd="1" destOrd="0" parTransId="{3B56C193-3CC3-4588-9682-B3F07F812BC2}" sibTransId="{9DA7E78E-471B-4A76-89E4-F929DAE29F20}"/>
    <dgm:cxn modelId="{0CC7493C-1616-48C3-ABDE-ABBDC0DBA7EC}" type="presOf" srcId="{0CAF943A-8366-4F69-91CE-D20AC427214F}" destId="{B03B4CA6-0A38-41D7-97F5-AC91128B14BC}" srcOrd="1" destOrd="0" presId="urn:microsoft.com/office/officeart/2016/7/layout/RepeatingBendingProcessNew"/>
    <dgm:cxn modelId="{A557203E-08AF-4B24-BCEE-AFC7CD4526DF}" type="presOf" srcId="{F9B5B071-37DC-4F3E-8087-CB0A115BD503}" destId="{0A7A7BFB-A47F-47F9-AC1E-26ED72A4E94B}" srcOrd="0" destOrd="0" presId="urn:microsoft.com/office/officeart/2016/7/layout/RepeatingBendingProcessNew"/>
    <dgm:cxn modelId="{FD42185B-AFC2-499F-B7F9-48594A7275F0}" type="presOf" srcId="{B2C58805-4FBB-4DE8-8B8E-38D74D691FD7}" destId="{100DF491-C3AE-4100-B1F6-2116C99CABE7}" srcOrd="0" destOrd="0" presId="urn:microsoft.com/office/officeart/2016/7/layout/RepeatingBendingProcessNew"/>
    <dgm:cxn modelId="{702DEB51-2148-445C-AA10-52F11A44AF55}" srcId="{2BC868E5-3CFE-46DE-AC49-63AD5181AF5A}" destId="{B2C58805-4FBB-4DE8-8B8E-38D74D691FD7}" srcOrd="4" destOrd="0" parTransId="{FAB94D2D-11C1-4683-95E6-863FF71D1AFB}" sibTransId="{6CEE8B08-DEBE-4106-B680-35BB623D9AF7}"/>
    <dgm:cxn modelId="{5413807B-C395-4925-AEBA-45E84B396642}" type="presOf" srcId="{745B8E02-EBF8-472A-A9B5-18C962A4272E}" destId="{9E1D3F80-5365-443B-87EA-562E25A2B214}" srcOrd="0" destOrd="0" presId="urn:microsoft.com/office/officeart/2016/7/layout/RepeatingBendingProcessNew"/>
    <dgm:cxn modelId="{51816F83-86E9-41D1-B2E8-0533070992F9}" srcId="{2BC868E5-3CFE-46DE-AC49-63AD5181AF5A}" destId="{2072567E-5C49-42E0-8768-7ACD88C727E4}" srcOrd="2" destOrd="0" parTransId="{C72B5335-5E5C-4DA3-963D-30226C1B43BD}" sibTransId="{745B8E02-EBF8-472A-A9B5-18C962A4272E}"/>
    <dgm:cxn modelId="{6C49A693-F6B0-4A30-9121-0DAB5CD189FF}" type="presOf" srcId="{888DDDB1-4690-4DA0-BE25-BFF69A43419E}" destId="{9E8D0CA7-4A86-4429-9AFD-5ED7CFFA55CB}" srcOrd="0" destOrd="0" presId="urn:microsoft.com/office/officeart/2016/7/layout/RepeatingBendingProcessNew"/>
    <dgm:cxn modelId="{28142994-3463-48B7-AB9B-7310184A15F3}" type="presOf" srcId="{745B8E02-EBF8-472A-A9B5-18C962A4272E}" destId="{4C456CE0-7E22-405A-94A5-07CE6E4B5467}" srcOrd="1" destOrd="0" presId="urn:microsoft.com/office/officeart/2016/7/layout/RepeatingBendingProcessNew"/>
    <dgm:cxn modelId="{58A7C1B2-CF6A-480D-90D4-93D377CA3DE6}" type="presOf" srcId="{EAE9DA34-8356-41BB-A695-B23425C969C1}" destId="{01DD8933-FA0D-42CC-90B7-AE391CB85C92}" srcOrd="0" destOrd="0" presId="urn:microsoft.com/office/officeart/2016/7/layout/RepeatingBendingProcessNew"/>
    <dgm:cxn modelId="{1C353CB5-5699-4544-8C05-2920D68607B0}" type="presOf" srcId="{2BC868E5-3CFE-46DE-AC49-63AD5181AF5A}" destId="{B10AA1D2-FF68-4A9A-A5BB-B52F6841AACD}" srcOrd="0" destOrd="0" presId="urn:microsoft.com/office/officeart/2016/7/layout/RepeatingBendingProcessNew"/>
    <dgm:cxn modelId="{17FE2FCB-107E-4796-9CD4-DAC4752653A0}" srcId="{2BC868E5-3CFE-46DE-AC49-63AD5181AF5A}" destId="{F9B5B071-37DC-4F3E-8087-CB0A115BD503}" srcOrd="3" destOrd="0" parTransId="{0844E85F-2C49-461B-A4D4-BAB6191AEDFF}" sibTransId="{0CAF943A-8366-4F69-91CE-D20AC427214F}"/>
    <dgm:cxn modelId="{11E8DED9-1960-446C-8A42-F316DBA134DC}" type="presOf" srcId="{BA31A476-D843-4176-8697-A0282FE3EA21}" destId="{F0A26B18-0158-480A-9120-2B352430EEA1}" srcOrd="1" destOrd="0" presId="urn:microsoft.com/office/officeart/2016/7/layout/RepeatingBendingProcessNew"/>
    <dgm:cxn modelId="{2ECDEEDD-9D1E-433A-95AD-642919DCB1E3}" type="presOf" srcId="{9DA7E78E-471B-4A76-89E4-F929DAE29F20}" destId="{8D308162-40E8-4092-B480-6BD96BCBBD25}" srcOrd="1" destOrd="0" presId="urn:microsoft.com/office/officeart/2016/7/layout/RepeatingBendingProcessNew"/>
    <dgm:cxn modelId="{B52A9DE1-E589-47FF-B82C-5DF1EF117637}" type="presOf" srcId="{2072567E-5C49-42E0-8768-7ACD88C727E4}" destId="{DD6A9CBA-6922-491E-B805-7BFD33322F53}" srcOrd="0" destOrd="0" presId="urn:microsoft.com/office/officeart/2016/7/layout/RepeatingBendingProcessNew"/>
    <dgm:cxn modelId="{DEE29DEA-EB6D-4711-910C-DA31280E421B}" type="presOf" srcId="{BA31A476-D843-4176-8697-A0282FE3EA21}" destId="{FAF6A79D-573D-4680-9A57-D84061FBAF50}" srcOrd="0" destOrd="0" presId="urn:microsoft.com/office/officeart/2016/7/layout/RepeatingBendingProcessNew"/>
    <dgm:cxn modelId="{B855E9F1-9CF0-43BE-AC31-8D863A952431}" type="presOf" srcId="{0CAF943A-8366-4F69-91CE-D20AC427214F}" destId="{A4A2FE87-E154-4D50-8EA1-F3602C712F71}" srcOrd="0" destOrd="0" presId="urn:microsoft.com/office/officeart/2016/7/layout/RepeatingBendingProcessNew"/>
    <dgm:cxn modelId="{BA6C1348-A458-4035-9000-0742F1ABFBB7}" type="presParOf" srcId="{B10AA1D2-FF68-4A9A-A5BB-B52F6841AACD}" destId="{01DD8933-FA0D-42CC-90B7-AE391CB85C92}" srcOrd="0" destOrd="0" presId="urn:microsoft.com/office/officeart/2016/7/layout/RepeatingBendingProcessNew"/>
    <dgm:cxn modelId="{63C82B5A-C3C5-4590-AA82-78B4F191D271}" type="presParOf" srcId="{B10AA1D2-FF68-4A9A-A5BB-B52F6841AACD}" destId="{FAF6A79D-573D-4680-9A57-D84061FBAF50}" srcOrd="1" destOrd="0" presId="urn:microsoft.com/office/officeart/2016/7/layout/RepeatingBendingProcessNew"/>
    <dgm:cxn modelId="{EDAA99C9-B9DB-4015-92D1-DED5BB1B4076}" type="presParOf" srcId="{FAF6A79D-573D-4680-9A57-D84061FBAF50}" destId="{F0A26B18-0158-480A-9120-2B352430EEA1}" srcOrd="0" destOrd="0" presId="urn:microsoft.com/office/officeart/2016/7/layout/RepeatingBendingProcessNew"/>
    <dgm:cxn modelId="{2C63B306-7EF9-4ACB-BDE3-8F68CD8771BA}" type="presParOf" srcId="{B10AA1D2-FF68-4A9A-A5BB-B52F6841AACD}" destId="{9E8D0CA7-4A86-4429-9AFD-5ED7CFFA55CB}" srcOrd="2" destOrd="0" presId="urn:microsoft.com/office/officeart/2016/7/layout/RepeatingBendingProcessNew"/>
    <dgm:cxn modelId="{7E84DFF1-D910-45B3-B7CA-25817B6EEFC4}" type="presParOf" srcId="{B10AA1D2-FF68-4A9A-A5BB-B52F6841AACD}" destId="{1F29CC54-BA84-4AD3-B2EB-5F7003347CCD}" srcOrd="3" destOrd="0" presId="urn:microsoft.com/office/officeart/2016/7/layout/RepeatingBendingProcessNew"/>
    <dgm:cxn modelId="{E45C907B-2797-4744-BD8E-D58DEE5A8C15}" type="presParOf" srcId="{1F29CC54-BA84-4AD3-B2EB-5F7003347CCD}" destId="{8D308162-40E8-4092-B480-6BD96BCBBD25}" srcOrd="0" destOrd="0" presId="urn:microsoft.com/office/officeart/2016/7/layout/RepeatingBendingProcessNew"/>
    <dgm:cxn modelId="{9531E0EA-E8F9-431B-8823-4F06F9A285A2}" type="presParOf" srcId="{B10AA1D2-FF68-4A9A-A5BB-B52F6841AACD}" destId="{DD6A9CBA-6922-491E-B805-7BFD33322F53}" srcOrd="4" destOrd="0" presId="urn:microsoft.com/office/officeart/2016/7/layout/RepeatingBendingProcessNew"/>
    <dgm:cxn modelId="{E4127927-80B6-47FE-BB36-7C336927CE1A}" type="presParOf" srcId="{B10AA1D2-FF68-4A9A-A5BB-B52F6841AACD}" destId="{9E1D3F80-5365-443B-87EA-562E25A2B214}" srcOrd="5" destOrd="0" presId="urn:microsoft.com/office/officeart/2016/7/layout/RepeatingBendingProcessNew"/>
    <dgm:cxn modelId="{A7818341-166B-4C9E-9B75-0955F82E88B2}" type="presParOf" srcId="{9E1D3F80-5365-443B-87EA-562E25A2B214}" destId="{4C456CE0-7E22-405A-94A5-07CE6E4B5467}" srcOrd="0" destOrd="0" presId="urn:microsoft.com/office/officeart/2016/7/layout/RepeatingBendingProcessNew"/>
    <dgm:cxn modelId="{E7F9A527-2AE3-4BC4-9ECD-53B2F5581813}" type="presParOf" srcId="{B10AA1D2-FF68-4A9A-A5BB-B52F6841AACD}" destId="{0A7A7BFB-A47F-47F9-AC1E-26ED72A4E94B}" srcOrd="6" destOrd="0" presId="urn:microsoft.com/office/officeart/2016/7/layout/RepeatingBendingProcessNew"/>
    <dgm:cxn modelId="{BD7171E4-6ADC-414C-9902-A468358362CF}" type="presParOf" srcId="{B10AA1D2-FF68-4A9A-A5BB-B52F6841AACD}" destId="{A4A2FE87-E154-4D50-8EA1-F3602C712F71}" srcOrd="7" destOrd="0" presId="urn:microsoft.com/office/officeart/2016/7/layout/RepeatingBendingProcessNew"/>
    <dgm:cxn modelId="{61C5D5BF-2B4D-41B9-AB0D-38BCF7BA85BE}" type="presParOf" srcId="{A4A2FE87-E154-4D50-8EA1-F3602C712F71}" destId="{B03B4CA6-0A38-41D7-97F5-AC91128B14BC}" srcOrd="0" destOrd="0" presId="urn:microsoft.com/office/officeart/2016/7/layout/RepeatingBendingProcessNew"/>
    <dgm:cxn modelId="{25463D2C-170D-46BA-B13E-2731B3CF58E7}" type="presParOf" srcId="{B10AA1D2-FF68-4A9A-A5BB-B52F6841AACD}" destId="{100DF491-C3AE-4100-B1F6-2116C99CABE7}" srcOrd="8" destOrd="0" presId="urn:microsoft.com/office/officeart/2016/7/layout/RepeatingBendingProcessNew"/>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2C8ED87-6779-4A91-B386-7413D3B524DB}"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684167F5-7DF9-4078-BEFE-583F01A54717}">
      <dgm:prSet/>
      <dgm:spPr/>
      <dgm:t>
        <a:bodyPr/>
        <a:lstStyle/>
        <a:p>
          <a:r>
            <a:rPr lang="en-US"/>
            <a:t>Τι αναμένεται από τα Δικαιούχα Ιδρύματα</a:t>
          </a:r>
        </a:p>
      </dgm:t>
    </dgm:pt>
    <dgm:pt modelId="{45FDCBA0-9A0E-42E2-939E-5D5246212305}" type="parTrans" cxnId="{0491C7E1-5414-42BD-BB4C-A551EDE1DE0C}">
      <dgm:prSet/>
      <dgm:spPr/>
      <dgm:t>
        <a:bodyPr/>
        <a:lstStyle/>
        <a:p>
          <a:endParaRPr lang="en-US"/>
        </a:p>
      </dgm:t>
    </dgm:pt>
    <dgm:pt modelId="{D490963D-402F-4C25-BC4C-C25F8C90CD74}" type="sibTrans" cxnId="{0491C7E1-5414-42BD-BB4C-A551EDE1DE0C}">
      <dgm:prSet/>
      <dgm:spPr/>
      <dgm:t>
        <a:bodyPr/>
        <a:lstStyle/>
        <a:p>
          <a:endParaRPr lang="en-US"/>
        </a:p>
      </dgm:t>
    </dgm:pt>
    <dgm:pt modelId="{2D2403A0-D846-4D9B-8E7F-A8DBC2F28AAD}">
      <dgm:prSet/>
      <dgm:spPr/>
      <dgm:t>
        <a:bodyPr/>
        <a:lstStyle/>
        <a:p>
          <a:r>
            <a:rPr lang="en-US" dirty="0"/>
            <a:t>Θα π</a:t>
          </a:r>
          <a:r>
            <a:rPr lang="en-US" dirty="0" err="1"/>
            <a:t>ρέ</a:t>
          </a:r>
          <a:r>
            <a:rPr lang="en-US" dirty="0"/>
            <a:t>πει να εισάγετε τον αριθμό των συμμετεχόντων  που αντιμετωπίζουν καθένα από τoυς 8 φραγμούς</a:t>
          </a:r>
          <a:r>
            <a:rPr lang="el-GR" dirty="0"/>
            <a:t> </a:t>
          </a:r>
          <a:r>
            <a:rPr lang="en-US" dirty="0"/>
            <a:t>όπ</a:t>
          </a:r>
          <a:r>
            <a:rPr lang="en-US" dirty="0" err="1"/>
            <a:t>ως</a:t>
          </a:r>
          <a:r>
            <a:rPr lang="en-US" dirty="0"/>
            <a:t> α</a:t>
          </a:r>
          <a:r>
            <a:rPr lang="en-US" dirty="0" err="1"/>
            <a:t>υτοί</a:t>
          </a:r>
          <a:r>
            <a:rPr lang="en-US" dirty="0"/>
            <a:t> </a:t>
          </a:r>
          <a:r>
            <a:rPr lang="en-US" dirty="0" err="1"/>
            <a:t>εμφ</a:t>
          </a:r>
          <a:r>
            <a:rPr lang="en-US" dirty="0"/>
            <a:t>ανίζονται στο BM</a:t>
          </a:r>
        </a:p>
      </dgm:t>
    </dgm:pt>
    <dgm:pt modelId="{9CF30339-FCAB-401C-8F81-55D114813384}" type="parTrans" cxnId="{97E12D24-C826-4185-876A-9231914C4E5E}">
      <dgm:prSet/>
      <dgm:spPr/>
      <dgm:t>
        <a:bodyPr/>
        <a:lstStyle/>
        <a:p>
          <a:endParaRPr lang="en-US"/>
        </a:p>
      </dgm:t>
    </dgm:pt>
    <dgm:pt modelId="{F66B7A27-63F1-4B61-9186-6AC352C76E91}" type="sibTrans" cxnId="{97E12D24-C826-4185-876A-9231914C4E5E}">
      <dgm:prSet/>
      <dgm:spPr/>
      <dgm:t>
        <a:bodyPr/>
        <a:lstStyle/>
        <a:p>
          <a:endParaRPr lang="en-US"/>
        </a:p>
      </dgm:t>
    </dgm:pt>
    <dgm:pt modelId="{A88E9D67-A291-4020-963E-F59B3EFE2722}">
      <dgm:prSet/>
      <dgm:spPr/>
      <dgm:t>
        <a:bodyPr/>
        <a:lstStyle/>
        <a:p>
          <a:r>
            <a:rPr lang="en-US"/>
            <a:t>Αναπηρίες, Προβλήματα Υγείας, Πολιτιστικέςδιαφορές, Εκπαιδευτικοί, Κοινωνικοί, Γεωγραφικοί  Οικονομικοί φραγμοί, διακρίσεις</a:t>
          </a:r>
        </a:p>
      </dgm:t>
    </dgm:pt>
    <dgm:pt modelId="{ACA1B745-9659-4F20-86D2-9FC40D18767F}" type="parTrans" cxnId="{EE7AE2F3-64C3-45D0-8165-548A6517DC93}">
      <dgm:prSet/>
      <dgm:spPr/>
      <dgm:t>
        <a:bodyPr/>
        <a:lstStyle/>
        <a:p>
          <a:endParaRPr lang="en-US"/>
        </a:p>
      </dgm:t>
    </dgm:pt>
    <dgm:pt modelId="{B0F08A97-E87F-4399-ABCB-BF63BFC4395B}" type="sibTrans" cxnId="{EE7AE2F3-64C3-45D0-8165-548A6517DC93}">
      <dgm:prSet/>
      <dgm:spPr/>
      <dgm:t>
        <a:bodyPr/>
        <a:lstStyle/>
        <a:p>
          <a:endParaRPr lang="en-US"/>
        </a:p>
      </dgm:t>
    </dgm:pt>
    <dgm:pt modelId="{E85E0DE0-53B5-4053-A62F-838672DF6B24}">
      <dgm:prSet/>
      <dgm:spPr/>
      <dgm:t>
        <a:bodyPr/>
        <a:lstStyle/>
        <a:p>
          <a:r>
            <a:rPr lang="en-US" dirty="0" err="1"/>
            <a:t>Στο</a:t>
          </a:r>
          <a:r>
            <a:rPr lang="en-US" dirty="0"/>
            <a:t> BM </a:t>
          </a:r>
          <a:r>
            <a:rPr lang="en-US" dirty="0" err="1"/>
            <a:t>σημειώνοντ</a:t>
          </a:r>
          <a:r>
            <a:rPr lang="en-US" dirty="0"/>
            <a:t>αι μόνο όσοι θα λάβουν</a:t>
          </a:r>
          <a:r>
            <a:rPr lang="el-GR" dirty="0"/>
            <a:t> </a:t>
          </a:r>
          <a:r>
            <a:rPr lang="en-US" dirty="0" err="1"/>
            <a:t>συμ</a:t>
          </a:r>
          <a:r>
            <a:rPr lang="en-US" dirty="0"/>
            <a:t>πληρωματική υποστήριξη (top-up) ή real cost από  το Erasmus+</a:t>
          </a:r>
        </a:p>
      </dgm:t>
    </dgm:pt>
    <dgm:pt modelId="{680F1568-AA3E-42AA-B2DD-406CCEB09B9A}" type="parTrans" cxnId="{56741801-6488-412F-A26F-02051190253C}">
      <dgm:prSet/>
      <dgm:spPr/>
      <dgm:t>
        <a:bodyPr/>
        <a:lstStyle/>
        <a:p>
          <a:endParaRPr lang="en-US"/>
        </a:p>
      </dgm:t>
    </dgm:pt>
    <dgm:pt modelId="{4E354FDD-1BD3-4E90-AB9D-FA82A89497CA}" type="sibTrans" cxnId="{56741801-6488-412F-A26F-02051190253C}">
      <dgm:prSet/>
      <dgm:spPr/>
      <dgm:t>
        <a:bodyPr/>
        <a:lstStyle/>
        <a:p>
          <a:endParaRPr lang="en-US"/>
        </a:p>
      </dgm:t>
    </dgm:pt>
    <dgm:pt modelId="{A7EEB465-A1A6-4F34-A334-473FEC86ABD7}">
      <dgm:prSet/>
      <dgm:spPr/>
      <dgm:t>
        <a:bodyPr/>
        <a:lstStyle/>
        <a:p>
          <a:r>
            <a:rPr lang="en-US" dirty="0" err="1"/>
            <a:t>Εάν</a:t>
          </a:r>
          <a:r>
            <a:rPr lang="en-US" dirty="0"/>
            <a:t> </a:t>
          </a:r>
          <a:r>
            <a:rPr lang="en-US" dirty="0" err="1"/>
            <a:t>έν</a:t>
          </a:r>
          <a:r>
            <a:rPr lang="en-US" dirty="0"/>
            <a:t>ας/μια συμμετέχων/ουσα λάβει και τα δύο υποστηρικτικά ποσά,δεν θα καταγραφεί δύο φορές στο BM</a:t>
          </a:r>
        </a:p>
      </dgm:t>
    </dgm:pt>
    <dgm:pt modelId="{AC9BC62E-A13E-4343-ACC8-81F434F88D15}" type="parTrans" cxnId="{27A4F125-050C-4DF9-B504-C58D8A934934}">
      <dgm:prSet/>
      <dgm:spPr/>
      <dgm:t>
        <a:bodyPr/>
        <a:lstStyle/>
        <a:p>
          <a:endParaRPr lang="en-US"/>
        </a:p>
      </dgm:t>
    </dgm:pt>
    <dgm:pt modelId="{DC8D4729-7B53-4D56-9B80-00A3C014501F}" type="sibTrans" cxnId="{27A4F125-050C-4DF9-B504-C58D8A934934}">
      <dgm:prSet/>
      <dgm:spPr/>
      <dgm:t>
        <a:bodyPr/>
        <a:lstStyle/>
        <a:p>
          <a:endParaRPr lang="en-US"/>
        </a:p>
      </dgm:t>
    </dgm:pt>
    <dgm:pt modelId="{44F42355-95D6-4CA3-90C9-46FA8D6465D7}" type="pres">
      <dgm:prSet presAssocID="{42C8ED87-6779-4A91-B386-7413D3B524DB}" presName="Name0" presStyleCnt="0">
        <dgm:presLayoutVars>
          <dgm:dir/>
          <dgm:animLvl val="lvl"/>
          <dgm:resizeHandles val="exact"/>
        </dgm:presLayoutVars>
      </dgm:prSet>
      <dgm:spPr/>
    </dgm:pt>
    <dgm:pt modelId="{448D88E4-85F8-4BFC-ACAF-AC64D3D46A5C}" type="pres">
      <dgm:prSet presAssocID="{684167F5-7DF9-4078-BEFE-583F01A54717}" presName="linNode" presStyleCnt="0"/>
      <dgm:spPr/>
    </dgm:pt>
    <dgm:pt modelId="{F84FCF30-AA1A-4A0E-9A37-866882DB31EA}" type="pres">
      <dgm:prSet presAssocID="{684167F5-7DF9-4078-BEFE-583F01A54717}" presName="parentText" presStyleLbl="node1" presStyleIdx="0" presStyleCnt="2">
        <dgm:presLayoutVars>
          <dgm:chMax val="1"/>
          <dgm:bulletEnabled val="1"/>
        </dgm:presLayoutVars>
      </dgm:prSet>
      <dgm:spPr/>
    </dgm:pt>
    <dgm:pt modelId="{3F23368B-B9FA-44E7-A7FA-C9B0B1912BA6}" type="pres">
      <dgm:prSet presAssocID="{684167F5-7DF9-4078-BEFE-583F01A54717}" presName="descendantText" presStyleLbl="alignAccFollowNode1" presStyleIdx="0" presStyleCnt="2">
        <dgm:presLayoutVars>
          <dgm:bulletEnabled val="1"/>
        </dgm:presLayoutVars>
      </dgm:prSet>
      <dgm:spPr/>
    </dgm:pt>
    <dgm:pt modelId="{198655F9-CCB8-4BE6-9F65-DAEACB60A20C}" type="pres">
      <dgm:prSet presAssocID="{D490963D-402F-4C25-BC4C-C25F8C90CD74}" presName="sp" presStyleCnt="0"/>
      <dgm:spPr/>
    </dgm:pt>
    <dgm:pt modelId="{C000DB1B-5403-4BDB-8E75-F2F3F00F02AD}" type="pres">
      <dgm:prSet presAssocID="{A88E9D67-A291-4020-963E-F59B3EFE2722}" presName="linNode" presStyleCnt="0"/>
      <dgm:spPr/>
    </dgm:pt>
    <dgm:pt modelId="{4F5BF9AE-2220-4DF1-BF6B-3CCB9ABC2DA5}" type="pres">
      <dgm:prSet presAssocID="{A88E9D67-A291-4020-963E-F59B3EFE2722}" presName="parentText" presStyleLbl="node1" presStyleIdx="1" presStyleCnt="2">
        <dgm:presLayoutVars>
          <dgm:chMax val="1"/>
          <dgm:bulletEnabled val="1"/>
        </dgm:presLayoutVars>
      </dgm:prSet>
      <dgm:spPr/>
    </dgm:pt>
    <dgm:pt modelId="{4862F6F0-5CEF-4240-BA02-CC767305EC39}" type="pres">
      <dgm:prSet presAssocID="{A88E9D67-A291-4020-963E-F59B3EFE2722}" presName="descendantText" presStyleLbl="alignAccFollowNode1" presStyleIdx="1" presStyleCnt="2">
        <dgm:presLayoutVars>
          <dgm:bulletEnabled val="1"/>
        </dgm:presLayoutVars>
      </dgm:prSet>
      <dgm:spPr/>
    </dgm:pt>
  </dgm:ptLst>
  <dgm:cxnLst>
    <dgm:cxn modelId="{56741801-6488-412F-A26F-02051190253C}" srcId="{A88E9D67-A291-4020-963E-F59B3EFE2722}" destId="{E85E0DE0-53B5-4053-A62F-838672DF6B24}" srcOrd="0" destOrd="0" parTransId="{680F1568-AA3E-42AA-B2DD-406CCEB09B9A}" sibTransId="{4E354FDD-1BD3-4E90-AB9D-FA82A89497CA}"/>
    <dgm:cxn modelId="{2161CA07-B0ED-403A-A2D0-89F59003B56E}" type="presOf" srcId="{42C8ED87-6779-4A91-B386-7413D3B524DB}" destId="{44F42355-95D6-4CA3-90C9-46FA8D6465D7}" srcOrd="0" destOrd="0" presId="urn:microsoft.com/office/officeart/2005/8/layout/vList5"/>
    <dgm:cxn modelId="{97E12D24-C826-4185-876A-9231914C4E5E}" srcId="{684167F5-7DF9-4078-BEFE-583F01A54717}" destId="{2D2403A0-D846-4D9B-8E7F-A8DBC2F28AAD}" srcOrd="0" destOrd="0" parTransId="{9CF30339-FCAB-401C-8F81-55D114813384}" sibTransId="{F66B7A27-63F1-4B61-9186-6AC352C76E91}"/>
    <dgm:cxn modelId="{27A4F125-050C-4DF9-B504-C58D8A934934}" srcId="{A88E9D67-A291-4020-963E-F59B3EFE2722}" destId="{A7EEB465-A1A6-4F34-A334-473FEC86ABD7}" srcOrd="1" destOrd="0" parTransId="{AC9BC62E-A13E-4343-ACC8-81F434F88D15}" sibTransId="{DC8D4729-7B53-4D56-9B80-00A3C014501F}"/>
    <dgm:cxn modelId="{015AB968-359A-4344-955B-94DAF5F468AD}" type="presOf" srcId="{E85E0DE0-53B5-4053-A62F-838672DF6B24}" destId="{4862F6F0-5CEF-4240-BA02-CC767305EC39}" srcOrd="0" destOrd="0" presId="urn:microsoft.com/office/officeart/2005/8/layout/vList5"/>
    <dgm:cxn modelId="{D81521A4-2FFF-4278-BBE2-48A56681A110}" type="presOf" srcId="{A7EEB465-A1A6-4F34-A334-473FEC86ABD7}" destId="{4862F6F0-5CEF-4240-BA02-CC767305EC39}" srcOrd="0" destOrd="1" presId="urn:microsoft.com/office/officeart/2005/8/layout/vList5"/>
    <dgm:cxn modelId="{0491C7E1-5414-42BD-BB4C-A551EDE1DE0C}" srcId="{42C8ED87-6779-4A91-B386-7413D3B524DB}" destId="{684167F5-7DF9-4078-BEFE-583F01A54717}" srcOrd="0" destOrd="0" parTransId="{45FDCBA0-9A0E-42E2-939E-5D5246212305}" sibTransId="{D490963D-402F-4C25-BC4C-C25F8C90CD74}"/>
    <dgm:cxn modelId="{7399A0F3-DB5A-45E8-A80D-EB487F1D01D0}" type="presOf" srcId="{2D2403A0-D846-4D9B-8E7F-A8DBC2F28AAD}" destId="{3F23368B-B9FA-44E7-A7FA-C9B0B1912BA6}" srcOrd="0" destOrd="0" presId="urn:microsoft.com/office/officeart/2005/8/layout/vList5"/>
    <dgm:cxn modelId="{EE7AE2F3-64C3-45D0-8165-548A6517DC93}" srcId="{42C8ED87-6779-4A91-B386-7413D3B524DB}" destId="{A88E9D67-A291-4020-963E-F59B3EFE2722}" srcOrd="1" destOrd="0" parTransId="{ACA1B745-9659-4F20-86D2-9FC40D18767F}" sibTransId="{B0F08A97-E87F-4399-ABCB-BF63BFC4395B}"/>
    <dgm:cxn modelId="{94A57CF6-3A61-4B66-84F3-F6EDC8B8BFF6}" type="presOf" srcId="{684167F5-7DF9-4078-BEFE-583F01A54717}" destId="{F84FCF30-AA1A-4A0E-9A37-866882DB31EA}" srcOrd="0" destOrd="0" presId="urn:microsoft.com/office/officeart/2005/8/layout/vList5"/>
    <dgm:cxn modelId="{2439D2F6-E65D-4086-AAB8-E8FD841EE4EC}" type="presOf" srcId="{A88E9D67-A291-4020-963E-F59B3EFE2722}" destId="{4F5BF9AE-2220-4DF1-BF6B-3CCB9ABC2DA5}" srcOrd="0" destOrd="0" presId="urn:microsoft.com/office/officeart/2005/8/layout/vList5"/>
    <dgm:cxn modelId="{CC8E48F4-6B7F-48AC-BA11-60003DDB5742}" type="presParOf" srcId="{44F42355-95D6-4CA3-90C9-46FA8D6465D7}" destId="{448D88E4-85F8-4BFC-ACAF-AC64D3D46A5C}" srcOrd="0" destOrd="0" presId="urn:microsoft.com/office/officeart/2005/8/layout/vList5"/>
    <dgm:cxn modelId="{C255BC04-C8C3-40FF-B6A2-C5414860131F}" type="presParOf" srcId="{448D88E4-85F8-4BFC-ACAF-AC64D3D46A5C}" destId="{F84FCF30-AA1A-4A0E-9A37-866882DB31EA}" srcOrd="0" destOrd="0" presId="urn:microsoft.com/office/officeart/2005/8/layout/vList5"/>
    <dgm:cxn modelId="{4BA7C525-43CE-4123-8D9E-3A57BDA00417}" type="presParOf" srcId="{448D88E4-85F8-4BFC-ACAF-AC64D3D46A5C}" destId="{3F23368B-B9FA-44E7-A7FA-C9B0B1912BA6}" srcOrd="1" destOrd="0" presId="urn:microsoft.com/office/officeart/2005/8/layout/vList5"/>
    <dgm:cxn modelId="{FB121B7B-E41D-4CD1-AE63-B717A3C9E241}" type="presParOf" srcId="{44F42355-95D6-4CA3-90C9-46FA8D6465D7}" destId="{198655F9-CCB8-4BE6-9F65-DAEACB60A20C}" srcOrd="1" destOrd="0" presId="urn:microsoft.com/office/officeart/2005/8/layout/vList5"/>
    <dgm:cxn modelId="{DD59A534-6AFA-41B2-9A82-9075DE06638B}" type="presParOf" srcId="{44F42355-95D6-4CA3-90C9-46FA8D6465D7}" destId="{C000DB1B-5403-4BDB-8E75-F2F3F00F02AD}" srcOrd="2" destOrd="0" presId="urn:microsoft.com/office/officeart/2005/8/layout/vList5"/>
    <dgm:cxn modelId="{FC9632E7-E6E4-4E2B-B94A-E672682E333B}" type="presParOf" srcId="{C000DB1B-5403-4BDB-8E75-F2F3F00F02AD}" destId="{4F5BF9AE-2220-4DF1-BF6B-3CCB9ABC2DA5}" srcOrd="0" destOrd="0" presId="urn:microsoft.com/office/officeart/2005/8/layout/vList5"/>
    <dgm:cxn modelId="{9BBBBA3E-C1EA-4ABF-B23C-82BC3FC279D9}" type="presParOf" srcId="{C000DB1B-5403-4BDB-8E75-F2F3F00F02AD}" destId="{4862F6F0-5CEF-4240-BA02-CC767305EC3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4F3CC4E-212D-4B3D-87A6-711A5AB0D198}"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DE713629-F122-4E51-A96A-614F79E05248}">
      <dgm:prSet/>
      <dgm:spPr/>
      <dgm:t>
        <a:bodyPr/>
        <a:lstStyle/>
        <a:p>
          <a:r>
            <a:rPr lang="el-GR"/>
            <a:t>Σταυρούλα Αντωνίου</a:t>
          </a:r>
          <a:endParaRPr lang="en-US"/>
        </a:p>
      </dgm:t>
    </dgm:pt>
    <dgm:pt modelId="{43F104A3-79ED-4813-BFBA-E76E342E4F32}" type="parTrans" cxnId="{EF44F184-761D-4F2E-8703-6933295A777B}">
      <dgm:prSet/>
      <dgm:spPr/>
      <dgm:t>
        <a:bodyPr/>
        <a:lstStyle/>
        <a:p>
          <a:endParaRPr lang="en-US"/>
        </a:p>
      </dgm:t>
    </dgm:pt>
    <dgm:pt modelId="{5F2F776C-8890-433C-8C2F-025F5589C722}" type="sibTrans" cxnId="{EF44F184-761D-4F2E-8703-6933295A777B}">
      <dgm:prSet/>
      <dgm:spPr/>
      <dgm:t>
        <a:bodyPr/>
        <a:lstStyle/>
        <a:p>
          <a:endParaRPr lang="en-US"/>
        </a:p>
      </dgm:t>
    </dgm:pt>
    <dgm:pt modelId="{36511BEC-AF13-4859-8ACF-EFFD3F21BCA1}">
      <dgm:prSet/>
      <dgm:spPr/>
      <dgm:t>
        <a:bodyPr/>
        <a:lstStyle/>
        <a:p>
          <a:r>
            <a:rPr lang="el-GR"/>
            <a:t>Λειτουργός Προγράμματος ΑΕ</a:t>
          </a:r>
          <a:endParaRPr lang="en-US"/>
        </a:p>
      </dgm:t>
    </dgm:pt>
    <dgm:pt modelId="{DE634FDF-18EB-48D5-8DD1-F6C8611DDD5D}" type="parTrans" cxnId="{3C2D6798-5592-4DC3-B06B-231F48F9FBD7}">
      <dgm:prSet/>
      <dgm:spPr/>
      <dgm:t>
        <a:bodyPr/>
        <a:lstStyle/>
        <a:p>
          <a:endParaRPr lang="en-US"/>
        </a:p>
      </dgm:t>
    </dgm:pt>
    <dgm:pt modelId="{76DE8AB0-6965-49B2-8F29-26D4A7B11439}" type="sibTrans" cxnId="{3C2D6798-5592-4DC3-B06B-231F48F9FBD7}">
      <dgm:prSet/>
      <dgm:spPr/>
      <dgm:t>
        <a:bodyPr/>
        <a:lstStyle/>
        <a:p>
          <a:endParaRPr lang="en-US"/>
        </a:p>
      </dgm:t>
    </dgm:pt>
    <dgm:pt modelId="{5029E77B-5F69-4A34-B6A3-07B06AAF466E}">
      <dgm:prSet/>
      <dgm:spPr/>
      <dgm:t>
        <a:bodyPr/>
        <a:lstStyle/>
        <a:p>
          <a:r>
            <a:rPr lang="el-GR" dirty="0" err="1">
              <a:hlinkClick xmlns:r="http://schemas.openxmlformats.org/officeDocument/2006/relationships" r:id="rId1"/>
            </a:rPr>
            <a:t>Ηλ</a:t>
          </a:r>
          <a:r>
            <a:rPr lang="el-GR" dirty="0">
              <a:hlinkClick xmlns:r="http://schemas.openxmlformats.org/officeDocument/2006/relationships" r:id="rId1"/>
            </a:rPr>
            <a:t>. </a:t>
          </a:r>
          <a:r>
            <a:rPr lang="en-GB" dirty="0">
              <a:hlinkClick xmlns:r="http://schemas.openxmlformats.org/officeDocument/2006/relationships" r:id="rId1"/>
            </a:rPr>
            <a:t>T</a:t>
          </a:r>
          <a:r>
            <a:rPr lang="el-GR" dirty="0" err="1">
              <a:hlinkClick xmlns:r="http://schemas.openxmlformats.org/officeDocument/2006/relationships" r:id="rId1"/>
            </a:rPr>
            <a:t>αχυδ</a:t>
          </a:r>
          <a:r>
            <a:rPr lang="el-GR" dirty="0">
              <a:hlinkClick xmlns:r="http://schemas.openxmlformats.org/officeDocument/2006/relationships" r:id="rId1"/>
            </a:rPr>
            <a:t>.</a:t>
          </a:r>
          <a:r>
            <a:rPr lang="en-GB" dirty="0">
              <a:hlinkClick xmlns:r="http://schemas.openxmlformats.org/officeDocument/2006/relationships" r:id="rId1"/>
            </a:rPr>
            <a:t>santoniou@idep.org.cy</a:t>
          </a:r>
          <a:r>
            <a:rPr lang="en-GB" dirty="0"/>
            <a:t> </a:t>
          </a:r>
          <a:endParaRPr lang="en-US" dirty="0"/>
        </a:p>
      </dgm:t>
    </dgm:pt>
    <dgm:pt modelId="{E89AEFB9-5E53-4219-B833-7487C39BBFC5}" type="parTrans" cxnId="{255CE2F7-F11B-49BA-8CBB-A982468ABD40}">
      <dgm:prSet/>
      <dgm:spPr/>
      <dgm:t>
        <a:bodyPr/>
        <a:lstStyle/>
        <a:p>
          <a:endParaRPr lang="en-US"/>
        </a:p>
      </dgm:t>
    </dgm:pt>
    <dgm:pt modelId="{50ECD63B-E3E3-4CAD-9B56-CB0BBA22492A}" type="sibTrans" cxnId="{255CE2F7-F11B-49BA-8CBB-A982468ABD40}">
      <dgm:prSet/>
      <dgm:spPr/>
      <dgm:t>
        <a:bodyPr/>
        <a:lstStyle/>
        <a:p>
          <a:endParaRPr lang="en-US"/>
        </a:p>
      </dgm:t>
    </dgm:pt>
    <dgm:pt modelId="{888ECAED-A9B1-466B-B457-99C1345C0EB7}">
      <dgm:prSet/>
      <dgm:spPr/>
      <dgm:t>
        <a:bodyPr/>
        <a:lstStyle/>
        <a:p>
          <a:r>
            <a:rPr lang="el-GR" dirty="0"/>
            <a:t>Τηλ</a:t>
          </a:r>
          <a:r>
            <a:rPr lang="en-GB" dirty="0"/>
            <a:t>: 22448891</a:t>
          </a:r>
          <a:endParaRPr lang="en-US" dirty="0"/>
        </a:p>
      </dgm:t>
    </dgm:pt>
    <dgm:pt modelId="{06F54C86-D3C8-4A2D-B496-D031B711C9BA}" type="parTrans" cxnId="{56267BA2-DCF0-40ED-BCD0-2F34FA731864}">
      <dgm:prSet/>
      <dgm:spPr/>
      <dgm:t>
        <a:bodyPr/>
        <a:lstStyle/>
        <a:p>
          <a:endParaRPr lang="en-US"/>
        </a:p>
      </dgm:t>
    </dgm:pt>
    <dgm:pt modelId="{9D713984-5025-4A6C-8411-849607632DE9}" type="sibTrans" cxnId="{56267BA2-DCF0-40ED-BCD0-2F34FA731864}">
      <dgm:prSet/>
      <dgm:spPr/>
      <dgm:t>
        <a:bodyPr/>
        <a:lstStyle/>
        <a:p>
          <a:endParaRPr lang="en-US"/>
        </a:p>
      </dgm:t>
    </dgm:pt>
    <dgm:pt modelId="{7EE9D8B6-BC60-4E42-B111-79550BABF7D9}">
      <dgm:prSet/>
      <dgm:spPr/>
      <dgm:t>
        <a:bodyPr/>
        <a:lstStyle/>
        <a:p>
          <a:r>
            <a:rPr lang="el-GR" dirty="0"/>
            <a:t>Ώρες Γραφείου</a:t>
          </a:r>
          <a:r>
            <a:rPr lang="en-GB" dirty="0"/>
            <a:t>: 8:00- 3:30</a:t>
          </a:r>
          <a:endParaRPr lang="en-US" dirty="0"/>
        </a:p>
      </dgm:t>
    </dgm:pt>
    <dgm:pt modelId="{CDA95E9D-3B5A-45AA-87DB-D9581706DDBC}" type="parTrans" cxnId="{72C8989D-BDBA-4E3B-BDBE-F05CBCDFBB5E}">
      <dgm:prSet/>
      <dgm:spPr/>
      <dgm:t>
        <a:bodyPr/>
        <a:lstStyle/>
        <a:p>
          <a:endParaRPr lang="en-US"/>
        </a:p>
      </dgm:t>
    </dgm:pt>
    <dgm:pt modelId="{DEE9AA1B-CE8A-4B7C-BD7E-39CC23753AA2}" type="sibTrans" cxnId="{72C8989D-BDBA-4E3B-BDBE-F05CBCDFBB5E}">
      <dgm:prSet/>
      <dgm:spPr/>
      <dgm:t>
        <a:bodyPr/>
        <a:lstStyle/>
        <a:p>
          <a:endParaRPr lang="en-US"/>
        </a:p>
      </dgm:t>
    </dgm:pt>
    <dgm:pt modelId="{E6DF5B59-F0F2-4FFD-82F7-3822F9458CFF}" type="pres">
      <dgm:prSet presAssocID="{44F3CC4E-212D-4B3D-87A6-711A5AB0D198}" presName="linear" presStyleCnt="0">
        <dgm:presLayoutVars>
          <dgm:dir/>
          <dgm:animLvl val="lvl"/>
          <dgm:resizeHandles val="exact"/>
        </dgm:presLayoutVars>
      </dgm:prSet>
      <dgm:spPr/>
    </dgm:pt>
    <dgm:pt modelId="{20B8DF08-3393-470A-9A44-58DAA2DAD849}" type="pres">
      <dgm:prSet presAssocID="{DE713629-F122-4E51-A96A-614F79E05248}" presName="parentLin" presStyleCnt="0"/>
      <dgm:spPr/>
    </dgm:pt>
    <dgm:pt modelId="{7319318D-4220-4F7F-8B98-3C51B0998AEF}" type="pres">
      <dgm:prSet presAssocID="{DE713629-F122-4E51-A96A-614F79E05248}" presName="parentLeftMargin" presStyleLbl="node1" presStyleIdx="0" presStyleCnt="5"/>
      <dgm:spPr/>
    </dgm:pt>
    <dgm:pt modelId="{A7C8B783-8E05-4B0A-B76E-C571E2086DBB}" type="pres">
      <dgm:prSet presAssocID="{DE713629-F122-4E51-A96A-614F79E05248}" presName="parentText" presStyleLbl="node1" presStyleIdx="0" presStyleCnt="5">
        <dgm:presLayoutVars>
          <dgm:chMax val="0"/>
          <dgm:bulletEnabled val="1"/>
        </dgm:presLayoutVars>
      </dgm:prSet>
      <dgm:spPr/>
    </dgm:pt>
    <dgm:pt modelId="{0A6F2BBD-6184-4EFF-8B6F-1BB91BEE6696}" type="pres">
      <dgm:prSet presAssocID="{DE713629-F122-4E51-A96A-614F79E05248}" presName="negativeSpace" presStyleCnt="0"/>
      <dgm:spPr/>
    </dgm:pt>
    <dgm:pt modelId="{419405D7-EE85-4C76-BC9F-D2DAA29130AB}" type="pres">
      <dgm:prSet presAssocID="{DE713629-F122-4E51-A96A-614F79E05248}" presName="childText" presStyleLbl="conFgAcc1" presStyleIdx="0" presStyleCnt="5">
        <dgm:presLayoutVars>
          <dgm:bulletEnabled val="1"/>
        </dgm:presLayoutVars>
      </dgm:prSet>
      <dgm:spPr/>
    </dgm:pt>
    <dgm:pt modelId="{795DBE74-ACC9-4ECB-A7C4-EDB6CFAB6FCF}" type="pres">
      <dgm:prSet presAssocID="{5F2F776C-8890-433C-8C2F-025F5589C722}" presName="spaceBetweenRectangles" presStyleCnt="0"/>
      <dgm:spPr/>
    </dgm:pt>
    <dgm:pt modelId="{F076F2D5-6EE6-4A53-A4F4-9B049638BBA0}" type="pres">
      <dgm:prSet presAssocID="{36511BEC-AF13-4859-8ACF-EFFD3F21BCA1}" presName="parentLin" presStyleCnt="0"/>
      <dgm:spPr/>
    </dgm:pt>
    <dgm:pt modelId="{F5AF0409-E745-4B08-9118-200264F301BE}" type="pres">
      <dgm:prSet presAssocID="{36511BEC-AF13-4859-8ACF-EFFD3F21BCA1}" presName="parentLeftMargin" presStyleLbl="node1" presStyleIdx="0" presStyleCnt="5"/>
      <dgm:spPr/>
    </dgm:pt>
    <dgm:pt modelId="{2E087543-77BD-44C2-B82F-C56BB2F2493B}" type="pres">
      <dgm:prSet presAssocID="{36511BEC-AF13-4859-8ACF-EFFD3F21BCA1}" presName="parentText" presStyleLbl="node1" presStyleIdx="1" presStyleCnt="5">
        <dgm:presLayoutVars>
          <dgm:chMax val="0"/>
          <dgm:bulletEnabled val="1"/>
        </dgm:presLayoutVars>
      </dgm:prSet>
      <dgm:spPr/>
    </dgm:pt>
    <dgm:pt modelId="{FAFA7DD3-6291-469F-BF1B-81DB5F914216}" type="pres">
      <dgm:prSet presAssocID="{36511BEC-AF13-4859-8ACF-EFFD3F21BCA1}" presName="negativeSpace" presStyleCnt="0"/>
      <dgm:spPr/>
    </dgm:pt>
    <dgm:pt modelId="{B4DE164F-3EF2-4640-B305-11FED608891B}" type="pres">
      <dgm:prSet presAssocID="{36511BEC-AF13-4859-8ACF-EFFD3F21BCA1}" presName="childText" presStyleLbl="conFgAcc1" presStyleIdx="1" presStyleCnt="5">
        <dgm:presLayoutVars>
          <dgm:bulletEnabled val="1"/>
        </dgm:presLayoutVars>
      </dgm:prSet>
      <dgm:spPr/>
    </dgm:pt>
    <dgm:pt modelId="{53700E58-B940-4C9B-8EA3-CD8A60C93B42}" type="pres">
      <dgm:prSet presAssocID="{76DE8AB0-6965-49B2-8F29-26D4A7B11439}" presName="spaceBetweenRectangles" presStyleCnt="0"/>
      <dgm:spPr/>
    </dgm:pt>
    <dgm:pt modelId="{365F643C-C343-4958-92A9-43C900124EFC}" type="pres">
      <dgm:prSet presAssocID="{5029E77B-5F69-4A34-B6A3-07B06AAF466E}" presName="parentLin" presStyleCnt="0"/>
      <dgm:spPr/>
    </dgm:pt>
    <dgm:pt modelId="{82E6E599-20A4-451F-8E3E-005CC3CD4CC3}" type="pres">
      <dgm:prSet presAssocID="{5029E77B-5F69-4A34-B6A3-07B06AAF466E}" presName="parentLeftMargin" presStyleLbl="node1" presStyleIdx="1" presStyleCnt="5"/>
      <dgm:spPr/>
    </dgm:pt>
    <dgm:pt modelId="{912A2323-0B39-4299-85BA-65AACB73264A}" type="pres">
      <dgm:prSet presAssocID="{5029E77B-5F69-4A34-B6A3-07B06AAF466E}" presName="parentText" presStyleLbl="node1" presStyleIdx="2" presStyleCnt="5">
        <dgm:presLayoutVars>
          <dgm:chMax val="0"/>
          <dgm:bulletEnabled val="1"/>
        </dgm:presLayoutVars>
      </dgm:prSet>
      <dgm:spPr/>
    </dgm:pt>
    <dgm:pt modelId="{65BDC0FC-14DC-472F-9897-861D4208F2DA}" type="pres">
      <dgm:prSet presAssocID="{5029E77B-5F69-4A34-B6A3-07B06AAF466E}" presName="negativeSpace" presStyleCnt="0"/>
      <dgm:spPr/>
    </dgm:pt>
    <dgm:pt modelId="{7F7E09EE-B75D-47CE-9B1F-17A9FAABC89B}" type="pres">
      <dgm:prSet presAssocID="{5029E77B-5F69-4A34-B6A3-07B06AAF466E}" presName="childText" presStyleLbl="conFgAcc1" presStyleIdx="2" presStyleCnt="5">
        <dgm:presLayoutVars>
          <dgm:bulletEnabled val="1"/>
        </dgm:presLayoutVars>
      </dgm:prSet>
      <dgm:spPr/>
    </dgm:pt>
    <dgm:pt modelId="{1418F2D1-00EE-41AD-8527-31E9B6CDA0D8}" type="pres">
      <dgm:prSet presAssocID="{50ECD63B-E3E3-4CAD-9B56-CB0BBA22492A}" presName="spaceBetweenRectangles" presStyleCnt="0"/>
      <dgm:spPr/>
    </dgm:pt>
    <dgm:pt modelId="{AA78646B-EC4F-4EBA-BDC3-905CF315C517}" type="pres">
      <dgm:prSet presAssocID="{888ECAED-A9B1-466B-B457-99C1345C0EB7}" presName="parentLin" presStyleCnt="0"/>
      <dgm:spPr/>
    </dgm:pt>
    <dgm:pt modelId="{2E8427BB-A35E-43E6-A44B-1800AB774EA9}" type="pres">
      <dgm:prSet presAssocID="{888ECAED-A9B1-466B-B457-99C1345C0EB7}" presName="parentLeftMargin" presStyleLbl="node1" presStyleIdx="2" presStyleCnt="5"/>
      <dgm:spPr/>
    </dgm:pt>
    <dgm:pt modelId="{F19E84A8-BEA1-49E7-A143-DCE42BE215FF}" type="pres">
      <dgm:prSet presAssocID="{888ECAED-A9B1-466B-B457-99C1345C0EB7}" presName="parentText" presStyleLbl="node1" presStyleIdx="3" presStyleCnt="5">
        <dgm:presLayoutVars>
          <dgm:chMax val="0"/>
          <dgm:bulletEnabled val="1"/>
        </dgm:presLayoutVars>
      </dgm:prSet>
      <dgm:spPr/>
    </dgm:pt>
    <dgm:pt modelId="{FFF96B15-E869-4C3C-BA1A-750BC6B67323}" type="pres">
      <dgm:prSet presAssocID="{888ECAED-A9B1-466B-B457-99C1345C0EB7}" presName="negativeSpace" presStyleCnt="0"/>
      <dgm:spPr/>
    </dgm:pt>
    <dgm:pt modelId="{3463C054-4FDF-4950-99C7-CAF55BBE8763}" type="pres">
      <dgm:prSet presAssocID="{888ECAED-A9B1-466B-B457-99C1345C0EB7}" presName="childText" presStyleLbl="conFgAcc1" presStyleIdx="3" presStyleCnt="5">
        <dgm:presLayoutVars>
          <dgm:bulletEnabled val="1"/>
        </dgm:presLayoutVars>
      </dgm:prSet>
      <dgm:spPr/>
    </dgm:pt>
    <dgm:pt modelId="{ADD4328E-7264-4E57-9C93-36F15E17604A}" type="pres">
      <dgm:prSet presAssocID="{9D713984-5025-4A6C-8411-849607632DE9}" presName="spaceBetweenRectangles" presStyleCnt="0"/>
      <dgm:spPr/>
    </dgm:pt>
    <dgm:pt modelId="{0E3FBA2C-385C-4AC7-9938-C8CC09886A2B}" type="pres">
      <dgm:prSet presAssocID="{7EE9D8B6-BC60-4E42-B111-79550BABF7D9}" presName="parentLin" presStyleCnt="0"/>
      <dgm:spPr/>
    </dgm:pt>
    <dgm:pt modelId="{9EAD4CB7-53B4-40A9-885B-5358677182F2}" type="pres">
      <dgm:prSet presAssocID="{7EE9D8B6-BC60-4E42-B111-79550BABF7D9}" presName="parentLeftMargin" presStyleLbl="node1" presStyleIdx="3" presStyleCnt="5"/>
      <dgm:spPr/>
    </dgm:pt>
    <dgm:pt modelId="{D954A878-B14B-4A0D-AD15-2108C37630C1}" type="pres">
      <dgm:prSet presAssocID="{7EE9D8B6-BC60-4E42-B111-79550BABF7D9}" presName="parentText" presStyleLbl="node1" presStyleIdx="4" presStyleCnt="5">
        <dgm:presLayoutVars>
          <dgm:chMax val="0"/>
          <dgm:bulletEnabled val="1"/>
        </dgm:presLayoutVars>
      </dgm:prSet>
      <dgm:spPr/>
    </dgm:pt>
    <dgm:pt modelId="{123BDFF7-8846-4E43-A991-FF09D315B95F}" type="pres">
      <dgm:prSet presAssocID="{7EE9D8B6-BC60-4E42-B111-79550BABF7D9}" presName="negativeSpace" presStyleCnt="0"/>
      <dgm:spPr/>
    </dgm:pt>
    <dgm:pt modelId="{C154AD44-0F35-4E0A-B50D-29309E57DC12}" type="pres">
      <dgm:prSet presAssocID="{7EE9D8B6-BC60-4E42-B111-79550BABF7D9}" presName="childText" presStyleLbl="conFgAcc1" presStyleIdx="4" presStyleCnt="5">
        <dgm:presLayoutVars>
          <dgm:bulletEnabled val="1"/>
        </dgm:presLayoutVars>
      </dgm:prSet>
      <dgm:spPr/>
    </dgm:pt>
  </dgm:ptLst>
  <dgm:cxnLst>
    <dgm:cxn modelId="{82127904-66B8-46E2-9481-9C66D2954052}" type="presOf" srcId="{7EE9D8B6-BC60-4E42-B111-79550BABF7D9}" destId="{D954A878-B14B-4A0D-AD15-2108C37630C1}" srcOrd="1" destOrd="0" presId="urn:microsoft.com/office/officeart/2005/8/layout/list1"/>
    <dgm:cxn modelId="{F699FD1B-EDDA-42B8-9839-1F3E6C203471}" type="presOf" srcId="{5029E77B-5F69-4A34-B6A3-07B06AAF466E}" destId="{912A2323-0B39-4299-85BA-65AACB73264A}" srcOrd="1" destOrd="0" presId="urn:microsoft.com/office/officeart/2005/8/layout/list1"/>
    <dgm:cxn modelId="{E820E43D-9027-4E6E-9D30-350FF9F25FF3}" type="presOf" srcId="{DE713629-F122-4E51-A96A-614F79E05248}" destId="{A7C8B783-8E05-4B0A-B76E-C571E2086DBB}" srcOrd="1" destOrd="0" presId="urn:microsoft.com/office/officeart/2005/8/layout/list1"/>
    <dgm:cxn modelId="{85C95960-C717-4E36-BF71-49F56A3A50BB}" type="presOf" srcId="{44F3CC4E-212D-4B3D-87A6-711A5AB0D198}" destId="{E6DF5B59-F0F2-4FFD-82F7-3822F9458CFF}" srcOrd="0" destOrd="0" presId="urn:microsoft.com/office/officeart/2005/8/layout/list1"/>
    <dgm:cxn modelId="{7706C26A-C52E-4C2D-9FC9-24371FDD9C2C}" type="presOf" srcId="{DE713629-F122-4E51-A96A-614F79E05248}" destId="{7319318D-4220-4F7F-8B98-3C51B0998AEF}" srcOrd="0" destOrd="0" presId="urn:microsoft.com/office/officeart/2005/8/layout/list1"/>
    <dgm:cxn modelId="{BEC8EB50-3269-4591-8F06-2F3EA94C8546}" type="presOf" srcId="{36511BEC-AF13-4859-8ACF-EFFD3F21BCA1}" destId="{F5AF0409-E745-4B08-9118-200264F301BE}" srcOrd="0" destOrd="0" presId="urn:microsoft.com/office/officeart/2005/8/layout/list1"/>
    <dgm:cxn modelId="{B414A557-0385-4E42-9373-8E686FF71E08}" type="presOf" srcId="{7EE9D8B6-BC60-4E42-B111-79550BABF7D9}" destId="{9EAD4CB7-53B4-40A9-885B-5358677182F2}" srcOrd="0" destOrd="0" presId="urn:microsoft.com/office/officeart/2005/8/layout/list1"/>
    <dgm:cxn modelId="{EF44F184-761D-4F2E-8703-6933295A777B}" srcId="{44F3CC4E-212D-4B3D-87A6-711A5AB0D198}" destId="{DE713629-F122-4E51-A96A-614F79E05248}" srcOrd="0" destOrd="0" parTransId="{43F104A3-79ED-4813-BFBA-E76E342E4F32}" sibTransId="{5F2F776C-8890-433C-8C2F-025F5589C722}"/>
    <dgm:cxn modelId="{3C2D6798-5592-4DC3-B06B-231F48F9FBD7}" srcId="{44F3CC4E-212D-4B3D-87A6-711A5AB0D198}" destId="{36511BEC-AF13-4859-8ACF-EFFD3F21BCA1}" srcOrd="1" destOrd="0" parTransId="{DE634FDF-18EB-48D5-8DD1-F6C8611DDD5D}" sibTransId="{76DE8AB0-6965-49B2-8F29-26D4A7B11439}"/>
    <dgm:cxn modelId="{72C8989D-BDBA-4E3B-BDBE-F05CBCDFBB5E}" srcId="{44F3CC4E-212D-4B3D-87A6-711A5AB0D198}" destId="{7EE9D8B6-BC60-4E42-B111-79550BABF7D9}" srcOrd="4" destOrd="0" parTransId="{CDA95E9D-3B5A-45AA-87DB-D9581706DDBC}" sibTransId="{DEE9AA1B-CE8A-4B7C-BD7E-39CC23753AA2}"/>
    <dgm:cxn modelId="{56267BA2-DCF0-40ED-BCD0-2F34FA731864}" srcId="{44F3CC4E-212D-4B3D-87A6-711A5AB0D198}" destId="{888ECAED-A9B1-466B-B457-99C1345C0EB7}" srcOrd="3" destOrd="0" parTransId="{06F54C86-D3C8-4A2D-B496-D031B711C9BA}" sibTransId="{9D713984-5025-4A6C-8411-849607632DE9}"/>
    <dgm:cxn modelId="{83B2CBAA-45EF-4808-85D9-07826D2BD01E}" type="presOf" srcId="{888ECAED-A9B1-466B-B457-99C1345C0EB7}" destId="{F19E84A8-BEA1-49E7-A143-DCE42BE215FF}" srcOrd="1" destOrd="0" presId="urn:microsoft.com/office/officeart/2005/8/layout/list1"/>
    <dgm:cxn modelId="{3A51D8BA-EDB2-46B3-98AC-B31EED1F344C}" type="presOf" srcId="{36511BEC-AF13-4859-8ACF-EFFD3F21BCA1}" destId="{2E087543-77BD-44C2-B82F-C56BB2F2493B}" srcOrd="1" destOrd="0" presId="urn:microsoft.com/office/officeart/2005/8/layout/list1"/>
    <dgm:cxn modelId="{B98EC6D3-7F41-4536-9BD6-CB1CD9E31522}" type="presOf" srcId="{5029E77B-5F69-4A34-B6A3-07B06AAF466E}" destId="{82E6E599-20A4-451F-8E3E-005CC3CD4CC3}" srcOrd="0" destOrd="0" presId="urn:microsoft.com/office/officeart/2005/8/layout/list1"/>
    <dgm:cxn modelId="{32EBD0D4-51C6-44FF-8CFB-A3BA6B476353}" type="presOf" srcId="{888ECAED-A9B1-466B-B457-99C1345C0EB7}" destId="{2E8427BB-A35E-43E6-A44B-1800AB774EA9}" srcOrd="0" destOrd="0" presId="urn:microsoft.com/office/officeart/2005/8/layout/list1"/>
    <dgm:cxn modelId="{255CE2F7-F11B-49BA-8CBB-A982468ABD40}" srcId="{44F3CC4E-212D-4B3D-87A6-711A5AB0D198}" destId="{5029E77B-5F69-4A34-B6A3-07B06AAF466E}" srcOrd="2" destOrd="0" parTransId="{E89AEFB9-5E53-4219-B833-7487C39BBFC5}" sibTransId="{50ECD63B-E3E3-4CAD-9B56-CB0BBA22492A}"/>
    <dgm:cxn modelId="{AD35A024-19D3-4661-8C88-7FE688F02C85}" type="presParOf" srcId="{E6DF5B59-F0F2-4FFD-82F7-3822F9458CFF}" destId="{20B8DF08-3393-470A-9A44-58DAA2DAD849}" srcOrd="0" destOrd="0" presId="urn:microsoft.com/office/officeart/2005/8/layout/list1"/>
    <dgm:cxn modelId="{07293090-0C85-4FF4-B51A-52BDB60039B0}" type="presParOf" srcId="{20B8DF08-3393-470A-9A44-58DAA2DAD849}" destId="{7319318D-4220-4F7F-8B98-3C51B0998AEF}" srcOrd="0" destOrd="0" presId="urn:microsoft.com/office/officeart/2005/8/layout/list1"/>
    <dgm:cxn modelId="{AB4B2953-CB06-4229-945C-D827DCB6A2F8}" type="presParOf" srcId="{20B8DF08-3393-470A-9A44-58DAA2DAD849}" destId="{A7C8B783-8E05-4B0A-B76E-C571E2086DBB}" srcOrd="1" destOrd="0" presId="urn:microsoft.com/office/officeart/2005/8/layout/list1"/>
    <dgm:cxn modelId="{B1836A7D-8D46-43E1-B133-9F3C04713EA5}" type="presParOf" srcId="{E6DF5B59-F0F2-4FFD-82F7-3822F9458CFF}" destId="{0A6F2BBD-6184-4EFF-8B6F-1BB91BEE6696}" srcOrd="1" destOrd="0" presId="urn:microsoft.com/office/officeart/2005/8/layout/list1"/>
    <dgm:cxn modelId="{CCC79129-4131-4D84-816C-9989730A0C9F}" type="presParOf" srcId="{E6DF5B59-F0F2-4FFD-82F7-3822F9458CFF}" destId="{419405D7-EE85-4C76-BC9F-D2DAA29130AB}" srcOrd="2" destOrd="0" presId="urn:microsoft.com/office/officeart/2005/8/layout/list1"/>
    <dgm:cxn modelId="{E90C83D5-41C2-4707-A556-00063FCDE51C}" type="presParOf" srcId="{E6DF5B59-F0F2-4FFD-82F7-3822F9458CFF}" destId="{795DBE74-ACC9-4ECB-A7C4-EDB6CFAB6FCF}" srcOrd="3" destOrd="0" presId="urn:microsoft.com/office/officeart/2005/8/layout/list1"/>
    <dgm:cxn modelId="{C10315DE-BF4C-4C1C-9CC0-B174B6BF6F11}" type="presParOf" srcId="{E6DF5B59-F0F2-4FFD-82F7-3822F9458CFF}" destId="{F076F2D5-6EE6-4A53-A4F4-9B049638BBA0}" srcOrd="4" destOrd="0" presId="urn:microsoft.com/office/officeart/2005/8/layout/list1"/>
    <dgm:cxn modelId="{5C6028F3-0551-4E71-A4FB-F31F5FCF27CD}" type="presParOf" srcId="{F076F2D5-6EE6-4A53-A4F4-9B049638BBA0}" destId="{F5AF0409-E745-4B08-9118-200264F301BE}" srcOrd="0" destOrd="0" presId="urn:microsoft.com/office/officeart/2005/8/layout/list1"/>
    <dgm:cxn modelId="{BBFB21B0-5053-4388-9E37-38DEE5502A81}" type="presParOf" srcId="{F076F2D5-6EE6-4A53-A4F4-9B049638BBA0}" destId="{2E087543-77BD-44C2-B82F-C56BB2F2493B}" srcOrd="1" destOrd="0" presId="urn:microsoft.com/office/officeart/2005/8/layout/list1"/>
    <dgm:cxn modelId="{1438E0B4-879C-4351-BCB3-B1A94F11F28D}" type="presParOf" srcId="{E6DF5B59-F0F2-4FFD-82F7-3822F9458CFF}" destId="{FAFA7DD3-6291-469F-BF1B-81DB5F914216}" srcOrd="5" destOrd="0" presId="urn:microsoft.com/office/officeart/2005/8/layout/list1"/>
    <dgm:cxn modelId="{E23837DA-58E3-45C9-96D8-646F974234E9}" type="presParOf" srcId="{E6DF5B59-F0F2-4FFD-82F7-3822F9458CFF}" destId="{B4DE164F-3EF2-4640-B305-11FED608891B}" srcOrd="6" destOrd="0" presId="urn:microsoft.com/office/officeart/2005/8/layout/list1"/>
    <dgm:cxn modelId="{2678EA5E-ADB8-448D-A231-1A88A60F16B2}" type="presParOf" srcId="{E6DF5B59-F0F2-4FFD-82F7-3822F9458CFF}" destId="{53700E58-B940-4C9B-8EA3-CD8A60C93B42}" srcOrd="7" destOrd="0" presId="urn:microsoft.com/office/officeart/2005/8/layout/list1"/>
    <dgm:cxn modelId="{034D52D9-C614-47D9-9E1A-711FDA3BFD81}" type="presParOf" srcId="{E6DF5B59-F0F2-4FFD-82F7-3822F9458CFF}" destId="{365F643C-C343-4958-92A9-43C900124EFC}" srcOrd="8" destOrd="0" presId="urn:microsoft.com/office/officeart/2005/8/layout/list1"/>
    <dgm:cxn modelId="{E85FC725-BA8C-4929-9774-8FB94D92EDE0}" type="presParOf" srcId="{365F643C-C343-4958-92A9-43C900124EFC}" destId="{82E6E599-20A4-451F-8E3E-005CC3CD4CC3}" srcOrd="0" destOrd="0" presId="urn:microsoft.com/office/officeart/2005/8/layout/list1"/>
    <dgm:cxn modelId="{CB6C39D4-1BA1-4FB0-AFDE-96FD8B4405D4}" type="presParOf" srcId="{365F643C-C343-4958-92A9-43C900124EFC}" destId="{912A2323-0B39-4299-85BA-65AACB73264A}" srcOrd="1" destOrd="0" presId="urn:microsoft.com/office/officeart/2005/8/layout/list1"/>
    <dgm:cxn modelId="{54069DA6-12B6-4982-88BC-B567ADD1EE53}" type="presParOf" srcId="{E6DF5B59-F0F2-4FFD-82F7-3822F9458CFF}" destId="{65BDC0FC-14DC-472F-9897-861D4208F2DA}" srcOrd="9" destOrd="0" presId="urn:microsoft.com/office/officeart/2005/8/layout/list1"/>
    <dgm:cxn modelId="{0D1726EA-ECD8-4D1E-8F94-0B9F2AD35605}" type="presParOf" srcId="{E6DF5B59-F0F2-4FFD-82F7-3822F9458CFF}" destId="{7F7E09EE-B75D-47CE-9B1F-17A9FAABC89B}" srcOrd="10" destOrd="0" presId="urn:microsoft.com/office/officeart/2005/8/layout/list1"/>
    <dgm:cxn modelId="{178D73CB-7C45-46DB-8656-A602F2B6340F}" type="presParOf" srcId="{E6DF5B59-F0F2-4FFD-82F7-3822F9458CFF}" destId="{1418F2D1-00EE-41AD-8527-31E9B6CDA0D8}" srcOrd="11" destOrd="0" presId="urn:microsoft.com/office/officeart/2005/8/layout/list1"/>
    <dgm:cxn modelId="{8F49C5AF-C3C3-46F7-982E-196A74A832DA}" type="presParOf" srcId="{E6DF5B59-F0F2-4FFD-82F7-3822F9458CFF}" destId="{AA78646B-EC4F-4EBA-BDC3-905CF315C517}" srcOrd="12" destOrd="0" presId="urn:microsoft.com/office/officeart/2005/8/layout/list1"/>
    <dgm:cxn modelId="{7ADECD98-94DA-4412-AEBC-B92EFEE76A3B}" type="presParOf" srcId="{AA78646B-EC4F-4EBA-BDC3-905CF315C517}" destId="{2E8427BB-A35E-43E6-A44B-1800AB774EA9}" srcOrd="0" destOrd="0" presId="urn:microsoft.com/office/officeart/2005/8/layout/list1"/>
    <dgm:cxn modelId="{FE6F07FB-1059-4652-9382-2576D5979A8A}" type="presParOf" srcId="{AA78646B-EC4F-4EBA-BDC3-905CF315C517}" destId="{F19E84A8-BEA1-49E7-A143-DCE42BE215FF}" srcOrd="1" destOrd="0" presId="urn:microsoft.com/office/officeart/2005/8/layout/list1"/>
    <dgm:cxn modelId="{4F9ADAD7-FB6E-48B7-B1FB-66B48878F51E}" type="presParOf" srcId="{E6DF5B59-F0F2-4FFD-82F7-3822F9458CFF}" destId="{FFF96B15-E869-4C3C-BA1A-750BC6B67323}" srcOrd="13" destOrd="0" presId="urn:microsoft.com/office/officeart/2005/8/layout/list1"/>
    <dgm:cxn modelId="{785F7CC0-FFFA-4C07-831F-A9E175F88CB3}" type="presParOf" srcId="{E6DF5B59-F0F2-4FFD-82F7-3822F9458CFF}" destId="{3463C054-4FDF-4950-99C7-CAF55BBE8763}" srcOrd="14" destOrd="0" presId="urn:microsoft.com/office/officeart/2005/8/layout/list1"/>
    <dgm:cxn modelId="{FD4E7F61-C3D1-41AB-B8D2-73F0FB5B87AB}" type="presParOf" srcId="{E6DF5B59-F0F2-4FFD-82F7-3822F9458CFF}" destId="{ADD4328E-7264-4E57-9C93-36F15E17604A}" srcOrd="15" destOrd="0" presId="urn:microsoft.com/office/officeart/2005/8/layout/list1"/>
    <dgm:cxn modelId="{65442692-9208-45F4-8841-1CB178E0E2AD}" type="presParOf" srcId="{E6DF5B59-F0F2-4FFD-82F7-3822F9458CFF}" destId="{0E3FBA2C-385C-4AC7-9938-C8CC09886A2B}" srcOrd="16" destOrd="0" presId="urn:microsoft.com/office/officeart/2005/8/layout/list1"/>
    <dgm:cxn modelId="{17B3AA57-CB8D-4932-8DAA-897DF3472C96}" type="presParOf" srcId="{0E3FBA2C-385C-4AC7-9938-C8CC09886A2B}" destId="{9EAD4CB7-53B4-40A9-885B-5358677182F2}" srcOrd="0" destOrd="0" presId="urn:microsoft.com/office/officeart/2005/8/layout/list1"/>
    <dgm:cxn modelId="{BFE092B2-607B-4473-9BD3-8BD21FCA0010}" type="presParOf" srcId="{0E3FBA2C-385C-4AC7-9938-C8CC09886A2B}" destId="{D954A878-B14B-4A0D-AD15-2108C37630C1}" srcOrd="1" destOrd="0" presId="urn:microsoft.com/office/officeart/2005/8/layout/list1"/>
    <dgm:cxn modelId="{F6CA65EB-F5CB-4FDD-8260-ACF32298FD70}" type="presParOf" srcId="{E6DF5B59-F0F2-4FFD-82F7-3822F9458CFF}" destId="{123BDFF7-8846-4E43-A991-FF09D315B95F}" srcOrd="17" destOrd="0" presId="urn:microsoft.com/office/officeart/2005/8/layout/list1"/>
    <dgm:cxn modelId="{B840A756-5167-455A-BEFD-9602445C2277}" type="presParOf" srcId="{E6DF5B59-F0F2-4FFD-82F7-3822F9458CFF}" destId="{C154AD44-0F35-4E0A-B50D-29309E57DC12}"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F3839-EF30-4232-BB68-A949E1113F16}">
      <dsp:nvSpPr>
        <dsp:cNvPr id="0" name=""/>
        <dsp:cNvSpPr/>
      </dsp:nvSpPr>
      <dsp:spPr>
        <a:xfrm>
          <a:off x="526" y="1422668"/>
          <a:ext cx="2132178" cy="255861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10612" tIns="0" rIns="210612" bIns="330200" numCol="1" spcCol="1270" anchor="t" anchorCtr="0">
          <a:noAutofit/>
        </a:bodyPr>
        <a:lstStyle/>
        <a:p>
          <a:pPr marL="0" lvl="0" indent="0" algn="l" defTabSz="889000">
            <a:lnSpc>
              <a:spcPct val="90000"/>
            </a:lnSpc>
            <a:spcBef>
              <a:spcPct val="0"/>
            </a:spcBef>
            <a:spcAft>
              <a:spcPct val="35000"/>
            </a:spcAft>
            <a:buNone/>
          </a:pPr>
          <a:r>
            <a:rPr lang="el-GR" sz="2000" kern="1200" dirty="0"/>
            <a:t>Συμφωνία</a:t>
          </a:r>
          <a:r>
            <a:rPr lang="el-GR" sz="1300" kern="1200" dirty="0"/>
            <a:t> Επιχορήγησης και Παραρτήματα</a:t>
          </a:r>
          <a:endParaRPr lang="en-GB" sz="1300" kern="1200" dirty="0"/>
        </a:p>
      </dsp:txBody>
      <dsp:txXfrm>
        <a:off x="526" y="2446114"/>
        <a:ext cx="2132178" cy="1535168"/>
      </dsp:txXfrm>
    </dsp:sp>
    <dsp:sp modelId="{8DF2930B-3D7A-4D95-A879-CCDDCF76E7A8}">
      <dsp:nvSpPr>
        <dsp:cNvPr id="0" name=""/>
        <dsp:cNvSpPr/>
      </dsp:nvSpPr>
      <dsp:spPr>
        <a:xfrm>
          <a:off x="526" y="1422668"/>
          <a:ext cx="2132178" cy="1023445"/>
        </a:xfrm>
        <a:prstGeom prst="rect">
          <a:avLst/>
        </a:prstGeom>
        <a:noFill/>
        <a:ln w="6350" cap="flat" cmpd="sng" algn="ctr">
          <a:noFill/>
          <a:prstDash val="solid"/>
          <a:miter lim="800000"/>
        </a:ln>
        <a:effectLst>
          <a:outerShdw blurRad="57150" dist="19050" dir="5400000" algn="ctr" rotWithShape="0">
            <a:srgbClr val="000000">
              <a:alpha val="63000"/>
            </a:srgbClr>
          </a:outerShdw>
        </a:effectLst>
        <a:sp3d/>
      </dsp:spPr>
      <dsp:style>
        <a:lnRef idx="1">
          <a:scrgbClr r="0" g="0" b="0"/>
        </a:lnRef>
        <a:fillRef idx="3">
          <a:scrgbClr r="0" g="0" b="0"/>
        </a:fillRef>
        <a:effectRef idx="3">
          <a:scrgbClr r="0" g="0" b="0"/>
        </a:effectRef>
        <a:fontRef idx="minor">
          <a:schemeClr val="lt1"/>
        </a:fontRef>
      </dsp:style>
      <dsp:txBody>
        <a:bodyPr spcFirstLastPara="0" vert="horz" wrap="square" lIns="210612" tIns="165100" rIns="210612" bIns="165100" numCol="1" spcCol="1270" anchor="ctr" anchorCtr="0">
          <a:noAutofit/>
        </a:bodyPr>
        <a:lstStyle/>
        <a:p>
          <a:pPr marL="0" lvl="0" indent="0" algn="l" defTabSz="2178050">
            <a:lnSpc>
              <a:spcPct val="90000"/>
            </a:lnSpc>
            <a:spcBef>
              <a:spcPct val="0"/>
            </a:spcBef>
            <a:spcAft>
              <a:spcPct val="35000"/>
            </a:spcAft>
            <a:buNone/>
          </a:pPr>
          <a:r>
            <a:rPr lang="en-GB" sz="4900" kern="1200"/>
            <a:t>01</a:t>
          </a:r>
        </a:p>
      </dsp:txBody>
      <dsp:txXfrm>
        <a:off x="526" y="1422668"/>
        <a:ext cx="2132178" cy="1023445"/>
      </dsp:txXfrm>
    </dsp:sp>
    <dsp:sp modelId="{56574B0C-F075-4D0C-9408-8F77AE040339}">
      <dsp:nvSpPr>
        <dsp:cNvPr id="0" name=""/>
        <dsp:cNvSpPr/>
      </dsp:nvSpPr>
      <dsp:spPr>
        <a:xfrm>
          <a:off x="2303279" y="1422668"/>
          <a:ext cx="2132178" cy="2558614"/>
        </a:xfrm>
        <a:prstGeom prst="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w="6350" cap="flat" cmpd="sng" algn="ctr">
          <a:solidFill>
            <a:schemeClr val="accent5">
              <a:hueOff val="-3379271"/>
              <a:satOff val="-8710"/>
              <a:lumOff val="-5883"/>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10612" tIns="0" rIns="210612" bIns="330200" numCol="1" spcCol="1270" anchor="t" anchorCtr="0">
          <a:noAutofit/>
        </a:bodyPr>
        <a:lstStyle/>
        <a:p>
          <a:pPr marL="0" lvl="0" indent="0" algn="l" defTabSz="889000">
            <a:lnSpc>
              <a:spcPct val="90000"/>
            </a:lnSpc>
            <a:spcBef>
              <a:spcPct val="0"/>
            </a:spcBef>
            <a:spcAft>
              <a:spcPct val="35000"/>
            </a:spcAft>
            <a:buNone/>
          </a:pPr>
          <a:r>
            <a:rPr lang="el-GR" sz="2000" kern="1200" dirty="0"/>
            <a:t>Επιλέξιμες</a:t>
          </a:r>
          <a:r>
            <a:rPr lang="el-GR" sz="1400" kern="1200" dirty="0"/>
            <a:t> Δραστηριότητες στα πλαίσια της ΚΑ171 </a:t>
          </a:r>
          <a:endParaRPr lang="en-GB" sz="1400" kern="1200" dirty="0"/>
        </a:p>
      </dsp:txBody>
      <dsp:txXfrm>
        <a:off x="2303279" y="2446114"/>
        <a:ext cx="2132178" cy="1535168"/>
      </dsp:txXfrm>
    </dsp:sp>
    <dsp:sp modelId="{474C38F0-AC71-4CFB-8000-FF81D132DEF7}">
      <dsp:nvSpPr>
        <dsp:cNvPr id="0" name=""/>
        <dsp:cNvSpPr/>
      </dsp:nvSpPr>
      <dsp:spPr>
        <a:xfrm>
          <a:off x="2303279" y="1422668"/>
          <a:ext cx="2132178" cy="1023445"/>
        </a:xfrm>
        <a:prstGeom prst="rect">
          <a:avLst/>
        </a:prstGeom>
        <a:noFill/>
        <a:ln w="6350" cap="flat" cmpd="sng" algn="ctr">
          <a:noFill/>
          <a:prstDash val="solid"/>
          <a:miter lim="800000"/>
        </a:ln>
        <a:effectLst>
          <a:outerShdw blurRad="57150" dist="19050" dir="5400000" algn="ctr" rotWithShape="0">
            <a:srgbClr val="000000">
              <a:alpha val="63000"/>
            </a:srgbClr>
          </a:outerShdw>
        </a:effectLst>
        <a:sp3d/>
      </dsp:spPr>
      <dsp:style>
        <a:lnRef idx="1">
          <a:scrgbClr r="0" g="0" b="0"/>
        </a:lnRef>
        <a:fillRef idx="3">
          <a:scrgbClr r="0" g="0" b="0"/>
        </a:fillRef>
        <a:effectRef idx="3">
          <a:scrgbClr r="0" g="0" b="0"/>
        </a:effectRef>
        <a:fontRef idx="minor">
          <a:schemeClr val="lt1"/>
        </a:fontRef>
      </dsp:style>
      <dsp:txBody>
        <a:bodyPr spcFirstLastPara="0" vert="horz" wrap="square" lIns="210612" tIns="165100" rIns="210612" bIns="165100" numCol="1" spcCol="1270" anchor="ctr" anchorCtr="0">
          <a:noAutofit/>
        </a:bodyPr>
        <a:lstStyle/>
        <a:p>
          <a:pPr marL="0" lvl="0" indent="0" algn="l" defTabSz="2178050">
            <a:lnSpc>
              <a:spcPct val="90000"/>
            </a:lnSpc>
            <a:spcBef>
              <a:spcPct val="0"/>
            </a:spcBef>
            <a:spcAft>
              <a:spcPct val="35000"/>
            </a:spcAft>
            <a:buNone/>
          </a:pPr>
          <a:r>
            <a:rPr lang="en-GB" sz="4900" kern="1200"/>
            <a:t>02</a:t>
          </a:r>
        </a:p>
      </dsp:txBody>
      <dsp:txXfrm>
        <a:off x="2303279" y="1422668"/>
        <a:ext cx="2132178" cy="1023445"/>
      </dsp:txXfrm>
    </dsp:sp>
    <dsp:sp modelId="{098EAFF0-0F62-4D63-8C2E-0FBAB2626E65}">
      <dsp:nvSpPr>
        <dsp:cNvPr id="0" name=""/>
        <dsp:cNvSpPr/>
      </dsp:nvSpPr>
      <dsp:spPr>
        <a:xfrm>
          <a:off x="4606032" y="1422668"/>
          <a:ext cx="2132178" cy="2558614"/>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10612" tIns="0" rIns="210612" bIns="330200" numCol="1" spcCol="1270" anchor="t" anchorCtr="0">
          <a:noAutofit/>
        </a:bodyPr>
        <a:lstStyle/>
        <a:p>
          <a:pPr marL="0" lvl="0" indent="0" algn="l" defTabSz="889000">
            <a:lnSpc>
              <a:spcPct val="90000"/>
            </a:lnSpc>
            <a:spcBef>
              <a:spcPct val="0"/>
            </a:spcBef>
            <a:spcAft>
              <a:spcPct val="35000"/>
            </a:spcAft>
            <a:buNone/>
          </a:pPr>
          <a:r>
            <a:rPr lang="el-GR" sz="2000" kern="1200" dirty="0"/>
            <a:t>Καλές</a:t>
          </a:r>
          <a:r>
            <a:rPr lang="el-GR" sz="1400" kern="1200" dirty="0"/>
            <a:t> Πρακτικές- Διαχείριση της </a:t>
          </a:r>
          <a:r>
            <a:rPr lang="en-GB" sz="1400" kern="1200" dirty="0"/>
            <a:t>ICM University of Nicosia</a:t>
          </a:r>
        </a:p>
      </dsp:txBody>
      <dsp:txXfrm>
        <a:off x="4606032" y="2446114"/>
        <a:ext cx="2132178" cy="1535168"/>
      </dsp:txXfrm>
    </dsp:sp>
    <dsp:sp modelId="{79DD48CD-2EF5-4A23-94B3-A29129F5C2EE}">
      <dsp:nvSpPr>
        <dsp:cNvPr id="0" name=""/>
        <dsp:cNvSpPr/>
      </dsp:nvSpPr>
      <dsp:spPr>
        <a:xfrm>
          <a:off x="4606032" y="1422668"/>
          <a:ext cx="2132178" cy="1023445"/>
        </a:xfrm>
        <a:prstGeom prst="rect">
          <a:avLst/>
        </a:prstGeom>
        <a:noFill/>
        <a:ln w="6350" cap="flat" cmpd="sng" algn="ctr">
          <a:noFill/>
          <a:prstDash val="solid"/>
          <a:miter lim="800000"/>
        </a:ln>
        <a:effectLst>
          <a:outerShdw blurRad="57150" dist="19050" dir="5400000" algn="ctr" rotWithShape="0">
            <a:srgbClr val="000000">
              <a:alpha val="63000"/>
            </a:srgbClr>
          </a:outerShdw>
        </a:effectLst>
        <a:sp3d/>
      </dsp:spPr>
      <dsp:style>
        <a:lnRef idx="1">
          <a:scrgbClr r="0" g="0" b="0"/>
        </a:lnRef>
        <a:fillRef idx="3">
          <a:scrgbClr r="0" g="0" b="0"/>
        </a:fillRef>
        <a:effectRef idx="3">
          <a:scrgbClr r="0" g="0" b="0"/>
        </a:effectRef>
        <a:fontRef idx="minor">
          <a:schemeClr val="lt1"/>
        </a:fontRef>
      </dsp:style>
      <dsp:txBody>
        <a:bodyPr spcFirstLastPara="0" vert="horz" wrap="square" lIns="210612" tIns="165100" rIns="210612" bIns="165100" numCol="1" spcCol="1270" anchor="ctr" anchorCtr="0">
          <a:noAutofit/>
        </a:bodyPr>
        <a:lstStyle/>
        <a:p>
          <a:pPr marL="0" lvl="0" indent="0" algn="l" defTabSz="2178050">
            <a:lnSpc>
              <a:spcPct val="90000"/>
            </a:lnSpc>
            <a:spcBef>
              <a:spcPct val="0"/>
            </a:spcBef>
            <a:spcAft>
              <a:spcPct val="35000"/>
            </a:spcAft>
            <a:buNone/>
          </a:pPr>
          <a:r>
            <a:rPr lang="en-GB" sz="4900" kern="1200"/>
            <a:t>03</a:t>
          </a:r>
        </a:p>
      </dsp:txBody>
      <dsp:txXfrm>
        <a:off x="4606032" y="1422668"/>
        <a:ext cx="2132178" cy="1023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9D664-0DF2-47B0-92C8-10E7A96B99FA}">
      <dsp:nvSpPr>
        <dsp:cNvPr id="0" name=""/>
        <dsp:cNvSpPr/>
      </dsp:nvSpPr>
      <dsp:spPr>
        <a:xfrm>
          <a:off x="0" y="1180293"/>
          <a:ext cx="6907704" cy="15590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dirty="0"/>
            <a:t>Τα έκτακτα έξοδα για ακριβά ταξίδια δεν αποτελούν ισχύουσα κατηγορία κόστους σύμφωνα με τις προσκλήσεις KA171 2022 και 2023. </a:t>
          </a:r>
        </a:p>
      </dsp:txBody>
      <dsp:txXfrm>
        <a:off x="76105" y="1256398"/>
        <a:ext cx="6755494" cy="1406815"/>
      </dsp:txXfrm>
    </dsp:sp>
    <dsp:sp modelId="{BC9A0BB5-E02E-4669-8B7B-AF0CA05D2032}">
      <dsp:nvSpPr>
        <dsp:cNvPr id="0" name=""/>
        <dsp:cNvSpPr/>
      </dsp:nvSpPr>
      <dsp:spPr>
        <a:xfrm>
          <a:off x="0" y="2926519"/>
          <a:ext cx="6907704" cy="155902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b="1" kern="1200" dirty="0"/>
            <a:t>Τ</a:t>
          </a:r>
          <a:r>
            <a:rPr lang="en-US" sz="2000" b="1" kern="1200" dirty="0"/>
            <a:t>ο </a:t>
          </a:r>
          <a:r>
            <a:rPr lang="en-US" sz="2000" b="1" kern="1200" dirty="0" err="1"/>
            <a:t>κόστος</a:t>
          </a:r>
          <a:r>
            <a:rPr lang="en-US" sz="2000" b="1" kern="1200" dirty="0"/>
            <a:t> </a:t>
          </a:r>
          <a:r>
            <a:rPr lang="en-US" sz="2000" b="1" kern="1200" dirty="0" err="1"/>
            <a:t>θεώρησης</a:t>
          </a:r>
          <a:r>
            <a:rPr lang="el-GR" sz="2000" b="1" kern="1200" dirty="0"/>
            <a:t> ΔΕΝ μπορεί να θεωρηθεί</a:t>
          </a:r>
          <a:r>
            <a:rPr lang="en-US" sz="2000" b="1" kern="1200" dirty="0"/>
            <a:t> ως έκτακτο κόστος. </a:t>
          </a:r>
          <a:endParaRPr lang="el-GR" sz="2000" b="1" kern="1200" dirty="0"/>
        </a:p>
        <a:p>
          <a:pPr marL="0" lvl="0" indent="0" algn="l" defTabSz="889000">
            <a:lnSpc>
              <a:spcPct val="90000"/>
            </a:lnSpc>
            <a:spcBef>
              <a:spcPct val="0"/>
            </a:spcBef>
            <a:spcAft>
              <a:spcPct val="35000"/>
            </a:spcAft>
            <a:buNone/>
          </a:pPr>
          <a:r>
            <a:rPr lang="en-US" sz="2000" b="1" kern="1200" dirty="0" err="1"/>
            <a:t>Λά</a:t>
          </a:r>
          <a:r>
            <a:rPr lang="en-US" sz="2000" b="1" kern="1200" dirty="0"/>
            <a:t>βετε υπόψη ότι </a:t>
          </a:r>
          <a:r>
            <a:rPr lang="el-GR" sz="2000" b="1" kern="1200" dirty="0"/>
            <a:t>στην </a:t>
          </a:r>
          <a:r>
            <a:rPr lang="en-US" sz="2000" b="1" kern="1200" dirty="0"/>
            <a:t>KA171, το OS θα μπορούσε να χρησιμοποιηθεί για αυτόν τον σκοπό.</a:t>
          </a:r>
          <a:endParaRPr lang="en-US" sz="2000" kern="1200" dirty="0"/>
        </a:p>
      </dsp:txBody>
      <dsp:txXfrm>
        <a:off x="76105" y="3002624"/>
        <a:ext cx="6755494" cy="14068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BD1348-6D14-447D-A808-618169E90B19}">
      <dsp:nvSpPr>
        <dsp:cNvPr id="0" name=""/>
        <dsp:cNvSpPr/>
      </dsp:nvSpPr>
      <dsp:spPr>
        <a:xfrm>
          <a:off x="3859929" y="-55318"/>
          <a:ext cx="2161560" cy="21615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l-GR" sz="1200" kern="1200" dirty="0"/>
            <a:t>Οι δικαιούχοι οφείλουν να τηρούν τα ακόλουθα για να δικαιολογήσουν τα ποσά που δηλώθηκαν:</a:t>
          </a:r>
          <a:endParaRPr lang="en-US" sz="1200" kern="1200" dirty="0"/>
        </a:p>
      </dsp:txBody>
      <dsp:txXfrm>
        <a:off x="4176482" y="261235"/>
        <a:ext cx="1528454" cy="1528454"/>
      </dsp:txXfrm>
    </dsp:sp>
    <dsp:sp modelId="{173B7E53-470C-4E40-8A65-D5BE0A98F00E}">
      <dsp:nvSpPr>
        <dsp:cNvPr id="0" name=""/>
        <dsp:cNvSpPr/>
      </dsp:nvSpPr>
      <dsp:spPr>
        <a:xfrm rot="2160000">
          <a:off x="5952934" y="1604500"/>
          <a:ext cx="573614" cy="7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5969367" y="1699831"/>
        <a:ext cx="401530" cy="437716"/>
      </dsp:txXfrm>
    </dsp:sp>
    <dsp:sp modelId="{D5A3D5DE-A325-4A7F-8768-E1F6D4E137F2}">
      <dsp:nvSpPr>
        <dsp:cNvPr id="0" name=""/>
        <dsp:cNvSpPr/>
      </dsp:nvSpPr>
      <dsp:spPr>
        <a:xfrm>
          <a:off x="6484260" y="1851369"/>
          <a:ext cx="2161560" cy="21615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kern="1200" dirty="0"/>
            <a:t>(</a:t>
          </a:r>
          <a:r>
            <a:rPr lang="el-GR" sz="1200" kern="1200" dirty="0"/>
            <a:t>α) για τις πραγματικές δαπάνες: επαρκή </a:t>
          </a:r>
          <a:r>
            <a:rPr lang="el-GR" sz="1400" kern="1200" dirty="0"/>
            <a:t>αρχεία</a:t>
          </a:r>
          <a:r>
            <a:rPr lang="el-GR" sz="1200" kern="1200" dirty="0"/>
            <a:t> και δικαιολογητικά για την απόδειξη του κόστους (όπως συμβάσεις, υπεργολαβίες, τιμολόγια και λογιστικά αρχεία</a:t>
          </a:r>
          <a:r>
            <a:rPr lang="el-GR" sz="1000" kern="1200" dirty="0"/>
            <a:t>)</a:t>
          </a:r>
          <a:endParaRPr lang="en-US" sz="1000" kern="1200" dirty="0"/>
        </a:p>
      </dsp:txBody>
      <dsp:txXfrm>
        <a:off x="6800813" y="2167922"/>
        <a:ext cx="1528454" cy="1528454"/>
      </dsp:txXfrm>
    </dsp:sp>
    <dsp:sp modelId="{87E9BA56-138B-41F6-AE51-928C6955F4BE}">
      <dsp:nvSpPr>
        <dsp:cNvPr id="0" name=""/>
        <dsp:cNvSpPr/>
      </dsp:nvSpPr>
      <dsp:spPr>
        <a:xfrm rot="6480000">
          <a:off x="6782047" y="4094490"/>
          <a:ext cx="573614" cy="7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rot="10800000">
        <a:off x="6894677" y="4158564"/>
        <a:ext cx="401530" cy="437716"/>
      </dsp:txXfrm>
    </dsp:sp>
    <dsp:sp modelId="{39DE091C-0296-42F7-99A5-974E8C9642FF}">
      <dsp:nvSpPr>
        <dsp:cNvPr id="0" name=""/>
        <dsp:cNvSpPr/>
      </dsp:nvSpPr>
      <dsp:spPr>
        <a:xfrm>
          <a:off x="5481855" y="4936456"/>
          <a:ext cx="2161560" cy="21615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l-GR" sz="1200" kern="1200" dirty="0"/>
            <a:t>οι διαδικασίες εσωτερικού ελέγχου των δικαιούχων πρέπει να επιτρέπουν την άμεση συμφωνία μεταξύ των ποσών που δηλώθηκαν και των ποσών που καταγράφονται στα δικαιολογητικά</a:t>
          </a:r>
          <a:endParaRPr lang="en-US" sz="1200" kern="1200" dirty="0"/>
        </a:p>
      </dsp:txBody>
      <dsp:txXfrm>
        <a:off x="5798408" y="5253009"/>
        <a:ext cx="1528454" cy="1528454"/>
      </dsp:txXfrm>
    </dsp:sp>
    <dsp:sp modelId="{1E5B93FE-D3BD-495B-B432-4DD27065D80E}">
      <dsp:nvSpPr>
        <dsp:cNvPr id="0" name=""/>
        <dsp:cNvSpPr/>
      </dsp:nvSpPr>
      <dsp:spPr>
        <a:xfrm rot="10800000">
          <a:off x="4698101" y="5652473"/>
          <a:ext cx="553852" cy="7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rot="10800000">
        <a:off x="4864257" y="5798378"/>
        <a:ext cx="387696" cy="437716"/>
      </dsp:txXfrm>
    </dsp:sp>
    <dsp:sp modelId="{3200B541-A714-4D99-B214-70FDFB518F15}">
      <dsp:nvSpPr>
        <dsp:cNvPr id="0" name=""/>
        <dsp:cNvSpPr/>
      </dsp:nvSpPr>
      <dsp:spPr>
        <a:xfrm>
          <a:off x="2200716" y="4824812"/>
          <a:ext cx="2236134" cy="23848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l-GR" sz="1100" kern="1200" dirty="0"/>
            <a:t>(β) για </a:t>
          </a:r>
          <a:r>
            <a:rPr lang="el-GR" sz="1100" kern="1200" dirty="0" err="1"/>
            <a:t>μοναδιαίες</a:t>
          </a:r>
          <a:r>
            <a:rPr lang="el-GR" sz="1100" kern="1200" dirty="0"/>
            <a:t> εισφορές επαρκής αρχεία και </a:t>
          </a:r>
          <a:r>
            <a:rPr lang="el-GR" sz="1400" kern="1200" dirty="0"/>
            <a:t>δικαιολογητικά</a:t>
          </a:r>
          <a:r>
            <a:rPr lang="el-GR" sz="1100" kern="1200" dirty="0"/>
            <a:t> σύμφωνα με το Παράρτημα 2 - δεν χρειάζεται να τηρείτε συγκεκριμένα αρχεία με τις πραγματικές δαπάνες.</a:t>
          </a:r>
          <a:endParaRPr lang="en-US" sz="1100" kern="1200" dirty="0"/>
        </a:p>
      </dsp:txBody>
      <dsp:txXfrm>
        <a:off x="2528190" y="5174065"/>
        <a:ext cx="1581186" cy="1686343"/>
      </dsp:txXfrm>
    </dsp:sp>
    <dsp:sp modelId="{891C22DF-C5CC-4DDC-81FB-09A40DBBAEB5}">
      <dsp:nvSpPr>
        <dsp:cNvPr id="0" name=""/>
        <dsp:cNvSpPr/>
      </dsp:nvSpPr>
      <dsp:spPr>
        <a:xfrm rot="15120000">
          <a:off x="2546788" y="4074482"/>
          <a:ext cx="518549" cy="7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rot="10800000">
        <a:off x="2648607" y="4294363"/>
        <a:ext cx="362984" cy="437716"/>
      </dsp:txXfrm>
    </dsp:sp>
    <dsp:sp modelId="{4A5858F2-5724-4BA4-B8D9-BD54834FA964}">
      <dsp:nvSpPr>
        <dsp:cNvPr id="0" name=""/>
        <dsp:cNvSpPr/>
      </dsp:nvSpPr>
      <dsp:spPr>
        <a:xfrm>
          <a:off x="1235597" y="1851369"/>
          <a:ext cx="2161560" cy="21615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l-GR" sz="1200" kern="1200" dirty="0"/>
            <a:t>Τα αρχεία και τα δικαιολογητικά πρέπει να είναι διαθέσιμα κατόπιν αιτήματος </a:t>
          </a:r>
          <a:endParaRPr lang="en-US" sz="1200" kern="1200" dirty="0"/>
        </a:p>
      </dsp:txBody>
      <dsp:txXfrm>
        <a:off x="1552150" y="2167922"/>
        <a:ext cx="1528454" cy="1528454"/>
      </dsp:txXfrm>
    </dsp:sp>
    <dsp:sp modelId="{35F92A35-7E82-4BAD-BFA2-2FEDBA172306}">
      <dsp:nvSpPr>
        <dsp:cNvPr id="0" name=""/>
        <dsp:cNvSpPr/>
      </dsp:nvSpPr>
      <dsp:spPr>
        <a:xfrm rot="19440000">
          <a:off x="3328602" y="1623584"/>
          <a:ext cx="573614" cy="7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3345035" y="1820063"/>
        <a:ext cx="401530" cy="4377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11136-2E59-422C-8C03-D4770F058622}">
      <dsp:nvSpPr>
        <dsp:cNvPr id="0" name=""/>
        <dsp:cNvSpPr/>
      </dsp:nvSpPr>
      <dsp:spPr>
        <a:xfrm>
          <a:off x="437800" y="0"/>
          <a:ext cx="7085784" cy="69588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l" defTabSz="844550">
            <a:lnSpc>
              <a:spcPct val="90000"/>
            </a:lnSpc>
            <a:spcBef>
              <a:spcPct val="0"/>
            </a:spcBef>
            <a:spcAft>
              <a:spcPct val="35000"/>
            </a:spcAft>
            <a:buNone/>
          </a:pPr>
          <a:endParaRPr lang="en-GB" sz="1900" kern="1200"/>
        </a:p>
        <a:p>
          <a:pPr marL="171450" lvl="1" indent="-171450" algn="l" defTabSz="800100">
            <a:lnSpc>
              <a:spcPct val="90000"/>
            </a:lnSpc>
            <a:spcBef>
              <a:spcPct val="0"/>
            </a:spcBef>
            <a:spcAft>
              <a:spcPct val="15000"/>
            </a:spcAft>
            <a:buChar char="•"/>
          </a:pPr>
          <a:r>
            <a:rPr lang="el-GR" sz="1800" kern="1200" dirty="0">
              <a:solidFill>
                <a:schemeClr val="bg1"/>
              </a:solidFill>
              <a:latin typeface="+mn-lt"/>
              <a:ea typeface="+mn-ea"/>
              <a:cs typeface="+mn-cs"/>
            </a:rPr>
            <a:t>Το τελικό ποσό επιχορήγησης καθορίζεται βάσει των επιλέξιμων κινητικοτήτων που πραγματοποιήθηκαν.</a:t>
          </a:r>
          <a:r>
            <a:rPr lang="en-US" sz="1800" kern="1200" dirty="0">
              <a:solidFill>
                <a:schemeClr val="bg1"/>
              </a:solidFill>
              <a:latin typeface="+mn-lt"/>
              <a:ea typeface="+mn-ea"/>
              <a:cs typeface="+mn-cs"/>
            </a:rPr>
            <a:t> </a:t>
          </a:r>
          <a:endParaRPr lang="en-GB" sz="1800" kern="1200" dirty="0">
            <a:solidFill>
              <a:schemeClr val="bg1"/>
            </a:solidFill>
            <a:latin typeface="+mn-lt"/>
            <a:ea typeface="+mn-ea"/>
            <a:cs typeface="+mn-cs"/>
          </a:endParaRPr>
        </a:p>
        <a:p>
          <a:pPr marL="171450" lvl="1" indent="-171450" algn="l" defTabSz="800100">
            <a:lnSpc>
              <a:spcPct val="90000"/>
            </a:lnSpc>
            <a:spcBef>
              <a:spcPct val="0"/>
            </a:spcBef>
            <a:spcAft>
              <a:spcPct val="15000"/>
            </a:spcAft>
            <a:buChar char="•"/>
          </a:pPr>
          <a:endParaRPr lang="en-GB" sz="1800" kern="1200" dirty="0">
            <a:solidFill>
              <a:schemeClr val="bg1"/>
            </a:solidFill>
            <a:latin typeface="+mn-lt"/>
            <a:ea typeface="+mn-ea"/>
            <a:cs typeface="+mn-cs"/>
          </a:endParaRPr>
        </a:p>
        <a:p>
          <a:pPr marL="171450" lvl="1" indent="-171450" algn="l" defTabSz="800100">
            <a:lnSpc>
              <a:spcPct val="90000"/>
            </a:lnSpc>
            <a:spcBef>
              <a:spcPct val="0"/>
            </a:spcBef>
            <a:spcAft>
              <a:spcPct val="15000"/>
            </a:spcAft>
            <a:buChar char="•"/>
          </a:pPr>
          <a:r>
            <a:rPr lang="en-US" sz="1800" kern="1200" dirty="0">
              <a:solidFill>
                <a:schemeClr val="bg1"/>
              </a:solidFill>
              <a:latin typeface="+mn-lt"/>
              <a:ea typeface="+mn-ea"/>
              <a:cs typeface="+mn-cs"/>
            </a:rPr>
            <a:t>To </a:t>
          </a:r>
          <a:r>
            <a:rPr lang="el-GR" sz="1800" kern="1200" dirty="0">
              <a:solidFill>
                <a:schemeClr val="bg1"/>
              </a:solidFill>
              <a:latin typeface="+mn-lt"/>
              <a:ea typeface="+mn-ea"/>
              <a:cs typeface="+mn-cs"/>
            </a:rPr>
            <a:t>ποσό αυτό δεν μπορεί να ξεπερνά το ποσό που αναγράφεται στη Συμφωνία Επιχορήγησης. </a:t>
          </a:r>
          <a:endParaRPr lang="en-GB" sz="1800" kern="1200" dirty="0">
            <a:solidFill>
              <a:schemeClr val="bg1"/>
            </a:solidFill>
            <a:latin typeface="+mn-lt"/>
            <a:ea typeface="+mn-ea"/>
            <a:cs typeface="+mn-cs"/>
          </a:endParaRPr>
        </a:p>
        <a:p>
          <a:pPr marL="171450" lvl="1" indent="-171450" algn="l" defTabSz="800100">
            <a:lnSpc>
              <a:spcPct val="90000"/>
            </a:lnSpc>
            <a:spcBef>
              <a:spcPct val="0"/>
            </a:spcBef>
            <a:spcAft>
              <a:spcPct val="15000"/>
            </a:spcAft>
            <a:buChar char="•"/>
          </a:pPr>
          <a:endParaRPr lang="en-GB" sz="1800" kern="1200" dirty="0">
            <a:solidFill>
              <a:schemeClr val="bg1"/>
            </a:solidFill>
            <a:latin typeface="+mn-lt"/>
            <a:ea typeface="+mn-ea"/>
            <a:cs typeface="+mn-cs"/>
          </a:endParaRPr>
        </a:p>
        <a:p>
          <a:pPr marL="171450" lvl="1" indent="-171450" algn="l" defTabSz="800100">
            <a:lnSpc>
              <a:spcPct val="90000"/>
            </a:lnSpc>
            <a:spcBef>
              <a:spcPct val="0"/>
            </a:spcBef>
            <a:spcAft>
              <a:spcPct val="15000"/>
            </a:spcAft>
            <a:buChar char="•"/>
          </a:pPr>
          <a:r>
            <a:rPr lang="el-GR" sz="1800" kern="1200" dirty="0">
              <a:solidFill>
                <a:schemeClr val="bg1"/>
              </a:solidFill>
              <a:latin typeface="+mn-lt"/>
              <a:ea typeface="+mn-ea"/>
              <a:cs typeface="+mn-cs"/>
            </a:rPr>
            <a:t>Ενδεχόμενη μείωση της τελικής πληρωμής λόγω μη επιλέξιμων κινητικοτήτων ή μη υποβολής των απαραίτητων εγγράφων για τα πραγματικά έξοδα </a:t>
          </a:r>
          <a:endParaRPr lang="en-GB" sz="1800" kern="1200" dirty="0">
            <a:solidFill>
              <a:schemeClr val="bg1"/>
            </a:solidFill>
            <a:latin typeface="+mn-lt"/>
            <a:ea typeface="+mn-ea"/>
            <a:cs typeface="+mn-cs"/>
          </a:endParaRPr>
        </a:p>
        <a:p>
          <a:pPr marL="342900" lvl="2" indent="-171450" algn="l" defTabSz="800100">
            <a:lnSpc>
              <a:spcPct val="90000"/>
            </a:lnSpc>
            <a:spcBef>
              <a:spcPct val="0"/>
            </a:spcBef>
            <a:spcAft>
              <a:spcPct val="15000"/>
            </a:spcAft>
            <a:buChar char="•"/>
          </a:pPr>
          <a:endParaRPr lang="en-GB" sz="1800" kern="1200" dirty="0">
            <a:solidFill>
              <a:schemeClr val="bg1"/>
            </a:solidFill>
            <a:latin typeface="+mn-lt"/>
            <a:ea typeface="+mn-ea"/>
            <a:cs typeface="+mn-cs"/>
          </a:endParaRPr>
        </a:p>
        <a:p>
          <a:pPr marL="171450" lvl="1" indent="-171450" algn="l" defTabSz="800100">
            <a:lnSpc>
              <a:spcPct val="90000"/>
            </a:lnSpc>
            <a:spcBef>
              <a:spcPct val="0"/>
            </a:spcBef>
            <a:spcAft>
              <a:spcPct val="15000"/>
            </a:spcAft>
            <a:buChar char="•"/>
          </a:pPr>
          <a:r>
            <a:rPr lang="el-GR" sz="1800" kern="1200" dirty="0">
              <a:solidFill>
                <a:schemeClr val="bg1"/>
              </a:solidFill>
              <a:latin typeface="+mn-lt"/>
              <a:ea typeface="+mn-ea"/>
              <a:cs typeface="+mn-cs"/>
            </a:rPr>
            <a:t> Σε περίπτωση που δεν έχουν υλοποιηθεί όλες οι κινητικότητες και δεν έχει αξιοποιηθεί το κονδύλι </a:t>
          </a:r>
          <a:r>
            <a:rPr lang="en-GB" sz="1800" kern="1200" dirty="0">
              <a:solidFill>
                <a:schemeClr val="bg1"/>
              </a:solidFill>
              <a:latin typeface="+mn-lt"/>
              <a:ea typeface="+mn-ea"/>
              <a:cs typeface="+mn-cs"/>
            </a:rPr>
            <a:t>   </a:t>
          </a:r>
          <a:r>
            <a:rPr lang="el-GR" sz="1800" kern="1200" dirty="0">
              <a:solidFill>
                <a:schemeClr val="bg1"/>
              </a:solidFill>
              <a:latin typeface="+mn-lt"/>
              <a:ea typeface="+mn-ea"/>
              <a:cs typeface="+mn-cs"/>
            </a:rPr>
            <a:t> </a:t>
          </a:r>
          <a:r>
            <a:rPr lang="en-GB" sz="1800" kern="1200" dirty="0">
              <a:solidFill>
                <a:schemeClr val="bg1"/>
              </a:solidFill>
              <a:latin typeface="+mn-lt"/>
              <a:ea typeface="+mn-ea"/>
              <a:cs typeface="+mn-cs"/>
            </a:rPr>
            <a:t> </a:t>
          </a:r>
          <a:r>
            <a:rPr lang="el-GR" sz="1800" kern="1200" dirty="0">
              <a:solidFill>
                <a:schemeClr val="bg1"/>
              </a:solidFill>
              <a:latin typeface="+mn-lt"/>
              <a:ea typeface="+mn-ea"/>
              <a:cs typeface="+mn-cs"/>
            </a:rPr>
            <a:t>τότε προκύπτει επιστροφή ποσού μερικού ή όλου από το 80% που έχει δοθεί ως προκαταβολή</a:t>
          </a:r>
          <a:r>
            <a:rPr lang="en-GB" sz="1800" kern="1200" dirty="0">
              <a:solidFill>
                <a:schemeClr val="bg1"/>
              </a:solidFill>
              <a:latin typeface="+mn-lt"/>
              <a:ea typeface="+mn-ea"/>
              <a:cs typeface="+mn-cs"/>
            </a:rPr>
            <a:t> </a:t>
          </a:r>
          <a:r>
            <a:rPr lang="el-GR" sz="1800" kern="1200" dirty="0">
              <a:solidFill>
                <a:schemeClr val="bg1"/>
              </a:solidFill>
              <a:latin typeface="+mn-lt"/>
              <a:ea typeface="+mn-ea"/>
              <a:cs typeface="+mn-cs"/>
            </a:rPr>
            <a:t> </a:t>
          </a:r>
          <a:r>
            <a:rPr lang="en-GB" sz="1800" kern="1200" dirty="0">
              <a:solidFill>
                <a:schemeClr val="bg1"/>
              </a:solidFill>
              <a:latin typeface="+mn-lt"/>
              <a:ea typeface="+mn-ea"/>
              <a:cs typeface="+mn-cs"/>
            </a:rPr>
            <a:t>(recovery)</a:t>
          </a:r>
        </a:p>
        <a:p>
          <a:pPr marL="171450" lvl="1" indent="-171450" algn="l" defTabSz="800100">
            <a:lnSpc>
              <a:spcPct val="90000"/>
            </a:lnSpc>
            <a:spcBef>
              <a:spcPct val="0"/>
            </a:spcBef>
            <a:spcAft>
              <a:spcPct val="15000"/>
            </a:spcAft>
            <a:buChar char="•"/>
          </a:pPr>
          <a:endParaRPr lang="en-GB" sz="1800" kern="1200" dirty="0">
            <a:solidFill>
              <a:schemeClr val="bg1"/>
            </a:solidFill>
            <a:latin typeface="+mn-lt"/>
            <a:ea typeface="+mn-ea"/>
            <a:cs typeface="+mn-cs"/>
          </a:endParaRPr>
        </a:p>
      </dsp:txBody>
      <dsp:txXfrm>
        <a:off x="1475489" y="1019100"/>
        <a:ext cx="5010406" cy="49206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DB7A2-8D21-4281-B993-EE562656DE14}">
      <dsp:nvSpPr>
        <dsp:cNvPr id="0" name=""/>
        <dsp:cNvSpPr/>
      </dsp:nvSpPr>
      <dsp:spPr>
        <a:xfrm>
          <a:off x="0" y="230380"/>
          <a:ext cx="5393361" cy="191360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kern="1200"/>
            <a:t>Κάθε Ίδρυμα θα πρέπει να διατηρεί ενημερωμένες τις πληροφορίες που αφορούν στις κινητικότητες στο εργαλείο διαχείρισης Erasmus+</a:t>
          </a:r>
          <a:r>
            <a:rPr lang="el-GR" sz="2200" b="1" kern="1200"/>
            <a:t> (Beneficiary Module)</a:t>
          </a:r>
          <a:r>
            <a:rPr lang="en-GB" sz="2200" b="1" kern="1200"/>
            <a:t> </a:t>
          </a:r>
          <a:endParaRPr lang="en-US" sz="2200" kern="1200"/>
        </a:p>
      </dsp:txBody>
      <dsp:txXfrm>
        <a:off x="93415" y="323795"/>
        <a:ext cx="5206531" cy="1726778"/>
      </dsp:txXfrm>
    </dsp:sp>
    <dsp:sp modelId="{A61D2D42-A65C-4D3A-8A77-E9ED5D83A80B}">
      <dsp:nvSpPr>
        <dsp:cNvPr id="0" name=""/>
        <dsp:cNvSpPr/>
      </dsp:nvSpPr>
      <dsp:spPr>
        <a:xfrm>
          <a:off x="0" y="2207349"/>
          <a:ext cx="5393361" cy="191360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b="1" kern="1200"/>
            <a:t>Τουλάχιστον μία φορά το μήνα κατά τη διάρκεια του έργου ο δικαιούχος πρέπει να κωδικοποιεί τυχόν νέες πληροφορίες σχετικά με τους συμμετέχοντες και δραστηριότητες στο εργαλείο διαχείρισης</a:t>
          </a:r>
          <a:endParaRPr lang="en-US" sz="2200" kern="1200"/>
        </a:p>
      </dsp:txBody>
      <dsp:txXfrm>
        <a:off x="93415" y="2300764"/>
        <a:ext cx="5206531" cy="17267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F6A79D-573D-4680-9A57-D84061FBAF50}">
      <dsp:nvSpPr>
        <dsp:cNvPr id="0" name=""/>
        <dsp:cNvSpPr/>
      </dsp:nvSpPr>
      <dsp:spPr>
        <a:xfrm>
          <a:off x="3699019" y="753622"/>
          <a:ext cx="578460" cy="91440"/>
        </a:xfrm>
        <a:custGeom>
          <a:avLst/>
          <a:gdLst/>
          <a:ahLst/>
          <a:cxnLst/>
          <a:rect l="0" t="0" r="0" b="0"/>
          <a:pathLst>
            <a:path>
              <a:moveTo>
                <a:pt x="0" y="45720"/>
              </a:moveTo>
              <a:lnTo>
                <a:pt x="578460"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973022" y="796294"/>
        <a:ext cx="30453" cy="6096"/>
      </dsp:txXfrm>
    </dsp:sp>
    <dsp:sp modelId="{01DD8933-FA0D-42CC-90B7-AE391CB85C92}">
      <dsp:nvSpPr>
        <dsp:cNvPr id="0" name=""/>
        <dsp:cNvSpPr/>
      </dsp:nvSpPr>
      <dsp:spPr>
        <a:xfrm>
          <a:off x="1052731" y="4916"/>
          <a:ext cx="2648088" cy="158885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759" tIns="136204" rIns="129759" bIns="136204" numCol="1" spcCol="1270" anchor="ctr" anchorCtr="0">
          <a:noAutofit/>
        </a:bodyPr>
        <a:lstStyle/>
        <a:p>
          <a:pPr marL="0" lvl="0" indent="0" algn="ctr" defTabSz="800100">
            <a:lnSpc>
              <a:spcPct val="90000"/>
            </a:lnSpc>
            <a:spcBef>
              <a:spcPct val="0"/>
            </a:spcBef>
            <a:spcAft>
              <a:spcPct val="35000"/>
            </a:spcAft>
            <a:buNone/>
          </a:pPr>
          <a:r>
            <a:rPr lang="el-GR" sz="1800" kern="1200" dirty="0">
              <a:sym typeface="Symbol" panose="05050102010706020507" pitchFamily="18" charset="2"/>
            </a:rPr>
            <a:t></a:t>
          </a:r>
          <a:r>
            <a:rPr lang="en-GB" sz="1800" kern="1200" dirty="0">
              <a:sym typeface="Symbol" panose="05050102010706020507" pitchFamily="18" charset="2"/>
            </a:rPr>
            <a:t> </a:t>
          </a:r>
          <a:r>
            <a:rPr lang="el-GR" sz="1800" kern="1200" dirty="0"/>
            <a:t>Κινητικότητα</a:t>
          </a:r>
          <a:r>
            <a:rPr lang="el-GR" sz="1800" kern="1200" baseline="0" dirty="0"/>
            <a:t> Σπουδαστών/</a:t>
          </a:r>
          <a:r>
            <a:rPr lang="el-GR" sz="1800" kern="1200" baseline="0" dirty="0" err="1"/>
            <a:t>στριών</a:t>
          </a:r>
          <a:r>
            <a:rPr lang="el-GR" sz="1800" kern="1200" baseline="0" dirty="0"/>
            <a:t> για </a:t>
          </a:r>
          <a:r>
            <a:rPr lang="el-GR" sz="2000" kern="1200" baseline="0" dirty="0"/>
            <a:t>Σπουδές</a:t>
          </a:r>
          <a:r>
            <a:rPr lang="el-GR" sz="1800" kern="1200" baseline="0" dirty="0"/>
            <a:t> – </a:t>
          </a:r>
          <a:r>
            <a:rPr lang="en-GB" sz="1800" kern="1200" baseline="0" dirty="0"/>
            <a:t>Mobility for Studies </a:t>
          </a:r>
          <a:r>
            <a:rPr lang="en-GB" sz="1800" b="1" kern="1200" baseline="0" dirty="0"/>
            <a:t>SMS</a:t>
          </a:r>
          <a:r>
            <a:rPr lang="en-GB" sz="1800" kern="1200" baseline="0" dirty="0"/>
            <a:t> </a:t>
          </a:r>
          <a:r>
            <a:rPr lang="el-GR" sz="1800" kern="1200" baseline="0" dirty="0"/>
            <a:t> </a:t>
          </a:r>
          <a:endParaRPr lang="en-GB" sz="1800" kern="1200" dirty="0"/>
        </a:p>
      </dsp:txBody>
      <dsp:txXfrm>
        <a:off x="1052731" y="4916"/>
        <a:ext cx="2648088" cy="1588852"/>
      </dsp:txXfrm>
    </dsp:sp>
    <dsp:sp modelId="{1F29CC54-BA84-4AD3-B2EB-5F7003347CCD}">
      <dsp:nvSpPr>
        <dsp:cNvPr id="0" name=""/>
        <dsp:cNvSpPr/>
      </dsp:nvSpPr>
      <dsp:spPr>
        <a:xfrm>
          <a:off x="2579631" y="1591969"/>
          <a:ext cx="3054291" cy="578460"/>
        </a:xfrm>
        <a:custGeom>
          <a:avLst/>
          <a:gdLst/>
          <a:ahLst/>
          <a:cxnLst/>
          <a:rect l="0" t="0" r="0" b="0"/>
          <a:pathLst>
            <a:path>
              <a:moveTo>
                <a:pt x="3054291" y="0"/>
              </a:moveTo>
              <a:lnTo>
                <a:pt x="3054291" y="306330"/>
              </a:lnTo>
              <a:lnTo>
                <a:pt x="0" y="306330"/>
              </a:lnTo>
              <a:lnTo>
                <a:pt x="0" y="578460"/>
              </a:lnTo>
            </a:path>
          </a:pathLst>
        </a:custGeom>
        <a:noFill/>
        <a:ln w="6350" cap="flat" cmpd="sng" algn="ctr">
          <a:solidFill>
            <a:schemeClr val="accent5">
              <a:hueOff val="-2252848"/>
              <a:satOff val="-5806"/>
              <a:lumOff val="-392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028916" y="1878151"/>
        <a:ext cx="155721" cy="6096"/>
      </dsp:txXfrm>
    </dsp:sp>
    <dsp:sp modelId="{9E8D0CA7-4A86-4429-9AFD-5ED7CFFA55CB}">
      <dsp:nvSpPr>
        <dsp:cNvPr id="0" name=""/>
        <dsp:cNvSpPr/>
      </dsp:nvSpPr>
      <dsp:spPr>
        <a:xfrm>
          <a:off x="4309879" y="4916"/>
          <a:ext cx="2648088" cy="1588852"/>
        </a:xfrm>
        <a:prstGeom prst="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759" tIns="136204" rIns="129759" bIns="136204" numCol="1" spcCol="1270" anchor="ctr" anchorCtr="0">
          <a:noAutofit/>
        </a:bodyPr>
        <a:lstStyle/>
        <a:p>
          <a:pPr marL="0" lvl="0" indent="0" algn="ctr" defTabSz="889000">
            <a:lnSpc>
              <a:spcPct val="90000"/>
            </a:lnSpc>
            <a:spcBef>
              <a:spcPct val="0"/>
            </a:spcBef>
            <a:spcAft>
              <a:spcPct val="35000"/>
            </a:spcAft>
            <a:buNone/>
          </a:pPr>
          <a:r>
            <a:rPr lang="el-GR" sz="2000" kern="1200" dirty="0">
              <a:sym typeface="Symbol" panose="05050102010706020507" pitchFamily="18" charset="2"/>
            </a:rPr>
            <a:t></a:t>
          </a:r>
          <a:r>
            <a:rPr lang="en-GB" sz="2000" kern="1200" dirty="0">
              <a:sym typeface="Symbol" panose="05050102010706020507" pitchFamily="18" charset="2"/>
            </a:rPr>
            <a:t> </a:t>
          </a:r>
          <a:r>
            <a:rPr lang="el-GR" sz="2000" kern="1200" dirty="0"/>
            <a:t>Κινητικότητα</a:t>
          </a:r>
          <a:r>
            <a:rPr lang="el-GR" sz="2000" kern="1200" baseline="0" dirty="0"/>
            <a:t> Σπουδαστών/</a:t>
          </a:r>
          <a:r>
            <a:rPr lang="el-GR" sz="2000" kern="1200" baseline="0" dirty="0" err="1"/>
            <a:t>στριών</a:t>
          </a:r>
          <a:r>
            <a:rPr lang="el-GR" sz="2000" kern="1200" baseline="0" dirty="0"/>
            <a:t> και πρόσφατων αποφοίτων για Τοποθέτηση </a:t>
          </a:r>
          <a:r>
            <a:rPr lang="en-GB" sz="2000" kern="1200" baseline="0" dirty="0"/>
            <a:t>– Mobility for Traineeships</a:t>
          </a:r>
          <a:r>
            <a:rPr lang="en-GB" sz="2000" b="1" kern="1200" baseline="0" dirty="0"/>
            <a:t> SMP </a:t>
          </a:r>
          <a:endParaRPr lang="en-GB" sz="2000" b="1" kern="1200" dirty="0"/>
        </a:p>
      </dsp:txBody>
      <dsp:txXfrm>
        <a:off x="4309879" y="4916"/>
        <a:ext cx="2648088" cy="1588852"/>
      </dsp:txXfrm>
    </dsp:sp>
    <dsp:sp modelId="{9E1D3F80-5365-443B-87EA-562E25A2B214}">
      <dsp:nvSpPr>
        <dsp:cNvPr id="0" name=""/>
        <dsp:cNvSpPr/>
      </dsp:nvSpPr>
      <dsp:spPr>
        <a:xfrm>
          <a:off x="4104732" y="3171886"/>
          <a:ext cx="578460" cy="91440"/>
        </a:xfrm>
        <a:custGeom>
          <a:avLst/>
          <a:gdLst/>
          <a:ahLst/>
          <a:cxnLst/>
          <a:rect l="0" t="0" r="0" b="0"/>
          <a:pathLst>
            <a:path>
              <a:moveTo>
                <a:pt x="0" y="45720"/>
              </a:moveTo>
              <a:lnTo>
                <a:pt x="578460" y="45720"/>
              </a:lnTo>
            </a:path>
          </a:pathLst>
        </a:custGeom>
        <a:noFill/>
        <a:ln w="6350" cap="flat" cmpd="sng" algn="ctr">
          <a:solidFill>
            <a:schemeClr val="accent5">
              <a:hueOff val="-4505695"/>
              <a:satOff val="-11613"/>
              <a:lumOff val="-784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378736" y="3214557"/>
        <a:ext cx="30453" cy="6096"/>
      </dsp:txXfrm>
    </dsp:sp>
    <dsp:sp modelId="{DD6A9CBA-6922-491E-B805-7BFD33322F53}">
      <dsp:nvSpPr>
        <dsp:cNvPr id="0" name=""/>
        <dsp:cNvSpPr/>
      </dsp:nvSpPr>
      <dsp:spPr>
        <a:xfrm>
          <a:off x="1052731" y="2202829"/>
          <a:ext cx="3053801" cy="2029552"/>
        </a:xfrm>
        <a:prstGeom prst="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759" tIns="136204" rIns="129759" bIns="136204" numCol="1" spcCol="1270" anchor="ctr" anchorCtr="0">
          <a:noAutofit/>
        </a:bodyPr>
        <a:lstStyle/>
        <a:p>
          <a:pPr marL="0" lvl="0" indent="0" algn="ctr" defTabSz="622300">
            <a:lnSpc>
              <a:spcPct val="90000"/>
            </a:lnSpc>
            <a:spcBef>
              <a:spcPct val="0"/>
            </a:spcBef>
            <a:spcAft>
              <a:spcPct val="35000"/>
            </a:spcAft>
            <a:buNone/>
          </a:pPr>
          <a:r>
            <a:rPr lang="el-GR" sz="1400" kern="1200" dirty="0">
              <a:sym typeface="Symbol" panose="05050102010706020507" pitchFamily="18" charset="2"/>
            </a:rPr>
            <a:t></a:t>
          </a:r>
          <a:r>
            <a:rPr lang="en-GB" sz="1400" kern="1200" dirty="0">
              <a:sym typeface="Symbol" panose="05050102010706020507" pitchFamily="18" charset="2"/>
            </a:rPr>
            <a:t> </a:t>
          </a:r>
          <a:r>
            <a:rPr lang="el-GR" sz="1800" kern="1200" dirty="0"/>
            <a:t>Κινητικότητα</a:t>
          </a:r>
          <a:r>
            <a:rPr lang="el-GR" sz="1600" kern="1200" dirty="0"/>
            <a:t> Προσωπικού για Διδασκαλία - </a:t>
          </a:r>
          <a:r>
            <a:rPr lang="en-GB" sz="1600" kern="1200" dirty="0"/>
            <a:t>Staff Mobility for Teaching </a:t>
          </a:r>
          <a:r>
            <a:rPr lang="en-GB" sz="1600" b="1" kern="1200" dirty="0"/>
            <a:t>STA</a:t>
          </a:r>
        </a:p>
        <a:p>
          <a:pPr marL="0" lvl="0" indent="0" algn="ctr" defTabSz="622300">
            <a:lnSpc>
              <a:spcPct val="90000"/>
            </a:lnSpc>
            <a:spcBef>
              <a:spcPct val="0"/>
            </a:spcBef>
            <a:spcAft>
              <a:spcPct val="35000"/>
            </a:spcAft>
            <a:buNone/>
          </a:pPr>
          <a:r>
            <a:rPr lang="el-GR" sz="1600" b="1" kern="1200" dirty="0"/>
            <a:t>Συμπεριλαμβανομένης και της εισερχόμενης κινητικότητάς</a:t>
          </a:r>
          <a:r>
            <a:rPr lang="en-GB" sz="1600" b="1" kern="1200" dirty="0"/>
            <a:t> </a:t>
          </a:r>
          <a:r>
            <a:rPr lang="el-GR" sz="1600" b="1" kern="1200" dirty="0"/>
            <a:t>ειδικών  </a:t>
          </a:r>
          <a:r>
            <a:rPr lang="en-GB" sz="1600" b="1" kern="1200" dirty="0"/>
            <a:t>Invited Staff from</a:t>
          </a:r>
          <a:r>
            <a:rPr lang="el-GR" sz="1600" b="1" kern="1200" dirty="0"/>
            <a:t> </a:t>
          </a:r>
          <a:r>
            <a:rPr lang="en-GB" sz="1600" b="1" kern="1200" dirty="0"/>
            <a:t>Enterprise   </a:t>
          </a:r>
        </a:p>
        <a:p>
          <a:pPr marL="0" lvl="0" indent="0" algn="ctr" defTabSz="622300">
            <a:lnSpc>
              <a:spcPct val="90000"/>
            </a:lnSpc>
            <a:spcBef>
              <a:spcPct val="0"/>
            </a:spcBef>
            <a:spcAft>
              <a:spcPct val="35000"/>
            </a:spcAft>
            <a:buNone/>
          </a:pPr>
          <a:endParaRPr lang="el-GR" sz="1400" b="1" kern="1200" dirty="0"/>
        </a:p>
      </dsp:txBody>
      <dsp:txXfrm>
        <a:off x="1052731" y="2202829"/>
        <a:ext cx="3053801" cy="2029552"/>
      </dsp:txXfrm>
    </dsp:sp>
    <dsp:sp modelId="{A4A2FE87-E154-4D50-8EA1-F3602C712F71}">
      <dsp:nvSpPr>
        <dsp:cNvPr id="0" name=""/>
        <dsp:cNvSpPr/>
      </dsp:nvSpPr>
      <dsp:spPr>
        <a:xfrm>
          <a:off x="2376775" y="4010232"/>
          <a:ext cx="3662861" cy="798810"/>
        </a:xfrm>
        <a:custGeom>
          <a:avLst/>
          <a:gdLst/>
          <a:ahLst/>
          <a:cxnLst/>
          <a:rect l="0" t="0" r="0" b="0"/>
          <a:pathLst>
            <a:path>
              <a:moveTo>
                <a:pt x="3662861" y="0"/>
              </a:moveTo>
              <a:lnTo>
                <a:pt x="3662861" y="416505"/>
              </a:lnTo>
              <a:lnTo>
                <a:pt x="0" y="416505"/>
              </a:lnTo>
              <a:lnTo>
                <a:pt x="0" y="798810"/>
              </a:lnTo>
            </a:path>
          </a:pathLst>
        </a:custGeom>
        <a:noFill/>
        <a:ln w="6350" cap="flat" cmpd="sng" algn="ctr">
          <a:solidFill>
            <a:schemeClr val="accent5">
              <a:hueOff val="-6758543"/>
              <a:satOff val="-17419"/>
              <a:lumOff val="-1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114316" y="4406589"/>
        <a:ext cx="187779" cy="6096"/>
      </dsp:txXfrm>
    </dsp:sp>
    <dsp:sp modelId="{0A7A7BFB-A47F-47F9-AC1E-26ED72A4E94B}">
      <dsp:nvSpPr>
        <dsp:cNvPr id="0" name=""/>
        <dsp:cNvSpPr/>
      </dsp:nvSpPr>
      <dsp:spPr>
        <a:xfrm>
          <a:off x="4715592" y="2423179"/>
          <a:ext cx="2648088" cy="1588852"/>
        </a:xfrm>
        <a:prstGeom prst="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759" tIns="136204" rIns="129759" bIns="136204" numCol="1" spcCol="1270" anchor="ctr" anchorCtr="0">
          <a:noAutofit/>
        </a:bodyPr>
        <a:lstStyle/>
        <a:p>
          <a:pPr marL="0" lvl="0" indent="0" algn="ctr" defTabSz="800100">
            <a:lnSpc>
              <a:spcPct val="90000"/>
            </a:lnSpc>
            <a:spcBef>
              <a:spcPct val="0"/>
            </a:spcBef>
            <a:spcAft>
              <a:spcPct val="35000"/>
            </a:spcAft>
            <a:buNone/>
          </a:pPr>
          <a:r>
            <a:rPr lang="el-GR" sz="1800" kern="1200" dirty="0">
              <a:sym typeface="Symbol" panose="05050102010706020507" pitchFamily="18" charset="2"/>
            </a:rPr>
            <a:t></a:t>
          </a:r>
          <a:r>
            <a:rPr lang="en-GB" sz="1800" kern="1200" dirty="0">
              <a:sym typeface="Symbol" panose="05050102010706020507" pitchFamily="18" charset="2"/>
            </a:rPr>
            <a:t> </a:t>
          </a:r>
          <a:r>
            <a:rPr lang="el-GR" sz="1800" kern="1200" dirty="0"/>
            <a:t>Κινητικότητα Προσωπικού για Εκπαίδευση/Κατάρτιση - </a:t>
          </a:r>
          <a:r>
            <a:rPr lang="en-GB" sz="1800" kern="1200" dirty="0"/>
            <a:t>Staff Mobility for Training </a:t>
          </a:r>
          <a:r>
            <a:rPr lang="en-GB" sz="1800" b="1" kern="1200" dirty="0"/>
            <a:t>STT</a:t>
          </a:r>
          <a:endParaRPr lang="en-GB" sz="1800" kern="1200" dirty="0">
            <a:sym typeface="Symbol" panose="05050102010706020507" pitchFamily="18" charset="2"/>
          </a:endParaRPr>
        </a:p>
      </dsp:txBody>
      <dsp:txXfrm>
        <a:off x="4715592" y="2423179"/>
        <a:ext cx="2648088" cy="1588852"/>
      </dsp:txXfrm>
    </dsp:sp>
    <dsp:sp modelId="{100DF491-C3AE-4100-B1F6-2116C99CABE7}">
      <dsp:nvSpPr>
        <dsp:cNvPr id="0" name=""/>
        <dsp:cNvSpPr/>
      </dsp:nvSpPr>
      <dsp:spPr>
        <a:xfrm>
          <a:off x="1052731" y="4841442"/>
          <a:ext cx="2648088" cy="1588852"/>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759" tIns="136204" rIns="129759" bIns="136204" numCol="1" spcCol="1270" anchor="ctr" anchorCtr="0">
          <a:noAutofit/>
        </a:bodyPr>
        <a:lstStyle/>
        <a:p>
          <a:pPr marL="0" lvl="0" indent="0" algn="ctr" defTabSz="800100">
            <a:lnSpc>
              <a:spcPct val="90000"/>
            </a:lnSpc>
            <a:spcBef>
              <a:spcPct val="0"/>
            </a:spcBef>
            <a:spcAft>
              <a:spcPct val="35000"/>
            </a:spcAft>
            <a:buNone/>
          </a:pPr>
          <a:r>
            <a:rPr lang="el-GR" sz="1800" kern="1200" dirty="0">
              <a:sym typeface="Symbol" panose="05050102010706020507" pitchFamily="18" charset="2"/>
            </a:rPr>
            <a:t>Σύντομης Διάρκειας Κινητικότητα/</a:t>
          </a:r>
          <a:r>
            <a:rPr lang="en-GB" sz="1800" kern="1200" dirty="0">
              <a:sym typeface="Symbol" panose="05050102010706020507" pitchFamily="18" charset="2"/>
            </a:rPr>
            <a:t>PhD short</a:t>
          </a:r>
          <a:r>
            <a:rPr lang="el-GR" sz="1800" kern="1200" dirty="0">
              <a:sym typeface="Symbol" panose="05050102010706020507" pitchFamily="18" charset="2"/>
            </a:rPr>
            <a:t> </a:t>
          </a:r>
          <a:r>
            <a:rPr lang="en-GB" sz="1800" kern="1200" dirty="0">
              <a:sym typeface="Symbol" panose="05050102010706020507" pitchFamily="18" charset="2"/>
            </a:rPr>
            <a:t>mobility</a:t>
          </a:r>
        </a:p>
      </dsp:txBody>
      <dsp:txXfrm>
        <a:off x="1052731" y="4841442"/>
        <a:ext cx="2648088" cy="15888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3368B-B9FA-44E7-A7FA-C9B0B1912BA6}">
      <dsp:nvSpPr>
        <dsp:cNvPr id="0" name=""/>
        <dsp:cNvSpPr/>
      </dsp:nvSpPr>
      <dsp:spPr>
        <a:xfrm rot="5400000">
          <a:off x="6301587" y="-2303662"/>
          <a:ext cx="1698041" cy="6729984"/>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Θα π</a:t>
          </a:r>
          <a:r>
            <a:rPr lang="en-US" sz="2000" kern="1200" dirty="0" err="1"/>
            <a:t>ρέ</a:t>
          </a:r>
          <a:r>
            <a:rPr lang="en-US" sz="2000" kern="1200" dirty="0"/>
            <a:t>πει να εισάγετε τον αριθμό των συμμετεχόντων  που αντιμετωπίζουν καθένα από τoυς 8 φραγμούς</a:t>
          </a:r>
          <a:r>
            <a:rPr lang="el-GR" sz="2000" kern="1200" dirty="0"/>
            <a:t> </a:t>
          </a:r>
          <a:r>
            <a:rPr lang="en-US" sz="2000" kern="1200" dirty="0"/>
            <a:t>όπ</a:t>
          </a:r>
          <a:r>
            <a:rPr lang="en-US" sz="2000" kern="1200" dirty="0" err="1"/>
            <a:t>ως</a:t>
          </a:r>
          <a:r>
            <a:rPr lang="en-US" sz="2000" kern="1200" dirty="0"/>
            <a:t> α</a:t>
          </a:r>
          <a:r>
            <a:rPr lang="en-US" sz="2000" kern="1200" dirty="0" err="1"/>
            <a:t>υτοί</a:t>
          </a:r>
          <a:r>
            <a:rPr lang="en-US" sz="2000" kern="1200" dirty="0"/>
            <a:t> </a:t>
          </a:r>
          <a:r>
            <a:rPr lang="en-US" sz="2000" kern="1200" dirty="0" err="1"/>
            <a:t>εμφ</a:t>
          </a:r>
          <a:r>
            <a:rPr lang="en-US" sz="2000" kern="1200" dirty="0"/>
            <a:t>ανίζονται στο BM</a:t>
          </a:r>
        </a:p>
      </dsp:txBody>
      <dsp:txXfrm rot="-5400000">
        <a:off x="3785616" y="295201"/>
        <a:ext cx="6647092" cy="1532257"/>
      </dsp:txXfrm>
    </dsp:sp>
    <dsp:sp modelId="{F84FCF30-AA1A-4A0E-9A37-866882DB31EA}">
      <dsp:nvSpPr>
        <dsp:cNvPr id="0" name=""/>
        <dsp:cNvSpPr/>
      </dsp:nvSpPr>
      <dsp:spPr>
        <a:xfrm>
          <a:off x="0" y="53"/>
          <a:ext cx="3785616" cy="212255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t>Τι αναμένεται από τα Δικαιούχα Ιδρύματα</a:t>
          </a:r>
        </a:p>
      </dsp:txBody>
      <dsp:txXfrm>
        <a:off x="103614" y="103667"/>
        <a:ext cx="3578388" cy="1915324"/>
      </dsp:txXfrm>
    </dsp:sp>
    <dsp:sp modelId="{4862F6F0-5CEF-4240-BA02-CC767305EC39}">
      <dsp:nvSpPr>
        <dsp:cNvPr id="0" name=""/>
        <dsp:cNvSpPr/>
      </dsp:nvSpPr>
      <dsp:spPr>
        <a:xfrm rot="5400000">
          <a:off x="6301587" y="-74983"/>
          <a:ext cx="1698041" cy="6729984"/>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err="1"/>
            <a:t>Στο</a:t>
          </a:r>
          <a:r>
            <a:rPr lang="en-US" sz="2000" kern="1200" dirty="0"/>
            <a:t> BM </a:t>
          </a:r>
          <a:r>
            <a:rPr lang="en-US" sz="2000" kern="1200" dirty="0" err="1"/>
            <a:t>σημειώνοντ</a:t>
          </a:r>
          <a:r>
            <a:rPr lang="en-US" sz="2000" kern="1200" dirty="0"/>
            <a:t>αι μόνο όσοι θα λάβουν</a:t>
          </a:r>
          <a:r>
            <a:rPr lang="el-GR" sz="2000" kern="1200" dirty="0"/>
            <a:t> </a:t>
          </a:r>
          <a:r>
            <a:rPr lang="en-US" sz="2000" kern="1200" dirty="0" err="1"/>
            <a:t>συμ</a:t>
          </a:r>
          <a:r>
            <a:rPr lang="en-US" sz="2000" kern="1200" dirty="0"/>
            <a:t>πληρωματική υποστήριξη (top-up) ή real cost από  το Erasmus+</a:t>
          </a:r>
        </a:p>
        <a:p>
          <a:pPr marL="228600" lvl="1" indent="-228600" algn="l" defTabSz="889000">
            <a:lnSpc>
              <a:spcPct val="90000"/>
            </a:lnSpc>
            <a:spcBef>
              <a:spcPct val="0"/>
            </a:spcBef>
            <a:spcAft>
              <a:spcPct val="15000"/>
            </a:spcAft>
            <a:buChar char="•"/>
          </a:pPr>
          <a:r>
            <a:rPr lang="en-US" sz="2000" kern="1200" dirty="0" err="1"/>
            <a:t>Εάν</a:t>
          </a:r>
          <a:r>
            <a:rPr lang="en-US" sz="2000" kern="1200" dirty="0"/>
            <a:t> </a:t>
          </a:r>
          <a:r>
            <a:rPr lang="en-US" sz="2000" kern="1200" dirty="0" err="1"/>
            <a:t>έν</a:t>
          </a:r>
          <a:r>
            <a:rPr lang="en-US" sz="2000" kern="1200" dirty="0"/>
            <a:t>ας/μια συμμετέχων/ουσα λάβει και τα δύο υποστηρικτικά ποσά,δεν θα καταγραφεί δύο φορές στο BM</a:t>
          </a:r>
        </a:p>
      </dsp:txBody>
      <dsp:txXfrm rot="-5400000">
        <a:off x="3785616" y="2523880"/>
        <a:ext cx="6647092" cy="1532257"/>
      </dsp:txXfrm>
    </dsp:sp>
    <dsp:sp modelId="{4F5BF9AE-2220-4DF1-BF6B-3CCB9ABC2DA5}">
      <dsp:nvSpPr>
        <dsp:cNvPr id="0" name=""/>
        <dsp:cNvSpPr/>
      </dsp:nvSpPr>
      <dsp:spPr>
        <a:xfrm>
          <a:off x="0" y="2228732"/>
          <a:ext cx="3785616" cy="212255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t>Αναπηρίες, Προβλήματα Υγείας, Πολιτιστικέςδιαφορές, Εκπαιδευτικοί, Κοινωνικοί, Γεωγραφικοί  Οικονομικοί φραγμοί, διακρίσεις</a:t>
          </a:r>
        </a:p>
      </dsp:txBody>
      <dsp:txXfrm>
        <a:off x="103614" y="2332346"/>
        <a:ext cx="3578388" cy="19153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9405D7-EE85-4C76-BC9F-D2DAA29130AB}">
      <dsp:nvSpPr>
        <dsp:cNvPr id="0" name=""/>
        <dsp:cNvSpPr/>
      </dsp:nvSpPr>
      <dsp:spPr>
        <a:xfrm>
          <a:off x="0" y="369570"/>
          <a:ext cx="6900512" cy="630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C8B783-8E05-4B0A-B76E-C571E2086DBB}">
      <dsp:nvSpPr>
        <dsp:cNvPr id="0" name=""/>
        <dsp:cNvSpPr/>
      </dsp:nvSpPr>
      <dsp:spPr>
        <a:xfrm>
          <a:off x="345025" y="570"/>
          <a:ext cx="4830358" cy="7380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111250">
            <a:lnSpc>
              <a:spcPct val="90000"/>
            </a:lnSpc>
            <a:spcBef>
              <a:spcPct val="0"/>
            </a:spcBef>
            <a:spcAft>
              <a:spcPct val="35000"/>
            </a:spcAft>
            <a:buNone/>
          </a:pPr>
          <a:r>
            <a:rPr lang="el-GR" sz="2500" kern="1200"/>
            <a:t>Σταυρούλα Αντωνίου</a:t>
          </a:r>
          <a:endParaRPr lang="en-US" sz="2500" kern="1200"/>
        </a:p>
      </dsp:txBody>
      <dsp:txXfrm>
        <a:off x="381051" y="36596"/>
        <a:ext cx="4758306" cy="665948"/>
      </dsp:txXfrm>
    </dsp:sp>
    <dsp:sp modelId="{B4DE164F-3EF2-4640-B305-11FED608891B}">
      <dsp:nvSpPr>
        <dsp:cNvPr id="0" name=""/>
        <dsp:cNvSpPr/>
      </dsp:nvSpPr>
      <dsp:spPr>
        <a:xfrm>
          <a:off x="0" y="1503570"/>
          <a:ext cx="6900512" cy="630000"/>
        </a:xfrm>
        <a:prstGeom prst="rect">
          <a:avLst/>
        </a:prstGeom>
        <a:solidFill>
          <a:schemeClr val="lt1">
            <a:alpha val="90000"/>
            <a:hueOff val="0"/>
            <a:satOff val="0"/>
            <a:lumOff val="0"/>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087543-77BD-44C2-B82F-C56BB2F2493B}">
      <dsp:nvSpPr>
        <dsp:cNvPr id="0" name=""/>
        <dsp:cNvSpPr/>
      </dsp:nvSpPr>
      <dsp:spPr>
        <a:xfrm>
          <a:off x="345025" y="1134570"/>
          <a:ext cx="4830358" cy="73800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111250">
            <a:lnSpc>
              <a:spcPct val="90000"/>
            </a:lnSpc>
            <a:spcBef>
              <a:spcPct val="0"/>
            </a:spcBef>
            <a:spcAft>
              <a:spcPct val="35000"/>
            </a:spcAft>
            <a:buNone/>
          </a:pPr>
          <a:r>
            <a:rPr lang="el-GR" sz="2500" kern="1200"/>
            <a:t>Λειτουργός Προγράμματος ΑΕ</a:t>
          </a:r>
          <a:endParaRPr lang="en-US" sz="2500" kern="1200"/>
        </a:p>
      </dsp:txBody>
      <dsp:txXfrm>
        <a:off x="381051" y="1170596"/>
        <a:ext cx="4758306" cy="665948"/>
      </dsp:txXfrm>
    </dsp:sp>
    <dsp:sp modelId="{7F7E09EE-B75D-47CE-9B1F-17A9FAABC89B}">
      <dsp:nvSpPr>
        <dsp:cNvPr id="0" name=""/>
        <dsp:cNvSpPr/>
      </dsp:nvSpPr>
      <dsp:spPr>
        <a:xfrm>
          <a:off x="0" y="2637570"/>
          <a:ext cx="6900512" cy="630000"/>
        </a:xfrm>
        <a:prstGeom prst="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2A2323-0B39-4299-85BA-65AACB73264A}">
      <dsp:nvSpPr>
        <dsp:cNvPr id="0" name=""/>
        <dsp:cNvSpPr/>
      </dsp:nvSpPr>
      <dsp:spPr>
        <a:xfrm>
          <a:off x="345025" y="2268570"/>
          <a:ext cx="4830358" cy="7380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111250">
            <a:lnSpc>
              <a:spcPct val="90000"/>
            </a:lnSpc>
            <a:spcBef>
              <a:spcPct val="0"/>
            </a:spcBef>
            <a:spcAft>
              <a:spcPct val="35000"/>
            </a:spcAft>
            <a:buNone/>
          </a:pPr>
          <a:r>
            <a:rPr lang="el-GR" sz="2500" kern="1200" dirty="0" err="1">
              <a:hlinkClick xmlns:r="http://schemas.openxmlformats.org/officeDocument/2006/relationships" r:id="rId1"/>
            </a:rPr>
            <a:t>Ηλ</a:t>
          </a:r>
          <a:r>
            <a:rPr lang="el-GR" sz="2500" kern="1200" dirty="0">
              <a:hlinkClick xmlns:r="http://schemas.openxmlformats.org/officeDocument/2006/relationships" r:id="rId1"/>
            </a:rPr>
            <a:t>. </a:t>
          </a:r>
          <a:r>
            <a:rPr lang="en-GB" sz="2500" kern="1200" dirty="0">
              <a:hlinkClick xmlns:r="http://schemas.openxmlformats.org/officeDocument/2006/relationships" r:id="rId1"/>
            </a:rPr>
            <a:t>T</a:t>
          </a:r>
          <a:r>
            <a:rPr lang="el-GR" sz="2500" kern="1200" dirty="0" err="1">
              <a:hlinkClick xmlns:r="http://schemas.openxmlformats.org/officeDocument/2006/relationships" r:id="rId1"/>
            </a:rPr>
            <a:t>αχυδ</a:t>
          </a:r>
          <a:r>
            <a:rPr lang="el-GR" sz="2500" kern="1200" dirty="0">
              <a:hlinkClick xmlns:r="http://schemas.openxmlformats.org/officeDocument/2006/relationships" r:id="rId1"/>
            </a:rPr>
            <a:t>.</a:t>
          </a:r>
          <a:r>
            <a:rPr lang="en-GB" sz="2500" kern="1200" dirty="0">
              <a:hlinkClick xmlns:r="http://schemas.openxmlformats.org/officeDocument/2006/relationships" r:id="rId1"/>
            </a:rPr>
            <a:t>santoniou@idep.org.cy</a:t>
          </a:r>
          <a:r>
            <a:rPr lang="en-GB" sz="2500" kern="1200" dirty="0"/>
            <a:t> </a:t>
          </a:r>
          <a:endParaRPr lang="en-US" sz="2500" kern="1200" dirty="0"/>
        </a:p>
      </dsp:txBody>
      <dsp:txXfrm>
        <a:off x="381051" y="2304596"/>
        <a:ext cx="4758306" cy="665948"/>
      </dsp:txXfrm>
    </dsp:sp>
    <dsp:sp modelId="{3463C054-4FDF-4950-99C7-CAF55BBE8763}">
      <dsp:nvSpPr>
        <dsp:cNvPr id="0" name=""/>
        <dsp:cNvSpPr/>
      </dsp:nvSpPr>
      <dsp:spPr>
        <a:xfrm>
          <a:off x="0" y="3771570"/>
          <a:ext cx="6900512" cy="630000"/>
        </a:xfrm>
        <a:prstGeom prst="rect">
          <a:avLst/>
        </a:prstGeom>
        <a:solidFill>
          <a:schemeClr val="lt1">
            <a:alpha val="90000"/>
            <a:hueOff val="0"/>
            <a:satOff val="0"/>
            <a:lumOff val="0"/>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9E84A8-BEA1-49E7-A143-DCE42BE215FF}">
      <dsp:nvSpPr>
        <dsp:cNvPr id="0" name=""/>
        <dsp:cNvSpPr/>
      </dsp:nvSpPr>
      <dsp:spPr>
        <a:xfrm>
          <a:off x="345025" y="3402570"/>
          <a:ext cx="4830358" cy="73800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111250">
            <a:lnSpc>
              <a:spcPct val="90000"/>
            </a:lnSpc>
            <a:spcBef>
              <a:spcPct val="0"/>
            </a:spcBef>
            <a:spcAft>
              <a:spcPct val="35000"/>
            </a:spcAft>
            <a:buNone/>
          </a:pPr>
          <a:r>
            <a:rPr lang="el-GR" sz="2500" kern="1200" dirty="0"/>
            <a:t>Τηλ</a:t>
          </a:r>
          <a:r>
            <a:rPr lang="en-GB" sz="2500" kern="1200" dirty="0"/>
            <a:t>: 22448891</a:t>
          </a:r>
          <a:endParaRPr lang="en-US" sz="2500" kern="1200" dirty="0"/>
        </a:p>
      </dsp:txBody>
      <dsp:txXfrm>
        <a:off x="381051" y="3438596"/>
        <a:ext cx="4758306" cy="665948"/>
      </dsp:txXfrm>
    </dsp:sp>
    <dsp:sp modelId="{C154AD44-0F35-4E0A-B50D-29309E57DC12}">
      <dsp:nvSpPr>
        <dsp:cNvPr id="0" name=""/>
        <dsp:cNvSpPr/>
      </dsp:nvSpPr>
      <dsp:spPr>
        <a:xfrm>
          <a:off x="0" y="4905570"/>
          <a:ext cx="6900512" cy="6300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54A878-B14B-4A0D-AD15-2108C37630C1}">
      <dsp:nvSpPr>
        <dsp:cNvPr id="0" name=""/>
        <dsp:cNvSpPr/>
      </dsp:nvSpPr>
      <dsp:spPr>
        <a:xfrm>
          <a:off x="345025" y="4536570"/>
          <a:ext cx="4830358" cy="7380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111250">
            <a:lnSpc>
              <a:spcPct val="90000"/>
            </a:lnSpc>
            <a:spcBef>
              <a:spcPct val="0"/>
            </a:spcBef>
            <a:spcAft>
              <a:spcPct val="35000"/>
            </a:spcAft>
            <a:buNone/>
          </a:pPr>
          <a:r>
            <a:rPr lang="el-GR" sz="2500" kern="1200" dirty="0"/>
            <a:t>Ώρες Γραφείου</a:t>
          </a:r>
          <a:r>
            <a:rPr lang="en-GB" sz="2500" kern="1200" dirty="0"/>
            <a:t>: 8:00- 3:30</a:t>
          </a:r>
          <a:endParaRPr lang="en-US" sz="2500" kern="1200" dirty="0"/>
        </a:p>
      </dsp:txBody>
      <dsp:txXfrm>
        <a:off x="381051" y="4572596"/>
        <a:ext cx="4758306" cy="665948"/>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A8DCA3-0420-4B5B-8B02-29D127F62E84}" type="datetimeFigureOut">
              <a:rPr lang="en-GB" smtClean="0"/>
              <a:t>17/06/2024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9F17ED-6800-4DFA-94AC-93F67F31C930}" type="slidenum">
              <a:rPr lang="en-GB" smtClean="0"/>
              <a:t>‹#›</a:t>
            </a:fld>
            <a:endParaRPr lang="en-GB"/>
          </a:p>
        </p:txBody>
      </p:sp>
    </p:spTree>
    <p:extLst>
      <p:ext uri="{BB962C8B-B14F-4D97-AF65-F5344CB8AC3E}">
        <p14:creationId xmlns:p14="http://schemas.microsoft.com/office/powerpoint/2010/main" val="1614803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idep.org.cy/erasmus/diacheirisi-egkekrimenon-schedion-2/schedia-kinitikotitas-mikris-klimaka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idep.org.cy/erasmus/diacheirisi-egkekrimenon-schedion-2/schedia-kinitikotitas-mikris-klimaka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9F17ED-6800-4DFA-94AC-93F67F31C930}" type="slidenum">
              <a:rPr lang="en-GB" smtClean="0"/>
              <a:t>2</a:t>
            </a:fld>
            <a:endParaRPr lang="en-GB"/>
          </a:p>
        </p:txBody>
      </p:sp>
    </p:spTree>
    <p:extLst>
      <p:ext uri="{BB962C8B-B14F-4D97-AF65-F5344CB8AC3E}">
        <p14:creationId xmlns:p14="http://schemas.microsoft.com/office/powerpoint/2010/main" val="3715651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sz="1200" dirty="0"/>
          </a:p>
        </p:txBody>
      </p:sp>
      <p:sp>
        <p:nvSpPr>
          <p:cNvPr id="4" name="Slide Number Placeholder 3"/>
          <p:cNvSpPr>
            <a:spLocks noGrp="1"/>
          </p:cNvSpPr>
          <p:nvPr>
            <p:ph type="sldNum" sz="quarter" idx="10"/>
          </p:nvPr>
        </p:nvSpPr>
        <p:spPr/>
        <p:txBody>
          <a:bodyPr/>
          <a:lstStyle/>
          <a:p>
            <a:fld id="{4EDA589F-84CA-4069-B718-FA6F2CB8EE53}" type="slidenum">
              <a:rPr lang="en-US" smtClean="0"/>
              <a:t>37</a:t>
            </a:fld>
            <a:endParaRPr lang="en-US"/>
          </a:p>
        </p:txBody>
      </p:sp>
    </p:spTree>
    <p:extLst>
      <p:ext uri="{BB962C8B-B14F-4D97-AF65-F5344CB8AC3E}">
        <p14:creationId xmlns:p14="http://schemas.microsoft.com/office/powerpoint/2010/main" val="1172731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38</a:t>
            </a:fld>
            <a:endParaRPr lang="en-US"/>
          </a:p>
        </p:txBody>
      </p:sp>
    </p:spTree>
    <p:extLst>
      <p:ext uri="{BB962C8B-B14F-4D97-AF65-F5344CB8AC3E}">
        <p14:creationId xmlns:p14="http://schemas.microsoft.com/office/powerpoint/2010/main" val="2886728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39</a:t>
            </a:fld>
            <a:endParaRPr lang="en-US"/>
          </a:p>
        </p:txBody>
      </p:sp>
    </p:spTree>
    <p:extLst>
      <p:ext uri="{BB962C8B-B14F-4D97-AF65-F5344CB8AC3E}">
        <p14:creationId xmlns:p14="http://schemas.microsoft.com/office/powerpoint/2010/main" val="3027503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4EDA589F-84CA-4069-B718-FA6F2CB8EE53}" type="slidenum">
              <a:rPr lang="en-US" smtClean="0"/>
              <a:t>44</a:t>
            </a:fld>
            <a:endParaRPr lang="en-US"/>
          </a:p>
        </p:txBody>
      </p:sp>
    </p:spTree>
    <p:extLst>
      <p:ext uri="{BB962C8B-B14F-4D97-AF65-F5344CB8AC3E}">
        <p14:creationId xmlns:p14="http://schemas.microsoft.com/office/powerpoint/2010/main" val="2960319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88419F-9657-4D23-BA10-ED39C05145D8}" type="slidenum">
              <a:rPr lang="en-GB" smtClean="0"/>
              <a:t>47</a:t>
            </a:fld>
            <a:endParaRPr lang="en-GB"/>
          </a:p>
        </p:txBody>
      </p:sp>
    </p:spTree>
    <p:extLst>
      <p:ext uri="{BB962C8B-B14F-4D97-AF65-F5344CB8AC3E}">
        <p14:creationId xmlns:p14="http://schemas.microsoft.com/office/powerpoint/2010/main" val="3111387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001CC2-CA78-3243-A310-31E07E0EA572}" type="slidenum">
              <a:rPr kumimoji="0" lang="en-CY"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CY"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0956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001CC2-CA78-3243-A310-31E07E0EA572}" type="slidenum">
              <a:rPr kumimoji="0" lang="en-CY"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CY"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7321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001CC2-CA78-3243-A310-31E07E0EA572}" type="slidenum">
              <a:rPr kumimoji="0" lang="en-CY"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CY"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8439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001CC2-CA78-3243-A310-31E07E0EA572}" type="slidenum">
              <a:rPr kumimoji="0" lang="en-CY"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CY"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2846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001CC2-CA78-3243-A310-31E07E0EA572}" type="slidenum">
              <a:rPr kumimoji="0" lang="en-CY"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CY"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7752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9F17ED-6800-4DFA-94AC-93F67F31C930}" type="slidenum">
              <a:rPr lang="en-GB" smtClean="0"/>
              <a:t>3</a:t>
            </a:fld>
            <a:endParaRPr lang="en-GB"/>
          </a:p>
        </p:txBody>
      </p:sp>
    </p:spTree>
    <p:extLst>
      <p:ext uri="{BB962C8B-B14F-4D97-AF65-F5344CB8AC3E}">
        <p14:creationId xmlns:p14="http://schemas.microsoft.com/office/powerpoint/2010/main" val="11690524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001CC2-CA78-3243-A310-31E07E0EA572}" type="slidenum">
              <a:rPr kumimoji="0" lang="en-CY"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CY"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8899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001CC2-CA78-3243-A310-31E07E0EA572}" type="slidenum">
              <a:rPr kumimoji="0" lang="en-CY"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CY"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1086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001CC2-CA78-3243-A310-31E07E0EA572}" type="slidenum">
              <a:rPr kumimoji="0" lang="en-CY"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CY"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56496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001CC2-CA78-3243-A310-31E07E0EA572}" type="slidenum">
              <a:rPr kumimoji="0" lang="en-CY"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CY"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58253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001CC2-CA78-3243-A310-31E07E0EA572}" type="slidenum">
              <a:rPr kumimoji="0" lang="en-CY"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CY"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0248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001CC2-CA78-3243-A310-31E07E0EA572}" type="slidenum">
              <a:rPr kumimoji="0" lang="en-CY"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CY"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6538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76656">
              <a:spcAft>
                <a:spcPts val="600"/>
              </a:spcAft>
            </a:pPr>
            <a:endParaRPr lang="en-GB" sz="1200" b="1" kern="1200" dirty="0">
              <a:solidFill>
                <a:schemeClr val="tx1"/>
              </a:solidFill>
              <a:latin typeface="+mn-lt"/>
              <a:ea typeface="+mn-ea"/>
              <a:cs typeface="+mn-cs"/>
            </a:endParaRPr>
          </a:p>
          <a:p>
            <a:pPr marL="211455" indent="-211455" defTabSz="676656">
              <a:spcAft>
                <a:spcPts val="600"/>
              </a:spcAft>
              <a:buFont typeface="Arial" panose="020B0604020202020204" pitchFamily="34" charset="0"/>
              <a:buChar char="•"/>
            </a:pPr>
            <a:r>
              <a:rPr lang="el-GR" sz="1200" i="1" kern="1200" dirty="0">
                <a:solidFill>
                  <a:schemeClr val="tx1"/>
                </a:solidFill>
                <a:latin typeface="+mn-lt"/>
                <a:ea typeface="+mn-ea"/>
                <a:cs typeface="+mn-cs"/>
              </a:rPr>
              <a:t>Όσα παραρτήματα δεν επισυνάπτονται με τη Συμφωνία Χρηματοδότησης αλλά αποτελούν μέρος της, είναι αναρτημένα στην </a:t>
            </a:r>
            <a:r>
              <a:rPr lang="el-GR" sz="1200" i="1" kern="1200" dirty="0">
                <a:solidFill>
                  <a:schemeClr val="tx1"/>
                </a:solidFill>
                <a:latin typeface="+mn-lt"/>
                <a:ea typeface="+mn-ea"/>
                <a:cs typeface="+mn-cs"/>
                <a:hlinkClick r:id="rId3"/>
              </a:rPr>
              <a:t>ιστοσελίδα του ΙΔΕΠ Διά Βίου Μάθησης</a:t>
            </a:r>
            <a:r>
              <a:rPr lang="el-GR" sz="1200" i="1" kern="1200" dirty="0">
                <a:solidFill>
                  <a:schemeClr val="tx1"/>
                </a:solidFill>
                <a:latin typeface="+mn-lt"/>
                <a:ea typeface="+mn-ea"/>
                <a:cs typeface="+mn-cs"/>
              </a:rPr>
              <a:t>. </a:t>
            </a:r>
            <a:endParaRPr lang="el-GR" sz="1600" i="1" dirty="0"/>
          </a:p>
          <a:p>
            <a:endParaRPr lang="en-GB" dirty="0"/>
          </a:p>
        </p:txBody>
      </p:sp>
      <p:sp>
        <p:nvSpPr>
          <p:cNvPr id="4" name="Slide Number Placeholder 3"/>
          <p:cNvSpPr>
            <a:spLocks noGrp="1"/>
          </p:cNvSpPr>
          <p:nvPr>
            <p:ph type="sldNum" sz="quarter" idx="5"/>
          </p:nvPr>
        </p:nvSpPr>
        <p:spPr/>
        <p:txBody>
          <a:bodyPr/>
          <a:lstStyle/>
          <a:p>
            <a:fld id="{C99F17ED-6800-4DFA-94AC-93F67F31C930}" type="slidenum">
              <a:rPr lang="en-GB" smtClean="0"/>
              <a:t>5</a:t>
            </a:fld>
            <a:endParaRPr lang="en-GB"/>
          </a:p>
        </p:txBody>
      </p:sp>
    </p:spTree>
    <p:extLst>
      <p:ext uri="{BB962C8B-B14F-4D97-AF65-F5344CB8AC3E}">
        <p14:creationId xmlns:p14="http://schemas.microsoft.com/office/powerpoint/2010/main" val="1808630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76656">
              <a:spcAft>
                <a:spcPts val="600"/>
              </a:spcAft>
            </a:pPr>
            <a:endParaRPr lang="en-US" sz="1200" b="1" kern="1200" dirty="0">
              <a:solidFill>
                <a:schemeClr val="tx1"/>
              </a:solidFill>
              <a:latin typeface="+mn-lt"/>
              <a:ea typeface="+mn-ea"/>
              <a:cs typeface="+mn-cs"/>
            </a:endParaRPr>
          </a:p>
          <a:p>
            <a:pPr defTabSz="676656">
              <a:spcAft>
                <a:spcPts val="600"/>
              </a:spcAft>
            </a:pPr>
            <a:endParaRPr lang="en-GB" sz="1200" b="1" kern="1200" dirty="0">
              <a:solidFill>
                <a:schemeClr val="tx1"/>
              </a:solidFill>
              <a:latin typeface="+mn-lt"/>
              <a:ea typeface="+mn-ea"/>
              <a:cs typeface="+mn-cs"/>
            </a:endParaRPr>
          </a:p>
          <a:p>
            <a:pPr marL="211455" indent="-211455" defTabSz="676656">
              <a:spcAft>
                <a:spcPts val="600"/>
              </a:spcAft>
              <a:buFont typeface="Arial" panose="020B0604020202020204" pitchFamily="34" charset="0"/>
              <a:buChar char="•"/>
            </a:pPr>
            <a:r>
              <a:rPr lang="el-GR" sz="1200" i="1" kern="1200" dirty="0">
                <a:solidFill>
                  <a:schemeClr val="tx1"/>
                </a:solidFill>
                <a:latin typeface="+mn-lt"/>
                <a:ea typeface="+mn-ea"/>
                <a:cs typeface="+mn-cs"/>
              </a:rPr>
              <a:t>Όσα παραρτήματα δεν επισυνάπτονται με τη Συμφωνία Χρηματοδότησης αλλά αποτελούν μέρος της, είναι αναρτημένα στην </a:t>
            </a:r>
            <a:r>
              <a:rPr lang="el-GR" sz="1200" i="1" kern="1200" dirty="0">
                <a:solidFill>
                  <a:schemeClr val="tx1"/>
                </a:solidFill>
                <a:latin typeface="+mn-lt"/>
                <a:ea typeface="+mn-ea"/>
                <a:cs typeface="+mn-cs"/>
                <a:hlinkClick r:id="rId3"/>
              </a:rPr>
              <a:t>ιστοσελίδα του ΙΔΕΠ Διά Βίου Μάθησης</a:t>
            </a:r>
            <a:r>
              <a:rPr lang="el-GR" sz="1200" i="1" kern="1200" dirty="0">
                <a:solidFill>
                  <a:schemeClr val="tx1"/>
                </a:solidFill>
                <a:latin typeface="+mn-lt"/>
                <a:ea typeface="+mn-ea"/>
                <a:cs typeface="+mn-cs"/>
              </a:rPr>
              <a:t>. </a:t>
            </a:r>
            <a:endParaRPr lang="el-GR" sz="1600" i="1" dirty="0"/>
          </a:p>
          <a:p>
            <a:endParaRPr lang="en-GB" dirty="0"/>
          </a:p>
        </p:txBody>
      </p:sp>
      <p:sp>
        <p:nvSpPr>
          <p:cNvPr id="4" name="Slide Number Placeholder 3"/>
          <p:cNvSpPr>
            <a:spLocks noGrp="1"/>
          </p:cNvSpPr>
          <p:nvPr>
            <p:ph type="sldNum" sz="quarter" idx="5"/>
          </p:nvPr>
        </p:nvSpPr>
        <p:spPr/>
        <p:txBody>
          <a:bodyPr/>
          <a:lstStyle/>
          <a:p>
            <a:fld id="{C99F17ED-6800-4DFA-94AC-93F67F31C930}" type="slidenum">
              <a:rPr lang="en-GB" smtClean="0"/>
              <a:t>6</a:t>
            </a:fld>
            <a:endParaRPr lang="en-GB"/>
          </a:p>
        </p:txBody>
      </p:sp>
    </p:spTree>
    <p:extLst>
      <p:ext uri="{BB962C8B-B14F-4D97-AF65-F5344CB8AC3E}">
        <p14:creationId xmlns:p14="http://schemas.microsoft.com/office/powerpoint/2010/main" val="3699921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17</a:t>
            </a:fld>
            <a:endParaRPr lang="en-GB"/>
          </a:p>
        </p:txBody>
      </p:sp>
    </p:spTree>
    <p:extLst>
      <p:ext uri="{BB962C8B-B14F-4D97-AF65-F5344CB8AC3E}">
        <p14:creationId xmlns:p14="http://schemas.microsoft.com/office/powerpoint/2010/main" val="912388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22</a:t>
            </a:fld>
            <a:endParaRPr lang="en-GB"/>
          </a:p>
        </p:txBody>
      </p:sp>
    </p:spTree>
    <p:extLst>
      <p:ext uri="{BB962C8B-B14F-4D97-AF65-F5344CB8AC3E}">
        <p14:creationId xmlns:p14="http://schemas.microsoft.com/office/powerpoint/2010/main" val="1265654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23</a:t>
            </a:fld>
            <a:endParaRPr lang="en-GB"/>
          </a:p>
        </p:txBody>
      </p:sp>
    </p:spTree>
    <p:extLst>
      <p:ext uri="{BB962C8B-B14F-4D97-AF65-F5344CB8AC3E}">
        <p14:creationId xmlns:p14="http://schemas.microsoft.com/office/powerpoint/2010/main" val="1320518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24</a:t>
            </a:fld>
            <a:endParaRPr lang="en-GB"/>
          </a:p>
        </p:txBody>
      </p:sp>
    </p:spTree>
    <p:extLst>
      <p:ext uri="{BB962C8B-B14F-4D97-AF65-F5344CB8AC3E}">
        <p14:creationId xmlns:p14="http://schemas.microsoft.com/office/powerpoint/2010/main" val="1820798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9F17ED-6800-4DFA-94AC-93F67F31C930}" type="slidenum">
              <a:rPr lang="en-GB" smtClean="0"/>
              <a:t>29</a:t>
            </a:fld>
            <a:endParaRPr lang="en-GB"/>
          </a:p>
        </p:txBody>
      </p:sp>
    </p:spTree>
    <p:extLst>
      <p:ext uri="{BB962C8B-B14F-4D97-AF65-F5344CB8AC3E}">
        <p14:creationId xmlns:p14="http://schemas.microsoft.com/office/powerpoint/2010/main" val="917211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F1E53-4294-812A-EFAC-2BCAAEF15E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Y"/>
          </a:p>
        </p:txBody>
      </p:sp>
      <p:sp>
        <p:nvSpPr>
          <p:cNvPr id="3" name="Subtitle 2">
            <a:extLst>
              <a:ext uri="{FF2B5EF4-FFF2-40B4-BE49-F238E27FC236}">
                <a16:creationId xmlns:a16="http://schemas.microsoft.com/office/drawing/2014/main" id="{88B1BD17-7839-6A3D-5239-FB1EDDC770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Y"/>
          </a:p>
        </p:txBody>
      </p:sp>
      <p:sp>
        <p:nvSpPr>
          <p:cNvPr id="4" name="Date Placeholder 3">
            <a:extLst>
              <a:ext uri="{FF2B5EF4-FFF2-40B4-BE49-F238E27FC236}">
                <a16:creationId xmlns:a16="http://schemas.microsoft.com/office/drawing/2014/main" id="{5D31D4AE-DB19-530D-986B-89099E048B7F}"/>
              </a:ext>
            </a:extLst>
          </p:cNvPr>
          <p:cNvSpPr>
            <a:spLocks noGrp="1"/>
          </p:cNvSpPr>
          <p:nvPr>
            <p:ph type="dt" sz="half" idx="10"/>
          </p:nvPr>
        </p:nvSpPr>
        <p:spPr/>
        <p:txBody>
          <a:bodyPr/>
          <a:lstStyle/>
          <a:p>
            <a:fld id="{27CB34E1-0BFA-41BA-9A69-ABC70064220E}" type="datetime1">
              <a:rPr lang="LID4096" smtClean="0"/>
              <a:t>06/17/2024</a:t>
            </a:fld>
            <a:endParaRPr lang="en-CY"/>
          </a:p>
        </p:txBody>
      </p:sp>
      <p:sp>
        <p:nvSpPr>
          <p:cNvPr id="5" name="Footer Placeholder 4">
            <a:extLst>
              <a:ext uri="{FF2B5EF4-FFF2-40B4-BE49-F238E27FC236}">
                <a16:creationId xmlns:a16="http://schemas.microsoft.com/office/drawing/2014/main" id="{10F82719-B1E8-2D4D-26D0-C89045DD27EC}"/>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CB3A62EE-C266-67EB-D471-E36E0AF016C5}"/>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3408939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59D66-4B74-3883-8DE4-46DF19DFF596}"/>
              </a:ext>
            </a:extLst>
          </p:cNvPr>
          <p:cNvSpPr>
            <a:spLocks noGrp="1"/>
          </p:cNvSpPr>
          <p:nvPr>
            <p:ph type="title"/>
          </p:nvPr>
        </p:nvSpPr>
        <p:spPr/>
        <p:txBody>
          <a:bodyPr/>
          <a:lstStyle/>
          <a:p>
            <a:r>
              <a:rPr lang="en-US"/>
              <a:t>Click to edit Master title style</a:t>
            </a:r>
            <a:endParaRPr lang="en-CY"/>
          </a:p>
        </p:txBody>
      </p:sp>
      <p:sp>
        <p:nvSpPr>
          <p:cNvPr id="3" name="Vertical Text Placeholder 2">
            <a:extLst>
              <a:ext uri="{FF2B5EF4-FFF2-40B4-BE49-F238E27FC236}">
                <a16:creationId xmlns:a16="http://schemas.microsoft.com/office/drawing/2014/main" id="{0D3C32D4-4244-BB2F-2AD5-1F3611B0B2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FBC24977-8145-1FCB-DE41-3A745E1CAE3D}"/>
              </a:ext>
            </a:extLst>
          </p:cNvPr>
          <p:cNvSpPr>
            <a:spLocks noGrp="1"/>
          </p:cNvSpPr>
          <p:nvPr>
            <p:ph type="dt" sz="half" idx="10"/>
          </p:nvPr>
        </p:nvSpPr>
        <p:spPr/>
        <p:txBody>
          <a:bodyPr/>
          <a:lstStyle/>
          <a:p>
            <a:fld id="{7A099E04-F3FF-47DC-A274-88ADAF4BF50F}" type="datetime1">
              <a:rPr lang="LID4096" smtClean="0"/>
              <a:t>06/17/2024</a:t>
            </a:fld>
            <a:endParaRPr lang="en-CY"/>
          </a:p>
        </p:txBody>
      </p:sp>
      <p:sp>
        <p:nvSpPr>
          <p:cNvPr id="5" name="Footer Placeholder 4">
            <a:extLst>
              <a:ext uri="{FF2B5EF4-FFF2-40B4-BE49-F238E27FC236}">
                <a16:creationId xmlns:a16="http://schemas.microsoft.com/office/drawing/2014/main" id="{C284336F-AE39-E0C9-FE38-0DC807BCF0C8}"/>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FFFF75CF-09D2-4729-0610-96E696014CC2}"/>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3814418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2E5442-E745-15E2-0430-AF2B1026086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Y"/>
          </a:p>
        </p:txBody>
      </p:sp>
      <p:sp>
        <p:nvSpPr>
          <p:cNvPr id="3" name="Vertical Text Placeholder 2">
            <a:extLst>
              <a:ext uri="{FF2B5EF4-FFF2-40B4-BE49-F238E27FC236}">
                <a16:creationId xmlns:a16="http://schemas.microsoft.com/office/drawing/2014/main" id="{A1FCC275-D191-392E-5834-A19A527B71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27AD4E56-1BEF-4B1E-038D-A0389AC73BC4}"/>
              </a:ext>
            </a:extLst>
          </p:cNvPr>
          <p:cNvSpPr>
            <a:spLocks noGrp="1"/>
          </p:cNvSpPr>
          <p:nvPr>
            <p:ph type="dt" sz="half" idx="10"/>
          </p:nvPr>
        </p:nvSpPr>
        <p:spPr/>
        <p:txBody>
          <a:bodyPr/>
          <a:lstStyle/>
          <a:p>
            <a:fld id="{40C51138-3925-4279-A2DD-2B9059DB2E10}" type="datetime1">
              <a:rPr lang="LID4096" smtClean="0"/>
              <a:t>06/17/2024</a:t>
            </a:fld>
            <a:endParaRPr lang="en-CY"/>
          </a:p>
        </p:txBody>
      </p:sp>
      <p:sp>
        <p:nvSpPr>
          <p:cNvPr id="5" name="Footer Placeholder 4">
            <a:extLst>
              <a:ext uri="{FF2B5EF4-FFF2-40B4-BE49-F238E27FC236}">
                <a16:creationId xmlns:a16="http://schemas.microsoft.com/office/drawing/2014/main" id="{6CF11E63-A91A-B47A-4D0C-5B2243E4B3B2}"/>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6E348939-2B8A-ADE6-DA0C-7158128800F1}"/>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2263297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MPPS009">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155923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2000" b="0" i="0">
                <a:solidFill>
                  <a:srgbClr val="404040"/>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dy">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0065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51FA6D6-1043-6C4C-A419-52403A2C56A5}"/>
              </a:ext>
            </a:extLst>
          </p:cNvPr>
          <p:cNvSpPr/>
          <p:nvPr userDrawn="1"/>
        </p:nvSpPr>
        <p:spPr>
          <a:xfrm>
            <a:off x="0" y="0"/>
            <a:ext cx="12192000" cy="6858000"/>
          </a:xfrm>
          <a:prstGeom prst="rect">
            <a:avLst/>
          </a:prstGeom>
          <a:solidFill>
            <a:schemeClr val="dk1">
              <a:alpha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Y"/>
          </a:p>
        </p:txBody>
      </p:sp>
      <p:pic>
        <p:nvPicPr>
          <p:cNvPr id="5" name="Picture 4" descr="Logo, company name&#10;&#10;Description automatically generated">
            <a:extLst>
              <a:ext uri="{FF2B5EF4-FFF2-40B4-BE49-F238E27FC236}">
                <a16:creationId xmlns:a16="http://schemas.microsoft.com/office/drawing/2014/main" id="{6B581836-0B2D-6A43-B5F9-B5FEDDC812DF}"/>
              </a:ext>
            </a:extLst>
          </p:cNvPr>
          <p:cNvPicPr>
            <a:picLocks noChangeAspect="1"/>
          </p:cNvPicPr>
          <p:nvPr userDrawn="1"/>
        </p:nvPicPr>
        <p:blipFill>
          <a:blip r:embed="rId2"/>
          <a:stretch>
            <a:fillRect/>
          </a:stretch>
        </p:blipFill>
        <p:spPr>
          <a:xfrm>
            <a:off x="3711851" y="712143"/>
            <a:ext cx="4768298" cy="1936792"/>
          </a:xfrm>
          <a:prstGeom prst="rect">
            <a:avLst/>
          </a:prstGeom>
        </p:spPr>
      </p:pic>
      <p:sp>
        <p:nvSpPr>
          <p:cNvPr id="11" name="Title 1">
            <a:extLst>
              <a:ext uri="{FF2B5EF4-FFF2-40B4-BE49-F238E27FC236}">
                <a16:creationId xmlns:a16="http://schemas.microsoft.com/office/drawing/2014/main" id="{5A9435FE-C376-A740-80A1-9CF10BA84741}"/>
              </a:ext>
            </a:extLst>
          </p:cNvPr>
          <p:cNvSpPr>
            <a:spLocks noGrp="1"/>
          </p:cNvSpPr>
          <p:nvPr>
            <p:ph type="title" hasCustomPrompt="1"/>
          </p:nvPr>
        </p:nvSpPr>
        <p:spPr>
          <a:xfrm>
            <a:off x="838200" y="2869599"/>
            <a:ext cx="10515600" cy="1325563"/>
          </a:xfrm>
          <a:prstGeom prst="rect">
            <a:avLst/>
          </a:prstGeom>
        </p:spPr>
        <p:txBody>
          <a:bodyPr anchor="b" anchorCtr="0"/>
          <a:lstStyle>
            <a:lvl1pPr algn="ctr">
              <a:defRPr b="1" i="0">
                <a:solidFill>
                  <a:schemeClr val="bg1"/>
                </a:solidFill>
                <a:latin typeface="Arial" panose="020B0604020202020204" pitchFamily="34" charset="0"/>
                <a:cs typeface="Arial" panose="020B0604020202020204" pitchFamily="34" charset="0"/>
              </a:defRPr>
            </a:lvl1pPr>
          </a:lstStyle>
          <a:p>
            <a:r>
              <a:rPr lang="en-GB" dirty="0"/>
              <a:t>Presentation Title - Option 1</a:t>
            </a:r>
            <a:endParaRPr lang="en-CY" dirty="0"/>
          </a:p>
        </p:txBody>
      </p:sp>
      <p:sp>
        <p:nvSpPr>
          <p:cNvPr id="13" name="Subtitle 2">
            <a:extLst>
              <a:ext uri="{FF2B5EF4-FFF2-40B4-BE49-F238E27FC236}">
                <a16:creationId xmlns:a16="http://schemas.microsoft.com/office/drawing/2014/main" id="{39DEFDAE-ECA6-3647-80FF-81590A2CD723}"/>
              </a:ext>
            </a:extLst>
          </p:cNvPr>
          <p:cNvSpPr>
            <a:spLocks noGrp="1"/>
          </p:cNvSpPr>
          <p:nvPr>
            <p:ph type="subTitle" idx="1" hasCustomPrompt="1"/>
          </p:nvPr>
        </p:nvSpPr>
        <p:spPr>
          <a:xfrm>
            <a:off x="838200" y="4299738"/>
            <a:ext cx="10562493" cy="1655762"/>
          </a:xfrm>
          <a:prstGeom prst="rect">
            <a:avLst/>
          </a:prstGeo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a:t>
            </a:r>
            <a:endParaRPr lang="en-CY" dirty="0"/>
          </a:p>
        </p:txBody>
      </p:sp>
    </p:spTree>
    <p:extLst>
      <p:ext uri="{BB962C8B-B14F-4D97-AF65-F5344CB8AC3E}">
        <p14:creationId xmlns:p14="http://schemas.microsoft.com/office/powerpoint/2010/main" val="366624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A092575-1773-9C45-9049-62F37117FB8B}"/>
              </a:ext>
            </a:extLst>
          </p:cNvPr>
          <p:cNvSpPr/>
          <p:nvPr userDrawn="1"/>
        </p:nvSpPr>
        <p:spPr>
          <a:xfrm>
            <a:off x="1726" y="-1"/>
            <a:ext cx="12190274" cy="6858001"/>
          </a:xfrm>
          <a:prstGeom prst="rect">
            <a:avLst/>
          </a:prstGeom>
          <a:solidFill>
            <a:srgbClr val="DFE2E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F434658E-3E39-5E4C-9392-AFCF50AA4C03}"/>
              </a:ext>
            </a:extLst>
          </p:cNvPr>
          <p:cNvSpPr>
            <a:spLocks noGrp="1"/>
          </p:cNvSpPr>
          <p:nvPr>
            <p:ph type="title" hasCustomPrompt="1"/>
          </p:nvPr>
        </p:nvSpPr>
        <p:spPr>
          <a:xfrm>
            <a:off x="838200" y="2869599"/>
            <a:ext cx="10515600" cy="1325563"/>
          </a:xfrm>
          <a:prstGeom prst="rect">
            <a:avLst/>
          </a:prstGeom>
        </p:spPr>
        <p:txBody>
          <a:bodyPr anchor="b" anchorCtr="0"/>
          <a:lstStyle>
            <a:lvl1pPr algn="ctr">
              <a:defRPr b="1" i="0">
                <a:solidFill>
                  <a:schemeClr val="tx1"/>
                </a:solidFill>
                <a:latin typeface="Arial" panose="020B0604020202020204" pitchFamily="34" charset="0"/>
                <a:cs typeface="Arial" panose="020B0604020202020204" pitchFamily="34" charset="0"/>
              </a:defRPr>
            </a:lvl1pPr>
          </a:lstStyle>
          <a:p>
            <a:r>
              <a:rPr lang="en-GB" dirty="0"/>
              <a:t>Presentation Title - Option 2</a:t>
            </a:r>
            <a:endParaRPr lang="en-CY" dirty="0"/>
          </a:p>
        </p:txBody>
      </p:sp>
      <p:pic>
        <p:nvPicPr>
          <p:cNvPr id="6" name="Picture 5" descr="Logo&#10;&#10;Description automatically generated">
            <a:extLst>
              <a:ext uri="{FF2B5EF4-FFF2-40B4-BE49-F238E27FC236}">
                <a16:creationId xmlns:a16="http://schemas.microsoft.com/office/drawing/2014/main" id="{6F7DA320-3FBB-EE40-BD5B-1E0CCBF999F4}"/>
              </a:ext>
            </a:extLst>
          </p:cNvPr>
          <p:cNvPicPr>
            <a:picLocks noChangeAspect="1"/>
          </p:cNvPicPr>
          <p:nvPr userDrawn="1"/>
        </p:nvPicPr>
        <p:blipFill>
          <a:blip r:embed="rId2"/>
          <a:stretch>
            <a:fillRect/>
          </a:stretch>
        </p:blipFill>
        <p:spPr>
          <a:xfrm>
            <a:off x="3711851" y="726047"/>
            <a:ext cx="4768298" cy="1936792"/>
          </a:xfrm>
          <a:prstGeom prst="rect">
            <a:avLst/>
          </a:prstGeom>
        </p:spPr>
      </p:pic>
      <p:sp>
        <p:nvSpPr>
          <p:cNvPr id="7" name="Subtitle 2">
            <a:extLst>
              <a:ext uri="{FF2B5EF4-FFF2-40B4-BE49-F238E27FC236}">
                <a16:creationId xmlns:a16="http://schemas.microsoft.com/office/drawing/2014/main" id="{A3885C02-2D34-5E44-99CD-A39240165180}"/>
              </a:ext>
            </a:extLst>
          </p:cNvPr>
          <p:cNvSpPr>
            <a:spLocks noGrp="1"/>
          </p:cNvSpPr>
          <p:nvPr>
            <p:ph type="subTitle" idx="1" hasCustomPrompt="1"/>
          </p:nvPr>
        </p:nvSpPr>
        <p:spPr>
          <a:xfrm>
            <a:off x="838200" y="4299738"/>
            <a:ext cx="10562493" cy="1655762"/>
          </a:xfrm>
          <a:prstGeom prst="rect">
            <a:avLst/>
          </a:prstGeom>
        </p:spPr>
        <p:txBody>
          <a:bodyPr/>
          <a:lstStyle>
            <a:lvl1pPr marL="0" indent="0" algn="ctr">
              <a:buNone/>
              <a:defRPr sz="240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a:t>
            </a:r>
            <a:endParaRPr lang="en-CY" dirty="0"/>
          </a:p>
        </p:txBody>
      </p:sp>
    </p:spTree>
    <p:extLst>
      <p:ext uri="{BB962C8B-B14F-4D97-AF65-F5344CB8AC3E}">
        <p14:creationId xmlns:p14="http://schemas.microsoft.com/office/powerpoint/2010/main" val="367786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35182B1-3DB6-CD42-8D67-1268CF1563A5}"/>
              </a:ext>
            </a:extLst>
          </p:cNvPr>
          <p:cNvSpPr/>
          <p:nvPr userDrawn="1"/>
        </p:nvSpPr>
        <p:spPr>
          <a:xfrm>
            <a:off x="1726" y="-1"/>
            <a:ext cx="12190274" cy="6358411"/>
          </a:xfrm>
          <a:prstGeom prst="rect">
            <a:avLst/>
          </a:prstGeom>
          <a:solidFill>
            <a:srgbClr val="C0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971E7D75-75A2-6E42-A595-B83F9718DE7F}"/>
              </a:ext>
            </a:extLst>
          </p:cNvPr>
          <p:cNvSpPr>
            <a:spLocks noGrp="1"/>
          </p:cNvSpPr>
          <p:nvPr>
            <p:ph type="ctrTitle" hasCustomPrompt="1"/>
          </p:nvPr>
        </p:nvSpPr>
        <p:spPr>
          <a:xfrm>
            <a:off x="1524000" y="1122363"/>
            <a:ext cx="9144000" cy="2387600"/>
          </a:xfrm>
          <a:prstGeom prst="rect">
            <a:avLst/>
          </a:prstGeom>
        </p:spPr>
        <p:txBody>
          <a:bodyPr anchor="b"/>
          <a:lstStyle>
            <a:lvl1pPr algn="ctr">
              <a:defRPr sz="3600">
                <a:solidFill>
                  <a:schemeClr val="bg1"/>
                </a:solidFill>
              </a:defRPr>
            </a:lvl1pPr>
          </a:lstStyle>
          <a:p>
            <a:r>
              <a:rPr lang="en-GB" dirty="0"/>
              <a:t>Section Title Here</a:t>
            </a:r>
            <a:endParaRPr lang="en-CY" dirty="0"/>
          </a:p>
        </p:txBody>
      </p:sp>
      <p:sp>
        <p:nvSpPr>
          <p:cNvPr id="3" name="Subtitle 2">
            <a:extLst>
              <a:ext uri="{FF2B5EF4-FFF2-40B4-BE49-F238E27FC236}">
                <a16:creationId xmlns:a16="http://schemas.microsoft.com/office/drawing/2014/main" id="{A5B18D00-D1B5-B147-8AA4-CA7B73F5F922}"/>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180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Description Here</a:t>
            </a:r>
            <a:endParaRPr lang="en-CY" dirty="0"/>
          </a:p>
        </p:txBody>
      </p:sp>
      <p:sp>
        <p:nvSpPr>
          <p:cNvPr id="11" name="Slide Number Placeholder 5">
            <a:extLst>
              <a:ext uri="{FF2B5EF4-FFF2-40B4-BE49-F238E27FC236}">
                <a16:creationId xmlns:a16="http://schemas.microsoft.com/office/drawing/2014/main" id="{0335CAA1-9A6B-2F4D-B9F1-995E83DA4C5B}"/>
              </a:ext>
            </a:extLst>
          </p:cNvPr>
          <p:cNvSpPr>
            <a:spLocks noGrp="1"/>
          </p:cNvSpPr>
          <p:nvPr>
            <p:ph type="sldNum" sz="quarter" idx="4"/>
          </p:nvPr>
        </p:nvSpPr>
        <p:spPr>
          <a:xfrm>
            <a:off x="11118573" y="6420706"/>
            <a:ext cx="815051" cy="365125"/>
          </a:xfrm>
          <a:prstGeom prst="rect">
            <a:avLst/>
          </a:prstGeom>
        </p:spPr>
        <p:txBody>
          <a:bodyPr vert="horz" lIns="91440" tIns="45720" rIns="91440" bIns="45720" rtlCol="0" anchor="ctr"/>
          <a:lstStyle>
            <a:lvl1pPr algn="r">
              <a:defRPr sz="1000" b="0">
                <a:solidFill>
                  <a:schemeClr val="bg1"/>
                </a:solidFill>
                <a:latin typeface="Arial" panose="020B0604020202020204" pitchFamily="34" charset="0"/>
                <a:cs typeface="Arial" panose="020B0604020202020204" pitchFamily="34" charset="0"/>
              </a:defRPr>
            </a:lvl1pPr>
          </a:lstStyle>
          <a:p>
            <a:fld id="{B5E7337E-6B17-014B-AB72-4F4640082CEB}" type="slidenum">
              <a:rPr lang="en-CY" smtClean="0"/>
              <a:pPr/>
              <a:t>‹#›</a:t>
            </a:fld>
            <a:endParaRPr lang="en-CY" b="0" dirty="0"/>
          </a:p>
        </p:txBody>
      </p:sp>
      <p:sp>
        <p:nvSpPr>
          <p:cNvPr id="8" name="Footer Placeholder 4">
            <a:extLst>
              <a:ext uri="{FF2B5EF4-FFF2-40B4-BE49-F238E27FC236}">
                <a16:creationId xmlns:a16="http://schemas.microsoft.com/office/drawing/2014/main" id="{4A91B81D-AA0E-F944-80F4-DF38A5334786}"/>
              </a:ext>
            </a:extLst>
          </p:cNvPr>
          <p:cNvSpPr>
            <a:spLocks noGrp="1"/>
          </p:cNvSpPr>
          <p:nvPr>
            <p:ph type="ftr" sz="quarter" idx="3"/>
          </p:nvPr>
        </p:nvSpPr>
        <p:spPr>
          <a:xfrm>
            <a:off x="2767729" y="6415778"/>
            <a:ext cx="6656542" cy="365125"/>
          </a:xfrm>
          <a:prstGeom prst="rect">
            <a:avLst/>
          </a:prstGeom>
        </p:spPr>
        <p:txBody>
          <a:bodyPr anchor="ctr"/>
          <a:lstStyle>
            <a:lvl1pPr algn="ctr">
              <a:defRPr sz="1000" b="0">
                <a:solidFill>
                  <a:schemeClr val="bg1"/>
                </a:solidFill>
              </a:defRPr>
            </a:lvl1pPr>
          </a:lstStyle>
          <a:p>
            <a:r>
              <a:rPr lang="en-GB" b="0"/>
              <a:t>To edit this footer: In the main menu select Insert &gt; Header and Footer &gt; change this text</a:t>
            </a:r>
            <a:endParaRPr lang="en-CY" b="0" dirty="0"/>
          </a:p>
        </p:txBody>
      </p:sp>
    </p:spTree>
    <p:extLst>
      <p:ext uri="{BB962C8B-B14F-4D97-AF65-F5344CB8AC3E}">
        <p14:creationId xmlns:p14="http://schemas.microsoft.com/office/powerpoint/2010/main" val="33489320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3EBD5C-65F7-5345-853C-35B697487CFC}"/>
              </a:ext>
            </a:extLst>
          </p:cNvPr>
          <p:cNvSpPr/>
          <p:nvPr userDrawn="1"/>
        </p:nvSpPr>
        <p:spPr>
          <a:xfrm>
            <a:off x="0" y="1"/>
            <a:ext cx="12192000" cy="6349999"/>
          </a:xfrm>
          <a:prstGeom prst="rect">
            <a:avLst/>
          </a:prstGeom>
          <a:solidFill>
            <a:srgbClr val="DFE2E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350" dirty="0"/>
          </a:p>
        </p:txBody>
      </p:sp>
      <p:sp>
        <p:nvSpPr>
          <p:cNvPr id="7" name="Title 1">
            <a:extLst>
              <a:ext uri="{FF2B5EF4-FFF2-40B4-BE49-F238E27FC236}">
                <a16:creationId xmlns:a16="http://schemas.microsoft.com/office/drawing/2014/main" id="{4851CC8B-AAEB-EF4B-B907-F5A6E3AA5629}"/>
              </a:ext>
            </a:extLst>
          </p:cNvPr>
          <p:cNvSpPr>
            <a:spLocks noGrp="1"/>
          </p:cNvSpPr>
          <p:nvPr>
            <p:ph type="ctrTitle" hasCustomPrompt="1"/>
          </p:nvPr>
        </p:nvSpPr>
        <p:spPr>
          <a:xfrm>
            <a:off x="1524000" y="1122363"/>
            <a:ext cx="9144000" cy="2387600"/>
          </a:xfrm>
          <a:prstGeom prst="rect">
            <a:avLst/>
          </a:prstGeom>
        </p:spPr>
        <p:txBody>
          <a:bodyPr anchor="b"/>
          <a:lstStyle>
            <a:lvl1pPr algn="ctr">
              <a:defRPr sz="3600" b="1">
                <a:solidFill>
                  <a:schemeClr val="tx1"/>
                </a:solidFill>
                <a:latin typeface="Arial" panose="020B0604020202020204" pitchFamily="34" charset="0"/>
                <a:cs typeface="Arial" panose="020B0604020202020204" pitchFamily="34" charset="0"/>
              </a:defRPr>
            </a:lvl1pPr>
          </a:lstStyle>
          <a:p>
            <a:r>
              <a:rPr lang="en-GB" dirty="0"/>
              <a:t>Section Title Here</a:t>
            </a:r>
            <a:endParaRPr lang="en-CY" dirty="0"/>
          </a:p>
        </p:txBody>
      </p:sp>
      <p:sp>
        <p:nvSpPr>
          <p:cNvPr id="8" name="Subtitle 2">
            <a:extLst>
              <a:ext uri="{FF2B5EF4-FFF2-40B4-BE49-F238E27FC236}">
                <a16:creationId xmlns:a16="http://schemas.microsoft.com/office/drawing/2014/main" id="{59821F38-FA87-CD43-9DCB-A7EEDC81D92B}"/>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1800" b="0">
                <a:solidFill>
                  <a:schemeClr val="tx1">
                    <a:lumMod val="50000"/>
                    <a:lumOff val="50000"/>
                  </a:schemeClr>
                </a:solidFill>
                <a:latin typeface="Arial" panose="020B0604020202020204" pitchFamily="34" charset="0"/>
                <a:cs typeface="Arial" panose="020B0604020202020204" pitchFamily="34"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GB" dirty="0"/>
              <a:t>Description Here</a:t>
            </a:r>
            <a:endParaRPr lang="en-CY" dirty="0"/>
          </a:p>
        </p:txBody>
      </p:sp>
      <p:sp>
        <p:nvSpPr>
          <p:cNvPr id="10" name="Slide Number Placeholder 5">
            <a:extLst>
              <a:ext uri="{FF2B5EF4-FFF2-40B4-BE49-F238E27FC236}">
                <a16:creationId xmlns:a16="http://schemas.microsoft.com/office/drawing/2014/main" id="{7984B013-D3FD-714B-BFB5-F6FA22F8B07D}"/>
              </a:ext>
            </a:extLst>
          </p:cNvPr>
          <p:cNvSpPr>
            <a:spLocks noGrp="1"/>
          </p:cNvSpPr>
          <p:nvPr>
            <p:ph type="sldNum" sz="quarter" idx="4"/>
          </p:nvPr>
        </p:nvSpPr>
        <p:spPr>
          <a:xfrm>
            <a:off x="11118573" y="6420706"/>
            <a:ext cx="815051" cy="365125"/>
          </a:xfrm>
          <a:prstGeom prst="rect">
            <a:avLst/>
          </a:prstGeom>
        </p:spPr>
        <p:txBody>
          <a:bodyPr vert="horz" lIns="91440" tIns="45720" rIns="91440" bIns="45720" rtlCol="0" anchor="ctr"/>
          <a:lstStyle>
            <a:lvl1pPr algn="r">
              <a:defRPr sz="1000" b="0">
                <a:solidFill>
                  <a:schemeClr val="bg1"/>
                </a:solidFill>
                <a:latin typeface="Arial" panose="020B0604020202020204" pitchFamily="34" charset="0"/>
                <a:cs typeface="Arial" panose="020B0604020202020204" pitchFamily="34" charset="0"/>
              </a:defRPr>
            </a:lvl1pPr>
          </a:lstStyle>
          <a:p>
            <a:fld id="{B5E7337E-6B17-014B-AB72-4F4640082CEB}" type="slidenum">
              <a:rPr lang="en-CY" smtClean="0"/>
              <a:pPr/>
              <a:t>‹#›</a:t>
            </a:fld>
            <a:endParaRPr lang="en-CY" b="0" dirty="0"/>
          </a:p>
        </p:txBody>
      </p:sp>
      <p:sp>
        <p:nvSpPr>
          <p:cNvPr id="11" name="Footer Placeholder 4">
            <a:extLst>
              <a:ext uri="{FF2B5EF4-FFF2-40B4-BE49-F238E27FC236}">
                <a16:creationId xmlns:a16="http://schemas.microsoft.com/office/drawing/2014/main" id="{8C4150FE-7898-B548-A222-C5C218437985}"/>
              </a:ext>
            </a:extLst>
          </p:cNvPr>
          <p:cNvSpPr>
            <a:spLocks noGrp="1"/>
          </p:cNvSpPr>
          <p:nvPr>
            <p:ph type="ftr" sz="quarter" idx="3"/>
          </p:nvPr>
        </p:nvSpPr>
        <p:spPr>
          <a:xfrm>
            <a:off x="2767729" y="6415778"/>
            <a:ext cx="6656542" cy="365125"/>
          </a:xfrm>
          <a:prstGeom prst="rect">
            <a:avLst/>
          </a:prstGeom>
        </p:spPr>
        <p:txBody>
          <a:bodyPr anchor="ctr"/>
          <a:lstStyle>
            <a:lvl1pPr algn="ctr">
              <a:defRPr sz="1000" b="0">
                <a:solidFill>
                  <a:schemeClr val="bg1"/>
                </a:solidFill>
              </a:defRPr>
            </a:lvl1pPr>
          </a:lstStyle>
          <a:p>
            <a:r>
              <a:rPr lang="en-GB" b="0"/>
              <a:t>To edit this footer: In the main menu select Insert &gt; Header and Footer &gt; change this text</a:t>
            </a:r>
            <a:endParaRPr lang="en-CY" b="0" dirty="0"/>
          </a:p>
        </p:txBody>
      </p:sp>
    </p:spTree>
    <p:extLst>
      <p:ext uri="{BB962C8B-B14F-4D97-AF65-F5344CB8AC3E}">
        <p14:creationId xmlns:p14="http://schemas.microsoft.com/office/powerpoint/2010/main" val="2141360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CF7305-3668-8A4D-BBD7-EBE10BD2FC7B}"/>
              </a:ext>
            </a:extLst>
          </p:cNvPr>
          <p:cNvSpPr>
            <a:spLocks noGrp="1"/>
          </p:cNvSpPr>
          <p:nvPr>
            <p:ph idx="1"/>
          </p:nvPr>
        </p:nvSpPr>
        <p:spPr>
          <a:xfrm>
            <a:off x="838200" y="1825625"/>
            <a:ext cx="10515600" cy="3999570"/>
          </a:xfrm>
          <a:prstGeom prst="rect">
            <a:avLst/>
          </a:prstGeom>
        </p:spPr>
        <p:txBody>
          <a:bodyPr/>
          <a:lstStyle>
            <a:lvl1pPr>
              <a:buFontTx/>
              <a:buBlip>
                <a:blip r:embed="rId2"/>
              </a:buBlip>
              <a:defRPr sz="2000"/>
            </a:lvl1pPr>
            <a:lvl2pPr marL="496888" indent="-212725">
              <a:buFontTx/>
              <a:buBlip>
                <a:blip r:embed="rId2"/>
              </a:buBlip>
              <a:tabLst/>
              <a:defRPr sz="1800"/>
            </a:lvl2pPr>
            <a:lvl3pPr marL="801688" indent="-254000">
              <a:buFontTx/>
              <a:buBlip>
                <a:blip r:embed="rId2"/>
              </a:buBlip>
              <a:tabLst/>
              <a:defRPr sz="1600"/>
            </a:lvl3pPr>
            <a:lvl4pPr marL="1076325" indent="-254000">
              <a:buFontTx/>
              <a:buBlip>
                <a:blip r:embed="rId2"/>
              </a:buBlip>
              <a:tabLst/>
              <a:defRPr sz="1600"/>
            </a:lvl4pPr>
            <a:lvl5pPr marL="1339850" indent="-254000">
              <a:buFontTx/>
              <a:buBlip>
                <a:blip r:embed="rId2"/>
              </a:buBlip>
              <a:tabLst/>
              <a:defRPr sz="16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CY" dirty="0"/>
          </a:p>
        </p:txBody>
      </p:sp>
      <p:sp>
        <p:nvSpPr>
          <p:cNvPr id="5" name="Title 1">
            <a:extLst>
              <a:ext uri="{FF2B5EF4-FFF2-40B4-BE49-F238E27FC236}">
                <a16:creationId xmlns:a16="http://schemas.microsoft.com/office/drawing/2014/main" id="{FB1AFEE9-0839-2E44-82CC-3489C6B97D1E}"/>
              </a:ext>
            </a:extLst>
          </p:cNvPr>
          <p:cNvSpPr>
            <a:spLocks noGrp="1"/>
          </p:cNvSpPr>
          <p:nvPr>
            <p:ph type="title" hasCustomPrompt="1"/>
          </p:nvPr>
        </p:nvSpPr>
        <p:spPr>
          <a:xfrm>
            <a:off x="838200" y="365126"/>
            <a:ext cx="10515600" cy="697958"/>
          </a:xfrm>
          <a:prstGeom prst="rect">
            <a:avLst/>
          </a:prstGeom>
        </p:spPr>
        <p:txBody>
          <a:bodyPr/>
          <a:lstStyle/>
          <a:p>
            <a:r>
              <a:rPr lang="en-GB" dirty="0"/>
              <a:t>Slide with Subtitle</a:t>
            </a:r>
            <a:endParaRPr lang="en-CY" dirty="0"/>
          </a:p>
        </p:txBody>
      </p:sp>
      <p:sp>
        <p:nvSpPr>
          <p:cNvPr id="7" name="Text Placeholder 3">
            <a:extLst>
              <a:ext uri="{FF2B5EF4-FFF2-40B4-BE49-F238E27FC236}">
                <a16:creationId xmlns:a16="http://schemas.microsoft.com/office/drawing/2014/main" id="{5A73863A-AE98-4748-8B77-0CE9D72EBACB}"/>
              </a:ext>
            </a:extLst>
          </p:cNvPr>
          <p:cNvSpPr>
            <a:spLocks noGrp="1"/>
          </p:cNvSpPr>
          <p:nvPr>
            <p:ph type="body" sz="quarter" idx="14" hasCustomPrompt="1"/>
          </p:nvPr>
        </p:nvSpPr>
        <p:spPr>
          <a:xfrm>
            <a:off x="838200" y="1082825"/>
            <a:ext cx="10515600" cy="409420"/>
          </a:xfrm>
        </p:spPr>
        <p:txBody>
          <a:bodyPr/>
          <a:lstStyle>
            <a:lvl1pPr marL="0" indent="0">
              <a:buNone/>
              <a:defRPr sz="2200">
                <a:solidFill>
                  <a:schemeClr val="bg1">
                    <a:lumMod val="50000"/>
                  </a:schemeClr>
                </a:solidFill>
              </a:defRPr>
            </a:lvl1pPr>
          </a:lstStyle>
          <a:p>
            <a:pPr lvl="0"/>
            <a:r>
              <a:rPr lang="en-CY" dirty="0"/>
              <a:t>Subtitle</a:t>
            </a:r>
          </a:p>
        </p:txBody>
      </p:sp>
      <p:sp>
        <p:nvSpPr>
          <p:cNvPr id="11" name="Slide Number Placeholder 5">
            <a:extLst>
              <a:ext uri="{FF2B5EF4-FFF2-40B4-BE49-F238E27FC236}">
                <a16:creationId xmlns:a16="http://schemas.microsoft.com/office/drawing/2014/main" id="{505BAACF-5160-BD44-8694-0E11CA7128E5}"/>
              </a:ext>
            </a:extLst>
          </p:cNvPr>
          <p:cNvSpPr>
            <a:spLocks noGrp="1"/>
          </p:cNvSpPr>
          <p:nvPr>
            <p:ph type="sldNum" sz="quarter" idx="4"/>
          </p:nvPr>
        </p:nvSpPr>
        <p:spPr>
          <a:xfrm>
            <a:off x="11118573" y="6420706"/>
            <a:ext cx="815051" cy="365125"/>
          </a:xfrm>
          <a:prstGeom prst="rect">
            <a:avLst/>
          </a:prstGeom>
        </p:spPr>
        <p:txBody>
          <a:bodyPr vert="horz" lIns="91440" tIns="45720" rIns="91440" bIns="45720" rtlCol="0" anchor="ctr"/>
          <a:lstStyle>
            <a:lvl1pPr algn="r">
              <a:defRPr sz="1000" b="0">
                <a:solidFill>
                  <a:schemeClr val="bg1"/>
                </a:solidFill>
                <a:latin typeface="Arial" panose="020B0604020202020204" pitchFamily="34" charset="0"/>
                <a:cs typeface="Arial" panose="020B0604020202020204" pitchFamily="34" charset="0"/>
              </a:defRPr>
            </a:lvl1pPr>
          </a:lstStyle>
          <a:p>
            <a:fld id="{B5E7337E-6B17-014B-AB72-4F4640082CEB}" type="slidenum">
              <a:rPr lang="en-CY" smtClean="0"/>
              <a:pPr/>
              <a:t>‹#›</a:t>
            </a:fld>
            <a:endParaRPr lang="en-CY" b="0" dirty="0"/>
          </a:p>
        </p:txBody>
      </p:sp>
      <p:sp>
        <p:nvSpPr>
          <p:cNvPr id="9" name="Text Placeholder 3">
            <a:extLst>
              <a:ext uri="{FF2B5EF4-FFF2-40B4-BE49-F238E27FC236}">
                <a16:creationId xmlns:a16="http://schemas.microsoft.com/office/drawing/2014/main" id="{45925EDE-6CDB-0245-B273-18212B7CEF71}"/>
              </a:ext>
            </a:extLst>
          </p:cNvPr>
          <p:cNvSpPr>
            <a:spLocks noGrp="1"/>
          </p:cNvSpPr>
          <p:nvPr>
            <p:ph type="body" sz="quarter" idx="15" hasCustomPrompt="1"/>
          </p:nvPr>
        </p:nvSpPr>
        <p:spPr>
          <a:xfrm>
            <a:off x="838200" y="5882957"/>
            <a:ext cx="10515600" cy="365125"/>
          </a:xfrm>
        </p:spPr>
        <p:txBody>
          <a:bodyPr anchor="ctr" anchorCtr="0"/>
          <a:lstStyle>
            <a:lvl1pPr marL="0" indent="0">
              <a:buNone/>
              <a:defRPr sz="900">
                <a:solidFill>
                  <a:schemeClr val="bg1">
                    <a:lumMod val="50000"/>
                  </a:schemeClr>
                </a:solidFill>
              </a:defRPr>
            </a:lvl1pPr>
          </a:lstStyle>
          <a:p>
            <a:pPr lvl="0"/>
            <a:r>
              <a:rPr lang="en-CY" dirty="0"/>
              <a:t>Note:</a:t>
            </a:r>
          </a:p>
        </p:txBody>
      </p:sp>
      <p:sp>
        <p:nvSpPr>
          <p:cNvPr id="8" name="Footer Placeholder 4">
            <a:extLst>
              <a:ext uri="{FF2B5EF4-FFF2-40B4-BE49-F238E27FC236}">
                <a16:creationId xmlns:a16="http://schemas.microsoft.com/office/drawing/2014/main" id="{DD657995-2CB7-E349-BB7B-A39A90F9633E}"/>
              </a:ext>
            </a:extLst>
          </p:cNvPr>
          <p:cNvSpPr>
            <a:spLocks noGrp="1"/>
          </p:cNvSpPr>
          <p:nvPr>
            <p:ph type="ftr" sz="quarter" idx="3"/>
          </p:nvPr>
        </p:nvSpPr>
        <p:spPr>
          <a:xfrm>
            <a:off x="2767729" y="6415778"/>
            <a:ext cx="6656542" cy="365125"/>
          </a:xfrm>
          <a:prstGeom prst="rect">
            <a:avLst/>
          </a:prstGeom>
        </p:spPr>
        <p:txBody>
          <a:bodyPr anchor="ctr"/>
          <a:lstStyle>
            <a:lvl1pPr algn="ctr">
              <a:defRPr sz="1000" b="0">
                <a:solidFill>
                  <a:schemeClr val="bg1"/>
                </a:solidFill>
              </a:defRPr>
            </a:lvl1pPr>
          </a:lstStyle>
          <a:p>
            <a:r>
              <a:rPr lang="en-GB" b="0"/>
              <a:t>To edit this footer: In the main menu select Insert &gt; Header and Footer &gt; change this text</a:t>
            </a:r>
            <a:endParaRPr lang="en-CY" b="0" dirty="0"/>
          </a:p>
        </p:txBody>
      </p:sp>
    </p:spTree>
    <p:extLst>
      <p:ext uri="{BB962C8B-B14F-4D97-AF65-F5344CB8AC3E}">
        <p14:creationId xmlns:p14="http://schemas.microsoft.com/office/powerpoint/2010/main" val="996899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72718-DC2F-F5DA-2A36-FB242237CFA2}"/>
              </a:ext>
            </a:extLst>
          </p:cNvPr>
          <p:cNvSpPr>
            <a:spLocks noGrp="1"/>
          </p:cNvSpPr>
          <p:nvPr>
            <p:ph type="title"/>
          </p:nvPr>
        </p:nvSpPr>
        <p:spPr/>
        <p:txBody>
          <a:bodyPr/>
          <a:lstStyle/>
          <a:p>
            <a:r>
              <a:rPr lang="en-US"/>
              <a:t>Click to edit Master title style</a:t>
            </a:r>
            <a:endParaRPr lang="en-CY"/>
          </a:p>
        </p:txBody>
      </p:sp>
      <p:sp>
        <p:nvSpPr>
          <p:cNvPr id="3" name="Content Placeholder 2">
            <a:extLst>
              <a:ext uri="{FF2B5EF4-FFF2-40B4-BE49-F238E27FC236}">
                <a16:creationId xmlns:a16="http://schemas.microsoft.com/office/drawing/2014/main" id="{8B719AE6-9A7A-0F79-1626-397471D42B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0EAA6509-EA2F-4E4E-F230-1D94797A5F5C}"/>
              </a:ext>
            </a:extLst>
          </p:cNvPr>
          <p:cNvSpPr>
            <a:spLocks noGrp="1"/>
          </p:cNvSpPr>
          <p:nvPr>
            <p:ph type="dt" sz="half" idx="10"/>
          </p:nvPr>
        </p:nvSpPr>
        <p:spPr/>
        <p:txBody>
          <a:bodyPr/>
          <a:lstStyle/>
          <a:p>
            <a:fld id="{F3B5CCFA-3DE0-422D-9429-F44A90677941}" type="datetime1">
              <a:rPr lang="LID4096" smtClean="0"/>
              <a:t>06/17/2024</a:t>
            </a:fld>
            <a:endParaRPr lang="en-CY"/>
          </a:p>
        </p:txBody>
      </p:sp>
      <p:sp>
        <p:nvSpPr>
          <p:cNvPr id="5" name="Footer Placeholder 4">
            <a:extLst>
              <a:ext uri="{FF2B5EF4-FFF2-40B4-BE49-F238E27FC236}">
                <a16:creationId xmlns:a16="http://schemas.microsoft.com/office/drawing/2014/main" id="{56469E62-6229-C2A7-7F63-F1C9249ADD1D}"/>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519EC8AE-98A8-FFA4-54B3-6D937EE57C74}"/>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5720442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6574C-A213-374F-A892-824C0F34709C}"/>
              </a:ext>
            </a:extLst>
          </p:cNvPr>
          <p:cNvSpPr>
            <a:spLocks noGrp="1"/>
          </p:cNvSpPr>
          <p:nvPr>
            <p:ph sz="half" idx="1"/>
          </p:nvPr>
        </p:nvSpPr>
        <p:spPr>
          <a:xfrm>
            <a:off x="838200" y="1825625"/>
            <a:ext cx="5181600" cy="3999570"/>
          </a:xfrm>
          <a:prstGeom prst="rect">
            <a:avLst/>
          </a:prstGeom>
        </p:spPr>
        <p:txBody>
          <a:bodyPr/>
          <a:lstStyle>
            <a:lvl1pPr>
              <a:buSzPct val="100000"/>
              <a:buFontTx/>
              <a:buBlip>
                <a:blip r:embed="rId2"/>
              </a:buBlip>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CY" dirty="0"/>
          </a:p>
        </p:txBody>
      </p:sp>
      <p:sp>
        <p:nvSpPr>
          <p:cNvPr id="4" name="Content Placeholder 3">
            <a:extLst>
              <a:ext uri="{FF2B5EF4-FFF2-40B4-BE49-F238E27FC236}">
                <a16:creationId xmlns:a16="http://schemas.microsoft.com/office/drawing/2014/main" id="{3F51D97F-EFAC-774B-9912-9CD11937DA75}"/>
              </a:ext>
            </a:extLst>
          </p:cNvPr>
          <p:cNvSpPr>
            <a:spLocks noGrp="1"/>
          </p:cNvSpPr>
          <p:nvPr>
            <p:ph sz="half" idx="2"/>
          </p:nvPr>
        </p:nvSpPr>
        <p:spPr>
          <a:xfrm>
            <a:off x="6172200" y="1825625"/>
            <a:ext cx="5181600" cy="3999570"/>
          </a:xfrm>
          <a:prstGeom prst="rect">
            <a:avLst/>
          </a:prstGeom>
        </p:spPr>
        <p:txBody>
          <a:bodyPr/>
          <a:lstStyle>
            <a:lvl1pPr>
              <a:buFontTx/>
              <a:buBlip>
                <a:blip r:embed="rId2"/>
              </a:buBlip>
              <a:defRPr/>
            </a:lvl1pPr>
            <a:lvl2pPr>
              <a:buFontTx/>
              <a:buBlip>
                <a:blip r:embed="rId2"/>
              </a:buBlip>
              <a:defRPr/>
            </a:lvl2pPr>
            <a:lvl3pPr>
              <a:buFontTx/>
              <a:buBlip>
                <a:blip r:embed="rId2"/>
              </a:buBlip>
              <a:defRPr/>
            </a:lvl3pPr>
            <a:lvl4pPr>
              <a:buFontTx/>
              <a:buBlip>
                <a:blip r:embed="rId2"/>
              </a:buBlip>
              <a:defRPr/>
            </a:lvl4pPr>
            <a:lvl5pPr>
              <a:buFontTx/>
              <a:buBlip>
                <a:blip r:embed="rId2"/>
              </a:buBlip>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CY" dirty="0"/>
          </a:p>
        </p:txBody>
      </p:sp>
      <p:sp>
        <p:nvSpPr>
          <p:cNvPr id="6" name="Title 1">
            <a:extLst>
              <a:ext uri="{FF2B5EF4-FFF2-40B4-BE49-F238E27FC236}">
                <a16:creationId xmlns:a16="http://schemas.microsoft.com/office/drawing/2014/main" id="{0BA728ED-4529-2C4E-99F5-259FE4834819}"/>
              </a:ext>
            </a:extLst>
          </p:cNvPr>
          <p:cNvSpPr>
            <a:spLocks noGrp="1"/>
          </p:cNvSpPr>
          <p:nvPr>
            <p:ph type="title" hasCustomPrompt="1"/>
          </p:nvPr>
        </p:nvSpPr>
        <p:spPr>
          <a:xfrm>
            <a:off x="838200" y="365126"/>
            <a:ext cx="10515600" cy="697958"/>
          </a:xfrm>
          <a:prstGeom prst="rect">
            <a:avLst/>
          </a:prstGeom>
        </p:spPr>
        <p:txBody>
          <a:bodyPr/>
          <a:lstStyle/>
          <a:p>
            <a:r>
              <a:rPr lang="en-GB" dirty="0"/>
              <a:t>Two-Column Text</a:t>
            </a:r>
            <a:endParaRPr lang="en-CY" dirty="0"/>
          </a:p>
        </p:txBody>
      </p:sp>
      <p:sp>
        <p:nvSpPr>
          <p:cNvPr id="8" name="Text Placeholder 3">
            <a:extLst>
              <a:ext uri="{FF2B5EF4-FFF2-40B4-BE49-F238E27FC236}">
                <a16:creationId xmlns:a16="http://schemas.microsoft.com/office/drawing/2014/main" id="{8AA9581E-3914-FF4F-88DA-49D107FF591C}"/>
              </a:ext>
            </a:extLst>
          </p:cNvPr>
          <p:cNvSpPr>
            <a:spLocks noGrp="1"/>
          </p:cNvSpPr>
          <p:nvPr>
            <p:ph type="body" sz="quarter" idx="14" hasCustomPrompt="1"/>
          </p:nvPr>
        </p:nvSpPr>
        <p:spPr>
          <a:xfrm>
            <a:off x="838200" y="1074611"/>
            <a:ext cx="10515600" cy="409420"/>
          </a:xfrm>
        </p:spPr>
        <p:txBody>
          <a:bodyPr/>
          <a:lstStyle>
            <a:lvl1pPr marL="0" indent="0">
              <a:buNone/>
              <a:defRPr sz="2200">
                <a:solidFill>
                  <a:schemeClr val="bg1">
                    <a:lumMod val="50000"/>
                  </a:schemeClr>
                </a:solidFill>
              </a:defRPr>
            </a:lvl1pPr>
          </a:lstStyle>
          <a:p>
            <a:pPr lvl="0"/>
            <a:r>
              <a:rPr lang="en-CY" dirty="0"/>
              <a:t>Click to edit Subtitle</a:t>
            </a:r>
          </a:p>
        </p:txBody>
      </p:sp>
      <p:sp>
        <p:nvSpPr>
          <p:cNvPr id="12" name="Slide Number Placeholder 5">
            <a:extLst>
              <a:ext uri="{FF2B5EF4-FFF2-40B4-BE49-F238E27FC236}">
                <a16:creationId xmlns:a16="http://schemas.microsoft.com/office/drawing/2014/main" id="{CCB0EAE0-CC6E-6C47-A99F-DE892F3A2E33}"/>
              </a:ext>
            </a:extLst>
          </p:cNvPr>
          <p:cNvSpPr>
            <a:spLocks noGrp="1"/>
          </p:cNvSpPr>
          <p:nvPr>
            <p:ph type="sldNum" sz="quarter" idx="4"/>
          </p:nvPr>
        </p:nvSpPr>
        <p:spPr>
          <a:xfrm>
            <a:off x="11118573" y="6420706"/>
            <a:ext cx="815051" cy="365125"/>
          </a:xfrm>
          <a:prstGeom prst="rect">
            <a:avLst/>
          </a:prstGeom>
        </p:spPr>
        <p:txBody>
          <a:bodyPr vert="horz" lIns="91440" tIns="45720" rIns="91440" bIns="45720" rtlCol="0" anchor="ctr"/>
          <a:lstStyle>
            <a:lvl1pPr algn="r">
              <a:defRPr sz="1000" b="0">
                <a:solidFill>
                  <a:schemeClr val="bg1"/>
                </a:solidFill>
                <a:latin typeface="Arial" panose="020B0604020202020204" pitchFamily="34" charset="0"/>
                <a:cs typeface="Arial" panose="020B0604020202020204" pitchFamily="34" charset="0"/>
              </a:defRPr>
            </a:lvl1pPr>
          </a:lstStyle>
          <a:p>
            <a:fld id="{B5E7337E-6B17-014B-AB72-4F4640082CEB}" type="slidenum">
              <a:rPr lang="en-CY" smtClean="0"/>
              <a:pPr/>
              <a:t>‹#›</a:t>
            </a:fld>
            <a:endParaRPr lang="en-CY" b="0" dirty="0"/>
          </a:p>
        </p:txBody>
      </p:sp>
      <p:sp>
        <p:nvSpPr>
          <p:cNvPr id="9" name="Text Placeholder 3">
            <a:extLst>
              <a:ext uri="{FF2B5EF4-FFF2-40B4-BE49-F238E27FC236}">
                <a16:creationId xmlns:a16="http://schemas.microsoft.com/office/drawing/2014/main" id="{D0D1B397-3664-A248-8479-E4573794CA4D}"/>
              </a:ext>
            </a:extLst>
          </p:cNvPr>
          <p:cNvSpPr>
            <a:spLocks noGrp="1"/>
          </p:cNvSpPr>
          <p:nvPr>
            <p:ph type="body" sz="quarter" idx="15" hasCustomPrompt="1"/>
          </p:nvPr>
        </p:nvSpPr>
        <p:spPr>
          <a:xfrm>
            <a:off x="838200" y="5882957"/>
            <a:ext cx="10515600" cy="365125"/>
          </a:xfrm>
        </p:spPr>
        <p:txBody>
          <a:bodyPr anchor="ctr" anchorCtr="0"/>
          <a:lstStyle>
            <a:lvl1pPr marL="0" indent="0">
              <a:buNone/>
              <a:defRPr sz="900">
                <a:solidFill>
                  <a:schemeClr val="bg1">
                    <a:lumMod val="50000"/>
                  </a:schemeClr>
                </a:solidFill>
              </a:defRPr>
            </a:lvl1pPr>
          </a:lstStyle>
          <a:p>
            <a:pPr lvl="0"/>
            <a:r>
              <a:rPr lang="en-CY" dirty="0"/>
              <a:t>Note:</a:t>
            </a:r>
          </a:p>
        </p:txBody>
      </p:sp>
      <p:sp>
        <p:nvSpPr>
          <p:cNvPr id="10" name="Footer Placeholder 4">
            <a:extLst>
              <a:ext uri="{FF2B5EF4-FFF2-40B4-BE49-F238E27FC236}">
                <a16:creationId xmlns:a16="http://schemas.microsoft.com/office/drawing/2014/main" id="{58BA90C7-A1E0-DE44-8885-DA2D25B113B4}"/>
              </a:ext>
            </a:extLst>
          </p:cNvPr>
          <p:cNvSpPr>
            <a:spLocks noGrp="1"/>
          </p:cNvSpPr>
          <p:nvPr>
            <p:ph type="ftr" sz="quarter" idx="3"/>
          </p:nvPr>
        </p:nvSpPr>
        <p:spPr>
          <a:xfrm>
            <a:off x="2767729" y="6415778"/>
            <a:ext cx="6656542" cy="365125"/>
          </a:xfrm>
          <a:prstGeom prst="rect">
            <a:avLst/>
          </a:prstGeom>
        </p:spPr>
        <p:txBody>
          <a:bodyPr anchor="ctr"/>
          <a:lstStyle>
            <a:lvl1pPr algn="ctr">
              <a:defRPr sz="1000" b="0">
                <a:solidFill>
                  <a:schemeClr val="bg1"/>
                </a:solidFill>
              </a:defRPr>
            </a:lvl1pPr>
          </a:lstStyle>
          <a:p>
            <a:r>
              <a:rPr lang="en-GB" b="0"/>
              <a:t>To edit this footer: In the main menu select Insert &gt; Header and Footer &gt; change this text</a:t>
            </a:r>
            <a:endParaRPr lang="en-CY" b="0" dirty="0"/>
          </a:p>
        </p:txBody>
      </p:sp>
    </p:spTree>
    <p:extLst>
      <p:ext uri="{BB962C8B-B14F-4D97-AF65-F5344CB8AC3E}">
        <p14:creationId xmlns:p14="http://schemas.microsoft.com/office/powerpoint/2010/main" val="1145410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CF7305-3668-8A4D-BBD7-EBE10BD2FC7B}"/>
              </a:ext>
            </a:extLst>
          </p:cNvPr>
          <p:cNvSpPr>
            <a:spLocks noGrp="1"/>
          </p:cNvSpPr>
          <p:nvPr>
            <p:ph idx="1"/>
          </p:nvPr>
        </p:nvSpPr>
        <p:spPr>
          <a:xfrm>
            <a:off x="838198" y="2219506"/>
            <a:ext cx="5181603" cy="3563883"/>
          </a:xfrm>
          <a:prstGeom prst="rect">
            <a:avLst/>
          </a:prstGeom>
        </p:spPr>
        <p:txBody>
          <a:bodyPr/>
          <a:lstStyle>
            <a:lvl1pPr>
              <a:buFontTx/>
              <a:buBlip>
                <a:blip r:embed="rId2"/>
              </a:buBlip>
              <a:defRPr/>
            </a:lvl1pPr>
            <a:lvl2pPr>
              <a:buFontTx/>
              <a:buBlip>
                <a:blip r:embed="rId2"/>
              </a:buBlip>
              <a:defRPr/>
            </a:lvl2pPr>
            <a:lvl3pPr>
              <a:buFontTx/>
              <a:buBlip>
                <a:blip r:embed="rId2"/>
              </a:buBlip>
              <a:defRPr/>
            </a:lvl3pPr>
            <a:lvl4pPr>
              <a:buFontTx/>
              <a:buBlip>
                <a:blip r:embed="rId2"/>
              </a:buBlip>
              <a:defRPr/>
            </a:lvl4pPr>
            <a:lvl5pPr>
              <a:buFontTx/>
              <a:buBlip>
                <a:blip r:embed="rId2"/>
              </a:buBlip>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CY" dirty="0"/>
          </a:p>
        </p:txBody>
      </p:sp>
      <p:sp>
        <p:nvSpPr>
          <p:cNvPr id="5" name="Title 1">
            <a:extLst>
              <a:ext uri="{FF2B5EF4-FFF2-40B4-BE49-F238E27FC236}">
                <a16:creationId xmlns:a16="http://schemas.microsoft.com/office/drawing/2014/main" id="{FB1AFEE9-0839-2E44-82CC-3489C6B97D1E}"/>
              </a:ext>
            </a:extLst>
          </p:cNvPr>
          <p:cNvSpPr>
            <a:spLocks noGrp="1"/>
          </p:cNvSpPr>
          <p:nvPr>
            <p:ph type="title" hasCustomPrompt="1"/>
          </p:nvPr>
        </p:nvSpPr>
        <p:spPr>
          <a:xfrm>
            <a:off x="838200" y="1730373"/>
            <a:ext cx="5181602" cy="365126"/>
          </a:xfrm>
        </p:spPr>
        <p:txBody>
          <a:bodyPr/>
          <a:lstStyle>
            <a:lvl1pPr>
              <a:defRPr sz="2200"/>
            </a:lvl1pPr>
          </a:lstStyle>
          <a:p>
            <a:r>
              <a:rPr lang="en-GB" dirty="0"/>
              <a:t>Title 1</a:t>
            </a:r>
            <a:endParaRPr lang="en-CY" dirty="0"/>
          </a:p>
        </p:txBody>
      </p:sp>
      <p:sp>
        <p:nvSpPr>
          <p:cNvPr id="10" name="Content Placeholder 3">
            <a:extLst>
              <a:ext uri="{FF2B5EF4-FFF2-40B4-BE49-F238E27FC236}">
                <a16:creationId xmlns:a16="http://schemas.microsoft.com/office/drawing/2014/main" id="{425C7F0F-993A-2540-8FB4-A426937D7BDB}"/>
              </a:ext>
            </a:extLst>
          </p:cNvPr>
          <p:cNvSpPr>
            <a:spLocks noGrp="1"/>
          </p:cNvSpPr>
          <p:nvPr>
            <p:ph sz="half" idx="15"/>
          </p:nvPr>
        </p:nvSpPr>
        <p:spPr>
          <a:xfrm>
            <a:off x="6172200" y="2218088"/>
            <a:ext cx="5188927" cy="3565299"/>
          </a:xfrm>
          <a:prstGeom prst="rect">
            <a:avLst/>
          </a:prstGeom>
        </p:spPr>
        <p:txBody>
          <a:bodyPr/>
          <a:lstStyle>
            <a:lvl1pPr>
              <a:buFontTx/>
              <a:buBlip>
                <a:blip r:embed="rId2"/>
              </a:buBlip>
              <a:defRPr/>
            </a:lvl1pPr>
            <a:lvl2pPr>
              <a:buFontTx/>
              <a:buBlip>
                <a:blip r:embed="rId2"/>
              </a:buBlip>
              <a:defRPr/>
            </a:lvl2pPr>
            <a:lvl3pPr>
              <a:buFontTx/>
              <a:buBlip>
                <a:blip r:embed="rId2"/>
              </a:buBlip>
              <a:defRPr/>
            </a:lvl3pPr>
            <a:lvl4pPr>
              <a:buFontTx/>
              <a:buBlip>
                <a:blip r:embed="rId2"/>
              </a:buBlip>
              <a:defRPr/>
            </a:lvl4pPr>
            <a:lvl5pPr>
              <a:buFontTx/>
              <a:buBlip>
                <a:blip r:embed="rId2"/>
              </a:buBlip>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CY" dirty="0"/>
          </a:p>
        </p:txBody>
      </p:sp>
      <p:sp>
        <p:nvSpPr>
          <p:cNvPr id="11" name="Text Placeholder 3">
            <a:extLst>
              <a:ext uri="{FF2B5EF4-FFF2-40B4-BE49-F238E27FC236}">
                <a16:creationId xmlns:a16="http://schemas.microsoft.com/office/drawing/2014/main" id="{BF3C2236-44B8-A147-8286-30E1CEE114BF}"/>
              </a:ext>
            </a:extLst>
          </p:cNvPr>
          <p:cNvSpPr>
            <a:spLocks noGrp="1"/>
          </p:cNvSpPr>
          <p:nvPr>
            <p:ph type="body" sz="quarter" idx="16" hasCustomPrompt="1"/>
          </p:nvPr>
        </p:nvSpPr>
        <p:spPr>
          <a:xfrm>
            <a:off x="6164873" y="1730373"/>
            <a:ext cx="5188928" cy="365123"/>
          </a:xfrm>
        </p:spPr>
        <p:txBody>
          <a:bodyPr anchor="ctr"/>
          <a:lstStyle>
            <a:lvl1pPr>
              <a:buNone/>
              <a:defRPr sz="2200" b="1">
                <a:solidFill>
                  <a:schemeClr val="tx1"/>
                </a:solidFill>
              </a:defRPr>
            </a:lvl1pPr>
          </a:lstStyle>
          <a:p>
            <a:pPr lvl="0"/>
            <a:r>
              <a:rPr lang="en-CY" dirty="0"/>
              <a:t>Title 2</a:t>
            </a:r>
          </a:p>
        </p:txBody>
      </p:sp>
      <p:sp>
        <p:nvSpPr>
          <p:cNvPr id="19" name="Slide Number Placeholder 5">
            <a:extLst>
              <a:ext uri="{FF2B5EF4-FFF2-40B4-BE49-F238E27FC236}">
                <a16:creationId xmlns:a16="http://schemas.microsoft.com/office/drawing/2014/main" id="{53FD6CE8-894E-134E-9AF8-0279063260FB}"/>
              </a:ext>
            </a:extLst>
          </p:cNvPr>
          <p:cNvSpPr>
            <a:spLocks noGrp="1"/>
          </p:cNvSpPr>
          <p:nvPr>
            <p:ph type="sldNum" sz="quarter" idx="4"/>
          </p:nvPr>
        </p:nvSpPr>
        <p:spPr>
          <a:xfrm>
            <a:off x="11118573" y="6420706"/>
            <a:ext cx="815051" cy="365125"/>
          </a:xfrm>
          <a:prstGeom prst="rect">
            <a:avLst/>
          </a:prstGeom>
        </p:spPr>
        <p:txBody>
          <a:bodyPr vert="horz" lIns="91440" tIns="45720" rIns="91440" bIns="45720" rtlCol="0" anchor="ctr"/>
          <a:lstStyle>
            <a:lvl1pPr algn="r">
              <a:defRPr sz="1000" b="0">
                <a:solidFill>
                  <a:schemeClr val="bg1"/>
                </a:solidFill>
                <a:latin typeface="Arial" panose="020B0604020202020204" pitchFamily="34" charset="0"/>
                <a:cs typeface="Arial" panose="020B0604020202020204" pitchFamily="34" charset="0"/>
              </a:defRPr>
            </a:lvl1pPr>
          </a:lstStyle>
          <a:p>
            <a:fld id="{B5E7337E-6B17-014B-AB72-4F4640082CEB}" type="slidenum">
              <a:rPr lang="en-CY" smtClean="0"/>
              <a:pPr/>
              <a:t>‹#›</a:t>
            </a:fld>
            <a:endParaRPr lang="en-CY" b="0" dirty="0"/>
          </a:p>
        </p:txBody>
      </p:sp>
      <p:sp>
        <p:nvSpPr>
          <p:cNvPr id="13" name="Text Placeholder 3">
            <a:extLst>
              <a:ext uri="{FF2B5EF4-FFF2-40B4-BE49-F238E27FC236}">
                <a16:creationId xmlns:a16="http://schemas.microsoft.com/office/drawing/2014/main" id="{BBA7E299-793C-EB4B-B672-4CE769CA46D8}"/>
              </a:ext>
            </a:extLst>
          </p:cNvPr>
          <p:cNvSpPr>
            <a:spLocks noGrp="1"/>
          </p:cNvSpPr>
          <p:nvPr>
            <p:ph type="body" sz="quarter" idx="18" hasCustomPrompt="1"/>
          </p:nvPr>
        </p:nvSpPr>
        <p:spPr>
          <a:xfrm>
            <a:off x="838198" y="5882957"/>
            <a:ext cx="10522929" cy="365125"/>
          </a:xfrm>
        </p:spPr>
        <p:txBody>
          <a:bodyPr anchor="ctr" anchorCtr="0"/>
          <a:lstStyle>
            <a:lvl1pPr marL="0" indent="0">
              <a:buNone/>
              <a:defRPr sz="900">
                <a:solidFill>
                  <a:schemeClr val="bg1">
                    <a:lumMod val="50000"/>
                  </a:schemeClr>
                </a:solidFill>
              </a:defRPr>
            </a:lvl1pPr>
          </a:lstStyle>
          <a:p>
            <a:pPr lvl="0"/>
            <a:r>
              <a:rPr lang="en-CY" dirty="0"/>
              <a:t>Note:</a:t>
            </a:r>
          </a:p>
        </p:txBody>
      </p:sp>
      <p:sp>
        <p:nvSpPr>
          <p:cNvPr id="21" name="Text Placeholder 3">
            <a:extLst>
              <a:ext uri="{FF2B5EF4-FFF2-40B4-BE49-F238E27FC236}">
                <a16:creationId xmlns:a16="http://schemas.microsoft.com/office/drawing/2014/main" id="{F2E67960-8427-7C46-BE3A-8E2182DD9908}"/>
              </a:ext>
            </a:extLst>
          </p:cNvPr>
          <p:cNvSpPr>
            <a:spLocks noGrp="1"/>
          </p:cNvSpPr>
          <p:nvPr>
            <p:ph type="body" sz="quarter" idx="20" hasCustomPrompt="1"/>
          </p:nvPr>
        </p:nvSpPr>
        <p:spPr>
          <a:xfrm>
            <a:off x="838200" y="1074611"/>
            <a:ext cx="10515600" cy="409420"/>
          </a:xfrm>
        </p:spPr>
        <p:txBody>
          <a:bodyPr/>
          <a:lstStyle>
            <a:lvl1pPr marL="0" indent="0">
              <a:buNone/>
              <a:defRPr sz="2200">
                <a:solidFill>
                  <a:schemeClr val="bg1">
                    <a:lumMod val="50000"/>
                  </a:schemeClr>
                </a:solidFill>
              </a:defRPr>
            </a:lvl1pPr>
          </a:lstStyle>
          <a:p>
            <a:pPr lvl="0"/>
            <a:r>
              <a:rPr lang="en-CY" dirty="0"/>
              <a:t>Click to edit Subtitle</a:t>
            </a:r>
          </a:p>
        </p:txBody>
      </p:sp>
      <p:cxnSp>
        <p:nvCxnSpPr>
          <p:cNvPr id="4" name="Straight Connector 3">
            <a:extLst>
              <a:ext uri="{FF2B5EF4-FFF2-40B4-BE49-F238E27FC236}">
                <a16:creationId xmlns:a16="http://schemas.microsoft.com/office/drawing/2014/main" id="{17057BA4-2421-264C-8C48-BEAB765D4F88}"/>
              </a:ext>
            </a:extLst>
          </p:cNvPr>
          <p:cNvCxnSpPr/>
          <p:nvPr userDrawn="1"/>
        </p:nvCxnSpPr>
        <p:spPr>
          <a:xfrm>
            <a:off x="838198" y="2119935"/>
            <a:ext cx="5181603"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7736A6F-5567-7D43-9EEA-B55708A332DD}"/>
              </a:ext>
            </a:extLst>
          </p:cNvPr>
          <p:cNvCxnSpPr/>
          <p:nvPr userDrawn="1"/>
        </p:nvCxnSpPr>
        <p:spPr>
          <a:xfrm>
            <a:off x="6165704" y="2118520"/>
            <a:ext cx="5181603"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Text Placeholder 24">
            <a:extLst>
              <a:ext uri="{FF2B5EF4-FFF2-40B4-BE49-F238E27FC236}">
                <a16:creationId xmlns:a16="http://schemas.microsoft.com/office/drawing/2014/main" id="{52FD059B-6C45-5F48-A9F6-CA852E34CAEB}"/>
              </a:ext>
            </a:extLst>
          </p:cNvPr>
          <p:cNvSpPr>
            <a:spLocks noGrp="1"/>
          </p:cNvSpPr>
          <p:nvPr>
            <p:ph type="body" sz="quarter" idx="21" hasCustomPrompt="1"/>
          </p:nvPr>
        </p:nvSpPr>
        <p:spPr>
          <a:xfrm>
            <a:off x="838200" y="388655"/>
            <a:ext cx="10523538" cy="697958"/>
          </a:xfrm>
        </p:spPr>
        <p:txBody>
          <a:bodyPr anchor="ctr" anchorCtr="0"/>
          <a:lstStyle>
            <a:lvl1pPr>
              <a:buFont typeface="Arial" panose="020B0604020202020204" pitchFamily="34" charset="0"/>
              <a:buNone/>
              <a:defRPr sz="3600" b="1">
                <a:solidFill>
                  <a:schemeClr val="tx1"/>
                </a:solidFill>
              </a:defRPr>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Font typeface="Arial" panose="020B0604020202020204" pitchFamily="34" charset="0"/>
              <a:buNone/>
              <a:defRPr/>
            </a:lvl5pPr>
          </a:lstStyle>
          <a:p>
            <a:pPr lvl="0"/>
            <a:r>
              <a:rPr lang="en-GB" dirty="0"/>
              <a:t>Two-Column Text with Titles</a:t>
            </a:r>
            <a:endParaRPr lang="en-CY" dirty="0"/>
          </a:p>
        </p:txBody>
      </p:sp>
      <p:sp>
        <p:nvSpPr>
          <p:cNvPr id="14" name="Footer Placeholder 4">
            <a:extLst>
              <a:ext uri="{FF2B5EF4-FFF2-40B4-BE49-F238E27FC236}">
                <a16:creationId xmlns:a16="http://schemas.microsoft.com/office/drawing/2014/main" id="{2DA67C29-2591-7D49-851B-8EC157E747BF}"/>
              </a:ext>
            </a:extLst>
          </p:cNvPr>
          <p:cNvSpPr>
            <a:spLocks noGrp="1"/>
          </p:cNvSpPr>
          <p:nvPr>
            <p:ph type="ftr" sz="quarter" idx="3"/>
          </p:nvPr>
        </p:nvSpPr>
        <p:spPr>
          <a:xfrm>
            <a:off x="2767729" y="6415778"/>
            <a:ext cx="6656542" cy="365125"/>
          </a:xfrm>
          <a:prstGeom prst="rect">
            <a:avLst/>
          </a:prstGeom>
        </p:spPr>
        <p:txBody>
          <a:bodyPr anchor="ctr"/>
          <a:lstStyle>
            <a:lvl1pPr algn="ctr">
              <a:defRPr sz="1000" b="0">
                <a:solidFill>
                  <a:schemeClr val="bg1"/>
                </a:solidFill>
              </a:defRPr>
            </a:lvl1pPr>
          </a:lstStyle>
          <a:p>
            <a:r>
              <a:rPr lang="en-GB" b="0"/>
              <a:t>To edit this footer: In the main menu select Insert &gt; Header and Footer &gt; change this text</a:t>
            </a:r>
            <a:endParaRPr lang="en-CY" b="0" dirty="0"/>
          </a:p>
        </p:txBody>
      </p:sp>
    </p:spTree>
    <p:extLst>
      <p:ext uri="{BB962C8B-B14F-4D97-AF65-F5344CB8AC3E}">
        <p14:creationId xmlns:p14="http://schemas.microsoft.com/office/powerpoint/2010/main" val="29728710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6574C-A213-374F-A892-824C0F34709C}"/>
              </a:ext>
            </a:extLst>
          </p:cNvPr>
          <p:cNvSpPr>
            <a:spLocks noGrp="1"/>
          </p:cNvSpPr>
          <p:nvPr>
            <p:ph sz="half" idx="1"/>
          </p:nvPr>
        </p:nvSpPr>
        <p:spPr>
          <a:xfrm>
            <a:off x="838200" y="1825625"/>
            <a:ext cx="5181600" cy="3999570"/>
          </a:xfrm>
          <a:prstGeom prst="rect">
            <a:avLst/>
          </a:prstGeom>
        </p:spPr>
        <p:txBody>
          <a:bodyPr/>
          <a:lstStyle>
            <a:lvl1pPr>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endParaRPr lang="en-CY" dirty="0"/>
          </a:p>
        </p:txBody>
      </p:sp>
      <p:sp>
        <p:nvSpPr>
          <p:cNvPr id="4" name="Content Placeholder 3">
            <a:extLst>
              <a:ext uri="{FF2B5EF4-FFF2-40B4-BE49-F238E27FC236}">
                <a16:creationId xmlns:a16="http://schemas.microsoft.com/office/drawing/2014/main" id="{3F51D97F-EFAC-774B-9912-9CD11937DA75}"/>
              </a:ext>
            </a:extLst>
          </p:cNvPr>
          <p:cNvSpPr>
            <a:spLocks noGrp="1"/>
          </p:cNvSpPr>
          <p:nvPr>
            <p:ph sz="half" idx="2"/>
          </p:nvPr>
        </p:nvSpPr>
        <p:spPr>
          <a:xfrm>
            <a:off x="6172200" y="1825625"/>
            <a:ext cx="5181600" cy="3999570"/>
          </a:xfrm>
          <a:prstGeom prst="rect">
            <a:avLst/>
          </a:prstGeom>
        </p:spPr>
        <p:txBody>
          <a:bodyPr/>
          <a:lstStyle>
            <a:lvl1pPr>
              <a:buFontTx/>
              <a:buBlip>
                <a:blip r:embed="rId2"/>
              </a:buBlip>
              <a:defRPr/>
            </a:lvl1pPr>
            <a:lvl2pPr>
              <a:buFontTx/>
              <a:buBlip>
                <a:blip r:embed="rId2"/>
              </a:buBlip>
              <a:defRPr/>
            </a:lvl2pPr>
            <a:lvl3pPr>
              <a:buFontTx/>
              <a:buBlip>
                <a:blip r:embed="rId2"/>
              </a:buBlip>
              <a:defRPr/>
            </a:lvl3pPr>
            <a:lvl4pPr>
              <a:buFontTx/>
              <a:buBlip>
                <a:blip r:embed="rId2"/>
              </a:buBlip>
              <a:defRPr/>
            </a:lvl4pPr>
            <a:lvl5pPr>
              <a:buFontTx/>
              <a:buBlip>
                <a:blip r:embed="rId2"/>
              </a:buBlip>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CY" dirty="0"/>
          </a:p>
        </p:txBody>
      </p:sp>
      <p:sp>
        <p:nvSpPr>
          <p:cNvPr id="6" name="Title 1">
            <a:extLst>
              <a:ext uri="{FF2B5EF4-FFF2-40B4-BE49-F238E27FC236}">
                <a16:creationId xmlns:a16="http://schemas.microsoft.com/office/drawing/2014/main" id="{F046F1CC-CEF7-5A43-B472-AC4D5A4EE031}"/>
              </a:ext>
            </a:extLst>
          </p:cNvPr>
          <p:cNvSpPr>
            <a:spLocks noGrp="1"/>
          </p:cNvSpPr>
          <p:nvPr>
            <p:ph type="title" hasCustomPrompt="1"/>
          </p:nvPr>
        </p:nvSpPr>
        <p:spPr>
          <a:xfrm>
            <a:off x="838200" y="365126"/>
            <a:ext cx="10515600" cy="697958"/>
          </a:xfrm>
          <a:prstGeom prst="rect">
            <a:avLst/>
          </a:prstGeom>
        </p:spPr>
        <p:txBody>
          <a:bodyPr/>
          <a:lstStyle/>
          <a:p>
            <a:r>
              <a:rPr lang="en-GB" dirty="0"/>
              <a:t>Object with Text</a:t>
            </a:r>
            <a:endParaRPr lang="en-CY" dirty="0"/>
          </a:p>
        </p:txBody>
      </p:sp>
      <p:sp>
        <p:nvSpPr>
          <p:cNvPr id="8" name="Text Placeholder 3">
            <a:extLst>
              <a:ext uri="{FF2B5EF4-FFF2-40B4-BE49-F238E27FC236}">
                <a16:creationId xmlns:a16="http://schemas.microsoft.com/office/drawing/2014/main" id="{0AAEF3AA-A3F7-DF49-854E-6F6CC8A31808}"/>
              </a:ext>
            </a:extLst>
          </p:cNvPr>
          <p:cNvSpPr>
            <a:spLocks noGrp="1"/>
          </p:cNvSpPr>
          <p:nvPr>
            <p:ph type="body" sz="quarter" idx="14" hasCustomPrompt="1"/>
          </p:nvPr>
        </p:nvSpPr>
        <p:spPr>
          <a:xfrm>
            <a:off x="838200" y="1080305"/>
            <a:ext cx="10515600" cy="409420"/>
          </a:xfrm>
        </p:spPr>
        <p:txBody>
          <a:bodyPr/>
          <a:lstStyle>
            <a:lvl1pPr marL="0" indent="0">
              <a:buNone/>
              <a:defRPr sz="2200">
                <a:solidFill>
                  <a:schemeClr val="bg1">
                    <a:lumMod val="50000"/>
                  </a:schemeClr>
                </a:solidFill>
              </a:defRPr>
            </a:lvl1pPr>
          </a:lstStyle>
          <a:p>
            <a:pPr lvl="0"/>
            <a:r>
              <a:rPr lang="en-CY" dirty="0"/>
              <a:t>Click to edit Subtitle</a:t>
            </a:r>
          </a:p>
        </p:txBody>
      </p:sp>
      <p:sp>
        <p:nvSpPr>
          <p:cNvPr id="10" name="Slide Number Placeholder 5">
            <a:extLst>
              <a:ext uri="{FF2B5EF4-FFF2-40B4-BE49-F238E27FC236}">
                <a16:creationId xmlns:a16="http://schemas.microsoft.com/office/drawing/2014/main" id="{6ECCF92E-4620-8042-A261-CB1BE4A0211D}"/>
              </a:ext>
            </a:extLst>
          </p:cNvPr>
          <p:cNvSpPr>
            <a:spLocks noGrp="1"/>
          </p:cNvSpPr>
          <p:nvPr>
            <p:ph type="sldNum" sz="quarter" idx="4"/>
          </p:nvPr>
        </p:nvSpPr>
        <p:spPr>
          <a:xfrm>
            <a:off x="11118573" y="6420706"/>
            <a:ext cx="815051" cy="365125"/>
          </a:xfrm>
          <a:prstGeom prst="rect">
            <a:avLst/>
          </a:prstGeom>
        </p:spPr>
        <p:txBody>
          <a:bodyPr vert="horz" lIns="91440" tIns="45720" rIns="91440" bIns="45720" rtlCol="0" anchor="ctr"/>
          <a:lstStyle>
            <a:lvl1pPr algn="r">
              <a:defRPr sz="1000" b="0">
                <a:solidFill>
                  <a:schemeClr val="bg1"/>
                </a:solidFill>
                <a:latin typeface="Arial" panose="020B0604020202020204" pitchFamily="34" charset="0"/>
                <a:cs typeface="Arial" panose="020B0604020202020204" pitchFamily="34" charset="0"/>
              </a:defRPr>
            </a:lvl1pPr>
          </a:lstStyle>
          <a:p>
            <a:fld id="{B5E7337E-6B17-014B-AB72-4F4640082CEB}" type="slidenum">
              <a:rPr lang="en-CY" smtClean="0"/>
              <a:pPr/>
              <a:t>‹#›</a:t>
            </a:fld>
            <a:endParaRPr lang="en-CY" b="0" dirty="0"/>
          </a:p>
        </p:txBody>
      </p:sp>
      <p:sp>
        <p:nvSpPr>
          <p:cNvPr id="11" name="Text Placeholder 3">
            <a:extLst>
              <a:ext uri="{FF2B5EF4-FFF2-40B4-BE49-F238E27FC236}">
                <a16:creationId xmlns:a16="http://schemas.microsoft.com/office/drawing/2014/main" id="{8B096BFD-D334-144C-BD95-B9E5B7621299}"/>
              </a:ext>
            </a:extLst>
          </p:cNvPr>
          <p:cNvSpPr>
            <a:spLocks noGrp="1"/>
          </p:cNvSpPr>
          <p:nvPr>
            <p:ph type="body" sz="quarter" idx="15" hasCustomPrompt="1"/>
          </p:nvPr>
        </p:nvSpPr>
        <p:spPr>
          <a:xfrm>
            <a:off x="838200" y="5882957"/>
            <a:ext cx="10515600" cy="365125"/>
          </a:xfrm>
        </p:spPr>
        <p:txBody>
          <a:bodyPr anchor="ctr" anchorCtr="0"/>
          <a:lstStyle>
            <a:lvl1pPr marL="0" indent="0">
              <a:buNone/>
              <a:defRPr sz="900">
                <a:solidFill>
                  <a:schemeClr val="bg1">
                    <a:lumMod val="50000"/>
                  </a:schemeClr>
                </a:solidFill>
              </a:defRPr>
            </a:lvl1pPr>
          </a:lstStyle>
          <a:p>
            <a:pPr lvl="0"/>
            <a:r>
              <a:rPr lang="en-CY" dirty="0"/>
              <a:t>Note:</a:t>
            </a:r>
          </a:p>
        </p:txBody>
      </p:sp>
      <p:sp>
        <p:nvSpPr>
          <p:cNvPr id="12" name="Footer Placeholder 4">
            <a:extLst>
              <a:ext uri="{FF2B5EF4-FFF2-40B4-BE49-F238E27FC236}">
                <a16:creationId xmlns:a16="http://schemas.microsoft.com/office/drawing/2014/main" id="{7CE158BB-700A-0D45-966E-73449D85F551}"/>
              </a:ext>
            </a:extLst>
          </p:cNvPr>
          <p:cNvSpPr>
            <a:spLocks noGrp="1"/>
          </p:cNvSpPr>
          <p:nvPr>
            <p:ph type="ftr" sz="quarter" idx="3"/>
          </p:nvPr>
        </p:nvSpPr>
        <p:spPr>
          <a:xfrm>
            <a:off x="2767729" y="6415778"/>
            <a:ext cx="6656542" cy="365125"/>
          </a:xfrm>
          <a:prstGeom prst="rect">
            <a:avLst/>
          </a:prstGeom>
        </p:spPr>
        <p:txBody>
          <a:bodyPr anchor="ctr"/>
          <a:lstStyle>
            <a:lvl1pPr algn="ctr">
              <a:defRPr sz="1000" b="0">
                <a:solidFill>
                  <a:schemeClr val="bg1"/>
                </a:solidFill>
              </a:defRPr>
            </a:lvl1pPr>
          </a:lstStyle>
          <a:p>
            <a:r>
              <a:rPr lang="en-GB" b="0"/>
              <a:t>To edit this footer: In the main menu select Insert &gt; Header and Footer &gt; change this text</a:t>
            </a:r>
            <a:endParaRPr lang="en-CY" b="0" dirty="0"/>
          </a:p>
        </p:txBody>
      </p:sp>
    </p:spTree>
    <p:extLst>
      <p:ext uri="{BB962C8B-B14F-4D97-AF65-F5344CB8AC3E}">
        <p14:creationId xmlns:p14="http://schemas.microsoft.com/office/powerpoint/2010/main" val="34269053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6574C-A213-374F-A892-824C0F34709C}"/>
              </a:ext>
            </a:extLst>
          </p:cNvPr>
          <p:cNvSpPr>
            <a:spLocks noGrp="1"/>
          </p:cNvSpPr>
          <p:nvPr>
            <p:ph sz="half" idx="1"/>
          </p:nvPr>
        </p:nvSpPr>
        <p:spPr>
          <a:xfrm>
            <a:off x="838200" y="1825625"/>
            <a:ext cx="5181600" cy="3999570"/>
          </a:xfrm>
          <a:prstGeom prst="rect">
            <a:avLst/>
          </a:prstGeom>
        </p:spPr>
        <p:txBody>
          <a:bodyPr/>
          <a:lstStyle>
            <a:lvl1pPr>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endParaRPr lang="en-CY" dirty="0"/>
          </a:p>
        </p:txBody>
      </p:sp>
      <p:sp>
        <p:nvSpPr>
          <p:cNvPr id="4" name="Content Placeholder 3">
            <a:extLst>
              <a:ext uri="{FF2B5EF4-FFF2-40B4-BE49-F238E27FC236}">
                <a16:creationId xmlns:a16="http://schemas.microsoft.com/office/drawing/2014/main" id="{3F51D97F-EFAC-774B-9912-9CD11937DA75}"/>
              </a:ext>
            </a:extLst>
          </p:cNvPr>
          <p:cNvSpPr>
            <a:spLocks noGrp="1"/>
          </p:cNvSpPr>
          <p:nvPr>
            <p:ph sz="half" idx="2"/>
          </p:nvPr>
        </p:nvSpPr>
        <p:spPr>
          <a:xfrm>
            <a:off x="6172200" y="1825625"/>
            <a:ext cx="5181600" cy="3999570"/>
          </a:xfrm>
          <a:prstGeom prst="rect">
            <a:avLst/>
          </a:prstGeom>
        </p:spPr>
        <p:txBody>
          <a:bodyPr/>
          <a:lstStyle>
            <a:lvl1pPr>
              <a:buFontTx/>
              <a:buNone/>
              <a:defRPr/>
            </a:lvl1pPr>
            <a:lvl2pPr>
              <a:buFontTx/>
              <a:buBlip>
                <a:blip r:embed="rId2"/>
              </a:buBlip>
              <a:defRPr/>
            </a:lvl2pPr>
            <a:lvl3pPr>
              <a:buFontTx/>
              <a:buBlip>
                <a:blip r:embed="rId2"/>
              </a:buBlip>
              <a:defRPr/>
            </a:lvl3pPr>
            <a:lvl4pPr>
              <a:buFontTx/>
              <a:buBlip>
                <a:blip r:embed="rId2"/>
              </a:buBlip>
              <a:defRPr/>
            </a:lvl4pPr>
            <a:lvl5pPr>
              <a:buFontTx/>
              <a:buBlip>
                <a:blip r:embed="rId2"/>
              </a:buBlip>
              <a:defRPr/>
            </a:lvl5pPr>
          </a:lstStyle>
          <a:p>
            <a:pPr lvl="0"/>
            <a:endParaRPr lang="en-CY" dirty="0"/>
          </a:p>
        </p:txBody>
      </p:sp>
      <p:sp>
        <p:nvSpPr>
          <p:cNvPr id="6" name="Title 1">
            <a:extLst>
              <a:ext uri="{FF2B5EF4-FFF2-40B4-BE49-F238E27FC236}">
                <a16:creationId xmlns:a16="http://schemas.microsoft.com/office/drawing/2014/main" id="{24BE3DCB-33FD-5041-AB6B-EB2290008DB7}"/>
              </a:ext>
            </a:extLst>
          </p:cNvPr>
          <p:cNvSpPr>
            <a:spLocks noGrp="1"/>
          </p:cNvSpPr>
          <p:nvPr>
            <p:ph type="title" hasCustomPrompt="1"/>
          </p:nvPr>
        </p:nvSpPr>
        <p:spPr>
          <a:xfrm>
            <a:off x="838200" y="365126"/>
            <a:ext cx="10515600" cy="697958"/>
          </a:xfrm>
          <a:prstGeom prst="rect">
            <a:avLst/>
          </a:prstGeom>
        </p:spPr>
        <p:txBody>
          <a:bodyPr/>
          <a:lstStyle/>
          <a:p>
            <a:r>
              <a:rPr lang="en-GB" dirty="0"/>
              <a:t>Side-by-Side Objects</a:t>
            </a:r>
            <a:endParaRPr lang="en-CY" dirty="0"/>
          </a:p>
        </p:txBody>
      </p:sp>
      <p:sp>
        <p:nvSpPr>
          <p:cNvPr id="8" name="Text Placeholder 3">
            <a:extLst>
              <a:ext uri="{FF2B5EF4-FFF2-40B4-BE49-F238E27FC236}">
                <a16:creationId xmlns:a16="http://schemas.microsoft.com/office/drawing/2014/main" id="{336875E3-2700-994A-8179-D5ED55BAD626}"/>
              </a:ext>
            </a:extLst>
          </p:cNvPr>
          <p:cNvSpPr>
            <a:spLocks noGrp="1"/>
          </p:cNvSpPr>
          <p:nvPr>
            <p:ph type="body" sz="quarter" idx="14" hasCustomPrompt="1"/>
          </p:nvPr>
        </p:nvSpPr>
        <p:spPr>
          <a:xfrm>
            <a:off x="838200" y="1080305"/>
            <a:ext cx="10515600" cy="409420"/>
          </a:xfrm>
        </p:spPr>
        <p:txBody>
          <a:bodyPr/>
          <a:lstStyle>
            <a:lvl1pPr marL="0" indent="0">
              <a:buNone/>
              <a:defRPr sz="2200">
                <a:solidFill>
                  <a:schemeClr val="bg1">
                    <a:lumMod val="50000"/>
                  </a:schemeClr>
                </a:solidFill>
              </a:defRPr>
            </a:lvl1pPr>
          </a:lstStyle>
          <a:p>
            <a:pPr lvl="0"/>
            <a:r>
              <a:rPr lang="en-CY" dirty="0"/>
              <a:t>Click to edit Subtitle</a:t>
            </a:r>
          </a:p>
        </p:txBody>
      </p:sp>
      <p:sp>
        <p:nvSpPr>
          <p:cNvPr id="10" name="Slide Number Placeholder 5">
            <a:extLst>
              <a:ext uri="{FF2B5EF4-FFF2-40B4-BE49-F238E27FC236}">
                <a16:creationId xmlns:a16="http://schemas.microsoft.com/office/drawing/2014/main" id="{503A1E5F-91DB-B54F-807D-8D4D6A5DDCD1}"/>
              </a:ext>
            </a:extLst>
          </p:cNvPr>
          <p:cNvSpPr>
            <a:spLocks noGrp="1"/>
          </p:cNvSpPr>
          <p:nvPr>
            <p:ph type="sldNum" sz="quarter" idx="4"/>
          </p:nvPr>
        </p:nvSpPr>
        <p:spPr>
          <a:xfrm>
            <a:off x="11118573" y="6420706"/>
            <a:ext cx="815051" cy="365125"/>
          </a:xfrm>
          <a:prstGeom prst="rect">
            <a:avLst/>
          </a:prstGeom>
        </p:spPr>
        <p:txBody>
          <a:bodyPr vert="horz" lIns="91440" tIns="45720" rIns="91440" bIns="45720" rtlCol="0" anchor="ctr"/>
          <a:lstStyle>
            <a:lvl1pPr algn="r">
              <a:defRPr sz="1000" b="0">
                <a:solidFill>
                  <a:schemeClr val="bg1"/>
                </a:solidFill>
                <a:latin typeface="Arial" panose="020B0604020202020204" pitchFamily="34" charset="0"/>
                <a:cs typeface="Arial" panose="020B0604020202020204" pitchFamily="34" charset="0"/>
              </a:defRPr>
            </a:lvl1pPr>
          </a:lstStyle>
          <a:p>
            <a:fld id="{B5E7337E-6B17-014B-AB72-4F4640082CEB}" type="slidenum">
              <a:rPr lang="en-CY" smtClean="0"/>
              <a:pPr/>
              <a:t>‹#›</a:t>
            </a:fld>
            <a:endParaRPr lang="en-CY" b="0" dirty="0"/>
          </a:p>
        </p:txBody>
      </p:sp>
      <p:sp>
        <p:nvSpPr>
          <p:cNvPr id="11" name="Text Placeholder 3">
            <a:extLst>
              <a:ext uri="{FF2B5EF4-FFF2-40B4-BE49-F238E27FC236}">
                <a16:creationId xmlns:a16="http://schemas.microsoft.com/office/drawing/2014/main" id="{744471F9-CB2A-2741-B6A5-04C3B78F1A8A}"/>
              </a:ext>
            </a:extLst>
          </p:cNvPr>
          <p:cNvSpPr>
            <a:spLocks noGrp="1"/>
          </p:cNvSpPr>
          <p:nvPr>
            <p:ph type="body" sz="quarter" idx="15" hasCustomPrompt="1"/>
          </p:nvPr>
        </p:nvSpPr>
        <p:spPr>
          <a:xfrm>
            <a:off x="838200" y="5882957"/>
            <a:ext cx="10515600" cy="365125"/>
          </a:xfrm>
        </p:spPr>
        <p:txBody>
          <a:bodyPr anchor="ctr" anchorCtr="0"/>
          <a:lstStyle>
            <a:lvl1pPr marL="0" indent="0">
              <a:buNone/>
              <a:defRPr sz="900">
                <a:solidFill>
                  <a:schemeClr val="bg1">
                    <a:lumMod val="50000"/>
                  </a:schemeClr>
                </a:solidFill>
              </a:defRPr>
            </a:lvl1pPr>
          </a:lstStyle>
          <a:p>
            <a:pPr lvl="0"/>
            <a:r>
              <a:rPr lang="en-CY" dirty="0"/>
              <a:t>Note:</a:t>
            </a:r>
          </a:p>
        </p:txBody>
      </p:sp>
      <p:sp>
        <p:nvSpPr>
          <p:cNvPr id="12" name="Footer Placeholder 4">
            <a:extLst>
              <a:ext uri="{FF2B5EF4-FFF2-40B4-BE49-F238E27FC236}">
                <a16:creationId xmlns:a16="http://schemas.microsoft.com/office/drawing/2014/main" id="{CE852267-5A6D-4E4B-BBDF-2A50C4B56FD2}"/>
              </a:ext>
            </a:extLst>
          </p:cNvPr>
          <p:cNvSpPr>
            <a:spLocks noGrp="1"/>
          </p:cNvSpPr>
          <p:nvPr>
            <p:ph type="ftr" sz="quarter" idx="3"/>
          </p:nvPr>
        </p:nvSpPr>
        <p:spPr>
          <a:xfrm>
            <a:off x="2767729" y="6415778"/>
            <a:ext cx="6656542" cy="365125"/>
          </a:xfrm>
          <a:prstGeom prst="rect">
            <a:avLst/>
          </a:prstGeom>
        </p:spPr>
        <p:txBody>
          <a:bodyPr anchor="ctr"/>
          <a:lstStyle>
            <a:lvl1pPr algn="ctr">
              <a:defRPr sz="1000" b="0">
                <a:solidFill>
                  <a:schemeClr val="bg1"/>
                </a:solidFill>
              </a:defRPr>
            </a:lvl1pPr>
          </a:lstStyle>
          <a:p>
            <a:r>
              <a:rPr lang="en-GB" b="0"/>
              <a:t>To edit this footer: In the main menu select Insert &gt; Header and Footer &gt; change this text</a:t>
            </a:r>
            <a:endParaRPr lang="en-CY" b="0" dirty="0"/>
          </a:p>
        </p:txBody>
      </p:sp>
    </p:spTree>
    <p:extLst>
      <p:ext uri="{BB962C8B-B14F-4D97-AF65-F5344CB8AC3E}">
        <p14:creationId xmlns:p14="http://schemas.microsoft.com/office/powerpoint/2010/main" val="8962566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B2CC5F7-494E-A048-A764-7A1BC2BF6158}"/>
              </a:ext>
            </a:extLst>
          </p:cNvPr>
          <p:cNvSpPr>
            <a:spLocks noGrp="1"/>
          </p:cNvSpPr>
          <p:nvPr>
            <p:ph type="pic" idx="1" hasCustomPrompt="1"/>
          </p:nvPr>
        </p:nvSpPr>
        <p:spPr>
          <a:xfrm>
            <a:off x="6096000" y="0"/>
            <a:ext cx="6208058" cy="6356349"/>
          </a:xfrm>
          <a:prstGeom prst="rect">
            <a:avLst/>
          </a:prstGeo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Y" dirty="0"/>
              <a:t>Click icon to insert image</a:t>
            </a:r>
          </a:p>
        </p:txBody>
      </p:sp>
      <p:sp>
        <p:nvSpPr>
          <p:cNvPr id="9" name="Title 1">
            <a:extLst>
              <a:ext uri="{FF2B5EF4-FFF2-40B4-BE49-F238E27FC236}">
                <a16:creationId xmlns:a16="http://schemas.microsoft.com/office/drawing/2014/main" id="{EB3D68E2-8AFA-3F44-A887-D4240A0FD842}"/>
              </a:ext>
            </a:extLst>
          </p:cNvPr>
          <p:cNvSpPr>
            <a:spLocks noGrp="1"/>
          </p:cNvSpPr>
          <p:nvPr>
            <p:ph type="title" hasCustomPrompt="1"/>
          </p:nvPr>
        </p:nvSpPr>
        <p:spPr>
          <a:xfrm>
            <a:off x="838201" y="365126"/>
            <a:ext cx="4991100" cy="697958"/>
          </a:xfrm>
          <a:prstGeom prst="rect">
            <a:avLst/>
          </a:prstGeom>
        </p:spPr>
        <p:txBody>
          <a:bodyPr/>
          <a:lstStyle/>
          <a:p>
            <a:r>
              <a:rPr lang="en-GB" dirty="0"/>
              <a:t>Text with Image</a:t>
            </a:r>
            <a:endParaRPr lang="en-CY" dirty="0"/>
          </a:p>
        </p:txBody>
      </p:sp>
      <p:sp>
        <p:nvSpPr>
          <p:cNvPr id="10" name="Content Placeholder 2">
            <a:extLst>
              <a:ext uri="{FF2B5EF4-FFF2-40B4-BE49-F238E27FC236}">
                <a16:creationId xmlns:a16="http://schemas.microsoft.com/office/drawing/2014/main" id="{26D06865-5EA3-A742-BBEA-D8A309379BFB}"/>
              </a:ext>
            </a:extLst>
          </p:cNvPr>
          <p:cNvSpPr>
            <a:spLocks noGrp="1"/>
          </p:cNvSpPr>
          <p:nvPr>
            <p:ph sz="half" idx="13"/>
          </p:nvPr>
        </p:nvSpPr>
        <p:spPr>
          <a:xfrm>
            <a:off x="838201" y="1825625"/>
            <a:ext cx="4991100" cy="3999570"/>
          </a:xfrm>
          <a:prstGeom prst="rect">
            <a:avLst/>
          </a:prstGeom>
        </p:spPr>
        <p:txBody>
          <a:bodyPr/>
          <a:lstStyle>
            <a:lvl1pPr>
              <a:buSzPct val="100000"/>
              <a:buFontTx/>
              <a:buBlip>
                <a:blip r:embed="rId2"/>
              </a:buBlip>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CY" dirty="0"/>
          </a:p>
        </p:txBody>
      </p:sp>
      <p:sp>
        <p:nvSpPr>
          <p:cNvPr id="4" name="Text Placeholder 3">
            <a:extLst>
              <a:ext uri="{FF2B5EF4-FFF2-40B4-BE49-F238E27FC236}">
                <a16:creationId xmlns:a16="http://schemas.microsoft.com/office/drawing/2014/main" id="{50E3ACF1-7698-A649-B175-569C115A063B}"/>
              </a:ext>
            </a:extLst>
          </p:cNvPr>
          <p:cNvSpPr>
            <a:spLocks noGrp="1"/>
          </p:cNvSpPr>
          <p:nvPr>
            <p:ph type="body" sz="quarter" idx="14" hasCustomPrompt="1"/>
          </p:nvPr>
        </p:nvSpPr>
        <p:spPr>
          <a:xfrm>
            <a:off x="838200" y="1080305"/>
            <a:ext cx="4991631" cy="409420"/>
          </a:xfrm>
        </p:spPr>
        <p:txBody>
          <a:bodyPr/>
          <a:lstStyle>
            <a:lvl1pPr marL="0" indent="0">
              <a:buNone/>
              <a:defRPr sz="2200">
                <a:solidFill>
                  <a:schemeClr val="bg1">
                    <a:lumMod val="50000"/>
                  </a:schemeClr>
                </a:solidFill>
              </a:defRPr>
            </a:lvl1pPr>
          </a:lstStyle>
          <a:p>
            <a:pPr lvl="0"/>
            <a:r>
              <a:rPr lang="en-CY" dirty="0"/>
              <a:t>Click to edit Subtitle</a:t>
            </a:r>
          </a:p>
        </p:txBody>
      </p:sp>
      <p:sp>
        <p:nvSpPr>
          <p:cNvPr id="11" name="Slide Number Placeholder 5">
            <a:extLst>
              <a:ext uri="{FF2B5EF4-FFF2-40B4-BE49-F238E27FC236}">
                <a16:creationId xmlns:a16="http://schemas.microsoft.com/office/drawing/2014/main" id="{03208E65-8DF4-E44A-ACD9-715E7B777D2F}"/>
              </a:ext>
            </a:extLst>
          </p:cNvPr>
          <p:cNvSpPr>
            <a:spLocks noGrp="1"/>
          </p:cNvSpPr>
          <p:nvPr>
            <p:ph type="sldNum" sz="quarter" idx="4"/>
          </p:nvPr>
        </p:nvSpPr>
        <p:spPr>
          <a:xfrm>
            <a:off x="11118573" y="6420706"/>
            <a:ext cx="815051" cy="365125"/>
          </a:xfrm>
          <a:prstGeom prst="rect">
            <a:avLst/>
          </a:prstGeom>
        </p:spPr>
        <p:txBody>
          <a:bodyPr vert="horz" lIns="91440" tIns="45720" rIns="91440" bIns="45720" rtlCol="0" anchor="ctr"/>
          <a:lstStyle>
            <a:lvl1pPr algn="r">
              <a:defRPr sz="1000" b="0">
                <a:solidFill>
                  <a:schemeClr val="bg1"/>
                </a:solidFill>
                <a:latin typeface="Arial" panose="020B0604020202020204" pitchFamily="34" charset="0"/>
                <a:cs typeface="Arial" panose="020B0604020202020204" pitchFamily="34" charset="0"/>
              </a:defRPr>
            </a:lvl1pPr>
          </a:lstStyle>
          <a:p>
            <a:fld id="{B5E7337E-6B17-014B-AB72-4F4640082CEB}" type="slidenum">
              <a:rPr lang="en-CY" smtClean="0"/>
              <a:pPr/>
              <a:t>‹#›</a:t>
            </a:fld>
            <a:endParaRPr lang="en-CY" b="0" dirty="0"/>
          </a:p>
        </p:txBody>
      </p:sp>
      <p:sp>
        <p:nvSpPr>
          <p:cNvPr id="12" name="Text Placeholder 3">
            <a:extLst>
              <a:ext uri="{FF2B5EF4-FFF2-40B4-BE49-F238E27FC236}">
                <a16:creationId xmlns:a16="http://schemas.microsoft.com/office/drawing/2014/main" id="{52EF22B0-1FDC-E044-9116-93A0EBBBCB05}"/>
              </a:ext>
            </a:extLst>
          </p:cNvPr>
          <p:cNvSpPr>
            <a:spLocks noGrp="1"/>
          </p:cNvSpPr>
          <p:nvPr>
            <p:ph type="body" sz="quarter" idx="15" hasCustomPrompt="1"/>
          </p:nvPr>
        </p:nvSpPr>
        <p:spPr>
          <a:xfrm>
            <a:off x="838200" y="5882957"/>
            <a:ext cx="4991100" cy="353435"/>
          </a:xfrm>
        </p:spPr>
        <p:txBody>
          <a:bodyPr anchor="ctr" anchorCtr="0"/>
          <a:lstStyle>
            <a:lvl1pPr marL="0" indent="0">
              <a:buNone/>
              <a:defRPr sz="900">
                <a:solidFill>
                  <a:schemeClr val="bg1">
                    <a:lumMod val="50000"/>
                  </a:schemeClr>
                </a:solidFill>
              </a:defRPr>
            </a:lvl1pPr>
          </a:lstStyle>
          <a:p>
            <a:pPr lvl="0"/>
            <a:r>
              <a:rPr lang="en-CY" dirty="0"/>
              <a:t>Note:</a:t>
            </a:r>
          </a:p>
        </p:txBody>
      </p:sp>
      <p:sp>
        <p:nvSpPr>
          <p:cNvPr id="13" name="Footer Placeholder 4">
            <a:extLst>
              <a:ext uri="{FF2B5EF4-FFF2-40B4-BE49-F238E27FC236}">
                <a16:creationId xmlns:a16="http://schemas.microsoft.com/office/drawing/2014/main" id="{16FC3B33-8FC3-5A42-8C61-DFE7EB7D0900}"/>
              </a:ext>
            </a:extLst>
          </p:cNvPr>
          <p:cNvSpPr>
            <a:spLocks noGrp="1"/>
          </p:cNvSpPr>
          <p:nvPr>
            <p:ph type="ftr" sz="quarter" idx="3"/>
          </p:nvPr>
        </p:nvSpPr>
        <p:spPr>
          <a:xfrm>
            <a:off x="2767729" y="6415778"/>
            <a:ext cx="6656542" cy="365125"/>
          </a:xfrm>
          <a:prstGeom prst="rect">
            <a:avLst/>
          </a:prstGeom>
        </p:spPr>
        <p:txBody>
          <a:bodyPr anchor="ctr"/>
          <a:lstStyle>
            <a:lvl1pPr algn="ctr">
              <a:defRPr sz="1000" b="0">
                <a:solidFill>
                  <a:schemeClr val="bg1"/>
                </a:solidFill>
              </a:defRPr>
            </a:lvl1pPr>
          </a:lstStyle>
          <a:p>
            <a:r>
              <a:rPr lang="en-GB" b="0"/>
              <a:t>To edit this footer: In the main menu select Insert &gt; Header and Footer &gt; change this text</a:t>
            </a:r>
            <a:endParaRPr lang="en-CY" b="0" dirty="0"/>
          </a:p>
        </p:txBody>
      </p:sp>
    </p:spTree>
    <p:extLst>
      <p:ext uri="{BB962C8B-B14F-4D97-AF65-F5344CB8AC3E}">
        <p14:creationId xmlns:p14="http://schemas.microsoft.com/office/powerpoint/2010/main" val="3423576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edia Conten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1363FE-A2D2-714C-A816-418CE4CCC76B}"/>
              </a:ext>
            </a:extLst>
          </p:cNvPr>
          <p:cNvSpPr>
            <a:spLocks noGrp="1"/>
          </p:cNvSpPr>
          <p:nvPr>
            <p:ph sz="quarter" idx="13" hasCustomPrompt="1"/>
          </p:nvPr>
        </p:nvSpPr>
        <p:spPr>
          <a:xfrm>
            <a:off x="1" y="1"/>
            <a:ext cx="12191999" cy="6326371"/>
          </a:xfrm>
        </p:spPr>
        <p:txBody>
          <a:bodyPr/>
          <a:lstStyle>
            <a:lvl1pPr>
              <a:buNone/>
              <a:defRPr/>
            </a:lvl1pPr>
          </a:lstStyle>
          <a:p>
            <a:pPr lvl="0"/>
            <a:r>
              <a:rPr lang="en-US" dirty="0"/>
              <a:t>Media content here</a:t>
            </a:r>
          </a:p>
        </p:txBody>
      </p:sp>
      <p:sp>
        <p:nvSpPr>
          <p:cNvPr id="6" name="Footer Placeholder 4">
            <a:extLst>
              <a:ext uri="{FF2B5EF4-FFF2-40B4-BE49-F238E27FC236}">
                <a16:creationId xmlns:a16="http://schemas.microsoft.com/office/drawing/2014/main" id="{F8FAAB10-18BA-3447-BE83-AC142CDC4CA2}"/>
              </a:ext>
            </a:extLst>
          </p:cNvPr>
          <p:cNvSpPr>
            <a:spLocks noGrp="1"/>
          </p:cNvSpPr>
          <p:nvPr>
            <p:ph type="ftr" sz="quarter" idx="3"/>
          </p:nvPr>
        </p:nvSpPr>
        <p:spPr>
          <a:xfrm>
            <a:off x="2767729" y="6415778"/>
            <a:ext cx="6656542" cy="365125"/>
          </a:xfrm>
          <a:prstGeom prst="rect">
            <a:avLst/>
          </a:prstGeom>
        </p:spPr>
        <p:txBody>
          <a:bodyPr anchor="ctr"/>
          <a:lstStyle>
            <a:lvl1pPr algn="ctr">
              <a:defRPr sz="1000" b="0">
                <a:solidFill>
                  <a:schemeClr val="bg1"/>
                </a:solidFill>
              </a:defRPr>
            </a:lvl1pPr>
          </a:lstStyle>
          <a:p>
            <a:r>
              <a:rPr lang="en-GB" b="0"/>
              <a:t>To edit this footer: In the main menu select Insert &gt; Header and Footer &gt; change this text</a:t>
            </a:r>
            <a:endParaRPr lang="en-CY" b="0" dirty="0"/>
          </a:p>
        </p:txBody>
      </p:sp>
      <p:sp>
        <p:nvSpPr>
          <p:cNvPr id="7" name="Slide Number Placeholder 5">
            <a:extLst>
              <a:ext uri="{FF2B5EF4-FFF2-40B4-BE49-F238E27FC236}">
                <a16:creationId xmlns:a16="http://schemas.microsoft.com/office/drawing/2014/main" id="{772ED06D-2973-B441-A20C-6E1CC52A9431}"/>
              </a:ext>
            </a:extLst>
          </p:cNvPr>
          <p:cNvSpPr>
            <a:spLocks noGrp="1"/>
          </p:cNvSpPr>
          <p:nvPr>
            <p:ph type="sldNum" sz="quarter" idx="4"/>
          </p:nvPr>
        </p:nvSpPr>
        <p:spPr>
          <a:xfrm>
            <a:off x="11118573" y="6420706"/>
            <a:ext cx="815051" cy="365125"/>
          </a:xfrm>
          <a:prstGeom prst="rect">
            <a:avLst/>
          </a:prstGeom>
        </p:spPr>
        <p:txBody>
          <a:bodyPr vert="horz" lIns="91440" tIns="45720" rIns="91440" bIns="45720" rtlCol="0" anchor="ctr"/>
          <a:lstStyle>
            <a:lvl1pPr algn="r">
              <a:defRPr sz="1000" b="0">
                <a:solidFill>
                  <a:schemeClr val="bg1"/>
                </a:solidFill>
                <a:latin typeface="Arial" panose="020B0604020202020204" pitchFamily="34" charset="0"/>
                <a:cs typeface="Arial" panose="020B0604020202020204" pitchFamily="34" charset="0"/>
              </a:defRPr>
            </a:lvl1pPr>
          </a:lstStyle>
          <a:p>
            <a:fld id="{B5E7337E-6B17-014B-AB72-4F4640082CEB}" type="slidenum">
              <a:rPr lang="en-CY" smtClean="0"/>
              <a:pPr/>
              <a:t>‹#›</a:t>
            </a:fld>
            <a:endParaRPr lang="en-CY" b="0" dirty="0"/>
          </a:p>
        </p:txBody>
      </p:sp>
    </p:spTree>
    <p:extLst>
      <p:ext uri="{BB962C8B-B14F-4D97-AF65-F5344CB8AC3E}">
        <p14:creationId xmlns:p14="http://schemas.microsoft.com/office/powerpoint/2010/main" val="4426680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901FB5E7-E741-434F-9691-1AC263CE08AA}"/>
              </a:ext>
            </a:extLst>
          </p:cNvPr>
          <p:cNvSpPr>
            <a:spLocks noGrp="1"/>
          </p:cNvSpPr>
          <p:nvPr>
            <p:ph type="subTitle" idx="1" hasCustomPrompt="1"/>
          </p:nvPr>
        </p:nvSpPr>
        <p:spPr>
          <a:xfrm>
            <a:off x="820615" y="3077993"/>
            <a:ext cx="10562493" cy="2572611"/>
          </a:xfrm>
          <a:prstGeom prst="rect">
            <a:avLst/>
          </a:prstGeom>
        </p:spPr>
        <p:txBody>
          <a:bodyPr/>
          <a:lstStyle>
            <a:lvl1pPr marL="0" indent="0" algn="ctr">
              <a:buNone/>
              <a:defRPr sz="2200" b="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unic.ac.cy</a:t>
            </a:r>
            <a:endParaRPr lang="en-GB" dirty="0"/>
          </a:p>
          <a:p>
            <a:endParaRPr lang="en-GB" dirty="0"/>
          </a:p>
          <a:p>
            <a:r>
              <a:rPr lang="en-GB" dirty="0"/>
              <a:t>Contact Details:</a:t>
            </a:r>
          </a:p>
          <a:p>
            <a:r>
              <a:rPr lang="en-GB" dirty="0"/>
              <a:t>T: +357 00000000 | E: </a:t>
            </a:r>
            <a:r>
              <a:rPr lang="en-GB" dirty="0" err="1"/>
              <a:t>email@domain.com</a:t>
            </a:r>
            <a:r>
              <a:rPr lang="en-GB" dirty="0"/>
              <a:t> | Twitter: @username</a:t>
            </a:r>
            <a:endParaRPr lang="en-CY" dirty="0"/>
          </a:p>
        </p:txBody>
      </p:sp>
      <p:sp>
        <p:nvSpPr>
          <p:cNvPr id="4" name="Footer Placeholder 4">
            <a:extLst>
              <a:ext uri="{FF2B5EF4-FFF2-40B4-BE49-F238E27FC236}">
                <a16:creationId xmlns:a16="http://schemas.microsoft.com/office/drawing/2014/main" id="{C4EE773B-13B0-5E44-832B-88F12730C127}"/>
              </a:ext>
            </a:extLst>
          </p:cNvPr>
          <p:cNvSpPr>
            <a:spLocks noGrp="1"/>
          </p:cNvSpPr>
          <p:nvPr>
            <p:ph type="ftr" sz="quarter" idx="3"/>
          </p:nvPr>
        </p:nvSpPr>
        <p:spPr>
          <a:xfrm>
            <a:off x="1200151" y="6420706"/>
            <a:ext cx="9791699" cy="365125"/>
          </a:xfrm>
          <a:prstGeom prst="rect">
            <a:avLst/>
          </a:prstGeom>
        </p:spPr>
        <p:txBody>
          <a:bodyPr anchor="ctr"/>
          <a:lstStyle>
            <a:lvl1pPr algn="ctr">
              <a:defRPr sz="1000" b="0">
                <a:solidFill>
                  <a:schemeClr val="bg1"/>
                </a:solidFill>
                <a:latin typeface="Arial" panose="020B0604020202020204" pitchFamily="34" charset="0"/>
                <a:cs typeface="Arial" panose="020B0604020202020204" pitchFamily="34" charset="0"/>
              </a:defRPr>
            </a:lvl1pPr>
          </a:lstStyle>
          <a:p>
            <a:r>
              <a:rPr lang="en-GB">
                <a:latin typeface="Arial" panose="020B0604020202020204" pitchFamily="34" charset="0"/>
                <a:cs typeface="Arial" panose="020B0604020202020204" pitchFamily="34" charset="0"/>
              </a:rPr>
              <a:t>To edit this footer: In the main menu select Insert &gt; Header and Footer &gt; change this text</a:t>
            </a:r>
            <a:endParaRPr lang="en-CY" dirty="0">
              <a:latin typeface="Arial" panose="020B0604020202020204" pitchFamily="34" charset="0"/>
              <a:cs typeface="Arial" panose="020B0604020202020204" pitchFamily="34" charset="0"/>
            </a:endParaRPr>
          </a:p>
        </p:txBody>
      </p:sp>
      <p:sp>
        <p:nvSpPr>
          <p:cNvPr id="5" name="Slide Number Placeholder 5">
            <a:extLst>
              <a:ext uri="{FF2B5EF4-FFF2-40B4-BE49-F238E27FC236}">
                <a16:creationId xmlns:a16="http://schemas.microsoft.com/office/drawing/2014/main" id="{1F359D99-ABC6-7546-8037-0CBFFC930477}"/>
              </a:ext>
            </a:extLst>
          </p:cNvPr>
          <p:cNvSpPr>
            <a:spLocks noGrp="1"/>
          </p:cNvSpPr>
          <p:nvPr>
            <p:ph type="sldNum" sz="quarter" idx="4"/>
          </p:nvPr>
        </p:nvSpPr>
        <p:spPr>
          <a:xfrm>
            <a:off x="11118573" y="6420706"/>
            <a:ext cx="815051" cy="365125"/>
          </a:xfrm>
          <a:prstGeom prst="rect">
            <a:avLst/>
          </a:prstGeom>
        </p:spPr>
        <p:txBody>
          <a:bodyPr vert="horz" lIns="91440" tIns="45720" rIns="91440" bIns="45720" rtlCol="0" anchor="ctr"/>
          <a:lstStyle>
            <a:lvl1pPr algn="r">
              <a:defRPr sz="1000" b="1">
                <a:solidFill>
                  <a:schemeClr val="bg1"/>
                </a:solidFill>
                <a:latin typeface="Arial" panose="020B0604020202020204" pitchFamily="34" charset="0"/>
                <a:cs typeface="Arial" panose="020B0604020202020204" pitchFamily="34" charset="0"/>
              </a:defRPr>
            </a:lvl1pPr>
          </a:lstStyle>
          <a:p>
            <a:fld id="{B5E7337E-6B17-014B-AB72-4F4640082CEB}" type="slidenum">
              <a:rPr lang="en-CY" smtClean="0"/>
              <a:pPr/>
              <a:t>‹#›</a:t>
            </a:fld>
            <a:endParaRPr lang="en-CY" sz="1000" dirty="0"/>
          </a:p>
        </p:txBody>
      </p:sp>
    </p:spTree>
    <p:extLst>
      <p:ext uri="{BB962C8B-B14F-4D97-AF65-F5344CB8AC3E}">
        <p14:creationId xmlns:p14="http://schemas.microsoft.com/office/powerpoint/2010/main" val="29602197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34C937B-8744-D34C-A83A-33BF9ED90F3E}"/>
              </a:ext>
            </a:extLst>
          </p:cNvPr>
          <p:cNvSpPr>
            <a:spLocks noGrp="1"/>
          </p:cNvSpPr>
          <p:nvPr>
            <p:ph type="sldNum" sz="quarter" idx="12"/>
          </p:nvPr>
        </p:nvSpPr>
        <p:spPr>
          <a:xfrm>
            <a:off x="8610600" y="6356350"/>
            <a:ext cx="2743200" cy="365125"/>
          </a:xfrm>
          <a:prstGeom prst="rect">
            <a:avLst/>
          </a:prstGeom>
        </p:spPr>
        <p:txBody>
          <a:bodyPr/>
          <a:lstStyle/>
          <a:p>
            <a:fld id="{EDEC4C19-D525-B94B-87E9-C6D83438BC98}" type="slidenum">
              <a:rPr lang="en-CY" smtClean="0"/>
              <a:t>‹#›</a:t>
            </a:fld>
            <a:endParaRPr lang="en-CY"/>
          </a:p>
        </p:txBody>
      </p:sp>
      <p:sp>
        <p:nvSpPr>
          <p:cNvPr id="8" name="Subtitle 2">
            <a:extLst>
              <a:ext uri="{FF2B5EF4-FFF2-40B4-BE49-F238E27FC236}">
                <a16:creationId xmlns:a16="http://schemas.microsoft.com/office/drawing/2014/main" id="{20DEA509-9FFD-2E46-8F66-F7904E1E39C3}"/>
              </a:ext>
            </a:extLst>
          </p:cNvPr>
          <p:cNvSpPr>
            <a:spLocks noGrp="1"/>
          </p:cNvSpPr>
          <p:nvPr>
            <p:ph type="subTitle" idx="1" hasCustomPrompt="1"/>
          </p:nvPr>
        </p:nvSpPr>
        <p:spPr>
          <a:xfrm>
            <a:off x="838932" y="2197100"/>
            <a:ext cx="10562493" cy="1057275"/>
          </a:xfrm>
          <a:prstGeom prst="rect">
            <a:avLst/>
          </a:prstGeom>
        </p:spPr>
        <p:txBody>
          <a:bodyPr/>
          <a:lstStyle>
            <a:lvl1pPr marL="0" indent="0" algn="ctr">
              <a:buNone/>
              <a:defRPr sz="60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Thank You!</a:t>
            </a:r>
            <a:endParaRPr lang="en-CY" dirty="0"/>
          </a:p>
        </p:txBody>
      </p:sp>
    </p:spTree>
    <p:extLst>
      <p:ext uri="{BB962C8B-B14F-4D97-AF65-F5344CB8AC3E}">
        <p14:creationId xmlns:p14="http://schemas.microsoft.com/office/powerpoint/2010/main" val="2257795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18048-80D1-56DD-94FE-F4571AF907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Y"/>
          </a:p>
        </p:txBody>
      </p:sp>
      <p:sp>
        <p:nvSpPr>
          <p:cNvPr id="3" name="Text Placeholder 2">
            <a:extLst>
              <a:ext uri="{FF2B5EF4-FFF2-40B4-BE49-F238E27FC236}">
                <a16:creationId xmlns:a16="http://schemas.microsoft.com/office/drawing/2014/main" id="{8FABDDCC-DB13-4295-BD99-A6D9E3441A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52B503-6374-ADB8-F22D-0C0411F51AB7}"/>
              </a:ext>
            </a:extLst>
          </p:cNvPr>
          <p:cNvSpPr>
            <a:spLocks noGrp="1"/>
          </p:cNvSpPr>
          <p:nvPr>
            <p:ph type="dt" sz="half" idx="10"/>
          </p:nvPr>
        </p:nvSpPr>
        <p:spPr/>
        <p:txBody>
          <a:bodyPr/>
          <a:lstStyle/>
          <a:p>
            <a:fld id="{EB228572-994C-4F4D-BAC6-09B643078E1E}" type="datetime1">
              <a:rPr lang="LID4096" smtClean="0"/>
              <a:t>06/17/2024</a:t>
            </a:fld>
            <a:endParaRPr lang="en-CY"/>
          </a:p>
        </p:txBody>
      </p:sp>
      <p:sp>
        <p:nvSpPr>
          <p:cNvPr id="5" name="Footer Placeholder 4">
            <a:extLst>
              <a:ext uri="{FF2B5EF4-FFF2-40B4-BE49-F238E27FC236}">
                <a16:creationId xmlns:a16="http://schemas.microsoft.com/office/drawing/2014/main" id="{D9BC70B8-4D36-F6C2-12CC-D481212CB9B0}"/>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F63B4B92-454F-5598-6019-295D05ADA0F7}"/>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2867718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5F004-246E-35C9-CEAA-3223C15D334F}"/>
              </a:ext>
            </a:extLst>
          </p:cNvPr>
          <p:cNvSpPr>
            <a:spLocks noGrp="1"/>
          </p:cNvSpPr>
          <p:nvPr>
            <p:ph type="title"/>
          </p:nvPr>
        </p:nvSpPr>
        <p:spPr/>
        <p:txBody>
          <a:bodyPr/>
          <a:lstStyle/>
          <a:p>
            <a:r>
              <a:rPr lang="en-US"/>
              <a:t>Click to edit Master title style</a:t>
            </a:r>
            <a:endParaRPr lang="en-CY"/>
          </a:p>
        </p:txBody>
      </p:sp>
      <p:sp>
        <p:nvSpPr>
          <p:cNvPr id="3" name="Content Placeholder 2">
            <a:extLst>
              <a:ext uri="{FF2B5EF4-FFF2-40B4-BE49-F238E27FC236}">
                <a16:creationId xmlns:a16="http://schemas.microsoft.com/office/drawing/2014/main" id="{056A96B6-DC08-B745-A7D9-B08F6CE650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Content Placeholder 3">
            <a:extLst>
              <a:ext uri="{FF2B5EF4-FFF2-40B4-BE49-F238E27FC236}">
                <a16:creationId xmlns:a16="http://schemas.microsoft.com/office/drawing/2014/main" id="{903AFF35-C1A5-FB34-9D80-D66BFA3E6F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5" name="Date Placeholder 4">
            <a:extLst>
              <a:ext uri="{FF2B5EF4-FFF2-40B4-BE49-F238E27FC236}">
                <a16:creationId xmlns:a16="http://schemas.microsoft.com/office/drawing/2014/main" id="{D595415C-298C-35C2-E5B5-83BDDC729151}"/>
              </a:ext>
            </a:extLst>
          </p:cNvPr>
          <p:cNvSpPr>
            <a:spLocks noGrp="1"/>
          </p:cNvSpPr>
          <p:nvPr>
            <p:ph type="dt" sz="half" idx="10"/>
          </p:nvPr>
        </p:nvSpPr>
        <p:spPr/>
        <p:txBody>
          <a:bodyPr/>
          <a:lstStyle/>
          <a:p>
            <a:fld id="{9BBA17CE-7739-48DB-B8D3-30233DE0C35B}" type="datetime1">
              <a:rPr lang="LID4096" smtClean="0"/>
              <a:t>06/17/2024</a:t>
            </a:fld>
            <a:endParaRPr lang="en-CY"/>
          </a:p>
        </p:txBody>
      </p:sp>
      <p:sp>
        <p:nvSpPr>
          <p:cNvPr id="6" name="Footer Placeholder 5">
            <a:extLst>
              <a:ext uri="{FF2B5EF4-FFF2-40B4-BE49-F238E27FC236}">
                <a16:creationId xmlns:a16="http://schemas.microsoft.com/office/drawing/2014/main" id="{A315AFCB-E9B5-BC9B-651C-449EF871131C}"/>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EEFAF749-C333-6EC2-075F-A764E4464186}"/>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287655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99BC1-1013-FD03-66CF-1584594171E5}"/>
              </a:ext>
            </a:extLst>
          </p:cNvPr>
          <p:cNvSpPr>
            <a:spLocks noGrp="1"/>
          </p:cNvSpPr>
          <p:nvPr>
            <p:ph type="title"/>
          </p:nvPr>
        </p:nvSpPr>
        <p:spPr>
          <a:xfrm>
            <a:off x="839788" y="365125"/>
            <a:ext cx="10515600" cy="1325563"/>
          </a:xfrm>
        </p:spPr>
        <p:txBody>
          <a:bodyPr/>
          <a:lstStyle/>
          <a:p>
            <a:r>
              <a:rPr lang="en-US"/>
              <a:t>Click to edit Master title style</a:t>
            </a:r>
            <a:endParaRPr lang="en-CY"/>
          </a:p>
        </p:txBody>
      </p:sp>
      <p:sp>
        <p:nvSpPr>
          <p:cNvPr id="3" name="Text Placeholder 2">
            <a:extLst>
              <a:ext uri="{FF2B5EF4-FFF2-40B4-BE49-F238E27FC236}">
                <a16:creationId xmlns:a16="http://schemas.microsoft.com/office/drawing/2014/main" id="{26F5F958-DC66-2987-953F-7219DB924A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299A70-B47B-6811-A40A-E87813319A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5" name="Text Placeholder 4">
            <a:extLst>
              <a:ext uri="{FF2B5EF4-FFF2-40B4-BE49-F238E27FC236}">
                <a16:creationId xmlns:a16="http://schemas.microsoft.com/office/drawing/2014/main" id="{9A007B80-9FA8-C3AD-9EFE-AA5C2A6622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3EACBC-A2B6-FE0E-6582-1AEEBEBB18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7" name="Date Placeholder 6">
            <a:extLst>
              <a:ext uri="{FF2B5EF4-FFF2-40B4-BE49-F238E27FC236}">
                <a16:creationId xmlns:a16="http://schemas.microsoft.com/office/drawing/2014/main" id="{6B875FDB-C721-5BDA-A593-12E4CEEEC2CC}"/>
              </a:ext>
            </a:extLst>
          </p:cNvPr>
          <p:cNvSpPr>
            <a:spLocks noGrp="1"/>
          </p:cNvSpPr>
          <p:nvPr>
            <p:ph type="dt" sz="half" idx="10"/>
          </p:nvPr>
        </p:nvSpPr>
        <p:spPr/>
        <p:txBody>
          <a:bodyPr/>
          <a:lstStyle/>
          <a:p>
            <a:fld id="{AB5BA0CC-B596-4D7B-86E3-A2AAB9A9110D}" type="datetime1">
              <a:rPr lang="LID4096" smtClean="0"/>
              <a:t>06/17/2024</a:t>
            </a:fld>
            <a:endParaRPr lang="en-CY"/>
          </a:p>
        </p:txBody>
      </p:sp>
      <p:sp>
        <p:nvSpPr>
          <p:cNvPr id="8" name="Footer Placeholder 7">
            <a:extLst>
              <a:ext uri="{FF2B5EF4-FFF2-40B4-BE49-F238E27FC236}">
                <a16:creationId xmlns:a16="http://schemas.microsoft.com/office/drawing/2014/main" id="{77C3EF3E-CE0C-3522-5ADF-589CA898256E}"/>
              </a:ext>
            </a:extLst>
          </p:cNvPr>
          <p:cNvSpPr>
            <a:spLocks noGrp="1"/>
          </p:cNvSpPr>
          <p:nvPr>
            <p:ph type="ftr" sz="quarter" idx="11"/>
          </p:nvPr>
        </p:nvSpPr>
        <p:spPr/>
        <p:txBody>
          <a:bodyPr/>
          <a:lstStyle/>
          <a:p>
            <a:endParaRPr lang="en-CY"/>
          </a:p>
        </p:txBody>
      </p:sp>
      <p:sp>
        <p:nvSpPr>
          <p:cNvPr id="9" name="Slide Number Placeholder 8">
            <a:extLst>
              <a:ext uri="{FF2B5EF4-FFF2-40B4-BE49-F238E27FC236}">
                <a16:creationId xmlns:a16="http://schemas.microsoft.com/office/drawing/2014/main" id="{1AFF4ADA-52C6-A6EF-D7B6-C1144F5CCCF1}"/>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408240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61B49-5DAC-3A4F-9125-014AD5D68BA2}"/>
              </a:ext>
            </a:extLst>
          </p:cNvPr>
          <p:cNvSpPr>
            <a:spLocks noGrp="1"/>
          </p:cNvSpPr>
          <p:nvPr>
            <p:ph type="title"/>
          </p:nvPr>
        </p:nvSpPr>
        <p:spPr/>
        <p:txBody>
          <a:bodyPr/>
          <a:lstStyle/>
          <a:p>
            <a:r>
              <a:rPr lang="en-US"/>
              <a:t>Click to edit Master title style</a:t>
            </a:r>
            <a:endParaRPr lang="en-CY"/>
          </a:p>
        </p:txBody>
      </p:sp>
      <p:sp>
        <p:nvSpPr>
          <p:cNvPr id="3" name="Date Placeholder 2">
            <a:extLst>
              <a:ext uri="{FF2B5EF4-FFF2-40B4-BE49-F238E27FC236}">
                <a16:creationId xmlns:a16="http://schemas.microsoft.com/office/drawing/2014/main" id="{8B694D22-F056-F07F-F02A-AA7B160272D0}"/>
              </a:ext>
            </a:extLst>
          </p:cNvPr>
          <p:cNvSpPr>
            <a:spLocks noGrp="1"/>
          </p:cNvSpPr>
          <p:nvPr>
            <p:ph type="dt" sz="half" idx="10"/>
          </p:nvPr>
        </p:nvSpPr>
        <p:spPr/>
        <p:txBody>
          <a:bodyPr/>
          <a:lstStyle/>
          <a:p>
            <a:fld id="{534DBC07-9BA9-4D00-8CE4-F1C1E34184CE}" type="datetime1">
              <a:rPr lang="LID4096" smtClean="0"/>
              <a:t>06/17/2024</a:t>
            </a:fld>
            <a:endParaRPr lang="en-CY"/>
          </a:p>
        </p:txBody>
      </p:sp>
      <p:sp>
        <p:nvSpPr>
          <p:cNvPr id="4" name="Footer Placeholder 3">
            <a:extLst>
              <a:ext uri="{FF2B5EF4-FFF2-40B4-BE49-F238E27FC236}">
                <a16:creationId xmlns:a16="http://schemas.microsoft.com/office/drawing/2014/main" id="{32A193FA-23DB-3A7F-EF9E-C47CD0CCD6C5}"/>
              </a:ext>
            </a:extLst>
          </p:cNvPr>
          <p:cNvSpPr>
            <a:spLocks noGrp="1"/>
          </p:cNvSpPr>
          <p:nvPr>
            <p:ph type="ftr" sz="quarter" idx="11"/>
          </p:nvPr>
        </p:nvSpPr>
        <p:spPr/>
        <p:txBody>
          <a:bodyPr/>
          <a:lstStyle/>
          <a:p>
            <a:endParaRPr lang="en-CY"/>
          </a:p>
        </p:txBody>
      </p:sp>
      <p:sp>
        <p:nvSpPr>
          <p:cNvPr id="5" name="Slide Number Placeholder 4">
            <a:extLst>
              <a:ext uri="{FF2B5EF4-FFF2-40B4-BE49-F238E27FC236}">
                <a16:creationId xmlns:a16="http://schemas.microsoft.com/office/drawing/2014/main" id="{614174B0-E380-FFB4-A9B6-E26E510658B5}"/>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3813873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FAF44E-554A-9899-089D-02AD84714C73}"/>
              </a:ext>
            </a:extLst>
          </p:cNvPr>
          <p:cNvSpPr>
            <a:spLocks noGrp="1"/>
          </p:cNvSpPr>
          <p:nvPr>
            <p:ph type="dt" sz="half" idx="10"/>
          </p:nvPr>
        </p:nvSpPr>
        <p:spPr/>
        <p:txBody>
          <a:bodyPr/>
          <a:lstStyle/>
          <a:p>
            <a:fld id="{E540C0CC-2BF5-494F-B37E-66AD2FD28003}" type="datetime1">
              <a:rPr lang="LID4096" smtClean="0"/>
              <a:t>06/17/2024</a:t>
            </a:fld>
            <a:endParaRPr lang="en-CY"/>
          </a:p>
        </p:txBody>
      </p:sp>
      <p:sp>
        <p:nvSpPr>
          <p:cNvPr id="3" name="Footer Placeholder 2">
            <a:extLst>
              <a:ext uri="{FF2B5EF4-FFF2-40B4-BE49-F238E27FC236}">
                <a16:creationId xmlns:a16="http://schemas.microsoft.com/office/drawing/2014/main" id="{D4955A9B-B499-7F96-68B4-6222698A111F}"/>
              </a:ext>
            </a:extLst>
          </p:cNvPr>
          <p:cNvSpPr>
            <a:spLocks noGrp="1"/>
          </p:cNvSpPr>
          <p:nvPr>
            <p:ph type="ftr" sz="quarter" idx="11"/>
          </p:nvPr>
        </p:nvSpPr>
        <p:spPr/>
        <p:txBody>
          <a:bodyPr/>
          <a:lstStyle/>
          <a:p>
            <a:endParaRPr lang="en-CY"/>
          </a:p>
        </p:txBody>
      </p:sp>
      <p:sp>
        <p:nvSpPr>
          <p:cNvPr id="4" name="Slide Number Placeholder 3">
            <a:extLst>
              <a:ext uri="{FF2B5EF4-FFF2-40B4-BE49-F238E27FC236}">
                <a16:creationId xmlns:a16="http://schemas.microsoft.com/office/drawing/2014/main" id="{23664DFA-C7FF-9259-8665-B2979314D3FD}"/>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783017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17D85-9FE6-D10A-DD68-AE15E451A3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Y"/>
          </a:p>
        </p:txBody>
      </p:sp>
      <p:sp>
        <p:nvSpPr>
          <p:cNvPr id="3" name="Content Placeholder 2">
            <a:extLst>
              <a:ext uri="{FF2B5EF4-FFF2-40B4-BE49-F238E27FC236}">
                <a16:creationId xmlns:a16="http://schemas.microsoft.com/office/drawing/2014/main" id="{8301AEDF-82FA-883D-D3FD-F89C220741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Text Placeholder 3">
            <a:extLst>
              <a:ext uri="{FF2B5EF4-FFF2-40B4-BE49-F238E27FC236}">
                <a16:creationId xmlns:a16="http://schemas.microsoft.com/office/drawing/2014/main" id="{4CA7033B-8516-EC8C-F062-4DEB8CFADA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0EB6C0-0FE8-EEDC-EB6F-9D8E0F49EA0C}"/>
              </a:ext>
            </a:extLst>
          </p:cNvPr>
          <p:cNvSpPr>
            <a:spLocks noGrp="1"/>
          </p:cNvSpPr>
          <p:nvPr>
            <p:ph type="dt" sz="half" idx="10"/>
          </p:nvPr>
        </p:nvSpPr>
        <p:spPr/>
        <p:txBody>
          <a:bodyPr/>
          <a:lstStyle/>
          <a:p>
            <a:fld id="{FF5864D8-3F19-4B88-8F81-94151EE01995}" type="datetime1">
              <a:rPr lang="LID4096" smtClean="0"/>
              <a:t>06/17/2024</a:t>
            </a:fld>
            <a:endParaRPr lang="en-CY"/>
          </a:p>
        </p:txBody>
      </p:sp>
      <p:sp>
        <p:nvSpPr>
          <p:cNvPr id="6" name="Footer Placeholder 5">
            <a:extLst>
              <a:ext uri="{FF2B5EF4-FFF2-40B4-BE49-F238E27FC236}">
                <a16:creationId xmlns:a16="http://schemas.microsoft.com/office/drawing/2014/main" id="{8AE1D3A6-76DD-D991-900D-C186079EF244}"/>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F19D856D-9FAF-3045-2640-346582CB0EF8}"/>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618587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568EA-FED7-6BBA-D5E6-9AEE68CBE2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Y"/>
          </a:p>
        </p:txBody>
      </p:sp>
      <p:sp>
        <p:nvSpPr>
          <p:cNvPr id="3" name="Picture Placeholder 2">
            <a:extLst>
              <a:ext uri="{FF2B5EF4-FFF2-40B4-BE49-F238E27FC236}">
                <a16:creationId xmlns:a16="http://schemas.microsoft.com/office/drawing/2014/main" id="{C891995B-6C42-0349-993A-2A8EA339DE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Y"/>
          </a:p>
        </p:txBody>
      </p:sp>
      <p:sp>
        <p:nvSpPr>
          <p:cNvPr id="4" name="Text Placeholder 3">
            <a:extLst>
              <a:ext uri="{FF2B5EF4-FFF2-40B4-BE49-F238E27FC236}">
                <a16:creationId xmlns:a16="http://schemas.microsoft.com/office/drawing/2014/main" id="{EF08818F-6C27-479F-F0EA-349098EBF5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4DC321-0602-9BFE-EBD7-84E83F86BBE7}"/>
              </a:ext>
            </a:extLst>
          </p:cNvPr>
          <p:cNvSpPr>
            <a:spLocks noGrp="1"/>
          </p:cNvSpPr>
          <p:nvPr>
            <p:ph type="dt" sz="half" idx="10"/>
          </p:nvPr>
        </p:nvSpPr>
        <p:spPr/>
        <p:txBody>
          <a:bodyPr/>
          <a:lstStyle/>
          <a:p>
            <a:fld id="{410E34AD-42F3-4C3F-9842-BD7553CBEF98}" type="datetime1">
              <a:rPr lang="LID4096" smtClean="0"/>
              <a:t>06/17/2024</a:t>
            </a:fld>
            <a:endParaRPr lang="en-CY"/>
          </a:p>
        </p:txBody>
      </p:sp>
      <p:sp>
        <p:nvSpPr>
          <p:cNvPr id="6" name="Footer Placeholder 5">
            <a:extLst>
              <a:ext uri="{FF2B5EF4-FFF2-40B4-BE49-F238E27FC236}">
                <a16:creationId xmlns:a16="http://schemas.microsoft.com/office/drawing/2014/main" id="{B63DB99E-1AE1-3C58-1A05-8F9734EF1453}"/>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BADD4636-F352-677B-CF7F-47484739BF99}"/>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298253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theme" Target="../theme/theme3.xml"/><Relationship Id="rId4" Type="http://schemas.openxmlformats.org/officeDocument/2006/relationships/image" Target="../media/image5.e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4.xml"/><Relationship Id="rId1" Type="http://schemas.openxmlformats.org/officeDocument/2006/relationships/slideLayout" Target="../slideLayouts/slideLayout14.xml"/><Relationship Id="rId4" Type="http://schemas.openxmlformats.org/officeDocument/2006/relationships/image" Target="../media/image6.emf"/></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7.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11.jp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10.png"/><Relationship Id="rId5" Type="http://schemas.openxmlformats.org/officeDocument/2006/relationships/slideLayout" Target="../slideLayouts/slideLayout21.xml"/><Relationship Id="rId10" Type="http://schemas.openxmlformats.org/officeDocument/2006/relationships/theme" Target="../theme/theme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7.xml"/><Relationship Id="rId1" Type="http://schemas.openxmlformats.org/officeDocument/2006/relationships/slideLayout" Target="../slideLayouts/slideLayout26.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theme" Target="../theme/theme8.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E7F12A-3B07-42EF-43DF-CCE3581B40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Y"/>
          </a:p>
        </p:txBody>
      </p:sp>
      <p:sp>
        <p:nvSpPr>
          <p:cNvPr id="3" name="Text Placeholder 2">
            <a:extLst>
              <a:ext uri="{FF2B5EF4-FFF2-40B4-BE49-F238E27FC236}">
                <a16:creationId xmlns:a16="http://schemas.microsoft.com/office/drawing/2014/main" id="{913A5748-0ACC-A8CC-2D0E-76B34E3D96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579DA664-003A-7691-1517-5BA217B30C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C60CA2-85E0-40A2-8F01-6D4E42F37523}" type="datetime1">
              <a:rPr lang="LID4096" smtClean="0"/>
              <a:t>06/17/2024</a:t>
            </a:fld>
            <a:endParaRPr lang="en-CY"/>
          </a:p>
        </p:txBody>
      </p:sp>
      <p:sp>
        <p:nvSpPr>
          <p:cNvPr id="5" name="Footer Placeholder 4">
            <a:extLst>
              <a:ext uri="{FF2B5EF4-FFF2-40B4-BE49-F238E27FC236}">
                <a16:creationId xmlns:a16="http://schemas.microsoft.com/office/drawing/2014/main" id="{386EC3B6-A491-FB29-53ED-ABD53BFB75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Y"/>
          </a:p>
        </p:txBody>
      </p:sp>
      <p:sp>
        <p:nvSpPr>
          <p:cNvPr id="6" name="Slide Number Placeholder 5">
            <a:extLst>
              <a:ext uri="{FF2B5EF4-FFF2-40B4-BE49-F238E27FC236}">
                <a16:creationId xmlns:a16="http://schemas.microsoft.com/office/drawing/2014/main" id="{5B104F85-BD79-8390-E2B4-98B64CA3E9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10820E-DE42-4118-9873-E7A3D6750201}" type="slidenum">
              <a:rPr lang="en-CY" smtClean="0"/>
              <a:t>‹#›</a:t>
            </a:fld>
            <a:endParaRPr lang="en-CY"/>
          </a:p>
        </p:txBody>
      </p:sp>
    </p:spTree>
    <p:extLst>
      <p:ext uri="{BB962C8B-B14F-4D97-AF65-F5344CB8AC3E}">
        <p14:creationId xmlns:p14="http://schemas.microsoft.com/office/powerpoint/2010/main" val="178653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3" cstate="print"/>
          <a:stretch>
            <a:fillRect/>
          </a:stretch>
        </p:blipFill>
        <p:spPr>
          <a:xfrm>
            <a:off x="0" y="6147816"/>
            <a:ext cx="12191999" cy="301752"/>
          </a:xfrm>
          <a:prstGeom prst="rect">
            <a:avLst/>
          </a:prstGeom>
        </p:spPr>
      </p:pic>
      <p:pic>
        <p:nvPicPr>
          <p:cNvPr id="17" name="bg object 17"/>
          <p:cNvPicPr/>
          <p:nvPr/>
        </p:nvPicPr>
        <p:blipFill>
          <a:blip r:embed="rId4" cstate="print"/>
          <a:stretch>
            <a:fillRect/>
          </a:stretch>
        </p:blipFill>
        <p:spPr>
          <a:xfrm>
            <a:off x="10119360" y="4808220"/>
            <a:ext cx="1993392" cy="1295400"/>
          </a:xfrm>
          <a:prstGeom prst="rect">
            <a:avLst/>
          </a:prstGeom>
        </p:spPr>
      </p:pic>
      <p:sp>
        <p:nvSpPr>
          <p:cNvPr id="2" name="Holder 2"/>
          <p:cNvSpPr>
            <a:spLocks noGrp="1"/>
          </p:cNvSpPr>
          <p:nvPr>
            <p:ph type="title"/>
          </p:nvPr>
        </p:nvSpPr>
        <p:spPr>
          <a:xfrm>
            <a:off x="47650" y="25095"/>
            <a:ext cx="3129915" cy="452120"/>
          </a:xfrm>
          <a:prstGeom prst="rect">
            <a:avLst/>
          </a:prstGeom>
        </p:spPr>
        <p:txBody>
          <a:bodyPr wrap="square" lIns="0" tIns="0" rIns="0" bIns="0">
            <a:spAutoFit/>
          </a:bodyPr>
          <a:lstStyle>
            <a:lvl1pPr>
              <a:defRPr sz="2800" b="1" i="0">
                <a:solidFill>
                  <a:schemeClr val="bg1"/>
                </a:solidFill>
                <a:latin typeface="Tahoma"/>
                <a:cs typeface="Tahoma"/>
              </a:defRPr>
            </a:lvl1pPr>
          </a:lstStyle>
          <a:p>
            <a:endParaRPr/>
          </a:p>
        </p:txBody>
      </p:sp>
      <p:sp>
        <p:nvSpPr>
          <p:cNvPr id="3" name="Holder 3"/>
          <p:cNvSpPr>
            <a:spLocks noGrp="1"/>
          </p:cNvSpPr>
          <p:nvPr>
            <p:ph type="body" idx="1"/>
          </p:nvPr>
        </p:nvSpPr>
        <p:spPr>
          <a:xfrm>
            <a:off x="431393" y="1785620"/>
            <a:ext cx="11101070" cy="3877310"/>
          </a:xfrm>
          <a:prstGeom prst="rect">
            <a:avLst/>
          </a:prstGeom>
        </p:spPr>
        <p:txBody>
          <a:bodyPr wrap="square" lIns="0" tIns="0" rIns="0" bIns="0">
            <a:spAutoFit/>
          </a:bodyPr>
          <a:lstStyle>
            <a:lvl1pPr>
              <a:defRPr sz="2000" b="0" i="0">
                <a:solidFill>
                  <a:srgbClr val="404040"/>
                </a:solidFill>
                <a:latin typeface="Verdana"/>
                <a:cs typeface="Verdana"/>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6/17/2024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2"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73F5042-BCD2-964F-8103-43108D4AA20E}"/>
              </a:ext>
            </a:extLst>
          </p:cNvPr>
          <p:cNvPicPr>
            <a:picLocks noChangeAspect="1"/>
          </p:cNvPicPr>
          <p:nvPr userDrawn="1"/>
        </p:nvPicPr>
        <p:blipFill>
          <a:blip r:embed="rId2"/>
          <a:stretch>
            <a:fillRect/>
          </a:stretch>
        </p:blipFill>
        <p:spPr>
          <a:xfrm>
            <a:off x="0" y="2"/>
            <a:ext cx="12192000" cy="5791549"/>
          </a:xfrm>
          <a:prstGeom prst="rect">
            <a:avLst/>
          </a:prstGeom>
        </p:spPr>
      </p:pic>
      <p:pic>
        <p:nvPicPr>
          <p:cNvPr id="14" name="Picture 13">
            <a:extLst>
              <a:ext uri="{FF2B5EF4-FFF2-40B4-BE49-F238E27FC236}">
                <a16:creationId xmlns:a16="http://schemas.microsoft.com/office/drawing/2014/main" id="{AD2BA1D6-A928-D947-BAFD-B165F7ECEC30}"/>
              </a:ext>
            </a:extLst>
          </p:cNvPr>
          <p:cNvPicPr>
            <a:picLocks noChangeAspect="1"/>
          </p:cNvPicPr>
          <p:nvPr userDrawn="1"/>
        </p:nvPicPr>
        <p:blipFill>
          <a:blip r:embed="rId3">
            <a:alphaModFix amt="12000"/>
          </a:blip>
          <a:stretch>
            <a:fillRect/>
          </a:stretch>
        </p:blipFill>
        <p:spPr>
          <a:xfrm>
            <a:off x="7056120" y="201432"/>
            <a:ext cx="6858000" cy="6858000"/>
          </a:xfrm>
          <a:prstGeom prst="rect">
            <a:avLst/>
          </a:prstGeom>
        </p:spPr>
      </p:pic>
      <p:pic>
        <p:nvPicPr>
          <p:cNvPr id="2" name="Picture 1">
            <a:extLst>
              <a:ext uri="{FF2B5EF4-FFF2-40B4-BE49-F238E27FC236}">
                <a16:creationId xmlns:a16="http://schemas.microsoft.com/office/drawing/2014/main" id="{6602F6D6-7349-D07E-ADE3-076D47DE1C2A}"/>
              </a:ext>
            </a:extLst>
          </p:cNvPr>
          <p:cNvPicPr>
            <a:picLocks noChangeAspect="1"/>
          </p:cNvPicPr>
          <p:nvPr userDrawn="1"/>
        </p:nvPicPr>
        <p:blipFill>
          <a:blip r:embed="rId4"/>
          <a:stretch>
            <a:fillRect/>
          </a:stretch>
        </p:blipFill>
        <p:spPr>
          <a:xfrm>
            <a:off x="360918" y="6090059"/>
            <a:ext cx="3465615" cy="435517"/>
          </a:xfrm>
          <a:prstGeom prst="rect">
            <a:avLst/>
          </a:prstGeom>
        </p:spPr>
      </p:pic>
    </p:spTree>
    <p:extLst>
      <p:ext uri="{BB962C8B-B14F-4D97-AF65-F5344CB8AC3E}">
        <p14:creationId xmlns:p14="http://schemas.microsoft.com/office/powerpoint/2010/main" val="3664843489"/>
      </p:ext>
    </p:extLst>
  </p:cSld>
  <p:clrMap bg1="dk1" tx1="lt1" bg2="dk2" tx2="lt2" accent1="accent1" accent2="accent2" accent3="accent3" accent4="accent4" accent5="accent5" accent6="accent6" hlink="hlink" folHlink="folHlink"/>
  <p:txStyles>
    <p:titleStyle>
      <a:lvl1pPr algn="l" defTabSz="1219170" rtl="0" eaLnBrk="1" latinLnBrk="0" hangingPunct="1">
        <a:lnSpc>
          <a:spcPct val="90000"/>
        </a:lnSpc>
        <a:spcBef>
          <a:spcPct val="0"/>
        </a:spcBef>
        <a:buNone/>
        <a:defRPr sz="4000" b="1" kern="1200">
          <a:solidFill>
            <a:schemeClr val="bg2"/>
          </a:solidFill>
          <a:latin typeface="Helvetica" pitchFamily="2" charset="0"/>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B29DD6E-6B79-7849-B966-5024CEEF3A53}"/>
              </a:ext>
            </a:extLst>
          </p:cNvPr>
          <p:cNvPicPr>
            <a:picLocks noChangeAspect="1"/>
          </p:cNvPicPr>
          <p:nvPr userDrawn="1"/>
        </p:nvPicPr>
        <p:blipFill>
          <a:blip r:embed="rId3"/>
          <a:stretch>
            <a:fillRect/>
          </a:stretch>
        </p:blipFill>
        <p:spPr>
          <a:xfrm flipV="1">
            <a:off x="0" y="5791550"/>
            <a:ext cx="12192000" cy="1066449"/>
          </a:xfrm>
          <a:prstGeom prst="rect">
            <a:avLst/>
          </a:prstGeom>
        </p:spPr>
      </p:pic>
      <p:cxnSp>
        <p:nvCxnSpPr>
          <p:cNvPr id="9" name="Straight Connector 8">
            <a:extLst>
              <a:ext uri="{FF2B5EF4-FFF2-40B4-BE49-F238E27FC236}">
                <a16:creationId xmlns:a16="http://schemas.microsoft.com/office/drawing/2014/main" id="{4CE6BD37-4EB0-124A-90DD-0EB70CAB4979}"/>
              </a:ext>
            </a:extLst>
          </p:cNvPr>
          <p:cNvCxnSpPr>
            <a:cxnSpLocks noChangeShapeType="1"/>
          </p:cNvCxnSpPr>
          <p:nvPr userDrawn="1"/>
        </p:nvCxnSpPr>
        <p:spPr bwMode="auto">
          <a:xfrm flipV="1">
            <a:off x="527051" y="1019259"/>
            <a:ext cx="11137900" cy="0"/>
          </a:xfrm>
          <a:prstGeom prst="line">
            <a:avLst/>
          </a:prstGeom>
          <a:noFill/>
          <a:ln w="3175">
            <a:solidFill>
              <a:schemeClr val="bg1"/>
            </a:solidFill>
            <a:prstDash val="sysDash"/>
            <a:round/>
            <a:headEnd/>
            <a:tailEnd/>
          </a:ln>
          <a:effectLst>
            <a:outerShdw blurRad="38100" dist="23000" dir="5400000" algn="ctr" rotWithShape="0">
              <a:srgbClr val="000000">
                <a:alpha val="34998"/>
              </a:srgbClr>
            </a:outerShdw>
          </a:effectLst>
        </p:spPr>
      </p:cxnSp>
      <p:pic>
        <p:nvPicPr>
          <p:cNvPr id="2" name="Picture 1">
            <a:extLst>
              <a:ext uri="{FF2B5EF4-FFF2-40B4-BE49-F238E27FC236}">
                <a16:creationId xmlns:a16="http://schemas.microsoft.com/office/drawing/2014/main" id="{F7C31323-F761-6D47-7E71-7C828E0667AF}"/>
              </a:ext>
            </a:extLst>
          </p:cNvPr>
          <p:cNvPicPr>
            <a:picLocks noChangeAspect="1"/>
          </p:cNvPicPr>
          <p:nvPr userDrawn="1"/>
        </p:nvPicPr>
        <p:blipFill>
          <a:blip r:embed="rId4"/>
          <a:stretch>
            <a:fillRect/>
          </a:stretch>
        </p:blipFill>
        <p:spPr>
          <a:xfrm>
            <a:off x="360917" y="6098808"/>
            <a:ext cx="3299483" cy="414641"/>
          </a:xfrm>
          <a:prstGeom prst="rect">
            <a:avLst/>
          </a:prstGeom>
        </p:spPr>
      </p:pic>
    </p:spTree>
    <p:extLst>
      <p:ext uri="{BB962C8B-B14F-4D97-AF65-F5344CB8AC3E}">
        <p14:creationId xmlns:p14="http://schemas.microsoft.com/office/powerpoint/2010/main" val="654975628"/>
      </p:ext>
    </p:extLst>
  </p:cSld>
  <p:clrMap bg1="dk1" tx1="lt1" bg2="dk2" tx2="lt2" accent1="accent1" accent2="accent2" accent3="accent3" accent4="accent4" accent5="accent5" accent6="accent6" hlink="hlink" folHlink="folHlink"/>
  <p:sldLayoutIdLst>
    <p:sldLayoutId id="2147483671" r:id="rId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l="-24000" r="-2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2178160"/>
      </p:ext>
    </p:extLst>
  </p:cSld>
  <p:clrMap bg1="lt1" tx1="dk1" bg2="lt2" tx2="dk2" accent1="accent1" accent2="accent2" accent3="accent3" accent4="accent4" accent5="accent5" accent6="accent6" hlink="hlink" folHlink="folHlink"/>
  <p:sldLayoutIdLst>
    <p:sldLayoutId id="2147483674" r:id="rId1"/>
    <p:sldLayoutId id="2147483675"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F8D52E5-762F-6946-AFE4-C655228BBAAB}"/>
              </a:ext>
            </a:extLst>
          </p:cNvPr>
          <p:cNvSpPr/>
          <p:nvPr userDrawn="1"/>
        </p:nvSpPr>
        <p:spPr>
          <a:xfrm>
            <a:off x="0" y="6356350"/>
            <a:ext cx="12192000" cy="501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dirty="0"/>
          </a:p>
        </p:txBody>
      </p:sp>
      <p:sp>
        <p:nvSpPr>
          <p:cNvPr id="2" name="Title Placeholder 1">
            <a:extLst>
              <a:ext uri="{FF2B5EF4-FFF2-40B4-BE49-F238E27FC236}">
                <a16:creationId xmlns:a16="http://schemas.microsoft.com/office/drawing/2014/main" id="{69AACBF0-E5F7-654E-BB14-24E37A90BCA4}"/>
              </a:ext>
            </a:extLst>
          </p:cNvPr>
          <p:cNvSpPr>
            <a:spLocks noGrp="1"/>
          </p:cNvSpPr>
          <p:nvPr>
            <p:ph type="title"/>
          </p:nvPr>
        </p:nvSpPr>
        <p:spPr>
          <a:xfrm>
            <a:off x="838200" y="365125"/>
            <a:ext cx="10515600" cy="874395"/>
          </a:xfrm>
          <a:prstGeom prst="rect">
            <a:avLst/>
          </a:prstGeom>
        </p:spPr>
        <p:txBody>
          <a:bodyPr vert="horz" lIns="91440" tIns="45720" rIns="91440" bIns="45720" rtlCol="0" anchor="ctr">
            <a:noAutofit/>
          </a:bodyPr>
          <a:lstStyle/>
          <a:p>
            <a:r>
              <a:rPr lang="en-GB" dirty="0"/>
              <a:t>Click to edit Master title style</a:t>
            </a:r>
            <a:endParaRPr lang="en-CY" dirty="0"/>
          </a:p>
        </p:txBody>
      </p:sp>
      <p:sp>
        <p:nvSpPr>
          <p:cNvPr id="3" name="Text Placeholder 2">
            <a:extLst>
              <a:ext uri="{FF2B5EF4-FFF2-40B4-BE49-F238E27FC236}">
                <a16:creationId xmlns:a16="http://schemas.microsoft.com/office/drawing/2014/main" id="{8DF4CB8D-4EFD-0240-B540-8C0F88293DFB}"/>
              </a:ext>
            </a:extLst>
          </p:cNvPr>
          <p:cNvSpPr>
            <a:spLocks noGrp="1"/>
          </p:cNvSpPr>
          <p:nvPr>
            <p:ph type="body" idx="1"/>
          </p:nvPr>
        </p:nvSpPr>
        <p:spPr>
          <a:xfrm>
            <a:off x="838200" y="1825625"/>
            <a:ext cx="10515600" cy="3975735"/>
          </a:xfrm>
          <a:prstGeom prst="rect">
            <a:avLst/>
          </a:prstGeom>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CY" dirty="0"/>
          </a:p>
        </p:txBody>
      </p:sp>
      <p:pic>
        <p:nvPicPr>
          <p:cNvPr id="10" name="Picture 9" descr="Text, logo&#10;&#10;Description automatically generated">
            <a:extLst>
              <a:ext uri="{FF2B5EF4-FFF2-40B4-BE49-F238E27FC236}">
                <a16:creationId xmlns:a16="http://schemas.microsoft.com/office/drawing/2014/main" id="{CAB2E2A7-2BAD-4543-9E78-9279A5752564}"/>
              </a:ext>
            </a:extLst>
          </p:cNvPr>
          <p:cNvPicPr>
            <a:picLocks noChangeAspect="1"/>
          </p:cNvPicPr>
          <p:nvPr userDrawn="1"/>
        </p:nvPicPr>
        <p:blipFill>
          <a:blip r:embed="rId11"/>
          <a:stretch>
            <a:fillRect/>
          </a:stretch>
        </p:blipFill>
        <p:spPr>
          <a:xfrm>
            <a:off x="511957" y="6356350"/>
            <a:ext cx="2041602" cy="501650"/>
          </a:xfrm>
          <a:prstGeom prst="rect">
            <a:avLst/>
          </a:prstGeom>
        </p:spPr>
      </p:pic>
      <p:sp>
        <p:nvSpPr>
          <p:cNvPr id="15" name="Slide Number Placeholder 5">
            <a:extLst>
              <a:ext uri="{FF2B5EF4-FFF2-40B4-BE49-F238E27FC236}">
                <a16:creationId xmlns:a16="http://schemas.microsoft.com/office/drawing/2014/main" id="{E87FB13A-733F-B64A-A1D7-BEB92AF5178E}"/>
              </a:ext>
            </a:extLst>
          </p:cNvPr>
          <p:cNvSpPr>
            <a:spLocks noGrp="1"/>
          </p:cNvSpPr>
          <p:nvPr>
            <p:ph type="sldNum" sz="quarter" idx="4"/>
          </p:nvPr>
        </p:nvSpPr>
        <p:spPr>
          <a:xfrm>
            <a:off x="11118573" y="6420706"/>
            <a:ext cx="815051" cy="365125"/>
          </a:xfrm>
          <a:prstGeom prst="rect">
            <a:avLst/>
          </a:prstGeom>
        </p:spPr>
        <p:txBody>
          <a:bodyPr vert="horz" lIns="91440" tIns="45720" rIns="91440" bIns="45720" rtlCol="0" anchor="ctr"/>
          <a:lstStyle>
            <a:lvl1pPr algn="r">
              <a:defRPr sz="1000" b="1">
                <a:solidFill>
                  <a:schemeClr val="bg1"/>
                </a:solidFill>
                <a:latin typeface="Arial" panose="020B0604020202020204" pitchFamily="34" charset="0"/>
                <a:cs typeface="Arial" panose="020B0604020202020204" pitchFamily="34" charset="0"/>
              </a:defRPr>
            </a:lvl1pPr>
          </a:lstStyle>
          <a:p>
            <a:fld id="{B5E7337E-6B17-014B-AB72-4F4640082CEB}" type="slidenum">
              <a:rPr lang="en-CY" smtClean="0"/>
              <a:pPr/>
              <a:t>‹#›</a:t>
            </a:fld>
            <a:endParaRPr lang="en-CY" sz="1000" dirty="0"/>
          </a:p>
        </p:txBody>
      </p:sp>
      <p:sp>
        <p:nvSpPr>
          <p:cNvPr id="9" name="Footer Placeholder 4">
            <a:extLst>
              <a:ext uri="{FF2B5EF4-FFF2-40B4-BE49-F238E27FC236}">
                <a16:creationId xmlns:a16="http://schemas.microsoft.com/office/drawing/2014/main" id="{318D2430-F765-8748-AF64-121B0931F0B5}"/>
              </a:ext>
            </a:extLst>
          </p:cNvPr>
          <p:cNvSpPr>
            <a:spLocks noGrp="1"/>
          </p:cNvSpPr>
          <p:nvPr>
            <p:ph type="ftr" sz="quarter" idx="3"/>
          </p:nvPr>
        </p:nvSpPr>
        <p:spPr>
          <a:xfrm>
            <a:off x="2767729" y="6415778"/>
            <a:ext cx="6656542" cy="365125"/>
          </a:xfrm>
          <a:prstGeom prst="rect">
            <a:avLst/>
          </a:prstGeom>
        </p:spPr>
        <p:txBody>
          <a:bodyPr anchor="ctr"/>
          <a:lstStyle>
            <a:lvl1pPr algn="ctr">
              <a:defRPr sz="1000" b="0">
                <a:solidFill>
                  <a:schemeClr val="bg1"/>
                </a:solidFill>
              </a:defRPr>
            </a:lvl1pPr>
          </a:lstStyle>
          <a:p>
            <a:r>
              <a:rPr lang="en-GB" b="0"/>
              <a:t>To edit this footer: In the main menu select Insert &gt; Header and Footer &gt; change this text</a:t>
            </a:r>
            <a:endParaRPr lang="en-CY" b="0" dirty="0"/>
          </a:p>
        </p:txBody>
      </p:sp>
    </p:spTree>
    <p:extLst>
      <p:ext uri="{BB962C8B-B14F-4D97-AF65-F5344CB8AC3E}">
        <p14:creationId xmlns:p14="http://schemas.microsoft.com/office/powerpoint/2010/main" val="398043368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Lst>
  <p:hf hdr="0" dt="0"/>
  <p:txStyles>
    <p:titleStyle>
      <a:lvl1pPr algn="l" defTabSz="914400" rtl="0" eaLnBrk="1" latinLnBrk="0" hangingPunct="1">
        <a:lnSpc>
          <a:spcPct val="90000"/>
        </a:lnSpc>
        <a:spcBef>
          <a:spcPct val="0"/>
        </a:spcBef>
        <a:buNone/>
        <a:defRPr sz="36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Tx/>
        <a:buBlip>
          <a:blip r:embed="rId12"/>
        </a:buBlip>
        <a:defRPr sz="20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96888" indent="-212725" algn="l" defTabSz="914400" rtl="0" eaLnBrk="1" latinLnBrk="0" hangingPunct="1">
        <a:lnSpc>
          <a:spcPct val="90000"/>
        </a:lnSpc>
        <a:spcBef>
          <a:spcPts val="500"/>
        </a:spcBef>
        <a:buFontTx/>
        <a:buBlip>
          <a:blip r:embed="rId12"/>
        </a:buBlip>
        <a:tabLst/>
        <a:defRPr sz="18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801688" indent="-254000" algn="l" defTabSz="914400" rtl="0" eaLnBrk="1" latinLnBrk="0" hangingPunct="1">
        <a:lnSpc>
          <a:spcPct val="90000"/>
        </a:lnSpc>
        <a:spcBef>
          <a:spcPts val="500"/>
        </a:spcBef>
        <a:buFontTx/>
        <a:buBlip>
          <a:blip r:embed="rId12"/>
        </a:buBlip>
        <a:tabLst/>
        <a:defRPr sz="16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076325" indent="-254000" algn="l" defTabSz="914400" rtl="0" eaLnBrk="1" latinLnBrk="0" hangingPunct="1">
        <a:lnSpc>
          <a:spcPct val="90000"/>
        </a:lnSpc>
        <a:spcBef>
          <a:spcPts val="500"/>
        </a:spcBef>
        <a:buFontTx/>
        <a:buBlip>
          <a:blip r:embed="rId12"/>
        </a:buBlip>
        <a:tabLst/>
        <a:defRPr sz="16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39850" indent="-254000" algn="l" defTabSz="914400" rtl="0" eaLnBrk="1" latinLnBrk="0" hangingPunct="1">
        <a:lnSpc>
          <a:spcPct val="90000"/>
        </a:lnSpc>
        <a:spcBef>
          <a:spcPts val="500"/>
        </a:spcBef>
        <a:buFontTx/>
        <a:buBlip>
          <a:blip r:embed="rId12"/>
        </a:buBlip>
        <a:tabLst/>
        <a:defRPr sz="16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85E8DF2-DF90-4942-9076-84820C401B2E}"/>
              </a:ext>
            </a:extLst>
          </p:cNvPr>
          <p:cNvSpPr/>
          <p:nvPr userDrawn="1"/>
        </p:nvSpPr>
        <p:spPr>
          <a:xfrm>
            <a:off x="0" y="-228600"/>
            <a:ext cx="12192000" cy="7086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dirty="0"/>
          </a:p>
        </p:txBody>
      </p:sp>
      <p:pic>
        <p:nvPicPr>
          <p:cNvPr id="15" name="Picture 14" descr="Logo, company name&#10;&#10;Description automatically generated">
            <a:extLst>
              <a:ext uri="{FF2B5EF4-FFF2-40B4-BE49-F238E27FC236}">
                <a16:creationId xmlns:a16="http://schemas.microsoft.com/office/drawing/2014/main" id="{5CB56904-3008-2440-BD0F-F877393FCDA4}"/>
              </a:ext>
            </a:extLst>
          </p:cNvPr>
          <p:cNvPicPr>
            <a:picLocks noChangeAspect="1"/>
          </p:cNvPicPr>
          <p:nvPr userDrawn="1"/>
        </p:nvPicPr>
        <p:blipFill>
          <a:blip r:embed="rId3"/>
          <a:stretch>
            <a:fillRect/>
          </a:stretch>
        </p:blipFill>
        <p:spPr>
          <a:xfrm>
            <a:off x="3219450" y="834794"/>
            <a:ext cx="5753100" cy="2336800"/>
          </a:xfrm>
          <a:prstGeom prst="rect">
            <a:avLst/>
          </a:prstGeom>
        </p:spPr>
      </p:pic>
      <p:sp>
        <p:nvSpPr>
          <p:cNvPr id="5" name="Footer Placeholder 4">
            <a:extLst>
              <a:ext uri="{FF2B5EF4-FFF2-40B4-BE49-F238E27FC236}">
                <a16:creationId xmlns:a16="http://schemas.microsoft.com/office/drawing/2014/main" id="{3500B19F-5228-7F40-8FA6-43B01C8909CA}"/>
              </a:ext>
            </a:extLst>
          </p:cNvPr>
          <p:cNvSpPr>
            <a:spLocks noGrp="1"/>
          </p:cNvSpPr>
          <p:nvPr>
            <p:ph type="ftr" sz="quarter" idx="3"/>
          </p:nvPr>
        </p:nvSpPr>
        <p:spPr>
          <a:xfrm>
            <a:off x="1231416" y="6415778"/>
            <a:ext cx="9729168" cy="365125"/>
          </a:xfrm>
          <a:prstGeom prst="rect">
            <a:avLst/>
          </a:prstGeom>
        </p:spPr>
        <p:txBody>
          <a:bodyPr anchor="ctr"/>
          <a:lstStyle>
            <a:lvl1pPr algn="ctr">
              <a:defRPr sz="1000" b="0">
                <a:solidFill>
                  <a:schemeClr val="bg1"/>
                </a:solidFill>
                <a:latin typeface="Arial" panose="020B0604020202020204" pitchFamily="34" charset="0"/>
                <a:cs typeface="Arial" panose="020B0604020202020204" pitchFamily="34" charset="0"/>
              </a:defRPr>
            </a:lvl1pPr>
          </a:lstStyle>
          <a:p>
            <a:r>
              <a:rPr lang="en-GB">
                <a:latin typeface="Arial" panose="020B0604020202020204" pitchFamily="34" charset="0"/>
                <a:cs typeface="Arial" panose="020B0604020202020204" pitchFamily="34" charset="0"/>
              </a:rPr>
              <a:t>To edit this footer: In the main menu select Insert &gt; Header and Footer &gt; change this text</a:t>
            </a:r>
            <a:endParaRPr lang="en-CY"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727099C-73BE-1944-8A20-5DCABFC6D8BD}"/>
              </a:ext>
            </a:extLst>
          </p:cNvPr>
          <p:cNvSpPr>
            <a:spLocks noGrp="1"/>
          </p:cNvSpPr>
          <p:nvPr>
            <p:ph type="sldNum" sz="quarter" idx="4"/>
          </p:nvPr>
        </p:nvSpPr>
        <p:spPr>
          <a:xfrm>
            <a:off x="11118573" y="6420706"/>
            <a:ext cx="815051" cy="365125"/>
          </a:xfrm>
          <a:prstGeom prst="rect">
            <a:avLst/>
          </a:prstGeom>
        </p:spPr>
        <p:txBody>
          <a:bodyPr vert="horz" lIns="91440" tIns="45720" rIns="91440" bIns="45720" rtlCol="0" anchor="ctr"/>
          <a:lstStyle>
            <a:lvl1pPr algn="r">
              <a:defRPr sz="1000" b="1">
                <a:solidFill>
                  <a:schemeClr val="bg1"/>
                </a:solidFill>
                <a:latin typeface="Arial" panose="020B0604020202020204" pitchFamily="34" charset="0"/>
                <a:cs typeface="Arial" panose="020B0604020202020204" pitchFamily="34" charset="0"/>
              </a:defRPr>
            </a:lvl1pPr>
          </a:lstStyle>
          <a:p>
            <a:fld id="{B5E7337E-6B17-014B-AB72-4F4640082CEB}" type="slidenum">
              <a:rPr lang="en-CY" smtClean="0"/>
              <a:pPr/>
              <a:t>‹#›</a:t>
            </a:fld>
            <a:endParaRPr lang="en-CY" sz="1000" dirty="0"/>
          </a:p>
        </p:txBody>
      </p:sp>
    </p:spTree>
    <p:extLst>
      <p:ext uri="{BB962C8B-B14F-4D97-AF65-F5344CB8AC3E}">
        <p14:creationId xmlns:p14="http://schemas.microsoft.com/office/powerpoint/2010/main" val="671983557"/>
      </p:ext>
    </p:extLst>
  </p:cSld>
  <p:clrMap bg1="lt1" tx1="dk1" bg2="lt2" tx2="dk2" accent1="accent1" accent2="accent2" accent3="accent3" accent4="accent4" accent5="accent5" accent6="accent6" hlink="hlink" folHlink="folHlink"/>
  <p:sldLayoutIdLst>
    <p:sldLayoutId id="2147483687"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cture containing outdoor, plane, water, large&#10;&#10;Description automatically generated">
            <a:extLst>
              <a:ext uri="{FF2B5EF4-FFF2-40B4-BE49-F238E27FC236}">
                <a16:creationId xmlns:a16="http://schemas.microsoft.com/office/drawing/2014/main" id="{532DD296-122E-6E49-8875-08A90020B297}"/>
              </a:ext>
            </a:extLst>
          </p:cNvPr>
          <p:cNvPicPr>
            <a:picLocks noChangeAspect="1"/>
          </p:cNvPicPr>
          <p:nvPr userDrawn="1"/>
        </p:nvPicPr>
        <p:blipFill>
          <a:blip r:embed="rId3"/>
          <a:stretch>
            <a:fillRect/>
          </a:stretch>
        </p:blipFill>
        <p:spPr>
          <a:xfrm>
            <a:off x="0" y="0"/>
            <a:ext cx="12192000" cy="6400800"/>
          </a:xfrm>
          <a:prstGeom prst="rect">
            <a:avLst/>
          </a:prstGeom>
        </p:spPr>
      </p:pic>
      <p:sp>
        <p:nvSpPr>
          <p:cNvPr id="10" name="Rectangle 9">
            <a:extLst>
              <a:ext uri="{FF2B5EF4-FFF2-40B4-BE49-F238E27FC236}">
                <a16:creationId xmlns:a16="http://schemas.microsoft.com/office/drawing/2014/main" id="{3CCCF1C2-F4E2-0C45-B12D-D4E10132F911}"/>
              </a:ext>
            </a:extLst>
          </p:cNvPr>
          <p:cNvSpPr/>
          <p:nvPr userDrawn="1"/>
        </p:nvSpPr>
        <p:spPr>
          <a:xfrm>
            <a:off x="-1" y="6400800"/>
            <a:ext cx="12191999"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dirty="0"/>
          </a:p>
        </p:txBody>
      </p:sp>
    </p:spTree>
    <p:extLst>
      <p:ext uri="{BB962C8B-B14F-4D97-AF65-F5344CB8AC3E}">
        <p14:creationId xmlns:p14="http://schemas.microsoft.com/office/powerpoint/2010/main" val="3368250747"/>
      </p:ext>
    </p:extLst>
  </p:cSld>
  <p:clrMap bg1="lt1" tx1="dk1" bg2="lt2" tx2="dk2" accent1="accent1" accent2="accent2" accent3="accent3" accent4="accent4" accent5="accent5" accent6="accent6" hlink="hlink" folHlink="folHlink"/>
  <p:sldLayoutIdLst>
    <p:sldLayoutId id="2147483689"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commission.europa.eu/funding-tenders/managing-your-project/communicating-andraising-eu-visibility_en" TargetMode="External"/><Relationship Id="rId2" Type="http://schemas.openxmlformats.org/officeDocument/2006/relationships/hyperlink" Target="https://www.erasmusplus.nl/en/impacttool-mobility#activitiesHeading" TargetMode="External"/><Relationship Id="rId1" Type="http://schemas.openxmlformats.org/officeDocument/2006/relationships/slideLayout" Target="../slideLayouts/slideLayout2.xml"/><Relationship Id="rId4" Type="http://schemas.openxmlformats.org/officeDocument/2006/relationships/hyperlink" Target="http://ec.europa.eu/programmes/erasmus-plus/projects"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academy.europa.eu/local/euacademy/pages/course/assessment-overview.php?title=english-placement-test" TargetMode="External"/><Relationship Id="rId2" Type="http://schemas.openxmlformats.org/officeDocument/2006/relationships/hyperlink" Target="https://idep.org.cy/wp-content/uploads/072-Online-Language-Support-adjustments-1.docx"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webgate.ec.europa.eu/erasmus-esc/home/resources/additional-resourc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oecd.org/dac/financing-sustainable-development/development-finance-standards/DAC-List-of-ODA-Recipients-for-reporting-2022-23-flows.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oecd.org/dac/financing-sustainable-development/development-finance-standards/DAC-List-of-ODA-Recipients-for-reporting-2022-23-flows.pdf"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idep.org.cy/wp-content/uploads/Inclusion-Diversity-Strategy_CY01_2nd-Edition-1.pdf"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svg"/><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https://idep.org.cy/wp-content/uploads/KA1-ANNEX-2_final_EN-1.doc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idep.org.cy/erasmus/diacheirisi-egkekrimenon-schedion-2/schedia-kinitikotitas-tritovathmias-ekpaidefsis/" TargetMode="External"/><Relationship Id="rId4" Type="http://schemas.openxmlformats.org/officeDocument/2006/relationships/hyperlink" Target="&#922;&#913;1%20ANNEX%203%20&#8211;%20APPLICABLE%20RATES"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3" Type="http://schemas.openxmlformats.org/officeDocument/2006/relationships/hyperlink" Target="mailto:erasmus@unic.ac.cy" TargetMode="External"/><Relationship Id="rId2" Type="http://schemas.openxmlformats.org/officeDocument/2006/relationships/notesSlide" Target="../notesSlides/notesSlide24.xml"/><Relationship Id="rId1" Type="http://schemas.openxmlformats.org/officeDocument/2006/relationships/slideLayout" Target="../slideLayouts/slideLayout26.xml"/><Relationship Id="rId5" Type="http://schemas.openxmlformats.org/officeDocument/2006/relationships/hyperlink" Target="mailto:Shekeris.a@unic.ac.cy" TargetMode="External"/><Relationship Id="rId4" Type="http://schemas.openxmlformats.org/officeDocument/2006/relationships/hyperlink" Target="mailto:michael.mar@unic.ac.cy"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hyperlink" Target="https://idep.org.cy/erasmus/diacheirisi-egkekrimenon-schedion-2/schedia-kinitikotitas-tritovathmias-ekpaidefsi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idep.org.cy/wp-content/uploads/Erasmus-Student-Charter.pdf" TargetMode="External"/><Relationship Id="rId5" Type="http://schemas.openxmlformats.org/officeDocument/2006/relationships/hyperlink" Target="https://idep.org.cy/erasmus/diacheirisi-egkekrimenon-schedion-2/" TargetMode="Externa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bin"/><Relationship Id="rId1" Type="http://schemas.openxmlformats.org/officeDocument/2006/relationships/slideLayout" Target="../slideLayouts/slideLayout2.xml"/><Relationship Id="rId4" Type="http://schemas.openxmlformats.org/officeDocument/2006/relationships/hyperlink" Target="https://idep.org.cy/erasmus/diacheirisi-egkekrimenon-schedion-2/schedia-kinitikotitas-tritovathmias-ekpaidefsi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logo&#10;&#10;Description automatically generated with medium confidence">
            <a:extLst>
              <a:ext uri="{FF2B5EF4-FFF2-40B4-BE49-F238E27FC236}">
                <a16:creationId xmlns:a16="http://schemas.microsoft.com/office/drawing/2014/main" id="{B13FC544-3691-ADEA-054F-E2DA319694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A25FCB2A-273F-1F6F-7FB4-6120E8D18837}"/>
              </a:ext>
            </a:extLst>
          </p:cNvPr>
          <p:cNvSpPr>
            <a:spLocks noGrp="1"/>
          </p:cNvSpPr>
          <p:nvPr>
            <p:ph type="subTitle" idx="1"/>
          </p:nvPr>
        </p:nvSpPr>
        <p:spPr>
          <a:xfrm>
            <a:off x="2099187" y="3637934"/>
            <a:ext cx="7993626" cy="1307691"/>
          </a:xfrm>
        </p:spPr>
        <p:txBody>
          <a:bodyPr>
            <a:normAutofit fontScale="25000" lnSpcReduction="20000"/>
          </a:bodyPr>
          <a:lstStyle/>
          <a:p>
            <a:r>
              <a:rPr lang="el-GR" sz="7000" b="1" dirty="0">
                <a:latin typeface="Roboto" panose="02000000000000000000" pitchFamily="2" charset="0"/>
                <a:ea typeface="Roboto" panose="02000000000000000000" pitchFamily="2" charset="0"/>
              </a:rPr>
              <a:t>Ενημερωτική Ημερίδα</a:t>
            </a:r>
          </a:p>
          <a:p>
            <a:r>
              <a:rPr lang="el-GR" sz="7000" b="1" dirty="0">
                <a:latin typeface="Roboto" panose="02000000000000000000" pitchFamily="2" charset="0"/>
                <a:ea typeface="Roboto" panose="02000000000000000000" pitchFamily="2" charset="0"/>
              </a:rPr>
              <a:t>Διαχείρισης Σχεδίων ΚΑ171 </a:t>
            </a:r>
          </a:p>
          <a:p>
            <a:r>
              <a:rPr lang="el-GR" sz="7000" b="1" dirty="0">
                <a:solidFill>
                  <a:srgbClr val="FF6600"/>
                </a:solidFill>
                <a:latin typeface="Roboto" panose="02000000000000000000" pitchFamily="2" charset="0"/>
                <a:ea typeface="Roboto" panose="02000000000000000000" pitchFamily="2" charset="0"/>
              </a:rPr>
              <a:t>Πρόσκληση 2023</a:t>
            </a:r>
          </a:p>
          <a:p>
            <a:endParaRPr lang="el-GR" sz="3600" dirty="0">
              <a:latin typeface="Roboto" panose="02000000000000000000" pitchFamily="2" charset="0"/>
              <a:ea typeface="Roboto" panose="02000000000000000000" pitchFamily="2" charset="0"/>
            </a:endParaRPr>
          </a:p>
          <a:p>
            <a:r>
              <a:rPr lang="el-GR" sz="3600" b="1" dirty="0">
                <a:solidFill>
                  <a:srgbClr val="002060"/>
                </a:solidFill>
                <a:latin typeface="Roboto" panose="02000000000000000000" pitchFamily="2" charset="0"/>
                <a:ea typeface="Roboto" panose="02000000000000000000" pitchFamily="2" charset="0"/>
              </a:rPr>
              <a:t>12 Σεπτεμβρίου 2023</a:t>
            </a:r>
          </a:p>
          <a:p>
            <a:endParaRPr lang="en-CY" sz="36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572638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F966EB-6D84-1EA3-3B73-29A148DAA886}"/>
              </a:ext>
            </a:extLst>
          </p:cNvPr>
          <p:cNvSpPr>
            <a:spLocks noGrp="1"/>
          </p:cNvSpPr>
          <p:nvPr>
            <p:ph type="title"/>
          </p:nvPr>
        </p:nvSpPr>
        <p:spPr>
          <a:xfrm>
            <a:off x="841248" y="548640"/>
            <a:ext cx="3600860" cy="5431536"/>
          </a:xfrm>
        </p:spPr>
        <p:txBody>
          <a:bodyPr>
            <a:normAutofit/>
          </a:bodyPr>
          <a:lstStyle/>
          <a:p>
            <a:pPr algn="ctr"/>
            <a:br>
              <a:rPr lang="el-GR" sz="5400" b="1" dirty="0">
                <a:solidFill>
                  <a:schemeClr val="tx2"/>
                </a:solidFill>
              </a:rPr>
            </a:br>
            <a:r>
              <a:rPr lang="el-GR" sz="5400" b="1" dirty="0">
                <a:solidFill>
                  <a:schemeClr val="tx2"/>
                </a:solidFill>
                <a:sym typeface="Symbol" panose="05050102010706020507" pitchFamily="18" charset="2"/>
              </a:rPr>
              <a:t></a:t>
            </a:r>
            <a:r>
              <a:rPr lang="el-GR" sz="2400" b="1" dirty="0">
                <a:solidFill>
                  <a:schemeClr val="tx2"/>
                </a:solidFill>
                <a:sym typeface="Symbol" panose="05050102010706020507" pitchFamily="18" charset="2"/>
              </a:rPr>
              <a:t>Αλλαγές που απαιτούν τροποποίηση της Συμφωνίας Επιχορήγησης Β </a:t>
            </a:r>
            <a:br>
              <a:rPr lang="el-GR" sz="5400" b="1" dirty="0">
                <a:solidFill>
                  <a:schemeClr val="tx2"/>
                </a:solidFill>
              </a:rPr>
            </a:br>
            <a:endParaRPr lang="en-GB" sz="5400" dirty="0"/>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7BB3D6C-11FA-3E55-F053-836561E34929}"/>
              </a:ext>
            </a:extLst>
          </p:cNvPr>
          <p:cNvSpPr>
            <a:spLocks noGrp="1"/>
          </p:cNvSpPr>
          <p:nvPr>
            <p:ph idx="1"/>
          </p:nvPr>
        </p:nvSpPr>
        <p:spPr>
          <a:xfrm>
            <a:off x="5072069" y="548641"/>
            <a:ext cx="6824963" cy="6005346"/>
          </a:xfrm>
        </p:spPr>
        <p:txBody>
          <a:bodyPr anchor="ctr">
            <a:normAutofit fontScale="70000" lnSpcReduction="20000"/>
          </a:bodyPr>
          <a:lstStyle/>
          <a:p>
            <a:pPr marL="0" indent="0">
              <a:buNone/>
            </a:pPr>
            <a:r>
              <a:rPr lang="el-GR" sz="2900" dirty="0"/>
              <a:t> </a:t>
            </a:r>
            <a:endParaRPr lang="en-GB" sz="2900" dirty="0"/>
          </a:p>
          <a:p>
            <a:pPr marL="0" indent="0">
              <a:buNone/>
            </a:pPr>
            <a:endParaRPr lang="en-GB" sz="2900" dirty="0"/>
          </a:p>
          <a:p>
            <a:pPr marL="0" indent="0">
              <a:buNone/>
            </a:pPr>
            <a:endParaRPr lang="en-GB" sz="2900" dirty="0"/>
          </a:p>
          <a:p>
            <a:pPr marL="0" indent="0">
              <a:buNone/>
            </a:pPr>
            <a:endParaRPr lang="en-GB" sz="2900" dirty="0"/>
          </a:p>
          <a:p>
            <a:pPr marL="0" indent="0">
              <a:buNone/>
            </a:pPr>
            <a:endParaRPr lang="en-GB" sz="2900" dirty="0"/>
          </a:p>
          <a:p>
            <a:pPr marL="0" indent="0">
              <a:buNone/>
            </a:pPr>
            <a:r>
              <a:rPr lang="el-GR" sz="2900" u="sng" dirty="0">
                <a:solidFill>
                  <a:srgbClr val="0070C0"/>
                </a:solidFill>
              </a:rPr>
              <a:t>Προκύπτει με τροποποίηση</a:t>
            </a:r>
            <a:r>
              <a:rPr lang="en-GB" sz="2900" u="sng" dirty="0">
                <a:solidFill>
                  <a:srgbClr val="0070C0"/>
                </a:solidFill>
              </a:rPr>
              <a:t>:</a:t>
            </a:r>
          </a:p>
          <a:p>
            <a:pPr marL="0" indent="0">
              <a:buNone/>
            </a:pPr>
            <a:endParaRPr lang="en-GB" sz="2900" dirty="0"/>
          </a:p>
          <a:p>
            <a:pPr marL="0" indent="0">
              <a:buNone/>
            </a:pPr>
            <a:r>
              <a:rPr lang="el-GR" sz="2900" b="1" dirty="0">
                <a:solidFill>
                  <a:srgbClr val="0070C0"/>
                </a:solidFill>
              </a:rPr>
              <a:t>Β</a:t>
            </a:r>
            <a:r>
              <a:rPr lang="en-GB" sz="2900" b="1" dirty="0" err="1">
                <a:solidFill>
                  <a:srgbClr val="0070C0"/>
                </a:solidFill>
              </a:rPr>
              <a:t>udget</a:t>
            </a:r>
            <a:r>
              <a:rPr lang="en-GB" sz="2900" b="1" dirty="0">
                <a:solidFill>
                  <a:srgbClr val="0070C0"/>
                </a:solidFill>
              </a:rPr>
              <a:t> Transfer </a:t>
            </a:r>
            <a:r>
              <a:rPr lang="el-GR" sz="2900" b="1" dirty="0">
                <a:solidFill>
                  <a:srgbClr val="0070C0"/>
                </a:solidFill>
              </a:rPr>
              <a:t>μεταξύ των χωρών της ίδιας περιοχής </a:t>
            </a:r>
          </a:p>
          <a:p>
            <a:pPr marL="0" indent="0">
              <a:buNone/>
            </a:pPr>
            <a:r>
              <a:rPr lang="el-GR" sz="2900" b="1" dirty="0">
                <a:solidFill>
                  <a:srgbClr val="0070C0"/>
                </a:solidFill>
              </a:rPr>
              <a:t>- </a:t>
            </a:r>
            <a:r>
              <a:rPr lang="el-GR" sz="2900" dirty="0"/>
              <a:t>οι οποίες όμως συμπεριλήφθηκαν στην αίτηση,</a:t>
            </a:r>
          </a:p>
          <a:p>
            <a:pPr marL="0" indent="0">
              <a:buNone/>
            </a:pPr>
            <a:r>
              <a:rPr lang="el-GR" sz="2900" dirty="0"/>
              <a:t>-  και οι οποίες πέρασαν την ποιοτική αξιολόγηση αλλά δεν ήταν δυνατό να τους χορηγηθούν κεφάλαια λόγω ανεπαρκούς χρηματοδότησης ή για λόγους γεωγραφικής ισορροπίας</a:t>
            </a:r>
          </a:p>
          <a:p>
            <a:pPr marL="0" indent="0">
              <a:buNone/>
            </a:pPr>
            <a:r>
              <a:rPr lang="el-GR" sz="2900" dirty="0"/>
              <a:t>Για να επιτρέψει αυτόν τον μηχανισμό </a:t>
            </a:r>
            <a:r>
              <a:rPr lang="el-GR" sz="2900" dirty="0" err="1"/>
              <a:t>ευελιξίας,η</a:t>
            </a:r>
            <a:r>
              <a:rPr lang="el-GR" sz="2900" dirty="0"/>
              <a:t> ΕΥ</a:t>
            </a:r>
            <a:r>
              <a:rPr lang="en-GB" sz="2900" dirty="0"/>
              <a:t>:</a:t>
            </a:r>
            <a:endParaRPr lang="el-GR" sz="2900" dirty="0"/>
          </a:p>
          <a:p>
            <a:pPr marL="514350" indent="-514350">
              <a:buAutoNum type="arabicParenR"/>
            </a:pPr>
            <a:r>
              <a:rPr lang="el-GR" sz="2900" dirty="0"/>
              <a:t>θα πρέπει να παρουσιαστούν οι πραγματικές δυσκολίες που συναντήθηκαν</a:t>
            </a:r>
            <a:r>
              <a:rPr lang="en-GB" sz="2900" dirty="0"/>
              <a:t> </a:t>
            </a:r>
            <a:r>
              <a:rPr lang="el-GR" sz="2900" dirty="0"/>
              <a:t>για τη μη κατανομή στη συγκεκριμένη Τρίτη χώρα και </a:t>
            </a:r>
          </a:p>
          <a:p>
            <a:pPr marL="514350" indent="-514350">
              <a:buAutoNum type="arabicParenR"/>
            </a:pPr>
            <a:r>
              <a:rPr lang="el-GR" sz="2900" dirty="0"/>
              <a:t>ότι έχουν εξαντληθεί οι προσπάθειες για τον εντοπισμό ενός νέου ιδρύματος εταίρου στην ίδια χώρα</a:t>
            </a:r>
          </a:p>
          <a:p>
            <a:pPr>
              <a:buFont typeface="Courier New" panose="02070309020205020404" pitchFamily="49" charset="0"/>
              <a:buChar char="o"/>
            </a:pPr>
            <a:endParaRPr lang="el-GR" sz="2900" dirty="0"/>
          </a:p>
          <a:p>
            <a:pPr>
              <a:buFont typeface="Courier New" panose="02070309020205020404" pitchFamily="49" charset="0"/>
              <a:buChar char="o"/>
            </a:pPr>
            <a:endParaRPr lang="el-GR" sz="2900" dirty="0"/>
          </a:p>
          <a:p>
            <a:pPr marL="0" indent="0">
              <a:buNone/>
            </a:pPr>
            <a:endParaRPr lang="el-GR" sz="2900" dirty="0"/>
          </a:p>
          <a:p>
            <a:pPr marL="0" indent="0">
              <a:buNone/>
            </a:pPr>
            <a:endParaRPr lang="el-GR" sz="2000" dirty="0"/>
          </a:p>
          <a:p>
            <a:endParaRPr lang="el-GR" sz="2200" dirty="0"/>
          </a:p>
          <a:p>
            <a:endParaRPr lang="el-GR" sz="2200" dirty="0"/>
          </a:p>
          <a:p>
            <a:pPr marL="0" indent="0">
              <a:buNone/>
            </a:pPr>
            <a:endParaRPr lang="el-GR" sz="2200" dirty="0"/>
          </a:p>
          <a:p>
            <a:endParaRPr lang="el-GR" sz="2200" dirty="0"/>
          </a:p>
          <a:p>
            <a:endParaRPr lang="en-GB" sz="2200" dirty="0"/>
          </a:p>
        </p:txBody>
      </p:sp>
    </p:spTree>
    <p:extLst>
      <p:ext uri="{BB962C8B-B14F-4D97-AF65-F5344CB8AC3E}">
        <p14:creationId xmlns:p14="http://schemas.microsoft.com/office/powerpoint/2010/main" val="476114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F966EB-6D84-1EA3-3B73-29A148DAA886}"/>
              </a:ext>
            </a:extLst>
          </p:cNvPr>
          <p:cNvSpPr>
            <a:spLocks noGrp="1"/>
          </p:cNvSpPr>
          <p:nvPr>
            <p:ph type="title"/>
          </p:nvPr>
        </p:nvSpPr>
        <p:spPr>
          <a:xfrm>
            <a:off x="841248" y="548640"/>
            <a:ext cx="3600860" cy="5431536"/>
          </a:xfrm>
        </p:spPr>
        <p:txBody>
          <a:bodyPr>
            <a:normAutofit/>
          </a:bodyPr>
          <a:lstStyle/>
          <a:p>
            <a:pPr algn="ctr"/>
            <a:br>
              <a:rPr lang="el-GR" sz="5400" b="1" dirty="0">
                <a:solidFill>
                  <a:schemeClr val="tx2"/>
                </a:solidFill>
              </a:rPr>
            </a:br>
            <a:r>
              <a:rPr lang="el-GR" sz="5400" b="1" dirty="0">
                <a:solidFill>
                  <a:schemeClr val="tx2"/>
                </a:solidFill>
                <a:sym typeface="Symbol" panose="05050102010706020507" pitchFamily="18" charset="2"/>
              </a:rPr>
              <a:t></a:t>
            </a:r>
            <a:r>
              <a:rPr lang="en-GB" sz="5400" b="1" dirty="0">
                <a:solidFill>
                  <a:schemeClr val="tx2"/>
                </a:solidFill>
                <a:sym typeface="Symbol" panose="05050102010706020507" pitchFamily="18" charset="2"/>
              </a:rPr>
              <a:t>Zero Grant A</a:t>
            </a:r>
            <a:br>
              <a:rPr lang="el-GR" sz="5400" b="1" dirty="0">
                <a:solidFill>
                  <a:schemeClr val="tx2"/>
                </a:solidFill>
              </a:rPr>
            </a:br>
            <a:endParaRPr lang="en-GB" sz="5400" dirty="0"/>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7BB3D6C-11FA-3E55-F053-836561E34929}"/>
              </a:ext>
            </a:extLst>
          </p:cNvPr>
          <p:cNvSpPr>
            <a:spLocks noGrp="1"/>
          </p:cNvSpPr>
          <p:nvPr>
            <p:ph idx="1"/>
          </p:nvPr>
        </p:nvSpPr>
        <p:spPr>
          <a:xfrm>
            <a:off x="5072069" y="548641"/>
            <a:ext cx="6998011" cy="6005346"/>
          </a:xfrm>
        </p:spPr>
        <p:txBody>
          <a:bodyPr anchor="ctr">
            <a:normAutofit fontScale="70000" lnSpcReduction="20000"/>
          </a:bodyPr>
          <a:lstStyle/>
          <a:p>
            <a:pPr marL="0" indent="0">
              <a:buNone/>
            </a:pPr>
            <a:r>
              <a:rPr lang="el-GR" sz="2900" dirty="0"/>
              <a:t> </a:t>
            </a:r>
            <a:endParaRPr lang="en-GB" sz="2900" dirty="0"/>
          </a:p>
          <a:p>
            <a:pPr marL="0" indent="0">
              <a:buNone/>
            </a:pPr>
            <a:endParaRPr lang="en-GB" sz="2900" dirty="0"/>
          </a:p>
          <a:p>
            <a:pPr marL="0" indent="0">
              <a:buNone/>
            </a:pPr>
            <a:endParaRPr lang="en-GB" sz="2900" dirty="0"/>
          </a:p>
          <a:p>
            <a:pPr marL="0" indent="0">
              <a:buNone/>
            </a:pPr>
            <a:endParaRPr lang="en-GB" sz="2900" dirty="0"/>
          </a:p>
          <a:p>
            <a:pPr marL="0" indent="0">
              <a:buNone/>
            </a:pPr>
            <a:r>
              <a:rPr lang="el-GR" sz="2900" dirty="0"/>
              <a:t>Το παράρτημα I</a:t>
            </a:r>
            <a:r>
              <a:rPr lang="en-GB" sz="2900" dirty="0"/>
              <a:t> Budget-</a:t>
            </a:r>
            <a:r>
              <a:rPr lang="el-GR" sz="2900" dirty="0"/>
              <a:t>Εκτιμώμενος Προϋπολογισμός, περιλαμβάνει τον «Κατάλογο μη χρηματοδοτούμενων χωρών».</a:t>
            </a:r>
          </a:p>
          <a:p>
            <a:pPr marL="0" indent="0">
              <a:buNone/>
            </a:pPr>
            <a:endParaRPr lang="el-GR" sz="2900" dirty="0"/>
          </a:p>
          <a:p>
            <a:pPr marL="0" indent="0">
              <a:buNone/>
            </a:pPr>
            <a:r>
              <a:rPr lang="el-GR" sz="2900" dirty="0"/>
              <a:t> Αυτή η λίστα περιέχει χώρες που με επιτυχία πέρασαν την ποιοτική αξιολόγηση, αλλά δεν μπόρεσαν να διατεθούν κονδύλια λόγω ανεπαρκούς χρηματοδότησης ή για λόγους γεωγραφικής ισορροπίας. </a:t>
            </a:r>
          </a:p>
          <a:p>
            <a:pPr marL="0" indent="0">
              <a:buNone/>
            </a:pPr>
            <a:r>
              <a:rPr lang="el-GR" sz="2900" dirty="0"/>
              <a:t>Οι μετακινήσεις με αυτές τις μη χρηματοδοτούμενες χώρες μπορούν να οργανωθούν χάρη σε μεταφορές προϋπολογισμού εντός της ίδιας περιοχής, </a:t>
            </a:r>
            <a:r>
              <a:rPr lang="el-GR" sz="2900" b="1" dirty="0"/>
              <a:t>εφόσον τουλάχιστον μία χώρα από την περιοχή έχει επιλεγεί για χρηματοδότηση</a:t>
            </a:r>
            <a:r>
              <a:rPr lang="el-GR" sz="2900" dirty="0"/>
              <a:t>.</a:t>
            </a:r>
          </a:p>
          <a:p>
            <a:pPr marL="0" indent="0">
              <a:buNone/>
            </a:pPr>
            <a:r>
              <a:rPr lang="el-GR" sz="2900" dirty="0">
                <a:solidFill>
                  <a:srgbClr val="0070C0"/>
                </a:solidFill>
              </a:rPr>
              <a:t> Εάν όλες οι χώρες που ανήκουν στην ίδια περιοχή βρίσκονται στη λίστα των μη χρηματοδοτούμενων χωρών, τότε οι κινητικότητες με αυτήν την περιοχή μπορούν να οργανωθούν μόνο ως «μηδενική επιχορήγηση από τα κονδύλια της ΕΕ». </a:t>
            </a:r>
            <a:endParaRPr lang="en-GB" sz="2900" dirty="0"/>
          </a:p>
          <a:p>
            <a:pPr marL="0" indent="0">
              <a:buNone/>
            </a:pPr>
            <a:endParaRPr lang="el-GR" sz="2900" dirty="0"/>
          </a:p>
          <a:p>
            <a:pPr marL="0" indent="0">
              <a:buNone/>
            </a:pPr>
            <a:endParaRPr lang="en-GB" sz="2900" dirty="0"/>
          </a:p>
          <a:p>
            <a:pPr>
              <a:buFont typeface="Courier New" panose="02070309020205020404" pitchFamily="49" charset="0"/>
              <a:buChar char="o"/>
            </a:pPr>
            <a:endParaRPr lang="el-GR" sz="2900" dirty="0"/>
          </a:p>
          <a:p>
            <a:pPr marL="0" indent="0">
              <a:buNone/>
            </a:pPr>
            <a:endParaRPr lang="el-GR" sz="2900" dirty="0"/>
          </a:p>
          <a:p>
            <a:pPr marL="0" indent="0">
              <a:buNone/>
            </a:pPr>
            <a:endParaRPr lang="el-GR" sz="2000" dirty="0"/>
          </a:p>
          <a:p>
            <a:endParaRPr lang="el-GR" sz="2200" dirty="0"/>
          </a:p>
          <a:p>
            <a:endParaRPr lang="el-GR" sz="2200" dirty="0"/>
          </a:p>
          <a:p>
            <a:pPr marL="0" indent="0">
              <a:buNone/>
            </a:pPr>
            <a:endParaRPr lang="el-GR" sz="2200" dirty="0"/>
          </a:p>
          <a:p>
            <a:endParaRPr lang="el-GR" sz="2200" dirty="0"/>
          </a:p>
          <a:p>
            <a:endParaRPr lang="en-GB" sz="2200" dirty="0"/>
          </a:p>
        </p:txBody>
      </p:sp>
    </p:spTree>
    <p:extLst>
      <p:ext uri="{BB962C8B-B14F-4D97-AF65-F5344CB8AC3E}">
        <p14:creationId xmlns:p14="http://schemas.microsoft.com/office/powerpoint/2010/main" val="695609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F966EB-6D84-1EA3-3B73-29A148DAA886}"/>
              </a:ext>
            </a:extLst>
          </p:cNvPr>
          <p:cNvSpPr>
            <a:spLocks noGrp="1"/>
          </p:cNvSpPr>
          <p:nvPr>
            <p:ph type="title"/>
          </p:nvPr>
        </p:nvSpPr>
        <p:spPr>
          <a:xfrm>
            <a:off x="841248" y="548640"/>
            <a:ext cx="3600860" cy="5431536"/>
          </a:xfrm>
        </p:spPr>
        <p:txBody>
          <a:bodyPr>
            <a:normAutofit/>
          </a:bodyPr>
          <a:lstStyle/>
          <a:p>
            <a:pPr algn="ctr"/>
            <a:br>
              <a:rPr lang="el-GR" sz="5400" b="1" dirty="0">
                <a:solidFill>
                  <a:schemeClr val="tx2"/>
                </a:solidFill>
              </a:rPr>
            </a:br>
            <a:r>
              <a:rPr lang="el-GR" sz="5400" b="1" dirty="0">
                <a:solidFill>
                  <a:schemeClr val="tx2"/>
                </a:solidFill>
                <a:sym typeface="Symbol" panose="05050102010706020507" pitchFamily="18" charset="2"/>
              </a:rPr>
              <a:t></a:t>
            </a:r>
            <a:r>
              <a:rPr lang="en-GB" sz="5400" b="1" dirty="0">
                <a:solidFill>
                  <a:schemeClr val="tx2"/>
                </a:solidFill>
                <a:sym typeface="Symbol" panose="05050102010706020507" pitchFamily="18" charset="2"/>
              </a:rPr>
              <a:t>Zero Grant B</a:t>
            </a:r>
            <a:br>
              <a:rPr lang="el-GR" sz="5400" b="1" dirty="0">
                <a:solidFill>
                  <a:schemeClr val="tx2"/>
                </a:solidFill>
              </a:rPr>
            </a:br>
            <a:endParaRPr lang="en-GB" sz="5400" dirty="0"/>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7BB3D6C-11FA-3E55-F053-836561E34929}"/>
              </a:ext>
            </a:extLst>
          </p:cNvPr>
          <p:cNvSpPr>
            <a:spLocks noGrp="1"/>
          </p:cNvSpPr>
          <p:nvPr>
            <p:ph idx="1"/>
          </p:nvPr>
        </p:nvSpPr>
        <p:spPr>
          <a:xfrm>
            <a:off x="4957999" y="1027579"/>
            <a:ext cx="7121225" cy="5526408"/>
          </a:xfrm>
        </p:spPr>
        <p:txBody>
          <a:bodyPr anchor="ctr">
            <a:noAutofit/>
          </a:bodyPr>
          <a:lstStyle/>
          <a:p>
            <a:pPr marL="0" indent="0">
              <a:buNone/>
            </a:pPr>
            <a:r>
              <a:rPr lang="el-GR" sz="1600" dirty="0"/>
              <a:t> </a:t>
            </a: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endParaRPr lang="el-GR" sz="1600" b="1" i="1" dirty="0">
              <a:solidFill>
                <a:srgbClr val="00B0F0"/>
              </a:solidFill>
            </a:endParaRPr>
          </a:p>
          <a:p>
            <a:pPr marL="0" indent="0">
              <a:buNone/>
            </a:pPr>
            <a:endParaRPr lang="el-GR" sz="1600" b="1" i="1" dirty="0">
              <a:solidFill>
                <a:srgbClr val="00B0F0"/>
              </a:solidFill>
            </a:endParaRPr>
          </a:p>
          <a:p>
            <a:pPr marL="0" indent="0">
              <a:buNone/>
            </a:pPr>
            <a:r>
              <a:rPr lang="el-GR" sz="1600" b="1" i="1" dirty="0">
                <a:solidFill>
                  <a:srgbClr val="00B0F0"/>
                </a:solidFill>
              </a:rPr>
              <a:t>Παράταση</a:t>
            </a:r>
            <a:r>
              <a:rPr lang="en-GB" sz="1600" b="1" i="1" dirty="0">
                <a:solidFill>
                  <a:srgbClr val="00B0F0"/>
                </a:solidFill>
              </a:rPr>
              <a:t>: </a:t>
            </a:r>
          </a:p>
          <a:p>
            <a:pPr marL="0" indent="0" algn="just">
              <a:buNone/>
            </a:pPr>
            <a:r>
              <a:rPr lang="el-GR" sz="1600" dirty="0"/>
              <a:t>Είναι δυνατή η μηδενική παράταση της επιχορήγησης  κατά τη διάρκεια της κινητικότητάς επειδή η εξεταστική περίοδος καθυστερεί, για παράδειγμα</a:t>
            </a:r>
            <a:r>
              <a:rPr lang="en-GB" sz="1600" dirty="0"/>
              <a:t>,</a:t>
            </a:r>
            <a:r>
              <a:rPr lang="el-GR" sz="1600" dirty="0"/>
              <a:t> και το δικαιούχο ΑΕΙ δεν διαθέτει επαρκή κεφάλαια για την κάλυψη της παράτασης.</a:t>
            </a:r>
            <a:endParaRPr lang="en-GB" sz="1600" dirty="0"/>
          </a:p>
          <a:p>
            <a:pPr marL="0" indent="0" algn="just">
              <a:buNone/>
            </a:pPr>
            <a:r>
              <a:rPr lang="el-GR" sz="1600" b="1" dirty="0">
                <a:solidFill>
                  <a:srgbClr val="00B0F0"/>
                </a:solidFill>
              </a:rPr>
              <a:t>Δεν μπορεί να προκύψει προγραμματισμένη περίοδος </a:t>
            </a:r>
            <a:r>
              <a:rPr lang="en-GB" sz="1600" b="1" dirty="0">
                <a:solidFill>
                  <a:srgbClr val="00B0F0"/>
                </a:solidFill>
              </a:rPr>
              <a:t>zero funding </a:t>
            </a:r>
            <a:r>
              <a:rPr lang="el-GR" sz="1600" dirty="0"/>
              <a:t>π.χ. αποστολή του συμμετέχοντος για δώδεκα μήνες, αλλά επιχορήγηση μόνο των έξι μηνών</a:t>
            </a:r>
          </a:p>
          <a:p>
            <a:pPr marL="0" indent="0" algn="just">
              <a:buNone/>
            </a:pPr>
            <a:r>
              <a:rPr lang="el-GR" sz="1600" dirty="0"/>
              <a:t>- Το </a:t>
            </a:r>
            <a:r>
              <a:rPr lang="en-GB" sz="1600" dirty="0"/>
              <a:t>OS </a:t>
            </a:r>
            <a:r>
              <a:rPr lang="el-GR" sz="1600" dirty="0"/>
              <a:t>πρέπει να χρησιμοποιείται κυρίως από το δικαιούχο ΑΕΙ και τους εταίρους του και να συμβάλλει στην οργάνωση των κινητικοτήτων που έλαβαν επιχορήγηση.</a:t>
            </a:r>
          </a:p>
          <a:p>
            <a:pPr marL="0" indent="0" algn="just">
              <a:buNone/>
            </a:pPr>
            <a:r>
              <a:rPr lang="el-GR" sz="1600" dirty="0"/>
              <a:t>- Εάν το ίδρυμα προχωρήσει σε νέα κινητικότητα, αυτή η κινητικότητα θα λάβει επιχορήγηση σύμφωνα με τα ποσοστά Erasmus+ </a:t>
            </a:r>
            <a:r>
              <a:rPr lang="el-GR" sz="1600" b="1" i="1" dirty="0">
                <a:solidFill>
                  <a:srgbClr val="00B0F0"/>
                </a:solidFill>
              </a:rPr>
              <a:t>αλλά δεν θα δικαιούται οργανωτική υποστήριξη.</a:t>
            </a:r>
            <a:endParaRPr lang="en-GB" sz="1600" b="1" i="1" dirty="0">
              <a:solidFill>
                <a:srgbClr val="00B0F0"/>
              </a:solidFill>
            </a:endParaRPr>
          </a:p>
          <a:p>
            <a:pPr marL="0" indent="0">
              <a:buNone/>
            </a:pPr>
            <a:r>
              <a:rPr lang="el-GR" sz="1600" dirty="0"/>
              <a:t>Κινητικότητες μηδενικής επιχορήγησης μπορούν να οργανωθούν μόνο με ιδρύματα εταίρους που είναι ήδη μέρος της Συμφωνίας Επιχορήγησης.</a:t>
            </a:r>
          </a:p>
          <a:p>
            <a:pPr marL="0" indent="0">
              <a:buNone/>
            </a:pPr>
            <a:r>
              <a:rPr lang="el-GR" sz="1600" dirty="0"/>
              <a:t>Οι περιορισμοί για τις περιοχές 2-12, δεν ισχύουν για κινητικότητα με μηδενικές επιχορηγήσεις, καθώς οι συμμετέχοντες δεν λαμβάνουν επιχορήγηση από τα κονδύλια της ΕΕ.</a:t>
            </a:r>
          </a:p>
          <a:p>
            <a:pPr marL="0" indent="0">
              <a:buNone/>
            </a:pPr>
            <a:endParaRPr lang="en-GB" sz="1600" dirty="0"/>
          </a:p>
          <a:p>
            <a:pPr>
              <a:buFont typeface="Courier New" panose="02070309020205020404" pitchFamily="49" charset="0"/>
              <a:buChar char="o"/>
            </a:pPr>
            <a:endParaRPr lang="el-GR" sz="1600" dirty="0"/>
          </a:p>
          <a:p>
            <a:pPr marL="0" indent="0">
              <a:buNone/>
            </a:pPr>
            <a:endParaRPr lang="el-GR" sz="1600" dirty="0"/>
          </a:p>
          <a:p>
            <a:pPr marL="0" indent="0">
              <a:buNone/>
            </a:pPr>
            <a:endParaRPr lang="el-GR" sz="1600" dirty="0"/>
          </a:p>
          <a:p>
            <a:endParaRPr lang="el-GR" sz="1600" dirty="0"/>
          </a:p>
          <a:p>
            <a:endParaRPr lang="el-GR" sz="1600" dirty="0"/>
          </a:p>
          <a:p>
            <a:pPr marL="0" indent="0">
              <a:buNone/>
            </a:pPr>
            <a:endParaRPr lang="el-GR" sz="1600" dirty="0"/>
          </a:p>
          <a:p>
            <a:endParaRPr lang="el-GR" sz="1600" dirty="0"/>
          </a:p>
          <a:p>
            <a:endParaRPr lang="en-GB" sz="1600" dirty="0"/>
          </a:p>
        </p:txBody>
      </p:sp>
    </p:spTree>
    <p:extLst>
      <p:ext uri="{BB962C8B-B14F-4D97-AF65-F5344CB8AC3E}">
        <p14:creationId xmlns:p14="http://schemas.microsoft.com/office/powerpoint/2010/main" val="3492602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F966EB-6D84-1EA3-3B73-29A148DAA886}"/>
              </a:ext>
            </a:extLst>
          </p:cNvPr>
          <p:cNvSpPr>
            <a:spLocks noGrp="1"/>
          </p:cNvSpPr>
          <p:nvPr>
            <p:ph type="title"/>
          </p:nvPr>
        </p:nvSpPr>
        <p:spPr>
          <a:xfrm>
            <a:off x="841248" y="548640"/>
            <a:ext cx="3600860" cy="5431536"/>
          </a:xfrm>
        </p:spPr>
        <p:txBody>
          <a:bodyPr>
            <a:normAutofit/>
          </a:bodyPr>
          <a:lstStyle/>
          <a:p>
            <a:pPr algn="ctr"/>
            <a:br>
              <a:rPr lang="el-GR" sz="5400" b="1" dirty="0">
                <a:solidFill>
                  <a:schemeClr val="tx2"/>
                </a:solidFill>
              </a:rPr>
            </a:br>
            <a:r>
              <a:rPr lang="el-GR" sz="5400" b="1" dirty="0">
                <a:solidFill>
                  <a:schemeClr val="tx2"/>
                </a:solidFill>
                <a:sym typeface="Symbol" panose="05050102010706020507" pitchFamily="18" charset="2"/>
              </a:rPr>
              <a:t></a:t>
            </a:r>
            <a:r>
              <a:rPr lang="el-GR" sz="2400" b="1" dirty="0">
                <a:solidFill>
                  <a:schemeClr val="tx2"/>
                </a:solidFill>
                <a:sym typeface="Symbol" panose="05050102010706020507" pitchFamily="18" charset="2"/>
              </a:rPr>
              <a:t>Αλλαγές που</a:t>
            </a:r>
            <a:r>
              <a:rPr lang="en-GB" sz="2400" b="1" dirty="0">
                <a:solidFill>
                  <a:schemeClr val="tx2"/>
                </a:solidFill>
                <a:sym typeface="Symbol" panose="05050102010706020507" pitchFamily="18" charset="2"/>
              </a:rPr>
              <a:t> </a:t>
            </a:r>
            <a:r>
              <a:rPr lang="el-GR" sz="2400" b="1" dirty="0">
                <a:solidFill>
                  <a:schemeClr val="tx2"/>
                </a:solidFill>
                <a:sym typeface="Symbol" panose="05050102010706020507" pitchFamily="18" charset="2"/>
              </a:rPr>
              <a:t>ΔΕΝ απαιτούν τροποποίηση της Συμφωνίας Επιχορήγησης  </a:t>
            </a:r>
            <a:br>
              <a:rPr lang="el-GR" sz="5400" b="1" dirty="0">
                <a:solidFill>
                  <a:schemeClr val="tx2"/>
                </a:solidFill>
              </a:rPr>
            </a:br>
            <a:endParaRPr lang="en-GB" sz="5400" dirty="0"/>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7BB3D6C-11FA-3E55-F053-836561E34929}"/>
              </a:ext>
            </a:extLst>
          </p:cNvPr>
          <p:cNvSpPr>
            <a:spLocks noGrp="1"/>
          </p:cNvSpPr>
          <p:nvPr>
            <p:ph idx="1"/>
          </p:nvPr>
        </p:nvSpPr>
        <p:spPr>
          <a:xfrm>
            <a:off x="4983578" y="552090"/>
            <a:ext cx="6895166" cy="5986361"/>
          </a:xfrm>
        </p:spPr>
        <p:txBody>
          <a:bodyPr anchor="ctr">
            <a:normAutofit fontScale="92500" lnSpcReduction="20000"/>
          </a:bodyPr>
          <a:lstStyle/>
          <a:p>
            <a:endParaRPr lang="en-GB" sz="2200" dirty="0"/>
          </a:p>
          <a:p>
            <a:endParaRPr lang="en-GB" sz="2200" dirty="0"/>
          </a:p>
          <a:p>
            <a:endParaRPr lang="en-GB" sz="2200" dirty="0"/>
          </a:p>
          <a:p>
            <a:pPr>
              <a:buFont typeface="Courier New" panose="02070309020205020404" pitchFamily="49" charset="0"/>
              <a:buChar char="o"/>
            </a:pPr>
            <a:endParaRPr lang="en-GB" sz="2200" dirty="0"/>
          </a:p>
          <a:p>
            <a:pPr>
              <a:buFont typeface="Courier New" panose="02070309020205020404" pitchFamily="49" charset="0"/>
              <a:buChar char="o"/>
            </a:pPr>
            <a:endParaRPr lang="en-GB" sz="2200" dirty="0"/>
          </a:p>
          <a:p>
            <a:pPr marL="0" indent="0">
              <a:buNone/>
            </a:pPr>
            <a:endParaRPr lang="el-GR" sz="2900" dirty="0"/>
          </a:p>
          <a:p>
            <a:pPr marL="0" indent="0">
              <a:buNone/>
            </a:pPr>
            <a:r>
              <a:rPr lang="el-GR" sz="2900" b="1" dirty="0">
                <a:solidFill>
                  <a:schemeClr val="tx2"/>
                </a:solidFill>
                <a:highlight>
                  <a:srgbClr val="FFFF00"/>
                </a:highlight>
              </a:rPr>
              <a:t>Δεν απαιτείται τροποποίηση αλλά θα πρέπει να ενημερώνετε άμεσα την ΕΥ</a:t>
            </a:r>
            <a:r>
              <a:rPr lang="en-GB" sz="2900" b="1" dirty="0">
                <a:solidFill>
                  <a:schemeClr val="tx2"/>
                </a:solidFill>
                <a:highlight>
                  <a:srgbClr val="FFFF00"/>
                </a:highlight>
              </a:rPr>
              <a:t>: </a:t>
            </a:r>
            <a:endParaRPr lang="el-GR" sz="2900" b="1" dirty="0">
              <a:solidFill>
                <a:schemeClr val="tx2"/>
              </a:solidFill>
              <a:highlight>
                <a:srgbClr val="FFFF00"/>
              </a:highlight>
            </a:endParaRPr>
          </a:p>
          <a:p>
            <a:pPr marL="0" indent="0">
              <a:buNone/>
            </a:pPr>
            <a:endParaRPr lang="el-GR" sz="2900" dirty="0"/>
          </a:p>
          <a:p>
            <a:pPr>
              <a:buFont typeface="Courier New" panose="02070309020205020404" pitchFamily="49" charset="0"/>
              <a:buChar char="o"/>
            </a:pPr>
            <a:r>
              <a:rPr lang="el-GR" sz="2900" dirty="0"/>
              <a:t>Αλλαγή συντονιστή</a:t>
            </a:r>
            <a:r>
              <a:rPr lang="en-GB" sz="2900" dirty="0"/>
              <a:t>/Erasmus Institutional Coordinator</a:t>
            </a:r>
            <a:endParaRPr lang="el-GR" sz="2900" dirty="0"/>
          </a:p>
          <a:p>
            <a:pPr>
              <a:buFont typeface="Courier New" panose="02070309020205020404" pitchFamily="49" charset="0"/>
              <a:buChar char="o"/>
            </a:pPr>
            <a:r>
              <a:rPr lang="el-GR" sz="2900" dirty="0"/>
              <a:t>Αλλαγή νόμιμου εκπροσώπου (απαιτείται επίσης ενημέρωση του ORS)</a:t>
            </a:r>
            <a:r>
              <a:rPr lang="en-GB" sz="2900" dirty="0"/>
              <a:t> </a:t>
            </a:r>
            <a:r>
              <a:rPr lang="el-GR" sz="2900" dirty="0"/>
              <a:t>και ενημέρωση της ομάδας που διαχειρίζεται κεντρικά το χάρτη </a:t>
            </a:r>
            <a:r>
              <a:rPr lang="en-GB" sz="2900" b="1" dirty="0">
                <a:solidFill>
                  <a:schemeClr val="tx2"/>
                </a:solidFill>
              </a:rPr>
              <a:t>Erasmus EACEA ECHE team </a:t>
            </a:r>
            <a:endParaRPr lang="el-GR" sz="2900" b="1" dirty="0">
              <a:solidFill>
                <a:schemeClr val="tx2"/>
              </a:solidFill>
            </a:endParaRPr>
          </a:p>
          <a:p>
            <a:pPr>
              <a:buFont typeface="Courier New" panose="02070309020205020404" pitchFamily="49" charset="0"/>
              <a:buChar char="o"/>
            </a:pPr>
            <a:r>
              <a:rPr lang="el-GR" sz="2900" dirty="0"/>
              <a:t>Αλλαγή στοιχείων επικοινωνίας του οργανισμού</a:t>
            </a:r>
          </a:p>
          <a:p>
            <a:pPr marL="0" indent="0">
              <a:buNone/>
            </a:pPr>
            <a:endParaRPr lang="el-GR" sz="2000" dirty="0"/>
          </a:p>
          <a:p>
            <a:endParaRPr lang="el-GR" sz="2200" dirty="0"/>
          </a:p>
          <a:p>
            <a:endParaRPr lang="el-GR" sz="2200" dirty="0"/>
          </a:p>
          <a:p>
            <a:pPr marL="0" indent="0">
              <a:buNone/>
            </a:pPr>
            <a:endParaRPr lang="el-GR" sz="2200" dirty="0"/>
          </a:p>
          <a:p>
            <a:endParaRPr lang="el-GR" sz="2200" dirty="0"/>
          </a:p>
          <a:p>
            <a:endParaRPr lang="en-GB" sz="2200" dirty="0"/>
          </a:p>
        </p:txBody>
      </p:sp>
    </p:spTree>
    <p:extLst>
      <p:ext uri="{BB962C8B-B14F-4D97-AF65-F5344CB8AC3E}">
        <p14:creationId xmlns:p14="http://schemas.microsoft.com/office/powerpoint/2010/main" val="3043962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5299DBB9-E75B-AA38-D028-7B68FF8A6CAC}"/>
              </a:ext>
            </a:extLst>
          </p:cNvPr>
          <p:cNvSpPr>
            <a:spLocks noGrp="1"/>
          </p:cNvSpPr>
          <p:nvPr>
            <p:ph type="title"/>
          </p:nvPr>
        </p:nvSpPr>
        <p:spPr>
          <a:xfrm>
            <a:off x="841246" y="673770"/>
            <a:ext cx="3644489" cy="2414488"/>
          </a:xfrm>
        </p:spPr>
        <p:txBody>
          <a:bodyPr anchor="t">
            <a:normAutofit/>
          </a:bodyPr>
          <a:lstStyle/>
          <a:p>
            <a:r>
              <a:rPr lang="el-GR" sz="3600" b="1" dirty="0">
                <a:solidFill>
                  <a:schemeClr val="tx2"/>
                </a:solidFill>
                <a:sym typeface="Symbol" panose="05050102010706020507" pitchFamily="18" charset="2"/>
              </a:rPr>
              <a:t> </a:t>
            </a:r>
            <a:r>
              <a:rPr lang="el-GR" sz="2800" b="1" dirty="0">
                <a:solidFill>
                  <a:schemeClr val="tx2"/>
                </a:solidFill>
              </a:rPr>
              <a:t>Ανακατανομή Κονδυλίων </a:t>
            </a:r>
            <a:endParaRPr lang="en-GB" sz="2800" b="1" dirty="0">
              <a:solidFill>
                <a:schemeClr val="tx2"/>
              </a:solidFill>
            </a:endParaRPr>
          </a:p>
        </p:txBody>
      </p:sp>
      <p:sp>
        <p:nvSpPr>
          <p:cNvPr id="3" name="Content Placeholder 2">
            <a:extLst>
              <a:ext uri="{FF2B5EF4-FFF2-40B4-BE49-F238E27FC236}">
                <a16:creationId xmlns:a16="http://schemas.microsoft.com/office/drawing/2014/main" id="{C02005E3-4845-0D74-2065-D857072A1696}"/>
              </a:ext>
            </a:extLst>
          </p:cNvPr>
          <p:cNvSpPr>
            <a:spLocks noGrp="1"/>
          </p:cNvSpPr>
          <p:nvPr>
            <p:ph idx="1"/>
          </p:nvPr>
        </p:nvSpPr>
        <p:spPr>
          <a:xfrm>
            <a:off x="6095999" y="1239290"/>
            <a:ext cx="5987846" cy="4999065"/>
          </a:xfrm>
        </p:spPr>
        <p:txBody>
          <a:bodyPr>
            <a:normAutofit/>
          </a:bodyPr>
          <a:lstStyle/>
          <a:p>
            <a:pPr marL="0" indent="0">
              <a:buNone/>
            </a:pPr>
            <a:r>
              <a:rPr lang="el-GR" sz="1900" dirty="0"/>
              <a:t>Με την υποβολή της περιοδικής έκθεσης/έκθεσης αναφοράς ενδεχομένως να προκύψει ανακατανομή κονδυλίου </a:t>
            </a:r>
          </a:p>
          <a:p>
            <a:pPr marL="0" indent="0">
              <a:buNone/>
            </a:pPr>
            <a:r>
              <a:rPr lang="el-GR" sz="1900" dirty="0"/>
              <a:t>Σύμφωνα με το </a:t>
            </a:r>
            <a:r>
              <a:rPr lang="el-GR" sz="1900" b="1" dirty="0">
                <a:solidFill>
                  <a:schemeClr val="accent3">
                    <a:lumMod val="50000"/>
                  </a:schemeClr>
                </a:solidFill>
              </a:rPr>
              <a:t>Παράρτημα </a:t>
            </a:r>
            <a:r>
              <a:rPr lang="en-GB" sz="1900" b="1" dirty="0">
                <a:solidFill>
                  <a:schemeClr val="accent3">
                    <a:lumMod val="50000"/>
                  </a:schemeClr>
                </a:solidFill>
              </a:rPr>
              <a:t>5</a:t>
            </a:r>
            <a:r>
              <a:rPr lang="el-GR" sz="1900" b="1" dirty="0">
                <a:solidFill>
                  <a:schemeClr val="accent3">
                    <a:lumMod val="50000"/>
                  </a:schemeClr>
                </a:solidFill>
              </a:rPr>
              <a:t> </a:t>
            </a:r>
            <a:r>
              <a:rPr lang="en-GB" sz="1900" b="1" dirty="0">
                <a:solidFill>
                  <a:schemeClr val="accent3">
                    <a:lumMod val="50000"/>
                  </a:schemeClr>
                </a:solidFill>
              </a:rPr>
              <a:t>Special Conditions </a:t>
            </a:r>
            <a:r>
              <a:rPr lang="el-GR" sz="1900" b="1" dirty="0">
                <a:solidFill>
                  <a:schemeClr val="accent3">
                    <a:lumMod val="50000"/>
                  </a:schemeClr>
                </a:solidFill>
              </a:rPr>
              <a:t>της </a:t>
            </a:r>
            <a:r>
              <a:rPr lang="el-GR" sz="1900" b="1" dirty="0" err="1">
                <a:solidFill>
                  <a:schemeClr val="accent3">
                    <a:lumMod val="50000"/>
                  </a:schemeClr>
                </a:solidFill>
              </a:rPr>
              <a:t>Συμφ.Επιχ</a:t>
            </a:r>
            <a:r>
              <a:rPr lang="el-GR" sz="1900" b="1" dirty="0">
                <a:solidFill>
                  <a:schemeClr val="accent3">
                    <a:lumMod val="50000"/>
                  </a:schemeClr>
                </a:solidFill>
              </a:rPr>
              <a:t>. </a:t>
            </a:r>
            <a:r>
              <a:rPr lang="el-GR" sz="1900" dirty="0">
                <a:solidFill>
                  <a:schemeClr val="accent3">
                    <a:lumMod val="50000"/>
                  </a:schemeClr>
                </a:solidFill>
              </a:rPr>
              <a:t>στην</a:t>
            </a:r>
            <a:r>
              <a:rPr lang="el-GR" sz="1900" dirty="0"/>
              <a:t> ανακατανομή θα ληφθούν υπόψη</a:t>
            </a:r>
            <a:r>
              <a:rPr lang="en-GB" sz="1900" dirty="0"/>
              <a:t>:</a:t>
            </a:r>
          </a:p>
          <a:p>
            <a:r>
              <a:rPr lang="el-GR" sz="1900" dirty="0"/>
              <a:t>ο δικαιούχος δεν έχει λάβει την πλήρη επιχορήγηση που ζητήθηκε λόγω της υψηλής ζήτησης και του περιορισμένου προϋπολογισμού ανά περιοχή </a:t>
            </a:r>
            <a:r>
              <a:rPr lang="el-GR" sz="1900" dirty="0">
                <a:highlight>
                  <a:srgbClr val="FFFF00"/>
                </a:highlight>
              </a:rPr>
              <a:t>( </a:t>
            </a:r>
            <a:r>
              <a:rPr lang="en-GB" sz="1900" dirty="0">
                <a:highlight>
                  <a:srgbClr val="FFFF00"/>
                </a:highlight>
              </a:rPr>
              <a:t>selected but reduced)</a:t>
            </a:r>
            <a:endParaRPr lang="el-GR" sz="1900" dirty="0">
              <a:highlight>
                <a:srgbClr val="FFFF00"/>
              </a:highlight>
            </a:endParaRPr>
          </a:p>
          <a:p>
            <a:r>
              <a:rPr lang="el-GR" sz="1900" dirty="0"/>
              <a:t>έχουν ήδη πραγματοποιηθεί/δεσμευτεί οι κινητικότητες με την περιοχή για την οποία ζητείται περαιτέρω χρηματοδότηση </a:t>
            </a:r>
            <a:r>
              <a:rPr lang="el-GR" sz="1900" b="1" i="1" dirty="0">
                <a:solidFill>
                  <a:srgbClr val="0070C0"/>
                </a:solidFill>
              </a:rPr>
              <a:t>(εξετάζεται πάντοτε το εργαλείο ΒΜ)</a:t>
            </a:r>
          </a:p>
          <a:p>
            <a:r>
              <a:rPr lang="el-GR" sz="1900" dirty="0"/>
              <a:t>Νοείται ότι η περιοχή ζητήθηκε στην αίτηση και έχει περάσει την αξιολόγηση ποιότητας.</a:t>
            </a:r>
          </a:p>
        </p:txBody>
      </p:sp>
    </p:spTree>
    <p:extLst>
      <p:ext uri="{BB962C8B-B14F-4D97-AF65-F5344CB8AC3E}">
        <p14:creationId xmlns:p14="http://schemas.microsoft.com/office/powerpoint/2010/main" val="623816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F966EB-6D84-1EA3-3B73-29A148DAA886}"/>
              </a:ext>
            </a:extLst>
          </p:cNvPr>
          <p:cNvSpPr>
            <a:spLocks noGrp="1"/>
          </p:cNvSpPr>
          <p:nvPr>
            <p:ph type="title"/>
          </p:nvPr>
        </p:nvSpPr>
        <p:spPr>
          <a:xfrm>
            <a:off x="841248" y="548640"/>
            <a:ext cx="3600860" cy="5431536"/>
          </a:xfrm>
        </p:spPr>
        <p:txBody>
          <a:bodyPr>
            <a:normAutofit/>
          </a:bodyPr>
          <a:lstStyle/>
          <a:p>
            <a:pPr algn="ctr"/>
            <a:br>
              <a:rPr lang="el-GR" sz="5400" b="1" dirty="0">
                <a:solidFill>
                  <a:schemeClr val="tx2"/>
                </a:solidFill>
              </a:rPr>
            </a:br>
            <a:r>
              <a:rPr lang="el-GR" sz="5400" b="1" dirty="0">
                <a:solidFill>
                  <a:schemeClr val="tx2"/>
                </a:solidFill>
                <a:sym typeface="Symbol" panose="05050102010706020507" pitchFamily="18" charset="2"/>
              </a:rPr>
              <a:t></a:t>
            </a:r>
            <a:r>
              <a:rPr lang="el-GR" sz="2800" b="1" dirty="0">
                <a:solidFill>
                  <a:schemeClr val="tx2"/>
                </a:solidFill>
                <a:sym typeface="Symbol" panose="05050102010706020507" pitchFamily="18" charset="2"/>
              </a:rPr>
              <a:t>Κατηγορίες Προϋπολογισμού </a:t>
            </a:r>
            <a:br>
              <a:rPr lang="el-GR" sz="5400" b="1" dirty="0">
                <a:solidFill>
                  <a:schemeClr val="tx2"/>
                </a:solidFill>
              </a:rPr>
            </a:br>
            <a:endParaRPr lang="en-GB" sz="5400" dirty="0"/>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7BB3D6C-11FA-3E55-F053-836561E34929}"/>
              </a:ext>
            </a:extLst>
          </p:cNvPr>
          <p:cNvSpPr>
            <a:spLocks noGrp="1"/>
          </p:cNvSpPr>
          <p:nvPr>
            <p:ph idx="1"/>
          </p:nvPr>
        </p:nvSpPr>
        <p:spPr>
          <a:xfrm>
            <a:off x="5126418" y="552091"/>
            <a:ext cx="5975579" cy="5897870"/>
          </a:xfrm>
        </p:spPr>
        <p:txBody>
          <a:bodyPr anchor="ctr">
            <a:normAutofit fontScale="40000" lnSpcReduction="20000"/>
          </a:bodyPr>
          <a:lstStyle/>
          <a:p>
            <a:pPr marL="0" indent="0">
              <a:buNone/>
            </a:pPr>
            <a:endParaRPr lang="el-GR" sz="2200" dirty="0"/>
          </a:p>
          <a:p>
            <a:pPr marL="0" indent="0">
              <a:buNone/>
            </a:pPr>
            <a:endParaRPr lang="el-GR" sz="6200" dirty="0"/>
          </a:p>
          <a:p>
            <a:pPr marL="0" indent="0">
              <a:buNone/>
            </a:pPr>
            <a:r>
              <a:rPr lang="el-GR" sz="6200" b="1" dirty="0">
                <a:solidFill>
                  <a:schemeClr val="tx2"/>
                </a:solidFill>
              </a:rPr>
              <a:t>Σε </a:t>
            </a:r>
            <a:r>
              <a:rPr lang="el-GR" sz="6200" b="1" dirty="0" err="1">
                <a:solidFill>
                  <a:schemeClr val="tx2"/>
                </a:solidFill>
              </a:rPr>
              <a:t>μοναδιαίο</a:t>
            </a:r>
            <a:r>
              <a:rPr lang="el-GR" sz="6200" b="1" dirty="0">
                <a:solidFill>
                  <a:schemeClr val="tx2"/>
                </a:solidFill>
              </a:rPr>
              <a:t> κόστος/</a:t>
            </a:r>
            <a:r>
              <a:rPr lang="en-GB" sz="6200" b="1" dirty="0">
                <a:solidFill>
                  <a:schemeClr val="tx2"/>
                </a:solidFill>
              </a:rPr>
              <a:t>Unit Cost </a:t>
            </a:r>
            <a:endParaRPr lang="el-GR" sz="6200" b="1" dirty="0">
              <a:solidFill>
                <a:schemeClr val="tx2"/>
              </a:solidFill>
            </a:endParaRPr>
          </a:p>
          <a:p>
            <a:r>
              <a:rPr lang="el-GR" sz="6200" dirty="0"/>
              <a:t>Οργανωτική υποστήριξη </a:t>
            </a:r>
            <a:r>
              <a:rPr lang="el-GR" sz="6200" dirty="0">
                <a:solidFill>
                  <a:schemeClr val="tx2"/>
                </a:solidFill>
              </a:rPr>
              <a:t>(</a:t>
            </a:r>
            <a:r>
              <a:rPr lang="en-GB" sz="6200" dirty="0">
                <a:solidFill>
                  <a:schemeClr val="tx2"/>
                </a:solidFill>
              </a:rPr>
              <a:t>OS)</a:t>
            </a:r>
            <a:endParaRPr lang="el-GR" sz="6200" dirty="0">
              <a:solidFill>
                <a:schemeClr val="tx2"/>
              </a:solidFill>
            </a:endParaRPr>
          </a:p>
          <a:p>
            <a:r>
              <a:rPr lang="el-GR" sz="6200" dirty="0"/>
              <a:t>Ατομική υποστήριξη</a:t>
            </a:r>
            <a:r>
              <a:rPr lang="en-GB" sz="6200" dirty="0"/>
              <a:t> </a:t>
            </a:r>
            <a:r>
              <a:rPr lang="en-GB" sz="6200" dirty="0">
                <a:solidFill>
                  <a:schemeClr val="tx2"/>
                </a:solidFill>
              </a:rPr>
              <a:t>(Individual Support) Applicable Rates</a:t>
            </a:r>
            <a:endParaRPr lang="el-GR" sz="6200" dirty="0">
              <a:solidFill>
                <a:schemeClr val="tx2"/>
              </a:solidFill>
            </a:endParaRPr>
          </a:p>
          <a:p>
            <a:r>
              <a:rPr lang="el-GR" sz="6200" dirty="0"/>
              <a:t>Υποστήριξη ταξιδιού</a:t>
            </a:r>
            <a:r>
              <a:rPr lang="en-GB" sz="6200" dirty="0"/>
              <a:t> </a:t>
            </a:r>
            <a:r>
              <a:rPr lang="en-GB" sz="6200" dirty="0">
                <a:solidFill>
                  <a:schemeClr val="tx2"/>
                </a:solidFill>
              </a:rPr>
              <a:t>(Travel Support)</a:t>
            </a:r>
            <a:r>
              <a:rPr lang="el-GR" sz="6200" dirty="0">
                <a:solidFill>
                  <a:schemeClr val="tx2"/>
                </a:solidFill>
              </a:rPr>
              <a:t> </a:t>
            </a:r>
            <a:r>
              <a:rPr lang="en-GB" sz="6200" dirty="0">
                <a:solidFill>
                  <a:schemeClr val="tx2"/>
                </a:solidFill>
              </a:rPr>
              <a:t>Erasmus Distance Calculator </a:t>
            </a:r>
            <a:endParaRPr lang="el-GR" sz="6200" dirty="0">
              <a:solidFill>
                <a:schemeClr val="tx2"/>
              </a:solidFill>
            </a:endParaRPr>
          </a:p>
          <a:p>
            <a:r>
              <a:rPr lang="en-GB" sz="6200" dirty="0"/>
              <a:t>OS </a:t>
            </a:r>
            <a:r>
              <a:rPr lang="el-GR" sz="6200" dirty="0"/>
              <a:t>Υποστήριξη ένταξης για οργανισμούς</a:t>
            </a:r>
            <a:r>
              <a:rPr lang="en-GB" sz="6200" dirty="0"/>
              <a:t> </a:t>
            </a:r>
            <a:r>
              <a:rPr lang="en-GB" sz="6200" dirty="0">
                <a:solidFill>
                  <a:schemeClr val="tx2"/>
                </a:solidFill>
              </a:rPr>
              <a:t>(Inclusion Support for Organizations)</a:t>
            </a:r>
            <a:endParaRPr lang="el-GR" sz="6200" dirty="0">
              <a:solidFill>
                <a:schemeClr val="tx2"/>
              </a:solidFill>
            </a:endParaRPr>
          </a:p>
          <a:p>
            <a:pPr marL="0" indent="0">
              <a:buNone/>
            </a:pPr>
            <a:endParaRPr lang="el-GR" sz="6200" dirty="0"/>
          </a:p>
          <a:p>
            <a:pPr marL="0" indent="0">
              <a:buNone/>
            </a:pPr>
            <a:r>
              <a:rPr lang="el-GR" sz="6200" b="1" dirty="0">
                <a:solidFill>
                  <a:schemeClr val="tx2"/>
                </a:solidFill>
              </a:rPr>
              <a:t>Σε Πραγματικό κόστος:</a:t>
            </a:r>
          </a:p>
          <a:p>
            <a:r>
              <a:rPr lang="el-GR" sz="6200" dirty="0"/>
              <a:t>Υποστήριξη συμπερίληψης για συμμετέχοντες: </a:t>
            </a:r>
            <a:r>
              <a:rPr lang="en-GB" sz="6200" b="1" dirty="0">
                <a:solidFill>
                  <a:schemeClr val="tx2"/>
                </a:solidFill>
              </a:rPr>
              <a:t>Inclusion Support </a:t>
            </a:r>
            <a:r>
              <a:rPr lang="el-GR" sz="6200" dirty="0"/>
              <a:t>100%</a:t>
            </a:r>
          </a:p>
          <a:p>
            <a:endParaRPr lang="en-GB" sz="2200" dirty="0"/>
          </a:p>
        </p:txBody>
      </p:sp>
    </p:spTree>
    <p:extLst>
      <p:ext uri="{BB962C8B-B14F-4D97-AF65-F5344CB8AC3E}">
        <p14:creationId xmlns:p14="http://schemas.microsoft.com/office/powerpoint/2010/main" val="2634637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5000" y="640823"/>
            <a:ext cx="3418659" cy="5583148"/>
          </a:xfrm>
          <a:prstGeom prst="rect">
            <a:avLst/>
          </a:prstGeom>
        </p:spPr>
        <p:txBody>
          <a:bodyPr vert="horz" lIns="91440" tIns="45720" rIns="91440" bIns="45720" rtlCol="0" anchor="ctr">
            <a:normAutofit/>
          </a:bodyPr>
          <a:lstStyle/>
          <a:p>
            <a:pPr marL="635">
              <a:lnSpc>
                <a:spcPct val="70000"/>
              </a:lnSpc>
              <a:spcAft>
                <a:spcPts val="600"/>
              </a:spcAft>
              <a:defRPr/>
            </a:pPr>
            <a:r>
              <a:rPr lang="el-GR" sz="2800" b="1" dirty="0">
                <a:solidFill>
                  <a:schemeClr val="tx2"/>
                </a:solidFill>
                <a:sym typeface="Symbol" panose="05050102010706020507" pitchFamily="18" charset="2"/>
              </a:rPr>
              <a:t> </a:t>
            </a:r>
            <a:r>
              <a:rPr lang="en-US" sz="2500" b="1" dirty="0" err="1">
                <a:solidFill>
                  <a:schemeClr val="tx2"/>
                </a:solidFill>
              </a:rPr>
              <a:t>Ειδικές</a:t>
            </a:r>
            <a:r>
              <a:rPr lang="en-US" sz="2500" b="1" dirty="0">
                <a:solidFill>
                  <a:schemeClr val="tx2"/>
                </a:solidFill>
              </a:rPr>
              <a:t> Δαπ</a:t>
            </a:r>
            <a:r>
              <a:rPr lang="en-US" sz="2500" b="1" dirty="0" err="1">
                <a:solidFill>
                  <a:schemeClr val="tx2"/>
                </a:solidFill>
              </a:rPr>
              <a:t>άνες</a:t>
            </a:r>
            <a:r>
              <a:rPr lang="en-US" sz="2500" b="1" dirty="0">
                <a:solidFill>
                  <a:schemeClr val="tx2"/>
                </a:solidFill>
              </a:rPr>
              <a:t>/Exceptional Costs</a:t>
            </a:r>
          </a:p>
        </p:txBody>
      </p:sp>
      <p:graphicFrame>
        <p:nvGraphicFramePr>
          <p:cNvPr id="12" name="object 3">
            <a:extLst>
              <a:ext uri="{FF2B5EF4-FFF2-40B4-BE49-F238E27FC236}">
                <a16:creationId xmlns:a16="http://schemas.microsoft.com/office/drawing/2014/main" id="{08DCA077-7E81-1563-6F08-B31FB58B13C7}"/>
              </a:ext>
            </a:extLst>
          </p:cNvPr>
          <p:cNvGraphicFramePr/>
          <p:nvPr>
            <p:extLst>
              <p:ext uri="{D42A27DB-BD31-4B8C-83A1-F6EECF244321}">
                <p14:modId xmlns:p14="http://schemas.microsoft.com/office/powerpoint/2010/main" val="2110526129"/>
              </p:ext>
            </p:extLst>
          </p:nvPr>
        </p:nvGraphicFramePr>
        <p:xfrm>
          <a:off x="4706947" y="766764"/>
          <a:ext cx="6907704" cy="5665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0700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10048" y="1262464"/>
            <a:ext cx="3982061" cy="406462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dirty="0">
                <a:solidFill>
                  <a:schemeClr val="tx2"/>
                </a:solidFill>
                <a:latin typeface="+mj-lt"/>
                <a:ea typeface="+mj-ea"/>
                <a:cs typeface="+mj-cs"/>
                <a:sym typeface="Symbol" panose="05050102010706020507" pitchFamily="18" charset="2"/>
              </a:rPr>
              <a:t></a:t>
            </a:r>
            <a:r>
              <a:rPr lang="en-US" sz="4400" b="1" kern="1200" dirty="0">
                <a:solidFill>
                  <a:srgbClr val="FFFFFF"/>
                </a:solidFill>
                <a:latin typeface="+mj-lt"/>
                <a:ea typeface="+mj-ea"/>
                <a:cs typeface="+mj-cs"/>
              </a:rPr>
              <a:t> </a:t>
            </a:r>
            <a:r>
              <a:rPr lang="en-US" sz="2800" b="1" dirty="0" err="1">
                <a:solidFill>
                  <a:schemeClr val="tx2"/>
                </a:solidFill>
                <a:latin typeface="+mj-lt"/>
                <a:ea typeface="+mj-ea"/>
                <a:cs typeface="+mj-cs"/>
              </a:rPr>
              <a:t>Φάκελος</a:t>
            </a:r>
            <a:r>
              <a:rPr lang="en-US" sz="2800" b="1" dirty="0">
                <a:solidFill>
                  <a:schemeClr val="tx2"/>
                </a:solidFill>
                <a:latin typeface="+mj-lt"/>
                <a:ea typeface="+mj-ea"/>
                <a:cs typeface="+mj-cs"/>
              </a:rPr>
              <a:t> </a:t>
            </a:r>
            <a:r>
              <a:rPr lang="en-US" sz="2800" b="1" dirty="0" err="1">
                <a:solidFill>
                  <a:schemeClr val="tx2"/>
                </a:solidFill>
                <a:latin typeface="+mj-lt"/>
                <a:ea typeface="+mj-ea"/>
                <a:cs typeface="+mj-cs"/>
              </a:rPr>
              <a:t>Συμμετέχοντ</a:t>
            </a:r>
            <a:r>
              <a:rPr lang="en-US" sz="2800" b="1" dirty="0">
                <a:solidFill>
                  <a:schemeClr val="tx2"/>
                </a:solidFill>
                <a:latin typeface="+mj-lt"/>
                <a:ea typeface="+mj-ea"/>
                <a:cs typeface="+mj-cs"/>
              </a:rPr>
              <a:t>α/ουσας: Aπαραίτητά Έντυπα</a:t>
            </a:r>
          </a:p>
        </p:txBody>
      </p:sp>
      <p:sp>
        <p:nvSpPr>
          <p:cNvPr id="41" name="Arc 40">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Rectangle 17"/>
          <p:cNvSpPr/>
          <p:nvPr/>
        </p:nvSpPr>
        <p:spPr>
          <a:xfrm>
            <a:off x="5773856" y="395780"/>
            <a:ext cx="5536397" cy="3935281"/>
          </a:xfrm>
          <a:prstGeom prst="rect">
            <a:avLst/>
          </a:prstGeom>
        </p:spPr>
        <p:txBody>
          <a:bodyPr vert="horz" lIns="91440" tIns="45720" rIns="91440" bIns="45720" rtlCol="0">
            <a:normAutofit/>
          </a:bodyPr>
          <a:lstStyle/>
          <a:p>
            <a:pPr marL="262890" indent="-285750">
              <a:lnSpc>
                <a:spcPct val="90000"/>
              </a:lnSpc>
              <a:spcAft>
                <a:spcPts val="600"/>
              </a:spcAft>
              <a:buFont typeface="Courier New" panose="02070309020205020404" pitchFamily="49" charset="0"/>
              <a:buChar char="o"/>
              <a:defRPr/>
            </a:pPr>
            <a:r>
              <a:rPr lang="en-US" dirty="0" err="1"/>
              <a:t>Πρόσκληση</a:t>
            </a:r>
            <a:r>
              <a:rPr lang="en-US" dirty="0"/>
              <a:t> Υποβ</a:t>
            </a:r>
            <a:r>
              <a:rPr lang="en-US" dirty="0" err="1"/>
              <a:t>ολής</a:t>
            </a:r>
            <a:r>
              <a:rPr lang="en-US" dirty="0"/>
              <a:t> </a:t>
            </a:r>
            <a:r>
              <a:rPr lang="en-US" dirty="0" err="1"/>
              <a:t>Ενδι</a:t>
            </a:r>
            <a:r>
              <a:rPr lang="en-US" dirty="0"/>
              <a:t>αφέροντος ανακοινωμένη από το Ίδρυμα (email,moodle)</a:t>
            </a:r>
          </a:p>
          <a:p>
            <a:pPr marL="262890" indent="-285750">
              <a:lnSpc>
                <a:spcPct val="90000"/>
              </a:lnSpc>
              <a:spcAft>
                <a:spcPts val="600"/>
              </a:spcAft>
              <a:buFont typeface="Courier New" panose="02070309020205020404" pitchFamily="49" charset="0"/>
              <a:buChar char="o"/>
              <a:defRPr/>
            </a:pPr>
            <a:r>
              <a:rPr lang="en-US" dirty="0"/>
              <a:t>Υποβ</a:t>
            </a:r>
            <a:r>
              <a:rPr lang="en-US" dirty="0" err="1"/>
              <a:t>ολή</a:t>
            </a:r>
            <a:r>
              <a:rPr lang="en-US" dirty="0"/>
              <a:t> </a:t>
            </a:r>
            <a:r>
              <a:rPr lang="en-US" dirty="0" err="1"/>
              <a:t>Ενδι</a:t>
            </a:r>
            <a:r>
              <a:rPr lang="en-US" dirty="0"/>
              <a:t>αφέροντος εκ μέρους των συμμετεχόντων </a:t>
            </a:r>
          </a:p>
          <a:p>
            <a:pPr marL="262890" indent="-285750">
              <a:lnSpc>
                <a:spcPct val="90000"/>
              </a:lnSpc>
              <a:spcAft>
                <a:spcPts val="600"/>
              </a:spcAft>
              <a:buFont typeface="Courier New" panose="02070309020205020404" pitchFamily="49" charset="0"/>
              <a:buChar char="o"/>
              <a:defRPr/>
            </a:pPr>
            <a:r>
              <a:rPr lang="en-US" dirty="0" err="1"/>
              <a:t>Έγκριση</a:t>
            </a:r>
            <a:r>
              <a:rPr lang="en-US" dirty="0"/>
              <a:t> </a:t>
            </a:r>
            <a:r>
              <a:rPr lang="en-US" dirty="0" err="1"/>
              <a:t>Συμμετέχοντ</a:t>
            </a:r>
            <a:r>
              <a:rPr lang="en-US" dirty="0"/>
              <a:t>α/ουσας και Κριτήρια επιλογής </a:t>
            </a:r>
          </a:p>
          <a:p>
            <a:pPr marL="262890" indent="-285750">
              <a:lnSpc>
                <a:spcPct val="90000"/>
              </a:lnSpc>
              <a:spcAft>
                <a:spcPts val="600"/>
              </a:spcAft>
              <a:buFont typeface="Courier New" panose="02070309020205020404" pitchFamily="49" charset="0"/>
              <a:buChar char="o"/>
              <a:defRPr/>
            </a:pPr>
            <a:r>
              <a:rPr lang="en-US" altLang="en-US" dirty="0" err="1"/>
              <a:t>Εντυ</a:t>
            </a:r>
            <a:r>
              <a:rPr lang="en-US" altLang="en-US" dirty="0"/>
              <a:t>πα Προγράμματος : Συμφωνία Επιχορήγησης και Συμφωνία Εκμάθησης/ Κατάρτισης/ Διδασκαλίας καθώς και όλα τα έντυπα που αφορούν στην αναγνώριση της Κινητικότητας (Transcript of Records,</a:t>
            </a:r>
            <a:r>
              <a:rPr lang="el-GR" altLang="en-US" dirty="0"/>
              <a:t> </a:t>
            </a:r>
            <a:r>
              <a:rPr lang="en-GB" altLang="en-US" dirty="0"/>
              <a:t>Traineeship Certificate,</a:t>
            </a:r>
            <a:r>
              <a:rPr lang="en-US" altLang="en-US" dirty="0"/>
              <a:t> Certificate of Attendance, Εuropass) </a:t>
            </a:r>
          </a:p>
          <a:p>
            <a:pPr marL="205740" indent="-228600">
              <a:lnSpc>
                <a:spcPct val="90000"/>
              </a:lnSpc>
              <a:spcAft>
                <a:spcPts val="600"/>
              </a:spcAft>
              <a:buFont typeface="Arial" panose="020B0604020202020204" pitchFamily="34" charset="0"/>
              <a:buChar char="•"/>
              <a:defRPr/>
            </a:pPr>
            <a:endParaRPr lang="en-US" altLang="en-US" dirty="0"/>
          </a:p>
          <a:p>
            <a:pPr marL="205740" indent="-228600">
              <a:lnSpc>
                <a:spcPct val="90000"/>
              </a:lnSpc>
              <a:spcAft>
                <a:spcPts val="600"/>
              </a:spcAft>
              <a:buFont typeface="Arial" panose="020B0604020202020204" pitchFamily="34" charset="0"/>
              <a:buChar char="•"/>
              <a:defRPr/>
            </a:pPr>
            <a:endParaRPr lang="en-US" altLang="en-US" dirty="0"/>
          </a:p>
          <a:p>
            <a:pPr indent="-228600">
              <a:lnSpc>
                <a:spcPct val="90000"/>
              </a:lnSpc>
              <a:spcAft>
                <a:spcPts val="600"/>
              </a:spcAft>
              <a:buFont typeface="Arial" panose="020B0604020202020204" pitchFamily="34" charset="0"/>
              <a:buChar char="•"/>
              <a:defRPr/>
            </a:pPr>
            <a:endParaRPr lang="en-US" altLang="en-US" dirty="0"/>
          </a:p>
        </p:txBody>
      </p:sp>
      <p:sp>
        <p:nvSpPr>
          <p:cNvPr id="7" name="Rectangle 6"/>
          <p:cNvSpPr/>
          <p:nvPr/>
        </p:nvSpPr>
        <p:spPr>
          <a:xfrm>
            <a:off x="5773856" y="3077497"/>
            <a:ext cx="6443131" cy="4610493"/>
          </a:xfrm>
          <a:prstGeom prst="rect">
            <a:avLst/>
          </a:prstGeom>
        </p:spPr>
        <p:txBody>
          <a:bodyPr wrap="square">
            <a:spAutoFit/>
          </a:bodyPr>
          <a:lstStyle/>
          <a:p>
            <a:pPr defTabSz="548640">
              <a:spcAft>
                <a:spcPts val="600"/>
              </a:spcAft>
              <a:defRPr/>
            </a:pPr>
            <a:endParaRPr lang="el-GR" altLang="en-US" sz="2000" dirty="0"/>
          </a:p>
          <a:p>
            <a:pPr marL="285750" indent="-285750" defTabSz="548640">
              <a:spcAft>
                <a:spcPts val="600"/>
              </a:spcAft>
              <a:buFont typeface="Courier New" panose="02070309020205020404" pitchFamily="49" charset="0"/>
              <a:buChar char="o"/>
              <a:defRPr/>
            </a:pPr>
            <a:r>
              <a:rPr lang="el-GR" altLang="en-US" dirty="0"/>
              <a:t>Αποδεικτικά πραγματοποίησης εμβασμάτων</a:t>
            </a:r>
            <a:r>
              <a:rPr lang="en-GB" altLang="en-US" dirty="0"/>
              <a:t> </a:t>
            </a:r>
            <a:r>
              <a:rPr lang="el-GR" altLang="en-US" dirty="0"/>
              <a:t>από τον οργανισμό στο συμμετέχοντα/συμμετέχουσα </a:t>
            </a:r>
          </a:p>
          <a:p>
            <a:pPr marL="285750" indent="-285750" defTabSz="548640">
              <a:spcAft>
                <a:spcPts val="600"/>
              </a:spcAft>
              <a:buFont typeface="Courier New" panose="02070309020205020404" pitchFamily="49" charset="0"/>
              <a:buChar char="o"/>
              <a:defRPr/>
            </a:pPr>
            <a:r>
              <a:rPr lang="el-GR" altLang="en-US" dirty="0"/>
              <a:t>Αεροπορικές κάρτες επιβίβασης </a:t>
            </a:r>
          </a:p>
          <a:p>
            <a:pPr marL="285750" indent="-285750" defTabSz="548640">
              <a:spcAft>
                <a:spcPts val="600"/>
              </a:spcAft>
              <a:buFont typeface="Courier New" panose="02070309020205020404" pitchFamily="49" charset="0"/>
              <a:buChar char="o"/>
              <a:defRPr/>
            </a:pPr>
            <a:r>
              <a:rPr lang="el-GR" altLang="en-US" dirty="0"/>
              <a:t>Αποδείξεις και τιμολόγια για αγορά αεροπορικού εισιτηρίου</a:t>
            </a:r>
            <a:endParaRPr lang="en-GB" altLang="en-US" dirty="0"/>
          </a:p>
          <a:p>
            <a:pPr marL="285750" indent="-285750" defTabSz="548640">
              <a:spcAft>
                <a:spcPts val="600"/>
              </a:spcAft>
              <a:buFont typeface="Courier New" panose="02070309020205020404" pitchFamily="49" charset="0"/>
              <a:buChar char="o"/>
              <a:defRPr/>
            </a:pPr>
            <a:r>
              <a:rPr lang="en-GB" altLang="en-US" dirty="0"/>
              <a:t>A</a:t>
            </a:r>
            <a:r>
              <a:rPr lang="el-GR" altLang="en-US" dirty="0" err="1"/>
              <a:t>ποδεικτικά</a:t>
            </a:r>
            <a:r>
              <a:rPr lang="el-GR" altLang="en-US" dirty="0"/>
              <a:t> και έντυπα πραγματικών εξόδων στην περίπτωση που ο/η συμμετέχοντας/</a:t>
            </a:r>
            <a:r>
              <a:rPr lang="el-GR" altLang="en-US" dirty="0" err="1"/>
              <a:t>ουσα</a:t>
            </a:r>
            <a:r>
              <a:rPr lang="el-GR" altLang="en-US" dirty="0"/>
              <a:t> εμπίπτει στην κατηγορία Λιγότερες Ευκαιρίες ή λαμβάνει </a:t>
            </a:r>
            <a:r>
              <a:rPr lang="en-GB" altLang="en-US" dirty="0"/>
              <a:t>top</a:t>
            </a:r>
            <a:r>
              <a:rPr lang="el-GR" altLang="en-US" dirty="0"/>
              <a:t> </a:t>
            </a:r>
            <a:r>
              <a:rPr lang="en-GB" altLang="en-US" dirty="0"/>
              <a:t>up</a:t>
            </a:r>
            <a:r>
              <a:rPr lang="el-GR" altLang="en-US" dirty="0"/>
              <a:t> </a:t>
            </a:r>
            <a:r>
              <a:rPr lang="en-GB" altLang="en-US" dirty="0"/>
              <a:t>for inclusion</a:t>
            </a:r>
          </a:p>
          <a:p>
            <a:pPr marL="285750" indent="-285750" defTabSz="548640">
              <a:spcAft>
                <a:spcPts val="600"/>
              </a:spcAft>
              <a:buFont typeface="Courier New" panose="02070309020205020404" pitchFamily="49" charset="0"/>
              <a:buChar char="o"/>
              <a:defRPr/>
            </a:pPr>
            <a:r>
              <a:rPr lang="el-GR" altLang="en-US" b="1" dirty="0">
                <a:solidFill>
                  <a:schemeClr val="tx2"/>
                </a:solidFill>
              </a:rPr>
              <a:t>Τελική Έκθεση Συμμετέχοντα</a:t>
            </a:r>
            <a:r>
              <a:rPr lang="el-GR" altLang="en-US" i="1" dirty="0">
                <a:solidFill>
                  <a:schemeClr val="tx2"/>
                </a:solidFill>
              </a:rPr>
              <a:t>)</a:t>
            </a:r>
          </a:p>
          <a:p>
            <a:pPr marL="205740" indent="-205740" defTabSz="548640">
              <a:spcAft>
                <a:spcPts val="600"/>
              </a:spcAft>
              <a:buFont typeface="Arial" panose="020B0604020202020204" pitchFamily="34" charset="0"/>
              <a:buChar char="•"/>
              <a:defRPr/>
            </a:pPr>
            <a:endParaRPr lang="el-GR" altLang="en-US" sz="2000" dirty="0"/>
          </a:p>
          <a:p>
            <a:pPr marL="205740" indent="-205740" defTabSz="548640">
              <a:spcAft>
                <a:spcPts val="600"/>
              </a:spcAft>
              <a:buFont typeface="Arial" panose="020B0604020202020204" pitchFamily="34" charset="0"/>
              <a:buChar char="•"/>
              <a:defRPr/>
            </a:pPr>
            <a:endParaRPr lang="el-GR" altLang="en-US" sz="2000" dirty="0"/>
          </a:p>
          <a:p>
            <a:pPr defTabSz="548640">
              <a:spcAft>
                <a:spcPts val="600"/>
              </a:spcAft>
            </a:pPr>
            <a:endParaRPr lang="el-GR" sz="1080" b="1" kern="1200" dirty="0">
              <a:solidFill>
                <a:schemeClr val="tx1">
                  <a:lumMod val="75000"/>
                  <a:lumOff val="25000"/>
                </a:schemeClr>
              </a:solidFill>
              <a:latin typeface="+mn-lt"/>
              <a:ea typeface="+mn-ea"/>
              <a:cs typeface="+mn-cs"/>
            </a:endParaRPr>
          </a:p>
          <a:p>
            <a:pPr defTabSz="548640">
              <a:spcAft>
                <a:spcPts val="600"/>
              </a:spcAft>
            </a:pPr>
            <a:endParaRPr lang="el-GR" sz="1080" b="1" kern="1200" dirty="0">
              <a:solidFill>
                <a:schemeClr val="tx1">
                  <a:lumMod val="75000"/>
                  <a:lumOff val="25000"/>
                </a:schemeClr>
              </a:solidFill>
              <a:latin typeface="+mn-lt"/>
              <a:ea typeface="+mn-ea"/>
              <a:cs typeface="+mn-cs"/>
            </a:endParaRPr>
          </a:p>
          <a:p>
            <a:pPr>
              <a:spcAft>
                <a:spcPts val="600"/>
              </a:spcAft>
            </a:pPr>
            <a:endParaRPr lang="el-GR" dirty="0">
              <a:solidFill>
                <a:schemeClr val="tx1">
                  <a:lumMod val="75000"/>
                  <a:lumOff val="25000"/>
                </a:schemeClr>
              </a:solidFill>
            </a:endParaRPr>
          </a:p>
        </p:txBody>
      </p:sp>
      <p:cxnSp>
        <p:nvCxnSpPr>
          <p:cNvPr id="3" name="Connector: Curved 2">
            <a:extLst>
              <a:ext uri="{FF2B5EF4-FFF2-40B4-BE49-F238E27FC236}">
                <a16:creationId xmlns:a16="http://schemas.microsoft.com/office/drawing/2014/main" id="{E2C2969F-6732-DC6D-0337-66B303DDB837}"/>
              </a:ext>
            </a:extLst>
          </p:cNvPr>
          <p:cNvCxnSpPr>
            <a:cxnSpLocks/>
          </p:cNvCxnSpPr>
          <p:nvPr/>
        </p:nvCxnSpPr>
        <p:spPr>
          <a:xfrm>
            <a:off x="3286295" y="5869702"/>
            <a:ext cx="2487561" cy="1270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1003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462DC2-5460-ABA8-4C08-74CD69419228}"/>
              </a:ext>
            </a:extLst>
          </p:cNvPr>
          <p:cNvSpPr>
            <a:spLocks noGrp="1"/>
          </p:cNvSpPr>
          <p:nvPr>
            <p:ph type="title"/>
          </p:nvPr>
        </p:nvSpPr>
        <p:spPr>
          <a:xfrm>
            <a:off x="686834" y="1153572"/>
            <a:ext cx="3200400" cy="4461163"/>
          </a:xfrm>
        </p:spPr>
        <p:txBody>
          <a:bodyPr>
            <a:normAutofit/>
          </a:bodyPr>
          <a:lstStyle/>
          <a:p>
            <a:r>
              <a:rPr lang="en-US" sz="3600" dirty="0">
                <a:solidFill>
                  <a:schemeClr val="tx2"/>
                </a:solidFill>
                <a:latin typeface="+mj-lt"/>
                <a:ea typeface="+mj-ea"/>
                <a:cs typeface="+mj-cs"/>
                <a:sym typeface="Symbol" panose="05050102010706020507" pitchFamily="18" charset="2"/>
              </a:rPr>
              <a:t></a:t>
            </a:r>
            <a:br>
              <a:rPr lang="el-GR" sz="3600" b="1" dirty="0">
                <a:solidFill>
                  <a:schemeClr val="tx2"/>
                </a:solidFill>
              </a:rPr>
            </a:br>
            <a:r>
              <a:rPr lang="el-GR" sz="2800" b="1" dirty="0">
                <a:solidFill>
                  <a:schemeClr val="tx2"/>
                </a:solidFill>
              </a:rPr>
              <a:t>Αντίκτυπος σχεδίου</a:t>
            </a:r>
            <a:r>
              <a:rPr lang="el-GR" sz="3600" b="1" dirty="0">
                <a:solidFill>
                  <a:schemeClr val="tx2"/>
                </a:solidFill>
              </a:rPr>
              <a:t> </a:t>
            </a:r>
            <a:r>
              <a:rPr lang="el-GR" sz="2800" b="1" dirty="0">
                <a:solidFill>
                  <a:schemeClr val="tx2"/>
                </a:solidFill>
              </a:rPr>
              <a:t>Επικοινωνία και Διάδοση της Δράσης </a:t>
            </a:r>
            <a:endParaRPr lang="en-GB" sz="2800" b="1" dirty="0">
              <a:solidFill>
                <a:schemeClr val="tx2"/>
              </a:solidFill>
            </a:endParaRPr>
          </a:p>
        </p:txBody>
      </p:sp>
      <p:sp>
        <p:nvSpPr>
          <p:cNvPr id="22" name="Arc 2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C7D9720-3431-50D2-2E52-E72229467A20}"/>
              </a:ext>
            </a:extLst>
          </p:cNvPr>
          <p:cNvSpPr>
            <a:spLocks noGrp="1"/>
          </p:cNvSpPr>
          <p:nvPr>
            <p:ph idx="1"/>
          </p:nvPr>
        </p:nvSpPr>
        <p:spPr>
          <a:xfrm>
            <a:off x="4296697" y="319088"/>
            <a:ext cx="7659329" cy="5857875"/>
          </a:xfrm>
        </p:spPr>
        <p:txBody>
          <a:bodyPr anchor="ctr">
            <a:normAutofit/>
          </a:bodyPr>
          <a:lstStyle/>
          <a:p>
            <a:pPr marL="205740" indent="-205740" defTabSz="548640">
              <a:spcAft>
                <a:spcPts val="600"/>
              </a:spcAft>
              <a:defRPr/>
            </a:pPr>
            <a:endParaRPr lang="en-GB" sz="1800" dirty="0"/>
          </a:p>
          <a:p>
            <a:pPr marL="205740" indent="-205740" defTabSz="548640">
              <a:spcAft>
                <a:spcPts val="600"/>
              </a:spcAft>
              <a:defRPr/>
            </a:pPr>
            <a:r>
              <a:rPr lang="el-GR" sz="1800" dirty="0"/>
              <a:t>Τα </a:t>
            </a:r>
            <a:r>
              <a:rPr lang="el-GR" sz="1800" dirty="0" err="1"/>
              <a:t>δικαιούχα</a:t>
            </a:r>
            <a:r>
              <a:rPr lang="el-GR" sz="1800" dirty="0"/>
              <a:t> ιδρύματα αναμένεται να προωθούν τη δράση παρέχοντας </a:t>
            </a:r>
            <a:r>
              <a:rPr lang="el-GR" sz="1800" dirty="0" err="1"/>
              <a:t>στοχευμένες</a:t>
            </a:r>
            <a:r>
              <a:rPr lang="el-GR" sz="1800" dirty="0"/>
              <a:t> πληροφορίες σε πολλαπλά ακροατήρια (συμπεριλαμβανομένων και των μέσων ενημέρωσης)</a:t>
            </a:r>
            <a:r>
              <a:rPr lang="en-GB" sz="1800" dirty="0"/>
              <a:t> </a:t>
            </a:r>
            <a:r>
              <a:rPr lang="el-GR" sz="1800" dirty="0"/>
              <a:t>με στρατηγικό, συνεκτικό και αποτελεσματικό τρόπο. *</a:t>
            </a:r>
            <a:r>
              <a:rPr lang="en-GB" sz="1800" dirty="0">
                <a:hlinkClick r:id="rId2"/>
              </a:rPr>
              <a:t>Erasmus Impact Tool</a:t>
            </a:r>
            <a:endParaRPr lang="el-GR" sz="1800" dirty="0"/>
          </a:p>
          <a:p>
            <a:pPr marL="205740" indent="-205740" defTabSz="548640">
              <a:spcAft>
                <a:spcPts val="600"/>
              </a:spcAft>
              <a:defRPr/>
            </a:pPr>
            <a:r>
              <a:rPr lang="el-GR" sz="1800" dirty="0"/>
              <a:t>Πριν τη συμμετοχή σε μια δραστηριότητα επικοινωνίας ή διάδοσης που αναμένεται να έχει σημαντικό αντίκτυπο στα μέσα ενημέρωσης, </a:t>
            </a:r>
            <a:r>
              <a:rPr lang="el-GR" sz="1800" b="1" i="1" dirty="0">
                <a:solidFill>
                  <a:schemeClr val="tx2"/>
                </a:solidFill>
              </a:rPr>
              <a:t>οι δικαιούχοι αναμένεται ότι θα ενημερώσουν τη χορηγούσα αρχή</a:t>
            </a:r>
          </a:p>
          <a:p>
            <a:pPr marL="205740" indent="-205740" defTabSz="548640">
              <a:spcAft>
                <a:spcPts val="600"/>
              </a:spcAft>
              <a:defRPr/>
            </a:pPr>
            <a:r>
              <a:rPr lang="el-GR" sz="1800" dirty="0"/>
              <a:t>Σε περίπτωση χρηματοδότησης των δραστηριοτήτων διάδοσης από κονδύλια της ΕΕ αναμένεται η χρήση της ευρωπαϊκής σημαίας (έμβλημα) και η δήλωση χρηματοδότησης.</a:t>
            </a:r>
            <a:endParaRPr lang="en-GB" sz="1800" dirty="0"/>
          </a:p>
          <a:p>
            <a:pPr marL="205740" indent="-205740" defTabSz="548640">
              <a:spcAft>
                <a:spcPts val="600"/>
              </a:spcAft>
              <a:defRPr/>
            </a:pPr>
            <a:r>
              <a:rPr lang="el-GR" sz="1800" dirty="0"/>
              <a:t>Οι οδηγίες για την οπτική ταυτότητα είναι διαθέσιμες στη διεύθυνση:</a:t>
            </a:r>
            <a:r>
              <a:rPr lang="en-GB" sz="1800" dirty="0"/>
              <a:t> </a:t>
            </a:r>
            <a:r>
              <a:rPr lang="en-GB" sz="1800" dirty="0">
                <a:hlinkClick r:id="rId3"/>
              </a:rPr>
              <a:t>https://commission.europa.eu/funding-tenders/managing-your-project/communicating-andraising-eu-visibility_en</a:t>
            </a:r>
            <a:r>
              <a:rPr lang="en-GB" sz="1800" dirty="0"/>
              <a:t> </a:t>
            </a:r>
          </a:p>
          <a:p>
            <a:pPr marL="205740" indent="-205740" defTabSz="548640">
              <a:spcAft>
                <a:spcPts val="600"/>
              </a:spcAft>
              <a:defRPr/>
            </a:pPr>
            <a:r>
              <a:rPr lang="el-GR" sz="1800" dirty="0"/>
              <a:t>Ο συντονιστής μπορεί να διαθέσει τα αποτελέσματα του έργου του στο </a:t>
            </a:r>
            <a:r>
              <a:rPr lang="en-GB" sz="1800" dirty="0"/>
              <a:t>Erasmus+ Project Results</a:t>
            </a:r>
            <a:r>
              <a:rPr lang="el-GR" sz="1800" dirty="0"/>
              <a:t> </a:t>
            </a:r>
            <a:r>
              <a:rPr lang="en-GB" sz="1800" dirty="0"/>
              <a:t>Platform (</a:t>
            </a:r>
            <a:r>
              <a:rPr lang="en-GB" sz="1800" dirty="0">
                <a:hlinkClick r:id="rId4"/>
              </a:rPr>
              <a:t>http://ec.europa.eu/programmes/erasmus-plus/projects</a:t>
            </a:r>
            <a:r>
              <a:rPr lang="en-GB" sz="1800" dirty="0"/>
              <a:t>)</a:t>
            </a:r>
            <a:r>
              <a:rPr lang="el-GR" sz="1800" dirty="0"/>
              <a:t> </a:t>
            </a:r>
          </a:p>
          <a:p>
            <a:pPr marL="0" indent="0">
              <a:buNone/>
            </a:pPr>
            <a:endParaRPr lang="el-GR" sz="1800" dirty="0"/>
          </a:p>
          <a:p>
            <a:pPr marL="0" indent="0">
              <a:buNone/>
            </a:pPr>
            <a:endParaRPr lang="en-GB" sz="1800" dirty="0"/>
          </a:p>
        </p:txBody>
      </p:sp>
    </p:spTree>
    <p:extLst>
      <p:ext uri="{BB962C8B-B14F-4D97-AF65-F5344CB8AC3E}">
        <p14:creationId xmlns:p14="http://schemas.microsoft.com/office/powerpoint/2010/main" val="1918869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8" name="Arc 47">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Content Placeholder 9">
            <a:extLst>
              <a:ext uri="{FF2B5EF4-FFF2-40B4-BE49-F238E27FC236}">
                <a16:creationId xmlns:a16="http://schemas.microsoft.com/office/drawing/2014/main" id="{D97A1829-1ABD-C508-EB9B-A54D20A636E0}"/>
              </a:ext>
            </a:extLst>
          </p:cNvPr>
          <p:cNvPicPr>
            <a:picLocks noChangeAspect="1"/>
          </p:cNvPicPr>
          <p:nvPr/>
        </p:nvPicPr>
        <p:blipFill rotWithShape="1">
          <a:blip r:embed="rId2"/>
          <a:srcRect r="1191"/>
          <a:stretch/>
        </p:blipFill>
        <p:spPr>
          <a:xfrm>
            <a:off x="1140742" y="621520"/>
            <a:ext cx="3941691" cy="486488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1" name="Content Placeholder 30">
            <a:extLst>
              <a:ext uri="{FF2B5EF4-FFF2-40B4-BE49-F238E27FC236}">
                <a16:creationId xmlns:a16="http://schemas.microsoft.com/office/drawing/2014/main" id="{8E72DD20-3157-AF21-D510-5C07FB652B8A}"/>
              </a:ext>
            </a:extLst>
          </p:cNvPr>
          <p:cNvSpPr>
            <a:spLocks noGrp="1"/>
          </p:cNvSpPr>
          <p:nvPr>
            <p:ph idx="1"/>
          </p:nvPr>
        </p:nvSpPr>
        <p:spPr>
          <a:xfrm>
            <a:off x="5639323" y="853732"/>
            <a:ext cx="6456820" cy="5910861"/>
          </a:xfrm>
        </p:spPr>
        <p:txBody>
          <a:bodyPr>
            <a:normAutofit/>
          </a:bodyPr>
          <a:lstStyle/>
          <a:p>
            <a:pPr marL="0" indent="0" defTabSz="548640">
              <a:spcAft>
                <a:spcPts val="600"/>
              </a:spcAft>
              <a:buNone/>
              <a:defRPr/>
            </a:pPr>
            <a:r>
              <a:rPr lang="el-GR" sz="1800" dirty="0"/>
              <a:t>Το έμβλημα θα πρέπει να παραμένει διακριτό </a:t>
            </a:r>
            <a:r>
              <a:rPr lang="el-GR" sz="1800" b="1" dirty="0"/>
              <a:t>(</a:t>
            </a:r>
            <a:r>
              <a:rPr lang="el-GR" sz="1800" b="1" dirty="0" err="1"/>
              <a:t>σελ</a:t>
            </a:r>
            <a:r>
              <a:rPr lang="el-GR" sz="1800" b="1" dirty="0"/>
              <a:t> 26)</a:t>
            </a:r>
          </a:p>
          <a:p>
            <a:pPr marL="0" indent="0" defTabSz="548640">
              <a:spcAft>
                <a:spcPts val="600"/>
              </a:spcAft>
              <a:buNone/>
              <a:defRPr/>
            </a:pPr>
            <a:r>
              <a:rPr lang="el-GR" sz="1800" dirty="0"/>
              <a:t>Δεν μπορεί να τροποποιηθεί με την προσθήκη άλλης εικόνας ή κειμένου.</a:t>
            </a:r>
          </a:p>
          <a:p>
            <a:pPr marL="0" indent="0" defTabSz="548640">
              <a:spcAft>
                <a:spcPts val="600"/>
              </a:spcAft>
              <a:buNone/>
              <a:defRPr/>
            </a:pPr>
            <a:r>
              <a:rPr lang="el-GR" sz="1800" dirty="0"/>
              <a:t>Εκτός από το έμβλημα, καμία άλλη οπτική ταυτότητα ή λογότυπο δεν επιτρέπεται να χρησιμοποιείται για την ανάδειξη της υποστήριξης της ΕΕ</a:t>
            </a:r>
          </a:p>
          <a:p>
            <a:pPr marL="0" indent="0" defTabSz="548640">
              <a:spcAft>
                <a:spcPts val="600"/>
              </a:spcAft>
              <a:buNone/>
              <a:defRPr/>
            </a:pPr>
            <a:r>
              <a:rPr lang="el-GR" sz="1800" dirty="0"/>
              <a:t>Όταν εμφανίζεται σε συνδυασμό με άλλα λογότυπα (π.χ. δικαιούχων ή χορηγών), το έμβλημα πρέπει να εμφανίζεται τόσο ευδιάκριτα όσο και τα άλλα λογότυπα</a:t>
            </a:r>
          </a:p>
          <a:p>
            <a:pPr marL="0" indent="0" defTabSz="548640">
              <a:spcAft>
                <a:spcPts val="600"/>
              </a:spcAft>
              <a:buNone/>
              <a:defRPr/>
            </a:pPr>
            <a:r>
              <a:rPr lang="el-GR" sz="1800" dirty="0"/>
              <a:t>Οποιαδήποτε δραστηριότητα επικοινωνίας ή διάδοσης θα πρέπει να φέρει και τη δήλωση αποποίησης ευθύνης </a:t>
            </a:r>
          </a:p>
          <a:p>
            <a:pPr marL="0" indent="0" defTabSz="548640">
              <a:spcAft>
                <a:spcPts val="600"/>
              </a:spcAft>
              <a:buNone/>
              <a:defRPr/>
            </a:pPr>
            <a:r>
              <a:rPr lang="el-GR" sz="1800" dirty="0"/>
              <a:t>«</a:t>
            </a:r>
            <a:r>
              <a:rPr lang="el-GR" sz="1800" i="1" dirty="0"/>
              <a:t>Χρηματοδοτείται από την Ευρωπαϊκή Ένωση. Ωστόσο, οι απόψεις και γνώμες που εκφράζονται είναι μόνο αυτές του συγγραφέα ή των συγγραφέων και δεν αντικατοπτρίζουν απαραίτητα εκείνα της Ευρωπαϊκής Ένωσης ή [όνομα της χορηγούσας αρχής]. Κανείς από τους δυο, Ευρωπαϊκή Ένωση και χορηγούσα αρχή δεν μπορούν να θεωρηθούν υπεύθυνες για αυτές.»</a:t>
            </a:r>
            <a:endParaRPr lang="en-US" sz="1800" i="1" dirty="0"/>
          </a:p>
        </p:txBody>
      </p:sp>
    </p:spTree>
    <p:extLst>
      <p:ext uri="{BB962C8B-B14F-4D97-AF65-F5344CB8AC3E}">
        <p14:creationId xmlns:p14="http://schemas.microsoft.com/office/powerpoint/2010/main" val="347667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8FF27A-9244-360C-AB5D-FF28D0940275}"/>
              </a:ext>
            </a:extLst>
          </p:cNvPr>
          <p:cNvSpPr>
            <a:spLocks noGrp="1"/>
          </p:cNvSpPr>
          <p:nvPr>
            <p:ph type="title"/>
          </p:nvPr>
        </p:nvSpPr>
        <p:spPr>
          <a:xfrm>
            <a:off x="589561" y="547909"/>
            <a:ext cx="4560584" cy="1128068"/>
          </a:xfrm>
        </p:spPr>
        <p:txBody>
          <a:bodyPr anchor="ctr">
            <a:normAutofit/>
          </a:bodyPr>
          <a:lstStyle/>
          <a:p>
            <a:pPr>
              <a:spcBef>
                <a:spcPts val="1000"/>
              </a:spcBef>
            </a:pPr>
            <a:r>
              <a:rPr lang="en-US" sz="4000" b="1" dirty="0">
                <a:sym typeface="Symbol" panose="05050102010706020507" pitchFamily="18" charset="2"/>
              </a:rPr>
              <a:t> </a:t>
            </a:r>
            <a:r>
              <a:rPr lang="el-GR" sz="3600" b="1" dirty="0">
                <a:solidFill>
                  <a:schemeClr val="tx2"/>
                </a:solidFill>
              </a:rPr>
              <a:t>Ενημερώσεις</a:t>
            </a:r>
            <a:r>
              <a:rPr lang="el-GR" sz="4000" b="1" dirty="0"/>
              <a:t> </a:t>
            </a:r>
            <a:endParaRPr lang="en-GB" sz="4000" b="1" dirty="0"/>
          </a:p>
        </p:txBody>
      </p:sp>
      <p:grpSp>
        <p:nvGrpSpPr>
          <p:cNvPr id="19" name="Group 18">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0" name="Rectangle 1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5D13EBA-EAEC-D8A2-9A6B-BE6539441C18}"/>
              </a:ext>
            </a:extLst>
          </p:cNvPr>
          <p:cNvSpPr>
            <a:spLocks noGrp="1"/>
          </p:cNvSpPr>
          <p:nvPr>
            <p:ph idx="1"/>
          </p:nvPr>
        </p:nvSpPr>
        <p:spPr>
          <a:xfrm>
            <a:off x="496824" y="2325231"/>
            <a:ext cx="4297680" cy="3613267"/>
          </a:xfrm>
        </p:spPr>
        <p:txBody>
          <a:bodyPr anchor="ctr">
            <a:normAutofit/>
          </a:bodyPr>
          <a:lstStyle/>
          <a:p>
            <a:pPr marL="0" indent="0">
              <a:buNone/>
            </a:pPr>
            <a:r>
              <a:rPr lang="el-GR" sz="2000" dirty="0"/>
              <a:t>Υποβολή της Ενδιάμεσης Έκθεσης Πρόσκληση 2022 </a:t>
            </a:r>
            <a:r>
              <a:rPr lang="en-GB" sz="2000" dirty="0"/>
              <a:t>KA171-</a:t>
            </a:r>
            <a:endParaRPr lang="el-GR" sz="2000" dirty="0"/>
          </a:p>
          <a:p>
            <a:pPr marL="0" indent="0">
              <a:buNone/>
            </a:pPr>
            <a:endParaRPr lang="el-GR" sz="2000" dirty="0"/>
          </a:p>
          <a:p>
            <a:pPr marL="0" indent="0">
              <a:buNone/>
            </a:pPr>
            <a:r>
              <a:rPr lang="en-GB" sz="2000" dirty="0"/>
              <a:t> </a:t>
            </a:r>
            <a:r>
              <a:rPr lang="el-GR" sz="2000" dirty="0"/>
              <a:t>Σχετική ενημέρωση θα σταλεί στις 15 Σεπτεμβρίου</a:t>
            </a:r>
            <a:endParaRPr lang="en-GB" sz="2000" dirty="0"/>
          </a:p>
        </p:txBody>
      </p:sp>
      <p:sp>
        <p:nvSpPr>
          <p:cNvPr id="25" name="Rectangle 24">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Ημερολόγιο σε τραπέζι">
            <a:extLst>
              <a:ext uri="{FF2B5EF4-FFF2-40B4-BE49-F238E27FC236}">
                <a16:creationId xmlns:a16="http://schemas.microsoft.com/office/drawing/2014/main" id="{24E9E7A0-A323-945E-59DF-09E158BF6839}"/>
              </a:ext>
            </a:extLst>
          </p:cNvPr>
          <p:cNvPicPr>
            <a:picLocks noChangeAspect="1"/>
          </p:cNvPicPr>
          <p:nvPr/>
        </p:nvPicPr>
        <p:blipFill rotWithShape="1">
          <a:blip r:embed="rId3"/>
          <a:srcRect r="31143" b="1"/>
          <a:stretch/>
        </p:blipFill>
        <p:spPr>
          <a:xfrm>
            <a:off x="6041006" y="799352"/>
            <a:ext cx="5362192" cy="5198014"/>
          </a:xfrm>
          <a:prstGeom prst="rect">
            <a:avLst/>
          </a:prstGeom>
        </p:spPr>
      </p:pic>
      <p:sp>
        <p:nvSpPr>
          <p:cNvPr id="4" name="Footer Placeholder 3">
            <a:extLst>
              <a:ext uri="{FF2B5EF4-FFF2-40B4-BE49-F238E27FC236}">
                <a16:creationId xmlns:a16="http://schemas.microsoft.com/office/drawing/2014/main" id="{5BE27E73-8F3D-57AC-FECC-8CDFA6284D04}"/>
              </a:ext>
            </a:extLst>
          </p:cNvPr>
          <p:cNvSpPr>
            <a:spLocks noGrp="1"/>
          </p:cNvSpPr>
          <p:nvPr>
            <p:ph type="ftr" sz="quarter" idx="11"/>
          </p:nvPr>
        </p:nvSpPr>
        <p:spPr>
          <a:xfrm>
            <a:off x="5685810" y="6492240"/>
            <a:ext cx="3050866" cy="365125"/>
          </a:xfrm>
        </p:spPr>
        <p:txBody>
          <a:bodyPr>
            <a:normAutofit/>
          </a:bodyPr>
          <a:lstStyle/>
          <a:p>
            <a:pPr algn="l">
              <a:spcAft>
                <a:spcPts val="600"/>
              </a:spcAft>
            </a:pPr>
            <a:r>
              <a:rPr lang="el-GR" dirty="0"/>
              <a:t>5</a:t>
            </a:r>
            <a:endParaRPr lang="en-CY"/>
          </a:p>
        </p:txBody>
      </p:sp>
    </p:spTree>
    <p:extLst>
      <p:ext uri="{BB962C8B-B14F-4D97-AF65-F5344CB8AC3E}">
        <p14:creationId xmlns:p14="http://schemas.microsoft.com/office/powerpoint/2010/main" val="114314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9DBB46-CA09-E005-CD17-E514E4B7107A}"/>
              </a:ext>
            </a:extLst>
          </p:cNvPr>
          <p:cNvSpPr>
            <a:spLocks noGrp="1"/>
          </p:cNvSpPr>
          <p:nvPr>
            <p:ph type="title"/>
          </p:nvPr>
        </p:nvSpPr>
        <p:spPr>
          <a:xfrm>
            <a:off x="841248" y="548640"/>
            <a:ext cx="2897763" cy="5431536"/>
          </a:xfrm>
        </p:spPr>
        <p:txBody>
          <a:bodyPr>
            <a:normAutofit/>
          </a:bodyPr>
          <a:lstStyle/>
          <a:p>
            <a:pPr algn="ctr"/>
            <a:r>
              <a:rPr lang="en-US" sz="2800" dirty="0">
                <a:solidFill>
                  <a:schemeClr val="tx2"/>
                </a:solidFill>
                <a:latin typeface="+mj-lt"/>
                <a:ea typeface="+mj-ea"/>
                <a:cs typeface="+mj-cs"/>
                <a:sym typeface="Symbol" panose="05050102010706020507" pitchFamily="18" charset="2"/>
              </a:rPr>
              <a:t> </a:t>
            </a:r>
            <a:r>
              <a:rPr lang="el-GR" sz="2800" b="1" dirty="0">
                <a:solidFill>
                  <a:schemeClr val="tx2"/>
                </a:solidFill>
              </a:rPr>
              <a:t>Επεξεργασία Προσωπικών δεδομένων </a:t>
            </a:r>
            <a:endParaRPr lang="en-GB" sz="2800" b="1" dirty="0">
              <a:solidFill>
                <a:schemeClr val="tx2"/>
              </a:solidFill>
            </a:endParaRPr>
          </a:p>
        </p:txBody>
      </p:sp>
      <p:sp>
        <p:nvSpPr>
          <p:cNvPr id="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2653895-8660-9999-62D8-401818FBF638}"/>
              </a:ext>
            </a:extLst>
          </p:cNvPr>
          <p:cNvSpPr>
            <a:spLocks noGrp="1"/>
          </p:cNvSpPr>
          <p:nvPr>
            <p:ph idx="1"/>
          </p:nvPr>
        </p:nvSpPr>
        <p:spPr>
          <a:xfrm>
            <a:off x="5056722" y="794447"/>
            <a:ext cx="6792538" cy="5431536"/>
          </a:xfrm>
        </p:spPr>
        <p:txBody>
          <a:bodyPr anchor="ctr">
            <a:normAutofit/>
          </a:bodyPr>
          <a:lstStyle/>
          <a:p>
            <a:r>
              <a:rPr lang="el-GR" sz="2200" dirty="0"/>
              <a:t>Τα </a:t>
            </a:r>
            <a:r>
              <a:rPr lang="el-GR" sz="2200" dirty="0" err="1"/>
              <a:t>δικαιούχα</a:t>
            </a:r>
            <a:r>
              <a:rPr lang="el-GR" sz="2200" dirty="0"/>
              <a:t> ιδρύματα αναμένεται ότι θα παρέχουν στους συμμετέχοντες/</a:t>
            </a:r>
            <a:r>
              <a:rPr lang="el-GR" sz="2200" dirty="0" err="1"/>
              <a:t>ουσες</a:t>
            </a:r>
            <a:r>
              <a:rPr lang="el-GR" sz="2200" dirty="0"/>
              <a:t> τη </a:t>
            </a:r>
            <a:r>
              <a:rPr lang="el-GR" sz="2200" dirty="0">
                <a:solidFill>
                  <a:schemeClr val="tx2"/>
                </a:solidFill>
              </a:rPr>
              <a:t>σχετική δήλωση απορρήτου </a:t>
            </a:r>
            <a:r>
              <a:rPr lang="el-GR" sz="2200" dirty="0"/>
              <a:t>για την επεξεργασία των προσωπικών τους δεδομένων πριν αυτά κωδικοποιηθούν στα ηλεκτρονικά συστήματα διαχείρισης κινητικότητας Erasmus+.</a:t>
            </a:r>
          </a:p>
          <a:p>
            <a:r>
              <a:rPr lang="el-GR" sz="2200" dirty="0"/>
              <a:t>Β</a:t>
            </a:r>
            <a:r>
              <a:rPr lang="en-GB" sz="2200" dirty="0" err="1"/>
              <a:t>eneficiary</a:t>
            </a:r>
            <a:r>
              <a:rPr lang="en-GB" sz="2200" dirty="0"/>
              <a:t> Module</a:t>
            </a:r>
            <a:endParaRPr lang="el-GR" sz="2200" dirty="0"/>
          </a:p>
          <a:p>
            <a:r>
              <a:rPr lang="en-GB" sz="2200" dirty="0"/>
              <a:t>EWP Erasmus Dashboard</a:t>
            </a:r>
            <a:endParaRPr lang="el-GR" sz="2200" dirty="0"/>
          </a:p>
          <a:p>
            <a:endParaRPr lang="el-GR" sz="2200" dirty="0"/>
          </a:p>
          <a:p>
            <a:pPr marL="0" indent="0">
              <a:buNone/>
            </a:pPr>
            <a:r>
              <a:rPr lang="en-GB" sz="2200" dirty="0"/>
              <a:t> </a:t>
            </a:r>
            <a:endParaRPr lang="el-GR" sz="2200" dirty="0"/>
          </a:p>
        </p:txBody>
      </p:sp>
    </p:spTree>
    <p:extLst>
      <p:ext uri="{BB962C8B-B14F-4D97-AF65-F5344CB8AC3E}">
        <p14:creationId xmlns:p14="http://schemas.microsoft.com/office/powerpoint/2010/main" val="1440585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FC09CB-1507-7C69-39CD-8C8382AE3279}"/>
              </a:ext>
            </a:extLst>
          </p:cNvPr>
          <p:cNvSpPr>
            <a:spLocks noGrp="1"/>
          </p:cNvSpPr>
          <p:nvPr>
            <p:ph type="title"/>
          </p:nvPr>
        </p:nvSpPr>
        <p:spPr>
          <a:xfrm>
            <a:off x="834318" y="636188"/>
            <a:ext cx="3200400" cy="5585619"/>
          </a:xfrm>
        </p:spPr>
        <p:txBody>
          <a:bodyPr>
            <a:normAutofit/>
          </a:bodyPr>
          <a:lstStyle/>
          <a:p>
            <a:r>
              <a:rPr lang="en-US" sz="4400" dirty="0">
                <a:solidFill>
                  <a:schemeClr val="tx2"/>
                </a:solidFill>
                <a:latin typeface="+mj-lt"/>
                <a:ea typeface="+mj-ea"/>
                <a:cs typeface="+mj-cs"/>
                <a:sym typeface="Symbol" panose="05050102010706020507" pitchFamily="18" charset="2"/>
              </a:rPr>
              <a:t></a:t>
            </a:r>
            <a:r>
              <a:rPr lang="en-US" sz="2800" b="1" dirty="0">
                <a:solidFill>
                  <a:schemeClr val="tx2"/>
                </a:solidFill>
                <a:sym typeface="Symbol" panose="05050102010706020507" pitchFamily="18" charset="2"/>
              </a:rPr>
              <a:t> </a:t>
            </a:r>
            <a:r>
              <a:rPr lang="el-GR" sz="2800" b="1" dirty="0">
                <a:solidFill>
                  <a:schemeClr val="tx2"/>
                </a:solidFill>
              </a:rPr>
              <a:t>Έλεγχοι </a:t>
            </a:r>
            <a:endParaRPr lang="en-GB" sz="2800" b="1" dirty="0">
              <a:solidFill>
                <a:schemeClr val="tx2"/>
              </a:solidFill>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47F9F0E-23BB-C59F-C3BF-E37D3DEED35A}"/>
              </a:ext>
            </a:extLst>
          </p:cNvPr>
          <p:cNvSpPr>
            <a:spLocks noGrp="1"/>
          </p:cNvSpPr>
          <p:nvPr>
            <p:ph idx="1"/>
          </p:nvPr>
        </p:nvSpPr>
        <p:spPr>
          <a:xfrm>
            <a:off x="4447308" y="591344"/>
            <a:ext cx="7479221" cy="5585619"/>
          </a:xfrm>
        </p:spPr>
        <p:txBody>
          <a:bodyPr anchor="ctr">
            <a:normAutofit/>
          </a:bodyPr>
          <a:lstStyle/>
          <a:p>
            <a:pPr marL="0" indent="0">
              <a:buNone/>
            </a:pPr>
            <a:r>
              <a:rPr lang="el-GR" sz="1800" dirty="0"/>
              <a:t>Η ΕΥ μπορεί κατά τη διάρκεια της δράσης ή μετά τη λήξη του έργου να ελέγξει τη σωστή υλοποίηση και συμμόρφωση με τις υποχρεώσεις που απορρέουν μέσα από τη Συμφωνία.</a:t>
            </a:r>
          </a:p>
          <a:p>
            <a:pPr marL="0" indent="0">
              <a:buNone/>
            </a:pPr>
            <a:r>
              <a:rPr lang="el-GR" sz="1800" b="1" dirty="0">
                <a:solidFill>
                  <a:schemeClr val="tx2"/>
                </a:solidFill>
              </a:rPr>
              <a:t>On-the-</a:t>
            </a:r>
            <a:r>
              <a:rPr lang="el-GR" sz="1800" b="1" dirty="0" err="1">
                <a:solidFill>
                  <a:schemeClr val="tx2"/>
                </a:solidFill>
              </a:rPr>
              <a:t>spot</a:t>
            </a:r>
            <a:r>
              <a:rPr lang="el-GR" sz="1800" b="1" dirty="0">
                <a:solidFill>
                  <a:schemeClr val="tx2"/>
                </a:solidFill>
              </a:rPr>
              <a:t> </a:t>
            </a:r>
            <a:r>
              <a:rPr lang="el-GR" sz="1800" b="1" dirty="0" err="1">
                <a:solidFill>
                  <a:schemeClr val="tx2"/>
                </a:solidFill>
              </a:rPr>
              <a:t>check</a:t>
            </a:r>
            <a:r>
              <a:rPr lang="el-GR" sz="1800" b="1" dirty="0">
                <a:solidFill>
                  <a:schemeClr val="tx2"/>
                </a:solidFill>
              </a:rPr>
              <a:t> </a:t>
            </a:r>
            <a:r>
              <a:rPr lang="el-GR" sz="1800" b="1" dirty="0" err="1">
                <a:solidFill>
                  <a:schemeClr val="tx2"/>
                </a:solidFill>
              </a:rPr>
              <a:t>during</a:t>
            </a:r>
            <a:r>
              <a:rPr lang="el-GR" sz="1800" b="1" dirty="0">
                <a:solidFill>
                  <a:schemeClr val="tx2"/>
                </a:solidFill>
              </a:rPr>
              <a:t> &amp; </a:t>
            </a:r>
            <a:r>
              <a:rPr lang="el-GR" sz="1800" b="1" dirty="0" err="1">
                <a:solidFill>
                  <a:schemeClr val="tx2"/>
                </a:solidFill>
              </a:rPr>
              <a:t>after</a:t>
            </a:r>
            <a:r>
              <a:rPr lang="el-GR" sz="1800" b="1" dirty="0">
                <a:solidFill>
                  <a:schemeClr val="tx2"/>
                </a:solidFill>
              </a:rPr>
              <a:t> the </a:t>
            </a:r>
            <a:r>
              <a:rPr lang="el-GR" sz="1800" b="1" dirty="0" err="1">
                <a:solidFill>
                  <a:schemeClr val="tx2"/>
                </a:solidFill>
              </a:rPr>
              <a:t>project</a:t>
            </a:r>
            <a:r>
              <a:rPr lang="el-GR" sz="1800" b="1" dirty="0">
                <a:solidFill>
                  <a:schemeClr val="tx2"/>
                </a:solidFill>
              </a:rPr>
              <a:t> </a:t>
            </a:r>
            <a:r>
              <a:rPr lang="el-GR" sz="1800" b="1" dirty="0" err="1">
                <a:solidFill>
                  <a:schemeClr val="tx2"/>
                </a:solidFill>
              </a:rPr>
              <a:t>implementation</a:t>
            </a:r>
            <a:r>
              <a:rPr lang="el-GR" sz="1800" b="1" dirty="0">
                <a:solidFill>
                  <a:schemeClr val="tx2"/>
                </a:solidFill>
              </a:rPr>
              <a:t>:  </a:t>
            </a:r>
          </a:p>
          <a:p>
            <a:pPr marL="0" indent="0">
              <a:buNone/>
            </a:pPr>
            <a:r>
              <a:rPr lang="el-GR" sz="1800" dirty="0"/>
              <a:t>Διενεργούνται κατά τη διάρκεια της υλοποίησης του έργου ή/ και μετά το τέλος του, ώστε η EY να επαληθεύει άμεσα την πραγματοποίηση και την </a:t>
            </a:r>
            <a:r>
              <a:rPr lang="el-GR" sz="1800" dirty="0" err="1"/>
              <a:t>επιλεξιμότητα</a:t>
            </a:r>
            <a:r>
              <a:rPr lang="el-GR" sz="1800" dirty="0"/>
              <a:t> όλων των δραστηριοτήτων</a:t>
            </a:r>
          </a:p>
          <a:p>
            <a:pPr marL="0" indent="0">
              <a:buNone/>
            </a:pPr>
            <a:r>
              <a:rPr lang="el-GR" sz="1800" b="1" dirty="0" err="1">
                <a:solidFill>
                  <a:schemeClr val="tx2"/>
                </a:solidFill>
              </a:rPr>
              <a:t>Final</a:t>
            </a:r>
            <a:r>
              <a:rPr lang="el-GR" sz="1800" b="1" dirty="0">
                <a:solidFill>
                  <a:schemeClr val="tx2"/>
                </a:solidFill>
              </a:rPr>
              <a:t> </a:t>
            </a:r>
            <a:r>
              <a:rPr lang="el-GR" sz="1800" b="1" dirty="0" err="1">
                <a:solidFill>
                  <a:schemeClr val="tx2"/>
                </a:solidFill>
              </a:rPr>
              <a:t>report</a:t>
            </a:r>
            <a:r>
              <a:rPr lang="el-GR" sz="1800" b="1" dirty="0">
                <a:solidFill>
                  <a:schemeClr val="tx2"/>
                </a:solidFill>
              </a:rPr>
              <a:t> </a:t>
            </a:r>
            <a:r>
              <a:rPr lang="el-GR" sz="1800" b="1" dirty="0" err="1">
                <a:solidFill>
                  <a:schemeClr val="tx2"/>
                </a:solidFill>
              </a:rPr>
              <a:t>check</a:t>
            </a:r>
            <a:r>
              <a:rPr lang="el-GR" sz="1800" b="1" dirty="0">
                <a:solidFill>
                  <a:schemeClr val="tx2"/>
                </a:solidFill>
              </a:rPr>
              <a:t>: </a:t>
            </a:r>
            <a:r>
              <a:rPr lang="el-GR" sz="1800" dirty="0"/>
              <a:t>Έλεγχος τελικής έκθεσης </a:t>
            </a:r>
            <a:r>
              <a:rPr lang="el-GR" sz="1800" i="1" u="sng" dirty="0">
                <a:solidFill>
                  <a:srgbClr val="00B050"/>
                </a:solidFill>
              </a:rPr>
              <a:t>(αφορά όλα τα ιδρύματα)</a:t>
            </a:r>
          </a:p>
          <a:p>
            <a:pPr marL="0" indent="0">
              <a:buNone/>
            </a:pPr>
            <a:r>
              <a:rPr lang="el-GR" sz="1800" b="1" dirty="0" err="1">
                <a:solidFill>
                  <a:schemeClr val="tx2"/>
                </a:solidFill>
              </a:rPr>
              <a:t>Desk</a:t>
            </a:r>
            <a:r>
              <a:rPr lang="el-GR" sz="1800" b="1" dirty="0">
                <a:solidFill>
                  <a:schemeClr val="tx2"/>
                </a:solidFill>
              </a:rPr>
              <a:t> </a:t>
            </a:r>
            <a:r>
              <a:rPr lang="el-GR" sz="1800" b="1" dirty="0" err="1">
                <a:solidFill>
                  <a:schemeClr val="tx2"/>
                </a:solidFill>
              </a:rPr>
              <a:t>check</a:t>
            </a:r>
            <a:r>
              <a:rPr lang="el-GR" sz="1800" b="1" dirty="0">
                <a:solidFill>
                  <a:schemeClr val="tx2"/>
                </a:solidFill>
              </a:rPr>
              <a:t>: </a:t>
            </a:r>
            <a:r>
              <a:rPr lang="el-GR" sz="1800" dirty="0"/>
              <a:t>Έλεγχος υποστηρικτικών αρχείων που διεξάγεται κατά το στάδιο της τελικής έκθεσης ή μετά από την υποβολή της. Ο δικαιούχος πρέπει να υποβάλει δικαιολογητικά για τις κατηγορίες του προϋπολογισμού που θα ζητηθούν από το ΙΔΕΠ</a:t>
            </a:r>
          </a:p>
          <a:p>
            <a:pPr marL="0" indent="0">
              <a:buNone/>
            </a:pPr>
            <a:r>
              <a:rPr lang="el-GR" sz="1800" b="1" dirty="0" err="1">
                <a:solidFill>
                  <a:schemeClr val="tx2"/>
                </a:solidFill>
              </a:rPr>
              <a:t>Monitoring</a:t>
            </a:r>
            <a:r>
              <a:rPr lang="el-GR" sz="1800" b="1" dirty="0">
                <a:solidFill>
                  <a:schemeClr val="tx2"/>
                </a:solidFill>
              </a:rPr>
              <a:t> </a:t>
            </a:r>
            <a:r>
              <a:rPr lang="el-GR" sz="1800" b="1" dirty="0" err="1">
                <a:solidFill>
                  <a:schemeClr val="tx2"/>
                </a:solidFill>
              </a:rPr>
              <a:t>visits</a:t>
            </a:r>
            <a:r>
              <a:rPr lang="el-GR" sz="1800" dirty="0"/>
              <a:t>: H EY μπορεί να διενεργεί επισκέψεις παρακολούθησης (φυσικές ή διαδικτυακές), οι οποίες έχουν στόχο κυρίως την υποστήριξη  και παροχή συμβουλών στους δικαιούχους.</a:t>
            </a:r>
          </a:p>
          <a:p>
            <a:endParaRPr lang="en-GB" sz="1800" dirty="0"/>
          </a:p>
        </p:txBody>
      </p:sp>
    </p:spTree>
    <p:extLst>
      <p:ext uri="{BB962C8B-B14F-4D97-AF65-F5344CB8AC3E}">
        <p14:creationId xmlns:p14="http://schemas.microsoft.com/office/powerpoint/2010/main" val="1798648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4400" b="1" kern="1200" dirty="0">
              <a:solidFill>
                <a:schemeClr val="tx1"/>
              </a:solidFill>
              <a:latin typeface="+mj-lt"/>
              <a:ea typeface="+mj-ea"/>
              <a:cs typeface="+mj-cs"/>
            </a:endParaRPr>
          </a:p>
        </p:txBody>
      </p:sp>
      <p:sp>
        <p:nvSpPr>
          <p:cNvPr id="25" name="Arc 2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TextBox 3">
            <a:extLst>
              <a:ext uri="{FF2B5EF4-FFF2-40B4-BE49-F238E27FC236}">
                <a16:creationId xmlns:a16="http://schemas.microsoft.com/office/drawing/2014/main" id="{6D869594-E238-1A10-93E7-1CA67C9069CC}"/>
              </a:ext>
            </a:extLst>
          </p:cNvPr>
          <p:cNvSpPr txBox="1"/>
          <p:nvPr/>
        </p:nvSpPr>
        <p:spPr>
          <a:xfrm>
            <a:off x="534764" y="1600264"/>
            <a:ext cx="10909984" cy="4666391"/>
          </a:xfrm>
          <a:prstGeom prst="rect">
            <a:avLst/>
          </a:prstGeom>
        </p:spPr>
        <p:txBody>
          <a:bodyPr vert="horz" lIns="91440" tIns="45720" rIns="91440" bIns="45720" rtlCol="0">
            <a:normAutofit/>
          </a:bodyPr>
          <a:lstStyle/>
          <a:p>
            <a:pPr>
              <a:lnSpc>
                <a:spcPct val="90000"/>
              </a:lnSpc>
              <a:spcAft>
                <a:spcPts val="600"/>
              </a:spcAft>
            </a:pPr>
            <a:endParaRPr lang="en-US" sz="1700" dirty="0"/>
          </a:p>
          <a:p>
            <a:pPr>
              <a:lnSpc>
                <a:spcPct val="90000"/>
              </a:lnSpc>
              <a:spcAft>
                <a:spcPts val="600"/>
              </a:spcAft>
            </a:pPr>
            <a:r>
              <a:rPr lang="en-US" sz="2000" b="1" dirty="0">
                <a:solidFill>
                  <a:schemeClr val="tx2"/>
                </a:solidFill>
              </a:rPr>
              <a:t>Επ</a:t>
            </a:r>
            <a:r>
              <a:rPr lang="en-US" sz="2000" b="1" dirty="0" err="1">
                <a:solidFill>
                  <a:schemeClr val="tx2"/>
                </a:solidFill>
              </a:rPr>
              <a:t>ιτό</a:t>
            </a:r>
            <a:r>
              <a:rPr lang="en-US" sz="2000" b="1" dirty="0">
                <a:solidFill>
                  <a:schemeClr val="tx2"/>
                </a:solidFill>
              </a:rPr>
              <a:t>πιος έλεγχος που πραγματοποιείται μετά την ολοκλήρωση του έργου και συνήθως μετά την επαλήθευση της τελικής έκθεσης ( ΝΑ Validation)</a:t>
            </a:r>
          </a:p>
          <a:p>
            <a:pPr>
              <a:lnSpc>
                <a:spcPct val="90000"/>
              </a:lnSpc>
              <a:spcAft>
                <a:spcPts val="600"/>
              </a:spcAft>
            </a:pPr>
            <a:endParaRPr lang="en-US" sz="1700" dirty="0"/>
          </a:p>
          <a:p>
            <a:pPr>
              <a:lnSpc>
                <a:spcPct val="90000"/>
              </a:lnSpc>
              <a:spcAft>
                <a:spcPts val="600"/>
              </a:spcAft>
            </a:pPr>
            <a:r>
              <a:rPr lang="en-US" dirty="0"/>
              <a:t>Ο </a:t>
            </a:r>
            <a:r>
              <a:rPr lang="en-US" dirty="0" err="1"/>
              <a:t>έλεγχος</a:t>
            </a:r>
            <a:r>
              <a:rPr lang="en-US" dirty="0"/>
              <a:t> </a:t>
            </a:r>
            <a:r>
              <a:rPr lang="en-US" dirty="0" err="1"/>
              <a:t>συστημάτων</a:t>
            </a:r>
            <a:r>
              <a:rPr lang="en-US" dirty="0"/>
              <a:t> πρα</a:t>
            </a:r>
            <a:r>
              <a:rPr lang="en-US" dirty="0" err="1"/>
              <a:t>γμ</a:t>
            </a:r>
            <a:r>
              <a:rPr lang="en-US" dirty="0"/>
              <a:t>ατοποιείται για να καθοριστ</a:t>
            </a:r>
            <a:r>
              <a:rPr lang="el-GR" dirty="0" err="1"/>
              <a:t>εί</a:t>
            </a:r>
            <a:r>
              <a:rPr lang="en-US" dirty="0"/>
              <a:t>:</a:t>
            </a:r>
          </a:p>
          <a:p>
            <a:pPr>
              <a:lnSpc>
                <a:spcPct val="90000"/>
              </a:lnSpc>
              <a:spcAft>
                <a:spcPts val="600"/>
              </a:spcAft>
            </a:pPr>
            <a:r>
              <a:rPr lang="en-US" dirty="0"/>
              <a:t>- H συμμόρφωση </a:t>
            </a:r>
            <a:r>
              <a:rPr lang="en-US" dirty="0" err="1"/>
              <a:t>του</a:t>
            </a:r>
            <a:r>
              <a:rPr lang="en-US" dirty="0"/>
              <a:t> </a:t>
            </a:r>
            <a:r>
              <a:rPr lang="en-US" dirty="0" err="1"/>
              <a:t>οργ</a:t>
            </a:r>
            <a:r>
              <a:rPr lang="en-US" dirty="0"/>
              <a:t>ανισμού με τις δεσμεύσεις που αναλήφθηκαν ως αποτέλεσμα της διαπίστευσής του με το Χάρτη Erasmus </a:t>
            </a:r>
          </a:p>
          <a:p>
            <a:pPr>
              <a:lnSpc>
                <a:spcPct val="90000"/>
              </a:lnSpc>
              <a:spcAft>
                <a:spcPts val="600"/>
              </a:spcAft>
            </a:pPr>
            <a:r>
              <a:rPr lang="en-US" dirty="0"/>
              <a:t>- H συμμόρφωση </a:t>
            </a:r>
            <a:r>
              <a:rPr lang="en-US" dirty="0" err="1"/>
              <a:t>του</a:t>
            </a:r>
            <a:r>
              <a:rPr lang="en-US" dirty="0"/>
              <a:t> </a:t>
            </a:r>
            <a:r>
              <a:rPr lang="en-US" dirty="0" err="1"/>
              <a:t>οργ</a:t>
            </a:r>
            <a:r>
              <a:rPr lang="en-US" dirty="0"/>
              <a:t>ανισμού με τα πρότυπα εφαρμογής, όρους και προϋποθέσεις της Συμφωνίας Επιχορήγησης </a:t>
            </a:r>
          </a:p>
          <a:p>
            <a:pPr>
              <a:lnSpc>
                <a:spcPct val="90000"/>
              </a:lnSpc>
              <a:spcAft>
                <a:spcPts val="600"/>
              </a:spcAft>
            </a:pPr>
            <a:r>
              <a:rPr lang="en-US" dirty="0"/>
              <a:t>- </a:t>
            </a:r>
            <a:r>
              <a:rPr lang="el-GR" dirty="0"/>
              <a:t>Η </a:t>
            </a:r>
            <a:r>
              <a:rPr lang="en-US" dirty="0"/>
              <a:t>επα</a:t>
            </a:r>
            <a:r>
              <a:rPr lang="en-US" dirty="0" err="1"/>
              <a:t>λήθευση</a:t>
            </a:r>
            <a:r>
              <a:rPr lang="en-US" dirty="0"/>
              <a:t> της επιλεξιμότητας όλων των δραστηριοτήτων του έργου και των συμμετεχόντων με όλα τα μέσα τεκμηρίωσης, προκειμένου να αποκλειστεί διπλή χρηματοδότηση ή άλλες παρατυπίες</a:t>
            </a:r>
            <a:endParaRPr lang="el-GR" dirty="0"/>
          </a:p>
          <a:p>
            <a:pPr>
              <a:lnSpc>
                <a:spcPct val="90000"/>
              </a:lnSpc>
              <a:spcAft>
                <a:spcPts val="600"/>
              </a:spcAft>
            </a:pPr>
            <a:r>
              <a:rPr lang="el-GR" dirty="0"/>
              <a:t>- </a:t>
            </a:r>
            <a:r>
              <a:rPr lang="el-GR" dirty="0" err="1"/>
              <a:t>Ελεγχος</a:t>
            </a:r>
            <a:r>
              <a:rPr lang="el-GR" dirty="0"/>
              <a:t> της διαχείρισης εγγράφων και τήρηση αρχείου (φυσικού ή/και ηλεκτρονικού)</a:t>
            </a:r>
            <a:endParaRPr lang="en-US" dirty="0"/>
          </a:p>
          <a:p>
            <a:pPr indent="-228600">
              <a:lnSpc>
                <a:spcPct val="90000"/>
              </a:lnSpc>
              <a:spcAft>
                <a:spcPts val="600"/>
              </a:spcAft>
              <a:buFont typeface="Arial" panose="020B0604020202020204" pitchFamily="34" charset="0"/>
              <a:buChar char="•"/>
            </a:pPr>
            <a:endParaRPr lang="en-US" sz="1700" dirty="0"/>
          </a:p>
          <a:p>
            <a:pPr>
              <a:lnSpc>
                <a:spcPct val="90000"/>
              </a:lnSpc>
              <a:spcAft>
                <a:spcPts val="600"/>
              </a:spcAft>
            </a:pPr>
            <a:r>
              <a:rPr lang="en-US" sz="1700" dirty="0"/>
              <a:t>*</a:t>
            </a:r>
            <a:r>
              <a:rPr lang="en-US" sz="1700" b="1" i="1" dirty="0"/>
              <a:t>Η </a:t>
            </a:r>
            <a:r>
              <a:rPr lang="en-US" sz="1700" b="1" i="1" dirty="0" err="1"/>
              <a:t>Ευρω</a:t>
            </a:r>
            <a:r>
              <a:rPr lang="en-US" sz="1700" b="1" i="1" dirty="0"/>
              <a:t>παϊκή Επιτροπή διατηρεί το δικαίωμα να ελέγχει και να επανεξετάζει όπως και η χορηγούσα αρχή </a:t>
            </a:r>
          </a:p>
        </p:txBody>
      </p:sp>
      <p:pic>
        <p:nvPicPr>
          <p:cNvPr id="5" name="Picture 4">
            <a:extLst>
              <a:ext uri="{FF2B5EF4-FFF2-40B4-BE49-F238E27FC236}">
                <a16:creationId xmlns:a16="http://schemas.microsoft.com/office/drawing/2014/main" id="{99218814-3F1F-4C70-7AF9-E417B62B91E6}"/>
              </a:ext>
            </a:extLst>
          </p:cNvPr>
          <p:cNvPicPr>
            <a:picLocks noChangeAspect="1"/>
          </p:cNvPicPr>
          <p:nvPr/>
        </p:nvPicPr>
        <p:blipFill>
          <a:blip r:embed="rId3"/>
          <a:stretch>
            <a:fillRect/>
          </a:stretch>
        </p:blipFill>
        <p:spPr>
          <a:xfrm>
            <a:off x="554256" y="906397"/>
            <a:ext cx="5541744" cy="749873"/>
          </a:xfrm>
          <a:prstGeom prst="rect">
            <a:avLst/>
          </a:prstGeom>
        </p:spPr>
      </p:pic>
    </p:spTree>
    <p:extLst>
      <p:ext uri="{BB962C8B-B14F-4D97-AF65-F5344CB8AC3E}">
        <p14:creationId xmlns:p14="http://schemas.microsoft.com/office/powerpoint/2010/main" val="518237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45806" y="277465"/>
            <a:ext cx="11107994" cy="1413223"/>
          </a:xfrm>
          <a:prstGeom prst="rect">
            <a:avLst/>
          </a:prstGeom>
        </p:spPr>
        <p:txBody>
          <a:bodyPr vert="horz" lIns="91440" tIns="45720" rIns="91440" bIns="45720" rtlCol="0" anchor="ctr">
            <a:normAutofit/>
          </a:bodyPr>
          <a:lstStyle>
            <a:defPPr>
              <a:defRPr lang="en-US"/>
            </a:defPPr>
            <a:lvl1pPr>
              <a:defRPr sz="2600" b="1">
                <a:solidFill>
                  <a:schemeClr val="bg1"/>
                </a:solidFill>
              </a:defRPr>
            </a:lvl1pPr>
          </a:lstStyle>
          <a:p>
            <a:pPr>
              <a:lnSpc>
                <a:spcPct val="90000"/>
              </a:lnSpc>
              <a:spcBef>
                <a:spcPct val="0"/>
              </a:spcBef>
              <a:spcAft>
                <a:spcPts val="486"/>
              </a:spcAft>
            </a:pPr>
            <a:r>
              <a:rPr lang="en-US" sz="2800" dirty="0">
                <a:solidFill>
                  <a:schemeClr val="tx2"/>
                </a:solidFill>
                <a:latin typeface="+mj-lt"/>
                <a:ea typeface="+mj-ea"/>
                <a:cs typeface="+mj-cs"/>
                <a:sym typeface="Symbol" panose="05050102010706020507" pitchFamily="18" charset="2"/>
              </a:rPr>
              <a:t></a:t>
            </a:r>
            <a:r>
              <a:rPr lang="el-GR" sz="2800" dirty="0">
                <a:solidFill>
                  <a:schemeClr val="tx2"/>
                </a:solidFill>
                <a:latin typeface="+mj-lt"/>
                <a:ea typeface="+mj-ea"/>
                <a:cs typeface="+mj-cs"/>
                <a:sym typeface="Symbol" panose="05050102010706020507" pitchFamily="18" charset="2"/>
              </a:rPr>
              <a:t> </a:t>
            </a:r>
            <a:r>
              <a:rPr lang="en-US" sz="2800" dirty="0">
                <a:solidFill>
                  <a:schemeClr val="tx2"/>
                </a:solidFill>
                <a:latin typeface="+mj-lt"/>
                <a:ea typeface="+mj-ea"/>
                <a:cs typeface="+mj-cs"/>
              </a:rPr>
              <a:t>Τήρηση Αρχείου</a:t>
            </a:r>
          </a:p>
        </p:txBody>
      </p:sp>
      <p:sp>
        <p:nvSpPr>
          <p:cNvPr id="4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0" y="2055306"/>
            <a:ext cx="2821858" cy="4561805"/>
          </a:xfrm>
          <a:prstGeom prst="rect">
            <a:avLst/>
          </a:prstGeom>
        </p:spPr>
        <p:txBody>
          <a:bodyPr vert="horz" lIns="91440" tIns="45720" rIns="91440" bIns="45720" rtlCol="0">
            <a:normAutofit/>
          </a:bodyPr>
          <a:lstStyle/>
          <a:p>
            <a:pPr>
              <a:lnSpc>
                <a:spcPct val="70000"/>
              </a:lnSpc>
              <a:spcBef>
                <a:spcPts val="1000"/>
              </a:spcBef>
              <a:spcAft>
                <a:spcPts val="486"/>
              </a:spcAft>
            </a:pPr>
            <a:r>
              <a:rPr lang="el-GR" sz="1900" dirty="0"/>
              <a:t>Α</a:t>
            </a:r>
            <a:r>
              <a:rPr lang="en-US" sz="1900" dirty="0" err="1"/>
              <a:t>ρχείο</a:t>
            </a:r>
            <a:r>
              <a:rPr lang="el-GR" sz="1900" dirty="0"/>
              <a:t> </a:t>
            </a:r>
            <a:r>
              <a:rPr lang="en-US" sz="1900" dirty="0" err="1"/>
              <a:t>με</a:t>
            </a:r>
            <a:r>
              <a:rPr lang="en-US" sz="1900" dirty="0"/>
              <a:t> </a:t>
            </a:r>
            <a:r>
              <a:rPr lang="en-US" sz="1900" dirty="0" err="1"/>
              <a:t>έντυ</a:t>
            </a:r>
            <a:r>
              <a:rPr lang="en-US" sz="1900" dirty="0"/>
              <a:t>πα που αφορούν τις κινητικότητες</a:t>
            </a:r>
            <a:r>
              <a:rPr lang="el-GR" sz="1900" dirty="0"/>
              <a:t> σύμφωνα με την εκάστοτε Συμφωνία Επιχορήγησης τηρείται </a:t>
            </a:r>
            <a:r>
              <a:rPr lang="en-US" sz="1900" dirty="0" err="1"/>
              <a:t>γι</a:t>
            </a:r>
            <a:r>
              <a:rPr lang="en-US" sz="1900" dirty="0"/>
              <a:t>α:</a:t>
            </a:r>
            <a:endParaRPr lang="el-GR" sz="1900" dirty="0"/>
          </a:p>
          <a:p>
            <a:pPr marL="342900" indent="-342900">
              <a:lnSpc>
                <a:spcPct val="70000"/>
              </a:lnSpc>
              <a:spcBef>
                <a:spcPts val="1000"/>
              </a:spcBef>
              <a:spcAft>
                <a:spcPts val="486"/>
              </a:spcAft>
              <a:buFont typeface="Courier New" panose="02070309020205020404" pitchFamily="49" charset="0"/>
              <a:buChar char="o"/>
            </a:pPr>
            <a:r>
              <a:rPr lang="en-US" sz="1900" dirty="0" err="1"/>
              <a:t>τουλάχιστον</a:t>
            </a:r>
            <a:r>
              <a:rPr lang="en-US" sz="1900" dirty="0"/>
              <a:t> 3 </a:t>
            </a:r>
            <a:r>
              <a:rPr lang="en-US" sz="1900" dirty="0" err="1"/>
              <a:t>χρόνι</a:t>
            </a:r>
            <a:r>
              <a:rPr lang="en-US" sz="1900" dirty="0"/>
              <a:t>α για σχέδια με χρηματοδότηση κάτω από 60 000 ΕΥΡΩ</a:t>
            </a:r>
          </a:p>
          <a:p>
            <a:pPr marL="342900" indent="-342900">
              <a:lnSpc>
                <a:spcPct val="70000"/>
              </a:lnSpc>
              <a:spcBef>
                <a:spcPts val="1000"/>
              </a:spcBef>
              <a:spcAft>
                <a:spcPts val="486"/>
              </a:spcAft>
              <a:buFont typeface="Courier New" panose="02070309020205020404" pitchFamily="49" charset="0"/>
              <a:buChar char="o"/>
            </a:pPr>
            <a:r>
              <a:rPr lang="en-US" sz="1900" dirty="0" err="1"/>
              <a:t>τουλάχιστον</a:t>
            </a:r>
            <a:r>
              <a:rPr lang="en-US" sz="1900" dirty="0"/>
              <a:t> 5 </a:t>
            </a:r>
            <a:r>
              <a:rPr lang="en-US" sz="1900" dirty="0" err="1"/>
              <a:t>χρόνι</a:t>
            </a:r>
            <a:r>
              <a:rPr lang="en-US" sz="1900" dirty="0"/>
              <a:t>α για σχέδια με χρηματοδότηση ίση ή περισσότερη των 60 000 ΕΥΡΩ</a:t>
            </a:r>
          </a:p>
          <a:p>
            <a:pPr marL="228600" indent="-228600">
              <a:lnSpc>
                <a:spcPct val="70000"/>
              </a:lnSpc>
              <a:spcBef>
                <a:spcPts val="1000"/>
              </a:spcBef>
              <a:spcAft>
                <a:spcPts val="486"/>
              </a:spcAft>
              <a:buFont typeface="Arial" panose="020B0604020202020204" pitchFamily="34" charset="0"/>
              <a:buChar char="•"/>
            </a:pPr>
            <a:endParaRPr lang="el-GR" sz="2200" dirty="0"/>
          </a:p>
          <a:p>
            <a:pPr marL="228600" indent="-228600">
              <a:lnSpc>
                <a:spcPct val="70000"/>
              </a:lnSpc>
              <a:spcBef>
                <a:spcPts val="1000"/>
              </a:spcBef>
              <a:spcAft>
                <a:spcPts val="486"/>
              </a:spcAft>
              <a:buFont typeface="Arial" panose="020B0604020202020204" pitchFamily="34" charset="0"/>
              <a:buChar char="•"/>
            </a:pPr>
            <a:endParaRPr lang="en-US" sz="2200" dirty="0"/>
          </a:p>
        </p:txBody>
      </p:sp>
      <p:graphicFrame>
        <p:nvGraphicFramePr>
          <p:cNvPr id="48" name="TextBox 7">
            <a:extLst>
              <a:ext uri="{FF2B5EF4-FFF2-40B4-BE49-F238E27FC236}">
                <a16:creationId xmlns:a16="http://schemas.microsoft.com/office/drawing/2014/main" id="{B8775C49-F2EF-C69A-47FE-14DFD6091500}"/>
              </a:ext>
            </a:extLst>
          </p:cNvPr>
          <p:cNvGraphicFramePr/>
          <p:nvPr>
            <p:extLst>
              <p:ext uri="{D42A27DB-BD31-4B8C-83A1-F6EECF244321}">
                <p14:modId xmlns:p14="http://schemas.microsoft.com/office/powerpoint/2010/main" val="2890533640"/>
              </p:ext>
            </p:extLst>
          </p:nvPr>
        </p:nvGraphicFramePr>
        <p:xfrm>
          <a:off x="2821858" y="-296344"/>
          <a:ext cx="9881419" cy="7154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866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5177" y="-7399"/>
            <a:ext cx="3277307"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ΚΛΕΙΣΙΜΟ ΣΧΕΔΙΟΥ (1)</a:t>
            </a:r>
            <a:endParaRPr lang="en-GB" dirty="0"/>
          </a:p>
        </p:txBody>
      </p:sp>
      <p:sp>
        <p:nvSpPr>
          <p:cNvPr id="7" name="TextBox 6"/>
          <p:cNvSpPr txBox="1"/>
          <p:nvPr/>
        </p:nvSpPr>
        <p:spPr>
          <a:xfrm>
            <a:off x="96416" y="88491"/>
            <a:ext cx="4868874" cy="6647974"/>
          </a:xfrm>
          <a:prstGeom prst="rect">
            <a:avLst/>
          </a:prstGeom>
          <a:noFill/>
        </p:spPr>
        <p:txBody>
          <a:bodyPr wrap="square" rtlCol="0">
            <a:spAutoFit/>
          </a:bodyPr>
          <a:lstStyle/>
          <a:p>
            <a:pPr algn="just">
              <a:lnSpc>
                <a:spcPct val="150000"/>
              </a:lnSpc>
            </a:pPr>
            <a:endParaRPr lang="en-GB" dirty="0"/>
          </a:p>
          <a:p>
            <a:pPr algn="just">
              <a:lnSpc>
                <a:spcPct val="150000"/>
              </a:lnSpc>
            </a:pPr>
            <a:r>
              <a:rPr lang="el-GR" sz="2800" b="1" dirty="0">
                <a:solidFill>
                  <a:schemeClr val="tx2"/>
                </a:solidFill>
                <a:sym typeface="Symbol" panose="05050102010706020507" pitchFamily="18" charset="2"/>
              </a:rPr>
              <a:t> </a:t>
            </a:r>
            <a:r>
              <a:rPr lang="el-GR" sz="2800" b="1" dirty="0">
                <a:solidFill>
                  <a:schemeClr val="tx2"/>
                </a:solidFill>
                <a:latin typeface="+mj-lt"/>
                <a:ea typeface="+mj-ea"/>
                <a:cs typeface="+mj-cs"/>
              </a:rPr>
              <a:t>Τελική Έκθεση</a:t>
            </a:r>
          </a:p>
          <a:p>
            <a:pPr algn="just">
              <a:lnSpc>
                <a:spcPct val="150000"/>
              </a:lnSpc>
            </a:pPr>
            <a:endParaRPr lang="el-GR" dirty="0"/>
          </a:p>
          <a:p>
            <a:pPr marL="285750" indent="-285750" algn="just">
              <a:buClr>
                <a:schemeClr val="tx1"/>
              </a:buClr>
              <a:buFont typeface="Courier New" panose="02070309020205020404" pitchFamily="49" charset="0"/>
              <a:buChar char="o"/>
            </a:pPr>
            <a:r>
              <a:rPr lang="el-GR" dirty="0"/>
              <a:t>Υποβάλλεται ηλεκτρονικά μέσω του εργαλείου </a:t>
            </a:r>
            <a:r>
              <a:rPr lang="en-US" dirty="0"/>
              <a:t>Beneficiary Module</a:t>
            </a:r>
            <a:endParaRPr lang="el-GR" dirty="0"/>
          </a:p>
          <a:p>
            <a:pPr algn="just">
              <a:buClr>
                <a:schemeClr val="tx1"/>
              </a:buClr>
            </a:pPr>
            <a:endParaRPr lang="en-GB" dirty="0"/>
          </a:p>
          <a:p>
            <a:pPr marL="285750" indent="-285750" algn="just">
              <a:buClr>
                <a:schemeClr val="tx1"/>
              </a:buClr>
              <a:buFont typeface="Courier New" panose="02070309020205020404" pitchFamily="49" charset="0"/>
              <a:buChar char="o"/>
            </a:pPr>
            <a:r>
              <a:rPr lang="el-GR" dirty="0"/>
              <a:t>Συνοδεύεται από τα απαραίτητα έντυπα και αποδείξεις </a:t>
            </a:r>
          </a:p>
          <a:p>
            <a:pPr algn="just">
              <a:buClr>
                <a:schemeClr val="tx1"/>
              </a:buClr>
            </a:pPr>
            <a:r>
              <a:rPr lang="el-GR" dirty="0"/>
              <a:t>    για δαπάνες που πραγματοποιηθήκαν βάσει </a:t>
            </a:r>
          </a:p>
          <a:p>
            <a:pPr algn="just">
              <a:buClr>
                <a:schemeClr val="tx1"/>
              </a:buClr>
            </a:pPr>
            <a:r>
              <a:rPr lang="el-GR" dirty="0"/>
              <a:t>    πραγματικών εξόδων</a:t>
            </a:r>
            <a:r>
              <a:rPr lang="en-GB" dirty="0"/>
              <a:t> </a:t>
            </a:r>
            <a:endParaRPr lang="el-GR" dirty="0"/>
          </a:p>
          <a:p>
            <a:pPr algn="just">
              <a:buClr>
                <a:schemeClr val="tx1"/>
              </a:buClr>
            </a:pPr>
            <a:r>
              <a:rPr lang="el-GR" dirty="0"/>
              <a:t>    (</a:t>
            </a:r>
            <a:r>
              <a:rPr lang="en-GB" dirty="0"/>
              <a:t>inclusion support </a:t>
            </a:r>
            <a:r>
              <a:rPr lang="el-GR" dirty="0"/>
              <a:t>ή </a:t>
            </a:r>
            <a:r>
              <a:rPr lang="en-GB" dirty="0"/>
              <a:t>exceptional cost, </a:t>
            </a:r>
            <a:r>
              <a:rPr lang="el-GR" dirty="0"/>
              <a:t>ή αν </a:t>
            </a:r>
          </a:p>
          <a:p>
            <a:pPr algn="just">
              <a:buClr>
                <a:schemeClr val="tx1"/>
              </a:buClr>
            </a:pPr>
            <a:r>
              <a:rPr lang="el-GR" dirty="0"/>
              <a:t>    προκύπτει </a:t>
            </a:r>
            <a:r>
              <a:rPr lang="en-GB" dirty="0"/>
              <a:t>Force Majeure)</a:t>
            </a:r>
            <a:endParaRPr lang="el-GR" dirty="0"/>
          </a:p>
          <a:p>
            <a:pPr marL="285750" indent="-285750" algn="just">
              <a:buClr>
                <a:schemeClr val="tx1"/>
              </a:buClr>
              <a:buFont typeface="Courier New" panose="02070309020205020404" pitchFamily="49" charset="0"/>
              <a:buChar char="o"/>
            </a:pPr>
            <a:endParaRPr lang="el-GR" dirty="0"/>
          </a:p>
          <a:p>
            <a:pPr marL="285750" indent="-285750" algn="just">
              <a:buClr>
                <a:schemeClr val="tx1"/>
              </a:buClr>
              <a:buFont typeface="Courier New" panose="02070309020205020404" pitchFamily="49" charset="0"/>
              <a:buChar char="o"/>
            </a:pPr>
            <a:r>
              <a:rPr lang="el-GR" dirty="0"/>
              <a:t>Αξιολογείται πάντοτε μετά τη λήξη  του σχεδίου</a:t>
            </a:r>
          </a:p>
          <a:p>
            <a:pPr marL="285750" indent="-285750" algn="just">
              <a:buClr>
                <a:schemeClr val="tx1"/>
              </a:buClr>
              <a:buFont typeface="Courier New" panose="02070309020205020404" pitchFamily="49" charset="0"/>
              <a:buChar char="o"/>
            </a:pPr>
            <a:endParaRPr lang="el-GR" dirty="0"/>
          </a:p>
          <a:p>
            <a:pPr marL="285750" indent="-285750" algn="just">
              <a:buClr>
                <a:schemeClr val="tx1"/>
              </a:buClr>
              <a:buFont typeface="Courier New" panose="02070309020205020404" pitchFamily="49" charset="0"/>
              <a:buChar char="o"/>
            </a:pPr>
            <a:r>
              <a:rPr lang="el-GR" dirty="0"/>
              <a:t>Εάν λάβει βαθμολογία κάτω από 60/100 είναι πιθανή η μείωση της τελικής πληρωμής/ </a:t>
            </a:r>
            <a:r>
              <a:rPr lang="en-GB" dirty="0"/>
              <a:t>Grant Reduction </a:t>
            </a:r>
            <a:r>
              <a:rPr lang="el-GR" dirty="0"/>
              <a:t>άρθρο 28.</a:t>
            </a:r>
          </a:p>
          <a:p>
            <a:pPr marL="285750" indent="-285750" algn="just">
              <a:buClr>
                <a:schemeClr val="tx1"/>
              </a:buClr>
              <a:buFont typeface="Courier New" panose="02070309020205020404" pitchFamily="49" charset="0"/>
              <a:buChar char="o"/>
            </a:pPr>
            <a:endParaRPr lang="el-GR" sz="2100" dirty="0">
              <a:solidFill>
                <a:schemeClr val="tx1">
                  <a:lumMod val="75000"/>
                  <a:lumOff val="25000"/>
                </a:schemeClr>
              </a:solidFill>
            </a:endParaRPr>
          </a:p>
          <a:p>
            <a:pPr algn="just">
              <a:buClr>
                <a:schemeClr val="tx1"/>
              </a:buClr>
            </a:pPr>
            <a:endParaRPr lang="el-GR" sz="2100" dirty="0">
              <a:solidFill>
                <a:schemeClr val="tx1">
                  <a:lumMod val="75000"/>
                  <a:lumOff val="25000"/>
                </a:schemeClr>
              </a:solidFill>
            </a:endParaRPr>
          </a:p>
        </p:txBody>
      </p:sp>
      <p:sp>
        <p:nvSpPr>
          <p:cNvPr id="62" name="TextBox 61"/>
          <p:cNvSpPr txBox="1"/>
          <p:nvPr/>
        </p:nvSpPr>
        <p:spPr>
          <a:xfrm>
            <a:off x="8444347" y="591964"/>
            <a:ext cx="418704" cy="369332"/>
          </a:xfrm>
          <a:prstGeom prst="rect">
            <a:avLst/>
          </a:prstGeom>
          <a:noFill/>
        </p:spPr>
        <p:txBody>
          <a:bodyPr wrap="none" rtlCol="0">
            <a:spAutoFit/>
          </a:bodyPr>
          <a:lstStyle/>
          <a:p>
            <a:r>
              <a:rPr lang="el-GR" dirty="0">
                <a:solidFill>
                  <a:schemeClr val="bg1"/>
                </a:solidFill>
              </a:rPr>
              <a:t>60</a:t>
            </a:r>
            <a:endParaRPr lang="en-GB" dirty="0">
              <a:solidFill>
                <a:schemeClr val="bg1"/>
              </a:solidFill>
            </a:endParaRPr>
          </a:p>
        </p:txBody>
      </p:sp>
      <p:sp>
        <p:nvSpPr>
          <p:cNvPr id="66" name="TextBox 65"/>
          <p:cNvSpPr txBox="1"/>
          <p:nvPr/>
        </p:nvSpPr>
        <p:spPr>
          <a:xfrm>
            <a:off x="10968740" y="582574"/>
            <a:ext cx="418704" cy="369332"/>
          </a:xfrm>
          <a:prstGeom prst="rect">
            <a:avLst/>
          </a:prstGeom>
          <a:noFill/>
        </p:spPr>
        <p:txBody>
          <a:bodyPr wrap="none" rtlCol="0">
            <a:spAutoFit/>
          </a:bodyPr>
          <a:lstStyle/>
          <a:p>
            <a:r>
              <a:rPr lang="el-GR" dirty="0">
                <a:solidFill>
                  <a:schemeClr val="bg1"/>
                </a:solidFill>
              </a:rPr>
              <a:t>60</a:t>
            </a:r>
            <a:endParaRPr lang="en-GB" dirty="0">
              <a:solidFill>
                <a:schemeClr val="bg1"/>
              </a:solidFill>
            </a:endParaRPr>
          </a:p>
        </p:txBody>
      </p:sp>
      <p:graphicFrame>
        <p:nvGraphicFramePr>
          <p:cNvPr id="4" name="Diagram 3">
            <a:extLst>
              <a:ext uri="{FF2B5EF4-FFF2-40B4-BE49-F238E27FC236}">
                <a16:creationId xmlns:a16="http://schemas.microsoft.com/office/drawing/2014/main" id="{D653D48A-5358-8387-DE05-B07589773973}"/>
              </a:ext>
            </a:extLst>
          </p:cNvPr>
          <p:cNvGraphicFramePr/>
          <p:nvPr>
            <p:extLst>
              <p:ext uri="{D42A27DB-BD31-4B8C-83A1-F6EECF244321}">
                <p14:modId xmlns:p14="http://schemas.microsoft.com/office/powerpoint/2010/main" val="254412983"/>
              </p:ext>
            </p:extLst>
          </p:nvPr>
        </p:nvGraphicFramePr>
        <p:xfrm>
          <a:off x="4571999" y="-196645"/>
          <a:ext cx="7523585" cy="6966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2211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F3D127-8A5C-B489-1B99-ED02A0B7020F}"/>
              </a:ext>
            </a:extLst>
          </p:cNvPr>
          <p:cNvSpPr>
            <a:spLocks noGrp="1"/>
          </p:cNvSpPr>
          <p:nvPr>
            <p:ph type="title"/>
          </p:nvPr>
        </p:nvSpPr>
        <p:spPr>
          <a:xfrm>
            <a:off x="838200" y="365125"/>
            <a:ext cx="3999271" cy="1325563"/>
          </a:xfrm>
        </p:spPr>
        <p:txBody>
          <a:bodyPr>
            <a:normAutofit fontScale="90000"/>
          </a:bodyPr>
          <a:lstStyle/>
          <a:p>
            <a:r>
              <a:rPr lang="en-US" sz="3600" b="1" dirty="0">
                <a:solidFill>
                  <a:schemeClr val="tx2"/>
                </a:solidFill>
                <a:sym typeface="Symbol" panose="05050102010706020507" pitchFamily="18" charset="2"/>
              </a:rPr>
              <a:t> </a:t>
            </a:r>
            <a:r>
              <a:rPr lang="en-GB" sz="3100" b="1" dirty="0">
                <a:solidFill>
                  <a:schemeClr val="tx2"/>
                </a:solidFill>
              </a:rPr>
              <a:t>Participant Survey</a:t>
            </a:r>
            <a:r>
              <a:rPr lang="el-GR" sz="3100" b="1" dirty="0">
                <a:solidFill>
                  <a:schemeClr val="tx2"/>
                </a:solidFill>
              </a:rPr>
              <a:t> </a:t>
            </a:r>
            <a:r>
              <a:rPr lang="en-GB" sz="3100" b="1" dirty="0">
                <a:solidFill>
                  <a:schemeClr val="tx2"/>
                </a:solidFill>
              </a:rPr>
              <a:t>Report</a:t>
            </a:r>
            <a:r>
              <a:rPr lang="el-GR" sz="3100" b="1" dirty="0">
                <a:solidFill>
                  <a:schemeClr val="tx2"/>
                </a:solidFill>
              </a:rPr>
              <a:t>/ έκθεση Συμμετέχοντα (</a:t>
            </a:r>
            <a:r>
              <a:rPr lang="en-GB" sz="3100" b="1" dirty="0">
                <a:solidFill>
                  <a:schemeClr val="tx2"/>
                </a:solidFill>
              </a:rPr>
              <a:t>Annex 6)</a:t>
            </a:r>
            <a:br>
              <a:rPr lang="el-GR" dirty="0"/>
            </a:br>
            <a:endParaRPr lang="en-GB" dirty="0"/>
          </a:p>
        </p:txBody>
      </p:sp>
      <p:sp>
        <p:nvSpPr>
          <p:cNvPr id="11" name="Freeform: Shape 10">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944B21C-A7B3-FF0E-A3AE-699EC978C5E0}"/>
              </a:ext>
            </a:extLst>
          </p:cNvPr>
          <p:cNvSpPr>
            <a:spLocks noGrp="1"/>
          </p:cNvSpPr>
          <p:nvPr>
            <p:ph idx="1"/>
          </p:nvPr>
        </p:nvSpPr>
        <p:spPr>
          <a:xfrm>
            <a:off x="136243" y="1763043"/>
            <a:ext cx="6685066" cy="4888252"/>
          </a:xfrm>
        </p:spPr>
        <p:txBody>
          <a:bodyPr>
            <a:normAutofit/>
          </a:bodyPr>
          <a:lstStyle/>
          <a:p>
            <a:pPr marL="0" indent="0">
              <a:buNone/>
            </a:pPr>
            <a:r>
              <a:rPr lang="el-GR" sz="1800" dirty="0"/>
              <a:t> Ο/Η  συμμετέχων/</a:t>
            </a:r>
            <a:r>
              <a:rPr lang="el-GR" sz="1800" dirty="0" err="1"/>
              <a:t>ουσα</a:t>
            </a:r>
            <a:r>
              <a:rPr lang="el-GR" sz="1800" dirty="0"/>
              <a:t> θα συμπληρώσει και θα υποβάλει την έκθεση σχετικά με την εμπειρία κινητικότητάς του (μέσω του διαδικτυακού εργαλείου </a:t>
            </a:r>
            <a:r>
              <a:rPr lang="el-GR" sz="1800" dirty="0" err="1"/>
              <a:t>EUSurvey</a:t>
            </a:r>
            <a:r>
              <a:rPr lang="el-GR" sz="1800" dirty="0"/>
              <a:t>) εντός 30 ημερών από την ολοκλήρωση της κινητικότητάς  </a:t>
            </a:r>
          </a:p>
          <a:p>
            <a:pPr marL="0" indent="0">
              <a:buNone/>
            </a:pPr>
            <a:r>
              <a:rPr lang="el-GR" sz="1800" i="1" dirty="0">
                <a:highlight>
                  <a:srgbClr val="FFFF00"/>
                </a:highlight>
              </a:rPr>
              <a:t>Επιλογή για εισερχόμενη μακροχρόνια κινητικότητα φοιτητών: 10 μέρες</a:t>
            </a:r>
          </a:p>
          <a:p>
            <a:pPr marL="0" indent="0">
              <a:buNone/>
            </a:pPr>
            <a:r>
              <a:rPr lang="el-GR" sz="1800" dirty="0"/>
              <a:t>Επιλογή για όλες τις άλλες κινητικότητες: 30 ημέρες μετά την παραλαβή της πρόσκλησης. </a:t>
            </a:r>
          </a:p>
          <a:p>
            <a:pPr marL="0" indent="0">
              <a:buNone/>
            </a:pPr>
            <a:r>
              <a:rPr lang="el-GR" sz="1800" b="1" i="1" dirty="0">
                <a:solidFill>
                  <a:schemeClr val="tx2"/>
                </a:solidFill>
              </a:rPr>
              <a:t>Οι συμμετέχοντες που αποτυγχάνουν να συμπληρώσουν και να υποβάλουν την ηλεκτρονική αναφορά συμμετοχής ενδέχεται να ζητηθεί από τον οργανισμό τους να επιστρέψουν εν μέρε</a:t>
            </a:r>
            <a:r>
              <a:rPr lang="el-GR" sz="1800" dirty="0">
                <a:solidFill>
                  <a:schemeClr val="tx2"/>
                </a:solidFill>
              </a:rPr>
              <a:t>ι </a:t>
            </a:r>
            <a:r>
              <a:rPr lang="el-GR" sz="1800" b="1" dirty="0">
                <a:solidFill>
                  <a:schemeClr val="tx2"/>
                </a:solidFill>
              </a:rPr>
              <a:t>ή πλήρως την οικονομική υποστήριξη που έλαβαν.</a:t>
            </a:r>
          </a:p>
          <a:p>
            <a:pPr marL="0" indent="0">
              <a:buNone/>
            </a:pPr>
            <a:r>
              <a:rPr lang="el-GR" sz="1800" dirty="0"/>
              <a:t>Κινητικότητα των φοιτητών για σπουδές </a:t>
            </a:r>
            <a:r>
              <a:rPr lang="el-GR" sz="1800" dirty="0">
                <a:sym typeface="Symbol" panose="05050102010706020507" pitchFamily="18" charset="2"/>
              </a:rPr>
              <a:t></a:t>
            </a:r>
            <a:r>
              <a:rPr lang="en-GB" sz="1800" dirty="0">
                <a:sym typeface="Symbol" panose="05050102010706020507" pitchFamily="18" charset="2"/>
              </a:rPr>
              <a:t> </a:t>
            </a:r>
            <a:r>
              <a:rPr lang="el-GR" sz="1800" dirty="0">
                <a:sym typeface="Symbol" panose="05050102010706020507" pitchFamily="18" charset="2"/>
              </a:rPr>
              <a:t>ενδεχομένως να προκύψει </a:t>
            </a:r>
            <a:r>
              <a:rPr lang="el-GR" sz="1800" dirty="0">
                <a:solidFill>
                  <a:schemeClr val="tx2"/>
                </a:solidFill>
              </a:rPr>
              <a:t>συμπληρωματική έκθεση </a:t>
            </a:r>
            <a:r>
              <a:rPr lang="el-GR" sz="1800" dirty="0"/>
              <a:t>για την αναφορά σε θέματα αναγνώρισης </a:t>
            </a:r>
            <a:r>
              <a:rPr lang="el-GR" sz="1800" b="1" dirty="0">
                <a:solidFill>
                  <a:schemeClr val="tx2"/>
                </a:solidFill>
              </a:rPr>
              <a:t>(υποχρεωτική)</a:t>
            </a:r>
            <a:endParaRPr lang="en-GB" sz="1800" b="1" dirty="0">
              <a:solidFill>
                <a:schemeClr val="tx2"/>
              </a:solidFill>
            </a:endParaRPr>
          </a:p>
        </p:txBody>
      </p:sp>
      <p:sp>
        <p:nvSpPr>
          <p:cNvPr id="13" name="Oval 12">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Block Arc 14">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eeform: Shape 16">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9" name="Straight Connector 18">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3" name="Arc 22">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6527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206822-0E94-D9DF-F58D-307A152DC13C}"/>
              </a:ext>
            </a:extLst>
          </p:cNvPr>
          <p:cNvSpPr>
            <a:spLocks noGrp="1"/>
          </p:cNvSpPr>
          <p:nvPr>
            <p:ph type="title"/>
          </p:nvPr>
        </p:nvSpPr>
        <p:spPr>
          <a:xfrm>
            <a:off x="1171074" y="1396686"/>
            <a:ext cx="3240506" cy="4064628"/>
          </a:xfrm>
        </p:spPr>
        <p:txBody>
          <a:bodyPr>
            <a:normAutofit/>
          </a:bodyPr>
          <a:lstStyle/>
          <a:p>
            <a:r>
              <a:rPr lang="en-US" sz="3600" b="1" dirty="0">
                <a:solidFill>
                  <a:schemeClr val="tx2"/>
                </a:solidFill>
                <a:sym typeface="Symbol" panose="05050102010706020507" pitchFamily="18" charset="2"/>
              </a:rPr>
              <a:t></a:t>
            </a:r>
            <a:r>
              <a:rPr lang="el-GR" sz="2800" b="1" dirty="0">
                <a:solidFill>
                  <a:schemeClr val="tx2"/>
                </a:solidFill>
                <a:sym typeface="Symbol" panose="05050102010706020507" pitchFamily="18" charset="2"/>
              </a:rPr>
              <a:t>Προστασία και Ασφάλεια Συμμετεχόντων </a:t>
            </a:r>
            <a:endParaRPr lang="en-GB" sz="2800" b="1" dirty="0">
              <a:solidFill>
                <a:schemeClr val="tx2"/>
              </a:solidFill>
            </a:endParaRPr>
          </a:p>
        </p:txBody>
      </p:sp>
      <p:sp>
        <p:nvSpPr>
          <p:cNvPr id="45" name="Arc 44">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6" name="Content Placeholder 2">
            <a:extLst>
              <a:ext uri="{FF2B5EF4-FFF2-40B4-BE49-F238E27FC236}">
                <a16:creationId xmlns:a16="http://schemas.microsoft.com/office/drawing/2014/main" id="{26C7DD86-3D34-0172-6DEF-4543DC1F7BAC}"/>
              </a:ext>
            </a:extLst>
          </p:cNvPr>
          <p:cNvSpPr>
            <a:spLocks noGrp="1"/>
          </p:cNvSpPr>
          <p:nvPr>
            <p:ph idx="1"/>
          </p:nvPr>
        </p:nvSpPr>
        <p:spPr>
          <a:xfrm>
            <a:off x="5303067" y="318363"/>
            <a:ext cx="6332658" cy="3935281"/>
          </a:xfrm>
        </p:spPr>
        <p:txBody>
          <a:bodyPr>
            <a:normAutofit fontScale="85000" lnSpcReduction="10000"/>
          </a:bodyPr>
          <a:lstStyle/>
          <a:p>
            <a:pPr marL="0" indent="0">
              <a:buNone/>
            </a:pPr>
            <a:r>
              <a:rPr lang="el-GR" sz="2400" dirty="0"/>
              <a:t>Τα ιδρύματα έχουν την υποχρέωση να παρέχουν αποτελεσματικές διαδικασίες και ρυθμίσεις για την παροχή ασφάλειας και προστασίας των συμμετεχόντων τους στο έργο</a:t>
            </a:r>
            <a:r>
              <a:rPr lang="en-GB" sz="2400" dirty="0"/>
              <a:t> (</a:t>
            </a:r>
            <a:r>
              <a:rPr lang="el-GR" sz="2400" dirty="0"/>
              <a:t>εισερχομένων και εξερχομένων)</a:t>
            </a:r>
          </a:p>
          <a:p>
            <a:pPr marL="0" indent="0">
              <a:buNone/>
            </a:pPr>
            <a:r>
              <a:rPr lang="el-GR" sz="2400" dirty="0"/>
              <a:t>- είτε παρέχοντας ασφάλιση τα ίδια </a:t>
            </a:r>
          </a:p>
          <a:p>
            <a:pPr marL="0" indent="0">
              <a:buNone/>
            </a:pPr>
            <a:r>
              <a:rPr lang="el-GR" sz="2400" dirty="0"/>
              <a:t>- είτε συνάπτοντας συμφωνία με τον οργανισμό υποδοχής ώστε ο τελευταίος να παρέχει την ασφάλιση στους συμμετέχοντες</a:t>
            </a:r>
          </a:p>
          <a:p>
            <a:pPr marL="0" indent="0">
              <a:buNone/>
            </a:pPr>
            <a:r>
              <a:rPr lang="el-GR" sz="2400" dirty="0"/>
              <a:t>- είτε παρέχοντας στον συμμετέχοντα τις σχετικές πληροφορίες και υποστήριξη για να ασφαλιστεί μόνος/η του/της. Η ασφαλιστική κάλυψη θα περιλαμβάνει </a:t>
            </a:r>
            <a:r>
              <a:rPr lang="el-GR" sz="2400" b="1" dirty="0">
                <a:solidFill>
                  <a:schemeClr val="tx2"/>
                </a:solidFill>
              </a:rPr>
              <a:t>τουλάχιστον ασφάλιση υγείας </a:t>
            </a:r>
            <a:r>
              <a:rPr lang="el-GR" sz="2400" dirty="0"/>
              <a:t>καθώς και ασφάλιση αστικής ευθύνης και ατυχήματος [υποχρεωτική για πρακτική άσκηση και προαιρετική για άλλες κινητικότητες] </a:t>
            </a:r>
          </a:p>
        </p:txBody>
      </p:sp>
      <p:pic>
        <p:nvPicPr>
          <p:cNvPr id="5" name="Picture 4">
            <a:extLst>
              <a:ext uri="{FF2B5EF4-FFF2-40B4-BE49-F238E27FC236}">
                <a16:creationId xmlns:a16="http://schemas.microsoft.com/office/drawing/2014/main" id="{B11D337D-D5AE-217F-AB49-45A39A9BA4F5}"/>
              </a:ext>
            </a:extLst>
          </p:cNvPr>
          <p:cNvPicPr>
            <a:picLocks noChangeAspect="1"/>
          </p:cNvPicPr>
          <p:nvPr/>
        </p:nvPicPr>
        <p:blipFill>
          <a:blip r:embed="rId2"/>
          <a:stretch>
            <a:fillRect/>
          </a:stretch>
        </p:blipFill>
        <p:spPr>
          <a:xfrm>
            <a:off x="5093465" y="4382990"/>
            <a:ext cx="6073666" cy="2156647"/>
          </a:xfrm>
          <a:prstGeom prst="rect">
            <a:avLst/>
          </a:prstGeom>
        </p:spPr>
      </p:pic>
    </p:spTree>
    <p:extLst>
      <p:ext uri="{BB962C8B-B14F-4D97-AF65-F5344CB8AC3E}">
        <p14:creationId xmlns:p14="http://schemas.microsoft.com/office/powerpoint/2010/main" val="4206414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206822-0E94-D9DF-F58D-307A152DC13C}"/>
              </a:ext>
            </a:extLst>
          </p:cNvPr>
          <p:cNvSpPr>
            <a:spLocks noGrp="1"/>
          </p:cNvSpPr>
          <p:nvPr>
            <p:ph type="title"/>
          </p:nvPr>
        </p:nvSpPr>
        <p:spPr>
          <a:xfrm>
            <a:off x="323041" y="224897"/>
            <a:ext cx="3200400" cy="4461163"/>
          </a:xfrm>
        </p:spPr>
        <p:txBody>
          <a:bodyPr>
            <a:normAutofit/>
          </a:bodyPr>
          <a:lstStyle/>
          <a:p>
            <a:r>
              <a:rPr lang="en-US" dirty="0">
                <a:solidFill>
                  <a:schemeClr val="tx2"/>
                </a:solidFill>
                <a:latin typeface="+mj-lt"/>
                <a:ea typeface="+mj-ea"/>
                <a:cs typeface="+mj-cs"/>
                <a:sym typeface="Symbol" panose="05050102010706020507" pitchFamily="18" charset="2"/>
              </a:rPr>
              <a:t> </a:t>
            </a:r>
            <a:r>
              <a:rPr lang="en-GB" sz="2800" b="1" dirty="0">
                <a:solidFill>
                  <a:schemeClr val="tx2"/>
                </a:solidFill>
              </a:rPr>
              <a:t>OLS</a:t>
            </a:r>
          </a:p>
        </p:txBody>
      </p:sp>
      <p:sp>
        <p:nvSpPr>
          <p:cNvPr id="20" name="Arc 1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6C7DD86-3D34-0172-6DEF-4543DC1F7BAC}"/>
              </a:ext>
            </a:extLst>
          </p:cNvPr>
          <p:cNvSpPr>
            <a:spLocks noGrp="1"/>
          </p:cNvSpPr>
          <p:nvPr>
            <p:ph idx="1"/>
          </p:nvPr>
        </p:nvSpPr>
        <p:spPr>
          <a:xfrm>
            <a:off x="5879690" y="0"/>
            <a:ext cx="6194324" cy="6176963"/>
          </a:xfrm>
        </p:spPr>
        <p:txBody>
          <a:bodyPr anchor="ctr">
            <a:normAutofit/>
          </a:bodyPr>
          <a:lstStyle/>
          <a:p>
            <a:pPr marL="0" indent="0">
              <a:buNone/>
            </a:pPr>
            <a:r>
              <a:rPr lang="el-GR" sz="2000" dirty="0"/>
              <a:t>Ο δικαιούχος οργανισμός δεσμεύεται να</a:t>
            </a:r>
            <a:r>
              <a:rPr lang="en-GB" sz="2000" dirty="0"/>
              <a:t>:</a:t>
            </a:r>
            <a:endParaRPr lang="el-GR" sz="2000" dirty="0"/>
          </a:p>
          <a:p>
            <a:pPr marL="0" indent="0">
              <a:buNone/>
            </a:pPr>
            <a:r>
              <a:rPr lang="el-GR" sz="2000" dirty="0"/>
              <a:t>Να χορηγεί  πρόσβαση σε όλους τους επιλέξιμους συμμετέχοντες το συντομότερο δυνατό μετά</a:t>
            </a:r>
            <a:r>
              <a:rPr lang="en-GB" sz="2000" dirty="0"/>
              <a:t> </a:t>
            </a:r>
            <a:r>
              <a:rPr lang="el-GR" sz="2000" dirty="0"/>
              <a:t>την επιλογή τους</a:t>
            </a:r>
            <a:r>
              <a:rPr lang="en-GB" sz="2000" dirty="0"/>
              <a:t> </a:t>
            </a:r>
            <a:r>
              <a:rPr lang="el-GR" sz="2000" dirty="0"/>
              <a:t>για το γλωσσικό τεστ (γλωσσική αξιολόγηση)</a:t>
            </a:r>
            <a:r>
              <a:rPr lang="en-GB" sz="2000" dirty="0"/>
              <a:t> </a:t>
            </a:r>
            <a:r>
              <a:rPr lang="el-GR" sz="2000" dirty="0"/>
              <a:t> αλλά και μαθήματα που πραγματοποιούνται μέσα από την πλατφόρμα </a:t>
            </a:r>
            <a:r>
              <a:rPr lang="en-GB" sz="2000" dirty="0"/>
              <a:t>EU Academy </a:t>
            </a:r>
            <a:endParaRPr lang="el-GR" sz="2000" dirty="0"/>
          </a:p>
          <a:p>
            <a:pPr marL="0" indent="0">
              <a:buNone/>
            </a:pPr>
            <a:r>
              <a:rPr lang="el-GR" sz="2000" dirty="0"/>
              <a:t>Βάσει των πληροφοριών που παρέχονται μέσω των εργαλείων διαχείρισης θα πρέπει να αναφέρει τον αριθμό των χρησιμοποιούμενων γλωσσικών αξιολογήσεων και μαθημάτων στην τελική έκθεση.</a:t>
            </a:r>
          </a:p>
          <a:p>
            <a:pPr marL="0" indent="0">
              <a:buNone/>
            </a:pPr>
            <a:r>
              <a:rPr lang="el-GR" sz="2000" i="1" dirty="0">
                <a:solidFill>
                  <a:schemeClr val="tx2"/>
                </a:solidFill>
              </a:rPr>
              <a:t>Η </a:t>
            </a:r>
            <a:r>
              <a:rPr lang="el-GR" sz="2000" i="1" dirty="0" err="1">
                <a:solidFill>
                  <a:schemeClr val="tx2"/>
                </a:solidFill>
              </a:rPr>
              <a:t>Ευρ.Επιτροπή</a:t>
            </a:r>
            <a:r>
              <a:rPr lang="el-GR" sz="2000" i="1" dirty="0">
                <a:solidFill>
                  <a:schemeClr val="tx2"/>
                </a:solidFill>
              </a:rPr>
              <a:t> έλαβε την απόφαση να άρει την υποχρέωση της γλωσσικής αξιολόγησης OLS πριν  την έναρξη </a:t>
            </a:r>
            <a:r>
              <a:rPr lang="el-GR" sz="2000" i="1" dirty="0" err="1">
                <a:solidFill>
                  <a:schemeClr val="tx2"/>
                </a:solidFill>
              </a:rPr>
              <a:t>έκαστης</a:t>
            </a:r>
            <a:r>
              <a:rPr lang="el-GR" sz="2000" i="1" dirty="0">
                <a:solidFill>
                  <a:schemeClr val="tx2"/>
                </a:solidFill>
              </a:rPr>
              <a:t> κινητικότητας, των συμμετεχόντων φοιτητών/τριών και νέων αποφοίτων στην τριτοβάθμια εκπαίδευση για τις Προσκλήσεις 2021, 2022 και 2023</a:t>
            </a:r>
            <a:r>
              <a:rPr lang="el-GR" sz="2000" i="1" dirty="0">
                <a:solidFill>
                  <a:schemeClr val="bg2">
                    <a:lumMod val="10000"/>
                  </a:schemeClr>
                </a:solidFill>
              </a:rPr>
              <a:t>. </a:t>
            </a:r>
          </a:p>
          <a:p>
            <a:pPr marL="0" indent="0">
              <a:buNone/>
            </a:pPr>
            <a:r>
              <a:rPr lang="el-GR" sz="2000" dirty="0"/>
              <a:t>Δείτε τη σχετική </a:t>
            </a:r>
            <a:r>
              <a:rPr lang="el-GR" sz="2000" dirty="0">
                <a:hlinkClick r:id="rId2"/>
              </a:rPr>
              <a:t>ενημέρωση </a:t>
            </a:r>
            <a:endParaRPr lang="en-GB" sz="2000" dirty="0"/>
          </a:p>
          <a:p>
            <a:pPr marL="0" indent="0">
              <a:buNone/>
            </a:pPr>
            <a:r>
              <a:rPr lang="el-GR" sz="2000" i="1" dirty="0"/>
              <a:t>Σημαντική η προώθηση της γλωσσικής εκμάθησης  </a:t>
            </a:r>
          </a:p>
          <a:p>
            <a:pPr marL="0" indent="0">
              <a:buNone/>
            </a:pPr>
            <a:r>
              <a:rPr lang="el-GR" sz="2000" i="1" dirty="0"/>
              <a:t>Πρόσκληση για γλωσσική αξιολόγηση μέσω </a:t>
            </a:r>
            <a:r>
              <a:rPr lang="en-GB" sz="2000" i="1" dirty="0"/>
              <a:t>email</a:t>
            </a:r>
          </a:p>
        </p:txBody>
      </p:sp>
      <p:pic>
        <p:nvPicPr>
          <p:cNvPr id="5" name="Picture 4">
            <a:hlinkClick r:id="rId3"/>
            <a:extLst>
              <a:ext uri="{FF2B5EF4-FFF2-40B4-BE49-F238E27FC236}">
                <a16:creationId xmlns:a16="http://schemas.microsoft.com/office/drawing/2014/main" id="{AC8DCDBF-B918-F618-2685-F53CA5ADA99D}"/>
              </a:ext>
            </a:extLst>
          </p:cNvPr>
          <p:cNvPicPr>
            <a:picLocks noChangeAspect="1"/>
          </p:cNvPicPr>
          <p:nvPr/>
        </p:nvPicPr>
        <p:blipFill>
          <a:blip r:embed="rId4"/>
          <a:stretch>
            <a:fillRect/>
          </a:stretch>
        </p:blipFill>
        <p:spPr>
          <a:xfrm>
            <a:off x="0" y="5098234"/>
            <a:ext cx="5626192" cy="1759766"/>
          </a:xfrm>
          <a:prstGeom prst="rect">
            <a:avLst/>
          </a:prstGeom>
        </p:spPr>
      </p:pic>
    </p:spTree>
    <p:extLst>
      <p:ext uri="{BB962C8B-B14F-4D97-AF65-F5344CB8AC3E}">
        <p14:creationId xmlns:p14="http://schemas.microsoft.com/office/powerpoint/2010/main" val="3337325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3E17859-C5F0-476F-A082-A4CB8841D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1FBE5F60-9E4C-271F-7500-850670800637}"/>
              </a:ext>
            </a:extLst>
          </p:cNvPr>
          <p:cNvSpPr>
            <a:spLocks noGrp="1"/>
          </p:cNvSpPr>
          <p:nvPr>
            <p:ph type="title"/>
          </p:nvPr>
        </p:nvSpPr>
        <p:spPr>
          <a:xfrm>
            <a:off x="771832" y="500062"/>
            <a:ext cx="3986981" cy="1325563"/>
          </a:xfrm>
        </p:spPr>
        <p:txBody>
          <a:bodyPr>
            <a:normAutofit/>
          </a:bodyPr>
          <a:lstStyle/>
          <a:p>
            <a:r>
              <a:rPr lang="en-US" sz="3600" b="1" dirty="0">
                <a:solidFill>
                  <a:schemeClr val="tx2"/>
                </a:solidFill>
                <a:sym typeface="Symbol" panose="05050102010706020507" pitchFamily="18" charset="2"/>
              </a:rPr>
              <a:t> </a:t>
            </a:r>
            <a:r>
              <a:rPr lang="en-GB" sz="2800" b="1" dirty="0">
                <a:solidFill>
                  <a:schemeClr val="tx2"/>
                </a:solidFill>
              </a:rPr>
              <a:t>E</a:t>
            </a:r>
            <a:r>
              <a:rPr lang="el-GR" sz="2800" b="1" dirty="0" err="1">
                <a:solidFill>
                  <a:schemeClr val="tx2"/>
                </a:solidFill>
              </a:rPr>
              <a:t>ρ</a:t>
            </a:r>
            <a:r>
              <a:rPr lang="el-GR" sz="3100" b="1" dirty="0" err="1">
                <a:solidFill>
                  <a:schemeClr val="tx2"/>
                </a:solidFill>
              </a:rPr>
              <a:t>γαλείο</a:t>
            </a:r>
            <a:r>
              <a:rPr lang="el-GR" sz="3100" b="1" dirty="0">
                <a:solidFill>
                  <a:schemeClr val="tx2"/>
                </a:solidFill>
              </a:rPr>
              <a:t> Διαχείρισης </a:t>
            </a:r>
            <a:r>
              <a:rPr lang="en-GB" sz="3100" b="1" dirty="0">
                <a:solidFill>
                  <a:schemeClr val="tx2"/>
                </a:solidFill>
              </a:rPr>
              <a:t> Beneficiary Module </a:t>
            </a:r>
          </a:p>
        </p:txBody>
      </p:sp>
      <p:pic>
        <p:nvPicPr>
          <p:cNvPr id="7" name="Picture 6">
            <a:extLst>
              <a:ext uri="{FF2B5EF4-FFF2-40B4-BE49-F238E27FC236}">
                <a16:creationId xmlns:a16="http://schemas.microsoft.com/office/drawing/2014/main" id="{D620190A-7ADE-4594-B85F-3D540BE76A05}"/>
              </a:ext>
            </a:extLst>
          </p:cNvPr>
          <p:cNvPicPr>
            <a:picLocks noChangeAspect="1"/>
          </p:cNvPicPr>
          <p:nvPr/>
        </p:nvPicPr>
        <p:blipFill rotWithShape="1">
          <a:blip r:embed="rId2"/>
          <a:srcRect l="25227" r="18524" b="2"/>
          <a:stretch/>
        </p:blipFill>
        <p:spPr>
          <a:xfrm>
            <a:off x="6848918" y="1771078"/>
            <a:ext cx="4504881" cy="450488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3"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6" name="Content Placeholder 2">
            <a:extLst>
              <a:ext uri="{FF2B5EF4-FFF2-40B4-BE49-F238E27FC236}">
                <a16:creationId xmlns:a16="http://schemas.microsoft.com/office/drawing/2014/main" id="{A7D0B837-778A-1BA5-1AFD-E3A21AD25BB2}"/>
              </a:ext>
            </a:extLst>
          </p:cNvPr>
          <p:cNvGraphicFramePr>
            <a:graphicFrameLocks noGrp="1"/>
          </p:cNvGraphicFramePr>
          <p:nvPr>
            <p:ph idx="1"/>
            <p:extLst>
              <p:ext uri="{D42A27DB-BD31-4B8C-83A1-F6EECF244321}">
                <p14:modId xmlns:p14="http://schemas.microsoft.com/office/powerpoint/2010/main" val="875505620"/>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5954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ooter Placeholder 3">
            <a:extLst>
              <a:ext uri="{FF2B5EF4-FFF2-40B4-BE49-F238E27FC236}">
                <a16:creationId xmlns:a16="http://schemas.microsoft.com/office/drawing/2014/main" id="{1656813D-6674-F09D-B96B-7B5AD9DB6104}"/>
              </a:ext>
            </a:extLst>
          </p:cNvPr>
          <p:cNvSpPr>
            <a:spLocks noGrp="1"/>
          </p:cNvSpPr>
          <p:nvPr>
            <p:ph type="ftr" sz="quarter" idx="11"/>
          </p:nvPr>
        </p:nvSpPr>
        <p:spPr>
          <a:xfrm>
            <a:off x="908938" y="5750376"/>
            <a:ext cx="4114800" cy="365125"/>
          </a:xfrm>
        </p:spPr>
        <p:txBody>
          <a:bodyPr vert="horz" lIns="91440" tIns="45720" rIns="91440" bIns="45720" rtlCol="0" anchor="ctr">
            <a:normAutofit fontScale="92500" lnSpcReduction="20000"/>
          </a:bodyPr>
          <a:lstStyle/>
          <a:p>
            <a:r>
              <a:rPr lang="en-US" sz="1200" kern="1200" dirty="0">
                <a:solidFill>
                  <a:schemeClr val="tx1">
                    <a:tint val="75000"/>
                  </a:schemeClr>
                </a:solidFill>
                <a:latin typeface="+mn-lt"/>
                <a:ea typeface="+mn-ea"/>
                <a:cs typeface="+mn-cs"/>
                <a:hlinkClick r:id="rId3"/>
              </a:rPr>
              <a:t>https://webgate.ec.europa.eu/erasmus-esc/home/resources/additional-resources</a:t>
            </a:r>
            <a:r>
              <a:rPr lang="en-US" sz="1200" kern="1200" dirty="0">
                <a:solidFill>
                  <a:schemeClr val="tx1">
                    <a:tint val="75000"/>
                  </a:schemeClr>
                </a:solidFill>
                <a:latin typeface="+mn-lt"/>
                <a:ea typeface="+mn-ea"/>
                <a:cs typeface="+mn-cs"/>
              </a:rPr>
              <a:t> </a:t>
            </a:r>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ED6A925B-CFFB-4D7D-8E2D-3AF9F3419333}"/>
              </a:ext>
            </a:extLst>
          </p:cNvPr>
          <p:cNvPicPr>
            <a:picLocks noGrp="1" noChangeAspect="1"/>
          </p:cNvPicPr>
          <p:nvPr>
            <p:ph idx="1"/>
          </p:nvPr>
        </p:nvPicPr>
        <p:blipFill>
          <a:blip r:embed="rId4"/>
          <a:stretch>
            <a:fillRect/>
          </a:stretch>
        </p:blipFill>
        <p:spPr>
          <a:xfrm>
            <a:off x="908938" y="901743"/>
            <a:ext cx="10905066" cy="4552864"/>
          </a:xfrm>
          <a:prstGeom prst="rect">
            <a:avLst/>
          </a:prstGeom>
          <a:ln>
            <a:noFill/>
          </a:ln>
        </p:spPr>
      </p:pic>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68110BC-7C49-60CD-397F-DD120999B178}"/>
              </a:ext>
            </a:extLst>
          </p:cNvPr>
          <p:cNvSpPr txBox="1"/>
          <p:nvPr/>
        </p:nvSpPr>
        <p:spPr>
          <a:xfrm>
            <a:off x="8836121" y="4989501"/>
            <a:ext cx="2835357" cy="369332"/>
          </a:xfrm>
          <a:prstGeom prst="rect">
            <a:avLst/>
          </a:prstGeom>
          <a:noFill/>
          <a:ln w="12700">
            <a:solidFill>
              <a:srgbClr val="FF6600"/>
            </a:solidFill>
          </a:ln>
        </p:spPr>
        <p:txBody>
          <a:bodyPr wrap="square" rtlCol="0">
            <a:spAutoFit/>
          </a:bodyPr>
          <a:lstStyle/>
          <a:p>
            <a:endParaRPr lang="en-GB" dirty="0"/>
          </a:p>
        </p:txBody>
      </p:sp>
      <p:sp>
        <p:nvSpPr>
          <p:cNvPr id="3" name="TextBox 2">
            <a:extLst>
              <a:ext uri="{FF2B5EF4-FFF2-40B4-BE49-F238E27FC236}">
                <a16:creationId xmlns:a16="http://schemas.microsoft.com/office/drawing/2014/main" id="{020A4798-30CC-C7E6-30A6-9CA26B418D75}"/>
              </a:ext>
            </a:extLst>
          </p:cNvPr>
          <p:cNvSpPr txBox="1"/>
          <p:nvPr/>
        </p:nvSpPr>
        <p:spPr>
          <a:xfrm>
            <a:off x="5958623" y="4892237"/>
            <a:ext cx="2017721" cy="369332"/>
          </a:xfrm>
          <a:prstGeom prst="rect">
            <a:avLst/>
          </a:prstGeom>
          <a:noFill/>
          <a:ln w="12700">
            <a:solidFill>
              <a:srgbClr val="FF6600"/>
            </a:solidFill>
          </a:ln>
        </p:spPr>
        <p:txBody>
          <a:bodyPr wrap="square" rtlCol="0">
            <a:spAutoFit/>
          </a:bodyPr>
          <a:lstStyle/>
          <a:p>
            <a:endParaRPr lang="en-GB" dirty="0"/>
          </a:p>
        </p:txBody>
      </p:sp>
      <p:sp>
        <p:nvSpPr>
          <p:cNvPr id="5" name="TextBox 4">
            <a:extLst>
              <a:ext uri="{FF2B5EF4-FFF2-40B4-BE49-F238E27FC236}">
                <a16:creationId xmlns:a16="http://schemas.microsoft.com/office/drawing/2014/main" id="{E21DA71F-19C5-0D58-36D3-44CDB0DC16B1}"/>
              </a:ext>
            </a:extLst>
          </p:cNvPr>
          <p:cNvSpPr txBox="1"/>
          <p:nvPr/>
        </p:nvSpPr>
        <p:spPr>
          <a:xfrm>
            <a:off x="2966338" y="4978612"/>
            <a:ext cx="1448346" cy="369332"/>
          </a:xfrm>
          <a:prstGeom prst="rect">
            <a:avLst/>
          </a:prstGeom>
          <a:noFill/>
          <a:ln w="12700">
            <a:solidFill>
              <a:srgbClr val="FF6600"/>
            </a:solidFill>
          </a:ln>
        </p:spPr>
        <p:txBody>
          <a:bodyPr wrap="square" rtlCol="0">
            <a:spAutoFit/>
          </a:bodyPr>
          <a:lstStyle/>
          <a:p>
            <a:endParaRPr lang="en-GB" dirty="0"/>
          </a:p>
        </p:txBody>
      </p:sp>
      <p:sp>
        <p:nvSpPr>
          <p:cNvPr id="7" name="TextBox 6">
            <a:extLst>
              <a:ext uri="{FF2B5EF4-FFF2-40B4-BE49-F238E27FC236}">
                <a16:creationId xmlns:a16="http://schemas.microsoft.com/office/drawing/2014/main" id="{2F43353B-6FB6-97A4-FF62-5EC3FF5F86C8}"/>
              </a:ext>
            </a:extLst>
          </p:cNvPr>
          <p:cNvSpPr txBox="1"/>
          <p:nvPr/>
        </p:nvSpPr>
        <p:spPr>
          <a:xfrm>
            <a:off x="5820697" y="1965763"/>
            <a:ext cx="1288025" cy="369332"/>
          </a:xfrm>
          <a:prstGeom prst="rect">
            <a:avLst/>
          </a:prstGeom>
          <a:noFill/>
          <a:ln w="12700">
            <a:solidFill>
              <a:srgbClr val="FF6600"/>
            </a:solidFill>
          </a:ln>
        </p:spPr>
        <p:txBody>
          <a:bodyPr wrap="square" rtlCol="0">
            <a:spAutoFit/>
          </a:bodyPr>
          <a:lstStyle/>
          <a:p>
            <a:endParaRPr lang="en-GB" dirty="0"/>
          </a:p>
        </p:txBody>
      </p:sp>
      <p:sp>
        <p:nvSpPr>
          <p:cNvPr id="8" name="TextBox 7">
            <a:extLst>
              <a:ext uri="{FF2B5EF4-FFF2-40B4-BE49-F238E27FC236}">
                <a16:creationId xmlns:a16="http://schemas.microsoft.com/office/drawing/2014/main" id="{3A9D7684-AAB7-2D01-7912-BFB08848CD47}"/>
              </a:ext>
            </a:extLst>
          </p:cNvPr>
          <p:cNvSpPr txBox="1"/>
          <p:nvPr/>
        </p:nvSpPr>
        <p:spPr>
          <a:xfrm>
            <a:off x="8965774" y="1868499"/>
            <a:ext cx="1288025" cy="369332"/>
          </a:xfrm>
          <a:prstGeom prst="rect">
            <a:avLst/>
          </a:prstGeom>
          <a:noFill/>
          <a:ln w="12700">
            <a:solidFill>
              <a:srgbClr val="FF6600"/>
            </a:solidFill>
          </a:ln>
        </p:spPr>
        <p:txBody>
          <a:bodyPr wrap="square" rtlCol="0">
            <a:spAutoFit/>
          </a:bodyPr>
          <a:lstStyle/>
          <a:p>
            <a:endParaRPr lang="en-GB" dirty="0"/>
          </a:p>
        </p:txBody>
      </p:sp>
    </p:spTree>
    <p:extLst>
      <p:ext uri="{BB962C8B-B14F-4D97-AF65-F5344CB8AC3E}">
        <p14:creationId xmlns:p14="http://schemas.microsoft.com/office/powerpoint/2010/main" val="234561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 name="Rectangle 106">
            <a:extLst>
              <a:ext uri="{FF2B5EF4-FFF2-40B4-BE49-F238E27FC236}">
                <a16:creationId xmlns:a16="http://schemas.microsoft.com/office/drawing/2014/main" id="{D3E17859-C5F0-476F-A082-A4CB8841D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itle 4">
            <a:extLst>
              <a:ext uri="{FF2B5EF4-FFF2-40B4-BE49-F238E27FC236}">
                <a16:creationId xmlns:a16="http://schemas.microsoft.com/office/drawing/2014/main" id="{A5FCE5E9-DF27-6593-E70F-4FD93C9499AF}"/>
              </a:ext>
            </a:extLst>
          </p:cNvPr>
          <p:cNvSpPr txBox="1">
            <a:spLocks/>
          </p:cNvSpPr>
          <p:nvPr/>
        </p:nvSpPr>
        <p:spPr>
          <a:xfrm>
            <a:off x="838201" y="502587"/>
            <a:ext cx="105155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600" b="1" dirty="0">
                <a:solidFill>
                  <a:schemeClr val="tx2"/>
                </a:solidFill>
                <a:sym typeface="Symbol" panose="05050102010706020507" pitchFamily="18" charset="2"/>
              </a:rPr>
              <a:t> </a:t>
            </a:r>
            <a:r>
              <a:rPr lang="en-US" sz="3600" b="1" dirty="0">
                <a:solidFill>
                  <a:schemeClr val="tx2"/>
                </a:solidFill>
              </a:rPr>
              <a:t>Eνότητ</a:t>
            </a:r>
            <a:r>
              <a:rPr lang="el-GR" sz="3600" b="1" dirty="0">
                <a:solidFill>
                  <a:schemeClr val="tx2"/>
                </a:solidFill>
              </a:rPr>
              <a:t>ε</a:t>
            </a:r>
            <a:r>
              <a:rPr lang="en-US" sz="3600" b="1" dirty="0">
                <a:solidFill>
                  <a:schemeClr val="tx2"/>
                </a:solidFill>
              </a:rPr>
              <a:t>ς </a:t>
            </a:r>
          </a:p>
        </p:txBody>
      </p:sp>
      <p:pic>
        <p:nvPicPr>
          <p:cNvPr id="103" name="Picture 102">
            <a:extLst>
              <a:ext uri="{FF2B5EF4-FFF2-40B4-BE49-F238E27FC236}">
                <a16:creationId xmlns:a16="http://schemas.microsoft.com/office/drawing/2014/main" id="{481EA3A4-37D3-CC10-E5CB-E539102A662E}"/>
              </a:ext>
            </a:extLst>
          </p:cNvPr>
          <p:cNvPicPr>
            <a:picLocks noChangeAspect="1"/>
          </p:cNvPicPr>
          <p:nvPr/>
        </p:nvPicPr>
        <p:blipFill rotWithShape="1">
          <a:blip r:embed="rId3"/>
          <a:srcRect l="21225" r="12024" b="-1"/>
          <a:stretch/>
        </p:blipFill>
        <p:spPr>
          <a:xfrm>
            <a:off x="7212927" y="1600574"/>
            <a:ext cx="4504881" cy="450488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7" name="Footer Placeholder 6">
            <a:extLst>
              <a:ext uri="{FF2B5EF4-FFF2-40B4-BE49-F238E27FC236}">
                <a16:creationId xmlns:a16="http://schemas.microsoft.com/office/drawing/2014/main" id="{7E0631E1-0C30-072D-49D2-F52C552E7CD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1</a:t>
            </a:r>
          </a:p>
        </p:txBody>
      </p:sp>
      <p:sp>
        <p:nvSpPr>
          <p:cNvPr id="109"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1"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2" name="Diagram 1">
            <a:extLst>
              <a:ext uri="{FF2B5EF4-FFF2-40B4-BE49-F238E27FC236}">
                <a16:creationId xmlns:a16="http://schemas.microsoft.com/office/drawing/2014/main" id="{8965AC48-2135-4A97-274A-90CA91AA95C6}"/>
              </a:ext>
            </a:extLst>
          </p:cNvPr>
          <p:cNvGraphicFramePr/>
          <p:nvPr>
            <p:extLst>
              <p:ext uri="{D42A27DB-BD31-4B8C-83A1-F6EECF244321}">
                <p14:modId xmlns:p14="http://schemas.microsoft.com/office/powerpoint/2010/main" val="1482983171"/>
              </p:ext>
            </p:extLst>
          </p:nvPr>
        </p:nvGraphicFramePr>
        <p:xfrm>
          <a:off x="399481" y="1317523"/>
          <a:ext cx="6738737" cy="54039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300377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23">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25">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D92D7C31-80B9-A585-81C4-9427EFC0AB5F}"/>
              </a:ext>
            </a:extLst>
          </p:cNvPr>
          <p:cNvSpPr>
            <a:spLocks noGrp="1"/>
          </p:cNvSpPr>
          <p:nvPr>
            <p:ph type="title"/>
          </p:nvPr>
        </p:nvSpPr>
        <p:spPr>
          <a:xfrm>
            <a:off x="1075643" y="381935"/>
            <a:ext cx="4391092" cy="6127020"/>
          </a:xfrm>
        </p:spPr>
        <p:txBody>
          <a:bodyPr anchor="ctr">
            <a:normAutofit/>
          </a:bodyPr>
          <a:lstStyle/>
          <a:p>
            <a:r>
              <a:rPr lang="el-GR" sz="5000" dirty="0">
                <a:solidFill>
                  <a:srgbClr val="FFFFFF"/>
                </a:solidFill>
              </a:rPr>
              <a:t>Επιλέξιμες Δραστηριότητες ΚΑ1</a:t>
            </a:r>
            <a:r>
              <a:rPr lang="en-GB" sz="5000" dirty="0">
                <a:solidFill>
                  <a:srgbClr val="FFFFFF"/>
                </a:solidFill>
              </a:rPr>
              <a:t>7</a:t>
            </a:r>
            <a:r>
              <a:rPr lang="el-GR" sz="5000" dirty="0">
                <a:solidFill>
                  <a:srgbClr val="FFFFFF"/>
                </a:solidFill>
              </a:rPr>
              <a:t>1 &amp; Χρηματοδότηση </a:t>
            </a:r>
            <a:br>
              <a:rPr lang="el-GR" sz="5000" dirty="0">
                <a:solidFill>
                  <a:srgbClr val="FFFFFF"/>
                </a:solidFill>
              </a:rPr>
            </a:br>
            <a:endParaRPr lang="en-GB" sz="5000" dirty="0">
              <a:solidFill>
                <a:srgbClr val="FFFFFF"/>
              </a:solidFill>
            </a:endParaRPr>
          </a:p>
        </p:txBody>
      </p:sp>
      <p:grpSp>
        <p:nvGrpSpPr>
          <p:cNvPr id="44" name="Group 27">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29"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4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31"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cxnSp>
        <p:nvCxnSpPr>
          <p:cNvPr id="33" name="Straight Connector 3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pic>
        <p:nvPicPr>
          <p:cNvPr id="3" name="Graphic 2" descr="Airplane outline">
            <a:extLst>
              <a:ext uri="{FF2B5EF4-FFF2-40B4-BE49-F238E27FC236}">
                <a16:creationId xmlns:a16="http://schemas.microsoft.com/office/drawing/2014/main" id="{6D82DB04-858A-DAB6-26BB-A0FDDF0FA7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1592" y="554152"/>
            <a:ext cx="5550408" cy="5550408"/>
          </a:xfrm>
          <a:prstGeom prst="rect">
            <a:avLst/>
          </a:prstGeom>
        </p:spPr>
      </p:pic>
    </p:spTree>
    <p:extLst>
      <p:ext uri="{BB962C8B-B14F-4D97-AF65-F5344CB8AC3E}">
        <p14:creationId xmlns:p14="http://schemas.microsoft.com/office/powerpoint/2010/main" val="1123413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3E01EE-A229-98CA-1ED6-2127864D51A2}"/>
              </a:ext>
            </a:extLst>
          </p:cNvPr>
          <p:cNvSpPr>
            <a:spLocks noGrp="1"/>
          </p:cNvSpPr>
          <p:nvPr>
            <p:ph type="title"/>
          </p:nvPr>
        </p:nvSpPr>
        <p:spPr>
          <a:xfrm>
            <a:off x="838200" y="365125"/>
            <a:ext cx="10515600" cy="1325563"/>
          </a:xfrm>
        </p:spPr>
        <p:txBody>
          <a:bodyPr>
            <a:normAutofit/>
          </a:bodyPr>
          <a:lstStyle/>
          <a:p>
            <a:r>
              <a:rPr lang="el-GR" sz="2800" b="1" dirty="0">
                <a:solidFill>
                  <a:schemeClr val="tx2"/>
                </a:solidFill>
              </a:rPr>
              <a:t>Δύο σκέλη Διεθνούς κινητικότητας</a:t>
            </a:r>
            <a:br>
              <a:rPr lang="el-GR" sz="4200" dirty="0"/>
            </a:br>
            <a:endParaRPr lang="en-GB" sz="4200" dirty="0"/>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EB23CD7-1557-9844-7E18-8B8E82222B47}"/>
              </a:ext>
            </a:extLst>
          </p:cNvPr>
          <p:cNvSpPr>
            <a:spLocks noGrp="1"/>
          </p:cNvSpPr>
          <p:nvPr>
            <p:ph idx="1"/>
          </p:nvPr>
        </p:nvSpPr>
        <p:spPr>
          <a:xfrm>
            <a:off x="838200" y="1929384"/>
            <a:ext cx="9141542" cy="4251960"/>
          </a:xfrm>
        </p:spPr>
        <p:txBody>
          <a:bodyPr>
            <a:normAutofit/>
          </a:bodyPr>
          <a:lstStyle/>
          <a:p>
            <a:pPr marL="0" indent="0">
              <a:buNone/>
            </a:pPr>
            <a:endParaRPr lang="el-GR" sz="2200" dirty="0"/>
          </a:p>
          <a:p>
            <a:r>
              <a:rPr lang="el-GR" sz="2200" b="1" dirty="0">
                <a:solidFill>
                  <a:srgbClr val="0070C0"/>
                </a:solidFill>
              </a:rPr>
              <a:t>KA131 </a:t>
            </a:r>
            <a:r>
              <a:rPr lang="el-GR" sz="2200" dirty="0"/>
              <a:t>Διεθνής εξερχόμενη κινητικότητα που υποστηρίζεται από εσωτερικά ταμεία πολιτικής. Το 20% της τελευταίας επιχορήγησης KA131 μπορεί να χρησιμοποιηθεί για εξερχόμενες κινητικότητες σε μη συνδεδεμένες χώρες σε όλο τον κόσμο </a:t>
            </a:r>
            <a:r>
              <a:rPr lang="el-GR" sz="2200" b="1" i="1" dirty="0">
                <a:solidFill>
                  <a:srgbClr val="0070C0"/>
                </a:solidFill>
              </a:rPr>
              <a:t>(Περιφέρειες 1 14)</a:t>
            </a:r>
            <a:r>
              <a:rPr lang="en-GB" sz="2200" b="1" i="1" dirty="0">
                <a:solidFill>
                  <a:srgbClr val="0070C0"/>
                </a:solidFill>
              </a:rPr>
              <a:t>.</a:t>
            </a:r>
            <a:endParaRPr lang="el-GR" sz="2200" b="1" i="1" dirty="0">
              <a:solidFill>
                <a:srgbClr val="0070C0"/>
              </a:solidFill>
            </a:endParaRPr>
          </a:p>
          <a:p>
            <a:pPr marL="0" indent="0">
              <a:buNone/>
            </a:pPr>
            <a:endParaRPr lang="el-GR" sz="2200" dirty="0"/>
          </a:p>
          <a:p>
            <a:r>
              <a:rPr lang="el-GR" sz="2200" b="1" dirty="0">
                <a:solidFill>
                  <a:srgbClr val="0070C0"/>
                </a:solidFill>
              </a:rPr>
              <a:t>KA171</a:t>
            </a:r>
            <a:r>
              <a:rPr lang="el-GR" sz="2200" dirty="0"/>
              <a:t> Υποστηρίζει τη Διεθνής εξερχόμενη και εισερχόμενη κινητικότητα από τα ταμεία εξωτερικής πολιτικής. Ακολουθεί τις προτεραιότητες εξωτερικής πολιτικής της ΕΕ- οι κανόνες συνεργασίας αφορούν τις δώδεκα επιλέξιμες περιοχές </a:t>
            </a:r>
            <a:r>
              <a:rPr lang="el-GR" sz="2200" b="1" dirty="0">
                <a:solidFill>
                  <a:srgbClr val="0070C0"/>
                </a:solidFill>
              </a:rPr>
              <a:t>(1</a:t>
            </a:r>
            <a:r>
              <a:rPr lang="en-GB" sz="2200" b="1" dirty="0">
                <a:solidFill>
                  <a:srgbClr val="0070C0"/>
                </a:solidFill>
              </a:rPr>
              <a:t>-</a:t>
            </a:r>
            <a:r>
              <a:rPr lang="el-GR" sz="2200" b="1" dirty="0">
                <a:solidFill>
                  <a:srgbClr val="0070C0"/>
                </a:solidFill>
              </a:rPr>
              <a:t>12)</a:t>
            </a:r>
            <a:r>
              <a:rPr lang="en-GB" sz="2200" b="1" dirty="0">
                <a:solidFill>
                  <a:srgbClr val="0070C0"/>
                </a:solidFill>
              </a:rPr>
              <a:t>.</a:t>
            </a:r>
          </a:p>
        </p:txBody>
      </p:sp>
    </p:spTree>
    <p:extLst>
      <p:ext uri="{BB962C8B-B14F-4D97-AF65-F5344CB8AC3E}">
        <p14:creationId xmlns:p14="http://schemas.microsoft.com/office/powerpoint/2010/main" val="4278273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AAF2CC-C1B5-163F-30CD-E7177C2C87C8}"/>
              </a:ext>
            </a:extLst>
          </p:cNvPr>
          <p:cNvSpPr>
            <a:spLocks noGrp="1"/>
          </p:cNvSpPr>
          <p:nvPr>
            <p:ph type="title"/>
          </p:nvPr>
        </p:nvSpPr>
        <p:spPr>
          <a:xfrm>
            <a:off x="838200" y="365125"/>
            <a:ext cx="10515600" cy="1325563"/>
          </a:xfrm>
        </p:spPr>
        <p:txBody>
          <a:bodyPr>
            <a:normAutofit/>
          </a:bodyPr>
          <a:lstStyle/>
          <a:p>
            <a:r>
              <a:rPr lang="el-GR" sz="2800" b="1" dirty="0">
                <a:solidFill>
                  <a:schemeClr val="tx2"/>
                </a:solidFill>
              </a:rPr>
              <a:t>Περιορισμοί στις εξερχόμενες κινητικότητες </a:t>
            </a:r>
            <a:endParaRPr lang="en-GB" sz="2800" b="1" dirty="0">
              <a:solidFill>
                <a:schemeClr val="tx2"/>
              </a:solidFill>
            </a:endParaRP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2C35C4-730B-284F-0E1E-175D65E87A10}"/>
              </a:ext>
            </a:extLst>
          </p:cNvPr>
          <p:cNvSpPr>
            <a:spLocks noGrp="1"/>
          </p:cNvSpPr>
          <p:nvPr>
            <p:ph idx="1"/>
          </p:nvPr>
        </p:nvSpPr>
        <p:spPr>
          <a:xfrm>
            <a:off x="838200" y="1929384"/>
            <a:ext cx="10515600" cy="4251960"/>
          </a:xfrm>
        </p:spPr>
        <p:txBody>
          <a:bodyPr>
            <a:normAutofit lnSpcReduction="10000"/>
          </a:bodyPr>
          <a:lstStyle/>
          <a:p>
            <a:r>
              <a:rPr lang="el-GR" sz="2000" dirty="0"/>
              <a:t>Στις περιφέρειες 2-12 (NDICI), σε χώρες εταίρους που είναι αποδέκτες επίσημης αναπτυξιακής βοήθειας, </a:t>
            </a:r>
            <a:r>
              <a:rPr lang="el-GR" sz="2000" i="1" dirty="0"/>
              <a:t>δεν χρηματοδοτείται ο σύντομος κύκλος, πρώτος κύκλος (Bachelor) ή ο δεύτερος κύκλος σπουδών, για εξερχόμενη κινητικότητα για σπουδές και για πρακτική άσκηση.</a:t>
            </a:r>
            <a:endParaRPr lang="el-GR" sz="2000" dirty="0"/>
          </a:p>
          <a:p>
            <a:r>
              <a:rPr lang="el-GR" sz="2000" dirty="0">
                <a:highlight>
                  <a:srgbClr val="FFFF00"/>
                </a:highlight>
              </a:rPr>
              <a:t>Η περιοχή 1 δεν εμπίπτει σε αυτόν τον περιορισμό.</a:t>
            </a:r>
          </a:p>
          <a:p>
            <a:r>
              <a:rPr lang="el-GR" sz="2000" dirty="0"/>
              <a:t> </a:t>
            </a:r>
            <a:r>
              <a:rPr lang="el-GR" sz="2000" i="1" dirty="0">
                <a:solidFill>
                  <a:srgbClr val="0070C0"/>
                </a:solidFill>
              </a:rPr>
              <a:t>Εξερχόμενοι φοιτητές τρίτου κύκλου σπουδών (</a:t>
            </a:r>
            <a:r>
              <a:rPr lang="el-GR" sz="2000" i="1" dirty="0" err="1">
                <a:solidFill>
                  <a:srgbClr val="0070C0"/>
                </a:solidFill>
              </a:rPr>
              <a:t>PhD</a:t>
            </a:r>
            <a:r>
              <a:rPr lang="el-GR" sz="2000" i="1" dirty="0">
                <a:solidFill>
                  <a:srgbClr val="0070C0"/>
                </a:solidFill>
              </a:rPr>
              <a:t> υποψήφιοι) ή το προσωπικό είναι επιλέξιμοι για αποστολή σε αυτές τις Χώρες Εταίρους.</a:t>
            </a:r>
          </a:p>
          <a:p>
            <a:r>
              <a:rPr lang="el-GR" sz="2000" dirty="0"/>
              <a:t>Τα ιδρύματα στις χώρες προγράμματος μπορούν να δέχονται εισερχόμενους φοιτητές και προσωπικό χωρίς κανένα περιορισμό.</a:t>
            </a:r>
          </a:p>
          <a:p>
            <a:r>
              <a:rPr lang="el-GR" sz="2000" dirty="0"/>
              <a:t>Οι περιορισμένες κινητικότητες στο πλαίσιο της ICM ενδέχεται να χρηματοδοτηθούν μέσω του διεθνούς ανοίγματος της KA131 εντός του πλαφόν του 20%.</a:t>
            </a:r>
          </a:p>
          <a:p>
            <a:endParaRPr lang="el-GR" sz="2000" dirty="0"/>
          </a:p>
          <a:p>
            <a:r>
              <a:rPr lang="en-GB" sz="2000" dirty="0">
                <a:hlinkClick r:id="rId2"/>
              </a:rPr>
              <a:t>https://www.oecd.org/dac/financing-sustainable-development/development-finance-standards/DAC-List-of-ODA-Recipients-for-reporting-2022-23-flows.pdf</a:t>
            </a:r>
            <a:r>
              <a:rPr lang="el-GR" sz="2000" dirty="0"/>
              <a:t> </a:t>
            </a:r>
            <a:endParaRPr lang="en-GB" sz="2000" dirty="0"/>
          </a:p>
        </p:txBody>
      </p:sp>
    </p:spTree>
    <p:extLst>
      <p:ext uri="{BB962C8B-B14F-4D97-AF65-F5344CB8AC3E}">
        <p14:creationId xmlns:p14="http://schemas.microsoft.com/office/powerpoint/2010/main" val="6458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68C0099-D521-3E18-9A26-6BB8DDC6E9C9}"/>
              </a:ext>
            </a:extLst>
          </p:cNvPr>
          <p:cNvPicPr>
            <a:picLocks noGrp="1" noChangeAspect="1"/>
          </p:cNvPicPr>
          <p:nvPr>
            <p:ph idx="1"/>
          </p:nvPr>
        </p:nvPicPr>
        <p:blipFill>
          <a:blip r:embed="rId2"/>
          <a:stretch>
            <a:fillRect/>
          </a:stretch>
        </p:blipFill>
        <p:spPr>
          <a:xfrm>
            <a:off x="-1" y="0"/>
            <a:ext cx="7111707" cy="6858000"/>
          </a:xfrm>
        </p:spPr>
      </p:pic>
      <p:sp>
        <p:nvSpPr>
          <p:cNvPr id="10" name="TextBox 9">
            <a:extLst>
              <a:ext uri="{FF2B5EF4-FFF2-40B4-BE49-F238E27FC236}">
                <a16:creationId xmlns:a16="http://schemas.microsoft.com/office/drawing/2014/main" id="{49364654-942F-38DE-83BE-939D2DE44FE1}"/>
              </a:ext>
            </a:extLst>
          </p:cNvPr>
          <p:cNvSpPr txBox="1"/>
          <p:nvPr/>
        </p:nvSpPr>
        <p:spPr>
          <a:xfrm>
            <a:off x="7303770" y="1035665"/>
            <a:ext cx="4560570" cy="1200329"/>
          </a:xfrm>
          <a:prstGeom prst="rect">
            <a:avLst/>
          </a:prstGeom>
          <a:noFill/>
        </p:spPr>
        <p:txBody>
          <a:bodyPr wrap="square">
            <a:spAutoFit/>
          </a:bodyPr>
          <a:lstStyle/>
          <a:p>
            <a:r>
              <a:rPr lang="en-GB" dirty="0">
                <a:hlinkClick r:id="rId3"/>
              </a:rPr>
              <a:t>https://www.oecd.org/dac/financing-sustainable-development/development-finance-standards/DAC-List-of-ODA-Recipients-for-reporting-2022-23-flows.pdf</a:t>
            </a:r>
            <a:r>
              <a:rPr lang="en-GB" dirty="0"/>
              <a:t> </a:t>
            </a:r>
          </a:p>
        </p:txBody>
      </p:sp>
    </p:spTree>
    <p:extLst>
      <p:ext uri="{BB962C8B-B14F-4D97-AF65-F5344CB8AC3E}">
        <p14:creationId xmlns:p14="http://schemas.microsoft.com/office/powerpoint/2010/main" val="21135629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9" name="Freeform: Shape 88">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Oval 90">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83" name="Picture 82">
            <a:extLst>
              <a:ext uri="{FF2B5EF4-FFF2-40B4-BE49-F238E27FC236}">
                <a16:creationId xmlns:a16="http://schemas.microsoft.com/office/drawing/2014/main" id="{A6388E23-E875-5149-84CA-3D523519D429}"/>
              </a:ext>
            </a:extLst>
          </p:cNvPr>
          <p:cNvPicPr>
            <a:picLocks noChangeAspect="1"/>
          </p:cNvPicPr>
          <p:nvPr/>
        </p:nvPicPr>
        <p:blipFill rotWithShape="1">
          <a:blip r:embed="rId2"/>
          <a:srcRect l="33250"/>
          <a:stretch/>
        </p:blipFill>
        <p:spPr>
          <a:xfrm>
            <a:off x="8150943" y="1075239"/>
            <a:ext cx="3729635" cy="3729635"/>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95" name="Freeform: Shape 94">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97" name="Straight Connector 96">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7E0631E1-0C30-072D-49D2-F52C552E7CD2}"/>
              </a:ext>
            </a:extLst>
          </p:cNvPr>
          <p:cNvSpPr>
            <a:spLocks noGrp="1"/>
          </p:cNvSpPr>
          <p:nvPr>
            <p:ph type="ftr" sz="quarter" idx="11"/>
          </p:nvPr>
        </p:nvSpPr>
        <p:spPr>
          <a:xfrm>
            <a:off x="2798284" y="6356350"/>
            <a:ext cx="3433277" cy="365125"/>
          </a:xfrm>
        </p:spPr>
        <p:txBody>
          <a:bodyPr>
            <a:normAutofit/>
          </a:bodyPr>
          <a:lstStyle/>
          <a:p>
            <a:pPr algn="r">
              <a:spcAft>
                <a:spcPts val="600"/>
              </a:spcAft>
            </a:pPr>
            <a:r>
              <a:rPr lang="el-GR" dirty="0"/>
              <a:t>7</a:t>
            </a:r>
            <a:endParaRPr lang="en-CY"/>
          </a:p>
        </p:txBody>
      </p:sp>
      <p:sp>
        <p:nvSpPr>
          <p:cNvPr id="99" name="Freeform: Shape 98">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1" name="Freeform: Shape 100">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graphicFrame>
        <p:nvGraphicFramePr>
          <p:cNvPr id="2" name="Diagram 1">
            <a:extLst>
              <a:ext uri="{FF2B5EF4-FFF2-40B4-BE49-F238E27FC236}">
                <a16:creationId xmlns:a16="http://schemas.microsoft.com/office/drawing/2014/main" id="{8965AC48-2135-4A97-274A-90CA91AA95C6}"/>
              </a:ext>
            </a:extLst>
          </p:cNvPr>
          <p:cNvGraphicFramePr/>
          <p:nvPr>
            <p:extLst>
              <p:ext uri="{D42A27DB-BD31-4B8C-83A1-F6EECF244321}">
                <p14:modId xmlns:p14="http://schemas.microsoft.com/office/powerpoint/2010/main" val="3395474122"/>
              </p:ext>
            </p:extLst>
          </p:nvPr>
        </p:nvGraphicFramePr>
        <p:xfrm>
          <a:off x="570272" y="422788"/>
          <a:ext cx="8416412" cy="6435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64534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275303" y="255545"/>
            <a:ext cx="10188633" cy="444352"/>
          </a:xfrm>
          <a:prstGeom prst="rect">
            <a:avLst/>
          </a:prstGeom>
        </p:spPr>
        <p:txBody>
          <a:bodyPr vert="horz" wrap="square" lIns="0" tIns="13335" rIns="0" bIns="0" rtlCol="0">
            <a:spAutoFit/>
          </a:bodyPr>
          <a:lstStyle/>
          <a:p>
            <a:pPr marL="12700">
              <a:lnSpc>
                <a:spcPct val="100000"/>
              </a:lnSpc>
              <a:spcBef>
                <a:spcPts val="105"/>
              </a:spcBef>
            </a:pPr>
            <a:r>
              <a:rPr sz="2800" b="1" dirty="0" err="1">
                <a:solidFill>
                  <a:schemeClr val="tx2"/>
                </a:solidFill>
              </a:rPr>
              <a:t>Συμμετέχο</a:t>
            </a:r>
            <a:r>
              <a:rPr lang="el-GR" sz="2800" b="1" dirty="0">
                <a:solidFill>
                  <a:schemeClr val="tx2"/>
                </a:solidFill>
              </a:rPr>
              <a:t>υ</a:t>
            </a:r>
            <a:r>
              <a:rPr sz="2800" b="1" dirty="0" err="1">
                <a:solidFill>
                  <a:schemeClr val="tx2"/>
                </a:solidFill>
              </a:rPr>
              <a:t>σες</a:t>
            </a:r>
            <a:r>
              <a:rPr sz="2800" b="1" dirty="0">
                <a:solidFill>
                  <a:schemeClr val="tx2"/>
                </a:solidFill>
              </a:rPr>
              <a:t> Χώρες στην Διεθνή Κινητικότητα στην ΚΑ171</a:t>
            </a:r>
          </a:p>
        </p:txBody>
      </p:sp>
      <p:sp>
        <p:nvSpPr>
          <p:cNvPr id="6" name="object 6"/>
          <p:cNvSpPr txBox="1"/>
          <p:nvPr/>
        </p:nvSpPr>
        <p:spPr>
          <a:xfrm>
            <a:off x="6649339" y="912956"/>
            <a:ext cx="5207000" cy="2084070"/>
          </a:xfrm>
          <a:prstGeom prst="rect">
            <a:avLst/>
          </a:prstGeom>
        </p:spPr>
        <p:txBody>
          <a:bodyPr vert="horz" wrap="square" lIns="0" tIns="150495" rIns="0" bIns="0" rtlCol="0">
            <a:spAutoFit/>
          </a:bodyPr>
          <a:lstStyle/>
          <a:p>
            <a:pPr marL="299085" indent="-287020">
              <a:lnSpc>
                <a:spcPct val="100000"/>
              </a:lnSpc>
              <a:spcBef>
                <a:spcPts val="1185"/>
              </a:spcBef>
              <a:buFont typeface="Courier New"/>
              <a:buChar char="o"/>
              <a:tabLst>
                <a:tab pos="299720" algn="l"/>
              </a:tabLst>
            </a:pPr>
            <a:r>
              <a:rPr sz="1800" spc="-5" dirty="0">
                <a:solidFill>
                  <a:srgbClr val="0A752C"/>
                </a:solidFill>
                <a:latin typeface="Verdana"/>
                <a:cs typeface="Verdana"/>
              </a:rPr>
              <a:t>Στην</a:t>
            </a:r>
            <a:r>
              <a:rPr sz="1800" spc="-25" dirty="0">
                <a:solidFill>
                  <a:srgbClr val="0A752C"/>
                </a:solidFill>
                <a:latin typeface="Verdana"/>
                <a:cs typeface="Verdana"/>
              </a:rPr>
              <a:t> </a:t>
            </a:r>
            <a:r>
              <a:rPr sz="1800" spc="-5" dirty="0">
                <a:solidFill>
                  <a:srgbClr val="0A752C"/>
                </a:solidFill>
                <a:latin typeface="Verdana"/>
                <a:cs typeface="Verdana"/>
              </a:rPr>
              <a:t>ΚΑ171</a:t>
            </a:r>
            <a:r>
              <a:rPr sz="1800" spc="5" dirty="0">
                <a:solidFill>
                  <a:srgbClr val="0A752C"/>
                </a:solidFill>
                <a:latin typeface="Verdana"/>
                <a:cs typeface="Verdana"/>
              </a:rPr>
              <a:t> </a:t>
            </a:r>
            <a:r>
              <a:rPr sz="1800" dirty="0">
                <a:solidFill>
                  <a:srgbClr val="0A752C"/>
                </a:solidFill>
                <a:latin typeface="Verdana"/>
                <a:cs typeface="Verdana"/>
              </a:rPr>
              <a:t>οι</a:t>
            </a:r>
            <a:r>
              <a:rPr sz="1800" spc="-5" dirty="0">
                <a:solidFill>
                  <a:srgbClr val="0A752C"/>
                </a:solidFill>
                <a:latin typeface="Verdana"/>
                <a:cs typeface="Verdana"/>
              </a:rPr>
              <a:t> </a:t>
            </a:r>
            <a:r>
              <a:rPr sz="1800" dirty="0">
                <a:solidFill>
                  <a:srgbClr val="0A752C"/>
                </a:solidFill>
                <a:latin typeface="Verdana"/>
                <a:cs typeface="Verdana"/>
              </a:rPr>
              <a:t>κινητικότητες</a:t>
            </a:r>
            <a:r>
              <a:rPr sz="1800" spc="-50" dirty="0">
                <a:solidFill>
                  <a:srgbClr val="0A752C"/>
                </a:solidFill>
                <a:latin typeface="Verdana"/>
                <a:cs typeface="Verdana"/>
              </a:rPr>
              <a:t> </a:t>
            </a:r>
            <a:r>
              <a:rPr sz="1800" dirty="0">
                <a:solidFill>
                  <a:srgbClr val="0A752C"/>
                </a:solidFill>
                <a:latin typeface="Verdana"/>
                <a:cs typeface="Verdana"/>
              </a:rPr>
              <a:t>είναι</a:t>
            </a:r>
            <a:endParaRPr sz="1800" dirty="0">
              <a:latin typeface="Verdana"/>
              <a:cs typeface="Verdana"/>
            </a:endParaRPr>
          </a:p>
          <a:p>
            <a:pPr marL="299085">
              <a:lnSpc>
                <a:spcPct val="100000"/>
              </a:lnSpc>
              <a:spcBef>
                <a:spcPts val="1080"/>
              </a:spcBef>
            </a:pPr>
            <a:r>
              <a:rPr sz="1800" spc="-5" dirty="0">
                <a:solidFill>
                  <a:srgbClr val="0A752C"/>
                </a:solidFill>
                <a:latin typeface="Verdana"/>
                <a:cs typeface="Verdana"/>
              </a:rPr>
              <a:t>αμφίδρομες</a:t>
            </a:r>
            <a:r>
              <a:rPr sz="1800" spc="-10" dirty="0">
                <a:solidFill>
                  <a:srgbClr val="0A752C"/>
                </a:solidFill>
                <a:latin typeface="Verdana"/>
                <a:cs typeface="Verdana"/>
              </a:rPr>
              <a:t> </a:t>
            </a:r>
            <a:r>
              <a:rPr sz="1800" dirty="0">
                <a:solidFill>
                  <a:srgbClr val="0A752C"/>
                </a:solidFill>
                <a:latin typeface="Verdana"/>
                <a:cs typeface="Verdana"/>
              </a:rPr>
              <a:t>(</a:t>
            </a:r>
            <a:r>
              <a:rPr sz="1800" spc="-10" dirty="0">
                <a:solidFill>
                  <a:srgbClr val="0A752C"/>
                </a:solidFill>
                <a:latin typeface="Verdana"/>
                <a:cs typeface="Verdana"/>
              </a:rPr>
              <a:t> </a:t>
            </a:r>
            <a:r>
              <a:rPr sz="1800" spc="-5" dirty="0">
                <a:solidFill>
                  <a:srgbClr val="0A752C"/>
                </a:solidFill>
                <a:latin typeface="Verdana"/>
                <a:cs typeface="Verdana"/>
              </a:rPr>
              <a:t>από και </a:t>
            </a:r>
            <a:r>
              <a:rPr sz="1800" dirty="0">
                <a:solidFill>
                  <a:srgbClr val="0A752C"/>
                </a:solidFill>
                <a:latin typeface="Verdana"/>
                <a:cs typeface="Verdana"/>
              </a:rPr>
              <a:t>προς).</a:t>
            </a:r>
            <a:endParaRPr sz="1800" dirty="0">
              <a:latin typeface="Verdana"/>
              <a:cs typeface="Verdana"/>
            </a:endParaRPr>
          </a:p>
          <a:p>
            <a:pPr>
              <a:lnSpc>
                <a:spcPct val="100000"/>
              </a:lnSpc>
            </a:pPr>
            <a:endParaRPr sz="2200" dirty="0">
              <a:latin typeface="Verdana"/>
              <a:cs typeface="Verdana"/>
            </a:endParaRPr>
          </a:p>
          <a:p>
            <a:pPr marL="299085" indent="-287020">
              <a:lnSpc>
                <a:spcPct val="100000"/>
              </a:lnSpc>
              <a:spcBef>
                <a:spcPts val="1645"/>
              </a:spcBef>
              <a:buFont typeface="Courier New"/>
              <a:buChar char="o"/>
              <a:tabLst>
                <a:tab pos="299720" algn="l"/>
              </a:tabLst>
            </a:pPr>
            <a:r>
              <a:rPr sz="1800" spc="-5" dirty="0">
                <a:solidFill>
                  <a:srgbClr val="0A752C"/>
                </a:solidFill>
                <a:latin typeface="Verdana"/>
                <a:cs typeface="Verdana"/>
              </a:rPr>
              <a:t>Στην</a:t>
            </a:r>
            <a:r>
              <a:rPr sz="1800" spc="-15" dirty="0">
                <a:solidFill>
                  <a:srgbClr val="0A752C"/>
                </a:solidFill>
                <a:latin typeface="Verdana"/>
                <a:cs typeface="Verdana"/>
              </a:rPr>
              <a:t> </a:t>
            </a:r>
            <a:r>
              <a:rPr sz="1800" spc="-5" dirty="0">
                <a:solidFill>
                  <a:srgbClr val="0A752C"/>
                </a:solidFill>
                <a:latin typeface="Verdana"/>
                <a:cs typeface="Verdana"/>
              </a:rPr>
              <a:t>ΚΑ171</a:t>
            </a:r>
            <a:r>
              <a:rPr sz="1800" spc="15" dirty="0">
                <a:solidFill>
                  <a:srgbClr val="0A752C"/>
                </a:solidFill>
                <a:latin typeface="Verdana"/>
                <a:cs typeface="Verdana"/>
              </a:rPr>
              <a:t> </a:t>
            </a:r>
            <a:r>
              <a:rPr sz="1800" spc="-5" dirty="0">
                <a:solidFill>
                  <a:srgbClr val="0A752C"/>
                </a:solidFill>
                <a:latin typeface="Verdana"/>
                <a:cs typeface="Verdana"/>
              </a:rPr>
              <a:t>συμμετέχουν</a:t>
            </a:r>
            <a:r>
              <a:rPr sz="1800" spc="-10" dirty="0">
                <a:solidFill>
                  <a:srgbClr val="0A752C"/>
                </a:solidFill>
                <a:latin typeface="Verdana"/>
                <a:cs typeface="Verdana"/>
              </a:rPr>
              <a:t> </a:t>
            </a:r>
            <a:r>
              <a:rPr sz="1800" dirty="0">
                <a:solidFill>
                  <a:srgbClr val="0A752C"/>
                </a:solidFill>
                <a:latin typeface="Verdana"/>
                <a:cs typeface="Verdana"/>
              </a:rPr>
              <a:t>μόνο</a:t>
            </a:r>
            <a:r>
              <a:rPr sz="1800" spc="-20" dirty="0">
                <a:solidFill>
                  <a:srgbClr val="0A752C"/>
                </a:solidFill>
                <a:latin typeface="Verdana"/>
                <a:cs typeface="Verdana"/>
              </a:rPr>
              <a:t> </a:t>
            </a:r>
            <a:r>
              <a:rPr sz="1800" spc="-5" dirty="0">
                <a:solidFill>
                  <a:srgbClr val="0A752C"/>
                </a:solidFill>
                <a:latin typeface="Verdana"/>
                <a:cs typeface="Verdana"/>
              </a:rPr>
              <a:t>τα</a:t>
            </a:r>
            <a:r>
              <a:rPr sz="1800" spc="5" dirty="0">
                <a:solidFill>
                  <a:srgbClr val="0A752C"/>
                </a:solidFill>
                <a:latin typeface="Verdana"/>
                <a:cs typeface="Verdana"/>
              </a:rPr>
              <a:t> </a:t>
            </a:r>
            <a:r>
              <a:rPr sz="1800" spc="-10" dirty="0">
                <a:solidFill>
                  <a:srgbClr val="0A752C"/>
                </a:solidFill>
                <a:latin typeface="Verdana"/>
                <a:cs typeface="Verdana"/>
              </a:rPr>
              <a:t>Regions</a:t>
            </a:r>
            <a:endParaRPr sz="1800" dirty="0">
              <a:latin typeface="Verdana"/>
              <a:cs typeface="Verdana"/>
            </a:endParaRPr>
          </a:p>
          <a:p>
            <a:pPr marL="299085">
              <a:lnSpc>
                <a:spcPct val="100000"/>
              </a:lnSpc>
              <a:spcBef>
                <a:spcPts val="1085"/>
              </a:spcBef>
            </a:pPr>
            <a:r>
              <a:rPr sz="1800" spc="-5" dirty="0">
                <a:solidFill>
                  <a:srgbClr val="0A752C"/>
                </a:solidFill>
                <a:latin typeface="Verdana"/>
                <a:cs typeface="Verdana"/>
              </a:rPr>
              <a:t>1-12</a:t>
            </a:r>
            <a:r>
              <a:rPr sz="1800" spc="10" dirty="0">
                <a:solidFill>
                  <a:srgbClr val="0A752C"/>
                </a:solidFill>
                <a:latin typeface="Verdana"/>
                <a:cs typeface="Verdana"/>
              </a:rPr>
              <a:t> </a:t>
            </a:r>
            <a:r>
              <a:rPr sz="1800" dirty="0">
                <a:solidFill>
                  <a:srgbClr val="FF0000"/>
                </a:solidFill>
                <a:latin typeface="Verdana"/>
                <a:cs typeface="Verdana"/>
              </a:rPr>
              <a:t>(</a:t>
            </a:r>
            <a:r>
              <a:rPr sz="1800" spc="-5" dirty="0">
                <a:solidFill>
                  <a:srgbClr val="FF0000"/>
                </a:solidFill>
                <a:latin typeface="Verdana"/>
                <a:cs typeface="Verdana"/>
              </a:rPr>
              <a:t> όχι τα</a:t>
            </a:r>
            <a:r>
              <a:rPr sz="1800" dirty="0">
                <a:solidFill>
                  <a:srgbClr val="FF0000"/>
                </a:solidFill>
                <a:latin typeface="Verdana"/>
                <a:cs typeface="Verdana"/>
              </a:rPr>
              <a:t> </a:t>
            </a:r>
            <a:r>
              <a:rPr sz="1800" spc="-5" dirty="0">
                <a:solidFill>
                  <a:srgbClr val="FF0000"/>
                </a:solidFill>
                <a:latin typeface="Verdana"/>
                <a:cs typeface="Verdana"/>
              </a:rPr>
              <a:t>regions </a:t>
            </a:r>
            <a:r>
              <a:rPr sz="1800" dirty="0">
                <a:solidFill>
                  <a:srgbClr val="FF0000"/>
                </a:solidFill>
                <a:latin typeface="Verdana"/>
                <a:cs typeface="Verdana"/>
              </a:rPr>
              <a:t>13</a:t>
            </a:r>
            <a:r>
              <a:rPr sz="1800" spc="10" dirty="0">
                <a:solidFill>
                  <a:srgbClr val="FF0000"/>
                </a:solidFill>
                <a:latin typeface="Verdana"/>
                <a:cs typeface="Verdana"/>
              </a:rPr>
              <a:t> </a:t>
            </a:r>
            <a:r>
              <a:rPr sz="1800" dirty="0">
                <a:solidFill>
                  <a:srgbClr val="FF0000"/>
                </a:solidFill>
                <a:latin typeface="Verdana"/>
                <a:cs typeface="Verdana"/>
              </a:rPr>
              <a:t>και</a:t>
            </a:r>
            <a:r>
              <a:rPr sz="1800" spc="5" dirty="0">
                <a:solidFill>
                  <a:srgbClr val="FF0000"/>
                </a:solidFill>
                <a:latin typeface="Verdana"/>
                <a:cs typeface="Verdana"/>
              </a:rPr>
              <a:t> </a:t>
            </a:r>
            <a:r>
              <a:rPr sz="1800" dirty="0">
                <a:solidFill>
                  <a:srgbClr val="FF0000"/>
                </a:solidFill>
                <a:latin typeface="Verdana"/>
                <a:cs typeface="Verdana"/>
              </a:rPr>
              <a:t>14</a:t>
            </a:r>
            <a:r>
              <a:rPr sz="1800" spc="10" dirty="0">
                <a:solidFill>
                  <a:srgbClr val="FF0000"/>
                </a:solidFill>
                <a:latin typeface="Verdana"/>
                <a:cs typeface="Verdana"/>
              </a:rPr>
              <a:t> </a:t>
            </a:r>
            <a:r>
              <a:rPr sz="1800" dirty="0">
                <a:solidFill>
                  <a:srgbClr val="FF0000"/>
                </a:solidFill>
                <a:latin typeface="Verdana"/>
                <a:cs typeface="Verdana"/>
              </a:rPr>
              <a:t>)</a:t>
            </a:r>
            <a:endParaRPr sz="1800" dirty="0">
              <a:latin typeface="Verdana"/>
              <a:cs typeface="Verdana"/>
            </a:endParaRPr>
          </a:p>
        </p:txBody>
      </p:sp>
      <p:grpSp>
        <p:nvGrpSpPr>
          <p:cNvPr id="7" name="object 7"/>
          <p:cNvGrpSpPr/>
          <p:nvPr/>
        </p:nvGrpSpPr>
        <p:grpSpPr>
          <a:xfrm>
            <a:off x="-9144" y="774191"/>
            <a:ext cx="6383020" cy="6083935"/>
            <a:chOff x="-9144" y="774191"/>
            <a:chExt cx="6383020" cy="6083935"/>
          </a:xfrm>
        </p:grpSpPr>
        <p:pic>
          <p:nvPicPr>
            <p:cNvPr id="8" name="object 8"/>
            <p:cNvPicPr/>
            <p:nvPr/>
          </p:nvPicPr>
          <p:blipFill>
            <a:blip r:embed="rId2" cstate="print"/>
            <a:stretch>
              <a:fillRect/>
            </a:stretch>
          </p:blipFill>
          <p:spPr>
            <a:xfrm>
              <a:off x="0" y="794003"/>
              <a:ext cx="6353555" cy="1467612"/>
            </a:xfrm>
            <a:prstGeom prst="rect">
              <a:avLst/>
            </a:prstGeom>
          </p:spPr>
        </p:pic>
        <p:sp>
          <p:nvSpPr>
            <p:cNvPr id="9" name="object 9"/>
            <p:cNvSpPr/>
            <p:nvPr/>
          </p:nvSpPr>
          <p:spPr>
            <a:xfrm>
              <a:off x="761" y="784097"/>
              <a:ext cx="6362700" cy="1487805"/>
            </a:xfrm>
            <a:custGeom>
              <a:avLst/>
              <a:gdLst/>
              <a:ahLst/>
              <a:cxnLst/>
              <a:rect l="l" t="t" r="r" b="b"/>
              <a:pathLst>
                <a:path w="6362700" h="1487805">
                  <a:moveTo>
                    <a:pt x="0" y="1487424"/>
                  </a:moveTo>
                  <a:lnTo>
                    <a:pt x="6362700" y="1487424"/>
                  </a:lnTo>
                  <a:lnTo>
                    <a:pt x="6362700" y="0"/>
                  </a:lnTo>
                  <a:lnTo>
                    <a:pt x="0" y="0"/>
                  </a:lnTo>
                </a:path>
              </a:pathLst>
            </a:custGeom>
            <a:ln w="19812">
              <a:solidFill>
                <a:srgbClr val="000000"/>
              </a:solidFill>
            </a:ln>
          </p:spPr>
          <p:txBody>
            <a:bodyPr wrap="square" lIns="0" tIns="0" rIns="0" bIns="0" rtlCol="0"/>
            <a:lstStyle/>
            <a:p>
              <a:endParaRPr/>
            </a:p>
          </p:txBody>
        </p:sp>
        <p:pic>
          <p:nvPicPr>
            <p:cNvPr id="10" name="object 10"/>
            <p:cNvPicPr/>
            <p:nvPr/>
          </p:nvPicPr>
          <p:blipFill>
            <a:blip r:embed="rId3" cstate="print"/>
            <a:stretch>
              <a:fillRect/>
            </a:stretch>
          </p:blipFill>
          <p:spPr>
            <a:xfrm>
              <a:off x="13715" y="2261614"/>
              <a:ext cx="6339840" cy="4596382"/>
            </a:xfrm>
            <a:prstGeom prst="rect">
              <a:avLst/>
            </a:prstGeom>
          </p:spPr>
        </p:pic>
      </p:grpSp>
      <p:grpSp>
        <p:nvGrpSpPr>
          <p:cNvPr id="11" name="object 11"/>
          <p:cNvGrpSpPr/>
          <p:nvPr/>
        </p:nvGrpSpPr>
        <p:grpSpPr>
          <a:xfrm>
            <a:off x="6531864" y="3899915"/>
            <a:ext cx="5679440" cy="1015365"/>
            <a:chOff x="6531864" y="3899915"/>
            <a:chExt cx="5679440" cy="1015365"/>
          </a:xfrm>
        </p:grpSpPr>
        <p:pic>
          <p:nvPicPr>
            <p:cNvPr id="12" name="object 12"/>
            <p:cNvPicPr/>
            <p:nvPr/>
          </p:nvPicPr>
          <p:blipFill>
            <a:blip r:embed="rId4" cstate="print"/>
            <a:stretch>
              <a:fillRect/>
            </a:stretch>
          </p:blipFill>
          <p:spPr>
            <a:xfrm>
              <a:off x="6569964" y="3938015"/>
              <a:ext cx="5622035" cy="938784"/>
            </a:xfrm>
            <a:prstGeom prst="rect">
              <a:avLst/>
            </a:prstGeom>
          </p:spPr>
        </p:pic>
        <p:sp>
          <p:nvSpPr>
            <p:cNvPr id="13" name="object 13"/>
            <p:cNvSpPr/>
            <p:nvPr/>
          </p:nvSpPr>
          <p:spPr>
            <a:xfrm>
              <a:off x="6550914" y="3918965"/>
              <a:ext cx="5641340" cy="977265"/>
            </a:xfrm>
            <a:custGeom>
              <a:avLst/>
              <a:gdLst/>
              <a:ahLst/>
              <a:cxnLst/>
              <a:rect l="l" t="t" r="r" b="b"/>
              <a:pathLst>
                <a:path w="5641340" h="977264">
                  <a:moveTo>
                    <a:pt x="0" y="976884"/>
                  </a:moveTo>
                  <a:lnTo>
                    <a:pt x="5641085" y="976884"/>
                  </a:lnTo>
                </a:path>
                <a:path w="5641340" h="977264">
                  <a:moveTo>
                    <a:pt x="5641085" y="0"/>
                  </a:moveTo>
                  <a:lnTo>
                    <a:pt x="0" y="0"/>
                  </a:lnTo>
                  <a:lnTo>
                    <a:pt x="0" y="976884"/>
                  </a:lnTo>
                </a:path>
              </a:pathLst>
            </a:custGeom>
            <a:ln w="38100">
              <a:solidFill>
                <a:srgbClr val="000000"/>
              </a:solidFill>
            </a:ln>
          </p:spPr>
          <p:txBody>
            <a:bodyPr wrap="square" lIns="0" tIns="0" rIns="0" bIns="0" rtlCol="0"/>
            <a:lstStyle/>
            <a:p>
              <a:endParaRPr/>
            </a:p>
          </p:txBody>
        </p:sp>
        <p:sp>
          <p:nvSpPr>
            <p:cNvPr id="14" name="object 14"/>
            <p:cNvSpPr/>
            <p:nvPr/>
          </p:nvSpPr>
          <p:spPr>
            <a:xfrm>
              <a:off x="9886188" y="3938015"/>
              <a:ext cx="914400" cy="914400"/>
            </a:xfrm>
            <a:custGeom>
              <a:avLst/>
              <a:gdLst/>
              <a:ahLst/>
              <a:cxnLst/>
              <a:rect l="l" t="t" r="r" b="b"/>
              <a:pathLst>
                <a:path w="914400" h="914400">
                  <a:moveTo>
                    <a:pt x="457200" y="0"/>
                  </a:moveTo>
                  <a:lnTo>
                    <a:pt x="410458" y="2360"/>
                  </a:lnTo>
                  <a:lnTo>
                    <a:pt x="365066" y="9289"/>
                  </a:lnTo>
                  <a:lnTo>
                    <a:pt x="321253" y="20557"/>
                  </a:lnTo>
                  <a:lnTo>
                    <a:pt x="279249" y="35933"/>
                  </a:lnTo>
                  <a:lnTo>
                    <a:pt x="239283" y="55187"/>
                  </a:lnTo>
                  <a:lnTo>
                    <a:pt x="201587" y="78090"/>
                  </a:lnTo>
                  <a:lnTo>
                    <a:pt x="166390" y="104411"/>
                  </a:lnTo>
                  <a:lnTo>
                    <a:pt x="133921" y="133921"/>
                  </a:lnTo>
                  <a:lnTo>
                    <a:pt x="104411" y="166390"/>
                  </a:lnTo>
                  <a:lnTo>
                    <a:pt x="78090" y="201587"/>
                  </a:lnTo>
                  <a:lnTo>
                    <a:pt x="55187" y="239283"/>
                  </a:lnTo>
                  <a:lnTo>
                    <a:pt x="35933" y="279249"/>
                  </a:lnTo>
                  <a:lnTo>
                    <a:pt x="20557" y="321253"/>
                  </a:lnTo>
                  <a:lnTo>
                    <a:pt x="9289" y="365066"/>
                  </a:lnTo>
                  <a:lnTo>
                    <a:pt x="2360" y="410458"/>
                  </a:lnTo>
                  <a:lnTo>
                    <a:pt x="0" y="457199"/>
                  </a:lnTo>
                  <a:lnTo>
                    <a:pt x="2360" y="503941"/>
                  </a:lnTo>
                  <a:lnTo>
                    <a:pt x="9289" y="549333"/>
                  </a:lnTo>
                  <a:lnTo>
                    <a:pt x="20557" y="593146"/>
                  </a:lnTo>
                  <a:lnTo>
                    <a:pt x="35933" y="635150"/>
                  </a:lnTo>
                  <a:lnTo>
                    <a:pt x="55187" y="675116"/>
                  </a:lnTo>
                  <a:lnTo>
                    <a:pt x="78090" y="712812"/>
                  </a:lnTo>
                  <a:lnTo>
                    <a:pt x="104411" y="748009"/>
                  </a:lnTo>
                  <a:lnTo>
                    <a:pt x="133921" y="780478"/>
                  </a:lnTo>
                  <a:lnTo>
                    <a:pt x="166390" y="809988"/>
                  </a:lnTo>
                  <a:lnTo>
                    <a:pt x="201587" y="836309"/>
                  </a:lnTo>
                  <a:lnTo>
                    <a:pt x="239283" y="859212"/>
                  </a:lnTo>
                  <a:lnTo>
                    <a:pt x="279249" y="878466"/>
                  </a:lnTo>
                  <a:lnTo>
                    <a:pt x="321253" y="893842"/>
                  </a:lnTo>
                  <a:lnTo>
                    <a:pt x="365066" y="905110"/>
                  </a:lnTo>
                  <a:lnTo>
                    <a:pt x="410458" y="912039"/>
                  </a:lnTo>
                  <a:lnTo>
                    <a:pt x="457200" y="914399"/>
                  </a:lnTo>
                  <a:lnTo>
                    <a:pt x="503941" y="912039"/>
                  </a:lnTo>
                  <a:lnTo>
                    <a:pt x="549333" y="905110"/>
                  </a:lnTo>
                  <a:lnTo>
                    <a:pt x="593146" y="893842"/>
                  </a:lnTo>
                  <a:lnTo>
                    <a:pt x="635150" y="878466"/>
                  </a:lnTo>
                  <a:lnTo>
                    <a:pt x="675116" y="859212"/>
                  </a:lnTo>
                  <a:lnTo>
                    <a:pt x="712812" y="836309"/>
                  </a:lnTo>
                  <a:lnTo>
                    <a:pt x="748009" y="809988"/>
                  </a:lnTo>
                  <a:lnTo>
                    <a:pt x="780478" y="780478"/>
                  </a:lnTo>
                  <a:lnTo>
                    <a:pt x="809988" y="748009"/>
                  </a:lnTo>
                  <a:lnTo>
                    <a:pt x="813748" y="742981"/>
                  </a:lnTo>
                  <a:lnTo>
                    <a:pt x="457199" y="742981"/>
                  </a:lnTo>
                  <a:lnTo>
                    <a:pt x="410750" y="739182"/>
                  </a:lnTo>
                  <a:lnTo>
                    <a:pt x="365261" y="727784"/>
                  </a:lnTo>
                  <a:lnTo>
                    <a:pt x="321690" y="708786"/>
                  </a:lnTo>
                  <a:lnTo>
                    <a:pt x="282659" y="683522"/>
                  </a:lnTo>
                  <a:lnTo>
                    <a:pt x="249085" y="653142"/>
                  </a:lnTo>
                  <a:lnTo>
                    <a:pt x="221208" y="618445"/>
                  </a:lnTo>
                  <a:lnTo>
                    <a:pt x="199267" y="580228"/>
                  </a:lnTo>
                  <a:lnTo>
                    <a:pt x="183499" y="539289"/>
                  </a:lnTo>
                  <a:lnTo>
                    <a:pt x="174143" y="496426"/>
                  </a:lnTo>
                  <a:lnTo>
                    <a:pt x="171438" y="452437"/>
                  </a:lnTo>
                  <a:lnTo>
                    <a:pt x="175622" y="408120"/>
                  </a:lnTo>
                  <a:lnTo>
                    <a:pt x="186934" y="364271"/>
                  </a:lnTo>
                  <a:lnTo>
                    <a:pt x="205612" y="321690"/>
                  </a:lnTo>
                  <a:lnTo>
                    <a:pt x="437768" y="321690"/>
                  </a:lnTo>
                  <a:lnTo>
                    <a:pt x="321690" y="205612"/>
                  </a:lnTo>
                  <a:lnTo>
                    <a:pt x="365261" y="186615"/>
                  </a:lnTo>
                  <a:lnTo>
                    <a:pt x="410750" y="175217"/>
                  </a:lnTo>
                  <a:lnTo>
                    <a:pt x="457200" y="171418"/>
                  </a:lnTo>
                  <a:lnTo>
                    <a:pt x="813748" y="171418"/>
                  </a:lnTo>
                  <a:lnTo>
                    <a:pt x="809988" y="166390"/>
                  </a:lnTo>
                  <a:lnTo>
                    <a:pt x="780478" y="133921"/>
                  </a:lnTo>
                  <a:lnTo>
                    <a:pt x="748009" y="104411"/>
                  </a:lnTo>
                  <a:lnTo>
                    <a:pt x="712812" y="78090"/>
                  </a:lnTo>
                  <a:lnTo>
                    <a:pt x="675116" y="55187"/>
                  </a:lnTo>
                  <a:lnTo>
                    <a:pt x="635150" y="35933"/>
                  </a:lnTo>
                  <a:lnTo>
                    <a:pt x="593146" y="20557"/>
                  </a:lnTo>
                  <a:lnTo>
                    <a:pt x="549333" y="9289"/>
                  </a:lnTo>
                  <a:lnTo>
                    <a:pt x="503941" y="2360"/>
                  </a:lnTo>
                  <a:lnTo>
                    <a:pt x="457200" y="0"/>
                  </a:lnTo>
                  <a:close/>
                </a:path>
                <a:path w="914400" h="914400">
                  <a:moveTo>
                    <a:pt x="437768" y="321690"/>
                  </a:moveTo>
                  <a:lnTo>
                    <a:pt x="205612" y="321690"/>
                  </a:lnTo>
                  <a:lnTo>
                    <a:pt x="592708" y="708786"/>
                  </a:lnTo>
                  <a:lnTo>
                    <a:pt x="549138" y="727784"/>
                  </a:lnTo>
                  <a:lnTo>
                    <a:pt x="503649" y="739182"/>
                  </a:lnTo>
                  <a:lnTo>
                    <a:pt x="457199" y="742981"/>
                  </a:lnTo>
                  <a:lnTo>
                    <a:pt x="813748" y="742981"/>
                  </a:lnTo>
                  <a:lnTo>
                    <a:pt x="859212" y="675116"/>
                  </a:lnTo>
                  <a:lnTo>
                    <a:pt x="878466" y="635150"/>
                  </a:lnTo>
                  <a:lnTo>
                    <a:pt x="893842" y="593146"/>
                  </a:lnTo>
                  <a:lnTo>
                    <a:pt x="893955" y="592708"/>
                  </a:lnTo>
                  <a:lnTo>
                    <a:pt x="708786" y="592708"/>
                  </a:lnTo>
                  <a:lnTo>
                    <a:pt x="437768" y="321690"/>
                  </a:lnTo>
                  <a:close/>
                </a:path>
                <a:path w="914400" h="914400">
                  <a:moveTo>
                    <a:pt x="813748" y="171418"/>
                  </a:moveTo>
                  <a:lnTo>
                    <a:pt x="457200" y="171418"/>
                  </a:lnTo>
                  <a:lnTo>
                    <a:pt x="503649" y="175217"/>
                  </a:lnTo>
                  <a:lnTo>
                    <a:pt x="549138" y="186615"/>
                  </a:lnTo>
                  <a:lnTo>
                    <a:pt x="592708" y="205612"/>
                  </a:lnTo>
                  <a:lnTo>
                    <a:pt x="631740" y="230877"/>
                  </a:lnTo>
                  <a:lnTo>
                    <a:pt x="665314" y="261257"/>
                  </a:lnTo>
                  <a:lnTo>
                    <a:pt x="693191" y="295954"/>
                  </a:lnTo>
                  <a:lnTo>
                    <a:pt x="715132" y="334171"/>
                  </a:lnTo>
                  <a:lnTo>
                    <a:pt x="730900" y="375110"/>
                  </a:lnTo>
                  <a:lnTo>
                    <a:pt x="740256" y="417973"/>
                  </a:lnTo>
                  <a:lnTo>
                    <a:pt x="742961" y="461962"/>
                  </a:lnTo>
                  <a:lnTo>
                    <a:pt x="738777" y="506279"/>
                  </a:lnTo>
                  <a:lnTo>
                    <a:pt x="727465" y="550128"/>
                  </a:lnTo>
                  <a:lnTo>
                    <a:pt x="708786" y="592708"/>
                  </a:lnTo>
                  <a:lnTo>
                    <a:pt x="893955" y="592708"/>
                  </a:lnTo>
                  <a:lnTo>
                    <a:pt x="905110" y="549333"/>
                  </a:lnTo>
                  <a:lnTo>
                    <a:pt x="912039" y="503941"/>
                  </a:lnTo>
                  <a:lnTo>
                    <a:pt x="914400" y="457199"/>
                  </a:lnTo>
                  <a:lnTo>
                    <a:pt x="912039" y="410458"/>
                  </a:lnTo>
                  <a:lnTo>
                    <a:pt x="905110" y="365066"/>
                  </a:lnTo>
                  <a:lnTo>
                    <a:pt x="893842" y="321253"/>
                  </a:lnTo>
                  <a:lnTo>
                    <a:pt x="878466" y="279249"/>
                  </a:lnTo>
                  <a:lnTo>
                    <a:pt x="859212" y="239283"/>
                  </a:lnTo>
                  <a:lnTo>
                    <a:pt x="836309" y="201587"/>
                  </a:lnTo>
                  <a:lnTo>
                    <a:pt x="813748" y="171418"/>
                  </a:lnTo>
                  <a:close/>
                </a:path>
              </a:pathLst>
            </a:custGeom>
            <a:solidFill>
              <a:srgbClr val="FF0000"/>
            </a:solidFill>
          </p:spPr>
          <p:txBody>
            <a:bodyPr wrap="square" lIns="0" tIns="0" rIns="0" bIns="0" rtlCol="0"/>
            <a:lstStyle/>
            <a:p>
              <a:endParaRPr/>
            </a:p>
          </p:txBody>
        </p:sp>
        <p:sp>
          <p:nvSpPr>
            <p:cNvPr id="15" name="object 15"/>
            <p:cNvSpPr/>
            <p:nvPr/>
          </p:nvSpPr>
          <p:spPr>
            <a:xfrm>
              <a:off x="9886188" y="3938015"/>
              <a:ext cx="914400" cy="914400"/>
            </a:xfrm>
            <a:custGeom>
              <a:avLst/>
              <a:gdLst/>
              <a:ahLst/>
              <a:cxnLst/>
              <a:rect l="l" t="t" r="r" b="b"/>
              <a:pathLst>
                <a:path w="914400" h="914400">
                  <a:moveTo>
                    <a:pt x="0" y="457199"/>
                  </a:moveTo>
                  <a:lnTo>
                    <a:pt x="2360" y="410458"/>
                  </a:lnTo>
                  <a:lnTo>
                    <a:pt x="9289" y="365066"/>
                  </a:lnTo>
                  <a:lnTo>
                    <a:pt x="20557" y="321253"/>
                  </a:lnTo>
                  <a:lnTo>
                    <a:pt x="35933" y="279249"/>
                  </a:lnTo>
                  <a:lnTo>
                    <a:pt x="55187" y="239283"/>
                  </a:lnTo>
                  <a:lnTo>
                    <a:pt x="78090" y="201587"/>
                  </a:lnTo>
                  <a:lnTo>
                    <a:pt x="104411" y="166390"/>
                  </a:lnTo>
                  <a:lnTo>
                    <a:pt x="133921" y="133921"/>
                  </a:lnTo>
                  <a:lnTo>
                    <a:pt x="166390" y="104411"/>
                  </a:lnTo>
                  <a:lnTo>
                    <a:pt x="201587" y="78090"/>
                  </a:lnTo>
                  <a:lnTo>
                    <a:pt x="239283" y="55187"/>
                  </a:lnTo>
                  <a:lnTo>
                    <a:pt x="279249" y="35933"/>
                  </a:lnTo>
                  <a:lnTo>
                    <a:pt x="321253" y="20557"/>
                  </a:lnTo>
                  <a:lnTo>
                    <a:pt x="365066" y="9289"/>
                  </a:lnTo>
                  <a:lnTo>
                    <a:pt x="410458" y="2360"/>
                  </a:lnTo>
                  <a:lnTo>
                    <a:pt x="457200" y="0"/>
                  </a:lnTo>
                  <a:lnTo>
                    <a:pt x="503941" y="2360"/>
                  </a:lnTo>
                  <a:lnTo>
                    <a:pt x="549333" y="9289"/>
                  </a:lnTo>
                  <a:lnTo>
                    <a:pt x="593146" y="20557"/>
                  </a:lnTo>
                  <a:lnTo>
                    <a:pt x="635150" y="35933"/>
                  </a:lnTo>
                  <a:lnTo>
                    <a:pt x="675116" y="55187"/>
                  </a:lnTo>
                  <a:lnTo>
                    <a:pt x="712812" y="78090"/>
                  </a:lnTo>
                  <a:lnTo>
                    <a:pt x="748009" y="104411"/>
                  </a:lnTo>
                  <a:lnTo>
                    <a:pt x="780478" y="133921"/>
                  </a:lnTo>
                  <a:lnTo>
                    <a:pt x="809988" y="166390"/>
                  </a:lnTo>
                  <a:lnTo>
                    <a:pt x="836309" y="201587"/>
                  </a:lnTo>
                  <a:lnTo>
                    <a:pt x="859212" y="239283"/>
                  </a:lnTo>
                  <a:lnTo>
                    <a:pt x="878466" y="279249"/>
                  </a:lnTo>
                  <a:lnTo>
                    <a:pt x="893842" y="321253"/>
                  </a:lnTo>
                  <a:lnTo>
                    <a:pt x="905110" y="365066"/>
                  </a:lnTo>
                  <a:lnTo>
                    <a:pt x="912039" y="410458"/>
                  </a:lnTo>
                  <a:lnTo>
                    <a:pt x="914400" y="457199"/>
                  </a:lnTo>
                  <a:lnTo>
                    <a:pt x="912039" y="503941"/>
                  </a:lnTo>
                  <a:lnTo>
                    <a:pt x="905110" y="549333"/>
                  </a:lnTo>
                  <a:lnTo>
                    <a:pt x="893842" y="593146"/>
                  </a:lnTo>
                  <a:lnTo>
                    <a:pt x="878466" y="635150"/>
                  </a:lnTo>
                  <a:lnTo>
                    <a:pt x="859212" y="675116"/>
                  </a:lnTo>
                  <a:lnTo>
                    <a:pt x="836309" y="712812"/>
                  </a:lnTo>
                  <a:lnTo>
                    <a:pt x="809988" y="748009"/>
                  </a:lnTo>
                  <a:lnTo>
                    <a:pt x="780478" y="780478"/>
                  </a:lnTo>
                  <a:lnTo>
                    <a:pt x="748009" y="809988"/>
                  </a:lnTo>
                  <a:lnTo>
                    <a:pt x="712812" y="836309"/>
                  </a:lnTo>
                  <a:lnTo>
                    <a:pt x="675116" y="859212"/>
                  </a:lnTo>
                  <a:lnTo>
                    <a:pt x="635150" y="878466"/>
                  </a:lnTo>
                  <a:lnTo>
                    <a:pt x="593146" y="893842"/>
                  </a:lnTo>
                  <a:lnTo>
                    <a:pt x="549333" y="905110"/>
                  </a:lnTo>
                  <a:lnTo>
                    <a:pt x="503941" y="912039"/>
                  </a:lnTo>
                  <a:lnTo>
                    <a:pt x="457200" y="914399"/>
                  </a:lnTo>
                  <a:lnTo>
                    <a:pt x="410458" y="912039"/>
                  </a:lnTo>
                  <a:lnTo>
                    <a:pt x="365066" y="905110"/>
                  </a:lnTo>
                  <a:lnTo>
                    <a:pt x="321253" y="893842"/>
                  </a:lnTo>
                  <a:lnTo>
                    <a:pt x="279249" y="878466"/>
                  </a:lnTo>
                  <a:lnTo>
                    <a:pt x="239283" y="859212"/>
                  </a:lnTo>
                  <a:lnTo>
                    <a:pt x="201587" y="836309"/>
                  </a:lnTo>
                  <a:lnTo>
                    <a:pt x="166390" y="809988"/>
                  </a:lnTo>
                  <a:lnTo>
                    <a:pt x="133921" y="780478"/>
                  </a:lnTo>
                  <a:lnTo>
                    <a:pt x="104411" y="748009"/>
                  </a:lnTo>
                  <a:lnTo>
                    <a:pt x="78090" y="712812"/>
                  </a:lnTo>
                  <a:lnTo>
                    <a:pt x="55187" y="675116"/>
                  </a:lnTo>
                  <a:lnTo>
                    <a:pt x="35933" y="635150"/>
                  </a:lnTo>
                  <a:lnTo>
                    <a:pt x="20557" y="593146"/>
                  </a:lnTo>
                  <a:lnTo>
                    <a:pt x="9289" y="549333"/>
                  </a:lnTo>
                  <a:lnTo>
                    <a:pt x="2360" y="503941"/>
                  </a:lnTo>
                  <a:lnTo>
                    <a:pt x="0" y="457199"/>
                  </a:lnTo>
                  <a:close/>
                </a:path>
                <a:path w="914400" h="914400">
                  <a:moveTo>
                    <a:pt x="708786" y="592708"/>
                  </a:moveTo>
                  <a:lnTo>
                    <a:pt x="727465" y="550128"/>
                  </a:lnTo>
                  <a:lnTo>
                    <a:pt x="738777" y="506279"/>
                  </a:lnTo>
                  <a:lnTo>
                    <a:pt x="742961" y="461962"/>
                  </a:lnTo>
                  <a:lnTo>
                    <a:pt x="740256" y="417973"/>
                  </a:lnTo>
                  <a:lnTo>
                    <a:pt x="730900" y="375110"/>
                  </a:lnTo>
                  <a:lnTo>
                    <a:pt x="715132" y="334171"/>
                  </a:lnTo>
                  <a:lnTo>
                    <a:pt x="693191" y="295954"/>
                  </a:lnTo>
                  <a:lnTo>
                    <a:pt x="665314" y="261257"/>
                  </a:lnTo>
                  <a:lnTo>
                    <a:pt x="631740" y="230877"/>
                  </a:lnTo>
                  <a:lnTo>
                    <a:pt x="592708" y="205612"/>
                  </a:lnTo>
                  <a:lnTo>
                    <a:pt x="549138" y="186615"/>
                  </a:lnTo>
                  <a:lnTo>
                    <a:pt x="503649" y="175217"/>
                  </a:lnTo>
                  <a:lnTo>
                    <a:pt x="457200" y="171418"/>
                  </a:lnTo>
                  <a:lnTo>
                    <a:pt x="410750" y="175217"/>
                  </a:lnTo>
                  <a:lnTo>
                    <a:pt x="365261" y="186615"/>
                  </a:lnTo>
                  <a:lnTo>
                    <a:pt x="321690" y="205612"/>
                  </a:lnTo>
                  <a:lnTo>
                    <a:pt x="708786" y="592708"/>
                  </a:lnTo>
                  <a:close/>
                </a:path>
                <a:path w="914400" h="914400">
                  <a:moveTo>
                    <a:pt x="205612" y="321690"/>
                  </a:moveTo>
                  <a:lnTo>
                    <a:pt x="186934" y="364271"/>
                  </a:lnTo>
                  <a:lnTo>
                    <a:pt x="175622" y="408120"/>
                  </a:lnTo>
                  <a:lnTo>
                    <a:pt x="171438" y="452437"/>
                  </a:lnTo>
                  <a:lnTo>
                    <a:pt x="174143" y="496426"/>
                  </a:lnTo>
                  <a:lnTo>
                    <a:pt x="183499" y="539289"/>
                  </a:lnTo>
                  <a:lnTo>
                    <a:pt x="199267" y="580228"/>
                  </a:lnTo>
                  <a:lnTo>
                    <a:pt x="221208" y="618445"/>
                  </a:lnTo>
                  <a:lnTo>
                    <a:pt x="249085" y="653142"/>
                  </a:lnTo>
                  <a:lnTo>
                    <a:pt x="282659" y="683522"/>
                  </a:lnTo>
                  <a:lnTo>
                    <a:pt x="321690" y="708786"/>
                  </a:lnTo>
                  <a:lnTo>
                    <a:pt x="365261" y="727784"/>
                  </a:lnTo>
                  <a:lnTo>
                    <a:pt x="410750" y="739182"/>
                  </a:lnTo>
                  <a:lnTo>
                    <a:pt x="457199" y="742981"/>
                  </a:lnTo>
                  <a:lnTo>
                    <a:pt x="503649" y="739182"/>
                  </a:lnTo>
                  <a:lnTo>
                    <a:pt x="549138" y="727784"/>
                  </a:lnTo>
                  <a:lnTo>
                    <a:pt x="592708" y="708786"/>
                  </a:lnTo>
                  <a:lnTo>
                    <a:pt x="205612" y="321690"/>
                  </a:lnTo>
                  <a:close/>
                </a:path>
              </a:pathLst>
            </a:custGeom>
            <a:ln w="12192">
              <a:solidFill>
                <a:srgbClr val="2E528F"/>
              </a:solidFill>
            </a:ln>
          </p:spPr>
          <p:txBody>
            <a:bodyPr wrap="square" lIns="0" tIns="0" rIns="0" bIns="0" rtlCol="0"/>
            <a:lstStyle/>
            <a:p>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p:nvPr/>
        </p:nvSpPr>
        <p:spPr>
          <a:xfrm>
            <a:off x="324465" y="126640"/>
            <a:ext cx="4445263" cy="961423"/>
          </a:xfrm>
          <a:prstGeom prst="rect">
            <a:avLst/>
          </a:prstGeom>
        </p:spPr>
        <p:txBody>
          <a:bodyPr vert="horz" lIns="91440" tIns="45720" rIns="91440" bIns="45720" rtlCol="0" anchor="b">
            <a:normAutofit fontScale="77500" lnSpcReduction="20000"/>
          </a:bodyPr>
          <a:lstStyle/>
          <a:p>
            <a:pPr marL="635">
              <a:lnSpc>
                <a:spcPct val="90000"/>
              </a:lnSpc>
              <a:spcBef>
                <a:spcPct val="0"/>
              </a:spcBef>
              <a:spcAft>
                <a:spcPts val="600"/>
              </a:spcAft>
            </a:pPr>
            <a:r>
              <a:rPr lang="en-US" sz="3200" b="1" dirty="0" err="1">
                <a:solidFill>
                  <a:schemeClr val="tx2"/>
                </a:solidFill>
                <a:latin typeface="+mj-lt"/>
                <a:ea typeface="+mj-ea"/>
                <a:cs typeface="+mj-cs"/>
              </a:rPr>
              <a:t>Κινητικότητ</a:t>
            </a:r>
            <a:r>
              <a:rPr lang="en-US" sz="3200" b="1" dirty="0">
                <a:solidFill>
                  <a:schemeClr val="tx2"/>
                </a:solidFill>
                <a:latin typeface="+mj-lt"/>
                <a:ea typeface="+mj-ea"/>
                <a:cs typeface="+mj-cs"/>
              </a:rPr>
              <a:t>α φοιτητών/αποφοίτων - SMS/SMP</a:t>
            </a:r>
          </a:p>
        </p:txBody>
      </p:sp>
      <p:sp>
        <p:nvSpPr>
          <p:cNvPr id="11"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txBox="1"/>
          <p:nvPr/>
        </p:nvSpPr>
        <p:spPr>
          <a:xfrm>
            <a:off x="412955" y="1088063"/>
            <a:ext cx="5230761" cy="5324167"/>
          </a:xfrm>
          <a:prstGeom prst="rect">
            <a:avLst/>
          </a:prstGeom>
        </p:spPr>
        <p:txBody>
          <a:bodyPr vert="horz" lIns="91440" tIns="45720" rIns="91440" bIns="45720" rtlCol="0" anchor="t">
            <a:normAutofit/>
          </a:bodyPr>
          <a:lstStyle/>
          <a:p>
            <a:pPr>
              <a:lnSpc>
                <a:spcPct val="90000"/>
              </a:lnSpc>
              <a:spcBef>
                <a:spcPts val="95"/>
              </a:spcBef>
              <a:buSzPct val="93750"/>
              <a:tabLst>
                <a:tab pos="185420" algn="l"/>
              </a:tabLst>
            </a:pPr>
            <a:endParaRPr lang="en-US" sz="1500" dirty="0"/>
          </a:p>
          <a:p>
            <a:pPr>
              <a:lnSpc>
                <a:spcPct val="90000"/>
              </a:lnSpc>
              <a:spcBef>
                <a:spcPts val="15"/>
              </a:spcBef>
            </a:pPr>
            <a:endParaRPr lang="el-GR" sz="1500" dirty="0"/>
          </a:p>
          <a:p>
            <a:pPr>
              <a:lnSpc>
                <a:spcPct val="90000"/>
              </a:lnSpc>
              <a:spcBef>
                <a:spcPts val="15"/>
              </a:spcBef>
            </a:pPr>
            <a:r>
              <a:rPr lang="en-US" sz="1500" spc="-150" dirty="0" err="1"/>
              <a:t>Στις</a:t>
            </a:r>
            <a:r>
              <a:rPr lang="en-US" sz="1500" spc="-135" dirty="0"/>
              <a:t> </a:t>
            </a:r>
            <a:r>
              <a:rPr lang="en-US" sz="1500" spc="-25" dirty="0" err="1"/>
              <a:t>σύντομης</a:t>
            </a:r>
            <a:r>
              <a:rPr lang="en-US" sz="1500" spc="20" dirty="0"/>
              <a:t> </a:t>
            </a:r>
            <a:r>
              <a:rPr lang="en-US" sz="1500" spc="-20" dirty="0" err="1"/>
              <a:t>διάρκει</a:t>
            </a:r>
            <a:r>
              <a:rPr lang="en-US" sz="1500" spc="-20" dirty="0"/>
              <a:t>ας</a:t>
            </a:r>
            <a:r>
              <a:rPr lang="en-US" sz="1500" spc="25" dirty="0"/>
              <a:t> </a:t>
            </a:r>
            <a:r>
              <a:rPr lang="en-US" sz="1500" spc="-80" dirty="0"/>
              <a:t>κινητικότητες</a:t>
            </a:r>
            <a:r>
              <a:rPr lang="en-US" sz="1500" spc="25" dirty="0"/>
              <a:t> </a:t>
            </a:r>
            <a:r>
              <a:rPr lang="en-US" sz="1500" spc="-125" dirty="0"/>
              <a:t>(5</a:t>
            </a:r>
            <a:r>
              <a:rPr lang="en-US" sz="1500" spc="20" dirty="0"/>
              <a:t> </a:t>
            </a:r>
            <a:r>
              <a:rPr lang="en-US" sz="1500" spc="-225" dirty="0"/>
              <a:t>–</a:t>
            </a:r>
            <a:r>
              <a:rPr lang="en-US" sz="1500" spc="-15" dirty="0"/>
              <a:t> </a:t>
            </a:r>
            <a:r>
              <a:rPr lang="en-US" sz="1500" spc="-130" dirty="0"/>
              <a:t>30</a:t>
            </a:r>
            <a:r>
              <a:rPr lang="en-US" sz="1500" dirty="0"/>
              <a:t> </a:t>
            </a:r>
            <a:r>
              <a:rPr lang="en-US" sz="1500" spc="-60" dirty="0"/>
              <a:t>μέρες)</a:t>
            </a:r>
            <a:r>
              <a:rPr lang="en-US" sz="1500" spc="20" dirty="0"/>
              <a:t> </a:t>
            </a:r>
            <a:r>
              <a:rPr lang="en-US" sz="1500" spc="-45" dirty="0"/>
              <a:t>το</a:t>
            </a:r>
            <a:r>
              <a:rPr lang="en-US" sz="1500" spc="-114" dirty="0"/>
              <a:t> </a:t>
            </a:r>
            <a:r>
              <a:rPr lang="en-US" sz="1500" spc="-55" dirty="0"/>
              <a:t>διαδικτυακό</a:t>
            </a:r>
            <a:r>
              <a:rPr lang="en-US" sz="1500" spc="-155" dirty="0"/>
              <a:t> </a:t>
            </a:r>
            <a:r>
              <a:rPr lang="en-US" sz="1500" spc="-55" dirty="0"/>
              <a:t>κομμάτι</a:t>
            </a:r>
            <a:r>
              <a:rPr lang="en-US" sz="1500" spc="-105" dirty="0"/>
              <a:t> </a:t>
            </a:r>
            <a:r>
              <a:rPr lang="en-US" sz="1500" spc="-70" dirty="0"/>
              <a:t>είναι</a:t>
            </a:r>
            <a:r>
              <a:rPr lang="el-GR" sz="1500" dirty="0"/>
              <a:t> </a:t>
            </a:r>
            <a:r>
              <a:rPr lang="en-US" sz="1500" spc="-35" dirty="0"/>
              <a:t>υπ</a:t>
            </a:r>
            <a:r>
              <a:rPr lang="en-US" sz="1500" spc="-35" dirty="0" err="1"/>
              <a:t>οχρεωτικό</a:t>
            </a:r>
            <a:r>
              <a:rPr lang="en-US" sz="1500" spc="15" dirty="0"/>
              <a:t> </a:t>
            </a:r>
            <a:r>
              <a:rPr lang="en-US" sz="1500" spc="-5" dirty="0"/>
              <a:t>(</a:t>
            </a:r>
            <a:r>
              <a:rPr lang="en-US" sz="1500" spc="-60" dirty="0"/>
              <a:t>min.</a:t>
            </a:r>
            <a:r>
              <a:rPr lang="en-US" sz="1500" spc="-15" dirty="0"/>
              <a:t> </a:t>
            </a:r>
            <a:r>
              <a:rPr lang="en-US" sz="1500" spc="-25" dirty="0"/>
              <a:t>award</a:t>
            </a:r>
            <a:r>
              <a:rPr lang="en-US" sz="1500" dirty="0"/>
              <a:t> </a:t>
            </a:r>
            <a:r>
              <a:rPr lang="en-US" sz="1500" spc="-70" dirty="0"/>
              <a:t>of</a:t>
            </a:r>
            <a:r>
              <a:rPr lang="en-US" sz="1500" spc="-5" dirty="0"/>
              <a:t> </a:t>
            </a:r>
            <a:r>
              <a:rPr lang="en-US" sz="1500" spc="-125" dirty="0"/>
              <a:t>3</a:t>
            </a:r>
            <a:r>
              <a:rPr lang="en-US" sz="1500" spc="-25" dirty="0"/>
              <a:t> </a:t>
            </a:r>
            <a:r>
              <a:rPr lang="en-US" sz="1500" spc="-120" dirty="0"/>
              <a:t>ECTS)</a:t>
            </a:r>
            <a:endParaRPr lang="el-GR" sz="1500" spc="-120" dirty="0"/>
          </a:p>
          <a:p>
            <a:pPr>
              <a:lnSpc>
                <a:spcPct val="90000"/>
              </a:lnSpc>
              <a:buSzPct val="93750"/>
              <a:tabLst>
                <a:tab pos="185420" algn="l"/>
              </a:tabLst>
            </a:pPr>
            <a:endParaRPr lang="el-GR" sz="1500" b="1" spc="-35" dirty="0"/>
          </a:p>
          <a:p>
            <a:pPr>
              <a:lnSpc>
                <a:spcPct val="90000"/>
              </a:lnSpc>
              <a:buSzPct val="93750"/>
              <a:tabLst>
                <a:tab pos="185420" algn="l"/>
              </a:tabLst>
            </a:pPr>
            <a:r>
              <a:rPr lang="el-GR" sz="1500" b="1" spc="-35" dirty="0"/>
              <a:t>Οι κινητικότητες σύντομης Διάρκειας των Διδακτορικών Φοιτητών εξαιρούνται από το διαδικτυακό κομμάτι</a:t>
            </a:r>
            <a:r>
              <a:rPr lang="en-GB" sz="1500" b="1" spc="-35" dirty="0"/>
              <a:t>.</a:t>
            </a:r>
          </a:p>
          <a:p>
            <a:pPr>
              <a:lnSpc>
                <a:spcPct val="90000"/>
              </a:lnSpc>
              <a:buSzPct val="93750"/>
              <a:tabLst>
                <a:tab pos="185420" algn="l"/>
              </a:tabLst>
            </a:pPr>
            <a:endParaRPr lang="en-GB" sz="1500" b="1" spc="-35" dirty="0"/>
          </a:p>
          <a:p>
            <a:pPr>
              <a:lnSpc>
                <a:spcPct val="90000"/>
              </a:lnSpc>
              <a:buSzPct val="93750"/>
              <a:tabLst>
                <a:tab pos="185420" algn="l"/>
              </a:tabLst>
            </a:pPr>
            <a:r>
              <a:rPr lang="el-GR" sz="1500" b="1" spc="-35" dirty="0"/>
              <a:t>Οι ημερομηνίες έναρξης και λήξης θα υπολογίζονται ως εξής:</a:t>
            </a:r>
          </a:p>
          <a:p>
            <a:pPr>
              <a:lnSpc>
                <a:spcPct val="90000"/>
              </a:lnSpc>
              <a:buSzPct val="93750"/>
              <a:tabLst>
                <a:tab pos="185420" algn="l"/>
              </a:tabLst>
            </a:pPr>
            <a:endParaRPr lang="el-GR" sz="1500" b="1" spc="-35" dirty="0"/>
          </a:p>
          <a:p>
            <a:pPr>
              <a:lnSpc>
                <a:spcPct val="90000"/>
              </a:lnSpc>
              <a:buSzPct val="93750"/>
              <a:tabLst>
                <a:tab pos="185420" algn="l"/>
              </a:tabLst>
            </a:pPr>
            <a:r>
              <a:rPr lang="el-GR" sz="1500" b="1" spc="-35" dirty="0"/>
              <a:t>•</a:t>
            </a:r>
            <a:r>
              <a:rPr lang="el-GR" sz="1500" dirty="0"/>
              <a:t> Η ημερομηνία έναρξης θα πρέπει να είναι η πρώτη ημέρα που ο σπουδαστής/</a:t>
            </a:r>
            <a:r>
              <a:rPr lang="el-GR" sz="1500" dirty="0" err="1"/>
              <a:t>στρια</a:t>
            </a:r>
            <a:r>
              <a:rPr lang="el-GR" sz="1500" dirty="0"/>
              <a:t> είναι παρών στον οργανισμό υποδοχής (πρώτο μάθημα/πρώτη μέρα στη δουλειά/πρώτη ημέρα εκδήλωσης υποδοχής ή μαθήματα γλώσσας)</a:t>
            </a:r>
          </a:p>
          <a:p>
            <a:pPr>
              <a:lnSpc>
                <a:spcPct val="90000"/>
              </a:lnSpc>
              <a:buSzPct val="93750"/>
              <a:tabLst>
                <a:tab pos="185420" algn="l"/>
              </a:tabLst>
            </a:pPr>
            <a:endParaRPr lang="el-GR" sz="1500" b="1" spc="-35" dirty="0"/>
          </a:p>
          <a:p>
            <a:pPr>
              <a:lnSpc>
                <a:spcPct val="90000"/>
              </a:lnSpc>
              <a:buSzPct val="93750"/>
              <a:tabLst>
                <a:tab pos="185420" algn="l"/>
              </a:tabLst>
            </a:pPr>
            <a:r>
              <a:rPr lang="el-GR" sz="1500" b="1" spc="-35" dirty="0"/>
              <a:t>• </a:t>
            </a:r>
            <a:r>
              <a:rPr lang="el-GR" sz="1500" spc="-35" dirty="0"/>
              <a:t>Η </a:t>
            </a:r>
            <a:r>
              <a:rPr lang="el-GR" sz="1500" dirty="0"/>
              <a:t>ημερομηνία λήξης θα πρέπει να είναι η τελευταία ημέρα που ο σπουδαστής χρειάζεται να είναι παρών στον οργανισμό υποδοχής (τελευταία ημέρα της περιόδου εξέτασης/μάθημα/εργασία/</a:t>
            </a:r>
            <a:r>
              <a:rPr lang="el-GR" sz="1500" spc="-35" dirty="0"/>
              <a:t>)</a:t>
            </a:r>
          </a:p>
          <a:p>
            <a:pPr>
              <a:lnSpc>
                <a:spcPct val="90000"/>
              </a:lnSpc>
              <a:buSzPct val="93750"/>
              <a:tabLst>
                <a:tab pos="185420" algn="l"/>
              </a:tabLst>
            </a:pPr>
            <a:endParaRPr lang="el-GR" sz="1500" spc="-35" dirty="0">
              <a:highlight>
                <a:srgbClr val="C0C0C0"/>
              </a:highlight>
            </a:endParaRPr>
          </a:p>
          <a:p>
            <a:pPr>
              <a:lnSpc>
                <a:spcPct val="90000"/>
              </a:lnSpc>
              <a:buSzPct val="93750"/>
              <a:tabLst>
                <a:tab pos="185420" algn="l"/>
              </a:tabLst>
            </a:pPr>
            <a:r>
              <a:rPr lang="el-GR" sz="1500" dirty="0">
                <a:highlight>
                  <a:srgbClr val="C0C0C0"/>
                </a:highlight>
              </a:rPr>
              <a:t>Κινητικότητες δεν μπορούν να πραγματοποιηθούν στη χώρα διαμονής  του/της συμμετέχοντα/</a:t>
            </a:r>
            <a:r>
              <a:rPr lang="el-GR" sz="1500" dirty="0" err="1">
                <a:highlight>
                  <a:srgbClr val="C0C0C0"/>
                </a:highlight>
              </a:rPr>
              <a:t>ουσας</a:t>
            </a:r>
            <a:r>
              <a:rPr lang="el-GR" sz="1500" dirty="0">
                <a:highlight>
                  <a:srgbClr val="C0C0C0"/>
                </a:highlight>
              </a:rPr>
              <a:t>, καθώς ούτε και στη χώρα του ιδρύματος αποστολής.</a:t>
            </a:r>
            <a:endParaRPr lang="en-US" sz="1500" dirty="0">
              <a:highlight>
                <a:srgbClr val="C0C0C0"/>
              </a:highlight>
            </a:endParaRPr>
          </a:p>
        </p:txBody>
      </p:sp>
      <p:graphicFrame>
        <p:nvGraphicFramePr>
          <p:cNvPr id="3" name="object 3"/>
          <p:cNvGraphicFramePr>
            <a:graphicFrameLocks noGrp="1"/>
          </p:cNvGraphicFramePr>
          <p:nvPr>
            <p:extLst>
              <p:ext uri="{D42A27DB-BD31-4B8C-83A1-F6EECF244321}">
                <p14:modId xmlns:p14="http://schemas.microsoft.com/office/powerpoint/2010/main" val="934117792"/>
              </p:ext>
            </p:extLst>
          </p:nvPr>
        </p:nvGraphicFramePr>
        <p:xfrm>
          <a:off x="5874039" y="757084"/>
          <a:ext cx="5993496" cy="5563011"/>
        </p:xfrm>
        <a:graphic>
          <a:graphicData uri="http://schemas.openxmlformats.org/drawingml/2006/table">
            <a:tbl>
              <a:tblPr firstRow="1" bandRow="1">
                <a:solidFill>
                  <a:schemeClr val="bg1">
                    <a:lumMod val="95000"/>
                  </a:schemeClr>
                </a:solidFill>
                <a:tableStyleId>{2D5ABB26-0587-4C30-8999-92F81FD0307C}</a:tableStyleId>
              </a:tblPr>
              <a:tblGrid>
                <a:gridCol w="2797473">
                  <a:extLst>
                    <a:ext uri="{9D8B030D-6E8A-4147-A177-3AD203B41FA5}">
                      <a16:colId xmlns:a16="http://schemas.microsoft.com/office/drawing/2014/main" val="20000"/>
                    </a:ext>
                  </a:extLst>
                </a:gridCol>
                <a:gridCol w="3196023">
                  <a:extLst>
                    <a:ext uri="{9D8B030D-6E8A-4147-A177-3AD203B41FA5}">
                      <a16:colId xmlns:a16="http://schemas.microsoft.com/office/drawing/2014/main" val="20001"/>
                    </a:ext>
                  </a:extLst>
                </a:gridCol>
              </a:tblGrid>
              <a:tr h="944064">
                <a:tc gridSpan="2">
                  <a:txBody>
                    <a:bodyPr/>
                    <a:lstStyle/>
                    <a:p>
                      <a:pPr algn="ctr">
                        <a:lnSpc>
                          <a:spcPct val="100000"/>
                        </a:lnSpc>
                        <a:spcBef>
                          <a:spcPts val="325"/>
                        </a:spcBef>
                      </a:pPr>
                      <a:r>
                        <a:rPr sz="1700" b="0" cap="none" spc="0">
                          <a:solidFill>
                            <a:schemeClr val="bg1"/>
                          </a:solidFill>
                          <a:latin typeface="Tahoma"/>
                          <a:cs typeface="Tahoma"/>
                        </a:rPr>
                        <a:t>Φοιτητές/τριες /Νέοι Απόφοιτοι/τες όλων των κύκλων</a:t>
                      </a:r>
                    </a:p>
                  </a:txBody>
                  <a:tcPr marL="0" marR="0" marT="99853" marB="0" anchor="ctr">
                    <a:lnL w="12700" cmpd="sng">
                      <a:noFill/>
                    </a:lnL>
                    <a:lnR w="12700" cmpd="sng">
                      <a:noFill/>
                    </a:lnR>
                    <a:lnT w="19050" cap="flat" cmpd="sng" algn="ctr">
                      <a:noFill/>
                      <a:prstDash val="solid"/>
                    </a:lnT>
                    <a:lnB w="38100" cmpd="sng">
                      <a:noFill/>
                    </a:lnB>
                    <a:solidFill>
                      <a:schemeClr val="accent2"/>
                    </a:solidFill>
                  </a:tcPr>
                </a:tc>
                <a:tc hMerge="1">
                  <a:txBody>
                    <a:bodyPr/>
                    <a:lstStyle/>
                    <a:p>
                      <a:endParaRPr/>
                    </a:p>
                  </a:txBody>
                  <a:tcPr marL="0" marR="0" marT="0" marB="0"/>
                </a:tc>
                <a:extLst>
                  <a:ext uri="{0D108BD9-81ED-4DB2-BD59-A6C34878D82A}">
                    <a16:rowId xmlns:a16="http://schemas.microsoft.com/office/drawing/2014/main" val="10000"/>
                  </a:ext>
                </a:extLst>
              </a:tr>
              <a:tr h="361739">
                <a:tc>
                  <a:txBody>
                    <a:bodyPr/>
                    <a:lstStyle/>
                    <a:p>
                      <a:pPr marL="1270" algn="ctr">
                        <a:lnSpc>
                          <a:spcPct val="100000"/>
                        </a:lnSpc>
                        <a:spcBef>
                          <a:spcPts val="325"/>
                        </a:spcBef>
                      </a:pPr>
                      <a:r>
                        <a:rPr sz="1300" b="1" cap="none" spc="0">
                          <a:solidFill>
                            <a:schemeClr val="tx1"/>
                          </a:solidFill>
                          <a:latin typeface="Tahoma"/>
                          <a:cs typeface="Tahoma"/>
                        </a:rPr>
                        <a:t>Δραστηριότητα</a:t>
                      </a:r>
                      <a:endParaRPr sz="1300" cap="none" spc="0">
                        <a:solidFill>
                          <a:schemeClr val="tx1"/>
                        </a:solidFill>
                        <a:latin typeface="Tahoma"/>
                        <a:cs typeface="Tahoma"/>
                      </a:endParaRPr>
                    </a:p>
                  </a:txBody>
                  <a:tcPr marL="0" marR="0" marT="99853" marB="0">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pPr marL="1905" algn="ctr">
                        <a:lnSpc>
                          <a:spcPct val="100000"/>
                        </a:lnSpc>
                        <a:spcBef>
                          <a:spcPts val="325"/>
                        </a:spcBef>
                      </a:pPr>
                      <a:r>
                        <a:rPr sz="1300" b="1" cap="none" spc="0">
                          <a:solidFill>
                            <a:schemeClr val="tx1"/>
                          </a:solidFill>
                          <a:latin typeface="Tahoma"/>
                          <a:cs typeface="Tahoma"/>
                        </a:rPr>
                        <a:t>Διάρκεια Φυσικής Κινητικότητας</a:t>
                      </a:r>
                      <a:endParaRPr sz="1300" cap="none" spc="0">
                        <a:solidFill>
                          <a:schemeClr val="tx1"/>
                        </a:solidFill>
                        <a:latin typeface="Tahoma"/>
                        <a:cs typeface="Tahoma"/>
                      </a:endParaRPr>
                    </a:p>
                  </a:txBody>
                  <a:tcPr marL="0" marR="0" marT="99853" marB="0">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0001"/>
                  </a:ext>
                </a:extLst>
              </a:tr>
              <a:tr h="574526">
                <a:tc>
                  <a:txBody>
                    <a:bodyPr/>
                    <a:lstStyle/>
                    <a:p>
                      <a:pPr marL="91440">
                        <a:lnSpc>
                          <a:spcPct val="100000"/>
                        </a:lnSpc>
                        <a:spcBef>
                          <a:spcPts val="325"/>
                        </a:spcBef>
                      </a:pPr>
                      <a:r>
                        <a:rPr sz="1300" cap="none" spc="0" dirty="0">
                          <a:solidFill>
                            <a:schemeClr val="tx1"/>
                          </a:solidFill>
                          <a:latin typeface="Verdana"/>
                          <a:cs typeface="Verdana"/>
                        </a:rPr>
                        <a:t>1. </a:t>
                      </a:r>
                      <a:r>
                        <a:rPr sz="1300" cap="none" spc="0" dirty="0" err="1">
                          <a:solidFill>
                            <a:schemeClr val="tx1"/>
                          </a:solidFill>
                          <a:latin typeface="Verdana"/>
                          <a:cs typeface="Verdana"/>
                        </a:rPr>
                        <a:t>Συμμετοχή</a:t>
                      </a:r>
                      <a:r>
                        <a:rPr sz="1300" cap="none" spc="0" dirty="0">
                          <a:solidFill>
                            <a:schemeClr val="tx1"/>
                          </a:solidFill>
                          <a:latin typeface="Verdana"/>
                          <a:cs typeface="Verdana"/>
                        </a:rPr>
                        <a:t> </a:t>
                      </a:r>
                      <a:r>
                        <a:rPr sz="1300" cap="none" spc="0" dirty="0" err="1">
                          <a:solidFill>
                            <a:schemeClr val="tx1"/>
                          </a:solidFill>
                          <a:latin typeface="Verdana"/>
                          <a:cs typeface="Verdana"/>
                        </a:rPr>
                        <a:t>γι</a:t>
                      </a:r>
                      <a:r>
                        <a:rPr sz="1300" cap="none" spc="0" dirty="0">
                          <a:solidFill>
                            <a:schemeClr val="tx1"/>
                          </a:solidFill>
                          <a:latin typeface="Verdana"/>
                          <a:cs typeface="Verdana"/>
                        </a:rPr>
                        <a:t>α Σπουδές (SMS)</a:t>
                      </a:r>
                    </a:p>
                  </a:txBody>
                  <a:tcPr marL="0" marR="0" marT="99853"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3175" algn="ctr">
                        <a:lnSpc>
                          <a:spcPct val="100000"/>
                        </a:lnSpc>
                        <a:spcBef>
                          <a:spcPts val="475"/>
                        </a:spcBef>
                      </a:pPr>
                      <a:r>
                        <a:rPr sz="1300" b="1" cap="none" spc="0" dirty="0">
                          <a:solidFill>
                            <a:schemeClr val="tx1"/>
                          </a:solidFill>
                          <a:latin typeface="Tahoma"/>
                          <a:cs typeface="Tahoma"/>
                        </a:rPr>
                        <a:t>2 – 12 μήνες </a:t>
                      </a:r>
                      <a:r>
                        <a:rPr sz="1300" cap="none" spc="0" dirty="0">
                          <a:solidFill>
                            <a:schemeClr val="tx1"/>
                          </a:solidFill>
                          <a:latin typeface="Verdana"/>
                          <a:cs typeface="Verdana"/>
                        </a:rPr>
                        <a:t>ή 5-30 </a:t>
                      </a:r>
                      <a:r>
                        <a:rPr sz="1300" cap="none" spc="0" dirty="0" err="1">
                          <a:solidFill>
                            <a:schemeClr val="tx1"/>
                          </a:solidFill>
                          <a:latin typeface="Verdana"/>
                          <a:cs typeface="Verdana"/>
                        </a:rPr>
                        <a:t>ημέρες</a:t>
                      </a:r>
                      <a:r>
                        <a:rPr sz="1300" cap="none" spc="0" dirty="0">
                          <a:solidFill>
                            <a:schemeClr val="tx1"/>
                          </a:solidFill>
                          <a:latin typeface="Verdana"/>
                          <a:cs typeface="Verdana"/>
                        </a:rPr>
                        <a:t> αν Fewer Op.*</a:t>
                      </a:r>
                    </a:p>
                  </a:txBody>
                  <a:tcPr marL="0" marR="0" marT="99853"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0002"/>
                  </a:ext>
                </a:extLst>
              </a:tr>
              <a:tr h="574526">
                <a:tc>
                  <a:txBody>
                    <a:bodyPr/>
                    <a:lstStyle/>
                    <a:p>
                      <a:pPr marL="91440">
                        <a:lnSpc>
                          <a:spcPct val="100000"/>
                        </a:lnSpc>
                        <a:spcBef>
                          <a:spcPts val="325"/>
                        </a:spcBef>
                      </a:pPr>
                      <a:r>
                        <a:rPr sz="1300" cap="none" spc="0">
                          <a:solidFill>
                            <a:schemeClr val="tx1"/>
                          </a:solidFill>
                          <a:latin typeface="Verdana"/>
                          <a:cs typeface="Verdana"/>
                        </a:rPr>
                        <a:t>2. Συμμετοχή για Πρακτική Άσκηση (SMP)</a:t>
                      </a:r>
                    </a:p>
                  </a:txBody>
                  <a:tcPr marL="0" marR="0" marT="99853"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2540" algn="ctr">
                        <a:lnSpc>
                          <a:spcPct val="100000"/>
                        </a:lnSpc>
                        <a:spcBef>
                          <a:spcPts val="475"/>
                        </a:spcBef>
                      </a:pPr>
                      <a:r>
                        <a:rPr sz="1300" b="1" cap="none" spc="0" dirty="0">
                          <a:solidFill>
                            <a:schemeClr val="tx1"/>
                          </a:solidFill>
                          <a:latin typeface="Tahoma"/>
                          <a:cs typeface="Tahoma"/>
                        </a:rPr>
                        <a:t>2 – 12 μήνες </a:t>
                      </a:r>
                      <a:r>
                        <a:rPr sz="1300" cap="none" spc="0" dirty="0">
                          <a:solidFill>
                            <a:schemeClr val="tx1"/>
                          </a:solidFill>
                          <a:latin typeface="Verdana"/>
                          <a:cs typeface="Verdana"/>
                        </a:rPr>
                        <a:t>ή 5-30 </a:t>
                      </a:r>
                      <a:r>
                        <a:rPr sz="1300" cap="none" spc="0" dirty="0" err="1">
                          <a:solidFill>
                            <a:schemeClr val="tx1"/>
                          </a:solidFill>
                          <a:latin typeface="Verdana"/>
                          <a:cs typeface="Verdana"/>
                        </a:rPr>
                        <a:t>ημέρες</a:t>
                      </a:r>
                      <a:r>
                        <a:rPr sz="1300" cap="none" spc="0" dirty="0">
                          <a:solidFill>
                            <a:schemeClr val="tx1"/>
                          </a:solidFill>
                          <a:latin typeface="Verdana"/>
                          <a:cs typeface="Verdana"/>
                        </a:rPr>
                        <a:t> αν Fewer Op.*</a:t>
                      </a:r>
                    </a:p>
                  </a:txBody>
                  <a:tcPr marL="0" marR="0" marT="99853"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0003"/>
                  </a:ext>
                </a:extLst>
              </a:tr>
              <a:tr h="574526">
                <a:tc>
                  <a:txBody>
                    <a:bodyPr/>
                    <a:lstStyle/>
                    <a:p>
                      <a:pPr marL="91440">
                        <a:lnSpc>
                          <a:spcPct val="100000"/>
                        </a:lnSpc>
                        <a:spcBef>
                          <a:spcPts val="325"/>
                        </a:spcBef>
                      </a:pPr>
                      <a:r>
                        <a:rPr sz="1300" cap="none" spc="0" dirty="0">
                          <a:solidFill>
                            <a:schemeClr val="tx1"/>
                          </a:solidFill>
                          <a:latin typeface="Verdana"/>
                          <a:cs typeface="Verdana"/>
                        </a:rPr>
                        <a:t>3. </a:t>
                      </a:r>
                      <a:r>
                        <a:rPr sz="1300" cap="none" spc="0" dirty="0" err="1">
                          <a:solidFill>
                            <a:schemeClr val="tx1"/>
                          </a:solidFill>
                          <a:latin typeface="Verdana"/>
                          <a:cs typeface="Verdana"/>
                        </a:rPr>
                        <a:t>Συνδυ</a:t>
                      </a:r>
                      <a:r>
                        <a:rPr sz="1300" cap="none" spc="0" dirty="0">
                          <a:solidFill>
                            <a:schemeClr val="tx1"/>
                          </a:solidFill>
                          <a:latin typeface="Verdana"/>
                          <a:cs typeface="Verdana"/>
                        </a:rPr>
                        <a:t>ασμός 1 &amp; 2</a:t>
                      </a:r>
                    </a:p>
                  </a:txBody>
                  <a:tcPr marL="0" marR="0" marT="99853"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2540" algn="ctr">
                        <a:lnSpc>
                          <a:spcPct val="100000"/>
                        </a:lnSpc>
                        <a:spcBef>
                          <a:spcPts val="475"/>
                        </a:spcBef>
                      </a:pPr>
                      <a:r>
                        <a:rPr sz="1300" b="1" cap="none" spc="0" dirty="0">
                          <a:solidFill>
                            <a:schemeClr val="tx1"/>
                          </a:solidFill>
                          <a:latin typeface="Tahoma"/>
                          <a:cs typeface="Tahoma"/>
                        </a:rPr>
                        <a:t>2 – 12 μήνες </a:t>
                      </a:r>
                      <a:r>
                        <a:rPr sz="1300" cap="none" spc="0" dirty="0">
                          <a:solidFill>
                            <a:schemeClr val="tx1"/>
                          </a:solidFill>
                          <a:latin typeface="Verdana"/>
                          <a:cs typeface="Verdana"/>
                        </a:rPr>
                        <a:t>ή 5-30 </a:t>
                      </a:r>
                      <a:r>
                        <a:rPr sz="1300" cap="none" spc="0" dirty="0" err="1">
                          <a:solidFill>
                            <a:schemeClr val="tx1"/>
                          </a:solidFill>
                          <a:latin typeface="Verdana"/>
                          <a:cs typeface="Verdana"/>
                        </a:rPr>
                        <a:t>ημέρες</a:t>
                      </a:r>
                      <a:r>
                        <a:rPr sz="1300" cap="none" spc="0" dirty="0">
                          <a:solidFill>
                            <a:schemeClr val="tx1"/>
                          </a:solidFill>
                          <a:latin typeface="Verdana"/>
                          <a:cs typeface="Verdana"/>
                        </a:rPr>
                        <a:t> αν Fewer Op.*</a:t>
                      </a:r>
                    </a:p>
                  </a:txBody>
                  <a:tcPr marL="0" marR="0" marT="99853"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0004"/>
                  </a:ext>
                </a:extLst>
              </a:tr>
              <a:tr h="957838">
                <a:tc>
                  <a:txBody>
                    <a:bodyPr/>
                    <a:lstStyle/>
                    <a:p>
                      <a:pPr marL="91440">
                        <a:lnSpc>
                          <a:spcPct val="100000"/>
                        </a:lnSpc>
                        <a:spcBef>
                          <a:spcPts val="325"/>
                        </a:spcBef>
                      </a:pPr>
                      <a:r>
                        <a:rPr sz="1300" cap="none" spc="0" dirty="0">
                          <a:solidFill>
                            <a:schemeClr val="tx1"/>
                          </a:solidFill>
                          <a:latin typeface="Verdana"/>
                          <a:cs typeface="Verdana"/>
                        </a:rPr>
                        <a:t>4. Blended Intensive </a:t>
                      </a:r>
                      <a:r>
                        <a:rPr sz="1300" cap="none" spc="0" dirty="0" err="1">
                          <a:solidFill>
                            <a:schemeClr val="tx1"/>
                          </a:solidFill>
                          <a:latin typeface="Verdana"/>
                          <a:cs typeface="Verdana"/>
                        </a:rPr>
                        <a:t>Programme</a:t>
                      </a:r>
                      <a:r>
                        <a:rPr sz="1300" cap="none" spc="0" dirty="0">
                          <a:solidFill>
                            <a:schemeClr val="tx1"/>
                          </a:solidFill>
                          <a:latin typeface="Verdana"/>
                          <a:cs typeface="Verdana"/>
                        </a:rPr>
                        <a:t> (BIPs)</a:t>
                      </a:r>
                      <a:r>
                        <a:rPr lang="el-GR" sz="1300" cap="none" spc="0" dirty="0">
                          <a:solidFill>
                            <a:schemeClr val="tx1"/>
                          </a:solidFill>
                          <a:latin typeface="Verdana"/>
                          <a:cs typeface="Verdana"/>
                        </a:rPr>
                        <a:t> ή </a:t>
                      </a:r>
                      <a:r>
                        <a:rPr lang="en-GB" sz="1300" b="1" cap="none" spc="0" dirty="0">
                          <a:solidFill>
                            <a:schemeClr val="tx2"/>
                          </a:solidFill>
                          <a:latin typeface="Verdana"/>
                          <a:cs typeface="Verdana"/>
                        </a:rPr>
                        <a:t>Short Term Mobility </a:t>
                      </a:r>
                      <a:endParaRPr sz="1300" b="1" cap="none" spc="0" dirty="0">
                        <a:solidFill>
                          <a:schemeClr val="tx2"/>
                        </a:solidFill>
                        <a:latin typeface="Verdana"/>
                        <a:cs typeface="Verdana"/>
                      </a:endParaRPr>
                    </a:p>
                  </a:txBody>
                  <a:tcPr marL="0" marR="0" marT="99853"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171450" algn="ctr">
                        <a:lnSpc>
                          <a:spcPts val="1914"/>
                        </a:lnSpc>
                        <a:spcBef>
                          <a:spcPts val="335"/>
                        </a:spcBef>
                      </a:pPr>
                      <a:r>
                        <a:rPr sz="1300" b="1" cap="none" spc="0" dirty="0">
                          <a:solidFill>
                            <a:schemeClr val="tx1"/>
                          </a:solidFill>
                          <a:highlight>
                            <a:srgbClr val="FFFF00"/>
                          </a:highlight>
                          <a:latin typeface="Tahoma"/>
                          <a:cs typeface="Tahoma"/>
                        </a:rPr>
                        <a:t>5 – 30 </a:t>
                      </a:r>
                      <a:r>
                        <a:rPr sz="1300" b="1" cap="none" spc="0" dirty="0" err="1">
                          <a:solidFill>
                            <a:schemeClr val="tx1"/>
                          </a:solidFill>
                          <a:highlight>
                            <a:srgbClr val="FFFF00"/>
                          </a:highlight>
                          <a:latin typeface="Tahoma"/>
                          <a:cs typeface="Tahoma"/>
                        </a:rPr>
                        <a:t>ημέρες</a:t>
                      </a:r>
                      <a:endParaRPr sz="1300" cap="none" spc="0" dirty="0">
                        <a:solidFill>
                          <a:schemeClr val="tx1"/>
                        </a:solidFill>
                        <a:highlight>
                          <a:srgbClr val="FFFF00"/>
                        </a:highlight>
                        <a:latin typeface="Tahoma"/>
                        <a:cs typeface="Tahoma"/>
                      </a:endParaRPr>
                    </a:p>
                    <a:p>
                      <a:pPr marL="276225">
                        <a:lnSpc>
                          <a:spcPts val="1914"/>
                        </a:lnSpc>
                      </a:pPr>
                      <a:r>
                        <a:rPr sz="1300" cap="none" spc="0" dirty="0">
                          <a:solidFill>
                            <a:schemeClr val="tx1"/>
                          </a:solidFill>
                          <a:highlight>
                            <a:srgbClr val="FFFF00"/>
                          </a:highlight>
                          <a:latin typeface="Verdana"/>
                          <a:cs typeface="Verdana"/>
                        </a:rPr>
                        <a:t>(π</a:t>
                      </a:r>
                      <a:r>
                        <a:rPr sz="1300" cap="none" spc="0" dirty="0" err="1">
                          <a:solidFill>
                            <a:schemeClr val="tx1"/>
                          </a:solidFill>
                          <a:highlight>
                            <a:srgbClr val="FFFF00"/>
                          </a:highlight>
                          <a:latin typeface="Verdana"/>
                          <a:cs typeface="Verdana"/>
                        </a:rPr>
                        <a:t>ροϋ</a:t>
                      </a:r>
                      <a:r>
                        <a:rPr sz="1300" cap="none" spc="0" dirty="0">
                          <a:solidFill>
                            <a:schemeClr val="tx1"/>
                          </a:solidFill>
                          <a:highlight>
                            <a:srgbClr val="FFFF00"/>
                          </a:highlight>
                          <a:latin typeface="Verdana"/>
                          <a:cs typeface="Verdana"/>
                        </a:rPr>
                        <a:t>ποθέτει επιπλέον virtual κομμάτι)</a:t>
                      </a:r>
                      <a:r>
                        <a:rPr lang="el-GR" sz="1300" cap="none" spc="0" dirty="0">
                          <a:solidFill>
                            <a:schemeClr val="tx1"/>
                          </a:solidFill>
                          <a:highlight>
                            <a:srgbClr val="FFFF00"/>
                          </a:highlight>
                          <a:latin typeface="Verdana"/>
                          <a:cs typeface="Verdana"/>
                        </a:rPr>
                        <a:t> </a:t>
                      </a:r>
                      <a:r>
                        <a:rPr lang="el-GR" sz="1300" b="1" i="1" cap="none" spc="0" dirty="0">
                          <a:solidFill>
                            <a:srgbClr val="0070C0"/>
                          </a:solidFill>
                          <a:highlight>
                            <a:srgbClr val="FFFF00"/>
                          </a:highlight>
                          <a:latin typeface="Verdana"/>
                          <a:cs typeface="Verdana"/>
                        </a:rPr>
                        <a:t>Μόνο για εισερχόμενους συμμετέχοντες στην ΚΑ171</a:t>
                      </a:r>
                      <a:r>
                        <a:rPr lang="en-GB" sz="1300" b="1" i="1" cap="none" spc="0" dirty="0">
                          <a:solidFill>
                            <a:srgbClr val="0070C0"/>
                          </a:solidFill>
                          <a:highlight>
                            <a:srgbClr val="FFFF00"/>
                          </a:highlight>
                          <a:latin typeface="Verdana"/>
                          <a:cs typeface="Verdana"/>
                        </a:rPr>
                        <a:t> </a:t>
                      </a:r>
                      <a:r>
                        <a:rPr lang="el-GR" sz="1300" b="1" i="1" cap="none" spc="0" dirty="0">
                          <a:solidFill>
                            <a:srgbClr val="0070C0"/>
                          </a:solidFill>
                          <a:highlight>
                            <a:srgbClr val="FFFF00"/>
                          </a:highlight>
                          <a:latin typeface="Verdana"/>
                          <a:cs typeface="Verdana"/>
                        </a:rPr>
                        <a:t>σε </a:t>
                      </a:r>
                      <a:r>
                        <a:rPr lang="en-GB" sz="1300" b="1" i="1" cap="none" spc="0" dirty="0" err="1">
                          <a:solidFill>
                            <a:srgbClr val="0070C0"/>
                          </a:solidFill>
                          <a:highlight>
                            <a:srgbClr val="FFFF00"/>
                          </a:highlight>
                          <a:latin typeface="Verdana"/>
                          <a:cs typeface="Verdana"/>
                        </a:rPr>
                        <a:t>BIps</a:t>
                      </a:r>
                      <a:endParaRPr sz="1300" b="1" i="1" cap="none" spc="0" dirty="0">
                        <a:solidFill>
                          <a:srgbClr val="0070C0"/>
                        </a:solidFill>
                        <a:highlight>
                          <a:srgbClr val="FFFF00"/>
                        </a:highlight>
                        <a:latin typeface="Verdana"/>
                        <a:cs typeface="Verdana"/>
                      </a:endParaRPr>
                    </a:p>
                  </a:txBody>
                  <a:tcPr marL="0" marR="0" marT="99853"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0005"/>
                  </a:ext>
                </a:extLst>
              </a:tr>
              <a:tr h="1253375">
                <a:tc>
                  <a:txBody>
                    <a:bodyPr/>
                    <a:lstStyle/>
                    <a:p>
                      <a:pPr marL="91440">
                        <a:lnSpc>
                          <a:spcPct val="100000"/>
                        </a:lnSpc>
                        <a:spcBef>
                          <a:spcPts val="325"/>
                        </a:spcBef>
                      </a:pPr>
                      <a:r>
                        <a:rPr sz="1300" cap="none" spc="0" dirty="0">
                          <a:solidFill>
                            <a:schemeClr val="tx1"/>
                          </a:solidFill>
                          <a:latin typeface="Verdana"/>
                          <a:cs typeface="Verdana"/>
                        </a:rPr>
                        <a:t>5. </a:t>
                      </a:r>
                      <a:r>
                        <a:rPr sz="1300" cap="none" spc="0" dirty="0" err="1">
                          <a:solidFill>
                            <a:schemeClr val="tx1"/>
                          </a:solidFill>
                          <a:latin typeface="Verdana"/>
                          <a:cs typeface="Verdana"/>
                        </a:rPr>
                        <a:t>Συμμετοχή</a:t>
                      </a:r>
                      <a:r>
                        <a:rPr sz="1300" cap="none" spc="0" dirty="0">
                          <a:solidFill>
                            <a:schemeClr val="tx1"/>
                          </a:solidFill>
                          <a:latin typeface="Verdana"/>
                          <a:cs typeface="Verdana"/>
                        </a:rPr>
                        <a:t> </a:t>
                      </a:r>
                      <a:r>
                        <a:rPr sz="1300" b="1" cap="none" spc="0" dirty="0" err="1">
                          <a:solidFill>
                            <a:schemeClr val="tx2"/>
                          </a:solidFill>
                          <a:latin typeface="Verdana"/>
                          <a:cs typeface="Verdana"/>
                        </a:rPr>
                        <a:t>διδ</a:t>
                      </a:r>
                      <a:r>
                        <a:rPr sz="1300" b="1" cap="none" spc="0" dirty="0">
                          <a:solidFill>
                            <a:schemeClr val="tx2"/>
                          </a:solidFill>
                          <a:latin typeface="Verdana"/>
                          <a:cs typeface="Verdana"/>
                        </a:rPr>
                        <a:t>ακτορικών</a:t>
                      </a:r>
                      <a:r>
                        <a:rPr sz="1300" cap="none" spc="0" dirty="0">
                          <a:solidFill>
                            <a:schemeClr val="tx1"/>
                          </a:solidFill>
                          <a:latin typeface="Verdana"/>
                          <a:cs typeface="Verdana"/>
                        </a:rPr>
                        <a:t> φοιτητών</a:t>
                      </a:r>
                      <a:r>
                        <a:rPr lang="en-GB" sz="1300" cap="none" spc="0" dirty="0">
                          <a:solidFill>
                            <a:schemeClr val="tx1"/>
                          </a:solidFill>
                          <a:latin typeface="Verdana"/>
                          <a:cs typeface="Verdana"/>
                        </a:rPr>
                        <a:t> </a:t>
                      </a:r>
                      <a:r>
                        <a:rPr sz="1300" cap="none" spc="0" dirty="0" err="1">
                          <a:solidFill>
                            <a:schemeClr val="tx1"/>
                          </a:solidFill>
                          <a:latin typeface="Verdana"/>
                          <a:cs typeface="Verdana"/>
                        </a:rPr>
                        <a:t>γι</a:t>
                      </a:r>
                      <a:r>
                        <a:rPr sz="1300" cap="none" spc="0" dirty="0">
                          <a:solidFill>
                            <a:schemeClr val="tx1"/>
                          </a:solidFill>
                          <a:latin typeface="Verdana"/>
                          <a:cs typeface="Verdana"/>
                        </a:rPr>
                        <a:t>α Σπουδές ή/και Πρακτική Άσκηση</a:t>
                      </a:r>
                    </a:p>
                  </a:txBody>
                  <a:tcPr marL="0" marR="0" marT="99853" marB="0">
                    <a:lnL w="12700" cmpd="sng">
                      <a:noFill/>
                      <a:prstDash val="solid"/>
                    </a:lnL>
                    <a:lnR w="12700" cmpd="sng">
                      <a:noFill/>
                      <a:prstDash val="solid"/>
                    </a:lnR>
                    <a:lnT w="9525" cap="flat" cmpd="sng" algn="ctr">
                      <a:solidFill>
                        <a:schemeClr val="tx1">
                          <a:lumMod val="50000"/>
                          <a:lumOff val="50000"/>
                        </a:schemeClr>
                      </a:solidFill>
                      <a:prstDash val="solid"/>
                    </a:lnT>
                    <a:lnB w="12700" cmpd="sng">
                      <a:noFill/>
                      <a:prstDash val="solid"/>
                    </a:lnB>
                    <a:solidFill>
                      <a:schemeClr val="bg1">
                        <a:lumMod val="95000"/>
                      </a:schemeClr>
                    </a:solidFill>
                  </a:tcPr>
                </a:tc>
                <a:tc>
                  <a:txBody>
                    <a:bodyPr/>
                    <a:lstStyle/>
                    <a:p>
                      <a:pPr marL="635" algn="ctr">
                        <a:lnSpc>
                          <a:spcPts val="1914"/>
                        </a:lnSpc>
                        <a:spcBef>
                          <a:spcPts val="335"/>
                        </a:spcBef>
                      </a:pPr>
                      <a:r>
                        <a:rPr sz="1300" b="1" cap="none" spc="0" dirty="0">
                          <a:solidFill>
                            <a:schemeClr val="tx1"/>
                          </a:solidFill>
                          <a:latin typeface="Tahoma"/>
                          <a:cs typeface="Tahoma"/>
                        </a:rPr>
                        <a:t>2 – 12 μήνες ή </a:t>
                      </a:r>
                      <a:r>
                        <a:rPr sz="1300" b="1" cap="none" spc="0" dirty="0">
                          <a:solidFill>
                            <a:schemeClr val="tx1"/>
                          </a:solidFill>
                          <a:highlight>
                            <a:srgbClr val="FFFF00"/>
                          </a:highlight>
                          <a:latin typeface="Tahoma"/>
                          <a:cs typeface="Tahoma"/>
                        </a:rPr>
                        <a:t>5 – 30 </a:t>
                      </a:r>
                      <a:r>
                        <a:rPr sz="1300" b="1" cap="none" spc="0" dirty="0" err="1">
                          <a:solidFill>
                            <a:schemeClr val="tx1"/>
                          </a:solidFill>
                          <a:highlight>
                            <a:srgbClr val="FFFF00"/>
                          </a:highlight>
                          <a:latin typeface="Tahoma"/>
                          <a:cs typeface="Tahoma"/>
                        </a:rPr>
                        <a:t>ημέρες</a:t>
                      </a:r>
                      <a:endParaRPr sz="1300" cap="none" spc="0" dirty="0">
                        <a:solidFill>
                          <a:schemeClr val="tx1"/>
                        </a:solidFill>
                        <a:highlight>
                          <a:srgbClr val="FFFF00"/>
                        </a:highlight>
                        <a:latin typeface="Tahoma"/>
                        <a:cs typeface="Tahoma"/>
                      </a:endParaRPr>
                    </a:p>
                    <a:p>
                      <a:pPr marL="527050" marR="520065" algn="ctr">
                        <a:lnSpc>
                          <a:spcPts val="1920"/>
                        </a:lnSpc>
                        <a:spcBef>
                          <a:spcPts val="60"/>
                        </a:spcBef>
                      </a:pPr>
                      <a:r>
                        <a:rPr sz="1300" b="1" i="1" cap="none" spc="0" dirty="0">
                          <a:solidFill>
                            <a:schemeClr val="accent1"/>
                          </a:solidFill>
                          <a:latin typeface="Verdana"/>
                          <a:cs typeface="Verdana"/>
                        </a:rPr>
                        <a:t>(</a:t>
                      </a:r>
                      <a:r>
                        <a:rPr sz="1300" b="1" i="1" cap="none" spc="0" dirty="0" err="1">
                          <a:solidFill>
                            <a:schemeClr val="accent1"/>
                          </a:solidFill>
                          <a:highlight>
                            <a:srgbClr val="FFFF00"/>
                          </a:highlight>
                          <a:latin typeface="Verdana"/>
                          <a:cs typeface="Verdana"/>
                        </a:rPr>
                        <a:t>δεν</a:t>
                      </a:r>
                      <a:r>
                        <a:rPr sz="1300" b="1" i="1" cap="none" spc="0" dirty="0">
                          <a:solidFill>
                            <a:schemeClr val="accent1"/>
                          </a:solidFill>
                          <a:highlight>
                            <a:srgbClr val="FFFF00"/>
                          </a:highlight>
                          <a:latin typeface="Verdana"/>
                          <a:cs typeface="Verdana"/>
                        </a:rPr>
                        <a:t> π</a:t>
                      </a:r>
                      <a:r>
                        <a:rPr sz="1300" b="1" i="1" cap="none" spc="0" dirty="0" err="1">
                          <a:solidFill>
                            <a:schemeClr val="accent1"/>
                          </a:solidFill>
                          <a:highlight>
                            <a:srgbClr val="FFFF00"/>
                          </a:highlight>
                          <a:latin typeface="Verdana"/>
                          <a:cs typeface="Verdana"/>
                        </a:rPr>
                        <a:t>ροϋ</a:t>
                      </a:r>
                      <a:r>
                        <a:rPr sz="1300" b="1" i="1" cap="none" spc="0" dirty="0">
                          <a:solidFill>
                            <a:schemeClr val="accent1"/>
                          </a:solidFill>
                          <a:highlight>
                            <a:srgbClr val="FFFF00"/>
                          </a:highlight>
                          <a:latin typeface="Verdana"/>
                          <a:cs typeface="Verdana"/>
                        </a:rPr>
                        <a:t>ποθέτει επιπλέον virtual  κομμάτι)</a:t>
                      </a:r>
                    </a:p>
                  </a:txBody>
                  <a:tcPr marL="0" marR="0" marT="99853" marB="0">
                    <a:lnL w="12700" cmpd="sng">
                      <a:noFill/>
                      <a:prstDash val="solid"/>
                    </a:lnL>
                    <a:lnR w="12700" cmpd="sng">
                      <a:noFill/>
                      <a:prstDash val="solid"/>
                    </a:lnR>
                    <a:lnT w="9525" cap="flat" cmpd="sng" algn="ctr">
                      <a:solidFill>
                        <a:schemeClr val="tx1">
                          <a:lumMod val="50000"/>
                          <a:lumOff val="50000"/>
                        </a:schemeClr>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p:cNvGraphicFramePr>
            <a:graphicFrameLocks/>
          </p:cNvGraphicFramePr>
          <p:nvPr>
            <p:extLst>
              <p:ext uri="{D42A27DB-BD31-4B8C-83A1-F6EECF244321}">
                <p14:modId xmlns:p14="http://schemas.microsoft.com/office/powerpoint/2010/main" val="236387310"/>
              </p:ext>
            </p:extLst>
          </p:nvPr>
        </p:nvGraphicFramePr>
        <p:xfrm>
          <a:off x="265471" y="770437"/>
          <a:ext cx="11746420" cy="1882826"/>
        </p:xfrm>
        <a:graphic>
          <a:graphicData uri="http://schemas.openxmlformats.org/drawingml/2006/table">
            <a:tbl>
              <a:tblPr firstRow="1" bandRow="1">
                <a:tableStyleId>{5FD0F851-EC5A-4D38-B0AD-8093EC10F338}</a:tableStyleId>
              </a:tblPr>
              <a:tblGrid>
                <a:gridCol w="7798852">
                  <a:extLst>
                    <a:ext uri="{9D8B030D-6E8A-4147-A177-3AD203B41FA5}">
                      <a16:colId xmlns:a16="http://schemas.microsoft.com/office/drawing/2014/main" val="20000"/>
                    </a:ext>
                  </a:extLst>
                </a:gridCol>
                <a:gridCol w="3947568">
                  <a:extLst>
                    <a:ext uri="{9D8B030D-6E8A-4147-A177-3AD203B41FA5}">
                      <a16:colId xmlns:a16="http://schemas.microsoft.com/office/drawing/2014/main" val="20001"/>
                    </a:ext>
                  </a:extLst>
                </a:gridCol>
              </a:tblGrid>
              <a:tr h="8244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1" kern="1200" dirty="0">
                          <a:solidFill>
                            <a:schemeClr val="tx1">
                              <a:lumMod val="75000"/>
                              <a:lumOff val="25000"/>
                            </a:schemeClr>
                          </a:solidFill>
                          <a:latin typeface="Century Gothic" panose="020B0502020202020204" pitchFamily="34" charset="0"/>
                          <a:ea typeface="+mn-ea"/>
                          <a:cs typeface="+mn-cs"/>
                        </a:rPr>
                        <a:t>*</a:t>
                      </a:r>
                      <a:r>
                        <a:rPr lang="en-GB" sz="1600" b="1" kern="1200" dirty="0">
                          <a:solidFill>
                            <a:schemeClr val="tx1">
                              <a:lumMod val="75000"/>
                              <a:lumOff val="25000"/>
                            </a:schemeClr>
                          </a:solidFill>
                          <a:latin typeface="Century Gothic" panose="020B0502020202020204" pitchFamily="34" charset="0"/>
                          <a:ea typeface="+mn-ea"/>
                          <a:cs typeface="+mn-cs"/>
                        </a:rPr>
                        <a:t>Top ups</a:t>
                      </a:r>
                    </a:p>
                    <a:p>
                      <a:pPr marL="0" marR="0" indent="0" algn="l" defTabSz="914400" rtl="0" eaLnBrk="1" fontAlgn="auto" latinLnBrk="0" hangingPunct="1">
                        <a:lnSpc>
                          <a:spcPct val="100000"/>
                        </a:lnSpc>
                        <a:spcBef>
                          <a:spcPts val="0"/>
                        </a:spcBef>
                        <a:spcAft>
                          <a:spcPts val="0"/>
                        </a:spcAft>
                        <a:buClrTx/>
                        <a:buSzTx/>
                        <a:buFontTx/>
                        <a:buNone/>
                        <a:tabLst/>
                        <a:defRPr/>
                      </a:pPr>
                      <a:r>
                        <a:rPr lang="el-GR" sz="1600" b="1" kern="1200" dirty="0">
                          <a:solidFill>
                            <a:schemeClr val="tx1">
                              <a:lumMod val="75000"/>
                              <a:lumOff val="25000"/>
                            </a:schemeClr>
                          </a:solidFill>
                          <a:latin typeface="Century Gothic" panose="020B0502020202020204" pitchFamily="34" charset="0"/>
                          <a:ea typeface="+mn-ea"/>
                          <a:cs typeface="+mn-cs"/>
                        </a:rPr>
                        <a:t>1.Φοιτητές/απόφοιτοι </a:t>
                      </a:r>
                      <a:r>
                        <a:rPr lang="en-US" sz="1600" b="1" kern="1200" dirty="0">
                          <a:solidFill>
                            <a:schemeClr val="tx1">
                              <a:lumMod val="75000"/>
                              <a:lumOff val="25000"/>
                            </a:schemeClr>
                          </a:solidFill>
                          <a:latin typeface="Century Gothic" panose="020B0502020202020204" pitchFamily="34" charset="0"/>
                          <a:ea typeface="+mn-ea"/>
                          <a:cs typeface="+mn-cs"/>
                        </a:rPr>
                        <a:t>“fewer opportunities” </a:t>
                      </a:r>
                    </a:p>
                    <a:p>
                      <a:pPr marL="0" marR="0" indent="0" algn="l" defTabSz="914400" rtl="0" eaLnBrk="1" fontAlgn="auto" latinLnBrk="0" hangingPunct="1">
                        <a:lnSpc>
                          <a:spcPct val="100000"/>
                        </a:lnSpc>
                        <a:spcBef>
                          <a:spcPts val="0"/>
                        </a:spcBef>
                        <a:spcAft>
                          <a:spcPts val="0"/>
                        </a:spcAft>
                        <a:buClrTx/>
                        <a:buSzTx/>
                        <a:buFontTx/>
                        <a:buNone/>
                        <a:tabLst/>
                        <a:defRPr/>
                      </a:pPr>
                      <a:r>
                        <a:rPr lang="el-GR" sz="1600" b="0" kern="1200" dirty="0">
                          <a:solidFill>
                            <a:schemeClr val="tx1">
                              <a:lumMod val="75000"/>
                              <a:lumOff val="25000"/>
                            </a:schemeClr>
                          </a:solidFill>
                          <a:latin typeface="Century Gothic" panose="020B0502020202020204" pitchFamily="34" charset="0"/>
                          <a:ea typeface="+mn-ea"/>
                          <a:cs typeface="+mn-cs"/>
                        </a:rPr>
                        <a:t>Ισχύει</a:t>
                      </a:r>
                      <a:r>
                        <a:rPr lang="el-GR" sz="1600" b="0" kern="1200" baseline="0" dirty="0">
                          <a:solidFill>
                            <a:schemeClr val="tx1">
                              <a:lumMod val="75000"/>
                              <a:lumOff val="25000"/>
                            </a:schemeClr>
                          </a:solidFill>
                          <a:latin typeface="Century Gothic" panose="020B0502020202020204" pitchFamily="34" charset="0"/>
                          <a:ea typeface="+mn-ea"/>
                          <a:cs typeface="+mn-cs"/>
                        </a:rPr>
                        <a:t> για όλες τις Χώρες</a:t>
                      </a:r>
                      <a:endParaRPr lang="en-US" sz="1600" b="0" kern="1200" dirty="0">
                        <a:solidFill>
                          <a:schemeClr val="tx1">
                            <a:lumMod val="75000"/>
                            <a:lumOff val="25000"/>
                          </a:schemeClr>
                        </a:solidFill>
                        <a:latin typeface="Century Gothic" panose="020B0502020202020204" pitchFamily="34" charset="0"/>
                        <a:ea typeface="+mn-ea"/>
                        <a:cs typeface="+mn-cs"/>
                      </a:endParaRPr>
                    </a:p>
                  </a:txBody>
                  <a:tcPr marL="87394" marR="87394" marT="45724" marB="45724">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Century Gothic" panose="020B0502020202020204" pitchFamily="34" charset="0"/>
                          <a:ea typeface="+mn-ea"/>
                          <a:cs typeface="+mn-cs"/>
                        </a:rPr>
                        <a:t>25</a:t>
                      </a:r>
                      <a:r>
                        <a:rPr lang="el-GR" sz="1600" b="1" kern="1200" dirty="0">
                          <a:solidFill>
                            <a:schemeClr val="tx1"/>
                          </a:solidFill>
                          <a:latin typeface="Century Gothic" panose="020B0502020202020204" pitchFamily="34" charset="0"/>
                          <a:ea typeface="+mn-ea"/>
                          <a:cs typeface="+mn-cs"/>
                        </a:rPr>
                        <a:t>0</a:t>
                      </a:r>
                      <a:r>
                        <a:rPr lang="en-US" sz="1600" b="1" kern="1200" dirty="0">
                          <a:solidFill>
                            <a:schemeClr val="tx1"/>
                          </a:solidFill>
                          <a:latin typeface="Century Gothic" panose="020B0502020202020204" pitchFamily="34" charset="0"/>
                          <a:ea typeface="+mn-ea"/>
                          <a:cs typeface="+mn-cs"/>
                        </a:rPr>
                        <a:t> € long term mobilities</a:t>
                      </a:r>
                      <a:endParaRPr lang="el-GR" sz="1600" b="1" kern="1200" dirty="0">
                        <a:solidFill>
                          <a:schemeClr val="tx1"/>
                        </a:solidFill>
                        <a:latin typeface="Century Gothic" panose="020B0502020202020204"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tx1"/>
                        </a:solidFill>
                        <a:latin typeface="Century Gothic" panose="020B0502020202020204" pitchFamily="34" charset="0"/>
                        <a:ea typeface="+mn-ea"/>
                        <a:cs typeface="+mn-cs"/>
                      </a:endParaRPr>
                    </a:p>
                  </a:txBody>
                  <a:tcPr marL="87394" marR="87394" marT="45724" marB="45724" anchor="ctr">
                    <a:solidFill>
                      <a:schemeClr val="accent5">
                        <a:lumMod val="60000"/>
                        <a:lumOff val="40000"/>
                      </a:schemeClr>
                    </a:solidFill>
                  </a:tcPr>
                </a:tc>
                <a:extLst>
                  <a:ext uri="{0D108BD9-81ED-4DB2-BD59-A6C34878D82A}">
                    <a16:rowId xmlns:a16="http://schemas.microsoft.com/office/drawing/2014/main" val="10004"/>
                  </a:ext>
                </a:extLst>
              </a:tr>
              <a:tr h="10583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lumMod val="75000"/>
                              <a:lumOff val="25000"/>
                            </a:schemeClr>
                          </a:solidFill>
                          <a:latin typeface="Century Gothic" panose="020B0502020202020204" pitchFamily="34" charset="0"/>
                          <a:ea typeface="+mn-ea"/>
                          <a:cs typeface="+mn-cs"/>
                        </a:rPr>
                        <a:t>2. </a:t>
                      </a:r>
                      <a:r>
                        <a:rPr lang="el-GR" sz="1600" b="1" kern="1200" dirty="0">
                          <a:solidFill>
                            <a:schemeClr val="tx1">
                              <a:lumMod val="75000"/>
                              <a:lumOff val="25000"/>
                            </a:schemeClr>
                          </a:solidFill>
                          <a:latin typeface="Century Gothic" panose="020B0502020202020204" pitchFamily="34" charset="0"/>
                          <a:ea typeface="+mn-ea"/>
                          <a:cs typeface="+mn-cs"/>
                        </a:rPr>
                        <a:t>Φοιτητές/απόφοιτοι</a:t>
                      </a:r>
                      <a:r>
                        <a:rPr lang="en-US" sz="1600" b="1" kern="1200" dirty="0">
                          <a:solidFill>
                            <a:schemeClr val="tx1">
                              <a:lumMod val="75000"/>
                              <a:lumOff val="25000"/>
                            </a:schemeClr>
                          </a:solidFill>
                          <a:latin typeface="Century Gothic" panose="020B0502020202020204" pitchFamily="34" charset="0"/>
                          <a:ea typeface="+mn-ea"/>
                          <a:cs typeface="+mn-cs"/>
                        </a:rPr>
                        <a:t> </a:t>
                      </a:r>
                      <a:r>
                        <a:rPr lang="el-GR" sz="1600" b="1" kern="1200" dirty="0">
                          <a:solidFill>
                            <a:schemeClr val="tx1">
                              <a:lumMod val="75000"/>
                              <a:lumOff val="25000"/>
                            </a:schemeClr>
                          </a:solidFill>
                          <a:latin typeface="Century Gothic" panose="020B0502020202020204" pitchFamily="34" charset="0"/>
                          <a:ea typeface="+mn-ea"/>
                          <a:cs typeface="+mn-cs"/>
                        </a:rPr>
                        <a:t>που συμμετέχουν σε </a:t>
                      </a:r>
                      <a:r>
                        <a:rPr lang="en-US" sz="1600" b="1" kern="1200" dirty="0">
                          <a:solidFill>
                            <a:schemeClr val="tx1">
                              <a:lumMod val="75000"/>
                              <a:lumOff val="25000"/>
                            </a:schemeClr>
                          </a:solidFill>
                          <a:latin typeface="Century Gothic" panose="020B0502020202020204" pitchFamily="34" charset="0"/>
                          <a:ea typeface="+mn-ea"/>
                          <a:cs typeface="+mn-cs"/>
                        </a:rPr>
                        <a:t>traineeship</a:t>
                      </a:r>
                      <a:r>
                        <a:rPr lang="en-GB" sz="1600" b="1" kern="1200" dirty="0">
                          <a:solidFill>
                            <a:schemeClr val="tx1">
                              <a:lumMod val="75000"/>
                              <a:lumOff val="25000"/>
                            </a:schemeClr>
                          </a:solidFill>
                          <a:latin typeface="Century Gothic" panose="020B0502020202020204" pitchFamily="34" charset="0"/>
                          <a:ea typeface="+mn-ea"/>
                          <a:cs typeface="+mn-cs"/>
                        </a:rPr>
                        <a:t>s</a:t>
                      </a:r>
                      <a:endParaRPr lang="el-GR" sz="1600" b="1" kern="1200" dirty="0">
                        <a:solidFill>
                          <a:schemeClr val="tx1">
                            <a:lumMod val="75000"/>
                            <a:lumOff val="25000"/>
                          </a:schemeClr>
                        </a:solidFill>
                        <a:latin typeface="Century Gothic" panose="020B0502020202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sz="1600" b="0" kern="1200" dirty="0">
                          <a:solidFill>
                            <a:schemeClr val="tx1">
                              <a:lumMod val="75000"/>
                              <a:lumOff val="25000"/>
                            </a:schemeClr>
                          </a:solidFill>
                          <a:latin typeface="Century Gothic" panose="020B0502020202020204" pitchFamily="34" charset="0"/>
                          <a:ea typeface="+mn-ea"/>
                          <a:cs typeface="+mn-cs"/>
                        </a:rPr>
                        <a:t>Ισχύει</a:t>
                      </a:r>
                      <a:r>
                        <a:rPr lang="el-GR" sz="1600" b="0" kern="1200" baseline="0" dirty="0">
                          <a:solidFill>
                            <a:schemeClr val="tx1">
                              <a:lumMod val="75000"/>
                              <a:lumOff val="25000"/>
                            </a:schemeClr>
                          </a:solidFill>
                          <a:latin typeface="Century Gothic" panose="020B0502020202020204" pitchFamily="34" charset="0"/>
                          <a:ea typeface="+mn-ea"/>
                          <a:cs typeface="+mn-cs"/>
                        </a:rPr>
                        <a:t> για τα </a:t>
                      </a:r>
                      <a:r>
                        <a:rPr lang="en-US" sz="1600" b="0" kern="1200" baseline="0" dirty="0">
                          <a:solidFill>
                            <a:schemeClr val="tx1">
                              <a:lumMod val="75000"/>
                              <a:lumOff val="25000"/>
                            </a:schemeClr>
                          </a:solidFill>
                          <a:latin typeface="Century Gothic" panose="020B0502020202020204" pitchFamily="34" charset="0"/>
                          <a:ea typeface="+mn-ea"/>
                          <a:cs typeface="+mn-cs"/>
                        </a:rPr>
                        <a:t>Regions 13 &amp; 14</a:t>
                      </a:r>
                      <a:r>
                        <a:rPr lang="el-GR" sz="1600" b="0" kern="1200" baseline="0" dirty="0">
                          <a:solidFill>
                            <a:schemeClr val="tx1">
                              <a:lumMod val="75000"/>
                              <a:lumOff val="25000"/>
                            </a:schemeClr>
                          </a:solidFill>
                          <a:latin typeface="Century Gothic" panose="020B0502020202020204" pitchFamily="34" charset="0"/>
                          <a:ea typeface="+mn-ea"/>
                          <a:cs typeface="+mn-cs"/>
                        </a:rPr>
                        <a:t> (</a:t>
                      </a:r>
                      <a:r>
                        <a:rPr lang="el-GR" sz="1600" b="0" kern="1200" baseline="0" dirty="0">
                          <a:solidFill>
                            <a:schemeClr val="tx1">
                              <a:lumMod val="75000"/>
                              <a:lumOff val="25000"/>
                            </a:schemeClr>
                          </a:solidFill>
                          <a:highlight>
                            <a:srgbClr val="FFFF00"/>
                          </a:highlight>
                          <a:latin typeface="Century Gothic" panose="020B0502020202020204" pitchFamily="34" charset="0"/>
                          <a:ea typeface="+mn-ea"/>
                          <a:cs typeface="+mn-cs"/>
                        </a:rPr>
                        <a:t>όχι για τα </a:t>
                      </a:r>
                      <a:r>
                        <a:rPr lang="en-GB" sz="1600" b="0" kern="1200" baseline="0" dirty="0">
                          <a:solidFill>
                            <a:schemeClr val="tx1">
                              <a:lumMod val="75000"/>
                              <a:lumOff val="25000"/>
                            </a:schemeClr>
                          </a:solidFill>
                          <a:highlight>
                            <a:srgbClr val="FFFF00"/>
                          </a:highlight>
                          <a:latin typeface="Century Gothic" panose="020B0502020202020204" pitchFamily="34" charset="0"/>
                          <a:ea typeface="+mn-ea"/>
                          <a:cs typeface="+mn-cs"/>
                        </a:rPr>
                        <a:t>regions 1-12)</a:t>
                      </a:r>
                      <a:endParaRPr lang="el-GR" sz="1600" b="0" kern="1200" dirty="0">
                        <a:solidFill>
                          <a:schemeClr val="tx1">
                            <a:lumMod val="75000"/>
                            <a:lumOff val="25000"/>
                          </a:schemeClr>
                        </a:solidFill>
                        <a:highlight>
                          <a:srgbClr val="FFFF00"/>
                        </a:highlight>
                        <a:latin typeface="Century Gothic" panose="020B0502020202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tx1">
                            <a:lumMod val="75000"/>
                            <a:lumOff val="25000"/>
                          </a:schemeClr>
                        </a:solidFill>
                        <a:latin typeface="Century Gothic" panose="020B0502020202020204" pitchFamily="34" charset="0"/>
                        <a:ea typeface="+mn-ea"/>
                        <a:cs typeface="+mn-cs"/>
                      </a:endParaRPr>
                    </a:p>
                  </a:txBody>
                  <a:tcPr marL="87394" marR="87394" marT="45724" marB="45724">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Century Gothic" panose="020B0502020202020204" pitchFamily="34" charset="0"/>
                          <a:ea typeface="+mn-ea"/>
                          <a:cs typeface="+mn-cs"/>
                        </a:rPr>
                        <a:t>15</a:t>
                      </a:r>
                      <a:r>
                        <a:rPr lang="el-GR" sz="1600" b="1" kern="1200" dirty="0">
                          <a:solidFill>
                            <a:schemeClr val="tx1"/>
                          </a:solidFill>
                          <a:latin typeface="Century Gothic" panose="020B0502020202020204" pitchFamily="34" charset="0"/>
                          <a:ea typeface="+mn-ea"/>
                          <a:cs typeface="+mn-cs"/>
                        </a:rPr>
                        <a:t>0</a:t>
                      </a:r>
                      <a:r>
                        <a:rPr lang="en-US" sz="1600" b="1" kern="1200" dirty="0">
                          <a:solidFill>
                            <a:schemeClr val="tx1"/>
                          </a:solidFill>
                          <a:latin typeface="Century Gothic" panose="020B0502020202020204" pitchFamily="34" charset="0"/>
                          <a:ea typeface="+mn-ea"/>
                          <a:cs typeface="+mn-cs"/>
                        </a:rPr>
                        <a:t> €</a:t>
                      </a:r>
                    </a:p>
                  </a:txBody>
                  <a:tcPr marL="87394" marR="87394" marT="45724" marB="45724">
                    <a:solidFill>
                      <a:schemeClr val="accent5">
                        <a:lumMod val="60000"/>
                        <a:lumOff val="40000"/>
                      </a:schemeClr>
                    </a:solidFill>
                  </a:tcPr>
                </a:tc>
                <a:extLst>
                  <a:ext uri="{0D108BD9-81ED-4DB2-BD59-A6C34878D82A}">
                    <a16:rowId xmlns:a16="http://schemas.microsoft.com/office/drawing/2014/main" val="10006"/>
                  </a:ext>
                </a:extLst>
              </a:tr>
            </a:tbl>
          </a:graphicData>
        </a:graphic>
      </p:graphicFrame>
      <p:graphicFrame>
        <p:nvGraphicFramePr>
          <p:cNvPr id="2" name="Content Placeholder 2">
            <a:extLst>
              <a:ext uri="{FF2B5EF4-FFF2-40B4-BE49-F238E27FC236}">
                <a16:creationId xmlns:a16="http://schemas.microsoft.com/office/drawing/2014/main" id="{1715A9DB-9504-BAF4-B8DA-EC0EE479B9C6}"/>
              </a:ext>
            </a:extLst>
          </p:cNvPr>
          <p:cNvGraphicFramePr>
            <a:graphicFrameLocks/>
          </p:cNvGraphicFramePr>
          <p:nvPr>
            <p:extLst>
              <p:ext uri="{D42A27DB-BD31-4B8C-83A1-F6EECF244321}">
                <p14:modId xmlns:p14="http://schemas.microsoft.com/office/powerpoint/2010/main" val="3292015368"/>
              </p:ext>
            </p:extLst>
          </p:nvPr>
        </p:nvGraphicFramePr>
        <p:xfrm>
          <a:off x="265471" y="2579493"/>
          <a:ext cx="7905135" cy="4219827"/>
        </p:xfrm>
        <a:graphic>
          <a:graphicData uri="http://schemas.openxmlformats.org/drawingml/2006/table">
            <a:tbl>
              <a:tblPr firstRow="1" bandRow="1">
                <a:tableStyleId>{5FD0F851-EC5A-4D38-B0AD-8093EC10F338}</a:tableStyleId>
              </a:tblPr>
              <a:tblGrid>
                <a:gridCol w="4963935">
                  <a:extLst>
                    <a:ext uri="{9D8B030D-6E8A-4147-A177-3AD203B41FA5}">
                      <a16:colId xmlns:a16="http://schemas.microsoft.com/office/drawing/2014/main" val="20000"/>
                    </a:ext>
                  </a:extLst>
                </a:gridCol>
                <a:gridCol w="2941200">
                  <a:extLst>
                    <a:ext uri="{9D8B030D-6E8A-4147-A177-3AD203B41FA5}">
                      <a16:colId xmlns:a16="http://schemas.microsoft.com/office/drawing/2014/main" val="20001"/>
                    </a:ext>
                  </a:extLst>
                </a:gridCol>
              </a:tblGrid>
              <a:tr h="609132">
                <a:tc>
                  <a:txBody>
                    <a:bodyPr/>
                    <a:lstStyle/>
                    <a:p>
                      <a:pPr algn="ctr"/>
                      <a:r>
                        <a:rPr lang="el-GR" sz="1600" dirty="0">
                          <a:solidFill>
                            <a:schemeClr val="tx1"/>
                          </a:solidFill>
                          <a:latin typeface="Century Gothic" panose="020B0502020202020204" pitchFamily="34" charset="0"/>
                        </a:rPr>
                        <a:t>Διάρκεια</a:t>
                      </a:r>
                      <a:r>
                        <a:rPr lang="el-GR" sz="1600" baseline="0" dirty="0">
                          <a:solidFill>
                            <a:schemeClr val="tx1"/>
                          </a:solidFill>
                          <a:latin typeface="Century Gothic" panose="020B0502020202020204" pitchFamily="34" charset="0"/>
                        </a:rPr>
                        <a:t> Κινητικότητας*</a:t>
                      </a:r>
                      <a:endParaRPr lang="en-US" sz="1600" dirty="0">
                        <a:solidFill>
                          <a:schemeClr val="tx1">
                            <a:lumMod val="75000"/>
                            <a:lumOff val="25000"/>
                          </a:schemeClr>
                        </a:solidFill>
                        <a:latin typeface="Century Gothic" panose="020B0502020202020204" pitchFamily="34" charset="0"/>
                      </a:endParaRPr>
                    </a:p>
                  </a:txBody>
                  <a:tcPr marL="87394" marR="87394" marT="45724" marB="45724" anchor="ctr"/>
                </a:tc>
                <a:tc>
                  <a:txBody>
                    <a:bodyPr/>
                    <a:lstStyle/>
                    <a:p>
                      <a:pPr algn="ctr"/>
                      <a:r>
                        <a:rPr lang="el-GR" sz="1600" baseline="0" dirty="0">
                          <a:latin typeface="Century Gothic" panose="020B0502020202020204" pitchFamily="34" charset="0"/>
                        </a:rPr>
                        <a:t>Ημερήσιο ποσό</a:t>
                      </a:r>
                      <a:r>
                        <a:rPr lang="en-US" sz="1600" baseline="0" dirty="0">
                          <a:latin typeface="Century Gothic" panose="020B0502020202020204" pitchFamily="34" charset="0"/>
                        </a:rPr>
                        <a:t> </a:t>
                      </a:r>
                      <a:r>
                        <a:rPr lang="el-GR" sz="1600" baseline="0" dirty="0">
                          <a:latin typeface="Century Gothic" panose="020B0502020202020204" pitchFamily="34" charset="0"/>
                        </a:rPr>
                        <a:t>ανεξαιρέτου χώρας προορισμού</a:t>
                      </a:r>
                      <a:endParaRPr lang="en-US" sz="1600"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0"/>
                  </a:ext>
                </a:extLst>
              </a:tr>
              <a:tr h="580727">
                <a:tc>
                  <a:txBody>
                    <a:bodyPr/>
                    <a:lstStyle/>
                    <a:p>
                      <a:pPr algn="ctr"/>
                      <a:r>
                        <a:rPr lang="en-US" sz="1600" b="0" dirty="0">
                          <a:latin typeface="Century Gothic" panose="020B0502020202020204" pitchFamily="34" charset="0"/>
                        </a:rPr>
                        <a:t>5</a:t>
                      </a:r>
                      <a:r>
                        <a:rPr lang="el-GR" sz="1600" b="0" dirty="0">
                          <a:latin typeface="Century Gothic" panose="020B0502020202020204" pitchFamily="34" charset="0"/>
                        </a:rPr>
                        <a:t> – 14 ημέρες</a:t>
                      </a:r>
                    </a:p>
                  </a:txBody>
                  <a:tcPr marL="87394" marR="87394" marT="45724" marB="45724" anchor="ctr"/>
                </a:tc>
                <a:tc>
                  <a:txBody>
                    <a:bodyPr/>
                    <a:lstStyle/>
                    <a:p>
                      <a:pPr algn="ctr"/>
                      <a:r>
                        <a:rPr lang="el-GR" sz="1600" b="1" dirty="0">
                          <a:latin typeface="Century Gothic" panose="020B0502020202020204" pitchFamily="34" charset="0"/>
                        </a:rPr>
                        <a:t>7</a:t>
                      </a:r>
                      <a:r>
                        <a:rPr lang="en-GB" sz="1600" b="1" dirty="0">
                          <a:latin typeface="Century Gothic" panose="020B0502020202020204" pitchFamily="34" charset="0"/>
                        </a:rPr>
                        <a:t>9</a:t>
                      </a:r>
                      <a:r>
                        <a:rPr lang="en-US" sz="1600" b="1" dirty="0">
                          <a:latin typeface="Century Gothic" panose="020B0502020202020204" pitchFamily="34" charset="0"/>
                        </a:rPr>
                        <a:t> €</a:t>
                      </a:r>
                      <a:endParaRPr lang="en-US" sz="1600" b="1"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1"/>
                  </a:ext>
                </a:extLst>
              </a:tr>
              <a:tr h="609132">
                <a:tc>
                  <a:txBody>
                    <a:bodyPr/>
                    <a:lstStyle/>
                    <a:p>
                      <a:pPr algn="ctr"/>
                      <a:r>
                        <a:rPr lang="el-GR" sz="1600" b="0" dirty="0">
                          <a:latin typeface="Century Gothic" panose="020B0502020202020204" pitchFamily="34" charset="0"/>
                        </a:rPr>
                        <a:t>15</a:t>
                      </a:r>
                      <a:r>
                        <a:rPr lang="el-GR" sz="1600" b="0" baseline="0" dirty="0">
                          <a:latin typeface="Century Gothic" panose="020B0502020202020204" pitchFamily="34" charset="0"/>
                        </a:rPr>
                        <a:t> – 30 ημέρες </a:t>
                      </a:r>
                      <a:endParaRPr lang="el-GR" sz="1600" b="0" dirty="0">
                        <a:latin typeface="Century Gothic" panose="020B0502020202020204" pitchFamily="34" charset="0"/>
                      </a:endParaRPr>
                    </a:p>
                  </a:txBody>
                  <a:tcPr marL="87394" marR="87394" marT="45724" marB="4572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dirty="0">
                          <a:latin typeface="Century Gothic" panose="020B0502020202020204" pitchFamily="34" charset="0"/>
                        </a:rPr>
                        <a:t>5</a:t>
                      </a:r>
                      <a:r>
                        <a:rPr lang="en-GB" sz="1600" b="1" dirty="0">
                          <a:latin typeface="Century Gothic" panose="020B0502020202020204" pitchFamily="34" charset="0"/>
                        </a:rPr>
                        <a:t>6</a:t>
                      </a:r>
                      <a:r>
                        <a:rPr lang="en-US" sz="1600" b="1" baseline="0" dirty="0">
                          <a:latin typeface="Century Gothic" panose="020B0502020202020204" pitchFamily="34" charset="0"/>
                        </a:rPr>
                        <a:t> </a:t>
                      </a:r>
                      <a:r>
                        <a:rPr lang="en-US" sz="1600" b="1" dirty="0">
                          <a:latin typeface="Century Gothic" panose="020B0502020202020204" pitchFamily="34" charset="0"/>
                        </a:rPr>
                        <a:t>€</a:t>
                      </a:r>
                      <a:endParaRPr lang="en-US" sz="1600" b="1" dirty="0">
                        <a:solidFill>
                          <a:schemeClr val="tx1">
                            <a:lumMod val="75000"/>
                            <a:lumOff val="25000"/>
                          </a:schemeClr>
                        </a:solidFill>
                        <a:latin typeface="Century Gothic" panose="020B0502020202020204" pitchFamily="34" charset="0"/>
                      </a:endParaRPr>
                    </a:p>
                    <a:p>
                      <a:pPr algn="ctr"/>
                      <a:endParaRPr lang="en-US" sz="1600" b="1"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2"/>
                  </a:ext>
                </a:extLst>
              </a:tr>
              <a:tr h="6091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lumMod val="75000"/>
                              <a:lumOff val="25000"/>
                            </a:schemeClr>
                          </a:solidFill>
                          <a:latin typeface="Century Gothic" panose="020B0502020202020204" pitchFamily="34" charset="0"/>
                          <a:ea typeface="+mn-ea"/>
                          <a:cs typeface="+mn-cs"/>
                        </a:rPr>
                        <a:t>Top ups </a:t>
                      </a:r>
                      <a:r>
                        <a:rPr lang="el-GR" sz="1600" b="1" kern="1200" dirty="0">
                          <a:solidFill>
                            <a:schemeClr val="tx1">
                              <a:lumMod val="75000"/>
                              <a:lumOff val="25000"/>
                            </a:schemeClr>
                          </a:solidFill>
                          <a:latin typeface="Century Gothic" panose="020B0502020202020204" pitchFamily="34" charset="0"/>
                          <a:ea typeface="+mn-ea"/>
                          <a:cs typeface="+mn-cs"/>
                        </a:rPr>
                        <a:t>για</a:t>
                      </a:r>
                      <a:endParaRPr lang="en-US" sz="1600" b="1" kern="1200" dirty="0">
                        <a:solidFill>
                          <a:schemeClr val="tx1">
                            <a:lumMod val="75000"/>
                            <a:lumOff val="25000"/>
                          </a:schemeClr>
                        </a:solidFill>
                        <a:latin typeface="Century Gothic" panose="020B0502020202020204"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dirty="0">
                          <a:solidFill>
                            <a:schemeClr val="tx1">
                              <a:lumMod val="75000"/>
                              <a:lumOff val="25000"/>
                            </a:schemeClr>
                          </a:solidFill>
                          <a:latin typeface="Century Gothic" panose="020B0502020202020204" pitchFamily="34" charset="0"/>
                          <a:ea typeface="+mn-ea"/>
                          <a:cs typeface="+mn-cs"/>
                        </a:rPr>
                        <a:t>Φοιτητές/απόφοιτους </a:t>
                      </a:r>
                      <a:r>
                        <a:rPr lang="en-US" sz="1600" b="1" kern="1200" dirty="0">
                          <a:solidFill>
                            <a:schemeClr val="tx1">
                              <a:lumMod val="75000"/>
                              <a:lumOff val="25000"/>
                            </a:schemeClr>
                          </a:solidFill>
                          <a:latin typeface="Century Gothic" panose="020B0502020202020204" pitchFamily="34" charset="0"/>
                          <a:ea typeface="+mn-ea"/>
                          <a:cs typeface="+mn-cs"/>
                        </a:rPr>
                        <a:t>“fewer opportunities” </a:t>
                      </a:r>
                    </a:p>
                  </a:txBody>
                  <a:tcPr marL="87394" marR="87394" marT="45724" marB="45724">
                    <a:solidFill>
                      <a:schemeClr val="accent5">
                        <a:lumMod val="50000"/>
                        <a:alpha val="2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tx1">
                              <a:lumMod val="75000"/>
                              <a:lumOff val="25000"/>
                            </a:schemeClr>
                          </a:solidFill>
                          <a:latin typeface="Century Gothic" panose="020B0502020202020204" pitchFamily="34" charset="0"/>
                          <a:ea typeface="+mn-ea"/>
                          <a:cs typeface="+mn-cs"/>
                        </a:rPr>
                        <a:t>Short-term Mobilities</a:t>
                      </a:r>
                      <a:endParaRPr lang="en-US" sz="1600" b="1" kern="1200" dirty="0">
                        <a:solidFill>
                          <a:schemeClr val="tx1">
                            <a:lumMod val="75000"/>
                            <a:lumOff val="25000"/>
                          </a:schemeClr>
                        </a:solidFill>
                        <a:latin typeface="Century Gothic" panose="020B0502020202020204" pitchFamily="34" charset="0"/>
                        <a:ea typeface="+mn-ea"/>
                        <a:cs typeface="+mn-cs"/>
                      </a:endParaRPr>
                    </a:p>
                  </a:txBody>
                  <a:tcPr marL="87394" marR="87394" marT="45724" marB="45724" anchor="ctr">
                    <a:solidFill>
                      <a:schemeClr val="accent5">
                        <a:lumMod val="50000"/>
                        <a:alpha val="20000"/>
                      </a:schemeClr>
                    </a:solidFill>
                  </a:tcPr>
                </a:tc>
                <a:extLst>
                  <a:ext uri="{0D108BD9-81ED-4DB2-BD59-A6C34878D82A}">
                    <a16:rowId xmlns:a16="http://schemas.microsoft.com/office/drawing/2014/main" val="10003"/>
                  </a:ext>
                </a:extLst>
              </a:tr>
              <a:tr h="372248">
                <a:tc>
                  <a:txBody>
                    <a:bodyPr/>
                    <a:lstStyle/>
                    <a:p>
                      <a:pPr marL="0" marR="0" indent="0" algn="ctr" defTabSz="914400" rtl="0" eaLnBrk="1" fontAlgn="auto" latinLnBrk="0" hangingPunct="1">
                        <a:lnSpc>
                          <a:spcPct val="100000"/>
                        </a:lnSpc>
                        <a:spcBef>
                          <a:spcPts val="0"/>
                        </a:spcBef>
                        <a:spcAft>
                          <a:spcPts val="0"/>
                        </a:spcAft>
                        <a:buClrTx/>
                        <a:buSzTx/>
                        <a:buFont typeface="Arial" charset="0"/>
                        <a:buNone/>
                        <a:tabLst/>
                        <a:defRPr/>
                      </a:pPr>
                      <a:r>
                        <a:rPr lang="en-US" sz="1600" b="0" kern="1200" dirty="0">
                          <a:solidFill>
                            <a:schemeClr val="tx1"/>
                          </a:solidFill>
                          <a:latin typeface="Century Gothic" panose="020B0502020202020204" pitchFamily="34" charset="0"/>
                          <a:ea typeface="+mn-ea"/>
                          <a:cs typeface="+mn-cs"/>
                        </a:rPr>
                        <a:t>5</a:t>
                      </a:r>
                      <a:r>
                        <a:rPr lang="el-GR" sz="1600" b="0" kern="1200" dirty="0">
                          <a:solidFill>
                            <a:schemeClr val="tx1"/>
                          </a:solidFill>
                          <a:latin typeface="Century Gothic" panose="020B0502020202020204" pitchFamily="34" charset="0"/>
                          <a:ea typeface="+mn-ea"/>
                          <a:cs typeface="+mn-cs"/>
                        </a:rPr>
                        <a:t> – 14 ημέρες</a:t>
                      </a:r>
                    </a:p>
                  </a:txBody>
                  <a:tcPr marL="87394" marR="87394" marT="45724" marB="4572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Century Gothic" panose="020B0502020202020204" pitchFamily="34" charset="0"/>
                          <a:ea typeface="+mn-ea"/>
                          <a:cs typeface="+mn-cs"/>
                        </a:rPr>
                        <a:t>10</a:t>
                      </a:r>
                      <a:r>
                        <a:rPr lang="el-GR" sz="1600" b="1" kern="1200" dirty="0">
                          <a:solidFill>
                            <a:schemeClr val="tx1"/>
                          </a:solidFill>
                          <a:latin typeface="Century Gothic" panose="020B0502020202020204" pitchFamily="34" charset="0"/>
                          <a:ea typeface="+mn-ea"/>
                          <a:cs typeface="+mn-cs"/>
                        </a:rPr>
                        <a:t>0</a:t>
                      </a:r>
                      <a:r>
                        <a:rPr lang="en-US" sz="1600" b="1" kern="1200" dirty="0">
                          <a:solidFill>
                            <a:schemeClr val="tx1"/>
                          </a:solidFill>
                          <a:latin typeface="Century Gothic" panose="020B0502020202020204" pitchFamily="34" charset="0"/>
                          <a:ea typeface="+mn-ea"/>
                          <a:cs typeface="+mn-cs"/>
                        </a:rPr>
                        <a:t> €</a:t>
                      </a:r>
                    </a:p>
                  </a:txBody>
                  <a:tcPr anchor="ctr"/>
                </a:tc>
                <a:extLst>
                  <a:ext uri="{0D108BD9-81ED-4DB2-BD59-A6C34878D82A}">
                    <a16:rowId xmlns:a16="http://schemas.microsoft.com/office/drawing/2014/main" val="10005"/>
                  </a:ext>
                </a:extLst>
              </a:tr>
              <a:tr h="605910">
                <a:tc>
                  <a:txBody>
                    <a:bodyPr/>
                    <a:lstStyle/>
                    <a:p>
                      <a:pPr marL="0" marR="0" indent="0" algn="ctr" defTabSz="914400" rtl="0" eaLnBrk="1" fontAlgn="auto" latinLnBrk="0" hangingPunct="1">
                        <a:lnSpc>
                          <a:spcPct val="100000"/>
                        </a:lnSpc>
                        <a:spcBef>
                          <a:spcPts val="0"/>
                        </a:spcBef>
                        <a:spcAft>
                          <a:spcPts val="0"/>
                        </a:spcAft>
                        <a:buClrTx/>
                        <a:buSzTx/>
                        <a:buFont typeface="Arial" charset="0"/>
                        <a:buNone/>
                        <a:tabLst/>
                        <a:defRPr/>
                      </a:pPr>
                      <a:r>
                        <a:rPr lang="el-GR" sz="1600" b="0" kern="1200" dirty="0">
                          <a:solidFill>
                            <a:schemeClr val="tx1"/>
                          </a:solidFill>
                          <a:latin typeface="Century Gothic" panose="020B0502020202020204" pitchFamily="34" charset="0"/>
                          <a:ea typeface="+mn-ea"/>
                          <a:cs typeface="+mn-cs"/>
                        </a:rPr>
                        <a:t>15 – 30 ημέρες </a:t>
                      </a:r>
                    </a:p>
                  </a:txBody>
                  <a:tcPr marL="87394" marR="87394" marT="45724" marB="4572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Century Gothic" panose="020B0502020202020204" pitchFamily="34" charset="0"/>
                          <a:ea typeface="+mn-ea"/>
                          <a:cs typeface="+mn-cs"/>
                        </a:rPr>
                        <a:t>150 €</a:t>
                      </a:r>
                    </a:p>
                  </a:txBody>
                  <a:tcPr marL="87394" marR="87394" marT="45724" marB="45724" anchor="ctr"/>
                </a:tc>
                <a:extLst>
                  <a:ext uri="{0D108BD9-81ED-4DB2-BD59-A6C34878D82A}">
                    <a16:rowId xmlns:a16="http://schemas.microsoft.com/office/drawing/2014/main" val="10006"/>
                  </a:ext>
                </a:extLst>
              </a:tr>
              <a:tr h="833546">
                <a:tc gridSpan="2">
                  <a:txBody>
                    <a:bodyPr/>
                    <a:lstStyle/>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el-GR" sz="1400" baseline="0" dirty="0">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GB" sz="1400" baseline="0" dirty="0">
                          <a:latin typeface="Century Gothic" panose="020B0502020202020204" pitchFamily="34" charset="0"/>
                        </a:rPr>
                        <a:t>*</a:t>
                      </a:r>
                      <a:r>
                        <a:rPr lang="el-GR" sz="1600" baseline="0" dirty="0">
                          <a:latin typeface="Century Gothic" panose="020B0502020202020204" pitchFamily="34" charset="0"/>
                        </a:rPr>
                        <a:t>Δυνατότητα χρηματοδότησης  διαβίωσης για 2 επιπλέον ημέρες </a:t>
                      </a:r>
                      <a:r>
                        <a:rPr lang="el-GR" sz="1600" baseline="0" dirty="0" err="1">
                          <a:latin typeface="Century Gothic" panose="020B0502020202020204" pitchFamily="34" charset="0"/>
                        </a:rPr>
                        <a:t>ταξιδίου</a:t>
                      </a:r>
                      <a:r>
                        <a:rPr lang="el-GR" sz="1600" baseline="0" dirty="0">
                          <a:latin typeface="Century Gothic" panose="020B0502020202020204" pitchFamily="34" charset="0"/>
                        </a:rPr>
                        <a:t> </a:t>
                      </a:r>
                    </a:p>
                  </a:txBody>
                  <a:tcPr marL="87394" marR="87394" marT="45724" marB="45724"/>
                </a:tc>
                <a:tc hMerge="1">
                  <a:txBody>
                    <a:bodyPr/>
                    <a:lstStyle/>
                    <a:p>
                      <a:pPr algn="ctr"/>
                      <a:endParaRPr lang="en-US" sz="1800" dirty="0">
                        <a:solidFill>
                          <a:schemeClr val="tx1">
                            <a:lumMod val="75000"/>
                            <a:lumOff val="25000"/>
                          </a:schemeClr>
                        </a:solidFill>
                      </a:endParaRPr>
                    </a:p>
                  </a:txBody>
                  <a:tcPr marL="87394" marR="87394" marT="45724" marB="45724"/>
                </a:tc>
                <a:extLst>
                  <a:ext uri="{0D108BD9-81ED-4DB2-BD59-A6C34878D82A}">
                    <a16:rowId xmlns:a16="http://schemas.microsoft.com/office/drawing/2014/main" val="10004"/>
                  </a:ext>
                </a:extLst>
              </a:tr>
            </a:tbl>
          </a:graphicData>
        </a:graphic>
      </p:graphicFrame>
      <p:sp>
        <p:nvSpPr>
          <p:cNvPr id="3" name="Title 1">
            <a:extLst>
              <a:ext uri="{FF2B5EF4-FFF2-40B4-BE49-F238E27FC236}">
                <a16:creationId xmlns:a16="http://schemas.microsoft.com/office/drawing/2014/main" id="{5BD7805A-5DBF-639B-10DB-0CAD7CE46259}"/>
              </a:ext>
            </a:extLst>
          </p:cNvPr>
          <p:cNvSpPr txBox="1">
            <a:spLocks/>
          </p:cNvSpPr>
          <p:nvPr/>
        </p:nvSpPr>
        <p:spPr>
          <a:xfrm>
            <a:off x="462115" y="58680"/>
            <a:ext cx="9349541" cy="711757"/>
          </a:xfrm>
          <a:prstGeom prst="rect">
            <a:avLst/>
          </a:prstGeom>
        </p:spPr>
        <p:txBody>
          <a:bodyPr anchor="t">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l-GR" sz="3500" b="1" dirty="0">
                <a:solidFill>
                  <a:schemeClr val="tx2"/>
                </a:solidFill>
                <a:ea typeface="Verdana" panose="020B0604030504040204" pitchFamily="34" charset="0"/>
                <a:cs typeface="+mn-cs"/>
              </a:rPr>
              <a:t>Έξοδα Διαβίωσης για Σπουδαστές/</a:t>
            </a:r>
            <a:r>
              <a:rPr lang="el-GR" sz="3500" b="1" dirty="0" err="1">
                <a:solidFill>
                  <a:schemeClr val="tx2"/>
                </a:solidFill>
                <a:ea typeface="Verdana" panose="020B0604030504040204" pitchFamily="34" charset="0"/>
                <a:cs typeface="+mn-cs"/>
              </a:rPr>
              <a:t>στριες</a:t>
            </a:r>
            <a:r>
              <a:rPr lang="el-GR" sz="3500" b="1" dirty="0">
                <a:solidFill>
                  <a:schemeClr val="tx2"/>
                </a:solidFill>
                <a:ea typeface="Verdana" panose="020B0604030504040204" pitchFamily="34" charset="0"/>
                <a:cs typeface="+mn-cs"/>
              </a:rPr>
              <a:t>/Απόφοιτους</a:t>
            </a:r>
          </a:p>
          <a:p>
            <a:pPr>
              <a:defRPr/>
            </a:pPr>
            <a:endParaRPr lang="en-GB" sz="2800" dirty="0">
              <a:solidFill>
                <a:schemeClr val="bg1"/>
              </a:solidFill>
              <a:highlight>
                <a:srgbClr val="FFFF00"/>
              </a:highlight>
              <a:latin typeface="Verdana" panose="020B0604030504040204" pitchFamily="34" charset="0"/>
              <a:ea typeface="Verdana" panose="020B0604030504040204" pitchFamily="34" charset="0"/>
              <a:cs typeface="+mn-cs"/>
            </a:endParaRPr>
          </a:p>
        </p:txBody>
      </p:sp>
      <p:sp>
        <p:nvSpPr>
          <p:cNvPr id="4" name="TextBox 3">
            <a:extLst>
              <a:ext uri="{FF2B5EF4-FFF2-40B4-BE49-F238E27FC236}">
                <a16:creationId xmlns:a16="http://schemas.microsoft.com/office/drawing/2014/main" id="{F4C6C5D9-AAAC-6514-CAD4-345904E6F00E}"/>
              </a:ext>
            </a:extLst>
          </p:cNvPr>
          <p:cNvSpPr txBox="1"/>
          <p:nvPr/>
        </p:nvSpPr>
        <p:spPr>
          <a:xfrm>
            <a:off x="8770374" y="3067665"/>
            <a:ext cx="2979174" cy="2031325"/>
          </a:xfrm>
          <a:prstGeom prst="rect">
            <a:avLst/>
          </a:prstGeom>
          <a:noFill/>
        </p:spPr>
        <p:txBody>
          <a:bodyPr wrap="square" rtlCol="0">
            <a:spAutoFit/>
          </a:bodyPr>
          <a:lstStyle/>
          <a:p>
            <a:r>
              <a:rPr lang="el-GR" b="1" dirty="0">
                <a:solidFill>
                  <a:schemeClr val="accent1"/>
                </a:solidFill>
              </a:rPr>
              <a:t>Μηνιαίο Επίδομα</a:t>
            </a:r>
            <a:endParaRPr lang="en-GB" b="1" dirty="0">
              <a:solidFill>
                <a:schemeClr val="accent1"/>
              </a:solidFill>
            </a:endParaRPr>
          </a:p>
          <a:p>
            <a:endParaRPr lang="en-GB" dirty="0"/>
          </a:p>
          <a:p>
            <a:r>
              <a:rPr lang="el-GR" dirty="0"/>
              <a:t>Εισερχόμενοι Φοιτητές 850,00 </a:t>
            </a:r>
            <a:r>
              <a:rPr lang="en-GB" dirty="0"/>
              <a:t>EUR</a:t>
            </a:r>
          </a:p>
          <a:p>
            <a:endParaRPr lang="en-GB" dirty="0"/>
          </a:p>
          <a:p>
            <a:r>
              <a:rPr lang="el-GR" dirty="0"/>
              <a:t>Εξερχόμενοι Φοιτητές </a:t>
            </a:r>
          </a:p>
          <a:p>
            <a:r>
              <a:rPr lang="el-GR" dirty="0"/>
              <a:t>700 </a:t>
            </a:r>
            <a:r>
              <a:rPr lang="en-GB" dirty="0"/>
              <a:t>EUR</a:t>
            </a:r>
          </a:p>
        </p:txBody>
      </p:sp>
    </p:spTree>
    <p:extLst>
      <p:ext uri="{BB962C8B-B14F-4D97-AF65-F5344CB8AC3E}">
        <p14:creationId xmlns:p14="http://schemas.microsoft.com/office/powerpoint/2010/main" val="27715975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2">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216095" y="531038"/>
            <a:ext cx="3571810" cy="35735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defRPr/>
            </a:pPr>
            <a:r>
              <a:rPr lang="en-US" sz="2500" b="1" dirty="0" err="1">
                <a:solidFill>
                  <a:schemeClr val="tx2"/>
                </a:solidFill>
              </a:rPr>
              <a:t>Έξοδ</a:t>
            </a:r>
            <a:r>
              <a:rPr lang="en-US" sz="2500" b="1" dirty="0">
                <a:solidFill>
                  <a:schemeClr val="tx2"/>
                </a:solidFill>
              </a:rPr>
              <a:t>α διαβίωσης Προσωπικού</a:t>
            </a:r>
          </a:p>
        </p:txBody>
      </p:sp>
      <p:sp>
        <p:nvSpPr>
          <p:cNvPr id="18"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p:cNvGraphicFramePr>
            <a:graphicFrameLocks/>
          </p:cNvGraphicFramePr>
          <p:nvPr>
            <p:extLst>
              <p:ext uri="{D42A27DB-BD31-4B8C-83A1-F6EECF244321}">
                <p14:modId xmlns:p14="http://schemas.microsoft.com/office/powerpoint/2010/main" val="3242562542"/>
              </p:ext>
            </p:extLst>
          </p:nvPr>
        </p:nvGraphicFramePr>
        <p:xfrm>
          <a:off x="3898372" y="647553"/>
          <a:ext cx="7970541" cy="5086054"/>
        </p:xfrm>
        <a:graphic>
          <a:graphicData uri="http://schemas.openxmlformats.org/drawingml/2006/table">
            <a:tbl>
              <a:tblPr firstRow="1" bandRow="1">
                <a:tableStyleId>{9D7B26C5-4107-4FEC-AEDC-1716B250A1EF}</a:tableStyleId>
              </a:tblPr>
              <a:tblGrid>
                <a:gridCol w="5897923">
                  <a:extLst>
                    <a:ext uri="{9D8B030D-6E8A-4147-A177-3AD203B41FA5}">
                      <a16:colId xmlns:a16="http://schemas.microsoft.com/office/drawing/2014/main" val="20000"/>
                    </a:ext>
                  </a:extLst>
                </a:gridCol>
                <a:gridCol w="2072618">
                  <a:extLst>
                    <a:ext uri="{9D8B030D-6E8A-4147-A177-3AD203B41FA5}">
                      <a16:colId xmlns:a16="http://schemas.microsoft.com/office/drawing/2014/main" val="20001"/>
                    </a:ext>
                  </a:extLst>
                </a:gridCol>
              </a:tblGrid>
              <a:tr h="618163">
                <a:tc>
                  <a:txBody>
                    <a:bodyPr/>
                    <a:lstStyle/>
                    <a:p>
                      <a:pPr algn="ctr"/>
                      <a:r>
                        <a:rPr lang="el-GR" sz="1500"/>
                        <a:t>Χώρα</a:t>
                      </a:r>
                      <a:r>
                        <a:rPr lang="el-GR" sz="1500" baseline="0"/>
                        <a:t> Υποδοχής</a:t>
                      </a:r>
                      <a:endParaRPr lang="en-US" sz="1500">
                        <a:solidFill>
                          <a:schemeClr val="tx1">
                            <a:lumMod val="75000"/>
                            <a:lumOff val="25000"/>
                          </a:schemeClr>
                        </a:solidFill>
                        <a:latin typeface="Century Gothic" panose="020B0502020202020204" pitchFamily="34" charset="0"/>
                      </a:endParaRPr>
                    </a:p>
                  </a:txBody>
                  <a:tcPr marL="79990" marR="79990" marT="41850" marB="41850" anchor="ctr"/>
                </a:tc>
                <a:tc>
                  <a:txBody>
                    <a:bodyPr/>
                    <a:lstStyle/>
                    <a:p>
                      <a:pPr algn="ctr"/>
                      <a:r>
                        <a:rPr lang="el-GR" sz="1500"/>
                        <a:t>Ημερήσιο</a:t>
                      </a:r>
                      <a:r>
                        <a:rPr lang="el-GR" sz="1500" baseline="0"/>
                        <a:t> ποσό για προσωπικό</a:t>
                      </a:r>
                      <a:r>
                        <a:rPr lang="en-US" sz="1500" baseline="0"/>
                        <a:t>*</a:t>
                      </a:r>
                      <a:endParaRPr lang="en-US" sz="1500">
                        <a:solidFill>
                          <a:schemeClr val="tx1">
                            <a:lumMod val="75000"/>
                            <a:lumOff val="25000"/>
                          </a:schemeClr>
                        </a:solidFill>
                        <a:latin typeface="Century Gothic" panose="020B0502020202020204" pitchFamily="34" charset="0"/>
                      </a:endParaRPr>
                    </a:p>
                  </a:txBody>
                  <a:tcPr marL="79990" marR="79990" marT="41850" marB="41850" anchor="ctr"/>
                </a:tc>
                <a:extLst>
                  <a:ext uri="{0D108BD9-81ED-4DB2-BD59-A6C34878D82A}">
                    <a16:rowId xmlns:a16="http://schemas.microsoft.com/office/drawing/2014/main" val="10000"/>
                  </a:ext>
                </a:extLst>
              </a:tr>
              <a:tr h="862977">
                <a:tc>
                  <a:txBody>
                    <a:bodyPr/>
                    <a:lstStyle/>
                    <a:p>
                      <a:r>
                        <a:rPr lang="el-GR" sz="1500" b="1"/>
                        <a:t>Κατηγορία</a:t>
                      </a:r>
                      <a:r>
                        <a:rPr lang="el-GR" sz="1500" b="1" baseline="0"/>
                        <a:t> 1</a:t>
                      </a:r>
                      <a:endParaRPr lang="en-US" sz="1500" b="1"/>
                    </a:p>
                    <a:p>
                      <a:r>
                        <a:rPr lang="el-GR" sz="1500"/>
                        <a:t>Νορβηγία</a:t>
                      </a:r>
                      <a:r>
                        <a:rPr lang="en-GB" sz="1500"/>
                        <a:t>, </a:t>
                      </a:r>
                      <a:r>
                        <a:rPr lang="el-GR" sz="1500"/>
                        <a:t>Δανία, Λουξεμβούργο</a:t>
                      </a:r>
                      <a:r>
                        <a:rPr lang="en-GB" sz="1500"/>
                        <a:t>, </a:t>
                      </a:r>
                      <a:r>
                        <a:rPr lang="el-GR" sz="1500"/>
                        <a:t>Ισλανδία</a:t>
                      </a:r>
                      <a:r>
                        <a:rPr lang="en-GB" sz="1500"/>
                        <a:t>, </a:t>
                      </a:r>
                      <a:r>
                        <a:rPr lang="el-GR" sz="1500" baseline="0"/>
                        <a:t>Σουηδία</a:t>
                      </a:r>
                      <a:r>
                        <a:rPr lang="en-GB" sz="1500" baseline="0"/>
                        <a:t>, </a:t>
                      </a:r>
                      <a:r>
                        <a:rPr lang="el-GR" sz="1500"/>
                        <a:t>Ιρλανδία,</a:t>
                      </a:r>
                      <a:r>
                        <a:rPr lang="en-GB" sz="1500" baseline="0"/>
                        <a:t> </a:t>
                      </a:r>
                      <a:r>
                        <a:rPr lang="el-GR" sz="1500"/>
                        <a:t>Φινλανδία</a:t>
                      </a:r>
                      <a:r>
                        <a:rPr lang="en-GB" sz="1500"/>
                        <a:t>, </a:t>
                      </a:r>
                      <a:r>
                        <a:rPr lang="el-GR" sz="1500"/>
                        <a:t>Λιχτενστάιν</a:t>
                      </a:r>
                      <a:r>
                        <a:rPr lang="en-GB" sz="1500"/>
                        <a:t> &amp; Partner Countries </a:t>
                      </a:r>
                      <a:r>
                        <a:rPr lang="en-GB" sz="1500" b="1" u="sng">
                          <a:solidFill>
                            <a:srgbClr val="7030A0"/>
                          </a:solidFill>
                        </a:rPr>
                        <a:t>Region</a:t>
                      </a:r>
                      <a:r>
                        <a:rPr lang="en-GB" sz="1500" b="1" u="sng" baseline="0">
                          <a:solidFill>
                            <a:srgbClr val="7030A0"/>
                          </a:solidFill>
                        </a:rPr>
                        <a:t> 14 </a:t>
                      </a:r>
                      <a:endParaRPr lang="en-US" sz="1500" b="1" u="sng">
                        <a:solidFill>
                          <a:srgbClr val="7030A0"/>
                        </a:solidFill>
                        <a:latin typeface="Century Gothic" panose="020B0502020202020204" pitchFamily="34" charset="0"/>
                      </a:endParaRPr>
                    </a:p>
                  </a:txBody>
                  <a:tcPr marL="79990" marR="79990" marT="41850" marB="41850"/>
                </a:tc>
                <a:tc>
                  <a:txBody>
                    <a:bodyPr/>
                    <a:lstStyle/>
                    <a:p>
                      <a:pPr algn="ctr"/>
                      <a:r>
                        <a:rPr lang="en-GB" sz="1500" b="1"/>
                        <a:t>90-180 €</a:t>
                      </a:r>
                      <a:endParaRPr lang="en-US" sz="1500" b="1">
                        <a:solidFill>
                          <a:schemeClr val="tx1">
                            <a:lumMod val="75000"/>
                            <a:lumOff val="25000"/>
                          </a:schemeClr>
                        </a:solidFill>
                        <a:latin typeface="Century Gothic" panose="020B0502020202020204" pitchFamily="34" charset="0"/>
                      </a:endParaRPr>
                    </a:p>
                  </a:txBody>
                  <a:tcPr marL="79990" marR="79990" marT="41850" marB="41850" anchor="ctr"/>
                </a:tc>
                <a:extLst>
                  <a:ext uri="{0D108BD9-81ED-4DB2-BD59-A6C34878D82A}">
                    <a16:rowId xmlns:a16="http://schemas.microsoft.com/office/drawing/2014/main" val="10001"/>
                  </a:ext>
                </a:extLst>
              </a:tr>
              <a:tr h="1107790">
                <a:tc>
                  <a:txBody>
                    <a:bodyPr/>
                    <a:lstStyle/>
                    <a:p>
                      <a:r>
                        <a:rPr lang="el-GR" sz="1500" b="1" dirty="0"/>
                        <a:t>Κατηγορία 2/ Εισερχόμενο Προσωπικό </a:t>
                      </a:r>
                    </a:p>
                    <a:p>
                      <a:pPr marL="0" marR="0" lvl="0" indent="0" defTabSz="914400" eaLnBrk="1" fontAlgn="auto" latinLnBrk="0" hangingPunct="1">
                        <a:lnSpc>
                          <a:spcPct val="100000"/>
                        </a:lnSpc>
                        <a:spcBef>
                          <a:spcPts val="0"/>
                        </a:spcBef>
                        <a:spcAft>
                          <a:spcPts val="0"/>
                        </a:spcAft>
                        <a:buClrTx/>
                        <a:buSzTx/>
                        <a:buFontTx/>
                        <a:buNone/>
                        <a:tabLst/>
                        <a:defRPr/>
                      </a:pPr>
                      <a:r>
                        <a:rPr lang="el-GR" sz="1500" dirty="0"/>
                        <a:t>Ολλανδία</a:t>
                      </a:r>
                      <a:r>
                        <a:rPr lang="en-GB" sz="1500" dirty="0"/>
                        <a:t>, </a:t>
                      </a:r>
                      <a:r>
                        <a:rPr lang="el-GR" sz="1500" dirty="0"/>
                        <a:t>Αυστρία</a:t>
                      </a:r>
                      <a:r>
                        <a:rPr lang="en-GB" sz="1500" dirty="0"/>
                        <a:t>, </a:t>
                      </a:r>
                      <a:r>
                        <a:rPr lang="el-GR" sz="1500" dirty="0"/>
                        <a:t>Βέλγιο,</a:t>
                      </a:r>
                      <a:r>
                        <a:rPr lang="en-GB" sz="1500" dirty="0"/>
                        <a:t> </a:t>
                      </a:r>
                      <a:r>
                        <a:rPr lang="el-GR" sz="1500" dirty="0"/>
                        <a:t>Γαλλία</a:t>
                      </a:r>
                      <a:r>
                        <a:rPr lang="en-GB" sz="1500" dirty="0"/>
                        <a:t>, </a:t>
                      </a:r>
                      <a:r>
                        <a:rPr lang="el-GR" sz="1500" dirty="0"/>
                        <a:t>Γερμανία</a:t>
                      </a:r>
                      <a:r>
                        <a:rPr lang="en-GB" sz="1500" dirty="0"/>
                        <a:t>, </a:t>
                      </a:r>
                      <a:r>
                        <a:rPr lang="el-GR" sz="1500" dirty="0"/>
                        <a:t>Ιταλία,</a:t>
                      </a:r>
                      <a:r>
                        <a:rPr lang="el-GR" sz="1500" baseline="0" dirty="0"/>
                        <a:t> Ισπανία, </a:t>
                      </a:r>
                      <a:r>
                        <a:rPr lang="el-GR" sz="1500" baseline="0" dirty="0">
                          <a:highlight>
                            <a:srgbClr val="FFFF00"/>
                          </a:highlight>
                        </a:rPr>
                        <a:t>Κύπρος, </a:t>
                      </a:r>
                      <a:r>
                        <a:rPr lang="el-GR" sz="1500" baseline="0" dirty="0"/>
                        <a:t>Ελλάδα, Μάλτα, Πορτογαλία</a:t>
                      </a:r>
                      <a:r>
                        <a:rPr lang="en-GB" sz="1500" dirty="0"/>
                        <a:t>&amp; Partner Countries </a:t>
                      </a:r>
                      <a:r>
                        <a:rPr lang="en-GB" sz="1500" b="1" u="sng" dirty="0">
                          <a:solidFill>
                            <a:srgbClr val="7030A0"/>
                          </a:solidFill>
                        </a:rPr>
                        <a:t>Region</a:t>
                      </a:r>
                      <a:r>
                        <a:rPr lang="en-GB" sz="1500" b="1" u="sng" baseline="0" dirty="0">
                          <a:solidFill>
                            <a:srgbClr val="7030A0"/>
                          </a:solidFill>
                        </a:rPr>
                        <a:t> 13</a:t>
                      </a:r>
                      <a:r>
                        <a:rPr lang="el-GR" sz="1500" b="1" u="sng" baseline="0" dirty="0">
                          <a:solidFill>
                            <a:srgbClr val="7030A0"/>
                          </a:solidFill>
                        </a:rPr>
                        <a:t> &amp; *ΚΑ171</a:t>
                      </a:r>
                      <a:endParaRPr lang="en-US" sz="1500" b="1" u="sng" dirty="0">
                        <a:solidFill>
                          <a:srgbClr val="7030A0"/>
                        </a:solidFill>
                        <a:latin typeface="Century Gothic" panose="020B0502020202020204" pitchFamily="34" charset="0"/>
                      </a:endParaRPr>
                    </a:p>
                  </a:txBody>
                  <a:tcPr marL="79990" marR="79990" marT="41850" marB="4185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500" b="1" dirty="0"/>
                        <a:t>79-</a:t>
                      </a:r>
                      <a:r>
                        <a:rPr lang="el-GR" sz="1500" b="1" dirty="0"/>
                        <a:t>*</a:t>
                      </a:r>
                      <a:r>
                        <a:rPr lang="en-GB" sz="1500" b="1" dirty="0">
                          <a:highlight>
                            <a:srgbClr val="FFFF00"/>
                          </a:highlight>
                        </a:rPr>
                        <a:t>160 </a:t>
                      </a:r>
                      <a:r>
                        <a:rPr lang="en-US" sz="1500" b="1" dirty="0">
                          <a:highlight>
                            <a:srgbClr val="FFFF00"/>
                          </a:highlight>
                        </a:rPr>
                        <a:t>€</a:t>
                      </a:r>
                      <a:endParaRPr lang="en-US" sz="1500" b="1" dirty="0">
                        <a:highlight>
                          <a:srgbClr val="FFFF00"/>
                        </a:highlight>
                        <a:latin typeface="Century Gothic" panose="020B0502020202020204" pitchFamily="34" charset="0"/>
                      </a:endParaRPr>
                    </a:p>
                  </a:txBody>
                  <a:tcPr marL="79990" marR="79990" marT="41850" marB="41850" anchor="ctr"/>
                </a:tc>
                <a:extLst>
                  <a:ext uri="{0D108BD9-81ED-4DB2-BD59-A6C34878D82A}">
                    <a16:rowId xmlns:a16="http://schemas.microsoft.com/office/drawing/2014/main" val="10002"/>
                  </a:ext>
                </a:extLst>
              </a:tr>
              <a:tr h="11077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500" b="1" baseline="0"/>
                        <a:t>Κατηγορία 3</a:t>
                      </a:r>
                    </a:p>
                    <a:p>
                      <a:pPr marL="0" marR="0" indent="0" algn="l" defTabSz="914400" rtl="0" eaLnBrk="1" fontAlgn="auto" latinLnBrk="0" hangingPunct="1">
                        <a:lnSpc>
                          <a:spcPct val="100000"/>
                        </a:lnSpc>
                        <a:spcBef>
                          <a:spcPts val="0"/>
                        </a:spcBef>
                        <a:spcAft>
                          <a:spcPts val="0"/>
                        </a:spcAft>
                        <a:buClrTx/>
                        <a:buSzTx/>
                        <a:buFontTx/>
                        <a:buNone/>
                        <a:tabLst/>
                        <a:defRPr/>
                      </a:pPr>
                      <a:r>
                        <a:rPr lang="el-GR" sz="1500" baseline="0"/>
                        <a:t>Σλοβενία, Εσθονία, Λετονία, Κροατία, Σλοβακία, Τσεχία, Λιθουανία, Τουρκία, Ουγγαρία, Πολωνία, Ρουμανία, Βουλγαρία, Δημοκρατία της </a:t>
                      </a:r>
                      <a:r>
                        <a:rPr lang="en-US" sz="1500" baseline="0"/>
                        <a:t>B</a:t>
                      </a:r>
                      <a:r>
                        <a:rPr lang="el-GR" sz="1500" baseline="0" err="1"/>
                        <a:t>όρειας</a:t>
                      </a:r>
                      <a:r>
                        <a:rPr lang="el-GR" sz="1500" baseline="0"/>
                        <a:t> Μακεδονίας</a:t>
                      </a:r>
                      <a:r>
                        <a:rPr lang="en-US" sz="1500" baseline="0"/>
                        <a:t>, </a:t>
                      </a:r>
                      <a:r>
                        <a:rPr lang="el-GR" sz="1500" baseline="0"/>
                        <a:t>Σερβία</a:t>
                      </a:r>
                      <a:endParaRPr lang="en-US" sz="1500">
                        <a:solidFill>
                          <a:schemeClr val="tx1">
                            <a:lumMod val="75000"/>
                            <a:lumOff val="25000"/>
                          </a:schemeClr>
                        </a:solidFill>
                        <a:latin typeface="Century Gothic" panose="020B0502020202020204" pitchFamily="34" charset="0"/>
                      </a:endParaRPr>
                    </a:p>
                  </a:txBody>
                  <a:tcPr marL="79990" marR="79990" marT="41850" marB="41850"/>
                </a:tc>
                <a:tc>
                  <a:txBody>
                    <a:bodyPr/>
                    <a:lstStyle/>
                    <a:p>
                      <a:pPr algn="ctr"/>
                      <a:r>
                        <a:rPr lang="en-GB" sz="1500" b="1"/>
                        <a:t>67-</a:t>
                      </a:r>
                      <a:r>
                        <a:rPr lang="el-GR" sz="1500" b="1"/>
                        <a:t>1</a:t>
                      </a:r>
                      <a:r>
                        <a:rPr lang="en-GB" sz="1500" b="1"/>
                        <a:t>40 </a:t>
                      </a:r>
                      <a:r>
                        <a:rPr lang="en-US" sz="1500" b="1"/>
                        <a:t>€</a:t>
                      </a:r>
                      <a:endParaRPr lang="en-US" sz="1500" b="1">
                        <a:solidFill>
                          <a:schemeClr val="tx1">
                            <a:lumMod val="75000"/>
                            <a:lumOff val="25000"/>
                          </a:schemeClr>
                        </a:solidFill>
                        <a:latin typeface="Century Gothic" panose="020B0502020202020204" pitchFamily="34" charset="0"/>
                      </a:endParaRPr>
                    </a:p>
                  </a:txBody>
                  <a:tcPr marL="79990" marR="79990" marT="41850" marB="41850" anchor="ctr"/>
                </a:tc>
                <a:extLst>
                  <a:ext uri="{0D108BD9-81ED-4DB2-BD59-A6C34878D82A}">
                    <a16:rowId xmlns:a16="http://schemas.microsoft.com/office/drawing/2014/main" val="10003"/>
                  </a:ext>
                </a:extLst>
              </a:tr>
              <a:tr h="6181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500" b="1" dirty="0">
                          <a:solidFill>
                            <a:schemeClr val="tx1">
                              <a:lumMod val="75000"/>
                              <a:lumOff val="25000"/>
                            </a:schemeClr>
                          </a:solidFill>
                        </a:rPr>
                        <a:t>Τρίτες Χώρες</a:t>
                      </a:r>
                      <a:r>
                        <a:rPr lang="en-GB" sz="1500" b="1" dirty="0">
                          <a:solidFill>
                            <a:schemeClr val="tx1">
                              <a:lumMod val="75000"/>
                              <a:lumOff val="25000"/>
                            </a:schemeClr>
                          </a:solidFill>
                        </a:rPr>
                        <a:t> </a:t>
                      </a:r>
                      <a:r>
                        <a:rPr lang="el-GR" sz="1500" b="1" dirty="0">
                          <a:solidFill>
                            <a:schemeClr val="tx1">
                              <a:lumMod val="75000"/>
                              <a:lumOff val="25000"/>
                            </a:schemeClr>
                          </a:solidFill>
                        </a:rPr>
                        <a:t>Εξερχόμενο Προσωπικό </a:t>
                      </a:r>
                    </a:p>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solidFill>
                            <a:schemeClr val="tx1">
                              <a:lumMod val="75000"/>
                              <a:lumOff val="25000"/>
                            </a:schemeClr>
                          </a:solidFill>
                        </a:rPr>
                        <a:t>Regions</a:t>
                      </a:r>
                      <a:r>
                        <a:rPr lang="en-US" sz="1500" baseline="0" dirty="0">
                          <a:solidFill>
                            <a:schemeClr val="tx1">
                              <a:lumMod val="75000"/>
                              <a:lumOff val="25000"/>
                            </a:schemeClr>
                          </a:solidFill>
                        </a:rPr>
                        <a:t> 1-12</a:t>
                      </a:r>
                      <a:endParaRPr lang="en-US" sz="1500" dirty="0">
                        <a:solidFill>
                          <a:schemeClr val="tx1">
                            <a:lumMod val="75000"/>
                            <a:lumOff val="25000"/>
                          </a:schemeClr>
                        </a:solidFill>
                        <a:latin typeface="Century Gothic" panose="020B0502020202020204" pitchFamily="34" charset="0"/>
                      </a:endParaRPr>
                    </a:p>
                  </a:txBody>
                  <a:tcPr marL="79990" marR="79990" marT="41850" marB="4185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500" b="1" dirty="0">
                          <a:highlight>
                            <a:srgbClr val="FFFF00"/>
                          </a:highlight>
                        </a:rPr>
                        <a:t>180 €</a:t>
                      </a:r>
                      <a:endParaRPr lang="en-US" sz="1500" b="1" dirty="0">
                        <a:solidFill>
                          <a:schemeClr val="tx1">
                            <a:lumMod val="75000"/>
                            <a:lumOff val="25000"/>
                          </a:schemeClr>
                        </a:solidFill>
                        <a:highlight>
                          <a:srgbClr val="FFFF00"/>
                        </a:highlight>
                      </a:endParaRPr>
                    </a:p>
                    <a:p>
                      <a:pPr algn="ctr"/>
                      <a:endParaRPr lang="en-US" sz="1500" b="1" dirty="0">
                        <a:solidFill>
                          <a:schemeClr val="tx1">
                            <a:lumMod val="75000"/>
                            <a:lumOff val="25000"/>
                          </a:schemeClr>
                        </a:solidFill>
                        <a:latin typeface="Century Gothic" panose="020B0502020202020204" pitchFamily="34" charset="0"/>
                      </a:endParaRPr>
                    </a:p>
                  </a:txBody>
                  <a:tcPr marL="79990" marR="79990" marT="41850" marB="41850" anchor="ctr"/>
                </a:tc>
                <a:extLst>
                  <a:ext uri="{0D108BD9-81ED-4DB2-BD59-A6C34878D82A}">
                    <a16:rowId xmlns:a16="http://schemas.microsoft.com/office/drawing/2014/main" val="10005"/>
                  </a:ext>
                </a:extLst>
              </a:tr>
              <a:tr h="771171">
                <a:tc gridSpan="2">
                  <a:txBody>
                    <a:bodyPr/>
                    <a:lstStyle/>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GB" sz="1300" baseline="0" dirty="0"/>
                        <a:t>*</a:t>
                      </a:r>
                      <a:r>
                        <a:rPr lang="el-GR" sz="1300" baseline="0" dirty="0"/>
                        <a:t>Μέχρι τη 14</a:t>
                      </a:r>
                      <a:r>
                        <a:rPr lang="el-GR" sz="1300" baseline="30000" dirty="0"/>
                        <a:t>η</a:t>
                      </a:r>
                      <a:r>
                        <a:rPr lang="el-GR" sz="1300" baseline="0" dirty="0"/>
                        <a:t> ημέρα – από τη 15 μέχρι την 60</a:t>
                      </a:r>
                      <a:r>
                        <a:rPr lang="el-GR" sz="1300" baseline="30000" dirty="0"/>
                        <a:t>η</a:t>
                      </a:r>
                      <a:r>
                        <a:rPr lang="el-GR" sz="1300" baseline="0" dirty="0"/>
                        <a:t>  ημέρα δίνεται το 70% του συγκεκριμένου ποσού </a:t>
                      </a:r>
                      <a:endParaRPr lang="en-GB" sz="1300" baseline="0" dirty="0"/>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l-GR" sz="1300" baseline="0" dirty="0"/>
                        <a:t>- Δυνατότητα χρηματοδότησης διαβίωσης για 2 επιπλέον ημέρες </a:t>
                      </a:r>
                      <a:r>
                        <a:rPr lang="el-GR" sz="1300" baseline="0" dirty="0" err="1"/>
                        <a:t>ταξιδίου</a:t>
                      </a:r>
                      <a:r>
                        <a:rPr lang="el-GR" sz="1300" baseline="0" dirty="0"/>
                        <a:t> </a:t>
                      </a: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el-GR" sz="1300" baseline="0" dirty="0">
                        <a:latin typeface="Century Gothic" panose="020B0502020202020204" pitchFamily="34" charset="0"/>
                      </a:endParaRPr>
                    </a:p>
                  </a:txBody>
                  <a:tcPr marL="79990" marR="79990" marT="41850" marB="41850"/>
                </a:tc>
                <a:tc hMerge="1">
                  <a:txBody>
                    <a:bodyPr/>
                    <a:lstStyle/>
                    <a:p>
                      <a:pPr algn="ctr"/>
                      <a:endParaRPr lang="en-US" sz="1800">
                        <a:solidFill>
                          <a:schemeClr val="tx1">
                            <a:lumMod val="75000"/>
                            <a:lumOff val="25000"/>
                          </a:schemeClr>
                        </a:solidFill>
                      </a:endParaRPr>
                    </a:p>
                  </a:txBody>
                  <a:tcPr marL="87394" marR="87394" marT="45724" marB="45724"/>
                </a:tc>
                <a:extLst>
                  <a:ext uri="{0D108BD9-81ED-4DB2-BD59-A6C34878D82A}">
                    <a16:rowId xmlns:a16="http://schemas.microsoft.com/office/drawing/2014/main" val="10004"/>
                  </a:ext>
                </a:extLst>
              </a:tr>
            </a:tbl>
          </a:graphicData>
        </a:graphic>
      </p:graphicFrame>
      <p:sp>
        <p:nvSpPr>
          <p:cNvPr id="2" name="object 5">
            <a:extLst>
              <a:ext uri="{FF2B5EF4-FFF2-40B4-BE49-F238E27FC236}">
                <a16:creationId xmlns:a16="http://schemas.microsoft.com/office/drawing/2014/main" id="{0DD4508E-7265-3F0C-4518-138227EF1737}"/>
              </a:ext>
            </a:extLst>
          </p:cNvPr>
          <p:cNvSpPr txBox="1"/>
          <p:nvPr/>
        </p:nvSpPr>
        <p:spPr>
          <a:xfrm>
            <a:off x="119123" y="647553"/>
            <a:ext cx="3145187" cy="2167260"/>
          </a:xfrm>
          <a:prstGeom prst="rect">
            <a:avLst/>
          </a:prstGeom>
        </p:spPr>
        <p:txBody>
          <a:bodyPr vert="horz" wrap="square" lIns="0" tIns="12700" rIns="0" bIns="0" rtlCol="0">
            <a:spAutoFit/>
          </a:bodyPr>
          <a:lstStyle/>
          <a:p>
            <a:pPr marL="293497" indent="-285750" defTabSz="557784">
              <a:spcBef>
                <a:spcPts val="61"/>
              </a:spcBef>
              <a:buFont typeface="Courier New" panose="02070309020205020404" pitchFamily="49" charset="0"/>
              <a:buChar char="o"/>
              <a:tabLst>
                <a:tab pos="123952" algn="l"/>
              </a:tabLst>
            </a:pPr>
            <a:r>
              <a:rPr lang="el-GR" sz="1400" kern="1200" spc="-70" dirty="0">
                <a:solidFill>
                  <a:schemeClr val="tx1"/>
                </a:solidFill>
                <a:latin typeface="Verdana"/>
                <a:ea typeface="+mn-ea"/>
                <a:cs typeface="+mn-cs"/>
              </a:rPr>
              <a:t>Στην</a:t>
            </a:r>
            <a:r>
              <a:rPr lang="el-GR" sz="1400" kern="1200" spc="-67" dirty="0">
                <a:solidFill>
                  <a:schemeClr val="tx1"/>
                </a:solidFill>
                <a:latin typeface="Verdana"/>
                <a:ea typeface="+mn-ea"/>
                <a:cs typeface="+mn-cs"/>
              </a:rPr>
              <a:t> </a:t>
            </a:r>
            <a:r>
              <a:rPr lang="el-GR" sz="1400" kern="1200" spc="-34" dirty="0">
                <a:solidFill>
                  <a:schemeClr val="tx1"/>
                </a:solidFill>
                <a:latin typeface="Verdana"/>
                <a:ea typeface="+mn-ea"/>
                <a:cs typeface="+mn-cs"/>
              </a:rPr>
              <a:t>ελάχιστη</a:t>
            </a:r>
            <a:r>
              <a:rPr lang="el-GR" sz="1400" kern="1200" spc="-79" dirty="0">
                <a:solidFill>
                  <a:schemeClr val="tx1"/>
                </a:solidFill>
                <a:latin typeface="Verdana"/>
                <a:ea typeface="+mn-ea"/>
                <a:cs typeface="+mn-cs"/>
              </a:rPr>
              <a:t> </a:t>
            </a:r>
            <a:r>
              <a:rPr lang="el-GR" sz="1400" kern="1200" spc="-21" dirty="0">
                <a:solidFill>
                  <a:schemeClr val="tx1"/>
                </a:solidFill>
                <a:latin typeface="Verdana"/>
                <a:ea typeface="+mn-ea"/>
                <a:cs typeface="+mn-cs"/>
              </a:rPr>
              <a:t>διάρκεια</a:t>
            </a:r>
            <a:r>
              <a:rPr lang="el-GR" sz="1400" kern="1200" spc="-76" dirty="0">
                <a:solidFill>
                  <a:schemeClr val="tx1"/>
                </a:solidFill>
                <a:latin typeface="Verdana"/>
                <a:ea typeface="+mn-ea"/>
                <a:cs typeface="+mn-cs"/>
              </a:rPr>
              <a:t> </a:t>
            </a:r>
            <a:r>
              <a:rPr lang="el-GR" sz="1400" kern="1200" spc="-37" dirty="0">
                <a:solidFill>
                  <a:schemeClr val="tx1"/>
                </a:solidFill>
                <a:latin typeface="Verdana"/>
                <a:ea typeface="+mn-ea"/>
                <a:cs typeface="+mn-cs"/>
              </a:rPr>
              <a:t>κινητικότητας</a:t>
            </a:r>
            <a:r>
              <a:rPr lang="el-GR" sz="1400" kern="1200" spc="-73" dirty="0">
                <a:solidFill>
                  <a:schemeClr val="tx1"/>
                </a:solidFill>
                <a:latin typeface="Verdana"/>
                <a:ea typeface="+mn-ea"/>
                <a:cs typeface="+mn-cs"/>
              </a:rPr>
              <a:t> </a:t>
            </a:r>
            <a:r>
              <a:rPr lang="el-GR" sz="1400" kern="1200" spc="-55" dirty="0">
                <a:solidFill>
                  <a:schemeClr val="tx1"/>
                </a:solidFill>
                <a:latin typeface="Verdana"/>
                <a:ea typeface="+mn-ea"/>
                <a:cs typeface="+mn-cs"/>
              </a:rPr>
              <a:t>δε</a:t>
            </a:r>
            <a:r>
              <a:rPr lang="el-GR" sz="1400" kern="1200" spc="-61" dirty="0">
                <a:solidFill>
                  <a:schemeClr val="tx1"/>
                </a:solidFill>
                <a:latin typeface="Verdana"/>
                <a:ea typeface="+mn-ea"/>
                <a:cs typeface="+mn-cs"/>
              </a:rPr>
              <a:t> </a:t>
            </a:r>
            <a:r>
              <a:rPr lang="el-GR" sz="1400" kern="1200" spc="-12" dirty="0">
                <a:solidFill>
                  <a:schemeClr val="tx1"/>
                </a:solidFill>
                <a:latin typeface="Verdana"/>
                <a:ea typeface="+mn-ea"/>
                <a:cs typeface="+mn-cs"/>
              </a:rPr>
              <a:t>συμπεριλαμβάνονται</a:t>
            </a:r>
            <a:r>
              <a:rPr lang="el-GR" sz="1400" kern="1200" spc="-52" dirty="0">
                <a:solidFill>
                  <a:schemeClr val="tx1"/>
                </a:solidFill>
                <a:latin typeface="Verdana"/>
                <a:ea typeface="+mn-ea"/>
                <a:cs typeface="+mn-cs"/>
              </a:rPr>
              <a:t> </a:t>
            </a:r>
            <a:r>
              <a:rPr lang="el-GR" sz="1400" kern="1200" spc="-15" dirty="0">
                <a:solidFill>
                  <a:schemeClr val="tx1"/>
                </a:solidFill>
                <a:latin typeface="Verdana"/>
                <a:ea typeface="+mn-ea"/>
                <a:cs typeface="+mn-cs"/>
              </a:rPr>
              <a:t>οι</a:t>
            </a:r>
            <a:r>
              <a:rPr lang="el-GR" sz="1400" kern="1200" spc="-76" dirty="0">
                <a:solidFill>
                  <a:schemeClr val="tx1"/>
                </a:solidFill>
                <a:latin typeface="Verdana"/>
                <a:ea typeface="+mn-ea"/>
                <a:cs typeface="+mn-cs"/>
              </a:rPr>
              <a:t> </a:t>
            </a:r>
            <a:r>
              <a:rPr lang="el-GR" sz="1400" kern="1200" spc="-21" dirty="0">
                <a:solidFill>
                  <a:schemeClr val="tx1"/>
                </a:solidFill>
                <a:latin typeface="Verdana"/>
                <a:ea typeface="+mn-ea"/>
                <a:cs typeface="+mn-cs"/>
              </a:rPr>
              <a:t>μέρες</a:t>
            </a:r>
            <a:r>
              <a:rPr lang="el-GR" sz="1400" kern="1200" spc="-55" dirty="0">
                <a:solidFill>
                  <a:schemeClr val="tx1"/>
                </a:solidFill>
                <a:latin typeface="Verdana"/>
                <a:ea typeface="+mn-ea"/>
                <a:cs typeface="+mn-cs"/>
              </a:rPr>
              <a:t> </a:t>
            </a:r>
            <a:r>
              <a:rPr lang="el-GR" sz="1400" kern="1200" spc="-27" dirty="0">
                <a:solidFill>
                  <a:schemeClr val="tx1"/>
                </a:solidFill>
                <a:latin typeface="Verdana"/>
                <a:ea typeface="+mn-ea"/>
                <a:cs typeface="+mn-cs"/>
              </a:rPr>
              <a:t>ταξιδιού</a:t>
            </a:r>
            <a:endParaRPr lang="el-GR" sz="1400" kern="1200" dirty="0">
              <a:solidFill>
                <a:schemeClr val="tx1"/>
              </a:solidFill>
              <a:latin typeface="Verdana"/>
              <a:ea typeface="+mn-ea"/>
              <a:cs typeface="+mn-cs"/>
            </a:endParaRPr>
          </a:p>
          <a:p>
            <a:pPr marL="293497" indent="-285750" defTabSz="557784">
              <a:buClr>
                <a:srgbClr val="000000"/>
              </a:buClr>
              <a:buFont typeface="Courier New" panose="02070309020205020404" pitchFamily="49" charset="0"/>
              <a:buChar char="o"/>
              <a:tabLst>
                <a:tab pos="123952" algn="l"/>
              </a:tabLst>
            </a:pPr>
            <a:r>
              <a:rPr lang="el-GR" sz="1400" b="1" u="heavy" kern="1200" spc="3" dirty="0">
                <a:solidFill>
                  <a:srgbClr val="30859C"/>
                </a:solidFill>
                <a:uFill>
                  <a:solidFill>
                    <a:srgbClr val="30859C"/>
                  </a:solidFill>
                </a:uFill>
                <a:latin typeface="Tahoma"/>
                <a:ea typeface="+mn-ea"/>
                <a:cs typeface="Tahoma"/>
              </a:rPr>
              <a:t>Οι</a:t>
            </a:r>
            <a:r>
              <a:rPr lang="el-GR" sz="1400" b="1" u="heavy" kern="1200" spc="-9" dirty="0">
                <a:solidFill>
                  <a:srgbClr val="30859C"/>
                </a:solidFill>
                <a:uFill>
                  <a:solidFill>
                    <a:srgbClr val="30859C"/>
                  </a:solidFill>
                </a:uFill>
                <a:latin typeface="Tahoma"/>
                <a:ea typeface="+mn-ea"/>
                <a:cs typeface="Tahoma"/>
              </a:rPr>
              <a:t> </a:t>
            </a:r>
            <a:r>
              <a:rPr lang="el-GR" sz="1400" b="1" u="heavy" kern="1200" spc="-15" dirty="0">
                <a:solidFill>
                  <a:srgbClr val="30859C"/>
                </a:solidFill>
                <a:uFill>
                  <a:solidFill>
                    <a:srgbClr val="30859C"/>
                  </a:solidFill>
                </a:uFill>
                <a:latin typeface="Tahoma"/>
                <a:ea typeface="+mn-ea"/>
                <a:cs typeface="Tahoma"/>
              </a:rPr>
              <a:t>ελάχιστες</a:t>
            </a:r>
            <a:r>
              <a:rPr lang="el-GR" sz="1400" b="1" u="heavy" kern="1200" spc="-18" dirty="0">
                <a:solidFill>
                  <a:srgbClr val="30859C"/>
                </a:solidFill>
                <a:uFill>
                  <a:solidFill>
                    <a:srgbClr val="30859C"/>
                  </a:solidFill>
                </a:uFill>
                <a:latin typeface="Tahoma"/>
                <a:ea typeface="+mn-ea"/>
                <a:cs typeface="Tahoma"/>
              </a:rPr>
              <a:t> </a:t>
            </a:r>
            <a:r>
              <a:rPr lang="el-GR" sz="1400" b="1" u="heavy" kern="1200" spc="-12" dirty="0">
                <a:solidFill>
                  <a:srgbClr val="30859C"/>
                </a:solidFill>
                <a:uFill>
                  <a:solidFill>
                    <a:srgbClr val="30859C"/>
                  </a:solidFill>
                </a:uFill>
                <a:latin typeface="Tahoma"/>
                <a:ea typeface="+mn-ea"/>
                <a:cs typeface="Tahoma"/>
              </a:rPr>
              <a:t>εργάσιμες</a:t>
            </a:r>
            <a:r>
              <a:rPr lang="el-GR" sz="1400" b="1" u="heavy" kern="1200" spc="-18" dirty="0">
                <a:solidFill>
                  <a:srgbClr val="30859C"/>
                </a:solidFill>
                <a:uFill>
                  <a:solidFill>
                    <a:srgbClr val="30859C"/>
                  </a:solidFill>
                </a:uFill>
                <a:latin typeface="Tahoma"/>
                <a:ea typeface="+mn-ea"/>
                <a:cs typeface="Tahoma"/>
              </a:rPr>
              <a:t> </a:t>
            </a:r>
            <a:r>
              <a:rPr lang="el-GR" sz="1400" b="1" u="heavy" kern="1200" spc="-24" dirty="0">
                <a:solidFill>
                  <a:srgbClr val="30859C"/>
                </a:solidFill>
                <a:uFill>
                  <a:solidFill>
                    <a:srgbClr val="30859C"/>
                  </a:solidFill>
                </a:uFill>
                <a:latin typeface="Tahoma"/>
                <a:ea typeface="+mn-ea"/>
                <a:cs typeface="Tahoma"/>
              </a:rPr>
              <a:t>μέρες</a:t>
            </a:r>
            <a:r>
              <a:rPr lang="el-GR" sz="1400" b="1" u="heavy" kern="1200" spc="-9" dirty="0">
                <a:solidFill>
                  <a:srgbClr val="30859C"/>
                </a:solidFill>
                <a:uFill>
                  <a:solidFill>
                    <a:srgbClr val="30859C"/>
                  </a:solidFill>
                </a:uFill>
                <a:latin typeface="Tahoma"/>
                <a:ea typeface="+mn-ea"/>
                <a:cs typeface="Tahoma"/>
              </a:rPr>
              <a:t> </a:t>
            </a:r>
            <a:r>
              <a:rPr lang="el-GR" sz="1400" b="1" u="heavy" kern="1200" spc="-64" dirty="0">
                <a:solidFill>
                  <a:srgbClr val="30859C"/>
                </a:solidFill>
                <a:uFill>
                  <a:solidFill>
                    <a:srgbClr val="30859C"/>
                  </a:solidFill>
                </a:uFill>
                <a:latin typeface="Tahoma"/>
                <a:ea typeface="+mn-ea"/>
                <a:cs typeface="Tahoma"/>
              </a:rPr>
              <a:t>(</a:t>
            </a:r>
            <a:r>
              <a:rPr lang="en-GB" sz="1400" b="1" u="heavy" kern="1200" spc="-64" dirty="0">
                <a:solidFill>
                  <a:srgbClr val="30859C"/>
                </a:solidFill>
                <a:uFill>
                  <a:solidFill>
                    <a:srgbClr val="30859C"/>
                  </a:solidFill>
                </a:uFill>
                <a:latin typeface="Tahoma"/>
                <a:ea typeface="+mn-ea"/>
                <a:cs typeface="Tahoma"/>
              </a:rPr>
              <a:t>5</a:t>
            </a:r>
            <a:r>
              <a:rPr lang="el-GR" sz="1400" b="1" u="heavy" kern="1200" spc="-64" dirty="0">
                <a:solidFill>
                  <a:srgbClr val="30859C"/>
                </a:solidFill>
                <a:uFill>
                  <a:solidFill>
                    <a:srgbClr val="30859C"/>
                  </a:solidFill>
                </a:uFill>
                <a:latin typeface="Tahoma"/>
                <a:ea typeface="+mn-ea"/>
                <a:cs typeface="Tahoma"/>
              </a:rPr>
              <a:t>)</a:t>
            </a:r>
            <a:r>
              <a:rPr lang="el-GR" sz="1400" b="1" u="heavy" kern="1200" spc="-9" dirty="0">
                <a:solidFill>
                  <a:srgbClr val="30859C"/>
                </a:solidFill>
                <a:uFill>
                  <a:solidFill>
                    <a:srgbClr val="30859C"/>
                  </a:solidFill>
                </a:uFill>
                <a:latin typeface="Tahoma"/>
                <a:ea typeface="+mn-ea"/>
                <a:cs typeface="Tahoma"/>
              </a:rPr>
              <a:t> </a:t>
            </a:r>
            <a:r>
              <a:rPr lang="el-GR" sz="1400" b="1" u="heavy" kern="1200" spc="-24" dirty="0">
                <a:solidFill>
                  <a:srgbClr val="30859C"/>
                </a:solidFill>
                <a:uFill>
                  <a:solidFill>
                    <a:srgbClr val="30859C"/>
                  </a:solidFill>
                </a:uFill>
                <a:latin typeface="Tahoma"/>
                <a:ea typeface="+mn-ea"/>
                <a:cs typeface="Tahoma"/>
              </a:rPr>
              <a:t>πρέπει</a:t>
            </a:r>
            <a:r>
              <a:rPr lang="el-GR" sz="1400" b="1" u="heavy" kern="1200" spc="-12" dirty="0">
                <a:solidFill>
                  <a:srgbClr val="30859C"/>
                </a:solidFill>
                <a:uFill>
                  <a:solidFill>
                    <a:srgbClr val="30859C"/>
                  </a:solidFill>
                </a:uFill>
                <a:latin typeface="Tahoma"/>
                <a:ea typeface="+mn-ea"/>
                <a:cs typeface="Tahoma"/>
              </a:rPr>
              <a:t> </a:t>
            </a:r>
            <a:r>
              <a:rPr lang="el-GR" sz="1400" b="1" u="heavy" kern="1200" spc="6" dirty="0">
                <a:solidFill>
                  <a:srgbClr val="30859C"/>
                </a:solidFill>
                <a:uFill>
                  <a:solidFill>
                    <a:srgbClr val="30859C"/>
                  </a:solidFill>
                </a:uFill>
                <a:latin typeface="Tahoma"/>
                <a:ea typeface="+mn-ea"/>
                <a:cs typeface="Tahoma"/>
              </a:rPr>
              <a:t>να</a:t>
            </a:r>
            <a:r>
              <a:rPr lang="el-GR" sz="1400" b="1" u="heavy" kern="1200" spc="-15" dirty="0">
                <a:solidFill>
                  <a:srgbClr val="30859C"/>
                </a:solidFill>
                <a:uFill>
                  <a:solidFill>
                    <a:srgbClr val="30859C"/>
                  </a:solidFill>
                </a:uFill>
                <a:latin typeface="Tahoma"/>
                <a:ea typeface="+mn-ea"/>
                <a:cs typeface="Tahoma"/>
              </a:rPr>
              <a:t> </a:t>
            </a:r>
            <a:r>
              <a:rPr lang="el-GR" sz="1400" b="1" u="heavy" kern="1200" spc="-34" dirty="0">
                <a:solidFill>
                  <a:srgbClr val="30859C"/>
                </a:solidFill>
                <a:uFill>
                  <a:solidFill>
                    <a:srgbClr val="30859C"/>
                  </a:solidFill>
                </a:uFill>
                <a:latin typeface="Tahoma"/>
                <a:ea typeface="+mn-ea"/>
                <a:cs typeface="Tahoma"/>
              </a:rPr>
              <a:t>είναι</a:t>
            </a:r>
            <a:r>
              <a:rPr lang="el-GR" sz="1400" b="1" u="heavy" kern="1200" spc="-18" dirty="0">
                <a:solidFill>
                  <a:srgbClr val="30859C"/>
                </a:solidFill>
                <a:uFill>
                  <a:solidFill>
                    <a:srgbClr val="30859C"/>
                  </a:solidFill>
                </a:uFill>
                <a:latin typeface="Tahoma"/>
                <a:ea typeface="+mn-ea"/>
                <a:cs typeface="Tahoma"/>
              </a:rPr>
              <a:t> συνεχόμενες</a:t>
            </a:r>
            <a:endParaRPr lang="el-GR" sz="1400" kern="1200" dirty="0">
              <a:solidFill>
                <a:schemeClr val="tx1"/>
              </a:solidFill>
              <a:latin typeface="Tahoma"/>
              <a:ea typeface="+mn-ea"/>
              <a:cs typeface="Tahoma"/>
            </a:endParaRPr>
          </a:p>
          <a:p>
            <a:pPr marL="293110" marR="3099" indent="-285750" defTabSz="557784">
              <a:buFont typeface="Courier New" panose="02070309020205020404" pitchFamily="49" charset="0"/>
              <a:buChar char="o"/>
              <a:tabLst>
                <a:tab pos="113106" algn="l"/>
              </a:tabLst>
            </a:pPr>
            <a:r>
              <a:rPr lang="el-GR" sz="1400" kern="1200" spc="3" dirty="0">
                <a:solidFill>
                  <a:schemeClr val="tx1"/>
                </a:solidFill>
                <a:latin typeface="Verdana"/>
                <a:ea typeface="+mn-ea"/>
                <a:cs typeface="+mn-cs"/>
              </a:rPr>
              <a:t>Οι</a:t>
            </a:r>
            <a:r>
              <a:rPr lang="el-GR" sz="1400" kern="1200" spc="-76" dirty="0">
                <a:solidFill>
                  <a:schemeClr val="tx1"/>
                </a:solidFill>
                <a:latin typeface="Verdana"/>
                <a:ea typeface="+mn-ea"/>
                <a:cs typeface="+mn-cs"/>
              </a:rPr>
              <a:t> </a:t>
            </a:r>
            <a:r>
              <a:rPr lang="el-GR" sz="1400" kern="1200" spc="-12" dirty="0">
                <a:solidFill>
                  <a:schemeClr val="tx1"/>
                </a:solidFill>
                <a:latin typeface="Verdana"/>
                <a:ea typeface="+mn-ea"/>
                <a:cs typeface="+mn-cs"/>
              </a:rPr>
              <a:t>δραστηριότητες</a:t>
            </a:r>
            <a:r>
              <a:rPr lang="el-GR" sz="1400" kern="1200" spc="-85" dirty="0">
                <a:solidFill>
                  <a:schemeClr val="tx1"/>
                </a:solidFill>
                <a:latin typeface="Verdana"/>
                <a:ea typeface="+mn-ea"/>
                <a:cs typeface="+mn-cs"/>
              </a:rPr>
              <a:t> </a:t>
            </a:r>
            <a:r>
              <a:rPr lang="el-GR" sz="1400" kern="1200" spc="6" dirty="0">
                <a:solidFill>
                  <a:schemeClr val="tx1"/>
                </a:solidFill>
                <a:latin typeface="Verdana"/>
                <a:ea typeface="+mn-ea"/>
                <a:cs typeface="+mn-cs"/>
              </a:rPr>
              <a:t>μπορούν</a:t>
            </a:r>
            <a:r>
              <a:rPr lang="el-GR" sz="1400" kern="1200" spc="-61" dirty="0">
                <a:solidFill>
                  <a:schemeClr val="tx1"/>
                </a:solidFill>
                <a:latin typeface="Verdana"/>
                <a:ea typeface="+mn-ea"/>
                <a:cs typeface="+mn-cs"/>
              </a:rPr>
              <a:t> </a:t>
            </a:r>
            <a:r>
              <a:rPr lang="el-GR" sz="1400" kern="1200" spc="-3" dirty="0">
                <a:solidFill>
                  <a:schemeClr val="tx1"/>
                </a:solidFill>
                <a:latin typeface="Verdana"/>
                <a:ea typeface="+mn-ea"/>
                <a:cs typeface="+mn-cs"/>
              </a:rPr>
              <a:t>σε</a:t>
            </a:r>
            <a:r>
              <a:rPr lang="el-GR" sz="1400" kern="1200" spc="-92" dirty="0">
                <a:solidFill>
                  <a:schemeClr val="tx1"/>
                </a:solidFill>
                <a:latin typeface="Verdana"/>
                <a:ea typeface="+mn-ea"/>
                <a:cs typeface="+mn-cs"/>
              </a:rPr>
              <a:t> </a:t>
            </a:r>
            <a:r>
              <a:rPr lang="el-GR" sz="1400" kern="1200" spc="-6" dirty="0">
                <a:solidFill>
                  <a:schemeClr val="tx1"/>
                </a:solidFill>
                <a:latin typeface="Verdana"/>
                <a:ea typeface="+mn-ea"/>
                <a:cs typeface="+mn-cs"/>
              </a:rPr>
              <a:t>όλες</a:t>
            </a:r>
            <a:r>
              <a:rPr lang="el-GR" sz="1400" kern="1200" spc="-76" dirty="0">
                <a:solidFill>
                  <a:schemeClr val="tx1"/>
                </a:solidFill>
                <a:latin typeface="Verdana"/>
                <a:ea typeface="+mn-ea"/>
                <a:cs typeface="+mn-cs"/>
              </a:rPr>
              <a:t> </a:t>
            </a:r>
            <a:r>
              <a:rPr lang="el-GR" sz="1400" kern="1200" spc="-24" dirty="0">
                <a:solidFill>
                  <a:schemeClr val="tx1"/>
                </a:solidFill>
                <a:latin typeface="Verdana"/>
                <a:ea typeface="+mn-ea"/>
                <a:cs typeface="+mn-cs"/>
              </a:rPr>
              <a:t>τις</a:t>
            </a:r>
            <a:r>
              <a:rPr lang="el-GR" sz="1400" kern="1200" spc="-76" dirty="0">
                <a:solidFill>
                  <a:schemeClr val="tx1"/>
                </a:solidFill>
                <a:latin typeface="Verdana"/>
                <a:ea typeface="+mn-ea"/>
                <a:cs typeface="+mn-cs"/>
              </a:rPr>
              <a:t> </a:t>
            </a:r>
            <a:r>
              <a:rPr lang="el-GR" sz="1400" kern="1200" spc="-9" dirty="0">
                <a:solidFill>
                  <a:schemeClr val="tx1"/>
                </a:solidFill>
                <a:latin typeface="Verdana"/>
                <a:ea typeface="+mn-ea"/>
                <a:cs typeface="+mn-cs"/>
              </a:rPr>
              <a:t>περιπτώσεις</a:t>
            </a:r>
            <a:r>
              <a:rPr lang="el-GR" sz="1400" kern="1200" spc="-85" dirty="0">
                <a:solidFill>
                  <a:schemeClr val="tx1"/>
                </a:solidFill>
                <a:latin typeface="Verdana"/>
                <a:ea typeface="+mn-ea"/>
                <a:cs typeface="+mn-cs"/>
              </a:rPr>
              <a:t> </a:t>
            </a:r>
            <a:r>
              <a:rPr lang="el-GR" sz="1400" kern="1200" spc="12" dirty="0">
                <a:solidFill>
                  <a:schemeClr val="tx1"/>
                </a:solidFill>
                <a:latin typeface="Verdana"/>
                <a:ea typeface="+mn-ea"/>
                <a:cs typeface="+mn-cs"/>
              </a:rPr>
              <a:t>να</a:t>
            </a:r>
            <a:r>
              <a:rPr lang="el-GR" sz="1400" kern="1200" spc="-70" dirty="0">
                <a:solidFill>
                  <a:schemeClr val="tx1"/>
                </a:solidFill>
                <a:latin typeface="Verdana"/>
                <a:ea typeface="+mn-ea"/>
                <a:cs typeface="+mn-cs"/>
              </a:rPr>
              <a:t> </a:t>
            </a:r>
            <a:r>
              <a:rPr lang="el-GR" sz="1400" kern="1200" spc="-3" dirty="0">
                <a:solidFill>
                  <a:schemeClr val="tx1"/>
                </a:solidFill>
                <a:latin typeface="Verdana"/>
                <a:ea typeface="+mn-ea"/>
                <a:cs typeface="+mn-cs"/>
              </a:rPr>
              <a:t>συνδυαστούν</a:t>
            </a:r>
            <a:r>
              <a:rPr lang="el-GR" sz="1400" kern="1200" spc="-88" dirty="0">
                <a:solidFill>
                  <a:schemeClr val="tx1"/>
                </a:solidFill>
                <a:latin typeface="Verdana"/>
                <a:ea typeface="+mn-ea"/>
                <a:cs typeface="+mn-cs"/>
              </a:rPr>
              <a:t> </a:t>
            </a:r>
            <a:r>
              <a:rPr lang="el-GR" sz="1400" kern="1200" spc="-52" dirty="0">
                <a:solidFill>
                  <a:schemeClr val="tx1"/>
                </a:solidFill>
                <a:latin typeface="Verdana"/>
                <a:ea typeface="+mn-ea"/>
                <a:cs typeface="+mn-cs"/>
              </a:rPr>
              <a:t>με</a:t>
            </a:r>
            <a:r>
              <a:rPr lang="el-GR" sz="1400" kern="1200" spc="-67" dirty="0">
                <a:solidFill>
                  <a:schemeClr val="tx1"/>
                </a:solidFill>
                <a:latin typeface="Verdana"/>
                <a:ea typeface="+mn-ea"/>
                <a:cs typeface="+mn-cs"/>
              </a:rPr>
              <a:t> </a:t>
            </a:r>
            <a:r>
              <a:rPr lang="el-GR" sz="1400" kern="1200" spc="-27" dirty="0">
                <a:solidFill>
                  <a:schemeClr val="tx1"/>
                </a:solidFill>
                <a:latin typeface="Verdana"/>
                <a:ea typeface="+mn-ea"/>
                <a:cs typeface="+mn-cs"/>
              </a:rPr>
              <a:t>επιπλέον </a:t>
            </a:r>
            <a:r>
              <a:rPr lang="el-GR" sz="1400" kern="1200" spc="-290" dirty="0">
                <a:solidFill>
                  <a:schemeClr val="tx1"/>
                </a:solidFill>
                <a:latin typeface="Verdana"/>
                <a:ea typeface="+mn-ea"/>
                <a:cs typeface="+mn-cs"/>
              </a:rPr>
              <a:t> </a:t>
            </a:r>
            <a:r>
              <a:rPr lang="el-GR" sz="1400" kern="1200" spc="-31" dirty="0">
                <a:solidFill>
                  <a:schemeClr val="tx1"/>
                </a:solidFill>
                <a:latin typeface="Verdana"/>
                <a:ea typeface="+mn-ea"/>
                <a:cs typeface="+mn-cs"/>
              </a:rPr>
              <a:t>διαδικτυακές</a:t>
            </a:r>
            <a:r>
              <a:rPr lang="el-GR" sz="1400" kern="1200" spc="-92" dirty="0">
                <a:solidFill>
                  <a:schemeClr val="tx1"/>
                </a:solidFill>
                <a:latin typeface="Verdana"/>
                <a:ea typeface="+mn-ea"/>
                <a:cs typeface="+mn-cs"/>
              </a:rPr>
              <a:t> </a:t>
            </a:r>
            <a:r>
              <a:rPr lang="el-GR" sz="1400" kern="1200" spc="-12" dirty="0">
                <a:solidFill>
                  <a:schemeClr val="tx1"/>
                </a:solidFill>
                <a:latin typeface="Verdana"/>
                <a:ea typeface="+mn-ea"/>
                <a:cs typeface="+mn-cs"/>
              </a:rPr>
              <a:t>δραστηριότητες</a:t>
            </a:r>
            <a:endParaRPr lang="el-GR" sz="1400" dirty="0">
              <a:latin typeface="Verdana"/>
              <a:cs typeface="Verdana"/>
            </a:endParaRPr>
          </a:p>
        </p:txBody>
      </p:sp>
    </p:spTree>
    <p:extLst>
      <p:ext uri="{BB962C8B-B14F-4D97-AF65-F5344CB8AC3E}">
        <p14:creationId xmlns:p14="http://schemas.microsoft.com/office/powerpoint/2010/main" val="22600875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7361" y="365125"/>
            <a:ext cx="8548819" cy="1325563"/>
          </a:xfrm>
          <a:prstGeom prst="rect">
            <a:avLst/>
          </a:prstGeom>
        </p:spPr>
        <p:txBody>
          <a:bodyPr vert="horz" lIns="91440" tIns="45720" rIns="91440" bIns="45720" rtlCol="0" anchor="ctr">
            <a:normAutofit fontScale="92500" lnSpcReduction="20000"/>
          </a:bodyPr>
          <a:lstStyle/>
          <a:p>
            <a:pPr marL="635">
              <a:lnSpc>
                <a:spcPct val="70000"/>
              </a:lnSpc>
              <a:spcBef>
                <a:spcPct val="0"/>
              </a:spcBef>
              <a:spcAft>
                <a:spcPts val="600"/>
              </a:spcAft>
              <a:defRPr/>
            </a:pPr>
            <a:r>
              <a:rPr lang="en-US" sz="2500" b="1" dirty="0" err="1">
                <a:solidFill>
                  <a:schemeClr val="tx2"/>
                </a:solidFill>
                <a:latin typeface="+mj-lt"/>
                <a:ea typeface="+mj-ea"/>
                <a:cs typeface="+mj-cs"/>
              </a:rPr>
              <a:t>Κινητικότητ</a:t>
            </a:r>
            <a:r>
              <a:rPr lang="en-US" sz="2500" b="1" dirty="0">
                <a:solidFill>
                  <a:schemeClr val="tx2"/>
                </a:solidFill>
                <a:latin typeface="+mj-lt"/>
                <a:ea typeface="+mj-ea"/>
                <a:cs typeface="+mj-cs"/>
              </a:rPr>
              <a:t>α για </a:t>
            </a:r>
            <a:r>
              <a:rPr lang="el-GR" sz="2500" b="1" dirty="0">
                <a:solidFill>
                  <a:schemeClr val="tx2"/>
                </a:solidFill>
                <a:latin typeface="+mj-lt"/>
                <a:ea typeface="+mj-ea"/>
                <a:cs typeface="+mj-cs"/>
              </a:rPr>
              <a:t>Διδασκαλία και </a:t>
            </a:r>
          </a:p>
          <a:p>
            <a:pPr marL="635">
              <a:lnSpc>
                <a:spcPct val="70000"/>
              </a:lnSpc>
              <a:spcBef>
                <a:spcPct val="0"/>
              </a:spcBef>
              <a:spcAft>
                <a:spcPts val="600"/>
              </a:spcAft>
              <a:defRPr/>
            </a:pPr>
            <a:r>
              <a:rPr lang="el-GR" sz="2500" b="1" dirty="0">
                <a:solidFill>
                  <a:schemeClr val="tx2"/>
                </a:solidFill>
                <a:latin typeface="+mj-lt"/>
                <a:ea typeface="+mj-ea"/>
                <a:cs typeface="+mj-cs"/>
              </a:rPr>
              <a:t>Κινητικότητα για </a:t>
            </a:r>
            <a:r>
              <a:rPr lang="en-US" sz="2500" b="1" dirty="0" err="1">
                <a:solidFill>
                  <a:schemeClr val="tx2"/>
                </a:solidFill>
                <a:latin typeface="+mj-lt"/>
                <a:ea typeface="+mj-ea"/>
                <a:cs typeface="+mj-cs"/>
              </a:rPr>
              <a:t>Εκ</a:t>
            </a:r>
            <a:r>
              <a:rPr lang="en-US" sz="2500" b="1" dirty="0">
                <a:solidFill>
                  <a:schemeClr val="tx2"/>
                </a:solidFill>
                <a:latin typeface="+mj-lt"/>
                <a:ea typeface="+mj-ea"/>
                <a:cs typeface="+mj-cs"/>
              </a:rPr>
              <a:t>παίδευση/Κατάρτιση </a:t>
            </a:r>
            <a:endParaRPr lang="el-GR" sz="2500" b="1" dirty="0">
              <a:solidFill>
                <a:schemeClr val="tx2"/>
              </a:solidFill>
              <a:latin typeface="+mj-lt"/>
              <a:ea typeface="+mj-ea"/>
              <a:cs typeface="+mj-cs"/>
            </a:endParaRPr>
          </a:p>
          <a:p>
            <a:pPr marL="635">
              <a:lnSpc>
                <a:spcPct val="70000"/>
              </a:lnSpc>
              <a:spcBef>
                <a:spcPct val="0"/>
              </a:spcBef>
              <a:spcAft>
                <a:spcPts val="600"/>
              </a:spcAft>
              <a:defRPr/>
            </a:pPr>
            <a:endParaRPr lang="el-GR" sz="2500" b="1" dirty="0">
              <a:solidFill>
                <a:schemeClr val="tx2"/>
              </a:solidFill>
              <a:latin typeface="+mj-lt"/>
              <a:ea typeface="+mj-ea"/>
              <a:cs typeface="+mj-cs"/>
            </a:endParaRPr>
          </a:p>
          <a:p>
            <a:pPr marL="635">
              <a:lnSpc>
                <a:spcPct val="70000"/>
              </a:lnSpc>
              <a:spcBef>
                <a:spcPct val="0"/>
              </a:spcBef>
              <a:spcAft>
                <a:spcPts val="600"/>
              </a:spcAft>
              <a:defRPr/>
            </a:pPr>
            <a:r>
              <a:rPr lang="en-US" sz="2500" b="1" dirty="0">
                <a:solidFill>
                  <a:schemeClr val="tx2"/>
                </a:solidFill>
                <a:latin typeface="+mj-lt"/>
                <a:ea typeface="+mj-ea"/>
                <a:cs typeface="+mj-cs"/>
              </a:rPr>
              <a:t>Staff Mobility for </a:t>
            </a:r>
            <a:r>
              <a:rPr lang="en-GB" sz="2500" b="1" dirty="0">
                <a:solidFill>
                  <a:schemeClr val="tx2"/>
                </a:solidFill>
                <a:latin typeface="+mj-lt"/>
                <a:ea typeface="+mj-ea"/>
                <a:cs typeface="+mj-cs"/>
              </a:rPr>
              <a:t>Teaching –STA  </a:t>
            </a:r>
            <a:endParaRPr lang="el-GR" sz="2500" b="1" dirty="0">
              <a:solidFill>
                <a:schemeClr val="tx2"/>
              </a:solidFill>
              <a:latin typeface="+mj-lt"/>
              <a:ea typeface="+mj-ea"/>
              <a:cs typeface="+mj-cs"/>
            </a:endParaRPr>
          </a:p>
          <a:p>
            <a:pPr marL="635">
              <a:lnSpc>
                <a:spcPct val="70000"/>
              </a:lnSpc>
              <a:spcBef>
                <a:spcPct val="0"/>
              </a:spcBef>
              <a:spcAft>
                <a:spcPts val="600"/>
              </a:spcAft>
              <a:defRPr/>
            </a:pPr>
            <a:r>
              <a:rPr lang="en-US" sz="2500" b="1" dirty="0">
                <a:solidFill>
                  <a:schemeClr val="tx2"/>
                </a:solidFill>
                <a:latin typeface="+mj-lt"/>
                <a:ea typeface="+mj-ea"/>
                <a:cs typeface="+mj-cs"/>
              </a:rPr>
              <a:t>Staff Mobility for Training – STΤ </a:t>
            </a:r>
          </a:p>
        </p:txBody>
      </p:sp>
      <p:sp>
        <p:nvSpPr>
          <p:cNvPr id="37" name="Freeform: Shape 36">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p:cNvSpPr/>
          <p:nvPr/>
        </p:nvSpPr>
        <p:spPr>
          <a:xfrm>
            <a:off x="167148" y="1825625"/>
            <a:ext cx="6186801" cy="4899640"/>
          </a:xfrm>
          <a:prstGeom prst="rect">
            <a:avLst/>
          </a:prstGeom>
        </p:spPr>
        <p:txBody>
          <a:bodyPr vert="horz" lIns="91440" tIns="45720" rIns="91440" bIns="45720" rtlCol="0">
            <a:noAutofit/>
          </a:bodyPr>
          <a:lstStyle/>
          <a:p>
            <a:pPr marL="57150">
              <a:lnSpc>
                <a:spcPct val="90000"/>
              </a:lnSpc>
              <a:spcAft>
                <a:spcPts val="600"/>
              </a:spcAft>
            </a:pPr>
            <a:r>
              <a:rPr lang="en-US" sz="2000" b="1" dirty="0" err="1">
                <a:solidFill>
                  <a:schemeClr val="tx2"/>
                </a:solidFill>
              </a:rPr>
              <a:t>Εν</a:t>
            </a:r>
            <a:r>
              <a:rPr lang="en-US" sz="2000" b="1" dirty="0">
                <a:solidFill>
                  <a:schemeClr val="tx2"/>
                </a:solidFill>
              </a:rPr>
              <a:t> α</a:t>
            </a:r>
            <a:r>
              <a:rPr lang="en-US" sz="2000" b="1" dirty="0" err="1">
                <a:solidFill>
                  <a:schemeClr val="tx2"/>
                </a:solidFill>
              </a:rPr>
              <a:t>ρχή</a:t>
            </a:r>
            <a:r>
              <a:rPr lang="en-US" sz="2000" b="1" dirty="0">
                <a:solidFill>
                  <a:schemeClr val="tx2"/>
                </a:solidFill>
              </a:rPr>
              <a:t> απ</a:t>
            </a:r>
            <a:r>
              <a:rPr lang="en-US" sz="2000" b="1" dirty="0" err="1">
                <a:solidFill>
                  <a:schemeClr val="tx2"/>
                </a:solidFill>
              </a:rPr>
              <a:t>οκλείοντ</a:t>
            </a:r>
            <a:r>
              <a:rPr lang="en-US" sz="2000" b="1" dirty="0">
                <a:solidFill>
                  <a:schemeClr val="tx2"/>
                </a:solidFill>
              </a:rPr>
              <a:t>αι τα συνέδρια ( conferences ) </a:t>
            </a:r>
            <a:endParaRPr lang="en-US" sz="2000" b="1" dirty="0"/>
          </a:p>
          <a:p>
            <a:pPr marL="57150">
              <a:lnSpc>
                <a:spcPct val="90000"/>
              </a:lnSpc>
              <a:spcAft>
                <a:spcPts val="600"/>
              </a:spcAft>
            </a:pPr>
            <a:endParaRPr lang="en-US" sz="2000" dirty="0"/>
          </a:p>
          <a:p>
            <a:pPr marL="57150">
              <a:lnSpc>
                <a:spcPct val="90000"/>
              </a:lnSpc>
              <a:spcAft>
                <a:spcPts val="600"/>
              </a:spcAft>
            </a:pPr>
            <a:r>
              <a:rPr lang="el-GR" sz="2000" dirty="0"/>
              <a:t>Η διδασκαλία (</a:t>
            </a:r>
            <a:r>
              <a:rPr lang="en-GB" sz="2000" dirty="0"/>
              <a:t>STA) </a:t>
            </a:r>
            <a:r>
              <a:rPr lang="el-GR" sz="2000" dirty="0"/>
              <a:t>πραγματοποιείται μόνο σε ΑΕΙ με τα οποία προηγείται Διμερής Συμφωνία </a:t>
            </a:r>
          </a:p>
          <a:p>
            <a:pPr marL="57150">
              <a:lnSpc>
                <a:spcPct val="90000"/>
              </a:lnSpc>
              <a:spcAft>
                <a:spcPts val="600"/>
              </a:spcAft>
            </a:pPr>
            <a:endParaRPr lang="el-GR" sz="2000" dirty="0"/>
          </a:p>
          <a:p>
            <a:pPr marL="57150">
              <a:lnSpc>
                <a:spcPct val="90000"/>
              </a:lnSpc>
              <a:spcAft>
                <a:spcPts val="600"/>
              </a:spcAft>
            </a:pPr>
            <a:r>
              <a:rPr lang="en-GB" sz="2000" dirty="0">
                <a:highlight>
                  <a:srgbClr val="FFFF00"/>
                </a:highlight>
              </a:rPr>
              <a:t>H </a:t>
            </a:r>
            <a:r>
              <a:rPr lang="el-GR" sz="2000" dirty="0">
                <a:highlight>
                  <a:srgbClr val="FFFF00"/>
                </a:highlight>
              </a:rPr>
              <a:t>εκπαίδευση (</a:t>
            </a:r>
            <a:r>
              <a:rPr lang="en-GB" sz="2000" dirty="0">
                <a:highlight>
                  <a:srgbClr val="FFFF00"/>
                </a:highlight>
              </a:rPr>
              <a:t>STT</a:t>
            </a:r>
            <a:r>
              <a:rPr lang="en-GB" sz="2000" dirty="0"/>
              <a:t>) </a:t>
            </a:r>
            <a:r>
              <a:rPr lang="el-GR" sz="2000" dirty="0"/>
              <a:t>μ</a:t>
            </a:r>
            <a:r>
              <a:rPr lang="en-US" sz="2000" dirty="0"/>
              <a:t>π</a:t>
            </a:r>
            <a:r>
              <a:rPr lang="en-US" sz="2000" dirty="0" err="1"/>
              <a:t>ορεί</a:t>
            </a:r>
            <a:r>
              <a:rPr lang="en-US" sz="2000" dirty="0"/>
              <a:t> να </a:t>
            </a:r>
            <a:r>
              <a:rPr lang="en-US" sz="2000" dirty="0" err="1"/>
              <a:t>έχει</a:t>
            </a:r>
            <a:r>
              <a:rPr lang="en-US" sz="2000" dirty="0"/>
              <a:t> </a:t>
            </a:r>
            <a:r>
              <a:rPr lang="en-US" sz="2000" dirty="0" err="1"/>
              <a:t>τη</a:t>
            </a:r>
            <a:r>
              <a:rPr lang="en-US" sz="2000" dirty="0"/>
              <a:t> </a:t>
            </a:r>
            <a:r>
              <a:rPr lang="en-US" sz="2000" dirty="0" err="1"/>
              <a:t>μορφή</a:t>
            </a:r>
            <a:r>
              <a:rPr lang="en-US" sz="2000" dirty="0"/>
              <a:t> </a:t>
            </a:r>
            <a:r>
              <a:rPr lang="en-US" sz="2000" dirty="0" err="1"/>
              <a:t>Σκιώδους</a:t>
            </a:r>
            <a:r>
              <a:rPr lang="en-US" sz="2000" dirty="0"/>
              <a:t> </a:t>
            </a:r>
            <a:r>
              <a:rPr lang="en-US" sz="2000" dirty="0" err="1"/>
              <a:t>εργ</a:t>
            </a:r>
            <a:r>
              <a:rPr lang="en-US" sz="2000" dirty="0"/>
              <a:t>ασίας / Job Shadowing </a:t>
            </a:r>
          </a:p>
          <a:p>
            <a:pPr marL="57150">
              <a:lnSpc>
                <a:spcPct val="90000"/>
              </a:lnSpc>
              <a:spcAft>
                <a:spcPts val="600"/>
              </a:spcAft>
            </a:pPr>
            <a:endParaRPr lang="en-US" sz="2000" dirty="0"/>
          </a:p>
          <a:p>
            <a:pPr marL="57150">
              <a:lnSpc>
                <a:spcPct val="90000"/>
              </a:lnSpc>
              <a:spcAft>
                <a:spcPts val="600"/>
              </a:spcAft>
            </a:pPr>
            <a:r>
              <a:rPr lang="el-GR" sz="2000" dirty="0"/>
              <a:t>Μ</a:t>
            </a:r>
            <a:r>
              <a:rPr lang="en-US" sz="2000" dirty="0"/>
              <a:t>π</a:t>
            </a:r>
            <a:r>
              <a:rPr lang="en-US" sz="2000" dirty="0" err="1"/>
              <a:t>ορεί</a:t>
            </a:r>
            <a:r>
              <a:rPr lang="en-US" sz="2000" dirty="0"/>
              <a:t> να α</a:t>
            </a:r>
            <a:r>
              <a:rPr lang="en-US" sz="2000" dirty="0" err="1"/>
              <a:t>φορά</a:t>
            </a:r>
            <a:r>
              <a:rPr lang="en-US" sz="2000" dirty="0"/>
              <a:t> </a:t>
            </a:r>
            <a:r>
              <a:rPr lang="en-US" sz="2000" dirty="0" err="1"/>
              <a:t>την</a:t>
            </a:r>
            <a:r>
              <a:rPr lang="en-US" sz="2000" dirty="0"/>
              <a:t> παρα</a:t>
            </a:r>
            <a:r>
              <a:rPr lang="en-US" sz="2000" dirty="0" err="1"/>
              <a:t>κολούθηση</a:t>
            </a:r>
            <a:r>
              <a:rPr lang="en-US" sz="2000" dirty="0"/>
              <a:t> </a:t>
            </a:r>
            <a:r>
              <a:rPr lang="en-US" sz="2000" dirty="0" err="1"/>
              <a:t>εκ</a:t>
            </a:r>
            <a:r>
              <a:rPr lang="en-US" sz="2000" dirty="0"/>
              <a:t>παίδευσης σε οργανισμό/ επιχείρηση</a:t>
            </a:r>
          </a:p>
          <a:p>
            <a:pPr>
              <a:lnSpc>
                <a:spcPct val="90000"/>
              </a:lnSpc>
              <a:spcAft>
                <a:spcPts val="600"/>
              </a:spcAft>
            </a:pPr>
            <a:endParaRPr lang="en-US" sz="2000" dirty="0">
              <a:highlight>
                <a:srgbClr val="FFFF00"/>
              </a:highlight>
            </a:endParaRPr>
          </a:p>
          <a:p>
            <a:pPr marL="57150">
              <a:lnSpc>
                <a:spcPct val="90000"/>
              </a:lnSpc>
              <a:spcAft>
                <a:spcPts val="600"/>
              </a:spcAft>
            </a:pPr>
            <a:r>
              <a:rPr lang="el-GR" sz="2000" dirty="0">
                <a:highlight>
                  <a:srgbClr val="FFFF00"/>
                </a:highlight>
              </a:rPr>
              <a:t>Αν πραγματοποιείται  σε Ίδρυμα </a:t>
            </a:r>
            <a:r>
              <a:rPr lang="en-US" sz="2000" dirty="0" err="1">
                <a:highlight>
                  <a:srgbClr val="FFFF00"/>
                </a:highlight>
              </a:rPr>
              <a:t>είν</a:t>
            </a:r>
            <a:r>
              <a:rPr lang="en-US" sz="2000" dirty="0">
                <a:highlight>
                  <a:srgbClr val="FFFF00"/>
                </a:highlight>
              </a:rPr>
              <a:t>αι υποχρεωτική η ύπαρξη </a:t>
            </a:r>
            <a:r>
              <a:rPr lang="el-GR" sz="2000" dirty="0">
                <a:highlight>
                  <a:srgbClr val="FFFF00"/>
                </a:highlight>
              </a:rPr>
              <a:t>Υπογεγραμμένης </a:t>
            </a:r>
            <a:r>
              <a:rPr lang="en-US" sz="2000" dirty="0" err="1">
                <a:highlight>
                  <a:srgbClr val="FFFF00"/>
                </a:highlight>
              </a:rPr>
              <a:t>Διμερούς</a:t>
            </a:r>
            <a:r>
              <a:rPr lang="en-US" sz="2000" dirty="0">
                <a:highlight>
                  <a:srgbClr val="FFFF00"/>
                </a:highlight>
              </a:rPr>
              <a:t> </a:t>
            </a:r>
            <a:r>
              <a:rPr lang="en-US" sz="2000" dirty="0" err="1">
                <a:highlight>
                  <a:srgbClr val="FFFF00"/>
                </a:highlight>
              </a:rPr>
              <a:t>Συμφωνί</a:t>
            </a:r>
            <a:r>
              <a:rPr lang="en-US" sz="2000" dirty="0">
                <a:highlight>
                  <a:srgbClr val="FFFF00"/>
                </a:highlight>
              </a:rPr>
              <a:t>ας</a:t>
            </a:r>
            <a:endParaRPr lang="el-GR" sz="2000" dirty="0">
              <a:highlight>
                <a:srgbClr val="FFFF00"/>
              </a:highlight>
            </a:endParaRPr>
          </a:p>
          <a:p>
            <a:pPr indent="-228600">
              <a:lnSpc>
                <a:spcPct val="90000"/>
              </a:lnSpc>
              <a:spcAft>
                <a:spcPts val="600"/>
              </a:spcAft>
              <a:buFont typeface="Arial" panose="020B0604020202020204" pitchFamily="34" charset="0"/>
              <a:buChar char="•"/>
            </a:pPr>
            <a:endParaRPr lang="en-US" sz="2000" dirty="0"/>
          </a:p>
          <a:p>
            <a:pPr marL="57150">
              <a:lnSpc>
                <a:spcPct val="90000"/>
              </a:lnSpc>
              <a:spcAft>
                <a:spcPts val="600"/>
              </a:spcAft>
            </a:pPr>
            <a:endParaRPr lang="en-US" sz="2000" dirty="0"/>
          </a:p>
        </p:txBody>
      </p:sp>
      <p:sp>
        <p:nvSpPr>
          <p:cNvPr id="39" name="Oval 38">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Block Arc 40">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45" name="Straight Connector 44">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47" name="Freeform: Shape 46">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49" name="Arc 48">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2344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23">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25">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D92D7C31-80B9-A585-81C4-9427EFC0AB5F}"/>
              </a:ext>
            </a:extLst>
          </p:cNvPr>
          <p:cNvSpPr>
            <a:spLocks noGrp="1"/>
          </p:cNvSpPr>
          <p:nvPr>
            <p:ph type="title"/>
          </p:nvPr>
        </p:nvSpPr>
        <p:spPr>
          <a:xfrm>
            <a:off x="1188069" y="381935"/>
            <a:ext cx="4008583" cy="5974414"/>
          </a:xfrm>
        </p:spPr>
        <p:txBody>
          <a:bodyPr anchor="ctr">
            <a:normAutofit/>
          </a:bodyPr>
          <a:lstStyle/>
          <a:p>
            <a:r>
              <a:rPr lang="el-GR" sz="5400" dirty="0">
                <a:solidFill>
                  <a:srgbClr val="FFFFFF"/>
                </a:solidFill>
              </a:rPr>
              <a:t>Συμφωνία</a:t>
            </a:r>
            <a:r>
              <a:rPr lang="el-GR" sz="5000" dirty="0">
                <a:solidFill>
                  <a:srgbClr val="FFFFFF"/>
                </a:solidFill>
              </a:rPr>
              <a:t> Επιχορήγησης και Παραρτήματα</a:t>
            </a:r>
            <a:br>
              <a:rPr lang="el-GR" sz="5000" dirty="0">
                <a:solidFill>
                  <a:srgbClr val="FFFFFF"/>
                </a:solidFill>
              </a:rPr>
            </a:br>
            <a:endParaRPr lang="en-GB" sz="5000" dirty="0">
              <a:solidFill>
                <a:srgbClr val="FFFFFF"/>
              </a:solidFill>
            </a:endParaRPr>
          </a:p>
        </p:txBody>
      </p:sp>
      <p:grpSp>
        <p:nvGrpSpPr>
          <p:cNvPr id="44" name="Group 27">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29"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4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31"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cxnSp>
        <p:nvCxnSpPr>
          <p:cNvPr id="33" name="Straight Connector 3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70807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222910" y="88519"/>
            <a:ext cx="6358890" cy="513715"/>
          </a:xfrm>
          <a:prstGeom prst="rect">
            <a:avLst/>
          </a:prstGeom>
        </p:spPr>
        <p:txBody>
          <a:bodyPr vert="horz" wrap="square" lIns="0" tIns="12700" rIns="0" bIns="0" rtlCol="0">
            <a:spAutoFit/>
          </a:bodyPr>
          <a:lstStyle/>
          <a:p>
            <a:pPr marL="12700">
              <a:lnSpc>
                <a:spcPct val="100000"/>
              </a:lnSpc>
              <a:spcBef>
                <a:spcPts val="100"/>
              </a:spcBef>
            </a:pPr>
            <a:r>
              <a:rPr sz="3200" b="0" spc="-25" dirty="0">
                <a:solidFill>
                  <a:schemeClr val="accent1">
                    <a:lumMod val="75000"/>
                  </a:schemeClr>
                </a:solidFill>
                <a:latin typeface="Calibri Light"/>
                <a:cs typeface="Calibri Light"/>
              </a:rPr>
              <a:t>ΚA</a:t>
            </a:r>
            <a:r>
              <a:rPr lang="en-GB" sz="3200" b="0" spc="-25" dirty="0">
                <a:solidFill>
                  <a:schemeClr val="accent1">
                    <a:lumMod val="75000"/>
                  </a:schemeClr>
                </a:solidFill>
                <a:latin typeface="Calibri Light"/>
                <a:cs typeface="Calibri Light"/>
              </a:rPr>
              <a:t>17</a:t>
            </a:r>
            <a:r>
              <a:rPr sz="3200" b="0" spc="-25" dirty="0">
                <a:solidFill>
                  <a:schemeClr val="accent1">
                    <a:lumMod val="75000"/>
                  </a:schemeClr>
                </a:solidFill>
                <a:latin typeface="Calibri Light"/>
                <a:cs typeface="Calibri Light"/>
              </a:rPr>
              <a:t>1</a:t>
            </a:r>
            <a:r>
              <a:rPr lang="en-GB" sz="3200" b="0" spc="-25" dirty="0">
                <a:solidFill>
                  <a:schemeClr val="accent1">
                    <a:lumMod val="75000"/>
                  </a:schemeClr>
                </a:solidFill>
                <a:latin typeface="Calibri Light"/>
                <a:cs typeface="Calibri Light"/>
              </a:rPr>
              <a:t> </a:t>
            </a:r>
            <a:r>
              <a:rPr sz="3200" b="0" spc="-25" dirty="0" err="1">
                <a:solidFill>
                  <a:schemeClr val="accent1">
                    <a:lumMod val="75000"/>
                  </a:schemeClr>
                </a:solidFill>
                <a:latin typeface="Calibri Light"/>
                <a:cs typeface="Calibri Light"/>
              </a:rPr>
              <a:t>Προσω</a:t>
            </a:r>
            <a:r>
              <a:rPr sz="3200" b="0" spc="-25" dirty="0">
                <a:solidFill>
                  <a:schemeClr val="accent1">
                    <a:lumMod val="75000"/>
                  </a:schemeClr>
                </a:solidFill>
                <a:latin typeface="Calibri Light"/>
                <a:cs typeface="Calibri Light"/>
              </a:rPr>
              <a:t>πικό</a:t>
            </a:r>
            <a:r>
              <a:rPr sz="3200" b="0" spc="-95" dirty="0">
                <a:solidFill>
                  <a:schemeClr val="accent1">
                    <a:lumMod val="75000"/>
                  </a:schemeClr>
                </a:solidFill>
                <a:latin typeface="Calibri Light"/>
                <a:cs typeface="Calibri Light"/>
              </a:rPr>
              <a:t> </a:t>
            </a:r>
            <a:r>
              <a:rPr sz="3200" b="0" spc="-10" dirty="0">
                <a:solidFill>
                  <a:schemeClr val="accent1">
                    <a:lumMod val="75000"/>
                  </a:schemeClr>
                </a:solidFill>
                <a:latin typeface="Calibri Light"/>
                <a:cs typeface="Calibri Light"/>
              </a:rPr>
              <a:t>και</a:t>
            </a:r>
            <a:r>
              <a:rPr sz="3200" b="0" spc="-75" dirty="0">
                <a:solidFill>
                  <a:schemeClr val="accent1">
                    <a:lumMod val="75000"/>
                  </a:schemeClr>
                </a:solidFill>
                <a:latin typeface="Calibri Light"/>
                <a:cs typeface="Calibri Light"/>
              </a:rPr>
              <a:t> </a:t>
            </a:r>
            <a:r>
              <a:rPr sz="3200" b="0" spc="-25" dirty="0">
                <a:solidFill>
                  <a:schemeClr val="accent1">
                    <a:lumMod val="75000"/>
                  </a:schemeClr>
                </a:solidFill>
                <a:latin typeface="Calibri Light"/>
                <a:cs typeface="Calibri Light"/>
              </a:rPr>
              <a:t>Διάρκεια</a:t>
            </a:r>
            <a:endParaRPr sz="3200" dirty="0">
              <a:solidFill>
                <a:schemeClr val="accent1">
                  <a:lumMod val="75000"/>
                </a:schemeClr>
              </a:solidFill>
              <a:latin typeface="Calibri Light"/>
              <a:cs typeface="Calibri Light"/>
            </a:endParaRPr>
          </a:p>
        </p:txBody>
      </p:sp>
      <p:graphicFrame>
        <p:nvGraphicFramePr>
          <p:cNvPr id="6" name="object 6"/>
          <p:cNvGraphicFramePr>
            <a:graphicFrameLocks noGrp="1"/>
          </p:cNvGraphicFramePr>
          <p:nvPr>
            <p:extLst>
              <p:ext uri="{D42A27DB-BD31-4B8C-83A1-F6EECF244321}">
                <p14:modId xmlns:p14="http://schemas.microsoft.com/office/powerpoint/2010/main" val="3335491734"/>
              </p:ext>
            </p:extLst>
          </p:nvPr>
        </p:nvGraphicFramePr>
        <p:xfrm>
          <a:off x="-6349" y="664972"/>
          <a:ext cx="12165965" cy="2546044"/>
        </p:xfrm>
        <a:graphic>
          <a:graphicData uri="http://schemas.openxmlformats.org/drawingml/2006/table">
            <a:tbl>
              <a:tblPr firstRow="1" bandRow="1">
                <a:tableStyleId>{2D5ABB26-0587-4C30-8999-92F81FD0307C}</a:tableStyleId>
              </a:tblPr>
              <a:tblGrid>
                <a:gridCol w="5994400">
                  <a:extLst>
                    <a:ext uri="{9D8B030D-6E8A-4147-A177-3AD203B41FA5}">
                      <a16:colId xmlns:a16="http://schemas.microsoft.com/office/drawing/2014/main" val="20000"/>
                    </a:ext>
                  </a:extLst>
                </a:gridCol>
                <a:gridCol w="6171565">
                  <a:extLst>
                    <a:ext uri="{9D8B030D-6E8A-4147-A177-3AD203B41FA5}">
                      <a16:colId xmlns:a16="http://schemas.microsoft.com/office/drawing/2014/main" val="20001"/>
                    </a:ext>
                  </a:extLst>
                </a:gridCol>
              </a:tblGrid>
              <a:tr h="338327">
                <a:tc>
                  <a:txBody>
                    <a:bodyPr/>
                    <a:lstStyle/>
                    <a:p>
                      <a:pPr marL="6350" algn="ctr">
                        <a:lnSpc>
                          <a:spcPct val="100000"/>
                        </a:lnSpc>
                        <a:spcBef>
                          <a:spcPts val="315"/>
                        </a:spcBef>
                      </a:pPr>
                      <a:r>
                        <a:rPr sz="1800" b="1" spc="-35" dirty="0">
                          <a:solidFill>
                            <a:srgbClr val="FFFFFF"/>
                          </a:solidFill>
                          <a:latin typeface="Tahoma"/>
                          <a:cs typeface="Tahoma"/>
                        </a:rPr>
                        <a:t>Δραστηριότητα</a:t>
                      </a:r>
                      <a:endParaRPr sz="1800" dirty="0">
                        <a:latin typeface="Tahoma"/>
                        <a:cs typeface="Tahoma"/>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C000"/>
                    </a:solidFill>
                  </a:tcPr>
                </a:tc>
                <a:tc>
                  <a:txBody>
                    <a:bodyPr/>
                    <a:lstStyle/>
                    <a:p>
                      <a:pPr marL="4445" marR="3175" algn="ctr">
                        <a:lnSpc>
                          <a:spcPct val="100000"/>
                        </a:lnSpc>
                        <a:spcBef>
                          <a:spcPts val="315"/>
                        </a:spcBef>
                      </a:pPr>
                      <a:r>
                        <a:rPr sz="1800" b="1" spc="-20" dirty="0">
                          <a:solidFill>
                            <a:srgbClr val="FFFFFF"/>
                          </a:solidFill>
                          <a:latin typeface="Tahoma"/>
                          <a:cs typeface="Tahoma"/>
                        </a:rPr>
                        <a:t>Δ</a:t>
                      </a:r>
                      <a:r>
                        <a:rPr sz="1800" b="1" spc="-30" dirty="0">
                          <a:solidFill>
                            <a:srgbClr val="FFFFFF"/>
                          </a:solidFill>
                          <a:latin typeface="Tahoma"/>
                          <a:cs typeface="Tahoma"/>
                        </a:rPr>
                        <a:t>ιάρ</a:t>
                      </a:r>
                      <a:r>
                        <a:rPr sz="1800" b="1" spc="-25" dirty="0">
                          <a:solidFill>
                            <a:srgbClr val="FFFFFF"/>
                          </a:solidFill>
                          <a:latin typeface="Tahoma"/>
                          <a:cs typeface="Tahoma"/>
                        </a:rPr>
                        <a:t>κ</a:t>
                      </a:r>
                      <a:r>
                        <a:rPr sz="1800" b="1" spc="-20" dirty="0">
                          <a:solidFill>
                            <a:srgbClr val="FFFFFF"/>
                          </a:solidFill>
                          <a:latin typeface="Tahoma"/>
                          <a:cs typeface="Tahoma"/>
                        </a:rPr>
                        <a:t>ε</a:t>
                      </a:r>
                      <a:r>
                        <a:rPr sz="1800" b="1" spc="-30" dirty="0">
                          <a:solidFill>
                            <a:srgbClr val="FFFFFF"/>
                          </a:solidFill>
                          <a:latin typeface="Tahoma"/>
                          <a:cs typeface="Tahoma"/>
                        </a:rPr>
                        <a:t>ι</a:t>
                      </a:r>
                      <a:r>
                        <a:rPr sz="1800" b="1" dirty="0">
                          <a:solidFill>
                            <a:srgbClr val="FFFFFF"/>
                          </a:solidFill>
                          <a:latin typeface="Tahoma"/>
                          <a:cs typeface="Tahoma"/>
                        </a:rPr>
                        <a:t>α</a:t>
                      </a:r>
                      <a:r>
                        <a:rPr sz="1800" b="1" spc="-75" dirty="0">
                          <a:solidFill>
                            <a:srgbClr val="FFFFFF"/>
                          </a:solidFill>
                          <a:latin typeface="Tahoma"/>
                          <a:cs typeface="Tahoma"/>
                        </a:rPr>
                        <a:t> </a:t>
                      </a:r>
                      <a:r>
                        <a:rPr sz="1800" b="1" spc="-20" dirty="0">
                          <a:solidFill>
                            <a:srgbClr val="FFFFFF"/>
                          </a:solidFill>
                          <a:latin typeface="Tahoma"/>
                          <a:cs typeface="Tahoma"/>
                        </a:rPr>
                        <a:t>Δ</a:t>
                      </a:r>
                      <a:r>
                        <a:rPr sz="1800" b="1" spc="-30" dirty="0">
                          <a:solidFill>
                            <a:srgbClr val="FFFFFF"/>
                          </a:solidFill>
                          <a:latin typeface="Tahoma"/>
                          <a:cs typeface="Tahoma"/>
                        </a:rPr>
                        <a:t>ρασ</a:t>
                      </a:r>
                      <a:r>
                        <a:rPr sz="1800" b="1" spc="-25" dirty="0">
                          <a:solidFill>
                            <a:srgbClr val="FFFFFF"/>
                          </a:solidFill>
                          <a:latin typeface="Tahoma"/>
                          <a:cs typeface="Tahoma"/>
                        </a:rPr>
                        <a:t>τη</a:t>
                      </a:r>
                      <a:r>
                        <a:rPr sz="1800" b="1" spc="-30" dirty="0">
                          <a:solidFill>
                            <a:srgbClr val="FFFFFF"/>
                          </a:solidFill>
                          <a:latin typeface="Tahoma"/>
                          <a:cs typeface="Tahoma"/>
                        </a:rPr>
                        <a:t>ρι</a:t>
                      </a:r>
                      <a:r>
                        <a:rPr sz="1800" b="1" spc="-20" dirty="0">
                          <a:solidFill>
                            <a:srgbClr val="FFFFFF"/>
                          </a:solidFill>
                          <a:latin typeface="Tahoma"/>
                          <a:cs typeface="Tahoma"/>
                        </a:rPr>
                        <a:t>ό</a:t>
                      </a:r>
                      <a:r>
                        <a:rPr sz="1800" b="1" spc="-25" dirty="0">
                          <a:solidFill>
                            <a:srgbClr val="FFFFFF"/>
                          </a:solidFill>
                          <a:latin typeface="Tahoma"/>
                          <a:cs typeface="Tahoma"/>
                        </a:rPr>
                        <a:t>τητ</a:t>
                      </a:r>
                      <a:r>
                        <a:rPr sz="1800" b="1" spc="-30" dirty="0">
                          <a:solidFill>
                            <a:srgbClr val="FFFFFF"/>
                          </a:solidFill>
                          <a:latin typeface="Tahoma"/>
                          <a:cs typeface="Tahoma"/>
                        </a:rPr>
                        <a:t>α</a:t>
                      </a:r>
                      <a:r>
                        <a:rPr sz="1800" b="1" dirty="0">
                          <a:solidFill>
                            <a:srgbClr val="FFFFFF"/>
                          </a:solidFill>
                          <a:latin typeface="Tahoma"/>
                          <a:cs typeface="Tahoma"/>
                        </a:rPr>
                        <a:t>ς</a:t>
                      </a:r>
                      <a:endParaRPr sz="1800">
                        <a:latin typeface="Tahoma"/>
                        <a:cs typeface="Tahoma"/>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C000"/>
                    </a:solidFill>
                  </a:tcPr>
                </a:tc>
                <a:extLst>
                  <a:ext uri="{0D108BD9-81ED-4DB2-BD59-A6C34878D82A}">
                    <a16:rowId xmlns:a16="http://schemas.microsoft.com/office/drawing/2014/main" val="10000"/>
                  </a:ext>
                </a:extLst>
              </a:tr>
              <a:tr h="1519555">
                <a:tc>
                  <a:txBody>
                    <a:bodyPr/>
                    <a:lstStyle/>
                    <a:p>
                      <a:pPr marL="586105" marR="486409" algn="ctr">
                        <a:lnSpc>
                          <a:spcPct val="100000"/>
                        </a:lnSpc>
                        <a:spcBef>
                          <a:spcPts val="260"/>
                        </a:spcBef>
                      </a:pPr>
                      <a:r>
                        <a:rPr sz="1800" dirty="0" err="1">
                          <a:solidFill>
                            <a:srgbClr val="DE6C2D"/>
                          </a:solidFill>
                          <a:latin typeface="Verdana"/>
                          <a:cs typeface="Verdana"/>
                        </a:rPr>
                        <a:t>Διεθνής</a:t>
                      </a:r>
                      <a:r>
                        <a:rPr sz="1800" spc="-20" dirty="0">
                          <a:solidFill>
                            <a:srgbClr val="DE6C2D"/>
                          </a:solidFill>
                          <a:latin typeface="Verdana"/>
                          <a:cs typeface="Verdana"/>
                        </a:rPr>
                        <a:t> </a:t>
                      </a:r>
                      <a:r>
                        <a:rPr sz="1800" dirty="0">
                          <a:solidFill>
                            <a:srgbClr val="DE6C2D"/>
                          </a:solidFill>
                          <a:latin typeface="Verdana"/>
                          <a:cs typeface="Verdana"/>
                        </a:rPr>
                        <a:t>Κινητικότητα</a:t>
                      </a:r>
                      <a:r>
                        <a:rPr sz="1800" spc="-45" dirty="0">
                          <a:solidFill>
                            <a:srgbClr val="DE6C2D"/>
                          </a:solidFill>
                          <a:latin typeface="Verdana"/>
                          <a:cs typeface="Verdana"/>
                        </a:rPr>
                        <a:t> </a:t>
                      </a:r>
                      <a:r>
                        <a:rPr sz="1800" spc="-5" dirty="0">
                          <a:solidFill>
                            <a:srgbClr val="DE6C2D"/>
                          </a:solidFill>
                          <a:latin typeface="Verdana"/>
                          <a:cs typeface="Verdana"/>
                        </a:rPr>
                        <a:t>ΚΑ171</a:t>
                      </a:r>
                      <a:endParaRPr sz="1800" dirty="0">
                        <a:latin typeface="Verdana"/>
                        <a:cs typeface="Verdana"/>
                      </a:endParaRPr>
                    </a:p>
                    <a:p>
                      <a:pPr marL="90805" algn="ctr">
                        <a:lnSpc>
                          <a:spcPct val="100000"/>
                        </a:lnSpc>
                        <a:spcBef>
                          <a:spcPts val="305"/>
                        </a:spcBef>
                      </a:pPr>
                      <a:r>
                        <a:rPr sz="1800" spc="-5" dirty="0">
                          <a:solidFill>
                            <a:srgbClr val="FF0000"/>
                          </a:solidFill>
                          <a:latin typeface="Verdana"/>
                          <a:cs typeface="Verdana"/>
                        </a:rPr>
                        <a:t>Invited</a:t>
                      </a:r>
                      <a:r>
                        <a:rPr sz="1800" dirty="0">
                          <a:solidFill>
                            <a:srgbClr val="FF0000"/>
                          </a:solidFill>
                          <a:latin typeface="Verdana"/>
                          <a:cs typeface="Verdana"/>
                        </a:rPr>
                        <a:t> Staff</a:t>
                      </a:r>
                      <a:r>
                        <a:rPr sz="1800" spc="-10" dirty="0">
                          <a:solidFill>
                            <a:srgbClr val="FF0000"/>
                          </a:solidFill>
                          <a:latin typeface="Verdana"/>
                          <a:cs typeface="Verdana"/>
                        </a:rPr>
                        <a:t> </a:t>
                      </a:r>
                      <a:r>
                        <a:rPr sz="1800" dirty="0">
                          <a:solidFill>
                            <a:srgbClr val="FF0000"/>
                          </a:solidFill>
                          <a:latin typeface="Verdana"/>
                          <a:cs typeface="Verdana"/>
                        </a:rPr>
                        <a:t>from</a:t>
                      </a:r>
                      <a:r>
                        <a:rPr sz="1800" spc="-5" dirty="0">
                          <a:solidFill>
                            <a:srgbClr val="FF0000"/>
                          </a:solidFill>
                          <a:latin typeface="Verdana"/>
                          <a:cs typeface="Verdana"/>
                        </a:rPr>
                        <a:t> Enterprise</a:t>
                      </a:r>
                      <a:r>
                        <a:rPr sz="1800" spc="-15" dirty="0">
                          <a:solidFill>
                            <a:srgbClr val="FF0000"/>
                          </a:solidFill>
                          <a:latin typeface="Verdana"/>
                          <a:cs typeface="Verdana"/>
                        </a:rPr>
                        <a:t> </a:t>
                      </a:r>
                      <a:r>
                        <a:rPr sz="1800" spc="-5" dirty="0">
                          <a:solidFill>
                            <a:srgbClr val="008080"/>
                          </a:solidFill>
                          <a:latin typeface="Verdana"/>
                          <a:cs typeface="Verdana"/>
                        </a:rPr>
                        <a:t>5-60</a:t>
                      </a:r>
                      <a:r>
                        <a:rPr sz="1800" spc="20" dirty="0">
                          <a:solidFill>
                            <a:srgbClr val="008080"/>
                          </a:solidFill>
                          <a:latin typeface="Verdana"/>
                          <a:cs typeface="Verdana"/>
                        </a:rPr>
                        <a:t> </a:t>
                      </a:r>
                      <a:r>
                        <a:rPr sz="1800" dirty="0">
                          <a:solidFill>
                            <a:srgbClr val="008080"/>
                          </a:solidFill>
                          <a:latin typeface="Verdana"/>
                          <a:cs typeface="Verdana"/>
                        </a:rPr>
                        <a:t>μέρες ΚΑ171</a:t>
                      </a:r>
                      <a:endParaRPr sz="1800" dirty="0">
                        <a:latin typeface="Verdana"/>
                        <a:cs typeface="Verdana"/>
                      </a:endParaRPr>
                    </a:p>
                  </a:txBody>
                  <a:tcPr marL="0" marR="0" marT="33020" marB="0">
                    <a:lnL w="12700">
                      <a:solidFill>
                        <a:srgbClr val="FFFFFF"/>
                      </a:solidFill>
                      <a:prstDash val="soli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lnB>
                    <a:solidFill>
                      <a:srgbClr val="D0D6E8"/>
                    </a:solidFill>
                  </a:tcPr>
                </a:tc>
                <a:tc>
                  <a:txBody>
                    <a:bodyPr/>
                    <a:lstStyle/>
                    <a:p>
                      <a:pPr marL="635" marR="3175">
                        <a:lnSpc>
                          <a:spcPct val="100000"/>
                        </a:lnSpc>
                        <a:spcBef>
                          <a:spcPts val="400"/>
                        </a:spcBef>
                      </a:pPr>
                      <a:r>
                        <a:rPr sz="1800" b="1" dirty="0">
                          <a:solidFill>
                            <a:srgbClr val="404040"/>
                          </a:solidFill>
                          <a:latin typeface="Verdana"/>
                          <a:cs typeface="Verdana"/>
                        </a:rPr>
                        <a:t>5</a:t>
                      </a:r>
                      <a:r>
                        <a:rPr sz="1800" b="1" spc="-20" dirty="0">
                          <a:solidFill>
                            <a:srgbClr val="404040"/>
                          </a:solidFill>
                          <a:latin typeface="Verdana"/>
                          <a:cs typeface="Verdana"/>
                        </a:rPr>
                        <a:t> </a:t>
                      </a:r>
                      <a:r>
                        <a:rPr sz="1800" b="1" spc="-5" dirty="0">
                          <a:solidFill>
                            <a:srgbClr val="404040"/>
                          </a:solidFill>
                          <a:latin typeface="Verdana"/>
                          <a:cs typeface="Verdana"/>
                        </a:rPr>
                        <a:t>μέρες</a:t>
                      </a:r>
                      <a:r>
                        <a:rPr sz="1800" b="1" spc="-10" dirty="0">
                          <a:solidFill>
                            <a:srgbClr val="404040"/>
                          </a:solidFill>
                          <a:latin typeface="Verdana"/>
                          <a:cs typeface="Verdana"/>
                        </a:rPr>
                        <a:t> </a:t>
                      </a:r>
                      <a:r>
                        <a:rPr sz="1800" b="1" dirty="0">
                          <a:solidFill>
                            <a:srgbClr val="404040"/>
                          </a:solidFill>
                          <a:latin typeface="Verdana"/>
                          <a:cs typeface="Verdana"/>
                        </a:rPr>
                        <a:t>–</a:t>
                      </a:r>
                      <a:r>
                        <a:rPr sz="1800" b="1" spc="-10" dirty="0">
                          <a:solidFill>
                            <a:srgbClr val="404040"/>
                          </a:solidFill>
                          <a:latin typeface="Verdana"/>
                          <a:cs typeface="Verdana"/>
                        </a:rPr>
                        <a:t> </a:t>
                      </a:r>
                      <a:r>
                        <a:rPr sz="1800" b="1" dirty="0">
                          <a:solidFill>
                            <a:srgbClr val="404040"/>
                          </a:solidFill>
                          <a:latin typeface="Verdana"/>
                          <a:cs typeface="Verdana"/>
                        </a:rPr>
                        <a:t>60</a:t>
                      </a:r>
                      <a:r>
                        <a:rPr sz="1800" b="1" spc="-25" dirty="0">
                          <a:solidFill>
                            <a:srgbClr val="404040"/>
                          </a:solidFill>
                          <a:latin typeface="Verdana"/>
                          <a:cs typeface="Verdana"/>
                        </a:rPr>
                        <a:t> </a:t>
                      </a:r>
                      <a:r>
                        <a:rPr sz="1800" b="1" spc="-5" dirty="0">
                          <a:solidFill>
                            <a:srgbClr val="404040"/>
                          </a:solidFill>
                          <a:latin typeface="Verdana"/>
                          <a:cs typeface="Verdana"/>
                        </a:rPr>
                        <a:t>ημέρες</a:t>
                      </a:r>
                      <a:r>
                        <a:rPr sz="1800" b="1" spc="-10" dirty="0">
                          <a:solidFill>
                            <a:srgbClr val="404040"/>
                          </a:solidFill>
                          <a:latin typeface="Verdana"/>
                          <a:cs typeface="Verdana"/>
                        </a:rPr>
                        <a:t> </a:t>
                      </a:r>
                      <a:r>
                        <a:rPr sz="1800" spc="-5" dirty="0">
                          <a:solidFill>
                            <a:srgbClr val="404040"/>
                          </a:solidFill>
                          <a:latin typeface="Verdana"/>
                          <a:cs typeface="Verdana"/>
                        </a:rPr>
                        <a:t>μη </a:t>
                      </a:r>
                      <a:r>
                        <a:rPr sz="1800" dirty="0">
                          <a:solidFill>
                            <a:srgbClr val="404040"/>
                          </a:solidFill>
                          <a:latin typeface="Verdana"/>
                          <a:cs typeface="Verdana"/>
                        </a:rPr>
                        <a:t>συμπεριλ.</a:t>
                      </a:r>
                      <a:r>
                        <a:rPr sz="1800" spc="-20" dirty="0">
                          <a:solidFill>
                            <a:srgbClr val="404040"/>
                          </a:solidFill>
                          <a:latin typeface="Verdana"/>
                          <a:cs typeface="Verdana"/>
                        </a:rPr>
                        <a:t> </a:t>
                      </a:r>
                      <a:r>
                        <a:rPr sz="1800" spc="-5" dirty="0">
                          <a:solidFill>
                            <a:srgbClr val="404040"/>
                          </a:solidFill>
                          <a:latin typeface="Verdana"/>
                          <a:cs typeface="Verdana"/>
                        </a:rPr>
                        <a:t>των</a:t>
                      </a:r>
                      <a:r>
                        <a:rPr sz="1800" spc="-20" dirty="0">
                          <a:solidFill>
                            <a:srgbClr val="404040"/>
                          </a:solidFill>
                          <a:latin typeface="Verdana"/>
                          <a:cs typeface="Verdana"/>
                        </a:rPr>
                        <a:t> </a:t>
                      </a:r>
                      <a:r>
                        <a:rPr sz="1800" dirty="0">
                          <a:solidFill>
                            <a:srgbClr val="404040"/>
                          </a:solidFill>
                          <a:latin typeface="Verdana"/>
                          <a:cs typeface="Verdana"/>
                        </a:rPr>
                        <a:t>ημερών</a:t>
                      </a:r>
                      <a:endParaRPr sz="1800" dirty="0">
                        <a:latin typeface="Verdana"/>
                        <a:cs typeface="Verdana"/>
                      </a:endParaRPr>
                    </a:p>
                    <a:p>
                      <a:pPr marL="635" marR="3175">
                        <a:lnSpc>
                          <a:spcPct val="100000"/>
                        </a:lnSpc>
                      </a:pPr>
                      <a:r>
                        <a:rPr lang="el-GR" sz="1800" spc="-5" dirty="0">
                          <a:solidFill>
                            <a:srgbClr val="404040"/>
                          </a:solidFill>
                          <a:latin typeface="Verdana"/>
                          <a:cs typeface="Verdana"/>
                        </a:rPr>
                        <a:t>Τ</a:t>
                      </a:r>
                      <a:r>
                        <a:rPr sz="1800" spc="-5" dirty="0">
                          <a:solidFill>
                            <a:srgbClr val="404040"/>
                          </a:solidFill>
                          <a:latin typeface="Verdana"/>
                          <a:cs typeface="Verdana"/>
                        </a:rPr>
                        <a:t>α</a:t>
                      </a:r>
                      <a:r>
                        <a:rPr sz="1800" spc="-5" dirty="0" err="1">
                          <a:solidFill>
                            <a:srgbClr val="404040"/>
                          </a:solidFill>
                          <a:latin typeface="Verdana"/>
                          <a:cs typeface="Verdana"/>
                        </a:rPr>
                        <a:t>ξιδίου</a:t>
                      </a:r>
                      <a:endParaRPr lang="el-GR" sz="1800" spc="-5" dirty="0">
                        <a:solidFill>
                          <a:srgbClr val="404040"/>
                        </a:solidFill>
                        <a:latin typeface="Verdana"/>
                        <a:cs typeface="Verdana"/>
                      </a:endParaRPr>
                    </a:p>
                    <a:p>
                      <a:pPr marL="635" marR="3175">
                        <a:lnSpc>
                          <a:spcPct val="100000"/>
                        </a:lnSpc>
                      </a:pPr>
                      <a:endParaRPr lang="el-GR" sz="1800" spc="-5" dirty="0">
                        <a:solidFill>
                          <a:srgbClr val="404040"/>
                        </a:solidFill>
                        <a:latin typeface="Verdana"/>
                        <a:cs typeface="Verdana"/>
                      </a:endParaRPr>
                    </a:p>
                    <a:p>
                      <a:pPr marL="635" marR="3175">
                        <a:lnSpc>
                          <a:spcPct val="100000"/>
                        </a:lnSpc>
                      </a:pPr>
                      <a:r>
                        <a:rPr lang="el-GR" sz="1800" dirty="0">
                          <a:latin typeface="Verdana"/>
                          <a:cs typeface="Verdana"/>
                        </a:rPr>
                        <a:t>8 ώρες διδασκαλίας ανά εβδομάδα</a:t>
                      </a:r>
                      <a:endParaRPr sz="1800" dirty="0">
                        <a:latin typeface="Verdana"/>
                        <a:cs typeface="Verdana"/>
                      </a:endParaRPr>
                    </a:p>
                  </a:txBody>
                  <a:tcPr marL="0" marR="0" marT="50800" marB="0">
                    <a:lnL w="12700" cap="flat" cmpd="sng" algn="ctr">
                      <a:solidFill>
                        <a:srgbClr val="FFFFFF"/>
                      </a:solidFill>
                      <a:prstDash val="solid"/>
                      <a:round/>
                      <a:headEnd type="none" w="med" len="med"/>
                      <a:tailEnd type="none" w="med" len="med"/>
                    </a:lnL>
                    <a:lnR w="12700">
                      <a:solidFill>
                        <a:srgbClr val="FFFFFF"/>
                      </a:solidFill>
                      <a:prstDash val="solid"/>
                    </a:lnR>
                    <a:lnT w="38100" cap="flat" cmpd="sng" algn="ctr">
                      <a:solidFill>
                        <a:srgbClr val="FFFFFF"/>
                      </a:solidFill>
                      <a:prstDash val="solid"/>
                      <a:round/>
                      <a:headEnd type="none" w="med" len="med"/>
                      <a:tailEnd type="none" w="med" len="med"/>
                    </a:lnT>
                    <a:lnB w="12700">
                      <a:solidFill>
                        <a:srgbClr val="FFFFFF"/>
                      </a:solidFill>
                      <a:prstDash val="solid"/>
                    </a:lnB>
                    <a:solidFill>
                      <a:srgbClr val="D0D6E8"/>
                    </a:solidFill>
                  </a:tcPr>
                </a:tc>
                <a:extLst>
                  <a:ext uri="{0D108BD9-81ED-4DB2-BD59-A6C34878D82A}">
                    <a16:rowId xmlns:a16="http://schemas.microsoft.com/office/drawing/2014/main" val="10004"/>
                  </a:ext>
                </a:extLst>
              </a:tr>
              <a:tr h="688162">
                <a:tc>
                  <a:txBody>
                    <a:bodyPr/>
                    <a:lstStyle/>
                    <a:p>
                      <a:pPr marL="90805">
                        <a:lnSpc>
                          <a:spcPct val="100000"/>
                        </a:lnSpc>
                        <a:spcBef>
                          <a:spcPts val="265"/>
                        </a:spcBef>
                      </a:pPr>
                      <a:r>
                        <a:rPr sz="1800" spc="-5" dirty="0">
                          <a:solidFill>
                            <a:srgbClr val="404040"/>
                          </a:solidFill>
                          <a:latin typeface="Verdana"/>
                          <a:cs typeface="Verdana"/>
                        </a:rPr>
                        <a:t>Συμμετοχή</a:t>
                      </a:r>
                      <a:r>
                        <a:rPr sz="1800" spc="-20" dirty="0">
                          <a:solidFill>
                            <a:srgbClr val="404040"/>
                          </a:solidFill>
                          <a:latin typeface="Verdana"/>
                          <a:cs typeface="Verdana"/>
                        </a:rPr>
                        <a:t> </a:t>
                      </a:r>
                      <a:r>
                        <a:rPr sz="1800" dirty="0">
                          <a:solidFill>
                            <a:srgbClr val="404040"/>
                          </a:solidFill>
                          <a:latin typeface="Verdana"/>
                          <a:cs typeface="Verdana"/>
                        </a:rPr>
                        <a:t>σε</a:t>
                      </a:r>
                      <a:r>
                        <a:rPr sz="1800" spc="-20" dirty="0">
                          <a:solidFill>
                            <a:srgbClr val="404040"/>
                          </a:solidFill>
                          <a:latin typeface="Verdana"/>
                          <a:cs typeface="Verdana"/>
                        </a:rPr>
                        <a:t> </a:t>
                      </a:r>
                      <a:r>
                        <a:rPr sz="1800" spc="-5" dirty="0">
                          <a:solidFill>
                            <a:srgbClr val="404040"/>
                          </a:solidFill>
                          <a:latin typeface="Verdana"/>
                          <a:cs typeface="Verdana"/>
                        </a:rPr>
                        <a:t>(BIPs)</a:t>
                      </a:r>
                      <a:r>
                        <a:rPr lang="el-GR" sz="1800" spc="-5" dirty="0">
                          <a:solidFill>
                            <a:srgbClr val="404040"/>
                          </a:solidFill>
                          <a:latin typeface="Verdana"/>
                          <a:cs typeface="Verdana"/>
                        </a:rPr>
                        <a:t> προκύπτει αλλά δεν </a:t>
                      </a:r>
                      <a:r>
                        <a:rPr lang="el-GR" sz="1800" spc="-5" dirty="0" err="1">
                          <a:solidFill>
                            <a:srgbClr val="404040"/>
                          </a:solidFill>
                          <a:latin typeface="Verdana"/>
                          <a:cs typeface="Verdana"/>
                        </a:rPr>
                        <a:t>εμίμπτει</a:t>
                      </a:r>
                      <a:r>
                        <a:rPr lang="el-GR" sz="1800" spc="-5" dirty="0">
                          <a:solidFill>
                            <a:srgbClr val="404040"/>
                          </a:solidFill>
                          <a:latin typeface="Verdana"/>
                          <a:cs typeface="Verdana"/>
                        </a:rPr>
                        <a:t> στην ελάχιστη σύνθεση </a:t>
                      </a:r>
                      <a:endParaRPr sz="1800" dirty="0">
                        <a:latin typeface="Verdana"/>
                        <a:cs typeface="Verdana"/>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4"/>
                    </a:solidFill>
                  </a:tcPr>
                </a:tc>
                <a:tc>
                  <a:txBody>
                    <a:bodyPr/>
                    <a:lstStyle/>
                    <a:p>
                      <a:pPr marL="139065" marR="3175">
                        <a:lnSpc>
                          <a:spcPct val="100000"/>
                        </a:lnSpc>
                        <a:spcBef>
                          <a:spcPts val="265"/>
                        </a:spcBef>
                      </a:pPr>
                      <a:r>
                        <a:rPr sz="1800" b="1" dirty="0">
                          <a:solidFill>
                            <a:srgbClr val="404040"/>
                          </a:solidFill>
                          <a:latin typeface="Verdana"/>
                          <a:cs typeface="Verdana"/>
                        </a:rPr>
                        <a:t>5</a:t>
                      </a:r>
                      <a:r>
                        <a:rPr sz="1800" b="1" spc="-40" dirty="0">
                          <a:solidFill>
                            <a:srgbClr val="404040"/>
                          </a:solidFill>
                          <a:latin typeface="Verdana"/>
                          <a:cs typeface="Verdana"/>
                        </a:rPr>
                        <a:t> </a:t>
                      </a:r>
                      <a:r>
                        <a:rPr sz="1800" b="1" dirty="0">
                          <a:solidFill>
                            <a:srgbClr val="404040"/>
                          </a:solidFill>
                          <a:latin typeface="Verdana"/>
                          <a:cs typeface="Verdana"/>
                        </a:rPr>
                        <a:t>–</a:t>
                      </a:r>
                      <a:r>
                        <a:rPr sz="1800" b="1" spc="-20" dirty="0">
                          <a:solidFill>
                            <a:srgbClr val="404040"/>
                          </a:solidFill>
                          <a:latin typeface="Verdana"/>
                          <a:cs typeface="Verdana"/>
                        </a:rPr>
                        <a:t> </a:t>
                      </a:r>
                      <a:r>
                        <a:rPr sz="1800" b="1" dirty="0">
                          <a:solidFill>
                            <a:srgbClr val="404040"/>
                          </a:solidFill>
                          <a:latin typeface="Verdana"/>
                          <a:cs typeface="Verdana"/>
                        </a:rPr>
                        <a:t>30</a:t>
                      </a:r>
                      <a:r>
                        <a:rPr sz="1800" b="1" spc="-45" dirty="0">
                          <a:solidFill>
                            <a:srgbClr val="404040"/>
                          </a:solidFill>
                          <a:latin typeface="Verdana"/>
                          <a:cs typeface="Verdana"/>
                        </a:rPr>
                        <a:t> </a:t>
                      </a:r>
                      <a:r>
                        <a:rPr sz="1800" b="1" spc="-5" dirty="0">
                          <a:solidFill>
                            <a:srgbClr val="404040"/>
                          </a:solidFill>
                          <a:latin typeface="Verdana"/>
                          <a:cs typeface="Verdana"/>
                        </a:rPr>
                        <a:t>ημέρες</a:t>
                      </a:r>
                      <a:endParaRPr sz="1800" dirty="0">
                        <a:latin typeface="Verdana"/>
                        <a:cs typeface="Verdana"/>
                      </a:endParaRPr>
                    </a:p>
                    <a:p>
                      <a:pPr marL="635" marR="3175">
                        <a:lnSpc>
                          <a:spcPct val="100000"/>
                        </a:lnSpc>
                        <a:tabLst>
                          <a:tab pos="2804795" algn="l"/>
                        </a:tabLst>
                      </a:pPr>
                      <a:r>
                        <a:rPr sz="1800" dirty="0">
                          <a:solidFill>
                            <a:srgbClr val="8F45C6"/>
                          </a:solidFill>
                          <a:latin typeface="Verdana"/>
                          <a:cs typeface="Verdana"/>
                        </a:rPr>
                        <a:t>(επιπ</a:t>
                      </a:r>
                      <a:r>
                        <a:rPr sz="1800" dirty="0" err="1">
                          <a:solidFill>
                            <a:srgbClr val="8F45C6"/>
                          </a:solidFill>
                          <a:latin typeface="Verdana"/>
                          <a:cs typeface="Verdana"/>
                        </a:rPr>
                        <a:t>λέον</a:t>
                      </a:r>
                      <a:r>
                        <a:rPr sz="1800" spc="-20" dirty="0">
                          <a:solidFill>
                            <a:srgbClr val="8F45C6"/>
                          </a:solidFill>
                          <a:latin typeface="Verdana"/>
                          <a:cs typeface="Verdana"/>
                        </a:rPr>
                        <a:t> </a:t>
                      </a:r>
                      <a:r>
                        <a:rPr sz="1800" dirty="0">
                          <a:solidFill>
                            <a:srgbClr val="8F45C6"/>
                          </a:solidFill>
                          <a:latin typeface="Verdana"/>
                          <a:cs typeface="Verdana"/>
                        </a:rPr>
                        <a:t>υπ</a:t>
                      </a:r>
                      <a:r>
                        <a:rPr sz="1800" dirty="0" err="1">
                          <a:solidFill>
                            <a:srgbClr val="8F45C6"/>
                          </a:solidFill>
                          <a:latin typeface="Verdana"/>
                          <a:cs typeface="Verdana"/>
                        </a:rPr>
                        <a:t>οχρεωτικό</a:t>
                      </a:r>
                      <a:r>
                        <a:rPr lang="el-GR" sz="1800" dirty="0">
                          <a:solidFill>
                            <a:srgbClr val="8F45C6"/>
                          </a:solidFill>
                          <a:latin typeface="Verdana"/>
                          <a:cs typeface="Verdana"/>
                        </a:rPr>
                        <a:t> </a:t>
                      </a:r>
                      <a:r>
                        <a:rPr sz="1800" dirty="0" err="1">
                          <a:solidFill>
                            <a:srgbClr val="8F45C6"/>
                          </a:solidFill>
                          <a:latin typeface="Verdana"/>
                          <a:cs typeface="Verdana"/>
                        </a:rPr>
                        <a:t>δι</a:t>
                      </a:r>
                      <a:r>
                        <a:rPr sz="1800" dirty="0">
                          <a:solidFill>
                            <a:srgbClr val="8F45C6"/>
                          </a:solidFill>
                          <a:latin typeface="Verdana"/>
                          <a:cs typeface="Verdana"/>
                        </a:rPr>
                        <a:t>αδικτυακό</a:t>
                      </a:r>
                      <a:r>
                        <a:rPr sz="1800" spc="-35" dirty="0">
                          <a:solidFill>
                            <a:srgbClr val="8F45C6"/>
                          </a:solidFill>
                          <a:latin typeface="Verdana"/>
                          <a:cs typeface="Verdana"/>
                        </a:rPr>
                        <a:t> </a:t>
                      </a:r>
                      <a:r>
                        <a:rPr sz="1800" spc="-5" dirty="0">
                          <a:solidFill>
                            <a:srgbClr val="8F45C6"/>
                          </a:solidFill>
                          <a:latin typeface="Verdana"/>
                          <a:cs typeface="Verdana"/>
                        </a:rPr>
                        <a:t>κομμάτι)</a:t>
                      </a:r>
                      <a:endParaRPr sz="1800" dirty="0">
                        <a:latin typeface="Verdana"/>
                        <a:cs typeface="Verdana"/>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4"/>
                    </a:solidFill>
                  </a:tcPr>
                </a:tc>
                <a:extLst>
                  <a:ext uri="{0D108BD9-81ED-4DB2-BD59-A6C34878D82A}">
                    <a16:rowId xmlns:a16="http://schemas.microsoft.com/office/drawing/2014/main" val="10005"/>
                  </a:ext>
                </a:extLst>
              </a:tr>
            </a:tbl>
          </a:graphicData>
        </a:graphic>
      </p:graphicFrame>
      <p:sp>
        <p:nvSpPr>
          <p:cNvPr id="7" name="object 7"/>
          <p:cNvSpPr txBox="1"/>
          <p:nvPr/>
        </p:nvSpPr>
        <p:spPr>
          <a:xfrm>
            <a:off x="130260" y="3794716"/>
            <a:ext cx="10433050" cy="871219"/>
          </a:xfrm>
          <a:prstGeom prst="rect">
            <a:avLst/>
          </a:prstGeom>
        </p:spPr>
        <p:txBody>
          <a:bodyPr vert="horz" wrap="square" lIns="0" tIns="57785" rIns="0" bIns="0" rtlCol="0">
            <a:spAutoFit/>
          </a:bodyPr>
          <a:lstStyle/>
          <a:p>
            <a:pPr marL="338455" indent="-326390">
              <a:lnSpc>
                <a:spcPct val="100000"/>
              </a:lnSpc>
              <a:spcBef>
                <a:spcPts val="455"/>
              </a:spcBef>
              <a:buFont typeface="Courier New"/>
              <a:buChar char="o"/>
              <a:tabLst>
                <a:tab pos="338455" algn="l"/>
                <a:tab pos="339090" algn="l"/>
              </a:tabLst>
            </a:pPr>
            <a:r>
              <a:rPr sz="1200" spc="-5" dirty="0">
                <a:solidFill>
                  <a:srgbClr val="8F45C6"/>
                </a:solidFill>
                <a:latin typeface="Verdana"/>
                <a:cs typeface="Verdana"/>
              </a:rPr>
              <a:t>Οι</a:t>
            </a:r>
            <a:r>
              <a:rPr sz="1200" dirty="0">
                <a:solidFill>
                  <a:srgbClr val="8F45C6"/>
                </a:solidFill>
                <a:latin typeface="Verdana"/>
                <a:cs typeface="Verdana"/>
              </a:rPr>
              <a:t> </a:t>
            </a:r>
            <a:r>
              <a:rPr sz="1200" spc="-5" dirty="0">
                <a:solidFill>
                  <a:srgbClr val="8F45C6"/>
                </a:solidFill>
                <a:latin typeface="Verdana"/>
                <a:cs typeface="Verdana"/>
              </a:rPr>
              <a:t>ελάχιστες</a:t>
            </a:r>
            <a:r>
              <a:rPr sz="1200" spc="15" dirty="0">
                <a:solidFill>
                  <a:srgbClr val="8F45C6"/>
                </a:solidFill>
                <a:latin typeface="Verdana"/>
                <a:cs typeface="Verdana"/>
              </a:rPr>
              <a:t> </a:t>
            </a:r>
            <a:r>
              <a:rPr sz="1200" spc="-5" dirty="0">
                <a:solidFill>
                  <a:srgbClr val="8F45C6"/>
                </a:solidFill>
                <a:latin typeface="Verdana"/>
                <a:cs typeface="Verdana"/>
              </a:rPr>
              <a:t>εργάσιμες</a:t>
            </a:r>
            <a:r>
              <a:rPr sz="1200" spc="10" dirty="0">
                <a:solidFill>
                  <a:srgbClr val="8F45C6"/>
                </a:solidFill>
                <a:latin typeface="Verdana"/>
                <a:cs typeface="Verdana"/>
              </a:rPr>
              <a:t> </a:t>
            </a:r>
            <a:r>
              <a:rPr sz="1200" dirty="0">
                <a:solidFill>
                  <a:srgbClr val="8F45C6"/>
                </a:solidFill>
                <a:latin typeface="Verdana"/>
                <a:cs typeface="Verdana"/>
              </a:rPr>
              <a:t>μέρες</a:t>
            </a:r>
            <a:r>
              <a:rPr sz="1200" spc="-5" dirty="0">
                <a:solidFill>
                  <a:srgbClr val="8F45C6"/>
                </a:solidFill>
                <a:latin typeface="Verdana"/>
                <a:cs typeface="Verdana"/>
              </a:rPr>
              <a:t> πρέπει</a:t>
            </a:r>
            <a:r>
              <a:rPr sz="1200" spc="-30" dirty="0">
                <a:solidFill>
                  <a:srgbClr val="8F45C6"/>
                </a:solidFill>
                <a:latin typeface="Verdana"/>
                <a:cs typeface="Verdana"/>
              </a:rPr>
              <a:t> </a:t>
            </a:r>
            <a:r>
              <a:rPr sz="1200" dirty="0">
                <a:solidFill>
                  <a:srgbClr val="8F45C6"/>
                </a:solidFill>
                <a:latin typeface="Verdana"/>
                <a:cs typeface="Verdana"/>
              </a:rPr>
              <a:t>να </a:t>
            </a:r>
            <a:r>
              <a:rPr sz="1200" spc="-5" dirty="0">
                <a:solidFill>
                  <a:srgbClr val="8F45C6"/>
                </a:solidFill>
                <a:latin typeface="Verdana"/>
                <a:cs typeface="Verdana"/>
              </a:rPr>
              <a:t>είναι</a:t>
            </a:r>
            <a:r>
              <a:rPr sz="1200" spc="5" dirty="0">
                <a:solidFill>
                  <a:srgbClr val="8F45C6"/>
                </a:solidFill>
                <a:latin typeface="Verdana"/>
                <a:cs typeface="Verdana"/>
              </a:rPr>
              <a:t> </a:t>
            </a:r>
            <a:r>
              <a:rPr sz="1200" spc="-5" dirty="0">
                <a:solidFill>
                  <a:srgbClr val="8F45C6"/>
                </a:solidFill>
                <a:latin typeface="Verdana"/>
                <a:cs typeface="Verdana"/>
              </a:rPr>
              <a:t>συνεχόμενες</a:t>
            </a:r>
            <a:endParaRPr sz="1200" dirty="0">
              <a:latin typeface="Verdana"/>
              <a:cs typeface="Verdana"/>
            </a:endParaRPr>
          </a:p>
          <a:p>
            <a:pPr marL="347980" indent="-335280">
              <a:lnSpc>
                <a:spcPct val="100000"/>
              </a:lnSpc>
              <a:spcBef>
                <a:spcPts val="360"/>
              </a:spcBef>
              <a:buFont typeface="Courier New"/>
              <a:buChar char="o"/>
              <a:tabLst>
                <a:tab pos="347345" algn="l"/>
                <a:tab pos="347980" algn="l"/>
              </a:tabLst>
            </a:pPr>
            <a:r>
              <a:rPr sz="1200" spc="-5" dirty="0">
                <a:solidFill>
                  <a:srgbClr val="404040"/>
                </a:solidFill>
                <a:latin typeface="Verdana"/>
                <a:cs typeface="Verdana"/>
              </a:rPr>
              <a:t>Στην</a:t>
            </a:r>
            <a:r>
              <a:rPr sz="1200" spc="20" dirty="0">
                <a:solidFill>
                  <a:srgbClr val="404040"/>
                </a:solidFill>
                <a:latin typeface="Verdana"/>
                <a:cs typeface="Verdana"/>
              </a:rPr>
              <a:t> </a:t>
            </a:r>
            <a:r>
              <a:rPr sz="1200" spc="-5" dirty="0">
                <a:solidFill>
                  <a:srgbClr val="404040"/>
                </a:solidFill>
                <a:latin typeface="Verdana"/>
                <a:cs typeface="Verdana"/>
              </a:rPr>
              <a:t>ελάχιστη</a:t>
            </a:r>
            <a:r>
              <a:rPr sz="1200" spc="35" dirty="0">
                <a:solidFill>
                  <a:srgbClr val="404040"/>
                </a:solidFill>
                <a:latin typeface="Verdana"/>
                <a:cs typeface="Verdana"/>
              </a:rPr>
              <a:t> </a:t>
            </a:r>
            <a:r>
              <a:rPr sz="1200" spc="-5" dirty="0">
                <a:solidFill>
                  <a:srgbClr val="404040"/>
                </a:solidFill>
                <a:latin typeface="Verdana"/>
                <a:cs typeface="Verdana"/>
              </a:rPr>
              <a:t>διάρκεια</a:t>
            </a:r>
            <a:r>
              <a:rPr sz="1200" spc="5" dirty="0">
                <a:solidFill>
                  <a:srgbClr val="404040"/>
                </a:solidFill>
                <a:latin typeface="Verdana"/>
                <a:cs typeface="Verdana"/>
              </a:rPr>
              <a:t> </a:t>
            </a:r>
            <a:r>
              <a:rPr sz="1200" spc="-5" dirty="0">
                <a:solidFill>
                  <a:srgbClr val="404040"/>
                </a:solidFill>
                <a:latin typeface="Verdana"/>
                <a:cs typeface="Verdana"/>
              </a:rPr>
              <a:t>κινητικότητας</a:t>
            </a:r>
            <a:r>
              <a:rPr sz="1200" spc="40" dirty="0">
                <a:solidFill>
                  <a:srgbClr val="404040"/>
                </a:solidFill>
                <a:latin typeface="Verdana"/>
                <a:cs typeface="Verdana"/>
              </a:rPr>
              <a:t> </a:t>
            </a:r>
            <a:r>
              <a:rPr sz="1200" dirty="0">
                <a:solidFill>
                  <a:srgbClr val="404040"/>
                </a:solidFill>
                <a:latin typeface="Verdana"/>
                <a:cs typeface="Verdana"/>
              </a:rPr>
              <a:t>δε</a:t>
            </a:r>
            <a:r>
              <a:rPr sz="1200" spc="-15" dirty="0">
                <a:solidFill>
                  <a:srgbClr val="404040"/>
                </a:solidFill>
                <a:latin typeface="Verdana"/>
                <a:cs typeface="Verdana"/>
              </a:rPr>
              <a:t> </a:t>
            </a:r>
            <a:r>
              <a:rPr sz="1200" spc="-5" dirty="0">
                <a:solidFill>
                  <a:srgbClr val="404040"/>
                </a:solidFill>
                <a:latin typeface="Verdana"/>
                <a:cs typeface="Verdana"/>
              </a:rPr>
              <a:t>συμπεριλαμβάνονται</a:t>
            </a:r>
            <a:r>
              <a:rPr sz="1200" spc="35" dirty="0">
                <a:solidFill>
                  <a:srgbClr val="404040"/>
                </a:solidFill>
                <a:latin typeface="Verdana"/>
                <a:cs typeface="Verdana"/>
              </a:rPr>
              <a:t> </a:t>
            </a:r>
            <a:r>
              <a:rPr sz="1200" dirty="0">
                <a:solidFill>
                  <a:srgbClr val="404040"/>
                </a:solidFill>
                <a:latin typeface="Verdana"/>
                <a:cs typeface="Verdana"/>
              </a:rPr>
              <a:t>οι</a:t>
            </a:r>
            <a:r>
              <a:rPr sz="1200" spc="5" dirty="0">
                <a:solidFill>
                  <a:srgbClr val="404040"/>
                </a:solidFill>
                <a:latin typeface="Verdana"/>
                <a:cs typeface="Verdana"/>
              </a:rPr>
              <a:t> </a:t>
            </a:r>
            <a:r>
              <a:rPr sz="1200" spc="-5" dirty="0">
                <a:solidFill>
                  <a:srgbClr val="404040"/>
                </a:solidFill>
                <a:latin typeface="Verdana"/>
                <a:cs typeface="Verdana"/>
              </a:rPr>
              <a:t>μέρες ταξιδίου</a:t>
            </a:r>
            <a:endParaRPr sz="1200" dirty="0">
              <a:latin typeface="Verdana"/>
              <a:cs typeface="Verdana"/>
            </a:endParaRPr>
          </a:p>
          <a:p>
            <a:pPr marL="338455" indent="-326390">
              <a:lnSpc>
                <a:spcPct val="100000"/>
              </a:lnSpc>
              <a:spcBef>
                <a:spcPts val="185"/>
              </a:spcBef>
              <a:buFont typeface="Courier New"/>
              <a:buChar char="o"/>
              <a:tabLst>
                <a:tab pos="338455" algn="l"/>
                <a:tab pos="339090" algn="l"/>
              </a:tabLst>
            </a:pPr>
            <a:r>
              <a:rPr sz="1200" spc="-5" dirty="0">
                <a:solidFill>
                  <a:srgbClr val="404040"/>
                </a:solidFill>
                <a:latin typeface="Verdana"/>
                <a:cs typeface="Verdana"/>
              </a:rPr>
              <a:t>Οι</a:t>
            </a:r>
            <a:r>
              <a:rPr sz="1200" spc="10" dirty="0">
                <a:solidFill>
                  <a:srgbClr val="404040"/>
                </a:solidFill>
                <a:latin typeface="Verdana"/>
                <a:cs typeface="Verdana"/>
              </a:rPr>
              <a:t> </a:t>
            </a:r>
            <a:r>
              <a:rPr sz="1200" spc="-5" dirty="0">
                <a:solidFill>
                  <a:srgbClr val="404040"/>
                </a:solidFill>
                <a:latin typeface="Verdana"/>
                <a:cs typeface="Verdana"/>
              </a:rPr>
              <a:t>εξερχόμενες κινητικότητες</a:t>
            </a:r>
            <a:r>
              <a:rPr sz="1200" spc="475" dirty="0">
                <a:solidFill>
                  <a:srgbClr val="404040"/>
                </a:solidFill>
                <a:latin typeface="Verdana"/>
                <a:cs typeface="Verdana"/>
              </a:rPr>
              <a:t> </a:t>
            </a:r>
            <a:r>
              <a:rPr sz="1200" spc="-5" dirty="0">
                <a:solidFill>
                  <a:srgbClr val="404040"/>
                </a:solidFill>
                <a:latin typeface="Verdana"/>
                <a:cs typeface="Verdana"/>
              </a:rPr>
              <a:t>μπορούν</a:t>
            </a:r>
            <a:r>
              <a:rPr sz="1200" spc="-10" dirty="0">
                <a:solidFill>
                  <a:srgbClr val="404040"/>
                </a:solidFill>
                <a:latin typeface="Verdana"/>
                <a:cs typeface="Verdana"/>
              </a:rPr>
              <a:t> </a:t>
            </a:r>
            <a:r>
              <a:rPr sz="1200" dirty="0">
                <a:solidFill>
                  <a:srgbClr val="404040"/>
                </a:solidFill>
                <a:latin typeface="Verdana"/>
                <a:cs typeface="Verdana"/>
              </a:rPr>
              <a:t>να</a:t>
            </a:r>
            <a:r>
              <a:rPr sz="1200" spc="10" dirty="0">
                <a:solidFill>
                  <a:srgbClr val="404040"/>
                </a:solidFill>
                <a:latin typeface="Verdana"/>
                <a:cs typeface="Verdana"/>
              </a:rPr>
              <a:t> </a:t>
            </a:r>
            <a:r>
              <a:rPr sz="1200" spc="-5" dirty="0">
                <a:solidFill>
                  <a:srgbClr val="404040"/>
                </a:solidFill>
                <a:latin typeface="Verdana"/>
                <a:cs typeface="Verdana"/>
              </a:rPr>
              <a:t>πραγματοποιηθούν</a:t>
            </a:r>
            <a:r>
              <a:rPr sz="1200" dirty="0">
                <a:solidFill>
                  <a:srgbClr val="404040"/>
                </a:solidFill>
                <a:latin typeface="Verdana"/>
                <a:cs typeface="Verdana"/>
              </a:rPr>
              <a:t> </a:t>
            </a:r>
            <a:r>
              <a:rPr sz="1200" spc="-5" dirty="0">
                <a:solidFill>
                  <a:srgbClr val="404040"/>
                </a:solidFill>
                <a:latin typeface="Verdana"/>
                <a:cs typeface="Verdana"/>
              </a:rPr>
              <a:t>σε</a:t>
            </a:r>
            <a:r>
              <a:rPr sz="1200" spc="10" dirty="0">
                <a:solidFill>
                  <a:srgbClr val="404040"/>
                </a:solidFill>
                <a:latin typeface="Verdana"/>
                <a:cs typeface="Verdana"/>
              </a:rPr>
              <a:t> </a:t>
            </a:r>
            <a:r>
              <a:rPr sz="1200" spc="-5" dirty="0">
                <a:solidFill>
                  <a:srgbClr val="404040"/>
                </a:solidFill>
                <a:latin typeface="Verdana"/>
                <a:cs typeface="Verdana"/>
              </a:rPr>
              <a:t>οποιαδήποτε</a:t>
            </a:r>
            <a:r>
              <a:rPr sz="1200" spc="-15" dirty="0">
                <a:solidFill>
                  <a:srgbClr val="404040"/>
                </a:solidFill>
                <a:latin typeface="Verdana"/>
                <a:cs typeface="Verdana"/>
              </a:rPr>
              <a:t> </a:t>
            </a:r>
            <a:r>
              <a:rPr sz="1200" dirty="0">
                <a:solidFill>
                  <a:srgbClr val="404040"/>
                </a:solidFill>
                <a:latin typeface="Verdana"/>
                <a:cs typeface="Verdana"/>
              </a:rPr>
              <a:t>χώρα</a:t>
            </a:r>
            <a:r>
              <a:rPr sz="1200" spc="50" dirty="0">
                <a:solidFill>
                  <a:srgbClr val="404040"/>
                </a:solidFill>
                <a:latin typeface="Verdana"/>
                <a:cs typeface="Verdana"/>
              </a:rPr>
              <a:t> </a:t>
            </a:r>
            <a:r>
              <a:rPr sz="1200" u="sng" dirty="0">
                <a:solidFill>
                  <a:srgbClr val="404040"/>
                </a:solidFill>
                <a:uFill>
                  <a:solidFill>
                    <a:srgbClr val="404040"/>
                  </a:solidFill>
                </a:uFill>
                <a:latin typeface="Verdana"/>
                <a:cs typeface="Verdana"/>
              </a:rPr>
              <a:t>εκτός</a:t>
            </a:r>
            <a:r>
              <a:rPr sz="1200" u="sng" spc="10" dirty="0">
                <a:solidFill>
                  <a:srgbClr val="404040"/>
                </a:solidFill>
                <a:uFill>
                  <a:solidFill>
                    <a:srgbClr val="404040"/>
                  </a:solidFill>
                </a:uFill>
                <a:latin typeface="Verdana"/>
                <a:cs typeface="Verdana"/>
              </a:rPr>
              <a:t> </a:t>
            </a:r>
            <a:r>
              <a:rPr sz="1200" u="sng" spc="-5" dirty="0">
                <a:solidFill>
                  <a:srgbClr val="404040"/>
                </a:solidFill>
                <a:uFill>
                  <a:solidFill>
                    <a:srgbClr val="404040"/>
                  </a:solidFill>
                </a:uFill>
                <a:latin typeface="Verdana"/>
                <a:cs typeface="Verdana"/>
              </a:rPr>
              <a:t>από</a:t>
            </a:r>
            <a:r>
              <a:rPr sz="1200" u="sng" spc="5" dirty="0">
                <a:solidFill>
                  <a:srgbClr val="404040"/>
                </a:solidFill>
                <a:uFill>
                  <a:solidFill>
                    <a:srgbClr val="404040"/>
                  </a:solidFill>
                </a:uFill>
                <a:latin typeface="Verdana"/>
                <a:cs typeface="Verdana"/>
              </a:rPr>
              <a:t> </a:t>
            </a:r>
            <a:r>
              <a:rPr sz="1200" u="sng" spc="-5" dirty="0">
                <a:solidFill>
                  <a:srgbClr val="404040"/>
                </a:solidFill>
                <a:uFill>
                  <a:solidFill>
                    <a:srgbClr val="404040"/>
                  </a:solidFill>
                </a:uFill>
                <a:latin typeface="Verdana"/>
                <a:cs typeface="Verdana"/>
              </a:rPr>
              <a:t>τη</a:t>
            </a:r>
            <a:r>
              <a:rPr sz="1200" u="sng" spc="15" dirty="0">
                <a:solidFill>
                  <a:srgbClr val="404040"/>
                </a:solidFill>
                <a:uFill>
                  <a:solidFill>
                    <a:srgbClr val="404040"/>
                  </a:solidFill>
                </a:uFill>
                <a:latin typeface="Verdana"/>
                <a:cs typeface="Verdana"/>
              </a:rPr>
              <a:t> </a:t>
            </a:r>
            <a:r>
              <a:rPr sz="1200" u="sng" dirty="0">
                <a:solidFill>
                  <a:srgbClr val="404040"/>
                </a:solidFill>
                <a:uFill>
                  <a:solidFill>
                    <a:srgbClr val="404040"/>
                  </a:solidFill>
                </a:uFill>
                <a:latin typeface="Verdana"/>
                <a:cs typeface="Verdana"/>
              </a:rPr>
              <a:t>χώρα</a:t>
            </a:r>
            <a:r>
              <a:rPr sz="1200" u="sng" spc="10" dirty="0">
                <a:solidFill>
                  <a:srgbClr val="404040"/>
                </a:solidFill>
                <a:uFill>
                  <a:solidFill>
                    <a:srgbClr val="404040"/>
                  </a:solidFill>
                </a:uFill>
                <a:latin typeface="Verdana"/>
                <a:cs typeface="Verdana"/>
              </a:rPr>
              <a:t> </a:t>
            </a:r>
            <a:r>
              <a:rPr sz="1200" u="sng" spc="-5" dirty="0">
                <a:solidFill>
                  <a:srgbClr val="404040"/>
                </a:solidFill>
                <a:uFill>
                  <a:solidFill>
                    <a:srgbClr val="404040"/>
                  </a:solidFill>
                </a:uFill>
                <a:latin typeface="Verdana"/>
                <a:cs typeface="Verdana"/>
              </a:rPr>
              <a:t>διαμονής</a:t>
            </a:r>
            <a:r>
              <a:rPr sz="1200" u="sng" spc="10" dirty="0">
                <a:solidFill>
                  <a:srgbClr val="404040"/>
                </a:solidFill>
                <a:uFill>
                  <a:solidFill>
                    <a:srgbClr val="404040"/>
                  </a:solidFill>
                </a:uFill>
                <a:latin typeface="Verdana"/>
                <a:cs typeface="Verdana"/>
              </a:rPr>
              <a:t> </a:t>
            </a:r>
            <a:r>
              <a:rPr sz="1200" u="sng" dirty="0">
                <a:solidFill>
                  <a:srgbClr val="404040"/>
                </a:solidFill>
                <a:uFill>
                  <a:solidFill>
                    <a:srgbClr val="404040"/>
                  </a:solidFill>
                </a:uFill>
                <a:latin typeface="Verdana"/>
                <a:cs typeface="Verdana"/>
              </a:rPr>
              <a:t>του</a:t>
            </a:r>
            <a:r>
              <a:rPr sz="1200" u="sng" spc="15" dirty="0">
                <a:solidFill>
                  <a:srgbClr val="404040"/>
                </a:solidFill>
                <a:uFill>
                  <a:solidFill>
                    <a:srgbClr val="404040"/>
                  </a:solidFill>
                </a:uFill>
                <a:latin typeface="Verdana"/>
                <a:cs typeface="Verdana"/>
              </a:rPr>
              <a:t> </a:t>
            </a:r>
            <a:r>
              <a:rPr sz="1200" u="sng" spc="-5" dirty="0">
                <a:solidFill>
                  <a:srgbClr val="404040"/>
                </a:solidFill>
                <a:uFill>
                  <a:solidFill>
                    <a:srgbClr val="404040"/>
                  </a:solidFill>
                </a:uFill>
                <a:latin typeface="Verdana"/>
                <a:cs typeface="Verdana"/>
              </a:rPr>
              <a:t>συμμετέχοντα</a:t>
            </a:r>
            <a:endParaRPr sz="1200" dirty="0">
              <a:latin typeface="Verdana"/>
              <a:cs typeface="Verdana"/>
            </a:endParaRPr>
          </a:p>
          <a:p>
            <a:pPr marL="12700">
              <a:lnSpc>
                <a:spcPct val="100000"/>
              </a:lnSpc>
              <a:tabLst>
                <a:tab pos="335280" algn="l"/>
              </a:tabLst>
            </a:pPr>
            <a:r>
              <a:rPr sz="1200" u="sng" dirty="0">
                <a:solidFill>
                  <a:srgbClr val="404040"/>
                </a:solidFill>
                <a:uFill>
                  <a:solidFill>
                    <a:srgbClr val="404040"/>
                  </a:solidFill>
                </a:uFill>
                <a:latin typeface="Times New Roman"/>
                <a:cs typeface="Times New Roman"/>
              </a:rPr>
              <a:t> 	</a:t>
            </a:r>
            <a:r>
              <a:rPr sz="1200" u="sng" spc="-5" dirty="0">
                <a:solidFill>
                  <a:srgbClr val="404040"/>
                </a:solidFill>
                <a:uFill>
                  <a:solidFill>
                    <a:srgbClr val="404040"/>
                  </a:solidFill>
                </a:uFill>
                <a:latin typeface="Verdana"/>
                <a:cs typeface="Verdana"/>
              </a:rPr>
              <a:t>και</a:t>
            </a:r>
            <a:r>
              <a:rPr sz="1200" u="sng" spc="5" dirty="0">
                <a:solidFill>
                  <a:srgbClr val="404040"/>
                </a:solidFill>
                <a:uFill>
                  <a:solidFill>
                    <a:srgbClr val="404040"/>
                  </a:solidFill>
                </a:uFill>
                <a:latin typeface="Verdana"/>
                <a:cs typeface="Verdana"/>
              </a:rPr>
              <a:t> </a:t>
            </a:r>
            <a:r>
              <a:rPr sz="1200" u="sng" dirty="0">
                <a:solidFill>
                  <a:srgbClr val="404040"/>
                </a:solidFill>
                <a:uFill>
                  <a:solidFill>
                    <a:srgbClr val="404040"/>
                  </a:solidFill>
                </a:uFill>
                <a:latin typeface="Verdana"/>
                <a:cs typeface="Verdana"/>
              </a:rPr>
              <a:t>τη</a:t>
            </a:r>
            <a:r>
              <a:rPr sz="1200" u="sng" spc="-5" dirty="0">
                <a:solidFill>
                  <a:srgbClr val="404040"/>
                </a:solidFill>
                <a:uFill>
                  <a:solidFill>
                    <a:srgbClr val="404040"/>
                  </a:solidFill>
                </a:uFill>
                <a:latin typeface="Verdana"/>
                <a:cs typeface="Verdana"/>
              </a:rPr>
              <a:t> </a:t>
            </a:r>
            <a:r>
              <a:rPr sz="1200" u="sng" dirty="0">
                <a:solidFill>
                  <a:srgbClr val="404040"/>
                </a:solidFill>
                <a:uFill>
                  <a:solidFill>
                    <a:srgbClr val="404040"/>
                  </a:solidFill>
                </a:uFill>
                <a:latin typeface="Verdana"/>
                <a:cs typeface="Verdana"/>
              </a:rPr>
              <a:t>χώρα</a:t>
            </a:r>
            <a:r>
              <a:rPr sz="1200" u="sng" spc="-5" dirty="0">
                <a:solidFill>
                  <a:srgbClr val="404040"/>
                </a:solidFill>
                <a:uFill>
                  <a:solidFill>
                    <a:srgbClr val="404040"/>
                  </a:solidFill>
                </a:uFill>
                <a:latin typeface="Verdana"/>
                <a:cs typeface="Verdana"/>
              </a:rPr>
              <a:t> </a:t>
            </a:r>
            <a:r>
              <a:rPr sz="1200" u="sng" dirty="0">
                <a:solidFill>
                  <a:srgbClr val="404040"/>
                </a:solidFill>
                <a:uFill>
                  <a:solidFill>
                    <a:srgbClr val="404040"/>
                  </a:solidFill>
                </a:uFill>
                <a:latin typeface="Verdana"/>
                <a:cs typeface="Verdana"/>
              </a:rPr>
              <a:t>του</a:t>
            </a:r>
            <a:r>
              <a:rPr sz="1200" u="sng" spc="-10" dirty="0">
                <a:solidFill>
                  <a:srgbClr val="404040"/>
                </a:solidFill>
                <a:uFill>
                  <a:solidFill>
                    <a:srgbClr val="404040"/>
                  </a:solidFill>
                </a:uFill>
                <a:latin typeface="Verdana"/>
                <a:cs typeface="Verdana"/>
              </a:rPr>
              <a:t> </a:t>
            </a:r>
            <a:r>
              <a:rPr sz="1200" u="sng" spc="-5" dirty="0">
                <a:solidFill>
                  <a:srgbClr val="404040"/>
                </a:solidFill>
                <a:uFill>
                  <a:solidFill>
                    <a:srgbClr val="404040"/>
                  </a:solidFill>
                </a:uFill>
                <a:latin typeface="Verdana"/>
                <a:cs typeface="Verdana"/>
              </a:rPr>
              <a:t>ιδρύματος</a:t>
            </a:r>
            <a:r>
              <a:rPr sz="1200" u="sng" spc="-10" dirty="0">
                <a:solidFill>
                  <a:srgbClr val="404040"/>
                </a:solidFill>
                <a:uFill>
                  <a:solidFill>
                    <a:srgbClr val="404040"/>
                  </a:solidFill>
                </a:uFill>
                <a:latin typeface="Verdana"/>
                <a:cs typeface="Verdana"/>
              </a:rPr>
              <a:t> </a:t>
            </a:r>
            <a:r>
              <a:rPr sz="1200" u="sng" spc="-5" dirty="0">
                <a:solidFill>
                  <a:srgbClr val="404040"/>
                </a:solidFill>
                <a:uFill>
                  <a:solidFill>
                    <a:srgbClr val="404040"/>
                  </a:solidFill>
                </a:uFill>
                <a:latin typeface="Verdana"/>
                <a:cs typeface="Verdana"/>
              </a:rPr>
              <a:t>αποστολής</a:t>
            </a:r>
            <a:endParaRPr sz="1200" dirty="0">
              <a:latin typeface="Verdana"/>
              <a:cs typeface="Verdana"/>
            </a:endParaRPr>
          </a:p>
        </p:txBody>
      </p:sp>
    </p:spTree>
    <p:extLst>
      <p:ext uri="{BB962C8B-B14F-4D97-AF65-F5344CB8AC3E}">
        <p14:creationId xmlns:p14="http://schemas.microsoft.com/office/powerpoint/2010/main" val="18157086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630936" y="502920"/>
            <a:ext cx="3023614" cy="1040745"/>
          </a:xfrm>
          <a:prstGeom prst="rect">
            <a:avLst/>
          </a:prstGeom>
        </p:spPr>
        <p:txBody>
          <a:bodyPr vert="horz" lIns="91440" tIns="45720" rIns="91440" bIns="45720" rtlCol="0" anchor="ctr">
            <a:normAutofit/>
          </a:bodyPr>
          <a:lstStyle/>
          <a:p>
            <a:pPr marL="12700"/>
            <a:r>
              <a:rPr lang="en-US" sz="3200" b="1" kern="1200" spc="-140" dirty="0">
                <a:solidFill>
                  <a:schemeClr val="tx2"/>
                </a:solidFill>
                <a:latin typeface="+mj-lt"/>
                <a:ea typeface="+mj-ea"/>
                <a:cs typeface="+mj-cs"/>
              </a:rPr>
              <a:t>Τα</a:t>
            </a:r>
            <a:r>
              <a:rPr lang="en-US" sz="3200" b="1" kern="1200" spc="-140" dirty="0" err="1">
                <a:solidFill>
                  <a:schemeClr val="tx2"/>
                </a:solidFill>
                <a:latin typeface="+mj-lt"/>
                <a:ea typeface="+mj-ea"/>
                <a:cs typeface="+mj-cs"/>
              </a:rPr>
              <a:t>ξ</a:t>
            </a:r>
            <a:r>
              <a:rPr lang="en-US" sz="3200" b="1" kern="1200" spc="-60" dirty="0" err="1">
                <a:solidFill>
                  <a:schemeClr val="tx2"/>
                </a:solidFill>
                <a:latin typeface="+mj-lt"/>
                <a:ea typeface="+mj-ea"/>
                <a:cs typeface="+mj-cs"/>
              </a:rPr>
              <a:t>ι</a:t>
            </a:r>
            <a:r>
              <a:rPr lang="en-US" sz="3200" b="1" kern="1200" spc="-80" dirty="0" err="1">
                <a:solidFill>
                  <a:schemeClr val="tx2"/>
                </a:solidFill>
                <a:latin typeface="+mj-lt"/>
                <a:ea typeface="+mj-ea"/>
                <a:cs typeface="+mj-cs"/>
              </a:rPr>
              <a:t>δ</a:t>
            </a:r>
            <a:r>
              <a:rPr lang="en-US" sz="3200" b="1" kern="1200" spc="-145" dirty="0" err="1">
                <a:solidFill>
                  <a:schemeClr val="tx2"/>
                </a:solidFill>
                <a:latin typeface="+mj-lt"/>
                <a:ea typeface="+mj-ea"/>
                <a:cs typeface="+mj-cs"/>
              </a:rPr>
              <a:t>ι</a:t>
            </a:r>
            <a:r>
              <a:rPr lang="en-US" sz="3200" b="1" kern="1200" spc="-65" dirty="0" err="1">
                <a:solidFill>
                  <a:schemeClr val="tx2"/>
                </a:solidFill>
                <a:latin typeface="+mj-lt"/>
                <a:ea typeface="+mj-ea"/>
                <a:cs typeface="+mj-cs"/>
              </a:rPr>
              <a:t>ω</a:t>
            </a:r>
            <a:r>
              <a:rPr lang="en-US" sz="3200" b="1" kern="1200" spc="-60" dirty="0" err="1">
                <a:solidFill>
                  <a:schemeClr val="tx2"/>
                </a:solidFill>
                <a:latin typeface="+mj-lt"/>
                <a:ea typeface="+mj-ea"/>
                <a:cs typeface="+mj-cs"/>
              </a:rPr>
              <a:t>τ</a:t>
            </a:r>
            <a:r>
              <a:rPr lang="en-US" sz="3200" b="1" kern="1200" spc="-145" dirty="0" err="1">
                <a:solidFill>
                  <a:schemeClr val="tx2"/>
                </a:solidFill>
                <a:latin typeface="+mj-lt"/>
                <a:ea typeface="+mj-ea"/>
                <a:cs typeface="+mj-cs"/>
              </a:rPr>
              <a:t>ι</a:t>
            </a:r>
            <a:r>
              <a:rPr lang="en-US" sz="3200" b="1" kern="1200" spc="-190" dirty="0" err="1">
                <a:solidFill>
                  <a:schemeClr val="tx2"/>
                </a:solidFill>
                <a:latin typeface="+mj-lt"/>
                <a:ea typeface="+mj-ea"/>
                <a:cs typeface="+mj-cs"/>
              </a:rPr>
              <a:t>κ</a:t>
            </a:r>
            <a:r>
              <a:rPr lang="en-US" sz="3200" b="1" kern="1200" spc="120" dirty="0" err="1">
                <a:solidFill>
                  <a:schemeClr val="tx2"/>
                </a:solidFill>
                <a:latin typeface="+mj-lt"/>
                <a:ea typeface="+mj-ea"/>
                <a:cs typeface="+mj-cs"/>
              </a:rPr>
              <a:t>ά</a:t>
            </a:r>
            <a:r>
              <a:rPr lang="en-US" sz="3200" b="1" kern="1200" spc="-204" dirty="0">
                <a:solidFill>
                  <a:schemeClr val="tx2"/>
                </a:solidFill>
                <a:latin typeface="+mj-lt"/>
                <a:ea typeface="+mj-ea"/>
                <a:cs typeface="+mj-cs"/>
              </a:rPr>
              <a:t> </a:t>
            </a:r>
            <a:r>
              <a:rPr lang="en-US" sz="3200" b="1" kern="1200" spc="-60" dirty="0" err="1">
                <a:solidFill>
                  <a:schemeClr val="tx2"/>
                </a:solidFill>
                <a:latin typeface="+mj-lt"/>
                <a:ea typeface="+mj-ea"/>
                <a:cs typeface="+mj-cs"/>
              </a:rPr>
              <a:t>Έξοδ</a:t>
            </a:r>
            <a:r>
              <a:rPr lang="en-US" sz="3200" b="1" kern="1200" spc="-60" dirty="0">
                <a:solidFill>
                  <a:schemeClr val="tx2"/>
                </a:solidFill>
                <a:latin typeface="+mj-lt"/>
                <a:ea typeface="+mj-ea"/>
                <a:cs typeface="+mj-cs"/>
              </a:rPr>
              <a:t>α</a:t>
            </a:r>
          </a:p>
        </p:txBody>
      </p:sp>
      <p:sp>
        <p:nvSpPr>
          <p:cNvPr id="11"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txBox="1"/>
          <p:nvPr/>
        </p:nvSpPr>
        <p:spPr>
          <a:xfrm>
            <a:off x="9389806" y="548639"/>
            <a:ext cx="2171258" cy="5596521"/>
          </a:xfrm>
          <a:prstGeom prst="rect">
            <a:avLst/>
          </a:prstGeom>
        </p:spPr>
        <p:txBody>
          <a:bodyPr vert="horz" lIns="91440" tIns="45720" rIns="91440" bIns="45720" rtlCol="0" anchor="ctr">
            <a:normAutofit fontScale="77500" lnSpcReduction="20000"/>
          </a:bodyPr>
          <a:lstStyle/>
          <a:p>
            <a:pPr marL="127000" marR="5080">
              <a:lnSpc>
                <a:spcPct val="90000"/>
              </a:lnSpc>
              <a:spcBef>
                <a:spcPts val="95"/>
              </a:spcBef>
              <a:tabLst>
                <a:tab pos="356235" algn="l"/>
              </a:tabLst>
            </a:pPr>
            <a:endParaRPr lang="en-US" sz="1500" i="1" spc="-40" dirty="0">
              <a:solidFill>
                <a:srgbClr val="00B050"/>
              </a:solidFill>
            </a:endParaRPr>
          </a:p>
          <a:p>
            <a:pPr marL="127000" marR="5080">
              <a:lnSpc>
                <a:spcPct val="90000"/>
              </a:lnSpc>
              <a:spcBef>
                <a:spcPts val="95"/>
              </a:spcBef>
              <a:tabLst>
                <a:tab pos="356235" algn="l"/>
              </a:tabLst>
            </a:pPr>
            <a:r>
              <a:rPr lang="el-GR" sz="2100" i="1" spc="-40" dirty="0">
                <a:solidFill>
                  <a:srgbClr val="00B050"/>
                </a:solidFill>
              </a:rPr>
              <a:t>Στις περιπτώσεις που οι σπουδαστές/</a:t>
            </a:r>
            <a:r>
              <a:rPr lang="el-GR" sz="2100" i="1" spc="-40" dirty="0" err="1">
                <a:solidFill>
                  <a:srgbClr val="00B050"/>
                </a:solidFill>
              </a:rPr>
              <a:t>στριες</a:t>
            </a:r>
            <a:r>
              <a:rPr lang="el-GR" sz="2100" i="1" spc="-40" dirty="0">
                <a:solidFill>
                  <a:srgbClr val="00B050"/>
                </a:solidFill>
              </a:rPr>
              <a:t> επιλέξουν να αναχωρήσουν από χώρα στην οποία δεν</a:t>
            </a:r>
          </a:p>
          <a:p>
            <a:pPr marL="127000" marR="5080">
              <a:lnSpc>
                <a:spcPct val="90000"/>
              </a:lnSpc>
              <a:spcBef>
                <a:spcPts val="95"/>
              </a:spcBef>
              <a:tabLst>
                <a:tab pos="356235" algn="l"/>
              </a:tabLst>
            </a:pPr>
            <a:r>
              <a:rPr lang="el-GR" sz="2100" i="1" spc="-40" dirty="0">
                <a:solidFill>
                  <a:srgbClr val="00B050"/>
                </a:solidFill>
              </a:rPr>
              <a:t>φιλοξενείται το ίδρυμα αποστολής τότε δεν θα δικαιούνται τα έξοδα </a:t>
            </a:r>
            <a:r>
              <a:rPr lang="el-GR" sz="2100" i="1" spc="-40" dirty="0" err="1">
                <a:solidFill>
                  <a:srgbClr val="00B050"/>
                </a:solidFill>
              </a:rPr>
              <a:t>ταξιδίου</a:t>
            </a:r>
            <a:r>
              <a:rPr lang="el-GR" sz="2100" i="1" spc="-40" dirty="0">
                <a:solidFill>
                  <a:srgbClr val="00B050"/>
                </a:solidFill>
              </a:rPr>
              <a:t> (π.χ. </a:t>
            </a:r>
            <a:r>
              <a:rPr lang="el-GR" sz="2100" i="1" spc="-40" dirty="0" err="1">
                <a:solidFill>
                  <a:srgbClr val="00B050"/>
                </a:solidFill>
              </a:rPr>
              <a:t>Distance</a:t>
            </a:r>
            <a:r>
              <a:rPr lang="el-GR" sz="2100" i="1" spc="-40" dirty="0">
                <a:solidFill>
                  <a:srgbClr val="00B050"/>
                </a:solidFill>
              </a:rPr>
              <a:t> </a:t>
            </a:r>
            <a:r>
              <a:rPr lang="el-GR" sz="2100" i="1" spc="-40" dirty="0" err="1">
                <a:solidFill>
                  <a:srgbClr val="00B050"/>
                </a:solidFill>
              </a:rPr>
              <a:t>Learning</a:t>
            </a:r>
            <a:r>
              <a:rPr lang="el-GR" sz="2100" i="1" spc="-40" dirty="0">
                <a:solidFill>
                  <a:srgbClr val="00B050"/>
                </a:solidFill>
              </a:rPr>
              <a:t>)</a:t>
            </a:r>
          </a:p>
          <a:p>
            <a:pPr marL="355600" marR="5080" indent="-228600">
              <a:lnSpc>
                <a:spcPct val="90000"/>
              </a:lnSpc>
              <a:spcBef>
                <a:spcPts val="95"/>
              </a:spcBef>
              <a:buFont typeface="Arial" panose="020B0604020202020204" pitchFamily="34" charset="0"/>
              <a:buChar char="•"/>
              <a:tabLst>
                <a:tab pos="356235" algn="l"/>
              </a:tabLst>
            </a:pPr>
            <a:endParaRPr lang="el-GR" sz="2100" i="1" spc="-40" dirty="0">
              <a:solidFill>
                <a:srgbClr val="00B050"/>
              </a:solidFill>
            </a:endParaRPr>
          </a:p>
          <a:p>
            <a:pPr marL="127000" marR="5080">
              <a:lnSpc>
                <a:spcPct val="90000"/>
              </a:lnSpc>
              <a:spcBef>
                <a:spcPts val="95"/>
              </a:spcBef>
              <a:tabLst>
                <a:tab pos="356235" algn="l"/>
              </a:tabLst>
            </a:pPr>
            <a:r>
              <a:rPr lang="el-GR" sz="2100" i="1" spc="-40" dirty="0">
                <a:solidFill>
                  <a:srgbClr val="00B050"/>
                </a:solidFill>
              </a:rPr>
              <a:t>Στις περιπτώσεις που προσωπικό επιλέξει να αναχωρήσει από χώρα στην οποία δεν φιλοξενείται το  ίδρυμα αποστολής, προς τη χώρα προορισμού θα λαμβάνει τα ανάλογα έξοδα σύμφωνα με την  απόσταση της χώρας αναχώρησης και της χώρας προορισμού.</a:t>
            </a:r>
          </a:p>
          <a:p>
            <a:pPr marL="355600" marR="5080" indent="-228600">
              <a:lnSpc>
                <a:spcPct val="90000"/>
              </a:lnSpc>
              <a:spcBef>
                <a:spcPts val="95"/>
              </a:spcBef>
              <a:buFont typeface="Arial" panose="020B0604020202020204" pitchFamily="34" charset="0"/>
              <a:buChar char="•"/>
              <a:tabLst>
                <a:tab pos="356235" algn="l"/>
              </a:tabLst>
            </a:pPr>
            <a:endParaRPr lang="en-US" sz="1500" i="1" spc="-40" dirty="0">
              <a:solidFill>
                <a:srgbClr val="00B050"/>
              </a:solidFill>
            </a:endParaRPr>
          </a:p>
        </p:txBody>
      </p:sp>
      <p:graphicFrame>
        <p:nvGraphicFramePr>
          <p:cNvPr id="3" name="object 3"/>
          <p:cNvGraphicFramePr>
            <a:graphicFrameLocks noGrp="1"/>
          </p:cNvGraphicFramePr>
          <p:nvPr>
            <p:extLst>
              <p:ext uri="{D42A27DB-BD31-4B8C-83A1-F6EECF244321}">
                <p14:modId xmlns:p14="http://schemas.microsoft.com/office/powerpoint/2010/main" val="3495974374"/>
              </p:ext>
            </p:extLst>
          </p:nvPr>
        </p:nvGraphicFramePr>
        <p:xfrm>
          <a:off x="630936" y="2310217"/>
          <a:ext cx="8594475" cy="4179008"/>
        </p:xfrm>
        <a:graphic>
          <a:graphicData uri="http://schemas.openxmlformats.org/drawingml/2006/table">
            <a:tbl>
              <a:tblPr firstRow="1" bandRow="1">
                <a:noFill/>
                <a:tableStyleId>{2D5ABB26-0587-4C30-8999-92F81FD0307C}</a:tableStyleId>
              </a:tblPr>
              <a:tblGrid>
                <a:gridCol w="4012329">
                  <a:extLst>
                    <a:ext uri="{9D8B030D-6E8A-4147-A177-3AD203B41FA5}">
                      <a16:colId xmlns:a16="http://schemas.microsoft.com/office/drawing/2014/main" val="20000"/>
                    </a:ext>
                  </a:extLst>
                </a:gridCol>
                <a:gridCol w="4582146">
                  <a:extLst>
                    <a:ext uri="{9D8B030D-6E8A-4147-A177-3AD203B41FA5}">
                      <a16:colId xmlns:a16="http://schemas.microsoft.com/office/drawing/2014/main" val="20001"/>
                    </a:ext>
                  </a:extLst>
                </a:gridCol>
              </a:tblGrid>
              <a:tr h="761343">
                <a:tc>
                  <a:txBody>
                    <a:bodyPr/>
                    <a:lstStyle/>
                    <a:p>
                      <a:pPr marL="146685" algn="ctr">
                        <a:lnSpc>
                          <a:spcPct val="100000"/>
                        </a:lnSpc>
                        <a:spcBef>
                          <a:spcPts val="325"/>
                        </a:spcBef>
                      </a:pPr>
                      <a:r>
                        <a:rPr sz="1800" b="1" spc="25" dirty="0">
                          <a:solidFill>
                            <a:schemeClr val="tx2"/>
                          </a:solidFill>
                          <a:latin typeface="Tahoma"/>
                          <a:cs typeface="Tahoma"/>
                        </a:rPr>
                        <a:t>Απ</a:t>
                      </a:r>
                      <a:r>
                        <a:rPr sz="1800" b="1" spc="25" dirty="0" err="1">
                          <a:solidFill>
                            <a:schemeClr val="tx2"/>
                          </a:solidFill>
                          <a:latin typeface="Tahoma"/>
                          <a:cs typeface="Tahoma"/>
                        </a:rPr>
                        <a:t>όστ</a:t>
                      </a:r>
                      <a:r>
                        <a:rPr sz="1800" b="1" spc="25" dirty="0">
                          <a:solidFill>
                            <a:schemeClr val="tx2"/>
                          </a:solidFill>
                          <a:latin typeface="Tahoma"/>
                          <a:cs typeface="Tahoma"/>
                        </a:rPr>
                        <a:t>αση</a:t>
                      </a:r>
                      <a:r>
                        <a:rPr sz="1800" b="1" spc="-65" dirty="0">
                          <a:solidFill>
                            <a:schemeClr val="tx2"/>
                          </a:solidFill>
                          <a:latin typeface="Tahoma"/>
                          <a:cs typeface="Tahoma"/>
                        </a:rPr>
                        <a:t> </a:t>
                      </a:r>
                      <a:r>
                        <a:rPr sz="1800" b="1" spc="-25" dirty="0">
                          <a:solidFill>
                            <a:schemeClr val="tx2"/>
                          </a:solidFill>
                          <a:latin typeface="Tahoma"/>
                          <a:cs typeface="Tahoma"/>
                        </a:rPr>
                        <a:t>σε</a:t>
                      </a:r>
                      <a:r>
                        <a:rPr sz="1800" b="1" spc="-75" dirty="0">
                          <a:solidFill>
                            <a:schemeClr val="tx2"/>
                          </a:solidFill>
                          <a:latin typeface="Tahoma"/>
                          <a:cs typeface="Tahoma"/>
                        </a:rPr>
                        <a:t> </a:t>
                      </a:r>
                      <a:r>
                        <a:rPr sz="1800" b="1" spc="-40" dirty="0">
                          <a:solidFill>
                            <a:schemeClr val="tx2"/>
                          </a:solidFill>
                          <a:latin typeface="Tahoma"/>
                          <a:cs typeface="Tahoma"/>
                        </a:rPr>
                        <a:t>km</a:t>
                      </a:r>
                      <a:endParaRPr sz="1800" dirty="0">
                        <a:solidFill>
                          <a:schemeClr val="tx2"/>
                        </a:solidFill>
                        <a:latin typeface="Tahoma"/>
                        <a:cs typeface="Tahoma"/>
                      </a:endParaRPr>
                    </a:p>
                  </a:txBody>
                  <a:tcPr marL="224131" marR="134478" marT="134478" marB="134478">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marL="1293495" marR="528320" indent="-609600">
                        <a:lnSpc>
                          <a:spcPts val="2100"/>
                        </a:lnSpc>
                        <a:spcBef>
                          <a:spcPts val="445"/>
                        </a:spcBef>
                      </a:pPr>
                      <a:r>
                        <a:rPr sz="1800" b="1" spc="5" dirty="0" err="1">
                          <a:solidFill>
                            <a:schemeClr val="tx2"/>
                          </a:solidFill>
                          <a:latin typeface="Tahoma"/>
                          <a:cs typeface="Tahoma"/>
                        </a:rPr>
                        <a:t>Ποσό</a:t>
                      </a:r>
                      <a:r>
                        <a:rPr sz="1800" b="1" spc="-60" dirty="0">
                          <a:solidFill>
                            <a:schemeClr val="tx2"/>
                          </a:solidFill>
                          <a:latin typeface="Tahoma"/>
                          <a:cs typeface="Tahoma"/>
                        </a:rPr>
                        <a:t> </a:t>
                      </a:r>
                      <a:r>
                        <a:rPr sz="1800" b="1" spc="-15" dirty="0">
                          <a:solidFill>
                            <a:schemeClr val="tx2"/>
                          </a:solidFill>
                          <a:latin typeface="Tahoma"/>
                          <a:cs typeface="Tahoma"/>
                        </a:rPr>
                        <a:t>επ</a:t>
                      </a:r>
                      <a:r>
                        <a:rPr sz="1800" b="1" spc="-15" dirty="0" err="1">
                          <a:solidFill>
                            <a:schemeClr val="tx2"/>
                          </a:solidFill>
                          <a:latin typeface="Tahoma"/>
                          <a:cs typeface="Tahoma"/>
                        </a:rPr>
                        <a:t>ιχορήγησης</a:t>
                      </a:r>
                      <a:r>
                        <a:rPr sz="1800" b="1" spc="-55" dirty="0">
                          <a:solidFill>
                            <a:schemeClr val="tx2"/>
                          </a:solidFill>
                          <a:latin typeface="Tahoma"/>
                          <a:cs typeface="Tahoma"/>
                        </a:rPr>
                        <a:t> </a:t>
                      </a:r>
                      <a:r>
                        <a:rPr sz="1800" b="1" spc="20" dirty="0">
                          <a:solidFill>
                            <a:schemeClr val="tx2"/>
                          </a:solidFill>
                          <a:latin typeface="Tahoma"/>
                          <a:cs typeface="Tahoma"/>
                        </a:rPr>
                        <a:t>α</a:t>
                      </a:r>
                      <a:r>
                        <a:rPr sz="1800" b="1" spc="20" dirty="0" err="1">
                          <a:solidFill>
                            <a:schemeClr val="tx2"/>
                          </a:solidFill>
                          <a:latin typeface="Tahoma"/>
                          <a:cs typeface="Tahoma"/>
                        </a:rPr>
                        <a:t>νά</a:t>
                      </a:r>
                      <a:r>
                        <a:rPr sz="1800" b="1" spc="20" dirty="0">
                          <a:solidFill>
                            <a:schemeClr val="tx2"/>
                          </a:solidFill>
                          <a:latin typeface="Tahoma"/>
                          <a:cs typeface="Tahoma"/>
                        </a:rPr>
                        <a:t> </a:t>
                      </a:r>
                      <a:r>
                        <a:rPr sz="1800" b="1" spc="-509" dirty="0">
                          <a:solidFill>
                            <a:schemeClr val="tx2"/>
                          </a:solidFill>
                          <a:latin typeface="Tahoma"/>
                          <a:cs typeface="Tahoma"/>
                        </a:rPr>
                        <a:t> </a:t>
                      </a:r>
                      <a:r>
                        <a:rPr sz="1800" b="1" spc="-70" dirty="0" err="1">
                          <a:solidFill>
                            <a:schemeClr val="tx2"/>
                          </a:solidFill>
                          <a:latin typeface="Tahoma"/>
                          <a:cs typeface="Tahoma"/>
                        </a:rPr>
                        <a:t>συμμετέχοντ</a:t>
                      </a:r>
                      <a:r>
                        <a:rPr sz="1800" b="1" spc="-70" dirty="0">
                          <a:solidFill>
                            <a:schemeClr val="tx2"/>
                          </a:solidFill>
                          <a:latin typeface="Tahoma"/>
                          <a:cs typeface="Tahoma"/>
                        </a:rPr>
                        <a:t>α</a:t>
                      </a:r>
                      <a:endParaRPr sz="1800" dirty="0">
                        <a:solidFill>
                          <a:schemeClr val="tx2"/>
                        </a:solidFill>
                        <a:latin typeface="Tahoma"/>
                        <a:cs typeface="Tahoma"/>
                      </a:endParaRPr>
                    </a:p>
                  </a:txBody>
                  <a:tcPr marL="224131" marR="134478" marT="134478" marB="134478">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extLst>
                  <a:ext uri="{0D108BD9-81ED-4DB2-BD59-A6C34878D82A}">
                    <a16:rowId xmlns:a16="http://schemas.microsoft.com/office/drawing/2014/main" val="10000"/>
                  </a:ext>
                </a:extLst>
              </a:tr>
              <a:tr h="423635">
                <a:tc>
                  <a:txBody>
                    <a:bodyPr/>
                    <a:lstStyle/>
                    <a:p>
                      <a:pPr marL="146685" algn="ctr">
                        <a:lnSpc>
                          <a:spcPct val="100000"/>
                        </a:lnSpc>
                        <a:spcBef>
                          <a:spcPts val="320"/>
                        </a:spcBef>
                      </a:pPr>
                      <a:r>
                        <a:rPr sz="1400" dirty="0">
                          <a:solidFill>
                            <a:schemeClr val="tx1">
                              <a:lumMod val="75000"/>
                              <a:lumOff val="25000"/>
                            </a:schemeClr>
                          </a:solidFill>
                          <a:latin typeface="Verdana"/>
                          <a:cs typeface="Verdana"/>
                        </a:rPr>
                        <a:t>0</a:t>
                      </a:r>
                      <a:r>
                        <a:rPr sz="1400" spc="-150" dirty="0">
                          <a:solidFill>
                            <a:schemeClr val="tx1">
                              <a:lumMod val="75000"/>
                              <a:lumOff val="25000"/>
                            </a:schemeClr>
                          </a:solidFill>
                          <a:latin typeface="Verdana"/>
                          <a:cs typeface="Verdana"/>
                        </a:rPr>
                        <a:t> </a:t>
                      </a:r>
                      <a:r>
                        <a:rPr sz="1400" dirty="0">
                          <a:solidFill>
                            <a:schemeClr val="tx1">
                              <a:lumMod val="75000"/>
                              <a:lumOff val="25000"/>
                            </a:schemeClr>
                          </a:solidFill>
                          <a:latin typeface="Verdana"/>
                          <a:cs typeface="Verdana"/>
                        </a:rPr>
                        <a:t>-</a:t>
                      </a:r>
                      <a:r>
                        <a:rPr sz="1400" spc="-160" dirty="0">
                          <a:solidFill>
                            <a:schemeClr val="tx1">
                              <a:lumMod val="75000"/>
                              <a:lumOff val="25000"/>
                            </a:schemeClr>
                          </a:solidFill>
                          <a:latin typeface="Verdana"/>
                          <a:cs typeface="Verdana"/>
                        </a:rPr>
                        <a:t> </a:t>
                      </a:r>
                      <a:r>
                        <a:rPr sz="1400" spc="5" dirty="0">
                          <a:solidFill>
                            <a:schemeClr val="tx1">
                              <a:lumMod val="75000"/>
                              <a:lumOff val="25000"/>
                            </a:schemeClr>
                          </a:solidFill>
                          <a:latin typeface="Verdana"/>
                          <a:cs typeface="Verdana"/>
                        </a:rPr>
                        <a:t>99</a:t>
                      </a:r>
                      <a:endParaRPr sz="1400" dirty="0">
                        <a:solidFill>
                          <a:schemeClr val="tx1">
                            <a:lumMod val="75000"/>
                            <a:lumOff val="25000"/>
                          </a:schemeClr>
                        </a:solidFill>
                        <a:latin typeface="Verdana"/>
                        <a:cs typeface="Verdana"/>
                      </a:endParaRPr>
                    </a:p>
                  </a:txBody>
                  <a:tcPr marL="224131" marR="116548" marT="116548" marB="116548">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pPr marL="146685" marR="0" lvl="0" indent="0" algn="just" defTabSz="914400" rtl="0" eaLnBrk="1" fontAlgn="auto" latinLnBrk="0" hangingPunct="1">
                        <a:lnSpc>
                          <a:spcPct val="100000"/>
                        </a:lnSpc>
                        <a:spcBef>
                          <a:spcPts val="259"/>
                        </a:spcBef>
                        <a:spcAft>
                          <a:spcPts val="0"/>
                        </a:spcAft>
                        <a:buClrTx/>
                        <a:buSzTx/>
                        <a:buFontTx/>
                        <a:buNone/>
                        <a:tabLst/>
                        <a:defRPr/>
                      </a:pPr>
                      <a:r>
                        <a:rPr lang="el-GR" sz="1400" b="1" spc="-5" dirty="0">
                          <a:solidFill>
                            <a:schemeClr val="tx1">
                              <a:lumMod val="75000"/>
                              <a:lumOff val="25000"/>
                            </a:schemeClr>
                          </a:solidFill>
                          <a:latin typeface="Tahoma"/>
                          <a:cs typeface="Tahoma"/>
                        </a:rPr>
                        <a:t>                                                                   </a:t>
                      </a:r>
                      <a:r>
                        <a:rPr lang="en-GB" sz="1400" b="1" spc="-5" dirty="0">
                          <a:solidFill>
                            <a:schemeClr val="tx1">
                              <a:lumMod val="75000"/>
                              <a:lumOff val="25000"/>
                            </a:schemeClr>
                          </a:solidFill>
                          <a:latin typeface="Tahoma"/>
                          <a:cs typeface="Tahoma"/>
                        </a:rPr>
                        <a:t>2</a:t>
                      </a:r>
                      <a:r>
                        <a:rPr lang="en-GB" sz="1400" b="1" dirty="0">
                          <a:solidFill>
                            <a:schemeClr val="tx1">
                              <a:lumMod val="75000"/>
                              <a:lumOff val="25000"/>
                            </a:schemeClr>
                          </a:solidFill>
                          <a:latin typeface="Tahoma"/>
                          <a:cs typeface="Tahoma"/>
                        </a:rPr>
                        <a:t>3</a:t>
                      </a:r>
                      <a:r>
                        <a:rPr lang="en-GB" sz="1400" b="1" spc="-25" dirty="0">
                          <a:solidFill>
                            <a:schemeClr val="tx1">
                              <a:lumMod val="75000"/>
                              <a:lumOff val="25000"/>
                            </a:schemeClr>
                          </a:solidFill>
                          <a:latin typeface="Tahoma"/>
                          <a:cs typeface="Tahoma"/>
                        </a:rPr>
                        <a:t> </a:t>
                      </a:r>
                      <a:r>
                        <a:rPr lang="en-GB" sz="1400" b="1" dirty="0">
                          <a:solidFill>
                            <a:schemeClr val="tx1">
                              <a:lumMod val="75000"/>
                              <a:lumOff val="25000"/>
                            </a:schemeClr>
                          </a:solidFill>
                          <a:latin typeface="Tahoma"/>
                          <a:cs typeface="Tahoma"/>
                        </a:rPr>
                        <a:t>€</a:t>
                      </a:r>
                      <a:endParaRPr lang="en-GB" sz="1400" dirty="0">
                        <a:solidFill>
                          <a:schemeClr val="tx1">
                            <a:lumMod val="75000"/>
                            <a:lumOff val="25000"/>
                          </a:schemeClr>
                        </a:solidFill>
                        <a:latin typeface="Tahoma"/>
                        <a:cs typeface="Tahoma"/>
                      </a:endParaRPr>
                    </a:p>
                    <a:p>
                      <a:pPr marL="146685" lvl="0" algn="r">
                        <a:lnSpc>
                          <a:spcPct val="100000"/>
                        </a:lnSpc>
                        <a:spcBef>
                          <a:spcPts val="259"/>
                        </a:spcBef>
                      </a:pPr>
                      <a:endParaRPr sz="1400" dirty="0">
                        <a:solidFill>
                          <a:schemeClr val="tx1">
                            <a:lumMod val="75000"/>
                            <a:lumOff val="25000"/>
                          </a:schemeClr>
                        </a:solidFill>
                        <a:latin typeface="Tahoma"/>
                        <a:cs typeface="Tahoma"/>
                      </a:endParaRPr>
                    </a:p>
                  </a:txBody>
                  <a:tcPr marL="224131" marR="116548" marT="116548" marB="116548">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0001"/>
                  </a:ext>
                </a:extLst>
              </a:tr>
              <a:tr h="423635">
                <a:tc>
                  <a:txBody>
                    <a:bodyPr/>
                    <a:lstStyle/>
                    <a:p>
                      <a:pPr marL="146685" algn="ctr">
                        <a:lnSpc>
                          <a:spcPct val="100000"/>
                        </a:lnSpc>
                        <a:spcBef>
                          <a:spcPts val="320"/>
                        </a:spcBef>
                      </a:pPr>
                      <a:r>
                        <a:rPr sz="1400" dirty="0">
                          <a:solidFill>
                            <a:schemeClr val="tx1">
                              <a:lumMod val="75000"/>
                              <a:lumOff val="25000"/>
                            </a:schemeClr>
                          </a:solidFill>
                          <a:latin typeface="Verdana"/>
                          <a:cs typeface="Verdana"/>
                        </a:rPr>
                        <a:t>100</a:t>
                      </a:r>
                      <a:r>
                        <a:rPr sz="1400" spc="-160" dirty="0">
                          <a:solidFill>
                            <a:schemeClr val="tx1">
                              <a:lumMod val="75000"/>
                              <a:lumOff val="25000"/>
                            </a:schemeClr>
                          </a:solidFill>
                          <a:latin typeface="Verdana"/>
                          <a:cs typeface="Verdana"/>
                        </a:rPr>
                        <a:t> </a:t>
                      </a:r>
                      <a:r>
                        <a:rPr sz="1400" dirty="0">
                          <a:solidFill>
                            <a:schemeClr val="tx1">
                              <a:lumMod val="75000"/>
                              <a:lumOff val="25000"/>
                            </a:schemeClr>
                          </a:solidFill>
                          <a:latin typeface="Verdana"/>
                          <a:cs typeface="Verdana"/>
                        </a:rPr>
                        <a:t>-</a:t>
                      </a:r>
                      <a:r>
                        <a:rPr sz="1400" spc="-155" dirty="0">
                          <a:solidFill>
                            <a:schemeClr val="tx1">
                              <a:lumMod val="75000"/>
                              <a:lumOff val="25000"/>
                            </a:schemeClr>
                          </a:solidFill>
                          <a:latin typeface="Verdana"/>
                          <a:cs typeface="Verdana"/>
                        </a:rPr>
                        <a:t> </a:t>
                      </a:r>
                      <a:r>
                        <a:rPr sz="1400" dirty="0">
                          <a:solidFill>
                            <a:schemeClr val="tx1">
                              <a:lumMod val="75000"/>
                              <a:lumOff val="25000"/>
                            </a:schemeClr>
                          </a:solidFill>
                          <a:latin typeface="Verdana"/>
                          <a:cs typeface="Verdana"/>
                        </a:rPr>
                        <a:t>499</a:t>
                      </a:r>
                    </a:p>
                  </a:txBody>
                  <a:tcPr marL="224131" marR="116548" marT="116548" marB="116548">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1696085" algn="r">
                        <a:lnSpc>
                          <a:spcPct val="100000"/>
                        </a:lnSpc>
                        <a:spcBef>
                          <a:spcPts val="260"/>
                        </a:spcBef>
                        <a:tabLst>
                          <a:tab pos="2267585" algn="l"/>
                        </a:tabLst>
                      </a:pPr>
                      <a:r>
                        <a:rPr sz="1400" b="1" spc="-150">
                          <a:solidFill>
                            <a:schemeClr val="tx1">
                              <a:lumMod val="75000"/>
                              <a:lumOff val="25000"/>
                            </a:schemeClr>
                          </a:solidFill>
                          <a:latin typeface="Tahoma"/>
                          <a:cs typeface="Tahoma"/>
                        </a:rPr>
                        <a:t>180	€</a:t>
                      </a:r>
                      <a:endParaRPr sz="1400">
                        <a:solidFill>
                          <a:schemeClr val="tx1">
                            <a:lumMod val="75000"/>
                            <a:lumOff val="25000"/>
                          </a:schemeClr>
                        </a:solidFill>
                        <a:latin typeface="Tahoma"/>
                        <a:cs typeface="Tahoma"/>
                      </a:endParaRPr>
                    </a:p>
                  </a:txBody>
                  <a:tcPr marL="224131" marR="116548" marT="116548" marB="116548">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0002"/>
                  </a:ext>
                </a:extLst>
              </a:tr>
              <a:tr h="423635">
                <a:tc>
                  <a:txBody>
                    <a:bodyPr/>
                    <a:lstStyle/>
                    <a:p>
                      <a:pPr marL="147955" algn="ctr">
                        <a:lnSpc>
                          <a:spcPct val="100000"/>
                        </a:lnSpc>
                        <a:spcBef>
                          <a:spcPts val="320"/>
                        </a:spcBef>
                      </a:pPr>
                      <a:r>
                        <a:rPr sz="1400" spc="5">
                          <a:solidFill>
                            <a:schemeClr val="tx1">
                              <a:lumMod val="75000"/>
                              <a:lumOff val="25000"/>
                            </a:schemeClr>
                          </a:solidFill>
                          <a:latin typeface="Verdana"/>
                          <a:cs typeface="Verdana"/>
                        </a:rPr>
                        <a:t>50</a:t>
                      </a:r>
                      <a:r>
                        <a:rPr sz="1400">
                          <a:solidFill>
                            <a:schemeClr val="tx1">
                              <a:lumMod val="75000"/>
                              <a:lumOff val="25000"/>
                            </a:schemeClr>
                          </a:solidFill>
                          <a:latin typeface="Verdana"/>
                          <a:cs typeface="Verdana"/>
                        </a:rPr>
                        <a:t>0</a:t>
                      </a:r>
                      <a:r>
                        <a:rPr sz="1400" spc="-160">
                          <a:solidFill>
                            <a:schemeClr val="tx1">
                              <a:lumMod val="75000"/>
                              <a:lumOff val="25000"/>
                            </a:schemeClr>
                          </a:solidFill>
                          <a:latin typeface="Verdana"/>
                          <a:cs typeface="Verdana"/>
                        </a:rPr>
                        <a:t> </a:t>
                      </a:r>
                      <a:r>
                        <a:rPr sz="1400">
                          <a:solidFill>
                            <a:schemeClr val="tx1">
                              <a:lumMod val="75000"/>
                              <a:lumOff val="25000"/>
                            </a:schemeClr>
                          </a:solidFill>
                          <a:latin typeface="Verdana"/>
                          <a:cs typeface="Verdana"/>
                        </a:rPr>
                        <a:t>-</a:t>
                      </a:r>
                      <a:r>
                        <a:rPr sz="1400" spc="-160">
                          <a:solidFill>
                            <a:schemeClr val="tx1">
                              <a:lumMod val="75000"/>
                              <a:lumOff val="25000"/>
                            </a:schemeClr>
                          </a:solidFill>
                          <a:latin typeface="Verdana"/>
                          <a:cs typeface="Verdana"/>
                        </a:rPr>
                        <a:t> </a:t>
                      </a:r>
                      <a:r>
                        <a:rPr sz="1400" spc="5">
                          <a:solidFill>
                            <a:schemeClr val="tx1">
                              <a:lumMod val="75000"/>
                              <a:lumOff val="25000"/>
                            </a:schemeClr>
                          </a:solidFill>
                          <a:latin typeface="Verdana"/>
                          <a:cs typeface="Verdana"/>
                        </a:rPr>
                        <a:t>1999</a:t>
                      </a:r>
                      <a:endParaRPr sz="1400">
                        <a:solidFill>
                          <a:schemeClr val="tx1">
                            <a:lumMod val="75000"/>
                            <a:lumOff val="25000"/>
                          </a:schemeClr>
                        </a:solidFill>
                        <a:latin typeface="Verdana"/>
                        <a:cs typeface="Verdana"/>
                      </a:endParaRPr>
                    </a:p>
                  </a:txBody>
                  <a:tcPr marL="224131" marR="116548" marT="116548" marB="116548">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1696085" algn="r">
                        <a:lnSpc>
                          <a:spcPct val="100000"/>
                        </a:lnSpc>
                        <a:spcBef>
                          <a:spcPts val="260"/>
                        </a:spcBef>
                        <a:tabLst>
                          <a:tab pos="2267585" algn="l"/>
                        </a:tabLst>
                      </a:pPr>
                      <a:r>
                        <a:rPr sz="1400" b="1" spc="-150">
                          <a:solidFill>
                            <a:schemeClr val="tx1">
                              <a:lumMod val="75000"/>
                              <a:lumOff val="25000"/>
                            </a:schemeClr>
                          </a:solidFill>
                          <a:latin typeface="Tahoma"/>
                          <a:cs typeface="Tahoma"/>
                        </a:rPr>
                        <a:t>275	</a:t>
                      </a:r>
                      <a:r>
                        <a:rPr sz="1400" b="1" spc="-155">
                          <a:solidFill>
                            <a:schemeClr val="tx1">
                              <a:lumMod val="75000"/>
                              <a:lumOff val="25000"/>
                            </a:schemeClr>
                          </a:solidFill>
                          <a:latin typeface="Tahoma"/>
                          <a:cs typeface="Tahoma"/>
                        </a:rPr>
                        <a:t>€</a:t>
                      </a:r>
                      <a:endParaRPr sz="1400">
                        <a:solidFill>
                          <a:schemeClr val="tx1">
                            <a:lumMod val="75000"/>
                            <a:lumOff val="25000"/>
                          </a:schemeClr>
                        </a:solidFill>
                        <a:latin typeface="Tahoma"/>
                        <a:cs typeface="Tahoma"/>
                      </a:endParaRPr>
                    </a:p>
                  </a:txBody>
                  <a:tcPr marL="224131" marR="116548" marT="116548" marB="116548">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0003"/>
                  </a:ext>
                </a:extLst>
              </a:tr>
              <a:tr h="423635">
                <a:tc>
                  <a:txBody>
                    <a:bodyPr/>
                    <a:lstStyle/>
                    <a:p>
                      <a:pPr marL="146685" algn="ctr">
                        <a:lnSpc>
                          <a:spcPct val="100000"/>
                        </a:lnSpc>
                        <a:spcBef>
                          <a:spcPts val="320"/>
                        </a:spcBef>
                      </a:pPr>
                      <a:r>
                        <a:rPr sz="1400" spc="5">
                          <a:solidFill>
                            <a:schemeClr val="tx1">
                              <a:lumMod val="75000"/>
                              <a:lumOff val="25000"/>
                            </a:schemeClr>
                          </a:solidFill>
                          <a:latin typeface="Verdana"/>
                          <a:cs typeface="Verdana"/>
                        </a:rPr>
                        <a:t>200</a:t>
                      </a:r>
                      <a:r>
                        <a:rPr sz="1400">
                          <a:solidFill>
                            <a:schemeClr val="tx1">
                              <a:lumMod val="75000"/>
                              <a:lumOff val="25000"/>
                            </a:schemeClr>
                          </a:solidFill>
                          <a:latin typeface="Verdana"/>
                          <a:cs typeface="Verdana"/>
                        </a:rPr>
                        <a:t>0</a:t>
                      </a:r>
                      <a:r>
                        <a:rPr sz="1400" spc="-160">
                          <a:solidFill>
                            <a:schemeClr val="tx1">
                              <a:lumMod val="75000"/>
                              <a:lumOff val="25000"/>
                            </a:schemeClr>
                          </a:solidFill>
                          <a:latin typeface="Verdana"/>
                          <a:cs typeface="Verdana"/>
                        </a:rPr>
                        <a:t> </a:t>
                      </a:r>
                      <a:r>
                        <a:rPr sz="1400">
                          <a:solidFill>
                            <a:schemeClr val="tx1">
                              <a:lumMod val="75000"/>
                              <a:lumOff val="25000"/>
                            </a:schemeClr>
                          </a:solidFill>
                          <a:latin typeface="Verdana"/>
                          <a:cs typeface="Verdana"/>
                        </a:rPr>
                        <a:t>-</a:t>
                      </a:r>
                      <a:r>
                        <a:rPr sz="1400" spc="-155">
                          <a:solidFill>
                            <a:schemeClr val="tx1">
                              <a:lumMod val="75000"/>
                              <a:lumOff val="25000"/>
                            </a:schemeClr>
                          </a:solidFill>
                          <a:latin typeface="Verdana"/>
                          <a:cs typeface="Verdana"/>
                        </a:rPr>
                        <a:t> </a:t>
                      </a:r>
                      <a:r>
                        <a:rPr sz="1400" spc="5">
                          <a:solidFill>
                            <a:schemeClr val="tx1">
                              <a:lumMod val="75000"/>
                              <a:lumOff val="25000"/>
                            </a:schemeClr>
                          </a:solidFill>
                          <a:latin typeface="Verdana"/>
                          <a:cs typeface="Verdana"/>
                        </a:rPr>
                        <a:t>2999</a:t>
                      </a:r>
                      <a:endParaRPr sz="1400">
                        <a:solidFill>
                          <a:schemeClr val="tx1">
                            <a:lumMod val="75000"/>
                            <a:lumOff val="25000"/>
                          </a:schemeClr>
                        </a:solidFill>
                        <a:latin typeface="Verdana"/>
                        <a:cs typeface="Verdana"/>
                      </a:endParaRPr>
                    </a:p>
                  </a:txBody>
                  <a:tcPr marL="224131" marR="116548" marT="116548" marB="116548">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1696085" algn="r">
                        <a:lnSpc>
                          <a:spcPct val="100000"/>
                        </a:lnSpc>
                        <a:spcBef>
                          <a:spcPts val="260"/>
                        </a:spcBef>
                        <a:tabLst>
                          <a:tab pos="2267585" algn="l"/>
                        </a:tabLst>
                      </a:pPr>
                      <a:r>
                        <a:rPr sz="1400" b="1" spc="-150" dirty="0">
                          <a:solidFill>
                            <a:schemeClr val="tx1">
                              <a:lumMod val="75000"/>
                              <a:lumOff val="25000"/>
                            </a:schemeClr>
                          </a:solidFill>
                          <a:latin typeface="Tahoma"/>
                          <a:cs typeface="Tahoma"/>
                        </a:rPr>
                        <a:t>360	</a:t>
                      </a:r>
                      <a:r>
                        <a:rPr sz="1400" b="1" spc="-155" dirty="0">
                          <a:solidFill>
                            <a:schemeClr val="tx1">
                              <a:lumMod val="75000"/>
                              <a:lumOff val="25000"/>
                            </a:schemeClr>
                          </a:solidFill>
                          <a:latin typeface="Tahoma"/>
                          <a:cs typeface="Tahoma"/>
                        </a:rPr>
                        <a:t>€</a:t>
                      </a:r>
                      <a:endParaRPr sz="1400" dirty="0">
                        <a:solidFill>
                          <a:schemeClr val="tx1">
                            <a:lumMod val="75000"/>
                            <a:lumOff val="25000"/>
                          </a:schemeClr>
                        </a:solidFill>
                        <a:latin typeface="Tahoma"/>
                        <a:cs typeface="Tahoma"/>
                      </a:endParaRPr>
                    </a:p>
                  </a:txBody>
                  <a:tcPr marL="224131" marR="116548" marT="116548" marB="116548">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0004"/>
                  </a:ext>
                </a:extLst>
              </a:tr>
              <a:tr h="423635">
                <a:tc>
                  <a:txBody>
                    <a:bodyPr/>
                    <a:lstStyle/>
                    <a:p>
                      <a:pPr marL="146685" algn="ctr">
                        <a:lnSpc>
                          <a:spcPct val="100000"/>
                        </a:lnSpc>
                        <a:spcBef>
                          <a:spcPts val="320"/>
                        </a:spcBef>
                      </a:pPr>
                      <a:r>
                        <a:rPr sz="1400">
                          <a:solidFill>
                            <a:schemeClr val="tx1">
                              <a:lumMod val="75000"/>
                              <a:lumOff val="25000"/>
                            </a:schemeClr>
                          </a:solidFill>
                          <a:latin typeface="Verdana"/>
                          <a:cs typeface="Verdana"/>
                        </a:rPr>
                        <a:t>3000</a:t>
                      </a:r>
                      <a:r>
                        <a:rPr sz="1400" spc="-160">
                          <a:solidFill>
                            <a:schemeClr val="tx1">
                              <a:lumMod val="75000"/>
                              <a:lumOff val="25000"/>
                            </a:schemeClr>
                          </a:solidFill>
                          <a:latin typeface="Verdana"/>
                          <a:cs typeface="Verdana"/>
                        </a:rPr>
                        <a:t> </a:t>
                      </a:r>
                      <a:r>
                        <a:rPr sz="1400">
                          <a:solidFill>
                            <a:schemeClr val="tx1">
                              <a:lumMod val="75000"/>
                              <a:lumOff val="25000"/>
                            </a:schemeClr>
                          </a:solidFill>
                          <a:latin typeface="Verdana"/>
                          <a:cs typeface="Verdana"/>
                        </a:rPr>
                        <a:t>-</a:t>
                      </a:r>
                      <a:r>
                        <a:rPr sz="1400" spc="-155">
                          <a:solidFill>
                            <a:schemeClr val="tx1">
                              <a:lumMod val="75000"/>
                              <a:lumOff val="25000"/>
                            </a:schemeClr>
                          </a:solidFill>
                          <a:latin typeface="Verdana"/>
                          <a:cs typeface="Verdana"/>
                        </a:rPr>
                        <a:t> </a:t>
                      </a:r>
                      <a:r>
                        <a:rPr sz="1400">
                          <a:solidFill>
                            <a:schemeClr val="tx1">
                              <a:lumMod val="75000"/>
                              <a:lumOff val="25000"/>
                            </a:schemeClr>
                          </a:solidFill>
                          <a:latin typeface="Verdana"/>
                          <a:cs typeface="Verdana"/>
                        </a:rPr>
                        <a:t>3999</a:t>
                      </a:r>
                    </a:p>
                  </a:txBody>
                  <a:tcPr marL="224131" marR="116548" marT="116548" marB="116548">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1696085" algn="r">
                        <a:lnSpc>
                          <a:spcPct val="100000"/>
                        </a:lnSpc>
                        <a:spcBef>
                          <a:spcPts val="260"/>
                        </a:spcBef>
                        <a:tabLst>
                          <a:tab pos="2267585" algn="l"/>
                        </a:tabLst>
                      </a:pPr>
                      <a:r>
                        <a:rPr sz="1400" b="1" spc="-150">
                          <a:solidFill>
                            <a:schemeClr val="tx1">
                              <a:lumMod val="75000"/>
                              <a:lumOff val="25000"/>
                            </a:schemeClr>
                          </a:solidFill>
                          <a:latin typeface="Tahoma"/>
                          <a:cs typeface="Tahoma"/>
                        </a:rPr>
                        <a:t>530	€</a:t>
                      </a:r>
                      <a:endParaRPr sz="1400">
                        <a:solidFill>
                          <a:schemeClr val="tx1">
                            <a:lumMod val="75000"/>
                            <a:lumOff val="25000"/>
                          </a:schemeClr>
                        </a:solidFill>
                        <a:latin typeface="Tahoma"/>
                        <a:cs typeface="Tahoma"/>
                      </a:endParaRPr>
                    </a:p>
                  </a:txBody>
                  <a:tcPr marL="224131" marR="116548" marT="116548" marB="116548">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0005"/>
                  </a:ext>
                </a:extLst>
              </a:tr>
              <a:tr h="423635">
                <a:tc>
                  <a:txBody>
                    <a:bodyPr/>
                    <a:lstStyle/>
                    <a:p>
                      <a:pPr marL="146685" algn="ctr">
                        <a:lnSpc>
                          <a:spcPct val="100000"/>
                        </a:lnSpc>
                        <a:spcBef>
                          <a:spcPts val="325"/>
                        </a:spcBef>
                      </a:pPr>
                      <a:r>
                        <a:rPr sz="1400" spc="5">
                          <a:solidFill>
                            <a:schemeClr val="tx1">
                              <a:lumMod val="75000"/>
                              <a:lumOff val="25000"/>
                            </a:schemeClr>
                          </a:solidFill>
                          <a:latin typeface="Verdana"/>
                          <a:cs typeface="Verdana"/>
                        </a:rPr>
                        <a:t>400</a:t>
                      </a:r>
                      <a:r>
                        <a:rPr sz="1400">
                          <a:solidFill>
                            <a:schemeClr val="tx1">
                              <a:lumMod val="75000"/>
                              <a:lumOff val="25000"/>
                            </a:schemeClr>
                          </a:solidFill>
                          <a:latin typeface="Verdana"/>
                          <a:cs typeface="Verdana"/>
                        </a:rPr>
                        <a:t>0</a:t>
                      </a:r>
                      <a:r>
                        <a:rPr sz="1400" spc="-160">
                          <a:solidFill>
                            <a:schemeClr val="tx1">
                              <a:lumMod val="75000"/>
                              <a:lumOff val="25000"/>
                            </a:schemeClr>
                          </a:solidFill>
                          <a:latin typeface="Verdana"/>
                          <a:cs typeface="Verdana"/>
                        </a:rPr>
                        <a:t> </a:t>
                      </a:r>
                      <a:r>
                        <a:rPr sz="1400">
                          <a:solidFill>
                            <a:schemeClr val="tx1">
                              <a:lumMod val="75000"/>
                              <a:lumOff val="25000"/>
                            </a:schemeClr>
                          </a:solidFill>
                          <a:latin typeface="Verdana"/>
                          <a:cs typeface="Verdana"/>
                        </a:rPr>
                        <a:t>-</a:t>
                      </a:r>
                      <a:r>
                        <a:rPr sz="1400" spc="-155">
                          <a:solidFill>
                            <a:schemeClr val="tx1">
                              <a:lumMod val="75000"/>
                              <a:lumOff val="25000"/>
                            </a:schemeClr>
                          </a:solidFill>
                          <a:latin typeface="Verdana"/>
                          <a:cs typeface="Verdana"/>
                        </a:rPr>
                        <a:t> </a:t>
                      </a:r>
                      <a:r>
                        <a:rPr sz="1400" spc="5">
                          <a:solidFill>
                            <a:schemeClr val="tx1">
                              <a:lumMod val="75000"/>
                              <a:lumOff val="25000"/>
                            </a:schemeClr>
                          </a:solidFill>
                          <a:latin typeface="Verdana"/>
                          <a:cs typeface="Verdana"/>
                        </a:rPr>
                        <a:t>7999</a:t>
                      </a:r>
                      <a:endParaRPr sz="1400">
                        <a:solidFill>
                          <a:schemeClr val="tx1">
                            <a:lumMod val="75000"/>
                            <a:lumOff val="25000"/>
                          </a:schemeClr>
                        </a:solidFill>
                        <a:latin typeface="Verdana"/>
                        <a:cs typeface="Verdana"/>
                      </a:endParaRPr>
                    </a:p>
                  </a:txBody>
                  <a:tcPr marL="224131" marR="116548" marT="116548" marB="116548">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148590" algn="r">
                        <a:lnSpc>
                          <a:spcPct val="100000"/>
                        </a:lnSpc>
                        <a:spcBef>
                          <a:spcPts val="265"/>
                        </a:spcBef>
                        <a:tabLst>
                          <a:tab pos="720090" algn="l"/>
                        </a:tabLst>
                      </a:pPr>
                      <a:r>
                        <a:rPr sz="1400" b="1" spc="-150" dirty="0">
                          <a:solidFill>
                            <a:schemeClr val="tx1">
                              <a:lumMod val="75000"/>
                              <a:lumOff val="25000"/>
                            </a:schemeClr>
                          </a:solidFill>
                          <a:latin typeface="Tahoma"/>
                          <a:cs typeface="Tahoma"/>
                        </a:rPr>
                        <a:t>820	</a:t>
                      </a:r>
                      <a:r>
                        <a:rPr sz="1400" b="1" spc="-155" dirty="0">
                          <a:solidFill>
                            <a:schemeClr val="tx1">
                              <a:lumMod val="75000"/>
                              <a:lumOff val="25000"/>
                            </a:schemeClr>
                          </a:solidFill>
                          <a:latin typeface="Tahoma"/>
                          <a:cs typeface="Tahoma"/>
                        </a:rPr>
                        <a:t>€</a:t>
                      </a:r>
                      <a:endParaRPr sz="1400" dirty="0">
                        <a:solidFill>
                          <a:schemeClr val="tx1">
                            <a:lumMod val="75000"/>
                            <a:lumOff val="25000"/>
                          </a:schemeClr>
                        </a:solidFill>
                        <a:latin typeface="Tahoma"/>
                        <a:cs typeface="Tahoma"/>
                      </a:endParaRPr>
                    </a:p>
                  </a:txBody>
                  <a:tcPr marL="224131" marR="116548" marT="116548" marB="116548">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0006"/>
                  </a:ext>
                </a:extLst>
              </a:tr>
              <a:tr h="423635">
                <a:tc>
                  <a:txBody>
                    <a:bodyPr/>
                    <a:lstStyle/>
                    <a:p>
                      <a:pPr marL="147320" algn="ctr">
                        <a:lnSpc>
                          <a:spcPct val="100000"/>
                        </a:lnSpc>
                        <a:spcBef>
                          <a:spcPts val="325"/>
                        </a:spcBef>
                      </a:pPr>
                      <a:r>
                        <a:rPr sz="1400" spc="5" dirty="0">
                          <a:solidFill>
                            <a:schemeClr val="tx1">
                              <a:lumMod val="75000"/>
                              <a:lumOff val="25000"/>
                            </a:schemeClr>
                          </a:solidFill>
                          <a:latin typeface="Verdana"/>
                          <a:cs typeface="Verdana"/>
                        </a:rPr>
                        <a:t>800</a:t>
                      </a:r>
                      <a:r>
                        <a:rPr sz="1400" dirty="0">
                          <a:solidFill>
                            <a:schemeClr val="tx1">
                              <a:lumMod val="75000"/>
                              <a:lumOff val="25000"/>
                            </a:schemeClr>
                          </a:solidFill>
                          <a:latin typeface="Verdana"/>
                          <a:cs typeface="Verdana"/>
                        </a:rPr>
                        <a:t>0</a:t>
                      </a:r>
                      <a:r>
                        <a:rPr sz="1400" spc="-155" dirty="0">
                          <a:solidFill>
                            <a:schemeClr val="tx1">
                              <a:lumMod val="75000"/>
                              <a:lumOff val="25000"/>
                            </a:schemeClr>
                          </a:solidFill>
                          <a:latin typeface="Verdana"/>
                          <a:cs typeface="Verdana"/>
                        </a:rPr>
                        <a:t> </a:t>
                      </a:r>
                      <a:r>
                        <a:rPr sz="1400" dirty="0">
                          <a:solidFill>
                            <a:schemeClr val="tx1">
                              <a:lumMod val="75000"/>
                              <a:lumOff val="25000"/>
                            </a:schemeClr>
                          </a:solidFill>
                          <a:latin typeface="Verdana"/>
                          <a:cs typeface="Verdana"/>
                        </a:rPr>
                        <a:t>+</a:t>
                      </a:r>
                    </a:p>
                  </a:txBody>
                  <a:tcPr marL="224131" marR="116548" marT="116548" marB="116548">
                    <a:lnL w="12700" cmpd="sng">
                      <a:noFill/>
                      <a:prstDash val="solid"/>
                    </a:lnL>
                    <a:lnR w="12700" cmpd="sng">
                      <a:noFill/>
                      <a:prstDash val="solid"/>
                    </a:lnR>
                    <a:lnT w="19050" cap="flat" cmpd="sng" algn="ctr">
                      <a:solidFill>
                        <a:srgbClr val="FFFFFF"/>
                      </a:solidFill>
                      <a:prstDash val="solid"/>
                    </a:lnT>
                    <a:lnB w="12700" cmpd="sng">
                      <a:noFill/>
                      <a:prstDash val="solid"/>
                    </a:lnB>
                    <a:solidFill>
                      <a:srgbClr val="B4BCBE">
                        <a:alpha val="34902"/>
                      </a:srgbClr>
                    </a:solidFill>
                  </a:tcPr>
                </a:tc>
                <a:tc>
                  <a:txBody>
                    <a:bodyPr/>
                    <a:lstStyle/>
                    <a:p>
                      <a:pPr marL="148590" algn="r">
                        <a:lnSpc>
                          <a:spcPct val="100000"/>
                        </a:lnSpc>
                        <a:spcBef>
                          <a:spcPts val="265"/>
                        </a:spcBef>
                        <a:tabLst>
                          <a:tab pos="862965" algn="l"/>
                        </a:tabLst>
                      </a:pPr>
                      <a:r>
                        <a:rPr lang="el-GR" sz="1400" b="1" spc="-150" dirty="0">
                          <a:solidFill>
                            <a:schemeClr val="tx1">
                              <a:lumMod val="75000"/>
                              <a:lumOff val="25000"/>
                            </a:schemeClr>
                          </a:solidFill>
                          <a:latin typeface="Tahoma"/>
                          <a:cs typeface="Tahoma"/>
                        </a:rPr>
                        <a:t>  </a:t>
                      </a:r>
                      <a:r>
                        <a:rPr sz="1400" b="1" spc="-150" dirty="0">
                          <a:solidFill>
                            <a:schemeClr val="tx1">
                              <a:lumMod val="75000"/>
                              <a:lumOff val="25000"/>
                            </a:schemeClr>
                          </a:solidFill>
                          <a:latin typeface="Tahoma"/>
                          <a:cs typeface="Tahoma"/>
                        </a:rPr>
                        <a:t>1500	</a:t>
                      </a:r>
                      <a:r>
                        <a:rPr sz="1400" b="1" spc="-155" dirty="0">
                          <a:solidFill>
                            <a:schemeClr val="tx1">
                              <a:lumMod val="75000"/>
                              <a:lumOff val="25000"/>
                            </a:schemeClr>
                          </a:solidFill>
                          <a:latin typeface="Tahoma"/>
                          <a:cs typeface="Tahoma"/>
                        </a:rPr>
                        <a:t>€</a:t>
                      </a:r>
                      <a:endParaRPr sz="1400" dirty="0">
                        <a:solidFill>
                          <a:schemeClr val="tx1">
                            <a:lumMod val="75000"/>
                            <a:lumOff val="25000"/>
                          </a:schemeClr>
                        </a:solidFill>
                        <a:latin typeface="Tahoma"/>
                        <a:cs typeface="Tahoma"/>
                      </a:endParaRPr>
                    </a:p>
                  </a:txBody>
                  <a:tcPr marL="224131" marR="116548" marT="116548" marB="116548">
                    <a:lnL w="12700" cmpd="sng">
                      <a:noFill/>
                      <a:prstDash val="solid"/>
                    </a:lnL>
                    <a:lnR w="12700" cmpd="sng">
                      <a:noFill/>
                      <a:prstDash val="solid"/>
                    </a:lnR>
                    <a:lnT w="19050" cap="flat" cmpd="sng" algn="ctr">
                      <a:solidFill>
                        <a:srgbClr val="FFFFFF"/>
                      </a:solidFill>
                      <a:prstDash val="solid"/>
                    </a:lnT>
                    <a:lnB w="12700" cmpd="sng">
                      <a:noFill/>
                      <a:prstDash val="solid"/>
                    </a:lnB>
                    <a:solidFill>
                      <a:srgbClr val="B4BCBE">
                        <a:alpha val="34902"/>
                      </a:srgbClr>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07" y="4601"/>
            <a:ext cx="6725772" cy="443070"/>
          </a:xfrm>
          <a:prstGeom prst="rect">
            <a:avLst/>
          </a:prstGeom>
        </p:spPr>
        <p:txBody>
          <a:bodyPr vert="horz" wrap="square" lIns="0" tIns="12065" rIns="0" bIns="0" rtlCol="0">
            <a:spAutoFit/>
          </a:bodyPr>
          <a:lstStyle/>
          <a:p>
            <a:pPr marL="12700">
              <a:lnSpc>
                <a:spcPct val="100000"/>
              </a:lnSpc>
              <a:spcBef>
                <a:spcPts val="95"/>
              </a:spcBef>
            </a:pPr>
            <a:r>
              <a:rPr sz="2800" b="1" dirty="0">
                <a:solidFill>
                  <a:schemeClr val="tx2"/>
                </a:solidFill>
              </a:rPr>
              <a:t>Οργανωτικά έξοδα</a:t>
            </a:r>
          </a:p>
        </p:txBody>
      </p:sp>
      <p:sp>
        <p:nvSpPr>
          <p:cNvPr id="4" name="object 4"/>
          <p:cNvSpPr/>
          <p:nvPr/>
        </p:nvSpPr>
        <p:spPr>
          <a:xfrm>
            <a:off x="10055352" y="1935478"/>
            <a:ext cx="39370" cy="10795"/>
          </a:xfrm>
          <a:custGeom>
            <a:avLst/>
            <a:gdLst/>
            <a:ahLst/>
            <a:cxnLst/>
            <a:rect l="l" t="t" r="r" b="b"/>
            <a:pathLst>
              <a:path w="39370" h="10794">
                <a:moveTo>
                  <a:pt x="39248" y="0"/>
                </a:moveTo>
                <a:lnTo>
                  <a:pt x="0" y="0"/>
                </a:lnTo>
                <a:lnTo>
                  <a:pt x="0" y="10542"/>
                </a:lnTo>
                <a:lnTo>
                  <a:pt x="39248" y="10542"/>
                </a:lnTo>
                <a:lnTo>
                  <a:pt x="39248" y="0"/>
                </a:lnTo>
                <a:close/>
              </a:path>
            </a:pathLst>
          </a:custGeom>
          <a:solidFill>
            <a:srgbClr val="404040"/>
          </a:solidFill>
        </p:spPr>
        <p:txBody>
          <a:bodyPr wrap="square" lIns="0" tIns="0" rIns="0" bIns="0" rtlCol="0"/>
          <a:lstStyle/>
          <a:p>
            <a:endParaRPr/>
          </a:p>
        </p:txBody>
      </p:sp>
      <p:sp>
        <p:nvSpPr>
          <p:cNvPr id="5" name="object 5"/>
          <p:cNvSpPr txBox="1"/>
          <p:nvPr/>
        </p:nvSpPr>
        <p:spPr>
          <a:xfrm>
            <a:off x="66852" y="412983"/>
            <a:ext cx="10621010" cy="5875655"/>
          </a:xfrm>
          <a:prstGeom prst="rect">
            <a:avLst/>
          </a:prstGeom>
        </p:spPr>
        <p:txBody>
          <a:bodyPr vert="horz" wrap="square" lIns="0" tIns="149225" rIns="0" bIns="0" rtlCol="0">
            <a:spAutoFit/>
          </a:bodyPr>
          <a:lstStyle/>
          <a:p>
            <a:pPr marL="299085" indent="-287020">
              <a:lnSpc>
                <a:spcPct val="100000"/>
              </a:lnSpc>
              <a:spcBef>
                <a:spcPts val="1175"/>
              </a:spcBef>
              <a:buFont typeface="Arial MT"/>
              <a:buChar char="•"/>
              <a:tabLst>
                <a:tab pos="299085" algn="l"/>
                <a:tab pos="299720" algn="l"/>
              </a:tabLst>
            </a:pPr>
            <a:r>
              <a:rPr sz="1800" spc="-5" dirty="0">
                <a:solidFill>
                  <a:srgbClr val="404040"/>
                </a:solidFill>
                <a:latin typeface="Verdana"/>
                <a:cs typeface="Verdana"/>
              </a:rPr>
              <a:t>Τα</a:t>
            </a:r>
            <a:r>
              <a:rPr sz="1800" spc="15" dirty="0">
                <a:solidFill>
                  <a:srgbClr val="404040"/>
                </a:solidFill>
                <a:latin typeface="Verdana"/>
                <a:cs typeface="Verdana"/>
              </a:rPr>
              <a:t> </a:t>
            </a:r>
            <a:r>
              <a:rPr sz="1800" dirty="0">
                <a:solidFill>
                  <a:srgbClr val="404040"/>
                </a:solidFill>
                <a:latin typeface="Verdana"/>
                <a:cs typeface="Verdana"/>
              </a:rPr>
              <a:t>οργανωτικά</a:t>
            </a:r>
            <a:r>
              <a:rPr sz="1800" spc="-10" dirty="0">
                <a:solidFill>
                  <a:srgbClr val="404040"/>
                </a:solidFill>
                <a:latin typeface="Verdana"/>
                <a:cs typeface="Verdana"/>
              </a:rPr>
              <a:t> </a:t>
            </a:r>
            <a:r>
              <a:rPr sz="1800" spc="-5" dirty="0">
                <a:solidFill>
                  <a:srgbClr val="404040"/>
                </a:solidFill>
                <a:latin typeface="Verdana"/>
                <a:cs typeface="Verdana"/>
              </a:rPr>
              <a:t>έξοδα</a:t>
            </a:r>
            <a:r>
              <a:rPr sz="1800" spc="10" dirty="0">
                <a:solidFill>
                  <a:srgbClr val="404040"/>
                </a:solidFill>
                <a:latin typeface="Verdana"/>
                <a:cs typeface="Verdana"/>
              </a:rPr>
              <a:t> </a:t>
            </a:r>
            <a:r>
              <a:rPr sz="1800" dirty="0">
                <a:solidFill>
                  <a:srgbClr val="404040"/>
                </a:solidFill>
                <a:latin typeface="Verdana"/>
                <a:cs typeface="Verdana"/>
              </a:rPr>
              <a:t>ενός</a:t>
            </a:r>
            <a:r>
              <a:rPr sz="1800" spc="-5" dirty="0">
                <a:solidFill>
                  <a:srgbClr val="404040"/>
                </a:solidFill>
                <a:latin typeface="Verdana"/>
                <a:cs typeface="Verdana"/>
              </a:rPr>
              <a:t> </a:t>
            </a:r>
            <a:r>
              <a:rPr sz="1800" dirty="0">
                <a:solidFill>
                  <a:srgbClr val="404040"/>
                </a:solidFill>
                <a:latin typeface="Verdana"/>
                <a:cs typeface="Verdana"/>
              </a:rPr>
              <a:t>σχεδίου</a:t>
            </a:r>
            <a:r>
              <a:rPr sz="1800" spc="20" dirty="0">
                <a:solidFill>
                  <a:srgbClr val="404040"/>
                </a:solidFill>
                <a:latin typeface="Verdana"/>
                <a:cs typeface="Verdana"/>
              </a:rPr>
              <a:t> </a:t>
            </a:r>
            <a:r>
              <a:rPr sz="1800" spc="-5" dirty="0">
                <a:solidFill>
                  <a:srgbClr val="404040"/>
                </a:solidFill>
                <a:latin typeface="Verdana"/>
                <a:cs typeface="Verdana"/>
              </a:rPr>
              <a:t>συνδέονται</a:t>
            </a:r>
            <a:r>
              <a:rPr sz="1800" spc="10" dirty="0">
                <a:solidFill>
                  <a:srgbClr val="404040"/>
                </a:solidFill>
                <a:latin typeface="Verdana"/>
                <a:cs typeface="Verdana"/>
              </a:rPr>
              <a:t> </a:t>
            </a:r>
            <a:r>
              <a:rPr sz="1800" spc="-5" dirty="0">
                <a:solidFill>
                  <a:srgbClr val="404040"/>
                </a:solidFill>
                <a:latin typeface="Verdana"/>
                <a:cs typeface="Verdana"/>
              </a:rPr>
              <a:t>άμεσα</a:t>
            </a:r>
            <a:r>
              <a:rPr sz="1800" spc="25" dirty="0">
                <a:solidFill>
                  <a:srgbClr val="404040"/>
                </a:solidFill>
                <a:latin typeface="Verdana"/>
                <a:cs typeface="Verdana"/>
              </a:rPr>
              <a:t> </a:t>
            </a:r>
            <a:r>
              <a:rPr sz="1800" dirty="0">
                <a:solidFill>
                  <a:srgbClr val="404040"/>
                </a:solidFill>
                <a:latin typeface="Verdana"/>
                <a:cs typeface="Verdana"/>
              </a:rPr>
              <a:t>με</a:t>
            </a:r>
            <a:r>
              <a:rPr sz="1800" spc="5" dirty="0">
                <a:solidFill>
                  <a:srgbClr val="404040"/>
                </a:solidFill>
                <a:latin typeface="Verdana"/>
                <a:cs typeface="Verdana"/>
              </a:rPr>
              <a:t> </a:t>
            </a:r>
            <a:r>
              <a:rPr sz="1800" spc="-5" dirty="0">
                <a:solidFill>
                  <a:srgbClr val="404040"/>
                </a:solidFill>
                <a:latin typeface="Verdana"/>
                <a:cs typeface="Verdana"/>
              </a:rPr>
              <a:t>την </a:t>
            </a:r>
            <a:r>
              <a:rPr sz="1800" dirty="0">
                <a:solidFill>
                  <a:srgbClr val="404040"/>
                </a:solidFill>
                <a:latin typeface="Verdana"/>
                <a:cs typeface="Verdana"/>
              </a:rPr>
              <a:t>υλοποίηση</a:t>
            </a:r>
            <a:r>
              <a:rPr sz="1800" spc="-20" dirty="0">
                <a:solidFill>
                  <a:srgbClr val="404040"/>
                </a:solidFill>
                <a:latin typeface="Verdana"/>
                <a:cs typeface="Verdana"/>
              </a:rPr>
              <a:t> </a:t>
            </a:r>
            <a:r>
              <a:rPr sz="1800" spc="-5" dirty="0">
                <a:solidFill>
                  <a:srgbClr val="404040"/>
                </a:solidFill>
                <a:latin typeface="Verdana"/>
                <a:cs typeface="Verdana"/>
              </a:rPr>
              <a:t>δραστηριοτήτων</a:t>
            </a:r>
            <a:endParaRPr sz="1800" dirty="0">
              <a:latin typeface="Verdana"/>
              <a:cs typeface="Verdana"/>
            </a:endParaRPr>
          </a:p>
          <a:p>
            <a:pPr marL="299085">
              <a:lnSpc>
                <a:spcPct val="100000"/>
              </a:lnSpc>
              <a:spcBef>
                <a:spcPts val="1080"/>
              </a:spcBef>
            </a:pPr>
            <a:r>
              <a:rPr sz="1800" spc="-5" dirty="0">
                <a:solidFill>
                  <a:srgbClr val="404040"/>
                </a:solidFill>
                <a:latin typeface="Verdana"/>
                <a:cs typeface="Verdana"/>
              </a:rPr>
              <a:t>κινητικότητας</a:t>
            </a:r>
            <a:endParaRPr sz="1800" dirty="0">
              <a:latin typeface="Verdana"/>
              <a:cs typeface="Verdana"/>
            </a:endParaRPr>
          </a:p>
          <a:p>
            <a:pPr marL="299085" indent="-287020">
              <a:lnSpc>
                <a:spcPct val="100000"/>
              </a:lnSpc>
              <a:spcBef>
                <a:spcPts val="1180"/>
              </a:spcBef>
              <a:buFont typeface="Arial MT"/>
              <a:buChar char="•"/>
              <a:tabLst>
                <a:tab pos="299085" algn="l"/>
                <a:tab pos="299720" algn="l"/>
              </a:tabLst>
            </a:pPr>
            <a:r>
              <a:rPr sz="1800" dirty="0">
                <a:solidFill>
                  <a:srgbClr val="404040"/>
                </a:solidFill>
                <a:latin typeface="Verdana"/>
                <a:cs typeface="Verdana"/>
              </a:rPr>
              <a:t>όπως</a:t>
            </a:r>
            <a:r>
              <a:rPr sz="1800" spc="-35" dirty="0">
                <a:solidFill>
                  <a:srgbClr val="404040"/>
                </a:solidFill>
                <a:latin typeface="Verdana"/>
                <a:cs typeface="Verdana"/>
              </a:rPr>
              <a:t> </a:t>
            </a:r>
            <a:r>
              <a:rPr sz="1800" dirty="0">
                <a:solidFill>
                  <a:srgbClr val="404040"/>
                </a:solidFill>
                <a:latin typeface="Verdana"/>
                <a:cs typeface="Verdana"/>
              </a:rPr>
              <a:t>η</a:t>
            </a:r>
            <a:r>
              <a:rPr sz="1800" spc="-15" dirty="0">
                <a:solidFill>
                  <a:srgbClr val="404040"/>
                </a:solidFill>
                <a:latin typeface="Verdana"/>
                <a:cs typeface="Verdana"/>
              </a:rPr>
              <a:t> </a:t>
            </a:r>
            <a:r>
              <a:rPr sz="1800" dirty="0">
                <a:solidFill>
                  <a:srgbClr val="404040"/>
                </a:solidFill>
                <a:latin typeface="Verdana"/>
                <a:cs typeface="Verdana"/>
              </a:rPr>
              <a:t>επιλογή</a:t>
            </a:r>
            <a:r>
              <a:rPr sz="1800" spc="-20" dirty="0">
                <a:solidFill>
                  <a:srgbClr val="404040"/>
                </a:solidFill>
                <a:latin typeface="Verdana"/>
                <a:cs typeface="Verdana"/>
              </a:rPr>
              <a:t> </a:t>
            </a:r>
            <a:r>
              <a:rPr sz="1800" spc="-5" dirty="0">
                <a:solidFill>
                  <a:srgbClr val="404040"/>
                </a:solidFill>
                <a:latin typeface="Verdana"/>
                <a:cs typeface="Verdana"/>
              </a:rPr>
              <a:t>συμμετεχόντων,</a:t>
            </a:r>
            <a:endParaRPr sz="1800" dirty="0">
              <a:latin typeface="Verdana"/>
              <a:cs typeface="Verdana"/>
            </a:endParaRPr>
          </a:p>
          <a:p>
            <a:pPr marL="299085" indent="-287020">
              <a:lnSpc>
                <a:spcPct val="100000"/>
              </a:lnSpc>
              <a:spcBef>
                <a:spcPts val="1175"/>
              </a:spcBef>
              <a:buFont typeface="Arial MT"/>
              <a:buChar char="•"/>
              <a:tabLst>
                <a:tab pos="299085" algn="l"/>
                <a:tab pos="299720" algn="l"/>
              </a:tabLst>
            </a:pPr>
            <a:r>
              <a:rPr sz="1800" dirty="0">
                <a:solidFill>
                  <a:srgbClr val="404040"/>
                </a:solidFill>
                <a:latin typeface="Verdana"/>
                <a:cs typeface="Verdana"/>
              </a:rPr>
              <a:t>Η</a:t>
            </a:r>
            <a:r>
              <a:rPr sz="1800" spc="-20" dirty="0">
                <a:solidFill>
                  <a:srgbClr val="404040"/>
                </a:solidFill>
                <a:latin typeface="Verdana"/>
                <a:cs typeface="Verdana"/>
              </a:rPr>
              <a:t> </a:t>
            </a:r>
            <a:r>
              <a:rPr sz="1800" dirty="0">
                <a:solidFill>
                  <a:srgbClr val="404040"/>
                </a:solidFill>
                <a:latin typeface="Verdana"/>
                <a:cs typeface="Verdana"/>
              </a:rPr>
              <a:t>γλωσσική</a:t>
            </a:r>
            <a:r>
              <a:rPr sz="1800" spc="-35" dirty="0">
                <a:solidFill>
                  <a:srgbClr val="404040"/>
                </a:solidFill>
                <a:latin typeface="Verdana"/>
                <a:cs typeface="Verdana"/>
              </a:rPr>
              <a:t> </a:t>
            </a:r>
            <a:r>
              <a:rPr sz="1800" spc="-5" dirty="0">
                <a:solidFill>
                  <a:srgbClr val="404040"/>
                </a:solidFill>
                <a:latin typeface="Verdana"/>
                <a:cs typeface="Verdana"/>
              </a:rPr>
              <a:t>προετοιμασία,</a:t>
            </a:r>
            <a:endParaRPr sz="1800" dirty="0">
              <a:latin typeface="Verdana"/>
              <a:cs typeface="Verdana"/>
            </a:endParaRPr>
          </a:p>
          <a:p>
            <a:pPr marL="299085" indent="-287020">
              <a:lnSpc>
                <a:spcPct val="100000"/>
              </a:lnSpc>
              <a:spcBef>
                <a:spcPts val="1190"/>
              </a:spcBef>
              <a:buFont typeface="Arial MT"/>
              <a:buChar char="•"/>
              <a:tabLst>
                <a:tab pos="299085" algn="l"/>
                <a:tab pos="299720" algn="l"/>
              </a:tabLst>
            </a:pPr>
            <a:r>
              <a:rPr sz="1800" dirty="0">
                <a:solidFill>
                  <a:srgbClr val="404040"/>
                </a:solidFill>
                <a:latin typeface="Verdana"/>
                <a:cs typeface="Verdana"/>
              </a:rPr>
              <a:t>Η</a:t>
            </a:r>
            <a:r>
              <a:rPr sz="1800" spc="-10" dirty="0">
                <a:solidFill>
                  <a:srgbClr val="404040"/>
                </a:solidFill>
                <a:latin typeface="Verdana"/>
                <a:cs typeface="Verdana"/>
              </a:rPr>
              <a:t> </a:t>
            </a:r>
            <a:r>
              <a:rPr sz="1800" dirty="0">
                <a:solidFill>
                  <a:srgbClr val="404040"/>
                </a:solidFill>
                <a:latin typeface="Verdana"/>
                <a:cs typeface="Verdana"/>
              </a:rPr>
              <a:t>βίζα</a:t>
            </a:r>
            <a:r>
              <a:rPr sz="1800" spc="-5" dirty="0">
                <a:solidFill>
                  <a:srgbClr val="404040"/>
                </a:solidFill>
                <a:latin typeface="Verdana"/>
                <a:cs typeface="Verdana"/>
              </a:rPr>
              <a:t> </a:t>
            </a:r>
            <a:r>
              <a:rPr sz="1800" dirty="0">
                <a:solidFill>
                  <a:srgbClr val="404040"/>
                </a:solidFill>
                <a:latin typeface="Verdana"/>
                <a:cs typeface="Verdana"/>
              </a:rPr>
              <a:t>και</a:t>
            </a:r>
            <a:r>
              <a:rPr sz="1800" spc="5" dirty="0">
                <a:solidFill>
                  <a:srgbClr val="404040"/>
                </a:solidFill>
                <a:latin typeface="Verdana"/>
                <a:cs typeface="Verdana"/>
              </a:rPr>
              <a:t> </a:t>
            </a:r>
            <a:r>
              <a:rPr sz="1800" spc="-5" dirty="0">
                <a:solidFill>
                  <a:srgbClr val="404040"/>
                </a:solidFill>
                <a:latin typeface="Verdana"/>
                <a:cs typeface="Verdana"/>
              </a:rPr>
              <a:t>κόστος</a:t>
            </a:r>
            <a:r>
              <a:rPr sz="1800" spc="-35" dirty="0">
                <a:solidFill>
                  <a:srgbClr val="404040"/>
                </a:solidFill>
                <a:latin typeface="Verdana"/>
                <a:cs typeface="Verdana"/>
              </a:rPr>
              <a:t> </a:t>
            </a:r>
            <a:r>
              <a:rPr sz="1800" spc="-5" dirty="0">
                <a:solidFill>
                  <a:srgbClr val="404040"/>
                </a:solidFill>
                <a:latin typeface="Verdana"/>
                <a:cs typeface="Verdana"/>
              </a:rPr>
              <a:t>ασφάλισης.</a:t>
            </a:r>
            <a:endParaRPr sz="1800" dirty="0">
              <a:latin typeface="Verdana"/>
              <a:cs typeface="Verdana"/>
            </a:endParaRPr>
          </a:p>
          <a:p>
            <a:pPr marL="299085" marR="5080" indent="-287020">
              <a:lnSpc>
                <a:spcPct val="150000"/>
              </a:lnSpc>
              <a:spcBef>
                <a:spcPts val="95"/>
              </a:spcBef>
              <a:buFont typeface="Arial MT"/>
              <a:buChar char="•"/>
              <a:tabLst>
                <a:tab pos="299085" algn="l"/>
                <a:tab pos="299720" algn="l"/>
              </a:tabLst>
            </a:pPr>
            <a:r>
              <a:rPr sz="1800" dirty="0">
                <a:solidFill>
                  <a:srgbClr val="404040"/>
                </a:solidFill>
                <a:latin typeface="Verdana"/>
                <a:cs typeface="Verdana"/>
              </a:rPr>
              <a:t>Είναι</a:t>
            </a:r>
            <a:r>
              <a:rPr sz="1800" spc="10" dirty="0">
                <a:solidFill>
                  <a:srgbClr val="404040"/>
                </a:solidFill>
                <a:latin typeface="Verdana"/>
                <a:cs typeface="Verdana"/>
              </a:rPr>
              <a:t> </a:t>
            </a:r>
            <a:r>
              <a:rPr sz="1800" spc="-5" dirty="0">
                <a:solidFill>
                  <a:srgbClr val="404040"/>
                </a:solidFill>
                <a:latin typeface="Verdana"/>
                <a:cs typeface="Verdana"/>
              </a:rPr>
              <a:t>σημαντικό</a:t>
            </a:r>
            <a:r>
              <a:rPr sz="1800" spc="-15" dirty="0">
                <a:solidFill>
                  <a:srgbClr val="404040"/>
                </a:solidFill>
                <a:latin typeface="Verdana"/>
                <a:cs typeface="Verdana"/>
              </a:rPr>
              <a:t> </a:t>
            </a:r>
            <a:r>
              <a:rPr sz="1800" dirty="0">
                <a:solidFill>
                  <a:srgbClr val="404040"/>
                </a:solidFill>
                <a:latin typeface="Verdana"/>
                <a:cs typeface="Verdana"/>
              </a:rPr>
              <a:t>η</a:t>
            </a:r>
            <a:r>
              <a:rPr sz="1800" spc="5" dirty="0">
                <a:solidFill>
                  <a:srgbClr val="404040"/>
                </a:solidFill>
                <a:latin typeface="Verdana"/>
                <a:cs typeface="Verdana"/>
              </a:rPr>
              <a:t> </a:t>
            </a:r>
            <a:r>
              <a:rPr sz="1800" dirty="0">
                <a:solidFill>
                  <a:srgbClr val="404040"/>
                </a:solidFill>
                <a:latin typeface="Verdana"/>
                <a:cs typeface="Verdana"/>
              </a:rPr>
              <a:t>διανομή</a:t>
            </a:r>
            <a:r>
              <a:rPr sz="1800" spc="10" dirty="0">
                <a:solidFill>
                  <a:srgbClr val="404040"/>
                </a:solidFill>
                <a:latin typeface="Verdana"/>
                <a:cs typeface="Verdana"/>
              </a:rPr>
              <a:t> </a:t>
            </a:r>
            <a:r>
              <a:rPr sz="1800" spc="-5" dirty="0">
                <a:solidFill>
                  <a:srgbClr val="404040"/>
                </a:solidFill>
                <a:latin typeface="Verdana"/>
                <a:cs typeface="Verdana"/>
              </a:rPr>
              <a:t>της</a:t>
            </a:r>
            <a:r>
              <a:rPr sz="1800" spc="5" dirty="0">
                <a:solidFill>
                  <a:srgbClr val="404040"/>
                </a:solidFill>
                <a:latin typeface="Verdana"/>
                <a:cs typeface="Verdana"/>
              </a:rPr>
              <a:t> </a:t>
            </a:r>
            <a:r>
              <a:rPr sz="1800" dirty="0">
                <a:solidFill>
                  <a:srgbClr val="404040"/>
                </a:solidFill>
                <a:latin typeface="Verdana"/>
                <a:cs typeface="Verdana"/>
              </a:rPr>
              <a:t>επιχορήγησης</a:t>
            </a:r>
            <a:r>
              <a:rPr sz="1800" spc="-10" dirty="0">
                <a:solidFill>
                  <a:srgbClr val="404040"/>
                </a:solidFill>
                <a:latin typeface="Verdana"/>
                <a:cs typeface="Verdana"/>
              </a:rPr>
              <a:t> </a:t>
            </a:r>
            <a:r>
              <a:rPr sz="1800" spc="-5" dirty="0">
                <a:solidFill>
                  <a:srgbClr val="404040"/>
                </a:solidFill>
                <a:latin typeface="Verdana"/>
                <a:cs typeface="Verdana"/>
              </a:rPr>
              <a:t>των</a:t>
            </a:r>
            <a:r>
              <a:rPr sz="1800" spc="5" dirty="0">
                <a:solidFill>
                  <a:srgbClr val="404040"/>
                </a:solidFill>
                <a:latin typeface="Verdana"/>
                <a:cs typeface="Verdana"/>
              </a:rPr>
              <a:t> </a:t>
            </a:r>
            <a:r>
              <a:rPr sz="1800" dirty="0">
                <a:solidFill>
                  <a:srgbClr val="404040"/>
                </a:solidFill>
                <a:latin typeface="Verdana"/>
                <a:cs typeface="Verdana"/>
              </a:rPr>
              <a:t>οργανωτικών</a:t>
            </a:r>
            <a:r>
              <a:rPr sz="1800" spc="-10" dirty="0">
                <a:solidFill>
                  <a:srgbClr val="404040"/>
                </a:solidFill>
                <a:latin typeface="Verdana"/>
                <a:cs typeface="Verdana"/>
              </a:rPr>
              <a:t> </a:t>
            </a:r>
            <a:r>
              <a:rPr sz="1800" spc="-5" dirty="0">
                <a:solidFill>
                  <a:srgbClr val="404040"/>
                </a:solidFill>
                <a:latin typeface="Verdana"/>
                <a:cs typeface="Verdana"/>
              </a:rPr>
              <a:t>εξόδων</a:t>
            </a:r>
            <a:r>
              <a:rPr sz="1800" spc="5" dirty="0">
                <a:solidFill>
                  <a:srgbClr val="404040"/>
                </a:solidFill>
                <a:latin typeface="Verdana"/>
                <a:cs typeface="Verdana"/>
              </a:rPr>
              <a:t> </a:t>
            </a:r>
            <a:r>
              <a:rPr sz="1800" dirty="0">
                <a:solidFill>
                  <a:srgbClr val="404040"/>
                </a:solidFill>
                <a:latin typeface="Verdana"/>
                <a:cs typeface="Verdana"/>
              </a:rPr>
              <a:t>να</a:t>
            </a:r>
            <a:r>
              <a:rPr sz="1800" spc="5" dirty="0">
                <a:solidFill>
                  <a:srgbClr val="404040"/>
                </a:solidFill>
                <a:latin typeface="Verdana"/>
                <a:cs typeface="Verdana"/>
              </a:rPr>
              <a:t> </a:t>
            </a:r>
            <a:r>
              <a:rPr sz="1800" spc="-5" dirty="0">
                <a:solidFill>
                  <a:srgbClr val="404040"/>
                </a:solidFill>
                <a:latin typeface="Verdana"/>
                <a:cs typeface="Verdana"/>
              </a:rPr>
              <a:t>αντικατοπτρίζει </a:t>
            </a:r>
            <a:r>
              <a:rPr sz="1800" spc="-615" dirty="0">
                <a:solidFill>
                  <a:srgbClr val="404040"/>
                </a:solidFill>
                <a:latin typeface="Verdana"/>
                <a:cs typeface="Verdana"/>
              </a:rPr>
              <a:t> </a:t>
            </a:r>
            <a:r>
              <a:rPr sz="1800" dirty="0">
                <a:solidFill>
                  <a:srgbClr val="404040"/>
                </a:solidFill>
                <a:latin typeface="Verdana"/>
                <a:cs typeface="Verdana"/>
              </a:rPr>
              <a:t>όσο</a:t>
            </a:r>
            <a:r>
              <a:rPr sz="1800" spc="-15" dirty="0">
                <a:solidFill>
                  <a:srgbClr val="404040"/>
                </a:solidFill>
                <a:latin typeface="Verdana"/>
                <a:cs typeface="Verdana"/>
              </a:rPr>
              <a:t> </a:t>
            </a:r>
            <a:r>
              <a:rPr sz="1800" spc="-5" dirty="0">
                <a:solidFill>
                  <a:srgbClr val="404040"/>
                </a:solidFill>
                <a:latin typeface="Verdana"/>
                <a:cs typeface="Verdana"/>
              </a:rPr>
              <a:t>το</a:t>
            </a:r>
            <a:r>
              <a:rPr sz="1800" dirty="0">
                <a:solidFill>
                  <a:srgbClr val="404040"/>
                </a:solidFill>
                <a:latin typeface="Verdana"/>
                <a:cs typeface="Verdana"/>
              </a:rPr>
              <a:t> </a:t>
            </a:r>
            <a:r>
              <a:rPr sz="1800" spc="-5" dirty="0">
                <a:solidFill>
                  <a:srgbClr val="404040"/>
                </a:solidFill>
                <a:latin typeface="Verdana"/>
                <a:cs typeface="Verdana"/>
              </a:rPr>
              <a:t>δυνατόν</a:t>
            </a:r>
            <a:r>
              <a:rPr sz="1800" dirty="0">
                <a:solidFill>
                  <a:srgbClr val="404040"/>
                </a:solidFill>
                <a:latin typeface="Verdana"/>
                <a:cs typeface="Verdana"/>
              </a:rPr>
              <a:t> περισσότερο</a:t>
            </a:r>
            <a:r>
              <a:rPr sz="1800" spc="-25" dirty="0">
                <a:solidFill>
                  <a:srgbClr val="404040"/>
                </a:solidFill>
                <a:latin typeface="Verdana"/>
                <a:cs typeface="Verdana"/>
              </a:rPr>
              <a:t> </a:t>
            </a:r>
            <a:r>
              <a:rPr sz="1800" spc="-5" dirty="0">
                <a:solidFill>
                  <a:srgbClr val="404040"/>
                </a:solidFill>
                <a:latin typeface="Verdana"/>
                <a:cs typeface="Verdana"/>
              </a:rPr>
              <a:t>τον</a:t>
            </a:r>
            <a:r>
              <a:rPr sz="1800" spc="-15" dirty="0">
                <a:solidFill>
                  <a:srgbClr val="404040"/>
                </a:solidFill>
                <a:latin typeface="Verdana"/>
                <a:cs typeface="Verdana"/>
              </a:rPr>
              <a:t> </a:t>
            </a:r>
            <a:r>
              <a:rPr sz="1800" dirty="0">
                <a:solidFill>
                  <a:srgbClr val="404040"/>
                </a:solidFill>
                <a:latin typeface="Verdana"/>
                <a:cs typeface="Verdana"/>
              </a:rPr>
              <a:t>φόρτο</a:t>
            </a:r>
            <a:r>
              <a:rPr sz="1800" spc="-20" dirty="0">
                <a:solidFill>
                  <a:srgbClr val="404040"/>
                </a:solidFill>
                <a:latin typeface="Verdana"/>
                <a:cs typeface="Verdana"/>
              </a:rPr>
              <a:t> </a:t>
            </a:r>
            <a:r>
              <a:rPr sz="1800" spc="-5" dirty="0">
                <a:solidFill>
                  <a:srgbClr val="404040"/>
                </a:solidFill>
                <a:latin typeface="Verdana"/>
                <a:cs typeface="Verdana"/>
              </a:rPr>
              <a:t>εργασίας</a:t>
            </a:r>
            <a:r>
              <a:rPr sz="1800" spc="10" dirty="0">
                <a:solidFill>
                  <a:srgbClr val="404040"/>
                </a:solidFill>
                <a:latin typeface="Verdana"/>
                <a:cs typeface="Verdana"/>
              </a:rPr>
              <a:t> </a:t>
            </a:r>
            <a:r>
              <a:rPr sz="1800" dirty="0">
                <a:solidFill>
                  <a:srgbClr val="404040"/>
                </a:solidFill>
                <a:latin typeface="Verdana"/>
                <a:cs typeface="Verdana"/>
              </a:rPr>
              <a:t>κάθε </a:t>
            </a:r>
            <a:r>
              <a:rPr sz="1800" spc="-5" dirty="0">
                <a:solidFill>
                  <a:srgbClr val="404040"/>
                </a:solidFill>
                <a:latin typeface="Verdana"/>
                <a:cs typeface="Verdana"/>
              </a:rPr>
              <a:t>εταίρου</a:t>
            </a:r>
            <a:endParaRPr sz="1800" dirty="0">
              <a:latin typeface="Verdana"/>
              <a:cs typeface="Verdana"/>
            </a:endParaRPr>
          </a:p>
          <a:p>
            <a:pPr marL="299085" marR="129539" indent="-287020">
              <a:lnSpc>
                <a:spcPct val="150000"/>
              </a:lnSpc>
              <a:spcBef>
                <a:spcPts val="100"/>
              </a:spcBef>
              <a:buFont typeface="Arial MT"/>
              <a:buChar char="•"/>
              <a:tabLst>
                <a:tab pos="299085" algn="l"/>
                <a:tab pos="299720" algn="l"/>
              </a:tabLst>
            </a:pPr>
            <a:r>
              <a:rPr sz="1800" i="1" spc="-5" dirty="0">
                <a:solidFill>
                  <a:srgbClr val="3A9B7A"/>
                </a:solidFill>
                <a:latin typeface="Verdana"/>
                <a:cs typeface="Verdana"/>
              </a:rPr>
              <a:t>Τα</a:t>
            </a:r>
            <a:r>
              <a:rPr sz="1800" i="1" spc="15" dirty="0">
                <a:solidFill>
                  <a:srgbClr val="3A9B7A"/>
                </a:solidFill>
                <a:latin typeface="Verdana"/>
                <a:cs typeface="Verdana"/>
              </a:rPr>
              <a:t> </a:t>
            </a:r>
            <a:r>
              <a:rPr sz="1800" i="1" spc="-5" dirty="0">
                <a:solidFill>
                  <a:srgbClr val="3A9B7A"/>
                </a:solidFill>
                <a:latin typeface="Verdana"/>
                <a:cs typeface="Verdana"/>
              </a:rPr>
              <a:t>ιδρύματα</a:t>
            </a:r>
            <a:r>
              <a:rPr sz="1800" i="1" spc="20" dirty="0">
                <a:solidFill>
                  <a:srgbClr val="3A9B7A"/>
                </a:solidFill>
                <a:latin typeface="Verdana"/>
                <a:cs typeface="Verdana"/>
              </a:rPr>
              <a:t> </a:t>
            </a:r>
            <a:r>
              <a:rPr sz="1800" i="1" spc="-5" dirty="0">
                <a:solidFill>
                  <a:srgbClr val="3A9B7A"/>
                </a:solidFill>
                <a:latin typeface="Verdana"/>
                <a:cs typeface="Verdana"/>
              </a:rPr>
              <a:t>θα</a:t>
            </a:r>
            <a:r>
              <a:rPr sz="1800" i="1" spc="10" dirty="0">
                <a:solidFill>
                  <a:srgbClr val="3A9B7A"/>
                </a:solidFill>
                <a:latin typeface="Verdana"/>
                <a:cs typeface="Verdana"/>
              </a:rPr>
              <a:t> </a:t>
            </a:r>
            <a:r>
              <a:rPr sz="1800" i="1" dirty="0">
                <a:solidFill>
                  <a:srgbClr val="3A9B7A"/>
                </a:solidFill>
                <a:latin typeface="Verdana"/>
                <a:cs typeface="Verdana"/>
              </a:rPr>
              <a:t>πρέπει</a:t>
            </a:r>
            <a:r>
              <a:rPr sz="1800" i="1" spc="-5" dirty="0">
                <a:solidFill>
                  <a:srgbClr val="3A9B7A"/>
                </a:solidFill>
                <a:latin typeface="Verdana"/>
                <a:cs typeface="Verdana"/>
              </a:rPr>
              <a:t> </a:t>
            </a:r>
            <a:r>
              <a:rPr sz="1800" i="1" dirty="0">
                <a:solidFill>
                  <a:srgbClr val="3A9B7A"/>
                </a:solidFill>
                <a:latin typeface="Verdana"/>
                <a:cs typeface="Verdana"/>
              </a:rPr>
              <a:t>να</a:t>
            </a:r>
            <a:r>
              <a:rPr sz="1800" i="1" spc="-5" dirty="0">
                <a:solidFill>
                  <a:srgbClr val="3A9B7A"/>
                </a:solidFill>
                <a:latin typeface="Verdana"/>
                <a:cs typeface="Verdana"/>
              </a:rPr>
              <a:t> </a:t>
            </a:r>
            <a:r>
              <a:rPr sz="1800" i="1" dirty="0">
                <a:solidFill>
                  <a:srgbClr val="3A9B7A"/>
                </a:solidFill>
                <a:latin typeface="Verdana"/>
                <a:cs typeface="Verdana"/>
              </a:rPr>
              <a:t>συμφωνήσουν</a:t>
            </a:r>
            <a:r>
              <a:rPr sz="1800" i="1" spc="-20" dirty="0">
                <a:solidFill>
                  <a:srgbClr val="3A9B7A"/>
                </a:solidFill>
                <a:latin typeface="Verdana"/>
                <a:cs typeface="Verdana"/>
              </a:rPr>
              <a:t> </a:t>
            </a:r>
            <a:r>
              <a:rPr sz="1800" i="1" spc="-5" dirty="0">
                <a:solidFill>
                  <a:srgbClr val="3A9B7A"/>
                </a:solidFill>
                <a:latin typeface="Verdana"/>
                <a:cs typeface="Verdana"/>
              </a:rPr>
              <a:t>σχετικά</a:t>
            </a:r>
            <a:r>
              <a:rPr sz="1800" i="1" spc="5" dirty="0">
                <a:solidFill>
                  <a:srgbClr val="3A9B7A"/>
                </a:solidFill>
                <a:latin typeface="Verdana"/>
                <a:cs typeface="Verdana"/>
              </a:rPr>
              <a:t> </a:t>
            </a:r>
            <a:r>
              <a:rPr sz="1800" i="1" dirty="0">
                <a:solidFill>
                  <a:srgbClr val="3A9B7A"/>
                </a:solidFill>
                <a:latin typeface="Verdana"/>
                <a:cs typeface="Verdana"/>
              </a:rPr>
              <a:t>με </a:t>
            </a:r>
            <a:r>
              <a:rPr sz="1800" i="1" spc="-5" dirty="0">
                <a:solidFill>
                  <a:srgbClr val="3A9B7A"/>
                </a:solidFill>
                <a:latin typeface="Verdana"/>
                <a:cs typeface="Verdana"/>
              </a:rPr>
              <a:t>τον τρόπο</a:t>
            </a:r>
            <a:r>
              <a:rPr sz="1800" i="1" spc="-10" dirty="0">
                <a:solidFill>
                  <a:srgbClr val="3A9B7A"/>
                </a:solidFill>
                <a:latin typeface="Verdana"/>
                <a:cs typeface="Verdana"/>
              </a:rPr>
              <a:t> </a:t>
            </a:r>
            <a:r>
              <a:rPr sz="1800" i="1" spc="-5" dirty="0">
                <a:solidFill>
                  <a:srgbClr val="3A9B7A"/>
                </a:solidFill>
                <a:latin typeface="Verdana"/>
                <a:cs typeface="Verdana"/>
              </a:rPr>
              <a:t>χρήσης</a:t>
            </a:r>
            <a:r>
              <a:rPr sz="1800" i="1" spc="30" dirty="0">
                <a:solidFill>
                  <a:srgbClr val="3A9B7A"/>
                </a:solidFill>
                <a:latin typeface="Verdana"/>
                <a:cs typeface="Verdana"/>
              </a:rPr>
              <a:t> </a:t>
            </a:r>
            <a:r>
              <a:rPr sz="1800" i="1" spc="-5" dirty="0">
                <a:solidFill>
                  <a:srgbClr val="3A9B7A"/>
                </a:solidFill>
                <a:latin typeface="Verdana"/>
                <a:cs typeface="Verdana"/>
              </a:rPr>
              <a:t>των</a:t>
            </a:r>
            <a:r>
              <a:rPr sz="1800" i="1" dirty="0">
                <a:solidFill>
                  <a:srgbClr val="3A9B7A"/>
                </a:solidFill>
                <a:latin typeface="Verdana"/>
                <a:cs typeface="Verdana"/>
              </a:rPr>
              <a:t> οργανωτικών </a:t>
            </a:r>
            <a:r>
              <a:rPr sz="1800" i="1" spc="-620" dirty="0">
                <a:solidFill>
                  <a:srgbClr val="3A9B7A"/>
                </a:solidFill>
                <a:latin typeface="Verdana"/>
                <a:cs typeface="Verdana"/>
              </a:rPr>
              <a:t> </a:t>
            </a:r>
            <a:r>
              <a:rPr sz="1800" i="1" spc="-5" dirty="0">
                <a:solidFill>
                  <a:srgbClr val="3A9B7A"/>
                </a:solidFill>
                <a:latin typeface="Verdana"/>
                <a:cs typeface="Verdana"/>
              </a:rPr>
              <a:t>εξόδων</a:t>
            </a:r>
            <a:r>
              <a:rPr sz="1800" i="1" dirty="0">
                <a:solidFill>
                  <a:srgbClr val="3A9B7A"/>
                </a:solidFill>
                <a:latin typeface="Verdana"/>
                <a:cs typeface="Verdana"/>
              </a:rPr>
              <a:t> </a:t>
            </a:r>
            <a:r>
              <a:rPr sz="1800" i="1" spc="-5" dirty="0">
                <a:solidFill>
                  <a:srgbClr val="3A9B7A"/>
                </a:solidFill>
                <a:latin typeface="Verdana"/>
                <a:cs typeface="Verdana"/>
              </a:rPr>
              <a:t>και</a:t>
            </a:r>
            <a:r>
              <a:rPr sz="1800" i="1" spc="15" dirty="0">
                <a:solidFill>
                  <a:srgbClr val="3A9B7A"/>
                </a:solidFill>
                <a:latin typeface="Verdana"/>
                <a:cs typeface="Verdana"/>
              </a:rPr>
              <a:t> </a:t>
            </a:r>
            <a:r>
              <a:rPr sz="1800" i="1" dirty="0">
                <a:solidFill>
                  <a:srgbClr val="3A9B7A"/>
                </a:solidFill>
                <a:latin typeface="Verdana"/>
                <a:cs typeface="Verdana"/>
              </a:rPr>
              <a:t>να </a:t>
            </a:r>
            <a:r>
              <a:rPr sz="1800" i="1" spc="-5" dirty="0">
                <a:solidFill>
                  <a:srgbClr val="3A9B7A"/>
                </a:solidFill>
                <a:latin typeface="Verdana"/>
                <a:cs typeface="Verdana"/>
              </a:rPr>
              <a:t>συμπεριλάβουν τις</a:t>
            </a:r>
            <a:r>
              <a:rPr sz="1800" i="1" spc="15" dirty="0">
                <a:solidFill>
                  <a:srgbClr val="3A9B7A"/>
                </a:solidFill>
                <a:latin typeface="Verdana"/>
                <a:cs typeface="Verdana"/>
              </a:rPr>
              <a:t> </a:t>
            </a:r>
            <a:r>
              <a:rPr sz="1800" i="1" spc="-5" dirty="0">
                <a:solidFill>
                  <a:srgbClr val="3A9B7A"/>
                </a:solidFill>
                <a:latin typeface="Verdana"/>
                <a:cs typeface="Verdana"/>
              </a:rPr>
              <a:t>λεπτομέρειες</a:t>
            </a:r>
            <a:r>
              <a:rPr sz="1800" i="1" dirty="0">
                <a:solidFill>
                  <a:srgbClr val="3A9B7A"/>
                </a:solidFill>
                <a:latin typeface="Verdana"/>
                <a:cs typeface="Verdana"/>
              </a:rPr>
              <a:t> </a:t>
            </a:r>
            <a:r>
              <a:rPr sz="1800" i="1" spc="-5" dirty="0">
                <a:solidFill>
                  <a:srgbClr val="3A9B7A"/>
                </a:solidFill>
                <a:latin typeface="Verdana"/>
                <a:cs typeface="Verdana"/>
              </a:rPr>
              <a:t>στη</a:t>
            </a:r>
            <a:r>
              <a:rPr sz="1800" i="1" dirty="0">
                <a:solidFill>
                  <a:srgbClr val="3A9B7A"/>
                </a:solidFill>
                <a:latin typeface="Verdana"/>
                <a:cs typeface="Verdana"/>
              </a:rPr>
              <a:t> </a:t>
            </a:r>
            <a:r>
              <a:rPr sz="1800" i="1" spc="-5" dirty="0">
                <a:solidFill>
                  <a:srgbClr val="3A9B7A"/>
                </a:solidFill>
                <a:latin typeface="Verdana"/>
                <a:cs typeface="Verdana"/>
              </a:rPr>
              <a:t>Διμερή</a:t>
            </a:r>
            <a:r>
              <a:rPr sz="1800" i="1" spc="10" dirty="0">
                <a:solidFill>
                  <a:srgbClr val="3A9B7A"/>
                </a:solidFill>
                <a:latin typeface="Verdana"/>
                <a:cs typeface="Verdana"/>
              </a:rPr>
              <a:t> </a:t>
            </a:r>
            <a:r>
              <a:rPr sz="1800" i="1" dirty="0">
                <a:solidFill>
                  <a:srgbClr val="3A9B7A"/>
                </a:solidFill>
                <a:latin typeface="Verdana"/>
                <a:cs typeface="Verdana"/>
              </a:rPr>
              <a:t>συμφωνία</a:t>
            </a:r>
            <a:r>
              <a:rPr sz="1800" dirty="0">
                <a:solidFill>
                  <a:srgbClr val="404040"/>
                </a:solidFill>
                <a:latin typeface="Verdana"/>
                <a:cs typeface="Verdana"/>
              </a:rPr>
              <a:t>.</a:t>
            </a:r>
            <a:endParaRPr sz="1800" dirty="0">
              <a:latin typeface="Verdana"/>
              <a:cs typeface="Verdana"/>
            </a:endParaRPr>
          </a:p>
          <a:p>
            <a:pPr marL="299085" indent="-287020">
              <a:lnSpc>
                <a:spcPct val="100000"/>
              </a:lnSpc>
              <a:spcBef>
                <a:spcPts val="1185"/>
              </a:spcBef>
              <a:buFont typeface="Arial MT"/>
              <a:buChar char="•"/>
              <a:tabLst>
                <a:tab pos="299085" algn="l"/>
                <a:tab pos="299720" algn="l"/>
              </a:tabLst>
            </a:pPr>
            <a:r>
              <a:rPr sz="1800" spc="-5" dirty="0">
                <a:solidFill>
                  <a:srgbClr val="404040"/>
                </a:solidFill>
                <a:latin typeface="Verdana"/>
                <a:cs typeface="Verdana"/>
              </a:rPr>
              <a:t>Οι</a:t>
            </a:r>
            <a:r>
              <a:rPr sz="1800" spc="5" dirty="0">
                <a:solidFill>
                  <a:srgbClr val="404040"/>
                </a:solidFill>
                <a:latin typeface="Verdana"/>
                <a:cs typeface="Verdana"/>
              </a:rPr>
              <a:t> </a:t>
            </a:r>
            <a:r>
              <a:rPr sz="1800" dirty="0">
                <a:solidFill>
                  <a:srgbClr val="404040"/>
                </a:solidFill>
                <a:latin typeface="Verdana"/>
                <a:cs typeface="Verdana"/>
              </a:rPr>
              <a:t>κανόνες</a:t>
            </a:r>
            <a:r>
              <a:rPr sz="1800" spc="10" dirty="0">
                <a:solidFill>
                  <a:srgbClr val="404040"/>
                </a:solidFill>
                <a:latin typeface="Verdana"/>
                <a:cs typeface="Verdana"/>
              </a:rPr>
              <a:t> </a:t>
            </a:r>
            <a:r>
              <a:rPr sz="1800" spc="-5" dirty="0">
                <a:solidFill>
                  <a:srgbClr val="404040"/>
                </a:solidFill>
                <a:latin typeface="Verdana"/>
                <a:cs typeface="Verdana"/>
              </a:rPr>
              <a:t>του</a:t>
            </a:r>
            <a:r>
              <a:rPr sz="1800" dirty="0">
                <a:solidFill>
                  <a:srgbClr val="404040"/>
                </a:solidFill>
                <a:latin typeface="Verdana"/>
                <a:cs typeface="Verdana"/>
              </a:rPr>
              <a:t> </a:t>
            </a:r>
            <a:r>
              <a:rPr sz="1800" spc="-5" dirty="0">
                <a:solidFill>
                  <a:srgbClr val="404040"/>
                </a:solidFill>
                <a:latin typeface="Verdana"/>
                <a:cs typeface="Verdana"/>
              </a:rPr>
              <a:t>προγράμματος</a:t>
            </a:r>
            <a:r>
              <a:rPr sz="1800" dirty="0">
                <a:solidFill>
                  <a:srgbClr val="404040"/>
                </a:solidFill>
                <a:latin typeface="Verdana"/>
                <a:cs typeface="Verdana"/>
              </a:rPr>
              <a:t> </a:t>
            </a:r>
            <a:r>
              <a:rPr sz="1800" spc="-5" dirty="0">
                <a:solidFill>
                  <a:srgbClr val="404040"/>
                </a:solidFill>
                <a:latin typeface="Verdana"/>
                <a:cs typeface="Verdana"/>
              </a:rPr>
              <a:t>επιτρέπουν</a:t>
            </a:r>
            <a:r>
              <a:rPr sz="1800" spc="-10" dirty="0">
                <a:solidFill>
                  <a:srgbClr val="404040"/>
                </a:solidFill>
                <a:latin typeface="Verdana"/>
                <a:cs typeface="Verdana"/>
              </a:rPr>
              <a:t> </a:t>
            </a:r>
            <a:r>
              <a:rPr sz="1800" spc="-5" dirty="0">
                <a:solidFill>
                  <a:srgbClr val="404040"/>
                </a:solidFill>
                <a:latin typeface="Verdana"/>
                <a:cs typeface="Verdana"/>
              </a:rPr>
              <a:t>τη</a:t>
            </a:r>
            <a:r>
              <a:rPr sz="1800" spc="10" dirty="0">
                <a:solidFill>
                  <a:srgbClr val="404040"/>
                </a:solidFill>
                <a:latin typeface="Verdana"/>
                <a:cs typeface="Verdana"/>
              </a:rPr>
              <a:t> </a:t>
            </a:r>
            <a:r>
              <a:rPr sz="1800" spc="-5" dirty="0">
                <a:solidFill>
                  <a:srgbClr val="404040"/>
                </a:solidFill>
                <a:latin typeface="Verdana"/>
                <a:cs typeface="Verdana"/>
              </a:rPr>
              <a:t>μεταφορά</a:t>
            </a:r>
            <a:r>
              <a:rPr sz="1800" spc="10" dirty="0">
                <a:solidFill>
                  <a:srgbClr val="404040"/>
                </a:solidFill>
                <a:latin typeface="Verdana"/>
                <a:cs typeface="Verdana"/>
              </a:rPr>
              <a:t> </a:t>
            </a:r>
            <a:r>
              <a:rPr sz="1800" spc="-5" dirty="0">
                <a:solidFill>
                  <a:srgbClr val="404040"/>
                </a:solidFill>
                <a:latin typeface="Verdana"/>
                <a:cs typeface="Verdana"/>
              </a:rPr>
              <a:t>κεφαλαίων</a:t>
            </a:r>
            <a:r>
              <a:rPr sz="1800" spc="10" dirty="0">
                <a:solidFill>
                  <a:srgbClr val="404040"/>
                </a:solidFill>
                <a:latin typeface="Verdana"/>
                <a:cs typeface="Verdana"/>
              </a:rPr>
              <a:t> </a:t>
            </a:r>
            <a:r>
              <a:rPr sz="1800" spc="-5" dirty="0">
                <a:solidFill>
                  <a:srgbClr val="404040"/>
                </a:solidFill>
                <a:latin typeface="Verdana"/>
                <a:cs typeface="Verdana"/>
              </a:rPr>
              <a:t>OS</a:t>
            </a:r>
            <a:r>
              <a:rPr sz="1800" spc="10" dirty="0">
                <a:solidFill>
                  <a:srgbClr val="404040"/>
                </a:solidFill>
                <a:latin typeface="Verdana"/>
                <a:cs typeface="Verdana"/>
              </a:rPr>
              <a:t> </a:t>
            </a:r>
            <a:r>
              <a:rPr sz="1800" spc="-5" dirty="0">
                <a:solidFill>
                  <a:srgbClr val="404040"/>
                </a:solidFill>
                <a:latin typeface="Verdana"/>
                <a:cs typeface="Verdana"/>
              </a:rPr>
              <a:t>σε</a:t>
            </a:r>
            <a:r>
              <a:rPr sz="1800" spc="25" dirty="0">
                <a:solidFill>
                  <a:srgbClr val="404040"/>
                </a:solidFill>
                <a:latin typeface="Verdana"/>
                <a:cs typeface="Verdana"/>
              </a:rPr>
              <a:t> </a:t>
            </a:r>
            <a:r>
              <a:rPr sz="1800" spc="-5" dirty="0">
                <a:solidFill>
                  <a:srgbClr val="404040"/>
                </a:solidFill>
                <a:latin typeface="Verdana"/>
                <a:cs typeface="Verdana"/>
              </a:rPr>
              <a:t>ταξιδιωτικά</a:t>
            </a:r>
            <a:endParaRPr sz="1800" dirty="0">
              <a:latin typeface="Verdana"/>
              <a:cs typeface="Verdana"/>
            </a:endParaRPr>
          </a:p>
          <a:p>
            <a:pPr marL="299085" marR="31115">
              <a:lnSpc>
                <a:spcPct val="150000"/>
              </a:lnSpc>
              <a:spcBef>
                <a:spcPts val="5"/>
              </a:spcBef>
              <a:tabLst>
                <a:tab pos="7982584" algn="l"/>
              </a:tabLst>
            </a:pPr>
            <a:r>
              <a:rPr sz="1800" spc="-5" dirty="0">
                <a:solidFill>
                  <a:srgbClr val="404040"/>
                </a:solidFill>
                <a:latin typeface="Verdana"/>
                <a:cs typeface="Verdana"/>
              </a:rPr>
              <a:t>έξοδα</a:t>
            </a:r>
            <a:r>
              <a:rPr sz="1800" spc="20" dirty="0">
                <a:solidFill>
                  <a:srgbClr val="404040"/>
                </a:solidFill>
                <a:latin typeface="Verdana"/>
                <a:cs typeface="Verdana"/>
              </a:rPr>
              <a:t> </a:t>
            </a:r>
            <a:r>
              <a:rPr sz="1800" dirty="0">
                <a:solidFill>
                  <a:srgbClr val="404040"/>
                </a:solidFill>
                <a:latin typeface="Verdana"/>
                <a:cs typeface="Verdana"/>
              </a:rPr>
              <a:t>και</a:t>
            </a:r>
            <a:r>
              <a:rPr sz="1800" spc="20" dirty="0">
                <a:solidFill>
                  <a:srgbClr val="404040"/>
                </a:solidFill>
                <a:latin typeface="Verdana"/>
                <a:cs typeface="Verdana"/>
              </a:rPr>
              <a:t> </a:t>
            </a:r>
            <a:r>
              <a:rPr sz="1800" spc="-5" dirty="0">
                <a:solidFill>
                  <a:srgbClr val="404040"/>
                </a:solidFill>
                <a:latin typeface="Verdana"/>
                <a:cs typeface="Verdana"/>
              </a:rPr>
              <a:t>ατομική</a:t>
            </a:r>
            <a:r>
              <a:rPr sz="1800" spc="20" dirty="0">
                <a:solidFill>
                  <a:srgbClr val="404040"/>
                </a:solidFill>
                <a:latin typeface="Verdana"/>
                <a:cs typeface="Verdana"/>
              </a:rPr>
              <a:t> </a:t>
            </a:r>
            <a:r>
              <a:rPr sz="1800" dirty="0">
                <a:solidFill>
                  <a:srgbClr val="404040"/>
                </a:solidFill>
                <a:latin typeface="Verdana"/>
                <a:cs typeface="Verdana"/>
              </a:rPr>
              <a:t>υποστήριξη</a:t>
            </a:r>
            <a:r>
              <a:rPr sz="1800" spc="-5" dirty="0">
                <a:solidFill>
                  <a:srgbClr val="404040"/>
                </a:solidFill>
                <a:latin typeface="Verdana"/>
                <a:cs typeface="Verdana"/>
              </a:rPr>
              <a:t> </a:t>
            </a:r>
            <a:r>
              <a:rPr sz="1800" dirty="0">
                <a:solidFill>
                  <a:srgbClr val="404040"/>
                </a:solidFill>
                <a:latin typeface="Verdana"/>
                <a:cs typeface="Verdana"/>
              </a:rPr>
              <a:t>(προκειμένου</a:t>
            </a:r>
            <a:r>
              <a:rPr sz="1800" spc="-55" dirty="0">
                <a:solidFill>
                  <a:srgbClr val="404040"/>
                </a:solidFill>
                <a:latin typeface="Verdana"/>
                <a:cs typeface="Verdana"/>
              </a:rPr>
              <a:t> </a:t>
            </a:r>
            <a:r>
              <a:rPr sz="1800" dirty="0">
                <a:solidFill>
                  <a:srgbClr val="404040"/>
                </a:solidFill>
                <a:latin typeface="Verdana"/>
                <a:cs typeface="Verdana"/>
              </a:rPr>
              <a:t>να</a:t>
            </a:r>
            <a:r>
              <a:rPr sz="1800" spc="15" dirty="0">
                <a:solidFill>
                  <a:srgbClr val="404040"/>
                </a:solidFill>
                <a:latin typeface="Verdana"/>
                <a:cs typeface="Verdana"/>
              </a:rPr>
              <a:t> </a:t>
            </a:r>
            <a:r>
              <a:rPr sz="1800" spc="-5" dirty="0">
                <a:solidFill>
                  <a:srgbClr val="404040"/>
                </a:solidFill>
                <a:latin typeface="Verdana"/>
                <a:cs typeface="Verdana"/>
              </a:rPr>
              <a:t>χρηματοδοτηθούν	</a:t>
            </a:r>
            <a:r>
              <a:rPr sz="1800" dirty="0">
                <a:solidFill>
                  <a:srgbClr val="404040"/>
                </a:solidFill>
                <a:latin typeface="Verdana"/>
                <a:cs typeface="Verdana"/>
              </a:rPr>
              <a:t>μεγαλύτερης</a:t>
            </a:r>
            <a:r>
              <a:rPr sz="1800" spc="-105" dirty="0">
                <a:solidFill>
                  <a:srgbClr val="404040"/>
                </a:solidFill>
                <a:latin typeface="Verdana"/>
                <a:cs typeface="Verdana"/>
              </a:rPr>
              <a:t> </a:t>
            </a:r>
            <a:r>
              <a:rPr sz="1800" dirty="0">
                <a:solidFill>
                  <a:srgbClr val="404040"/>
                </a:solidFill>
                <a:latin typeface="Verdana"/>
                <a:cs typeface="Verdana"/>
              </a:rPr>
              <a:t>διάρκειας </a:t>
            </a:r>
            <a:r>
              <a:rPr sz="1800" spc="-615" dirty="0">
                <a:solidFill>
                  <a:srgbClr val="404040"/>
                </a:solidFill>
                <a:latin typeface="Verdana"/>
                <a:cs typeface="Verdana"/>
              </a:rPr>
              <a:t> </a:t>
            </a:r>
            <a:r>
              <a:rPr sz="1800" dirty="0">
                <a:solidFill>
                  <a:srgbClr val="404040"/>
                </a:solidFill>
                <a:latin typeface="Verdana"/>
                <a:cs typeface="Verdana"/>
              </a:rPr>
              <a:t>ή</a:t>
            </a:r>
            <a:r>
              <a:rPr sz="1800" spc="-5" dirty="0">
                <a:solidFill>
                  <a:srgbClr val="404040"/>
                </a:solidFill>
                <a:latin typeface="Verdana"/>
                <a:cs typeface="Verdana"/>
              </a:rPr>
              <a:t> </a:t>
            </a:r>
            <a:r>
              <a:rPr sz="1800" dirty="0">
                <a:solidFill>
                  <a:srgbClr val="404040"/>
                </a:solidFill>
                <a:latin typeface="Verdana"/>
                <a:cs typeface="Verdana"/>
              </a:rPr>
              <a:t>νέες </a:t>
            </a:r>
            <a:r>
              <a:rPr sz="1800" spc="-5" dirty="0">
                <a:solidFill>
                  <a:srgbClr val="404040"/>
                </a:solidFill>
                <a:latin typeface="Verdana"/>
                <a:cs typeface="Verdana"/>
              </a:rPr>
              <a:t>κινητικότητες).</a:t>
            </a:r>
            <a:endParaRPr sz="1800" dirty="0">
              <a:latin typeface="Verdana"/>
              <a:cs typeface="Verdana"/>
            </a:endParaRPr>
          </a:p>
          <a:p>
            <a:pPr marL="299085" marR="112395" indent="-287020">
              <a:lnSpc>
                <a:spcPct val="150100"/>
              </a:lnSpc>
              <a:spcBef>
                <a:spcPts val="95"/>
              </a:spcBef>
              <a:buFont typeface="Arial MT"/>
              <a:buChar char="•"/>
              <a:tabLst>
                <a:tab pos="299085" algn="l"/>
                <a:tab pos="299720" algn="l"/>
              </a:tabLst>
            </a:pPr>
            <a:r>
              <a:rPr sz="1800" dirty="0">
                <a:solidFill>
                  <a:srgbClr val="404040"/>
                </a:solidFill>
                <a:latin typeface="Verdana"/>
                <a:cs typeface="Verdana"/>
              </a:rPr>
              <a:t>Η </a:t>
            </a:r>
            <a:r>
              <a:rPr sz="1800" spc="-5" dirty="0">
                <a:solidFill>
                  <a:srgbClr val="404040"/>
                </a:solidFill>
                <a:latin typeface="Verdana"/>
                <a:cs typeface="Verdana"/>
              </a:rPr>
              <a:t>μεταφορά, </a:t>
            </a:r>
            <a:r>
              <a:rPr sz="1800" dirty="0">
                <a:solidFill>
                  <a:srgbClr val="404040"/>
                </a:solidFill>
                <a:latin typeface="Verdana"/>
                <a:cs typeface="Verdana"/>
              </a:rPr>
              <a:t>δεν</a:t>
            </a:r>
            <a:r>
              <a:rPr sz="1800" spc="10" dirty="0">
                <a:solidFill>
                  <a:srgbClr val="404040"/>
                </a:solidFill>
                <a:latin typeface="Verdana"/>
                <a:cs typeface="Verdana"/>
              </a:rPr>
              <a:t> </a:t>
            </a:r>
            <a:r>
              <a:rPr sz="1800" dirty="0">
                <a:solidFill>
                  <a:srgbClr val="404040"/>
                </a:solidFill>
                <a:latin typeface="Verdana"/>
                <a:cs typeface="Verdana"/>
              </a:rPr>
              <a:t>μπορεί</a:t>
            </a:r>
            <a:r>
              <a:rPr sz="1800" spc="5" dirty="0">
                <a:solidFill>
                  <a:srgbClr val="404040"/>
                </a:solidFill>
                <a:latin typeface="Verdana"/>
                <a:cs typeface="Verdana"/>
              </a:rPr>
              <a:t> </a:t>
            </a:r>
            <a:r>
              <a:rPr sz="1800" dirty="0">
                <a:solidFill>
                  <a:srgbClr val="404040"/>
                </a:solidFill>
                <a:latin typeface="Verdana"/>
                <a:cs typeface="Verdana"/>
              </a:rPr>
              <a:t>να υπερβαίνει</a:t>
            </a:r>
            <a:r>
              <a:rPr sz="1800" spc="5" dirty="0">
                <a:solidFill>
                  <a:srgbClr val="404040"/>
                </a:solidFill>
                <a:latin typeface="Verdana"/>
                <a:cs typeface="Verdana"/>
              </a:rPr>
              <a:t> </a:t>
            </a:r>
            <a:r>
              <a:rPr sz="1800" spc="-5" dirty="0">
                <a:solidFill>
                  <a:srgbClr val="404040"/>
                </a:solidFill>
                <a:latin typeface="Verdana"/>
                <a:cs typeface="Verdana"/>
              </a:rPr>
              <a:t>το</a:t>
            </a:r>
            <a:r>
              <a:rPr sz="1800" spc="-10" dirty="0">
                <a:solidFill>
                  <a:srgbClr val="404040"/>
                </a:solidFill>
                <a:latin typeface="Verdana"/>
                <a:cs typeface="Verdana"/>
              </a:rPr>
              <a:t> </a:t>
            </a:r>
            <a:r>
              <a:rPr sz="1800" spc="-5" dirty="0">
                <a:solidFill>
                  <a:srgbClr val="404040"/>
                </a:solidFill>
                <a:latin typeface="Verdana"/>
                <a:cs typeface="Verdana"/>
              </a:rPr>
              <a:t>50%</a:t>
            </a:r>
            <a:r>
              <a:rPr sz="1800" spc="20" dirty="0">
                <a:solidFill>
                  <a:srgbClr val="404040"/>
                </a:solidFill>
                <a:latin typeface="Verdana"/>
                <a:cs typeface="Verdana"/>
              </a:rPr>
              <a:t> </a:t>
            </a:r>
            <a:r>
              <a:rPr sz="1800" spc="-5" dirty="0">
                <a:solidFill>
                  <a:srgbClr val="404040"/>
                </a:solidFill>
                <a:latin typeface="Verdana"/>
                <a:cs typeface="Verdana"/>
              </a:rPr>
              <a:t>των</a:t>
            </a:r>
            <a:r>
              <a:rPr sz="1800" dirty="0">
                <a:solidFill>
                  <a:srgbClr val="404040"/>
                </a:solidFill>
                <a:latin typeface="Verdana"/>
                <a:cs typeface="Verdana"/>
              </a:rPr>
              <a:t> κονδυλίων</a:t>
            </a:r>
            <a:r>
              <a:rPr sz="1800" spc="-15" dirty="0">
                <a:solidFill>
                  <a:srgbClr val="404040"/>
                </a:solidFill>
                <a:latin typeface="Verdana"/>
                <a:cs typeface="Verdana"/>
              </a:rPr>
              <a:t> </a:t>
            </a:r>
            <a:r>
              <a:rPr sz="1800" spc="-5" dirty="0">
                <a:solidFill>
                  <a:srgbClr val="404040"/>
                </a:solidFill>
                <a:latin typeface="Verdana"/>
                <a:cs typeface="Verdana"/>
              </a:rPr>
              <a:t>του</a:t>
            </a:r>
            <a:r>
              <a:rPr sz="1800" spc="-10" dirty="0">
                <a:solidFill>
                  <a:srgbClr val="404040"/>
                </a:solidFill>
                <a:latin typeface="Verdana"/>
                <a:cs typeface="Verdana"/>
              </a:rPr>
              <a:t> </a:t>
            </a:r>
            <a:r>
              <a:rPr sz="1800" spc="-5" dirty="0">
                <a:solidFill>
                  <a:srgbClr val="404040"/>
                </a:solidFill>
                <a:latin typeface="Verdana"/>
                <a:cs typeface="Verdana"/>
              </a:rPr>
              <a:t>ΟS που διατέθηκε</a:t>
            </a:r>
            <a:r>
              <a:rPr sz="1800" spc="15" dirty="0">
                <a:solidFill>
                  <a:srgbClr val="404040"/>
                </a:solidFill>
                <a:latin typeface="Verdana"/>
                <a:cs typeface="Verdana"/>
              </a:rPr>
              <a:t> </a:t>
            </a:r>
            <a:r>
              <a:rPr sz="1800" dirty="0">
                <a:solidFill>
                  <a:srgbClr val="404040"/>
                </a:solidFill>
                <a:latin typeface="Verdana"/>
                <a:cs typeface="Verdana"/>
              </a:rPr>
              <a:t>για </a:t>
            </a:r>
            <a:r>
              <a:rPr sz="1800" spc="-615" dirty="0">
                <a:solidFill>
                  <a:srgbClr val="404040"/>
                </a:solidFill>
                <a:latin typeface="Verdana"/>
                <a:cs typeface="Verdana"/>
              </a:rPr>
              <a:t> </a:t>
            </a:r>
            <a:r>
              <a:rPr sz="1800" spc="-5" dirty="0">
                <a:solidFill>
                  <a:srgbClr val="404040"/>
                </a:solidFill>
                <a:latin typeface="Verdana"/>
                <a:cs typeface="Verdana"/>
              </a:rPr>
              <a:t>το σύνολο</a:t>
            </a:r>
            <a:r>
              <a:rPr sz="1800" spc="-20" dirty="0">
                <a:solidFill>
                  <a:srgbClr val="404040"/>
                </a:solidFill>
                <a:latin typeface="Verdana"/>
                <a:cs typeface="Verdana"/>
              </a:rPr>
              <a:t> </a:t>
            </a:r>
            <a:r>
              <a:rPr sz="1800" spc="-5" dirty="0">
                <a:solidFill>
                  <a:srgbClr val="404040"/>
                </a:solidFill>
                <a:latin typeface="Verdana"/>
                <a:cs typeface="Verdana"/>
              </a:rPr>
              <a:t>του</a:t>
            </a:r>
            <a:r>
              <a:rPr sz="1800" spc="-10" dirty="0">
                <a:solidFill>
                  <a:srgbClr val="404040"/>
                </a:solidFill>
                <a:latin typeface="Verdana"/>
                <a:cs typeface="Verdana"/>
              </a:rPr>
              <a:t> </a:t>
            </a:r>
            <a:r>
              <a:rPr sz="1800" dirty="0">
                <a:solidFill>
                  <a:srgbClr val="404040"/>
                </a:solidFill>
                <a:latin typeface="Verdana"/>
                <a:cs typeface="Verdana"/>
              </a:rPr>
              <a:t>έργου</a:t>
            </a:r>
            <a:endParaRPr sz="1800" dirty="0">
              <a:latin typeface="Verdana"/>
              <a:cs typeface="Verdan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96412" y="460574"/>
            <a:ext cx="4031227" cy="354456"/>
          </a:xfrm>
          <a:prstGeom prst="rect">
            <a:avLst/>
          </a:prstGeom>
        </p:spPr>
        <p:txBody>
          <a:bodyPr vert="horz" wrap="square" lIns="0" tIns="0" rIns="0" bIns="0" rtlCol="0">
            <a:spAutoFit/>
          </a:bodyPr>
          <a:lstStyle/>
          <a:p>
            <a:pPr>
              <a:lnSpc>
                <a:spcPts val="2655"/>
              </a:lnSpc>
            </a:pPr>
            <a:r>
              <a:rPr sz="2800" b="1" dirty="0">
                <a:solidFill>
                  <a:schemeClr val="tx2"/>
                </a:solidFill>
                <a:latin typeface="+mj-lt"/>
                <a:ea typeface="+mj-ea"/>
                <a:cs typeface="+mj-cs"/>
              </a:rPr>
              <a:t>Οργανωτικά Έξοδα </a:t>
            </a:r>
          </a:p>
        </p:txBody>
      </p:sp>
      <p:graphicFrame>
        <p:nvGraphicFramePr>
          <p:cNvPr id="4" name="object 4"/>
          <p:cNvGraphicFramePr>
            <a:graphicFrameLocks noGrp="1"/>
          </p:cNvGraphicFramePr>
          <p:nvPr>
            <p:extLst>
              <p:ext uri="{D42A27DB-BD31-4B8C-83A1-F6EECF244321}">
                <p14:modId xmlns:p14="http://schemas.microsoft.com/office/powerpoint/2010/main" val="1837695623"/>
              </p:ext>
            </p:extLst>
          </p:nvPr>
        </p:nvGraphicFramePr>
        <p:xfrm>
          <a:off x="117987" y="1206540"/>
          <a:ext cx="12190094" cy="4184649"/>
        </p:xfrm>
        <a:graphic>
          <a:graphicData uri="http://schemas.openxmlformats.org/drawingml/2006/table">
            <a:tbl>
              <a:tblPr firstRow="1" bandRow="1">
                <a:tableStyleId>{2D5ABB26-0587-4C30-8999-92F81FD0307C}</a:tableStyleId>
              </a:tblPr>
              <a:tblGrid>
                <a:gridCol w="6745605">
                  <a:extLst>
                    <a:ext uri="{9D8B030D-6E8A-4147-A177-3AD203B41FA5}">
                      <a16:colId xmlns:a16="http://schemas.microsoft.com/office/drawing/2014/main" val="20000"/>
                    </a:ext>
                  </a:extLst>
                </a:gridCol>
                <a:gridCol w="5444489">
                  <a:extLst>
                    <a:ext uri="{9D8B030D-6E8A-4147-A177-3AD203B41FA5}">
                      <a16:colId xmlns:a16="http://schemas.microsoft.com/office/drawing/2014/main" val="20001"/>
                    </a:ext>
                  </a:extLst>
                </a:gridCol>
              </a:tblGrid>
              <a:tr h="880109">
                <a:tc>
                  <a:txBody>
                    <a:bodyPr/>
                    <a:lstStyle/>
                    <a:p>
                      <a:pPr>
                        <a:lnSpc>
                          <a:spcPct val="100000"/>
                        </a:lnSpc>
                        <a:spcBef>
                          <a:spcPts val="45"/>
                        </a:spcBef>
                      </a:pPr>
                      <a:endParaRPr sz="1400" dirty="0">
                        <a:latin typeface="Times New Roman"/>
                        <a:cs typeface="Times New Roman"/>
                      </a:endParaRPr>
                    </a:p>
                    <a:p>
                      <a:pPr marR="26034" algn="ctr">
                        <a:lnSpc>
                          <a:spcPct val="100000"/>
                        </a:lnSpc>
                      </a:pPr>
                      <a:r>
                        <a:rPr sz="1800" b="1" spc="-5" dirty="0">
                          <a:latin typeface="Calibri"/>
                          <a:cs typeface="Calibri"/>
                        </a:rPr>
                        <a:t>Δραστηριότητα</a:t>
                      </a:r>
                      <a:r>
                        <a:rPr sz="1800" b="1" spc="-80" dirty="0">
                          <a:latin typeface="Calibri"/>
                          <a:cs typeface="Calibri"/>
                        </a:rPr>
                        <a:t> </a:t>
                      </a:r>
                      <a:r>
                        <a:rPr sz="1800" b="1" spc="-15" dirty="0">
                          <a:latin typeface="Calibri"/>
                          <a:cs typeface="Calibri"/>
                        </a:rPr>
                        <a:t>Κινητικότητας</a:t>
                      </a:r>
                      <a:endParaRPr sz="1800" dirty="0">
                        <a:latin typeface="Calibri"/>
                        <a:cs typeface="Calibri"/>
                      </a:endParaRPr>
                    </a:p>
                  </a:txBody>
                  <a:tcPr marL="0" marR="0" marT="5715" marB="0">
                    <a:lnT w="12700">
                      <a:solidFill>
                        <a:srgbClr val="FFFFFF"/>
                      </a:solidFill>
                      <a:prstDash val="solid"/>
                    </a:lnT>
                    <a:lnB w="38100">
                      <a:solidFill>
                        <a:srgbClr val="FFFFFF"/>
                      </a:solidFill>
                      <a:prstDash val="solid"/>
                    </a:lnB>
                    <a:solidFill>
                      <a:srgbClr val="FFC000"/>
                    </a:solidFill>
                  </a:tcPr>
                </a:tc>
                <a:tc>
                  <a:txBody>
                    <a:bodyPr/>
                    <a:lstStyle/>
                    <a:p>
                      <a:pPr marR="169545" algn="ctr">
                        <a:lnSpc>
                          <a:spcPct val="100000"/>
                        </a:lnSpc>
                        <a:spcBef>
                          <a:spcPts val="505"/>
                        </a:spcBef>
                      </a:pPr>
                      <a:r>
                        <a:rPr sz="1800" b="1" dirty="0">
                          <a:latin typeface="Calibri"/>
                          <a:cs typeface="Calibri"/>
                        </a:rPr>
                        <a:t>Ποσό</a:t>
                      </a:r>
                      <a:r>
                        <a:rPr sz="1800" b="1" spc="-120" dirty="0">
                          <a:latin typeface="Calibri"/>
                          <a:cs typeface="Calibri"/>
                        </a:rPr>
                        <a:t> </a:t>
                      </a:r>
                      <a:r>
                        <a:rPr sz="1800" b="1" spc="-15" dirty="0">
                          <a:latin typeface="Calibri"/>
                          <a:cs typeface="Calibri"/>
                        </a:rPr>
                        <a:t>Επι</a:t>
                      </a:r>
                      <a:r>
                        <a:rPr sz="1800" b="1" spc="-10" dirty="0">
                          <a:latin typeface="Calibri"/>
                          <a:cs typeface="Calibri"/>
                        </a:rPr>
                        <a:t>χορή</a:t>
                      </a:r>
                      <a:r>
                        <a:rPr sz="1800" b="1" spc="-15" dirty="0">
                          <a:latin typeface="Calibri"/>
                          <a:cs typeface="Calibri"/>
                        </a:rPr>
                        <a:t>γ</a:t>
                      </a:r>
                      <a:r>
                        <a:rPr sz="1800" b="1" spc="-10" dirty="0">
                          <a:latin typeface="Calibri"/>
                          <a:cs typeface="Calibri"/>
                        </a:rPr>
                        <a:t>ησ</a:t>
                      </a:r>
                      <a:r>
                        <a:rPr sz="1800" b="1" spc="-20" dirty="0">
                          <a:latin typeface="Calibri"/>
                          <a:cs typeface="Calibri"/>
                        </a:rPr>
                        <a:t>η</a:t>
                      </a:r>
                      <a:r>
                        <a:rPr sz="1800" b="1" dirty="0">
                          <a:latin typeface="Calibri"/>
                          <a:cs typeface="Calibri"/>
                        </a:rPr>
                        <a:t>ς</a:t>
                      </a:r>
                      <a:r>
                        <a:rPr sz="1800" b="1" spc="-25" dirty="0">
                          <a:latin typeface="Calibri"/>
                          <a:cs typeface="Calibri"/>
                        </a:rPr>
                        <a:t> </a:t>
                      </a:r>
                      <a:r>
                        <a:rPr sz="1800" b="1" dirty="0">
                          <a:latin typeface="Calibri"/>
                          <a:cs typeface="Calibri"/>
                        </a:rPr>
                        <a:t>ανά</a:t>
                      </a:r>
                      <a:r>
                        <a:rPr sz="1800" b="1" spc="-45" dirty="0">
                          <a:latin typeface="Calibri"/>
                          <a:cs typeface="Calibri"/>
                        </a:rPr>
                        <a:t> </a:t>
                      </a:r>
                      <a:r>
                        <a:rPr sz="1800" b="1" spc="-5" dirty="0">
                          <a:latin typeface="Calibri"/>
                          <a:cs typeface="Calibri"/>
                        </a:rPr>
                        <a:t>συ</a:t>
                      </a:r>
                      <a:r>
                        <a:rPr sz="1800" b="1" spc="5" dirty="0">
                          <a:latin typeface="Calibri"/>
                          <a:cs typeface="Calibri"/>
                        </a:rPr>
                        <a:t>μ</a:t>
                      </a:r>
                      <a:r>
                        <a:rPr sz="1800" b="1" dirty="0">
                          <a:latin typeface="Calibri"/>
                          <a:cs typeface="Calibri"/>
                        </a:rPr>
                        <a:t>μ</a:t>
                      </a:r>
                      <a:r>
                        <a:rPr sz="1800" b="1" spc="-10" dirty="0">
                          <a:latin typeface="Calibri"/>
                          <a:cs typeface="Calibri"/>
                        </a:rPr>
                        <a:t>ε</a:t>
                      </a:r>
                      <a:r>
                        <a:rPr sz="1800" b="1" dirty="0">
                          <a:latin typeface="Calibri"/>
                          <a:cs typeface="Calibri"/>
                        </a:rPr>
                        <a:t>τ</a:t>
                      </a:r>
                      <a:r>
                        <a:rPr sz="1800" b="1" spc="-10" dirty="0">
                          <a:latin typeface="Calibri"/>
                          <a:cs typeface="Calibri"/>
                        </a:rPr>
                        <a:t>έχο</a:t>
                      </a:r>
                      <a:r>
                        <a:rPr sz="1800" b="1" spc="-5" dirty="0">
                          <a:latin typeface="Calibri"/>
                          <a:cs typeface="Calibri"/>
                        </a:rPr>
                        <a:t>ντα</a:t>
                      </a:r>
                      <a:endParaRPr sz="1800" dirty="0">
                        <a:latin typeface="Calibri"/>
                        <a:cs typeface="Calibri"/>
                      </a:endParaRPr>
                    </a:p>
                  </a:txBody>
                  <a:tcPr marL="0" marR="0" marT="64135" marB="0">
                    <a:lnT w="12700">
                      <a:solidFill>
                        <a:srgbClr val="FFFFFF"/>
                      </a:solidFill>
                      <a:prstDash val="solid"/>
                    </a:lnT>
                    <a:lnB w="38100">
                      <a:solidFill>
                        <a:srgbClr val="FFFFFF"/>
                      </a:solidFill>
                      <a:prstDash val="solid"/>
                    </a:lnB>
                    <a:solidFill>
                      <a:srgbClr val="FFC000"/>
                    </a:solidFill>
                  </a:tcPr>
                </a:tc>
                <a:extLst>
                  <a:ext uri="{0D108BD9-81ED-4DB2-BD59-A6C34878D82A}">
                    <a16:rowId xmlns:a16="http://schemas.microsoft.com/office/drawing/2014/main" val="10000"/>
                  </a:ext>
                </a:extLst>
              </a:tr>
              <a:tr h="352818">
                <a:tc>
                  <a:txBody>
                    <a:bodyPr/>
                    <a:lstStyle/>
                    <a:p>
                      <a:pPr marL="1140460" marR="1079500" indent="645795">
                        <a:lnSpc>
                          <a:spcPct val="100000"/>
                        </a:lnSpc>
                        <a:spcBef>
                          <a:spcPts val="1415"/>
                        </a:spcBef>
                      </a:pPr>
                      <a:endParaRPr sz="4800" b="1" kern="1200" dirty="0">
                        <a:solidFill>
                          <a:schemeClr val="tx2"/>
                        </a:solidFill>
                        <a:latin typeface="+mj-lt"/>
                        <a:ea typeface="+mj-ea"/>
                        <a:cs typeface="+mj-cs"/>
                      </a:endParaRPr>
                    </a:p>
                  </a:txBody>
                  <a:tcPr marL="0" marR="0" marT="179705" marB="0">
                    <a:lnT w="38100">
                      <a:solidFill>
                        <a:srgbClr val="FFFFFF"/>
                      </a:solidFill>
                      <a:prstDash val="solid"/>
                    </a:lnT>
                    <a:solidFill>
                      <a:srgbClr val="E6DFEB"/>
                    </a:solidFill>
                  </a:tcPr>
                </a:tc>
                <a:tc>
                  <a:txBody>
                    <a:bodyPr/>
                    <a:lstStyle/>
                    <a:p>
                      <a:pPr>
                        <a:lnSpc>
                          <a:spcPct val="100000"/>
                        </a:lnSpc>
                      </a:pPr>
                      <a:endParaRPr sz="2000" dirty="0">
                        <a:latin typeface="Times New Roman"/>
                        <a:cs typeface="Times New Roman"/>
                      </a:endParaRPr>
                    </a:p>
                    <a:p>
                      <a:pPr>
                        <a:lnSpc>
                          <a:spcPct val="100000"/>
                        </a:lnSpc>
                      </a:pPr>
                      <a:endParaRPr sz="2000" dirty="0">
                        <a:latin typeface="Times New Roman"/>
                        <a:cs typeface="Times New Roman"/>
                      </a:endParaRPr>
                    </a:p>
                    <a:p>
                      <a:pPr marL="467995" algn="ctr">
                        <a:lnSpc>
                          <a:spcPct val="100000"/>
                        </a:lnSpc>
                        <a:spcBef>
                          <a:spcPts val="1565"/>
                        </a:spcBef>
                      </a:pPr>
                      <a:endParaRPr sz="2000" dirty="0">
                        <a:latin typeface="Calibri"/>
                        <a:cs typeface="Calibri"/>
                      </a:endParaRPr>
                    </a:p>
                  </a:txBody>
                  <a:tcPr marL="0" marR="0" marT="0" marB="0">
                    <a:lnT w="38100">
                      <a:solidFill>
                        <a:srgbClr val="FFFFFF"/>
                      </a:solidFill>
                      <a:prstDash val="solid"/>
                    </a:lnT>
                    <a:solidFill>
                      <a:srgbClr val="E6DFEB"/>
                    </a:solidFill>
                  </a:tcPr>
                </a:tc>
                <a:extLst>
                  <a:ext uri="{0D108BD9-81ED-4DB2-BD59-A6C34878D82A}">
                    <a16:rowId xmlns:a16="http://schemas.microsoft.com/office/drawing/2014/main" val="10001"/>
                  </a:ext>
                </a:extLst>
              </a:tr>
              <a:tr h="1271905">
                <a:tc>
                  <a:txBody>
                    <a:bodyPr/>
                    <a:lstStyle/>
                    <a:p>
                      <a:pPr marL="1456055" marR="1363980" indent="-321945">
                        <a:lnSpc>
                          <a:spcPct val="155600"/>
                        </a:lnSpc>
                        <a:spcBef>
                          <a:spcPts val="1045"/>
                        </a:spcBef>
                      </a:pPr>
                      <a:r>
                        <a:rPr sz="1800" dirty="0">
                          <a:solidFill>
                            <a:srgbClr val="0A752C"/>
                          </a:solidFill>
                          <a:latin typeface="Verdana"/>
                          <a:cs typeface="Verdana"/>
                        </a:rPr>
                        <a:t>Κινητικότητες</a:t>
                      </a:r>
                      <a:r>
                        <a:rPr sz="1800" spc="-45" dirty="0">
                          <a:solidFill>
                            <a:srgbClr val="0A752C"/>
                          </a:solidFill>
                          <a:latin typeface="Verdana"/>
                          <a:cs typeface="Verdana"/>
                        </a:rPr>
                        <a:t> </a:t>
                      </a:r>
                      <a:r>
                        <a:rPr sz="1800" spc="-5" dirty="0">
                          <a:solidFill>
                            <a:srgbClr val="0A752C"/>
                          </a:solidFill>
                          <a:latin typeface="Verdana"/>
                          <a:cs typeface="Verdana"/>
                        </a:rPr>
                        <a:t>στα</a:t>
                      </a:r>
                      <a:r>
                        <a:rPr sz="1800" spc="-10" dirty="0">
                          <a:solidFill>
                            <a:srgbClr val="0A752C"/>
                          </a:solidFill>
                          <a:latin typeface="Verdana"/>
                          <a:cs typeface="Verdana"/>
                        </a:rPr>
                        <a:t> </a:t>
                      </a:r>
                      <a:r>
                        <a:rPr sz="1800" dirty="0">
                          <a:solidFill>
                            <a:srgbClr val="0A752C"/>
                          </a:solidFill>
                          <a:latin typeface="Verdana"/>
                          <a:cs typeface="Verdana"/>
                        </a:rPr>
                        <a:t>πλαίσια</a:t>
                      </a:r>
                      <a:r>
                        <a:rPr sz="1800" spc="-20" dirty="0">
                          <a:solidFill>
                            <a:srgbClr val="0A752C"/>
                          </a:solidFill>
                          <a:latin typeface="Verdana"/>
                          <a:cs typeface="Verdana"/>
                        </a:rPr>
                        <a:t> </a:t>
                      </a:r>
                      <a:r>
                        <a:rPr sz="1800" spc="-5" dirty="0">
                          <a:solidFill>
                            <a:srgbClr val="0A752C"/>
                          </a:solidFill>
                          <a:latin typeface="Verdana"/>
                          <a:cs typeface="Verdana"/>
                        </a:rPr>
                        <a:t>της</a:t>
                      </a:r>
                      <a:r>
                        <a:rPr sz="1800" spc="-15" dirty="0">
                          <a:solidFill>
                            <a:srgbClr val="0A752C"/>
                          </a:solidFill>
                          <a:latin typeface="Verdana"/>
                          <a:cs typeface="Verdana"/>
                        </a:rPr>
                        <a:t> </a:t>
                      </a:r>
                      <a:r>
                        <a:rPr sz="1800" spc="-5" dirty="0">
                          <a:solidFill>
                            <a:srgbClr val="0A752C"/>
                          </a:solidFill>
                          <a:latin typeface="Verdana"/>
                          <a:cs typeface="Verdana"/>
                        </a:rPr>
                        <a:t>ΚΑ171 </a:t>
                      </a:r>
                      <a:r>
                        <a:rPr sz="1800" spc="-620" dirty="0">
                          <a:solidFill>
                            <a:srgbClr val="0A752C"/>
                          </a:solidFill>
                          <a:latin typeface="Verdana"/>
                          <a:cs typeface="Verdana"/>
                        </a:rPr>
                        <a:t> </a:t>
                      </a:r>
                      <a:r>
                        <a:rPr sz="1800" dirty="0">
                          <a:solidFill>
                            <a:srgbClr val="0A752C"/>
                          </a:solidFill>
                          <a:latin typeface="Verdana"/>
                          <a:cs typeface="Verdana"/>
                        </a:rPr>
                        <a:t>(εισερχόμενες</a:t>
                      </a:r>
                      <a:r>
                        <a:rPr sz="1800" spc="-20" dirty="0">
                          <a:solidFill>
                            <a:srgbClr val="0A752C"/>
                          </a:solidFill>
                          <a:latin typeface="Verdana"/>
                          <a:cs typeface="Verdana"/>
                        </a:rPr>
                        <a:t> </a:t>
                      </a:r>
                      <a:r>
                        <a:rPr sz="1800" dirty="0">
                          <a:solidFill>
                            <a:srgbClr val="0A752C"/>
                          </a:solidFill>
                          <a:latin typeface="Verdana"/>
                          <a:cs typeface="Verdana"/>
                        </a:rPr>
                        <a:t>και</a:t>
                      </a:r>
                      <a:r>
                        <a:rPr sz="1800" spc="5" dirty="0">
                          <a:solidFill>
                            <a:srgbClr val="0A752C"/>
                          </a:solidFill>
                          <a:latin typeface="Verdana"/>
                          <a:cs typeface="Verdana"/>
                        </a:rPr>
                        <a:t> </a:t>
                      </a:r>
                      <a:r>
                        <a:rPr sz="1800" spc="-5" dirty="0">
                          <a:solidFill>
                            <a:srgbClr val="0A752C"/>
                          </a:solidFill>
                          <a:latin typeface="Verdana"/>
                          <a:cs typeface="Verdana"/>
                        </a:rPr>
                        <a:t>εξερχόμενες)</a:t>
                      </a:r>
                      <a:endParaRPr sz="1800" dirty="0">
                        <a:latin typeface="Verdana"/>
                        <a:cs typeface="Verdana"/>
                      </a:endParaRPr>
                    </a:p>
                  </a:txBody>
                  <a:tcPr marL="0" marR="0" marT="132715" marB="0">
                    <a:solidFill>
                      <a:srgbClr val="E6DFEB"/>
                    </a:solidFill>
                  </a:tcPr>
                </a:tc>
                <a:tc>
                  <a:txBody>
                    <a:bodyPr/>
                    <a:lstStyle/>
                    <a:p>
                      <a:pPr marL="465455" algn="ctr">
                        <a:lnSpc>
                          <a:spcPct val="100000"/>
                        </a:lnSpc>
                        <a:spcBef>
                          <a:spcPts val="295"/>
                        </a:spcBef>
                      </a:pPr>
                      <a:r>
                        <a:rPr sz="2000" b="1" dirty="0">
                          <a:solidFill>
                            <a:srgbClr val="001F5F"/>
                          </a:solidFill>
                          <a:latin typeface="Calibri"/>
                          <a:cs typeface="Calibri"/>
                        </a:rPr>
                        <a:t>500€</a:t>
                      </a:r>
                      <a:r>
                        <a:rPr sz="2000" b="1" spc="-65" dirty="0">
                          <a:solidFill>
                            <a:srgbClr val="001F5F"/>
                          </a:solidFill>
                          <a:latin typeface="Calibri"/>
                          <a:cs typeface="Calibri"/>
                        </a:rPr>
                        <a:t> </a:t>
                      </a:r>
                      <a:r>
                        <a:rPr sz="2000" dirty="0">
                          <a:solidFill>
                            <a:srgbClr val="001F5F"/>
                          </a:solidFill>
                          <a:latin typeface="Calibri"/>
                          <a:cs typeface="Calibri"/>
                        </a:rPr>
                        <a:t>π</a:t>
                      </a:r>
                      <a:r>
                        <a:rPr sz="2000" dirty="0" err="1">
                          <a:solidFill>
                            <a:srgbClr val="001F5F"/>
                          </a:solidFill>
                          <a:latin typeface="Calibri"/>
                          <a:cs typeface="Calibri"/>
                        </a:rPr>
                        <a:t>ρο</a:t>
                      </a:r>
                      <a:r>
                        <a:rPr sz="2000" dirty="0">
                          <a:solidFill>
                            <a:srgbClr val="001F5F"/>
                          </a:solidFill>
                          <a:latin typeface="Calibri"/>
                          <a:cs typeface="Calibri"/>
                        </a:rPr>
                        <a:t>αιρετικά</a:t>
                      </a:r>
                      <a:r>
                        <a:rPr sz="2000" spc="-40" dirty="0">
                          <a:solidFill>
                            <a:srgbClr val="001F5F"/>
                          </a:solidFill>
                          <a:latin typeface="Calibri"/>
                          <a:cs typeface="Calibri"/>
                        </a:rPr>
                        <a:t> </a:t>
                      </a:r>
                      <a:r>
                        <a:rPr sz="2000" dirty="0">
                          <a:solidFill>
                            <a:srgbClr val="001F5F"/>
                          </a:solidFill>
                          <a:latin typeface="Calibri"/>
                          <a:cs typeface="Calibri"/>
                        </a:rPr>
                        <a:t>μέρος</a:t>
                      </a:r>
                      <a:r>
                        <a:rPr sz="2000" spc="-20" dirty="0">
                          <a:solidFill>
                            <a:srgbClr val="001F5F"/>
                          </a:solidFill>
                          <a:latin typeface="Calibri"/>
                          <a:cs typeface="Calibri"/>
                        </a:rPr>
                        <a:t> </a:t>
                      </a:r>
                      <a:r>
                        <a:rPr sz="2000" spc="-5" dirty="0">
                          <a:solidFill>
                            <a:srgbClr val="001F5F"/>
                          </a:solidFill>
                          <a:latin typeface="Calibri"/>
                          <a:cs typeface="Calibri"/>
                        </a:rPr>
                        <a:t>αυτού</a:t>
                      </a:r>
                      <a:r>
                        <a:rPr sz="2000" spc="-15" dirty="0">
                          <a:solidFill>
                            <a:srgbClr val="001F5F"/>
                          </a:solidFill>
                          <a:latin typeface="Calibri"/>
                          <a:cs typeface="Calibri"/>
                        </a:rPr>
                        <a:t> </a:t>
                      </a:r>
                      <a:r>
                        <a:rPr sz="2000" spc="-5" dirty="0">
                          <a:solidFill>
                            <a:srgbClr val="001F5F"/>
                          </a:solidFill>
                          <a:latin typeface="Calibri"/>
                          <a:cs typeface="Calibri"/>
                        </a:rPr>
                        <a:t>του</a:t>
                      </a:r>
                      <a:r>
                        <a:rPr sz="2000" spc="-20" dirty="0">
                          <a:solidFill>
                            <a:srgbClr val="001F5F"/>
                          </a:solidFill>
                          <a:latin typeface="Calibri"/>
                          <a:cs typeface="Calibri"/>
                        </a:rPr>
                        <a:t> </a:t>
                      </a:r>
                      <a:r>
                        <a:rPr sz="2000" dirty="0">
                          <a:solidFill>
                            <a:srgbClr val="001F5F"/>
                          </a:solidFill>
                          <a:latin typeface="Calibri"/>
                          <a:cs typeface="Calibri"/>
                        </a:rPr>
                        <a:t>ποσού</a:t>
                      </a:r>
                      <a:endParaRPr sz="2000" dirty="0">
                        <a:latin typeface="Calibri"/>
                        <a:cs typeface="Calibri"/>
                      </a:endParaRPr>
                    </a:p>
                    <a:p>
                      <a:pPr marL="502920" marR="29209" algn="ctr">
                        <a:lnSpc>
                          <a:spcPct val="100000"/>
                        </a:lnSpc>
                      </a:pPr>
                      <a:r>
                        <a:rPr sz="2000" dirty="0">
                          <a:solidFill>
                            <a:srgbClr val="001F5F"/>
                          </a:solidFill>
                          <a:latin typeface="Calibri"/>
                          <a:cs typeface="Calibri"/>
                        </a:rPr>
                        <a:t>μπορεί να</a:t>
                      </a:r>
                      <a:r>
                        <a:rPr sz="2000" spc="5" dirty="0">
                          <a:solidFill>
                            <a:srgbClr val="001F5F"/>
                          </a:solidFill>
                          <a:latin typeface="Calibri"/>
                          <a:cs typeface="Calibri"/>
                        </a:rPr>
                        <a:t> </a:t>
                      </a:r>
                      <a:r>
                        <a:rPr sz="2000" spc="-5" dirty="0">
                          <a:solidFill>
                            <a:srgbClr val="001F5F"/>
                          </a:solidFill>
                          <a:latin typeface="Calibri"/>
                          <a:cs typeface="Calibri"/>
                        </a:rPr>
                        <a:t>διαμοιραστεί </a:t>
                      </a:r>
                      <a:r>
                        <a:rPr sz="2000" dirty="0">
                          <a:solidFill>
                            <a:srgbClr val="001F5F"/>
                          </a:solidFill>
                          <a:latin typeface="Calibri"/>
                          <a:cs typeface="Calibri"/>
                        </a:rPr>
                        <a:t>μεταξύ </a:t>
                      </a:r>
                      <a:r>
                        <a:rPr sz="2000" spc="-5" dirty="0">
                          <a:solidFill>
                            <a:srgbClr val="001F5F"/>
                          </a:solidFill>
                          <a:latin typeface="Calibri"/>
                          <a:cs typeface="Calibri"/>
                        </a:rPr>
                        <a:t>του ιδρύματος </a:t>
                      </a:r>
                      <a:r>
                        <a:rPr sz="2000" spc="-440" dirty="0">
                          <a:solidFill>
                            <a:srgbClr val="001F5F"/>
                          </a:solidFill>
                          <a:latin typeface="Calibri"/>
                          <a:cs typeface="Calibri"/>
                        </a:rPr>
                        <a:t> </a:t>
                      </a:r>
                      <a:r>
                        <a:rPr sz="2000" spc="-5" dirty="0">
                          <a:solidFill>
                            <a:srgbClr val="001F5F"/>
                          </a:solidFill>
                          <a:latin typeface="Calibri"/>
                          <a:cs typeface="Calibri"/>
                        </a:rPr>
                        <a:t>αποστολής </a:t>
                      </a:r>
                      <a:r>
                        <a:rPr sz="2000" dirty="0">
                          <a:solidFill>
                            <a:srgbClr val="001F5F"/>
                          </a:solidFill>
                          <a:latin typeface="Calibri"/>
                          <a:cs typeface="Calibri"/>
                        </a:rPr>
                        <a:t>και </a:t>
                      </a:r>
                      <a:r>
                        <a:rPr sz="2000" spc="-5" dirty="0">
                          <a:solidFill>
                            <a:srgbClr val="001F5F"/>
                          </a:solidFill>
                          <a:latin typeface="Calibri"/>
                          <a:cs typeface="Calibri"/>
                        </a:rPr>
                        <a:t>του οργανισμού υποδοχής- </a:t>
                      </a:r>
                      <a:r>
                        <a:rPr sz="2000" dirty="0">
                          <a:solidFill>
                            <a:srgbClr val="001F5F"/>
                          </a:solidFill>
                          <a:latin typeface="Calibri"/>
                          <a:cs typeface="Calibri"/>
                        </a:rPr>
                        <a:t> </a:t>
                      </a:r>
                      <a:r>
                        <a:rPr sz="2000" spc="-5" dirty="0">
                          <a:solidFill>
                            <a:srgbClr val="001F5F"/>
                          </a:solidFill>
                          <a:highlight>
                            <a:srgbClr val="FFFF00"/>
                          </a:highlight>
                          <a:latin typeface="Calibri"/>
                          <a:cs typeface="Calibri"/>
                        </a:rPr>
                        <a:t>Διμερής</a:t>
                      </a:r>
                      <a:r>
                        <a:rPr sz="2000" spc="-35" dirty="0">
                          <a:solidFill>
                            <a:srgbClr val="001F5F"/>
                          </a:solidFill>
                          <a:highlight>
                            <a:srgbClr val="FFFF00"/>
                          </a:highlight>
                          <a:latin typeface="Calibri"/>
                          <a:cs typeface="Calibri"/>
                        </a:rPr>
                        <a:t> </a:t>
                      </a:r>
                      <a:r>
                        <a:rPr sz="2000" dirty="0">
                          <a:solidFill>
                            <a:srgbClr val="001F5F"/>
                          </a:solidFill>
                          <a:highlight>
                            <a:srgbClr val="FFFF00"/>
                          </a:highlight>
                          <a:latin typeface="Calibri"/>
                          <a:cs typeface="Calibri"/>
                        </a:rPr>
                        <a:t>Συμφωνία</a:t>
                      </a:r>
                      <a:endParaRPr sz="2000" dirty="0">
                        <a:highlight>
                          <a:srgbClr val="FFFF00"/>
                        </a:highlight>
                        <a:latin typeface="Calibri"/>
                        <a:cs typeface="Calibri"/>
                      </a:endParaRPr>
                    </a:p>
                  </a:txBody>
                  <a:tcPr marL="0" marR="0" marT="37465" marB="0"/>
                </a:tc>
                <a:extLst>
                  <a:ext uri="{0D108BD9-81ED-4DB2-BD59-A6C34878D82A}">
                    <a16:rowId xmlns:a16="http://schemas.microsoft.com/office/drawing/2014/main" val="10002"/>
                  </a:ext>
                </a:extLst>
              </a:tr>
              <a:tr h="909820">
                <a:tc>
                  <a:txBody>
                    <a:bodyPr/>
                    <a:lstStyle/>
                    <a:p>
                      <a:pPr>
                        <a:lnSpc>
                          <a:spcPct val="100000"/>
                        </a:lnSpc>
                        <a:spcBef>
                          <a:spcPts val="5"/>
                        </a:spcBef>
                      </a:pPr>
                      <a:endParaRPr sz="2450" dirty="0">
                        <a:latin typeface="Times New Roman"/>
                        <a:cs typeface="Times New Roman"/>
                      </a:endParaRPr>
                    </a:p>
                    <a:p>
                      <a:pPr marL="184785">
                        <a:lnSpc>
                          <a:spcPct val="100000"/>
                        </a:lnSpc>
                      </a:pPr>
                      <a:r>
                        <a:rPr sz="1800" dirty="0">
                          <a:solidFill>
                            <a:srgbClr val="0A752C"/>
                          </a:solidFill>
                          <a:latin typeface="Verdana"/>
                          <a:cs typeface="Verdana"/>
                        </a:rPr>
                        <a:t>Κινητικότητες</a:t>
                      </a:r>
                      <a:r>
                        <a:rPr sz="1800" spc="-45" dirty="0">
                          <a:solidFill>
                            <a:srgbClr val="0A752C"/>
                          </a:solidFill>
                          <a:latin typeface="Verdana"/>
                          <a:cs typeface="Verdana"/>
                        </a:rPr>
                        <a:t> </a:t>
                      </a:r>
                      <a:r>
                        <a:rPr sz="1800" spc="-5" dirty="0">
                          <a:solidFill>
                            <a:srgbClr val="0A752C"/>
                          </a:solidFill>
                          <a:latin typeface="Verdana"/>
                          <a:cs typeface="Verdana"/>
                        </a:rPr>
                        <a:t>συμμετεχόντων</a:t>
                      </a:r>
                      <a:r>
                        <a:rPr sz="1800" spc="-10" dirty="0">
                          <a:solidFill>
                            <a:srgbClr val="0A752C"/>
                          </a:solidFill>
                          <a:latin typeface="Verdana"/>
                          <a:cs typeface="Verdana"/>
                        </a:rPr>
                        <a:t> </a:t>
                      </a:r>
                      <a:r>
                        <a:rPr sz="1800" dirty="0">
                          <a:solidFill>
                            <a:srgbClr val="0A752C"/>
                          </a:solidFill>
                          <a:latin typeface="Verdana"/>
                          <a:cs typeface="Verdana"/>
                        </a:rPr>
                        <a:t>με</a:t>
                      </a:r>
                      <a:r>
                        <a:rPr sz="1800" spc="-10" dirty="0">
                          <a:solidFill>
                            <a:srgbClr val="0A752C"/>
                          </a:solidFill>
                          <a:latin typeface="Verdana"/>
                          <a:cs typeface="Verdana"/>
                        </a:rPr>
                        <a:t> </a:t>
                      </a:r>
                      <a:r>
                        <a:rPr sz="1800" dirty="0">
                          <a:solidFill>
                            <a:srgbClr val="0A752C"/>
                          </a:solidFill>
                          <a:latin typeface="Verdana"/>
                          <a:cs typeface="Verdana"/>
                        </a:rPr>
                        <a:t>«λιγότερες</a:t>
                      </a:r>
                      <a:r>
                        <a:rPr sz="1800" spc="-35" dirty="0">
                          <a:solidFill>
                            <a:srgbClr val="0A752C"/>
                          </a:solidFill>
                          <a:latin typeface="Verdana"/>
                          <a:cs typeface="Verdana"/>
                        </a:rPr>
                        <a:t> </a:t>
                      </a:r>
                      <a:r>
                        <a:rPr sz="1800" dirty="0">
                          <a:solidFill>
                            <a:srgbClr val="0A752C"/>
                          </a:solidFill>
                          <a:latin typeface="Verdana"/>
                          <a:cs typeface="Verdana"/>
                        </a:rPr>
                        <a:t>ευκαιρίες»</a:t>
                      </a:r>
                      <a:endParaRPr sz="1800" dirty="0">
                        <a:latin typeface="Verdana"/>
                        <a:cs typeface="Verdana"/>
                      </a:endParaRPr>
                    </a:p>
                    <a:p>
                      <a:pPr marL="203200">
                        <a:lnSpc>
                          <a:spcPts val="2080"/>
                        </a:lnSpc>
                      </a:pPr>
                      <a:r>
                        <a:rPr sz="1800" spc="-5" dirty="0">
                          <a:solidFill>
                            <a:srgbClr val="0A752C"/>
                          </a:solidFill>
                          <a:latin typeface="Verdana"/>
                          <a:cs typeface="Verdana"/>
                        </a:rPr>
                        <a:t>που</a:t>
                      </a:r>
                      <a:r>
                        <a:rPr sz="1800" spc="5" dirty="0">
                          <a:solidFill>
                            <a:srgbClr val="0A752C"/>
                          </a:solidFill>
                          <a:latin typeface="Verdana"/>
                          <a:cs typeface="Verdana"/>
                        </a:rPr>
                        <a:t> </a:t>
                      </a:r>
                      <a:r>
                        <a:rPr sz="1800" spc="-5" dirty="0">
                          <a:solidFill>
                            <a:srgbClr val="0A752C"/>
                          </a:solidFill>
                          <a:latin typeface="Verdana"/>
                          <a:cs typeface="Verdana"/>
                        </a:rPr>
                        <a:t>βασίζονται</a:t>
                      </a:r>
                      <a:r>
                        <a:rPr sz="1800" spc="20" dirty="0">
                          <a:solidFill>
                            <a:srgbClr val="0A752C"/>
                          </a:solidFill>
                          <a:latin typeface="Verdana"/>
                          <a:cs typeface="Verdana"/>
                        </a:rPr>
                        <a:t> </a:t>
                      </a:r>
                      <a:r>
                        <a:rPr sz="1800" dirty="0">
                          <a:solidFill>
                            <a:srgbClr val="0A752C"/>
                          </a:solidFill>
                          <a:latin typeface="Verdana"/>
                          <a:cs typeface="Verdana"/>
                        </a:rPr>
                        <a:t>σε</a:t>
                      </a:r>
                      <a:r>
                        <a:rPr sz="1800" spc="15" dirty="0">
                          <a:solidFill>
                            <a:srgbClr val="0A752C"/>
                          </a:solidFill>
                          <a:latin typeface="Verdana"/>
                          <a:cs typeface="Verdana"/>
                        </a:rPr>
                        <a:t> </a:t>
                      </a:r>
                      <a:r>
                        <a:rPr sz="1800" spc="-5" dirty="0">
                          <a:solidFill>
                            <a:srgbClr val="0A752C"/>
                          </a:solidFill>
                          <a:latin typeface="Verdana"/>
                          <a:cs typeface="Verdana"/>
                        </a:rPr>
                        <a:t>πραγματικά</a:t>
                      </a:r>
                      <a:r>
                        <a:rPr sz="1800" spc="15" dirty="0">
                          <a:solidFill>
                            <a:srgbClr val="0A752C"/>
                          </a:solidFill>
                          <a:latin typeface="Verdana"/>
                          <a:cs typeface="Verdana"/>
                        </a:rPr>
                        <a:t> </a:t>
                      </a:r>
                      <a:r>
                        <a:rPr sz="1800" spc="-5" dirty="0">
                          <a:solidFill>
                            <a:srgbClr val="0A752C"/>
                          </a:solidFill>
                          <a:latin typeface="Verdana"/>
                          <a:cs typeface="Verdana"/>
                        </a:rPr>
                        <a:t>έξοδα/Inclusion</a:t>
                      </a:r>
                      <a:r>
                        <a:rPr sz="1800" spc="10" dirty="0">
                          <a:solidFill>
                            <a:srgbClr val="0A752C"/>
                          </a:solidFill>
                          <a:latin typeface="Verdana"/>
                          <a:cs typeface="Verdana"/>
                        </a:rPr>
                        <a:t> </a:t>
                      </a:r>
                      <a:r>
                        <a:rPr sz="1800" spc="-5" dirty="0">
                          <a:solidFill>
                            <a:srgbClr val="0A752C"/>
                          </a:solidFill>
                          <a:latin typeface="Verdana"/>
                          <a:cs typeface="Verdana"/>
                        </a:rPr>
                        <a:t>Support</a:t>
                      </a:r>
                      <a:endParaRPr sz="1800" dirty="0">
                        <a:latin typeface="Verdana"/>
                        <a:cs typeface="Verdana"/>
                      </a:endParaRPr>
                    </a:p>
                  </a:txBody>
                  <a:tcPr marL="0" marR="0" marT="635" marB="0">
                    <a:solidFill>
                      <a:srgbClr val="E6DFEB"/>
                    </a:solidFill>
                  </a:tcPr>
                </a:tc>
                <a:tc>
                  <a:txBody>
                    <a:bodyPr/>
                    <a:lstStyle/>
                    <a:p>
                      <a:pPr>
                        <a:lnSpc>
                          <a:spcPct val="100000"/>
                        </a:lnSpc>
                        <a:spcBef>
                          <a:spcPts val="10"/>
                        </a:spcBef>
                      </a:pPr>
                      <a:endParaRPr sz="2550" dirty="0">
                        <a:latin typeface="Times New Roman"/>
                        <a:cs typeface="Times New Roman"/>
                      </a:endParaRPr>
                    </a:p>
                    <a:p>
                      <a:pPr marL="464820" algn="ctr">
                        <a:lnSpc>
                          <a:spcPct val="100000"/>
                        </a:lnSpc>
                      </a:pPr>
                      <a:r>
                        <a:rPr sz="2000" b="1" dirty="0">
                          <a:solidFill>
                            <a:srgbClr val="001F5F"/>
                          </a:solidFill>
                          <a:latin typeface="Calibri"/>
                          <a:cs typeface="Calibri"/>
                        </a:rPr>
                        <a:t>100</a:t>
                      </a:r>
                      <a:r>
                        <a:rPr sz="2000" b="1" spc="-75" dirty="0">
                          <a:solidFill>
                            <a:srgbClr val="001F5F"/>
                          </a:solidFill>
                          <a:latin typeface="Calibri"/>
                          <a:cs typeface="Calibri"/>
                        </a:rPr>
                        <a:t> </a:t>
                      </a:r>
                      <a:r>
                        <a:rPr sz="2000" b="1" dirty="0">
                          <a:solidFill>
                            <a:srgbClr val="001F5F"/>
                          </a:solidFill>
                          <a:latin typeface="Calibri"/>
                          <a:cs typeface="Calibri"/>
                        </a:rPr>
                        <a:t>€</a:t>
                      </a:r>
                      <a:endParaRPr sz="2000" dirty="0">
                        <a:latin typeface="Calibri"/>
                        <a:cs typeface="Calibri"/>
                      </a:endParaRPr>
                    </a:p>
                  </a:txBody>
                  <a:tcPr marL="0" marR="0" marT="1270" marB="0">
                    <a:solidFill>
                      <a:srgbClr val="E6DFEB"/>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254639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CC6F8AAC-2DAA-0346-B3D2-B832D159BF4C}"/>
              </a:ext>
            </a:extLst>
          </p:cNvPr>
          <p:cNvSpPr txBox="1"/>
          <p:nvPr/>
        </p:nvSpPr>
        <p:spPr>
          <a:xfrm>
            <a:off x="405580" y="70251"/>
            <a:ext cx="4962832" cy="785249"/>
          </a:xfrm>
          <a:prstGeom prst="rect">
            <a:avLst/>
          </a:prstGeom>
        </p:spPr>
        <p:txBody>
          <a:bodyPr vert="horz" lIns="91440" tIns="45720" rIns="91440" bIns="45720" rtlCol="0" anchor="ctr">
            <a:normAutofit fontScale="92500"/>
          </a:bodyPr>
          <a:lstStyle/>
          <a:p>
            <a:pPr marL="635">
              <a:lnSpc>
                <a:spcPct val="70000"/>
              </a:lnSpc>
              <a:spcBef>
                <a:spcPct val="0"/>
              </a:spcBef>
              <a:spcAft>
                <a:spcPts val="600"/>
              </a:spcAft>
              <a:defRPr/>
            </a:pPr>
            <a:r>
              <a:rPr lang="en-US" sz="2500" b="1" dirty="0" err="1">
                <a:solidFill>
                  <a:schemeClr val="tx2"/>
                </a:solidFill>
                <a:latin typeface="+mj-lt"/>
                <a:ea typeface="+mj-ea"/>
                <a:cs typeface="+mj-cs"/>
              </a:rPr>
              <a:t>Συμμετέχοντες</a:t>
            </a:r>
            <a:r>
              <a:rPr lang="en-US" sz="2500" b="1" dirty="0">
                <a:solidFill>
                  <a:schemeClr val="tx2"/>
                </a:solidFill>
                <a:latin typeface="+mj-lt"/>
                <a:ea typeface="+mj-ea"/>
                <a:cs typeface="+mj-cs"/>
              </a:rPr>
              <a:t> </a:t>
            </a:r>
            <a:r>
              <a:rPr lang="en-US" sz="2500" b="1" dirty="0" err="1">
                <a:solidFill>
                  <a:schemeClr val="tx2"/>
                </a:solidFill>
                <a:latin typeface="+mj-lt"/>
                <a:ea typeface="+mj-ea"/>
                <a:cs typeface="+mj-cs"/>
              </a:rPr>
              <a:t>με</a:t>
            </a:r>
            <a:r>
              <a:rPr lang="en-US" sz="2500" b="1" dirty="0">
                <a:solidFill>
                  <a:schemeClr val="tx2"/>
                </a:solidFill>
                <a:latin typeface="+mj-lt"/>
                <a:ea typeface="+mj-ea"/>
                <a:cs typeface="+mj-cs"/>
              </a:rPr>
              <a:t> </a:t>
            </a:r>
            <a:r>
              <a:rPr lang="en-US" sz="2500" b="1" dirty="0" err="1">
                <a:solidFill>
                  <a:schemeClr val="tx2"/>
                </a:solidFill>
                <a:latin typeface="+mj-lt"/>
                <a:ea typeface="+mj-ea"/>
                <a:cs typeface="+mj-cs"/>
              </a:rPr>
              <a:t>Λιγότερες</a:t>
            </a:r>
            <a:r>
              <a:rPr lang="en-US" sz="2500" b="1" dirty="0">
                <a:solidFill>
                  <a:schemeClr val="tx2"/>
                </a:solidFill>
                <a:latin typeface="+mj-lt"/>
                <a:ea typeface="+mj-ea"/>
                <a:cs typeface="+mj-cs"/>
              </a:rPr>
              <a:t> </a:t>
            </a:r>
            <a:r>
              <a:rPr lang="en-US" sz="2500" b="1" dirty="0" err="1">
                <a:solidFill>
                  <a:schemeClr val="tx2"/>
                </a:solidFill>
                <a:latin typeface="+mj-lt"/>
                <a:ea typeface="+mj-ea"/>
                <a:cs typeface="+mj-cs"/>
              </a:rPr>
              <a:t>Ευκ</a:t>
            </a:r>
            <a:r>
              <a:rPr lang="en-US" sz="2500" b="1" dirty="0">
                <a:solidFill>
                  <a:schemeClr val="tx2"/>
                </a:solidFill>
                <a:latin typeface="+mj-lt"/>
                <a:ea typeface="+mj-ea"/>
                <a:cs typeface="+mj-cs"/>
              </a:rPr>
              <a:t>αιρίες </a:t>
            </a:r>
          </a:p>
          <a:p>
            <a:pPr marL="635">
              <a:lnSpc>
                <a:spcPct val="70000"/>
              </a:lnSpc>
              <a:spcBef>
                <a:spcPct val="0"/>
              </a:spcBef>
              <a:spcAft>
                <a:spcPts val="600"/>
              </a:spcAft>
              <a:defRPr/>
            </a:pPr>
            <a:r>
              <a:rPr lang="en-US" sz="2500" b="1" dirty="0">
                <a:solidFill>
                  <a:schemeClr val="tx2"/>
                </a:solidFill>
                <a:latin typeface="+mj-lt"/>
                <a:ea typeface="+mj-ea"/>
                <a:cs typeface="+mj-cs"/>
              </a:rPr>
              <a:t>(Fewer Opportunities )  </a:t>
            </a:r>
          </a:p>
        </p:txBody>
      </p:sp>
      <p:sp>
        <p:nvSpPr>
          <p:cNvPr id="19"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Rectangle 2"/>
          <p:cNvSpPr/>
          <p:nvPr/>
        </p:nvSpPr>
        <p:spPr>
          <a:xfrm>
            <a:off x="412955" y="931132"/>
            <a:ext cx="11223335" cy="5997119"/>
          </a:xfrm>
          <a:prstGeom prst="rect">
            <a:avLst/>
          </a:prstGeom>
        </p:spPr>
        <p:txBody>
          <a:bodyPr vert="horz" lIns="91440" tIns="45720" rIns="91440" bIns="45720" rtlCol="0">
            <a:normAutofit fontScale="25000" lnSpcReduction="20000"/>
          </a:bodyPr>
          <a:lstStyle/>
          <a:p>
            <a:pPr>
              <a:lnSpc>
                <a:spcPct val="90000"/>
              </a:lnSpc>
              <a:spcAft>
                <a:spcPts val="600"/>
              </a:spcAft>
              <a:defRPr/>
            </a:pPr>
            <a:r>
              <a:rPr lang="el-GR" sz="6400" dirty="0"/>
              <a:t>Στα πλαίσια της Στρατηγικής Ένταξης και Πολυμορφίας, ως συμμετέχοντες με λιγότερες ευκαιρίες ορίζονται τα άτομα: </a:t>
            </a:r>
          </a:p>
          <a:p>
            <a:pPr>
              <a:lnSpc>
                <a:spcPct val="90000"/>
              </a:lnSpc>
              <a:spcAft>
                <a:spcPts val="600"/>
              </a:spcAft>
              <a:defRPr/>
            </a:pPr>
            <a:endParaRPr lang="el-GR" sz="6400" dirty="0"/>
          </a:p>
          <a:p>
            <a:pPr marL="857250" indent="-857250">
              <a:lnSpc>
                <a:spcPct val="90000"/>
              </a:lnSpc>
              <a:spcAft>
                <a:spcPts val="600"/>
              </a:spcAft>
              <a:buFont typeface="Courier New" panose="02070309020205020404" pitchFamily="49" charset="0"/>
              <a:buChar char="o"/>
              <a:defRPr/>
            </a:pPr>
            <a:r>
              <a:rPr lang="el-GR" sz="6400" dirty="0"/>
              <a:t>Αναπηρίες και Προβλήματα Υγείας  </a:t>
            </a:r>
          </a:p>
          <a:p>
            <a:pPr marL="857250" indent="-857250">
              <a:lnSpc>
                <a:spcPct val="90000"/>
              </a:lnSpc>
              <a:spcAft>
                <a:spcPts val="600"/>
              </a:spcAft>
              <a:buFont typeface="Courier New" panose="02070309020205020404" pitchFamily="49" charset="0"/>
              <a:buChar char="o"/>
              <a:defRPr/>
            </a:pPr>
            <a:r>
              <a:rPr lang="el-GR" sz="6400" dirty="0"/>
              <a:t>Χαμηλό κοινωνικοοικονομικό υπόβαθρο</a:t>
            </a:r>
          </a:p>
          <a:p>
            <a:pPr marL="857250" indent="-857250">
              <a:lnSpc>
                <a:spcPct val="90000"/>
              </a:lnSpc>
              <a:spcAft>
                <a:spcPts val="600"/>
              </a:spcAft>
              <a:buFont typeface="Courier New" panose="02070309020205020404" pitchFamily="49" charset="0"/>
              <a:buChar char="o"/>
              <a:defRPr/>
            </a:pPr>
            <a:r>
              <a:rPr lang="el-GR" sz="6400" dirty="0"/>
              <a:t>Μεταναστευτικό ή προσφυγικό υπόβαθρο</a:t>
            </a:r>
          </a:p>
          <a:p>
            <a:pPr marL="857250" indent="-857250">
              <a:lnSpc>
                <a:spcPct val="90000"/>
              </a:lnSpc>
              <a:spcAft>
                <a:spcPts val="600"/>
              </a:spcAft>
              <a:buFont typeface="Courier New" panose="02070309020205020404" pitchFamily="49" charset="0"/>
              <a:buChar char="o"/>
              <a:defRPr/>
            </a:pPr>
            <a:r>
              <a:rPr lang="el-GR" sz="6400" dirty="0" err="1"/>
              <a:t>Aγροτικές</a:t>
            </a:r>
            <a:r>
              <a:rPr lang="el-GR" sz="6400" dirty="0"/>
              <a:t>, υποβαθμισμένες, απομακρυσμένες και ακριτικές περιοχές</a:t>
            </a:r>
          </a:p>
          <a:p>
            <a:pPr>
              <a:lnSpc>
                <a:spcPct val="90000"/>
              </a:lnSpc>
              <a:spcAft>
                <a:spcPts val="600"/>
              </a:spcAft>
              <a:defRPr/>
            </a:pPr>
            <a:endParaRPr lang="el-GR" sz="6400" dirty="0"/>
          </a:p>
          <a:p>
            <a:pPr>
              <a:lnSpc>
                <a:spcPct val="90000"/>
              </a:lnSpc>
              <a:spcAft>
                <a:spcPts val="600"/>
              </a:spcAft>
              <a:defRPr/>
            </a:pPr>
            <a:r>
              <a:rPr lang="el-GR" sz="6400" dirty="0"/>
              <a:t>Οι σπουδαστές/</a:t>
            </a:r>
            <a:r>
              <a:rPr lang="el-GR" sz="6400" dirty="0" err="1"/>
              <a:t>στριες</a:t>
            </a:r>
            <a:r>
              <a:rPr lang="el-GR" sz="6400" dirty="0"/>
              <a:t> και πρόσφατοι απόφοιτοι που εμπίπτουν στην κατηγορία λιγότερες  ευκαιρίες λαμβάνουν ένα συμπληρωματικό ποσό Επιχορήγησης Erasmus+</a:t>
            </a:r>
            <a:r>
              <a:rPr lang="en-GB" sz="6400" dirty="0"/>
              <a:t>:</a:t>
            </a:r>
          </a:p>
          <a:p>
            <a:pPr>
              <a:lnSpc>
                <a:spcPct val="90000"/>
              </a:lnSpc>
              <a:spcAft>
                <a:spcPts val="600"/>
              </a:spcAft>
              <a:defRPr/>
            </a:pPr>
            <a:endParaRPr lang="el-GR" sz="6400" b="1" dirty="0">
              <a:solidFill>
                <a:schemeClr val="tx2"/>
              </a:solidFill>
            </a:endParaRPr>
          </a:p>
          <a:p>
            <a:pPr>
              <a:lnSpc>
                <a:spcPct val="90000"/>
              </a:lnSpc>
              <a:spcAft>
                <a:spcPts val="600"/>
              </a:spcAft>
              <a:defRPr/>
            </a:pPr>
            <a:r>
              <a:rPr lang="el-GR" sz="6400" b="1" dirty="0">
                <a:solidFill>
                  <a:schemeClr val="tx2"/>
                </a:solidFill>
              </a:rPr>
              <a:t>– 250 EUR το μήνα για μακράς διάρκειας κινητικότητες (2-12 μήνες)</a:t>
            </a:r>
          </a:p>
          <a:p>
            <a:pPr>
              <a:lnSpc>
                <a:spcPct val="90000"/>
              </a:lnSpc>
              <a:spcAft>
                <a:spcPts val="600"/>
              </a:spcAft>
              <a:defRPr/>
            </a:pPr>
            <a:r>
              <a:rPr lang="el-GR" sz="6400" b="1" dirty="0">
                <a:solidFill>
                  <a:schemeClr val="tx2"/>
                </a:solidFill>
              </a:rPr>
              <a:t>– 100/150 EUR για σύντομης διάρκειας κινητικότητες (5-30 ημέρες</a:t>
            </a:r>
            <a:r>
              <a:rPr lang="el-GR" sz="6400" dirty="0"/>
              <a:t>)</a:t>
            </a:r>
            <a:endParaRPr lang="en-GB" sz="6400" dirty="0"/>
          </a:p>
          <a:p>
            <a:pPr>
              <a:lnSpc>
                <a:spcPct val="90000"/>
              </a:lnSpc>
              <a:spcAft>
                <a:spcPts val="600"/>
              </a:spcAft>
              <a:defRPr/>
            </a:pPr>
            <a:endParaRPr lang="el-GR" sz="6400" dirty="0"/>
          </a:p>
          <a:p>
            <a:pPr>
              <a:lnSpc>
                <a:spcPct val="90000"/>
              </a:lnSpc>
              <a:spcAft>
                <a:spcPts val="600"/>
              </a:spcAft>
              <a:defRPr/>
            </a:pPr>
            <a:r>
              <a:rPr lang="el-GR" sz="6400" dirty="0"/>
              <a:t>Μόνο προκαθορισμένες ομάδες φοιτητών/τριών και πρόσφατων</a:t>
            </a:r>
            <a:r>
              <a:rPr lang="en-GB" sz="6400" dirty="0"/>
              <a:t> </a:t>
            </a:r>
            <a:r>
              <a:rPr lang="el-GR" sz="6400" dirty="0"/>
              <a:t>αποφοίτων σε κάθε χώρα είναι επιλέξιμες για το Top </a:t>
            </a:r>
            <a:r>
              <a:rPr lang="el-GR" sz="6400" dirty="0" err="1"/>
              <a:t>Up</a:t>
            </a:r>
            <a:r>
              <a:rPr lang="el-GR" sz="6400" dirty="0"/>
              <a:t>.</a:t>
            </a:r>
          </a:p>
          <a:p>
            <a:pPr>
              <a:lnSpc>
                <a:spcPct val="90000"/>
              </a:lnSpc>
              <a:spcAft>
                <a:spcPts val="600"/>
              </a:spcAft>
              <a:defRPr/>
            </a:pPr>
            <a:r>
              <a:rPr lang="el-GR" sz="6400" dirty="0"/>
              <a:t>Μπορεί να προκύψει συνδυασμός του </a:t>
            </a:r>
            <a:r>
              <a:rPr lang="en-GB" sz="6400" dirty="0"/>
              <a:t>Top Up </a:t>
            </a:r>
            <a:r>
              <a:rPr lang="el-GR" sz="6400" dirty="0"/>
              <a:t>και της επιπλέον κάλυψης πραγματικών δαπανών</a:t>
            </a:r>
            <a:r>
              <a:rPr lang="en-GB" sz="6400" dirty="0"/>
              <a:t> (Inclusion Support)</a:t>
            </a:r>
            <a:endParaRPr lang="el-GR" sz="6400" dirty="0"/>
          </a:p>
          <a:p>
            <a:pPr>
              <a:lnSpc>
                <a:spcPct val="90000"/>
              </a:lnSpc>
              <a:spcAft>
                <a:spcPts val="600"/>
              </a:spcAft>
              <a:defRPr/>
            </a:pPr>
            <a:r>
              <a:rPr lang="en-GB" sz="6400" dirty="0"/>
              <a:t>O</a:t>
            </a:r>
            <a:r>
              <a:rPr lang="el-GR" sz="6400" dirty="0"/>
              <a:t>ι δύο χρηματοδοτικές  ενισχύσεις θα πρέπει να είναι δεόντως αιτιολογημένες και  να καλύπτουν διαφορετικές δαπάνες ! Να μην  προκύπτει δηλαδή διπλή χρηματοδότηση</a:t>
            </a:r>
          </a:p>
          <a:p>
            <a:pPr>
              <a:lnSpc>
                <a:spcPct val="90000"/>
              </a:lnSpc>
              <a:spcAft>
                <a:spcPts val="600"/>
              </a:spcAft>
              <a:defRPr/>
            </a:pPr>
            <a:endParaRPr lang="el-GR" sz="6400" b="1" dirty="0"/>
          </a:p>
          <a:p>
            <a:pPr>
              <a:lnSpc>
                <a:spcPct val="90000"/>
              </a:lnSpc>
              <a:spcAft>
                <a:spcPts val="600"/>
              </a:spcAft>
              <a:defRPr/>
            </a:pPr>
            <a:r>
              <a:rPr lang="el-GR" sz="6400" b="1" dirty="0"/>
              <a:t>Η κατηγορία φραγμού μπορεί να είναι η ίδια αλλά τα </a:t>
            </a:r>
            <a:r>
              <a:rPr lang="el-GR" sz="6400" b="1" dirty="0" err="1"/>
              <a:t>cost</a:t>
            </a:r>
            <a:r>
              <a:rPr lang="el-GR" sz="6400" b="1" dirty="0"/>
              <a:t>  </a:t>
            </a:r>
            <a:r>
              <a:rPr lang="el-GR" sz="6400" b="1" dirty="0" err="1"/>
              <a:t>items</a:t>
            </a:r>
            <a:r>
              <a:rPr lang="el-GR" sz="6400" b="1" dirty="0"/>
              <a:t> θα πρέπει να είναι διαφορετικά</a:t>
            </a:r>
          </a:p>
          <a:p>
            <a:pPr>
              <a:lnSpc>
                <a:spcPct val="90000"/>
              </a:lnSpc>
              <a:spcAft>
                <a:spcPts val="600"/>
              </a:spcAft>
            </a:pPr>
            <a:endParaRPr lang="en-US" sz="6400" dirty="0"/>
          </a:p>
          <a:p>
            <a:pPr>
              <a:lnSpc>
                <a:spcPct val="90000"/>
              </a:lnSpc>
              <a:spcAft>
                <a:spcPts val="600"/>
              </a:spcAft>
            </a:pPr>
            <a:r>
              <a:rPr lang="en-US" sz="6400" b="1" dirty="0" err="1"/>
              <a:t>Δείτε</a:t>
            </a:r>
            <a:r>
              <a:rPr lang="en-US" sz="6400" b="1" dirty="0"/>
              <a:t> </a:t>
            </a:r>
            <a:r>
              <a:rPr lang="en-US" sz="6400" b="1" dirty="0" err="1"/>
              <a:t>εδώ</a:t>
            </a:r>
            <a:r>
              <a:rPr lang="en-US" sz="6400" b="1" dirty="0"/>
              <a:t> </a:t>
            </a:r>
            <a:r>
              <a:rPr lang="en-US" sz="6400" b="1" dirty="0" err="1"/>
              <a:t>τον</a:t>
            </a:r>
            <a:r>
              <a:rPr lang="en-US" sz="6400" b="1" dirty="0"/>
              <a:t> </a:t>
            </a:r>
            <a:r>
              <a:rPr lang="en-US" sz="6400" b="1" dirty="0" err="1"/>
              <a:t>οδηγό</a:t>
            </a:r>
            <a:r>
              <a:rPr lang="en-US" sz="6400" b="1" dirty="0"/>
              <a:t> και τα απα</a:t>
            </a:r>
            <a:r>
              <a:rPr lang="en-US" sz="6400" b="1" dirty="0" err="1"/>
              <a:t>ιτούμεν</a:t>
            </a:r>
            <a:r>
              <a:rPr lang="en-US" sz="6400" b="1" dirty="0"/>
              <a:t>α αποδεικτικά έντυπα ανά ομάδα-στόχο →</a:t>
            </a:r>
            <a:r>
              <a:rPr lang="en-US" sz="6400" dirty="0"/>
              <a:t>  </a:t>
            </a:r>
            <a:r>
              <a:rPr lang="en-US" sz="6400" dirty="0">
                <a:hlinkClick r:id="rId3"/>
              </a:rPr>
              <a:t>Οδηγός</a:t>
            </a:r>
            <a:endParaRPr lang="en-US" sz="6400" dirty="0"/>
          </a:p>
          <a:p>
            <a:pPr>
              <a:lnSpc>
                <a:spcPct val="90000"/>
              </a:lnSpc>
              <a:spcAft>
                <a:spcPts val="600"/>
              </a:spcAft>
            </a:pPr>
            <a:endParaRPr lang="en-US" sz="6400" dirty="0"/>
          </a:p>
          <a:p>
            <a:pPr>
              <a:lnSpc>
                <a:spcPct val="90000"/>
              </a:lnSpc>
              <a:spcAft>
                <a:spcPts val="600"/>
              </a:spcAft>
            </a:pPr>
            <a:endParaRPr lang="en-US" sz="6400" dirty="0"/>
          </a:p>
          <a:p>
            <a:pPr indent="-228600">
              <a:lnSpc>
                <a:spcPct val="90000"/>
              </a:lnSpc>
              <a:spcAft>
                <a:spcPts val="600"/>
              </a:spcAft>
              <a:buFont typeface="Arial" panose="020B0604020202020204" pitchFamily="34" charset="0"/>
              <a:buChar char="•"/>
              <a:defRPr/>
            </a:pPr>
            <a:endParaRPr lang="en-US" dirty="0">
              <a:highlight>
                <a:srgbClr val="FFFF00"/>
              </a:highlight>
            </a:endParaRPr>
          </a:p>
          <a:p>
            <a:pPr lvl="0" indent="-228600">
              <a:lnSpc>
                <a:spcPct val="90000"/>
              </a:lnSpc>
              <a:spcAft>
                <a:spcPts val="600"/>
              </a:spcAft>
              <a:buFont typeface="Arial" panose="020B0604020202020204" pitchFamily="34" charset="0"/>
              <a:buChar char="•"/>
              <a:defRPr/>
            </a:pPr>
            <a:endParaRPr lang="en-US" i="1" dirty="0"/>
          </a:p>
        </p:txBody>
      </p:sp>
    </p:spTree>
    <p:extLst>
      <p:ext uri="{BB962C8B-B14F-4D97-AF65-F5344CB8AC3E}">
        <p14:creationId xmlns:p14="http://schemas.microsoft.com/office/powerpoint/2010/main" val="32359830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27">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Graphic 10" descr="Fingerprint">
            <a:extLst>
              <a:ext uri="{FF2B5EF4-FFF2-40B4-BE49-F238E27FC236}">
                <a16:creationId xmlns:a16="http://schemas.microsoft.com/office/drawing/2014/main" id="{2E157431-4A54-568C-DA49-34EEF9F64F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63375" y="1160432"/>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0" name="Arc 29">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object 8">
            <a:extLst>
              <a:ext uri="{FF2B5EF4-FFF2-40B4-BE49-F238E27FC236}">
                <a16:creationId xmlns:a16="http://schemas.microsoft.com/office/drawing/2014/main" id="{FC2BC719-6DC7-DFDB-B02F-9666C6774B13}"/>
              </a:ext>
            </a:extLst>
          </p:cNvPr>
          <p:cNvSpPr txBox="1"/>
          <p:nvPr/>
        </p:nvSpPr>
        <p:spPr>
          <a:xfrm>
            <a:off x="200614" y="1391269"/>
            <a:ext cx="9720133" cy="4704731"/>
          </a:xfrm>
          <a:prstGeom prst="rect">
            <a:avLst/>
          </a:prstGeom>
        </p:spPr>
        <p:txBody>
          <a:bodyPr vert="horz" lIns="91440" tIns="45720" rIns="91440" bIns="45720" rtlCol="0">
            <a:normAutofit fontScale="92500" lnSpcReduction="10000"/>
          </a:bodyPr>
          <a:lstStyle/>
          <a:p>
            <a:pPr marL="12700" marR="5080" indent="-228600">
              <a:lnSpc>
                <a:spcPct val="90000"/>
              </a:lnSpc>
              <a:spcBef>
                <a:spcPts val="95"/>
              </a:spcBef>
              <a:buFont typeface="Arial" panose="020B0604020202020204" pitchFamily="34" charset="0"/>
              <a:buChar char="•"/>
            </a:pPr>
            <a:r>
              <a:rPr lang="en-US" sz="2000" i="1" spc="-5" dirty="0" err="1"/>
              <a:t>Φοιτητής</a:t>
            </a:r>
            <a:r>
              <a:rPr lang="en-US" sz="2000" i="1" spc="380" dirty="0"/>
              <a:t> </a:t>
            </a:r>
            <a:r>
              <a:rPr lang="en-US" sz="2000" i="1" spc="-5" dirty="0" err="1"/>
              <a:t>με</a:t>
            </a:r>
            <a:r>
              <a:rPr lang="en-US" sz="2000" i="1" spc="370" dirty="0"/>
              <a:t> </a:t>
            </a:r>
            <a:r>
              <a:rPr lang="en-US" sz="2000" i="1" spc="-5" dirty="0"/>
              <a:t>π</a:t>
            </a:r>
            <a:r>
              <a:rPr lang="en-US" sz="2000" i="1" spc="-5" dirty="0" err="1"/>
              <a:t>ρο</a:t>
            </a:r>
            <a:r>
              <a:rPr lang="en-US" sz="2000" i="1" spc="-5" dirty="0"/>
              <a:t>βλήματα</a:t>
            </a:r>
            <a:r>
              <a:rPr lang="en-US" sz="2000" i="1" spc="380" dirty="0"/>
              <a:t> </a:t>
            </a:r>
            <a:r>
              <a:rPr lang="en-US" sz="2000" i="1" dirty="0"/>
              <a:t>υγείας</a:t>
            </a:r>
            <a:r>
              <a:rPr lang="en-US" sz="2000" i="1" spc="390" dirty="0"/>
              <a:t> </a:t>
            </a:r>
            <a:r>
              <a:rPr lang="en-US" sz="2000" i="1" spc="-10" dirty="0"/>
              <a:t>(που</a:t>
            </a:r>
            <a:r>
              <a:rPr lang="en-US" sz="2000" i="1" spc="380" dirty="0"/>
              <a:t> </a:t>
            </a:r>
            <a:r>
              <a:rPr lang="en-US" sz="2000" i="1" dirty="0"/>
              <a:t>εμπίπτουν</a:t>
            </a:r>
            <a:r>
              <a:rPr lang="en-US" sz="2000" i="1" spc="385" dirty="0"/>
              <a:t> </a:t>
            </a:r>
            <a:r>
              <a:rPr lang="en-US" sz="2000" i="1" spc="-5" dirty="0"/>
              <a:t>στα</a:t>
            </a:r>
            <a:r>
              <a:rPr lang="en-US" sz="2000" i="1" spc="380" dirty="0"/>
              <a:t> </a:t>
            </a:r>
            <a:r>
              <a:rPr lang="en-US" sz="2000" i="1" spc="-5" dirty="0"/>
              <a:t>κριτήρια </a:t>
            </a:r>
            <a:r>
              <a:rPr lang="en-US" sz="2000" i="1" spc="-550" dirty="0"/>
              <a:t> </a:t>
            </a:r>
            <a:r>
              <a:rPr lang="en-US" sz="2000" i="1" spc="-5" dirty="0"/>
              <a:t>της</a:t>
            </a:r>
            <a:r>
              <a:rPr lang="en-US" sz="2000" i="1" dirty="0"/>
              <a:t> </a:t>
            </a:r>
            <a:r>
              <a:rPr lang="en-US" sz="2000" i="1" spc="-5" dirty="0"/>
              <a:t>συμπληρωματικής</a:t>
            </a:r>
            <a:r>
              <a:rPr lang="en-US" sz="2000" i="1" dirty="0"/>
              <a:t> </a:t>
            </a:r>
            <a:r>
              <a:rPr lang="en-US" sz="2000" i="1" spc="-5" dirty="0"/>
              <a:t>υποστήριξης/top-up)</a:t>
            </a:r>
            <a:r>
              <a:rPr lang="en-US" sz="2000" i="1" dirty="0"/>
              <a:t> </a:t>
            </a:r>
            <a:r>
              <a:rPr lang="en-US" sz="2000" i="1" spc="-5" dirty="0"/>
              <a:t>θα</a:t>
            </a:r>
            <a:r>
              <a:rPr lang="en-US" sz="2000" i="1" dirty="0"/>
              <a:t> </a:t>
            </a:r>
            <a:r>
              <a:rPr lang="en-US" sz="2000" i="1" spc="-5" dirty="0"/>
              <a:t>βρίσκεται</a:t>
            </a:r>
            <a:r>
              <a:rPr lang="en-US" sz="2000" i="1" dirty="0"/>
              <a:t> </a:t>
            </a:r>
            <a:r>
              <a:rPr lang="en-US" sz="2000" i="1" spc="5" dirty="0"/>
              <a:t>σε </a:t>
            </a:r>
            <a:r>
              <a:rPr lang="en-US" sz="2000" i="1" spc="10" dirty="0"/>
              <a:t> </a:t>
            </a:r>
            <a:r>
              <a:rPr lang="en-US" sz="2000" i="1" spc="-5" dirty="0"/>
              <a:t>κινητικότητα</a:t>
            </a:r>
            <a:r>
              <a:rPr lang="en-US" sz="2000" i="1" spc="35" dirty="0"/>
              <a:t> </a:t>
            </a:r>
            <a:r>
              <a:rPr lang="en-US" sz="2000" i="1" spc="-5" dirty="0"/>
              <a:t>για</a:t>
            </a:r>
            <a:r>
              <a:rPr lang="en-US" sz="2000" i="1" spc="-10" dirty="0"/>
              <a:t> </a:t>
            </a:r>
            <a:r>
              <a:rPr lang="en-US" sz="2000" i="1" dirty="0"/>
              <a:t>10</a:t>
            </a:r>
            <a:r>
              <a:rPr lang="en-US" sz="2000" i="1" spc="-10" dirty="0"/>
              <a:t> </a:t>
            </a:r>
            <a:r>
              <a:rPr lang="en-US" sz="2000" i="1" spc="-5" dirty="0"/>
              <a:t>μήνες.</a:t>
            </a:r>
            <a:endParaRPr lang="en-US" sz="2000" dirty="0"/>
          </a:p>
          <a:p>
            <a:pPr indent="-228600">
              <a:lnSpc>
                <a:spcPct val="90000"/>
              </a:lnSpc>
              <a:spcBef>
                <a:spcPts val="30"/>
              </a:spcBef>
              <a:buFont typeface="Arial" panose="020B0604020202020204" pitchFamily="34" charset="0"/>
              <a:buChar char="•"/>
            </a:pPr>
            <a:endParaRPr lang="en-US" sz="2000" dirty="0"/>
          </a:p>
          <a:p>
            <a:pPr marL="12700" marR="5715" indent="-228600">
              <a:lnSpc>
                <a:spcPct val="90000"/>
              </a:lnSpc>
              <a:buFont typeface="Arial" panose="020B0604020202020204" pitchFamily="34" charset="0"/>
              <a:buChar char="•"/>
            </a:pPr>
            <a:r>
              <a:rPr lang="en-US" sz="2000" i="1" spc="-5" dirty="0"/>
              <a:t>Ο </a:t>
            </a:r>
            <a:r>
              <a:rPr lang="en-US" sz="2000" i="1" spc="-5" dirty="0" err="1"/>
              <a:t>φοιτητής</a:t>
            </a:r>
            <a:r>
              <a:rPr lang="en-US" sz="2000" i="1" spc="-5" dirty="0"/>
              <a:t> </a:t>
            </a:r>
            <a:r>
              <a:rPr lang="en-US" sz="2000" i="1" dirty="0"/>
              <a:t>πα</a:t>
            </a:r>
            <a:r>
              <a:rPr lang="en-US" sz="2000" i="1" dirty="0" err="1"/>
              <a:t>ρέχει</a:t>
            </a:r>
            <a:r>
              <a:rPr lang="en-US" sz="2000" i="1" dirty="0"/>
              <a:t> </a:t>
            </a:r>
            <a:r>
              <a:rPr lang="en-US" sz="2000" i="1" spc="-5" dirty="0" err="1"/>
              <a:t>το</a:t>
            </a:r>
            <a:r>
              <a:rPr lang="en-US" sz="2000" i="1" spc="-5" dirty="0"/>
              <a:t> </a:t>
            </a:r>
            <a:r>
              <a:rPr lang="en-US" sz="2000" i="1" dirty="0" err="1"/>
              <a:t>έντυ</a:t>
            </a:r>
            <a:r>
              <a:rPr lang="en-US" sz="2000" i="1" dirty="0"/>
              <a:t>πο </a:t>
            </a:r>
            <a:r>
              <a:rPr lang="en-US" sz="2000" i="1" spc="-5" dirty="0"/>
              <a:t>δικαιολογητικό </a:t>
            </a:r>
            <a:r>
              <a:rPr lang="en-US" sz="2000" i="1" spc="-10" dirty="0"/>
              <a:t>στο </a:t>
            </a:r>
            <a:r>
              <a:rPr lang="en-US" sz="2000" i="1" dirty="0"/>
              <a:t>Ίδρυμα </a:t>
            </a:r>
            <a:r>
              <a:rPr lang="en-US" sz="2000" i="1" spc="-5" dirty="0"/>
              <a:t>του </a:t>
            </a:r>
            <a:r>
              <a:rPr lang="en-US" sz="2000" i="1" dirty="0"/>
              <a:t> </a:t>
            </a:r>
            <a:r>
              <a:rPr lang="en-US" sz="2000" i="1" spc="-5" dirty="0"/>
              <a:t>που επιβεβαιώνει ότι </a:t>
            </a:r>
            <a:r>
              <a:rPr lang="en-US" sz="2000" i="1" dirty="0"/>
              <a:t>ανήκει </a:t>
            </a:r>
            <a:r>
              <a:rPr lang="en-US" sz="2000" i="1" spc="-5" dirty="0"/>
              <a:t>στην </a:t>
            </a:r>
            <a:r>
              <a:rPr lang="en-US" sz="2000" i="1" dirty="0"/>
              <a:t>ομάδα-στόχο που λαμβάνει </a:t>
            </a:r>
            <a:r>
              <a:rPr lang="en-US" sz="2000" i="1" spc="5" dirty="0"/>
              <a:t>το </a:t>
            </a:r>
            <a:r>
              <a:rPr lang="en-US" sz="2000" i="1" spc="10" dirty="0"/>
              <a:t> </a:t>
            </a:r>
            <a:r>
              <a:rPr lang="en-US" sz="2000" i="1" spc="-10" dirty="0"/>
              <a:t>συμπλήρωμα</a:t>
            </a:r>
            <a:r>
              <a:rPr lang="en-US" sz="2000" i="1" spc="40" dirty="0"/>
              <a:t> </a:t>
            </a:r>
            <a:r>
              <a:rPr lang="en-US" sz="2000" i="1" spc="-5" dirty="0"/>
              <a:t>(</a:t>
            </a:r>
            <a:r>
              <a:rPr lang="en-US" sz="2000" i="1" spc="5" dirty="0"/>
              <a:t> </a:t>
            </a:r>
            <a:r>
              <a:rPr lang="en-US" sz="2000" i="1" spc="-5" dirty="0"/>
              <a:t>Top-up)</a:t>
            </a:r>
            <a:endParaRPr lang="en-US" sz="2000" dirty="0"/>
          </a:p>
          <a:p>
            <a:pPr indent="-228600">
              <a:lnSpc>
                <a:spcPct val="90000"/>
              </a:lnSpc>
              <a:spcBef>
                <a:spcPts val="30"/>
              </a:spcBef>
              <a:buFont typeface="Arial" panose="020B0604020202020204" pitchFamily="34" charset="0"/>
              <a:buChar char="•"/>
            </a:pPr>
            <a:endParaRPr lang="en-US" sz="2000" dirty="0"/>
          </a:p>
          <a:p>
            <a:pPr marL="12700" marR="5080" indent="-228600">
              <a:lnSpc>
                <a:spcPct val="90000"/>
              </a:lnSpc>
              <a:buFont typeface="Arial" panose="020B0604020202020204" pitchFamily="34" charset="0"/>
              <a:buChar char="•"/>
            </a:pPr>
            <a:r>
              <a:rPr lang="en-US" sz="2000" i="1" spc="-5" dirty="0" err="1"/>
              <a:t>Λόγω</a:t>
            </a:r>
            <a:r>
              <a:rPr lang="en-US" sz="2000" i="1" spc="-5" dirty="0"/>
              <a:t> </a:t>
            </a:r>
            <a:r>
              <a:rPr lang="en-US" sz="2000" i="1" spc="-10" dirty="0" err="1"/>
              <a:t>της</a:t>
            </a:r>
            <a:r>
              <a:rPr lang="en-US" sz="2000" i="1" spc="-10" dirty="0"/>
              <a:t> </a:t>
            </a:r>
            <a:r>
              <a:rPr lang="en-US" sz="2000" i="1" dirty="0"/>
              <a:t>κα</a:t>
            </a:r>
            <a:r>
              <a:rPr lang="en-US" sz="2000" i="1" dirty="0" err="1"/>
              <a:t>τάστ</a:t>
            </a:r>
            <a:r>
              <a:rPr lang="en-US" sz="2000" i="1" dirty="0"/>
              <a:t>ασης </a:t>
            </a:r>
            <a:r>
              <a:rPr lang="en-US" sz="2000" i="1" spc="-10" dirty="0"/>
              <a:t>της </a:t>
            </a:r>
            <a:r>
              <a:rPr lang="en-US" sz="2000" i="1" spc="-5" dirty="0"/>
              <a:t>υγείας του χρειάζεται </a:t>
            </a:r>
            <a:r>
              <a:rPr lang="en-US" sz="2000" i="1" dirty="0"/>
              <a:t>να μεταφέρει </a:t>
            </a:r>
            <a:r>
              <a:rPr lang="en-US" sz="2000" i="1" spc="5" dirty="0"/>
              <a:t> </a:t>
            </a:r>
            <a:r>
              <a:rPr lang="en-US" sz="2000" i="1" spc="-5" dirty="0"/>
              <a:t>επιπλέον ιατρικό εξοπλισμό </a:t>
            </a:r>
            <a:r>
              <a:rPr lang="en-US" sz="2000" i="1" spc="-10" dirty="0"/>
              <a:t>στη </a:t>
            </a:r>
            <a:r>
              <a:rPr lang="en-US" sz="2000" i="1" spc="-5" dirty="0"/>
              <a:t>χώρα </a:t>
            </a:r>
            <a:r>
              <a:rPr lang="en-US" sz="2000" i="1" dirty="0"/>
              <a:t>υποδοχής </a:t>
            </a:r>
            <a:r>
              <a:rPr lang="en-US" sz="2000" i="1" spc="-5" dirty="0"/>
              <a:t>με </a:t>
            </a:r>
            <a:r>
              <a:rPr lang="en-US" sz="2000" i="1" dirty="0"/>
              <a:t>κόστος </a:t>
            </a:r>
            <a:r>
              <a:rPr lang="en-US" sz="2000" i="1" spc="-10" dirty="0"/>
              <a:t>500 </a:t>
            </a:r>
            <a:r>
              <a:rPr lang="en-US" sz="2000" i="1" spc="-5" dirty="0"/>
              <a:t> </a:t>
            </a:r>
            <a:r>
              <a:rPr lang="en-US" sz="2000" i="1" spc="-10" dirty="0"/>
              <a:t>EUR.</a:t>
            </a:r>
            <a:endParaRPr lang="en-US" sz="2000" dirty="0"/>
          </a:p>
          <a:p>
            <a:pPr indent="-228600">
              <a:lnSpc>
                <a:spcPct val="90000"/>
              </a:lnSpc>
              <a:spcBef>
                <a:spcPts val="30"/>
              </a:spcBef>
              <a:buFont typeface="Arial" panose="020B0604020202020204" pitchFamily="34" charset="0"/>
              <a:buChar char="•"/>
            </a:pPr>
            <a:endParaRPr lang="en-US" sz="2000" dirty="0"/>
          </a:p>
          <a:p>
            <a:pPr marL="12700" marR="6985" indent="-228600">
              <a:lnSpc>
                <a:spcPct val="90000"/>
              </a:lnSpc>
              <a:buFont typeface="Arial" panose="020B0604020202020204" pitchFamily="34" charset="0"/>
              <a:buChar char="•"/>
            </a:pPr>
            <a:r>
              <a:rPr lang="en-US" sz="2000" i="1" spc="-5" dirty="0"/>
              <a:t>Ο </a:t>
            </a:r>
            <a:r>
              <a:rPr lang="en-US" sz="2000" i="1" spc="-5" dirty="0" err="1"/>
              <a:t>φοιτητής</a:t>
            </a:r>
            <a:r>
              <a:rPr lang="en-US" sz="2000" i="1" spc="-5" dirty="0"/>
              <a:t> </a:t>
            </a:r>
            <a:r>
              <a:rPr lang="en-US" sz="2000" i="1" dirty="0"/>
              <a:t>α</a:t>
            </a:r>
            <a:r>
              <a:rPr lang="en-US" sz="2000" i="1" dirty="0" err="1"/>
              <a:t>ιτείτ</a:t>
            </a:r>
            <a:r>
              <a:rPr lang="en-US" sz="2000" i="1" dirty="0"/>
              <a:t>αι </a:t>
            </a:r>
            <a:r>
              <a:rPr lang="en-US" sz="2000" i="1" spc="-5" dirty="0"/>
              <a:t>και για </a:t>
            </a:r>
            <a:r>
              <a:rPr lang="en-US" sz="2000" i="1" dirty="0"/>
              <a:t>την </a:t>
            </a:r>
            <a:r>
              <a:rPr lang="en-US" sz="2000" i="1" spc="-5" dirty="0"/>
              <a:t>υποστήριξη ένταξης ( </a:t>
            </a:r>
            <a:r>
              <a:rPr lang="en-US" sz="2000" i="1" dirty="0"/>
              <a:t>inclusion </a:t>
            </a:r>
            <a:r>
              <a:rPr lang="en-US" sz="2000" i="1" spc="5" dirty="0"/>
              <a:t> </a:t>
            </a:r>
            <a:r>
              <a:rPr lang="en-US" sz="2000" i="1" spc="-5" dirty="0"/>
              <a:t>support)</a:t>
            </a:r>
            <a:r>
              <a:rPr lang="en-US" sz="2000" i="1" dirty="0"/>
              <a:t> για </a:t>
            </a:r>
            <a:r>
              <a:rPr lang="en-US" sz="2000" i="1" spc="-10" dirty="0"/>
              <a:t>500 EUR </a:t>
            </a:r>
            <a:r>
              <a:rPr lang="en-US" sz="2000" i="1" dirty="0"/>
              <a:t>καθότι </a:t>
            </a:r>
            <a:r>
              <a:rPr lang="en-US" sz="2000" i="1" spc="-5" dirty="0"/>
              <a:t>η μεταφορά του εξοπλισμού </a:t>
            </a:r>
            <a:r>
              <a:rPr lang="en-US" sz="2000" i="1" dirty="0"/>
              <a:t>δεν </a:t>
            </a:r>
            <a:r>
              <a:rPr lang="en-US" sz="2000" i="1" spc="5" dirty="0"/>
              <a:t> </a:t>
            </a:r>
            <a:r>
              <a:rPr lang="en-US" sz="2000" i="1" spc="-5" dirty="0"/>
              <a:t>αποτελεί</a:t>
            </a:r>
            <a:r>
              <a:rPr lang="en-US" sz="2000" i="1" dirty="0"/>
              <a:t> τυπικό</a:t>
            </a:r>
            <a:r>
              <a:rPr lang="en-US" sz="2000" i="1" spc="5" dirty="0"/>
              <a:t> </a:t>
            </a:r>
            <a:r>
              <a:rPr lang="en-US" sz="2000" i="1" spc="-5" dirty="0"/>
              <a:t>κόστος</a:t>
            </a:r>
            <a:r>
              <a:rPr lang="en-US" sz="2000" i="1" dirty="0"/>
              <a:t> </a:t>
            </a:r>
            <a:r>
              <a:rPr lang="en-US" sz="2000" i="1" spc="-5" dirty="0"/>
              <a:t>ταξιδιού</a:t>
            </a:r>
            <a:r>
              <a:rPr lang="en-US" sz="2000" i="1" dirty="0"/>
              <a:t> </a:t>
            </a:r>
            <a:r>
              <a:rPr lang="en-US" sz="2000" i="1" spc="-5" dirty="0"/>
              <a:t>ή</a:t>
            </a:r>
            <a:r>
              <a:rPr lang="en-US" sz="2000" i="1" dirty="0"/>
              <a:t> </a:t>
            </a:r>
            <a:r>
              <a:rPr lang="en-US" sz="2000" i="1" spc="-5" dirty="0"/>
              <a:t>διαμονής</a:t>
            </a:r>
            <a:r>
              <a:rPr lang="en-US" sz="2000" i="1" dirty="0"/>
              <a:t> </a:t>
            </a:r>
            <a:r>
              <a:rPr lang="en-US" sz="2000" i="1" spc="-5" dirty="0"/>
              <a:t>(</a:t>
            </a:r>
            <a:r>
              <a:rPr lang="en-US" sz="2000" i="1" dirty="0"/>
              <a:t>travel</a:t>
            </a:r>
            <a:r>
              <a:rPr lang="en-US" sz="2000" i="1" spc="565" dirty="0"/>
              <a:t> </a:t>
            </a:r>
            <a:r>
              <a:rPr lang="en-US" sz="2000" i="1" spc="-5" dirty="0"/>
              <a:t>or </a:t>
            </a:r>
            <a:r>
              <a:rPr lang="en-US" sz="2000" i="1" dirty="0"/>
              <a:t> </a:t>
            </a:r>
            <a:r>
              <a:rPr lang="en-US" sz="2000" i="1" spc="-5" dirty="0"/>
              <a:t>individual</a:t>
            </a:r>
            <a:r>
              <a:rPr lang="en-US" sz="2000" i="1" spc="-10" dirty="0"/>
              <a:t> </a:t>
            </a:r>
            <a:r>
              <a:rPr lang="en-US" sz="2000" i="1" spc="-5" dirty="0"/>
              <a:t>support)</a:t>
            </a:r>
            <a:r>
              <a:rPr lang="en-US" sz="2000" i="1" spc="40" dirty="0"/>
              <a:t> </a:t>
            </a:r>
            <a:r>
              <a:rPr lang="en-US" sz="2000" i="1" spc="-10" dirty="0"/>
              <a:t>παρέχοντας</a:t>
            </a:r>
            <a:r>
              <a:rPr lang="en-US" sz="2000" i="1" spc="65" dirty="0"/>
              <a:t> </a:t>
            </a:r>
            <a:r>
              <a:rPr lang="en-US" sz="2000" i="1" spc="-5" dirty="0"/>
              <a:t>την</a:t>
            </a:r>
            <a:r>
              <a:rPr lang="en-US" sz="2000" i="1" spc="15" dirty="0"/>
              <a:t> </a:t>
            </a:r>
            <a:r>
              <a:rPr lang="en-US" sz="2000" i="1" spc="-5" dirty="0"/>
              <a:t>εκτίμηση</a:t>
            </a:r>
            <a:r>
              <a:rPr lang="en-US" sz="2000" i="1" spc="30" dirty="0"/>
              <a:t> </a:t>
            </a:r>
            <a:r>
              <a:rPr lang="en-US" sz="2000" i="1" spc="-5" dirty="0"/>
              <a:t>κόστους.</a:t>
            </a:r>
            <a:endParaRPr lang="en-US" sz="2000" dirty="0"/>
          </a:p>
          <a:p>
            <a:pPr indent="-228600">
              <a:lnSpc>
                <a:spcPct val="90000"/>
              </a:lnSpc>
              <a:spcBef>
                <a:spcPts val="30"/>
              </a:spcBef>
              <a:buFont typeface="Arial" panose="020B0604020202020204" pitchFamily="34" charset="0"/>
              <a:buChar char="•"/>
            </a:pPr>
            <a:endParaRPr lang="en-US" sz="2000" dirty="0"/>
          </a:p>
          <a:p>
            <a:pPr marL="12700" indent="-228600">
              <a:lnSpc>
                <a:spcPct val="90000"/>
              </a:lnSpc>
              <a:spcBef>
                <a:spcPts val="5"/>
              </a:spcBef>
              <a:buFont typeface="Arial" panose="020B0604020202020204" pitchFamily="34" charset="0"/>
              <a:buChar char="•"/>
            </a:pPr>
            <a:r>
              <a:rPr lang="en-US" sz="2000" i="1" spc="-5" dirty="0"/>
              <a:t>Ο</a:t>
            </a:r>
            <a:r>
              <a:rPr lang="en-US" sz="2000" i="1" spc="240" dirty="0"/>
              <a:t> </a:t>
            </a:r>
            <a:r>
              <a:rPr lang="en-US" sz="2000" i="1" spc="-5" dirty="0" err="1"/>
              <a:t>φοιτητής</a:t>
            </a:r>
            <a:r>
              <a:rPr lang="en-US" sz="2000" i="1" spc="260" dirty="0"/>
              <a:t> </a:t>
            </a:r>
            <a:r>
              <a:rPr lang="en-US" sz="2000" i="1" dirty="0"/>
              <a:t>λαμβ</a:t>
            </a:r>
            <a:r>
              <a:rPr lang="en-US" sz="2000" i="1" dirty="0" err="1"/>
              <a:t>άνει</a:t>
            </a:r>
            <a:r>
              <a:rPr lang="en-US" sz="2000" i="1" spc="240" dirty="0"/>
              <a:t> </a:t>
            </a:r>
            <a:r>
              <a:rPr lang="en-US" sz="2000" i="1" dirty="0" err="1"/>
              <a:t>το</a:t>
            </a:r>
            <a:r>
              <a:rPr lang="en-US" sz="2000" i="1" spc="240" dirty="0"/>
              <a:t> </a:t>
            </a:r>
            <a:r>
              <a:rPr lang="en-US" sz="2000" i="1" spc="-5" dirty="0"/>
              <a:t>inclusion</a:t>
            </a:r>
            <a:r>
              <a:rPr lang="en-US" sz="2000" i="1" spc="254" dirty="0"/>
              <a:t> </a:t>
            </a:r>
            <a:r>
              <a:rPr lang="en-US" sz="2000" i="1" dirty="0"/>
              <a:t>support</a:t>
            </a:r>
            <a:r>
              <a:rPr lang="en-US" sz="2000" i="1" spc="245" dirty="0"/>
              <a:t> </a:t>
            </a:r>
            <a:r>
              <a:rPr lang="en-US" sz="2000" i="1" spc="-10" dirty="0" err="1"/>
              <a:t>ύψους</a:t>
            </a:r>
            <a:r>
              <a:rPr lang="en-US" sz="2000" i="1" spc="254" dirty="0"/>
              <a:t> </a:t>
            </a:r>
            <a:r>
              <a:rPr lang="en-US" sz="2000" i="1" dirty="0"/>
              <a:t>500</a:t>
            </a:r>
            <a:r>
              <a:rPr lang="en-US" sz="2000" i="1" spc="245" dirty="0"/>
              <a:t> </a:t>
            </a:r>
            <a:r>
              <a:rPr lang="en-US" sz="2000" i="1" spc="-5" dirty="0"/>
              <a:t>EUR</a:t>
            </a:r>
            <a:r>
              <a:rPr lang="en-US" sz="2000" i="1" spc="229" dirty="0"/>
              <a:t> </a:t>
            </a:r>
            <a:r>
              <a:rPr lang="en-US" sz="2000" i="1" dirty="0"/>
              <a:t>και</a:t>
            </a:r>
            <a:endParaRPr lang="en-US" sz="2000" dirty="0"/>
          </a:p>
          <a:p>
            <a:pPr>
              <a:lnSpc>
                <a:spcPct val="90000"/>
              </a:lnSpc>
            </a:pPr>
            <a:r>
              <a:rPr lang="en-US" sz="2000" i="1" dirty="0"/>
              <a:t>2500</a:t>
            </a:r>
            <a:r>
              <a:rPr lang="en-US" sz="2000" i="1" spc="-30" dirty="0"/>
              <a:t> </a:t>
            </a:r>
            <a:r>
              <a:rPr lang="en-US" sz="2000" i="1" spc="-10" dirty="0"/>
              <a:t>EUR</a:t>
            </a:r>
            <a:r>
              <a:rPr lang="en-US" sz="2000" i="1" spc="20" dirty="0"/>
              <a:t> </a:t>
            </a:r>
            <a:r>
              <a:rPr lang="en-US" sz="2000" i="1" spc="-5" dirty="0" err="1"/>
              <a:t>ως</a:t>
            </a:r>
            <a:r>
              <a:rPr lang="en-US" sz="2000" i="1" spc="5" dirty="0"/>
              <a:t> </a:t>
            </a:r>
            <a:r>
              <a:rPr lang="en-US" sz="2000" i="1" spc="-5" dirty="0" err="1"/>
              <a:t>συμ</a:t>
            </a:r>
            <a:r>
              <a:rPr lang="en-US" sz="2000" i="1" spc="-5" dirty="0"/>
              <a:t>πληρωματικό</a:t>
            </a:r>
            <a:r>
              <a:rPr lang="en-US" sz="2000" i="1" spc="55" dirty="0"/>
              <a:t> </a:t>
            </a:r>
            <a:r>
              <a:rPr lang="en-US" sz="2000" i="1" spc="-5" dirty="0"/>
              <a:t>ποσό</a:t>
            </a:r>
            <a:r>
              <a:rPr lang="en-US" sz="2000" i="1" spc="15" dirty="0"/>
              <a:t> </a:t>
            </a:r>
            <a:r>
              <a:rPr lang="en-US" sz="2000" i="1" spc="-5" dirty="0"/>
              <a:t>–Top</a:t>
            </a:r>
            <a:r>
              <a:rPr lang="en-US" sz="2000" i="1" spc="5" dirty="0"/>
              <a:t> </a:t>
            </a:r>
            <a:r>
              <a:rPr lang="en-US" sz="2000" i="1" spc="-10" dirty="0"/>
              <a:t>Up</a:t>
            </a:r>
            <a:r>
              <a:rPr lang="en-US" sz="2000" i="1" spc="575" dirty="0"/>
              <a:t> </a:t>
            </a:r>
            <a:r>
              <a:rPr lang="en-US" sz="2000" i="1" spc="-5" dirty="0"/>
              <a:t>(10 μήνες</a:t>
            </a:r>
            <a:r>
              <a:rPr lang="en-US" sz="2000" i="1" spc="30" dirty="0"/>
              <a:t> </a:t>
            </a:r>
            <a:r>
              <a:rPr lang="en-US" sz="2000" i="1" dirty="0"/>
              <a:t>x250)</a:t>
            </a:r>
            <a:endParaRPr lang="el-GR" sz="2000" i="1" dirty="0"/>
          </a:p>
          <a:p>
            <a:pPr>
              <a:lnSpc>
                <a:spcPct val="90000"/>
              </a:lnSpc>
            </a:pPr>
            <a:r>
              <a:rPr lang="el-GR" sz="2000" i="1" dirty="0"/>
              <a:t> </a:t>
            </a:r>
          </a:p>
          <a:p>
            <a:pPr>
              <a:lnSpc>
                <a:spcPct val="90000"/>
              </a:lnSpc>
            </a:pPr>
            <a:r>
              <a:rPr lang="el-GR" sz="2000" i="1" dirty="0">
                <a:solidFill>
                  <a:schemeClr val="tx2"/>
                </a:solidFill>
              </a:rPr>
              <a:t>Τα ιδρύματα μπορεί να αποφασίσουν να μεταφέρουν χρήματα από άλλες κατηγορίες προϋπολογισμού για να καλύψουν τα έξοδα που αφορούν στο </a:t>
            </a:r>
            <a:r>
              <a:rPr lang="el-GR" sz="2000" i="1" dirty="0" err="1">
                <a:solidFill>
                  <a:schemeClr val="tx2"/>
                </a:solidFill>
              </a:rPr>
              <a:t>inclusion</a:t>
            </a:r>
            <a:endParaRPr lang="el-GR" sz="2000" i="1" dirty="0">
              <a:solidFill>
                <a:schemeClr val="tx2"/>
              </a:solidFill>
            </a:endParaRPr>
          </a:p>
          <a:p>
            <a:pPr>
              <a:lnSpc>
                <a:spcPct val="90000"/>
              </a:lnSpc>
            </a:pPr>
            <a:endParaRPr lang="en-US" sz="2000" dirty="0"/>
          </a:p>
        </p:txBody>
      </p:sp>
      <p:pic>
        <p:nvPicPr>
          <p:cNvPr id="7" name="Graphic 6" descr="Checkmark">
            <a:extLst>
              <a:ext uri="{FF2B5EF4-FFF2-40B4-BE49-F238E27FC236}">
                <a16:creationId xmlns:a16="http://schemas.microsoft.com/office/drawing/2014/main" id="{33AB53B4-2308-1E4D-CB25-17EAD2C5DAA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4900" y="538956"/>
            <a:ext cx="749300" cy="749300"/>
          </a:xfrm>
          <a:prstGeom prst="rect">
            <a:avLst/>
          </a:prstGeom>
        </p:spPr>
      </p:pic>
    </p:spTree>
    <p:extLst>
      <p:ext uri="{BB962C8B-B14F-4D97-AF65-F5344CB8AC3E}">
        <p14:creationId xmlns:p14="http://schemas.microsoft.com/office/powerpoint/2010/main" val="38254915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Isosceles Triangle 24">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3">
            <a:extLst>
              <a:ext uri="{FF2B5EF4-FFF2-40B4-BE49-F238E27FC236}">
                <a16:creationId xmlns:a16="http://schemas.microsoft.com/office/drawing/2014/main" id="{782D71D6-B9C6-FDAC-7FAC-A0028A8385A3}"/>
              </a:ext>
            </a:extLst>
          </p:cNvPr>
          <p:cNvGraphicFramePr/>
          <p:nvPr>
            <p:extLst>
              <p:ext uri="{D42A27DB-BD31-4B8C-83A1-F6EECF244321}">
                <p14:modId xmlns:p14="http://schemas.microsoft.com/office/powerpoint/2010/main" val="50301307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a:extLst>
              <a:ext uri="{FF2B5EF4-FFF2-40B4-BE49-F238E27FC236}">
                <a16:creationId xmlns:a16="http://schemas.microsoft.com/office/drawing/2014/main" id="{4A210B09-C231-D078-40A5-9340DF69DEF3}"/>
              </a:ext>
            </a:extLst>
          </p:cNvPr>
          <p:cNvSpPr/>
          <p:nvPr/>
        </p:nvSpPr>
        <p:spPr>
          <a:xfrm>
            <a:off x="1214325" y="809401"/>
            <a:ext cx="4045483" cy="378950"/>
          </a:xfrm>
          <a:prstGeom prst="rect">
            <a:avLst/>
          </a:prstGeom>
        </p:spPr>
        <p:txBody>
          <a:bodyPr wrap="square">
            <a:spAutoFit/>
          </a:bodyPr>
          <a:lstStyle/>
          <a:p>
            <a:pPr marL="635">
              <a:lnSpc>
                <a:spcPct val="70000"/>
              </a:lnSpc>
              <a:spcBef>
                <a:spcPct val="0"/>
              </a:spcBef>
              <a:spcAft>
                <a:spcPts val="600"/>
              </a:spcAft>
              <a:defRPr/>
            </a:pPr>
            <a:r>
              <a:rPr lang="el-GR" sz="2500" b="1" dirty="0">
                <a:solidFill>
                  <a:schemeClr val="tx2"/>
                </a:solidFill>
                <a:latin typeface="+mj-lt"/>
                <a:ea typeface="+mj-ea"/>
                <a:cs typeface="+mj-cs"/>
              </a:rPr>
              <a:t>Αναφορά των ΛΕ στο ΒΜ</a:t>
            </a:r>
          </a:p>
        </p:txBody>
      </p:sp>
    </p:spTree>
    <p:extLst>
      <p:ext uri="{BB962C8B-B14F-4D97-AF65-F5344CB8AC3E}">
        <p14:creationId xmlns:p14="http://schemas.microsoft.com/office/powerpoint/2010/main" val="39807791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856938E7-4326-554E-4E07-BC88C55B91AE}"/>
              </a:ext>
            </a:extLst>
          </p:cNvPr>
          <p:cNvPicPr>
            <a:picLocks noChangeAspect="1"/>
          </p:cNvPicPr>
          <p:nvPr/>
        </p:nvPicPr>
        <p:blipFill rotWithShape="1">
          <a:blip r:embed="rId3"/>
          <a:srcRect l="11859" r="2999" b="-1"/>
          <a:stretch/>
        </p:blipFill>
        <p:spPr>
          <a:xfrm>
            <a:off x="8214760" y="1142274"/>
            <a:ext cx="3713274" cy="3859762"/>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28" name="Arc 27">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CC6F8AAC-2DAA-0346-B3D2-B832D159BF4C}"/>
              </a:ext>
            </a:extLst>
          </p:cNvPr>
          <p:cNvSpPr txBox="1"/>
          <p:nvPr/>
        </p:nvSpPr>
        <p:spPr>
          <a:xfrm>
            <a:off x="838201" y="479493"/>
            <a:ext cx="3336237" cy="1325563"/>
          </a:xfrm>
          <a:prstGeom prst="rect">
            <a:avLst/>
          </a:prstGeom>
        </p:spPr>
        <p:txBody>
          <a:bodyPr vert="horz" lIns="91440" tIns="45720" rIns="91440" bIns="45720" rtlCol="0" anchor="ctr">
            <a:normAutofit/>
          </a:bodyPr>
          <a:lstStyle/>
          <a:p>
            <a:pPr marL="635">
              <a:lnSpc>
                <a:spcPct val="70000"/>
              </a:lnSpc>
              <a:spcBef>
                <a:spcPct val="0"/>
              </a:spcBef>
              <a:spcAft>
                <a:spcPts val="600"/>
              </a:spcAft>
              <a:defRPr/>
            </a:pPr>
            <a:r>
              <a:rPr lang="en-US" sz="2500" b="1" dirty="0">
                <a:solidFill>
                  <a:schemeClr val="tx2"/>
                </a:solidFill>
                <a:latin typeface="+mj-lt"/>
                <a:ea typeface="+mj-ea"/>
                <a:cs typeface="+mj-cs"/>
              </a:rPr>
              <a:t>Short Term Mobility </a:t>
            </a:r>
          </a:p>
        </p:txBody>
      </p:sp>
      <p:sp>
        <p:nvSpPr>
          <p:cNvPr id="3" name="Rectangle 2"/>
          <p:cNvSpPr/>
          <p:nvPr/>
        </p:nvSpPr>
        <p:spPr>
          <a:xfrm>
            <a:off x="137651" y="1691148"/>
            <a:ext cx="7649497" cy="4516692"/>
          </a:xfrm>
          <a:prstGeom prst="rect">
            <a:avLst/>
          </a:prstGeom>
        </p:spPr>
        <p:txBody>
          <a:bodyPr vert="horz" lIns="91440" tIns="45720" rIns="91440" bIns="45720" rtlCol="0">
            <a:noAutofit/>
          </a:bodyPr>
          <a:lstStyle/>
          <a:p>
            <a:pPr marL="571500" indent="-228600">
              <a:lnSpc>
                <a:spcPct val="90000"/>
              </a:lnSpc>
              <a:spcAft>
                <a:spcPts val="600"/>
              </a:spcAft>
              <a:buFont typeface="Arial" panose="020B0604020202020204" pitchFamily="34" charset="0"/>
              <a:buChar char="•"/>
            </a:pPr>
            <a:endParaRPr lang="en-US" sz="1600" b="1" dirty="0"/>
          </a:p>
          <a:p>
            <a:pPr marL="571500" indent="-228600">
              <a:lnSpc>
                <a:spcPct val="90000"/>
              </a:lnSpc>
              <a:spcAft>
                <a:spcPts val="600"/>
              </a:spcAft>
              <a:buFont typeface="Arial" panose="020B0604020202020204" pitchFamily="34" charset="0"/>
              <a:buChar char="•"/>
            </a:pPr>
            <a:endParaRPr lang="en-US" sz="1600" b="1" dirty="0"/>
          </a:p>
          <a:p>
            <a:pPr marL="571500" indent="-228600" algn="just">
              <a:lnSpc>
                <a:spcPct val="90000"/>
              </a:lnSpc>
              <a:spcAft>
                <a:spcPts val="600"/>
              </a:spcAft>
              <a:buFont typeface="Arial" panose="020B0604020202020204" pitchFamily="34" charset="0"/>
              <a:buChar char="•"/>
            </a:pPr>
            <a:r>
              <a:rPr lang="en-US" sz="1600" dirty="0"/>
              <a:t>Η </a:t>
            </a:r>
            <a:r>
              <a:rPr lang="en-US" sz="1600" dirty="0" err="1"/>
              <a:t>μικρής</a:t>
            </a:r>
            <a:r>
              <a:rPr lang="en-US" sz="1600" dirty="0"/>
              <a:t> </a:t>
            </a:r>
            <a:r>
              <a:rPr lang="en-US" sz="1600" dirty="0" err="1"/>
              <a:t>διάρκει</a:t>
            </a:r>
            <a:r>
              <a:rPr lang="en-US" sz="1600" dirty="0"/>
              <a:t>ας  κινητικότητα είναι εκ φύσεως Μεικτή. </a:t>
            </a:r>
            <a:r>
              <a:rPr lang="en-US" sz="1600" dirty="0" err="1"/>
              <a:t>Εξ</a:t>
            </a:r>
            <a:r>
              <a:rPr lang="en-US" sz="1600" dirty="0"/>
              <a:t>αίρεση αποτελεί μόνο η κινητικότητα Διδακτορικών Φοιτητών.</a:t>
            </a:r>
          </a:p>
          <a:p>
            <a:pPr marL="571500" indent="-228600" algn="just">
              <a:lnSpc>
                <a:spcPct val="90000"/>
              </a:lnSpc>
              <a:spcAft>
                <a:spcPts val="600"/>
              </a:spcAft>
              <a:buFont typeface="Arial" panose="020B0604020202020204" pitchFamily="34" charset="0"/>
              <a:buChar char="•"/>
            </a:pPr>
            <a:r>
              <a:rPr lang="en-US" sz="1600" dirty="0"/>
              <a:t>Η </a:t>
            </a:r>
            <a:r>
              <a:rPr lang="en-US" sz="1600" dirty="0" err="1"/>
              <a:t>μικρής</a:t>
            </a:r>
            <a:r>
              <a:rPr lang="en-US" sz="1600" dirty="0"/>
              <a:t> </a:t>
            </a:r>
            <a:r>
              <a:rPr lang="en-US" sz="1600" dirty="0" err="1"/>
              <a:t>διάρκει</a:t>
            </a:r>
            <a:r>
              <a:rPr lang="en-US" sz="1600" dirty="0"/>
              <a:t>ας  κινητικότητα  απευθύνεται κυρίως σε εκείνους που έχουν λόγους να μην υλοποιήσουν μια πλήρως φυσική μακροπρόθεσμη κινητικότητα  με εξαίρεση του Διδακτορικούς φοιτητές </a:t>
            </a:r>
          </a:p>
          <a:p>
            <a:pPr marL="571500" indent="-228600" algn="just">
              <a:lnSpc>
                <a:spcPct val="90000"/>
              </a:lnSpc>
              <a:spcAft>
                <a:spcPts val="600"/>
              </a:spcAft>
              <a:buFont typeface="Arial" panose="020B0604020202020204" pitchFamily="34" charset="0"/>
              <a:buChar char="•"/>
            </a:pPr>
            <a:r>
              <a:rPr lang="en-US" sz="1600" dirty="0"/>
              <a:t> Η </a:t>
            </a:r>
            <a:r>
              <a:rPr lang="en-US" sz="1600" dirty="0" err="1"/>
              <a:t>μικρής</a:t>
            </a:r>
            <a:r>
              <a:rPr lang="en-US" sz="1600" dirty="0"/>
              <a:t> </a:t>
            </a:r>
            <a:r>
              <a:rPr lang="en-US" sz="1600" dirty="0" err="1"/>
              <a:t>διάρκει</a:t>
            </a:r>
            <a:r>
              <a:rPr lang="en-US" sz="1600" dirty="0"/>
              <a:t>α κινητικότητα αναμένεται να αξιοποιηθεί από τους δικαιούχους οι οποίοι δικαιολογημένα δεν μπορούν να υλοποιήσουν μακροχρόνια φυσική κινητικότητα </a:t>
            </a:r>
            <a:r>
              <a:rPr lang="en-US" sz="1600" dirty="0">
                <a:solidFill>
                  <a:schemeClr val="tx2"/>
                </a:solidFill>
              </a:rPr>
              <a:t>(Άτομα με αναπηρία, άτομα με υποχρεώσεις φροντίδας/caring responsibilities, άτομα με πλήρη εργασιακή απασχόληση, άτομα με οικονομική δυσπραγία) </a:t>
            </a:r>
            <a:endParaRPr lang="en-US" sz="1600" dirty="0"/>
          </a:p>
          <a:p>
            <a:pPr marL="571500" indent="-228600" algn="just">
              <a:lnSpc>
                <a:spcPct val="90000"/>
              </a:lnSpc>
              <a:spcAft>
                <a:spcPts val="600"/>
              </a:spcAft>
              <a:buFont typeface="Arial" panose="020B0604020202020204" pitchFamily="34" charset="0"/>
              <a:buChar char="•"/>
            </a:pPr>
            <a:r>
              <a:rPr lang="en-US" sz="1600" dirty="0">
                <a:solidFill>
                  <a:schemeClr val="tx2"/>
                </a:solidFill>
              </a:rPr>
              <a:t> Απ</a:t>
            </a:r>
            <a:r>
              <a:rPr lang="en-US" sz="1600" dirty="0" err="1">
                <a:solidFill>
                  <a:schemeClr val="tx2"/>
                </a:solidFill>
              </a:rPr>
              <a:t>οτελεί</a:t>
            </a:r>
            <a:r>
              <a:rPr lang="en-US" sz="1600" dirty="0">
                <a:solidFill>
                  <a:schemeClr val="tx2"/>
                </a:solidFill>
              </a:rPr>
              <a:t> υπ</a:t>
            </a:r>
            <a:r>
              <a:rPr lang="en-US" sz="1600" dirty="0" err="1">
                <a:solidFill>
                  <a:schemeClr val="tx2"/>
                </a:solidFill>
              </a:rPr>
              <a:t>οχρέωση</a:t>
            </a:r>
            <a:r>
              <a:rPr lang="en-US" sz="1600" dirty="0">
                <a:solidFill>
                  <a:schemeClr val="tx2"/>
                </a:solidFill>
              </a:rPr>
              <a:t> </a:t>
            </a:r>
            <a:r>
              <a:rPr lang="en-US" sz="1600" dirty="0" err="1">
                <a:solidFill>
                  <a:schemeClr val="tx2"/>
                </a:solidFill>
              </a:rPr>
              <a:t>των</a:t>
            </a:r>
            <a:r>
              <a:rPr lang="en-US" sz="1600" dirty="0">
                <a:solidFill>
                  <a:schemeClr val="tx2"/>
                </a:solidFill>
              </a:rPr>
              <a:t> ΑΕΙ να α</a:t>
            </a:r>
            <a:r>
              <a:rPr lang="en-US" sz="1600" dirty="0" err="1">
                <a:solidFill>
                  <a:schemeClr val="tx2"/>
                </a:solidFill>
              </a:rPr>
              <a:t>ξιολογήσουν</a:t>
            </a:r>
            <a:r>
              <a:rPr lang="en-US" sz="1600" dirty="0">
                <a:solidFill>
                  <a:schemeClr val="tx2"/>
                </a:solidFill>
              </a:rPr>
              <a:t> </a:t>
            </a:r>
            <a:r>
              <a:rPr lang="en-US" sz="1600" dirty="0" err="1">
                <a:solidFill>
                  <a:schemeClr val="tx2"/>
                </a:solidFill>
              </a:rPr>
              <a:t>την</a:t>
            </a:r>
            <a:r>
              <a:rPr lang="en-US" sz="1600" dirty="0">
                <a:solidFill>
                  <a:schemeClr val="tx2"/>
                </a:solidFill>
              </a:rPr>
              <a:t> κατα</a:t>
            </a:r>
            <a:r>
              <a:rPr lang="en-US" sz="1600" dirty="0" err="1">
                <a:solidFill>
                  <a:schemeClr val="tx2"/>
                </a:solidFill>
              </a:rPr>
              <a:t>λληλόλητ</a:t>
            </a:r>
            <a:r>
              <a:rPr lang="en-US" sz="1600" dirty="0">
                <a:solidFill>
                  <a:schemeClr val="tx2"/>
                </a:solidFill>
              </a:rPr>
              <a:t>α της επιλογής των συμμετεχόντων σε μικρής διάρκειας κινητικότητές και </a:t>
            </a:r>
            <a:r>
              <a:rPr lang="en-US" sz="1600" b="1" i="1" dirty="0">
                <a:solidFill>
                  <a:schemeClr val="tx2"/>
                </a:solidFill>
              </a:rPr>
              <a:t>να διασφαλίσουν ότι οι φυσικές κινητικότητες μεγάλης διάρκειας παραμένουν ο κανόνας.</a:t>
            </a:r>
          </a:p>
        </p:txBody>
      </p:sp>
    </p:spTree>
    <p:extLst>
      <p:ext uri="{BB962C8B-B14F-4D97-AF65-F5344CB8AC3E}">
        <p14:creationId xmlns:p14="http://schemas.microsoft.com/office/powerpoint/2010/main" val="23424136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542F93-64F4-8951-33E3-D77BD6380ADA}"/>
              </a:ext>
            </a:extLst>
          </p:cNvPr>
          <p:cNvSpPr>
            <a:spLocks noGrp="1"/>
          </p:cNvSpPr>
          <p:nvPr>
            <p:ph type="title"/>
          </p:nvPr>
        </p:nvSpPr>
        <p:spPr>
          <a:xfrm>
            <a:off x="635000" y="640823"/>
            <a:ext cx="3553542" cy="3351074"/>
          </a:xfrm>
        </p:spPr>
        <p:txBody>
          <a:bodyPr anchor="ctr">
            <a:normAutofit/>
          </a:bodyPr>
          <a:lstStyle/>
          <a:p>
            <a:r>
              <a:rPr lang="el-GR" sz="4800" b="1" dirty="0">
                <a:solidFill>
                  <a:schemeClr val="tx2"/>
                </a:solidFill>
              </a:rPr>
              <a:t>Επικοινωνία</a:t>
            </a:r>
            <a:r>
              <a:rPr lang="el-GR" sz="5000" dirty="0"/>
              <a:t> </a:t>
            </a:r>
            <a:endParaRPr lang="en-GB" sz="5000" dirty="0"/>
          </a:p>
        </p:txBody>
      </p:sp>
      <p:sp>
        <p:nvSpPr>
          <p:cNvPr id="18"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2">
            <a:extLst>
              <a:ext uri="{FF2B5EF4-FFF2-40B4-BE49-F238E27FC236}">
                <a16:creationId xmlns:a16="http://schemas.microsoft.com/office/drawing/2014/main" id="{9DCAB3B0-8D39-0878-4805-635BAA50DDB9}"/>
              </a:ext>
            </a:extLst>
          </p:cNvPr>
          <p:cNvGraphicFramePr>
            <a:graphicFrameLocks noGrp="1"/>
          </p:cNvGraphicFramePr>
          <p:nvPr>
            <p:ph idx="1"/>
            <p:extLst>
              <p:ext uri="{D42A27DB-BD31-4B8C-83A1-F6EECF244321}">
                <p14:modId xmlns:p14="http://schemas.microsoft.com/office/powerpoint/2010/main" val="428837178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A7682556-82C2-E70F-A0E8-E4F983E8AA36}"/>
              </a:ext>
            </a:extLst>
          </p:cNvPr>
          <p:cNvSpPr txBox="1"/>
          <p:nvPr/>
        </p:nvSpPr>
        <p:spPr>
          <a:xfrm>
            <a:off x="3048000" y="3246792"/>
            <a:ext cx="6096000" cy="369332"/>
          </a:xfrm>
          <a:prstGeom prst="rect">
            <a:avLst/>
          </a:prstGeom>
          <a:noFill/>
        </p:spPr>
        <p:txBody>
          <a:bodyPr wrap="square">
            <a:spAutoFit/>
          </a:bodyPr>
          <a:lstStyle/>
          <a:p>
            <a:r>
              <a:rPr lang="en-US" sz="1800" b="1" dirty="0">
                <a:solidFill>
                  <a:schemeClr val="tx2"/>
                </a:solidFill>
                <a:sym typeface="Symbol" panose="05050102010706020507" pitchFamily="18" charset="2"/>
              </a:rPr>
              <a:t></a:t>
            </a:r>
            <a:endParaRPr lang="en-GB" dirty="0"/>
          </a:p>
        </p:txBody>
      </p:sp>
    </p:spTree>
    <p:extLst>
      <p:ext uri="{BB962C8B-B14F-4D97-AF65-F5344CB8AC3E}">
        <p14:creationId xmlns:p14="http://schemas.microsoft.com/office/powerpoint/2010/main" val="11049296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23684-7887-8542-A398-86E66105E646}"/>
              </a:ext>
            </a:extLst>
          </p:cNvPr>
          <p:cNvSpPr>
            <a:spLocks noGrp="1"/>
          </p:cNvSpPr>
          <p:nvPr>
            <p:ph type="title"/>
          </p:nvPr>
        </p:nvSpPr>
        <p:spPr/>
        <p:txBody>
          <a:bodyPr/>
          <a:lstStyle/>
          <a:p>
            <a:r>
              <a:rPr lang="en-CY" dirty="0"/>
              <a:t>International Credit Mobility	</a:t>
            </a:r>
          </a:p>
        </p:txBody>
      </p:sp>
      <p:sp>
        <p:nvSpPr>
          <p:cNvPr id="3" name="Subtitle 2">
            <a:extLst>
              <a:ext uri="{FF2B5EF4-FFF2-40B4-BE49-F238E27FC236}">
                <a16:creationId xmlns:a16="http://schemas.microsoft.com/office/drawing/2014/main" id="{90FD1DED-355F-EA49-9C49-B72C8F3CA2F7}"/>
              </a:ext>
            </a:extLst>
          </p:cNvPr>
          <p:cNvSpPr>
            <a:spLocks noGrp="1"/>
          </p:cNvSpPr>
          <p:nvPr>
            <p:ph type="subTitle" idx="1"/>
          </p:nvPr>
        </p:nvSpPr>
        <p:spPr/>
        <p:txBody>
          <a:bodyPr/>
          <a:lstStyle/>
          <a:p>
            <a:r>
              <a:rPr lang="el-GR" dirty="0"/>
              <a:t>Σχέδιο Διεθνούς Κινητικότητας (</a:t>
            </a:r>
            <a:r>
              <a:rPr lang="en-US" dirty="0"/>
              <a:t>KA171)</a:t>
            </a:r>
          </a:p>
          <a:p>
            <a:r>
              <a:rPr lang="en-US"/>
              <a:t>UNIC Erasmus Office</a:t>
            </a:r>
            <a:endParaRPr lang="en-CY" dirty="0"/>
          </a:p>
        </p:txBody>
      </p:sp>
    </p:spTree>
    <p:extLst>
      <p:ext uri="{BB962C8B-B14F-4D97-AF65-F5344CB8AC3E}">
        <p14:creationId xmlns:p14="http://schemas.microsoft.com/office/powerpoint/2010/main" val="32527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E9CCE-51C8-E56F-030F-F9CA445624FC}"/>
              </a:ext>
            </a:extLst>
          </p:cNvPr>
          <p:cNvSpPr>
            <a:spLocks noGrp="1"/>
          </p:cNvSpPr>
          <p:nvPr>
            <p:ph type="title"/>
          </p:nvPr>
        </p:nvSpPr>
        <p:spPr>
          <a:xfrm>
            <a:off x="311400" y="-675825"/>
            <a:ext cx="3600860" cy="5431536"/>
          </a:xfrm>
        </p:spPr>
        <p:txBody>
          <a:bodyPr>
            <a:normAutofit/>
          </a:bodyPr>
          <a:lstStyle/>
          <a:p>
            <a:r>
              <a:rPr lang="el-GR" sz="3600" b="1" dirty="0">
                <a:solidFill>
                  <a:schemeClr val="tx2"/>
                </a:solidFill>
                <a:sym typeface="Symbol" panose="05050102010706020507" pitchFamily="18" charset="2"/>
              </a:rPr>
              <a:t> </a:t>
            </a:r>
            <a:r>
              <a:rPr lang="el-GR" sz="3600" b="1" dirty="0">
                <a:solidFill>
                  <a:schemeClr val="tx2"/>
                </a:solidFill>
              </a:rPr>
              <a:t>Συμφωνία Επιχορήγησης </a:t>
            </a:r>
            <a:endParaRPr lang="en-GB" sz="3600" b="1" dirty="0">
              <a:solidFill>
                <a:schemeClr val="tx2"/>
              </a:solidFill>
            </a:endParaRPr>
          </a:p>
        </p:txBody>
      </p:sp>
      <p:sp>
        <p:nvSpPr>
          <p:cNvPr id="17" name="Content Placeholder 2">
            <a:extLst>
              <a:ext uri="{FF2B5EF4-FFF2-40B4-BE49-F238E27FC236}">
                <a16:creationId xmlns:a16="http://schemas.microsoft.com/office/drawing/2014/main" id="{169EEFD8-8083-EF86-1EAA-08DF5F2A9225}"/>
              </a:ext>
            </a:extLst>
          </p:cNvPr>
          <p:cNvSpPr>
            <a:spLocks noGrp="1"/>
          </p:cNvSpPr>
          <p:nvPr>
            <p:ph idx="1"/>
          </p:nvPr>
        </p:nvSpPr>
        <p:spPr>
          <a:xfrm>
            <a:off x="4904954" y="140851"/>
            <a:ext cx="7131106" cy="6345716"/>
          </a:xfrm>
        </p:spPr>
        <p:txBody>
          <a:bodyPr anchor="ctr">
            <a:normAutofit lnSpcReduction="10000"/>
          </a:bodyPr>
          <a:lstStyle/>
          <a:p>
            <a:pPr marL="0" indent="0" algn="just">
              <a:buNone/>
            </a:pPr>
            <a:r>
              <a:rPr lang="el-GR" sz="1700" dirty="0"/>
              <a:t>Με την υπογραφή της Συμφωνίας, οι δικαιούχοι συμφωνούν να υλοποιήσουν τη δράση σύμφωνα με τη</a:t>
            </a:r>
            <a:r>
              <a:rPr lang="en-GB" sz="1700" dirty="0"/>
              <a:t> </a:t>
            </a:r>
            <a:r>
              <a:rPr lang="el-GR" sz="1700" dirty="0"/>
              <a:t>όλες τις υποχρεώσεις, όρους και προϋποθέσεις που ορίζει η Συμφωνία.</a:t>
            </a:r>
            <a:endParaRPr lang="el-GR" sz="1700" b="1" dirty="0">
              <a:solidFill>
                <a:schemeClr val="tx2"/>
              </a:solidFill>
            </a:endParaRPr>
          </a:p>
          <a:p>
            <a:pPr marL="0" indent="0">
              <a:buNone/>
            </a:pPr>
            <a:r>
              <a:rPr lang="el-GR" sz="1700" dirty="0" err="1"/>
              <a:t>Tα</a:t>
            </a:r>
            <a:r>
              <a:rPr lang="el-GR" sz="1700" dirty="0"/>
              <a:t> δικαιούχα ιδρύματα καλούνται να εφαρμόσουν τη Συμφωνία καλή τη πίστη</a:t>
            </a:r>
            <a:r>
              <a:rPr lang="en-GB" sz="1700" dirty="0"/>
              <a:t> </a:t>
            </a:r>
            <a:r>
              <a:rPr lang="el-GR" sz="1700" dirty="0"/>
              <a:t>υπό την προϋπόθεση ότι διαθέτουν τους κατάλληλους πόρους για την υλοποίηση της δράσης </a:t>
            </a:r>
            <a:r>
              <a:rPr lang="el-GR" sz="1700" b="1" dirty="0">
                <a:solidFill>
                  <a:schemeClr val="tx2"/>
                </a:solidFill>
              </a:rPr>
              <a:t>(άρθρο 11)</a:t>
            </a:r>
          </a:p>
          <a:p>
            <a:pPr marL="0" indent="0">
              <a:buNone/>
            </a:pPr>
            <a:r>
              <a:rPr lang="el-GR" sz="1700" b="1" dirty="0">
                <a:solidFill>
                  <a:schemeClr val="tx2"/>
                </a:solidFill>
              </a:rPr>
              <a:t>Συνέπειες μη συμμόρφωσης</a:t>
            </a:r>
            <a:r>
              <a:rPr lang="en-GB" sz="1700" b="1" dirty="0">
                <a:solidFill>
                  <a:schemeClr val="tx2"/>
                </a:solidFill>
              </a:rPr>
              <a:t>: </a:t>
            </a:r>
            <a:r>
              <a:rPr lang="el-GR" sz="1600" dirty="0"/>
              <a:t>Στην περίπτωση που ένας δικαιούχος παραβεί οποιαδήποτε από τις υποχρεώσεις της Συμφωνίας η επιχορήγηση μπορεί να μειωθεί (</a:t>
            </a:r>
            <a:r>
              <a:rPr lang="el-GR" sz="1700" b="1" dirty="0">
                <a:solidFill>
                  <a:schemeClr val="tx2"/>
                </a:solidFill>
              </a:rPr>
              <a:t>βλ. άρθρο 28).</a:t>
            </a:r>
            <a:r>
              <a:rPr lang="el-GR" sz="1700" dirty="0"/>
              <a:t>Παραβιάσεις μπορεί επίσης να οδηγήσουν σε άλλα μέτρα που περιγράφονται στο Κεφάλαιο 5.</a:t>
            </a:r>
          </a:p>
          <a:p>
            <a:pPr marL="0" indent="0" algn="just">
              <a:buNone/>
            </a:pPr>
            <a:r>
              <a:rPr lang="el-GR" sz="1700" dirty="0"/>
              <a:t>Η Συμφωνία</a:t>
            </a:r>
            <a:r>
              <a:rPr lang="en-GB" sz="1700" dirty="0"/>
              <a:t> </a:t>
            </a:r>
            <a:r>
              <a:rPr lang="el-GR" sz="1700" dirty="0"/>
              <a:t>Επιχορήγησης αποτελείται από το Προοίμιο</a:t>
            </a:r>
            <a:r>
              <a:rPr lang="en-GB" sz="1700" dirty="0"/>
              <a:t>, </a:t>
            </a:r>
            <a:r>
              <a:rPr lang="el-GR" sz="1700" dirty="0"/>
              <a:t>Όρους και Προϋποθέσεις (συμπεριλαμβανομένου και του </a:t>
            </a:r>
            <a:r>
              <a:rPr lang="en-GB" sz="1700" dirty="0"/>
              <a:t>Data Sheet</a:t>
            </a:r>
            <a:r>
              <a:rPr lang="el-GR" sz="2000" dirty="0"/>
              <a:t>)</a:t>
            </a:r>
            <a:endParaRPr lang="el-GR" sz="3000" b="1" dirty="0">
              <a:solidFill>
                <a:schemeClr val="tx2"/>
              </a:solidFill>
              <a:latin typeface="+mj-lt"/>
              <a:ea typeface="+mj-ea"/>
              <a:cs typeface="+mj-cs"/>
            </a:endParaRPr>
          </a:p>
          <a:p>
            <a:r>
              <a:rPr lang="en-GB" sz="1700" b="1" dirty="0"/>
              <a:t>ANNEX</a:t>
            </a:r>
            <a:r>
              <a:rPr lang="el-GR" sz="1700" b="1" dirty="0"/>
              <a:t> 1</a:t>
            </a:r>
            <a:r>
              <a:rPr lang="el-GR" sz="1700" dirty="0"/>
              <a:t> Περιγραφή της δράσης και εκτιμώμενος προϋπολογισμός για τη δράση</a:t>
            </a:r>
            <a:r>
              <a:rPr lang="en-GB" sz="1700" dirty="0"/>
              <a:t>/ Description of the action &amp; </a:t>
            </a:r>
            <a:r>
              <a:rPr lang="en-GB" sz="1700" b="1" dirty="0"/>
              <a:t>estimated Budget</a:t>
            </a:r>
            <a:r>
              <a:rPr lang="el-GR" sz="1700" b="1" dirty="0"/>
              <a:t> </a:t>
            </a:r>
            <a:r>
              <a:rPr lang="el-GR" sz="1700" dirty="0"/>
              <a:t>(</a:t>
            </a:r>
            <a:r>
              <a:rPr lang="el-GR" sz="1700" b="1" i="1" dirty="0">
                <a:solidFill>
                  <a:schemeClr val="tx2"/>
                </a:solidFill>
              </a:rPr>
              <a:t>στάλθηκε με το έντυπο Συμφωνίας)</a:t>
            </a:r>
          </a:p>
          <a:p>
            <a:r>
              <a:rPr lang="en-US" sz="1700" b="1" kern="1200" dirty="0">
                <a:latin typeface="+mn-lt"/>
                <a:ea typeface="+mn-ea"/>
                <a:cs typeface="+mn-cs"/>
              </a:rPr>
              <a:t>ANNEX </a:t>
            </a:r>
            <a:r>
              <a:rPr lang="el-GR" sz="1700" b="1" kern="1200" dirty="0">
                <a:latin typeface="+mn-lt"/>
                <a:ea typeface="+mn-ea"/>
                <a:cs typeface="+mn-cs"/>
              </a:rPr>
              <a:t> 2 </a:t>
            </a:r>
            <a:r>
              <a:rPr lang="el-GR" sz="1700" dirty="0"/>
              <a:t>Ισχύοντες κανόνες για τις επιλέξιμες δαπάνες</a:t>
            </a:r>
            <a:r>
              <a:rPr lang="en-GB" sz="1700" dirty="0"/>
              <a:t>/ </a:t>
            </a:r>
            <a:r>
              <a:rPr lang="en-GB" sz="1700" dirty="0">
                <a:hlinkClick r:id="rId3"/>
              </a:rPr>
              <a:t>Applicable Rules to Eligible Costs </a:t>
            </a:r>
            <a:endParaRPr lang="el-GR" sz="1700" dirty="0"/>
          </a:p>
          <a:p>
            <a:r>
              <a:rPr lang="en-GB" sz="1700" b="1" dirty="0"/>
              <a:t>ANNEX</a:t>
            </a:r>
            <a:r>
              <a:rPr lang="el-GR" sz="1700" b="1" dirty="0"/>
              <a:t> 3</a:t>
            </a:r>
            <a:r>
              <a:rPr lang="en-GB" sz="1700" dirty="0"/>
              <a:t> </a:t>
            </a:r>
            <a:r>
              <a:rPr lang="el-GR" sz="1700" dirty="0"/>
              <a:t>Ισχύουσες τιμές/</a:t>
            </a:r>
            <a:r>
              <a:rPr lang="en-GB" sz="1700" dirty="0">
                <a:hlinkClick r:id="rId4" action="ppaction://hlinkfile"/>
              </a:rPr>
              <a:t>Applicable Rates</a:t>
            </a:r>
            <a:endParaRPr lang="el-GR" sz="1700" dirty="0"/>
          </a:p>
          <a:p>
            <a:r>
              <a:rPr lang="en-US" sz="1700" kern="1200" dirty="0">
                <a:highlight>
                  <a:srgbClr val="FFFF00"/>
                </a:highlight>
                <a:latin typeface="+mn-lt"/>
                <a:ea typeface="+mn-ea"/>
                <a:cs typeface="+mn-cs"/>
              </a:rPr>
              <a:t>ANNEX</a:t>
            </a:r>
            <a:r>
              <a:rPr lang="el-GR" sz="1700" kern="1200" dirty="0">
                <a:highlight>
                  <a:srgbClr val="FFFF00"/>
                </a:highlight>
                <a:latin typeface="+mn-lt"/>
                <a:ea typeface="+mn-ea"/>
                <a:cs typeface="+mn-cs"/>
              </a:rPr>
              <a:t> 4 </a:t>
            </a:r>
            <a:r>
              <a:rPr lang="en-GB" sz="1700" dirty="0">
                <a:highlight>
                  <a:srgbClr val="FFFF00"/>
                </a:highlight>
              </a:rPr>
              <a:t> </a:t>
            </a:r>
            <a:r>
              <a:rPr lang="el-GR" sz="1700" dirty="0">
                <a:highlight>
                  <a:srgbClr val="FFFF00"/>
                </a:highlight>
              </a:rPr>
              <a:t>Έντυπα προσχώρησης όπου ισχύουν</a:t>
            </a:r>
          </a:p>
          <a:p>
            <a:r>
              <a:rPr lang="en-US" sz="1700" b="1" kern="1200" dirty="0">
                <a:latin typeface="+mn-lt"/>
                <a:ea typeface="+mn-ea"/>
                <a:cs typeface="+mn-cs"/>
              </a:rPr>
              <a:t>ANNEX </a:t>
            </a:r>
            <a:r>
              <a:rPr lang="el-GR" sz="1700" b="1" dirty="0"/>
              <a:t>5</a:t>
            </a:r>
            <a:r>
              <a:rPr lang="en-GB" sz="1700" dirty="0"/>
              <a:t> </a:t>
            </a:r>
            <a:r>
              <a:rPr lang="el-GR" sz="1700" dirty="0"/>
              <a:t>Συγκεκριμένοι κανόνες</a:t>
            </a:r>
            <a:r>
              <a:rPr lang="en-GB" sz="1700" dirty="0"/>
              <a:t>/Specific Rules</a:t>
            </a:r>
            <a:endParaRPr lang="el-GR" sz="1700" b="1" dirty="0">
              <a:solidFill>
                <a:schemeClr val="tx2"/>
              </a:solidFill>
            </a:endParaRPr>
          </a:p>
          <a:p>
            <a:r>
              <a:rPr lang="en-GB" sz="1700" b="1" dirty="0"/>
              <a:t>ANNEX</a:t>
            </a:r>
            <a:r>
              <a:rPr lang="el-GR" sz="1700" b="1" dirty="0"/>
              <a:t> 6</a:t>
            </a:r>
            <a:r>
              <a:rPr lang="en-GB" sz="1700" dirty="0"/>
              <a:t> </a:t>
            </a:r>
            <a:r>
              <a:rPr lang="el-GR" sz="1700" dirty="0"/>
              <a:t>Πρότυπα για συμφωνίες που θα χρησιμοποιηθούν μεταξύ των δικαιούχων Ιδρυμάτων και των συμμετεχόντων τους</a:t>
            </a:r>
            <a:r>
              <a:rPr lang="en-GB" sz="1700" dirty="0"/>
              <a:t>/ </a:t>
            </a:r>
            <a:r>
              <a:rPr lang="en-GB" sz="1700" dirty="0">
                <a:hlinkClick r:id="rId5"/>
              </a:rPr>
              <a:t>Templates of Agreement </a:t>
            </a:r>
            <a:r>
              <a:rPr lang="en-GB" sz="1700" dirty="0"/>
              <a:t>between Organizations and their Beneficiaries </a:t>
            </a:r>
          </a:p>
        </p:txBody>
      </p:sp>
    </p:spTree>
    <p:extLst>
      <p:ext uri="{BB962C8B-B14F-4D97-AF65-F5344CB8AC3E}">
        <p14:creationId xmlns:p14="http://schemas.microsoft.com/office/powerpoint/2010/main" val="39997667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1728E6-7115-C81B-D336-2A763F1A2D17}"/>
              </a:ext>
            </a:extLst>
          </p:cNvPr>
          <p:cNvSpPr>
            <a:spLocks noGrp="1"/>
          </p:cNvSpPr>
          <p:nvPr>
            <p:ph idx="1"/>
          </p:nvPr>
        </p:nvSpPr>
        <p:spPr/>
        <p:txBody>
          <a:bodyPr/>
          <a:lstStyle/>
          <a:p>
            <a:pPr>
              <a:buFont typeface="Wingdings" panose="05000000000000000000" pitchFamily="2" charset="2"/>
              <a:buChar char="v"/>
            </a:pPr>
            <a:r>
              <a:rPr lang="el-GR" sz="1800" dirty="0">
                <a:solidFill>
                  <a:schemeClr val="accent1"/>
                </a:solidFill>
              </a:rPr>
              <a:t>  </a:t>
            </a:r>
            <a:r>
              <a:rPr lang="el-GR" sz="1800" dirty="0">
                <a:solidFill>
                  <a:schemeClr val="tx2"/>
                </a:solidFill>
                <a:latin typeface="Calibri" panose="020F0502020204030204" pitchFamily="34" charset="0"/>
                <a:cs typeface="Calibri" panose="020F0502020204030204" pitchFamily="34" charset="0"/>
              </a:rPr>
              <a:t>Σχεδιασμός</a:t>
            </a:r>
          </a:p>
          <a:p>
            <a:pPr>
              <a:buFont typeface="Wingdings" panose="05000000000000000000" pitchFamily="2" charset="2"/>
              <a:buChar char="v"/>
            </a:pPr>
            <a:r>
              <a:rPr lang="el-GR" sz="1800" dirty="0">
                <a:solidFill>
                  <a:schemeClr val="accent1"/>
                </a:solidFill>
                <a:latin typeface="Calibri" panose="020F0502020204030204" pitchFamily="34" charset="0"/>
                <a:cs typeface="Calibri" panose="020F0502020204030204" pitchFamily="34" charset="0"/>
              </a:rPr>
              <a:t>   </a:t>
            </a:r>
            <a:r>
              <a:rPr lang="el-GR" sz="1800" dirty="0">
                <a:solidFill>
                  <a:schemeClr val="tx2"/>
                </a:solidFill>
                <a:latin typeface="Calibri" panose="020F0502020204030204" pitchFamily="34" charset="0"/>
                <a:cs typeface="Calibri" panose="020F0502020204030204" pitchFamily="34" charset="0"/>
              </a:rPr>
              <a:t>Προετοιμασία</a:t>
            </a:r>
          </a:p>
          <a:p>
            <a:pPr>
              <a:buFont typeface="Wingdings" panose="05000000000000000000" pitchFamily="2" charset="2"/>
              <a:buChar char="v"/>
            </a:pPr>
            <a:r>
              <a:rPr lang="el-GR" sz="1800" dirty="0">
                <a:solidFill>
                  <a:schemeClr val="accent1"/>
                </a:solidFill>
                <a:latin typeface="Calibri" panose="020F0502020204030204" pitchFamily="34" charset="0"/>
                <a:cs typeface="Calibri" panose="020F0502020204030204" pitchFamily="34" charset="0"/>
              </a:rPr>
              <a:t>   </a:t>
            </a:r>
            <a:r>
              <a:rPr lang="el-GR" sz="1800" dirty="0">
                <a:latin typeface="Calibri" panose="020F0502020204030204" pitchFamily="34" charset="0"/>
                <a:cs typeface="Calibri" panose="020F0502020204030204" pitchFamily="34" charset="0"/>
              </a:rPr>
              <a:t>Υλοποίηση</a:t>
            </a:r>
            <a:r>
              <a:rPr lang="en-CY" sz="1800" dirty="0">
                <a:solidFill>
                  <a:schemeClr val="tx2"/>
                </a:solidFill>
                <a:latin typeface="Calibri" panose="020F0502020204030204" pitchFamily="34" charset="0"/>
                <a:cs typeface="Calibri" panose="020F0502020204030204" pitchFamily="34" charset="0"/>
              </a:rPr>
              <a:t> </a:t>
            </a:r>
            <a:r>
              <a:rPr lang="el-GR" sz="1800" dirty="0">
                <a:solidFill>
                  <a:schemeClr val="tx2"/>
                </a:solidFill>
                <a:latin typeface="Calibri" panose="020F0502020204030204" pitchFamily="34" charset="0"/>
                <a:cs typeface="Calibri" panose="020F0502020204030204" pitchFamily="34" charset="0"/>
              </a:rPr>
              <a:t>και παρακολούθηση δραστηριοτήτων</a:t>
            </a:r>
          </a:p>
          <a:p>
            <a:pPr>
              <a:buFont typeface="Wingdings" panose="05000000000000000000" pitchFamily="2" charset="2"/>
              <a:buChar char="v"/>
            </a:pPr>
            <a:r>
              <a:rPr lang="el-GR" sz="1800" dirty="0">
                <a:solidFill>
                  <a:schemeClr val="accent1"/>
                </a:solidFill>
                <a:latin typeface="Calibri" panose="020F0502020204030204" pitchFamily="34" charset="0"/>
                <a:cs typeface="Calibri" panose="020F0502020204030204" pitchFamily="34" charset="0"/>
              </a:rPr>
              <a:t>   </a:t>
            </a:r>
            <a:r>
              <a:rPr lang="el-GR" sz="1800" dirty="0">
                <a:solidFill>
                  <a:schemeClr val="tx2"/>
                </a:solidFill>
                <a:latin typeface="Calibri" panose="020F0502020204030204" pitchFamily="34" charset="0"/>
                <a:cs typeface="Calibri" panose="020F0502020204030204" pitchFamily="34" charset="0"/>
              </a:rPr>
              <a:t>Διάχυση αποτελεσμάτων</a:t>
            </a:r>
            <a:endParaRPr lang="en-US" sz="1800" dirty="0">
              <a:solidFill>
                <a:schemeClr val="tx2"/>
              </a:solidFill>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A48F7CE4-3228-72A3-58B8-B269EC1EA7EE}"/>
              </a:ext>
            </a:extLst>
          </p:cNvPr>
          <p:cNvSpPr>
            <a:spLocks noGrp="1"/>
          </p:cNvSpPr>
          <p:nvPr>
            <p:ph type="title"/>
          </p:nvPr>
        </p:nvSpPr>
        <p:spPr/>
        <p:txBody>
          <a:bodyPr/>
          <a:lstStyle/>
          <a:p>
            <a:r>
              <a:rPr lang="el-GR" dirty="0"/>
              <a:t>Περιεχόμενα</a:t>
            </a:r>
            <a:endParaRPr lang="en-US" dirty="0"/>
          </a:p>
        </p:txBody>
      </p:sp>
      <p:sp>
        <p:nvSpPr>
          <p:cNvPr id="5" name="Slide Number Placeholder 4">
            <a:extLst>
              <a:ext uri="{FF2B5EF4-FFF2-40B4-BE49-F238E27FC236}">
                <a16:creationId xmlns:a16="http://schemas.microsoft.com/office/drawing/2014/main" id="{47573B7E-AAB6-E4C3-6E97-2D2B35B29EE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E7337E-6B17-014B-AB72-4F4640082CEB}" type="slidenum">
              <a:rPr kumimoji="0" lang="en-CY"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CY"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Text Placeholder 5">
            <a:extLst>
              <a:ext uri="{FF2B5EF4-FFF2-40B4-BE49-F238E27FC236}">
                <a16:creationId xmlns:a16="http://schemas.microsoft.com/office/drawing/2014/main" id="{F8464C82-2464-A7D9-A9B1-988D9D254B2B}"/>
              </a:ext>
            </a:extLst>
          </p:cNvPr>
          <p:cNvSpPr>
            <a:spLocks noGrp="1"/>
          </p:cNvSpPr>
          <p:nvPr>
            <p:ph type="body" sz="quarter" idx="15"/>
          </p:nvPr>
        </p:nvSpPr>
        <p:spPr/>
        <p:txBody>
          <a:bodyPr/>
          <a:lstStyle/>
          <a:p>
            <a:endParaRPr lang="en-US"/>
          </a:p>
        </p:txBody>
      </p:sp>
      <p:sp>
        <p:nvSpPr>
          <p:cNvPr id="8" name="Footer Placeholder 6">
            <a:extLst>
              <a:ext uri="{FF2B5EF4-FFF2-40B4-BE49-F238E27FC236}">
                <a16:creationId xmlns:a16="http://schemas.microsoft.com/office/drawing/2014/main" id="{303BB4CC-897F-31C1-4628-CBECE3A25A7C}"/>
              </a:ext>
            </a:extLst>
          </p:cNvPr>
          <p:cNvSpPr>
            <a:spLocks noGrp="1"/>
          </p:cNvSpPr>
          <p:nvPr>
            <p:ph type="ftr" sz="quarter" idx="3"/>
          </p:nvPr>
        </p:nvSpPr>
        <p:spPr>
          <a:xfrm>
            <a:off x="2767729" y="6415778"/>
            <a:ext cx="6656542"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dirty="0">
                <a:ln>
                  <a:noFill/>
                </a:ln>
                <a:solidFill>
                  <a:srgbClr val="FFFFFF"/>
                </a:solidFill>
                <a:effectLst/>
                <a:uLnTx/>
                <a:uFillTx/>
                <a:latin typeface="Arial" panose="020B0604020202020204"/>
                <a:ea typeface="+mn-ea"/>
                <a:cs typeface="+mn-cs"/>
              </a:rPr>
              <a:t>ΚΑ171, </a:t>
            </a:r>
            <a:r>
              <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rPr>
              <a:t>UNIC Erasmus</a:t>
            </a:r>
            <a:endParaRPr kumimoji="0" lang="en-CY"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981150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50B871-5B47-8044-8A50-BF478F164B3F}"/>
              </a:ext>
            </a:extLst>
          </p:cNvPr>
          <p:cNvSpPr>
            <a:spLocks noGrp="1"/>
          </p:cNvSpPr>
          <p:nvPr>
            <p:ph idx="1"/>
          </p:nvPr>
        </p:nvSpPr>
        <p:spPr>
          <a:xfrm>
            <a:off x="838200" y="1600842"/>
            <a:ext cx="10515600" cy="3999570"/>
          </a:xfrm>
        </p:spPr>
        <p:txBody>
          <a:bodyPr/>
          <a:lstStyle/>
          <a:p>
            <a:pPr>
              <a:buFont typeface="Wingdings" panose="05000000000000000000" pitchFamily="2" charset="2"/>
              <a:buChar char="v"/>
            </a:pPr>
            <a:r>
              <a:rPr lang="el-GR" sz="1800" b="1" dirty="0">
                <a:solidFill>
                  <a:schemeClr val="accent1"/>
                </a:solidFill>
                <a:latin typeface="Calibri" panose="020F0502020204030204" pitchFamily="34" charset="0"/>
              </a:rPr>
              <a:t>Σκοπός συμμετοχής</a:t>
            </a:r>
          </a:p>
          <a:p>
            <a:pPr>
              <a:buFont typeface="Arial" panose="020B0604020202020204" pitchFamily="34" charset="0"/>
              <a:buChar char="•"/>
            </a:pPr>
            <a:r>
              <a:rPr lang="el-GR" sz="1600" dirty="0">
                <a:latin typeface="Calibri" panose="020F0502020204030204" pitchFamily="34" charset="0"/>
              </a:rPr>
              <a:t>Σημαντικό εργαλείο για την πολιτική διεθνοποίησης του Πανεπιστημίου Λευκωσίας</a:t>
            </a:r>
            <a:endParaRPr lang="en-CY" sz="1600" dirty="0">
              <a:latin typeface="Calibri" panose="020F0502020204030204" pitchFamily="34" charset="0"/>
            </a:endParaRPr>
          </a:p>
          <a:p>
            <a:pPr>
              <a:buFont typeface="Arial" panose="020B0604020202020204" pitchFamily="34" charset="0"/>
              <a:buChar char="•"/>
            </a:pPr>
            <a:r>
              <a:rPr lang="el-GR" sz="1600" dirty="0">
                <a:latin typeface="Calibri" panose="020F0502020204030204" pitchFamily="34" charset="0"/>
              </a:rPr>
              <a:t>Ενίσχυση της φήμης και της ορατότητας του Πανεπιστημίου</a:t>
            </a:r>
            <a:endParaRPr lang="en-CY" sz="1600" dirty="0">
              <a:latin typeface="Calibri" panose="020F0502020204030204" pitchFamily="34" charset="0"/>
            </a:endParaRPr>
          </a:p>
          <a:p>
            <a:pPr>
              <a:buFont typeface="Arial" panose="020B0604020202020204" pitchFamily="34" charset="0"/>
              <a:buChar char="•"/>
            </a:pPr>
            <a:r>
              <a:rPr lang="el-GR" sz="1600" dirty="0">
                <a:latin typeface="Calibri" panose="020F0502020204030204" pitchFamily="34" charset="0"/>
              </a:rPr>
              <a:t>Μια πιο περιληπτική και διεθνής ακαδημαϊκή και φοιτητική κοινότητα</a:t>
            </a:r>
          </a:p>
          <a:p>
            <a:pPr>
              <a:buFont typeface="Arial" panose="020B0604020202020204" pitchFamily="34" charset="0"/>
              <a:buChar char="•"/>
            </a:pPr>
            <a:r>
              <a:rPr lang="el-GR" sz="1600" dirty="0">
                <a:latin typeface="Calibri" panose="020F0502020204030204" pitchFamily="34" charset="0"/>
              </a:rPr>
              <a:t>Ανταλλαγή καλών πρακτικών και προαγωγή της Ευρωπαϊκής εκπαίδευσης προς άλλες Ηπείρους </a:t>
            </a:r>
            <a:r>
              <a:rPr lang="en-CY" sz="1600" dirty="0">
                <a:latin typeface="Calibri" panose="020F0502020204030204" pitchFamily="34" charset="0"/>
              </a:rPr>
              <a:t>&amp;</a:t>
            </a:r>
            <a:r>
              <a:rPr lang="el-GR" sz="1600" dirty="0">
                <a:latin typeface="Calibri" panose="020F0502020204030204" pitchFamily="34" charset="0"/>
              </a:rPr>
              <a:t> </a:t>
            </a:r>
            <a:r>
              <a:rPr lang="en-US" sz="1600" dirty="0">
                <a:latin typeface="Calibri" panose="020F0502020204030204" pitchFamily="34" charset="0"/>
              </a:rPr>
              <a:t>vice-versa</a:t>
            </a:r>
            <a:endParaRPr lang="el-GR" sz="1600" dirty="0">
              <a:latin typeface="Calibri" panose="020F0502020204030204" pitchFamily="34" charset="0"/>
            </a:endParaRPr>
          </a:p>
          <a:p>
            <a:pPr>
              <a:buFont typeface="Arial" panose="020B0604020202020204" pitchFamily="34" charset="0"/>
              <a:buChar char="•"/>
            </a:pPr>
            <a:r>
              <a:rPr lang="el-GR" sz="1600" dirty="0">
                <a:latin typeface="Calibri" panose="020F0502020204030204" pitchFamily="34" charset="0"/>
              </a:rPr>
              <a:t>Συνεργασία στην Έρευνα</a:t>
            </a:r>
          </a:p>
          <a:p>
            <a:pPr>
              <a:buFont typeface="Arial" panose="020B0604020202020204" pitchFamily="34" charset="0"/>
              <a:buChar char="•"/>
            </a:pPr>
            <a:r>
              <a:rPr lang="el-GR" sz="1600" dirty="0">
                <a:latin typeface="Calibri" panose="020F0502020204030204" pitchFamily="34" charset="0"/>
              </a:rPr>
              <a:t>Ανάπτυξη γλωσσικών δεξιοτήτων του προσωπικού και καθηγητών</a:t>
            </a:r>
            <a:endParaRPr lang="en-CY" sz="1600" dirty="0">
              <a:latin typeface="Calibri" panose="020F0502020204030204" pitchFamily="34" charset="0"/>
            </a:endParaRPr>
          </a:p>
          <a:p>
            <a:pPr>
              <a:buFont typeface="Arial" panose="020B0604020202020204" pitchFamily="34" charset="0"/>
              <a:buChar char="•"/>
            </a:pPr>
            <a:r>
              <a:rPr lang="el-GR" sz="1600" dirty="0">
                <a:latin typeface="Calibri" panose="020F0502020204030204" pitchFamily="34" charset="0"/>
              </a:rPr>
              <a:t>Περισσότερες επιλογές σε φοιτητές και καθηγητές για κινητικότητα</a:t>
            </a:r>
          </a:p>
          <a:p>
            <a:pPr>
              <a:buFont typeface="Arial" panose="020B0604020202020204" pitchFamily="34" charset="0"/>
              <a:buChar char="•"/>
            </a:pPr>
            <a:endParaRPr lang="el-GR" sz="1600" dirty="0">
              <a:latin typeface="Calibri" panose="020F0502020204030204" pitchFamily="34" charset="0"/>
            </a:endParaRPr>
          </a:p>
          <a:p>
            <a:pPr>
              <a:buFont typeface="Wingdings" panose="05000000000000000000" pitchFamily="2" charset="2"/>
              <a:buChar char="v"/>
            </a:pPr>
            <a:r>
              <a:rPr lang="el-GR" sz="1800" b="1" dirty="0">
                <a:solidFill>
                  <a:schemeClr val="accent1"/>
                </a:solidFill>
                <a:latin typeface="Calibri" panose="020F0502020204030204" pitchFamily="34" charset="0"/>
              </a:rPr>
              <a:t>Μορφή δραστηριοτήτων</a:t>
            </a:r>
          </a:p>
          <a:p>
            <a:pPr>
              <a:buFont typeface="Arial" panose="020B0604020202020204" pitchFamily="34" charset="0"/>
              <a:buChar char="•"/>
            </a:pPr>
            <a:r>
              <a:rPr lang="el-GR" sz="1600" dirty="0">
                <a:latin typeface="Calibri" panose="020F0502020204030204" pitchFamily="34" charset="0"/>
              </a:rPr>
              <a:t>Προτεραιότητα δίνεται στην κινητικότητα φοιτητών</a:t>
            </a:r>
            <a:r>
              <a:rPr lang="en-CY" sz="1600" dirty="0">
                <a:latin typeface="Calibri" panose="020F0502020204030204" pitchFamily="34" charset="0"/>
              </a:rPr>
              <a:t> </a:t>
            </a:r>
            <a:endParaRPr lang="en-US" sz="1600" dirty="0">
              <a:latin typeface="Calibri" panose="020F0502020204030204" pitchFamily="34" charset="0"/>
            </a:endParaRPr>
          </a:p>
          <a:p>
            <a:pPr>
              <a:buFont typeface="Arial" panose="020B0604020202020204" pitchFamily="34" charset="0"/>
              <a:buChar char="•"/>
            </a:pPr>
            <a:r>
              <a:rPr lang="el-GR" sz="1600" dirty="0">
                <a:latin typeface="Calibri" panose="020F0502020204030204" pitchFamily="34" charset="0"/>
              </a:rPr>
              <a:t>Προσοχή στα </a:t>
            </a:r>
            <a:r>
              <a:rPr lang="en-US" sz="1600" dirty="0">
                <a:latin typeface="Calibri" panose="020F0502020204030204" pitchFamily="34" charset="0"/>
              </a:rPr>
              <a:t>restrictions</a:t>
            </a:r>
            <a:r>
              <a:rPr lang="el-GR" sz="1600" dirty="0">
                <a:latin typeface="Calibri" panose="020F0502020204030204" pitchFamily="34" charset="0"/>
              </a:rPr>
              <a:t> του κάθε </a:t>
            </a:r>
            <a:r>
              <a:rPr lang="en-US" sz="1600" dirty="0">
                <a:latin typeface="Calibri" panose="020F0502020204030204" pitchFamily="34" charset="0"/>
              </a:rPr>
              <a:t>Region</a:t>
            </a:r>
            <a:endParaRPr lang="en-CY" sz="1600" dirty="0">
              <a:latin typeface="Calibri" panose="020F0502020204030204" pitchFamily="34" charset="0"/>
            </a:endParaRPr>
          </a:p>
          <a:p>
            <a:pPr>
              <a:buFont typeface="Arial" panose="020B0604020202020204" pitchFamily="34" charset="0"/>
              <a:buChar char="•"/>
            </a:pPr>
            <a:endParaRPr lang="en-CY" sz="1600" dirty="0">
              <a:latin typeface="Calibri" panose="020F0502020204030204" pitchFamily="34" charset="0"/>
            </a:endParaRPr>
          </a:p>
          <a:p>
            <a:pPr marL="0" indent="0">
              <a:buNone/>
            </a:pPr>
            <a:endParaRPr lang="el-GR" sz="1800" dirty="0">
              <a:latin typeface="Calibri" panose="020F0502020204030204" pitchFamily="34" charset="0"/>
            </a:endParaRPr>
          </a:p>
          <a:p>
            <a:endParaRPr lang="en-CY" sz="1800" dirty="0">
              <a:latin typeface="Calibri" panose="020F0502020204030204" pitchFamily="34" charset="0"/>
            </a:endParaRPr>
          </a:p>
        </p:txBody>
      </p:sp>
      <p:sp>
        <p:nvSpPr>
          <p:cNvPr id="3" name="Title 2">
            <a:extLst>
              <a:ext uri="{FF2B5EF4-FFF2-40B4-BE49-F238E27FC236}">
                <a16:creationId xmlns:a16="http://schemas.microsoft.com/office/drawing/2014/main" id="{571088B9-9FD1-8740-9301-31C41A5388E3}"/>
              </a:ext>
            </a:extLst>
          </p:cNvPr>
          <p:cNvSpPr>
            <a:spLocks noGrp="1"/>
          </p:cNvSpPr>
          <p:nvPr>
            <p:ph type="title"/>
          </p:nvPr>
        </p:nvSpPr>
        <p:spPr/>
        <p:txBody>
          <a:bodyPr/>
          <a:lstStyle/>
          <a:p>
            <a:r>
              <a:rPr lang="en-US" dirty="0"/>
              <a:t>I. </a:t>
            </a:r>
            <a:r>
              <a:rPr lang="el-GR" dirty="0"/>
              <a:t>Σχεδιασμός</a:t>
            </a:r>
            <a:endParaRPr lang="en-CY" dirty="0"/>
          </a:p>
        </p:txBody>
      </p:sp>
      <p:sp>
        <p:nvSpPr>
          <p:cNvPr id="6" name="Slide Number Placeholder 5">
            <a:extLst>
              <a:ext uri="{FF2B5EF4-FFF2-40B4-BE49-F238E27FC236}">
                <a16:creationId xmlns:a16="http://schemas.microsoft.com/office/drawing/2014/main" id="{2D226566-2270-6B41-893D-A04D34EE064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E7337E-6B17-014B-AB72-4F4640082CEB}" type="slidenum">
              <a:rPr kumimoji="0" lang="en-CY"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CY"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 name="Text Placeholder 6">
            <a:extLst>
              <a:ext uri="{FF2B5EF4-FFF2-40B4-BE49-F238E27FC236}">
                <a16:creationId xmlns:a16="http://schemas.microsoft.com/office/drawing/2014/main" id="{D3649FEE-5CC0-134B-AD6A-61029A736C21}"/>
              </a:ext>
            </a:extLst>
          </p:cNvPr>
          <p:cNvSpPr>
            <a:spLocks noGrp="1"/>
          </p:cNvSpPr>
          <p:nvPr>
            <p:ph type="body" sz="quarter" idx="15"/>
          </p:nvPr>
        </p:nvSpPr>
        <p:spPr/>
        <p:txBody>
          <a:bodyPr/>
          <a:lstStyle/>
          <a:p>
            <a:endParaRPr lang="en-CY" dirty="0"/>
          </a:p>
        </p:txBody>
      </p:sp>
      <p:sp>
        <p:nvSpPr>
          <p:cNvPr id="5" name="Footer Placeholder 6">
            <a:extLst>
              <a:ext uri="{FF2B5EF4-FFF2-40B4-BE49-F238E27FC236}">
                <a16:creationId xmlns:a16="http://schemas.microsoft.com/office/drawing/2014/main" id="{F67B1F9B-68B8-9BD6-29DE-C60720F81AE0}"/>
              </a:ext>
            </a:extLst>
          </p:cNvPr>
          <p:cNvSpPr>
            <a:spLocks noGrp="1"/>
          </p:cNvSpPr>
          <p:nvPr>
            <p:ph type="ftr" sz="quarter" idx="3"/>
          </p:nvPr>
        </p:nvSpPr>
        <p:spPr>
          <a:xfrm>
            <a:off x="2767729" y="6415778"/>
            <a:ext cx="6656542"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dirty="0">
                <a:ln>
                  <a:noFill/>
                </a:ln>
                <a:solidFill>
                  <a:srgbClr val="FFFFFF"/>
                </a:solidFill>
                <a:effectLst/>
                <a:uLnTx/>
                <a:uFillTx/>
                <a:latin typeface="Arial" panose="020B0604020202020204"/>
                <a:ea typeface="+mn-ea"/>
                <a:cs typeface="+mn-cs"/>
              </a:rPr>
              <a:t>ΚΑ171, </a:t>
            </a:r>
            <a:r>
              <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rPr>
              <a:t>UNIC Erasmus</a:t>
            </a:r>
            <a:endParaRPr kumimoji="0" lang="en-CY"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437180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3016A5-2DC3-6913-C156-1D612E546371}"/>
              </a:ext>
            </a:extLst>
          </p:cNvPr>
          <p:cNvSpPr>
            <a:spLocks noGrp="1"/>
          </p:cNvSpPr>
          <p:nvPr>
            <p:ph idx="1"/>
          </p:nvPr>
        </p:nvSpPr>
        <p:spPr>
          <a:xfrm>
            <a:off x="838200" y="1618597"/>
            <a:ext cx="10515600" cy="3999570"/>
          </a:xfrm>
        </p:spPr>
        <p:txBody>
          <a:bodyPr/>
          <a:lstStyle/>
          <a:p>
            <a:pPr lvl="0">
              <a:buFont typeface="Wingdings" panose="05000000000000000000" pitchFamily="2" charset="2"/>
              <a:buChar char="v"/>
            </a:pPr>
            <a:r>
              <a:rPr lang="el-GR" sz="1800" b="1" dirty="0">
                <a:solidFill>
                  <a:schemeClr val="accent1"/>
                </a:solidFill>
                <a:latin typeface="Calibri" panose="020F0502020204030204" pitchFamily="34" charset="0"/>
              </a:rPr>
              <a:t>Επιλογή Εταίρων και διαδικασία συμπλήρωσης αίτησης</a:t>
            </a:r>
            <a:endParaRPr lang="en-US" sz="1800" b="1" dirty="0">
              <a:solidFill>
                <a:schemeClr val="accent1"/>
              </a:solidFill>
              <a:latin typeface="Calibri" panose="020F0502020204030204" pitchFamily="34" charset="0"/>
            </a:endParaRPr>
          </a:p>
          <a:p>
            <a:pPr marL="342900" indent="-342900">
              <a:buFont typeface="Symbol" panose="05050102010706020507" pitchFamily="18" charset="2"/>
              <a:buChar char=""/>
            </a:pPr>
            <a:r>
              <a:rPr lang="el-GR" sz="1600" dirty="0">
                <a:latin typeface="Calibri" panose="020F0502020204030204" pitchFamily="34" charset="0"/>
              </a:rPr>
              <a:t>Γεωγραφική ισορροπία (</a:t>
            </a:r>
            <a:r>
              <a:rPr lang="en-US" sz="1600" dirty="0">
                <a:latin typeface="Calibri" panose="020F0502020204030204" pitchFamily="34" charset="0"/>
              </a:rPr>
              <a:t>geographical balance)</a:t>
            </a:r>
          </a:p>
          <a:p>
            <a:pPr marL="342900" lvl="0" indent="-342900">
              <a:buFont typeface="Symbol" panose="05050102010706020507" pitchFamily="18" charset="2"/>
              <a:buChar char=""/>
            </a:pPr>
            <a:r>
              <a:rPr lang="el-GR" sz="1600" dirty="0">
                <a:latin typeface="Calibri" panose="020F0502020204030204" pitchFamily="34" charset="0"/>
              </a:rPr>
              <a:t>Χώρες υψηλής σημασίας για το Πανεπιστήμιο</a:t>
            </a:r>
            <a:r>
              <a:rPr lang="el-GR" sz="1600" dirty="0">
                <a:latin typeface="Calibri" panose="020F0502020204030204" pitchFamily="34" charset="0"/>
                <a:sym typeface="Wingdings" panose="05000000000000000000" pitchFamily="2" charset="2"/>
              </a:rPr>
              <a:t></a:t>
            </a:r>
            <a:r>
              <a:rPr lang="el-GR" sz="1600" dirty="0">
                <a:latin typeface="Calibri" panose="020F0502020204030204" pitchFamily="34" charset="0"/>
              </a:rPr>
              <a:t> κατατίθενται κάθε χρόνο στην αίτηση</a:t>
            </a:r>
            <a:endParaRPr lang="en-CY" sz="1600" dirty="0">
              <a:latin typeface="Calibri" panose="020F0502020204030204" pitchFamily="34" charset="0"/>
            </a:endParaRPr>
          </a:p>
          <a:p>
            <a:pPr marL="342900" lvl="0" indent="-342900">
              <a:buFont typeface="Symbol" panose="05050102010706020507" pitchFamily="18" charset="2"/>
              <a:buChar char=""/>
            </a:pPr>
            <a:r>
              <a:rPr lang="el-GR" sz="1600" dirty="0">
                <a:latin typeface="Calibri" panose="020F0502020204030204" pitchFamily="34" charset="0"/>
              </a:rPr>
              <a:t>Δίνεται ιδιαίτερη έμφαση στα </a:t>
            </a:r>
            <a:r>
              <a:rPr lang="en-US" sz="1600" dirty="0">
                <a:latin typeface="Calibri" panose="020F0502020204030204" pitchFamily="34" charset="0"/>
              </a:rPr>
              <a:t>Regions </a:t>
            </a:r>
            <a:r>
              <a:rPr lang="el-GR" sz="1600" dirty="0">
                <a:latin typeface="Calibri" panose="020F0502020204030204" pitchFamily="34" charset="0"/>
              </a:rPr>
              <a:t>που έχουν μεγαλύτερο κονδύλι από 30,000 ΕΥΡ (κινητικότητα φοιτητών)</a:t>
            </a:r>
          </a:p>
          <a:p>
            <a:pPr marL="342900" lvl="0" indent="-342900">
              <a:buFont typeface="Symbol" panose="05050102010706020507" pitchFamily="18" charset="2"/>
              <a:buChar char=""/>
            </a:pPr>
            <a:r>
              <a:rPr lang="el-GR" sz="1600" dirty="0">
                <a:latin typeface="Calibri" panose="020F0502020204030204" pitchFamily="34" charset="0"/>
              </a:rPr>
              <a:t>Η κάθε Σχολή χαράζει την στρατηγική της κατεύθυνση – καλούνται όλοι/</a:t>
            </a:r>
            <a:r>
              <a:rPr lang="el-GR" sz="1600" dirty="0" err="1">
                <a:latin typeface="Calibri" panose="020F0502020204030204" pitchFamily="34" charset="0"/>
              </a:rPr>
              <a:t>ες</a:t>
            </a:r>
            <a:r>
              <a:rPr lang="el-GR" sz="1600" dirty="0">
                <a:latin typeface="Calibri" panose="020F0502020204030204" pitchFamily="34" charset="0"/>
              </a:rPr>
              <a:t> οι καθηγητές/</a:t>
            </a:r>
            <a:r>
              <a:rPr lang="el-GR" sz="1600" dirty="0" err="1">
                <a:latin typeface="Calibri" panose="020F0502020204030204" pitchFamily="34" charset="0"/>
              </a:rPr>
              <a:t>τριες</a:t>
            </a:r>
            <a:r>
              <a:rPr lang="el-GR" sz="1600" dirty="0">
                <a:latin typeface="Calibri" panose="020F0502020204030204" pitchFamily="34" charset="0"/>
              </a:rPr>
              <a:t> να καταθέσουν προτάσεις συνεργασίας (</a:t>
            </a:r>
            <a:r>
              <a:rPr lang="en-US" sz="1600" dirty="0">
                <a:highlight>
                  <a:srgbClr val="FFFF00"/>
                </a:highlight>
                <a:latin typeface="Calibri" panose="020F0502020204030204" pitchFamily="34" charset="0"/>
              </a:rPr>
              <a:t>Internal Form</a:t>
            </a:r>
            <a:r>
              <a:rPr lang="en-US" sz="1600" dirty="0">
                <a:latin typeface="Calibri" panose="020F0502020204030204" pitchFamily="34" charset="0"/>
              </a:rPr>
              <a:t>)</a:t>
            </a:r>
            <a:endParaRPr lang="el-GR" sz="1600" dirty="0">
              <a:latin typeface="Calibri" panose="020F0502020204030204" pitchFamily="34" charset="0"/>
            </a:endParaRPr>
          </a:p>
          <a:p>
            <a:pPr marL="342900" lvl="0" indent="-342900">
              <a:buFont typeface="Symbol" panose="05050102010706020507" pitchFamily="18" charset="2"/>
              <a:buChar char=""/>
            </a:pPr>
            <a:r>
              <a:rPr lang="el-GR" sz="1600" dirty="0">
                <a:latin typeface="Calibri" panose="020F0502020204030204" pitchFamily="34" charset="0"/>
              </a:rPr>
              <a:t>Ενιαίες συναντήσεις με Κοσμητεία και Πρυτανεία</a:t>
            </a:r>
            <a:r>
              <a:rPr lang="en-US" sz="1600" dirty="0">
                <a:latin typeface="Calibri" panose="020F0502020204030204" pitchFamily="34" charset="0"/>
              </a:rPr>
              <a:t> </a:t>
            </a:r>
            <a:r>
              <a:rPr lang="en-CY" sz="1600" dirty="0">
                <a:latin typeface="Calibri" panose="020F0502020204030204" pitchFamily="34" charset="0"/>
              </a:rPr>
              <a:t>– </a:t>
            </a:r>
            <a:r>
              <a:rPr lang="el-GR" sz="1600" dirty="0">
                <a:latin typeface="Calibri" panose="020F0502020204030204" pitchFamily="34" charset="0"/>
              </a:rPr>
              <a:t>ολοκλήρωση της λίστας με εταίρους</a:t>
            </a:r>
          </a:p>
          <a:p>
            <a:pPr marL="342900" lvl="0" indent="-342900">
              <a:buFont typeface="Symbol" panose="05050102010706020507" pitchFamily="18" charset="2"/>
              <a:buChar char=""/>
            </a:pPr>
            <a:r>
              <a:rPr lang="el-GR" sz="1600" dirty="0">
                <a:latin typeface="Calibri" panose="020F0502020204030204" pitchFamily="34" charset="0"/>
              </a:rPr>
              <a:t>Η τελική λίστα προωθείται στις Σχολές ώστε να προσκαλέσει το προσωπικό, του οποίου η/οι πρόταση/εις έχει εγκριθεί, να συμπληρώσει το </a:t>
            </a:r>
            <a:r>
              <a:rPr lang="en-US" sz="1600" dirty="0">
                <a:highlight>
                  <a:srgbClr val="FFFF00"/>
                </a:highlight>
                <a:latin typeface="Calibri" panose="020F0502020204030204" pitchFamily="34" charset="0"/>
              </a:rPr>
              <a:t>External form</a:t>
            </a:r>
            <a:r>
              <a:rPr lang="el-GR" sz="1600" dirty="0">
                <a:highlight>
                  <a:srgbClr val="FFFF00"/>
                </a:highlight>
                <a:latin typeface="Calibri" panose="020F0502020204030204" pitchFamily="34" charset="0"/>
              </a:rPr>
              <a:t> </a:t>
            </a:r>
            <a:r>
              <a:rPr lang="el-GR" sz="1600" dirty="0">
                <a:latin typeface="Calibri" panose="020F0502020204030204" pitchFamily="34" charset="0"/>
              </a:rPr>
              <a:t>σε συνεργασία με τους αντίστοιχους συνεργάτες στη χώρα-Εταίρο</a:t>
            </a:r>
            <a:r>
              <a:rPr lang="en-CY" sz="1600" dirty="0">
                <a:latin typeface="Calibri" panose="020F0502020204030204" pitchFamily="34" charset="0"/>
              </a:rPr>
              <a:t> (</a:t>
            </a:r>
            <a:r>
              <a:rPr lang="el-GR" sz="1600" dirty="0">
                <a:latin typeface="Calibri" panose="020F0502020204030204" pitchFamily="34" charset="0"/>
              </a:rPr>
              <a:t>ερωτήσεις αίτησης </a:t>
            </a:r>
            <a:r>
              <a:rPr lang="en-US" sz="1600" dirty="0">
                <a:latin typeface="Calibri" panose="020F0502020204030204" pitchFamily="34" charset="0"/>
              </a:rPr>
              <a:t>KA171)</a:t>
            </a:r>
            <a:r>
              <a:rPr lang="el-GR" sz="1600" dirty="0">
                <a:latin typeface="Calibri" panose="020F0502020204030204" pitchFamily="34" charset="0"/>
              </a:rPr>
              <a:t> </a:t>
            </a:r>
            <a:endParaRPr lang="en-US" sz="1600" dirty="0">
              <a:latin typeface="Calibri" panose="020F0502020204030204" pitchFamily="34" charset="0"/>
            </a:endParaRPr>
          </a:p>
          <a:p>
            <a:pPr marL="0" indent="0">
              <a:buNone/>
            </a:pPr>
            <a:endParaRPr lang="en-US" dirty="0"/>
          </a:p>
        </p:txBody>
      </p:sp>
      <p:sp>
        <p:nvSpPr>
          <p:cNvPr id="5" name="Slide Number Placeholder 4">
            <a:extLst>
              <a:ext uri="{FF2B5EF4-FFF2-40B4-BE49-F238E27FC236}">
                <a16:creationId xmlns:a16="http://schemas.microsoft.com/office/drawing/2014/main" id="{C8C6D6BF-5BA1-3931-71A2-68E2866A383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E7337E-6B17-014B-AB72-4F4640082CEB}" type="slidenum">
              <a:rPr kumimoji="0" lang="en-CY"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CY"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Text Placeholder 5">
            <a:extLst>
              <a:ext uri="{FF2B5EF4-FFF2-40B4-BE49-F238E27FC236}">
                <a16:creationId xmlns:a16="http://schemas.microsoft.com/office/drawing/2014/main" id="{4F1B397F-6E0D-5E12-62B1-B143FBA0DBCF}"/>
              </a:ext>
            </a:extLst>
          </p:cNvPr>
          <p:cNvSpPr>
            <a:spLocks noGrp="1"/>
          </p:cNvSpPr>
          <p:nvPr>
            <p:ph type="body" sz="quarter" idx="15"/>
          </p:nvPr>
        </p:nvSpPr>
        <p:spPr/>
        <p:txBody>
          <a:bodyPr/>
          <a:lstStyle/>
          <a:p>
            <a:endParaRPr lang="en-US"/>
          </a:p>
        </p:txBody>
      </p:sp>
      <p:sp>
        <p:nvSpPr>
          <p:cNvPr id="9" name="Title 2">
            <a:extLst>
              <a:ext uri="{FF2B5EF4-FFF2-40B4-BE49-F238E27FC236}">
                <a16:creationId xmlns:a16="http://schemas.microsoft.com/office/drawing/2014/main" id="{DA0803D9-B045-B732-C29C-918318663658}"/>
              </a:ext>
            </a:extLst>
          </p:cNvPr>
          <p:cNvSpPr>
            <a:spLocks noGrp="1"/>
          </p:cNvSpPr>
          <p:nvPr>
            <p:ph type="title"/>
          </p:nvPr>
        </p:nvSpPr>
        <p:spPr>
          <a:xfrm>
            <a:off x="838200" y="365126"/>
            <a:ext cx="10515600" cy="697958"/>
          </a:xfrm>
        </p:spPr>
        <p:txBody>
          <a:bodyPr/>
          <a:lstStyle/>
          <a:p>
            <a:r>
              <a:rPr lang="en-US" dirty="0"/>
              <a:t>I. </a:t>
            </a:r>
            <a:r>
              <a:rPr lang="el-GR" dirty="0"/>
              <a:t>Σχεδιασμός</a:t>
            </a:r>
            <a:endParaRPr lang="en-CY" dirty="0"/>
          </a:p>
        </p:txBody>
      </p:sp>
      <p:sp>
        <p:nvSpPr>
          <p:cNvPr id="3" name="Footer Placeholder 6">
            <a:extLst>
              <a:ext uri="{FF2B5EF4-FFF2-40B4-BE49-F238E27FC236}">
                <a16:creationId xmlns:a16="http://schemas.microsoft.com/office/drawing/2014/main" id="{E204F0A7-5369-5CB1-7107-75174A362803}"/>
              </a:ext>
            </a:extLst>
          </p:cNvPr>
          <p:cNvSpPr>
            <a:spLocks noGrp="1"/>
          </p:cNvSpPr>
          <p:nvPr>
            <p:ph type="ftr" sz="quarter" idx="3"/>
          </p:nvPr>
        </p:nvSpPr>
        <p:spPr>
          <a:xfrm>
            <a:off x="2767729" y="6415778"/>
            <a:ext cx="6656542"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dirty="0">
                <a:ln>
                  <a:noFill/>
                </a:ln>
                <a:solidFill>
                  <a:srgbClr val="FFFFFF"/>
                </a:solidFill>
                <a:effectLst/>
                <a:uLnTx/>
                <a:uFillTx/>
                <a:latin typeface="Arial" panose="020B0604020202020204"/>
                <a:ea typeface="+mn-ea"/>
                <a:cs typeface="+mn-cs"/>
              </a:rPr>
              <a:t>ΚΑ171, </a:t>
            </a:r>
            <a:r>
              <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rPr>
              <a:t>UNIC Erasmus</a:t>
            </a:r>
            <a:endParaRPr kumimoji="0" lang="en-CY"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861267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CC106F-0879-E6F3-D2C2-200E4C18593F}"/>
              </a:ext>
            </a:extLst>
          </p:cNvPr>
          <p:cNvSpPr>
            <a:spLocks noGrp="1"/>
          </p:cNvSpPr>
          <p:nvPr>
            <p:ph idx="1"/>
          </p:nvPr>
        </p:nvSpPr>
        <p:spPr>
          <a:xfrm>
            <a:off x="838200" y="1612561"/>
            <a:ext cx="10515600" cy="3999570"/>
          </a:xfrm>
        </p:spPr>
        <p:txBody>
          <a:bodyPr/>
          <a:lstStyle/>
          <a:p>
            <a:pPr>
              <a:buFont typeface="Wingdings" panose="05000000000000000000" pitchFamily="2" charset="2"/>
              <a:buChar char="v"/>
            </a:pPr>
            <a:r>
              <a:rPr lang="en-US" sz="1800" b="1" dirty="0">
                <a:solidFill>
                  <a:schemeClr val="accent1"/>
                </a:solidFill>
                <a:latin typeface="Calibri" panose="020F0502020204030204" pitchFamily="34" charset="0"/>
              </a:rPr>
              <a:t>Working Tools</a:t>
            </a:r>
          </a:p>
          <a:p>
            <a:pPr marL="268288" lvl="1" indent="0">
              <a:buNone/>
            </a:pPr>
            <a:r>
              <a:rPr lang="en-US" sz="1600" dirty="0">
                <a:solidFill>
                  <a:schemeClr val="tx2"/>
                </a:solidFill>
                <a:latin typeface="Calibri" panose="020F0502020204030204" pitchFamily="34" charset="0"/>
              </a:rPr>
              <a:t>- </a:t>
            </a:r>
            <a:r>
              <a:rPr lang="en-US" sz="1600" dirty="0">
                <a:latin typeface="Calibri" panose="020F0502020204030204" pitchFamily="34" charset="0"/>
              </a:rPr>
              <a:t>Running Balance</a:t>
            </a:r>
          </a:p>
          <a:p>
            <a:pPr marL="268288" lvl="1" indent="0">
              <a:buNone/>
            </a:pPr>
            <a:r>
              <a:rPr lang="en-US" sz="1600" dirty="0">
                <a:latin typeface="Calibri" panose="020F0502020204030204" pitchFamily="34" charset="0"/>
              </a:rPr>
              <a:t>- Financial Tables (provided by IDEP)</a:t>
            </a:r>
            <a:endParaRPr lang="el-GR" sz="1600" dirty="0">
              <a:latin typeface="Calibri" panose="020F0502020204030204" pitchFamily="34" charset="0"/>
            </a:endParaRPr>
          </a:p>
          <a:p>
            <a:pPr>
              <a:buFont typeface="Wingdings" panose="05000000000000000000" pitchFamily="2" charset="2"/>
              <a:buChar char="v"/>
            </a:pPr>
            <a:r>
              <a:rPr lang="el-GR" sz="1800" b="1" dirty="0">
                <a:solidFill>
                  <a:schemeClr val="accent1"/>
                </a:solidFill>
                <a:latin typeface="Calibri" panose="020F0502020204030204" pitchFamily="34" charset="0"/>
              </a:rPr>
              <a:t>Επιλογή συμμετεχόντων</a:t>
            </a:r>
          </a:p>
          <a:p>
            <a:pPr>
              <a:buFont typeface="Arial" panose="020B0604020202020204" pitchFamily="34" charset="0"/>
              <a:buChar char="•"/>
            </a:pPr>
            <a:r>
              <a:rPr lang="el-GR" sz="1600" dirty="0">
                <a:latin typeface="Calibri" panose="020F0502020204030204" pitchFamily="34" charset="0"/>
              </a:rPr>
              <a:t>Κριτήρια συμμετοχής</a:t>
            </a:r>
          </a:p>
          <a:p>
            <a:pPr>
              <a:buFont typeface="Arial" panose="020B0604020202020204" pitchFamily="34" charset="0"/>
              <a:buChar char="•"/>
            </a:pPr>
            <a:r>
              <a:rPr lang="el-GR" sz="1600" dirty="0">
                <a:latin typeface="Calibri" panose="020F0502020204030204" pitchFamily="34" charset="0"/>
              </a:rPr>
              <a:t>Αιτήσεις κατά τη διάρκεια τ</a:t>
            </a:r>
            <a:r>
              <a:rPr lang="en-CY" sz="1600" dirty="0">
                <a:latin typeface="Calibri" panose="020F0502020204030204" pitchFamily="34" charset="0"/>
              </a:rPr>
              <a:t>o</a:t>
            </a:r>
            <a:r>
              <a:rPr lang="el-GR" sz="1600" dirty="0">
                <a:latin typeface="Calibri" panose="020F0502020204030204" pitchFamily="34" charset="0"/>
              </a:rPr>
              <a:t>υ καλέσματος για Δήλωση Συμμετοχής στο Πρόγραμμα</a:t>
            </a:r>
          </a:p>
          <a:p>
            <a:pPr marL="268288" lvl="1" indent="0">
              <a:buNone/>
            </a:pPr>
            <a:r>
              <a:rPr lang="el-GR" sz="1400" dirty="0">
                <a:latin typeface="Calibri" panose="020F0502020204030204" pitchFamily="34" charset="0"/>
              </a:rPr>
              <a:t>- Διοικητικό/Καθηγητές </a:t>
            </a:r>
            <a:r>
              <a:rPr lang="en-US" sz="1400" dirty="0">
                <a:latin typeface="Calibri" panose="020F0502020204030204" pitchFamily="34" charset="0"/>
              </a:rPr>
              <a:t>: </a:t>
            </a:r>
            <a:r>
              <a:rPr lang="el-GR" sz="1400" dirty="0">
                <a:latin typeface="Calibri" panose="020F0502020204030204" pitchFamily="34" charset="0"/>
              </a:rPr>
              <a:t>Σεπτέμβριο</a:t>
            </a:r>
          </a:p>
          <a:p>
            <a:pPr marL="268288" lvl="1" indent="0">
              <a:buNone/>
            </a:pPr>
            <a:r>
              <a:rPr lang="el-GR" sz="1400" dirty="0">
                <a:latin typeface="Calibri" panose="020F0502020204030204" pitchFamily="34" charset="0"/>
              </a:rPr>
              <a:t>- Φοιτητές/Πρόσφατοι Απόφοιτοι</a:t>
            </a:r>
            <a:r>
              <a:rPr lang="en-US" sz="1400" dirty="0">
                <a:latin typeface="Calibri" panose="020F0502020204030204" pitchFamily="34" charset="0"/>
              </a:rPr>
              <a:t>:  </a:t>
            </a:r>
            <a:r>
              <a:rPr lang="el-GR" sz="1400" dirty="0">
                <a:latin typeface="Calibri" panose="020F0502020204030204" pitchFamily="34" charset="0"/>
              </a:rPr>
              <a:t>Οκτώβρη – Δεκέμβριο, Μάρτη – Μάϊο</a:t>
            </a:r>
            <a:endParaRPr lang="el-GR" sz="1600" dirty="0">
              <a:latin typeface="Calibri" panose="020F0502020204030204" pitchFamily="34" charset="0"/>
            </a:endParaRPr>
          </a:p>
          <a:p>
            <a:pPr>
              <a:buFont typeface="Wingdings" panose="05000000000000000000" pitchFamily="2" charset="2"/>
              <a:buChar char="v"/>
            </a:pPr>
            <a:r>
              <a:rPr lang="el-GR" sz="1800" b="1" dirty="0">
                <a:solidFill>
                  <a:schemeClr val="accent1"/>
                </a:solidFill>
                <a:latin typeface="Calibri" panose="020F0502020204030204" pitchFamily="34" charset="0"/>
              </a:rPr>
              <a:t>Κατάρτιση συμφωνιών με εταίρους</a:t>
            </a:r>
          </a:p>
          <a:p>
            <a:pPr>
              <a:buFont typeface="Arial" panose="020B0604020202020204" pitchFamily="34" charset="0"/>
              <a:buChar char="•"/>
            </a:pPr>
            <a:r>
              <a:rPr lang="el-GR" sz="1600" dirty="0">
                <a:latin typeface="Calibri" panose="020F0502020204030204" pitchFamily="34" charset="0"/>
              </a:rPr>
              <a:t>Υπογραφή συμφωνιών με εγκεκριμένους εταίρους πριν από κάθε πρώτη κινητικότητα προς τη χώρα-Εταίρος</a:t>
            </a:r>
          </a:p>
          <a:p>
            <a:pPr>
              <a:buFont typeface="Arial" panose="020B0604020202020204" pitchFamily="34" charset="0"/>
              <a:buChar char="•"/>
            </a:pPr>
            <a:r>
              <a:rPr lang="el-GR" sz="1600" dirty="0">
                <a:latin typeface="Calibri" panose="020F0502020204030204" pitchFamily="34" charset="0"/>
              </a:rPr>
              <a:t>Διάρκεια συμφωνίας  - όσο και η διάρκεια του </a:t>
            </a:r>
            <a:r>
              <a:rPr lang="en-US" sz="1600" dirty="0">
                <a:latin typeface="Calibri" panose="020F0502020204030204" pitchFamily="34" charset="0"/>
              </a:rPr>
              <a:t>project</a:t>
            </a:r>
            <a:r>
              <a:rPr lang="el-GR" sz="1600" dirty="0">
                <a:latin typeface="Calibri" panose="020F0502020204030204" pitchFamily="34" charset="0"/>
              </a:rPr>
              <a:t> </a:t>
            </a:r>
          </a:p>
          <a:p>
            <a:pPr>
              <a:buFont typeface="Arial" panose="020B0604020202020204" pitchFamily="34" charset="0"/>
              <a:buChar char="•"/>
            </a:pPr>
            <a:r>
              <a:rPr lang="en-CY" sz="1600" dirty="0">
                <a:latin typeface="Calibri" panose="020F0502020204030204" pitchFamily="34" charset="0"/>
              </a:rPr>
              <a:t>OS – </a:t>
            </a:r>
            <a:r>
              <a:rPr lang="el-GR" sz="1600" dirty="0">
                <a:latin typeface="Calibri" panose="020F0502020204030204" pitchFamily="34" charset="0"/>
              </a:rPr>
              <a:t>διαχείριση από το </a:t>
            </a:r>
            <a:r>
              <a:rPr lang="en-US" sz="1600" dirty="0">
                <a:latin typeface="Calibri" panose="020F0502020204030204" pitchFamily="34" charset="0"/>
              </a:rPr>
              <a:t>UNIC Erasmus </a:t>
            </a:r>
            <a:endParaRPr lang="el-GR" sz="1600" dirty="0">
              <a:latin typeface="Calibri" panose="020F0502020204030204" pitchFamily="34" charset="0"/>
            </a:endParaRPr>
          </a:p>
          <a:p>
            <a:pPr>
              <a:buFont typeface="Arial" panose="020B0604020202020204" pitchFamily="34" charset="0"/>
              <a:buChar char="•"/>
            </a:pPr>
            <a:r>
              <a:rPr lang="el-GR" sz="1600" dirty="0">
                <a:latin typeface="Calibri" panose="020F0502020204030204" pitchFamily="34" charset="0"/>
              </a:rPr>
              <a:t>Καλύπτονται έξοδα όπου ζητηθεί/χρειαστεί για βίζα ή ασφάλεια</a:t>
            </a:r>
          </a:p>
          <a:p>
            <a:pPr>
              <a:buFont typeface="Arial" panose="020B0604020202020204" pitchFamily="34" charset="0"/>
              <a:buChar char="•"/>
            </a:pPr>
            <a:endParaRPr lang="el-GR" sz="1600" dirty="0">
              <a:latin typeface="Calibri" panose="020F0502020204030204" pitchFamily="34" charset="0"/>
            </a:endParaRPr>
          </a:p>
          <a:p>
            <a:pPr marL="0" indent="0">
              <a:buNone/>
            </a:pPr>
            <a:endParaRPr lang="en-CY" sz="1600" dirty="0">
              <a:latin typeface="Calibri" panose="020F0502020204030204" pitchFamily="34" charset="0"/>
            </a:endParaRPr>
          </a:p>
          <a:p>
            <a:pPr>
              <a:buFont typeface="Arial" panose="020B0604020202020204" pitchFamily="34" charset="0"/>
              <a:buChar char="•"/>
            </a:pPr>
            <a:endParaRPr lang="en-US" sz="1600" dirty="0">
              <a:latin typeface="Calibri" panose="020F0502020204030204" pitchFamily="34" charset="0"/>
            </a:endParaRPr>
          </a:p>
        </p:txBody>
      </p:sp>
      <p:sp>
        <p:nvSpPr>
          <p:cNvPr id="3" name="Title 2">
            <a:extLst>
              <a:ext uri="{FF2B5EF4-FFF2-40B4-BE49-F238E27FC236}">
                <a16:creationId xmlns:a16="http://schemas.microsoft.com/office/drawing/2014/main" id="{52141DEC-1800-B15C-7377-B8E51212CC44}"/>
              </a:ext>
            </a:extLst>
          </p:cNvPr>
          <p:cNvSpPr>
            <a:spLocks noGrp="1"/>
          </p:cNvSpPr>
          <p:nvPr>
            <p:ph type="title"/>
          </p:nvPr>
        </p:nvSpPr>
        <p:spPr/>
        <p:txBody>
          <a:bodyPr/>
          <a:lstStyle/>
          <a:p>
            <a:r>
              <a:rPr lang="el-GR" dirty="0"/>
              <a:t>ΙΙ. Προετοιμασία</a:t>
            </a:r>
            <a:endParaRPr lang="en-US" dirty="0"/>
          </a:p>
        </p:txBody>
      </p:sp>
      <p:sp>
        <p:nvSpPr>
          <p:cNvPr id="5" name="Slide Number Placeholder 4">
            <a:extLst>
              <a:ext uri="{FF2B5EF4-FFF2-40B4-BE49-F238E27FC236}">
                <a16:creationId xmlns:a16="http://schemas.microsoft.com/office/drawing/2014/main" id="{E9EDF94E-1F97-315D-3D6A-EC726A61FFA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E7337E-6B17-014B-AB72-4F4640082CEB}" type="slidenum">
              <a:rPr kumimoji="0" lang="en-CY"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CY"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Text Placeholder 5">
            <a:extLst>
              <a:ext uri="{FF2B5EF4-FFF2-40B4-BE49-F238E27FC236}">
                <a16:creationId xmlns:a16="http://schemas.microsoft.com/office/drawing/2014/main" id="{9F539228-1CE9-4A17-28F7-643CBCDB554D}"/>
              </a:ext>
            </a:extLst>
          </p:cNvPr>
          <p:cNvSpPr>
            <a:spLocks noGrp="1"/>
          </p:cNvSpPr>
          <p:nvPr>
            <p:ph type="body" sz="quarter" idx="15"/>
          </p:nvPr>
        </p:nvSpPr>
        <p:spPr/>
        <p:txBody>
          <a:bodyPr/>
          <a:lstStyle/>
          <a:p>
            <a:endParaRPr lang="en-US" dirty="0"/>
          </a:p>
        </p:txBody>
      </p:sp>
      <p:sp>
        <p:nvSpPr>
          <p:cNvPr id="4" name="Footer Placeholder 6">
            <a:extLst>
              <a:ext uri="{FF2B5EF4-FFF2-40B4-BE49-F238E27FC236}">
                <a16:creationId xmlns:a16="http://schemas.microsoft.com/office/drawing/2014/main" id="{44B9E443-080C-F635-C086-5312EB0A1E0B}"/>
              </a:ext>
            </a:extLst>
          </p:cNvPr>
          <p:cNvSpPr>
            <a:spLocks noGrp="1"/>
          </p:cNvSpPr>
          <p:nvPr>
            <p:ph type="ftr" sz="quarter" idx="3"/>
          </p:nvPr>
        </p:nvSpPr>
        <p:spPr>
          <a:xfrm>
            <a:off x="2767729" y="6415778"/>
            <a:ext cx="6656542"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dirty="0">
                <a:ln>
                  <a:noFill/>
                </a:ln>
                <a:solidFill>
                  <a:srgbClr val="FFFFFF"/>
                </a:solidFill>
                <a:effectLst/>
                <a:uLnTx/>
                <a:uFillTx/>
                <a:latin typeface="Arial" panose="020B0604020202020204"/>
                <a:ea typeface="+mn-ea"/>
                <a:cs typeface="+mn-cs"/>
              </a:rPr>
              <a:t>ΚΑ171, </a:t>
            </a:r>
            <a:r>
              <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rPr>
              <a:t>UNIC Erasmus</a:t>
            </a:r>
            <a:endParaRPr kumimoji="0" lang="en-CY"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981998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23DFDE-A3DA-005D-48D6-AA968CE9CCAE}"/>
              </a:ext>
            </a:extLst>
          </p:cNvPr>
          <p:cNvSpPr>
            <a:spLocks noGrp="1"/>
          </p:cNvSpPr>
          <p:nvPr>
            <p:ph idx="1"/>
          </p:nvPr>
        </p:nvSpPr>
        <p:spPr>
          <a:xfrm>
            <a:off x="838200" y="1473235"/>
            <a:ext cx="10515600" cy="3999570"/>
          </a:xfrm>
        </p:spPr>
        <p:txBody>
          <a:bodyPr/>
          <a:lstStyle/>
          <a:p>
            <a:pPr>
              <a:buFont typeface="Wingdings" panose="05000000000000000000" pitchFamily="2" charset="2"/>
              <a:buChar char="v"/>
            </a:pPr>
            <a:r>
              <a:rPr lang="el-GR" sz="1800" b="1" dirty="0">
                <a:solidFill>
                  <a:schemeClr val="accent1"/>
                </a:solidFill>
                <a:latin typeface="Calibri" panose="020F0502020204030204" pitchFamily="34" charset="0"/>
              </a:rPr>
              <a:t>Προετοιμασία των συμμετεχόντων πριν από την αναχώρησή τους</a:t>
            </a:r>
          </a:p>
          <a:p>
            <a:pPr>
              <a:buFont typeface="Arial" panose="020B0604020202020204" pitchFamily="34" charset="0"/>
              <a:buChar char="•"/>
            </a:pPr>
            <a:r>
              <a:rPr lang="el-GR" sz="1600" dirty="0">
                <a:latin typeface="Calibri" panose="020F0502020204030204" pitchFamily="34" charset="0"/>
              </a:rPr>
              <a:t>Γλωσσική προετοιμασία αρχές της ακαδημαϊκής χρονιάς</a:t>
            </a:r>
          </a:p>
          <a:p>
            <a:pPr>
              <a:buFont typeface="Arial" panose="020B0604020202020204" pitchFamily="34" charset="0"/>
              <a:buChar char="•"/>
            </a:pPr>
            <a:r>
              <a:rPr lang="en-US" sz="1600" dirty="0">
                <a:latin typeface="Calibri" panose="020F0502020204030204" pitchFamily="34" charset="0"/>
              </a:rPr>
              <a:t>OLS –</a:t>
            </a:r>
            <a:r>
              <a:rPr lang="en-CY" sz="1600" dirty="0">
                <a:latin typeface="Calibri" panose="020F0502020204030204" pitchFamily="34" charset="0"/>
              </a:rPr>
              <a:t> online linguistic support</a:t>
            </a:r>
          </a:p>
          <a:p>
            <a:pPr>
              <a:buFont typeface="Arial" panose="020B0604020202020204" pitchFamily="34" charset="0"/>
              <a:buChar char="•"/>
            </a:pPr>
            <a:r>
              <a:rPr lang="en-US" sz="1600" dirty="0">
                <a:latin typeface="Calibri" panose="020F0502020204030204" pitchFamily="34" charset="0"/>
              </a:rPr>
              <a:t>Visa (Visa Office)</a:t>
            </a:r>
            <a:endParaRPr lang="el-GR" sz="1600" dirty="0">
              <a:latin typeface="Calibri" panose="020F0502020204030204" pitchFamily="34" charset="0"/>
            </a:endParaRPr>
          </a:p>
          <a:p>
            <a:pPr>
              <a:buFont typeface="Arial" panose="020B0604020202020204" pitchFamily="34" charset="0"/>
              <a:buChar char="•"/>
            </a:pPr>
            <a:r>
              <a:rPr lang="el-GR" sz="1600" dirty="0">
                <a:latin typeface="Calibri" panose="020F0502020204030204" pitchFamily="34" charset="0"/>
              </a:rPr>
              <a:t>Ασφάλεια (</a:t>
            </a:r>
            <a:r>
              <a:rPr lang="en-US" sz="1600" dirty="0">
                <a:latin typeface="Calibri" panose="020F0502020204030204" pitchFamily="34" charset="0"/>
              </a:rPr>
              <a:t>Health and Safety Office) - </a:t>
            </a:r>
            <a:r>
              <a:rPr lang="el-GR" sz="1600" dirty="0">
                <a:latin typeface="Calibri" panose="020F0502020204030204" pitchFamily="34" charset="0"/>
              </a:rPr>
              <a:t>Προσωπικό</a:t>
            </a:r>
            <a:endParaRPr lang="en-CY" sz="1600" dirty="0">
              <a:latin typeface="Calibri" panose="020F0502020204030204" pitchFamily="34" charset="0"/>
            </a:endParaRPr>
          </a:p>
          <a:p>
            <a:pPr>
              <a:buFont typeface="Arial" panose="020B0604020202020204" pitchFamily="34" charset="0"/>
              <a:buChar char="•"/>
            </a:pPr>
            <a:endParaRPr lang="en-CY" sz="1600" dirty="0">
              <a:latin typeface="Calibri" panose="020F0502020204030204" pitchFamily="34" charset="0"/>
            </a:endParaRPr>
          </a:p>
          <a:p>
            <a:pPr>
              <a:buFont typeface="Arial" panose="020B0604020202020204" pitchFamily="34" charset="0"/>
              <a:buChar char="•"/>
            </a:pPr>
            <a:endParaRPr lang="en-US" sz="1600" dirty="0">
              <a:latin typeface="Calibri" panose="020F0502020204030204" pitchFamily="34" charset="0"/>
            </a:endParaRPr>
          </a:p>
        </p:txBody>
      </p:sp>
      <p:sp>
        <p:nvSpPr>
          <p:cNvPr id="5" name="Slide Number Placeholder 4">
            <a:extLst>
              <a:ext uri="{FF2B5EF4-FFF2-40B4-BE49-F238E27FC236}">
                <a16:creationId xmlns:a16="http://schemas.microsoft.com/office/drawing/2014/main" id="{28F02F88-3146-CF62-F155-EF45E0E2417D}"/>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E7337E-6B17-014B-AB72-4F4640082CEB}" type="slidenum">
              <a:rPr kumimoji="0" lang="en-CY"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CY"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Text Placeholder 5">
            <a:extLst>
              <a:ext uri="{FF2B5EF4-FFF2-40B4-BE49-F238E27FC236}">
                <a16:creationId xmlns:a16="http://schemas.microsoft.com/office/drawing/2014/main" id="{53BA1DC1-1FFD-6BF4-B734-1240C70D6598}"/>
              </a:ext>
            </a:extLst>
          </p:cNvPr>
          <p:cNvSpPr>
            <a:spLocks noGrp="1"/>
          </p:cNvSpPr>
          <p:nvPr>
            <p:ph type="body" sz="quarter" idx="15"/>
          </p:nvPr>
        </p:nvSpPr>
        <p:spPr/>
        <p:txBody>
          <a:bodyPr/>
          <a:lstStyle/>
          <a:p>
            <a:endParaRPr lang="en-US"/>
          </a:p>
        </p:txBody>
      </p:sp>
      <p:sp>
        <p:nvSpPr>
          <p:cNvPr id="9" name="Title 2">
            <a:extLst>
              <a:ext uri="{FF2B5EF4-FFF2-40B4-BE49-F238E27FC236}">
                <a16:creationId xmlns:a16="http://schemas.microsoft.com/office/drawing/2014/main" id="{3BEA3C78-300C-1653-A0D9-FFCE69461A52}"/>
              </a:ext>
            </a:extLst>
          </p:cNvPr>
          <p:cNvSpPr>
            <a:spLocks noGrp="1"/>
          </p:cNvSpPr>
          <p:nvPr>
            <p:ph type="title"/>
          </p:nvPr>
        </p:nvSpPr>
        <p:spPr>
          <a:xfrm>
            <a:off x="838200" y="365126"/>
            <a:ext cx="10515600" cy="697958"/>
          </a:xfrm>
        </p:spPr>
        <p:txBody>
          <a:bodyPr/>
          <a:lstStyle/>
          <a:p>
            <a:r>
              <a:rPr lang="el-GR" dirty="0"/>
              <a:t>ΙΙ. Προετοιμασία</a:t>
            </a:r>
            <a:endParaRPr lang="en-US" dirty="0"/>
          </a:p>
        </p:txBody>
      </p:sp>
      <p:sp>
        <p:nvSpPr>
          <p:cNvPr id="3" name="Footer Placeholder 6">
            <a:extLst>
              <a:ext uri="{FF2B5EF4-FFF2-40B4-BE49-F238E27FC236}">
                <a16:creationId xmlns:a16="http://schemas.microsoft.com/office/drawing/2014/main" id="{D5567581-BBDB-ABEC-EF14-E3278E4C1B1B}"/>
              </a:ext>
            </a:extLst>
          </p:cNvPr>
          <p:cNvSpPr>
            <a:spLocks noGrp="1"/>
          </p:cNvSpPr>
          <p:nvPr>
            <p:ph type="ftr" sz="quarter" idx="3"/>
          </p:nvPr>
        </p:nvSpPr>
        <p:spPr>
          <a:xfrm>
            <a:off x="2767729" y="6415778"/>
            <a:ext cx="6656542"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dirty="0">
                <a:ln>
                  <a:noFill/>
                </a:ln>
                <a:solidFill>
                  <a:srgbClr val="FFFFFF"/>
                </a:solidFill>
                <a:effectLst/>
                <a:uLnTx/>
                <a:uFillTx/>
                <a:latin typeface="Arial" panose="020B0604020202020204"/>
                <a:ea typeface="+mn-ea"/>
                <a:cs typeface="+mn-cs"/>
              </a:rPr>
              <a:t>ΚΑ171, </a:t>
            </a:r>
            <a:r>
              <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rPr>
              <a:t>UNIC Erasmus</a:t>
            </a:r>
            <a:endParaRPr kumimoji="0" lang="en-CY"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787365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07D772-2CBC-5025-38FC-810DB0555654}"/>
              </a:ext>
            </a:extLst>
          </p:cNvPr>
          <p:cNvSpPr>
            <a:spLocks noGrp="1"/>
          </p:cNvSpPr>
          <p:nvPr>
            <p:ph idx="1"/>
          </p:nvPr>
        </p:nvSpPr>
        <p:spPr>
          <a:xfrm>
            <a:off x="838200" y="1550418"/>
            <a:ext cx="10515600" cy="3999570"/>
          </a:xfrm>
        </p:spPr>
        <p:txBody>
          <a:bodyPr/>
          <a:lstStyle/>
          <a:p>
            <a:pPr>
              <a:buFont typeface="Wingdings" panose="05000000000000000000" pitchFamily="2" charset="2"/>
              <a:buChar char="v"/>
            </a:pPr>
            <a:r>
              <a:rPr lang="en-US" dirty="0">
                <a:solidFill>
                  <a:schemeClr val="accent1"/>
                </a:solidFill>
              </a:rPr>
              <a:t> </a:t>
            </a:r>
            <a:r>
              <a:rPr lang="en-CY" dirty="0">
                <a:solidFill>
                  <a:schemeClr val="accent1"/>
                </a:solidFill>
              </a:rPr>
              <a:t> </a:t>
            </a:r>
            <a:r>
              <a:rPr lang="el-GR" dirty="0">
                <a:solidFill>
                  <a:schemeClr val="accent1"/>
                </a:solidFill>
              </a:rPr>
              <a:t> </a:t>
            </a:r>
            <a:r>
              <a:rPr lang="el-GR" sz="1800" b="1" dirty="0">
                <a:solidFill>
                  <a:schemeClr val="accent1"/>
                </a:solidFill>
                <a:latin typeface="Calibri" panose="020F0502020204030204" pitchFamily="34" charset="0"/>
              </a:rPr>
              <a:t>Για</a:t>
            </a:r>
            <a:r>
              <a:rPr lang="el-GR" dirty="0">
                <a:solidFill>
                  <a:schemeClr val="accent1"/>
                </a:solidFill>
              </a:rPr>
              <a:t> </a:t>
            </a:r>
            <a:r>
              <a:rPr lang="el-GR" sz="1800" b="1" dirty="0">
                <a:solidFill>
                  <a:schemeClr val="accent1"/>
                </a:solidFill>
                <a:latin typeface="Calibri" panose="020F0502020204030204" pitchFamily="34" charset="0"/>
              </a:rPr>
              <a:t>φοιτητές</a:t>
            </a:r>
            <a:endParaRPr lang="en-CY" sz="1800" b="1" dirty="0">
              <a:solidFill>
                <a:schemeClr val="accent1"/>
              </a:solidFill>
              <a:latin typeface="Calibri" panose="020F0502020204030204" pitchFamily="34" charset="0"/>
            </a:endParaRPr>
          </a:p>
          <a:p>
            <a:pPr>
              <a:buFont typeface="Arial" panose="020B0604020202020204" pitchFamily="34" charset="0"/>
              <a:buChar char="•"/>
            </a:pPr>
            <a:r>
              <a:rPr lang="en-US" sz="1600" dirty="0">
                <a:latin typeface="Calibri" panose="020F0502020204030204" pitchFamily="34" charset="0"/>
              </a:rPr>
              <a:t>Installments (30%, 50%, 20%)</a:t>
            </a:r>
          </a:p>
          <a:p>
            <a:pPr lvl="1">
              <a:buFont typeface="Courier New" panose="02070309020205020404" pitchFamily="49" charset="0"/>
              <a:buChar char="o"/>
            </a:pPr>
            <a:r>
              <a:rPr lang="en-US" sz="1400" dirty="0">
                <a:latin typeface="Calibri" panose="020F0502020204030204" pitchFamily="34" charset="0"/>
              </a:rPr>
              <a:t>30%: Before mobility (Learning Agreement, Grant Agreement, Air tickets, Visa, Copy of insurance coverage);</a:t>
            </a:r>
          </a:p>
          <a:p>
            <a:pPr lvl="1">
              <a:buFont typeface="Courier New" panose="02070309020205020404" pitchFamily="49" charset="0"/>
              <a:buChar char="o"/>
            </a:pPr>
            <a:r>
              <a:rPr lang="en-US" sz="1400" dirty="0">
                <a:latin typeface="Calibri" panose="020F0502020204030204" pitchFamily="34" charset="0"/>
              </a:rPr>
              <a:t>50% : During mobility (Arrival form, Boarding Passes)</a:t>
            </a:r>
          </a:p>
          <a:p>
            <a:pPr lvl="1">
              <a:buFont typeface="Courier New" panose="02070309020205020404" pitchFamily="49" charset="0"/>
              <a:buChar char="o"/>
            </a:pPr>
            <a:r>
              <a:rPr lang="en-US" sz="1400" dirty="0">
                <a:latin typeface="Calibri" panose="020F0502020204030204" pitchFamily="34" charset="0"/>
              </a:rPr>
              <a:t>20%: After mobility (final report, Boarding Passes, transcript of records, Letter of Attendance, Testimonial)</a:t>
            </a:r>
            <a:endParaRPr lang="el-GR" sz="1400" dirty="0">
              <a:latin typeface="Calibri" panose="020F0502020204030204" pitchFamily="34" charset="0"/>
            </a:endParaRPr>
          </a:p>
          <a:p>
            <a:pPr marL="0" indent="0">
              <a:buNone/>
            </a:pPr>
            <a:endParaRPr lang="en-US" dirty="0">
              <a:solidFill>
                <a:schemeClr val="accent1"/>
              </a:solidFill>
            </a:endParaRPr>
          </a:p>
          <a:p>
            <a:pPr>
              <a:buFont typeface="Wingdings" panose="05000000000000000000" pitchFamily="2" charset="2"/>
              <a:buChar char="v"/>
            </a:pPr>
            <a:r>
              <a:rPr lang="el-GR" dirty="0">
                <a:solidFill>
                  <a:schemeClr val="accent1"/>
                </a:solidFill>
              </a:rPr>
              <a:t> </a:t>
            </a:r>
            <a:r>
              <a:rPr lang="el-GR" sz="1800" b="1" dirty="0">
                <a:solidFill>
                  <a:schemeClr val="accent1"/>
                </a:solidFill>
                <a:latin typeface="Calibri" panose="020F0502020204030204" pitchFamily="34" charset="0"/>
              </a:rPr>
              <a:t>Για καθηγητές/προσωπικό</a:t>
            </a:r>
          </a:p>
          <a:p>
            <a:pPr>
              <a:buFont typeface="Arial" panose="020B0604020202020204" pitchFamily="34" charset="0"/>
              <a:buChar char="•"/>
            </a:pPr>
            <a:r>
              <a:rPr lang="el-GR" sz="1600" dirty="0">
                <a:latin typeface="Calibri" panose="020F0502020204030204" pitchFamily="34" charset="0"/>
              </a:rPr>
              <a:t> </a:t>
            </a:r>
            <a:r>
              <a:rPr lang="en-US" sz="1600" dirty="0">
                <a:latin typeface="Calibri" panose="020F0502020204030204" pitchFamily="34" charset="0"/>
              </a:rPr>
              <a:t>Installments (80%, 20%)</a:t>
            </a:r>
          </a:p>
          <a:p>
            <a:pPr lvl="1">
              <a:buFont typeface="Courier New" panose="02070309020205020404" pitchFamily="49" charset="0"/>
              <a:buChar char="o"/>
            </a:pPr>
            <a:r>
              <a:rPr lang="en-US" sz="1400" dirty="0">
                <a:latin typeface="Calibri" panose="020F0502020204030204" pitchFamily="34" charset="0"/>
              </a:rPr>
              <a:t>80%: Before Mobility (Teaching/Training Agreement, Grant Agreement, Air tickets, Visa, copy of Insurance coverage)</a:t>
            </a:r>
          </a:p>
          <a:p>
            <a:pPr lvl="1">
              <a:buFont typeface="Courier New" panose="02070309020205020404" pitchFamily="49" charset="0"/>
              <a:buChar char="o"/>
            </a:pPr>
            <a:r>
              <a:rPr lang="en-US" sz="1400" dirty="0">
                <a:latin typeface="Calibri" panose="020F0502020204030204" pitchFamily="34" charset="0"/>
              </a:rPr>
              <a:t>20%: After Mobility ( Final Report, Boarding Passes, Certificate of Attendance, Testimonial)</a:t>
            </a:r>
          </a:p>
        </p:txBody>
      </p:sp>
      <p:sp>
        <p:nvSpPr>
          <p:cNvPr id="3" name="Title 2">
            <a:extLst>
              <a:ext uri="{FF2B5EF4-FFF2-40B4-BE49-F238E27FC236}">
                <a16:creationId xmlns:a16="http://schemas.microsoft.com/office/drawing/2014/main" id="{612061FE-EA7F-BB60-A5CF-EDC5C9C11BCE}"/>
              </a:ext>
            </a:extLst>
          </p:cNvPr>
          <p:cNvSpPr>
            <a:spLocks noGrp="1"/>
          </p:cNvSpPr>
          <p:nvPr>
            <p:ph type="title"/>
          </p:nvPr>
        </p:nvSpPr>
        <p:spPr/>
        <p:txBody>
          <a:bodyPr/>
          <a:lstStyle/>
          <a:p>
            <a:r>
              <a:rPr lang="en-CY" dirty="0"/>
              <a:t>III. </a:t>
            </a:r>
            <a:r>
              <a:rPr lang="el-GR" dirty="0"/>
              <a:t>Υλοποίηση</a:t>
            </a:r>
            <a:r>
              <a:rPr lang="en-CY" dirty="0"/>
              <a:t> </a:t>
            </a:r>
            <a:r>
              <a:rPr lang="el-GR" dirty="0"/>
              <a:t>και παρακολούθηση δραστηριοτήτων</a:t>
            </a:r>
            <a:endParaRPr lang="en-US" dirty="0"/>
          </a:p>
        </p:txBody>
      </p:sp>
      <p:sp>
        <p:nvSpPr>
          <p:cNvPr id="5" name="Slide Number Placeholder 4">
            <a:extLst>
              <a:ext uri="{FF2B5EF4-FFF2-40B4-BE49-F238E27FC236}">
                <a16:creationId xmlns:a16="http://schemas.microsoft.com/office/drawing/2014/main" id="{BA3B4A98-A222-3D6E-3336-F4889A1984B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E7337E-6B17-014B-AB72-4F4640082CEB}" type="slidenum">
              <a:rPr kumimoji="0" lang="en-CY"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CY"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Text Placeholder 5">
            <a:extLst>
              <a:ext uri="{FF2B5EF4-FFF2-40B4-BE49-F238E27FC236}">
                <a16:creationId xmlns:a16="http://schemas.microsoft.com/office/drawing/2014/main" id="{9408F982-E3A7-486A-A5D7-2F7355EBD9C0}"/>
              </a:ext>
            </a:extLst>
          </p:cNvPr>
          <p:cNvSpPr>
            <a:spLocks noGrp="1"/>
          </p:cNvSpPr>
          <p:nvPr>
            <p:ph type="body" sz="quarter" idx="15"/>
          </p:nvPr>
        </p:nvSpPr>
        <p:spPr/>
        <p:txBody>
          <a:bodyPr/>
          <a:lstStyle/>
          <a:p>
            <a:endParaRPr lang="en-US"/>
          </a:p>
        </p:txBody>
      </p:sp>
      <p:sp>
        <p:nvSpPr>
          <p:cNvPr id="4" name="Footer Placeholder 6">
            <a:extLst>
              <a:ext uri="{FF2B5EF4-FFF2-40B4-BE49-F238E27FC236}">
                <a16:creationId xmlns:a16="http://schemas.microsoft.com/office/drawing/2014/main" id="{B515CCD8-8EDF-44F9-C9D6-991CCBFCBCF0}"/>
              </a:ext>
            </a:extLst>
          </p:cNvPr>
          <p:cNvSpPr>
            <a:spLocks noGrp="1"/>
          </p:cNvSpPr>
          <p:nvPr>
            <p:ph type="ftr" sz="quarter" idx="3"/>
          </p:nvPr>
        </p:nvSpPr>
        <p:spPr>
          <a:xfrm>
            <a:off x="2767729" y="6415778"/>
            <a:ext cx="6656542"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dirty="0">
                <a:ln>
                  <a:noFill/>
                </a:ln>
                <a:solidFill>
                  <a:srgbClr val="FFFFFF"/>
                </a:solidFill>
                <a:effectLst/>
                <a:uLnTx/>
                <a:uFillTx/>
                <a:latin typeface="Arial" panose="020B0604020202020204"/>
                <a:ea typeface="+mn-ea"/>
                <a:cs typeface="+mn-cs"/>
              </a:rPr>
              <a:t>ΚΑ171, </a:t>
            </a:r>
            <a:r>
              <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rPr>
              <a:t>UNIC Erasmus</a:t>
            </a:r>
            <a:endParaRPr kumimoji="0" lang="en-CY"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6416805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D87305-39F5-8CD3-E8D0-831E46A3E259}"/>
              </a:ext>
            </a:extLst>
          </p:cNvPr>
          <p:cNvSpPr>
            <a:spLocks noGrp="1"/>
          </p:cNvSpPr>
          <p:nvPr>
            <p:ph idx="1"/>
          </p:nvPr>
        </p:nvSpPr>
        <p:spPr>
          <a:xfrm>
            <a:off x="838200" y="1585927"/>
            <a:ext cx="10515600" cy="4590153"/>
          </a:xfrm>
        </p:spPr>
        <p:txBody>
          <a:bodyPr/>
          <a:lstStyle/>
          <a:p>
            <a:pPr>
              <a:buFont typeface="Wingdings" panose="05000000000000000000" pitchFamily="2" charset="2"/>
              <a:buChar char="v"/>
            </a:pPr>
            <a:r>
              <a:rPr lang="en-US" sz="1800" dirty="0">
                <a:solidFill>
                  <a:schemeClr val="accent1"/>
                </a:solidFill>
                <a:latin typeface="Calibri" panose="020F0502020204030204" pitchFamily="34" charset="0"/>
              </a:rPr>
              <a:t>Contact Details abroad</a:t>
            </a:r>
            <a:r>
              <a:rPr lang="el-GR" sz="1800" dirty="0">
                <a:solidFill>
                  <a:schemeClr val="accent1"/>
                </a:solidFill>
                <a:latin typeface="Calibri" panose="020F0502020204030204" pitchFamily="34" charset="0"/>
              </a:rPr>
              <a:t> </a:t>
            </a:r>
            <a:r>
              <a:rPr lang="el-GR" sz="1800" dirty="0">
                <a:solidFill>
                  <a:schemeClr val="tx2"/>
                </a:solidFill>
                <a:latin typeface="Calibri" panose="020F0502020204030204" pitchFamily="34" charset="0"/>
              </a:rPr>
              <a:t>(διεύθυνση νέας διαμονής, νέο τηλέφωνο)</a:t>
            </a:r>
            <a:endParaRPr lang="en-US" sz="1800" dirty="0">
              <a:solidFill>
                <a:schemeClr val="tx2"/>
              </a:solidFill>
              <a:latin typeface="Calibri" panose="020F0502020204030204" pitchFamily="34" charset="0"/>
            </a:endParaRPr>
          </a:p>
          <a:p>
            <a:pPr>
              <a:buFont typeface="Wingdings" panose="05000000000000000000" pitchFamily="2" charset="2"/>
              <a:buChar char="v"/>
            </a:pPr>
            <a:r>
              <a:rPr lang="en-US" sz="1800" dirty="0">
                <a:solidFill>
                  <a:schemeClr val="accent1"/>
                </a:solidFill>
                <a:latin typeface="Calibri" panose="020F0502020204030204" pitchFamily="34" charset="0"/>
              </a:rPr>
              <a:t>Emergency contact details </a:t>
            </a:r>
            <a:endParaRPr lang="el-GR" sz="1800" dirty="0">
              <a:solidFill>
                <a:schemeClr val="tx2"/>
              </a:solidFill>
              <a:latin typeface="Calibri" panose="020F0502020204030204" pitchFamily="34" charset="0"/>
            </a:endParaRPr>
          </a:p>
          <a:p>
            <a:pPr>
              <a:buFont typeface="Wingdings" panose="05000000000000000000" pitchFamily="2" charset="2"/>
              <a:buChar char="v"/>
            </a:pPr>
            <a:r>
              <a:rPr lang="el-GR" sz="1800" dirty="0">
                <a:solidFill>
                  <a:schemeClr val="accent1"/>
                </a:solidFill>
                <a:latin typeface="Calibri" panose="020F0502020204030204" pitchFamily="34" charset="0"/>
              </a:rPr>
              <a:t>Στενή επικοινωνία </a:t>
            </a:r>
            <a:r>
              <a:rPr lang="el-GR" sz="1800" dirty="0">
                <a:solidFill>
                  <a:schemeClr val="tx2"/>
                </a:solidFill>
                <a:latin typeface="Calibri" panose="020F0502020204030204" pitchFamily="34" charset="0"/>
              </a:rPr>
              <a:t>με τους συνεργάτες μας </a:t>
            </a:r>
            <a:endParaRPr lang="en-US" sz="1800" dirty="0">
              <a:solidFill>
                <a:schemeClr val="tx2"/>
              </a:solidFill>
              <a:latin typeface="Calibri" panose="020F0502020204030204" pitchFamily="34" charset="0"/>
            </a:endParaRPr>
          </a:p>
          <a:p>
            <a:pPr>
              <a:buFont typeface="Wingdings" panose="05000000000000000000" pitchFamily="2" charset="2"/>
              <a:buChar char="v"/>
            </a:pPr>
            <a:r>
              <a:rPr lang="el-GR" sz="1800" dirty="0">
                <a:solidFill>
                  <a:schemeClr val="accent1"/>
                </a:solidFill>
                <a:latin typeface="Calibri" panose="020F0502020204030204" pitchFamily="34" charset="0"/>
              </a:rPr>
              <a:t>Επίσκεψη</a:t>
            </a:r>
            <a:r>
              <a:rPr lang="el-GR" sz="1800" dirty="0">
                <a:solidFill>
                  <a:schemeClr val="tx2"/>
                </a:solidFill>
                <a:latin typeface="Calibri" panose="020F0502020204030204" pitchFamily="34" charset="0"/>
              </a:rPr>
              <a:t> στο Ιδρύματος Υποδοχής</a:t>
            </a:r>
            <a:r>
              <a:rPr lang="en-US" sz="1800" dirty="0">
                <a:solidFill>
                  <a:schemeClr val="tx2"/>
                </a:solidFill>
                <a:latin typeface="Calibri" panose="020F0502020204030204" pitchFamily="34" charset="0"/>
              </a:rPr>
              <a:t> </a:t>
            </a:r>
            <a:r>
              <a:rPr lang="el-GR" sz="1800" dirty="0">
                <a:solidFill>
                  <a:schemeClr val="tx2"/>
                </a:solidFill>
                <a:latin typeface="Calibri" panose="020F0502020204030204" pitchFamily="34" charset="0"/>
              </a:rPr>
              <a:t>από διοικητικό/ακαδημαϊκό προσωπικό, ώστε να υπάρχει άτομο που θα δίνει συμβουλές σε φοιτητές και συναδέλφους</a:t>
            </a:r>
            <a:endParaRPr lang="en-US" sz="1800" dirty="0">
              <a:solidFill>
                <a:schemeClr val="tx2"/>
              </a:solidFill>
              <a:latin typeface="Calibri" panose="020F0502020204030204" pitchFamily="34" charset="0"/>
            </a:endParaRPr>
          </a:p>
          <a:p>
            <a:pPr>
              <a:buFont typeface="Wingdings" panose="05000000000000000000" pitchFamily="2" charset="2"/>
              <a:buChar char="v"/>
            </a:pPr>
            <a:r>
              <a:rPr lang="en-CY" sz="1800" dirty="0">
                <a:solidFill>
                  <a:schemeClr val="accent1"/>
                </a:solidFill>
                <a:latin typeface="Calibri" panose="020F0502020204030204" pitchFamily="34" charset="0"/>
              </a:rPr>
              <a:t> </a:t>
            </a:r>
            <a:r>
              <a:rPr lang="el-GR" sz="1800" dirty="0">
                <a:solidFill>
                  <a:schemeClr val="tx2"/>
                </a:solidFill>
                <a:latin typeface="Calibri" panose="020F0502020204030204" pitchFamily="34" charset="0"/>
              </a:rPr>
              <a:t>Πριν</a:t>
            </a:r>
            <a:r>
              <a:rPr lang="el-GR" sz="1800" dirty="0">
                <a:solidFill>
                  <a:schemeClr val="accent1"/>
                </a:solidFill>
                <a:latin typeface="Calibri" panose="020F0502020204030204" pitchFamily="34" charset="0"/>
              </a:rPr>
              <a:t> </a:t>
            </a:r>
            <a:r>
              <a:rPr lang="el-GR" sz="1800" dirty="0">
                <a:solidFill>
                  <a:schemeClr val="tx2"/>
                </a:solidFill>
                <a:latin typeface="Calibri" panose="020F0502020204030204" pitchFamily="34" charset="0"/>
              </a:rPr>
              <a:t>το τη λήξη του </a:t>
            </a:r>
            <a:r>
              <a:rPr lang="en-US" sz="1800" dirty="0">
                <a:solidFill>
                  <a:schemeClr val="tx2"/>
                </a:solidFill>
                <a:latin typeface="Calibri" panose="020F0502020204030204" pitchFamily="34" charset="0"/>
              </a:rPr>
              <a:t>project</a:t>
            </a:r>
            <a:r>
              <a:rPr lang="el-GR" sz="1800" dirty="0">
                <a:solidFill>
                  <a:schemeClr val="tx2"/>
                </a:solidFill>
                <a:latin typeface="Calibri" panose="020F0502020204030204" pitchFamily="34" charset="0"/>
              </a:rPr>
              <a:t> (~1 εξάμηνο πριν)</a:t>
            </a:r>
            <a:r>
              <a:rPr lang="en-US" sz="1800" dirty="0">
                <a:solidFill>
                  <a:schemeClr val="tx2"/>
                </a:solidFill>
                <a:latin typeface="Calibri" panose="020F0502020204030204" pitchFamily="34" charset="0"/>
                <a:sym typeface="Wingdings" panose="05000000000000000000" pitchFamily="2" charset="2"/>
              </a:rPr>
              <a:t></a:t>
            </a:r>
            <a:r>
              <a:rPr lang="el-GR" sz="1800" dirty="0">
                <a:solidFill>
                  <a:schemeClr val="tx2"/>
                </a:solidFill>
                <a:latin typeface="Calibri" panose="020F0502020204030204" pitchFamily="34" charset="0"/>
              </a:rPr>
              <a:t> </a:t>
            </a:r>
            <a:r>
              <a:rPr lang="el-GR" sz="1800" dirty="0">
                <a:solidFill>
                  <a:schemeClr val="accent1"/>
                </a:solidFill>
                <a:latin typeface="Calibri" panose="020F0502020204030204" pitchFamily="34" charset="0"/>
              </a:rPr>
              <a:t>προσπάθεια απορρόφησης</a:t>
            </a:r>
            <a:r>
              <a:rPr lang="el-GR" sz="1800" dirty="0">
                <a:solidFill>
                  <a:schemeClr val="tx2"/>
                </a:solidFill>
                <a:latin typeface="Calibri" panose="020F0502020204030204" pitchFamily="34" charset="0"/>
              </a:rPr>
              <a:t> όλου του εγκεκριμένου </a:t>
            </a:r>
            <a:r>
              <a:rPr lang="el-GR" sz="1800" dirty="0">
                <a:solidFill>
                  <a:schemeClr val="accent1"/>
                </a:solidFill>
                <a:latin typeface="Calibri" panose="020F0502020204030204" pitchFamily="34" charset="0"/>
              </a:rPr>
              <a:t>κονδυλίου</a:t>
            </a:r>
            <a:r>
              <a:rPr lang="en-US" sz="1800" dirty="0">
                <a:solidFill>
                  <a:schemeClr val="tx2"/>
                </a:solidFill>
                <a:latin typeface="Calibri" panose="020F0502020204030204" pitchFamily="34" charset="0"/>
              </a:rPr>
              <a:t>:</a:t>
            </a:r>
          </a:p>
          <a:p>
            <a:pPr lvl="1">
              <a:buFont typeface="Arial" panose="020B0604020202020204" pitchFamily="34" charset="0"/>
              <a:buChar char="•"/>
            </a:pPr>
            <a:r>
              <a:rPr lang="el-GR" sz="1600" dirty="0">
                <a:solidFill>
                  <a:schemeClr val="tx2"/>
                </a:solidFill>
                <a:latin typeface="Calibri" panose="020F0502020204030204" pitchFamily="34" charset="0"/>
              </a:rPr>
              <a:t> Όλα τα </a:t>
            </a:r>
            <a:r>
              <a:rPr lang="en-US" sz="1600" dirty="0">
                <a:solidFill>
                  <a:schemeClr val="tx2"/>
                </a:solidFill>
                <a:latin typeface="Calibri" panose="020F0502020204030204" pitchFamily="34" charset="0"/>
              </a:rPr>
              <a:t>SMS </a:t>
            </a:r>
            <a:r>
              <a:rPr lang="el-GR" sz="1600" dirty="0">
                <a:solidFill>
                  <a:schemeClr val="tx2"/>
                </a:solidFill>
                <a:latin typeface="Calibri" panose="020F0502020204030204" pitchFamily="34" charset="0"/>
              </a:rPr>
              <a:t>γίνονται </a:t>
            </a:r>
            <a:r>
              <a:rPr lang="en-US" sz="1600" dirty="0">
                <a:solidFill>
                  <a:schemeClr val="tx2"/>
                </a:solidFill>
                <a:latin typeface="Calibri" panose="020F0502020204030204" pitchFamily="34" charset="0"/>
              </a:rPr>
              <a:t>STA/STT – </a:t>
            </a:r>
            <a:r>
              <a:rPr lang="el-GR" sz="1600" dirty="0">
                <a:solidFill>
                  <a:schemeClr val="tx2"/>
                </a:solidFill>
                <a:latin typeface="Calibri" panose="020F0502020204030204" pitchFamily="34" charset="0"/>
              </a:rPr>
              <a:t>βάση του </a:t>
            </a:r>
            <a:r>
              <a:rPr lang="en-US" sz="1600" dirty="0">
                <a:solidFill>
                  <a:schemeClr val="tx2"/>
                </a:solidFill>
                <a:latin typeface="Calibri" panose="020F0502020204030204" pitchFamily="34" charset="0"/>
              </a:rPr>
              <a:t>Grant Agreement</a:t>
            </a:r>
          </a:p>
          <a:p>
            <a:pPr lvl="1">
              <a:buFont typeface="Arial" panose="020B0604020202020204" pitchFamily="34" charset="0"/>
              <a:buChar char="•"/>
            </a:pPr>
            <a:r>
              <a:rPr lang="el-GR" sz="1600" dirty="0">
                <a:solidFill>
                  <a:schemeClr val="tx2"/>
                </a:solidFill>
                <a:latin typeface="Calibri" panose="020F0502020204030204" pitchFamily="34" charset="0"/>
              </a:rPr>
              <a:t>Σε περίπτωση ενδιαφέροντος για προσθήκη νέου Ιδρύματος από το ίδιο </a:t>
            </a:r>
            <a:r>
              <a:rPr lang="en-US" sz="1600" dirty="0">
                <a:solidFill>
                  <a:schemeClr val="tx2"/>
                </a:solidFill>
                <a:latin typeface="Calibri" panose="020F0502020204030204" pitchFamily="34" charset="0"/>
              </a:rPr>
              <a:t>Region, </a:t>
            </a:r>
            <a:r>
              <a:rPr lang="el-GR" sz="1600" dirty="0">
                <a:solidFill>
                  <a:schemeClr val="tx2"/>
                </a:solidFill>
                <a:latin typeface="Calibri" panose="020F0502020204030204" pitchFamily="34" charset="0"/>
              </a:rPr>
              <a:t>επικοινωνούμε με το ΙΔΕΠ για έγκριση</a:t>
            </a:r>
            <a:endParaRPr lang="en-CY" sz="1600" dirty="0">
              <a:solidFill>
                <a:schemeClr val="tx2"/>
              </a:solidFill>
              <a:latin typeface="Calibri" panose="020F0502020204030204" pitchFamily="34" charset="0"/>
            </a:endParaRPr>
          </a:p>
          <a:p>
            <a:pPr marL="301625" indent="-285750">
              <a:buFont typeface="Wingdings" panose="05000000000000000000" pitchFamily="2" charset="2"/>
              <a:buChar char="v"/>
            </a:pPr>
            <a:r>
              <a:rPr lang="el-GR" sz="1800" dirty="0">
                <a:solidFill>
                  <a:schemeClr val="accent1"/>
                </a:solidFill>
                <a:latin typeface="Calibri" panose="020F0502020204030204" pitchFamily="34" charset="0"/>
              </a:rPr>
              <a:t>Διοργάνωση </a:t>
            </a:r>
            <a:r>
              <a:rPr lang="en-US" sz="1800" dirty="0">
                <a:solidFill>
                  <a:schemeClr val="accent1"/>
                </a:solidFill>
                <a:latin typeface="Calibri" panose="020F0502020204030204" pitchFamily="34" charset="0"/>
              </a:rPr>
              <a:t>Erasmus International Staff Week – ICM</a:t>
            </a:r>
            <a:endParaRPr lang="el-GR" sz="1800" dirty="0">
              <a:solidFill>
                <a:schemeClr val="accent1"/>
              </a:solidFill>
              <a:latin typeface="Calibri" panose="020F0502020204030204" pitchFamily="34" charset="0"/>
            </a:endParaRPr>
          </a:p>
          <a:p>
            <a:pPr marL="569913" lvl="1" indent="-285750">
              <a:buFont typeface="Arial" panose="020B0604020202020204" pitchFamily="34" charset="0"/>
              <a:buChar char="•"/>
            </a:pPr>
            <a:r>
              <a:rPr lang="el-GR" sz="1600" dirty="0">
                <a:solidFill>
                  <a:schemeClr val="tx2"/>
                </a:solidFill>
                <a:latin typeface="Calibri" panose="020F0502020204030204" pitchFamily="34" charset="0"/>
              </a:rPr>
              <a:t>Έρχονται στην Κύπρο οι συνεργάτες μας </a:t>
            </a:r>
            <a:r>
              <a:rPr lang="el-GR" sz="1600" dirty="0">
                <a:solidFill>
                  <a:schemeClr val="tx2"/>
                </a:solidFill>
                <a:latin typeface="Calibri" panose="020F0502020204030204" pitchFamily="34" charset="0"/>
                <a:sym typeface="Wingdings" panose="05000000000000000000" pitchFamily="2" charset="2"/>
              </a:rPr>
              <a:t> Ενδυνάμωση επαγγελματικής σχέσης</a:t>
            </a:r>
          </a:p>
          <a:p>
            <a:pPr marL="569913" lvl="1" indent="-285750">
              <a:buFont typeface="Arial" panose="020B0604020202020204" pitchFamily="34" charset="0"/>
              <a:buChar char="•"/>
            </a:pPr>
            <a:r>
              <a:rPr lang="el-GR" sz="1600" dirty="0">
                <a:solidFill>
                  <a:schemeClr val="tx2"/>
                </a:solidFill>
                <a:latin typeface="Calibri" panose="020F0502020204030204" pitchFamily="34" charset="0"/>
                <a:sym typeface="Wingdings" panose="05000000000000000000" pitchFamily="2" charset="2"/>
              </a:rPr>
              <a:t>Επίσκεψη στο </a:t>
            </a:r>
            <a:r>
              <a:rPr lang="en-US" sz="1600" dirty="0">
                <a:solidFill>
                  <a:schemeClr val="tx2"/>
                </a:solidFill>
                <a:latin typeface="Calibri" panose="020F0502020204030204" pitchFamily="34" charset="0"/>
                <a:sym typeface="Wingdings" panose="05000000000000000000" pitchFamily="2" charset="2"/>
              </a:rPr>
              <a:t>campus </a:t>
            </a:r>
            <a:r>
              <a:rPr lang="en-CY" sz="1600" dirty="0">
                <a:solidFill>
                  <a:schemeClr val="tx2"/>
                </a:solidFill>
                <a:latin typeface="Calibri" panose="020F0502020204030204" pitchFamily="34" charset="0"/>
                <a:sym typeface="Wingdings" panose="05000000000000000000" pitchFamily="2" charset="2"/>
              </a:rPr>
              <a:t> </a:t>
            </a:r>
            <a:r>
              <a:rPr lang="el-GR" sz="1600" dirty="0">
                <a:solidFill>
                  <a:schemeClr val="tx2"/>
                </a:solidFill>
                <a:latin typeface="Calibri" panose="020F0502020204030204" pitchFamily="34" charset="0"/>
                <a:sym typeface="Wingdings" panose="05000000000000000000" pitchFamily="2" charset="2"/>
              </a:rPr>
              <a:t>γνωριμία με τον συντονιστή του </a:t>
            </a:r>
            <a:r>
              <a:rPr lang="en-US" sz="1600" dirty="0">
                <a:solidFill>
                  <a:schemeClr val="tx2"/>
                </a:solidFill>
                <a:latin typeface="Calibri" panose="020F0502020204030204" pitchFamily="34" charset="0"/>
                <a:sym typeface="Wingdings" panose="05000000000000000000" pitchFamily="2" charset="2"/>
              </a:rPr>
              <a:t>project</a:t>
            </a:r>
            <a:endParaRPr lang="el-GR" sz="1600" dirty="0">
              <a:solidFill>
                <a:schemeClr val="tx2"/>
              </a:solidFill>
              <a:latin typeface="Calibri" panose="020F0502020204030204" pitchFamily="34" charset="0"/>
              <a:sym typeface="Wingdings" panose="05000000000000000000" pitchFamily="2" charset="2"/>
            </a:endParaRPr>
          </a:p>
          <a:p>
            <a:pPr marL="569913" lvl="1" indent="-285750">
              <a:buFont typeface="Arial" panose="020B0604020202020204" pitchFamily="34" charset="0"/>
              <a:buChar char="•"/>
            </a:pPr>
            <a:r>
              <a:rPr lang="el-GR" sz="1600" dirty="0">
                <a:solidFill>
                  <a:schemeClr val="tx2"/>
                </a:solidFill>
                <a:latin typeface="Calibri" panose="020F0502020204030204" pitchFamily="34" charset="0"/>
                <a:sym typeface="Wingdings" panose="05000000000000000000" pitchFamily="2" charset="2"/>
              </a:rPr>
              <a:t>Συζητήσεις, </a:t>
            </a:r>
            <a:r>
              <a:rPr lang="en-US" sz="1600" dirty="0">
                <a:solidFill>
                  <a:schemeClr val="tx2"/>
                </a:solidFill>
                <a:latin typeface="Calibri" panose="020F0502020204030204" pitchFamily="34" charset="0"/>
                <a:sym typeface="Wingdings" panose="05000000000000000000" pitchFamily="2" charset="2"/>
              </a:rPr>
              <a:t>sessions, </a:t>
            </a:r>
            <a:r>
              <a:rPr lang="en-CY" sz="1600" dirty="0">
                <a:solidFill>
                  <a:schemeClr val="tx2"/>
                </a:solidFill>
                <a:latin typeface="Calibri" panose="020F0502020204030204" pitchFamily="34" charset="0"/>
                <a:sym typeface="Wingdings" panose="05000000000000000000" pitchFamily="2" charset="2"/>
              </a:rPr>
              <a:t>workshops</a:t>
            </a:r>
            <a:r>
              <a:rPr lang="el-GR" sz="1600" dirty="0">
                <a:solidFill>
                  <a:schemeClr val="tx2"/>
                </a:solidFill>
                <a:latin typeface="Calibri" panose="020F0502020204030204" pitchFamily="34" charset="0"/>
                <a:sym typeface="Wingdings" panose="05000000000000000000" pitchFamily="2" charset="2"/>
              </a:rPr>
              <a:t>, παρουσιάσεις </a:t>
            </a:r>
            <a:r>
              <a:rPr lang="el-GR" sz="1600" dirty="0" err="1">
                <a:solidFill>
                  <a:schemeClr val="tx2"/>
                </a:solidFill>
                <a:latin typeface="Calibri" panose="020F0502020204030204" pitchFamily="34" charset="0"/>
                <a:sym typeface="Wingdings" panose="05000000000000000000" pitchFamily="2" charset="2"/>
              </a:rPr>
              <a:t>κτλ</a:t>
            </a:r>
            <a:endParaRPr lang="el-GR" sz="1600" dirty="0">
              <a:solidFill>
                <a:schemeClr val="tx2"/>
              </a:solidFill>
              <a:latin typeface="Calibri" panose="020F0502020204030204" pitchFamily="34" charset="0"/>
              <a:sym typeface="Wingdings" panose="05000000000000000000" pitchFamily="2" charset="2"/>
            </a:endParaRPr>
          </a:p>
          <a:p>
            <a:pPr marL="569913" lvl="1" indent="-285750">
              <a:buFont typeface="Arial" panose="020B0604020202020204" pitchFamily="34" charset="0"/>
              <a:buChar char="•"/>
            </a:pPr>
            <a:r>
              <a:rPr lang="el-GR" sz="1600" dirty="0">
                <a:solidFill>
                  <a:schemeClr val="tx2"/>
                </a:solidFill>
                <a:latin typeface="Calibri" panose="020F0502020204030204" pitchFamily="34" charset="0"/>
                <a:sym typeface="Wingdings" panose="05000000000000000000" pitchFamily="2" charset="2"/>
              </a:rPr>
              <a:t>Απορρόφηση κονδυλίου</a:t>
            </a:r>
            <a:r>
              <a:rPr lang="el-GR" sz="1600" dirty="0">
                <a:solidFill>
                  <a:schemeClr val="tx2"/>
                </a:solidFill>
                <a:latin typeface="Calibri" panose="020F0502020204030204" pitchFamily="34" charset="0"/>
              </a:rPr>
              <a:t> </a:t>
            </a:r>
            <a:endParaRPr lang="en-CY" sz="1600" dirty="0">
              <a:solidFill>
                <a:schemeClr val="tx2"/>
              </a:solidFill>
              <a:latin typeface="Calibri" panose="020F0502020204030204" pitchFamily="34" charset="0"/>
            </a:endParaRPr>
          </a:p>
        </p:txBody>
      </p:sp>
      <p:sp>
        <p:nvSpPr>
          <p:cNvPr id="5" name="Slide Number Placeholder 4">
            <a:extLst>
              <a:ext uri="{FF2B5EF4-FFF2-40B4-BE49-F238E27FC236}">
                <a16:creationId xmlns:a16="http://schemas.microsoft.com/office/drawing/2014/main" id="{02AA65F4-9117-9A37-CF9B-83DF06B8D76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E7337E-6B17-014B-AB72-4F4640082CEB}" type="slidenum">
              <a:rPr kumimoji="0" lang="en-CY"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CY"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 name="Title 2">
            <a:extLst>
              <a:ext uri="{FF2B5EF4-FFF2-40B4-BE49-F238E27FC236}">
                <a16:creationId xmlns:a16="http://schemas.microsoft.com/office/drawing/2014/main" id="{7CA4E094-1D61-9BDA-AF6B-2948C83DC823}"/>
              </a:ext>
            </a:extLst>
          </p:cNvPr>
          <p:cNvSpPr>
            <a:spLocks noGrp="1"/>
          </p:cNvSpPr>
          <p:nvPr>
            <p:ph type="title"/>
          </p:nvPr>
        </p:nvSpPr>
        <p:spPr>
          <a:xfrm>
            <a:off x="838200" y="365126"/>
            <a:ext cx="10515600" cy="697958"/>
          </a:xfrm>
        </p:spPr>
        <p:txBody>
          <a:bodyPr/>
          <a:lstStyle/>
          <a:p>
            <a:r>
              <a:rPr lang="en-CY" dirty="0"/>
              <a:t>III. </a:t>
            </a:r>
            <a:r>
              <a:rPr lang="el-GR" dirty="0"/>
              <a:t>Υλοποίηση</a:t>
            </a:r>
            <a:r>
              <a:rPr lang="en-CY" dirty="0"/>
              <a:t> </a:t>
            </a:r>
            <a:r>
              <a:rPr lang="el-GR" dirty="0"/>
              <a:t>και παρακολούθηση δραστηριοτήτων</a:t>
            </a:r>
            <a:endParaRPr lang="en-US" dirty="0"/>
          </a:p>
        </p:txBody>
      </p:sp>
      <p:sp>
        <p:nvSpPr>
          <p:cNvPr id="3" name="Footer Placeholder 6">
            <a:extLst>
              <a:ext uri="{FF2B5EF4-FFF2-40B4-BE49-F238E27FC236}">
                <a16:creationId xmlns:a16="http://schemas.microsoft.com/office/drawing/2014/main" id="{2A272758-8356-EA75-9B24-A07CAF308C0D}"/>
              </a:ext>
            </a:extLst>
          </p:cNvPr>
          <p:cNvSpPr>
            <a:spLocks noGrp="1"/>
          </p:cNvSpPr>
          <p:nvPr>
            <p:ph type="ftr" sz="quarter" idx="3"/>
          </p:nvPr>
        </p:nvSpPr>
        <p:spPr>
          <a:xfrm>
            <a:off x="2767729" y="6415778"/>
            <a:ext cx="6656542"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dirty="0">
                <a:ln>
                  <a:noFill/>
                </a:ln>
                <a:solidFill>
                  <a:srgbClr val="FFFFFF"/>
                </a:solidFill>
                <a:effectLst/>
                <a:uLnTx/>
                <a:uFillTx/>
                <a:latin typeface="Arial" panose="020B0604020202020204"/>
                <a:ea typeface="+mn-ea"/>
                <a:cs typeface="+mn-cs"/>
              </a:rPr>
              <a:t>ΚΑ171, </a:t>
            </a:r>
            <a:r>
              <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rPr>
              <a:t>UNIC Erasmus</a:t>
            </a:r>
            <a:endParaRPr kumimoji="0" lang="en-CY"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9461228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1500CD-5CB3-CB5C-43A6-5E6DF4F63800}"/>
              </a:ext>
            </a:extLst>
          </p:cNvPr>
          <p:cNvSpPr>
            <a:spLocks noGrp="1"/>
          </p:cNvSpPr>
          <p:nvPr>
            <p:ph idx="1"/>
          </p:nvPr>
        </p:nvSpPr>
        <p:spPr>
          <a:xfrm>
            <a:off x="838200" y="1585928"/>
            <a:ext cx="10515600" cy="3999570"/>
          </a:xfrm>
        </p:spPr>
        <p:txBody>
          <a:bodyPr/>
          <a:lstStyle/>
          <a:p>
            <a:pPr>
              <a:buFont typeface="Wingdings" panose="05000000000000000000" pitchFamily="2" charset="2"/>
              <a:buChar char="v"/>
            </a:pPr>
            <a:r>
              <a:rPr lang="el-GR" sz="1600" dirty="0">
                <a:solidFill>
                  <a:schemeClr val="accent1"/>
                </a:solidFill>
                <a:latin typeface="Calibri" panose="020F0502020204030204" pitchFamily="34" charset="0"/>
                <a:cs typeface="Calibri" panose="020F0502020204030204" pitchFamily="34" charset="0"/>
              </a:rPr>
              <a:t> </a:t>
            </a:r>
            <a:r>
              <a:rPr lang="el-GR" sz="1800" b="1" dirty="0">
                <a:solidFill>
                  <a:schemeClr val="accent1"/>
                </a:solidFill>
                <a:latin typeface="Calibri" panose="020F0502020204030204" pitchFamily="34" charset="0"/>
              </a:rPr>
              <a:t>Προώθηση </a:t>
            </a:r>
            <a:r>
              <a:rPr lang="el-GR" sz="1600" dirty="0">
                <a:latin typeface="Calibri" panose="020F0502020204030204" pitchFamily="34" charset="0"/>
                <a:cs typeface="Calibri" panose="020F0502020204030204" pitchFamily="34" charset="0"/>
              </a:rPr>
              <a:t>δραστηριοτήτων στα Μέσα Κοινωνικής Δικτύωσης</a:t>
            </a:r>
          </a:p>
          <a:p>
            <a:pPr>
              <a:buFont typeface="Wingdings" panose="05000000000000000000" pitchFamily="2" charset="2"/>
              <a:buChar char="v"/>
            </a:pPr>
            <a:r>
              <a:rPr lang="el-GR" sz="1600" dirty="0">
                <a:solidFill>
                  <a:schemeClr val="accent1"/>
                </a:solidFill>
                <a:latin typeface="Calibri" panose="020F0502020204030204" pitchFamily="34" charset="0"/>
                <a:cs typeface="Calibri" panose="020F0502020204030204" pitchFamily="34" charset="0"/>
              </a:rPr>
              <a:t> </a:t>
            </a:r>
            <a:r>
              <a:rPr lang="el-GR" sz="1800" b="1" dirty="0">
                <a:solidFill>
                  <a:schemeClr val="accent1"/>
                </a:solidFill>
                <a:latin typeface="Calibri" panose="020F0502020204030204" pitchFamily="34" charset="0"/>
              </a:rPr>
              <a:t>Ανασκόπηση αποτελεσμάτων </a:t>
            </a:r>
            <a:r>
              <a:rPr lang="el-GR" sz="1600" dirty="0">
                <a:latin typeface="Calibri" panose="020F0502020204030204" pitchFamily="34" charset="0"/>
                <a:cs typeface="Calibri" panose="020F0502020204030204" pitchFamily="34" charset="0"/>
              </a:rPr>
              <a:t>και αξιολόγηση συνεργασίας μέσω της ανατροφοδότησης που λαμβάνουμε από τους συμμετέχοντες και από την εμπειρία του Γραφείου </a:t>
            </a:r>
            <a:r>
              <a:rPr lang="en-US" sz="1600" dirty="0">
                <a:latin typeface="Calibri" panose="020F0502020204030204" pitchFamily="34" charset="0"/>
                <a:cs typeface="Calibri" panose="020F0502020204030204" pitchFamily="34" charset="0"/>
              </a:rPr>
              <a:t>Erasmus</a:t>
            </a:r>
            <a:endParaRPr lang="el-GR" sz="1600" dirty="0">
              <a:latin typeface="Calibri" panose="020F0502020204030204" pitchFamily="34" charset="0"/>
              <a:cs typeface="Calibri" panose="020F0502020204030204" pitchFamily="34" charset="0"/>
            </a:endParaRPr>
          </a:p>
          <a:p>
            <a:pPr>
              <a:buFont typeface="Wingdings" panose="05000000000000000000" pitchFamily="2" charset="2"/>
              <a:buChar char="v"/>
            </a:pPr>
            <a:r>
              <a:rPr lang="en-CY" sz="1600" dirty="0">
                <a:solidFill>
                  <a:schemeClr val="accent1"/>
                </a:solidFill>
                <a:latin typeface="Calibri" panose="020F0502020204030204" pitchFamily="34" charset="0"/>
                <a:cs typeface="Calibri" panose="020F0502020204030204" pitchFamily="34" charset="0"/>
              </a:rPr>
              <a:t> </a:t>
            </a:r>
            <a:r>
              <a:rPr lang="en-US" sz="1800" b="1" dirty="0">
                <a:solidFill>
                  <a:schemeClr val="accent1"/>
                </a:solidFill>
                <a:latin typeface="Calibri" panose="020F0502020204030204" pitchFamily="34" charset="0"/>
              </a:rPr>
              <a:t>Final report </a:t>
            </a:r>
            <a:r>
              <a:rPr lang="en-CY" sz="1600" dirty="0">
                <a:latin typeface="Calibri" panose="020F0502020204030204" pitchFamily="34" charset="0"/>
                <a:cs typeface="Calibri" panose="020F0502020204030204" pitchFamily="34" charset="0"/>
              </a:rPr>
              <a:t>–</a:t>
            </a:r>
            <a:r>
              <a:rPr lang="el-GR" sz="1600" dirty="0">
                <a:latin typeface="Calibri" panose="020F0502020204030204" pitchFamily="34" charset="0"/>
                <a:cs typeface="Calibri" panose="020F0502020204030204" pitchFamily="34" charset="0"/>
              </a:rPr>
              <a:t>προώθηση μεταξύ της Κοσμητείας και Πρυτανείας</a:t>
            </a:r>
          </a:p>
          <a:p>
            <a:pPr>
              <a:buFont typeface="Wingdings" panose="05000000000000000000" pitchFamily="2" charset="2"/>
              <a:buChar char="v"/>
            </a:pPr>
            <a:r>
              <a:rPr lang="en-US" sz="1800" b="1" dirty="0">
                <a:solidFill>
                  <a:schemeClr val="accent1"/>
                </a:solidFill>
                <a:latin typeface="Calibri" panose="020F0502020204030204" pitchFamily="34" charset="0"/>
              </a:rPr>
              <a:t> </a:t>
            </a:r>
            <a:r>
              <a:rPr lang="el-GR" sz="1800" b="1" dirty="0">
                <a:solidFill>
                  <a:schemeClr val="accent1"/>
                </a:solidFill>
                <a:latin typeface="Calibri" panose="020F0502020204030204" pitchFamily="34" charset="0"/>
              </a:rPr>
              <a:t>Για φοιτητές</a:t>
            </a:r>
            <a:r>
              <a:rPr lang="en-CY" sz="1800" b="1" dirty="0">
                <a:solidFill>
                  <a:schemeClr val="accent1"/>
                </a:solidFill>
                <a:latin typeface="Calibri" panose="020F0502020204030204" pitchFamily="34" charset="0"/>
              </a:rPr>
              <a:t>:</a:t>
            </a:r>
            <a:endParaRPr lang="el-GR" sz="1800" b="1" dirty="0">
              <a:solidFill>
                <a:schemeClr val="accent1"/>
              </a:solidFill>
              <a:latin typeface="Calibri" panose="020F0502020204030204" pitchFamily="34" charset="0"/>
            </a:endParaRPr>
          </a:p>
          <a:p>
            <a:pPr lvl="1">
              <a:buFont typeface="Arial" panose="020B0604020202020204" pitchFamily="34" charset="0"/>
              <a:buChar char="•"/>
            </a:pPr>
            <a:r>
              <a:rPr lang="en-CY" sz="1400" dirty="0">
                <a:latin typeface="Calibri" panose="020F0502020204030204" pitchFamily="34" charset="0"/>
                <a:cs typeface="Calibri" panose="020F0502020204030204" pitchFamily="34" charset="0"/>
              </a:rPr>
              <a:t>Diploma Supplement</a:t>
            </a:r>
            <a:endParaRPr lang="el-GR" sz="1400" dirty="0">
              <a:latin typeface="Calibri" panose="020F0502020204030204" pitchFamily="34" charset="0"/>
              <a:cs typeface="Calibri" panose="020F0502020204030204" pitchFamily="34" charset="0"/>
            </a:endParaRPr>
          </a:p>
          <a:p>
            <a:pPr lvl="1">
              <a:buFont typeface="Arial" panose="020B0604020202020204" pitchFamily="34" charset="0"/>
              <a:buChar char="•"/>
            </a:pPr>
            <a:r>
              <a:rPr lang="en-US" sz="1400" dirty="0" err="1">
                <a:latin typeface="Calibri" panose="020F0502020204030204" pitchFamily="34" charset="0"/>
                <a:cs typeface="Calibri" panose="020F0502020204030204" pitchFamily="34" charset="0"/>
              </a:rPr>
              <a:t>Europass</a:t>
            </a:r>
            <a:r>
              <a:rPr lang="en-US" sz="1400" dirty="0">
                <a:latin typeface="Calibri" panose="020F0502020204030204" pitchFamily="34" charset="0"/>
                <a:cs typeface="Calibri" panose="020F0502020204030204" pitchFamily="34" charset="0"/>
              </a:rPr>
              <a:t> Mobility </a:t>
            </a:r>
            <a:r>
              <a:rPr lang="el-GR" sz="1400" dirty="0">
                <a:latin typeface="Calibri" panose="020F0502020204030204" pitchFamily="34" charset="0"/>
                <a:cs typeface="Calibri" panose="020F0502020204030204" pitchFamily="34" charset="0"/>
              </a:rPr>
              <a:t>(πρακτική άσκηση)</a:t>
            </a:r>
            <a:endParaRPr lang="el-GR" sz="1600" dirty="0">
              <a:latin typeface="Calibri" panose="020F0502020204030204" pitchFamily="34" charset="0"/>
              <a:cs typeface="Calibri" panose="020F0502020204030204" pitchFamily="34" charset="0"/>
            </a:endParaRPr>
          </a:p>
          <a:p>
            <a:pPr>
              <a:buFont typeface="Wingdings" panose="05000000000000000000" pitchFamily="2" charset="2"/>
              <a:buChar char="v"/>
            </a:pPr>
            <a:r>
              <a:rPr lang="en-US" sz="1800" b="1" dirty="0">
                <a:solidFill>
                  <a:schemeClr val="accent1"/>
                </a:solidFill>
                <a:latin typeface="Calibri" panose="020F0502020204030204" pitchFamily="34" charset="0"/>
              </a:rPr>
              <a:t> </a:t>
            </a:r>
            <a:r>
              <a:rPr lang="el-GR" sz="1800" b="1" dirty="0">
                <a:solidFill>
                  <a:schemeClr val="accent1"/>
                </a:solidFill>
                <a:latin typeface="Calibri" panose="020F0502020204030204" pitchFamily="34" charset="0"/>
              </a:rPr>
              <a:t>Για καθηγητές/προσωπικό</a:t>
            </a:r>
            <a:r>
              <a:rPr lang="en-US" sz="1800" b="1" dirty="0">
                <a:solidFill>
                  <a:schemeClr val="accent1"/>
                </a:solidFill>
                <a:latin typeface="Calibri" panose="020F0502020204030204" pitchFamily="34" charset="0"/>
              </a:rPr>
              <a:t>:</a:t>
            </a:r>
            <a:endParaRPr lang="en-CY" sz="1800" b="1" dirty="0">
              <a:solidFill>
                <a:schemeClr val="accent1"/>
              </a:solidFill>
              <a:latin typeface="Calibri" panose="020F0502020204030204" pitchFamily="34" charset="0"/>
            </a:endParaRPr>
          </a:p>
          <a:p>
            <a:pPr lvl="1">
              <a:buFont typeface="Arial" panose="020B0604020202020204" pitchFamily="34" charset="0"/>
              <a:buChar char="•"/>
            </a:pPr>
            <a:r>
              <a:rPr lang="el-GR" sz="1400" dirty="0">
                <a:latin typeface="Calibri" panose="020F0502020204030204" pitchFamily="34" charset="0"/>
                <a:cs typeface="Calibri" panose="020F0502020204030204" pitchFamily="34" charset="0"/>
              </a:rPr>
              <a:t>Ενημέρωση του </a:t>
            </a:r>
            <a:r>
              <a:rPr lang="en-US" sz="1400" dirty="0">
                <a:latin typeface="Calibri" panose="020F0502020204030204" pitchFamily="34" charset="0"/>
                <a:cs typeface="Calibri" panose="020F0502020204030204" pitchFamily="34" charset="0"/>
              </a:rPr>
              <a:t>HR Office </a:t>
            </a:r>
            <a:r>
              <a:rPr lang="el-GR" sz="1400" dirty="0">
                <a:latin typeface="Calibri" panose="020F0502020204030204" pitchFamily="34" charset="0"/>
                <a:cs typeface="Calibri" panose="020F0502020204030204" pitchFamily="34" charset="0"/>
              </a:rPr>
              <a:t>για την συμμετοχή των συναδέλφων στο Πρόγραμμα</a:t>
            </a:r>
            <a:endParaRPr lang="en-US" sz="1400" dirty="0">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7053D617-25E8-8B5F-D084-1025736AED23}"/>
              </a:ext>
            </a:extLst>
          </p:cNvPr>
          <p:cNvSpPr>
            <a:spLocks noGrp="1"/>
          </p:cNvSpPr>
          <p:nvPr>
            <p:ph type="title"/>
          </p:nvPr>
        </p:nvSpPr>
        <p:spPr/>
        <p:txBody>
          <a:bodyPr/>
          <a:lstStyle/>
          <a:p>
            <a:r>
              <a:rPr lang="en-US" dirty="0"/>
              <a:t>IV. </a:t>
            </a:r>
            <a:r>
              <a:rPr lang="el-GR" dirty="0"/>
              <a:t>Διάχυση αποτελεσμάτων</a:t>
            </a:r>
            <a:endParaRPr lang="en-US" dirty="0"/>
          </a:p>
        </p:txBody>
      </p:sp>
      <p:sp>
        <p:nvSpPr>
          <p:cNvPr id="5" name="Slide Number Placeholder 4">
            <a:extLst>
              <a:ext uri="{FF2B5EF4-FFF2-40B4-BE49-F238E27FC236}">
                <a16:creationId xmlns:a16="http://schemas.microsoft.com/office/drawing/2014/main" id="{6E091FA1-0C6A-8DF9-F174-74D63D314C6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E7337E-6B17-014B-AB72-4F4640082CEB}" type="slidenum">
              <a:rPr kumimoji="0" lang="en-CY"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CY"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Text Placeholder 5">
            <a:extLst>
              <a:ext uri="{FF2B5EF4-FFF2-40B4-BE49-F238E27FC236}">
                <a16:creationId xmlns:a16="http://schemas.microsoft.com/office/drawing/2014/main" id="{50AF6FA9-7935-27FC-972D-E72106E084D3}"/>
              </a:ext>
            </a:extLst>
          </p:cNvPr>
          <p:cNvSpPr>
            <a:spLocks noGrp="1"/>
          </p:cNvSpPr>
          <p:nvPr>
            <p:ph type="body" sz="quarter" idx="15"/>
          </p:nvPr>
        </p:nvSpPr>
        <p:spPr/>
        <p:txBody>
          <a:bodyPr/>
          <a:lstStyle/>
          <a:p>
            <a:endParaRPr lang="en-US" dirty="0"/>
          </a:p>
        </p:txBody>
      </p:sp>
      <p:sp>
        <p:nvSpPr>
          <p:cNvPr id="4" name="Footer Placeholder 6">
            <a:extLst>
              <a:ext uri="{FF2B5EF4-FFF2-40B4-BE49-F238E27FC236}">
                <a16:creationId xmlns:a16="http://schemas.microsoft.com/office/drawing/2014/main" id="{36399433-0432-822C-CADA-CE9EDA6E605E}"/>
              </a:ext>
            </a:extLst>
          </p:cNvPr>
          <p:cNvSpPr>
            <a:spLocks noGrp="1"/>
          </p:cNvSpPr>
          <p:nvPr>
            <p:ph type="ftr" sz="quarter" idx="3"/>
          </p:nvPr>
        </p:nvSpPr>
        <p:spPr>
          <a:xfrm>
            <a:off x="2767729" y="6415778"/>
            <a:ext cx="6656542"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dirty="0">
                <a:ln>
                  <a:noFill/>
                </a:ln>
                <a:solidFill>
                  <a:srgbClr val="FFFFFF"/>
                </a:solidFill>
                <a:effectLst/>
                <a:uLnTx/>
                <a:uFillTx/>
                <a:latin typeface="Arial" panose="020B0604020202020204"/>
                <a:ea typeface="+mn-ea"/>
                <a:cs typeface="+mn-cs"/>
              </a:rPr>
              <a:t>ΚΑ171, </a:t>
            </a:r>
            <a:r>
              <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rPr>
              <a:t>UNIC Erasmus</a:t>
            </a:r>
            <a:endParaRPr kumimoji="0" lang="en-CY"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885899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DF1ADA1-42B2-6A47-B1A1-22991FE8CD3B}"/>
              </a:ext>
            </a:extLst>
          </p:cNvPr>
          <p:cNvSpPr>
            <a:spLocks noGrp="1"/>
          </p:cNvSpPr>
          <p:nvPr>
            <p:ph type="subTitle" idx="1"/>
          </p:nvPr>
        </p:nvSpPr>
        <p:spPr/>
        <p:txBody>
          <a:bodyPr/>
          <a:lstStyle/>
          <a:p>
            <a:r>
              <a:rPr lang="en-US" dirty="0"/>
              <a:t>www.</a:t>
            </a:r>
            <a:r>
              <a:rPr lang="en-GB" dirty="0"/>
              <a:t>unic.ac.cy/erasmus</a:t>
            </a:r>
          </a:p>
          <a:p>
            <a:endParaRPr lang="en-GB" dirty="0"/>
          </a:p>
          <a:p>
            <a:r>
              <a:rPr lang="en-GB" dirty="0"/>
              <a:t>Contact Details</a:t>
            </a:r>
          </a:p>
          <a:p>
            <a:r>
              <a:rPr lang="en-GB" dirty="0"/>
              <a:t>Marianna A. Michael, Anthos Shekeris</a:t>
            </a:r>
          </a:p>
          <a:p>
            <a:r>
              <a:rPr lang="en-GB" dirty="0"/>
              <a:t>T: +357 22841979, 22841656 | E: </a:t>
            </a:r>
            <a:r>
              <a:rPr lang="en-GB" dirty="0">
                <a:hlinkClick r:id="rId3"/>
              </a:rPr>
              <a:t>erasmus@unic.ac.cy</a:t>
            </a:r>
            <a:r>
              <a:rPr lang="en-GB" dirty="0"/>
              <a:t>, </a:t>
            </a:r>
            <a:r>
              <a:rPr lang="en-GB" dirty="0">
                <a:hlinkClick r:id="rId4"/>
              </a:rPr>
              <a:t>michael.mar@unic.ac.cy</a:t>
            </a:r>
            <a:r>
              <a:rPr lang="en-GB" dirty="0"/>
              <a:t>, </a:t>
            </a:r>
            <a:r>
              <a:rPr lang="en-GB" dirty="0">
                <a:hlinkClick r:id="rId5"/>
              </a:rPr>
              <a:t>Shekeris.a@unic.ac.cy</a:t>
            </a:r>
            <a:r>
              <a:rPr lang="en-GB" dirty="0"/>
              <a:t> | Facebook page: UNIC Erasmus Office, IG: UNIC Erasmus</a:t>
            </a:r>
            <a:endParaRPr lang="en-CY" dirty="0"/>
          </a:p>
          <a:p>
            <a:endParaRPr lang="en-CY" dirty="0"/>
          </a:p>
        </p:txBody>
      </p:sp>
    </p:spTree>
    <p:extLst>
      <p:ext uri="{BB962C8B-B14F-4D97-AF65-F5344CB8AC3E}">
        <p14:creationId xmlns:p14="http://schemas.microsoft.com/office/powerpoint/2010/main" val="23921527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345D43E-D5A5-1145-8A0E-6DB7C1518676}"/>
              </a:ext>
            </a:extLst>
          </p:cNvPr>
          <p:cNvSpPr>
            <a:spLocks noGrp="1"/>
          </p:cNvSpPr>
          <p:nvPr>
            <p:ph type="subTitle" idx="1"/>
          </p:nvPr>
        </p:nvSpPr>
        <p:spPr/>
        <p:txBody>
          <a:bodyPr/>
          <a:lstStyle/>
          <a:p>
            <a:endParaRPr lang="en-CY" dirty="0"/>
          </a:p>
        </p:txBody>
      </p:sp>
    </p:spTree>
    <p:extLst>
      <p:ext uri="{BB962C8B-B14F-4D97-AF65-F5344CB8AC3E}">
        <p14:creationId xmlns:p14="http://schemas.microsoft.com/office/powerpoint/2010/main" val="1013835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E9CCE-51C8-E56F-030F-F9CA445624FC}"/>
              </a:ext>
            </a:extLst>
          </p:cNvPr>
          <p:cNvSpPr>
            <a:spLocks noGrp="1"/>
          </p:cNvSpPr>
          <p:nvPr>
            <p:ph type="title"/>
          </p:nvPr>
        </p:nvSpPr>
        <p:spPr>
          <a:xfrm>
            <a:off x="85344" y="3250184"/>
            <a:ext cx="2261421" cy="2985155"/>
          </a:xfrm>
        </p:spPr>
        <p:txBody>
          <a:bodyPr anchor="ctr">
            <a:normAutofit/>
          </a:bodyPr>
          <a:lstStyle/>
          <a:p>
            <a:r>
              <a:rPr lang="el-GR" sz="2000" b="1" dirty="0">
                <a:solidFill>
                  <a:schemeClr val="tx2"/>
                </a:solidFill>
                <a:sym typeface="Symbol" panose="05050102010706020507" pitchFamily="18" charset="2"/>
              </a:rPr>
              <a:t></a:t>
            </a:r>
            <a:r>
              <a:rPr lang="el-GR" sz="2000" b="1" dirty="0">
                <a:sym typeface="Symbol" panose="05050102010706020507" pitchFamily="18" charset="2"/>
              </a:rPr>
              <a:t> </a:t>
            </a:r>
            <a:r>
              <a:rPr lang="en-GB" sz="2000" b="1" dirty="0">
                <a:solidFill>
                  <a:schemeClr val="tx2"/>
                </a:solidFill>
              </a:rPr>
              <a:t>Annex 6</a:t>
            </a:r>
            <a:r>
              <a:rPr lang="el-GR" sz="2000" b="1" dirty="0">
                <a:solidFill>
                  <a:schemeClr val="tx2"/>
                </a:solidFill>
              </a:rPr>
              <a:t> </a:t>
            </a:r>
            <a:br>
              <a:rPr lang="el-GR" sz="2000" b="1" dirty="0"/>
            </a:br>
            <a:br>
              <a:rPr lang="el-GR" sz="2000" b="1" dirty="0"/>
            </a:br>
            <a:r>
              <a:rPr lang="el-GR" sz="2000" b="1" dirty="0">
                <a:solidFill>
                  <a:schemeClr val="tx2"/>
                </a:solidFill>
              </a:rPr>
              <a:t>Έντυπα Δικαιούχου Οργανισμού και</a:t>
            </a:r>
            <a:br>
              <a:rPr lang="el-GR" sz="2000" b="1" dirty="0">
                <a:solidFill>
                  <a:schemeClr val="tx2"/>
                </a:solidFill>
              </a:rPr>
            </a:br>
            <a:r>
              <a:rPr lang="el-GR" sz="2000" b="1" dirty="0">
                <a:solidFill>
                  <a:schemeClr val="tx2"/>
                </a:solidFill>
              </a:rPr>
              <a:t>Συμμετεχόντων </a:t>
            </a:r>
            <a:r>
              <a:rPr lang="en-GB" sz="2000" b="1" dirty="0">
                <a:solidFill>
                  <a:schemeClr val="tx2"/>
                </a:solidFill>
              </a:rPr>
              <a:t> </a:t>
            </a:r>
          </a:p>
        </p:txBody>
      </p:sp>
      <p:pic>
        <p:nvPicPr>
          <p:cNvPr id="4" name="Picture 3">
            <a:hlinkClick r:id="rId3"/>
            <a:extLst>
              <a:ext uri="{FF2B5EF4-FFF2-40B4-BE49-F238E27FC236}">
                <a16:creationId xmlns:a16="http://schemas.microsoft.com/office/drawing/2014/main" id="{09C5C2D5-4669-B215-27E7-BA3BC8D3C2D1}"/>
              </a:ext>
            </a:extLst>
          </p:cNvPr>
          <p:cNvPicPr>
            <a:picLocks noChangeAspect="1"/>
          </p:cNvPicPr>
          <p:nvPr/>
        </p:nvPicPr>
        <p:blipFill rotWithShape="1">
          <a:blip r:embed="rId4"/>
          <a:srcRect t="8467"/>
          <a:stretch/>
        </p:blipFill>
        <p:spPr>
          <a:xfrm>
            <a:off x="55846" y="1"/>
            <a:ext cx="12050809" cy="3498358"/>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7" name="Content Placeholder 2">
            <a:extLst>
              <a:ext uri="{FF2B5EF4-FFF2-40B4-BE49-F238E27FC236}">
                <a16:creationId xmlns:a16="http://schemas.microsoft.com/office/drawing/2014/main" id="{169EEFD8-8083-EF86-1EAA-08DF5F2A9225}"/>
              </a:ext>
            </a:extLst>
          </p:cNvPr>
          <p:cNvSpPr>
            <a:spLocks noGrp="1"/>
          </p:cNvSpPr>
          <p:nvPr>
            <p:ph idx="1"/>
          </p:nvPr>
        </p:nvSpPr>
        <p:spPr>
          <a:xfrm>
            <a:off x="2346766" y="3710613"/>
            <a:ext cx="9471854" cy="2788510"/>
          </a:xfrm>
        </p:spPr>
        <p:txBody>
          <a:bodyPr anchor="ctr">
            <a:normAutofit lnSpcReduction="10000"/>
          </a:bodyPr>
          <a:lstStyle/>
          <a:p>
            <a:pPr marL="0" indent="0">
              <a:buNone/>
            </a:pPr>
            <a:r>
              <a:rPr lang="el-GR" sz="1700" b="1" dirty="0">
                <a:solidFill>
                  <a:schemeClr val="tx2"/>
                </a:solidFill>
              </a:rPr>
              <a:t>Τα έντυπα είναι αναρτημένα στη Διαχείριση Σχεδίου </a:t>
            </a:r>
            <a:r>
              <a:rPr lang="el-GR" sz="1300" dirty="0"/>
              <a:t>(</a:t>
            </a:r>
            <a:r>
              <a:rPr lang="el-GR" sz="1300" dirty="0">
                <a:hlinkClick r:id="rId5"/>
              </a:rPr>
              <a:t>Συμφωνία Επιχορήγησης ΚΑ1</a:t>
            </a:r>
            <a:r>
              <a:rPr lang="en-GB" sz="1300" dirty="0">
                <a:hlinkClick r:id="rId5"/>
              </a:rPr>
              <a:t>7</a:t>
            </a:r>
            <a:r>
              <a:rPr lang="el-GR" sz="1300" dirty="0">
                <a:hlinkClick r:id="rId5"/>
              </a:rPr>
              <a:t>1 2023) </a:t>
            </a:r>
            <a:endParaRPr lang="el-GR" sz="1300" dirty="0"/>
          </a:p>
          <a:p>
            <a:pPr>
              <a:buFont typeface="Courier New" panose="02070309020205020404" pitchFamily="49" charset="0"/>
              <a:buChar char="o"/>
            </a:pPr>
            <a:r>
              <a:rPr lang="en-GB" sz="1700" dirty="0"/>
              <a:t>Learning Agreement Student Mobility for Studies ΚΑ171</a:t>
            </a:r>
            <a:r>
              <a:rPr lang="el-GR" sz="1700" dirty="0"/>
              <a:t>- Κινητικότητα για Σπουδές </a:t>
            </a:r>
          </a:p>
          <a:p>
            <a:pPr>
              <a:buFont typeface="Courier New" panose="02070309020205020404" pitchFamily="49" charset="0"/>
              <a:buChar char="o"/>
            </a:pPr>
            <a:r>
              <a:rPr lang="en-GB" sz="1700" b="1" i="1" dirty="0">
                <a:solidFill>
                  <a:schemeClr val="tx2"/>
                </a:solidFill>
              </a:rPr>
              <a:t>Learning Agreement for Traineeships </a:t>
            </a:r>
            <a:r>
              <a:rPr lang="el-GR" sz="1700" b="1" i="1" dirty="0">
                <a:solidFill>
                  <a:schemeClr val="tx2"/>
                </a:solidFill>
              </a:rPr>
              <a:t> ΚΑ131-ΚΑ171 –Κινητικότητα για Τοποθέτηση </a:t>
            </a:r>
            <a:endParaRPr lang="en-GB" sz="1700" b="1" i="1" dirty="0">
              <a:solidFill>
                <a:schemeClr val="tx2"/>
              </a:solidFill>
            </a:endParaRPr>
          </a:p>
          <a:p>
            <a:pPr>
              <a:buFont typeface="Courier New" panose="02070309020205020404" pitchFamily="49" charset="0"/>
              <a:buChar char="o"/>
            </a:pPr>
            <a:r>
              <a:rPr lang="en-GB" sz="1700" dirty="0"/>
              <a:t>Staff Training Agreement for Teaching</a:t>
            </a:r>
            <a:r>
              <a:rPr lang="el-GR" sz="1700" dirty="0"/>
              <a:t>- Κινητικότητα Προσωπικού για Διδασκαλία</a:t>
            </a:r>
            <a:endParaRPr lang="en-GB" sz="1700" dirty="0"/>
          </a:p>
          <a:p>
            <a:pPr>
              <a:buFont typeface="Courier New" panose="02070309020205020404" pitchFamily="49" charset="0"/>
              <a:buChar char="o"/>
            </a:pPr>
            <a:r>
              <a:rPr lang="en-GB" sz="1700" dirty="0"/>
              <a:t>Staff Agreement for Training </a:t>
            </a:r>
            <a:r>
              <a:rPr lang="el-GR" sz="1700" dirty="0"/>
              <a:t>– Κινητικότητα Προσωπικού για Εκπαίδευση</a:t>
            </a:r>
          </a:p>
          <a:p>
            <a:pPr>
              <a:buFont typeface="Courier New" panose="02070309020205020404" pitchFamily="49" charset="0"/>
              <a:buChar char="o"/>
            </a:pPr>
            <a:r>
              <a:rPr lang="en-GB" sz="1700" b="1" dirty="0">
                <a:solidFill>
                  <a:schemeClr val="tx2"/>
                </a:solidFill>
              </a:rPr>
              <a:t>Grant Agreement</a:t>
            </a:r>
            <a:r>
              <a:rPr lang="el-GR" sz="1700" b="1" dirty="0">
                <a:solidFill>
                  <a:schemeClr val="tx2"/>
                </a:solidFill>
              </a:rPr>
              <a:t> - </a:t>
            </a:r>
            <a:r>
              <a:rPr lang="en-GB" sz="1700" b="1" dirty="0">
                <a:solidFill>
                  <a:schemeClr val="tx2"/>
                </a:solidFill>
              </a:rPr>
              <a:t> </a:t>
            </a:r>
            <a:r>
              <a:rPr lang="el-GR" sz="1700" b="1" dirty="0">
                <a:solidFill>
                  <a:schemeClr val="tx2"/>
                </a:solidFill>
              </a:rPr>
              <a:t>Συμφωνία Χρηματοδότησης </a:t>
            </a:r>
            <a:r>
              <a:rPr lang="en-GB" sz="1700" b="1" dirty="0">
                <a:solidFill>
                  <a:schemeClr val="tx2"/>
                </a:solidFill>
              </a:rPr>
              <a:t> </a:t>
            </a:r>
            <a:r>
              <a:rPr lang="el-GR" sz="1700" b="1" u="sng" dirty="0">
                <a:solidFill>
                  <a:schemeClr val="tx2"/>
                </a:solidFill>
              </a:rPr>
              <a:t>κοινό έντυπο για σπουδαστές και προσωπικό</a:t>
            </a:r>
            <a:endParaRPr lang="en-GB" sz="1700" b="1" u="sng" dirty="0">
              <a:solidFill>
                <a:schemeClr val="tx2"/>
              </a:solidFill>
            </a:endParaRPr>
          </a:p>
          <a:p>
            <a:pPr>
              <a:buFont typeface="Courier New" panose="02070309020205020404" pitchFamily="49" charset="0"/>
              <a:buChar char="o"/>
            </a:pPr>
            <a:r>
              <a:rPr lang="en-GB" sz="1700" dirty="0">
                <a:hlinkClick r:id="rId6"/>
              </a:rPr>
              <a:t>Erasmus Student Charter </a:t>
            </a:r>
            <a:r>
              <a:rPr lang="el-GR" sz="1700" i="1" dirty="0">
                <a:solidFill>
                  <a:schemeClr val="tx2"/>
                </a:solidFill>
              </a:rPr>
              <a:t>Υποχρεώσεις και Δικαιώματα Φοιτητών/τριών</a:t>
            </a:r>
          </a:p>
          <a:p>
            <a:pPr marL="0" indent="0">
              <a:buNone/>
            </a:pPr>
            <a:r>
              <a:rPr lang="el-GR" sz="1900" b="1" dirty="0">
                <a:solidFill>
                  <a:schemeClr val="tx2"/>
                </a:solidFill>
              </a:rPr>
              <a:t>*</a:t>
            </a:r>
            <a:r>
              <a:rPr lang="el-GR" sz="1900" b="1" dirty="0">
                <a:solidFill>
                  <a:schemeClr val="tx2"/>
                </a:solidFill>
                <a:highlight>
                  <a:srgbClr val="FFFF00"/>
                </a:highlight>
              </a:rPr>
              <a:t>Σημαντικό να υπογράφονται τα αντίστοιχα έντυπα ανά Πρόσκληση </a:t>
            </a:r>
          </a:p>
        </p:txBody>
      </p:sp>
    </p:spTree>
    <p:extLst>
      <p:ext uri="{BB962C8B-B14F-4D97-AF65-F5344CB8AC3E}">
        <p14:creationId xmlns:p14="http://schemas.microsoft.com/office/powerpoint/2010/main" val="1483793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2E02642-9C0D-F13D-9FF6-5CB06BAB0072}"/>
              </a:ext>
            </a:extLst>
          </p:cNvPr>
          <p:cNvPicPr>
            <a:picLocks noGrp="1" noChangeAspect="1"/>
          </p:cNvPicPr>
          <p:nvPr>
            <p:ph idx="1"/>
          </p:nvPr>
        </p:nvPicPr>
        <p:blipFill>
          <a:blip r:embed="rId2"/>
          <a:stretch>
            <a:fillRect/>
          </a:stretch>
        </p:blipFill>
        <p:spPr>
          <a:xfrm>
            <a:off x="5619750" y="3525044"/>
            <a:ext cx="952500" cy="952500"/>
          </a:xfrm>
        </p:spPr>
      </p:pic>
      <p:pic>
        <p:nvPicPr>
          <p:cNvPr id="8" name="Picture 7">
            <a:extLst>
              <a:ext uri="{FF2B5EF4-FFF2-40B4-BE49-F238E27FC236}">
                <a16:creationId xmlns:a16="http://schemas.microsoft.com/office/drawing/2014/main" id="{E0AF84E8-2639-F151-7090-CBB2E66E7152}"/>
              </a:ext>
            </a:extLst>
          </p:cNvPr>
          <p:cNvPicPr>
            <a:picLocks noChangeAspect="1"/>
          </p:cNvPicPr>
          <p:nvPr/>
        </p:nvPicPr>
        <p:blipFill>
          <a:blip r:embed="rId3"/>
          <a:stretch>
            <a:fillRect/>
          </a:stretch>
        </p:blipFill>
        <p:spPr>
          <a:xfrm>
            <a:off x="508808" y="547317"/>
            <a:ext cx="11174384" cy="5306165"/>
          </a:xfrm>
          <a:prstGeom prst="rect">
            <a:avLst/>
          </a:prstGeom>
        </p:spPr>
      </p:pic>
      <p:sp>
        <p:nvSpPr>
          <p:cNvPr id="10" name="TextBox 9">
            <a:extLst>
              <a:ext uri="{FF2B5EF4-FFF2-40B4-BE49-F238E27FC236}">
                <a16:creationId xmlns:a16="http://schemas.microsoft.com/office/drawing/2014/main" id="{BA946550-4D02-312F-9DEA-BFD5C2DAFAD4}"/>
              </a:ext>
            </a:extLst>
          </p:cNvPr>
          <p:cNvSpPr txBox="1"/>
          <p:nvPr/>
        </p:nvSpPr>
        <p:spPr>
          <a:xfrm>
            <a:off x="588818" y="6082082"/>
            <a:ext cx="11094374" cy="369332"/>
          </a:xfrm>
          <a:prstGeom prst="rect">
            <a:avLst/>
          </a:prstGeom>
          <a:noFill/>
        </p:spPr>
        <p:txBody>
          <a:bodyPr wrap="square">
            <a:spAutoFit/>
          </a:bodyPr>
          <a:lstStyle/>
          <a:p>
            <a:r>
              <a:rPr lang="en-GB" dirty="0">
                <a:hlinkClick r:id="rId4"/>
              </a:rPr>
              <a:t>https://idep.org.cy/erasmus/diacheirisi-egkekrimenon-schedion-2/schedia-kinitikotitas-tritovathmias-ekpaidefsis/</a:t>
            </a:r>
            <a:r>
              <a:rPr lang="el-GR" dirty="0"/>
              <a:t> </a:t>
            </a:r>
            <a:endParaRPr lang="en-GB" dirty="0"/>
          </a:p>
        </p:txBody>
      </p:sp>
    </p:spTree>
    <p:extLst>
      <p:ext uri="{BB962C8B-B14F-4D97-AF65-F5344CB8AC3E}">
        <p14:creationId xmlns:p14="http://schemas.microsoft.com/office/powerpoint/2010/main" val="28469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F966EB-6D84-1EA3-3B73-29A148DAA886}"/>
              </a:ext>
            </a:extLst>
          </p:cNvPr>
          <p:cNvSpPr>
            <a:spLocks noGrp="1"/>
          </p:cNvSpPr>
          <p:nvPr>
            <p:ph type="title"/>
          </p:nvPr>
        </p:nvSpPr>
        <p:spPr>
          <a:xfrm>
            <a:off x="303423" y="410988"/>
            <a:ext cx="3600860" cy="5431536"/>
          </a:xfrm>
        </p:spPr>
        <p:txBody>
          <a:bodyPr>
            <a:normAutofit/>
          </a:bodyPr>
          <a:lstStyle/>
          <a:p>
            <a:pPr algn="ctr"/>
            <a:br>
              <a:rPr lang="el-GR" sz="5400" b="1" dirty="0">
                <a:solidFill>
                  <a:schemeClr val="tx2"/>
                </a:solidFill>
              </a:rPr>
            </a:br>
            <a:r>
              <a:rPr lang="el-GR" sz="5400" b="1" dirty="0">
                <a:solidFill>
                  <a:schemeClr val="tx2"/>
                </a:solidFill>
                <a:sym typeface="Symbol" panose="05050102010706020507" pitchFamily="18" charset="2"/>
              </a:rPr>
              <a:t></a:t>
            </a:r>
            <a:r>
              <a:rPr lang="el-GR" sz="2800" b="1" dirty="0">
                <a:solidFill>
                  <a:schemeClr val="tx2"/>
                </a:solidFill>
                <a:sym typeface="Symbol" panose="05050102010706020507" pitchFamily="18" charset="2"/>
              </a:rPr>
              <a:t>Χρονοδιάγραμμα Έργου</a:t>
            </a:r>
            <a:br>
              <a:rPr lang="el-GR" sz="5400" b="1" dirty="0">
                <a:solidFill>
                  <a:schemeClr val="tx2"/>
                </a:solidFill>
              </a:rPr>
            </a:br>
            <a:endParaRPr lang="en-GB" sz="5400" dirty="0"/>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7BB3D6C-11FA-3E55-F053-836561E34929}"/>
              </a:ext>
            </a:extLst>
          </p:cNvPr>
          <p:cNvSpPr>
            <a:spLocks noGrp="1"/>
          </p:cNvSpPr>
          <p:nvPr>
            <p:ph idx="1"/>
          </p:nvPr>
        </p:nvSpPr>
        <p:spPr>
          <a:xfrm>
            <a:off x="4900185" y="42878"/>
            <a:ext cx="7095170" cy="6449962"/>
          </a:xfrm>
        </p:spPr>
        <p:txBody>
          <a:bodyPr anchor="ctr">
            <a:normAutofit fontScale="77500" lnSpcReduction="20000"/>
          </a:bodyPr>
          <a:lstStyle/>
          <a:p>
            <a:endParaRPr lang="en-GB" sz="2200" dirty="0"/>
          </a:p>
          <a:p>
            <a:pPr marL="0" indent="0">
              <a:buNone/>
            </a:pPr>
            <a:r>
              <a:rPr lang="el-GR" sz="2600" dirty="0"/>
              <a:t> Ημερομηνία έναρξης </a:t>
            </a:r>
            <a:r>
              <a:rPr lang="el-GR" sz="2600" b="1" dirty="0"/>
              <a:t>01/0</a:t>
            </a:r>
            <a:r>
              <a:rPr lang="en-GB" sz="2600" b="1" dirty="0"/>
              <a:t>8</a:t>
            </a:r>
            <a:r>
              <a:rPr lang="el-GR" sz="2600" b="1" dirty="0"/>
              <a:t>/2023</a:t>
            </a:r>
            <a:r>
              <a:rPr lang="en-GB" sz="2600" b="1" dirty="0"/>
              <a:t> </a:t>
            </a:r>
            <a:endParaRPr lang="el-GR" sz="2600" b="1" dirty="0"/>
          </a:p>
          <a:p>
            <a:pPr marL="0" indent="0">
              <a:buNone/>
            </a:pPr>
            <a:r>
              <a:rPr lang="en-GB" sz="2600" dirty="0"/>
              <a:t> </a:t>
            </a:r>
            <a:r>
              <a:rPr lang="el-GR" sz="2600" dirty="0"/>
              <a:t>Ημερομηνία λήξης έργου </a:t>
            </a:r>
            <a:r>
              <a:rPr lang="el-GR" sz="2600" b="1" dirty="0">
                <a:solidFill>
                  <a:schemeClr val="tx2"/>
                </a:solidFill>
              </a:rPr>
              <a:t>31/07/</a:t>
            </a:r>
            <a:r>
              <a:rPr lang="el-GR" sz="2600" b="1" u="sng" dirty="0">
                <a:solidFill>
                  <a:schemeClr val="tx2"/>
                </a:solidFill>
              </a:rPr>
              <a:t>2025</a:t>
            </a:r>
            <a:r>
              <a:rPr lang="el-GR" sz="2600" b="1" dirty="0">
                <a:solidFill>
                  <a:schemeClr val="tx2"/>
                </a:solidFill>
              </a:rPr>
              <a:t> ή 31/07/</a:t>
            </a:r>
            <a:r>
              <a:rPr lang="el-GR" sz="2600" b="1" u="sng" dirty="0">
                <a:solidFill>
                  <a:schemeClr val="tx2"/>
                </a:solidFill>
              </a:rPr>
              <a:t>202</a:t>
            </a:r>
            <a:r>
              <a:rPr lang="en-GB" sz="2600" b="1" u="sng" dirty="0">
                <a:solidFill>
                  <a:schemeClr val="tx2"/>
                </a:solidFill>
              </a:rPr>
              <a:t>6</a:t>
            </a:r>
            <a:endParaRPr lang="el-GR" sz="2600" b="1" u="sng" dirty="0">
              <a:solidFill>
                <a:schemeClr val="tx2"/>
              </a:solidFill>
            </a:endParaRPr>
          </a:p>
          <a:p>
            <a:pPr marL="0" indent="0">
              <a:buNone/>
            </a:pPr>
            <a:r>
              <a:rPr lang="el-GR" sz="2600" dirty="0"/>
              <a:t> </a:t>
            </a:r>
            <a:r>
              <a:rPr lang="el-GR" sz="2600" i="1" dirty="0">
                <a:solidFill>
                  <a:srgbClr val="0070C0"/>
                </a:solidFill>
              </a:rPr>
              <a:t>Διάρκεια: 24 ή </a:t>
            </a:r>
            <a:r>
              <a:rPr lang="en-GB" sz="2600" i="1" dirty="0">
                <a:solidFill>
                  <a:srgbClr val="0070C0"/>
                </a:solidFill>
              </a:rPr>
              <a:t>3</a:t>
            </a:r>
            <a:r>
              <a:rPr lang="el-GR" sz="2600" i="1" dirty="0">
                <a:solidFill>
                  <a:srgbClr val="0070C0"/>
                </a:solidFill>
              </a:rPr>
              <a:t>6 μήνες</a:t>
            </a:r>
            <a:r>
              <a:rPr lang="en-GB" sz="2600" i="1" dirty="0">
                <a:solidFill>
                  <a:srgbClr val="0070C0"/>
                </a:solidFill>
              </a:rPr>
              <a:t> </a:t>
            </a:r>
            <a:r>
              <a:rPr lang="el-GR" sz="2600" i="1" dirty="0">
                <a:solidFill>
                  <a:srgbClr val="0070C0"/>
                </a:solidFill>
              </a:rPr>
              <a:t> </a:t>
            </a:r>
          </a:p>
          <a:p>
            <a:pPr marL="0" indent="0">
              <a:buNone/>
            </a:pPr>
            <a:endParaRPr lang="el-GR" sz="2300" dirty="0"/>
          </a:p>
          <a:p>
            <a:r>
              <a:rPr lang="el-GR" sz="2300" dirty="0"/>
              <a:t>Η Συμφωνία βρίσκεται σε ισχύ με την υπογραφή του ΙΔΕΠ </a:t>
            </a:r>
            <a:endParaRPr lang="en-GB" sz="2300" dirty="0"/>
          </a:p>
          <a:p>
            <a:r>
              <a:rPr lang="el-GR" sz="2300" b="1" dirty="0">
                <a:solidFill>
                  <a:schemeClr val="tx2"/>
                </a:solidFill>
              </a:rPr>
              <a:t>Πρώτη προκαταβολή</a:t>
            </a:r>
            <a:r>
              <a:rPr lang="en-GB" sz="2300" dirty="0"/>
              <a:t>: </a:t>
            </a:r>
            <a:r>
              <a:rPr lang="el-GR" sz="2300" dirty="0"/>
              <a:t>80% της συνολικής επιχορήγησης, εντός 30 ημερών από την υπογραφή της Συμφωνίας (με εξαίρεση τα Ιδρύματα με χαμηλή οικονομική δυνατότητα</a:t>
            </a:r>
            <a:r>
              <a:rPr lang="en-GB" sz="2300" dirty="0"/>
              <a:t>)</a:t>
            </a:r>
          </a:p>
          <a:p>
            <a:r>
              <a:rPr lang="el-GR" sz="2300" b="1" dirty="0">
                <a:solidFill>
                  <a:schemeClr val="tx2"/>
                </a:solidFill>
              </a:rPr>
              <a:t>Περιοδική Έκθεση</a:t>
            </a:r>
            <a:r>
              <a:rPr lang="en-GB" sz="2300" b="1" dirty="0">
                <a:solidFill>
                  <a:schemeClr val="tx2"/>
                </a:solidFill>
              </a:rPr>
              <a:t>:</a:t>
            </a:r>
            <a:r>
              <a:rPr lang="el-GR" sz="2300" b="1" dirty="0">
                <a:solidFill>
                  <a:schemeClr val="tx2"/>
                </a:solidFill>
              </a:rPr>
              <a:t> </a:t>
            </a:r>
            <a:r>
              <a:rPr lang="el-GR" sz="2300" dirty="0"/>
              <a:t>μέχρι </a:t>
            </a:r>
            <a:r>
              <a:rPr lang="el-GR" sz="2300" b="1" dirty="0">
                <a:solidFill>
                  <a:srgbClr val="00B050"/>
                </a:solidFill>
              </a:rPr>
              <a:t>30/09/2024 ή 30/09/2025</a:t>
            </a:r>
            <a:endParaRPr lang="el-GR" sz="2300" dirty="0"/>
          </a:p>
          <a:p>
            <a:r>
              <a:rPr lang="en-GB" sz="2300" dirty="0"/>
              <a:t> A</a:t>
            </a:r>
            <a:r>
              <a:rPr lang="el-GR" sz="2300" dirty="0" err="1"/>
              <a:t>ίτημα</a:t>
            </a:r>
            <a:r>
              <a:rPr lang="el-GR" sz="2300" dirty="0"/>
              <a:t> για επιπλέον χρηματοδότηση αν και αφού το 70% της Αης δόσης έχει κατανεμηθεί/δεσμευθεί (τεχνικό έντυπο και ΒΜ) </a:t>
            </a:r>
            <a:r>
              <a:rPr lang="el-GR" sz="2300" dirty="0">
                <a:highlight>
                  <a:srgbClr val="FFFF00"/>
                </a:highlight>
                <a:sym typeface="Symbol" panose="05050102010706020507" pitchFamily="18" charset="2"/>
              </a:rPr>
              <a:t> Υπόλοιπο 20% </a:t>
            </a:r>
            <a:endParaRPr lang="en-GB" sz="2300" dirty="0">
              <a:highlight>
                <a:srgbClr val="FFFF00"/>
              </a:highlight>
              <a:sym typeface="Symbol" panose="05050102010706020507" pitchFamily="18" charset="2"/>
            </a:endParaRPr>
          </a:p>
          <a:p>
            <a:r>
              <a:rPr lang="el-GR" sz="2300" i="1" dirty="0">
                <a:solidFill>
                  <a:srgbClr val="00B050"/>
                </a:solidFill>
                <a:highlight>
                  <a:srgbClr val="FFFF00"/>
                </a:highlight>
                <a:sym typeface="Symbol" panose="05050102010706020507" pitchFamily="18" charset="2"/>
              </a:rPr>
              <a:t>Περαιτέρω υποβολή  έκθεσης αναφοράς δεν θα ξεπερνά το 80% της συνολικής επιχορήγησης </a:t>
            </a:r>
            <a:endParaRPr lang="el-GR" sz="2300" i="1" dirty="0">
              <a:solidFill>
                <a:srgbClr val="00B050"/>
              </a:solidFill>
              <a:highlight>
                <a:srgbClr val="FFFF00"/>
              </a:highlight>
            </a:endParaRPr>
          </a:p>
          <a:p>
            <a:r>
              <a:rPr lang="el-GR" sz="2300" b="1" dirty="0">
                <a:solidFill>
                  <a:schemeClr val="tx2"/>
                </a:solidFill>
              </a:rPr>
              <a:t>Τελική Έκθεση</a:t>
            </a:r>
            <a:r>
              <a:rPr lang="en-GB" sz="2300" b="1" dirty="0">
                <a:solidFill>
                  <a:schemeClr val="tx2"/>
                </a:solidFill>
              </a:rPr>
              <a:t>:</a:t>
            </a:r>
            <a:r>
              <a:rPr lang="el-GR" sz="2300" b="1" dirty="0">
                <a:solidFill>
                  <a:schemeClr val="tx2"/>
                </a:solidFill>
              </a:rPr>
              <a:t> </a:t>
            </a:r>
            <a:r>
              <a:rPr lang="el-GR" sz="2300" dirty="0"/>
              <a:t>υποβάλλεται 60 μέρες μετά τη λήξη έργου, αίτημα για την πληρωμή του απομείναντος 20%, </a:t>
            </a:r>
          </a:p>
          <a:p>
            <a:r>
              <a:rPr lang="el-GR" sz="2300" b="1" dirty="0">
                <a:solidFill>
                  <a:schemeClr val="tx2"/>
                </a:solidFill>
              </a:rPr>
              <a:t>Τελική Πληρωμή και Εκκαθάριση Λογαριασμού </a:t>
            </a:r>
            <a:r>
              <a:rPr lang="en-GB" sz="2300" dirty="0"/>
              <a:t>: 60 </a:t>
            </a:r>
            <a:r>
              <a:rPr lang="el-GR" sz="2300" dirty="0"/>
              <a:t>μέρες μετά την υποβολή της τελικής Έκθεσης  </a:t>
            </a:r>
          </a:p>
          <a:p>
            <a:endParaRPr lang="el-GR" sz="2200" dirty="0"/>
          </a:p>
          <a:p>
            <a:pPr marL="0" indent="0">
              <a:buNone/>
            </a:pPr>
            <a:r>
              <a:rPr lang="el-GR" sz="2200" dirty="0"/>
              <a:t>*</a:t>
            </a:r>
            <a:r>
              <a:rPr lang="el-GR" sz="2200" i="1" dirty="0">
                <a:solidFill>
                  <a:schemeClr val="tx2"/>
                </a:solidFill>
              </a:rPr>
              <a:t>Αν η περιοδική έκθεση ή η αναφορά προόδου δείχνει πολύ μικρό αριθμό δραστηριοτήτων κινητικότητας υποδεικνύοντας ότι ο δικαιούχος δεν θα εκτελέσει πλήρως τη χορηγηθείσα επιχορήγηση, το συνολικό μέγιστο ποσό της επιχορήγησης μπορεί να μειωθεί με τροποποίηση σύμφωνα με το Άρθρο 39. </a:t>
            </a:r>
            <a:endParaRPr lang="en-GB" sz="2200" i="1" dirty="0">
              <a:solidFill>
                <a:schemeClr val="tx2"/>
              </a:solidFill>
            </a:endParaRPr>
          </a:p>
        </p:txBody>
      </p:sp>
    </p:spTree>
    <p:extLst>
      <p:ext uri="{BB962C8B-B14F-4D97-AF65-F5344CB8AC3E}">
        <p14:creationId xmlns:p14="http://schemas.microsoft.com/office/powerpoint/2010/main" val="2525350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F966EB-6D84-1EA3-3B73-29A148DAA886}"/>
              </a:ext>
            </a:extLst>
          </p:cNvPr>
          <p:cNvSpPr>
            <a:spLocks noGrp="1"/>
          </p:cNvSpPr>
          <p:nvPr>
            <p:ph type="title"/>
          </p:nvPr>
        </p:nvSpPr>
        <p:spPr>
          <a:xfrm>
            <a:off x="841248" y="548640"/>
            <a:ext cx="3600860" cy="5431536"/>
          </a:xfrm>
        </p:spPr>
        <p:txBody>
          <a:bodyPr>
            <a:normAutofit/>
          </a:bodyPr>
          <a:lstStyle/>
          <a:p>
            <a:pPr algn="ctr"/>
            <a:br>
              <a:rPr lang="el-GR" sz="5400" b="1" dirty="0">
                <a:solidFill>
                  <a:schemeClr val="tx2"/>
                </a:solidFill>
              </a:rPr>
            </a:br>
            <a:r>
              <a:rPr lang="el-GR" sz="5400" b="1" dirty="0">
                <a:solidFill>
                  <a:schemeClr val="tx2"/>
                </a:solidFill>
                <a:sym typeface="Symbol" panose="05050102010706020507" pitchFamily="18" charset="2"/>
              </a:rPr>
              <a:t></a:t>
            </a:r>
            <a:r>
              <a:rPr lang="el-GR" sz="2400" b="1" dirty="0">
                <a:solidFill>
                  <a:schemeClr val="tx2"/>
                </a:solidFill>
                <a:sym typeface="Symbol" panose="05050102010706020507" pitchFamily="18" charset="2"/>
              </a:rPr>
              <a:t>Αλλαγές που απαιτούν τροποποίηση της Συμφωνίας Επιχορήγησης Α   </a:t>
            </a:r>
            <a:br>
              <a:rPr lang="el-GR" sz="5400" b="1" dirty="0">
                <a:solidFill>
                  <a:schemeClr val="tx2"/>
                </a:solidFill>
              </a:rPr>
            </a:br>
            <a:endParaRPr lang="en-GB" sz="5400" dirty="0"/>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7BB3D6C-11FA-3E55-F053-836561E34929}"/>
              </a:ext>
            </a:extLst>
          </p:cNvPr>
          <p:cNvSpPr>
            <a:spLocks noGrp="1"/>
          </p:cNvSpPr>
          <p:nvPr>
            <p:ph idx="1"/>
          </p:nvPr>
        </p:nvSpPr>
        <p:spPr>
          <a:xfrm>
            <a:off x="5072069" y="548641"/>
            <a:ext cx="7098595" cy="6005346"/>
          </a:xfrm>
        </p:spPr>
        <p:txBody>
          <a:bodyPr anchor="ctr">
            <a:normAutofit fontScale="55000" lnSpcReduction="20000"/>
          </a:bodyPr>
          <a:lstStyle/>
          <a:p>
            <a:pPr marL="0" indent="0">
              <a:buNone/>
            </a:pPr>
            <a:endParaRPr lang="el-GR" sz="2900" dirty="0"/>
          </a:p>
          <a:p>
            <a:pPr>
              <a:buFont typeface="Courier New" panose="02070309020205020404" pitchFamily="49" charset="0"/>
              <a:buChar char="o"/>
            </a:pPr>
            <a:endParaRPr lang="el-GR" sz="2900" dirty="0"/>
          </a:p>
          <a:p>
            <a:pPr>
              <a:buFont typeface="Courier New" panose="02070309020205020404" pitchFamily="49" charset="0"/>
              <a:buChar char="o"/>
            </a:pPr>
            <a:endParaRPr lang="el-GR" sz="2900" dirty="0"/>
          </a:p>
          <a:p>
            <a:pPr>
              <a:buFont typeface="Courier New" panose="02070309020205020404" pitchFamily="49" charset="0"/>
              <a:buChar char="o"/>
            </a:pPr>
            <a:r>
              <a:rPr lang="el-GR" sz="2900" b="1" dirty="0"/>
              <a:t>Δεν επιτρέπονται μεταφορές προϋπολογισμού (</a:t>
            </a:r>
            <a:r>
              <a:rPr lang="en-GB" sz="2900" b="1" dirty="0"/>
              <a:t>budget transfers)</a:t>
            </a:r>
            <a:r>
              <a:rPr lang="el-GR" sz="2900" b="1" dirty="0"/>
              <a:t> μεταξύ περιοχών (</a:t>
            </a:r>
            <a:r>
              <a:rPr lang="en-GB" sz="2900" b="1" dirty="0"/>
              <a:t>regions</a:t>
            </a:r>
            <a:r>
              <a:rPr lang="en-GB" sz="2900" dirty="0"/>
              <a:t>)</a:t>
            </a:r>
            <a:endParaRPr lang="el-GR" sz="2900" dirty="0"/>
          </a:p>
          <a:p>
            <a:pPr>
              <a:buFont typeface="Courier New" panose="02070309020205020404" pitchFamily="49" charset="0"/>
              <a:buChar char="o"/>
            </a:pPr>
            <a:r>
              <a:rPr lang="el-GR" sz="2900" b="1" dirty="0"/>
              <a:t>Δεν επιτρέπεται η προσθήκη χωρών που δεν αναφέρονται στο Παράρτημα 1</a:t>
            </a:r>
            <a:r>
              <a:rPr lang="el-GR" sz="2900" dirty="0"/>
              <a:t>.</a:t>
            </a:r>
          </a:p>
          <a:p>
            <a:pPr>
              <a:buFont typeface="Courier New" panose="02070309020205020404" pitchFamily="49" charset="0"/>
              <a:buChar char="o"/>
            </a:pPr>
            <a:r>
              <a:rPr lang="el-GR" sz="2900" i="1" dirty="0">
                <a:solidFill>
                  <a:srgbClr val="0070C0"/>
                </a:solidFill>
              </a:rPr>
              <a:t>Απαιτείται τροποποίηση </a:t>
            </a:r>
            <a:r>
              <a:rPr lang="el-GR" sz="2900" dirty="0"/>
              <a:t>σε περίπτωση μεταφοράς προϋπολογισμού μεταξύ εξερχομένων/εισερχομένων κινητικοτήτων όταν</a:t>
            </a:r>
            <a:r>
              <a:rPr lang="en-GB" sz="2900" dirty="0"/>
              <a:t> </a:t>
            </a:r>
            <a:r>
              <a:rPr lang="el-GR" sz="2900" dirty="0"/>
              <a:t>οι κατηγορίες ατομική υποστήριξη και υποστήριξη ταξιδιού </a:t>
            </a:r>
            <a:r>
              <a:rPr lang="el-GR" sz="2900" i="1" dirty="0">
                <a:solidFill>
                  <a:srgbClr val="0070C0"/>
                </a:solidFill>
              </a:rPr>
              <a:t>υπερβαίνουν το 40% του συνολικού προϋπολογισμού του έργου.</a:t>
            </a:r>
          </a:p>
          <a:p>
            <a:pPr>
              <a:buFont typeface="Courier New" panose="02070309020205020404" pitchFamily="49" charset="0"/>
              <a:buChar char="o"/>
            </a:pPr>
            <a:r>
              <a:rPr lang="el-GR" sz="2900" i="1" dirty="0">
                <a:solidFill>
                  <a:srgbClr val="0070C0"/>
                </a:solidFill>
              </a:rPr>
              <a:t>Απαιτείται τροποποίηση </a:t>
            </a:r>
            <a:r>
              <a:rPr lang="el-GR" sz="2900" dirty="0"/>
              <a:t>για μεταφορά προϋπολογισμού από την κατηγορία οργανωτική υποστήριξη σε άλλες κατηγορίες </a:t>
            </a:r>
            <a:r>
              <a:rPr lang="el-GR" sz="2900" i="1" dirty="0">
                <a:solidFill>
                  <a:srgbClr val="0070C0"/>
                </a:solidFill>
              </a:rPr>
              <a:t>αν υπερβαίνει το 50% των συνολικών κεφαλαίων αυτής της κατηγορίας. </a:t>
            </a:r>
          </a:p>
          <a:p>
            <a:pPr>
              <a:buFont typeface="Courier New" panose="02070309020205020404" pitchFamily="49" charset="0"/>
              <a:buChar char="o"/>
            </a:pPr>
            <a:r>
              <a:rPr lang="el-GR" sz="2900" dirty="0"/>
              <a:t>Δεν επιτρέπεται η μεταφορά κεφαλαίων από οποιαδήποτε κατηγορία προϋπολογισμού προς την Οργανωτική υποστήριξη.</a:t>
            </a:r>
          </a:p>
          <a:p>
            <a:pPr>
              <a:buFont typeface="Courier New" panose="02070309020205020404" pitchFamily="49" charset="0"/>
              <a:buChar char="o"/>
            </a:pPr>
            <a:r>
              <a:rPr lang="el-GR" sz="2900" dirty="0">
                <a:highlight>
                  <a:srgbClr val="FFFF00"/>
                </a:highlight>
              </a:rPr>
              <a:t>Δεν επιτρέπεται η μεταφορά κεφαλαίων από την κατηγορία </a:t>
            </a:r>
            <a:r>
              <a:rPr lang="en-GB" sz="2900" dirty="0">
                <a:highlight>
                  <a:srgbClr val="FFFF00"/>
                </a:highlight>
              </a:rPr>
              <a:t>top up for fewer opportunities </a:t>
            </a:r>
            <a:r>
              <a:rPr lang="el-GR" sz="2900" dirty="0">
                <a:highlight>
                  <a:srgbClr val="FFFF00"/>
                </a:highlight>
              </a:rPr>
              <a:t>σε οποιαδήποτε άλλη κατηγορία προϋπολογισμού χωρίς τροποποίηση.</a:t>
            </a:r>
          </a:p>
          <a:p>
            <a:pPr>
              <a:buFont typeface="Courier New" panose="02070309020205020404" pitchFamily="49" charset="0"/>
              <a:buChar char="o"/>
            </a:pPr>
            <a:r>
              <a:rPr lang="el-GR" sz="2900" dirty="0"/>
              <a:t>Αλλαγή τραπεζικών στοιχείων </a:t>
            </a:r>
            <a:r>
              <a:rPr lang="el-GR" sz="2900" i="1" dirty="0">
                <a:solidFill>
                  <a:schemeClr val="tx2"/>
                </a:solidFill>
              </a:rPr>
              <a:t>(το έντυπο </a:t>
            </a:r>
            <a:r>
              <a:rPr lang="el-GR" sz="2900" i="1" dirty="0" err="1">
                <a:solidFill>
                  <a:schemeClr val="tx2"/>
                </a:solidFill>
              </a:rPr>
              <a:t>τρ</a:t>
            </a:r>
            <a:r>
              <a:rPr lang="el-GR" sz="2900" i="1" dirty="0">
                <a:solidFill>
                  <a:schemeClr val="tx2"/>
                </a:solidFill>
              </a:rPr>
              <a:t>. Στοιχείων θα πρέπει να </a:t>
            </a:r>
            <a:r>
              <a:rPr lang="el-GR" sz="2900" i="1" dirty="0" err="1">
                <a:solidFill>
                  <a:schemeClr val="tx2"/>
                </a:solidFill>
              </a:rPr>
              <a:t>επικαιροποιηθεί</a:t>
            </a:r>
            <a:r>
              <a:rPr lang="el-GR" sz="2900" i="1" dirty="0">
                <a:solidFill>
                  <a:schemeClr val="tx2"/>
                </a:solidFill>
              </a:rPr>
              <a:t> και στο ORS)</a:t>
            </a:r>
            <a:endParaRPr lang="el-GR" sz="2900" dirty="0"/>
          </a:p>
          <a:p>
            <a:pPr>
              <a:buFont typeface="Courier New" panose="02070309020205020404" pitchFamily="49" charset="0"/>
              <a:buChar char="o"/>
            </a:pPr>
            <a:r>
              <a:rPr lang="el-GR" sz="2900" dirty="0"/>
              <a:t>Αλλαγή στη Διάρκεια σχεδίου από 24 σε 36 μήνες ή αντίστροφα </a:t>
            </a:r>
            <a:endParaRPr lang="en-GB" sz="2900" dirty="0"/>
          </a:p>
          <a:p>
            <a:pPr marL="0" indent="0">
              <a:buNone/>
            </a:pPr>
            <a:r>
              <a:rPr lang="en-GB" sz="2900" dirty="0">
                <a:solidFill>
                  <a:srgbClr val="C00000"/>
                </a:solidFill>
              </a:rPr>
              <a:t>T</a:t>
            </a:r>
            <a:r>
              <a:rPr lang="el-GR" sz="2900" dirty="0" err="1">
                <a:solidFill>
                  <a:srgbClr val="C00000"/>
                </a:solidFill>
              </a:rPr>
              <a:t>ροποποιήσεις</a:t>
            </a:r>
            <a:r>
              <a:rPr lang="el-GR" sz="2900" dirty="0">
                <a:solidFill>
                  <a:srgbClr val="C00000"/>
                </a:solidFill>
              </a:rPr>
              <a:t> πραγματοποιούνται το αργότερο ένα μήνα πριν τη λήξη του σχεδίου</a:t>
            </a:r>
          </a:p>
          <a:p>
            <a:pPr marL="0" indent="0">
              <a:buNone/>
            </a:pPr>
            <a:endParaRPr lang="el-GR" sz="2900" dirty="0"/>
          </a:p>
          <a:p>
            <a:pPr marL="0" indent="0">
              <a:buNone/>
            </a:pPr>
            <a:endParaRPr lang="el-GR" sz="2000" dirty="0"/>
          </a:p>
          <a:p>
            <a:endParaRPr lang="el-GR" sz="2200" dirty="0"/>
          </a:p>
          <a:p>
            <a:endParaRPr lang="el-GR" sz="2200" dirty="0"/>
          </a:p>
          <a:p>
            <a:pPr marL="0" indent="0">
              <a:buNone/>
            </a:pPr>
            <a:endParaRPr lang="el-GR" sz="2200" dirty="0"/>
          </a:p>
          <a:p>
            <a:endParaRPr lang="el-GR" sz="2200" dirty="0"/>
          </a:p>
          <a:p>
            <a:endParaRPr lang="en-GB" sz="2200" dirty="0"/>
          </a:p>
        </p:txBody>
      </p:sp>
    </p:spTree>
    <p:extLst>
      <p:ext uri="{BB962C8B-B14F-4D97-AF65-F5344CB8AC3E}">
        <p14:creationId xmlns:p14="http://schemas.microsoft.com/office/powerpoint/2010/main" val="31432961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67294k1np1mrayk5gfhyduikkvpysi"/>
  <p:tag name="CONNECTED_USER" val="2243430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le page">
  <a:themeElements>
    <a:clrScheme name="Frederick">
      <a:dk1>
        <a:srgbClr val="10069F"/>
      </a:dk1>
      <a:lt1>
        <a:srgbClr val="8D9092"/>
      </a:lt1>
      <a:dk2>
        <a:srgbClr val="FFFFFF"/>
      </a:dk2>
      <a:lt2>
        <a:srgbClr val="1105A5"/>
      </a:lt2>
      <a:accent1>
        <a:srgbClr val="040127"/>
      </a:accent1>
      <a:accent2>
        <a:srgbClr val="3B3C3F"/>
      </a:accent2>
      <a:accent3>
        <a:srgbClr val="A5A5A5"/>
      </a:accent3>
      <a:accent4>
        <a:srgbClr val="007DFE"/>
      </a:accent4>
      <a:accent5>
        <a:srgbClr val="E5F2F6"/>
      </a:accent5>
      <a:accent6>
        <a:srgbClr val="DDEBEB"/>
      </a:accent6>
      <a:hlink>
        <a:srgbClr val="001D3C"/>
      </a:hlink>
      <a:folHlink>
        <a:srgbClr val="10059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Body">
  <a:themeElements>
    <a:clrScheme name="Frederick University colors">
      <a:dk1>
        <a:srgbClr val="10059F"/>
      </a:dk1>
      <a:lt1>
        <a:srgbClr val="8D9092"/>
      </a:lt1>
      <a:dk2>
        <a:srgbClr val="FFFFFF"/>
      </a:dk2>
      <a:lt2>
        <a:srgbClr val="C30017"/>
      </a:lt2>
      <a:accent1>
        <a:srgbClr val="040127"/>
      </a:accent1>
      <a:accent2>
        <a:srgbClr val="3B3C3F"/>
      </a:accent2>
      <a:accent3>
        <a:srgbClr val="A5A5A5"/>
      </a:accent3>
      <a:accent4>
        <a:srgbClr val="4CD9FF"/>
      </a:accent4>
      <a:accent5>
        <a:srgbClr val="EBFBFF"/>
      </a:accent5>
      <a:accent6>
        <a:srgbClr val="51000A"/>
      </a:accent6>
      <a:hlink>
        <a:srgbClr val="001D3C"/>
      </a:hlink>
      <a:folHlink>
        <a:srgbClr val="10059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ver">
  <a:themeElements>
    <a:clrScheme name="University of Nicosia">
      <a:dk1>
        <a:srgbClr val="000000"/>
      </a:dk1>
      <a:lt1>
        <a:srgbClr val="FFFFFF"/>
      </a:lt1>
      <a:dk2>
        <a:srgbClr val="44546A"/>
      </a:dk2>
      <a:lt2>
        <a:srgbClr val="E7E6E6"/>
      </a:lt2>
      <a:accent1>
        <a:srgbClr val="BD081C"/>
      </a:accent1>
      <a:accent2>
        <a:srgbClr val="005691"/>
      </a:accent2>
      <a:accent3>
        <a:srgbClr val="45196F"/>
      </a:accent3>
      <a:accent4>
        <a:srgbClr val="536574"/>
      </a:accent4>
      <a:accent5>
        <a:srgbClr val="BCBEC0"/>
      </a:accent5>
      <a:accent6>
        <a:srgbClr val="00B2A5"/>
      </a:accent6>
      <a:hlink>
        <a:srgbClr val="BD081C"/>
      </a:hlink>
      <a:folHlink>
        <a:srgbClr val="EE832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Normal">
  <a:themeElements>
    <a:clrScheme name="UNIC 2020 1">
      <a:dk1>
        <a:srgbClr val="000000"/>
      </a:dk1>
      <a:lt1>
        <a:srgbClr val="FFFFFF"/>
      </a:lt1>
      <a:dk2>
        <a:srgbClr val="585858"/>
      </a:dk2>
      <a:lt2>
        <a:srgbClr val="E7E6E6"/>
      </a:lt2>
      <a:accent1>
        <a:srgbClr val="BD081C"/>
      </a:accent1>
      <a:accent2>
        <a:srgbClr val="005691"/>
      </a:accent2>
      <a:accent3>
        <a:srgbClr val="C8CDD2"/>
      </a:accent3>
      <a:accent4>
        <a:srgbClr val="585858"/>
      </a:accent4>
      <a:accent5>
        <a:srgbClr val="BCBEC0"/>
      </a:accent5>
      <a:accent6>
        <a:srgbClr val="00B2A5"/>
      </a:accent6>
      <a:hlink>
        <a:srgbClr val="BD081C"/>
      </a:hlink>
      <a:folHlink>
        <a:srgbClr val="585858"/>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ontact Detial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hank You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7015</TotalTime>
  <Words>5660</Words>
  <Application>Microsoft Office PowerPoint</Application>
  <PresentationFormat>Widescreen</PresentationFormat>
  <Paragraphs>650</Paragraphs>
  <Slides>59</Slides>
  <Notes>25</Notes>
  <HiddenSlides>0</HiddenSlides>
  <MMClips>0</MMClips>
  <ScaleCrop>false</ScaleCrop>
  <HeadingPairs>
    <vt:vector size="6" baseType="variant">
      <vt:variant>
        <vt:lpstr>Fonts Used</vt:lpstr>
      </vt:variant>
      <vt:variant>
        <vt:i4>13</vt:i4>
      </vt:variant>
      <vt:variant>
        <vt:lpstr>Theme</vt:lpstr>
      </vt:variant>
      <vt:variant>
        <vt:i4>8</vt:i4>
      </vt:variant>
      <vt:variant>
        <vt:lpstr>Slide Titles</vt:lpstr>
      </vt:variant>
      <vt:variant>
        <vt:i4>59</vt:i4>
      </vt:variant>
    </vt:vector>
  </HeadingPairs>
  <TitlesOfParts>
    <vt:vector size="80" baseType="lpstr">
      <vt:lpstr>Arial</vt:lpstr>
      <vt:lpstr>Arial MT</vt:lpstr>
      <vt:lpstr>Calibri</vt:lpstr>
      <vt:lpstr>Calibri Light</vt:lpstr>
      <vt:lpstr>Century Gothic</vt:lpstr>
      <vt:lpstr>Courier New</vt:lpstr>
      <vt:lpstr>Helvetica</vt:lpstr>
      <vt:lpstr>Roboto</vt:lpstr>
      <vt:lpstr>Symbol</vt:lpstr>
      <vt:lpstr>Tahoma</vt:lpstr>
      <vt:lpstr>Times New Roman</vt:lpstr>
      <vt:lpstr>Verdana</vt:lpstr>
      <vt:lpstr>Wingdings</vt:lpstr>
      <vt:lpstr>Office Theme</vt:lpstr>
      <vt:lpstr>Office Theme</vt:lpstr>
      <vt:lpstr>Title page</vt:lpstr>
      <vt:lpstr>1_Body</vt:lpstr>
      <vt:lpstr>Cover</vt:lpstr>
      <vt:lpstr>Normal</vt:lpstr>
      <vt:lpstr>Contact Detials</vt:lpstr>
      <vt:lpstr>Thank You Slide</vt:lpstr>
      <vt:lpstr>PowerPoint Presentation</vt:lpstr>
      <vt:lpstr> Ενημερώσεις </vt:lpstr>
      <vt:lpstr>PowerPoint Presentation</vt:lpstr>
      <vt:lpstr>Συμφωνία Επιχορήγησης και Παραρτήματα </vt:lpstr>
      <vt:lpstr> Συμφωνία Επιχορήγησης </vt:lpstr>
      <vt:lpstr> Annex 6   Έντυπα Δικαιούχου Οργανισμού και Συμμετεχόντων  </vt:lpstr>
      <vt:lpstr>PowerPoint Presentation</vt:lpstr>
      <vt:lpstr> Χρονοδιάγραμμα Έργου </vt:lpstr>
      <vt:lpstr> Αλλαγές που απαιτούν τροποποίηση της Συμφωνίας Επιχορήγησης Α    </vt:lpstr>
      <vt:lpstr> Αλλαγές που απαιτούν τροποποίηση της Συμφωνίας Επιχορήγησης Β  </vt:lpstr>
      <vt:lpstr> Zero Grant A </vt:lpstr>
      <vt:lpstr> Zero Grant B </vt:lpstr>
      <vt:lpstr> Αλλαγές που ΔΕΝ απαιτούν τροποποίηση της Συμφωνίας Επιχορήγησης   </vt:lpstr>
      <vt:lpstr> Ανακατανομή Κονδυλίων </vt:lpstr>
      <vt:lpstr> Κατηγορίες Προϋπολογισμού  </vt:lpstr>
      <vt:lpstr> Ειδικές Δαπάνες/Exceptional Costs</vt:lpstr>
      <vt:lpstr>PowerPoint Presentation</vt:lpstr>
      <vt:lpstr> Αντίκτυπος σχεδίου Επικοινωνία και Διάδοση της Δράσης </vt:lpstr>
      <vt:lpstr>PowerPoint Presentation</vt:lpstr>
      <vt:lpstr> Επεξεργασία Προσωπικών δεδομένων </vt:lpstr>
      <vt:lpstr> Έλεγχοι </vt:lpstr>
      <vt:lpstr>PowerPoint Presentation</vt:lpstr>
      <vt:lpstr>PowerPoint Presentation</vt:lpstr>
      <vt:lpstr>PowerPoint Presentation</vt:lpstr>
      <vt:lpstr> Participant Survey Report/ έκθεση Συμμετέχοντα (Annex 6) </vt:lpstr>
      <vt:lpstr>Προστασία και Ασφάλεια Συμμετεχόντων </vt:lpstr>
      <vt:lpstr> OLS</vt:lpstr>
      <vt:lpstr> Eργαλείο Διαχείρισης  Beneficiary Module </vt:lpstr>
      <vt:lpstr>PowerPoint Presentation</vt:lpstr>
      <vt:lpstr>Επιλέξιμες Δραστηριότητες ΚΑ171 &amp; Χρηματοδότηση  </vt:lpstr>
      <vt:lpstr>Δύο σκέλη Διεθνούς κινητικότητας </vt:lpstr>
      <vt:lpstr>Περιορισμοί στις εξερχόμενες κινητικότητες </vt:lpstr>
      <vt:lpstr>PowerPoint Presentation</vt:lpstr>
      <vt:lpstr>PowerPoint Presentation</vt:lpstr>
      <vt:lpstr>Συμμετέχουσες Χώρες στην Διεθνή Κινητικότητα στην ΚΑ171</vt:lpstr>
      <vt:lpstr>PowerPoint Presentation</vt:lpstr>
      <vt:lpstr>PowerPoint Presentation</vt:lpstr>
      <vt:lpstr>PowerPoint Presentation</vt:lpstr>
      <vt:lpstr>PowerPoint Presentation</vt:lpstr>
      <vt:lpstr>ΚA171 Προσωπικό και Διάρκεια</vt:lpstr>
      <vt:lpstr>Ταξιδιωτικά Έξοδα</vt:lpstr>
      <vt:lpstr>Οργανωτικά έξοδα</vt:lpstr>
      <vt:lpstr>PowerPoint Presentation</vt:lpstr>
      <vt:lpstr>PowerPoint Presentation</vt:lpstr>
      <vt:lpstr>PowerPoint Presentation</vt:lpstr>
      <vt:lpstr>PowerPoint Presentation</vt:lpstr>
      <vt:lpstr>PowerPoint Presentation</vt:lpstr>
      <vt:lpstr>Επικοινωνία </vt:lpstr>
      <vt:lpstr>International Credit Mobility </vt:lpstr>
      <vt:lpstr>Περιεχόμενα</vt:lpstr>
      <vt:lpstr>I. Σχεδιασμός</vt:lpstr>
      <vt:lpstr>I. Σχεδιασμός</vt:lpstr>
      <vt:lpstr>ΙΙ. Προετοιμασία</vt:lpstr>
      <vt:lpstr>ΙΙ. Προετοιμασία</vt:lpstr>
      <vt:lpstr>III. Υλοποίηση και παρακολούθηση δραστηριοτήτων</vt:lpstr>
      <vt:lpstr>III. Υλοποίηση και παρακολούθηση δραστηριοτήτων</vt:lpstr>
      <vt:lpstr>IV. Διάχυση αποτελεσμάτων</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Constantinos Georgiou</dc:creator>
  <cp:lastModifiedBy>Stelios Ioannou</cp:lastModifiedBy>
  <cp:revision>739</cp:revision>
  <dcterms:created xsi:type="dcterms:W3CDTF">2023-04-27T06:57:03Z</dcterms:created>
  <dcterms:modified xsi:type="dcterms:W3CDTF">2024-06-17T07:23:18Z</dcterms:modified>
</cp:coreProperties>
</file>