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7" r:id="rId2"/>
    <p:sldId id="400" r:id="rId3"/>
    <p:sldId id="256" r:id="rId4"/>
    <p:sldId id="263" r:id="rId5"/>
    <p:sldId id="264" r:id="rId6"/>
    <p:sldId id="388" r:id="rId7"/>
    <p:sldId id="272" r:id="rId8"/>
    <p:sldId id="268" r:id="rId9"/>
    <p:sldId id="269" r:id="rId10"/>
    <p:sldId id="271" r:id="rId11"/>
    <p:sldId id="389" r:id="rId12"/>
    <p:sldId id="396" r:id="rId13"/>
    <p:sldId id="278" r:id="rId14"/>
    <p:sldId id="390" r:id="rId15"/>
    <p:sldId id="301" r:id="rId16"/>
    <p:sldId id="302" r:id="rId17"/>
    <p:sldId id="397" r:id="rId18"/>
    <p:sldId id="293" r:id="rId19"/>
    <p:sldId id="391" r:id="rId20"/>
    <p:sldId id="317" r:id="rId21"/>
    <p:sldId id="318" r:id="rId22"/>
    <p:sldId id="322" r:id="rId23"/>
    <p:sldId id="402" r:id="rId24"/>
    <p:sldId id="403" r:id="rId25"/>
    <p:sldId id="401" r:id="rId26"/>
    <p:sldId id="414" r:id="rId27"/>
    <p:sldId id="405" r:id="rId28"/>
    <p:sldId id="408" r:id="rId29"/>
    <p:sldId id="338" r:id="rId30"/>
    <p:sldId id="339" r:id="rId31"/>
    <p:sldId id="406" r:id="rId32"/>
    <p:sldId id="419" r:id="rId33"/>
    <p:sldId id="409" r:id="rId34"/>
    <p:sldId id="410" r:id="rId35"/>
    <p:sldId id="413" r:id="rId36"/>
    <p:sldId id="415" r:id="rId37"/>
    <p:sldId id="416" r:id="rId38"/>
    <p:sldId id="417" r:id="rId39"/>
    <p:sldId id="341" r:id="rId40"/>
    <p:sldId id="342" r:id="rId41"/>
    <p:sldId id="343" r:id="rId42"/>
    <p:sldId id="345" r:id="rId43"/>
    <p:sldId id="351" r:id="rId44"/>
    <p:sldId id="353" r:id="rId45"/>
    <p:sldId id="386" r:id="rId46"/>
  </p:sldIdLst>
  <p:sldSz cx="12192000" cy="6858000"/>
  <p:notesSz cx="7010400" cy="92964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9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070" autoAdjust="0"/>
  </p:normalViewPr>
  <p:slideViewPr>
    <p:cSldViewPr snapToGrid="0" snapToObjects="1">
      <p:cViewPr varScale="1">
        <p:scale>
          <a:sx n="105" d="100"/>
          <a:sy n="105" d="100"/>
        </p:scale>
        <p:origin x="822"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782DEA-1D1C-4810-87DD-BE9BB83BA2E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831A170D-7E5B-4BD8-A19E-C6EAB5FD4E86}">
      <dgm:prSet custT="1"/>
      <dgm:spPr/>
      <dgm:t>
        <a:bodyPr/>
        <a:lstStyle/>
        <a:p>
          <a:r>
            <a:rPr lang="en-GB" sz="1600" dirty="0">
              <a:latin typeface="Verdana" panose="020B0604030504040204" pitchFamily="34" charset="0"/>
              <a:ea typeface="Verdana" panose="020B0604030504040204" pitchFamily="34" charset="0"/>
              <a:cs typeface="Calibri" pitchFamily="34" charset="0"/>
            </a:rPr>
            <a:t>To </a:t>
          </a:r>
          <a:r>
            <a:rPr lang="el-GR" sz="1600" dirty="0">
              <a:latin typeface="Verdana" panose="020B0604030504040204" pitchFamily="34" charset="0"/>
              <a:ea typeface="Verdana" panose="020B0604030504040204" pitchFamily="34" charset="0"/>
              <a:cs typeface="Calibri" pitchFamily="34" charset="0"/>
            </a:rPr>
            <a:t>νέο εργαλείο διαχείρισης των Σχεδίων</a:t>
          </a:r>
          <a:r>
            <a:rPr lang="en-GB" sz="1600" dirty="0">
              <a:latin typeface="Verdana" panose="020B0604030504040204" pitchFamily="34" charset="0"/>
              <a:ea typeface="Verdana" panose="020B0604030504040204" pitchFamily="34" charset="0"/>
              <a:cs typeface="Calibri" pitchFamily="34" charset="0"/>
            </a:rPr>
            <a:t> </a:t>
          </a:r>
          <a:r>
            <a:rPr lang="el-GR" sz="1600" dirty="0">
              <a:latin typeface="Verdana" panose="020B0604030504040204" pitchFamily="34" charset="0"/>
              <a:ea typeface="Verdana" panose="020B0604030504040204" pitchFamily="34" charset="0"/>
              <a:cs typeface="Calibri" pitchFamily="34" charset="0"/>
            </a:rPr>
            <a:t>για την προγραμματική περίοδο 2021- 2027</a:t>
          </a:r>
        </a:p>
      </dgm:t>
    </dgm:pt>
    <dgm:pt modelId="{C3D8D207-5569-47E8-821B-E0F36AA4A53E}" type="parTrans" cxnId="{8937CB50-31AA-4169-BAC3-3EE1F363875B}">
      <dgm:prSet/>
      <dgm:spPr/>
      <dgm:t>
        <a:bodyPr/>
        <a:lstStyle/>
        <a:p>
          <a:endParaRPr lang="en-US" sz="1600"/>
        </a:p>
      </dgm:t>
    </dgm:pt>
    <dgm:pt modelId="{54EB5C02-F8DE-419E-A7C7-9FD177910A63}" type="sibTrans" cxnId="{8937CB50-31AA-4169-BAC3-3EE1F363875B}">
      <dgm:prSet/>
      <dgm:spPr/>
      <dgm:t>
        <a:bodyPr/>
        <a:lstStyle/>
        <a:p>
          <a:endParaRPr lang="en-US" sz="1600"/>
        </a:p>
      </dgm:t>
    </dgm:pt>
    <dgm:pt modelId="{42086308-1990-4F08-BE0E-4BB1DA656E79}">
      <dgm:prSet custT="1"/>
      <dgm:spPr/>
      <dgm:t>
        <a:bodyPr/>
        <a:lstStyle/>
        <a:p>
          <a:r>
            <a:rPr lang="el-GR" sz="1600" dirty="0">
              <a:latin typeface="Verdana" panose="020B0604030504040204" pitchFamily="34" charset="0"/>
              <a:ea typeface="Verdana" panose="020B0604030504040204" pitchFamily="34" charset="0"/>
              <a:cs typeface="Calibri" pitchFamily="34" charset="0"/>
            </a:rPr>
            <a:t>Το ΜΤ με την ολοκλήρωση των σχεδίων της Πρόσκλησης 2020 παύει να υφίσταται.</a:t>
          </a:r>
        </a:p>
      </dgm:t>
    </dgm:pt>
    <dgm:pt modelId="{23D631BE-6893-4AAE-B6D3-82C0F63B437C}" type="parTrans" cxnId="{A084C06E-D32A-47C1-B5B7-F54CAD2683A6}">
      <dgm:prSet/>
      <dgm:spPr/>
      <dgm:t>
        <a:bodyPr/>
        <a:lstStyle/>
        <a:p>
          <a:endParaRPr lang="en-US" sz="1600"/>
        </a:p>
      </dgm:t>
    </dgm:pt>
    <dgm:pt modelId="{AE53FCC1-3FDF-4977-BBDE-2F1C62471D8F}" type="sibTrans" cxnId="{A084C06E-D32A-47C1-B5B7-F54CAD2683A6}">
      <dgm:prSet/>
      <dgm:spPr/>
      <dgm:t>
        <a:bodyPr/>
        <a:lstStyle/>
        <a:p>
          <a:endParaRPr lang="en-US" sz="1600"/>
        </a:p>
      </dgm:t>
    </dgm:pt>
    <dgm:pt modelId="{211F65F1-9F7F-46BE-BEE6-DBBD43CE1C4C}">
      <dgm:prSet custT="1"/>
      <dgm:spPr/>
      <dgm:t>
        <a:bodyPr/>
        <a:lstStyle/>
        <a:p>
          <a:endParaRPr lang="el-GR" sz="1600" dirty="0">
            <a:solidFill>
              <a:srgbClr val="002060"/>
            </a:solidFill>
            <a:latin typeface="Verdana" panose="020B0604030504040204" pitchFamily="34" charset="0"/>
            <a:ea typeface="Verdana" panose="020B0604030504040204" pitchFamily="34" charset="0"/>
            <a:cs typeface="Calibri" pitchFamily="34" charset="0"/>
          </a:endParaRPr>
        </a:p>
      </dgm:t>
    </dgm:pt>
    <dgm:pt modelId="{CCA3E2BC-28A7-415A-9EC9-C34E21B71F90}" type="parTrans" cxnId="{EB330690-B062-47AA-9D37-66366770AF5F}">
      <dgm:prSet/>
      <dgm:spPr/>
      <dgm:t>
        <a:bodyPr/>
        <a:lstStyle/>
        <a:p>
          <a:endParaRPr lang="en-US" sz="1600"/>
        </a:p>
      </dgm:t>
    </dgm:pt>
    <dgm:pt modelId="{DF2DB272-F36E-4469-9339-0AE7AD727671}" type="sibTrans" cxnId="{EB330690-B062-47AA-9D37-66366770AF5F}">
      <dgm:prSet/>
      <dgm:spPr/>
      <dgm:t>
        <a:bodyPr/>
        <a:lstStyle/>
        <a:p>
          <a:endParaRPr lang="en-US" sz="1600"/>
        </a:p>
      </dgm:t>
    </dgm:pt>
    <dgm:pt modelId="{95D4861B-BEAA-48BE-A8A8-8C33B6BEB57D}">
      <dgm:prSet custT="1"/>
      <dgm:spPr/>
      <dgm:t>
        <a:bodyPr/>
        <a:lstStyle/>
        <a:p>
          <a:r>
            <a:rPr lang="el-GR" sz="1600" dirty="0">
              <a:latin typeface="Verdana" panose="020B0604030504040204" pitchFamily="34" charset="0"/>
              <a:ea typeface="Verdana" panose="020B0604030504040204" pitchFamily="34" charset="0"/>
              <a:cs typeface="Calibri" pitchFamily="34" charset="0"/>
            </a:rPr>
            <a:t>Το ΒΜ ακολουθεί την ίδια λογική για τη διαχείριση των κινητικοτήτων του οργανισμού σας όπως και το ΜΤ</a:t>
          </a:r>
        </a:p>
      </dgm:t>
    </dgm:pt>
    <dgm:pt modelId="{284DC993-0074-45D5-B7CC-C35E24921914}" type="parTrans" cxnId="{2D43B3A9-3A71-4086-886D-439468EDDB44}">
      <dgm:prSet/>
      <dgm:spPr/>
      <dgm:t>
        <a:bodyPr/>
        <a:lstStyle/>
        <a:p>
          <a:endParaRPr lang="en-US" sz="1600"/>
        </a:p>
      </dgm:t>
    </dgm:pt>
    <dgm:pt modelId="{A53728D1-B8D0-4EB2-ABA1-13681A0CE33A}" type="sibTrans" cxnId="{2D43B3A9-3A71-4086-886D-439468EDDB44}">
      <dgm:prSet/>
      <dgm:spPr/>
      <dgm:t>
        <a:bodyPr/>
        <a:lstStyle/>
        <a:p>
          <a:endParaRPr lang="en-US" sz="1600"/>
        </a:p>
      </dgm:t>
    </dgm:pt>
    <dgm:pt modelId="{3EA0CDC2-D596-4CC3-A21E-ED336726CFED}">
      <dgm:prSet custT="1"/>
      <dgm:spPr/>
      <dgm:t>
        <a:bodyPr/>
        <a:lstStyle/>
        <a:p>
          <a:r>
            <a:rPr lang="el-GR" sz="1500" dirty="0">
              <a:latin typeface="Verdana" panose="020B0604030504040204" pitchFamily="34" charset="0"/>
              <a:ea typeface="Verdana" panose="020B0604030504040204" pitchFamily="34" charset="0"/>
              <a:cs typeface="Calibri" pitchFamily="34" charset="0"/>
            </a:rPr>
            <a:t>Έχετε πρόσβαση στο ΒΜ από την πλατφόρμα </a:t>
          </a:r>
          <a:r>
            <a:rPr lang="en-US" sz="1500" dirty="0">
              <a:latin typeface="Verdana" panose="020B0604030504040204" pitchFamily="34" charset="0"/>
              <a:ea typeface="Verdana" panose="020B0604030504040204" pitchFamily="34" charset="0"/>
              <a:cs typeface="Calibri" pitchFamily="34" charset="0"/>
            </a:rPr>
            <a:t>Erasmus+ and European Solidary Corps – Single Entry Point </a:t>
          </a:r>
          <a:r>
            <a:rPr lang="el-GR" sz="1500" dirty="0">
              <a:latin typeface="Verdana" panose="020B0604030504040204" pitchFamily="34" charset="0"/>
              <a:ea typeface="Verdana" panose="020B0604030504040204" pitchFamily="34" charset="0"/>
              <a:cs typeface="Calibri" pitchFamily="34" charset="0"/>
            </a:rPr>
            <a:t>για όλες τις δραστηριότητες που αφορούν στο πρόγραμμα </a:t>
          </a:r>
          <a:r>
            <a:rPr lang="en-US" sz="1500" dirty="0">
              <a:latin typeface="Verdana" panose="020B0604030504040204" pitchFamily="34" charset="0"/>
              <a:ea typeface="Verdana" panose="020B0604030504040204" pitchFamily="34" charset="0"/>
              <a:cs typeface="Calibri" pitchFamily="34" charset="0"/>
            </a:rPr>
            <a:t>Erasmus+ </a:t>
          </a:r>
          <a:r>
            <a:rPr lang="el-GR" sz="1500" dirty="0">
              <a:latin typeface="Verdana" panose="020B0604030504040204" pitchFamily="34" charset="0"/>
              <a:ea typeface="Verdana" panose="020B0604030504040204" pitchFamily="34" charset="0"/>
              <a:cs typeface="Calibri" pitchFamily="34" charset="0"/>
            </a:rPr>
            <a:t>για την προγραμματική περίοδο 2021-2027</a:t>
          </a:r>
          <a:endParaRPr lang="en-GB" sz="1500" dirty="0">
            <a:latin typeface="Verdana" panose="020B0604030504040204" pitchFamily="34" charset="0"/>
            <a:ea typeface="Verdana" panose="020B0604030504040204" pitchFamily="34" charset="0"/>
            <a:cs typeface="Calibri" pitchFamily="34" charset="0"/>
          </a:endParaRPr>
        </a:p>
      </dgm:t>
    </dgm:pt>
    <dgm:pt modelId="{1A5C642B-9255-422B-92B6-D2A5D5F9AF65}" type="parTrans" cxnId="{5758AD33-4274-449B-BEBD-73CA34072466}">
      <dgm:prSet/>
      <dgm:spPr/>
      <dgm:t>
        <a:bodyPr/>
        <a:lstStyle/>
        <a:p>
          <a:endParaRPr lang="en-US" sz="1600"/>
        </a:p>
      </dgm:t>
    </dgm:pt>
    <dgm:pt modelId="{1FA9A734-721B-4064-8C76-EA2ADFFBD8D6}" type="sibTrans" cxnId="{5758AD33-4274-449B-BEBD-73CA34072466}">
      <dgm:prSet/>
      <dgm:spPr/>
      <dgm:t>
        <a:bodyPr/>
        <a:lstStyle/>
        <a:p>
          <a:endParaRPr lang="en-US" sz="1600"/>
        </a:p>
      </dgm:t>
    </dgm:pt>
    <dgm:pt modelId="{B774520A-417C-46F3-BD9C-B10E6E7493C4}" type="pres">
      <dgm:prSet presAssocID="{D4782DEA-1D1C-4810-87DD-BE9BB83BA2EB}" presName="linear" presStyleCnt="0">
        <dgm:presLayoutVars>
          <dgm:dir/>
          <dgm:animLvl val="lvl"/>
          <dgm:resizeHandles val="exact"/>
        </dgm:presLayoutVars>
      </dgm:prSet>
      <dgm:spPr/>
    </dgm:pt>
    <dgm:pt modelId="{CDCD8532-5321-4D92-8F0D-F441195214E5}" type="pres">
      <dgm:prSet presAssocID="{831A170D-7E5B-4BD8-A19E-C6EAB5FD4E86}" presName="parentLin" presStyleCnt="0"/>
      <dgm:spPr/>
    </dgm:pt>
    <dgm:pt modelId="{DFBCF223-6227-4A92-AF4B-38A798827D3C}" type="pres">
      <dgm:prSet presAssocID="{831A170D-7E5B-4BD8-A19E-C6EAB5FD4E86}" presName="parentLeftMargin" presStyleLbl="node1" presStyleIdx="0" presStyleCnt="4"/>
      <dgm:spPr/>
    </dgm:pt>
    <dgm:pt modelId="{F501AC60-6C7F-4756-BAAC-1706078BC7ED}" type="pres">
      <dgm:prSet presAssocID="{831A170D-7E5B-4BD8-A19E-C6EAB5FD4E86}" presName="parentText" presStyleLbl="node1" presStyleIdx="0" presStyleCnt="4">
        <dgm:presLayoutVars>
          <dgm:chMax val="0"/>
          <dgm:bulletEnabled val="1"/>
        </dgm:presLayoutVars>
      </dgm:prSet>
      <dgm:spPr/>
    </dgm:pt>
    <dgm:pt modelId="{7824B7BD-C358-4281-AE22-1703AE9A4036}" type="pres">
      <dgm:prSet presAssocID="{831A170D-7E5B-4BD8-A19E-C6EAB5FD4E86}" presName="negativeSpace" presStyleCnt="0"/>
      <dgm:spPr/>
    </dgm:pt>
    <dgm:pt modelId="{3D20E740-E35F-4C20-B077-315C1D6B82F0}" type="pres">
      <dgm:prSet presAssocID="{831A170D-7E5B-4BD8-A19E-C6EAB5FD4E86}" presName="childText" presStyleLbl="conFgAcc1" presStyleIdx="0" presStyleCnt="4">
        <dgm:presLayoutVars>
          <dgm:bulletEnabled val="1"/>
        </dgm:presLayoutVars>
      </dgm:prSet>
      <dgm:spPr/>
    </dgm:pt>
    <dgm:pt modelId="{45DCB1FA-976A-45BF-876D-F4C04D66147C}" type="pres">
      <dgm:prSet presAssocID="{54EB5C02-F8DE-419E-A7C7-9FD177910A63}" presName="spaceBetweenRectangles" presStyleCnt="0"/>
      <dgm:spPr/>
    </dgm:pt>
    <dgm:pt modelId="{E1B19AA1-C3EB-47FB-80DC-4C2AFAB5CDBB}" type="pres">
      <dgm:prSet presAssocID="{42086308-1990-4F08-BE0E-4BB1DA656E79}" presName="parentLin" presStyleCnt="0"/>
      <dgm:spPr/>
    </dgm:pt>
    <dgm:pt modelId="{D19E9C98-E11B-4553-9140-1D9CADF79E3A}" type="pres">
      <dgm:prSet presAssocID="{42086308-1990-4F08-BE0E-4BB1DA656E79}" presName="parentLeftMargin" presStyleLbl="node1" presStyleIdx="0" presStyleCnt="4"/>
      <dgm:spPr/>
    </dgm:pt>
    <dgm:pt modelId="{96248EC7-44E8-438E-AA48-111F44A22BB2}" type="pres">
      <dgm:prSet presAssocID="{42086308-1990-4F08-BE0E-4BB1DA656E79}" presName="parentText" presStyleLbl="node1" presStyleIdx="1" presStyleCnt="4">
        <dgm:presLayoutVars>
          <dgm:chMax val="0"/>
          <dgm:bulletEnabled val="1"/>
        </dgm:presLayoutVars>
      </dgm:prSet>
      <dgm:spPr/>
    </dgm:pt>
    <dgm:pt modelId="{B53FB1FE-B928-4E6A-94BC-4CB9AC173485}" type="pres">
      <dgm:prSet presAssocID="{42086308-1990-4F08-BE0E-4BB1DA656E79}" presName="negativeSpace" presStyleCnt="0"/>
      <dgm:spPr/>
    </dgm:pt>
    <dgm:pt modelId="{47A5F675-CC52-441B-9595-7BDC7832972A}" type="pres">
      <dgm:prSet presAssocID="{42086308-1990-4F08-BE0E-4BB1DA656E79}" presName="childText" presStyleLbl="conFgAcc1" presStyleIdx="1" presStyleCnt="4">
        <dgm:presLayoutVars>
          <dgm:bulletEnabled val="1"/>
        </dgm:presLayoutVars>
      </dgm:prSet>
      <dgm:spPr/>
    </dgm:pt>
    <dgm:pt modelId="{EFB50691-C6D6-4B09-BBA0-E1C572593F7A}" type="pres">
      <dgm:prSet presAssocID="{AE53FCC1-3FDF-4977-BBDE-2F1C62471D8F}" presName="spaceBetweenRectangles" presStyleCnt="0"/>
      <dgm:spPr/>
    </dgm:pt>
    <dgm:pt modelId="{16C465A2-401F-4DA0-8AEC-FCD3DBF24784}" type="pres">
      <dgm:prSet presAssocID="{95D4861B-BEAA-48BE-A8A8-8C33B6BEB57D}" presName="parentLin" presStyleCnt="0"/>
      <dgm:spPr/>
    </dgm:pt>
    <dgm:pt modelId="{25DC5B18-1F51-4197-9308-0633895A638A}" type="pres">
      <dgm:prSet presAssocID="{95D4861B-BEAA-48BE-A8A8-8C33B6BEB57D}" presName="parentLeftMargin" presStyleLbl="node1" presStyleIdx="1" presStyleCnt="4"/>
      <dgm:spPr/>
    </dgm:pt>
    <dgm:pt modelId="{93AC4790-93C6-4C8F-978A-9DB23100C373}" type="pres">
      <dgm:prSet presAssocID="{95D4861B-BEAA-48BE-A8A8-8C33B6BEB57D}" presName="parentText" presStyleLbl="node1" presStyleIdx="2" presStyleCnt="4">
        <dgm:presLayoutVars>
          <dgm:chMax val="0"/>
          <dgm:bulletEnabled val="1"/>
        </dgm:presLayoutVars>
      </dgm:prSet>
      <dgm:spPr/>
    </dgm:pt>
    <dgm:pt modelId="{03EFB518-3AA2-47F9-A265-738E1887D554}" type="pres">
      <dgm:prSet presAssocID="{95D4861B-BEAA-48BE-A8A8-8C33B6BEB57D}" presName="negativeSpace" presStyleCnt="0"/>
      <dgm:spPr/>
    </dgm:pt>
    <dgm:pt modelId="{26D16D60-28B9-4374-B8CA-6C11B1FD3AB6}" type="pres">
      <dgm:prSet presAssocID="{95D4861B-BEAA-48BE-A8A8-8C33B6BEB57D}" presName="childText" presStyleLbl="conFgAcc1" presStyleIdx="2" presStyleCnt="4">
        <dgm:presLayoutVars>
          <dgm:bulletEnabled val="1"/>
        </dgm:presLayoutVars>
      </dgm:prSet>
      <dgm:spPr/>
    </dgm:pt>
    <dgm:pt modelId="{ADCA6EB4-0B9F-495B-A4BE-F5BD6111F0B6}" type="pres">
      <dgm:prSet presAssocID="{A53728D1-B8D0-4EB2-ABA1-13681A0CE33A}" presName="spaceBetweenRectangles" presStyleCnt="0"/>
      <dgm:spPr/>
    </dgm:pt>
    <dgm:pt modelId="{BF4B716A-D5D3-409F-BEE7-49C8FBFCEB46}" type="pres">
      <dgm:prSet presAssocID="{3EA0CDC2-D596-4CC3-A21E-ED336726CFED}" presName="parentLin" presStyleCnt="0"/>
      <dgm:spPr/>
    </dgm:pt>
    <dgm:pt modelId="{07EE9FCB-6C1E-4F9B-8B52-ED58FF12C904}" type="pres">
      <dgm:prSet presAssocID="{3EA0CDC2-D596-4CC3-A21E-ED336726CFED}" presName="parentLeftMargin" presStyleLbl="node1" presStyleIdx="2" presStyleCnt="4"/>
      <dgm:spPr/>
    </dgm:pt>
    <dgm:pt modelId="{9919A700-13AA-43A7-9F00-A1EA44CEE23D}" type="pres">
      <dgm:prSet presAssocID="{3EA0CDC2-D596-4CC3-A21E-ED336726CFED}" presName="parentText" presStyleLbl="node1" presStyleIdx="3" presStyleCnt="4" custScaleY="142571">
        <dgm:presLayoutVars>
          <dgm:chMax val="0"/>
          <dgm:bulletEnabled val="1"/>
        </dgm:presLayoutVars>
      </dgm:prSet>
      <dgm:spPr/>
    </dgm:pt>
    <dgm:pt modelId="{96AF344A-255F-40EB-8E37-7EC329AA8F93}" type="pres">
      <dgm:prSet presAssocID="{3EA0CDC2-D596-4CC3-A21E-ED336726CFED}" presName="negativeSpace" presStyleCnt="0"/>
      <dgm:spPr/>
    </dgm:pt>
    <dgm:pt modelId="{F5C40742-AB85-4DC1-83DA-444457EAA9B8}" type="pres">
      <dgm:prSet presAssocID="{3EA0CDC2-D596-4CC3-A21E-ED336726CFED}" presName="childText" presStyleLbl="conFgAcc1" presStyleIdx="3" presStyleCnt="4">
        <dgm:presLayoutVars>
          <dgm:bulletEnabled val="1"/>
        </dgm:presLayoutVars>
      </dgm:prSet>
      <dgm:spPr/>
    </dgm:pt>
  </dgm:ptLst>
  <dgm:cxnLst>
    <dgm:cxn modelId="{39C1DF02-B5D9-479F-8C77-F324B7217264}" type="presOf" srcId="{3EA0CDC2-D596-4CC3-A21E-ED336726CFED}" destId="{9919A700-13AA-43A7-9F00-A1EA44CEE23D}" srcOrd="1" destOrd="0" presId="urn:microsoft.com/office/officeart/2005/8/layout/list1"/>
    <dgm:cxn modelId="{70F7162A-62D6-4E50-A5F8-B9B1B9227E8A}" type="presOf" srcId="{D4782DEA-1D1C-4810-87DD-BE9BB83BA2EB}" destId="{B774520A-417C-46F3-BD9C-B10E6E7493C4}" srcOrd="0" destOrd="0" presId="urn:microsoft.com/office/officeart/2005/8/layout/list1"/>
    <dgm:cxn modelId="{5758AD33-4274-449B-BEBD-73CA34072466}" srcId="{D4782DEA-1D1C-4810-87DD-BE9BB83BA2EB}" destId="{3EA0CDC2-D596-4CC3-A21E-ED336726CFED}" srcOrd="3" destOrd="0" parTransId="{1A5C642B-9255-422B-92B6-D2A5D5F9AF65}" sibTransId="{1FA9A734-721B-4064-8C76-EA2ADFFBD8D6}"/>
    <dgm:cxn modelId="{CB1F273D-A553-47B9-A8AF-DB1FA8197531}" type="presOf" srcId="{42086308-1990-4F08-BE0E-4BB1DA656E79}" destId="{96248EC7-44E8-438E-AA48-111F44A22BB2}" srcOrd="1" destOrd="0" presId="urn:microsoft.com/office/officeart/2005/8/layout/list1"/>
    <dgm:cxn modelId="{8AEB325D-84EE-42C0-9FA0-8C3C7EA8EEE3}" type="presOf" srcId="{831A170D-7E5B-4BD8-A19E-C6EAB5FD4E86}" destId="{DFBCF223-6227-4A92-AF4B-38A798827D3C}" srcOrd="0" destOrd="0" presId="urn:microsoft.com/office/officeart/2005/8/layout/list1"/>
    <dgm:cxn modelId="{A084C06E-D32A-47C1-B5B7-F54CAD2683A6}" srcId="{D4782DEA-1D1C-4810-87DD-BE9BB83BA2EB}" destId="{42086308-1990-4F08-BE0E-4BB1DA656E79}" srcOrd="1" destOrd="0" parTransId="{23D631BE-6893-4AAE-B6D3-82C0F63B437C}" sibTransId="{AE53FCC1-3FDF-4977-BBDE-2F1C62471D8F}"/>
    <dgm:cxn modelId="{8937CB50-31AA-4169-BAC3-3EE1F363875B}" srcId="{D4782DEA-1D1C-4810-87DD-BE9BB83BA2EB}" destId="{831A170D-7E5B-4BD8-A19E-C6EAB5FD4E86}" srcOrd="0" destOrd="0" parTransId="{C3D8D207-5569-47E8-821B-E0F36AA4A53E}" sibTransId="{54EB5C02-F8DE-419E-A7C7-9FD177910A63}"/>
    <dgm:cxn modelId="{069E1E51-AEF8-44C3-BC23-C530B79CD431}" type="presOf" srcId="{42086308-1990-4F08-BE0E-4BB1DA656E79}" destId="{D19E9C98-E11B-4553-9140-1D9CADF79E3A}" srcOrd="0" destOrd="0" presId="urn:microsoft.com/office/officeart/2005/8/layout/list1"/>
    <dgm:cxn modelId="{A17FD579-B1A2-465E-8C8C-D1BA199CAEDB}" type="presOf" srcId="{211F65F1-9F7F-46BE-BEE6-DBBD43CE1C4C}" destId="{47A5F675-CC52-441B-9595-7BDC7832972A}" srcOrd="0" destOrd="0" presId="urn:microsoft.com/office/officeart/2005/8/layout/list1"/>
    <dgm:cxn modelId="{EB330690-B062-47AA-9D37-66366770AF5F}" srcId="{42086308-1990-4F08-BE0E-4BB1DA656E79}" destId="{211F65F1-9F7F-46BE-BEE6-DBBD43CE1C4C}" srcOrd="0" destOrd="0" parTransId="{CCA3E2BC-28A7-415A-9EC9-C34E21B71F90}" sibTransId="{DF2DB272-F36E-4469-9339-0AE7AD727671}"/>
    <dgm:cxn modelId="{6CBDB699-DF48-4830-A5DA-CFA8346B5336}" type="presOf" srcId="{831A170D-7E5B-4BD8-A19E-C6EAB5FD4E86}" destId="{F501AC60-6C7F-4756-BAAC-1706078BC7ED}" srcOrd="1" destOrd="0" presId="urn:microsoft.com/office/officeart/2005/8/layout/list1"/>
    <dgm:cxn modelId="{2D43B3A9-3A71-4086-886D-439468EDDB44}" srcId="{D4782DEA-1D1C-4810-87DD-BE9BB83BA2EB}" destId="{95D4861B-BEAA-48BE-A8A8-8C33B6BEB57D}" srcOrd="2" destOrd="0" parTransId="{284DC993-0074-45D5-B7CC-C35E24921914}" sibTransId="{A53728D1-B8D0-4EB2-ABA1-13681A0CE33A}"/>
    <dgm:cxn modelId="{63181AB1-8C63-4A23-B5A9-3915C7D9755D}" type="presOf" srcId="{95D4861B-BEAA-48BE-A8A8-8C33B6BEB57D}" destId="{25DC5B18-1F51-4197-9308-0633895A638A}" srcOrd="0" destOrd="0" presId="urn:microsoft.com/office/officeart/2005/8/layout/list1"/>
    <dgm:cxn modelId="{9281ACDB-E43A-4B07-B04D-539BBB26E9F1}" type="presOf" srcId="{95D4861B-BEAA-48BE-A8A8-8C33B6BEB57D}" destId="{93AC4790-93C6-4C8F-978A-9DB23100C373}" srcOrd="1" destOrd="0" presId="urn:microsoft.com/office/officeart/2005/8/layout/list1"/>
    <dgm:cxn modelId="{2B3CB8E8-8E04-4E7C-90C4-CE39BE880556}" type="presOf" srcId="{3EA0CDC2-D596-4CC3-A21E-ED336726CFED}" destId="{07EE9FCB-6C1E-4F9B-8B52-ED58FF12C904}" srcOrd="0" destOrd="0" presId="urn:microsoft.com/office/officeart/2005/8/layout/list1"/>
    <dgm:cxn modelId="{80985276-BE4C-46C0-85B4-D0C85967FF87}" type="presParOf" srcId="{B774520A-417C-46F3-BD9C-B10E6E7493C4}" destId="{CDCD8532-5321-4D92-8F0D-F441195214E5}" srcOrd="0" destOrd="0" presId="urn:microsoft.com/office/officeart/2005/8/layout/list1"/>
    <dgm:cxn modelId="{8409F4AB-5BF3-4BAB-8FA1-C2961469EDB5}" type="presParOf" srcId="{CDCD8532-5321-4D92-8F0D-F441195214E5}" destId="{DFBCF223-6227-4A92-AF4B-38A798827D3C}" srcOrd="0" destOrd="0" presId="urn:microsoft.com/office/officeart/2005/8/layout/list1"/>
    <dgm:cxn modelId="{3089F957-825F-4441-A84C-5F74F658C25D}" type="presParOf" srcId="{CDCD8532-5321-4D92-8F0D-F441195214E5}" destId="{F501AC60-6C7F-4756-BAAC-1706078BC7ED}" srcOrd="1" destOrd="0" presId="urn:microsoft.com/office/officeart/2005/8/layout/list1"/>
    <dgm:cxn modelId="{2883EE42-5C45-462E-BB2A-78A2008582DB}" type="presParOf" srcId="{B774520A-417C-46F3-BD9C-B10E6E7493C4}" destId="{7824B7BD-C358-4281-AE22-1703AE9A4036}" srcOrd="1" destOrd="0" presId="urn:microsoft.com/office/officeart/2005/8/layout/list1"/>
    <dgm:cxn modelId="{DF44606D-7E50-4050-830B-9AC3F8063F66}" type="presParOf" srcId="{B774520A-417C-46F3-BD9C-B10E6E7493C4}" destId="{3D20E740-E35F-4C20-B077-315C1D6B82F0}" srcOrd="2" destOrd="0" presId="urn:microsoft.com/office/officeart/2005/8/layout/list1"/>
    <dgm:cxn modelId="{92CAD5DF-EEA5-4723-A1FE-0EFAFB33BBE3}" type="presParOf" srcId="{B774520A-417C-46F3-BD9C-B10E6E7493C4}" destId="{45DCB1FA-976A-45BF-876D-F4C04D66147C}" srcOrd="3" destOrd="0" presId="urn:microsoft.com/office/officeart/2005/8/layout/list1"/>
    <dgm:cxn modelId="{5FDE5EB3-FE3E-4BEB-89BA-A3A9527FD3ED}" type="presParOf" srcId="{B774520A-417C-46F3-BD9C-B10E6E7493C4}" destId="{E1B19AA1-C3EB-47FB-80DC-4C2AFAB5CDBB}" srcOrd="4" destOrd="0" presId="urn:microsoft.com/office/officeart/2005/8/layout/list1"/>
    <dgm:cxn modelId="{5AF07EC8-3B42-4ABD-82EB-97EFB08B2410}" type="presParOf" srcId="{E1B19AA1-C3EB-47FB-80DC-4C2AFAB5CDBB}" destId="{D19E9C98-E11B-4553-9140-1D9CADF79E3A}" srcOrd="0" destOrd="0" presId="urn:microsoft.com/office/officeart/2005/8/layout/list1"/>
    <dgm:cxn modelId="{DFA1FDDC-A28B-4953-B874-F4407551A3AC}" type="presParOf" srcId="{E1B19AA1-C3EB-47FB-80DC-4C2AFAB5CDBB}" destId="{96248EC7-44E8-438E-AA48-111F44A22BB2}" srcOrd="1" destOrd="0" presId="urn:microsoft.com/office/officeart/2005/8/layout/list1"/>
    <dgm:cxn modelId="{BC59C78A-8AE8-4408-8C63-6CF04C7BD964}" type="presParOf" srcId="{B774520A-417C-46F3-BD9C-B10E6E7493C4}" destId="{B53FB1FE-B928-4E6A-94BC-4CB9AC173485}" srcOrd="5" destOrd="0" presId="urn:microsoft.com/office/officeart/2005/8/layout/list1"/>
    <dgm:cxn modelId="{33678A19-BDF2-478D-9C35-A9A285665EAA}" type="presParOf" srcId="{B774520A-417C-46F3-BD9C-B10E6E7493C4}" destId="{47A5F675-CC52-441B-9595-7BDC7832972A}" srcOrd="6" destOrd="0" presId="urn:microsoft.com/office/officeart/2005/8/layout/list1"/>
    <dgm:cxn modelId="{58E72828-FEF6-4956-92D2-CDF5A27D6748}" type="presParOf" srcId="{B774520A-417C-46F3-BD9C-B10E6E7493C4}" destId="{EFB50691-C6D6-4B09-BBA0-E1C572593F7A}" srcOrd="7" destOrd="0" presId="urn:microsoft.com/office/officeart/2005/8/layout/list1"/>
    <dgm:cxn modelId="{65AA3DC6-0D6E-456B-9119-08E73AC5EDD8}" type="presParOf" srcId="{B774520A-417C-46F3-BD9C-B10E6E7493C4}" destId="{16C465A2-401F-4DA0-8AEC-FCD3DBF24784}" srcOrd="8" destOrd="0" presId="urn:microsoft.com/office/officeart/2005/8/layout/list1"/>
    <dgm:cxn modelId="{20284816-B95B-4EA9-83D5-C06B231F6313}" type="presParOf" srcId="{16C465A2-401F-4DA0-8AEC-FCD3DBF24784}" destId="{25DC5B18-1F51-4197-9308-0633895A638A}" srcOrd="0" destOrd="0" presId="urn:microsoft.com/office/officeart/2005/8/layout/list1"/>
    <dgm:cxn modelId="{990D2F9A-326A-4C40-9ACD-1F895A9D4B3F}" type="presParOf" srcId="{16C465A2-401F-4DA0-8AEC-FCD3DBF24784}" destId="{93AC4790-93C6-4C8F-978A-9DB23100C373}" srcOrd="1" destOrd="0" presId="urn:microsoft.com/office/officeart/2005/8/layout/list1"/>
    <dgm:cxn modelId="{A8C0D2F1-9104-485F-9710-83D2696E4607}" type="presParOf" srcId="{B774520A-417C-46F3-BD9C-B10E6E7493C4}" destId="{03EFB518-3AA2-47F9-A265-738E1887D554}" srcOrd="9" destOrd="0" presId="urn:microsoft.com/office/officeart/2005/8/layout/list1"/>
    <dgm:cxn modelId="{CED96BB2-2F34-4D28-80ED-4E8B9F27A787}" type="presParOf" srcId="{B774520A-417C-46F3-BD9C-B10E6E7493C4}" destId="{26D16D60-28B9-4374-B8CA-6C11B1FD3AB6}" srcOrd="10" destOrd="0" presId="urn:microsoft.com/office/officeart/2005/8/layout/list1"/>
    <dgm:cxn modelId="{3F9D3C98-8E5B-4F35-807F-3E793D519352}" type="presParOf" srcId="{B774520A-417C-46F3-BD9C-B10E6E7493C4}" destId="{ADCA6EB4-0B9F-495B-A4BE-F5BD6111F0B6}" srcOrd="11" destOrd="0" presId="urn:microsoft.com/office/officeart/2005/8/layout/list1"/>
    <dgm:cxn modelId="{A39B328D-CAAB-48D5-8BD4-0908D564F935}" type="presParOf" srcId="{B774520A-417C-46F3-BD9C-B10E6E7493C4}" destId="{BF4B716A-D5D3-409F-BEE7-49C8FBFCEB46}" srcOrd="12" destOrd="0" presId="urn:microsoft.com/office/officeart/2005/8/layout/list1"/>
    <dgm:cxn modelId="{A7CC3D72-EBCC-4082-A5D0-6ED98B5D653A}" type="presParOf" srcId="{BF4B716A-D5D3-409F-BEE7-49C8FBFCEB46}" destId="{07EE9FCB-6C1E-4F9B-8B52-ED58FF12C904}" srcOrd="0" destOrd="0" presId="urn:microsoft.com/office/officeart/2005/8/layout/list1"/>
    <dgm:cxn modelId="{AACB3F28-FC78-41E6-81DB-4FE3520446E9}" type="presParOf" srcId="{BF4B716A-D5D3-409F-BEE7-49C8FBFCEB46}" destId="{9919A700-13AA-43A7-9F00-A1EA44CEE23D}" srcOrd="1" destOrd="0" presId="urn:microsoft.com/office/officeart/2005/8/layout/list1"/>
    <dgm:cxn modelId="{F5555F8A-6C8A-4406-B77C-226CC9053627}" type="presParOf" srcId="{B774520A-417C-46F3-BD9C-B10E6E7493C4}" destId="{96AF344A-255F-40EB-8E37-7EC329AA8F93}" srcOrd="13" destOrd="0" presId="urn:microsoft.com/office/officeart/2005/8/layout/list1"/>
    <dgm:cxn modelId="{2B6AF12E-F7D8-4E83-820D-A6C8F24EA9C2}" type="presParOf" srcId="{B774520A-417C-46F3-BD9C-B10E6E7493C4}" destId="{F5C40742-AB85-4DC1-83DA-444457EAA9B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AB9489-44D5-4AA3-9492-4CA20CB36D5F}"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598590BC-485F-40E8-B5DA-ADD20B22530B}">
      <dgm:prSet phldrT="[Text]" custT="1"/>
      <dgm:spPr/>
      <dgm:t>
        <a:bodyPr/>
        <a:lstStyle/>
        <a:p>
          <a:r>
            <a:rPr lang="el-GR" sz="1800" dirty="0">
              <a:solidFill>
                <a:schemeClr val="bg1"/>
              </a:solidFill>
              <a:latin typeface="Verdana" panose="020B0604030504040204" pitchFamily="34" charset="0"/>
              <a:ea typeface="Verdana" panose="020B0604030504040204" pitchFamily="34" charset="0"/>
            </a:rPr>
            <a:t>1</a:t>
          </a:r>
          <a:endParaRPr lang="en-US" sz="1800" dirty="0">
            <a:solidFill>
              <a:schemeClr val="bg1"/>
            </a:solidFill>
            <a:latin typeface="Verdana" panose="020B0604030504040204" pitchFamily="34" charset="0"/>
            <a:ea typeface="Verdana" panose="020B0604030504040204" pitchFamily="34" charset="0"/>
          </a:endParaRPr>
        </a:p>
      </dgm:t>
    </dgm:pt>
    <dgm:pt modelId="{8C31FC48-5581-4A38-A666-972BF3D61955}" type="parTrans" cxnId="{E6B238EE-BBE2-419F-9CA8-3B174C74C676}">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58AC37E0-10CB-4D0A-901B-65BFDD12D303}" type="sibTrans" cxnId="{E6B238EE-BBE2-419F-9CA8-3B174C74C676}">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C0BAC63C-CEB2-4235-A437-DB710AB1143F}">
      <dgm:prSet phldrT="[Text]" custT="1"/>
      <dgm:spPr/>
      <dgm:t>
        <a:bodyPr/>
        <a:lstStyle/>
        <a:p>
          <a:endParaRPr lang="en-US" sz="1800" dirty="0">
            <a:solidFill>
              <a:schemeClr val="tx1">
                <a:lumMod val="75000"/>
                <a:lumOff val="25000"/>
              </a:schemeClr>
            </a:solidFill>
            <a:latin typeface="Verdana" panose="020B0604030504040204" pitchFamily="34" charset="0"/>
            <a:ea typeface="Verdana" panose="020B0604030504040204" pitchFamily="34" charset="0"/>
          </a:endParaRPr>
        </a:p>
      </dgm:t>
    </dgm:pt>
    <dgm:pt modelId="{A3EB5EB3-6E46-46BC-87DE-108255EAC373}" type="parTrans" cxnId="{5B922C01-781B-4FD1-BDB2-2FE41B77C13C}">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71BDD056-4D6D-487B-B7C3-14458AF57717}" type="sibTrans" cxnId="{5B922C01-781B-4FD1-BDB2-2FE41B77C13C}">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7AA57BEF-A45A-4605-B1A4-3F26CD6EAD7F}">
      <dgm:prSet phldrT="[Text]" custT="1"/>
      <dgm:spPr/>
      <dgm:t>
        <a:bodyPr/>
        <a:lstStyle/>
        <a:p>
          <a:r>
            <a:rPr lang="el-GR" sz="1800" dirty="0">
              <a:solidFill>
                <a:schemeClr val="bg1"/>
              </a:solidFill>
              <a:latin typeface="Verdana" panose="020B0604030504040204" pitchFamily="34" charset="0"/>
              <a:ea typeface="Verdana" panose="020B0604030504040204" pitchFamily="34" charset="0"/>
            </a:rPr>
            <a:t>2</a:t>
          </a:r>
          <a:endParaRPr lang="en-US" sz="1800" dirty="0">
            <a:solidFill>
              <a:schemeClr val="bg1"/>
            </a:solidFill>
            <a:latin typeface="Verdana" panose="020B0604030504040204" pitchFamily="34" charset="0"/>
            <a:ea typeface="Verdana" panose="020B0604030504040204" pitchFamily="34" charset="0"/>
          </a:endParaRPr>
        </a:p>
      </dgm:t>
    </dgm:pt>
    <dgm:pt modelId="{11A71CFF-1995-4FBA-B53A-DFCBA3ECBF94}" type="parTrans" cxnId="{2C497A62-9AA1-4998-9443-DE3DE692A747}">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60403E27-65F2-4C60-A0B1-71D521308655}" type="sibTrans" cxnId="{2C497A62-9AA1-4998-9443-DE3DE692A747}">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537BA4FF-289E-4D34-8546-2A0936D031D2}">
      <dgm:prSet custT="1"/>
      <dgm:spPr/>
      <dgm:t>
        <a:bodyPr/>
        <a:lstStyle/>
        <a:p>
          <a:r>
            <a:rPr lang="en-GB" sz="1800" dirty="0">
              <a:solidFill>
                <a:schemeClr val="tx1">
                  <a:lumMod val="75000"/>
                  <a:lumOff val="25000"/>
                </a:schemeClr>
              </a:solidFill>
              <a:latin typeface="Verdana" panose="020B0604030504040204" pitchFamily="34" charset="0"/>
              <a:ea typeface="Verdana" panose="020B0604030504040204" pitchFamily="34" charset="0"/>
            </a:rPr>
            <a:t>N</a:t>
          </a:r>
          <a:r>
            <a:rPr lang="el-GR" sz="1800" dirty="0">
              <a:solidFill>
                <a:schemeClr val="tx1">
                  <a:lumMod val="75000"/>
                  <a:lumOff val="25000"/>
                </a:schemeClr>
              </a:solidFill>
              <a:latin typeface="Verdana" panose="020B0604030504040204" pitchFamily="34" charset="0"/>
              <a:ea typeface="Verdana" panose="020B0604030504040204" pitchFamily="34" charset="0"/>
            </a:rPr>
            <a:t>α έχετε συνδεθεί στην πλατφόρμα </a:t>
          </a:r>
          <a:r>
            <a:rPr lang="en-US" sz="1800" dirty="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Erasmus+ and European Solidary Corps </a:t>
          </a:r>
          <a:r>
            <a:rPr lang="el-GR" sz="1800" b="1" dirty="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με το </a:t>
          </a:r>
          <a:r>
            <a:rPr lang="en-US" sz="1800" b="1" dirty="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EU login </a:t>
          </a:r>
          <a:r>
            <a:rPr lang="el-GR" sz="1800" b="1" dirty="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σας</a:t>
          </a:r>
          <a:endParaRPr lang="en-US" sz="1800" b="1" dirty="0">
            <a:solidFill>
              <a:schemeClr val="tx1">
                <a:lumMod val="75000"/>
                <a:lumOff val="25000"/>
              </a:schemeClr>
            </a:solidFill>
            <a:latin typeface="Verdana" panose="020B0604030504040204" pitchFamily="34" charset="0"/>
            <a:ea typeface="Verdana" panose="020B0604030504040204" pitchFamily="34" charset="0"/>
          </a:endParaRPr>
        </a:p>
      </dgm:t>
    </dgm:pt>
    <dgm:pt modelId="{BC72798C-FF3D-4504-9B71-B4A031442DB4}" type="parTrans" cxnId="{103FEFF5-C150-4924-B540-2B0E91A0E55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2E670D72-C3E8-469A-A897-98425CD5820C}" type="sibTrans" cxnId="{103FEFF5-C150-4924-B540-2B0E91A0E55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ED2E7516-837B-4716-89A3-C3C644B848E0}">
      <dgm:prSet custT="1"/>
      <dgm:spPr/>
      <dgm:t>
        <a:bodyPr/>
        <a:lstStyle/>
        <a:p>
          <a:r>
            <a:rPr lang="el-GR" sz="1800" dirty="0">
              <a:solidFill>
                <a:schemeClr val="tx1">
                  <a:lumMod val="75000"/>
                  <a:lumOff val="25000"/>
                </a:schemeClr>
              </a:solidFill>
              <a:latin typeface="Verdana" panose="020B0604030504040204" pitchFamily="34" charset="0"/>
              <a:ea typeface="Verdana" panose="020B0604030504040204" pitchFamily="34" charset="0"/>
            </a:rPr>
            <a:t>Να είστε το πρόσωπο επικοινωνίας (</a:t>
          </a:r>
          <a:r>
            <a:rPr lang="en-GB" sz="1800" dirty="0">
              <a:solidFill>
                <a:schemeClr val="tx1">
                  <a:lumMod val="75000"/>
                  <a:lumOff val="25000"/>
                </a:schemeClr>
              </a:solidFill>
              <a:latin typeface="Verdana" panose="020B0604030504040204" pitchFamily="34" charset="0"/>
              <a:ea typeface="Verdana" panose="020B0604030504040204" pitchFamily="34" charset="0"/>
            </a:rPr>
            <a:t>contact person) </a:t>
          </a:r>
          <a:r>
            <a:rPr lang="el-GR" sz="1800" dirty="0">
              <a:solidFill>
                <a:schemeClr val="tx1">
                  <a:lumMod val="75000"/>
                  <a:lumOff val="25000"/>
                </a:schemeClr>
              </a:solidFill>
              <a:latin typeface="Verdana" panose="020B0604030504040204" pitchFamily="34" charset="0"/>
              <a:ea typeface="Verdana" panose="020B0604030504040204" pitchFamily="34" charset="0"/>
            </a:rPr>
            <a:t> ή </a:t>
          </a:r>
          <a:r>
            <a:rPr lang="en-US" sz="1800" dirty="0">
              <a:solidFill>
                <a:schemeClr val="tx1">
                  <a:lumMod val="75000"/>
                  <a:lumOff val="25000"/>
                </a:schemeClr>
              </a:solidFill>
              <a:latin typeface="Verdana" panose="020B0604030504040204" pitchFamily="34" charset="0"/>
              <a:ea typeface="Verdana" panose="020B0604030504040204" pitchFamily="34" charset="0"/>
            </a:rPr>
            <a:t>o </a:t>
          </a:r>
          <a:r>
            <a:rPr lang="el-GR" sz="1800" dirty="0">
              <a:solidFill>
                <a:schemeClr val="tx1">
                  <a:lumMod val="75000"/>
                  <a:lumOff val="25000"/>
                </a:schemeClr>
              </a:solidFill>
              <a:latin typeface="Verdana" panose="020B0604030504040204" pitchFamily="34" charset="0"/>
              <a:ea typeface="Verdana" panose="020B0604030504040204" pitchFamily="34" charset="0"/>
            </a:rPr>
            <a:t>νόμιμος εκπρόσωπος του οργανισμού</a:t>
          </a:r>
          <a:r>
            <a:rPr lang="en-GB" sz="1800" dirty="0">
              <a:solidFill>
                <a:schemeClr val="tx1">
                  <a:lumMod val="75000"/>
                  <a:lumOff val="25000"/>
                </a:schemeClr>
              </a:solidFill>
              <a:latin typeface="Verdana" panose="020B0604030504040204" pitchFamily="34" charset="0"/>
              <a:ea typeface="Verdana" panose="020B0604030504040204" pitchFamily="34" charset="0"/>
            </a:rPr>
            <a:t> (legal representative)</a:t>
          </a:r>
          <a:endParaRPr lang="en-US" sz="1800" dirty="0">
            <a:solidFill>
              <a:schemeClr val="tx1">
                <a:lumMod val="75000"/>
                <a:lumOff val="25000"/>
              </a:schemeClr>
            </a:solidFill>
            <a:latin typeface="Verdana" panose="020B0604030504040204" pitchFamily="34" charset="0"/>
            <a:ea typeface="Verdana" panose="020B0604030504040204" pitchFamily="34" charset="0"/>
          </a:endParaRPr>
        </a:p>
      </dgm:t>
    </dgm:pt>
    <dgm:pt modelId="{15A2BC45-9C73-4AD5-ACFE-9C0AE9F67F1E}" type="parTrans" cxnId="{8953706F-3D62-4435-9C3A-7C0561ED60C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49DF6B7D-2744-4C17-BF12-33216920B529}" type="sibTrans" cxnId="{8953706F-3D62-4435-9C3A-7C0561ED60C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9FE464F7-EE07-4437-B30B-64DAF8E7C7B5}">
      <dgm:prSet phldrT="[Text]" custT="1"/>
      <dgm:spPr/>
      <dgm:t>
        <a:bodyPr/>
        <a:lstStyle/>
        <a:p>
          <a:r>
            <a:rPr lang="el-GR" sz="1800" dirty="0">
              <a:solidFill>
                <a:schemeClr val="bg1"/>
              </a:solidFill>
              <a:latin typeface="Verdana" panose="020B0604030504040204" pitchFamily="34" charset="0"/>
              <a:ea typeface="Verdana" panose="020B0604030504040204" pitchFamily="34" charset="0"/>
            </a:rPr>
            <a:t>3</a:t>
          </a:r>
          <a:endParaRPr lang="en-US" sz="1800" dirty="0">
            <a:solidFill>
              <a:schemeClr val="bg1"/>
            </a:solidFill>
            <a:latin typeface="Verdana" panose="020B0604030504040204" pitchFamily="34" charset="0"/>
            <a:ea typeface="Verdana" panose="020B0604030504040204" pitchFamily="34" charset="0"/>
          </a:endParaRPr>
        </a:p>
      </dgm:t>
    </dgm:pt>
    <dgm:pt modelId="{2475BA87-FD9F-4029-B6B6-D0C9B7200152}" type="sibTrans" cxnId="{F7F3E9A3-115A-4E2C-AEE2-D7A3802A194A}">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12BE5598-93F0-4E2D-A8FA-5FCADB8D8D31}" type="parTrans" cxnId="{F7F3E9A3-115A-4E2C-AEE2-D7A3802A194A}">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56C4E7EA-AA8B-407A-B313-21A9801B0362}">
      <dgm:prSet custT="1"/>
      <dgm:spPr/>
      <dgm:t>
        <a:bodyPr/>
        <a:lstStyle/>
        <a:p>
          <a:r>
            <a:rPr lang="el-GR" sz="1800" dirty="0">
              <a:solidFill>
                <a:schemeClr val="tx1">
                  <a:lumMod val="75000"/>
                  <a:lumOff val="25000"/>
                </a:schemeClr>
              </a:solidFill>
              <a:latin typeface="Verdana" panose="020B0604030504040204" pitchFamily="34" charset="0"/>
              <a:ea typeface="Verdana" panose="020B0604030504040204" pitchFamily="34" charset="0"/>
            </a:rPr>
            <a:t>Να έχει υπογραφεί η Συμφωνία επιχορήγησης για το έργο</a:t>
          </a:r>
          <a:endParaRPr lang="en-US" sz="1800" dirty="0">
            <a:solidFill>
              <a:schemeClr val="tx1">
                <a:lumMod val="75000"/>
                <a:lumOff val="25000"/>
              </a:schemeClr>
            </a:solidFill>
            <a:latin typeface="Verdana" panose="020B0604030504040204" pitchFamily="34" charset="0"/>
            <a:ea typeface="Verdana" panose="020B0604030504040204" pitchFamily="34" charset="0"/>
          </a:endParaRPr>
        </a:p>
      </dgm:t>
    </dgm:pt>
    <dgm:pt modelId="{38144110-5787-47D9-A65A-AA3BA1B92D1A}" type="parTrans" cxnId="{83FDB696-03E1-45FA-87E6-2F263C1CED55}">
      <dgm:prSet/>
      <dgm:spPr/>
      <dgm:t>
        <a:bodyPr/>
        <a:lstStyle/>
        <a:p>
          <a:endParaRPr lang="en-US"/>
        </a:p>
      </dgm:t>
    </dgm:pt>
    <dgm:pt modelId="{D0174AE7-3073-481D-BE48-369B5D803CA5}" type="sibTrans" cxnId="{83FDB696-03E1-45FA-87E6-2F263C1CED55}">
      <dgm:prSet/>
      <dgm:spPr/>
      <dgm:t>
        <a:bodyPr/>
        <a:lstStyle/>
        <a:p>
          <a:endParaRPr lang="en-US"/>
        </a:p>
      </dgm:t>
    </dgm:pt>
    <dgm:pt modelId="{7F07C112-4ADE-4C5C-9456-A2B6122C5E39}">
      <dgm:prSet custT="1"/>
      <dgm:spPr/>
      <dgm:t>
        <a:bodyPr/>
        <a:lstStyle/>
        <a:p>
          <a:endParaRPr lang="en-US" sz="1800" dirty="0">
            <a:solidFill>
              <a:schemeClr val="tx1">
                <a:lumMod val="75000"/>
                <a:lumOff val="25000"/>
              </a:schemeClr>
            </a:solidFill>
            <a:latin typeface="Verdana" panose="020B0604030504040204" pitchFamily="34" charset="0"/>
            <a:ea typeface="Verdana" panose="020B0604030504040204" pitchFamily="34" charset="0"/>
          </a:endParaRPr>
        </a:p>
      </dgm:t>
    </dgm:pt>
    <dgm:pt modelId="{DF73978A-21FB-42A0-BDE2-8435B5C108CA}" type="parTrans" cxnId="{3D22F6E5-A559-40BB-8033-4708BE5F3083}">
      <dgm:prSet/>
      <dgm:spPr/>
      <dgm:t>
        <a:bodyPr/>
        <a:lstStyle/>
        <a:p>
          <a:endParaRPr lang="en-US"/>
        </a:p>
      </dgm:t>
    </dgm:pt>
    <dgm:pt modelId="{612133E8-2FDA-45DF-8A5A-66FB29E23A69}" type="sibTrans" cxnId="{3D22F6E5-A559-40BB-8033-4708BE5F3083}">
      <dgm:prSet/>
      <dgm:spPr/>
      <dgm:t>
        <a:bodyPr/>
        <a:lstStyle/>
        <a:p>
          <a:endParaRPr lang="en-US"/>
        </a:p>
      </dgm:t>
    </dgm:pt>
    <dgm:pt modelId="{3BCE7592-35F8-4F58-82DF-95957CE819AB}" type="pres">
      <dgm:prSet presAssocID="{23AB9489-44D5-4AA3-9492-4CA20CB36D5F}" presName="linearFlow" presStyleCnt="0">
        <dgm:presLayoutVars>
          <dgm:dir/>
          <dgm:animLvl val="lvl"/>
          <dgm:resizeHandles val="exact"/>
        </dgm:presLayoutVars>
      </dgm:prSet>
      <dgm:spPr/>
    </dgm:pt>
    <dgm:pt modelId="{4EE738DC-27B0-4E91-8A92-844263F46745}" type="pres">
      <dgm:prSet presAssocID="{598590BC-485F-40E8-B5DA-ADD20B22530B}" presName="composite" presStyleCnt="0"/>
      <dgm:spPr/>
    </dgm:pt>
    <dgm:pt modelId="{EE7C4BE2-FEB6-4988-9F0B-1D9FA8D25FA9}" type="pres">
      <dgm:prSet presAssocID="{598590BC-485F-40E8-B5DA-ADD20B22530B}" presName="parentText" presStyleLbl="alignNode1" presStyleIdx="0" presStyleCnt="3">
        <dgm:presLayoutVars>
          <dgm:chMax val="1"/>
          <dgm:bulletEnabled val="1"/>
        </dgm:presLayoutVars>
      </dgm:prSet>
      <dgm:spPr/>
    </dgm:pt>
    <dgm:pt modelId="{2F923CF2-60A7-4016-AA67-5AF1B371ADEC}" type="pres">
      <dgm:prSet presAssocID="{598590BC-485F-40E8-B5DA-ADD20B22530B}" presName="descendantText" presStyleLbl="alignAcc1" presStyleIdx="0" presStyleCnt="3" custLinFactNeighborX="0" custLinFactNeighborY="-1">
        <dgm:presLayoutVars>
          <dgm:bulletEnabled val="1"/>
        </dgm:presLayoutVars>
      </dgm:prSet>
      <dgm:spPr/>
    </dgm:pt>
    <dgm:pt modelId="{F54FF58A-01AD-4318-8944-3016FC5175F5}" type="pres">
      <dgm:prSet presAssocID="{58AC37E0-10CB-4D0A-901B-65BFDD12D303}" presName="sp" presStyleCnt="0"/>
      <dgm:spPr/>
    </dgm:pt>
    <dgm:pt modelId="{804C351F-042E-463D-A519-D6C92D0CB0A9}" type="pres">
      <dgm:prSet presAssocID="{7AA57BEF-A45A-4605-B1A4-3F26CD6EAD7F}" presName="composite" presStyleCnt="0"/>
      <dgm:spPr/>
    </dgm:pt>
    <dgm:pt modelId="{AB71A8B8-FA10-4BC5-B9B2-ECD63DE6E033}" type="pres">
      <dgm:prSet presAssocID="{7AA57BEF-A45A-4605-B1A4-3F26CD6EAD7F}" presName="parentText" presStyleLbl="alignNode1" presStyleIdx="1" presStyleCnt="3">
        <dgm:presLayoutVars>
          <dgm:chMax val="1"/>
          <dgm:bulletEnabled val="1"/>
        </dgm:presLayoutVars>
      </dgm:prSet>
      <dgm:spPr/>
    </dgm:pt>
    <dgm:pt modelId="{8ACC1FEC-9993-475D-9C11-501BBAEB4367}" type="pres">
      <dgm:prSet presAssocID="{7AA57BEF-A45A-4605-B1A4-3F26CD6EAD7F}" presName="descendantText" presStyleLbl="alignAcc1" presStyleIdx="1" presStyleCnt="3" custScaleY="85161" custLinFactNeighborX="0" custLinFactNeighborY="4190">
        <dgm:presLayoutVars>
          <dgm:bulletEnabled val="1"/>
        </dgm:presLayoutVars>
      </dgm:prSet>
      <dgm:spPr/>
    </dgm:pt>
    <dgm:pt modelId="{53D8F78D-7C0C-44C1-B51B-9DB970CCDD8B}" type="pres">
      <dgm:prSet presAssocID="{60403E27-65F2-4C60-A0B1-71D521308655}" presName="sp" presStyleCnt="0"/>
      <dgm:spPr/>
    </dgm:pt>
    <dgm:pt modelId="{6CFB8D57-61C8-4042-A2DF-A6EDF1E799CF}" type="pres">
      <dgm:prSet presAssocID="{9FE464F7-EE07-4437-B30B-64DAF8E7C7B5}" presName="composite" presStyleCnt="0"/>
      <dgm:spPr/>
    </dgm:pt>
    <dgm:pt modelId="{7E6764AA-D58C-48F4-AAFA-66F34514CF5A}" type="pres">
      <dgm:prSet presAssocID="{9FE464F7-EE07-4437-B30B-64DAF8E7C7B5}" presName="parentText" presStyleLbl="alignNode1" presStyleIdx="2" presStyleCnt="3">
        <dgm:presLayoutVars>
          <dgm:chMax val="1"/>
          <dgm:bulletEnabled val="1"/>
        </dgm:presLayoutVars>
      </dgm:prSet>
      <dgm:spPr/>
    </dgm:pt>
    <dgm:pt modelId="{8E4B1003-F1D9-4218-B9B2-749DAB2A13AB}" type="pres">
      <dgm:prSet presAssocID="{9FE464F7-EE07-4437-B30B-64DAF8E7C7B5}" presName="descendantText" presStyleLbl="alignAcc1" presStyleIdx="2" presStyleCnt="3">
        <dgm:presLayoutVars>
          <dgm:bulletEnabled val="1"/>
        </dgm:presLayoutVars>
      </dgm:prSet>
      <dgm:spPr/>
    </dgm:pt>
  </dgm:ptLst>
  <dgm:cxnLst>
    <dgm:cxn modelId="{5B922C01-781B-4FD1-BDB2-2FE41B77C13C}" srcId="{598590BC-485F-40E8-B5DA-ADD20B22530B}" destId="{C0BAC63C-CEB2-4235-A437-DB710AB1143F}" srcOrd="0" destOrd="0" parTransId="{A3EB5EB3-6E46-46BC-87DE-108255EAC373}" sibTransId="{71BDD056-4D6D-487B-B7C3-14458AF57717}"/>
    <dgm:cxn modelId="{2B8BA40D-93FE-4197-9897-2F4EE19D31D2}" type="presOf" srcId="{23AB9489-44D5-4AA3-9492-4CA20CB36D5F}" destId="{3BCE7592-35F8-4F58-82DF-95957CE819AB}" srcOrd="0" destOrd="0" presId="urn:microsoft.com/office/officeart/2005/8/layout/chevron2"/>
    <dgm:cxn modelId="{C4FE2541-B632-40B6-B582-7AEE2D1CD116}" type="presOf" srcId="{ED2E7516-837B-4716-89A3-C3C644B848E0}" destId="{8E4B1003-F1D9-4218-B9B2-749DAB2A13AB}" srcOrd="0" destOrd="0" presId="urn:microsoft.com/office/officeart/2005/8/layout/chevron2"/>
    <dgm:cxn modelId="{2C497A62-9AA1-4998-9443-DE3DE692A747}" srcId="{23AB9489-44D5-4AA3-9492-4CA20CB36D5F}" destId="{7AA57BEF-A45A-4605-B1A4-3F26CD6EAD7F}" srcOrd="1" destOrd="0" parTransId="{11A71CFF-1995-4FBA-B53A-DFCBA3ECBF94}" sibTransId="{60403E27-65F2-4C60-A0B1-71D521308655}"/>
    <dgm:cxn modelId="{5E415763-0DE5-4FC9-A805-E5E0445F1CDF}" type="presOf" srcId="{56C4E7EA-AA8B-407A-B313-21A9801B0362}" destId="{2F923CF2-60A7-4016-AA67-5AF1B371ADEC}" srcOrd="0" destOrd="1" presId="urn:microsoft.com/office/officeart/2005/8/layout/chevron2"/>
    <dgm:cxn modelId="{8953706F-3D62-4435-9C3A-7C0561ED60C4}" srcId="{9FE464F7-EE07-4437-B30B-64DAF8E7C7B5}" destId="{ED2E7516-837B-4716-89A3-C3C644B848E0}" srcOrd="0" destOrd="0" parTransId="{15A2BC45-9C73-4AD5-ACFE-9C0AE9F67F1E}" sibTransId="{49DF6B7D-2744-4C17-BF12-33216920B529}"/>
    <dgm:cxn modelId="{20800E84-E365-4E8B-8C5D-377A7B5907F4}" type="presOf" srcId="{9FE464F7-EE07-4437-B30B-64DAF8E7C7B5}" destId="{7E6764AA-D58C-48F4-AAFA-66F34514CF5A}" srcOrd="0" destOrd="0" presId="urn:microsoft.com/office/officeart/2005/8/layout/chevron2"/>
    <dgm:cxn modelId="{83FDB696-03E1-45FA-87E6-2F263C1CED55}" srcId="{598590BC-485F-40E8-B5DA-ADD20B22530B}" destId="{56C4E7EA-AA8B-407A-B313-21A9801B0362}" srcOrd="1" destOrd="0" parTransId="{38144110-5787-47D9-A65A-AA3BA1B92D1A}" sibTransId="{D0174AE7-3073-481D-BE48-369B5D803CA5}"/>
    <dgm:cxn modelId="{A6420097-E720-4FB8-BC64-75E30DFE456E}" type="presOf" srcId="{7AA57BEF-A45A-4605-B1A4-3F26CD6EAD7F}" destId="{AB71A8B8-FA10-4BC5-B9B2-ECD63DE6E033}" srcOrd="0" destOrd="0" presId="urn:microsoft.com/office/officeart/2005/8/layout/chevron2"/>
    <dgm:cxn modelId="{F7F3E9A3-115A-4E2C-AEE2-D7A3802A194A}" srcId="{23AB9489-44D5-4AA3-9492-4CA20CB36D5F}" destId="{9FE464F7-EE07-4437-B30B-64DAF8E7C7B5}" srcOrd="2" destOrd="0" parTransId="{12BE5598-93F0-4E2D-A8FA-5FCADB8D8D31}" sibTransId="{2475BA87-FD9F-4029-B6B6-D0C9B7200152}"/>
    <dgm:cxn modelId="{4F1B74CF-AFE4-44E9-9482-587B17C45F6C}" type="presOf" srcId="{7F07C112-4ADE-4C5C-9456-A2B6122C5E39}" destId="{2F923CF2-60A7-4016-AA67-5AF1B371ADEC}" srcOrd="0" destOrd="2" presId="urn:microsoft.com/office/officeart/2005/8/layout/chevron2"/>
    <dgm:cxn modelId="{6BD130D6-D5AA-4D31-9051-50B740B075F6}" type="presOf" srcId="{598590BC-485F-40E8-B5DA-ADD20B22530B}" destId="{EE7C4BE2-FEB6-4988-9F0B-1D9FA8D25FA9}" srcOrd="0" destOrd="0" presId="urn:microsoft.com/office/officeart/2005/8/layout/chevron2"/>
    <dgm:cxn modelId="{3D22F6E5-A559-40BB-8033-4708BE5F3083}" srcId="{598590BC-485F-40E8-B5DA-ADD20B22530B}" destId="{7F07C112-4ADE-4C5C-9456-A2B6122C5E39}" srcOrd="2" destOrd="0" parTransId="{DF73978A-21FB-42A0-BDE2-8435B5C108CA}" sibTransId="{612133E8-2FDA-45DF-8A5A-66FB29E23A69}"/>
    <dgm:cxn modelId="{E6B238EE-BBE2-419F-9CA8-3B174C74C676}" srcId="{23AB9489-44D5-4AA3-9492-4CA20CB36D5F}" destId="{598590BC-485F-40E8-B5DA-ADD20B22530B}" srcOrd="0" destOrd="0" parTransId="{8C31FC48-5581-4A38-A666-972BF3D61955}" sibTransId="{58AC37E0-10CB-4D0A-901B-65BFDD12D303}"/>
    <dgm:cxn modelId="{DF4967F3-B13B-4AD7-BED8-7C35F1917234}" type="presOf" srcId="{C0BAC63C-CEB2-4235-A437-DB710AB1143F}" destId="{2F923CF2-60A7-4016-AA67-5AF1B371ADEC}" srcOrd="0" destOrd="0" presId="urn:microsoft.com/office/officeart/2005/8/layout/chevron2"/>
    <dgm:cxn modelId="{103FEFF5-C150-4924-B540-2B0E91A0E554}" srcId="{7AA57BEF-A45A-4605-B1A4-3F26CD6EAD7F}" destId="{537BA4FF-289E-4D34-8546-2A0936D031D2}" srcOrd="0" destOrd="0" parTransId="{BC72798C-FF3D-4504-9B71-B4A031442DB4}" sibTransId="{2E670D72-C3E8-469A-A897-98425CD5820C}"/>
    <dgm:cxn modelId="{A9607DFD-1CEE-489C-A165-4DDCE1A0C757}" type="presOf" srcId="{537BA4FF-289E-4D34-8546-2A0936D031D2}" destId="{8ACC1FEC-9993-475D-9C11-501BBAEB4367}" srcOrd="0" destOrd="0" presId="urn:microsoft.com/office/officeart/2005/8/layout/chevron2"/>
    <dgm:cxn modelId="{E358486C-E256-49E0-8E7D-A2804D51CEE0}" type="presParOf" srcId="{3BCE7592-35F8-4F58-82DF-95957CE819AB}" destId="{4EE738DC-27B0-4E91-8A92-844263F46745}" srcOrd="0" destOrd="0" presId="urn:microsoft.com/office/officeart/2005/8/layout/chevron2"/>
    <dgm:cxn modelId="{882FD26A-8551-424B-9572-251C8D15B7D0}" type="presParOf" srcId="{4EE738DC-27B0-4E91-8A92-844263F46745}" destId="{EE7C4BE2-FEB6-4988-9F0B-1D9FA8D25FA9}" srcOrd="0" destOrd="0" presId="urn:microsoft.com/office/officeart/2005/8/layout/chevron2"/>
    <dgm:cxn modelId="{264C973C-2E32-48E3-8AC0-4CAB991F465E}" type="presParOf" srcId="{4EE738DC-27B0-4E91-8A92-844263F46745}" destId="{2F923CF2-60A7-4016-AA67-5AF1B371ADEC}" srcOrd="1" destOrd="0" presId="urn:microsoft.com/office/officeart/2005/8/layout/chevron2"/>
    <dgm:cxn modelId="{8BC71B7C-2A93-4DEF-9AFA-63E4D25960CB}" type="presParOf" srcId="{3BCE7592-35F8-4F58-82DF-95957CE819AB}" destId="{F54FF58A-01AD-4318-8944-3016FC5175F5}" srcOrd="1" destOrd="0" presId="urn:microsoft.com/office/officeart/2005/8/layout/chevron2"/>
    <dgm:cxn modelId="{66CC462B-EE3C-4121-866D-5D30453A0F8B}" type="presParOf" srcId="{3BCE7592-35F8-4F58-82DF-95957CE819AB}" destId="{804C351F-042E-463D-A519-D6C92D0CB0A9}" srcOrd="2" destOrd="0" presId="urn:microsoft.com/office/officeart/2005/8/layout/chevron2"/>
    <dgm:cxn modelId="{A5F55D69-94A4-40D7-A077-24503221B132}" type="presParOf" srcId="{804C351F-042E-463D-A519-D6C92D0CB0A9}" destId="{AB71A8B8-FA10-4BC5-B9B2-ECD63DE6E033}" srcOrd="0" destOrd="0" presId="urn:microsoft.com/office/officeart/2005/8/layout/chevron2"/>
    <dgm:cxn modelId="{6E915132-D726-4930-AF05-F3B4E5BCDAC0}" type="presParOf" srcId="{804C351F-042E-463D-A519-D6C92D0CB0A9}" destId="{8ACC1FEC-9993-475D-9C11-501BBAEB4367}" srcOrd="1" destOrd="0" presId="urn:microsoft.com/office/officeart/2005/8/layout/chevron2"/>
    <dgm:cxn modelId="{C42918E2-F66D-4FD3-B270-374B4DF932D3}" type="presParOf" srcId="{3BCE7592-35F8-4F58-82DF-95957CE819AB}" destId="{53D8F78D-7C0C-44C1-B51B-9DB970CCDD8B}" srcOrd="3" destOrd="0" presId="urn:microsoft.com/office/officeart/2005/8/layout/chevron2"/>
    <dgm:cxn modelId="{ECD21814-F54F-4455-8CE4-683C38B328F3}" type="presParOf" srcId="{3BCE7592-35F8-4F58-82DF-95957CE819AB}" destId="{6CFB8D57-61C8-4042-A2DF-A6EDF1E799CF}" srcOrd="4" destOrd="0" presId="urn:microsoft.com/office/officeart/2005/8/layout/chevron2"/>
    <dgm:cxn modelId="{DB354D94-36A2-4B45-A5C6-A55E9FDFF8DA}" type="presParOf" srcId="{6CFB8D57-61C8-4042-A2DF-A6EDF1E799CF}" destId="{7E6764AA-D58C-48F4-AAFA-66F34514CF5A}" srcOrd="0" destOrd="0" presId="urn:microsoft.com/office/officeart/2005/8/layout/chevron2"/>
    <dgm:cxn modelId="{80C4A68C-FBAD-4723-8414-198B8530C628}" type="presParOf" srcId="{6CFB8D57-61C8-4042-A2DF-A6EDF1E799CF}" destId="{8E4B1003-F1D9-4218-B9B2-749DAB2A13A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AB9489-44D5-4AA3-9492-4CA20CB36D5F}"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598590BC-485F-40E8-B5DA-ADD20B22530B}">
      <dgm:prSet phldrT="[Text]" custT="1"/>
      <dgm:spPr/>
      <dgm:t>
        <a:bodyPr/>
        <a:lstStyle/>
        <a:p>
          <a:r>
            <a:rPr lang="el-GR" sz="1800" dirty="0">
              <a:solidFill>
                <a:schemeClr val="bg1"/>
              </a:solidFill>
              <a:latin typeface="Verdana" panose="020B0604030504040204" pitchFamily="34" charset="0"/>
              <a:ea typeface="Verdana" panose="020B0604030504040204" pitchFamily="34" charset="0"/>
            </a:rPr>
            <a:t>1</a:t>
          </a:r>
          <a:endParaRPr lang="en-US" sz="1800" dirty="0">
            <a:solidFill>
              <a:schemeClr val="bg1"/>
            </a:solidFill>
            <a:latin typeface="Verdana" panose="020B0604030504040204" pitchFamily="34" charset="0"/>
            <a:ea typeface="Verdana" panose="020B0604030504040204" pitchFamily="34" charset="0"/>
          </a:endParaRPr>
        </a:p>
      </dgm:t>
    </dgm:pt>
    <dgm:pt modelId="{8C31FC48-5581-4A38-A666-972BF3D61955}" type="parTrans" cxnId="{E6B238EE-BBE2-419F-9CA8-3B174C74C676}">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58AC37E0-10CB-4D0A-901B-65BFDD12D303}" type="sibTrans" cxnId="{E6B238EE-BBE2-419F-9CA8-3B174C74C676}">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C0BAC63C-CEB2-4235-A437-DB710AB1143F}">
      <dgm:prSet phldrT="[Text]" custT="1"/>
      <dgm:spPr/>
      <dgm:t>
        <a:bodyPr/>
        <a:lstStyle/>
        <a:p>
          <a:r>
            <a:rPr lang="el-GR" sz="1800" dirty="0">
              <a:solidFill>
                <a:schemeClr val="tx1">
                  <a:lumMod val="75000"/>
                  <a:lumOff val="25000"/>
                </a:schemeClr>
              </a:solidFill>
              <a:latin typeface="Verdana" panose="020B0604030504040204" pitchFamily="34" charset="0"/>
              <a:ea typeface="Verdana" panose="020B0604030504040204" pitchFamily="34" charset="0"/>
            </a:rPr>
            <a:t>Να επεξεργάζεστε τις πληροφορίες για τον οργανισμό σας και τα άτομα επαφής</a:t>
          </a:r>
          <a:endParaRPr lang="en-US" sz="1800" dirty="0">
            <a:solidFill>
              <a:schemeClr val="tx1">
                <a:lumMod val="75000"/>
                <a:lumOff val="25000"/>
              </a:schemeClr>
            </a:solidFill>
            <a:latin typeface="Verdana" panose="020B0604030504040204" pitchFamily="34" charset="0"/>
            <a:ea typeface="Verdana" panose="020B0604030504040204" pitchFamily="34" charset="0"/>
          </a:endParaRPr>
        </a:p>
      </dgm:t>
    </dgm:pt>
    <dgm:pt modelId="{A3EB5EB3-6E46-46BC-87DE-108255EAC373}" type="parTrans" cxnId="{5B922C01-781B-4FD1-BDB2-2FE41B77C13C}">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71BDD056-4D6D-487B-B7C3-14458AF57717}" type="sibTrans" cxnId="{5B922C01-781B-4FD1-BDB2-2FE41B77C13C}">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7AA57BEF-A45A-4605-B1A4-3F26CD6EAD7F}">
      <dgm:prSet phldrT="[Text]" custT="1"/>
      <dgm:spPr/>
      <dgm:t>
        <a:bodyPr/>
        <a:lstStyle/>
        <a:p>
          <a:r>
            <a:rPr lang="el-GR" sz="1800" dirty="0">
              <a:solidFill>
                <a:schemeClr val="bg1"/>
              </a:solidFill>
              <a:latin typeface="Verdana" panose="020B0604030504040204" pitchFamily="34" charset="0"/>
              <a:ea typeface="Verdana" panose="020B0604030504040204" pitchFamily="34" charset="0"/>
            </a:rPr>
            <a:t>2</a:t>
          </a:r>
          <a:endParaRPr lang="en-US" sz="1800" dirty="0">
            <a:solidFill>
              <a:schemeClr val="bg1"/>
            </a:solidFill>
            <a:latin typeface="Verdana" panose="020B0604030504040204" pitchFamily="34" charset="0"/>
            <a:ea typeface="Verdana" panose="020B0604030504040204" pitchFamily="34" charset="0"/>
          </a:endParaRPr>
        </a:p>
      </dgm:t>
    </dgm:pt>
    <dgm:pt modelId="{11A71CFF-1995-4FBA-B53A-DFCBA3ECBF94}" type="parTrans" cxnId="{2C497A62-9AA1-4998-9443-DE3DE692A747}">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60403E27-65F2-4C60-A0B1-71D521308655}" type="sibTrans" cxnId="{2C497A62-9AA1-4998-9443-DE3DE692A747}">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537BA4FF-289E-4D34-8546-2A0936D031D2}">
      <dgm:prSet custT="1"/>
      <dgm:spPr/>
      <dgm:t>
        <a:bodyPr/>
        <a:lstStyle/>
        <a:p>
          <a:r>
            <a:rPr lang="el-GR" sz="1800" dirty="0">
              <a:solidFill>
                <a:schemeClr val="tx1">
                  <a:lumMod val="75000"/>
                  <a:lumOff val="25000"/>
                </a:schemeClr>
              </a:solidFill>
              <a:latin typeface="Verdana" panose="020B0604030504040204" pitchFamily="34" charset="0"/>
              <a:ea typeface="Verdana" panose="020B0604030504040204" pitchFamily="34" charset="0"/>
            </a:rPr>
            <a:t>Να καταχωρείτε τις κινητικότητες των συμμετεχόντων σας</a:t>
          </a:r>
          <a:endParaRPr lang="en-US" sz="1800" dirty="0">
            <a:solidFill>
              <a:schemeClr val="tx1">
                <a:lumMod val="75000"/>
                <a:lumOff val="25000"/>
              </a:schemeClr>
            </a:solidFill>
            <a:latin typeface="Verdana" panose="020B0604030504040204" pitchFamily="34" charset="0"/>
            <a:ea typeface="Verdana" panose="020B0604030504040204" pitchFamily="34" charset="0"/>
          </a:endParaRPr>
        </a:p>
      </dgm:t>
    </dgm:pt>
    <dgm:pt modelId="{BC72798C-FF3D-4504-9B71-B4A031442DB4}" type="parTrans" cxnId="{103FEFF5-C150-4924-B540-2B0E91A0E55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2E670D72-C3E8-469A-A897-98425CD5820C}" type="sibTrans" cxnId="{103FEFF5-C150-4924-B540-2B0E91A0E55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ED2E7516-837B-4716-89A3-C3C644B848E0}">
      <dgm:prSet custT="1"/>
      <dgm:spPr/>
      <dgm:t>
        <a:bodyPr/>
        <a:lstStyle/>
        <a:p>
          <a:r>
            <a:rPr lang="el-GR" sz="1800" dirty="0">
              <a:solidFill>
                <a:schemeClr val="tx1">
                  <a:lumMod val="75000"/>
                  <a:lumOff val="25000"/>
                </a:schemeClr>
              </a:solidFill>
              <a:latin typeface="Verdana" panose="020B0604030504040204" pitchFamily="34" charset="0"/>
              <a:ea typeface="Verdana" panose="020B0604030504040204" pitchFamily="34" charset="0"/>
            </a:rPr>
            <a:t>Να παρακολουθείτε τον προϋπολογισμό σας και το ποσοστό απορρόφησης ανά κατηγορία εξόδων</a:t>
          </a:r>
          <a:endParaRPr lang="en-US" sz="1800" dirty="0">
            <a:solidFill>
              <a:schemeClr val="tx1">
                <a:lumMod val="75000"/>
                <a:lumOff val="25000"/>
              </a:schemeClr>
            </a:solidFill>
            <a:latin typeface="Verdana" panose="020B0604030504040204" pitchFamily="34" charset="0"/>
            <a:ea typeface="Verdana" panose="020B0604030504040204" pitchFamily="34" charset="0"/>
          </a:endParaRPr>
        </a:p>
      </dgm:t>
    </dgm:pt>
    <dgm:pt modelId="{15A2BC45-9C73-4AD5-ACFE-9C0AE9F67F1E}" type="parTrans" cxnId="{8953706F-3D62-4435-9C3A-7C0561ED60C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49DF6B7D-2744-4C17-BF12-33216920B529}" type="sibTrans" cxnId="{8953706F-3D62-4435-9C3A-7C0561ED60C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9FE464F7-EE07-4437-B30B-64DAF8E7C7B5}">
      <dgm:prSet phldrT="[Text]" custT="1"/>
      <dgm:spPr/>
      <dgm:t>
        <a:bodyPr/>
        <a:lstStyle/>
        <a:p>
          <a:r>
            <a:rPr lang="el-GR" sz="1800" dirty="0">
              <a:solidFill>
                <a:schemeClr val="bg1"/>
              </a:solidFill>
              <a:latin typeface="Verdana" panose="020B0604030504040204" pitchFamily="34" charset="0"/>
              <a:ea typeface="Verdana" panose="020B0604030504040204" pitchFamily="34" charset="0"/>
            </a:rPr>
            <a:t>3</a:t>
          </a:r>
          <a:endParaRPr lang="en-US" sz="1800" dirty="0">
            <a:solidFill>
              <a:schemeClr val="bg1"/>
            </a:solidFill>
            <a:latin typeface="Verdana" panose="020B0604030504040204" pitchFamily="34" charset="0"/>
            <a:ea typeface="Verdana" panose="020B0604030504040204" pitchFamily="34" charset="0"/>
          </a:endParaRPr>
        </a:p>
      </dgm:t>
    </dgm:pt>
    <dgm:pt modelId="{2475BA87-FD9F-4029-B6B6-D0C9B7200152}" type="sibTrans" cxnId="{F7F3E9A3-115A-4E2C-AEE2-D7A3802A194A}">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12BE5598-93F0-4E2D-A8FA-5FCADB8D8D31}" type="parTrans" cxnId="{F7F3E9A3-115A-4E2C-AEE2-D7A3802A194A}">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A8ACAEB7-8235-4C6E-BE5C-BA6AF37A8C4C}">
      <dgm:prSet phldrT="[Text]" custT="1"/>
      <dgm:spPr/>
      <dgm:t>
        <a:bodyPr/>
        <a:lstStyle/>
        <a:p>
          <a:r>
            <a:rPr lang="el-GR" sz="1800" dirty="0">
              <a:solidFill>
                <a:schemeClr val="bg1"/>
              </a:solidFill>
              <a:latin typeface="Verdana" panose="020B0604030504040204" pitchFamily="34" charset="0"/>
              <a:ea typeface="Verdana" panose="020B0604030504040204" pitchFamily="34" charset="0"/>
            </a:rPr>
            <a:t>4</a:t>
          </a:r>
          <a:endParaRPr lang="en-US" sz="1800" dirty="0">
            <a:solidFill>
              <a:schemeClr val="bg1"/>
            </a:solidFill>
            <a:latin typeface="Verdana" panose="020B0604030504040204" pitchFamily="34" charset="0"/>
            <a:ea typeface="Verdana" panose="020B0604030504040204" pitchFamily="34" charset="0"/>
          </a:endParaRPr>
        </a:p>
      </dgm:t>
    </dgm:pt>
    <dgm:pt modelId="{1F9FF950-A064-498F-B1BF-DB1B89BBFD9D}" type="parTrans" cxnId="{20FE20BF-34AE-4B07-8D7E-7CEB34CDF197}">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206739D3-3283-466B-84E3-6E90D3E20506}" type="sibTrans" cxnId="{20FE20BF-34AE-4B07-8D7E-7CEB34CDF197}">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5E2FE604-5382-40D4-8489-1683A8F98B68}">
      <dgm:prSet custT="1"/>
      <dgm:spPr/>
      <dgm:t>
        <a:bodyPr/>
        <a:lstStyle/>
        <a:p>
          <a:r>
            <a:rPr lang="el-GR" sz="1800" dirty="0">
              <a:solidFill>
                <a:schemeClr val="tx1">
                  <a:lumMod val="75000"/>
                  <a:lumOff val="25000"/>
                </a:schemeClr>
              </a:solidFill>
              <a:latin typeface="Verdana" panose="020B0604030504040204" pitchFamily="34" charset="0"/>
              <a:ea typeface="Verdana" panose="020B0604030504040204" pitchFamily="34" charset="0"/>
            </a:rPr>
            <a:t>Να ζητάτε τις Εκθέσεις των Συμμετεχόντων</a:t>
          </a:r>
          <a:r>
            <a:rPr lang="en-GB" sz="1800" dirty="0">
              <a:solidFill>
                <a:schemeClr val="tx1">
                  <a:lumMod val="75000"/>
                  <a:lumOff val="25000"/>
                </a:schemeClr>
              </a:solidFill>
              <a:latin typeface="Verdana" panose="020B0604030504040204" pitchFamily="34" charset="0"/>
              <a:ea typeface="Verdana" panose="020B0604030504040204" pitchFamily="34" charset="0"/>
            </a:rPr>
            <a:t> ( Participant Forms)</a:t>
          </a:r>
          <a:endParaRPr lang="el-GR" sz="1800" dirty="0">
            <a:solidFill>
              <a:schemeClr val="tx1">
                <a:lumMod val="75000"/>
                <a:lumOff val="25000"/>
              </a:schemeClr>
            </a:solidFill>
            <a:latin typeface="Verdana" panose="020B0604030504040204" pitchFamily="34" charset="0"/>
            <a:ea typeface="Verdana" panose="020B0604030504040204" pitchFamily="34" charset="0"/>
          </a:endParaRPr>
        </a:p>
      </dgm:t>
    </dgm:pt>
    <dgm:pt modelId="{FBB03A66-3638-4750-8CFA-DEFB5EDD23D1}" type="parTrans" cxnId="{29308336-28D8-490B-9EDB-DCD8D9A8F2F2}">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4469CA2A-98B3-42C9-B6C3-A264454CA0F5}" type="sibTrans" cxnId="{29308336-28D8-490B-9EDB-DCD8D9A8F2F2}">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58310301-50F0-4D99-8857-3C43ED178FF3}">
      <dgm:prSet phldrT="[Text]"/>
      <dgm:spPr/>
      <dgm:t>
        <a:bodyPr/>
        <a:lstStyle/>
        <a:p>
          <a:r>
            <a:rPr lang="el-GR" dirty="0">
              <a:solidFill>
                <a:schemeClr val="bg1"/>
              </a:solidFill>
              <a:latin typeface="Verdana" panose="020B0604030504040204" pitchFamily="34" charset="0"/>
              <a:ea typeface="Verdana" panose="020B0604030504040204" pitchFamily="34" charset="0"/>
            </a:rPr>
            <a:t>5</a:t>
          </a:r>
          <a:endParaRPr lang="en-US" dirty="0">
            <a:solidFill>
              <a:schemeClr val="bg1"/>
            </a:solidFill>
            <a:latin typeface="Verdana" panose="020B0604030504040204" pitchFamily="34" charset="0"/>
            <a:ea typeface="Verdana" panose="020B0604030504040204" pitchFamily="34" charset="0"/>
          </a:endParaRPr>
        </a:p>
      </dgm:t>
    </dgm:pt>
    <dgm:pt modelId="{66DCB231-864D-44EA-9CF9-54700399A6DB}" type="parTrans" cxnId="{F31F2102-E338-4E6C-8AF9-46A0A3F0AD1B}">
      <dgm:prSet/>
      <dgm:spPr/>
      <dgm:t>
        <a:bodyPr/>
        <a:lstStyle/>
        <a:p>
          <a:endParaRPr lang="en-US"/>
        </a:p>
      </dgm:t>
    </dgm:pt>
    <dgm:pt modelId="{DE8E7E32-B9F3-4082-80FC-706C7472A8B7}" type="sibTrans" cxnId="{F31F2102-E338-4E6C-8AF9-46A0A3F0AD1B}">
      <dgm:prSet/>
      <dgm:spPr/>
      <dgm:t>
        <a:bodyPr/>
        <a:lstStyle/>
        <a:p>
          <a:endParaRPr lang="en-US"/>
        </a:p>
      </dgm:t>
    </dgm:pt>
    <dgm:pt modelId="{BBEDDB1F-BC9E-4B83-AA94-DC23C1B4A4A5}">
      <dgm:prSet custT="1"/>
      <dgm:spPr/>
      <dgm:t>
        <a:bodyPr/>
        <a:lstStyle/>
        <a:p>
          <a:r>
            <a:rPr lang="el-GR" sz="1800" dirty="0">
              <a:solidFill>
                <a:schemeClr val="tx1">
                  <a:lumMod val="75000"/>
                  <a:lumOff val="25000"/>
                </a:schemeClr>
              </a:solidFill>
              <a:latin typeface="Verdana" panose="020B0604030504040204" pitchFamily="34" charset="0"/>
              <a:ea typeface="Verdana" panose="020B0604030504040204" pitchFamily="34" charset="0"/>
            </a:rPr>
            <a:t>Να υποβάλετε Ενδιάμεσες και Τελικές Εκθέσεις στην ΕΥ</a:t>
          </a:r>
          <a:endParaRPr lang="en-US" sz="1800" dirty="0">
            <a:solidFill>
              <a:schemeClr val="tx1">
                <a:lumMod val="75000"/>
                <a:lumOff val="25000"/>
              </a:schemeClr>
            </a:solidFill>
            <a:latin typeface="Verdana" panose="020B0604030504040204" pitchFamily="34" charset="0"/>
            <a:ea typeface="Verdana" panose="020B0604030504040204" pitchFamily="34" charset="0"/>
          </a:endParaRPr>
        </a:p>
      </dgm:t>
    </dgm:pt>
    <dgm:pt modelId="{C7308B83-3A87-48EC-945D-47F3669EC007}" type="parTrans" cxnId="{2FE87E0D-7149-4738-AD28-00510281A207}">
      <dgm:prSet/>
      <dgm:spPr/>
      <dgm:t>
        <a:bodyPr/>
        <a:lstStyle/>
        <a:p>
          <a:endParaRPr lang="en-US"/>
        </a:p>
      </dgm:t>
    </dgm:pt>
    <dgm:pt modelId="{7748F7F5-01DE-4E49-8943-11E77B564FF8}" type="sibTrans" cxnId="{2FE87E0D-7149-4738-AD28-00510281A207}">
      <dgm:prSet/>
      <dgm:spPr/>
      <dgm:t>
        <a:bodyPr/>
        <a:lstStyle/>
        <a:p>
          <a:endParaRPr lang="en-US"/>
        </a:p>
      </dgm:t>
    </dgm:pt>
    <dgm:pt modelId="{3BCE7592-35F8-4F58-82DF-95957CE819AB}" type="pres">
      <dgm:prSet presAssocID="{23AB9489-44D5-4AA3-9492-4CA20CB36D5F}" presName="linearFlow" presStyleCnt="0">
        <dgm:presLayoutVars>
          <dgm:dir/>
          <dgm:animLvl val="lvl"/>
          <dgm:resizeHandles val="exact"/>
        </dgm:presLayoutVars>
      </dgm:prSet>
      <dgm:spPr/>
    </dgm:pt>
    <dgm:pt modelId="{4EE738DC-27B0-4E91-8A92-844263F46745}" type="pres">
      <dgm:prSet presAssocID="{598590BC-485F-40E8-B5DA-ADD20B22530B}" presName="composite" presStyleCnt="0"/>
      <dgm:spPr/>
    </dgm:pt>
    <dgm:pt modelId="{EE7C4BE2-FEB6-4988-9F0B-1D9FA8D25FA9}" type="pres">
      <dgm:prSet presAssocID="{598590BC-485F-40E8-B5DA-ADD20B22530B}" presName="parentText" presStyleLbl="alignNode1" presStyleIdx="0" presStyleCnt="5">
        <dgm:presLayoutVars>
          <dgm:chMax val="1"/>
          <dgm:bulletEnabled val="1"/>
        </dgm:presLayoutVars>
      </dgm:prSet>
      <dgm:spPr/>
    </dgm:pt>
    <dgm:pt modelId="{2F923CF2-60A7-4016-AA67-5AF1B371ADEC}" type="pres">
      <dgm:prSet presAssocID="{598590BC-485F-40E8-B5DA-ADD20B22530B}" presName="descendantText" presStyleLbl="alignAcc1" presStyleIdx="0" presStyleCnt="5" custLinFactNeighborX="0" custLinFactNeighborY="-1">
        <dgm:presLayoutVars>
          <dgm:bulletEnabled val="1"/>
        </dgm:presLayoutVars>
      </dgm:prSet>
      <dgm:spPr/>
    </dgm:pt>
    <dgm:pt modelId="{F54FF58A-01AD-4318-8944-3016FC5175F5}" type="pres">
      <dgm:prSet presAssocID="{58AC37E0-10CB-4D0A-901B-65BFDD12D303}" presName="sp" presStyleCnt="0"/>
      <dgm:spPr/>
    </dgm:pt>
    <dgm:pt modelId="{804C351F-042E-463D-A519-D6C92D0CB0A9}" type="pres">
      <dgm:prSet presAssocID="{7AA57BEF-A45A-4605-B1A4-3F26CD6EAD7F}" presName="composite" presStyleCnt="0"/>
      <dgm:spPr/>
    </dgm:pt>
    <dgm:pt modelId="{AB71A8B8-FA10-4BC5-B9B2-ECD63DE6E033}" type="pres">
      <dgm:prSet presAssocID="{7AA57BEF-A45A-4605-B1A4-3F26CD6EAD7F}" presName="parentText" presStyleLbl="alignNode1" presStyleIdx="1" presStyleCnt="5">
        <dgm:presLayoutVars>
          <dgm:chMax val="1"/>
          <dgm:bulletEnabled val="1"/>
        </dgm:presLayoutVars>
      </dgm:prSet>
      <dgm:spPr/>
    </dgm:pt>
    <dgm:pt modelId="{8ACC1FEC-9993-475D-9C11-501BBAEB4367}" type="pres">
      <dgm:prSet presAssocID="{7AA57BEF-A45A-4605-B1A4-3F26CD6EAD7F}" presName="descendantText" presStyleLbl="alignAcc1" presStyleIdx="1" presStyleCnt="5" custScaleY="85161">
        <dgm:presLayoutVars>
          <dgm:bulletEnabled val="1"/>
        </dgm:presLayoutVars>
      </dgm:prSet>
      <dgm:spPr/>
    </dgm:pt>
    <dgm:pt modelId="{53D8F78D-7C0C-44C1-B51B-9DB970CCDD8B}" type="pres">
      <dgm:prSet presAssocID="{60403E27-65F2-4C60-A0B1-71D521308655}" presName="sp" presStyleCnt="0"/>
      <dgm:spPr/>
    </dgm:pt>
    <dgm:pt modelId="{6CFB8D57-61C8-4042-A2DF-A6EDF1E799CF}" type="pres">
      <dgm:prSet presAssocID="{9FE464F7-EE07-4437-B30B-64DAF8E7C7B5}" presName="composite" presStyleCnt="0"/>
      <dgm:spPr/>
    </dgm:pt>
    <dgm:pt modelId="{7E6764AA-D58C-48F4-AAFA-66F34514CF5A}" type="pres">
      <dgm:prSet presAssocID="{9FE464F7-EE07-4437-B30B-64DAF8E7C7B5}" presName="parentText" presStyleLbl="alignNode1" presStyleIdx="2" presStyleCnt="5">
        <dgm:presLayoutVars>
          <dgm:chMax val="1"/>
          <dgm:bulletEnabled val="1"/>
        </dgm:presLayoutVars>
      </dgm:prSet>
      <dgm:spPr/>
    </dgm:pt>
    <dgm:pt modelId="{8E4B1003-F1D9-4218-B9B2-749DAB2A13AB}" type="pres">
      <dgm:prSet presAssocID="{9FE464F7-EE07-4437-B30B-64DAF8E7C7B5}" presName="descendantText" presStyleLbl="alignAcc1" presStyleIdx="2" presStyleCnt="5">
        <dgm:presLayoutVars>
          <dgm:bulletEnabled val="1"/>
        </dgm:presLayoutVars>
      </dgm:prSet>
      <dgm:spPr/>
    </dgm:pt>
    <dgm:pt modelId="{117E73D1-23AD-4C2A-A48A-EA8701F88D20}" type="pres">
      <dgm:prSet presAssocID="{2475BA87-FD9F-4029-B6B6-D0C9B7200152}" presName="sp" presStyleCnt="0"/>
      <dgm:spPr/>
    </dgm:pt>
    <dgm:pt modelId="{1413F6B1-5FAF-493B-BE5C-EC2475AB2DCB}" type="pres">
      <dgm:prSet presAssocID="{A8ACAEB7-8235-4C6E-BE5C-BA6AF37A8C4C}" presName="composite" presStyleCnt="0"/>
      <dgm:spPr/>
    </dgm:pt>
    <dgm:pt modelId="{332E3EDA-1A3B-49A3-BB06-CCDD0FE2B27E}" type="pres">
      <dgm:prSet presAssocID="{A8ACAEB7-8235-4C6E-BE5C-BA6AF37A8C4C}" presName="parentText" presStyleLbl="alignNode1" presStyleIdx="3" presStyleCnt="5">
        <dgm:presLayoutVars>
          <dgm:chMax val="1"/>
          <dgm:bulletEnabled val="1"/>
        </dgm:presLayoutVars>
      </dgm:prSet>
      <dgm:spPr/>
    </dgm:pt>
    <dgm:pt modelId="{F8551C7F-FE76-45E6-BC58-6DFDAE73B650}" type="pres">
      <dgm:prSet presAssocID="{A8ACAEB7-8235-4C6E-BE5C-BA6AF37A8C4C}" presName="descendantText" presStyleLbl="alignAcc1" presStyleIdx="3" presStyleCnt="5" custScaleY="85306" custLinFactNeighborX="0" custLinFactNeighborY="-2773">
        <dgm:presLayoutVars>
          <dgm:bulletEnabled val="1"/>
        </dgm:presLayoutVars>
      </dgm:prSet>
      <dgm:spPr/>
    </dgm:pt>
    <dgm:pt modelId="{0E1B90D2-952A-44EF-9BA4-A5D203B5BB7D}" type="pres">
      <dgm:prSet presAssocID="{206739D3-3283-466B-84E3-6E90D3E20506}" presName="sp" presStyleCnt="0"/>
      <dgm:spPr/>
    </dgm:pt>
    <dgm:pt modelId="{C9528B8F-58DC-4D87-A299-78513A54E2A5}" type="pres">
      <dgm:prSet presAssocID="{58310301-50F0-4D99-8857-3C43ED178FF3}" presName="composite" presStyleCnt="0"/>
      <dgm:spPr/>
    </dgm:pt>
    <dgm:pt modelId="{7B508AD1-73D6-4188-85E1-FFCF1049A518}" type="pres">
      <dgm:prSet presAssocID="{58310301-50F0-4D99-8857-3C43ED178FF3}" presName="parentText" presStyleLbl="alignNode1" presStyleIdx="4" presStyleCnt="5">
        <dgm:presLayoutVars>
          <dgm:chMax val="1"/>
          <dgm:bulletEnabled val="1"/>
        </dgm:presLayoutVars>
      </dgm:prSet>
      <dgm:spPr/>
    </dgm:pt>
    <dgm:pt modelId="{793D33A4-A58E-4277-854E-34E416B1FF11}" type="pres">
      <dgm:prSet presAssocID="{58310301-50F0-4D99-8857-3C43ED178FF3}" presName="descendantText" presStyleLbl="alignAcc1" presStyleIdx="4" presStyleCnt="5" custLinFactNeighborX="0" custLinFactNeighborY="-1602">
        <dgm:presLayoutVars>
          <dgm:bulletEnabled val="1"/>
        </dgm:presLayoutVars>
      </dgm:prSet>
      <dgm:spPr/>
    </dgm:pt>
  </dgm:ptLst>
  <dgm:cxnLst>
    <dgm:cxn modelId="{5B922C01-781B-4FD1-BDB2-2FE41B77C13C}" srcId="{598590BC-485F-40E8-B5DA-ADD20B22530B}" destId="{C0BAC63C-CEB2-4235-A437-DB710AB1143F}" srcOrd="0" destOrd="0" parTransId="{A3EB5EB3-6E46-46BC-87DE-108255EAC373}" sibTransId="{71BDD056-4D6D-487B-B7C3-14458AF57717}"/>
    <dgm:cxn modelId="{F31F2102-E338-4E6C-8AF9-46A0A3F0AD1B}" srcId="{23AB9489-44D5-4AA3-9492-4CA20CB36D5F}" destId="{58310301-50F0-4D99-8857-3C43ED178FF3}" srcOrd="4" destOrd="0" parTransId="{66DCB231-864D-44EA-9CF9-54700399A6DB}" sibTransId="{DE8E7E32-B9F3-4082-80FC-706C7472A8B7}"/>
    <dgm:cxn modelId="{4A61BC09-9300-4609-B144-F27488E84B1C}" type="presOf" srcId="{BBEDDB1F-BC9E-4B83-AA94-DC23C1B4A4A5}" destId="{793D33A4-A58E-4277-854E-34E416B1FF11}" srcOrd="0" destOrd="0" presId="urn:microsoft.com/office/officeart/2005/8/layout/chevron2"/>
    <dgm:cxn modelId="{2FE87E0D-7149-4738-AD28-00510281A207}" srcId="{58310301-50F0-4D99-8857-3C43ED178FF3}" destId="{BBEDDB1F-BC9E-4B83-AA94-DC23C1B4A4A5}" srcOrd="0" destOrd="0" parTransId="{C7308B83-3A87-48EC-945D-47F3669EC007}" sibTransId="{7748F7F5-01DE-4E49-8943-11E77B564FF8}"/>
    <dgm:cxn modelId="{2B8BA40D-93FE-4197-9897-2F4EE19D31D2}" type="presOf" srcId="{23AB9489-44D5-4AA3-9492-4CA20CB36D5F}" destId="{3BCE7592-35F8-4F58-82DF-95957CE819AB}" srcOrd="0" destOrd="0" presId="urn:microsoft.com/office/officeart/2005/8/layout/chevron2"/>
    <dgm:cxn modelId="{29308336-28D8-490B-9EDB-DCD8D9A8F2F2}" srcId="{A8ACAEB7-8235-4C6E-BE5C-BA6AF37A8C4C}" destId="{5E2FE604-5382-40D4-8489-1683A8F98B68}" srcOrd="0" destOrd="0" parTransId="{FBB03A66-3638-4750-8CFA-DEFB5EDD23D1}" sibTransId="{4469CA2A-98B3-42C9-B6C3-A264454CA0F5}"/>
    <dgm:cxn modelId="{C4FE2541-B632-40B6-B582-7AEE2D1CD116}" type="presOf" srcId="{ED2E7516-837B-4716-89A3-C3C644B848E0}" destId="{8E4B1003-F1D9-4218-B9B2-749DAB2A13AB}" srcOrd="0" destOrd="0" presId="urn:microsoft.com/office/officeart/2005/8/layout/chevron2"/>
    <dgm:cxn modelId="{2C497A62-9AA1-4998-9443-DE3DE692A747}" srcId="{23AB9489-44D5-4AA3-9492-4CA20CB36D5F}" destId="{7AA57BEF-A45A-4605-B1A4-3F26CD6EAD7F}" srcOrd="1" destOrd="0" parTransId="{11A71CFF-1995-4FBA-B53A-DFCBA3ECBF94}" sibTransId="{60403E27-65F2-4C60-A0B1-71D521308655}"/>
    <dgm:cxn modelId="{8953706F-3D62-4435-9C3A-7C0561ED60C4}" srcId="{9FE464F7-EE07-4437-B30B-64DAF8E7C7B5}" destId="{ED2E7516-837B-4716-89A3-C3C644B848E0}" srcOrd="0" destOrd="0" parTransId="{15A2BC45-9C73-4AD5-ACFE-9C0AE9F67F1E}" sibTransId="{49DF6B7D-2744-4C17-BF12-33216920B529}"/>
    <dgm:cxn modelId="{80885C7F-A4E1-4D95-B45F-2CC7A22B4E17}" type="presOf" srcId="{A8ACAEB7-8235-4C6E-BE5C-BA6AF37A8C4C}" destId="{332E3EDA-1A3B-49A3-BB06-CCDD0FE2B27E}" srcOrd="0" destOrd="0" presId="urn:microsoft.com/office/officeart/2005/8/layout/chevron2"/>
    <dgm:cxn modelId="{20800E84-E365-4E8B-8C5D-377A7B5907F4}" type="presOf" srcId="{9FE464F7-EE07-4437-B30B-64DAF8E7C7B5}" destId="{7E6764AA-D58C-48F4-AAFA-66F34514CF5A}" srcOrd="0" destOrd="0" presId="urn:microsoft.com/office/officeart/2005/8/layout/chevron2"/>
    <dgm:cxn modelId="{9F585A8F-9F44-465E-A984-B5E32C405EA8}" type="presOf" srcId="{5E2FE604-5382-40D4-8489-1683A8F98B68}" destId="{F8551C7F-FE76-45E6-BC58-6DFDAE73B650}" srcOrd="0" destOrd="0" presId="urn:microsoft.com/office/officeart/2005/8/layout/chevron2"/>
    <dgm:cxn modelId="{A6420097-E720-4FB8-BC64-75E30DFE456E}" type="presOf" srcId="{7AA57BEF-A45A-4605-B1A4-3F26CD6EAD7F}" destId="{AB71A8B8-FA10-4BC5-B9B2-ECD63DE6E033}" srcOrd="0" destOrd="0" presId="urn:microsoft.com/office/officeart/2005/8/layout/chevron2"/>
    <dgm:cxn modelId="{F7F3E9A3-115A-4E2C-AEE2-D7A3802A194A}" srcId="{23AB9489-44D5-4AA3-9492-4CA20CB36D5F}" destId="{9FE464F7-EE07-4437-B30B-64DAF8E7C7B5}" srcOrd="2" destOrd="0" parTransId="{12BE5598-93F0-4E2D-A8FA-5FCADB8D8D31}" sibTransId="{2475BA87-FD9F-4029-B6B6-D0C9B7200152}"/>
    <dgm:cxn modelId="{20FE20BF-34AE-4B07-8D7E-7CEB34CDF197}" srcId="{23AB9489-44D5-4AA3-9492-4CA20CB36D5F}" destId="{A8ACAEB7-8235-4C6E-BE5C-BA6AF37A8C4C}" srcOrd="3" destOrd="0" parTransId="{1F9FF950-A064-498F-B1BF-DB1B89BBFD9D}" sibTransId="{206739D3-3283-466B-84E3-6E90D3E20506}"/>
    <dgm:cxn modelId="{B39575C0-517E-4538-B20A-EA68437CCAB1}" type="presOf" srcId="{58310301-50F0-4D99-8857-3C43ED178FF3}" destId="{7B508AD1-73D6-4188-85E1-FFCF1049A518}" srcOrd="0" destOrd="0" presId="urn:microsoft.com/office/officeart/2005/8/layout/chevron2"/>
    <dgm:cxn modelId="{6BD130D6-D5AA-4D31-9051-50B740B075F6}" type="presOf" srcId="{598590BC-485F-40E8-B5DA-ADD20B22530B}" destId="{EE7C4BE2-FEB6-4988-9F0B-1D9FA8D25FA9}" srcOrd="0" destOrd="0" presId="urn:microsoft.com/office/officeart/2005/8/layout/chevron2"/>
    <dgm:cxn modelId="{E6B238EE-BBE2-419F-9CA8-3B174C74C676}" srcId="{23AB9489-44D5-4AA3-9492-4CA20CB36D5F}" destId="{598590BC-485F-40E8-B5DA-ADD20B22530B}" srcOrd="0" destOrd="0" parTransId="{8C31FC48-5581-4A38-A666-972BF3D61955}" sibTransId="{58AC37E0-10CB-4D0A-901B-65BFDD12D303}"/>
    <dgm:cxn modelId="{DF4967F3-B13B-4AD7-BED8-7C35F1917234}" type="presOf" srcId="{C0BAC63C-CEB2-4235-A437-DB710AB1143F}" destId="{2F923CF2-60A7-4016-AA67-5AF1B371ADEC}" srcOrd="0" destOrd="0" presId="urn:microsoft.com/office/officeart/2005/8/layout/chevron2"/>
    <dgm:cxn modelId="{103FEFF5-C150-4924-B540-2B0E91A0E554}" srcId="{7AA57BEF-A45A-4605-B1A4-3F26CD6EAD7F}" destId="{537BA4FF-289E-4D34-8546-2A0936D031D2}" srcOrd="0" destOrd="0" parTransId="{BC72798C-FF3D-4504-9B71-B4A031442DB4}" sibTransId="{2E670D72-C3E8-469A-A897-98425CD5820C}"/>
    <dgm:cxn modelId="{A9607DFD-1CEE-489C-A165-4DDCE1A0C757}" type="presOf" srcId="{537BA4FF-289E-4D34-8546-2A0936D031D2}" destId="{8ACC1FEC-9993-475D-9C11-501BBAEB4367}" srcOrd="0" destOrd="0" presId="urn:microsoft.com/office/officeart/2005/8/layout/chevron2"/>
    <dgm:cxn modelId="{E358486C-E256-49E0-8E7D-A2804D51CEE0}" type="presParOf" srcId="{3BCE7592-35F8-4F58-82DF-95957CE819AB}" destId="{4EE738DC-27B0-4E91-8A92-844263F46745}" srcOrd="0" destOrd="0" presId="urn:microsoft.com/office/officeart/2005/8/layout/chevron2"/>
    <dgm:cxn modelId="{882FD26A-8551-424B-9572-251C8D15B7D0}" type="presParOf" srcId="{4EE738DC-27B0-4E91-8A92-844263F46745}" destId="{EE7C4BE2-FEB6-4988-9F0B-1D9FA8D25FA9}" srcOrd="0" destOrd="0" presId="urn:microsoft.com/office/officeart/2005/8/layout/chevron2"/>
    <dgm:cxn modelId="{264C973C-2E32-48E3-8AC0-4CAB991F465E}" type="presParOf" srcId="{4EE738DC-27B0-4E91-8A92-844263F46745}" destId="{2F923CF2-60A7-4016-AA67-5AF1B371ADEC}" srcOrd="1" destOrd="0" presId="urn:microsoft.com/office/officeart/2005/8/layout/chevron2"/>
    <dgm:cxn modelId="{8BC71B7C-2A93-4DEF-9AFA-63E4D25960CB}" type="presParOf" srcId="{3BCE7592-35F8-4F58-82DF-95957CE819AB}" destId="{F54FF58A-01AD-4318-8944-3016FC5175F5}" srcOrd="1" destOrd="0" presId="urn:microsoft.com/office/officeart/2005/8/layout/chevron2"/>
    <dgm:cxn modelId="{66CC462B-EE3C-4121-866D-5D30453A0F8B}" type="presParOf" srcId="{3BCE7592-35F8-4F58-82DF-95957CE819AB}" destId="{804C351F-042E-463D-A519-D6C92D0CB0A9}" srcOrd="2" destOrd="0" presId="urn:microsoft.com/office/officeart/2005/8/layout/chevron2"/>
    <dgm:cxn modelId="{A5F55D69-94A4-40D7-A077-24503221B132}" type="presParOf" srcId="{804C351F-042E-463D-A519-D6C92D0CB0A9}" destId="{AB71A8B8-FA10-4BC5-B9B2-ECD63DE6E033}" srcOrd="0" destOrd="0" presId="urn:microsoft.com/office/officeart/2005/8/layout/chevron2"/>
    <dgm:cxn modelId="{6E915132-D726-4930-AF05-F3B4E5BCDAC0}" type="presParOf" srcId="{804C351F-042E-463D-A519-D6C92D0CB0A9}" destId="{8ACC1FEC-9993-475D-9C11-501BBAEB4367}" srcOrd="1" destOrd="0" presId="urn:microsoft.com/office/officeart/2005/8/layout/chevron2"/>
    <dgm:cxn modelId="{C42918E2-F66D-4FD3-B270-374B4DF932D3}" type="presParOf" srcId="{3BCE7592-35F8-4F58-82DF-95957CE819AB}" destId="{53D8F78D-7C0C-44C1-B51B-9DB970CCDD8B}" srcOrd="3" destOrd="0" presId="urn:microsoft.com/office/officeart/2005/8/layout/chevron2"/>
    <dgm:cxn modelId="{ECD21814-F54F-4455-8CE4-683C38B328F3}" type="presParOf" srcId="{3BCE7592-35F8-4F58-82DF-95957CE819AB}" destId="{6CFB8D57-61C8-4042-A2DF-A6EDF1E799CF}" srcOrd="4" destOrd="0" presId="urn:microsoft.com/office/officeart/2005/8/layout/chevron2"/>
    <dgm:cxn modelId="{DB354D94-36A2-4B45-A5C6-A55E9FDFF8DA}" type="presParOf" srcId="{6CFB8D57-61C8-4042-A2DF-A6EDF1E799CF}" destId="{7E6764AA-D58C-48F4-AAFA-66F34514CF5A}" srcOrd="0" destOrd="0" presId="urn:microsoft.com/office/officeart/2005/8/layout/chevron2"/>
    <dgm:cxn modelId="{80C4A68C-FBAD-4723-8414-198B8530C628}" type="presParOf" srcId="{6CFB8D57-61C8-4042-A2DF-A6EDF1E799CF}" destId="{8E4B1003-F1D9-4218-B9B2-749DAB2A13AB}" srcOrd="1" destOrd="0" presId="urn:microsoft.com/office/officeart/2005/8/layout/chevron2"/>
    <dgm:cxn modelId="{8100413C-D733-4480-A639-C6380F2C1D18}" type="presParOf" srcId="{3BCE7592-35F8-4F58-82DF-95957CE819AB}" destId="{117E73D1-23AD-4C2A-A48A-EA8701F88D20}" srcOrd="5" destOrd="0" presId="urn:microsoft.com/office/officeart/2005/8/layout/chevron2"/>
    <dgm:cxn modelId="{E99C77E3-FE18-480C-9D7E-7AC5D5D200F8}" type="presParOf" srcId="{3BCE7592-35F8-4F58-82DF-95957CE819AB}" destId="{1413F6B1-5FAF-493B-BE5C-EC2475AB2DCB}" srcOrd="6" destOrd="0" presId="urn:microsoft.com/office/officeart/2005/8/layout/chevron2"/>
    <dgm:cxn modelId="{F88F54C3-6BDC-481E-97CF-CFDB0B90BAF1}" type="presParOf" srcId="{1413F6B1-5FAF-493B-BE5C-EC2475AB2DCB}" destId="{332E3EDA-1A3B-49A3-BB06-CCDD0FE2B27E}" srcOrd="0" destOrd="0" presId="urn:microsoft.com/office/officeart/2005/8/layout/chevron2"/>
    <dgm:cxn modelId="{A5F68EC8-5D94-4851-8D4A-4B16B1AC8A2A}" type="presParOf" srcId="{1413F6B1-5FAF-493B-BE5C-EC2475AB2DCB}" destId="{F8551C7F-FE76-45E6-BC58-6DFDAE73B650}" srcOrd="1" destOrd="0" presId="urn:microsoft.com/office/officeart/2005/8/layout/chevron2"/>
    <dgm:cxn modelId="{CA062D9D-E53A-4275-9525-72A4BB7380C7}" type="presParOf" srcId="{3BCE7592-35F8-4F58-82DF-95957CE819AB}" destId="{0E1B90D2-952A-44EF-9BA4-A5D203B5BB7D}" srcOrd="7" destOrd="0" presId="urn:microsoft.com/office/officeart/2005/8/layout/chevron2"/>
    <dgm:cxn modelId="{37E2509B-2780-4519-9745-07A3BF2C9384}" type="presParOf" srcId="{3BCE7592-35F8-4F58-82DF-95957CE819AB}" destId="{C9528B8F-58DC-4D87-A299-78513A54E2A5}" srcOrd="8" destOrd="0" presId="urn:microsoft.com/office/officeart/2005/8/layout/chevron2"/>
    <dgm:cxn modelId="{1E2FB671-3C36-48BB-84D0-D3B8B95F9D6B}" type="presParOf" srcId="{C9528B8F-58DC-4D87-A299-78513A54E2A5}" destId="{7B508AD1-73D6-4188-85E1-FFCF1049A518}" srcOrd="0" destOrd="0" presId="urn:microsoft.com/office/officeart/2005/8/layout/chevron2"/>
    <dgm:cxn modelId="{3A7ACA9F-4DA4-43F1-AA34-B86D2A8C4746}" type="presParOf" srcId="{C9528B8F-58DC-4D87-A299-78513A54E2A5}" destId="{793D33A4-A58E-4277-854E-34E416B1FF1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0E740-E35F-4C20-B077-315C1D6B82F0}">
      <dsp:nvSpPr>
        <dsp:cNvPr id="0" name=""/>
        <dsp:cNvSpPr/>
      </dsp:nvSpPr>
      <dsp:spPr>
        <a:xfrm>
          <a:off x="0" y="482116"/>
          <a:ext cx="8128000" cy="705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01AC60-6C7F-4756-BAAC-1706078BC7ED}">
      <dsp:nvSpPr>
        <dsp:cNvPr id="0" name=""/>
        <dsp:cNvSpPr/>
      </dsp:nvSpPr>
      <dsp:spPr>
        <a:xfrm>
          <a:off x="406400" y="68836"/>
          <a:ext cx="5689600" cy="8265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Verdana" panose="020B0604030504040204" pitchFamily="34" charset="0"/>
              <a:ea typeface="Verdana" panose="020B0604030504040204" pitchFamily="34" charset="0"/>
              <a:cs typeface="Calibri" pitchFamily="34" charset="0"/>
            </a:rPr>
            <a:t>To </a:t>
          </a:r>
          <a:r>
            <a:rPr lang="el-GR" sz="1600" kern="1200" dirty="0">
              <a:latin typeface="Verdana" panose="020B0604030504040204" pitchFamily="34" charset="0"/>
              <a:ea typeface="Verdana" panose="020B0604030504040204" pitchFamily="34" charset="0"/>
              <a:cs typeface="Calibri" pitchFamily="34" charset="0"/>
            </a:rPr>
            <a:t>νέο εργαλείο διαχείρισης των Σχεδίων</a:t>
          </a:r>
          <a:r>
            <a:rPr lang="en-GB" sz="1600" kern="1200" dirty="0">
              <a:latin typeface="Verdana" panose="020B0604030504040204" pitchFamily="34" charset="0"/>
              <a:ea typeface="Verdana" panose="020B0604030504040204" pitchFamily="34" charset="0"/>
              <a:cs typeface="Calibri" pitchFamily="34" charset="0"/>
            </a:rPr>
            <a:t> </a:t>
          </a:r>
          <a:r>
            <a:rPr lang="el-GR" sz="1600" kern="1200" dirty="0">
              <a:latin typeface="Verdana" panose="020B0604030504040204" pitchFamily="34" charset="0"/>
              <a:ea typeface="Verdana" panose="020B0604030504040204" pitchFamily="34" charset="0"/>
              <a:cs typeface="Calibri" pitchFamily="34" charset="0"/>
            </a:rPr>
            <a:t>για την προγραμματική περίοδο 2021- 2027</a:t>
          </a:r>
        </a:p>
      </dsp:txBody>
      <dsp:txXfrm>
        <a:off x="446749" y="109185"/>
        <a:ext cx="5608902" cy="745862"/>
      </dsp:txXfrm>
    </dsp:sp>
    <dsp:sp modelId="{47A5F675-CC52-441B-9595-7BDC7832972A}">
      <dsp:nvSpPr>
        <dsp:cNvPr id="0" name=""/>
        <dsp:cNvSpPr/>
      </dsp:nvSpPr>
      <dsp:spPr>
        <a:xfrm>
          <a:off x="0" y="1752196"/>
          <a:ext cx="8128000" cy="7056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583184" rIns="630823" bIns="113792" numCol="1" spcCol="1270" anchor="t" anchorCtr="0">
          <a:noAutofit/>
        </a:bodyPr>
        <a:lstStyle/>
        <a:p>
          <a:pPr marL="171450" lvl="1" indent="-171450" algn="l" defTabSz="711200">
            <a:lnSpc>
              <a:spcPct val="90000"/>
            </a:lnSpc>
            <a:spcBef>
              <a:spcPct val="0"/>
            </a:spcBef>
            <a:spcAft>
              <a:spcPct val="15000"/>
            </a:spcAft>
            <a:buChar char="•"/>
          </a:pPr>
          <a:endParaRPr lang="el-GR" sz="1600" kern="1200" dirty="0">
            <a:solidFill>
              <a:srgbClr val="002060"/>
            </a:solidFill>
            <a:latin typeface="Verdana" panose="020B0604030504040204" pitchFamily="34" charset="0"/>
            <a:ea typeface="Verdana" panose="020B0604030504040204" pitchFamily="34" charset="0"/>
            <a:cs typeface="Calibri" pitchFamily="34" charset="0"/>
          </a:endParaRPr>
        </a:p>
      </dsp:txBody>
      <dsp:txXfrm>
        <a:off x="0" y="1752196"/>
        <a:ext cx="8128000" cy="705600"/>
      </dsp:txXfrm>
    </dsp:sp>
    <dsp:sp modelId="{96248EC7-44E8-438E-AA48-111F44A22BB2}">
      <dsp:nvSpPr>
        <dsp:cNvPr id="0" name=""/>
        <dsp:cNvSpPr/>
      </dsp:nvSpPr>
      <dsp:spPr>
        <a:xfrm>
          <a:off x="406400" y="1338916"/>
          <a:ext cx="5689600" cy="82656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l-GR" sz="1600" kern="1200" dirty="0">
              <a:latin typeface="Verdana" panose="020B0604030504040204" pitchFamily="34" charset="0"/>
              <a:ea typeface="Verdana" panose="020B0604030504040204" pitchFamily="34" charset="0"/>
              <a:cs typeface="Calibri" pitchFamily="34" charset="0"/>
            </a:rPr>
            <a:t>Το ΜΤ με την ολοκλήρωση των σχεδίων της Πρόσκλησης 2020 παύει να υφίσταται.</a:t>
          </a:r>
        </a:p>
      </dsp:txBody>
      <dsp:txXfrm>
        <a:off x="446749" y="1379265"/>
        <a:ext cx="5608902" cy="745862"/>
      </dsp:txXfrm>
    </dsp:sp>
    <dsp:sp modelId="{26D16D60-28B9-4374-B8CA-6C11B1FD3AB6}">
      <dsp:nvSpPr>
        <dsp:cNvPr id="0" name=""/>
        <dsp:cNvSpPr/>
      </dsp:nvSpPr>
      <dsp:spPr>
        <a:xfrm>
          <a:off x="0" y="3022276"/>
          <a:ext cx="8128000" cy="7056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AC4790-93C6-4C8F-978A-9DB23100C373}">
      <dsp:nvSpPr>
        <dsp:cNvPr id="0" name=""/>
        <dsp:cNvSpPr/>
      </dsp:nvSpPr>
      <dsp:spPr>
        <a:xfrm>
          <a:off x="406400" y="2608996"/>
          <a:ext cx="5689600" cy="82656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l-GR" sz="1600" kern="1200" dirty="0">
              <a:latin typeface="Verdana" panose="020B0604030504040204" pitchFamily="34" charset="0"/>
              <a:ea typeface="Verdana" panose="020B0604030504040204" pitchFamily="34" charset="0"/>
              <a:cs typeface="Calibri" pitchFamily="34" charset="0"/>
            </a:rPr>
            <a:t>Το ΒΜ ακολουθεί την ίδια λογική για τη διαχείριση των κινητικοτήτων του οργανισμού σας όπως και το ΜΤ</a:t>
          </a:r>
        </a:p>
      </dsp:txBody>
      <dsp:txXfrm>
        <a:off x="446749" y="2649345"/>
        <a:ext cx="5608902" cy="745862"/>
      </dsp:txXfrm>
    </dsp:sp>
    <dsp:sp modelId="{F5C40742-AB85-4DC1-83DA-444457EAA9B8}">
      <dsp:nvSpPr>
        <dsp:cNvPr id="0" name=""/>
        <dsp:cNvSpPr/>
      </dsp:nvSpPr>
      <dsp:spPr>
        <a:xfrm>
          <a:off x="0" y="4644230"/>
          <a:ext cx="8128000" cy="7056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19A700-13AA-43A7-9F00-A1EA44CEE23D}">
      <dsp:nvSpPr>
        <dsp:cNvPr id="0" name=""/>
        <dsp:cNvSpPr/>
      </dsp:nvSpPr>
      <dsp:spPr>
        <a:xfrm>
          <a:off x="406400" y="3879076"/>
          <a:ext cx="5689600" cy="117843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l-GR" sz="1500" kern="1200" dirty="0">
              <a:latin typeface="Verdana" panose="020B0604030504040204" pitchFamily="34" charset="0"/>
              <a:ea typeface="Verdana" panose="020B0604030504040204" pitchFamily="34" charset="0"/>
              <a:cs typeface="Calibri" pitchFamily="34" charset="0"/>
            </a:rPr>
            <a:t>Έχετε πρόσβαση στο ΒΜ από την πλατφόρμα </a:t>
          </a:r>
          <a:r>
            <a:rPr lang="en-US" sz="1500" kern="1200" dirty="0">
              <a:latin typeface="Verdana" panose="020B0604030504040204" pitchFamily="34" charset="0"/>
              <a:ea typeface="Verdana" panose="020B0604030504040204" pitchFamily="34" charset="0"/>
              <a:cs typeface="Calibri" pitchFamily="34" charset="0"/>
            </a:rPr>
            <a:t>Erasmus+ and European Solidary Corps – Single Entry Point </a:t>
          </a:r>
          <a:r>
            <a:rPr lang="el-GR" sz="1500" kern="1200" dirty="0">
              <a:latin typeface="Verdana" panose="020B0604030504040204" pitchFamily="34" charset="0"/>
              <a:ea typeface="Verdana" panose="020B0604030504040204" pitchFamily="34" charset="0"/>
              <a:cs typeface="Calibri" pitchFamily="34" charset="0"/>
            </a:rPr>
            <a:t>για όλες τις δραστηριότητες που αφορούν στο πρόγραμμα </a:t>
          </a:r>
          <a:r>
            <a:rPr lang="en-US" sz="1500" kern="1200" dirty="0">
              <a:latin typeface="Verdana" panose="020B0604030504040204" pitchFamily="34" charset="0"/>
              <a:ea typeface="Verdana" panose="020B0604030504040204" pitchFamily="34" charset="0"/>
              <a:cs typeface="Calibri" pitchFamily="34" charset="0"/>
            </a:rPr>
            <a:t>Erasmus+ </a:t>
          </a:r>
          <a:r>
            <a:rPr lang="el-GR" sz="1500" kern="1200" dirty="0">
              <a:latin typeface="Verdana" panose="020B0604030504040204" pitchFamily="34" charset="0"/>
              <a:ea typeface="Verdana" panose="020B0604030504040204" pitchFamily="34" charset="0"/>
              <a:cs typeface="Calibri" pitchFamily="34" charset="0"/>
            </a:rPr>
            <a:t>για την προγραμματική περίοδο 2021-2027</a:t>
          </a:r>
          <a:endParaRPr lang="en-GB" sz="1500" kern="1200" dirty="0">
            <a:latin typeface="Verdana" panose="020B0604030504040204" pitchFamily="34" charset="0"/>
            <a:ea typeface="Verdana" panose="020B0604030504040204" pitchFamily="34" charset="0"/>
            <a:cs typeface="Calibri" pitchFamily="34" charset="0"/>
          </a:endParaRPr>
        </a:p>
      </dsp:txBody>
      <dsp:txXfrm>
        <a:off x="463926" y="3936602"/>
        <a:ext cx="5574548" cy="1063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C4BE2-FEB6-4988-9F0B-1D9FA8D25FA9}">
      <dsp:nvSpPr>
        <dsp:cNvPr id="0" name=""/>
        <dsp:cNvSpPr/>
      </dsp:nvSpPr>
      <dsp:spPr>
        <a:xfrm rot="5400000">
          <a:off x="-277129" y="278556"/>
          <a:ext cx="1847532" cy="1293273"/>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1"/>
              </a:solidFill>
              <a:latin typeface="Verdana" panose="020B0604030504040204" pitchFamily="34" charset="0"/>
              <a:ea typeface="Verdana" panose="020B0604030504040204" pitchFamily="34" charset="0"/>
            </a:rPr>
            <a:t>1</a:t>
          </a:r>
          <a:endParaRPr lang="en-US" sz="1800" kern="1200" dirty="0">
            <a:solidFill>
              <a:schemeClr val="bg1"/>
            </a:solidFill>
            <a:latin typeface="Verdana" panose="020B0604030504040204" pitchFamily="34" charset="0"/>
            <a:ea typeface="Verdana" panose="020B0604030504040204" pitchFamily="34" charset="0"/>
          </a:endParaRPr>
        </a:p>
      </dsp:txBody>
      <dsp:txXfrm rot="-5400000">
        <a:off x="1" y="648064"/>
        <a:ext cx="1293273" cy="554259"/>
      </dsp:txXfrm>
    </dsp:sp>
    <dsp:sp modelId="{2F923CF2-60A7-4016-AA67-5AF1B371ADEC}">
      <dsp:nvSpPr>
        <dsp:cNvPr id="0" name=""/>
        <dsp:cNvSpPr/>
      </dsp:nvSpPr>
      <dsp:spPr>
        <a:xfrm rot="5400000">
          <a:off x="4714415" y="-3419727"/>
          <a:ext cx="1200896" cy="804318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solidFill>
              <a:schemeClr val="tx1">
                <a:lumMod val="75000"/>
                <a:lumOff val="25000"/>
              </a:schemeClr>
            </a:solidFill>
            <a:latin typeface="Verdana" panose="020B0604030504040204" pitchFamily="34" charset="0"/>
            <a:ea typeface="Verdana" panose="020B0604030504040204" pitchFamily="34" charset="0"/>
          </a:endParaRPr>
        </a:p>
        <a:p>
          <a:pPr marL="171450" lvl="1" indent="-171450" algn="l" defTabSz="800100">
            <a:lnSpc>
              <a:spcPct val="90000"/>
            </a:lnSpc>
            <a:spcBef>
              <a:spcPct val="0"/>
            </a:spcBef>
            <a:spcAft>
              <a:spcPct val="15000"/>
            </a:spcAft>
            <a:buChar char="•"/>
          </a:pPr>
          <a:r>
            <a:rPr lang="el-GR" sz="1800" kern="1200" dirty="0">
              <a:solidFill>
                <a:schemeClr val="tx1">
                  <a:lumMod val="75000"/>
                  <a:lumOff val="25000"/>
                </a:schemeClr>
              </a:solidFill>
              <a:latin typeface="Verdana" panose="020B0604030504040204" pitchFamily="34" charset="0"/>
              <a:ea typeface="Verdana" panose="020B0604030504040204" pitchFamily="34" charset="0"/>
            </a:rPr>
            <a:t>Να έχει υπογραφεί η Συμφωνία επιχορήγησης για το έργο</a:t>
          </a:r>
          <a:endParaRPr lang="en-US" sz="1800" kern="1200" dirty="0">
            <a:solidFill>
              <a:schemeClr val="tx1">
                <a:lumMod val="75000"/>
                <a:lumOff val="25000"/>
              </a:schemeClr>
            </a:solidFill>
            <a:latin typeface="Verdana" panose="020B0604030504040204" pitchFamily="34" charset="0"/>
            <a:ea typeface="Verdana" panose="020B0604030504040204" pitchFamily="34" charset="0"/>
          </a:endParaRPr>
        </a:p>
        <a:p>
          <a:pPr marL="171450" lvl="1" indent="-171450" algn="l" defTabSz="800100">
            <a:lnSpc>
              <a:spcPct val="90000"/>
            </a:lnSpc>
            <a:spcBef>
              <a:spcPct val="0"/>
            </a:spcBef>
            <a:spcAft>
              <a:spcPct val="15000"/>
            </a:spcAft>
            <a:buChar char="•"/>
          </a:pPr>
          <a:endParaRPr lang="en-US" sz="1800" kern="1200" dirty="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1293273" y="60038"/>
        <a:ext cx="7984558" cy="1083650"/>
      </dsp:txXfrm>
    </dsp:sp>
    <dsp:sp modelId="{AB71A8B8-FA10-4BC5-B9B2-ECD63DE6E033}">
      <dsp:nvSpPr>
        <dsp:cNvPr id="0" name=""/>
        <dsp:cNvSpPr/>
      </dsp:nvSpPr>
      <dsp:spPr>
        <a:xfrm rot="5400000">
          <a:off x="-277129" y="1934364"/>
          <a:ext cx="1847532" cy="1293273"/>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1"/>
              </a:solidFill>
              <a:latin typeface="Verdana" panose="020B0604030504040204" pitchFamily="34" charset="0"/>
              <a:ea typeface="Verdana" panose="020B0604030504040204" pitchFamily="34" charset="0"/>
            </a:rPr>
            <a:t>2</a:t>
          </a:r>
          <a:endParaRPr lang="en-US" sz="1800" kern="1200" dirty="0">
            <a:solidFill>
              <a:schemeClr val="bg1"/>
            </a:solidFill>
            <a:latin typeface="Verdana" panose="020B0604030504040204" pitchFamily="34" charset="0"/>
            <a:ea typeface="Verdana" panose="020B0604030504040204" pitchFamily="34" charset="0"/>
          </a:endParaRPr>
        </a:p>
      </dsp:txBody>
      <dsp:txXfrm rot="-5400000">
        <a:off x="1" y="2303872"/>
        <a:ext cx="1293273" cy="554259"/>
      </dsp:txXfrm>
    </dsp:sp>
    <dsp:sp modelId="{8ACC1FEC-9993-475D-9C11-501BBAEB4367}">
      <dsp:nvSpPr>
        <dsp:cNvPr id="0" name=""/>
        <dsp:cNvSpPr/>
      </dsp:nvSpPr>
      <dsp:spPr>
        <a:xfrm rot="5400000">
          <a:off x="4803516" y="-1713590"/>
          <a:ext cx="1022695" cy="8043181"/>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chemeClr val="tx1">
                  <a:lumMod val="75000"/>
                  <a:lumOff val="25000"/>
                </a:schemeClr>
              </a:solidFill>
              <a:latin typeface="Verdana" panose="020B0604030504040204" pitchFamily="34" charset="0"/>
              <a:ea typeface="Verdana" panose="020B0604030504040204" pitchFamily="34" charset="0"/>
            </a:rPr>
            <a:t>N</a:t>
          </a:r>
          <a:r>
            <a:rPr lang="el-GR" sz="1800" kern="1200" dirty="0">
              <a:solidFill>
                <a:schemeClr val="tx1">
                  <a:lumMod val="75000"/>
                  <a:lumOff val="25000"/>
                </a:schemeClr>
              </a:solidFill>
              <a:latin typeface="Verdana" panose="020B0604030504040204" pitchFamily="34" charset="0"/>
              <a:ea typeface="Verdana" panose="020B0604030504040204" pitchFamily="34" charset="0"/>
            </a:rPr>
            <a:t>α έχετε συνδεθεί στην πλατφόρμα </a:t>
          </a:r>
          <a:r>
            <a:rPr lang="en-US" sz="1800" kern="1200" dirty="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Erasmus+ and European Solidary Corps </a:t>
          </a:r>
          <a:r>
            <a:rPr lang="el-GR" sz="1800" b="1" kern="1200" dirty="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με το </a:t>
          </a:r>
          <a:r>
            <a:rPr lang="en-US" sz="1800" b="1" kern="1200" dirty="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EU login </a:t>
          </a:r>
          <a:r>
            <a:rPr lang="el-GR" sz="1800" b="1" kern="1200" dirty="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σας</a:t>
          </a:r>
          <a:endParaRPr lang="en-US" sz="1800" b="1" kern="1200" dirty="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1293273" y="1846577"/>
        <a:ext cx="7993257" cy="922847"/>
      </dsp:txXfrm>
    </dsp:sp>
    <dsp:sp modelId="{7E6764AA-D58C-48F4-AAFA-66F34514CF5A}">
      <dsp:nvSpPr>
        <dsp:cNvPr id="0" name=""/>
        <dsp:cNvSpPr/>
      </dsp:nvSpPr>
      <dsp:spPr>
        <a:xfrm rot="5400000">
          <a:off x="-277129" y="3590172"/>
          <a:ext cx="1847532" cy="1293273"/>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1"/>
              </a:solidFill>
              <a:latin typeface="Verdana" panose="020B0604030504040204" pitchFamily="34" charset="0"/>
              <a:ea typeface="Verdana" panose="020B0604030504040204" pitchFamily="34" charset="0"/>
            </a:rPr>
            <a:t>3</a:t>
          </a:r>
          <a:endParaRPr lang="en-US" sz="1800" kern="1200" dirty="0">
            <a:solidFill>
              <a:schemeClr val="bg1"/>
            </a:solidFill>
            <a:latin typeface="Verdana" panose="020B0604030504040204" pitchFamily="34" charset="0"/>
            <a:ea typeface="Verdana" panose="020B0604030504040204" pitchFamily="34" charset="0"/>
          </a:endParaRPr>
        </a:p>
      </dsp:txBody>
      <dsp:txXfrm rot="-5400000">
        <a:off x="1" y="3959680"/>
        <a:ext cx="1293273" cy="554259"/>
      </dsp:txXfrm>
    </dsp:sp>
    <dsp:sp modelId="{8E4B1003-F1D9-4218-B9B2-749DAB2A13AB}">
      <dsp:nvSpPr>
        <dsp:cNvPr id="0" name=""/>
        <dsp:cNvSpPr/>
      </dsp:nvSpPr>
      <dsp:spPr>
        <a:xfrm rot="5400000">
          <a:off x="4714415" y="-108100"/>
          <a:ext cx="1200896" cy="8043181"/>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lumMod val="75000"/>
                  <a:lumOff val="25000"/>
                </a:schemeClr>
              </a:solidFill>
              <a:latin typeface="Verdana" panose="020B0604030504040204" pitchFamily="34" charset="0"/>
              <a:ea typeface="Verdana" panose="020B0604030504040204" pitchFamily="34" charset="0"/>
            </a:rPr>
            <a:t>Να είστε το πρόσωπο επικοινωνίας (</a:t>
          </a:r>
          <a:r>
            <a:rPr lang="en-GB" sz="1800" kern="1200" dirty="0">
              <a:solidFill>
                <a:schemeClr val="tx1">
                  <a:lumMod val="75000"/>
                  <a:lumOff val="25000"/>
                </a:schemeClr>
              </a:solidFill>
              <a:latin typeface="Verdana" panose="020B0604030504040204" pitchFamily="34" charset="0"/>
              <a:ea typeface="Verdana" panose="020B0604030504040204" pitchFamily="34" charset="0"/>
            </a:rPr>
            <a:t>contact person) </a:t>
          </a:r>
          <a:r>
            <a:rPr lang="el-GR" sz="1800" kern="1200" dirty="0">
              <a:solidFill>
                <a:schemeClr val="tx1">
                  <a:lumMod val="75000"/>
                  <a:lumOff val="25000"/>
                </a:schemeClr>
              </a:solidFill>
              <a:latin typeface="Verdana" panose="020B0604030504040204" pitchFamily="34" charset="0"/>
              <a:ea typeface="Verdana" panose="020B0604030504040204" pitchFamily="34" charset="0"/>
            </a:rPr>
            <a:t> ή </a:t>
          </a:r>
          <a:r>
            <a:rPr lang="en-US" sz="1800" kern="1200" dirty="0">
              <a:solidFill>
                <a:schemeClr val="tx1">
                  <a:lumMod val="75000"/>
                  <a:lumOff val="25000"/>
                </a:schemeClr>
              </a:solidFill>
              <a:latin typeface="Verdana" panose="020B0604030504040204" pitchFamily="34" charset="0"/>
              <a:ea typeface="Verdana" panose="020B0604030504040204" pitchFamily="34" charset="0"/>
            </a:rPr>
            <a:t>o </a:t>
          </a:r>
          <a:r>
            <a:rPr lang="el-GR" sz="1800" kern="1200" dirty="0">
              <a:solidFill>
                <a:schemeClr val="tx1">
                  <a:lumMod val="75000"/>
                  <a:lumOff val="25000"/>
                </a:schemeClr>
              </a:solidFill>
              <a:latin typeface="Verdana" panose="020B0604030504040204" pitchFamily="34" charset="0"/>
              <a:ea typeface="Verdana" panose="020B0604030504040204" pitchFamily="34" charset="0"/>
            </a:rPr>
            <a:t>νόμιμος εκπρόσωπος του οργανισμού</a:t>
          </a:r>
          <a:r>
            <a:rPr lang="en-GB" sz="1800" kern="1200" dirty="0">
              <a:solidFill>
                <a:schemeClr val="tx1">
                  <a:lumMod val="75000"/>
                  <a:lumOff val="25000"/>
                </a:schemeClr>
              </a:solidFill>
              <a:latin typeface="Verdana" panose="020B0604030504040204" pitchFamily="34" charset="0"/>
              <a:ea typeface="Verdana" panose="020B0604030504040204" pitchFamily="34" charset="0"/>
            </a:rPr>
            <a:t> (legal representative)</a:t>
          </a:r>
          <a:endParaRPr lang="en-US" sz="1800" kern="1200" dirty="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1293273" y="3371665"/>
        <a:ext cx="7984558" cy="1083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C4BE2-FEB6-4988-9F0B-1D9FA8D25FA9}">
      <dsp:nvSpPr>
        <dsp:cNvPr id="0" name=""/>
        <dsp:cNvSpPr/>
      </dsp:nvSpPr>
      <dsp:spPr>
        <a:xfrm rot="5400000">
          <a:off x="-168811" y="169869"/>
          <a:ext cx="1125407" cy="787785"/>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1"/>
              </a:solidFill>
              <a:latin typeface="Verdana" panose="020B0604030504040204" pitchFamily="34" charset="0"/>
              <a:ea typeface="Verdana" panose="020B0604030504040204" pitchFamily="34" charset="0"/>
            </a:rPr>
            <a:t>1</a:t>
          </a:r>
          <a:endParaRPr lang="en-US" sz="1800" kern="1200" dirty="0">
            <a:solidFill>
              <a:schemeClr val="bg1"/>
            </a:solidFill>
            <a:latin typeface="Verdana" panose="020B0604030504040204" pitchFamily="34" charset="0"/>
            <a:ea typeface="Verdana" panose="020B0604030504040204" pitchFamily="34" charset="0"/>
          </a:endParaRPr>
        </a:p>
      </dsp:txBody>
      <dsp:txXfrm rot="-5400000">
        <a:off x="1" y="394951"/>
        <a:ext cx="787785" cy="337622"/>
      </dsp:txXfrm>
    </dsp:sp>
    <dsp:sp modelId="{2F923CF2-60A7-4016-AA67-5AF1B371ADEC}">
      <dsp:nvSpPr>
        <dsp:cNvPr id="0" name=""/>
        <dsp:cNvSpPr/>
      </dsp:nvSpPr>
      <dsp:spPr>
        <a:xfrm rot="5400000">
          <a:off x="4696362" y="-3907526"/>
          <a:ext cx="731514" cy="8548669"/>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lumMod val="75000"/>
                  <a:lumOff val="25000"/>
                </a:schemeClr>
              </a:solidFill>
              <a:latin typeface="Verdana" panose="020B0604030504040204" pitchFamily="34" charset="0"/>
              <a:ea typeface="Verdana" panose="020B0604030504040204" pitchFamily="34" charset="0"/>
            </a:rPr>
            <a:t>Να επεξεργάζεστε τις πληροφορίες για τον οργανισμό σας και τα άτομα επαφής</a:t>
          </a:r>
          <a:endParaRPr lang="en-US" sz="1800" kern="1200" dirty="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787785" y="36761"/>
        <a:ext cx="8512959" cy="660094"/>
      </dsp:txXfrm>
    </dsp:sp>
    <dsp:sp modelId="{AB71A8B8-FA10-4BC5-B9B2-ECD63DE6E033}">
      <dsp:nvSpPr>
        <dsp:cNvPr id="0" name=""/>
        <dsp:cNvSpPr/>
      </dsp:nvSpPr>
      <dsp:spPr>
        <a:xfrm rot="5400000">
          <a:off x="-168811" y="1178488"/>
          <a:ext cx="1125407" cy="787785"/>
        </a:xfrm>
        <a:prstGeom prst="chevron">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1"/>
              </a:solidFill>
              <a:latin typeface="Verdana" panose="020B0604030504040204" pitchFamily="34" charset="0"/>
              <a:ea typeface="Verdana" panose="020B0604030504040204" pitchFamily="34" charset="0"/>
            </a:rPr>
            <a:t>2</a:t>
          </a:r>
          <a:endParaRPr lang="en-US" sz="1800" kern="1200" dirty="0">
            <a:solidFill>
              <a:schemeClr val="bg1"/>
            </a:solidFill>
            <a:latin typeface="Verdana" panose="020B0604030504040204" pitchFamily="34" charset="0"/>
            <a:ea typeface="Verdana" panose="020B0604030504040204" pitchFamily="34" charset="0"/>
          </a:endParaRPr>
        </a:p>
      </dsp:txBody>
      <dsp:txXfrm rot="-5400000">
        <a:off x="1" y="1403570"/>
        <a:ext cx="787785" cy="337622"/>
      </dsp:txXfrm>
    </dsp:sp>
    <dsp:sp modelId="{8ACC1FEC-9993-475D-9C11-501BBAEB4367}">
      <dsp:nvSpPr>
        <dsp:cNvPr id="0" name=""/>
        <dsp:cNvSpPr/>
      </dsp:nvSpPr>
      <dsp:spPr>
        <a:xfrm rot="5400000">
          <a:off x="4750637" y="-2898899"/>
          <a:ext cx="622965" cy="8548669"/>
        </a:xfrm>
        <a:prstGeom prst="round2Same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lumMod val="75000"/>
                  <a:lumOff val="25000"/>
                </a:schemeClr>
              </a:solidFill>
              <a:latin typeface="Verdana" panose="020B0604030504040204" pitchFamily="34" charset="0"/>
              <a:ea typeface="Verdana" panose="020B0604030504040204" pitchFamily="34" charset="0"/>
            </a:rPr>
            <a:t>Να καταχωρείτε τις κινητικότητες των συμμετεχόντων σας</a:t>
          </a:r>
          <a:endParaRPr lang="en-US" sz="1800" kern="1200" dirty="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787786" y="1094363"/>
        <a:ext cx="8518258" cy="562143"/>
      </dsp:txXfrm>
    </dsp:sp>
    <dsp:sp modelId="{7E6764AA-D58C-48F4-AAFA-66F34514CF5A}">
      <dsp:nvSpPr>
        <dsp:cNvPr id="0" name=""/>
        <dsp:cNvSpPr/>
      </dsp:nvSpPr>
      <dsp:spPr>
        <a:xfrm rot="5400000">
          <a:off x="-168811" y="2187108"/>
          <a:ext cx="1125407" cy="787785"/>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1"/>
              </a:solidFill>
              <a:latin typeface="Verdana" panose="020B0604030504040204" pitchFamily="34" charset="0"/>
              <a:ea typeface="Verdana" panose="020B0604030504040204" pitchFamily="34" charset="0"/>
            </a:rPr>
            <a:t>3</a:t>
          </a:r>
          <a:endParaRPr lang="en-US" sz="1800" kern="1200" dirty="0">
            <a:solidFill>
              <a:schemeClr val="bg1"/>
            </a:solidFill>
            <a:latin typeface="Verdana" panose="020B0604030504040204" pitchFamily="34" charset="0"/>
            <a:ea typeface="Verdana" panose="020B0604030504040204" pitchFamily="34" charset="0"/>
          </a:endParaRPr>
        </a:p>
      </dsp:txBody>
      <dsp:txXfrm rot="-5400000">
        <a:off x="1" y="2412190"/>
        <a:ext cx="787785" cy="337622"/>
      </dsp:txXfrm>
    </dsp:sp>
    <dsp:sp modelId="{8E4B1003-F1D9-4218-B9B2-749DAB2A13AB}">
      <dsp:nvSpPr>
        <dsp:cNvPr id="0" name=""/>
        <dsp:cNvSpPr/>
      </dsp:nvSpPr>
      <dsp:spPr>
        <a:xfrm rot="5400000">
          <a:off x="4696362" y="-1890280"/>
          <a:ext cx="731514" cy="8548669"/>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lumMod val="75000"/>
                  <a:lumOff val="25000"/>
                </a:schemeClr>
              </a:solidFill>
              <a:latin typeface="Verdana" panose="020B0604030504040204" pitchFamily="34" charset="0"/>
              <a:ea typeface="Verdana" panose="020B0604030504040204" pitchFamily="34" charset="0"/>
            </a:rPr>
            <a:t>Να παρακολουθείτε τον προϋπολογισμό σας και το ποσοστό απορρόφησης ανά κατηγορία εξόδων</a:t>
          </a:r>
          <a:endParaRPr lang="en-US" sz="1800" kern="1200" dirty="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787785" y="2054007"/>
        <a:ext cx="8512959" cy="660094"/>
      </dsp:txXfrm>
    </dsp:sp>
    <dsp:sp modelId="{332E3EDA-1A3B-49A3-BB06-CCDD0FE2B27E}">
      <dsp:nvSpPr>
        <dsp:cNvPr id="0" name=""/>
        <dsp:cNvSpPr/>
      </dsp:nvSpPr>
      <dsp:spPr>
        <a:xfrm rot="5400000">
          <a:off x="-168811" y="3195728"/>
          <a:ext cx="1125407" cy="787785"/>
        </a:xfrm>
        <a:prstGeom prst="chevron">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1"/>
              </a:solidFill>
              <a:latin typeface="Verdana" panose="020B0604030504040204" pitchFamily="34" charset="0"/>
              <a:ea typeface="Verdana" panose="020B0604030504040204" pitchFamily="34" charset="0"/>
            </a:rPr>
            <a:t>4</a:t>
          </a:r>
          <a:endParaRPr lang="en-US" sz="1800" kern="1200" dirty="0">
            <a:solidFill>
              <a:schemeClr val="bg1"/>
            </a:solidFill>
            <a:latin typeface="Verdana" panose="020B0604030504040204" pitchFamily="34" charset="0"/>
            <a:ea typeface="Verdana" panose="020B0604030504040204" pitchFamily="34" charset="0"/>
          </a:endParaRPr>
        </a:p>
      </dsp:txBody>
      <dsp:txXfrm rot="-5400000">
        <a:off x="1" y="3420810"/>
        <a:ext cx="787785" cy="337622"/>
      </dsp:txXfrm>
    </dsp:sp>
    <dsp:sp modelId="{F8551C7F-FE76-45E6-BC58-6DFDAE73B650}">
      <dsp:nvSpPr>
        <dsp:cNvPr id="0" name=""/>
        <dsp:cNvSpPr/>
      </dsp:nvSpPr>
      <dsp:spPr>
        <a:xfrm rot="5400000">
          <a:off x="4750107" y="-901945"/>
          <a:ext cx="624025" cy="8548669"/>
        </a:xfrm>
        <a:prstGeom prst="round2Same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lumMod val="75000"/>
                  <a:lumOff val="25000"/>
                </a:schemeClr>
              </a:solidFill>
              <a:latin typeface="Verdana" panose="020B0604030504040204" pitchFamily="34" charset="0"/>
              <a:ea typeface="Verdana" panose="020B0604030504040204" pitchFamily="34" charset="0"/>
            </a:rPr>
            <a:t>Να ζητάτε τις Εκθέσεις των Συμμετεχόντων</a:t>
          </a:r>
          <a:r>
            <a:rPr lang="en-GB" sz="1800" kern="1200" dirty="0">
              <a:solidFill>
                <a:schemeClr val="tx1">
                  <a:lumMod val="75000"/>
                  <a:lumOff val="25000"/>
                </a:schemeClr>
              </a:solidFill>
              <a:latin typeface="Verdana" panose="020B0604030504040204" pitchFamily="34" charset="0"/>
              <a:ea typeface="Verdana" panose="020B0604030504040204" pitchFamily="34" charset="0"/>
            </a:rPr>
            <a:t> ( Participant Forms)</a:t>
          </a:r>
          <a:endParaRPr lang="el-GR" sz="1800" kern="1200" dirty="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787785" y="3090839"/>
        <a:ext cx="8518207" cy="563101"/>
      </dsp:txXfrm>
    </dsp:sp>
    <dsp:sp modelId="{7B508AD1-73D6-4188-85E1-FFCF1049A518}">
      <dsp:nvSpPr>
        <dsp:cNvPr id="0" name=""/>
        <dsp:cNvSpPr/>
      </dsp:nvSpPr>
      <dsp:spPr>
        <a:xfrm rot="5400000">
          <a:off x="-168811" y="4204347"/>
          <a:ext cx="1125407" cy="787785"/>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l-GR" sz="2200" kern="1200" dirty="0">
              <a:solidFill>
                <a:schemeClr val="bg1"/>
              </a:solidFill>
              <a:latin typeface="Verdana" panose="020B0604030504040204" pitchFamily="34" charset="0"/>
              <a:ea typeface="Verdana" panose="020B0604030504040204" pitchFamily="34" charset="0"/>
            </a:rPr>
            <a:t>5</a:t>
          </a:r>
          <a:endParaRPr lang="en-US" sz="2200" kern="1200" dirty="0">
            <a:solidFill>
              <a:schemeClr val="bg1"/>
            </a:solidFill>
            <a:latin typeface="Verdana" panose="020B0604030504040204" pitchFamily="34" charset="0"/>
            <a:ea typeface="Verdana" panose="020B0604030504040204" pitchFamily="34" charset="0"/>
          </a:endParaRPr>
        </a:p>
      </dsp:txBody>
      <dsp:txXfrm rot="-5400000">
        <a:off x="1" y="4429429"/>
        <a:ext cx="787785" cy="337622"/>
      </dsp:txXfrm>
    </dsp:sp>
    <dsp:sp modelId="{793D33A4-A58E-4277-854E-34E416B1FF11}">
      <dsp:nvSpPr>
        <dsp:cNvPr id="0" name=""/>
        <dsp:cNvSpPr/>
      </dsp:nvSpPr>
      <dsp:spPr>
        <a:xfrm rot="5400000">
          <a:off x="4696362" y="115239"/>
          <a:ext cx="731514" cy="8548669"/>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lumMod val="75000"/>
                  <a:lumOff val="25000"/>
                </a:schemeClr>
              </a:solidFill>
              <a:latin typeface="Verdana" panose="020B0604030504040204" pitchFamily="34" charset="0"/>
              <a:ea typeface="Verdana" panose="020B0604030504040204" pitchFamily="34" charset="0"/>
            </a:rPr>
            <a:t>Να υποβάλετε Ενδιάμεσες και Τελικές Εκθέσεις στην ΕΥ</a:t>
          </a:r>
          <a:endParaRPr lang="en-US" sz="1800" kern="1200" dirty="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787785" y="4059526"/>
        <a:ext cx="8512959" cy="66009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C478894-F732-41BB-B8C3-6D72473A51CA}" type="datetimeFigureOut">
              <a:rPr lang="en-US" smtClean="0"/>
              <a:t>6/17/2024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E391FE-B806-4822-A92E-582FE18C2E39}" type="slidenum">
              <a:rPr lang="en-US" smtClean="0"/>
              <a:t>‹#›</a:t>
            </a:fld>
            <a:endParaRPr lang="en-US"/>
          </a:p>
        </p:txBody>
      </p:sp>
    </p:spTree>
    <p:extLst>
      <p:ext uri="{BB962C8B-B14F-4D97-AF65-F5344CB8AC3E}">
        <p14:creationId xmlns:p14="http://schemas.microsoft.com/office/powerpoint/2010/main" val="3885957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391FE-B806-4822-A92E-582FE18C2E39}" type="slidenum">
              <a:rPr lang="en-US" smtClean="0"/>
              <a:t>3</a:t>
            </a:fld>
            <a:endParaRPr lang="en-US"/>
          </a:p>
        </p:txBody>
      </p:sp>
    </p:spTree>
    <p:extLst>
      <p:ext uri="{BB962C8B-B14F-4D97-AF65-F5344CB8AC3E}">
        <p14:creationId xmlns:p14="http://schemas.microsoft.com/office/powerpoint/2010/main" val="55170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l-GR" baseline="0" dirty="0"/>
              <a:t>Εμφανίζονται στην οθόνη οι Λεπτομέρειες του έργου. </a:t>
            </a:r>
          </a:p>
          <a:p>
            <a:pPr rtl="0"/>
            <a:r>
              <a:rPr lang="el-GR" baseline="0" dirty="0"/>
              <a:t>Τα παρακάτω είναι διαθέσιμα:</a:t>
            </a:r>
          </a:p>
          <a:p>
            <a:pPr rtl="0"/>
            <a:r>
              <a:rPr lang="el-GR" baseline="0" dirty="0"/>
              <a:t>Μενού περιεχομένου - Σας επιτρέπει να </a:t>
            </a:r>
            <a:r>
              <a:rPr lang="el-GR" baseline="0" dirty="0" err="1"/>
              <a:t>πλοηγηθείτε</a:t>
            </a:r>
            <a:r>
              <a:rPr lang="el-GR" baseline="0" dirty="0"/>
              <a:t> στις διάφορες ενότητες του έργου.</a:t>
            </a:r>
          </a:p>
          <a:p>
            <a:pPr rtl="0"/>
            <a:r>
              <a:rPr lang="el-GR" baseline="0" dirty="0"/>
              <a:t>Φίλτρο - Προκαθορισμένες καρτέλες φίλτρου, επιτρέποντας την πρόσβαση σε μια συγκεκριμένη ενότητα των λεπτομερειών του έργου, κάνοντας κλικ σε μια συγκεκριμένη καρτέλα</a:t>
            </a:r>
          </a:p>
          <a:p>
            <a:pPr rtl="0"/>
            <a:r>
              <a:rPr lang="el-GR" baseline="0" dirty="0"/>
              <a:t>Λεπτομέρειες - Εμφανίζει τις λεπτομέρειες του έργου, προαιρετικά φιλτραρισμένες. Χρησιμοποιήστε τις διαθέσιμες γραμμές κύλισης, εάν χρειάζεται, για να δείτε όλες τις πληροφορίες. Μπορείτε να χρησιμοποιήσετε τα βέλη για να αποκρύψετε (&lt;) ή να εμφανίσετε (&gt;) το μενού Περιεχόμενο ή/και τον πίνακα φίλτρων.</a:t>
            </a:r>
            <a:endParaRPr lang="en-US"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13</a:t>
            </a:fld>
            <a:endParaRPr lang="en-US"/>
          </a:p>
        </p:txBody>
      </p:sp>
    </p:spTree>
    <p:extLst>
      <p:ext uri="{BB962C8B-B14F-4D97-AF65-F5344CB8AC3E}">
        <p14:creationId xmlns:p14="http://schemas.microsoft.com/office/powerpoint/2010/main" val="4056778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Μόνο τα άτομα επικοινωνίας του δικαιούχου</a:t>
            </a:r>
            <a:r>
              <a:rPr lang="el-GR" baseline="0" dirty="0"/>
              <a:t> οργανισμού </a:t>
            </a:r>
            <a:r>
              <a:rPr lang="el-GR" dirty="0"/>
              <a:t>με δικαιώματα επεξεργασίας μπορούν να προσθέσουν, να ενημερώσουν ή/και να αφαιρέσουν οργανισμούς από ένα έργο στο </a:t>
            </a:r>
            <a:r>
              <a:rPr lang="en-GB" dirty="0"/>
              <a:t>My</a:t>
            </a:r>
            <a:r>
              <a:rPr lang="en-GB" baseline="0" dirty="0"/>
              <a:t> projects </a:t>
            </a:r>
            <a:endParaRPr lang="en-GB" dirty="0"/>
          </a:p>
        </p:txBody>
      </p:sp>
      <p:sp>
        <p:nvSpPr>
          <p:cNvPr id="4" name="Slide Number Placeholder 3"/>
          <p:cNvSpPr>
            <a:spLocks noGrp="1"/>
          </p:cNvSpPr>
          <p:nvPr>
            <p:ph type="sldNum" sz="quarter" idx="10"/>
          </p:nvPr>
        </p:nvSpPr>
        <p:spPr/>
        <p:txBody>
          <a:bodyPr/>
          <a:lstStyle/>
          <a:p>
            <a:fld id="{A6E391FE-B806-4822-A92E-582FE18C2E39}" type="slidenum">
              <a:rPr lang="en-US" smtClean="0"/>
              <a:t>14</a:t>
            </a:fld>
            <a:endParaRPr lang="en-US"/>
          </a:p>
        </p:txBody>
      </p:sp>
    </p:spTree>
    <p:extLst>
      <p:ext uri="{BB962C8B-B14F-4D97-AF65-F5344CB8AC3E}">
        <p14:creationId xmlns:p14="http://schemas.microsoft.com/office/powerpoint/2010/main" val="600043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Να ληφθεί υπόψη</a:t>
            </a:r>
            <a:endParaRPr lang="en-US" dirty="0"/>
          </a:p>
          <a:p>
            <a:r>
              <a:rPr lang="el-GR" dirty="0"/>
              <a:t>Κάθε συμμετέχων οργανισμός, που προσδιορίζεται μέσω ενός μοναδικού OID, μπορεί να προστεθεί μόνο μία φορά στο έργο. Οργανισμοί από χώρες εταίρους μπορούν να προστεθούν μόνο σε έργα τριτοβάθμιας εκπαίδευσης.</a:t>
            </a:r>
            <a:endParaRPr lang="en-US" dirty="0"/>
          </a:p>
        </p:txBody>
      </p:sp>
      <p:sp>
        <p:nvSpPr>
          <p:cNvPr id="4" name="Slide Number Placeholder 3"/>
          <p:cNvSpPr>
            <a:spLocks noGrp="1"/>
          </p:cNvSpPr>
          <p:nvPr>
            <p:ph type="sldNum" sz="quarter" idx="10"/>
          </p:nvPr>
        </p:nvSpPr>
        <p:spPr/>
        <p:txBody>
          <a:bodyPr/>
          <a:lstStyle/>
          <a:p>
            <a:fld id="{A6E391FE-B806-4822-A92E-582FE18C2E39}" type="slidenum">
              <a:rPr lang="en-US" smtClean="0"/>
              <a:t>15</a:t>
            </a:fld>
            <a:endParaRPr lang="en-US"/>
          </a:p>
        </p:txBody>
      </p:sp>
    </p:spTree>
    <p:extLst>
      <p:ext uri="{BB962C8B-B14F-4D97-AF65-F5344CB8AC3E}">
        <p14:creationId xmlns:p14="http://schemas.microsoft.com/office/powerpoint/2010/main" val="231570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Να λάβει υπόψη</a:t>
            </a:r>
          </a:p>
          <a:p>
            <a:endParaRPr lang="el-GR" dirty="0"/>
          </a:p>
          <a:p>
            <a:r>
              <a:rPr lang="el-GR" dirty="0"/>
              <a:t>Η διαθεσιμότητα αυτής της επιλογής εξαρτάται από τη βασική ενέργεια του έργου σας. Εάν η επιλογή δεν είναι διαθέσιμη, το κουμπί εναλλαγής δεν είναι ορατό. </a:t>
            </a:r>
            <a:endParaRPr lang="en-US" dirty="0"/>
          </a:p>
        </p:txBody>
      </p:sp>
      <p:sp>
        <p:nvSpPr>
          <p:cNvPr id="4" name="Slide Number Placeholder 3"/>
          <p:cNvSpPr>
            <a:spLocks noGrp="1"/>
          </p:cNvSpPr>
          <p:nvPr>
            <p:ph type="sldNum" sz="quarter" idx="10"/>
          </p:nvPr>
        </p:nvSpPr>
        <p:spPr/>
        <p:txBody>
          <a:bodyPr/>
          <a:lstStyle/>
          <a:p>
            <a:fld id="{A6E391FE-B806-4822-A92E-582FE18C2E39}" type="slidenum">
              <a:rPr lang="en-US" smtClean="0"/>
              <a:t>16</a:t>
            </a:fld>
            <a:endParaRPr lang="en-US"/>
          </a:p>
        </p:txBody>
      </p:sp>
    </p:spTree>
    <p:extLst>
      <p:ext uri="{BB962C8B-B14F-4D97-AF65-F5344CB8AC3E}">
        <p14:creationId xmlns:p14="http://schemas.microsoft.com/office/powerpoint/2010/main" val="3070270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Το πεδίο Erasmus </a:t>
            </a:r>
            <a:r>
              <a:rPr lang="el-GR" dirty="0" err="1"/>
              <a:t>Code</a:t>
            </a:r>
            <a:r>
              <a:rPr lang="el-GR" dirty="0"/>
              <a:t> είναι επιπλέον διαθέσιμο σε έργα τριτοβάθμιας εκπαίδευσης. Εάν παρέχεται έγκυρος Erasmus </a:t>
            </a:r>
            <a:r>
              <a:rPr lang="el-GR" dirty="0" err="1"/>
              <a:t>Code</a:t>
            </a:r>
            <a:r>
              <a:rPr lang="el-GR" dirty="0"/>
              <a:t> (ECHE), οι σχετικές πληροφορίες του οργανισμού ανακτώνται αυτόματα και συμπληρώνονται. Ένας Erasmus </a:t>
            </a:r>
            <a:r>
              <a:rPr lang="el-GR" dirty="0" err="1"/>
              <a:t>Code</a:t>
            </a:r>
            <a:r>
              <a:rPr lang="el-GR" dirty="0"/>
              <a:t> δεν μπορεί να επαναληφθεί μεταξύ των συμμετεχόντων οργανισμών στο ίδιο έργο.</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Οργανισμοί από χώρες εταίρους</a:t>
            </a:r>
            <a:r>
              <a:rPr lang="en-US" dirty="0"/>
              <a:t> </a:t>
            </a:r>
            <a:r>
              <a:rPr lang="en-US" b="1" dirty="0"/>
              <a:t>(Partner countries)</a:t>
            </a:r>
            <a:r>
              <a:rPr lang="el-GR" b="1" dirty="0"/>
              <a:t> </a:t>
            </a:r>
            <a:r>
              <a:rPr lang="el-GR" dirty="0"/>
              <a:t>μπορούν να προστεθούν μόνο σε έργα τριτοβάθμιας εκπαίδευσης, αλλά δεν θα έχουν Κώδικα Erasmus. Το πεδίο Κωδικός Erasmus δεν εμφανίζεται κατά την προσθήκη ενός οργανισμού εταίρου από χώρα εταίρο στο έργο.</a:t>
            </a:r>
            <a:endParaRPr lang="en-US" dirty="0"/>
          </a:p>
          <a:p>
            <a:endParaRPr lang="en-GB" dirty="0"/>
          </a:p>
        </p:txBody>
      </p:sp>
      <p:sp>
        <p:nvSpPr>
          <p:cNvPr id="4" name="Slide Number Placeholder 3"/>
          <p:cNvSpPr>
            <a:spLocks noGrp="1"/>
          </p:cNvSpPr>
          <p:nvPr>
            <p:ph type="sldNum" sz="quarter" idx="10"/>
          </p:nvPr>
        </p:nvSpPr>
        <p:spPr/>
        <p:txBody>
          <a:bodyPr/>
          <a:lstStyle/>
          <a:p>
            <a:fld id="{A6E391FE-B806-4822-A92E-582FE18C2E39}" type="slidenum">
              <a:rPr lang="en-US" smtClean="0"/>
              <a:t>17</a:t>
            </a:fld>
            <a:endParaRPr lang="en-US"/>
          </a:p>
        </p:txBody>
      </p:sp>
    </p:spTree>
    <p:extLst>
      <p:ext uri="{BB962C8B-B14F-4D97-AF65-F5344CB8AC3E}">
        <p14:creationId xmlns:p14="http://schemas.microsoft.com/office/powerpoint/2010/main" val="1049339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solidFill>
                  <a:schemeClr val="tx1">
                    <a:lumMod val="75000"/>
                    <a:lumOff val="25000"/>
                  </a:schemeClr>
                </a:solidFill>
                <a:latin typeface="Verdana" panose="020B0604030504040204" pitchFamily="34" charset="0"/>
                <a:ea typeface="Verdana" panose="020B0604030504040204" pitchFamily="34" charset="0"/>
              </a:rPr>
              <a:t>Μόνο τα άτομα επικοινωνίας του δικαιούχου, του </a:t>
            </a:r>
            <a:r>
              <a:rPr lang="el-GR" sz="1200" dirty="0" err="1">
                <a:solidFill>
                  <a:schemeClr val="tx1">
                    <a:lumMod val="75000"/>
                    <a:lumOff val="25000"/>
                  </a:schemeClr>
                </a:solidFill>
                <a:latin typeface="Verdana" panose="020B0604030504040204" pitchFamily="34" charset="0"/>
                <a:ea typeface="Verdana" panose="020B0604030504040204" pitchFamily="34" charset="0"/>
              </a:rPr>
              <a:t>συνδικαιούχου</a:t>
            </a:r>
            <a:r>
              <a:rPr lang="el-GR" sz="1200" dirty="0">
                <a:solidFill>
                  <a:schemeClr val="tx1">
                    <a:lumMod val="75000"/>
                    <a:lumOff val="25000"/>
                  </a:schemeClr>
                </a:solidFill>
                <a:latin typeface="Verdana" panose="020B0604030504040204" pitchFamily="34" charset="0"/>
                <a:ea typeface="Verdana" panose="020B0604030504040204" pitchFamily="34" charset="0"/>
              </a:rPr>
              <a:t> ή/και των οργανισμών-εταίρων με δικαιώματα επεξεργασίας για το έργο μπορούν να εκτελέσουν αυτές τις ενέργειες</a:t>
            </a:r>
            <a:endParaRPr lang="en-GB" dirty="0"/>
          </a:p>
        </p:txBody>
      </p:sp>
      <p:sp>
        <p:nvSpPr>
          <p:cNvPr id="4" name="Slide Number Placeholder 3"/>
          <p:cNvSpPr>
            <a:spLocks noGrp="1"/>
          </p:cNvSpPr>
          <p:nvPr>
            <p:ph type="sldNum" sz="quarter" idx="10"/>
          </p:nvPr>
        </p:nvSpPr>
        <p:spPr/>
        <p:txBody>
          <a:bodyPr/>
          <a:lstStyle/>
          <a:p>
            <a:fld id="{A6E391FE-B806-4822-A92E-582FE18C2E39}" type="slidenum">
              <a:rPr lang="en-US" smtClean="0"/>
              <a:t>20</a:t>
            </a:fld>
            <a:endParaRPr lang="en-US"/>
          </a:p>
        </p:txBody>
      </p:sp>
    </p:spTree>
    <p:extLst>
      <p:ext uri="{BB962C8B-B14F-4D97-AF65-F5344CB8AC3E}">
        <p14:creationId xmlns:p14="http://schemas.microsoft.com/office/powerpoint/2010/main" val="4166769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l-GR" dirty="0">
                <a:solidFill>
                  <a:srgbClr val="000000"/>
                </a:solidFill>
              </a:rPr>
              <a:t>Μπορεί να υπάρχει μόνο ένας Νόμιμος Εκπρόσωπος</a:t>
            </a:r>
            <a:endParaRPr lang="en-US" dirty="0">
              <a:solidFill>
                <a:srgbClr val="000000"/>
              </a:solidFill>
            </a:endParaRPr>
          </a:p>
          <a:p>
            <a:pPr marL="285750" indent="-285750">
              <a:buFont typeface="Arial" panose="020B0604020202020204" pitchFamily="34" charset="0"/>
              <a:buChar char="•"/>
            </a:pPr>
            <a:r>
              <a:rPr lang="el-GR" dirty="0">
                <a:solidFill>
                  <a:srgbClr val="000000"/>
                </a:solidFill>
              </a:rPr>
              <a:t>Η λίστα των επαφών που ανήκουν στον δικαιούχο οργανισμό πρέπει να περιλαμβάνει τουλάχιστον μία επαφή που έχει επισημανθεί ως κύρια επαφή. Αυτό θα διασφαλίσει ότι οι αυτόματες ειδοποιήσεις μπορούν πάντα να φτάσουν σε έναν έγκυρο παραλήπτη. </a:t>
            </a:r>
            <a:endParaRPr lang="en-US" dirty="0">
              <a:solidFill>
                <a:srgbClr val="000000"/>
              </a:solidFill>
            </a:endParaRPr>
          </a:p>
          <a:p>
            <a:pPr marL="285750" indent="-285750">
              <a:buFont typeface="Arial" panose="020B0604020202020204" pitchFamily="34" charset="0"/>
              <a:buChar char="•"/>
            </a:pPr>
            <a:r>
              <a:rPr lang="el-GR" dirty="0">
                <a:solidFill>
                  <a:srgbClr val="000000"/>
                </a:solidFill>
              </a:rPr>
              <a:t>Η λίστα των επαφών που ανήκουν στον δικαιούχο οργανισμό πρέπει να περιλαμβάνει τουλάχιστον μία επαφή με πλήρη πρόσβαση στο έργο (δηλαδή πρόσβαση Επεξεργασία). </a:t>
            </a:r>
            <a:endParaRPr lang="en-US" dirty="0">
              <a:solidFill>
                <a:srgbClr val="000000"/>
              </a:solidFill>
            </a:endParaRPr>
          </a:p>
          <a:p>
            <a:endParaRPr lang="en-GB" dirty="0"/>
          </a:p>
        </p:txBody>
      </p:sp>
      <p:sp>
        <p:nvSpPr>
          <p:cNvPr id="4" name="Slide Number Placeholder 3"/>
          <p:cNvSpPr>
            <a:spLocks noGrp="1"/>
          </p:cNvSpPr>
          <p:nvPr>
            <p:ph type="sldNum" sz="quarter" idx="10"/>
          </p:nvPr>
        </p:nvSpPr>
        <p:spPr/>
        <p:txBody>
          <a:bodyPr/>
          <a:lstStyle/>
          <a:p>
            <a:fld id="{A6E391FE-B806-4822-A92E-582FE18C2E39}" type="slidenum">
              <a:rPr lang="en-US" smtClean="0"/>
              <a:t>21</a:t>
            </a:fld>
            <a:endParaRPr lang="en-US"/>
          </a:p>
        </p:txBody>
      </p:sp>
    </p:spTree>
    <p:extLst>
      <p:ext uri="{BB962C8B-B14F-4D97-AF65-F5344CB8AC3E}">
        <p14:creationId xmlns:p14="http://schemas.microsoft.com/office/powerpoint/2010/main" val="1049420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Expected Outcome</a:t>
            </a:r>
          </a:p>
          <a:p>
            <a:r>
              <a:rPr lang="en-US" dirty="0"/>
              <a:t>Email notifications are sent to added contacts</a:t>
            </a:r>
          </a:p>
          <a:p>
            <a:endParaRPr lang="en-US" dirty="0"/>
          </a:p>
          <a:p>
            <a:r>
              <a:rPr lang="en-US" dirty="0"/>
              <a:t>Added contact has access to the project in Beneficiary module as per access given; except for contacts of Invited </a:t>
            </a:r>
            <a:r>
              <a:rPr lang="en-US" dirty="0" err="1"/>
              <a:t>Organisations</a:t>
            </a:r>
            <a:r>
              <a:rPr lang="en-US" dirty="0"/>
              <a:t> in KA2 projects</a:t>
            </a:r>
          </a:p>
        </p:txBody>
      </p:sp>
      <p:sp>
        <p:nvSpPr>
          <p:cNvPr id="4" name="Slide Number Placeholder 3"/>
          <p:cNvSpPr>
            <a:spLocks noGrp="1"/>
          </p:cNvSpPr>
          <p:nvPr>
            <p:ph type="sldNum" sz="quarter" idx="10"/>
          </p:nvPr>
        </p:nvSpPr>
        <p:spPr/>
        <p:txBody>
          <a:bodyPr/>
          <a:lstStyle/>
          <a:p>
            <a:fld id="{A6E391FE-B806-4822-A92E-582FE18C2E39}" type="slidenum">
              <a:rPr lang="en-US" smtClean="0"/>
              <a:t>22</a:t>
            </a:fld>
            <a:endParaRPr lang="en-US"/>
          </a:p>
        </p:txBody>
      </p:sp>
    </p:spTree>
    <p:extLst>
      <p:ext uri="{BB962C8B-B14F-4D97-AF65-F5344CB8AC3E}">
        <p14:creationId xmlns:p14="http://schemas.microsoft.com/office/powerpoint/2010/main" val="465761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E391FE-B806-4822-A92E-582FE18C2E39}" type="slidenum">
              <a:rPr lang="en-US" smtClean="0"/>
              <a:t>25</a:t>
            </a:fld>
            <a:endParaRPr lang="en-US"/>
          </a:p>
        </p:txBody>
      </p:sp>
    </p:spTree>
    <p:extLst>
      <p:ext uri="{BB962C8B-B14F-4D97-AF65-F5344CB8AC3E}">
        <p14:creationId xmlns:p14="http://schemas.microsoft.com/office/powerpoint/2010/main" val="180599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a:t>
            </a:fld>
            <a:endParaRPr lang="en-US"/>
          </a:p>
        </p:txBody>
      </p:sp>
    </p:spTree>
    <p:extLst>
      <p:ext uri="{BB962C8B-B14F-4D97-AF65-F5344CB8AC3E}">
        <p14:creationId xmlns:p14="http://schemas.microsoft.com/office/powerpoint/2010/main" val="249330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a:t>
            </a:fld>
            <a:endParaRPr lang="en-US"/>
          </a:p>
        </p:txBody>
      </p:sp>
    </p:spTree>
    <p:extLst>
      <p:ext uri="{BB962C8B-B14F-4D97-AF65-F5344CB8AC3E}">
        <p14:creationId xmlns:p14="http://schemas.microsoft.com/office/powerpoint/2010/main" val="299586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a:t>
            </a:fld>
            <a:endParaRPr lang="en-US"/>
          </a:p>
        </p:txBody>
      </p:sp>
    </p:spTree>
    <p:extLst>
      <p:ext uri="{BB962C8B-B14F-4D97-AF65-F5344CB8AC3E}">
        <p14:creationId xmlns:p14="http://schemas.microsoft.com/office/powerpoint/2010/main" val="427721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l-GR" baseline="0" dirty="0"/>
              <a:t>Στο κύριο μενού της πλατφόρμας Erasmus+ και Ευρωπαϊκού Σώματος Αλληλεγγύης επιλέξτε </a:t>
            </a:r>
            <a:r>
              <a:rPr lang="en-US" baseline="0" dirty="0"/>
              <a:t>PROJECTS </a:t>
            </a:r>
            <a:r>
              <a:rPr lang="el-GR" baseline="0" dirty="0"/>
              <a:t>και στη συνέχεια</a:t>
            </a:r>
            <a:r>
              <a:rPr lang="en-US" baseline="0" dirty="0"/>
              <a:t> MYPROJECTS</a:t>
            </a:r>
          </a:p>
          <a:p>
            <a:pPr marL="174708" indent="-174708">
              <a:buFont typeface="Arial" panose="020B0604020202020204" pitchFamily="34" charset="0"/>
              <a:buChar char="•"/>
            </a:pPr>
            <a:r>
              <a:rPr lang="el-GR" baseline="0" dirty="0"/>
              <a:t>Η οθόνη ανοίγει, εμφανίζοντας όλα τα έργα στα οποία συμμετέχει ο οργανισμός σας.</a:t>
            </a:r>
            <a:endParaRPr lang="en-US"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7</a:t>
            </a:fld>
            <a:endParaRPr lang="en-US"/>
          </a:p>
        </p:txBody>
      </p:sp>
    </p:spTree>
    <p:extLst>
      <p:ext uri="{BB962C8B-B14F-4D97-AF65-F5344CB8AC3E}">
        <p14:creationId xmlns:p14="http://schemas.microsoft.com/office/powerpoint/2010/main" val="232629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Εάν η αίτησή σας για χρηματοδότηση γίνει αποδεκτή, μόλις υποβληθεί σε επεξεργασία από τον Εθνικό σας Οργανισμό και η συμφωνία επιχορήγησης υπογραφεί από όλα τα σχετικά μέρη, εσείς, οι </a:t>
            </a:r>
            <a:r>
              <a:rPr lang="el-GR" dirty="0" err="1"/>
              <a:t>συνδικαιούχοι</a:t>
            </a:r>
            <a:r>
              <a:rPr lang="el-GR" dirty="0"/>
              <a:t> σας και οι συνεργάτες σας (όπου ισχύει) θα έχετε πρόσβαση στις πληροφορίες του έργου μέσω</a:t>
            </a:r>
            <a:r>
              <a:rPr lang="el-GR" baseline="0" dirty="0"/>
              <a:t> του </a:t>
            </a:r>
            <a:r>
              <a:rPr lang="en-US" baseline="0" dirty="0"/>
              <a:t>MY PROJECT.</a:t>
            </a:r>
          </a:p>
        </p:txBody>
      </p:sp>
      <p:sp>
        <p:nvSpPr>
          <p:cNvPr id="4" name="Slide Number Placeholder 3"/>
          <p:cNvSpPr>
            <a:spLocks noGrp="1"/>
          </p:cNvSpPr>
          <p:nvPr>
            <p:ph type="sldNum" sz="quarter" idx="10"/>
          </p:nvPr>
        </p:nvSpPr>
        <p:spPr/>
        <p:txBody>
          <a:bodyPr/>
          <a:lstStyle/>
          <a:p>
            <a:fld id="{4EDA589F-84CA-4069-B718-FA6F2CB8EE53}" type="slidenum">
              <a:rPr lang="en-US" smtClean="0"/>
              <a:t>8</a:t>
            </a:fld>
            <a:endParaRPr lang="en-US"/>
          </a:p>
        </p:txBody>
      </p:sp>
    </p:spTree>
    <p:extLst>
      <p:ext uri="{BB962C8B-B14F-4D97-AF65-F5344CB8AC3E}">
        <p14:creationId xmlns:p14="http://schemas.microsoft.com/office/powerpoint/2010/main" val="82491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Εάν η αίτησή σας για χρηματοδότηση γίνει αποδεκτή, μόλις υποβληθεί σε επεξεργασία από τον Εθνικό σας Οργανισμό και η συμφωνία επιχορήγησης υπογραφεί από όλα τα σχετικά μέρη, εσείς, οι </a:t>
            </a:r>
            <a:r>
              <a:rPr lang="el-GR" dirty="0" err="1"/>
              <a:t>συνδικαιούχοι</a:t>
            </a:r>
            <a:r>
              <a:rPr lang="el-GR" dirty="0"/>
              <a:t> σας και οι συνεργάτες σας (όπου ισχύει) θα έχετε πρόσβαση στις πληροφορίες του έργου μέσω</a:t>
            </a:r>
            <a:r>
              <a:rPr lang="el-GR" baseline="0" dirty="0"/>
              <a:t> του </a:t>
            </a:r>
            <a:r>
              <a:rPr lang="en-US" baseline="0" dirty="0"/>
              <a:t>MY PROJECT.</a:t>
            </a:r>
          </a:p>
          <a:p>
            <a:endParaRPr lang="en-US"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9</a:t>
            </a:fld>
            <a:endParaRPr lang="en-US"/>
          </a:p>
        </p:txBody>
      </p:sp>
    </p:spTree>
    <p:extLst>
      <p:ext uri="{BB962C8B-B14F-4D97-AF65-F5344CB8AC3E}">
        <p14:creationId xmlns:p14="http://schemas.microsoft.com/office/powerpoint/2010/main" val="3242241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10</a:t>
            </a:fld>
            <a:endParaRPr lang="en-US"/>
          </a:p>
        </p:txBody>
      </p:sp>
    </p:spTree>
    <p:extLst>
      <p:ext uri="{BB962C8B-B14F-4D97-AF65-F5344CB8AC3E}">
        <p14:creationId xmlns:p14="http://schemas.microsoft.com/office/powerpoint/2010/main" val="2280613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l-GR" baseline="0" dirty="0"/>
              <a:t>Στο επάνω μέρος της οθόνης θα δείτε τον αριθμό των έργων στη λίστα σας.</a:t>
            </a:r>
            <a:r>
              <a:rPr lang="en-US" baseline="0" dirty="0"/>
              <a:t> </a:t>
            </a:r>
          </a:p>
          <a:p>
            <a:endParaRPr lang="en-US" baseline="0" dirty="0"/>
          </a:p>
          <a:p>
            <a:r>
              <a:rPr lang="el-GR" baseline="0" dirty="0"/>
              <a:t>Για κάθε έργο στη λίστα είναι διαθέσιμες οι ακόλουθες πληροφορίες:</a:t>
            </a:r>
            <a:endParaRPr lang="en-US" baseline="0" dirty="0"/>
          </a:p>
          <a:p>
            <a:pPr marL="174708" indent="-174708">
              <a:buFont typeface="Arial" panose="020B0604020202020204" pitchFamily="34" charset="0"/>
              <a:buChar char="•"/>
            </a:pPr>
            <a:r>
              <a:rPr lang="el-GR" baseline="0" dirty="0"/>
              <a:t>Τίτλος Έργου - όπως καταγράφεται στη συμφωνία επιχορήγησης που υπογράφηκε με την Εθνική Υπηρεσία</a:t>
            </a:r>
            <a:endParaRPr lang="en-US" baseline="0" dirty="0"/>
          </a:p>
          <a:p>
            <a:pPr marL="174708" indent="-174708">
              <a:buFont typeface="Arial" panose="020B0604020202020204" pitchFamily="34" charset="0"/>
              <a:buChar char="•"/>
            </a:pPr>
            <a:r>
              <a:rPr lang="el-GR" baseline="0" dirty="0"/>
              <a:t>Αριθμός συμφωνίας επιχορήγησης</a:t>
            </a:r>
            <a:endParaRPr lang="en-US" baseline="0" dirty="0"/>
          </a:p>
          <a:p>
            <a:pPr marL="174708" indent="-174708">
              <a:buFont typeface="Arial" panose="020B0604020202020204" pitchFamily="34" charset="0"/>
              <a:buChar char="•"/>
            </a:pPr>
            <a:r>
              <a:rPr lang="el-GR" baseline="0" dirty="0"/>
              <a:t>Ημερομηνία έναρξης έργου</a:t>
            </a:r>
            <a:endParaRPr lang="en-US" baseline="0" dirty="0"/>
          </a:p>
          <a:p>
            <a:pPr marL="174708" indent="-174708">
              <a:buFont typeface="Arial" panose="020B0604020202020204" pitchFamily="34" charset="0"/>
              <a:buChar char="•"/>
            </a:pPr>
            <a:r>
              <a:rPr lang="el-GR" baseline="0" dirty="0"/>
              <a:t>Ημερομηνία λήξης έργου</a:t>
            </a:r>
            <a:r>
              <a:rPr lang="en-US" baseline="0" dirty="0"/>
              <a:t> </a:t>
            </a:r>
          </a:p>
          <a:p>
            <a:pPr marL="174708" indent="-174708">
              <a:buFont typeface="Arial" panose="020B0604020202020204" pitchFamily="34" charset="0"/>
              <a:buChar char="•"/>
            </a:pPr>
            <a:r>
              <a:rPr lang="el-GR" baseline="0" dirty="0"/>
              <a:t>Διάρκεια (μήνες)</a:t>
            </a:r>
          </a:p>
          <a:p>
            <a:pPr marL="174708" indent="-174708">
              <a:buFont typeface="Arial" panose="020B0604020202020204" pitchFamily="34" charset="0"/>
              <a:buChar char="•"/>
            </a:pPr>
            <a:r>
              <a:rPr lang="el-GR" baseline="0" dirty="0"/>
              <a:t>Κατάσταση έργου - εμφανίζει την τρέχουσα κατάσταση του έργου σας στη φάση διαχείρισης ή διάδοσης του έργου</a:t>
            </a:r>
            <a:endParaRPr lang="en-US" baseline="0" dirty="0"/>
          </a:p>
          <a:p>
            <a:pPr marL="174708" indent="-174708">
              <a:buFont typeface="Arial" panose="020B0604020202020204" pitchFamily="34" charset="0"/>
              <a:buChar char="•"/>
            </a:pPr>
            <a:r>
              <a:rPr lang="el-GR" baseline="0" dirty="0"/>
              <a:t>Ενέργειες - το εικονίδιο Προβολή στη στήλη Α</a:t>
            </a:r>
            <a:r>
              <a:rPr lang="en-US" baseline="0" dirty="0"/>
              <a:t>CTIONS </a:t>
            </a:r>
            <a:r>
              <a:rPr lang="el-GR" baseline="0" dirty="0"/>
              <a:t>σας επιτρέπει να ανοίξετε το έργο για περισσότερες λεπτομέρειες.</a:t>
            </a:r>
            <a:endParaRPr lang="en-US" baseline="0" dirty="0"/>
          </a:p>
          <a:p>
            <a:pPr marL="174708" indent="-174708">
              <a:buFont typeface="Arial" panose="020B0604020202020204" pitchFamily="34" charset="0"/>
              <a:buChar char="•"/>
            </a:pPr>
            <a:r>
              <a:rPr lang="el-GR" baseline="0" dirty="0"/>
              <a:t>Μπορείτε να ταξινομήσετε τη λίστα έργων σε οποιαδήποτε στήλη σε αύξουσα ή φθίνουσα σειρά κάνοντας κλικ στον κατάλληλο τίτλο στήλης. Ένα βέλος στα δεξιά του τίτλου δείχνει την τρέχουσα σειρά ταξινόμησης με βάση αυτήν τη στήλη (επάνω για αύξουσα, κάτω για φθίνουσα).Στο κάτω μέρος της λίστας μπορείτε να προσαρμόσετε τον αριθμό των στοιχείων που εμφανίζονται ανά σελίδα και να χρησιμοποιήσετε τα βέλη περιήγησης για πλοήγηση στις άλλες σελίδες της λίστας.</a:t>
            </a:r>
          </a:p>
          <a:p>
            <a:pPr marL="174708" indent="-174708">
              <a:buFont typeface="Arial" panose="020B0604020202020204" pitchFamily="34" charset="0"/>
              <a:buChar char="•"/>
            </a:pPr>
            <a:endParaRPr lang="el-GR" baseline="0" dirty="0"/>
          </a:p>
          <a:p>
            <a:pPr marL="174708" indent="-174708" defTabSz="931774">
              <a:buFont typeface="Arial" panose="020B0604020202020204" pitchFamily="34" charset="0"/>
              <a:buChar char="•"/>
              <a:defRPr/>
            </a:pPr>
            <a:r>
              <a:rPr lang="en-US" b="1" dirty="0"/>
              <a:t>Project statuses</a:t>
            </a:r>
            <a:endParaRPr lang="el-GR" baseline="0" dirty="0"/>
          </a:p>
          <a:p>
            <a:pPr marL="174708" indent="-174708">
              <a:buFont typeface="Arial" panose="020B0604020202020204" pitchFamily="34" charset="0"/>
              <a:buChar char="•"/>
            </a:pPr>
            <a:r>
              <a:rPr lang="en-US" baseline="0" dirty="0"/>
              <a:t>Follow-up</a:t>
            </a:r>
            <a:r>
              <a:rPr lang="el-GR" baseline="0" dirty="0"/>
              <a:t> - αυτή η κατάσταση εμφανίζεται όταν το έργο γίνει διαθέσιμο στην ενότητα </a:t>
            </a:r>
            <a:r>
              <a:rPr lang="en-US" baseline="0" dirty="0"/>
              <a:t>MYPROJECTS</a:t>
            </a:r>
            <a:r>
              <a:rPr lang="el-GR" baseline="0" dirty="0"/>
              <a:t> και εφόσον οι δικαιούχοι συμπληρώσουν τα δεδομένα του έργου.</a:t>
            </a:r>
            <a:endParaRPr lang="en-US" baseline="0" dirty="0"/>
          </a:p>
          <a:p>
            <a:pPr marL="174708" indent="-174708">
              <a:buFont typeface="Arial" panose="020B0604020202020204" pitchFamily="34" charset="0"/>
              <a:buChar char="•"/>
            </a:pPr>
            <a:r>
              <a:rPr lang="en-US" baseline="0" dirty="0"/>
              <a:t>Processing</a:t>
            </a:r>
            <a:r>
              <a:rPr lang="el-GR" baseline="0" dirty="0"/>
              <a:t> - αυτή η κατάσταση εμφανίζεται μόλις δημιουργηθεί η αναφορά δικαιούχου και μέχρι να υποβληθεί στην ΕΥ.</a:t>
            </a:r>
            <a:endParaRPr lang="en-US"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12</a:t>
            </a:fld>
            <a:endParaRPr lang="en-US"/>
          </a:p>
        </p:txBody>
      </p:sp>
    </p:spTree>
    <p:extLst>
      <p:ext uri="{BB962C8B-B14F-4D97-AF65-F5344CB8AC3E}">
        <p14:creationId xmlns:p14="http://schemas.microsoft.com/office/powerpoint/2010/main" val="1884793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4358-4FA4-1043-9CF0-A5EB916FA97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D7B7953E-9639-1B44-921F-9E6EF8E9383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CE9D6581-556C-204C-A097-A45235D2A8E9}"/>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5" name="Footer Placeholder 4">
            <a:extLst>
              <a:ext uri="{FF2B5EF4-FFF2-40B4-BE49-F238E27FC236}">
                <a16:creationId xmlns:a16="http://schemas.microsoft.com/office/drawing/2014/main" id="{5987E223-9B4C-F74D-B84F-E5A3EF737303}"/>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8E681428-1EA8-F940-BFD6-F5AEA8666473}"/>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pic>
        <p:nvPicPr>
          <p:cNvPr id="8" name="Picture 7"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0" y="0"/>
            <a:ext cx="12264887" cy="6905665"/>
          </a:xfrm>
          <a:prstGeom prst="rect">
            <a:avLst/>
          </a:prstGeom>
        </p:spPr>
      </p:pic>
    </p:spTree>
    <p:extLst>
      <p:ext uri="{BB962C8B-B14F-4D97-AF65-F5344CB8AC3E}">
        <p14:creationId xmlns:p14="http://schemas.microsoft.com/office/powerpoint/2010/main" val="46025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F76B-EF4C-5745-99E9-8775E5CD0E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86B95257-9D08-D540-BC3C-BDCC6DC30FB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E2EE99EB-35E2-2E47-8FD8-DC5316FB748C}"/>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5" name="Footer Placeholder 4">
            <a:extLst>
              <a:ext uri="{FF2B5EF4-FFF2-40B4-BE49-F238E27FC236}">
                <a16:creationId xmlns:a16="http://schemas.microsoft.com/office/drawing/2014/main" id="{62EEA0EB-25BD-A04D-939E-6DA99C041212}"/>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C2EFEF67-9F70-4B44-B6F8-3D1472F5F91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13473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C2EE8-3AA1-4144-B432-622523C7CC8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63874DE2-D75E-F349-A2D4-806C850BEFA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B5F1A686-6317-044B-8124-4E4D0F97B676}"/>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5" name="Footer Placeholder 4">
            <a:extLst>
              <a:ext uri="{FF2B5EF4-FFF2-40B4-BE49-F238E27FC236}">
                <a16:creationId xmlns:a16="http://schemas.microsoft.com/office/drawing/2014/main" id="{3AF2C3AD-6075-E248-A216-A4573FC1C567}"/>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6137662B-4F43-0642-81DA-C97C43ED355A}"/>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66199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93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D073-3E6D-3D41-AB40-9E6CD5B90E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04FCE4A2-DDFE-B24F-BB26-E01258EAA7E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915C1-7CB3-4443-9708-51ECE6454862}"/>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5" name="Footer Placeholder 4">
            <a:extLst>
              <a:ext uri="{FF2B5EF4-FFF2-40B4-BE49-F238E27FC236}">
                <a16:creationId xmlns:a16="http://schemas.microsoft.com/office/drawing/2014/main" id="{D872A8DB-775D-A34A-A693-D9B1DA203FD4}"/>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99C8FE6D-52BD-AB46-BFDF-6EF3F53DDE7F}"/>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7490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AB2A-7878-4844-BA08-416A55557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A6B7DB9F-9A1E-B848-B96E-F391011A3AD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D3EAF323-17E3-0C4F-84D3-38B7192204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18C4102A-60B2-4048-885E-D9CFD015D3D6}"/>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6" name="Footer Placeholder 5">
            <a:extLst>
              <a:ext uri="{FF2B5EF4-FFF2-40B4-BE49-F238E27FC236}">
                <a16:creationId xmlns:a16="http://schemas.microsoft.com/office/drawing/2014/main" id="{0360DC49-B76E-2F47-8D3D-9D25F060FA38}"/>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8CEDD485-4E32-3748-9C5B-3FCB25DE41FD}"/>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391293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D621-AA32-B44C-B313-00E0F739F9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693AB5A5-B625-5E46-B358-E380D77638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12E03-27EF-2C42-97F4-B0290E7F17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CBBDC275-0773-244F-A08F-B2ED1D2D3F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C9FE3-4E92-2D4A-A0CF-B8E8682580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2061C273-E337-C74A-B848-56C8F4AA489B}"/>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8" name="Footer Placeholder 7">
            <a:extLst>
              <a:ext uri="{FF2B5EF4-FFF2-40B4-BE49-F238E27FC236}">
                <a16:creationId xmlns:a16="http://schemas.microsoft.com/office/drawing/2014/main" id="{384D205C-D2CF-1243-9ED7-F49F03500A4D}"/>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9" name="Slide Number Placeholder 8">
            <a:extLst>
              <a:ext uri="{FF2B5EF4-FFF2-40B4-BE49-F238E27FC236}">
                <a16:creationId xmlns:a16="http://schemas.microsoft.com/office/drawing/2014/main" id="{2C589C88-B31B-5848-A8A1-311ADA268746}"/>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12112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EBD9-A0A6-C14F-9B6D-8F0C3BEC35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CF2AFEA0-5F97-4646-A704-0541B6D63AA8}"/>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4" name="Footer Placeholder 3">
            <a:extLst>
              <a:ext uri="{FF2B5EF4-FFF2-40B4-BE49-F238E27FC236}">
                <a16:creationId xmlns:a16="http://schemas.microsoft.com/office/drawing/2014/main" id="{678E5281-2418-0E46-A6DA-7FFB5280B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5" name="Slide Number Placeholder 4">
            <a:extLst>
              <a:ext uri="{FF2B5EF4-FFF2-40B4-BE49-F238E27FC236}">
                <a16:creationId xmlns:a16="http://schemas.microsoft.com/office/drawing/2014/main" id="{1E0C70B6-8DE4-6F4F-B7AF-3BCDA906EAE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96561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D59B9-3B35-0A42-9C2B-72CC89B23C1E}"/>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3" name="Footer Placeholder 2">
            <a:extLst>
              <a:ext uri="{FF2B5EF4-FFF2-40B4-BE49-F238E27FC236}">
                <a16:creationId xmlns:a16="http://schemas.microsoft.com/office/drawing/2014/main" id="{A6D3369C-571D-2F42-848D-00A4E2027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4" name="Slide Number Placeholder 3">
            <a:extLst>
              <a:ext uri="{FF2B5EF4-FFF2-40B4-BE49-F238E27FC236}">
                <a16:creationId xmlns:a16="http://schemas.microsoft.com/office/drawing/2014/main" id="{200DDCF2-E586-234A-8414-053DA3AC89A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61695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5764-87A6-9D4A-9783-C69D203D3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1B5470FB-CC44-7A4C-B140-AE2D8D67FB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2B36462B-5B47-7A48-A7DC-D204CD6614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42014-F4A9-1645-8C52-533AA176FFE2}"/>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6" name="Footer Placeholder 5">
            <a:extLst>
              <a:ext uri="{FF2B5EF4-FFF2-40B4-BE49-F238E27FC236}">
                <a16:creationId xmlns:a16="http://schemas.microsoft.com/office/drawing/2014/main" id="{ADB87C68-4E9E-F14F-B3B6-F2271F87942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D780F8C8-5835-F046-8E1B-BCF4EB37A13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25053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9CC5-8BFF-124D-BE37-C232C8D390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EC4EBB8B-FA2F-E940-A4F9-AB35CD2DC6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DBB946CA-91C5-1C4B-8CC6-DCD190B39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2B849-18CF-184F-9084-78E931BF3F0F}"/>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6" name="Footer Placeholder 5">
            <a:extLst>
              <a:ext uri="{FF2B5EF4-FFF2-40B4-BE49-F238E27FC236}">
                <a16:creationId xmlns:a16="http://schemas.microsoft.com/office/drawing/2014/main" id="{15ABE2F3-0EBD-6D40-9987-999A290D353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2411CC77-2F99-0D4E-BE58-A636B481986C}"/>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35709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3"/>
          <a:stretch>
            <a:fillRect/>
          </a:stretch>
        </p:blipFill>
        <p:spPr>
          <a:xfrm>
            <a:off x="0" y="0"/>
            <a:ext cx="12165496" cy="6849704"/>
          </a:xfrm>
          <a:prstGeom prst="rect">
            <a:avLst/>
          </a:prstGeom>
        </p:spPr>
      </p:pic>
    </p:spTree>
    <p:extLst>
      <p:ext uri="{BB962C8B-B14F-4D97-AF65-F5344CB8AC3E}">
        <p14:creationId xmlns:p14="http://schemas.microsoft.com/office/powerpoint/2010/main" val="268319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erasmus-plus.ec.europa.eu/resources-and-tools/erasmus-charter-for-higher-education"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webgate.ec.europa.eu/fpfis/wikis/display/NAITDOC/OID+How+to+register+an+organisation" TargetMode="External"/><Relationship Id="rId4" Type="http://schemas.openxmlformats.org/officeDocument/2006/relationships/hyperlink" Target="https://webgate.ec.europa.eu/fpfis/wikis/display/NAITDOC/OID+How+to+search+for+organisations"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303036" y="4493274"/>
            <a:ext cx="5542383" cy="1938992"/>
          </a:xfrm>
          <a:prstGeom prst="rect">
            <a:avLst/>
          </a:prstGeom>
          <a:noFill/>
        </p:spPr>
        <p:txBody>
          <a:bodyPr wrap="square" rtlCol="0">
            <a:spAutoFit/>
          </a:bodyPr>
          <a:lstStyle/>
          <a:p>
            <a:pPr algn="ctr"/>
            <a:r>
              <a:rPr lang="el-GR" sz="2000" dirty="0">
                <a:latin typeface="Verdana" panose="020B0604030504040204" pitchFamily="34" charset="0"/>
                <a:ea typeface="Verdana" panose="020B0604030504040204" pitchFamily="34" charset="0"/>
              </a:rPr>
              <a:t>Παρουσίαση του εργαλείου διαχείρισης Σχεδίων</a:t>
            </a:r>
          </a:p>
          <a:p>
            <a:pPr algn="ctr"/>
            <a:r>
              <a:rPr lang="el-GR" sz="2000" dirty="0">
                <a:latin typeface="Verdana" panose="020B0604030504040204" pitchFamily="34" charset="0"/>
                <a:ea typeface="Verdana" panose="020B0604030504040204" pitchFamily="34" charset="0"/>
              </a:rPr>
              <a:t> </a:t>
            </a:r>
            <a:r>
              <a:rPr lang="en-GB" sz="2000" b="1" dirty="0">
                <a:solidFill>
                  <a:srgbClr val="59999B"/>
                </a:solidFill>
                <a:latin typeface="Verdana" panose="020B0604030504040204" pitchFamily="34" charset="0"/>
                <a:ea typeface="Verdana" panose="020B0604030504040204" pitchFamily="34" charset="0"/>
              </a:rPr>
              <a:t>Beneficiary</a:t>
            </a:r>
            <a:r>
              <a:rPr lang="el-GR" sz="2000" b="1" dirty="0">
                <a:solidFill>
                  <a:srgbClr val="59999B"/>
                </a:solidFill>
                <a:latin typeface="Verdana" panose="020B0604030504040204" pitchFamily="34" charset="0"/>
                <a:ea typeface="Verdana" panose="020B0604030504040204" pitchFamily="34" charset="0"/>
              </a:rPr>
              <a:t> </a:t>
            </a:r>
            <a:r>
              <a:rPr lang="en-GB" sz="2000" b="1" dirty="0">
                <a:solidFill>
                  <a:srgbClr val="59999B"/>
                </a:solidFill>
                <a:latin typeface="Verdana" panose="020B0604030504040204" pitchFamily="34" charset="0"/>
                <a:ea typeface="Verdana" panose="020B0604030504040204" pitchFamily="34" charset="0"/>
              </a:rPr>
              <a:t>Module</a:t>
            </a:r>
            <a:endParaRPr lang="el-GR" sz="2000" b="1" dirty="0">
              <a:solidFill>
                <a:srgbClr val="59999B"/>
              </a:solidFill>
              <a:latin typeface="Verdana" panose="020B0604030504040204" pitchFamily="34" charset="0"/>
              <a:ea typeface="Verdana" panose="020B0604030504040204" pitchFamily="34" charset="0"/>
            </a:endParaRPr>
          </a:p>
          <a:p>
            <a:pPr algn="ctr"/>
            <a:endParaRPr lang="en-GB" sz="2000" dirty="0">
              <a:latin typeface="Verdana" panose="020B0604030504040204" pitchFamily="34" charset="0"/>
              <a:ea typeface="Verdana" panose="020B0604030504040204" pitchFamily="34" charset="0"/>
            </a:endParaRPr>
          </a:p>
          <a:p>
            <a:pPr algn="ctr"/>
            <a:r>
              <a:rPr lang="el-GR" sz="2000" dirty="0">
                <a:latin typeface="Verdana" panose="020B0604030504040204" pitchFamily="34" charset="0"/>
                <a:ea typeface="Verdana" panose="020B0604030504040204" pitchFamily="34" charset="0"/>
              </a:rPr>
              <a:t>Τομέας Ανώτερης Εκπαίδευσης</a:t>
            </a:r>
          </a:p>
          <a:p>
            <a:pPr algn="ctr"/>
            <a:r>
              <a:rPr lang="el-GR" sz="2000" dirty="0">
                <a:latin typeface="Verdana" panose="020B0604030504040204" pitchFamily="34" charset="0"/>
                <a:ea typeface="Verdana" panose="020B0604030504040204" pitchFamily="34" charset="0"/>
              </a:rPr>
              <a:t>24η Μαρτίου 2022</a:t>
            </a:r>
            <a:endParaRPr lang="en-GB"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3619712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332654" y="0"/>
            <a:ext cx="10684042" cy="523220"/>
          </a:xfrm>
          <a:prstGeom prst="rect">
            <a:avLst/>
          </a:prstGeom>
          <a:noFill/>
        </p:spPr>
        <p:txBody>
          <a:bodyPr wrap="square" rtlCol="0">
            <a:spAutoFit/>
          </a:bodyPr>
          <a:lstStyle/>
          <a:p>
            <a:pPr algn="ctr"/>
            <a:r>
              <a:rPr lang="en-US" sz="2800" dirty="0">
                <a:solidFill>
                  <a:schemeClr val="bg1"/>
                </a:solidFill>
                <a:latin typeface="Verdana" panose="020B0604030504040204" pitchFamily="34" charset="0"/>
                <a:ea typeface="Verdana" panose="020B0604030504040204" pitchFamily="34" charset="0"/>
                <a:cs typeface="Calibri" pitchFamily="34" charset="0"/>
              </a:rPr>
              <a:t>Project List and View Rights</a:t>
            </a:r>
            <a:endParaRPr lang="en-GB" sz="2800" dirty="0">
              <a:solidFill>
                <a:schemeClr val="bg1"/>
              </a:solidFill>
              <a:latin typeface="Verdana" panose="020B0604030504040204" pitchFamily="34" charset="0"/>
              <a:ea typeface="Verdana" panose="020B0604030504040204" pitchFamily="34" charset="0"/>
              <a:cs typeface="Calibri" pitchFamily="34" charset="0"/>
            </a:endParaRPr>
          </a:p>
        </p:txBody>
      </p:sp>
      <p:sp>
        <p:nvSpPr>
          <p:cNvPr id="3" name="Rectangle 2"/>
          <p:cNvSpPr/>
          <p:nvPr/>
        </p:nvSpPr>
        <p:spPr>
          <a:xfrm>
            <a:off x="572868" y="793184"/>
            <a:ext cx="10593363" cy="5078313"/>
          </a:xfrm>
          <a:prstGeom prst="rect">
            <a:avLst/>
          </a:prstGeom>
        </p:spPr>
        <p:txBody>
          <a:bodyPr wrap="square">
            <a:spAutoFit/>
          </a:bodyPr>
          <a:lstStyle/>
          <a:p>
            <a:pPr marL="285750" indent="-285750" algn="just">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Όλες οι επαφές και οι νόμιμοι εκπρόσωποι των δικαιούχων οργανισμών που ορίστηκαν κατά την υποβολή της αίτησης, έχουν αυτόματα πρόσβαση για διαχείριση των σχεδίων τους.</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Οι ειδοποιήσεις αποστέλλονται επίσης στα άτομα επικοινωνίας μόλις το σχέδιο είναι διαθέσιμο στην ενότητα </a:t>
            </a:r>
            <a:r>
              <a:rPr lang="en-US" dirty="0">
                <a:solidFill>
                  <a:schemeClr val="tx1">
                    <a:lumMod val="75000"/>
                    <a:lumOff val="25000"/>
                  </a:schemeClr>
                </a:solidFill>
                <a:latin typeface="Verdana" panose="020B0604030504040204" pitchFamily="34" charset="0"/>
                <a:ea typeface="Verdana" panose="020B0604030504040204" pitchFamily="34" charset="0"/>
              </a:rPr>
              <a:t>M</a:t>
            </a:r>
            <a:r>
              <a:rPr lang="en-GB" dirty="0">
                <a:solidFill>
                  <a:schemeClr val="tx1">
                    <a:lumMod val="75000"/>
                    <a:lumOff val="25000"/>
                  </a:schemeClr>
                </a:solidFill>
                <a:latin typeface="Verdana" panose="020B0604030504040204" pitchFamily="34" charset="0"/>
                <a:ea typeface="Verdana" panose="020B0604030504040204" pitchFamily="34" charset="0"/>
              </a:rPr>
              <a:t>y </a:t>
            </a:r>
            <a:r>
              <a:rPr lang="en-US" dirty="0">
                <a:solidFill>
                  <a:schemeClr val="tx1">
                    <a:lumMod val="75000"/>
                    <a:lumOff val="25000"/>
                  </a:schemeClr>
                </a:solidFill>
                <a:latin typeface="Verdana" panose="020B0604030504040204" pitchFamily="34" charset="0"/>
                <a:ea typeface="Verdana" panose="020B0604030504040204" pitchFamily="34" charset="0"/>
              </a:rPr>
              <a:t>PROJECTS</a:t>
            </a:r>
            <a:r>
              <a:rPr lang="el-GR" dirty="0">
                <a:solidFill>
                  <a:schemeClr val="tx1">
                    <a:lumMod val="75000"/>
                    <a:lumOff val="25000"/>
                  </a:schemeClr>
                </a:solidFill>
                <a:latin typeface="Verdana" panose="020B0604030504040204" pitchFamily="34" charset="0"/>
                <a:ea typeface="Verdana" panose="020B0604030504040204" pitchFamily="34" charset="0"/>
              </a:rPr>
              <a:t>. </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n-GB" dirty="0">
                <a:solidFill>
                  <a:schemeClr val="tx1">
                    <a:lumMod val="75000"/>
                    <a:lumOff val="25000"/>
                  </a:schemeClr>
                </a:solidFill>
                <a:latin typeface="Verdana" panose="020B0604030504040204" pitchFamily="34" charset="0"/>
                <a:ea typeface="Verdana" panose="020B0604030504040204" pitchFamily="34" charset="0"/>
              </a:rPr>
              <a:t>O</a:t>
            </a:r>
            <a:r>
              <a:rPr lang="el-GR" dirty="0">
                <a:solidFill>
                  <a:schemeClr val="tx1">
                    <a:lumMod val="75000"/>
                    <a:lumOff val="25000"/>
                  </a:schemeClr>
                </a:solidFill>
                <a:latin typeface="Verdana" panose="020B0604030504040204" pitchFamily="34" charset="0"/>
                <a:ea typeface="Verdana" panose="020B0604030504040204" pitchFamily="34" charset="0"/>
              </a:rPr>
              <a:t>ι δικαιούχοι οργανισμοί, να υποδείξουν πρόσθετες επαφές ( </a:t>
            </a:r>
            <a:r>
              <a:rPr lang="en-GB" dirty="0">
                <a:solidFill>
                  <a:schemeClr val="tx1">
                    <a:lumMod val="75000"/>
                    <a:lumOff val="25000"/>
                  </a:schemeClr>
                </a:solidFill>
                <a:latin typeface="Verdana" panose="020B0604030504040204" pitchFamily="34" charset="0"/>
                <a:ea typeface="Verdana" panose="020B0604030504040204" pitchFamily="34" charset="0"/>
              </a:rPr>
              <a:t>ADD Contacts) </a:t>
            </a:r>
            <a:r>
              <a:rPr lang="el-GR" dirty="0">
                <a:solidFill>
                  <a:schemeClr val="tx1">
                    <a:lumMod val="75000"/>
                    <a:lumOff val="25000"/>
                  </a:schemeClr>
                </a:solidFill>
                <a:latin typeface="Verdana" panose="020B0604030504040204" pitchFamily="34" charset="0"/>
                <a:ea typeface="Verdana" panose="020B0604030504040204" pitchFamily="34" charset="0"/>
              </a:rPr>
              <a:t>και να καθορίσουν τα δικαιώματα πρόσβασής των εν  λόγω επαφών, στο σχέδιο.</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algn="just"/>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Ο κατάλογος των σχεδίων που μπορείτε να δείτε και να διαχειριστείτε στο </a:t>
            </a:r>
            <a:r>
              <a:rPr lang="en-US" dirty="0">
                <a:solidFill>
                  <a:schemeClr val="tx1">
                    <a:lumMod val="75000"/>
                    <a:lumOff val="25000"/>
                  </a:schemeClr>
                </a:solidFill>
                <a:latin typeface="Verdana" panose="020B0604030504040204" pitchFamily="34" charset="0"/>
                <a:ea typeface="Verdana" panose="020B0604030504040204" pitchFamily="34" charset="0"/>
              </a:rPr>
              <a:t>M</a:t>
            </a:r>
            <a:r>
              <a:rPr lang="en-GB" dirty="0">
                <a:solidFill>
                  <a:schemeClr val="tx1">
                    <a:lumMod val="75000"/>
                    <a:lumOff val="25000"/>
                  </a:schemeClr>
                </a:solidFill>
                <a:latin typeface="Verdana" panose="020B0604030504040204" pitchFamily="34" charset="0"/>
                <a:ea typeface="Verdana" panose="020B0604030504040204" pitchFamily="34" charset="0"/>
              </a:rPr>
              <a:t>y </a:t>
            </a:r>
            <a:r>
              <a:rPr lang="en-US" dirty="0">
                <a:solidFill>
                  <a:schemeClr val="tx1">
                    <a:lumMod val="75000"/>
                    <a:lumOff val="25000"/>
                  </a:schemeClr>
                </a:solidFill>
                <a:latin typeface="Verdana" panose="020B0604030504040204" pitchFamily="34" charset="0"/>
                <a:ea typeface="Verdana" panose="020B0604030504040204" pitchFamily="34" charset="0"/>
              </a:rPr>
              <a:t>PROJECT</a:t>
            </a:r>
            <a:r>
              <a:rPr lang="el-GR" dirty="0">
                <a:solidFill>
                  <a:schemeClr val="tx1">
                    <a:lumMod val="75000"/>
                    <a:lumOff val="25000"/>
                  </a:schemeClr>
                </a:solidFill>
                <a:latin typeface="Verdana" panose="020B0604030504040204" pitchFamily="34" charset="0"/>
                <a:ea typeface="Verdana" panose="020B0604030504040204" pitchFamily="34" charset="0"/>
              </a:rPr>
              <a:t> εξαρτάται από το αν είστε συνδεδεμένοι με αυτά τα έργα και από τα δικαιώματα πρόσβασης που σας έχουν παραχωρηθεί. </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Εάν δεν μπορείτε να δείτε το έργο σας στη λίστα, επικοινωνήστε με τον συνάδελφο που ενεργεί ως κύρια επαφή για το έργο σας εντός του δικαιούχου οργανισμού. </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Εάν πιστεύετε ότι αυτό οφείλεται σε τεχνικό πρόβλημα, επικοινωνήστε με την Ε</a:t>
            </a:r>
            <a:r>
              <a:rPr lang="en-US" dirty="0">
                <a:solidFill>
                  <a:schemeClr val="tx1">
                    <a:lumMod val="75000"/>
                    <a:lumOff val="25000"/>
                  </a:schemeClr>
                </a:solidFill>
                <a:latin typeface="Verdana" panose="020B0604030504040204" pitchFamily="34" charset="0"/>
                <a:ea typeface="Verdana" panose="020B0604030504040204" pitchFamily="34" charset="0"/>
              </a:rPr>
              <a:t>Y</a:t>
            </a:r>
            <a:r>
              <a:rPr lang="el-GR" dirty="0">
                <a:solidFill>
                  <a:schemeClr val="tx1">
                    <a:lumMod val="75000"/>
                    <a:lumOff val="25000"/>
                  </a:schemeClr>
                </a:solidFill>
                <a:latin typeface="Verdana" panose="020B0604030504040204" pitchFamily="34" charset="0"/>
                <a:ea typeface="Verdana" panose="020B0604030504040204" pitchFamily="34" charset="0"/>
              </a:rPr>
              <a:t> </a:t>
            </a:r>
            <a:endParaRPr lang="el-GR" i="1"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85653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91575"/>
            <a:ext cx="11128311" cy="5214309"/>
          </a:xfrm>
          <a:prstGeom prst="rect">
            <a:avLst/>
          </a:prstGeom>
        </p:spPr>
      </p:pic>
      <p:cxnSp>
        <p:nvCxnSpPr>
          <p:cNvPr id="3" name="Straight Arrow Connector 2"/>
          <p:cNvCxnSpPr/>
          <p:nvPr/>
        </p:nvCxnSpPr>
        <p:spPr>
          <a:xfrm flipH="1">
            <a:off x="2650945" y="2928150"/>
            <a:ext cx="73695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569427" y="4695177"/>
            <a:ext cx="1679223" cy="5920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C6F8AAC-2DAA-0346-B3D2-B832D159BF4C}"/>
              </a:ext>
            </a:extLst>
          </p:cNvPr>
          <p:cNvSpPr txBox="1"/>
          <p:nvPr/>
        </p:nvSpPr>
        <p:spPr>
          <a:xfrm flipH="1">
            <a:off x="-4510287" y="129871"/>
            <a:ext cx="10684042" cy="523220"/>
          </a:xfrm>
          <a:prstGeom prst="rect">
            <a:avLst/>
          </a:prstGeom>
          <a:noFill/>
        </p:spPr>
        <p:txBody>
          <a:bodyPr wrap="square" rtlCol="0">
            <a:spAutoFit/>
          </a:bodyPr>
          <a:lstStyle/>
          <a:p>
            <a:pPr algn="ctr"/>
            <a:r>
              <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rPr>
              <a:t>Details</a:t>
            </a:r>
          </a:p>
        </p:txBody>
      </p:sp>
      <p:sp>
        <p:nvSpPr>
          <p:cNvPr id="7" name="Oval 6"/>
          <p:cNvSpPr/>
          <p:nvPr/>
        </p:nvSpPr>
        <p:spPr>
          <a:xfrm>
            <a:off x="9449088" y="1090989"/>
            <a:ext cx="1679223" cy="5920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0" y="5744368"/>
            <a:ext cx="10548509" cy="1200329"/>
          </a:xfrm>
          <a:prstGeom prst="rect">
            <a:avLst/>
          </a:prstGeom>
        </p:spPr>
        <p:txBody>
          <a:bodyPr wrap="square">
            <a:spAutoFit/>
          </a:bodyPr>
          <a:lstStyle/>
          <a:p>
            <a:pPr marL="171450" indent="-171450">
              <a:buFont typeface="Arial" panose="020B0604020202020204" pitchFamily="34" charset="0"/>
              <a:buChar char="•"/>
            </a:pPr>
            <a:r>
              <a:rPr lang="el-GR" dirty="0"/>
              <a:t>Εάν έχετε ήδη ανοίξει ένα έργο, μπορείτε να επιστρέψετε στη λίστα έργων από οπουδήποτε μέσα στο έργο σας κάνοντας κλικ στο κουμπί </a:t>
            </a:r>
            <a:r>
              <a:rPr lang="en-GB" dirty="0"/>
              <a:t>Project List </a:t>
            </a:r>
            <a:r>
              <a:rPr lang="el-GR" dirty="0"/>
              <a:t>στην επάνω δεξιά γωνία της οθόνης.</a:t>
            </a:r>
          </a:p>
          <a:p>
            <a:pPr marL="171450" indent="-171450">
              <a:buFont typeface="Arial" panose="020B0604020202020204" pitchFamily="34" charset="0"/>
              <a:buChar char="•"/>
            </a:pPr>
            <a:r>
              <a:rPr lang="el-GR" dirty="0"/>
              <a:t>Η ΕΥ έχει επίσης πρόσβαση για την παρακολούθηση και την επικύρωση των πληροφοριών που</a:t>
            </a:r>
            <a:r>
              <a:rPr lang="en-GB" dirty="0"/>
              <a:t> </a:t>
            </a:r>
            <a:r>
              <a:rPr lang="el-GR" dirty="0"/>
              <a:t>θα εισάγονται από δικαιούχους</a:t>
            </a:r>
            <a:endParaRPr lang="en-US" dirty="0"/>
          </a:p>
        </p:txBody>
      </p:sp>
    </p:spTree>
    <p:extLst>
      <p:ext uri="{BB962C8B-B14F-4D97-AF65-F5344CB8AC3E}">
        <p14:creationId xmlns:p14="http://schemas.microsoft.com/office/powerpoint/2010/main" val="234979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816222" y="88548"/>
            <a:ext cx="11301047" cy="523220"/>
          </a:xfrm>
          <a:prstGeom prst="rect">
            <a:avLst/>
          </a:prstGeom>
          <a:noFill/>
        </p:spPr>
        <p:txBody>
          <a:bodyPr wrap="square" rtlCol="0">
            <a:spAutoFit/>
          </a:bodyPr>
          <a:lstStyle/>
          <a:p>
            <a:pPr algn="ctr"/>
            <a:r>
              <a:rPr lang="en-GB" sz="2800" dirty="0">
                <a:solidFill>
                  <a:schemeClr val="bg1"/>
                </a:solidFill>
                <a:latin typeface="Verdana" panose="020B0604030504040204" pitchFamily="34" charset="0"/>
                <a:ea typeface="Verdana" panose="020B0604030504040204" pitchFamily="34" charset="0"/>
              </a:rPr>
              <a:t>Details in Projects</a:t>
            </a:r>
            <a:endParaRPr lang="en-GB" sz="2800" b="1" dirty="0">
              <a:solidFill>
                <a:schemeClr val="bg1"/>
              </a:solidFill>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3"/>
          <a:stretch>
            <a:fillRect/>
          </a:stretch>
        </p:blipFill>
        <p:spPr>
          <a:xfrm>
            <a:off x="257514" y="3514725"/>
            <a:ext cx="6369317" cy="3187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0" y="629167"/>
            <a:ext cx="10939749" cy="3139321"/>
          </a:xfrm>
          <a:prstGeom prst="rect">
            <a:avLst/>
          </a:prstGeom>
        </p:spPr>
        <p:txBody>
          <a:bodyPr wrap="square">
            <a:spAutoFit/>
          </a:bodyPr>
          <a:lstStyle/>
          <a:p>
            <a:endParaRPr lang="en-US" dirty="0"/>
          </a:p>
          <a:p>
            <a:r>
              <a:rPr lang="el-GR" dirty="0"/>
              <a:t>Για κάθε έργο στο </a:t>
            </a:r>
            <a:r>
              <a:rPr lang="en-GB" dirty="0"/>
              <a:t>Project List </a:t>
            </a:r>
            <a:r>
              <a:rPr lang="el-GR" dirty="0"/>
              <a:t>είναι διαθέσιμες οι ακόλουθες πληροφορίες:</a:t>
            </a:r>
            <a:endParaRPr lang="en-GB" dirty="0"/>
          </a:p>
          <a:p>
            <a:endParaRPr lang="en-US" dirty="0"/>
          </a:p>
          <a:p>
            <a:pPr marL="171450" indent="-171450">
              <a:buFont typeface="Arial" panose="020B0604020202020204" pitchFamily="34" charset="0"/>
              <a:buChar char="•"/>
            </a:pPr>
            <a:r>
              <a:rPr lang="el-GR" b="1" dirty="0"/>
              <a:t>Αριθμός συμφωνίας επιχορήγησης</a:t>
            </a:r>
            <a:r>
              <a:rPr lang="en-GB" b="1" dirty="0"/>
              <a:t>/ Grant Agreement Number </a:t>
            </a:r>
            <a:r>
              <a:rPr lang="el-GR" b="1" u="sng" dirty="0">
                <a:solidFill>
                  <a:srgbClr val="59999B"/>
                </a:solidFill>
              </a:rPr>
              <a:t>απαραίτητος όταν μας ενημερώνετε για τυχόν θέματα που προκύπτουν στα σχέδια σας </a:t>
            </a:r>
            <a:endParaRPr lang="en-US" b="1" u="sng" dirty="0">
              <a:solidFill>
                <a:srgbClr val="59999B"/>
              </a:solidFill>
            </a:endParaRPr>
          </a:p>
          <a:p>
            <a:pPr marL="171450" indent="-171450">
              <a:buFont typeface="Arial" panose="020B0604020202020204" pitchFamily="34" charset="0"/>
              <a:buChar char="•"/>
            </a:pPr>
            <a:r>
              <a:rPr lang="el-GR" b="1" dirty="0"/>
              <a:t>Ημερομηνία έναρξης έργου</a:t>
            </a:r>
            <a:endParaRPr lang="en-US" b="1" dirty="0"/>
          </a:p>
          <a:p>
            <a:pPr marL="171450" indent="-171450">
              <a:buFont typeface="Arial" panose="020B0604020202020204" pitchFamily="34" charset="0"/>
              <a:buChar char="•"/>
            </a:pPr>
            <a:r>
              <a:rPr lang="el-GR" b="1" dirty="0"/>
              <a:t>Ημερομηνία λήξης έργου</a:t>
            </a:r>
            <a:r>
              <a:rPr lang="en-US" b="1" dirty="0"/>
              <a:t> </a:t>
            </a:r>
          </a:p>
          <a:p>
            <a:pPr marL="171450" indent="-171450">
              <a:buFont typeface="Arial" panose="020B0604020202020204" pitchFamily="34" charset="0"/>
              <a:buChar char="•"/>
            </a:pPr>
            <a:r>
              <a:rPr lang="el-GR" dirty="0"/>
              <a:t>Διάρκεια (σε μήνες)</a:t>
            </a:r>
          </a:p>
          <a:p>
            <a:pPr marL="171450" indent="-171450">
              <a:buFont typeface="Arial" panose="020B0604020202020204" pitchFamily="34" charset="0"/>
              <a:buChar char="•"/>
            </a:pPr>
            <a:r>
              <a:rPr lang="el-GR" b="1" dirty="0"/>
              <a:t>Κατάσταση έργου </a:t>
            </a:r>
            <a:r>
              <a:rPr lang="el-GR" dirty="0"/>
              <a:t>- εμφανίζει την τρέχουσα κατάσταση (  </a:t>
            </a:r>
            <a:r>
              <a:rPr lang="en-GB" dirty="0"/>
              <a:t>Project Ongoing )</a:t>
            </a:r>
            <a:endParaRPr lang="en-US" dirty="0"/>
          </a:p>
          <a:p>
            <a:pPr marL="171450" indent="-171450">
              <a:buFont typeface="Arial" panose="020B0604020202020204" pitchFamily="34" charset="0"/>
              <a:buChar char="•"/>
            </a:pPr>
            <a:r>
              <a:rPr lang="el-GR" b="1" dirty="0"/>
              <a:t>Α</a:t>
            </a:r>
            <a:r>
              <a:rPr lang="en-US" b="1" dirty="0"/>
              <a:t>CTIONS </a:t>
            </a:r>
            <a:r>
              <a:rPr lang="el-GR" b="1" dirty="0"/>
              <a:t>-</a:t>
            </a:r>
            <a:r>
              <a:rPr lang="en-US" b="1" dirty="0"/>
              <a:t> </a:t>
            </a:r>
            <a:r>
              <a:rPr lang="el-GR" dirty="0"/>
              <a:t>σας επιτρέπει να ανοίξετε το έργο για περισσότερες λεπτομέρειες.</a:t>
            </a:r>
            <a:endParaRPr lang="en-US" dirty="0"/>
          </a:p>
          <a:p>
            <a:pPr marL="171450" indent="-171450">
              <a:buFont typeface="Arial" panose="020B0604020202020204" pitchFamily="34" charset="0"/>
              <a:buChar char="•"/>
            </a:pPr>
            <a:endParaRPr lang="el-GR" dirty="0"/>
          </a:p>
        </p:txBody>
      </p:sp>
    </p:spTree>
    <p:extLst>
      <p:ext uri="{BB962C8B-B14F-4D97-AF65-F5344CB8AC3E}">
        <p14:creationId xmlns:p14="http://schemas.microsoft.com/office/powerpoint/2010/main" val="180636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4198778" y="-45440"/>
            <a:ext cx="11301047" cy="523220"/>
          </a:xfrm>
          <a:prstGeom prst="rect">
            <a:avLst/>
          </a:prstGeom>
          <a:noFill/>
        </p:spPr>
        <p:txBody>
          <a:bodyPr wrap="square" rtlCol="0">
            <a:spAutoFit/>
          </a:bodyPr>
          <a:lstStyle/>
          <a:p>
            <a:pPr algn="ctr"/>
            <a:r>
              <a:rPr lang="en-GB" sz="2800" dirty="0">
                <a:solidFill>
                  <a:schemeClr val="bg1"/>
                </a:solidFill>
                <a:latin typeface="Verdana" panose="020B0604030504040204" pitchFamily="34" charset="0"/>
                <a:ea typeface="Verdana" panose="020B0604030504040204" pitchFamily="34" charset="0"/>
              </a:rPr>
              <a:t>Content Menu</a:t>
            </a:r>
            <a:endParaRPr lang="en-GB" sz="2800" b="1" dirty="0">
              <a:solidFill>
                <a:schemeClr val="bg1"/>
              </a:solidFill>
              <a:latin typeface="Verdana" panose="020B0604030504040204" pitchFamily="34" charset="0"/>
              <a:ea typeface="Verdana" panose="020B0604030504040204" pitchFamily="34" charset="0"/>
            </a:endParaRPr>
          </a:p>
        </p:txBody>
      </p:sp>
      <p:sp>
        <p:nvSpPr>
          <p:cNvPr id="7" name="AutoShape 4" descr="Project List 0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0" y="794670"/>
            <a:ext cx="6803310" cy="3407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0" y="4202371"/>
            <a:ext cx="12504357" cy="1200329"/>
          </a:xfrm>
          <a:prstGeom prst="rect">
            <a:avLst/>
          </a:prstGeom>
        </p:spPr>
        <p:txBody>
          <a:bodyPr wrap="square">
            <a:spAutoFit/>
          </a:bodyPr>
          <a:lstStyle/>
          <a:p>
            <a:r>
              <a:rPr lang="el-GR" b="1" dirty="0"/>
              <a:t>Μενού περιεχομένου </a:t>
            </a:r>
            <a:r>
              <a:rPr lang="el-GR" dirty="0"/>
              <a:t>- Σας επιτρέπει να </a:t>
            </a:r>
            <a:r>
              <a:rPr lang="el-GR" dirty="0" err="1"/>
              <a:t>πλοηγηθείτε</a:t>
            </a:r>
            <a:r>
              <a:rPr lang="el-GR" dirty="0"/>
              <a:t> στις διάφορες ενότητες του έργου.</a:t>
            </a:r>
            <a:endParaRPr lang="en-GB" dirty="0"/>
          </a:p>
          <a:p>
            <a:r>
              <a:rPr lang="el-GR" b="1" dirty="0"/>
              <a:t>Φίλτρο</a:t>
            </a:r>
            <a:r>
              <a:rPr lang="el-GR" dirty="0"/>
              <a:t> – Προκαθορισμένες</a:t>
            </a:r>
            <a:r>
              <a:rPr lang="en-GB" dirty="0"/>
              <a:t>- </a:t>
            </a:r>
            <a:r>
              <a:rPr lang="el-GR" dirty="0"/>
              <a:t>ενδείξεις, επιτρέπουν την πρόσβαση σε μια συγκεκριμένη ενότητα των </a:t>
            </a:r>
          </a:p>
          <a:p>
            <a:r>
              <a:rPr lang="el-GR" dirty="0"/>
              <a:t>λεπτομερειών του έργου</a:t>
            </a:r>
          </a:p>
          <a:p>
            <a:r>
              <a:rPr lang="el-GR" b="1" dirty="0"/>
              <a:t>Λεπτομέρειες</a:t>
            </a:r>
            <a:r>
              <a:rPr lang="el-GR" dirty="0"/>
              <a:t> - Εμφανίζει τις λεπτομέρειες του έργου, προαιρετικά φιλτραρισμένες. </a:t>
            </a:r>
            <a:endParaRPr lang="en-US" dirty="0"/>
          </a:p>
        </p:txBody>
      </p:sp>
    </p:spTree>
    <p:extLst>
      <p:ext uri="{BB962C8B-B14F-4D97-AF65-F5344CB8AC3E}">
        <p14:creationId xmlns:p14="http://schemas.microsoft.com/office/powerpoint/2010/main" val="53562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38" y="616577"/>
            <a:ext cx="11173203" cy="5127791"/>
          </a:xfrm>
          <a:prstGeom prst="rect">
            <a:avLst/>
          </a:prstGeom>
        </p:spPr>
      </p:pic>
      <p:cxnSp>
        <p:nvCxnSpPr>
          <p:cNvPr id="3" name="Straight Arrow Connector 2"/>
          <p:cNvCxnSpPr/>
          <p:nvPr/>
        </p:nvCxnSpPr>
        <p:spPr>
          <a:xfrm flipH="1">
            <a:off x="2765245" y="3394875"/>
            <a:ext cx="73695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6F8AAC-2DAA-0346-B3D2-B832D159BF4C}"/>
              </a:ext>
            </a:extLst>
          </p:cNvPr>
          <p:cNvSpPr txBox="1"/>
          <p:nvPr/>
        </p:nvSpPr>
        <p:spPr>
          <a:xfrm flipH="1">
            <a:off x="-3760779" y="129871"/>
            <a:ext cx="10684042" cy="523220"/>
          </a:xfrm>
          <a:prstGeom prst="rect">
            <a:avLst/>
          </a:prstGeom>
          <a:noFill/>
        </p:spPr>
        <p:txBody>
          <a:bodyPr wrap="square" rtlCol="0">
            <a:spAutoFit/>
          </a:bodyPr>
          <a:lstStyle/>
          <a:p>
            <a:pPr algn="ctr"/>
            <a:r>
              <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rPr>
              <a:t>Organisations</a:t>
            </a:r>
          </a:p>
        </p:txBody>
      </p:sp>
      <p:sp>
        <p:nvSpPr>
          <p:cNvPr id="8" name="Rectangle 7"/>
          <p:cNvSpPr/>
          <p:nvPr/>
        </p:nvSpPr>
        <p:spPr>
          <a:xfrm>
            <a:off x="0" y="5744368"/>
            <a:ext cx="10548509" cy="1477328"/>
          </a:xfrm>
          <a:prstGeom prst="rect">
            <a:avLst/>
          </a:prstGeom>
        </p:spPr>
        <p:txBody>
          <a:bodyPr wrap="square">
            <a:spAutoFit/>
          </a:bodyPr>
          <a:lstStyle/>
          <a:p>
            <a:pPr marL="171450" indent="-171450">
              <a:buFont typeface="Arial" panose="020B0604020202020204" pitchFamily="34" charset="0"/>
              <a:buChar char="•"/>
            </a:pPr>
            <a:r>
              <a:rPr lang="el-GR" dirty="0"/>
              <a:t>Στην ένδειξη </a:t>
            </a:r>
            <a:r>
              <a:rPr lang="en-GB" dirty="0"/>
              <a:t>Organisations </a:t>
            </a:r>
            <a:r>
              <a:rPr lang="el-GR" dirty="0"/>
              <a:t>θα προσθέσουμε Ιδρύματα Υποδοχής </a:t>
            </a:r>
            <a:r>
              <a:rPr lang="en-GB" dirty="0"/>
              <a:t>( OID or Non OID  )</a:t>
            </a:r>
          </a:p>
          <a:p>
            <a:pPr marL="171450" indent="-171450">
              <a:buFont typeface="Arial" panose="020B0604020202020204" pitchFamily="34" charset="0"/>
              <a:buChar char="•"/>
            </a:pPr>
            <a:r>
              <a:rPr lang="en-GB" dirty="0"/>
              <a:t>Y</a:t>
            </a:r>
            <a:r>
              <a:rPr lang="el-GR" dirty="0" err="1"/>
              <a:t>ποχρεωτικά</a:t>
            </a:r>
            <a:r>
              <a:rPr lang="el-GR" dirty="0"/>
              <a:t> οι οργανισμοί υποδοχής θα είναι ΙΤΕ στις περιπτώσεις που προκύπτουν </a:t>
            </a:r>
            <a:r>
              <a:rPr lang="en-GB" dirty="0"/>
              <a:t>SMS </a:t>
            </a:r>
            <a:r>
              <a:rPr lang="el-GR" dirty="0"/>
              <a:t>και </a:t>
            </a:r>
            <a:r>
              <a:rPr lang="en-GB" dirty="0"/>
              <a:t>STA</a:t>
            </a:r>
            <a:r>
              <a:rPr lang="el-GR" dirty="0"/>
              <a:t> </a:t>
            </a:r>
            <a:r>
              <a:rPr lang="en-GB" dirty="0"/>
              <a:t> </a:t>
            </a:r>
          </a:p>
          <a:p>
            <a:pPr marL="171450" indent="-171450">
              <a:buFont typeface="Arial" panose="020B0604020202020204" pitchFamily="34" charset="0"/>
              <a:buChar char="•"/>
            </a:pPr>
            <a:r>
              <a:rPr lang="el-GR" dirty="0"/>
              <a:t>Εάν η κινητικότητα πραγματοποιείται σε χώρα του προγράμματος ή σε τρίτη χώρα συνδεδεμένη με το πρόγραμμα, για </a:t>
            </a:r>
            <a:r>
              <a:rPr lang="en-GB" dirty="0"/>
              <a:t>SMS </a:t>
            </a:r>
            <a:r>
              <a:rPr lang="el-GR" dirty="0"/>
              <a:t>και </a:t>
            </a:r>
            <a:r>
              <a:rPr lang="en-GB" dirty="0"/>
              <a:t>STA, </a:t>
            </a:r>
            <a:r>
              <a:rPr lang="el-GR" dirty="0"/>
              <a:t>τότε το ίδρυμα θα φέρει οπωσδήποτε Χάρτη </a:t>
            </a:r>
            <a:r>
              <a:rPr lang="en-GB" dirty="0"/>
              <a:t>Erasmus. </a:t>
            </a:r>
          </a:p>
          <a:p>
            <a:pPr marL="171450" indent="-171450">
              <a:buFont typeface="Arial" panose="020B0604020202020204" pitchFamily="34" charset="0"/>
              <a:buChar char="•"/>
            </a:pPr>
            <a:r>
              <a:rPr lang="el-GR" dirty="0"/>
              <a:t> </a:t>
            </a:r>
            <a:endParaRPr lang="en-US" dirty="0"/>
          </a:p>
        </p:txBody>
      </p:sp>
      <p:pic>
        <p:nvPicPr>
          <p:cNvPr id="4" name="Picture 3"/>
          <p:cNvPicPr>
            <a:picLocks noChangeAspect="1"/>
          </p:cNvPicPr>
          <p:nvPr/>
        </p:nvPicPr>
        <p:blipFill>
          <a:blip r:embed="rId4"/>
          <a:stretch>
            <a:fillRect/>
          </a:stretch>
        </p:blipFill>
        <p:spPr>
          <a:xfrm>
            <a:off x="1705663" y="3083952"/>
            <a:ext cx="1713124" cy="621846"/>
          </a:xfrm>
          <a:prstGeom prst="rect">
            <a:avLst/>
          </a:prstGeom>
        </p:spPr>
      </p:pic>
    </p:spTree>
    <p:extLst>
      <p:ext uri="{BB962C8B-B14F-4D97-AF65-F5344CB8AC3E}">
        <p14:creationId xmlns:p14="http://schemas.microsoft.com/office/powerpoint/2010/main" val="2082095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1895" y="30746"/>
            <a:ext cx="3672800" cy="523220"/>
          </a:xfrm>
          <a:prstGeom prst="rect">
            <a:avLst/>
          </a:prstGeom>
        </p:spPr>
        <p:txBody>
          <a:bodyPr wrap="none">
            <a:spAutoFit/>
          </a:bodyPr>
          <a:lstStyle/>
          <a:p>
            <a:r>
              <a:rPr lang="el-GR" sz="2800" dirty="0">
                <a:solidFill>
                  <a:schemeClr val="bg1"/>
                </a:solidFill>
                <a:latin typeface="Verdana" panose="020B0604030504040204" pitchFamily="34" charset="0"/>
                <a:ea typeface="Verdana" panose="020B0604030504040204" pitchFamily="34" charset="0"/>
              </a:rPr>
              <a:t>Οργανισμός με </a:t>
            </a:r>
            <a:r>
              <a:rPr lang="en-US" sz="2800" dirty="0">
                <a:solidFill>
                  <a:schemeClr val="bg1"/>
                </a:solidFill>
                <a:latin typeface="Verdana" panose="020B0604030504040204" pitchFamily="34" charset="0"/>
                <a:ea typeface="Verdana" panose="020B0604030504040204" pitchFamily="34" charset="0"/>
              </a:rPr>
              <a:t>OID</a:t>
            </a:r>
          </a:p>
        </p:txBody>
      </p:sp>
      <p:pic>
        <p:nvPicPr>
          <p:cNvPr id="8194" name="Picture 2" descr="https://wikis.ec.europa.eu/download/attachments/36702834/Organisation_proj_80.jpg?version=1&amp;modificationDate=1633081164366&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085" y="3149169"/>
            <a:ext cx="9289241" cy="37684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1895" y="601946"/>
            <a:ext cx="10289005" cy="2585323"/>
          </a:xfrm>
          <a:prstGeom prst="rect">
            <a:avLst/>
          </a:prstGeom>
        </p:spPr>
        <p:txBody>
          <a:bodyPr wrap="square">
            <a:spAutoFit/>
          </a:bodyPr>
          <a:lstStyle/>
          <a:p>
            <a:r>
              <a:rPr lang="el-GR" dirty="0"/>
              <a:t>Εάν ο οργανισμός που θέλετε να προσθέσετε έχει OID:</a:t>
            </a:r>
          </a:p>
          <a:p>
            <a:pPr marL="342900" indent="-342900">
              <a:buFont typeface="+mj-lt"/>
              <a:buAutoNum type="arabicPeriod"/>
            </a:pPr>
            <a:r>
              <a:rPr lang="el-GR" dirty="0"/>
              <a:t>Εισαγάγετε το </a:t>
            </a:r>
            <a:r>
              <a:rPr lang="el-GR" b="1" dirty="0"/>
              <a:t>OID</a:t>
            </a:r>
            <a:r>
              <a:rPr lang="el-GR" dirty="0"/>
              <a:t> στο διαθέσιμο πεδίο</a:t>
            </a:r>
          </a:p>
          <a:p>
            <a:pPr marL="342900" indent="-342900">
              <a:buFont typeface="+mj-lt"/>
              <a:buAutoNum type="arabicPeriod"/>
            </a:pPr>
            <a:r>
              <a:rPr lang="el-GR" dirty="0"/>
              <a:t>Κάντε κλικ στο </a:t>
            </a:r>
            <a:r>
              <a:rPr lang="el-GR" b="1" dirty="0" err="1"/>
              <a:t>Check</a:t>
            </a:r>
            <a:r>
              <a:rPr lang="el-GR" b="1" dirty="0"/>
              <a:t> OID</a:t>
            </a:r>
            <a:r>
              <a:rPr lang="el-GR" dirty="0"/>
              <a:t>.</a:t>
            </a:r>
          </a:p>
          <a:p>
            <a:pPr marL="342900" indent="-342900">
              <a:buFont typeface="+mj-lt"/>
              <a:buAutoNum type="arabicPeriod"/>
            </a:pPr>
            <a:r>
              <a:rPr lang="el-GR" dirty="0"/>
              <a:t>Εάν βρεθεί το OID, οι σχετικές πληροφορίες του οργανισμού ανακτώνται αυτόματα.</a:t>
            </a:r>
          </a:p>
          <a:p>
            <a:pPr marL="342900" indent="-342900">
              <a:buFont typeface="+mj-lt"/>
              <a:buAutoNum type="arabicPeriod"/>
            </a:pPr>
            <a:r>
              <a:rPr lang="el-GR" dirty="0"/>
              <a:t>Μόνο ορισμένα πεδία μπορούν να ενημερωθούν με μη αυτόματο τρόπο για έναν οργανισμό με OID.</a:t>
            </a:r>
          </a:p>
          <a:p>
            <a:pPr marL="342900" indent="-342900">
              <a:buFont typeface="+mj-lt"/>
              <a:buAutoNum type="arabicPeriod"/>
            </a:pPr>
            <a:r>
              <a:rPr lang="el-GR" dirty="0"/>
              <a:t>Τα πεδία που ανακτούν δεδομένα από το σύστημα Εγγραφής Οργανισμού είναι γκρι και δεν μπορούν να αλλάξουν στο </a:t>
            </a:r>
            <a:r>
              <a:rPr lang="en-US" dirty="0"/>
              <a:t>My projects</a:t>
            </a:r>
            <a:r>
              <a:rPr lang="el-GR" b="1" dirty="0">
                <a:solidFill>
                  <a:srgbClr val="59999B"/>
                </a:solidFill>
              </a:rPr>
              <a:t>. Οποιεσδήποτε αλλαγές απαιτούνται σε αυτά τα στοιχεία πρέπει να γίνονται στο </a:t>
            </a:r>
            <a:r>
              <a:rPr lang="en-US" b="1" dirty="0" err="1">
                <a:solidFill>
                  <a:srgbClr val="59999B"/>
                </a:solidFill>
              </a:rPr>
              <a:t>Organisation</a:t>
            </a:r>
            <a:r>
              <a:rPr lang="en-US" b="1" dirty="0">
                <a:solidFill>
                  <a:srgbClr val="59999B"/>
                </a:solidFill>
              </a:rPr>
              <a:t> Registration System</a:t>
            </a:r>
            <a:r>
              <a:rPr lang="el-GR" dirty="0"/>
              <a:t>.</a:t>
            </a:r>
          </a:p>
          <a:p>
            <a:pPr marL="342900" indent="-342900">
              <a:buFont typeface="+mj-lt"/>
              <a:buAutoNum type="arabicPeriod"/>
            </a:pPr>
            <a:r>
              <a:rPr lang="el-GR" dirty="0"/>
              <a:t>Μόλις δοθούν όλες οι απαραίτητες πληροφορίες, κάντε κλικ στο κουμπί </a:t>
            </a:r>
            <a:r>
              <a:rPr lang="el-GR" b="1" dirty="0"/>
              <a:t>«</a:t>
            </a:r>
            <a:r>
              <a:rPr lang="en-US" b="1" dirty="0"/>
              <a:t>Save</a:t>
            </a:r>
            <a:r>
              <a:rPr lang="el-GR" b="1" dirty="0"/>
              <a:t>».</a:t>
            </a:r>
            <a:endParaRPr lang="en-US" b="1" dirty="0"/>
          </a:p>
        </p:txBody>
      </p:sp>
    </p:spTree>
    <p:extLst>
      <p:ext uri="{BB962C8B-B14F-4D97-AF65-F5344CB8AC3E}">
        <p14:creationId xmlns:p14="http://schemas.microsoft.com/office/powerpoint/2010/main" val="265706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2159"/>
            <a:ext cx="4394152" cy="523220"/>
          </a:xfrm>
          <a:prstGeom prst="rect">
            <a:avLst/>
          </a:prstGeom>
        </p:spPr>
        <p:txBody>
          <a:bodyPr wrap="none">
            <a:spAutoFit/>
          </a:bodyPr>
          <a:lstStyle/>
          <a:p>
            <a:r>
              <a:rPr lang="el-GR" sz="2800" dirty="0">
                <a:solidFill>
                  <a:schemeClr val="bg1"/>
                </a:solidFill>
                <a:latin typeface="Verdana" panose="020B0604030504040204" pitchFamily="34" charset="0"/>
                <a:ea typeface="Verdana" panose="020B0604030504040204" pitchFamily="34" charset="0"/>
              </a:rPr>
              <a:t> Οργανισμός χωρίς </a:t>
            </a:r>
            <a:r>
              <a:rPr lang="en-US" sz="2800" dirty="0">
                <a:solidFill>
                  <a:schemeClr val="bg1"/>
                </a:solidFill>
                <a:latin typeface="Verdana" panose="020B0604030504040204" pitchFamily="34" charset="0"/>
                <a:ea typeface="Verdana" panose="020B0604030504040204" pitchFamily="34" charset="0"/>
              </a:rPr>
              <a:t>OID</a:t>
            </a:r>
          </a:p>
        </p:txBody>
      </p:sp>
      <p:sp>
        <p:nvSpPr>
          <p:cNvPr id="5" name="Rectangle 4"/>
          <p:cNvSpPr/>
          <p:nvPr/>
        </p:nvSpPr>
        <p:spPr>
          <a:xfrm>
            <a:off x="357674" y="838377"/>
            <a:ext cx="6096000" cy="1200329"/>
          </a:xfrm>
          <a:prstGeom prst="rect">
            <a:avLst/>
          </a:prstGeom>
        </p:spPr>
        <p:txBody>
          <a:bodyPr>
            <a:spAutoFit/>
          </a:bodyPr>
          <a:lstStyle/>
          <a:p>
            <a:r>
              <a:rPr lang="el-GR" dirty="0"/>
              <a:t>Εάν ο οργανισμός που θέλετε να προσθέσετε δεν έχει OID, αλλάξτε το κουμπί εναλλαγής</a:t>
            </a:r>
            <a:r>
              <a:rPr lang="en-US" dirty="0"/>
              <a:t>  </a:t>
            </a:r>
            <a:r>
              <a:rPr lang="en-US" b="1" dirty="0"/>
              <a:t>(toggle button) </a:t>
            </a:r>
            <a:r>
              <a:rPr lang="el-GR" b="1" dirty="0"/>
              <a:t> </a:t>
            </a:r>
            <a:r>
              <a:rPr lang="el-GR" dirty="0"/>
              <a:t>προς τα δεξιά. Πρέπει να παρέχετε όλες τις σχετικές πληροφορίες με μη αυτόματο τρόπο.</a:t>
            </a:r>
            <a:endParaRPr lang="en-US" dirty="0"/>
          </a:p>
        </p:txBody>
      </p:sp>
      <p:pic>
        <p:nvPicPr>
          <p:cNvPr id="9218" name="Picture 2" descr="https://wikis.ec.europa.eu/download/attachments/36702834/Organisation_proj_90.jpg?version=1&amp;modificationDate=1633081164478&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92" y="2038707"/>
            <a:ext cx="8267145" cy="12456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8424" y="3284377"/>
            <a:ext cx="8379113" cy="3115643"/>
          </a:xfrm>
          <a:prstGeom prst="rect">
            <a:avLst/>
          </a:prstGeom>
        </p:spPr>
      </p:pic>
    </p:spTree>
    <p:extLst>
      <p:ext uri="{BB962C8B-B14F-4D97-AF65-F5344CB8AC3E}">
        <p14:creationId xmlns:p14="http://schemas.microsoft.com/office/powerpoint/2010/main" val="4130842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71525"/>
            <a:ext cx="9142928" cy="5114925"/>
          </a:xfrm>
          <a:prstGeom prst="rect">
            <a:avLst/>
          </a:prstGeom>
        </p:spPr>
      </p:pic>
      <p:sp>
        <p:nvSpPr>
          <p:cNvPr id="3" name="TextBox 2">
            <a:extLst>
              <a:ext uri="{FF2B5EF4-FFF2-40B4-BE49-F238E27FC236}">
                <a16:creationId xmlns:a16="http://schemas.microsoft.com/office/drawing/2014/main" id="{CC6F8AAC-2DAA-0346-B3D2-B832D159BF4C}"/>
              </a:ext>
            </a:extLst>
          </p:cNvPr>
          <p:cNvSpPr txBox="1"/>
          <p:nvPr/>
        </p:nvSpPr>
        <p:spPr>
          <a:xfrm flipH="1">
            <a:off x="-3227379" y="126392"/>
            <a:ext cx="10684042" cy="523220"/>
          </a:xfrm>
          <a:prstGeom prst="rect">
            <a:avLst/>
          </a:prstGeom>
          <a:noFill/>
        </p:spPr>
        <p:txBody>
          <a:bodyPr wrap="square" rtlCol="0">
            <a:spAutoFit/>
          </a:bodyPr>
          <a:lstStyle/>
          <a:p>
            <a:pPr algn="ctr"/>
            <a:r>
              <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rPr>
              <a:t>Search ECHE </a:t>
            </a:r>
            <a:r>
              <a:rPr lang="en-GB" sz="2800" dirty="0">
                <a:solidFill>
                  <a:srgbClr val="59999B"/>
                </a:solidFill>
                <a:latin typeface="Verdana" panose="020B0604030504040204" pitchFamily="34" charset="0"/>
                <a:ea typeface="Verdana" panose="020B0604030504040204" pitchFamily="34" charset="0"/>
                <a:cs typeface="Calibri" pitchFamily="34" charset="0"/>
              </a:rPr>
              <a:t>CODE</a:t>
            </a:r>
          </a:p>
        </p:txBody>
      </p:sp>
    </p:spTree>
    <p:extLst>
      <p:ext uri="{BB962C8B-B14F-4D97-AF65-F5344CB8AC3E}">
        <p14:creationId xmlns:p14="http://schemas.microsoft.com/office/powerpoint/2010/main" val="1078946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ikis.ec.europa.eu/download/attachments/36702834/Organisation_proj_20.jpg?version=1&amp;modificationDate=1633081163307&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10" y="2909716"/>
            <a:ext cx="10371749" cy="32484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570" y="63065"/>
            <a:ext cx="4823756" cy="523220"/>
          </a:xfrm>
          <a:prstGeom prst="rect">
            <a:avLst/>
          </a:prstGeom>
        </p:spPr>
        <p:txBody>
          <a:bodyPr wrap="none">
            <a:spAutoFit/>
          </a:bodyPr>
          <a:lstStyle/>
          <a:p>
            <a:r>
              <a:rPr lang="el-GR" sz="2800" dirty="0">
                <a:solidFill>
                  <a:schemeClr val="bg1"/>
                </a:solidFill>
                <a:latin typeface="Verdana" panose="020B0604030504040204" pitchFamily="34" charset="0"/>
                <a:ea typeface="Verdana" panose="020B0604030504040204" pitchFamily="34" charset="0"/>
              </a:rPr>
              <a:t>Οι οργανισμοί στα σχέδια </a:t>
            </a:r>
            <a:endParaRPr lang="en-US" sz="2800" dirty="0">
              <a:solidFill>
                <a:schemeClr val="bg1"/>
              </a:solidFill>
              <a:latin typeface="Verdana" panose="020B0604030504040204" pitchFamily="34" charset="0"/>
              <a:ea typeface="Verdana" panose="020B0604030504040204" pitchFamily="34" charset="0"/>
            </a:endParaRPr>
          </a:p>
        </p:txBody>
      </p:sp>
      <p:sp>
        <p:nvSpPr>
          <p:cNvPr id="4" name="Rectangle 3"/>
          <p:cNvSpPr/>
          <p:nvPr/>
        </p:nvSpPr>
        <p:spPr>
          <a:xfrm>
            <a:off x="137544" y="919615"/>
            <a:ext cx="10983283" cy="923330"/>
          </a:xfrm>
          <a:prstGeom prst="rect">
            <a:avLst/>
          </a:prstGeom>
        </p:spPr>
        <p:txBody>
          <a:bodyPr wrap="square">
            <a:spAutoFit/>
          </a:bodyPr>
          <a:lstStyle/>
          <a:p>
            <a:pPr marL="285750" indent="-285750">
              <a:buFont typeface="Arial" panose="020B0604020202020204" pitchFamily="34" charset="0"/>
              <a:buChar char="•"/>
            </a:pPr>
            <a:r>
              <a:rPr lang="el-GR" dirty="0"/>
              <a:t> Δεν είναι δυνατή η κατάργηση ή η αλλαγή του οργανισμού Δικαιούχου στα έργα μου. Οι πληροφορίες για το Δικαιούχο οργανισμό μπορούν να προβληθούν μόνο κάνοντας κλικ στο εικονίδιο </a:t>
            </a:r>
            <a:r>
              <a:rPr lang="en-US" b="1" dirty="0"/>
              <a:t>View (eye) icon</a:t>
            </a:r>
            <a:r>
              <a:rPr lang="el-GR" b="1" dirty="0"/>
              <a:t> </a:t>
            </a:r>
            <a:r>
              <a:rPr lang="el-GR" dirty="0"/>
              <a:t>στη στήλη </a:t>
            </a:r>
            <a:r>
              <a:rPr lang="en-US" b="1" dirty="0"/>
              <a:t>Actions</a:t>
            </a:r>
            <a:r>
              <a:rPr lang="el-GR" dirty="0"/>
              <a:t>.</a:t>
            </a:r>
            <a:endParaRPr lang="en-US" dirty="0"/>
          </a:p>
        </p:txBody>
      </p:sp>
      <p:sp>
        <p:nvSpPr>
          <p:cNvPr id="6" name="Rectangle 5"/>
          <p:cNvSpPr/>
          <p:nvPr/>
        </p:nvSpPr>
        <p:spPr>
          <a:xfrm>
            <a:off x="137544" y="1842945"/>
            <a:ext cx="10847358" cy="923330"/>
          </a:xfrm>
          <a:prstGeom prst="rect">
            <a:avLst/>
          </a:prstGeom>
        </p:spPr>
        <p:txBody>
          <a:bodyPr wrap="square">
            <a:spAutoFit/>
          </a:bodyPr>
          <a:lstStyle/>
          <a:p>
            <a:pPr marL="285750" indent="-285750" algn="just">
              <a:buFont typeface="Arial" panose="020B0604020202020204" pitchFamily="34" charset="0"/>
              <a:buChar char="•"/>
            </a:pPr>
            <a:r>
              <a:rPr lang="el-GR" dirty="0"/>
              <a:t>Οι οργανισμοί που προστέθηκαν επιπλέον μπορούν να προβληθούν, να επεξεργαστούν και να αφαιρεθούν, κάνοντας κλικ στα διαθέσιμα εικονίδια Προβολή (</a:t>
            </a:r>
            <a:r>
              <a:rPr lang="en-US" b="1" dirty="0"/>
              <a:t>View</a:t>
            </a:r>
            <a:r>
              <a:rPr lang="el-GR" b="1" dirty="0"/>
              <a:t>)</a:t>
            </a:r>
            <a:r>
              <a:rPr lang="el-GR" dirty="0"/>
              <a:t>, Επεξεργασία (</a:t>
            </a:r>
            <a:r>
              <a:rPr lang="en-US" b="1" dirty="0"/>
              <a:t>Edit</a:t>
            </a:r>
            <a:r>
              <a:rPr lang="el-GR" b="1" dirty="0"/>
              <a:t>)</a:t>
            </a:r>
            <a:r>
              <a:rPr lang="en-US" dirty="0"/>
              <a:t> </a:t>
            </a:r>
            <a:r>
              <a:rPr lang="el-GR" dirty="0"/>
              <a:t> και Διαγραφή (</a:t>
            </a:r>
            <a:r>
              <a:rPr lang="en-US" b="1" dirty="0"/>
              <a:t>Delete</a:t>
            </a:r>
            <a:r>
              <a:rPr lang="el-GR" b="1" dirty="0"/>
              <a:t>)</a:t>
            </a:r>
            <a:r>
              <a:rPr lang="en-US" dirty="0"/>
              <a:t> </a:t>
            </a:r>
            <a:r>
              <a:rPr lang="el-GR" dirty="0"/>
              <a:t> στη στήλη (</a:t>
            </a:r>
            <a:r>
              <a:rPr lang="en-US" b="1" dirty="0"/>
              <a:t>Actions</a:t>
            </a:r>
            <a:r>
              <a:rPr lang="el-GR" b="1" dirty="0"/>
              <a:t>)</a:t>
            </a:r>
            <a:r>
              <a:rPr lang="en-US" dirty="0"/>
              <a:t> </a:t>
            </a:r>
            <a:r>
              <a:rPr lang="el-GR" dirty="0"/>
              <a:t>του πίνακα.</a:t>
            </a:r>
            <a:endParaRPr lang="en-US" dirty="0"/>
          </a:p>
        </p:txBody>
      </p:sp>
    </p:spTree>
    <p:extLst>
      <p:ext uri="{BB962C8B-B14F-4D97-AF65-F5344CB8AC3E}">
        <p14:creationId xmlns:p14="http://schemas.microsoft.com/office/powerpoint/2010/main" val="2832590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53091"/>
            <a:ext cx="10801350" cy="4952758"/>
          </a:xfrm>
          <a:prstGeom prst="rect">
            <a:avLst/>
          </a:prstGeom>
        </p:spPr>
      </p:pic>
      <p:cxnSp>
        <p:nvCxnSpPr>
          <p:cNvPr id="3" name="Straight Arrow Connector 2"/>
          <p:cNvCxnSpPr/>
          <p:nvPr/>
        </p:nvCxnSpPr>
        <p:spPr>
          <a:xfrm flipH="1">
            <a:off x="2698570" y="3585375"/>
            <a:ext cx="73695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6F8AAC-2DAA-0346-B3D2-B832D159BF4C}"/>
              </a:ext>
            </a:extLst>
          </p:cNvPr>
          <p:cNvSpPr txBox="1"/>
          <p:nvPr/>
        </p:nvSpPr>
        <p:spPr>
          <a:xfrm flipH="1">
            <a:off x="-3760779" y="129871"/>
            <a:ext cx="10684042" cy="523220"/>
          </a:xfrm>
          <a:prstGeom prst="rect">
            <a:avLst/>
          </a:prstGeom>
          <a:noFill/>
        </p:spPr>
        <p:txBody>
          <a:bodyPr wrap="square" rtlCol="0">
            <a:spAutoFit/>
          </a:bodyPr>
          <a:lstStyle/>
          <a:p>
            <a:pPr algn="ctr"/>
            <a:r>
              <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rPr>
              <a:t>Contacts</a:t>
            </a:r>
          </a:p>
        </p:txBody>
      </p:sp>
      <p:sp>
        <p:nvSpPr>
          <p:cNvPr id="8" name="Rectangle 7"/>
          <p:cNvSpPr/>
          <p:nvPr/>
        </p:nvSpPr>
        <p:spPr>
          <a:xfrm>
            <a:off x="0" y="5744368"/>
            <a:ext cx="10548509" cy="646331"/>
          </a:xfrm>
          <a:prstGeom prst="rect">
            <a:avLst/>
          </a:prstGeom>
        </p:spPr>
        <p:txBody>
          <a:bodyPr wrap="square">
            <a:spAutoFit/>
          </a:bodyPr>
          <a:lstStyle/>
          <a:p>
            <a:pPr marL="171450" indent="-171450">
              <a:buFont typeface="Arial" panose="020B0604020202020204" pitchFamily="34" charset="0"/>
              <a:buChar char="•"/>
            </a:pPr>
            <a:r>
              <a:rPr lang="el-GR" dirty="0"/>
              <a:t>Στην ένδειξη </a:t>
            </a:r>
            <a:r>
              <a:rPr lang="en-GB" dirty="0"/>
              <a:t>Contacts </a:t>
            </a:r>
            <a:r>
              <a:rPr lang="el-GR" dirty="0"/>
              <a:t>μπορούμε να επεξεργαστούμε τα άτομα επικοινωνίας, να σημειώσουμε αλλαγές, να προσθέσουμε επιπλέον άτομα.</a:t>
            </a:r>
            <a:endParaRPr lang="en-US" dirty="0"/>
          </a:p>
        </p:txBody>
      </p:sp>
      <p:sp>
        <p:nvSpPr>
          <p:cNvPr id="5" name="Oval 4"/>
          <p:cNvSpPr/>
          <p:nvPr/>
        </p:nvSpPr>
        <p:spPr>
          <a:xfrm>
            <a:off x="1905000" y="3457575"/>
            <a:ext cx="561975" cy="2857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0444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7510" y="2109140"/>
            <a:ext cx="9784702" cy="2640142"/>
          </a:xfrm>
        </p:spPr>
        <p:txBody>
          <a:bodyPr/>
          <a:lstStyle/>
          <a:p>
            <a:endParaRPr lang="el-GR" dirty="0"/>
          </a:p>
          <a:p>
            <a:pPr marL="457200" indent="-457200" algn="l">
              <a:buAutoNum type="arabicPeriod"/>
            </a:pPr>
            <a:r>
              <a:rPr lang="el-GR" dirty="0"/>
              <a:t>Ενημέρωση για τις δυνατότητες της Πλατφόρμας </a:t>
            </a:r>
            <a:r>
              <a:rPr lang="en-GB" dirty="0"/>
              <a:t>Beneficiary Module</a:t>
            </a:r>
          </a:p>
          <a:p>
            <a:pPr marL="457200" indent="-457200" algn="l">
              <a:buAutoNum type="arabicPeriod"/>
            </a:pPr>
            <a:r>
              <a:rPr lang="el-GR" dirty="0"/>
              <a:t>Παραδείγματα των Δραστηριοτήτων Κινητικότητας και </a:t>
            </a:r>
            <a:r>
              <a:rPr lang="en-GB" dirty="0"/>
              <a:t>BIP</a:t>
            </a:r>
            <a:endParaRPr lang="el-GR" dirty="0"/>
          </a:p>
          <a:p>
            <a:pPr marL="457200" indent="-457200" algn="l">
              <a:buFont typeface="Arial" panose="020B0604020202020204" pitchFamily="34" charset="0"/>
              <a:buAutoNum type="arabicPeriod"/>
            </a:pPr>
            <a:r>
              <a:rPr lang="en-GB" dirty="0"/>
              <a:t>E</a:t>
            </a:r>
            <a:r>
              <a:rPr lang="el-GR" dirty="0"/>
              <a:t>ρωτήσεις – Επίλυση Αποριών </a:t>
            </a:r>
            <a:endParaRPr lang="en-GB" dirty="0"/>
          </a:p>
          <a:p>
            <a:pPr marL="457200" indent="-457200">
              <a:buAutoNum type="arabicPeriod"/>
            </a:pPr>
            <a:endParaRPr lang="el-GR" dirty="0"/>
          </a:p>
          <a:p>
            <a:pPr marL="457200" indent="-457200">
              <a:buAutoNum type="arabicPeriod"/>
            </a:pPr>
            <a:endParaRPr lang="el-GR" dirty="0"/>
          </a:p>
          <a:p>
            <a:pPr marL="457200" indent="-457200">
              <a:buAutoNum type="arabicPeriod"/>
            </a:pPr>
            <a:endParaRPr lang="en-GB" dirty="0"/>
          </a:p>
        </p:txBody>
      </p:sp>
      <p:sp>
        <p:nvSpPr>
          <p:cNvPr id="4" name="TextBox 3">
            <a:extLst>
              <a:ext uri="{FF2B5EF4-FFF2-40B4-BE49-F238E27FC236}">
                <a16:creationId xmlns:a16="http://schemas.microsoft.com/office/drawing/2014/main" id="{CC6F8AAC-2DAA-0346-B3D2-B832D159BF4C}"/>
              </a:ext>
            </a:extLst>
          </p:cNvPr>
          <p:cNvSpPr txBox="1"/>
          <p:nvPr/>
        </p:nvSpPr>
        <p:spPr>
          <a:xfrm flipH="1">
            <a:off x="-2939142" y="0"/>
            <a:ext cx="8595101" cy="523220"/>
          </a:xfrm>
          <a:prstGeom prst="rect">
            <a:avLst/>
          </a:prstGeom>
          <a:noFill/>
        </p:spPr>
        <p:txBody>
          <a:bodyPr wrap="square" rtlCol="0">
            <a:spAutoFit/>
          </a:bodyPr>
          <a:lstStyle/>
          <a:p>
            <a:pPr algn="ctr"/>
            <a:r>
              <a:rPr lang="el-GR" sz="2800" dirty="0">
                <a:solidFill>
                  <a:schemeClr val="bg1"/>
                </a:solidFill>
                <a:latin typeface="Verdana" panose="020B0604030504040204" pitchFamily="34" charset="0"/>
                <a:ea typeface="Verdana" panose="020B0604030504040204" pitchFamily="34" charset="0"/>
              </a:rPr>
              <a:t>Περιεχόμενα </a:t>
            </a:r>
            <a:endParaRPr lang="en-GB" sz="2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95816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208" y="63186"/>
            <a:ext cx="2916183" cy="523220"/>
          </a:xfrm>
          <a:prstGeom prst="rect">
            <a:avLst/>
          </a:prstGeom>
        </p:spPr>
        <p:txBody>
          <a:bodyPr wrap="none">
            <a:spAutoFit/>
          </a:bodyPr>
          <a:lstStyle/>
          <a:p>
            <a:r>
              <a:rPr lang="en-US" sz="2800" dirty="0">
                <a:solidFill>
                  <a:schemeClr val="bg1"/>
                </a:solidFill>
                <a:latin typeface="Verdana" panose="020B0604030504040204" pitchFamily="34" charset="0"/>
                <a:ea typeface="Verdana" panose="020B0604030504040204" pitchFamily="34" charset="0"/>
              </a:rPr>
              <a:t>List of contacts</a:t>
            </a:r>
          </a:p>
        </p:txBody>
      </p:sp>
      <p:pic>
        <p:nvPicPr>
          <p:cNvPr id="22530" name="Picture 2" descr="https://wikis.ec.europa.eu/download/attachments/36700325/BM_Contacts_020.jpg?version=1&amp;modificationDate=1630405894886&amp;api=v2&amp;effects=border-simple,blur-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32" y="2434478"/>
            <a:ext cx="8550451" cy="39919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8432" y="864111"/>
            <a:ext cx="11026346" cy="923330"/>
          </a:xfrm>
          <a:prstGeom prst="rect">
            <a:avLst/>
          </a:prstGeom>
        </p:spPr>
        <p:txBody>
          <a:bodyPr wrap="square">
            <a:spAutoFit/>
          </a:bodyPr>
          <a:lstStyle/>
          <a:p>
            <a:pPr marL="285750" indent="-285750">
              <a:buFont typeface="Arial" panose="020B0604020202020204" pitchFamily="34" charset="0"/>
              <a:buChar char="•"/>
            </a:pPr>
            <a:r>
              <a:rPr lang="el-GR" dirty="0"/>
              <a:t>Τουλάχιστον δύο επαφές για τον οργανισμό Δικαιούχο θα είναι διαθέσιμες στη λίστα από προεπιλογή, ο </a:t>
            </a:r>
            <a:r>
              <a:rPr lang="en-US" b="1" dirty="0"/>
              <a:t>Contact Person</a:t>
            </a:r>
            <a:r>
              <a:rPr lang="el-GR" b="1" dirty="0"/>
              <a:t> </a:t>
            </a:r>
            <a:r>
              <a:rPr lang="el-GR" dirty="0"/>
              <a:t>και ο Νόμιμος Εκπρόσωπος</a:t>
            </a:r>
            <a:r>
              <a:rPr lang="en-US" dirty="0"/>
              <a:t> </a:t>
            </a:r>
            <a:r>
              <a:rPr lang="en-US" b="1" dirty="0"/>
              <a:t>Legal Representative</a:t>
            </a:r>
            <a:r>
              <a:rPr lang="el-GR" b="1" dirty="0"/>
              <a:t> </a:t>
            </a:r>
            <a:r>
              <a:rPr lang="el-GR" dirty="0"/>
              <a:t>του έργου όπως υποβάλλονται κατά την Αίτηση.</a:t>
            </a:r>
            <a:endParaRPr lang="en-US" dirty="0"/>
          </a:p>
        </p:txBody>
      </p:sp>
      <p:sp>
        <p:nvSpPr>
          <p:cNvPr id="6" name="Rectangle 5"/>
          <p:cNvSpPr/>
          <p:nvPr/>
        </p:nvSpPr>
        <p:spPr>
          <a:xfrm>
            <a:off x="749642" y="1788147"/>
            <a:ext cx="10803925" cy="646331"/>
          </a:xfrm>
          <a:prstGeom prst="rect">
            <a:avLst/>
          </a:prstGeom>
        </p:spPr>
        <p:txBody>
          <a:bodyPr wrap="square">
            <a:spAutoFit/>
          </a:bodyPr>
          <a:lstStyle/>
          <a:p>
            <a:pPr marL="285750" indent="-285750">
              <a:buFont typeface="Arial" panose="020B0604020202020204" pitchFamily="34" charset="0"/>
              <a:buChar char="•"/>
            </a:pPr>
            <a:r>
              <a:rPr lang="el-GR" dirty="0"/>
              <a:t>Εάν απαιτούνται άλλες επαφές για πρόσβαση στο έργο, </a:t>
            </a:r>
            <a:r>
              <a:rPr lang="el-GR" b="1" u="sng" dirty="0">
                <a:solidFill>
                  <a:srgbClr val="59999B"/>
                </a:solidFill>
              </a:rPr>
              <a:t>οι υπάρχοντες δικαιούχοι χρήστες</a:t>
            </a:r>
            <a:r>
              <a:rPr lang="el-GR" dirty="0"/>
              <a:t> μπορούν να τις προσθέσουν.</a:t>
            </a:r>
            <a:endParaRPr lang="en-US" dirty="0"/>
          </a:p>
        </p:txBody>
      </p:sp>
    </p:spTree>
    <p:extLst>
      <p:ext uri="{BB962C8B-B14F-4D97-AF65-F5344CB8AC3E}">
        <p14:creationId xmlns:p14="http://schemas.microsoft.com/office/powerpoint/2010/main" val="431876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wikis.ec.europa.eu/download/attachments/36700325/BM_Contacts_031.jpg?version=1&amp;modificationDate=1630405895341&amp;api=v2&amp;effects=border-simple,blur-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67" y="1847393"/>
            <a:ext cx="11678613" cy="20409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0972" y="97178"/>
            <a:ext cx="4073551" cy="523220"/>
          </a:xfrm>
          <a:prstGeom prst="rect">
            <a:avLst/>
          </a:prstGeom>
        </p:spPr>
        <p:txBody>
          <a:bodyPr wrap="none">
            <a:spAutoFit/>
          </a:bodyPr>
          <a:lstStyle/>
          <a:p>
            <a:r>
              <a:rPr lang="el-GR" sz="2800" dirty="0">
                <a:solidFill>
                  <a:schemeClr val="bg1"/>
                </a:solidFill>
                <a:latin typeface="Verdana" panose="020B0604030504040204" pitchFamily="34" charset="0"/>
                <a:ea typeface="Verdana" panose="020B0604030504040204" pitchFamily="34" charset="0"/>
              </a:rPr>
              <a:t>Προσθέστε μια επαφή</a:t>
            </a:r>
            <a:endParaRPr lang="en-US" sz="28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724797" y="736156"/>
            <a:ext cx="6096000" cy="923330"/>
          </a:xfrm>
          <a:prstGeom prst="rect">
            <a:avLst/>
          </a:prstGeom>
        </p:spPr>
        <p:txBody>
          <a:bodyPr>
            <a:spAutoFit/>
          </a:bodyPr>
          <a:lstStyle/>
          <a:p>
            <a:r>
              <a:rPr lang="el-GR" dirty="0"/>
              <a:t>Κάντε κλικ στο κουμπί </a:t>
            </a:r>
            <a:r>
              <a:rPr lang="en-US" b="1" dirty="0"/>
              <a:t>"Add contact" button</a:t>
            </a:r>
          </a:p>
          <a:p>
            <a:endParaRPr lang="en-US" dirty="0"/>
          </a:p>
          <a:p>
            <a:r>
              <a:rPr lang="el-GR" dirty="0"/>
              <a:t>Κάντε κλικ στο κουμπί </a:t>
            </a:r>
            <a:r>
              <a:rPr lang="en-US" dirty="0"/>
              <a:t> </a:t>
            </a:r>
            <a:r>
              <a:rPr lang="en-US" b="1" dirty="0"/>
              <a:t>Add contact</a:t>
            </a:r>
            <a:r>
              <a:rPr lang="en-US" dirty="0"/>
              <a:t>. </a:t>
            </a:r>
          </a:p>
        </p:txBody>
      </p:sp>
      <p:sp>
        <p:nvSpPr>
          <p:cNvPr id="7" name="Rectangle 6"/>
          <p:cNvSpPr/>
          <p:nvPr/>
        </p:nvSpPr>
        <p:spPr>
          <a:xfrm>
            <a:off x="515581" y="4154911"/>
            <a:ext cx="11260183" cy="1754326"/>
          </a:xfrm>
          <a:prstGeom prst="rect">
            <a:avLst/>
          </a:prstGeom>
        </p:spPr>
        <p:txBody>
          <a:bodyPr wrap="square">
            <a:spAutoFit/>
          </a:bodyPr>
          <a:lstStyle/>
          <a:p>
            <a:r>
              <a:rPr lang="el-GR" b="1" dirty="0"/>
              <a:t>Πληροφορίες</a:t>
            </a:r>
            <a:endParaRPr lang="en-US" b="1" dirty="0"/>
          </a:p>
          <a:p>
            <a:pPr marL="342900" indent="-342900">
              <a:buFont typeface="+mj-lt"/>
              <a:buAutoNum type="arabicPeriod"/>
            </a:pPr>
            <a:r>
              <a:rPr lang="el-GR" dirty="0"/>
              <a:t>Όλα τα υποχρεωτικά πεδία φέρουν την ένδειξη με κόκκινο αστερίσκο (</a:t>
            </a:r>
            <a:r>
              <a:rPr lang="el-GR" dirty="0">
                <a:solidFill>
                  <a:srgbClr val="FF0000"/>
                </a:solidFill>
              </a:rPr>
              <a:t>*</a:t>
            </a:r>
            <a:r>
              <a:rPr lang="el-GR" dirty="0"/>
              <a:t>).</a:t>
            </a:r>
            <a:endParaRPr lang="en-US" dirty="0"/>
          </a:p>
          <a:p>
            <a:pPr marL="342900" indent="-342900">
              <a:buFont typeface="+mj-lt"/>
              <a:buAutoNum type="arabicPeriod"/>
            </a:pPr>
            <a:r>
              <a:rPr lang="el-GR" dirty="0"/>
              <a:t>Ορισμένα πεδία έχουν όριο χαρακτήρων, που υποδεικνύεται από τον αριθμό που εμφανίζεται στην επάνω δεξιά γωνία του συγκεκριμένου πεδίου. Όταν σημειώσει 0, ο αριθμός εμφανίζεται με κόκκινο χρώμα και δεν μπορούν να προστεθούν άλλοι χαρακτήρες.</a:t>
            </a:r>
            <a:endParaRPr lang="en-US" dirty="0"/>
          </a:p>
          <a:p>
            <a:pPr marL="342900" indent="-342900">
              <a:buFont typeface="+mj-lt"/>
              <a:buAutoNum type="arabicPeriod"/>
            </a:pPr>
            <a:r>
              <a:rPr lang="el-GR" dirty="0"/>
              <a:t>Χρησιμοποιήστε τις διαθέσιμες γραμμές κύλισης για πρόσβαση σε όλα τα πεδία που πρέπει να συμπληρωθούν.</a:t>
            </a:r>
            <a:endParaRPr lang="en-US" dirty="0"/>
          </a:p>
        </p:txBody>
      </p:sp>
    </p:spTree>
    <p:extLst>
      <p:ext uri="{BB962C8B-B14F-4D97-AF65-F5344CB8AC3E}">
        <p14:creationId xmlns:p14="http://schemas.microsoft.com/office/powerpoint/2010/main" val="1743960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050" y="104724"/>
            <a:ext cx="3986989" cy="523220"/>
          </a:xfrm>
          <a:prstGeom prst="rect">
            <a:avLst/>
          </a:prstGeom>
        </p:spPr>
        <p:txBody>
          <a:bodyPr wrap="none">
            <a:spAutoFit/>
          </a:bodyPr>
          <a:lstStyle/>
          <a:p>
            <a:r>
              <a:rPr lang="el-GR" sz="2800" dirty="0">
                <a:solidFill>
                  <a:schemeClr val="bg1"/>
                </a:solidFill>
                <a:latin typeface="Verdana" panose="020B0604030504040204" pitchFamily="34" charset="0"/>
                <a:ea typeface="Verdana" panose="020B0604030504040204" pitchFamily="34" charset="0"/>
              </a:rPr>
              <a:t>Αφαιρέστε μια επαφή</a:t>
            </a:r>
            <a:endParaRPr lang="en-US" sz="28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685799" y="860380"/>
            <a:ext cx="4768806" cy="369332"/>
          </a:xfrm>
          <a:prstGeom prst="rect">
            <a:avLst/>
          </a:prstGeom>
        </p:spPr>
        <p:txBody>
          <a:bodyPr wrap="none">
            <a:spAutoFit/>
          </a:bodyPr>
          <a:lstStyle/>
          <a:p>
            <a:r>
              <a:rPr lang="en-US" dirty="0"/>
              <a:t> </a:t>
            </a:r>
            <a:r>
              <a:rPr lang="el-GR" dirty="0"/>
              <a:t>Κάντε κλικ στο εικονίδιο Διαγραφή </a:t>
            </a:r>
            <a:r>
              <a:rPr lang="en-US" b="1" dirty="0"/>
              <a:t>Delete icon</a:t>
            </a:r>
          </a:p>
        </p:txBody>
      </p:sp>
      <p:pic>
        <p:nvPicPr>
          <p:cNvPr id="5" name="Picture 4"/>
          <p:cNvPicPr>
            <a:picLocks noChangeAspect="1"/>
          </p:cNvPicPr>
          <p:nvPr/>
        </p:nvPicPr>
        <p:blipFill>
          <a:blip r:embed="rId3"/>
          <a:stretch>
            <a:fillRect/>
          </a:stretch>
        </p:blipFill>
        <p:spPr>
          <a:xfrm>
            <a:off x="685799" y="1417424"/>
            <a:ext cx="11046879" cy="2458900"/>
          </a:xfrm>
          <a:prstGeom prst="rect">
            <a:avLst/>
          </a:prstGeom>
        </p:spPr>
      </p:pic>
      <p:sp>
        <p:nvSpPr>
          <p:cNvPr id="6" name="Rectangle 5"/>
          <p:cNvSpPr/>
          <p:nvPr/>
        </p:nvSpPr>
        <p:spPr>
          <a:xfrm>
            <a:off x="121298" y="4207059"/>
            <a:ext cx="12418479" cy="1477328"/>
          </a:xfrm>
          <a:prstGeom prst="rect">
            <a:avLst/>
          </a:prstGeom>
        </p:spPr>
        <p:txBody>
          <a:bodyPr wrap="square">
            <a:spAutoFit/>
          </a:bodyPr>
          <a:lstStyle/>
          <a:p>
            <a:r>
              <a:rPr lang="el-GR" dirty="0"/>
              <a:t>Η λίστα των επαφών που ανήκουν στον οργανισμό Δικαιούχο πρέπει να περιλαμβάνει τουλάχιστον μία επαφή που έχει επισημανθεί ως κύρια επαφή, έτσι ώστε οι αυτόματες ειδοποιήσεις να μπορούν πάντα να φτάσουν σε έναν έγκυρο παραλήπτη.</a:t>
            </a:r>
          </a:p>
          <a:p>
            <a:endParaRPr lang="el-GR" dirty="0"/>
          </a:p>
          <a:p>
            <a:r>
              <a:rPr lang="el-GR" dirty="0"/>
              <a:t>Η λίστα των επαφών που ανήκουν στον οργανισμό Δικαιούχο πρέπει να περιλαμβάνει τουλάχιστον μία επαφή με πλήρη πρόσβαση στο έργο.</a:t>
            </a:r>
            <a:endParaRPr lang="en-US" dirty="0"/>
          </a:p>
        </p:txBody>
      </p:sp>
    </p:spTree>
    <p:extLst>
      <p:ext uri="{BB962C8B-B14F-4D97-AF65-F5344CB8AC3E}">
        <p14:creationId xmlns:p14="http://schemas.microsoft.com/office/powerpoint/2010/main" val="2587060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571" y="602727"/>
            <a:ext cx="11128310" cy="2557873"/>
          </a:xfrm>
        </p:spPr>
        <p:txBody>
          <a:bodyPr/>
          <a:lstStyle/>
          <a:p>
            <a:pPr marL="285750" lvl="0" indent="-285750" algn="just">
              <a:lnSpc>
                <a:spcPct val="100000"/>
              </a:lnSpc>
              <a:spcBef>
                <a:spcPts val="0"/>
              </a:spcBef>
              <a:buFont typeface="Courier New" panose="02070309020205020404" pitchFamily="49" charset="0"/>
              <a:buChar char="o"/>
            </a:pPr>
            <a:r>
              <a:rPr lang="el-GR" sz="1800" dirty="0">
                <a:solidFill>
                  <a:prstClr val="black"/>
                </a:solidFill>
                <a:latin typeface="Calibri" panose="020F0502020204030204"/>
                <a:ea typeface="+mn-ea"/>
                <a:cs typeface="+mn-cs"/>
              </a:rPr>
              <a:t>Στην  ενότητα </a:t>
            </a:r>
            <a:r>
              <a:rPr lang="el-GR" sz="1800" b="1" dirty="0">
                <a:solidFill>
                  <a:prstClr val="black"/>
                </a:solidFill>
                <a:latin typeface="Calibri" panose="020F0502020204030204"/>
                <a:ea typeface="+mn-ea"/>
                <a:cs typeface="+mn-cs"/>
              </a:rPr>
              <a:t>Δραστηριότητες κινητικότητας </a:t>
            </a:r>
            <a:r>
              <a:rPr lang="el-GR" sz="1800" dirty="0">
                <a:solidFill>
                  <a:prstClr val="black"/>
                </a:solidFill>
                <a:latin typeface="Calibri" panose="020F0502020204030204"/>
                <a:ea typeface="+mn-ea"/>
                <a:cs typeface="+mn-cs"/>
              </a:rPr>
              <a:t>μπορείτε να συμπληρώσετε τα βασικά στοιχεία των συμμετεχόντων, να αποθηκεύσετε τις πληροφορίες ως πρόχειρο και να συνεχίσετε να ενημερώνετε τη δραστηριότητα κινητικότητας είτε αμέσως είτε σε μεταγενέστερο στάδιο.</a:t>
            </a:r>
            <a:br>
              <a:rPr lang="el-GR" sz="1800" dirty="0">
                <a:solidFill>
                  <a:prstClr val="black"/>
                </a:solidFill>
                <a:latin typeface="Calibri" panose="020F0502020204030204"/>
                <a:ea typeface="+mn-ea"/>
                <a:cs typeface="+mn-cs"/>
              </a:rPr>
            </a:br>
            <a:br>
              <a:rPr lang="el-GR" sz="1800" dirty="0">
                <a:solidFill>
                  <a:prstClr val="black"/>
                </a:solidFill>
                <a:latin typeface="Calibri" panose="020F0502020204030204"/>
                <a:ea typeface="+mn-ea"/>
                <a:cs typeface="+mn-cs"/>
              </a:rPr>
            </a:br>
            <a:r>
              <a:rPr lang="el-GR" sz="1800" dirty="0">
                <a:solidFill>
                  <a:prstClr val="black"/>
                </a:solidFill>
                <a:latin typeface="Calibri" panose="020F0502020204030204"/>
                <a:ea typeface="+mn-ea"/>
                <a:cs typeface="+mn-cs"/>
              </a:rPr>
              <a:t>Τα σχέδια δραστηριοτήτων κινητικότητας πρέπει να ολοκληρωθούν ή να αφαιρεθούν πριν από την προσπάθεια υποβολής της έκθεσης του δικαιούχου, καθώς δεν θα ληφθούν υπόψη στη σύνοψη του προϋπολογισμού. Είναι επίσης δυνατό να ολοκληρωθούν όλες οι δραστηριότητες κινητικότητας χρησιμοποιώντας τη λειτουργία εισαγωγής και εξαγωγής δραστηριοτήτων κινητικότητας. </a:t>
            </a:r>
          </a:p>
        </p:txBody>
      </p:sp>
      <p:sp>
        <p:nvSpPr>
          <p:cNvPr id="3" name="Subtitle 2"/>
          <p:cNvSpPr>
            <a:spLocks noGrp="1"/>
          </p:cNvSpPr>
          <p:nvPr>
            <p:ph type="subTitle" idx="1"/>
          </p:nvPr>
        </p:nvSpPr>
        <p:spPr>
          <a:xfrm>
            <a:off x="-1667071" y="0"/>
            <a:ext cx="9644743" cy="919065"/>
          </a:xfrm>
        </p:spPr>
        <p:txBody>
          <a:bodyPr/>
          <a:lstStyle/>
          <a:p>
            <a:r>
              <a:rPr lang="el-GR" sz="3200" dirty="0">
                <a:solidFill>
                  <a:schemeClr val="bg1"/>
                </a:solidFill>
              </a:rPr>
              <a:t>Δραστηριότητες Κινητικότητας </a:t>
            </a:r>
            <a:endParaRPr lang="en-GB" sz="3200" dirty="0">
              <a:solidFill>
                <a:schemeClr val="bg1"/>
              </a:solidFill>
            </a:endParaRPr>
          </a:p>
        </p:txBody>
      </p:sp>
      <p:pic>
        <p:nvPicPr>
          <p:cNvPr id="5" name="Picture 4"/>
          <p:cNvPicPr>
            <a:picLocks noChangeAspect="1"/>
          </p:cNvPicPr>
          <p:nvPr/>
        </p:nvPicPr>
        <p:blipFill rotWithShape="1">
          <a:blip r:embed="rId2"/>
          <a:srcRect t="28299"/>
          <a:stretch/>
        </p:blipFill>
        <p:spPr>
          <a:xfrm>
            <a:off x="0" y="3444591"/>
            <a:ext cx="10198083" cy="3413409"/>
          </a:xfrm>
          <a:prstGeom prst="rect">
            <a:avLst/>
          </a:prstGeom>
        </p:spPr>
      </p:pic>
    </p:spTree>
    <p:extLst>
      <p:ext uri="{BB962C8B-B14F-4D97-AF65-F5344CB8AC3E}">
        <p14:creationId xmlns:p14="http://schemas.microsoft.com/office/powerpoint/2010/main" val="3282091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67071" y="0"/>
            <a:ext cx="9644743" cy="919065"/>
          </a:xfrm>
        </p:spPr>
        <p:txBody>
          <a:bodyPr/>
          <a:lstStyle/>
          <a:p>
            <a:r>
              <a:rPr lang="el-GR" sz="3200" dirty="0">
                <a:solidFill>
                  <a:schemeClr val="bg1"/>
                </a:solidFill>
              </a:rPr>
              <a:t>Είδη Κινητικότητας </a:t>
            </a:r>
            <a:endParaRPr lang="en-GB" sz="3200" dirty="0">
              <a:solidFill>
                <a:schemeClr val="bg1"/>
              </a:solidFill>
            </a:endParaRPr>
          </a:p>
        </p:txBody>
      </p:sp>
      <p:sp>
        <p:nvSpPr>
          <p:cNvPr id="4" name="Title 3"/>
          <p:cNvSpPr>
            <a:spLocks noGrp="1"/>
          </p:cNvSpPr>
          <p:nvPr>
            <p:ph type="ctrTitle"/>
          </p:nvPr>
        </p:nvSpPr>
        <p:spPr/>
        <p:txBody>
          <a:bodyPr/>
          <a:lstStyle/>
          <a:p>
            <a:endParaRPr lang="en-GB" dirty="0"/>
          </a:p>
        </p:txBody>
      </p:sp>
      <p:pic>
        <p:nvPicPr>
          <p:cNvPr id="7" name="Picture 6"/>
          <p:cNvPicPr>
            <a:picLocks noChangeAspect="1"/>
          </p:cNvPicPr>
          <p:nvPr/>
        </p:nvPicPr>
        <p:blipFill>
          <a:blip r:embed="rId2"/>
          <a:stretch>
            <a:fillRect/>
          </a:stretch>
        </p:blipFill>
        <p:spPr>
          <a:xfrm>
            <a:off x="65315" y="830425"/>
            <a:ext cx="12201249" cy="6027575"/>
          </a:xfrm>
          <a:prstGeom prst="rect">
            <a:avLst/>
          </a:prstGeom>
        </p:spPr>
      </p:pic>
    </p:spTree>
    <p:extLst>
      <p:ext uri="{BB962C8B-B14F-4D97-AF65-F5344CB8AC3E}">
        <p14:creationId xmlns:p14="http://schemas.microsoft.com/office/powerpoint/2010/main" val="3163707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616033"/>
            <a:ext cx="12531012" cy="4753525"/>
          </a:xfrm>
        </p:spPr>
        <p:txBody>
          <a:bodyPr/>
          <a:lstStyle/>
          <a:p>
            <a:pPr lvl="1" algn="l"/>
            <a:r>
              <a:rPr lang="el-GR" sz="1800" b="1" dirty="0"/>
              <a:t>Διεθνής κινητικότητα / </a:t>
            </a:r>
            <a:r>
              <a:rPr lang="en-GB" sz="1800" b="1" dirty="0">
                <a:solidFill>
                  <a:srgbClr val="59999B"/>
                </a:solidFill>
              </a:rPr>
              <a:t>International Mobility Activity </a:t>
            </a:r>
            <a:endParaRPr lang="el-GR" sz="1800" b="1" dirty="0">
              <a:solidFill>
                <a:srgbClr val="59999B"/>
              </a:solidFill>
            </a:endParaRPr>
          </a:p>
          <a:p>
            <a:pPr lvl="1" algn="l"/>
            <a:r>
              <a:rPr lang="el-GR" sz="1800" dirty="0"/>
              <a:t>Αυτή η σημαία ελέγχεται αυτόματα εάν η δραστηριότητα κινητικότητας λαμβάνει μέρος  μεταξύ μιας χώρας του προγράμματος και μιας χώρας εταίρου. </a:t>
            </a:r>
            <a:endParaRPr lang="en-GB" sz="1800" dirty="0"/>
          </a:p>
          <a:p>
            <a:pPr lvl="1" algn="l"/>
            <a:r>
              <a:rPr lang="el-GR" sz="1800" b="1" dirty="0"/>
              <a:t>Μικτό εντατικό πρόγραμμα</a:t>
            </a:r>
            <a:r>
              <a:rPr lang="en-GB" sz="1800" b="1" dirty="0"/>
              <a:t>/ </a:t>
            </a:r>
            <a:r>
              <a:rPr lang="en-GB" sz="1800" b="1" dirty="0">
                <a:solidFill>
                  <a:srgbClr val="59999B"/>
                </a:solidFill>
              </a:rPr>
              <a:t>Blended Intensive Programme</a:t>
            </a:r>
            <a:endParaRPr lang="el-GR" sz="1800" dirty="0">
              <a:solidFill>
                <a:srgbClr val="59999B"/>
              </a:solidFill>
            </a:endParaRPr>
          </a:p>
          <a:p>
            <a:pPr lvl="1" algn="l"/>
            <a:r>
              <a:rPr lang="el-GR" sz="1800" dirty="0"/>
              <a:t>όλες οι δραστηριότητες κινητικότητας με επιλεγμένη αυτή τη σημαία θα υπολογίζονται στον αριθμό των αναφερόμενων συμμετεχόντων στην ενότητα </a:t>
            </a:r>
            <a:r>
              <a:rPr lang="el-GR" sz="1800" b="1" dirty="0"/>
              <a:t>Μικτά Εντατικά Προγράμματα</a:t>
            </a:r>
            <a:r>
              <a:rPr lang="el-GR" sz="1800" dirty="0"/>
              <a:t> του έργου. </a:t>
            </a:r>
          </a:p>
          <a:p>
            <a:pPr lvl="1" algn="l"/>
            <a:r>
              <a:rPr lang="el-GR" sz="1800" b="1" dirty="0"/>
              <a:t>Μικτή δραστηριότητα κινητικότητας</a:t>
            </a:r>
            <a:r>
              <a:rPr lang="en-GB" sz="1800" b="1" dirty="0"/>
              <a:t> / </a:t>
            </a:r>
            <a:r>
              <a:rPr lang="en-GB" sz="1800" b="1" dirty="0">
                <a:solidFill>
                  <a:srgbClr val="59999B"/>
                </a:solidFill>
              </a:rPr>
              <a:t>Blended Mobility Activity </a:t>
            </a:r>
            <a:r>
              <a:rPr lang="en-GB" sz="1800" dirty="0"/>
              <a:t>Y</a:t>
            </a:r>
            <a:r>
              <a:rPr lang="el-GR" sz="1800" dirty="0" err="1"/>
              <a:t>ποδεικνύει</a:t>
            </a:r>
            <a:r>
              <a:rPr lang="el-GR" sz="1800" dirty="0"/>
              <a:t> ότι η δραστηριότητα κινητικότητας πραγματοποιείται σε μικτή μορφή (φυσική δραστηριότητα στο εξωτερικό σε συνδυασμό με εικονικό στοιχείο). </a:t>
            </a:r>
          </a:p>
          <a:p>
            <a:pPr lvl="1" algn="l"/>
            <a:r>
              <a:rPr lang="el-GR" sz="1800" dirty="0"/>
              <a:t>Εάν αυτή η σημαία είναι επιλεγμένη, πρέπει επίσης να δώσετε λεπτομέρειες σχετικά με τη διάρκεια της </a:t>
            </a:r>
            <a:endParaRPr lang="en-GB" sz="1800" dirty="0"/>
          </a:p>
          <a:p>
            <a:pPr lvl="1" algn="l"/>
            <a:r>
              <a:rPr lang="el-GR" sz="1800" dirty="0"/>
              <a:t>διαδικτυακής δραστηριότητας  </a:t>
            </a:r>
          </a:p>
          <a:p>
            <a:pPr lvl="1" algn="l"/>
            <a:r>
              <a:rPr lang="el-GR" sz="1800" b="1" dirty="0"/>
              <a:t>Ανωτέρα βία</a:t>
            </a:r>
            <a:r>
              <a:rPr lang="el-GR" sz="1800" dirty="0"/>
              <a:t>  </a:t>
            </a:r>
            <a:r>
              <a:rPr lang="en-GB" sz="1800" dirty="0"/>
              <a:t>/ </a:t>
            </a:r>
            <a:r>
              <a:rPr lang="en-GB" sz="1800" b="1" dirty="0">
                <a:solidFill>
                  <a:srgbClr val="59999B"/>
                </a:solidFill>
              </a:rPr>
              <a:t>Force Majeure</a:t>
            </a:r>
            <a:endParaRPr lang="el-GR" sz="1800" b="1" dirty="0">
              <a:solidFill>
                <a:srgbClr val="59999B"/>
              </a:solidFill>
            </a:endParaRPr>
          </a:p>
          <a:p>
            <a:pPr lvl="1" algn="l"/>
            <a:endParaRPr lang="el-GR" sz="1800" dirty="0"/>
          </a:p>
          <a:p>
            <a:pPr lvl="1" algn="l"/>
            <a:endParaRPr lang="el-GR" sz="1800" dirty="0"/>
          </a:p>
          <a:p>
            <a:pPr lvl="1" algn="l"/>
            <a:endParaRPr lang="el-GR" sz="1800" dirty="0"/>
          </a:p>
          <a:p>
            <a:endParaRPr lang="en-GB" sz="1800" dirty="0"/>
          </a:p>
        </p:txBody>
      </p:sp>
      <p:pic>
        <p:nvPicPr>
          <p:cNvPr id="4" name="Picture 3"/>
          <p:cNvPicPr>
            <a:picLocks noChangeAspect="1"/>
          </p:cNvPicPr>
          <p:nvPr/>
        </p:nvPicPr>
        <p:blipFill rotWithShape="1">
          <a:blip r:embed="rId3"/>
          <a:srcRect l="10818" r="11316" b="14122"/>
          <a:stretch/>
        </p:blipFill>
        <p:spPr>
          <a:xfrm>
            <a:off x="83976" y="767265"/>
            <a:ext cx="8257593" cy="2881004"/>
          </a:xfrm>
          <a:prstGeom prst="rect">
            <a:avLst/>
          </a:prstGeom>
        </p:spPr>
      </p:pic>
      <p:sp>
        <p:nvSpPr>
          <p:cNvPr id="5" name="TextBox 4">
            <a:extLst>
              <a:ext uri="{FF2B5EF4-FFF2-40B4-BE49-F238E27FC236}">
                <a16:creationId xmlns:a16="http://schemas.microsoft.com/office/drawing/2014/main" id="{CC6F8AAC-2DAA-0346-B3D2-B832D159BF4C}"/>
              </a:ext>
            </a:extLst>
          </p:cNvPr>
          <p:cNvSpPr txBox="1"/>
          <p:nvPr/>
        </p:nvSpPr>
        <p:spPr>
          <a:xfrm flipH="1">
            <a:off x="-3651923" y="0"/>
            <a:ext cx="10684042" cy="523220"/>
          </a:xfrm>
          <a:prstGeom prst="rect">
            <a:avLst/>
          </a:prstGeom>
          <a:noFill/>
        </p:spPr>
        <p:txBody>
          <a:bodyPr wrap="square" rtlCol="0">
            <a:spAutoFit/>
          </a:bodyPr>
          <a:lstStyle/>
          <a:p>
            <a:pPr algn="ctr"/>
            <a:r>
              <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rPr>
              <a:t>Activity Flags</a:t>
            </a:r>
          </a:p>
        </p:txBody>
      </p:sp>
    </p:spTree>
    <p:extLst>
      <p:ext uri="{BB962C8B-B14F-4D97-AF65-F5344CB8AC3E}">
        <p14:creationId xmlns:p14="http://schemas.microsoft.com/office/powerpoint/2010/main" val="3209728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 y="886830"/>
            <a:ext cx="11809445" cy="6129790"/>
          </a:xfrm>
        </p:spPr>
        <p:txBody>
          <a:bodyPr/>
          <a:lstStyle/>
          <a:p>
            <a:pPr algn="l"/>
            <a:r>
              <a:rPr lang="el-GR" dirty="0"/>
              <a:t>Εάν έχει οριστεί η σημαία Ανωτέρας Βίας, επηρεάζονται τα ακόλουθα πεδία διάρκειας και επιχορήγησης: </a:t>
            </a:r>
          </a:p>
          <a:p>
            <a:pPr algn="l"/>
            <a:r>
              <a:rPr lang="el-GR" b="1" dirty="0"/>
              <a:t>Διάρκεια της περιόδου δραστηριότητας κινητικότητας (ημέρες)</a:t>
            </a:r>
            <a:r>
              <a:rPr lang="en-GB" dirty="0"/>
              <a:t>: </a:t>
            </a:r>
            <a:r>
              <a:rPr lang="el-GR" dirty="0"/>
              <a:t>ο επιχειρηματικός κανόνας που ελέγχει την ελάχιστη διάρκεια δεν θα ισχύει πλέον σε περίπτωση Ανωτέρας Βίας.</a:t>
            </a:r>
          </a:p>
          <a:p>
            <a:pPr algn="l"/>
            <a:r>
              <a:rPr lang="el-GR" b="1" dirty="0"/>
              <a:t>Αριθμός ωρών διδασκαλίας (κινητικότητα προσωπικού μόνο για διδασκαλία)</a:t>
            </a:r>
            <a:r>
              <a:rPr lang="el-GR" dirty="0"/>
              <a:t> </a:t>
            </a:r>
            <a:r>
              <a:rPr lang="en-GB" dirty="0"/>
              <a:t>: </a:t>
            </a:r>
            <a:r>
              <a:rPr lang="el-GR" dirty="0"/>
              <a:t>ο επιχειρηματικός κανόνας που ελέγχει το ελάχιστο των 8 ωρών την εβδομάδα δεν θα ισχύει πλέον </a:t>
            </a:r>
          </a:p>
          <a:p>
            <a:pPr algn="l"/>
            <a:r>
              <a:rPr lang="el-GR" b="1" dirty="0"/>
              <a:t>Υποστήριξη ταξιδιού</a:t>
            </a:r>
            <a:r>
              <a:rPr lang="en-GB" dirty="0"/>
              <a:t>:</a:t>
            </a:r>
            <a:r>
              <a:rPr lang="el-GR" dirty="0"/>
              <a:t> το πεδίο γίνεται επεξεργάσιμο. Εάν υπήρχαν ήδη τιμές, διατηρούνται.</a:t>
            </a:r>
          </a:p>
          <a:p>
            <a:pPr algn="l"/>
            <a:r>
              <a:rPr lang="el-GR" b="1" dirty="0"/>
              <a:t>Ατομική υποστήριξη</a:t>
            </a:r>
            <a:r>
              <a:rPr lang="en-GB" dirty="0"/>
              <a:t>:</a:t>
            </a:r>
            <a:r>
              <a:rPr lang="el-GR" dirty="0"/>
              <a:t> το πεδίο γίνεται επεξεργάσιμο. Εάν υπήρχαν ήδη τιμές, διατηρούνται.</a:t>
            </a:r>
          </a:p>
          <a:p>
            <a:pPr algn="l"/>
            <a:r>
              <a:rPr lang="en-GB" b="1" dirty="0"/>
              <a:t>Inclusion Support for Organisation: </a:t>
            </a:r>
            <a:r>
              <a:rPr lang="el-GR" b="1" dirty="0"/>
              <a:t> </a:t>
            </a:r>
            <a:r>
              <a:rPr lang="el-GR" dirty="0"/>
              <a:t>το πεδίο γίνεται επεξεργάσιμο. Εάν υπήρχαν ήδη τιμές, διατηρούνται.</a:t>
            </a:r>
          </a:p>
          <a:p>
            <a:pPr algn="l"/>
            <a:r>
              <a:rPr lang="en-GB" b="1" dirty="0"/>
              <a:t>Participant Report: </a:t>
            </a:r>
            <a:r>
              <a:rPr lang="el-GR" dirty="0"/>
              <a:t>δεν απαιτείται για δραστηριότητες κινητικότητας που επισημαίνονται ως ανωτέρα βία και έχουν διάρκεια 1 ημέρας (δηλ. ακυρωμένες δραστηριότητες κινητικότητας, για τις οποίες η ημερομηνία έναρξης και λήξης είναι η ίδια). </a:t>
            </a:r>
          </a:p>
          <a:p>
            <a:endParaRPr lang="en-GB" dirty="0"/>
          </a:p>
        </p:txBody>
      </p:sp>
      <p:sp>
        <p:nvSpPr>
          <p:cNvPr id="4" name="TextBox 3">
            <a:extLst>
              <a:ext uri="{FF2B5EF4-FFF2-40B4-BE49-F238E27FC236}">
                <a16:creationId xmlns:a16="http://schemas.microsoft.com/office/drawing/2014/main" id="{CC6F8AAC-2DAA-0346-B3D2-B832D159BF4C}"/>
              </a:ext>
            </a:extLst>
          </p:cNvPr>
          <p:cNvSpPr txBox="1"/>
          <p:nvPr/>
        </p:nvSpPr>
        <p:spPr>
          <a:xfrm flipH="1">
            <a:off x="-2137448" y="76200"/>
            <a:ext cx="10684042" cy="523220"/>
          </a:xfrm>
          <a:prstGeom prst="rect">
            <a:avLst/>
          </a:prstGeom>
          <a:noFill/>
        </p:spPr>
        <p:txBody>
          <a:bodyPr wrap="square" rtlCol="0">
            <a:spAutoFit/>
          </a:bodyPr>
          <a:lstStyle/>
          <a:p>
            <a:pPr algn="ctr"/>
            <a:r>
              <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rPr>
              <a:t>Force Majeure/A</a:t>
            </a:r>
            <a:r>
              <a:rPr lang="el-GR" sz="2800" dirty="0" err="1">
                <a:solidFill>
                  <a:schemeClr val="bg1">
                    <a:lumMod val="95000"/>
                  </a:schemeClr>
                </a:solidFill>
                <a:latin typeface="Verdana" panose="020B0604030504040204" pitchFamily="34" charset="0"/>
                <a:ea typeface="Verdana" panose="020B0604030504040204" pitchFamily="34" charset="0"/>
                <a:cs typeface="Calibri" pitchFamily="34" charset="0"/>
              </a:rPr>
              <a:t>νωτέρα</a:t>
            </a:r>
            <a:r>
              <a:rPr lang="el-GR" sz="2800" dirty="0">
                <a:solidFill>
                  <a:schemeClr val="bg1">
                    <a:lumMod val="95000"/>
                  </a:schemeClr>
                </a:solidFill>
                <a:latin typeface="Verdana" panose="020B0604030504040204" pitchFamily="34" charset="0"/>
                <a:ea typeface="Verdana" panose="020B0604030504040204" pitchFamily="34" charset="0"/>
                <a:cs typeface="Calibri" pitchFamily="34" charset="0"/>
              </a:rPr>
              <a:t> Βία</a:t>
            </a:r>
            <a:endPar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endParaRPr>
          </a:p>
        </p:txBody>
      </p:sp>
    </p:spTree>
    <p:extLst>
      <p:ext uri="{BB962C8B-B14F-4D97-AF65-F5344CB8AC3E}">
        <p14:creationId xmlns:p14="http://schemas.microsoft.com/office/powerpoint/2010/main" val="385315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811763"/>
            <a:ext cx="11681927" cy="6802017"/>
          </a:xfrm>
        </p:spPr>
        <p:txBody>
          <a:bodyPr/>
          <a:lstStyle/>
          <a:p>
            <a:pPr algn="l"/>
            <a:endParaRPr lang="en-GB" sz="2000" dirty="0"/>
          </a:p>
          <a:p>
            <a:pPr marL="342900" indent="-342900" algn="l">
              <a:buFont typeface="Courier New" panose="02070309020205020404" pitchFamily="49" charset="0"/>
              <a:buChar char="o"/>
            </a:pPr>
            <a:r>
              <a:rPr lang="el-GR" sz="2000" dirty="0"/>
              <a:t>Για τα έτη πρόσκλησης 2021 και 2022</a:t>
            </a:r>
            <a:r>
              <a:rPr lang="en-GB" sz="2000" dirty="0"/>
              <a:t>, </a:t>
            </a:r>
            <a:r>
              <a:rPr lang="el-GR" sz="2000" dirty="0"/>
              <a:t>για όλους τους τύπους δραστηριοτήτων, οι οργανισμοί αποστολής</a:t>
            </a:r>
          </a:p>
          <a:p>
            <a:pPr algn="l"/>
            <a:r>
              <a:rPr lang="el-GR" sz="2000" dirty="0"/>
              <a:t>πρέπει να προέρχονται από χώρες του προγράμματος, συμπεριλαμβανομένων των τρίτων χωρών </a:t>
            </a:r>
          </a:p>
          <a:p>
            <a:pPr algn="l"/>
            <a:r>
              <a:rPr lang="el-GR" sz="2000" dirty="0"/>
              <a:t>συνδεδεμένων με το πρόγραμμα</a:t>
            </a:r>
          </a:p>
          <a:p>
            <a:pPr marL="342900" indent="-342900" algn="l">
              <a:buFont typeface="Courier New" panose="02070309020205020404" pitchFamily="49" charset="0"/>
              <a:buChar char="o"/>
            </a:pPr>
            <a:r>
              <a:rPr lang="el-GR" sz="2000" dirty="0"/>
              <a:t>Ανάλογα με τη φύση των δραστηριοτήτων, το έργο μπορεί να περιλαμβάνει μόνο ιδρύματα τριτοβάθμιας εκπαίδευσης (ΑΕΙ) ή μπορεί επίσης να περιλαμβάνει άλλους τύπους οργανισμών.</a:t>
            </a:r>
          </a:p>
          <a:p>
            <a:pPr marL="342900" indent="-342900" algn="l">
              <a:buFont typeface="Courier New" panose="02070309020205020404" pitchFamily="49" charset="0"/>
              <a:buChar char="o"/>
            </a:pPr>
            <a:r>
              <a:rPr lang="el-GR" sz="2000" dirty="0"/>
              <a:t>Ο  </a:t>
            </a:r>
            <a:r>
              <a:rPr lang="el-GR" sz="2000" dirty="0">
                <a:hlinkClick r:id="rId2"/>
              </a:rPr>
              <a:t>Χάρτης Erasmus για την Τριτοβάθμια Εκπαίδευση</a:t>
            </a:r>
            <a:r>
              <a:rPr lang="el-GR" sz="2000" dirty="0"/>
              <a:t> (ECHE)  απαιτείται για όλα τα ιδρύματα τριτοβάθμιας εκπαίδευσης από χώρες του προγράμματος που ενεργούν ως οργανισμοί αποστολής, καθώς και για εκείνα από χώρες του προγράμματος που ενεργούν ως οργανισμοί υποδοχής για δραστηριότητες </a:t>
            </a:r>
            <a:r>
              <a:rPr lang="el-GR" sz="2000" b="1" dirty="0"/>
              <a:t>κινητικότητας σπουδαστών για σπουδές</a:t>
            </a:r>
            <a:r>
              <a:rPr lang="el-GR" sz="2000" dirty="0"/>
              <a:t> και </a:t>
            </a:r>
            <a:r>
              <a:rPr lang="el-GR" sz="2000" b="1" dirty="0"/>
              <a:t> κινητικότητας προσωπικού για διδασκαλία</a:t>
            </a:r>
            <a:r>
              <a:rPr lang="el-GR" sz="2000" dirty="0"/>
              <a:t> .</a:t>
            </a:r>
          </a:p>
          <a:p>
            <a:pPr algn="l"/>
            <a:endParaRPr lang="en-GB" sz="2000" dirty="0"/>
          </a:p>
          <a:p>
            <a:pPr algn="l"/>
            <a:r>
              <a:rPr lang="el-GR" sz="2000" dirty="0"/>
              <a:t>Η διαπίστευση ECHE δεν απαιτείται στις ακόλουθες περιπτώσεις:</a:t>
            </a:r>
          </a:p>
          <a:p>
            <a:pPr algn="l"/>
            <a:r>
              <a:rPr lang="el-GR" sz="1800" b="1" dirty="0"/>
              <a:t>Κινητικότητα σπουδαστών για πρακτική άσκηση</a:t>
            </a:r>
            <a:r>
              <a:rPr lang="el-GR" sz="1800" dirty="0"/>
              <a:t> :  ο οργανισμός παραλαβής δεν χρειάζεται να διαθέτει έγκυρο ECHE</a:t>
            </a:r>
          </a:p>
          <a:p>
            <a:pPr algn="l"/>
            <a:r>
              <a:rPr lang="el-GR" sz="1800" b="1" dirty="0"/>
              <a:t>Κινητικότητα προσωπικού για εκπαίδευση</a:t>
            </a:r>
            <a:r>
              <a:rPr lang="el-GR" sz="1800" dirty="0"/>
              <a:t> : ο οργανισμός παραλαβής δεν χρειάζεται να διαθέτει έγκυρο ECHE</a:t>
            </a:r>
          </a:p>
          <a:p>
            <a:pPr algn="l"/>
            <a:r>
              <a:rPr lang="el-GR" sz="1800" b="1" dirty="0"/>
              <a:t>Κινητικότητα προσωπικού για διδασκαλία</a:t>
            </a:r>
            <a:r>
              <a:rPr lang="el-GR" sz="1800" dirty="0"/>
              <a:t> : για  </a:t>
            </a:r>
            <a:r>
              <a:rPr lang="el-GR" sz="1800" b="1" dirty="0"/>
              <a:t>προσκεκλημένο προσωπικό από επιχειρήσεις </a:t>
            </a:r>
            <a:r>
              <a:rPr lang="el-GR" sz="1800" dirty="0"/>
              <a:t>, ο οργανισμός αποστολής δεν  χρειάζεται να διαθέτει έγκυρο ECHE</a:t>
            </a:r>
          </a:p>
          <a:p>
            <a:pPr algn="l"/>
            <a:endParaRPr lang="en-GB" sz="2000" dirty="0"/>
          </a:p>
        </p:txBody>
      </p:sp>
      <p:sp>
        <p:nvSpPr>
          <p:cNvPr id="4" name="TextBox 3">
            <a:extLst>
              <a:ext uri="{FF2B5EF4-FFF2-40B4-BE49-F238E27FC236}">
                <a16:creationId xmlns:a16="http://schemas.microsoft.com/office/drawing/2014/main" id="{CC6F8AAC-2DAA-0346-B3D2-B832D159BF4C}"/>
              </a:ext>
            </a:extLst>
          </p:cNvPr>
          <p:cNvSpPr txBox="1"/>
          <p:nvPr/>
        </p:nvSpPr>
        <p:spPr>
          <a:xfrm flipH="1">
            <a:off x="-2632748" y="0"/>
            <a:ext cx="10684042" cy="523220"/>
          </a:xfrm>
          <a:prstGeom prst="rect">
            <a:avLst/>
          </a:prstGeom>
          <a:noFill/>
        </p:spPr>
        <p:txBody>
          <a:bodyPr wrap="square" rtlCol="0">
            <a:spAutoFit/>
          </a:bodyPr>
          <a:lstStyle/>
          <a:p>
            <a:pPr algn="ctr"/>
            <a:r>
              <a:rPr lang="el-GR" sz="2800" dirty="0">
                <a:solidFill>
                  <a:schemeClr val="bg1">
                    <a:lumMod val="95000"/>
                  </a:schemeClr>
                </a:solidFill>
                <a:latin typeface="Verdana" panose="020B0604030504040204" pitchFamily="34" charset="0"/>
                <a:ea typeface="Verdana" panose="020B0604030504040204" pitchFamily="34" charset="0"/>
                <a:cs typeface="Calibri" pitchFamily="34" charset="0"/>
              </a:rPr>
              <a:t>Συμμετέχοντες Οργανισμοί</a:t>
            </a:r>
            <a:endPar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endParaRPr>
          </a:p>
        </p:txBody>
      </p:sp>
    </p:spTree>
    <p:extLst>
      <p:ext uri="{BB962C8B-B14F-4D97-AF65-F5344CB8AC3E}">
        <p14:creationId xmlns:p14="http://schemas.microsoft.com/office/powerpoint/2010/main" val="3443443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3853" y="914400"/>
            <a:ext cx="11150082" cy="4963886"/>
          </a:xfrm>
        </p:spPr>
        <p:txBody>
          <a:bodyPr/>
          <a:lstStyle/>
          <a:p>
            <a:pPr algn="l"/>
            <a:r>
              <a:rPr lang="el-GR" b="1" dirty="0"/>
              <a:t>Συμμετέχοντες με λιγότερες ευκαιρίες</a:t>
            </a:r>
          </a:p>
          <a:p>
            <a:pPr algn="just"/>
            <a:r>
              <a:rPr lang="el-GR" dirty="0"/>
              <a:t>Για κάθε συμμετέχοντα με λιγότερες ευκαιρίες, πρέπει να σημειώνεται η σημαία </a:t>
            </a:r>
            <a:r>
              <a:rPr lang="en-GB" dirty="0">
                <a:solidFill>
                  <a:srgbClr val="59999B"/>
                </a:solidFill>
              </a:rPr>
              <a:t>Inclusion Support for participants</a:t>
            </a:r>
            <a:r>
              <a:rPr lang="en-GB" dirty="0"/>
              <a:t> </a:t>
            </a:r>
            <a:r>
              <a:rPr lang="el-GR" dirty="0"/>
              <a:t>στην οθόνη δραστηριότητας κινητικότητας.</a:t>
            </a:r>
          </a:p>
          <a:p>
            <a:pPr algn="just"/>
            <a:r>
              <a:rPr lang="el-GR" dirty="0"/>
              <a:t>Θα πρέπει επίσης να συμπληρώνεται η  ενότητα </a:t>
            </a:r>
            <a:r>
              <a:rPr lang="el-GR" dirty="0">
                <a:solidFill>
                  <a:srgbClr val="59999B"/>
                </a:solidFill>
              </a:rPr>
              <a:t>Λιγότερες Ευκαιρίες/</a:t>
            </a:r>
            <a:r>
              <a:rPr lang="en-GB" dirty="0">
                <a:solidFill>
                  <a:srgbClr val="59999B"/>
                </a:solidFill>
              </a:rPr>
              <a:t>Fewer Opportunities </a:t>
            </a:r>
            <a:r>
              <a:rPr lang="el-GR" dirty="0">
                <a:solidFill>
                  <a:srgbClr val="59999B"/>
                </a:solidFill>
              </a:rPr>
              <a:t> </a:t>
            </a:r>
            <a:r>
              <a:rPr lang="el-GR" dirty="0"/>
              <a:t>του έργου σας.</a:t>
            </a:r>
            <a:endParaRPr lang="en-GB" dirty="0"/>
          </a:p>
          <a:p>
            <a:pPr algn="just"/>
            <a:r>
              <a:rPr lang="el-GR" dirty="0"/>
              <a:t>Λόγω των κανόνων προστασίας δεδομένων, οποιαδήποτε πληροφορία σχετικά με λιγότερες ευκαιρίες που συναντούν οι συμμετέχοντες δεν πρέπει να συνδέεται άμεσα με έναν συγκεκριμένο συμμετέχοντα. </a:t>
            </a:r>
            <a:endParaRPr lang="en-GB" dirty="0"/>
          </a:p>
          <a:p>
            <a:pPr algn="just"/>
            <a:r>
              <a:rPr lang="el-GR" dirty="0"/>
              <a:t>Επομένως, εάν έχετε δηλώσει ότι το έργο σας περιλαμβάνει συμμετέχοντες με λιγότερες ευκαιρίες, θα πρέπει να παρέχετε μια επισκόπηση του αριθμού των συμμετεχόντων που έχουν λιγότερες ευκαιρίες υποδεικνύοντας τους λόγους</a:t>
            </a:r>
          </a:p>
          <a:p>
            <a:endParaRPr lang="en-GB" dirty="0"/>
          </a:p>
        </p:txBody>
      </p:sp>
      <p:sp>
        <p:nvSpPr>
          <p:cNvPr id="4" name="TextBox 3">
            <a:extLst>
              <a:ext uri="{FF2B5EF4-FFF2-40B4-BE49-F238E27FC236}">
                <a16:creationId xmlns:a16="http://schemas.microsoft.com/office/drawing/2014/main" id="{CC6F8AAC-2DAA-0346-B3D2-B832D159BF4C}"/>
              </a:ext>
            </a:extLst>
          </p:cNvPr>
          <p:cNvSpPr txBox="1"/>
          <p:nvPr/>
        </p:nvSpPr>
        <p:spPr>
          <a:xfrm flipH="1">
            <a:off x="-3213773" y="152400"/>
            <a:ext cx="10684042" cy="523220"/>
          </a:xfrm>
          <a:prstGeom prst="rect">
            <a:avLst/>
          </a:prstGeom>
          <a:noFill/>
        </p:spPr>
        <p:txBody>
          <a:bodyPr wrap="square" rtlCol="0">
            <a:spAutoFit/>
          </a:bodyPr>
          <a:lstStyle/>
          <a:p>
            <a:pPr algn="ctr"/>
            <a:r>
              <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rPr>
              <a:t>Fewer Opportunities</a:t>
            </a:r>
          </a:p>
        </p:txBody>
      </p:sp>
    </p:spTree>
    <p:extLst>
      <p:ext uri="{BB962C8B-B14F-4D97-AF65-F5344CB8AC3E}">
        <p14:creationId xmlns:p14="http://schemas.microsoft.com/office/powerpoint/2010/main" val="1584312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780" y="0"/>
            <a:ext cx="9755427" cy="523220"/>
          </a:xfrm>
          <a:prstGeom prst="rect">
            <a:avLst/>
          </a:prstGeom>
        </p:spPr>
        <p:txBody>
          <a:bodyPr wrap="none">
            <a:spAutoFit/>
          </a:bodyPr>
          <a:lstStyle/>
          <a:p>
            <a:r>
              <a:rPr lang="en-US" sz="2800" dirty="0">
                <a:solidFill>
                  <a:schemeClr val="bg1"/>
                </a:solidFill>
                <a:latin typeface="Verdana" panose="020B0604030504040204" pitchFamily="34" charset="0"/>
                <a:ea typeface="Verdana" panose="020B0604030504040204" pitchFamily="34" charset="0"/>
              </a:rPr>
              <a:t> Access "Fewer opportunities" in the Content menu</a:t>
            </a:r>
          </a:p>
        </p:txBody>
      </p:sp>
      <p:sp>
        <p:nvSpPr>
          <p:cNvPr id="6" name="Rectangle 5"/>
          <p:cNvSpPr/>
          <p:nvPr/>
        </p:nvSpPr>
        <p:spPr>
          <a:xfrm>
            <a:off x="339979" y="797511"/>
            <a:ext cx="11083757" cy="369332"/>
          </a:xfrm>
          <a:prstGeom prst="rect">
            <a:avLst/>
          </a:prstGeom>
        </p:spPr>
        <p:txBody>
          <a:bodyPr wrap="square">
            <a:spAutoFit/>
          </a:bodyPr>
          <a:lstStyle/>
          <a:p>
            <a:r>
              <a:rPr lang="el-GR" dirty="0"/>
              <a:t>Στο έργο σας, κάντε κλικ στο </a:t>
            </a:r>
            <a:r>
              <a:rPr lang="en-US" b="1" dirty="0"/>
              <a:t>Fewer opportunities </a:t>
            </a:r>
            <a:r>
              <a:rPr lang="el-GR" dirty="0"/>
              <a:t>στο </a:t>
            </a:r>
            <a:r>
              <a:rPr lang="en-US" b="1" dirty="0"/>
              <a:t>Content menu</a:t>
            </a:r>
            <a:r>
              <a:rPr lang="el-GR" dirty="0"/>
              <a:t>.</a:t>
            </a:r>
            <a:endParaRPr lang="en-US" dirty="0"/>
          </a:p>
        </p:txBody>
      </p:sp>
      <p:pic>
        <p:nvPicPr>
          <p:cNvPr id="7" name="Picture 6"/>
          <p:cNvPicPr>
            <a:picLocks noChangeAspect="1"/>
          </p:cNvPicPr>
          <p:nvPr/>
        </p:nvPicPr>
        <p:blipFill>
          <a:blip r:embed="rId2"/>
          <a:stretch>
            <a:fillRect/>
          </a:stretch>
        </p:blipFill>
        <p:spPr>
          <a:xfrm>
            <a:off x="339980" y="2422868"/>
            <a:ext cx="10883341" cy="4263392"/>
          </a:xfrm>
          <a:prstGeom prst="rect">
            <a:avLst/>
          </a:prstGeom>
        </p:spPr>
      </p:pic>
      <p:sp>
        <p:nvSpPr>
          <p:cNvPr id="2" name="Rectangle 1"/>
          <p:cNvSpPr/>
          <p:nvPr/>
        </p:nvSpPr>
        <p:spPr>
          <a:xfrm>
            <a:off x="339978" y="1147954"/>
            <a:ext cx="11852021" cy="646331"/>
          </a:xfrm>
          <a:prstGeom prst="rect">
            <a:avLst/>
          </a:prstGeom>
        </p:spPr>
        <p:txBody>
          <a:bodyPr wrap="square">
            <a:spAutoFit/>
          </a:bodyPr>
          <a:lstStyle/>
          <a:p>
            <a:r>
              <a:rPr lang="el-GR" dirty="0"/>
              <a:t>Εμφανίζεται η οθόνη </a:t>
            </a:r>
            <a:r>
              <a:rPr lang="en-US" b="1" dirty="0"/>
              <a:t>Fewer opportunities</a:t>
            </a:r>
            <a:r>
              <a:rPr lang="el-GR" dirty="0"/>
              <a:t>, με μια προκαθορισμένη λίστα με λόγους</a:t>
            </a:r>
            <a:r>
              <a:rPr lang="en-US" dirty="0"/>
              <a:t> </a:t>
            </a:r>
            <a:r>
              <a:rPr lang="el-GR" dirty="0"/>
              <a:t>(</a:t>
            </a:r>
            <a:r>
              <a:rPr lang="en-US" b="1" dirty="0"/>
              <a:t>reasons</a:t>
            </a:r>
            <a:r>
              <a:rPr lang="el-GR" b="1" dirty="0"/>
              <a:t>)</a:t>
            </a:r>
            <a:r>
              <a:rPr lang="en-US" dirty="0"/>
              <a:t> </a:t>
            </a:r>
            <a:r>
              <a:rPr lang="el-GR" dirty="0"/>
              <a:t>στην αριστερή στήλη. Από προεπιλογή, όλα τα πεδία στη στήλη Αριθμός συμμετεχόντων</a:t>
            </a:r>
            <a:r>
              <a:rPr lang="en-US" dirty="0"/>
              <a:t> </a:t>
            </a:r>
            <a:r>
              <a:rPr lang="el-GR" dirty="0"/>
              <a:t>(</a:t>
            </a:r>
            <a:r>
              <a:rPr lang="en-US" b="1" dirty="0"/>
              <a:t>Number of participants</a:t>
            </a:r>
            <a:r>
              <a:rPr lang="el-GR" b="1" dirty="0"/>
              <a:t>) </a:t>
            </a:r>
            <a:r>
              <a:rPr lang="en-US" dirty="0"/>
              <a:t> </a:t>
            </a:r>
            <a:r>
              <a:rPr lang="el-GR" dirty="0"/>
              <a:t>ορίζονται στο μηδέν.</a:t>
            </a:r>
            <a:endParaRPr lang="en-US" dirty="0"/>
          </a:p>
        </p:txBody>
      </p:sp>
    </p:spTree>
    <p:extLst>
      <p:ext uri="{BB962C8B-B14F-4D97-AF65-F5344CB8AC3E}">
        <p14:creationId xmlns:p14="http://schemas.microsoft.com/office/powerpoint/2010/main" val="75106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315616" y="60190"/>
            <a:ext cx="8595101" cy="523220"/>
          </a:xfrm>
          <a:prstGeom prst="rect">
            <a:avLst/>
          </a:prstGeom>
          <a:noFill/>
        </p:spPr>
        <p:txBody>
          <a:bodyPr wrap="square" rtlCol="0">
            <a:spAutoFit/>
          </a:bodyPr>
          <a:lstStyle/>
          <a:p>
            <a:pPr algn="ctr"/>
            <a:r>
              <a:rPr lang="el-GR" sz="2800" dirty="0">
                <a:solidFill>
                  <a:schemeClr val="bg1"/>
                </a:solidFill>
                <a:latin typeface="Verdana" panose="020B0604030504040204" pitchFamily="34" charset="0"/>
                <a:ea typeface="Verdana" panose="020B0604030504040204" pitchFamily="34" charset="0"/>
              </a:rPr>
              <a:t>Εισαγωγή</a:t>
            </a:r>
            <a:r>
              <a:rPr lang="en-GB" sz="2800" dirty="0">
                <a:solidFill>
                  <a:schemeClr val="bg1"/>
                </a:solidFill>
                <a:latin typeface="Verdana" panose="020B0604030504040204" pitchFamily="34" charset="0"/>
                <a:ea typeface="Verdana" panose="020B0604030504040204" pitchFamily="34" charset="0"/>
              </a:rPr>
              <a:t>: </a:t>
            </a:r>
            <a:r>
              <a:rPr lang="el-GR" sz="2800" dirty="0">
                <a:solidFill>
                  <a:schemeClr val="bg1"/>
                </a:solidFill>
                <a:latin typeface="Verdana" panose="020B0604030504040204" pitchFamily="34" charset="0"/>
                <a:ea typeface="Verdana" panose="020B0604030504040204" pitchFamily="34" charset="0"/>
              </a:rPr>
              <a:t>Β</a:t>
            </a:r>
            <a:r>
              <a:rPr lang="en-US" sz="2800" dirty="0" err="1">
                <a:solidFill>
                  <a:schemeClr val="bg1"/>
                </a:solidFill>
                <a:latin typeface="Verdana" panose="020B0604030504040204" pitchFamily="34" charset="0"/>
                <a:ea typeface="Verdana" panose="020B0604030504040204" pitchFamily="34" charset="0"/>
              </a:rPr>
              <a:t>eneficiary</a:t>
            </a:r>
            <a:r>
              <a:rPr lang="en-US" sz="2800" dirty="0">
                <a:solidFill>
                  <a:schemeClr val="bg1"/>
                </a:solidFill>
                <a:latin typeface="Verdana" panose="020B0604030504040204" pitchFamily="34" charset="0"/>
                <a:ea typeface="Verdana" panose="020B0604030504040204" pitchFamily="34" charset="0"/>
              </a:rPr>
              <a:t> Module</a:t>
            </a:r>
            <a:r>
              <a:rPr lang="el-GR" sz="2800" dirty="0">
                <a:solidFill>
                  <a:schemeClr val="bg1"/>
                </a:solidFill>
                <a:latin typeface="Verdana" panose="020B0604030504040204" pitchFamily="34" charset="0"/>
                <a:ea typeface="Verdana" panose="020B0604030504040204" pitchFamily="34" charset="0"/>
              </a:rPr>
              <a:t> </a:t>
            </a:r>
            <a:endParaRPr lang="en-GB" sz="28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572868" y="1295834"/>
            <a:ext cx="10654909" cy="1214179"/>
          </a:xfrm>
          <a:prstGeom prst="rect">
            <a:avLst/>
          </a:prstGeom>
        </p:spPr>
        <p:txBody>
          <a:bodyPr wrap="square">
            <a:spAutoFit/>
          </a:bodyPr>
          <a:lstStyle/>
          <a:p>
            <a:pPr marL="342900" lvl="1" indent="-342900" algn="ctr" defTabSz="1061355">
              <a:lnSpc>
                <a:spcPct val="90000"/>
              </a:lnSpc>
              <a:spcBef>
                <a:spcPct val="0"/>
              </a:spcBef>
              <a:spcAft>
                <a:spcPct val="15000"/>
              </a:spcAft>
              <a:buFont typeface="Arial" panose="020B0604020202020204" pitchFamily="34" charset="0"/>
              <a:buChar char="•"/>
            </a:pPr>
            <a:endParaRPr lang="en-GB" b="1" dirty="0">
              <a:solidFill>
                <a:schemeClr val="bg1"/>
              </a:solidFill>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4" name="Diagram 3"/>
          <p:cNvGraphicFramePr/>
          <p:nvPr>
            <p:extLst>
              <p:ext uri="{D42A27DB-BD31-4B8C-83A1-F6EECF244321}">
                <p14:modId xmlns:p14="http://schemas.microsoft.com/office/powerpoint/2010/main" val="2941226419"/>
              </p:ext>
            </p:extLst>
          </p:nvPr>
        </p:nvGraphicFramePr>
        <p:xfrm>
          <a:off x="1836322" y="124590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5213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316" y="45630"/>
            <a:ext cx="10564302" cy="523220"/>
          </a:xfrm>
          <a:prstGeom prst="rect">
            <a:avLst/>
          </a:prstGeom>
        </p:spPr>
        <p:txBody>
          <a:bodyPr wrap="none">
            <a:spAutoFit/>
          </a:bodyPr>
          <a:lstStyle/>
          <a:p>
            <a:r>
              <a:rPr lang="en-US" sz="2800" dirty="0">
                <a:solidFill>
                  <a:schemeClr val="bg1"/>
                </a:solidFill>
                <a:latin typeface="Verdana" panose="020B0604030504040204" pitchFamily="34" charset="0"/>
                <a:ea typeface="Verdana" panose="020B0604030504040204" pitchFamily="34" charset="0"/>
              </a:rPr>
              <a:t> Type the number of participants matching each reason</a:t>
            </a:r>
          </a:p>
        </p:txBody>
      </p:sp>
      <p:pic>
        <p:nvPicPr>
          <p:cNvPr id="4" name="Picture 3"/>
          <p:cNvPicPr>
            <a:picLocks noChangeAspect="1"/>
          </p:cNvPicPr>
          <p:nvPr/>
        </p:nvPicPr>
        <p:blipFill>
          <a:blip r:embed="rId2"/>
          <a:stretch>
            <a:fillRect/>
          </a:stretch>
        </p:blipFill>
        <p:spPr>
          <a:xfrm>
            <a:off x="512023" y="1797392"/>
            <a:ext cx="10272888" cy="4818309"/>
          </a:xfrm>
          <a:prstGeom prst="rect">
            <a:avLst/>
          </a:prstGeom>
        </p:spPr>
      </p:pic>
      <p:sp>
        <p:nvSpPr>
          <p:cNvPr id="5" name="Rectangle 4"/>
          <p:cNvSpPr/>
          <p:nvPr/>
        </p:nvSpPr>
        <p:spPr>
          <a:xfrm>
            <a:off x="512022" y="661253"/>
            <a:ext cx="10917977" cy="923330"/>
          </a:xfrm>
          <a:prstGeom prst="rect">
            <a:avLst/>
          </a:prstGeom>
        </p:spPr>
        <p:txBody>
          <a:bodyPr wrap="square">
            <a:spAutoFit/>
          </a:bodyPr>
          <a:lstStyle/>
          <a:p>
            <a:r>
              <a:rPr lang="el-GR" dirty="0"/>
              <a:t>Για καθέναν από τους λόγους λιγότερων ευκαιριών στη στήλη Αιτίες, κάντε κλικ στο αντίστοιχο πεδίο στη στήλη Αριθμός συμμετεχόντων και πληκτρολογήστε τον επιθυμητό αριθμό. Εάν πρέπει να αφαιρέσετε μια τιμή που εισαγάγατε προηγουμένως, διαγράψτε την τιμή και </a:t>
            </a:r>
            <a:r>
              <a:rPr lang="el-GR" b="1" dirty="0"/>
              <a:t>πληκτρολογήστε 0 </a:t>
            </a:r>
            <a:r>
              <a:rPr lang="el-GR" dirty="0"/>
              <a:t>στο πεδίο.</a:t>
            </a:r>
            <a:endParaRPr lang="en-US" dirty="0"/>
          </a:p>
        </p:txBody>
      </p:sp>
    </p:spTree>
    <p:extLst>
      <p:ext uri="{BB962C8B-B14F-4D97-AF65-F5344CB8AC3E}">
        <p14:creationId xmlns:p14="http://schemas.microsoft.com/office/powerpoint/2010/main" val="140422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3853" y="914400"/>
            <a:ext cx="11150082" cy="4963886"/>
          </a:xfrm>
        </p:spPr>
        <p:txBody>
          <a:bodyPr/>
          <a:lstStyle/>
          <a:p>
            <a:pPr algn="l"/>
            <a:r>
              <a:rPr lang="el-GR" dirty="0"/>
              <a:t>OLS</a:t>
            </a:r>
          </a:p>
          <a:p>
            <a:pPr algn="l"/>
            <a:r>
              <a:rPr lang="el-GR" dirty="0"/>
              <a:t>Αυτή η σημαία υποδηλώνει ότι το άτομο δικαιούται γλωσσική υποστήριξη καθότι δεν είναι μητρικός ομιλητής της γλώσσας διδασκαλίας</a:t>
            </a:r>
          </a:p>
          <a:p>
            <a:pPr algn="l"/>
            <a:endParaRPr lang="el-GR" dirty="0"/>
          </a:p>
          <a:p>
            <a:pPr algn="l"/>
            <a:r>
              <a:rPr lang="el-GR" dirty="0"/>
              <a:t>Στην περίπτωση που δεν σημειωθεί η ένδειξη γλωσσικής υποστήριξης  το άτομο θα πρέπει  να φέρει αιτιολογημένους λόγους για εξαίρεση από τη γλωσσική αξιολόγηση.</a:t>
            </a:r>
            <a:endParaRPr lang="en-GB" dirty="0"/>
          </a:p>
        </p:txBody>
      </p:sp>
      <p:sp>
        <p:nvSpPr>
          <p:cNvPr id="4" name="TextBox 3">
            <a:extLst>
              <a:ext uri="{FF2B5EF4-FFF2-40B4-BE49-F238E27FC236}">
                <a16:creationId xmlns:a16="http://schemas.microsoft.com/office/drawing/2014/main" id="{CC6F8AAC-2DAA-0346-B3D2-B832D159BF4C}"/>
              </a:ext>
            </a:extLst>
          </p:cNvPr>
          <p:cNvSpPr txBox="1"/>
          <p:nvPr/>
        </p:nvSpPr>
        <p:spPr>
          <a:xfrm flipH="1">
            <a:off x="-2632748" y="0"/>
            <a:ext cx="10684042" cy="523220"/>
          </a:xfrm>
          <a:prstGeom prst="rect">
            <a:avLst/>
          </a:prstGeom>
          <a:noFill/>
        </p:spPr>
        <p:txBody>
          <a:bodyPr wrap="square" rtlCol="0">
            <a:spAutoFit/>
          </a:bodyPr>
          <a:lstStyle/>
          <a:p>
            <a:pPr algn="ctr"/>
            <a:r>
              <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rPr>
              <a:t>OLS –</a:t>
            </a:r>
            <a:r>
              <a:rPr lang="el-GR" sz="2800" dirty="0">
                <a:solidFill>
                  <a:schemeClr val="bg1">
                    <a:lumMod val="95000"/>
                  </a:schemeClr>
                </a:solidFill>
                <a:latin typeface="Verdana" panose="020B0604030504040204" pitchFamily="34" charset="0"/>
                <a:ea typeface="Verdana" panose="020B0604030504040204" pitchFamily="34" charset="0"/>
                <a:cs typeface="Calibri" pitchFamily="34" charset="0"/>
              </a:rPr>
              <a:t>Γλωσσική Υποστήριξη </a:t>
            </a:r>
            <a:endPar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endParaRPr>
          </a:p>
        </p:txBody>
      </p:sp>
      <p:pic>
        <p:nvPicPr>
          <p:cNvPr id="5" name="Picture 4"/>
          <p:cNvPicPr>
            <a:picLocks noChangeAspect="1"/>
          </p:cNvPicPr>
          <p:nvPr/>
        </p:nvPicPr>
        <p:blipFill>
          <a:blip r:embed="rId2"/>
          <a:stretch>
            <a:fillRect/>
          </a:stretch>
        </p:blipFill>
        <p:spPr>
          <a:xfrm>
            <a:off x="503853" y="3719512"/>
            <a:ext cx="9929812" cy="1670917"/>
          </a:xfrm>
          <a:prstGeom prst="rect">
            <a:avLst/>
          </a:prstGeom>
        </p:spPr>
      </p:pic>
      <p:sp>
        <p:nvSpPr>
          <p:cNvPr id="2" name="AutoShape 2" descr="https://euc-powerpoint.officeapps.live.com/pods/GetClipboardImage.ashx?Id=f97cdb7a-55fb-45b4-878a-632a77778d80&amp;DC=GEU8&amp;pkey=f9aeb171-2076-4af9-97b7-a6dd5d15c655&amp;wdwaccluster=GEU8"/>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9869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3" y="1102988"/>
            <a:ext cx="5918719" cy="5078313"/>
          </a:xfrm>
          <a:prstGeom prst="rect">
            <a:avLst/>
          </a:prstGeom>
        </p:spPr>
        <p:txBody>
          <a:bodyPr wrap="square">
            <a:spAutoFit/>
          </a:bodyPr>
          <a:lstStyle/>
          <a:p>
            <a:pPr fontAlgn="base">
              <a:buFont typeface="Arial" panose="020B0604020202020204" pitchFamily="34" charset="0"/>
              <a:buChar char="•"/>
            </a:pPr>
            <a:r>
              <a:rPr lang="en-US" dirty="0">
                <a:solidFill>
                  <a:srgbClr val="4D4D4D"/>
                </a:solidFill>
                <a:latin typeface="Arial" panose="020B0604020202020204" pitchFamily="34" charset="0"/>
              </a:rPr>
              <a:t>The OLS website, License Management System and other channels ​</a:t>
            </a:r>
            <a:r>
              <a:rPr lang="el-GR" dirty="0">
                <a:solidFill>
                  <a:srgbClr val="4D4D4D"/>
                </a:solidFill>
                <a:latin typeface="Arial" panose="020B0604020202020204" pitchFamily="34" charset="0"/>
              </a:rPr>
              <a:t> </a:t>
            </a:r>
            <a:r>
              <a:rPr lang="en-US" dirty="0">
                <a:solidFill>
                  <a:srgbClr val="4D4D4D"/>
                </a:solidFill>
                <a:latin typeface="Arial" panose="020B0604020202020204" pitchFamily="34" charset="0"/>
              </a:rPr>
              <a:t>will be updated to inform stakeholders of the OLS closure on ​</a:t>
            </a:r>
            <a:r>
              <a:rPr lang="el-GR" dirty="0">
                <a:solidFill>
                  <a:srgbClr val="4D4D4D"/>
                </a:solidFill>
                <a:latin typeface="Arial" panose="020B0604020202020204" pitchFamily="34" charset="0"/>
              </a:rPr>
              <a:t> </a:t>
            </a:r>
            <a:r>
              <a:rPr lang="en-US" dirty="0">
                <a:solidFill>
                  <a:srgbClr val="4D4D4D"/>
                </a:solidFill>
                <a:latin typeface="Arial" panose="020B0604020202020204" pitchFamily="34" charset="0"/>
              </a:rPr>
              <a:t>30/06/2022.​</a:t>
            </a:r>
            <a:endParaRPr lang="el-GR" dirty="0">
              <a:solidFill>
                <a:srgbClr val="4D4D4D"/>
              </a:solidFill>
              <a:latin typeface="Arial" panose="020B0604020202020204" pitchFamily="34" charset="0"/>
            </a:endParaRPr>
          </a:p>
          <a:p>
            <a:pPr fontAlgn="base">
              <a:buFont typeface="Arial" panose="020B0604020202020204" pitchFamily="34" charset="0"/>
              <a:buChar char="•"/>
            </a:pPr>
            <a:endParaRPr lang="el-GR" dirty="0">
              <a:solidFill>
                <a:srgbClr val="4D4D4D"/>
              </a:solidFill>
              <a:latin typeface="Arial" panose="020B0604020202020204" pitchFamily="34" charset="0"/>
            </a:endParaRPr>
          </a:p>
          <a:p>
            <a:pPr algn="ctr" fontAlgn="base"/>
            <a:r>
              <a:rPr lang="en-US" i="1" dirty="0">
                <a:solidFill>
                  <a:srgbClr val="023B7A"/>
                </a:solidFill>
                <a:latin typeface="Arial" panose="020B0604020202020204" pitchFamily="34" charset="0"/>
              </a:rPr>
              <a:t>The current Online Linguistic Support platform will come to an end on 30 June 2022. </a:t>
            </a:r>
            <a:endParaRPr lang="el-GR" i="1" dirty="0">
              <a:solidFill>
                <a:srgbClr val="023B7A"/>
              </a:solidFill>
              <a:latin typeface="Arial" panose="020B0604020202020204" pitchFamily="34" charset="0"/>
            </a:endParaRPr>
          </a:p>
          <a:p>
            <a:pPr algn="ctr" fontAlgn="base"/>
            <a:endParaRPr lang="el-GR" i="1" dirty="0">
              <a:solidFill>
                <a:srgbClr val="023B7A"/>
              </a:solidFill>
              <a:latin typeface="Arial" panose="020B0604020202020204" pitchFamily="34" charset="0"/>
            </a:endParaRPr>
          </a:p>
          <a:p>
            <a:pPr algn="ctr" fontAlgn="base"/>
            <a:r>
              <a:rPr lang="en-US" i="1" dirty="0">
                <a:solidFill>
                  <a:srgbClr val="023B7A"/>
                </a:solidFill>
                <a:latin typeface="Arial" panose="020B0604020202020204" pitchFamily="34" charset="0"/>
              </a:rPr>
              <a:t>In order to best prepare you for the closure of OLS services on 30 June 2022, we would like to invite you </a:t>
            </a:r>
            <a:endParaRPr lang="el-GR" i="1" dirty="0">
              <a:solidFill>
                <a:srgbClr val="023B7A"/>
              </a:solidFill>
              <a:latin typeface="Arial" panose="020B0604020202020204" pitchFamily="34" charset="0"/>
            </a:endParaRPr>
          </a:p>
          <a:p>
            <a:pPr algn="ctr" fontAlgn="base"/>
            <a:r>
              <a:rPr lang="en-US" i="1" dirty="0">
                <a:solidFill>
                  <a:srgbClr val="023B7A"/>
                </a:solidFill>
                <a:latin typeface="Arial" panose="020B0604020202020204" pitchFamily="34" charset="0"/>
              </a:rPr>
              <a:t>to download your OLS statistics and datasets. Please take into account that mobility participants can still download their achievements before the closure date of the platform.</a:t>
            </a:r>
            <a:r>
              <a:rPr lang="en-GB" dirty="0">
                <a:solidFill>
                  <a:srgbClr val="4D4D4D"/>
                </a:solidFill>
                <a:latin typeface="Arial" panose="020B0604020202020204" pitchFamily="34" charset="0"/>
              </a:rPr>
              <a:t>​</a:t>
            </a:r>
            <a:endParaRPr lang="el-GR" dirty="0">
              <a:solidFill>
                <a:srgbClr val="4D4D4D"/>
              </a:solidFill>
              <a:latin typeface="Arial" panose="020B0604020202020204" pitchFamily="34" charset="0"/>
            </a:endParaRPr>
          </a:p>
          <a:p>
            <a:pPr algn="ctr" fontAlgn="base"/>
            <a:br>
              <a:rPr lang="en-GB" dirty="0">
                <a:solidFill>
                  <a:srgbClr val="4D4D4D"/>
                </a:solidFill>
                <a:latin typeface="Arial" panose="020B0604020202020204" pitchFamily="34" charset="0"/>
              </a:rPr>
            </a:br>
            <a:r>
              <a:rPr lang="en-US" i="1" dirty="0">
                <a:solidFill>
                  <a:srgbClr val="023B7A"/>
                </a:solidFill>
                <a:latin typeface="Arial" panose="020B0604020202020204" pitchFamily="34" charset="0"/>
              </a:rPr>
              <a:t>A brand new language support tool will be provided for participants whose mobility goes beyond June 2022, with new accesses and format</a:t>
            </a:r>
            <a:r>
              <a:rPr lang="en-US" dirty="0">
                <a:solidFill>
                  <a:srgbClr val="023B7A"/>
                </a:solidFill>
                <a:latin typeface="Arial" panose="020B0604020202020204" pitchFamily="34" charset="0"/>
              </a:rPr>
              <a:t>. </a:t>
            </a:r>
            <a:r>
              <a:rPr lang="en-US" i="1" dirty="0">
                <a:solidFill>
                  <a:srgbClr val="023B7A"/>
                </a:solidFill>
                <a:latin typeface="Arial" panose="020B0604020202020204" pitchFamily="34" charset="0"/>
              </a:rPr>
              <a:t>More information will come soon!</a:t>
            </a:r>
            <a:r>
              <a:rPr lang="en-GB" dirty="0">
                <a:solidFill>
                  <a:srgbClr val="4D4D4D"/>
                </a:solidFill>
                <a:latin typeface="Arial" panose="020B0604020202020204" pitchFamily="34" charset="0"/>
              </a:rPr>
              <a:t>​</a:t>
            </a:r>
            <a:endParaRPr lang="en-GB" b="0" i="0" dirty="0">
              <a:solidFill>
                <a:srgbClr val="4D4D4D"/>
              </a:solidFill>
              <a:effectLst/>
              <a:latin typeface="Segoe UI" panose="020B0502040204020203" pitchFamily="34" charset="0"/>
            </a:endParaRPr>
          </a:p>
        </p:txBody>
      </p:sp>
      <p:pic>
        <p:nvPicPr>
          <p:cNvPr id="5" name="Picture 4"/>
          <p:cNvPicPr>
            <a:picLocks noChangeAspect="1"/>
          </p:cNvPicPr>
          <p:nvPr/>
        </p:nvPicPr>
        <p:blipFill>
          <a:blip r:embed="rId2"/>
          <a:stretch>
            <a:fillRect/>
          </a:stretch>
        </p:blipFill>
        <p:spPr>
          <a:xfrm>
            <a:off x="6279502" y="1102988"/>
            <a:ext cx="5872009" cy="3197971"/>
          </a:xfrm>
          <a:prstGeom prst="rect">
            <a:avLst/>
          </a:prstGeom>
        </p:spPr>
      </p:pic>
      <p:sp>
        <p:nvSpPr>
          <p:cNvPr id="6" name="TextBox 5">
            <a:extLst>
              <a:ext uri="{FF2B5EF4-FFF2-40B4-BE49-F238E27FC236}">
                <a16:creationId xmlns:a16="http://schemas.microsoft.com/office/drawing/2014/main" id="{CC6F8AAC-2DAA-0346-B3D2-B832D159BF4C}"/>
              </a:ext>
            </a:extLst>
          </p:cNvPr>
          <p:cNvSpPr txBox="1"/>
          <p:nvPr/>
        </p:nvSpPr>
        <p:spPr>
          <a:xfrm flipH="1">
            <a:off x="-2632748" y="66675"/>
            <a:ext cx="10684042" cy="523220"/>
          </a:xfrm>
          <a:prstGeom prst="rect">
            <a:avLst/>
          </a:prstGeom>
          <a:noFill/>
        </p:spPr>
        <p:txBody>
          <a:bodyPr wrap="square" rtlCol="0">
            <a:spAutoFit/>
          </a:bodyPr>
          <a:lstStyle/>
          <a:p>
            <a:pPr algn="ctr"/>
            <a:r>
              <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rPr>
              <a:t>OLS –EU Academy</a:t>
            </a:r>
            <a:r>
              <a:rPr lang="el-GR" sz="2800" dirty="0">
                <a:solidFill>
                  <a:schemeClr val="bg1">
                    <a:lumMod val="95000"/>
                  </a:schemeClr>
                </a:solidFill>
                <a:latin typeface="Verdana" panose="020B0604030504040204" pitchFamily="34" charset="0"/>
                <a:ea typeface="Verdana" panose="020B0604030504040204" pitchFamily="34" charset="0"/>
                <a:cs typeface="Calibri" pitchFamily="34" charset="0"/>
              </a:rPr>
              <a:t> </a:t>
            </a:r>
            <a:endPar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endParaRPr>
          </a:p>
        </p:txBody>
      </p:sp>
    </p:spTree>
    <p:extLst>
      <p:ext uri="{BB962C8B-B14F-4D97-AF65-F5344CB8AC3E}">
        <p14:creationId xmlns:p14="http://schemas.microsoft.com/office/powerpoint/2010/main" val="3601551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3853" y="914399"/>
            <a:ext cx="11488122" cy="5553075"/>
          </a:xfrm>
        </p:spPr>
        <p:txBody>
          <a:bodyPr/>
          <a:lstStyle/>
          <a:p>
            <a:pPr algn="l"/>
            <a:r>
              <a:rPr lang="el-GR" b="1" dirty="0">
                <a:solidFill>
                  <a:srgbClr val="59999B"/>
                </a:solidFill>
              </a:rPr>
              <a:t>Έκθεση Συμμετέχοντα για Αναγνώριση</a:t>
            </a:r>
          </a:p>
          <a:p>
            <a:pPr algn="l"/>
            <a:r>
              <a:rPr lang="el-GR" sz="2000" dirty="0"/>
              <a:t>Φοιτητές που συμμετέχουν στην κινητικότητα για σπουδές και που απάντησαν</a:t>
            </a:r>
            <a:r>
              <a:rPr lang="el-GR" sz="2000" b="1" u="sng" dirty="0"/>
              <a:t> Όχι </a:t>
            </a:r>
            <a:r>
              <a:rPr lang="el-GR" sz="2000" dirty="0"/>
              <a:t>στην </a:t>
            </a:r>
            <a:r>
              <a:rPr lang="el-GR" sz="2000" b="1" dirty="0"/>
              <a:t>ερώτηση  </a:t>
            </a:r>
            <a:r>
              <a:rPr lang="el-GR" sz="2000" b="1" i="1" dirty="0"/>
              <a:t>Έχει ολοκληρωθεί η διαδικασία αναγνώρισης για την περίοδο κινητικότητάς σας;</a:t>
            </a:r>
            <a:r>
              <a:rPr lang="el-GR" sz="2000" i="1" dirty="0"/>
              <a:t> </a:t>
            </a:r>
            <a:r>
              <a:rPr lang="el-GR" sz="2000" dirty="0"/>
              <a:t>στην  έκθεση συμμετεχόντων,  καλούνται  να συμπληρώσουν την έκθεση αναγνώρισης της ΕΕ. Η πρόσκληση αποστέλλεται αυτόματα, 45 ημέρες μετά την ημερομηνία αναφοράς ( </a:t>
            </a:r>
            <a:r>
              <a:rPr lang="en-GB" sz="2000" dirty="0"/>
              <a:t>reference date )</a:t>
            </a:r>
            <a:endParaRPr lang="el-GR" sz="2000" dirty="0"/>
          </a:p>
          <a:p>
            <a:pPr algn="l"/>
            <a:r>
              <a:rPr lang="el-GR" sz="2000" dirty="0"/>
              <a:t>Το δικαιούχο ίδρυμα μπορεί να αποστείλει εκ νέου πρόσκληση καθώς και να πραγματοποιήσει λήψη της έκθεσης που συμπλήρωσε ο συμμετέχοντας</a:t>
            </a:r>
            <a:r>
              <a:rPr lang="en-GB" sz="2000" dirty="0"/>
              <a:t>.</a:t>
            </a:r>
            <a:endParaRPr lang="el-GR" sz="2000" dirty="0"/>
          </a:p>
          <a:p>
            <a:pPr algn="l"/>
            <a:r>
              <a:rPr lang="el-GR" sz="2000" b="1" dirty="0">
                <a:solidFill>
                  <a:srgbClr val="59999B"/>
                </a:solidFill>
              </a:rPr>
              <a:t>Πιστωτική αναγνώριση </a:t>
            </a:r>
          </a:p>
          <a:p>
            <a:pPr algn="l"/>
            <a:r>
              <a:rPr lang="el-GR" sz="2000" dirty="0"/>
              <a:t>Για τους σπουδαστές που συμμετέχουν σε κινητικότητες σπουδών ή πρακτικής άσκησης θα πρέπει να αναγνωρίζεται από το ίδρυμα αποστολής  ο αριθμός πιστωτικών μονάδων που αποκτήθηκαν κατά τη διάρκεια της δραστηριότητας κινητικότητάς τους. Το  ίδρυμα αποστολής θα καθορίσει τον αριθμό των πιστωτικών μονάδων (μονάδες ECTS) στην ενότητα </a:t>
            </a:r>
            <a:r>
              <a:rPr lang="en-GB" sz="2000" dirty="0"/>
              <a:t>Certifications</a:t>
            </a:r>
          </a:p>
        </p:txBody>
      </p:sp>
      <p:sp>
        <p:nvSpPr>
          <p:cNvPr id="4" name="TextBox 3">
            <a:extLst>
              <a:ext uri="{FF2B5EF4-FFF2-40B4-BE49-F238E27FC236}">
                <a16:creationId xmlns:a16="http://schemas.microsoft.com/office/drawing/2014/main" id="{CC6F8AAC-2DAA-0346-B3D2-B832D159BF4C}"/>
              </a:ext>
            </a:extLst>
          </p:cNvPr>
          <p:cNvSpPr txBox="1"/>
          <p:nvPr/>
        </p:nvSpPr>
        <p:spPr>
          <a:xfrm flipH="1">
            <a:off x="-203873" y="0"/>
            <a:ext cx="10684042" cy="523220"/>
          </a:xfrm>
          <a:prstGeom prst="rect">
            <a:avLst/>
          </a:prstGeom>
          <a:noFill/>
        </p:spPr>
        <p:txBody>
          <a:bodyPr wrap="square" rtlCol="0">
            <a:spAutoFit/>
          </a:bodyPr>
          <a:lstStyle/>
          <a:p>
            <a:pPr algn="ctr"/>
            <a:r>
              <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rPr>
              <a:t>Participant Report on Recognition/ Credit Recognition</a:t>
            </a:r>
          </a:p>
        </p:txBody>
      </p:sp>
      <p:pic>
        <p:nvPicPr>
          <p:cNvPr id="2" name="Picture 1"/>
          <p:cNvPicPr>
            <a:picLocks noChangeAspect="1"/>
          </p:cNvPicPr>
          <p:nvPr/>
        </p:nvPicPr>
        <p:blipFill>
          <a:blip r:embed="rId2"/>
          <a:stretch>
            <a:fillRect/>
          </a:stretch>
        </p:blipFill>
        <p:spPr>
          <a:xfrm>
            <a:off x="7067550" y="4872209"/>
            <a:ext cx="5124450" cy="1986444"/>
          </a:xfrm>
          <a:prstGeom prst="rect">
            <a:avLst/>
          </a:prstGeom>
        </p:spPr>
      </p:pic>
    </p:spTree>
    <p:extLst>
      <p:ext uri="{BB962C8B-B14F-4D97-AF65-F5344CB8AC3E}">
        <p14:creationId xmlns:p14="http://schemas.microsoft.com/office/powerpoint/2010/main" val="2699175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3853" y="914399"/>
            <a:ext cx="11488122" cy="5553075"/>
          </a:xfrm>
        </p:spPr>
        <p:txBody>
          <a:bodyPr/>
          <a:lstStyle/>
          <a:p>
            <a:pPr algn="l"/>
            <a:endParaRPr lang="en-GB" b="1" dirty="0">
              <a:solidFill>
                <a:srgbClr val="59999B"/>
              </a:solidFill>
            </a:endParaRPr>
          </a:p>
          <a:p>
            <a:pPr algn="l"/>
            <a:endParaRPr lang="en-GB" b="1" dirty="0">
              <a:solidFill>
                <a:srgbClr val="59999B"/>
              </a:solidFill>
            </a:endParaRPr>
          </a:p>
          <a:p>
            <a:pPr algn="l"/>
            <a:endParaRPr lang="el-GR" sz="2000" dirty="0"/>
          </a:p>
          <a:p>
            <a:pPr algn="l"/>
            <a:r>
              <a:rPr lang="el-GR" sz="2000" b="1" dirty="0">
                <a:solidFill>
                  <a:srgbClr val="59999B"/>
                </a:solidFill>
              </a:rPr>
              <a:t>Προσοχή </a:t>
            </a:r>
          </a:p>
          <a:p>
            <a:pPr algn="l"/>
            <a:r>
              <a:rPr lang="el-GR" sz="2000" dirty="0"/>
              <a:t>Δεν είναι δυνατό να ορίσετε τη σημαία μηδενικής επιχορήγησης εάν η δραστηριότητα κινητικότητας περιλαμβάνει συμμετέχοντα με λιγότερες ευκαιρίες.</a:t>
            </a:r>
            <a:endParaRPr lang="en-GB" sz="2000" dirty="0"/>
          </a:p>
        </p:txBody>
      </p:sp>
      <p:sp>
        <p:nvSpPr>
          <p:cNvPr id="4" name="TextBox 3">
            <a:extLst>
              <a:ext uri="{FF2B5EF4-FFF2-40B4-BE49-F238E27FC236}">
                <a16:creationId xmlns:a16="http://schemas.microsoft.com/office/drawing/2014/main" id="{CC6F8AAC-2DAA-0346-B3D2-B832D159BF4C}"/>
              </a:ext>
            </a:extLst>
          </p:cNvPr>
          <p:cNvSpPr txBox="1"/>
          <p:nvPr/>
        </p:nvSpPr>
        <p:spPr>
          <a:xfrm flipH="1">
            <a:off x="-3805490" y="0"/>
            <a:ext cx="10684042" cy="523220"/>
          </a:xfrm>
          <a:prstGeom prst="rect">
            <a:avLst/>
          </a:prstGeom>
          <a:noFill/>
        </p:spPr>
        <p:txBody>
          <a:bodyPr wrap="square" rtlCol="0">
            <a:spAutoFit/>
          </a:bodyPr>
          <a:lstStyle/>
          <a:p>
            <a:pPr algn="ctr"/>
            <a:r>
              <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rPr>
              <a:t>Zero Grant </a:t>
            </a:r>
          </a:p>
        </p:txBody>
      </p:sp>
      <p:pic>
        <p:nvPicPr>
          <p:cNvPr id="5" name="Picture 4"/>
          <p:cNvPicPr>
            <a:picLocks noChangeAspect="1"/>
          </p:cNvPicPr>
          <p:nvPr/>
        </p:nvPicPr>
        <p:blipFill>
          <a:blip r:embed="rId2"/>
          <a:stretch>
            <a:fillRect/>
          </a:stretch>
        </p:blipFill>
        <p:spPr>
          <a:xfrm>
            <a:off x="503853" y="1095374"/>
            <a:ext cx="11208362" cy="1047751"/>
          </a:xfrm>
          <a:prstGeom prst="rect">
            <a:avLst/>
          </a:prstGeom>
        </p:spPr>
      </p:pic>
      <p:pic>
        <p:nvPicPr>
          <p:cNvPr id="6" name="Picture 5"/>
          <p:cNvPicPr>
            <a:picLocks noChangeAspect="1"/>
          </p:cNvPicPr>
          <p:nvPr/>
        </p:nvPicPr>
        <p:blipFill>
          <a:blip r:embed="rId3"/>
          <a:stretch>
            <a:fillRect/>
          </a:stretch>
        </p:blipFill>
        <p:spPr>
          <a:xfrm>
            <a:off x="133350" y="3690936"/>
            <a:ext cx="7543800" cy="2400300"/>
          </a:xfrm>
          <a:prstGeom prst="rect">
            <a:avLst/>
          </a:prstGeom>
        </p:spPr>
      </p:pic>
    </p:spTree>
    <p:extLst>
      <p:ext uri="{BB962C8B-B14F-4D97-AF65-F5344CB8AC3E}">
        <p14:creationId xmlns:p14="http://schemas.microsoft.com/office/powerpoint/2010/main" val="713389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964277" y="3871911"/>
            <a:ext cx="6303923" cy="2668135"/>
          </a:xfrm>
          <a:prstGeom prst="rect">
            <a:avLst/>
          </a:prstGeom>
        </p:spPr>
      </p:pic>
      <p:sp>
        <p:nvSpPr>
          <p:cNvPr id="3" name="Subtitle 2"/>
          <p:cNvSpPr>
            <a:spLocks noGrp="1"/>
          </p:cNvSpPr>
          <p:nvPr>
            <p:ph type="subTitle" idx="1"/>
          </p:nvPr>
        </p:nvSpPr>
        <p:spPr>
          <a:xfrm>
            <a:off x="503853" y="986971"/>
            <a:ext cx="11488122" cy="5553075"/>
          </a:xfrm>
        </p:spPr>
        <p:txBody>
          <a:bodyPr/>
          <a:lstStyle/>
          <a:p>
            <a:pPr algn="l"/>
            <a:r>
              <a:rPr lang="el-GR" sz="1800" dirty="0"/>
              <a:t>Η ατομική επιχορήγηση υποστήριξης υπολογίζεται αυτόματα με βάση την ημερήσια</a:t>
            </a:r>
            <a:r>
              <a:rPr lang="en-GB" sz="1800" dirty="0"/>
              <a:t> </a:t>
            </a:r>
            <a:r>
              <a:rPr lang="el-GR" sz="1800" dirty="0"/>
              <a:t>επιχορήγηση ή τη μηνιαία επιχορήγηση (ανάλογα με τον τύπο δραστηριότητας κινητικότητας) αθροιζόμενη με τυχόν ισχύουσες συμπληρωματικές ενισχύσεις  ( </a:t>
            </a:r>
            <a:r>
              <a:rPr lang="en-GB" sz="1800" dirty="0"/>
              <a:t>Top ups )</a:t>
            </a:r>
            <a:endParaRPr lang="el-GR" sz="2000" b="1" dirty="0">
              <a:solidFill>
                <a:srgbClr val="59999B"/>
              </a:solidFill>
            </a:endParaRPr>
          </a:p>
          <a:p>
            <a:pPr algn="l"/>
            <a:r>
              <a:rPr lang="en-GB" sz="2000" b="1" dirty="0">
                <a:solidFill>
                  <a:srgbClr val="59999B"/>
                </a:solidFill>
              </a:rPr>
              <a:t>-Traineeship Monthly Top-up Amount</a:t>
            </a:r>
            <a:r>
              <a:rPr lang="en-GB" sz="2000" dirty="0">
                <a:solidFill>
                  <a:srgbClr val="59999B"/>
                </a:solidFill>
              </a:rPr>
              <a:t> </a:t>
            </a:r>
            <a:r>
              <a:rPr lang="el-GR" sz="2000" dirty="0">
                <a:solidFill>
                  <a:srgbClr val="59999B"/>
                </a:solidFill>
              </a:rPr>
              <a:t> </a:t>
            </a:r>
            <a:endParaRPr lang="en-GB" sz="2000" dirty="0">
              <a:solidFill>
                <a:srgbClr val="59999B"/>
              </a:solidFill>
            </a:endParaRPr>
          </a:p>
          <a:p>
            <a:pPr algn="l"/>
            <a:r>
              <a:rPr lang="el-GR" sz="1800" dirty="0">
                <a:solidFill>
                  <a:srgbClr val="59999B"/>
                </a:solidFill>
              </a:rPr>
              <a:t>για φοιτητές που συμμετέχουν σε μακροχρόνιες μη διεθνείς περιόδους πρακτικής άσκησης </a:t>
            </a:r>
          </a:p>
          <a:p>
            <a:pPr algn="l"/>
            <a:r>
              <a:rPr lang="en-GB" sz="2000" b="1" dirty="0">
                <a:solidFill>
                  <a:srgbClr val="59999B"/>
                </a:solidFill>
              </a:rPr>
              <a:t>-Travel Support Top-up </a:t>
            </a:r>
          </a:p>
          <a:p>
            <a:pPr algn="l"/>
            <a:r>
              <a:rPr lang="el-GR" sz="1800" dirty="0">
                <a:solidFill>
                  <a:srgbClr val="59999B"/>
                </a:solidFill>
              </a:rPr>
              <a:t>για φοιτητές και πρόσφατους αποφοίτους που συμμετέχουν σε δραστηριότητες κινητικότητας για σπουδές/πρακτικές ασκήσεις χρησιμοποιώντας βιώσιμα μεταφορικά μέσα, αλλά που δεν επωφελούνται από ταξιδιωτική επιχορήγηση</a:t>
            </a:r>
            <a:r>
              <a:rPr lang="el-GR" sz="1800" b="1" dirty="0">
                <a:solidFill>
                  <a:srgbClr val="59999B"/>
                </a:solidFill>
              </a:rPr>
              <a:t>.</a:t>
            </a:r>
          </a:p>
          <a:p>
            <a:pPr algn="l"/>
            <a:r>
              <a:rPr lang="en-GB" sz="2000" b="1" dirty="0">
                <a:solidFill>
                  <a:srgbClr val="59999B"/>
                </a:solidFill>
              </a:rPr>
              <a:t>Participants With Fewer Opportunities -Short-term Mobility Top-up</a:t>
            </a:r>
            <a:endParaRPr lang="el-GR" dirty="0"/>
          </a:p>
          <a:p>
            <a:pPr algn="l"/>
            <a:r>
              <a:rPr lang="en-GB" sz="1800" dirty="0"/>
              <a:t> </a:t>
            </a:r>
            <a:r>
              <a:rPr lang="el-GR" sz="1800" dirty="0">
                <a:solidFill>
                  <a:srgbClr val="59999B"/>
                </a:solidFill>
              </a:rPr>
              <a:t>για φοιτητές που συμμετέχουν σε βραχυπρόθεσμες</a:t>
            </a:r>
            <a:endParaRPr lang="en-GB" sz="1800" dirty="0">
              <a:solidFill>
                <a:srgbClr val="59999B"/>
              </a:solidFill>
            </a:endParaRPr>
          </a:p>
          <a:p>
            <a:pPr algn="l"/>
            <a:r>
              <a:rPr lang="el-GR" sz="1800" dirty="0">
                <a:solidFill>
                  <a:srgbClr val="59999B"/>
                </a:solidFill>
              </a:rPr>
              <a:t> δραστηριότητες κινητικότητας και που πληρούν</a:t>
            </a:r>
            <a:endParaRPr lang="en-GB" sz="1800" dirty="0">
              <a:solidFill>
                <a:srgbClr val="59999B"/>
              </a:solidFill>
            </a:endParaRPr>
          </a:p>
          <a:p>
            <a:pPr algn="l"/>
            <a:r>
              <a:rPr lang="el-GR" sz="1800" dirty="0">
                <a:solidFill>
                  <a:srgbClr val="59999B"/>
                </a:solidFill>
              </a:rPr>
              <a:t> τις προϋποθέσεις ως συμμετέχοντες με λιγότερες </a:t>
            </a:r>
            <a:endParaRPr lang="en-GB" sz="1800" dirty="0">
              <a:solidFill>
                <a:srgbClr val="59999B"/>
              </a:solidFill>
            </a:endParaRPr>
          </a:p>
          <a:p>
            <a:pPr algn="l"/>
            <a:r>
              <a:rPr lang="el-GR" sz="1800" dirty="0">
                <a:solidFill>
                  <a:srgbClr val="59999B"/>
                </a:solidFill>
              </a:rPr>
              <a:t>ευκαιρίες σύμφωνα με τα εθνικά κριτήρια </a:t>
            </a:r>
            <a:endParaRPr lang="en-GB" sz="1800" dirty="0">
              <a:solidFill>
                <a:srgbClr val="59999B"/>
              </a:solidFill>
            </a:endParaRPr>
          </a:p>
          <a:p>
            <a:pPr algn="l"/>
            <a:r>
              <a:rPr lang="el-GR" sz="1800" dirty="0">
                <a:solidFill>
                  <a:srgbClr val="59999B"/>
                </a:solidFill>
              </a:rPr>
              <a:t>που ορίζονται  από την Εθνική Υπηρεσία. </a:t>
            </a:r>
          </a:p>
        </p:txBody>
      </p:sp>
      <p:sp>
        <p:nvSpPr>
          <p:cNvPr id="4" name="TextBox 3">
            <a:extLst>
              <a:ext uri="{FF2B5EF4-FFF2-40B4-BE49-F238E27FC236}">
                <a16:creationId xmlns:a16="http://schemas.microsoft.com/office/drawing/2014/main" id="{CC6F8AAC-2DAA-0346-B3D2-B832D159BF4C}"/>
              </a:ext>
            </a:extLst>
          </p:cNvPr>
          <p:cNvSpPr txBox="1"/>
          <p:nvPr/>
        </p:nvSpPr>
        <p:spPr>
          <a:xfrm flipH="1">
            <a:off x="-3171008" y="102637"/>
            <a:ext cx="10684042" cy="523220"/>
          </a:xfrm>
          <a:prstGeom prst="rect">
            <a:avLst/>
          </a:prstGeom>
          <a:noFill/>
        </p:spPr>
        <p:txBody>
          <a:bodyPr wrap="square" rtlCol="0">
            <a:spAutoFit/>
          </a:bodyPr>
          <a:lstStyle/>
          <a:p>
            <a:pPr algn="ctr"/>
            <a:r>
              <a:rPr lang="el-GR" sz="2800" dirty="0">
                <a:solidFill>
                  <a:schemeClr val="bg1">
                    <a:lumMod val="95000"/>
                  </a:schemeClr>
                </a:solidFill>
                <a:latin typeface="Verdana" panose="020B0604030504040204" pitchFamily="34" charset="0"/>
                <a:ea typeface="Verdana" panose="020B0604030504040204" pitchFamily="34" charset="0"/>
                <a:cs typeface="Calibri" pitchFamily="34" charset="0"/>
              </a:rPr>
              <a:t>Ατομική Υποστήριξη</a:t>
            </a:r>
            <a:endPar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endParaRPr>
          </a:p>
        </p:txBody>
      </p:sp>
    </p:spTree>
    <p:extLst>
      <p:ext uri="{BB962C8B-B14F-4D97-AF65-F5344CB8AC3E}">
        <p14:creationId xmlns:p14="http://schemas.microsoft.com/office/powerpoint/2010/main" val="4130905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3853" y="986971"/>
            <a:ext cx="11488122" cy="5553075"/>
          </a:xfrm>
        </p:spPr>
        <p:txBody>
          <a:bodyPr/>
          <a:lstStyle/>
          <a:p>
            <a:pPr algn="l"/>
            <a:r>
              <a:rPr lang="el-GR" sz="1800" dirty="0">
                <a:solidFill>
                  <a:schemeClr val="bg2">
                    <a:lumMod val="25000"/>
                  </a:schemeClr>
                </a:solidFill>
              </a:rPr>
              <a:t>Για  τα σχέδια πρόσκλησης 2021 και 2022, η σημαία δραστηριότητας διεθνούς κινητικότητας δηλώνεται αυτόματα εάν η χώρα υποδοχής που ορίζεται στην ενότητα Από-προς είναι μια μη συνδεδεμένη χώρα σύμφωνα με τον Οδηγό προγράμματος.</a:t>
            </a:r>
          </a:p>
          <a:p>
            <a:pPr algn="l"/>
            <a:r>
              <a:rPr lang="el-GR" sz="1800" dirty="0">
                <a:solidFill>
                  <a:srgbClr val="59999B"/>
                </a:solidFill>
              </a:rPr>
              <a:t>Σε τέτοιες περιπτώσεις, επηρεάζονται τα ακόλουθα πεδία:</a:t>
            </a:r>
          </a:p>
          <a:p>
            <a:pPr marL="285750" indent="-285750" algn="l">
              <a:buFont typeface="Courier New" panose="02070309020205020404" pitchFamily="49" charset="0"/>
              <a:buChar char="o"/>
            </a:pPr>
            <a:r>
              <a:rPr lang="el-GR" sz="1800" dirty="0">
                <a:solidFill>
                  <a:srgbClr val="59999B"/>
                </a:solidFill>
              </a:rPr>
              <a:t>Στην ενότητα Από-προς, πρέπει να επιλέξετε την ισχύουσα απόσταση ταξιδιού .</a:t>
            </a:r>
          </a:p>
          <a:p>
            <a:pPr marL="285750" indent="-285750" algn="l">
              <a:buFont typeface="Courier New" panose="02070309020205020404" pitchFamily="49" charset="0"/>
              <a:buChar char="o"/>
            </a:pPr>
            <a:r>
              <a:rPr lang="el-GR" sz="1800" dirty="0">
                <a:solidFill>
                  <a:srgbClr val="59999B"/>
                </a:solidFill>
              </a:rPr>
              <a:t>Η επιχορήγηση Ατομικής Υποστήριξης υπολογίζεται αυτόματα με βάση τις ισχύουσες τιμές για δραστηριότητες διεθνούς κινητικότητας.</a:t>
            </a:r>
          </a:p>
          <a:p>
            <a:pPr marL="285750" indent="-285750" algn="l">
              <a:buFont typeface="Courier New" panose="02070309020205020404" pitchFamily="49" charset="0"/>
              <a:buChar char="o"/>
            </a:pPr>
            <a:r>
              <a:rPr lang="el-GR" sz="1800" dirty="0">
                <a:solidFill>
                  <a:srgbClr val="59999B"/>
                </a:solidFill>
              </a:rPr>
              <a:t>Η σημαία δραστηριότητας </a:t>
            </a:r>
            <a:r>
              <a:rPr lang="el-GR" sz="1800" dirty="0" err="1">
                <a:solidFill>
                  <a:srgbClr val="59999B"/>
                </a:solidFill>
              </a:rPr>
              <a:t>Travel</a:t>
            </a:r>
            <a:r>
              <a:rPr lang="el-GR" sz="1800" dirty="0">
                <a:solidFill>
                  <a:srgbClr val="59999B"/>
                </a:solidFill>
              </a:rPr>
              <a:t> </a:t>
            </a:r>
            <a:r>
              <a:rPr lang="el-GR" sz="1800" dirty="0" err="1">
                <a:solidFill>
                  <a:srgbClr val="59999B"/>
                </a:solidFill>
              </a:rPr>
              <a:t>Support</a:t>
            </a:r>
            <a:r>
              <a:rPr lang="el-GR" sz="1800" dirty="0">
                <a:solidFill>
                  <a:srgbClr val="59999B"/>
                </a:solidFill>
              </a:rPr>
              <a:t> for International </a:t>
            </a:r>
            <a:r>
              <a:rPr lang="el-GR" sz="1800" dirty="0" err="1">
                <a:solidFill>
                  <a:srgbClr val="59999B"/>
                </a:solidFill>
              </a:rPr>
              <a:t>Mobility</a:t>
            </a:r>
            <a:r>
              <a:rPr lang="el-GR" sz="1800" dirty="0">
                <a:solidFill>
                  <a:srgbClr val="59999B"/>
                </a:solidFill>
              </a:rPr>
              <a:t> σημειώνεται αυτόματα, αλλά μπορεί να μην επιλεγεί εάν ο δικαιούχος εξαιρεθεί από την παροχή ταξιδιωτικής υποστήριξης σε διεθνή κινητικότητα </a:t>
            </a:r>
            <a:r>
              <a:rPr lang="en-GB" sz="1800" dirty="0">
                <a:solidFill>
                  <a:srgbClr val="59999B"/>
                </a:solidFill>
              </a:rPr>
              <a:t>( </a:t>
            </a:r>
            <a:r>
              <a:rPr lang="el-GR" sz="1800" dirty="0">
                <a:solidFill>
                  <a:srgbClr val="59999B"/>
                </a:solidFill>
              </a:rPr>
              <a:t>στην περίπτωση που δεν συμμετέχει ως δικαιούχος με λιγότερες ευκαιρίες).</a:t>
            </a:r>
          </a:p>
          <a:p>
            <a:pPr marL="285750" indent="-285750" algn="l">
              <a:buFont typeface="Courier New" panose="02070309020205020404" pitchFamily="49" charset="0"/>
              <a:buChar char="o"/>
            </a:pPr>
            <a:r>
              <a:rPr lang="el-GR" sz="1800" dirty="0">
                <a:solidFill>
                  <a:srgbClr val="59999B"/>
                </a:solidFill>
              </a:rPr>
              <a:t>Ο προϋπολογισμός που χρησιμοποιείται για διεθνείς δραστηριότητες εμφανίζεται σε ειδική καρτέλα στην ενότητα Περίληψη προϋπολογισμού( </a:t>
            </a:r>
            <a:r>
              <a:rPr lang="en-GB" sz="1800" dirty="0">
                <a:solidFill>
                  <a:srgbClr val="59999B"/>
                </a:solidFill>
              </a:rPr>
              <a:t>Budget Summary) </a:t>
            </a:r>
            <a:r>
              <a:rPr lang="el-GR" sz="1800" dirty="0">
                <a:solidFill>
                  <a:srgbClr val="59999B"/>
                </a:solidFill>
              </a:rPr>
              <a:t>του σχεδίου, και υποδεικνύει το μερίδιο του προϋπολογισμού διεθνούς κινητικότητας </a:t>
            </a:r>
          </a:p>
          <a:p>
            <a:pPr marL="285750" indent="-285750" algn="l">
              <a:buFont typeface="Courier New" panose="02070309020205020404" pitchFamily="49" charset="0"/>
              <a:buChar char="o"/>
            </a:pPr>
            <a:r>
              <a:rPr lang="el-GR" sz="1800" b="1" u="sng" dirty="0">
                <a:solidFill>
                  <a:schemeClr val="bg2">
                    <a:lumMod val="25000"/>
                  </a:schemeClr>
                </a:solidFill>
              </a:rPr>
              <a:t>Οι δικαιούχοι της επιχορήγησης μπορούν να χρησιμοποιήσουν έως και το 20% της τελευταίας επιχορήγησης </a:t>
            </a:r>
            <a:r>
              <a:rPr lang="el-GR" sz="1800" dirty="0">
                <a:solidFill>
                  <a:srgbClr val="59999B"/>
                </a:solidFill>
              </a:rPr>
              <a:t>(από την οποία έχει αφαιρεθεί πρώτα η υποστήριξη για τους συμμετέχοντες</a:t>
            </a:r>
            <a:r>
              <a:rPr lang="en-GB" sz="1800" dirty="0">
                <a:solidFill>
                  <a:srgbClr val="59999B"/>
                </a:solidFill>
              </a:rPr>
              <a:t> </a:t>
            </a:r>
            <a:r>
              <a:rPr lang="el-GR" sz="1800" dirty="0">
                <a:solidFill>
                  <a:srgbClr val="59999B"/>
                </a:solidFill>
              </a:rPr>
              <a:t>με λιγότερες ευκαιρίες ( </a:t>
            </a:r>
            <a:r>
              <a:rPr lang="en-GB" sz="1800" dirty="0">
                <a:solidFill>
                  <a:srgbClr val="59999B"/>
                </a:solidFill>
              </a:rPr>
              <a:t>inclusion support ) </a:t>
            </a:r>
            <a:r>
              <a:rPr lang="el-GR" sz="1800" dirty="0">
                <a:solidFill>
                  <a:srgbClr val="59999B"/>
                </a:solidFill>
              </a:rPr>
              <a:t> και το έκτακτο κόστος για ακριβά ταξίδια για δραστηριότητες διεθνούς κινητικότητας  ) για εξερχόμενες δραστηριότητες κινητικότητας σε μη συνδεδεμένες χώρες (Περιοχές 1-14) . </a:t>
            </a:r>
          </a:p>
        </p:txBody>
      </p:sp>
      <p:sp>
        <p:nvSpPr>
          <p:cNvPr id="4" name="TextBox 3">
            <a:extLst>
              <a:ext uri="{FF2B5EF4-FFF2-40B4-BE49-F238E27FC236}">
                <a16:creationId xmlns:a16="http://schemas.microsoft.com/office/drawing/2014/main" id="{CC6F8AAC-2DAA-0346-B3D2-B832D159BF4C}"/>
              </a:ext>
            </a:extLst>
          </p:cNvPr>
          <p:cNvSpPr txBox="1"/>
          <p:nvPr/>
        </p:nvSpPr>
        <p:spPr>
          <a:xfrm flipH="1">
            <a:off x="-2475683" y="102637"/>
            <a:ext cx="15363008" cy="523220"/>
          </a:xfrm>
          <a:prstGeom prst="rect">
            <a:avLst/>
          </a:prstGeom>
          <a:noFill/>
        </p:spPr>
        <p:txBody>
          <a:bodyPr wrap="square" rtlCol="0">
            <a:spAutoFit/>
          </a:bodyPr>
          <a:lstStyle/>
          <a:p>
            <a:pPr algn="ctr"/>
            <a:r>
              <a:rPr lang="el-GR" sz="2800" dirty="0">
                <a:solidFill>
                  <a:schemeClr val="bg1">
                    <a:lumMod val="95000"/>
                  </a:schemeClr>
                </a:solidFill>
                <a:latin typeface="Verdana" panose="020B0604030504040204" pitchFamily="34" charset="0"/>
                <a:ea typeface="Verdana" panose="020B0604030504040204" pitchFamily="34" charset="0"/>
                <a:cs typeface="Calibri" pitchFamily="34" charset="0"/>
              </a:rPr>
              <a:t> Διεθνής Κινητικότητα από ταμεία εσωτερικής πολιτικής</a:t>
            </a:r>
            <a:endPar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endParaRPr>
          </a:p>
        </p:txBody>
      </p:sp>
    </p:spTree>
    <p:extLst>
      <p:ext uri="{BB962C8B-B14F-4D97-AF65-F5344CB8AC3E}">
        <p14:creationId xmlns:p14="http://schemas.microsoft.com/office/powerpoint/2010/main" val="851663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3853" y="986971"/>
            <a:ext cx="11488122" cy="5553075"/>
          </a:xfrm>
        </p:spPr>
        <p:txBody>
          <a:bodyPr/>
          <a:lstStyle/>
          <a:p>
            <a:pPr algn="just"/>
            <a:r>
              <a:rPr lang="el-GR" sz="1800" dirty="0">
                <a:solidFill>
                  <a:schemeClr val="bg2">
                    <a:lumMod val="25000"/>
                  </a:schemeClr>
                </a:solidFill>
              </a:rPr>
              <a:t>Κατά τη διάρκεια μεικτών εντατικών προγραμμάτων, ομάδες φοιτητών ή προσωπικού θα αναλάβουν μια βραχυπρόθεσμη φυσική κινητικότητα στο εξωτερικό σε συνδυασμό με ένα υποχρεωτικό εικονικό στοιχείο που διευκολύνει τη συνεργατική διαδικτυακή και την ομαδική εργασία. </a:t>
            </a:r>
          </a:p>
          <a:p>
            <a:pPr algn="just"/>
            <a:r>
              <a:rPr lang="el-GR" sz="1800" dirty="0">
                <a:solidFill>
                  <a:schemeClr val="bg2">
                    <a:lumMod val="25000"/>
                  </a:schemeClr>
                </a:solidFill>
              </a:rPr>
              <a:t>Η διάρκεια του φυσικού στοιχείου είναι μεταξύ 5 και 30 ημερών, </a:t>
            </a:r>
            <a:r>
              <a:rPr lang="el-GR" sz="1800" u="sng" dirty="0">
                <a:solidFill>
                  <a:schemeClr val="bg2">
                    <a:lumMod val="25000"/>
                  </a:schemeClr>
                </a:solidFill>
              </a:rPr>
              <a:t>αλλά δεν υπάρχει περιορισμός στη διάρκεια του εικονικού στοιχείου.  </a:t>
            </a:r>
            <a:endParaRPr lang="el-GR" sz="1800" dirty="0">
              <a:solidFill>
                <a:schemeClr val="bg2">
                  <a:lumMod val="25000"/>
                </a:schemeClr>
              </a:solidFill>
            </a:endParaRPr>
          </a:p>
          <a:p>
            <a:pPr algn="l"/>
            <a:r>
              <a:rPr lang="el-GR" sz="1800" dirty="0">
                <a:solidFill>
                  <a:schemeClr val="bg2">
                    <a:lumMod val="25000"/>
                  </a:schemeClr>
                </a:solidFill>
              </a:rPr>
              <a:t>Σε κάθε σύμπραξη Μικτού εντατικού προγράμματος </a:t>
            </a:r>
            <a:r>
              <a:rPr lang="el-GR" sz="1800" b="1" dirty="0">
                <a:solidFill>
                  <a:schemeClr val="bg2">
                    <a:lumMod val="25000"/>
                  </a:schemeClr>
                </a:solidFill>
              </a:rPr>
              <a:t>πρέπει να υπάρχει ένα συντονιστικό ΑΕΙ και ΑΕΙ υποδοχής και συνολικά δύο ΑΕΙ εταίροι . </a:t>
            </a:r>
            <a:endParaRPr lang="el-GR" sz="1800" dirty="0">
              <a:solidFill>
                <a:schemeClr val="bg2">
                  <a:lumMod val="25000"/>
                </a:schemeClr>
              </a:solidFill>
            </a:endParaRPr>
          </a:p>
          <a:p>
            <a:pPr marL="285750" indent="-285750" algn="l">
              <a:buFont typeface="Courier New" panose="02070309020205020404" pitchFamily="49" charset="0"/>
              <a:buChar char="o"/>
            </a:pPr>
            <a:r>
              <a:rPr lang="el-GR" sz="1800" dirty="0">
                <a:solidFill>
                  <a:schemeClr val="bg2">
                    <a:lumMod val="25000"/>
                  </a:schemeClr>
                </a:solidFill>
              </a:rPr>
              <a:t>Μικτά εντατικά προγράμματα μπορούν να είναι ανοιχτά σε φοιτητές και προσωπικό από ιδρύματα τριτοβάθμιας εκπαίδευσης και εκτός της σύμπραξης, αλλά το ΑΕΙ υποδοχής πρέπει να είναι ένας από τους οργανισμούς της σύμπραξης. </a:t>
            </a:r>
          </a:p>
          <a:p>
            <a:pPr marL="285750" indent="-285750" algn="l">
              <a:buFont typeface="Courier New" panose="02070309020205020404" pitchFamily="49" charset="0"/>
              <a:buChar char="o"/>
            </a:pPr>
            <a:r>
              <a:rPr lang="el-GR" sz="1800" dirty="0">
                <a:solidFill>
                  <a:schemeClr val="bg2">
                    <a:lumMod val="25000"/>
                  </a:schemeClr>
                </a:solidFill>
              </a:rPr>
              <a:t>Το ΑΕΙ υποδοχής πρέπει να διαθέτει έγκυρο  ECHE .</a:t>
            </a:r>
          </a:p>
          <a:p>
            <a:pPr algn="l"/>
            <a:r>
              <a:rPr lang="el-GR" sz="1800" b="1" dirty="0">
                <a:solidFill>
                  <a:schemeClr val="bg2">
                    <a:lumMod val="25000"/>
                  </a:schemeClr>
                </a:solidFill>
              </a:rPr>
              <a:t>Οι ακόλουθοι τύποι δραστηριοτήτων μπορούν να οργανωθούν με τη μορφή ενός εντατικού μικτού προγράμματος:</a:t>
            </a:r>
          </a:p>
          <a:p>
            <a:pPr algn="l"/>
            <a:r>
              <a:rPr lang="el-GR" sz="1800" dirty="0">
                <a:solidFill>
                  <a:schemeClr val="bg2">
                    <a:lumMod val="25000"/>
                  </a:schemeClr>
                </a:solidFill>
              </a:rPr>
              <a:t>Κινητικότητα για σπουδές</a:t>
            </a:r>
          </a:p>
          <a:p>
            <a:pPr algn="l"/>
            <a:r>
              <a:rPr lang="el-GR" sz="1800" dirty="0">
                <a:solidFill>
                  <a:schemeClr val="bg2">
                    <a:lumMod val="25000"/>
                  </a:schemeClr>
                </a:solidFill>
              </a:rPr>
              <a:t>Κινητικότητα προσωπικού για διδασκαλία</a:t>
            </a:r>
          </a:p>
          <a:p>
            <a:pPr algn="l"/>
            <a:r>
              <a:rPr lang="el-GR" sz="1800" dirty="0">
                <a:solidFill>
                  <a:schemeClr val="bg2">
                    <a:lumMod val="25000"/>
                  </a:schemeClr>
                </a:solidFill>
              </a:rPr>
              <a:t>Κινητικότητα προσωπικού για εκπαίδευση</a:t>
            </a:r>
            <a:endParaRPr lang="el-GR" sz="1800" dirty="0">
              <a:solidFill>
                <a:srgbClr val="59999B"/>
              </a:solidFill>
            </a:endParaRPr>
          </a:p>
        </p:txBody>
      </p:sp>
      <p:sp>
        <p:nvSpPr>
          <p:cNvPr id="4" name="TextBox 3">
            <a:extLst>
              <a:ext uri="{FF2B5EF4-FFF2-40B4-BE49-F238E27FC236}">
                <a16:creationId xmlns:a16="http://schemas.microsoft.com/office/drawing/2014/main" id="{CC6F8AAC-2DAA-0346-B3D2-B832D159BF4C}"/>
              </a:ext>
            </a:extLst>
          </p:cNvPr>
          <p:cNvSpPr txBox="1"/>
          <p:nvPr/>
        </p:nvSpPr>
        <p:spPr>
          <a:xfrm flipH="1">
            <a:off x="-2475683" y="102637"/>
            <a:ext cx="15363008" cy="523220"/>
          </a:xfrm>
          <a:prstGeom prst="rect">
            <a:avLst/>
          </a:prstGeom>
          <a:noFill/>
        </p:spPr>
        <p:txBody>
          <a:bodyPr wrap="square" rtlCol="0">
            <a:spAutoFit/>
          </a:bodyPr>
          <a:lstStyle/>
          <a:p>
            <a:r>
              <a:rPr lang="el-GR" sz="2800" dirty="0">
                <a:solidFill>
                  <a:schemeClr val="bg2">
                    <a:lumMod val="25000"/>
                  </a:schemeClr>
                </a:solidFill>
              </a:rPr>
              <a:t>			</a:t>
            </a:r>
            <a:r>
              <a:rPr lang="el-GR" sz="2800" dirty="0">
                <a:solidFill>
                  <a:schemeClr val="bg1">
                    <a:lumMod val="95000"/>
                  </a:schemeClr>
                </a:solidFill>
              </a:rPr>
              <a:t>Μικτά εντατικά προγράμματα</a:t>
            </a:r>
          </a:p>
        </p:txBody>
      </p:sp>
    </p:spTree>
    <p:extLst>
      <p:ext uri="{BB962C8B-B14F-4D97-AF65-F5344CB8AC3E}">
        <p14:creationId xmlns:p14="http://schemas.microsoft.com/office/powerpoint/2010/main" val="2254763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06020" y="4111468"/>
            <a:ext cx="5539537" cy="3009603"/>
          </a:xfrm>
          <a:prstGeom prst="rect">
            <a:avLst/>
          </a:prstGeom>
        </p:spPr>
      </p:pic>
      <p:sp>
        <p:nvSpPr>
          <p:cNvPr id="3" name="Subtitle 2"/>
          <p:cNvSpPr>
            <a:spLocks noGrp="1"/>
          </p:cNvSpPr>
          <p:nvPr>
            <p:ph type="subTitle" idx="1"/>
          </p:nvPr>
        </p:nvSpPr>
        <p:spPr>
          <a:xfrm>
            <a:off x="503853" y="986971"/>
            <a:ext cx="11488122" cy="5553075"/>
          </a:xfrm>
        </p:spPr>
        <p:txBody>
          <a:bodyPr/>
          <a:lstStyle/>
          <a:p>
            <a:pPr algn="just"/>
            <a:r>
              <a:rPr lang="el-GR" sz="1800" dirty="0">
                <a:solidFill>
                  <a:schemeClr val="bg2">
                    <a:lumMod val="25000"/>
                  </a:schemeClr>
                </a:solidFill>
              </a:rPr>
              <a:t>Στο σχέδιο σας, θα βρείτε όλα τα μεικτά εντατικά προγράμματα που ορίζονται στη συμφωνία επιχορήγησης και μεταφέρονται αυτόματα από το σύστημα διαχείρισης έργου της Εθνικής Υπηρεσίας.</a:t>
            </a:r>
          </a:p>
          <a:p>
            <a:pPr algn="just"/>
            <a:r>
              <a:rPr lang="el-GR" sz="1800" dirty="0">
                <a:solidFill>
                  <a:schemeClr val="bg2">
                    <a:lumMod val="25000"/>
                  </a:schemeClr>
                </a:solidFill>
              </a:rPr>
              <a:t> </a:t>
            </a:r>
            <a:r>
              <a:rPr lang="el-GR" sz="1800" b="1" u="sng" dirty="0">
                <a:solidFill>
                  <a:schemeClr val="bg2">
                    <a:lumMod val="25000"/>
                  </a:schemeClr>
                </a:solidFill>
              </a:rPr>
              <a:t>Δεν είναι δυνατή η αυτόματη προσθήκη περισσότερων εντατικών προγραμμάτων απευθείας στο έργο σας.</a:t>
            </a:r>
            <a:endParaRPr lang="el-GR" sz="1800" dirty="0">
              <a:solidFill>
                <a:schemeClr val="bg2">
                  <a:lumMod val="25000"/>
                </a:schemeClr>
              </a:solidFill>
            </a:endParaRPr>
          </a:p>
          <a:p>
            <a:pPr algn="just"/>
            <a:r>
              <a:rPr lang="el-GR" sz="1800" dirty="0">
                <a:solidFill>
                  <a:schemeClr val="bg2">
                    <a:lumMod val="25000"/>
                  </a:schemeClr>
                </a:solidFill>
              </a:rPr>
              <a:t>Για να υποδείξετε μια δραστηριότητα κινητικότητας ως μέρος ενός μεικτού εντατικού προγράμματος, πρέπει να ακολουθήσετε τα ακόλουθα βήματα στην οθόνη κινητικότητας για τον επιλεγμένο συμμετέχοντα:</a:t>
            </a:r>
          </a:p>
          <a:p>
            <a:pPr marL="285750" indent="-285750" algn="just">
              <a:buFont typeface="Courier New" panose="02070309020205020404" pitchFamily="49" charset="0"/>
              <a:buChar char="o"/>
            </a:pPr>
            <a:r>
              <a:rPr lang="el-GR" sz="1800" dirty="0">
                <a:solidFill>
                  <a:schemeClr val="bg2">
                    <a:lumMod val="25000"/>
                  </a:schemeClr>
                </a:solidFill>
              </a:rPr>
              <a:t>Ελέγξτε τη σημαία Μεικτού εντατικού προγράμματος </a:t>
            </a:r>
          </a:p>
          <a:p>
            <a:pPr marL="285750" indent="-285750" algn="just">
              <a:buFont typeface="Courier New" panose="02070309020205020404" pitchFamily="49" charset="0"/>
              <a:buChar char="o"/>
            </a:pPr>
            <a:r>
              <a:rPr lang="el-GR" sz="1800" dirty="0">
                <a:solidFill>
                  <a:schemeClr val="bg2">
                    <a:lumMod val="25000"/>
                  </a:schemeClr>
                </a:solidFill>
              </a:rPr>
              <a:t>Επιλέξτε το σχετικό  Αναγνωριστικό μεικτού εντατικού προγράμματος από την αντίστοιχη αναπτυσσόμενη λίστα στην ενότητα Από-προς .</a:t>
            </a:r>
          </a:p>
          <a:p>
            <a:pPr algn="just"/>
            <a:r>
              <a:rPr lang="el-GR" sz="1800" dirty="0">
                <a:solidFill>
                  <a:schemeClr val="bg2">
                    <a:lumMod val="25000"/>
                  </a:schemeClr>
                </a:solidFill>
              </a:rPr>
              <a:t>Ως αποτέλεσμα, στην ενότητα Μικτά εντατικά προγράμματα του σχεδίου, η δραστηριότητα κινητικότητας θα ληφθεί υπόψη στον αριθμό των αναφερόμενων συμμετεχόντων για το επιλεγμένο μεικτό εντατικό πρόγραμμα και θα αναφέρεται στις λεπτομέρειες του προγράμματος, στο κάτω μέρος της οθόνης.</a:t>
            </a:r>
          </a:p>
        </p:txBody>
      </p:sp>
      <p:sp>
        <p:nvSpPr>
          <p:cNvPr id="4" name="TextBox 3">
            <a:extLst>
              <a:ext uri="{FF2B5EF4-FFF2-40B4-BE49-F238E27FC236}">
                <a16:creationId xmlns:a16="http://schemas.microsoft.com/office/drawing/2014/main" id="{CC6F8AAC-2DAA-0346-B3D2-B832D159BF4C}"/>
              </a:ext>
            </a:extLst>
          </p:cNvPr>
          <p:cNvSpPr txBox="1"/>
          <p:nvPr/>
        </p:nvSpPr>
        <p:spPr>
          <a:xfrm flipH="1">
            <a:off x="-2475683" y="102637"/>
            <a:ext cx="15363008" cy="523220"/>
          </a:xfrm>
          <a:prstGeom prst="rect">
            <a:avLst/>
          </a:prstGeom>
          <a:noFill/>
        </p:spPr>
        <p:txBody>
          <a:bodyPr wrap="square" rtlCol="0">
            <a:spAutoFit/>
          </a:bodyPr>
          <a:lstStyle/>
          <a:p>
            <a:r>
              <a:rPr lang="el-GR" sz="2800" dirty="0">
                <a:solidFill>
                  <a:schemeClr val="bg2">
                    <a:lumMod val="25000"/>
                  </a:schemeClr>
                </a:solidFill>
              </a:rPr>
              <a:t>			</a:t>
            </a:r>
            <a:r>
              <a:rPr lang="el-GR" sz="2800" dirty="0">
                <a:solidFill>
                  <a:schemeClr val="bg1">
                    <a:lumMod val="95000"/>
                  </a:schemeClr>
                </a:solidFill>
              </a:rPr>
              <a:t>Μικτά εντατικά προγράμματα</a:t>
            </a:r>
          </a:p>
        </p:txBody>
      </p:sp>
    </p:spTree>
    <p:extLst>
      <p:ext uri="{BB962C8B-B14F-4D97-AF65-F5344CB8AC3E}">
        <p14:creationId xmlns:p14="http://schemas.microsoft.com/office/powerpoint/2010/main" val="3387750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363" y="0"/>
            <a:ext cx="3541419" cy="523220"/>
          </a:xfrm>
          <a:prstGeom prst="rect">
            <a:avLst/>
          </a:prstGeom>
        </p:spPr>
        <p:txBody>
          <a:bodyPr wrap="none">
            <a:spAutoFit/>
          </a:bodyPr>
          <a:lstStyle/>
          <a:p>
            <a:r>
              <a:rPr lang="en-US" sz="2800" dirty="0">
                <a:solidFill>
                  <a:schemeClr val="bg1"/>
                </a:solidFill>
                <a:latin typeface="Verdana" panose="020B0604030504040204" pitchFamily="34" charset="0"/>
                <a:ea typeface="Verdana" panose="020B0604030504040204" pitchFamily="34" charset="0"/>
              </a:rPr>
              <a:t>Participant Report </a:t>
            </a:r>
          </a:p>
        </p:txBody>
      </p:sp>
      <p:sp>
        <p:nvSpPr>
          <p:cNvPr id="4" name="Rectangle 3"/>
          <p:cNvSpPr/>
          <p:nvPr/>
        </p:nvSpPr>
        <p:spPr>
          <a:xfrm>
            <a:off x="370464" y="779032"/>
            <a:ext cx="11278741" cy="3970318"/>
          </a:xfrm>
          <a:prstGeom prst="rect">
            <a:avLst/>
          </a:prstGeom>
        </p:spPr>
        <p:txBody>
          <a:bodyPr wrap="square">
            <a:spAutoFit/>
          </a:bodyPr>
          <a:lstStyle/>
          <a:p>
            <a:endParaRPr lang="el-GR" dirty="0"/>
          </a:p>
          <a:p>
            <a:pPr marL="285750" indent="-285750">
              <a:buFont typeface="Courier New" panose="02070309020205020404" pitchFamily="49" charset="0"/>
              <a:buChar char="o"/>
            </a:pPr>
            <a:r>
              <a:rPr lang="el-GR" dirty="0"/>
              <a:t>Αποστέλλεται αυτόματα  μέσω ηλεκτρονικού ταχυδρομείου στους συμμετέχοντες για να συμπληρώσουν την έκθεση συμμετεχόντων στην έρευνα της ΕΕ σχετικά με την εμπειρία συμμετοχής τους</a:t>
            </a:r>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r>
              <a:rPr lang="el-GR" dirty="0"/>
              <a:t>Ο συμμετέχων λαμβάνει ένα e-</a:t>
            </a:r>
            <a:r>
              <a:rPr lang="el-GR" dirty="0" err="1"/>
              <a:t>mail</a:t>
            </a:r>
            <a:r>
              <a:rPr lang="el-GR" dirty="0"/>
              <a:t> με έναν αποκλειστικό σύνδεσμο για την υποβολή του </a:t>
            </a:r>
            <a:r>
              <a:rPr lang="en-GB" dirty="0"/>
              <a:t>Participant Report</a:t>
            </a:r>
          </a:p>
          <a:p>
            <a:pPr marL="285750" indent="-285750">
              <a:buFont typeface="Courier New" panose="02070309020205020404" pitchFamily="49" charset="0"/>
              <a:buChar char="o"/>
            </a:pPr>
            <a:endParaRPr lang="en-GB" dirty="0"/>
          </a:p>
          <a:p>
            <a:pPr marL="285750" indent="-285750">
              <a:buFont typeface="Courier New" panose="02070309020205020404" pitchFamily="49" charset="0"/>
              <a:buChar char="o"/>
            </a:pPr>
            <a:r>
              <a:rPr lang="en-GB" dirty="0"/>
              <a:t>To participant report </a:t>
            </a:r>
            <a:r>
              <a:rPr lang="el-GR" dirty="0"/>
              <a:t>συμπληρώνεται ηλεκτρονικά στο EU </a:t>
            </a:r>
            <a:r>
              <a:rPr lang="el-GR" dirty="0" err="1"/>
              <a:t>Survey</a:t>
            </a:r>
            <a:r>
              <a:rPr lang="el-GR" dirty="0"/>
              <a:t> και προσφέρεται σε διάφορες γλώσσες.</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l-GR" dirty="0"/>
              <a:t>Ο συμμετέχων μπορεί να αποθηκεύσει την έρευνα ως προσχέδιο </a:t>
            </a:r>
            <a:r>
              <a:rPr lang="en-US" dirty="0"/>
              <a:t>draft </a:t>
            </a:r>
            <a:r>
              <a:rPr lang="el-GR" dirty="0"/>
              <a:t> και να την υποβάλει</a:t>
            </a:r>
            <a:r>
              <a:rPr lang="en-GB" dirty="0"/>
              <a:t> </a:t>
            </a:r>
            <a:r>
              <a:rPr lang="el-GR" dirty="0"/>
              <a:t>αργότερα εντός 30 ημερών από την ημερομηνία ολοκλήρωσης της κινητικότητας του</a:t>
            </a:r>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r>
              <a:rPr lang="el-GR" dirty="0"/>
              <a:t>Μετά την υποβολή, ο συμμετέχων μπορεί να κατεβάσει μια έκδοση PDF των σχολίων του, αλλά δεν μπορεί να επεξεργαστεί ξανά τη φόρμα.</a:t>
            </a:r>
          </a:p>
          <a:p>
            <a:endParaRPr lang="en-US" dirty="0"/>
          </a:p>
        </p:txBody>
      </p:sp>
    </p:spTree>
    <p:extLst>
      <p:ext uri="{BB962C8B-B14F-4D97-AF65-F5344CB8AC3E}">
        <p14:creationId xmlns:p14="http://schemas.microsoft.com/office/powerpoint/2010/main" val="187596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800" dirty="0">
                <a:solidFill>
                  <a:schemeClr val="bg1"/>
                </a:solidFill>
                <a:latin typeface="Verdana" panose="020B0604030504040204" pitchFamily="34" charset="0"/>
                <a:ea typeface="Verdana" panose="020B0604030504040204" pitchFamily="34" charset="0"/>
                <a:cs typeface="Calibri" pitchFamily="34" charset="0"/>
              </a:rPr>
              <a:t>Σημείο Εισόδου</a:t>
            </a:r>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n-US" sz="2800" dirty="0">
                <a:solidFill>
                  <a:schemeClr val="bg1"/>
                </a:solidFill>
                <a:latin typeface="Verdana" panose="020B0604030504040204" pitchFamily="34" charset="0"/>
                <a:ea typeface="Verdana" panose="020B0604030504040204" pitchFamily="34" charset="0"/>
                <a:cs typeface="Calibri" pitchFamily="34" charset="0"/>
              </a:rPr>
              <a:t>Erasmus+ and European Solidary Corps</a:t>
            </a:r>
            <a:endParaRPr lang="en-US" sz="2800" dirty="0">
              <a:solidFill>
                <a:schemeClr val="bg1"/>
              </a:solidFill>
            </a:endParaRPr>
          </a:p>
        </p:txBody>
      </p:sp>
      <p:sp>
        <p:nvSpPr>
          <p:cNvPr id="4" name="Rectangle 3"/>
          <p:cNvSpPr/>
          <p:nvPr/>
        </p:nvSpPr>
        <p:spPr>
          <a:xfrm>
            <a:off x="3285352" y="860017"/>
            <a:ext cx="8703151" cy="5632311"/>
          </a:xfrm>
          <a:prstGeom prst="rect">
            <a:avLst/>
          </a:prstGeom>
        </p:spPr>
        <p:txBody>
          <a:bodyPr wrap="square">
            <a:spAutoFit/>
          </a:bodyPr>
          <a:lstStyle/>
          <a:p>
            <a:r>
              <a:rPr lang="el-GR" b="1" dirty="0">
                <a:solidFill>
                  <a:schemeClr val="tx1">
                    <a:lumMod val="75000"/>
                    <a:lumOff val="25000"/>
                  </a:schemeClr>
                </a:solidFill>
                <a:latin typeface="Verdana" panose="020B0604030504040204" pitchFamily="34" charset="0"/>
                <a:ea typeface="Verdana" panose="020B0604030504040204" pitchFamily="34" charset="0"/>
                <a:hlinkClick r:id="rId3"/>
              </a:rPr>
              <a:t>Πλατφόρμα </a:t>
            </a:r>
            <a:r>
              <a:rPr lang="en-US" b="1" dirty="0">
                <a:solidFill>
                  <a:schemeClr val="tx1">
                    <a:lumMod val="75000"/>
                    <a:lumOff val="25000"/>
                  </a:schemeClr>
                </a:solidFill>
                <a:latin typeface="Verdana" panose="020B0604030504040204" pitchFamily="34" charset="0"/>
                <a:ea typeface="Verdana" panose="020B0604030504040204" pitchFamily="34" charset="0"/>
                <a:hlinkClick r:id="rId3"/>
              </a:rPr>
              <a:t>EESCP</a:t>
            </a:r>
            <a:r>
              <a:rPr lang="en-US" b="1" dirty="0">
                <a:solidFill>
                  <a:schemeClr val="tx1">
                    <a:lumMod val="75000"/>
                    <a:lumOff val="25000"/>
                  </a:schemeClr>
                </a:solidFill>
                <a:latin typeface="Verdana" panose="020B0604030504040204" pitchFamily="34" charset="0"/>
                <a:ea typeface="Verdana" panose="020B0604030504040204" pitchFamily="34" charset="0"/>
              </a:rPr>
              <a:t> </a:t>
            </a:r>
            <a:r>
              <a:rPr lang="el-GR" b="1" dirty="0">
                <a:solidFill>
                  <a:schemeClr val="tx1">
                    <a:lumMod val="75000"/>
                    <a:lumOff val="25000"/>
                  </a:schemeClr>
                </a:solidFill>
                <a:latin typeface="Verdana" panose="020B0604030504040204" pitchFamily="34" charset="0"/>
                <a:ea typeface="Verdana" panose="020B0604030504040204" pitchFamily="34" charset="0"/>
              </a:rPr>
              <a:t> </a:t>
            </a:r>
            <a:r>
              <a:rPr lang="en-US" b="1" dirty="0">
                <a:solidFill>
                  <a:schemeClr val="tx1">
                    <a:lumMod val="75000"/>
                    <a:lumOff val="25000"/>
                  </a:schemeClr>
                </a:solidFill>
                <a:latin typeface="Verdana" panose="020B0604030504040204" pitchFamily="34" charset="0"/>
                <a:ea typeface="Verdana" panose="020B0604030504040204" pitchFamily="34" charset="0"/>
              </a:rPr>
              <a:t>“Single Entry Point”</a:t>
            </a:r>
            <a:endParaRPr lang="el-GR" b="1" dirty="0">
              <a:solidFill>
                <a:schemeClr val="tx1">
                  <a:lumMod val="75000"/>
                  <a:lumOff val="25000"/>
                </a:schemeClr>
              </a:solidFill>
              <a:latin typeface="Verdana" panose="020B0604030504040204" pitchFamily="34" charset="0"/>
              <a:ea typeface="Verdana" panose="020B0604030504040204" pitchFamily="34" charset="0"/>
            </a:endParaRPr>
          </a:p>
          <a:p>
            <a:endParaRPr lang="el-GR" b="1"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n-US" b="1" dirty="0">
                <a:solidFill>
                  <a:schemeClr val="tx1">
                    <a:lumMod val="75000"/>
                    <a:lumOff val="25000"/>
                  </a:schemeClr>
                </a:solidFill>
                <a:latin typeface="Verdana" panose="020B0604030504040204" pitchFamily="34" charset="0"/>
                <a:ea typeface="Verdana" panose="020B0604030504040204" pitchFamily="34" charset="0"/>
              </a:rPr>
              <a:t>“HOME” : </a:t>
            </a:r>
            <a:r>
              <a:rPr lang="el-GR" dirty="0">
                <a:solidFill>
                  <a:schemeClr val="tx1">
                    <a:lumMod val="75000"/>
                    <a:lumOff val="25000"/>
                  </a:schemeClr>
                </a:solidFill>
                <a:latin typeface="Verdana" panose="020B0604030504040204" pitchFamily="34" charset="0"/>
                <a:ea typeface="Verdana" panose="020B0604030504040204" pitchFamily="34" charset="0"/>
              </a:rPr>
              <a:t>Επιστροφή στο </a:t>
            </a:r>
            <a:r>
              <a:rPr lang="en-US" dirty="0">
                <a:solidFill>
                  <a:schemeClr val="tx1">
                    <a:lumMod val="75000"/>
                    <a:lumOff val="25000"/>
                  </a:schemeClr>
                </a:solidFill>
                <a:latin typeface="Verdana" panose="020B0604030504040204" pitchFamily="34" charset="0"/>
                <a:ea typeface="Verdana" panose="020B0604030504040204" pitchFamily="34" charset="0"/>
              </a:rPr>
              <a:t>Homepage</a:t>
            </a:r>
          </a:p>
          <a:p>
            <a:pPr marL="457200" indent="-457200">
              <a:lnSpc>
                <a:spcPct val="150000"/>
              </a:lnSpc>
              <a:buFont typeface="+mj-lt"/>
              <a:buAutoNum type="arabicPeriod"/>
            </a:pPr>
            <a:r>
              <a:rPr lang="en-US" b="1" dirty="0">
                <a:solidFill>
                  <a:schemeClr val="tx1">
                    <a:lumMod val="75000"/>
                    <a:lumOff val="25000"/>
                  </a:schemeClr>
                </a:solidFill>
                <a:latin typeface="Verdana" panose="020B0604030504040204" pitchFamily="34" charset="0"/>
                <a:ea typeface="Verdana" panose="020B0604030504040204" pitchFamily="34" charset="0"/>
              </a:rPr>
              <a:t>“ORGANISATIONS”:</a:t>
            </a:r>
          </a:p>
          <a:p>
            <a:pPr>
              <a:lnSpc>
                <a:spcPct val="150000"/>
              </a:lnSpc>
            </a:pPr>
            <a:r>
              <a:rPr lang="el-GR" dirty="0">
                <a:solidFill>
                  <a:schemeClr val="tx1">
                    <a:lumMod val="75000"/>
                    <a:lumOff val="25000"/>
                  </a:schemeClr>
                </a:solidFill>
                <a:latin typeface="Verdana" panose="020B0604030504040204" pitchFamily="34" charset="0"/>
                <a:ea typeface="Verdana" panose="020B0604030504040204" pitchFamily="34" charset="0"/>
                <a:hlinkClick r:id="rId4"/>
              </a:rPr>
              <a:t>- Εξεύρεση οργανισμών</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l-GR" dirty="0">
                <a:solidFill>
                  <a:schemeClr val="tx1">
                    <a:lumMod val="75000"/>
                    <a:lumOff val="25000"/>
                  </a:schemeClr>
                </a:solidFill>
                <a:latin typeface="Verdana" panose="020B0604030504040204" pitchFamily="34" charset="0"/>
                <a:ea typeface="Verdana" panose="020B0604030504040204" pitchFamily="34" charset="0"/>
                <a:hlinkClick r:id="rId5"/>
              </a:rPr>
              <a:t>- Εγγραφή νέου οργανισμού</a:t>
            </a:r>
            <a:r>
              <a:rPr lang="el-GR" dirty="0">
                <a:solidFill>
                  <a:schemeClr val="tx1">
                    <a:lumMod val="75000"/>
                    <a:lumOff val="25000"/>
                  </a:schemeClr>
                </a:solidFill>
                <a:latin typeface="Verdana" panose="020B0604030504040204" pitchFamily="34" charset="0"/>
                <a:ea typeface="Verdana" panose="020B0604030504040204" pitchFamily="34" charset="0"/>
              </a:rPr>
              <a:t> (Απαιτείται </a:t>
            </a:r>
            <a:r>
              <a:rPr lang="en-GB" dirty="0">
                <a:solidFill>
                  <a:schemeClr val="tx1">
                    <a:lumMod val="75000"/>
                    <a:lumOff val="25000"/>
                  </a:schemeClr>
                </a:solidFill>
                <a:latin typeface="Verdana" panose="020B0604030504040204" pitchFamily="34" charset="0"/>
                <a:ea typeface="Verdana" panose="020B0604030504040204" pitchFamily="34" charset="0"/>
              </a:rPr>
              <a:t>Login)</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l-GR" b="1" dirty="0">
                <a:solidFill>
                  <a:schemeClr val="tx1">
                    <a:lumMod val="75000"/>
                    <a:lumOff val="25000"/>
                  </a:schemeClr>
                </a:solidFill>
                <a:latin typeface="Verdana" panose="020B0604030504040204" pitchFamily="34" charset="0"/>
                <a:ea typeface="Verdana" panose="020B0604030504040204" pitchFamily="34" charset="0"/>
              </a:rPr>
              <a:t>2. </a:t>
            </a:r>
            <a:r>
              <a:rPr lang="en-US" b="1" dirty="0">
                <a:solidFill>
                  <a:schemeClr val="tx1">
                    <a:lumMod val="75000"/>
                    <a:lumOff val="25000"/>
                  </a:schemeClr>
                </a:solidFill>
                <a:latin typeface="Verdana" panose="020B0604030504040204" pitchFamily="34" charset="0"/>
                <a:ea typeface="Verdana" panose="020B0604030504040204" pitchFamily="34" charset="0"/>
              </a:rPr>
              <a:t>“OPPORTUNITIES”: </a:t>
            </a:r>
            <a:r>
              <a:rPr lang="el-GR" b="1" dirty="0">
                <a:solidFill>
                  <a:schemeClr val="tx1">
                    <a:lumMod val="75000"/>
                    <a:lumOff val="25000"/>
                  </a:schemeClr>
                </a:solidFill>
                <a:latin typeface="Verdana" panose="020B0604030504040204" pitchFamily="34" charset="0"/>
                <a:ea typeface="Verdana" panose="020B0604030504040204" pitchFamily="34" charset="0"/>
              </a:rPr>
              <a:t>Πρόσβαση σε όλες τις διαθέσιμες αιτήσεις </a:t>
            </a:r>
            <a:r>
              <a:rPr lang="el-GR" dirty="0">
                <a:solidFill>
                  <a:schemeClr val="tx1">
                    <a:lumMod val="75000"/>
                    <a:lumOff val="25000"/>
                  </a:schemeClr>
                </a:solidFill>
                <a:latin typeface="Verdana" panose="020B0604030504040204" pitchFamily="34" charset="0"/>
                <a:ea typeface="Verdana" panose="020B0604030504040204" pitchFamily="34" charset="0"/>
              </a:rPr>
              <a:t>του Προγράμματος</a:t>
            </a:r>
            <a:endParaRPr lang="en-US" b="1" dirty="0">
              <a:solidFill>
                <a:schemeClr val="tx1">
                  <a:lumMod val="75000"/>
                  <a:lumOff val="25000"/>
                </a:schemeClr>
              </a:solidFill>
              <a:latin typeface="Verdana" panose="020B0604030504040204" pitchFamily="34" charset="0"/>
              <a:ea typeface="Verdana" panose="020B0604030504040204" pitchFamily="34" charset="0"/>
            </a:endParaRPr>
          </a:p>
          <a:p>
            <a:pPr marL="457200" indent="-457200">
              <a:lnSpc>
                <a:spcPct val="150000"/>
              </a:lnSpc>
              <a:buFontTx/>
              <a:buAutoNum type="arabicPeriod" startAt="3"/>
            </a:pPr>
            <a:r>
              <a:rPr lang="en-US" b="1" dirty="0">
                <a:solidFill>
                  <a:schemeClr val="tx1">
                    <a:lumMod val="75000"/>
                    <a:lumOff val="25000"/>
                  </a:schemeClr>
                </a:solidFill>
                <a:latin typeface="Verdana" panose="020B0604030504040204" pitchFamily="34" charset="0"/>
                <a:ea typeface="Verdana" panose="020B0604030504040204" pitchFamily="34" charset="0"/>
              </a:rPr>
              <a:t>“APPLICATIONS”:</a:t>
            </a:r>
            <a:r>
              <a:rPr lang="el-GR" b="1"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Διαχείριση αιτήσεων σε </a:t>
            </a:r>
            <a:r>
              <a:rPr lang="en-US" dirty="0">
                <a:solidFill>
                  <a:schemeClr val="tx1">
                    <a:lumMod val="75000"/>
                    <a:lumOff val="25000"/>
                  </a:schemeClr>
                </a:solidFill>
                <a:latin typeface="Verdana" panose="020B0604030504040204" pitchFamily="34" charset="0"/>
                <a:ea typeface="Verdana" panose="020B0604030504040204" pitchFamily="34" charset="0"/>
              </a:rPr>
              <a:t>status “draft/submitted”</a:t>
            </a:r>
          </a:p>
          <a:p>
            <a:pPr marL="457200" indent="-457200">
              <a:lnSpc>
                <a:spcPct val="150000"/>
              </a:lnSpc>
              <a:buFontTx/>
              <a:buAutoNum type="arabicPeriod" startAt="3"/>
            </a:pPr>
            <a:r>
              <a:rPr lang="en-US" b="1" dirty="0">
                <a:solidFill>
                  <a:schemeClr val="tx1">
                    <a:lumMod val="75000"/>
                    <a:lumOff val="25000"/>
                  </a:schemeClr>
                </a:solidFill>
                <a:latin typeface="Verdana" panose="020B0604030504040204" pitchFamily="34" charset="0"/>
                <a:ea typeface="Verdana" panose="020B0604030504040204" pitchFamily="34" charset="0"/>
              </a:rPr>
              <a:t>“PROJECTS”:</a:t>
            </a:r>
            <a:r>
              <a:rPr lang="el-GR" b="1"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Διαχείριση εγκεκριμένων σχεδίων μέσω </a:t>
            </a:r>
            <a:r>
              <a:rPr lang="en-GB" dirty="0">
                <a:solidFill>
                  <a:schemeClr val="tx1">
                    <a:lumMod val="75000"/>
                    <a:lumOff val="25000"/>
                  </a:schemeClr>
                </a:solidFill>
                <a:latin typeface="Verdana" panose="020B0604030504040204" pitchFamily="34" charset="0"/>
                <a:ea typeface="Verdana" panose="020B0604030504040204" pitchFamily="34" charset="0"/>
              </a:rPr>
              <a:t>Beneficiary Module</a:t>
            </a:r>
          </a:p>
          <a:p>
            <a:pPr marL="457200" indent="-457200">
              <a:lnSpc>
                <a:spcPct val="150000"/>
              </a:lnSpc>
              <a:buFontTx/>
              <a:buAutoNum type="arabicPeriod" startAt="3"/>
            </a:pPr>
            <a:r>
              <a:rPr lang="en-US" b="1" dirty="0">
                <a:solidFill>
                  <a:schemeClr val="tx1">
                    <a:lumMod val="75000"/>
                    <a:lumOff val="25000"/>
                  </a:schemeClr>
                </a:solidFill>
                <a:latin typeface="Verdana" panose="020B0604030504040204" pitchFamily="34" charset="0"/>
                <a:ea typeface="Verdana" panose="020B0604030504040204" pitchFamily="34" charset="0"/>
              </a:rPr>
              <a:t>“SUPPORT”:</a:t>
            </a:r>
            <a:r>
              <a:rPr lang="el-GR" b="1"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Τεχνική Υποστήριξη</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457200" indent="-457200">
              <a:lnSpc>
                <a:spcPct val="150000"/>
              </a:lnSpc>
              <a:buAutoNum type="arabicPeriod" startAt="3"/>
            </a:pPr>
            <a:r>
              <a:rPr lang="en-US" b="1" dirty="0">
                <a:solidFill>
                  <a:schemeClr val="tx1">
                    <a:lumMod val="75000"/>
                    <a:lumOff val="25000"/>
                  </a:schemeClr>
                </a:solidFill>
                <a:latin typeface="Verdana" panose="020B0604030504040204" pitchFamily="34" charset="0"/>
                <a:ea typeface="Verdana" panose="020B0604030504040204" pitchFamily="34" charset="0"/>
              </a:rPr>
              <a:t>“RESOURCES”:</a:t>
            </a:r>
            <a:r>
              <a:rPr lang="el-GR" b="1"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Πρόσβαση σε πληροφόρηση σχετική με το Πρόγραμμα</a:t>
            </a:r>
            <a:endParaRPr lang="en-US" dirty="0">
              <a:solidFill>
                <a:schemeClr val="tx1">
                  <a:lumMod val="75000"/>
                  <a:lumOff val="25000"/>
                </a:schemeClr>
              </a:solidFill>
              <a:latin typeface="Verdana" panose="020B0604030504040204" pitchFamily="34" charset="0"/>
              <a:ea typeface="Verdana" panose="020B0604030504040204" pitchFamily="34" charset="0"/>
            </a:endParaRPr>
          </a:p>
        </p:txBody>
      </p:sp>
      <p:grpSp>
        <p:nvGrpSpPr>
          <p:cNvPr id="6" name="Group 5"/>
          <p:cNvGrpSpPr/>
          <p:nvPr/>
        </p:nvGrpSpPr>
        <p:grpSpPr>
          <a:xfrm>
            <a:off x="188215" y="1058958"/>
            <a:ext cx="2780105" cy="5511429"/>
            <a:chOff x="6658627" y="-57728"/>
            <a:chExt cx="2487528" cy="5511429"/>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8627" y="-57728"/>
              <a:ext cx="2487528" cy="5511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TextBox 27"/>
            <p:cNvSpPr txBox="1"/>
            <p:nvPr/>
          </p:nvSpPr>
          <p:spPr>
            <a:xfrm>
              <a:off x="8801922" y="1753346"/>
              <a:ext cx="288032" cy="369332"/>
            </a:xfrm>
            <a:prstGeom prst="rect">
              <a:avLst/>
            </a:prstGeom>
            <a:noFill/>
          </p:spPr>
          <p:txBody>
            <a:bodyPr wrap="square" rtlCol="0">
              <a:spAutoFit/>
            </a:bodyPr>
            <a:lstStyle/>
            <a:p>
              <a:endParaRPr lang="en-US" b="1" dirty="0">
                <a:solidFill>
                  <a:srgbClr val="FF0000"/>
                </a:solidFill>
              </a:endParaRPr>
            </a:p>
          </p:txBody>
        </p:sp>
      </p:grpSp>
      <p:sp>
        <p:nvSpPr>
          <p:cNvPr id="29" name="Oval 28"/>
          <p:cNvSpPr/>
          <p:nvPr/>
        </p:nvSpPr>
        <p:spPr>
          <a:xfrm>
            <a:off x="2547891" y="3317827"/>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US" dirty="0"/>
          </a:p>
        </p:txBody>
      </p:sp>
      <p:sp>
        <p:nvSpPr>
          <p:cNvPr id="30" name="Oval 29"/>
          <p:cNvSpPr/>
          <p:nvPr/>
        </p:nvSpPr>
        <p:spPr>
          <a:xfrm>
            <a:off x="2553591" y="3776403"/>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US" dirty="0"/>
          </a:p>
        </p:txBody>
      </p:sp>
      <p:sp>
        <p:nvSpPr>
          <p:cNvPr id="31" name="Oval 30"/>
          <p:cNvSpPr/>
          <p:nvPr/>
        </p:nvSpPr>
        <p:spPr>
          <a:xfrm>
            <a:off x="2555526" y="4253808"/>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US" dirty="0"/>
          </a:p>
        </p:txBody>
      </p:sp>
      <p:sp>
        <p:nvSpPr>
          <p:cNvPr id="32" name="Oval 31"/>
          <p:cNvSpPr/>
          <p:nvPr/>
        </p:nvSpPr>
        <p:spPr>
          <a:xfrm>
            <a:off x="2551013" y="4756255"/>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US" dirty="0"/>
          </a:p>
        </p:txBody>
      </p:sp>
      <p:sp>
        <p:nvSpPr>
          <p:cNvPr id="33" name="Oval 32"/>
          <p:cNvSpPr/>
          <p:nvPr/>
        </p:nvSpPr>
        <p:spPr>
          <a:xfrm>
            <a:off x="2551013" y="5246951"/>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endParaRPr lang="en-US" dirty="0"/>
          </a:p>
        </p:txBody>
      </p:sp>
      <p:sp>
        <p:nvSpPr>
          <p:cNvPr id="34" name="Oval 33"/>
          <p:cNvSpPr/>
          <p:nvPr/>
        </p:nvSpPr>
        <p:spPr>
          <a:xfrm>
            <a:off x="2547892" y="5741387"/>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endParaRPr lang="en-US" dirty="0"/>
          </a:p>
        </p:txBody>
      </p:sp>
    </p:spTree>
    <p:extLst>
      <p:ext uri="{BB962C8B-B14F-4D97-AF65-F5344CB8AC3E}">
        <p14:creationId xmlns:p14="http://schemas.microsoft.com/office/powerpoint/2010/main" val="1622157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430" y="45630"/>
            <a:ext cx="9613529" cy="523220"/>
          </a:xfrm>
          <a:prstGeom prst="rect">
            <a:avLst/>
          </a:prstGeom>
        </p:spPr>
        <p:txBody>
          <a:bodyPr wrap="none">
            <a:spAutoFit/>
          </a:bodyPr>
          <a:lstStyle/>
          <a:p>
            <a:r>
              <a:rPr lang="en-US" sz="2800" dirty="0">
                <a:solidFill>
                  <a:schemeClr val="bg1"/>
                </a:solidFill>
                <a:latin typeface="Verdana" panose="020B0604030504040204" pitchFamily="34" charset="0"/>
                <a:ea typeface="Verdana" panose="020B0604030504040204" pitchFamily="34" charset="0"/>
              </a:rPr>
              <a:t>Accessing participant report information in a project</a:t>
            </a:r>
          </a:p>
        </p:txBody>
      </p:sp>
      <p:sp>
        <p:nvSpPr>
          <p:cNvPr id="3" name="Rectangle 2"/>
          <p:cNvSpPr/>
          <p:nvPr/>
        </p:nvSpPr>
        <p:spPr>
          <a:xfrm>
            <a:off x="259430" y="857971"/>
            <a:ext cx="11715451" cy="2308324"/>
          </a:xfrm>
          <a:prstGeom prst="rect">
            <a:avLst/>
          </a:prstGeom>
        </p:spPr>
        <p:txBody>
          <a:bodyPr wrap="square">
            <a:spAutoFit/>
          </a:bodyPr>
          <a:lstStyle/>
          <a:p>
            <a:r>
              <a:rPr lang="el-GR" dirty="0"/>
              <a:t>Οι πληροφορίες είναι διαθέσιμες από την ενότητα </a:t>
            </a:r>
            <a:r>
              <a:rPr lang="en-US" b="1" dirty="0"/>
              <a:t>Mobility activities </a:t>
            </a:r>
            <a:r>
              <a:rPr lang="el-GR" dirty="0"/>
              <a:t>του έργου σας. </a:t>
            </a:r>
          </a:p>
          <a:p>
            <a:endParaRPr lang="el-GR" dirty="0"/>
          </a:p>
          <a:p>
            <a:r>
              <a:rPr lang="el-GR" dirty="0"/>
              <a:t>Ανοίξτε τις λεπτομέρειες για μια δραστηριότητα κινητικότητας σε λειτουργία προβολής και αποκτήστε πρόσβαση στην </a:t>
            </a:r>
            <a:r>
              <a:rPr lang="el-GR" dirty="0" err="1"/>
              <a:t>υποενότητα</a:t>
            </a:r>
            <a:r>
              <a:rPr lang="el-GR" dirty="0"/>
              <a:t> </a:t>
            </a:r>
            <a:r>
              <a:rPr lang="en-GB" dirty="0"/>
              <a:t>Participant Report </a:t>
            </a:r>
            <a:endParaRPr lang="en-US" dirty="0"/>
          </a:p>
          <a:p>
            <a:endParaRPr lang="en-US" dirty="0"/>
          </a:p>
          <a:p>
            <a:r>
              <a:rPr lang="el-GR" dirty="0"/>
              <a:t>Κάντε κλικ στο βέλος </a:t>
            </a:r>
            <a:r>
              <a:rPr lang="el-GR" b="1" dirty="0"/>
              <a:t>(&gt;)</a:t>
            </a:r>
            <a:r>
              <a:rPr lang="el-GR" dirty="0"/>
              <a:t> για να αναπτύξετε την </a:t>
            </a:r>
            <a:r>
              <a:rPr lang="el-GR" dirty="0" err="1"/>
              <a:t>υποενότητα</a:t>
            </a:r>
            <a:r>
              <a:rPr lang="el-GR" dirty="0"/>
              <a:t> και να δείτε τις λεπτομέρειες. Ίσως χρειαστεί να χρησιμοποιήσετε τις κάθετες γραμμές κύλισης στο πρόγραμμα περιήγησής σας για πρόσβαση σε όλες τις διαθέσιμες πληροφορίες.</a:t>
            </a:r>
            <a:endParaRPr lang="en-US" dirty="0"/>
          </a:p>
        </p:txBody>
      </p:sp>
      <p:pic>
        <p:nvPicPr>
          <p:cNvPr id="4" name="Picture 3"/>
          <p:cNvPicPr>
            <a:picLocks noChangeAspect="1"/>
          </p:cNvPicPr>
          <p:nvPr/>
        </p:nvPicPr>
        <p:blipFill>
          <a:blip r:embed="rId2"/>
          <a:stretch>
            <a:fillRect/>
          </a:stretch>
        </p:blipFill>
        <p:spPr>
          <a:xfrm>
            <a:off x="5273261" y="3769617"/>
            <a:ext cx="6701620" cy="3818145"/>
          </a:xfrm>
          <a:prstGeom prst="rect">
            <a:avLst/>
          </a:prstGeom>
        </p:spPr>
      </p:pic>
    </p:spTree>
    <p:extLst>
      <p:ext uri="{BB962C8B-B14F-4D97-AF65-F5344CB8AC3E}">
        <p14:creationId xmlns:p14="http://schemas.microsoft.com/office/powerpoint/2010/main" val="3753988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2707" y="2500312"/>
            <a:ext cx="9525000" cy="1533525"/>
          </a:xfrm>
          <a:prstGeom prst="rect">
            <a:avLst/>
          </a:prstGeom>
        </p:spPr>
      </p:pic>
      <p:sp>
        <p:nvSpPr>
          <p:cNvPr id="4" name="Rectangle 3"/>
          <p:cNvSpPr/>
          <p:nvPr/>
        </p:nvSpPr>
        <p:spPr>
          <a:xfrm>
            <a:off x="442587" y="44784"/>
            <a:ext cx="9613529" cy="523220"/>
          </a:xfrm>
          <a:prstGeom prst="rect">
            <a:avLst/>
          </a:prstGeom>
        </p:spPr>
        <p:txBody>
          <a:bodyPr wrap="none">
            <a:spAutoFit/>
          </a:bodyPr>
          <a:lstStyle/>
          <a:p>
            <a:r>
              <a:rPr lang="en-US" sz="2800" dirty="0">
                <a:solidFill>
                  <a:schemeClr val="bg1"/>
                </a:solidFill>
                <a:latin typeface="Verdana" panose="020B0604030504040204" pitchFamily="34" charset="0"/>
                <a:ea typeface="Verdana" panose="020B0604030504040204" pitchFamily="34" charset="0"/>
              </a:rPr>
              <a:t>Accessing participant report information in a project</a:t>
            </a:r>
          </a:p>
        </p:txBody>
      </p:sp>
      <p:sp>
        <p:nvSpPr>
          <p:cNvPr id="5" name="Rectangle 4"/>
          <p:cNvSpPr/>
          <p:nvPr/>
        </p:nvSpPr>
        <p:spPr>
          <a:xfrm>
            <a:off x="442587" y="904330"/>
            <a:ext cx="9665240" cy="923330"/>
          </a:xfrm>
          <a:prstGeom prst="rect">
            <a:avLst/>
          </a:prstGeom>
        </p:spPr>
        <p:txBody>
          <a:bodyPr wrap="square">
            <a:spAutoFit/>
          </a:bodyPr>
          <a:lstStyle/>
          <a:p>
            <a:r>
              <a:rPr lang="el-GR" dirty="0"/>
              <a:t>Καθώς το e-</a:t>
            </a:r>
            <a:r>
              <a:rPr lang="el-GR" dirty="0" err="1"/>
              <a:t>mail</a:t>
            </a:r>
            <a:r>
              <a:rPr lang="el-GR" dirty="0"/>
              <a:t> της πρόσκλησης αποστέλλεται μόνο σε συγκεκριμένες ημερομηνίες σε σχέση με τη δραστηριότητα κινητικότητας, ενδέχεται να βρείτε κενές τις πληροφορίες αναφορικά με το </a:t>
            </a:r>
            <a:r>
              <a:rPr lang="en-US" b="1" dirty="0"/>
              <a:t>Participant Report </a:t>
            </a:r>
            <a:r>
              <a:rPr lang="el-GR" dirty="0"/>
              <a:t>.</a:t>
            </a:r>
            <a:endParaRPr lang="en-US" dirty="0"/>
          </a:p>
        </p:txBody>
      </p:sp>
    </p:spTree>
    <p:extLst>
      <p:ext uri="{BB962C8B-B14F-4D97-AF65-F5344CB8AC3E}">
        <p14:creationId xmlns:p14="http://schemas.microsoft.com/office/powerpoint/2010/main" val="477978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1556" y="3833059"/>
            <a:ext cx="5883254" cy="2348651"/>
          </a:xfrm>
          <a:prstGeom prst="rect">
            <a:avLst/>
          </a:prstGeom>
        </p:spPr>
      </p:pic>
      <p:sp>
        <p:nvSpPr>
          <p:cNvPr id="3" name="Rectangle 2"/>
          <p:cNvSpPr/>
          <p:nvPr/>
        </p:nvSpPr>
        <p:spPr>
          <a:xfrm>
            <a:off x="158447" y="99257"/>
            <a:ext cx="9343455" cy="523220"/>
          </a:xfrm>
          <a:prstGeom prst="rect">
            <a:avLst/>
          </a:prstGeom>
        </p:spPr>
        <p:txBody>
          <a:bodyPr wrap="none">
            <a:spAutoFit/>
          </a:bodyPr>
          <a:lstStyle/>
          <a:p>
            <a:r>
              <a:rPr lang="en-US" sz="2800" dirty="0">
                <a:solidFill>
                  <a:schemeClr val="bg1"/>
                </a:solidFill>
                <a:latin typeface="Verdana" panose="020B0604030504040204" pitchFamily="34" charset="0"/>
                <a:ea typeface="Verdana" panose="020B0604030504040204" pitchFamily="34" charset="0"/>
              </a:rPr>
              <a:t>Participant report statuses in Beneficiary module</a:t>
            </a:r>
          </a:p>
        </p:txBody>
      </p:sp>
      <p:sp>
        <p:nvSpPr>
          <p:cNvPr id="4" name="Rectangle 3"/>
          <p:cNvSpPr/>
          <p:nvPr/>
        </p:nvSpPr>
        <p:spPr>
          <a:xfrm>
            <a:off x="254696" y="757763"/>
            <a:ext cx="10557466" cy="2585323"/>
          </a:xfrm>
          <a:prstGeom prst="rect">
            <a:avLst/>
          </a:prstGeom>
        </p:spPr>
        <p:txBody>
          <a:bodyPr wrap="square">
            <a:spAutoFit/>
          </a:bodyPr>
          <a:lstStyle/>
          <a:p>
            <a:endParaRPr lang="en-US" dirty="0"/>
          </a:p>
          <a:p>
            <a:pPr marL="285750" indent="-285750">
              <a:buFont typeface="Arial" panose="020B0604020202020204" pitchFamily="34" charset="0"/>
              <a:buChar char="•"/>
            </a:pPr>
            <a:r>
              <a:rPr lang="en-US" b="1" dirty="0"/>
              <a:t>Ready</a:t>
            </a:r>
            <a:r>
              <a:rPr lang="en-US" dirty="0"/>
              <a:t> - </a:t>
            </a:r>
            <a:r>
              <a:rPr lang="el-GR" dirty="0"/>
              <a:t>e-</a:t>
            </a:r>
            <a:r>
              <a:rPr lang="el-GR" dirty="0" err="1"/>
              <a:t>mail</a:t>
            </a:r>
            <a:r>
              <a:rPr lang="el-GR" dirty="0"/>
              <a:t> πρόσκλησης έτοιμο για αποστολή</a:t>
            </a:r>
            <a:endParaRPr lang="en-US" dirty="0"/>
          </a:p>
          <a:p>
            <a:pPr marL="285750" indent="-285750">
              <a:buFont typeface="Arial" panose="020B0604020202020204" pitchFamily="34" charset="0"/>
              <a:buChar char="•"/>
            </a:pPr>
            <a:r>
              <a:rPr lang="en-US" b="1" dirty="0"/>
              <a:t>Requested</a:t>
            </a:r>
            <a:r>
              <a:rPr lang="en-US" dirty="0"/>
              <a:t> - </a:t>
            </a:r>
            <a:r>
              <a:rPr lang="el-GR" dirty="0"/>
              <a:t>εστάλη πρόσκληση μέσω </a:t>
            </a:r>
            <a:r>
              <a:rPr lang="en-US" dirty="0"/>
              <a:t>email</a:t>
            </a:r>
          </a:p>
          <a:p>
            <a:pPr marL="285750" indent="-285750">
              <a:buFont typeface="Arial" panose="020B0604020202020204" pitchFamily="34" charset="0"/>
              <a:buChar char="•"/>
            </a:pPr>
            <a:r>
              <a:rPr lang="en-US" b="1" dirty="0"/>
              <a:t>Undelivered</a:t>
            </a:r>
            <a:r>
              <a:rPr lang="en-US" dirty="0"/>
              <a:t> - </a:t>
            </a:r>
            <a:r>
              <a:rPr lang="el-GR" dirty="0"/>
              <a:t>Το e-</a:t>
            </a:r>
            <a:r>
              <a:rPr lang="el-GR" dirty="0" err="1"/>
              <a:t>mail</a:t>
            </a:r>
            <a:r>
              <a:rPr lang="el-GR" dirty="0"/>
              <a:t> της πρόσκλησης δεν στάλθηκε</a:t>
            </a:r>
            <a:endParaRPr lang="en-US" dirty="0"/>
          </a:p>
          <a:p>
            <a:pPr marL="285750" indent="-285750">
              <a:buFont typeface="Arial" panose="020B0604020202020204" pitchFamily="34" charset="0"/>
              <a:buChar char="•"/>
            </a:pPr>
            <a:r>
              <a:rPr lang="en-US" b="1" dirty="0"/>
              <a:t>Error</a:t>
            </a:r>
            <a:r>
              <a:rPr lang="en-US" dirty="0"/>
              <a:t> - </a:t>
            </a:r>
            <a:r>
              <a:rPr lang="el-GR" dirty="0"/>
              <a:t>υπήρξε τεχνικό σφάλμα στη διαδικασία</a:t>
            </a:r>
            <a:endParaRPr lang="en-US" dirty="0"/>
          </a:p>
          <a:p>
            <a:pPr marL="285750" indent="-285750">
              <a:buFont typeface="Arial" panose="020B0604020202020204" pitchFamily="34" charset="0"/>
              <a:buChar char="•"/>
            </a:pPr>
            <a:r>
              <a:rPr lang="en-US" b="1" dirty="0"/>
              <a:t>Submitted</a:t>
            </a:r>
            <a:r>
              <a:rPr lang="en-US" dirty="0"/>
              <a:t> – </a:t>
            </a:r>
            <a:r>
              <a:rPr lang="el-GR" dirty="0"/>
              <a:t>το </a:t>
            </a:r>
            <a:r>
              <a:rPr lang="en-GB" dirty="0"/>
              <a:t>participant report </a:t>
            </a:r>
            <a:r>
              <a:rPr lang="el-GR" dirty="0"/>
              <a:t>έχει </a:t>
            </a:r>
            <a:r>
              <a:rPr lang="el-GR" dirty="0" err="1"/>
              <a:t>υποβληθει</a:t>
            </a:r>
            <a:r>
              <a:rPr lang="el-GR" dirty="0"/>
              <a:t> από τον χρήστη</a:t>
            </a:r>
            <a:endParaRPr lang="en-US" dirty="0"/>
          </a:p>
          <a:p>
            <a:pPr marL="285750" indent="-285750">
              <a:buFont typeface="Arial" panose="020B0604020202020204" pitchFamily="34" charset="0"/>
              <a:buChar char="•"/>
            </a:pPr>
            <a:endParaRPr lang="en-US" dirty="0"/>
          </a:p>
          <a:p>
            <a:r>
              <a:rPr lang="el-GR" dirty="0"/>
              <a:t>Το παράδειγμά μας δείχνει την κατάσταση ως Έτοιμη</a:t>
            </a:r>
            <a:r>
              <a:rPr lang="en-US" dirty="0"/>
              <a:t> (</a:t>
            </a:r>
            <a:r>
              <a:rPr lang="en-US" b="1" dirty="0"/>
              <a:t>Ready)</a:t>
            </a:r>
            <a:r>
              <a:rPr lang="en-US" dirty="0"/>
              <a:t> </a:t>
            </a:r>
            <a:r>
              <a:rPr lang="el-GR" dirty="0"/>
              <a:t>, που σημαίνει ότι η πρόσκληση μέσω email είναι έτοιμη για αποστολή από το σύστημα.</a:t>
            </a:r>
            <a:endParaRPr lang="en-US" dirty="0"/>
          </a:p>
        </p:txBody>
      </p:sp>
    </p:spTree>
    <p:extLst>
      <p:ext uri="{BB962C8B-B14F-4D97-AF65-F5344CB8AC3E}">
        <p14:creationId xmlns:p14="http://schemas.microsoft.com/office/powerpoint/2010/main" val="2046995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1798"/>
            <a:ext cx="12485091" cy="461665"/>
          </a:xfrm>
          <a:prstGeom prst="rect">
            <a:avLst/>
          </a:prstGeom>
        </p:spPr>
        <p:txBody>
          <a:bodyPr wrap="square">
            <a:spAutoFit/>
          </a:bodyPr>
          <a:lstStyle/>
          <a:p>
            <a:r>
              <a:rPr lang="en-GB" sz="2400" dirty="0">
                <a:solidFill>
                  <a:schemeClr val="bg1"/>
                </a:solidFill>
              </a:rPr>
              <a:t>S</a:t>
            </a:r>
            <a:r>
              <a:rPr lang="en-US" sz="2400" dirty="0">
                <a:solidFill>
                  <a:schemeClr val="bg1"/>
                </a:solidFill>
              </a:rPr>
              <a:t>ending a reminder</a:t>
            </a:r>
            <a:r>
              <a:rPr lang="en-US" dirty="0"/>
              <a:t>.</a:t>
            </a:r>
          </a:p>
        </p:txBody>
      </p:sp>
      <p:sp>
        <p:nvSpPr>
          <p:cNvPr id="2" name="Rectangle 1"/>
          <p:cNvSpPr/>
          <p:nvPr/>
        </p:nvSpPr>
        <p:spPr>
          <a:xfrm>
            <a:off x="377687" y="854766"/>
            <a:ext cx="10641766" cy="646331"/>
          </a:xfrm>
          <a:prstGeom prst="rect">
            <a:avLst/>
          </a:prstGeom>
        </p:spPr>
        <p:txBody>
          <a:bodyPr wrap="square">
            <a:spAutoFit/>
          </a:bodyPr>
          <a:lstStyle/>
          <a:p>
            <a:r>
              <a:rPr lang="el-GR" dirty="0"/>
              <a:t>Κάντε κλικ στο κουμπί </a:t>
            </a:r>
            <a:r>
              <a:rPr lang="en-US" dirty="0"/>
              <a:t>Resend invitation (</a:t>
            </a:r>
            <a:r>
              <a:rPr lang="el-GR" dirty="0" err="1"/>
              <a:t>Επαναποστολή</a:t>
            </a:r>
            <a:r>
              <a:rPr lang="el-GR" dirty="0"/>
              <a:t> πρόσκλησης</a:t>
            </a:r>
            <a:r>
              <a:rPr lang="en-US" dirty="0"/>
              <a:t>)</a:t>
            </a:r>
            <a:r>
              <a:rPr lang="el-GR" dirty="0"/>
              <a:t> για να στείλετε ένα μήνυμα ηλεκτρονικού ταχυδρομείου υπενθύμισης στον συμμετέχοντα για</a:t>
            </a:r>
            <a:r>
              <a:rPr lang="en-GB" dirty="0"/>
              <a:t> </a:t>
            </a:r>
            <a:r>
              <a:rPr lang="el-GR" dirty="0"/>
              <a:t>την συμπλήρωση του </a:t>
            </a:r>
            <a:r>
              <a:rPr lang="en-GB" dirty="0"/>
              <a:t>Participant Report </a:t>
            </a:r>
            <a:endParaRPr lang="en-US" dirty="0"/>
          </a:p>
        </p:txBody>
      </p:sp>
      <p:pic>
        <p:nvPicPr>
          <p:cNvPr id="3" name="Picture 2"/>
          <p:cNvPicPr>
            <a:picLocks noChangeAspect="1"/>
          </p:cNvPicPr>
          <p:nvPr/>
        </p:nvPicPr>
        <p:blipFill>
          <a:blip r:embed="rId2"/>
          <a:stretch>
            <a:fillRect/>
          </a:stretch>
        </p:blipFill>
        <p:spPr>
          <a:xfrm>
            <a:off x="517008" y="2141732"/>
            <a:ext cx="11000622" cy="3848976"/>
          </a:xfrm>
          <a:prstGeom prst="rect">
            <a:avLst/>
          </a:prstGeom>
        </p:spPr>
      </p:pic>
    </p:spTree>
    <p:extLst>
      <p:ext uri="{BB962C8B-B14F-4D97-AF65-F5344CB8AC3E}">
        <p14:creationId xmlns:p14="http://schemas.microsoft.com/office/powerpoint/2010/main" val="2664039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04461"/>
            <a:ext cx="9379258" cy="923330"/>
          </a:xfrm>
          <a:prstGeom prst="rect">
            <a:avLst/>
          </a:prstGeom>
        </p:spPr>
        <p:txBody>
          <a:bodyPr wrap="square">
            <a:spAutoFit/>
          </a:bodyPr>
          <a:lstStyle/>
          <a:p>
            <a:endParaRPr lang="en-US" dirty="0"/>
          </a:p>
          <a:p>
            <a:r>
              <a:rPr lang="el-GR" dirty="0"/>
              <a:t>Το κουμπί </a:t>
            </a:r>
            <a:r>
              <a:rPr lang="en-US" b="1" dirty="0"/>
              <a:t>Download report</a:t>
            </a:r>
            <a:r>
              <a:rPr lang="el-GR" b="1" dirty="0"/>
              <a:t> </a:t>
            </a:r>
            <a:r>
              <a:rPr lang="el-GR" dirty="0"/>
              <a:t>θα είναι ενεργό. Κάντε κλικ σε αυτό για να κατεβάσετε την έκθεση ως αρχείο PDF.</a:t>
            </a:r>
            <a:endParaRPr lang="en-US" dirty="0"/>
          </a:p>
        </p:txBody>
      </p:sp>
      <p:pic>
        <p:nvPicPr>
          <p:cNvPr id="5" name="Picture 4"/>
          <p:cNvPicPr>
            <a:picLocks noChangeAspect="1"/>
          </p:cNvPicPr>
          <p:nvPr/>
        </p:nvPicPr>
        <p:blipFill>
          <a:blip r:embed="rId2"/>
          <a:stretch>
            <a:fillRect/>
          </a:stretch>
        </p:blipFill>
        <p:spPr>
          <a:xfrm>
            <a:off x="457200" y="2381790"/>
            <a:ext cx="10029184" cy="2637472"/>
          </a:xfrm>
          <a:prstGeom prst="rect">
            <a:avLst/>
          </a:prstGeom>
        </p:spPr>
      </p:pic>
      <p:sp>
        <p:nvSpPr>
          <p:cNvPr id="7" name="Rectangle 6"/>
          <p:cNvSpPr/>
          <p:nvPr/>
        </p:nvSpPr>
        <p:spPr>
          <a:xfrm>
            <a:off x="343064" y="103569"/>
            <a:ext cx="5413726" cy="523220"/>
          </a:xfrm>
          <a:prstGeom prst="rect">
            <a:avLst/>
          </a:prstGeom>
        </p:spPr>
        <p:txBody>
          <a:bodyPr wrap="none">
            <a:spAutoFit/>
          </a:bodyPr>
          <a:lstStyle/>
          <a:p>
            <a:r>
              <a:rPr lang="el-GR" sz="2800" dirty="0">
                <a:solidFill>
                  <a:schemeClr val="bg1"/>
                </a:solidFill>
                <a:latin typeface="Verdana" panose="020B0604030504040204" pitchFamily="34" charset="0"/>
                <a:ea typeface="Verdana" panose="020B0604030504040204" pitchFamily="34" charset="0"/>
              </a:rPr>
              <a:t>Λήψη</a:t>
            </a:r>
            <a:r>
              <a:rPr lang="en-GB" sz="2800" dirty="0">
                <a:solidFill>
                  <a:schemeClr val="bg1"/>
                </a:solidFill>
                <a:latin typeface="Verdana" panose="020B0604030504040204" pitchFamily="34" charset="0"/>
                <a:ea typeface="Verdana" panose="020B0604030504040204" pitchFamily="34" charset="0"/>
              </a:rPr>
              <a:t> </a:t>
            </a:r>
            <a:r>
              <a:rPr lang="el-GR" sz="2800" dirty="0">
                <a:solidFill>
                  <a:schemeClr val="bg1"/>
                </a:solidFill>
                <a:latin typeface="Verdana" panose="020B0604030504040204" pitchFamily="34" charset="0"/>
                <a:ea typeface="Verdana" panose="020B0604030504040204" pitchFamily="34" charset="0"/>
              </a:rPr>
              <a:t>του </a:t>
            </a:r>
            <a:r>
              <a:rPr lang="en-GB" sz="2800" dirty="0">
                <a:solidFill>
                  <a:schemeClr val="bg1"/>
                </a:solidFill>
                <a:latin typeface="Verdana" panose="020B0604030504040204" pitchFamily="34" charset="0"/>
                <a:ea typeface="Verdana" panose="020B0604030504040204" pitchFamily="34" charset="0"/>
              </a:rPr>
              <a:t>Participant Report </a:t>
            </a:r>
            <a:endParaRPr lang="en-US" sz="2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24021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1368" y="4985293"/>
            <a:ext cx="4536831" cy="707886"/>
          </a:xfrm>
          <a:prstGeom prst="rect">
            <a:avLst/>
          </a:prstGeom>
          <a:noFill/>
        </p:spPr>
        <p:txBody>
          <a:bodyPr wrap="square" rtlCol="0">
            <a:spAutoFit/>
          </a:bodyPr>
          <a:lstStyle/>
          <a:p>
            <a:r>
              <a:rPr lang="el-GR" sz="4000" dirty="0"/>
              <a:t>Σας ευχαριστούμε !</a:t>
            </a:r>
            <a:endParaRPr lang="en-US" sz="4000" dirty="0"/>
          </a:p>
        </p:txBody>
      </p:sp>
    </p:spTree>
    <p:extLst>
      <p:ext uri="{BB962C8B-B14F-4D97-AF65-F5344CB8AC3E}">
        <p14:creationId xmlns:p14="http://schemas.microsoft.com/office/powerpoint/2010/main" val="112818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90029" y="53812"/>
            <a:ext cx="12048073" cy="523220"/>
          </a:xfrm>
          <a:prstGeom prst="rect">
            <a:avLst/>
          </a:prstGeom>
          <a:noFill/>
        </p:spPr>
        <p:txBody>
          <a:bodyPr wrap="square" rtlCol="0">
            <a:spAutoFit/>
          </a:bodyPr>
          <a:lstStyle/>
          <a:p>
            <a:pPr lvl="0"/>
            <a:r>
              <a:rPr lang="el-GR" sz="2800" dirty="0">
                <a:solidFill>
                  <a:schemeClr val="bg1"/>
                </a:solidFill>
                <a:latin typeface="Verdana" panose="020B0604030504040204" pitchFamily="34" charset="0"/>
                <a:ea typeface="Verdana" panose="020B0604030504040204" pitchFamily="34" charset="0"/>
              </a:rPr>
              <a:t>Πρόσβαση </a:t>
            </a:r>
            <a:r>
              <a:rPr lang="el-GR" sz="2800" dirty="0" err="1">
                <a:solidFill>
                  <a:schemeClr val="bg1"/>
                </a:solidFill>
                <a:latin typeface="Verdana" panose="020B0604030504040204" pitchFamily="34" charset="0"/>
                <a:ea typeface="Verdana" panose="020B0604030504040204" pitchFamily="34" charset="0"/>
              </a:rPr>
              <a:t>στ</a:t>
            </a:r>
            <a:r>
              <a:rPr lang="en-GB" sz="2800" dirty="0">
                <a:solidFill>
                  <a:schemeClr val="bg1"/>
                </a:solidFill>
                <a:latin typeface="Verdana" panose="020B0604030504040204" pitchFamily="34" charset="0"/>
                <a:ea typeface="Verdana" panose="020B0604030504040204" pitchFamily="34" charset="0"/>
              </a:rPr>
              <a:t>o</a:t>
            </a:r>
            <a:r>
              <a:rPr lang="el-GR" sz="2800" dirty="0">
                <a:solidFill>
                  <a:schemeClr val="bg1"/>
                </a:solidFill>
                <a:latin typeface="Verdana" panose="020B0604030504040204" pitchFamily="34" charset="0"/>
                <a:ea typeface="Verdana" panose="020B0604030504040204" pitchFamily="34" charset="0"/>
              </a:rPr>
              <a:t> </a:t>
            </a:r>
            <a:r>
              <a:rPr lang="en-US" sz="2800" dirty="0">
                <a:solidFill>
                  <a:schemeClr val="bg1"/>
                </a:solidFill>
                <a:latin typeface="Verdana" panose="020B0604030504040204" pitchFamily="34" charset="0"/>
                <a:ea typeface="Verdana" panose="020B0604030504040204" pitchFamily="34" charset="0"/>
              </a:rPr>
              <a:t>Erasmus+ and European Solidary Corps</a:t>
            </a:r>
            <a:r>
              <a:rPr lang="el-GR" sz="2800" dirty="0">
                <a:solidFill>
                  <a:schemeClr val="bg1"/>
                </a:solidFill>
                <a:latin typeface="Verdana" panose="020B0604030504040204" pitchFamily="34" charset="0"/>
                <a:ea typeface="Verdana" panose="020B0604030504040204" pitchFamily="34" charset="0"/>
              </a:rPr>
              <a:t> </a:t>
            </a:r>
            <a:r>
              <a:rPr lang="en-US" sz="2800" dirty="0">
                <a:solidFill>
                  <a:schemeClr val="bg1"/>
                </a:solidFill>
                <a:latin typeface="Verdana" panose="020B0604030504040204" pitchFamily="34" charset="0"/>
                <a:ea typeface="Verdana" panose="020B0604030504040204" pitchFamily="34" charset="0"/>
              </a:rPr>
              <a:t>Platform </a:t>
            </a:r>
          </a:p>
        </p:txBody>
      </p:sp>
      <p:sp>
        <p:nvSpPr>
          <p:cNvPr id="4" name="Rectangle 3"/>
          <p:cNvSpPr/>
          <p:nvPr/>
        </p:nvSpPr>
        <p:spPr>
          <a:xfrm>
            <a:off x="124325" y="745738"/>
            <a:ext cx="9621253" cy="923330"/>
          </a:xfrm>
          <a:prstGeom prst="rect">
            <a:avLst/>
          </a:prstGeom>
        </p:spPr>
        <p:txBody>
          <a:bodyPr wrap="square">
            <a:spAutoFit/>
          </a:bodyPr>
          <a:lstStyle/>
          <a:p>
            <a:pPr marL="457200" indent="-457200">
              <a:buFont typeface="+mj-lt"/>
              <a:buAutoNum type="arabicPeriod"/>
            </a:pPr>
            <a:r>
              <a:rPr lang="el-GR" dirty="0">
                <a:solidFill>
                  <a:schemeClr val="tx1">
                    <a:lumMod val="75000"/>
                    <a:lumOff val="25000"/>
                  </a:schemeClr>
                </a:solidFill>
                <a:latin typeface="Verdana" panose="020B0604030504040204" pitchFamily="34" charset="0"/>
                <a:ea typeface="Verdana" panose="020B0604030504040204" pitchFamily="34" charset="0"/>
              </a:rPr>
              <a:t>Εγγραφή ή </a:t>
            </a:r>
            <a:r>
              <a:rPr lang="en-GB" dirty="0">
                <a:solidFill>
                  <a:schemeClr val="tx1">
                    <a:lumMod val="75000"/>
                    <a:lumOff val="25000"/>
                  </a:schemeClr>
                </a:solidFill>
                <a:latin typeface="Verdana" panose="020B0604030504040204" pitchFamily="34" charset="0"/>
                <a:ea typeface="Verdana" panose="020B0604030504040204" pitchFamily="34" charset="0"/>
              </a:rPr>
              <a:t>Login</a:t>
            </a:r>
          </a:p>
          <a:p>
            <a:pPr marL="457200" indent="-457200">
              <a:buFont typeface="+mj-lt"/>
              <a:buAutoNum type="arabicPeriod"/>
            </a:pPr>
            <a:r>
              <a:rPr lang="en-GB" dirty="0">
                <a:solidFill>
                  <a:schemeClr val="tx1">
                    <a:lumMod val="75000"/>
                    <a:lumOff val="25000"/>
                  </a:schemeClr>
                </a:solidFill>
                <a:latin typeface="Verdana" panose="020B0604030504040204" pitchFamily="34" charset="0"/>
                <a:ea typeface="Verdana" panose="020B0604030504040204" pitchFamily="34" charset="0"/>
              </a:rPr>
              <a:t>EU Login</a:t>
            </a:r>
          </a:p>
          <a:p>
            <a:pPr marL="457200" indent="-457200">
              <a:buFont typeface="+mj-lt"/>
              <a:buAutoNum type="arabicPeriod"/>
            </a:pPr>
            <a:r>
              <a:rPr lang="en-GB" dirty="0">
                <a:solidFill>
                  <a:schemeClr val="tx1">
                    <a:lumMod val="75000"/>
                    <a:lumOff val="25000"/>
                  </a:schemeClr>
                </a:solidFill>
                <a:latin typeface="Verdana" panose="020B0604030504040204" pitchFamily="34" charset="0"/>
                <a:ea typeface="Verdana" panose="020B0604030504040204" pitchFamily="34" charset="0"/>
              </a:rPr>
              <a:t>Welcome message </a:t>
            </a:r>
            <a:r>
              <a:rPr lang="el-GR" dirty="0">
                <a:solidFill>
                  <a:schemeClr val="tx1">
                    <a:lumMod val="75000"/>
                    <a:lumOff val="25000"/>
                  </a:schemeClr>
                </a:solidFill>
                <a:latin typeface="Verdana" panose="020B0604030504040204" pitchFamily="34" charset="0"/>
                <a:ea typeface="Verdana" panose="020B0604030504040204" pitchFamily="34" charset="0"/>
              </a:rPr>
              <a:t>με το μήνυμα χρήστη</a:t>
            </a:r>
            <a:endParaRPr lang="en-GB"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5" y="1761401"/>
            <a:ext cx="9621253" cy="49342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4158" y="2133978"/>
            <a:ext cx="3243089" cy="1286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2518" y="3604930"/>
            <a:ext cx="3135585" cy="2000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Oval 17"/>
          <p:cNvSpPr/>
          <p:nvPr/>
        </p:nvSpPr>
        <p:spPr>
          <a:xfrm>
            <a:off x="11854078" y="3026723"/>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US" dirty="0"/>
          </a:p>
        </p:txBody>
      </p:sp>
      <p:sp>
        <p:nvSpPr>
          <p:cNvPr id="19" name="Oval 18"/>
          <p:cNvSpPr/>
          <p:nvPr/>
        </p:nvSpPr>
        <p:spPr>
          <a:xfrm>
            <a:off x="11854078" y="5276102"/>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endParaRPr lang="en-US" dirty="0"/>
          </a:p>
        </p:txBody>
      </p:sp>
      <p:pic>
        <p:nvPicPr>
          <p:cNvPr id="5" name="Picture 4"/>
          <p:cNvPicPr>
            <a:picLocks noChangeAspect="1"/>
          </p:cNvPicPr>
          <p:nvPr/>
        </p:nvPicPr>
        <p:blipFill>
          <a:blip r:embed="rId6"/>
          <a:stretch>
            <a:fillRect/>
          </a:stretch>
        </p:blipFill>
        <p:spPr>
          <a:xfrm>
            <a:off x="8864082" y="5752600"/>
            <a:ext cx="3274021" cy="829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Oval 19"/>
          <p:cNvSpPr/>
          <p:nvPr/>
        </p:nvSpPr>
        <p:spPr>
          <a:xfrm>
            <a:off x="11854078" y="5992497"/>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3</a:t>
            </a:r>
            <a:endParaRPr lang="en-US" dirty="0"/>
          </a:p>
        </p:txBody>
      </p:sp>
    </p:spTree>
    <p:extLst>
      <p:ext uri="{BB962C8B-B14F-4D97-AF65-F5344CB8AC3E}">
        <p14:creationId xmlns:p14="http://schemas.microsoft.com/office/powerpoint/2010/main" val="3852966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089726" y="134126"/>
            <a:ext cx="10684042" cy="523220"/>
          </a:xfrm>
          <a:prstGeom prst="rect">
            <a:avLst/>
          </a:prstGeom>
          <a:noFill/>
        </p:spPr>
        <p:txBody>
          <a:bodyPr wrap="square" rtlCol="0">
            <a:spAutoFit/>
          </a:bodyPr>
          <a:lstStyle/>
          <a:p>
            <a:pPr algn="ctr"/>
            <a:r>
              <a:rPr lang="en-GB" sz="2800" dirty="0">
                <a:solidFill>
                  <a:schemeClr val="bg1"/>
                </a:solidFill>
                <a:latin typeface="Verdana" panose="020B0604030504040204" pitchFamily="34" charset="0"/>
                <a:ea typeface="Verdana" panose="020B0604030504040204" pitchFamily="34" charset="0"/>
                <a:cs typeface="Calibri" pitchFamily="34" charset="0"/>
              </a:rPr>
              <a:t>Projects</a:t>
            </a:r>
            <a:r>
              <a:rPr lang="el-GR" sz="2800" dirty="0">
                <a:solidFill>
                  <a:schemeClr val="bg1"/>
                </a:solidFill>
                <a:latin typeface="Verdana" panose="020B0604030504040204" pitchFamily="34" charset="0"/>
                <a:ea typeface="Verdana" panose="020B0604030504040204" pitchFamily="34" charset="0"/>
                <a:cs typeface="Calibri" pitchFamily="34" charset="0"/>
              </a:rPr>
              <a:t> &amp; Μ</a:t>
            </a:r>
            <a:r>
              <a:rPr lang="en-GB" sz="2800" dirty="0">
                <a:solidFill>
                  <a:schemeClr val="bg1"/>
                </a:solidFill>
                <a:latin typeface="Verdana" panose="020B0604030504040204" pitchFamily="34" charset="0"/>
                <a:ea typeface="Verdana" panose="020B0604030504040204" pitchFamily="34" charset="0"/>
                <a:cs typeface="Calibri" pitchFamily="34" charset="0"/>
              </a:rPr>
              <a:t>y Projects- Beneficiary Module </a:t>
            </a:r>
          </a:p>
        </p:txBody>
      </p:sp>
      <p:grpSp>
        <p:nvGrpSpPr>
          <p:cNvPr id="6" name="Group 5"/>
          <p:cNvGrpSpPr/>
          <p:nvPr/>
        </p:nvGrpSpPr>
        <p:grpSpPr>
          <a:xfrm>
            <a:off x="362723" y="1058958"/>
            <a:ext cx="2780105" cy="5444479"/>
            <a:chOff x="6658627" y="-57728"/>
            <a:chExt cx="2487528" cy="5511429"/>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8627" y="-57728"/>
              <a:ext cx="2487528" cy="5511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TextBox 27"/>
            <p:cNvSpPr txBox="1"/>
            <p:nvPr/>
          </p:nvSpPr>
          <p:spPr>
            <a:xfrm>
              <a:off x="8801922" y="1753346"/>
              <a:ext cx="288032" cy="369332"/>
            </a:xfrm>
            <a:prstGeom prst="rect">
              <a:avLst/>
            </a:prstGeom>
            <a:noFill/>
          </p:spPr>
          <p:txBody>
            <a:bodyPr wrap="square" rtlCol="0">
              <a:spAutoFit/>
            </a:bodyPr>
            <a:lstStyle/>
            <a:p>
              <a:endParaRPr lang="en-US" b="1" dirty="0">
                <a:solidFill>
                  <a:srgbClr val="FF0000"/>
                </a:solidFill>
              </a:endParaRPr>
            </a:p>
          </p:txBody>
        </p:sp>
      </p:grpSp>
      <p:sp>
        <p:nvSpPr>
          <p:cNvPr id="29" name="Oval 28"/>
          <p:cNvSpPr/>
          <p:nvPr/>
        </p:nvSpPr>
        <p:spPr>
          <a:xfrm>
            <a:off x="2547891" y="3317827"/>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US" dirty="0"/>
          </a:p>
        </p:txBody>
      </p:sp>
      <p:sp>
        <p:nvSpPr>
          <p:cNvPr id="30" name="Oval 29"/>
          <p:cNvSpPr/>
          <p:nvPr/>
        </p:nvSpPr>
        <p:spPr>
          <a:xfrm>
            <a:off x="2553591" y="3776403"/>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endParaRPr lang="en-US" dirty="0"/>
          </a:p>
        </p:txBody>
      </p:sp>
      <p:sp>
        <p:nvSpPr>
          <p:cNvPr id="31" name="Oval 30"/>
          <p:cNvSpPr/>
          <p:nvPr/>
        </p:nvSpPr>
        <p:spPr>
          <a:xfrm>
            <a:off x="2555526" y="4253808"/>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3</a:t>
            </a:r>
            <a:endParaRPr lang="en-US" dirty="0"/>
          </a:p>
        </p:txBody>
      </p:sp>
      <p:sp>
        <p:nvSpPr>
          <p:cNvPr id="32" name="Oval 31"/>
          <p:cNvSpPr/>
          <p:nvPr/>
        </p:nvSpPr>
        <p:spPr>
          <a:xfrm>
            <a:off x="2551013" y="4756255"/>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a:t>
            </a:r>
            <a:endParaRPr lang="en-US" dirty="0"/>
          </a:p>
        </p:txBody>
      </p:sp>
      <p:sp>
        <p:nvSpPr>
          <p:cNvPr id="33" name="Oval 32"/>
          <p:cNvSpPr/>
          <p:nvPr/>
        </p:nvSpPr>
        <p:spPr>
          <a:xfrm>
            <a:off x="2551013" y="5246951"/>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5</a:t>
            </a:r>
            <a:endParaRPr lang="en-US" dirty="0"/>
          </a:p>
        </p:txBody>
      </p:sp>
      <p:sp>
        <p:nvSpPr>
          <p:cNvPr id="34" name="Oval 33"/>
          <p:cNvSpPr/>
          <p:nvPr/>
        </p:nvSpPr>
        <p:spPr>
          <a:xfrm>
            <a:off x="2547892" y="5741387"/>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6</a:t>
            </a:r>
            <a:endParaRPr lang="en-US" dirty="0"/>
          </a:p>
        </p:txBody>
      </p:sp>
      <p:pic>
        <p:nvPicPr>
          <p:cNvPr id="3" name="Picture 2"/>
          <p:cNvPicPr>
            <a:picLocks noChangeAspect="1"/>
          </p:cNvPicPr>
          <p:nvPr/>
        </p:nvPicPr>
        <p:blipFill>
          <a:blip r:embed="rId4"/>
          <a:stretch>
            <a:fillRect/>
          </a:stretch>
        </p:blipFill>
        <p:spPr>
          <a:xfrm>
            <a:off x="3080017" y="1596174"/>
            <a:ext cx="8991600" cy="4061988"/>
          </a:xfrm>
          <a:prstGeom prst="rect">
            <a:avLst/>
          </a:prstGeom>
        </p:spPr>
      </p:pic>
      <p:sp>
        <p:nvSpPr>
          <p:cNvPr id="15" name="Oval 14"/>
          <p:cNvSpPr/>
          <p:nvPr/>
        </p:nvSpPr>
        <p:spPr>
          <a:xfrm>
            <a:off x="4252295" y="2599632"/>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a:t>
            </a:r>
            <a:endParaRPr lang="en-US" dirty="0"/>
          </a:p>
        </p:txBody>
      </p:sp>
      <p:sp>
        <p:nvSpPr>
          <p:cNvPr id="5" name="Oval 4"/>
          <p:cNvSpPr/>
          <p:nvPr/>
        </p:nvSpPr>
        <p:spPr>
          <a:xfrm>
            <a:off x="3207103" y="4225904"/>
            <a:ext cx="1319681" cy="2619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207102" y="4522862"/>
            <a:ext cx="1319681" cy="2619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142828" y="5113176"/>
            <a:ext cx="1383955" cy="3874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H="1">
            <a:off x="4591060" y="4356900"/>
            <a:ext cx="40357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28999" y="6000750"/>
            <a:ext cx="7226559" cy="923330"/>
          </a:xfrm>
          <a:prstGeom prst="rect">
            <a:avLst/>
          </a:prstGeom>
          <a:noFill/>
        </p:spPr>
        <p:txBody>
          <a:bodyPr wrap="square" rtlCol="0">
            <a:spAutoFit/>
          </a:bodyPr>
          <a:lstStyle/>
          <a:p>
            <a:pPr marL="285750" indent="-285750">
              <a:buFont typeface="Arial" panose="020B0604020202020204" pitchFamily="34" charset="0"/>
              <a:buChar char="•"/>
            </a:pPr>
            <a:r>
              <a:rPr lang="en-GB" dirty="0"/>
              <a:t>ECHE Holders 2021/2027 : </a:t>
            </a:r>
            <a:r>
              <a:rPr lang="el-GR" dirty="0" err="1"/>
              <a:t>επικαιροποιημένα</a:t>
            </a:r>
            <a:r>
              <a:rPr lang="el-GR" dirty="0"/>
              <a:t> ιδρύματα</a:t>
            </a:r>
            <a:r>
              <a:rPr lang="en-GB" dirty="0"/>
              <a:t> </a:t>
            </a:r>
            <a:r>
              <a:rPr lang="el-GR" dirty="0" err="1"/>
              <a:t>τριτ</a:t>
            </a:r>
            <a:r>
              <a:rPr lang="el-GR" dirty="0"/>
              <a:t>. </a:t>
            </a:r>
            <a:r>
              <a:rPr lang="el-GR" dirty="0" err="1"/>
              <a:t>Εκπ</a:t>
            </a:r>
            <a:r>
              <a:rPr lang="el-GR" dirty="0"/>
              <a:t>. που φέρουν πιστοποίηση του χάρτη </a:t>
            </a:r>
            <a:r>
              <a:rPr lang="en-GB" dirty="0"/>
              <a:t>Erasmus</a:t>
            </a:r>
            <a:endParaRPr lang="el-GR" dirty="0"/>
          </a:p>
          <a:p>
            <a:pPr marL="285750" indent="-285750">
              <a:buFont typeface="Arial" panose="020B0604020202020204" pitchFamily="34" charset="0"/>
              <a:buChar char="•"/>
            </a:pPr>
            <a:r>
              <a:rPr lang="en-GB" dirty="0"/>
              <a:t>Past Programmes </a:t>
            </a:r>
            <a:r>
              <a:rPr lang="el-GR" dirty="0"/>
              <a:t>– είσοδος στο </a:t>
            </a:r>
            <a:r>
              <a:rPr lang="en-GB" dirty="0"/>
              <a:t>Mobility Tool+</a:t>
            </a:r>
          </a:p>
        </p:txBody>
      </p:sp>
    </p:spTree>
    <p:extLst>
      <p:ext uri="{BB962C8B-B14F-4D97-AF65-F5344CB8AC3E}">
        <p14:creationId xmlns:p14="http://schemas.microsoft.com/office/powerpoint/2010/main" val="40249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911152" y="60190"/>
            <a:ext cx="10684042" cy="523220"/>
          </a:xfrm>
          <a:prstGeom prst="rect">
            <a:avLst/>
          </a:prstGeom>
          <a:noFill/>
        </p:spPr>
        <p:txBody>
          <a:bodyPr wrap="square" rtlCol="0">
            <a:spAutoFit/>
          </a:bodyPr>
          <a:lstStyle/>
          <a:p>
            <a:pPr algn="ctr"/>
            <a:r>
              <a:rPr lang="el-GR" sz="2800" dirty="0">
                <a:solidFill>
                  <a:schemeClr val="bg1"/>
                </a:solidFill>
                <a:latin typeface="Verdana" panose="020B0604030504040204" pitchFamily="34" charset="0"/>
                <a:ea typeface="Verdana" panose="020B0604030504040204" pitchFamily="34" charset="0"/>
              </a:rPr>
              <a:t>Πρόσβαση στο </a:t>
            </a:r>
            <a:r>
              <a:rPr lang="en-GB" sz="2800" dirty="0">
                <a:solidFill>
                  <a:schemeClr val="bg1"/>
                </a:solidFill>
                <a:latin typeface="Verdana" panose="020B0604030504040204" pitchFamily="34" charset="0"/>
                <a:ea typeface="Verdana" panose="020B0604030504040204" pitchFamily="34" charset="0"/>
              </a:rPr>
              <a:t>Project List </a:t>
            </a:r>
            <a:endParaRPr lang="en-GB" sz="2800" b="1" dirty="0">
              <a:solidFill>
                <a:schemeClr val="bg1"/>
              </a:solidFill>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3"/>
          <a:stretch>
            <a:fillRect/>
          </a:stretch>
        </p:blipFill>
        <p:spPr>
          <a:xfrm>
            <a:off x="389786" y="734565"/>
            <a:ext cx="8656573" cy="44784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11430" y="5364202"/>
            <a:ext cx="11384097" cy="1200329"/>
          </a:xfrm>
          <a:prstGeom prst="rect">
            <a:avLst/>
          </a:prstGeom>
        </p:spPr>
        <p:txBody>
          <a:bodyPr wrap="square">
            <a:spAutoFit/>
          </a:bodyPr>
          <a:lstStyle/>
          <a:p>
            <a:pPr marL="171450" indent="-171450">
              <a:buFont typeface="Arial" panose="020B0604020202020204" pitchFamily="34" charset="0"/>
              <a:buChar char="•"/>
            </a:pPr>
            <a:r>
              <a:rPr lang="el-GR" dirty="0"/>
              <a:t>Στο κύριο μενού της πλατφόρμας Erasmus+ και Ευρωπαϊκού Σώματος Αλληλεγγύης επιλέγουμε </a:t>
            </a:r>
            <a:r>
              <a:rPr lang="en-US" dirty="0"/>
              <a:t>PROJECTS </a:t>
            </a:r>
            <a:r>
              <a:rPr lang="el-GR" dirty="0"/>
              <a:t>και στη συνέχεια</a:t>
            </a:r>
            <a:r>
              <a:rPr lang="en-US" dirty="0"/>
              <a:t> M</a:t>
            </a:r>
            <a:r>
              <a:rPr lang="en-GB" dirty="0"/>
              <a:t>y </a:t>
            </a:r>
            <a:r>
              <a:rPr lang="en-US" dirty="0"/>
              <a:t>PROJECTS</a:t>
            </a:r>
          </a:p>
          <a:p>
            <a:pPr marL="171450" indent="-171450">
              <a:buFont typeface="Arial" panose="020B0604020202020204" pitchFamily="34" charset="0"/>
              <a:buChar char="•"/>
            </a:pPr>
            <a:r>
              <a:rPr lang="el-GR" dirty="0" err="1"/>
              <a:t>Ετσι</a:t>
            </a:r>
            <a:r>
              <a:rPr lang="el-GR" dirty="0"/>
              <a:t> εμφανίζονται όλα τα έργα στα οποία συμμετέχει ο οργανισμός μας ( </a:t>
            </a:r>
            <a:r>
              <a:rPr lang="en-GB" dirty="0"/>
              <a:t>Project List )</a:t>
            </a:r>
          </a:p>
          <a:p>
            <a:pPr marL="171450" indent="-171450">
              <a:buFont typeface="Arial" panose="020B0604020202020204" pitchFamily="34" charset="0"/>
              <a:buChar char="•"/>
            </a:pPr>
            <a:endParaRPr lang="en-US" dirty="0"/>
          </a:p>
        </p:txBody>
      </p:sp>
      <p:sp>
        <p:nvSpPr>
          <p:cNvPr id="6" name="Oval 5"/>
          <p:cNvSpPr/>
          <p:nvPr/>
        </p:nvSpPr>
        <p:spPr>
          <a:xfrm>
            <a:off x="8509518" y="4765176"/>
            <a:ext cx="375246" cy="2619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362275" y="4765177"/>
            <a:ext cx="1319681" cy="2619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1430" y="6396335"/>
            <a:ext cx="9603300" cy="369332"/>
          </a:xfrm>
          <a:prstGeom prst="rect">
            <a:avLst/>
          </a:prstGeom>
        </p:spPr>
        <p:txBody>
          <a:bodyPr wrap="square">
            <a:spAutoFit/>
          </a:bodyPr>
          <a:lstStyle/>
          <a:p>
            <a:pPr marL="285750" indent="-285750">
              <a:buFont typeface="Arial" panose="020B0604020202020204" pitchFamily="34" charset="0"/>
              <a:buChar char="•"/>
            </a:pPr>
            <a:r>
              <a:rPr lang="el-GR" dirty="0"/>
              <a:t>Από το </a:t>
            </a:r>
            <a:r>
              <a:rPr lang="en-GB" dirty="0"/>
              <a:t>Project List </a:t>
            </a:r>
            <a:r>
              <a:rPr lang="el-GR" dirty="0"/>
              <a:t>κάνουμε κλικ στο εικονίδιο </a:t>
            </a:r>
            <a:r>
              <a:rPr lang="en-GB" dirty="0"/>
              <a:t>Actions</a:t>
            </a:r>
            <a:r>
              <a:rPr lang="el-GR" dirty="0"/>
              <a:t> για είσοδο σε σχέδιο.</a:t>
            </a:r>
          </a:p>
        </p:txBody>
      </p:sp>
    </p:spTree>
    <p:extLst>
      <p:ext uri="{BB962C8B-B14F-4D97-AF65-F5344CB8AC3E}">
        <p14:creationId xmlns:p14="http://schemas.microsoft.com/office/powerpoint/2010/main" val="2161438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952626" y="13678"/>
            <a:ext cx="10684042" cy="523220"/>
          </a:xfrm>
          <a:prstGeom prst="rect">
            <a:avLst/>
          </a:prstGeom>
          <a:noFill/>
        </p:spPr>
        <p:txBody>
          <a:bodyPr wrap="square" rtlCol="0">
            <a:spAutoFit/>
          </a:bodyPr>
          <a:lstStyle/>
          <a:p>
            <a:pPr algn="ctr"/>
            <a:r>
              <a:rPr lang="en-GB" sz="2800" dirty="0">
                <a:solidFill>
                  <a:schemeClr val="bg1"/>
                </a:solidFill>
                <a:latin typeface="Verdana" panose="020B0604030504040204" pitchFamily="34" charset="0"/>
                <a:ea typeface="Verdana" panose="020B0604030504040204" pitchFamily="34" charset="0"/>
                <a:cs typeface="Calibri" pitchFamily="34" charset="0"/>
              </a:rPr>
              <a:t>Projects- Beneficiary Module</a:t>
            </a:r>
            <a:r>
              <a:rPr lang="el-GR" sz="2800" dirty="0">
                <a:solidFill>
                  <a:schemeClr val="bg1"/>
                </a:solidFill>
                <a:latin typeface="Verdana" panose="020B0604030504040204" pitchFamily="34" charset="0"/>
                <a:ea typeface="Verdana" panose="020B0604030504040204" pitchFamily="34" charset="0"/>
                <a:cs typeface="Calibri" pitchFamily="34" charset="0"/>
              </a:rPr>
              <a:t> 1/2</a:t>
            </a:r>
            <a:r>
              <a:rPr lang="en-GB" sz="2800" dirty="0">
                <a:solidFill>
                  <a:schemeClr val="bg1"/>
                </a:solidFill>
                <a:latin typeface="Verdana" panose="020B0604030504040204" pitchFamily="34" charset="0"/>
                <a:ea typeface="Verdana" panose="020B0604030504040204" pitchFamily="34" charset="0"/>
                <a:cs typeface="Calibri" pitchFamily="34" charset="0"/>
              </a:rPr>
              <a:t> </a:t>
            </a:r>
          </a:p>
        </p:txBody>
      </p:sp>
      <p:sp>
        <p:nvSpPr>
          <p:cNvPr id="3" name="Rectangle 2"/>
          <p:cNvSpPr/>
          <p:nvPr/>
        </p:nvSpPr>
        <p:spPr>
          <a:xfrm>
            <a:off x="572868" y="772668"/>
            <a:ext cx="10593363" cy="451790"/>
          </a:xfrm>
          <a:prstGeom prst="rect">
            <a:avLst/>
          </a:prstGeom>
        </p:spPr>
        <p:txBody>
          <a:bodyPr wrap="square">
            <a:spAutoFit/>
          </a:bodyPr>
          <a:lstStyle/>
          <a:p>
            <a:pPr>
              <a:lnSpc>
                <a:spcPct val="150000"/>
              </a:lnSpc>
            </a:pPr>
            <a:r>
              <a:rPr lang="el-GR" b="1" dirty="0">
                <a:solidFill>
                  <a:schemeClr val="accent2">
                    <a:lumMod val="75000"/>
                  </a:schemeClr>
                </a:solidFill>
                <a:latin typeface="Verdana" panose="020B0604030504040204" pitchFamily="34" charset="0"/>
                <a:ea typeface="Verdana" panose="020B0604030504040204" pitchFamily="34" charset="0"/>
              </a:rPr>
              <a:t>Προαπαιτούμενες Ενέργειες για να έχετε πρόσβαση:</a:t>
            </a:r>
          </a:p>
        </p:txBody>
      </p:sp>
      <p:graphicFrame>
        <p:nvGraphicFramePr>
          <p:cNvPr id="6" name="Diagram 5"/>
          <p:cNvGraphicFramePr/>
          <p:nvPr>
            <p:extLst>
              <p:ext uri="{D42A27DB-BD31-4B8C-83A1-F6EECF244321}">
                <p14:modId xmlns:p14="http://schemas.microsoft.com/office/powerpoint/2010/main" val="1115456499"/>
              </p:ext>
            </p:extLst>
          </p:nvPr>
        </p:nvGraphicFramePr>
        <p:xfrm>
          <a:off x="757114" y="1695999"/>
          <a:ext cx="9336455" cy="5162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75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099389" y="74645"/>
            <a:ext cx="10684042" cy="523220"/>
          </a:xfrm>
          <a:prstGeom prst="rect">
            <a:avLst/>
          </a:prstGeom>
          <a:noFill/>
        </p:spPr>
        <p:txBody>
          <a:bodyPr wrap="square" rtlCol="0">
            <a:spAutoFit/>
          </a:bodyPr>
          <a:lstStyle/>
          <a:p>
            <a:pPr algn="ctr"/>
            <a:r>
              <a:rPr lang="en-GB" sz="2800" dirty="0">
                <a:solidFill>
                  <a:schemeClr val="bg1"/>
                </a:solidFill>
                <a:latin typeface="Verdana" panose="020B0604030504040204" pitchFamily="34" charset="0"/>
                <a:ea typeface="Verdana" panose="020B0604030504040204" pitchFamily="34" charset="0"/>
                <a:cs typeface="Calibri" pitchFamily="34" charset="0"/>
              </a:rPr>
              <a:t>Projects- Beneficiary Module</a:t>
            </a:r>
            <a:r>
              <a:rPr lang="el-GR" sz="2800" dirty="0">
                <a:solidFill>
                  <a:schemeClr val="bg1"/>
                </a:solidFill>
                <a:latin typeface="Verdana" panose="020B0604030504040204" pitchFamily="34" charset="0"/>
                <a:ea typeface="Verdana" panose="020B0604030504040204" pitchFamily="34" charset="0"/>
                <a:cs typeface="Calibri" pitchFamily="34" charset="0"/>
              </a:rPr>
              <a:t> 2/2</a:t>
            </a:r>
            <a:r>
              <a:rPr lang="en-GB" sz="2800" dirty="0">
                <a:solidFill>
                  <a:schemeClr val="bg1"/>
                </a:solidFill>
                <a:latin typeface="Verdana" panose="020B0604030504040204" pitchFamily="34" charset="0"/>
                <a:ea typeface="Verdana" panose="020B0604030504040204" pitchFamily="34" charset="0"/>
                <a:cs typeface="Calibri" pitchFamily="34" charset="0"/>
              </a:rPr>
              <a:t> </a:t>
            </a:r>
          </a:p>
        </p:txBody>
      </p:sp>
      <p:sp>
        <p:nvSpPr>
          <p:cNvPr id="3" name="Rectangle 2"/>
          <p:cNvSpPr/>
          <p:nvPr/>
        </p:nvSpPr>
        <p:spPr>
          <a:xfrm>
            <a:off x="572868" y="772668"/>
            <a:ext cx="10593363" cy="867289"/>
          </a:xfrm>
          <a:prstGeom prst="rect">
            <a:avLst/>
          </a:prstGeom>
        </p:spPr>
        <p:txBody>
          <a:bodyPr wrap="square">
            <a:spAutoFit/>
          </a:bodyPr>
          <a:lstStyle/>
          <a:p>
            <a:pPr>
              <a:lnSpc>
                <a:spcPct val="150000"/>
              </a:lnSpc>
            </a:pPr>
            <a:r>
              <a:rPr lang="el-GR" b="1" dirty="0">
                <a:solidFill>
                  <a:schemeClr val="accent2">
                    <a:lumMod val="75000"/>
                  </a:schemeClr>
                </a:solidFill>
                <a:latin typeface="Verdana" panose="020B0604030504040204" pitchFamily="34" charset="0"/>
                <a:ea typeface="Verdana" panose="020B0604030504040204" pitchFamily="34" charset="0"/>
              </a:rPr>
              <a:t>Μέσω της πλατφόρμας, θα έχετε τη δυνατότητα να εκτελείτε τις πιο κάτω ενέργειες:</a:t>
            </a:r>
          </a:p>
        </p:txBody>
      </p:sp>
      <p:graphicFrame>
        <p:nvGraphicFramePr>
          <p:cNvPr id="6" name="Diagram 5"/>
          <p:cNvGraphicFramePr/>
          <p:nvPr>
            <p:extLst>
              <p:ext uri="{D42A27DB-BD31-4B8C-83A1-F6EECF244321}">
                <p14:modId xmlns:p14="http://schemas.microsoft.com/office/powerpoint/2010/main" val="4115714413"/>
              </p:ext>
            </p:extLst>
          </p:nvPr>
        </p:nvGraphicFramePr>
        <p:xfrm>
          <a:off x="757114" y="1695999"/>
          <a:ext cx="9336455" cy="5162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4897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3517</TotalTime>
  <Words>4123</Words>
  <Application>Microsoft Office PowerPoint</Application>
  <PresentationFormat>Widescreen</PresentationFormat>
  <Paragraphs>344</Paragraphs>
  <Slides>45</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Courier New</vt:lpstr>
      <vt:lpstr>Segoe UI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Στην  ενότητα Δραστηριότητες κινητικότητας μπορείτε να συμπληρώσετε τα βασικά στοιχεία των συμμετεχόντων, να αποθηκεύσετε τις πληροφορίες ως πρόχειρο και να συνεχίσετε να ενημερώνετε τη δραστηριότητα κινητικότητας είτε αμέσως είτε σε μεταγενέστερο στάδιο.  Τα σχέδια δραστηριοτήτων κινητικότητας πρέπει να ολοκληρωθούν ή να αφαιρεθούν πριν από την προσπάθεια υποβολής της έκθεσης του δικαιούχου, καθώς δεν θα ληφθούν υπόψη στη σύνοψη του προϋπολογισμού. Είναι επίσης δυνατό να ολοκληρωθούν όλες οι δραστηριότητες κινητικότητας χρησιμοποιώντας τη λειτουργία εισαγωγής και εξαγωγής δραστηριοτήτων κινητικότητας.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Aleka  Argyriou - Ogilvy</dc:creator>
  <cp:lastModifiedBy>Stelios Ioannou</cp:lastModifiedBy>
  <cp:revision>383</cp:revision>
  <cp:lastPrinted>2022-03-15T06:16:06Z</cp:lastPrinted>
  <dcterms:created xsi:type="dcterms:W3CDTF">2021-06-29T14:21:58Z</dcterms:created>
  <dcterms:modified xsi:type="dcterms:W3CDTF">2024-06-17T07:13:34Z</dcterms:modified>
</cp:coreProperties>
</file>