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5" r:id="rId5"/>
    <p:sldId id="287" r:id="rId6"/>
    <p:sldId id="300" r:id="rId7"/>
    <p:sldId id="305" r:id="rId8"/>
    <p:sldId id="306" r:id="rId9"/>
    <p:sldId id="307" r:id="rId10"/>
    <p:sldId id="308" r:id="rId11"/>
    <p:sldId id="309" r:id="rId12"/>
    <p:sldId id="310" r:id="rId13"/>
    <p:sldId id="311" r:id="rId14"/>
    <p:sldId id="297" r:id="rId15"/>
    <p:sldId id="298" r:id="rId16"/>
    <p:sldId id="299" r:id="rId17"/>
    <p:sldId id="301" r:id="rId18"/>
    <p:sldId id="302" r:id="rId19"/>
    <p:sldId id="303" r:id="rId20"/>
    <p:sldId id="296" r:id="rId21"/>
    <p:sldId id="290" r:id="rId22"/>
    <p:sldId id="291"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10/12/2021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10/12/2021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10/12/2021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10/12/2021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10/12/2021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10/12/2021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10/12/2021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10/12/2021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10/12/2021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10/12/2021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edrawsoft.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87923" cy="2226677"/>
          </a:xfrm>
        </p:spPr>
        <p:txBody>
          <a:bodyPr anchor="b">
            <a:normAutofit/>
          </a:bodyPr>
          <a:lstStyle/>
          <a:p>
            <a:r>
              <a:rPr lang="el-GR" sz="3200" dirty="0">
                <a:solidFill>
                  <a:schemeClr val="tx1"/>
                </a:solidFill>
              </a:rPr>
              <a:t>Οργάνωση</a:t>
            </a:r>
            <a:r>
              <a:rPr lang="en-US" sz="3200" dirty="0">
                <a:solidFill>
                  <a:schemeClr val="tx1"/>
                </a:solidFill>
              </a:rPr>
              <a:t> </a:t>
            </a:r>
            <a:r>
              <a:rPr lang="el-GR" sz="3200" dirty="0">
                <a:solidFill>
                  <a:schemeClr val="tx1"/>
                </a:solidFill>
              </a:rPr>
              <a:t>Κινητικοτήτων </a:t>
            </a:r>
            <a:r>
              <a:rPr lang="en-US" sz="4400" dirty="0">
                <a:solidFill>
                  <a:schemeClr val="tx1"/>
                </a:solidFill>
              </a:rPr>
              <a:t>Erasmus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2509148" cy="383300"/>
          </a:xfrm>
        </p:spPr>
        <p:txBody>
          <a:bodyPr anchor="t">
            <a:normAutofit/>
          </a:bodyPr>
          <a:lstStyle/>
          <a:p>
            <a:pPr>
              <a:lnSpc>
                <a:spcPct val="100000"/>
              </a:lnSpc>
            </a:pPr>
            <a:r>
              <a:rPr lang="el-GR" sz="1600" dirty="0"/>
              <a:t>Ανδρεασ αντωνιου</a:t>
            </a:r>
            <a:endParaRPr lang="en-US" sz="1600" dirty="0"/>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B45EEA25-7972-40B9-B4B4-1953AEB14427}"/>
              </a:ext>
            </a:extLst>
          </p:cNvPr>
          <p:cNvPicPr>
            <a:picLocks noChangeAspect="1"/>
          </p:cNvPicPr>
          <p:nvPr/>
        </p:nvPicPr>
        <p:blipFill>
          <a:blip r:embed="rId4"/>
          <a:stretch>
            <a:fillRect/>
          </a:stretch>
        </p:blipFill>
        <p:spPr>
          <a:xfrm>
            <a:off x="277526" y="234344"/>
            <a:ext cx="2342133" cy="2008196"/>
          </a:xfrm>
          <a:prstGeom prst="rect">
            <a:avLst/>
          </a:prstGeom>
        </p:spPr>
      </p:pic>
      <p:sp>
        <p:nvSpPr>
          <p:cNvPr id="8" name="TextBox 7">
            <a:extLst>
              <a:ext uri="{FF2B5EF4-FFF2-40B4-BE49-F238E27FC236}">
                <a16:creationId xmlns:a16="http://schemas.microsoft.com/office/drawing/2014/main" id="{B2B2CAA8-E18F-4B11-862E-18A34F3930C6}"/>
              </a:ext>
            </a:extLst>
          </p:cNvPr>
          <p:cNvSpPr txBox="1"/>
          <p:nvPr/>
        </p:nvSpPr>
        <p:spPr>
          <a:xfrm>
            <a:off x="8176090" y="1474259"/>
            <a:ext cx="3125337" cy="400110"/>
          </a:xfrm>
          <a:prstGeom prst="rect">
            <a:avLst/>
          </a:prstGeom>
          <a:noFill/>
        </p:spPr>
        <p:txBody>
          <a:bodyPr wrap="square" rtlCol="0">
            <a:spAutoFit/>
          </a:bodyPr>
          <a:lstStyle/>
          <a:p>
            <a:r>
              <a:rPr lang="el-GR" sz="2000" dirty="0"/>
              <a:t>Τεχνική Σχολή Μακάριος Γ΄</a:t>
            </a:r>
            <a:endParaRPr lang="en-US" sz="2000" dirty="0"/>
          </a:p>
        </p:txBody>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991827"/>
            <a:ext cx="5200883" cy="485708"/>
          </a:xfrm>
        </p:spPr>
        <p:txBody>
          <a:bodyPr>
            <a:normAutofit lnSpcReduction="10000"/>
          </a:bodyPr>
          <a:lstStyle/>
          <a:p>
            <a:pPr marL="201168" lvl="1" indent="0">
              <a:buNone/>
            </a:pPr>
            <a:r>
              <a:rPr lang="el-GR" altLang="el-GR" sz="2400" dirty="0">
                <a:solidFill>
                  <a:srgbClr val="002060"/>
                </a:solidFill>
              </a:rPr>
              <a:t>Καθήκοντα Υπεύθυνου Κινητικότητας</a:t>
            </a:r>
          </a:p>
          <a:p>
            <a:pPr marL="201168" lvl="1" indent="0">
              <a:buNone/>
            </a:pPr>
            <a:endParaRPr lang="el-GR" altLang="el-GR" sz="2400" dirty="0">
              <a:solidFill>
                <a:srgbClr val="002060"/>
              </a:solidFill>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r>
              <a:rPr lang="el-GR" b="1" dirty="0">
                <a:solidFill>
                  <a:srgbClr val="002060"/>
                </a:solidFill>
              </a:rPr>
              <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6" name="Content Placeholder 2">
            <a:extLst>
              <a:ext uri="{FF2B5EF4-FFF2-40B4-BE49-F238E27FC236}">
                <a16:creationId xmlns:a16="http://schemas.microsoft.com/office/drawing/2014/main" id="{DD82D22E-9218-4BC5-B91B-2039861AEC67}"/>
              </a:ext>
            </a:extLst>
          </p:cNvPr>
          <p:cNvSpPr txBox="1">
            <a:spLocks/>
          </p:cNvSpPr>
          <p:nvPr/>
        </p:nvSpPr>
        <p:spPr>
          <a:xfrm>
            <a:off x="1818845" y="2417729"/>
            <a:ext cx="9872412" cy="3619177"/>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35508" lvl="1" indent="-342900">
              <a:buFont typeface="Wingdings" panose="05000000000000000000" pitchFamily="2" charset="2"/>
              <a:buChar char="§"/>
            </a:pPr>
            <a:r>
              <a:rPr lang="el-GR" sz="1800" dirty="0">
                <a:solidFill>
                  <a:srgbClr val="002060"/>
                </a:solidFill>
                <a:effectLst/>
                <a:ea typeface="Calibri" panose="020F0502020204030204" pitchFamily="34" charset="0"/>
                <a:cs typeface="Times New Roman" panose="02020603050405020304" pitchFamily="18" charset="0"/>
              </a:rPr>
              <a:t>Μαζί με τους άλλους συνοδούς θα αναλάβουν στο τέλος του προγράμματος, αρχές Ιουλίου, να υποβάλουν την τελική πολυσέλιδη έκθεση προς το ΙΔΕΠ.</a:t>
            </a:r>
            <a:endParaRPr lang="en-US" sz="1800" dirty="0">
              <a:solidFill>
                <a:srgbClr val="002060"/>
              </a:solidFill>
              <a:effectLst/>
              <a:ea typeface="Calibri" panose="020F0502020204030204" pitchFamily="34" charset="0"/>
              <a:cs typeface="Times New Roman" panose="02020603050405020304" pitchFamily="18" charset="0"/>
            </a:endParaRPr>
          </a:p>
          <a:p>
            <a:pPr marL="635508" lvl="1" indent="-342900">
              <a:buFont typeface="Wingdings" panose="05000000000000000000" pitchFamily="2" charset="2"/>
              <a:buChar char="§"/>
            </a:pPr>
            <a:r>
              <a:rPr lang="el-GR" sz="1800" dirty="0">
                <a:solidFill>
                  <a:srgbClr val="002060"/>
                </a:solidFill>
                <a:effectLst/>
                <a:ea typeface="Calibri" panose="020F0502020204030204" pitchFamily="34" charset="0"/>
                <a:cs typeface="Times New Roman" panose="02020603050405020304" pitchFamily="18" charset="0"/>
              </a:rPr>
              <a:t>Σημειώνεται ότι όλοι οι εκπαιδευτικοί που λαμβάνουν μέρος στα ευρωπαϊκά προγράμματα οφείλουν να βρουν  αντικαταστάτες για όλα τα μαθήματα τους κατά την περίοδο απουσίας τους και θα πρέπει να παραδώσουν το πρόγραμμα αντικαταστάσεων  στον ΒΔΑ’ υπεύθυνο ευρωπαϊκών προγραμμάτων στης σχολής πριν την αναχώρηση τους.  Επίσης είναι υπόχρεοι να υποβάλουν ένα μήνα πριν την αναχώρηση τους άδεια στο ΣΕΠ για έγκαιρη έγκριση της από το Υπουργείο. </a:t>
            </a:r>
            <a:endParaRPr lang="en-US" sz="1800" dirty="0">
              <a:solidFill>
                <a:srgbClr val="002060"/>
              </a:solidFill>
              <a:effectLst/>
              <a:ea typeface="Calibri" panose="020F0502020204030204" pitchFamily="34" charset="0"/>
              <a:cs typeface="Times New Roman" panose="02020603050405020304" pitchFamily="18" charset="0"/>
            </a:endParaRPr>
          </a:p>
          <a:p>
            <a:pPr marL="635508" lvl="1" indent="-342900">
              <a:spcAft>
                <a:spcPts val="1000"/>
              </a:spcAft>
              <a:buFont typeface="Wingdings" panose="05000000000000000000" pitchFamily="2" charset="2"/>
              <a:buChar char="§"/>
            </a:pPr>
            <a:r>
              <a:rPr lang="el-GR" sz="1800" dirty="0">
                <a:solidFill>
                  <a:srgbClr val="002060"/>
                </a:solidFill>
                <a:effectLst/>
                <a:ea typeface="Calibri" panose="020F0502020204030204" pitchFamily="34" charset="0"/>
                <a:cs typeface="Times New Roman" panose="02020603050405020304" pitchFamily="18" charset="0"/>
              </a:rPr>
              <a:t>Οι εκπαιδευτικοί που θα λάβουν μέρος στην παρακολούθηση σεμιναρίων στο εξωτερικό θα πρέπει όταν επιστρέψουν μέσα σε περίοδο ενός μηνός να κάνουν μια παρουσίαση στον καθηγητικό σύλλογο έτσι ώστε να μεταλαμπαδεύσουν ότι έχουν μάθει σε όλους τους συναδέλφους του σχολείου.</a:t>
            </a:r>
            <a:endParaRPr lang="en-US" sz="1800" dirty="0">
              <a:solidFill>
                <a:srgbClr val="002060"/>
              </a:solidFill>
              <a:effectLst/>
              <a:ea typeface="Calibri" panose="020F0502020204030204" pitchFamily="34" charset="0"/>
            </a:endParaRPr>
          </a:p>
          <a:p>
            <a:pPr lvl="1"/>
            <a:endParaRPr lang="el-GR" altLang="el-GR" sz="1800" dirty="0">
              <a:solidFill>
                <a:srgbClr val="002060"/>
              </a:solidFill>
            </a:endParaRPr>
          </a:p>
          <a:p>
            <a:pPr marL="201168" lvl="1" indent="0">
              <a:buFont typeface="Calibri" pitchFamily="34" charset="0"/>
              <a:buNone/>
            </a:pPr>
            <a:endParaRPr lang="el-GR" altLang="el-GR" sz="1800" dirty="0">
              <a:solidFill>
                <a:srgbClr val="002060"/>
              </a:solidFill>
            </a:endParaRPr>
          </a:p>
        </p:txBody>
      </p:sp>
    </p:spTree>
    <p:extLst>
      <p:ext uri="{BB962C8B-B14F-4D97-AF65-F5344CB8AC3E}">
        <p14:creationId xmlns:p14="http://schemas.microsoft.com/office/powerpoint/2010/main" val="197473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r>
              <a:rPr lang="el-GR" b="1" dirty="0">
                <a:solidFill>
                  <a:srgbClr val="002060"/>
                </a:solidFill>
              </a:rPr>
              <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127865" y="1981926"/>
            <a:ext cx="4575732" cy="503855"/>
          </a:xfrm>
        </p:spPr>
        <p:txBody>
          <a:bodyPr>
            <a:normAutofit lnSpcReduction="10000"/>
          </a:bodyPr>
          <a:lstStyle/>
          <a:p>
            <a:pPr lvl="1">
              <a:buFont typeface="Wingdings" panose="05000000000000000000" pitchFamily="2" charset="2"/>
              <a:buChar char="§"/>
            </a:pPr>
            <a:r>
              <a:rPr lang="el-GR" altLang="el-GR" sz="2400" dirty="0">
                <a:solidFill>
                  <a:srgbClr val="002060"/>
                </a:solidFill>
              </a:rPr>
              <a:t>Δημιουργία Φακέλων – </a:t>
            </a:r>
            <a:r>
              <a:rPr lang="en-US" altLang="el-GR" sz="2400" dirty="0">
                <a:solidFill>
                  <a:srgbClr val="002060"/>
                </a:solidFill>
              </a:rPr>
              <a:t>Folders</a:t>
            </a:r>
            <a:endParaRPr lang="el-GR" altLang="el-GR" sz="2400" dirty="0">
              <a:solidFill>
                <a:srgbClr val="002060"/>
              </a:solidFill>
            </a:endParaRPr>
          </a:p>
          <a:p>
            <a:pPr marL="201168" lvl="1" indent="0">
              <a:buNone/>
            </a:pPr>
            <a:endParaRPr lang="en-US" sz="2400" dirty="0">
              <a:solidFill>
                <a:srgbClr val="002060"/>
              </a:solidFill>
            </a:endParaRPr>
          </a:p>
        </p:txBody>
      </p:sp>
      <p:sp>
        <p:nvSpPr>
          <p:cNvPr id="4" name="TextBox 3">
            <a:extLst>
              <a:ext uri="{FF2B5EF4-FFF2-40B4-BE49-F238E27FC236}">
                <a16:creationId xmlns:a16="http://schemas.microsoft.com/office/drawing/2014/main" id="{764A2756-06D3-4554-9FDD-2AE29DDBBF9D}"/>
              </a:ext>
            </a:extLst>
          </p:cNvPr>
          <p:cNvSpPr txBox="1"/>
          <p:nvPr/>
        </p:nvSpPr>
        <p:spPr>
          <a:xfrm>
            <a:off x="71022" y="6435400"/>
            <a:ext cx="2814221"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7" name="Content Placeholder 2">
            <a:extLst>
              <a:ext uri="{FF2B5EF4-FFF2-40B4-BE49-F238E27FC236}">
                <a16:creationId xmlns:a16="http://schemas.microsoft.com/office/drawing/2014/main" id="{B729DAC7-FF9B-4625-B41C-9CE325AF916E}"/>
              </a:ext>
            </a:extLst>
          </p:cNvPr>
          <p:cNvSpPr txBox="1">
            <a:spLocks/>
          </p:cNvSpPr>
          <p:nvPr/>
        </p:nvSpPr>
        <p:spPr>
          <a:xfrm>
            <a:off x="1844659" y="2393649"/>
            <a:ext cx="2134434" cy="503855"/>
          </a:xfrm>
          <a:prstGeom prst="rect">
            <a:avLst/>
          </a:prstGeom>
        </p:spPr>
        <p:txBody>
          <a:bodyPr vert="horz" lIns="0" tIns="45720" rIns="0" bIns="45720" rtlCol="0">
            <a:normAutofit fontScale="40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altLang="el-GR" sz="3700" dirty="0">
                <a:solidFill>
                  <a:srgbClr val="002060"/>
                </a:solidFill>
              </a:rPr>
              <a:t>Erasmus+</a:t>
            </a:r>
            <a:r>
              <a:rPr lang="en-US" altLang="el-GR" sz="2400" dirty="0">
                <a:solidFill>
                  <a:srgbClr val="002060"/>
                </a:solidFill>
              </a:rPr>
              <a:t> </a:t>
            </a:r>
            <a:r>
              <a:rPr lang="en-US" sz="2400" b="1" dirty="0">
                <a:solidFill>
                  <a:srgbClr val="002060"/>
                </a:solidFill>
                <a:latin typeface="Open Sans" panose="020B0606030504020204" pitchFamily="34" charset="0"/>
              </a:rPr>
              <a:t>2019</a:t>
            </a:r>
          </a:p>
          <a:p>
            <a:pPr marL="201168" lvl="1" indent="0">
              <a:buNone/>
            </a:pPr>
            <a:r>
              <a:rPr lang="en-US" sz="2400" b="1" dirty="0">
                <a:solidFill>
                  <a:srgbClr val="002060"/>
                </a:solidFill>
                <a:latin typeface="Open Sans" panose="020B0606030504020204" pitchFamily="34" charset="0"/>
              </a:rPr>
              <a:t>2019-1-CY01-KA102-058168</a:t>
            </a:r>
            <a:endParaRPr lang="en-US" sz="2400" dirty="0">
              <a:solidFill>
                <a:srgbClr val="002060"/>
              </a:solidFill>
            </a:endParaRPr>
          </a:p>
        </p:txBody>
      </p:sp>
      <p:pic>
        <p:nvPicPr>
          <p:cNvPr id="9" name="Picture 8">
            <a:extLst>
              <a:ext uri="{FF2B5EF4-FFF2-40B4-BE49-F238E27FC236}">
                <a16:creationId xmlns:a16="http://schemas.microsoft.com/office/drawing/2014/main" id="{C17D1842-9C06-4CBB-BDB2-B440CDEA989A}"/>
              </a:ext>
            </a:extLst>
          </p:cNvPr>
          <p:cNvPicPr>
            <a:picLocks noChangeAspect="1"/>
          </p:cNvPicPr>
          <p:nvPr/>
        </p:nvPicPr>
        <p:blipFill>
          <a:blip r:embed="rId2"/>
          <a:stretch>
            <a:fillRect/>
          </a:stretch>
        </p:blipFill>
        <p:spPr>
          <a:xfrm>
            <a:off x="1227821" y="2233853"/>
            <a:ext cx="741789" cy="741789"/>
          </a:xfrm>
          <a:prstGeom prst="rect">
            <a:avLst/>
          </a:prstGeom>
        </p:spPr>
      </p:pic>
      <p:pic>
        <p:nvPicPr>
          <p:cNvPr id="10" name="Picture 9">
            <a:extLst>
              <a:ext uri="{FF2B5EF4-FFF2-40B4-BE49-F238E27FC236}">
                <a16:creationId xmlns:a16="http://schemas.microsoft.com/office/drawing/2014/main" id="{F2C7132A-A333-47C0-AF91-F37C3026A65B}"/>
              </a:ext>
            </a:extLst>
          </p:cNvPr>
          <p:cNvPicPr>
            <a:picLocks noChangeAspect="1"/>
          </p:cNvPicPr>
          <p:nvPr/>
        </p:nvPicPr>
        <p:blipFill>
          <a:blip r:embed="rId2"/>
          <a:stretch>
            <a:fillRect/>
          </a:stretch>
        </p:blipFill>
        <p:spPr>
          <a:xfrm>
            <a:off x="2911876" y="2836062"/>
            <a:ext cx="503855" cy="503855"/>
          </a:xfrm>
          <a:prstGeom prst="rect">
            <a:avLst/>
          </a:prstGeom>
        </p:spPr>
      </p:pic>
      <p:sp>
        <p:nvSpPr>
          <p:cNvPr id="11" name="Content Placeholder 2">
            <a:extLst>
              <a:ext uri="{FF2B5EF4-FFF2-40B4-BE49-F238E27FC236}">
                <a16:creationId xmlns:a16="http://schemas.microsoft.com/office/drawing/2014/main" id="{2A6F078C-B7D3-4303-9A46-B54CC69241E8}"/>
              </a:ext>
            </a:extLst>
          </p:cNvPr>
          <p:cNvSpPr txBox="1">
            <a:spLocks/>
          </p:cNvSpPr>
          <p:nvPr/>
        </p:nvSpPr>
        <p:spPr>
          <a:xfrm>
            <a:off x="3284737" y="2912256"/>
            <a:ext cx="3018408" cy="3458323"/>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2000" dirty="0">
                <a:solidFill>
                  <a:srgbClr val="002060"/>
                </a:solidFill>
              </a:rPr>
              <a:t>01- </a:t>
            </a:r>
            <a:r>
              <a:rPr lang="el-GR" altLang="el-GR" sz="2000" dirty="0">
                <a:solidFill>
                  <a:srgbClr val="002060"/>
                </a:solidFill>
              </a:rPr>
              <a:t>Αρχική Αίτηση</a:t>
            </a:r>
          </a:p>
          <a:p>
            <a:pPr marL="201168" lvl="1" indent="0">
              <a:lnSpc>
                <a:spcPct val="110000"/>
              </a:lnSpc>
              <a:buNone/>
            </a:pPr>
            <a:r>
              <a:rPr lang="el-GR" altLang="el-GR" sz="2000" dirty="0">
                <a:solidFill>
                  <a:srgbClr val="002060"/>
                </a:solidFill>
              </a:rPr>
              <a:t>02- Τελική Έγκριση</a:t>
            </a:r>
          </a:p>
          <a:p>
            <a:pPr marL="201168" lvl="1" indent="0">
              <a:lnSpc>
                <a:spcPct val="110000"/>
              </a:lnSpc>
              <a:buNone/>
            </a:pPr>
            <a:r>
              <a:rPr lang="el-GR" altLang="el-GR" sz="2000" dirty="0">
                <a:solidFill>
                  <a:srgbClr val="002060"/>
                </a:solidFill>
              </a:rPr>
              <a:t>03- </a:t>
            </a:r>
            <a:r>
              <a:rPr lang="en-US" altLang="el-GR" sz="2000" dirty="0">
                <a:solidFill>
                  <a:srgbClr val="002060"/>
                </a:solidFill>
              </a:rPr>
              <a:t>Interim Report</a:t>
            </a:r>
          </a:p>
          <a:p>
            <a:pPr marL="201168" lvl="1" indent="0">
              <a:lnSpc>
                <a:spcPct val="110000"/>
              </a:lnSpc>
              <a:buNone/>
            </a:pPr>
            <a:r>
              <a:rPr lang="en-US" altLang="el-GR" sz="2000" dirty="0">
                <a:solidFill>
                  <a:srgbClr val="002060"/>
                </a:solidFill>
              </a:rPr>
              <a:t>04- </a:t>
            </a:r>
            <a:r>
              <a:rPr lang="el-GR" altLang="el-GR" sz="2000" dirty="0">
                <a:solidFill>
                  <a:srgbClr val="002060"/>
                </a:solidFill>
              </a:rPr>
              <a:t>Έντυπα ΙΔΕΠ</a:t>
            </a:r>
          </a:p>
          <a:p>
            <a:pPr marL="201168" lvl="1" indent="0">
              <a:lnSpc>
                <a:spcPct val="110000"/>
              </a:lnSpc>
              <a:buNone/>
            </a:pPr>
            <a:r>
              <a:rPr lang="el-GR" altLang="el-GR" sz="2000" dirty="0">
                <a:solidFill>
                  <a:srgbClr val="002060"/>
                </a:solidFill>
              </a:rPr>
              <a:t>05- Διάφορα Έντυπα</a:t>
            </a:r>
          </a:p>
          <a:p>
            <a:pPr marL="201168" lvl="1" indent="0">
              <a:lnSpc>
                <a:spcPct val="110000"/>
              </a:lnSpc>
              <a:buNone/>
            </a:pPr>
            <a:r>
              <a:rPr lang="el-GR" altLang="el-GR" sz="2000" dirty="0">
                <a:solidFill>
                  <a:srgbClr val="002060"/>
                </a:solidFill>
              </a:rPr>
              <a:t>06- Τελική Έκθεση</a:t>
            </a:r>
          </a:p>
          <a:p>
            <a:pPr marL="201168" lvl="1" indent="0">
              <a:lnSpc>
                <a:spcPct val="110000"/>
              </a:lnSpc>
              <a:buNone/>
            </a:pPr>
            <a:r>
              <a:rPr lang="el-GR" altLang="el-GR" sz="2000" dirty="0">
                <a:solidFill>
                  <a:srgbClr val="002060"/>
                </a:solidFill>
              </a:rPr>
              <a:t>07-</a:t>
            </a:r>
            <a:r>
              <a:rPr lang="en-US" altLang="el-GR" sz="2000" dirty="0">
                <a:solidFill>
                  <a:srgbClr val="002060"/>
                </a:solidFill>
              </a:rPr>
              <a:t> </a:t>
            </a:r>
            <a:r>
              <a:rPr lang="el-GR" altLang="el-GR" sz="2000" dirty="0">
                <a:solidFill>
                  <a:srgbClr val="002060"/>
                </a:solidFill>
              </a:rPr>
              <a:t>Οργανισμοί Υποδοχείς</a:t>
            </a:r>
          </a:p>
          <a:p>
            <a:pPr marL="201168" lvl="1" indent="0">
              <a:lnSpc>
                <a:spcPct val="110000"/>
              </a:lnSpc>
              <a:buNone/>
            </a:pPr>
            <a:r>
              <a:rPr lang="el-GR" altLang="el-GR" sz="2000" dirty="0">
                <a:solidFill>
                  <a:srgbClr val="002060"/>
                </a:solidFill>
              </a:rPr>
              <a:t>08-</a:t>
            </a:r>
            <a:r>
              <a:rPr lang="en-US" altLang="el-GR" sz="2000" dirty="0">
                <a:solidFill>
                  <a:srgbClr val="002060"/>
                </a:solidFill>
              </a:rPr>
              <a:t> </a:t>
            </a:r>
            <a:r>
              <a:rPr lang="el-GR" altLang="el-GR" sz="2000" dirty="0">
                <a:solidFill>
                  <a:srgbClr val="002060"/>
                </a:solidFill>
              </a:rPr>
              <a:t>Οικονομικά</a:t>
            </a:r>
          </a:p>
          <a:p>
            <a:pPr marL="201168" lvl="1" indent="0">
              <a:lnSpc>
                <a:spcPct val="110000"/>
              </a:lnSpc>
              <a:buNone/>
            </a:pPr>
            <a:r>
              <a:rPr lang="el-GR" altLang="el-GR" sz="2000" dirty="0">
                <a:solidFill>
                  <a:srgbClr val="002060"/>
                </a:solidFill>
              </a:rPr>
              <a:t>09- Κινητικότητες</a:t>
            </a:r>
          </a:p>
          <a:p>
            <a:pPr marL="201168" lvl="1" indent="0">
              <a:buNone/>
            </a:pPr>
            <a:endParaRPr lang="el-GR" altLang="el-GR" sz="2400" dirty="0">
              <a:solidFill>
                <a:srgbClr val="002060"/>
              </a:solidFill>
            </a:endParaRPr>
          </a:p>
          <a:p>
            <a:pPr marL="201168" lvl="1" indent="0">
              <a:buFont typeface="Calibri" pitchFamily="34" charset="0"/>
              <a:buNone/>
            </a:pPr>
            <a:endParaRPr lang="en-US" sz="2400" dirty="0">
              <a:solidFill>
                <a:srgbClr val="002060"/>
              </a:solidFill>
            </a:endParaRPr>
          </a:p>
        </p:txBody>
      </p:sp>
      <p:pic>
        <p:nvPicPr>
          <p:cNvPr id="13" name="Picture 12">
            <a:extLst>
              <a:ext uri="{FF2B5EF4-FFF2-40B4-BE49-F238E27FC236}">
                <a16:creationId xmlns:a16="http://schemas.microsoft.com/office/drawing/2014/main" id="{AD4B0B08-FA30-4A21-B055-54A60B25F19A}"/>
              </a:ext>
            </a:extLst>
          </p:cNvPr>
          <p:cNvPicPr>
            <a:picLocks noChangeAspect="1"/>
          </p:cNvPicPr>
          <p:nvPr/>
        </p:nvPicPr>
        <p:blipFill>
          <a:blip r:embed="rId2"/>
          <a:stretch>
            <a:fillRect/>
          </a:stretch>
        </p:blipFill>
        <p:spPr>
          <a:xfrm>
            <a:off x="2904897" y="3204010"/>
            <a:ext cx="503855" cy="503855"/>
          </a:xfrm>
          <a:prstGeom prst="rect">
            <a:avLst/>
          </a:prstGeom>
        </p:spPr>
      </p:pic>
      <p:pic>
        <p:nvPicPr>
          <p:cNvPr id="14" name="Picture 13">
            <a:extLst>
              <a:ext uri="{FF2B5EF4-FFF2-40B4-BE49-F238E27FC236}">
                <a16:creationId xmlns:a16="http://schemas.microsoft.com/office/drawing/2014/main" id="{8CE30F29-1858-47C7-ACF1-863C355B7D69}"/>
              </a:ext>
            </a:extLst>
          </p:cNvPr>
          <p:cNvPicPr>
            <a:picLocks noChangeAspect="1"/>
          </p:cNvPicPr>
          <p:nvPr/>
        </p:nvPicPr>
        <p:blipFill>
          <a:blip r:embed="rId2"/>
          <a:stretch>
            <a:fillRect/>
          </a:stretch>
        </p:blipFill>
        <p:spPr>
          <a:xfrm>
            <a:off x="2904897" y="3594273"/>
            <a:ext cx="503855" cy="503855"/>
          </a:xfrm>
          <a:prstGeom prst="rect">
            <a:avLst/>
          </a:prstGeom>
        </p:spPr>
      </p:pic>
      <p:pic>
        <p:nvPicPr>
          <p:cNvPr id="15" name="Picture 14">
            <a:extLst>
              <a:ext uri="{FF2B5EF4-FFF2-40B4-BE49-F238E27FC236}">
                <a16:creationId xmlns:a16="http://schemas.microsoft.com/office/drawing/2014/main" id="{F8805E2D-1AEB-43EB-937D-675A0794C5BB}"/>
              </a:ext>
            </a:extLst>
          </p:cNvPr>
          <p:cNvPicPr>
            <a:picLocks noChangeAspect="1"/>
          </p:cNvPicPr>
          <p:nvPr/>
        </p:nvPicPr>
        <p:blipFill>
          <a:blip r:embed="rId2"/>
          <a:stretch>
            <a:fillRect/>
          </a:stretch>
        </p:blipFill>
        <p:spPr>
          <a:xfrm>
            <a:off x="2904897" y="3953742"/>
            <a:ext cx="503855" cy="503855"/>
          </a:xfrm>
          <a:prstGeom prst="rect">
            <a:avLst/>
          </a:prstGeom>
        </p:spPr>
      </p:pic>
      <p:pic>
        <p:nvPicPr>
          <p:cNvPr id="16" name="Picture 15">
            <a:extLst>
              <a:ext uri="{FF2B5EF4-FFF2-40B4-BE49-F238E27FC236}">
                <a16:creationId xmlns:a16="http://schemas.microsoft.com/office/drawing/2014/main" id="{2A72FA03-59CB-4C06-9FC4-F8112C1B81D7}"/>
              </a:ext>
            </a:extLst>
          </p:cNvPr>
          <p:cNvPicPr>
            <a:picLocks noChangeAspect="1"/>
          </p:cNvPicPr>
          <p:nvPr/>
        </p:nvPicPr>
        <p:blipFill>
          <a:blip r:embed="rId2"/>
          <a:stretch>
            <a:fillRect/>
          </a:stretch>
        </p:blipFill>
        <p:spPr>
          <a:xfrm>
            <a:off x="2904897" y="4314327"/>
            <a:ext cx="503855" cy="503855"/>
          </a:xfrm>
          <a:prstGeom prst="rect">
            <a:avLst/>
          </a:prstGeom>
        </p:spPr>
      </p:pic>
      <p:pic>
        <p:nvPicPr>
          <p:cNvPr id="17" name="Picture 16">
            <a:extLst>
              <a:ext uri="{FF2B5EF4-FFF2-40B4-BE49-F238E27FC236}">
                <a16:creationId xmlns:a16="http://schemas.microsoft.com/office/drawing/2014/main" id="{445C8283-1B6D-44F9-BE34-02E96FF9EF04}"/>
              </a:ext>
            </a:extLst>
          </p:cNvPr>
          <p:cNvPicPr>
            <a:picLocks noChangeAspect="1"/>
          </p:cNvPicPr>
          <p:nvPr/>
        </p:nvPicPr>
        <p:blipFill>
          <a:blip r:embed="rId2"/>
          <a:stretch>
            <a:fillRect/>
          </a:stretch>
        </p:blipFill>
        <p:spPr>
          <a:xfrm>
            <a:off x="2904897" y="4673793"/>
            <a:ext cx="503855" cy="503855"/>
          </a:xfrm>
          <a:prstGeom prst="rect">
            <a:avLst/>
          </a:prstGeom>
        </p:spPr>
      </p:pic>
      <p:pic>
        <p:nvPicPr>
          <p:cNvPr id="18" name="Picture 17">
            <a:extLst>
              <a:ext uri="{FF2B5EF4-FFF2-40B4-BE49-F238E27FC236}">
                <a16:creationId xmlns:a16="http://schemas.microsoft.com/office/drawing/2014/main" id="{4A44F6EE-283B-484C-943E-BBA754065D86}"/>
              </a:ext>
            </a:extLst>
          </p:cNvPr>
          <p:cNvPicPr>
            <a:picLocks noChangeAspect="1"/>
          </p:cNvPicPr>
          <p:nvPr/>
        </p:nvPicPr>
        <p:blipFill>
          <a:blip r:embed="rId2"/>
          <a:stretch>
            <a:fillRect/>
          </a:stretch>
        </p:blipFill>
        <p:spPr>
          <a:xfrm>
            <a:off x="2904897" y="5044960"/>
            <a:ext cx="503855" cy="503855"/>
          </a:xfrm>
          <a:prstGeom prst="rect">
            <a:avLst/>
          </a:prstGeom>
        </p:spPr>
      </p:pic>
      <p:pic>
        <p:nvPicPr>
          <p:cNvPr id="19" name="Picture 18">
            <a:extLst>
              <a:ext uri="{FF2B5EF4-FFF2-40B4-BE49-F238E27FC236}">
                <a16:creationId xmlns:a16="http://schemas.microsoft.com/office/drawing/2014/main" id="{E51E20E4-30C1-453C-8179-4064F7B2EC23}"/>
              </a:ext>
            </a:extLst>
          </p:cNvPr>
          <p:cNvPicPr>
            <a:picLocks noChangeAspect="1"/>
          </p:cNvPicPr>
          <p:nvPr/>
        </p:nvPicPr>
        <p:blipFill>
          <a:blip r:embed="rId2"/>
          <a:stretch>
            <a:fillRect/>
          </a:stretch>
        </p:blipFill>
        <p:spPr>
          <a:xfrm>
            <a:off x="2904897" y="5421491"/>
            <a:ext cx="503855" cy="503855"/>
          </a:xfrm>
          <a:prstGeom prst="rect">
            <a:avLst/>
          </a:prstGeom>
        </p:spPr>
      </p:pic>
      <p:pic>
        <p:nvPicPr>
          <p:cNvPr id="20" name="Picture 19">
            <a:extLst>
              <a:ext uri="{FF2B5EF4-FFF2-40B4-BE49-F238E27FC236}">
                <a16:creationId xmlns:a16="http://schemas.microsoft.com/office/drawing/2014/main" id="{31FA5333-09A2-4731-AF4B-61AD3FDB6336}"/>
              </a:ext>
            </a:extLst>
          </p:cNvPr>
          <p:cNvPicPr>
            <a:picLocks noChangeAspect="1"/>
          </p:cNvPicPr>
          <p:nvPr/>
        </p:nvPicPr>
        <p:blipFill>
          <a:blip r:embed="rId2"/>
          <a:stretch>
            <a:fillRect/>
          </a:stretch>
        </p:blipFill>
        <p:spPr>
          <a:xfrm>
            <a:off x="2904897" y="5769070"/>
            <a:ext cx="503855" cy="503855"/>
          </a:xfrm>
          <a:prstGeom prst="rect">
            <a:avLst/>
          </a:prstGeom>
        </p:spPr>
      </p:pic>
    </p:spTree>
    <p:extLst>
      <p:ext uri="{BB962C8B-B14F-4D97-AF65-F5344CB8AC3E}">
        <p14:creationId xmlns:p14="http://schemas.microsoft.com/office/powerpoint/2010/main" val="3063154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r>
              <a:rPr lang="el-GR" b="1" dirty="0">
                <a:solidFill>
                  <a:srgbClr val="002060"/>
                </a:solidFill>
              </a:rPr>
              <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127865" y="1946414"/>
            <a:ext cx="4575732" cy="503855"/>
          </a:xfrm>
        </p:spPr>
        <p:txBody>
          <a:bodyPr>
            <a:normAutofit lnSpcReduction="10000"/>
          </a:bodyPr>
          <a:lstStyle/>
          <a:p>
            <a:pPr lvl="1">
              <a:buFont typeface="Wingdings" panose="05000000000000000000" pitchFamily="2" charset="2"/>
              <a:buChar char="§"/>
            </a:pPr>
            <a:r>
              <a:rPr lang="el-GR" altLang="el-GR" sz="2400" dirty="0">
                <a:solidFill>
                  <a:srgbClr val="002060"/>
                </a:solidFill>
              </a:rPr>
              <a:t>Δημιουργία Φακέλων – </a:t>
            </a:r>
            <a:r>
              <a:rPr lang="en-US" altLang="el-GR" sz="2400" dirty="0">
                <a:solidFill>
                  <a:srgbClr val="002060"/>
                </a:solidFill>
              </a:rPr>
              <a:t>Folders</a:t>
            </a:r>
            <a:endParaRPr lang="el-GR" altLang="el-GR" sz="2400" dirty="0">
              <a:solidFill>
                <a:srgbClr val="002060"/>
              </a:solidFill>
            </a:endParaRPr>
          </a:p>
          <a:p>
            <a:pPr marL="201168" lvl="1" indent="0">
              <a:buNone/>
            </a:pPr>
            <a:endParaRPr lang="en-US" sz="2400" dirty="0">
              <a:solidFill>
                <a:srgbClr val="002060"/>
              </a:solidFill>
            </a:endParaRPr>
          </a:p>
        </p:txBody>
      </p:sp>
      <p:sp>
        <p:nvSpPr>
          <p:cNvPr id="4" name="TextBox 3">
            <a:extLst>
              <a:ext uri="{FF2B5EF4-FFF2-40B4-BE49-F238E27FC236}">
                <a16:creationId xmlns:a16="http://schemas.microsoft.com/office/drawing/2014/main" id="{764A2756-06D3-4554-9FDD-2AE29DDBBF9D}"/>
              </a:ext>
            </a:extLst>
          </p:cNvPr>
          <p:cNvSpPr txBox="1"/>
          <p:nvPr/>
        </p:nvSpPr>
        <p:spPr>
          <a:xfrm>
            <a:off x="71022" y="6435400"/>
            <a:ext cx="2814221"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7" name="Content Placeholder 2">
            <a:extLst>
              <a:ext uri="{FF2B5EF4-FFF2-40B4-BE49-F238E27FC236}">
                <a16:creationId xmlns:a16="http://schemas.microsoft.com/office/drawing/2014/main" id="{B729DAC7-FF9B-4625-B41C-9CE325AF916E}"/>
              </a:ext>
            </a:extLst>
          </p:cNvPr>
          <p:cNvSpPr txBox="1">
            <a:spLocks/>
          </p:cNvSpPr>
          <p:nvPr/>
        </p:nvSpPr>
        <p:spPr>
          <a:xfrm>
            <a:off x="1844658" y="2393649"/>
            <a:ext cx="2452133" cy="503855"/>
          </a:xfrm>
          <a:prstGeom prst="rect">
            <a:avLst/>
          </a:prstGeom>
        </p:spPr>
        <p:txBody>
          <a:bodyPr vert="horz" lIns="0" tIns="45720" rIns="0" bIns="45720" rtlCol="0">
            <a:normAutofit fontScale="55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l-GR" altLang="el-GR" sz="4000" dirty="0">
                <a:solidFill>
                  <a:srgbClr val="002060"/>
                </a:solidFill>
              </a:rPr>
              <a:t>09- Κινητικότητες</a:t>
            </a:r>
          </a:p>
        </p:txBody>
      </p:sp>
      <p:pic>
        <p:nvPicPr>
          <p:cNvPr id="9" name="Picture 8">
            <a:extLst>
              <a:ext uri="{FF2B5EF4-FFF2-40B4-BE49-F238E27FC236}">
                <a16:creationId xmlns:a16="http://schemas.microsoft.com/office/drawing/2014/main" id="{C17D1842-9C06-4CBB-BDB2-B440CDEA989A}"/>
              </a:ext>
            </a:extLst>
          </p:cNvPr>
          <p:cNvPicPr>
            <a:picLocks noChangeAspect="1"/>
          </p:cNvPicPr>
          <p:nvPr/>
        </p:nvPicPr>
        <p:blipFill>
          <a:blip r:embed="rId2"/>
          <a:stretch>
            <a:fillRect/>
          </a:stretch>
        </p:blipFill>
        <p:spPr>
          <a:xfrm>
            <a:off x="1227821" y="2233853"/>
            <a:ext cx="741789" cy="741789"/>
          </a:xfrm>
          <a:prstGeom prst="rect">
            <a:avLst/>
          </a:prstGeom>
        </p:spPr>
      </p:pic>
      <p:pic>
        <p:nvPicPr>
          <p:cNvPr id="10" name="Picture 9">
            <a:extLst>
              <a:ext uri="{FF2B5EF4-FFF2-40B4-BE49-F238E27FC236}">
                <a16:creationId xmlns:a16="http://schemas.microsoft.com/office/drawing/2014/main" id="{F2C7132A-A333-47C0-AF91-F37C3026A65B}"/>
              </a:ext>
            </a:extLst>
          </p:cNvPr>
          <p:cNvPicPr>
            <a:picLocks noChangeAspect="1"/>
          </p:cNvPicPr>
          <p:nvPr/>
        </p:nvPicPr>
        <p:blipFill>
          <a:blip r:embed="rId2"/>
          <a:stretch>
            <a:fillRect/>
          </a:stretch>
        </p:blipFill>
        <p:spPr>
          <a:xfrm>
            <a:off x="2911876" y="2872638"/>
            <a:ext cx="503855" cy="503855"/>
          </a:xfrm>
          <a:prstGeom prst="rect">
            <a:avLst/>
          </a:prstGeom>
        </p:spPr>
      </p:pic>
      <p:sp>
        <p:nvSpPr>
          <p:cNvPr id="11" name="Content Placeholder 2">
            <a:extLst>
              <a:ext uri="{FF2B5EF4-FFF2-40B4-BE49-F238E27FC236}">
                <a16:creationId xmlns:a16="http://schemas.microsoft.com/office/drawing/2014/main" id="{2A6F078C-B7D3-4303-9A46-B54CC69241E8}"/>
              </a:ext>
            </a:extLst>
          </p:cNvPr>
          <p:cNvSpPr txBox="1">
            <a:spLocks/>
          </p:cNvSpPr>
          <p:nvPr/>
        </p:nvSpPr>
        <p:spPr>
          <a:xfrm>
            <a:off x="3264807" y="2933017"/>
            <a:ext cx="5871372" cy="2085976"/>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2000" dirty="0">
                <a:solidFill>
                  <a:srgbClr val="002060"/>
                </a:solidFill>
              </a:rPr>
              <a:t>01-</a:t>
            </a:r>
            <a:r>
              <a:rPr lang="el-GR" altLang="el-GR" sz="2000" dirty="0">
                <a:solidFill>
                  <a:srgbClr val="002060"/>
                </a:solidFill>
              </a:rPr>
              <a:t> </a:t>
            </a:r>
            <a:r>
              <a:rPr lang="el-GR" sz="1800" dirty="0">
                <a:solidFill>
                  <a:srgbClr val="002060"/>
                </a:solidFill>
                <a:latin typeface="Open Sans" panose="020B0606030504020204" pitchFamily="34" charset="0"/>
              </a:rPr>
              <a:t>Βιομηχανικού Σχεδιασμού (Μιλάνο)</a:t>
            </a:r>
            <a:endParaRPr lang="el-GR" altLang="el-GR" sz="2000" dirty="0">
              <a:solidFill>
                <a:srgbClr val="002060"/>
              </a:solidFill>
            </a:endParaRPr>
          </a:p>
          <a:p>
            <a:pPr marL="201168" lvl="1" indent="0">
              <a:lnSpc>
                <a:spcPct val="110000"/>
              </a:lnSpc>
              <a:buNone/>
            </a:pPr>
            <a:r>
              <a:rPr lang="el-GR" altLang="el-GR" sz="2000" dirty="0">
                <a:solidFill>
                  <a:srgbClr val="002060"/>
                </a:solidFill>
              </a:rPr>
              <a:t>02- </a:t>
            </a:r>
            <a:r>
              <a:rPr lang="el-GR" sz="1800" dirty="0">
                <a:solidFill>
                  <a:srgbClr val="002060"/>
                </a:solidFill>
                <a:latin typeface="Open Sans" panose="020B0606030504020204" pitchFamily="34" charset="0"/>
              </a:rPr>
              <a:t>Γραφικών Τεχνών (Μιλάνο)</a:t>
            </a:r>
            <a:endParaRPr lang="el-GR" altLang="el-GR" sz="2000" dirty="0">
              <a:solidFill>
                <a:srgbClr val="002060"/>
              </a:solidFill>
            </a:endParaRPr>
          </a:p>
          <a:p>
            <a:pPr marL="201168" lvl="1" indent="0">
              <a:lnSpc>
                <a:spcPct val="110000"/>
              </a:lnSpc>
              <a:buNone/>
            </a:pPr>
            <a:r>
              <a:rPr lang="el-GR" altLang="el-GR" sz="2000" dirty="0">
                <a:solidFill>
                  <a:srgbClr val="002060"/>
                </a:solidFill>
              </a:rPr>
              <a:t>03- </a:t>
            </a:r>
            <a:r>
              <a:rPr lang="el-GR" sz="1800" dirty="0">
                <a:solidFill>
                  <a:srgbClr val="002060"/>
                </a:solidFill>
                <a:latin typeface="Open Sans" panose="020B0606030504020204" pitchFamily="34" charset="0"/>
              </a:rPr>
              <a:t>Ξενοδοχειακά</a:t>
            </a:r>
            <a:endParaRPr lang="el-GR" altLang="el-GR" sz="2000" dirty="0">
              <a:solidFill>
                <a:srgbClr val="002060"/>
              </a:solidFill>
            </a:endParaRPr>
          </a:p>
          <a:p>
            <a:pPr marL="201168" lvl="1" indent="0">
              <a:lnSpc>
                <a:spcPct val="110000"/>
              </a:lnSpc>
              <a:buNone/>
            </a:pPr>
            <a:r>
              <a:rPr lang="en-US" altLang="el-GR" sz="2000" dirty="0">
                <a:solidFill>
                  <a:srgbClr val="002060"/>
                </a:solidFill>
              </a:rPr>
              <a:t>04-</a:t>
            </a:r>
            <a:r>
              <a:rPr lang="el-GR" altLang="el-GR" sz="2000" dirty="0">
                <a:solidFill>
                  <a:srgbClr val="002060"/>
                </a:solidFill>
              </a:rPr>
              <a:t> </a:t>
            </a:r>
            <a:r>
              <a:rPr lang="el-GR" sz="1800" dirty="0">
                <a:solidFill>
                  <a:srgbClr val="002060"/>
                </a:solidFill>
                <a:latin typeface="Open Sans" panose="020B0606030504020204" pitchFamily="34" charset="0"/>
              </a:rPr>
              <a:t>Ηλεκτρονικών Υπολογιστών (Γερμανία)</a:t>
            </a:r>
            <a:endParaRPr lang="el-GR" altLang="el-GR" sz="2400" dirty="0">
              <a:solidFill>
                <a:srgbClr val="002060"/>
              </a:solidFill>
            </a:endParaRPr>
          </a:p>
          <a:p>
            <a:pPr marL="201168" lvl="1" indent="0">
              <a:buFont typeface="Calibri" pitchFamily="34" charset="0"/>
              <a:buNone/>
            </a:pPr>
            <a:endParaRPr lang="en-US" sz="2400" dirty="0">
              <a:solidFill>
                <a:srgbClr val="002060"/>
              </a:solidFill>
            </a:endParaRPr>
          </a:p>
        </p:txBody>
      </p:sp>
      <p:pic>
        <p:nvPicPr>
          <p:cNvPr id="13" name="Picture 12">
            <a:extLst>
              <a:ext uri="{FF2B5EF4-FFF2-40B4-BE49-F238E27FC236}">
                <a16:creationId xmlns:a16="http://schemas.microsoft.com/office/drawing/2014/main" id="{AD4B0B08-FA30-4A21-B055-54A60B25F19A}"/>
              </a:ext>
            </a:extLst>
          </p:cNvPr>
          <p:cNvPicPr>
            <a:picLocks noChangeAspect="1"/>
          </p:cNvPicPr>
          <p:nvPr/>
        </p:nvPicPr>
        <p:blipFill>
          <a:blip r:embed="rId2"/>
          <a:stretch>
            <a:fillRect/>
          </a:stretch>
        </p:blipFill>
        <p:spPr>
          <a:xfrm>
            <a:off x="2904897" y="3277162"/>
            <a:ext cx="503855" cy="503855"/>
          </a:xfrm>
          <a:prstGeom prst="rect">
            <a:avLst/>
          </a:prstGeom>
        </p:spPr>
      </p:pic>
      <p:pic>
        <p:nvPicPr>
          <p:cNvPr id="14" name="Picture 13">
            <a:extLst>
              <a:ext uri="{FF2B5EF4-FFF2-40B4-BE49-F238E27FC236}">
                <a16:creationId xmlns:a16="http://schemas.microsoft.com/office/drawing/2014/main" id="{8CE30F29-1858-47C7-ACF1-863C355B7D69}"/>
              </a:ext>
            </a:extLst>
          </p:cNvPr>
          <p:cNvPicPr>
            <a:picLocks noChangeAspect="1"/>
          </p:cNvPicPr>
          <p:nvPr/>
        </p:nvPicPr>
        <p:blipFill>
          <a:blip r:embed="rId2"/>
          <a:stretch>
            <a:fillRect/>
          </a:stretch>
        </p:blipFill>
        <p:spPr>
          <a:xfrm>
            <a:off x="2904897" y="3658281"/>
            <a:ext cx="503855" cy="503855"/>
          </a:xfrm>
          <a:prstGeom prst="rect">
            <a:avLst/>
          </a:prstGeom>
        </p:spPr>
      </p:pic>
      <p:pic>
        <p:nvPicPr>
          <p:cNvPr id="15" name="Picture 14">
            <a:extLst>
              <a:ext uri="{FF2B5EF4-FFF2-40B4-BE49-F238E27FC236}">
                <a16:creationId xmlns:a16="http://schemas.microsoft.com/office/drawing/2014/main" id="{F8805E2D-1AEB-43EB-937D-675A0794C5BB}"/>
              </a:ext>
            </a:extLst>
          </p:cNvPr>
          <p:cNvPicPr>
            <a:picLocks noChangeAspect="1"/>
          </p:cNvPicPr>
          <p:nvPr/>
        </p:nvPicPr>
        <p:blipFill>
          <a:blip r:embed="rId2"/>
          <a:stretch>
            <a:fillRect/>
          </a:stretch>
        </p:blipFill>
        <p:spPr>
          <a:xfrm>
            <a:off x="2904897" y="4109190"/>
            <a:ext cx="503855" cy="503855"/>
          </a:xfrm>
          <a:prstGeom prst="rect">
            <a:avLst/>
          </a:prstGeom>
        </p:spPr>
      </p:pic>
    </p:spTree>
    <p:extLst>
      <p:ext uri="{BB962C8B-B14F-4D97-AF65-F5344CB8AC3E}">
        <p14:creationId xmlns:p14="http://schemas.microsoft.com/office/powerpoint/2010/main" val="2059642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r>
              <a:rPr lang="el-GR" b="1" dirty="0">
                <a:solidFill>
                  <a:srgbClr val="002060"/>
                </a:solidFill>
              </a:rPr>
              <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127865" y="1946414"/>
            <a:ext cx="4575732" cy="503855"/>
          </a:xfrm>
        </p:spPr>
        <p:txBody>
          <a:bodyPr>
            <a:normAutofit lnSpcReduction="10000"/>
          </a:bodyPr>
          <a:lstStyle/>
          <a:p>
            <a:pPr lvl="1">
              <a:buFont typeface="Wingdings" panose="05000000000000000000" pitchFamily="2" charset="2"/>
              <a:buChar char="§"/>
            </a:pPr>
            <a:r>
              <a:rPr lang="el-GR" altLang="el-GR" sz="2400" dirty="0">
                <a:solidFill>
                  <a:srgbClr val="002060"/>
                </a:solidFill>
              </a:rPr>
              <a:t>Δημιουργία Φακέλων – </a:t>
            </a:r>
            <a:r>
              <a:rPr lang="en-US" altLang="el-GR" sz="2400" dirty="0">
                <a:solidFill>
                  <a:srgbClr val="002060"/>
                </a:solidFill>
              </a:rPr>
              <a:t>Folders</a:t>
            </a:r>
            <a:endParaRPr lang="el-GR" altLang="el-GR" sz="2400" dirty="0">
              <a:solidFill>
                <a:srgbClr val="002060"/>
              </a:solidFill>
            </a:endParaRPr>
          </a:p>
          <a:p>
            <a:pPr marL="201168" lvl="1" indent="0">
              <a:buNone/>
            </a:pPr>
            <a:endParaRPr lang="en-US" sz="2400" dirty="0"/>
          </a:p>
        </p:txBody>
      </p:sp>
      <p:sp>
        <p:nvSpPr>
          <p:cNvPr id="4" name="TextBox 3">
            <a:extLst>
              <a:ext uri="{FF2B5EF4-FFF2-40B4-BE49-F238E27FC236}">
                <a16:creationId xmlns:a16="http://schemas.microsoft.com/office/drawing/2014/main" id="{764A2756-06D3-4554-9FDD-2AE29DDBBF9D}"/>
              </a:ext>
            </a:extLst>
          </p:cNvPr>
          <p:cNvSpPr txBox="1"/>
          <p:nvPr/>
        </p:nvSpPr>
        <p:spPr>
          <a:xfrm>
            <a:off x="71022" y="6435400"/>
            <a:ext cx="2814221"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7" name="Content Placeholder 2">
            <a:extLst>
              <a:ext uri="{FF2B5EF4-FFF2-40B4-BE49-F238E27FC236}">
                <a16:creationId xmlns:a16="http://schemas.microsoft.com/office/drawing/2014/main" id="{B729DAC7-FF9B-4625-B41C-9CE325AF916E}"/>
              </a:ext>
            </a:extLst>
          </p:cNvPr>
          <p:cNvSpPr txBox="1">
            <a:spLocks/>
          </p:cNvSpPr>
          <p:nvPr/>
        </p:nvSpPr>
        <p:spPr>
          <a:xfrm>
            <a:off x="1844658" y="2448513"/>
            <a:ext cx="4643747" cy="355161"/>
          </a:xfrm>
          <a:prstGeom prst="rect">
            <a:avLst/>
          </a:prstGeom>
        </p:spPr>
        <p:txBody>
          <a:bodyPr vert="horz" lIns="0" tIns="45720" rIns="0" bIns="45720" rtlCol="0">
            <a:normAutofit fontScale="40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4400" b="1" dirty="0">
                <a:solidFill>
                  <a:srgbClr val="002060"/>
                </a:solidFill>
              </a:rPr>
              <a:t>01-</a:t>
            </a:r>
            <a:r>
              <a:rPr lang="el-GR" altLang="el-GR" sz="4400" b="1" dirty="0">
                <a:solidFill>
                  <a:srgbClr val="002060"/>
                </a:solidFill>
              </a:rPr>
              <a:t> </a:t>
            </a:r>
            <a:r>
              <a:rPr lang="el-GR" sz="4000" b="1" dirty="0">
                <a:solidFill>
                  <a:srgbClr val="002060"/>
                </a:solidFill>
                <a:latin typeface="Open Sans" panose="020B0606030504020204" pitchFamily="34" charset="0"/>
              </a:rPr>
              <a:t>Βιομηχανικού Σχεδιασμού (Μιλάνο)</a:t>
            </a:r>
            <a:endParaRPr lang="el-GR" altLang="el-GR" sz="4400" b="1" dirty="0">
              <a:solidFill>
                <a:srgbClr val="002060"/>
              </a:solidFill>
            </a:endParaRPr>
          </a:p>
        </p:txBody>
      </p:sp>
      <p:pic>
        <p:nvPicPr>
          <p:cNvPr id="9" name="Picture 8">
            <a:extLst>
              <a:ext uri="{FF2B5EF4-FFF2-40B4-BE49-F238E27FC236}">
                <a16:creationId xmlns:a16="http://schemas.microsoft.com/office/drawing/2014/main" id="{C17D1842-9C06-4CBB-BDB2-B440CDEA989A}"/>
              </a:ext>
            </a:extLst>
          </p:cNvPr>
          <p:cNvPicPr>
            <a:picLocks noChangeAspect="1"/>
          </p:cNvPicPr>
          <p:nvPr/>
        </p:nvPicPr>
        <p:blipFill>
          <a:blip r:embed="rId2"/>
          <a:stretch>
            <a:fillRect/>
          </a:stretch>
        </p:blipFill>
        <p:spPr>
          <a:xfrm>
            <a:off x="1227821" y="2233853"/>
            <a:ext cx="741789" cy="741789"/>
          </a:xfrm>
          <a:prstGeom prst="rect">
            <a:avLst/>
          </a:prstGeom>
        </p:spPr>
      </p:pic>
      <p:sp>
        <p:nvSpPr>
          <p:cNvPr id="16" name="Content Placeholder 2">
            <a:extLst>
              <a:ext uri="{FF2B5EF4-FFF2-40B4-BE49-F238E27FC236}">
                <a16:creationId xmlns:a16="http://schemas.microsoft.com/office/drawing/2014/main" id="{F5598FD9-2F29-488D-86D7-072237630EED}"/>
              </a:ext>
            </a:extLst>
          </p:cNvPr>
          <p:cNvSpPr txBox="1">
            <a:spLocks/>
          </p:cNvSpPr>
          <p:nvPr/>
        </p:nvSpPr>
        <p:spPr>
          <a:xfrm>
            <a:off x="3524435" y="2912256"/>
            <a:ext cx="4829620" cy="3458323"/>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2000" dirty="0">
                <a:solidFill>
                  <a:srgbClr val="002060"/>
                </a:solidFill>
              </a:rPr>
              <a:t>01-</a:t>
            </a:r>
            <a:r>
              <a:rPr lang="el-GR" altLang="el-GR" sz="2000" dirty="0">
                <a:solidFill>
                  <a:srgbClr val="002060"/>
                </a:solidFill>
              </a:rPr>
              <a:t> </a:t>
            </a:r>
            <a:r>
              <a:rPr lang="en-US" altLang="el-GR" sz="2000" dirty="0">
                <a:solidFill>
                  <a:srgbClr val="002060"/>
                </a:solidFill>
              </a:rPr>
              <a:t>Letter of Intent</a:t>
            </a:r>
            <a:endParaRPr lang="el-GR" altLang="el-GR" sz="2000" dirty="0">
              <a:solidFill>
                <a:srgbClr val="002060"/>
              </a:solidFill>
            </a:endParaRPr>
          </a:p>
          <a:p>
            <a:pPr marL="201168" lvl="1" indent="0">
              <a:lnSpc>
                <a:spcPct val="110000"/>
              </a:lnSpc>
              <a:buNone/>
            </a:pPr>
            <a:r>
              <a:rPr lang="el-GR" altLang="el-GR" sz="2000" dirty="0">
                <a:solidFill>
                  <a:srgbClr val="002060"/>
                </a:solidFill>
              </a:rPr>
              <a:t>02- Δηλώσεις Ενδιαφέροντος</a:t>
            </a:r>
          </a:p>
          <a:p>
            <a:pPr marL="201168" lvl="1" indent="0">
              <a:lnSpc>
                <a:spcPct val="110000"/>
              </a:lnSpc>
              <a:buNone/>
            </a:pPr>
            <a:r>
              <a:rPr lang="el-GR" altLang="el-GR" sz="2000" dirty="0">
                <a:solidFill>
                  <a:srgbClr val="002060"/>
                </a:solidFill>
              </a:rPr>
              <a:t>03- Επιλογή Συμμετέχοντες</a:t>
            </a:r>
          </a:p>
          <a:p>
            <a:pPr marL="201168" lvl="1" indent="0">
              <a:lnSpc>
                <a:spcPct val="110000"/>
              </a:lnSpc>
              <a:buNone/>
            </a:pPr>
            <a:r>
              <a:rPr lang="en-US" altLang="el-GR" sz="2000" dirty="0">
                <a:solidFill>
                  <a:srgbClr val="002060"/>
                </a:solidFill>
              </a:rPr>
              <a:t>04-</a:t>
            </a:r>
            <a:r>
              <a:rPr lang="el-GR" altLang="el-GR" sz="2000" dirty="0">
                <a:solidFill>
                  <a:srgbClr val="002060"/>
                </a:solidFill>
              </a:rPr>
              <a:t> </a:t>
            </a:r>
            <a:r>
              <a:rPr lang="en-US" altLang="el-GR" sz="2000" dirty="0">
                <a:solidFill>
                  <a:srgbClr val="002060"/>
                </a:solidFill>
              </a:rPr>
              <a:t>Learning Agreement</a:t>
            </a:r>
            <a:endParaRPr lang="el-GR" altLang="el-GR" sz="2000" dirty="0">
              <a:solidFill>
                <a:srgbClr val="002060"/>
              </a:solidFill>
            </a:endParaRPr>
          </a:p>
          <a:p>
            <a:pPr marL="201168" lvl="1" indent="0">
              <a:lnSpc>
                <a:spcPct val="110000"/>
              </a:lnSpc>
              <a:buNone/>
            </a:pPr>
            <a:r>
              <a:rPr lang="el-GR" altLang="el-GR" sz="2000" dirty="0">
                <a:solidFill>
                  <a:srgbClr val="002060"/>
                </a:solidFill>
              </a:rPr>
              <a:t>05- </a:t>
            </a:r>
            <a:r>
              <a:rPr lang="en-US" altLang="el-GR" sz="2000" dirty="0">
                <a:solidFill>
                  <a:srgbClr val="002060"/>
                </a:solidFill>
              </a:rPr>
              <a:t>Euro pass Mobility Certificate</a:t>
            </a:r>
            <a:endParaRPr lang="el-GR" altLang="el-GR" sz="2000" dirty="0">
              <a:solidFill>
                <a:srgbClr val="002060"/>
              </a:solidFill>
            </a:endParaRPr>
          </a:p>
          <a:p>
            <a:pPr marL="201168" lvl="1" indent="0">
              <a:lnSpc>
                <a:spcPct val="110000"/>
              </a:lnSpc>
              <a:buNone/>
            </a:pPr>
            <a:r>
              <a:rPr lang="el-GR" altLang="el-GR" sz="2000" dirty="0">
                <a:solidFill>
                  <a:srgbClr val="002060"/>
                </a:solidFill>
              </a:rPr>
              <a:t>06- Διάφορες διευθετήσεις</a:t>
            </a:r>
          </a:p>
          <a:p>
            <a:pPr marL="201168" lvl="1" indent="0">
              <a:lnSpc>
                <a:spcPct val="110000"/>
              </a:lnSpc>
              <a:buNone/>
            </a:pPr>
            <a:r>
              <a:rPr lang="el-GR" altLang="el-GR" sz="2000" dirty="0">
                <a:solidFill>
                  <a:srgbClr val="002060"/>
                </a:solidFill>
              </a:rPr>
              <a:t>07- Πιστοποιητικό Συμμετοχής</a:t>
            </a:r>
          </a:p>
          <a:p>
            <a:pPr marL="201168" lvl="1" indent="0">
              <a:lnSpc>
                <a:spcPct val="110000"/>
              </a:lnSpc>
              <a:buNone/>
            </a:pPr>
            <a:r>
              <a:rPr lang="el-GR" altLang="el-GR" sz="2000" dirty="0">
                <a:solidFill>
                  <a:srgbClr val="002060"/>
                </a:solidFill>
              </a:rPr>
              <a:t>08- Διάδοση Αποτελεσμάτων Συμμετοχής</a:t>
            </a:r>
          </a:p>
          <a:p>
            <a:pPr marL="201168" lvl="1" indent="0">
              <a:lnSpc>
                <a:spcPct val="110000"/>
              </a:lnSpc>
              <a:buNone/>
            </a:pPr>
            <a:r>
              <a:rPr lang="el-GR" altLang="el-GR" sz="2000" dirty="0">
                <a:solidFill>
                  <a:srgbClr val="002060"/>
                </a:solidFill>
              </a:rPr>
              <a:t>09- Γενικά Έξοδα Κινητικότητας</a:t>
            </a:r>
            <a:endParaRPr lang="el-GR" altLang="el-GR" sz="2400" dirty="0">
              <a:solidFill>
                <a:srgbClr val="002060"/>
              </a:solidFill>
            </a:endParaRPr>
          </a:p>
          <a:p>
            <a:pPr marL="201168" lvl="1" indent="0">
              <a:buFont typeface="Calibri" pitchFamily="34" charset="0"/>
              <a:buNone/>
            </a:pPr>
            <a:endParaRPr lang="en-US" sz="2400" dirty="0"/>
          </a:p>
        </p:txBody>
      </p:sp>
      <p:pic>
        <p:nvPicPr>
          <p:cNvPr id="17" name="Picture 16">
            <a:extLst>
              <a:ext uri="{FF2B5EF4-FFF2-40B4-BE49-F238E27FC236}">
                <a16:creationId xmlns:a16="http://schemas.microsoft.com/office/drawing/2014/main" id="{776F9EB4-A14C-405A-9341-298A177C6488}"/>
              </a:ext>
            </a:extLst>
          </p:cNvPr>
          <p:cNvPicPr>
            <a:picLocks noChangeAspect="1"/>
          </p:cNvPicPr>
          <p:nvPr/>
        </p:nvPicPr>
        <p:blipFill>
          <a:blip r:embed="rId2"/>
          <a:stretch>
            <a:fillRect/>
          </a:stretch>
        </p:blipFill>
        <p:spPr>
          <a:xfrm>
            <a:off x="2904897" y="3204010"/>
            <a:ext cx="503855" cy="503855"/>
          </a:xfrm>
          <a:prstGeom prst="rect">
            <a:avLst/>
          </a:prstGeom>
        </p:spPr>
      </p:pic>
      <p:pic>
        <p:nvPicPr>
          <p:cNvPr id="18" name="Picture 17">
            <a:extLst>
              <a:ext uri="{FF2B5EF4-FFF2-40B4-BE49-F238E27FC236}">
                <a16:creationId xmlns:a16="http://schemas.microsoft.com/office/drawing/2014/main" id="{195F7BAE-669E-4951-8996-38D033B5D086}"/>
              </a:ext>
            </a:extLst>
          </p:cNvPr>
          <p:cNvPicPr>
            <a:picLocks noChangeAspect="1"/>
          </p:cNvPicPr>
          <p:nvPr/>
        </p:nvPicPr>
        <p:blipFill>
          <a:blip r:embed="rId2"/>
          <a:stretch>
            <a:fillRect/>
          </a:stretch>
        </p:blipFill>
        <p:spPr>
          <a:xfrm>
            <a:off x="2904897" y="3594273"/>
            <a:ext cx="503855" cy="503855"/>
          </a:xfrm>
          <a:prstGeom prst="rect">
            <a:avLst/>
          </a:prstGeom>
        </p:spPr>
      </p:pic>
      <p:pic>
        <p:nvPicPr>
          <p:cNvPr id="19" name="Picture 18">
            <a:extLst>
              <a:ext uri="{FF2B5EF4-FFF2-40B4-BE49-F238E27FC236}">
                <a16:creationId xmlns:a16="http://schemas.microsoft.com/office/drawing/2014/main" id="{70D15C6F-6A7E-4CA3-AEFA-48215325EA7A}"/>
              </a:ext>
            </a:extLst>
          </p:cNvPr>
          <p:cNvPicPr>
            <a:picLocks noChangeAspect="1"/>
          </p:cNvPicPr>
          <p:nvPr/>
        </p:nvPicPr>
        <p:blipFill>
          <a:blip r:embed="rId2"/>
          <a:stretch>
            <a:fillRect/>
          </a:stretch>
        </p:blipFill>
        <p:spPr>
          <a:xfrm>
            <a:off x="2904897" y="3953742"/>
            <a:ext cx="503855" cy="503855"/>
          </a:xfrm>
          <a:prstGeom prst="rect">
            <a:avLst/>
          </a:prstGeom>
        </p:spPr>
      </p:pic>
      <p:pic>
        <p:nvPicPr>
          <p:cNvPr id="20" name="Picture 19">
            <a:extLst>
              <a:ext uri="{FF2B5EF4-FFF2-40B4-BE49-F238E27FC236}">
                <a16:creationId xmlns:a16="http://schemas.microsoft.com/office/drawing/2014/main" id="{09DB0964-B2F7-4792-99E1-CC4594C094B1}"/>
              </a:ext>
            </a:extLst>
          </p:cNvPr>
          <p:cNvPicPr>
            <a:picLocks noChangeAspect="1"/>
          </p:cNvPicPr>
          <p:nvPr/>
        </p:nvPicPr>
        <p:blipFill>
          <a:blip r:embed="rId2"/>
          <a:stretch>
            <a:fillRect/>
          </a:stretch>
        </p:blipFill>
        <p:spPr>
          <a:xfrm>
            <a:off x="2904897" y="4314327"/>
            <a:ext cx="503855" cy="503855"/>
          </a:xfrm>
          <a:prstGeom prst="rect">
            <a:avLst/>
          </a:prstGeom>
        </p:spPr>
      </p:pic>
      <p:pic>
        <p:nvPicPr>
          <p:cNvPr id="22" name="Picture 21">
            <a:extLst>
              <a:ext uri="{FF2B5EF4-FFF2-40B4-BE49-F238E27FC236}">
                <a16:creationId xmlns:a16="http://schemas.microsoft.com/office/drawing/2014/main" id="{75D92723-0FBA-448D-A4BD-93AAF22B0C06}"/>
              </a:ext>
            </a:extLst>
          </p:cNvPr>
          <p:cNvPicPr>
            <a:picLocks noChangeAspect="1"/>
          </p:cNvPicPr>
          <p:nvPr/>
        </p:nvPicPr>
        <p:blipFill>
          <a:blip r:embed="rId2"/>
          <a:stretch>
            <a:fillRect/>
          </a:stretch>
        </p:blipFill>
        <p:spPr>
          <a:xfrm>
            <a:off x="2904897" y="4673793"/>
            <a:ext cx="503855" cy="503855"/>
          </a:xfrm>
          <a:prstGeom prst="rect">
            <a:avLst/>
          </a:prstGeom>
        </p:spPr>
      </p:pic>
      <p:pic>
        <p:nvPicPr>
          <p:cNvPr id="23" name="Picture 22">
            <a:extLst>
              <a:ext uri="{FF2B5EF4-FFF2-40B4-BE49-F238E27FC236}">
                <a16:creationId xmlns:a16="http://schemas.microsoft.com/office/drawing/2014/main" id="{FB1A65B2-71D1-440D-8A06-B9A6447FBE78}"/>
              </a:ext>
            </a:extLst>
          </p:cNvPr>
          <p:cNvPicPr>
            <a:picLocks noChangeAspect="1"/>
          </p:cNvPicPr>
          <p:nvPr/>
        </p:nvPicPr>
        <p:blipFill>
          <a:blip r:embed="rId2"/>
          <a:stretch>
            <a:fillRect/>
          </a:stretch>
        </p:blipFill>
        <p:spPr>
          <a:xfrm>
            <a:off x="2904897" y="5044960"/>
            <a:ext cx="503855" cy="503855"/>
          </a:xfrm>
          <a:prstGeom prst="rect">
            <a:avLst/>
          </a:prstGeom>
        </p:spPr>
      </p:pic>
      <p:pic>
        <p:nvPicPr>
          <p:cNvPr id="24" name="Picture 23">
            <a:extLst>
              <a:ext uri="{FF2B5EF4-FFF2-40B4-BE49-F238E27FC236}">
                <a16:creationId xmlns:a16="http://schemas.microsoft.com/office/drawing/2014/main" id="{E1A28574-F15C-4373-868F-255CD8FA4190}"/>
              </a:ext>
            </a:extLst>
          </p:cNvPr>
          <p:cNvPicPr>
            <a:picLocks noChangeAspect="1"/>
          </p:cNvPicPr>
          <p:nvPr/>
        </p:nvPicPr>
        <p:blipFill>
          <a:blip r:embed="rId2"/>
          <a:stretch>
            <a:fillRect/>
          </a:stretch>
        </p:blipFill>
        <p:spPr>
          <a:xfrm>
            <a:off x="2904897" y="5421491"/>
            <a:ext cx="503855" cy="503855"/>
          </a:xfrm>
          <a:prstGeom prst="rect">
            <a:avLst/>
          </a:prstGeom>
        </p:spPr>
      </p:pic>
      <p:pic>
        <p:nvPicPr>
          <p:cNvPr id="25" name="Picture 24">
            <a:extLst>
              <a:ext uri="{FF2B5EF4-FFF2-40B4-BE49-F238E27FC236}">
                <a16:creationId xmlns:a16="http://schemas.microsoft.com/office/drawing/2014/main" id="{133A9847-C135-454B-BF28-254D969B3158}"/>
              </a:ext>
            </a:extLst>
          </p:cNvPr>
          <p:cNvPicPr>
            <a:picLocks noChangeAspect="1"/>
          </p:cNvPicPr>
          <p:nvPr/>
        </p:nvPicPr>
        <p:blipFill>
          <a:blip r:embed="rId2"/>
          <a:stretch>
            <a:fillRect/>
          </a:stretch>
        </p:blipFill>
        <p:spPr>
          <a:xfrm>
            <a:off x="2904897" y="5769070"/>
            <a:ext cx="503855" cy="503855"/>
          </a:xfrm>
          <a:prstGeom prst="rect">
            <a:avLst/>
          </a:prstGeom>
        </p:spPr>
      </p:pic>
      <p:pic>
        <p:nvPicPr>
          <p:cNvPr id="26" name="Picture 25">
            <a:extLst>
              <a:ext uri="{FF2B5EF4-FFF2-40B4-BE49-F238E27FC236}">
                <a16:creationId xmlns:a16="http://schemas.microsoft.com/office/drawing/2014/main" id="{C8A7B9F3-8C1A-4DBD-B192-DD89CB304BCB}"/>
              </a:ext>
            </a:extLst>
          </p:cNvPr>
          <p:cNvPicPr>
            <a:picLocks noChangeAspect="1"/>
          </p:cNvPicPr>
          <p:nvPr/>
        </p:nvPicPr>
        <p:blipFill>
          <a:blip r:embed="rId2"/>
          <a:stretch>
            <a:fillRect/>
          </a:stretch>
        </p:blipFill>
        <p:spPr>
          <a:xfrm>
            <a:off x="2919859" y="2815980"/>
            <a:ext cx="503855" cy="503855"/>
          </a:xfrm>
          <a:prstGeom prst="rect">
            <a:avLst/>
          </a:prstGeom>
        </p:spPr>
      </p:pic>
    </p:spTree>
    <p:extLst>
      <p:ext uri="{BB962C8B-B14F-4D97-AF65-F5344CB8AC3E}">
        <p14:creationId xmlns:p14="http://schemas.microsoft.com/office/powerpoint/2010/main" val="1563879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r>
              <a:rPr lang="el-GR" b="1" dirty="0">
                <a:solidFill>
                  <a:srgbClr val="002060"/>
                </a:solidFill>
              </a:rPr>
              <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847003"/>
            <a:ext cx="4575732" cy="503855"/>
          </a:xfrm>
        </p:spPr>
        <p:txBody>
          <a:bodyPr>
            <a:normAutofit lnSpcReduction="10000"/>
          </a:bodyPr>
          <a:lstStyle/>
          <a:p>
            <a:pPr lvl="1">
              <a:buFont typeface="Wingdings" panose="05000000000000000000" pitchFamily="2" charset="2"/>
              <a:buChar char="§"/>
            </a:pPr>
            <a:r>
              <a:rPr lang="el-GR" altLang="el-GR" sz="2400" dirty="0">
                <a:solidFill>
                  <a:srgbClr val="002060"/>
                </a:solidFill>
              </a:rPr>
              <a:t>Πριν την Κινητικότητα</a:t>
            </a:r>
          </a:p>
          <a:p>
            <a:pPr marL="201168" lvl="1" indent="0">
              <a:buNone/>
            </a:pPr>
            <a:endParaRPr lang="en-US" sz="2400" dirty="0"/>
          </a:p>
        </p:txBody>
      </p:sp>
      <p:sp>
        <p:nvSpPr>
          <p:cNvPr id="4" name="TextBox 3">
            <a:extLst>
              <a:ext uri="{FF2B5EF4-FFF2-40B4-BE49-F238E27FC236}">
                <a16:creationId xmlns:a16="http://schemas.microsoft.com/office/drawing/2014/main" id="{764A2756-06D3-4554-9FDD-2AE29DDBBF9D}"/>
              </a:ext>
            </a:extLst>
          </p:cNvPr>
          <p:cNvSpPr txBox="1"/>
          <p:nvPr/>
        </p:nvSpPr>
        <p:spPr>
          <a:xfrm>
            <a:off x="71022" y="6435400"/>
            <a:ext cx="2814221"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7" name="Content Placeholder 2">
            <a:extLst>
              <a:ext uri="{FF2B5EF4-FFF2-40B4-BE49-F238E27FC236}">
                <a16:creationId xmlns:a16="http://schemas.microsoft.com/office/drawing/2014/main" id="{B729DAC7-FF9B-4625-B41C-9CE325AF916E}"/>
              </a:ext>
            </a:extLst>
          </p:cNvPr>
          <p:cNvSpPr txBox="1">
            <a:spLocks/>
          </p:cNvSpPr>
          <p:nvPr/>
        </p:nvSpPr>
        <p:spPr>
          <a:xfrm>
            <a:off x="1844658" y="2359735"/>
            <a:ext cx="4643747" cy="355161"/>
          </a:xfrm>
          <a:prstGeom prst="rect">
            <a:avLst/>
          </a:prstGeom>
        </p:spPr>
        <p:txBody>
          <a:bodyPr vert="horz" lIns="0" tIns="45720" rIns="0" bIns="45720" rtlCol="0">
            <a:normAutofit fontScale="40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4400" b="1" dirty="0">
                <a:solidFill>
                  <a:srgbClr val="002060"/>
                </a:solidFill>
              </a:rPr>
              <a:t>01-</a:t>
            </a:r>
            <a:r>
              <a:rPr lang="el-GR" altLang="el-GR" sz="4400" b="1" dirty="0">
                <a:solidFill>
                  <a:srgbClr val="002060"/>
                </a:solidFill>
              </a:rPr>
              <a:t> </a:t>
            </a:r>
            <a:r>
              <a:rPr lang="el-GR" sz="4000" b="1" dirty="0">
                <a:solidFill>
                  <a:srgbClr val="002060"/>
                </a:solidFill>
                <a:latin typeface="Open Sans" panose="020B0606030504020204" pitchFamily="34" charset="0"/>
              </a:rPr>
              <a:t>Βιομηχανικού Σχεδιασμού (Μιλάνο)</a:t>
            </a:r>
            <a:endParaRPr lang="el-GR" altLang="el-GR" sz="4400" b="1" dirty="0">
              <a:solidFill>
                <a:srgbClr val="002060"/>
              </a:solidFill>
            </a:endParaRPr>
          </a:p>
        </p:txBody>
      </p:sp>
      <p:pic>
        <p:nvPicPr>
          <p:cNvPr id="9" name="Picture 8">
            <a:extLst>
              <a:ext uri="{FF2B5EF4-FFF2-40B4-BE49-F238E27FC236}">
                <a16:creationId xmlns:a16="http://schemas.microsoft.com/office/drawing/2014/main" id="{C17D1842-9C06-4CBB-BDB2-B440CDEA989A}"/>
              </a:ext>
            </a:extLst>
          </p:cNvPr>
          <p:cNvPicPr>
            <a:picLocks noChangeAspect="1"/>
          </p:cNvPicPr>
          <p:nvPr/>
        </p:nvPicPr>
        <p:blipFill>
          <a:blip r:embed="rId2"/>
          <a:stretch>
            <a:fillRect/>
          </a:stretch>
        </p:blipFill>
        <p:spPr>
          <a:xfrm>
            <a:off x="1227821" y="2153951"/>
            <a:ext cx="741789" cy="741789"/>
          </a:xfrm>
          <a:prstGeom prst="rect">
            <a:avLst/>
          </a:prstGeom>
        </p:spPr>
      </p:pic>
      <p:sp>
        <p:nvSpPr>
          <p:cNvPr id="16" name="Content Placeholder 2">
            <a:extLst>
              <a:ext uri="{FF2B5EF4-FFF2-40B4-BE49-F238E27FC236}">
                <a16:creationId xmlns:a16="http://schemas.microsoft.com/office/drawing/2014/main" id="{F5598FD9-2F29-488D-86D7-072237630EED}"/>
              </a:ext>
            </a:extLst>
          </p:cNvPr>
          <p:cNvSpPr txBox="1">
            <a:spLocks/>
          </p:cNvSpPr>
          <p:nvPr/>
        </p:nvSpPr>
        <p:spPr>
          <a:xfrm>
            <a:off x="2201663" y="2753314"/>
            <a:ext cx="9587883" cy="351341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1600" dirty="0">
                <a:solidFill>
                  <a:srgbClr val="002060"/>
                </a:solidFill>
              </a:rPr>
              <a:t>01-</a:t>
            </a:r>
            <a:r>
              <a:rPr lang="el-GR" altLang="el-GR" sz="1600" dirty="0">
                <a:solidFill>
                  <a:srgbClr val="002060"/>
                </a:solidFill>
              </a:rPr>
              <a:t> </a:t>
            </a:r>
            <a:r>
              <a:rPr lang="el-GR" sz="1400" dirty="0">
                <a:latin typeface="Georgia" panose="02040502050405020303" pitchFamily="18" charset="0"/>
              </a:rPr>
              <a:t>Επιλογή Συμμετέχοντες (Διαφανείς διαδικασίες)</a:t>
            </a:r>
          </a:p>
          <a:p>
            <a:pPr marL="201168" lvl="1" indent="0">
              <a:lnSpc>
                <a:spcPct val="110000"/>
              </a:lnSpc>
              <a:buNone/>
            </a:pPr>
            <a:r>
              <a:rPr lang="el-GR" altLang="el-GR" sz="1600" dirty="0">
                <a:solidFill>
                  <a:srgbClr val="002060"/>
                </a:solidFill>
              </a:rPr>
              <a:t>02- </a:t>
            </a:r>
            <a:r>
              <a:rPr lang="el-GR" sz="1400" dirty="0">
                <a:latin typeface="Georgia" panose="02040502050405020303" pitchFamily="18" charset="0"/>
              </a:rPr>
              <a:t>Υπογραφή Συμφωνιών με συμμετέχοντες και εταίρους –Learning Agreement (Μαθητών &amp; Καθηγητών)</a:t>
            </a:r>
          </a:p>
          <a:p>
            <a:pPr marL="201168" lvl="1" indent="0">
              <a:lnSpc>
                <a:spcPct val="110000"/>
              </a:lnSpc>
              <a:buNone/>
            </a:pPr>
            <a:r>
              <a:rPr lang="el-GR" altLang="el-GR" sz="1600" dirty="0">
                <a:solidFill>
                  <a:srgbClr val="002060"/>
                </a:solidFill>
              </a:rPr>
              <a:t>03- </a:t>
            </a:r>
            <a:r>
              <a:rPr lang="el-GR" sz="1400" dirty="0">
                <a:latin typeface="Georgia" panose="02040502050405020303" pitchFamily="18" charset="0"/>
              </a:rPr>
              <a:t>Έκδοση </a:t>
            </a:r>
            <a:r>
              <a:rPr lang="en-US" sz="1400" dirty="0">
                <a:latin typeface="Georgia" panose="02040502050405020303" pitchFamily="18" charset="0"/>
              </a:rPr>
              <a:t>Euro pass Mobility Certificate</a:t>
            </a:r>
            <a:endParaRPr lang="el-GR" sz="1400" dirty="0">
              <a:latin typeface="Georgia" panose="02040502050405020303" pitchFamily="18" charset="0"/>
            </a:endParaRPr>
          </a:p>
          <a:p>
            <a:pPr marL="201168" lvl="1" indent="0">
              <a:lnSpc>
                <a:spcPct val="110000"/>
              </a:lnSpc>
              <a:buNone/>
            </a:pPr>
            <a:r>
              <a:rPr lang="el-GR" altLang="el-GR" sz="1600" dirty="0">
                <a:solidFill>
                  <a:srgbClr val="002060"/>
                </a:solidFill>
              </a:rPr>
              <a:t>04- </a:t>
            </a:r>
            <a:r>
              <a:rPr lang="el-GR" sz="1400" dirty="0">
                <a:latin typeface="Georgia" panose="02040502050405020303" pitchFamily="18" charset="0"/>
              </a:rPr>
              <a:t>Άμεση καταχώρηση των συμμετεχόντων στο Mobility Tool</a:t>
            </a:r>
            <a:endParaRPr lang="el-GR" altLang="el-GR" sz="1600" dirty="0">
              <a:solidFill>
                <a:srgbClr val="002060"/>
              </a:solidFill>
            </a:endParaRPr>
          </a:p>
          <a:p>
            <a:pPr marL="201168" lvl="1" indent="0">
              <a:lnSpc>
                <a:spcPct val="110000"/>
              </a:lnSpc>
              <a:buNone/>
            </a:pPr>
            <a:r>
              <a:rPr lang="en-US" altLang="el-GR" sz="1600" dirty="0">
                <a:solidFill>
                  <a:srgbClr val="002060"/>
                </a:solidFill>
              </a:rPr>
              <a:t>0</a:t>
            </a:r>
            <a:r>
              <a:rPr lang="el-GR" altLang="el-GR" sz="1600" dirty="0">
                <a:solidFill>
                  <a:srgbClr val="002060"/>
                </a:solidFill>
              </a:rPr>
              <a:t>5</a:t>
            </a:r>
            <a:r>
              <a:rPr lang="en-US" altLang="el-GR" sz="1600" dirty="0">
                <a:solidFill>
                  <a:srgbClr val="002060"/>
                </a:solidFill>
              </a:rPr>
              <a:t>-</a:t>
            </a:r>
            <a:r>
              <a:rPr lang="el-GR" altLang="el-GR" sz="1600" dirty="0">
                <a:solidFill>
                  <a:srgbClr val="002060"/>
                </a:solidFill>
              </a:rPr>
              <a:t> </a:t>
            </a:r>
            <a:r>
              <a:rPr lang="el-GR" sz="1400" dirty="0">
                <a:latin typeface="Georgia" panose="02040502050405020303" pitchFamily="18" charset="0"/>
              </a:rPr>
              <a:t>Διάφορες διευθετήσεις</a:t>
            </a:r>
          </a:p>
          <a:p>
            <a:pPr lvl="3">
              <a:lnSpc>
                <a:spcPct val="110000"/>
              </a:lnSpc>
            </a:pPr>
            <a:r>
              <a:rPr lang="en-US" sz="1400" dirty="0">
                <a:latin typeface="Georgia" panose="02040502050405020303" pitchFamily="18" charset="0"/>
              </a:rPr>
              <a:t>Hotel Booking</a:t>
            </a:r>
            <a:endParaRPr lang="el-GR" sz="1400" dirty="0">
              <a:latin typeface="Georgia" panose="02040502050405020303" pitchFamily="18" charset="0"/>
            </a:endParaRPr>
          </a:p>
          <a:p>
            <a:pPr lvl="3">
              <a:lnSpc>
                <a:spcPct val="110000"/>
              </a:lnSpc>
            </a:pPr>
            <a:r>
              <a:rPr lang="en-US" sz="1400" dirty="0">
                <a:latin typeface="Georgia" panose="02040502050405020303" pitchFamily="18" charset="0"/>
              </a:rPr>
              <a:t>Ticket Booking</a:t>
            </a:r>
            <a:endParaRPr lang="el-GR" sz="1400" dirty="0">
              <a:latin typeface="Georgia" panose="02040502050405020303" pitchFamily="18" charset="0"/>
            </a:endParaRPr>
          </a:p>
          <a:p>
            <a:pPr lvl="3">
              <a:lnSpc>
                <a:spcPct val="110000"/>
              </a:lnSpc>
            </a:pPr>
            <a:r>
              <a:rPr lang="el-GR" sz="1400" dirty="0">
                <a:latin typeface="Georgia" panose="02040502050405020303" pitchFamily="18" charset="0"/>
              </a:rPr>
              <a:t>Συνάντηση Μαθητών</a:t>
            </a:r>
          </a:p>
          <a:p>
            <a:pPr lvl="3">
              <a:lnSpc>
                <a:spcPct val="110000"/>
              </a:lnSpc>
            </a:pPr>
            <a:r>
              <a:rPr lang="el-GR" sz="1400" dirty="0">
                <a:latin typeface="Georgia" panose="02040502050405020303" pitchFamily="18" charset="0"/>
              </a:rPr>
              <a:t>Εκτύπωση Ημερολόγιο Μαθητών – </a:t>
            </a:r>
            <a:r>
              <a:rPr lang="en-US" sz="1400" dirty="0">
                <a:latin typeface="Georgia" panose="02040502050405020303" pitchFamily="18" charset="0"/>
              </a:rPr>
              <a:t>Booklet</a:t>
            </a:r>
            <a:endParaRPr lang="el-GR" sz="1400" dirty="0">
              <a:latin typeface="Georgia" panose="02040502050405020303" pitchFamily="18" charset="0"/>
            </a:endParaRPr>
          </a:p>
          <a:p>
            <a:pPr lvl="3">
              <a:lnSpc>
                <a:spcPct val="110000"/>
              </a:lnSpc>
            </a:pPr>
            <a:r>
              <a:rPr lang="el-GR" sz="1050" dirty="0">
                <a:latin typeface="Georgia" panose="02040502050405020303" pitchFamily="18" charset="0"/>
              </a:rPr>
              <a:t> </a:t>
            </a:r>
            <a:r>
              <a:rPr lang="el-GR" sz="1400" dirty="0">
                <a:latin typeface="Georgia" panose="02040502050405020303" pitchFamily="18" charset="0"/>
              </a:rPr>
              <a:t>Λεπτομέρειες Προγράμματος / Κινητικότητας</a:t>
            </a:r>
          </a:p>
          <a:p>
            <a:pPr lvl="3">
              <a:lnSpc>
                <a:spcPct val="110000"/>
              </a:lnSpc>
            </a:pPr>
            <a:r>
              <a:rPr lang="el-GR" sz="1400" dirty="0">
                <a:latin typeface="Georgia" panose="02040502050405020303" pitchFamily="18" charset="0"/>
              </a:rPr>
              <a:t>Εξουσιοδότηση / Συγκατάθεση Γονέων/ Κηδεμόνων για συμμετοχή των Μαθητών/τριών σε Ευρωπαϊκό Πρόγραμμα.</a:t>
            </a:r>
          </a:p>
          <a:p>
            <a:pPr lvl="3">
              <a:lnSpc>
                <a:spcPct val="110000"/>
              </a:lnSpc>
            </a:pPr>
            <a:r>
              <a:rPr lang="el-GR" sz="1400" dirty="0">
                <a:latin typeface="Georgia" panose="02040502050405020303" pitchFamily="18" charset="0"/>
              </a:rPr>
              <a:t>Έκδοση Πιστοποιητικού Παρακολούθησης από το σχολείο</a:t>
            </a:r>
            <a:endParaRPr lang="el-GR" altLang="el-GR" sz="1600" dirty="0">
              <a:solidFill>
                <a:srgbClr val="002060"/>
              </a:solidFill>
            </a:endParaRPr>
          </a:p>
          <a:p>
            <a:pPr marL="201168" lvl="1" indent="0">
              <a:buFont typeface="Calibri" pitchFamily="34" charset="0"/>
              <a:buNone/>
            </a:pPr>
            <a:endParaRPr lang="en-US" sz="1800" dirty="0"/>
          </a:p>
        </p:txBody>
      </p:sp>
    </p:spTree>
    <p:extLst>
      <p:ext uri="{BB962C8B-B14F-4D97-AF65-F5344CB8AC3E}">
        <p14:creationId xmlns:p14="http://schemas.microsoft.com/office/powerpoint/2010/main" val="20528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r>
              <a:rPr lang="el-GR" b="1" dirty="0">
                <a:solidFill>
                  <a:srgbClr val="002060"/>
                </a:solidFill>
              </a:rPr>
              <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127865" y="1946414"/>
            <a:ext cx="4575732" cy="503855"/>
          </a:xfrm>
        </p:spPr>
        <p:txBody>
          <a:bodyPr>
            <a:normAutofit/>
          </a:bodyPr>
          <a:lstStyle/>
          <a:p>
            <a:pPr lvl="1">
              <a:buFont typeface="Wingdings" panose="05000000000000000000" pitchFamily="2" charset="2"/>
              <a:buChar char="§"/>
            </a:pPr>
            <a:r>
              <a:rPr lang="el-GR" sz="2400" dirty="0">
                <a:solidFill>
                  <a:srgbClr val="002060"/>
                </a:solidFill>
                <a:latin typeface="Georgia" panose="02040502050405020303" pitchFamily="18" charset="0"/>
              </a:rPr>
              <a:t>Περίοδος Κινητικότητας</a:t>
            </a:r>
            <a:endParaRPr lang="en-US" sz="2400" dirty="0">
              <a:solidFill>
                <a:srgbClr val="002060"/>
              </a:solidFill>
            </a:endParaRPr>
          </a:p>
        </p:txBody>
      </p:sp>
      <p:sp>
        <p:nvSpPr>
          <p:cNvPr id="4" name="TextBox 3">
            <a:extLst>
              <a:ext uri="{FF2B5EF4-FFF2-40B4-BE49-F238E27FC236}">
                <a16:creationId xmlns:a16="http://schemas.microsoft.com/office/drawing/2014/main" id="{764A2756-06D3-4554-9FDD-2AE29DDBBF9D}"/>
              </a:ext>
            </a:extLst>
          </p:cNvPr>
          <p:cNvSpPr txBox="1"/>
          <p:nvPr/>
        </p:nvSpPr>
        <p:spPr>
          <a:xfrm>
            <a:off x="71022" y="6435400"/>
            <a:ext cx="2814221"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7" name="Content Placeholder 2">
            <a:extLst>
              <a:ext uri="{FF2B5EF4-FFF2-40B4-BE49-F238E27FC236}">
                <a16:creationId xmlns:a16="http://schemas.microsoft.com/office/drawing/2014/main" id="{B729DAC7-FF9B-4625-B41C-9CE325AF916E}"/>
              </a:ext>
            </a:extLst>
          </p:cNvPr>
          <p:cNvSpPr txBox="1">
            <a:spLocks/>
          </p:cNvSpPr>
          <p:nvPr/>
        </p:nvSpPr>
        <p:spPr>
          <a:xfrm>
            <a:off x="1844658" y="2448513"/>
            <a:ext cx="4643747" cy="355161"/>
          </a:xfrm>
          <a:prstGeom prst="rect">
            <a:avLst/>
          </a:prstGeom>
        </p:spPr>
        <p:txBody>
          <a:bodyPr vert="horz" lIns="0" tIns="45720" rIns="0" bIns="45720" rtlCol="0">
            <a:normAutofit fontScale="40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4400" b="1" dirty="0">
                <a:solidFill>
                  <a:srgbClr val="002060"/>
                </a:solidFill>
              </a:rPr>
              <a:t>01-</a:t>
            </a:r>
            <a:r>
              <a:rPr lang="el-GR" altLang="el-GR" sz="4400" b="1" dirty="0">
                <a:solidFill>
                  <a:srgbClr val="002060"/>
                </a:solidFill>
              </a:rPr>
              <a:t> </a:t>
            </a:r>
            <a:r>
              <a:rPr lang="el-GR" sz="4000" b="1" dirty="0">
                <a:solidFill>
                  <a:srgbClr val="002060"/>
                </a:solidFill>
                <a:latin typeface="Open Sans" panose="020B0606030504020204" pitchFamily="34" charset="0"/>
              </a:rPr>
              <a:t>Βιομηχανικού Σχεδιασμού (Μιλάνο)</a:t>
            </a:r>
            <a:endParaRPr lang="el-GR" altLang="el-GR" sz="4400" b="1" dirty="0">
              <a:solidFill>
                <a:srgbClr val="002060"/>
              </a:solidFill>
            </a:endParaRPr>
          </a:p>
        </p:txBody>
      </p:sp>
      <p:pic>
        <p:nvPicPr>
          <p:cNvPr id="9" name="Picture 8">
            <a:extLst>
              <a:ext uri="{FF2B5EF4-FFF2-40B4-BE49-F238E27FC236}">
                <a16:creationId xmlns:a16="http://schemas.microsoft.com/office/drawing/2014/main" id="{C17D1842-9C06-4CBB-BDB2-B440CDEA989A}"/>
              </a:ext>
            </a:extLst>
          </p:cNvPr>
          <p:cNvPicPr>
            <a:picLocks noChangeAspect="1"/>
          </p:cNvPicPr>
          <p:nvPr/>
        </p:nvPicPr>
        <p:blipFill>
          <a:blip r:embed="rId2"/>
          <a:stretch>
            <a:fillRect/>
          </a:stretch>
        </p:blipFill>
        <p:spPr>
          <a:xfrm>
            <a:off x="1227821" y="2233853"/>
            <a:ext cx="741789" cy="741789"/>
          </a:xfrm>
          <a:prstGeom prst="rect">
            <a:avLst/>
          </a:prstGeom>
        </p:spPr>
      </p:pic>
      <p:sp>
        <p:nvSpPr>
          <p:cNvPr id="16" name="Content Placeholder 2">
            <a:extLst>
              <a:ext uri="{FF2B5EF4-FFF2-40B4-BE49-F238E27FC236}">
                <a16:creationId xmlns:a16="http://schemas.microsoft.com/office/drawing/2014/main" id="{F5598FD9-2F29-488D-86D7-072237630EED}"/>
              </a:ext>
            </a:extLst>
          </p:cNvPr>
          <p:cNvSpPr txBox="1">
            <a:spLocks/>
          </p:cNvSpPr>
          <p:nvPr/>
        </p:nvSpPr>
        <p:spPr>
          <a:xfrm>
            <a:off x="2689933" y="2921990"/>
            <a:ext cx="8508359" cy="1854196"/>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2000" dirty="0">
                <a:solidFill>
                  <a:srgbClr val="002060"/>
                </a:solidFill>
              </a:rPr>
              <a:t>01-</a:t>
            </a:r>
            <a:r>
              <a:rPr lang="el-GR" altLang="el-GR" sz="2000" dirty="0">
                <a:solidFill>
                  <a:srgbClr val="002060"/>
                </a:solidFill>
              </a:rPr>
              <a:t> </a:t>
            </a:r>
            <a:r>
              <a:rPr lang="el-GR" sz="1800" dirty="0">
                <a:latin typeface="Georgia" panose="02040502050405020303" pitchFamily="18" charset="0"/>
              </a:rPr>
              <a:t>Άφιξη συμμετεχόντων στη χώρα υποδοχής</a:t>
            </a:r>
          </a:p>
          <a:p>
            <a:pPr marL="201168" lvl="1" indent="0">
              <a:lnSpc>
                <a:spcPct val="110000"/>
              </a:lnSpc>
              <a:buNone/>
            </a:pPr>
            <a:r>
              <a:rPr lang="el-GR" altLang="el-GR" sz="2000" dirty="0">
                <a:solidFill>
                  <a:srgbClr val="002060"/>
                </a:solidFill>
              </a:rPr>
              <a:t>02- </a:t>
            </a:r>
            <a:r>
              <a:rPr lang="el-GR" sz="1800" dirty="0">
                <a:latin typeface="Georgia" panose="02040502050405020303" pitchFamily="18" charset="0"/>
              </a:rPr>
              <a:t>Υλοποίηση πολιτισμικών δραστηριοτήτων</a:t>
            </a:r>
            <a:endParaRPr lang="el-GR" altLang="el-GR" sz="2000" dirty="0">
              <a:solidFill>
                <a:srgbClr val="002060"/>
              </a:solidFill>
            </a:endParaRPr>
          </a:p>
          <a:p>
            <a:pPr marL="201168" lvl="1" indent="0">
              <a:lnSpc>
                <a:spcPct val="110000"/>
              </a:lnSpc>
              <a:buNone/>
            </a:pPr>
            <a:r>
              <a:rPr lang="el-GR" altLang="el-GR" sz="2000" dirty="0">
                <a:solidFill>
                  <a:srgbClr val="002060"/>
                </a:solidFill>
              </a:rPr>
              <a:t>03- </a:t>
            </a:r>
            <a:r>
              <a:rPr lang="el-GR" sz="1800" dirty="0">
                <a:latin typeface="Georgia" panose="02040502050405020303" pitchFamily="18" charset="0"/>
              </a:rPr>
              <a:t>Τήρηση Ημερολογίου από τους μαθητές/</a:t>
            </a:r>
            <a:r>
              <a:rPr lang="el-GR" sz="1800" dirty="0" err="1">
                <a:latin typeface="Georgia" panose="02040502050405020303" pitchFamily="18" charset="0"/>
              </a:rPr>
              <a:t>τριες</a:t>
            </a:r>
            <a:endParaRPr lang="el-GR" altLang="el-GR" sz="2000" dirty="0">
              <a:solidFill>
                <a:srgbClr val="002060"/>
              </a:solidFill>
            </a:endParaRPr>
          </a:p>
          <a:p>
            <a:pPr marL="201168" lvl="1" indent="0">
              <a:lnSpc>
                <a:spcPct val="110000"/>
              </a:lnSpc>
              <a:buNone/>
            </a:pPr>
            <a:r>
              <a:rPr lang="en-US" altLang="el-GR" sz="2000" dirty="0">
                <a:solidFill>
                  <a:srgbClr val="002060"/>
                </a:solidFill>
              </a:rPr>
              <a:t>04-</a:t>
            </a:r>
            <a:r>
              <a:rPr lang="el-GR" altLang="el-GR" sz="2000" dirty="0">
                <a:solidFill>
                  <a:srgbClr val="002060"/>
                </a:solidFill>
              </a:rPr>
              <a:t> </a:t>
            </a:r>
            <a:r>
              <a:rPr lang="el-GR" sz="1800" dirty="0">
                <a:latin typeface="Georgia" panose="02040502050405020303" pitchFamily="18" charset="0"/>
              </a:rPr>
              <a:t>Παραλαβή πιστοποιητικών παρακολούθησης από τον οργανισμό υποδοχής</a:t>
            </a:r>
            <a:endParaRPr lang="en-US" sz="2400" dirty="0"/>
          </a:p>
        </p:txBody>
      </p:sp>
    </p:spTree>
    <p:extLst>
      <p:ext uri="{BB962C8B-B14F-4D97-AF65-F5344CB8AC3E}">
        <p14:creationId xmlns:p14="http://schemas.microsoft.com/office/powerpoint/2010/main" val="173829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r>
              <a:rPr lang="el-GR" b="1" dirty="0">
                <a:solidFill>
                  <a:srgbClr val="002060"/>
                </a:solidFill>
              </a:rPr>
              <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127865" y="1946414"/>
            <a:ext cx="4575732" cy="503855"/>
          </a:xfrm>
        </p:spPr>
        <p:txBody>
          <a:bodyPr>
            <a:normAutofit/>
          </a:bodyPr>
          <a:lstStyle/>
          <a:p>
            <a:pPr lvl="1">
              <a:buFont typeface="Wingdings" panose="05000000000000000000" pitchFamily="2" charset="2"/>
              <a:buChar char="§"/>
            </a:pPr>
            <a:r>
              <a:rPr lang="el-GR" sz="2400" dirty="0">
                <a:solidFill>
                  <a:srgbClr val="002060"/>
                </a:solidFill>
                <a:latin typeface="Georgia" panose="02040502050405020303" pitchFamily="18" charset="0"/>
              </a:rPr>
              <a:t>Επιστροφή Συμμετεχόντων</a:t>
            </a:r>
            <a:endParaRPr lang="en-US" sz="3200" dirty="0">
              <a:solidFill>
                <a:srgbClr val="002060"/>
              </a:solidFill>
            </a:endParaRPr>
          </a:p>
        </p:txBody>
      </p:sp>
      <p:sp>
        <p:nvSpPr>
          <p:cNvPr id="4" name="TextBox 3">
            <a:extLst>
              <a:ext uri="{FF2B5EF4-FFF2-40B4-BE49-F238E27FC236}">
                <a16:creationId xmlns:a16="http://schemas.microsoft.com/office/drawing/2014/main" id="{764A2756-06D3-4554-9FDD-2AE29DDBBF9D}"/>
              </a:ext>
            </a:extLst>
          </p:cNvPr>
          <p:cNvSpPr txBox="1"/>
          <p:nvPr/>
        </p:nvSpPr>
        <p:spPr>
          <a:xfrm>
            <a:off x="71022" y="6435400"/>
            <a:ext cx="2814221"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7" name="Content Placeholder 2">
            <a:extLst>
              <a:ext uri="{FF2B5EF4-FFF2-40B4-BE49-F238E27FC236}">
                <a16:creationId xmlns:a16="http://schemas.microsoft.com/office/drawing/2014/main" id="{B729DAC7-FF9B-4625-B41C-9CE325AF916E}"/>
              </a:ext>
            </a:extLst>
          </p:cNvPr>
          <p:cNvSpPr txBox="1">
            <a:spLocks/>
          </p:cNvSpPr>
          <p:nvPr/>
        </p:nvSpPr>
        <p:spPr>
          <a:xfrm>
            <a:off x="1844658" y="2448513"/>
            <a:ext cx="4643747" cy="355161"/>
          </a:xfrm>
          <a:prstGeom prst="rect">
            <a:avLst/>
          </a:prstGeom>
        </p:spPr>
        <p:txBody>
          <a:bodyPr vert="horz" lIns="0" tIns="45720" rIns="0" bIns="45720" rtlCol="0">
            <a:normAutofit fontScale="40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4400" b="1" dirty="0">
                <a:solidFill>
                  <a:srgbClr val="002060"/>
                </a:solidFill>
              </a:rPr>
              <a:t>01-</a:t>
            </a:r>
            <a:r>
              <a:rPr lang="el-GR" altLang="el-GR" sz="4400" b="1" dirty="0">
                <a:solidFill>
                  <a:srgbClr val="002060"/>
                </a:solidFill>
              </a:rPr>
              <a:t> </a:t>
            </a:r>
            <a:r>
              <a:rPr lang="el-GR" sz="4000" b="1" dirty="0">
                <a:solidFill>
                  <a:srgbClr val="002060"/>
                </a:solidFill>
                <a:latin typeface="Open Sans" panose="020B0606030504020204" pitchFamily="34" charset="0"/>
              </a:rPr>
              <a:t>Βιομηχανικού Σχεδιασμού (Μιλάνο)</a:t>
            </a:r>
            <a:endParaRPr lang="el-GR" altLang="el-GR" sz="4400" b="1" dirty="0">
              <a:solidFill>
                <a:srgbClr val="002060"/>
              </a:solidFill>
            </a:endParaRPr>
          </a:p>
        </p:txBody>
      </p:sp>
      <p:pic>
        <p:nvPicPr>
          <p:cNvPr id="9" name="Picture 8">
            <a:extLst>
              <a:ext uri="{FF2B5EF4-FFF2-40B4-BE49-F238E27FC236}">
                <a16:creationId xmlns:a16="http://schemas.microsoft.com/office/drawing/2014/main" id="{C17D1842-9C06-4CBB-BDB2-B440CDEA989A}"/>
              </a:ext>
            </a:extLst>
          </p:cNvPr>
          <p:cNvPicPr>
            <a:picLocks noChangeAspect="1"/>
          </p:cNvPicPr>
          <p:nvPr/>
        </p:nvPicPr>
        <p:blipFill>
          <a:blip r:embed="rId2"/>
          <a:stretch>
            <a:fillRect/>
          </a:stretch>
        </p:blipFill>
        <p:spPr>
          <a:xfrm>
            <a:off x="1227821" y="2233853"/>
            <a:ext cx="741789" cy="741789"/>
          </a:xfrm>
          <a:prstGeom prst="rect">
            <a:avLst/>
          </a:prstGeom>
        </p:spPr>
      </p:pic>
      <p:sp>
        <p:nvSpPr>
          <p:cNvPr id="16" name="Content Placeholder 2">
            <a:extLst>
              <a:ext uri="{FF2B5EF4-FFF2-40B4-BE49-F238E27FC236}">
                <a16:creationId xmlns:a16="http://schemas.microsoft.com/office/drawing/2014/main" id="{F5598FD9-2F29-488D-86D7-072237630EED}"/>
              </a:ext>
            </a:extLst>
          </p:cNvPr>
          <p:cNvSpPr txBox="1">
            <a:spLocks/>
          </p:cNvSpPr>
          <p:nvPr/>
        </p:nvSpPr>
        <p:spPr>
          <a:xfrm>
            <a:off x="2234225" y="2975640"/>
            <a:ext cx="9635220" cy="3287791"/>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1800" dirty="0">
                <a:solidFill>
                  <a:srgbClr val="002060"/>
                </a:solidFill>
                <a:latin typeface="Georgia" panose="02040502050405020303" pitchFamily="18" charset="0"/>
              </a:rPr>
              <a:t>01-</a:t>
            </a:r>
            <a:r>
              <a:rPr lang="el-GR" altLang="el-GR" sz="1800" dirty="0">
                <a:solidFill>
                  <a:srgbClr val="002060"/>
                </a:solidFill>
                <a:latin typeface="Georgia" panose="02040502050405020303" pitchFamily="18" charset="0"/>
              </a:rPr>
              <a:t> </a:t>
            </a:r>
            <a:r>
              <a:rPr lang="el-GR" sz="1800" dirty="0">
                <a:solidFill>
                  <a:srgbClr val="002060"/>
                </a:solidFill>
                <a:latin typeface="Georgia" panose="02040502050405020303" pitchFamily="18" charset="0"/>
              </a:rPr>
              <a:t>Υποβολή της Τελικής Έκθεσης</a:t>
            </a:r>
            <a:r>
              <a:rPr lang="en-US" sz="1800" dirty="0">
                <a:solidFill>
                  <a:srgbClr val="002060"/>
                </a:solidFill>
                <a:latin typeface="Georgia" panose="02040502050405020303" pitchFamily="18" charset="0"/>
              </a:rPr>
              <a:t>.</a:t>
            </a:r>
          </a:p>
          <a:p>
            <a:pPr marL="201168" lvl="1" indent="0">
              <a:lnSpc>
                <a:spcPct val="110000"/>
              </a:lnSpc>
              <a:buNone/>
            </a:pPr>
            <a:r>
              <a:rPr lang="el-GR" altLang="el-GR" sz="1800" dirty="0">
                <a:solidFill>
                  <a:srgbClr val="002060"/>
                </a:solidFill>
                <a:latin typeface="Georgia" panose="02040502050405020303" pitchFamily="18" charset="0"/>
              </a:rPr>
              <a:t>02- Οργάνωση Αρχείου Οικονομικών Κινητικότητας</a:t>
            </a:r>
          </a:p>
          <a:p>
            <a:pPr marL="201168" lvl="1" indent="0">
              <a:lnSpc>
                <a:spcPct val="110000"/>
              </a:lnSpc>
              <a:buNone/>
            </a:pPr>
            <a:r>
              <a:rPr lang="el-GR" altLang="el-GR" sz="1800" dirty="0">
                <a:solidFill>
                  <a:srgbClr val="002060"/>
                </a:solidFill>
                <a:latin typeface="Georgia" panose="02040502050405020303" pitchFamily="18" charset="0"/>
              </a:rPr>
              <a:t>03- </a:t>
            </a:r>
            <a:r>
              <a:rPr lang="el-GR" sz="1800" dirty="0">
                <a:solidFill>
                  <a:srgbClr val="002060"/>
                </a:solidFill>
                <a:latin typeface="Georgia" panose="02040502050405020303" pitchFamily="18" charset="0"/>
              </a:rPr>
              <a:t>Παραλαβή πιστοποιητικών παρακολούθησης από τον οργανισμό αποστολής</a:t>
            </a:r>
            <a:endParaRPr lang="el-GR" altLang="el-GR" sz="1800" dirty="0">
              <a:solidFill>
                <a:srgbClr val="002060"/>
              </a:solidFill>
              <a:latin typeface="Georgia" panose="02040502050405020303" pitchFamily="18" charset="0"/>
            </a:endParaRPr>
          </a:p>
          <a:p>
            <a:pPr marL="201168" lvl="1" indent="0">
              <a:lnSpc>
                <a:spcPct val="110000"/>
              </a:lnSpc>
              <a:buNone/>
            </a:pPr>
            <a:r>
              <a:rPr lang="en-US" altLang="el-GR" sz="1800" dirty="0">
                <a:solidFill>
                  <a:srgbClr val="002060"/>
                </a:solidFill>
                <a:latin typeface="Georgia" panose="02040502050405020303" pitchFamily="18" charset="0"/>
              </a:rPr>
              <a:t>04-</a:t>
            </a:r>
            <a:r>
              <a:rPr lang="el-GR" altLang="el-GR" sz="1800" dirty="0">
                <a:solidFill>
                  <a:srgbClr val="002060"/>
                </a:solidFill>
                <a:latin typeface="Georgia" panose="02040502050405020303" pitchFamily="18" charset="0"/>
              </a:rPr>
              <a:t> </a:t>
            </a:r>
            <a:r>
              <a:rPr lang="el-GR" altLang="el-GR" sz="1800" dirty="0">
                <a:solidFill>
                  <a:srgbClr val="002060"/>
                </a:solidFill>
              </a:rPr>
              <a:t>Εκθέσεις συμμετεχόντων </a:t>
            </a:r>
          </a:p>
          <a:p>
            <a:pPr marL="201168" lvl="1" indent="0">
              <a:lnSpc>
                <a:spcPct val="110000"/>
              </a:lnSpc>
              <a:buNone/>
            </a:pPr>
            <a:r>
              <a:rPr lang="el-GR" altLang="el-GR" sz="1800" dirty="0">
                <a:solidFill>
                  <a:srgbClr val="002060"/>
                </a:solidFill>
              </a:rPr>
              <a:t>05- Διάδοση Αποτελεσμάτων Συμμετοχής</a:t>
            </a:r>
          </a:p>
          <a:p>
            <a:pPr lvl="3">
              <a:lnSpc>
                <a:spcPct val="110000"/>
              </a:lnSpc>
            </a:pPr>
            <a:r>
              <a:rPr lang="el-GR" altLang="el-GR" sz="1400" dirty="0">
                <a:solidFill>
                  <a:srgbClr val="002060"/>
                </a:solidFill>
                <a:latin typeface="Georgia" panose="02040502050405020303" pitchFamily="18" charset="0"/>
                <a:cs typeface="Arial" panose="020B0604020202020204" pitchFamily="34" charset="0"/>
              </a:rPr>
              <a:t>Ιστοσελίδα του σχολείου</a:t>
            </a:r>
          </a:p>
          <a:p>
            <a:pPr lvl="3">
              <a:lnSpc>
                <a:spcPct val="110000"/>
              </a:lnSpc>
            </a:pPr>
            <a:r>
              <a:rPr lang="el-GR" sz="1400" dirty="0">
                <a:solidFill>
                  <a:srgbClr val="002060"/>
                </a:solidFill>
                <a:latin typeface="Georgia" panose="02040502050405020303" pitchFamily="18" charset="0"/>
              </a:rPr>
              <a:t>Παρουσίαση του προγράμματος σε Εκπαιδευτικούς/ Μαθητές</a:t>
            </a:r>
          </a:p>
          <a:p>
            <a:pPr lvl="3">
              <a:lnSpc>
                <a:spcPct val="110000"/>
              </a:lnSpc>
            </a:pPr>
            <a:r>
              <a:rPr lang="el-GR" sz="1400" dirty="0">
                <a:solidFill>
                  <a:srgbClr val="002060"/>
                </a:solidFill>
                <a:latin typeface="Georgia" panose="02040502050405020303" pitchFamily="18" charset="0"/>
              </a:rPr>
              <a:t>Κείμενο για το Περιοδικό του Σχολείου</a:t>
            </a:r>
          </a:p>
          <a:p>
            <a:pPr lvl="3">
              <a:lnSpc>
                <a:spcPct val="110000"/>
              </a:lnSpc>
            </a:pPr>
            <a:r>
              <a:rPr lang="el-GR" altLang="el-GR" sz="1400" dirty="0">
                <a:solidFill>
                  <a:srgbClr val="002060"/>
                </a:solidFill>
                <a:latin typeface="Georgia" panose="02040502050405020303" pitchFamily="18" charset="0"/>
                <a:cs typeface="Arial" panose="020B0604020202020204" pitchFamily="34" charset="0"/>
              </a:rPr>
              <a:t>Φωτογραφικό υλικό στο χώρο του σχολείου</a:t>
            </a:r>
          </a:p>
          <a:p>
            <a:pPr lvl="3">
              <a:lnSpc>
                <a:spcPct val="110000"/>
              </a:lnSpc>
            </a:pPr>
            <a:endParaRPr lang="el-GR" sz="1400" dirty="0">
              <a:solidFill>
                <a:srgbClr val="002060"/>
              </a:solidFill>
              <a:latin typeface="Georgia" panose="02040502050405020303" pitchFamily="18" charset="0"/>
            </a:endParaRPr>
          </a:p>
          <a:p>
            <a:pPr lvl="3">
              <a:lnSpc>
                <a:spcPct val="110000"/>
              </a:lnSpc>
            </a:pPr>
            <a:endParaRPr lang="el-GR" altLang="el-GR" sz="1400" dirty="0">
              <a:solidFill>
                <a:srgbClr val="002060"/>
              </a:solidFill>
              <a:latin typeface="Georgia" panose="02040502050405020303" pitchFamily="18" charset="0"/>
              <a:cs typeface="Arial" panose="020B0604020202020204" pitchFamily="34" charset="0"/>
            </a:endParaRPr>
          </a:p>
          <a:p>
            <a:pPr marL="201168" lvl="1" indent="0">
              <a:lnSpc>
                <a:spcPct val="110000"/>
              </a:lnSpc>
              <a:buNone/>
            </a:pPr>
            <a:endParaRPr lang="el-GR" altLang="el-GR" sz="1800" dirty="0">
              <a:solidFill>
                <a:srgbClr val="002060"/>
              </a:solidFill>
            </a:endParaRPr>
          </a:p>
          <a:p>
            <a:pPr marL="201168" lvl="1" indent="0">
              <a:lnSpc>
                <a:spcPct val="110000"/>
              </a:lnSpc>
              <a:buNone/>
            </a:pPr>
            <a:endParaRPr lang="en-US" sz="1800" dirty="0">
              <a:solidFill>
                <a:srgbClr val="002060"/>
              </a:solidFill>
              <a:latin typeface="Georgia" panose="02040502050405020303" pitchFamily="18" charset="0"/>
            </a:endParaRPr>
          </a:p>
        </p:txBody>
      </p:sp>
    </p:spTree>
    <p:extLst>
      <p:ext uri="{BB962C8B-B14F-4D97-AF65-F5344CB8AC3E}">
        <p14:creationId xmlns:p14="http://schemas.microsoft.com/office/powerpoint/2010/main" val="191152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2B66BD-246C-4833-B072-4D53A1422F96}"/>
              </a:ext>
            </a:extLst>
          </p:cNvPr>
          <p:cNvSpPr txBox="1">
            <a:spLocks/>
          </p:cNvSpPr>
          <p:nvPr/>
        </p:nvSpPr>
        <p:spPr>
          <a:xfrm>
            <a:off x="74866" y="6447800"/>
            <a:ext cx="4655690" cy="369332"/>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lvl="1">
              <a:buFont typeface="Wingdings" panose="05000000000000000000" pitchFamily="2" charset="2"/>
              <a:buChar char="§"/>
            </a:pPr>
            <a:r>
              <a:rPr lang="el-GR" altLang="el-GR" sz="2000" kern="0">
                <a:solidFill>
                  <a:schemeClr val="bg1"/>
                </a:solidFill>
              </a:rPr>
              <a:t>Παραδείγματα Οργάνωσης Κινητικότητας</a:t>
            </a:r>
            <a:endParaRPr lang="el-GR" altLang="el-GR" sz="2000" kern="0" dirty="0">
              <a:solidFill>
                <a:schemeClr val="bg1"/>
              </a:solidFill>
            </a:endParaRPr>
          </a:p>
        </p:txBody>
      </p:sp>
      <p:sp>
        <p:nvSpPr>
          <p:cNvPr id="16" name="Rectangle 15">
            <a:extLst>
              <a:ext uri="{FF2B5EF4-FFF2-40B4-BE49-F238E27FC236}">
                <a16:creationId xmlns:a16="http://schemas.microsoft.com/office/drawing/2014/main" id="{C7253E6D-8301-4E02-B40D-2A46028ADEC6}"/>
              </a:ext>
            </a:extLst>
          </p:cNvPr>
          <p:cNvSpPr/>
          <p:nvPr/>
        </p:nvSpPr>
        <p:spPr>
          <a:xfrm>
            <a:off x="1109133" y="1778000"/>
            <a:ext cx="10143067" cy="182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16">
            <a:extLst>
              <a:ext uri="{FF2B5EF4-FFF2-40B4-BE49-F238E27FC236}">
                <a16:creationId xmlns:a16="http://schemas.microsoft.com/office/drawing/2014/main" id="{6CC67DC2-0694-4847-B2B2-5C8335FE5C14}"/>
              </a:ext>
            </a:extLst>
          </p:cNvPr>
          <p:cNvPicPr>
            <a:picLocks noChangeAspect="1"/>
          </p:cNvPicPr>
          <p:nvPr/>
        </p:nvPicPr>
        <p:blipFill>
          <a:blip r:embed="rId2"/>
          <a:stretch>
            <a:fillRect/>
          </a:stretch>
        </p:blipFill>
        <p:spPr>
          <a:xfrm>
            <a:off x="1490514" y="304392"/>
            <a:ext cx="9210971" cy="5896173"/>
          </a:xfrm>
          <a:prstGeom prst="rect">
            <a:avLst/>
          </a:prstGeom>
        </p:spPr>
      </p:pic>
    </p:spTree>
    <p:extLst>
      <p:ext uri="{BB962C8B-B14F-4D97-AF65-F5344CB8AC3E}">
        <p14:creationId xmlns:p14="http://schemas.microsoft.com/office/powerpoint/2010/main" val="3731620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74866" y="6447800"/>
            <a:ext cx="4655690" cy="369332"/>
          </a:xfrm>
        </p:spPr>
        <p:txBody>
          <a:bodyPr>
            <a:normAutofit fontScale="90000"/>
          </a:bodyPr>
          <a:lstStyle/>
          <a:p>
            <a:pPr lvl="1">
              <a:buFont typeface="Wingdings" panose="05000000000000000000" pitchFamily="2" charset="2"/>
              <a:buChar char="§"/>
            </a:pPr>
            <a:r>
              <a:rPr lang="el-GR" altLang="el-GR" sz="2000" dirty="0">
                <a:solidFill>
                  <a:schemeClr val="bg1"/>
                </a:solidFill>
              </a:rPr>
              <a:t>Παραδείγματα Οργάνωσης Κινητικότητας</a:t>
            </a:r>
          </a:p>
        </p:txBody>
      </p:sp>
      <p:sp>
        <p:nvSpPr>
          <p:cNvPr id="9" name="Rectangle 8">
            <a:extLst>
              <a:ext uri="{FF2B5EF4-FFF2-40B4-BE49-F238E27FC236}">
                <a16:creationId xmlns:a16="http://schemas.microsoft.com/office/drawing/2014/main" id="{8B3B164D-3FE1-4462-8CEF-939CDF873650}"/>
              </a:ext>
            </a:extLst>
          </p:cNvPr>
          <p:cNvSpPr/>
          <p:nvPr/>
        </p:nvSpPr>
        <p:spPr>
          <a:xfrm>
            <a:off x="1151467" y="1811867"/>
            <a:ext cx="10168466" cy="245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4E41E2F-0F12-41E9-A793-64CB535231E0}"/>
              </a:ext>
            </a:extLst>
          </p:cNvPr>
          <p:cNvPicPr>
            <a:picLocks noGrp="1" noChangeAspect="1"/>
          </p:cNvPicPr>
          <p:nvPr>
            <p:ph idx="1"/>
          </p:nvPr>
        </p:nvPicPr>
        <p:blipFill>
          <a:blip r:embed="rId2"/>
          <a:stretch>
            <a:fillRect/>
          </a:stretch>
        </p:blipFill>
        <p:spPr>
          <a:xfrm>
            <a:off x="2175933" y="302166"/>
            <a:ext cx="6710822" cy="6016599"/>
          </a:xfrm>
        </p:spPr>
      </p:pic>
    </p:spTree>
    <p:extLst>
      <p:ext uri="{BB962C8B-B14F-4D97-AF65-F5344CB8AC3E}">
        <p14:creationId xmlns:p14="http://schemas.microsoft.com/office/powerpoint/2010/main" val="2151749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90106" y="6432560"/>
            <a:ext cx="2401634" cy="369332"/>
          </a:xfrm>
        </p:spPr>
        <p:txBody>
          <a:bodyPr>
            <a:normAutofit fontScale="90000"/>
          </a:bodyPr>
          <a:lstStyle/>
          <a:p>
            <a:pPr lvl="1">
              <a:buFont typeface="Wingdings" panose="05000000000000000000" pitchFamily="2" charset="2"/>
              <a:buChar char="§"/>
            </a:pPr>
            <a:r>
              <a:rPr lang="en-US" altLang="el-GR" sz="2000" dirty="0">
                <a:solidFill>
                  <a:schemeClr val="bg1"/>
                </a:solidFill>
              </a:rPr>
              <a:t>XMIND v8 Software </a:t>
            </a:r>
            <a:endParaRPr lang="el-GR" altLang="el-GR" sz="2000" dirty="0">
              <a:solidFill>
                <a:schemeClr val="bg1"/>
              </a:solidFill>
            </a:endParaRPr>
          </a:p>
        </p:txBody>
      </p:sp>
      <p:sp>
        <p:nvSpPr>
          <p:cNvPr id="9" name="Rectangle 8">
            <a:extLst>
              <a:ext uri="{FF2B5EF4-FFF2-40B4-BE49-F238E27FC236}">
                <a16:creationId xmlns:a16="http://schemas.microsoft.com/office/drawing/2014/main" id="{8B3B164D-3FE1-4462-8CEF-939CDF873650}"/>
              </a:ext>
            </a:extLst>
          </p:cNvPr>
          <p:cNvSpPr/>
          <p:nvPr/>
        </p:nvSpPr>
        <p:spPr>
          <a:xfrm>
            <a:off x="1151467" y="1811867"/>
            <a:ext cx="10168466" cy="245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672E50C-9BD7-4A0D-AC51-316B39457575}"/>
              </a:ext>
            </a:extLst>
          </p:cNvPr>
          <p:cNvSpPr>
            <a:spLocks noGrp="1"/>
          </p:cNvSpPr>
          <p:nvPr>
            <p:ph idx="1"/>
          </p:nvPr>
        </p:nvSpPr>
        <p:spPr/>
        <p:txBody>
          <a:bodyPr/>
          <a:lstStyle/>
          <a:p>
            <a:r>
              <a:rPr lang="el-GR" sz="4000" dirty="0">
                <a:solidFill>
                  <a:srgbClr val="002060"/>
                </a:solidFill>
              </a:rPr>
              <a:t>Παρουσίαση προγράμματος </a:t>
            </a:r>
          </a:p>
          <a:p>
            <a:r>
              <a:rPr lang="en-US" sz="3600" b="1" dirty="0">
                <a:solidFill>
                  <a:srgbClr val="002060"/>
                </a:solidFill>
              </a:rPr>
              <a:t>XMIND Software</a:t>
            </a:r>
            <a:r>
              <a:rPr lang="el-GR" sz="3600" b="1" dirty="0">
                <a:solidFill>
                  <a:srgbClr val="002060"/>
                </a:solidFill>
              </a:rPr>
              <a:t> </a:t>
            </a:r>
          </a:p>
          <a:p>
            <a:r>
              <a:rPr lang="en-US" dirty="0">
                <a:hlinkClick r:id="rId2"/>
              </a:rPr>
              <a:t>https://www.edrawsoft.com/</a:t>
            </a:r>
            <a:endParaRPr lang="en-US" dirty="0"/>
          </a:p>
          <a:p>
            <a:endParaRPr lang="en-US" dirty="0"/>
          </a:p>
          <a:p>
            <a:endParaRPr lang="en-US" dirty="0"/>
          </a:p>
        </p:txBody>
      </p:sp>
    </p:spTree>
    <p:extLst>
      <p:ext uri="{BB962C8B-B14F-4D97-AF65-F5344CB8AC3E}">
        <p14:creationId xmlns:p14="http://schemas.microsoft.com/office/powerpoint/2010/main" val="414133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p:txBody>
          <a:bodyPr/>
          <a:lstStyle/>
          <a:p>
            <a:r>
              <a:rPr lang="el-GR" dirty="0">
                <a:solidFill>
                  <a:srgbClr val="002060"/>
                </a:solidFill>
              </a:rPr>
              <a:t>Περιεχόμενα Παρουσίασης</a:t>
            </a:r>
            <a:endParaRPr lang="en-US" dirty="0">
              <a:solidFill>
                <a:srgbClr val="002060"/>
              </a:solidFill>
            </a:endParaRPr>
          </a:p>
        </p:txBody>
      </p:sp>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80" y="2108202"/>
            <a:ext cx="8821161" cy="3012440"/>
          </a:xfrm>
        </p:spPr>
        <p:txBody>
          <a:bodyPr>
            <a:normAutofit/>
          </a:bodyPr>
          <a:lstStyle/>
          <a:p>
            <a:pPr lvl="1">
              <a:buFont typeface="Wingdings" panose="05000000000000000000" pitchFamily="2" charset="2"/>
              <a:buChar char="§"/>
            </a:pPr>
            <a:r>
              <a:rPr lang="el-GR" altLang="el-GR" sz="2400" dirty="0">
                <a:solidFill>
                  <a:srgbClr val="002060"/>
                </a:solidFill>
              </a:rPr>
              <a:t>Οργάνωση Κινητικοτήτων Σχολικής Χρονιάς 2019</a:t>
            </a:r>
          </a:p>
          <a:p>
            <a:pPr lvl="2">
              <a:buFont typeface="Wingdings" panose="05000000000000000000" pitchFamily="2" charset="2"/>
              <a:buChar char="§"/>
            </a:pPr>
            <a:r>
              <a:rPr lang="el-GR" altLang="el-GR" sz="2000" dirty="0">
                <a:solidFill>
                  <a:srgbClr val="002060"/>
                </a:solidFill>
              </a:rPr>
              <a:t>Στάδια Υλοποίησης</a:t>
            </a:r>
          </a:p>
          <a:p>
            <a:pPr lvl="2">
              <a:buFont typeface="Wingdings" panose="05000000000000000000" pitchFamily="2" charset="2"/>
              <a:buChar char="§"/>
            </a:pPr>
            <a:r>
              <a:rPr lang="el-GR" altLang="el-GR" sz="2000" dirty="0">
                <a:solidFill>
                  <a:srgbClr val="002060"/>
                </a:solidFill>
              </a:rPr>
              <a:t>Δημιουργία Φακέλων – </a:t>
            </a:r>
            <a:r>
              <a:rPr lang="en-US" altLang="el-GR" sz="2000" dirty="0">
                <a:solidFill>
                  <a:srgbClr val="002060"/>
                </a:solidFill>
              </a:rPr>
              <a:t>Folders</a:t>
            </a:r>
            <a:endParaRPr lang="el-GR" altLang="el-GR" sz="2000" dirty="0">
              <a:solidFill>
                <a:srgbClr val="002060"/>
              </a:solidFill>
            </a:endParaRPr>
          </a:p>
          <a:p>
            <a:pPr lvl="2">
              <a:buFont typeface="Wingdings" panose="05000000000000000000" pitchFamily="2" charset="2"/>
              <a:buChar char="§"/>
            </a:pPr>
            <a:r>
              <a:rPr lang="el-GR" altLang="el-GR" sz="2000" dirty="0">
                <a:solidFill>
                  <a:srgbClr val="002060"/>
                </a:solidFill>
              </a:rPr>
              <a:t>Δημιουργία </a:t>
            </a:r>
            <a:r>
              <a:rPr lang="en-US" altLang="el-GR" sz="2000" dirty="0">
                <a:solidFill>
                  <a:srgbClr val="002060"/>
                </a:solidFill>
              </a:rPr>
              <a:t>Mind Mapping </a:t>
            </a:r>
            <a:endParaRPr lang="el-GR" altLang="el-GR" sz="2000" dirty="0">
              <a:solidFill>
                <a:srgbClr val="002060"/>
              </a:solidFill>
            </a:endParaRPr>
          </a:p>
          <a:p>
            <a:pPr lvl="1">
              <a:buFont typeface="Wingdings" panose="05000000000000000000" pitchFamily="2" charset="2"/>
              <a:buChar char="§"/>
            </a:pPr>
            <a:r>
              <a:rPr lang="el-GR" altLang="el-GR" sz="2400" dirty="0">
                <a:solidFill>
                  <a:srgbClr val="002060"/>
                </a:solidFill>
              </a:rPr>
              <a:t>Παραδείγματα Οργάνωσης Κινητικοτήτων</a:t>
            </a:r>
            <a:endParaRPr lang="en-US" altLang="el-GR" sz="2000" dirty="0">
              <a:solidFill>
                <a:srgbClr val="002060"/>
              </a:solidFill>
            </a:endParaRPr>
          </a:p>
          <a:p>
            <a:pPr lvl="1">
              <a:buFont typeface="Wingdings" panose="05000000000000000000" pitchFamily="2" charset="2"/>
              <a:buChar char="§"/>
            </a:pPr>
            <a:r>
              <a:rPr lang="el-GR" altLang="el-GR" sz="2400" dirty="0">
                <a:solidFill>
                  <a:srgbClr val="002060"/>
                </a:solidFill>
              </a:rPr>
              <a:t>Χρησιμοποίηση </a:t>
            </a:r>
            <a:r>
              <a:rPr lang="el-GR" altLang="el-GR" sz="2400" b="1" dirty="0">
                <a:solidFill>
                  <a:srgbClr val="002060"/>
                </a:solidFill>
              </a:rPr>
              <a:t>Χ</a:t>
            </a:r>
            <a:r>
              <a:rPr lang="en-US" altLang="el-GR" sz="2400" b="1" dirty="0">
                <a:solidFill>
                  <a:srgbClr val="002060"/>
                </a:solidFill>
              </a:rPr>
              <a:t>Mind Software</a:t>
            </a:r>
            <a:r>
              <a:rPr lang="el-GR" altLang="el-GR" sz="2400" b="1" dirty="0">
                <a:solidFill>
                  <a:srgbClr val="002060"/>
                </a:solidFill>
              </a:rPr>
              <a:t> </a:t>
            </a:r>
            <a:r>
              <a:rPr lang="el-GR" altLang="el-GR" sz="2400" dirty="0">
                <a:solidFill>
                  <a:srgbClr val="002060"/>
                </a:solidFill>
              </a:rPr>
              <a:t>για οργάνωση των Ευρωπαϊκών Προγραμμάτων.</a:t>
            </a:r>
            <a:r>
              <a:rPr lang="en-US" altLang="el-GR" sz="2400" dirty="0">
                <a:solidFill>
                  <a:srgbClr val="002060"/>
                </a:solidFill>
              </a:rPr>
              <a:t> </a:t>
            </a:r>
            <a:r>
              <a:rPr lang="en-US" altLang="el-GR" sz="2400" b="1" dirty="0">
                <a:solidFill>
                  <a:srgbClr val="002060"/>
                </a:solidFill>
              </a:rPr>
              <a:t> </a:t>
            </a:r>
          </a:p>
          <a:p>
            <a:pPr lvl="1">
              <a:buFont typeface="Wingdings" panose="05000000000000000000" pitchFamily="2" charset="2"/>
              <a:buChar char="§"/>
            </a:pPr>
            <a:endParaRPr lang="el-GR" altLang="el-GR" sz="2400" dirty="0"/>
          </a:p>
          <a:p>
            <a:pPr lvl="1">
              <a:buFont typeface="Wingdings" panose="05000000000000000000" pitchFamily="2" charset="2"/>
              <a:buChar char="§"/>
            </a:pPr>
            <a:endParaRPr lang="en-US" sz="2400" dirty="0"/>
          </a:p>
        </p:txBody>
      </p:sp>
      <p:sp>
        <p:nvSpPr>
          <p:cNvPr id="4" name="TextBox 3">
            <a:extLst>
              <a:ext uri="{FF2B5EF4-FFF2-40B4-BE49-F238E27FC236}">
                <a16:creationId xmlns:a16="http://schemas.microsoft.com/office/drawing/2014/main" id="{764A2756-06D3-4554-9FDD-2AE29DDBBF9D}"/>
              </a:ext>
            </a:extLst>
          </p:cNvPr>
          <p:cNvSpPr txBox="1"/>
          <p:nvPr/>
        </p:nvSpPr>
        <p:spPr>
          <a:xfrm>
            <a:off x="71022" y="6435400"/>
            <a:ext cx="2814221" cy="369332"/>
          </a:xfrm>
          <a:prstGeom prst="rect">
            <a:avLst/>
          </a:prstGeom>
          <a:noFill/>
        </p:spPr>
        <p:txBody>
          <a:bodyPr wrap="square" rtlCol="0">
            <a:spAutoFit/>
          </a:bodyPr>
          <a:lstStyle/>
          <a:p>
            <a:r>
              <a:rPr lang="el-GR" dirty="0">
                <a:solidFill>
                  <a:schemeClr val="bg1"/>
                </a:solidFill>
              </a:rPr>
              <a:t>Τεχνική Σχολή Μακάριος Γ΄</a:t>
            </a:r>
            <a:endParaRPr lang="en-US" dirty="0">
              <a:solidFill>
                <a:schemeClr val="bg1"/>
              </a:solidFill>
            </a:endParaRPr>
          </a:p>
        </p:txBody>
      </p:sp>
    </p:spTree>
    <p:extLst>
      <p:ext uri="{BB962C8B-B14F-4D97-AF65-F5344CB8AC3E}">
        <p14:creationId xmlns:p14="http://schemas.microsoft.com/office/powerpoint/2010/main" val="3953037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73" y="-33607"/>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87923" cy="2226677"/>
          </a:xfrm>
        </p:spPr>
        <p:txBody>
          <a:bodyPr anchor="b">
            <a:normAutofit/>
          </a:bodyPr>
          <a:lstStyle/>
          <a:p>
            <a:r>
              <a:rPr lang="el-GR" sz="3200" dirty="0">
                <a:solidFill>
                  <a:schemeClr val="tx1"/>
                </a:solidFill>
              </a:rPr>
              <a:t>Οργάνωση</a:t>
            </a:r>
            <a:r>
              <a:rPr lang="en-US" sz="3200" dirty="0">
                <a:solidFill>
                  <a:schemeClr val="tx1"/>
                </a:solidFill>
              </a:rPr>
              <a:t> </a:t>
            </a:r>
            <a:r>
              <a:rPr lang="el-GR" sz="3200" dirty="0">
                <a:solidFill>
                  <a:schemeClr val="tx1"/>
                </a:solidFill>
              </a:rPr>
              <a:t>Κινητικοτήτων </a:t>
            </a:r>
            <a:r>
              <a:rPr lang="en-US" sz="4400" dirty="0">
                <a:solidFill>
                  <a:schemeClr val="tx1"/>
                </a:solidFill>
              </a:rPr>
              <a:t>Erasmus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426642" y="5103790"/>
            <a:ext cx="2509148" cy="383300"/>
          </a:xfrm>
        </p:spPr>
        <p:txBody>
          <a:bodyPr anchor="t">
            <a:normAutofit/>
          </a:bodyPr>
          <a:lstStyle/>
          <a:p>
            <a:pPr>
              <a:lnSpc>
                <a:spcPct val="100000"/>
              </a:lnSpc>
            </a:pPr>
            <a:r>
              <a:rPr lang="el-GR" sz="1600" b="1" dirty="0"/>
              <a:t>Ανδρεασ αντωνιου</a:t>
            </a:r>
            <a:endParaRPr lang="en-US" sz="1600" b="1" dirty="0"/>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B45EEA25-7972-40B9-B4B4-1953AEB14427}"/>
              </a:ext>
            </a:extLst>
          </p:cNvPr>
          <p:cNvPicPr>
            <a:picLocks noChangeAspect="1"/>
          </p:cNvPicPr>
          <p:nvPr/>
        </p:nvPicPr>
        <p:blipFill>
          <a:blip r:embed="rId4"/>
          <a:stretch>
            <a:fillRect/>
          </a:stretch>
        </p:blipFill>
        <p:spPr>
          <a:xfrm>
            <a:off x="91095" y="38053"/>
            <a:ext cx="1912740" cy="1640025"/>
          </a:xfrm>
          <a:prstGeom prst="rect">
            <a:avLst/>
          </a:prstGeom>
        </p:spPr>
      </p:pic>
      <p:sp>
        <p:nvSpPr>
          <p:cNvPr id="8" name="TextBox 7">
            <a:extLst>
              <a:ext uri="{FF2B5EF4-FFF2-40B4-BE49-F238E27FC236}">
                <a16:creationId xmlns:a16="http://schemas.microsoft.com/office/drawing/2014/main" id="{B2B2CAA8-E18F-4B11-862E-18A34F3930C6}"/>
              </a:ext>
            </a:extLst>
          </p:cNvPr>
          <p:cNvSpPr txBox="1"/>
          <p:nvPr/>
        </p:nvSpPr>
        <p:spPr>
          <a:xfrm>
            <a:off x="8176090" y="1474259"/>
            <a:ext cx="3125337" cy="400110"/>
          </a:xfrm>
          <a:prstGeom prst="rect">
            <a:avLst/>
          </a:prstGeom>
          <a:noFill/>
        </p:spPr>
        <p:txBody>
          <a:bodyPr wrap="square" rtlCol="0">
            <a:spAutoFit/>
          </a:bodyPr>
          <a:lstStyle/>
          <a:p>
            <a:r>
              <a:rPr lang="el-GR" sz="2000" dirty="0"/>
              <a:t>Τεχνική Σχολή Μακάριος Γ΄</a:t>
            </a:r>
            <a:endParaRPr lang="en-US" sz="2000" dirty="0"/>
          </a:p>
        </p:txBody>
      </p:sp>
      <p:sp>
        <p:nvSpPr>
          <p:cNvPr id="11" name="Subtitle 2">
            <a:extLst>
              <a:ext uri="{FF2B5EF4-FFF2-40B4-BE49-F238E27FC236}">
                <a16:creationId xmlns:a16="http://schemas.microsoft.com/office/drawing/2014/main" id="{703E9206-112F-4314-B9A9-F35AF3DBFCAE}"/>
              </a:ext>
            </a:extLst>
          </p:cNvPr>
          <p:cNvSpPr txBox="1">
            <a:spLocks/>
          </p:cNvSpPr>
          <p:nvPr/>
        </p:nvSpPr>
        <p:spPr>
          <a:xfrm>
            <a:off x="8176090" y="4505278"/>
            <a:ext cx="3077115" cy="598512"/>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00000"/>
              </a:lnSpc>
            </a:pPr>
            <a:r>
              <a:rPr lang="el-GR" sz="3200" b="1" dirty="0"/>
              <a:t>σας ΕΥΧΑΡΙΣΤΩ</a:t>
            </a:r>
            <a:r>
              <a:rPr lang="el-GR" sz="3200" dirty="0"/>
              <a:t> </a:t>
            </a:r>
            <a:endParaRPr lang="en-US" sz="3200" dirty="0"/>
          </a:p>
        </p:txBody>
      </p:sp>
    </p:spTree>
    <p:extLst>
      <p:ext uri="{BB962C8B-B14F-4D97-AF65-F5344CB8AC3E}">
        <p14:creationId xmlns:p14="http://schemas.microsoft.com/office/powerpoint/2010/main" val="379708604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80" y="2108202"/>
            <a:ext cx="10817912" cy="3835398"/>
          </a:xfrm>
        </p:spPr>
        <p:txBody>
          <a:bodyPr>
            <a:normAutofit/>
          </a:bodyPr>
          <a:lstStyle/>
          <a:p>
            <a:pPr lvl="1">
              <a:buFont typeface="Wingdings" panose="05000000000000000000" pitchFamily="2" charset="2"/>
              <a:buChar char="§"/>
            </a:pPr>
            <a:r>
              <a:rPr lang="el-GR" altLang="el-GR" sz="3100" dirty="0">
                <a:solidFill>
                  <a:srgbClr val="002060"/>
                </a:solidFill>
              </a:rPr>
              <a:t>Τελική Έγκριση</a:t>
            </a:r>
          </a:p>
          <a:p>
            <a:pPr lvl="1">
              <a:buFont typeface="Wingdings" panose="05000000000000000000" pitchFamily="2" charset="2"/>
              <a:buChar char="§"/>
            </a:pPr>
            <a:r>
              <a:rPr lang="el-GR" altLang="el-GR" sz="3100" dirty="0">
                <a:solidFill>
                  <a:srgbClr val="002060"/>
                </a:solidFill>
              </a:rPr>
              <a:t>Δημιουργία Επιτροπής Ευρωπαϊκών Προγραμμάτων Σχολικής Χρονιάς 2020 -2021</a:t>
            </a:r>
          </a:p>
          <a:p>
            <a:pPr lvl="1">
              <a:buFont typeface="Wingdings" panose="05000000000000000000" pitchFamily="2" charset="2"/>
              <a:buChar char="§"/>
            </a:pPr>
            <a:r>
              <a:rPr lang="el-GR" altLang="el-GR" sz="3100" dirty="0">
                <a:solidFill>
                  <a:srgbClr val="002060"/>
                </a:solidFill>
              </a:rPr>
              <a:t>Πρακτικά Συνεδριάσεων</a:t>
            </a:r>
          </a:p>
          <a:p>
            <a:pPr lvl="1">
              <a:buFont typeface="Wingdings" panose="05000000000000000000" pitchFamily="2" charset="2"/>
              <a:buChar char="§"/>
            </a:pPr>
            <a:r>
              <a:rPr lang="el-GR" altLang="el-GR" sz="3100" dirty="0">
                <a:solidFill>
                  <a:srgbClr val="002060"/>
                </a:solidFill>
              </a:rPr>
              <a:t>Παρουσιάσεις – Σεμινάρια ΙΔΕΠ</a:t>
            </a:r>
          </a:p>
          <a:p>
            <a:pPr lvl="1">
              <a:buFont typeface="Wingdings" panose="05000000000000000000" pitchFamily="2" charset="2"/>
              <a:buChar char="§"/>
            </a:pPr>
            <a:endParaRPr lang="el-GR" altLang="el-GR" sz="2400" dirty="0">
              <a:solidFill>
                <a:srgbClr val="002060"/>
              </a:solidFill>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r>
              <a:rPr lang="el-GR" b="1" dirty="0">
                <a:solidFill>
                  <a:srgbClr val="002060"/>
                </a:solidFill>
              </a:rPr>
              <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Tree>
    <p:extLst>
      <p:ext uri="{BB962C8B-B14F-4D97-AF65-F5344CB8AC3E}">
        <p14:creationId xmlns:p14="http://schemas.microsoft.com/office/powerpoint/2010/main" val="1998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991827"/>
            <a:ext cx="5200883" cy="485708"/>
          </a:xfrm>
        </p:spPr>
        <p:txBody>
          <a:bodyPr>
            <a:normAutofit lnSpcReduction="10000"/>
          </a:bodyPr>
          <a:lstStyle/>
          <a:p>
            <a:pPr marL="201168" lvl="1" indent="0">
              <a:buNone/>
            </a:pPr>
            <a:r>
              <a:rPr lang="el-GR" altLang="el-GR" sz="2400" dirty="0">
                <a:solidFill>
                  <a:srgbClr val="002060"/>
                </a:solidFill>
              </a:rPr>
              <a:t>ΠΟΡΕΙΑ ΔΙΑΧΕΙΡΗΣΗΣ ΚΙΝΗΤΙΚΟΤΗΤΑΣ</a:t>
            </a:r>
          </a:p>
          <a:p>
            <a:pPr marL="201168" lvl="1" indent="0">
              <a:buNone/>
            </a:pPr>
            <a:endParaRPr lang="el-GR" altLang="el-GR" sz="2400" dirty="0">
              <a:solidFill>
                <a:srgbClr val="002060"/>
              </a:solidFill>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r>
              <a:rPr lang="el-GR" b="1" dirty="0">
                <a:solidFill>
                  <a:srgbClr val="002060"/>
                </a:solidFill>
              </a:rPr>
              <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6" name="Content Placeholder 2">
            <a:extLst>
              <a:ext uri="{FF2B5EF4-FFF2-40B4-BE49-F238E27FC236}">
                <a16:creationId xmlns:a16="http://schemas.microsoft.com/office/drawing/2014/main" id="{DD82D22E-9218-4BC5-B91B-2039861AEC67}"/>
              </a:ext>
            </a:extLst>
          </p:cNvPr>
          <p:cNvSpPr txBox="1">
            <a:spLocks/>
          </p:cNvSpPr>
          <p:nvPr/>
        </p:nvSpPr>
        <p:spPr>
          <a:xfrm>
            <a:off x="1818845" y="2477533"/>
            <a:ext cx="9872412" cy="324213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l-GR" altLang="el-GR" sz="2800" dirty="0">
                <a:solidFill>
                  <a:srgbClr val="002060"/>
                </a:solidFill>
              </a:rPr>
              <a:t>Συνεδρίαση επιτροπής Ευρωπαϊκών Προγραμμάτων</a:t>
            </a:r>
          </a:p>
          <a:p>
            <a:pPr lvl="1"/>
            <a:r>
              <a:rPr lang="el-GR" altLang="el-GR" sz="2800" dirty="0">
                <a:solidFill>
                  <a:srgbClr val="002060"/>
                </a:solidFill>
              </a:rPr>
              <a:t>Ενημέρωση Συναδέλφων για τις εγκεκριμένες κινητικότητες</a:t>
            </a:r>
          </a:p>
          <a:p>
            <a:pPr lvl="1"/>
            <a:r>
              <a:rPr lang="el-GR" altLang="el-GR" sz="2800" dirty="0">
                <a:solidFill>
                  <a:srgbClr val="002060"/>
                </a:solidFill>
              </a:rPr>
              <a:t>Ανάθεση ενός υπεύθυνου Εκπαιδευτικού για την οργάνωση της κάθε κινητικότητας.</a:t>
            </a:r>
          </a:p>
          <a:p>
            <a:pPr marL="201168" lvl="1" indent="0">
              <a:buNone/>
            </a:pPr>
            <a:endParaRPr lang="el-GR" altLang="el-GR" sz="2800" dirty="0">
              <a:solidFill>
                <a:srgbClr val="002060"/>
              </a:solidFill>
            </a:endParaRPr>
          </a:p>
          <a:p>
            <a:pPr marL="201168" lvl="1" indent="0">
              <a:buFont typeface="Calibri" pitchFamily="34" charset="0"/>
              <a:buNone/>
            </a:pPr>
            <a:endParaRPr lang="el-GR" altLang="el-GR" sz="2800" dirty="0">
              <a:solidFill>
                <a:srgbClr val="002060"/>
              </a:solidFill>
            </a:endParaRPr>
          </a:p>
        </p:txBody>
      </p:sp>
    </p:spTree>
    <p:extLst>
      <p:ext uri="{BB962C8B-B14F-4D97-AF65-F5344CB8AC3E}">
        <p14:creationId xmlns:p14="http://schemas.microsoft.com/office/powerpoint/2010/main" val="2974518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991825"/>
            <a:ext cx="7039015" cy="485708"/>
          </a:xfrm>
        </p:spPr>
        <p:txBody>
          <a:bodyPr>
            <a:noAutofit/>
          </a:bodyPr>
          <a:lstStyle/>
          <a:p>
            <a:pPr marL="201168" lvl="1" indent="0">
              <a:buNone/>
            </a:pPr>
            <a:r>
              <a:rPr lang="el-GR" sz="2000" b="1" dirty="0">
                <a:solidFill>
                  <a:srgbClr val="002060"/>
                </a:solidFill>
                <a:effectLst/>
                <a:ea typeface="Calibri" panose="020F0502020204030204" pitchFamily="34" charset="0"/>
                <a:cs typeface="GothicE" panose="00000400000000000000" pitchFamily="2" charset="0"/>
              </a:rPr>
              <a:t>Διαδικασία επιλογής των </a:t>
            </a:r>
            <a:r>
              <a:rPr lang="el-GR" sz="2000" b="1" dirty="0">
                <a:solidFill>
                  <a:srgbClr val="002060"/>
                </a:solidFill>
                <a:ea typeface="Calibri" panose="020F0502020204030204" pitchFamily="34" charset="0"/>
                <a:cs typeface="GothicE" panose="00000400000000000000" pitchFamily="2" charset="0"/>
              </a:rPr>
              <a:t>Σ</a:t>
            </a:r>
            <a:r>
              <a:rPr lang="el-GR" sz="2000" b="1" dirty="0">
                <a:solidFill>
                  <a:srgbClr val="002060"/>
                </a:solidFill>
                <a:effectLst/>
                <a:ea typeface="Calibri" panose="020F0502020204030204" pitchFamily="34" charset="0"/>
                <a:cs typeface="GothicE" panose="00000400000000000000" pitchFamily="2" charset="0"/>
              </a:rPr>
              <a:t>υνοδών Εκπαιδευτικών</a:t>
            </a:r>
            <a:endParaRPr lang="el-GR" altLang="el-GR" sz="2000" dirty="0">
              <a:solidFill>
                <a:srgbClr val="002060"/>
              </a:solidFill>
              <a:cs typeface="GothicE" panose="00000400000000000000" pitchFamily="2" charset="0"/>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r>
              <a:rPr lang="el-GR" b="1" dirty="0">
                <a:solidFill>
                  <a:srgbClr val="002060"/>
                </a:solidFill>
              </a:rPr>
              <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6" name="Content Placeholder 2">
            <a:extLst>
              <a:ext uri="{FF2B5EF4-FFF2-40B4-BE49-F238E27FC236}">
                <a16:creationId xmlns:a16="http://schemas.microsoft.com/office/drawing/2014/main" id="{DD82D22E-9218-4BC5-B91B-2039861AEC67}"/>
              </a:ext>
            </a:extLst>
          </p:cNvPr>
          <p:cNvSpPr txBox="1">
            <a:spLocks/>
          </p:cNvSpPr>
          <p:nvPr/>
        </p:nvSpPr>
        <p:spPr>
          <a:xfrm>
            <a:off x="1818845" y="2477533"/>
            <a:ext cx="9872412" cy="3596695"/>
          </a:xfrm>
          <a:prstGeom prst="rect">
            <a:avLst/>
          </a:prstGeom>
        </p:spPr>
        <p:txBody>
          <a:bodyPr vert="horz" lIns="0" tIns="45720" rIns="0" bIns="45720" rtlCol="0">
            <a:normAutofit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gn="just">
              <a:lnSpc>
                <a:spcPct val="115000"/>
              </a:lnSpc>
              <a:spcAft>
                <a:spcPts val="1000"/>
              </a:spcAft>
              <a:buFont typeface="Wingdings" panose="05000000000000000000" pitchFamily="2" charset="2"/>
              <a:buChar char="§"/>
            </a:pPr>
            <a:r>
              <a:rPr lang="el-GR" sz="1600" dirty="0">
                <a:solidFill>
                  <a:srgbClr val="002060"/>
                </a:solidFill>
                <a:effectLst/>
                <a:ea typeface="Calibri" panose="020F0502020204030204" pitchFamily="34" charset="0"/>
                <a:cs typeface="Times New Roman" panose="02020603050405020304" pitchFamily="18" charset="0"/>
              </a:rPr>
              <a:t>Εξαγγελία όλων των κινήσεων στο εξαγγελτήριο της σχολής, ώστε όποιος θέλει να υποβάλει το ενδιαφέρον του για να λάβει μέρος. </a:t>
            </a:r>
          </a:p>
          <a:p>
            <a:pPr lvl="1" algn="just">
              <a:lnSpc>
                <a:spcPct val="115000"/>
              </a:lnSpc>
              <a:spcAft>
                <a:spcPts val="1000"/>
              </a:spcAft>
              <a:buFont typeface="Wingdings" panose="05000000000000000000" pitchFamily="2" charset="2"/>
              <a:buChar char="§"/>
            </a:pPr>
            <a:r>
              <a:rPr lang="el-GR" sz="1800" dirty="0">
                <a:solidFill>
                  <a:srgbClr val="002060"/>
                </a:solidFill>
                <a:effectLst/>
                <a:ea typeface="Calibri" panose="020F0502020204030204" pitchFamily="34" charset="0"/>
              </a:rPr>
              <a:t>Κατάρτιση καταλόγου ενδιαφερομένων</a:t>
            </a:r>
            <a:r>
              <a:rPr lang="en-US" sz="1800" dirty="0">
                <a:solidFill>
                  <a:srgbClr val="002060"/>
                </a:solidFill>
                <a:effectLst/>
                <a:ea typeface="Calibri" panose="020F0502020204030204" pitchFamily="34" charset="0"/>
              </a:rPr>
              <a:t>.</a:t>
            </a:r>
            <a:endParaRPr lang="el-GR" sz="1600" dirty="0">
              <a:solidFill>
                <a:srgbClr val="002060"/>
              </a:solidFill>
              <a:ea typeface="Calibri" panose="020F0502020204030204" pitchFamily="34" charset="0"/>
              <a:cs typeface="Times New Roman" panose="02020603050405020304" pitchFamily="18" charset="0"/>
            </a:endParaRPr>
          </a:p>
          <a:p>
            <a:pPr lvl="1" algn="just">
              <a:lnSpc>
                <a:spcPct val="115000"/>
              </a:lnSpc>
              <a:spcAft>
                <a:spcPts val="1000"/>
              </a:spcAft>
              <a:buFont typeface="Wingdings" panose="05000000000000000000" pitchFamily="2" charset="2"/>
              <a:buChar char="§"/>
            </a:pPr>
            <a:r>
              <a:rPr lang="el-GR" sz="1800" dirty="0">
                <a:solidFill>
                  <a:srgbClr val="002060"/>
                </a:solidFill>
                <a:effectLst/>
                <a:ea typeface="Calibri" panose="020F0502020204030204" pitchFamily="34" charset="0"/>
                <a:cs typeface="Times New Roman" panose="02020603050405020304" pitchFamily="18" charset="0"/>
              </a:rPr>
              <a:t>Συνεδρίαση  επιτροπής ευρωπαϊκών προγραμμάτων και των συντονιστών Β.Δ. της κάθε ειδικότητας με σκοπό την ετοιμασία ενός </a:t>
            </a:r>
            <a:r>
              <a:rPr lang="en-US" sz="1800" dirty="0">
                <a:solidFill>
                  <a:srgbClr val="002060"/>
                </a:solidFill>
                <a:effectLst/>
                <a:ea typeface="Calibri" panose="020F0502020204030204" pitchFamily="34" charset="0"/>
                <a:cs typeface="Times New Roman" panose="02020603050405020304" pitchFamily="18" charset="0"/>
              </a:rPr>
              <a:t>short list</a:t>
            </a:r>
            <a:r>
              <a:rPr lang="el-GR" sz="1800" dirty="0">
                <a:solidFill>
                  <a:srgbClr val="002060"/>
                </a:solidFill>
                <a:effectLst/>
                <a:ea typeface="Calibri" panose="020F0502020204030204" pitchFamily="34" charset="0"/>
                <a:cs typeface="Times New Roman" panose="02020603050405020304" pitchFamily="18" charset="0"/>
              </a:rPr>
              <a:t> 3 υποψηφίων για κάθε θέση.</a:t>
            </a:r>
          </a:p>
          <a:p>
            <a:pPr lvl="1" algn="just">
              <a:lnSpc>
                <a:spcPct val="115000"/>
              </a:lnSpc>
              <a:spcAft>
                <a:spcPts val="1000"/>
              </a:spcAft>
              <a:buFont typeface="Wingdings" panose="05000000000000000000" pitchFamily="2" charset="2"/>
              <a:buChar char="§"/>
            </a:pPr>
            <a:r>
              <a:rPr lang="el-GR" sz="1800" dirty="0">
                <a:solidFill>
                  <a:srgbClr val="002060"/>
                </a:solidFill>
                <a:effectLst/>
                <a:ea typeface="Calibri" panose="020F0502020204030204" pitchFamily="34" charset="0"/>
                <a:cs typeface="Times New Roman" panose="02020603050405020304" pitchFamily="18" charset="0"/>
              </a:rPr>
              <a:t>Παράδοση του </a:t>
            </a:r>
            <a:r>
              <a:rPr lang="en-US" sz="1800" dirty="0">
                <a:solidFill>
                  <a:srgbClr val="002060"/>
                </a:solidFill>
                <a:effectLst/>
                <a:ea typeface="Calibri" panose="020F0502020204030204" pitchFamily="34" charset="0"/>
                <a:cs typeface="Times New Roman" panose="02020603050405020304" pitchFamily="18" charset="0"/>
              </a:rPr>
              <a:t>short list </a:t>
            </a:r>
            <a:r>
              <a:rPr lang="el-GR" sz="1800" dirty="0">
                <a:solidFill>
                  <a:srgbClr val="002060"/>
                </a:solidFill>
                <a:effectLst/>
                <a:ea typeface="Calibri" panose="020F0502020204030204" pitchFamily="34" charset="0"/>
                <a:cs typeface="Times New Roman" panose="02020603050405020304" pitchFamily="18" charset="0"/>
              </a:rPr>
              <a:t>στον Υπεύθυνο</a:t>
            </a:r>
            <a:r>
              <a:rPr lang="en-US" sz="1800" dirty="0">
                <a:solidFill>
                  <a:srgbClr val="002060"/>
                </a:solidFill>
                <a:effectLst/>
                <a:ea typeface="Calibri" panose="020F0502020204030204" pitchFamily="34" charset="0"/>
                <a:cs typeface="Times New Roman" panose="02020603050405020304" pitchFamily="18" charset="0"/>
              </a:rPr>
              <a:t> </a:t>
            </a:r>
            <a:r>
              <a:rPr lang="el-GR" sz="1800" dirty="0">
                <a:solidFill>
                  <a:srgbClr val="002060"/>
                </a:solidFill>
                <a:effectLst/>
                <a:ea typeface="Calibri" panose="020F0502020204030204" pitchFamily="34" charset="0"/>
                <a:cs typeface="Times New Roman" panose="02020603050405020304" pitchFamily="18" charset="0"/>
              </a:rPr>
              <a:t>Εκπαιδευτικ</a:t>
            </a:r>
            <a:r>
              <a:rPr lang="el-GR" sz="1800" dirty="0">
                <a:solidFill>
                  <a:srgbClr val="002060"/>
                </a:solidFill>
                <a:ea typeface="Calibri" panose="020F0502020204030204" pitchFamily="34" charset="0"/>
                <a:cs typeface="Times New Roman" panose="02020603050405020304" pitchFamily="18" charset="0"/>
              </a:rPr>
              <a:t>ό</a:t>
            </a:r>
            <a:r>
              <a:rPr lang="el-GR" sz="1800" dirty="0">
                <a:solidFill>
                  <a:srgbClr val="002060"/>
                </a:solidFill>
                <a:effectLst/>
                <a:ea typeface="Calibri" panose="020F0502020204030204" pitchFamily="34" charset="0"/>
                <a:cs typeface="Times New Roman" panose="02020603050405020304" pitchFamily="18" charset="0"/>
              </a:rPr>
              <a:t> για Ευρωπαϊκά Προγράμματα.</a:t>
            </a:r>
          </a:p>
          <a:p>
            <a:pPr lvl="1" algn="just">
              <a:lnSpc>
                <a:spcPct val="115000"/>
              </a:lnSpc>
              <a:spcAft>
                <a:spcPts val="1000"/>
              </a:spcAft>
              <a:buFont typeface="Wingdings" panose="05000000000000000000" pitchFamily="2" charset="2"/>
              <a:buChar char="§"/>
            </a:pPr>
            <a:r>
              <a:rPr lang="el-GR" sz="1800" dirty="0">
                <a:solidFill>
                  <a:srgbClr val="002060"/>
                </a:solidFill>
                <a:effectLst/>
                <a:ea typeface="Calibri" panose="020F0502020204030204" pitchFamily="34" charset="0"/>
                <a:cs typeface="Times New Roman" panose="02020603050405020304" pitchFamily="18" charset="0"/>
              </a:rPr>
              <a:t>Ενημέρωση του Διευθυντή ο οποίος έχει και τον τελικό λόγο για έγκριση ή απόρριψη του κάθε υποψηφίου.</a:t>
            </a:r>
          </a:p>
          <a:p>
            <a:pPr lvl="1" algn="just">
              <a:lnSpc>
                <a:spcPct val="115000"/>
              </a:lnSpc>
              <a:spcAft>
                <a:spcPts val="1000"/>
              </a:spcAft>
              <a:buFont typeface="Wingdings" panose="05000000000000000000" pitchFamily="2" charset="2"/>
              <a:buChar char="§"/>
            </a:pPr>
            <a:r>
              <a:rPr lang="el-GR" sz="1800" dirty="0">
                <a:solidFill>
                  <a:srgbClr val="002060"/>
                </a:solidFill>
                <a:effectLst/>
                <a:ea typeface="Calibri" panose="020F0502020204030204" pitchFamily="34" charset="0"/>
                <a:cs typeface="Times New Roman" panose="02020603050405020304" pitchFamily="18" charset="0"/>
              </a:rPr>
              <a:t>Κατάρτιση τελικού καταλόγου από τον διευθυντή της σχολής</a:t>
            </a:r>
            <a:r>
              <a:rPr lang="en-US" sz="1800" dirty="0">
                <a:solidFill>
                  <a:srgbClr val="002060"/>
                </a:solidFill>
                <a:effectLst/>
                <a:ea typeface="Calibri" panose="020F0502020204030204" pitchFamily="34" charset="0"/>
                <a:cs typeface="Times New Roman" panose="02020603050405020304" pitchFamily="18" charset="0"/>
              </a:rPr>
              <a:t>.</a:t>
            </a:r>
          </a:p>
          <a:p>
            <a:pPr lvl="1" algn="just">
              <a:lnSpc>
                <a:spcPct val="115000"/>
              </a:lnSpc>
              <a:spcAft>
                <a:spcPts val="1000"/>
              </a:spcAft>
              <a:buFont typeface="Wingdings" panose="05000000000000000000" pitchFamily="2" charset="2"/>
              <a:buChar char="§"/>
            </a:pPr>
            <a:endParaRPr lang="en-US" sz="1600" dirty="0">
              <a:solidFill>
                <a:srgbClr val="002060"/>
              </a:solidFill>
              <a:effectLst/>
              <a:ea typeface="Calibri" panose="020F0502020204030204" pitchFamily="34" charset="0"/>
              <a:cs typeface="Times New Roman" panose="02020603050405020304" pitchFamily="18" charset="0"/>
            </a:endParaRPr>
          </a:p>
          <a:p>
            <a:pPr lvl="1" algn="just">
              <a:lnSpc>
                <a:spcPct val="115000"/>
              </a:lnSpc>
              <a:spcAft>
                <a:spcPts val="1000"/>
              </a:spcAft>
              <a:buFont typeface="Wingdings" panose="05000000000000000000" pitchFamily="2" charset="2"/>
              <a:buChar char="§"/>
            </a:pPr>
            <a:endParaRPr lang="en-US" sz="1600" dirty="0">
              <a:solidFill>
                <a:srgbClr val="002060"/>
              </a:solidFill>
              <a:effectLst/>
              <a:ea typeface="Calibri" panose="020F0502020204030204" pitchFamily="34" charset="0"/>
              <a:cs typeface="Times New Roman" panose="02020603050405020304" pitchFamily="18" charset="0"/>
            </a:endParaRPr>
          </a:p>
          <a:p>
            <a:pPr lvl="1"/>
            <a:endParaRPr lang="en-US" sz="1800" dirty="0">
              <a:solidFill>
                <a:srgbClr val="002060"/>
              </a:solidFill>
              <a:effectLst/>
              <a:ea typeface="Calibri" panose="020F0502020204030204" pitchFamily="34" charset="0"/>
            </a:endParaRPr>
          </a:p>
          <a:p>
            <a:pPr lvl="1"/>
            <a:endParaRPr lang="en-US" sz="1800" dirty="0">
              <a:solidFill>
                <a:srgbClr val="002060"/>
              </a:solidFill>
              <a:effectLst/>
              <a:ea typeface="Calibri" panose="020F0502020204030204" pitchFamily="34" charset="0"/>
            </a:endParaRPr>
          </a:p>
          <a:p>
            <a:pPr lvl="1"/>
            <a:endParaRPr lang="el-GR" altLang="el-GR" sz="2800" dirty="0">
              <a:solidFill>
                <a:srgbClr val="002060"/>
              </a:solidFill>
            </a:endParaRPr>
          </a:p>
          <a:p>
            <a:pPr marL="201168" lvl="1" indent="0">
              <a:buFont typeface="Calibri" pitchFamily="34" charset="0"/>
              <a:buNone/>
            </a:pPr>
            <a:endParaRPr lang="el-GR" altLang="el-GR" sz="2800" dirty="0">
              <a:solidFill>
                <a:srgbClr val="002060"/>
              </a:solidFill>
            </a:endParaRPr>
          </a:p>
        </p:txBody>
      </p:sp>
    </p:spTree>
    <p:extLst>
      <p:ext uri="{BB962C8B-B14F-4D97-AF65-F5344CB8AC3E}">
        <p14:creationId xmlns:p14="http://schemas.microsoft.com/office/powerpoint/2010/main" val="59623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991827"/>
            <a:ext cx="7449562" cy="485708"/>
          </a:xfrm>
        </p:spPr>
        <p:txBody>
          <a:bodyPr>
            <a:noAutofit/>
          </a:bodyPr>
          <a:lstStyle/>
          <a:p>
            <a:pPr algn="just">
              <a:lnSpc>
                <a:spcPct val="115000"/>
              </a:lnSpc>
              <a:spcAft>
                <a:spcPts val="1000"/>
              </a:spcAft>
            </a:pPr>
            <a:r>
              <a:rPr lang="el-GR" sz="2400" b="1" dirty="0">
                <a:solidFill>
                  <a:srgbClr val="002060"/>
                </a:solidFill>
                <a:effectLst/>
                <a:ea typeface="Calibri" panose="020F0502020204030204" pitchFamily="34" charset="0"/>
                <a:cs typeface="GothicE" panose="00000400000000000000" pitchFamily="2" charset="0"/>
              </a:rPr>
              <a:t>Κριτήρια επιλογής </a:t>
            </a:r>
            <a:r>
              <a:rPr lang="el-GR" sz="2400" b="1" dirty="0">
                <a:solidFill>
                  <a:srgbClr val="002060"/>
                </a:solidFill>
                <a:ea typeface="Calibri" panose="020F0502020204030204" pitchFamily="34" charset="0"/>
                <a:cs typeface="GothicE" panose="00000400000000000000" pitchFamily="2" charset="0"/>
              </a:rPr>
              <a:t>Σ</a:t>
            </a:r>
            <a:r>
              <a:rPr lang="el-GR" sz="2400" b="1" dirty="0">
                <a:solidFill>
                  <a:srgbClr val="002060"/>
                </a:solidFill>
                <a:effectLst/>
                <a:ea typeface="Calibri" panose="020F0502020204030204" pitchFamily="34" charset="0"/>
                <a:cs typeface="GothicE" panose="00000400000000000000" pitchFamily="2" charset="0"/>
              </a:rPr>
              <a:t>υνοδών </a:t>
            </a:r>
            <a:r>
              <a:rPr lang="el-GR" sz="2400" b="1" dirty="0">
                <a:solidFill>
                  <a:srgbClr val="002060"/>
                </a:solidFill>
                <a:ea typeface="Calibri" panose="020F0502020204030204" pitchFamily="34" charset="0"/>
                <a:cs typeface="GothicE" panose="00000400000000000000" pitchFamily="2" charset="0"/>
              </a:rPr>
              <a:t>Ε</a:t>
            </a:r>
            <a:r>
              <a:rPr lang="el-GR" sz="2400" b="1" dirty="0">
                <a:solidFill>
                  <a:srgbClr val="002060"/>
                </a:solidFill>
                <a:effectLst/>
                <a:ea typeface="Calibri" panose="020F0502020204030204" pitchFamily="34" charset="0"/>
                <a:cs typeface="GothicE" panose="00000400000000000000" pitchFamily="2" charset="0"/>
              </a:rPr>
              <a:t>κπαιδευτικών </a:t>
            </a:r>
            <a:endParaRPr lang="en-US" sz="2400" dirty="0">
              <a:solidFill>
                <a:srgbClr val="002060"/>
              </a:solidFill>
              <a:effectLst/>
              <a:ea typeface="Calibri" panose="020F0502020204030204" pitchFamily="34" charset="0"/>
              <a:cs typeface="GothicE" panose="00000400000000000000" pitchFamily="2" charset="0"/>
            </a:endParaRPr>
          </a:p>
          <a:p>
            <a:pPr marL="201168" lvl="1" indent="0">
              <a:buNone/>
            </a:pPr>
            <a:endParaRPr lang="el-GR" altLang="el-GR" sz="2400" dirty="0">
              <a:solidFill>
                <a:srgbClr val="002060"/>
              </a:solidFill>
              <a:cs typeface="GothicE" panose="00000400000000000000" pitchFamily="2" charset="0"/>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r>
              <a:rPr lang="el-GR" b="1" dirty="0">
                <a:solidFill>
                  <a:srgbClr val="002060"/>
                </a:solidFill>
              </a:rPr>
              <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6" name="Content Placeholder 2">
            <a:extLst>
              <a:ext uri="{FF2B5EF4-FFF2-40B4-BE49-F238E27FC236}">
                <a16:creationId xmlns:a16="http://schemas.microsoft.com/office/drawing/2014/main" id="{DD82D22E-9218-4BC5-B91B-2039861AEC67}"/>
              </a:ext>
            </a:extLst>
          </p:cNvPr>
          <p:cNvSpPr txBox="1">
            <a:spLocks/>
          </p:cNvSpPr>
          <p:nvPr/>
        </p:nvSpPr>
        <p:spPr>
          <a:xfrm>
            <a:off x="1818845" y="2477533"/>
            <a:ext cx="9993710" cy="2728949"/>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l-GR" sz="2400" dirty="0">
                <a:solidFill>
                  <a:srgbClr val="002060"/>
                </a:solidFill>
                <a:effectLst/>
                <a:ea typeface="Calibri" panose="020F0502020204030204" pitchFamily="34" charset="0"/>
                <a:cs typeface="Times New Roman" panose="02020603050405020304" pitchFamily="18" charset="0"/>
              </a:rPr>
              <a:t>Η εξαίρετη γνώση της αγγλικής γλώσσας</a:t>
            </a:r>
            <a:endParaRPr lang="en-US" sz="2400" dirty="0">
              <a:solidFill>
                <a:srgbClr val="002060"/>
              </a:solidFill>
              <a:effectLst/>
              <a:ea typeface="Calibri" panose="020F0502020204030204" pitchFamily="34" charset="0"/>
              <a:cs typeface="Times New Roman" panose="02020603050405020304" pitchFamily="18" charset="0"/>
            </a:endParaRPr>
          </a:p>
          <a:p>
            <a:pPr lvl="1"/>
            <a:r>
              <a:rPr lang="el-GR" sz="2400" dirty="0">
                <a:solidFill>
                  <a:srgbClr val="002060"/>
                </a:solidFill>
                <a:effectLst/>
                <a:ea typeface="Calibri" panose="020F0502020204030204" pitchFamily="34" charset="0"/>
              </a:rPr>
              <a:t>Οι άριστες σχέσεις με τους μαθητές και τους συναδέλφους</a:t>
            </a:r>
            <a:r>
              <a:rPr lang="en-US" sz="2400" dirty="0">
                <a:solidFill>
                  <a:srgbClr val="002060"/>
                </a:solidFill>
                <a:effectLst/>
                <a:ea typeface="Calibri" panose="020F0502020204030204" pitchFamily="34" charset="0"/>
              </a:rPr>
              <a:t>.</a:t>
            </a:r>
          </a:p>
          <a:p>
            <a:pPr lvl="1"/>
            <a:r>
              <a:rPr lang="el-GR" sz="2400" dirty="0">
                <a:solidFill>
                  <a:srgbClr val="002060"/>
                </a:solidFill>
                <a:effectLst/>
                <a:ea typeface="Calibri" panose="020F0502020204030204" pitchFamily="34" charset="0"/>
                <a:cs typeface="Times New Roman" panose="02020603050405020304" pitchFamily="18" charset="0"/>
              </a:rPr>
              <a:t>Η ακεραιότητα του χαρακτήρα, δημοκρατικές αξίες και ικανότητα διαχείρισης κρίσεων. </a:t>
            </a:r>
            <a:endParaRPr lang="en-US" sz="2400" dirty="0">
              <a:solidFill>
                <a:srgbClr val="002060"/>
              </a:solidFill>
              <a:effectLst/>
              <a:ea typeface="Calibri" panose="020F0502020204030204" pitchFamily="34" charset="0"/>
              <a:cs typeface="Times New Roman" panose="02020603050405020304" pitchFamily="18" charset="0"/>
            </a:endParaRPr>
          </a:p>
          <a:p>
            <a:pPr lvl="1"/>
            <a:r>
              <a:rPr lang="el-GR" sz="2400" dirty="0">
                <a:solidFill>
                  <a:srgbClr val="002060"/>
                </a:solidFill>
                <a:effectLst/>
                <a:ea typeface="Calibri" panose="020F0502020204030204" pitchFamily="34" charset="0"/>
                <a:cs typeface="Times New Roman" panose="02020603050405020304" pitchFamily="18" charset="0"/>
              </a:rPr>
              <a:t>Μονιμότητα και αρχαιότητα (χωρίς να γίνονται διακρίσεις ή να αποκλείονται εκ των προτέρων έκτακτοι ή συμβασιούχοι εκπαιδευτικοί)</a:t>
            </a:r>
            <a:r>
              <a:rPr lang="en-US" sz="2400" dirty="0">
                <a:solidFill>
                  <a:srgbClr val="002060"/>
                </a:solidFill>
                <a:effectLst/>
                <a:ea typeface="Calibri" panose="020F0502020204030204" pitchFamily="34" charset="0"/>
                <a:cs typeface="Times New Roman" panose="02020603050405020304" pitchFamily="18" charset="0"/>
              </a:rPr>
              <a:t>.</a:t>
            </a:r>
            <a:endParaRPr lang="en-US" sz="2400" dirty="0">
              <a:solidFill>
                <a:srgbClr val="002060"/>
              </a:solidFill>
              <a:effectLst/>
              <a:ea typeface="Calibri" panose="020F0502020204030204" pitchFamily="34" charset="0"/>
            </a:endParaRPr>
          </a:p>
          <a:p>
            <a:pPr lvl="1"/>
            <a:endParaRPr lang="en-US" sz="2400" dirty="0">
              <a:solidFill>
                <a:srgbClr val="002060"/>
              </a:solidFill>
              <a:effectLst/>
              <a:ea typeface="Calibri" panose="020F0502020204030204" pitchFamily="34" charset="0"/>
            </a:endParaRPr>
          </a:p>
          <a:p>
            <a:pPr lvl="1"/>
            <a:endParaRPr lang="en-US" sz="2400" dirty="0">
              <a:solidFill>
                <a:srgbClr val="002060"/>
              </a:solidFill>
              <a:effectLst/>
              <a:ea typeface="Calibri" panose="020F0502020204030204" pitchFamily="34" charset="0"/>
            </a:endParaRPr>
          </a:p>
          <a:p>
            <a:pPr lvl="1"/>
            <a:endParaRPr lang="en-US" sz="2400" dirty="0">
              <a:solidFill>
                <a:srgbClr val="002060"/>
              </a:solidFill>
              <a:effectLst/>
              <a:ea typeface="Calibri" panose="020F0502020204030204" pitchFamily="34" charset="0"/>
            </a:endParaRPr>
          </a:p>
          <a:p>
            <a:pPr lvl="1"/>
            <a:endParaRPr lang="el-GR" altLang="el-GR" sz="2400" dirty="0">
              <a:solidFill>
                <a:srgbClr val="002060"/>
              </a:solidFill>
            </a:endParaRPr>
          </a:p>
          <a:p>
            <a:pPr marL="201168" lvl="1" indent="0">
              <a:buFont typeface="Calibri" pitchFamily="34" charset="0"/>
              <a:buNone/>
            </a:pPr>
            <a:endParaRPr lang="el-GR" altLang="el-GR" sz="2400" dirty="0">
              <a:solidFill>
                <a:srgbClr val="002060"/>
              </a:solidFill>
            </a:endParaRPr>
          </a:p>
        </p:txBody>
      </p:sp>
    </p:spTree>
    <p:extLst>
      <p:ext uri="{BB962C8B-B14F-4D97-AF65-F5344CB8AC3E}">
        <p14:creationId xmlns:p14="http://schemas.microsoft.com/office/powerpoint/2010/main" val="202577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991827"/>
            <a:ext cx="5200883" cy="485708"/>
          </a:xfrm>
        </p:spPr>
        <p:txBody>
          <a:bodyPr>
            <a:normAutofit lnSpcReduction="10000"/>
          </a:bodyPr>
          <a:lstStyle/>
          <a:p>
            <a:pPr marL="201168" lvl="1" indent="0">
              <a:buNone/>
            </a:pPr>
            <a:r>
              <a:rPr lang="el-GR" altLang="el-GR" sz="2400" dirty="0">
                <a:solidFill>
                  <a:srgbClr val="002060"/>
                </a:solidFill>
              </a:rPr>
              <a:t>Καθήκοντα Υπεύθυνου Κινητικότητας</a:t>
            </a:r>
          </a:p>
          <a:p>
            <a:pPr marL="201168" lvl="1" indent="0">
              <a:buNone/>
            </a:pPr>
            <a:endParaRPr lang="el-GR" altLang="el-GR" sz="2400" dirty="0">
              <a:solidFill>
                <a:srgbClr val="002060"/>
              </a:solidFill>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r>
              <a:rPr lang="el-GR" b="1" dirty="0">
                <a:solidFill>
                  <a:srgbClr val="002060"/>
                </a:solidFill>
              </a:rPr>
              <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6" name="Content Placeholder 2">
            <a:extLst>
              <a:ext uri="{FF2B5EF4-FFF2-40B4-BE49-F238E27FC236}">
                <a16:creationId xmlns:a16="http://schemas.microsoft.com/office/drawing/2014/main" id="{DD82D22E-9218-4BC5-B91B-2039861AEC67}"/>
              </a:ext>
            </a:extLst>
          </p:cNvPr>
          <p:cNvSpPr txBox="1">
            <a:spLocks/>
          </p:cNvSpPr>
          <p:nvPr/>
        </p:nvSpPr>
        <p:spPr>
          <a:xfrm>
            <a:off x="1818845" y="2477534"/>
            <a:ext cx="9872412" cy="3372760"/>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Επικοινωνία με τον φορέα υποδοχής και συμφωνία όσον αφορά την ημερομηνία διεξαγωγής της κίνησης σε συνεργασία με τον υπεύθυνο ευρωπαϊκών προγραμμάτων της σχολής.</a:t>
            </a:r>
            <a:endParaRPr lang="el-GR" sz="2000" dirty="0">
              <a:solidFill>
                <a:srgbClr val="002060"/>
              </a:solidFill>
              <a:ea typeface="Calibri" panose="020F0502020204030204" pitchFamily="34" charset="0"/>
              <a:cs typeface="Times New Roman" panose="02020603050405020304" pitchFamily="18" charset="0"/>
            </a:endParaRPr>
          </a:p>
          <a:p>
            <a:pPr lvl="1">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Ετοιμασία όλων των εντύπων που χρειάζεται για ενημέρωση των μαθητών για τα ευρωπαϊκά προγράμματα καθώς επίσης και τις  αιτήσεις συμμετοχής.</a:t>
            </a:r>
            <a:endParaRPr lang="el-GR" sz="2000" dirty="0">
              <a:solidFill>
                <a:srgbClr val="002060"/>
              </a:solidFill>
              <a:ea typeface="Calibri" panose="020F0502020204030204" pitchFamily="34" charset="0"/>
              <a:cs typeface="Times New Roman" panose="02020603050405020304" pitchFamily="18" charset="0"/>
            </a:endParaRPr>
          </a:p>
          <a:p>
            <a:pPr lvl="1">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Παραλαβή βαθμολογιών  των μαθητών από την γραμματεία και επιλογή των μαθητών (σύμφωνα με τα κριτήρια επιλογής που θα καθοριστούν μαζί με τον συντονιστή του προγράμματος και τον Υπεύθυνο Εκπαιδευτικό των Ευρωπαϊκών προγραμμάτων). </a:t>
            </a:r>
          </a:p>
          <a:p>
            <a:pPr lvl="1"/>
            <a:endParaRPr lang="en-US" sz="1800" dirty="0">
              <a:solidFill>
                <a:srgbClr val="002060"/>
              </a:solidFill>
              <a:effectLst/>
              <a:ea typeface="Calibri" panose="020F0502020204030204" pitchFamily="34" charset="0"/>
            </a:endParaRPr>
          </a:p>
          <a:p>
            <a:pPr lvl="1"/>
            <a:endParaRPr lang="en-US" sz="1800" dirty="0">
              <a:solidFill>
                <a:srgbClr val="002060"/>
              </a:solidFill>
              <a:effectLst/>
              <a:ea typeface="Calibri" panose="020F0502020204030204" pitchFamily="34" charset="0"/>
            </a:endParaRPr>
          </a:p>
          <a:p>
            <a:pPr lvl="1"/>
            <a:endParaRPr lang="el-GR" altLang="el-GR" sz="2800" dirty="0">
              <a:solidFill>
                <a:srgbClr val="002060"/>
              </a:solidFill>
            </a:endParaRPr>
          </a:p>
          <a:p>
            <a:pPr marL="201168" lvl="1" indent="0">
              <a:buFont typeface="Calibri" pitchFamily="34" charset="0"/>
              <a:buNone/>
            </a:pPr>
            <a:endParaRPr lang="el-GR" altLang="el-GR" sz="2800" dirty="0">
              <a:solidFill>
                <a:srgbClr val="002060"/>
              </a:solidFill>
            </a:endParaRPr>
          </a:p>
        </p:txBody>
      </p:sp>
    </p:spTree>
    <p:extLst>
      <p:ext uri="{BB962C8B-B14F-4D97-AF65-F5344CB8AC3E}">
        <p14:creationId xmlns:p14="http://schemas.microsoft.com/office/powerpoint/2010/main" val="274363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991827"/>
            <a:ext cx="5200883" cy="485708"/>
          </a:xfrm>
        </p:spPr>
        <p:txBody>
          <a:bodyPr>
            <a:normAutofit lnSpcReduction="10000"/>
          </a:bodyPr>
          <a:lstStyle/>
          <a:p>
            <a:pPr marL="201168" lvl="1" indent="0">
              <a:buNone/>
            </a:pPr>
            <a:r>
              <a:rPr lang="el-GR" altLang="el-GR" sz="2400" dirty="0">
                <a:solidFill>
                  <a:srgbClr val="002060"/>
                </a:solidFill>
              </a:rPr>
              <a:t>Καθήκοντα Υπεύθυνου Κινητικότητας</a:t>
            </a:r>
          </a:p>
          <a:p>
            <a:pPr marL="201168" lvl="1" indent="0">
              <a:buNone/>
            </a:pPr>
            <a:endParaRPr lang="el-GR" altLang="el-GR" sz="2400" dirty="0">
              <a:solidFill>
                <a:srgbClr val="002060"/>
              </a:solidFill>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r>
              <a:rPr lang="el-GR" b="1" dirty="0">
                <a:solidFill>
                  <a:srgbClr val="002060"/>
                </a:solidFill>
              </a:rPr>
              <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6" name="Content Placeholder 2">
            <a:extLst>
              <a:ext uri="{FF2B5EF4-FFF2-40B4-BE49-F238E27FC236}">
                <a16:creationId xmlns:a16="http://schemas.microsoft.com/office/drawing/2014/main" id="{DD82D22E-9218-4BC5-B91B-2039861AEC67}"/>
              </a:ext>
            </a:extLst>
          </p:cNvPr>
          <p:cNvSpPr txBox="1">
            <a:spLocks/>
          </p:cNvSpPr>
          <p:nvPr/>
        </p:nvSpPr>
        <p:spPr>
          <a:xfrm>
            <a:off x="1818845" y="2477533"/>
            <a:ext cx="9872412" cy="375531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35508" lvl="1" indent="-342900">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Συγκέντρωση στοιχείων των μαθητών που χρειάζονται για το ταξίδι, φωτοαντίγραφα ταυτοτήτων </a:t>
            </a:r>
            <a:r>
              <a:rPr lang="el-GR" sz="2000" dirty="0">
                <a:solidFill>
                  <a:srgbClr val="002060"/>
                </a:solidFill>
                <a:ea typeface="Calibri" panose="020F0502020204030204" pitchFamily="34" charset="0"/>
                <a:cs typeface="Times New Roman" panose="02020603050405020304" pitchFamily="18" charset="0"/>
              </a:rPr>
              <a:t>δ</a:t>
            </a:r>
            <a:r>
              <a:rPr lang="el-GR" sz="2000" dirty="0">
                <a:solidFill>
                  <a:srgbClr val="002060"/>
                </a:solidFill>
                <a:effectLst/>
                <a:ea typeface="Calibri" panose="020F0502020204030204" pitchFamily="34" charset="0"/>
                <a:cs typeface="Times New Roman" panose="02020603050405020304" pitchFamily="18" charset="0"/>
              </a:rPr>
              <a:t>ημιουργία λογαριασμού ηλεκτρονικού ταχυδρομείου για κάθε μαθητή που θα λάβει μέρος στο πρόγραμμα. Στοιχεία  γονέων και διευθύνσεις  μεριμνά για άδειες εξόδου από την Κύπρο για τους άρρενες μαθητές. </a:t>
            </a:r>
            <a:endParaRPr lang="en-US" sz="2000" dirty="0">
              <a:solidFill>
                <a:srgbClr val="002060"/>
              </a:solidFill>
              <a:ea typeface="Calibri" panose="020F0502020204030204" pitchFamily="34" charset="0"/>
              <a:cs typeface="Times New Roman" panose="02020603050405020304" pitchFamily="18" charset="0"/>
            </a:endParaRPr>
          </a:p>
          <a:p>
            <a:pPr marL="635508" lvl="1" indent="-342900">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Εξασφάλιση τριών προσφορών για την αγορά των αεροπορικών εισιτηρίων. Κατακύρωση προσφοράς σε συνεργασία με το λογιστήριο του σχολείου.</a:t>
            </a:r>
            <a:endParaRPr lang="en-US" sz="2000" dirty="0">
              <a:solidFill>
                <a:srgbClr val="002060"/>
              </a:solidFill>
              <a:ea typeface="Calibri" panose="020F0502020204030204" pitchFamily="34" charset="0"/>
              <a:cs typeface="Times New Roman" panose="02020603050405020304" pitchFamily="18" charset="0"/>
            </a:endParaRPr>
          </a:p>
          <a:p>
            <a:pPr marL="635508" lvl="1" indent="-342900">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Ετοιμασία όλων των αναγκαίων εντύπων που χρειάζεται να υπογραφούν από τον φορέα υποδοχής ( </a:t>
            </a:r>
            <a:r>
              <a:rPr lang="en-US" sz="2000" dirty="0">
                <a:solidFill>
                  <a:srgbClr val="002060"/>
                </a:solidFill>
                <a:effectLst/>
                <a:ea typeface="Calibri" panose="020F0502020204030204" pitchFamily="34" charset="0"/>
                <a:cs typeface="Times New Roman" panose="02020603050405020304" pitchFamily="18" charset="0"/>
              </a:rPr>
              <a:t>Grand agreements</a:t>
            </a:r>
            <a:r>
              <a:rPr lang="el-GR" sz="2000" dirty="0">
                <a:solidFill>
                  <a:srgbClr val="002060"/>
                </a:solidFill>
                <a:effectLst/>
                <a:ea typeface="Calibri" panose="020F0502020204030204" pitchFamily="34" charset="0"/>
                <a:cs typeface="Times New Roman" panose="02020603050405020304" pitchFamily="18" charset="0"/>
              </a:rPr>
              <a:t>,</a:t>
            </a:r>
            <a:r>
              <a:rPr lang="en-US" sz="2000" dirty="0">
                <a:solidFill>
                  <a:srgbClr val="002060"/>
                </a:solidFill>
                <a:effectLst/>
                <a:ea typeface="Calibri" panose="020F0502020204030204" pitchFamily="34" charset="0"/>
                <a:cs typeface="Times New Roman" panose="02020603050405020304" pitchFamily="18" charset="0"/>
              </a:rPr>
              <a:t>learning agreements quality commitment agreements</a:t>
            </a:r>
            <a:r>
              <a:rPr lang="el-GR" sz="2000" dirty="0">
                <a:solidFill>
                  <a:srgbClr val="002060"/>
                </a:solidFill>
                <a:effectLst/>
                <a:ea typeface="Calibri" panose="020F0502020204030204" pitchFamily="34" charset="0"/>
                <a:cs typeface="Times New Roman" panose="02020603050405020304" pitchFamily="18" charset="0"/>
              </a:rPr>
              <a:t>  και </a:t>
            </a:r>
            <a:r>
              <a:rPr lang="en-US" sz="2000" dirty="0">
                <a:solidFill>
                  <a:srgbClr val="002060"/>
                </a:solidFill>
                <a:effectLst/>
                <a:ea typeface="Calibri" panose="020F0502020204030204" pitchFamily="34" charset="0"/>
                <a:cs typeface="Times New Roman" panose="02020603050405020304" pitchFamily="18" charset="0"/>
              </a:rPr>
              <a:t>Euro passes</a:t>
            </a:r>
            <a:r>
              <a:rPr lang="el-GR" sz="2000" dirty="0">
                <a:solidFill>
                  <a:srgbClr val="002060"/>
                </a:solidFill>
                <a:effectLst/>
                <a:ea typeface="Calibri" panose="020F0502020204030204" pitchFamily="34" charset="0"/>
                <a:cs typeface="Times New Roman" panose="02020603050405020304" pitchFamily="18" charset="0"/>
              </a:rPr>
              <a:t> για κάθε μαθητή).</a:t>
            </a:r>
            <a:endParaRPr lang="en-US" sz="2000" dirty="0">
              <a:solidFill>
                <a:srgbClr val="002060"/>
              </a:solidFill>
              <a:effectLst/>
              <a:ea typeface="Calibri" panose="020F0502020204030204" pitchFamily="34" charset="0"/>
              <a:cs typeface="Times New Roman" panose="02020603050405020304" pitchFamily="18" charset="0"/>
            </a:endParaRPr>
          </a:p>
          <a:p>
            <a:pPr lvl="1"/>
            <a:endParaRPr lang="en-US" sz="2000" dirty="0">
              <a:solidFill>
                <a:srgbClr val="002060"/>
              </a:solidFill>
              <a:effectLst/>
              <a:ea typeface="Calibri" panose="020F0502020204030204" pitchFamily="34" charset="0"/>
            </a:endParaRPr>
          </a:p>
          <a:p>
            <a:pPr lvl="1"/>
            <a:endParaRPr lang="en-US" sz="2000" dirty="0">
              <a:solidFill>
                <a:srgbClr val="002060"/>
              </a:solidFill>
              <a:effectLst/>
              <a:ea typeface="Calibri" panose="020F0502020204030204" pitchFamily="34" charset="0"/>
            </a:endParaRPr>
          </a:p>
          <a:p>
            <a:pPr lvl="1"/>
            <a:endParaRPr lang="el-GR" altLang="el-GR" sz="2000" dirty="0">
              <a:solidFill>
                <a:srgbClr val="002060"/>
              </a:solidFill>
            </a:endParaRPr>
          </a:p>
          <a:p>
            <a:pPr marL="201168" lvl="1" indent="0">
              <a:buFont typeface="Calibri" pitchFamily="34" charset="0"/>
              <a:buNone/>
            </a:pPr>
            <a:endParaRPr lang="el-GR" altLang="el-GR" sz="2000" dirty="0">
              <a:solidFill>
                <a:srgbClr val="002060"/>
              </a:solidFill>
            </a:endParaRPr>
          </a:p>
        </p:txBody>
      </p:sp>
    </p:spTree>
    <p:extLst>
      <p:ext uri="{BB962C8B-B14F-4D97-AF65-F5344CB8AC3E}">
        <p14:creationId xmlns:p14="http://schemas.microsoft.com/office/powerpoint/2010/main" val="764928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991827"/>
            <a:ext cx="5200883" cy="485708"/>
          </a:xfrm>
        </p:spPr>
        <p:txBody>
          <a:bodyPr>
            <a:normAutofit lnSpcReduction="10000"/>
          </a:bodyPr>
          <a:lstStyle/>
          <a:p>
            <a:pPr marL="201168" lvl="1" indent="0">
              <a:buNone/>
            </a:pPr>
            <a:r>
              <a:rPr lang="el-GR" altLang="el-GR" sz="2400" dirty="0">
                <a:solidFill>
                  <a:srgbClr val="002060"/>
                </a:solidFill>
              </a:rPr>
              <a:t>Καθήκοντα Υπεύθυνου Κινητικότητας</a:t>
            </a:r>
          </a:p>
          <a:p>
            <a:pPr marL="201168" lvl="1" indent="0">
              <a:buNone/>
            </a:pPr>
            <a:endParaRPr lang="el-GR" altLang="el-GR" sz="2400" dirty="0">
              <a:solidFill>
                <a:srgbClr val="002060"/>
              </a:solidFill>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r>
              <a:rPr lang="el-GR" b="1" dirty="0">
                <a:solidFill>
                  <a:srgbClr val="002060"/>
                </a:solidFill>
              </a:rPr>
              <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6" name="Content Placeholder 2">
            <a:extLst>
              <a:ext uri="{FF2B5EF4-FFF2-40B4-BE49-F238E27FC236}">
                <a16:creationId xmlns:a16="http://schemas.microsoft.com/office/drawing/2014/main" id="{DD82D22E-9218-4BC5-B91B-2039861AEC67}"/>
              </a:ext>
            </a:extLst>
          </p:cNvPr>
          <p:cNvSpPr txBox="1">
            <a:spLocks/>
          </p:cNvSpPr>
          <p:nvPr/>
        </p:nvSpPr>
        <p:spPr>
          <a:xfrm>
            <a:off x="1818845" y="2477533"/>
            <a:ext cx="9872412" cy="3195479"/>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Ενημέρωση των γονέων/κηδεμόνων των μαθητών σε συνάντηση που θα διοργανώσουν στο σχολείο. Σε αυτήν την συνάντηση θα πρέπει να ετοιμάσουν μια παρουσίαση προς  τους γονείς /κηδεμόνες για τις λεπτομέρειες του ταξιδιού.</a:t>
            </a:r>
            <a:endParaRPr lang="en-US" sz="2000" dirty="0">
              <a:solidFill>
                <a:srgbClr val="002060"/>
              </a:solidFill>
              <a:effectLst/>
              <a:ea typeface="Calibri" panose="020F0502020204030204" pitchFamily="34" charset="0"/>
              <a:cs typeface="Times New Roman" panose="02020603050405020304" pitchFamily="18" charset="0"/>
            </a:endParaRPr>
          </a:p>
          <a:p>
            <a:pPr lvl="1">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 Ετοιμασία όλων των απαραίτητων έντυπων και συμφωνιών που θα υπογράψουν οι μαθητές και οι γονείς /κηδεμόνες.</a:t>
            </a:r>
            <a:endParaRPr lang="en-US" sz="2000" dirty="0">
              <a:solidFill>
                <a:srgbClr val="002060"/>
              </a:solidFill>
              <a:effectLst/>
              <a:ea typeface="Calibri" panose="020F0502020204030204" pitchFamily="34" charset="0"/>
              <a:cs typeface="Times New Roman" panose="02020603050405020304" pitchFamily="18" charset="0"/>
            </a:endParaRPr>
          </a:p>
          <a:p>
            <a:pPr lvl="1">
              <a:lnSpc>
                <a:spcPct val="115000"/>
              </a:lnSpc>
              <a:spcAft>
                <a:spcPts val="1000"/>
              </a:spcAft>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Με το τέλος της κάθε κινητικότητας οι συνοδοί εκπαιδευτικοί θα κανονίσουν συνάντηση με τους μαθητές και θα τους βοηθήσουν να συμπληρώσουν ηλεκτρονικά  τα απαραίτητα ερωτηματολόγια του Ιδρύματος Διαχείρισης Ευρωπαϊκών Πόρων (ΙΔΕΠ)</a:t>
            </a:r>
            <a:endParaRPr lang="en-US" sz="2000" dirty="0">
              <a:solidFill>
                <a:srgbClr val="002060"/>
              </a:solidFill>
              <a:effectLst/>
              <a:ea typeface="Calibri" panose="020F0502020204030204" pitchFamily="34" charset="0"/>
              <a:cs typeface="Times New Roman" panose="02020603050405020304" pitchFamily="18" charset="0"/>
            </a:endParaRPr>
          </a:p>
          <a:p>
            <a:pPr marL="201168" lvl="1" indent="0">
              <a:buNone/>
            </a:pPr>
            <a:endParaRPr lang="en-US" sz="2000" dirty="0">
              <a:solidFill>
                <a:srgbClr val="002060"/>
              </a:solidFill>
              <a:effectLst/>
              <a:ea typeface="Calibri" panose="020F0502020204030204" pitchFamily="34" charset="0"/>
            </a:endParaRPr>
          </a:p>
          <a:p>
            <a:pPr lvl="1"/>
            <a:endParaRPr lang="el-GR" altLang="el-GR" sz="2000" dirty="0">
              <a:solidFill>
                <a:srgbClr val="002060"/>
              </a:solidFill>
            </a:endParaRPr>
          </a:p>
          <a:p>
            <a:pPr marL="201168" lvl="1" indent="0">
              <a:buFont typeface="Calibri" pitchFamily="34" charset="0"/>
              <a:buNone/>
            </a:pPr>
            <a:endParaRPr lang="el-GR" altLang="el-GR" sz="2000" dirty="0">
              <a:solidFill>
                <a:srgbClr val="002060"/>
              </a:solidFill>
            </a:endParaRPr>
          </a:p>
        </p:txBody>
      </p:sp>
    </p:spTree>
    <p:extLst>
      <p:ext uri="{BB962C8B-B14F-4D97-AF65-F5344CB8AC3E}">
        <p14:creationId xmlns:p14="http://schemas.microsoft.com/office/powerpoint/2010/main" val="796313493"/>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F503EC-3FFF-4193-A86F-39150E2BAC75}">
  <ds:schemaRefs>
    <ds:schemaRef ds:uri="71af3243-3dd4-4a8d-8c0d-dd76da1f02a5"/>
    <ds:schemaRef ds:uri="http://www.w3.org/XML/1998/namespace"/>
    <ds:schemaRef ds:uri="http://schemas.microsoft.com/office/2006/metadata/propertie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http://purl.org/dc/terms/"/>
  </ds:schemaRefs>
</ds:datastoreItem>
</file>

<file path=customXml/itemProps2.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5ECA37-C458-4BA2-A090-D7A19E07B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{5E78B67B-006E-4D70-8407-04C5F7FA15D0}tf11429527_win32</Template>
  <TotalTime>462</TotalTime>
  <Words>1009</Words>
  <Application>Microsoft Office PowerPoint</Application>
  <PresentationFormat>Widescreen</PresentationFormat>
  <Paragraphs>159</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Bookman Old Style</vt:lpstr>
      <vt:lpstr>Calibri</vt:lpstr>
      <vt:lpstr>Franklin Gothic Book</vt:lpstr>
      <vt:lpstr>Georgia</vt:lpstr>
      <vt:lpstr>GothicE</vt:lpstr>
      <vt:lpstr>Open Sans</vt:lpstr>
      <vt:lpstr>Times New Roman</vt:lpstr>
      <vt:lpstr>Wingdings</vt:lpstr>
      <vt:lpstr>1_RetrospectVTI</vt:lpstr>
      <vt:lpstr>Οργάνωση Κινητικοτήτων Erasmus +</vt:lpstr>
      <vt:lpstr>Περιεχόμενα Παρουσίασης</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PowerPoint Presentation</vt:lpstr>
      <vt:lpstr>Παραδείγματα Οργάνωσης Κινητικότητας</vt:lpstr>
      <vt:lpstr>XMIND v8 Software </vt:lpstr>
      <vt:lpstr>Οργάνωση Κινητικοτήτων Erasmus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Οργάνωση Kκινητικοτήτων Erasmus +</dc:title>
  <dc:creator>Andreas Antoniou</dc:creator>
  <cp:lastModifiedBy>Maria Christofidou</cp:lastModifiedBy>
  <cp:revision>48</cp:revision>
  <dcterms:created xsi:type="dcterms:W3CDTF">2021-10-05T07:30:40Z</dcterms:created>
  <dcterms:modified xsi:type="dcterms:W3CDTF">2021-10-12T06:13:14Z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