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12"/>
  </p:notesMasterIdLst>
  <p:handoutMasterIdLst>
    <p:handoutMasterId r:id="rId113"/>
  </p:handoutMasterIdLst>
  <p:sldIdLst>
    <p:sldId id="506" r:id="rId3"/>
    <p:sldId id="271" r:id="rId4"/>
    <p:sldId id="279" r:id="rId5"/>
    <p:sldId id="272" r:id="rId6"/>
    <p:sldId id="573" r:id="rId7"/>
    <p:sldId id="575" r:id="rId8"/>
    <p:sldId id="576" r:id="rId9"/>
    <p:sldId id="577" r:id="rId10"/>
    <p:sldId id="578" r:id="rId11"/>
    <p:sldId id="579" r:id="rId12"/>
    <p:sldId id="580" r:id="rId13"/>
    <p:sldId id="581" r:id="rId14"/>
    <p:sldId id="582" r:id="rId15"/>
    <p:sldId id="583" r:id="rId16"/>
    <p:sldId id="584" r:id="rId17"/>
    <p:sldId id="585" r:id="rId18"/>
    <p:sldId id="587" r:id="rId19"/>
    <p:sldId id="588" r:id="rId20"/>
    <p:sldId id="589" r:id="rId21"/>
    <p:sldId id="612" r:id="rId22"/>
    <p:sldId id="591" r:id="rId23"/>
    <p:sldId id="574" r:id="rId24"/>
    <p:sldId id="650" r:id="rId25"/>
    <p:sldId id="397" r:id="rId26"/>
    <p:sldId id="592" r:id="rId27"/>
    <p:sldId id="594" r:id="rId28"/>
    <p:sldId id="595" r:id="rId29"/>
    <p:sldId id="596" r:id="rId30"/>
    <p:sldId id="597" r:id="rId31"/>
    <p:sldId id="598" r:id="rId32"/>
    <p:sldId id="599" r:id="rId33"/>
    <p:sldId id="600" r:id="rId34"/>
    <p:sldId id="603" r:id="rId35"/>
    <p:sldId id="602" r:id="rId36"/>
    <p:sldId id="604" r:id="rId37"/>
    <p:sldId id="605" r:id="rId38"/>
    <p:sldId id="606" r:id="rId39"/>
    <p:sldId id="616" r:id="rId40"/>
    <p:sldId id="607" r:id="rId41"/>
    <p:sldId id="608" r:id="rId42"/>
    <p:sldId id="609" r:id="rId43"/>
    <p:sldId id="610" r:id="rId44"/>
    <p:sldId id="611" r:id="rId45"/>
    <p:sldId id="613" r:id="rId46"/>
    <p:sldId id="614" r:id="rId47"/>
    <p:sldId id="615" r:id="rId48"/>
    <p:sldId id="617" r:id="rId49"/>
    <p:sldId id="618" r:id="rId50"/>
    <p:sldId id="619" r:id="rId51"/>
    <p:sldId id="620" r:id="rId52"/>
    <p:sldId id="544" r:id="rId53"/>
    <p:sldId id="624" r:id="rId54"/>
    <p:sldId id="558" r:id="rId55"/>
    <p:sldId id="622" r:id="rId56"/>
    <p:sldId id="649" r:id="rId57"/>
    <p:sldId id="641" r:id="rId58"/>
    <p:sldId id="623" r:id="rId59"/>
    <p:sldId id="557" r:id="rId60"/>
    <p:sldId id="651" r:id="rId61"/>
    <p:sldId id="625" r:id="rId62"/>
    <p:sldId id="514" r:id="rId63"/>
    <p:sldId id="554" r:id="rId64"/>
    <p:sldId id="552" r:id="rId65"/>
    <p:sldId id="646" r:id="rId66"/>
    <p:sldId id="553" r:id="rId67"/>
    <p:sldId id="550" r:id="rId68"/>
    <p:sldId id="547" r:id="rId69"/>
    <p:sldId id="548" r:id="rId70"/>
    <p:sldId id="513" r:id="rId71"/>
    <p:sldId id="545" r:id="rId72"/>
    <p:sldId id="627" r:id="rId73"/>
    <p:sldId id="628" r:id="rId74"/>
    <p:sldId id="629" r:id="rId75"/>
    <p:sldId id="520" r:id="rId76"/>
    <p:sldId id="465" r:id="rId77"/>
    <p:sldId id="563" r:id="rId78"/>
    <p:sldId id="630" r:id="rId79"/>
    <p:sldId id="631" r:id="rId80"/>
    <p:sldId id="565" r:id="rId81"/>
    <p:sldId id="566" r:id="rId82"/>
    <p:sldId id="632" r:id="rId83"/>
    <p:sldId id="633" r:id="rId84"/>
    <p:sldId id="634" r:id="rId85"/>
    <p:sldId id="635" r:id="rId86"/>
    <p:sldId id="562" r:id="rId87"/>
    <p:sldId id="637" r:id="rId88"/>
    <p:sldId id="469" r:id="rId89"/>
    <p:sldId id="567" r:id="rId90"/>
    <p:sldId id="640" r:id="rId91"/>
    <p:sldId id="417" r:id="rId92"/>
    <p:sldId id="535" r:id="rId93"/>
    <p:sldId id="532" r:id="rId94"/>
    <p:sldId id="642" r:id="rId95"/>
    <p:sldId id="644" r:id="rId96"/>
    <p:sldId id="643" r:id="rId97"/>
    <p:sldId id="645" r:id="rId98"/>
    <p:sldId id="568" r:id="rId99"/>
    <p:sldId id="638" r:id="rId100"/>
    <p:sldId id="639" r:id="rId101"/>
    <p:sldId id="569" r:id="rId102"/>
    <p:sldId id="421" r:id="rId103"/>
    <p:sldId id="422" r:id="rId104"/>
    <p:sldId id="428" r:id="rId105"/>
    <p:sldId id="429" r:id="rId106"/>
    <p:sldId id="432" r:id="rId107"/>
    <p:sldId id="434" r:id="rId108"/>
    <p:sldId id="537" r:id="rId109"/>
    <p:sldId id="440" r:id="rId110"/>
    <p:sldId id="570" r:id="rId111"/>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879"/>
    <a:srgbClr val="6BCBBB"/>
    <a:srgbClr val="B27DE7"/>
    <a:srgbClr val="17D3CF"/>
    <a:srgbClr val="01A6C7"/>
    <a:srgbClr val="20BAA8"/>
    <a:srgbClr val="FF6600"/>
    <a:srgbClr val="20376A"/>
    <a:srgbClr val="01AED1"/>
    <a:srgbClr val="01C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2" autoAdjust="0"/>
    <p:restoredTop sz="87781" autoAdjust="0"/>
  </p:normalViewPr>
  <p:slideViewPr>
    <p:cSldViewPr>
      <p:cViewPr varScale="1">
        <p:scale>
          <a:sx n="98" d="100"/>
          <a:sy n="98" d="100"/>
        </p:scale>
        <p:origin x="28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handoutMaster" Target="handoutMasters/handout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diagrams/_rels/data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67717-47CD-41A6-B852-91F8B9FCFF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9CAEE11-BB52-487B-9B52-8CF13834BA36}">
      <dgm:prSet phldrT="[Text]"/>
      <dgm:spPr>
        <a:solidFill>
          <a:srgbClr val="308879"/>
        </a:solidFill>
      </dgm:spPr>
      <dgm:t>
        <a:bodyPr/>
        <a:lstStyle/>
        <a:p>
          <a:r>
            <a:rPr lang="el-GR" dirty="0"/>
            <a:t>Α’ Μέρος</a:t>
          </a:r>
          <a:endParaRPr lang="en-GB" dirty="0"/>
        </a:p>
      </dgm:t>
    </dgm:pt>
    <dgm:pt modelId="{E950F54D-6998-484B-B2D0-E83AAFC37FE0}" type="parTrans" cxnId="{BCC3D3B3-C95B-4FBD-BD16-B3FF22F5EAB2}">
      <dgm:prSet/>
      <dgm:spPr/>
      <dgm:t>
        <a:bodyPr/>
        <a:lstStyle/>
        <a:p>
          <a:endParaRPr lang="en-GB"/>
        </a:p>
      </dgm:t>
    </dgm:pt>
    <dgm:pt modelId="{07843313-4878-4C02-A596-CA22012D8F7C}" type="sibTrans" cxnId="{BCC3D3B3-C95B-4FBD-BD16-B3FF22F5EAB2}">
      <dgm:prSet/>
      <dgm:spPr/>
      <dgm:t>
        <a:bodyPr/>
        <a:lstStyle/>
        <a:p>
          <a:endParaRPr lang="en-GB"/>
        </a:p>
      </dgm:t>
    </dgm:pt>
    <dgm:pt modelId="{5F841752-0013-4386-AAA0-AE3D32D065EE}">
      <dgm:prSet phldrT="[Text]" custT="1"/>
      <dgm:spPr/>
      <dgm:t>
        <a:bodyPr/>
        <a:lstStyle/>
        <a:p>
          <a:r>
            <a:rPr lang="el-GR" sz="1600" b="1" dirty="0"/>
            <a:t>ΙΔΕΠ Διά Βίου Μάθησης (</a:t>
          </a:r>
          <a:r>
            <a:rPr lang="en-GB" sz="1600" b="1" dirty="0"/>
            <a:t>“National Agency”)</a:t>
          </a:r>
        </a:p>
      </dgm:t>
    </dgm:pt>
    <dgm:pt modelId="{292DBD35-98DF-4435-9534-478ACB3064D7}" type="parTrans" cxnId="{BA01D770-DB9E-4EBF-A1DA-FE4B0733F3A7}">
      <dgm:prSet/>
      <dgm:spPr/>
      <dgm:t>
        <a:bodyPr/>
        <a:lstStyle/>
        <a:p>
          <a:endParaRPr lang="en-GB"/>
        </a:p>
      </dgm:t>
    </dgm:pt>
    <dgm:pt modelId="{6C5DF800-7F5C-470F-8C55-8D0B28EC3CE0}" type="sibTrans" cxnId="{BA01D770-DB9E-4EBF-A1DA-FE4B0733F3A7}">
      <dgm:prSet/>
      <dgm:spPr/>
      <dgm:t>
        <a:bodyPr/>
        <a:lstStyle/>
        <a:p>
          <a:endParaRPr lang="en-GB"/>
        </a:p>
      </dgm:t>
    </dgm:pt>
    <dgm:pt modelId="{B9E94B2E-A3ED-4D56-86B9-23F099C9755B}">
      <dgm:prSet phldrT="[Text]"/>
      <dgm:spPr>
        <a:solidFill>
          <a:srgbClr val="308879"/>
        </a:solidFill>
      </dgm:spPr>
      <dgm:t>
        <a:bodyPr/>
        <a:lstStyle/>
        <a:p>
          <a:r>
            <a:rPr lang="el-GR" dirty="0"/>
            <a:t>Β’ Μέρος</a:t>
          </a:r>
          <a:endParaRPr lang="en-GB" dirty="0"/>
        </a:p>
      </dgm:t>
    </dgm:pt>
    <dgm:pt modelId="{DD8804CA-9AF1-4FAB-873F-83BB7111D535}" type="parTrans" cxnId="{F77B3A6A-E66E-4D25-84F9-5B9EC283C133}">
      <dgm:prSet/>
      <dgm:spPr/>
      <dgm:t>
        <a:bodyPr/>
        <a:lstStyle/>
        <a:p>
          <a:endParaRPr lang="en-GB"/>
        </a:p>
      </dgm:t>
    </dgm:pt>
    <dgm:pt modelId="{62C13E05-C264-402C-88A1-77B3892CE904}" type="sibTrans" cxnId="{F77B3A6A-E66E-4D25-84F9-5B9EC283C133}">
      <dgm:prSet/>
      <dgm:spPr/>
      <dgm:t>
        <a:bodyPr/>
        <a:lstStyle/>
        <a:p>
          <a:endParaRPr lang="en-GB"/>
        </a:p>
      </dgm:t>
    </dgm:pt>
    <dgm:pt modelId="{E5679C78-1A94-4BAB-87B7-BCA1FEB94546}">
      <dgm:prSet phldrT="[Text]" custT="1"/>
      <dgm:spPr/>
      <dgm:t>
        <a:bodyPr/>
        <a:lstStyle/>
        <a:p>
          <a:r>
            <a:rPr lang="el-GR" sz="1600" b="1" dirty="0"/>
            <a:t>Συντονιστής</a:t>
          </a:r>
          <a:r>
            <a:rPr lang="en-GB" sz="1600" b="1" dirty="0"/>
            <a:t> </a:t>
          </a:r>
          <a:r>
            <a:rPr lang="el-GR" sz="1600" b="1" dirty="0"/>
            <a:t>κοινοπραξίας &amp; Λοιποί εταίροι (</a:t>
          </a:r>
          <a:r>
            <a:rPr lang="en-GB" sz="1600" b="1" dirty="0"/>
            <a:t>“beneficiaries”)</a:t>
          </a:r>
        </a:p>
      </dgm:t>
    </dgm:pt>
    <dgm:pt modelId="{E0275D34-57E7-42DE-B3CE-FDF7D470B1E7}" type="parTrans" cxnId="{FC828D10-4F40-4EB7-BB52-A6FCCBABCF5D}">
      <dgm:prSet/>
      <dgm:spPr/>
      <dgm:t>
        <a:bodyPr/>
        <a:lstStyle/>
        <a:p>
          <a:endParaRPr lang="en-GB"/>
        </a:p>
      </dgm:t>
    </dgm:pt>
    <dgm:pt modelId="{BE35DDAB-F68D-472C-AA59-1947848B34CB}" type="sibTrans" cxnId="{FC828D10-4F40-4EB7-BB52-A6FCCBABCF5D}">
      <dgm:prSet/>
      <dgm:spPr/>
      <dgm:t>
        <a:bodyPr/>
        <a:lstStyle/>
        <a:p>
          <a:endParaRPr lang="en-GB"/>
        </a:p>
      </dgm:t>
    </dgm:pt>
    <dgm:pt modelId="{9FC5D2A4-27B1-46EA-91A5-4714A0B2C148}" type="pres">
      <dgm:prSet presAssocID="{F1F67717-47CD-41A6-B852-91F8B9FCFF6E}" presName="linear" presStyleCnt="0">
        <dgm:presLayoutVars>
          <dgm:animLvl val="lvl"/>
          <dgm:resizeHandles val="exact"/>
        </dgm:presLayoutVars>
      </dgm:prSet>
      <dgm:spPr/>
    </dgm:pt>
    <dgm:pt modelId="{F39D0A1A-3963-4F13-B1FB-93DD8B51F8CB}" type="pres">
      <dgm:prSet presAssocID="{B9CAEE11-BB52-487B-9B52-8CF13834BA36}" presName="parentText" presStyleLbl="node1" presStyleIdx="0" presStyleCnt="2">
        <dgm:presLayoutVars>
          <dgm:chMax val="0"/>
          <dgm:bulletEnabled val="1"/>
        </dgm:presLayoutVars>
      </dgm:prSet>
      <dgm:spPr/>
    </dgm:pt>
    <dgm:pt modelId="{FA46EF05-B28C-4BDE-8B25-7D665E5EE5B5}" type="pres">
      <dgm:prSet presAssocID="{B9CAEE11-BB52-487B-9B52-8CF13834BA36}" presName="childText" presStyleLbl="revTx" presStyleIdx="0" presStyleCnt="2">
        <dgm:presLayoutVars>
          <dgm:bulletEnabled val="1"/>
        </dgm:presLayoutVars>
      </dgm:prSet>
      <dgm:spPr/>
    </dgm:pt>
    <dgm:pt modelId="{F3EF1731-8267-42AE-A3A7-7B29785145D4}" type="pres">
      <dgm:prSet presAssocID="{B9E94B2E-A3ED-4D56-86B9-23F099C9755B}" presName="parentText" presStyleLbl="node1" presStyleIdx="1" presStyleCnt="2">
        <dgm:presLayoutVars>
          <dgm:chMax val="0"/>
          <dgm:bulletEnabled val="1"/>
        </dgm:presLayoutVars>
      </dgm:prSet>
      <dgm:spPr/>
    </dgm:pt>
    <dgm:pt modelId="{376DB898-803A-40ED-ACD6-44CB4B64BB8F}" type="pres">
      <dgm:prSet presAssocID="{B9E94B2E-A3ED-4D56-86B9-23F099C9755B}" presName="childText" presStyleLbl="revTx" presStyleIdx="1" presStyleCnt="2">
        <dgm:presLayoutVars>
          <dgm:bulletEnabled val="1"/>
        </dgm:presLayoutVars>
      </dgm:prSet>
      <dgm:spPr/>
    </dgm:pt>
  </dgm:ptLst>
  <dgm:cxnLst>
    <dgm:cxn modelId="{64EF3902-DC64-4186-9796-3428F9243F2A}" type="presOf" srcId="{B9CAEE11-BB52-487B-9B52-8CF13834BA36}" destId="{F39D0A1A-3963-4F13-B1FB-93DD8B51F8CB}" srcOrd="0" destOrd="0" presId="urn:microsoft.com/office/officeart/2005/8/layout/vList2"/>
    <dgm:cxn modelId="{7BB1CC0F-2C89-4080-976C-4D8C4BD0DA29}" type="presOf" srcId="{F1F67717-47CD-41A6-B852-91F8B9FCFF6E}" destId="{9FC5D2A4-27B1-46EA-91A5-4714A0B2C148}" srcOrd="0" destOrd="0" presId="urn:microsoft.com/office/officeart/2005/8/layout/vList2"/>
    <dgm:cxn modelId="{FC828D10-4F40-4EB7-BB52-A6FCCBABCF5D}" srcId="{B9E94B2E-A3ED-4D56-86B9-23F099C9755B}" destId="{E5679C78-1A94-4BAB-87B7-BCA1FEB94546}" srcOrd="0" destOrd="0" parTransId="{E0275D34-57E7-42DE-B3CE-FDF7D470B1E7}" sibTransId="{BE35DDAB-F68D-472C-AA59-1947848B34CB}"/>
    <dgm:cxn modelId="{55F51542-5AC6-411E-817D-E510D22A026A}" type="presOf" srcId="{5F841752-0013-4386-AAA0-AE3D32D065EE}" destId="{FA46EF05-B28C-4BDE-8B25-7D665E5EE5B5}" srcOrd="0" destOrd="0" presId="urn:microsoft.com/office/officeart/2005/8/layout/vList2"/>
    <dgm:cxn modelId="{F77B3A6A-E66E-4D25-84F9-5B9EC283C133}" srcId="{F1F67717-47CD-41A6-B852-91F8B9FCFF6E}" destId="{B9E94B2E-A3ED-4D56-86B9-23F099C9755B}" srcOrd="1" destOrd="0" parTransId="{DD8804CA-9AF1-4FAB-873F-83BB7111D535}" sibTransId="{62C13E05-C264-402C-88A1-77B3892CE904}"/>
    <dgm:cxn modelId="{BA01D770-DB9E-4EBF-A1DA-FE4B0733F3A7}" srcId="{B9CAEE11-BB52-487B-9B52-8CF13834BA36}" destId="{5F841752-0013-4386-AAA0-AE3D32D065EE}" srcOrd="0" destOrd="0" parTransId="{292DBD35-98DF-4435-9534-478ACB3064D7}" sibTransId="{6C5DF800-7F5C-470F-8C55-8D0B28EC3CE0}"/>
    <dgm:cxn modelId="{07F72B84-032F-4EC7-970A-B75F009956F1}" type="presOf" srcId="{E5679C78-1A94-4BAB-87B7-BCA1FEB94546}" destId="{376DB898-803A-40ED-ACD6-44CB4B64BB8F}" srcOrd="0" destOrd="0" presId="urn:microsoft.com/office/officeart/2005/8/layout/vList2"/>
    <dgm:cxn modelId="{BCC3D3B3-C95B-4FBD-BD16-B3FF22F5EAB2}" srcId="{F1F67717-47CD-41A6-B852-91F8B9FCFF6E}" destId="{B9CAEE11-BB52-487B-9B52-8CF13834BA36}" srcOrd="0" destOrd="0" parTransId="{E950F54D-6998-484B-B2D0-E83AAFC37FE0}" sibTransId="{07843313-4878-4C02-A596-CA22012D8F7C}"/>
    <dgm:cxn modelId="{86715AEA-5D22-4EC3-99D8-F16B2DBED1D7}" type="presOf" srcId="{B9E94B2E-A3ED-4D56-86B9-23F099C9755B}" destId="{F3EF1731-8267-42AE-A3A7-7B29785145D4}" srcOrd="0" destOrd="0" presId="urn:microsoft.com/office/officeart/2005/8/layout/vList2"/>
    <dgm:cxn modelId="{8D37B981-8F89-406D-B85C-DB73A9CB6078}" type="presParOf" srcId="{9FC5D2A4-27B1-46EA-91A5-4714A0B2C148}" destId="{F39D0A1A-3963-4F13-B1FB-93DD8B51F8CB}" srcOrd="0" destOrd="0" presId="urn:microsoft.com/office/officeart/2005/8/layout/vList2"/>
    <dgm:cxn modelId="{17860AA6-7612-4D81-8C89-0065B71FD1E9}" type="presParOf" srcId="{9FC5D2A4-27B1-46EA-91A5-4714A0B2C148}" destId="{FA46EF05-B28C-4BDE-8B25-7D665E5EE5B5}" srcOrd="1" destOrd="0" presId="urn:microsoft.com/office/officeart/2005/8/layout/vList2"/>
    <dgm:cxn modelId="{16804839-EAC5-4132-A34E-C448E2DC8644}" type="presParOf" srcId="{9FC5D2A4-27B1-46EA-91A5-4714A0B2C148}" destId="{F3EF1731-8267-42AE-A3A7-7B29785145D4}" srcOrd="2" destOrd="0" presId="urn:microsoft.com/office/officeart/2005/8/layout/vList2"/>
    <dgm:cxn modelId="{43CE89BE-D2B1-43A4-981D-A4904A31683D}" type="presParOf" srcId="{9FC5D2A4-27B1-46EA-91A5-4714A0B2C148}" destId="{376DB898-803A-40ED-ACD6-44CB4B64BB8F}"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BA05E-17B3-44FB-A7E6-AF06509B866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81DDC80-8C12-44D9-8950-C6F6074319BE}">
      <dgm:prSet custT="1"/>
      <dgm:spPr/>
      <dgm:t>
        <a:bodyPr/>
        <a:lstStyle/>
        <a:p>
          <a:r>
            <a:rPr lang="el-GR" sz="2400" dirty="0"/>
            <a:t>Επιτόπιος έλεγχος κατά τη διάρκεια της υλοποίησης του έργου</a:t>
          </a:r>
          <a:endParaRPr lang="en-US" sz="2400" dirty="0"/>
        </a:p>
      </dgm:t>
    </dgm:pt>
    <dgm:pt modelId="{869AFAA8-FDA4-4F24-922D-36FE7960EA17}" type="parTrans" cxnId="{3D01A3D1-FBE4-44EF-B9E8-FAEAEFEE79B6}">
      <dgm:prSet/>
      <dgm:spPr/>
      <dgm:t>
        <a:bodyPr/>
        <a:lstStyle/>
        <a:p>
          <a:endParaRPr lang="en-US"/>
        </a:p>
      </dgm:t>
    </dgm:pt>
    <dgm:pt modelId="{F49C347C-3F5C-48EA-BED8-7BC27122994E}" type="sibTrans" cxnId="{3D01A3D1-FBE4-44EF-B9E8-FAEAEFEE79B6}">
      <dgm:prSet/>
      <dgm:spPr/>
      <dgm:t>
        <a:bodyPr/>
        <a:lstStyle/>
        <a:p>
          <a:endParaRPr lang="en-US"/>
        </a:p>
      </dgm:t>
    </dgm:pt>
    <dgm:pt modelId="{FD21D658-E707-490B-A2CE-686A8EDEDE05}">
      <dgm:prSet custT="1"/>
      <dgm:spPr/>
      <dgm:t>
        <a:bodyPr/>
        <a:lstStyle/>
        <a:p>
          <a:r>
            <a:rPr lang="el-GR" sz="2400" dirty="0"/>
            <a:t>Επιτόπιος έλεγχος μετά την ολοκλήρωση του έργου και συνήθως, μετά τον έλεγχο της τελικής έκθεσης </a:t>
          </a:r>
          <a:endParaRPr lang="en-US" sz="2400" dirty="0"/>
        </a:p>
      </dgm:t>
    </dgm:pt>
    <dgm:pt modelId="{7B3EFFA1-3561-4642-800D-B347F0FDBB0F}" type="parTrans" cxnId="{B34A5952-9E24-48FD-91AE-9C15C253AD47}">
      <dgm:prSet/>
      <dgm:spPr/>
      <dgm:t>
        <a:bodyPr/>
        <a:lstStyle/>
        <a:p>
          <a:endParaRPr lang="en-US"/>
        </a:p>
      </dgm:t>
    </dgm:pt>
    <dgm:pt modelId="{FA8978E3-3B4B-4D48-A9A4-115610F81D82}" type="sibTrans" cxnId="{B34A5952-9E24-48FD-91AE-9C15C253AD47}">
      <dgm:prSet/>
      <dgm:spPr/>
      <dgm:t>
        <a:bodyPr/>
        <a:lstStyle/>
        <a:p>
          <a:endParaRPr lang="en-US"/>
        </a:p>
      </dgm:t>
    </dgm:pt>
    <dgm:pt modelId="{E76C669B-3561-4A72-A2E5-CC32C7D6F24B}" type="pres">
      <dgm:prSet presAssocID="{91DBA05E-17B3-44FB-A7E6-AF06509B8663}" presName="hierChild1" presStyleCnt="0">
        <dgm:presLayoutVars>
          <dgm:chPref val="1"/>
          <dgm:dir/>
          <dgm:animOne val="branch"/>
          <dgm:animLvl val="lvl"/>
          <dgm:resizeHandles/>
        </dgm:presLayoutVars>
      </dgm:prSet>
      <dgm:spPr/>
    </dgm:pt>
    <dgm:pt modelId="{7895357D-6C8B-47C6-801D-60C309B7169D}" type="pres">
      <dgm:prSet presAssocID="{D81DDC80-8C12-44D9-8950-C6F6074319BE}" presName="hierRoot1" presStyleCnt="0"/>
      <dgm:spPr/>
    </dgm:pt>
    <dgm:pt modelId="{26C94DD2-305B-4337-BAB4-B6416D1B66D5}" type="pres">
      <dgm:prSet presAssocID="{D81DDC80-8C12-44D9-8950-C6F6074319BE}" presName="composite" presStyleCnt="0"/>
      <dgm:spPr/>
    </dgm:pt>
    <dgm:pt modelId="{FD5ED74B-1EA4-4F31-B59D-93B9943922DE}" type="pres">
      <dgm:prSet presAssocID="{D81DDC80-8C12-44D9-8950-C6F6074319BE}" presName="background" presStyleLbl="node0" presStyleIdx="0" presStyleCnt="2"/>
      <dgm:spPr>
        <a:solidFill>
          <a:srgbClr val="308879"/>
        </a:solidFill>
      </dgm:spPr>
    </dgm:pt>
    <dgm:pt modelId="{BDF7AF1C-1D8C-43C1-8DDC-F88C39318D9B}" type="pres">
      <dgm:prSet presAssocID="{D81DDC80-8C12-44D9-8950-C6F6074319BE}" presName="text" presStyleLbl="fgAcc0" presStyleIdx="0" presStyleCnt="2" custLinFactNeighborX="-607" custLinFactNeighborY="-1226">
        <dgm:presLayoutVars>
          <dgm:chPref val="3"/>
        </dgm:presLayoutVars>
      </dgm:prSet>
      <dgm:spPr/>
    </dgm:pt>
    <dgm:pt modelId="{F72187D4-90B1-4AFF-9008-323AEB938FB1}" type="pres">
      <dgm:prSet presAssocID="{D81DDC80-8C12-44D9-8950-C6F6074319BE}" presName="hierChild2" presStyleCnt="0"/>
      <dgm:spPr/>
    </dgm:pt>
    <dgm:pt modelId="{2FFF5687-2C56-43CC-81B7-3A28AD285D94}" type="pres">
      <dgm:prSet presAssocID="{FD21D658-E707-490B-A2CE-686A8EDEDE05}" presName="hierRoot1" presStyleCnt="0"/>
      <dgm:spPr/>
    </dgm:pt>
    <dgm:pt modelId="{E213DF97-0ACA-434D-8C2A-A7FB9DBEADD8}" type="pres">
      <dgm:prSet presAssocID="{FD21D658-E707-490B-A2CE-686A8EDEDE05}" presName="composite" presStyleCnt="0"/>
      <dgm:spPr/>
    </dgm:pt>
    <dgm:pt modelId="{73E13904-855D-4347-B2CA-1664DA483DD4}" type="pres">
      <dgm:prSet presAssocID="{FD21D658-E707-490B-A2CE-686A8EDEDE05}" presName="background" presStyleLbl="node0" presStyleIdx="1" presStyleCnt="2"/>
      <dgm:spPr>
        <a:solidFill>
          <a:srgbClr val="308879"/>
        </a:solidFill>
      </dgm:spPr>
    </dgm:pt>
    <dgm:pt modelId="{017695CE-787F-4D68-9812-E6F315EA9349}" type="pres">
      <dgm:prSet presAssocID="{FD21D658-E707-490B-A2CE-686A8EDEDE05}" presName="text" presStyleLbl="fgAcc0" presStyleIdx="1" presStyleCnt="2">
        <dgm:presLayoutVars>
          <dgm:chPref val="3"/>
        </dgm:presLayoutVars>
      </dgm:prSet>
      <dgm:spPr/>
    </dgm:pt>
    <dgm:pt modelId="{264360F4-7B48-469C-A274-1EE7D59469FE}" type="pres">
      <dgm:prSet presAssocID="{FD21D658-E707-490B-A2CE-686A8EDEDE05}" presName="hierChild2" presStyleCnt="0"/>
      <dgm:spPr/>
    </dgm:pt>
  </dgm:ptLst>
  <dgm:cxnLst>
    <dgm:cxn modelId="{F91DC11D-5942-43A9-8B5C-B6842A11B1DA}" type="presOf" srcId="{91DBA05E-17B3-44FB-A7E6-AF06509B8663}" destId="{E76C669B-3561-4A72-A2E5-CC32C7D6F24B}" srcOrd="0" destOrd="0" presId="urn:microsoft.com/office/officeart/2005/8/layout/hierarchy1"/>
    <dgm:cxn modelId="{B34A5952-9E24-48FD-91AE-9C15C253AD47}" srcId="{91DBA05E-17B3-44FB-A7E6-AF06509B8663}" destId="{FD21D658-E707-490B-A2CE-686A8EDEDE05}" srcOrd="1" destOrd="0" parTransId="{7B3EFFA1-3561-4642-800D-B347F0FDBB0F}" sibTransId="{FA8978E3-3B4B-4D48-A9A4-115610F81D82}"/>
    <dgm:cxn modelId="{C3CFD287-E42B-46C5-A500-8999C6E360E9}" type="presOf" srcId="{FD21D658-E707-490B-A2CE-686A8EDEDE05}" destId="{017695CE-787F-4D68-9812-E6F315EA9349}" srcOrd="0" destOrd="0" presId="urn:microsoft.com/office/officeart/2005/8/layout/hierarchy1"/>
    <dgm:cxn modelId="{26EA459A-0D92-4A5A-B32B-20FC227A5C80}" type="presOf" srcId="{D81DDC80-8C12-44D9-8950-C6F6074319BE}" destId="{BDF7AF1C-1D8C-43C1-8DDC-F88C39318D9B}" srcOrd="0" destOrd="0" presId="urn:microsoft.com/office/officeart/2005/8/layout/hierarchy1"/>
    <dgm:cxn modelId="{3D01A3D1-FBE4-44EF-B9E8-FAEAEFEE79B6}" srcId="{91DBA05E-17B3-44FB-A7E6-AF06509B8663}" destId="{D81DDC80-8C12-44D9-8950-C6F6074319BE}" srcOrd="0" destOrd="0" parTransId="{869AFAA8-FDA4-4F24-922D-36FE7960EA17}" sibTransId="{F49C347C-3F5C-48EA-BED8-7BC27122994E}"/>
    <dgm:cxn modelId="{1AF15FA3-E873-4148-9B59-131509AAF2C5}" type="presParOf" srcId="{E76C669B-3561-4A72-A2E5-CC32C7D6F24B}" destId="{7895357D-6C8B-47C6-801D-60C309B7169D}" srcOrd="0" destOrd="0" presId="urn:microsoft.com/office/officeart/2005/8/layout/hierarchy1"/>
    <dgm:cxn modelId="{33DC65BF-1DB6-4C9D-AE32-CE91EF99896B}" type="presParOf" srcId="{7895357D-6C8B-47C6-801D-60C309B7169D}" destId="{26C94DD2-305B-4337-BAB4-B6416D1B66D5}" srcOrd="0" destOrd="0" presId="urn:microsoft.com/office/officeart/2005/8/layout/hierarchy1"/>
    <dgm:cxn modelId="{0BE81053-7966-4AD0-B455-D34BD61DFFF1}" type="presParOf" srcId="{26C94DD2-305B-4337-BAB4-B6416D1B66D5}" destId="{FD5ED74B-1EA4-4F31-B59D-93B9943922DE}" srcOrd="0" destOrd="0" presId="urn:microsoft.com/office/officeart/2005/8/layout/hierarchy1"/>
    <dgm:cxn modelId="{92B52E73-91C4-461A-9AA1-FE2A0474DD52}" type="presParOf" srcId="{26C94DD2-305B-4337-BAB4-B6416D1B66D5}" destId="{BDF7AF1C-1D8C-43C1-8DDC-F88C39318D9B}" srcOrd="1" destOrd="0" presId="urn:microsoft.com/office/officeart/2005/8/layout/hierarchy1"/>
    <dgm:cxn modelId="{9E663C37-EC53-45A7-94DE-5B8F842DA6B9}" type="presParOf" srcId="{7895357D-6C8B-47C6-801D-60C309B7169D}" destId="{F72187D4-90B1-4AFF-9008-323AEB938FB1}" srcOrd="1" destOrd="0" presId="urn:microsoft.com/office/officeart/2005/8/layout/hierarchy1"/>
    <dgm:cxn modelId="{7A56DCCE-4453-4711-A428-9006CF928386}" type="presParOf" srcId="{E76C669B-3561-4A72-A2E5-CC32C7D6F24B}" destId="{2FFF5687-2C56-43CC-81B7-3A28AD285D94}" srcOrd="1" destOrd="0" presId="urn:microsoft.com/office/officeart/2005/8/layout/hierarchy1"/>
    <dgm:cxn modelId="{3DD8F5BE-5768-4CFD-8B7E-2735D755DF3B}" type="presParOf" srcId="{2FFF5687-2C56-43CC-81B7-3A28AD285D94}" destId="{E213DF97-0ACA-434D-8C2A-A7FB9DBEADD8}" srcOrd="0" destOrd="0" presId="urn:microsoft.com/office/officeart/2005/8/layout/hierarchy1"/>
    <dgm:cxn modelId="{D1F75839-B022-4164-BE9D-5E2ED3A01B7B}" type="presParOf" srcId="{E213DF97-0ACA-434D-8C2A-A7FB9DBEADD8}" destId="{73E13904-855D-4347-B2CA-1664DA483DD4}" srcOrd="0" destOrd="0" presId="urn:microsoft.com/office/officeart/2005/8/layout/hierarchy1"/>
    <dgm:cxn modelId="{1A156806-8EF0-4768-AE90-09183164491B}" type="presParOf" srcId="{E213DF97-0ACA-434D-8C2A-A7FB9DBEADD8}" destId="{017695CE-787F-4D68-9812-E6F315EA9349}" srcOrd="1" destOrd="0" presId="urn:microsoft.com/office/officeart/2005/8/layout/hierarchy1"/>
    <dgm:cxn modelId="{783D8140-0AC2-4A26-B663-82C78E05BDBD}" type="presParOf" srcId="{2FFF5687-2C56-43CC-81B7-3A28AD285D94}" destId="{264360F4-7B48-469C-A274-1EE7D59469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FF91C-9F68-4701-8A04-9073210BB93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C0C1BB3-6A2C-459A-81A4-6A2633B6A79B}">
      <dgm:prSet phldrT="[Text]"/>
      <dgm:spPr>
        <a:solidFill>
          <a:srgbClr val="308879"/>
        </a:solidFill>
      </dgm:spPr>
      <dgm:t>
        <a:bodyPr/>
        <a:lstStyle/>
        <a:p>
          <a:endParaRPr lang="en-GB" dirty="0">
            <a:solidFill>
              <a:srgbClr val="308879"/>
            </a:solidFill>
          </a:endParaRPr>
        </a:p>
      </dgm:t>
    </dgm:pt>
    <dgm:pt modelId="{DFD20964-0682-4BE8-B2BA-A5A69F9701E0}" type="parTrans" cxnId="{D90F9BF3-2BA8-4AB8-AC3A-60D8776D24F1}">
      <dgm:prSet/>
      <dgm:spPr/>
      <dgm:t>
        <a:bodyPr/>
        <a:lstStyle/>
        <a:p>
          <a:endParaRPr lang="en-GB"/>
        </a:p>
      </dgm:t>
    </dgm:pt>
    <dgm:pt modelId="{692B8A26-23C4-4C73-B2D8-A225254E2BAB}" type="sibTrans" cxnId="{D90F9BF3-2BA8-4AB8-AC3A-60D8776D24F1}">
      <dgm:prSet/>
      <dgm:spPr/>
      <dgm:t>
        <a:bodyPr/>
        <a:lstStyle/>
        <a:p>
          <a:endParaRPr lang="en-GB"/>
        </a:p>
      </dgm:t>
    </dgm:pt>
    <dgm:pt modelId="{90F91C78-63E5-4C15-8D78-CCE54237ED1A}">
      <dgm:prSet phldrT="[Text]"/>
      <dgm:spPr>
        <a:solidFill>
          <a:srgbClr val="308879"/>
        </a:solidFill>
      </dgm:spPr>
      <dgm:t>
        <a:bodyPr/>
        <a:lstStyle/>
        <a:p>
          <a:endParaRPr lang="en-GB" dirty="0"/>
        </a:p>
      </dgm:t>
    </dgm:pt>
    <dgm:pt modelId="{BE8ED43D-A959-4262-863C-89A4FFFDB780}" type="parTrans" cxnId="{DD950216-9EDE-421B-8BF8-4421DBAA1C67}">
      <dgm:prSet/>
      <dgm:spPr/>
      <dgm:t>
        <a:bodyPr/>
        <a:lstStyle/>
        <a:p>
          <a:endParaRPr lang="en-GB"/>
        </a:p>
      </dgm:t>
    </dgm:pt>
    <dgm:pt modelId="{AD3838AF-23B6-406D-AA69-9E91630DB403}" type="sibTrans" cxnId="{DD950216-9EDE-421B-8BF8-4421DBAA1C67}">
      <dgm:prSet/>
      <dgm:spPr/>
      <dgm:t>
        <a:bodyPr/>
        <a:lstStyle/>
        <a:p>
          <a:endParaRPr lang="en-GB"/>
        </a:p>
      </dgm:t>
    </dgm:pt>
    <dgm:pt modelId="{8021376D-9010-4F6B-8481-B599585D1A25}">
      <dgm:prSet/>
      <dgm:spPr>
        <a:ln>
          <a:solidFill>
            <a:srgbClr val="B27DE7"/>
          </a:solidFill>
        </a:ln>
      </dgm:spPr>
      <dgm:t>
        <a:bodyPr/>
        <a:lstStyle/>
        <a:p>
          <a:pPr algn="ctr"/>
          <a:r>
            <a:rPr lang="el-GR"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dirty="0"/>
        </a:p>
      </dgm:t>
    </dgm:pt>
    <dgm:pt modelId="{EFC63D46-0E8C-4218-B987-17B86B301886}" type="parTrans" cxnId="{190FF5AB-19CB-4E5A-B904-783B851D3E06}">
      <dgm:prSet/>
      <dgm:spPr/>
      <dgm:t>
        <a:bodyPr/>
        <a:lstStyle/>
        <a:p>
          <a:endParaRPr lang="en-GB"/>
        </a:p>
      </dgm:t>
    </dgm:pt>
    <dgm:pt modelId="{7F573F89-3937-4BE3-8106-3F8E0DB1D1EB}" type="sibTrans" cxnId="{190FF5AB-19CB-4E5A-B904-783B851D3E06}">
      <dgm:prSet/>
      <dgm:spPr/>
      <dgm:t>
        <a:bodyPr/>
        <a:lstStyle/>
        <a:p>
          <a:endParaRPr lang="en-GB"/>
        </a:p>
      </dgm:t>
    </dgm:pt>
    <dgm:pt modelId="{CF7181AF-EC2A-4C5A-A557-ED544DDD6814}">
      <dgm:prSet/>
      <dgm:spPr>
        <a:ln>
          <a:solidFill>
            <a:srgbClr val="B27DE7"/>
          </a:solidFill>
        </a:ln>
      </dgm:spPr>
      <dgm:t>
        <a:bodyPr/>
        <a:lstStyle/>
        <a:p>
          <a:pPr algn="ctr"/>
          <a:r>
            <a:rPr lang="el-GR" dirty="0">
              <a:latin typeface="Times New Roman" panose="02020603050405020304" pitchFamily="18" charset="0"/>
              <a:ea typeface="Times New Roman" panose="02020603050405020304" pitchFamily="18" charset="0"/>
            </a:rPr>
            <a:t>Ο</a:t>
          </a:r>
          <a:r>
            <a:rPr lang="el-GR"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dirty="0"/>
        </a:p>
      </dgm:t>
    </dgm:pt>
    <dgm:pt modelId="{CE00FCFD-4706-43C0-B3BE-3EFB9654E2EC}" type="parTrans" cxnId="{564137BB-D4F3-45D7-8679-F7D8C4AA6908}">
      <dgm:prSet/>
      <dgm:spPr/>
      <dgm:t>
        <a:bodyPr/>
        <a:lstStyle/>
        <a:p>
          <a:endParaRPr lang="en-GB"/>
        </a:p>
      </dgm:t>
    </dgm:pt>
    <dgm:pt modelId="{0239BB2B-3CB4-44A0-A4D9-C51550A05F5C}" type="sibTrans" cxnId="{564137BB-D4F3-45D7-8679-F7D8C4AA6908}">
      <dgm:prSet/>
      <dgm:spPr/>
      <dgm:t>
        <a:bodyPr/>
        <a:lstStyle/>
        <a:p>
          <a:endParaRPr lang="en-GB"/>
        </a:p>
      </dgm:t>
    </dgm:pt>
    <dgm:pt modelId="{D5003C9C-581A-4708-9F0F-2CB4B41E5653}" type="pres">
      <dgm:prSet presAssocID="{C22FF91C-9F68-4701-8A04-9073210BB936}" presName="diagram" presStyleCnt="0">
        <dgm:presLayoutVars>
          <dgm:dir/>
          <dgm:animLvl val="lvl"/>
          <dgm:resizeHandles val="exact"/>
        </dgm:presLayoutVars>
      </dgm:prSet>
      <dgm:spPr/>
    </dgm:pt>
    <dgm:pt modelId="{AD90231F-9E2C-4517-9735-F165520C1692}" type="pres">
      <dgm:prSet presAssocID="{5C0C1BB3-6A2C-459A-81A4-6A2633B6A79B}" presName="compNode" presStyleCnt="0"/>
      <dgm:spPr/>
    </dgm:pt>
    <dgm:pt modelId="{35BC0285-E20B-46F9-BB5A-E1F5F24DAC44}" type="pres">
      <dgm:prSet presAssocID="{5C0C1BB3-6A2C-459A-81A4-6A2633B6A79B}" presName="childRect" presStyleLbl="bgAcc1" presStyleIdx="0" presStyleCnt="2">
        <dgm:presLayoutVars>
          <dgm:bulletEnabled val="1"/>
        </dgm:presLayoutVars>
      </dgm:prSet>
      <dgm:spPr/>
    </dgm:pt>
    <dgm:pt modelId="{D253A0CF-6F3B-4E8D-9ABB-7648E8236439}" type="pres">
      <dgm:prSet presAssocID="{5C0C1BB3-6A2C-459A-81A4-6A2633B6A79B}" presName="parentText" presStyleLbl="node1" presStyleIdx="0" presStyleCnt="0">
        <dgm:presLayoutVars>
          <dgm:chMax val="0"/>
          <dgm:bulletEnabled val="1"/>
        </dgm:presLayoutVars>
      </dgm:prSet>
      <dgm:spPr/>
    </dgm:pt>
    <dgm:pt modelId="{2E0B3C2A-E73E-40E6-9BE5-97D076729D14}" type="pres">
      <dgm:prSet presAssocID="{5C0C1BB3-6A2C-459A-81A4-6A2633B6A79B}" presName="parentRect" presStyleLbl="alignNode1" presStyleIdx="0" presStyleCnt="2"/>
      <dgm:spPr/>
    </dgm:pt>
    <dgm:pt modelId="{A95BE135-7BD8-490F-A55C-7F21F461B678}" type="pres">
      <dgm:prSet presAssocID="{5C0C1BB3-6A2C-459A-81A4-6A2633B6A79B}" presName="adorn" presStyleLbl="fgAccFollowNode1" presStyleIdx="0" presStyleCnt="2"/>
      <dgm:spPr>
        <a:blipFill rotWithShape="1">
          <a:blip xmlns:r="http://schemas.openxmlformats.org/officeDocument/2006/relationships" r:embed="rId1"/>
          <a:srcRect/>
          <a:stretch>
            <a:fillRect l="-38000" r="-38000"/>
          </a:stretch>
        </a:blipFill>
      </dgm:spPr>
    </dgm:pt>
    <dgm:pt modelId="{EAFEB125-1941-4576-9C05-D764DFFD03C8}" type="pres">
      <dgm:prSet presAssocID="{692B8A26-23C4-4C73-B2D8-A225254E2BAB}" presName="sibTrans" presStyleLbl="sibTrans2D1" presStyleIdx="0" presStyleCnt="0"/>
      <dgm:spPr/>
    </dgm:pt>
    <dgm:pt modelId="{AFC33AE4-F718-442A-812B-1477DDAEF07D}" type="pres">
      <dgm:prSet presAssocID="{90F91C78-63E5-4C15-8D78-CCE54237ED1A}" presName="compNode" presStyleCnt="0"/>
      <dgm:spPr/>
    </dgm:pt>
    <dgm:pt modelId="{A18883AB-4103-4D92-B292-18F429C26F52}" type="pres">
      <dgm:prSet presAssocID="{90F91C78-63E5-4C15-8D78-CCE54237ED1A}" presName="childRect" presStyleLbl="bgAcc1" presStyleIdx="1" presStyleCnt="2" custLinFactNeighborX="428" custLinFactNeighborY="387">
        <dgm:presLayoutVars>
          <dgm:bulletEnabled val="1"/>
        </dgm:presLayoutVars>
      </dgm:prSet>
      <dgm:spPr/>
    </dgm:pt>
    <dgm:pt modelId="{4B43A9C5-825B-43C8-8EEF-9B4AFE4E1395}" type="pres">
      <dgm:prSet presAssocID="{90F91C78-63E5-4C15-8D78-CCE54237ED1A}" presName="parentText" presStyleLbl="node1" presStyleIdx="0" presStyleCnt="0">
        <dgm:presLayoutVars>
          <dgm:chMax val="0"/>
          <dgm:bulletEnabled val="1"/>
        </dgm:presLayoutVars>
      </dgm:prSet>
      <dgm:spPr/>
    </dgm:pt>
    <dgm:pt modelId="{B43E1D2E-7516-423D-8584-4BD2D9FF563C}" type="pres">
      <dgm:prSet presAssocID="{90F91C78-63E5-4C15-8D78-CCE54237ED1A}" presName="parentRect" presStyleLbl="alignNode1" presStyleIdx="1" presStyleCnt="2"/>
      <dgm:spPr/>
    </dgm:pt>
    <dgm:pt modelId="{0804CE58-0681-42AD-B13C-4EA52990FD19}" type="pres">
      <dgm:prSet presAssocID="{90F91C78-63E5-4C15-8D78-CCE54237ED1A}" presName="adorn" presStyleLbl="fgAccFollowNode1" presStyleIdx="1" presStyleCnt="2"/>
      <dgm:spPr>
        <a:blipFill rotWithShape="1">
          <a:blip xmlns:r="http://schemas.openxmlformats.org/officeDocument/2006/relationships" r:embed="rId2"/>
          <a:srcRect/>
          <a:stretch>
            <a:fillRect l="-39000" r="-39000"/>
          </a:stretch>
        </a:blipFill>
      </dgm:spPr>
    </dgm:pt>
  </dgm:ptLst>
  <dgm:cxnLst>
    <dgm:cxn modelId="{DD950216-9EDE-421B-8BF8-4421DBAA1C67}" srcId="{C22FF91C-9F68-4701-8A04-9073210BB936}" destId="{90F91C78-63E5-4C15-8D78-CCE54237ED1A}" srcOrd="1" destOrd="0" parTransId="{BE8ED43D-A959-4262-863C-89A4FFFDB780}" sibTransId="{AD3838AF-23B6-406D-AA69-9E91630DB403}"/>
    <dgm:cxn modelId="{1BD4731A-2A09-430A-B274-8695914D0A0A}" type="presOf" srcId="{CF7181AF-EC2A-4C5A-A557-ED544DDD6814}" destId="{A18883AB-4103-4D92-B292-18F429C26F52}" srcOrd="0" destOrd="0" presId="urn:microsoft.com/office/officeart/2005/8/layout/bList2"/>
    <dgm:cxn modelId="{6EABEB1B-28E2-406E-AE5C-D4D9C561DDC0}" type="presOf" srcId="{8021376D-9010-4F6B-8481-B599585D1A25}" destId="{35BC0285-E20B-46F9-BB5A-E1F5F24DAC44}" srcOrd="0" destOrd="0" presId="urn:microsoft.com/office/officeart/2005/8/layout/bList2"/>
    <dgm:cxn modelId="{81FA9D8E-F3AF-4C55-A2A0-F84B5A10A959}" type="presOf" srcId="{90F91C78-63E5-4C15-8D78-CCE54237ED1A}" destId="{B43E1D2E-7516-423D-8584-4BD2D9FF563C}" srcOrd="1" destOrd="0" presId="urn:microsoft.com/office/officeart/2005/8/layout/bList2"/>
    <dgm:cxn modelId="{501FE09F-A643-4799-9E33-464BD0665428}" type="presOf" srcId="{90F91C78-63E5-4C15-8D78-CCE54237ED1A}" destId="{4B43A9C5-825B-43C8-8EEF-9B4AFE4E1395}" srcOrd="0" destOrd="0" presId="urn:microsoft.com/office/officeart/2005/8/layout/bList2"/>
    <dgm:cxn modelId="{D91C5AA7-9E70-40A1-BCD4-5CC039B5B848}" type="presOf" srcId="{692B8A26-23C4-4C73-B2D8-A225254E2BAB}" destId="{EAFEB125-1941-4576-9C05-D764DFFD03C8}" srcOrd="0" destOrd="0" presId="urn:microsoft.com/office/officeart/2005/8/layout/bList2"/>
    <dgm:cxn modelId="{190FF5AB-19CB-4E5A-B904-783B851D3E06}" srcId="{5C0C1BB3-6A2C-459A-81A4-6A2633B6A79B}" destId="{8021376D-9010-4F6B-8481-B599585D1A25}" srcOrd="0" destOrd="0" parTransId="{EFC63D46-0E8C-4218-B987-17B86B301886}" sibTransId="{7F573F89-3937-4BE3-8106-3F8E0DB1D1EB}"/>
    <dgm:cxn modelId="{E950EDB1-F8EF-4953-BC24-9C1C25F3D467}" type="presOf" srcId="{5C0C1BB3-6A2C-459A-81A4-6A2633B6A79B}" destId="{D253A0CF-6F3B-4E8D-9ABB-7648E8236439}" srcOrd="0" destOrd="0" presId="urn:microsoft.com/office/officeart/2005/8/layout/bList2"/>
    <dgm:cxn modelId="{AFC13AB4-69C3-4143-B508-5E90757167E3}" type="presOf" srcId="{C22FF91C-9F68-4701-8A04-9073210BB936}" destId="{D5003C9C-581A-4708-9F0F-2CB4B41E5653}" srcOrd="0" destOrd="0" presId="urn:microsoft.com/office/officeart/2005/8/layout/bList2"/>
    <dgm:cxn modelId="{564137BB-D4F3-45D7-8679-F7D8C4AA6908}" srcId="{90F91C78-63E5-4C15-8D78-CCE54237ED1A}" destId="{CF7181AF-EC2A-4C5A-A557-ED544DDD6814}" srcOrd="0" destOrd="0" parTransId="{CE00FCFD-4706-43C0-B3BE-3EFB9654E2EC}" sibTransId="{0239BB2B-3CB4-44A0-A4D9-C51550A05F5C}"/>
    <dgm:cxn modelId="{D90F9BF3-2BA8-4AB8-AC3A-60D8776D24F1}" srcId="{C22FF91C-9F68-4701-8A04-9073210BB936}" destId="{5C0C1BB3-6A2C-459A-81A4-6A2633B6A79B}" srcOrd="0" destOrd="0" parTransId="{DFD20964-0682-4BE8-B2BA-A5A69F9701E0}" sibTransId="{692B8A26-23C4-4C73-B2D8-A225254E2BAB}"/>
    <dgm:cxn modelId="{1CE9A8F6-EBE8-4DB2-B40E-F158FA1016CE}" type="presOf" srcId="{5C0C1BB3-6A2C-459A-81A4-6A2633B6A79B}" destId="{2E0B3C2A-E73E-40E6-9BE5-97D076729D14}" srcOrd="1" destOrd="0" presId="urn:microsoft.com/office/officeart/2005/8/layout/bList2"/>
    <dgm:cxn modelId="{432FBCC9-70C9-428C-8934-44D2D1ADB58A}" type="presParOf" srcId="{D5003C9C-581A-4708-9F0F-2CB4B41E5653}" destId="{AD90231F-9E2C-4517-9735-F165520C1692}" srcOrd="0" destOrd="0" presId="urn:microsoft.com/office/officeart/2005/8/layout/bList2"/>
    <dgm:cxn modelId="{6E8E41E4-A252-48A7-9761-D5B17BA0FC75}" type="presParOf" srcId="{AD90231F-9E2C-4517-9735-F165520C1692}" destId="{35BC0285-E20B-46F9-BB5A-E1F5F24DAC44}" srcOrd="0" destOrd="0" presId="urn:microsoft.com/office/officeart/2005/8/layout/bList2"/>
    <dgm:cxn modelId="{531E3917-6F76-41B9-B279-4116EF6652E9}" type="presParOf" srcId="{AD90231F-9E2C-4517-9735-F165520C1692}" destId="{D253A0CF-6F3B-4E8D-9ABB-7648E8236439}" srcOrd="1" destOrd="0" presId="urn:microsoft.com/office/officeart/2005/8/layout/bList2"/>
    <dgm:cxn modelId="{3D7AD766-5A29-4E31-AA27-F46327C0EE95}" type="presParOf" srcId="{AD90231F-9E2C-4517-9735-F165520C1692}" destId="{2E0B3C2A-E73E-40E6-9BE5-97D076729D14}" srcOrd="2" destOrd="0" presId="urn:microsoft.com/office/officeart/2005/8/layout/bList2"/>
    <dgm:cxn modelId="{76EB23C0-C329-4B08-ACC6-F658782E8C2E}" type="presParOf" srcId="{AD90231F-9E2C-4517-9735-F165520C1692}" destId="{A95BE135-7BD8-490F-A55C-7F21F461B678}" srcOrd="3" destOrd="0" presId="urn:microsoft.com/office/officeart/2005/8/layout/bList2"/>
    <dgm:cxn modelId="{BF9FB80B-6549-43B6-8BD2-E0715EDE3112}" type="presParOf" srcId="{D5003C9C-581A-4708-9F0F-2CB4B41E5653}" destId="{EAFEB125-1941-4576-9C05-D764DFFD03C8}" srcOrd="1" destOrd="0" presId="urn:microsoft.com/office/officeart/2005/8/layout/bList2"/>
    <dgm:cxn modelId="{F4A945B4-29F2-458F-857E-ACD91B3F9AEF}" type="presParOf" srcId="{D5003C9C-581A-4708-9F0F-2CB4B41E5653}" destId="{AFC33AE4-F718-442A-812B-1477DDAEF07D}" srcOrd="2" destOrd="0" presId="urn:microsoft.com/office/officeart/2005/8/layout/bList2"/>
    <dgm:cxn modelId="{E249C4A5-F3C2-48B8-9BAF-79CDE54270A3}" type="presParOf" srcId="{AFC33AE4-F718-442A-812B-1477DDAEF07D}" destId="{A18883AB-4103-4D92-B292-18F429C26F52}" srcOrd="0" destOrd="0" presId="urn:microsoft.com/office/officeart/2005/8/layout/bList2"/>
    <dgm:cxn modelId="{38F51302-3C53-44E2-B198-175C682A8B14}" type="presParOf" srcId="{AFC33AE4-F718-442A-812B-1477DDAEF07D}" destId="{4B43A9C5-825B-43C8-8EEF-9B4AFE4E1395}" srcOrd="1" destOrd="0" presId="urn:microsoft.com/office/officeart/2005/8/layout/bList2"/>
    <dgm:cxn modelId="{81605A84-E065-47E4-80AA-5CCFB60A139C}" type="presParOf" srcId="{AFC33AE4-F718-442A-812B-1477DDAEF07D}" destId="{B43E1D2E-7516-423D-8584-4BD2D9FF563C}" srcOrd="2" destOrd="0" presId="urn:microsoft.com/office/officeart/2005/8/layout/bList2"/>
    <dgm:cxn modelId="{86C2DC6D-E505-4F9F-A190-258D4E26B516}" type="presParOf" srcId="{AFC33AE4-F718-442A-812B-1477DDAEF07D}" destId="{0804CE58-0681-42AD-B13C-4EA52990FD19}" srcOrd="3" destOrd="0" presId="urn:microsoft.com/office/officeart/2005/8/layout/b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ECE75-4949-43BE-9205-5D9068BABA7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0B08EA01-B6F0-4091-B35B-68330AB8FF6F}">
      <dgm:prSet phldrT="[Text]" custT="1"/>
      <dgm:spPr>
        <a:solidFill>
          <a:srgbClr val="308879"/>
        </a:solidFill>
      </dgm:spPr>
      <dgm:t>
        <a:bodyPr/>
        <a:lstStyle/>
        <a:p>
          <a:r>
            <a:rPr lang="el-GR" sz="2800" dirty="0"/>
            <a:t>Λειτουργός Σχεδίων ΚΑ210</a:t>
          </a:r>
          <a:endParaRPr lang="en-GB" sz="2800" dirty="0"/>
        </a:p>
      </dgm:t>
    </dgm:pt>
    <dgm:pt modelId="{14AD2CFF-2A2F-45C4-AB85-ABB09B44AA16}" type="parTrans" cxnId="{F1C1E5DA-C3FE-4990-BB02-B61ABCE69099}">
      <dgm:prSet/>
      <dgm:spPr/>
      <dgm:t>
        <a:bodyPr/>
        <a:lstStyle/>
        <a:p>
          <a:endParaRPr lang="en-GB"/>
        </a:p>
      </dgm:t>
    </dgm:pt>
    <dgm:pt modelId="{E083FCC3-BA00-49A9-9D87-8AEA3EF3DC07}" type="sibTrans" cxnId="{F1C1E5DA-C3FE-4990-BB02-B61ABCE69099}">
      <dgm:prSet/>
      <dgm:spPr/>
      <dgm:t>
        <a:bodyPr/>
        <a:lstStyle/>
        <a:p>
          <a:endParaRPr lang="en-GB"/>
        </a:p>
      </dgm:t>
    </dgm:pt>
    <dgm:pt modelId="{510279E1-B57E-4100-AA6A-C274EDAD13B4}">
      <dgm:prSet phldrT="[Text]"/>
      <dgm:spPr>
        <a:solidFill>
          <a:srgbClr val="6BCBBB">
            <a:alpha val="89804"/>
          </a:srgbClr>
        </a:solidFill>
      </dgm:spPr>
      <dgm:t>
        <a:bodyPr/>
        <a:lstStyle/>
        <a:p>
          <a:r>
            <a:rPr lang="el-GR" dirty="0"/>
            <a:t>Αρναούτη Σοφία</a:t>
          </a:r>
          <a:endParaRPr lang="en-GB" dirty="0"/>
        </a:p>
      </dgm:t>
    </dgm:pt>
    <dgm:pt modelId="{2877831E-1431-4643-8739-7C4A5583CE79}" type="parTrans" cxnId="{F5FBF481-DD90-44E6-B703-8B567A44EAA3}">
      <dgm:prSet/>
      <dgm:spPr/>
      <dgm:t>
        <a:bodyPr/>
        <a:lstStyle/>
        <a:p>
          <a:endParaRPr lang="en-GB"/>
        </a:p>
      </dgm:t>
    </dgm:pt>
    <dgm:pt modelId="{A18DF9D8-51D9-4708-9C80-D63F14311A12}" type="sibTrans" cxnId="{F5FBF481-DD90-44E6-B703-8B567A44EAA3}">
      <dgm:prSet/>
      <dgm:spPr/>
      <dgm:t>
        <a:bodyPr/>
        <a:lstStyle/>
        <a:p>
          <a:endParaRPr lang="en-GB"/>
        </a:p>
      </dgm:t>
    </dgm:pt>
    <dgm:pt modelId="{84E8FA63-BBCE-45B4-843A-6045A0BD7A34}">
      <dgm:prSet phldrT="[Text]"/>
      <dgm:spPr>
        <a:solidFill>
          <a:srgbClr val="6BCBBB">
            <a:alpha val="89804"/>
          </a:srgbClr>
        </a:solidFill>
      </dgm:spPr>
      <dgm:t>
        <a:bodyPr/>
        <a:lstStyle/>
        <a:p>
          <a:r>
            <a:rPr lang="el-GR" dirty="0"/>
            <a:t>22448898</a:t>
          </a:r>
          <a:endParaRPr lang="en-GB" dirty="0"/>
        </a:p>
      </dgm:t>
    </dgm:pt>
    <dgm:pt modelId="{F073394A-ADD8-478B-9E5D-923BEA2BC169}" type="parTrans" cxnId="{A34D35A7-C798-4D19-A6FF-402F3EEF1A74}">
      <dgm:prSet/>
      <dgm:spPr/>
      <dgm:t>
        <a:bodyPr/>
        <a:lstStyle/>
        <a:p>
          <a:endParaRPr lang="en-GB"/>
        </a:p>
      </dgm:t>
    </dgm:pt>
    <dgm:pt modelId="{3BD1326E-C909-4D0A-89F4-1C0A4B514603}" type="sibTrans" cxnId="{A34D35A7-C798-4D19-A6FF-402F3EEF1A74}">
      <dgm:prSet/>
      <dgm:spPr/>
      <dgm:t>
        <a:bodyPr/>
        <a:lstStyle/>
        <a:p>
          <a:endParaRPr lang="en-GB"/>
        </a:p>
      </dgm:t>
    </dgm:pt>
    <dgm:pt modelId="{DA7CCB4F-FA0A-4A82-ADA7-40C8EACC05AF}">
      <dgm:prSet phldrT="[Text]" custT="1"/>
      <dgm:spPr>
        <a:solidFill>
          <a:srgbClr val="308879"/>
        </a:solidFill>
      </dgm:spPr>
      <dgm:t>
        <a:bodyPr/>
        <a:lstStyle/>
        <a:p>
          <a:r>
            <a:rPr lang="el-GR" sz="2800" dirty="0"/>
            <a:t>Συντονίστρια Βασικής Δράσης 2</a:t>
          </a:r>
          <a:endParaRPr lang="en-GB" sz="2800" dirty="0"/>
        </a:p>
      </dgm:t>
    </dgm:pt>
    <dgm:pt modelId="{C5B87136-13CA-421F-BACB-A460D793C528}" type="parTrans" cxnId="{9A772C03-CABD-4F4B-A511-6E86B508F1C1}">
      <dgm:prSet/>
      <dgm:spPr/>
      <dgm:t>
        <a:bodyPr/>
        <a:lstStyle/>
        <a:p>
          <a:endParaRPr lang="en-GB"/>
        </a:p>
      </dgm:t>
    </dgm:pt>
    <dgm:pt modelId="{4759CD4E-DD61-4B6E-8A56-6596593EDDCE}" type="sibTrans" cxnId="{9A772C03-CABD-4F4B-A511-6E86B508F1C1}">
      <dgm:prSet/>
      <dgm:spPr/>
      <dgm:t>
        <a:bodyPr/>
        <a:lstStyle/>
        <a:p>
          <a:endParaRPr lang="en-GB"/>
        </a:p>
      </dgm:t>
    </dgm:pt>
    <dgm:pt modelId="{C2B8B8C0-4775-4485-B7D9-A9CDB890A02A}">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err="1"/>
            <a:t>Λεωνίδου</a:t>
          </a:r>
          <a:r>
            <a:rPr lang="el-GR" dirty="0"/>
            <a:t> Στέλλα</a:t>
          </a:r>
          <a:endParaRPr lang="en-GB" dirty="0"/>
        </a:p>
      </dgm:t>
    </dgm:pt>
    <dgm:pt modelId="{839DA49F-71B6-468F-8FB8-213346E7AA1E}" type="parTrans" cxnId="{080D3143-DCE0-452E-AB11-2275BEF5C128}">
      <dgm:prSet/>
      <dgm:spPr/>
      <dgm:t>
        <a:bodyPr/>
        <a:lstStyle/>
        <a:p>
          <a:endParaRPr lang="en-GB"/>
        </a:p>
      </dgm:t>
    </dgm:pt>
    <dgm:pt modelId="{AA54E63E-935C-44F7-86AC-E0140A04BC7E}" type="sibTrans" cxnId="{080D3143-DCE0-452E-AB11-2275BEF5C128}">
      <dgm:prSet/>
      <dgm:spPr/>
      <dgm:t>
        <a:bodyPr/>
        <a:lstStyle/>
        <a:p>
          <a:endParaRPr lang="en-GB"/>
        </a:p>
      </dgm:t>
    </dgm:pt>
    <dgm:pt modelId="{14C2D8C6-2A5D-43CD-BEF7-E99CCF56B6DB}">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a:t>22448894</a:t>
          </a:r>
          <a:endParaRPr lang="en-GB" dirty="0"/>
        </a:p>
      </dgm:t>
    </dgm:pt>
    <dgm:pt modelId="{19AC72A1-D4D7-45A4-A355-CCF1551E318D}" type="parTrans" cxnId="{01594123-3A28-4A22-98D4-F71FC655830F}">
      <dgm:prSet/>
      <dgm:spPr/>
      <dgm:t>
        <a:bodyPr/>
        <a:lstStyle/>
        <a:p>
          <a:endParaRPr lang="en-GB"/>
        </a:p>
      </dgm:t>
    </dgm:pt>
    <dgm:pt modelId="{298D02CF-EBD9-4B39-A1C8-3F14E10A38D4}" type="sibTrans" cxnId="{01594123-3A28-4A22-98D4-F71FC655830F}">
      <dgm:prSet/>
      <dgm:spPr/>
      <dgm:t>
        <a:bodyPr/>
        <a:lstStyle/>
        <a:p>
          <a:endParaRPr lang="en-GB"/>
        </a:p>
      </dgm:t>
    </dgm:pt>
    <dgm:pt modelId="{630968CD-F471-4773-A5E3-D6CC2D98983C}">
      <dgm:prSet phldrT="[Text]"/>
      <dgm:spPr>
        <a:solidFill>
          <a:srgbClr val="6BCBBB">
            <a:alpha val="89804"/>
          </a:srgbClr>
        </a:solidFill>
      </dgm:spPr>
      <dgm:t>
        <a:bodyPr/>
        <a:lstStyle/>
        <a:p>
          <a:r>
            <a:rPr lang="en-GB" dirty="0"/>
            <a:t>sarnaouti@idep.org.cy</a:t>
          </a:r>
        </a:p>
      </dgm:t>
    </dgm:pt>
    <dgm:pt modelId="{EA97AB7E-4BB1-4A02-9745-C58D8F4B3763}" type="parTrans" cxnId="{39449CB2-CD8F-4AC4-BBF6-72CE6B1873E8}">
      <dgm:prSet/>
      <dgm:spPr/>
      <dgm:t>
        <a:bodyPr/>
        <a:lstStyle/>
        <a:p>
          <a:endParaRPr lang="en-GB"/>
        </a:p>
      </dgm:t>
    </dgm:pt>
    <dgm:pt modelId="{0E2B0A83-8617-44A1-9772-A4B249B9C34B}" type="sibTrans" cxnId="{39449CB2-CD8F-4AC4-BBF6-72CE6B1873E8}">
      <dgm:prSet/>
      <dgm:spPr/>
      <dgm:t>
        <a:bodyPr/>
        <a:lstStyle/>
        <a:p>
          <a:endParaRPr lang="en-GB"/>
        </a:p>
      </dgm:t>
    </dgm:pt>
    <dgm:pt modelId="{789F7DB7-BCA0-434E-B891-B853CECEC274}">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n-GB" dirty="0"/>
            <a:t>sleonidou@idep.org.cy</a:t>
          </a:r>
        </a:p>
      </dgm:t>
    </dgm:pt>
    <dgm:pt modelId="{8F79D486-09BB-425E-B05B-5A1C4F4DFB00}" type="parTrans" cxnId="{CD3A82E7-3C92-4520-90EA-2D4AC33C9A4D}">
      <dgm:prSet/>
      <dgm:spPr/>
      <dgm:t>
        <a:bodyPr/>
        <a:lstStyle/>
        <a:p>
          <a:endParaRPr lang="en-GB"/>
        </a:p>
      </dgm:t>
    </dgm:pt>
    <dgm:pt modelId="{8163D990-7946-4613-9F25-92166413F38C}" type="sibTrans" cxnId="{CD3A82E7-3C92-4520-90EA-2D4AC33C9A4D}">
      <dgm:prSet/>
      <dgm:spPr/>
      <dgm:t>
        <a:bodyPr/>
        <a:lstStyle/>
        <a:p>
          <a:endParaRPr lang="en-GB"/>
        </a:p>
      </dgm:t>
    </dgm:pt>
    <dgm:pt modelId="{3216B6A3-DC7C-4E26-8758-3932D74038AB}">
      <dgm:prSet phldrT="[Text]"/>
      <dgm:spPr>
        <a:solidFill>
          <a:srgbClr val="6BCBBB">
            <a:alpha val="89804"/>
          </a:srgbClr>
        </a:solidFill>
      </dgm:spPr>
      <dgm:t>
        <a:bodyPr/>
        <a:lstStyle/>
        <a:p>
          <a:endParaRPr lang="en-GB" dirty="0"/>
        </a:p>
      </dgm:t>
    </dgm:pt>
    <dgm:pt modelId="{F52F02ED-0075-4096-8AEB-16926427A392}" type="parTrans" cxnId="{335BBBA4-AC20-44E6-B212-513590007112}">
      <dgm:prSet/>
      <dgm:spPr/>
      <dgm:t>
        <a:bodyPr/>
        <a:lstStyle/>
        <a:p>
          <a:endParaRPr lang="en-GB"/>
        </a:p>
      </dgm:t>
    </dgm:pt>
    <dgm:pt modelId="{82F7AE11-1183-48C6-8772-02EA9769FA1B}" type="sibTrans" cxnId="{335BBBA4-AC20-44E6-B212-513590007112}">
      <dgm:prSet/>
      <dgm:spPr/>
      <dgm:t>
        <a:bodyPr/>
        <a:lstStyle/>
        <a:p>
          <a:endParaRPr lang="en-GB"/>
        </a:p>
      </dgm:t>
    </dgm:pt>
    <dgm:pt modelId="{BCF29865-FA77-443C-87E9-4D1EB46A6DD6}">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endParaRPr lang="en-GB" dirty="0"/>
        </a:p>
      </dgm:t>
    </dgm:pt>
    <dgm:pt modelId="{79CE3078-2223-4088-B51E-4427872B0767}" type="parTrans" cxnId="{E600E856-2710-4F51-8CDD-CF3E7EA5C24E}">
      <dgm:prSet/>
      <dgm:spPr/>
      <dgm:t>
        <a:bodyPr/>
        <a:lstStyle/>
        <a:p>
          <a:endParaRPr lang="en-GB"/>
        </a:p>
      </dgm:t>
    </dgm:pt>
    <dgm:pt modelId="{0FD596F0-0BC5-49F0-9A1A-BFDB037EE094}" type="sibTrans" cxnId="{E600E856-2710-4F51-8CDD-CF3E7EA5C24E}">
      <dgm:prSet/>
      <dgm:spPr/>
      <dgm:t>
        <a:bodyPr/>
        <a:lstStyle/>
        <a:p>
          <a:endParaRPr lang="en-GB"/>
        </a:p>
      </dgm:t>
    </dgm:pt>
    <dgm:pt modelId="{CB8847F1-BBD8-4EC4-88BF-8750C7B4FC90}" type="pres">
      <dgm:prSet presAssocID="{603ECE75-4949-43BE-9205-5D9068BABA77}" presName="Name0" presStyleCnt="0">
        <dgm:presLayoutVars>
          <dgm:dir/>
          <dgm:animLvl val="lvl"/>
          <dgm:resizeHandles/>
        </dgm:presLayoutVars>
      </dgm:prSet>
      <dgm:spPr/>
    </dgm:pt>
    <dgm:pt modelId="{10393CDA-0836-4B75-9999-25FF97991F14}" type="pres">
      <dgm:prSet presAssocID="{0B08EA01-B6F0-4091-B35B-68330AB8FF6F}" presName="linNode" presStyleCnt="0"/>
      <dgm:spPr/>
    </dgm:pt>
    <dgm:pt modelId="{8261C073-F8E7-47E0-9DFD-F1B8F2D8C8F0}" type="pres">
      <dgm:prSet presAssocID="{0B08EA01-B6F0-4091-B35B-68330AB8FF6F}" presName="parentShp" presStyleLbl="node1" presStyleIdx="0" presStyleCnt="2">
        <dgm:presLayoutVars>
          <dgm:bulletEnabled val="1"/>
        </dgm:presLayoutVars>
      </dgm:prSet>
      <dgm:spPr/>
    </dgm:pt>
    <dgm:pt modelId="{52174AF6-08EF-4B2E-880B-902A456D3D27}" type="pres">
      <dgm:prSet presAssocID="{0B08EA01-B6F0-4091-B35B-68330AB8FF6F}" presName="childShp" presStyleLbl="bgAccFollowNode1" presStyleIdx="0" presStyleCnt="2">
        <dgm:presLayoutVars>
          <dgm:bulletEnabled val="1"/>
        </dgm:presLayoutVars>
      </dgm:prSet>
      <dgm:spPr/>
    </dgm:pt>
    <dgm:pt modelId="{49A0916D-4CB0-476E-9FFA-F6568EF3A365}" type="pres">
      <dgm:prSet presAssocID="{E083FCC3-BA00-49A9-9D87-8AEA3EF3DC07}" presName="spacing" presStyleCnt="0"/>
      <dgm:spPr/>
    </dgm:pt>
    <dgm:pt modelId="{286AA2C7-FF7E-47BB-9F81-395CDC98ED28}" type="pres">
      <dgm:prSet presAssocID="{DA7CCB4F-FA0A-4A82-ADA7-40C8EACC05AF}" presName="linNode" presStyleCnt="0"/>
      <dgm:spPr/>
    </dgm:pt>
    <dgm:pt modelId="{2E0DA9C6-8A8B-44D0-ACCE-17CC4EBD047B}" type="pres">
      <dgm:prSet presAssocID="{DA7CCB4F-FA0A-4A82-ADA7-40C8EACC05AF}" presName="parentShp" presStyleLbl="node1" presStyleIdx="1" presStyleCnt="2">
        <dgm:presLayoutVars>
          <dgm:bulletEnabled val="1"/>
        </dgm:presLayoutVars>
      </dgm:prSet>
      <dgm:spPr/>
    </dgm:pt>
    <dgm:pt modelId="{E03E993E-8DFB-4418-89A7-7B37E239A1FF}" type="pres">
      <dgm:prSet presAssocID="{DA7CCB4F-FA0A-4A82-ADA7-40C8EACC05AF}" presName="childShp" presStyleLbl="bgAccFollowNode1" presStyleIdx="1" presStyleCnt="2">
        <dgm:presLayoutVars>
          <dgm:bulletEnabled val="1"/>
        </dgm:presLayoutVars>
      </dgm:prSet>
      <dgm:spPr>
        <a:xfrm>
          <a:off x="3251199" y="2838317"/>
          <a:ext cx="4876800" cy="2579687"/>
        </a:xfrm>
        <a:prstGeom prst="rightArrow">
          <a:avLst>
            <a:gd name="adj1" fmla="val 75000"/>
            <a:gd name="adj2" fmla="val 50000"/>
          </a:avLst>
        </a:prstGeom>
      </dgm:spPr>
    </dgm:pt>
  </dgm:ptLst>
  <dgm:cxnLst>
    <dgm:cxn modelId="{9A772C03-CABD-4F4B-A511-6E86B508F1C1}" srcId="{603ECE75-4949-43BE-9205-5D9068BABA77}" destId="{DA7CCB4F-FA0A-4A82-ADA7-40C8EACC05AF}" srcOrd="1" destOrd="0" parTransId="{C5B87136-13CA-421F-BACB-A460D793C528}" sibTransId="{4759CD4E-DD61-4B6E-8A56-6596593EDDCE}"/>
    <dgm:cxn modelId="{9E4FD719-3D44-4744-8296-45EB3A010587}" type="presOf" srcId="{603ECE75-4949-43BE-9205-5D9068BABA77}" destId="{CB8847F1-BBD8-4EC4-88BF-8750C7B4FC90}" srcOrd="0" destOrd="0" presId="urn:microsoft.com/office/officeart/2005/8/layout/vList6"/>
    <dgm:cxn modelId="{01594123-3A28-4A22-98D4-F71FC655830F}" srcId="{DA7CCB4F-FA0A-4A82-ADA7-40C8EACC05AF}" destId="{14C2D8C6-2A5D-43CD-BEF7-E99CCF56B6DB}" srcOrd="2" destOrd="0" parTransId="{19AC72A1-D4D7-45A4-A355-CCF1551E318D}" sibTransId="{298D02CF-EBD9-4B39-A1C8-3F14E10A38D4}"/>
    <dgm:cxn modelId="{5DF2DE5D-D59E-4CB6-B7F3-6147520311E6}" type="presOf" srcId="{14C2D8C6-2A5D-43CD-BEF7-E99CCF56B6DB}" destId="{E03E993E-8DFB-4418-89A7-7B37E239A1FF}" srcOrd="0" destOrd="2" presId="urn:microsoft.com/office/officeart/2005/8/layout/vList6"/>
    <dgm:cxn modelId="{8A743C5E-2956-44D6-B759-E828E3B32315}" type="presOf" srcId="{0B08EA01-B6F0-4091-B35B-68330AB8FF6F}" destId="{8261C073-F8E7-47E0-9DFD-F1B8F2D8C8F0}" srcOrd="0" destOrd="0" presId="urn:microsoft.com/office/officeart/2005/8/layout/vList6"/>
    <dgm:cxn modelId="{080D3143-DCE0-452E-AB11-2275BEF5C128}" srcId="{DA7CCB4F-FA0A-4A82-ADA7-40C8EACC05AF}" destId="{C2B8B8C0-4775-4485-B7D9-A9CDB890A02A}" srcOrd="1" destOrd="0" parTransId="{839DA49F-71B6-468F-8FB8-213346E7AA1E}" sibTransId="{AA54E63E-935C-44F7-86AC-E0140A04BC7E}"/>
    <dgm:cxn modelId="{DFC39E6B-1F2B-4A86-9F71-CDD95C8A9273}" type="presOf" srcId="{3216B6A3-DC7C-4E26-8758-3932D74038AB}" destId="{52174AF6-08EF-4B2E-880B-902A456D3D27}" srcOrd="0" destOrd="0" presId="urn:microsoft.com/office/officeart/2005/8/layout/vList6"/>
    <dgm:cxn modelId="{E600E856-2710-4F51-8CDD-CF3E7EA5C24E}" srcId="{DA7CCB4F-FA0A-4A82-ADA7-40C8EACC05AF}" destId="{BCF29865-FA77-443C-87E9-4D1EB46A6DD6}" srcOrd="0" destOrd="0" parTransId="{79CE3078-2223-4088-B51E-4427872B0767}" sibTransId="{0FD596F0-0BC5-49F0-9A1A-BFDB037EE094}"/>
    <dgm:cxn modelId="{B62EC678-CE84-4D1D-88E9-A2EA235C2767}" type="presOf" srcId="{630968CD-F471-4773-A5E3-D6CC2D98983C}" destId="{52174AF6-08EF-4B2E-880B-902A456D3D27}" srcOrd="0" destOrd="3" presId="urn:microsoft.com/office/officeart/2005/8/layout/vList6"/>
    <dgm:cxn modelId="{F5FBF481-DD90-44E6-B703-8B567A44EAA3}" srcId="{0B08EA01-B6F0-4091-B35B-68330AB8FF6F}" destId="{510279E1-B57E-4100-AA6A-C274EDAD13B4}" srcOrd="1" destOrd="0" parTransId="{2877831E-1431-4643-8739-7C4A5583CE79}" sibTransId="{A18DF9D8-51D9-4708-9C80-D63F14311A12}"/>
    <dgm:cxn modelId="{13B0F49F-6E7A-44A8-930F-060A1C213393}" type="presOf" srcId="{DA7CCB4F-FA0A-4A82-ADA7-40C8EACC05AF}" destId="{2E0DA9C6-8A8B-44D0-ACCE-17CC4EBD047B}" srcOrd="0" destOrd="0" presId="urn:microsoft.com/office/officeart/2005/8/layout/vList6"/>
    <dgm:cxn modelId="{335BBBA4-AC20-44E6-B212-513590007112}" srcId="{0B08EA01-B6F0-4091-B35B-68330AB8FF6F}" destId="{3216B6A3-DC7C-4E26-8758-3932D74038AB}" srcOrd="0" destOrd="0" parTransId="{F52F02ED-0075-4096-8AEB-16926427A392}" sibTransId="{82F7AE11-1183-48C6-8772-02EA9769FA1B}"/>
    <dgm:cxn modelId="{A34D35A7-C798-4D19-A6FF-402F3EEF1A74}" srcId="{0B08EA01-B6F0-4091-B35B-68330AB8FF6F}" destId="{84E8FA63-BBCE-45B4-843A-6045A0BD7A34}" srcOrd="2" destOrd="0" parTransId="{F073394A-ADD8-478B-9E5D-923BEA2BC169}" sibTransId="{3BD1326E-C909-4D0A-89F4-1C0A4B514603}"/>
    <dgm:cxn modelId="{39449CB2-CD8F-4AC4-BBF6-72CE6B1873E8}" srcId="{0B08EA01-B6F0-4091-B35B-68330AB8FF6F}" destId="{630968CD-F471-4773-A5E3-D6CC2D98983C}" srcOrd="3" destOrd="0" parTransId="{EA97AB7E-4BB1-4A02-9745-C58D8F4B3763}" sibTransId="{0E2B0A83-8617-44A1-9772-A4B249B9C34B}"/>
    <dgm:cxn modelId="{EC1FD0B8-A570-4293-ADAB-73AC3F65724F}" type="presOf" srcId="{BCF29865-FA77-443C-87E9-4D1EB46A6DD6}" destId="{E03E993E-8DFB-4418-89A7-7B37E239A1FF}" srcOrd="0" destOrd="0" presId="urn:microsoft.com/office/officeart/2005/8/layout/vList6"/>
    <dgm:cxn modelId="{BF9017D3-2476-41E1-9ACE-C0620211C5BB}" type="presOf" srcId="{84E8FA63-BBCE-45B4-843A-6045A0BD7A34}" destId="{52174AF6-08EF-4B2E-880B-902A456D3D27}" srcOrd="0" destOrd="2" presId="urn:microsoft.com/office/officeart/2005/8/layout/vList6"/>
    <dgm:cxn modelId="{F1C1E5DA-C3FE-4990-BB02-B61ABCE69099}" srcId="{603ECE75-4949-43BE-9205-5D9068BABA77}" destId="{0B08EA01-B6F0-4091-B35B-68330AB8FF6F}" srcOrd="0" destOrd="0" parTransId="{14AD2CFF-2A2F-45C4-AB85-ABB09B44AA16}" sibTransId="{E083FCC3-BA00-49A9-9D87-8AEA3EF3DC07}"/>
    <dgm:cxn modelId="{25F8D1DF-C633-447F-BF85-B7A4F56665F3}" type="presOf" srcId="{510279E1-B57E-4100-AA6A-C274EDAD13B4}" destId="{52174AF6-08EF-4B2E-880B-902A456D3D27}" srcOrd="0" destOrd="1" presId="urn:microsoft.com/office/officeart/2005/8/layout/vList6"/>
    <dgm:cxn modelId="{CD3A82E7-3C92-4520-90EA-2D4AC33C9A4D}" srcId="{DA7CCB4F-FA0A-4A82-ADA7-40C8EACC05AF}" destId="{789F7DB7-BCA0-434E-B891-B853CECEC274}" srcOrd="3" destOrd="0" parTransId="{8F79D486-09BB-425E-B05B-5A1C4F4DFB00}" sibTransId="{8163D990-7946-4613-9F25-92166413F38C}"/>
    <dgm:cxn modelId="{3C4B24ED-BF1E-4C19-87EE-B80EF7895705}" type="presOf" srcId="{789F7DB7-BCA0-434E-B891-B853CECEC274}" destId="{E03E993E-8DFB-4418-89A7-7B37E239A1FF}" srcOrd="0" destOrd="3" presId="urn:microsoft.com/office/officeart/2005/8/layout/vList6"/>
    <dgm:cxn modelId="{6D26C0F6-A7EA-4E90-B391-DAD4B148D6FA}" type="presOf" srcId="{C2B8B8C0-4775-4485-B7D9-A9CDB890A02A}" destId="{E03E993E-8DFB-4418-89A7-7B37E239A1FF}" srcOrd="0" destOrd="1" presId="urn:microsoft.com/office/officeart/2005/8/layout/vList6"/>
    <dgm:cxn modelId="{E7C8A8F6-09A5-466A-B128-DD50CA92D92F}" type="presParOf" srcId="{CB8847F1-BBD8-4EC4-88BF-8750C7B4FC90}" destId="{10393CDA-0836-4B75-9999-25FF97991F14}" srcOrd="0" destOrd="0" presId="urn:microsoft.com/office/officeart/2005/8/layout/vList6"/>
    <dgm:cxn modelId="{EFBD58E7-3E05-420A-BB6E-409EAB2FC32B}" type="presParOf" srcId="{10393CDA-0836-4B75-9999-25FF97991F14}" destId="{8261C073-F8E7-47E0-9DFD-F1B8F2D8C8F0}" srcOrd="0" destOrd="0" presId="urn:microsoft.com/office/officeart/2005/8/layout/vList6"/>
    <dgm:cxn modelId="{A8278FEB-CB6A-4AAB-8022-F2025050BAB3}" type="presParOf" srcId="{10393CDA-0836-4B75-9999-25FF97991F14}" destId="{52174AF6-08EF-4B2E-880B-902A456D3D27}" srcOrd="1" destOrd="0" presId="urn:microsoft.com/office/officeart/2005/8/layout/vList6"/>
    <dgm:cxn modelId="{1BE0B271-3FC6-4741-AD60-0DF9B98C11FA}" type="presParOf" srcId="{CB8847F1-BBD8-4EC4-88BF-8750C7B4FC90}" destId="{49A0916D-4CB0-476E-9FFA-F6568EF3A365}" srcOrd="1" destOrd="0" presId="urn:microsoft.com/office/officeart/2005/8/layout/vList6"/>
    <dgm:cxn modelId="{DA30570A-4C20-4EE7-9FCC-6421985215D0}" type="presParOf" srcId="{CB8847F1-BBD8-4EC4-88BF-8750C7B4FC90}" destId="{286AA2C7-FF7E-47BB-9F81-395CDC98ED28}" srcOrd="2" destOrd="0" presId="urn:microsoft.com/office/officeart/2005/8/layout/vList6"/>
    <dgm:cxn modelId="{0D3A8099-D227-459D-A552-13AA0AD12387}" type="presParOf" srcId="{286AA2C7-FF7E-47BB-9F81-395CDC98ED28}" destId="{2E0DA9C6-8A8B-44D0-ACCE-17CC4EBD047B}" srcOrd="0" destOrd="0" presId="urn:microsoft.com/office/officeart/2005/8/layout/vList6"/>
    <dgm:cxn modelId="{060BF8B0-1083-4366-B882-4E3714EDCC5E}" type="presParOf" srcId="{286AA2C7-FF7E-47BB-9F81-395CDC98ED28}" destId="{E03E993E-8DFB-4418-89A7-7B37E239A1F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0A1A-3963-4F13-B1FB-93DD8B51F8CB}">
      <dsp:nvSpPr>
        <dsp:cNvPr id="0" name=""/>
        <dsp:cNvSpPr/>
      </dsp:nvSpPr>
      <dsp:spPr>
        <a:xfrm>
          <a:off x="0" y="37490"/>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Α’ Μέρος</a:t>
          </a:r>
          <a:endParaRPr lang="en-GB" sz="1700" kern="1200" dirty="0"/>
        </a:p>
      </dsp:txBody>
      <dsp:txXfrm>
        <a:off x="19904" y="57394"/>
        <a:ext cx="5576816" cy="367937"/>
      </dsp:txXfrm>
    </dsp:sp>
    <dsp:sp modelId="{FA46EF05-B28C-4BDE-8B25-7D665E5EE5B5}">
      <dsp:nvSpPr>
        <dsp:cNvPr id="0" name=""/>
        <dsp:cNvSpPr/>
      </dsp:nvSpPr>
      <dsp:spPr>
        <a:xfrm>
          <a:off x="0" y="445235"/>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ΙΔΕΠ Διά Βίου Μάθησης (</a:t>
          </a:r>
          <a:r>
            <a:rPr lang="en-GB" sz="1600" b="1" kern="1200" dirty="0"/>
            <a:t>“National Agency”)</a:t>
          </a:r>
        </a:p>
      </dsp:txBody>
      <dsp:txXfrm>
        <a:off x="0" y="445235"/>
        <a:ext cx="5616624" cy="281520"/>
      </dsp:txXfrm>
    </dsp:sp>
    <dsp:sp modelId="{F3EF1731-8267-42AE-A3A7-7B29785145D4}">
      <dsp:nvSpPr>
        <dsp:cNvPr id="0" name=""/>
        <dsp:cNvSpPr/>
      </dsp:nvSpPr>
      <dsp:spPr>
        <a:xfrm>
          <a:off x="0" y="726755"/>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Β’ Μέρος</a:t>
          </a:r>
          <a:endParaRPr lang="en-GB" sz="1700" kern="1200" dirty="0"/>
        </a:p>
      </dsp:txBody>
      <dsp:txXfrm>
        <a:off x="19904" y="746659"/>
        <a:ext cx="5576816" cy="367937"/>
      </dsp:txXfrm>
    </dsp:sp>
    <dsp:sp modelId="{376DB898-803A-40ED-ACD6-44CB4B64BB8F}">
      <dsp:nvSpPr>
        <dsp:cNvPr id="0" name=""/>
        <dsp:cNvSpPr/>
      </dsp:nvSpPr>
      <dsp:spPr>
        <a:xfrm>
          <a:off x="0" y="1134500"/>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Συντονιστής</a:t>
          </a:r>
          <a:r>
            <a:rPr lang="en-GB" sz="1600" b="1" kern="1200" dirty="0"/>
            <a:t> </a:t>
          </a:r>
          <a:r>
            <a:rPr lang="el-GR" sz="1600" b="1" kern="1200" dirty="0"/>
            <a:t>κοινοπραξίας &amp; Λοιποί εταίροι (</a:t>
          </a:r>
          <a:r>
            <a:rPr lang="en-GB" sz="1600" b="1" kern="1200" dirty="0"/>
            <a:t>“beneficiaries”)</a:t>
          </a:r>
        </a:p>
      </dsp:txBody>
      <dsp:txXfrm>
        <a:off x="0" y="1134500"/>
        <a:ext cx="5616624" cy="28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D74B-1EA4-4F31-B59D-93B9943922DE}">
      <dsp:nvSpPr>
        <dsp:cNvPr id="0" name=""/>
        <dsp:cNvSpPr/>
      </dsp:nvSpPr>
      <dsp:spPr>
        <a:xfrm>
          <a:off x="-28023" y="215314"/>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AF1C-1D8C-43C1-8DDC-F88C39318D9B}">
      <dsp:nvSpPr>
        <dsp:cNvPr id="0" name=""/>
        <dsp:cNvSpPr/>
      </dsp:nvSpPr>
      <dsp:spPr>
        <a:xfrm>
          <a:off x="510216" y="726642"/>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κατά τη διάρκεια της υλοποίησης του έργου</a:t>
          </a:r>
          <a:endParaRPr lang="en-US" sz="2400" kern="1200" dirty="0"/>
        </a:p>
      </dsp:txBody>
      <dsp:txXfrm>
        <a:off x="600310" y="816736"/>
        <a:ext cx="4663979" cy="2895858"/>
      </dsp:txXfrm>
    </dsp:sp>
    <dsp:sp modelId="{73E13904-855D-4347-B2CA-1664DA483DD4}">
      <dsp:nvSpPr>
        <dsp:cNvPr id="0" name=""/>
        <dsp:cNvSpPr/>
      </dsp:nvSpPr>
      <dsp:spPr>
        <a:xfrm>
          <a:off x="5922028"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95CE-787F-4D68-9812-E6F315EA9349}">
      <dsp:nvSpPr>
        <dsp:cNvPr id="0" name=""/>
        <dsp:cNvSpPr/>
      </dsp:nvSpPr>
      <dsp:spPr>
        <a:xfrm>
          <a:off x="6460269"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μετά την ολοκλήρωση του έργου και συνήθως, μετά τον έλεγχο της τελικής έκθεσης </a:t>
          </a:r>
          <a:endParaRPr lang="en-US" sz="2400" kern="1200" dirty="0"/>
        </a:p>
      </dsp:txBody>
      <dsp:txXfrm>
        <a:off x="6550363" y="854449"/>
        <a:ext cx="4663979" cy="2895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0285-E20B-46F9-BB5A-E1F5F24DAC44}">
      <dsp:nvSpPr>
        <dsp:cNvPr id="0" name=""/>
        <dsp:cNvSpPr/>
      </dsp:nvSpPr>
      <dsp:spPr>
        <a:xfrm>
          <a:off x="620575" y="2871"/>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sz="1500" kern="12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sz="1500" kern="1200"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sz="1500" kern="1200"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sz="1500" kern="1200" dirty="0"/>
        </a:p>
      </dsp:txBody>
      <dsp:txXfrm>
        <a:off x="681961" y="64257"/>
        <a:ext cx="3386847" cy="2558470"/>
      </dsp:txXfrm>
    </dsp:sp>
    <dsp:sp modelId="{2E0B3C2A-E73E-40E6-9BE5-97D076729D14}">
      <dsp:nvSpPr>
        <dsp:cNvPr id="0" name=""/>
        <dsp:cNvSpPr/>
      </dsp:nvSpPr>
      <dsp:spPr>
        <a:xfrm>
          <a:off x="620575"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solidFill>
              <a:srgbClr val="308879"/>
            </a:solidFill>
          </a:endParaRPr>
        </a:p>
      </dsp:txBody>
      <dsp:txXfrm>
        <a:off x="620575" y="2622728"/>
        <a:ext cx="2471563" cy="1126538"/>
      </dsp:txXfrm>
    </dsp:sp>
    <dsp:sp modelId="{A95BE135-7BD8-490F-A55C-7F21F461B678}">
      <dsp:nvSpPr>
        <dsp:cNvPr id="0" name=""/>
        <dsp:cNvSpPr/>
      </dsp:nvSpPr>
      <dsp:spPr>
        <a:xfrm>
          <a:off x="3191419" y="2801668"/>
          <a:ext cx="1228366" cy="1228366"/>
        </a:xfrm>
        <a:prstGeom prst="ellipse">
          <a:avLst/>
        </a:prstGeom>
        <a:blipFill rotWithShape="1">
          <a:blip xmlns:r="http://schemas.openxmlformats.org/officeDocument/2006/relationships" r:embed="rId1"/>
          <a:srcRect/>
          <a:stretch>
            <a:fillRect l="-38000" r="-3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883AB-4103-4D92-B292-18F429C26F52}">
      <dsp:nvSpPr>
        <dsp:cNvPr id="0" name=""/>
        <dsp:cNvSpPr/>
      </dsp:nvSpPr>
      <dsp:spPr>
        <a:xfrm>
          <a:off x="4739127" y="13010"/>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latin typeface="Times New Roman" panose="02020603050405020304" pitchFamily="18" charset="0"/>
              <a:ea typeface="Times New Roman" panose="02020603050405020304" pitchFamily="18" charset="0"/>
            </a:rPr>
            <a:t>Ο</a:t>
          </a:r>
          <a:r>
            <a:rPr lang="el-GR" sz="1500" kern="1200"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sz="1500" kern="1200" dirty="0"/>
        </a:p>
      </dsp:txBody>
      <dsp:txXfrm>
        <a:off x="4800513" y="74396"/>
        <a:ext cx="3386847" cy="2558470"/>
      </dsp:txXfrm>
    </dsp:sp>
    <dsp:sp modelId="{B43E1D2E-7516-423D-8584-4BD2D9FF563C}">
      <dsp:nvSpPr>
        <dsp:cNvPr id="0" name=""/>
        <dsp:cNvSpPr/>
      </dsp:nvSpPr>
      <dsp:spPr>
        <a:xfrm>
          <a:off x="4724106"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4724106" y="2622728"/>
        <a:ext cx="2471563" cy="1126538"/>
      </dsp:txXfrm>
    </dsp:sp>
    <dsp:sp modelId="{0804CE58-0681-42AD-B13C-4EA52990FD19}">
      <dsp:nvSpPr>
        <dsp:cNvPr id="0" name=""/>
        <dsp:cNvSpPr/>
      </dsp:nvSpPr>
      <dsp:spPr>
        <a:xfrm>
          <a:off x="7294951" y="2801668"/>
          <a:ext cx="1228366" cy="1228366"/>
        </a:xfrm>
        <a:prstGeom prst="ellipse">
          <a:avLst/>
        </a:prstGeom>
        <a:blipFill rotWithShape="1">
          <a:blip xmlns:r="http://schemas.openxmlformats.org/officeDocument/2006/relationships" r:embed="rId2"/>
          <a:srcRect/>
          <a:stretch>
            <a:fillRect l="-39000" r="-39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74AF6-08EF-4B2E-880B-902A456D3D27}">
      <dsp:nvSpPr>
        <dsp:cNvPr id="0" name=""/>
        <dsp:cNvSpPr/>
      </dsp:nvSpPr>
      <dsp:spPr>
        <a:xfrm>
          <a:off x="2747255" y="594"/>
          <a:ext cx="4120884" cy="2318955"/>
        </a:xfrm>
        <a:prstGeom prst="rightArrow">
          <a:avLst>
            <a:gd name="adj1" fmla="val 75000"/>
            <a:gd name="adj2" fmla="val 50000"/>
          </a:avLst>
        </a:prstGeom>
        <a:solidFill>
          <a:srgbClr val="6BCBBB">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a:t>Αρναούτη Σοφία</a:t>
          </a:r>
          <a:endParaRPr lang="en-GB" sz="1900" kern="1200" dirty="0"/>
        </a:p>
        <a:p>
          <a:pPr marL="171450" lvl="1" indent="-171450" algn="l" defTabSz="844550">
            <a:lnSpc>
              <a:spcPct val="90000"/>
            </a:lnSpc>
            <a:spcBef>
              <a:spcPct val="0"/>
            </a:spcBef>
            <a:spcAft>
              <a:spcPct val="15000"/>
            </a:spcAft>
            <a:buChar char="•"/>
          </a:pPr>
          <a:r>
            <a:rPr lang="el-GR" sz="1900" kern="1200" dirty="0"/>
            <a:t>22448898</a:t>
          </a:r>
          <a:endParaRPr lang="en-GB" sz="1900" kern="1200" dirty="0"/>
        </a:p>
        <a:p>
          <a:pPr marL="171450" lvl="1" indent="-171450" algn="l" defTabSz="844550">
            <a:lnSpc>
              <a:spcPct val="90000"/>
            </a:lnSpc>
            <a:spcBef>
              <a:spcPct val="0"/>
            </a:spcBef>
            <a:spcAft>
              <a:spcPct val="15000"/>
            </a:spcAft>
            <a:buChar char="•"/>
          </a:pPr>
          <a:r>
            <a:rPr lang="en-GB" sz="1900" kern="1200" dirty="0"/>
            <a:t>sarnaouti@idep.org.cy</a:t>
          </a:r>
        </a:p>
      </dsp:txBody>
      <dsp:txXfrm>
        <a:off x="2747255" y="290463"/>
        <a:ext cx="3251276" cy="1739217"/>
      </dsp:txXfrm>
    </dsp:sp>
    <dsp:sp modelId="{8261C073-F8E7-47E0-9DFD-F1B8F2D8C8F0}">
      <dsp:nvSpPr>
        <dsp:cNvPr id="0" name=""/>
        <dsp:cNvSpPr/>
      </dsp:nvSpPr>
      <dsp:spPr>
        <a:xfrm>
          <a:off x="0" y="594"/>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Λειτουργός Σχεδίων ΚΑ210</a:t>
          </a:r>
          <a:endParaRPr lang="en-GB" sz="2800" kern="1200" dirty="0"/>
        </a:p>
      </dsp:txBody>
      <dsp:txXfrm>
        <a:off x="113202" y="113796"/>
        <a:ext cx="2520852" cy="2092551"/>
      </dsp:txXfrm>
    </dsp:sp>
    <dsp:sp modelId="{E03E993E-8DFB-4418-89A7-7B37E239A1FF}">
      <dsp:nvSpPr>
        <dsp:cNvPr id="0" name=""/>
        <dsp:cNvSpPr/>
      </dsp:nvSpPr>
      <dsp:spPr>
        <a:xfrm>
          <a:off x="2747255" y="2551445"/>
          <a:ext cx="4120884" cy="2318955"/>
        </a:xfrm>
        <a:prstGeom prst="rightArrow">
          <a:avLst>
            <a:gd name="adj1" fmla="val 75000"/>
            <a:gd name="adj2" fmla="val 50000"/>
          </a:avLst>
        </a:prstGeom>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err="1"/>
            <a:t>Λεωνίδου</a:t>
          </a:r>
          <a:r>
            <a:rPr lang="el-GR" sz="1900" kern="1200" dirty="0"/>
            <a:t> Στέλλα</a:t>
          </a:r>
          <a:endParaRPr lang="en-GB" sz="1900" kern="1200" dirty="0"/>
        </a:p>
        <a:p>
          <a:pPr marL="171450" lvl="1" indent="-171450" algn="l" defTabSz="844550">
            <a:lnSpc>
              <a:spcPct val="90000"/>
            </a:lnSpc>
            <a:spcBef>
              <a:spcPct val="0"/>
            </a:spcBef>
            <a:spcAft>
              <a:spcPct val="15000"/>
            </a:spcAft>
            <a:buChar char="•"/>
          </a:pPr>
          <a:r>
            <a:rPr lang="el-GR" sz="1900" kern="1200" dirty="0"/>
            <a:t>22448894</a:t>
          </a:r>
          <a:endParaRPr lang="en-GB" sz="1900" kern="1200" dirty="0"/>
        </a:p>
        <a:p>
          <a:pPr marL="171450" lvl="1" indent="-171450" algn="l" defTabSz="844550">
            <a:lnSpc>
              <a:spcPct val="90000"/>
            </a:lnSpc>
            <a:spcBef>
              <a:spcPct val="0"/>
            </a:spcBef>
            <a:spcAft>
              <a:spcPct val="15000"/>
            </a:spcAft>
            <a:buChar char="•"/>
          </a:pPr>
          <a:r>
            <a:rPr lang="en-GB" sz="1900" kern="1200" dirty="0"/>
            <a:t>sleonidou@idep.org.cy</a:t>
          </a:r>
        </a:p>
      </dsp:txBody>
      <dsp:txXfrm>
        <a:off x="2747255" y="2841314"/>
        <a:ext cx="3251276" cy="1739217"/>
      </dsp:txXfrm>
    </dsp:sp>
    <dsp:sp modelId="{2E0DA9C6-8A8B-44D0-ACCE-17CC4EBD047B}">
      <dsp:nvSpPr>
        <dsp:cNvPr id="0" name=""/>
        <dsp:cNvSpPr/>
      </dsp:nvSpPr>
      <dsp:spPr>
        <a:xfrm>
          <a:off x="0" y="2551445"/>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Συντονίστρια Βασικής Δράσης 2</a:t>
          </a:r>
          <a:endParaRPr lang="en-GB" sz="2800" kern="1200" dirty="0"/>
        </a:p>
      </dsp:txBody>
      <dsp:txXfrm>
        <a:off x="113202" y="2664647"/>
        <a:ext cx="2520852" cy="20925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17/06/2024</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17/06/2024</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a:t>
            </a:fld>
            <a:endParaRPr lang="en-GB"/>
          </a:p>
        </p:txBody>
      </p:sp>
    </p:spTree>
    <p:extLst>
      <p:ext uri="{BB962C8B-B14F-4D97-AF65-F5344CB8AC3E}">
        <p14:creationId xmlns:p14="http://schemas.microsoft.com/office/powerpoint/2010/main" val="89344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272061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ότι θα υπάρχει ενδεχομένως μία ασυνέπεια μεταξύ ημερομηνιών δραστηριοτήτων δεν αποτελεί ιδιαίτερο πρόβλημα, αφού οι τελικές ημερομηνίες υλοποίησης των δραστηριοτήτων θα καταχωρηθούν στο εργαλείο διαχείρισης και υποβολής εκθέσεων</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360461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342510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170054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20</a:t>
            </a:fld>
            <a:endParaRPr lang="en-GB"/>
          </a:p>
        </p:txBody>
      </p:sp>
    </p:spTree>
    <p:extLst>
      <p:ext uri="{BB962C8B-B14F-4D97-AF65-F5344CB8AC3E}">
        <p14:creationId xmlns:p14="http://schemas.microsoft.com/office/powerpoint/2010/main" val="345745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421078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22</a:t>
            </a:fld>
            <a:endParaRPr lang="en-GB"/>
          </a:p>
        </p:txBody>
      </p:sp>
    </p:spTree>
    <p:extLst>
      <p:ext uri="{BB962C8B-B14F-4D97-AF65-F5344CB8AC3E}">
        <p14:creationId xmlns:p14="http://schemas.microsoft.com/office/powerpoint/2010/main" val="55818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Κάποια άρθρα (αυτά που απαιτούν κάποιες επεξηγήσεις) αναλύονται και άλλα όχι. Επίσης, κάποια άρθρα δεν αναλύονται σε αυτή την ενότητα της Παρουσίασης, γιατί τους αφιερώνεται ολόκληρη ξεχωριστή ενότητα</a:t>
            </a:r>
            <a:r>
              <a:rPr lang="en-GB" dirty="0"/>
              <a:t>. </a:t>
            </a:r>
            <a:endParaRPr lang="el-GR" dirty="0"/>
          </a:p>
          <a:p>
            <a:endParaRPr lang="el-GR" dirty="0"/>
          </a:p>
          <a:p>
            <a:r>
              <a:rPr lang="el-GR" dirty="0"/>
              <a:t>Στην πληροφόρηση αυτή περιλαμβάνεται και η επιπρόσθετη πληροφόρηση που περιέχεται στο Παράρτημα 2 και συνδέεται με συγκεκριμένα Άρθρα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24</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118384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208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Δικαιούχοι – Τα υπογράφοντα μέρη της Παρούσας Συμφωνίας, είτε απευθείας είτε μέσω του εντύπου εξουσιοδότησης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47798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234347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κάποιες εξαιρέσεις στην περίπτωση της μεταβίβασης των καθηκόντων, αλλά αφορούν πολύ εξειδικευμένες και ιδιαίτερες περιπτώσεις</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73578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288707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45086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24930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253780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err="1"/>
              <a:t>Ιστότοποι</a:t>
            </a:r>
            <a:r>
              <a:rPr lang="el-GR" dirty="0"/>
              <a:t>:</a:t>
            </a:r>
          </a:p>
          <a:p>
            <a:pPr marL="228600" indent="-228600">
              <a:buAutoNum type="arabicPeriod"/>
            </a:pPr>
            <a:r>
              <a:rPr lang="el-GR" dirty="0"/>
              <a:t>Έργου</a:t>
            </a:r>
          </a:p>
          <a:p>
            <a:pPr marL="228600" indent="-228600">
              <a:buAutoNum type="arabicPeriod"/>
            </a:pPr>
            <a:r>
              <a:rPr lang="el-GR" dirty="0"/>
              <a:t>Δικαιούχων, όταν περιλαμβάνουν αναφορές στη δράση</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118782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415269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Εντούτοις, καλό θα ήταν να φυλάγονται και τα αρχεία των δαπανών, μήπως ζητηθούν κατά τη διάρκεια κάποιου ελέγχου ή χρειαστεί να εξεταστούν μετά από κάποια καταγγελία.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1359069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Αυτοί οι κανονισμοί αφορούν την τήρηση αρχείων από τους δικαιούχους και όχι την προσκόμιση αρχείων στην Εθνική Υπηρεσία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275823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3562745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374471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To </a:t>
            </a:r>
            <a:r>
              <a:rPr lang="el-GR" dirty="0"/>
              <a:t>ΙΔΕΠ Διά Βίου Μάθησης πραγματοποιεί εργαστήρια για τη χρήση των δύο εργαλείων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1762471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373366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algn="just"/>
            <a:r>
              <a:rPr lang="el-GR" sz="1200" i="0" u="none" dirty="0">
                <a:latin typeface="Times New Roman" panose="02020603050405020304" pitchFamily="18" charset="0"/>
                <a:cs typeface="Times New Roman" panose="02020603050405020304" pitchFamily="18" charset="0"/>
              </a:rPr>
              <a:t>Υπάρχουν περιπτώσεις κατά τις οποίες αναστέλλεται η προθεσμία πληρωμής, η ίδια η πληρωμή (Άρθρα 29,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u="none"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3332502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68191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2132732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Το διάστημα των 60 ημερών ενδέχεται να παραταθεί, εάν υπάρχουν παραλείψεις από πλευράς δικαιούχου</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43</a:t>
            </a:fld>
            <a:endParaRPr lang="en-GB"/>
          </a:p>
        </p:txBody>
      </p:sp>
    </p:spTree>
    <p:extLst>
      <p:ext uri="{BB962C8B-B14F-4D97-AF65-F5344CB8AC3E}">
        <p14:creationId xmlns:p14="http://schemas.microsoft.com/office/powerpoint/2010/main" val="202942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44</a:t>
            </a:fld>
            <a:endParaRPr lang="en-GB"/>
          </a:p>
        </p:txBody>
      </p:sp>
    </p:spTree>
    <p:extLst>
      <p:ext uri="{BB962C8B-B14F-4D97-AF65-F5344CB8AC3E}">
        <p14:creationId xmlns:p14="http://schemas.microsoft.com/office/powerpoint/2010/main" val="219132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45</a:t>
            </a:fld>
            <a:endParaRPr lang="en-GB"/>
          </a:p>
        </p:txBody>
      </p:sp>
    </p:spTree>
    <p:extLst>
      <p:ext uri="{BB962C8B-B14F-4D97-AF65-F5344CB8AC3E}">
        <p14:creationId xmlns:p14="http://schemas.microsoft.com/office/powerpoint/2010/main" val="505065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46</a:t>
            </a:fld>
            <a:endParaRPr lang="en-GB"/>
          </a:p>
        </p:txBody>
      </p:sp>
    </p:spTree>
    <p:extLst>
      <p:ext uri="{BB962C8B-B14F-4D97-AF65-F5344CB8AC3E}">
        <p14:creationId xmlns:p14="http://schemas.microsoft.com/office/powerpoint/2010/main" val="409086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368118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47</a:t>
            </a:fld>
            <a:endParaRPr lang="en-GB"/>
          </a:p>
        </p:txBody>
      </p:sp>
    </p:spTree>
    <p:extLst>
      <p:ext uri="{BB962C8B-B14F-4D97-AF65-F5344CB8AC3E}">
        <p14:creationId xmlns:p14="http://schemas.microsoft.com/office/powerpoint/2010/main" val="1680736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48</a:t>
            </a:fld>
            <a:endParaRPr lang="en-GB"/>
          </a:p>
        </p:txBody>
      </p:sp>
    </p:spTree>
    <p:extLst>
      <p:ext uri="{BB962C8B-B14F-4D97-AF65-F5344CB8AC3E}">
        <p14:creationId xmlns:p14="http://schemas.microsoft.com/office/powerpoint/2010/main" val="2388173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49</a:t>
            </a:fld>
            <a:endParaRPr lang="en-GB"/>
          </a:p>
        </p:txBody>
      </p:sp>
    </p:spTree>
    <p:extLst>
      <p:ext uri="{BB962C8B-B14F-4D97-AF65-F5344CB8AC3E}">
        <p14:creationId xmlns:p14="http://schemas.microsoft.com/office/powerpoint/2010/main" val="3458118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cap="small" dirty="0">
                <a:effectLst/>
                <a:latin typeface="Calibri" panose="020F0502020204030204" pitchFamily="34" charset="0"/>
                <a:ea typeface="Times New Roman" panose="02020603050405020304" pitchFamily="18" charset="0"/>
                <a:cs typeface="Mangal" panose="02040503050203030202" pitchFamily="18" charset="0"/>
              </a:rPr>
              <a:t>Any higher education institution (HEI) established in a EU Member State or third country associated to the Programme and wanting to participate in a Cooperation Partnership must hold a valid Erasmus Charter for Higher Education (ECHE). An ECHE is not required for participating HEIs in third countries not associated to the Programme, but they will have to sign up to its principles.</a:t>
            </a:r>
            <a:endParaRPr lang="en-GB" sz="1800" cap="small"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50</a:t>
            </a:fld>
            <a:endParaRPr lang="en-GB"/>
          </a:p>
        </p:txBody>
      </p:sp>
    </p:spTree>
    <p:extLst>
      <p:ext uri="{BB962C8B-B14F-4D97-AF65-F5344CB8AC3E}">
        <p14:creationId xmlns:p14="http://schemas.microsoft.com/office/powerpoint/2010/main" val="1192623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863978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52</a:t>
            </a:fld>
            <a:endParaRPr lang="en-GB"/>
          </a:p>
        </p:txBody>
      </p:sp>
    </p:spTree>
    <p:extLst>
      <p:ext uri="{BB962C8B-B14F-4D97-AF65-F5344CB8AC3E}">
        <p14:creationId xmlns:p14="http://schemas.microsoft.com/office/powerpoint/2010/main" val="2844489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Δυστυχώς, η καταχώρηση των διαφόρων πληροφοριών που αφορούν τις δραστηριότητες μέσω του εργαλείου είναι προβληματική για τα Σχέδια της Πρόσκλησης του 2023. Υπάρχει σωρεία τεχνικών προβλημάτων, που αυτή τη στιγμή δεν επιτρέπουν τη σωστή καταγραφή του τι έχει γίνει. Επομένως, ούτε στο </a:t>
            </a:r>
            <a:r>
              <a:rPr lang="en-GB" dirty="0"/>
              <a:t>tab “Activities”</a:t>
            </a:r>
            <a:r>
              <a:rPr lang="el-GR" dirty="0"/>
              <a:t> εμφανίζονται σωστά τα πεδία των ερωτήσεων ούτε και στο ίδιο το έντυπο τελικής. </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53</a:t>
            </a:fld>
            <a:endParaRPr lang="en-GB"/>
          </a:p>
        </p:txBody>
      </p:sp>
    </p:spTree>
    <p:extLst>
      <p:ext uri="{BB962C8B-B14F-4D97-AF65-F5344CB8AC3E}">
        <p14:creationId xmlns:p14="http://schemas.microsoft.com/office/powerpoint/2010/main" val="544938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ερωτήσεις του εντύπου τελικής έκθεσης δεν είναι οργανωμένες /ξεκάθαρα κατηγοριοποιημένες κάτω από τις τρεις αυτές ενότητες. Κάποιος, όμως, θα μπορούσε να τις οργανώσει στις 3 αυτές γενικές ενότητες.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54</a:t>
            </a:fld>
            <a:endParaRPr lang="en-GB"/>
          </a:p>
        </p:txBody>
      </p:sp>
    </p:spTree>
    <p:extLst>
      <p:ext uri="{BB962C8B-B14F-4D97-AF65-F5344CB8AC3E}">
        <p14:creationId xmlns:p14="http://schemas.microsoft.com/office/powerpoint/2010/main" val="3690895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55</a:t>
            </a:fld>
            <a:endParaRPr lang="en-GB"/>
          </a:p>
        </p:txBody>
      </p:sp>
    </p:spTree>
    <p:extLst>
      <p:ext uri="{BB962C8B-B14F-4D97-AF65-F5344CB8AC3E}">
        <p14:creationId xmlns:p14="http://schemas.microsoft.com/office/powerpoint/2010/main" val="2101929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καλό οι δικαιούχοι να σκέφτονται: «Αν ήμουν εγώ ο </a:t>
            </a:r>
            <a:r>
              <a:rPr lang="el-GR" dirty="0" err="1"/>
              <a:t>αξιολογητής</a:t>
            </a:r>
            <a:r>
              <a:rPr lang="el-GR" dirty="0"/>
              <a:t> του έργου, θα μπορούσα να το αξιολογήσω επαρκώς και σωστά, με βάση τα έγγραφα που είναι διαθέσιμα;»</a:t>
            </a:r>
            <a:endParaRPr lang="en-GB" dirty="0"/>
          </a:p>
          <a:p>
            <a:endParaRPr lang="el-GR" dirty="0"/>
          </a:p>
          <a:p>
            <a:r>
              <a:rPr lang="el-GR" dirty="0"/>
              <a:t>Δεν απαιτούνται αποδεικτικά εξόδων για σκοπούς υποβολής τελικής έκθεσης, εντούτοις το σωστό είναι να φυλάγονται, γιατί μπορεί να προκύψει ανάγκη να παρουσιαστούν (στα πλαίσια κάποιου εξειδικευμένου ελέγχου)</a:t>
            </a:r>
          </a:p>
          <a:p>
            <a:endParaRPr lang="el-GR" dirty="0"/>
          </a:p>
        </p:txBody>
      </p:sp>
      <p:sp>
        <p:nvSpPr>
          <p:cNvPr id="4" name="Slide Number Placeholder 3"/>
          <p:cNvSpPr>
            <a:spLocks noGrp="1"/>
          </p:cNvSpPr>
          <p:nvPr>
            <p:ph type="sldNum" sz="quarter" idx="10"/>
          </p:nvPr>
        </p:nvSpPr>
        <p:spPr/>
        <p:txBody>
          <a:bodyPr/>
          <a:lstStyle/>
          <a:p>
            <a:fld id="{556035BE-9121-418A-8AD8-15B5A0C3EC7C}" type="slidenum">
              <a:rPr lang="en-GB" smtClean="0"/>
              <a:t>56</a:t>
            </a:fld>
            <a:endParaRPr lang="en-GB"/>
          </a:p>
        </p:txBody>
      </p:sp>
    </p:spTree>
    <p:extLst>
      <p:ext uri="{BB962C8B-B14F-4D97-AF65-F5344CB8AC3E}">
        <p14:creationId xmlns:p14="http://schemas.microsoft.com/office/powerpoint/2010/main" val="326742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Ευελιξία Προϋπολογισμού: Ουσιαστικά, δεν υπάρχει ευελιξία στον προϋπολογισμό</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11</a:t>
            </a:fld>
            <a:endParaRPr lang="en-GB"/>
          </a:p>
        </p:txBody>
      </p:sp>
    </p:spTree>
    <p:extLst>
      <p:ext uri="{BB962C8B-B14F-4D97-AF65-F5344CB8AC3E}">
        <p14:creationId xmlns:p14="http://schemas.microsoft.com/office/powerpoint/2010/main" val="3666300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57</a:t>
            </a:fld>
            <a:endParaRPr lang="en-GB"/>
          </a:p>
        </p:txBody>
      </p:sp>
    </p:spTree>
    <p:extLst>
      <p:ext uri="{BB962C8B-B14F-4D97-AF65-F5344CB8AC3E}">
        <p14:creationId xmlns:p14="http://schemas.microsoft.com/office/powerpoint/2010/main" val="4072832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58</a:t>
            </a:fld>
            <a:endParaRPr lang="en-GB"/>
          </a:p>
        </p:txBody>
      </p:sp>
    </p:spTree>
    <p:extLst>
      <p:ext uri="{BB962C8B-B14F-4D97-AF65-F5344CB8AC3E}">
        <p14:creationId xmlns:p14="http://schemas.microsoft.com/office/powerpoint/2010/main" val="2510947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59</a:t>
            </a:fld>
            <a:endParaRPr lang="en-GB"/>
          </a:p>
        </p:txBody>
      </p:sp>
    </p:spTree>
    <p:extLst>
      <p:ext uri="{BB962C8B-B14F-4D97-AF65-F5344CB8AC3E}">
        <p14:creationId xmlns:p14="http://schemas.microsoft.com/office/powerpoint/2010/main" val="2788347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60</a:t>
            </a:fld>
            <a:endParaRPr lang="en-GB"/>
          </a:p>
        </p:txBody>
      </p:sp>
    </p:spTree>
    <p:extLst>
      <p:ext uri="{BB962C8B-B14F-4D97-AF65-F5344CB8AC3E}">
        <p14:creationId xmlns:p14="http://schemas.microsoft.com/office/powerpoint/2010/main" val="3688118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61</a:t>
            </a:fld>
            <a:endParaRPr lang="en-GB"/>
          </a:p>
        </p:txBody>
      </p:sp>
    </p:spTree>
    <p:extLst>
      <p:ext uri="{BB962C8B-B14F-4D97-AF65-F5344CB8AC3E}">
        <p14:creationId xmlns:p14="http://schemas.microsoft.com/office/powerpoint/2010/main" val="1032475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62</a:t>
            </a:fld>
            <a:endParaRPr lang="en-GB"/>
          </a:p>
        </p:txBody>
      </p:sp>
    </p:spTree>
    <p:extLst>
      <p:ext uri="{BB962C8B-B14F-4D97-AF65-F5344CB8AC3E}">
        <p14:creationId xmlns:p14="http://schemas.microsoft.com/office/powerpoint/2010/main" val="616344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63</a:t>
            </a:fld>
            <a:endParaRPr lang="en-GB"/>
          </a:p>
        </p:txBody>
      </p:sp>
    </p:spTree>
    <p:extLst>
      <p:ext uri="{BB962C8B-B14F-4D97-AF65-F5344CB8AC3E}">
        <p14:creationId xmlns:p14="http://schemas.microsoft.com/office/powerpoint/2010/main" val="3491892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Εάν διαπιστωθεί απάτη ή σοβαρή παραβίαση των υποχρεώσεων που απορρέουν από τη Συμφωνία ( π.χ. παραβίαση των Άρθρων που σχετίζονται με τη δεοντολογία ή κατάθεση ψευδούς πληροφόρησης κτλ.), τότε η ΕΥ μπορεί να εφαρμόσει τη μείωση που θεωρεί ότι αναλογεί στη σοβαρότητα και την έκταση της παραβίασης/απάτης κτλ. Σε αυτή την περίπτωση, δεν υποχρεούται να αξιοποιήσει την προκαθορισμένη κλίμακα.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64</a:t>
            </a:fld>
            <a:endParaRPr lang="en-GB"/>
          </a:p>
        </p:txBody>
      </p:sp>
    </p:spTree>
    <p:extLst>
      <p:ext uri="{BB962C8B-B14F-4D97-AF65-F5344CB8AC3E}">
        <p14:creationId xmlns:p14="http://schemas.microsoft.com/office/powerpoint/2010/main" val="2740227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65</a:t>
            </a:fld>
            <a:endParaRPr lang="en-GB"/>
          </a:p>
        </p:txBody>
      </p:sp>
    </p:spTree>
    <p:extLst>
      <p:ext uri="{BB962C8B-B14F-4D97-AF65-F5344CB8AC3E}">
        <p14:creationId xmlns:p14="http://schemas.microsoft.com/office/powerpoint/2010/main" val="1043172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66</a:t>
            </a:fld>
            <a:endParaRPr lang="en-GB"/>
          </a:p>
        </p:txBody>
      </p:sp>
    </p:spTree>
    <p:extLst>
      <p:ext uri="{BB962C8B-B14F-4D97-AF65-F5344CB8AC3E}">
        <p14:creationId xmlns:p14="http://schemas.microsoft.com/office/powerpoint/2010/main" val="126423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12</a:t>
            </a:fld>
            <a:endParaRPr lang="en-GB"/>
          </a:p>
        </p:txBody>
      </p:sp>
    </p:spTree>
    <p:extLst>
      <p:ext uri="{BB962C8B-B14F-4D97-AF65-F5344CB8AC3E}">
        <p14:creationId xmlns:p14="http://schemas.microsoft.com/office/powerpoint/2010/main" val="336875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67</a:t>
            </a:fld>
            <a:endParaRPr lang="en-GB"/>
          </a:p>
        </p:txBody>
      </p:sp>
    </p:spTree>
    <p:extLst>
      <p:ext uri="{BB962C8B-B14F-4D97-AF65-F5344CB8AC3E}">
        <p14:creationId xmlns:p14="http://schemas.microsoft.com/office/powerpoint/2010/main" val="1527547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68</a:t>
            </a:fld>
            <a:endParaRPr lang="en-GB"/>
          </a:p>
        </p:txBody>
      </p:sp>
    </p:spTree>
    <p:extLst>
      <p:ext uri="{BB962C8B-B14F-4D97-AF65-F5344CB8AC3E}">
        <p14:creationId xmlns:p14="http://schemas.microsoft.com/office/powerpoint/2010/main" val="2272257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69</a:t>
            </a:fld>
            <a:endParaRPr lang="en-GB"/>
          </a:p>
        </p:txBody>
      </p:sp>
    </p:spTree>
    <p:extLst>
      <p:ext uri="{BB962C8B-B14F-4D97-AF65-F5344CB8AC3E}">
        <p14:creationId xmlns:p14="http://schemas.microsoft.com/office/powerpoint/2010/main" val="2358564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70</a:t>
            </a:fld>
            <a:endParaRPr lang="en-GB"/>
          </a:p>
        </p:txBody>
      </p:sp>
    </p:spTree>
    <p:extLst>
      <p:ext uri="{BB962C8B-B14F-4D97-AF65-F5344CB8AC3E}">
        <p14:creationId xmlns:p14="http://schemas.microsoft.com/office/powerpoint/2010/main" val="33274123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71</a:t>
            </a:fld>
            <a:endParaRPr lang="en-GB"/>
          </a:p>
        </p:txBody>
      </p:sp>
    </p:spTree>
    <p:extLst>
      <p:ext uri="{BB962C8B-B14F-4D97-AF65-F5344CB8AC3E}">
        <p14:creationId xmlns:p14="http://schemas.microsoft.com/office/powerpoint/2010/main" val="1403706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72</a:t>
            </a:fld>
            <a:endParaRPr lang="en-GB"/>
          </a:p>
        </p:txBody>
      </p:sp>
    </p:spTree>
    <p:extLst>
      <p:ext uri="{BB962C8B-B14F-4D97-AF65-F5344CB8AC3E}">
        <p14:creationId xmlns:p14="http://schemas.microsoft.com/office/powerpoint/2010/main" val="13621343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73</a:t>
            </a:fld>
            <a:endParaRPr lang="en-GB"/>
          </a:p>
        </p:txBody>
      </p:sp>
    </p:spTree>
    <p:extLst>
      <p:ext uri="{BB962C8B-B14F-4D97-AF65-F5344CB8AC3E}">
        <p14:creationId xmlns:p14="http://schemas.microsoft.com/office/powerpoint/2010/main" val="1745716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Υποβάλλονται, κατά κανόνα, από τον συντονιστή της Κοινοπραξίας. Όταν, όμως, το αίτημα αφορά αλλαγή του συντονιστή, τότε θα προέρχεται από κάποιον άλλον εταίρο, ο οποίος θα εκπροσωπεί τους υπόλοιπους εταίρους. Σε αυτή την περίπτωση, το αίτημα θα υπογράψει ο νόμιμος εκπρόσωπος του εταίρου που υποβάλλει το αίτημα.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74</a:t>
            </a:fld>
            <a:endParaRPr lang="en-GB"/>
          </a:p>
        </p:txBody>
      </p:sp>
    </p:spTree>
    <p:extLst>
      <p:ext uri="{BB962C8B-B14F-4D97-AF65-F5344CB8AC3E}">
        <p14:creationId xmlns:p14="http://schemas.microsoft.com/office/powerpoint/2010/main" val="2709902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Σημείωση:</a:t>
            </a:r>
            <a:r>
              <a:rPr lang="el-GR" baseline="0" dirty="0"/>
              <a:t> Η ΕΥ αποφασίζει κατά πόσον η τροποποίηση θα υπογράφεται μόνο από την ίδια ή και από τα δύο συμβαλλόμενα μέρη, αναλόγως του πόσο ουσιαστική είναι η αλλαγή που επιφέρει</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77</a:t>
            </a:fld>
            <a:endParaRPr lang="en-GB"/>
          </a:p>
        </p:txBody>
      </p:sp>
    </p:spTree>
    <p:extLst>
      <p:ext uri="{BB962C8B-B14F-4D97-AF65-F5344CB8AC3E}">
        <p14:creationId xmlns:p14="http://schemas.microsoft.com/office/powerpoint/2010/main" val="361959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13</a:t>
            </a:fld>
            <a:endParaRPr lang="en-GB"/>
          </a:p>
        </p:txBody>
      </p:sp>
    </p:spTree>
    <p:extLst>
      <p:ext uri="{BB962C8B-B14F-4D97-AF65-F5344CB8AC3E}">
        <p14:creationId xmlns:p14="http://schemas.microsoft.com/office/powerpoint/2010/main" val="3776214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δύο ημερομηνίες που αναγράφονται στο πρώτο σημείο της προηγούμενης διαφάνειας μπορεί να συμπίπτουν αντίστοιχα με τις ημερομηνίες διακοπής της συμμετοχής του </a:t>
            </a:r>
            <a:r>
              <a:rPr lang="el-GR" dirty="0" err="1"/>
              <a:t>αποχωρούντος</a:t>
            </a:r>
            <a:r>
              <a:rPr lang="el-GR" dirty="0"/>
              <a:t> εταίρου από τη δράση και προσχώρησης του νέου εταίρου στη Συμφωνία</a:t>
            </a:r>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78</a:t>
            </a:fld>
            <a:endParaRPr lang="en-GB"/>
          </a:p>
        </p:txBody>
      </p:sp>
    </p:spTree>
    <p:extLst>
      <p:ext uri="{BB962C8B-B14F-4D97-AF65-F5344CB8AC3E}">
        <p14:creationId xmlns:p14="http://schemas.microsoft.com/office/powerpoint/2010/main" val="41466430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σημείο αυτό θα πρέπει να διευκρινιστεί, καθώς για τις Συμφωνίες του 2023, </a:t>
            </a:r>
            <a:r>
              <a:rPr lang="el-GR" dirty="0" err="1"/>
              <a:t>κατ΄εξαίρεση</a:t>
            </a:r>
            <a:r>
              <a:rPr lang="el-GR" dirty="0"/>
              <a:t>, δεν έχουμε υπογράψει έντυπα προσχώρησης αλλά έχουμε κάνει χρήση των </a:t>
            </a:r>
            <a:r>
              <a:rPr lang="en-GB" dirty="0"/>
              <a:t>mandates (</a:t>
            </a:r>
            <a:r>
              <a:rPr lang="el-GR" dirty="0"/>
              <a:t>στη βάση οδηγιών των Βρυξελλών).</a:t>
            </a:r>
            <a:r>
              <a:rPr lang="en-GB" dirty="0"/>
              <a:t> </a:t>
            </a:r>
            <a:r>
              <a:rPr lang="el-GR" dirty="0"/>
              <a:t>Από την Πρόσκληση του 2024 και έπειτα, τα έντυπα προσχώρησης θα παρέχονται από το στάδιο υποβολής της αίτησης (αντικαθιστώντας τα </a:t>
            </a:r>
            <a:r>
              <a:rPr lang="en-GB" dirty="0"/>
              <a:t>mandates)</a:t>
            </a:r>
          </a:p>
        </p:txBody>
      </p:sp>
      <p:sp>
        <p:nvSpPr>
          <p:cNvPr id="4" name="Slide Number Placeholder 3"/>
          <p:cNvSpPr>
            <a:spLocks noGrp="1"/>
          </p:cNvSpPr>
          <p:nvPr>
            <p:ph type="sldNum" sz="quarter" idx="5"/>
          </p:nvPr>
        </p:nvSpPr>
        <p:spPr/>
        <p:txBody>
          <a:bodyPr/>
          <a:lstStyle/>
          <a:p>
            <a:fld id="{556035BE-9121-418A-8AD8-15B5A0C3EC7C}" type="slidenum">
              <a:rPr lang="en-GB" smtClean="0"/>
              <a:t>80</a:t>
            </a:fld>
            <a:endParaRPr lang="en-GB"/>
          </a:p>
        </p:txBody>
      </p:sp>
    </p:spTree>
    <p:extLst>
      <p:ext uri="{BB962C8B-B14F-4D97-AF65-F5344CB8AC3E}">
        <p14:creationId xmlns:p14="http://schemas.microsoft.com/office/powerpoint/2010/main" val="17651381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83</a:t>
            </a:fld>
            <a:endParaRPr lang="en-GB"/>
          </a:p>
        </p:txBody>
      </p:sp>
    </p:spTree>
    <p:extLst>
      <p:ext uri="{BB962C8B-B14F-4D97-AF65-F5344CB8AC3E}">
        <p14:creationId xmlns:p14="http://schemas.microsoft.com/office/powerpoint/2010/main" val="1563755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84</a:t>
            </a:fld>
            <a:endParaRPr lang="en-GB"/>
          </a:p>
        </p:txBody>
      </p:sp>
    </p:spTree>
    <p:extLst>
      <p:ext uri="{BB962C8B-B14F-4D97-AF65-F5344CB8AC3E}">
        <p14:creationId xmlns:p14="http://schemas.microsoft.com/office/powerpoint/2010/main" val="13153766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85</a:t>
            </a:fld>
            <a:endParaRPr lang="en-GB"/>
          </a:p>
        </p:txBody>
      </p:sp>
    </p:spTree>
    <p:extLst>
      <p:ext uri="{BB962C8B-B14F-4D97-AF65-F5344CB8AC3E}">
        <p14:creationId xmlns:p14="http://schemas.microsoft.com/office/powerpoint/2010/main" val="13414055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86</a:t>
            </a:fld>
            <a:endParaRPr lang="en-GB"/>
          </a:p>
        </p:txBody>
      </p:sp>
    </p:spTree>
    <p:extLst>
      <p:ext uri="{BB962C8B-B14F-4D97-AF65-F5344CB8AC3E}">
        <p14:creationId xmlns:p14="http://schemas.microsoft.com/office/powerpoint/2010/main" val="1189682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87</a:t>
            </a:fld>
            <a:endParaRPr lang="en-GB"/>
          </a:p>
        </p:txBody>
      </p:sp>
    </p:spTree>
    <p:extLst>
      <p:ext uri="{BB962C8B-B14F-4D97-AF65-F5344CB8AC3E}">
        <p14:creationId xmlns:p14="http://schemas.microsoft.com/office/powerpoint/2010/main" val="42287745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88</a:t>
            </a:fld>
            <a:endParaRPr lang="en-GB"/>
          </a:p>
        </p:txBody>
      </p:sp>
    </p:spTree>
    <p:extLst>
      <p:ext uri="{BB962C8B-B14F-4D97-AF65-F5344CB8AC3E}">
        <p14:creationId xmlns:p14="http://schemas.microsoft.com/office/powerpoint/2010/main" val="39907511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89</a:t>
            </a:fld>
            <a:endParaRPr lang="en-GB"/>
          </a:p>
        </p:txBody>
      </p:sp>
    </p:spTree>
    <p:extLst>
      <p:ext uri="{BB962C8B-B14F-4D97-AF65-F5344CB8AC3E}">
        <p14:creationId xmlns:p14="http://schemas.microsoft.com/office/powerpoint/2010/main" val="10825217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90</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14</a:t>
            </a:fld>
            <a:endParaRPr lang="en-GB"/>
          </a:p>
        </p:txBody>
      </p:sp>
    </p:spTree>
    <p:extLst>
      <p:ext uri="{BB962C8B-B14F-4D97-AF65-F5344CB8AC3E}">
        <p14:creationId xmlns:p14="http://schemas.microsoft.com/office/powerpoint/2010/main" val="40618327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91</a:t>
            </a:fld>
            <a:endParaRPr lang="en-GB"/>
          </a:p>
        </p:txBody>
      </p:sp>
    </p:spTree>
    <p:extLst>
      <p:ext uri="{BB962C8B-B14F-4D97-AF65-F5344CB8AC3E}">
        <p14:creationId xmlns:p14="http://schemas.microsoft.com/office/powerpoint/2010/main" val="2200632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Κατά τη διάρκεια της ποιοτικής αξιολόγησης, οι εξωτερικοί </a:t>
            </a:r>
            <a:r>
              <a:rPr lang="el-GR" dirty="0" err="1"/>
              <a:t>αξιολογητές</a:t>
            </a:r>
            <a:r>
              <a:rPr lang="el-GR" dirty="0"/>
              <a:t> μπορούν να ζητήσουν επιπλέον υποστηρικτικά έγγραφα, τα οποία θα τους επιτρέψουν να αξιολογήσουν επαρκώς την τελική έκθεση. Καθώς οι ίδιοι οι </a:t>
            </a:r>
            <a:r>
              <a:rPr lang="el-GR" dirty="0" err="1"/>
              <a:t>αξιολογητές</a:t>
            </a:r>
            <a:r>
              <a:rPr lang="el-GR" dirty="0"/>
              <a:t> δεν επιτρέπεται να επικοινωνούν απευθείας με τους δικαιούχους, η ΕΥ θα εξασφαλίσει τα επιπλέον έγγραφα και θα τα θέσει στη διάθεση των </a:t>
            </a:r>
            <a:r>
              <a:rPr lang="el-GR" dirty="0" err="1"/>
              <a:t>αξιολογητών</a:t>
            </a:r>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92</a:t>
            </a:fld>
            <a:endParaRPr lang="en-GB"/>
          </a:p>
        </p:txBody>
      </p:sp>
    </p:spTree>
    <p:extLst>
      <p:ext uri="{BB962C8B-B14F-4D97-AF65-F5344CB8AC3E}">
        <p14:creationId xmlns:p14="http://schemas.microsoft.com/office/powerpoint/2010/main" val="23789493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93</a:t>
            </a:fld>
            <a:endParaRPr lang="en-GB"/>
          </a:p>
        </p:txBody>
      </p:sp>
    </p:spTree>
    <p:extLst>
      <p:ext uri="{BB962C8B-B14F-4D97-AF65-F5344CB8AC3E}">
        <p14:creationId xmlns:p14="http://schemas.microsoft.com/office/powerpoint/2010/main" val="41499886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94</a:t>
            </a:fld>
            <a:endParaRPr lang="en-GB"/>
          </a:p>
        </p:txBody>
      </p:sp>
    </p:spTree>
    <p:extLst>
      <p:ext uri="{BB962C8B-B14F-4D97-AF65-F5344CB8AC3E}">
        <p14:creationId xmlns:p14="http://schemas.microsoft.com/office/powerpoint/2010/main" val="29859657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95</a:t>
            </a:fld>
            <a:endParaRPr lang="en-GB"/>
          </a:p>
        </p:txBody>
      </p:sp>
    </p:spTree>
    <p:extLst>
      <p:ext uri="{BB962C8B-B14F-4D97-AF65-F5344CB8AC3E}">
        <p14:creationId xmlns:p14="http://schemas.microsoft.com/office/powerpoint/2010/main" val="15474130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96</a:t>
            </a:fld>
            <a:endParaRPr lang="en-GB"/>
          </a:p>
        </p:txBody>
      </p:sp>
    </p:spTree>
    <p:extLst>
      <p:ext uri="{BB962C8B-B14F-4D97-AF65-F5344CB8AC3E}">
        <p14:creationId xmlns:p14="http://schemas.microsoft.com/office/powerpoint/2010/main" val="37437278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 και η ίδια η Συμφωνία Επιχορήγησης δεν αναφέρει συγκεκριμένες λογιστικές πρακτικές που πρέπει να εφαρμόζονται, αναφέρει ότι, προκειμένου να διασφαλίζεται η ομαλή οικονομική διαχείριση του σχεδίου (αποδοτικότητα από πλευράς κόστους)οι δικαιούχοι πρέπει να ακολουθούν τις λογιστικές πρακτικές που συμβαδίζουν με την Εθνική Νομοθεσία και τα διεθνή λογιστικά πρότυπα.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97</a:t>
            </a:fld>
            <a:endParaRPr lang="en-GB"/>
          </a:p>
        </p:txBody>
      </p:sp>
    </p:spTree>
    <p:extLst>
      <p:ext uri="{BB962C8B-B14F-4D97-AF65-F5344CB8AC3E}">
        <p14:creationId xmlns:p14="http://schemas.microsoft.com/office/powerpoint/2010/main" val="6241191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OLAF: European Anti-Fraud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EPPO: European Public Prosecutor’s Office</a:t>
            </a:r>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98</a:t>
            </a:fld>
            <a:endParaRPr lang="en-GB"/>
          </a:p>
        </p:txBody>
      </p:sp>
    </p:spTree>
    <p:extLst>
      <p:ext uri="{BB962C8B-B14F-4D97-AF65-F5344CB8AC3E}">
        <p14:creationId xmlns:p14="http://schemas.microsoft.com/office/powerpoint/2010/main" val="30802785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99</a:t>
            </a:fld>
            <a:endParaRPr lang="en-GB"/>
          </a:p>
        </p:txBody>
      </p:sp>
    </p:spTree>
    <p:extLst>
      <p:ext uri="{BB962C8B-B14F-4D97-AF65-F5344CB8AC3E}">
        <p14:creationId xmlns:p14="http://schemas.microsoft.com/office/powerpoint/2010/main" val="31462612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100</a:t>
            </a:fld>
            <a:endParaRPr lang="en-GB"/>
          </a:p>
        </p:txBody>
      </p:sp>
    </p:spTree>
    <p:extLst>
      <p:ext uri="{BB962C8B-B14F-4D97-AF65-F5344CB8AC3E}">
        <p14:creationId xmlns:p14="http://schemas.microsoft.com/office/powerpoint/2010/main" val="238662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14048872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Ό,τι αφορά την στήριξη των συμμετεχόντων στις δραστηριότητες αναλύεται στις διαφάνειες που παρουσιάζουν τα Άρθρα της Συμφωνίας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104</a:t>
            </a:fld>
            <a:endParaRPr lang="en-GB"/>
          </a:p>
        </p:txBody>
      </p:sp>
    </p:spTree>
    <p:extLst>
      <p:ext uri="{BB962C8B-B14F-4D97-AF65-F5344CB8AC3E}">
        <p14:creationId xmlns:p14="http://schemas.microsoft.com/office/powerpoint/2010/main" val="20698835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108</a:t>
            </a:fld>
            <a:endParaRPr lang="en-GB"/>
          </a:p>
        </p:txBody>
      </p:sp>
    </p:spTree>
    <p:extLst>
      <p:ext uri="{BB962C8B-B14F-4D97-AF65-F5344CB8AC3E}">
        <p14:creationId xmlns:p14="http://schemas.microsoft.com/office/powerpoint/2010/main" val="16058931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109</a:t>
            </a:fld>
            <a:endParaRPr lang="en-GB"/>
          </a:p>
        </p:txBody>
      </p:sp>
    </p:spTree>
    <p:extLst>
      <p:ext uri="{BB962C8B-B14F-4D97-AF65-F5344CB8AC3E}">
        <p14:creationId xmlns:p14="http://schemas.microsoft.com/office/powerpoint/2010/main" val="400734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17/06/2024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17/06/2024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17/06/2024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06/17/2024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06/17/2024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06/17/2024</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06/17/2024</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06/17/2024</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06/17/2024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06/17/2024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17/06/2024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17/06/2024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8" Type="http://schemas.openxmlformats.org/officeDocument/2006/relationships/hyperlink" Target="https://idep.org.cy/wp-content/uploads/Handbook-on-KA2-lump-sum-2023-for-publication-final.pdf" TargetMode="External"/><Relationship Id="rId3" Type="http://schemas.openxmlformats.org/officeDocument/2006/relationships/hyperlink" Target="https://erasmus-plus.ec.europa.eu/projects" TargetMode="External"/><Relationship Id="rId7" Type="http://schemas.openxmlformats.org/officeDocument/2006/relationships/hyperlink" Target="https://idep.org.cy/project/odigies-gia-diadosi-ton-apotelesmaton-ton-egkekrimenon-erasmus-schedion/" TargetMode="External"/><Relationship Id="rId2" Type="http://schemas.openxmlformats.org/officeDocument/2006/relationships/hyperlink" Target="https://idep.org.cy/erasmus/diacheirisi-egkekrimenon-schedion-2/schedia-mikris-klimakas/" TargetMode="External"/><Relationship Id="rId1" Type="http://schemas.openxmlformats.org/officeDocument/2006/relationships/slideLayout" Target="../slideLayouts/slideLayout19.xml"/><Relationship Id="rId6" Type="http://schemas.openxmlformats.org/officeDocument/2006/relationships/hyperlink" Target="https://wikis.ec.europa.eu/display/NAITDOC/Beneficiary+module+guide" TargetMode="External"/><Relationship Id="rId11" Type="http://schemas.openxmlformats.org/officeDocument/2006/relationships/hyperlink" Target="https://idep.org.cy/wp-content/uploads/What-does-being-a-processor-in-E-and-ESC-programmes-mean-for-the-beneficiary.pdf" TargetMode="External"/><Relationship Id="rId5" Type="http://schemas.openxmlformats.org/officeDocument/2006/relationships/hyperlink" Target="https://webgate.ec.europa.eu/beneficiary-module/project/" TargetMode="External"/><Relationship Id="rId10" Type="http://schemas.openxmlformats.org/officeDocument/2006/relationships/hyperlink" Target="https://education.ec.europa.eu/focus-topics/improving-quality/multilingualism/european-language-initiatives#:~:text=The%20European%20Language%20Label&amp;text=The%20Label%20is%20awarded%20annually,previously%20called%20Erasmus%2B%20programme%20countries)." TargetMode="External"/><Relationship Id="rId4" Type="http://schemas.openxmlformats.org/officeDocument/2006/relationships/hyperlink" Target="https://wikis.ec.europa.eu/pages/viewpage.action?pageId=75759982" TargetMode="External"/><Relationship Id="rId9" Type="http://schemas.openxmlformats.org/officeDocument/2006/relationships/hyperlink" Target="https://idep.org.cy/wp-content/uploads/FAQ-lump-sums.pdf" TargetMode="Externa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1.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mailto:noreply@jcc.com.cy"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uri=celex%3A32018R1725"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s://webgate.ec.europa.eu/erasmus-esc/index/privacy-statemen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commission.europa.eu/resources-partners/european-commission-visual-identity_el"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hyperlink" Target="https://idep.org.cy/erasmus/diacheirisi-egkekrimenon-schedion-2/symprakseis-synergasias/" TargetMode="External"/><Relationship Id="rId2" Type="http://schemas.openxmlformats.org/officeDocument/2006/relationships/notesSlide" Target="../notesSlides/notesSlide67.xml"/><Relationship Id="rId1" Type="http://schemas.openxmlformats.org/officeDocument/2006/relationships/slideLayout" Target="../slideLayouts/slideLayout19.xml"/><Relationship Id="rId5" Type="http://schemas.openxmlformats.org/officeDocument/2006/relationships/hyperlink" Target="https://idep.org.cy/wp-content/uploads/KA2_Request-for-a-Budget-Amendment_2022-2027.xlsx" TargetMode="External"/><Relationship Id="rId4" Type="http://schemas.openxmlformats.org/officeDocument/2006/relationships/hyperlink" Target="https://idep.org.cy/wp-content/uploads/KA2_Grant_Agreement_Amendment_Request_Form.doc"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hyperlink" Target="http://ec.europa.eu/budget/contracts_grants/info_contracts/financial_id/financial_id_en.cfm" TargetMode="Externa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hyperlink" Target="http://ec.europa.eu/budget/contracts_grants/info_contracts/financial_id/financial_id_en.cfm" TargetMode="External"/><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hyperlink" Target="https://idep.org.cy/wp-content/uploads/KA2_Grant_Agreement_Amendment_Request_Form.doc" TargetMode="External"/><Relationship Id="rId2" Type="http://schemas.openxmlformats.org/officeDocument/2006/relationships/notesSlide" Target="../notesSlides/notesSlide73.xml"/><Relationship Id="rId1" Type="http://schemas.openxmlformats.org/officeDocument/2006/relationships/slideLayout" Target="../slideLayouts/slideLayout19.xml"/><Relationship Id="rId5" Type="http://schemas.openxmlformats.org/officeDocument/2006/relationships/hyperlink" Target="http://ec.europa.eu/budget/contracts_grants/info_contracts/financial_id/financial_id_en.cfm" TargetMode="External"/><Relationship Id="rId4" Type="http://schemas.openxmlformats.org/officeDocument/2006/relationships/hyperlink" Target="https://idep.org.cy/wp-content/uploads/KA2_Request-for-a-Budget-Amendment_2022-2027.xlsx"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19.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581128"/>
            <a:ext cx="5040560" cy="2693045"/>
          </a:xfrm>
          <a:prstGeom prst="rect">
            <a:avLst/>
          </a:prstGeom>
          <a:noFill/>
        </p:spPr>
        <p:txBody>
          <a:bodyPr wrap="square" rtlCol="0">
            <a:spAutoFit/>
          </a:bodyPr>
          <a:lstStyle/>
          <a:p>
            <a:pPr algn="ctr" defTabSz="685800"/>
            <a:r>
              <a:rPr lang="el-GR" altLang="en-US" sz="2000" b="1" i="1" dirty="0">
                <a:solidFill>
                  <a:schemeClr val="tx1">
                    <a:lumMod val="75000"/>
                    <a:lumOff val="25000"/>
                  </a:schemeClr>
                </a:solidFill>
              </a:rPr>
              <a:t>Συμπράξεις</a:t>
            </a:r>
            <a:r>
              <a:rPr lang="en-GB" altLang="en-US" sz="2000" b="1" i="1" dirty="0">
                <a:solidFill>
                  <a:schemeClr val="tx1">
                    <a:lumMod val="75000"/>
                    <a:lumOff val="25000"/>
                  </a:schemeClr>
                </a:solidFill>
              </a:rPr>
              <a:t> </a:t>
            </a:r>
            <a:r>
              <a:rPr lang="el-GR" altLang="en-US" sz="2000" b="1" i="1" dirty="0">
                <a:solidFill>
                  <a:schemeClr val="tx1">
                    <a:lumMod val="75000"/>
                    <a:lumOff val="25000"/>
                  </a:schemeClr>
                </a:solidFill>
              </a:rPr>
              <a:t>Μικρής Κλίμακας -</a:t>
            </a:r>
          </a:p>
          <a:p>
            <a:pPr algn="ctr" defTabSz="685800"/>
            <a:r>
              <a:rPr lang="el-GR" altLang="en-US" sz="1700" b="1" dirty="0">
                <a:solidFill>
                  <a:schemeClr val="tx1">
                    <a:lumMod val="75000"/>
                    <a:lumOff val="25000"/>
                  </a:schemeClr>
                </a:solidFill>
              </a:rPr>
              <a:t>Τομείς Εκπαίδευσης και Κατάρτισης</a:t>
            </a:r>
            <a:r>
              <a:rPr lang="en-GB" altLang="en-US" sz="1700" b="1" dirty="0">
                <a:solidFill>
                  <a:schemeClr val="tx1">
                    <a:lumMod val="75000"/>
                    <a:lumOff val="25000"/>
                  </a:schemeClr>
                </a:solidFill>
              </a:rPr>
              <a:t> </a:t>
            </a:r>
            <a:r>
              <a:rPr lang="el-GR" altLang="en-US" sz="1700" b="1" dirty="0">
                <a:solidFill>
                  <a:schemeClr val="tx1">
                    <a:lumMod val="75000"/>
                    <a:lumOff val="25000"/>
                  </a:schemeClr>
                </a:solidFill>
              </a:rPr>
              <a:t>(πλην Τομέα Τριτοβάθμιας) και Τομέας Νεολαίας</a:t>
            </a:r>
          </a:p>
          <a:p>
            <a:pPr algn="ctr"/>
            <a:r>
              <a:rPr lang="el-GR" altLang="en-US" b="1" i="1" dirty="0">
                <a:solidFill>
                  <a:schemeClr val="accent6">
                    <a:lumMod val="75000"/>
                  </a:schemeClr>
                </a:solidFill>
              </a:rPr>
              <a:t>7</a:t>
            </a:r>
            <a:r>
              <a:rPr lang="el-GR" altLang="en-US" sz="1800" b="1" i="1" dirty="0">
                <a:solidFill>
                  <a:schemeClr val="accent6">
                    <a:lumMod val="75000"/>
                  </a:schemeClr>
                </a:solidFill>
              </a:rPr>
              <a:t> Φεβρουαρίου 2024</a:t>
            </a:r>
            <a:endParaRPr lang="el-GR" altLang="en-US" sz="1700" b="1" dirty="0">
              <a:solidFill>
                <a:schemeClr val="tx1">
                  <a:lumMod val="75000"/>
                  <a:lumOff val="25000"/>
                </a:schemeClr>
              </a:solidFill>
            </a:endParaRP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endParaRPr lang="el-GR" altLang="en-US" b="1" dirty="0">
              <a:solidFill>
                <a:srgbClr val="FF6600"/>
              </a:solidFill>
            </a:endParaRPr>
          </a:p>
          <a:p>
            <a:pPr algn="ctr" defTabSz="685800"/>
            <a:r>
              <a:rPr lang="el-GR" altLang="en-US" sz="1400" b="1" dirty="0">
                <a:solidFill>
                  <a:srgbClr val="FF6600"/>
                </a:solidFill>
              </a:rPr>
              <a:t>Καταληκτική Ημερομηνία Υποβολής Αιτήσεων: 24 Μαρτίου 2023</a:t>
            </a: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89501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6</a:t>
            </a:r>
            <a:r>
              <a:rPr lang="el-GR" dirty="0">
                <a:sym typeface="Wingdings" panose="05000000000000000000" pitchFamily="2" charset="2"/>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Other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Άλλο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Ειδικοί Κανόνες</a:t>
            </a:r>
            <a:r>
              <a:rPr lang="el-GR" b="1" dirty="0">
                <a:sym typeface="Wingdings" panose="05000000000000000000" pitchFamily="2" charset="2"/>
              </a:rPr>
              <a:t>:  </a:t>
            </a:r>
            <a:r>
              <a:rPr lang="el-GR" dirty="0">
                <a:sym typeface="Wingdings" panose="05000000000000000000" pitchFamily="2" charset="2"/>
              </a:rPr>
              <a:t>Παραπομπή στο Παράρτημα 2</a:t>
            </a:r>
            <a:r>
              <a:rPr lang="el-GR" b="1" dirty="0">
                <a:sym typeface="Wingdings" panose="05000000000000000000" pitchFamily="2" charset="2"/>
              </a:rPr>
              <a:t> </a:t>
            </a:r>
            <a:r>
              <a:rPr lang="el-GR" dirty="0">
                <a:sym typeface="Wingdings" panose="05000000000000000000" pitchFamily="2" charset="2"/>
              </a:rPr>
              <a:t>(Αναφέρονται ονομαστικά όλες οι ενότητες του Παραρτήματος 2)</a:t>
            </a: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Τυπικές Προθεσμίες (μετά τη λήξη του έργου)</a:t>
            </a:r>
            <a:r>
              <a:rPr lang="el-GR" b="1" dirty="0">
                <a:solidFill>
                  <a:srgbClr val="000000"/>
                </a:solidFill>
                <a:latin typeface="Times New Roman" panose="02020603050405020304" pitchFamily="18" charset="0"/>
                <a:ea typeface="Times New Roman" panose="02020603050405020304" pitchFamily="18" charset="0"/>
              </a:rPr>
              <a:t>:</a:t>
            </a: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Εμπιστευτικότητα</a:t>
            </a:r>
            <a:r>
              <a:rPr lang="el-GR" sz="1800" dirty="0">
                <a:solidFill>
                  <a:srgbClr val="000000"/>
                </a:solidFill>
                <a:effectLst/>
                <a:latin typeface="Times New Roman" panose="02020603050405020304" pitchFamily="18" charset="0"/>
                <a:ea typeface="Times New Roman" panose="02020603050405020304" pitchFamily="18" charset="0"/>
              </a:rPr>
              <a:t>: 5 έτη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Τήρηση αρχείων</a:t>
            </a:r>
            <a:r>
              <a:rPr lang="el-GR" sz="1800" dirty="0">
                <a:solidFill>
                  <a:srgbClr val="000000"/>
                </a:solidFill>
                <a:effectLst/>
                <a:latin typeface="Times New Roman" panose="02020603050405020304" pitchFamily="18" charset="0"/>
                <a:ea typeface="Times New Roman" panose="02020603050405020304" pitchFamily="18" charset="0"/>
              </a:rPr>
              <a:t>: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Επανεξετάσεις</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Λογιστικοί έλεγχοι</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(4/10)</a:t>
            </a:r>
            <a:endParaRPr lang="en-GB" sz="2800" b="1" dirty="0">
              <a:solidFill>
                <a:schemeClr val="bg1"/>
              </a:solidFill>
              <a:ea typeface="+mj-ea"/>
              <a:cs typeface="+mj-cs"/>
            </a:endParaRPr>
          </a:p>
        </p:txBody>
      </p:sp>
    </p:spTree>
    <p:extLst>
      <p:ext uri="{BB962C8B-B14F-4D97-AF65-F5344CB8AC3E}">
        <p14:creationId xmlns:p14="http://schemas.microsoft.com/office/powerpoint/2010/main" val="2272981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346136"/>
            <a:ext cx="11017224" cy="30469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a:t>
            </a:r>
            <a:r>
              <a:rPr lang="el-GR" sz="2400" b="1" kern="0" dirty="0">
                <a:solidFill>
                  <a:srgbClr val="1EA292"/>
                </a:solidFill>
              </a:rPr>
              <a:t>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ΣΥΜΒΟΥΛΕΣ, ΚΑΛΕΣ ΠΡΑΚΤΙΚΕΣ ΚΑΙ ΧΡΗΣΙΜΗ ΠΛΗΡΟΦΟΡΗΣΗ</a:t>
            </a:r>
            <a:endParaRPr kumimoji="0" lang="en-US" sz="3400" b="1" i="0" u="none" strike="noStrike" kern="0" cap="none" spc="0" normalizeH="0" baseline="0" noProof="0" dirty="0">
              <a:ln>
                <a:noFill/>
              </a:ln>
              <a:solidFill>
                <a:srgbClr val="1EA292"/>
              </a:solidFill>
              <a:effectLst/>
              <a:uLnTx/>
              <a:uFillTx/>
            </a:endParaRPr>
          </a:p>
        </p:txBody>
      </p:sp>
      <p:pic>
        <p:nvPicPr>
          <p:cNvPr id="2" name="Picture 12" descr="news image">
            <a:extLst>
              <a:ext uri="{FF2B5EF4-FFF2-40B4-BE49-F238E27FC236}">
                <a16:creationId xmlns:a16="http://schemas.microsoft.com/office/drawing/2014/main" id="{86D8E84B-7B0C-B8B0-1AAD-A19737539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744" y="1073725"/>
            <a:ext cx="3194439" cy="23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20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9329" y="588316"/>
            <a:ext cx="8382230" cy="1080120"/>
          </a:xfrm>
          <a:prstGeom prst="rect">
            <a:avLst/>
          </a:prstGeom>
        </p:spPr>
        <p:txBody>
          <a:bodyPr vert="horz" lIns="91440" tIns="45720" rIns="91440" bIns="45720" rtlCol="0" anchor="ctr">
            <a:no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95261" y="1305137"/>
            <a:ext cx="10785315" cy="4247317"/>
          </a:xfrm>
          <a:prstGeom prst="rect">
            <a:avLst/>
          </a:prstGeom>
          <a:noFill/>
        </p:spPr>
        <p:txBody>
          <a:bodyPr wrap="square" rtlCol="0">
            <a:spAutoFit/>
          </a:bodyPr>
          <a:lstStyle/>
          <a:p>
            <a:endParaRPr lang="el-GR" dirty="0"/>
          </a:p>
          <a:p>
            <a:pPr marL="285750" indent="-285750" algn="just">
              <a:buFont typeface="Wingdings" panose="05000000000000000000" pitchFamily="2" charset="2"/>
              <a:buChar char="ü"/>
            </a:pPr>
            <a:r>
              <a:rPr lang="el-GR"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διετές σχέδιο εγκρίθηκε για 60 000 Ευρώ, θα πρέπει κάθε χρόνο να ξοδεύει 30 000 Ευρώ.</a:t>
            </a:r>
            <a:endParaRPr lang="en-GB" dirty="0"/>
          </a:p>
          <a:p>
            <a:pPr marL="285750" indent="-28575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τηρείται φυσικός φάκελος του σχεδίου, στις εγκαταστάσεις του συντονιστή</a:t>
            </a:r>
            <a:r>
              <a:rPr lang="el-GR" dirty="0">
                <a:latin typeface="Times New Roman" panose="02020603050405020304" pitchFamily="18" charset="0"/>
                <a:cs typeface="Times New Roman" panose="02020603050405020304" pitchFamily="18" charset="0"/>
              </a:rPr>
              <a:t>, με:</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rPr>
              <a:t>Τα στοιχεία του </a:t>
            </a:r>
            <a:r>
              <a:rPr lang="en-US" dirty="0">
                <a:solidFill>
                  <a:srgbClr val="308879"/>
                </a:solidFill>
              </a:rPr>
              <a:t>EU Login Account </a:t>
            </a:r>
            <a:r>
              <a:rPr lang="el-GR" dirty="0">
                <a:solidFill>
                  <a:srgbClr val="308879"/>
                </a:solidFill>
              </a:rPr>
              <a:t>που χρησιμοποιήθηκε για την </a:t>
            </a:r>
            <a:r>
              <a:rPr lang="el-GR" dirty="0">
                <a:solidFill>
                  <a:srgbClr val="308879"/>
                </a:solidFill>
                <a:hlinkClick r:id="rId2">
                  <a:extLst>
                    <a:ext uri="{A12FA001-AC4F-418D-AE19-62706E023703}">
                      <ahyp:hlinkClr xmlns:ahyp="http://schemas.microsoft.com/office/drawing/2018/hyperlinkcolor" val="tx"/>
                    </a:ext>
                  </a:extLst>
                </a:hlinkClick>
              </a:rPr>
              <a:t>εγγραφή του οργανισμού</a:t>
            </a:r>
            <a:r>
              <a:rPr lang="el-GR" dirty="0">
                <a:solidFill>
                  <a:srgbClr val="308879"/>
                </a:solidFill>
              </a:rPr>
              <a:t> στην Πλατφόρμα </a:t>
            </a:r>
            <a:r>
              <a:rPr lang="en-GB" dirty="0">
                <a:solidFill>
                  <a:srgbClr val="308879"/>
                </a:solidFill>
              </a:rPr>
              <a:t>EESCP</a:t>
            </a:r>
            <a:endParaRPr lang="el-GR" dirty="0">
              <a:solidFill>
                <a:srgbClr val="308879"/>
              </a:solidFill>
            </a:endParaRPr>
          </a:p>
          <a:p>
            <a:pPr algn="just"/>
            <a:r>
              <a:rPr lang="el-GR" dirty="0">
                <a:solidFill>
                  <a:srgbClr val="308879"/>
                </a:solidFill>
              </a:rPr>
              <a:t>Τα στοιχεία του </a:t>
            </a:r>
            <a:r>
              <a:rPr lang="en-US" dirty="0">
                <a:solidFill>
                  <a:srgbClr val="308879"/>
                </a:solidFill>
              </a:rPr>
              <a:t>EU Login Account</a:t>
            </a:r>
            <a:r>
              <a:rPr lang="el-GR" dirty="0">
                <a:solidFill>
                  <a:srgbClr val="308879"/>
                </a:solidFill>
              </a:rPr>
              <a:t> που χρησιμοποιούνται για πρόσβαση στο </a:t>
            </a:r>
            <a:r>
              <a:rPr lang="en-US" dirty="0">
                <a:solidFill>
                  <a:srgbClr val="308879"/>
                </a:solidFill>
              </a:rPr>
              <a:t>Beneficiary Module (</a:t>
            </a:r>
            <a:r>
              <a:rPr lang="el-GR" dirty="0">
                <a:solidFill>
                  <a:srgbClr val="308879"/>
                </a:solidFill>
              </a:rPr>
              <a:t>αν διαφέρουν από τα προηγούμενα)</a:t>
            </a:r>
          </a:p>
          <a:p>
            <a:pPr algn="just"/>
            <a:r>
              <a:rPr lang="el-GR" dirty="0">
                <a:solidFill>
                  <a:srgbClr val="308879"/>
                </a:solidFill>
              </a:rPr>
              <a:t>Την αίτηση για επιχορήγηση</a:t>
            </a:r>
          </a:p>
          <a:p>
            <a:pPr algn="just"/>
            <a:r>
              <a:rPr lang="el-GR" dirty="0">
                <a:solidFill>
                  <a:srgbClr val="308879"/>
                </a:solidFill>
              </a:rPr>
              <a:t>Τη Συμφωνία Επιχορήγησης με τα Παραρτήματά της και </a:t>
            </a:r>
          </a:p>
          <a:p>
            <a:pPr algn="just"/>
            <a:r>
              <a:rPr lang="el-GR" dirty="0">
                <a:solidFill>
                  <a:srgbClr val="308879"/>
                </a:solidFill>
              </a:rPr>
              <a:t>Όλα τα υποστηρικτικά έγγραφα που σχετίζονται με τις επιλέξιμες δραστηριότητες του σχεδίου και τα παραχθέντα του αποτελέσματα, ακόμη και αυτά που δε θα αναρτηθούν στην τελική έκθεση</a:t>
            </a:r>
          </a:p>
        </p:txBody>
      </p:sp>
      <p:sp>
        <p:nvSpPr>
          <p:cNvPr id="4" name="Title 1">
            <a:extLst>
              <a:ext uri="{FF2B5EF4-FFF2-40B4-BE49-F238E27FC236}">
                <a16:creationId xmlns:a16="http://schemas.microsoft.com/office/drawing/2014/main" id="{5990553B-7CA4-9DAD-F7D8-185B99A7138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35522095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1384" y="1138027"/>
            <a:ext cx="8064896" cy="829011"/>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867217" y="1732460"/>
            <a:ext cx="10493789" cy="1477328"/>
          </a:xfrm>
          <a:prstGeom prst="rect">
            <a:avLst/>
          </a:prstGeom>
          <a:noFill/>
        </p:spPr>
        <p:txBody>
          <a:bodyPr wrap="square" rtlCol="0">
            <a:spAutoFit/>
          </a:bodyPr>
          <a:lstStyle/>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απαραίτητο να τηρείται </a:t>
            </a:r>
            <a:r>
              <a:rPr lang="en-US" dirty="0">
                <a:latin typeface="Times New Roman" panose="02020603050405020304" pitchFamily="18" charset="0"/>
                <a:cs typeface="Times New Roman" panose="02020603050405020304" pitchFamily="18" charset="0"/>
              </a:rPr>
              <a:t>Excel File, </a:t>
            </a:r>
            <a:r>
              <a:rPr lang="el-GR" dirty="0">
                <a:latin typeface="Times New Roman" panose="02020603050405020304" pitchFamily="18" charset="0"/>
                <a:cs typeface="Times New Roman" panose="02020603050405020304" pitchFamily="18" charset="0"/>
              </a:rPr>
              <a:t>στο οποίο να καταγράφονται όλα τα δαπανηθέντα ποσά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μεγάλες δαπάνες συστήνεται όπως οι δικαιούχοι μπαίνουν σε διαδικασία προσφορών (π.χ. για την αγορά αεροπορικών εισιτηρίων), ούτως ώστε να διαχειρίζονται αποτελεσματικά τα επιχορηγημένα κονδύλια αλλά και να μπορούν να απευθυνθούν κάπου, στην περίπτωση ακύρωσης πτήσεων κτλ.</a:t>
            </a:r>
          </a:p>
        </p:txBody>
      </p:sp>
      <p:sp>
        <p:nvSpPr>
          <p:cNvPr id="9" name="TextBox 8">
            <a:extLst>
              <a:ext uri="{FF2B5EF4-FFF2-40B4-BE49-F238E27FC236}">
                <a16:creationId xmlns:a16="http://schemas.microsoft.com/office/drawing/2014/main" id="{23DF2F81-1E35-D9D0-0FEE-A2D840E9DB5F}"/>
              </a:ext>
            </a:extLst>
          </p:cNvPr>
          <p:cNvSpPr txBox="1"/>
          <p:nvPr/>
        </p:nvSpPr>
        <p:spPr>
          <a:xfrm>
            <a:off x="407368" y="1050330"/>
            <a:ext cx="8088488" cy="400110"/>
          </a:xfrm>
          <a:prstGeom prst="rect">
            <a:avLst/>
          </a:prstGeom>
          <a:noFill/>
        </p:spPr>
        <p:txBody>
          <a:bodyPr wrap="square">
            <a:sp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11" name="Title 1">
            <a:extLst>
              <a:ext uri="{FF2B5EF4-FFF2-40B4-BE49-F238E27FC236}">
                <a16:creationId xmlns:a16="http://schemas.microsoft.com/office/drawing/2014/main" id="{C4FAB482-C080-FD24-8AF6-DDA06CF284D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(2/2)</a:t>
            </a:r>
            <a:endParaRPr lang="en-GB" sz="2800" b="1" dirty="0">
              <a:solidFill>
                <a:schemeClr val="bg1"/>
              </a:solidFill>
              <a:ea typeface="+mj-ea"/>
              <a:cs typeface="+mj-cs"/>
            </a:endParaRPr>
          </a:p>
        </p:txBody>
      </p:sp>
      <p:pic>
        <p:nvPicPr>
          <p:cNvPr id="2052" name="Picture 4" descr="Effective Financial Management Principles For 2021 » L.A. Consult Ltd.">
            <a:extLst>
              <a:ext uri="{FF2B5EF4-FFF2-40B4-BE49-F238E27FC236}">
                <a16:creationId xmlns:a16="http://schemas.microsoft.com/office/drawing/2014/main" id="{B10DFB14-75C6-6B00-08B1-5752B9AE5E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28" y="3542361"/>
            <a:ext cx="5447928" cy="306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996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193189"/>
            <a:ext cx="11017224" cy="4401205"/>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Οργανισμοί</a:t>
            </a:r>
            <a:r>
              <a:rPr lang="el-GR" sz="2000" b="1" dirty="0"/>
              <a:t>:</a:t>
            </a:r>
          </a:p>
          <a:p>
            <a:endParaRPr lang="el-GR" b="1" dirty="0"/>
          </a:p>
          <a:p>
            <a:endParaRPr lang="el-GR" sz="800"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τοπικές δραστηριότητες μπορούν να υλοποιούνται με την εμπλοκή των Μέσων Μαζικής Ενημέρωσης, των τοπικών αρχών και των υπευθύνων λήψης αποφάσεων για τα θέματα που άπτονται του σχεδίου.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εγχώριες δραστηριότητες μπορούν να υλοποιούνται με την ανάμειξη της τοπικής κοινότητας (στην περίπτωση που ο εταίρος οργανισμός είναι σχολείο)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a:t>
            </a:r>
          </a:p>
          <a:p>
            <a:r>
              <a:rPr lang="el-GR" dirty="0">
                <a:latin typeface="Times New Roman" panose="02020603050405020304" pitchFamily="18" charset="0"/>
                <a:cs typeface="Times New Roman" panose="02020603050405020304" pitchFamily="18" charset="0"/>
              </a:rPr>
              <a:t>     του Προγράμματος και να του εξασφαλίσει πλήρη πρόσβαση στα απαιτούμενα εργαλεία. </a:t>
            </a:r>
          </a:p>
        </p:txBody>
      </p:sp>
      <p:sp>
        <p:nvSpPr>
          <p:cNvPr id="4" name="Title 1">
            <a:extLst>
              <a:ext uri="{FF2B5EF4-FFF2-40B4-BE49-F238E27FC236}">
                <a16:creationId xmlns:a16="http://schemas.microsoft.com/office/drawing/2014/main" id="{4E64898D-4870-2342-8488-659286C6E46B}"/>
              </a:ext>
            </a:extLst>
          </p:cNvPr>
          <p:cNvSpPr txBox="1">
            <a:spLocks/>
          </p:cNvSpPr>
          <p:nvPr/>
        </p:nvSpPr>
        <p:spPr>
          <a:xfrm>
            <a:off x="-4057128" y="1629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Οργανισμοί</a:t>
            </a:r>
            <a:endParaRPr lang="en-GB" sz="2800" b="1" dirty="0">
              <a:solidFill>
                <a:schemeClr val="bg1"/>
              </a:solidFill>
              <a:ea typeface="+mj-ea"/>
              <a:cs typeface="+mj-cs"/>
            </a:endParaRPr>
          </a:p>
        </p:txBody>
      </p:sp>
    </p:spTree>
    <p:extLst>
      <p:ext uri="{BB962C8B-B14F-4D97-AF65-F5344CB8AC3E}">
        <p14:creationId xmlns:p14="http://schemas.microsoft.com/office/powerpoint/2010/main" val="15339633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5360" y="836712"/>
            <a:ext cx="10441160" cy="6524863"/>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στις Δραστηριότητες</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Σε ό,τι αφορά τους συμμετέχοντες στις διακρατικές δραστηριότητες του σχεδίου</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sz="2000" dirty="0"/>
          </a:p>
          <a:p>
            <a:pPr algn="just"/>
            <a:endParaRPr lang="el-GR"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να τηρούνται διαφανείς διαδικασίες για την επιλογή των συμμετεχόντων στις δραστηριότητες, οι οποίες να στηρίζονται σε προκαθορισμένα κριτήρια</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η χρήση Ευρωπαϊκών Εργαλείων Διαφάνειας για την αναγνώριση/επικύρωση των μαθησιακών αποτελεσμάτων που αποκτούν οι συμμετέχοντες: </a:t>
            </a:r>
            <a:r>
              <a:rPr lang="el-GR" dirty="0" err="1">
                <a:latin typeface="Times New Roman" panose="02020603050405020304" pitchFamily="18" charset="0"/>
                <a:cs typeface="Times New Roman" panose="02020603050405020304" pitchFamily="18" charset="0"/>
              </a:rPr>
              <a:t>Europass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στους Τομείς Εκπαίδευσης και Κατάρτισης και </a:t>
            </a:r>
            <a:r>
              <a:rPr lang="el-GR" dirty="0" err="1">
                <a:latin typeface="Times New Roman" panose="02020603050405020304" pitchFamily="18" charset="0"/>
                <a:cs typeface="Times New Roman" panose="02020603050405020304" pitchFamily="18" charset="0"/>
              </a:rPr>
              <a:t>Youthpass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στον Τομέα της Νεολαίας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συμμετοχής μαθητών, θα πρέπει προηγουμένως να έχει εξασφαλιστεί η συγκατάθεση του γονέα/κηδεμόνα. Στο έντυπο συγκατάθεσης πρέπει να περιλαμβάνεται ειδική ρήτρα για θέματα GDPR, ούτως ώστε να είναι δυνατή η προώθηση σχετικού φωτογραφικού υλικού στην  ΕΥ ή η ανάρτησή του στα μέσα Κοινωνικής Δικτύωσης/στην ιστοσελίδα του Σχεδίου.</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n-US" dirty="0"/>
          </a:p>
        </p:txBody>
      </p:sp>
      <p:sp>
        <p:nvSpPr>
          <p:cNvPr id="6" name="Title 1">
            <a:extLst>
              <a:ext uri="{FF2B5EF4-FFF2-40B4-BE49-F238E27FC236}">
                <a16:creationId xmlns:a16="http://schemas.microsoft.com/office/drawing/2014/main" id="{17289F7C-382C-FBE8-DA67-2B4AD3067904}"/>
              </a:ext>
            </a:extLst>
          </p:cNvPr>
          <p:cNvSpPr txBox="1">
            <a:spLocks/>
          </p:cNvSpPr>
          <p:nvPr/>
        </p:nvSpPr>
        <p:spPr>
          <a:xfrm>
            <a:off x="-3409056" y="-1112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στις Δραστηριότητες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734555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479376" y="1552663"/>
            <a:ext cx="10369152" cy="4832092"/>
          </a:xfrm>
          <a:prstGeom prst="rect">
            <a:avLst/>
          </a:prstGeom>
          <a:noFill/>
        </p:spPr>
        <p:txBody>
          <a:bodyPr wrap="square" rtlCol="0">
            <a:spAutoFit/>
          </a:bodyPr>
          <a:lstStyle/>
          <a:p>
            <a:r>
              <a:rPr lang="el-GR" b="1" u="sng" dirty="0">
                <a:latin typeface="Times New Roman" panose="02020603050405020304" pitchFamily="18" charset="0"/>
                <a:cs typeface="Times New Roman" panose="02020603050405020304" pitchFamily="18" charset="0"/>
              </a:rPr>
              <a:t>Σε ό,τι αφορά την υλοποίηση διακρατικών δραστηριοτήτων, οι οργανισμοί υποδοχής πρέπει να έχουν υπόψη τους τα ακόλουθα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εκ των προτέρων να ετοιμάζουν την ημερήσια διάταξη της δραστηριότητας και όλων των εντύπων που θα χρησιμοποιηθούν κατά τη διάρκειά της, σε συνεργασία με όλους τους εταίρους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σημαντικό να παρέχουν στήριξη στους εισερχόμενους εταίρους σχετικά με την εξεύρεση διαμονής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επίσης, χρήσιμο να παρέχουν στους εισερχόμενους εταίρους κάθε δυνατή πληροφόρηση σχετικά με τη χώρα υποδοχής, π.χ. κόστος ζωής, διακίνηση, μετάβαση από και προς το αεροδρόμιο, πρόσβαση σε μουσεία και αρχαιολογικούς χώρους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διακρατικές δραστηριότητες αναμένεται να έχουν πολιτιστικό χαρακτήρα, μέσω της ένταξης πολιτιστικών δράσεων</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
        <p:nvSpPr>
          <p:cNvPr id="6" name="Title 1">
            <a:extLst>
              <a:ext uri="{FF2B5EF4-FFF2-40B4-BE49-F238E27FC236}">
                <a16:creationId xmlns:a16="http://schemas.microsoft.com/office/drawing/2014/main" id="{FE99C687-2D7A-7C55-8226-F9665636F360}"/>
              </a:ext>
            </a:extLst>
          </p:cNvPr>
          <p:cNvSpPr txBox="1">
            <a:spLocks/>
          </p:cNvSpPr>
          <p:nvPr/>
        </p:nvSpPr>
        <p:spPr>
          <a:xfrm>
            <a:off x="-1176808" y="204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Υλοποίηση Διακρατικών Δραστηριοτήτων (Οργανισμοί Υποδοχής)</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031B70C-0761-D7CA-8537-3FFCED3475AA}"/>
              </a:ext>
            </a:extLst>
          </p:cNvPr>
          <p:cNvSpPr txBox="1"/>
          <p:nvPr/>
        </p:nvSpPr>
        <p:spPr>
          <a:xfrm>
            <a:off x="479376" y="961612"/>
            <a:ext cx="10009113" cy="400110"/>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Πρακτικές Πληροφορίες που αφορούν την υλοποίηση διακρατικών δραστηριοτήτων</a:t>
            </a:r>
            <a:r>
              <a:rPr lang="el-GR" sz="2000" b="1" dirty="0"/>
              <a:t>:</a:t>
            </a:r>
          </a:p>
        </p:txBody>
      </p:sp>
    </p:spTree>
    <p:extLst>
      <p:ext uri="{BB962C8B-B14F-4D97-AF65-F5344CB8AC3E}">
        <p14:creationId xmlns:p14="http://schemas.microsoft.com/office/powerpoint/2010/main" val="2431990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551384" y="1038725"/>
            <a:ext cx="11356632" cy="5693866"/>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Πρακτικές Πληροφορίες που αφορούν τη Συνεργασία μεταξύ εταίρων</a:t>
            </a:r>
            <a:r>
              <a:rPr lang="el-GR" sz="2000" b="1" dirty="0"/>
              <a:t>:</a:t>
            </a:r>
          </a:p>
          <a:p>
            <a:endParaRPr lang="el-GR" sz="2000" b="1" u="sng" dirty="0"/>
          </a:p>
          <a:p>
            <a:r>
              <a:rPr lang="el-GR" b="1" u="sng" dirty="0">
                <a:latin typeface="Times New Roman" panose="02020603050405020304" pitchFamily="18" charset="0"/>
                <a:cs typeface="Times New Roman" panose="02020603050405020304" pitchFamily="18" charset="0"/>
              </a:rPr>
              <a:t>Για να είναι αποτελεσματική η συνεργασία μεταξύ εταίρων, θα πρέπει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επικοινωνία μεταξύ τους να είναι συνεχής: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Καθορισμός εκ των προτέρων των μέσων και της συχνότητας επικοινωνίας.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κατανομή καθηκόντων να είναι ισομερής και να λαμβάνει υπόψη τις ιδιαιτερότητες και την εξειδίκευση του καθενός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υπάρχει ένας κοινόχρηστος ηλεκτρονικός φάκελος για καταχώρηση του υλικού που σχετίζεται με το Πρόγραμμα (για παράδειγμα, </a:t>
            </a:r>
            <a:r>
              <a:rPr lang="en-US" dirty="0">
                <a:latin typeface="Times New Roman" panose="02020603050405020304" pitchFamily="18" charset="0"/>
                <a:cs typeface="Times New Roman" panose="02020603050405020304" pitchFamily="18" charset="0"/>
              </a:rPr>
              <a:t>Google Drive)</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λαμβάνονται μέτρα για τη διασφάλιση της ποιοτικής υλοποίησης του σχεδίου και την αποτελεσματική διαχείρισή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γίνεται συνεχής αξιολόγηση της προόδου του σχεδίου και των παραδοτέων του</a:t>
            </a:r>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
        <p:nvSpPr>
          <p:cNvPr id="6" name="Title 1">
            <a:extLst>
              <a:ext uri="{FF2B5EF4-FFF2-40B4-BE49-F238E27FC236}">
                <a16:creationId xmlns:a16="http://schemas.microsoft.com/office/drawing/2014/main" id="{DCE19420-BC33-214A-0B3C-64C39A009FF2}"/>
              </a:ext>
            </a:extLst>
          </p:cNvPr>
          <p:cNvSpPr txBox="1">
            <a:spLocks/>
          </p:cNvSpPr>
          <p:nvPr/>
        </p:nvSpPr>
        <p:spPr>
          <a:xfrm>
            <a:off x="-391311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Συνεργασία Μεταξύ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9883443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515" y="688189"/>
            <a:ext cx="8629193"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5360" y="1001478"/>
            <a:ext cx="11377264" cy="5970865"/>
          </a:xfrm>
          <a:prstGeom prst="rect">
            <a:avLst/>
          </a:prstGeom>
          <a:noFill/>
        </p:spPr>
        <p:txBody>
          <a:bodyPr wrap="square" rtlCol="0">
            <a:spAutoFit/>
          </a:bodyPr>
          <a:lstStyle/>
          <a:p>
            <a:pPr algn="just"/>
            <a:r>
              <a:rPr lang="el-GR" sz="2000" b="1" u="sng" dirty="0">
                <a:sym typeface="Wingdings" panose="05000000000000000000" pitchFamily="2" charset="2"/>
              </a:rPr>
              <a:t>Χρήσιμοι Σύνδεσμοι</a:t>
            </a:r>
            <a:r>
              <a:rPr lang="en-GB" sz="2000" b="1" u="sng" dirty="0">
                <a:sym typeface="Wingdings" panose="05000000000000000000" pitchFamily="2" charset="2"/>
              </a:rPr>
              <a:t> </a:t>
            </a:r>
            <a:r>
              <a:rPr lang="el-GR" sz="2000" b="1" u="sng" dirty="0">
                <a:sym typeface="Wingdings" panose="05000000000000000000" pitchFamily="2" charset="2"/>
              </a:rPr>
              <a:t>για τη Διαχείριση των Έργων</a:t>
            </a:r>
            <a:r>
              <a:rPr lang="el-GR" sz="2000" b="1" dirty="0">
                <a:sym typeface="Wingdings" panose="05000000000000000000" pitchFamily="2" charset="2"/>
              </a:rPr>
              <a:t>:</a:t>
            </a:r>
          </a:p>
          <a:p>
            <a:pPr algn="just"/>
            <a:endParaRPr lang="el-GR" sz="2000" b="1" i="1" dirty="0">
              <a:sym typeface="Wingdings" panose="05000000000000000000" pitchFamily="2" charset="2"/>
            </a:endParaRPr>
          </a:p>
          <a:p>
            <a:pPr algn="just"/>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Συμφωνία Επιχορήγησης και Παραρτήματα (</a:t>
            </a:r>
            <a:r>
              <a:rPr lang="en-GB" b="1" i="1" dirty="0">
                <a:latin typeface="Times New Roman" panose="02020603050405020304" pitchFamily="18" charset="0"/>
                <a:cs typeface="Times New Roman" panose="02020603050405020304" pitchFamily="18" charset="0"/>
                <a:sym typeface="Wingdings" panose="05000000000000000000" pitchFamily="2" charset="2"/>
                <a:hlinkClick r:id="rId2"/>
              </a:rPr>
              <a:t>Templates)</a:t>
            </a:r>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 </a:t>
            </a:r>
            <a:r>
              <a:rPr lang="el-GR"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Έτος Συμφωνίας Επιχορήγησης 2023│ΚΑ210</a:t>
            </a:r>
            <a:endParaRPr lang="en-GB"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n-GB" sz="1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hlinkClick r:id="rId3">
                  <a:extLst>
                    <a:ext uri="{A12FA001-AC4F-418D-AE19-62706E023703}">
                      <ahyp:hlinkClr xmlns:ahyp="http://schemas.microsoft.com/office/drawing/2018/hyperlinkcolor" val="tx"/>
                    </a:ext>
                  </a:extLst>
                </a:hlinkClick>
              </a:rPr>
              <a:t>Πλατφόρμα Διάδοσης των Αποτελεσμάτων των Σχεδίων </a:t>
            </a:r>
            <a:r>
              <a:rPr lang="en-GB"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hlinkClick r:id="rId3">
                  <a:extLst>
                    <a:ext uri="{A12FA001-AC4F-418D-AE19-62706E023703}">
                      <ahyp:hlinkClr xmlns:ahyp="http://schemas.microsoft.com/office/drawing/2018/hyperlinkcolor" val="tx"/>
                    </a:ext>
                  </a:extLst>
                </a:hlinkClick>
              </a:rPr>
              <a:t>– Erasmus+ Project Results Platform</a:t>
            </a:r>
            <a:r>
              <a:rPr lang="en-GB"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Σύνδεσμος Πρόσβασης</a:t>
            </a:r>
            <a:endParaRPr lang="el-GR" b="1" i="1" u="sng" dirty="0">
              <a:solidFill>
                <a:srgbClr val="0070C0"/>
              </a:solidFill>
              <a:latin typeface="Times New Roman" panose="02020603050405020304" pitchFamily="18" charset="0"/>
              <a:cs typeface="Times New Roman" panose="02020603050405020304" pitchFamily="18" charset="0"/>
            </a:endParaRPr>
          </a:p>
          <a:p>
            <a:pPr algn="just"/>
            <a:endParaRPr lang="el-GR" sz="1000" b="1" i="1" dirty="0">
              <a:latin typeface="Times New Roman" panose="02020603050405020304" pitchFamily="18" charset="0"/>
              <a:cs typeface="Times New Roman" panose="02020603050405020304" pitchFamily="18" charset="0"/>
            </a:endParaRPr>
          </a:p>
          <a:p>
            <a:pPr lvl="0" algn="just"/>
            <a:r>
              <a:rPr lang="en-GB" b="1" i="1" dirty="0">
                <a:latin typeface="Times New Roman" panose="02020603050405020304" pitchFamily="18" charset="0"/>
                <a:cs typeface="Times New Roman" panose="02020603050405020304" pitchFamily="18" charset="0"/>
                <a:hlinkClick r:id="rId4"/>
              </a:rPr>
              <a:t>O</a:t>
            </a:r>
            <a:r>
              <a:rPr lang="el-GR" b="1" i="1" dirty="0" err="1">
                <a:latin typeface="Times New Roman" panose="02020603050405020304" pitchFamily="18" charset="0"/>
                <a:cs typeface="Times New Roman" panose="02020603050405020304" pitchFamily="18" charset="0"/>
                <a:hlinkClick r:id="rId4"/>
              </a:rPr>
              <a:t>δηγίες</a:t>
            </a:r>
            <a:r>
              <a:rPr lang="el-GR" b="1" i="1" dirty="0">
                <a:latin typeface="Times New Roman" panose="02020603050405020304" pitchFamily="18" charset="0"/>
                <a:cs typeface="Times New Roman" panose="02020603050405020304" pitchFamily="18" charset="0"/>
                <a:hlinkClick r:id="rId4"/>
              </a:rPr>
              <a:t> για τη χρήση της Πλατφόρμας Διάδοσης των Αποτελεσμάτων των Σχεδίων</a:t>
            </a:r>
            <a:endParaRPr lang="en-GB" b="1" i="1" dirty="0">
              <a:latin typeface="Times New Roman" panose="02020603050405020304" pitchFamily="18" charset="0"/>
              <a:cs typeface="Times New Roman" panose="02020603050405020304" pitchFamily="18" charset="0"/>
            </a:endParaRPr>
          </a:p>
          <a:p>
            <a:pPr lvl="0" algn="just"/>
            <a:endParaRPr lang="en-GB"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5"/>
              </a:rPr>
              <a:t>Beneficiary Module - </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5"/>
              </a:rPr>
              <a:t>Σύνδεσμος Πρόσβασης</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6"/>
              </a:rPr>
              <a:t>Beneficiary Module</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6"/>
              </a:rPr>
              <a:t> </a:t>
            </a:r>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6"/>
              </a:rPr>
              <a:t>Guide</a:t>
            </a:r>
            <a:endParaRPr lang="el-GR"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263525"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7"/>
              </a:rPr>
              <a:t>Οδηγός για Δικαιούχους για Προβολή των Σχεδίων τους και Διάδοση των Αποτελεσμάτων τους </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endParaRPr>
          </a:p>
          <a:p>
            <a:pPr lvl="0" algn="just"/>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rPr>
              <a:t>Οδηγός για τη χρήση του χρηματοδοτικού μοντέλου που βασίζεται σε κατ’ </a:t>
            </a:r>
            <a:r>
              <a:rPr lang="el-GR" b="1" i="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rPr>
              <a:t>αποκοπήν</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rPr>
              <a:t> ποσά</a:t>
            </a:r>
            <a:endParaRPr lang="el-GR"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9"/>
              </a:rPr>
              <a:t>Συνήθεις ερωτήσεις για τη χρήση του χρηματοδοτικού μοντέλου που βασίζεται σε κατ' </a:t>
            </a:r>
            <a:r>
              <a:rPr lang="el-GR" b="1" i="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9"/>
              </a:rPr>
              <a:t>αποκοπήν</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9"/>
              </a:rPr>
              <a:t> ποσά</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10"/>
              </a:rPr>
              <a:t>European Language Label</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n-GB" b="1" i="1" dirty="0">
                <a:solidFill>
                  <a:srgbClr val="0070C0"/>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https://idep.org.cy/wp-content/uploads/What-does-being-a-processor-in-E-and-ESC-programmes-mean-for-the-beneficiary.pdf</a:t>
            </a:r>
            <a:endParaRPr lang="el-GR"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marL="263525" indent="-263525" algn="just"/>
            <a:endPar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p>
        </p:txBody>
      </p:sp>
      <p:sp>
        <p:nvSpPr>
          <p:cNvPr id="6" name="Title 1">
            <a:extLst>
              <a:ext uri="{FF2B5EF4-FFF2-40B4-BE49-F238E27FC236}">
                <a16:creationId xmlns:a16="http://schemas.microsoft.com/office/drawing/2014/main" id="{4E6C838E-D72B-DEA8-F658-D632BAA1DA58}"/>
              </a:ext>
            </a:extLst>
          </p:cNvPr>
          <p:cNvSpPr txBox="1">
            <a:spLocks/>
          </p:cNvSpPr>
          <p:nvPr/>
        </p:nvSpPr>
        <p:spPr>
          <a:xfrm>
            <a:off x="-1872893" y="0"/>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7" name="Title 1">
            <a:extLst>
              <a:ext uri="{FF2B5EF4-FFF2-40B4-BE49-F238E27FC236}">
                <a16:creationId xmlns:a16="http://schemas.microsoft.com/office/drawing/2014/main" id="{AC8E03BD-9531-A5E0-4A0F-651371A3F6D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0773B11E-6A5D-FA2D-8F8E-DD41BD4F7B93}"/>
              </a:ext>
            </a:extLst>
          </p:cNvPr>
          <p:cNvSpPr txBox="1">
            <a:spLocks/>
          </p:cNvSpPr>
          <p:nvPr/>
        </p:nvSpPr>
        <p:spPr>
          <a:xfrm>
            <a:off x="-4609197" y="1172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Χρήσιμοι Σύνδεσμοι</a:t>
            </a:r>
            <a:endParaRPr lang="en-GB" sz="2800" b="1" dirty="0">
              <a:solidFill>
                <a:schemeClr val="bg1"/>
              </a:solidFill>
              <a:ea typeface="+mj-ea"/>
              <a:cs typeface="+mj-cs"/>
            </a:endParaRPr>
          </a:p>
        </p:txBody>
      </p:sp>
    </p:spTree>
    <p:extLst>
      <p:ext uri="{BB962C8B-B14F-4D97-AF65-F5344CB8AC3E}">
        <p14:creationId xmlns:p14="http://schemas.microsoft.com/office/powerpoint/2010/main" val="21476371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8776" y="91630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308879"/>
              </a:solidFill>
            </a:endParaRPr>
          </a:p>
        </p:txBody>
      </p:sp>
      <p:sp>
        <p:nvSpPr>
          <p:cNvPr id="3" name="Content Placeholder 2"/>
          <p:cNvSpPr txBox="1">
            <a:spLocks/>
          </p:cNvSpPr>
          <p:nvPr/>
        </p:nvSpPr>
        <p:spPr>
          <a:xfrm>
            <a:off x="2208129"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43950"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456118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Επικοινωνία με ΙΔΕΠ</a:t>
            </a:r>
            <a:endParaRPr lang="en-GB" sz="2800" b="1" dirty="0">
              <a:solidFill>
                <a:schemeClr val="bg1"/>
              </a:solidFill>
              <a:ea typeface="+mj-ea"/>
              <a:cs typeface="+mj-cs"/>
            </a:endParaRPr>
          </a:p>
        </p:txBody>
      </p:sp>
      <p:graphicFrame>
        <p:nvGraphicFramePr>
          <p:cNvPr id="9" name="Diagram 8">
            <a:extLst>
              <a:ext uri="{FF2B5EF4-FFF2-40B4-BE49-F238E27FC236}">
                <a16:creationId xmlns:a16="http://schemas.microsoft.com/office/drawing/2014/main" id="{E548B78A-65A7-DDE1-344E-5133F7B859B1}"/>
              </a:ext>
            </a:extLst>
          </p:cNvPr>
          <p:cNvGraphicFramePr/>
          <p:nvPr>
            <p:extLst>
              <p:ext uri="{D42A27DB-BD31-4B8C-83A1-F6EECF244321}">
                <p14:modId xmlns:p14="http://schemas.microsoft.com/office/powerpoint/2010/main" val="3212608157"/>
              </p:ext>
            </p:extLst>
          </p:nvPr>
        </p:nvGraphicFramePr>
        <p:xfrm>
          <a:off x="839416" y="1350273"/>
          <a:ext cx="6868140" cy="487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5661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75520" y="2099444"/>
            <a:ext cx="9145016" cy="3462486"/>
          </a:xfrm>
          <a:prstGeom prst="rect">
            <a:avLst/>
          </a:prstGeom>
          <a:noFill/>
        </p:spPr>
        <p:txBody>
          <a:bodyPr wrap="square" rtlCol="0">
            <a:spAutoFit/>
          </a:bodyPr>
          <a:lstStyle/>
          <a:p>
            <a:pPr algn="ctr"/>
            <a:endParaRPr lang="en-GB" dirty="0"/>
          </a:p>
          <a:p>
            <a:pPr algn="ctr"/>
            <a:r>
              <a:rPr lang="el-GR" sz="4500" b="1" dirty="0">
                <a:solidFill>
                  <a:srgbClr val="308879"/>
                </a:solidFill>
              </a:rPr>
              <a:t>ΕΥΧΑΡΙΣΤΩ ΓΙΑ ΤΗΝ ΠΡΟΣΟΧΗ ΣΑΣ!</a:t>
            </a:r>
          </a:p>
          <a:p>
            <a:pPr algn="ctr"/>
            <a:r>
              <a:rPr lang="el-GR" sz="5000" b="1" dirty="0">
                <a:solidFill>
                  <a:srgbClr val="308879"/>
                </a:solidFill>
              </a:rPr>
              <a:t>ΕΡΩΤΗΣΕΙΣ;</a:t>
            </a:r>
          </a:p>
          <a:p>
            <a:pPr marL="285750" indent="-285750" algn="ctr">
              <a:buFont typeface="Wingdings" panose="05000000000000000000" pitchFamily="2" charset="2"/>
              <a:buChar char="§"/>
            </a:pPr>
            <a:endParaRPr lang="el-GR" sz="3400" b="1" dirty="0"/>
          </a:p>
          <a:p>
            <a:pPr algn="ctr"/>
            <a:endParaRPr lang="el-GR" b="1" dirty="0"/>
          </a:p>
          <a:p>
            <a:pPr algn="ctr"/>
            <a:endParaRPr lang="el-GR" dirty="0"/>
          </a:p>
          <a:p>
            <a:pPr algn="ctr"/>
            <a:endParaRPr lang="el-GR" dirty="0"/>
          </a:p>
          <a:p>
            <a:pPr algn="ctr"/>
            <a:endParaRPr lang="el-GR" dirty="0"/>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Tree>
    <p:extLst>
      <p:ext uri="{BB962C8B-B14F-4D97-AF65-F5344CB8AC3E}">
        <p14:creationId xmlns:p14="http://schemas.microsoft.com/office/powerpoint/2010/main" val="19343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764704"/>
            <a:ext cx="11940949" cy="14419332"/>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1200" dirty="0">
              <a:solidFill>
                <a:srgbClr val="308879"/>
              </a:solidFill>
            </a:endParaRPr>
          </a:p>
          <a:p>
            <a:pPr marL="285750" indent="-285750" algn="just">
              <a:buFont typeface="Wingdings" panose="05000000000000000000" pitchFamily="2" charset="2"/>
              <a:buChar char="§"/>
            </a:pPr>
            <a:r>
              <a:rPr lang="en-GB" sz="2000" b="1" u="sng" dirty="0"/>
              <a:t>CHAPTER 1 - </a:t>
            </a:r>
            <a:r>
              <a:rPr lang="el-GR" sz="2000" b="1" u="sng" dirty="0"/>
              <a:t>ΚΕΦΑΛΑΙΟ 1</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GENERAL – </a:t>
            </a:r>
            <a:r>
              <a:rPr lang="el-GR" sz="2000" b="1" u="sng" dirty="0"/>
              <a:t>ΓΕΝΙΚΑ</a:t>
            </a:r>
            <a:r>
              <a:rPr lang="el-GR" sz="2000" b="1" dirty="0"/>
              <a:t>:</a:t>
            </a:r>
          </a:p>
          <a:p>
            <a:pPr indent="179388">
              <a:spcAft>
                <a:spcPts val="6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  Περιγραφή </a:t>
            </a:r>
            <a:r>
              <a:rPr lang="el-GR" sz="1800" u="sng" dirty="0">
                <a:solidFill>
                  <a:srgbClr val="000000"/>
                </a:solidFill>
                <a:effectLst/>
                <a:latin typeface="Times New Roman" panose="02020603050405020304" pitchFamily="18" charset="0"/>
                <a:ea typeface="Times New Roman" panose="02020603050405020304" pitchFamily="18" charset="0"/>
              </a:rPr>
              <a:t>αντικειμένου της Συμφωνίας</a:t>
            </a:r>
          </a:p>
          <a:p>
            <a:pPr indent="179388">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Ορισμοί</a:t>
            </a:r>
            <a:r>
              <a:rPr lang="el-GR" dirty="0">
                <a:solidFill>
                  <a:srgbClr val="000000"/>
                </a:solidFill>
                <a:latin typeface="Times New Roman" panose="02020603050405020304" pitchFamily="18" charset="0"/>
                <a:ea typeface="Times New Roman" panose="02020603050405020304" pitchFamily="18" charset="0"/>
              </a:rPr>
              <a:t> που ισχύουν για τους σκοπούς της Συμφωνίας</a:t>
            </a:r>
          </a:p>
          <a:p>
            <a:pPr marL="180340">
              <a:spcAft>
                <a:spcPts val="600"/>
              </a:spcAft>
            </a:pPr>
            <a:endParaRPr lang="el-GR" sz="1200" dirty="0">
              <a:solidFill>
                <a:srgbClr val="000000"/>
              </a:solidFill>
              <a:latin typeface="Times New Roman" panose="02020603050405020304" pitchFamily="18" charset="0"/>
              <a:ea typeface="Times New Roman" panose="02020603050405020304" pitchFamily="18" charset="0"/>
            </a:endParaRPr>
          </a:p>
          <a:p>
            <a:pPr marL="285750" indent="-285750" algn="just">
              <a:spcAft>
                <a:spcPts val="600"/>
              </a:spcAft>
              <a:buFont typeface="Wingdings" panose="05000000000000000000" pitchFamily="2" charset="2"/>
              <a:buChar char="§"/>
            </a:pPr>
            <a:r>
              <a:rPr lang="en-GB" sz="2000" b="1" u="sng" dirty="0"/>
              <a:t>CHAPTER 2 – </a:t>
            </a:r>
            <a:r>
              <a:rPr lang="el-GR" sz="2000" b="1" u="sng" dirty="0"/>
              <a:t>ΚΕΦΑΛΑΙΟ 2 </a:t>
            </a:r>
            <a:r>
              <a:rPr lang="el-GR" sz="2000" b="1" u="sng" dirty="0">
                <a:sym typeface="Wingdings" panose="05000000000000000000" pitchFamily="2" charset="2"/>
              </a:rPr>
              <a:t> </a:t>
            </a:r>
            <a:r>
              <a:rPr lang="en-GB" sz="2000" b="1" u="sng" dirty="0">
                <a:sym typeface="Wingdings" panose="05000000000000000000" pitchFamily="2" charset="2"/>
              </a:rPr>
              <a:t>ACTION – </a:t>
            </a:r>
            <a:r>
              <a:rPr lang="el-GR" sz="2000" b="1" u="sng" dirty="0">
                <a:sym typeface="Wingdings" panose="05000000000000000000" pitchFamily="2" charset="2"/>
              </a:rPr>
              <a:t>ΔΡΑΣΗ</a:t>
            </a:r>
            <a:r>
              <a:rPr lang="el-GR" sz="2000" b="1" dirty="0">
                <a:sym typeface="Wingdings" panose="05000000000000000000" pitchFamily="2" charset="2"/>
              </a:rPr>
              <a:t>: </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Δράση</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Διάρκεια και Ημερομηνία Έναρξης</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a:t>
            </a:r>
          </a:p>
          <a:p>
            <a:pPr algn="just">
              <a:spcAft>
                <a:spcPts val="600"/>
              </a:spcAft>
            </a:pPr>
            <a:endParaRPr lang="el-GR" sz="1200" dirty="0">
              <a:solidFill>
                <a:srgbClr val="000000"/>
              </a:solidFill>
              <a:latin typeface="Times New Roman" panose="02020603050405020304" pitchFamily="18" charset="0"/>
              <a:sym typeface="Wingdings" panose="05000000000000000000" pitchFamily="2" charset="2"/>
            </a:endParaRPr>
          </a:p>
          <a:p>
            <a:pPr marL="285750" indent="-285750" algn="just">
              <a:spcAft>
                <a:spcPts val="600"/>
              </a:spcAft>
              <a:buFont typeface="Wingdings" panose="05000000000000000000" pitchFamily="2" charset="2"/>
              <a:buChar char="§"/>
            </a:pPr>
            <a:r>
              <a:rPr lang="en-GB" sz="2000" b="1" u="sng" dirty="0">
                <a:sym typeface="Wingdings" panose="05000000000000000000" pitchFamily="2" charset="2"/>
              </a:rPr>
              <a:t>CHAPTER 3 – </a:t>
            </a:r>
            <a:r>
              <a:rPr lang="el-GR" sz="2000" b="1" u="sng" dirty="0">
                <a:sym typeface="Wingdings" panose="05000000000000000000" pitchFamily="2" charset="2"/>
              </a:rPr>
              <a:t>ΚΕΦΑΛΑΙΟ 3  </a:t>
            </a:r>
            <a:r>
              <a:rPr lang="en-GB" sz="2000" b="1" u="sng" dirty="0">
                <a:sym typeface="Wingdings" panose="05000000000000000000" pitchFamily="2" charset="2"/>
              </a:rPr>
              <a:t>GRANT – </a:t>
            </a:r>
            <a:r>
              <a:rPr lang="el-GR" sz="2000" b="1" u="sng" dirty="0">
                <a:sym typeface="Wingdings" panose="05000000000000000000" pitchFamily="2" charset="2"/>
              </a:rPr>
              <a:t>ΕΠΙΧΟΡΗΓΗΣΗ</a:t>
            </a:r>
            <a:r>
              <a:rPr lang="el-GR" sz="2000" b="1" dirty="0">
                <a:sym typeface="Wingdings" panose="05000000000000000000" pitchFamily="2" charset="2"/>
              </a:rPr>
              <a:t>:</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Μορφή επιχορήγησης</a:t>
            </a:r>
            <a:r>
              <a:rPr lang="el-GR" dirty="0">
                <a:solidFill>
                  <a:srgbClr val="000000"/>
                </a:solidFill>
                <a:latin typeface="Times New Roman" panose="02020603050405020304" pitchFamily="18" charset="0"/>
                <a:sym typeface="Wingdings" panose="05000000000000000000" pitchFamily="2" charset="2"/>
              </a:rPr>
              <a:t>: Επιχορήγηση </a:t>
            </a:r>
            <a:r>
              <a:rPr lang="el-GR" u="sng" dirty="0">
                <a:solidFill>
                  <a:srgbClr val="000000"/>
                </a:solidFill>
                <a:latin typeface="Times New Roman" panose="02020603050405020304" pitchFamily="18" charset="0"/>
                <a:sym typeface="Wingdings" panose="05000000000000000000" pitchFamily="2" charset="2"/>
              </a:rPr>
              <a:t>δράσης</a:t>
            </a:r>
            <a:r>
              <a:rPr lang="el-GR" dirty="0">
                <a:solidFill>
                  <a:srgbClr val="000000"/>
                </a:solidFill>
                <a:latin typeface="Times New Roman" panose="02020603050405020304" pitchFamily="18" charset="0"/>
                <a:sym typeface="Wingdings" panose="05000000000000000000" pitchFamily="2" charset="2"/>
              </a:rPr>
              <a:t>, με τη μορφή του </a:t>
            </a:r>
            <a:r>
              <a:rPr lang="el-GR" u="sng" dirty="0">
                <a:solidFill>
                  <a:srgbClr val="000000"/>
                </a:solidFill>
                <a:latin typeface="Times New Roman" panose="02020603050405020304" pitchFamily="18" charset="0"/>
                <a:sym typeface="Wingdings" panose="05000000000000000000" pitchFamily="2" charset="2"/>
              </a:rPr>
              <a:t>κατ’ </a:t>
            </a:r>
            <a:r>
              <a:rPr lang="el-GR" u="sng" dirty="0" err="1">
                <a:solidFill>
                  <a:srgbClr val="000000"/>
                </a:solidFill>
                <a:latin typeface="Times New Roman" panose="02020603050405020304" pitchFamily="18" charset="0"/>
                <a:sym typeface="Wingdings" panose="05000000000000000000" pitchFamily="2" charset="2"/>
              </a:rPr>
              <a:t>αποκοπήν</a:t>
            </a:r>
            <a:r>
              <a:rPr lang="el-GR" u="sng" dirty="0">
                <a:solidFill>
                  <a:srgbClr val="000000"/>
                </a:solidFill>
                <a:latin typeface="Times New Roman" panose="02020603050405020304" pitchFamily="18" charset="0"/>
                <a:sym typeface="Wingdings" panose="05000000000000000000" pitchFamily="2" charset="2"/>
              </a:rPr>
              <a:t> ποσού </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Ανώτατο ποσό επιχορήγησης</a:t>
            </a:r>
            <a:r>
              <a:rPr lang="el-GR" dirty="0">
                <a:solidFill>
                  <a:srgbClr val="000000"/>
                </a:solidFill>
                <a:latin typeface="Times New Roman" panose="02020603050405020304" pitchFamily="18" charset="0"/>
                <a:sym typeface="Wingdings" panose="05000000000000000000" pitchFamily="2" charset="2"/>
              </a:rPr>
              <a:t>: Παραπομπή στο Σημείο 3 (=Επιχορήγηση)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Εκτιμώμενος Προϋπολογισμός</a:t>
            </a:r>
            <a:r>
              <a:rPr lang="el-GR" dirty="0">
                <a:solidFill>
                  <a:srgbClr val="000000"/>
                </a:solidFill>
                <a:latin typeface="Times New Roman" panose="02020603050405020304" pitchFamily="18" charset="0"/>
                <a:sym typeface="Wingdings" panose="05000000000000000000" pitchFamily="2" charset="2"/>
              </a:rPr>
              <a:t>: Παραπομπή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Ευελιξία Προϋπολογισμού</a:t>
            </a:r>
            <a:r>
              <a:rPr lang="el-GR" dirty="0">
                <a:solidFill>
                  <a:srgbClr val="000000"/>
                </a:solidFill>
                <a:latin typeface="Times New Roman" panose="02020603050405020304" pitchFamily="18" charset="0"/>
                <a:sym typeface="Wingdings" panose="05000000000000000000" pitchFamily="2" charset="2"/>
              </a:rPr>
              <a:t>: Για αλλαγές στον εκτιμώμενο προϋπολογισμό (κατανομή κονδυλίου) απαιτείται τροποποίηση</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Επιλέξιμες και Μη Επιλέξιμες Συνεισφορές</a:t>
            </a:r>
          </a:p>
          <a:p>
            <a:pPr algn="just">
              <a:spcAft>
                <a:spcPts val="600"/>
              </a:spcAft>
            </a:pPr>
            <a:endParaRPr lang="el-GR" sz="2000" dirty="0">
              <a:solidFill>
                <a:srgbClr val="000000"/>
              </a:solidFill>
              <a:latin typeface="Times New Roman" panose="02020603050405020304" pitchFamily="18" charset="0"/>
              <a:sym typeface="Wingdings" panose="05000000000000000000" pitchFamily="2" charset="2"/>
            </a:endParaRPr>
          </a:p>
          <a:p>
            <a:pPr marL="342900" indent="-342900" algn="just">
              <a:spcAft>
                <a:spcPts val="600"/>
              </a:spcAft>
              <a:buFont typeface="Wingdings" panose="05000000000000000000" pitchFamily="2" charset="2"/>
              <a:buChar char="ü"/>
            </a:pPr>
            <a:endParaRPr lang="el-GR" sz="2000" b="1"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285750" indent="-285750" algn="just">
              <a:spcAft>
                <a:spcPts val="600"/>
              </a:spcAft>
              <a:buFont typeface="Wingdings" panose="05000000000000000000" pitchFamily="2" charset="2"/>
              <a:buChar char="§"/>
            </a:pPr>
            <a:endParaRPr lang="el-GR" dirty="0">
              <a:solidFill>
                <a:srgbClr val="000000"/>
              </a:solidFill>
              <a:latin typeface="Times New Roman" panose="02020603050405020304" pitchFamily="18" charset="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465138" indent="-465138">
              <a:spcAft>
                <a:spcPts val="600"/>
              </a:spcAft>
              <a:buFont typeface="Wingdings" panose="05000000000000000000" pitchFamily="2" charset="2"/>
              <a:buChar char="§"/>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(5/10)</a:t>
            </a:r>
            <a:endParaRPr lang="en-GB" sz="2800" b="1" dirty="0">
              <a:solidFill>
                <a:schemeClr val="bg1"/>
              </a:solidFill>
              <a:ea typeface="+mj-ea"/>
              <a:cs typeface="+mj-cs"/>
            </a:endParaRPr>
          </a:p>
        </p:txBody>
      </p:sp>
    </p:spTree>
    <p:extLst>
      <p:ext uri="{BB962C8B-B14F-4D97-AF65-F5344CB8AC3E}">
        <p14:creationId xmlns:p14="http://schemas.microsoft.com/office/powerpoint/2010/main" val="390498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764704"/>
            <a:ext cx="11940949" cy="9679573"/>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Δικαιούχοι</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Εσωτερικοί ρόλοι και Ευθύνες</a:t>
            </a:r>
            <a:r>
              <a:rPr lang="el-GR" dirty="0">
                <a:solidFill>
                  <a:srgbClr val="000000"/>
                </a:solidFill>
                <a:latin typeface="Times New Roman" panose="02020603050405020304" pitchFamily="18" charset="0"/>
                <a:ea typeface="Times New Roman" panose="02020603050405020304" pitchFamily="18" charset="0"/>
              </a:rPr>
              <a:t> Δικαιούχων, </a:t>
            </a:r>
            <a:r>
              <a:rPr lang="el-GR" u="sng" dirty="0">
                <a:solidFill>
                  <a:srgbClr val="000000"/>
                </a:solidFill>
                <a:latin typeface="Times New Roman" panose="02020603050405020304" pitchFamily="18" charset="0"/>
                <a:ea typeface="Times New Roman" panose="02020603050405020304" pitchFamily="18" charset="0"/>
              </a:rPr>
              <a:t>Εσωτερικές ρυθμίσεις</a:t>
            </a:r>
            <a:r>
              <a:rPr lang="el-GR" dirty="0">
                <a:solidFill>
                  <a:srgbClr val="000000"/>
                </a:solidFill>
                <a:latin typeface="Times New Roman" panose="02020603050405020304" pitchFamily="18" charset="0"/>
                <a:ea typeface="Times New Roman" panose="02020603050405020304" pitchFamily="18" charset="0"/>
              </a:rPr>
              <a:t> για τη λειτουργία και τον συντονισμό της κοινοπραξίας (Συμφωνίες μεταξύ εταίρων) </a:t>
            </a:r>
            <a:endParaRPr lang="el-GR" sz="1800" dirty="0">
              <a:solidFill>
                <a:srgbClr val="000000"/>
              </a:solidFill>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Άλλοι Συμμετέχοντες στη Δράση</a:t>
            </a:r>
            <a:r>
              <a:rPr lang="el-GR" dirty="0">
                <a:solidFill>
                  <a:srgbClr val="000000"/>
                </a:solidFill>
                <a:latin typeface="Times New Roman" panose="02020603050405020304" pitchFamily="18" charset="0"/>
                <a:ea typeface="Times New Roman" panose="02020603050405020304" pitchFamily="18" charset="0"/>
              </a:rPr>
              <a:t>: Κανονισμοί συμμετοχής </a:t>
            </a:r>
            <a:r>
              <a:rPr lang="el-GR" u="sng" dirty="0">
                <a:solidFill>
                  <a:srgbClr val="000000"/>
                </a:solidFill>
                <a:latin typeface="Times New Roman" panose="02020603050405020304" pitchFamily="18" charset="0"/>
                <a:ea typeface="Times New Roman" panose="02020603050405020304" pitchFamily="18" charset="0"/>
              </a:rPr>
              <a:t>Συνδεδεμένων Εταίρων </a:t>
            </a:r>
            <a:r>
              <a:rPr lang="el-GR" dirty="0">
                <a:solidFill>
                  <a:srgbClr val="000000"/>
                </a:solidFill>
                <a:latin typeface="Times New Roman" panose="02020603050405020304" pitchFamily="18" charset="0"/>
                <a:ea typeface="Times New Roman" panose="02020603050405020304" pitchFamily="18" charset="0"/>
              </a:rPr>
              <a:t>(</a:t>
            </a:r>
            <a:r>
              <a:rPr lang="en-GB" dirty="0">
                <a:solidFill>
                  <a:srgbClr val="000000"/>
                </a:solidFill>
                <a:latin typeface="Times New Roman" panose="02020603050405020304" pitchFamily="18" charset="0"/>
                <a:ea typeface="Times New Roman" panose="02020603050405020304" pitchFamily="18" charset="0"/>
              </a:rPr>
              <a:t>Associated Partners), </a:t>
            </a:r>
            <a:r>
              <a:rPr lang="el-GR" dirty="0">
                <a:solidFill>
                  <a:srgbClr val="000000"/>
                </a:solidFill>
                <a:latin typeface="Times New Roman" panose="02020603050405020304" pitchFamily="18" charset="0"/>
                <a:ea typeface="Times New Roman" panose="02020603050405020304" pitchFamily="18" charset="0"/>
              </a:rPr>
              <a:t>Συμμετοχή </a:t>
            </a:r>
            <a:r>
              <a:rPr lang="el-GR" u="sng" dirty="0">
                <a:solidFill>
                  <a:srgbClr val="000000"/>
                </a:solidFill>
                <a:latin typeface="Times New Roman" panose="02020603050405020304" pitchFamily="18" charset="0"/>
                <a:ea typeface="Times New Roman" panose="02020603050405020304" pitchFamily="18" charset="0"/>
              </a:rPr>
              <a:t>Υπεργολάβων</a:t>
            </a:r>
            <a:r>
              <a:rPr lang="el-GR" dirty="0">
                <a:solidFill>
                  <a:srgbClr val="000000"/>
                </a:solidFill>
                <a:latin typeface="Times New Roman" panose="02020603050405020304" pitchFamily="18" charset="0"/>
                <a:ea typeface="Times New Roman" panose="02020603050405020304" pitchFamily="18" charset="0"/>
              </a:rPr>
              <a:t> στη Δράση (</a:t>
            </a:r>
            <a:r>
              <a:rPr lang="en-GB" dirty="0">
                <a:solidFill>
                  <a:srgbClr val="000000"/>
                </a:solidFill>
                <a:latin typeface="Times New Roman" panose="02020603050405020304" pitchFamily="18" charset="0"/>
                <a:ea typeface="Times New Roman" panose="02020603050405020304" pitchFamily="18" charset="0"/>
              </a:rPr>
              <a:t>Sub-contracting), </a:t>
            </a:r>
            <a:r>
              <a:rPr lang="el-GR" dirty="0">
                <a:solidFill>
                  <a:srgbClr val="000000"/>
                </a:solidFill>
                <a:latin typeface="Times New Roman" panose="02020603050405020304" pitchFamily="18" charset="0"/>
                <a:ea typeface="Times New Roman" panose="02020603050405020304" pitchFamily="18" charset="0"/>
              </a:rPr>
              <a:t>Χρηματοδοτική </a:t>
            </a:r>
            <a:r>
              <a:rPr lang="el-GR" u="sng" dirty="0">
                <a:solidFill>
                  <a:srgbClr val="000000"/>
                </a:solidFill>
                <a:latin typeface="Times New Roman" panose="02020603050405020304" pitchFamily="18" charset="0"/>
                <a:ea typeface="Times New Roman" panose="02020603050405020304" pitchFamily="18" charset="0"/>
              </a:rPr>
              <a:t>στήριξη σε Τρίτους</a:t>
            </a:r>
            <a:r>
              <a:rPr lang="el-GR" dirty="0">
                <a:solidFill>
                  <a:srgbClr val="000000"/>
                </a:solidFill>
                <a:latin typeface="Times New Roman" panose="02020603050405020304" pitchFamily="18" charset="0"/>
                <a:ea typeface="Times New Roman" panose="02020603050405020304" pitchFamily="18" charset="0"/>
              </a:rPr>
              <a:t> (π.χ. συμμετέχοντες σε δραστηριότητες του έργου)</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Συμμετέχουσες οντότητες εκτός ΕΕ</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τη συμμετοχή τους στη Δράση (δεν ισχύει για τις Συμπράξεις Μικρής Κλίμακας)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Ορθή Υλοποίηση της Δράσης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Συμμόρφωση δικαιούχων με τις διατάξεις της Συμφωνίας, τους όρους της Πρόσκλησης και όλες τις έννομες 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το εφαρμοστέο δίκαιο</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Σύγκρουση Συμφερόντων</a:t>
            </a:r>
            <a:r>
              <a:rPr lang="el-GR" dirty="0">
                <a:solidFill>
                  <a:srgbClr val="000000"/>
                </a:solidFill>
                <a:latin typeface="Times New Roman" panose="02020603050405020304" pitchFamily="18" charset="0"/>
                <a:ea typeface="Times New Roman" panose="02020603050405020304" pitchFamily="18" charset="0"/>
              </a:rPr>
              <a:t>: Λήψη μέτρων για </a:t>
            </a:r>
            <a:r>
              <a:rPr lang="el-GR" u="sng" dirty="0">
                <a:solidFill>
                  <a:srgbClr val="000000"/>
                </a:solidFill>
                <a:latin typeface="Times New Roman" panose="02020603050405020304" pitchFamily="18" charset="0"/>
                <a:ea typeface="Times New Roman" panose="02020603050405020304" pitchFamily="18" charset="0"/>
              </a:rPr>
              <a:t>αποτροπή μεροληπτικής και μη αντικειμενικής εκτέλεσης της Συμφωνίας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Εμπιστευτικότητα και Ασφάλεια</a:t>
            </a:r>
            <a:r>
              <a:rPr lang="el-GR" dirty="0">
                <a:solidFill>
                  <a:srgbClr val="000000"/>
                </a:solidFill>
                <a:latin typeface="Times New Roman" panose="02020603050405020304" pitchFamily="18" charset="0"/>
                <a:ea typeface="Times New Roman" panose="02020603050405020304" pitchFamily="18" charset="0"/>
              </a:rPr>
              <a:t>: Χρήση </a:t>
            </a:r>
            <a:r>
              <a:rPr lang="el-GR" u="sng" dirty="0">
                <a:solidFill>
                  <a:srgbClr val="000000"/>
                </a:solidFill>
                <a:latin typeface="Times New Roman" panose="02020603050405020304" pitchFamily="18" charset="0"/>
                <a:ea typeface="Times New Roman" panose="02020603050405020304" pitchFamily="18" charset="0"/>
              </a:rPr>
              <a:t>ευαίσθητων και διαβαθμισμένων πληροφοριών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Δεοντολογία και Αξίες</a:t>
            </a:r>
            <a:r>
              <a:rPr lang="el-GR" dirty="0">
                <a:solidFill>
                  <a:srgbClr val="000000"/>
                </a:solidFill>
                <a:latin typeface="Times New Roman" panose="02020603050405020304" pitchFamily="18" charset="0"/>
                <a:ea typeface="Times New Roman" panose="02020603050405020304" pitchFamily="18" charset="0"/>
              </a:rPr>
              <a:t>: Εκτέλεση δράσης σύμφωνα με τα </a:t>
            </a:r>
            <a:r>
              <a:rPr lang="el-GR" u="sng" dirty="0">
                <a:solidFill>
                  <a:srgbClr val="000000"/>
                </a:solidFill>
                <a:latin typeface="Times New Roman" panose="02020603050405020304" pitchFamily="18" charset="0"/>
                <a:ea typeface="Times New Roman" panose="02020603050405020304" pitchFamily="18" charset="0"/>
              </a:rPr>
              <a:t>υψηλότερα πρότυπα δεοντολογίας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διασφάλιση τήρησης βασικών αξιών της ΕΕ</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Προστασία Δεδομένων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Επεξεργασία δεδομένων </a:t>
            </a:r>
            <a:r>
              <a:rPr lang="el-GR" dirty="0">
                <a:solidFill>
                  <a:srgbClr val="000000"/>
                </a:solidFill>
                <a:latin typeface="Times New Roman" panose="02020603050405020304" pitchFamily="18" charset="0"/>
                <a:ea typeface="Times New Roman" panose="02020603050405020304" pitchFamily="18" charset="0"/>
              </a:rPr>
              <a:t>από την Εθνική Υπηρεσία και τους δικαιούχους</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(6/10)</a:t>
            </a:r>
            <a:endParaRPr lang="en-GB" sz="2800" b="1" dirty="0">
              <a:solidFill>
                <a:schemeClr val="bg1"/>
              </a:solidFill>
              <a:ea typeface="+mj-ea"/>
              <a:cs typeface="+mj-cs"/>
            </a:endParaRPr>
          </a:p>
        </p:txBody>
      </p:sp>
    </p:spTree>
    <p:extLst>
      <p:ext uri="{BB962C8B-B14F-4D97-AF65-F5344CB8AC3E}">
        <p14:creationId xmlns:p14="http://schemas.microsoft.com/office/powerpoint/2010/main" val="3845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80353"/>
            <a:ext cx="11940949" cy="10664458"/>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endParaRPr lang="en-GB" sz="2000" b="1" dirty="0"/>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Δικαιώματα Πνευματικής Ιδιοκτησίας</a:t>
            </a:r>
            <a:r>
              <a:rPr lang="el-GR" dirty="0">
                <a:solidFill>
                  <a:srgbClr val="000000"/>
                </a:solidFill>
                <a:latin typeface="Times New Roman" panose="02020603050405020304" pitchFamily="18" charset="0"/>
                <a:ea typeface="Times New Roman" panose="02020603050405020304" pitchFamily="18" charset="0"/>
              </a:rPr>
              <a:t>: Δικαιώματα πρόσβασης σε </a:t>
            </a:r>
            <a:r>
              <a:rPr lang="el-GR" u="sng" dirty="0" err="1">
                <a:solidFill>
                  <a:srgbClr val="000000"/>
                </a:solidFill>
                <a:latin typeface="Times New Roman" panose="02020603050405020304" pitchFamily="18" charset="0"/>
                <a:ea typeface="Times New Roman" panose="02020603050405020304" pitchFamily="18" charset="0"/>
              </a:rPr>
              <a:t>προϋπάρχοντα</a:t>
            </a:r>
            <a:r>
              <a:rPr lang="el-GR" u="sng" dirty="0">
                <a:solidFill>
                  <a:srgbClr val="000000"/>
                </a:solidFill>
                <a:latin typeface="Times New Roman" panose="02020603050405020304" pitchFamily="18" charset="0"/>
                <a:ea typeface="Times New Roman" panose="02020603050405020304" pitchFamily="18" charset="0"/>
              </a:rPr>
              <a:t> στοιχεία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Κυριότητα αποτελεσμάτων </a:t>
            </a:r>
            <a:r>
              <a:rPr lang="el-GR" dirty="0">
                <a:solidFill>
                  <a:srgbClr val="000000"/>
                </a:solidFill>
                <a:latin typeface="Times New Roman" panose="02020603050405020304" pitchFamily="18" charset="0"/>
                <a:ea typeface="Times New Roman" panose="02020603050405020304" pitchFamily="18" charset="0"/>
              </a:rPr>
              <a:t>δράσης, Δικαιώματα </a:t>
            </a:r>
            <a:r>
              <a:rPr lang="el-GR" u="sng" dirty="0">
                <a:solidFill>
                  <a:srgbClr val="000000"/>
                </a:solidFill>
                <a:latin typeface="Times New Roman" panose="02020603050405020304" pitchFamily="18" charset="0"/>
                <a:ea typeface="Times New Roman" panose="02020603050405020304" pitchFamily="18" charset="0"/>
              </a:rPr>
              <a:t>χρήσης μη ευαίσθητης πληροφόρησης και υλικού/εγγράφων της δράσης από την ΕΥ</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Διάδοση και Προβολή</a:t>
            </a:r>
            <a:r>
              <a:rPr lang="el-GR" dirty="0">
                <a:solidFill>
                  <a:srgbClr val="000000"/>
                </a:solidFill>
                <a:latin typeface="Times New Roman" panose="02020603050405020304" pitchFamily="18" charset="0"/>
                <a:ea typeface="Times New Roman" panose="02020603050405020304" pitchFamily="18" charset="0"/>
              </a:rPr>
              <a:t>: Προώθηση της δράσης, Προβολή – Ευρωπαϊκή σημαία και δήλωση χρηματοδότησης, Δήλωση αποποίησης ευθύνης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Ειδικοί Κανόνες για την Εκτέλεση της Δράσης</a:t>
            </a:r>
            <a:r>
              <a:rPr lang="el-GR" dirty="0">
                <a:solidFill>
                  <a:srgbClr val="000000"/>
                </a:solidFill>
                <a:latin typeface="Times New Roman" panose="02020603050405020304" pitchFamily="18" charset="0"/>
                <a:ea typeface="Times New Roman" panose="02020603050405020304" pitchFamily="18" charset="0"/>
              </a:rPr>
              <a:t>: Παραπομπή στο </a:t>
            </a:r>
            <a:r>
              <a:rPr lang="el-GR" u="sng" dirty="0">
                <a:solidFill>
                  <a:srgbClr val="000000"/>
                </a:solidFill>
                <a:latin typeface="Times New Roman" panose="02020603050405020304" pitchFamily="18" charset="0"/>
                <a:ea typeface="Times New Roman" panose="02020603050405020304" pitchFamily="18" charset="0"/>
              </a:rPr>
              <a:t>Παράρτημα 2</a:t>
            </a: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Υποχρεώσεις Δικαιούχων για Παροχή Πληροφοριών για τη Δράση</a:t>
            </a:r>
            <a:r>
              <a:rPr lang="el-GR" dirty="0">
                <a:solidFill>
                  <a:srgbClr val="000000"/>
                </a:solidFill>
                <a:latin typeface="Times New Roman" panose="02020603050405020304" pitchFamily="18" charset="0"/>
                <a:ea typeface="Times New Roman" panose="02020603050405020304" pitchFamily="18" charset="0"/>
              </a:rPr>
              <a:t>: Υποχρέωση δικαιούχων να παρέχουν </a:t>
            </a:r>
            <a:r>
              <a:rPr lang="el-GR" u="sng" dirty="0">
                <a:solidFill>
                  <a:srgbClr val="000000"/>
                </a:solidFill>
                <a:latin typeface="Times New Roman" panose="02020603050405020304" pitchFamily="18" charset="0"/>
                <a:ea typeface="Times New Roman" panose="02020603050405020304" pitchFamily="18" charset="0"/>
              </a:rPr>
              <a:t>οποιαδήποτε πληροφορία</a:t>
            </a:r>
            <a:r>
              <a:rPr lang="el-GR" dirty="0">
                <a:solidFill>
                  <a:srgbClr val="000000"/>
                </a:solidFill>
                <a:latin typeface="Times New Roman" panose="02020603050405020304" pitchFamily="18" charset="0"/>
                <a:ea typeface="Times New Roman" panose="02020603050405020304" pitchFamily="18" charset="0"/>
              </a:rPr>
              <a:t> ζητηθεί (κατά την εκτέλεση της δράσης και μεταγενέστερα), </a:t>
            </a:r>
            <a:r>
              <a:rPr lang="el-GR" u="sng" dirty="0">
                <a:solidFill>
                  <a:srgbClr val="000000"/>
                </a:solidFill>
                <a:latin typeface="Times New Roman" panose="02020603050405020304" pitchFamily="18" charset="0"/>
                <a:ea typeface="Times New Roman" panose="02020603050405020304" pitchFamily="18" charset="0"/>
              </a:rPr>
              <a:t>για σκοπούς επαλήθευσης της </a:t>
            </a:r>
            <a:r>
              <a:rPr lang="el-GR" u="sng" dirty="0" err="1">
                <a:solidFill>
                  <a:srgbClr val="000000"/>
                </a:solidFill>
                <a:latin typeface="Times New Roman" panose="02020603050405020304" pitchFamily="18" charset="0"/>
                <a:ea typeface="Times New Roman" panose="02020603050405020304" pitchFamily="18" charset="0"/>
              </a:rPr>
              <a:t>επιλεξιμότητας</a:t>
            </a:r>
            <a:r>
              <a:rPr lang="el-GR" u="sng" dirty="0">
                <a:solidFill>
                  <a:srgbClr val="000000"/>
                </a:solidFill>
                <a:latin typeface="Times New Roman" panose="02020603050405020304" pitchFamily="18" charset="0"/>
                <a:ea typeface="Times New Roman" panose="02020603050405020304" pitchFamily="18" charset="0"/>
              </a:rPr>
              <a:t> των δηλωμένων εξόδων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της ορθής υλοποίησης της δράσης, </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να επικαιροποιούν τα δεδομένα που βρίσκονται στο εργαλείο υποβολής εκθέσεων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να ενημερώνουν την ΕΥ για γεγονότα/συνθήκες που επηρεάζουν τη δράση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Τήρηση Αρχείων και Δικαιολογητικών </a:t>
            </a:r>
            <a:r>
              <a:rPr lang="el-GR" u="sng" dirty="0" err="1">
                <a:solidFill>
                  <a:srgbClr val="000000"/>
                </a:solidFill>
                <a:latin typeface="Times New Roman" panose="02020603050405020304" pitchFamily="18" charset="0"/>
                <a:ea typeface="Times New Roman" panose="02020603050405020304" pitchFamily="18" charset="0"/>
              </a:rPr>
              <a:t>Εγρράφων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Προθεσμίες</a:t>
            </a:r>
            <a:r>
              <a:rPr lang="el-GR" dirty="0">
                <a:solidFill>
                  <a:srgbClr val="000000"/>
                </a:solidFill>
                <a:latin typeface="Times New Roman" panose="02020603050405020304" pitchFamily="18" charset="0"/>
                <a:ea typeface="Times New Roman" panose="02020603050405020304" pitchFamily="18" charset="0"/>
              </a:rPr>
              <a:t> τήρησης, </a:t>
            </a:r>
            <a:r>
              <a:rPr lang="el-GR" u="sng" dirty="0">
                <a:solidFill>
                  <a:srgbClr val="000000"/>
                </a:solidFill>
                <a:latin typeface="Times New Roman" panose="02020603050405020304" pitchFamily="18" charset="0"/>
                <a:ea typeface="Times New Roman" panose="02020603050405020304" pitchFamily="18" charset="0"/>
              </a:rPr>
              <a:t>Είδος εγγράφων που πρέπει να τηρούνται </a:t>
            </a:r>
            <a:r>
              <a:rPr lang="el-GR" dirty="0">
                <a:solidFill>
                  <a:srgbClr val="000000"/>
                </a:solidFill>
                <a:latin typeface="Times New Roman" panose="02020603050405020304" pitchFamily="18" charset="0"/>
                <a:ea typeface="Times New Roman" panose="02020603050405020304" pitchFamily="18" charset="0"/>
              </a:rPr>
              <a:t>(πρωτότυπα ή μη)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Υποβολή Εκθέσεων</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προόδου</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περιοδικές</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Νόμισμα</a:t>
            </a:r>
            <a:r>
              <a:rPr lang="el-GR" dirty="0">
                <a:solidFill>
                  <a:srgbClr val="000000"/>
                </a:solidFill>
                <a:latin typeface="Times New Roman" panose="02020603050405020304" pitchFamily="18" charset="0"/>
                <a:ea typeface="Times New Roman" panose="02020603050405020304" pitchFamily="18" charset="0"/>
              </a:rPr>
              <a:t> για τις οικονομικές καταστάσεις των δικαιούχων, </a:t>
            </a:r>
            <a:r>
              <a:rPr lang="el-GR" u="sng" dirty="0">
                <a:solidFill>
                  <a:srgbClr val="000000"/>
                </a:solidFill>
                <a:latin typeface="Times New Roman" panose="02020603050405020304" pitchFamily="18" charset="0"/>
                <a:ea typeface="Times New Roman" panose="02020603050405020304" pitchFamily="18" charset="0"/>
              </a:rPr>
              <a:t>Γλώσσα Υποβολής</a:t>
            </a:r>
            <a:r>
              <a:rPr lang="el-GR" dirty="0">
                <a:solidFill>
                  <a:srgbClr val="000000"/>
                </a:solidFill>
                <a:latin typeface="Times New Roman" panose="02020603050405020304" pitchFamily="18" charset="0"/>
                <a:ea typeface="Times New Roman" panose="02020603050405020304" pitchFamily="18" charset="0"/>
              </a:rPr>
              <a:t> Εκθέσεων</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(7/10)</a:t>
            </a:r>
            <a:endParaRPr lang="en-GB" sz="2800" b="1" dirty="0">
              <a:solidFill>
                <a:schemeClr val="bg1"/>
              </a:solidFill>
              <a:ea typeface="+mj-ea"/>
              <a:cs typeface="+mj-cs"/>
            </a:endParaRPr>
          </a:p>
        </p:txBody>
      </p:sp>
    </p:spTree>
    <p:extLst>
      <p:ext uri="{BB962C8B-B14F-4D97-AF65-F5344CB8AC3E}">
        <p14:creationId xmlns:p14="http://schemas.microsoft.com/office/powerpoint/2010/main" val="305057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009507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n-GB"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Πληρωμές και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Ρυθμίσεις πληρωμών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Κόστος εμβασμάτων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Καθεστώς ευθύνης για τις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οφειλόμενων ποσών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Αναγκαστική ανάκτηση</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Εγγυήσεις</a:t>
            </a:r>
            <a:r>
              <a:rPr lang="el-GR" dirty="0">
                <a:solidFill>
                  <a:srgbClr val="000000"/>
                </a:solidFill>
                <a:latin typeface="Times New Roman" panose="02020603050405020304" pitchFamily="18" charset="0"/>
                <a:ea typeface="Times New Roman" panose="02020603050405020304" pitchFamily="18" charset="0"/>
              </a:rPr>
              <a:t>: Εγγυήσεις </a:t>
            </a:r>
            <a:r>
              <a:rPr lang="el-GR" u="sng" dirty="0">
                <a:solidFill>
                  <a:srgbClr val="000000"/>
                </a:solidFill>
                <a:latin typeface="Times New Roman" panose="02020603050405020304" pitchFamily="18" charset="0"/>
                <a:ea typeface="Times New Roman" panose="02020603050405020304" pitchFamily="18" charset="0"/>
              </a:rPr>
              <a:t>προχρηματοδότησης</a:t>
            </a:r>
            <a:r>
              <a:rPr lang="el-GR" dirty="0">
                <a:solidFill>
                  <a:srgbClr val="000000"/>
                </a:solidFill>
                <a:latin typeface="Times New Roman" panose="02020603050405020304" pitchFamily="18" charset="0"/>
                <a:ea typeface="Times New Roman" panose="02020603050405020304" pitchFamily="18" charset="0"/>
              </a:rPr>
              <a:t> (όπου ισχύει)</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Έλεγχοι, Αξιολογήσεις (</a:t>
            </a:r>
            <a:r>
              <a:rPr lang="en-GB" u="sng" dirty="0">
                <a:solidFill>
                  <a:srgbClr val="000000"/>
                </a:solidFill>
                <a:latin typeface="Times New Roman" panose="02020603050405020304" pitchFamily="18" charset="0"/>
                <a:ea typeface="Times New Roman" panose="02020603050405020304" pitchFamily="18" charset="0"/>
              </a:rPr>
              <a:t>Monitoring Checks, On the spot checks)</a:t>
            </a:r>
            <a:r>
              <a:rPr lang="el-GR" u="sng" dirty="0">
                <a:solidFill>
                  <a:srgbClr val="000000"/>
                </a:solidFill>
                <a:latin typeface="Times New Roman" panose="02020603050405020304" pitchFamily="18" charset="0"/>
                <a:ea typeface="Times New Roman" panose="02020603050405020304" pitchFamily="18" charset="0"/>
              </a:rPr>
              <a:t>, Λογιστικοί Έλεγχοι </a:t>
            </a:r>
            <a:r>
              <a:rPr lang="en-GB" u="sng" dirty="0">
                <a:solidFill>
                  <a:srgbClr val="000000"/>
                </a:solidFill>
                <a:latin typeface="Times New Roman" panose="02020603050405020304" pitchFamily="18" charset="0"/>
                <a:ea typeface="Times New Roman" panose="02020603050405020304" pitchFamily="18" charset="0"/>
              </a:rPr>
              <a:t>(Audit Checks) </a:t>
            </a:r>
            <a:r>
              <a:rPr lang="el-GR" u="sng" dirty="0">
                <a:solidFill>
                  <a:srgbClr val="000000"/>
                </a:solidFill>
                <a:latin typeface="Times New Roman" panose="02020603050405020304" pitchFamily="18" charset="0"/>
                <a:ea typeface="Times New Roman" panose="02020603050405020304" pitchFamily="18" charset="0"/>
              </a:rPr>
              <a:t>και Έρευνες</a:t>
            </a:r>
            <a:r>
              <a:rPr lang="el-GR" dirty="0">
                <a:solidFill>
                  <a:srgbClr val="000000"/>
                </a:solidFill>
                <a:latin typeface="Times New Roman" panose="02020603050405020304" pitchFamily="18" charset="0"/>
                <a:ea typeface="Times New Roman" panose="02020603050405020304" pitchFamily="18" charset="0"/>
              </a:rPr>
              <a:t>: Γενικοί </a:t>
            </a:r>
            <a:r>
              <a:rPr lang="el-GR" u="sng" dirty="0">
                <a:solidFill>
                  <a:srgbClr val="000000"/>
                </a:solidFill>
                <a:latin typeface="Times New Roman" panose="02020603050405020304" pitchFamily="18" charset="0"/>
                <a:ea typeface="Times New Roman" panose="02020603050405020304" pitchFamily="18" charset="0"/>
              </a:rPr>
              <a:t>κανονισμοί </a:t>
            </a:r>
            <a:r>
              <a:rPr lang="el-GR" dirty="0">
                <a:solidFill>
                  <a:srgbClr val="000000"/>
                </a:solidFill>
                <a:latin typeface="Times New Roman" panose="02020603050405020304" pitchFamily="18" charset="0"/>
                <a:ea typeface="Times New Roman" panose="02020603050405020304" pitchFamily="18" charset="0"/>
              </a:rPr>
              <a:t>που διέπουν τη διεξαγωγή τους και πιθανές </a:t>
            </a:r>
            <a:r>
              <a:rPr lang="el-GR" u="sng" dirty="0">
                <a:solidFill>
                  <a:srgbClr val="000000"/>
                </a:solidFill>
                <a:latin typeface="Times New Roman" panose="02020603050405020304" pitchFamily="18" charset="0"/>
                <a:ea typeface="Times New Roman" panose="02020603050405020304" pitchFamily="18" charset="0"/>
              </a:rPr>
              <a:t>συνέπειες</a:t>
            </a: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Απόρριψη και Μείωση της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 Διαδικασία και Αποτελέσματα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Προθεσμίας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Συμφωνίας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το αίτημα προέρχεται από την </a:t>
            </a:r>
          </a:p>
          <a:p>
            <a:pPr marL="180340"/>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κοινοπραξία</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η αναστολή γίνεται με πρωτοβουλία της ΕΥ</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(8/10)</a:t>
            </a:r>
            <a:endParaRPr lang="en-GB" sz="2800" b="1" dirty="0">
              <a:solidFill>
                <a:schemeClr val="bg1"/>
              </a:solidFill>
              <a:ea typeface="+mj-ea"/>
              <a:cs typeface="+mj-cs"/>
            </a:endParaRPr>
          </a:p>
        </p:txBody>
      </p:sp>
    </p:spTree>
    <p:extLst>
      <p:ext uri="{BB962C8B-B14F-4D97-AF65-F5344CB8AC3E}">
        <p14:creationId xmlns:p14="http://schemas.microsoft.com/office/powerpoint/2010/main" val="60628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129540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Καταγγελία της Συμφωνίας Επιχορήγησης ή Διακοπή της Συμμετοχής Δικαιούχου</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 Διαδικασία και Αποτελέσματα</a:t>
            </a:r>
            <a:r>
              <a:rPr lang="el-GR" dirty="0">
                <a:solidFill>
                  <a:srgbClr val="000000"/>
                </a:solidFill>
                <a:latin typeface="Times New Roman" panose="02020603050405020304" pitchFamily="18" charset="0"/>
                <a:ea typeface="Times New Roman" panose="02020603050405020304" pitchFamily="18" charset="0"/>
              </a:rPr>
              <a:t> σε δύο περιπτώσεις: α. Όταν η πιο πάνω κατάσταση προκύπτει </a:t>
            </a:r>
            <a:r>
              <a:rPr lang="el-GR" u="sng" dirty="0">
                <a:solidFill>
                  <a:srgbClr val="000000"/>
                </a:solidFill>
                <a:latin typeface="Times New Roman" panose="02020603050405020304" pitchFamily="18" charset="0"/>
                <a:ea typeface="Times New Roman" panose="02020603050405020304" pitchFamily="18" charset="0"/>
              </a:rPr>
              <a:t>κατόπιν αιτήματος της κοινοπραξίας</a:t>
            </a:r>
            <a:r>
              <a:rPr lang="el-GR" dirty="0">
                <a:solidFill>
                  <a:srgbClr val="000000"/>
                </a:solidFill>
                <a:latin typeface="Times New Roman" panose="02020603050405020304" pitchFamily="18" charset="0"/>
                <a:ea typeface="Times New Roman" panose="02020603050405020304" pitchFamily="18" charset="0"/>
              </a:rPr>
              <a:t>, β. Όταν η πιο πάνω κατάσταση είναι </a:t>
            </a:r>
            <a:r>
              <a:rPr lang="el-GR" u="sng" dirty="0">
                <a:solidFill>
                  <a:srgbClr val="000000"/>
                </a:solidFill>
                <a:latin typeface="Times New Roman" panose="02020603050405020304" pitchFamily="18" charset="0"/>
                <a:ea typeface="Times New Roman" panose="02020603050405020304" pitchFamily="18" charset="0"/>
              </a:rPr>
              <a:t>αποτέλεσμα πρωτοβουλίας της Εθνικής Υπηρεσίας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Αποζημιώσεις και Διοικητικές Κυρώσεις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Ανωτέρα Βία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Ορισμός</a:t>
            </a:r>
            <a:r>
              <a:rPr lang="el-GR" dirty="0">
                <a:solidFill>
                  <a:srgbClr val="000000"/>
                </a:solidFill>
                <a:latin typeface="Times New Roman" panose="02020603050405020304" pitchFamily="18" charset="0"/>
                <a:ea typeface="Times New Roman" panose="02020603050405020304" pitchFamily="18" charset="0"/>
              </a:rPr>
              <a:t>, Γενικά </a:t>
            </a:r>
            <a:r>
              <a:rPr lang="el-GR" u="sng" dirty="0">
                <a:solidFill>
                  <a:srgbClr val="000000"/>
                </a:solidFill>
                <a:latin typeface="Times New Roman" panose="02020603050405020304" pitchFamily="18" charset="0"/>
                <a:ea typeface="Times New Roman" panose="02020603050405020304" pitchFamily="18" charset="0"/>
              </a:rPr>
              <a:t>μέτρα που πρέπει να λαμβάνονται</a:t>
            </a:r>
            <a:r>
              <a:rPr lang="el-GR" dirty="0">
                <a:solidFill>
                  <a:srgbClr val="000000"/>
                </a:solidFill>
                <a:latin typeface="Times New Roman" panose="02020603050405020304" pitchFamily="18" charset="0"/>
                <a:ea typeface="Times New Roman" panose="02020603050405020304" pitchFamily="18" charset="0"/>
              </a:rPr>
              <a:t> όταν προκύπτει μία τέτοια κατάσταση</a:t>
            </a:r>
          </a:p>
          <a:p>
            <a:pPr marL="466090" indent="-285750">
              <a:spcAft>
                <a:spcPts val="600"/>
              </a:spcAft>
              <a:buFont typeface="Wingdings" panose="05000000000000000000" pitchFamily="2" charset="2"/>
              <a:buChar char="ü"/>
            </a:pPr>
            <a:endParaRPr lang="el-GR" sz="1800" b="1" u="sng" dirty="0">
              <a:solidFill>
                <a:srgbClr val="000000"/>
              </a:solidFill>
              <a:latin typeface="Times New Roman" panose="02020603050405020304" pitchFamily="18" charset="0"/>
            </a:endParaRPr>
          </a:p>
          <a:p>
            <a:pPr marL="361950" indent="-361950">
              <a:spcAft>
                <a:spcPts val="600"/>
              </a:spcAft>
              <a:buFont typeface="Wingdings" panose="05000000000000000000" pitchFamily="2" charset="2"/>
              <a:buChar char="§"/>
            </a:pPr>
            <a:r>
              <a:rPr lang="en-GB" sz="2000" b="1" u="sng" dirty="0"/>
              <a:t>CHAPTER </a:t>
            </a:r>
            <a:r>
              <a:rPr lang="el-GR" sz="2000" b="1" u="sng" dirty="0"/>
              <a:t>6</a:t>
            </a:r>
            <a:r>
              <a:rPr lang="en-GB" sz="2000" b="1" u="sng" dirty="0"/>
              <a:t> - </a:t>
            </a:r>
            <a:r>
              <a:rPr lang="el-GR" sz="2000" b="1" u="sng" dirty="0"/>
              <a:t>ΚΕΦΑΛΑΙΟ 6</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FINAL PROVISIONS - </a:t>
            </a:r>
            <a:r>
              <a:rPr lang="el-GR" sz="2000" b="1" u="sng" dirty="0">
                <a:sym typeface="Wingdings" panose="05000000000000000000" pitchFamily="2" charset="2"/>
              </a:rPr>
              <a:t>ΤΕΛΙΚΕΣ ΔΙΑΤΑΞΕΙΣ</a:t>
            </a:r>
            <a:r>
              <a:rPr lang="el-GR" sz="2000" b="1" dirty="0">
                <a:sym typeface="Wingdings" panose="05000000000000000000" pitchFamily="2" charset="2"/>
              </a:rPr>
              <a:t>:</a:t>
            </a:r>
            <a:endParaRPr lang="en-GB" sz="2000" b="1" u="sng" dirty="0">
              <a:sym typeface="Wingdings" panose="05000000000000000000" pitchFamily="2" charset="2"/>
            </a:endParaRPr>
          </a:p>
          <a:p>
            <a:pPr>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μεταξύ των Μερών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Έντυπα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Μέσα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Χρόνος εκτέλεσης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ανακοινώσεων/κοινοποιήσεων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Ερμηνεία της Συμφωνίας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Υπερίσχυση</a:t>
            </a:r>
            <a:r>
              <a:rPr lang="el-GR" dirty="0">
                <a:solidFill>
                  <a:srgbClr val="000000"/>
                </a:solidFill>
                <a:latin typeface="Times New Roman" panose="02020603050405020304" pitchFamily="18" charset="0"/>
                <a:ea typeface="Times New Roman" panose="02020603050405020304" pitchFamily="18" charset="0"/>
              </a:rPr>
              <a:t> Διατάξεων, Όρων-Προϋποθέσεων και Παραρτημάτων της Συμφωνίας έναντι άλλων</a:t>
            </a:r>
          </a:p>
          <a:p>
            <a:pPr marL="180340">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(9/10)</a:t>
            </a:r>
            <a:endParaRPr lang="en-GB" sz="2800" b="1" dirty="0">
              <a:solidFill>
                <a:schemeClr val="bg1"/>
              </a:solidFill>
              <a:ea typeface="+mj-ea"/>
              <a:cs typeface="+mj-cs"/>
            </a:endParaRPr>
          </a:p>
        </p:txBody>
      </p:sp>
    </p:spTree>
    <p:extLst>
      <p:ext uri="{BB962C8B-B14F-4D97-AF65-F5344CB8AC3E}">
        <p14:creationId xmlns:p14="http://schemas.microsoft.com/office/powerpoint/2010/main" val="76278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80728"/>
            <a:ext cx="11940949" cy="11695509"/>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r>
              <a:rPr lang="en-GB" sz="2000" b="1" u="sng" dirty="0"/>
              <a:t>CHAPTER 6 - </a:t>
            </a:r>
            <a:r>
              <a:rPr lang="el-GR" sz="2000" b="1" u="sng" dirty="0"/>
              <a:t>ΚΕΦΑΛΑΙΟ 6 </a:t>
            </a:r>
            <a:r>
              <a:rPr lang="el-GR" sz="2000" b="1" u="sng" dirty="0">
                <a:sym typeface="Wingdings" panose="05000000000000000000" pitchFamily="2" charset="2"/>
              </a:rPr>
              <a:t></a:t>
            </a:r>
            <a:r>
              <a:rPr lang="el-GR" sz="2000" b="1" u="sng" dirty="0"/>
              <a:t> </a:t>
            </a:r>
            <a:r>
              <a:rPr lang="en-GB" sz="2000" b="1" u="sng" dirty="0"/>
              <a:t>FINAL PROVISIONS - </a:t>
            </a:r>
            <a:r>
              <a:rPr lang="el-GR" sz="2000" b="1" u="sng" dirty="0"/>
              <a:t>ΤΕΛΙΚΕΣ ΔΙΑΤΑΞΕΙΣ</a:t>
            </a:r>
            <a:r>
              <a:rPr lang="el-GR" sz="2000" b="1" dirty="0"/>
              <a:t>:</a:t>
            </a:r>
            <a:endParaRPr lang="el-GR" sz="2000" b="1" u="sng" dirty="0"/>
          </a:p>
          <a:p>
            <a:pPr algn="just"/>
            <a:endParaRPr lang="el-GR"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Προθεσμιών και Διοριών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Επεξήγηση κανονισμού </a:t>
            </a:r>
            <a:r>
              <a:rPr kumimoji="0" lang="el-GR" sz="1800" b="0"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αριθμ</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1182/71</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του Συμβουλίου</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Τροποποιήσεις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Διαδικασία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Έναρξη ισχύος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τροποποίησης</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Προσχώρηση και Προσθήκη Νέων Δικαιούχων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180340" marR="0" lvl="0" algn="l" defTabSz="914400" rtl="0" eaLnBrk="1" fontAlgn="auto" latinLnBrk="0" hangingPunct="1">
              <a:lnSpc>
                <a:spcPct val="100000"/>
              </a:lnSpc>
              <a:spcBef>
                <a:spcPts val="0"/>
              </a:spcBef>
              <a:spcAft>
                <a:spcPts val="600"/>
              </a:spcAft>
              <a:buClrTx/>
              <a:buSzTx/>
              <a:tabLst/>
              <a:defRPr/>
            </a:pPr>
            <a:r>
              <a:rPr lang="el-GR" dirty="0">
                <a:solidFill>
                  <a:srgbClr val="000000"/>
                </a:solidFill>
                <a:latin typeface="Times New Roman" panose="02020603050405020304" pitchFamily="18" charset="0"/>
                <a:ea typeface="Times New Roman" panose="02020603050405020304" pitchFamily="18" charset="0"/>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Προσθήκη Νέων Δικαιούχων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Προϋποθέσεις, Διαδικασία - Απαιτούμενα Έντυπα, Ημερομηνία ανάληψης καθηκόντων </a:t>
            </a:r>
            <a:endParaRPr lang="el-GR" dirty="0">
              <a:solidFill>
                <a:srgbClr val="000000"/>
              </a:solidFill>
              <a:latin typeface="Times New Roman" panose="02020603050405020304" pitchFamily="18" charset="0"/>
              <a:ea typeface="Times New Roman" panose="02020603050405020304" pitchFamily="18" charset="0"/>
            </a:endParaRPr>
          </a:p>
          <a:p>
            <a:pPr marL="450850" marR="0" lvl="0" indent="-271463" algn="l" defTabSz="914400" rtl="0" eaLnBrk="1" fontAlgn="auto" latinLnBrk="0" hangingPunct="1">
              <a:lnSpc>
                <a:spcPct val="100000"/>
              </a:lnSpc>
              <a:spcBef>
                <a:spcPts val="0"/>
              </a:spcBef>
              <a:spcAft>
                <a:spcPts val="600"/>
              </a:spcAft>
              <a:buClrTx/>
              <a:buSzTx/>
              <a:tabLst/>
              <a:defRPr/>
            </a:pP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Προσχώρηση των δικαιούχων που αναφέρονται στο προοίμιο μέσω της υπογραφής εντύπου προσχώρησης</a:t>
            </a:r>
            <a:r>
              <a:rPr lang="el-GR" dirty="0">
                <a:solidFill>
                  <a:srgbClr val="000000"/>
                </a:solidFill>
                <a:latin typeface="Times New Roman" panose="02020603050405020304" pitchFamily="18" charset="0"/>
                <a:ea typeface="Times New Roman" panose="02020603050405020304" pitchFamily="18" charset="0"/>
              </a:rPr>
              <a:t>: </a:t>
            </a:r>
            <a:r>
              <a:rPr lang="el-GR" b="1" dirty="0">
                <a:solidFill>
                  <a:srgbClr val="000000"/>
                </a:solidFill>
                <a:latin typeface="Times New Roman" panose="02020603050405020304" pitchFamily="18" charset="0"/>
                <a:ea typeface="Times New Roman" panose="02020603050405020304" pitchFamily="18" charset="0"/>
              </a:rPr>
              <a:t>Δεν     εφαρμόζεται για την Πρόσκληση του 2023</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Εκχώρηση των Αξιώσεων Πληρωμής κατά της </a:t>
            </a:r>
            <a:r>
              <a:rPr lang="el-GR" u="sng" dirty="0" err="1">
                <a:solidFill>
                  <a:srgbClr val="000000"/>
                </a:solidFill>
                <a:latin typeface="Times New Roman" panose="02020603050405020304" pitchFamily="18" charset="0"/>
                <a:ea typeface="Times New Roman" panose="02020603050405020304" pitchFamily="18" charset="0"/>
              </a:rPr>
              <a:t>Χορηγούσας</a:t>
            </a:r>
            <a:r>
              <a:rPr lang="el-GR" u="sng" dirty="0">
                <a:solidFill>
                  <a:srgbClr val="000000"/>
                </a:solidFill>
                <a:latin typeface="Times New Roman" panose="02020603050405020304" pitchFamily="18" charset="0"/>
                <a:ea typeface="Times New Roman" panose="02020603050405020304" pitchFamily="18" charset="0"/>
              </a:rPr>
              <a:t> Αρχής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Ισχύ</a:t>
            </a:r>
            <a:r>
              <a:rPr lang="el-GR" dirty="0">
                <a:solidFill>
                  <a:srgbClr val="000000"/>
                </a:solidFill>
                <a:latin typeface="Times New Roman" panose="02020603050405020304" pitchFamily="18" charset="0"/>
                <a:ea typeface="Times New Roman" panose="02020603050405020304" pitchFamily="18" charset="0"/>
              </a:rPr>
              <a:t> Εκχώρησης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Εφαρμοστέο Δίκαιο και Διευθέτηση Διαφορών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Επανάληψη πληροφόρησης που περιέχεται στο </a:t>
            </a:r>
            <a:r>
              <a:rPr lang="en-GB" u="sng" dirty="0">
                <a:solidFill>
                  <a:srgbClr val="000000"/>
                </a:solidFill>
                <a:latin typeface="Times New Roman" panose="02020603050405020304" pitchFamily="18" charset="0"/>
                <a:ea typeface="Times New Roman" panose="02020603050405020304" pitchFamily="18" charset="0"/>
              </a:rPr>
              <a:t>“Data Sheet - 5. </a:t>
            </a:r>
            <a:r>
              <a:rPr lang="en-GB" u="sng" dirty="0" err="1">
                <a:solidFill>
                  <a:srgbClr val="000000"/>
                </a:solidFill>
                <a:latin typeface="Times New Roman" panose="02020603050405020304" pitchFamily="18" charset="0"/>
                <a:ea typeface="Times New Roman" panose="02020603050405020304" pitchFamily="18" charset="0"/>
              </a:rPr>
              <a:t>Αpplicable</a:t>
            </a:r>
            <a:r>
              <a:rPr lang="en-GB" u="sng" dirty="0">
                <a:solidFill>
                  <a:srgbClr val="000000"/>
                </a:solidFill>
                <a:latin typeface="Times New Roman" panose="02020603050405020304" pitchFamily="18" charset="0"/>
                <a:ea typeface="Times New Roman" panose="02020603050405020304" pitchFamily="18" charset="0"/>
              </a:rPr>
              <a:t> law &amp; dispute settlement forum</a:t>
            </a:r>
            <a:r>
              <a:rPr lang="en-GB" dirty="0">
                <a:solidFill>
                  <a:srgbClr val="000000"/>
                </a:solidFill>
                <a:latin typeface="Times New Roman" panose="02020603050405020304" pitchFamily="18" charset="0"/>
                <a:ea typeface="Times New Roman" panose="02020603050405020304" pitchFamily="18" charset="0"/>
              </a:rPr>
              <a:t>”</a:t>
            </a:r>
            <a:r>
              <a:rPr lang="el-GR" dirty="0">
                <a:solidFill>
                  <a:srgbClr val="000000"/>
                </a:solidFill>
                <a:latin typeface="Times New Roman" panose="02020603050405020304" pitchFamily="18" charset="0"/>
                <a:ea typeface="Times New Roman" panose="02020603050405020304" pitchFamily="18" charset="0"/>
              </a:rPr>
              <a:t>, με κάποιες επιπρόσθετες διευκρινίσεις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Έναρξη Ισχύος Συμφωνίας και Υπογραφές δύο μερών</a:t>
            </a:r>
            <a:r>
              <a:rPr lang="el-GR" dirty="0">
                <a:solidFill>
                  <a:srgbClr val="000000"/>
                </a:solidFill>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Η συμφωνία αρχίζει να ισχύει </a:t>
            </a:r>
            <a:r>
              <a:rPr lang="el-GR" sz="1800" u="sng" dirty="0">
                <a:effectLst/>
                <a:latin typeface="Times New Roman" panose="02020603050405020304" pitchFamily="18" charset="0"/>
                <a:ea typeface="Times New Roman" panose="02020603050405020304" pitchFamily="18" charset="0"/>
              </a:rPr>
              <a:t>την ημέρα της τελευταίας υπογραφής, η οποία ανήκει στη χορηγούσα αρχή</a:t>
            </a:r>
            <a:endParaRPr lang="el-GR" u="sng" dirty="0">
              <a:latin typeface="Times New Roman" panose="02020603050405020304" pitchFamily="18" charset="0"/>
              <a:ea typeface="Times New Roman" panose="02020603050405020304" pitchFamily="18" charset="0"/>
            </a:endParaRPr>
          </a:p>
          <a:p>
            <a:pPr marL="180340">
              <a:spcAft>
                <a:spcPts val="600"/>
              </a:spcAft>
            </a:pPr>
            <a:endParaRPr lang="el-GR" sz="1800" u="sng" dirty="0">
              <a:effectLst/>
              <a:latin typeface="Times New Roman" panose="02020603050405020304" pitchFamily="18" charset="0"/>
              <a:ea typeface="Times New Roman" panose="02020603050405020304" pitchFamily="18" charset="0"/>
            </a:endParaRPr>
          </a:p>
          <a:p>
            <a:pPr marL="180340">
              <a:spcAft>
                <a:spcPts val="600"/>
              </a:spcAft>
            </a:pPr>
            <a:endParaRPr lang="en-GB" sz="1800" dirty="0">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(10/10)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497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7127" y="692696"/>
            <a:ext cx="11940949" cy="10418237"/>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pPr marL="285750" indent="-285750">
              <a:buFont typeface="Wingdings" panose="05000000000000000000" pitchFamily="2" charset="2"/>
              <a:buChar char="§"/>
            </a:pPr>
            <a:endParaRPr lang="en-GB" sz="2000" u="sng" dirty="0">
              <a:ea typeface="Times New Roman" panose="02020603050405020304" pitchFamily="18" charset="0"/>
            </a:endParaRPr>
          </a:p>
          <a:p>
            <a:pPr marL="285750" indent="-285750">
              <a:buFont typeface="Wingdings" panose="05000000000000000000" pitchFamily="2" charset="2"/>
              <a:buChar char="ü"/>
            </a:pPr>
            <a:r>
              <a:rPr lang="en-GB" b="1" u="sng" dirty="0">
                <a:effectLst/>
                <a:latin typeface="Times New Roman" panose="02020603050405020304" pitchFamily="18" charset="0"/>
                <a:ea typeface="Times New Roman" panose="02020603050405020304" pitchFamily="18" charset="0"/>
                <a:cs typeface="Times New Roman" panose="02020603050405020304" pitchFamily="18" charset="0"/>
              </a:rPr>
              <a:t>Project Details </a:t>
            </a:r>
            <a:r>
              <a:rPr lang="en-GB"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Βασικά στοιχεία του έργου, όπως κωδικός έργου-Συμφωνίας, Τίτλος έργου κτλ.</a:t>
            </a:r>
          </a:p>
          <a:p>
            <a:pPr marL="285750" indent="-285750">
              <a:buFont typeface="Wingdings" panose="05000000000000000000" pitchFamily="2" charset="2"/>
              <a:buChar char="ü"/>
            </a:pPr>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Budget Summary</a:t>
            </a:r>
            <a:r>
              <a:rPr lang="en-GB"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Activities and Estimated Cost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Συνοπτικός πίνακας όπου παρουσιάζονται η αρίθμηση και οι τίτλοι όλων των δραστηριοτήτων του σχεδίου και  το συνολικό ποσό επιχορήγησης που αντιστοιχεί στην κάθε μία</a:t>
            </a:r>
            <a:endPar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Project Lump Sum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Συνολικό ποσό επιχορήγησης (= κατ’ </a:t>
            </a:r>
            <a:r>
              <a:rPr lang="el-GR" dirty="0" err="1">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αποκοπήν</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ποσό που δηλώθηκε στην αίτηση για επιχορήγηση)</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Εάν οι ημερομηνίες έναρξης-λήξης του Σχεδίου σας που είχαν δηλωθεί στην αίτηση για επιχορήγηση έχουν μετατοπιστεί, κάποιες από τις ημερομηνίες υλοποίησης των δραστηριοτήτων του Σχεδίου που παρουσιάζονται στο εν λόγω Παράρτημα </a:t>
            </a:r>
          </a:p>
          <a:p>
            <a:r>
              <a:rPr lang="el-GR" sz="1700" i="1" dirty="0">
                <a:latin typeface="Times New Roman" panose="02020603050405020304" pitchFamily="18" charset="0"/>
                <a:cs typeface="Times New Roman" panose="02020603050405020304" pitchFamily="18" charset="0"/>
              </a:rPr>
              <a:t>(ή και όλες) δε θα συνάδουν με τις τελικές ημερομηνίες υλοποίησής τους, όπως αυτές παρουσιάζονται στο αναθεωρημένο Πλάνο </a:t>
            </a:r>
          </a:p>
          <a:p>
            <a:r>
              <a:rPr lang="el-GR" sz="1700" i="1" dirty="0">
                <a:latin typeface="Times New Roman" panose="02020603050405020304" pitchFamily="18" charset="0"/>
                <a:cs typeface="Times New Roman" panose="02020603050405020304" pitchFamily="18" charset="0"/>
              </a:rPr>
              <a:t>Εργασίας που αποστείλατε στο ΙΔΕΠ.</a:t>
            </a: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197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(1/2)</a:t>
            </a:r>
            <a:endParaRPr lang="en-GB" sz="2800" b="1" dirty="0">
              <a:solidFill>
                <a:schemeClr val="bg1"/>
              </a:solidFill>
              <a:ea typeface="+mj-ea"/>
              <a:cs typeface="+mj-cs"/>
            </a:endParaRPr>
          </a:p>
        </p:txBody>
      </p:sp>
    </p:spTree>
    <p:extLst>
      <p:ext uri="{BB962C8B-B14F-4D97-AF65-F5344CB8AC3E}">
        <p14:creationId xmlns:p14="http://schemas.microsoft.com/office/powerpoint/2010/main" val="145241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1080353"/>
            <a:ext cx="11940949" cy="11372344"/>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endParaRPr lang="el-GR" sz="2000" u="sng" dirty="0">
              <a:ea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Participating Organisations – </a:t>
            </a:r>
            <a:r>
              <a:rPr lang="el-GR"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Συμμετέχοντες Οργανισμοί</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Κατάλογος συμμετεχόντων οργανισμών και παρουσίαση βασικών στοιχείων κάθε οργανισμού:</a:t>
            </a:r>
          </a:p>
          <a:p>
            <a:pPr marL="285750" indent="-285750">
              <a:buFont typeface="Wingdings" panose="05000000000000000000" pitchFamily="2" charset="2"/>
              <a:buChar char="ü"/>
            </a:pPr>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Organisation ID</a:t>
            </a:r>
          </a:p>
          <a:p>
            <a:pPr marL="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Latin Legal Name</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Organisation Role (Coordinator or Partner Organisation)</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Registration Number </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VAT Number</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Legal Form</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Address</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Country</a:t>
            </a:r>
            <a:endParaRPr lang="el-GR"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n-GB"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sz="2200" dirty="0"/>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2" name="Title 1">
            <a:extLst>
              <a:ext uri="{FF2B5EF4-FFF2-40B4-BE49-F238E27FC236}">
                <a16:creationId xmlns:a16="http://schemas.microsoft.com/office/drawing/2014/main" id="{9C9E5014-4131-4778-092A-9C3452FC9B0D}"/>
              </a:ext>
            </a:extLst>
          </p:cNvPr>
          <p:cNvSpPr txBox="1">
            <a:spLocks/>
          </p:cNvSpPr>
          <p:nvPr/>
        </p:nvSpPr>
        <p:spPr>
          <a:xfrm>
            <a:off x="-367602" y="1574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(2/2)</a:t>
            </a:r>
            <a:endParaRPr lang="en-GB" sz="2800" b="1" dirty="0">
              <a:solidFill>
                <a:schemeClr val="bg1"/>
              </a:solidFill>
              <a:ea typeface="+mj-ea"/>
              <a:cs typeface="+mj-cs"/>
            </a:endParaRPr>
          </a:p>
        </p:txBody>
      </p:sp>
    </p:spTree>
    <p:extLst>
      <p:ext uri="{BB962C8B-B14F-4D97-AF65-F5344CB8AC3E}">
        <p14:creationId xmlns:p14="http://schemas.microsoft.com/office/powerpoint/2010/main" val="167603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33470" y="836712"/>
            <a:ext cx="11940949" cy="10495181"/>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Α.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Σημαντικές επιπρόσθετες διευκρινίσεις για συγκεκριμένα άρθρα της ενότητας «Όροι και Προϋποθέσεις»</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της βασικής Συμφωνίας Επιχορήγησης. Τα άρθρα για τα οποία παρέχονται διευκρινίσεις είναι τα εξής: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tabLst>
                <a:tab pos="173038" algn="l"/>
              </a:tabLst>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ΥΠΕΡΓΟΛΑΒΙΑ (ΑΡΘΡΟ 9.3)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ΔΕΔΟΜΕΝΩΝ (— ΑΡΘΡΟ 15)</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ΔΙΚΑΙΩΜΑΤΑ ΔΙΑΝΟΗΤΙΚΗΣ ΙΔΙΟΚΤΗΣΙΑΣ (ΔΔΙ) — ΠΡΟΫΠΑΡΧΟΝΤΑ ΣΤΟΙΧΕΙΑ ΚΑΙ ΑΠΟΤΕΛΕΣΜΑΤΑ — ΔΙΚΑΙΩΜΑΤΑ ΠΡΟΣΒΑΣΗΣ ΚΑΙ ΔΙΚΑΙΩΜΑΤΑ ΧΡΗΣΗΣ (— ΑΡΘΡΟ 16)</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ΕΠΙΚΟΙΝΩΝΙΑ, ΔΙΑΔΟΣΗ ΚΑΙ ΠΡΟΒΟΛΗ (— ΆΡΘΡΟ 17.4)</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ΕΙΔΙΚΟΙ ΚΑΝΟΝΕΣ ΓΙΑ ΤΗΝ ΕΚΤΕΛΕΣΗ ΤΗΣ ΔΡΑΣΗΣ (— ΆΡΘΡΟ 18)</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ΥΠΟΒΟΛΗ ΕΚΘΕΣΕΩΝ (— ΆΡΘΡΟ 21)</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ΟΦΕΙΛΟΜΕΝΟ ΠΟΣΟ (— ΑΡΘΡΟ 22.3)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ΈΛΕΓΧΟΙ, ΑΞΙΟΛΟΓΗΣΕΙΣ, ΛΟΓΙΣΤΙΚΟΙ ΕΛΕΓΧΟΙ ΚΑΙ ΕΡΕΥΝΕΣ (— ΆΡΘΡΟ 25)</a:t>
            </a:r>
          </a:p>
          <a:p>
            <a:pPr marL="269875" indent="-269875">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ΜΕΙΩΣΗ ΤΗΣ ΕΠΙΧΟΡΗΓΗΣΗΣ ( ―ΑΡΘΡΟ 28)  </a:t>
            </a:r>
          </a:p>
          <a:p>
            <a:pPr marL="269875" indent="-269875">
              <a:spcAft>
                <a:spcPts val="600"/>
              </a:spcAft>
              <a:buFont typeface="Wingdings" panose="05000000000000000000" pitchFamily="2" charset="2"/>
              <a:buChar char="ü"/>
            </a:pPr>
            <a:r>
              <a:rPr lang="en-GB"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rPr>
              <a:t>ΕΠΙΚΟΙΝΩΝΙΑ ΜΕΤΑΞΥ ΤΩΝ ΜΕΡΩΝ (— ΑΡΘΡΟ 36)</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(1/2)</a:t>
            </a:r>
            <a:endParaRPr lang="en-GB" sz="2800" b="1" dirty="0">
              <a:solidFill>
                <a:schemeClr val="bg1"/>
              </a:solidFill>
              <a:ea typeface="+mj-ea"/>
              <a:cs typeface="+mj-cs"/>
            </a:endParaRPr>
          </a:p>
        </p:txBody>
      </p:sp>
    </p:spTree>
    <p:extLst>
      <p:ext uri="{BB962C8B-B14F-4D97-AF65-F5344CB8AC3E}">
        <p14:creationId xmlns:p14="http://schemas.microsoft.com/office/powerpoint/2010/main" val="73755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551384" y="1412776"/>
            <a:ext cx="10369152" cy="5201424"/>
          </a:xfrm>
          <a:prstGeom prst="rect">
            <a:avLst/>
          </a:prstGeom>
          <a:noFill/>
        </p:spPr>
        <p:txBody>
          <a:bodyPr wrap="square" rtlCol="0">
            <a:spAutoFit/>
          </a:bodyPr>
          <a:lstStyle/>
          <a:p>
            <a:endParaRPr lang="el-GR" sz="1000" dirty="0"/>
          </a:p>
          <a:p>
            <a:pPr marL="450850" indent="-450850">
              <a:buFont typeface="Wingdings" panose="05000000000000000000" pitchFamily="2" charset="2"/>
              <a:buChar char="Ø"/>
              <a:tabLst>
                <a:tab pos="447675" algn="l"/>
              </a:tabLst>
            </a:pPr>
            <a:r>
              <a:rPr lang="el-GR" sz="2400" b="1" dirty="0">
                <a:solidFill>
                  <a:srgbClr val="308879"/>
                </a:solidFill>
              </a:rPr>
              <a:t>Ενότητες, Παραρτήματα και Υπογραφή Συμφωνία Επιχορήγησης</a:t>
            </a:r>
          </a:p>
          <a:p>
            <a:pPr marL="285750" indent="-285750">
              <a:buFont typeface="Wingdings" panose="05000000000000000000" pitchFamily="2" charset="2"/>
              <a:buChar char="Ø"/>
            </a:pPr>
            <a:endParaRPr lang="el-GR"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Άρθρα Συμφωνίας Επιχορήγησης &amp; Επιπρόσθετοι Ειδικοί Κανόνες</a:t>
            </a:r>
            <a:endParaRPr lang="en-GB" sz="2400" b="1" dirty="0">
              <a:solidFill>
                <a:srgbClr val="308879"/>
              </a:solidFill>
            </a:endParaRPr>
          </a:p>
          <a:p>
            <a:pPr marL="285750" indent="-285750">
              <a:buFont typeface="Wingdings" panose="05000000000000000000" pitchFamily="2" charset="2"/>
              <a:buChar char="Ø"/>
            </a:pPr>
            <a:endParaRPr lang="en-GB"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Τελική Έκθεση</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Αποκοπές στον Τελικό Προϋπολογισμό</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Τροποποιήσεις Συμφωνιών Επιχορήγησης</a:t>
            </a:r>
          </a:p>
          <a:p>
            <a:r>
              <a:rPr lang="el-GR" sz="2400" dirty="0">
                <a:solidFill>
                  <a:srgbClr val="308879"/>
                </a:solidFill>
              </a:rPr>
              <a:t> </a:t>
            </a:r>
          </a:p>
          <a:p>
            <a:pPr marL="285750" indent="-285750">
              <a:buFont typeface="Wingdings" panose="05000000000000000000" pitchFamily="2" charset="2"/>
              <a:buChar char="Ø"/>
            </a:pPr>
            <a:r>
              <a:rPr lang="el-GR" sz="2400" b="1" dirty="0">
                <a:solidFill>
                  <a:srgbClr val="308879"/>
                </a:solidFill>
              </a:rPr>
              <a:t>  Παρακολούθηση και  Έλεγχοι </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Συμβουλές, Καλές Πρακτικές και Χρήσιμη Πληροφόρηση</a:t>
            </a:r>
          </a:p>
        </p:txBody>
      </p:sp>
      <p:sp>
        <p:nvSpPr>
          <p:cNvPr id="6" name="Title 1"/>
          <p:cNvSpPr txBox="1">
            <a:spLocks/>
          </p:cNvSpPr>
          <p:nvPr/>
        </p:nvSpPr>
        <p:spPr>
          <a:xfrm>
            <a:off x="1703512" y="51267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43740"/>
            <a:ext cx="11940949" cy="9879628"/>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Επιπρόσθετους ειδικούς κανόνες, ως ακολούθως</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ΣΤΗΡΙΞΗ ΓΙΑ ΤΗΝ ΕΝΤΑΞΗ ΣΥΜΜΕΤΕΧΟΝΤΩΝ ΜΕ ΛΙΓΟΤΕΡΕΣ ΕΥΚΑΙΡΙΕΣ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ΚΑΙ ΑΣΦΑΛΕΙΑ ΤΩΝ ΣΥΜΜΕΤΕΧΟΝΤΩΝ</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ΠΑΡΑΚΟΛΟΥΘΗΣΗ ΚΑΙ ΑΞΙΟΛΟΓΗΣΗ ΤΩΝ ΔΙΑΠΙΣΤΕΥΣΕΩΝ (Δεν αφορά τις Συμπράξεις Μικρής Κλίμακας)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ΔΙΚΑΙΟΥΧΟΙ ΕΓΚΑΤΕΣΤΗΜΕΝΟΙ ΣΕ ΤΡΙΤΕΣ ΧΩΡΕΣ ΠΟΥ ΔΕΝ ΕΙΝΑΙ ΣΥΝΔΕΔΕΜΕΝΕΣ ΜΕ ΤΟ ΠΡΟΓΡΑΜΜΑ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(Δεν εφαρμόζεται στις Συμπράξεις Μικρής Κλίμακας)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ΠΙΣΤΟΠΟΙΗΤΙΚΟ </a:t>
            </a:r>
            <a:r>
              <a:rPr lang="en-GB" dirty="0">
                <a:latin typeface="Times New Roman" panose="02020603050405020304" pitchFamily="18" charset="0"/>
                <a:cs typeface="Times New Roman" panose="02020603050405020304" pitchFamily="18" charset="0"/>
              </a:rPr>
              <a:t>YOUTHPASS (</a:t>
            </a:r>
            <a:r>
              <a:rPr lang="el-GR" dirty="0">
                <a:latin typeface="Times New Roman" panose="02020603050405020304" pitchFamily="18" charset="0"/>
                <a:cs typeface="Times New Roman" panose="02020603050405020304" pitchFamily="18" charset="0"/>
              </a:rPr>
              <a:t>Αφορά μόνο τα Σχέδια στον Τομέα της Νεολαίας)</a:t>
            </a:r>
            <a:endParaRPr lang="en-GB" dirty="0">
              <a:latin typeface="Times New Roman" panose="02020603050405020304" pitchFamily="18" charset="0"/>
              <a:cs typeface="Times New Roman" panose="02020603050405020304" pitchFamily="18" charset="0"/>
            </a:endParaRPr>
          </a:p>
          <a:p>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(2/2)</a:t>
            </a:r>
            <a:endParaRPr lang="en-GB" sz="2800" b="1" dirty="0">
              <a:solidFill>
                <a:schemeClr val="bg1"/>
              </a:solidFill>
              <a:ea typeface="+mj-ea"/>
              <a:cs typeface="+mj-cs"/>
            </a:endParaRPr>
          </a:p>
        </p:txBody>
      </p:sp>
    </p:spTree>
    <p:extLst>
      <p:ext uri="{BB962C8B-B14F-4D97-AF65-F5344CB8AC3E}">
        <p14:creationId xmlns:p14="http://schemas.microsoft.com/office/powerpoint/2010/main" val="348398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980728"/>
            <a:ext cx="11940949" cy="8248412"/>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3 – </a:t>
            </a:r>
            <a:r>
              <a:rPr lang="en-GB" sz="2000" b="1" dirty="0"/>
              <a:t>Annex </a:t>
            </a:r>
            <a:r>
              <a:rPr lang="el-GR" sz="2000" b="1" dirty="0"/>
              <a:t>3</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BENEFICIARY’S BANK ACCOUNT DETAILS </a:t>
            </a:r>
            <a:r>
              <a:rPr lang="el-GR" sz="2000" b="1" u="sng" dirty="0">
                <a:effectLst/>
                <a:latin typeface="Times New Roman" panose="02020603050405020304" pitchFamily="18" charset="0"/>
                <a:ea typeface="Times New Roman" panose="02020603050405020304" pitchFamily="18" charset="0"/>
              </a:rPr>
              <a:t>– ΤΡΑΠΕΖΙΚΑ ΣΤΟΙΧΕΙΑ ΔΙΚΑΙΟΥΧΟΥ</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pPr marL="180340">
              <a:spcAft>
                <a:spcPts val="600"/>
              </a:spcAft>
            </a:pPr>
            <a:endParaRPr lang="el-GR" sz="2000" b="1" dirty="0">
              <a:latin typeface="Times New Roman" panose="02020603050405020304" pitchFamily="18" charset="0"/>
              <a:ea typeface="Times New Roman" panose="02020603050405020304" pitchFamily="18" charset="0"/>
            </a:endParaRPr>
          </a:p>
          <a:p>
            <a:pPr marL="180340">
              <a:spcAft>
                <a:spcPts val="600"/>
              </a:spcAft>
            </a:pPr>
            <a:r>
              <a:rPr lang="el-GR" sz="2000" b="1" u="sng" dirty="0">
                <a:solidFill>
                  <a:srgbClr val="000000"/>
                </a:solidFill>
                <a:latin typeface="Times New Roman" panose="02020603050405020304" pitchFamily="18" charset="0"/>
                <a:ea typeface="Times New Roman" panose="02020603050405020304" pitchFamily="18" charset="0"/>
              </a:rPr>
              <a:t>Σε μία από τις ακόλουθες μορφές</a:t>
            </a:r>
            <a:r>
              <a:rPr lang="el-GR" sz="2000" b="1" dirty="0">
                <a:solidFill>
                  <a:srgbClr val="000000"/>
                </a:solidFill>
                <a:latin typeface="Times New Roman" panose="02020603050405020304" pitchFamily="18" charset="0"/>
                <a:ea typeface="Times New Roman" panose="02020603050405020304" pitchFamily="18" charset="0"/>
              </a:rPr>
              <a:t>:</a:t>
            </a:r>
          </a:p>
          <a:p>
            <a:pPr marL="180340">
              <a:spcAft>
                <a:spcPts val="600"/>
              </a:spcAft>
            </a:pPr>
            <a:endParaRPr lang="el-GR" sz="2000" b="1"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Πιστοποιητικό </a:t>
            </a:r>
            <a:r>
              <a:rPr lang="en-GB" u="sng" dirty="0">
                <a:solidFill>
                  <a:srgbClr val="000000"/>
                </a:solidFill>
                <a:latin typeface="Times New Roman" panose="02020603050405020304" pitchFamily="18" charset="0"/>
                <a:ea typeface="Times New Roman" panose="02020603050405020304" pitchFamily="18" charset="0"/>
              </a:rPr>
              <a:t>IBAN</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l-GR" dirty="0">
                <a:solidFill>
                  <a:srgbClr val="000000"/>
                </a:solidFill>
                <a:latin typeface="Times New Roman" panose="02020603050405020304" pitchFamily="18" charset="0"/>
                <a:ea typeface="Times New Roman" panose="02020603050405020304" pitchFamily="18" charset="0"/>
              </a:rPr>
              <a:t> Εκδίδεται από την Τράπεζα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n-GB" u="sng" dirty="0">
                <a:solidFill>
                  <a:srgbClr val="000000"/>
                </a:solidFill>
                <a:latin typeface="Times New Roman" panose="02020603050405020304" pitchFamily="18" charset="0"/>
                <a:ea typeface="Times New Roman" panose="02020603050405020304" pitchFamily="18" charset="0"/>
              </a:rPr>
              <a:t>Financial Identification Form</a:t>
            </a:r>
            <a:r>
              <a:rPr lang="el-GR" u="sng" dirty="0">
                <a:solidFill>
                  <a:srgbClr val="000000"/>
                </a:solidFill>
                <a:latin typeface="Times New Roman" panose="02020603050405020304" pitchFamily="18" charset="0"/>
                <a:ea typeface="Times New Roman" panose="02020603050405020304" pitchFamily="18" charset="0"/>
              </a:rPr>
              <a:t> – Δελτίο Τραπεζικών Στοιχείων</a:t>
            </a:r>
            <a:r>
              <a:rPr lang="en-GB" u="sng"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υπογεγραμμένο από την Τράπεζα)</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Αποτελεί υποχρέωση του εκάστοτε συντονιστή οργανισμού να </a:t>
            </a:r>
            <a:r>
              <a:rPr lang="el-GR" dirty="0" err="1">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επικαιροποιεί</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το έντυπο στο </a:t>
            </a:r>
            <a:r>
              <a:rPr lang="en-GB"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ORS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(και να ενημερώνει σχετικά την Εθνική Υπηρεσία) κάθε φορά που προκύπτουν αλλαγές στα τραπεζικά του στοιχεία</a:t>
            </a: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816768" y="9850"/>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3</a:t>
            </a:r>
            <a:endParaRPr lang="en-GB" sz="2800" b="1" dirty="0">
              <a:solidFill>
                <a:schemeClr val="bg1"/>
              </a:solidFill>
              <a:ea typeface="+mj-ea"/>
              <a:cs typeface="+mj-cs"/>
            </a:endParaRPr>
          </a:p>
        </p:txBody>
      </p:sp>
    </p:spTree>
    <p:extLst>
      <p:ext uri="{BB962C8B-B14F-4D97-AF65-F5344CB8AC3E}">
        <p14:creationId xmlns:p14="http://schemas.microsoft.com/office/powerpoint/2010/main" val="23717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744" y="2197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Υπογραφή Συμφωνίας Επιχορήγησης</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328" y="836712"/>
            <a:ext cx="12144672" cy="8540800"/>
          </a:xfrm>
          <a:prstGeom prst="rect">
            <a:avLst/>
          </a:prstGeom>
          <a:noFill/>
        </p:spPr>
        <p:txBody>
          <a:bodyPr wrap="square" rtlCol="0">
            <a:spAutoFit/>
          </a:bodyPr>
          <a:lstStyle/>
          <a:p>
            <a:pPr marL="342900" indent="-342900">
              <a:buFont typeface="Wingdings" panose="05000000000000000000" pitchFamily="2" charset="2"/>
              <a:buChar char="§"/>
            </a:pPr>
            <a:r>
              <a:rPr lang="el-GR" sz="2000" dirty="0">
                <a:cs typeface="Times New Roman" panose="02020603050405020304" pitchFamily="18" charset="0"/>
              </a:rPr>
              <a:t>H Συμφωνία </a:t>
            </a:r>
            <a:r>
              <a:rPr lang="el-GR" sz="2000" u="sng" dirty="0">
                <a:cs typeface="Times New Roman" panose="02020603050405020304" pitchFamily="18" charset="0"/>
              </a:rPr>
              <a:t>αποστέλλεται μέσω ηλεκτρονικού ταχυδρομείου από τη διεύθυνση IDEP </a:t>
            </a:r>
            <a:r>
              <a:rPr lang="el-GR" sz="2000" u="sng" dirty="0">
                <a:cs typeface="Times New Roman" panose="02020603050405020304" pitchFamily="18" charset="0"/>
                <a:hlinkClick r:id="rId3">
                  <a:extLst>
                    <a:ext uri="{A12FA001-AC4F-418D-AE19-62706E023703}">
                      <ahyp:hlinkClr xmlns:ahyp="http://schemas.microsoft.com/office/drawing/2018/hyperlinkcolor" val="tx"/>
                    </a:ext>
                  </a:extLst>
                </a:hlinkClick>
              </a:rPr>
              <a:t>noreply@jcc.com.cy</a:t>
            </a:r>
            <a:r>
              <a:rPr lang="el-GR" sz="2000" dirty="0">
                <a:cs typeface="Times New Roman" panose="02020603050405020304" pitchFamily="18" charset="0"/>
              </a:rPr>
              <a:t>. Ακολουθώντας τις οδηγίες που περιλαμβάνονται στο πιο πάνω μήνυμα, </a:t>
            </a:r>
            <a:r>
              <a:rPr lang="el-GR" sz="2000" u="sng" dirty="0">
                <a:cs typeface="Times New Roman" panose="02020603050405020304" pitchFamily="18" charset="0"/>
              </a:rPr>
              <a:t>ο νόμιμος εκπρόσωπος του οργανισμού υπογράφει και επιστρέφει ηλεκτρονικά την υπογεγραμμένη Συμφωνία Επιχορήγησης στο ΙΔΕΠ, εντός 10 ημερολογιακών ημερών</a:t>
            </a:r>
            <a:r>
              <a:rPr lang="el-GR" sz="2000" dirty="0">
                <a:cs typeface="Times New Roman" panose="02020603050405020304" pitchFamily="18" charset="0"/>
              </a:rPr>
              <a:t> από την ημερομηνία αποστολής της. Στη συνέχεια, η Συμφωνία υπογράφεται από τη Διεύθυνση του ΙΔΕΠ και αποστέλλεται εκ νέου στον Δικαιούχο, υπογεγραμμένη και από τα δύο μέρη.</a:t>
            </a:r>
          </a:p>
          <a:p>
            <a:endParaRPr lang="el-GR" b="1" u="sng" dirty="0"/>
          </a:p>
          <a:p>
            <a:pPr marL="1073150" indent="-1073150"/>
            <a:r>
              <a:rPr lang="en-GB" sz="1700" i="1" dirty="0"/>
              <a:t>  </a:t>
            </a:r>
            <a:r>
              <a:rPr lang="el-GR" sz="1700" i="1" u="sng" dirty="0"/>
              <a:t>Σημείωση</a:t>
            </a:r>
            <a:r>
              <a:rPr lang="el-GR" sz="1700" i="1" dirty="0"/>
              <a:t>: Για την υπογραφή της Συμφωνίας Επιχορήγησης ο δικαιούχος δεν απαιτείται να είναι κάτοχος “</a:t>
            </a:r>
            <a:r>
              <a:rPr lang="el-GR" sz="1700" i="1" dirty="0" err="1"/>
              <a:t>Qualified</a:t>
            </a:r>
            <a:r>
              <a:rPr lang="el-GR" sz="1700" i="1" dirty="0"/>
              <a:t> </a:t>
            </a:r>
            <a:r>
              <a:rPr lang="el-GR" sz="1700" i="1" dirty="0" err="1"/>
              <a:t>electronic</a:t>
            </a:r>
            <a:r>
              <a:rPr lang="el-GR" sz="1700" i="1" dirty="0"/>
              <a:t>    </a:t>
            </a:r>
            <a:r>
              <a:rPr lang="el-GR" sz="1700" i="1" dirty="0" err="1"/>
              <a:t>signature</a:t>
            </a:r>
            <a:r>
              <a:rPr lang="en-GB" sz="1700" i="1" dirty="0"/>
              <a:t>”</a:t>
            </a:r>
            <a:endParaRPr lang="el-GR" sz="1700" i="1" dirty="0"/>
          </a:p>
          <a:p>
            <a:endParaRPr lang="el-GR" b="1" u="sng" dirty="0">
              <a:highlight>
                <a:srgbClr val="FFFF00"/>
              </a:highlight>
            </a:endParaRPr>
          </a:p>
          <a:p>
            <a:pPr marL="342900" indent="-342900">
              <a:buFont typeface="Wingdings" panose="05000000000000000000" pitchFamily="2" charset="2"/>
              <a:buChar char="§"/>
            </a:pPr>
            <a:r>
              <a:rPr lang="el-GR" sz="2000" dirty="0">
                <a:cs typeface="Times New Roman" panose="02020603050405020304" pitchFamily="18" charset="0"/>
              </a:rPr>
              <a:t>Οι υπογραφές των δύο μερών μπαίνουν </a:t>
            </a:r>
            <a:r>
              <a:rPr lang="el-GR" sz="2000" u="sng" dirty="0">
                <a:cs typeface="Times New Roman" panose="02020603050405020304" pitchFamily="18" charset="0"/>
              </a:rPr>
              <a:t>στο τέλος της ενότητας «</a:t>
            </a:r>
            <a:r>
              <a:rPr lang="en-GB" sz="2000" u="sng" dirty="0">
                <a:cs typeface="Times New Roman" panose="02020603050405020304" pitchFamily="18" charset="0"/>
              </a:rPr>
              <a:t>TERMS AND CONDITIONS - </a:t>
            </a:r>
            <a:r>
              <a:rPr lang="el-GR" sz="2000" u="sng" dirty="0">
                <a:cs typeface="Times New Roman" panose="02020603050405020304" pitchFamily="18" charset="0"/>
              </a:rPr>
              <a:t>ΟΡΟΙ ΚΑΙ ΠΡΟΫΠΟΘΕΣΕΙΣ» (Άρθρο 44)</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dirty="0">
                <a:cs typeface="Times New Roman" panose="02020603050405020304" pitchFamily="18" charset="0"/>
              </a:rPr>
              <a:t>Η υπογραφή των νόμιμων εκπροσώπων των δύο μερών, που καταχωρείται στο πιο πάνω σημείο της Συμφωνίας, </a:t>
            </a:r>
            <a:r>
              <a:rPr lang="el-GR" sz="2000" u="sng" dirty="0">
                <a:cs typeface="Times New Roman" panose="02020603050405020304" pitchFamily="18" charset="0"/>
              </a:rPr>
              <a:t>είναι δεσμευτική για όλα τα μέρη της Συμφωνίας και τα Παραρτήματά της</a:t>
            </a:r>
            <a:r>
              <a:rPr lang="el-GR" sz="2000" dirty="0">
                <a:cs typeface="Times New Roman" panose="02020603050405020304" pitchFamily="18" charset="0"/>
              </a:rPr>
              <a:t>.</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u="sng" dirty="0">
                <a:cs typeface="Times New Roman" panose="02020603050405020304" pitchFamily="18" charset="0"/>
              </a:rPr>
              <a:t>Για όσα Σχέδια λαμβάνουν και υπογράφουν τη Συμφωνία Επιχορήγησης κατόπιν της εγκεκριμένης ημερομηνίας έναρξής τους, τα έξοδα των δραστηριοτήτων που υλοποιούνται στο μεσοδιάστημα θεωρούνται επιλέξιμα</a:t>
            </a:r>
            <a:r>
              <a:rPr lang="el-GR" sz="2000" dirty="0">
                <a:cs typeface="Times New Roman" panose="02020603050405020304" pitchFamily="18" charset="0"/>
              </a:rPr>
              <a:t>, νοουμένου ότι οι δραστηριότητες υλοποιούνται στη βάση των κανονισμών του Προγράμματος και εντός </a:t>
            </a:r>
            <a:endParaRPr lang="en-GB" sz="2000" dirty="0">
              <a:cs typeface="Times New Roman" panose="02020603050405020304" pitchFamily="18" charset="0"/>
            </a:endParaRPr>
          </a:p>
          <a:p>
            <a:r>
              <a:rPr lang="en-GB" sz="2000" dirty="0">
                <a:cs typeface="Times New Roman" panose="02020603050405020304" pitchFamily="18" charset="0"/>
              </a:rPr>
              <a:t>      </a:t>
            </a:r>
            <a:r>
              <a:rPr lang="el-GR" sz="2000" dirty="0">
                <a:cs typeface="Times New Roman" panose="02020603050405020304" pitchFamily="18" charset="0"/>
              </a:rPr>
              <a:t>της χρονικής περιόδου υλοποίησης του Σχεδίου, όπως αυτή αναγράφεται στο έντυπο της Συμφωνίας</a:t>
            </a:r>
            <a:endParaRPr lang="el-GR" sz="2000" dirty="0">
              <a:ea typeface="Times New Roman" panose="02020603050405020304" pitchFamily="18" charset="0"/>
              <a:cs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7556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19938" y="3130779"/>
            <a:ext cx="6946575" cy="31393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lang="el-GR" sz="3400" b="1" kern="0" dirty="0">
              <a:solidFill>
                <a:srgbClr val="1EA292"/>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ΑΡΘΡΑ</a:t>
            </a:r>
            <a:r>
              <a:rPr lang="el-GR" sz="2800" b="1" kern="0" dirty="0">
                <a:solidFill>
                  <a:srgbClr val="FF6600"/>
                </a:solidFill>
              </a:rPr>
              <a:t> </a:t>
            </a:r>
            <a:r>
              <a:rPr lang="el-GR" sz="3400" b="1" kern="0" dirty="0">
                <a:solidFill>
                  <a:srgbClr val="1EA292"/>
                </a:solidFill>
              </a:rPr>
              <a:t>ΣΥΜΦΩΝΙΑΣ ΕΠΙΧΟΡΗΓΗΣΗΣ ΚΑΙ ΕΠΙΠΡΟΣΘΕΤΟΙ ΕΙΔΙΚΟΙ ΚΑΝΟΝΕΣ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0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7860" y="1357363"/>
            <a:ext cx="11737304" cy="452431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4 </a:t>
            </a:r>
            <a:r>
              <a:rPr lang="el-GR" sz="2000" b="1" dirty="0"/>
              <a:t>– </a:t>
            </a:r>
            <a:r>
              <a:rPr lang="el-GR" sz="2000" b="1" u="sng" dirty="0"/>
              <a:t>Διάρκεια και Ημερομηνία Έναρξης</a:t>
            </a:r>
            <a:r>
              <a:rPr lang="el-GR" sz="2000" b="1" dirty="0"/>
              <a:t>: </a:t>
            </a:r>
          </a:p>
          <a:p>
            <a:pPr algn="just"/>
            <a:endParaRPr lang="el-GR" sz="2000" b="1" dirty="0"/>
          </a:p>
          <a:p>
            <a:pPr algn="just"/>
            <a:r>
              <a:rPr lang="el-GR" u="sng" dirty="0">
                <a:latin typeface="Times New Roman" panose="02020603050405020304" pitchFamily="18" charset="0"/>
                <a:cs typeface="Times New Roman" panose="02020603050405020304" pitchFamily="18" charset="0"/>
              </a:rPr>
              <a:t>Η διάρκεια ενός Σχεδίου μπορεί – σε εξαιρετικές περιπτώσεις - να παραταθεί, εφόσον</a:t>
            </a:r>
            <a:r>
              <a:rPr lang="el-GR" dirty="0">
                <a:latin typeface="Times New Roman" panose="02020603050405020304" pitchFamily="18" charset="0"/>
                <a:cs typeface="Times New Roman" panose="02020603050405020304" pitchFamily="18" charset="0"/>
              </a:rPr>
              <a:t>: </a:t>
            </a: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Όλοι οι εταίροι είναι σύμφωνοι με την αλλαγή</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παράταση εξυπηρετεί το γενικό συμφέρον του Σχεδίου</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συνολική διάρκεια του Σχεδίου δε θα ξεπερνά τους 24 μήνες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Υποβληθεί επαρκώς αιτιολογημένο γραπτό αίτημα προς την ΕΥ, τουλάχιστον ένα μήνα πριν από τη λήξη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και συνεπώς, για τροποποίηση της Συμφωνίας Επιχορήγησης, γίνει αποδεκτό από την ΕΥ</a:t>
            </a:r>
          </a:p>
          <a:p>
            <a:pPr algn="just"/>
            <a:endParaRPr lang="en-GB"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sz="1700" i="1"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a:t>
            </a:r>
            <a:r>
              <a:rPr lang="en-GB" sz="1700" i="1" dirty="0">
                <a:latin typeface="Times New Roman" panose="02020603050405020304" pitchFamily="18" charset="0"/>
                <a:cs typeface="Times New Roman" panose="02020603050405020304" pitchFamily="18" charset="0"/>
              </a:rPr>
              <a:t>H </a:t>
            </a:r>
            <a:r>
              <a:rPr lang="el-GR" sz="1700" i="1" dirty="0">
                <a:latin typeface="Times New Roman" panose="02020603050405020304" pitchFamily="18" charset="0"/>
                <a:cs typeface="Times New Roman" panose="02020603050405020304" pitchFamily="18" charset="0"/>
              </a:rPr>
              <a:t>συνολική επιχορήγηση </a:t>
            </a:r>
            <a:r>
              <a:rPr lang="el-GR" sz="1700" i="1" u="sng" dirty="0">
                <a:latin typeface="Times New Roman" panose="02020603050405020304" pitchFamily="18" charset="0"/>
                <a:cs typeface="Times New Roman" panose="02020603050405020304" pitchFamily="18" charset="0"/>
              </a:rPr>
              <a:t>δεν αυξάνεται</a:t>
            </a:r>
            <a:r>
              <a:rPr lang="el-GR" sz="1700" i="1" dirty="0">
                <a:latin typeface="Times New Roman" panose="02020603050405020304" pitchFamily="18" charset="0"/>
                <a:cs typeface="Times New Roman" panose="02020603050405020304" pitchFamily="18" charset="0"/>
              </a:rPr>
              <a:t> ως αποτέλεσμα της παράτασης της διάρκειας του Σχεδίου</a:t>
            </a:r>
          </a:p>
          <a:p>
            <a:pPr algn="just"/>
            <a:endParaRPr lang="en-US" dirty="0"/>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711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1928" y="1043347"/>
            <a:ext cx="11810736" cy="5109091"/>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a:t>
            </a:r>
            <a:r>
              <a:rPr lang="en-GB" sz="2000" b="1" u="sng" dirty="0"/>
              <a:t>5</a:t>
            </a:r>
            <a:r>
              <a:rPr lang="el-GR" sz="2000" b="1" u="sng" dirty="0"/>
              <a:t> </a:t>
            </a:r>
            <a:r>
              <a:rPr lang="el-GR" sz="2000" b="1" dirty="0"/>
              <a:t>– </a:t>
            </a:r>
            <a:r>
              <a:rPr lang="el-GR" sz="2000" b="1" u="sng" dirty="0"/>
              <a:t>Επιχορήγηση</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Μορφή της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Κατ’ </a:t>
            </a:r>
            <a:r>
              <a:rPr lang="el-GR" dirty="0" err="1">
                <a:latin typeface="Times New Roman" panose="02020603050405020304" pitchFamily="18" charset="0"/>
                <a:cs typeface="Times New Roman" panose="02020603050405020304" pitchFamily="18" charset="0"/>
                <a:sym typeface="Wingdings" panose="05000000000000000000" pitchFamily="2" charset="2"/>
              </a:rPr>
              <a:t>αποκοπήν</a:t>
            </a:r>
            <a:r>
              <a:rPr lang="el-GR" dirty="0">
                <a:latin typeface="Times New Roman" panose="02020603050405020304" pitchFamily="18" charset="0"/>
                <a:cs typeface="Times New Roman" panose="02020603050405020304" pitchFamily="18" charset="0"/>
                <a:sym typeface="Wingdings" panose="05000000000000000000" pitchFamily="2" charset="2"/>
              </a:rPr>
              <a:t> ποσό, το οποίο:</a:t>
            </a:r>
            <a:endParaRPr lang="el-GR" dirty="0">
              <a:latin typeface="Times New Roman" panose="02020603050405020304" pitchFamily="18" charset="0"/>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Ισοδυναμεί με το αιτούμενο ποσό: </a:t>
            </a:r>
            <a:r>
              <a:rPr lang="el-GR" u="sng" dirty="0">
                <a:latin typeface="Times New Roman" panose="02020603050405020304" pitchFamily="18" charset="0"/>
                <a:cs typeface="Times New Roman" panose="02020603050405020304" pitchFamily="18" charset="0"/>
              </a:rPr>
              <a:t>Κατά το στάδιο έγκρισης, η Εθνική Υπηρεσία δεν έχει τη δυνατότητα αναθεώρησης του αιτούμενου προϋπολογισμού</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Αναμένεται να καλύψει μέρος των εξόδων που συνδέονται με την υλοποίηση των επιλέξιμων δραστηριοτήτων του Σχεδίου: </a:t>
            </a:r>
            <a:r>
              <a:rPr lang="en-GB"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Ισχύει η αρχή της συγχρηματοδότησης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 σημαίνει απαραίτητα ότι είναι το τελικό συνολικό ποσό που θα λάβει η κοινοπραξία, μετά από την ολοκλήρωση του σχεδίου: </a:t>
            </a:r>
            <a:r>
              <a:rPr lang="el-GR" u="sng" dirty="0">
                <a:latin typeface="Times New Roman" panose="02020603050405020304" pitchFamily="18" charset="0"/>
                <a:cs typeface="Times New Roman" panose="02020603050405020304" pitchFamily="18" charset="0"/>
              </a:rPr>
              <a:t>Στο στάδιο της αξιολόγησης της τελικής έκθεσης, η Εθνική Υπηρεσία έχει τη δυνατότητα να εφαρμόσει αποκοπές στον δηλωθέντα προϋπολογισμό</a:t>
            </a:r>
          </a:p>
          <a:p>
            <a:pPr algn="just"/>
            <a:endParaRPr lang="el-GR"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Ανώτατο Ποσό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Καθορίζεται στο Δελτίο Δεδομένων (</a:t>
            </a:r>
            <a:r>
              <a:rPr lang="el-GR" dirty="0" err="1">
                <a:latin typeface="Times New Roman" panose="02020603050405020304" pitchFamily="18" charset="0"/>
                <a:cs typeface="Times New Roman" panose="02020603050405020304" pitchFamily="18" charset="0"/>
                <a:sym typeface="Wingdings" panose="05000000000000000000" pitchFamily="2" charset="2"/>
              </a:rPr>
              <a:t>Data</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Sheet</a:t>
            </a:r>
            <a:r>
              <a:rPr lang="el-GR" dirty="0">
                <a:latin typeface="Times New Roman" panose="02020603050405020304" pitchFamily="18" charset="0"/>
                <a:cs typeface="Times New Roman" panose="02020603050405020304" pitchFamily="18" charset="0"/>
                <a:sym typeface="Wingdings" panose="05000000000000000000" pitchFamily="2" charset="2"/>
              </a:rPr>
              <a:t>) και στο Παράρτημα 1</a:t>
            </a:r>
          </a:p>
          <a:p>
            <a:pPr algn="just"/>
            <a:endParaRPr lang="en-GB"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Σε καμία περίπτωση, δεν μπορεί να αυξηθεί</a:t>
            </a:r>
            <a:r>
              <a:rPr lang="el-GR" dirty="0">
                <a:latin typeface="Times New Roman" panose="02020603050405020304" pitchFamily="18" charset="0"/>
                <a:cs typeface="Times New Roman" panose="02020603050405020304" pitchFamily="18" charset="0"/>
              </a:rPr>
              <a:t>, κατά την υλοποίηση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Τυχόν </a:t>
            </a:r>
            <a:r>
              <a:rPr lang="el-GR" u="sng" dirty="0">
                <a:latin typeface="Times New Roman" panose="02020603050405020304" pitchFamily="18" charset="0"/>
                <a:cs typeface="Times New Roman" panose="02020603050405020304" pitchFamily="18" charset="0"/>
              </a:rPr>
              <a:t>επιλέξιμα “</a:t>
            </a:r>
            <a:r>
              <a:rPr lang="el-GR" u="sng" dirty="0" err="1">
                <a:latin typeface="Times New Roman" panose="02020603050405020304" pitchFamily="18" charset="0"/>
                <a:cs typeface="Times New Roman" panose="02020603050405020304" pitchFamily="18" charset="0"/>
              </a:rPr>
              <a:t>force-majeure</a:t>
            </a:r>
            <a:r>
              <a:rPr lang="el-GR" u="sng" dirty="0">
                <a:latin typeface="Times New Roman" panose="02020603050405020304" pitchFamily="18" charset="0"/>
                <a:cs typeface="Times New Roman" panose="02020603050405020304" pitchFamily="18" charset="0"/>
              </a:rPr>
              <a:t>” έξοδα συγκαταλέγονται στον αρχικό εγκεκριμένο προϋπολογισμό</a:t>
            </a: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313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a:t>
            </a:r>
            <a:r>
              <a:rPr lang="en-GB" sz="2800" b="1" dirty="0">
                <a:solidFill>
                  <a:schemeClr val="bg1"/>
                </a:solidFill>
                <a:ea typeface="+mj-ea"/>
                <a:cs typeface="+mj-cs"/>
              </a:rPr>
              <a:t>2</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295163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881320" cy="752513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marL="342900" indent="-342900" algn="just">
              <a:buFont typeface="Wingdings" panose="05000000000000000000" pitchFamily="2" charset="2"/>
              <a:buChar char="§"/>
              <a:tabLst>
                <a:tab pos="357188" algn="l"/>
              </a:tabLst>
            </a:pPr>
            <a:endParaRPr lang="el-GR" sz="2000" b="1" dirty="0"/>
          </a:p>
          <a:p>
            <a:pPr algn="just"/>
            <a:endParaRPr lang="el-GR" sz="1000" b="1" dirty="0"/>
          </a:p>
          <a:p>
            <a:pPr algn="just"/>
            <a:r>
              <a:rPr lang="el-GR" b="1" u="sng" dirty="0">
                <a:latin typeface="Times New Roman" panose="02020603050405020304" pitchFamily="18" charset="0"/>
                <a:cs typeface="Times New Roman" panose="02020603050405020304" pitchFamily="18" charset="0"/>
              </a:rPr>
              <a:t>Ως υπογράφοντες τη συμφωνία (άμεσα και έμμεσα), οι δικαιούχοι στο σύνολό τους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Φέρουν </a:t>
            </a:r>
            <a:r>
              <a:rPr lang="el-GR" u="sng" dirty="0">
                <a:latin typeface="Times New Roman" panose="02020603050405020304" pitchFamily="18" charset="0"/>
                <a:cs typeface="Times New Roman" panose="02020603050405020304" pitchFamily="18" charset="0"/>
              </a:rPr>
              <a:t>πλήρη ευθύνη έναντι της </a:t>
            </a:r>
            <a:r>
              <a:rPr lang="el-GR" u="sng" dirty="0" err="1">
                <a:latin typeface="Times New Roman" panose="02020603050405020304" pitchFamily="18" charset="0"/>
                <a:cs typeface="Times New Roman" panose="02020603050405020304" pitchFamily="18" charset="0"/>
              </a:rPr>
              <a:t>χορηγούσας</a:t>
            </a:r>
            <a:r>
              <a:rPr lang="el-GR" u="sng" dirty="0">
                <a:latin typeface="Times New Roman" panose="02020603050405020304" pitchFamily="18" charset="0"/>
                <a:cs typeface="Times New Roman" panose="02020603050405020304" pitchFamily="18" charset="0"/>
              </a:rPr>
              <a:t> Εθνικής Υπηρεσίας για την εφαρμογή της συμφωνίας</a:t>
            </a:r>
            <a:r>
              <a:rPr lang="el-GR" dirty="0">
                <a:latin typeface="Times New Roman" panose="02020603050405020304" pitchFamily="18" charset="0"/>
                <a:cs typeface="Times New Roman" panose="02020603050405020304" pitchFamily="18" charset="0"/>
              </a:rPr>
              <a:t> και για τη συμμόρφωση με όλες τις υποχρεώσεις που απορρέουν από αυτήν/τους όρους και προϋποθέσεις που καθορίζονται σε αυτήν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διαθέτουν τους κατάλληλους πόρους</a:t>
            </a:r>
            <a:r>
              <a:rPr lang="el-GR" dirty="0">
                <a:latin typeface="Times New Roman" panose="02020603050405020304" pitchFamily="18" charset="0"/>
                <a:cs typeface="Times New Roman" panose="02020603050405020304" pitchFamily="18" charset="0"/>
              </a:rPr>
              <a:t> για την υλοποίηση του έργου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Ευθύνονται για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Εάν ένας από τους δικαιούχους δεν υλοποιήσει το μέρος της δράσης που του αναλογεί, οι υπόλοιποι δικαιούχοι πρέπει να διασφαλίσουν ότι το μέρος αυτό θα υλοποιηθεί από κάποιον ή κάποιους εξ’ αυτών</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παραμείνουν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επιλέξιμοι για ολόκληρη τη διάρκεια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Οι συνεισφορές κατ’ αποκοπή ποσών που συνδέονται με έναν δικαιούχο είναι επιλέξιμες μόνο για όσο χρονικό διάστημα είναι επιλέξιμος ο δικαιούχος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επικαιροποιούν τις πληροφορίες που είναι αποθηκευμένες στο εργαλείο διαχείρισης και υποβολής εκθέσεων, </a:t>
            </a:r>
            <a:r>
              <a:rPr lang="el-GR" dirty="0">
                <a:latin typeface="Times New Roman" panose="02020603050405020304" pitchFamily="18" charset="0"/>
                <a:cs typeface="Times New Roman" panose="02020603050405020304" pitchFamily="18" charset="0"/>
                <a:sym typeface="Wingdings" panose="05000000000000000000" pitchFamily="2" charset="2"/>
              </a:rPr>
              <a:t>συμπεριλαμβανομένων των στοιχείων τους (επωνυμία, διεύθυνση, νόμιμος εκπρόσωπος, νομική μορφή, είδος οργανισμού)</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Οφείλουν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ενημερώνουν την χορηγούσα ΕΥ και τους άλλους δικαιούχους για γεγονότα ή συνθήκες που ενδέχεται να επηρεάσουν ή να καθυστερήσουν την υλοποίηση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να επηρεάσουν τα οικονομικά συμφέροντα της ΕΕ</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(3/25)</a:t>
            </a:r>
            <a:endParaRPr lang="en-GB" sz="2800" b="1" dirty="0">
              <a:solidFill>
                <a:schemeClr val="bg1"/>
              </a:solidFill>
              <a:ea typeface="+mj-ea"/>
              <a:cs typeface="+mj-cs"/>
            </a:endParaRPr>
          </a:p>
        </p:txBody>
      </p:sp>
    </p:spTree>
    <p:extLst>
      <p:ext uri="{BB962C8B-B14F-4D97-AF65-F5344CB8AC3E}">
        <p14:creationId xmlns:p14="http://schemas.microsoft.com/office/powerpoint/2010/main" val="57802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65026" y="908720"/>
            <a:ext cx="11935630" cy="643253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Παρακολουθεί την ορθή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Ό</a:t>
            </a:r>
            <a:r>
              <a:rPr lang="el-GR" dirty="0">
                <a:latin typeface="Times New Roman" panose="02020603050405020304" pitchFamily="18" charset="0"/>
                <a:cs typeface="Times New Roman" panose="02020603050405020304" pitchFamily="18" charset="0"/>
              </a:rPr>
              <a:t>πως περιγράφεται στο παράρτημα 1 και σε συμμόρφωση με τις διατάξεις της Συμφωνίας, τους όρους της Πρόσκλησης 2023 και όλες τις έννομες υποχρεώσεις που απορρέουν από το εφαρμοστέο δίκαιο</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Εκτελεί </a:t>
            </a:r>
            <a:r>
              <a:rPr lang="el-GR" u="sng" dirty="0">
                <a:latin typeface="Times New Roman" panose="02020603050405020304" pitchFamily="18" charset="0"/>
                <a:cs typeface="Times New Roman" panose="02020603050405020304" pitchFamily="18" charset="0"/>
              </a:rPr>
              <a:t>χρέη μεσολαβητή μεταξύ των υπόλοιπων εταίρων και της συντονιστικής Εθνικής Υπηρεσίας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εγγυήσεις προχρηματοδότησης</a:t>
            </a:r>
            <a:r>
              <a:rPr lang="el-GR" dirty="0">
                <a:latin typeface="Times New Roman" panose="02020603050405020304" pitchFamily="18" charset="0"/>
                <a:cs typeface="Times New Roman" panose="02020603050405020304" pitchFamily="18" charset="0"/>
              </a:rPr>
              <a:t> (όπου ισχύει)</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Ζητεί από τους υπόλοιπους δικαιούχους όλα τα έγγραφα ή πληροφορίες που απαιτούνται</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εξακριβώνει την ποιότητα και την πληρότητά τους</a:t>
            </a:r>
            <a:r>
              <a:rPr lang="el-GR" dirty="0">
                <a:latin typeface="Times New Roman" panose="02020603050405020304" pitchFamily="18" charset="0"/>
                <a:cs typeface="Times New Roman" panose="02020603050405020304" pitchFamily="18" charset="0"/>
              </a:rPr>
              <a:t>, πριν τα διαβιβάσει στη συντονιστική Εθνική Υπηρεσία ή στην ΕΕ για τη διενέργεια ελέγχων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εκθέσεις και τα παραδοτέα του έργου</a:t>
            </a:r>
            <a:r>
              <a:rPr lang="el-GR" dirty="0">
                <a:latin typeface="Times New Roman" panose="02020603050405020304" pitchFamily="18" charset="0"/>
                <a:cs typeface="Times New Roman" panose="02020603050405020304" pitchFamily="18" charset="0"/>
              </a:rPr>
              <a:t> εντός των προκαθορισμένων χρονικών πλαισίων</a:t>
            </a:r>
          </a:p>
          <a:p>
            <a:pPr marL="285750" indent="-2857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Κατανέμει έγκαιρα στους άλλους δικαιούχους τις πληρωμές</a:t>
            </a:r>
            <a:r>
              <a:rPr lang="el-GR" dirty="0">
                <a:latin typeface="Times New Roman" panose="02020603050405020304" pitchFamily="18" charset="0"/>
                <a:cs typeface="Times New Roman" panose="02020603050405020304" pitchFamily="18" charset="0"/>
              </a:rPr>
              <a:t> που λαμβάνει από την Εθνική του Υπηρεσία </a:t>
            </a:r>
            <a:r>
              <a:rPr lang="el-GR" u="sng" dirty="0">
                <a:latin typeface="Times New Roman" panose="02020603050405020304" pitchFamily="18" charset="0"/>
                <a:cs typeface="Times New Roman" panose="02020603050405020304" pitchFamily="18" charset="0"/>
              </a:rPr>
              <a:t>μέσω τραπεζικής εντολής</a:t>
            </a:r>
            <a:r>
              <a:rPr lang="el-GR" dirty="0">
                <a:latin typeface="Times New Roman" panose="02020603050405020304" pitchFamily="18" charset="0"/>
                <a:cs typeface="Times New Roman" panose="02020603050405020304" pitchFamily="18" charset="0"/>
              </a:rPr>
              <a:t> (είναι κάτι που συχνά ελέγχεται κατά τη διάρκεια ενός επιτόπιου ελέγχου)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Ενημερώνει τη συντονιστική Εθνική Υπηρεσία σχετικά με τις πληρωμές που πραγματοποιεί στους άλλους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δικαιούχους</a:t>
            </a:r>
            <a:r>
              <a:rPr lang="el-GR" dirty="0">
                <a:latin typeface="Times New Roman" panose="02020603050405020304" pitchFamily="18" charset="0"/>
                <a:cs typeface="Times New Roman" panose="02020603050405020304" pitchFamily="18" charset="0"/>
              </a:rPr>
              <a:t> (εφόσον και όποτε απαιτείται), προσκομίζοντας τα σχετικά αποδεικτικά</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(4/25)</a:t>
            </a:r>
            <a:endParaRPr lang="en-GB" sz="2800" b="1" dirty="0">
              <a:solidFill>
                <a:schemeClr val="bg1"/>
              </a:solidFill>
              <a:ea typeface="+mj-ea"/>
              <a:cs typeface="+mj-cs"/>
            </a:endParaRPr>
          </a:p>
        </p:txBody>
      </p:sp>
    </p:spTree>
    <p:extLst>
      <p:ext uri="{BB962C8B-B14F-4D97-AF65-F5344CB8AC3E}">
        <p14:creationId xmlns:p14="http://schemas.microsoft.com/office/powerpoint/2010/main" val="263850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1144" y="1052736"/>
            <a:ext cx="11810736" cy="72327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Ενημερώνει τη συντονιστική Εθνική Υπηρεσία σε όλες τις περιπτώσεις που απαιτείται τροποποίηση της Συμφωνίας Επιχορήγησης και ειδικότερα, όταν: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Προκύπτει αλλαγή στην επίσημη ονομασία, τη διεύθυνση ή τον νόμιμο εκπρόσωπο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Αλλάζει η νομική, οικονομική, τεχνική, οργανωτική κατάσταση ή η κατάσταση ιδιοκτησίας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Ένας εκ των εταίρων οργανισμών περιέρχεται σε κατάσταση αποκλεισμού από το Πρόγραμμα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συντονιστής δεν επιτρέπεται να μεταβιβάζει τα ανωτέρω καθήκοντα ή να συνάπτει συμβάσεις υπεργολαβίας για </a:t>
            </a:r>
          </a:p>
          <a:p>
            <a:pPr algn="just"/>
            <a:r>
              <a:rPr lang="el-GR" sz="1700" i="1" dirty="0">
                <a:latin typeface="Times New Roman" panose="02020603050405020304" pitchFamily="18" charset="0"/>
                <a:cs typeface="Times New Roman" panose="02020603050405020304" pitchFamily="18" charset="0"/>
              </a:rPr>
              <a:t>αυτά με κανέναν άλλο δικαιούχο ή τρίτο μέρος (συμπεριλαμβανομένων των συνδεδεμένων εταίρων)</a:t>
            </a:r>
          </a:p>
          <a:p>
            <a:pPr marL="285750" indent="-285750" algn="just">
              <a:buFont typeface="Wingdings" panose="05000000000000000000" pitchFamily="2" charset="2"/>
              <a:buChar char="ü"/>
            </a:pPr>
            <a:endParaRPr lang="el-GR" sz="1700" i="1" dirty="0">
              <a:latin typeface="Times New Roman" panose="02020603050405020304" pitchFamily="18" charset="0"/>
              <a:cs typeface="Times New Roman" panose="02020603050405020304" pitchFamily="18" charset="0"/>
            </a:endParaRPr>
          </a:p>
          <a:p>
            <a:pPr algn="just"/>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(5/25)</a:t>
            </a:r>
            <a:endParaRPr lang="en-GB" sz="2800" b="1" dirty="0">
              <a:solidFill>
                <a:schemeClr val="bg1"/>
              </a:solidFill>
              <a:ea typeface="+mj-ea"/>
              <a:cs typeface="+mj-cs"/>
            </a:endParaRPr>
          </a:p>
        </p:txBody>
      </p:sp>
    </p:spTree>
    <p:extLst>
      <p:ext uri="{BB962C8B-B14F-4D97-AF65-F5344CB8AC3E}">
        <p14:creationId xmlns:p14="http://schemas.microsoft.com/office/powerpoint/2010/main" val="192172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908720"/>
            <a:ext cx="11810736" cy="6524863"/>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a:t>
            </a:r>
            <a:r>
              <a:rPr lang="el-GR" sz="2000" b="1" dirty="0"/>
              <a:t> –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Θεωρείται καλή πρακτική η υπογραφή επιπρόσθετων συμφωνιών μεταξύ δικαιούχων, που να καλύπτουν τα εξής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Εσωτερική οργάνωση</a:t>
            </a:r>
            <a:r>
              <a:rPr lang="el-GR" dirty="0">
                <a:latin typeface="Times New Roman" panose="02020603050405020304" pitchFamily="18" charset="0"/>
                <a:cs typeface="Times New Roman" panose="02020603050405020304" pitchFamily="18" charset="0"/>
              </a:rPr>
              <a:t> κοινοπραξίας</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Διαχείριση της </a:t>
            </a:r>
            <a:r>
              <a:rPr lang="el-GR" u="sng" dirty="0">
                <a:latin typeface="Times New Roman" panose="02020603050405020304" pitchFamily="18" charset="0"/>
                <a:cs typeface="Times New Roman" panose="02020603050405020304" pitchFamily="18" charset="0"/>
              </a:rPr>
              <a:t>πρόσβασης στο εργαλείο υποβολής εκθέσεων</a:t>
            </a:r>
            <a:r>
              <a:rPr lang="el-GR" dirty="0">
                <a:latin typeface="Times New Roman" panose="02020603050405020304" pitchFamily="18" charset="0"/>
                <a:cs typeface="Times New Roman" panose="02020603050405020304" pitchFamily="18" charset="0"/>
              </a:rPr>
              <a:t> και διαχείρισης του Erasmus + </a:t>
            </a:r>
            <a:r>
              <a:rPr lang="el-GR" u="sng"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Χρονοδιάγραμμα και προϋποθέσεις πραγματοποίησης πληρωμών</a:t>
            </a:r>
            <a:r>
              <a:rPr lang="el-GR" dirty="0">
                <a:latin typeface="Times New Roman" panose="02020603050405020304" pitchFamily="18" charset="0"/>
                <a:cs typeface="Times New Roman" panose="02020603050405020304" pitchFamily="18" charset="0"/>
              </a:rPr>
              <a:t> από τον συντονιστή στους εταίρους</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Οικονομική ευθύνη σε περίπτωση ανακτήσεων ποσών</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Δικαιώματα πρόσβασης σε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Διευθέτηση εσωτερικών διαφορών/συγκρούσεων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επεξεργασίας προσωπικών δεδομένων και χρήσης αποτελεσμάτων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εμπιστευτικότητας δεδομένων, εγγράφων ή άλλου υλικού</a:t>
            </a:r>
          </a:p>
          <a:p>
            <a:pPr algn="just"/>
            <a:r>
              <a:rPr lang="el-GR" dirty="0">
                <a:latin typeface="Times New Roman" panose="02020603050405020304" pitchFamily="18" charset="0"/>
                <a:cs typeface="Times New Roman" panose="02020603050405020304" pitchFamily="18" charset="0"/>
              </a:rPr>
              <a:t> </a:t>
            </a:r>
          </a:p>
          <a:p>
            <a:pPr algn="just"/>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r>
              <a:rPr lang="el-GR" sz="1700" i="1" dirty="0">
                <a:latin typeface="Times New Roman" panose="02020603050405020304" pitchFamily="18" charset="0"/>
                <a:cs typeface="Times New Roman" panose="02020603050405020304" pitchFamily="18" charset="0"/>
              </a:rPr>
              <a:t>1. Ενδέχεται να ζητηθούν από την ΕΥ ως υποστηρικτικό έγγραφο σε περιπτώσεις ελέγχων</a:t>
            </a:r>
          </a:p>
          <a:p>
            <a:pPr algn="just"/>
            <a:r>
              <a:rPr lang="el-GR" sz="1700" i="1" dirty="0">
                <a:latin typeface="Times New Roman" panose="02020603050405020304" pitchFamily="18" charset="0"/>
                <a:cs typeface="Times New Roman" panose="02020603050405020304" pitchFamily="18" charset="0"/>
              </a:rPr>
              <a:t>2. Δεν μπορούν να περιλαμβάνουν καμία διάταξη που να αντίκειται στη Συμφωνία Επιχορήγησης</a:t>
            </a: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708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(6/25)</a:t>
            </a:r>
            <a:endParaRPr lang="en-GB" sz="2800" b="1" dirty="0">
              <a:solidFill>
                <a:schemeClr val="bg1"/>
              </a:solidFill>
              <a:ea typeface="+mj-ea"/>
              <a:cs typeface="+mj-cs"/>
            </a:endParaRPr>
          </a:p>
        </p:txBody>
      </p:sp>
    </p:spTree>
    <p:extLst>
      <p:ext uri="{BB962C8B-B14F-4D97-AF65-F5344CB8AC3E}">
        <p14:creationId xmlns:p14="http://schemas.microsoft.com/office/powerpoint/2010/main" val="125122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45537" y="3124027"/>
            <a:ext cx="6946575" cy="35702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ΕΝΟΤΗΤΕΣ, ΠΑΡΑΡΤΗΜΑΤΑ ΚΑΙ ΥΠΟΓΡΑΦΗ ΣΥΜΦΩΝΙΑ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245622"/>
            <a:ext cx="11428048" cy="623247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9</a:t>
            </a:r>
            <a:r>
              <a:rPr lang="el-GR" sz="2000" b="1" dirty="0"/>
              <a:t> – </a:t>
            </a:r>
            <a:r>
              <a:rPr lang="el-GR" sz="2000" b="1" u="sng" dirty="0"/>
              <a:t>Υπεργολαβία</a:t>
            </a:r>
            <a:r>
              <a:rPr lang="el-GR" sz="2000" b="1" dirty="0"/>
              <a:t>: </a:t>
            </a:r>
          </a:p>
          <a:p>
            <a:pPr algn="just">
              <a:tabLst>
                <a:tab pos="357188" algn="l"/>
              </a:tabLst>
            </a:pPr>
            <a:endParaRPr lang="el-GR" sz="2000" b="1" dirty="0"/>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u="sng" dirty="0"/>
              <a:t>Εάν είναι αναγκαία για την υλοποίηση της δράσης</a:t>
            </a:r>
            <a:r>
              <a:rPr lang="el-GR" dirty="0"/>
              <a:t>, είναι δυνατή η συμμετοχή υπεργολάβων</a:t>
            </a:r>
          </a:p>
          <a:p>
            <a:pPr algn="just">
              <a:tabLst>
                <a:tab pos="357188" algn="l"/>
              </a:tabLst>
            </a:pPr>
            <a:endParaRPr lang="el-GR" dirty="0"/>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Η υπεργολαβία υπηρεσιών επιτρέπεται</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εφόσον δεν καλύπτει βασικές δραστηριότητες</a:t>
            </a:r>
            <a:r>
              <a:rPr lang="el-GR" dirty="0">
                <a:latin typeface="Times New Roman" panose="02020603050405020304" pitchFamily="18" charset="0"/>
                <a:cs typeface="Times New Roman" panose="02020603050405020304" pitchFamily="18" charset="0"/>
              </a:rPr>
              <a:t> από τις οποίες εξαρτάται άμεσα η επίτευξη των στόχων της δράσης</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Το εκάστοτε ποσό που αντιστοιχεί σε υπεργολαβία πρέπει να περιλαμβάνεται στο ποσό της δραστηριότητας</a:t>
            </a:r>
            <a:r>
              <a:rPr lang="el-GR" dirty="0">
                <a:latin typeface="Times New Roman" panose="02020603050405020304" pitchFamily="18" charset="0"/>
                <a:cs typeface="Times New Roman" panose="02020603050405020304" pitchFamily="18" charset="0"/>
              </a:rPr>
              <a:t> που συνδέεται με την εν λόγω υπεργολαβία</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δαπάνες των δικαιούχων για την ανάθεση σε υπεργολάβους θεωρούνται ότι καλύπτονται πλήρως από το εγκεκριμένο κατ’ </a:t>
            </a:r>
            <a:r>
              <a:rPr lang="el-GR" u="sng" dirty="0" err="1">
                <a:latin typeface="Times New Roman" panose="02020603050405020304" pitchFamily="18" charset="0"/>
                <a:cs typeface="Times New Roman" panose="02020603050405020304" pitchFamily="18" charset="0"/>
              </a:rPr>
              <a:t>αποκοπήν</a:t>
            </a:r>
            <a:r>
              <a:rPr lang="el-GR" u="sng" dirty="0">
                <a:latin typeface="Times New Roman" panose="02020603050405020304" pitchFamily="18" charset="0"/>
                <a:cs typeface="Times New Roman" panose="02020603050405020304" pitchFamily="18" charset="0"/>
              </a:rPr>
              <a:t> ποσό</a:t>
            </a:r>
            <a:r>
              <a:rPr lang="el-GR" dirty="0">
                <a:latin typeface="Times New Roman" panose="02020603050405020304" pitchFamily="18" charset="0"/>
                <a:cs typeface="Times New Roman" panose="02020603050405020304" pitchFamily="18" charset="0"/>
              </a:rPr>
              <a:t>, ανεξαρτήτως των πραγματικών δαπανών για </a:t>
            </a:r>
            <a:r>
              <a:rPr lang="el-GR" dirty="0" err="1">
                <a:latin typeface="Times New Roman" panose="02020603050405020304" pitchFamily="18" charset="0"/>
                <a:cs typeface="Times New Roman" panose="02020603050405020304" pitchFamily="18" charset="0"/>
              </a:rPr>
              <a:t>υπεργολαβική</a:t>
            </a:r>
            <a:r>
              <a:rPr lang="el-GR" dirty="0">
                <a:latin typeface="Times New Roman" panose="02020603050405020304" pitchFamily="18" charset="0"/>
                <a:cs typeface="Times New Roman" panose="02020603050405020304" pitchFamily="18" charset="0"/>
              </a:rPr>
              <a:t> ανάθεση (εάν υπάρχουν)</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φορείς που δικαιούνται να διεξάγουν ελέγχους που αφορούν τη δράση (Άρθρο 25) δικαιούνται να ασκούν το δικαίωμά τους αυτό και προς τους υπεργολάβους</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170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(7/25)</a:t>
            </a:r>
            <a:endParaRPr lang="en-GB" sz="2800" b="1" dirty="0">
              <a:solidFill>
                <a:schemeClr val="bg1"/>
              </a:solidFill>
              <a:ea typeface="+mj-ea"/>
              <a:cs typeface="+mj-cs"/>
            </a:endParaRPr>
          </a:p>
        </p:txBody>
      </p:sp>
    </p:spTree>
    <p:extLst>
      <p:ext uri="{BB962C8B-B14F-4D97-AF65-F5344CB8AC3E}">
        <p14:creationId xmlns:p14="http://schemas.microsoft.com/office/powerpoint/2010/main" val="328504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1052736"/>
            <a:ext cx="11691400" cy="647869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15 </a:t>
            </a:r>
            <a:r>
              <a:rPr lang="el-GR" sz="2000" b="1" dirty="0"/>
              <a:t>– </a:t>
            </a:r>
            <a:r>
              <a:rPr lang="el-GR" sz="2000" b="1" u="sng" dirty="0"/>
              <a:t>Προστασία Δεδομένων</a:t>
            </a:r>
            <a:r>
              <a:rPr lang="el-GR" sz="2000" b="1" dirty="0"/>
              <a:t>: </a:t>
            </a:r>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dirty="0"/>
              <a:t>Οι δικαιούχοι </a:t>
            </a:r>
            <a:r>
              <a:rPr lang="el-GR" u="sng" dirty="0"/>
              <a:t>πρέπει να εφαρμόσουν μέτρα</a:t>
            </a:r>
            <a:r>
              <a:rPr lang="el-GR" dirty="0"/>
              <a:t>, προκειμένου οι πράξεις τους για επεξεργασία προσωπικών δεδομένων να συμβαδίζουν με τον Ευρωπαϊκό Κανονισμό «</a:t>
            </a:r>
            <a:r>
              <a:rPr lang="en-GB" dirty="0">
                <a:hlinkClick r:id="rId3"/>
              </a:rPr>
              <a:t>Regulation (EU) 2018/1725 of the European Parliament and of the Council of 23 October 2018 on the protection of natural persons with regard to the processing of personal data by the Union institutions, bodies, offices and agencies and on the free movement of such data, and repealing Regulation (EC) No 45/2001 and Decision No 1247/2002/EC</a:t>
            </a:r>
            <a:r>
              <a:rPr lang="el-GR" dirty="0"/>
              <a:t>»</a:t>
            </a:r>
            <a:r>
              <a:rPr lang="en-GB" dirty="0"/>
              <a:t>.</a:t>
            </a:r>
            <a:endParaRPr lang="el-GR" dirty="0"/>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μπορούν να παρέχουν στο προσωπικό τους πρόσβαση στα δεδομένα προσωπικού χαρακτήρα μόνον εφόσον αυτό είναι απολύτως απαραίτητο</a:t>
            </a:r>
            <a:r>
              <a:rPr lang="el-GR" dirty="0">
                <a:latin typeface="Times New Roman" panose="02020603050405020304" pitchFamily="18" charset="0"/>
                <a:cs typeface="Times New Roman" panose="02020603050405020304" pitchFamily="18" charset="0"/>
              </a:rPr>
              <a:t> για την εφαρμογή, τη διαχείριση και την παρακολούθηση της Συμφωνίας και </a:t>
            </a:r>
            <a:r>
              <a:rPr lang="el-GR" u="sng" dirty="0">
                <a:latin typeface="Times New Roman" panose="02020603050405020304" pitchFamily="18" charset="0"/>
                <a:cs typeface="Times New Roman" panose="02020603050405020304" pitchFamily="18" charset="0"/>
              </a:rPr>
              <a:t>μόνον εφόσον το προσωπικό υπόκειται σε υποχρέωση εμπιστευτικότητας</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ενημερώνουν τα υποκείμενα των δεδομένων σχετικά με την τρόπο επεξεργασίας των προσωπικών τους δεδομένων</a:t>
            </a:r>
            <a:r>
              <a:rPr lang="el-GR" dirty="0">
                <a:latin typeface="Times New Roman" panose="02020603050405020304" pitchFamily="18" charset="0"/>
                <a:cs typeface="Times New Roman" panose="02020603050405020304" pitchFamily="18" charset="0"/>
              </a:rPr>
              <a:t> και να τους παρέχουν τη </a:t>
            </a:r>
            <a:r>
              <a:rPr lang="el-GR" dirty="0">
                <a:latin typeface="Times New Roman" panose="02020603050405020304" pitchFamily="18" charset="0"/>
                <a:cs typeface="Times New Roman" panose="02020603050405020304" pitchFamily="18" charset="0"/>
                <a:hlinkClick r:id="rId4"/>
              </a:rPr>
              <a:t>δήλωση περί </a:t>
            </a:r>
            <a:r>
              <a:rPr lang="el-GR" dirty="0" err="1">
                <a:latin typeface="Times New Roman" panose="02020603050405020304" pitchFamily="18" charset="0"/>
                <a:cs typeface="Times New Roman" panose="02020603050405020304" pitchFamily="18" charset="0"/>
                <a:hlinkClick r:id="rId4"/>
              </a:rPr>
              <a:t>ιδιωτικότητας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αναφέρουν στην τελική έκθεση τα μέτρα που έχουν ληφθεί</a:t>
            </a:r>
            <a:r>
              <a:rPr lang="el-GR" dirty="0">
                <a:latin typeface="Times New Roman" panose="02020603050405020304" pitchFamily="18" charset="0"/>
                <a:cs typeface="Times New Roman" panose="02020603050405020304" pitchFamily="18" charset="0"/>
              </a:rPr>
              <a:t> για τη διασφάλιση της συμμόρφωσης των </a:t>
            </a:r>
            <a:r>
              <a:rPr lang="el-GR" dirty="0" err="1">
                <a:latin typeface="Times New Roman" panose="02020603050405020304" pitchFamily="18" charset="0"/>
                <a:cs typeface="Times New Roman" panose="02020603050405020304" pitchFamily="18" charset="0"/>
              </a:rPr>
              <a:t>πράξεών</a:t>
            </a:r>
            <a:r>
              <a:rPr lang="el-GR" dirty="0">
                <a:latin typeface="Times New Roman" panose="02020603050405020304" pitchFamily="18" charset="0"/>
                <a:cs typeface="Times New Roman" panose="02020603050405020304" pitchFamily="18" charset="0"/>
              </a:rPr>
              <a:t> τους για επεξεργασία δεδομένων με τον κανονισμό 2018/1725.</a:t>
            </a: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456728" y="176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(8/25)</a:t>
            </a:r>
            <a:endParaRPr lang="en-GB" sz="2800" b="1" dirty="0">
              <a:solidFill>
                <a:schemeClr val="bg1"/>
              </a:solidFill>
              <a:ea typeface="+mj-ea"/>
              <a:cs typeface="+mj-cs"/>
            </a:endParaRPr>
          </a:p>
        </p:txBody>
      </p:sp>
    </p:spTree>
    <p:extLst>
      <p:ext uri="{BB962C8B-B14F-4D97-AF65-F5344CB8AC3E}">
        <p14:creationId xmlns:p14="http://schemas.microsoft.com/office/powerpoint/2010/main" val="74358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16 </a:t>
            </a:r>
            <a:r>
              <a:rPr lang="el-GR" sz="2000" b="1" dirty="0"/>
              <a:t>– </a:t>
            </a:r>
            <a:r>
              <a:rPr lang="el-GR" sz="2000" b="1" u="sng" dirty="0"/>
              <a:t>Δικαιώματα Πνευματικής Ιδιοκτησίας</a:t>
            </a:r>
            <a:r>
              <a:rPr lang="el-GR" sz="2000" b="1" dirty="0"/>
              <a:t>: </a:t>
            </a:r>
          </a:p>
          <a:p>
            <a:pPr algn="just">
              <a:tabLst>
                <a:tab pos="357188" algn="l"/>
              </a:tabLst>
            </a:pPr>
            <a:endParaRPr lang="el-GR" sz="2000" b="1" dirty="0"/>
          </a:p>
          <a:p>
            <a:pPr algn="just">
              <a:tabLst>
                <a:tab pos="357188" algn="l"/>
              </a:tabLst>
            </a:pPr>
            <a:r>
              <a:rPr lang="el-GR" b="1" u="sng" dirty="0" err="1">
                <a:latin typeface="Times New Roman" panose="02020603050405020304" pitchFamily="18" charset="0"/>
                <a:cs typeface="Times New Roman" panose="02020603050405020304" pitchFamily="18" charset="0"/>
              </a:rPr>
              <a:t>Προϋπάρχοντα</a:t>
            </a:r>
            <a:r>
              <a:rPr lang="el-GR" b="1" u="sng" dirty="0">
                <a:latin typeface="Times New Roman" panose="02020603050405020304" pitchFamily="18" charset="0"/>
                <a:cs typeface="Times New Roman" panose="02020603050405020304" pitchFamily="18" charset="0"/>
              </a:rPr>
              <a:t> στοιχεία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παρέχουν ο ένας στον άλλο, καθώς και στις άλλες συμμετέχουσες οντότητες</a:t>
            </a:r>
            <a:r>
              <a:rPr lang="el-GR" dirty="0">
                <a:latin typeface="Times New Roman" panose="02020603050405020304" pitchFamily="18" charset="0"/>
                <a:cs typeface="Times New Roman" panose="02020603050405020304" pitchFamily="18" charset="0"/>
              </a:rPr>
              <a:t> (π.χ. στους συνδεδεμένους εταίρους), </a:t>
            </a:r>
            <a:r>
              <a:rPr lang="el-GR" u="sng" dirty="0">
                <a:latin typeface="Times New Roman" panose="02020603050405020304" pitchFamily="18" charset="0"/>
                <a:cs typeface="Times New Roman" panose="02020603050405020304" pitchFamily="18" charset="0"/>
              </a:rPr>
              <a:t>πρόσβαση στα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r>
              <a:rPr lang="el-GR" dirty="0">
                <a:latin typeface="Times New Roman" panose="02020603050405020304" pitchFamily="18" charset="0"/>
                <a:cs typeface="Times New Roman" panose="02020603050405020304" pitchFamily="18" charset="0"/>
              </a:rPr>
              <a:t> που έχουν κριθεί αναγκαία για την υλοποίηση της δράσης.</a:t>
            </a:r>
          </a:p>
          <a:p>
            <a:pPr marL="285750" indent="-285750" algn="just">
              <a:buFont typeface="Wingdings" panose="05000000000000000000" pitchFamily="2" charset="2"/>
              <a:buChar char="ü"/>
              <a:tabLst>
                <a:tab pos="357188" algn="l"/>
              </a:tabLst>
            </a:pPr>
            <a:r>
              <a:rPr lang="el-GR" dirty="0" err="1">
                <a:latin typeface="Times New Roman" panose="02020603050405020304" pitchFamily="18" charset="0"/>
                <a:cs typeface="Times New Roman" panose="02020603050405020304" pitchFamily="18" charset="0"/>
              </a:rPr>
              <a:t>Προϋπάρχον</a:t>
            </a:r>
            <a:r>
              <a:rPr lang="el-GR" dirty="0">
                <a:latin typeface="Times New Roman" panose="02020603050405020304" pitchFamily="18" charset="0"/>
                <a:cs typeface="Times New Roman" panose="02020603050405020304" pitchFamily="18" charset="0"/>
              </a:rPr>
              <a:t> στοιχείο είναι </a:t>
            </a:r>
            <a:r>
              <a:rPr lang="el-GR" u="sng" dirty="0">
                <a:latin typeface="Times New Roman" panose="02020603050405020304" pitchFamily="18" charset="0"/>
                <a:cs typeface="Times New Roman" panose="02020603050405020304" pitchFamily="18" charset="0"/>
              </a:rPr>
              <a:t>κάθε δεδομένο, τεχνογνωσία, πληροφορία ή δικαίωμα</a:t>
            </a:r>
            <a:r>
              <a:rPr lang="el-GR" dirty="0">
                <a:latin typeface="Times New Roman" panose="02020603050405020304" pitchFamily="18" charset="0"/>
                <a:cs typeface="Times New Roman" panose="02020603050405020304" pitchFamily="18" charset="0"/>
              </a:rPr>
              <a:t> (π.χ. δικαίωμα πνευματικής ιδιοκτησίας) </a:t>
            </a:r>
            <a:r>
              <a:rPr lang="el-GR" u="sng" dirty="0">
                <a:latin typeface="Times New Roman" panose="02020603050405020304" pitchFamily="18" charset="0"/>
                <a:cs typeface="Times New Roman" panose="02020603050405020304" pitchFamily="18" charset="0"/>
              </a:rPr>
              <a:t>που κατείχαν οι δικαιούχοι πριν από την προσχώρησή τους στη Συμφωνία και που απαιτείται για την υλοποίηση της δράσης</a:t>
            </a:r>
            <a:r>
              <a:rPr lang="el-GR" dirty="0">
                <a:latin typeface="Times New Roman" panose="02020603050405020304" pitchFamily="18" charset="0"/>
                <a:cs typeface="Times New Roman" panose="02020603050405020304" pitchFamily="18" charset="0"/>
              </a:rPr>
              <a:t>.</a:t>
            </a: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Κυριότητα Αποτελεσμάτων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Η ΕΥ </a:t>
            </a:r>
            <a:r>
              <a:rPr lang="el-GR" b="1" u="sng" dirty="0">
                <a:latin typeface="Times New Roman" panose="02020603050405020304" pitchFamily="18" charset="0"/>
                <a:cs typeface="Times New Roman" panose="02020603050405020304" pitchFamily="18" charset="0"/>
              </a:rPr>
              <a:t>ΔΕΝ</a:t>
            </a:r>
            <a:r>
              <a:rPr lang="el-GR" u="sng" dirty="0">
                <a:latin typeface="Times New Roman" panose="02020603050405020304" pitchFamily="18" charset="0"/>
                <a:cs typeface="Times New Roman" panose="02020603050405020304" pitchFamily="18" charset="0"/>
              </a:rPr>
              <a:t> αποκτά την κυριότητα των αποτελεσμάτων</a:t>
            </a:r>
            <a:r>
              <a:rPr lang="el-GR" dirty="0">
                <a:latin typeface="Times New Roman" panose="02020603050405020304" pitchFamily="18" charset="0"/>
                <a:cs typeface="Times New Roman" panose="02020603050405020304" pitchFamily="18" charset="0"/>
              </a:rPr>
              <a:t> που παράγονται στα πλαίσια του έργου, αλλά </a:t>
            </a:r>
            <a:r>
              <a:rPr lang="el-GR" u="sng" dirty="0">
                <a:latin typeface="Times New Roman" panose="02020603050405020304" pitchFamily="18" charset="0"/>
                <a:cs typeface="Times New Roman" panose="02020603050405020304" pitchFamily="18" charset="0"/>
              </a:rPr>
              <a:t>έχει το δικαίωμα να κάνει χρήση του υλικού/των εγγράφων που λαμβάνει από τους δικαιούχους και των παραδοτέων του έργου</a:t>
            </a:r>
            <a:r>
              <a:rPr lang="el-GR" dirty="0">
                <a:latin typeface="Times New Roman" panose="02020603050405020304" pitchFamily="18" charset="0"/>
                <a:cs typeface="Times New Roman" panose="02020603050405020304" pitchFamily="18" charset="0"/>
              </a:rPr>
              <a:t> για σκοπούς πολιτικής, ενημέρωσης, επικοινωνίας, διάδοσης και δημοσιότητας, κατά τη διάρκεια της δράσης ή κατόπιν ολοκλήρωσής της.</a:t>
            </a: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Εάν οι δικαιούχοι παράγουν εκπαιδευτικό υλικό στο πλαίσιο του έργου, το υλικό αυτό πρέπει να διατίθεται δωρεάν μέσω του διαδικτύου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 ανοικτές άδειες</a:t>
            </a:r>
            <a:r>
              <a:rPr lang="el-GR" dirty="0">
                <a:latin typeface="Times New Roman" panose="02020603050405020304" pitchFamily="18" charset="0"/>
                <a:cs typeface="Times New Roman" panose="02020603050405020304" pitchFamily="18" charset="0"/>
              </a:rPr>
              <a:t> (= παροχή δικαιώματος χρήσης του υλικού σε άλλους). Ο δικαιούχοι είναι ελεύθεροι να επιλέξουν το είδος της άδειας που τους εξυπηρετεί, καθορίζοντας έτσι την έκταση των δικαιωμάτων χρήσης που θα χορηγήσουν.</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(9/25)</a:t>
            </a:r>
            <a:endParaRPr lang="en-GB" sz="2800" b="1" dirty="0">
              <a:solidFill>
                <a:schemeClr val="bg1"/>
              </a:solidFill>
              <a:ea typeface="+mj-ea"/>
              <a:cs typeface="+mj-cs"/>
            </a:endParaRPr>
          </a:p>
        </p:txBody>
      </p:sp>
    </p:spTree>
    <p:extLst>
      <p:ext uri="{BB962C8B-B14F-4D97-AF65-F5344CB8AC3E}">
        <p14:creationId xmlns:p14="http://schemas.microsoft.com/office/powerpoint/2010/main" val="97527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665296" cy="804835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Προώθηση της δράσης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οφείλουν να προωθούν τη δράση και τα αποτελέσματά της</a:t>
            </a:r>
            <a:r>
              <a:rPr lang="el-GR" dirty="0">
                <a:latin typeface="Times New Roman" panose="02020603050405020304" pitchFamily="18" charset="0"/>
                <a:cs typeface="Times New Roman" panose="02020603050405020304" pitchFamily="18" charset="0"/>
              </a:rPr>
              <a:t>, παρέχοντας </a:t>
            </a:r>
            <a:r>
              <a:rPr lang="el-GR" dirty="0" err="1">
                <a:latin typeface="Times New Roman" panose="02020603050405020304" pitchFamily="18" charset="0"/>
                <a:cs typeface="Times New Roman" panose="02020603050405020304" pitchFamily="18" charset="0"/>
              </a:rPr>
              <a:t>στοχευμένη</a:t>
            </a:r>
            <a:r>
              <a:rPr lang="el-GR" dirty="0">
                <a:latin typeface="Times New Roman" panose="02020603050405020304" pitchFamily="18" charset="0"/>
                <a:cs typeface="Times New Roman" panose="02020603050405020304" pitchFamily="18" charset="0"/>
              </a:rPr>
              <a:t> πληροφόρηση σε πολλαπλά ακροατήρια, με στρατηγικό, συνεκτικό και αποτελεσματικό τρόπο.</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Ευρωπαϊκή Σημαία και Δήλωση Χρηματοδότησης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δραστηριότητες διάδοσης/επικοινωνίας των δικαιούχων οι οποίες σχετίζονται με τη δράση</a:t>
            </a:r>
            <a:r>
              <a:rPr lang="el-GR" dirty="0">
                <a:latin typeface="Times New Roman" panose="02020603050405020304" pitchFamily="18" charset="0"/>
                <a:cs typeface="Times New Roman" panose="02020603050405020304" pitchFamily="18" charset="0"/>
              </a:rPr>
              <a:t> (π.χ. ανάπτυξη σχέσεων με τα μέσα ενημέρωσης, συνέδρια, ενημερωτικό υλικό, </a:t>
            </a:r>
            <a:r>
              <a:rPr lang="el-GR" dirty="0" err="1">
                <a:latin typeface="Times New Roman" panose="02020603050405020304" pitchFamily="18" charset="0"/>
                <a:cs typeface="Times New Roman" panose="02020603050405020304" pitchFamily="18" charset="0"/>
              </a:rPr>
              <a:t>ιστότοποι</a:t>
            </a:r>
            <a:r>
              <a:rPr lang="el-GR" dirty="0">
                <a:latin typeface="Times New Roman" panose="02020603050405020304" pitchFamily="18" charset="0"/>
                <a:cs typeface="Times New Roman" panose="02020603050405020304" pitchFamily="18" charset="0"/>
              </a:rPr>
              <a:t>, μέσα κοινωνικής δικτύωσης) και </a:t>
            </a:r>
            <a:r>
              <a:rPr lang="el-GR" u="sng" dirty="0">
                <a:latin typeface="Times New Roman" panose="02020603050405020304" pitchFamily="18" charset="0"/>
                <a:cs typeface="Times New Roman" panose="02020603050405020304" pitchFamily="18" charset="0"/>
              </a:rPr>
              <a:t>κάθε υποδομή που χρηματοδοτείται από την επιχορήγηση</a:t>
            </a:r>
            <a:r>
              <a:rPr lang="en-GB" u="sng"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πρέπει να αναγνωρίζουν τη στήριξη της ΕΕ και να προβάλλουν την ευρωπαϊκή σημαία (έμβλημα) και τη δήλωση χρηματοδότησης</a:t>
            </a:r>
            <a:r>
              <a:rPr lang="el-GR" dirty="0">
                <a:latin typeface="Times New Roman" panose="02020603050405020304" pitchFamily="18" charset="0"/>
                <a:cs typeface="Times New Roman" panose="02020603050405020304" pitchFamily="18" charset="0"/>
              </a:rPr>
              <a:t> (κατευθυντήριες γραμμές στον σύνδεσμο </a:t>
            </a:r>
            <a:r>
              <a:rPr lang="en-GB" dirty="0">
                <a:latin typeface="Times New Roman" panose="02020603050405020304" pitchFamily="18" charset="0"/>
                <a:cs typeface="Times New Roman" panose="02020603050405020304" pitchFamily="18" charset="0"/>
                <a:hlinkClick r:id="rId3"/>
              </a:rPr>
              <a:t>https://commission.europa.eu/resources-partners/european-commission-visual-identity_el</a:t>
            </a:r>
            <a:r>
              <a:rPr lang="en-GB" dirty="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sz="1700" i="1" u="sng" dirty="0">
                <a:latin typeface="Times New Roman" panose="02020603050405020304" pitchFamily="18" charset="0"/>
                <a:cs typeface="Times New Roman" panose="02020603050405020304" pitchFamily="18" charset="0"/>
              </a:rPr>
              <a:t>Σημειώσεις για τη Χρήση Εμβλήματος</a:t>
            </a:r>
            <a:r>
              <a:rPr lang="el-GR" sz="1700" i="1" dirty="0">
                <a:latin typeface="Times New Roman" panose="02020603050405020304" pitchFamily="18" charset="0"/>
                <a:cs typeface="Times New Roman" panose="02020603050405020304" pitchFamily="18" charset="0"/>
              </a:rPr>
              <a:t>:</a:t>
            </a:r>
            <a:endParaRPr lang="en-GB" sz="1700" i="1" dirty="0">
              <a:latin typeface="Times New Roman" panose="02020603050405020304" pitchFamily="18" charset="0"/>
              <a:cs typeface="Times New Roman" panose="02020603050405020304" pitchFamily="18" charset="0"/>
            </a:endParaRPr>
          </a:p>
          <a:p>
            <a:pPr algn="just">
              <a:tabLst>
                <a:tab pos="357188" algn="l"/>
              </a:tabLst>
            </a:pPr>
            <a:r>
              <a:rPr lang="el-GR" sz="1700" i="1" dirty="0">
                <a:latin typeface="Times New Roman" panose="02020603050405020304" pitchFamily="18" charset="0"/>
                <a:cs typeface="Times New Roman" panose="02020603050405020304" pitchFamily="18" charset="0"/>
              </a:rPr>
              <a:t>1. Το έμβλημα πρέπει να παραμένει διακριτό και δεν επιτρέπεται η τροποποίησή του με την προσθήκη άλλων οπτικών σημάτων</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ή κειμένου</a:t>
            </a:r>
            <a:r>
              <a:rPr lang="en-GB" sz="1700" i="1" dirty="0">
                <a:latin typeface="Times New Roman" panose="02020603050405020304" pitchFamily="18" charset="0"/>
                <a:cs typeface="Times New Roman" panose="02020603050405020304" pitchFamily="18" charset="0"/>
              </a:rPr>
              <a:t>.</a:t>
            </a:r>
          </a:p>
          <a:p>
            <a:pPr algn="just">
              <a:tabLst>
                <a:tab pos="357188" algn="l"/>
              </a:tabLst>
            </a:pPr>
            <a:r>
              <a:rPr lang="el-GR" sz="1700" i="1" dirty="0">
                <a:latin typeface="Times New Roman" panose="02020603050405020304" pitchFamily="18" charset="0"/>
                <a:cs typeface="Times New Roman" panose="02020603050405020304" pitchFamily="18" charset="0"/>
              </a:rPr>
              <a:t>2. Όταν το έμβλημα εμφανίζεται σε συνδυασμό με άλλα λογότυπα, πρέπει να τοποθετείται σε εξίσου εμφανές σημείο.</a:t>
            </a:r>
          </a:p>
          <a:p>
            <a:pPr algn="just">
              <a:tabLst>
                <a:tab pos="357188" algn="l"/>
              </a:tabLst>
            </a:pPr>
            <a:r>
              <a:rPr lang="el-GR" sz="1700" i="1" dirty="0">
                <a:latin typeface="Times New Roman" panose="02020603050405020304" pitchFamily="18" charset="0"/>
                <a:cs typeface="Times New Roman" panose="02020603050405020304" pitchFamily="18" charset="0"/>
              </a:rPr>
              <a:t>3. Οι δικαιούχοι μπορούν να χρησιμοποιούν το έμβλημα χωρίς προηγούμενη έγκριση από την ΕΥ. Ωστόσο, αυτό δεν τους </a:t>
            </a:r>
          </a:p>
          <a:p>
            <a:pPr algn="just">
              <a:tabLst>
                <a:tab pos="357188" algn="l"/>
              </a:tabLst>
            </a:pPr>
            <a:r>
              <a:rPr lang="el-GR" sz="1700" i="1" dirty="0">
                <a:latin typeface="Times New Roman" panose="02020603050405020304" pitchFamily="18" charset="0"/>
                <a:cs typeface="Times New Roman" panose="02020603050405020304" pitchFamily="18" charset="0"/>
              </a:rPr>
              <a:t>παρέχει το δικαίωμα αποκλειστικής χρήσης. </a:t>
            </a: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(10/25)</a:t>
            </a:r>
            <a:endParaRPr lang="en-GB" sz="2800" b="1" dirty="0">
              <a:solidFill>
                <a:schemeClr val="bg1"/>
              </a:solidFill>
              <a:ea typeface="+mj-ea"/>
              <a:cs typeface="+mj-cs"/>
            </a:endParaRPr>
          </a:p>
        </p:txBody>
      </p:sp>
    </p:spTree>
    <p:extLst>
      <p:ext uri="{BB962C8B-B14F-4D97-AF65-F5344CB8AC3E}">
        <p14:creationId xmlns:p14="http://schemas.microsoft.com/office/powerpoint/2010/main" val="37864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51445"/>
            <a:ext cx="11809312" cy="592469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Προβολή – Δήλωση Αποποίησης Ευθύνης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Σε κάθε δραστηριότητα επικοινωνίας ή διάδοσης που σχετίζεται με τη δράση</a:t>
            </a:r>
            <a:r>
              <a:rPr lang="el-GR" dirty="0">
                <a:latin typeface="Times New Roman" panose="02020603050405020304" pitchFamily="18" charset="0"/>
                <a:cs typeface="Times New Roman" panose="02020603050405020304" pitchFamily="18" charset="0"/>
              </a:rPr>
              <a:t> πρέπει, επίσης, </a:t>
            </a:r>
            <a:r>
              <a:rPr lang="el-GR" u="sng" dirty="0">
                <a:latin typeface="Times New Roman" panose="02020603050405020304" pitchFamily="18" charset="0"/>
                <a:cs typeface="Times New Roman" panose="02020603050405020304" pitchFamily="18" charset="0"/>
              </a:rPr>
              <a:t>να αναγράφεται η ακόλουθη δήλωση αποποίησης ευθύνης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dirty="0">
                <a:latin typeface="Times New Roman" panose="02020603050405020304" pitchFamily="18" charset="0"/>
                <a:cs typeface="Times New Roman" panose="02020603050405020304" pitchFamily="18" charset="0"/>
              </a:rPr>
              <a:t>«Με τη χρηματοδότηση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[ονομασία της </a:t>
            </a:r>
            <a:r>
              <a:rPr lang="el-GR" dirty="0" err="1">
                <a:latin typeface="Times New Roman" panose="02020603050405020304" pitchFamily="18" charset="0"/>
                <a:cs typeface="Times New Roman" panose="02020603050405020304" pitchFamily="18" charset="0"/>
              </a:rPr>
              <a:t>χορηγούσας</a:t>
            </a:r>
            <a:r>
              <a:rPr lang="el-GR" dirty="0">
                <a:latin typeface="Times New Roman" panose="02020603050405020304" pitchFamily="18" charset="0"/>
                <a:cs typeface="Times New Roman" panose="02020603050405020304" pitchFamily="18" charset="0"/>
              </a:rPr>
              <a:t> αρχής]. Ούτε η Ευρωπαϊκή Ένωση ούτε η χορηγούσα αρχή μπορούν να θεωρηθούν υπεύθυνες γι’ αυτές.»</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Πλατφόρμα Διάδοσης των Αποτελεσμάτων του Προγράμματος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sz="1800" dirty="0">
                <a:solidFill>
                  <a:srgbClr val="000000"/>
                </a:solidFill>
                <a:effectLst/>
                <a:latin typeface="Times New Roman" panose="02020603050405020304" pitchFamily="18" charset="0"/>
                <a:ea typeface="Times New Roman" panose="02020603050405020304" pitchFamily="18" charset="0"/>
              </a:rPr>
              <a:t>Ο συντονιστής έχει την </a:t>
            </a:r>
            <a:r>
              <a:rPr lang="el-GR" sz="1800" u="sng" dirty="0">
                <a:solidFill>
                  <a:srgbClr val="000000"/>
                </a:solidFill>
                <a:effectLst/>
                <a:latin typeface="Times New Roman" panose="02020603050405020304" pitchFamily="18" charset="0"/>
                <a:ea typeface="Times New Roman" panose="02020603050405020304" pitchFamily="18" charset="0"/>
              </a:rPr>
              <a:t>υποχρέωση να δημοσιεύσει τα αποτελέσματα του έργου στην </a:t>
            </a:r>
            <a:r>
              <a:rPr lang="el-GR" u="sng" dirty="0">
                <a:solidFill>
                  <a:srgbClr val="000000"/>
                </a:solidFill>
                <a:latin typeface="Times New Roman" panose="02020603050405020304" pitchFamily="18" charset="0"/>
                <a:ea typeface="Times New Roman" panose="02020603050405020304" pitchFamily="18" charset="0"/>
              </a:rPr>
              <a:t>Π</a:t>
            </a:r>
            <a:r>
              <a:rPr lang="el-GR" sz="1800" u="sng" dirty="0">
                <a:solidFill>
                  <a:srgbClr val="000000"/>
                </a:solidFill>
                <a:effectLst/>
                <a:latin typeface="Times New Roman" panose="02020603050405020304" pitchFamily="18" charset="0"/>
                <a:ea typeface="Times New Roman" panose="02020603050405020304" pitchFamily="18" charset="0"/>
              </a:rPr>
              <a:t>λατφόρμα Διάδοσης </a:t>
            </a:r>
            <a:r>
              <a:rPr lang="el-GR" u="sng" dirty="0">
                <a:solidFill>
                  <a:srgbClr val="000000"/>
                </a:solidFill>
                <a:latin typeface="Times New Roman" panose="02020603050405020304" pitchFamily="18" charset="0"/>
                <a:ea typeface="Times New Roman" panose="02020603050405020304" pitchFamily="18" charset="0"/>
              </a:rPr>
              <a:t>Α</a:t>
            </a:r>
            <a:r>
              <a:rPr lang="el-GR" sz="1800" u="sng" dirty="0">
                <a:solidFill>
                  <a:srgbClr val="000000"/>
                </a:solidFill>
                <a:effectLst/>
                <a:latin typeface="Times New Roman" panose="02020603050405020304" pitchFamily="18" charset="0"/>
                <a:ea typeface="Times New Roman" panose="02020603050405020304" pitchFamily="18" charset="0"/>
              </a:rPr>
              <a:t>ποτελεσμάτων των έργων</a:t>
            </a:r>
            <a:r>
              <a:rPr lang="el-GR" sz="1800" dirty="0">
                <a:solidFill>
                  <a:srgbClr val="000000"/>
                </a:solidFill>
                <a:effectLst/>
                <a:latin typeface="Times New Roman" panose="02020603050405020304" pitchFamily="18" charset="0"/>
                <a:ea typeface="Times New Roman" panose="02020603050405020304" pitchFamily="18" charset="0"/>
              </a:rPr>
              <a:t> του Προγράμματος Erasmus + </a:t>
            </a:r>
            <a:r>
              <a:rPr lang="el-GR" sz="1800" u="sng" dirty="0">
                <a:solidFill>
                  <a:srgbClr val="0088CC"/>
                </a:solidFill>
                <a:effectLst/>
                <a:latin typeface="Times New Roman" panose="02020603050405020304" pitchFamily="18" charset="0"/>
                <a:ea typeface="Times New Roman" panose="02020603050405020304" pitchFamily="18" charset="0"/>
              </a:rPr>
              <a:t>(http://ec.europa.eu/programmes/erasmus-plus/projects).</a:t>
            </a: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4818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(11/25)</a:t>
            </a:r>
            <a:endParaRPr lang="en-GB" sz="2800" b="1" dirty="0">
              <a:solidFill>
                <a:schemeClr val="bg1"/>
              </a:solidFill>
              <a:ea typeface="+mj-ea"/>
              <a:cs typeface="+mj-cs"/>
            </a:endParaRPr>
          </a:p>
        </p:txBody>
      </p:sp>
    </p:spTree>
    <p:extLst>
      <p:ext uri="{BB962C8B-B14F-4D97-AF65-F5344CB8AC3E}">
        <p14:creationId xmlns:p14="http://schemas.microsoft.com/office/powerpoint/2010/main" val="282770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27265"/>
            <a:ext cx="11784632" cy="73712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19 </a:t>
            </a:r>
            <a:r>
              <a:rPr lang="el-GR" sz="2000" b="1" dirty="0"/>
              <a:t>– </a:t>
            </a:r>
            <a:r>
              <a:rPr lang="el-GR" sz="2000" b="1" u="sng" dirty="0"/>
              <a:t>Γενικές Υποχρεώσεις Παροχής Πληροφοριών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Αιτήσεις Παροχής Πληροφοριών</a:t>
            </a:r>
            <a:r>
              <a:rPr lang="en-GB"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δικαιούχοι πρέπει να παρέχουν — κατά τη διάρκεια της δράσης ή μεταγενέστερα — οποιαδήποτε πληροφορία ζητηθεί</a:t>
            </a:r>
            <a:r>
              <a:rPr lang="el-GR" dirty="0">
                <a:latin typeface="Times New Roman" panose="02020603050405020304" pitchFamily="18" charset="0"/>
                <a:cs typeface="Times New Roman" panose="02020603050405020304" pitchFamily="18" charset="0"/>
              </a:rPr>
              <a:t>, προκειμένου να επαληθευτεί η </a:t>
            </a:r>
            <a:r>
              <a:rPr lang="el-GR" dirty="0" err="1">
                <a:latin typeface="Times New Roman" panose="02020603050405020304" pitchFamily="18" charset="0"/>
                <a:cs typeface="Times New Roman" panose="02020603050405020304" pitchFamily="18" charset="0"/>
              </a:rPr>
              <a:t>επιλεξιμότητα</a:t>
            </a:r>
            <a:r>
              <a:rPr lang="el-GR" dirty="0">
                <a:latin typeface="Times New Roman" panose="02020603050405020304" pitchFamily="18" charset="0"/>
                <a:cs typeface="Times New Roman" panose="02020603050405020304" pitchFamily="18" charset="0"/>
              </a:rPr>
              <a:t> των ποσών που έχουν δηλωθεί, η ορθή υλοποίηση της δράσης και η συμμόρφωση με κάθε άλλη υποχρέωση που απορρέει από τη συμφωνία.</a:t>
            </a:r>
            <a:r>
              <a:rPr lang="en-GB"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tabLst>
                <a:tab pos="357188" algn="l"/>
              </a:tabLst>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πληροφορίες που παρέχονται πρέπει να είναι </a:t>
            </a:r>
            <a:r>
              <a:rPr lang="el-GR" u="sng" dirty="0">
                <a:latin typeface="Times New Roman" panose="02020603050405020304" pitchFamily="18" charset="0"/>
                <a:cs typeface="Times New Roman" panose="02020603050405020304" pitchFamily="18" charset="0"/>
              </a:rPr>
              <a:t>ακριβείς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σαφείς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πλήρεις</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στην απαιτούμενη μορφή</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b="1" dirty="0"/>
          </a:p>
          <a:p>
            <a:pPr marL="285750" indent="-285750" algn="just">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 </a:t>
            </a:r>
            <a:r>
              <a:rPr lang="el-GR" sz="2000" b="1" u="sng" dirty="0"/>
              <a:t>Άρθρο 20 </a:t>
            </a:r>
            <a:r>
              <a:rPr lang="el-GR" sz="2000" b="1" dirty="0"/>
              <a:t>– </a:t>
            </a:r>
            <a:r>
              <a:rPr lang="el-GR" sz="2000" b="1" u="sng" dirty="0"/>
              <a:t>Τήρηση Αρχείων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Χρονική διάρκεια τήρησης εγγράφων από δικαιούχους</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Για τουλάχιστον </a:t>
            </a:r>
            <a:r>
              <a:rPr lang="el-GR" u="sng" dirty="0">
                <a:solidFill>
                  <a:srgbClr val="308879"/>
                </a:solidFill>
                <a:latin typeface="Times New Roman" panose="02020603050405020304" pitchFamily="18" charset="0"/>
                <a:cs typeface="Times New Roman" panose="02020603050405020304" pitchFamily="18" charset="0"/>
              </a:rPr>
              <a:t>5 έτη</a:t>
            </a:r>
            <a:r>
              <a:rPr lang="el-GR" dirty="0">
                <a:solidFill>
                  <a:srgbClr val="308879"/>
                </a:solidFill>
                <a:latin typeface="Times New Roman" panose="02020603050405020304" pitchFamily="18" charset="0"/>
                <a:cs typeface="Times New Roman" panose="02020603050405020304" pitchFamily="18" charset="0"/>
              </a:rPr>
              <a:t> (ή 3 για επιχορηγήσεις που δεν υπερβαίνουν το ποσό των 60 000 EUR) </a:t>
            </a:r>
            <a:r>
              <a:rPr lang="el-GR" u="sng" dirty="0">
                <a:solidFill>
                  <a:srgbClr val="308879"/>
                </a:solidFill>
                <a:latin typeface="Times New Roman" panose="02020603050405020304" pitchFamily="18" charset="0"/>
                <a:cs typeface="Times New Roman" panose="02020603050405020304" pitchFamily="18" charset="0"/>
              </a:rPr>
              <a:t>μετά την τελική πληρωμή</a:t>
            </a:r>
            <a:r>
              <a:rPr lang="el-GR" dirty="0">
                <a:solidFill>
                  <a:srgbClr val="308879"/>
                </a:solidFill>
                <a:latin typeface="Times New Roman" panose="02020603050405020304" pitchFamily="18" charset="0"/>
                <a:cs typeface="Times New Roman" panose="02020603050405020304" pitchFamily="18" charset="0"/>
              </a:rPr>
              <a:t>.</a:t>
            </a:r>
          </a:p>
          <a:p>
            <a:pPr algn="just"/>
            <a:endParaRPr lang="el-GR" u="sng"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Μέχρι το τέλος των διαδικασιών, στην περίπτωση που βρίσκονται σε εξέλιξη έλεγχοι, έρευνες και αντιδικίες</a:t>
            </a:r>
            <a:r>
              <a:rPr lang="el-GR" dirty="0">
                <a:solidFill>
                  <a:srgbClr val="308879"/>
                </a:solidFill>
                <a:latin typeface="Times New Roman" panose="02020603050405020304" pitchFamily="18" charset="0"/>
                <a:cs typeface="Times New Roman" panose="02020603050405020304" pitchFamily="18" charset="0"/>
              </a:rPr>
              <a:t> που </a:t>
            </a:r>
          </a:p>
          <a:p>
            <a:pPr algn="just"/>
            <a:r>
              <a:rPr lang="el-GR" dirty="0">
                <a:solidFill>
                  <a:srgbClr val="308879"/>
                </a:solidFill>
                <a:latin typeface="Times New Roman" panose="02020603050405020304" pitchFamily="18" charset="0"/>
                <a:cs typeface="Times New Roman" panose="02020603050405020304" pitchFamily="18" charset="0"/>
              </a:rPr>
              <a:t>αφορούν το έργο.</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(12/25)</a:t>
            </a:r>
            <a:endParaRPr lang="en-GB" sz="2800" b="1" dirty="0">
              <a:solidFill>
                <a:schemeClr val="bg1"/>
              </a:solidFill>
              <a:ea typeface="+mj-ea"/>
              <a:cs typeface="+mj-cs"/>
            </a:endParaRPr>
          </a:p>
        </p:txBody>
      </p:sp>
    </p:spTree>
    <p:extLst>
      <p:ext uri="{BB962C8B-B14F-4D97-AF65-F5344CB8AC3E}">
        <p14:creationId xmlns:p14="http://schemas.microsoft.com/office/powerpoint/2010/main" val="170333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34807"/>
            <a:ext cx="10892014" cy="524759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20 </a:t>
            </a:r>
            <a:r>
              <a:rPr lang="el-GR" sz="2000" b="1" dirty="0"/>
              <a:t>– </a:t>
            </a:r>
            <a:r>
              <a:rPr lang="el-GR" sz="2000" b="1" u="sng" dirty="0"/>
              <a:t>Τήρηση Αρχείων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Είδος αρχείων που πρέπει να τηρούνται</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Αρχεία και Δικαιολογητικά Έγγραφα που αποδεικνύουν την (ορθή) υλοποίηση της δράσης</a:t>
            </a:r>
            <a:r>
              <a:rPr lang="el-GR" dirty="0">
                <a:latin typeface="Times New Roman" panose="02020603050405020304" pitchFamily="18" charset="0"/>
                <a:cs typeface="Times New Roman" panose="02020603050405020304" pitchFamily="18" charset="0"/>
              </a:rPr>
              <a:t> (ορθή υλοποίηση του έργου και επίτευξη των επιδιωκόμενων αποτελεσμάτων του) και </a:t>
            </a:r>
            <a:r>
              <a:rPr lang="el-GR" u="sng" dirty="0">
                <a:latin typeface="Times New Roman" panose="02020603050405020304" pitchFamily="18" charset="0"/>
                <a:cs typeface="Times New Roman" panose="02020603050405020304" pitchFamily="18" charset="0"/>
              </a:rPr>
              <a:t>όχι αρχεία των δαπανών που έχουν όντως πραγματοποιηθεί</a:t>
            </a:r>
          </a:p>
          <a:p>
            <a:pPr algn="just"/>
            <a:endParaRPr lang="el-GR"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Παρά το γεγονός ότι από τη Συμφωνία Επιχορήγησης δεν απορρέει υποχρέωση για τήρηση οικονομικών αρχείων, η  υποχρέωση αυτή μπορεί να προκύπτει από την Εθνική Νομοθεσία της χώρας του συντονιστή ή τις εσωτερικές του διαδικασίες ως οργανισμού. Είναι ευθύνη του ίδιου του συντονιστή να συμμορφώνεται προς τα πιο πάνω. </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Μορφή αρχείων</a:t>
            </a:r>
            <a:r>
              <a:rPr lang="el-GR" dirty="0">
                <a:latin typeface="Times New Roman" panose="02020603050405020304" pitchFamily="18" charset="0"/>
                <a:cs typeface="Times New Roman" panose="02020603050405020304" pitchFamily="18" charset="0"/>
              </a:rPr>
              <a:t>: Οι δικαιούχοι πρέπει να </a:t>
            </a:r>
            <a:r>
              <a:rPr lang="el-GR" sz="1800" dirty="0">
                <a:effectLst/>
                <a:latin typeface="Times New Roman" panose="02020603050405020304" pitchFamily="18" charset="0"/>
                <a:ea typeface="Times New Roman" panose="02020603050405020304" pitchFamily="18" charset="0"/>
              </a:rPr>
              <a:t>τηρούν τα </a:t>
            </a:r>
            <a:r>
              <a:rPr lang="el-GR" sz="1800" u="sng" dirty="0">
                <a:effectLst/>
                <a:latin typeface="Times New Roman" panose="02020603050405020304" pitchFamily="18" charset="0"/>
                <a:ea typeface="Times New Roman" panose="02020603050405020304" pitchFamily="18" charset="0"/>
              </a:rPr>
              <a:t>πρωτότυπα έγγραφα</a:t>
            </a:r>
            <a:r>
              <a:rPr lang="el-GR" sz="1800" dirty="0">
                <a:effectLst/>
                <a:latin typeface="Times New Roman" panose="02020603050405020304" pitchFamily="18" charset="0"/>
                <a:ea typeface="Times New Roman" panose="02020603050405020304" pitchFamily="18" charset="0"/>
              </a:rPr>
              <a:t>. </a:t>
            </a:r>
            <a:r>
              <a:rPr lang="el-GR" sz="1800" u="sng" dirty="0">
                <a:effectLst/>
                <a:latin typeface="Times New Roman" panose="02020603050405020304" pitchFamily="18" charset="0"/>
                <a:ea typeface="Times New Roman" panose="02020603050405020304" pitchFamily="18" charset="0"/>
              </a:rPr>
              <a:t>Τα ψηφιακά και ψηφιοποιημένα έγγραφα θεωρούνται πρωτότυπα, εφόσον αυτό επιτρέπεται από το εφαρμοστέο εθνικό δίκαιο</a:t>
            </a:r>
            <a:r>
              <a:rPr lang="el-GR" sz="1800" dirty="0">
                <a:effectLst/>
                <a:latin typeface="Times New Roman" panose="02020603050405020304" pitchFamily="18" charset="0"/>
                <a:ea typeface="Times New Roman" panose="02020603050405020304" pitchFamily="18" charset="0"/>
              </a:rPr>
              <a:t>. </a:t>
            </a:r>
          </a:p>
          <a:p>
            <a:pPr marR="301625" algn="just">
              <a:spcAft>
                <a:spcPts val="900"/>
              </a:spcAft>
            </a:pPr>
            <a:endParaRPr lang="el-GR" sz="1700" i="1" u="sng" dirty="0">
              <a:latin typeface="Times New Roman" panose="02020603050405020304" pitchFamily="18" charset="0"/>
              <a:ea typeface="Times New Roman" panose="02020603050405020304" pitchFamily="18" charset="0"/>
            </a:endParaRPr>
          </a:p>
          <a:p>
            <a:pPr marR="301625" algn="just">
              <a:spcAft>
                <a:spcPts val="900"/>
              </a:spcAft>
            </a:pPr>
            <a:r>
              <a:rPr lang="el-GR" sz="1700" i="1" u="sng" dirty="0">
                <a:latin typeface="Times New Roman" panose="02020603050405020304" pitchFamily="18" charset="0"/>
                <a:ea typeface="Times New Roman" panose="02020603050405020304" pitchFamily="18" charset="0"/>
              </a:rPr>
              <a:t>Σημείωση</a:t>
            </a:r>
            <a:r>
              <a:rPr lang="el-GR" sz="1700" i="1" dirty="0">
                <a:latin typeface="Times New Roman" panose="02020603050405020304" pitchFamily="18" charset="0"/>
                <a:ea typeface="Times New Roman" panose="02020603050405020304" pitchFamily="18" charset="0"/>
              </a:rPr>
              <a:t>: </a:t>
            </a:r>
            <a:r>
              <a:rPr lang="el-GR" sz="1700" i="1" dirty="0">
                <a:effectLst/>
                <a:latin typeface="Times New Roman" panose="02020603050405020304" pitchFamily="18" charset="0"/>
                <a:ea typeface="Times New Roman" panose="02020603050405020304" pitchFamily="18" charset="0"/>
              </a:rPr>
              <a:t>Η χορηγούσα αρχή μπορεί να δεχτεί μη πρωτότυπα έγγραφα, εφόσον προσφέρουν συγκρίσιμο επίπεδο βεβαιότητας</a:t>
            </a: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986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(13/25)</a:t>
            </a:r>
            <a:endParaRPr lang="en-GB" sz="2800" b="1" dirty="0">
              <a:solidFill>
                <a:schemeClr val="bg1"/>
              </a:solidFill>
              <a:ea typeface="+mj-ea"/>
              <a:cs typeface="+mj-cs"/>
            </a:endParaRPr>
          </a:p>
        </p:txBody>
      </p:sp>
    </p:spTree>
    <p:extLst>
      <p:ext uri="{BB962C8B-B14F-4D97-AF65-F5344CB8AC3E}">
        <p14:creationId xmlns:p14="http://schemas.microsoft.com/office/powerpoint/2010/main" val="163133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720161" cy="8048357"/>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συντονιστής </a:t>
            </a:r>
            <a:r>
              <a:rPr lang="el-GR" u="sng" dirty="0">
                <a:latin typeface="Times New Roman" panose="02020603050405020304" pitchFamily="18" charset="0"/>
                <a:cs typeface="Times New Roman" panose="02020603050405020304" pitchFamily="18" charset="0"/>
              </a:rPr>
              <a:t>πρέπει να χρησιμοποιεί το διαδικτυακό εργαλείο υποβολής εκθέσεων και διαχείρισης που παρέχει η Ευρωπαϊκή Επιτροπή</a:t>
            </a:r>
            <a:r>
              <a:rPr lang="el-GR" dirty="0">
                <a:latin typeface="Times New Roman" panose="02020603050405020304" pitchFamily="18" charset="0"/>
                <a:cs typeface="Times New Roman" panose="02020603050405020304" pitchFamily="18" charset="0"/>
              </a:rPr>
              <a:t> για την καταγραφή όλων των πληροφοριών σχετικά με τις δραστηριότητες που πραγματοποιούνται στο πλαίσιο του έργου και για να συμπληρώνει και να υποβάλλει:</a:t>
            </a:r>
          </a:p>
          <a:p>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έκθεση/εκθέσεις προόδου (Δεν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περιοδική έκθεση/Τις περιοδικές εκθέσεις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τελική έκθεση (Περιλαμβάνει το αίτημα τελικής πληρωμής)</a:t>
            </a:r>
          </a:p>
          <a:p>
            <a:endParaRPr lang="el-GR" i="1" u="sng" dirty="0">
              <a:latin typeface="Times New Roman" panose="02020603050405020304" pitchFamily="18" charset="0"/>
              <a:cs typeface="Times New Roman" panose="02020603050405020304" pitchFamily="18" charset="0"/>
            </a:endParaRPr>
          </a:p>
          <a:p>
            <a:endParaRPr lang="el-GR" sz="1700" i="1"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tabLst>
                <a:tab pos="357188" algn="l"/>
              </a:tabLst>
            </a:pPr>
            <a:r>
              <a:rPr lang="el-GR" sz="1700" i="1" dirty="0">
                <a:latin typeface="Times New Roman" panose="02020603050405020304" pitchFamily="18" charset="0"/>
                <a:cs typeface="Times New Roman" panose="02020603050405020304" pitchFamily="18" charset="0"/>
              </a:rPr>
              <a:t>1.   Το χρονοδιάγραμμα της υποβολής εκθέσεων κάθε έργου περιέχεται στο σημείο 4.2 του δελτίου δεδομένων της Συμφωνίας Επιχορήγησης</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οικονομικές καταστάσεις που περιλαμβάνονται στις εκθέσεις πρέπει να συντάσσονται σε Ευρώ</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εκθέσεις πρέπει να υποβάλλονται στη γλώσσα της Συμφωνίας, εκτός εάν γίνει μία διαφορετική γραπτή συμφωνία με την ΕΥ</a:t>
            </a: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232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(14/25)</a:t>
            </a:r>
            <a:endParaRPr lang="en-GB" sz="2800" b="1" dirty="0">
              <a:solidFill>
                <a:schemeClr val="bg1"/>
              </a:solidFill>
              <a:ea typeface="+mj-ea"/>
              <a:cs typeface="+mj-cs"/>
            </a:endParaRPr>
          </a:p>
        </p:txBody>
      </p:sp>
    </p:spTree>
    <p:extLst>
      <p:ext uri="{BB962C8B-B14F-4D97-AF65-F5344CB8AC3E}">
        <p14:creationId xmlns:p14="http://schemas.microsoft.com/office/powerpoint/2010/main" val="226935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705562"/>
            <a:ext cx="10585176" cy="621708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πρόσβαση στο εργαλείο διαχείρισης εκθέσεων (</a:t>
            </a:r>
            <a:r>
              <a:rPr lang="en-GB" dirty="0">
                <a:latin typeface="Times New Roman" panose="02020603050405020304" pitchFamily="18" charset="0"/>
                <a:cs typeface="Times New Roman" panose="02020603050405020304" pitchFamily="18" charset="0"/>
              </a:rPr>
              <a:t>Beneficiary Module)</a:t>
            </a:r>
            <a:r>
              <a:rPr lang="el-GR" dirty="0">
                <a:latin typeface="Times New Roman" panose="02020603050405020304" pitchFamily="18" charset="0"/>
                <a:cs typeface="Times New Roman" panose="02020603050405020304" pitchFamily="18" charset="0"/>
              </a:rPr>
              <a:t>, οι δικαιούχοι κάνουν </a:t>
            </a:r>
            <a:r>
              <a:rPr lang="el-GR" u="sng" dirty="0" err="1">
                <a:latin typeface="Times New Roman" panose="02020603050405020304" pitchFamily="18" charset="0"/>
                <a:cs typeface="Times New Roman" panose="02020603050405020304" pitchFamily="18" charset="0"/>
              </a:rPr>
              <a:t>log</a:t>
            </a:r>
            <a:r>
              <a:rPr lang="el-GR" u="sng" dirty="0">
                <a:latin typeface="Times New Roman" panose="02020603050405020304" pitchFamily="18" charset="0"/>
                <a:cs typeface="Times New Roman" panose="02020603050405020304" pitchFamily="18" charset="0"/>
              </a:rPr>
              <a:t> in στην Πλατφόρμα </a:t>
            </a:r>
            <a:r>
              <a:rPr lang="el-GR" i="1" u="sng" dirty="0">
                <a:latin typeface="Times New Roman" panose="02020603050405020304" pitchFamily="18" charset="0"/>
                <a:cs typeface="Times New Roman" panose="02020603050405020304" pitchFamily="18" charset="0"/>
                <a:hlinkClick r:id="rId3"/>
              </a:rPr>
              <a:t>Erasmus+ and European </a:t>
            </a:r>
            <a:r>
              <a:rPr lang="el-GR" i="1" u="sng" dirty="0" err="1">
                <a:latin typeface="Times New Roman" panose="02020603050405020304" pitchFamily="18" charset="0"/>
                <a:cs typeface="Times New Roman" panose="02020603050405020304" pitchFamily="18" charset="0"/>
                <a:hlinkClick r:id="rId3"/>
              </a:rPr>
              <a:t>Solidarity</a:t>
            </a:r>
            <a:r>
              <a:rPr lang="el-GR" i="1" u="sng" dirty="0">
                <a:latin typeface="Times New Roman" panose="02020603050405020304" pitchFamily="18" charset="0"/>
                <a:cs typeface="Times New Roman" panose="02020603050405020304" pitchFamily="18" charset="0"/>
                <a:hlinkClick r:id="rId3"/>
              </a:rPr>
              <a:t> </a:t>
            </a:r>
            <a:r>
              <a:rPr lang="el-GR" i="1" u="sng" dirty="0" err="1">
                <a:latin typeface="Times New Roman" panose="02020603050405020304" pitchFamily="18" charset="0"/>
                <a:cs typeface="Times New Roman" panose="02020603050405020304" pitchFamily="18" charset="0"/>
                <a:hlinkClick r:id="rId3"/>
              </a:rPr>
              <a:t>Corps</a:t>
            </a:r>
            <a:r>
              <a:rPr lang="el-GR" i="1" u="sng" dirty="0">
                <a:latin typeface="Times New Roman" panose="02020603050405020304" pitchFamily="18" charset="0"/>
                <a:cs typeface="Times New Roman" panose="02020603050405020304" pitchFamily="18" charset="0"/>
                <a:hlinkClick r:id="rId3"/>
              </a:rPr>
              <a:t> </a:t>
            </a:r>
            <a:r>
              <a:rPr lang="el-GR" i="1" u="sng" dirty="0" err="1">
                <a:latin typeface="Times New Roman" panose="02020603050405020304" pitchFamily="18" charset="0"/>
                <a:cs typeface="Times New Roman" panose="02020603050405020304" pitchFamily="18" charset="0"/>
                <a:hlinkClick r:id="rId3"/>
              </a:rPr>
              <a:t>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στη συνέχεια, από το αριστερό μενού επιλέγουν </a:t>
            </a:r>
            <a:r>
              <a:rPr lang="el-GR" i="1" u="sng" dirty="0">
                <a:latin typeface="Times New Roman" panose="02020603050405020304" pitchFamily="18" charset="0"/>
                <a:cs typeface="Times New Roman" panose="02020603050405020304" pitchFamily="18" charset="0"/>
              </a:rPr>
              <a:t>Projects</a:t>
            </a:r>
            <a:r>
              <a:rPr lang="el-GR" dirty="0">
                <a:latin typeface="Times New Roman" panose="02020603050405020304" pitchFamily="18" charset="0"/>
                <a:cs typeface="Times New Roman" panose="02020603050405020304" pitchFamily="18" charset="0"/>
              </a:rPr>
              <a:t> και μετά </a:t>
            </a:r>
            <a:r>
              <a:rPr lang="el-GR" i="1" u="sng" dirty="0" err="1">
                <a:latin typeface="Times New Roman" panose="02020603050405020304" pitchFamily="18" charset="0"/>
                <a:cs typeface="Times New Roman" panose="02020603050405020304" pitchFamily="18" charset="0"/>
              </a:rPr>
              <a:t>My</a:t>
            </a:r>
            <a:r>
              <a:rPr lang="el-GR" i="1" u="sng" dirty="0">
                <a:latin typeface="Times New Roman" panose="02020603050405020304" pitchFamily="18" charset="0"/>
                <a:cs typeface="Times New Roman" panose="02020603050405020304" pitchFamily="18" charset="0"/>
              </a:rPr>
              <a:t> Projects</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Τότε, </a:t>
            </a:r>
            <a:r>
              <a:rPr lang="el-GR" u="sng" dirty="0">
                <a:latin typeface="Times New Roman" panose="02020603050405020304" pitchFamily="18" charset="0"/>
                <a:cs typeface="Times New Roman" panose="02020603050405020304" pitchFamily="18" charset="0"/>
              </a:rPr>
              <a:t>ανοίγει η καρτέλα </a:t>
            </a:r>
            <a:r>
              <a:rPr lang="en-GB" i="1" u="sng" dirty="0">
                <a:latin typeface="Times New Roman" panose="02020603050405020304" pitchFamily="18" charset="0"/>
                <a:cs typeface="Times New Roman" panose="02020603050405020304" pitchFamily="18" charset="0"/>
              </a:rPr>
              <a:t>My Granted Projects</a:t>
            </a:r>
            <a:r>
              <a:rPr lang="en-GB"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την οποία επιλέγουν το Σχέδιο του οποίου την Έκθεση επιθυμούν να διαχειριστούν.</a:t>
            </a:r>
            <a:endParaRPr lang="en-GB"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ένα σχέδιο δημιουργηθεί μέσα στο </a:t>
            </a:r>
            <a:r>
              <a:rPr lang="el-GR" dirty="0" err="1">
                <a:latin typeface="Times New Roman" panose="02020603050405020304" pitchFamily="18" charset="0"/>
                <a:cs typeface="Times New Roman" panose="02020603050405020304" pitchFamily="18" charset="0"/>
              </a:rPr>
              <a:t>Beneficiary</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Module</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όλα τα βασικά πρόσωπα επικοινωνίας και οι νόμιμοι εκπρόσωποι των εταίρων οργανισμών, όπως δηλώθηκαν μέσα στην αίτηση για επιχορήγηση, λαμβάνουν σχετική αυτόματη ειδοποίηση</a:t>
            </a:r>
            <a:r>
              <a:rPr lang="el-GR" dirty="0">
                <a:latin typeface="Times New Roman" panose="02020603050405020304" pitchFamily="18" charset="0"/>
                <a:cs typeface="Times New Roman" panose="02020603050405020304" pitchFamily="18" charset="0"/>
              </a:rPr>
              <a:t> από το σύστημα</a:t>
            </a:r>
            <a:endParaRPr lang="en-GB"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Την ευθύνη για την καταχώρηση των πληροφοριών στο εργαλείο και την υποβολή της ενδιάμεσης και τελικής έκθεσης την φέρει ο συντονιστής του σχεδίου</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του σχεδίου είναι ο μόνος που έχει πρόσβαση και έχει την υποχρέωση να αναρτήσει τα αποτελέσματα του σχεδίου στην </a:t>
            </a:r>
            <a:r>
              <a:rPr lang="el-GR" i="1" u="sng" dirty="0">
                <a:latin typeface="Times New Roman" panose="02020603050405020304" pitchFamily="18" charset="0"/>
                <a:cs typeface="Times New Roman" panose="02020603050405020304" pitchFamily="18" charset="0"/>
              </a:rPr>
              <a:t>Πλατφόρμα Διάδοσης των Αποτελεσμάτων του Σχεδίου</a:t>
            </a:r>
            <a:r>
              <a:rPr lang="el-GR" i="1" dirty="0">
                <a:latin typeface="Times New Roman" panose="02020603050405020304" pitchFamily="18" charset="0"/>
                <a:cs typeface="Times New Roman" panose="02020603050405020304" pitchFamily="18" charset="0"/>
              </a:rPr>
              <a:t> (Erasmus+ Project </a:t>
            </a:r>
            <a:r>
              <a:rPr lang="el-GR" i="1" dirty="0" err="1">
                <a:latin typeface="Times New Roman" panose="02020603050405020304" pitchFamily="18" charset="0"/>
                <a:cs typeface="Times New Roman" panose="02020603050405020304" pitchFamily="18" charset="0"/>
              </a:rPr>
              <a:t>Results</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ενέργεια αυτή </a:t>
            </a:r>
            <a:r>
              <a:rPr lang="el-GR" u="sng" dirty="0">
                <a:latin typeface="Times New Roman" panose="02020603050405020304" pitchFamily="18" charset="0"/>
                <a:cs typeface="Times New Roman" panose="02020603050405020304" pitchFamily="18" charset="0"/>
              </a:rPr>
              <a:t>αποτελεί προϋπόθεση έναρξης της διαδικασίας αξιολόγησης</a:t>
            </a:r>
            <a:r>
              <a:rPr lang="el-GR" dirty="0">
                <a:latin typeface="Times New Roman" panose="02020603050405020304" pitchFamily="18" charset="0"/>
                <a:cs typeface="Times New Roman" panose="02020603050405020304" pitchFamily="18" charset="0"/>
              </a:rPr>
              <a:t> της Τελικής Έκθεσης του σχεδίου από την Εθνική Υπηρεσία</a:t>
            </a:r>
            <a:endParaRPr lang="el-GR" sz="1700" i="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127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(15/25)</a:t>
            </a:r>
            <a:endParaRPr lang="en-GB" sz="2800" b="1" dirty="0">
              <a:solidFill>
                <a:schemeClr val="bg1"/>
              </a:solidFill>
              <a:ea typeface="+mj-ea"/>
              <a:cs typeface="+mj-cs"/>
            </a:endParaRPr>
          </a:p>
        </p:txBody>
      </p:sp>
    </p:spTree>
    <p:extLst>
      <p:ext uri="{BB962C8B-B14F-4D97-AF65-F5344CB8AC3E}">
        <p14:creationId xmlns:p14="http://schemas.microsoft.com/office/powerpoint/2010/main" val="1679721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836712"/>
            <a:ext cx="11881320" cy="820224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rPr>
              <a:t>Περιοδική Υποβολή Εκθέσεων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εκθέσεις αυτές αποτελούνται από τα εξής μέρη</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μέχρι και την περίοδο που καλύπτει η έκθεση (περίοδος αναφοράς)</a:t>
            </a:r>
            <a:r>
              <a:rPr lang="el-GR" dirty="0">
                <a:latin typeface="Times New Roman" panose="02020603050405020304" pitchFamily="18" charset="0"/>
                <a:cs typeface="Times New Roman" panose="02020603050405020304" pitchFamily="18" charset="0"/>
              </a:rPr>
              <a:t>. </a:t>
            </a:r>
          </a:p>
          <a:p>
            <a:pPr algn="just"/>
            <a:endParaRPr lang="el-GR" sz="1000" u="sng"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στις δραστηριότητες που έχουν ολοκληρωθεί</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Δήλωση σχετικά με τη χρήση της προηγούμενης πληρωμής προχρηματοδότησης»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μέχρι την περίοδο που καλύπτει η έκθεση</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Μία περιοδική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μετά το τέλος της περιόδου αναφοράς</a:t>
            </a:r>
            <a:r>
              <a:rPr lang="el-GR" dirty="0">
                <a:latin typeface="Times New Roman" panose="02020603050405020304" pitchFamily="18" charset="0"/>
                <a:cs typeface="Times New Roman" panose="02020603050405020304" pitchFamily="18" charset="0"/>
              </a:rPr>
              <a:t>, όπως αυτή καθορίζεται στο σημείο 4.2 του δελτίου δεδομένων της Συμφωνίας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πληρωμής πρόσθετης χρηματοδότησης που απορρέει από μία περιοδική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πληρωμής πρόσθετης χρηματοδότησης υπολογίζεται στη βάση των κανονισμών που περιέχονται στο Άρθρο 22.3.1 της Συμφωνίας Επιχορήγησης</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Υπάρχουν περιπτώσεις κατά τις οποίες αναστέλλεται η προθεσμία πληρωμής, η ίδια η πληρωμή ή η Συμφωνία  </a:t>
            </a:r>
          </a:p>
          <a:p>
            <a:pPr algn="just"/>
            <a:r>
              <a:rPr lang="el-GR" sz="1700" i="1" dirty="0">
                <a:latin typeface="Times New Roman" panose="02020603050405020304" pitchFamily="18" charset="0"/>
                <a:cs typeface="Times New Roman" panose="02020603050405020304" pitchFamily="18" charset="0"/>
              </a:rPr>
              <a:t>                  Επιχορήγησης (Άρθρα 29, 30 και 31)</a:t>
            </a:r>
          </a:p>
          <a:p>
            <a:pPr algn="just"/>
            <a:endParaRPr lang="el-GR" sz="1700" i="1"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(16/25)</a:t>
            </a:r>
            <a:endParaRPr lang="en-GB" sz="2800" b="1" dirty="0">
              <a:solidFill>
                <a:schemeClr val="bg1"/>
              </a:solidFill>
              <a:ea typeface="+mj-ea"/>
              <a:cs typeface="+mj-cs"/>
            </a:endParaRPr>
          </a:p>
        </p:txBody>
      </p:sp>
    </p:spTree>
    <p:extLst>
      <p:ext uri="{BB962C8B-B14F-4D97-AF65-F5344CB8AC3E}">
        <p14:creationId xmlns:p14="http://schemas.microsoft.com/office/powerpoint/2010/main" val="30572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4760" y="1488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892306"/>
            <a:ext cx="11940949" cy="8817799"/>
          </a:xfrm>
          <a:prstGeom prst="rect">
            <a:avLst/>
          </a:prstGeom>
          <a:noFill/>
        </p:spPr>
        <p:txBody>
          <a:bodyPr wrap="square" rtlCol="0">
            <a:spAutoFit/>
          </a:bodyPr>
          <a:lstStyle/>
          <a:p>
            <a:r>
              <a:rPr lang="el-GR" sz="2200" b="1" dirty="0">
                <a:solidFill>
                  <a:srgbClr val="308879"/>
                </a:solidFill>
              </a:rPr>
              <a:t>Η Συμφωνία Επιχορήγησης αποτελείται από τις εξής ενότητες</a:t>
            </a:r>
            <a:r>
              <a:rPr lang="el-GR" sz="2100" b="1" dirty="0">
                <a:solidFill>
                  <a:srgbClr val="308879"/>
                </a:solidFill>
              </a:rPr>
              <a:t>:</a:t>
            </a:r>
            <a:endParaRPr lang="el-GR" sz="2200" b="1" dirty="0">
              <a:solidFill>
                <a:srgbClr val="308879"/>
              </a:solidFill>
            </a:endParaRPr>
          </a:p>
          <a:p>
            <a:endParaRPr lang="el-GR" sz="2200" dirty="0"/>
          </a:p>
          <a:p>
            <a:endParaRPr lang="el-GR" sz="1000" dirty="0"/>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r>
              <a:rPr lang="el-GR" sz="2000" dirty="0"/>
              <a:t>(Πριν από τον Πίνακα Περιεχομένων)</a:t>
            </a:r>
          </a:p>
          <a:p>
            <a:endParaRPr lang="el-GR" sz="2000" u="sng" dirty="0"/>
          </a:p>
          <a:p>
            <a:endParaRPr lang="el-GR" sz="2000" b="1" u="sng" dirty="0"/>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endParaRPr lang="en-GB" sz="2000" b="1" u="sng" dirty="0"/>
          </a:p>
          <a:p>
            <a:endParaRPr lang="el-GR" sz="2000" b="1" u="sng" dirty="0"/>
          </a:p>
          <a:p>
            <a:endParaRPr lang="en-GB" sz="2000" b="1" u="sng" dirty="0"/>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1 – </a:t>
            </a:r>
            <a:r>
              <a:rPr lang="el-GR" dirty="0">
                <a:effectLst/>
                <a:latin typeface="Times New Roman" panose="02020603050405020304" pitchFamily="18" charset="0"/>
                <a:ea typeface="Times New Roman" panose="02020603050405020304" pitchFamily="18" charset="0"/>
              </a:rPr>
              <a:t>ΠΑΡΑΡΤΗΜΑ 1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b="1" dirty="0">
                <a:effectLst/>
                <a:latin typeface="Times New Roman" panose="02020603050405020304" pitchFamily="18" charset="0"/>
                <a:ea typeface="Times New Roman" panose="02020603050405020304" pitchFamily="18" charset="0"/>
              </a:rPr>
              <a:t> </a:t>
            </a:r>
            <a:r>
              <a:rPr lang="en-US" b="1" u="sng" dirty="0">
                <a:effectLst/>
                <a:latin typeface="Times New Roman" panose="02020603050405020304" pitchFamily="18" charset="0"/>
                <a:ea typeface="Times New Roman" panose="02020603050405020304" pitchFamily="18" charset="0"/>
              </a:rPr>
              <a:t>DESCRIPTION OF THE ACTION, LIST OF OTHER BENEFICIARIES AND ESTIMATED BUDGET FOR THE ACTION</a:t>
            </a:r>
            <a:r>
              <a:rPr lang="el-GR" sz="1800" dirty="0">
                <a:effectLst/>
                <a:latin typeface="Times New Roman" panose="02020603050405020304" pitchFamily="18" charset="0"/>
                <a:ea typeface="Times New Roman" panose="02020603050405020304" pitchFamily="18" charset="0"/>
              </a:rPr>
              <a:t> </a:t>
            </a:r>
            <a:r>
              <a:rPr lang="el-GR" sz="1800" b="1" dirty="0">
                <a:effectLst/>
                <a:latin typeface="Times New Roman" panose="02020603050405020304" pitchFamily="18" charset="0"/>
                <a:ea typeface="Times New Roman" panose="02020603050405020304" pitchFamily="18" charset="0"/>
              </a:rPr>
              <a:t>- </a:t>
            </a:r>
            <a:r>
              <a:rPr lang="el-GR" sz="1800" b="1" u="sng" dirty="0">
                <a:effectLst/>
                <a:latin typeface="Times New Roman" panose="02020603050405020304" pitchFamily="18" charset="0"/>
                <a:ea typeface="Times New Roman" panose="02020603050405020304" pitchFamily="18" charset="0"/>
              </a:rPr>
              <a:t>ΠΕΡΙΓΡΑΦΗ ΤΗΣ ΔΡΑΣΗΣ, ΚΑΤΑΛΟΓΟΣ ΑΛΛΩΝ ΔΙΚΑΙΟΥΧΩΝ ΚΑΙ ΕΚΤΙΜΩΜΕΝΟΣ ΠΡΟΫΠΟΛΟΓΙΣΜΟΣ ΤΗΣ ΔΡΑΣΗΣ</a:t>
            </a:r>
            <a:endParaRPr lang="en-GB" sz="1800" b="1" u="sng" dirty="0">
              <a:effectLst/>
              <a:latin typeface="Times New Roman" panose="02020603050405020304" pitchFamily="18" charset="0"/>
              <a:ea typeface="Times New Roman" panose="02020603050405020304" pitchFamily="18" charset="0"/>
            </a:endParaRPr>
          </a:p>
          <a:p>
            <a:endParaRPr lang="el-GR" b="1" u="sng" dirty="0">
              <a:effectLst/>
              <a:latin typeface="Times New Roman" panose="02020603050405020304" pitchFamily="18" charset="0"/>
              <a:ea typeface="Times New Roman" panose="02020603050405020304" pitchFamily="18" charset="0"/>
            </a:endParaRPr>
          </a:p>
          <a:p>
            <a:endParaRPr lang="el-GR" b="1"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effectLst/>
                <a:latin typeface="Times New Roman" panose="02020603050405020304" pitchFamily="18" charset="0"/>
                <a:ea typeface="Times New Roman" panose="02020603050405020304" pitchFamily="18" charset="0"/>
              </a:rPr>
              <a:t>2</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2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effectLst/>
                <a:latin typeface="Times New Roman" panose="02020603050405020304" pitchFamily="18" charset="0"/>
                <a:ea typeface="Times New Roman" panose="02020603050405020304" pitchFamily="18" charset="0"/>
              </a:rPr>
              <a:t>SPECIFIC RULES</a:t>
            </a:r>
            <a:r>
              <a:rPr lang="el-GR" sz="1800" b="1" dirty="0">
                <a:effectLst/>
                <a:latin typeface="Times New Roman" panose="02020603050405020304" pitchFamily="18" charset="0"/>
                <a:ea typeface="Times New Roman" panose="02020603050405020304" pitchFamily="18" charset="0"/>
              </a:rPr>
              <a:t> - </a:t>
            </a:r>
            <a:r>
              <a:rPr lang="el-GR" sz="1800" b="1" u="sng" dirty="0">
                <a:solidFill>
                  <a:srgbClr val="000000"/>
                </a:solidFill>
                <a:effectLst/>
                <a:latin typeface="Times New Roman" panose="02020603050405020304" pitchFamily="18" charset="0"/>
                <a:ea typeface="Times New Roman" panose="02020603050405020304" pitchFamily="18" charset="0"/>
              </a:rPr>
              <a:t>ΕΙΔΙΚΟΙ ΚΑΝΟΝΕΣ </a:t>
            </a:r>
            <a:endParaRPr lang="el-GR" sz="18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latin typeface="Times New Roman" panose="02020603050405020304" pitchFamily="18" charset="0"/>
                <a:ea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3</a:t>
            </a:r>
            <a:r>
              <a:rPr lang="el-GR" b="1" dirty="0">
                <a:effectLst/>
                <a:latin typeface="Times New Roman" panose="02020603050405020304" pitchFamily="18" charset="0"/>
                <a:ea typeface="Times New Roman" panose="02020603050405020304" pitchFamily="18" charset="0"/>
              </a:rPr>
              <a:t>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solidFill>
                  <a:srgbClr val="000000"/>
                </a:solidFill>
                <a:effectLst/>
                <a:latin typeface="Times New Roman" panose="02020603050405020304" pitchFamily="18" charset="0"/>
                <a:ea typeface="Times New Roman" panose="02020603050405020304" pitchFamily="18" charset="0"/>
              </a:rPr>
              <a:t>BENEFICIARY’S BANK ACCOUNT DETAILS</a:t>
            </a:r>
            <a:r>
              <a:rPr lang="en-US" sz="1800" b="1" dirty="0">
                <a:solidFill>
                  <a:srgbClr val="000000"/>
                </a:solidFill>
                <a:effectLst/>
                <a:latin typeface="Times New Roman" panose="02020603050405020304" pitchFamily="18" charset="0"/>
                <a:ea typeface="Times New Roman" panose="02020603050405020304" pitchFamily="18" charset="0"/>
              </a:rPr>
              <a:t> </a:t>
            </a:r>
            <a:r>
              <a:rPr lang="el-GR" sz="1800" b="1" dirty="0">
                <a:solidFill>
                  <a:srgbClr val="000000"/>
                </a:solidFill>
                <a:effectLst/>
                <a:latin typeface="Times New Roman" panose="02020603050405020304" pitchFamily="18" charset="0"/>
                <a:ea typeface="Times New Roman" panose="02020603050405020304" pitchFamily="18" charset="0"/>
              </a:rPr>
              <a:t>- </a:t>
            </a:r>
            <a:r>
              <a:rPr lang="el-GR" sz="1800" b="1" u="sng" dirty="0">
                <a:solidFill>
                  <a:srgbClr val="000000"/>
                </a:solidFill>
                <a:effectLst/>
                <a:latin typeface="Times New Roman" panose="02020603050405020304" pitchFamily="18" charset="0"/>
                <a:ea typeface="Times New Roman" panose="02020603050405020304" pitchFamily="18" charset="0"/>
              </a:rPr>
              <a:t>ΤΡΑΠΕΖΙΚΑ ΣΤΟΙΧΕΙΑ ΔΙΚΑΙΟΥΧΟΥ</a:t>
            </a:r>
            <a:endParaRPr lang="el-GR" sz="1800" b="1" u="sng"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l-GR" b="1" dirty="0">
              <a:latin typeface="Times New Roman" panose="02020603050405020304" pitchFamily="18"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0766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64704"/>
            <a:ext cx="12000656" cy="7771358"/>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1000"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Τελική Έκθεση</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Η τελική έκθεση αποτελείται – όπως και η περιοδική – από τα εξής μέρη</a:t>
            </a:r>
            <a:r>
              <a:rPr lang="el-GR" dirty="0">
                <a:latin typeface="Times New Roman" panose="02020603050405020304" pitchFamily="18" charset="0"/>
                <a:cs typeface="Times New Roman" panose="02020603050405020304" pitchFamily="18" charset="0"/>
              </a:rPr>
              <a:t>:</a:t>
            </a:r>
          </a:p>
          <a:p>
            <a:endParaRPr lang="el-GR" sz="1000"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από την επίσημη έναρξή της μέχρι και τη λήξη της</a:t>
            </a:r>
          </a:p>
          <a:p>
            <a:endParaRPr lang="el-GR" sz="1000" u="sng"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στις δραστηριότητες που έχουν ολοκληρωθεί</a:t>
            </a:r>
          </a:p>
          <a:p>
            <a:endParaRPr lang="el-GR"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Είναι, επίσης, εφικτή η κατ’ εξαίρεση δήλωση δαπανηθέντων ποσών που αντιστοιχούν σε δραστηριότητες που δεν έχουν ολοκληρωθεί (π.χ. λόγω ανωτέρας βίας).</a:t>
            </a:r>
          </a:p>
          <a:p>
            <a:endParaRPr lang="el-GR" sz="1000" i="1" dirty="0">
              <a:latin typeface="Times New Roman" panose="02020603050405020304" pitchFamily="18" charset="0"/>
              <a:cs typeface="Times New Roman" panose="02020603050405020304" pitchFamily="18" charset="0"/>
            </a:endParaRPr>
          </a:p>
          <a:p>
            <a:endParaRPr lang="el-GR" sz="10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τελική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από τη λήξη του έργου</a:t>
            </a:r>
            <a:r>
              <a:rPr lang="el-GR" dirty="0">
                <a:latin typeface="Times New Roman" panose="02020603050405020304" pitchFamily="18" charset="0"/>
                <a:cs typeface="Times New Roman" panose="02020603050405020304" pitchFamily="18" charset="0"/>
              </a:rPr>
              <a:t>, όπως αυτή καθορίζεται στο σημείο 1. του δελτίου δεδομένων της Συμφωνίας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τελικής πληρωμής που απορρέει από την τελική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τελικής πληρωμής υπολογίζεται αφού αφαιρεθούν οι πληρωμές προχρηματοδότησης που έχουν πραγματοποιηθεί από το τελικό επιλέξιμο ποσό επιχορήγησης. Εάν το υπόλοιπο είναι αρνητικό, το ποσό ανακτάται σύμφωνα με την προβλεπόμενη διαδικασία (Άρθρο 22.3.4). </a:t>
            </a:r>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(17/25)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205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980728"/>
            <a:ext cx="1200348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Αξιολόγηση της Τελικής Έκθεσης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u="sng" dirty="0">
                <a:latin typeface="Times New Roman" panose="02020603050405020304" pitchFamily="18" charset="0"/>
                <a:cs typeface="Times New Roman" panose="02020603050405020304" pitchFamily="18" charset="0"/>
              </a:rPr>
              <a:t>Η τελική έκθεση αξιολογείται βάσει κριτηρίων ποιότητας (άριστα=100), με έμφαση στα εξής σημεία</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υλοποιήθηκε </a:t>
            </a:r>
            <a:r>
              <a:rPr lang="el-GR" u="sng" dirty="0">
                <a:latin typeface="Times New Roman" panose="02020603050405020304" pitchFamily="18" charset="0"/>
                <a:cs typeface="Times New Roman" panose="02020603050405020304" pitchFamily="18" charset="0"/>
              </a:rPr>
              <a:t>σύμφωνα με την εγκεκριμένη αίτηση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δραστηριοτήτων</a:t>
            </a:r>
            <a:r>
              <a:rPr lang="el-GR" dirty="0">
                <a:latin typeface="Times New Roman" panose="02020603050405020304" pitchFamily="18" charset="0"/>
                <a:cs typeface="Times New Roman" panose="02020603050405020304" pitchFamily="18" charset="0"/>
              </a:rPr>
              <a:t> που υλοποιήθηκαν και τη συμβατότητά τους με τους στόχους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παραχθέντων προϊόντων</a:t>
            </a:r>
            <a:r>
              <a:rPr lang="el-GR" dirty="0">
                <a:latin typeface="Times New Roman" panose="02020603050405020304" pitchFamily="18" charset="0"/>
                <a:cs typeface="Times New Roman" panose="02020603050405020304" pitchFamily="18" charset="0"/>
              </a:rPr>
              <a:t> και αποτελεσμάτων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a:t>
            </a:r>
            <a:r>
              <a:rPr lang="el-GR" u="sng" dirty="0">
                <a:latin typeface="Times New Roman" panose="02020603050405020304" pitchFamily="18" charset="0"/>
                <a:cs typeface="Times New Roman" panose="02020603050405020304" pitchFamily="18" charset="0"/>
              </a:rPr>
              <a:t>μαθησιακά αποτελέσματα</a:t>
            </a:r>
            <a:r>
              <a:rPr lang="el-GR" dirty="0">
                <a:latin typeface="Times New Roman" panose="02020603050405020304" pitchFamily="18" charset="0"/>
                <a:cs typeface="Times New Roman" panose="02020603050405020304" pitchFamily="18" charset="0"/>
              </a:rPr>
              <a:t> και τον </a:t>
            </a:r>
            <a:r>
              <a:rPr lang="el-GR" u="sng" dirty="0">
                <a:latin typeface="Times New Roman" panose="02020603050405020304" pitchFamily="18" charset="0"/>
                <a:cs typeface="Times New Roman" panose="02020603050405020304" pitchFamily="18" charset="0"/>
              </a:rPr>
              <a:t>αντίκτυπο στους συμμετέχοντες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αποδείχθηκε </a:t>
            </a:r>
            <a:r>
              <a:rPr lang="el-GR" u="sng" dirty="0">
                <a:latin typeface="Times New Roman" panose="02020603050405020304" pitchFamily="18" charset="0"/>
                <a:cs typeface="Times New Roman" panose="02020603050405020304" pitchFamily="18" charset="0"/>
              </a:rPr>
              <a:t>καινοτόμο/συμπληρωματικό</a:t>
            </a:r>
            <a:r>
              <a:rPr lang="el-GR" dirty="0">
                <a:latin typeface="Times New Roman" panose="02020603050405020304" pitchFamily="18" charset="0"/>
                <a:cs typeface="Times New Roman" panose="02020603050405020304" pitchFamily="18" charset="0"/>
              </a:rPr>
              <a:t> προς άλλες πρωτοβουλίες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αποδείχθηκε ότι το έργο διαθέτει </a:t>
            </a:r>
            <a:r>
              <a:rPr lang="el-GR" u="sng" dirty="0">
                <a:latin typeface="Times New Roman" panose="02020603050405020304" pitchFamily="18" charset="0"/>
                <a:cs typeface="Times New Roman" panose="02020603050405020304" pitchFamily="18" charset="0"/>
              </a:rPr>
              <a:t>προστιθέμενη αξία σε επίπεδο ΕΕ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στο πλαίσιο του έργου, εφαρμόστηκαν </a:t>
            </a:r>
            <a:r>
              <a:rPr lang="el-GR" u="sng" dirty="0">
                <a:latin typeface="Times New Roman" panose="02020603050405020304" pitchFamily="18" charset="0"/>
                <a:cs typeface="Times New Roman" panose="02020603050405020304" pitchFamily="18" charset="0"/>
              </a:rPr>
              <a:t>αποτελεσματικά μέτρα ποιότητας</a:t>
            </a:r>
            <a:r>
              <a:rPr lang="el-GR" dirty="0">
                <a:latin typeface="Times New Roman" panose="02020603050405020304" pitchFamily="18" charset="0"/>
                <a:cs typeface="Times New Roman" panose="02020603050405020304" pitchFamily="18" charset="0"/>
              </a:rPr>
              <a:t> καθώς και </a:t>
            </a:r>
            <a:r>
              <a:rPr lang="el-GR" u="sng" dirty="0">
                <a:latin typeface="Times New Roman" panose="02020603050405020304" pitchFamily="18" charset="0"/>
                <a:cs typeface="Times New Roman" panose="02020603050405020304" pitchFamily="18" charset="0"/>
              </a:rPr>
              <a:t>μέτρα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για την αξιολόγηση των αποτελεσμάτων</a:t>
            </a:r>
            <a:r>
              <a:rPr lang="el-GR" dirty="0">
                <a:latin typeface="Times New Roman" panose="02020603050405020304" pitchFamily="18" charset="0"/>
                <a:cs typeface="Times New Roman" panose="02020603050405020304" pitchFamily="18" charset="0"/>
              </a:rPr>
              <a:t>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a:t>
            </a:r>
            <a:r>
              <a:rPr lang="el-GR" u="sng" dirty="0">
                <a:latin typeface="Times New Roman" panose="02020603050405020304" pitchFamily="18" charset="0"/>
                <a:cs typeface="Times New Roman" panose="02020603050405020304" pitchFamily="18" charset="0"/>
              </a:rPr>
              <a:t>αντίκτυπο στους συμμετέχοντες οργανισμούς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και το εύρος των δραστηριοτήτων διάδοσης</a:t>
            </a:r>
            <a:r>
              <a:rPr lang="el-GR" dirty="0">
                <a:latin typeface="Times New Roman" panose="02020603050405020304" pitchFamily="18" charset="0"/>
                <a:cs typeface="Times New Roman" panose="02020603050405020304" pitchFamily="18" charset="0"/>
              </a:rPr>
              <a:t> που υλοποιήθηκαν</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δυνητικό </a:t>
            </a:r>
            <a:r>
              <a:rPr lang="el-GR" u="sng" dirty="0">
                <a:latin typeface="Times New Roman" panose="02020603050405020304" pitchFamily="18" charset="0"/>
                <a:cs typeface="Times New Roman" panose="02020603050405020304" pitchFamily="18" charset="0"/>
              </a:rPr>
              <a:t>ευρύτερο αντίκτυπο </a:t>
            </a:r>
            <a:r>
              <a:rPr lang="el-GR" dirty="0">
                <a:latin typeface="Times New Roman" panose="02020603050405020304" pitchFamily="18" charset="0"/>
                <a:cs typeface="Times New Roman" panose="02020603050405020304" pitchFamily="18" charset="0"/>
              </a:rPr>
              <a:t>του έργου σε άτομα και οργανισμούς πέραν των δικαιούχων</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 βιωσιμότητα 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392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(18/25)</a:t>
            </a:r>
            <a:endParaRPr lang="en-GB" sz="2800" b="1" dirty="0">
              <a:solidFill>
                <a:schemeClr val="bg1"/>
              </a:solidFill>
              <a:ea typeface="+mj-ea"/>
              <a:cs typeface="+mj-cs"/>
            </a:endParaRPr>
          </a:p>
        </p:txBody>
      </p:sp>
    </p:spTree>
    <p:extLst>
      <p:ext uri="{BB962C8B-B14F-4D97-AF65-F5344CB8AC3E}">
        <p14:creationId xmlns:p14="http://schemas.microsoft.com/office/powerpoint/2010/main" val="1319378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705562"/>
            <a:ext cx="11806480" cy="801757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Πληρωμές και Ρυθμίσεις Πληρωμής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Οι πληρωμές πραγματοποιούνται </a:t>
            </a:r>
            <a:r>
              <a:rPr lang="el-GR" sz="1800" u="sng" dirty="0">
                <a:solidFill>
                  <a:srgbClr val="000000"/>
                </a:solidFill>
                <a:effectLst/>
                <a:latin typeface="Times New Roman" panose="02020603050405020304" pitchFamily="18" charset="0"/>
                <a:ea typeface="Times New Roman" panose="02020603050405020304" pitchFamily="18" charset="0"/>
              </a:rPr>
              <a:t>σύμφωνα με το χρονοδιάγραμμα που περιέχεται στο δελτίο </a:t>
            </a:r>
            <a:r>
              <a:rPr lang="el-GR" u="sng" dirty="0">
                <a:solidFill>
                  <a:srgbClr val="000000"/>
                </a:solidFill>
                <a:latin typeface="Times New Roman" panose="02020603050405020304" pitchFamily="18" charset="0"/>
                <a:ea typeface="Times New Roman" panose="02020603050405020304" pitchFamily="18" charset="0"/>
              </a:rPr>
              <a:t>δεδομένων (4.2)</a:t>
            </a:r>
          </a:p>
          <a:p>
            <a:endParaRPr lang="el-GR" sz="1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Πραγματοποιούνται </a:t>
            </a:r>
            <a:r>
              <a:rPr lang="el-GR" u="sng" dirty="0">
                <a:latin typeface="Times New Roman" panose="02020603050405020304" pitchFamily="18" charset="0"/>
                <a:cs typeface="Times New Roman" panose="02020603050405020304" pitchFamily="18" charset="0"/>
              </a:rPr>
              <a:t>σε ευρώ</a:t>
            </a:r>
            <a:r>
              <a:rPr lang="el-GR" dirty="0">
                <a:latin typeface="Times New Roman" panose="02020603050405020304" pitchFamily="18" charset="0"/>
                <a:cs typeface="Times New Roman" panose="02020603050405020304" pitchFamily="18" charset="0"/>
              </a:rPr>
              <a:t> στον τραπεζικό λογαριασμού που έχει υποδείξει ο συντονιστής οργανισμός (Παράρτημα 3)</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a:t>
            </a:r>
            <a:r>
              <a:rPr lang="el-GR" u="sng" dirty="0">
                <a:latin typeface="Times New Roman" panose="02020603050405020304" pitchFamily="18" charset="0"/>
                <a:cs typeface="Times New Roman" panose="02020603050405020304" pitchFamily="18" charset="0"/>
              </a:rPr>
              <a:t>κόστος των εμβασμάτων</a:t>
            </a:r>
            <a:r>
              <a:rPr lang="el-GR" dirty="0">
                <a:latin typeface="Times New Roman" panose="02020603050405020304" pitchFamily="18" charset="0"/>
                <a:cs typeface="Times New Roman" panose="02020603050405020304" pitchFamily="18" charset="0"/>
              </a:rPr>
              <a:t> κατανέμεται ως ακολούθως:</a:t>
            </a:r>
          </a:p>
          <a:p>
            <a:pPr marL="268288"/>
            <a:r>
              <a:rPr lang="el-GR" dirty="0">
                <a:latin typeface="Times New Roman" panose="02020603050405020304" pitchFamily="18" charset="0"/>
                <a:cs typeface="Times New Roman" panose="02020603050405020304" pitchFamily="18" charset="0"/>
              </a:rPr>
              <a:t>Η Εθνική Υπηρεσία αναλαμβάνει το κόστος των εμβασμάτων που χρεώνει η τράπεζά της</a:t>
            </a:r>
          </a:p>
          <a:p>
            <a:pPr marL="268288"/>
            <a:r>
              <a:rPr lang="el-GR" dirty="0">
                <a:latin typeface="Times New Roman" panose="02020603050405020304" pitchFamily="18" charset="0"/>
                <a:cs typeface="Times New Roman" panose="02020603050405020304" pitchFamily="18" charset="0"/>
              </a:rPr>
              <a:t>Ο δικαιούχος αναλαμβάνει το κόστος των εμβασμάτων που χρεώνει η τράπεζά του</a:t>
            </a:r>
          </a:p>
          <a:p>
            <a:pPr marL="268288"/>
            <a:r>
              <a:rPr lang="el-GR" dirty="0">
                <a:latin typeface="Times New Roman" panose="02020603050405020304" pitchFamily="18" charset="0"/>
                <a:cs typeface="Times New Roman" panose="02020603050405020304" pitchFamily="18" charset="0"/>
              </a:rPr>
              <a:t>Το μέρος που προκαλεί επανάληψη εμβάσματος αναλαμβάνει όλα τα έξοδα της συγκεκριμένης διαδικασίας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πληρωμές που πραγματοποιούνται από την Εθνική Υπηρεσία θεωρείται ότι έχουν πραγματοποιηθεί </a:t>
            </a:r>
            <a:r>
              <a:rPr lang="el-GR" u="sng" dirty="0">
                <a:latin typeface="Times New Roman" panose="02020603050405020304" pitchFamily="18" charset="0"/>
                <a:cs typeface="Times New Roman" panose="02020603050405020304" pitchFamily="18" charset="0"/>
              </a:rPr>
              <a:t>κατά την ημερομηνία χρέωσης του λογαριασμού</a:t>
            </a:r>
            <a:r>
              <a:rPr lang="el-GR" dirty="0">
                <a:latin typeface="Times New Roman" panose="02020603050405020304" pitchFamily="18" charset="0"/>
                <a:cs typeface="Times New Roman" panose="02020603050405020304" pitchFamily="18" charset="0"/>
              </a:rPr>
              <a:t> της</a:t>
            </a:r>
          </a:p>
          <a:p>
            <a:endParaRPr lang="el-GR" dirty="0">
              <a:latin typeface="Times New Roman" panose="02020603050405020304" pitchFamily="18" charset="0"/>
              <a:cs typeface="Times New Roman" panose="02020603050405020304" pitchFamily="18" charset="0"/>
            </a:endParaRPr>
          </a:p>
          <a:p>
            <a:r>
              <a:rPr lang="el-GR" b="1" u="sng" dirty="0">
                <a:latin typeface="Times New Roman" panose="02020603050405020304" pitchFamily="18" charset="0"/>
                <a:cs typeface="Times New Roman" panose="02020603050405020304" pitchFamily="18" charset="0"/>
                <a:sym typeface="Wingdings" panose="05000000000000000000" pitchFamily="2" charset="2"/>
              </a:rPr>
              <a:t>Ανακτήσεις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την τελική πληρωμή, ο συντονιστής φέρει πλήρη ευθύνη για τις ανακτήσεις</a:t>
            </a:r>
            <a:r>
              <a:rPr lang="el-GR" dirty="0">
                <a:latin typeface="Times New Roman" panose="02020603050405020304" pitchFamily="18" charset="0"/>
                <a:cs typeface="Times New Roman" panose="02020603050405020304" pitchFamily="18" charset="0"/>
              </a:rPr>
              <a:t>, ακόμη και αν δεν είναι ο αποδέκτης των καταβληθέντων ποσών που πρέπει να ανακτηθούν</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 διακοπή συμμετοχής δικαιούχου ή μετά την τελική πληρωμή, οι ανακτήσεις πραγματοποιούνται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απευθείας έναντι των ενδιαφερόμενων</a:t>
            </a:r>
            <a:r>
              <a:rPr lang="el-GR" dirty="0">
                <a:latin typeface="Times New Roman" panose="02020603050405020304" pitchFamily="18" charset="0"/>
                <a:cs typeface="Times New Roman" panose="02020603050405020304" pitchFamily="18" charset="0"/>
              </a:rPr>
              <a:t> δικαιούχων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6225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(19/25)</a:t>
            </a:r>
            <a:endParaRPr lang="en-GB" sz="2800" b="1" dirty="0">
              <a:solidFill>
                <a:schemeClr val="bg1"/>
              </a:solidFill>
              <a:ea typeface="+mj-ea"/>
              <a:cs typeface="+mj-cs"/>
            </a:endParaRPr>
          </a:p>
        </p:txBody>
      </p:sp>
    </p:spTree>
    <p:extLst>
      <p:ext uri="{BB962C8B-B14F-4D97-AF65-F5344CB8AC3E}">
        <p14:creationId xmlns:p14="http://schemas.microsoft.com/office/powerpoint/2010/main" val="4284826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0872" y="1052736"/>
            <a:ext cx="11806480" cy="64479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Σκοπός της προχρηματοδότησης είναι η </a:t>
            </a:r>
            <a:r>
              <a:rPr lang="el-GR" u="sng" dirty="0">
                <a:latin typeface="Times New Roman" panose="02020603050405020304" pitchFamily="18" charset="0"/>
                <a:cs typeface="Times New Roman" panose="02020603050405020304" pitchFamily="18" charset="0"/>
              </a:rPr>
              <a:t>παροχή ρευστού, διαθέσιμου στους δικαιούχους κατά την υλοποίηση της δράσης</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a:t>
            </a:r>
            <a:r>
              <a:rPr lang="el-GR" u="sng" dirty="0">
                <a:latin typeface="Times New Roman" panose="02020603050405020304" pitchFamily="18" charset="0"/>
                <a:cs typeface="Times New Roman" panose="02020603050405020304" pitchFamily="18" charset="0"/>
              </a:rPr>
              <a:t>αρχική πληρωμή προχρηματοδότησης</a:t>
            </a:r>
            <a:r>
              <a:rPr lang="el-GR" dirty="0">
                <a:latin typeface="Times New Roman" panose="02020603050405020304" pitchFamily="18" charset="0"/>
                <a:cs typeface="Times New Roman" panose="02020603050405020304" pitchFamily="18" charset="0"/>
              </a:rPr>
              <a:t> πραγματοποιείται από την ΕΥ </a:t>
            </a:r>
            <a:r>
              <a:rPr lang="el-GR" u="sng" dirty="0">
                <a:latin typeface="Times New Roman" panose="02020603050405020304" pitchFamily="18" charset="0"/>
                <a:cs typeface="Times New Roman" panose="02020603050405020304" pitchFamily="18" charset="0"/>
              </a:rPr>
              <a:t>30 ημέρες από την έναρξη ισχύος της συμφωνίας ή την παραλαβή της εγγύησης προχρηματοδότησης</a:t>
            </a:r>
            <a:r>
              <a:rPr lang="el-GR" dirty="0">
                <a:latin typeface="Times New Roman" panose="02020603050405020304" pitchFamily="18" charset="0"/>
                <a:cs typeface="Times New Roman" panose="02020603050405020304" pitchFamily="18" charset="0"/>
              </a:rPr>
              <a:t>, ανάλογα με το ποια ημερομηνία είναι μεταγενέστερη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a:t>
            </a:r>
            <a:r>
              <a:rPr lang="el-GR" u="sng" dirty="0">
                <a:latin typeface="Times New Roman" panose="02020603050405020304" pitchFamily="18" charset="0"/>
                <a:cs typeface="Times New Roman" panose="02020603050405020304" pitchFamily="18" charset="0"/>
              </a:rPr>
              <a:t>πρόσθετες πληρωμές προχρηματοδότησης</a:t>
            </a:r>
            <a:r>
              <a:rPr lang="el-GR" dirty="0">
                <a:latin typeface="Times New Roman" panose="02020603050405020304" pitchFamily="18" charset="0"/>
                <a:cs typeface="Times New Roman" panose="02020603050405020304" pitchFamily="18" charset="0"/>
              </a:rPr>
              <a:t> (όπου υπάρχουν) πραγματοποιούνται </a:t>
            </a:r>
            <a:r>
              <a:rPr lang="el-GR" u="sng" dirty="0">
                <a:latin typeface="Times New Roman" panose="02020603050405020304" pitchFamily="18" charset="0"/>
                <a:cs typeface="Times New Roman" panose="02020603050405020304" pitchFamily="18" charset="0"/>
              </a:rPr>
              <a:t>εντός 60 ημέρων από την ημερομηνία παραλαβής της αντίστοιχης περιοδικής έκθεσης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από τη «Δήλωση σχετικά με τη χρήση της προηγούμενης πληρωμής προχρηματοδότησης», που περιλαμβάνεται σε κάθε περιοδική έκθεση, προκύψει ότι χρησιμοποιήθηκε ποσοστό μικρότερο του 70%, το ποσό που ορίζεται στο δελτίο δεδομένων μειώνεται κατά τη διαφορά μεταξύ του ορίου του 70% και του ποσού που χρησιμοποιήθηκε</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017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(20/25)</a:t>
            </a:r>
            <a:endParaRPr lang="en-GB" sz="2800" b="1" dirty="0">
              <a:solidFill>
                <a:schemeClr val="bg1"/>
              </a:solidFill>
              <a:ea typeface="+mj-ea"/>
              <a:cs typeface="+mj-cs"/>
            </a:endParaRPr>
          </a:p>
        </p:txBody>
      </p:sp>
    </p:spTree>
    <p:extLst>
      <p:ext uri="{BB962C8B-B14F-4D97-AF65-F5344CB8AC3E}">
        <p14:creationId xmlns:p14="http://schemas.microsoft.com/office/powerpoint/2010/main" val="345938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2760" y="1068092"/>
            <a:ext cx="11806480" cy="36933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ποσό της προχρηματοδότησης παραμένει </a:t>
            </a:r>
            <a:r>
              <a:rPr lang="el-GR" u="sng" dirty="0">
                <a:latin typeface="Times New Roman" panose="02020603050405020304" pitchFamily="18" charset="0"/>
                <a:cs typeface="Times New Roman" panose="02020603050405020304" pitchFamily="18" charset="0"/>
              </a:rPr>
              <a:t>στην κυριότητα της ΕΕ, μέχρι την τελική πληρωμή</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πληρωμές προχρηματοδότησης (ή μέρη αυτών) μπορούν να συμψηφιστούν (χωρίς τη συγκατάθεση των δικαιούχων) με ποσά που οφείλει ο δικαιούχος στη χορηγούσα αρχή</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A2229A65-1DF4-7831-7B02-33C1EAA58438}"/>
              </a:ext>
            </a:extLst>
          </p:cNvPr>
          <p:cNvSpPr txBox="1">
            <a:spLocks/>
          </p:cNvSpPr>
          <p:nvPr/>
        </p:nvSpPr>
        <p:spPr>
          <a:xfrm>
            <a:off x="-312712" y="3912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(21/25)</a:t>
            </a:r>
            <a:endParaRPr lang="en-GB" sz="2800" b="1" dirty="0">
              <a:solidFill>
                <a:schemeClr val="bg1"/>
              </a:solidFill>
              <a:ea typeface="+mj-ea"/>
              <a:cs typeface="+mj-cs"/>
            </a:endParaRPr>
          </a:p>
        </p:txBody>
      </p:sp>
      <p:pic>
        <p:nvPicPr>
          <p:cNvPr id="9" name="Picture 8">
            <a:extLst>
              <a:ext uri="{FF2B5EF4-FFF2-40B4-BE49-F238E27FC236}">
                <a16:creationId xmlns:a16="http://schemas.microsoft.com/office/drawing/2014/main" id="{CA870F59-55E1-5E67-D5B0-5742417D5678}"/>
              </a:ext>
            </a:extLst>
          </p:cNvPr>
          <p:cNvPicPr>
            <a:picLocks noChangeAspect="1"/>
          </p:cNvPicPr>
          <p:nvPr/>
        </p:nvPicPr>
        <p:blipFill>
          <a:blip r:embed="rId3"/>
          <a:stretch>
            <a:fillRect/>
          </a:stretch>
        </p:blipFill>
        <p:spPr>
          <a:xfrm>
            <a:off x="4007768" y="4489532"/>
            <a:ext cx="3067050" cy="1485900"/>
          </a:xfrm>
          <a:prstGeom prst="rect">
            <a:avLst/>
          </a:prstGeom>
        </p:spPr>
      </p:pic>
    </p:spTree>
    <p:extLst>
      <p:ext uri="{BB962C8B-B14F-4D97-AF65-F5344CB8AC3E}">
        <p14:creationId xmlns:p14="http://schemas.microsoft.com/office/powerpoint/2010/main" val="2002761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987162"/>
            <a:ext cx="11806480" cy="5909310"/>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θετικό, καταβάλλεται στον συντονιστή</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αρνητικό, η ανάκτηση γίνεται σύμφωνα με την πιο κάτω διαδικασία:</a:t>
            </a:r>
          </a:p>
          <a:p>
            <a:endParaRPr lang="el-GR"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Η ΕΥ αποστέλλει στον συντονιστή επιστολή προκαταρκτικής ενημέρωσης, με την οποία κοινοποιεί την πρόθεση ανάκτησης, το τελικό συνολικό επιλέξιμο ποσό επιχορήγησης, το προς ανάκτηση ποσό και τους λόγους ανάκτησης</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Εντός 30 ημερών από την παραλαβή της επιστολής, ο συντονιστής μπορεί να υποβάλει παρατηρήσεις</a:t>
            </a:r>
            <a:r>
              <a:rPr lang="en-GB" dirty="0">
                <a:solidFill>
                  <a:srgbClr val="308879"/>
                </a:solidFill>
                <a:latin typeface="Times New Roman" panose="02020603050405020304" pitchFamily="18" charset="0"/>
              </a:rPr>
              <a:t>, </a:t>
            </a:r>
            <a:r>
              <a:rPr lang="el-GR" dirty="0">
                <a:solidFill>
                  <a:srgbClr val="308879"/>
                </a:solidFill>
                <a:latin typeface="Times New Roman" panose="02020603050405020304" pitchFamily="18" charset="0"/>
              </a:rPr>
              <a:t>εάν το επιθυμεί</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Εάν δεν υποβληθούν παρατηρήσεις ή οι παρατηρήσεις που έχουν υποβληθεί δε θεωρούνται έγκυρες από την ΕΥ, αποστέλλεται στον συντονιστή επιστολή επιβεβαίωσης και του κοινοποιείται χρεωστικό σημείωμα</a:t>
            </a:r>
          </a:p>
          <a:p>
            <a:endParaRPr lang="el-GR" u="sng"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Εάν ο συντονιστής δεν ανταποκριθεί στο χρεωστικό σημείωμα εγκαίρως (μέχρι την ημερομηνία που ορίζεται στο </a:t>
            </a:r>
          </a:p>
          <a:p>
            <a:r>
              <a:rPr lang="el-GR" dirty="0">
                <a:solidFill>
                  <a:srgbClr val="308879"/>
                </a:solidFill>
                <a:latin typeface="Times New Roman" panose="02020603050405020304" pitchFamily="18" charset="0"/>
              </a:rPr>
              <a:t>χρεωστικό σημείωμα), η ΕΥ προβαίνει σε αναγκαστική ανάκτηση</a:t>
            </a: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6819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(22/25)</a:t>
            </a:r>
            <a:endParaRPr lang="en-GB" sz="2800" b="1" dirty="0">
              <a:solidFill>
                <a:schemeClr val="bg1"/>
              </a:solidFill>
              <a:ea typeface="+mj-ea"/>
              <a:cs typeface="+mj-cs"/>
            </a:endParaRPr>
          </a:p>
        </p:txBody>
      </p:sp>
    </p:spTree>
    <p:extLst>
      <p:ext uri="{BB962C8B-B14F-4D97-AF65-F5344CB8AC3E}">
        <p14:creationId xmlns:p14="http://schemas.microsoft.com/office/powerpoint/2010/main" val="264627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1161667"/>
            <a:ext cx="11806480" cy="5109091"/>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Η τελική πληρωμή (ή μέρος αυτής) </a:t>
            </a:r>
            <a:r>
              <a:rPr lang="el-GR" u="sng" dirty="0">
                <a:solidFill>
                  <a:srgbClr val="000000"/>
                </a:solidFill>
                <a:latin typeface="Times New Roman" panose="02020603050405020304" pitchFamily="18" charset="0"/>
              </a:rPr>
              <a:t>μπορεί να συμψηφιστεί (χωρίς τη συγκατάθεση των δικαιούχων) με ποσά που οφείλει δικαιούχος στη χορηγούσα αρχή</a:t>
            </a:r>
          </a:p>
          <a:p>
            <a:pPr marL="285750" indent="-285750">
              <a:buFont typeface="Wingdings" panose="05000000000000000000" pitchFamily="2" charset="2"/>
              <a:buChar char="ü"/>
            </a:pPr>
            <a:endParaRPr lang="el-GR" u="sng"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r>
              <a:rPr lang="el-GR" u="sng" dirty="0">
                <a:solidFill>
                  <a:srgbClr val="000000"/>
                </a:solidFill>
                <a:latin typeface="Times New Roman" panose="02020603050405020304" pitchFamily="18" charset="0"/>
              </a:rPr>
              <a:t>Αναγκαστική Ανάκτηση</a:t>
            </a:r>
            <a:r>
              <a:rPr lang="el-GR" dirty="0">
                <a:solidFill>
                  <a:srgbClr val="000000"/>
                </a:solidFill>
                <a:latin typeface="Times New Roman" panose="02020603050405020304" pitchFamily="18" charset="0"/>
              </a:rPr>
              <a:t>:</a:t>
            </a: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προς ανάκτηση ποσό </a:t>
            </a:r>
            <a:r>
              <a:rPr lang="el-GR" u="sng" dirty="0">
                <a:solidFill>
                  <a:srgbClr val="000000"/>
                </a:solidFill>
                <a:latin typeface="Times New Roman" panose="02020603050405020304" pitchFamily="18" charset="0"/>
              </a:rPr>
              <a:t>μπορεί να συμψηφιστεί (χωρίς τη συγκατάθεση του συντονιστή ή του δικαιούχου) με τυχόν ποσά που οφείλει η ΕΥ στον συντονιστή ή στον δικαιούχο</a:t>
            </a:r>
            <a:r>
              <a:rPr lang="el-GR" dirty="0">
                <a:solidFill>
                  <a:srgbClr val="000000"/>
                </a:solidFill>
                <a:latin typeface="Times New Roman" panose="02020603050405020304" pitchFamily="18" charset="0"/>
              </a:rPr>
              <a:t>, στα πλαίσια της υλοποίησης άλλων δράσεων. </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u="sng" dirty="0">
                <a:solidFill>
                  <a:srgbClr val="000000"/>
                </a:solidFill>
                <a:latin typeface="Times New Roman" panose="02020603050405020304" pitchFamily="18" charset="0"/>
              </a:rPr>
              <a:t>Το προς ανάκτηση ποσό προσαυξάνεται με τόκους υπερημερίας</a:t>
            </a:r>
            <a:r>
              <a:rPr lang="el-GR" dirty="0">
                <a:solidFill>
                  <a:srgbClr val="000000"/>
                </a:solidFill>
                <a:latin typeface="Times New Roman" panose="02020603050405020304" pitchFamily="18" charset="0"/>
              </a:rPr>
              <a:t>, από την επομένη της ημερομηνίας πληρωμής που αναφέρεται στο χρεωστικό σημείωμα έως και την ημερομηνία πληρωμής του πλήρους ποσού</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(23/25)</a:t>
            </a:r>
            <a:endParaRPr lang="en-GB" sz="2800" b="1" dirty="0">
              <a:solidFill>
                <a:schemeClr val="bg1"/>
              </a:solidFill>
              <a:ea typeface="+mj-ea"/>
              <a:cs typeface="+mj-cs"/>
            </a:endParaRPr>
          </a:p>
        </p:txBody>
      </p:sp>
    </p:spTree>
    <p:extLst>
      <p:ext uri="{BB962C8B-B14F-4D97-AF65-F5344CB8AC3E}">
        <p14:creationId xmlns:p14="http://schemas.microsoft.com/office/powerpoint/2010/main" val="232232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49216" y="938960"/>
            <a:ext cx="11577765" cy="566308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3</a:t>
            </a:r>
            <a:r>
              <a:rPr lang="en-GB" sz="2000" b="1" u="sng" dirty="0"/>
              <a:t>5</a:t>
            </a:r>
            <a:r>
              <a:rPr lang="el-GR" sz="2000" b="1" dirty="0"/>
              <a:t> – </a:t>
            </a:r>
            <a:r>
              <a:rPr lang="el-GR" sz="2000" b="1" u="sng" dirty="0"/>
              <a:t>Ανωτέρα Βία</a:t>
            </a:r>
            <a:r>
              <a:rPr lang="el-GR" sz="2000" b="1" dirty="0"/>
              <a:t>:</a:t>
            </a: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Ως «ανωτέρα βία» νοείται κάθε κατάσταση ή γεγονός που</a:t>
            </a:r>
            <a:r>
              <a:rPr lang="el-GR" dirty="0">
                <a:solidFill>
                  <a:srgbClr val="000000"/>
                </a:solidFill>
                <a:latin typeface="Times New Roman" panose="02020603050405020304" pitchFamily="18" charset="0"/>
              </a:rPr>
              <a:t>:</a:t>
            </a:r>
          </a:p>
          <a:p>
            <a:pPr algn="just"/>
            <a:endParaRPr lang="el-GR" u="sng" dirty="0">
              <a:solidFill>
                <a:srgbClr val="000000"/>
              </a:solidFill>
              <a:latin typeface="Times New Roman" panose="02020603050405020304" pitchFamily="18" charset="0"/>
            </a:endParaRPr>
          </a:p>
          <a:p>
            <a:pPr algn="just"/>
            <a:r>
              <a:rPr lang="el-GR" dirty="0">
                <a:solidFill>
                  <a:srgbClr val="308879"/>
                </a:solidFill>
                <a:latin typeface="Times New Roman" panose="02020603050405020304" pitchFamily="18" charset="0"/>
              </a:rPr>
              <a:t>Εμποδίζει οποιοδήποτε μέρος να εκπληρώσει τις υποχρεώσεις του που απορρέουν από τη συμφωνία</a:t>
            </a:r>
          </a:p>
          <a:p>
            <a:pPr algn="just"/>
            <a:r>
              <a:rPr lang="el-GR" dirty="0">
                <a:solidFill>
                  <a:srgbClr val="308879"/>
                </a:solidFill>
                <a:latin typeface="Times New Roman" panose="02020603050405020304" pitchFamily="18" charset="0"/>
              </a:rPr>
              <a:t>Συνιστά απρόβλεπτη, έκτακτη κατάσταση που δεν ελέγχεται από τα μέρη</a:t>
            </a:r>
          </a:p>
          <a:p>
            <a:pPr algn="just"/>
            <a:r>
              <a:rPr lang="el-GR" dirty="0">
                <a:solidFill>
                  <a:srgbClr val="308879"/>
                </a:solidFill>
                <a:latin typeface="Times New Roman" panose="02020603050405020304" pitchFamily="18" charset="0"/>
              </a:rPr>
              <a:t>Δεν οφείλεται σε σφάλμα ή αμέλεια των μερών (ή άλλων οντοτήτων) που συμμετέχουν στη δράση</a:t>
            </a:r>
          </a:p>
          <a:p>
            <a:pPr algn="just"/>
            <a:r>
              <a:rPr lang="el-GR" dirty="0">
                <a:solidFill>
                  <a:srgbClr val="308879"/>
                </a:solidFill>
                <a:latin typeface="Times New Roman" panose="02020603050405020304" pitchFamily="18" charset="0"/>
              </a:rPr>
              <a:t>Αποδεικνύεται αναπόφευκτη/αναπόφευκτο, παρά την επίδειξη δέουσας επιμέλειας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rPr>
              <a:t>Κάθε κατάσταση ή γεγονός που συνιστά ανωτέρα βία </a:t>
            </a:r>
            <a:r>
              <a:rPr lang="el-GR" u="sng" dirty="0">
                <a:solidFill>
                  <a:srgbClr val="000000"/>
                </a:solidFill>
                <a:latin typeface="Times New Roman" panose="02020603050405020304" pitchFamily="18" charset="0"/>
              </a:rPr>
              <a:t>πρέπει να κοινοποιείται επίσημα στο άλλο μέρος της Συμφωνίας</a:t>
            </a:r>
            <a:r>
              <a:rPr lang="el-GR" dirty="0">
                <a:solidFill>
                  <a:srgbClr val="000000"/>
                </a:solidFill>
                <a:latin typeface="Times New Roman" panose="02020603050405020304" pitchFamily="18" charset="0"/>
              </a:rPr>
              <a:t>, χωρίς αδικαιολόγητη καθυστέρηση</a:t>
            </a:r>
          </a:p>
          <a:p>
            <a:pPr marL="285750" indent="-285750" algn="just">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Τα μέρη πρέπει από κοινού να λαμβάνουν αμέσως όλα τα αναγκαία μέτρα</a:t>
            </a:r>
            <a:r>
              <a:rPr lang="el-GR" dirty="0">
                <a:solidFill>
                  <a:srgbClr val="000000"/>
                </a:solidFill>
                <a:latin typeface="Times New Roman" panose="02020603050405020304" pitchFamily="18" charset="0"/>
              </a:rPr>
              <a:t> για περιορισμό της ζημιάς και των επιπτώσεων που οφείλονται σε ανωτέρα βία και να φροντίζουν στον μεγαλύτερο δυνατό βαθμό για την ομαλή υλοποίηση της δράσης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Έξοδα που συνδέονται με καταστάσεις ανωτέρας βίας θεωρούνται επιλέξιμα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δεν εγκρίνονται όμως επιπλέον του ποσού επιχορήγησης που αναγράφεται στο σημείο 3. του δελτίου δεδομένων της Συμφωνίας</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endParaRPr>
          </a:p>
          <a:p>
            <a:pPr algn="just"/>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4346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a:t>
            </a:r>
            <a:r>
              <a:rPr lang="en-GB" sz="2800" b="1" dirty="0">
                <a:solidFill>
                  <a:schemeClr val="bg1"/>
                </a:solidFill>
                <a:ea typeface="+mj-ea"/>
                <a:cs typeface="+mj-cs"/>
              </a:rPr>
              <a:t>4</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3897288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at are interpretation clauses - iPleaders">
            <a:extLst>
              <a:ext uri="{FF2B5EF4-FFF2-40B4-BE49-F238E27FC236}">
                <a16:creationId xmlns:a16="http://schemas.microsoft.com/office/drawing/2014/main" id="{E6A4C6D1-73F4-CFF2-B7C7-9C59088D74BC}"/>
              </a:ext>
            </a:extLst>
          </p:cNvPr>
          <p:cNvPicPr>
            <a:picLocks noChangeAspect="1" noChangeArrowheads="1"/>
          </p:cNvPicPr>
          <p:nvPr/>
        </p:nvPicPr>
        <p:blipFill>
          <a:blip r:embed="rId3">
            <a:duotone>
              <a:schemeClr val="bg2">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413273" y="636109"/>
            <a:ext cx="13018546" cy="6193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1254067"/>
            <a:ext cx="11557292" cy="317009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37</a:t>
            </a:r>
            <a:r>
              <a:rPr lang="el-GR" sz="2000" b="1" dirty="0"/>
              <a:t> – </a:t>
            </a:r>
            <a:r>
              <a:rPr lang="el-GR" sz="2000" b="1" u="sng" dirty="0"/>
              <a:t>Ερμηνεία της Συμφωνίας</a:t>
            </a:r>
            <a:r>
              <a:rPr lang="el-GR" sz="2000" b="1" dirty="0"/>
              <a:t>:</a:t>
            </a:r>
            <a:endParaRPr lang="en-GB" sz="2000" b="1" dirty="0"/>
          </a:p>
          <a:p>
            <a:pPr>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διατάξεις του δελτίου δεδομένων υπερισχύουν των υπολοίπων όρων και προϋποθέσεων (=Άρθρων) της Συμφωνίας</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Παράρτημα 2 υπερισχύει των όρων και προϋποθέσεων</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όροι και οι προϋποθέσεις υπερισχύουν των Παραρτημάτων, πλην του Παραρτήματος 2</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3859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(25/25)</a:t>
            </a:r>
            <a:endParaRPr lang="en-GB" sz="2800" b="1" dirty="0">
              <a:solidFill>
                <a:schemeClr val="bg1"/>
              </a:solidFill>
              <a:ea typeface="+mj-ea"/>
              <a:cs typeface="+mj-cs"/>
            </a:endParaRPr>
          </a:p>
        </p:txBody>
      </p:sp>
    </p:spTree>
    <p:extLst>
      <p:ext uri="{BB962C8B-B14F-4D97-AF65-F5344CB8AC3E}">
        <p14:creationId xmlns:p14="http://schemas.microsoft.com/office/powerpoint/2010/main" val="1591704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836712"/>
            <a:ext cx="11400991" cy="557075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11. Στήριξη για την Ένταξη Συμμετεχόντων με Λιγότερες Ευκαιρίες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οφείλουν να διασφαλίζουν ότι παρέχεται </a:t>
            </a:r>
            <a:r>
              <a:rPr lang="el-GR" u="sng" dirty="0">
                <a:solidFill>
                  <a:srgbClr val="000000"/>
                </a:solidFill>
                <a:latin typeface="Times New Roman" panose="02020603050405020304" pitchFamily="18" charset="0"/>
                <a:ea typeface="Times New Roman" panose="02020603050405020304" pitchFamily="18" charset="0"/>
              </a:rPr>
              <a:t>επαρκής στήριξη στα άτομα με λιγότερες ευκαιρίες</a:t>
            </a:r>
            <a:r>
              <a:rPr lang="el-GR" dirty="0">
                <a:solidFill>
                  <a:srgbClr val="000000"/>
                </a:solidFill>
                <a:latin typeface="Times New Roman" panose="02020603050405020304" pitchFamily="18" charset="0"/>
                <a:ea typeface="Times New Roman" panose="02020603050405020304" pitchFamily="18" charset="0"/>
              </a:rPr>
              <a:t>, τα οποία συμμετέχουν στο έργο</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12. Προστασία και Ασφάλεια των Συμμετεχόντων</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πρέπει να εφαρμόζουν </a:t>
            </a:r>
            <a:r>
              <a:rPr lang="el-GR" u="sng" dirty="0">
                <a:solidFill>
                  <a:srgbClr val="000000"/>
                </a:solidFill>
                <a:latin typeface="Times New Roman" panose="02020603050405020304" pitchFamily="18" charset="0"/>
                <a:ea typeface="Times New Roman" panose="02020603050405020304" pitchFamily="18" charset="0"/>
              </a:rPr>
              <a:t>αποτελεσματικές διαδικασίες για την ασφάλεια και την προστασία των συμμετεχόντων</a:t>
            </a:r>
            <a:r>
              <a:rPr lang="el-GR" dirty="0">
                <a:solidFill>
                  <a:srgbClr val="000000"/>
                </a:solidFill>
                <a:latin typeface="Times New Roman" panose="02020603050405020304" pitchFamily="18" charset="0"/>
                <a:ea typeface="Times New Roman" panose="02020603050405020304" pitchFamily="18" charset="0"/>
              </a:rPr>
              <a:t> στο Σχέδιο. Οι δικαιούχοι πρέπει τουλάχιστον να:</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Παρέχουν ασφαλιστική κάλυψη στους συμμετέχοντες σε δραστηριότητες στο εξωτερικό</a:t>
            </a:r>
          </a:p>
          <a:p>
            <a:pPr marL="180340">
              <a:spcAft>
                <a:spcPts val="600"/>
              </a:spcAft>
            </a:pPr>
            <a:endParaRPr lang="el-GR" dirty="0">
              <a:solidFill>
                <a:srgbClr val="308879"/>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Τηρούν πλήρως τον εφαρμοστέο κανονισμό για την προστασία και την ασφάλεια των ανηλίκων, όπως ορίζεται από την ισχύουσα νομοθεσία στις χώρες αποστολής και υποδοχής, σε ό,τι αφορά θέματα όπως «Συγκατάθεση γονέα ή κηδεμόνα», «Όρια ηλικίας» κτλ.</a:t>
            </a:r>
            <a:endParaRPr lang="el-GR" dirty="0">
              <a:solidFill>
                <a:srgbClr val="000000"/>
              </a:solidFill>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156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(1/2)</a:t>
            </a:r>
            <a:endParaRPr lang="en-GB" sz="2800" b="1" dirty="0">
              <a:solidFill>
                <a:schemeClr val="bg1"/>
              </a:solidFill>
              <a:ea typeface="+mj-ea"/>
              <a:cs typeface="+mj-cs"/>
            </a:endParaRPr>
          </a:p>
        </p:txBody>
      </p:sp>
    </p:spTree>
    <p:extLst>
      <p:ext uri="{BB962C8B-B14F-4D97-AF65-F5344CB8AC3E}">
        <p14:creationId xmlns:p14="http://schemas.microsoft.com/office/powerpoint/2010/main" val="41314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14780"/>
            <a:ext cx="11940949" cy="6263253"/>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marL="285750" indent="-285750" algn="just">
              <a:buFont typeface="Wingdings" panose="05000000000000000000" pitchFamily="2" charset="2"/>
              <a:buChar char="ü"/>
            </a:pPr>
            <a:r>
              <a:rPr lang="el-GR" b="1" dirty="0"/>
              <a:t>Στοιχεία οργανισμών-μερών που συνάπτουν τη Συμφωνία</a:t>
            </a:r>
            <a:r>
              <a:rPr lang="el-GR" dirty="0"/>
              <a:t>:</a:t>
            </a: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pPr algn="just"/>
            <a:r>
              <a:rPr lang="el-GR" sz="1700" i="1" u="sng" dirty="0"/>
              <a:t>Σημειώσεις</a:t>
            </a:r>
            <a:r>
              <a:rPr lang="el-GR" sz="1700" i="1" dirty="0"/>
              <a:t>: </a:t>
            </a:r>
          </a:p>
          <a:p>
            <a:pPr algn="just">
              <a:buAutoNum type="arabicPeriod"/>
              <a:tabLst>
                <a:tab pos="361950" algn="l"/>
                <a:tab pos="539750" algn="l"/>
              </a:tabLst>
            </a:pPr>
            <a:r>
              <a:rPr lang="el-GR" sz="1700" i="1" dirty="0"/>
              <a:t>    </a:t>
            </a:r>
            <a:r>
              <a:rPr lang="el-GR" sz="1700" i="1" u="sng" dirty="0"/>
              <a:t>Μόνο ο συντονιστής εταίρος υπογράφει απευθείας τη Συμφωνία Επιχορήγησης</a:t>
            </a:r>
            <a:r>
              <a:rPr lang="el-GR" sz="1700" i="1" dirty="0"/>
              <a:t>. </a:t>
            </a:r>
            <a:r>
              <a:rPr lang="el-GR" sz="1700" i="1" u="sng" dirty="0"/>
              <a:t>Οι λοιποί εταίροι της κοινοπραξίας υπέγραψαν   </a:t>
            </a:r>
            <a:r>
              <a:rPr lang="en-GB" sz="1700" i="1" u="sng" dirty="0"/>
              <a:t>“mandates”</a:t>
            </a:r>
            <a:r>
              <a:rPr lang="el-GR" sz="1700" i="1" u="sng" dirty="0"/>
              <a:t> προς τον Συντονιστή</a:t>
            </a:r>
            <a:r>
              <a:rPr lang="el-GR" sz="1700" i="1" dirty="0"/>
              <a:t>, κατά το στάδιο υποβολής της αίτησης. Όλες οι παραπάνω υπογραφές προέρχονται από τους νόμιμους εκπροσώπους των εταίρων οργανισμών.</a:t>
            </a:r>
          </a:p>
          <a:p>
            <a:pPr algn="just">
              <a:tabLst>
                <a:tab pos="355600" algn="l"/>
                <a:tab pos="539750" algn="l"/>
              </a:tabLst>
            </a:pPr>
            <a:endParaRPr lang="el-GR" sz="1000" i="1" dirty="0"/>
          </a:p>
          <a:p>
            <a:pPr algn="just"/>
            <a:r>
              <a:rPr lang="el-GR" sz="1700" i="1" dirty="0"/>
              <a:t>2.   </a:t>
            </a:r>
            <a:r>
              <a:rPr lang="el-GR" sz="1700" i="1" u="sng" dirty="0"/>
              <a:t>Μόνο τα στοιχεία του Συντονιστή εταίρου αναγράφονται στο Προοίμιο</a:t>
            </a:r>
            <a:r>
              <a:rPr lang="el-GR" sz="1700" i="1" dirty="0"/>
              <a:t>. Για τα στοιχεία των λοιπών εταίρων γίνεται παραπομπή στο Παράρτημα 1</a:t>
            </a:r>
            <a:r>
              <a:rPr lang="en-GB" sz="1700" i="1" dirty="0"/>
              <a:t> </a:t>
            </a:r>
            <a:r>
              <a:rPr lang="el-GR" sz="1700" i="1" dirty="0"/>
              <a:t>της Συμφωνίας.</a:t>
            </a:r>
          </a:p>
          <a:p>
            <a:pPr algn="just"/>
            <a:endParaRPr lang="en-GB" sz="1000" i="1" dirty="0"/>
          </a:p>
          <a:p>
            <a:pPr marL="342900" indent="-342900" algn="just">
              <a:buAutoNum type="arabicPeriod" startAt="3"/>
            </a:pPr>
            <a:r>
              <a:rPr lang="el-GR" sz="1700" i="1" dirty="0"/>
              <a:t>Όλα τα επίσημα έγγραφα ενός επιχορηγημένου Σχεδίου </a:t>
            </a:r>
            <a:r>
              <a:rPr lang="el-GR" sz="1700" i="1" u="sng" dirty="0"/>
              <a:t>υπογράφονται από τον νόμιμο εκπρόσωπο του συντονιστή </a:t>
            </a:r>
          </a:p>
          <a:p>
            <a:pPr algn="just"/>
            <a:r>
              <a:rPr lang="el-GR" sz="1700" i="1" u="sng" dirty="0"/>
              <a:t>εταίρου</a:t>
            </a:r>
            <a:r>
              <a:rPr lang="en-GB" sz="1700" i="1" u="sng" dirty="0"/>
              <a:t> </a:t>
            </a:r>
            <a:r>
              <a:rPr lang="el-GR" sz="1700" i="1" u="sng" dirty="0"/>
              <a:t>και τον νόμιμο εκπρόσωπο της Εθνικής Υπηρεσίας</a:t>
            </a:r>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119336" y="13681"/>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(1/2)</a:t>
            </a:r>
            <a:endParaRPr lang="en-GB" sz="2800" b="1" dirty="0">
              <a:solidFill>
                <a:schemeClr val="bg1"/>
              </a:solidFill>
              <a:ea typeface="+mj-ea"/>
              <a:cs typeface="+mj-cs"/>
            </a:endParaRPr>
          </a:p>
        </p:txBody>
      </p:sp>
      <p:graphicFrame>
        <p:nvGraphicFramePr>
          <p:cNvPr id="8" name="Diagram 7">
            <a:extLst>
              <a:ext uri="{FF2B5EF4-FFF2-40B4-BE49-F238E27FC236}">
                <a16:creationId xmlns:a16="http://schemas.microsoft.com/office/drawing/2014/main" id="{F7C163FB-2F75-7D68-4331-B1311D81DD0A}"/>
              </a:ext>
            </a:extLst>
          </p:cNvPr>
          <p:cNvGraphicFramePr/>
          <p:nvPr>
            <p:extLst>
              <p:ext uri="{D42A27DB-BD31-4B8C-83A1-F6EECF244321}">
                <p14:modId xmlns:p14="http://schemas.microsoft.com/office/powerpoint/2010/main" val="4173346640"/>
              </p:ext>
            </p:extLst>
          </p:nvPr>
        </p:nvGraphicFramePr>
        <p:xfrm>
          <a:off x="119336" y="2492896"/>
          <a:ext cx="5616624" cy="1453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137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4779" y="615951"/>
            <a:ext cx="11665295" cy="661719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sz="1000" b="1" u="sng" dirty="0"/>
          </a:p>
          <a:p>
            <a:pPr algn="just">
              <a:tabLst>
                <a:tab pos="357188" algn="l"/>
              </a:tabLst>
            </a:pPr>
            <a:r>
              <a:rPr lang="el-GR" b="1" u="sng" dirty="0">
                <a:latin typeface="Times New Roman" panose="02020603050405020304" pitchFamily="18" charset="0"/>
                <a:cs typeface="Times New Roman" panose="02020603050405020304" pitchFamily="18" charset="0"/>
                <a:sym typeface="Wingdings" panose="05000000000000000000" pitchFamily="2" charset="2"/>
              </a:rPr>
              <a:t>13 &amp; 14. Παρακολούθηση και Αξιολόγηση των Διαπιστεύσεων (Δεν αφορά τις Συμπράξεις Μικρής Κλίμακας)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και η ΕΕ παρακολουθούν την ορθή εφαρμογή του Χάρτη </a:t>
            </a:r>
            <a:r>
              <a:rPr lang="en-GB" u="sng" dirty="0">
                <a:solidFill>
                  <a:srgbClr val="000000"/>
                </a:solidFill>
                <a:latin typeface="Times New Roman" panose="02020603050405020304" pitchFamily="18" charset="0"/>
                <a:ea typeface="Times New Roman" panose="02020603050405020304" pitchFamily="18" charset="0"/>
              </a:rPr>
              <a:t>Erasmu</a:t>
            </a:r>
            <a:r>
              <a:rPr lang="en-GB" dirty="0">
                <a:solidFill>
                  <a:srgbClr val="000000"/>
                </a:solidFill>
                <a:latin typeface="Times New Roman" panose="02020603050405020304" pitchFamily="18" charset="0"/>
                <a:ea typeface="Times New Roman" panose="02020603050405020304" pitchFamily="18" charset="0"/>
              </a:rPr>
              <a:t>s </a:t>
            </a:r>
            <a:r>
              <a:rPr lang="el-GR" dirty="0">
                <a:solidFill>
                  <a:srgbClr val="000000"/>
                </a:solidFill>
                <a:latin typeface="Times New Roman" panose="02020603050405020304" pitchFamily="18" charset="0"/>
                <a:ea typeface="Times New Roman" panose="02020603050405020304" pitchFamily="18" charset="0"/>
              </a:rPr>
              <a:t>για την Ανώτατη/Τριτοβάθμια Εκπαίδευση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a:t>
            </a:r>
            <a:r>
              <a:rPr lang="el-GR" dirty="0">
                <a:solidFill>
                  <a:srgbClr val="000000"/>
                </a:solidFill>
                <a:latin typeface="Times New Roman" panose="02020603050405020304" pitchFamily="18" charset="0"/>
                <a:ea typeface="Times New Roman" panose="02020603050405020304" pitchFamily="18" charset="0"/>
              </a:rPr>
              <a:t>α Ιδρύματα Τριτοβάθμιας Εκπαίδευσης που συμμετέχουν ως εταίροι σε Σχέδια Βασικής Δράσης 2 πρέπει να είναι κάτοχοι του Χάρτη, νοουμένου ότι προέρχονται από χώρες – μέλη ή χώρες συνδεδεμένες με το Πρόγραμμα </a:t>
            </a:r>
          </a:p>
          <a:p>
            <a:pPr marL="180340" algn="just">
              <a:spcAft>
                <a:spcPts val="600"/>
              </a:spcAft>
            </a:pPr>
            <a:endParaRPr lang="el-GR" sz="1000" dirty="0">
              <a:solidFill>
                <a:srgbClr val="000000"/>
              </a:solidFill>
              <a:highlight>
                <a:srgbClr val="FFFF00"/>
              </a:highlight>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δικαιούται να συστήσει στην ΕΕ να αναστείλει ή να ανακαλέσει τον Χάρτη</a:t>
            </a:r>
            <a:r>
              <a:rPr lang="el-GR" dirty="0">
                <a:solidFill>
                  <a:srgbClr val="000000"/>
                </a:solidFill>
                <a:latin typeface="Times New Roman" panose="02020603050405020304" pitchFamily="18" charset="0"/>
                <a:ea typeface="Times New Roman" panose="02020603050405020304" pitchFamily="18" charset="0"/>
              </a:rPr>
              <a:t>, εάν εντοπίσει σοβαρές αδυναμίες κατά την παρακολούθηση</a:t>
            </a:r>
          </a:p>
          <a:p>
            <a:pPr algn="just"/>
            <a:endParaRPr lang="el-GR" sz="10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Οι δικαιούχοι που είναι εγκατεστημένοι σε μη συνδεδεμένες με το Πρόγραμμα τρίτες χώρες δεσμεύονται να τηρούν τις ίδιες αρχές με τους δικαιούχους που είναι εγκατεστημένοι σε συνδεδεμένες με το Πρόγραμμα χώρες</a:t>
            </a:r>
            <a:r>
              <a:rPr lang="el-GR" dirty="0">
                <a:solidFill>
                  <a:srgbClr val="000000"/>
                </a:solidFill>
                <a:latin typeface="Times New Roman" panose="02020603050405020304" pitchFamily="18" charset="0"/>
                <a:ea typeface="Times New Roman" panose="02020603050405020304" pitchFamily="18" charset="0"/>
              </a:rPr>
              <a:t> όσον αφορά τον Χάρτη </a:t>
            </a:r>
            <a:r>
              <a:rPr lang="en-GB" dirty="0">
                <a:solidFill>
                  <a:srgbClr val="000000"/>
                </a:solidFill>
                <a:latin typeface="Times New Roman" panose="02020603050405020304" pitchFamily="18" charset="0"/>
                <a:ea typeface="Times New Roman" panose="02020603050405020304" pitchFamily="18" charset="0"/>
              </a:rPr>
              <a:t>Erasmus</a:t>
            </a:r>
            <a:endParaRPr lang="el-GR"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GB" b="1" u="sng" dirty="0">
                <a:solidFill>
                  <a:srgbClr val="000000"/>
                </a:solidFill>
                <a:latin typeface="Times New Roman" panose="02020603050405020304" pitchFamily="18" charset="0"/>
                <a:ea typeface="Times New Roman" panose="02020603050405020304" pitchFamily="18" charset="0"/>
              </a:rPr>
              <a:t>15. </a:t>
            </a:r>
            <a:r>
              <a:rPr lang="el-GR" b="1" u="sng" dirty="0">
                <a:solidFill>
                  <a:srgbClr val="000000"/>
                </a:solidFill>
                <a:latin typeface="Times New Roman" panose="02020603050405020304" pitchFamily="18" charset="0"/>
                <a:ea typeface="Times New Roman" panose="02020603050405020304" pitchFamily="18" charset="0"/>
              </a:rPr>
              <a:t>Πιστοποιητικό </a:t>
            </a:r>
            <a:r>
              <a:rPr lang="en-GB" b="1" u="sng" dirty="0" err="1">
                <a:solidFill>
                  <a:srgbClr val="000000"/>
                </a:solidFill>
                <a:latin typeface="Times New Roman" panose="02020603050405020304" pitchFamily="18" charset="0"/>
                <a:ea typeface="Times New Roman" panose="02020603050405020304" pitchFamily="18" charset="0"/>
              </a:rPr>
              <a:t>Youthpass</a:t>
            </a:r>
            <a:r>
              <a:rPr lang="el-GR" b="1" dirty="0">
                <a:solidFill>
                  <a:srgbClr val="000000"/>
                </a:solidFill>
                <a:latin typeface="Times New Roman" panose="02020603050405020304" pitchFamily="18" charset="0"/>
                <a:ea typeface="Times New Roman" panose="02020603050405020304" pitchFamily="18" charset="0"/>
              </a:rPr>
              <a:t> (αφορά μόνο τη Νεολαία)</a:t>
            </a:r>
            <a:r>
              <a:rPr lang="el-GR" b="1"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endParaRPr lang="el-GR" b="1"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 δικαιούχος πρέπει να ενημερώσει τους συμμετέχοντες στο έργο για το δικαίωμά τους να λάβουν πιστοποιητικό </a:t>
            </a:r>
            <a:r>
              <a:rPr lang="el-GR" u="sng" dirty="0" err="1">
                <a:solidFill>
                  <a:srgbClr val="000000"/>
                </a:solidFill>
                <a:latin typeface="Times New Roman" panose="02020603050405020304" pitchFamily="18" charset="0"/>
                <a:ea typeface="Times New Roman" panose="02020603050405020304" pitchFamily="18" charset="0"/>
              </a:rPr>
              <a:t>Youthpass</a:t>
            </a:r>
            <a:r>
              <a:rPr lang="el-GR" dirty="0">
                <a:solidFill>
                  <a:srgbClr val="000000"/>
                </a:solidFill>
                <a:latin typeface="Times New Roman" panose="02020603050405020304" pitchFamily="18" charset="0"/>
                <a:ea typeface="Times New Roman" panose="02020603050405020304" pitchFamily="18" charset="0"/>
              </a:rPr>
              <a:t> και να τους το παράσχει, εφόσον το ζητήσουν</a:t>
            </a:r>
          </a:p>
          <a:p>
            <a:pPr algn="just"/>
            <a:endParaRPr lang="en-GB" sz="1700" i="1" u="sng" dirty="0"/>
          </a:p>
          <a:p>
            <a:pPr algn="just"/>
            <a:endParaRPr lang="en-GB" sz="1700" i="1" u="sng" dirty="0"/>
          </a:p>
          <a:p>
            <a:pPr algn="just"/>
            <a:endParaRPr lang="en-GB" sz="1000" i="1" u="sng" dirty="0"/>
          </a:p>
          <a:p>
            <a:pPr algn="just"/>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988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(2/2)</a:t>
            </a:r>
            <a:endParaRPr lang="en-GB" sz="2800" b="1" dirty="0">
              <a:solidFill>
                <a:schemeClr val="bg1"/>
              </a:solidFill>
              <a:ea typeface="+mj-ea"/>
              <a:cs typeface="+mj-cs"/>
            </a:endParaRPr>
          </a:p>
        </p:txBody>
      </p:sp>
    </p:spTree>
    <p:extLst>
      <p:ext uri="{BB962C8B-B14F-4D97-AF65-F5344CB8AC3E}">
        <p14:creationId xmlns:p14="http://schemas.microsoft.com/office/powerpoint/2010/main" val="233470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ΤΕΛΙΚΗ ΕΚΘΕΣΗ</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977008" y="-24823"/>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Μέρη Τελικής Έκθεσης</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1244079"/>
            <a:ext cx="3744416" cy="4370427"/>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Η τελική έκθεση αποτελείται από τα εξής μέρη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58775" indent="-358775" algn="just">
              <a:buFont typeface="Wingdings" panose="05000000000000000000" pitchFamily="2" charset="2"/>
              <a:buChar char="ü"/>
            </a:pP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Beneficiary Report</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οποίο συνοδεύεται από υποστηρικτικά έγγραφα</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58775" indent="-358775">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Υλικό που αναρτάται στην </a:t>
            </a:r>
            <a:r>
              <a:rPr lang="en-GB" u="sng" dirty="0">
                <a:solidFill>
                  <a:srgbClr val="000000"/>
                </a:solidFill>
                <a:latin typeface="Times New Roman" panose="02020603050405020304" pitchFamily="18" charset="0"/>
                <a:cs typeface="Times New Roman" panose="02020603050405020304" pitchFamily="18" charset="0"/>
              </a:rPr>
              <a:t>“</a:t>
            </a:r>
            <a:r>
              <a:rPr lang="el-GR" u="sng" dirty="0">
                <a:solidFill>
                  <a:srgbClr val="000000"/>
                </a:solidFill>
                <a:latin typeface="Times New Roman" panose="02020603050405020304" pitchFamily="18" charset="0"/>
                <a:cs typeface="Times New Roman" panose="02020603050405020304" pitchFamily="18" charset="0"/>
              </a:rPr>
              <a:t>Πλατφόρμα Διάδοσης των Αποτελεσμάτων των </a:t>
            </a:r>
            <a:r>
              <a:rPr lang="en-GB" u="sng" dirty="0">
                <a:solidFill>
                  <a:srgbClr val="000000"/>
                </a:solidFill>
                <a:latin typeface="Times New Roman" panose="02020603050405020304" pitchFamily="18" charset="0"/>
                <a:cs typeface="Times New Roman" panose="02020603050405020304" pitchFamily="18" charset="0"/>
              </a:rPr>
              <a:t>Erasmus+ </a:t>
            </a:r>
            <a:r>
              <a:rPr lang="el-GR" u="sng" dirty="0">
                <a:solidFill>
                  <a:srgbClr val="000000"/>
                </a:solidFill>
                <a:latin typeface="Times New Roman" panose="02020603050405020304" pitchFamily="18" charset="0"/>
                <a:cs typeface="Times New Roman" panose="02020603050405020304" pitchFamily="18" charset="0"/>
              </a:rPr>
              <a:t>Σχεδίων</a:t>
            </a:r>
            <a:r>
              <a:rPr lang="en-GB" dirty="0">
                <a:solidFill>
                  <a:srgbClr val="000000"/>
                </a:solidFill>
                <a:latin typeface="Times New Roman" panose="02020603050405020304" pitchFamily="18" charset="0"/>
                <a:cs typeface="Times New Roman" panose="02020603050405020304" pitchFamily="18" charset="0"/>
              </a:rPr>
              <a:t>”</a:t>
            </a:r>
            <a:r>
              <a:rPr lang="el-GR" dirty="0">
                <a:solidFill>
                  <a:srgbClr val="000000"/>
                </a:solidFill>
                <a:latin typeface="Times New Roman" panose="02020603050405020304" pitchFamily="18" charset="0"/>
                <a:cs typeface="Times New Roman" panose="02020603050405020304" pitchFamily="18" charset="0"/>
              </a:rPr>
              <a:t> (</a:t>
            </a:r>
            <a:r>
              <a:rPr lang="en-GB" dirty="0">
                <a:solidFill>
                  <a:srgbClr val="000000"/>
                </a:solidFill>
                <a:latin typeface="Times New Roman" panose="02020603050405020304" pitchFamily="18" charset="0"/>
                <a:cs typeface="Times New Roman" panose="02020603050405020304" pitchFamily="18" charset="0"/>
              </a:rPr>
              <a:t>“Erasmus+ Project Results Platform”)</a:t>
            </a: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4804304" y="764704"/>
            <a:ext cx="7387696" cy="4968552"/>
          </a:xfrm>
          <a:prstGeom prst="rect">
            <a:avLst/>
          </a:prstGeom>
        </p:spPr>
      </p:pic>
    </p:spTree>
    <p:extLst>
      <p:ext uri="{BB962C8B-B14F-4D97-AF65-F5344CB8AC3E}">
        <p14:creationId xmlns:p14="http://schemas.microsoft.com/office/powerpoint/2010/main" val="290413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888776" y="44625"/>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(1/3)</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43149" y="764704"/>
            <a:ext cx="6312891" cy="5109091"/>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Διαθεσιμότητα και Συμπλήρωση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Το έντυπο Τελικής Έκθεσης των Σχεδίων ΚΑ210 που εγκρίθηκαν στα πλαίσια της Πρόσκλησης του 2023 </a:t>
            </a:r>
            <a:r>
              <a:rPr lang="el-GR" b="1" dirty="0">
                <a:solidFill>
                  <a:srgbClr val="000000"/>
                </a:solidFill>
                <a:latin typeface="Times New Roman" panose="02020603050405020304" pitchFamily="18" charset="0"/>
                <a:cs typeface="Times New Roman" panose="02020603050405020304" pitchFamily="18" charset="0"/>
              </a:rPr>
              <a:t>είναι διαθέσιμο</a:t>
            </a:r>
            <a:r>
              <a:rPr lang="en-GB"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στο εργαλείο διαχείρισης και υποβολής εκθέσεων (</a:t>
            </a:r>
            <a:r>
              <a:rPr lang="en-GB" dirty="0">
                <a:solidFill>
                  <a:srgbClr val="000000"/>
                </a:solidFill>
                <a:latin typeface="Times New Roman" panose="02020603050405020304" pitchFamily="18" charset="0"/>
                <a:cs typeface="Times New Roman" panose="02020603050405020304" pitchFamily="18" charset="0"/>
              </a:rPr>
              <a:t>Beneficiary Module</a:t>
            </a:r>
            <a:r>
              <a:rPr lang="el-GR" dirty="0">
                <a:solidFill>
                  <a:srgbClr val="000000"/>
                </a:solidFill>
                <a:latin typeface="Times New Roman" panose="02020603050405020304" pitchFamily="18" charset="0"/>
                <a:cs typeface="Times New Roman" panose="02020603050405020304" pitchFamily="18" charset="0"/>
              </a:rPr>
              <a:t>): Σ</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Content menu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εμφανίζεται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“Activities”</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“Reports”.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Οι δικαιούχοι μπορούν να</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δημιουργήσουν το έντυπο που αφορά το Σχέδιό τους, πατώντας</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“Reports</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και επιλέγοντας </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“Generate Beneficiary Report”</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Αρκετά από τα πεδία που περιλαμβάνονται στο </a:t>
            </a:r>
            <a:r>
              <a:rPr lang="en-GB" u="sng" dirty="0">
                <a:solidFill>
                  <a:srgbClr val="000000"/>
                </a:solidFill>
                <a:latin typeface="Times New Roman" panose="02020603050405020304" pitchFamily="18" charset="0"/>
                <a:cs typeface="Times New Roman" panose="02020603050405020304" pitchFamily="18" charset="0"/>
              </a:rPr>
              <a:t>Beneficiary Report </a:t>
            </a:r>
            <a:r>
              <a:rPr lang="el-GR" u="sng" dirty="0">
                <a:solidFill>
                  <a:srgbClr val="000000"/>
                </a:solidFill>
                <a:latin typeface="Times New Roman" panose="02020603050405020304" pitchFamily="18" charset="0"/>
                <a:cs typeface="Times New Roman" panose="02020603050405020304" pitchFamily="18" charset="0"/>
              </a:rPr>
              <a:t>εμφανίζονται συμπληρωμένα</a:t>
            </a:r>
            <a:r>
              <a:rPr lang="el-GR" dirty="0">
                <a:solidFill>
                  <a:srgbClr val="000000"/>
                </a:solidFill>
                <a:latin typeface="Times New Roman" panose="02020603050405020304" pitchFamily="18" charset="0"/>
                <a:cs typeface="Times New Roman" panose="02020603050405020304" pitchFamily="18" charset="0"/>
              </a:rPr>
              <a:t>, νοουμένου ότι η αντίστοιχη πληροφόρηση</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ανά δραστηριότητα, έχει καταχωρηθεί προηγουμένως από τους δικαιούχους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GB" dirty="0">
                <a:solidFill>
                  <a:srgbClr val="000000"/>
                </a:solidFill>
                <a:latin typeface="Times New Roman" panose="02020603050405020304" pitchFamily="18" charset="0"/>
                <a:cs typeface="Times New Roman" panose="02020603050405020304" pitchFamily="18" charset="0"/>
              </a:rPr>
              <a:t>“Activities”</a:t>
            </a:r>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6617282" y="764704"/>
            <a:ext cx="5574718" cy="3749244"/>
          </a:xfrm>
          <a:prstGeom prst="rect">
            <a:avLst/>
          </a:prstGeom>
        </p:spPr>
      </p:pic>
      <p:sp>
        <p:nvSpPr>
          <p:cNvPr id="15" name="TextBox 14">
            <a:extLst>
              <a:ext uri="{FF2B5EF4-FFF2-40B4-BE49-F238E27FC236}">
                <a16:creationId xmlns:a16="http://schemas.microsoft.com/office/drawing/2014/main" id="{A9D96F0B-C644-FA48-30FD-A2B258AE565C}"/>
              </a:ext>
            </a:extLst>
          </p:cNvPr>
          <p:cNvSpPr txBox="1"/>
          <p:nvPr/>
        </p:nvSpPr>
        <p:spPr>
          <a:xfrm>
            <a:off x="157616" y="5412130"/>
            <a:ext cx="10762919" cy="923330"/>
          </a:xfrm>
          <a:prstGeom prst="rect">
            <a:avLst/>
          </a:prstGeom>
          <a:noFill/>
        </p:spPr>
        <p:txBody>
          <a:bodyPr wrap="square" rtlCol="0">
            <a:spAutoFit/>
          </a:bodyPr>
          <a:lstStyle/>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Η συμπλήρωση του εντύπου Τελικής Έκθεσης μπορεί να γίνεται σταδιακά</a:t>
            </a:r>
            <a:r>
              <a:rPr lang="el-GR" dirty="0">
                <a:solidFill>
                  <a:srgbClr val="000000"/>
                </a:solidFill>
                <a:latin typeface="Times New Roman" panose="02020603050405020304" pitchFamily="18" charset="0"/>
                <a:cs typeface="Times New Roman" panose="02020603050405020304" pitchFamily="18" charset="0"/>
              </a:rPr>
              <a:t>. </a:t>
            </a:r>
            <a:r>
              <a:rPr lang="el-GR" u="sng" dirty="0">
                <a:solidFill>
                  <a:srgbClr val="000000"/>
                </a:solidFill>
                <a:latin typeface="Times New Roman" panose="02020603050405020304" pitchFamily="18" charset="0"/>
                <a:cs typeface="Times New Roman" panose="02020603050405020304" pitchFamily="18" charset="0"/>
              </a:rPr>
              <a:t>Επιλέγοντας </a:t>
            </a:r>
            <a:r>
              <a:rPr lang="en-GB" u="sng" dirty="0">
                <a:solidFill>
                  <a:srgbClr val="000000"/>
                </a:solidFill>
                <a:latin typeface="Times New Roman" panose="02020603050405020304" pitchFamily="18" charset="0"/>
                <a:cs typeface="Times New Roman" panose="02020603050405020304" pitchFamily="18" charset="0"/>
              </a:rPr>
              <a:t>“Edit Draft”</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οι δικαιούχοι μπορούν να </a:t>
            </a:r>
            <a:r>
              <a:rPr lang="el-GR" dirty="0" err="1">
                <a:solidFill>
                  <a:srgbClr val="000000"/>
                </a:solidFill>
                <a:latin typeface="Times New Roman" panose="02020603050405020304" pitchFamily="18" charset="0"/>
                <a:cs typeface="Times New Roman" panose="02020603050405020304" pitchFamily="18" charset="0"/>
              </a:rPr>
              <a:t>επικαιροποιούν</a:t>
            </a:r>
            <a:r>
              <a:rPr lang="el-GR" dirty="0">
                <a:solidFill>
                  <a:srgbClr val="000000"/>
                </a:solidFill>
                <a:latin typeface="Times New Roman" panose="02020603050405020304" pitchFamily="18" charset="0"/>
                <a:cs typeface="Times New Roman" panose="02020603050405020304" pitchFamily="18" charset="0"/>
              </a:rPr>
              <a:t> το έντυπο όποτε οι ίδιοι το επιθυμούν, </a:t>
            </a:r>
            <a:r>
              <a:rPr lang="el-GR" dirty="0" err="1">
                <a:solidFill>
                  <a:srgbClr val="000000"/>
                </a:solidFill>
                <a:latin typeface="Times New Roman" panose="02020603050405020304" pitchFamily="18" charset="0"/>
                <a:cs typeface="Times New Roman" panose="02020603050405020304" pitchFamily="18" charset="0"/>
              </a:rPr>
              <a:t>καθόλη</a:t>
            </a:r>
            <a:r>
              <a:rPr lang="el-GR" dirty="0">
                <a:solidFill>
                  <a:srgbClr val="000000"/>
                </a:solidFill>
                <a:latin typeface="Times New Roman" panose="02020603050405020304" pitchFamily="18" charset="0"/>
                <a:cs typeface="Times New Roman" panose="02020603050405020304" pitchFamily="18" charset="0"/>
              </a:rPr>
              <a:t> τη διάρκεια υλοποίησης του Σχεδίου. Ό,τι καταχωρείται στο έντυπο φυλάσσεται αυτόματα</a:t>
            </a:r>
          </a:p>
        </p:txBody>
      </p:sp>
    </p:spTree>
    <p:extLst>
      <p:ext uri="{BB962C8B-B14F-4D97-AF65-F5344CB8AC3E}">
        <p14:creationId xmlns:p14="http://schemas.microsoft.com/office/powerpoint/2010/main" val="1204817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1329936" cy="6771084"/>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Διαχείριση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Συνεργασία μεταξύ εταίρων, Εργασιακές ρυθμίσεις, Κατανομή εργασιών, Συντονισμός, Τήρηση χρονοδιαγραμμάτων </a:t>
            </a:r>
            <a:endParaRPr lang="en-GB"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Υλοποίηση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Επίτευξη στόχων και αποτελεσμάτων, στη βάση των δεικτών επιτυχίας που είχαν τεθεί στην αίτηση για επιχορήγηση</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58775"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Για να αναπτύξουν την πτυχή αυτή, οι δικαιούχοι εκτελούν επιπρόσθετα άσκηση </a:t>
            </a:r>
            <a:r>
              <a:rPr lang="el-GR" sz="1700" i="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αυτο</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-αξιολόγησης (ως προς την ποιότητα υλοποίησης του Σχεδίου, τις βασικές επιτυχίες του</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την επάρκεια του κατ’ </a:t>
            </a:r>
            <a:r>
              <a:rPr lang="el-GR" sz="1700" i="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αποκοπήν</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ποσού κτλ.)</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περιγραφή των αποτελεσμάτων πρέπει να περιλαμβάνει αναφορά στα υποστηρικτικά έγγραφα που υποβάλλονται μαζί με την τελική έκθεση</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τα οποία αποδεικνύουν την υλοποίησή τους</a:t>
            </a:r>
          </a:p>
          <a:p>
            <a:pPr marL="358775"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Αντίκτυπος και διάδοση αποτελεσμάτων</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Μέσα διάδοσης των αποτελεσμάτων, Αντίκτυπος αποτελεσμάτων εντός και εκτός της κοινοπραξίας,  Βιωσιμότητα και μακροπρόθεσμος αντίκτυπος Σχεδίου</a:t>
            </a:r>
          </a:p>
          <a:p>
            <a:pPr algn="just"/>
            <a:endParaRPr lang="el-GR" dirty="0">
              <a:solidFill>
                <a:srgbClr val="000000"/>
              </a:solidFill>
              <a:latin typeface="Calibri" panose="020F0502020204030204" pitchFamily="34"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88776" y="154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a:t>
            </a:r>
            <a:r>
              <a:rPr lang="en-GB" sz="2800" b="1" dirty="0">
                <a:solidFill>
                  <a:schemeClr val="bg1"/>
                </a:solidFill>
                <a:ea typeface="+mj-ea"/>
                <a:cs typeface="+mj-cs"/>
              </a:rPr>
              <a:t>2</a:t>
            </a:r>
            <a:r>
              <a:rPr lang="el-GR" sz="2800" b="1" dirty="0">
                <a:solidFill>
                  <a:schemeClr val="bg1"/>
                </a:solidFill>
                <a:ea typeface="+mj-ea"/>
                <a:cs typeface="+mj-cs"/>
              </a:rPr>
              <a:t>/3)</a:t>
            </a:r>
            <a:endParaRPr lang="en-GB" sz="2800" b="1" dirty="0">
              <a:solidFill>
                <a:schemeClr val="bg1"/>
              </a:solidFill>
              <a:ea typeface="+mj-ea"/>
              <a:cs typeface="+mj-cs"/>
            </a:endParaRPr>
          </a:p>
        </p:txBody>
      </p:sp>
    </p:spTree>
    <p:extLst>
      <p:ext uri="{BB962C8B-B14F-4D97-AF65-F5344CB8AC3E}">
        <p14:creationId xmlns:p14="http://schemas.microsoft.com/office/powerpoint/2010/main" val="1737106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0609856" cy="6801862"/>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Διεκδίκηση Ευρωπαϊκού Σήματος Γλωσσών (</a:t>
            </a:r>
            <a:r>
              <a:rPr lang="en-GB" b="1" u="sng" dirty="0">
                <a:solidFill>
                  <a:srgbClr val="000000"/>
                </a:solidFill>
                <a:latin typeface="Times New Roman" panose="02020603050405020304" pitchFamily="18" charset="0"/>
                <a:cs typeface="Times New Roman" panose="02020603050405020304" pitchFamily="18" charset="0"/>
              </a:rPr>
              <a:t>European Language Label-ELL), </a:t>
            </a:r>
            <a:r>
              <a:rPr lang="el-GR" b="1" u="sng" dirty="0">
                <a:solidFill>
                  <a:srgbClr val="000000"/>
                </a:solidFill>
                <a:latin typeface="Times New Roman" panose="02020603050405020304" pitchFamily="18" charset="0"/>
                <a:cs typeface="Times New Roman" panose="02020603050405020304" pitchFamily="18" charset="0"/>
              </a:rPr>
              <a:t>το οποίο:</a:t>
            </a:r>
            <a:endParaRPr lang="en-GB" b="1" u="sng" dirty="0">
              <a:solidFill>
                <a:srgbClr val="000000"/>
              </a:solidFill>
              <a:latin typeface="Times New Roman" panose="02020603050405020304" pitchFamily="18" charset="0"/>
              <a:cs typeface="Times New Roman" panose="02020603050405020304" pitchFamily="18" charset="0"/>
            </a:endParaRPr>
          </a:p>
          <a:p>
            <a:endParaRPr lang="en-GB" b="1" dirty="0">
              <a:solidFill>
                <a:srgbClr val="000000"/>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Έχουν τη δυνατότητα να διεκδικήσουν δικαιούχοι της Βασικής Δράσης 1 και της Βασικής Δράσης 2, οι οποίοι βρίσκονται στο στάδιο υποβολής της τελικής έκθεσης των έργων τους </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Απονέμεται σε έργα που διαπρέπουν στο πεδίο της πολυγλωσσίας, σε κάθε χώρα μέλος της ΕΕ και κάθε τρίτη χώρα συνδεδεμένη με το Πρόγραμμα</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Σε ό,τι αφορά την Κύπρο, μπορεί να απονεμηθεί ετησίως σε ένα έργο ανά Τομέα (συμπεριλαμβανομένων και των δύο Βασικών Δράσεων)</a:t>
            </a:r>
          </a:p>
          <a:p>
            <a:endParaRPr lang="en-GB" dirty="0">
              <a:solidFill>
                <a:srgbClr val="000000"/>
              </a:solidFill>
              <a:latin typeface="Times New Roman" panose="02020603050405020304" pitchFamily="18" charset="0"/>
              <a:cs typeface="Times New Roman" panose="02020603050405020304" pitchFamily="18" charset="0"/>
            </a:endParaRPr>
          </a:p>
          <a:p>
            <a:r>
              <a:rPr lang="el-GR" sz="1700" i="1" u="sng" dirty="0">
                <a:solidFill>
                  <a:srgbClr val="000000"/>
                </a:solidFill>
                <a:latin typeface="Times New Roman" panose="02020603050405020304" pitchFamily="18" charset="0"/>
                <a:cs typeface="Times New Roman" panose="02020603050405020304" pitchFamily="18" charset="0"/>
              </a:rPr>
              <a:t>Σημείωση</a:t>
            </a:r>
            <a:r>
              <a:rPr lang="el-GR" sz="1700" i="1" dirty="0">
                <a:solidFill>
                  <a:srgbClr val="000000"/>
                </a:solidFill>
                <a:latin typeface="Times New Roman" panose="02020603050405020304" pitchFamily="18" charset="0"/>
                <a:cs typeface="Times New Roman" panose="02020603050405020304" pitchFamily="18" charset="0"/>
              </a:rPr>
              <a:t>: Η διεκδίκηση του βραβείου μέσω της τελικής έκθεσης δεν επηρεάζει κατ’ ουδένα τρόπο την αξιολόγηση της Τελικής Έκθεσης. Όλες οι ερωτήσεις που περιλαμβάνονται σε αυτή την ενότητα θα αξιολογηθούν ξεχωριστά από την Εθνική Υπηρεσία, μόνο για σκοπούς επιλογής των σχεδίων που θα λάβουν το </a:t>
            </a:r>
            <a:r>
              <a:rPr lang="en-GB" sz="1700" i="1" dirty="0">
                <a:solidFill>
                  <a:srgbClr val="000000"/>
                </a:solidFill>
                <a:latin typeface="Times New Roman" panose="02020603050405020304" pitchFamily="18" charset="0"/>
                <a:cs typeface="Times New Roman" panose="02020603050405020304" pitchFamily="18" charset="0"/>
              </a:rPr>
              <a:t>ELL.</a:t>
            </a:r>
            <a:endParaRPr lang="el-GR" sz="1700" i="1" dirty="0">
              <a:solidFill>
                <a:srgbClr val="000000"/>
              </a:solidFill>
              <a:latin typeface="Times New Roman" panose="02020603050405020304" pitchFamily="18" charset="0"/>
              <a:cs typeface="Times New Roman" panose="02020603050405020304" pitchFamily="18" charset="0"/>
            </a:endParaRPr>
          </a:p>
          <a:p>
            <a:pPr algn="just"/>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1676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(3/3)</a:t>
            </a:r>
            <a:endParaRPr lang="en-GB" sz="2800" b="1" dirty="0">
              <a:solidFill>
                <a:schemeClr val="bg1"/>
              </a:solidFill>
              <a:ea typeface="+mj-ea"/>
              <a:cs typeface="+mj-cs"/>
            </a:endParaRPr>
          </a:p>
        </p:txBody>
      </p:sp>
    </p:spTree>
    <p:extLst>
      <p:ext uri="{BB962C8B-B14F-4D97-AF65-F5344CB8AC3E}">
        <p14:creationId xmlns:p14="http://schemas.microsoft.com/office/powerpoint/2010/main" val="3167747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273152" y="112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90599" y="908720"/>
            <a:ext cx="11477940" cy="5453801"/>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Τα αποδεικτικά που απαιτούνται για σκοπούς υποβολής Τελικής Έκθεσης (αναρτώνται ως Παραρτήματα στο έντυπο Τελικής Έκθεσης), είναι</a:t>
            </a:r>
            <a:r>
              <a:rPr lang="el-GR" sz="2000" b="1" dirty="0"/>
              <a:t>:</a:t>
            </a:r>
          </a:p>
          <a:p>
            <a:pPr algn="just">
              <a:spcBef>
                <a:spcPct val="20000"/>
              </a:spcBef>
              <a:defRPr/>
            </a:pPr>
            <a:endParaRPr lang="el-GR" sz="2200" b="1" u="sng" dirty="0"/>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Αντίγραφα εγγράφων και αρχείων που αποδεικνύουν ότι η υπό εξέταση δραστηριότητα έχει όντως υλοποιηθεί </a:t>
            </a:r>
          </a:p>
          <a:p>
            <a:pPr algn="just">
              <a:defRPr/>
            </a:pPr>
            <a:endParaRPr lang="el-GR" sz="22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Παράδειγμα: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Δραστηριότητα</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Συνάντηση για σκοπούς συντονισμού του Σχεδίου</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Παραδείγματα υποστηρικτικών εγγράφων</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Λίστα συμμετεχόντων/Ημερήσια διάταξη/Πρακτικά συνάντησης/Φωτογραφίες και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videos</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/Έγγραφα που χρησιμοποιήθηκαν/Έγγραφα που παράχθηκαν</a:t>
            </a:r>
          </a:p>
          <a:p>
            <a:pPr algn="just">
              <a:defRPr/>
            </a:pPr>
            <a:endParaRPr lang="el-GR" sz="2200" dirty="0">
              <a:latin typeface="Times New Roman" panose="02020603050405020304" pitchFamily="18" charset="0"/>
              <a:cs typeface="Times New Roman" panose="02020603050405020304" pitchFamily="18" charset="0"/>
            </a:endParaRPr>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spcBef>
                <a:spcPct val="20000"/>
              </a:spcBef>
              <a:defRPr/>
            </a:pPr>
            <a:r>
              <a:rPr lang="el-GR" sz="1700" i="1" dirty="0">
                <a:latin typeface="Times New Roman" panose="02020603050405020304" pitchFamily="18" charset="0"/>
                <a:cs typeface="Times New Roman" panose="02020603050405020304" pitchFamily="18" charset="0"/>
              </a:rPr>
              <a:t>1. Οι δικαιούχοι θα κρίνουν ποια είναι εκείνα τα υποστηρικτικά έγγραφα που αποδεικνύουν καλύτερα σε κάθε περίπτωση ότι μία δραστηριότητα υλοποιήθηκε με αποτελεσματικό και ποιοτικό τρόπο, στη βάση των προτύπων ποιότητας που τέθηκαν στην αίτηση για επιχορήγηση</a:t>
            </a:r>
          </a:p>
          <a:p>
            <a:pPr algn="just">
              <a:spcBef>
                <a:spcPct val="20000"/>
              </a:spcBef>
              <a:defRPr/>
            </a:pPr>
            <a:r>
              <a:rPr lang="el-GR" sz="1700" i="1" dirty="0">
                <a:latin typeface="Times New Roman" panose="02020603050405020304" pitchFamily="18" charset="0"/>
                <a:cs typeface="Times New Roman" panose="02020603050405020304" pitchFamily="18" charset="0"/>
              </a:rPr>
              <a:t>2. Αποδεικτικά των εξόδων που έχουν πραγματοποιηθεί (π.χ. αποδείξεις και τιμολόγια) δεν απαιτούνται </a:t>
            </a:r>
          </a:p>
          <a:p>
            <a:pPr algn="just">
              <a:spcBef>
                <a:spcPct val="20000"/>
              </a:spcBef>
              <a:defRPr/>
            </a:pPr>
            <a:r>
              <a:rPr lang="el-GR" sz="1700" i="1" dirty="0">
                <a:latin typeface="Times New Roman" panose="02020603050405020304" pitchFamily="18" charset="0"/>
                <a:cs typeface="Times New Roman" panose="02020603050405020304" pitchFamily="18" charset="0"/>
              </a:rPr>
              <a:t>3. Κατά την ποιοτική αξιολόγηση</a:t>
            </a:r>
            <a:r>
              <a:rPr lang="en-GB" sz="1700" i="1" dirty="0">
                <a:latin typeface="Times New Roman" panose="02020603050405020304" pitchFamily="18" charset="0"/>
                <a:cs typeface="Times New Roman" panose="02020603050405020304" pitchFamily="18" charset="0"/>
              </a:rPr>
              <a:t>,</a:t>
            </a:r>
            <a:r>
              <a:rPr lang="el-GR" sz="1700" i="1" dirty="0">
                <a:latin typeface="Times New Roman" panose="02020603050405020304" pitchFamily="18" charset="0"/>
                <a:cs typeface="Times New Roman" panose="02020603050405020304" pitchFamily="18" charset="0"/>
              </a:rPr>
              <a:t> οι </a:t>
            </a:r>
            <a:r>
              <a:rPr lang="el-GR" sz="1700" i="1" dirty="0" err="1">
                <a:latin typeface="Times New Roman" panose="02020603050405020304" pitchFamily="18" charset="0"/>
                <a:cs typeface="Times New Roman" panose="02020603050405020304" pitchFamily="18" charset="0"/>
              </a:rPr>
              <a:t>αξιολογητές</a:t>
            </a:r>
            <a:r>
              <a:rPr lang="el-GR" sz="1700" i="1" dirty="0">
                <a:latin typeface="Times New Roman" panose="02020603050405020304" pitchFamily="18" charset="0"/>
                <a:cs typeface="Times New Roman" panose="02020603050405020304" pitchFamily="18" charset="0"/>
              </a:rPr>
              <a:t> διατηρούν το δικαίωμα να ζητήσουν συμπληρωματικά υποστηρικτικά </a:t>
            </a:r>
          </a:p>
          <a:p>
            <a:pPr algn="just">
              <a:spcBef>
                <a:spcPct val="20000"/>
              </a:spcBef>
              <a:defRPr/>
            </a:pPr>
            <a:r>
              <a:rPr lang="el-GR" sz="1700" i="1" dirty="0">
                <a:latin typeface="Times New Roman" panose="02020603050405020304" pitchFamily="18" charset="0"/>
                <a:cs typeface="Times New Roman" panose="02020603050405020304" pitchFamily="18" charset="0"/>
              </a:rPr>
              <a:t>έγγραφα, τα οποία κρίνουν ότι θα τους βοηθήσουν να αξιολογήσουν πιο αποτελεσματικά</a:t>
            </a:r>
            <a:endParaRPr lang="en-GB" sz="1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242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248816" y="19878"/>
            <a:ext cx="116652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Υλικό που έχει αναρτηθεί στην Πλατφόρμα </a:t>
            </a:r>
            <a:r>
              <a:rPr lang="en-GB" sz="2800" b="1" dirty="0">
                <a:solidFill>
                  <a:schemeClr val="bg1"/>
                </a:solidFill>
                <a:ea typeface="+mj-ea"/>
                <a:cs typeface="+mj-cs"/>
              </a:rPr>
              <a:t>Erasmus+ PRP</a:t>
            </a:r>
            <a:r>
              <a:rPr lang="el-GR" sz="2800" b="1" dirty="0">
                <a:solidFill>
                  <a:schemeClr val="bg1"/>
                </a:solidFill>
                <a:ea typeface="+mj-ea"/>
                <a:cs typeface="+mj-cs"/>
              </a:rPr>
              <a:t> </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764704"/>
            <a:ext cx="11185920" cy="6694140"/>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Στην Πλατφόρμα </a:t>
            </a:r>
            <a:r>
              <a:rPr lang="en-GB" sz="2000" b="1" u="sng" dirty="0">
                <a:solidFill>
                  <a:srgbClr val="000000"/>
                </a:solidFill>
                <a:latin typeface="Calibri" panose="020F0502020204030204" pitchFamily="34" charset="0"/>
              </a:rPr>
              <a:t>“Erasmus+ Project Results Platform” </a:t>
            </a:r>
            <a:r>
              <a:rPr lang="el-GR" sz="2000" b="1" u="sng" dirty="0">
                <a:solidFill>
                  <a:srgbClr val="000000"/>
                </a:solidFill>
                <a:latin typeface="Calibri" panose="020F0502020204030204" pitchFamily="34" charset="0"/>
              </a:rPr>
              <a:t>αναρτώνται τα ακόλουθα</a:t>
            </a:r>
            <a:r>
              <a:rPr lang="el-GR" sz="2000" b="1" dirty="0">
                <a:solidFill>
                  <a:srgbClr val="000000"/>
                </a:solidFill>
                <a:latin typeface="Calibri" panose="020F0502020204030204" pitchFamily="34" charset="0"/>
              </a:rPr>
              <a:t>:</a:t>
            </a:r>
          </a:p>
          <a:p>
            <a:pPr algn="just"/>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Στοιχεία Επικοινωνίας Εταίρων Οργανισμών</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πλήρης ή μερική δημοσιοποίησή τους στο ευρύ κοινό είναι προαιρετική</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Αποτελέσματα Σχεδίου</a:t>
            </a:r>
            <a:r>
              <a:rPr lang="en-GB"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Λογότυπο Σχεδίου</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Ιστοσελίδα Σχεδίου</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μόνο αποτέλεσμα του Σχεδίου που διατίθεται δημόσια πριν από τη λήξη του Σχεδίου</a:t>
            </a:r>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endParaRPr>
          </a:p>
          <a:p>
            <a:pPr algn="just"/>
            <a:r>
              <a:rPr lang="el-GR" b="1" dirty="0">
                <a:solidFill>
                  <a:srgbClr val="308879"/>
                </a:solidFill>
                <a:latin typeface="Times New Roman" panose="02020603050405020304" pitchFamily="18" charset="0"/>
                <a:cs typeface="Times New Roman" panose="02020603050405020304" pitchFamily="18" charset="0"/>
              </a:rPr>
              <a:t>Παραδοτέα Σχεδίου</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Αρχεία ή σύνδεσμοι</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1. </a:t>
            </a:r>
            <a:r>
              <a:rPr lang="el-GR" sz="1700" i="1" dirty="0">
                <a:latin typeface="Times New Roman" panose="02020603050405020304" pitchFamily="18" charset="0"/>
                <a:cs typeface="Times New Roman" panose="02020603050405020304" pitchFamily="18" charset="0"/>
              </a:rPr>
              <a:t>Υπάρχει η επιλογή </a:t>
            </a:r>
            <a:r>
              <a:rPr lang="en-GB" sz="1700" i="1" dirty="0">
                <a:latin typeface="Times New Roman" panose="02020603050405020304" pitchFamily="18" charset="0"/>
                <a:cs typeface="Times New Roman" panose="02020603050405020304" pitchFamily="18" charset="0"/>
              </a:rPr>
              <a:t>“Don’t publish” </a:t>
            </a:r>
            <a:r>
              <a:rPr lang="el-GR" sz="1700" i="1" dirty="0">
                <a:latin typeface="Times New Roman" panose="02020603050405020304" pitchFamily="18" charset="0"/>
                <a:cs typeface="Times New Roman" panose="02020603050405020304" pitchFamily="18" charset="0"/>
              </a:rPr>
              <a:t>για τα αποτελέσματα που ο δικαιούχος δεν επιθυμεί να δημοσιοποιηθούν</a:t>
            </a:r>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 Με εξαίρεση την ιστοσελίδα του έργου, όλα τα άλλα αποτελέσματα για τα οποία έχει δοθεί άδεια δημοσιοποίησης εμφανίζονται μετά τη λήξη του Σχεδίου (αφού εγκριθούν από την ΕΥ)</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3. Όλα τα αποτελέσματα που αναρτώνται στην Πλατφόρμα πρέπει να είναι σε πλήρη συμμόρφωση με τον Γενικό Κανονισμό Προστασίας Δεδομένων (</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GDPR Compliant)</a:t>
            </a:r>
          </a:p>
          <a:p>
            <a:pPr algn="just"/>
            <a:endPar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Άλλα Αρχεία και Σύνδεσμοι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Ό,τι άλλο θεωρεί ο δικαιούχος χρήσιμο για την αξιολόγηση του Σχεδίου</a:t>
            </a: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2489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3453253"/>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r>
              <a:rPr lang="el-GR" sz="2400" b="1" dirty="0">
                <a:sym typeface="Wingdings" panose="05000000000000000000" pitchFamily="2" charset="2"/>
              </a:rPr>
              <a:t>Η ΤΕΛΙΚΗ ΕΚΘΕΣΗ ΑΞΙΟΛΟΓΕΙΤΑΙ ΜΟΝΟ ΑΠΟ ΤΗΝ ΕΘΝΙΚΗ ΥΠΗΡΕΣΙΑ ΤΗΣ ΧΩΡΑΣ ΤΟΥ ΣΥΝΤΟΝΙΣΤΗ ΕΤΑΙΡΟΥ (= ΧΟΡΗΓΟΥΣΑ ΑΡΧΗ) ΣΤΗΝ ΟΠΟΙΑ ΚΑΙ ΥΠΟΒΑΛΛΕΤΑΙ ΑΠΟ ΤΟΝ ΙΔΙΟ ΤΟΝ ΣΥΝΤΟΝΙΣΤΗ</a:t>
            </a: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53684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Διενέργεια Αξιολόγησης Τελικής Έκθεσης</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1127448" y="2834934"/>
            <a:ext cx="9721080" cy="138615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558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616968" y="-11819"/>
            <a:ext cx="116652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Αξιολόγησης Τελικής Έκθεσης</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479376" y="908720"/>
            <a:ext cx="10778646" cy="6324808"/>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Σε επίπεδο τελικής έκθεσης, οι δικαιούχοι αναμένεται να αποδείξουν ότι η υλοποίηση της δράσης συμβαδίζει με την αρχική πρόταση. Γι’ αυτό και χρησιμοποιούνται τα κριτήρια αξιολόγησης που είχαν χρησιμοποιηθεί και για την αξιολόγηση της αίτησης για επιχορήγηση, αναλυμένα από μία διαφοροποιημένη οπτική γωνία, ως ακολούθως</a:t>
            </a:r>
            <a:r>
              <a:rPr lang="el-GR" sz="2000" b="1" dirty="0">
                <a:solidFill>
                  <a:srgbClr val="000000"/>
                </a:solidFill>
                <a:latin typeface="Calibri" panose="020F0502020204030204" pitchFamily="34" charset="0"/>
              </a:rPr>
              <a:t>:</a:t>
            </a:r>
            <a:r>
              <a:rPr lang="el-GR" sz="2000" b="1" u="sng" dirty="0">
                <a:solidFill>
                  <a:srgbClr val="000000"/>
                </a:solidFill>
                <a:latin typeface="Calibri" panose="020F0502020204030204" pitchFamily="34" charset="0"/>
              </a:rPr>
              <a:t> </a:t>
            </a:r>
            <a:endParaRPr lang="el-GR" sz="2000" b="1"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Συνάφεια του έργου</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Έχει το έργο συνάφεια με τους στόχους και τις προτεραιότητες της Δράσης; Έχει συμβάλει αποτελεσματικά στην ενίσχυση των δεξιοτήτων των συμμετεχόντων οργανισμών για διακρατικές συνεργασίες,  δημιουργώντας προστιθέμενη αξία σε εθνικό και ευρωπαϊκό επίπεδο;</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Ποιότητα της υλοποίησης του έργου</a:t>
            </a:r>
            <a:r>
              <a:rPr lang="en-GB"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Εφαρμόστηκαν ποιοτικές και αποτελεσματικές διαδικασίες για τη διαχείριση του σχεδίου; Πώς αξιολογείται η ποιότητα των δραστηριοτήτων και αποτελεσμάτων του και σε ποιο βαθμό αυτές/αυτά αποκλίνουν από την αρχική αίτηση;</a:t>
            </a:r>
          </a:p>
          <a:p>
            <a:pPr marL="285750" indent="-28575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Ποιότητα της κοινοπραξίας</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συνεργασία μεταξύ εταίρων οργανισμών ήταν ποιοτική και αποτελεσματική; Ήταν τέτοια η ποιότητα συνεργασίας, που διασφάλισε την τήρηση των χρονοδιαγραμμάτων και την ποιοτική διαχείριση όλων των πτυχών του έργου; </a:t>
            </a:r>
            <a:endParaRPr lang="el-GR" dirty="0">
              <a:latin typeface="Times New Roman" panose="02020603050405020304" pitchFamily="18" charset="0"/>
              <a:cs typeface="Times New Roman" panose="02020603050405020304" pitchFamily="18" charset="0"/>
            </a:endParaRPr>
          </a:p>
          <a:p>
            <a:pPr algn="just"/>
            <a:endPar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Αντίκτυπος</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Σε ποιο βαθμό ενσωματώθηκαν στις εργασίες των συμμετεχόντων οργανισμών τα παραχθέντα αποτελέσματα; Υπάρχει η δυνατότητα αυτά να μεταφερθούν σε άλλα ενδιαφερόμενα μέρη και Τομείς;</a:t>
            </a: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7207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to Include In Partnership Agreements - Funding for Good">
            <a:extLst>
              <a:ext uri="{FF2B5EF4-FFF2-40B4-BE49-F238E27FC236}">
                <a16:creationId xmlns:a16="http://schemas.microsoft.com/office/drawing/2014/main" id="{0311364A-B548-D700-197C-47ED5284755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03512" y="2420888"/>
            <a:ext cx="7488832" cy="41937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36712"/>
            <a:ext cx="11940949" cy="4924425"/>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algn="just"/>
            <a:endParaRPr lang="el-GR" sz="1700" i="1" dirty="0"/>
          </a:p>
          <a:p>
            <a:pPr marL="285750" indent="-285750">
              <a:buFont typeface="Wingdings" panose="05000000000000000000" pitchFamily="2" charset="2"/>
              <a:buChar char="ü"/>
            </a:pPr>
            <a:r>
              <a:rPr lang="el-GR" b="1" dirty="0"/>
              <a:t>Εκ μέρους των δικαιούχων δήλωση:</a:t>
            </a:r>
          </a:p>
          <a:p>
            <a:r>
              <a:rPr lang="el-GR" dirty="0">
                <a:solidFill>
                  <a:srgbClr val="308879"/>
                </a:solidFill>
              </a:rPr>
              <a:t>Αποδοχής επιχορήγησης</a:t>
            </a:r>
          </a:p>
          <a:p>
            <a:r>
              <a:rPr lang="el-GR" dirty="0">
                <a:solidFill>
                  <a:srgbClr val="308879"/>
                </a:solidFill>
              </a:rPr>
              <a:t>Εκτέλεσης της Συμφωνίας με δική τους ευθύνη </a:t>
            </a:r>
          </a:p>
          <a:p>
            <a:r>
              <a:rPr lang="el-GR" dirty="0">
                <a:solidFill>
                  <a:srgbClr val="308879"/>
                </a:solidFill>
              </a:rPr>
              <a:t>Συμμόρφωσης με τις υποχρεώσεις που απορρέουν από τη Συμφωνία </a:t>
            </a:r>
          </a:p>
          <a:p>
            <a:endParaRPr lang="el-GR" dirty="0">
              <a:solidFill>
                <a:srgbClr val="308879"/>
              </a:solidFill>
            </a:endParaRPr>
          </a:p>
          <a:p>
            <a:pPr marL="285750" indent="-285750">
              <a:buFont typeface="Wingdings" panose="05000000000000000000" pitchFamily="2" charset="2"/>
              <a:buChar char="ü"/>
            </a:pPr>
            <a:endParaRPr lang="el-GR" b="1" dirty="0"/>
          </a:p>
          <a:p>
            <a:pPr marL="285750" indent="-285750">
              <a:buFont typeface="Wingdings" panose="05000000000000000000" pitchFamily="2" charset="2"/>
              <a:buChar char="ü"/>
            </a:pPr>
            <a:r>
              <a:rPr lang="el-GR" b="1" dirty="0"/>
              <a:t>Κατάλογος των ενοτήτων και Παραρτημάτων της Συμφωνίας</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endParaRPr lang="el-GR" dirty="0"/>
          </a:p>
          <a:p>
            <a:pPr marL="285750" indent="-285750">
              <a:buFont typeface="Wingdings" panose="05000000000000000000" pitchFamily="2" charset="2"/>
              <a:buChar char="q"/>
            </a:pPr>
            <a:endParaRPr lang="el-GR" dirty="0"/>
          </a:p>
          <a:p>
            <a:endParaRPr lang="en-US" dirty="0"/>
          </a:p>
        </p:txBody>
      </p:sp>
      <p:sp>
        <p:nvSpPr>
          <p:cNvPr id="2" name="Title 1">
            <a:extLst>
              <a:ext uri="{FF2B5EF4-FFF2-40B4-BE49-F238E27FC236}">
                <a16:creationId xmlns:a16="http://schemas.microsoft.com/office/drawing/2014/main" id="{1802A222-10CA-66A4-6214-64D6693124B5}"/>
              </a:ext>
            </a:extLst>
          </p:cNvPr>
          <p:cNvSpPr txBox="1">
            <a:spLocks/>
          </p:cNvSpPr>
          <p:nvPr/>
        </p:nvSpPr>
        <p:spPr>
          <a:xfrm>
            <a:off x="7227" y="234"/>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(2/2)</a:t>
            </a:r>
            <a:endParaRPr lang="en-GB" sz="2800" b="1" dirty="0">
              <a:solidFill>
                <a:schemeClr val="bg1"/>
              </a:solidFill>
              <a:ea typeface="+mj-ea"/>
              <a:cs typeface="+mj-cs"/>
            </a:endParaRPr>
          </a:p>
        </p:txBody>
      </p:sp>
    </p:spTree>
    <p:extLst>
      <p:ext uri="{BB962C8B-B14F-4D97-AF65-F5344CB8AC3E}">
        <p14:creationId xmlns:p14="http://schemas.microsoft.com/office/powerpoint/2010/main" val="3675774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2271391"/>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Βαθμολόγηση Τελικής Έκθεσης</a:t>
            </a:r>
            <a:endParaRPr lang="en-GB" sz="2800" b="1" dirty="0">
              <a:solidFill>
                <a:schemeClr val="bg1"/>
              </a:solidFill>
              <a:ea typeface="+mj-ea"/>
              <a:cs typeface="+mj-cs"/>
            </a:endParaRPr>
          </a:p>
        </p:txBody>
      </p:sp>
      <p:sp>
        <p:nvSpPr>
          <p:cNvPr id="3" name="TextBox 2">
            <a:extLst>
              <a:ext uri="{FF2B5EF4-FFF2-40B4-BE49-F238E27FC236}">
                <a16:creationId xmlns:a16="http://schemas.microsoft.com/office/drawing/2014/main" id="{41C14F18-D18F-8F3E-D03B-F4EE1F183A20}"/>
              </a:ext>
            </a:extLst>
          </p:cNvPr>
          <p:cNvSpPr txBox="1"/>
          <p:nvPr/>
        </p:nvSpPr>
        <p:spPr>
          <a:xfrm>
            <a:off x="335360" y="836712"/>
            <a:ext cx="11005174" cy="4862870"/>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Υπολογισμός γενικής βαθμολογίας Σχεδίου</a:t>
            </a:r>
            <a:r>
              <a:rPr lang="el-GR" sz="2000" b="1" dirty="0">
                <a:solidFill>
                  <a:srgbClr val="000000"/>
                </a:solidFill>
                <a:latin typeface="Calibri" panose="020F0502020204030204" pitchFamily="34" charset="0"/>
              </a:rPr>
              <a:t>:</a:t>
            </a:r>
            <a:r>
              <a:rPr lang="el-GR" sz="2000" b="1" u="sng" dirty="0">
                <a:solidFill>
                  <a:srgbClr val="000000"/>
                </a:solidFill>
                <a:latin typeface="Calibri" panose="020F0502020204030204" pitchFamily="34" charset="0"/>
              </a:rPr>
              <a:t> </a:t>
            </a:r>
          </a:p>
          <a:p>
            <a:pPr algn="just"/>
            <a:endPar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Άθροισμα των ξεχωριστών βαθμολογιών που έχουν απονεμηθεί στο κάθε κριτήριο αξιολόγησης </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9791070B-B26E-86AA-720D-A1E5278CAD49}"/>
              </a:ext>
            </a:extLst>
          </p:cNvPr>
          <p:cNvPicPr>
            <a:picLocks noChangeAspect="1"/>
          </p:cNvPicPr>
          <p:nvPr/>
        </p:nvPicPr>
        <p:blipFill>
          <a:blip r:embed="rId3">
            <a:grayscl/>
          </a:blip>
          <a:stretch>
            <a:fillRect/>
          </a:stretch>
        </p:blipFill>
        <p:spPr>
          <a:xfrm>
            <a:off x="1847528" y="2132856"/>
            <a:ext cx="6480720" cy="4425008"/>
          </a:xfrm>
          <a:prstGeom prst="rect">
            <a:avLst/>
          </a:prstGeom>
        </p:spPr>
      </p:pic>
    </p:spTree>
    <p:extLst>
      <p:ext uri="{BB962C8B-B14F-4D97-AF65-F5344CB8AC3E}">
        <p14:creationId xmlns:p14="http://schemas.microsoft.com/office/powerpoint/2010/main" val="1440659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840" y="576063"/>
            <a:ext cx="9865096" cy="7017306"/>
          </a:xfrm>
          <a:prstGeom prst="rect">
            <a:avLst/>
          </a:prstGeom>
        </p:spPr>
        <p:txBody>
          <a:bodyPr wrap="square">
            <a:spAutoFit/>
          </a:bodyPr>
          <a:lstStyle/>
          <a:p>
            <a:pPr algn="ctr">
              <a:spcBef>
                <a:spcPct val="20000"/>
              </a:spcBef>
              <a:defRPr/>
            </a:pPr>
            <a:endParaRPr lang="el-GR" sz="1200" b="1" u="sng"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r>
              <a:rPr lang="el-GR" sz="2000" b="1" dirty="0">
                <a:sym typeface="Wingdings" panose="05000000000000000000" pitchFamily="2" charset="2"/>
              </a:rPr>
              <a:t>ΚΑΤΑ ΓΕΝΙΚΟ ΚΑΝΟΝΑ:</a:t>
            </a:r>
          </a:p>
          <a:p>
            <a:pPr algn="ctr">
              <a:spcBef>
                <a:spcPct val="20000"/>
              </a:spcBef>
              <a:defRPr/>
            </a:pPr>
            <a:endParaRPr lang="el-GR" sz="2000"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ΟΤΑΝ ΜΙΑ ΔΡΑΣΤΗΡΙΟΤΗΤΑ ΠΛΗΡΟΙ ΤΑ ΚΡΙΤΗΡΙΑ ΕΠΙΛΕΞΙΜΟΤΗΤΑΣ ΚΑΙ ΠΟΙΟΤΗΤΑΣ ΠΟΥ ΙΣΧΥΟΥΝ, ΤΟΤΕ ΚΑΙ ΤΑ ΑΝΤΙΣΤΟΙΧΑ ΕΞΟΔΑ ΠΟΥ ΕΧΟΥΝ ΓΙΝΕΙ ΓΙΑ ΤΗΝ ΥΛΟΠΟΙΗΣΗ ΤΗΣ ΘΕΩΡΟΥΝΤΑΙ ΕΠΙΛΕΞΙΜΑ</a:t>
            </a:r>
          </a:p>
          <a:p>
            <a:pPr algn="ctr">
              <a:spcBef>
                <a:spcPct val="20000"/>
              </a:spcBef>
              <a:defRPr/>
            </a:pPr>
            <a:endParaRPr lang="el-GR" b="1" dirty="0">
              <a:sym typeface="Wingdings" panose="05000000000000000000" pitchFamily="2" charset="2"/>
            </a:endParaRPr>
          </a:p>
          <a:p>
            <a:pPr algn="ctr">
              <a:spcBef>
                <a:spcPct val="20000"/>
              </a:spcBef>
              <a:defRPr/>
            </a:pPr>
            <a:endParaRPr lang="el-GR"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Η ΧΡΗΜΑΤΟΔΟΤΗΣΗ ΠΟΥ ΑΠΑΙΤΕΙΤΑΙ ΓΙΑ ΤΗΝ ΥΛΟΠΟΙΗΣΗ ΕΝΟΣ ΣΧΕΔΙΟΥ ΔΕΝ ΠΑΡΕΧΕΤΑΙ ΑΠΟΚΛΕΙΣΤΙΚΑ ΑΠΟ ΤΟ ΠΡΟΓΡΑΜΜΑ. ΣΤΗΝ ΠΕΡΙΠΤΩΣΗ ΠΟΥ ΟΙ ΔΡΑΣΤΗΡΙΟΤΗΤΕΣ ΠΟΥ ΥΛΟΠΟΙΟΥΝΤΑΙ ΣΤΑ ΠΛΑΙΣΙΑ ΕΝΟΣ ΚΑ210 ΣΧΕΔΙΟΥ ΕΧΟΥΝ ΚΟΣΤΟΣ ΜΕΓΑΛΥΤΕΡΟ ΤΟΥ ΚΑΤ’ ΑΠΟΚΟΠΗΝ ΠΟΣΟΥ, ΤΟ ΕΠΙΠΛΕΟΝ ΑΥΤΟ ΚΟΣΤΟΣ ΔΕ ΘΑ ΚΑΛΥΦΘΕΙ ΑΠΟ ΚΟΙΝΟΤΙΚΑ ΚΟΝΔΥΛΙΑ </a:t>
            </a: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4070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err="1">
                <a:solidFill>
                  <a:schemeClr val="bg1"/>
                </a:solidFill>
                <a:ea typeface="+mj-ea"/>
                <a:cs typeface="+mj-cs"/>
              </a:rPr>
              <a:t>Επιλεξιμότητα</a:t>
            </a:r>
            <a:r>
              <a:rPr lang="el-GR" sz="2800" b="1" dirty="0">
                <a:solidFill>
                  <a:schemeClr val="bg1"/>
                </a:solidFill>
                <a:ea typeface="+mj-ea"/>
                <a:cs typeface="+mj-cs"/>
              </a:rPr>
              <a:t> εξόδων που δηλώνονται στην Τελική Έκθεση </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434248" y="1152126"/>
            <a:ext cx="10670712" cy="4365106"/>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7178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ΑΠΟΚΟΠΕΣ ΣΤΟΝ ΤΕΛΙΚΟ ΠΡΟΫΠΟΛΟΓΙΣΜΟ</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9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4835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Δυνατότητα αποκοπών στον τελικό προϋπολογισμό</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22484" cy="4161139"/>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Η Εθνική Υπηρεσία οφείλει να διασφαλίσει ότι το τελικό ποσό επιχορήγησης θα είναι ανάλογο της ποιότητας-έκτασης των δραστηριοτήτων που υλοποιήθηκαν στα πλαίσια του Σχεδίου. Έτσι, εφαρμόζει – όπου χρειάζεται – αποκοπές, αναλογικά στο τι έχει επιτευχθεί, βασισμένη σε πληροφόρηση που λαμβάνει από</a:t>
            </a:r>
            <a:r>
              <a:rPr lang="el-GR" sz="2000" b="1" dirty="0"/>
              <a:t>:</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Την τελική έκθεση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Τα αναρτημένα αποτελέσματα στην Πλατφόρμα Διάδοσης των Αποτελεσμάτων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Επί τόπου ελέγχους που διενεργούνται κατά τη διάρκεια και/ή μετά τη λήξη του Σχεδίου (</a:t>
            </a:r>
            <a:r>
              <a:rPr lang="en-GB" dirty="0">
                <a:latin typeface="Times New Roman" panose="02020603050405020304" pitchFamily="18" charset="0"/>
                <a:cs typeface="Times New Roman" panose="02020603050405020304" pitchFamily="18" charset="0"/>
              </a:rPr>
              <a:t>On-the-spot checks)</a:t>
            </a:r>
            <a:endParaRPr lang="el-GR"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Εις βάθος έλεγχο επιπλέον υποστηρικτικών εγγράφων που διενεργείται μετά από την αξιολόγηση της Τελικής Έκθεσης </a:t>
            </a:r>
            <a:r>
              <a:rPr lang="en-GB" dirty="0">
                <a:latin typeface="Times New Roman" panose="02020603050405020304" pitchFamily="18" charset="0"/>
                <a:cs typeface="Times New Roman" panose="02020603050405020304" pitchFamily="18" charset="0"/>
              </a:rPr>
              <a:t>(Desk</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check)</a:t>
            </a:r>
            <a:endParaRPr lang="el-GR"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Βασική προϋπόθεση για τη μη εφαρμογή αποκοπών είναι η υλοποίηση όλων των δραστηριοτήτων του Σχεδίου, όπως αυτές περιγράφηκαν στην αίτηση για επιχορήγηση (περιεχόμενο και ποιότητα)</a:t>
            </a:r>
          </a:p>
        </p:txBody>
      </p:sp>
      <p:sp>
        <p:nvSpPr>
          <p:cNvPr id="5" name="Rectangle: Rounded Corners 4">
            <a:extLst>
              <a:ext uri="{FF2B5EF4-FFF2-40B4-BE49-F238E27FC236}">
                <a16:creationId xmlns:a16="http://schemas.microsoft.com/office/drawing/2014/main" id="{F7C8D085-F955-D87D-FAEC-1DCE67720AF3}"/>
              </a:ext>
            </a:extLst>
          </p:cNvPr>
          <p:cNvSpPr/>
          <p:nvPr/>
        </p:nvSpPr>
        <p:spPr>
          <a:xfrm>
            <a:off x="262148" y="4581128"/>
            <a:ext cx="11522484" cy="776763"/>
          </a:xfrm>
          <a:prstGeom prst="roundRect">
            <a:avLst>
              <a:gd name="adj" fmla="val 26164"/>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81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633192" y="4990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Μέθοδοι αποκοπών</a:t>
            </a:r>
            <a:r>
              <a:rPr lang="en-GB" sz="2800" b="1" dirty="0">
                <a:solidFill>
                  <a:schemeClr val="bg1"/>
                </a:solidFill>
                <a:ea typeface="+mj-ea"/>
                <a:cs typeface="+mj-cs"/>
              </a:rPr>
              <a:t>   </a:t>
            </a:r>
          </a:p>
        </p:txBody>
      </p:sp>
      <p:sp>
        <p:nvSpPr>
          <p:cNvPr id="3" name="Rectangle 2">
            <a:extLst>
              <a:ext uri="{FF2B5EF4-FFF2-40B4-BE49-F238E27FC236}">
                <a16:creationId xmlns:a16="http://schemas.microsoft.com/office/drawing/2014/main" id="{7E7C6623-83D3-EE5C-EFE2-926FDAAE2A1D}"/>
              </a:ext>
            </a:extLst>
          </p:cNvPr>
          <p:cNvSpPr/>
          <p:nvPr/>
        </p:nvSpPr>
        <p:spPr>
          <a:xfrm>
            <a:off x="269375" y="1268760"/>
            <a:ext cx="11593288" cy="3551742"/>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Στην περίπτωση </a:t>
            </a:r>
            <a:r>
              <a:rPr lang="el-GR" sz="2000" b="1" u="sng" dirty="0" err="1"/>
              <a:t>ελλειπούς</a:t>
            </a:r>
            <a:r>
              <a:rPr lang="el-GR" sz="2000" b="1" u="sng" dirty="0"/>
              <a:t> ή αποσπασματικής υλοποίησης της δράσης (ποσοτικά και ποιοτικά), η ΕΥ μπορεί να εφαρμόσει αποκοπές με δύο διαφορετικούς τρόπους</a:t>
            </a:r>
            <a:r>
              <a:rPr lang="el-GR" sz="2000" b="1" dirty="0"/>
              <a:t>:</a:t>
            </a:r>
          </a:p>
          <a:p>
            <a:pPr algn="just">
              <a:spcBef>
                <a:spcPct val="20000"/>
              </a:spcBef>
              <a:defRPr/>
            </a:pPr>
            <a:endParaRPr lang="el-GR" sz="22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Εφαρμόζοντας </a:t>
            </a:r>
            <a:r>
              <a:rPr lang="el-GR" u="sng" dirty="0">
                <a:latin typeface="Times New Roman" panose="02020603050405020304" pitchFamily="18" charset="0"/>
                <a:cs typeface="Times New Roman" panose="02020603050405020304" pitchFamily="18" charset="0"/>
              </a:rPr>
              <a:t>αναλογική μείωση στο συνολικό ποσό επιχορήγησης (στη βάση συγκεκριμένης κλίμακας)</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Αφαιρώντας πλήρως το ποσό που αντιστοιχεί σε μία δραστηριότητα</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l-GR" sz="2000" b="1" dirty="0">
              <a:solidFill>
                <a:prstClr val="black"/>
              </a:solidFill>
              <a:latin typeface="Calibri" panose="020F0502020204030204"/>
            </a:endParaRPr>
          </a:p>
          <a:p>
            <a:pPr marL="285750" indent="-285750" algn="just">
              <a:spcBef>
                <a:spcPct val="20000"/>
              </a:spcBef>
              <a:buFont typeface="Wingdings" panose="05000000000000000000" pitchFamily="2" charset="2"/>
              <a:buChar char="ü"/>
              <a:defRPr/>
            </a:pPr>
            <a:endParaRPr lang="en-GB" dirty="0"/>
          </a:p>
        </p:txBody>
      </p:sp>
      <p:pic>
        <p:nvPicPr>
          <p:cNvPr id="1026" name="Picture 2" descr="260+ Budget Cuts Stock Illustrations, Royalty-Free Vector Graphics &amp; Clip  Art - iStock | School budget cuts, Education budget cuts, Covid budget cuts">
            <a:extLst>
              <a:ext uri="{FF2B5EF4-FFF2-40B4-BE49-F238E27FC236}">
                <a16:creationId xmlns:a16="http://schemas.microsoft.com/office/drawing/2014/main" id="{31BDEED7-EDA0-88C5-FA4F-E9B63A95E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0" y="4018652"/>
            <a:ext cx="2280614" cy="228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91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Αναλογική Μείωση - Συνολικό ποσό επιχορήγησης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478774" y="1268760"/>
            <a:ext cx="11018428" cy="5226046"/>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Αν η τελική έκθεση λάβει συνολική βαθμολογία κατώτερη των 60 μονάδων</a:t>
            </a:r>
            <a:r>
              <a:rPr lang="el-GR" sz="2000" b="1" dirty="0"/>
              <a:t> (ανώτατη συνολική βαθμολογία = 100)</a:t>
            </a:r>
            <a:r>
              <a:rPr lang="en-GB" sz="2000" b="1" dirty="0"/>
              <a:t>, </a:t>
            </a:r>
            <a:r>
              <a:rPr lang="el-GR" sz="2000" b="1" u="sng" dirty="0"/>
              <a:t>η Εθνική Υπηρεσία εφαρμόζει αποκοπές στο συνολικό ποσό επιχορήγησης, στη βάση της ακόλουθης κλίμακας</a:t>
            </a:r>
            <a:r>
              <a:rPr lang="el-GR" sz="2000" b="1" dirty="0"/>
              <a:t>:</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45 και 59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3</a:t>
            </a:r>
            <a:r>
              <a:rPr lang="en-GB" u="sng" dirty="0">
                <a:latin typeface="Times New Roman" panose="02020603050405020304" pitchFamily="18" charset="0"/>
                <a:cs typeface="Times New Roman" panose="02020603050405020304" pitchFamily="18" charset="0"/>
              </a:rPr>
              <a:t>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3</a:t>
            </a:r>
            <a:r>
              <a:rPr lang="en-GB" u="sng" dirty="0">
                <a:latin typeface="Times New Roman" panose="02020603050405020304" pitchFamily="18" charset="0"/>
                <a:cs typeface="Times New Roman" panose="02020603050405020304" pitchFamily="18" charset="0"/>
              </a:rPr>
              <a:t>0</a:t>
            </a:r>
            <a:r>
              <a:rPr lang="el-GR" u="sng" dirty="0">
                <a:latin typeface="Times New Roman" panose="02020603050405020304" pitchFamily="18" charset="0"/>
                <a:cs typeface="Times New Roman" panose="02020603050405020304" pitchFamily="18" charset="0"/>
              </a:rPr>
              <a:t> και 4</a:t>
            </a:r>
            <a:r>
              <a:rPr lang="en-GB" u="sng" dirty="0">
                <a:latin typeface="Times New Roman" panose="02020603050405020304" pitchFamily="18" charset="0"/>
                <a:cs typeface="Times New Roman" panose="02020603050405020304" pitchFamily="18" charset="0"/>
              </a:rPr>
              <a:t>4</a:t>
            </a:r>
            <a:r>
              <a:rPr lang="el-GR" u="sng" dirty="0">
                <a:latin typeface="Times New Roman" panose="02020603050405020304" pitchFamily="18" charset="0"/>
                <a:cs typeface="Times New Roman" panose="02020603050405020304" pitchFamily="18" charset="0"/>
              </a:rPr>
              <a:t>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70%</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10 και 29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100 %</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0 και 9 μονάδων</a:t>
            </a:r>
          </a:p>
          <a:p>
            <a:pPr marL="342900" indent="-342900" algn="just">
              <a:spcBef>
                <a:spcPct val="20000"/>
              </a:spcBef>
              <a:buFont typeface="Wingdings" panose="05000000000000000000" pitchFamily="2" charset="2"/>
              <a:buChar char="ü"/>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n-GB" sz="2200" b="1" dirty="0"/>
          </a:p>
          <a:p>
            <a:pPr algn="just">
              <a:spcBef>
                <a:spcPct val="20000"/>
              </a:spcBef>
              <a:defRPr/>
            </a:pPr>
            <a:endParaRPr lang="el-GR" sz="2200" b="1" dirty="0"/>
          </a:p>
        </p:txBody>
      </p:sp>
    </p:spTree>
    <p:extLst>
      <p:ext uri="{BB962C8B-B14F-4D97-AF65-F5344CB8AC3E}">
        <p14:creationId xmlns:p14="http://schemas.microsoft.com/office/powerpoint/2010/main" val="3455570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04090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Αφαίρεση ολόκληρου του ποσού μίας δραστηριότητας </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968299"/>
            <a:ext cx="11378468" cy="2776145"/>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dirty="0"/>
              <a:t>Για να εφαρμοστούν αποκοπές σε αυτό το επίπεδο (απόρριψη δραστηριότητας), θα πρέπει μία δραστηριότητα:</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έχει υλοποιηθεί καθόλου αλλά και να μην έχει αντικατασταθεί από άλλη δραστηριότητα, που να είναι αντίστοιχη από άποψη συνεισφοράς στην επίτευξη των στόχων του Σχεδίου και από άποψη κονδυλίου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υλοποιηθεί μερικώς </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κριθεί μη ικανοποιητική ως προς την ποιότητά της-τη συμβολή της στην επίτευξη των στόχων του πακέτου εργασίας στο οποίο συμπεριλαμβάνεται</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πληροί τα κριτήρια </a:t>
            </a:r>
            <a:r>
              <a:rPr lang="el-GR" dirty="0" err="1">
                <a:latin typeface="Times New Roman" panose="02020603050405020304" pitchFamily="18" charset="0"/>
                <a:cs typeface="Times New Roman" panose="02020603050405020304" pitchFamily="18" charset="0"/>
              </a:rPr>
              <a:t>επιλεξιμότητας</a:t>
            </a:r>
            <a:r>
              <a:rPr lang="el-GR" dirty="0">
                <a:latin typeface="Times New Roman" panose="02020603050405020304" pitchFamily="18" charset="0"/>
                <a:cs typeface="Times New Roman" panose="02020603050405020304" pitchFamily="18" charset="0"/>
              </a:rPr>
              <a:t> δραστηριοτήτων</a:t>
            </a:r>
            <a:endParaRPr lang="en-GB"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582055-9DEC-D8D8-FAEA-9BE4A3CB9988}"/>
              </a:ext>
            </a:extLst>
          </p:cNvPr>
          <p:cNvSpPr txBox="1"/>
          <p:nvPr/>
        </p:nvSpPr>
        <p:spPr>
          <a:xfrm>
            <a:off x="185799" y="4413848"/>
            <a:ext cx="11378468" cy="1116459"/>
          </a:xfrm>
          <a:prstGeom prst="rect">
            <a:avLst/>
          </a:prstGeom>
          <a:noFill/>
        </p:spPr>
        <p:txBody>
          <a:bodyPr wrap="square">
            <a:spAutoFit/>
          </a:bodyPr>
          <a:lstStyle/>
          <a:p>
            <a:pPr algn="ctr">
              <a:lnSpc>
                <a:spcPct val="113000"/>
              </a:lnSpc>
              <a:spcAft>
                <a:spcPts val="10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στη δραστηριότητα, όπως αυτό είναι καταχωρημένο</a:t>
            </a:r>
            <a:r>
              <a:rPr lang="el-GR" sz="2000" b="1" dirty="0">
                <a:latin typeface="Times New Roman" panose="02020603050405020304" pitchFamily="18" charset="0"/>
                <a:ea typeface="Calibri" panose="020F0502020204030204" pitchFamily="34" charset="0"/>
                <a:cs typeface="Times New Roman" panose="02020603050405020304" pitchFamily="18" charset="0"/>
              </a:rPr>
              <a:t> </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στο Παράρτημα Ι της Συμφωνίας Επιχορήγησης</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191344" y="4413848"/>
            <a:ext cx="11191673" cy="1116459"/>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2FBA83D-069A-4FA0-131A-49C0DB12E0A8}"/>
              </a:ext>
            </a:extLst>
          </p:cNvPr>
          <p:cNvSpPr txBox="1"/>
          <p:nvPr/>
        </p:nvSpPr>
        <p:spPr>
          <a:xfrm>
            <a:off x="262148" y="6093296"/>
            <a:ext cx="10920536" cy="353943"/>
          </a:xfrm>
          <a:prstGeom prst="rect">
            <a:avLst/>
          </a:prstGeom>
          <a:noFill/>
        </p:spPr>
        <p:txBody>
          <a:bodyPr wrap="square">
            <a:spAutoFit/>
          </a:bodyPr>
          <a:lstStyle/>
          <a:p>
            <a:pPr algn="just">
              <a:spcBef>
                <a:spcPct val="20000"/>
              </a:spcBef>
              <a:defRPr/>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Δεν απαγορεύεται η ταυτόχρονη απόρριψη περισσοτέρων της μίας δραστηριότητας για το ίδιο έργο </a:t>
            </a:r>
          </a:p>
        </p:txBody>
      </p:sp>
    </p:spTree>
    <p:extLst>
      <p:ext uri="{BB962C8B-B14F-4D97-AF65-F5344CB8AC3E}">
        <p14:creationId xmlns:p14="http://schemas.microsoft.com/office/powerpoint/2010/main" val="3179084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5" y="2132856"/>
            <a:ext cx="11485937" cy="4930581"/>
          </a:xfrm>
          <a:prstGeom prst="rect">
            <a:avLst/>
          </a:prstGeom>
        </p:spPr>
        <p:txBody>
          <a:bodyPr wrap="square">
            <a:spAutoFit/>
          </a:bodyPr>
          <a:lstStyle/>
          <a:p>
            <a:pPr algn="just">
              <a:defRPr/>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n-GB" b="1" u="sng" dirty="0">
                <a:latin typeface="Times New Roman" panose="02020603050405020304" pitchFamily="18" charset="0"/>
                <a:cs typeface="Times New Roman" panose="02020603050405020304" pitchFamily="18" charset="0"/>
              </a:rPr>
              <a:t>E</a:t>
            </a:r>
            <a:r>
              <a:rPr lang="el-GR" b="1" u="sng" dirty="0" err="1">
                <a:latin typeface="Times New Roman" panose="02020603050405020304" pitchFamily="18" charset="0"/>
                <a:cs typeface="Times New Roman" panose="02020603050405020304" pitchFamily="18" charset="0"/>
              </a:rPr>
              <a:t>ίναι</a:t>
            </a:r>
            <a:r>
              <a:rPr lang="el-GR" b="1" u="sng" dirty="0">
                <a:latin typeface="Times New Roman" panose="02020603050405020304" pitchFamily="18" charset="0"/>
                <a:cs typeface="Times New Roman" panose="02020603050405020304" pitchFamily="18" charset="0"/>
              </a:rPr>
              <a:t> συμβατή με τους γενικούς στόχους της Δράσης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π.χ</a:t>
            </a:r>
            <a:r>
              <a:rPr lang="el-GR" u="sng" dirty="0">
                <a:latin typeface="Times New Roman" panose="02020603050405020304" pitchFamily="18" charset="0"/>
                <a:cs typeface="Times New Roman" panose="02020603050405020304" pitchFamily="18" charset="0"/>
              </a:rPr>
              <a:t>:</a:t>
            </a:r>
          </a:p>
          <a:p>
            <a:pPr algn="just">
              <a:defRPr/>
            </a:pPr>
            <a:r>
              <a:rPr lang="el-GR" dirty="0">
                <a:solidFill>
                  <a:srgbClr val="308879"/>
                </a:solidFill>
                <a:latin typeface="Times New Roman" panose="02020603050405020304" pitchFamily="18" charset="0"/>
                <a:cs typeface="Times New Roman" panose="02020603050405020304" pitchFamily="18" charset="0"/>
              </a:rPr>
              <a:t>Υποστηρίζει την ένταξη των ομάδων-στόχων με λιγότερες ευκαιρίες μάθησης</a:t>
            </a:r>
          </a:p>
          <a:p>
            <a:pPr algn="just">
              <a:defRPr/>
            </a:pPr>
            <a:r>
              <a:rPr lang="el-GR" dirty="0">
                <a:solidFill>
                  <a:srgbClr val="308879"/>
                </a:solidFill>
                <a:latin typeface="Times New Roman" panose="02020603050405020304" pitchFamily="18" charset="0"/>
                <a:cs typeface="Times New Roman" panose="02020603050405020304" pitchFamily="18" charset="0"/>
              </a:rPr>
              <a:t>Προάγει την Ευρωπαϊκή διάσταση σε τοπικό επίπεδο</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την ποιότητα στην εργασία/στις πρακτικές των συμμετεχόντων οργανισμών/ιδρυμάτων</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 διεθνοποίηση των συμμετεχόντων οργανισμών/ιδρυμάτων κτλ.</a:t>
            </a:r>
          </a:p>
          <a:p>
            <a:pPr algn="just">
              <a:defRPr/>
            </a:pPr>
            <a:endParaRPr lang="el-GR" dirty="0">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b="1" u="sng" dirty="0">
                <a:solidFill>
                  <a:prstClr val="black"/>
                </a:solidFill>
                <a:latin typeface="Times New Roman" panose="02020603050405020304" pitchFamily="18" charset="0"/>
                <a:cs typeface="Times New Roman" panose="02020603050405020304" pitchFamily="18" charset="0"/>
              </a:rPr>
              <a:t>Έχει συμβάλει στην επίτευξη των στόχων και αποτελεσμάτων του έργου</a:t>
            </a:r>
            <a:endParaRPr kumimoji="0" lang="en-GB"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Περιγράφεται επαρκώς</a:t>
            </a:r>
            <a:r>
              <a:rPr lang="en-GB"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στην τελική έκθεση:</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Τα ξεχωριστά στάδια υλοποίησής της παρουσιάζονται και αναλύονται</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περιεχόμενό της δεν αποκλίνει από αυτό της προγραμματισμένης δραστηριότητας</a:t>
            </a:r>
            <a:r>
              <a:rPr lang="el-GR" dirty="0">
                <a:latin typeface="Times New Roman" panose="02020603050405020304" pitchFamily="18" charset="0"/>
                <a:cs typeface="Times New Roman" panose="02020603050405020304" pitchFamily="18" charset="0"/>
              </a:rPr>
              <a:t>         </a:t>
            </a:r>
            <a:r>
              <a:rPr lang="el-GR" dirty="0"/>
              <a:t>                                                                        </a:t>
            </a:r>
            <a:endParaRPr lang="en-GB" dirty="0"/>
          </a:p>
          <a:p>
            <a:pPr algn="just">
              <a:spcBef>
                <a:spcPct val="20000"/>
              </a:spcBef>
              <a:defRPr/>
            </a:pPr>
            <a:endParaRPr lang="en-GB" sz="2200" dirty="0"/>
          </a:p>
          <a:p>
            <a:pPr algn="just">
              <a:defRPr/>
            </a:pPr>
            <a:endParaRPr lang="el-GR" dirty="0"/>
          </a:p>
          <a:p>
            <a:pPr marL="285750" indent="-285750" algn="just">
              <a:buFont typeface="Wingdings" panose="05000000000000000000" pitchFamily="2" charset="2"/>
              <a:buChar char="ü"/>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744760" y="169768"/>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2" name="Title 1">
            <a:extLst>
              <a:ext uri="{FF2B5EF4-FFF2-40B4-BE49-F238E27FC236}">
                <a16:creationId xmlns:a16="http://schemas.microsoft.com/office/drawing/2014/main" id="{5EAE9B8A-7F26-2C94-BE3C-56AF8873306B}"/>
              </a:ext>
            </a:extLst>
          </p:cNvPr>
          <p:cNvSpPr txBox="1">
            <a:spLocks/>
          </p:cNvSpPr>
          <p:nvPr/>
        </p:nvSpPr>
        <p:spPr>
          <a:xfrm>
            <a:off x="-240704" y="0"/>
            <a:ext cx="9865096" cy="576063"/>
          </a:xfrm>
          <a:prstGeom prst="rect">
            <a:avLst/>
          </a:prstGeom>
        </p:spPr>
        <p:txBody>
          <a:bodyPr vert="horz" lIns="91440" tIns="45720" rIns="91440" bIns="45720" rtlCol="0" anchor="ctr">
            <a:noAutofit/>
          </a:bodyPr>
          <a:lstStyle/>
          <a:p>
            <a:pPr algn="ctr">
              <a:spcBef>
                <a:spcPct val="0"/>
              </a:spcBef>
              <a:tabLst>
                <a:tab pos="358775" algn="l"/>
              </a:tabLst>
              <a:defRPr/>
            </a:pPr>
            <a:r>
              <a:rPr lang="el-GR" sz="2800" b="1" dirty="0">
                <a:solidFill>
                  <a:schemeClr val="bg1"/>
                </a:solidFill>
                <a:ea typeface="+mj-ea"/>
                <a:cs typeface="+mj-cs"/>
              </a:rPr>
              <a:t>Πότε μία δραστηριότητα αξιολογείται ως μη ποιοτική; (1/2)</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A7E1E065-3DF3-F9B2-2CF8-E9103B511918}"/>
              </a:ext>
            </a:extLst>
          </p:cNvPr>
          <p:cNvSpPr txBox="1"/>
          <p:nvPr/>
        </p:nvSpPr>
        <p:spPr>
          <a:xfrm>
            <a:off x="191345" y="914855"/>
            <a:ext cx="11377264" cy="1323439"/>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20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657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799" y="2719812"/>
            <a:ext cx="11206170" cy="4016484"/>
          </a:xfrm>
          <a:prstGeom prst="rect">
            <a:avLst/>
          </a:prstGeom>
        </p:spPr>
        <p:txBody>
          <a:bodyPr wrap="square">
            <a:spAutoFit/>
          </a:bodyPr>
          <a:lstStyle/>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όσο γίνεται </a:t>
            </a:r>
            <a:r>
              <a:rPr lang="el-GR" b="1" u="sng" dirty="0" err="1">
                <a:latin typeface="Times New Roman" panose="02020603050405020304" pitchFamily="18" charset="0"/>
                <a:cs typeface="Times New Roman" panose="02020603050405020304" pitchFamily="18" charset="0"/>
              </a:rPr>
              <a:t>προσβάσιμη</a:t>
            </a:r>
            <a:r>
              <a:rPr lang="el-GR" b="1" u="sng" dirty="0">
                <a:latin typeface="Times New Roman" panose="02020603050405020304" pitchFamily="18" charset="0"/>
                <a:cs typeface="Times New Roman" panose="02020603050405020304" pitchFamily="18" charset="0"/>
              </a:rPr>
              <a:t>/συμπεριληπτική, ενσωματώνει – στο μέγιστο δυνατό βαθμό - τη χρήση ψηφιακών μέσων και είναι σχεδιασμένη με τρόπο φιλικό προς το περιβάλλον</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από πλευράς κόστους, οικονομική και αποδοτική</a:t>
            </a:r>
          </a:p>
          <a:p>
            <a:pPr algn="just">
              <a:spcBef>
                <a:spcPct val="20000"/>
              </a:spcBef>
              <a:defRPr/>
            </a:pPr>
            <a:endParaRPr lang="el-GR" u="sng" dirty="0"/>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a:t>
            </a: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a:t>
            </a:r>
            <a:r>
              <a:rPr lang="el-GR" sz="1700" i="1" u="sng" dirty="0">
                <a:latin typeface="Times New Roman" panose="02020603050405020304" pitchFamily="18" charset="0"/>
                <a:cs typeface="Times New Roman" panose="02020603050405020304" pitchFamily="18" charset="0"/>
              </a:rPr>
              <a:t>μόνο φυσικές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μόνο εικονικές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υβριδικές</a:t>
            </a:r>
            <a:r>
              <a:rPr lang="el-GR" sz="1700" i="1" dirty="0">
                <a:latin typeface="Times New Roman" panose="02020603050405020304" pitchFamily="18" charset="0"/>
                <a:cs typeface="Times New Roman" panose="02020603050405020304" pitchFamily="18" charset="0"/>
              </a:rPr>
              <a:t> (=ταυτόχρονα φυσικές και εικονικές, με κάποιους από τους συμμετέχοντες να λαμβάνουν μέρος με φυσικό και κάποιους με εικονικό τρόπο) ή </a:t>
            </a:r>
            <a:r>
              <a:rPr lang="el-GR" sz="1700" i="1" u="sng" dirty="0">
                <a:latin typeface="Times New Roman" panose="02020603050405020304" pitchFamily="18" charset="0"/>
                <a:cs typeface="Times New Roman" panose="02020603050405020304" pitchFamily="18" charset="0"/>
              </a:rPr>
              <a:t>μεικτές</a:t>
            </a:r>
            <a:r>
              <a:rPr lang="el-GR" sz="1700" i="1" dirty="0">
                <a:latin typeface="Times New Roman" panose="02020603050405020304" pitchFamily="18" charset="0"/>
                <a:cs typeface="Times New Roman" panose="02020603050405020304" pitchFamily="18" charset="0"/>
              </a:rPr>
              <a:t> (=ένα μέρος της δραστηριότητας να υλοποιείται με φυσική παρουσία των συμμετεχόντων και άλλο μέρος της με εικονική παρουσία τους, όχι ταυτόχρονα)</a:t>
            </a:r>
            <a:endParaRPr lang="en-GB" sz="1700" i="1" dirty="0">
              <a:latin typeface="Times New Roman" panose="02020603050405020304" pitchFamily="18" charset="0"/>
              <a:cs typeface="Times New Roman" panose="02020603050405020304" pitchFamily="18" charset="0"/>
            </a:endParaRP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είτε </a:t>
            </a:r>
            <a:r>
              <a:rPr lang="el-GR" sz="1700" i="1" u="sng" dirty="0">
                <a:latin typeface="Times New Roman" panose="02020603050405020304" pitchFamily="18" charset="0"/>
                <a:cs typeface="Times New Roman" panose="02020603050405020304" pitchFamily="18" charset="0"/>
              </a:rPr>
              <a:t>εθνικές</a:t>
            </a:r>
            <a:r>
              <a:rPr lang="el-GR" sz="1700" i="1" dirty="0">
                <a:latin typeface="Times New Roman" panose="02020603050405020304" pitchFamily="18" charset="0"/>
                <a:cs typeface="Times New Roman" panose="02020603050405020304" pitchFamily="18" charset="0"/>
              </a:rPr>
              <a:t> είτε </a:t>
            </a:r>
            <a:r>
              <a:rPr lang="el-GR" sz="1700" i="1" u="sng" dirty="0">
                <a:latin typeface="Times New Roman" panose="02020603050405020304" pitchFamily="18" charset="0"/>
                <a:cs typeface="Times New Roman" panose="02020603050405020304" pitchFamily="18" charset="0"/>
              </a:rPr>
              <a:t>διακρατικές</a:t>
            </a:r>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104800" y="0"/>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5" name="Title 1">
            <a:extLst>
              <a:ext uri="{FF2B5EF4-FFF2-40B4-BE49-F238E27FC236}">
                <a16:creationId xmlns:a16="http://schemas.microsoft.com/office/drawing/2014/main" id="{81AA7F0F-F36E-7BA2-CD87-577434B28BE9}"/>
              </a:ext>
            </a:extLst>
          </p:cNvPr>
          <p:cNvSpPr txBox="1">
            <a:spLocks/>
          </p:cNvSpPr>
          <p:nvPr/>
        </p:nvSpPr>
        <p:spPr>
          <a:xfrm>
            <a:off x="-1392832" y="15277"/>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3" name="Title 1">
            <a:extLst>
              <a:ext uri="{FF2B5EF4-FFF2-40B4-BE49-F238E27FC236}">
                <a16:creationId xmlns:a16="http://schemas.microsoft.com/office/drawing/2014/main" id="{27B86886-157A-964C-A940-461C63300278}"/>
              </a:ext>
            </a:extLst>
          </p:cNvPr>
          <p:cNvSpPr txBox="1">
            <a:spLocks/>
          </p:cNvSpPr>
          <p:nvPr/>
        </p:nvSpPr>
        <p:spPr>
          <a:xfrm>
            <a:off x="-168696" y="3055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αξιολογείται ως μη ποιοτική; (2/2)</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F8A67EB-F82E-DAFC-6333-5FB13C26F030}"/>
              </a:ext>
            </a:extLst>
          </p:cNvPr>
          <p:cNvSpPr txBox="1"/>
          <p:nvPr/>
        </p:nvSpPr>
        <p:spPr>
          <a:xfrm>
            <a:off x="185799" y="1044068"/>
            <a:ext cx="11499507" cy="1261884"/>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757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836712"/>
            <a:ext cx="11665296" cy="6518708"/>
          </a:xfrm>
          <a:prstGeom prst="rect">
            <a:avLst/>
          </a:prstGeom>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επιλέξιμη,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θεωρείται μη επιλέξιμη εάν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συμβαδίζει με τα κριτήρια </a:t>
            </a:r>
            <a:r>
              <a:rPr lang="el-GR" b="1" u="sng" dirty="0" err="1">
                <a:latin typeface="Times New Roman" panose="02020603050405020304" pitchFamily="18" charset="0"/>
                <a:cs typeface="Times New Roman" panose="02020603050405020304" pitchFamily="18" charset="0"/>
              </a:rPr>
              <a:t>επιλεξιμότητας</a:t>
            </a:r>
            <a:r>
              <a:rPr lang="el-GR" b="1" u="sng" dirty="0">
                <a:latin typeface="Times New Roman" panose="02020603050405020304" pitchFamily="18" charset="0"/>
                <a:cs typeface="Times New Roman" panose="02020603050405020304" pitchFamily="18" charset="0"/>
              </a:rPr>
              <a:t>, όπως αυτά ορίζονται στον Οδηγό του Προγράμματος, δηλαδή:</a:t>
            </a:r>
          </a:p>
          <a:p>
            <a:pPr algn="just">
              <a:defRPr/>
            </a:pPr>
            <a:endParaRPr lang="el-GR" sz="1000" dirty="0">
              <a:latin typeface="Times New Roman" panose="02020603050405020304" pitchFamily="18" charset="0"/>
              <a:cs typeface="Times New Roman" panose="02020603050405020304" pitchFamily="18" charset="0"/>
            </a:endParaRPr>
          </a:p>
          <a:p>
            <a:pPr algn="just">
              <a:defRPr/>
            </a:pPr>
            <a:r>
              <a:rPr lang="el-GR" dirty="0">
                <a:solidFill>
                  <a:srgbClr val="308879"/>
                </a:solidFill>
                <a:latin typeface="Times New Roman" panose="02020603050405020304" pitchFamily="18" charset="0"/>
                <a:cs typeface="Times New Roman" panose="02020603050405020304" pitchFamily="18" charset="0"/>
              </a:rPr>
              <a:t>Έχει διεξαχθεί σε μία από τις Χώρες των οργανισμών που συμμετέχουν στο Σχέδιο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r>
              <a:rPr lang="el-GR" dirty="0">
                <a:solidFill>
                  <a:srgbClr val="308879"/>
                </a:solidFill>
                <a:latin typeface="Times New Roman" panose="02020603050405020304" pitchFamily="18" charset="0"/>
                <a:cs typeface="Times New Roman" panose="02020603050405020304" pitchFamily="18" charset="0"/>
              </a:rPr>
              <a:t>Έχει </a:t>
            </a:r>
            <a:r>
              <a:rPr lang="el-GR" dirty="0" err="1">
                <a:solidFill>
                  <a:srgbClr val="308879"/>
                </a:solidFill>
                <a:latin typeface="Times New Roman" panose="02020603050405020304" pitchFamily="18" charset="0"/>
                <a:cs typeface="Times New Roman" panose="02020603050405020304" pitchFamily="18" charset="0"/>
              </a:rPr>
              <a:t>διαξαχθεί</a:t>
            </a:r>
            <a:r>
              <a:rPr lang="el-GR" dirty="0">
                <a:solidFill>
                  <a:srgbClr val="308879"/>
                </a:solidFill>
                <a:latin typeface="Times New Roman" panose="02020603050405020304" pitchFamily="18" charset="0"/>
                <a:cs typeface="Times New Roman" panose="02020603050405020304" pitchFamily="18" charset="0"/>
              </a:rPr>
              <a:t> σε μία από τις Χώρες όπου εδρεύουν οργανισμοί της Ευρωπαϊκής Ένωσης (Βρυξέλλες, Φρανκφούρτη, Λουξεμβούργο, Στρασβούργο, Χάγη)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έχει ολοκληρωθεί εντός του χρονικού πλαισίου υλοποίησης του Σχεδίου, όπως αυτό καθορίστηκε στη Συμφωνία/στην τροποποιημένη Συμφωνία Επιχορήγησης</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 συνοδεύεται από υποστηρικτικά έγγραφα, τα οποία επιβεβαιώνουν ότι όντως υλοποιήθηκε</a:t>
            </a:r>
          </a:p>
          <a:p>
            <a:pPr algn="just">
              <a:defRPr/>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Χρηματοδοτείται ήδη στο πλαίσιο άλλων επιχορηγήσεων της ΕΕ</a:t>
            </a:r>
          </a:p>
          <a:p>
            <a:pPr algn="just">
              <a:defRPr/>
            </a:pPr>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Μόνο στην περίπτωση που η δραστηριότητα υλοποιείται με αγορά υπηρεσιών: Πρόκειται για </a:t>
            </a:r>
          </a:p>
          <a:p>
            <a:pPr algn="just">
              <a:defRPr/>
            </a:pPr>
            <a:r>
              <a:rPr lang="el-GR" b="1" dirty="0">
                <a:latin typeface="Times New Roman" panose="02020603050405020304" pitchFamily="18" charset="0"/>
                <a:cs typeface="Times New Roman" panose="02020603050405020304" pitchFamily="18" charset="0"/>
              </a:rPr>
              <a:t>     </a:t>
            </a:r>
            <a:r>
              <a:rPr lang="el-GR" b="1" u="sng" dirty="0">
                <a:latin typeface="Times New Roman" panose="02020603050405020304" pitchFamily="18" charset="0"/>
                <a:cs typeface="Times New Roman" panose="02020603050405020304" pitchFamily="18" charset="0"/>
              </a:rPr>
              <a:t>μία από τις βασικές δραστηριότητες του Σχεδίου, που συνεισφέρει άμεσα στην υλοποίηση των στόχων του</a:t>
            </a:r>
          </a:p>
          <a:p>
            <a:pPr algn="just">
              <a:defRPr/>
            </a:pPr>
            <a:endParaRPr lang="el-GR" dirty="0">
              <a:latin typeface="Times New Roman" panose="02020603050405020304" pitchFamily="18" charset="0"/>
              <a:cs typeface="Times New Roman" panose="02020603050405020304" pitchFamily="18" charset="0"/>
            </a:endParaRPr>
          </a:p>
          <a:p>
            <a:pPr algn="just">
              <a:defRPr/>
            </a:pPr>
            <a:endParaRPr lang="el-GR" sz="2200" dirty="0"/>
          </a:p>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48FF5F8A-476B-4EBA-32EE-86F1105B5E21}"/>
              </a:ext>
            </a:extLst>
          </p:cNvPr>
          <p:cNvSpPr txBox="1">
            <a:spLocks/>
          </p:cNvSpPr>
          <p:nvPr/>
        </p:nvSpPr>
        <p:spPr>
          <a:xfrm>
            <a:off x="-96078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θεωρείται μη επιλέξιμη; </a:t>
            </a:r>
            <a:endParaRPr lang="en-GB" sz="2800" b="1" dirty="0">
              <a:solidFill>
                <a:schemeClr val="bg1"/>
              </a:solidFill>
              <a:ea typeface="+mj-ea"/>
              <a:cs typeface="+mj-cs"/>
            </a:endParaRPr>
          </a:p>
        </p:txBody>
      </p:sp>
    </p:spTree>
    <p:extLst>
      <p:ext uri="{BB962C8B-B14F-4D97-AF65-F5344CB8AC3E}">
        <p14:creationId xmlns:p14="http://schemas.microsoft.com/office/powerpoint/2010/main" val="219347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906" y="1080353"/>
            <a:ext cx="11940949" cy="780213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r>
              <a:rPr lang="el-GR" sz="2000" b="1" dirty="0"/>
              <a:t>:</a:t>
            </a:r>
          </a:p>
          <a:p>
            <a:endParaRPr lang="el-GR" sz="1700" b="1" dirty="0"/>
          </a:p>
          <a:p>
            <a:pPr marL="285750" indent="-285750" algn="just">
              <a:buFont typeface="Wingdings" panose="05000000000000000000" pitchFamily="2" charset="2"/>
              <a:buChar char="ü"/>
            </a:pPr>
            <a:r>
              <a:rPr lang="en-GB" b="1" dirty="0"/>
              <a:t>Data Sheet – </a:t>
            </a:r>
            <a:r>
              <a:rPr lang="el-GR" b="1" dirty="0"/>
              <a:t>Δελτίο Δεδομένων</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1 - </a:t>
            </a:r>
            <a:r>
              <a:rPr lang="el-GR" b="1" dirty="0"/>
              <a:t>Κεφάλαιο 1</a:t>
            </a:r>
            <a:r>
              <a:rPr lang="en-GB" b="1" dirty="0"/>
              <a:t> </a:t>
            </a:r>
            <a:r>
              <a:rPr lang="en-GB" b="1" dirty="0">
                <a:sym typeface="Wingdings" panose="05000000000000000000" pitchFamily="2" charset="2"/>
              </a:rPr>
              <a:t></a:t>
            </a:r>
            <a:r>
              <a:rPr lang="el-GR" b="1" dirty="0">
                <a:sym typeface="Wingdings" panose="05000000000000000000" pitchFamily="2" charset="2"/>
              </a:rPr>
              <a:t> </a:t>
            </a:r>
            <a:r>
              <a:rPr lang="en-GB" b="1" dirty="0"/>
              <a:t>General – </a:t>
            </a:r>
            <a:r>
              <a:rPr lang="el-GR" b="1" dirty="0"/>
              <a:t>Γενικά</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2 – </a:t>
            </a:r>
            <a:r>
              <a:rPr lang="el-GR" b="1" dirty="0"/>
              <a:t>Κεφάλαιο 2 </a:t>
            </a:r>
            <a:r>
              <a:rPr lang="el-GR" b="1" dirty="0">
                <a:sym typeface="Wingdings" panose="05000000000000000000" pitchFamily="2" charset="2"/>
              </a:rPr>
              <a:t> </a:t>
            </a:r>
            <a:r>
              <a:rPr lang="en-GB" b="1" dirty="0">
                <a:sym typeface="Wingdings" panose="05000000000000000000" pitchFamily="2" charset="2"/>
              </a:rPr>
              <a:t>Action – </a:t>
            </a:r>
            <a:r>
              <a:rPr lang="el-GR" b="1" dirty="0">
                <a:sym typeface="Wingdings" panose="05000000000000000000" pitchFamily="2" charset="2"/>
              </a:rPr>
              <a:t>Δράση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3 – </a:t>
            </a:r>
            <a:r>
              <a:rPr lang="el-GR" b="1" dirty="0">
                <a:sym typeface="Wingdings" panose="05000000000000000000" pitchFamily="2" charset="2"/>
              </a:rPr>
              <a:t>Κεφάλαιο 3  </a:t>
            </a:r>
            <a:r>
              <a:rPr lang="en-GB" b="1" dirty="0">
                <a:sym typeface="Wingdings" panose="05000000000000000000" pitchFamily="2" charset="2"/>
              </a:rPr>
              <a:t>Grant – </a:t>
            </a:r>
            <a:r>
              <a:rPr lang="el-GR" b="1" dirty="0">
                <a:sym typeface="Wingdings" panose="05000000000000000000" pitchFamily="2" charset="2"/>
              </a:rPr>
              <a:t>Επιχορήγηση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4 – </a:t>
            </a:r>
            <a:r>
              <a:rPr lang="el-GR" b="1" dirty="0">
                <a:sym typeface="Wingdings" panose="05000000000000000000" pitchFamily="2" charset="2"/>
              </a:rPr>
              <a:t>Κεφάλαιο 4  </a:t>
            </a:r>
            <a:r>
              <a:rPr lang="en-GB" b="1" dirty="0">
                <a:sym typeface="Wingdings" panose="05000000000000000000" pitchFamily="2" charset="2"/>
              </a:rPr>
              <a:t>Grant Implementation - </a:t>
            </a:r>
            <a:r>
              <a:rPr lang="el-GR" b="1" dirty="0">
                <a:sym typeface="Wingdings" panose="05000000000000000000" pitchFamily="2" charset="2"/>
              </a:rPr>
              <a:t>Εκτέλεση της Επιχορήγησης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5 – </a:t>
            </a:r>
            <a:r>
              <a:rPr lang="el-GR" b="1" dirty="0">
                <a:sym typeface="Wingdings" panose="05000000000000000000" pitchFamily="2" charset="2"/>
              </a:rPr>
              <a:t>Κεφάλαιο 5  </a:t>
            </a:r>
            <a:r>
              <a:rPr lang="en-GB" b="1" dirty="0">
                <a:sym typeface="Wingdings" panose="05000000000000000000" pitchFamily="2" charset="2"/>
              </a:rPr>
              <a:t>Consequences of Non-Compliance – </a:t>
            </a:r>
            <a:r>
              <a:rPr lang="el-GR" b="1" dirty="0">
                <a:sym typeface="Wingdings" panose="05000000000000000000" pitchFamily="2" charset="2"/>
              </a:rPr>
              <a:t>Συνέπειες μη Συμμόρφωσης</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6 – </a:t>
            </a:r>
            <a:r>
              <a:rPr lang="el-GR" b="1" dirty="0">
                <a:sym typeface="Wingdings" panose="05000000000000000000" pitchFamily="2" charset="2"/>
              </a:rPr>
              <a:t>Κεφάλαιο 6  </a:t>
            </a:r>
            <a:r>
              <a:rPr lang="en-GB" b="1" dirty="0">
                <a:sym typeface="Wingdings" panose="05000000000000000000" pitchFamily="2" charset="2"/>
              </a:rPr>
              <a:t>Final Provisions - </a:t>
            </a:r>
            <a:r>
              <a:rPr lang="el-GR" b="1" dirty="0">
                <a:sym typeface="Wingdings" panose="05000000000000000000" pitchFamily="2" charset="2"/>
              </a:rPr>
              <a:t>Τελικές Διατάξεις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a:solidFill>
                  <a:schemeClr val="bg1"/>
                </a:solidFill>
                <a:ea typeface="+mj-ea"/>
                <a:cs typeface="+mj-cs"/>
              </a:rPr>
              <a:t>Ενότητες Συμφωνίας Επιχορήγησης – Όροι και Προϋποθέσεις (1/10)</a:t>
            </a:r>
            <a:endParaRPr lang="en-GB" sz="2800" b="1" dirty="0">
              <a:solidFill>
                <a:schemeClr val="bg1"/>
              </a:solidFill>
              <a:ea typeface="+mj-ea"/>
              <a:cs typeface="+mj-cs"/>
            </a:endParaRPr>
          </a:p>
        </p:txBody>
      </p:sp>
      <p:pic>
        <p:nvPicPr>
          <p:cNvPr id="1026" name="Picture 2">
            <a:extLst>
              <a:ext uri="{FF2B5EF4-FFF2-40B4-BE49-F238E27FC236}">
                <a16:creationId xmlns:a16="http://schemas.microsoft.com/office/drawing/2014/main" id="{9C3C7228-7EC6-3073-F5DF-08AEB5B51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075" y="2204864"/>
            <a:ext cx="3532547" cy="189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04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1343472" y="3284984"/>
            <a:ext cx="8712968"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ΤΡΟΠΟΠΟΙΗΣΕΙΣ ΣΥΜΦΩΝΙΩΝ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2" descr="Image result for Grant Agreements  Images">
            <a:extLst>
              <a:ext uri="{FF2B5EF4-FFF2-40B4-BE49-F238E27FC236}">
                <a16:creationId xmlns:a16="http://schemas.microsoft.com/office/drawing/2014/main" id="{9AAD7CD6-38C9-46E7-9190-79A6805D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196752"/>
            <a:ext cx="3441497" cy="23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9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8795" y="908720"/>
            <a:ext cx="11377264" cy="667105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Προϋποθέσεις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Οποιοδήποτε από τα δύο μέρη</a:t>
            </a:r>
            <a:r>
              <a:rPr lang="el-GR" dirty="0">
                <a:latin typeface="Times New Roman" panose="02020603050405020304" pitchFamily="18" charset="0"/>
                <a:cs typeface="Times New Roman" panose="02020603050405020304" pitchFamily="18" charset="0"/>
                <a:sym typeface="Wingdings" panose="05000000000000000000" pitchFamily="2" charset="2"/>
              </a:rPr>
              <a:t> που συνυπογράφουν τη Συμφωνία Επιχορήγησης («Δικαιούχοι» και «Χορηγούσα αρχή») μπορεί να ζητήσει τροποποίηση της Συμφωνίας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Συμφωνία </a:t>
            </a:r>
            <a:r>
              <a:rPr lang="el-GR" u="sng" dirty="0">
                <a:latin typeface="Times New Roman" panose="02020603050405020304" pitchFamily="18" charset="0"/>
                <a:cs typeface="Times New Roman" panose="02020603050405020304" pitchFamily="18" charset="0"/>
                <a:sym typeface="Wingdings" panose="05000000000000000000" pitchFamily="2" charset="2"/>
              </a:rPr>
              <a:t>δεν μπορεί να τροποποιηθεί</a:t>
            </a:r>
            <a:r>
              <a:rPr lang="el-GR" dirty="0">
                <a:latin typeface="Times New Roman" panose="02020603050405020304" pitchFamily="18" charset="0"/>
                <a:cs typeface="Times New Roman" panose="02020603050405020304" pitchFamily="18" charset="0"/>
                <a:sym typeface="Wingdings" panose="05000000000000000000" pitchFamily="2" charset="2"/>
              </a:rPr>
              <a:t>, εάν η τροποποίηση συνεπάγεται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αλλαγές οι οποίες θα έθεταν σε αμφισβήτηση την απόφαση επιχορήγησης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θα παραβίαζαν την αρχή της ίσης μεταχείρισης των αιτούντων</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a:t>
            </a:r>
            <a:r>
              <a:rPr lang="el-GR" u="sng" dirty="0">
                <a:latin typeface="Times New Roman" panose="02020603050405020304" pitchFamily="18" charset="0"/>
                <a:cs typeface="Times New Roman" panose="02020603050405020304" pitchFamily="18" charset="0"/>
              </a:rPr>
              <a:t>υποβάλλεται από το μέρος που ζητά</a:t>
            </a:r>
            <a:r>
              <a:rPr lang="el-GR" dirty="0">
                <a:latin typeface="Times New Roman" panose="02020603050405020304" pitchFamily="18" charset="0"/>
                <a:cs typeface="Times New Roman" panose="02020603050405020304" pitchFamily="18" charset="0"/>
              </a:rPr>
              <a:t> την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της κοινοπραξίας υποβάλλει και δέχεται αιτήσεις τροποποίησης για λογαριασμό των δικαιούχων </a:t>
            </a:r>
            <a:r>
              <a:rPr lang="el-GR" dirty="0">
                <a:latin typeface="Times New Roman" panose="02020603050405020304" pitchFamily="18" charset="0"/>
                <a:cs typeface="Times New Roman" panose="02020603050405020304" pitchFamily="18" charset="0"/>
              </a:rPr>
              <a:t>(εκτός εάν υποβληθεί αίτηση για αλλαγή του συντονιστή χωρίς τη συγκατάθεσή του, οπότε θα πρέπει να υποβληθεί από άλλο δικαιούχο, που θα ενεργήσει εξ’ ονόματος των υπόλοιπων δικαιούχων)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αίτηση τροποποίησης </a:t>
            </a:r>
            <a:r>
              <a:rPr lang="el-GR" u="sng" dirty="0">
                <a:latin typeface="Times New Roman" panose="02020603050405020304" pitchFamily="18" charset="0"/>
                <a:cs typeface="Times New Roman" panose="02020603050405020304" pitchFamily="18" charset="0"/>
              </a:rPr>
              <a:t>πρέπει να περιλαμβάνει</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endParaRPr>
          </a:p>
          <a:p>
            <a:pPr marL="268288" marR="301625" lvl="0">
              <a:spcAft>
                <a:spcPts val="900"/>
              </a:spcAft>
              <a:buClr>
                <a:srgbClr val="000000"/>
              </a:buClr>
              <a:buSzPts val="1200"/>
              <a:tabLst>
                <a:tab pos="474345" algn="l"/>
              </a:tabLst>
            </a:pPr>
            <a:r>
              <a:rPr lang="el-GR"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rPr>
              <a:t>Τ</a:t>
            </a:r>
            <a:r>
              <a:rPr lang="el-GR"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rPr>
              <a:t>ους σχετικούς λόγους</a:t>
            </a:r>
            <a:endParaRPr lang="en-GB"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8288"/>
            <a:r>
              <a:rPr lang="el-GR" sz="1800" dirty="0">
                <a:solidFill>
                  <a:srgbClr val="308879"/>
                </a:solidFill>
                <a:effectLst/>
                <a:latin typeface="Times New Roman" panose="02020603050405020304" pitchFamily="18" charset="0"/>
                <a:ea typeface="Times New Roman" panose="02020603050405020304" pitchFamily="18" charset="0"/>
              </a:rPr>
              <a:t>Τα κατάλληλα δικαιολογητικά </a:t>
            </a:r>
            <a:endParaRPr lang="el-GR" dirty="0">
              <a:solidFill>
                <a:srgbClr val="30887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913112" y="1951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και Διαδικασία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15745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917557"/>
            <a:ext cx="11089232" cy="5940088"/>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υποβάλλεται </a:t>
            </a:r>
            <a:r>
              <a:rPr lang="el-GR" u="sng" dirty="0">
                <a:latin typeface="Times New Roman" panose="02020603050405020304" pitchFamily="18" charset="0"/>
                <a:cs typeface="Times New Roman" panose="02020603050405020304" pitchFamily="18" charset="0"/>
              </a:rPr>
              <a:t>από τους δικαιούχους προς τη χορηγούσα αρχή</a:t>
            </a:r>
            <a:r>
              <a:rPr lang="el-GR" dirty="0">
                <a:latin typeface="Times New Roman" panose="02020603050405020304" pitchFamily="18" charset="0"/>
                <a:cs typeface="Times New Roman" panose="02020603050405020304" pitchFamily="18" charset="0"/>
              </a:rPr>
              <a:t>, η τελευταία δικαιούται να ζητήσει </a:t>
            </a:r>
            <a:r>
              <a:rPr lang="el-GR" u="sng" dirty="0">
                <a:latin typeface="Times New Roman" panose="02020603050405020304" pitchFamily="18" charset="0"/>
                <a:cs typeface="Times New Roman" panose="02020603050405020304" pitchFamily="18" charset="0"/>
              </a:rPr>
              <a:t>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υπογράψει την τροποποιημένη Συμφωνία και να προβεί στις απαιτούμενες αλλαγές στα εργαλεία,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δε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κοινοποιήσει επισήμως τη διαφωνία της,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τροποποίηση </a:t>
            </a:r>
            <a:r>
              <a:rPr lang="el-GR" u="sng" dirty="0">
                <a:latin typeface="Times New Roman" panose="02020603050405020304" pitchFamily="18" charset="0"/>
                <a:cs typeface="Times New Roman" panose="02020603050405020304" pitchFamily="18" charset="0"/>
              </a:rPr>
              <a:t>αρχίζει να ισχύει την ημέρα της υπογραφής της από τον παραλήπτη</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(1/3)</a:t>
            </a:r>
            <a:endParaRPr lang="en-GB" sz="2800" b="1" dirty="0">
              <a:solidFill>
                <a:schemeClr val="bg1"/>
              </a:solidFill>
              <a:ea typeface="+mj-ea"/>
              <a:cs typeface="+mj-cs"/>
            </a:endParaRPr>
          </a:p>
        </p:txBody>
      </p:sp>
    </p:spTree>
    <p:extLst>
      <p:ext uri="{BB962C8B-B14F-4D97-AF65-F5344CB8AC3E}">
        <p14:creationId xmlns:p14="http://schemas.microsoft.com/office/powerpoint/2010/main" val="3956330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42811" y="1106584"/>
            <a:ext cx="11089232" cy="4524315"/>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που υποβάλλεται από τους δικαιούχους προς τη χορηγούσα αρχή αφορά </a:t>
            </a:r>
            <a:r>
              <a:rPr lang="el-GR" u="sng" dirty="0">
                <a:latin typeface="Times New Roman" panose="02020603050405020304" pitchFamily="18" charset="0"/>
                <a:cs typeface="Times New Roman" panose="02020603050405020304" pitchFamily="18" charset="0"/>
              </a:rPr>
              <a:t>αλλαγές στη σύσταση της κοινοπραξίας</a:t>
            </a:r>
            <a:r>
              <a:rPr lang="el-GR" dirty="0">
                <a:latin typeface="Times New Roman" panose="02020603050405020304" pitchFamily="18" charset="0"/>
                <a:cs typeface="Times New Roman" panose="02020603050405020304" pitchFamily="18" charset="0"/>
              </a:rPr>
              <a:t>, πρέπει οι δικαιούχοι να φροντίζουν να τηρούνται τα ακόλουθα:</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Η αλλαγή </a:t>
            </a:r>
            <a:r>
              <a:rPr lang="el-GR" u="sng" dirty="0">
                <a:solidFill>
                  <a:srgbClr val="308879"/>
                </a:solidFill>
                <a:latin typeface="Times New Roman" panose="02020603050405020304" pitchFamily="18" charset="0"/>
                <a:cs typeface="Times New Roman" panose="02020603050405020304" pitchFamily="18" charset="0"/>
              </a:rPr>
              <a:t>δεν επηρεάζει την </a:t>
            </a:r>
            <a:r>
              <a:rPr lang="el-GR" u="sng" dirty="0" err="1">
                <a:solidFill>
                  <a:srgbClr val="308879"/>
                </a:solidFill>
                <a:latin typeface="Times New Roman" panose="02020603050405020304" pitchFamily="18" charset="0"/>
                <a:cs typeface="Times New Roman" panose="02020603050405020304" pitchFamily="18" charset="0"/>
              </a:rPr>
              <a:t>επιλεξιμότητα</a:t>
            </a:r>
            <a:r>
              <a:rPr lang="el-GR" u="sng" dirty="0">
                <a:solidFill>
                  <a:srgbClr val="308879"/>
                </a:solidFill>
                <a:latin typeface="Times New Roman" panose="02020603050405020304" pitchFamily="18" charset="0"/>
                <a:cs typeface="Times New Roman" panose="02020603050405020304" pitchFamily="18" charset="0"/>
              </a:rPr>
              <a:t> του έργου</a:t>
            </a:r>
            <a:r>
              <a:rPr lang="el-GR" dirty="0">
                <a:solidFill>
                  <a:srgbClr val="308879"/>
                </a:solidFill>
                <a:latin typeface="Times New Roman" panose="02020603050405020304" pitchFamily="18" charset="0"/>
                <a:cs typeface="Times New Roman" panose="02020603050405020304" pitchFamily="18" charset="0"/>
              </a:rPr>
              <a:t>, ως προς τον ελάχιστο αριθμό και την προέλευση των συμμετεχόντων οργανισμών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Δεν υπονομεύεται η ικανότητα της κοινοπραξίας να υλοποιήσει τις προγραμματισμένες δραστηριότητες και να κατακτήσει τους στόχους</a:t>
            </a:r>
            <a:r>
              <a:rPr lang="el-GR" dirty="0">
                <a:solidFill>
                  <a:srgbClr val="308879"/>
                </a:solidFill>
                <a:latin typeface="Times New Roman" panose="02020603050405020304" pitchFamily="18" charset="0"/>
                <a:cs typeface="Times New Roman" panose="02020603050405020304" pitchFamily="18" charset="0"/>
              </a:rPr>
              <a:t> που έχουν τεθεί στον επιδιωκόμενο βαθμό</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Σε όλες τις περιπτώσεις που το αίτημα για τροποποίηση αφορά αλλαγές στη σύσταση της κοινοπραξίας η χορηγούσα αρχή πραγματοποιεί έλεγχο βιωσιμότητας, για να αποφασίσει κατά πόσον οι πιο πάνω προϋποθέσεις πληρούνται</a:t>
            </a: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(2/3)</a:t>
            </a:r>
            <a:endParaRPr lang="en-GB" sz="2800" b="1" dirty="0">
              <a:solidFill>
                <a:schemeClr val="bg1"/>
              </a:solidFill>
              <a:ea typeface="+mj-ea"/>
              <a:cs typeface="+mj-cs"/>
            </a:endParaRPr>
          </a:p>
        </p:txBody>
      </p:sp>
    </p:spTree>
    <p:extLst>
      <p:ext uri="{BB962C8B-B14F-4D97-AF65-F5344CB8AC3E}">
        <p14:creationId xmlns:p14="http://schemas.microsoft.com/office/powerpoint/2010/main" val="3017699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839416" y="1470976"/>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58004" y="724618"/>
            <a:ext cx="1089458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Διαδικασία:</a:t>
            </a:r>
          </a:p>
          <a:p>
            <a:pPr algn="just"/>
            <a:endParaRPr lang="el-GR" sz="2000" b="1" u="sng" dirty="0"/>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αιτήματα για τροποποίηση της Συμφωνίας που υποβάλλονται </a:t>
            </a:r>
            <a:r>
              <a:rPr lang="el-GR" u="sng" dirty="0">
                <a:latin typeface="Times New Roman" panose="02020603050405020304" pitchFamily="18" charset="0"/>
                <a:cs typeface="Times New Roman" panose="02020603050405020304" pitchFamily="18" charset="0"/>
              </a:rPr>
              <a:t>προς τη χορηγούσα αρχή</a:t>
            </a:r>
            <a:r>
              <a:rPr lang="el-GR" dirty="0">
                <a:latin typeface="Times New Roman" panose="02020603050405020304" pitchFamily="18" charset="0"/>
                <a:cs typeface="Times New Roman" panose="02020603050405020304" pitchFamily="18" charset="0"/>
              </a:rPr>
              <a:t> πρέπει να υποβάλλονται </a:t>
            </a:r>
            <a:r>
              <a:rPr lang="el-GR" u="sng" dirty="0">
                <a:latin typeface="Times New Roman" panose="02020603050405020304" pitchFamily="18" charset="0"/>
                <a:cs typeface="Times New Roman" panose="02020603050405020304" pitchFamily="18" charset="0"/>
              </a:rPr>
              <a:t>από τον συντονιστή της κοινοπραξίας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υπογεγραμμένα από τον νόμιμο εκπρόσωπό του</a:t>
            </a:r>
            <a:r>
              <a:rPr lang="el-GR" dirty="0">
                <a:latin typeface="Times New Roman" panose="02020603050405020304" pitchFamily="18" charset="0"/>
                <a:cs typeface="Times New Roman" panose="02020603050405020304" pitchFamily="18" charset="0"/>
              </a:rPr>
              <a:t>:</a:t>
            </a:r>
          </a:p>
          <a:p>
            <a:pPr algn="just"/>
            <a:endParaRPr lang="el-GR" sz="2200" dirty="0"/>
          </a:p>
          <a:p>
            <a:pPr algn="just"/>
            <a:r>
              <a:rPr lang="el-GR" dirty="0">
                <a:solidFill>
                  <a:srgbClr val="308879"/>
                </a:solidFill>
                <a:latin typeface="Times New Roman" panose="02020603050405020304" pitchFamily="18" charset="0"/>
                <a:cs typeface="Times New Roman" panose="02020603050405020304" pitchFamily="18" charset="0"/>
              </a:rPr>
              <a:t>Με τη σύμφωνη γνώμη όλων των εταίρων</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Νοουμένου ότι εξυπηρετούν το γενικό συμφέρον του Σχεδίου</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Με την προϋπόθεση ότι αιτιολογούνται επαρκώς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Αρκετά πριν από την επιδιωκόμενη ημερομηνία εφαρμογής της αιτούμενης αλλαγής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Τουλάχιστον ένα μήνα πριν από την ολοκλήρωση του Σχεδίου</a:t>
            </a:r>
          </a:p>
          <a:p>
            <a:pPr algn="just"/>
            <a:r>
              <a:rPr lang="el-GR" dirty="0">
                <a:solidFill>
                  <a:srgbClr val="308879"/>
                </a:solidFill>
                <a:latin typeface="Times New Roman" panose="02020603050405020304" pitchFamily="18" charset="0"/>
                <a:cs typeface="Times New Roman" panose="02020603050405020304" pitchFamily="18" charset="0"/>
              </a:rPr>
              <a:t>Με τη χρήση των εντύπων που βρίσκονται στην ιστοσελίδα του ΙΔΕΠ Διά Βίου Μάθησης,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hlinkClick r:id="rId3"/>
              </a:rPr>
              <a:t>εδώ</a:t>
            </a:r>
            <a:r>
              <a:rPr lang="en-GB" dirty="0">
                <a:latin typeface="Times New Roman" panose="02020603050405020304" pitchFamily="18" charset="0"/>
                <a:cs typeface="Times New Roman" panose="02020603050405020304" pitchFamily="18" charset="0"/>
              </a:rPr>
              <a:t> </a:t>
            </a:r>
            <a:r>
              <a:rPr lang="en-GB"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a:t>
            </a: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rPr>
              <a:t>Έντυπο υποβολής αιτήματος για Τροποποίηση της Συμφωνίας Επιχορήγησης</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rPr>
              <a:t>Συνοδευτικός Πίνακας Εντύπου υποβολής αιτήματος για Τροποποίηση της Συμφωνίας Επιχορήγησης (συμπληρώνεται μόνο όταν η τροποποίηση αφορά το επιχορηγούμενο κονδύλι)</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just"/>
            <a:endParaRPr lang="el-GR" sz="1400" dirty="0">
              <a:latin typeface="Times New Roman" panose="02020603050405020304" pitchFamily="18" charset="0"/>
              <a:cs typeface="Times New Roman" panose="02020603050405020304" pitchFamily="18" charset="0"/>
            </a:endParaRPr>
          </a:p>
          <a:p>
            <a:pPr algn="l"/>
            <a:endParaRPr lang="el-GR" sz="400"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Μέσω ηλεκτρονικού ταχυδρομείου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 Αποστολή από την επίσημη ηλεκτρονική διεύθυνση του οργανισμού, με κοινοποίηση στην ηλεκτρονική διεύθυνση του νόμιμου εκπρόσωπου (εάν διαφέρει από την πρώτη)</a:t>
            </a:r>
          </a:p>
          <a:p>
            <a:pPr algn="just"/>
            <a:endParaRPr lang="el-GR" sz="1700" i="1" u="sng"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Για να θεωρείται έγκυρη οποιαδήποτε τροποποίηση της Συμφωνίας Επιχορήγησης, αυτή θα πρέπει να </a:t>
            </a:r>
          </a:p>
          <a:p>
            <a:pPr algn="just"/>
            <a:r>
              <a:rPr lang="el-GR" sz="1700" i="1" dirty="0">
                <a:latin typeface="Times New Roman" panose="02020603050405020304" pitchFamily="18" charset="0"/>
                <a:cs typeface="Times New Roman" panose="02020603050405020304" pitchFamily="18" charset="0"/>
              </a:rPr>
              <a:t>εκδίδεται και να τίθεται σε ισχύ από την ΕΥ πριν από τη λήξη του Σχεδίου</a:t>
            </a:r>
            <a:endParaRPr lang="en-US" sz="1700" i="1" dirty="0">
              <a:latin typeface="Times New Roman" panose="02020603050405020304" pitchFamily="18" charset="0"/>
              <a:cs typeface="Times New Roman" panose="02020603050405020304" pitchFamily="18" charset="0"/>
            </a:endParaRPr>
          </a:p>
          <a:p>
            <a:pPr algn="just"/>
            <a:endParaRPr lang="en-US" sz="1700" i="1" dirty="0"/>
          </a:p>
          <a:p>
            <a:pPr algn="just"/>
            <a:endParaRPr lang="en-US" dirty="0"/>
          </a:p>
        </p:txBody>
      </p:sp>
      <p:sp>
        <p:nvSpPr>
          <p:cNvPr id="7" name="Title 1">
            <a:extLst>
              <a:ext uri="{FF2B5EF4-FFF2-40B4-BE49-F238E27FC236}">
                <a16:creationId xmlns:a16="http://schemas.microsoft.com/office/drawing/2014/main" id="{B8B59D6C-BE00-0AEE-FCBE-B366F2613009}"/>
              </a:ext>
            </a:extLst>
          </p:cNvPr>
          <p:cNvSpPr txBox="1">
            <a:spLocks/>
          </p:cNvSpPr>
          <p:nvPr/>
        </p:nvSpPr>
        <p:spPr>
          <a:xfrm>
            <a:off x="-4849216" y="3029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(3/3)</a:t>
            </a:r>
            <a:endParaRPr lang="en-GB" sz="2800" b="1" dirty="0">
              <a:solidFill>
                <a:schemeClr val="bg1"/>
              </a:solidFill>
              <a:ea typeface="+mj-ea"/>
              <a:cs typeface="+mj-cs"/>
            </a:endParaRPr>
          </a:p>
        </p:txBody>
      </p:sp>
    </p:spTree>
    <p:extLst>
      <p:ext uri="{BB962C8B-B14F-4D97-AF65-F5344CB8AC3E}">
        <p14:creationId xmlns:p14="http://schemas.microsoft.com/office/powerpoint/2010/main" val="3945136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4799" y="1129984"/>
            <a:ext cx="11305256" cy="483209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περιπτώσεις στις οποίες απαιτείται Τροποποίηση Συμφωνίας Επιχορήγησης είναι οι ακόλουθες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Αποχώρηση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Προσθήκη/Αντικατάσταση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Αλλαγές στο Πρόγραμμα Εργασίας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στοιχείων Τραπεζικού Λογαριασμού του Συντονιστή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διάρκειας Σχεδίου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Μεταφορά ποσού από μία δραστηριότητα σε άλλη</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συντονιστή κοινοπραξίας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Τεχνική Αλλαγή συντονιστή κοινοπραξίας</a:t>
            </a:r>
          </a:p>
          <a:p>
            <a:pPr algn="just"/>
            <a:endParaRPr lang="el-GR" dirty="0"/>
          </a:p>
          <a:p>
            <a:pPr algn="just"/>
            <a:endParaRPr lang="el-GR" dirty="0"/>
          </a:p>
          <a:p>
            <a:pPr algn="just"/>
            <a:endParaRPr lang="el-GR" dirty="0"/>
          </a:p>
          <a:p>
            <a:pPr algn="just"/>
            <a:endParaRPr lang="en-GB" dirty="0"/>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Η τροποποίηση μπορεί είτε να λάβει τη μορφή μίας επιστολής, υπογεγραμμένης μόνο από την ΕΥ, ή </a:t>
            </a:r>
          </a:p>
          <a:p>
            <a:pPr algn="just"/>
            <a:r>
              <a:rPr lang="el-GR" sz="1700" i="1" dirty="0">
                <a:latin typeface="Times New Roman" panose="02020603050405020304" pitchFamily="18" charset="0"/>
                <a:cs typeface="Times New Roman" panose="02020603050405020304" pitchFamily="18" charset="0"/>
              </a:rPr>
              <a:t>μίας επίσημης τροποποίησης της Συμφωνίας Επιχορήγησης, υπογεγραμμένης και από τα δύο συμβαλλόμενη μέρη </a:t>
            </a:r>
            <a:endParaRPr lang="en-GB" sz="1700" i="1"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697088" y="4198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655564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χωρίς να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τόσο το ποσό που θεωρεί ότι αναλογεί στον δικαιούχο όσο και την ημερομηνία κατά την οποία ο δικαιούχος ολοκλήρωσε/θα ολοκληρώσει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ποσό που ο εταίρος δε δικαιούται να λάβει με την αποχώρησή του θα ανακατανεμηθεί στους υπόλοιπους εταίρους</a:t>
            </a:r>
            <a:r>
              <a:rPr lang="el-GR" dirty="0">
                <a:latin typeface="Times New Roman" panose="02020603050405020304" pitchFamily="18" charset="0"/>
                <a:cs typeface="Times New Roman" panose="02020603050405020304" pitchFamily="18" charset="0"/>
              </a:rPr>
              <a:t>, στη βάση της νέας κατανομής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Η προτεινόμενη ανακατανομή πρέπει να παρουσιαστεί στο αίτημα για τροποποίηση, ούτως ώστε να εξεταστεί και να εγκριθεί από την Εθνική Υπηρεσία</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αναγράφεται ρητά η ημερομηνία έναρξης ισχύος της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διακοπής της συμμετοχής του δικαιούχου</a:t>
            </a:r>
            <a:r>
              <a:rPr lang="el-GR" dirty="0">
                <a:latin typeface="Times New Roman" panose="02020603050405020304" pitchFamily="18" charset="0"/>
                <a:cs typeface="Times New Roman" panose="02020603050405020304" pitchFamily="18" charset="0"/>
              </a:rPr>
              <a:t> στη δράση, η οποία πρέπει να είναι μεταγενέστερη της υποβολής του </a:t>
            </a:r>
          </a:p>
          <a:p>
            <a:r>
              <a:rPr lang="el-GR" dirty="0">
                <a:latin typeface="Times New Roman" panose="02020603050405020304" pitchFamily="18" charset="0"/>
                <a:cs typeface="Times New Roman" panose="02020603050405020304" pitchFamily="18" charset="0"/>
              </a:rPr>
              <a:t>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2442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εταίρου χωρίς Αντικατάσταση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851370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7448" y="1193483"/>
            <a:ext cx="11953328" cy="5416868"/>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το ποσό που θεωρεί ότι αναλογεί στον </a:t>
            </a:r>
            <a:r>
              <a:rPr lang="el-GR" dirty="0" err="1">
                <a:latin typeface="Times New Roman" panose="02020603050405020304" pitchFamily="18" charset="0"/>
                <a:cs typeface="Times New Roman" panose="02020603050405020304" pitchFamily="18" charset="0"/>
              </a:rPr>
              <a:t>αποχωρούντα</a:t>
            </a:r>
            <a:r>
              <a:rPr lang="el-GR" dirty="0">
                <a:latin typeface="Times New Roman" panose="02020603050405020304" pitchFamily="18" charset="0"/>
                <a:cs typeface="Times New Roman" panose="02020603050405020304" pitchFamily="18" charset="0"/>
              </a:rPr>
              <a:t> εταίρο και τις ακόλουθες ημερομηνίες: α. Ημερομηνία κατά την οποία ο </a:t>
            </a:r>
            <a:r>
              <a:rPr lang="el-GR" dirty="0" err="1">
                <a:latin typeface="Times New Roman" panose="02020603050405020304" pitchFamily="18" charset="0"/>
                <a:cs typeface="Times New Roman" panose="02020603050405020304" pitchFamily="18" charset="0"/>
              </a:rPr>
              <a:t>αποχωρών</a:t>
            </a:r>
            <a:r>
              <a:rPr lang="el-GR" dirty="0">
                <a:latin typeface="Times New Roman" panose="02020603050405020304" pitchFamily="18" charset="0"/>
                <a:cs typeface="Times New Roman" panose="02020603050405020304" pitchFamily="18" charset="0"/>
              </a:rPr>
              <a:t> εταίρος ολοκλήρωσε/θα ολοκληρώσει τις εργασίες του, β. Ημερομηνία κατά την οποία ο εταίρος που προσχωρεί στη Συμφωνία θα ξεκινήσει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αναλαμβάνει όλες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τότε </a:t>
            </a:r>
            <a:r>
              <a:rPr lang="el-GR" u="sng" dirty="0">
                <a:latin typeface="Times New Roman" panose="02020603050405020304" pitchFamily="18" charset="0"/>
                <a:cs typeface="Times New Roman" panose="02020603050405020304" pitchFamily="18" charset="0"/>
              </a:rPr>
              <a:t>ολόκληρο το υπολειπόμενο ποσό του εταίρου που αποχώρησε θα κατανεμηθεί στο νέο εταίρο</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614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1909120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5308"/>
            <a:ext cx="11377264" cy="406265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δεν αναλαμβάνει αυτούσιες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a:t>
            </a:r>
            <a:r>
              <a:rPr lang="el-GR" u="sng" dirty="0">
                <a:latin typeface="Times New Roman" panose="02020603050405020304" pitchFamily="18" charset="0"/>
                <a:cs typeface="Times New Roman" panose="02020603050405020304" pitchFamily="18" charset="0"/>
              </a:rPr>
              <a:t>θα γίνει ανακατανομή του υπολειπόμενου κονδυλίου σε όλους τους εναπομείναντες εταίρους</a:t>
            </a:r>
            <a:r>
              <a:rPr lang="el-GR" dirty="0">
                <a:latin typeface="Times New Roman" panose="02020603050405020304" pitchFamily="18" charset="0"/>
                <a:cs typeface="Times New Roman" panose="02020603050405020304" pitchFamily="18" charset="0"/>
              </a:rPr>
              <a:t>, συμπεριλαμβανομένου και του νέου εταίρου, στη βάση της αναθεωρημένης κατανομής εργασίας. Η προτεινόμενη ανακατανομή πρέπει να παρουσιαστεί στο αίτημα για επιχορήγηση, ούτως ώστε να εξεταστεί και να εγκριθεί από την Εθνική Υπηρεσία</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αναγράφονται ρητά οι ημερομηνίες έναρξης ισχύος της διακοπής της συμμετοχής του πρώτου δικαιούχου και της προσχώρησης του νέου δικαιούχου</a:t>
            </a:r>
            <a:r>
              <a:rPr lang="el-GR" dirty="0">
                <a:latin typeface="Times New Roman" panose="02020603050405020304" pitchFamily="18" charset="0"/>
                <a:cs typeface="Times New Roman" panose="02020603050405020304" pitchFamily="18" charset="0"/>
              </a:rPr>
              <a:t> στη δράση, οι οποίες να είναι μεταγενέστερες της υποβολής του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(2/2)</a:t>
            </a:r>
            <a:endParaRPr lang="en-GB" sz="2800" b="1" dirty="0">
              <a:solidFill>
                <a:schemeClr val="bg1"/>
              </a:solidFill>
              <a:ea typeface="+mj-ea"/>
              <a:cs typeface="+mj-cs"/>
            </a:endParaRPr>
          </a:p>
        </p:txBody>
      </p:sp>
    </p:spTree>
    <p:extLst>
      <p:ext uri="{BB962C8B-B14F-4D97-AF65-F5344CB8AC3E}">
        <p14:creationId xmlns:p14="http://schemas.microsoft.com/office/powerpoint/2010/main" val="1952579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1326585"/>
            <a:ext cx="11083460" cy="4062651"/>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προστίθεται ένας εταίρος στην Κοινοπραξία, χωρίς να αποχωρεί κάποιος άλλος, ισχύουν τα εξής</a:t>
            </a:r>
            <a:r>
              <a:rPr lang="el-GR" sz="2000" b="1" dirty="0"/>
              <a:t>:</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προσθήκη εταίρου γίνεται αποδεκτή, εφόσον </a:t>
            </a:r>
            <a:r>
              <a:rPr lang="el-GR" u="sng" dirty="0">
                <a:latin typeface="Times New Roman" panose="02020603050405020304" pitchFamily="18" charset="0"/>
                <a:cs typeface="Times New Roman" panose="02020603050405020304" pitchFamily="18" charset="0"/>
              </a:rPr>
              <a:t>αποδεδειγμένα ενισχύει την ποιότητα/αποτελεσματικότητα της κοινοπραξίας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να δηλώνεται ξεκάθαρα η ημερομηνία κατά την οποία ο νέος εταίρος θα προσχωρήσει</a:t>
            </a:r>
            <a:r>
              <a:rPr lang="el-GR" dirty="0">
                <a:latin typeface="Times New Roman" panose="02020603050405020304" pitchFamily="18" charset="0"/>
                <a:cs typeface="Times New Roman" panose="02020603050405020304" pitchFamily="18" charset="0"/>
              </a:rPr>
              <a:t> στη Συμφωνία (και η ημερομηνία έναρξης των εργασιών του, εάν διαφέρει από την προηγούμενη) και </a:t>
            </a:r>
            <a:r>
              <a:rPr lang="el-GR" u="sng" dirty="0">
                <a:latin typeface="Times New Roman" panose="02020603050405020304" pitchFamily="18" charset="0"/>
                <a:cs typeface="Times New Roman" panose="02020603050405020304" pitchFamily="18" charset="0"/>
              </a:rPr>
              <a:t>να περιγράφεται η ακριβής συνεισφορά του</a:t>
            </a:r>
            <a:r>
              <a:rPr lang="el-GR" dirty="0">
                <a:latin typeface="Times New Roman" panose="02020603050405020304" pitchFamily="18" charset="0"/>
                <a:cs typeface="Times New Roman" panose="02020603050405020304" pitchFamily="18" charset="0"/>
              </a:rPr>
              <a:t> στην υλοποίηση των δραστηριοτήτων του Σχεδίου</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επίσης, να παρουσιάζονται λεπτομερώς η αναθεωρημένη κατανομή εργασιών </a:t>
            </a:r>
            <a:r>
              <a:rPr lang="el-GR" dirty="0">
                <a:latin typeface="Times New Roman" panose="02020603050405020304" pitchFamily="18" charset="0"/>
                <a:cs typeface="Times New Roman" panose="02020603050405020304" pitchFamily="18" charset="0"/>
              </a:rPr>
              <a:t>και </a:t>
            </a:r>
            <a:r>
              <a:rPr lang="el-GR" u="sng" dirty="0">
                <a:latin typeface="Times New Roman" panose="02020603050405020304" pitchFamily="18" charset="0"/>
                <a:cs typeface="Times New Roman" panose="02020603050405020304" pitchFamily="18" charset="0"/>
              </a:rPr>
              <a:t>η επακόλουθη αναθεωρημένη κατανομή κονδυλίων</a:t>
            </a: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672752" y="993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Προσθήκη Εταίρου Χωρίς Αποχώρηση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48291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57185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dirty="0">
              <a:solidFill>
                <a:srgbClr val="308879"/>
              </a:solidFill>
            </a:endParaRPr>
          </a:p>
          <a:p>
            <a:endParaRPr lang="el-GR"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sz="2000" b="1" dirty="0"/>
          </a:p>
          <a:p>
            <a:pPr marL="342900" indent="-342900" algn="just">
              <a:buAutoNum type="arabicPeriod"/>
            </a:pPr>
            <a:r>
              <a:rPr lang="en-GB" b="1" dirty="0"/>
              <a:t>General Data – </a:t>
            </a:r>
            <a:r>
              <a:rPr lang="el-GR" b="1" dirty="0"/>
              <a:t>Γενικά Στοιχεία</a:t>
            </a:r>
            <a:r>
              <a:rPr lang="en-GB" b="1" dirty="0"/>
              <a:t> </a:t>
            </a:r>
            <a:r>
              <a:rPr lang="en-GB" b="1" dirty="0">
                <a:sym typeface="Wingdings" panose="05000000000000000000" pitchFamily="2" charset="2"/>
              </a:rPr>
              <a:t> </a:t>
            </a:r>
            <a:r>
              <a:rPr lang="el-GR" dirty="0">
                <a:sym typeface="Wingdings" panose="05000000000000000000" pitchFamily="2" charset="2"/>
              </a:rPr>
              <a:t>Αριθμός έργου-Συμφωνίας, Τίτλος έργου, Πρόσκληση, Είδος δράσης (Συμπράξεις Μικρής Κλίμακας), Χορηγούσα αρχή, Ημερομηνίες Έναρξης – Λήξης του έργου, Διάρκεια έργου </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tabLst>
                <a:tab pos="361950" algn="l"/>
              </a:tabLst>
            </a:pPr>
            <a:r>
              <a:rPr lang="el-GR" b="1" dirty="0">
                <a:sym typeface="Wingdings" panose="05000000000000000000" pitchFamily="2" charset="2"/>
              </a:rPr>
              <a:t>2.   </a:t>
            </a:r>
            <a:r>
              <a:rPr lang="en-GB" b="1" dirty="0">
                <a:sym typeface="Wingdings" panose="05000000000000000000" pitchFamily="2" charset="2"/>
              </a:rPr>
              <a:t>Participating entities - </a:t>
            </a:r>
            <a:r>
              <a:rPr lang="el-GR" b="1" dirty="0">
                <a:sym typeface="Wingdings" panose="05000000000000000000" pitchFamily="2" charset="2"/>
              </a:rPr>
              <a:t>Συμμετέχουσες οντότητες</a:t>
            </a:r>
            <a:r>
              <a:rPr lang="en-GB" b="1" dirty="0">
                <a:sym typeface="Wingdings" panose="05000000000000000000" pitchFamily="2" charset="2"/>
              </a:rPr>
              <a:t>  </a:t>
            </a:r>
            <a:r>
              <a:rPr lang="el-GR" dirty="0">
                <a:sym typeface="Wingdings" panose="05000000000000000000" pitchFamily="2" charset="2"/>
              </a:rPr>
              <a:t>Παραπομπή στο Παράρτημα 1</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r>
              <a:rPr lang="el-GR" b="1" dirty="0">
                <a:sym typeface="Wingdings" panose="05000000000000000000" pitchFamily="2" charset="2"/>
              </a:rPr>
              <a:t>3.    </a:t>
            </a:r>
            <a:r>
              <a:rPr lang="en-GB" b="1" dirty="0">
                <a:sym typeface="Wingdings" panose="05000000000000000000" pitchFamily="2" charset="2"/>
              </a:rPr>
              <a:t>Grant – </a:t>
            </a:r>
            <a:r>
              <a:rPr lang="el-GR" b="1" dirty="0">
                <a:sym typeface="Wingdings" panose="05000000000000000000" pitchFamily="2" charset="2"/>
              </a:rPr>
              <a:t>Επιχορήγηση  </a:t>
            </a:r>
            <a:r>
              <a:rPr lang="el-GR" dirty="0">
                <a:sym typeface="Wingdings" panose="05000000000000000000" pitchFamily="2" charset="2"/>
              </a:rPr>
              <a:t>Ανώτατο Ποσό Επιχορήγησης, Μορφή Επιχορήγησης</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marL="361950" indent="-361950" algn="just"/>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Reporting, payments and recoveries</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b="1" dirty="0">
                <a:sym typeface="Wingdings" panose="05000000000000000000" pitchFamily="2" charset="2"/>
              </a:rPr>
              <a:t>Υποβολή Εκθέσεων, πληρωμές και ανακτήσεις ποσών  </a:t>
            </a:r>
            <a:r>
              <a:rPr lang="el-GR" dirty="0">
                <a:sym typeface="Wingdings" panose="05000000000000000000" pitchFamily="2" charset="2"/>
              </a:rPr>
              <a:t>Χρονοδιάγραμμα Υποβολής Εκθέσεων και αντίστοιχων Πληρωμών, Ύψος Πληρωμών Προχρηματοδότησης, Τραπεζικά Στοιχεία Συντονιστή Εταίρου (Παραπομπή στο Παράρτημα 3), Ευθύνη σε περίπτωση ανάκτησης ποσού</a:t>
            </a:r>
          </a:p>
          <a:p>
            <a:pPr marL="361950" indent="-361950" algn="just"/>
            <a:endParaRPr lang="el-GR" dirty="0">
              <a:sym typeface="Wingdings" panose="05000000000000000000" pitchFamily="2" charset="2"/>
            </a:endParaRPr>
          </a:p>
          <a:p>
            <a:pPr algn="just"/>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a:t>
            </a:r>
            <a:r>
              <a:rPr lang="en-GB" sz="2800" b="1" dirty="0">
                <a:solidFill>
                  <a:schemeClr val="bg1"/>
                </a:solidFill>
                <a:ea typeface="+mj-ea"/>
                <a:cs typeface="+mj-cs"/>
              </a:rPr>
              <a:t>2</a:t>
            </a:r>
            <a:r>
              <a:rPr lang="el-GR" sz="2800" b="1" dirty="0">
                <a:solidFill>
                  <a:schemeClr val="bg1"/>
                </a:solidFill>
                <a:ea typeface="+mj-ea"/>
                <a:cs typeface="+mj-cs"/>
              </a:rPr>
              <a:t>/10)</a:t>
            </a:r>
            <a:endParaRPr lang="en-GB" sz="2800" b="1" dirty="0">
              <a:solidFill>
                <a:schemeClr val="bg1"/>
              </a:solidFill>
              <a:ea typeface="+mj-ea"/>
              <a:cs typeface="+mj-cs"/>
            </a:endParaRPr>
          </a:p>
        </p:txBody>
      </p:sp>
    </p:spTree>
    <p:extLst>
      <p:ext uri="{BB962C8B-B14F-4D97-AF65-F5344CB8AC3E}">
        <p14:creationId xmlns:p14="http://schemas.microsoft.com/office/powerpoint/2010/main" val="188451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61667"/>
            <a:ext cx="11017224" cy="54476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εταίροι που προστίθενται στην κοινοπραξία, είτε χωρίς να έχει προηγηθεί η αποχώρηση κάποιου άλλου εταίρου είτε αντικαθιστώντας κάποιον άλλον εταίρο, πρέπει να</a:t>
            </a:r>
            <a:r>
              <a:rPr lang="el-GR" sz="2000" b="1" dirty="0"/>
              <a:t>:</a:t>
            </a:r>
          </a:p>
          <a:p>
            <a:pPr algn="just"/>
            <a:endParaRPr lang="el-GR" sz="22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επιλέξιμοι για συμμετοχή</a:t>
            </a:r>
            <a:r>
              <a:rPr lang="el-GR" dirty="0">
                <a:latin typeface="Times New Roman" panose="02020603050405020304" pitchFamily="18" charset="0"/>
                <a:cs typeface="Times New Roman" panose="02020603050405020304" pitchFamily="18" charset="0"/>
              </a:rPr>
              <a:t> στη δράση</a:t>
            </a:r>
          </a:p>
          <a:p>
            <a:pPr algn="just"/>
            <a:endParaRPr lang="el-GR"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κάτοχοι ενός μοναδικού αναγνωριστικού κωδικού </a:t>
            </a:r>
            <a:r>
              <a:rPr lang="en-GB" u="sng" dirty="0">
                <a:latin typeface="Times New Roman" panose="02020603050405020304" pitchFamily="18" charset="0"/>
                <a:cs typeface="Times New Roman" panose="02020603050405020304" pitchFamily="18" charset="0"/>
              </a:rPr>
              <a:t>OID, </a:t>
            </a:r>
            <a:r>
              <a:rPr lang="el-GR" u="sng" dirty="0">
                <a:latin typeface="Times New Roman" panose="02020603050405020304" pitchFamily="18" charset="0"/>
                <a:cs typeface="Times New Roman" panose="02020603050405020304" pitchFamily="18" charset="0"/>
              </a:rPr>
              <a:t>τα στοιχεία του οποίου έχουν επικυρωθεί</a:t>
            </a:r>
            <a:r>
              <a:rPr lang="el-GR" dirty="0">
                <a:latin typeface="Times New Roman" panose="02020603050405020304" pitchFamily="18" charset="0"/>
                <a:cs typeface="Times New Roman" panose="02020603050405020304" pitchFamily="18" charset="0"/>
              </a:rPr>
              <a:t> από την Εθνική Υπηρεσία της χώρας όπου εδρεύει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Έχουν υπογράψει έντυπο εξουσιοδότησης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mandate),</a:t>
            </a:r>
            <a:r>
              <a:rPr lang="el-GR" dirty="0">
                <a:latin typeface="Times New Roman" panose="02020603050405020304" pitchFamily="18" charset="0"/>
                <a:cs typeface="Times New Roman" panose="02020603050405020304" pitchFamily="18" charset="0"/>
              </a:rPr>
              <a:t> αντίστοιχο με αυτό που υπέγραψαν οι εταίροι που συμπεριλήφθηκαν στην αίτηση για επιχορήγηση </a:t>
            </a:r>
            <a:r>
              <a:rPr lang="el-GR" u="sng" dirty="0">
                <a:latin typeface="Times New Roman" panose="02020603050405020304" pitchFamily="18" charset="0"/>
                <a:cs typeface="Times New Roman" panose="02020603050405020304" pitchFamily="18" charset="0"/>
              </a:rPr>
              <a:t>ή έντυπο προσχώρησης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accession form)</a:t>
            </a:r>
            <a:r>
              <a:rPr lang="el-GR" dirty="0">
                <a:latin typeface="Times New Roman" panose="02020603050405020304" pitchFamily="18" charset="0"/>
                <a:cs typeface="Times New Roman" panose="02020603050405020304" pitchFamily="18" charset="0"/>
              </a:rPr>
              <a:t>. Το έντυπο αυτό θα πρέπει να συμπεριληφθεί στο αίτημα για τροποποίηση της Συμφωνίας Επιχορήγησης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800" dirty="0"/>
          </a:p>
          <a:p>
            <a:pPr algn="l"/>
            <a:endParaRPr lang="en-GB" sz="1800" b="0" i="0" u="none" strike="noStrike" baseline="0" dirty="0">
              <a:solidFill>
                <a:srgbClr val="000000"/>
              </a:solidFill>
              <a:latin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256928" y="6366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Συμμετοχής Προστιθέμενων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13255273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1083460" cy="43088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κοινοπραξία προτείνει αλλαγές στο Πρόγραμμα Εργασίας</a:t>
            </a:r>
            <a:r>
              <a:rPr lang="el-GR" sz="2000" b="1" dirty="0"/>
              <a:t>:</a:t>
            </a:r>
          </a:p>
          <a:p>
            <a:pPr algn="just"/>
            <a:endParaRPr lang="el-GR" sz="20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αλλαγές αυτές </a:t>
            </a:r>
            <a:r>
              <a:rPr lang="el-GR" u="sng" dirty="0">
                <a:latin typeface="Times New Roman" panose="02020603050405020304" pitchFamily="18" charset="0"/>
                <a:cs typeface="Times New Roman" panose="02020603050405020304" pitchFamily="18" charset="0"/>
              </a:rPr>
              <a:t>δε θα πρέπει να επηρεάζουν την υλοποίηση των αρχικών στόχων</a:t>
            </a:r>
            <a:r>
              <a:rPr lang="el-GR" dirty="0">
                <a:latin typeface="Times New Roman" panose="02020603050405020304" pitchFamily="18" charset="0"/>
                <a:cs typeface="Times New Roman" panose="02020603050405020304" pitchFamily="18" charset="0"/>
              </a:rPr>
              <a:t> του έργου</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τροποποίησης θα πρέπει </a:t>
            </a:r>
            <a:r>
              <a:rPr lang="el-GR" u="sng" dirty="0">
                <a:latin typeface="Times New Roman" panose="02020603050405020304" pitchFamily="18" charset="0"/>
                <a:cs typeface="Times New Roman" panose="02020603050405020304" pitchFamily="18" charset="0"/>
              </a:rPr>
              <a:t>να περιγράφονται αναλυτικά οι υφιστάμενες δραστηριότητες που επηρεάζονται και/ή οι δραστηριότητες που προστίθενται</a:t>
            </a:r>
            <a:r>
              <a:rPr lang="el-GR" dirty="0">
                <a:latin typeface="Times New Roman" panose="02020603050405020304" pitchFamily="18" charset="0"/>
                <a:cs typeface="Times New Roman" panose="02020603050405020304" pitchFamily="18" charset="0"/>
              </a:rPr>
              <a:t> στο έργο</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για τροποποίηση πρέπει </a:t>
            </a:r>
            <a:r>
              <a:rPr lang="el-GR" u="sng" dirty="0">
                <a:latin typeface="Times New Roman" panose="02020603050405020304" pitchFamily="18" charset="0"/>
                <a:cs typeface="Times New Roman" panose="02020603050405020304" pitchFamily="18" charset="0"/>
              </a:rPr>
              <a:t>να επισυνάπτεται το αναθεωρημένο Πρόγραμμα Εργασίας, με τη μορφή </a:t>
            </a:r>
            <a:r>
              <a:rPr lang="en-GB" u="sng" dirty="0">
                <a:latin typeface="Times New Roman" panose="02020603050405020304" pitchFamily="18" charset="0"/>
                <a:cs typeface="Times New Roman" panose="02020603050405020304" pitchFamily="18" charset="0"/>
              </a:rPr>
              <a:t>Gantt Chart</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αλλαγές αυτές μπορεί να επιφέρουν αλλαγές στην κατανομή κονδυλίου ανά δραστηριότητα</a:t>
            </a:r>
            <a:r>
              <a:rPr lang="el-GR" dirty="0">
                <a:latin typeface="Times New Roman" panose="02020603050405020304" pitchFamily="18" charset="0"/>
                <a:cs typeface="Times New Roman" panose="02020603050405020304" pitchFamily="18" charset="0"/>
              </a:rPr>
              <a:t>, ως αποτέλεσμα της ανακατανομής εργασίας</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960784"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στο Πρόγραμμα Εργασίας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170075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08346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αλλαγή των τραπεζικών στοιχείων του συντονιστή</a:t>
            </a:r>
            <a:r>
              <a:rPr lang="el-GR" sz="2000" b="1" dirty="0"/>
              <a:t>:</a:t>
            </a:r>
          </a:p>
          <a:p>
            <a:pPr algn="just"/>
            <a:endParaRPr lang="el-GR" sz="2000"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θα πρέπει να περιλαμβάνονται τα ακόλουθα έντυπα</a:t>
            </a:r>
            <a:r>
              <a:rPr lang="el-GR" dirty="0">
                <a:latin typeface="Times New Roman" panose="02020603050405020304" pitchFamily="18" charset="0"/>
                <a:cs typeface="Times New Roman" panose="02020603050405020304" pitchFamily="18" charset="0"/>
              </a:rPr>
              <a:t>, συμπληρωμένα με τα νέα τραπεζικά στοιχεία:</a:t>
            </a: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lgn="just"/>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Financial Identification</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Form</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endParaRPr lang="el-GR"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dirty="0">
                <a:solidFill>
                  <a:srgbClr val="308879"/>
                </a:solidFill>
                <a:latin typeface="Times New Roman" panose="02020603050405020304" pitchFamily="18" charset="0"/>
                <a:cs typeface="Times New Roman" panose="02020603050405020304" pitchFamily="18" charset="0"/>
              </a:rPr>
              <a:t>IBAN Certificate</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Ταυτόχρονα με την υποβολή του αιτήματος για τροποποίηση, ο συντονιστής της κοινοπραξίας θα πρέπει να αναρτήσει τα πιο πάνω έντυπα στο σύστημα </a:t>
            </a:r>
            <a:r>
              <a:rPr lang="en-GB" u="sng" dirty="0">
                <a:latin typeface="Times New Roman" panose="02020603050405020304" pitchFamily="18" charset="0"/>
                <a:cs typeface="Times New Roman" panose="02020603050405020304" pitchFamily="18" charset="0"/>
              </a:rPr>
              <a:t>ORS</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αντικαθιστώντας τα προηγούμενα </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αποκλειστική ευθύνη του συντονιστή οργανισμού να διασφαλίσει ότι τα στοιχεία που περιλαμβάνονται στην τροποποιημένη Συμφωνία</a:t>
            </a:r>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τροποποιημένο Παράρτημα 3) συμβαδίζουν με τα στοιχεία που είναι αναρτημένα στο </a:t>
            </a:r>
            <a:r>
              <a:rPr lang="en-GB" dirty="0">
                <a:latin typeface="Times New Roman" panose="02020603050405020304" pitchFamily="18" charset="0"/>
                <a:cs typeface="Times New Roman" panose="02020603050405020304" pitchFamily="18" charset="0"/>
                <a:sym typeface="Wingdings" panose="05000000000000000000" pitchFamily="2" charset="2"/>
              </a:rPr>
              <a:t>ORS</a:t>
            </a:r>
            <a:r>
              <a:rPr lang="el-GR" dirty="0">
                <a:latin typeface="Times New Roman" panose="02020603050405020304" pitchFamily="18" charset="0"/>
                <a:cs typeface="Times New Roman" panose="02020603050405020304" pitchFamily="18" charset="0"/>
                <a:sym typeface="Wingdings" panose="05000000000000000000" pitchFamily="2" charset="2"/>
              </a:rPr>
              <a:t>. Ο</a:t>
            </a:r>
            <a:r>
              <a:rPr lang="el-GR" dirty="0">
                <a:latin typeface="Times New Roman" panose="02020603050405020304" pitchFamily="18" charset="0"/>
                <a:cs typeface="Times New Roman" panose="02020603050405020304" pitchFamily="18" charset="0"/>
              </a:rPr>
              <a:t>ποιαδήποτε πληρωμή αφορά τη δράση θα γίνεται πλέον από την Εθνική Υπηρεσία στη βάση του τροποποιημένου Παραρτήματος </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Εθνική Υπηρεσία θα πρέπει να λάβει </a:t>
            </a:r>
            <a:r>
              <a:rPr lang="el-GR" u="sng" dirty="0">
                <a:latin typeface="Times New Roman" panose="02020603050405020304" pitchFamily="18" charset="0"/>
                <a:cs typeface="Times New Roman" panose="02020603050405020304" pitchFamily="18" charset="0"/>
              </a:rPr>
              <a:t>ξεχωριστά αιτήματα τροποποίησης Συμφωνίας για κάθε ανοικτό έργο</a:t>
            </a:r>
            <a:r>
              <a:rPr lang="el-GR" dirty="0">
                <a:latin typeface="Times New Roman" panose="02020603050405020304" pitchFamily="18" charset="0"/>
                <a:cs typeface="Times New Roman" panose="02020603050405020304" pitchFamily="18" charset="0"/>
              </a:rPr>
              <a:t> το οποίο συντονίζει ο οργανισμός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Στις περιπτώσεις ετοιμασίας νέων Συμφωνιών Επιχορήγησης, η Εθνική Υπηρεσία αντλεί τα τραπεζικά </a:t>
            </a:r>
          </a:p>
          <a:p>
            <a:pPr algn="just"/>
            <a:r>
              <a:rPr lang="el-GR" sz="1700" i="1" dirty="0">
                <a:latin typeface="Times New Roman" panose="02020603050405020304" pitchFamily="18" charset="0"/>
                <a:cs typeface="Times New Roman" panose="02020603050405020304" pitchFamily="18" charset="0"/>
              </a:rPr>
              <a:t>στοιχεία κατευθείαν από το </a:t>
            </a:r>
            <a:r>
              <a:rPr lang="en-GB" sz="1700" i="1" dirty="0">
                <a:latin typeface="Times New Roman" panose="02020603050405020304" pitchFamily="18" charset="0"/>
                <a:cs typeface="Times New Roman" panose="02020603050405020304" pitchFamily="18" charset="0"/>
              </a:rPr>
              <a:t>ORS</a:t>
            </a:r>
            <a:r>
              <a:rPr lang="el-GR" sz="1700" i="1" dirty="0">
                <a:latin typeface="Times New Roman" panose="02020603050405020304" pitchFamily="18" charset="0"/>
                <a:cs typeface="Times New Roman" panose="02020603050405020304" pitchFamily="18" charset="0"/>
              </a:rPr>
              <a:t>, γι’ αυτό και πρέπει να είναι πάντα </a:t>
            </a:r>
            <a:r>
              <a:rPr lang="el-GR" sz="1700" i="1" dirty="0" err="1">
                <a:latin typeface="Times New Roman" panose="02020603050405020304" pitchFamily="18" charset="0"/>
                <a:cs typeface="Times New Roman" panose="02020603050405020304" pitchFamily="18" charset="0"/>
              </a:rPr>
              <a:t>επικαιροποιημένα</a:t>
            </a:r>
            <a:endParaRPr lang="el-GR" sz="1700" i="1"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1048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στα Τραπεζικά Στοιχεία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951213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0945216" cy="624786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 διάρκεια του σχεδίου</a:t>
            </a:r>
            <a:r>
              <a:rPr lang="el-GR" sz="2000" b="1" dirty="0"/>
              <a:t>:</a:t>
            </a:r>
          </a:p>
          <a:p>
            <a:pPr algn="just"/>
            <a:endParaRPr lang="el-GR" sz="2000" b="1" dirty="0"/>
          </a:p>
          <a:p>
            <a:pPr algn="just"/>
            <a:r>
              <a:rPr lang="el-GR" b="1" dirty="0">
                <a:latin typeface="Times New Roman" panose="02020603050405020304" pitchFamily="18" charset="0"/>
                <a:cs typeface="Times New Roman" panose="02020603050405020304" pitchFamily="18" charset="0"/>
              </a:rPr>
              <a:t>Οι δικαιούχοι πρέπει να έχουν υπόψη τους ότι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ενός σχεδίου πρέπει να είναι πάντοτε επαρκώς </a:t>
            </a:r>
            <a:r>
              <a:rPr lang="el-GR" u="sng" dirty="0">
                <a:latin typeface="Times New Roman" panose="02020603050405020304" pitchFamily="18" charset="0"/>
                <a:cs typeface="Times New Roman" panose="02020603050405020304" pitchFamily="18" charset="0"/>
              </a:rPr>
              <a:t>τεκμηριωμένο</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εναπόκειται στην Εθνική Υπηρεσία κατά πόσον θα το εγκρίνει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πρέπει να περιλαμβάνει το προτεινόμενο, </a:t>
            </a:r>
            <a:r>
              <a:rPr lang="el-GR" u="sng" dirty="0">
                <a:latin typeface="Times New Roman" panose="02020603050405020304" pitchFamily="18" charset="0"/>
                <a:cs typeface="Times New Roman" panose="02020603050405020304" pitchFamily="18" charset="0"/>
              </a:rPr>
              <a:t>αναθεωρημένο Πρόγραμμα Εργασίας </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Gantt chart)</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Κανένα σχέδιο ΚΑ210 </a:t>
            </a:r>
            <a:r>
              <a:rPr lang="el-GR" u="sng" dirty="0">
                <a:latin typeface="Times New Roman" panose="02020603050405020304" pitchFamily="18" charset="0"/>
                <a:cs typeface="Times New Roman" panose="02020603050405020304" pitchFamily="18" charset="0"/>
              </a:rPr>
              <a:t>δεν μπορεί να έχει διάρκεια μεγαλύτερη των 24 μηνών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αποδοχή του αιτήματος από πλευράς Εθνικής Υπηρεσίας </a:t>
            </a:r>
            <a:r>
              <a:rPr lang="el-GR" u="sng" dirty="0">
                <a:latin typeface="Times New Roman" panose="02020603050405020304" pitchFamily="18" charset="0"/>
                <a:cs typeface="Times New Roman" panose="02020603050405020304" pitchFamily="18" charset="0"/>
              </a:rPr>
              <a:t>δε συνεπάγεται αύξηση του συνολικού εγκεκριμένου προϋπολογισμού</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4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στη Διάρκεια του Σχεδίου</a:t>
            </a:r>
            <a:endParaRPr lang="en-GB" sz="2800" b="1" dirty="0">
              <a:solidFill>
                <a:schemeClr val="bg1"/>
              </a:solidFill>
              <a:ea typeface="+mj-ea"/>
              <a:cs typeface="+mj-cs"/>
            </a:endParaRPr>
          </a:p>
        </p:txBody>
      </p:sp>
    </p:spTree>
    <p:extLst>
      <p:ext uri="{BB962C8B-B14F-4D97-AF65-F5344CB8AC3E}">
        <p14:creationId xmlns:p14="http://schemas.microsoft.com/office/powerpoint/2010/main" val="4208219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980728"/>
            <a:ext cx="11233248" cy="621708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κατανομή του εγκεκριμένου προϋπολογισμού</a:t>
            </a:r>
            <a:r>
              <a:rPr lang="el-GR" sz="2000" b="1" dirty="0"/>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μπορεί μόνο να σχετίζεται με </a:t>
            </a:r>
            <a:r>
              <a:rPr lang="el-GR" u="sng" dirty="0">
                <a:latin typeface="Times New Roman" panose="02020603050405020304" pitchFamily="18" charset="0"/>
                <a:cs typeface="Times New Roman" panose="02020603050405020304" pitchFamily="18" charset="0"/>
              </a:rPr>
              <a:t>μεταφορά ποσού από μία δραστηριότητα σε άλλη</a:t>
            </a:r>
            <a:r>
              <a:rPr lang="el-G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Για μεταφορές ποσών από ένα εταίρο σε άλλο, εντός της ίδιας δραστηριότητας</a:t>
            </a:r>
            <a:r>
              <a:rPr lang="el-GR" dirty="0">
                <a:latin typeface="Times New Roman" panose="02020603050405020304" pitchFamily="18" charset="0"/>
                <a:cs typeface="Times New Roman" panose="02020603050405020304" pitchFamily="18" charset="0"/>
                <a:sym typeface="Wingdings" panose="05000000000000000000" pitchFamily="2" charset="2"/>
              </a:rPr>
              <a:t>, δε χρειάζεται να προηγηθεί τροποποίηση Συμφωνίας (εκτός εάν η μεταφορά αυτή συνεπάγεται σημαντικές και ουσιαστικές αλλαγές στο Πρόγραμμα Εργασίας, οπότε και θα υποβληθεί αίτημα τροποποίησης Συμφωνίας που θα αφορά το Πρόγραμμα Εργασίας μόνο) </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μεταφορές ποσών από μία δραστηριότητα σε άλλη προϋποθέτουν ότι </a:t>
            </a:r>
            <a:r>
              <a:rPr lang="el-GR" u="sng" dirty="0">
                <a:latin typeface="Times New Roman" panose="02020603050405020304" pitchFamily="18" charset="0"/>
                <a:cs typeface="Times New Roman" panose="02020603050405020304" pitchFamily="18" charset="0"/>
              </a:rPr>
              <a:t>οι εν λόγω δραστηριότητες δεν έχουν ολοκληρωθεί και δηλωθεί στην οικονομική κατάσταση κάποιας περιοδικής έκθεσης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μεταφορές ποσών από μία δραστηριότητα σε άλλη </a:t>
            </a:r>
            <a:r>
              <a:rPr lang="el-GR" u="sng" dirty="0">
                <a:latin typeface="Times New Roman" panose="02020603050405020304" pitchFamily="18" charset="0"/>
                <a:cs typeface="Times New Roman" panose="02020603050405020304" pitchFamily="18" charset="0"/>
              </a:rPr>
              <a:t>πρέπει να δικαιολογούνται από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u="sng" dirty="0">
                <a:latin typeface="Times New Roman" panose="02020603050405020304" pitchFamily="18" charset="0"/>
                <a:cs typeface="Times New Roman" panose="02020603050405020304" pitchFamily="18" charset="0"/>
              </a:rPr>
              <a:t>Το </a:t>
            </a:r>
            <a:r>
              <a:rPr lang="el-GR" u="sng" dirty="0" err="1">
                <a:latin typeface="Times New Roman" panose="02020603050405020304" pitchFamily="18" charset="0"/>
                <a:cs typeface="Times New Roman" panose="02020603050405020304" pitchFamily="18" charset="0"/>
              </a:rPr>
              <a:t>επικαιροποιημένο</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Gantt</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Chart</a:t>
            </a:r>
            <a:r>
              <a:rPr lang="el-GR" u="sng" dirty="0">
                <a:latin typeface="Times New Roman" panose="02020603050405020304" pitchFamily="18" charset="0"/>
                <a:cs typeface="Times New Roman" panose="02020603050405020304" pitchFamily="18" charset="0"/>
              </a:rPr>
              <a:t> θα πρέπει να επισυνάπτεται</a:t>
            </a:r>
            <a:r>
              <a:rPr lang="el-GR" dirty="0">
                <a:latin typeface="Times New Roman" panose="02020603050405020304" pitchFamily="18" charset="0"/>
                <a:cs typeface="Times New Roman" panose="02020603050405020304" pitchFamily="18" charset="0"/>
              </a:rPr>
              <a:t> στο αίτημα για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Εκτός από το </a:t>
            </a:r>
            <a:r>
              <a:rPr lang="el-GR" i="1"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Έντυπο </a:t>
            </a:r>
            <a:r>
              <a:rPr lang="el-GR"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υποβολής αιτήματος για Τροποποίηση της Συμφωνίας Επιχορήγησης</a:t>
            </a:r>
            <a:r>
              <a:rPr lang="el-GR" dirty="0">
                <a:latin typeface="Times New Roman" panose="02020603050405020304" pitchFamily="18" charset="0"/>
                <a:cs typeface="Times New Roman" panose="02020603050405020304" pitchFamily="18" charset="0"/>
              </a:rPr>
              <a:t>, που υποβάλλεται σε κάθε περίπτωση που οι δικαιούχοι αιτούνται τροποποίηση Συμφωνίας, </a:t>
            </a:r>
            <a:r>
              <a:rPr lang="el-GR" u="sng" dirty="0">
                <a:latin typeface="Times New Roman" panose="02020603050405020304" pitchFamily="18" charset="0"/>
                <a:cs typeface="Times New Roman" panose="02020603050405020304" pitchFamily="18" charset="0"/>
              </a:rPr>
              <a:t>θα πρέπει επιπρόσθετα να υποβάλλεται συμπληρωμένο το έντυπο  </a:t>
            </a:r>
            <a:r>
              <a:rPr lang="el-GR" sz="1800" b="0" i="1"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Συνοδευτικός Πίνακας Εντύπου υποβολής αιτήματος για Τροποποίηση της Συμφωνίας Επιχορήγησης</a:t>
            </a:r>
            <a:endParaRPr lang="el-GR" i="1" u="sng"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744760" y="2981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κατανομής προϋπολογισμού</a:t>
            </a:r>
            <a:endParaRPr lang="en-GB" sz="2800" b="1" dirty="0">
              <a:solidFill>
                <a:schemeClr val="bg1"/>
              </a:solidFill>
              <a:ea typeface="+mj-ea"/>
              <a:cs typeface="+mj-cs"/>
            </a:endParaRPr>
          </a:p>
        </p:txBody>
      </p:sp>
    </p:spTree>
    <p:extLst>
      <p:ext uri="{BB962C8B-B14F-4D97-AF65-F5344CB8AC3E}">
        <p14:creationId xmlns:p14="http://schemas.microsoft.com/office/powerpoint/2010/main" val="3188244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3361"/>
            <a:ext cx="11017224" cy="572464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προκύπτει από την ανάγκη για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θα γίνεται αποδεκτό από τη χορηγούσα αρχή </a:t>
            </a:r>
            <a:r>
              <a:rPr lang="el-GR" u="sng" dirty="0">
                <a:latin typeface="Times New Roman" panose="02020603050405020304" pitchFamily="18" charset="0"/>
                <a:cs typeface="Times New Roman" panose="02020603050405020304" pitchFamily="18" charset="0"/>
              </a:rPr>
              <a:t>μόνο σε εξαιρετικές και πλήρως αιτιολογημένες περιπτώσεις</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αρχή θα πρέπει να διαθέτει όλα τα τεκμήρια που να αποδεικνύουν ότι </a:t>
            </a:r>
            <a:r>
              <a:rPr lang="el-GR" u="sng" dirty="0">
                <a:latin typeface="Times New Roman" panose="02020603050405020304" pitchFamily="18" charset="0"/>
                <a:cs typeface="Times New Roman" panose="02020603050405020304" pitchFamily="18" charset="0"/>
              </a:rPr>
              <a:t>η αλλαγή δεν θέτει σε κίνδυνο τα κοινοτικά κονδύλια και την ποιοτική υλοποίηση του έργου</a:t>
            </a: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νέος συντονιστής θα πρέπει να</a:t>
            </a:r>
            <a:r>
              <a:rPr lang="el-GR" dirty="0">
                <a:latin typeface="Times New Roman" panose="02020603050405020304" pitchFamily="18" charset="0"/>
                <a:cs typeface="Times New Roman" panose="02020603050405020304" pitchFamily="18" charset="0"/>
              </a:rPr>
              <a:t>:</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Εδρεύει στην ίδια χώρα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r>
              <a:rPr lang="el-GR" dirty="0">
                <a:solidFill>
                  <a:srgbClr val="308879"/>
                </a:solidFill>
                <a:latin typeface="Times New Roman" panose="02020603050405020304" pitchFamily="18" charset="0"/>
                <a:cs typeface="Times New Roman" panose="02020603050405020304" pitchFamily="18" charset="0"/>
              </a:rPr>
              <a:t>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Ανήκει ήδη στην κοινοπραξία</a:t>
            </a:r>
            <a:r>
              <a:rPr lang="en-GB" dirty="0">
                <a:solidFill>
                  <a:srgbClr val="308879"/>
                </a:solidFill>
                <a:latin typeface="Times New Roman" panose="02020603050405020304" pitchFamily="18" charset="0"/>
                <a:cs typeface="Times New Roman" panose="02020603050405020304" pitchFamily="18" charset="0"/>
              </a:rPr>
              <a:t> </a:t>
            </a:r>
            <a:r>
              <a:rPr lang="el-GR" dirty="0">
                <a:solidFill>
                  <a:srgbClr val="308879"/>
                </a:solidFill>
                <a:latin typeface="Times New Roman" panose="02020603050405020304" pitchFamily="18" charset="0"/>
                <a:cs typeface="Times New Roman" panose="02020603050405020304" pitchFamily="18" charset="0"/>
              </a:rPr>
              <a:t>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Έχει παρόμοιο προφίλ, εμπειρία και εξειδίκευση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Συντονιστή Κοινοπραξίας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835709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56698"/>
            <a:ext cx="10657184" cy="4339650"/>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αφορά την τεχνική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αλλαγή αυτή </a:t>
            </a:r>
            <a:r>
              <a:rPr lang="el-GR" u="sng" dirty="0">
                <a:latin typeface="Times New Roman" panose="02020603050405020304" pitchFamily="18" charset="0"/>
                <a:cs typeface="Times New Roman" panose="02020603050405020304" pitchFamily="18" charset="0"/>
              </a:rPr>
              <a:t>προκύπτει από κάποιον επανακαθορισμό της δομής του οργανισμού</a:t>
            </a:r>
            <a:r>
              <a:rPr lang="el-GR" dirty="0">
                <a:latin typeface="Times New Roman" panose="02020603050405020304" pitchFamily="18" charset="0"/>
                <a:cs typeface="Times New Roman" panose="02020603050405020304" pitchFamily="18" charset="0"/>
              </a:rPr>
              <a:t> (π.χ. συγχώνευση με άλλον οργανισμό) </a:t>
            </a:r>
            <a:r>
              <a:rPr lang="el-GR" dirty="0">
                <a:latin typeface="Times New Roman" panose="02020603050405020304" pitchFamily="18" charset="0"/>
                <a:cs typeface="Times New Roman" panose="02020603050405020304" pitchFamily="18" charset="0"/>
                <a:sym typeface="Wingdings" panose="05000000000000000000" pitchFamily="2" charset="2"/>
              </a:rPr>
              <a:t> Αυτό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συνεπάγεται αλλαγή στον μοναδικό αναγνωριστικό κωδικό</a:t>
            </a:r>
            <a:r>
              <a:rPr lang="el-GR" dirty="0">
                <a:latin typeface="Times New Roman" panose="02020603050405020304" pitchFamily="18" charset="0"/>
                <a:cs typeface="Times New Roman" panose="02020603050405020304" pitchFamily="18" charset="0"/>
                <a:sym typeface="Wingdings" panose="05000000000000000000" pitchFamily="2" charset="2"/>
              </a:rPr>
              <a:t> του οργανισμού (</a:t>
            </a:r>
            <a:r>
              <a:rPr lang="en-GB" dirty="0">
                <a:latin typeface="Times New Roman" panose="02020603050405020304" pitchFamily="18" charset="0"/>
                <a:cs typeface="Times New Roman" panose="02020603050405020304" pitchFamily="18" charset="0"/>
                <a:sym typeface="Wingdings" panose="05000000000000000000" pitchFamily="2" charset="2"/>
              </a:rPr>
              <a:t>OID)</a:t>
            </a: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u="sng" dirty="0">
                <a:latin typeface="Times New Roman" panose="02020603050405020304" pitchFamily="18" charset="0"/>
                <a:cs typeface="Times New Roman" panose="02020603050405020304" pitchFamily="18" charset="0"/>
              </a:rPr>
              <a:t>O </a:t>
            </a:r>
            <a:r>
              <a:rPr lang="el-GR" u="sng" dirty="0">
                <a:latin typeface="Times New Roman" panose="02020603050405020304" pitchFamily="18" charset="0"/>
                <a:cs typeface="Times New Roman" panose="02020603050405020304" pitchFamily="18" charset="0"/>
              </a:rPr>
              <a:t>οργανισμός πρέπει να παραμένει στην ουσία του ο ίδιος</a:t>
            </a:r>
            <a:r>
              <a:rPr lang="el-GR" dirty="0">
                <a:latin typeface="Times New Roman" panose="02020603050405020304" pitchFamily="18" charset="0"/>
                <a:cs typeface="Times New Roman" panose="02020603050405020304" pitchFamily="18" charset="0"/>
              </a:rPr>
              <a:t> με αυτόν που αιτήθηκε την επιχορήγηση εκ μέρους της κοινοπραξίας</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Τεχνική Αλλαγή Συντονιστή Κοινοπραξίας</a:t>
            </a:r>
            <a:endParaRPr lang="en-GB" sz="2800" b="1" dirty="0">
              <a:solidFill>
                <a:schemeClr val="bg1"/>
              </a:solidFill>
              <a:ea typeface="+mj-ea"/>
              <a:cs typeface="+mj-cs"/>
            </a:endParaRPr>
          </a:p>
        </p:txBody>
      </p:sp>
      <p:pic>
        <p:nvPicPr>
          <p:cNvPr id="1026" name="Picture 2" descr="Amendment Agreement of Agreement / Contract Template in Word doc - 3  Parties | DocPro">
            <a:extLst>
              <a:ext uri="{FF2B5EF4-FFF2-40B4-BE49-F238E27FC236}">
                <a16:creationId xmlns:a16="http://schemas.microsoft.com/office/drawing/2014/main" id="{29695B8A-968D-E6ED-3870-45AE0905A89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11824" y="4124674"/>
            <a:ext cx="2016224" cy="24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9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689426"/>
            <a:ext cx="10801200" cy="6017032"/>
          </a:xfrm>
          <a:prstGeom prst="rect">
            <a:avLst/>
          </a:prstGeom>
          <a:noFill/>
        </p:spPr>
        <p:txBody>
          <a:bodyPr wrap="square" rtlCol="0">
            <a:spAutoFit/>
          </a:bodyPr>
          <a:lstStyle/>
          <a:p>
            <a:pPr marL="342900" indent="-342900">
              <a:buFont typeface="Wingdings" panose="05000000000000000000" pitchFamily="2" charset="2"/>
              <a:buChar char="§"/>
            </a:pPr>
            <a:r>
              <a:rPr lang="el-GR" sz="2000" b="1"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p>
          <a:p>
            <a:endParaRPr lang="el-GR" sz="1000" dirty="0"/>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Παράταση για την υποβολή περιοδικής/τελικής έκθεσης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νόμιμου εκπροσώπου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βασικού προσώπου επαφής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Μη ουσιώδεις αλλαγές στο Πρόγραμμα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Αλλαγές που δεν επιφέρουν αλλαγές στην αρχική κατανομή κονδυλίου (π.χ. αλλαγή της σειράς υλοποίησης των δραστηριοτήτων του Σχεδίου)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Μεταφορά ποσού από ένα εταίρο σε άλλο, εντός της ίδιας δραστηριότητας (εκτός εάν αυτή η μεταφορά επιφέρει ουσιαστική αλλαγή στο Πρόγραμμα Εργασίας)</a:t>
            </a:r>
            <a:endParaRPr lang="el-GR" dirty="0">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lvl="1">
              <a:tabLst>
                <a:tab pos="361950" algn="l"/>
              </a:tabLst>
            </a:pPr>
            <a:endParaRPr lang="en-GB" dirty="0"/>
          </a:p>
          <a:p>
            <a:pPr marL="0" lvl="1" algn="just">
              <a:tabLst>
                <a:tab pos="361950" algn="l"/>
              </a:tabLst>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a:t>
            </a:r>
            <a:r>
              <a:rPr lang="el-GR" sz="2000" dirty="0"/>
              <a:t> </a:t>
            </a:r>
            <a:r>
              <a:rPr lang="el-GR" sz="1700" i="1" dirty="0">
                <a:latin typeface="Times New Roman" panose="02020603050405020304" pitchFamily="18" charset="0"/>
                <a:cs typeface="Times New Roman" panose="02020603050405020304" pitchFamily="18" charset="0"/>
              </a:rPr>
              <a:t>Στις τρεις πρώτες περιπτώσεις απαιτείται να ενημερωθεί γραπτώς η ΕΥ, μέσω απλού μηνύματος ηλεκτρονικού ταχυδρομείου. Στην πρώτη περίπτωση εναπόκειται στην ΕΥ κατά πόσον θα εγκρίνει ή όχι την παράταση, η οποία θα ενημερώσει σχετικά τον δικαιούχο με τον ίδιο ακριβώς τρόπο. Στη δεύτερη περίπτωση, όταν η αλλαγή αφορά τον νόμιμο εκπρόσωπο του συντονιστή οργανισμού, απαιτείται από τους δικαιούχους να αποστείλουν, επίσης, τα στοιχεία του νέου νόμιμου εκπρόσωπου, αναθεωρημένο έντυπο νομικής οντότητας (υπογεγραμμένο από το νέο νόμιμο εκπρόσωπο) και οποιοδήποτε άλλο έγγραφο αποδεικνύει ότι το συγκεκριμένο άτομο έχει πλέον αυτή την ιδιότητα (π.χ. επίσημος διορισμός)</a:t>
            </a: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ΔΕΝ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10370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ΠΑΡΑΚΟΛΟΥΘΗΣΗ ΚΑΙ ΕΛΕΓΧΟΙ </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6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804898"/>
            <a:ext cx="10776520" cy="5724644"/>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n-GB" sz="2000" b="1" u="sng" dirty="0"/>
              <a:t>H </a:t>
            </a:r>
            <a:r>
              <a:rPr lang="el-GR" sz="2000" b="1" u="sng" dirty="0"/>
              <a:t>παρακολούθηση από την Εθνική Υπηρεσία</a:t>
            </a:r>
            <a:r>
              <a:rPr lang="el-GR" sz="2000" b="1" dirty="0"/>
              <a:t>:</a:t>
            </a:r>
          </a:p>
          <a:p>
            <a:endParaRPr lang="el-GR" sz="2000" b="1" u="sng"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μία </a:t>
            </a:r>
            <a:r>
              <a:rPr lang="el-GR" u="sng" dirty="0">
                <a:latin typeface="Times New Roman" panose="02020603050405020304" pitchFamily="18" charset="0"/>
                <a:cs typeface="Times New Roman" panose="02020603050405020304" pitchFamily="18" charset="0"/>
              </a:rPr>
              <a:t>συνεχής και δυναμική διαδικασία</a:t>
            </a:r>
            <a:r>
              <a:rPr lang="el-GR" dirty="0">
                <a:latin typeface="Times New Roman" panose="02020603050405020304" pitchFamily="18" charset="0"/>
                <a:cs typeface="Times New Roman" panose="02020603050405020304" pitchFamily="18" charset="0"/>
              </a:rPr>
              <a:t>, η οποία </a:t>
            </a:r>
            <a:r>
              <a:rPr lang="el-GR" u="sng" dirty="0">
                <a:latin typeface="Times New Roman" panose="02020603050405020304" pitchFamily="18" charset="0"/>
                <a:cs typeface="Times New Roman" panose="02020603050405020304" pitchFamily="18" charset="0"/>
              </a:rPr>
              <a:t>μπορεί να γίνεται για οποιοδήποτε ανοικτό σχέδιο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καθ’όλη</a:t>
            </a:r>
            <a:r>
              <a:rPr lang="el-GR" dirty="0">
                <a:latin typeface="Times New Roman" panose="02020603050405020304" pitchFamily="18" charset="0"/>
                <a:cs typeface="Times New Roman" panose="02020603050405020304" pitchFamily="18" charset="0"/>
              </a:rPr>
              <a:t> τη διάρκεια υλοποίησής του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Λαμβάνει, συνήθως, τη μορφή </a:t>
            </a:r>
            <a:r>
              <a:rPr lang="el-GR" u="sng" dirty="0">
                <a:latin typeface="Times New Roman" panose="02020603050405020304" pitchFamily="18" charset="0"/>
                <a:cs typeface="Times New Roman" panose="02020603050405020304" pitchFamily="18" charset="0"/>
              </a:rPr>
              <a:t>μίας επίσκεψης στις εγκαταστάσεις του συντονιστή </a:t>
            </a:r>
            <a:r>
              <a:rPr lang="en-GB" u="sng" dirty="0">
                <a:latin typeface="Times New Roman" panose="02020603050405020304" pitchFamily="18" charset="0"/>
                <a:cs typeface="Times New Roman" panose="02020603050405020304" pitchFamily="18" charset="0"/>
              </a:rPr>
              <a:t>(monitoring visit) </a:t>
            </a:r>
            <a:r>
              <a:rPr lang="el-GR" u="sng" dirty="0">
                <a:latin typeface="Times New Roman" panose="02020603050405020304" pitchFamily="18" charset="0"/>
                <a:cs typeface="Times New Roman" panose="02020603050405020304" pitchFamily="18" charset="0"/>
              </a:rPr>
              <a:t>ή μίας πιο δομημένης τηλεφωνικής ή διαδικτυακής συνομιλίας με τον συντονιστή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στο να διαπιστώσει κατά πόσον το σχέδιο προχωρεί σωστά και </a:t>
            </a:r>
            <a:r>
              <a:rPr lang="el-GR" u="sng" dirty="0">
                <a:latin typeface="Times New Roman" panose="02020603050405020304" pitchFamily="18" charset="0"/>
                <a:cs typeface="Times New Roman" panose="02020603050405020304" pitchFamily="18" charset="0"/>
              </a:rPr>
              <a:t>να προσφέρει υποστήριξη στους δικαιούχους για όλες τις πτυχές υλοποίησής του</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Έχει καθαρά συμβουλευτικό χαρακτήρα</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Δεν περιλαμβάνει έλεγχο οικονομικών εγγράφων</a:t>
            </a:r>
            <a:endParaRPr lang="el-GR"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3193032" y="-11335"/>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Παρακολούθηση Σχεδίων - </a:t>
            </a:r>
            <a:r>
              <a:rPr lang="en-GB" sz="2800" b="1" dirty="0">
                <a:solidFill>
                  <a:schemeClr val="bg1"/>
                </a:solidFill>
                <a:ea typeface="+mj-ea"/>
                <a:cs typeface="+mj-cs"/>
              </a:rPr>
              <a:t>Monitoring</a:t>
            </a:r>
          </a:p>
        </p:txBody>
      </p:sp>
      <p:pic>
        <p:nvPicPr>
          <p:cNvPr id="9" name="Picture 8">
            <a:extLst>
              <a:ext uri="{FF2B5EF4-FFF2-40B4-BE49-F238E27FC236}">
                <a16:creationId xmlns:a16="http://schemas.microsoft.com/office/drawing/2014/main" id="{16CF6A71-5CFA-8D2E-5B55-1312AF16DF4D}"/>
              </a:ext>
            </a:extLst>
          </p:cNvPr>
          <p:cNvPicPr>
            <a:picLocks noChangeAspect="1"/>
          </p:cNvPicPr>
          <p:nvPr/>
        </p:nvPicPr>
        <p:blipFill>
          <a:blip r:embed="rId3"/>
          <a:stretch>
            <a:fillRect/>
          </a:stretch>
        </p:blipFill>
        <p:spPr>
          <a:xfrm>
            <a:off x="3791744" y="4850176"/>
            <a:ext cx="3663330" cy="1783850"/>
          </a:xfrm>
          <a:prstGeom prst="rect">
            <a:avLst/>
          </a:prstGeom>
        </p:spPr>
      </p:pic>
    </p:spTree>
    <p:extLst>
      <p:ext uri="{BB962C8B-B14F-4D97-AF65-F5344CB8AC3E}">
        <p14:creationId xmlns:p14="http://schemas.microsoft.com/office/powerpoint/2010/main" val="45892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1024896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5</a:t>
            </a:r>
            <a:r>
              <a:rPr lang="el-GR" dirty="0">
                <a:sym typeface="Wingdings" panose="05000000000000000000" pitchFamily="2" charset="2"/>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Α</a:t>
            </a:r>
            <a:r>
              <a:rPr lang="en-US" sz="1800" b="1"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pplicable</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law &amp; dispute settlement forum</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l-GR" b="1" dirty="0">
                <a:latin typeface="Times New Roman" panose="02020603050405020304" pitchFamily="18" charset="0"/>
                <a:ea typeface="Times New Roman" panose="02020603050405020304" pitchFamily="18" charset="0"/>
                <a:cs typeface="Times New Roman" panose="02020603050405020304" pitchFamily="18" charset="0"/>
              </a:rPr>
              <a:t>Εφαρμοστέο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δίκαιο και δικαστήριο διευθέτησης διαφορών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Εφαρμοστέο δίκαιο</a:t>
            </a:r>
            <a:r>
              <a:rPr lang="el-GR" b="1" dirty="0">
                <a:sym typeface="Wingdings" panose="05000000000000000000" pitchFamily="2" charset="2"/>
              </a:rPr>
              <a:t>: </a:t>
            </a: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271463">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a:t>
            </a:r>
            <a:r>
              <a:rPr lang="el-GR" dirty="0">
                <a:solidFill>
                  <a:srgbClr val="000000"/>
                </a:solidFill>
                <a:latin typeface="Times New Roman" panose="02020603050405020304" pitchFamily="18" charset="0"/>
                <a:ea typeface="Times New Roman" panose="02020603050405020304" pitchFamily="18" charset="0"/>
              </a:rPr>
              <a:t>ής </a:t>
            </a:r>
            <a:r>
              <a:rPr lang="el-GR" sz="1800" dirty="0">
                <a:solidFill>
                  <a:srgbClr val="000000"/>
                </a:solidFill>
                <a:effectLst/>
                <a:latin typeface="Times New Roman" panose="02020603050405020304" pitchFamily="18" charset="0"/>
                <a:ea typeface="Times New Roman" panose="02020603050405020304" pitchFamily="18" charset="0"/>
              </a:rPr>
              <a:t>+ Γενικές Αρχές που διέπουν το δίκαιο των διεθνών οργανισμών και τους γενικούς κανόνες του διεθνούς δικαίου</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Δικαστήριο Διευθέτησης Διαφορών</a:t>
            </a:r>
            <a:r>
              <a:rPr lang="el-GR" b="1" dirty="0">
                <a:solidFill>
                  <a:srgbClr val="000000"/>
                </a:solidFill>
                <a:latin typeface="Times New Roman" panose="02020603050405020304" pitchFamily="18" charset="0"/>
                <a:ea typeface="Times New Roman" panose="02020603050405020304" pitchFamily="18" charset="0"/>
              </a:rPr>
              <a:t>:</a:t>
            </a:r>
          </a:p>
          <a:p>
            <a:pPr marL="271463" indent="-92075">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Αρ</a:t>
            </a:r>
            <a:r>
              <a:rPr lang="el-GR" dirty="0">
                <a:solidFill>
                  <a:srgbClr val="000000"/>
                </a:solidFill>
                <a:latin typeface="Times New Roman" panose="02020603050405020304" pitchFamily="18" charset="0"/>
                <a:ea typeface="Times New Roman" panose="02020603050405020304" pitchFamily="18" charset="0"/>
              </a:rPr>
              <a:t>μόδια Εθνικά Δικαστήρια </a:t>
            </a:r>
            <a:r>
              <a:rPr lang="el-GR" sz="1800" dirty="0">
                <a:solidFill>
                  <a:srgbClr val="000000"/>
                </a:solidFill>
                <a:effectLst/>
                <a:latin typeface="Times New Roman" panose="02020603050405020304" pitchFamily="18" charset="0"/>
                <a:ea typeface="Times New Roman" panose="02020603050405020304" pitchFamily="18" charset="0"/>
              </a:rPr>
              <a:t>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Δικαστήρια των Βρυξελλών</a:t>
            </a: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(3/10)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89444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69868" y="836712"/>
            <a:ext cx="11593288" cy="7663636"/>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l-GR" sz="2000" b="1" u="sng" dirty="0"/>
              <a:t>Οι έλεγχοι στους οποίους υπόκεινται τα εγκεκριμένα Σχέδια</a:t>
            </a:r>
            <a:r>
              <a:rPr lang="el-GR" sz="2000" b="1" dirty="0"/>
              <a:t>:</a:t>
            </a:r>
          </a:p>
          <a:p>
            <a:endParaRPr lang="el-GR" sz="2000" b="1" u="sng" dirty="0"/>
          </a:p>
          <a:p>
            <a:pPr marL="285750" indent="-285750">
              <a:buFont typeface="Wingdings" panose="05000000000000000000" pitchFamily="2" charset="2"/>
              <a:buChar char="ü"/>
            </a:pPr>
            <a:r>
              <a:rPr lang="el-GR" dirty="0"/>
              <a:t>Διεξάγονται </a:t>
            </a:r>
            <a:r>
              <a:rPr lang="el-GR" u="sng" dirty="0"/>
              <a:t>για σκοπούς επαλήθευσης της υλοποίησης, </a:t>
            </a:r>
            <a:r>
              <a:rPr lang="el-GR" u="sng" dirty="0" err="1"/>
              <a:t>επιλεξιμότητας</a:t>
            </a:r>
            <a:r>
              <a:rPr lang="en-GB" u="sng" dirty="0"/>
              <a:t> </a:t>
            </a:r>
            <a:r>
              <a:rPr lang="el-GR" u="sng" dirty="0"/>
              <a:t>και ποιότητας των δραστηριοτήτων ενός σχεδίου</a:t>
            </a:r>
            <a:r>
              <a:rPr lang="el-GR" dirty="0"/>
              <a:t> και συνεπώς, της αξιολόγησης του βαθμού στον οποίο τα επιδιωκόμενά του αποτελέσματα (όπως είχαν περιγραφεί στην αίτηση) έχουν επιτευχθεί</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l-GR" dirty="0"/>
              <a:t>Δε συνιστούν οικονομικούς ελέγχους, με την έννοια ότι </a:t>
            </a:r>
            <a:r>
              <a:rPr lang="el-GR" u="sng" dirty="0"/>
              <a:t>δεν αποσκοπούν στην εξακρίβωση του πραγματικού κόστους των δραστηριοτήτων του σχεδίου</a:t>
            </a:r>
            <a:r>
              <a:rPr lang="el-GR" dirty="0"/>
              <a:t> </a:t>
            </a:r>
            <a:r>
              <a:rPr lang="el-GR" dirty="0">
                <a:sym typeface="Wingdings" panose="05000000000000000000" pitchFamily="2" charset="2"/>
              </a:rPr>
              <a:t> </a:t>
            </a:r>
            <a:r>
              <a:rPr lang="el-GR" u="sng" dirty="0">
                <a:sym typeface="Wingdings" panose="05000000000000000000" pitchFamily="2" charset="2"/>
              </a:rPr>
              <a:t>Εντούτοις, κ</a:t>
            </a:r>
            <a:r>
              <a:rPr lang="el-GR" u="sng" dirty="0"/>
              <a:t>αθορίζουν το συνολικό τελικό ποσό επιχορήγησης</a:t>
            </a:r>
            <a:r>
              <a:rPr lang="el-GR" dirty="0"/>
              <a:t>, αφού αυτό προκύπτει ως αποτέλεσμα όλων των ελέγχων στους οποίους υπόκειται ένα σχέδιο</a:t>
            </a:r>
          </a:p>
          <a:p>
            <a:endParaRPr lang="el-GR" dirty="0"/>
          </a:p>
          <a:p>
            <a:pPr marL="285750" indent="-285750">
              <a:buFont typeface="Wingdings" panose="05000000000000000000" pitchFamily="2" charset="2"/>
              <a:buChar char="ü"/>
            </a:pPr>
            <a:r>
              <a:rPr lang="el-GR" dirty="0"/>
              <a:t>Εξετάζουν </a:t>
            </a:r>
            <a:r>
              <a:rPr lang="el-GR" u="sng" dirty="0"/>
              <a:t>κατά πόσον οι πληροφορίες που δόθηκαν στις διάφορες εκθέσεις που υπέβαλαν οι δικαιούχοι είναι ακριβείς και αληθείς </a:t>
            </a:r>
          </a:p>
          <a:p>
            <a:endParaRPr lang="el-GR" dirty="0"/>
          </a:p>
          <a:p>
            <a:pPr marL="285750" indent="-285750">
              <a:buFont typeface="Wingdings" panose="05000000000000000000" pitchFamily="2" charset="2"/>
              <a:buChar char="ü"/>
            </a:pPr>
            <a:r>
              <a:rPr lang="el-GR" dirty="0"/>
              <a:t>Καθορίζουν </a:t>
            </a:r>
            <a:r>
              <a:rPr lang="el-GR" u="sng" dirty="0"/>
              <a:t>τον βαθμό στον οποίο οι διαδικασίες που ακολουθήθηκαν συμβαδίζουν με τους όρους της Συμφωνίας Επιχορήγησης</a:t>
            </a:r>
            <a:r>
              <a:rPr lang="el-GR" dirty="0"/>
              <a:t> (π.χ. τους όρους που αφορούν τα θέματα πνευματικής ιδιοκτησίας, την προβολή της Ευρωπαϊκής συγχρηματοδότησης κτλ.)</a:t>
            </a:r>
          </a:p>
          <a:p>
            <a:endParaRPr lang="el-GR" dirty="0"/>
          </a:p>
          <a:p>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4417168" y="3390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         Έλεγχοι </a:t>
            </a:r>
            <a:r>
              <a:rPr lang="en-GB" sz="2800" b="1" dirty="0">
                <a:solidFill>
                  <a:schemeClr val="bg1"/>
                </a:solidFill>
                <a:ea typeface="+mj-ea"/>
                <a:cs typeface="+mj-cs"/>
              </a:rPr>
              <a:t>- Checks and Audits</a:t>
            </a:r>
          </a:p>
        </p:txBody>
      </p:sp>
    </p:spTree>
    <p:extLst>
      <p:ext uri="{BB962C8B-B14F-4D97-AF65-F5344CB8AC3E}">
        <p14:creationId xmlns:p14="http://schemas.microsoft.com/office/powerpoint/2010/main" val="28935947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774006"/>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40360" y="1010846"/>
            <a:ext cx="7488832" cy="5324535"/>
          </a:xfrm>
          <a:prstGeom prst="rect">
            <a:avLst/>
          </a:prstGeom>
          <a:noFill/>
        </p:spPr>
        <p:txBody>
          <a:bodyPr wrap="square" rtlCol="0">
            <a:spAutoFit/>
          </a:bodyPr>
          <a:lstStyle/>
          <a:p>
            <a:endParaRPr lang="el-GR" dirty="0"/>
          </a:p>
          <a:p>
            <a:endParaRPr lang="el-GR" dirty="0"/>
          </a:p>
          <a:p>
            <a:pPr algn="ctr"/>
            <a:r>
              <a:rPr lang="el-GR" sz="2200" dirty="0"/>
              <a:t>Για τους σκοπούς διεξαγωγής των ελέγχων που δε διεξάγονται στις εγκαταστάσεις των δικαιούχων, ο συντονιστής ή οι ενδιαφερόμενοι δικαιούχοι πρέπει να προσκομίσουν στην ΕΥ έντυπα ή ηλεκτρονικά αντίγραφα των εγγράφων, που αποδεικνύουν ότι οι δραστηριότητες που παρουσιάστηκαν στην αίτηση για επιχορήγηση όντως πραγματοποιήθηκαν, εκτός εάν ο εθνικός οργανισμός ζητήσει να υποβληθούν τα πρωτότυπα. Σε μία τέτοια περίπτωση, η ΕΥ οφείλει να επιστρέψει τα πρωτότυπα δικαιολογητικά στον ενδιαφερόμενο δικαιούχο, αμέσως μετά την ανάλυσή τους. </a:t>
            </a:r>
          </a:p>
          <a:p>
            <a:pPr algn="ctr"/>
            <a:r>
              <a:rPr lang="el-GR" sz="2200" dirty="0"/>
              <a:t>Στην περίπτωση των επιτόπιων ελέγχων, ο δικαιούχος πρέπει να καθιστά διαθέσιμα προς έλεγχο από την ΕΥ τα πρωτότυπα δικαιολογητικά</a:t>
            </a:r>
            <a:endParaRPr lang="el-GR" dirty="0"/>
          </a:p>
          <a:p>
            <a:endParaRPr lang="el-GR" dirty="0"/>
          </a:p>
        </p:txBody>
      </p:sp>
      <p:sp>
        <p:nvSpPr>
          <p:cNvPr id="7" name="Rounded Rectangle 6"/>
          <p:cNvSpPr/>
          <p:nvPr/>
        </p:nvSpPr>
        <p:spPr>
          <a:xfrm>
            <a:off x="1626704" y="1472751"/>
            <a:ext cx="8424936" cy="4611243"/>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7185C20-AF0A-FEF5-99B4-4DFFCE855F15}"/>
              </a:ext>
            </a:extLst>
          </p:cNvPr>
          <p:cNvSpPr txBox="1">
            <a:spLocks/>
          </p:cNvSpPr>
          <p:nvPr/>
        </p:nvSpPr>
        <p:spPr>
          <a:xfrm>
            <a:off x="-3625080" y="45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6001671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305256" cy="8032968"/>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Τελικής Έκθεσης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u="sng" dirty="0">
              <a:latin typeface="Times New Roman" panose="02020603050405020304" pitchFamily="18" charset="0"/>
              <a:cs typeface="Times New Roman" panose="02020603050405020304" pitchFamily="18" charset="0"/>
            </a:endParaRPr>
          </a:p>
          <a:p>
            <a:pPr algn="just"/>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Όλα τα σχέδια</a:t>
            </a:r>
            <a:r>
              <a:rPr lang="el-GR" dirty="0">
                <a:latin typeface="Times New Roman" panose="02020603050405020304" pitchFamily="18" charset="0"/>
                <a:cs typeface="Times New Roman" panose="02020603050405020304" pitchFamily="18" charset="0"/>
              </a:rPr>
              <a:t> υποβάλλονται σε αυτό το είδος ελέγχου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στην </a:t>
            </a:r>
            <a:r>
              <a:rPr lang="el-GR" u="sng" dirty="0">
                <a:latin typeface="Times New Roman" panose="02020603050405020304" pitchFamily="18" charset="0"/>
                <a:cs typeface="Times New Roman" panose="02020603050405020304" pitchFamily="18" charset="0"/>
              </a:rPr>
              <a:t>ποιοτική και ποσοτική αξιολόγηση των αποτελεσμάτων</a:t>
            </a:r>
            <a:r>
              <a:rPr lang="el-GR" dirty="0">
                <a:latin typeface="Times New Roman" panose="02020603050405020304" pitchFamily="18" charset="0"/>
                <a:cs typeface="Times New Roman" panose="02020603050405020304" pitchFamily="18" charset="0"/>
              </a:rPr>
              <a:t> της επιχορηγούμενης δράσης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Δεν εμπεριέχει οικονομικό έλεγχο, με την έννοια ότι </a:t>
            </a:r>
            <a:r>
              <a:rPr lang="el-GR" u="sng" dirty="0">
                <a:latin typeface="Times New Roman" panose="02020603050405020304" pitchFamily="18" charset="0"/>
                <a:cs typeface="Times New Roman" panose="02020603050405020304" pitchFamily="18" charset="0"/>
              </a:rPr>
              <a:t>δεν εξετάζει τιμολόγια, αποδείξεις κτλ</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στη βάση του εντύπου τελικής έκθεσης, των υποστηρικτικών εγγράφων που το συνοδεύουν και των αναρτημένων αποτελεσμάτων του σχεδίου στην Πλατφόρμα Διάδοσης Αποτελεσμάτων, σε τρία στάδια:</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 αρμόδιος λειτουργός της ΕΥ ελέγχει ότι η τελική έκθεση έχει υποβληθεί σωστά</a:t>
            </a:r>
            <a:r>
              <a:rPr lang="el-GR" dirty="0">
                <a:solidFill>
                  <a:srgbClr val="308879"/>
                </a:solidFill>
                <a:latin typeface="Times New Roman" panose="02020603050405020304" pitchFamily="18" charset="0"/>
                <a:cs typeface="Times New Roman" panose="02020603050405020304" pitchFamily="18" charset="0"/>
              </a:rPr>
              <a:t>, ότι δηλαδή το έντυπο τελικής έκθεσης είναι ορθά συμπληρωμένο και υπογεγραμμένο, ότι συνοδεύεται από το απαιτούμενο υποστηρικτικό υλικό και ότι τα βασικά τουλάχιστον αποτελέσματα του σχεδίου είναι αναρτημένα στην Πλατφόρμα Διάδοσης Αποτελεσμάτων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 </a:t>
            </a:r>
            <a:r>
              <a:rPr lang="el-GR" u="sng" dirty="0">
                <a:solidFill>
                  <a:srgbClr val="308879"/>
                </a:solidFill>
                <a:latin typeface="Times New Roman" panose="02020603050405020304" pitchFamily="18" charset="0"/>
                <a:cs typeface="Times New Roman" panose="02020603050405020304" pitchFamily="18" charset="0"/>
              </a:rPr>
              <a:t>Ένας εξωτερικός </a:t>
            </a:r>
            <a:r>
              <a:rPr lang="el-GR" u="sng" dirty="0" err="1">
                <a:solidFill>
                  <a:srgbClr val="308879"/>
                </a:solidFill>
                <a:latin typeface="Times New Roman" panose="02020603050405020304" pitchFamily="18" charset="0"/>
                <a:cs typeface="Times New Roman" panose="02020603050405020304" pitchFamily="18" charset="0"/>
              </a:rPr>
              <a:t>αξιολογητής</a:t>
            </a:r>
            <a:r>
              <a:rPr lang="el-GR" u="sng" dirty="0">
                <a:solidFill>
                  <a:srgbClr val="308879"/>
                </a:solidFill>
                <a:latin typeface="Times New Roman" panose="02020603050405020304" pitchFamily="18" charset="0"/>
                <a:cs typeface="Times New Roman" panose="02020603050405020304" pitchFamily="18" charset="0"/>
              </a:rPr>
              <a:t>, με σχετική με τη θεματική του έργου εμπειρογνωμοσύνη</a:t>
            </a:r>
            <a:r>
              <a:rPr lang="el-GR" dirty="0">
                <a:solidFill>
                  <a:srgbClr val="308879"/>
                </a:solidFill>
                <a:latin typeface="Times New Roman" panose="02020603050405020304" pitchFamily="18" charset="0"/>
                <a:cs typeface="Times New Roman" panose="02020603050405020304" pitchFamily="18" charset="0"/>
              </a:rPr>
              <a:t>, αναλαμβάνει να αξιολογήσει την τελική έκθεση και </a:t>
            </a:r>
            <a:r>
              <a:rPr lang="el-GR">
                <a:solidFill>
                  <a:srgbClr val="308879"/>
                </a:solidFill>
                <a:latin typeface="Times New Roman" panose="02020603050405020304" pitchFamily="18" charset="0"/>
                <a:cs typeface="Times New Roman" panose="02020603050405020304" pitchFamily="18" charset="0"/>
              </a:rPr>
              <a:t>να παραδώσει </a:t>
            </a:r>
            <a:r>
              <a:rPr lang="el-GR" dirty="0">
                <a:solidFill>
                  <a:srgbClr val="308879"/>
                </a:solidFill>
                <a:latin typeface="Times New Roman" panose="02020603050405020304" pitchFamily="18" charset="0"/>
                <a:cs typeface="Times New Roman" panose="02020603050405020304" pitchFamily="18" charset="0"/>
              </a:rPr>
              <a:t>στην ΕΥ </a:t>
            </a:r>
            <a:r>
              <a:rPr lang="el-GR" u="sng" dirty="0">
                <a:solidFill>
                  <a:srgbClr val="308879"/>
                </a:solidFill>
                <a:latin typeface="Times New Roman" panose="02020603050405020304" pitchFamily="18" charset="0"/>
                <a:cs typeface="Times New Roman" panose="02020603050405020304" pitchFamily="18" charset="0"/>
              </a:rPr>
              <a:t>αναλυτική ποιοτική ανατροφοδότηση</a:t>
            </a:r>
            <a:r>
              <a:rPr lang="el-GR" dirty="0">
                <a:solidFill>
                  <a:srgbClr val="308879"/>
                </a:solidFill>
                <a:latin typeface="Times New Roman" panose="02020603050405020304" pitchFamily="18" charset="0"/>
                <a:cs typeface="Times New Roman" panose="02020603050405020304" pitchFamily="18" charset="0"/>
              </a:rPr>
              <a:t> (στη βάση των προκαθορισμένων από την ΕΕ κριτηρίων αξιολόγησης) και </a:t>
            </a:r>
            <a:r>
              <a:rPr lang="el-GR" u="sng" dirty="0">
                <a:solidFill>
                  <a:srgbClr val="308879"/>
                </a:solidFill>
                <a:latin typeface="Times New Roman" panose="02020603050405020304" pitchFamily="18" charset="0"/>
                <a:cs typeface="Times New Roman" panose="02020603050405020304" pitchFamily="18" charset="0"/>
              </a:rPr>
              <a:t>εισηγήσεις για αποκοπές στον προϋπολογισμό </a:t>
            </a:r>
            <a:r>
              <a:rPr lang="el-GR" dirty="0">
                <a:solidFill>
                  <a:srgbClr val="308879"/>
                </a:solidFill>
                <a:latin typeface="Times New Roman" panose="02020603050405020304" pitchFamily="18" charset="0"/>
                <a:cs typeface="Times New Roman" panose="02020603050405020304" pitchFamily="18" charset="0"/>
              </a:rPr>
              <a:t>(σε προαιρετική βάση)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Στη βάση των αποτελεσμάτων της εξωτερικής αξιολόγησης και όλου του υλικού που δόθηκε από τους </a:t>
            </a:r>
          </a:p>
          <a:p>
            <a:pPr algn="just"/>
            <a:r>
              <a:rPr lang="el-GR" dirty="0">
                <a:solidFill>
                  <a:srgbClr val="308879"/>
                </a:solidFill>
                <a:latin typeface="Times New Roman" panose="02020603050405020304" pitchFamily="18" charset="0"/>
                <a:cs typeface="Times New Roman" panose="02020603050405020304" pitchFamily="18" charset="0"/>
              </a:rPr>
              <a:t>δικαιούχους, </a:t>
            </a:r>
            <a:r>
              <a:rPr lang="el-GR" u="sng" dirty="0">
                <a:solidFill>
                  <a:srgbClr val="308879"/>
                </a:solidFill>
                <a:latin typeface="Times New Roman" panose="02020603050405020304" pitchFamily="18" charset="0"/>
                <a:cs typeface="Times New Roman" panose="02020603050405020304" pitchFamily="18" charset="0"/>
              </a:rPr>
              <a:t>προσδιορίζεται στις εγκαταστάσεις της ΕΥ το τελικό ποσό επιχορήγησης</a:t>
            </a:r>
            <a:r>
              <a:rPr lang="el-GR" dirty="0">
                <a:solidFill>
                  <a:srgbClr val="308879"/>
                </a:solidFill>
                <a:latin typeface="Times New Roman" panose="02020603050405020304" pitchFamily="18" charset="0"/>
                <a:cs typeface="Times New Roman" panose="02020603050405020304" pitchFamily="18" charset="0"/>
              </a:rPr>
              <a:t> και εκδίδεται είτε εντολή </a:t>
            </a:r>
          </a:p>
          <a:p>
            <a:pPr algn="just"/>
            <a:r>
              <a:rPr lang="el-GR" dirty="0">
                <a:solidFill>
                  <a:srgbClr val="308879"/>
                </a:solidFill>
                <a:latin typeface="Times New Roman" panose="02020603050405020304" pitchFamily="18" charset="0"/>
                <a:cs typeface="Times New Roman" panose="02020603050405020304" pitchFamily="18" charset="0"/>
              </a:rPr>
              <a:t>τελικής πληρωμής είτε εντολή ανάκτησης ποσού</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832992"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Τελικής Έκθεσης</a:t>
            </a:r>
            <a:endParaRPr lang="en-GB" sz="2800" b="1" dirty="0">
              <a:solidFill>
                <a:schemeClr val="bg1"/>
              </a:solidFill>
              <a:ea typeface="+mj-ea"/>
              <a:cs typeface="+mj-cs"/>
            </a:endParaRPr>
          </a:p>
        </p:txBody>
      </p:sp>
    </p:spTree>
    <p:extLst>
      <p:ext uri="{BB962C8B-B14F-4D97-AF65-F5344CB8AC3E}">
        <p14:creationId xmlns:p14="http://schemas.microsoft.com/office/powerpoint/2010/main" val="41087343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233248" cy="634019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Βάσει εγγράφων</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ελέγχου</a:t>
            </a:r>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Ενδελεχής έλεγχος των υποστηρικτικών εγγράφω</a:t>
            </a:r>
            <a:r>
              <a:rPr lang="el-GR" dirty="0">
                <a:latin typeface="Times New Roman" panose="02020603050405020304" pitchFamily="18" charset="0"/>
                <a:cs typeface="Times New Roman" panose="02020603050405020304" pitchFamily="18" charset="0"/>
              </a:rPr>
              <a:t>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Έγγραφα π</a:t>
            </a:r>
            <a:r>
              <a:rPr lang="el-GR" dirty="0">
                <a:latin typeface="Times New Roman" panose="02020603050405020304" pitchFamily="18" charset="0"/>
                <a:cs typeface="Times New Roman" panose="02020603050405020304" pitchFamily="18" charset="0"/>
              </a:rPr>
              <a:t>ου αποδεικνύουν την υλοποίηση των δραστηριοτήτων και αποτελεσμάτων του έργου και όχι τιμολόγια, αποδείξεις κτλ.</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Εστιάζει όχι στο να καθορίσει το επίπεδο ποιότητας των δραστηριοτήτων και αποτελεσμάτων του έργου (αυτό αποτελεί σκοπό του ελέγχου τελικής έκθεσης), αλλά στο </a:t>
            </a:r>
            <a:r>
              <a:rPr lang="el-GR" u="sng" dirty="0">
                <a:latin typeface="Times New Roman" panose="02020603050405020304" pitchFamily="18" charset="0"/>
                <a:cs typeface="Times New Roman" panose="02020603050405020304" pitchFamily="18" charset="0"/>
              </a:rPr>
              <a:t>να επαληθεύσει την ύπαρξη, την ορθότητα και συμμόρφωση της τεκμηρίωσης του έργου με τις απαιτήσεις της Συμφωνίας</a:t>
            </a:r>
            <a:r>
              <a:rPr lang="el-GR" dirty="0">
                <a:latin typeface="Times New Roman" panose="02020603050405020304" pitchFamily="18" charset="0"/>
                <a:cs typeface="Times New Roman" panose="02020603050405020304" pitchFamily="18" charset="0"/>
              </a:rPr>
              <a:t>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a:t>
            </a:r>
            <a:r>
              <a:rPr lang="el-GR" u="sng" dirty="0">
                <a:latin typeface="Times New Roman" panose="02020603050405020304" pitchFamily="18" charset="0"/>
                <a:cs typeface="Times New Roman" panose="02020603050405020304" pitchFamily="18" charset="0"/>
              </a:rPr>
              <a:t>στις εγκαταστάσεις της ΕΥ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μετά από την έγκριση της τελικής έκθεσης</a:t>
            </a: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δικαιούχος δε γνωρίζει πριν από τη λήξη του Σχεδίου ότι αυτό έχει επιλεγεί για έλεγχο βάσει εγγράφων, αλλά λαμβάνει επιστολή ειδοποίησης από το οικονομικό Τμήμα του ΙΔΕΠ, μετά από την υποβολή της τελικής έκθεσης. Στην επιστολή αναγράφονται αναλυτικά τα επιπλέον αποδεικτικά/υποστηρικτικά έγγραφα που θα πρέπει ενδεχομένως να υποβληθούν (εκτός αυτών που υποβλήθηκαν μαζί με την τελική έκθεση), εντός καθορισμένου χρονικού διαστήματος. </a:t>
            </a: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760984"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βάσει εγγράφων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7764814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graphicFrame>
        <p:nvGraphicFramePr>
          <p:cNvPr id="1030" name="TextBox 3">
            <a:extLst>
              <a:ext uri="{FF2B5EF4-FFF2-40B4-BE49-F238E27FC236}">
                <a16:creationId xmlns:a16="http://schemas.microsoft.com/office/drawing/2014/main" id="{BF35551A-5507-128A-2017-3032448A1AA6}"/>
              </a:ext>
            </a:extLst>
          </p:cNvPr>
          <p:cNvGraphicFramePr/>
          <p:nvPr>
            <p:extLst>
              <p:ext uri="{D42A27DB-BD31-4B8C-83A1-F6EECF244321}">
                <p14:modId xmlns:p14="http://schemas.microsoft.com/office/powerpoint/2010/main" val="1979290851"/>
              </p:ext>
            </p:extLst>
          </p:nvPr>
        </p:nvGraphicFramePr>
        <p:xfrm>
          <a:off x="334518" y="1865537"/>
          <a:ext cx="11305817"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20342966-9E46-56B1-3238-E6B8F70D28A6}"/>
              </a:ext>
            </a:extLst>
          </p:cNvPr>
          <p:cNvSpPr txBox="1">
            <a:spLocks/>
          </p:cNvSpPr>
          <p:nvPr/>
        </p:nvSpPr>
        <p:spPr>
          <a:xfrm>
            <a:off x="-2905000" y="4699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(1/3)</a:t>
            </a:r>
          </a:p>
        </p:txBody>
      </p:sp>
      <p:sp>
        <p:nvSpPr>
          <p:cNvPr id="9" name="TextBox 8">
            <a:extLst>
              <a:ext uri="{FF2B5EF4-FFF2-40B4-BE49-F238E27FC236}">
                <a16:creationId xmlns:a16="http://schemas.microsoft.com/office/drawing/2014/main" id="{CFD41DBE-D4ED-D00E-3FA0-C74CD5DE92DC}"/>
              </a:ext>
            </a:extLst>
          </p:cNvPr>
          <p:cNvSpPr txBox="1"/>
          <p:nvPr/>
        </p:nvSpPr>
        <p:spPr>
          <a:xfrm>
            <a:off x="119336" y="768078"/>
            <a:ext cx="7981122" cy="1092607"/>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800" b="1" dirty="0"/>
          </a:p>
          <a:p>
            <a:pPr algn="just"/>
            <a:endParaRPr lang="el-GR" sz="9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3416074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80353"/>
            <a:ext cx="10945216" cy="83407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ελέγχων  Κάποια από τα σχέδια αυτά επιλέγονται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τυχαία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random selection)</a:t>
            </a:r>
            <a:r>
              <a:rPr lang="el-GR" dirty="0">
                <a:latin typeface="Times New Roman" panose="02020603050405020304" pitchFamily="18" charset="0"/>
                <a:cs typeface="Times New Roman" panose="02020603050405020304" pitchFamily="18" charset="0"/>
                <a:sym typeface="Wingdings" panose="05000000000000000000" pitchFamily="2" charset="2"/>
              </a:rPr>
              <a:t> και άλλα, </a:t>
            </a:r>
            <a:r>
              <a:rPr lang="el-GR" u="sng" dirty="0">
                <a:latin typeface="Times New Roman" panose="02020603050405020304" pitchFamily="18" charset="0"/>
                <a:cs typeface="Times New Roman" panose="02020603050405020304" pitchFamily="18" charset="0"/>
                <a:sym typeface="Wingdings" panose="05000000000000000000" pitchFamily="2" charset="2"/>
              </a:rPr>
              <a:t>στη βάση κινδύνου</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(risk-based selection)</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Υπάρχει η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δυνατότητα διεξαγωγής ελέγχων αυτού του είδους σε επιπρόσθετα σχέδια</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(πέραν των σχεδίων που ανήκουν στο αρχικά επιλεγμένο δείγμα), εάν η ΕΥ κρίνει ότι υπάρχουν βάσιμοι λόγοι</a:t>
            </a:r>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Αποσκοπούν στη συλλογή επιπρόσθετων αποδεικτικών της υλοποίησης των δραστηριοτήτων και της παραγωγής των αποτελεσμάτων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Απευθείας επαλήθευση της υλοποίησης και της </a:t>
            </a:r>
            <a:r>
              <a:rPr lang="el-GR" u="sng" dirty="0" err="1">
                <a:latin typeface="Times New Roman" panose="02020603050405020304" pitchFamily="18" charset="0"/>
                <a:cs typeface="Times New Roman" panose="02020603050405020304" pitchFamily="18" charset="0"/>
                <a:sym typeface="Wingdings" panose="05000000000000000000" pitchFamily="2" charset="2"/>
              </a:rPr>
              <a:t>επιλεξιμότητας</a:t>
            </a:r>
            <a:r>
              <a:rPr lang="el-GR" u="sng" dirty="0">
                <a:latin typeface="Times New Roman" panose="02020603050405020304" pitchFamily="18" charset="0"/>
                <a:cs typeface="Times New Roman" panose="02020603050405020304" pitchFamily="18" charset="0"/>
                <a:sym typeface="Wingdings" panose="05000000000000000000" pitchFamily="2" charset="2"/>
              </a:rPr>
              <a:t> όλων των δραστηριοτήτων του έργου και των συμμετεχόντων σ’ αυτές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Διενεργούνται από την ΕΥ </a:t>
            </a:r>
            <a:r>
              <a:rPr lang="el-GR" u="sng" dirty="0">
                <a:latin typeface="Times New Roman" panose="02020603050405020304" pitchFamily="18" charset="0"/>
                <a:cs typeface="Times New Roman" panose="02020603050405020304" pitchFamily="18" charset="0"/>
                <a:sym typeface="Wingdings" panose="05000000000000000000" pitchFamily="2" charset="2"/>
              </a:rPr>
              <a:t>στις εγκαταστάσεις του συντονιστή</a:t>
            </a:r>
            <a:r>
              <a:rPr lang="el-GR" dirty="0">
                <a:latin typeface="Times New Roman" panose="02020603050405020304" pitchFamily="18" charset="0"/>
                <a:cs typeface="Times New Roman" panose="02020603050405020304" pitchFamily="18" charset="0"/>
                <a:sym typeface="Wingdings" panose="05000000000000000000" pitchFamily="2" charset="2"/>
              </a:rPr>
              <a:t> (ή σε οποιεσδήποτε άλλες εγκαταστάσεις που είναι συναφείς για την εκτέλεση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διεξαγωγή τους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απαιτεί τη συμμετοχή εξωτερικών εμπειρογνωμόνων</a:t>
            </a:r>
            <a:r>
              <a:rPr lang="el-GR" dirty="0">
                <a:latin typeface="Times New Roman" panose="02020603050405020304" pitchFamily="18" charset="0"/>
                <a:cs typeface="Times New Roman" panose="02020603050405020304" pitchFamily="18" charset="0"/>
                <a:sym typeface="Wingdings" panose="05000000000000000000" pitchFamily="2" charset="2"/>
              </a:rPr>
              <a:t>  Ο συντονιστής υποχρεούται να τους παρέχει πρόσβαση στους χώρους και τις εγκαταστάσεις του, κατά τον ίδιο τρόπο που την επιτρέπει για το προσωπικό της ΕΥ</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593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(2/3)</a:t>
            </a:r>
          </a:p>
        </p:txBody>
      </p:sp>
    </p:spTree>
    <p:extLst>
      <p:ext uri="{BB962C8B-B14F-4D97-AF65-F5344CB8AC3E}">
        <p14:creationId xmlns:p14="http://schemas.microsoft.com/office/powerpoint/2010/main" val="19449646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7" y="1314067"/>
            <a:ext cx="10071613"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343814"/>
            <a:ext cx="10441159" cy="41703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Κατά τη διεξαγωγή τους, ο δικαιούχος πρέπει να επιτρέπει στην ΕΥ την </a:t>
            </a:r>
            <a:r>
              <a:rPr lang="el-GR" u="sng" dirty="0">
                <a:latin typeface="Times New Roman" panose="02020603050405020304" pitchFamily="18" charset="0"/>
                <a:cs typeface="Times New Roman" panose="02020603050405020304" pitchFamily="18" charset="0"/>
                <a:sym typeface="Wingdings" panose="05000000000000000000" pitchFamily="2" charset="2"/>
              </a:rPr>
              <a:t>πρόσβαση στην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καταχώρηση των δαπανών του έργου στους λογαριασμούς του και στα αρχεία προσωπικού</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του</a:t>
            </a:r>
            <a:r>
              <a:rPr lang="el-GR" dirty="0">
                <a:latin typeface="Times New Roman" panose="02020603050405020304" pitchFamily="18" charset="0"/>
                <a:cs typeface="Times New Roman" panose="02020603050405020304" pitchFamily="18" charset="0"/>
                <a:sym typeface="Wingdings" panose="05000000000000000000" pitchFamily="2" charset="2"/>
              </a:rPr>
              <a:t>  Διασφάλιση από πλευράς δικαιούχου ότι όλες οι ζητούμενες πληροφορίες είναι άμεσα </a:t>
            </a: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διαθέσιμες</a:t>
            </a: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Οι πληροφορίες που παρέχονται κατά τη διάρκειά τους πρέπει να είναι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ακριβείς, σαφείς, πλήρεις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και στην απαιτούμενη μορφή</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Διεξάγονται μετά από έγκαιρη γραπτή ενημέρωση του δικαιούχου και από κοινού</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καθορισμό</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ημερομηνίας </a:t>
            </a: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(3/3)</a:t>
            </a:r>
          </a:p>
        </p:txBody>
      </p:sp>
      <p:pic>
        <p:nvPicPr>
          <p:cNvPr id="1026" name="Picture 2" descr="Man-writing-on-clipboard-hi-vis_iStock-1205235181">
            <a:extLst>
              <a:ext uri="{FF2B5EF4-FFF2-40B4-BE49-F238E27FC236}">
                <a16:creationId xmlns:a16="http://schemas.microsoft.com/office/drawing/2014/main" id="{9D99A84C-8703-F8D3-FDEC-867563B00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1617" y="973133"/>
            <a:ext cx="3126973" cy="195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844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p:cNvSpPr txBox="1">
            <a:spLocks/>
          </p:cNvSpPr>
          <p:nvPr/>
        </p:nvSpPr>
        <p:spPr>
          <a:xfrm>
            <a:off x="2121860" y="672150"/>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9" name="Title 1">
            <a:extLst>
              <a:ext uri="{FF2B5EF4-FFF2-40B4-BE49-F238E27FC236}">
                <a16:creationId xmlns:a16="http://schemas.microsoft.com/office/drawing/2014/main" id="{1970FC3A-1CB8-083F-0142-B20849B73842}"/>
              </a:ext>
            </a:extLst>
          </p:cNvPr>
          <p:cNvSpPr txBox="1">
            <a:spLocks/>
          </p:cNvSpPr>
          <p:nvPr/>
        </p:nvSpPr>
        <p:spPr>
          <a:xfrm>
            <a:off x="-2328936" y="5273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Επιτόπιος Έλεγχος μετά την ολοκλήρωση του έργου</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D1C8C6C-C9C6-01F0-6AAE-5F778843794C}"/>
              </a:ext>
            </a:extLst>
          </p:cNvPr>
          <p:cNvSpPr txBox="1"/>
          <p:nvPr/>
        </p:nvSpPr>
        <p:spPr>
          <a:xfrm>
            <a:off x="263352" y="703498"/>
            <a:ext cx="11664735" cy="5524589"/>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Για τους επιτόπιους ελέγχους που διεξάγονται μετά την ολοκλήρωση του έργου ισχύουν επιπλέον τα ακόλουθα</a:t>
            </a:r>
            <a:r>
              <a:rPr lang="el-GR" sz="2000" b="1" dirty="0"/>
              <a:t>:</a:t>
            </a:r>
            <a:endParaRPr lang="el-GR" sz="1000" b="1" u="sng" dirty="0"/>
          </a:p>
          <a:p>
            <a:pPr algn="just"/>
            <a:endParaRPr lang="el-GR" sz="1000" b="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Εκτός από τον ποιοτικό, εμπεριέχουν και «οικονομικό έλεγχο» (</a:t>
            </a:r>
            <a:r>
              <a:rPr lang="en-GB" b="1" u="sng" dirty="0">
                <a:latin typeface="Times New Roman" panose="02020603050405020304" pitchFamily="18" charset="0"/>
                <a:cs typeface="Times New Roman" panose="02020603050405020304" pitchFamily="18" charset="0"/>
              </a:rPr>
              <a:t>audit check), </a:t>
            </a:r>
            <a:r>
              <a:rPr lang="el-GR" b="1" u="sng" dirty="0">
                <a:latin typeface="Times New Roman" panose="02020603050405020304" pitchFamily="18" charset="0"/>
                <a:cs typeface="Times New Roman" panose="02020603050405020304" pitchFamily="18" charset="0"/>
              </a:rPr>
              <a:t>ο οποίος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Συνήθως διενεργείται από </a:t>
            </a:r>
            <a:r>
              <a:rPr lang="el-GR" u="sng" dirty="0">
                <a:latin typeface="Times New Roman" panose="02020603050405020304" pitchFamily="18" charset="0"/>
                <a:cs typeface="Times New Roman" panose="02020603050405020304" pitchFamily="18" charset="0"/>
                <a:sym typeface="Wingdings" panose="05000000000000000000" pitchFamily="2" charset="2"/>
              </a:rPr>
              <a:t>την υπηρεσία λογιστικού ελέγχου της ΕΥ</a:t>
            </a:r>
            <a:r>
              <a:rPr lang="el-GR" dirty="0">
                <a:latin typeface="Times New Roman" panose="02020603050405020304" pitchFamily="18" charset="0"/>
                <a:cs typeface="Times New Roman" panose="02020603050405020304" pitchFamily="18" charset="0"/>
                <a:sym typeface="Wingdings" panose="05000000000000000000" pitchFamily="2" charset="2"/>
              </a:rPr>
              <a:t>. Σπανιότερα μπορεί να διενεργηθεί από εξωτερικές ελεγκτικές εταιρείες (με τις οποίες συνάπτει συμφωνία η ΕΥ) και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ακόμη πιο σπάνια, από την ίδια την Ευρωπαϊκή Επιτροπή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Δεν αποσκοπεί στην εξακρίβωση του πραγματικού κόστους των δραστηριοτήτων του σχεδίου, άρα,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κατά κανόνα, δεν ελέγχει έγγραφα που σχετίζονται με τα παραχθέντα έξοδα</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Αποσκοπεί είτε σε ένα από τα ακόλουθα είτε σε συνδυασμό τους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r>
              <a:rPr lang="el-GR" sz="1700" u="sng" dirty="0">
                <a:solidFill>
                  <a:srgbClr val="308879"/>
                </a:solidFill>
                <a:latin typeface="Times New Roman" panose="02020603050405020304" pitchFamily="18" charset="0"/>
                <a:cs typeface="Times New Roman" panose="02020603050405020304" pitchFamily="18" charset="0"/>
              </a:rPr>
              <a:t>Εξακρίβωση του επιπέδου συμμόρφωσης της οικονομικής διαχείρισης του έργου με τους όρους της Συμφωνίας Επιχορήγησης</a:t>
            </a:r>
            <a:r>
              <a:rPr lang="el-GR" sz="1700" dirty="0">
                <a:solidFill>
                  <a:srgbClr val="308879"/>
                </a:solidFill>
                <a:latin typeface="Times New Roman" panose="02020603050405020304" pitchFamily="18" charset="0"/>
                <a:cs typeface="Times New Roman" panose="02020603050405020304" pitchFamily="18" charset="0"/>
              </a:rPr>
              <a:t>: Συλλογή δεδομένων από τους πλήρεις λογαριασμούς του έργου και τα προσωπικά δεδομένα των συμμετεχόντων στο έργο (ατομικές καταστάσεις μισθοδοσίας, συμβόλαια </a:t>
            </a:r>
            <a:r>
              <a:rPr lang="el-GR" sz="1700" dirty="0" err="1">
                <a:solidFill>
                  <a:srgbClr val="308879"/>
                </a:solidFill>
                <a:latin typeface="Times New Roman" panose="02020603050405020304" pitchFamily="18" charset="0"/>
                <a:cs typeface="Times New Roman" panose="02020603050405020304" pitchFamily="18" charset="0"/>
              </a:rPr>
              <a:t>εργοδότησης</a:t>
            </a:r>
            <a:r>
              <a:rPr lang="el-GR" sz="1700" dirty="0">
                <a:solidFill>
                  <a:srgbClr val="308879"/>
                </a:solidFill>
                <a:latin typeface="Times New Roman" panose="02020603050405020304" pitchFamily="18" charset="0"/>
                <a:cs typeface="Times New Roman" panose="02020603050405020304" pitchFamily="18" charset="0"/>
              </a:rPr>
              <a:t> κτλ.), Διαπίστωση του κατά πόσον ακολουθήθηκαν λογιστικές πρακτικές που συμβαδίζουν με την Εθνική Νομοθεσία της χώρας του συντονιστή και τα διεθνή λογιστικά πρότυπα </a:t>
            </a:r>
            <a:r>
              <a:rPr lang="el-GR" sz="1700" dirty="0" err="1">
                <a:solidFill>
                  <a:srgbClr val="308879"/>
                </a:solidFill>
                <a:latin typeface="Times New Roman" panose="02020603050405020304" pitchFamily="18" charset="0"/>
                <a:cs typeface="Times New Roman" panose="02020603050405020304" pitchFamily="18" charset="0"/>
              </a:rPr>
              <a:t>κ.ά</a:t>
            </a:r>
            <a:endParaRPr lang="el-GR" sz="1700" dirty="0">
              <a:solidFill>
                <a:srgbClr val="308879"/>
              </a:solidFill>
              <a:latin typeface="Times New Roman" panose="02020603050405020304" pitchFamily="18" charset="0"/>
              <a:cs typeface="Times New Roman" panose="02020603050405020304" pitchFamily="18" charset="0"/>
            </a:endParaRPr>
          </a:p>
          <a:p>
            <a:pPr algn="just"/>
            <a:endParaRPr lang="el-GR" sz="1000" dirty="0">
              <a:solidFill>
                <a:srgbClr val="308879"/>
              </a:solidFill>
              <a:latin typeface="Times New Roman" panose="02020603050405020304" pitchFamily="18" charset="0"/>
              <a:cs typeface="Times New Roman" panose="02020603050405020304" pitchFamily="18" charset="0"/>
            </a:endParaRPr>
          </a:p>
          <a:p>
            <a:pPr algn="just"/>
            <a:r>
              <a:rPr lang="el-GR" sz="1700" u="sng" dirty="0">
                <a:solidFill>
                  <a:srgbClr val="308879"/>
                </a:solidFill>
                <a:latin typeface="Times New Roman" panose="02020603050405020304" pitchFamily="18" charset="0"/>
                <a:cs typeface="Times New Roman" panose="02020603050405020304" pitchFamily="18" charset="0"/>
              </a:rPr>
              <a:t>Αξιολόγηση της αποδοτικότητας του χρηματοδοτικού μοντέλου που χρησιμοποιείται</a:t>
            </a:r>
            <a:r>
              <a:rPr lang="el-GR" sz="1700" dirty="0">
                <a:solidFill>
                  <a:srgbClr val="308879"/>
                </a:solidFill>
                <a:latin typeface="Times New Roman" panose="02020603050405020304" pitchFamily="18" charset="0"/>
                <a:cs typeface="Times New Roman" panose="02020603050405020304" pitchFamily="18" charset="0"/>
              </a:rPr>
              <a:t>: Σε αυτή την περίπτωση οι ελεγκτές διατηρούν το δικαίωμα να ελέγξουν έγγραφα που σχετίζονται με τα παραχθέντα έξοδα των δραστηριοτήτων. Όποια, </a:t>
            </a:r>
          </a:p>
          <a:p>
            <a:pPr algn="just"/>
            <a:r>
              <a:rPr lang="el-GR" sz="1700" dirty="0">
                <a:solidFill>
                  <a:srgbClr val="308879"/>
                </a:solidFill>
                <a:latin typeface="Times New Roman" panose="02020603050405020304" pitchFamily="18" charset="0"/>
                <a:cs typeface="Times New Roman" panose="02020603050405020304" pitchFamily="18" charset="0"/>
              </a:rPr>
              <a:t>όμως, ευρήματα προκύψουν δεν μπορούν να έχουν οικονομικές επιπτώσεις στον δικαιούχο (εκτός σε περιπτώσεις απάτης)</a:t>
            </a:r>
            <a:endParaRPr lang="el-GR" sz="1700"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184249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16969"/>
            <a:ext cx="11449272" cy="506215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Εκτός από τη χορηγούσα αρχή (ΕΥ) και την Ευρωπαϊκή Επιτροπή, οι ακόλουθοι φορείς μπορούν να διενεργούν λογιστικούς και άλλους ελέγχους ή έρευνες, κατά τη διάρκεια της δράσης ή μετέπειτα</a:t>
            </a:r>
            <a:r>
              <a:rPr lang="el-GR" sz="2000" dirty="0"/>
              <a:t>:</a:t>
            </a:r>
          </a:p>
          <a:p>
            <a:pPr algn="just"/>
            <a:endParaRPr lang="el-GR" sz="2000" dirty="0"/>
          </a:p>
          <a:p>
            <a:pPr marL="285750" lvl="0" indent="-285750" algn="just">
              <a:spcAft>
                <a:spcPts val="900"/>
              </a:spcAft>
              <a:buFont typeface="Wingdings" panose="05000000000000000000" pitchFamily="2" charset="2"/>
              <a:buChar char="ü"/>
            </a:pPr>
            <a:r>
              <a:rPr lang="el-GR" dirty="0">
                <a:solidFill>
                  <a:srgbClr val="000000"/>
                </a:solidFill>
                <a:latin typeface="Times New Roman" panose="02020603050405020304" pitchFamily="18" charset="0"/>
                <a:ea typeface="Calibri" panose="020F0502020204030204" pitchFamily="34" charset="0"/>
              </a:rPr>
              <a:t>Η</a:t>
            </a:r>
            <a:r>
              <a:rPr lang="el-GR" sz="1800" dirty="0">
                <a:solidFill>
                  <a:srgbClr val="000000"/>
                </a:solidFill>
                <a:effectLst/>
                <a:latin typeface="Times New Roman" panose="02020603050405020304" pitchFamily="18" charset="0"/>
                <a:ea typeface="Calibri" panose="020F0502020204030204" pitchFamily="34" charset="0"/>
              </a:rPr>
              <a:t> Ευρωπαϊκή Υπηρεσία Καταπολέμησης της Απάτης (OLAF) βάσει των κανονισμών αριθ. 883/2013</a:t>
            </a:r>
            <a:r>
              <a:rPr lang="el-GR" sz="1800" baseline="30000" dirty="0">
                <a:solidFill>
                  <a:srgbClr val="000000"/>
                </a:solidFill>
                <a:effectLst/>
                <a:latin typeface="Times New Roman" panose="02020603050405020304" pitchFamily="18" charset="0"/>
                <a:ea typeface="Calibri" panose="020F0502020204030204" pitchFamily="34" charset="0"/>
              </a:rPr>
              <a:t> </a:t>
            </a:r>
            <a:r>
              <a:rPr lang="el-GR" sz="1800" dirty="0">
                <a:solidFill>
                  <a:srgbClr val="000000"/>
                </a:solidFill>
                <a:effectLst/>
                <a:latin typeface="Times New Roman" panose="02020603050405020304" pitchFamily="18" charset="0"/>
                <a:ea typeface="Calibri" panose="020F0502020204030204" pitchFamily="34" charset="0"/>
              </a:rPr>
              <a:t>και αριθ. 2185/96</a:t>
            </a:r>
          </a:p>
          <a:p>
            <a:pPr lvl="0" algn="just">
              <a:spcAft>
                <a:spcPts val="900"/>
              </a:spcAft>
            </a:pPr>
            <a:endParaRPr lang="el-GR" sz="1800" dirty="0">
              <a:solidFill>
                <a:srgbClr val="000000"/>
              </a:solidFill>
              <a:effectLst/>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Calibri" panose="020F0502020204030204" pitchFamily="34" charset="0"/>
              </a:rPr>
              <a:t>Η </a:t>
            </a:r>
            <a:r>
              <a:rPr lang="el-GR" sz="1800" dirty="0">
                <a:effectLst/>
                <a:latin typeface="Times New Roman" panose="02020603050405020304" pitchFamily="18" charset="0"/>
                <a:ea typeface="Calibri" panose="020F0502020204030204" pitchFamily="34" charset="0"/>
              </a:rPr>
              <a:t>Ευρωπαϊκή Εισαγγελία (EPPO) βάσει του κανονισμού (ΕΕ) 2017/1939</a:t>
            </a:r>
          </a:p>
          <a:p>
            <a:pPr lvl="0" algn="just">
              <a:spcAft>
                <a:spcPts val="900"/>
              </a:spcAft>
            </a:pPr>
            <a:endParaRPr lang="el-GR" dirty="0">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dirty="0">
                <a:latin typeface="Times New Roman" panose="02020603050405020304" pitchFamily="18" charset="0"/>
                <a:ea typeface="Calibri" panose="020F0502020204030204" pitchFamily="34" charset="0"/>
              </a:rPr>
              <a:t>Τ</a:t>
            </a:r>
            <a:r>
              <a:rPr lang="el-GR" sz="1800" dirty="0">
                <a:effectLst/>
                <a:latin typeface="Times New Roman" panose="02020603050405020304" pitchFamily="18" charset="0"/>
                <a:ea typeface="Calibri" panose="020F0502020204030204" pitchFamily="34" charset="0"/>
              </a:rPr>
              <a:t>ο Ευρωπαϊκό Ελεγκτικό Συνέδριο (ΕΕΣ), βάσει του άρθρου 287 της Συνθήκης για τη λειτουργία της Ευρωπαϊκής Ένωσης (ΣΛΕΕ) και του άρθρου 257 του δημοσιονομικού κανονισμού (ΕΕ) 2018/1046</a:t>
            </a:r>
          </a:p>
          <a:p>
            <a:pPr lvl="0" algn="just">
              <a:spcAft>
                <a:spcPts val="900"/>
              </a:spcAft>
            </a:pPr>
            <a:endParaRPr lang="el-GR" dirty="0">
              <a:latin typeface="Times New Roman" panose="02020603050405020304" pitchFamily="18" charset="0"/>
              <a:ea typeface="Calibri" panose="020F0502020204030204" pitchFamily="34" charset="0"/>
            </a:endParaRPr>
          </a:p>
          <a:p>
            <a:pPr lvl="0" algn="just">
              <a:spcAft>
                <a:spcPts val="900"/>
              </a:spcAft>
            </a:pPr>
            <a:endParaRPr lang="el-GR" dirty="0">
              <a:latin typeface="Times New Roman" panose="02020603050405020304" pitchFamily="18" charset="0"/>
              <a:ea typeface="Calibri" panose="020F0502020204030204" pitchFamily="34" charset="0"/>
            </a:endParaRPr>
          </a:p>
          <a:p>
            <a:pPr marL="984250" indent="-984250" algn="just">
              <a:lnSpc>
                <a:spcPct val="95000"/>
              </a:lnSpc>
              <a:tabLst>
                <a:tab pos="984250" algn="l"/>
              </a:tabLst>
            </a:pPr>
            <a:r>
              <a:rPr lang="el-GR" sz="1700" i="1" u="sng" dirty="0">
                <a:latin typeface="Times New Roman" panose="02020603050405020304" pitchFamily="18" charset="0"/>
              </a:rPr>
              <a:t>Σημείωση</a:t>
            </a:r>
            <a:r>
              <a:rPr lang="el-GR" sz="1700" i="1" dirty="0">
                <a:latin typeface="Times New Roman" panose="02020603050405020304" pitchFamily="18" charset="0"/>
              </a:rPr>
              <a:t>: Όταν η χορηγούσα αρχή δεν είναι η Ευρωπαϊκή Επιτροπή, η τελευταία έχει τα ίδια δικαιώματα διενέργειας ελέγχων, αξιολογήσεων και λογιστικών ελέγχων με τη χορηγούσα αρχή.</a:t>
            </a:r>
          </a:p>
          <a:p>
            <a:pPr marL="266700" indent="-266700" algn="just">
              <a:lnSpc>
                <a:spcPct val="95000"/>
              </a:lnSpc>
              <a:tabLst>
                <a:tab pos="231775" algn="l"/>
              </a:tabLst>
            </a:pPr>
            <a:r>
              <a:rPr lang="el-GR" sz="1700" i="1" dirty="0">
                <a:effectLst/>
                <a:latin typeface="Times New Roman" panose="02020603050405020304" pitchFamily="18" charset="0"/>
                <a:ea typeface="Times New Roman" panose="02020603050405020304" pitchFamily="18" charset="0"/>
              </a:rPr>
              <a:t>	</a:t>
            </a:r>
            <a:endParaRPr lang="el-GR" sz="1700" i="1" dirty="0"/>
          </a:p>
          <a:p>
            <a:pPr marL="285750" indent="-285750" algn="just">
              <a:buFont typeface="Wingdings" panose="05000000000000000000" pitchFamily="2" charset="2"/>
              <a:buChar char="q"/>
            </a:pPr>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470373" y="3549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Φορείς που δικαιούνται να διενεργούν ελέγχους</a:t>
            </a:r>
            <a:endParaRPr lang="en-GB" sz="2800" b="1" dirty="0">
              <a:solidFill>
                <a:schemeClr val="bg1"/>
              </a:solidFill>
              <a:ea typeface="+mj-ea"/>
              <a:cs typeface="+mj-cs"/>
            </a:endParaRPr>
          </a:p>
        </p:txBody>
      </p:sp>
    </p:spTree>
    <p:extLst>
      <p:ext uri="{BB962C8B-B14F-4D97-AF65-F5344CB8AC3E}">
        <p14:creationId xmlns:p14="http://schemas.microsoft.com/office/powerpoint/2010/main" val="22912968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47052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Συνέπειες ελέγχων</a:t>
            </a:r>
            <a:endParaRPr lang="en-GB" sz="2800" b="1" dirty="0">
              <a:solidFill>
                <a:schemeClr val="bg1"/>
              </a:solidFill>
              <a:ea typeface="+mj-ea"/>
              <a:cs typeface="+mj-cs"/>
            </a:endParaRPr>
          </a:p>
        </p:txBody>
      </p:sp>
      <p:graphicFrame>
        <p:nvGraphicFramePr>
          <p:cNvPr id="4" name="Diagram 3">
            <a:extLst>
              <a:ext uri="{FF2B5EF4-FFF2-40B4-BE49-F238E27FC236}">
                <a16:creationId xmlns:a16="http://schemas.microsoft.com/office/drawing/2014/main" id="{E66CBC3C-3BC7-2973-232B-73756C0BE19D}"/>
              </a:ext>
            </a:extLst>
          </p:cNvPr>
          <p:cNvGraphicFramePr/>
          <p:nvPr>
            <p:extLst>
              <p:ext uri="{D42A27DB-BD31-4B8C-83A1-F6EECF244321}">
                <p14:modId xmlns:p14="http://schemas.microsoft.com/office/powerpoint/2010/main" val="1445497524"/>
              </p:ext>
            </p:extLst>
          </p:nvPr>
        </p:nvGraphicFramePr>
        <p:xfrm>
          <a:off x="1199456" y="1556794"/>
          <a:ext cx="9143893" cy="4032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381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18514</TotalTime>
  <Words>14940</Words>
  <Application>Microsoft Office PowerPoint</Application>
  <PresentationFormat>Widescreen</PresentationFormat>
  <Paragraphs>2194</Paragraphs>
  <Slides>109</Slides>
  <Notes>92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109</vt:i4>
      </vt:variant>
    </vt:vector>
  </HeadingPairs>
  <TitlesOfParts>
    <vt:vector size="117" baseType="lpstr">
      <vt:lpstr>Arial</vt:lpstr>
      <vt:lpstr>Calibri</vt:lpstr>
      <vt:lpstr>Calibri Light</vt:lpstr>
      <vt:lpstr>Cambria</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Stelios Ioannou</cp:lastModifiedBy>
  <cp:revision>3790</cp:revision>
  <cp:lastPrinted>2019-09-09T07:06:08Z</cp:lastPrinted>
  <dcterms:created xsi:type="dcterms:W3CDTF">2017-01-13T12:48:53Z</dcterms:created>
  <dcterms:modified xsi:type="dcterms:W3CDTF">2024-06-17T09:16:08Z</dcterms:modified>
</cp:coreProperties>
</file>