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79" r:id="rId3"/>
    <p:sldId id="280" r:id="rId4"/>
    <p:sldId id="281" r:id="rId5"/>
    <p:sldId id="282" r:id="rId6"/>
    <p:sldId id="283" r:id="rId7"/>
    <p:sldId id="284" r:id="rId8"/>
    <p:sldId id="286" r:id="rId9"/>
    <p:sldId id="287" r:id="rId10"/>
    <p:sldId id="285" r:id="rId11"/>
    <p:sldId id="278" r:id="rId12"/>
    <p:sldId id="275" r:id="rId13"/>
    <p:sldId id="277" r:id="rId14"/>
  </p:sldIdLst>
  <p:sldSz cx="12192000" cy="6858000"/>
  <p:notesSz cx="7010400" cy="9296400"/>
  <p:defaultTextStyle>
    <a:defPPr>
      <a:defRPr lang="en-C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B6ECCD6-94F1-F1D6-7899-D3A3F7E9BCE3}" name="Marianna Demosthenous" initials="MD" userId="S::mdemosthenous@idep.org.cy::719050f4-f7f1-4536-8df0-d833449f0e1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73B5"/>
    <a:srgbClr val="3C9A92"/>
    <a:srgbClr val="DAEEF3"/>
    <a:srgbClr val="A5A5A5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–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799B23B-EC83-4686-B30A-512413B5E67A}" styleName="Light Style 3 –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–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78016" autoAdjust="0"/>
  </p:normalViewPr>
  <p:slideViewPr>
    <p:cSldViewPr snapToGrid="0" snapToObjects="1">
      <p:cViewPr varScale="1">
        <p:scale>
          <a:sx n="53" d="100"/>
          <a:sy n="53" d="100"/>
        </p:scale>
        <p:origin x="13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312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D795D7B-E78B-014A-A6C4-9E207AD6AFC5}" type="datetimeFigureOut">
              <a:rPr lang="en-CY" smtClean="0"/>
              <a:t>11/12/2024</a:t>
            </a:fld>
            <a:endParaRPr lang="en-C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8B61CE1-8C89-F949-9336-928DF84402E2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1676291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Κανονισμός του Ευρωπαϊκού Κοινοβουλίου και του Συμβουλίου της Ευρώπης για την προστασία των φυσικών προσώπων έναντι της </a:t>
            </a:r>
            <a:r>
              <a:rPr lang="el-GR" b="1" dirty="0"/>
              <a:t>επεξεργασίας δεδομένων από θεσμικά όργανα και τους οργανισμούς της Ένωσης</a:t>
            </a:r>
            <a:r>
              <a:rPr lang="el-GR" dirty="0"/>
              <a:t> και την ελεύθερη κυκλοφορά των δεδομένων αυτών. </a:t>
            </a:r>
          </a:p>
          <a:p>
            <a:endParaRPr lang="el-GR" dirty="0"/>
          </a:p>
          <a:p>
            <a:r>
              <a:rPr lang="el-GR" b="1" dirty="0"/>
              <a:t>Υπεύθυνος επεξεργασίας (</a:t>
            </a:r>
            <a:r>
              <a:rPr lang="en-GB" b="1" dirty="0"/>
              <a:t>controller): </a:t>
            </a:r>
            <a:r>
              <a:rPr lang="el-GR" dirty="0"/>
              <a:t>καθορίζει τους στόχους και τρόπο επεξεργασίας των δεδομένων </a:t>
            </a:r>
          </a:p>
          <a:p>
            <a:r>
              <a:rPr lang="el-GR" b="1" dirty="0"/>
              <a:t>Εκτελών την επεξεργασίας (</a:t>
            </a:r>
            <a:r>
              <a:rPr lang="en-GB" b="1" dirty="0"/>
              <a:t>processor): </a:t>
            </a:r>
            <a:r>
              <a:rPr lang="el-GR" dirty="0"/>
              <a:t>επεξεργάζεται δεδομένα για λογαριασμό του υπεύθυνου επεξεργασίας</a:t>
            </a:r>
          </a:p>
          <a:p>
            <a:r>
              <a:rPr lang="el-GR" b="1" dirty="0"/>
              <a:t>Διαφανής: </a:t>
            </a:r>
            <a:r>
              <a:rPr lang="el-GR" dirty="0"/>
              <a:t>πληροφόρηση ατόμων για τον τρόπο, τον σκοπό και τα μέσα επεξεργασίας.</a:t>
            </a:r>
          </a:p>
          <a:p>
            <a:endParaRPr lang="el-GR" dirty="0"/>
          </a:p>
          <a:p>
            <a:r>
              <a:rPr lang="el-GR" b="1" dirty="0"/>
              <a:t>Παραδείγματα δεδομένων: </a:t>
            </a:r>
            <a:r>
              <a:rPr lang="en-GB" dirty="0"/>
              <a:t>first name, last name, date of birth, gender, nationality, fewer opportunities. 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B61CE1-8C89-F949-9336-928DF84402E2}" type="slidenum">
              <a:rPr lang="en-CY" smtClean="0"/>
              <a:t>3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10474900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b="1" dirty="0"/>
              <a:t>Απόρρητο: </a:t>
            </a:r>
            <a:r>
              <a:rPr lang="el-GR" dirty="0" err="1"/>
              <a:t>ιδιωτικότητα</a:t>
            </a:r>
            <a:r>
              <a:rPr lang="el-GR" dirty="0"/>
              <a:t>, προστασία από μη εξουσιοδοτημένη πρόσβαση </a:t>
            </a:r>
          </a:p>
          <a:p>
            <a:r>
              <a:rPr lang="el-GR" b="1" dirty="0"/>
              <a:t>Ακεραιότητα: </a:t>
            </a:r>
            <a:r>
              <a:rPr lang="el-GR" dirty="0"/>
              <a:t>συνοχή και ακρίβεια δεδομένων, προστασία από αλλοιώσεις π.χ. παραβίαση εμπιστευτικότητας</a:t>
            </a:r>
          </a:p>
          <a:p>
            <a:r>
              <a:rPr lang="el-GR" b="1" dirty="0"/>
              <a:t>Διαθεσιμότητα: </a:t>
            </a:r>
            <a:r>
              <a:rPr lang="el-GR" dirty="0"/>
              <a:t>πρόσβαση σε εξουσιοδοτημένα άτομα, συντήρηση συστημάτων και εξοπλισμού </a:t>
            </a:r>
          </a:p>
          <a:p>
            <a:r>
              <a:rPr lang="el-GR" b="1" dirty="0"/>
              <a:t>Αξιοπιστία: </a:t>
            </a:r>
            <a:r>
              <a:rPr lang="el-GR" dirty="0"/>
              <a:t>ανάκαμψη και έγκαιρη επαναφορά συστημάτων </a:t>
            </a:r>
          </a:p>
          <a:p>
            <a:endParaRPr lang="el-GR" dirty="0"/>
          </a:p>
          <a:p>
            <a:r>
              <a:rPr lang="el-GR" b="1" dirty="0"/>
              <a:t>Ασφαλή πρωτόκολλα διαβίβασης: </a:t>
            </a:r>
            <a:r>
              <a:rPr lang="el-GR" dirty="0"/>
              <a:t>π.χ. ασφαλείς συνδέσεις στο διαδίκτυο, κρυπτογραφημένα </a:t>
            </a:r>
            <a:r>
              <a:rPr lang="en-GB" dirty="0"/>
              <a:t>emails, </a:t>
            </a:r>
            <a:r>
              <a:rPr lang="el-GR" dirty="0"/>
              <a:t>εφαρμογές &amp; πλατφόρμες αποθήκευσης </a:t>
            </a:r>
            <a:r>
              <a:rPr lang="en-GB" dirty="0"/>
              <a:t>cloud.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B61CE1-8C89-F949-9336-928DF84402E2}" type="slidenum">
              <a:rPr lang="en-CY" smtClean="0"/>
              <a:t>5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441282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866CC-9009-2949-9780-56EC95908B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D76484-3999-714A-9023-9F69492ACE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B77D51-1DAC-C848-83F9-4B002C9BA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3C44-B2BC-254A-8289-FFF88D70E7BD}" type="datetimeFigureOut">
              <a:rPr lang="en-CY" smtClean="0"/>
              <a:t>11/12/2024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83786A-BF78-2D46-952E-7BF5D87E0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0928F-B7A4-4E41-8DD8-691D679C0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32DFE-3248-5C45-A853-C3E3F529847F}" type="slidenum">
              <a:rPr lang="en-CY" smtClean="0"/>
              <a:t>‹#›</a:t>
            </a:fld>
            <a:endParaRPr lang="en-CY"/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371E8659-9721-BD4A-A6FB-536EB93467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64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652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A572E-5C9E-C149-9316-06AE896D1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B0ADD1-4429-2145-9912-8EF4774667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89E569-3242-734B-ACC3-A97170BD7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3C44-B2BC-254A-8289-FFF88D70E7BD}" type="datetimeFigureOut">
              <a:rPr lang="en-CY" smtClean="0"/>
              <a:t>11/12/2024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551D2-20A5-B145-942D-DFFD5CDB3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AFEA8E-57BA-4C4B-A30F-FCE4BA765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32DFE-3248-5C45-A853-C3E3F529847F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2829713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2BC939-0BEC-454C-BCD3-5328674C8A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17115-05D3-054A-89E0-8E36D0392E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EC04D6-50CE-B043-B9A5-12A7FE973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3C44-B2BC-254A-8289-FFF88D70E7BD}" type="datetimeFigureOut">
              <a:rPr lang="en-CY" smtClean="0"/>
              <a:t>11/12/2024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55C528-DEE6-1643-B136-097C68C67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4BDC4-DCE2-D144-8AD1-34E7A5343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32DFE-3248-5C45-A853-C3E3F529847F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441955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D77A8D-FCE8-B04B-BE5C-9B5896B81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3C44-B2BC-254A-8289-FFF88D70E7BD}" type="datetimeFigureOut">
              <a:rPr lang="en-CY" smtClean="0"/>
              <a:t>11/12/2024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1FC611-1F5A-314D-B7D7-CE011C925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2DE19-8E49-D643-8326-73BC8E51B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32DFE-3248-5C45-A853-C3E3F529847F}" type="slidenum">
              <a:rPr lang="en-CY" smtClean="0"/>
              <a:t>‹#›</a:t>
            </a:fld>
            <a:endParaRPr lang="en-CY"/>
          </a:p>
        </p:txBody>
      </p:sp>
      <p:pic>
        <p:nvPicPr>
          <p:cNvPr id="8" name="Picture 7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8D03F287-45C7-844B-9283-E95721B248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3313"/>
            <a:ext cx="12192000" cy="6864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980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8D922-8E1C-4046-9E62-32E324108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017AC2-57F3-7F4E-A862-BC13AA384E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AFAB2-D2BF-8940-A0D6-83118396A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3C44-B2BC-254A-8289-FFF88D70E7BD}" type="datetimeFigureOut">
              <a:rPr lang="en-CY" smtClean="0"/>
              <a:t>11/12/2024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3C7FD-2A18-1140-8D7D-AB1F272A9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40C30B-9EDA-5842-AA12-9F122500E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32DFE-3248-5C45-A853-C3E3F529847F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3756699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003D0-A3AC-2043-BD97-657589684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66394-D658-FA40-BF41-1749D5F354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546713-A22F-5C43-9FC2-04B6311235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35F55C-9FD8-9744-890F-BEEF282CD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3C44-B2BC-254A-8289-FFF88D70E7BD}" type="datetimeFigureOut">
              <a:rPr lang="en-CY" smtClean="0"/>
              <a:t>11/12/2024</a:t>
            </a:fld>
            <a:endParaRPr lang="en-C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7AEB2F-7F2B-3E45-96E0-74747A430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C142C-0312-0A4B-B73C-F3C0AAFA8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32DFE-3248-5C45-A853-C3E3F529847F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67775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54330-DCD0-F648-8795-0BBD9BEEB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B626B9-7C30-034B-84E7-EA5AD3CEA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46743D-8177-6845-887A-0943326679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62C78F-A3E0-124F-80D3-1B48F55190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E8F61A-4A37-4E44-8803-C0821C70BA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1F2EAA-4F98-3045-BAAE-2291F365F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3C44-B2BC-254A-8289-FFF88D70E7BD}" type="datetimeFigureOut">
              <a:rPr lang="en-CY" smtClean="0"/>
              <a:t>11/12/2024</a:t>
            </a:fld>
            <a:endParaRPr lang="en-C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15606-DB9A-9B44-8D81-7A6EA86BF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96EF0E-FABB-E24A-8976-0EB38DB14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32DFE-3248-5C45-A853-C3E3F529847F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2483943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2C271-6B20-BC49-A45C-EEBD03F9E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182412-0340-8145-BC4F-0F7E5F83D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3C44-B2BC-254A-8289-FFF88D70E7BD}" type="datetimeFigureOut">
              <a:rPr lang="en-CY" smtClean="0"/>
              <a:t>11/12/2024</a:t>
            </a:fld>
            <a:endParaRPr lang="en-C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AA3B6B-DEA9-9144-9B4B-64A323713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0FB6C9-ADED-AA45-9630-3F292B632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32DFE-3248-5C45-A853-C3E3F529847F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552364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C2F181-204A-C149-94E5-042714FDD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3C44-B2BC-254A-8289-FFF88D70E7BD}" type="datetimeFigureOut">
              <a:rPr lang="en-CY" smtClean="0"/>
              <a:t>11/12/2024</a:t>
            </a:fld>
            <a:endParaRPr lang="en-C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4741DB-39BC-594D-8FC0-B6ED16F30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DF8215-F10B-2540-97EF-217B8E159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32DFE-3248-5C45-A853-C3E3F529847F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3881261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E1429-D9AC-E949-9D8F-7D46095D0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13782-0EC6-2240-80C8-37EB76169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8A297E-F082-CE4D-9199-B6E52458B0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14383B-7A45-C743-A8DC-13FCF06BF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3C44-B2BC-254A-8289-FFF88D70E7BD}" type="datetimeFigureOut">
              <a:rPr lang="en-CY" smtClean="0"/>
              <a:t>11/12/2024</a:t>
            </a:fld>
            <a:endParaRPr lang="en-C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AE1168-C9FB-BB41-BD6F-CAEA65136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928676-1112-0649-B6D5-3A0CA31CF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32DFE-3248-5C45-A853-C3E3F529847F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3968387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504C6-5390-894F-8265-ED9C59DE7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A21E43-3360-0B40-BAF4-DFA929EF02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1DBF38-6A5A-D14D-BF42-0CF7BCC40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1923E1-9468-4E4F-A4BC-6A4BD9CA9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3C44-B2BC-254A-8289-FFF88D70E7BD}" type="datetimeFigureOut">
              <a:rPr lang="en-CY" smtClean="0"/>
              <a:t>11/12/2024</a:t>
            </a:fld>
            <a:endParaRPr lang="en-C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3B9D8-0DBD-BB4D-9871-310ED5AF1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9167CF-DDA1-3C4F-A932-93C8E852E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32DFE-3248-5C45-A853-C3E3F529847F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3379123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B7DA67-E068-844B-ACB3-0EC379192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7056BE-ACC5-CE42-8342-A1C76313F6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5E384-F448-D04A-9E68-5B40FAC2B2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03C44-B2BC-254A-8289-FFF88D70E7BD}" type="datetimeFigureOut">
              <a:rPr lang="en-CY" smtClean="0"/>
              <a:t>11/12/2024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5904D-426F-614F-A981-DF50B65A8F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72B228-83F3-CC44-A0EF-5A15E2FA43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32DFE-3248-5C45-A853-C3E3F529847F}" type="slidenum">
              <a:rPr lang="en-CY" smtClean="0"/>
              <a:t>‹#›</a:t>
            </a:fld>
            <a:endParaRPr lang="en-CY"/>
          </a:p>
        </p:txBody>
      </p:sp>
      <p:pic>
        <p:nvPicPr>
          <p:cNvPr id="8" name="Picture 7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F7177047-EEA7-2542-8BAC-C4C72050E29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" y="-3313"/>
            <a:ext cx="11986590" cy="674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067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idep.org.cy/wp-content/uploads/GA-KA122-1-pre-financing.docx" TargetMode="External"/><Relationship Id="rId7" Type="http://schemas.openxmlformats.org/officeDocument/2006/relationships/hyperlink" Target="https://www.edps.europa.eu/sites/default/files/publication/regulation_eu_2018_1725_el.pdf" TargetMode="External"/><Relationship Id="rId2" Type="http://schemas.openxmlformats.org/officeDocument/2006/relationships/hyperlink" Target="https://idep.org.cy/wp-content/uploads/2024-ErasmusProgramme-Guide_EL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c.europa.eu/erasmus-esc-personal-data" TargetMode="External"/><Relationship Id="rId5" Type="http://schemas.openxmlformats.org/officeDocument/2006/relationships/hyperlink" Target="https://idep.org.cy/wp-content/uploads/What-does-being-a-processor-in-E-and-ESC-programmes-mean-for-the-beneficiary.pdf" TargetMode="External"/><Relationship Id="rId4" Type="http://schemas.openxmlformats.org/officeDocument/2006/relationships/hyperlink" Target="https://idep.org.cy/wp-content/uploads/SE-AE-VET-Grant-Agreement-with-participants-2024-final-for-publication-v2.docx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mdemosthenous@idep.org.cy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EL/TXT/?uri=CELEX%3A32018R172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ec.europa.eu/erasmus-esc-personal-data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dps.europa.eu/sites/default/files/publication/regulation_eu_2018_1725_el.pdf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dep.org.cy/wp-content/uploads/What-does-being-a-processor-in-E-and-ESC-programmes-mean-for-the-beneficiary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social/main.jsp?catId=559&amp;langId=el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C6F8AAC-2DAA-0346-B3D2-B832D159BF4C}"/>
              </a:ext>
            </a:extLst>
          </p:cNvPr>
          <p:cNvSpPr txBox="1"/>
          <p:nvPr/>
        </p:nvSpPr>
        <p:spPr>
          <a:xfrm flipH="1">
            <a:off x="3554202" y="4719655"/>
            <a:ext cx="5083595" cy="1509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4000"/>
              </a:lnSpc>
              <a:spcAft>
                <a:spcPts val="800"/>
              </a:spcAft>
            </a:pPr>
            <a:r>
              <a:rPr lang="el-GR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ΠΡΟΣΤΑΣΙΑ ΔΕΔΟΜΕΝΩΝ </a:t>
            </a:r>
            <a:r>
              <a:rPr lang="en-GB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&amp;</a:t>
            </a:r>
            <a:r>
              <a:rPr lang="el-GR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17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4000"/>
              </a:lnSpc>
              <a:spcAft>
                <a:spcPts val="800"/>
              </a:spcAft>
            </a:pPr>
            <a:r>
              <a:rPr lang="el-GR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ΠΡΟΣΤΑΣΙΑ, ΥΓΕΙΑ ΚΑΙ ΑΣΦΑΛΕΙΑ ΣΥΜΜΕΤΕΧΟΝΤΩΝ</a:t>
            </a:r>
          </a:p>
          <a:p>
            <a:pPr algn="ctr">
              <a:lnSpc>
                <a:spcPct val="104000"/>
              </a:lnSpc>
              <a:spcAft>
                <a:spcPts val="800"/>
              </a:spcAft>
            </a:pP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ΒΑΣΙΚΗ ΔΡΑΣΗ 1 – SCH – VET- ADU </a:t>
            </a:r>
            <a:endParaRPr lang="en-GB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4000"/>
              </a:lnSpc>
              <a:spcAft>
                <a:spcPts val="800"/>
              </a:spcAft>
            </a:pP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ΚΑ121 &amp; KA122, ΣΧΕΔΙΑ 2024</a:t>
            </a:r>
          </a:p>
        </p:txBody>
      </p:sp>
      <p:pic>
        <p:nvPicPr>
          <p:cNvPr id="9218" name="Picture 2" descr="Best Occupational safety and health administration Illustration download in  PNG &amp; Vector format">
            <a:extLst>
              <a:ext uri="{FF2B5EF4-FFF2-40B4-BE49-F238E27FC236}">
                <a16:creationId xmlns:a16="http://schemas.microsoft.com/office/drawing/2014/main" id="{79B3FE74-BF58-8B8B-CB05-7C1CF2891F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5863" y="3993430"/>
            <a:ext cx="3386137" cy="225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Data protection banner Royalty Free Vector Image">
            <a:extLst>
              <a:ext uri="{FF2B5EF4-FFF2-40B4-BE49-F238E27FC236}">
                <a16:creationId xmlns:a16="http://schemas.microsoft.com/office/drawing/2014/main" id="{9A365192-0D9E-2916-41D2-51489CD193F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590"/>
          <a:stretch/>
        </p:blipFill>
        <p:spPr bwMode="auto">
          <a:xfrm>
            <a:off x="0" y="715780"/>
            <a:ext cx="3292053" cy="2368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9859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E6375-6757-77FB-CF27-702690E7D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2096861"/>
            <a:ext cx="11506200" cy="1952624"/>
          </a:xfrm>
        </p:spPr>
        <p:txBody>
          <a:bodyPr>
            <a:noAutofit/>
          </a:bodyPr>
          <a:lstStyle/>
          <a:p>
            <a:pPr algn="just">
              <a:lnSpc>
                <a:spcPct val="104000"/>
              </a:lnSpc>
              <a:spcAft>
                <a:spcPts val="800"/>
              </a:spcAft>
            </a:pPr>
            <a:r>
              <a:rPr lang="el-GR" sz="2800" b="1" i="1" dirty="0">
                <a:solidFill>
                  <a:srgbClr val="9D73B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Διασφάλιση ενός ασφαλούς περιβάλλοντος που σέβεται και προασπίζεται τα δικαιώματα κάθε ατόμου, τη σωματική και συναισθηματική ακεραιότητα, την ψυχική υγεία και την ευημερία του.</a:t>
            </a:r>
            <a:endParaRPr lang="el-GR" sz="2800" i="1" dirty="0">
              <a:solidFill>
                <a:srgbClr val="9D73B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898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Q&amp;A: Perspective for the year 2021: what will be the new normal and how can  financial institutions continue to offer responsible financial services? –  EIB Academy">
            <a:extLst>
              <a:ext uri="{FF2B5EF4-FFF2-40B4-BE49-F238E27FC236}">
                <a16:creationId xmlns:a16="http://schemas.microsoft.com/office/drawing/2014/main" id="{8C141E18-C5EB-C5CA-D2FA-01D8BF1CB3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3C9A92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87" y="904875"/>
            <a:ext cx="10258425" cy="4696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7503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597CD-BE26-C5A9-7CA2-2B804DF3E231}"/>
              </a:ext>
            </a:extLst>
          </p:cNvPr>
          <p:cNvSpPr txBox="1">
            <a:spLocks/>
          </p:cNvSpPr>
          <p:nvPr/>
        </p:nvSpPr>
        <p:spPr>
          <a:xfrm>
            <a:off x="833628" y="1069635"/>
            <a:ext cx="10515600" cy="93287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b="1" dirty="0"/>
              <a:t>Πηγές πληροφοριών:</a:t>
            </a:r>
          </a:p>
          <a:p>
            <a:endParaRPr lang="hr-HR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ACC2F0-B189-F7B7-329E-BBC0B61CF92B}"/>
              </a:ext>
            </a:extLst>
          </p:cNvPr>
          <p:cNvSpPr txBox="1">
            <a:spLocks/>
          </p:cNvSpPr>
          <p:nvPr/>
        </p:nvSpPr>
        <p:spPr>
          <a:xfrm>
            <a:off x="842772" y="1828801"/>
            <a:ext cx="10038588" cy="460102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/>
            <a:endParaRPr lang="el-GR" sz="1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F6CAF4-F77A-2EEB-6FE9-25C03BA5CB5A}"/>
              </a:ext>
            </a:extLst>
          </p:cNvPr>
          <p:cNvSpPr txBox="1"/>
          <p:nvPr/>
        </p:nvSpPr>
        <p:spPr>
          <a:xfrm>
            <a:off x="842772" y="2176224"/>
            <a:ext cx="9556751" cy="3962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l-GR" sz="1600" dirty="0">
                <a:solidFill>
                  <a:prstClr val="black">
                    <a:tint val="75000"/>
                  </a:prstClr>
                </a:solidFill>
                <a:hlinkClick r:id="rId2"/>
              </a:rPr>
              <a:t>Οδηγός Προγράμματος </a:t>
            </a:r>
            <a:r>
              <a:rPr lang="en-GB" sz="1600" dirty="0">
                <a:solidFill>
                  <a:prstClr val="black">
                    <a:tint val="75000"/>
                  </a:prstClr>
                </a:solidFill>
                <a:hlinkClick r:id="rId2"/>
              </a:rPr>
              <a:t>Erasmus+ 2024</a:t>
            </a:r>
            <a:endParaRPr lang="el-GR" sz="1600" dirty="0">
              <a:solidFill>
                <a:prstClr val="black">
                  <a:tint val="75000"/>
                </a:prstClr>
              </a:solidFill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l-GR" sz="1600" dirty="0">
                <a:solidFill>
                  <a:prstClr val="black">
                    <a:tint val="75000"/>
                  </a:prstClr>
                </a:solidFill>
                <a:latin typeface="Calibri" panose="020F0502020204030204"/>
                <a:hlinkClick r:id="rId3"/>
              </a:rPr>
              <a:t>Συμφωνίες επιχορήγησης</a:t>
            </a:r>
            <a:r>
              <a:rPr lang="en-GB" sz="1600" dirty="0">
                <a:solidFill>
                  <a:prstClr val="black">
                    <a:tint val="75000"/>
                  </a:prstClr>
                </a:solidFill>
                <a:latin typeface="Calibri" panose="020F0502020204030204"/>
                <a:hlinkClick r:id="rId3"/>
              </a:rPr>
              <a:t> 2024</a:t>
            </a:r>
            <a:endParaRPr lang="el-GR" sz="1600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l-GR" sz="1600" dirty="0">
                <a:solidFill>
                  <a:prstClr val="black">
                    <a:tint val="75000"/>
                  </a:prstClr>
                </a:solidFill>
                <a:latin typeface="Calibri" panose="020F0502020204030204"/>
                <a:hlinkClick r:id="rId4"/>
              </a:rPr>
              <a:t>Συμφωνίες μεταξύ δικαιούχων και συμμετεχόντων 2024</a:t>
            </a:r>
            <a:endParaRPr lang="en-US" sz="1600" b="0" i="0" dirty="0">
              <a:solidFill>
                <a:srgbClr val="7A7A7A"/>
              </a:solidFill>
              <a:effectLst/>
            </a:endParaRPr>
          </a:p>
          <a:p>
            <a:pPr marL="285750" indent="-28575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600" b="0" i="0" u="none" strike="noStrike" dirty="0">
                <a:solidFill>
                  <a:srgbClr val="7A7A7A"/>
                </a:solidFill>
                <a:effectLst/>
                <a:hlinkClick r:id="rId5"/>
              </a:rPr>
              <a:t>What does being a processor in Erasmus+ and European Solidarity Corps </a:t>
            </a:r>
            <a:r>
              <a:rPr lang="en-US" sz="1600" b="0" i="0" u="none" strike="noStrike" dirty="0" err="1">
                <a:solidFill>
                  <a:srgbClr val="7A7A7A"/>
                </a:solidFill>
                <a:effectLst/>
                <a:hlinkClick r:id="rId5"/>
              </a:rPr>
              <a:t>programmes</a:t>
            </a:r>
            <a:r>
              <a:rPr lang="en-US" sz="1600" b="0" i="0" u="none" strike="noStrike" dirty="0">
                <a:solidFill>
                  <a:srgbClr val="7A7A7A"/>
                </a:solidFill>
                <a:effectLst/>
                <a:hlinkClick r:id="rId5"/>
              </a:rPr>
              <a:t> mean for the beneficiary?</a:t>
            </a:r>
            <a:endParaRPr lang="en-US" sz="1600" b="0" i="0" dirty="0">
              <a:solidFill>
                <a:srgbClr val="7A7A7A"/>
              </a:solidFill>
              <a:effectLst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7A7A7A"/>
                </a:solidFill>
                <a:hlinkClick r:id="rId6"/>
              </a:rPr>
              <a:t>Privacy Statement for processing of personal data in Erasmus+ and European Solidarity Corps decentralized actions managed by the National Agencies.</a:t>
            </a:r>
            <a:endParaRPr lang="el-GR" sz="1600" dirty="0">
              <a:solidFill>
                <a:srgbClr val="7A7A7A"/>
              </a:solidFill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7A7A7A"/>
                </a:solidFill>
                <a:hlinkClick r:id="rId7"/>
              </a:rPr>
              <a:t>https://www.edps.europa.eu/sites/default/files/publication/regulation_eu_2018_1725_el.pdf</a:t>
            </a:r>
            <a:r>
              <a:rPr lang="el-GR" sz="1600" dirty="0">
                <a:solidFill>
                  <a:srgbClr val="7A7A7A"/>
                </a:solidFill>
              </a:rPr>
              <a:t> </a:t>
            </a:r>
            <a:endParaRPr lang="el-GR" dirty="0"/>
          </a:p>
        </p:txBody>
      </p:sp>
      <p:pic>
        <p:nvPicPr>
          <p:cNvPr id="7170" name="Picture 2" descr="Sources and Information Needs – Choosing &amp; Using Sources: A Guide to  Academic Research">
            <a:extLst>
              <a:ext uri="{FF2B5EF4-FFF2-40B4-BE49-F238E27FC236}">
                <a16:creationId xmlns:a16="http://schemas.microsoft.com/office/drawing/2014/main" id="{30B0B8F9-DE52-FFEE-DF21-ED14CCA18F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3C9A92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2066" y="811269"/>
            <a:ext cx="1376362" cy="1102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6974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0ACFB-A6C3-ADD3-EC3C-E8A7A712A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9112" y="1742892"/>
            <a:ext cx="8613775" cy="2018155"/>
          </a:xfrm>
        </p:spPr>
        <p:txBody>
          <a:bodyPr>
            <a:normAutofit/>
          </a:bodyPr>
          <a:lstStyle/>
          <a:p>
            <a:pPr algn="ctr"/>
            <a:r>
              <a:rPr lang="el-GR" sz="8000" b="1" dirty="0">
                <a:solidFill>
                  <a:srgbClr val="3C9A92"/>
                </a:solidFill>
              </a:rPr>
              <a:t>Σας ευχαριστώ!</a:t>
            </a:r>
            <a:endParaRPr lang="hr-HR" sz="8000" b="1" dirty="0">
              <a:solidFill>
                <a:srgbClr val="3C9A92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F3FFD5-6B8F-529C-5D75-5D36B9367DE5}"/>
              </a:ext>
            </a:extLst>
          </p:cNvPr>
          <p:cNvSpPr txBox="1"/>
          <p:nvPr/>
        </p:nvSpPr>
        <p:spPr>
          <a:xfrm>
            <a:off x="324786" y="4458460"/>
            <a:ext cx="1154242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000" dirty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Μαριάννα Δημοσθένους, Λειτουργός Προγραμμάτων│ </a:t>
            </a:r>
            <a:r>
              <a:rPr lang="el-GR" sz="2000" dirty="0">
                <a:solidFill>
                  <a:prstClr val="black">
                    <a:tint val="75000"/>
                  </a:prstClr>
                </a:solidFill>
                <a:hlinkClick r:id="rId2"/>
              </a:rPr>
              <a:t>mdemosthenous@idep.org.cy</a:t>
            </a:r>
            <a:r>
              <a:rPr lang="el-GR" sz="2000" dirty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l-GR" sz="2000" dirty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│</a:t>
            </a:r>
            <a:r>
              <a:rPr lang="el-GR" sz="2000" dirty="0">
                <a:solidFill>
                  <a:prstClr val="black">
                    <a:tint val="75000"/>
                  </a:prstClr>
                </a:solidFill>
              </a:rPr>
              <a:t> </a:t>
            </a:r>
            <a:endParaRPr lang="el-GR" sz="2000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  <a:p>
            <a:r>
              <a:rPr lang="el-GR" sz="2000" dirty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Πρωτογενείς ‘Έλεγχοι και Διασφάλιση Ποιότητας</a:t>
            </a:r>
          </a:p>
        </p:txBody>
      </p:sp>
    </p:spTree>
    <p:extLst>
      <p:ext uri="{BB962C8B-B14F-4D97-AF65-F5344CB8AC3E}">
        <p14:creationId xmlns:p14="http://schemas.microsoft.com/office/powerpoint/2010/main" val="3754621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31673-6901-6C2F-34B4-728A8961658F}"/>
              </a:ext>
            </a:extLst>
          </p:cNvPr>
          <p:cNvSpPr txBox="1">
            <a:spLocks/>
          </p:cNvSpPr>
          <p:nvPr/>
        </p:nvSpPr>
        <p:spPr>
          <a:xfrm>
            <a:off x="943131" y="1848604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4000"/>
              </a:lnSpc>
              <a:spcAft>
                <a:spcPts val="800"/>
              </a:spcAft>
            </a:pPr>
            <a:r>
              <a:rPr lang="el-GR" sz="6600" b="1" dirty="0">
                <a:solidFill>
                  <a:srgbClr val="3C9A9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Α. ΠΡΟΣΤΑΣΙΑ ΔΕΔΟΜΕΝΩΝ </a:t>
            </a:r>
            <a:endParaRPr lang="el-GR" sz="6600" dirty="0">
              <a:solidFill>
                <a:srgbClr val="3C9A9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Data protection banner Royalty Free Vector Image">
            <a:extLst>
              <a:ext uri="{FF2B5EF4-FFF2-40B4-BE49-F238E27FC236}">
                <a16:creationId xmlns:a16="http://schemas.microsoft.com/office/drawing/2014/main" id="{1A786F94-D1D1-6EBD-ED79-B6DF8837D1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590"/>
          <a:stretch/>
        </p:blipFill>
        <p:spPr bwMode="auto">
          <a:xfrm>
            <a:off x="3606580" y="2804228"/>
            <a:ext cx="4978840" cy="3581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7707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E6375-6757-77FB-CF27-702690E7D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892176"/>
            <a:ext cx="11506200" cy="725488"/>
          </a:xfrm>
        </p:spPr>
        <p:txBody>
          <a:bodyPr>
            <a:noAutofit/>
          </a:bodyPr>
          <a:lstStyle/>
          <a:p>
            <a:pPr algn="just">
              <a:lnSpc>
                <a:spcPct val="104000"/>
              </a:lnSpc>
              <a:spcAft>
                <a:spcPts val="800"/>
              </a:spcAft>
            </a:pPr>
            <a:r>
              <a:rPr lang="el-GR" sz="2400" b="1" dirty="0">
                <a:solidFill>
                  <a:srgbClr val="3C9A9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Υποχρεώσεις δικαιούχων σε σχέση με την επεξεργασίας δεδομένων σύμφωνα με τη συμφωνία επιχορήγησης </a:t>
            </a:r>
            <a:r>
              <a:rPr lang="el-GR" sz="2400" i="1" dirty="0">
                <a:solidFill>
                  <a:srgbClr val="3C9A9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(Άρθρο 15 και Άρθρο 5 στο Παράρτημα 5 – Ειδικοί κανόνες)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04575-608F-B610-683A-5E14E44D17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2071688"/>
            <a:ext cx="2838450" cy="4351338"/>
          </a:xfrm>
        </p:spPr>
        <p:txBody>
          <a:bodyPr/>
          <a:lstStyle/>
          <a:p>
            <a:pPr marL="0" indent="0">
              <a:buNone/>
            </a:pPr>
            <a:r>
              <a:rPr lang="el-GR" sz="1800" b="1" dirty="0">
                <a:solidFill>
                  <a:srgbClr val="3C9A9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Συμμόρφωση με τον </a:t>
            </a:r>
            <a:r>
              <a:rPr lang="el-GR" sz="1800" b="1" dirty="0">
                <a:solidFill>
                  <a:srgbClr val="3C9A9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Κανονισμό (ΕΕ) 2018/1725</a:t>
            </a:r>
            <a:r>
              <a:rPr lang="el-GR" sz="1800" b="1" dirty="0">
                <a:solidFill>
                  <a:srgbClr val="3C9A9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l-GR" sz="1800" dirty="0">
                <a:solidFill>
                  <a:srgbClr val="3C9A9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Οι δικαιούχοι ενεργούν ως εκτελούντες την επεξεργασία και πρέπει να τηρούν τις σχετικές πρόνοιες του κανονισμού για νόμιμη, διαφανή και περιορισμένη επεξεργασία δεδομένων. </a:t>
            </a:r>
            <a:endParaRPr lang="el-GR" sz="1600" dirty="0">
              <a:solidFill>
                <a:schemeClr val="bg1">
                  <a:lumMod val="50000"/>
                </a:schemeClr>
              </a:solidFill>
              <a:latin typeface="Calibri" panose="020F0502020204030204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1F3D3E9-F6FE-BB59-9C88-865A80AF642E}"/>
              </a:ext>
            </a:extLst>
          </p:cNvPr>
          <p:cNvSpPr txBox="1">
            <a:spLocks/>
          </p:cNvSpPr>
          <p:nvPr/>
        </p:nvSpPr>
        <p:spPr>
          <a:xfrm>
            <a:off x="3181350" y="2071688"/>
            <a:ext cx="28384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4000"/>
              </a:lnSpc>
              <a:spcAft>
                <a:spcPts val="800"/>
              </a:spcAft>
              <a:buNone/>
            </a:pPr>
            <a:r>
              <a:rPr lang="el-GR" sz="1800" b="1" dirty="0">
                <a:solidFill>
                  <a:srgbClr val="3C9A9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Πρόσβαση στα δεδομένα προσωπικού χαρακτήρα</a:t>
            </a:r>
            <a:r>
              <a:rPr lang="el-GR" sz="1800" dirty="0">
                <a:solidFill>
                  <a:srgbClr val="3C9A9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μόνον εφόσον αυτό είναι απολύτως απαραίτητο για την εφαρμογή, τη διαχείριση και την παρακολούθηση της συμφωνίας. Οι δικαιούχοι οφείλουν να διασφαλίζουν ότι το προσωπικό υπόκειται σε</a:t>
            </a:r>
            <a:r>
              <a:rPr lang="en-GB" sz="1800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 </a:t>
            </a:r>
            <a:r>
              <a:rPr lang="el-GR" sz="1800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υποχρέωση εμπιστευτικότητας.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B6A88E7-B958-3C05-A588-1067B2F9A1D0}"/>
              </a:ext>
            </a:extLst>
          </p:cNvPr>
          <p:cNvSpPr txBox="1">
            <a:spLocks/>
          </p:cNvSpPr>
          <p:nvPr/>
        </p:nvSpPr>
        <p:spPr>
          <a:xfrm>
            <a:off x="6096000" y="2071688"/>
            <a:ext cx="28384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4000"/>
              </a:lnSpc>
              <a:spcAft>
                <a:spcPts val="800"/>
              </a:spcAft>
              <a:buNone/>
            </a:pPr>
            <a:r>
              <a:rPr lang="el-GR" sz="1800" b="1" dirty="0">
                <a:solidFill>
                  <a:srgbClr val="3C9A9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Ενημέρωση των συμμετεχόντων </a:t>
            </a:r>
            <a:r>
              <a:rPr lang="el-GR" sz="1800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σχετικά με την επεξεργασία των δεδομένων τους προσωπικού χαρακτήρα προτού αυτά καταχωριστούν στα ηλεκτρονικά συστήματα για τη διαχείριση των δραστηριοτήτων κινητικότητας του Erasmus+, παρέχοντας τη σχετική Δήλωση περί </a:t>
            </a:r>
            <a:r>
              <a:rPr lang="el-GR" sz="1800" dirty="0" err="1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ιδιωτικότητας</a:t>
            </a:r>
            <a:r>
              <a:rPr lang="el-GR" sz="1800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: </a:t>
            </a:r>
            <a:r>
              <a:rPr lang="el-GR" sz="1800" b="1" u="sng" dirty="0">
                <a:solidFill>
                  <a:srgbClr val="0563C1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https://ec.europa.eu/erasmus-esc-personal-data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AD25423-007D-6F15-60BF-8C11BE6DB489}"/>
              </a:ext>
            </a:extLst>
          </p:cNvPr>
          <p:cNvSpPr txBox="1">
            <a:spLocks/>
          </p:cNvSpPr>
          <p:nvPr/>
        </p:nvSpPr>
        <p:spPr>
          <a:xfrm>
            <a:off x="9010651" y="2071688"/>
            <a:ext cx="28384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4000"/>
              </a:lnSpc>
              <a:spcAft>
                <a:spcPts val="800"/>
              </a:spcAft>
              <a:buNone/>
            </a:pPr>
            <a:r>
              <a:rPr lang="el-GR" sz="1800" b="1" dirty="0">
                <a:solidFill>
                  <a:srgbClr val="3C9A9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Παροχή πληροφοριών ή διευκρινίσεων προς την Εθνική Υπηρεσία </a:t>
            </a:r>
            <a:r>
              <a:rPr lang="el-GR" sz="1800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κατά τη διάρκεια ελέγχων ή κατά την αξιολόγηση της τελικής έκθεσης, σχετικά με τα μέτρα που λαμβάνουν για συμμόρφωση με τις υποχρεώσεις προστασίας δεδομένων.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D128B5A-8C49-3C87-6ADF-CFC846494992}"/>
              </a:ext>
            </a:extLst>
          </p:cNvPr>
          <p:cNvCxnSpPr>
            <a:cxnSpLocks/>
          </p:cNvCxnSpPr>
          <p:nvPr/>
        </p:nvCxnSpPr>
        <p:spPr>
          <a:xfrm>
            <a:off x="3124200" y="2071688"/>
            <a:ext cx="0" cy="4351338"/>
          </a:xfrm>
          <a:prstGeom prst="line">
            <a:avLst/>
          </a:prstGeom>
          <a:ln w="38100">
            <a:solidFill>
              <a:srgbClr val="9D73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5403648-94A8-4B49-25CD-9E4AFEB99C0E}"/>
              </a:ext>
            </a:extLst>
          </p:cNvPr>
          <p:cNvCxnSpPr>
            <a:cxnSpLocks/>
          </p:cNvCxnSpPr>
          <p:nvPr/>
        </p:nvCxnSpPr>
        <p:spPr>
          <a:xfrm>
            <a:off x="6076950" y="2071688"/>
            <a:ext cx="0" cy="4351338"/>
          </a:xfrm>
          <a:prstGeom prst="line">
            <a:avLst/>
          </a:prstGeom>
          <a:ln w="38100">
            <a:solidFill>
              <a:srgbClr val="9D73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8822605-02C2-B571-2E58-EC8DD314BEAF}"/>
              </a:ext>
            </a:extLst>
          </p:cNvPr>
          <p:cNvCxnSpPr>
            <a:cxnSpLocks/>
          </p:cNvCxnSpPr>
          <p:nvPr/>
        </p:nvCxnSpPr>
        <p:spPr>
          <a:xfrm>
            <a:off x="8972550" y="2071688"/>
            <a:ext cx="0" cy="4351338"/>
          </a:xfrm>
          <a:prstGeom prst="line">
            <a:avLst/>
          </a:prstGeom>
          <a:ln w="38100">
            <a:solidFill>
              <a:srgbClr val="9D73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7288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E6375-6757-77FB-CF27-702690E7D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892176"/>
            <a:ext cx="11506200" cy="725488"/>
          </a:xfrm>
        </p:spPr>
        <p:txBody>
          <a:bodyPr>
            <a:noAutofit/>
          </a:bodyPr>
          <a:lstStyle/>
          <a:p>
            <a:pPr algn="just">
              <a:lnSpc>
                <a:spcPct val="104000"/>
              </a:lnSpc>
              <a:spcAft>
                <a:spcPts val="800"/>
              </a:spcAft>
            </a:pPr>
            <a:r>
              <a:rPr lang="el-GR" sz="2400" b="1" dirty="0">
                <a:solidFill>
                  <a:srgbClr val="3C9A9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Πρόνοιες για την προστασία δεδομένων στις συμφωνίες μεταξύ δικαιούχων και συμμετεχόντων </a:t>
            </a:r>
            <a:r>
              <a:rPr lang="el-GR" sz="2400" i="1" dirty="0">
                <a:solidFill>
                  <a:srgbClr val="3C9A9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(Άρθρο 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04575-608F-B610-683A-5E14E44D17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899" y="1955573"/>
            <a:ext cx="11326587" cy="4351338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endParaRPr lang="el-GR" sz="2400" dirty="0">
              <a:solidFill>
                <a:schemeClr val="bg1">
                  <a:lumMod val="50000"/>
                </a:schemeClr>
              </a:solidFill>
              <a:latin typeface="Calibri" panose="020F0502020204030204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l-GR" sz="2400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Επεξεργασία Προσωπικών Δεδομένων σύμφωνα με τον </a:t>
            </a:r>
            <a:r>
              <a:rPr lang="el-GR" sz="2400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  <a:hlinkClick r:id="rId2"/>
              </a:rPr>
              <a:t>Κανονισμό 2018/1725 </a:t>
            </a:r>
            <a:r>
              <a:rPr lang="el-GR" sz="2400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(αναφέρεται στη Δήλωση περί </a:t>
            </a:r>
            <a:r>
              <a:rPr lang="el-GR" sz="2400" dirty="0" err="1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ιδιωτικότητας</a:t>
            </a:r>
            <a:r>
              <a:rPr lang="el-GR" sz="2400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)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endParaRPr lang="en-GB" sz="2400" dirty="0">
              <a:solidFill>
                <a:schemeClr val="bg1">
                  <a:lumMod val="50000"/>
                </a:schemeClr>
              </a:solidFill>
              <a:latin typeface="Calibri" panose="020F0502020204030204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l-GR" sz="2400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Χρήση Δεδομένων αποκλειστικά για την υλοποίηση της Συμφωνίας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endParaRPr lang="en-GB" sz="2400" dirty="0">
              <a:solidFill>
                <a:schemeClr val="bg1">
                  <a:lumMod val="50000"/>
                </a:schemeClr>
              </a:solidFill>
              <a:latin typeface="Calibri" panose="020F0502020204030204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l-GR" sz="2400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Δικαιώματα του Συμμετέχοντα σχετικά με τα Προσωπικά του Δεδομένα</a:t>
            </a:r>
          </a:p>
          <a:p>
            <a:pPr marL="0" indent="0">
              <a:buNone/>
            </a:pPr>
            <a:endParaRPr lang="el-GR" sz="1600" dirty="0">
              <a:solidFill>
                <a:schemeClr val="bg1">
                  <a:lumMod val="50000"/>
                </a:scheme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609470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E6375-6757-77FB-CF27-702690E7D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892176"/>
            <a:ext cx="11506200" cy="725488"/>
          </a:xfrm>
        </p:spPr>
        <p:txBody>
          <a:bodyPr>
            <a:normAutofit/>
          </a:bodyPr>
          <a:lstStyle/>
          <a:p>
            <a:pPr algn="just">
              <a:lnSpc>
                <a:spcPct val="104000"/>
              </a:lnSpc>
              <a:spcAft>
                <a:spcPts val="800"/>
              </a:spcAft>
            </a:pPr>
            <a:r>
              <a:rPr lang="el-GR" sz="2800" b="1" dirty="0">
                <a:solidFill>
                  <a:srgbClr val="3C9A9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Άλλες πληροφορίες προς δικαιούχους:</a:t>
            </a:r>
            <a:endParaRPr lang="el-GR" sz="2800" i="1" dirty="0">
              <a:solidFill>
                <a:srgbClr val="3C9A9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04575-608F-B610-683A-5E14E44D17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899" y="1955572"/>
            <a:ext cx="11268530" cy="476454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l-GR" sz="2400" i="1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  <a:hlinkClick r:id="rId3"/>
              </a:rPr>
              <a:t>«Τι σημαίνει για τον δικαιούχο να είναι εκτελών την επεξεργασία στα προγράμματα Erasmus+ και Ευρωπαϊκό Σώμα Αλληλεγγύης;» </a:t>
            </a:r>
            <a:endParaRPr lang="el-GR" sz="2400" i="1" dirty="0">
              <a:solidFill>
                <a:schemeClr val="bg1">
                  <a:lumMod val="50000"/>
                </a:schemeClr>
              </a:solidFill>
              <a:latin typeface="Calibri" panose="020F0502020204030204"/>
            </a:endParaRPr>
          </a:p>
          <a:p>
            <a:pPr marL="0" indent="0" algn="just">
              <a:buNone/>
            </a:pPr>
            <a:endParaRPr lang="el-GR" sz="2400" dirty="0">
              <a:solidFill>
                <a:schemeClr val="bg1">
                  <a:lumMod val="50000"/>
                </a:schemeClr>
              </a:solidFill>
              <a:latin typeface="Calibri" panose="020F0502020204030204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l-GR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Αναφορά στις κύριες υποχρεώσεις των δικαιούχων (σκοπός επεξεργασίας, συμβατικές δεσμεύσεις, χρήση υπεργολάβων επεξεργασίας, ασφάλεια δεδομένων, παραβιάσεις δεδομένων προσωπικού χαρακτήρα, διεθνείς διαβιβάσεις δεδομένων).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el-GR" dirty="0">
              <a:solidFill>
                <a:schemeClr val="bg1">
                  <a:lumMod val="50000"/>
                </a:schemeClr>
              </a:solidFill>
              <a:latin typeface="Calibri" panose="020F0502020204030204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l-GR" u="sng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Λίστα ελέγχου συμμόρφωσης: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el-GR" sz="2400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Κατανόηση των απαιτήσεων απορρήτου, ακεραιότητας, διαθεσιμότητας και αξιοπιστίας των συστημάτων και των υπηρεσιών επεξεργασίας. 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el-GR" sz="2400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Γνώση των ατόμων που έχουν πρόσβαση στα δεδομένα.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el-GR" sz="2400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Μετάδοση των δεδομένων μόνο μέσω ασφαλών πρωτοκόλλων διαβίβασης.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el-GR" sz="2400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Αποθήκευση δεδομένων σε ασφαλείς τοποθεσίες.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el-GR" sz="2400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Επίγνωση της αναγκαίας περιόδου διατήρησης των δεδομένων.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el-GR" dirty="0">
              <a:solidFill>
                <a:schemeClr val="bg1">
                  <a:lumMod val="50000"/>
                </a:scheme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31691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E6375-6757-77FB-CF27-702690E7D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892176"/>
            <a:ext cx="11506200" cy="725488"/>
          </a:xfrm>
        </p:spPr>
        <p:txBody>
          <a:bodyPr>
            <a:normAutofit/>
          </a:bodyPr>
          <a:lstStyle/>
          <a:p>
            <a:pPr algn="just">
              <a:lnSpc>
                <a:spcPct val="104000"/>
              </a:lnSpc>
              <a:spcAft>
                <a:spcPts val="800"/>
              </a:spcAft>
            </a:pPr>
            <a:r>
              <a:rPr lang="el-GR" sz="2800" b="1" dirty="0">
                <a:solidFill>
                  <a:srgbClr val="3C9A9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Συχνές ερωτήσεις: </a:t>
            </a:r>
            <a:endParaRPr lang="el-GR" sz="2800" i="1" dirty="0">
              <a:solidFill>
                <a:srgbClr val="3C9A9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04575-608F-B610-683A-5E14E44D17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1723343"/>
            <a:ext cx="9947729" cy="1705657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4000"/>
              </a:lnSpc>
              <a:spcAft>
                <a:spcPts val="800"/>
              </a:spcAft>
              <a:buNone/>
            </a:pPr>
            <a:r>
              <a:rPr lang="el-GR" sz="1800" b="1" dirty="0">
                <a:solidFill>
                  <a:srgbClr val="3C9A9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Μπορεί να αρνηθεί ο δικαιούχος να παρουσιάσει έγγραφα λόγω ΓΚΠΔ;</a:t>
            </a:r>
          </a:p>
          <a:p>
            <a:pPr marL="0" indent="0" algn="just">
              <a:lnSpc>
                <a:spcPct val="104000"/>
              </a:lnSpc>
              <a:spcAft>
                <a:spcPts val="800"/>
              </a:spcAft>
              <a:buNone/>
            </a:pP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Η παροχή δικαιολογητικών εγγράφων για τις δαπάνες που διεκδικούνται για επιχορήγηση αποτελεί συμβατική υποχρέωση των δικαιούχων. Ο ΓΚΠΔ δεν μεταβάλλει τις υποχρεώσεις που απορρέουν από τη συμφωνία επιχορήγησης. Η άρνηση ενός δικαιούχου να συμμορφωθεί με συμβατικές υποχρεώσεις συνιστά γενικά παραβίαση της σύμβασης και καθιστά τις δαπάνες μη επιλέξιμες για χρηματοδότηση.</a:t>
            </a:r>
          </a:p>
          <a:p>
            <a:pPr marL="457200" lvl="1" indent="0" algn="just">
              <a:buNone/>
            </a:pPr>
            <a:endParaRPr lang="el-GR" sz="2000" dirty="0">
              <a:solidFill>
                <a:schemeClr val="bg1">
                  <a:lumMod val="50000"/>
                </a:schemeClr>
              </a:solidFill>
              <a:latin typeface="Calibri" panose="020F0502020204030204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4F2D618-E364-15FD-5C81-FAC1699F25AB}"/>
              </a:ext>
            </a:extLst>
          </p:cNvPr>
          <p:cNvSpPr txBox="1">
            <a:spLocks/>
          </p:cNvSpPr>
          <p:nvPr/>
        </p:nvSpPr>
        <p:spPr>
          <a:xfrm>
            <a:off x="342900" y="3426842"/>
            <a:ext cx="9947729" cy="32533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4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l-GR" sz="1800" b="1" dirty="0">
                <a:solidFill>
                  <a:srgbClr val="3C9A9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Πώς γίνεται επεξεργασία ειδικών δεδομένων, όπως πληροφορίες υγείας;</a:t>
            </a:r>
          </a:p>
          <a:p>
            <a:pPr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Προκύπτει σε δύο περιπτώσεις: στήριξη για ένταξη και ανωτέρα βία</a:t>
            </a:r>
          </a:p>
          <a:p>
            <a:pPr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Η επεξεργασία δεδομένων σχετικών με την υγεία θα πρέπει να γίνεται αυστηρά προκειμένου να αποδεικνύονται οι 2 περιπτώσεις. Τα δεδομένα θα πρέπει να διαγράφονται μόλις εκπληρωθεί αυτός ο σκοπός.</a:t>
            </a:r>
          </a:p>
          <a:p>
            <a:pPr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Σε περίπτωση που τα δεδομένα αυτά πρέπει να διατηρούνται για σκοπούς ελέγχου θα πρέπει να δίνεται ιδιαίτερη προσοχή στην αποθήκευση των δεδομένων και στην πρόσβαση σε αυτά.</a:t>
            </a:r>
          </a:p>
          <a:p>
            <a:pPr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Ο δικαιούχος θα πρέπει να παρέχει μόνο τα απαιτούμενα έγγραφα και να μην παρέχει περισσότερα από όσα απαιτούνται. </a:t>
            </a:r>
          </a:p>
          <a:p>
            <a:pPr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Ο δικαιούχος θα πρέπει να παρέχει δεδομένα αυτής της μορφής για όσους συμμετέχοντες υπάγονται στις πιο πάνω περιπτώσεις. </a:t>
            </a:r>
          </a:p>
          <a:p>
            <a:pPr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Η διαβίβαση αυτών των δεδομένων θα πρέπει να γίνεται με ασφάλεια.</a:t>
            </a:r>
            <a:endParaRPr lang="el-GR" sz="1800" dirty="0">
              <a:solidFill>
                <a:schemeClr val="bg1">
                  <a:lumMod val="50000"/>
                </a:scheme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9858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31673-6901-6C2F-34B4-728A8961658F}"/>
              </a:ext>
            </a:extLst>
          </p:cNvPr>
          <p:cNvSpPr txBox="1">
            <a:spLocks/>
          </p:cNvSpPr>
          <p:nvPr/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800"/>
              </a:spcAft>
            </a:pPr>
            <a:endParaRPr lang="en-US" sz="6600" b="1" dirty="0">
              <a:solidFill>
                <a:srgbClr val="3C9A9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Best Occupational safety and health administration Illustration download in  PNG &amp; Vector format">
            <a:extLst>
              <a:ext uri="{FF2B5EF4-FFF2-40B4-BE49-F238E27FC236}">
                <a16:creationId xmlns:a16="http://schemas.microsoft.com/office/drawing/2014/main" id="{84DD1070-4BA5-682D-54A9-FC5B575DD4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89" r="7274" b="-2"/>
          <a:stretch/>
        </p:blipFill>
        <p:spPr bwMode="auto">
          <a:xfrm>
            <a:off x="5325154" y="987426"/>
            <a:ext cx="5804126" cy="4582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C1A1998-111D-DDBB-D3FB-D9BF300A11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86657" y="1518443"/>
            <a:ext cx="5038497" cy="3811588"/>
          </a:xfrm>
        </p:spPr>
        <p:txBody>
          <a:bodyPr>
            <a:normAutofit fontScale="92500" lnSpcReduction="20000"/>
          </a:bodyPr>
          <a:lstStyle/>
          <a:p>
            <a:r>
              <a:rPr lang="en-US" sz="4800" b="1" dirty="0">
                <a:solidFill>
                  <a:srgbClr val="9D73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Β. </a:t>
            </a:r>
            <a:endParaRPr lang="el-GR" sz="4800" b="1" dirty="0">
              <a:solidFill>
                <a:srgbClr val="9D73B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4800" b="1" dirty="0">
                <a:solidFill>
                  <a:srgbClr val="9D73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ΠΡΟΣΤΑΣΙΑ </a:t>
            </a:r>
            <a:endParaRPr lang="el-GR" sz="4800" b="1" dirty="0">
              <a:solidFill>
                <a:srgbClr val="9D73B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4800" b="1" dirty="0">
                <a:solidFill>
                  <a:srgbClr val="9D73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ΚΑΙ </a:t>
            </a:r>
            <a:endParaRPr lang="el-GR" sz="4800" b="1" dirty="0">
              <a:solidFill>
                <a:srgbClr val="9D73B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4800" b="1" dirty="0">
                <a:solidFill>
                  <a:srgbClr val="9D73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ΑΣΦΑΛΕΙΑ </a:t>
            </a:r>
            <a:endParaRPr lang="el-GR" sz="4800" b="1" dirty="0">
              <a:solidFill>
                <a:srgbClr val="9D73B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4800" b="1" dirty="0">
                <a:solidFill>
                  <a:srgbClr val="9D73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ΤΩΝ ΣΥΜΜΕΤΕΧΟΝΤΩΝ</a:t>
            </a:r>
          </a:p>
          <a:p>
            <a:endParaRPr lang="en-US" sz="4800" b="1" dirty="0">
              <a:solidFill>
                <a:srgbClr val="9D73B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381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E6375-6757-77FB-CF27-702690E7D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892176"/>
            <a:ext cx="11506200" cy="725488"/>
          </a:xfrm>
        </p:spPr>
        <p:txBody>
          <a:bodyPr>
            <a:normAutofit fontScale="90000"/>
          </a:bodyPr>
          <a:lstStyle/>
          <a:p>
            <a:pPr algn="just">
              <a:lnSpc>
                <a:spcPct val="104000"/>
              </a:lnSpc>
              <a:spcAft>
                <a:spcPts val="800"/>
              </a:spcAft>
            </a:pPr>
            <a:r>
              <a:rPr lang="en-GB" sz="2800" b="1" dirty="0">
                <a:solidFill>
                  <a:srgbClr val="9D73B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l-GR" sz="2800" b="1" dirty="0">
                <a:solidFill>
                  <a:srgbClr val="9D73B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Αποτελεσματικές διαδικασίες και ρυθμίσεις για την προστασία και ασφάλεια των συμμετεχόντων:</a:t>
            </a:r>
            <a:endParaRPr lang="el-GR" sz="2800" i="1" dirty="0">
              <a:solidFill>
                <a:srgbClr val="9D73B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04575-608F-B610-683A-5E14E44D17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899" y="1752372"/>
            <a:ext cx="11268530" cy="4924199"/>
          </a:xfrm>
        </p:spPr>
        <p:txBody>
          <a:bodyPr>
            <a:normAutofit/>
          </a:bodyPr>
          <a:lstStyle/>
          <a:p>
            <a:pPr lvl="1" algn="just">
              <a:buFont typeface="Wingdings" panose="05000000000000000000" pitchFamily="2" charset="2"/>
              <a:buChar char="Ø"/>
            </a:pPr>
            <a:r>
              <a:rPr lang="el-GR" sz="2200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 </a:t>
            </a:r>
            <a:r>
              <a:rPr lang="el-GR" sz="1800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Οι ανήλικοι συμμετέχοντες θα πρέπει να συνοδεύονται από ενήλικες σε δραστηριότητες κινητικότητας (εφόσον είναι απαραίτητο). Επιπλέον, θα πρέπει να λαμβάνεται προηγουμένως έγκριση για τη συμμετοχή τους από τους γονείς ή κηδεμόνες τους. 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el-GR" sz="1800" dirty="0">
              <a:solidFill>
                <a:schemeClr val="bg1">
                  <a:lumMod val="50000"/>
                </a:schemeClr>
              </a:solidFill>
              <a:latin typeface="Calibri" panose="020F0502020204030204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l-GR" sz="1800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 Μέριμνα για την ασφαλιστική κάλυψη των συμμετεχόντων σε δραστηριότητες κινητικότητας που να καλύπτει τους ακόλουθους τομείς: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el-GR" sz="1800" dirty="0">
              <a:solidFill>
                <a:schemeClr val="bg1">
                  <a:lumMod val="50000"/>
                </a:schemeClr>
              </a:solidFill>
              <a:latin typeface="Calibri" panose="020F0502020204030204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el-GR" sz="1800" dirty="0">
              <a:solidFill>
                <a:schemeClr val="bg1">
                  <a:lumMod val="50000"/>
                </a:schemeClr>
              </a:solidFill>
              <a:latin typeface="Calibri" panose="020F0502020204030204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el-GR" sz="1800" dirty="0">
              <a:solidFill>
                <a:schemeClr val="bg1">
                  <a:lumMod val="50000"/>
                </a:schemeClr>
              </a:solidFill>
              <a:latin typeface="Calibri" panose="020F0502020204030204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el-GR" sz="1800" dirty="0">
              <a:solidFill>
                <a:schemeClr val="bg1">
                  <a:lumMod val="50000"/>
                </a:schemeClr>
              </a:solidFill>
              <a:latin typeface="Calibri" panose="020F0502020204030204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el-GR" sz="1800" dirty="0">
              <a:solidFill>
                <a:schemeClr val="bg1">
                  <a:lumMod val="50000"/>
                </a:schemeClr>
              </a:solidFill>
              <a:latin typeface="Calibri" panose="020F0502020204030204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el-GR" sz="1800" dirty="0">
              <a:solidFill>
                <a:schemeClr val="bg1">
                  <a:lumMod val="50000"/>
                </a:schemeClr>
              </a:solidFill>
              <a:latin typeface="Calibri" panose="020F0502020204030204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el-GR" sz="1800" dirty="0">
              <a:solidFill>
                <a:schemeClr val="bg1">
                  <a:lumMod val="50000"/>
                </a:schemeClr>
              </a:solidFill>
              <a:latin typeface="Calibri" panose="020F0502020204030204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l-GR" sz="1800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Εξασφάλιση </a:t>
            </a:r>
            <a:r>
              <a:rPr lang="el-GR" sz="1800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  <a:hlinkClick r:id="rId2"/>
              </a:rPr>
              <a:t>Ευρωπαϊκής Κάρτας Ασφάλισης Ασθένειας</a:t>
            </a:r>
            <a:endParaRPr lang="el-GR" sz="1800" dirty="0">
              <a:solidFill>
                <a:schemeClr val="bg1">
                  <a:lumMod val="50000"/>
                </a:schemeClr>
              </a:solidFill>
              <a:latin typeface="Calibri" panose="020F0502020204030204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el-GR" sz="1800" i="1" dirty="0">
              <a:solidFill>
                <a:schemeClr val="bg1">
                  <a:lumMod val="50000"/>
                </a:schemeClr>
              </a:solidFill>
              <a:latin typeface="Calibri" panose="020F0502020204030204"/>
            </a:endParaRPr>
          </a:p>
          <a:p>
            <a:pPr marL="457200" lvl="1" indent="0" algn="just">
              <a:buNone/>
            </a:pPr>
            <a:r>
              <a:rPr lang="el-GR" sz="1800" i="1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                                                                                              </a:t>
            </a:r>
            <a:r>
              <a:rPr lang="el-GR" sz="1600" i="1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(Οδηγός Προγράμματος και Συμφωνία Επιχορήγησης)</a:t>
            </a:r>
          </a:p>
          <a:p>
            <a:pPr marL="457200" lvl="1" indent="0" algn="r">
              <a:buNone/>
            </a:pPr>
            <a:endParaRPr lang="el-GR" sz="1800" i="1" dirty="0">
              <a:solidFill>
                <a:schemeClr val="bg1">
                  <a:lumMod val="50000"/>
                </a:schemeClr>
              </a:solidFill>
              <a:latin typeface="Calibri" panose="020F050202020403020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72CABE-FD6C-1287-C732-A83007E0D3E2}"/>
              </a:ext>
            </a:extLst>
          </p:cNvPr>
          <p:cNvSpPr txBox="1"/>
          <p:nvPr/>
        </p:nvSpPr>
        <p:spPr>
          <a:xfrm>
            <a:off x="580570" y="3471868"/>
            <a:ext cx="9695543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just">
              <a:buFont typeface="Wingdings" panose="05000000000000000000" pitchFamily="2" charset="2"/>
              <a:buChar char="q"/>
            </a:pPr>
            <a:r>
              <a:rPr lang="el-GR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 κατά περίπτωση, ασφάλεια ταξιδιού (συμπεριλαμβανομένης ζημίας ή απώλειας αποσκευής)·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l-GR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 ασφάλιση αστικής ευθύνης (μεταξύ άλλων, κατά περίπτωση, ασφάλιση επαγγελματικής ευθύνης ή ασφάλιση ιδίας ευθύνης)·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l-GR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 ατυχήματα και σοβαρές ασθένειες (συμπεριλαμβανομένης της μόνιμης ή προσωρινής αναπηρίας)·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l-GR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 ασφάλεια θανάτου (συμπεριλαμβανομένου του επαναπατρισμού σε περίπτωση σχεδίων που εκτελούνται στο εξωτερικό).</a:t>
            </a:r>
          </a:p>
        </p:txBody>
      </p:sp>
    </p:spTree>
    <p:extLst>
      <p:ext uri="{BB962C8B-B14F-4D97-AF65-F5344CB8AC3E}">
        <p14:creationId xmlns:p14="http://schemas.microsoft.com/office/powerpoint/2010/main" val="722088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E6375-6757-77FB-CF27-702690E7D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892176"/>
            <a:ext cx="11506200" cy="725488"/>
          </a:xfrm>
        </p:spPr>
        <p:txBody>
          <a:bodyPr>
            <a:normAutofit fontScale="90000"/>
          </a:bodyPr>
          <a:lstStyle/>
          <a:p>
            <a:pPr algn="just">
              <a:lnSpc>
                <a:spcPct val="104000"/>
              </a:lnSpc>
              <a:spcAft>
                <a:spcPts val="800"/>
              </a:spcAft>
            </a:pPr>
            <a:r>
              <a:rPr lang="el-GR" sz="2800" b="1" dirty="0">
                <a:solidFill>
                  <a:srgbClr val="9D73B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en-GB" sz="2800" b="1" dirty="0">
                <a:solidFill>
                  <a:srgbClr val="9D73B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b="1" dirty="0">
                <a:solidFill>
                  <a:srgbClr val="9D73B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Θέματα ασφαλιστικής κάλυψης στις συμφωνίες μεταξύ δικαιούχων και συμμετεχόντων:</a:t>
            </a:r>
            <a:endParaRPr lang="el-GR" sz="2800" i="1" dirty="0">
              <a:solidFill>
                <a:srgbClr val="9D73B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04575-608F-B610-683A-5E14E44D17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1752372"/>
            <a:ext cx="11506200" cy="4924199"/>
          </a:xfrm>
        </p:spPr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el-GR" sz="2200" i="1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«</a:t>
            </a:r>
            <a:r>
              <a:rPr lang="en-US" sz="2200" i="1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ARTICLE 7 – INSURANCE</a:t>
            </a:r>
            <a:endParaRPr lang="el-GR" sz="2200" i="1" dirty="0">
              <a:solidFill>
                <a:schemeClr val="bg1">
                  <a:lumMod val="50000"/>
                </a:schemeClr>
              </a:solidFill>
              <a:latin typeface="Calibri" panose="020F0502020204030204"/>
            </a:endParaRPr>
          </a:p>
          <a:p>
            <a:pPr marL="457200" lvl="1" indent="0" algn="just">
              <a:buNone/>
            </a:pPr>
            <a:endParaRPr lang="en-US" sz="2200" i="1" dirty="0">
              <a:solidFill>
                <a:schemeClr val="bg1">
                  <a:lumMod val="50000"/>
                </a:schemeClr>
              </a:solidFill>
              <a:latin typeface="Calibri" panose="020F0502020204030204"/>
            </a:endParaRPr>
          </a:p>
          <a:p>
            <a:pPr marL="457200" lvl="1" indent="0" algn="just">
              <a:buNone/>
            </a:pPr>
            <a:r>
              <a:rPr lang="en-US" sz="2200" i="1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7.1	The </a:t>
            </a:r>
            <a:r>
              <a:rPr lang="en-US" sz="2200" i="1" dirty="0" err="1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organisation</a:t>
            </a:r>
            <a:r>
              <a:rPr lang="en-US" sz="2200" i="1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 will make sure that the participant has adequate insurance coverage either by providing itself the insurance, or by making an agreement with the receiving </a:t>
            </a:r>
            <a:r>
              <a:rPr lang="en-US" sz="2200" i="1" dirty="0" err="1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organisation</a:t>
            </a:r>
            <a:r>
              <a:rPr lang="en-US" sz="2200" i="1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 for the latter to provide the insurance, or by providing the participant with the relevant information and support to take out an insurance on their own.</a:t>
            </a:r>
            <a:endParaRPr lang="el-GR" sz="2200" i="1" dirty="0">
              <a:solidFill>
                <a:schemeClr val="bg1">
                  <a:lumMod val="50000"/>
                </a:schemeClr>
              </a:solidFill>
              <a:latin typeface="Calibri" panose="020F0502020204030204"/>
            </a:endParaRPr>
          </a:p>
          <a:p>
            <a:pPr marL="457200" lvl="1" indent="0" algn="just">
              <a:buNone/>
            </a:pPr>
            <a:endParaRPr lang="en-US" sz="2200" i="1" dirty="0">
              <a:solidFill>
                <a:schemeClr val="bg1">
                  <a:lumMod val="50000"/>
                </a:schemeClr>
              </a:solidFill>
              <a:latin typeface="Calibri" panose="020F0502020204030204"/>
            </a:endParaRPr>
          </a:p>
          <a:p>
            <a:pPr marL="457200" lvl="1" indent="0" algn="just">
              <a:buNone/>
            </a:pPr>
            <a:r>
              <a:rPr lang="en-US" sz="2200" i="1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7.2 	Insurance coverage will include at minimum a health insurance, a liability insurance and an accident insurance.</a:t>
            </a:r>
            <a:endParaRPr lang="el-GR" sz="2200" i="1" dirty="0">
              <a:solidFill>
                <a:schemeClr val="bg1">
                  <a:lumMod val="50000"/>
                </a:schemeClr>
              </a:solidFill>
              <a:latin typeface="Calibri" panose="020F0502020204030204"/>
            </a:endParaRPr>
          </a:p>
          <a:p>
            <a:pPr marL="457200" lvl="1" indent="0" algn="just">
              <a:buNone/>
            </a:pPr>
            <a:endParaRPr lang="en-US" sz="2200" i="1" dirty="0">
              <a:solidFill>
                <a:schemeClr val="bg1">
                  <a:lumMod val="50000"/>
                </a:schemeClr>
              </a:solidFill>
              <a:latin typeface="Calibri" panose="020F0502020204030204"/>
            </a:endParaRPr>
          </a:p>
          <a:p>
            <a:pPr marL="457200" lvl="1" indent="0" algn="just">
              <a:buNone/>
            </a:pPr>
            <a:r>
              <a:rPr lang="en-US" sz="2200" i="1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7.3   The responsible party for taking the insurance coverage is: </a:t>
            </a:r>
            <a:r>
              <a:rPr lang="en-US" sz="2200" i="1" dirty="0">
                <a:solidFill>
                  <a:schemeClr val="bg1">
                    <a:lumMod val="50000"/>
                  </a:schemeClr>
                </a:solidFill>
                <a:highlight>
                  <a:srgbClr val="C0C0C0"/>
                </a:highlight>
                <a:latin typeface="Calibri" panose="020F0502020204030204"/>
              </a:rPr>
              <a:t>[the </a:t>
            </a:r>
            <a:r>
              <a:rPr lang="en-US" sz="2200" i="1" dirty="0" err="1">
                <a:solidFill>
                  <a:schemeClr val="bg1">
                    <a:lumMod val="50000"/>
                  </a:schemeClr>
                </a:solidFill>
                <a:highlight>
                  <a:srgbClr val="C0C0C0"/>
                </a:highlight>
                <a:latin typeface="Calibri" panose="020F0502020204030204"/>
              </a:rPr>
              <a:t>organisation</a:t>
            </a:r>
            <a:r>
              <a:rPr lang="en-US" sz="2200" i="1" dirty="0">
                <a:solidFill>
                  <a:schemeClr val="bg1">
                    <a:lumMod val="50000"/>
                  </a:schemeClr>
                </a:solidFill>
                <a:highlight>
                  <a:srgbClr val="C0C0C0"/>
                </a:highlight>
                <a:latin typeface="Calibri" panose="020F0502020204030204"/>
              </a:rPr>
              <a:t> OR the participant OR the receiving </a:t>
            </a:r>
            <a:r>
              <a:rPr lang="en-US" sz="2200" i="1" dirty="0" err="1">
                <a:solidFill>
                  <a:schemeClr val="bg1">
                    <a:lumMod val="50000"/>
                  </a:schemeClr>
                </a:solidFill>
                <a:highlight>
                  <a:srgbClr val="C0C0C0"/>
                </a:highlight>
                <a:latin typeface="Calibri" panose="020F0502020204030204"/>
              </a:rPr>
              <a:t>organisations</a:t>
            </a:r>
            <a:r>
              <a:rPr lang="en-US" sz="2200" i="1" dirty="0">
                <a:solidFill>
                  <a:schemeClr val="bg1">
                    <a:lumMod val="50000"/>
                  </a:schemeClr>
                </a:solidFill>
                <a:highlight>
                  <a:srgbClr val="C0C0C0"/>
                </a:highlight>
                <a:latin typeface="Calibri" panose="020F0502020204030204"/>
              </a:rPr>
              <a:t>]</a:t>
            </a:r>
            <a:r>
              <a:rPr lang="el-GR" sz="2200" i="1" dirty="0">
                <a:solidFill>
                  <a:schemeClr val="bg1">
                    <a:lumMod val="50000"/>
                  </a:schemeClr>
                </a:solidFill>
                <a:latin typeface="Calibri" panose="020F0502020204030204"/>
              </a:rPr>
              <a:t>»</a:t>
            </a:r>
            <a:endParaRPr lang="en-US" sz="2200" i="1" dirty="0">
              <a:solidFill>
                <a:schemeClr val="bg1">
                  <a:lumMod val="50000"/>
                </a:scheme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45398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</TotalTime>
  <Words>1124</Words>
  <Application>Microsoft Office PowerPoint</Application>
  <PresentationFormat>Widescreen</PresentationFormat>
  <Paragraphs>95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1. Υποχρεώσεις δικαιούχων σε σχέση με την επεξεργασίας δεδομένων σύμφωνα με τη συμφωνία επιχορήγησης (Άρθρο 15 και Άρθρο 5 στο Παράρτημα 5 – Ειδικοί κανόνες)</vt:lpstr>
      <vt:lpstr>2. Πρόνοιες για την προστασία δεδομένων στις συμφωνίες μεταξύ δικαιούχων και συμμετεχόντων (Άρθρο 11)</vt:lpstr>
      <vt:lpstr>3. Άλλες πληροφορίες προς δικαιούχους:</vt:lpstr>
      <vt:lpstr>4. Συχνές ερωτήσεις: </vt:lpstr>
      <vt:lpstr>PowerPoint Presentation</vt:lpstr>
      <vt:lpstr>1. Αποτελεσματικές διαδικασίες και ρυθμίσεις για την προστασία και ασφάλεια των συμμετεχόντων:</vt:lpstr>
      <vt:lpstr>2. Θέματα ασφαλιστικής κάλυψης στις συμφωνίες μεταξύ δικαιούχων και συμμετεχόντων:</vt:lpstr>
      <vt:lpstr>Διασφάλιση ενός ασφαλούς περιβάλλοντος που σέβεται και προασπίζεται τα δικαιώματα κάθε ατόμου, τη σωματική και συναισθηματική ακεραιότητα, την ψυχική υγεία και την ευημερία του.</vt:lpstr>
      <vt:lpstr>PowerPoint Presentation</vt:lpstr>
      <vt:lpstr>PowerPoint Presentation</vt:lpstr>
      <vt:lpstr>Σας ευχαριστώ!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Aleka  Argyriou - Ogilvy</dc:creator>
  <cp:lastModifiedBy>Marianna Demosthenous</cp:lastModifiedBy>
  <cp:revision>67</cp:revision>
  <cp:lastPrinted>2022-11-14T06:46:24Z</cp:lastPrinted>
  <dcterms:created xsi:type="dcterms:W3CDTF">2021-06-28T17:17:12Z</dcterms:created>
  <dcterms:modified xsi:type="dcterms:W3CDTF">2024-11-12T21:18:44Z</dcterms:modified>
</cp:coreProperties>
</file>