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38" r:id="rId2"/>
    <p:sldId id="382" r:id="rId3"/>
    <p:sldId id="340" r:id="rId4"/>
    <p:sldId id="365" r:id="rId5"/>
    <p:sldId id="378" r:id="rId6"/>
    <p:sldId id="353" r:id="rId7"/>
    <p:sldId id="379" r:id="rId8"/>
    <p:sldId id="355" r:id="rId9"/>
    <p:sldId id="367" r:id="rId10"/>
    <p:sldId id="368" r:id="rId11"/>
    <p:sldId id="369" r:id="rId12"/>
    <p:sldId id="370" r:id="rId13"/>
    <p:sldId id="357" r:id="rId14"/>
    <p:sldId id="358" r:id="rId15"/>
    <p:sldId id="362" r:id="rId16"/>
    <p:sldId id="364" r:id="rId17"/>
    <p:sldId id="363" r:id="rId18"/>
    <p:sldId id="371" r:id="rId19"/>
    <p:sldId id="372" r:id="rId20"/>
    <p:sldId id="373" r:id="rId21"/>
    <p:sldId id="374" r:id="rId22"/>
    <p:sldId id="375" r:id="rId23"/>
    <p:sldId id="376" r:id="rId24"/>
    <p:sldId id="377" r:id="rId25"/>
    <p:sldId id="383" r:id="rId26"/>
    <p:sldId id="366" r:id="rId2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A01579-A36E-4D73-ABA0-FCD61FA4E31B}" type="datetimeFigureOut">
              <a:rPr lang="el-GR" smtClean="0"/>
              <a:t>17/1/2025</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12D93D-BD36-40E2-9623-0BB6769CDB01}" type="slidenum">
              <a:rPr lang="el-GR" smtClean="0"/>
              <a:t>‹#›</a:t>
            </a:fld>
            <a:endParaRPr lang="el-GR"/>
          </a:p>
        </p:txBody>
      </p:sp>
    </p:spTree>
    <p:extLst>
      <p:ext uri="{BB962C8B-B14F-4D97-AF65-F5344CB8AC3E}">
        <p14:creationId xmlns:p14="http://schemas.microsoft.com/office/powerpoint/2010/main" val="3737834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100" dirty="0">
                <a:latin typeface="Verdana" panose="020B0604030504040204" pitchFamily="34" charset="0"/>
                <a:ea typeface="Verdana" panose="020B0604030504040204" pitchFamily="34" charset="0"/>
              </a:rPr>
              <a:t>Καλημέρα σας!</a:t>
            </a:r>
          </a:p>
          <a:p>
            <a:pPr defTabSz="931774">
              <a:defRPr/>
            </a:pPr>
            <a:r>
              <a:rPr lang="el-GR" sz="1100" dirty="0">
                <a:latin typeface="Verdana" panose="020B0604030504040204" pitchFamily="34" charset="0"/>
                <a:ea typeface="Verdana" panose="020B0604030504040204" pitchFamily="34" charset="0"/>
              </a:rPr>
              <a:t>Με ιδιαίτερη χαρά σας καλωσορίζουμε στη σημερινή Ημερίδα Ενημέρωσης για τη Διαχείριση Σχεδίων Διαπιστευμένων Σχεδίων ΚΑ121, στον τομέα της ΕΕΚ, που στόχο έχει να σας δώσει βασικές πληροφορίες για θέματα που αφορούν τη διαχείριση των σχεδίων σας, τη Διαπίστευση </a:t>
            </a:r>
            <a:r>
              <a:rPr lang="en-US" sz="1100" dirty="0">
                <a:latin typeface="Verdana" panose="020B0604030504040204" pitchFamily="34" charset="0"/>
                <a:ea typeface="Verdana" panose="020B0604030504040204" pitchFamily="34" charset="0"/>
              </a:rPr>
              <a:t>Erasmus, </a:t>
            </a:r>
            <a:r>
              <a:rPr lang="el-GR" sz="1100" dirty="0">
                <a:latin typeface="Verdana" panose="020B0604030504040204" pitchFamily="34" charset="0"/>
                <a:ea typeface="Verdana" panose="020B0604030504040204" pitchFamily="34" charset="0"/>
              </a:rPr>
              <a:t>τις κινητικότητες και τα εργαλεία που μπορείτε να αξιοποιήσετε για την επιτυχή υλοποίηση και ολοκλήρωση των έργων σας</a:t>
            </a:r>
            <a:r>
              <a:rPr lang="en-US" sz="1100" dirty="0">
                <a:latin typeface="Verdana" panose="020B0604030504040204" pitchFamily="34" charset="0"/>
                <a:ea typeface="Verdana" panose="020B0604030504040204" pitchFamily="34" charset="0"/>
              </a:rPr>
              <a:t> </a:t>
            </a:r>
            <a:r>
              <a:rPr lang="el-GR" sz="1100" dirty="0">
                <a:latin typeface="Verdana" panose="020B0604030504040204" pitchFamily="34" charset="0"/>
                <a:ea typeface="Verdana" panose="020B0604030504040204" pitchFamily="34" charset="0"/>
              </a:rPr>
              <a:t>επιφέροντας τα μέγιστα δυνατά αποτελέσματα.</a:t>
            </a:r>
            <a:endParaRPr lang="en-US" sz="1100" dirty="0">
              <a:latin typeface="Verdana" panose="020B0604030504040204" pitchFamily="34" charset="0"/>
              <a:ea typeface="Verdana" panose="020B0604030504040204" pitchFamily="34" charset="0"/>
            </a:endParaRPr>
          </a:p>
          <a:p>
            <a:r>
              <a:rPr lang="el-GR" sz="1100" dirty="0">
                <a:latin typeface="Verdana" panose="020B0604030504040204" pitchFamily="34" charset="0"/>
                <a:ea typeface="Verdana" panose="020B0604030504040204" pitchFamily="34" charset="0"/>
              </a:rPr>
              <a:t>Για όσους δεν με γνωρίζετε, ονομάζομαι Στέφανη Αψερού, είμαι η υπεύθυνη Λειτουργός για τον τομέα Επαγγελματικής Εκπαίδευσης και Κατάρτισης στη Βασική Δράση 1, και σήμερα θα δούμε μαζί τις σχετικές λεπτομέρειες.</a:t>
            </a:r>
          </a:p>
          <a:p>
            <a:r>
              <a:rPr lang="el-GR" sz="1200" dirty="0">
                <a:latin typeface="Verdana" panose="020B0604030504040204" pitchFamily="34" charset="0"/>
                <a:ea typeface="Verdana" panose="020B0604030504040204" pitchFamily="34" charset="0"/>
              </a:rPr>
              <a:t>Θα ήθελα να σας ενημερώσω προτού ξεκινήσουμε ότι όλων τα μικρόφωνα θα είναι σε </a:t>
            </a:r>
            <a:r>
              <a:rPr lang="en-US" sz="1200" dirty="0">
                <a:latin typeface="Verdana" panose="020B0604030504040204" pitchFamily="34" charset="0"/>
                <a:ea typeface="Verdana" panose="020B0604030504040204" pitchFamily="34" charset="0"/>
              </a:rPr>
              <a:t>MUTE </a:t>
            </a:r>
            <a:r>
              <a:rPr lang="el-GR" sz="1200" dirty="0">
                <a:latin typeface="Verdana" panose="020B0604030504040204" pitchFamily="34" charset="0"/>
                <a:ea typeface="Verdana" panose="020B0604030504040204" pitchFamily="34" charset="0"/>
              </a:rPr>
              <a:t>ώστε να μην υπάρχουν παρεμβολές κατά τη διάρκεια της παρουσίασης και θα σας δοθεί εύλογος χρόνος για να θέσετε τα ερωτήματά σας με το πέρας της παρουσίασης.</a:t>
            </a:r>
          </a:p>
          <a:p>
            <a:r>
              <a:rPr lang="el-GR" sz="1200" dirty="0">
                <a:latin typeface="Verdana" panose="020B0604030504040204" pitchFamily="34" charset="0"/>
                <a:ea typeface="Verdana" panose="020B0604030504040204" pitchFamily="34" charset="0"/>
              </a:rPr>
              <a:t>Τα ερωτήματα θα μπορείτε να τα θέσετε μέσω του </a:t>
            </a:r>
            <a:r>
              <a:rPr lang="en-US" sz="1200" dirty="0">
                <a:latin typeface="Verdana" panose="020B0604030504040204" pitchFamily="34" charset="0"/>
                <a:ea typeface="Verdana" panose="020B0604030504040204" pitchFamily="34" charset="0"/>
              </a:rPr>
              <a:t>chat box (</a:t>
            </a:r>
            <a:r>
              <a:rPr lang="el-GR" sz="1200" dirty="0">
                <a:latin typeface="Verdana" panose="020B0604030504040204" pitchFamily="34" charset="0"/>
                <a:ea typeface="Verdana" panose="020B0604030504040204" pitchFamily="34" charset="0"/>
              </a:rPr>
              <a:t>εάν δεν έχετε μικρόφωνο ή εάν δεν επιθυμείτε να το χρησιμοποιήσετε</a:t>
            </a:r>
            <a:r>
              <a:rPr lang="en-US" sz="1200" dirty="0">
                <a:latin typeface="Verdana" panose="020B0604030504040204" pitchFamily="34" charset="0"/>
                <a:ea typeface="Verdana" panose="020B0604030504040204" pitchFamily="34" charset="0"/>
              </a:rPr>
              <a:t>)</a:t>
            </a:r>
            <a:r>
              <a:rPr lang="el-GR" sz="1200" dirty="0">
                <a:latin typeface="Verdana" panose="020B0604030504040204" pitchFamily="34" charset="0"/>
                <a:ea typeface="Verdana" panose="020B0604030504040204" pitchFamily="34" charset="0"/>
              </a:rPr>
              <a:t> ή μπορείτε να επιλέξετε το </a:t>
            </a:r>
            <a:r>
              <a:rPr lang="en-US" sz="1200" dirty="0">
                <a:latin typeface="Verdana" panose="020B0604030504040204" pitchFamily="34" charset="0"/>
                <a:ea typeface="Verdana" panose="020B0604030504040204" pitchFamily="34" charset="0"/>
              </a:rPr>
              <a:t>raise hand </a:t>
            </a:r>
            <a:r>
              <a:rPr lang="el-GR" sz="1200" dirty="0">
                <a:latin typeface="Verdana" panose="020B0604030504040204" pitchFamily="34" charset="0"/>
                <a:ea typeface="Verdana" panose="020B0604030504040204" pitchFamily="34" charset="0"/>
              </a:rPr>
              <a:t>εικονίδιο που βλέπετε στην μπάρα πάνω ψηλά στις οθόνες σας και μέσω του μικροφώνου σας θα σας δοθεί ο χρόνος για να θέσετε τις ερωτήσεις σας.</a:t>
            </a:r>
          </a:p>
          <a:p>
            <a:r>
              <a:rPr lang="el-GR" sz="1200" dirty="0">
                <a:latin typeface="Verdana" panose="020B0604030504040204" pitchFamily="34" charset="0"/>
                <a:ea typeface="Verdana" panose="020B0604030504040204" pitchFamily="34" charset="0"/>
              </a:rPr>
              <a:t>Όπως θα έχετε ήδη διαβάσει στη σχετική διαφάνεια, η Ημερίδα μαγνητοσκοπείται και θα αναρτηθεί στην ιστοσελίδα μας ώστε να μπορείτε να έχετε πρόσβαση όλοι μετά στον δικό σας χρόνο.</a:t>
            </a:r>
          </a:p>
          <a:p>
            <a:endParaRPr lang="el-GR" dirty="0"/>
          </a:p>
        </p:txBody>
      </p:sp>
      <p:sp>
        <p:nvSpPr>
          <p:cNvPr id="4" name="Slide Number Placeholder 3"/>
          <p:cNvSpPr>
            <a:spLocks noGrp="1"/>
          </p:cNvSpPr>
          <p:nvPr>
            <p:ph type="sldNum" sz="quarter" idx="5"/>
          </p:nvPr>
        </p:nvSpPr>
        <p:spPr/>
        <p:txBody>
          <a:bodyPr/>
          <a:lstStyle/>
          <a:p>
            <a:fld id="{C05BEA0F-6C61-4412-98B4-3B1B2AF6C74C}" type="slidenum">
              <a:rPr lang="en-GB" smtClean="0"/>
              <a:t>1</a:t>
            </a:fld>
            <a:endParaRPr lang="en-GB"/>
          </a:p>
        </p:txBody>
      </p:sp>
    </p:spTree>
    <p:extLst>
      <p:ext uri="{BB962C8B-B14F-4D97-AF65-F5344CB8AC3E}">
        <p14:creationId xmlns:p14="http://schemas.microsoft.com/office/powerpoint/2010/main" val="2120456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CB93A-000B-E729-2E94-C20F17D524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2BABDD-3C2D-0E5E-973B-2CCCDF2E8C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DE724F-CAA4-1239-06B5-13CB8997F87C}"/>
              </a:ext>
            </a:extLst>
          </p:cNvPr>
          <p:cNvSpPr>
            <a:spLocks noGrp="1"/>
          </p:cNvSpPr>
          <p:nvPr>
            <p:ph type="body" idx="1"/>
          </p:nvPr>
        </p:nvSpPr>
        <p:spPr/>
        <p:txBody>
          <a:bodyPr/>
          <a:lstStyle/>
          <a:p>
            <a:r>
              <a:rPr lang="el-GR" sz="1100" dirty="0">
                <a:latin typeface="Verdana" panose="020B0604030504040204" pitchFamily="34" charset="0"/>
                <a:ea typeface="Verdana" panose="020B0604030504040204" pitchFamily="34" charset="0"/>
              </a:rPr>
              <a:t>Έκθεση Περάτωσης ή αλλιώς Τελική Έκθεση:</a:t>
            </a:r>
            <a:r>
              <a:rPr lang="el-GR" sz="1100" baseline="0" dirty="0">
                <a:latin typeface="Verdana" panose="020B0604030504040204" pitchFamily="34" charset="0"/>
                <a:ea typeface="Verdana" panose="020B0604030504040204" pitchFamily="34" charset="0"/>
              </a:rPr>
              <a:t> Όπου χρησιμοποιούνται έ</a:t>
            </a:r>
            <a:r>
              <a:rPr lang="el-GR" sz="1100" dirty="0">
                <a:latin typeface="Verdana" panose="020B0604030504040204" pitchFamily="34" charset="0"/>
                <a:ea typeface="Verdana" panose="020B0604030504040204" pitchFamily="34" charset="0"/>
              </a:rPr>
              <a:t>να κοινό σύνολο κριτηρίων αξιολόγησης για τη μέτρηση του βαθμού στον οποίο υλοποιήθηκε το έργο σύμφωνα με τους στόχους που έχουν καθοριστεί και μπορείτε να τους δείτε ξεκάθαρα στη σελίδα 3 της ΤΕ:</a:t>
            </a:r>
          </a:p>
          <a:p>
            <a:pPr marL="285750" indent="-285750">
              <a:buFont typeface="Arial" panose="020B0604020202020204" pitchFamily="34" charset="0"/>
              <a:buChar char="•"/>
            </a:pPr>
            <a:r>
              <a:rPr lang="el-GR" sz="1100" dirty="0">
                <a:latin typeface="Verdana" panose="020B0604030504040204" pitchFamily="34" charset="0"/>
                <a:ea typeface="Verdana" panose="020B0604030504040204" pitchFamily="34" charset="0"/>
              </a:rPr>
              <a:t>Επίτευξη στόχων και συνάρτηση με τους στόχους του </a:t>
            </a:r>
            <a:r>
              <a:rPr lang="en-US" sz="1100" dirty="0">
                <a:latin typeface="Verdana" panose="020B0604030504040204" pitchFamily="34" charset="0"/>
                <a:ea typeface="Verdana" panose="020B0604030504040204" pitchFamily="34" charset="0"/>
              </a:rPr>
              <a:t>Erasmus plan – 50 </a:t>
            </a:r>
            <a:r>
              <a:rPr lang="el-GR" sz="1100" dirty="0">
                <a:latin typeface="Verdana" panose="020B0604030504040204" pitchFamily="34" charset="0"/>
                <a:ea typeface="Verdana" panose="020B0604030504040204" pitchFamily="34" charset="0"/>
              </a:rPr>
              <a:t>βαθμοί</a:t>
            </a:r>
            <a:endParaRPr lang="en-US" sz="11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l-GR" sz="1100" dirty="0">
                <a:latin typeface="Verdana" panose="020B0604030504040204" pitchFamily="34" charset="0"/>
                <a:ea typeface="Verdana" panose="020B0604030504040204" pitchFamily="34" charset="0"/>
              </a:rPr>
              <a:t>Συμμόρφωση με  Ε</a:t>
            </a:r>
            <a:r>
              <a:rPr lang="en-US" sz="1100" dirty="0" err="1">
                <a:latin typeface="Verdana" panose="020B0604030504040204" pitchFamily="34" charset="0"/>
                <a:ea typeface="Verdana" panose="020B0604030504040204" pitchFamily="34" charset="0"/>
              </a:rPr>
              <a:t>rasmus</a:t>
            </a:r>
            <a:r>
              <a:rPr lang="en-US" sz="1100" dirty="0">
                <a:latin typeface="Verdana" panose="020B0604030504040204" pitchFamily="34" charset="0"/>
                <a:ea typeface="Verdana" panose="020B0604030504040204" pitchFamily="34" charset="0"/>
              </a:rPr>
              <a:t> Quality standards – 50 </a:t>
            </a:r>
            <a:r>
              <a:rPr lang="el-GR" sz="1100" dirty="0">
                <a:latin typeface="Verdana" panose="020B0604030504040204" pitchFamily="34" charset="0"/>
                <a:ea typeface="Verdana" panose="020B0604030504040204" pitchFamily="34" charset="0"/>
              </a:rPr>
              <a:t>βαθμοί</a:t>
            </a:r>
            <a:endParaRPr lang="en-US" sz="1100" dirty="0">
              <a:latin typeface="Verdana" panose="020B0604030504040204" pitchFamily="34" charset="0"/>
              <a:ea typeface="Verdana" panose="020B0604030504040204" pitchFamily="34" charset="0"/>
            </a:endParaRPr>
          </a:p>
          <a:p>
            <a:r>
              <a:rPr lang="en-US" sz="1100" dirty="0">
                <a:effectLst/>
                <a:latin typeface="Verdana" panose="020B0604030504040204" pitchFamily="34" charset="0"/>
                <a:ea typeface="Verdana" panose="020B0604030504040204" pitchFamily="34" charset="0"/>
              </a:rPr>
              <a:t>…..</a:t>
            </a:r>
          </a:p>
          <a:p>
            <a:r>
              <a:rPr lang="el-GR" sz="1100" dirty="0">
                <a:effectLst/>
                <a:latin typeface="Verdana" panose="020B0604030504040204" pitchFamily="34" charset="0"/>
                <a:ea typeface="Verdana" panose="020B0604030504040204" pitchFamily="34" charset="0"/>
              </a:rPr>
              <a:t>Σε επίπεδο διαπίστευσης, ο οργανισμός καλείται να υποβάλει έκθεση προόδου τουλάχιστον μία φορά σε διάστημα 5 ετών. </a:t>
            </a:r>
          </a:p>
          <a:p>
            <a:r>
              <a:rPr lang="el-GR" sz="1100" dirty="0">
                <a:effectLst/>
                <a:latin typeface="Verdana" panose="020B0604030504040204" pitchFamily="34" charset="0"/>
                <a:ea typeface="Verdana" panose="020B0604030504040204" pitchFamily="34" charset="0"/>
              </a:rPr>
              <a:t>Για την παρούσα προγραμματική περίοδο, η ΕΥ θα ενημερώσει για το διάστημα κατά το οποίο οι διαπιστευμένοι οργανισμοί θα πρέπει να την υποβάλουν.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dirty="0">
                <a:effectLst/>
                <a:latin typeface="Verdana" panose="020B0604030504040204" pitchFamily="34" charset="0"/>
                <a:ea typeface="Verdana" panose="020B0604030504040204" pitchFamily="34" charset="0"/>
              </a:rPr>
              <a:t>Η έκθεση </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θα</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πρέπει να καλύπτει τον τρόπο με τον οποίο διασφαλίζεται:</a:t>
            </a:r>
          </a:p>
          <a:p>
            <a:endParaRPr lang="el-GR" sz="1100" dirty="0">
              <a:effectLst/>
              <a:latin typeface="Verdana" panose="020B0604030504040204" pitchFamily="34" charset="0"/>
              <a:ea typeface="Verdana" panose="020B0604030504040204" pitchFamily="34" charset="0"/>
            </a:endParaRPr>
          </a:p>
          <a:p>
            <a:pPr marL="342900" lvl="0" indent="-342900">
              <a:buFont typeface="+mj-lt"/>
              <a:buAutoNum type="arabicPeriod"/>
              <a:tabLst>
                <a:tab pos="457200" algn="l"/>
              </a:tabLst>
            </a:pPr>
            <a:r>
              <a:rPr lang="el-GR" sz="1100" dirty="0">
                <a:effectLst/>
                <a:latin typeface="Verdana" panose="020B0604030504040204" pitchFamily="34" charset="0"/>
                <a:ea typeface="Verdana" panose="020B0604030504040204" pitchFamily="34" charset="0"/>
              </a:rPr>
              <a:t>η τήρηση των προτύπων ποιότητας </a:t>
            </a:r>
            <a:r>
              <a:rPr lang="en-US" sz="1100" dirty="0">
                <a:effectLst/>
                <a:latin typeface="Verdana" panose="020B0604030504040204" pitchFamily="34" charset="0"/>
                <a:ea typeface="Verdana" panose="020B0604030504040204" pitchFamily="34" charset="0"/>
              </a:rPr>
              <a:t>Erasmus</a:t>
            </a:r>
            <a:r>
              <a:rPr lang="el-GR" sz="1100" dirty="0">
                <a:effectLst/>
                <a:latin typeface="Verdana" panose="020B0604030504040204" pitchFamily="34" charset="0"/>
                <a:ea typeface="Verdana" panose="020B0604030504040204" pitchFamily="34" charset="0"/>
              </a:rPr>
              <a:t>, </a:t>
            </a:r>
            <a:endParaRPr lang="el-GR" sz="1100" dirty="0">
              <a:solidFill>
                <a:schemeClr val="tx1"/>
              </a:solidFill>
              <a:effectLst/>
              <a:latin typeface="Verdana" panose="020B0604030504040204" pitchFamily="34" charset="0"/>
              <a:ea typeface="Verdana" panose="020B0604030504040204" pitchFamily="34" charset="0"/>
              <a:cs typeface="+mn-cs"/>
            </a:endParaRPr>
          </a:p>
          <a:p>
            <a:pPr marL="342900" lvl="0" indent="-342900">
              <a:buFont typeface="+mj-lt"/>
              <a:buAutoNum type="arabicPeriod"/>
              <a:tabLst>
                <a:tab pos="457200" algn="l"/>
              </a:tabLst>
            </a:pP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 πρόοδος ως προς την επίτευξη των  στόχων του </a:t>
            </a:r>
            <a:r>
              <a:rPr lang="el-GR" sz="1100"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Erasmu</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s Plan</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endPar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342900" lvl="0" indent="-342900">
              <a:buFont typeface="+mj-lt"/>
              <a:buAutoNum type="arabicPeriod"/>
              <a:tabLst>
                <a:tab pos="457200" algn="l"/>
              </a:tabLst>
            </a:pP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 </a:t>
            </a:r>
            <a:r>
              <a:rPr lang="el-GR" sz="1100"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επικαιροποίηση</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του</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n-GB"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Erasmus Plan</a:t>
            </a:r>
            <a:endPar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0" lvl="0" indent="0">
              <a:buFont typeface="+mj-lt"/>
              <a:buNone/>
              <a:tabLst>
                <a:tab pos="457200" algn="l"/>
              </a:tabLst>
            </a:pPr>
            <a:endParaRPr lang="el-GR" sz="1100" dirty="0">
              <a:effectLst/>
              <a:latin typeface="Verdana" panose="020B0604030504040204" pitchFamily="34" charset="0"/>
              <a:ea typeface="Verdana" panose="020B0604030504040204" pitchFamily="34" charset="0"/>
            </a:endParaRP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Όσον αφορά την </a:t>
            </a:r>
            <a:r>
              <a:rPr lang="el-GR" sz="1100" dirty="0" err="1">
                <a:effectLst/>
                <a:latin typeface="Verdana" panose="020B0604030504040204" pitchFamily="34" charset="0"/>
                <a:ea typeface="Verdana" panose="020B0604030504040204" pitchFamily="34" charset="0"/>
              </a:rPr>
              <a:t>επικαιροποίηση</a:t>
            </a:r>
            <a:r>
              <a:rPr lang="el-GR" sz="1100" dirty="0">
                <a:effectLst/>
                <a:latin typeface="Verdana" panose="020B0604030504040204" pitchFamily="34" charset="0"/>
                <a:ea typeface="Verdana" panose="020B0604030504040204" pitchFamily="34" charset="0"/>
              </a:rPr>
              <a:t> του Ε</a:t>
            </a:r>
            <a:r>
              <a:rPr lang="en-US" sz="1100" dirty="0">
                <a:effectLst/>
                <a:latin typeface="Verdana" panose="020B0604030504040204" pitchFamily="34" charset="0"/>
                <a:ea typeface="Verdana" panose="020B0604030504040204" pitchFamily="34" charset="0"/>
              </a:rPr>
              <a:t>P, </a:t>
            </a:r>
            <a:r>
              <a:rPr lang="el-GR" sz="1100" dirty="0">
                <a:effectLst/>
                <a:latin typeface="Verdana" panose="020B0604030504040204" pitchFamily="34" charset="0"/>
                <a:ea typeface="Verdana" panose="020B0604030504040204" pitchFamily="34" charset="0"/>
              </a:rPr>
              <a:t>πρέπει να ανανεώσετε το ΕΡ σας εάν έχει «λήξει» και αναμένουμε να ετοιμαστεί η όλη διαδικασία μέσω του ΒΜ.</a:t>
            </a: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Ουσιαστικά κατά την αίτησή σας έχετε δηλώσει την περίοδο ισχύος του ΕΡ, από δύο μέχρι πέντε χρόνια. Εάν η περίοδος αυτή έχει ολοκληρωθεί, τότε πρέπει να γίνει ανανέωση του ΕΡ. Επίσης, μπορείτε να </a:t>
            </a:r>
            <a:r>
              <a:rPr lang="el-GR" sz="1100" dirty="0" err="1">
                <a:effectLst/>
                <a:latin typeface="Verdana" panose="020B0604030504040204" pitchFamily="34" charset="0"/>
                <a:ea typeface="Verdana" panose="020B0604030504040204" pitchFamily="34" charset="0"/>
              </a:rPr>
              <a:t>επικαιροποιήσετε</a:t>
            </a:r>
            <a:r>
              <a:rPr lang="el-GR" sz="1100" dirty="0">
                <a:effectLst/>
                <a:latin typeface="Verdana" panose="020B0604030504040204" pitchFamily="34" charset="0"/>
                <a:ea typeface="Verdana" panose="020B0604030504040204" pitchFamily="34" charset="0"/>
              </a:rPr>
              <a:t> το ΕΡ σε περίπτωση που υπήρχαν αλλαγές εντός του οργανισμού σας οι οποίες επηρεάζουν με κάποιο τρόπο τους στόχους που έχουν τεθεί. </a:t>
            </a: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Κατά την </a:t>
            </a:r>
            <a:r>
              <a:rPr lang="el-GR" sz="1100" dirty="0" err="1">
                <a:effectLst/>
                <a:latin typeface="Verdana" panose="020B0604030504040204" pitchFamily="34" charset="0"/>
                <a:ea typeface="Verdana" panose="020B0604030504040204" pitchFamily="34" charset="0"/>
              </a:rPr>
              <a:t>επικαιροποίηση</a:t>
            </a:r>
            <a:r>
              <a:rPr lang="el-GR" sz="1100" dirty="0">
                <a:effectLst/>
                <a:latin typeface="Verdana" panose="020B0604030504040204" pitchFamily="34" charset="0"/>
                <a:ea typeface="Verdana" panose="020B0604030504040204" pitchFamily="34" charset="0"/>
              </a:rPr>
              <a:t> του </a:t>
            </a:r>
            <a:r>
              <a:rPr lang="en-GB" sz="1100" dirty="0">
                <a:effectLst/>
                <a:latin typeface="Verdana" panose="020B0604030504040204" pitchFamily="34" charset="0"/>
                <a:ea typeface="Verdana" panose="020B0604030504040204" pitchFamily="34" charset="0"/>
              </a:rPr>
              <a:t>Erasmus Plan </a:t>
            </a:r>
            <a:r>
              <a:rPr lang="el-GR" sz="1100" dirty="0">
                <a:effectLst/>
                <a:latin typeface="Verdana" panose="020B0604030504040204" pitchFamily="34" charset="0"/>
                <a:ea typeface="Verdana" panose="020B0604030504040204" pitchFamily="34" charset="0"/>
              </a:rPr>
              <a:t>ένας οργανισμός μπορεί να αιτηθεί τροποποίηση της Διαπίστευσης σε Διαπίστευση Κοινοπραξίας ή να σταματήσει να είναι μέλος κοινοπραξίας. </a:t>
            </a:r>
          </a:p>
          <a:p>
            <a:endParaRPr lang="el-GR" sz="1100" dirty="0">
              <a:effectLst/>
              <a:latin typeface="Verdana" panose="020B0604030504040204" pitchFamily="34" charset="0"/>
              <a:ea typeface="Verdana" panose="020B0604030504040204" pitchFamily="34" charset="0"/>
            </a:endParaRPr>
          </a:p>
          <a:p>
            <a:r>
              <a:rPr lang="el-GR" sz="1100" dirty="0">
                <a:effectLst/>
                <a:latin typeface="Verdana" panose="020B0604030504040204" pitchFamily="34" charset="0"/>
                <a:ea typeface="Verdana" panose="020B0604030504040204" pitchFamily="34" charset="0"/>
              </a:rPr>
              <a:t>Πέραν της έκθεσης προόδου, η ΕΥ μπορεί να διοργανώσει επίσημους ελέγχους, επισκέψεις παρακολούθησης ή άλλες δραστηριότητες για την παρακολούθηση των διαπιστευμένων οργανισμών, τη διασφάλιση των προτύπων ποιότητας καθώς και για παροχή στήριξης στους οργανισμούς. </a:t>
            </a:r>
          </a:p>
          <a:p>
            <a:endParaRPr lang="el-GR" sz="1100" dirty="0">
              <a:effectLst/>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n-US"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B</a:t>
            </a:r>
            <a:r>
              <a:rPr lang="el-GR" sz="1100" i="1"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άσει</a:t>
            </a:r>
            <a:r>
              <a:rPr lang="el-GR"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των επιδόσεων του Διαπιστευμένου Οργανισμού, η ΕΥ μπορεί να τροποποιήσει τον αριθμό και το χρονοδιάγραμμα των Εκθέσεων Προόδου.</a:t>
            </a:r>
            <a:endParaRPr lang="en-GB" sz="1100" dirty="0">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a16="http://schemas.microsoft.com/office/drawing/2014/main" id="{7FBA254D-F921-ECD8-6747-7F258C6FB2FB}"/>
              </a:ext>
            </a:extLst>
          </p:cNvPr>
          <p:cNvSpPr>
            <a:spLocks noGrp="1"/>
          </p:cNvSpPr>
          <p:nvPr>
            <p:ph type="sldNum" sz="quarter" idx="10"/>
          </p:nvPr>
        </p:nvSpPr>
        <p:spPr/>
        <p:txBody>
          <a:bodyPr/>
          <a:lstStyle/>
          <a:p>
            <a:fld id="{C05BEA0F-6C61-4412-98B4-3B1B2AF6C74C}" type="slidenum">
              <a:rPr lang="en-GB" smtClean="0"/>
              <a:t>10</a:t>
            </a:fld>
            <a:endParaRPr lang="en-GB"/>
          </a:p>
        </p:txBody>
      </p:sp>
    </p:spTree>
    <p:extLst>
      <p:ext uri="{BB962C8B-B14F-4D97-AF65-F5344CB8AC3E}">
        <p14:creationId xmlns:p14="http://schemas.microsoft.com/office/powerpoint/2010/main" val="1151569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82257-E6C5-06DB-CCBD-5231C6FCD7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7D7EC9-DDA2-BAD7-6FC0-67BF63C088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4CE4EE-7F20-66FF-E2BA-C62A77E0192F}"/>
              </a:ext>
            </a:extLst>
          </p:cNvPr>
          <p:cNvSpPr>
            <a:spLocks noGrp="1"/>
          </p:cNvSpPr>
          <p:nvPr>
            <p:ph type="body" idx="1"/>
          </p:nvPr>
        </p:nvSpPr>
        <p:spPr/>
        <p:txBody>
          <a:bodyPr/>
          <a:lstStyle/>
          <a:p>
            <a:r>
              <a:rPr lang="el-GR" sz="1100" dirty="0">
                <a:latin typeface="Verdana" panose="020B0604030504040204" pitchFamily="34" charset="0"/>
                <a:ea typeface="Verdana" panose="020B0604030504040204" pitchFamily="34" charset="0"/>
              </a:rPr>
              <a:t>Έκθεση Περάτωσης ή αλλιώς Τελική Έκθεση:</a:t>
            </a:r>
            <a:r>
              <a:rPr lang="el-GR" sz="1100" baseline="0" dirty="0">
                <a:latin typeface="Verdana" panose="020B0604030504040204" pitchFamily="34" charset="0"/>
                <a:ea typeface="Verdana" panose="020B0604030504040204" pitchFamily="34" charset="0"/>
              </a:rPr>
              <a:t> Όπου χρησιμοποιούνται έ</a:t>
            </a:r>
            <a:r>
              <a:rPr lang="el-GR" sz="1100" dirty="0">
                <a:latin typeface="Verdana" panose="020B0604030504040204" pitchFamily="34" charset="0"/>
                <a:ea typeface="Verdana" panose="020B0604030504040204" pitchFamily="34" charset="0"/>
              </a:rPr>
              <a:t>να κοινό σύνολο κριτηρίων αξιολόγησης για τη μέτρηση του βαθμού στον οποίο υλοποιήθηκε το έργο σύμφωνα με τους στόχους που έχουν καθοριστεί και μπορείτε να τους δείτε ξεκάθαρα στη σελίδα 3 της ΤΕ:</a:t>
            </a:r>
          </a:p>
          <a:p>
            <a:pPr marL="285750" indent="-285750">
              <a:buFont typeface="Arial" panose="020B0604020202020204" pitchFamily="34" charset="0"/>
              <a:buChar char="•"/>
            </a:pPr>
            <a:r>
              <a:rPr lang="el-GR" sz="1100" dirty="0">
                <a:latin typeface="Verdana" panose="020B0604030504040204" pitchFamily="34" charset="0"/>
                <a:ea typeface="Verdana" panose="020B0604030504040204" pitchFamily="34" charset="0"/>
              </a:rPr>
              <a:t>Επίτευξη στόχων και συνάρτηση με τους στόχους του </a:t>
            </a:r>
            <a:r>
              <a:rPr lang="en-US" sz="1100" dirty="0">
                <a:latin typeface="Verdana" panose="020B0604030504040204" pitchFamily="34" charset="0"/>
                <a:ea typeface="Verdana" panose="020B0604030504040204" pitchFamily="34" charset="0"/>
              </a:rPr>
              <a:t>Erasmus plan – 50 </a:t>
            </a:r>
            <a:r>
              <a:rPr lang="el-GR" sz="1100" dirty="0">
                <a:latin typeface="Verdana" panose="020B0604030504040204" pitchFamily="34" charset="0"/>
                <a:ea typeface="Verdana" panose="020B0604030504040204" pitchFamily="34" charset="0"/>
              </a:rPr>
              <a:t>βαθμοί</a:t>
            </a:r>
            <a:endParaRPr lang="en-US" sz="11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l-GR" sz="1100" dirty="0">
                <a:latin typeface="Verdana" panose="020B0604030504040204" pitchFamily="34" charset="0"/>
                <a:ea typeface="Verdana" panose="020B0604030504040204" pitchFamily="34" charset="0"/>
              </a:rPr>
              <a:t>Συμμόρφωση με  Ε</a:t>
            </a:r>
            <a:r>
              <a:rPr lang="en-US" sz="1100" dirty="0" err="1">
                <a:latin typeface="Verdana" panose="020B0604030504040204" pitchFamily="34" charset="0"/>
                <a:ea typeface="Verdana" panose="020B0604030504040204" pitchFamily="34" charset="0"/>
              </a:rPr>
              <a:t>rasmus</a:t>
            </a:r>
            <a:r>
              <a:rPr lang="en-US" sz="1100" dirty="0">
                <a:latin typeface="Verdana" panose="020B0604030504040204" pitchFamily="34" charset="0"/>
                <a:ea typeface="Verdana" panose="020B0604030504040204" pitchFamily="34" charset="0"/>
              </a:rPr>
              <a:t> Quality standards – 50 </a:t>
            </a:r>
            <a:r>
              <a:rPr lang="el-GR" sz="1100" dirty="0">
                <a:latin typeface="Verdana" panose="020B0604030504040204" pitchFamily="34" charset="0"/>
                <a:ea typeface="Verdana" panose="020B0604030504040204" pitchFamily="34" charset="0"/>
              </a:rPr>
              <a:t>βαθμοί</a:t>
            </a:r>
            <a:endParaRPr lang="en-US" sz="1100" dirty="0">
              <a:latin typeface="Verdana" panose="020B0604030504040204" pitchFamily="34" charset="0"/>
              <a:ea typeface="Verdana" panose="020B0604030504040204" pitchFamily="34" charset="0"/>
            </a:endParaRPr>
          </a:p>
          <a:p>
            <a:r>
              <a:rPr lang="en-US" sz="1100" dirty="0">
                <a:effectLst/>
                <a:latin typeface="Verdana" panose="020B0604030504040204" pitchFamily="34" charset="0"/>
                <a:ea typeface="Verdana" panose="020B0604030504040204" pitchFamily="34" charset="0"/>
              </a:rPr>
              <a:t>…..</a:t>
            </a:r>
          </a:p>
          <a:p>
            <a:r>
              <a:rPr lang="el-GR" sz="1100" dirty="0">
                <a:effectLst/>
                <a:latin typeface="Verdana" panose="020B0604030504040204" pitchFamily="34" charset="0"/>
                <a:ea typeface="Verdana" panose="020B0604030504040204" pitchFamily="34" charset="0"/>
              </a:rPr>
              <a:t>Σε επίπεδο διαπίστευσης, ο οργανισμός καλείται να υποβάλει έκθεση προόδου τουλάχιστον μία φορά σε διάστημα 5 ετών. </a:t>
            </a:r>
          </a:p>
          <a:p>
            <a:r>
              <a:rPr lang="el-GR" sz="1100" dirty="0">
                <a:effectLst/>
                <a:latin typeface="Verdana" panose="020B0604030504040204" pitchFamily="34" charset="0"/>
                <a:ea typeface="Verdana" panose="020B0604030504040204" pitchFamily="34" charset="0"/>
              </a:rPr>
              <a:t>Για την παρούσα προγραμματική περίοδο, η ΕΥ θα ενημερώσει για το διάστημα κατά το οποίο οι διαπιστευμένοι οργανισμοί θα πρέπει να την υποβάλουν.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dirty="0">
                <a:effectLst/>
                <a:latin typeface="Verdana" panose="020B0604030504040204" pitchFamily="34" charset="0"/>
                <a:ea typeface="Verdana" panose="020B0604030504040204" pitchFamily="34" charset="0"/>
              </a:rPr>
              <a:t>Η έκθεση </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θα</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πρέπει να καλύπτει τον τρόπο με τον οποίο διασφαλίζεται:</a:t>
            </a:r>
          </a:p>
          <a:p>
            <a:endParaRPr lang="el-GR" sz="1100" dirty="0">
              <a:effectLst/>
              <a:latin typeface="Verdana" panose="020B0604030504040204" pitchFamily="34" charset="0"/>
              <a:ea typeface="Verdana" panose="020B0604030504040204" pitchFamily="34" charset="0"/>
            </a:endParaRPr>
          </a:p>
          <a:p>
            <a:pPr marL="342900" lvl="0" indent="-342900">
              <a:buFont typeface="+mj-lt"/>
              <a:buAutoNum type="arabicPeriod"/>
              <a:tabLst>
                <a:tab pos="457200" algn="l"/>
              </a:tabLst>
            </a:pPr>
            <a:r>
              <a:rPr lang="el-GR" sz="1100" dirty="0">
                <a:effectLst/>
                <a:latin typeface="Verdana" panose="020B0604030504040204" pitchFamily="34" charset="0"/>
                <a:ea typeface="Verdana" panose="020B0604030504040204" pitchFamily="34" charset="0"/>
              </a:rPr>
              <a:t>η τήρηση των προτύπων ποιότητας </a:t>
            </a:r>
            <a:r>
              <a:rPr lang="en-US" sz="1100" dirty="0">
                <a:effectLst/>
                <a:latin typeface="Verdana" panose="020B0604030504040204" pitchFamily="34" charset="0"/>
                <a:ea typeface="Verdana" panose="020B0604030504040204" pitchFamily="34" charset="0"/>
              </a:rPr>
              <a:t>Erasmus</a:t>
            </a:r>
            <a:r>
              <a:rPr lang="el-GR" sz="1100" dirty="0">
                <a:effectLst/>
                <a:latin typeface="Verdana" panose="020B0604030504040204" pitchFamily="34" charset="0"/>
                <a:ea typeface="Verdana" panose="020B0604030504040204" pitchFamily="34" charset="0"/>
              </a:rPr>
              <a:t>, </a:t>
            </a:r>
            <a:endParaRPr lang="el-GR" sz="1100" dirty="0">
              <a:solidFill>
                <a:schemeClr val="tx1"/>
              </a:solidFill>
              <a:effectLst/>
              <a:latin typeface="Verdana" panose="020B0604030504040204" pitchFamily="34" charset="0"/>
              <a:ea typeface="Verdana" panose="020B0604030504040204" pitchFamily="34" charset="0"/>
              <a:cs typeface="+mn-cs"/>
            </a:endParaRPr>
          </a:p>
          <a:p>
            <a:pPr marL="342900" lvl="0" indent="-342900">
              <a:buFont typeface="+mj-lt"/>
              <a:buAutoNum type="arabicPeriod"/>
              <a:tabLst>
                <a:tab pos="457200" algn="l"/>
              </a:tabLst>
            </a:pP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 πρόοδος ως προς την επίτευξη των  στόχων του </a:t>
            </a:r>
            <a:r>
              <a:rPr lang="el-GR" sz="1100"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Erasmu</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s Plan</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endPar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342900" lvl="0" indent="-342900">
              <a:buFont typeface="+mj-lt"/>
              <a:buAutoNum type="arabicPeriod"/>
              <a:tabLst>
                <a:tab pos="457200" algn="l"/>
              </a:tabLst>
            </a:pP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 </a:t>
            </a:r>
            <a:r>
              <a:rPr lang="el-GR" sz="1100"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επικαιροποίηση</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του</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n-GB"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Erasmus Plan</a:t>
            </a:r>
            <a:endPar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0" lvl="0" indent="0">
              <a:buFont typeface="+mj-lt"/>
              <a:buNone/>
              <a:tabLst>
                <a:tab pos="457200" algn="l"/>
              </a:tabLst>
            </a:pPr>
            <a:endParaRPr lang="el-GR" sz="1100" dirty="0">
              <a:effectLst/>
              <a:latin typeface="Verdana" panose="020B0604030504040204" pitchFamily="34" charset="0"/>
              <a:ea typeface="Verdana" panose="020B0604030504040204" pitchFamily="34" charset="0"/>
            </a:endParaRP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Όσον αφορά την </a:t>
            </a:r>
            <a:r>
              <a:rPr lang="el-GR" sz="1100" dirty="0" err="1">
                <a:effectLst/>
                <a:latin typeface="Verdana" panose="020B0604030504040204" pitchFamily="34" charset="0"/>
                <a:ea typeface="Verdana" panose="020B0604030504040204" pitchFamily="34" charset="0"/>
              </a:rPr>
              <a:t>επικαιροποίηση</a:t>
            </a:r>
            <a:r>
              <a:rPr lang="el-GR" sz="1100" dirty="0">
                <a:effectLst/>
                <a:latin typeface="Verdana" panose="020B0604030504040204" pitchFamily="34" charset="0"/>
                <a:ea typeface="Verdana" panose="020B0604030504040204" pitchFamily="34" charset="0"/>
              </a:rPr>
              <a:t> του Ε</a:t>
            </a:r>
            <a:r>
              <a:rPr lang="en-US" sz="1100" dirty="0">
                <a:effectLst/>
                <a:latin typeface="Verdana" panose="020B0604030504040204" pitchFamily="34" charset="0"/>
                <a:ea typeface="Verdana" panose="020B0604030504040204" pitchFamily="34" charset="0"/>
              </a:rPr>
              <a:t>P, </a:t>
            </a:r>
            <a:r>
              <a:rPr lang="el-GR" sz="1100" dirty="0">
                <a:effectLst/>
                <a:latin typeface="Verdana" panose="020B0604030504040204" pitchFamily="34" charset="0"/>
                <a:ea typeface="Verdana" panose="020B0604030504040204" pitchFamily="34" charset="0"/>
              </a:rPr>
              <a:t>πρέπει να ανανεώσετε το ΕΡ σας εάν έχει «λήξει» και αναμένουμε να ετοιμαστεί η όλη διαδικασία μέσω του ΒΜ.</a:t>
            </a: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Ουσιαστικά κατά την αίτησή σας έχετε δηλώσει την περίοδο ισχύος του ΕΡ, από δύο μέχρι πέντε χρόνια. Εάν η περίοδος αυτή έχει ολοκληρωθεί, τότε πρέπει να γίνει ανανέωση του ΕΡ. Επίσης, μπορείτε να </a:t>
            </a:r>
            <a:r>
              <a:rPr lang="el-GR" sz="1100" dirty="0" err="1">
                <a:effectLst/>
                <a:latin typeface="Verdana" panose="020B0604030504040204" pitchFamily="34" charset="0"/>
                <a:ea typeface="Verdana" panose="020B0604030504040204" pitchFamily="34" charset="0"/>
              </a:rPr>
              <a:t>επικαιροποιήσετε</a:t>
            </a:r>
            <a:r>
              <a:rPr lang="el-GR" sz="1100" dirty="0">
                <a:effectLst/>
                <a:latin typeface="Verdana" panose="020B0604030504040204" pitchFamily="34" charset="0"/>
                <a:ea typeface="Verdana" panose="020B0604030504040204" pitchFamily="34" charset="0"/>
              </a:rPr>
              <a:t> το ΕΡ σε περίπτωση που υπήρχαν αλλαγές εντός του οργανισμού σας οι οποίες επηρεάζουν με κάποιο τρόπο τους στόχους που έχουν τεθεί. </a:t>
            </a: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Κατά την </a:t>
            </a:r>
            <a:r>
              <a:rPr lang="el-GR" sz="1100" dirty="0" err="1">
                <a:effectLst/>
                <a:latin typeface="Verdana" panose="020B0604030504040204" pitchFamily="34" charset="0"/>
                <a:ea typeface="Verdana" panose="020B0604030504040204" pitchFamily="34" charset="0"/>
              </a:rPr>
              <a:t>επικαιροποίηση</a:t>
            </a:r>
            <a:r>
              <a:rPr lang="el-GR" sz="1100" dirty="0">
                <a:effectLst/>
                <a:latin typeface="Verdana" panose="020B0604030504040204" pitchFamily="34" charset="0"/>
                <a:ea typeface="Verdana" panose="020B0604030504040204" pitchFamily="34" charset="0"/>
              </a:rPr>
              <a:t> του </a:t>
            </a:r>
            <a:r>
              <a:rPr lang="en-GB" sz="1100" dirty="0">
                <a:effectLst/>
                <a:latin typeface="Verdana" panose="020B0604030504040204" pitchFamily="34" charset="0"/>
                <a:ea typeface="Verdana" panose="020B0604030504040204" pitchFamily="34" charset="0"/>
              </a:rPr>
              <a:t>Erasmus Plan </a:t>
            </a:r>
            <a:r>
              <a:rPr lang="el-GR" sz="1100" dirty="0">
                <a:effectLst/>
                <a:latin typeface="Verdana" panose="020B0604030504040204" pitchFamily="34" charset="0"/>
                <a:ea typeface="Verdana" panose="020B0604030504040204" pitchFamily="34" charset="0"/>
              </a:rPr>
              <a:t>ένας οργανισμός μπορεί να αιτηθεί τροποποίηση της Διαπίστευσης σε Διαπίστευση Κοινοπραξίας ή να σταματήσει να είναι μέλος κοινοπραξίας. </a:t>
            </a:r>
          </a:p>
          <a:p>
            <a:endParaRPr lang="el-GR" sz="1100" dirty="0">
              <a:effectLst/>
              <a:latin typeface="Verdana" panose="020B0604030504040204" pitchFamily="34" charset="0"/>
              <a:ea typeface="Verdana" panose="020B0604030504040204" pitchFamily="34" charset="0"/>
            </a:endParaRPr>
          </a:p>
          <a:p>
            <a:r>
              <a:rPr lang="el-GR" sz="1100" dirty="0">
                <a:effectLst/>
                <a:latin typeface="Verdana" panose="020B0604030504040204" pitchFamily="34" charset="0"/>
                <a:ea typeface="Verdana" panose="020B0604030504040204" pitchFamily="34" charset="0"/>
              </a:rPr>
              <a:t>Πέραν της έκθεσης προόδου, η ΕΥ μπορεί να διοργανώσει επίσημους ελέγχους, επισκέψεις παρακολούθησης ή άλλες δραστηριότητες για την παρακολούθηση των διαπιστευμένων οργανισμών, τη διασφάλιση των προτύπων ποιότητας καθώς και για παροχή στήριξης στους οργανισμούς. </a:t>
            </a:r>
          </a:p>
          <a:p>
            <a:endParaRPr lang="el-GR" sz="1100" dirty="0">
              <a:effectLst/>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n-US"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B</a:t>
            </a:r>
            <a:r>
              <a:rPr lang="el-GR" sz="1100" i="1"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άσει</a:t>
            </a:r>
            <a:r>
              <a:rPr lang="el-GR"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των επιδόσεων του Διαπιστευμένου Οργανισμού, η ΕΥ μπορεί να τροποποιήσει τον αριθμό και το χρονοδιάγραμμα των Εκθέσεων Προόδου.</a:t>
            </a:r>
            <a:endParaRPr lang="en-GB" sz="1100" dirty="0">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a16="http://schemas.microsoft.com/office/drawing/2014/main" id="{2CEDE328-10D8-4A64-575E-CEEE6DE5CB82}"/>
              </a:ext>
            </a:extLst>
          </p:cNvPr>
          <p:cNvSpPr>
            <a:spLocks noGrp="1"/>
          </p:cNvSpPr>
          <p:nvPr>
            <p:ph type="sldNum" sz="quarter" idx="10"/>
          </p:nvPr>
        </p:nvSpPr>
        <p:spPr/>
        <p:txBody>
          <a:bodyPr/>
          <a:lstStyle/>
          <a:p>
            <a:fld id="{C05BEA0F-6C61-4412-98B4-3B1B2AF6C74C}" type="slidenum">
              <a:rPr lang="en-GB" smtClean="0"/>
              <a:t>11</a:t>
            </a:fld>
            <a:endParaRPr lang="en-GB"/>
          </a:p>
        </p:txBody>
      </p:sp>
    </p:spTree>
    <p:extLst>
      <p:ext uri="{BB962C8B-B14F-4D97-AF65-F5344CB8AC3E}">
        <p14:creationId xmlns:p14="http://schemas.microsoft.com/office/powerpoint/2010/main" val="3697494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62188-B886-4ED9-EF07-21D550753B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523742-72BF-1769-0809-531B51D11A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25EB7F-E8CA-52D8-63EE-08E4DA2607D2}"/>
              </a:ext>
            </a:extLst>
          </p:cNvPr>
          <p:cNvSpPr>
            <a:spLocks noGrp="1"/>
          </p:cNvSpPr>
          <p:nvPr>
            <p:ph type="body" idx="1"/>
          </p:nvPr>
        </p:nvSpPr>
        <p:spPr/>
        <p:txBody>
          <a:bodyPr/>
          <a:lstStyle/>
          <a:p>
            <a:r>
              <a:rPr lang="el-GR" sz="1100" dirty="0">
                <a:latin typeface="Verdana" panose="020B0604030504040204" pitchFamily="34" charset="0"/>
                <a:ea typeface="Verdana" panose="020B0604030504040204" pitchFamily="34" charset="0"/>
              </a:rPr>
              <a:t>Έκθεση Περάτωσης ή αλλιώς Τελική Έκθεση:</a:t>
            </a:r>
            <a:r>
              <a:rPr lang="el-GR" sz="1100" baseline="0" dirty="0">
                <a:latin typeface="Verdana" panose="020B0604030504040204" pitchFamily="34" charset="0"/>
                <a:ea typeface="Verdana" panose="020B0604030504040204" pitchFamily="34" charset="0"/>
              </a:rPr>
              <a:t> Όπου χρησιμοποιούνται έ</a:t>
            </a:r>
            <a:r>
              <a:rPr lang="el-GR" sz="1100" dirty="0">
                <a:latin typeface="Verdana" panose="020B0604030504040204" pitchFamily="34" charset="0"/>
                <a:ea typeface="Verdana" panose="020B0604030504040204" pitchFamily="34" charset="0"/>
              </a:rPr>
              <a:t>να κοινό σύνολο κριτηρίων αξιολόγησης για τη μέτρηση του βαθμού στον οποίο υλοποιήθηκε το έργο σύμφωνα με τους στόχους που έχουν καθοριστεί και μπορείτε να τους δείτε ξεκάθαρα στη σελίδα 3 της ΤΕ:</a:t>
            </a:r>
          </a:p>
          <a:p>
            <a:pPr marL="285750" indent="-285750">
              <a:buFont typeface="Arial" panose="020B0604020202020204" pitchFamily="34" charset="0"/>
              <a:buChar char="•"/>
            </a:pPr>
            <a:r>
              <a:rPr lang="el-GR" sz="1100" dirty="0">
                <a:latin typeface="Verdana" panose="020B0604030504040204" pitchFamily="34" charset="0"/>
                <a:ea typeface="Verdana" panose="020B0604030504040204" pitchFamily="34" charset="0"/>
              </a:rPr>
              <a:t>Επίτευξη στόχων και συνάρτηση με τους στόχους του </a:t>
            </a:r>
            <a:r>
              <a:rPr lang="en-US" sz="1100" dirty="0">
                <a:latin typeface="Verdana" panose="020B0604030504040204" pitchFamily="34" charset="0"/>
                <a:ea typeface="Verdana" panose="020B0604030504040204" pitchFamily="34" charset="0"/>
              </a:rPr>
              <a:t>Erasmus plan – 50 </a:t>
            </a:r>
            <a:r>
              <a:rPr lang="el-GR" sz="1100" dirty="0">
                <a:latin typeface="Verdana" panose="020B0604030504040204" pitchFamily="34" charset="0"/>
                <a:ea typeface="Verdana" panose="020B0604030504040204" pitchFamily="34" charset="0"/>
              </a:rPr>
              <a:t>βαθμοί</a:t>
            </a:r>
            <a:endParaRPr lang="en-US" sz="11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l-GR" sz="1100" dirty="0">
                <a:latin typeface="Verdana" panose="020B0604030504040204" pitchFamily="34" charset="0"/>
                <a:ea typeface="Verdana" panose="020B0604030504040204" pitchFamily="34" charset="0"/>
              </a:rPr>
              <a:t>Συμμόρφωση με  Ε</a:t>
            </a:r>
            <a:r>
              <a:rPr lang="en-US" sz="1100" dirty="0" err="1">
                <a:latin typeface="Verdana" panose="020B0604030504040204" pitchFamily="34" charset="0"/>
                <a:ea typeface="Verdana" panose="020B0604030504040204" pitchFamily="34" charset="0"/>
              </a:rPr>
              <a:t>rasmus</a:t>
            </a:r>
            <a:r>
              <a:rPr lang="en-US" sz="1100" dirty="0">
                <a:latin typeface="Verdana" panose="020B0604030504040204" pitchFamily="34" charset="0"/>
                <a:ea typeface="Verdana" panose="020B0604030504040204" pitchFamily="34" charset="0"/>
              </a:rPr>
              <a:t> Quality standards – 50 </a:t>
            </a:r>
            <a:r>
              <a:rPr lang="el-GR" sz="1100" dirty="0">
                <a:latin typeface="Verdana" panose="020B0604030504040204" pitchFamily="34" charset="0"/>
                <a:ea typeface="Verdana" panose="020B0604030504040204" pitchFamily="34" charset="0"/>
              </a:rPr>
              <a:t>βαθμοί</a:t>
            </a:r>
            <a:endParaRPr lang="en-US" sz="1100" dirty="0">
              <a:latin typeface="Verdana" panose="020B0604030504040204" pitchFamily="34" charset="0"/>
              <a:ea typeface="Verdana" panose="020B0604030504040204" pitchFamily="34" charset="0"/>
            </a:endParaRPr>
          </a:p>
          <a:p>
            <a:r>
              <a:rPr lang="en-US" sz="1100" dirty="0">
                <a:effectLst/>
                <a:latin typeface="Verdana" panose="020B0604030504040204" pitchFamily="34" charset="0"/>
                <a:ea typeface="Verdana" panose="020B0604030504040204" pitchFamily="34" charset="0"/>
              </a:rPr>
              <a:t>…..</a:t>
            </a:r>
          </a:p>
          <a:p>
            <a:r>
              <a:rPr lang="el-GR" sz="1100" dirty="0">
                <a:effectLst/>
                <a:latin typeface="Verdana" panose="020B0604030504040204" pitchFamily="34" charset="0"/>
                <a:ea typeface="Verdana" panose="020B0604030504040204" pitchFamily="34" charset="0"/>
              </a:rPr>
              <a:t>Σε επίπεδο διαπίστευσης, ο οργανισμός καλείται να υποβάλει έκθεση προόδου τουλάχιστον μία φορά σε διάστημα 5 ετών. </a:t>
            </a:r>
          </a:p>
          <a:p>
            <a:r>
              <a:rPr lang="el-GR" sz="1100" dirty="0">
                <a:effectLst/>
                <a:latin typeface="Verdana" panose="020B0604030504040204" pitchFamily="34" charset="0"/>
                <a:ea typeface="Verdana" panose="020B0604030504040204" pitchFamily="34" charset="0"/>
              </a:rPr>
              <a:t>Για την παρούσα προγραμματική περίοδο, η ΕΥ θα ενημερώσει για το διάστημα κατά το οποίο οι διαπιστευμένοι οργανισμοί θα πρέπει να την υποβάλουν.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dirty="0">
                <a:effectLst/>
                <a:latin typeface="Verdana" panose="020B0604030504040204" pitchFamily="34" charset="0"/>
                <a:ea typeface="Verdana" panose="020B0604030504040204" pitchFamily="34" charset="0"/>
              </a:rPr>
              <a:t>Η έκθεση </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θα</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πρέπει να καλύπτει τον τρόπο με τον οποίο διασφαλίζεται:</a:t>
            </a:r>
          </a:p>
          <a:p>
            <a:endParaRPr lang="el-GR" sz="1100" dirty="0">
              <a:effectLst/>
              <a:latin typeface="Verdana" panose="020B0604030504040204" pitchFamily="34" charset="0"/>
              <a:ea typeface="Verdana" panose="020B0604030504040204" pitchFamily="34" charset="0"/>
            </a:endParaRPr>
          </a:p>
          <a:p>
            <a:pPr marL="342900" lvl="0" indent="-342900">
              <a:buFont typeface="+mj-lt"/>
              <a:buAutoNum type="arabicPeriod"/>
              <a:tabLst>
                <a:tab pos="457200" algn="l"/>
              </a:tabLst>
            </a:pPr>
            <a:r>
              <a:rPr lang="el-GR" sz="1100" dirty="0">
                <a:effectLst/>
                <a:latin typeface="Verdana" panose="020B0604030504040204" pitchFamily="34" charset="0"/>
                <a:ea typeface="Verdana" panose="020B0604030504040204" pitchFamily="34" charset="0"/>
              </a:rPr>
              <a:t>η τήρηση των προτύπων ποιότητας </a:t>
            </a:r>
            <a:r>
              <a:rPr lang="en-US" sz="1100" dirty="0">
                <a:effectLst/>
                <a:latin typeface="Verdana" panose="020B0604030504040204" pitchFamily="34" charset="0"/>
                <a:ea typeface="Verdana" panose="020B0604030504040204" pitchFamily="34" charset="0"/>
              </a:rPr>
              <a:t>Erasmus</a:t>
            </a:r>
            <a:r>
              <a:rPr lang="el-GR" sz="1100" dirty="0">
                <a:effectLst/>
                <a:latin typeface="Verdana" panose="020B0604030504040204" pitchFamily="34" charset="0"/>
                <a:ea typeface="Verdana" panose="020B0604030504040204" pitchFamily="34" charset="0"/>
              </a:rPr>
              <a:t>, </a:t>
            </a:r>
            <a:endParaRPr lang="el-GR" sz="1100" dirty="0">
              <a:solidFill>
                <a:schemeClr val="tx1"/>
              </a:solidFill>
              <a:effectLst/>
              <a:latin typeface="Verdana" panose="020B0604030504040204" pitchFamily="34" charset="0"/>
              <a:ea typeface="Verdana" panose="020B0604030504040204" pitchFamily="34" charset="0"/>
              <a:cs typeface="+mn-cs"/>
            </a:endParaRPr>
          </a:p>
          <a:p>
            <a:pPr marL="342900" lvl="0" indent="-342900">
              <a:buFont typeface="+mj-lt"/>
              <a:buAutoNum type="arabicPeriod"/>
              <a:tabLst>
                <a:tab pos="457200" algn="l"/>
              </a:tabLst>
            </a:pP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 πρόοδος ως προς την επίτευξη των  στόχων του </a:t>
            </a:r>
            <a:r>
              <a:rPr lang="el-GR" sz="1100"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Erasmu</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s Plan</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endPar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342900" lvl="0" indent="-342900">
              <a:buFont typeface="+mj-lt"/>
              <a:buAutoNum type="arabicPeriod"/>
              <a:tabLst>
                <a:tab pos="457200" algn="l"/>
              </a:tabLst>
            </a:pP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 </a:t>
            </a:r>
            <a:r>
              <a:rPr lang="el-GR" sz="1100"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επικαιροποίηση</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του</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n-GB"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Erasmus Plan</a:t>
            </a:r>
            <a:endPar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0" lvl="0" indent="0">
              <a:buFont typeface="+mj-lt"/>
              <a:buNone/>
              <a:tabLst>
                <a:tab pos="457200" algn="l"/>
              </a:tabLst>
            </a:pPr>
            <a:endParaRPr lang="el-GR" sz="1100" dirty="0">
              <a:effectLst/>
              <a:latin typeface="Verdana" panose="020B0604030504040204" pitchFamily="34" charset="0"/>
              <a:ea typeface="Verdana" panose="020B0604030504040204" pitchFamily="34" charset="0"/>
            </a:endParaRP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Όσον αφορά την </a:t>
            </a:r>
            <a:r>
              <a:rPr lang="el-GR" sz="1100" dirty="0" err="1">
                <a:effectLst/>
                <a:latin typeface="Verdana" panose="020B0604030504040204" pitchFamily="34" charset="0"/>
                <a:ea typeface="Verdana" panose="020B0604030504040204" pitchFamily="34" charset="0"/>
              </a:rPr>
              <a:t>επικαιροποίηση</a:t>
            </a:r>
            <a:r>
              <a:rPr lang="el-GR" sz="1100" dirty="0">
                <a:effectLst/>
                <a:latin typeface="Verdana" panose="020B0604030504040204" pitchFamily="34" charset="0"/>
                <a:ea typeface="Verdana" panose="020B0604030504040204" pitchFamily="34" charset="0"/>
              </a:rPr>
              <a:t> του Ε</a:t>
            </a:r>
            <a:r>
              <a:rPr lang="en-US" sz="1100" dirty="0">
                <a:effectLst/>
                <a:latin typeface="Verdana" panose="020B0604030504040204" pitchFamily="34" charset="0"/>
                <a:ea typeface="Verdana" panose="020B0604030504040204" pitchFamily="34" charset="0"/>
              </a:rPr>
              <a:t>P, </a:t>
            </a:r>
            <a:r>
              <a:rPr lang="el-GR" sz="1100" dirty="0">
                <a:effectLst/>
                <a:latin typeface="Verdana" panose="020B0604030504040204" pitchFamily="34" charset="0"/>
                <a:ea typeface="Verdana" panose="020B0604030504040204" pitchFamily="34" charset="0"/>
              </a:rPr>
              <a:t>πρέπει να ανανεώσετε το ΕΡ σας εάν έχει «λήξει» και αναμένουμε να ετοιμαστεί η όλη διαδικασία μέσω του ΒΜ.</a:t>
            </a: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Ουσιαστικά κατά την αίτησή σας έχετε δηλώσει την περίοδο ισχύος του ΕΡ, από δύο μέχρι πέντε χρόνια. Εάν η περίοδος αυτή έχει ολοκληρωθεί, τότε πρέπει να γίνει ανανέωση του ΕΡ. Επίσης, μπορείτε να </a:t>
            </a:r>
            <a:r>
              <a:rPr lang="el-GR" sz="1100" dirty="0" err="1">
                <a:effectLst/>
                <a:latin typeface="Verdana" panose="020B0604030504040204" pitchFamily="34" charset="0"/>
                <a:ea typeface="Verdana" panose="020B0604030504040204" pitchFamily="34" charset="0"/>
              </a:rPr>
              <a:t>επικαιροποιήσετε</a:t>
            </a:r>
            <a:r>
              <a:rPr lang="el-GR" sz="1100" dirty="0">
                <a:effectLst/>
                <a:latin typeface="Verdana" panose="020B0604030504040204" pitchFamily="34" charset="0"/>
                <a:ea typeface="Verdana" panose="020B0604030504040204" pitchFamily="34" charset="0"/>
              </a:rPr>
              <a:t> το ΕΡ σε περίπτωση που υπήρχαν αλλαγές εντός του οργανισμού σας οι οποίες επηρεάζουν με κάποιο τρόπο τους στόχους που έχουν τεθεί. </a:t>
            </a: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Κατά την </a:t>
            </a:r>
            <a:r>
              <a:rPr lang="el-GR" sz="1100" dirty="0" err="1">
                <a:effectLst/>
                <a:latin typeface="Verdana" panose="020B0604030504040204" pitchFamily="34" charset="0"/>
                <a:ea typeface="Verdana" panose="020B0604030504040204" pitchFamily="34" charset="0"/>
              </a:rPr>
              <a:t>επικαιροποίηση</a:t>
            </a:r>
            <a:r>
              <a:rPr lang="el-GR" sz="1100" dirty="0">
                <a:effectLst/>
                <a:latin typeface="Verdana" panose="020B0604030504040204" pitchFamily="34" charset="0"/>
                <a:ea typeface="Verdana" panose="020B0604030504040204" pitchFamily="34" charset="0"/>
              </a:rPr>
              <a:t> του </a:t>
            </a:r>
            <a:r>
              <a:rPr lang="en-GB" sz="1100" dirty="0">
                <a:effectLst/>
                <a:latin typeface="Verdana" panose="020B0604030504040204" pitchFamily="34" charset="0"/>
                <a:ea typeface="Verdana" panose="020B0604030504040204" pitchFamily="34" charset="0"/>
              </a:rPr>
              <a:t>Erasmus Plan </a:t>
            </a:r>
            <a:r>
              <a:rPr lang="el-GR" sz="1100" dirty="0">
                <a:effectLst/>
                <a:latin typeface="Verdana" panose="020B0604030504040204" pitchFamily="34" charset="0"/>
                <a:ea typeface="Verdana" panose="020B0604030504040204" pitchFamily="34" charset="0"/>
              </a:rPr>
              <a:t>ένας οργανισμός μπορεί να αιτηθεί τροποποίηση της Διαπίστευσης σε Διαπίστευση Κοινοπραξίας ή να σταματήσει να είναι μέλος κοινοπραξίας. </a:t>
            </a:r>
          </a:p>
          <a:p>
            <a:endParaRPr lang="el-GR" sz="1100" dirty="0">
              <a:effectLst/>
              <a:latin typeface="Verdana" panose="020B0604030504040204" pitchFamily="34" charset="0"/>
              <a:ea typeface="Verdana" panose="020B0604030504040204" pitchFamily="34" charset="0"/>
            </a:endParaRPr>
          </a:p>
          <a:p>
            <a:r>
              <a:rPr lang="el-GR" sz="1100" dirty="0">
                <a:effectLst/>
                <a:latin typeface="Verdana" panose="020B0604030504040204" pitchFamily="34" charset="0"/>
                <a:ea typeface="Verdana" panose="020B0604030504040204" pitchFamily="34" charset="0"/>
              </a:rPr>
              <a:t>Πέραν της έκθεσης προόδου, η ΕΥ μπορεί να διοργανώσει επίσημους ελέγχους, επισκέψεις παρακολούθησης ή άλλες δραστηριότητες για την παρακολούθηση των διαπιστευμένων οργανισμών, τη διασφάλιση των προτύπων ποιότητας καθώς και για παροχή στήριξης στους οργανισμούς. </a:t>
            </a:r>
          </a:p>
          <a:p>
            <a:endParaRPr lang="el-GR" sz="1100" dirty="0">
              <a:effectLst/>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n-US"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B</a:t>
            </a:r>
            <a:r>
              <a:rPr lang="el-GR" sz="1100" i="1"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άσει</a:t>
            </a:r>
            <a:r>
              <a:rPr lang="el-GR"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των επιδόσεων του Διαπιστευμένου Οργανισμού, η ΕΥ μπορεί να τροποποιήσει τον αριθμό και το χρονοδιάγραμμα των Εκθέσεων Προόδου.</a:t>
            </a:r>
            <a:endParaRPr lang="en-GB" sz="1100" dirty="0">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a16="http://schemas.microsoft.com/office/drawing/2014/main" id="{7A4CB35A-38CF-7A80-2DF0-0E3CBC14D465}"/>
              </a:ext>
            </a:extLst>
          </p:cNvPr>
          <p:cNvSpPr>
            <a:spLocks noGrp="1"/>
          </p:cNvSpPr>
          <p:nvPr>
            <p:ph type="sldNum" sz="quarter" idx="10"/>
          </p:nvPr>
        </p:nvSpPr>
        <p:spPr/>
        <p:txBody>
          <a:bodyPr/>
          <a:lstStyle/>
          <a:p>
            <a:fld id="{C05BEA0F-6C61-4412-98B4-3B1B2AF6C74C}" type="slidenum">
              <a:rPr lang="en-GB" smtClean="0"/>
              <a:t>12</a:t>
            </a:fld>
            <a:endParaRPr lang="en-GB"/>
          </a:p>
        </p:txBody>
      </p:sp>
    </p:spTree>
    <p:extLst>
      <p:ext uri="{BB962C8B-B14F-4D97-AF65-F5344CB8AC3E}">
        <p14:creationId xmlns:p14="http://schemas.microsoft.com/office/powerpoint/2010/main" val="2705607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100" dirty="0">
                <a:latin typeface="Verdana" panose="020B0604030504040204" pitchFamily="34" charset="0"/>
                <a:ea typeface="Verdana" panose="020B0604030504040204" pitchFamily="34" charset="0"/>
              </a:rPr>
              <a:t>Έκθεση Περάτωσης ή αλλιώς Τελική Έκθεση:</a:t>
            </a:r>
            <a:r>
              <a:rPr lang="el-GR" sz="1100" baseline="0" dirty="0">
                <a:latin typeface="Verdana" panose="020B0604030504040204" pitchFamily="34" charset="0"/>
                <a:ea typeface="Verdana" panose="020B0604030504040204" pitchFamily="34" charset="0"/>
              </a:rPr>
              <a:t> Όπου χρησιμοποιούνται έ</a:t>
            </a:r>
            <a:r>
              <a:rPr lang="el-GR" sz="1100" dirty="0">
                <a:latin typeface="Verdana" panose="020B0604030504040204" pitchFamily="34" charset="0"/>
                <a:ea typeface="Verdana" panose="020B0604030504040204" pitchFamily="34" charset="0"/>
              </a:rPr>
              <a:t>να κοινό σύνολο κριτηρίων αξιολόγησης για τη μέτρηση του βαθμού στον οποίο υλοποιήθηκε το έργο σύμφωνα με τους στόχους που έχουν καθοριστεί και μπορείτε να τους δείτε ξεκάθαρα στη σελίδα 3 της ΤΕ:</a:t>
            </a:r>
          </a:p>
          <a:p>
            <a:pPr marL="285750" indent="-285750">
              <a:buFont typeface="Arial" panose="020B0604020202020204" pitchFamily="34" charset="0"/>
              <a:buChar char="•"/>
            </a:pPr>
            <a:r>
              <a:rPr lang="el-GR" sz="1100" dirty="0">
                <a:latin typeface="Verdana" panose="020B0604030504040204" pitchFamily="34" charset="0"/>
                <a:ea typeface="Verdana" panose="020B0604030504040204" pitchFamily="34" charset="0"/>
              </a:rPr>
              <a:t>Επίτευξη στόχων και συνάρτηση με τους στόχους του </a:t>
            </a:r>
            <a:r>
              <a:rPr lang="en-US" sz="1100" dirty="0">
                <a:latin typeface="Verdana" panose="020B0604030504040204" pitchFamily="34" charset="0"/>
                <a:ea typeface="Verdana" panose="020B0604030504040204" pitchFamily="34" charset="0"/>
              </a:rPr>
              <a:t>Erasmus plan – 50 </a:t>
            </a:r>
            <a:r>
              <a:rPr lang="el-GR" sz="1100" dirty="0">
                <a:latin typeface="Verdana" panose="020B0604030504040204" pitchFamily="34" charset="0"/>
                <a:ea typeface="Verdana" panose="020B0604030504040204" pitchFamily="34" charset="0"/>
              </a:rPr>
              <a:t>βαθμοί</a:t>
            </a:r>
            <a:endParaRPr lang="en-US" sz="11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l-GR" sz="1100" dirty="0">
                <a:latin typeface="Verdana" panose="020B0604030504040204" pitchFamily="34" charset="0"/>
                <a:ea typeface="Verdana" panose="020B0604030504040204" pitchFamily="34" charset="0"/>
              </a:rPr>
              <a:t>Συμμόρφωση με  Ε</a:t>
            </a:r>
            <a:r>
              <a:rPr lang="en-US" sz="1100" dirty="0" err="1">
                <a:latin typeface="Verdana" panose="020B0604030504040204" pitchFamily="34" charset="0"/>
                <a:ea typeface="Verdana" panose="020B0604030504040204" pitchFamily="34" charset="0"/>
              </a:rPr>
              <a:t>rasmus</a:t>
            </a:r>
            <a:r>
              <a:rPr lang="en-US" sz="1100" dirty="0">
                <a:latin typeface="Verdana" panose="020B0604030504040204" pitchFamily="34" charset="0"/>
                <a:ea typeface="Verdana" panose="020B0604030504040204" pitchFamily="34" charset="0"/>
              </a:rPr>
              <a:t> Quality standards – 50 </a:t>
            </a:r>
            <a:r>
              <a:rPr lang="el-GR" sz="1100" dirty="0">
                <a:latin typeface="Verdana" panose="020B0604030504040204" pitchFamily="34" charset="0"/>
                <a:ea typeface="Verdana" panose="020B0604030504040204" pitchFamily="34" charset="0"/>
              </a:rPr>
              <a:t>βαθμοί</a:t>
            </a:r>
            <a:endParaRPr lang="en-US" sz="1100" dirty="0">
              <a:latin typeface="Verdana" panose="020B0604030504040204" pitchFamily="34" charset="0"/>
              <a:ea typeface="Verdana" panose="020B0604030504040204" pitchFamily="34" charset="0"/>
            </a:endParaRPr>
          </a:p>
          <a:p>
            <a:r>
              <a:rPr lang="en-US" sz="1100" dirty="0">
                <a:effectLst/>
                <a:latin typeface="Verdana" panose="020B0604030504040204" pitchFamily="34" charset="0"/>
                <a:ea typeface="Verdana" panose="020B0604030504040204" pitchFamily="34" charset="0"/>
              </a:rPr>
              <a:t>…..</a:t>
            </a:r>
          </a:p>
          <a:p>
            <a:r>
              <a:rPr lang="el-GR" sz="1100" dirty="0">
                <a:effectLst/>
                <a:latin typeface="Verdana" panose="020B0604030504040204" pitchFamily="34" charset="0"/>
                <a:ea typeface="Verdana" panose="020B0604030504040204" pitchFamily="34" charset="0"/>
              </a:rPr>
              <a:t>Σε επίπεδο διαπίστευσης, ο οργανισμός καλείται να υποβάλει έκθεση προόδου τουλάχιστον μία φορά σε διάστημα 5 ετών. </a:t>
            </a:r>
          </a:p>
          <a:p>
            <a:r>
              <a:rPr lang="el-GR" sz="1100" dirty="0">
                <a:effectLst/>
                <a:latin typeface="Verdana" panose="020B0604030504040204" pitchFamily="34" charset="0"/>
                <a:ea typeface="Verdana" panose="020B0604030504040204" pitchFamily="34" charset="0"/>
              </a:rPr>
              <a:t>Για την παρούσα προγραμματική περίοδο, η ΕΥ θα ενημερώσει για το διάστημα κατά το οποίο οι διαπιστευμένοι οργανισμοί θα πρέπει να την υποβάλουν.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dirty="0">
                <a:effectLst/>
                <a:latin typeface="Verdana" panose="020B0604030504040204" pitchFamily="34" charset="0"/>
                <a:ea typeface="Verdana" panose="020B0604030504040204" pitchFamily="34" charset="0"/>
              </a:rPr>
              <a:t>Η έκθεση </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θα</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πρέπει να καλύπτει τον τρόπο με τον οποίο διασφαλίζεται:</a:t>
            </a:r>
          </a:p>
          <a:p>
            <a:endParaRPr lang="el-GR" sz="1100" dirty="0">
              <a:effectLst/>
              <a:latin typeface="Verdana" panose="020B0604030504040204" pitchFamily="34" charset="0"/>
              <a:ea typeface="Verdana" panose="020B0604030504040204" pitchFamily="34" charset="0"/>
            </a:endParaRPr>
          </a:p>
          <a:p>
            <a:pPr marL="342900" lvl="0" indent="-342900">
              <a:buFont typeface="+mj-lt"/>
              <a:buAutoNum type="arabicPeriod"/>
              <a:tabLst>
                <a:tab pos="457200" algn="l"/>
              </a:tabLst>
            </a:pPr>
            <a:r>
              <a:rPr lang="el-GR" sz="1100" dirty="0">
                <a:effectLst/>
                <a:latin typeface="Verdana" panose="020B0604030504040204" pitchFamily="34" charset="0"/>
                <a:ea typeface="Verdana" panose="020B0604030504040204" pitchFamily="34" charset="0"/>
              </a:rPr>
              <a:t>η τήρηση των προτύπων ποιότητας </a:t>
            </a:r>
            <a:r>
              <a:rPr lang="en-US" sz="1100" dirty="0">
                <a:effectLst/>
                <a:latin typeface="Verdana" panose="020B0604030504040204" pitchFamily="34" charset="0"/>
                <a:ea typeface="Verdana" panose="020B0604030504040204" pitchFamily="34" charset="0"/>
              </a:rPr>
              <a:t>Erasmus</a:t>
            </a:r>
            <a:r>
              <a:rPr lang="el-GR" sz="1100" dirty="0">
                <a:effectLst/>
                <a:latin typeface="Verdana" panose="020B0604030504040204" pitchFamily="34" charset="0"/>
                <a:ea typeface="Verdana" panose="020B0604030504040204" pitchFamily="34" charset="0"/>
              </a:rPr>
              <a:t>, </a:t>
            </a:r>
            <a:endParaRPr lang="el-GR" sz="1100" dirty="0">
              <a:solidFill>
                <a:schemeClr val="tx1"/>
              </a:solidFill>
              <a:effectLst/>
              <a:latin typeface="Verdana" panose="020B0604030504040204" pitchFamily="34" charset="0"/>
              <a:ea typeface="Verdana" panose="020B0604030504040204" pitchFamily="34" charset="0"/>
              <a:cs typeface="+mn-cs"/>
            </a:endParaRPr>
          </a:p>
          <a:p>
            <a:pPr marL="342900" lvl="0" indent="-342900">
              <a:buFont typeface="+mj-lt"/>
              <a:buAutoNum type="arabicPeriod"/>
              <a:tabLst>
                <a:tab pos="457200" algn="l"/>
              </a:tabLst>
            </a:pP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 πρόοδος ως προς την επίτευξη των  στόχων του </a:t>
            </a:r>
            <a:r>
              <a:rPr lang="el-GR" sz="1100"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Erasmu</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s Plan</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endPar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342900" lvl="0" indent="-342900">
              <a:buFont typeface="+mj-lt"/>
              <a:buAutoNum type="arabicPeriod"/>
              <a:tabLst>
                <a:tab pos="457200" algn="l"/>
              </a:tabLst>
            </a:pP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 </a:t>
            </a:r>
            <a:r>
              <a:rPr lang="el-GR" sz="1100"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επικαιροποίηση</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του</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n-GB"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Erasmus Plan</a:t>
            </a:r>
            <a:endPar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0" lvl="0" indent="0">
              <a:buFont typeface="+mj-lt"/>
              <a:buNone/>
              <a:tabLst>
                <a:tab pos="457200" algn="l"/>
              </a:tabLst>
            </a:pPr>
            <a:endParaRPr lang="el-GR" sz="1100" dirty="0">
              <a:effectLst/>
              <a:latin typeface="Verdana" panose="020B0604030504040204" pitchFamily="34" charset="0"/>
              <a:ea typeface="Verdana" panose="020B0604030504040204" pitchFamily="34" charset="0"/>
            </a:endParaRP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Όσον αφορά την </a:t>
            </a:r>
            <a:r>
              <a:rPr lang="el-GR" sz="1100" dirty="0" err="1">
                <a:effectLst/>
                <a:latin typeface="Verdana" panose="020B0604030504040204" pitchFamily="34" charset="0"/>
                <a:ea typeface="Verdana" panose="020B0604030504040204" pitchFamily="34" charset="0"/>
              </a:rPr>
              <a:t>επικαιροποίηση</a:t>
            </a:r>
            <a:r>
              <a:rPr lang="el-GR" sz="1100" dirty="0">
                <a:effectLst/>
                <a:latin typeface="Verdana" panose="020B0604030504040204" pitchFamily="34" charset="0"/>
                <a:ea typeface="Verdana" panose="020B0604030504040204" pitchFamily="34" charset="0"/>
              </a:rPr>
              <a:t> του Ε</a:t>
            </a:r>
            <a:r>
              <a:rPr lang="en-US" sz="1100" dirty="0">
                <a:effectLst/>
                <a:latin typeface="Verdana" panose="020B0604030504040204" pitchFamily="34" charset="0"/>
                <a:ea typeface="Verdana" panose="020B0604030504040204" pitchFamily="34" charset="0"/>
              </a:rPr>
              <a:t>P, </a:t>
            </a:r>
            <a:r>
              <a:rPr lang="el-GR" sz="1100" dirty="0">
                <a:effectLst/>
                <a:latin typeface="Verdana" panose="020B0604030504040204" pitchFamily="34" charset="0"/>
                <a:ea typeface="Verdana" panose="020B0604030504040204" pitchFamily="34" charset="0"/>
              </a:rPr>
              <a:t>πρέπει να ανανεώσετε το ΕΡ σας εάν έχει «λήξει» και αναμένουμε να ετοιμαστεί η όλη διαδικασία μέσω του ΒΜ.</a:t>
            </a: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Ουσιαστικά κατά την αίτησή σας έχετε δηλώσει την περίοδο ισχύος του ΕΡ, από δύο μέχρι πέντε χρόνια. Εάν η περίοδος αυτή έχει ολοκληρωθεί, τότε πρέπει να γίνει ανανέωση του ΕΡ. Επίσης, μπορείτε να </a:t>
            </a:r>
            <a:r>
              <a:rPr lang="el-GR" sz="1100" dirty="0" err="1">
                <a:effectLst/>
                <a:latin typeface="Verdana" panose="020B0604030504040204" pitchFamily="34" charset="0"/>
                <a:ea typeface="Verdana" panose="020B0604030504040204" pitchFamily="34" charset="0"/>
              </a:rPr>
              <a:t>επικαιροποιήσετε</a:t>
            </a:r>
            <a:r>
              <a:rPr lang="el-GR" sz="1100" dirty="0">
                <a:effectLst/>
                <a:latin typeface="Verdana" panose="020B0604030504040204" pitchFamily="34" charset="0"/>
                <a:ea typeface="Verdana" panose="020B0604030504040204" pitchFamily="34" charset="0"/>
              </a:rPr>
              <a:t> το ΕΡ σε περίπτωση που υπήρχαν αλλαγές εντός του οργανισμού σας οι οποίες επηρεάζουν με κάποιο τρόπο τους στόχους που έχουν τεθεί. </a:t>
            </a: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Κατά την </a:t>
            </a:r>
            <a:r>
              <a:rPr lang="el-GR" sz="1100" dirty="0" err="1">
                <a:effectLst/>
                <a:latin typeface="Verdana" panose="020B0604030504040204" pitchFamily="34" charset="0"/>
                <a:ea typeface="Verdana" panose="020B0604030504040204" pitchFamily="34" charset="0"/>
              </a:rPr>
              <a:t>επικαιροποίηση</a:t>
            </a:r>
            <a:r>
              <a:rPr lang="el-GR" sz="1100" dirty="0">
                <a:effectLst/>
                <a:latin typeface="Verdana" panose="020B0604030504040204" pitchFamily="34" charset="0"/>
                <a:ea typeface="Verdana" panose="020B0604030504040204" pitchFamily="34" charset="0"/>
              </a:rPr>
              <a:t> του </a:t>
            </a:r>
            <a:r>
              <a:rPr lang="en-GB" sz="1100" dirty="0">
                <a:effectLst/>
                <a:latin typeface="Verdana" panose="020B0604030504040204" pitchFamily="34" charset="0"/>
                <a:ea typeface="Verdana" panose="020B0604030504040204" pitchFamily="34" charset="0"/>
              </a:rPr>
              <a:t>Erasmus Plan </a:t>
            </a:r>
            <a:r>
              <a:rPr lang="el-GR" sz="1100" dirty="0">
                <a:effectLst/>
                <a:latin typeface="Verdana" panose="020B0604030504040204" pitchFamily="34" charset="0"/>
                <a:ea typeface="Verdana" panose="020B0604030504040204" pitchFamily="34" charset="0"/>
              </a:rPr>
              <a:t>ένας οργανισμός μπορεί να αιτηθεί τροποποίηση της Διαπίστευσης σε Διαπίστευση Κοινοπραξίας ή να σταματήσει να είναι μέλος κοινοπραξίας. </a:t>
            </a:r>
          </a:p>
          <a:p>
            <a:endParaRPr lang="el-GR" sz="1100" dirty="0">
              <a:effectLst/>
              <a:latin typeface="Verdana" panose="020B0604030504040204" pitchFamily="34" charset="0"/>
              <a:ea typeface="Verdana" panose="020B0604030504040204" pitchFamily="34" charset="0"/>
            </a:endParaRPr>
          </a:p>
          <a:p>
            <a:r>
              <a:rPr lang="el-GR" sz="1100" dirty="0">
                <a:effectLst/>
                <a:latin typeface="Verdana" panose="020B0604030504040204" pitchFamily="34" charset="0"/>
                <a:ea typeface="Verdana" panose="020B0604030504040204" pitchFamily="34" charset="0"/>
              </a:rPr>
              <a:t>Πέραν της έκθεσης προόδου, η ΕΥ μπορεί να διοργανώσει επίσημους ελέγχους, επισκέψεις παρακολούθησης ή άλλες δραστηριότητες για την παρακολούθηση των διαπιστευμένων οργανισμών, τη διασφάλιση των προτύπων ποιότητας καθώς και για παροχή στήριξης στους οργανισμούς. </a:t>
            </a:r>
          </a:p>
          <a:p>
            <a:endParaRPr lang="el-GR" sz="1100" dirty="0">
              <a:effectLst/>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n-US"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B</a:t>
            </a:r>
            <a:r>
              <a:rPr lang="el-GR" sz="1100" i="1"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άσει</a:t>
            </a:r>
            <a:r>
              <a:rPr lang="el-GR"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των επιδόσεων του Διαπιστευμένου Οργανισμού, η ΕΥ μπορεί να τροποποιήσει τον αριθμό και το χρονοδιάγραμμα των Εκθέσεων Προόδου.</a:t>
            </a:r>
            <a:endParaRPr lang="en-GB" sz="110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13</a:t>
            </a:fld>
            <a:endParaRPr lang="en-GB"/>
          </a:p>
        </p:txBody>
      </p:sp>
    </p:spTree>
    <p:extLst>
      <p:ext uri="{BB962C8B-B14F-4D97-AF65-F5344CB8AC3E}">
        <p14:creationId xmlns:p14="http://schemas.microsoft.com/office/powerpoint/2010/main" val="4185460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100" dirty="0">
                <a:latin typeface="Verdana" panose="020B0604030504040204" pitchFamily="34" charset="0"/>
                <a:ea typeface="Verdana" panose="020B0604030504040204" pitchFamily="34" charset="0"/>
              </a:rPr>
              <a:t>Έκθεση Περάτωσης ή αλλιώς Τελική Έκθεση:</a:t>
            </a:r>
            <a:r>
              <a:rPr lang="el-GR" sz="1100" baseline="0" dirty="0">
                <a:latin typeface="Verdana" panose="020B0604030504040204" pitchFamily="34" charset="0"/>
                <a:ea typeface="Verdana" panose="020B0604030504040204" pitchFamily="34" charset="0"/>
              </a:rPr>
              <a:t> Όπου χρησιμοποιούνται έ</a:t>
            </a:r>
            <a:r>
              <a:rPr lang="el-GR" sz="1100" dirty="0">
                <a:latin typeface="Verdana" panose="020B0604030504040204" pitchFamily="34" charset="0"/>
                <a:ea typeface="Verdana" panose="020B0604030504040204" pitchFamily="34" charset="0"/>
              </a:rPr>
              <a:t>να κοινό σύνολο κριτηρίων αξιολόγησης για τη μέτρηση του βαθμού στον οποίο υλοποιήθηκε το έργο σύμφωνα με τους στόχους που έχουν καθοριστεί και μπορείτε να τους δείτε ξεκάθαρα στη σελίδα 3 της ΤΕ:</a:t>
            </a:r>
          </a:p>
          <a:p>
            <a:pPr marL="285750" indent="-285750">
              <a:buFont typeface="Arial" panose="020B0604020202020204" pitchFamily="34" charset="0"/>
              <a:buChar char="•"/>
            </a:pPr>
            <a:r>
              <a:rPr lang="el-GR" sz="1100" dirty="0">
                <a:latin typeface="Verdana" panose="020B0604030504040204" pitchFamily="34" charset="0"/>
                <a:ea typeface="Verdana" panose="020B0604030504040204" pitchFamily="34" charset="0"/>
              </a:rPr>
              <a:t>Επίτευξη στόχων και συνάρτηση με τους στόχους του </a:t>
            </a:r>
            <a:r>
              <a:rPr lang="en-US" sz="1100" dirty="0">
                <a:latin typeface="Verdana" panose="020B0604030504040204" pitchFamily="34" charset="0"/>
                <a:ea typeface="Verdana" panose="020B0604030504040204" pitchFamily="34" charset="0"/>
              </a:rPr>
              <a:t>Erasmus plan – 50 </a:t>
            </a:r>
            <a:r>
              <a:rPr lang="el-GR" sz="1100" dirty="0">
                <a:latin typeface="Verdana" panose="020B0604030504040204" pitchFamily="34" charset="0"/>
                <a:ea typeface="Verdana" panose="020B0604030504040204" pitchFamily="34" charset="0"/>
              </a:rPr>
              <a:t>βαθμοί</a:t>
            </a:r>
            <a:endParaRPr lang="en-US" sz="11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l-GR" sz="1100" dirty="0">
                <a:latin typeface="Verdana" panose="020B0604030504040204" pitchFamily="34" charset="0"/>
                <a:ea typeface="Verdana" panose="020B0604030504040204" pitchFamily="34" charset="0"/>
              </a:rPr>
              <a:t>Συμμόρφωση με  Ε</a:t>
            </a:r>
            <a:r>
              <a:rPr lang="en-US" sz="1100" dirty="0" err="1">
                <a:latin typeface="Verdana" panose="020B0604030504040204" pitchFamily="34" charset="0"/>
                <a:ea typeface="Verdana" panose="020B0604030504040204" pitchFamily="34" charset="0"/>
              </a:rPr>
              <a:t>rasmus</a:t>
            </a:r>
            <a:r>
              <a:rPr lang="en-US" sz="1100" dirty="0">
                <a:latin typeface="Verdana" panose="020B0604030504040204" pitchFamily="34" charset="0"/>
                <a:ea typeface="Verdana" panose="020B0604030504040204" pitchFamily="34" charset="0"/>
              </a:rPr>
              <a:t> Quality standards – 50 </a:t>
            </a:r>
            <a:r>
              <a:rPr lang="el-GR" sz="1100" dirty="0">
                <a:latin typeface="Verdana" panose="020B0604030504040204" pitchFamily="34" charset="0"/>
                <a:ea typeface="Verdana" panose="020B0604030504040204" pitchFamily="34" charset="0"/>
              </a:rPr>
              <a:t>βαθμοί</a:t>
            </a:r>
            <a:endParaRPr lang="en-US" sz="1100" dirty="0">
              <a:latin typeface="Verdana" panose="020B0604030504040204" pitchFamily="34" charset="0"/>
              <a:ea typeface="Verdana" panose="020B0604030504040204" pitchFamily="34" charset="0"/>
            </a:endParaRPr>
          </a:p>
          <a:p>
            <a:r>
              <a:rPr lang="en-US" sz="1100" dirty="0">
                <a:effectLst/>
                <a:latin typeface="Verdana" panose="020B0604030504040204" pitchFamily="34" charset="0"/>
                <a:ea typeface="Verdana" panose="020B0604030504040204" pitchFamily="34" charset="0"/>
              </a:rPr>
              <a:t>…..</a:t>
            </a:r>
          </a:p>
          <a:p>
            <a:r>
              <a:rPr lang="el-GR" sz="1100" dirty="0">
                <a:effectLst/>
                <a:latin typeface="Verdana" panose="020B0604030504040204" pitchFamily="34" charset="0"/>
                <a:ea typeface="Verdana" panose="020B0604030504040204" pitchFamily="34" charset="0"/>
              </a:rPr>
              <a:t>Σε επίπεδο διαπίστευσης, ο οργανισμός καλείται να υποβάλει έκθεση προόδου τουλάχιστον μία φορά σε διάστημα 5 ετών. </a:t>
            </a:r>
          </a:p>
          <a:p>
            <a:r>
              <a:rPr lang="el-GR" sz="1100" dirty="0">
                <a:effectLst/>
                <a:latin typeface="Verdana" panose="020B0604030504040204" pitchFamily="34" charset="0"/>
                <a:ea typeface="Verdana" panose="020B0604030504040204" pitchFamily="34" charset="0"/>
              </a:rPr>
              <a:t>Για την παρούσα προγραμματική περίοδο, η ΕΥ θα ενημερώσει για το διάστημα κατά το οποίο οι διαπιστευμένοι οργανισμοί θα πρέπει να την υποβάλουν.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dirty="0">
                <a:effectLst/>
                <a:latin typeface="Verdana" panose="020B0604030504040204" pitchFamily="34" charset="0"/>
                <a:ea typeface="Verdana" panose="020B0604030504040204" pitchFamily="34" charset="0"/>
              </a:rPr>
              <a:t>Η έκθεση </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θα</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πρέπει να καλύπτει τον τρόπο με τον οποίο διασφαλίζεται:</a:t>
            </a:r>
          </a:p>
          <a:p>
            <a:endParaRPr lang="el-GR" sz="1100" dirty="0">
              <a:effectLst/>
              <a:latin typeface="Verdana" panose="020B0604030504040204" pitchFamily="34" charset="0"/>
              <a:ea typeface="Verdana" panose="020B0604030504040204" pitchFamily="34" charset="0"/>
            </a:endParaRPr>
          </a:p>
          <a:p>
            <a:pPr marL="342900" lvl="0" indent="-342900">
              <a:buFont typeface="+mj-lt"/>
              <a:buAutoNum type="arabicPeriod"/>
              <a:tabLst>
                <a:tab pos="457200" algn="l"/>
              </a:tabLst>
            </a:pPr>
            <a:r>
              <a:rPr lang="el-GR" sz="1100" dirty="0">
                <a:effectLst/>
                <a:latin typeface="Verdana" panose="020B0604030504040204" pitchFamily="34" charset="0"/>
                <a:ea typeface="Verdana" panose="020B0604030504040204" pitchFamily="34" charset="0"/>
              </a:rPr>
              <a:t>η τήρηση των προτύπων ποιότητας </a:t>
            </a:r>
            <a:r>
              <a:rPr lang="en-US" sz="1100" dirty="0">
                <a:effectLst/>
                <a:latin typeface="Verdana" panose="020B0604030504040204" pitchFamily="34" charset="0"/>
                <a:ea typeface="Verdana" panose="020B0604030504040204" pitchFamily="34" charset="0"/>
              </a:rPr>
              <a:t>Erasmus</a:t>
            </a:r>
            <a:r>
              <a:rPr lang="el-GR" sz="1100" dirty="0">
                <a:effectLst/>
                <a:latin typeface="Verdana" panose="020B0604030504040204" pitchFamily="34" charset="0"/>
                <a:ea typeface="Verdana" panose="020B0604030504040204" pitchFamily="34" charset="0"/>
              </a:rPr>
              <a:t>, </a:t>
            </a:r>
            <a:endParaRPr lang="el-GR" sz="1100" dirty="0">
              <a:solidFill>
                <a:schemeClr val="tx1"/>
              </a:solidFill>
              <a:effectLst/>
              <a:latin typeface="Verdana" panose="020B0604030504040204" pitchFamily="34" charset="0"/>
              <a:ea typeface="Verdana" panose="020B0604030504040204" pitchFamily="34" charset="0"/>
              <a:cs typeface="+mn-cs"/>
            </a:endParaRPr>
          </a:p>
          <a:p>
            <a:pPr marL="342900" lvl="0" indent="-342900">
              <a:buFont typeface="+mj-lt"/>
              <a:buAutoNum type="arabicPeriod"/>
              <a:tabLst>
                <a:tab pos="457200" algn="l"/>
              </a:tabLst>
            </a:pP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 πρόοδος ως προς την επίτευξη των  στόχων του </a:t>
            </a:r>
            <a:r>
              <a:rPr lang="el-GR" sz="1100"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Erasmu</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s Plan</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endPar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342900" lvl="0" indent="-342900">
              <a:buFont typeface="+mj-lt"/>
              <a:buAutoNum type="arabicPeriod"/>
              <a:tabLst>
                <a:tab pos="457200" algn="l"/>
              </a:tabLst>
            </a:pP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 </a:t>
            </a:r>
            <a:r>
              <a:rPr lang="el-GR" sz="1100"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επικαιροποίηση</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του</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n-GB"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Erasmus Plan</a:t>
            </a:r>
            <a:endPar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0" lvl="0" indent="0">
              <a:buFont typeface="+mj-lt"/>
              <a:buNone/>
              <a:tabLst>
                <a:tab pos="457200" algn="l"/>
              </a:tabLst>
            </a:pPr>
            <a:endParaRPr lang="el-GR" sz="1100" dirty="0">
              <a:effectLst/>
              <a:latin typeface="Verdana" panose="020B0604030504040204" pitchFamily="34" charset="0"/>
              <a:ea typeface="Verdana" panose="020B0604030504040204" pitchFamily="34" charset="0"/>
            </a:endParaRP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Όσον αφορά την </a:t>
            </a:r>
            <a:r>
              <a:rPr lang="el-GR" sz="1100" dirty="0" err="1">
                <a:effectLst/>
                <a:latin typeface="Verdana" panose="020B0604030504040204" pitchFamily="34" charset="0"/>
                <a:ea typeface="Verdana" panose="020B0604030504040204" pitchFamily="34" charset="0"/>
              </a:rPr>
              <a:t>επικαιροποίηση</a:t>
            </a:r>
            <a:r>
              <a:rPr lang="el-GR" sz="1100" dirty="0">
                <a:effectLst/>
                <a:latin typeface="Verdana" panose="020B0604030504040204" pitchFamily="34" charset="0"/>
                <a:ea typeface="Verdana" panose="020B0604030504040204" pitchFamily="34" charset="0"/>
              </a:rPr>
              <a:t> του Ε</a:t>
            </a:r>
            <a:r>
              <a:rPr lang="en-US" sz="1100" dirty="0">
                <a:effectLst/>
                <a:latin typeface="Verdana" panose="020B0604030504040204" pitchFamily="34" charset="0"/>
                <a:ea typeface="Verdana" panose="020B0604030504040204" pitchFamily="34" charset="0"/>
              </a:rPr>
              <a:t>P, </a:t>
            </a:r>
            <a:r>
              <a:rPr lang="el-GR" sz="1100" dirty="0">
                <a:effectLst/>
                <a:latin typeface="Verdana" panose="020B0604030504040204" pitchFamily="34" charset="0"/>
                <a:ea typeface="Verdana" panose="020B0604030504040204" pitchFamily="34" charset="0"/>
              </a:rPr>
              <a:t>πρέπει να ανανεώσετε το ΕΡ σας εάν έχει «λήξει» και αναμένουμε να ετοιμαστεί η όλη διαδικασία μέσω του ΒΜ.</a:t>
            </a: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Ουσιαστικά κατά την αίτησή σας έχετε δηλώσει την περίοδο ισχύος του ΕΡ, από δύο μέχρι πέντε χρόνια. Εάν η περίοδος αυτή έχει ολοκληρωθεί, τότε πρέπει να γίνει ανανέωση του ΕΡ. Επίσης, μπορείτε να </a:t>
            </a:r>
            <a:r>
              <a:rPr lang="el-GR" sz="1100" dirty="0" err="1">
                <a:effectLst/>
                <a:latin typeface="Verdana" panose="020B0604030504040204" pitchFamily="34" charset="0"/>
                <a:ea typeface="Verdana" panose="020B0604030504040204" pitchFamily="34" charset="0"/>
              </a:rPr>
              <a:t>επικαιροποιήσετε</a:t>
            </a:r>
            <a:r>
              <a:rPr lang="el-GR" sz="1100" dirty="0">
                <a:effectLst/>
                <a:latin typeface="Verdana" panose="020B0604030504040204" pitchFamily="34" charset="0"/>
                <a:ea typeface="Verdana" panose="020B0604030504040204" pitchFamily="34" charset="0"/>
              </a:rPr>
              <a:t> το ΕΡ σε περίπτωση που υπήρχαν αλλαγές εντός του οργανισμού σας οι οποίες επηρεάζουν με κάποιο τρόπο τους στόχους που έχουν τεθεί. </a:t>
            </a: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Κατά την </a:t>
            </a:r>
            <a:r>
              <a:rPr lang="el-GR" sz="1100" dirty="0" err="1">
                <a:effectLst/>
                <a:latin typeface="Verdana" panose="020B0604030504040204" pitchFamily="34" charset="0"/>
                <a:ea typeface="Verdana" panose="020B0604030504040204" pitchFamily="34" charset="0"/>
              </a:rPr>
              <a:t>επικαιροποίηση</a:t>
            </a:r>
            <a:r>
              <a:rPr lang="el-GR" sz="1100" dirty="0">
                <a:effectLst/>
                <a:latin typeface="Verdana" panose="020B0604030504040204" pitchFamily="34" charset="0"/>
                <a:ea typeface="Verdana" panose="020B0604030504040204" pitchFamily="34" charset="0"/>
              </a:rPr>
              <a:t> του </a:t>
            </a:r>
            <a:r>
              <a:rPr lang="en-GB" sz="1100" dirty="0">
                <a:effectLst/>
                <a:latin typeface="Verdana" panose="020B0604030504040204" pitchFamily="34" charset="0"/>
                <a:ea typeface="Verdana" panose="020B0604030504040204" pitchFamily="34" charset="0"/>
              </a:rPr>
              <a:t>Erasmus Plan </a:t>
            </a:r>
            <a:r>
              <a:rPr lang="el-GR" sz="1100" dirty="0">
                <a:effectLst/>
                <a:latin typeface="Verdana" panose="020B0604030504040204" pitchFamily="34" charset="0"/>
                <a:ea typeface="Verdana" panose="020B0604030504040204" pitchFamily="34" charset="0"/>
              </a:rPr>
              <a:t>ένας οργανισμός μπορεί να αιτηθεί τροποποίηση της Διαπίστευσης σε Διαπίστευση Κοινοπραξίας ή να σταματήσει να είναι μέλος κοινοπραξίας. </a:t>
            </a:r>
          </a:p>
          <a:p>
            <a:endParaRPr lang="el-GR" sz="1100" dirty="0">
              <a:effectLst/>
              <a:latin typeface="Verdana" panose="020B0604030504040204" pitchFamily="34" charset="0"/>
              <a:ea typeface="Verdana" panose="020B0604030504040204" pitchFamily="34" charset="0"/>
            </a:endParaRPr>
          </a:p>
          <a:p>
            <a:r>
              <a:rPr lang="el-GR" sz="1100" dirty="0">
                <a:effectLst/>
                <a:latin typeface="Verdana" panose="020B0604030504040204" pitchFamily="34" charset="0"/>
                <a:ea typeface="Verdana" panose="020B0604030504040204" pitchFamily="34" charset="0"/>
              </a:rPr>
              <a:t>Πέραν της έκθεσης προόδου, η ΕΥ μπορεί να διοργανώσει επίσημους ελέγχους, επισκέψεις παρακολούθησης ή άλλες δραστηριότητες για την παρακολούθηση των διαπιστευμένων οργανισμών, τη διασφάλιση των προτύπων ποιότητας καθώς και για παροχή στήριξης στους οργανισμούς. </a:t>
            </a:r>
          </a:p>
          <a:p>
            <a:endParaRPr lang="el-GR" sz="1100" dirty="0">
              <a:effectLst/>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n-US"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B</a:t>
            </a:r>
            <a:r>
              <a:rPr lang="el-GR" sz="1100" i="1"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άσει</a:t>
            </a:r>
            <a:r>
              <a:rPr lang="el-GR"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των επιδόσεων του Διαπιστευμένου Οργανισμού, η ΕΥ μπορεί να τροποποιήσει τον αριθμό και το χρονοδιάγραμμα των Εκθέσεων Προόδου.</a:t>
            </a:r>
            <a:endParaRPr lang="en-GB" sz="110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14</a:t>
            </a:fld>
            <a:endParaRPr lang="en-GB"/>
          </a:p>
        </p:txBody>
      </p:sp>
    </p:spTree>
    <p:extLst>
      <p:ext uri="{BB962C8B-B14F-4D97-AF65-F5344CB8AC3E}">
        <p14:creationId xmlns:p14="http://schemas.microsoft.com/office/powerpoint/2010/main" val="3515642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100" dirty="0">
                <a:latin typeface="Verdana" panose="020B0604030504040204" pitchFamily="34" charset="0"/>
                <a:ea typeface="Verdana" panose="020B0604030504040204" pitchFamily="34" charset="0"/>
              </a:rPr>
              <a:t>Έκθεση Περάτωσης ή αλλιώς Τελική Έκθεση:</a:t>
            </a:r>
            <a:r>
              <a:rPr lang="el-GR" sz="1100" baseline="0" dirty="0">
                <a:latin typeface="Verdana" panose="020B0604030504040204" pitchFamily="34" charset="0"/>
                <a:ea typeface="Verdana" panose="020B0604030504040204" pitchFamily="34" charset="0"/>
              </a:rPr>
              <a:t> Όπου χρησιμοποιούνται έ</a:t>
            </a:r>
            <a:r>
              <a:rPr lang="el-GR" sz="1100" dirty="0">
                <a:latin typeface="Verdana" panose="020B0604030504040204" pitchFamily="34" charset="0"/>
                <a:ea typeface="Verdana" panose="020B0604030504040204" pitchFamily="34" charset="0"/>
              </a:rPr>
              <a:t>να κοινό σύνολο κριτηρίων αξιολόγησης για τη μέτρηση του βαθμού στον οποίο υλοποιήθηκε το έργο σύμφωνα με τους στόχους που έχουν καθοριστεί και μπορείτε να τους δείτε ξεκάθαρα στη σελίδα 3 της ΤΕ:</a:t>
            </a:r>
          </a:p>
          <a:p>
            <a:pPr marL="285750" indent="-285750">
              <a:buFont typeface="Arial" panose="020B0604020202020204" pitchFamily="34" charset="0"/>
              <a:buChar char="•"/>
            </a:pPr>
            <a:r>
              <a:rPr lang="el-GR" sz="1100" dirty="0">
                <a:latin typeface="Verdana" panose="020B0604030504040204" pitchFamily="34" charset="0"/>
                <a:ea typeface="Verdana" panose="020B0604030504040204" pitchFamily="34" charset="0"/>
              </a:rPr>
              <a:t>Επίτευξη στόχων και συνάρτηση με τους στόχους του </a:t>
            </a:r>
            <a:r>
              <a:rPr lang="en-US" sz="1100" dirty="0">
                <a:latin typeface="Verdana" panose="020B0604030504040204" pitchFamily="34" charset="0"/>
                <a:ea typeface="Verdana" panose="020B0604030504040204" pitchFamily="34" charset="0"/>
              </a:rPr>
              <a:t>Erasmus plan – 50 </a:t>
            </a:r>
            <a:r>
              <a:rPr lang="el-GR" sz="1100" dirty="0">
                <a:latin typeface="Verdana" panose="020B0604030504040204" pitchFamily="34" charset="0"/>
                <a:ea typeface="Verdana" panose="020B0604030504040204" pitchFamily="34" charset="0"/>
              </a:rPr>
              <a:t>βαθμοί</a:t>
            </a:r>
            <a:endParaRPr lang="en-US" sz="11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l-GR" sz="1100" dirty="0">
                <a:latin typeface="Verdana" panose="020B0604030504040204" pitchFamily="34" charset="0"/>
                <a:ea typeface="Verdana" panose="020B0604030504040204" pitchFamily="34" charset="0"/>
              </a:rPr>
              <a:t>Συμμόρφωση με  Ε</a:t>
            </a:r>
            <a:r>
              <a:rPr lang="en-US" sz="1100" dirty="0" err="1">
                <a:latin typeface="Verdana" panose="020B0604030504040204" pitchFamily="34" charset="0"/>
                <a:ea typeface="Verdana" panose="020B0604030504040204" pitchFamily="34" charset="0"/>
              </a:rPr>
              <a:t>rasmus</a:t>
            </a:r>
            <a:r>
              <a:rPr lang="en-US" sz="1100" dirty="0">
                <a:latin typeface="Verdana" panose="020B0604030504040204" pitchFamily="34" charset="0"/>
                <a:ea typeface="Verdana" panose="020B0604030504040204" pitchFamily="34" charset="0"/>
              </a:rPr>
              <a:t> Quality standards – 50 </a:t>
            </a:r>
            <a:r>
              <a:rPr lang="el-GR" sz="1100" dirty="0">
                <a:latin typeface="Verdana" panose="020B0604030504040204" pitchFamily="34" charset="0"/>
                <a:ea typeface="Verdana" panose="020B0604030504040204" pitchFamily="34" charset="0"/>
              </a:rPr>
              <a:t>βαθμοί</a:t>
            </a:r>
            <a:endParaRPr lang="en-US" sz="1100" dirty="0">
              <a:latin typeface="Verdana" panose="020B0604030504040204" pitchFamily="34" charset="0"/>
              <a:ea typeface="Verdana" panose="020B0604030504040204" pitchFamily="34" charset="0"/>
            </a:endParaRPr>
          </a:p>
          <a:p>
            <a:r>
              <a:rPr lang="en-US" sz="1100" dirty="0">
                <a:effectLst/>
                <a:latin typeface="Verdana" panose="020B0604030504040204" pitchFamily="34" charset="0"/>
                <a:ea typeface="Verdana" panose="020B0604030504040204" pitchFamily="34" charset="0"/>
              </a:rPr>
              <a:t>…..</a:t>
            </a:r>
          </a:p>
          <a:p>
            <a:r>
              <a:rPr lang="el-GR" sz="1100" dirty="0">
                <a:effectLst/>
                <a:latin typeface="Verdana" panose="020B0604030504040204" pitchFamily="34" charset="0"/>
                <a:ea typeface="Verdana" panose="020B0604030504040204" pitchFamily="34" charset="0"/>
              </a:rPr>
              <a:t>Σε επίπεδο διαπίστευσης, ο οργανισμός καλείται να υποβάλει έκθεση προόδου τουλάχιστον μία φορά σε διάστημα 5 ετών. </a:t>
            </a:r>
          </a:p>
          <a:p>
            <a:r>
              <a:rPr lang="el-GR" sz="1100" dirty="0">
                <a:effectLst/>
                <a:latin typeface="Verdana" panose="020B0604030504040204" pitchFamily="34" charset="0"/>
                <a:ea typeface="Verdana" panose="020B0604030504040204" pitchFamily="34" charset="0"/>
              </a:rPr>
              <a:t>Για την παρούσα προγραμματική περίοδο, η ΕΥ θα ενημερώσει για το διάστημα κατά το οποίο οι διαπιστευμένοι οργανισμοί θα πρέπει να την υποβάλουν.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dirty="0">
                <a:effectLst/>
                <a:latin typeface="Verdana" panose="020B0604030504040204" pitchFamily="34" charset="0"/>
                <a:ea typeface="Verdana" panose="020B0604030504040204" pitchFamily="34" charset="0"/>
              </a:rPr>
              <a:t>Η έκθεση </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θα</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πρέπει να καλύπτει τον τρόπο με τον οποίο διασφαλίζεται:</a:t>
            </a:r>
          </a:p>
          <a:p>
            <a:endParaRPr lang="el-GR" sz="1100" dirty="0">
              <a:effectLst/>
              <a:latin typeface="Verdana" panose="020B0604030504040204" pitchFamily="34" charset="0"/>
              <a:ea typeface="Verdana" panose="020B0604030504040204" pitchFamily="34" charset="0"/>
            </a:endParaRPr>
          </a:p>
          <a:p>
            <a:pPr marL="342900" lvl="0" indent="-342900">
              <a:buFont typeface="+mj-lt"/>
              <a:buAutoNum type="arabicPeriod"/>
              <a:tabLst>
                <a:tab pos="457200" algn="l"/>
              </a:tabLst>
            </a:pPr>
            <a:r>
              <a:rPr lang="el-GR" sz="1100" dirty="0">
                <a:effectLst/>
                <a:latin typeface="Verdana" panose="020B0604030504040204" pitchFamily="34" charset="0"/>
                <a:ea typeface="Verdana" panose="020B0604030504040204" pitchFamily="34" charset="0"/>
              </a:rPr>
              <a:t>η τήρηση των προτύπων ποιότητας </a:t>
            </a:r>
            <a:r>
              <a:rPr lang="en-US" sz="1100" dirty="0">
                <a:effectLst/>
                <a:latin typeface="Verdana" panose="020B0604030504040204" pitchFamily="34" charset="0"/>
                <a:ea typeface="Verdana" panose="020B0604030504040204" pitchFamily="34" charset="0"/>
              </a:rPr>
              <a:t>Erasmus</a:t>
            </a:r>
            <a:r>
              <a:rPr lang="el-GR" sz="1100" dirty="0">
                <a:effectLst/>
                <a:latin typeface="Verdana" panose="020B0604030504040204" pitchFamily="34" charset="0"/>
                <a:ea typeface="Verdana" panose="020B0604030504040204" pitchFamily="34" charset="0"/>
              </a:rPr>
              <a:t>, </a:t>
            </a:r>
            <a:endParaRPr lang="el-GR" sz="1100" dirty="0">
              <a:solidFill>
                <a:schemeClr val="tx1"/>
              </a:solidFill>
              <a:effectLst/>
              <a:latin typeface="Verdana" panose="020B0604030504040204" pitchFamily="34" charset="0"/>
              <a:ea typeface="Verdana" panose="020B0604030504040204" pitchFamily="34" charset="0"/>
              <a:cs typeface="+mn-cs"/>
            </a:endParaRPr>
          </a:p>
          <a:p>
            <a:pPr marL="342900" lvl="0" indent="-342900">
              <a:buFont typeface="+mj-lt"/>
              <a:buAutoNum type="arabicPeriod"/>
              <a:tabLst>
                <a:tab pos="457200" algn="l"/>
              </a:tabLst>
            </a:pP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 πρόοδος ως προς την επίτευξη των  στόχων του </a:t>
            </a:r>
            <a:r>
              <a:rPr lang="el-GR" sz="1100"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Erasmu</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s Plan</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endPar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342900" lvl="0" indent="-342900">
              <a:buFont typeface="+mj-lt"/>
              <a:buAutoNum type="arabicPeriod"/>
              <a:tabLst>
                <a:tab pos="457200" algn="l"/>
              </a:tabLst>
            </a:pP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 </a:t>
            </a:r>
            <a:r>
              <a:rPr lang="el-GR" sz="1100"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επικαιροποίηση</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του</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n-GB"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Erasmus Plan</a:t>
            </a:r>
            <a:endPar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0" lvl="0" indent="0">
              <a:buFont typeface="+mj-lt"/>
              <a:buNone/>
              <a:tabLst>
                <a:tab pos="457200" algn="l"/>
              </a:tabLst>
            </a:pPr>
            <a:endParaRPr lang="el-GR" sz="1100" dirty="0">
              <a:effectLst/>
              <a:latin typeface="Verdana" panose="020B0604030504040204" pitchFamily="34" charset="0"/>
              <a:ea typeface="Verdana" panose="020B0604030504040204" pitchFamily="34" charset="0"/>
            </a:endParaRP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Όσον αφορά την </a:t>
            </a:r>
            <a:r>
              <a:rPr lang="el-GR" sz="1100" dirty="0" err="1">
                <a:effectLst/>
                <a:latin typeface="Verdana" panose="020B0604030504040204" pitchFamily="34" charset="0"/>
                <a:ea typeface="Verdana" panose="020B0604030504040204" pitchFamily="34" charset="0"/>
              </a:rPr>
              <a:t>επικαιροποίηση</a:t>
            </a:r>
            <a:r>
              <a:rPr lang="el-GR" sz="1100" dirty="0">
                <a:effectLst/>
                <a:latin typeface="Verdana" panose="020B0604030504040204" pitchFamily="34" charset="0"/>
                <a:ea typeface="Verdana" panose="020B0604030504040204" pitchFamily="34" charset="0"/>
              </a:rPr>
              <a:t> του Ε</a:t>
            </a:r>
            <a:r>
              <a:rPr lang="en-US" sz="1100" dirty="0">
                <a:effectLst/>
                <a:latin typeface="Verdana" panose="020B0604030504040204" pitchFamily="34" charset="0"/>
                <a:ea typeface="Verdana" panose="020B0604030504040204" pitchFamily="34" charset="0"/>
              </a:rPr>
              <a:t>P, </a:t>
            </a:r>
            <a:r>
              <a:rPr lang="el-GR" sz="1100" dirty="0">
                <a:effectLst/>
                <a:latin typeface="Verdana" panose="020B0604030504040204" pitchFamily="34" charset="0"/>
                <a:ea typeface="Verdana" panose="020B0604030504040204" pitchFamily="34" charset="0"/>
              </a:rPr>
              <a:t>πρέπει να ανανεώσετε το ΕΡ σας εάν έχει «λήξει» και αναμένουμε να ετοιμαστεί η όλη διαδικασία μέσω του ΒΜ.</a:t>
            </a: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Ουσιαστικά κατά την αίτησή σας έχετε δηλώσει την περίοδο ισχύος του ΕΡ, από δύο μέχρι πέντε χρόνια. Εάν η περίοδος αυτή έχει ολοκληρωθεί, τότε πρέπει να γίνει ανανέωση του ΕΡ. Επίσης, μπορείτε να </a:t>
            </a:r>
            <a:r>
              <a:rPr lang="el-GR" sz="1100" dirty="0" err="1">
                <a:effectLst/>
                <a:latin typeface="Verdana" panose="020B0604030504040204" pitchFamily="34" charset="0"/>
                <a:ea typeface="Verdana" panose="020B0604030504040204" pitchFamily="34" charset="0"/>
              </a:rPr>
              <a:t>επικαιροποιήσετε</a:t>
            </a:r>
            <a:r>
              <a:rPr lang="el-GR" sz="1100" dirty="0">
                <a:effectLst/>
                <a:latin typeface="Verdana" panose="020B0604030504040204" pitchFamily="34" charset="0"/>
                <a:ea typeface="Verdana" panose="020B0604030504040204" pitchFamily="34" charset="0"/>
              </a:rPr>
              <a:t> το ΕΡ σε περίπτωση που υπήρχαν αλλαγές εντός του οργανισμού σας οι οποίες επηρεάζουν με κάποιο τρόπο τους στόχους που έχουν τεθεί. </a:t>
            </a: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Κατά την </a:t>
            </a:r>
            <a:r>
              <a:rPr lang="el-GR" sz="1100" dirty="0" err="1">
                <a:effectLst/>
                <a:latin typeface="Verdana" panose="020B0604030504040204" pitchFamily="34" charset="0"/>
                <a:ea typeface="Verdana" panose="020B0604030504040204" pitchFamily="34" charset="0"/>
              </a:rPr>
              <a:t>επικαιροποίηση</a:t>
            </a:r>
            <a:r>
              <a:rPr lang="el-GR" sz="1100" dirty="0">
                <a:effectLst/>
                <a:latin typeface="Verdana" panose="020B0604030504040204" pitchFamily="34" charset="0"/>
                <a:ea typeface="Verdana" panose="020B0604030504040204" pitchFamily="34" charset="0"/>
              </a:rPr>
              <a:t> του </a:t>
            </a:r>
            <a:r>
              <a:rPr lang="en-GB" sz="1100" dirty="0">
                <a:effectLst/>
                <a:latin typeface="Verdana" panose="020B0604030504040204" pitchFamily="34" charset="0"/>
                <a:ea typeface="Verdana" panose="020B0604030504040204" pitchFamily="34" charset="0"/>
              </a:rPr>
              <a:t>Erasmus Plan </a:t>
            </a:r>
            <a:r>
              <a:rPr lang="el-GR" sz="1100" dirty="0">
                <a:effectLst/>
                <a:latin typeface="Verdana" panose="020B0604030504040204" pitchFamily="34" charset="0"/>
                <a:ea typeface="Verdana" panose="020B0604030504040204" pitchFamily="34" charset="0"/>
              </a:rPr>
              <a:t>ένας οργανισμός μπορεί να αιτηθεί τροποποίηση της Διαπίστευσης σε Διαπίστευση Κοινοπραξίας ή να σταματήσει να είναι μέλος κοινοπραξίας. </a:t>
            </a:r>
          </a:p>
          <a:p>
            <a:endParaRPr lang="el-GR" sz="1100" dirty="0">
              <a:effectLst/>
              <a:latin typeface="Verdana" panose="020B0604030504040204" pitchFamily="34" charset="0"/>
              <a:ea typeface="Verdana" panose="020B0604030504040204" pitchFamily="34" charset="0"/>
            </a:endParaRPr>
          </a:p>
          <a:p>
            <a:r>
              <a:rPr lang="el-GR" sz="1100" dirty="0">
                <a:effectLst/>
                <a:latin typeface="Verdana" panose="020B0604030504040204" pitchFamily="34" charset="0"/>
                <a:ea typeface="Verdana" panose="020B0604030504040204" pitchFamily="34" charset="0"/>
              </a:rPr>
              <a:t>Πέραν της έκθεσης προόδου, η ΕΥ μπορεί να διοργανώσει επίσημους ελέγχους, επισκέψεις παρακολούθησης ή άλλες δραστηριότητες για την παρακολούθηση των διαπιστευμένων οργανισμών, τη διασφάλιση των προτύπων ποιότητας καθώς και για παροχή στήριξης στους οργανισμούς. </a:t>
            </a:r>
          </a:p>
          <a:p>
            <a:endParaRPr lang="el-GR" sz="1100" dirty="0">
              <a:effectLst/>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n-US"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B</a:t>
            </a:r>
            <a:r>
              <a:rPr lang="el-GR" sz="1100" i="1"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άσει</a:t>
            </a:r>
            <a:r>
              <a:rPr lang="el-GR"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των επιδόσεων του Διαπιστευμένου Οργανισμού, η ΕΥ μπορεί να τροποποιήσει τον αριθμό και το χρονοδιάγραμμα των Εκθέσεων Προόδου.</a:t>
            </a:r>
            <a:endParaRPr lang="en-GB" sz="110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15</a:t>
            </a:fld>
            <a:endParaRPr lang="en-GB"/>
          </a:p>
        </p:txBody>
      </p:sp>
    </p:spTree>
    <p:extLst>
      <p:ext uri="{BB962C8B-B14F-4D97-AF65-F5344CB8AC3E}">
        <p14:creationId xmlns:p14="http://schemas.microsoft.com/office/powerpoint/2010/main" val="1508236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100" dirty="0">
                <a:latin typeface="Verdana" panose="020B0604030504040204" pitchFamily="34" charset="0"/>
                <a:ea typeface="Verdana" panose="020B0604030504040204" pitchFamily="34" charset="0"/>
              </a:rPr>
              <a:t>Έκθεση Περάτωσης ή αλλιώς Τελική Έκθεση:</a:t>
            </a:r>
            <a:r>
              <a:rPr lang="el-GR" sz="1100" baseline="0" dirty="0">
                <a:latin typeface="Verdana" panose="020B0604030504040204" pitchFamily="34" charset="0"/>
                <a:ea typeface="Verdana" panose="020B0604030504040204" pitchFamily="34" charset="0"/>
              </a:rPr>
              <a:t> Όπου χρησιμοποιούνται έ</a:t>
            </a:r>
            <a:r>
              <a:rPr lang="el-GR" sz="1100" dirty="0">
                <a:latin typeface="Verdana" panose="020B0604030504040204" pitchFamily="34" charset="0"/>
                <a:ea typeface="Verdana" panose="020B0604030504040204" pitchFamily="34" charset="0"/>
              </a:rPr>
              <a:t>να κοινό σύνολο κριτηρίων αξιολόγησης για τη μέτρηση του βαθμού στον οποίο υλοποιήθηκε το έργο σύμφωνα με τους στόχους που έχουν καθοριστεί και μπορείτε να τους δείτε ξεκάθαρα στη σελίδα 3 της ΤΕ:</a:t>
            </a:r>
          </a:p>
          <a:p>
            <a:pPr marL="285750" indent="-285750">
              <a:buFont typeface="Arial" panose="020B0604020202020204" pitchFamily="34" charset="0"/>
              <a:buChar char="•"/>
            </a:pPr>
            <a:r>
              <a:rPr lang="el-GR" sz="1100" dirty="0">
                <a:latin typeface="Verdana" panose="020B0604030504040204" pitchFamily="34" charset="0"/>
                <a:ea typeface="Verdana" panose="020B0604030504040204" pitchFamily="34" charset="0"/>
              </a:rPr>
              <a:t>Επίτευξη στόχων και συνάρτηση με τους στόχους του </a:t>
            </a:r>
            <a:r>
              <a:rPr lang="en-US" sz="1100" dirty="0">
                <a:latin typeface="Verdana" panose="020B0604030504040204" pitchFamily="34" charset="0"/>
                <a:ea typeface="Verdana" panose="020B0604030504040204" pitchFamily="34" charset="0"/>
              </a:rPr>
              <a:t>Erasmus plan – 50 </a:t>
            </a:r>
            <a:r>
              <a:rPr lang="el-GR" sz="1100" dirty="0">
                <a:latin typeface="Verdana" panose="020B0604030504040204" pitchFamily="34" charset="0"/>
                <a:ea typeface="Verdana" panose="020B0604030504040204" pitchFamily="34" charset="0"/>
              </a:rPr>
              <a:t>βαθμοί</a:t>
            </a:r>
            <a:endParaRPr lang="en-US" sz="11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l-GR" sz="1100" dirty="0">
                <a:latin typeface="Verdana" panose="020B0604030504040204" pitchFamily="34" charset="0"/>
                <a:ea typeface="Verdana" panose="020B0604030504040204" pitchFamily="34" charset="0"/>
              </a:rPr>
              <a:t>Συμμόρφωση με  Ε</a:t>
            </a:r>
            <a:r>
              <a:rPr lang="en-US" sz="1100" dirty="0" err="1">
                <a:latin typeface="Verdana" panose="020B0604030504040204" pitchFamily="34" charset="0"/>
                <a:ea typeface="Verdana" panose="020B0604030504040204" pitchFamily="34" charset="0"/>
              </a:rPr>
              <a:t>rasmus</a:t>
            </a:r>
            <a:r>
              <a:rPr lang="en-US" sz="1100" dirty="0">
                <a:latin typeface="Verdana" panose="020B0604030504040204" pitchFamily="34" charset="0"/>
                <a:ea typeface="Verdana" panose="020B0604030504040204" pitchFamily="34" charset="0"/>
              </a:rPr>
              <a:t> Quality standards – 50 </a:t>
            </a:r>
            <a:r>
              <a:rPr lang="el-GR" sz="1100" dirty="0">
                <a:latin typeface="Verdana" panose="020B0604030504040204" pitchFamily="34" charset="0"/>
                <a:ea typeface="Verdana" panose="020B0604030504040204" pitchFamily="34" charset="0"/>
              </a:rPr>
              <a:t>βαθμοί</a:t>
            </a:r>
            <a:endParaRPr lang="en-US" sz="1100" dirty="0">
              <a:latin typeface="Verdana" panose="020B0604030504040204" pitchFamily="34" charset="0"/>
              <a:ea typeface="Verdana" panose="020B0604030504040204" pitchFamily="34" charset="0"/>
            </a:endParaRPr>
          </a:p>
          <a:p>
            <a:r>
              <a:rPr lang="en-US" sz="1100" dirty="0">
                <a:effectLst/>
                <a:latin typeface="Verdana" panose="020B0604030504040204" pitchFamily="34" charset="0"/>
                <a:ea typeface="Verdana" panose="020B0604030504040204" pitchFamily="34" charset="0"/>
              </a:rPr>
              <a:t>…..</a:t>
            </a:r>
          </a:p>
          <a:p>
            <a:r>
              <a:rPr lang="el-GR" sz="1100" dirty="0">
                <a:effectLst/>
                <a:latin typeface="Verdana" panose="020B0604030504040204" pitchFamily="34" charset="0"/>
                <a:ea typeface="Verdana" panose="020B0604030504040204" pitchFamily="34" charset="0"/>
              </a:rPr>
              <a:t>Σε επίπεδο διαπίστευσης, ο οργανισμός καλείται να υποβάλει έκθεση προόδου τουλάχιστον μία φορά σε διάστημα 5 ετών. </a:t>
            </a:r>
          </a:p>
          <a:p>
            <a:r>
              <a:rPr lang="el-GR" sz="1100" dirty="0">
                <a:effectLst/>
                <a:latin typeface="Verdana" panose="020B0604030504040204" pitchFamily="34" charset="0"/>
                <a:ea typeface="Verdana" panose="020B0604030504040204" pitchFamily="34" charset="0"/>
              </a:rPr>
              <a:t>Για την παρούσα προγραμματική περίοδο, η ΕΥ θα ενημερώσει για το διάστημα κατά το οποίο οι διαπιστευμένοι οργανισμοί θα πρέπει να την υποβάλουν.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dirty="0">
                <a:effectLst/>
                <a:latin typeface="Verdana" panose="020B0604030504040204" pitchFamily="34" charset="0"/>
                <a:ea typeface="Verdana" panose="020B0604030504040204" pitchFamily="34" charset="0"/>
              </a:rPr>
              <a:t>Η έκθεση </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θα</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πρέπει να καλύπτει τον τρόπο με τον οποίο διασφαλίζεται:</a:t>
            </a:r>
          </a:p>
          <a:p>
            <a:endParaRPr lang="el-GR" sz="1100" dirty="0">
              <a:effectLst/>
              <a:latin typeface="Verdana" panose="020B0604030504040204" pitchFamily="34" charset="0"/>
              <a:ea typeface="Verdana" panose="020B0604030504040204" pitchFamily="34" charset="0"/>
            </a:endParaRPr>
          </a:p>
          <a:p>
            <a:pPr marL="342900" lvl="0" indent="-342900">
              <a:buFont typeface="+mj-lt"/>
              <a:buAutoNum type="arabicPeriod"/>
              <a:tabLst>
                <a:tab pos="457200" algn="l"/>
              </a:tabLst>
            </a:pPr>
            <a:r>
              <a:rPr lang="el-GR" sz="1100" dirty="0">
                <a:effectLst/>
                <a:latin typeface="Verdana" panose="020B0604030504040204" pitchFamily="34" charset="0"/>
                <a:ea typeface="Verdana" panose="020B0604030504040204" pitchFamily="34" charset="0"/>
              </a:rPr>
              <a:t>η τήρηση των προτύπων ποιότητας </a:t>
            </a:r>
            <a:r>
              <a:rPr lang="en-US" sz="1100" dirty="0">
                <a:effectLst/>
                <a:latin typeface="Verdana" panose="020B0604030504040204" pitchFamily="34" charset="0"/>
                <a:ea typeface="Verdana" panose="020B0604030504040204" pitchFamily="34" charset="0"/>
              </a:rPr>
              <a:t>Erasmus</a:t>
            </a:r>
            <a:r>
              <a:rPr lang="el-GR" sz="1100" dirty="0">
                <a:effectLst/>
                <a:latin typeface="Verdana" panose="020B0604030504040204" pitchFamily="34" charset="0"/>
                <a:ea typeface="Verdana" panose="020B0604030504040204" pitchFamily="34" charset="0"/>
              </a:rPr>
              <a:t>, </a:t>
            </a:r>
            <a:endParaRPr lang="el-GR" sz="1100" dirty="0">
              <a:solidFill>
                <a:schemeClr val="tx1"/>
              </a:solidFill>
              <a:effectLst/>
              <a:latin typeface="Verdana" panose="020B0604030504040204" pitchFamily="34" charset="0"/>
              <a:ea typeface="Verdana" panose="020B0604030504040204" pitchFamily="34" charset="0"/>
              <a:cs typeface="+mn-cs"/>
            </a:endParaRPr>
          </a:p>
          <a:p>
            <a:pPr marL="342900" lvl="0" indent="-342900">
              <a:buFont typeface="+mj-lt"/>
              <a:buAutoNum type="arabicPeriod"/>
              <a:tabLst>
                <a:tab pos="457200" algn="l"/>
              </a:tabLst>
            </a:pP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 πρόοδος ως προς την επίτευξη των  στόχων του </a:t>
            </a:r>
            <a:r>
              <a:rPr lang="el-GR" sz="1100"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Erasmu</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s Plan</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endPar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342900" lvl="0" indent="-342900">
              <a:buFont typeface="+mj-lt"/>
              <a:buAutoNum type="arabicPeriod"/>
              <a:tabLst>
                <a:tab pos="457200" algn="l"/>
              </a:tabLst>
            </a:pP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 </a:t>
            </a:r>
            <a:r>
              <a:rPr lang="el-GR" sz="1100"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επικαιροποίηση</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του</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n-GB"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Erasmus Plan</a:t>
            </a:r>
            <a:endPar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0" lvl="0" indent="0">
              <a:buFont typeface="+mj-lt"/>
              <a:buNone/>
              <a:tabLst>
                <a:tab pos="457200" algn="l"/>
              </a:tabLst>
            </a:pPr>
            <a:endParaRPr lang="el-GR" sz="1100" dirty="0">
              <a:effectLst/>
              <a:latin typeface="Verdana" panose="020B0604030504040204" pitchFamily="34" charset="0"/>
              <a:ea typeface="Verdana" panose="020B0604030504040204" pitchFamily="34" charset="0"/>
            </a:endParaRP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Όσον αφορά την </a:t>
            </a:r>
            <a:r>
              <a:rPr lang="el-GR" sz="1100" dirty="0" err="1">
                <a:effectLst/>
                <a:latin typeface="Verdana" panose="020B0604030504040204" pitchFamily="34" charset="0"/>
                <a:ea typeface="Verdana" panose="020B0604030504040204" pitchFamily="34" charset="0"/>
              </a:rPr>
              <a:t>επικαιροποίηση</a:t>
            </a:r>
            <a:r>
              <a:rPr lang="el-GR" sz="1100" dirty="0">
                <a:effectLst/>
                <a:latin typeface="Verdana" panose="020B0604030504040204" pitchFamily="34" charset="0"/>
                <a:ea typeface="Verdana" panose="020B0604030504040204" pitchFamily="34" charset="0"/>
              </a:rPr>
              <a:t> του Ε</a:t>
            </a:r>
            <a:r>
              <a:rPr lang="en-US" sz="1100" dirty="0">
                <a:effectLst/>
                <a:latin typeface="Verdana" panose="020B0604030504040204" pitchFamily="34" charset="0"/>
                <a:ea typeface="Verdana" panose="020B0604030504040204" pitchFamily="34" charset="0"/>
              </a:rPr>
              <a:t>P, </a:t>
            </a:r>
            <a:r>
              <a:rPr lang="el-GR" sz="1100" dirty="0">
                <a:effectLst/>
                <a:latin typeface="Verdana" panose="020B0604030504040204" pitchFamily="34" charset="0"/>
                <a:ea typeface="Verdana" panose="020B0604030504040204" pitchFamily="34" charset="0"/>
              </a:rPr>
              <a:t>πρέπει να ανανεώσετε το ΕΡ σας εάν έχει «λήξει» και αναμένουμε να ετοιμαστεί η όλη διαδικασία μέσω του ΒΜ.</a:t>
            </a: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Ουσιαστικά κατά την αίτησή σας έχετε δηλώσει την περίοδο ισχύος του ΕΡ, από δύο μέχρι πέντε χρόνια. Εάν η περίοδος αυτή έχει ολοκληρωθεί, τότε πρέπει να γίνει ανανέωση του ΕΡ. Επίσης, μπορείτε να </a:t>
            </a:r>
            <a:r>
              <a:rPr lang="el-GR" sz="1100" dirty="0" err="1">
                <a:effectLst/>
                <a:latin typeface="Verdana" panose="020B0604030504040204" pitchFamily="34" charset="0"/>
                <a:ea typeface="Verdana" panose="020B0604030504040204" pitchFamily="34" charset="0"/>
              </a:rPr>
              <a:t>επικαιροποιήσετε</a:t>
            </a:r>
            <a:r>
              <a:rPr lang="el-GR" sz="1100" dirty="0">
                <a:effectLst/>
                <a:latin typeface="Verdana" panose="020B0604030504040204" pitchFamily="34" charset="0"/>
                <a:ea typeface="Verdana" panose="020B0604030504040204" pitchFamily="34" charset="0"/>
              </a:rPr>
              <a:t> το ΕΡ σε περίπτωση που υπήρχαν αλλαγές εντός του οργανισμού σας οι οποίες επηρεάζουν με κάποιο τρόπο τους στόχους που έχουν τεθεί. </a:t>
            </a: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Κατά την </a:t>
            </a:r>
            <a:r>
              <a:rPr lang="el-GR" sz="1100" dirty="0" err="1">
                <a:effectLst/>
                <a:latin typeface="Verdana" panose="020B0604030504040204" pitchFamily="34" charset="0"/>
                <a:ea typeface="Verdana" panose="020B0604030504040204" pitchFamily="34" charset="0"/>
              </a:rPr>
              <a:t>επικαιροποίηση</a:t>
            </a:r>
            <a:r>
              <a:rPr lang="el-GR" sz="1100" dirty="0">
                <a:effectLst/>
                <a:latin typeface="Verdana" panose="020B0604030504040204" pitchFamily="34" charset="0"/>
                <a:ea typeface="Verdana" panose="020B0604030504040204" pitchFamily="34" charset="0"/>
              </a:rPr>
              <a:t> του </a:t>
            </a:r>
            <a:r>
              <a:rPr lang="en-GB" sz="1100" dirty="0">
                <a:effectLst/>
                <a:latin typeface="Verdana" panose="020B0604030504040204" pitchFamily="34" charset="0"/>
                <a:ea typeface="Verdana" panose="020B0604030504040204" pitchFamily="34" charset="0"/>
              </a:rPr>
              <a:t>Erasmus Plan </a:t>
            </a:r>
            <a:r>
              <a:rPr lang="el-GR" sz="1100" dirty="0">
                <a:effectLst/>
                <a:latin typeface="Verdana" panose="020B0604030504040204" pitchFamily="34" charset="0"/>
                <a:ea typeface="Verdana" panose="020B0604030504040204" pitchFamily="34" charset="0"/>
              </a:rPr>
              <a:t>ένας οργανισμός μπορεί να αιτηθεί τροποποίηση της Διαπίστευσης σε Διαπίστευση Κοινοπραξίας ή να σταματήσει να είναι μέλος κοινοπραξίας. </a:t>
            </a:r>
          </a:p>
          <a:p>
            <a:endParaRPr lang="el-GR" sz="1100" dirty="0">
              <a:effectLst/>
              <a:latin typeface="Verdana" panose="020B0604030504040204" pitchFamily="34" charset="0"/>
              <a:ea typeface="Verdana" panose="020B0604030504040204" pitchFamily="34" charset="0"/>
            </a:endParaRPr>
          </a:p>
          <a:p>
            <a:r>
              <a:rPr lang="el-GR" sz="1100" dirty="0">
                <a:effectLst/>
                <a:latin typeface="Verdana" panose="020B0604030504040204" pitchFamily="34" charset="0"/>
                <a:ea typeface="Verdana" panose="020B0604030504040204" pitchFamily="34" charset="0"/>
              </a:rPr>
              <a:t>Πέραν της έκθεσης προόδου, η ΕΥ μπορεί να διοργανώσει επίσημους ελέγχους, επισκέψεις παρακολούθησης ή άλλες δραστηριότητες για την παρακολούθηση των διαπιστευμένων οργανισμών, τη διασφάλιση των προτύπων ποιότητας καθώς και για παροχή στήριξης στους οργανισμούς. </a:t>
            </a:r>
          </a:p>
          <a:p>
            <a:endParaRPr lang="el-GR" sz="1100" dirty="0">
              <a:effectLst/>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n-US"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B</a:t>
            </a:r>
            <a:r>
              <a:rPr lang="el-GR" sz="1100" i="1"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άσει</a:t>
            </a:r>
            <a:r>
              <a:rPr lang="el-GR"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των επιδόσεων του Διαπιστευμένου Οργανισμού, η ΕΥ μπορεί να τροποποιήσει τον αριθμό και το χρονοδιάγραμμα των Εκθέσεων Προόδου.</a:t>
            </a:r>
            <a:endParaRPr lang="en-GB" sz="110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16</a:t>
            </a:fld>
            <a:endParaRPr lang="en-GB"/>
          </a:p>
        </p:txBody>
      </p:sp>
    </p:spTree>
    <p:extLst>
      <p:ext uri="{BB962C8B-B14F-4D97-AF65-F5344CB8AC3E}">
        <p14:creationId xmlns:p14="http://schemas.microsoft.com/office/powerpoint/2010/main" val="3551414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100" dirty="0">
                <a:latin typeface="Verdana" panose="020B0604030504040204" pitchFamily="34" charset="0"/>
                <a:ea typeface="Verdana" panose="020B0604030504040204" pitchFamily="34" charset="0"/>
              </a:rPr>
              <a:t>Έκθεση Περάτωσης ή αλλιώς Τελική Έκθεση:</a:t>
            </a:r>
            <a:r>
              <a:rPr lang="el-GR" sz="1100" baseline="0" dirty="0">
                <a:latin typeface="Verdana" panose="020B0604030504040204" pitchFamily="34" charset="0"/>
                <a:ea typeface="Verdana" panose="020B0604030504040204" pitchFamily="34" charset="0"/>
              </a:rPr>
              <a:t> Όπου χρησιμοποιούνται έ</a:t>
            </a:r>
            <a:r>
              <a:rPr lang="el-GR" sz="1100" dirty="0">
                <a:latin typeface="Verdana" panose="020B0604030504040204" pitchFamily="34" charset="0"/>
                <a:ea typeface="Verdana" panose="020B0604030504040204" pitchFamily="34" charset="0"/>
              </a:rPr>
              <a:t>να κοινό σύνολο κριτηρίων αξιολόγησης για τη μέτρηση του βαθμού στον οποίο υλοποιήθηκε το έργο σύμφωνα με τους στόχους που έχουν καθοριστεί και μπορείτε να τους δείτε ξεκάθαρα στη σελίδα 3 της ΤΕ:</a:t>
            </a:r>
          </a:p>
          <a:p>
            <a:pPr marL="285750" indent="-285750">
              <a:buFont typeface="Arial" panose="020B0604020202020204" pitchFamily="34" charset="0"/>
              <a:buChar char="•"/>
            </a:pPr>
            <a:r>
              <a:rPr lang="el-GR" sz="1100" dirty="0">
                <a:latin typeface="Verdana" panose="020B0604030504040204" pitchFamily="34" charset="0"/>
                <a:ea typeface="Verdana" panose="020B0604030504040204" pitchFamily="34" charset="0"/>
              </a:rPr>
              <a:t>Επίτευξη στόχων και συνάρτηση με τους στόχους του </a:t>
            </a:r>
            <a:r>
              <a:rPr lang="en-US" sz="1100" dirty="0">
                <a:latin typeface="Verdana" panose="020B0604030504040204" pitchFamily="34" charset="0"/>
                <a:ea typeface="Verdana" panose="020B0604030504040204" pitchFamily="34" charset="0"/>
              </a:rPr>
              <a:t>Erasmus plan – 50 </a:t>
            </a:r>
            <a:r>
              <a:rPr lang="el-GR" sz="1100" dirty="0">
                <a:latin typeface="Verdana" panose="020B0604030504040204" pitchFamily="34" charset="0"/>
                <a:ea typeface="Verdana" panose="020B0604030504040204" pitchFamily="34" charset="0"/>
              </a:rPr>
              <a:t>βαθμοί</a:t>
            </a:r>
            <a:endParaRPr lang="en-US" sz="11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l-GR" sz="1100" dirty="0">
                <a:latin typeface="Verdana" panose="020B0604030504040204" pitchFamily="34" charset="0"/>
                <a:ea typeface="Verdana" panose="020B0604030504040204" pitchFamily="34" charset="0"/>
              </a:rPr>
              <a:t>Συμμόρφωση με  Ε</a:t>
            </a:r>
            <a:r>
              <a:rPr lang="en-US" sz="1100" dirty="0" err="1">
                <a:latin typeface="Verdana" panose="020B0604030504040204" pitchFamily="34" charset="0"/>
                <a:ea typeface="Verdana" panose="020B0604030504040204" pitchFamily="34" charset="0"/>
              </a:rPr>
              <a:t>rasmus</a:t>
            </a:r>
            <a:r>
              <a:rPr lang="en-US" sz="1100" dirty="0">
                <a:latin typeface="Verdana" panose="020B0604030504040204" pitchFamily="34" charset="0"/>
                <a:ea typeface="Verdana" panose="020B0604030504040204" pitchFamily="34" charset="0"/>
              </a:rPr>
              <a:t> Quality standards – 50 </a:t>
            </a:r>
            <a:r>
              <a:rPr lang="el-GR" sz="1100" dirty="0">
                <a:latin typeface="Verdana" panose="020B0604030504040204" pitchFamily="34" charset="0"/>
                <a:ea typeface="Verdana" panose="020B0604030504040204" pitchFamily="34" charset="0"/>
              </a:rPr>
              <a:t>βαθμοί</a:t>
            </a:r>
            <a:endParaRPr lang="en-US" sz="1100" dirty="0">
              <a:latin typeface="Verdana" panose="020B0604030504040204" pitchFamily="34" charset="0"/>
              <a:ea typeface="Verdana" panose="020B0604030504040204" pitchFamily="34" charset="0"/>
            </a:endParaRPr>
          </a:p>
          <a:p>
            <a:r>
              <a:rPr lang="en-US" sz="1100" dirty="0">
                <a:effectLst/>
                <a:latin typeface="Verdana" panose="020B0604030504040204" pitchFamily="34" charset="0"/>
                <a:ea typeface="Verdana" panose="020B0604030504040204" pitchFamily="34" charset="0"/>
              </a:rPr>
              <a:t>…..</a:t>
            </a:r>
          </a:p>
          <a:p>
            <a:r>
              <a:rPr lang="el-GR" sz="1100" dirty="0">
                <a:effectLst/>
                <a:latin typeface="Verdana" panose="020B0604030504040204" pitchFamily="34" charset="0"/>
                <a:ea typeface="Verdana" panose="020B0604030504040204" pitchFamily="34" charset="0"/>
              </a:rPr>
              <a:t>Σε επίπεδο διαπίστευσης, ο οργανισμός καλείται να υποβάλει έκθεση προόδου τουλάχιστον μία φορά σε διάστημα 5 ετών. </a:t>
            </a:r>
          </a:p>
          <a:p>
            <a:r>
              <a:rPr lang="el-GR" sz="1100" dirty="0">
                <a:effectLst/>
                <a:latin typeface="Verdana" panose="020B0604030504040204" pitchFamily="34" charset="0"/>
                <a:ea typeface="Verdana" panose="020B0604030504040204" pitchFamily="34" charset="0"/>
              </a:rPr>
              <a:t>Για την παρούσα προγραμματική περίοδο, η ΕΥ θα ενημερώσει για το διάστημα κατά το οποίο οι διαπιστευμένοι οργανισμοί θα πρέπει να την υποβάλουν.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dirty="0">
                <a:effectLst/>
                <a:latin typeface="Verdana" panose="020B0604030504040204" pitchFamily="34" charset="0"/>
                <a:ea typeface="Verdana" panose="020B0604030504040204" pitchFamily="34" charset="0"/>
              </a:rPr>
              <a:t>Η έκθεση </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θα</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πρέπει να καλύπτει τον τρόπο με τον οποίο διασφαλίζεται:</a:t>
            </a:r>
          </a:p>
          <a:p>
            <a:endParaRPr lang="el-GR" sz="1100" dirty="0">
              <a:effectLst/>
              <a:latin typeface="Verdana" panose="020B0604030504040204" pitchFamily="34" charset="0"/>
              <a:ea typeface="Verdana" panose="020B0604030504040204" pitchFamily="34" charset="0"/>
            </a:endParaRPr>
          </a:p>
          <a:p>
            <a:pPr marL="342900" lvl="0" indent="-342900">
              <a:buFont typeface="+mj-lt"/>
              <a:buAutoNum type="arabicPeriod"/>
              <a:tabLst>
                <a:tab pos="457200" algn="l"/>
              </a:tabLst>
            </a:pPr>
            <a:r>
              <a:rPr lang="el-GR" sz="1100" dirty="0">
                <a:effectLst/>
                <a:latin typeface="Verdana" panose="020B0604030504040204" pitchFamily="34" charset="0"/>
                <a:ea typeface="Verdana" panose="020B0604030504040204" pitchFamily="34" charset="0"/>
              </a:rPr>
              <a:t>η τήρηση των προτύπων ποιότητας </a:t>
            </a:r>
            <a:r>
              <a:rPr lang="en-US" sz="1100" dirty="0">
                <a:effectLst/>
                <a:latin typeface="Verdana" panose="020B0604030504040204" pitchFamily="34" charset="0"/>
                <a:ea typeface="Verdana" panose="020B0604030504040204" pitchFamily="34" charset="0"/>
              </a:rPr>
              <a:t>Erasmus</a:t>
            </a:r>
            <a:r>
              <a:rPr lang="el-GR" sz="1100" dirty="0">
                <a:effectLst/>
                <a:latin typeface="Verdana" panose="020B0604030504040204" pitchFamily="34" charset="0"/>
                <a:ea typeface="Verdana" panose="020B0604030504040204" pitchFamily="34" charset="0"/>
              </a:rPr>
              <a:t>, </a:t>
            </a:r>
            <a:endParaRPr lang="el-GR" sz="1100" dirty="0">
              <a:solidFill>
                <a:schemeClr val="tx1"/>
              </a:solidFill>
              <a:effectLst/>
              <a:latin typeface="Verdana" panose="020B0604030504040204" pitchFamily="34" charset="0"/>
              <a:ea typeface="Verdana" panose="020B0604030504040204" pitchFamily="34" charset="0"/>
              <a:cs typeface="+mn-cs"/>
            </a:endParaRPr>
          </a:p>
          <a:p>
            <a:pPr marL="342900" lvl="0" indent="-342900">
              <a:buFont typeface="+mj-lt"/>
              <a:buAutoNum type="arabicPeriod"/>
              <a:tabLst>
                <a:tab pos="457200" algn="l"/>
              </a:tabLst>
            </a:pP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 πρόοδος ως προς την επίτευξη των  στόχων του </a:t>
            </a:r>
            <a:r>
              <a:rPr lang="el-GR" sz="1100"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Erasmu</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s Plan</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endPar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342900" lvl="0" indent="-342900">
              <a:buFont typeface="+mj-lt"/>
              <a:buAutoNum type="arabicPeriod"/>
              <a:tabLst>
                <a:tab pos="457200" algn="l"/>
              </a:tabLst>
            </a:pP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 </a:t>
            </a:r>
            <a:r>
              <a:rPr lang="el-GR" sz="1100"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επικαιροποίηση</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του</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n-GB"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Erasmus Plan</a:t>
            </a:r>
            <a:endPar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0" lvl="0" indent="0">
              <a:buFont typeface="+mj-lt"/>
              <a:buNone/>
              <a:tabLst>
                <a:tab pos="457200" algn="l"/>
              </a:tabLst>
            </a:pPr>
            <a:endParaRPr lang="el-GR" sz="1100" dirty="0">
              <a:effectLst/>
              <a:latin typeface="Verdana" panose="020B0604030504040204" pitchFamily="34" charset="0"/>
              <a:ea typeface="Verdana" panose="020B0604030504040204" pitchFamily="34" charset="0"/>
            </a:endParaRP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Όσον αφορά την </a:t>
            </a:r>
            <a:r>
              <a:rPr lang="el-GR" sz="1100" dirty="0" err="1">
                <a:effectLst/>
                <a:latin typeface="Verdana" panose="020B0604030504040204" pitchFamily="34" charset="0"/>
                <a:ea typeface="Verdana" panose="020B0604030504040204" pitchFamily="34" charset="0"/>
              </a:rPr>
              <a:t>επικαιροποίηση</a:t>
            </a:r>
            <a:r>
              <a:rPr lang="el-GR" sz="1100" dirty="0">
                <a:effectLst/>
                <a:latin typeface="Verdana" panose="020B0604030504040204" pitchFamily="34" charset="0"/>
                <a:ea typeface="Verdana" panose="020B0604030504040204" pitchFamily="34" charset="0"/>
              </a:rPr>
              <a:t> του Ε</a:t>
            </a:r>
            <a:r>
              <a:rPr lang="en-US" sz="1100" dirty="0">
                <a:effectLst/>
                <a:latin typeface="Verdana" panose="020B0604030504040204" pitchFamily="34" charset="0"/>
                <a:ea typeface="Verdana" panose="020B0604030504040204" pitchFamily="34" charset="0"/>
              </a:rPr>
              <a:t>P, </a:t>
            </a:r>
            <a:r>
              <a:rPr lang="el-GR" sz="1100" dirty="0">
                <a:effectLst/>
                <a:latin typeface="Verdana" panose="020B0604030504040204" pitchFamily="34" charset="0"/>
                <a:ea typeface="Verdana" panose="020B0604030504040204" pitchFamily="34" charset="0"/>
              </a:rPr>
              <a:t>πρέπει να ανανεώσετε το ΕΡ σας εάν έχει «λήξει» και αναμένουμε να ετοιμαστεί η όλη διαδικασία μέσω του ΒΜ.</a:t>
            </a: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Ουσιαστικά κατά την αίτησή σας έχετε δηλώσει την περίοδο ισχύος του ΕΡ, από δύο μέχρι πέντε χρόνια. Εάν η περίοδος αυτή έχει ολοκληρωθεί, τότε πρέπει να γίνει ανανέωση του ΕΡ. Επίσης, μπορείτε να </a:t>
            </a:r>
            <a:r>
              <a:rPr lang="el-GR" sz="1100" dirty="0" err="1">
                <a:effectLst/>
                <a:latin typeface="Verdana" panose="020B0604030504040204" pitchFamily="34" charset="0"/>
                <a:ea typeface="Verdana" panose="020B0604030504040204" pitchFamily="34" charset="0"/>
              </a:rPr>
              <a:t>επικαιροποιήσετε</a:t>
            </a:r>
            <a:r>
              <a:rPr lang="el-GR" sz="1100" dirty="0">
                <a:effectLst/>
                <a:latin typeface="Verdana" panose="020B0604030504040204" pitchFamily="34" charset="0"/>
                <a:ea typeface="Verdana" panose="020B0604030504040204" pitchFamily="34" charset="0"/>
              </a:rPr>
              <a:t> το ΕΡ σε περίπτωση που υπήρχαν αλλαγές εντός του οργανισμού σας οι οποίες επηρεάζουν με κάποιο τρόπο τους στόχους που έχουν τεθεί. </a:t>
            </a: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Κατά την </a:t>
            </a:r>
            <a:r>
              <a:rPr lang="el-GR" sz="1100" dirty="0" err="1">
                <a:effectLst/>
                <a:latin typeface="Verdana" panose="020B0604030504040204" pitchFamily="34" charset="0"/>
                <a:ea typeface="Verdana" panose="020B0604030504040204" pitchFamily="34" charset="0"/>
              </a:rPr>
              <a:t>επικαιροποίηση</a:t>
            </a:r>
            <a:r>
              <a:rPr lang="el-GR" sz="1100" dirty="0">
                <a:effectLst/>
                <a:latin typeface="Verdana" panose="020B0604030504040204" pitchFamily="34" charset="0"/>
                <a:ea typeface="Verdana" panose="020B0604030504040204" pitchFamily="34" charset="0"/>
              </a:rPr>
              <a:t> του </a:t>
            </a:r>
            <a:r>
              <a:rPr lang="en-GB" sz="1100" dirty="0">
                <a:effectLst/>
                <a:latin typeface="Verdana" panose="020B0604030504040204" pitchFamily="34" charset="0"/>
                <a:ea typeface="Verdana" panose="020B0604030504040204" pitchFamily="34" charset="0"/>
              </a:rPr>
              <a:t>Erasmus Plan </a:t>
            </a:r>
            <a:r>
              <a:rPr lang="el-GR" sz="1100" dirty="0">
                <a:effectLst/>
                <a:latin typeface="Verdana" panose="020B0604030504040204" pitchFamily="34" charset="0"/>
                <a:ea typeface="Verdana" panose="020B0604030504040204" pitchFamily="34" charset="0"/>
              </a:rPr>
              <a:t>ένας οργανισμός μπορεί να αιτηθεί τροποποίηση της Διαπίστευσης σε Διαπίστευση Κοινοπραξίας ή να σταματήσει να είναι μέλος κοινοπραξίας. </a:t>
            </a:r>
          </a:p>
          <a:p>
            <a:endParaRPr lang="el-GR" sz="1100" dirty="0">
              <a:effectLst/>
              <a:latin typeface="Verdana" panose="020B0604030504040204" pitchFamily="34" charset="0"/>
              <a:ea typeface="Verdana" panose="020B0604030504040204" pitchFamily="34" charset="0"/>
            </a:endParaRPr>
          </a:p>
          <a:p>
            <a:r>
              <a:rPr lang="el-GR" sz="1100" dirty="0">
                <a:effectLst/>
                <a:latin typeface="Verdana" panose="020B0604030504040204" pitchFamily="34" charset="0"/>
                <a:ea typeface="Verdana" panose="020B0604030504040204" pitchFamily="34" charset="0"/>
              </a:rPr>
              <a:t>Πέραν της έκθεσης προόδου, η ΕΥ μπορεί να διοργανώσει επίσημους ελέγχους, επισκέψεις παρακολούθησης ή άλλες δραστηριότητες για την παρακολούθηση των διαπιστευμένων οργανισμών, τη διασφάλιση των προτύπων ποιότητας καθώς και για παροχή στήριξης στους οργανισμούς. </a:t>
            </a:r>
          </a:p>
          <a:p>
            <a:endParaRPr lang="el-GR" sz="1100" dirty="0">
              <a:effectLst/>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n-US"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B</a:t>
            </a:r>
            <a:r>
              <a:rPr lang="el-GR" sz="1100" i="1"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άσει</a:t>
            </a:r>
            <a:r>
              <a:rPr lang="el-GR"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των επιδόσεων του Διαπιστευμένου Οργανισμού, η ΕΥ μπορεί να τροποποιήσει τον αριθμό και το χρονοδιάγραμμα των Εκθέσεων Προόδου.</a:t>
            </a:r>
            <a:endParaRPr lang="en-GB" sz="110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17</a:t>
            </a:fld>
            <a:endParaRPr lang="en-GB"/>
          </a:p>
        </p:txBody>
      </p:sp>
    </p:spTree>
    <p:extLst>
      <p:ext uri="{BB962C8B-B14F-4D97-AF65-F5344CB8AC3E}">
        <p14:creationId xmlns:p14="http://schemas.microsoft.com/office/powerpoint/2010/main" val="1179838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F39BB-33DD-8069-FE2B-CF18C62D01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45BBCD-881B-029A-4373-5DFB9671E3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74EE81-959D-65C0-C1C8-50A278519853}"/>
              </a:ext>
            </a:extLst>
          </p:cNvPr>
          <p:cNvSpPr>
            <a:spLocks noGrp="1"/>
          </p:cNvSpPr>
          <p:nvPr>
            <p:ph type="body" idx="1"/>
          </p:nvPr>
        </p:nvSpPr>
        <p:spPr/>
        <p:txBody>
          <a:bodyPr/>
          <a:lstStyle/>
          <a:p>
            <a:r>
              <a:rPr lang="el-GR" sz="1100" dirty="0">
                <a:latin typeface="Verdana" panose="020B0604030504040204" pitchFamily="34" charset="0"/>
                <a:ea typeface="Verdana" panose="020B0604030504040204" pitchFamily="34" charset="0"/>
              </a:rPr>
              <a:t>Έκθεση Περάτωσης ή αλλιώς Τελική Έκθεση:</a:t>
            </a:r>
            <a:r>
              <a:rPr lang="el-GR" sz="1100" baseline="0" dirty="0">
                <a:latin typeface="Verdana" panose="020B0604030504040204" pitchFamily="34" charset="0"/>
                <a:ea typeface="Verdana" panose="020B0604030504040204" pitchFamily="34" charset="0"/>
              </a:rPr>
              <a:t> Όπου χρησιμοποιούνται έ</a:t>
            </a:r>
            <a:r>
              <a:rPr lang="el-GR" sz="1100" dirty="0">
                <a:latin typeface="Verdana" panose="020B0604030504040204" pitchFamily="34" charset="0"/>
                <a:ea typeface="Verdana" panose="020B0604030504040204" pitchFamily="34" charset="0"/>
              </a:rPr>
              <a:t>να κοινό σύνολο κριτηρίων αξιολόγησης για τη μέτρηση του βαθμού στον οποίο υλοποιήθηκε το έργο σύμφωνα με τους στόχους που έχουν καθοριστεί και μπορείτε να τους δείτε ξεκάθαρα στη σελίδα 3 της ΤΕ:</a:t>
            </a:r>
          </a:p>
          <a:p>
            <a:pPr marL="285750" indent="-285750">
              <a:buFont typeface="Arial" panose="020B0604020202020204" pitchFamily="34" charset="0"/>
              <a:buChar char="•"/>
            </a:pPr>
            <a:r>
              <a:rPr lang="el-GR" sz="1100" dirty="0">
                <a:latin typeface="Verdana" panose="020B0604030504040204" pitchFamily="34" charset="0"/>
                <a:ea typeface="Verdana" panose="020B0604030504040204" pitchFamily="34" charset="0"/>
              </a:rPr>
              <a:t>Επίτευξη στόχων και συνάρτηση με τους στόχους του </a:t>
            </a:r>
            <a:r>
              <a:rPr lang="en-US" sz="1100" dirty="0">
                <a:latin typeface="Verdana" panose="020B0604030504040204" pitchFamily="34" charset="0"/>
                <a:ea typeface="Verdana" panose="020B0604030504040204" pitchFamily="34" charset="0"/>
              </a:rPr>
              <a:t>Erasmus plan – 50 </a:t>
            </a:r>
            <a:r>
              <a:rPr lang="el-GR" sz="1100" dirty="0">
                <a:latin typeface="Verdana" panose="020B0604030504040204" pitchFamily="34" charset="0"/>
                <a:ea typeface="Verdana" panose="020B0604030504040204" pitchFamily="34" charset="0"/>
              </a:rPr>
              <a:t>βαθμοί</a:t>
            </a:r>
            <a:endParaRPr lang="en-US" sz="11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l-GR" sz="1100" dirty="0">
                <a:latin typeface="Verdana" panose="020B0604030504040204" pitchFamily="34" charset="0"/>
                <a:ea typeface="Verdana" panose="020B0604030504040204" pitchFamily="34" charset="0"/>
              </a:rPr>
              <a:t>Συμμόρφωση με  Ε</a:t>
            </a:r>
            <a:r>
              <a:rPr lang="en-US" sz="1100" dirty="0" err="1">
                <a:latin typeface="Verdana" panose="020B0604030504040204" pitchFamily="34" charset="0"/>
                <a:ea typeface="Verdana" panose="020B0604030504040204" pitchFamily="34" charset="0"/>
              </a:rPr>
              <a:t>rasmus</a:t>
            </a:r>
            <a:r>
              <a:rPr lang="en-US" sz="1100" dirty="0">
                <a:latin typeface="Verdana" panose="020B0604030504040204" pitchFamily="34" charset="0"/>
                <a:ea typeface="Verdana" panose="020B0604030504040204" pitchFamily="34" charset="0"/>
              </a:rPr>
              <a:t> Quality standards – 50 </a:t>
            </a:r>
            <a:r>
              <a:rPr lang="el-GR" sz="1100" dirty="0">
                <a:latin typeface="Verdana" panose="020B0604030504040204" pitchFamily="34" charset="0"/>
                <a:ea typeface="Verdana" panose="020B0604030504040204" pitchFamily="34" charset="0"/>
              </a:rPr>
              <a:t>βαθμοί</a:t>
            </a:r>
            <a:endParaRPr lang="en-US" sz="1100" dirty="0">
              <a:latin typeface="Verdana" panose="020B0604030504040204" pitchFamily="34" charset="0"/>
              <a:ea typeface="Verdana" panose="020B0604030504040204" pitchFamily="34" charset="0"/>
            </a:endParaRPr>
          </a:p>
          <a:p>
            <a:r>
              <a:rPr lang="en-US" sz="1100" dirty="0">
                <a:effectLst/>
                <a:latin typeface="Verdana" panose="020B0604030504040204" pitchFamily="34" charset="0"/>
                <a:ea typeface="Verdana" panose="020B0604030504040204" pitchFamily="34" charset="0"/>
              </a:rPr>
              <a:t>…..</a:t>
            </a:r>
          </a:p>
          <a:p>
            <a:r>
              <a:rPr lang="el-GR" sz="1100" dirty="0">
                <a:effectLst/>
                <a:latin typeface="Verdana" panose="020B0604030504040204" pitchFamily="34" charset="0"/>
                <a:ea typeface="Verdana" panose="020B0604030504040204" pitchFamily="34" charset="0"/>
              </a:rPr>
              <a:t>Σε επίπεδο διαπίστευσης, ο οργανισμός καλείται να υποβάλει έκθεση προόδου τουλάχιστον μία φορά σε διάστημα 5 ετών. </a:t>
            </a:r>
          </a:p>
          <a:p>
            <a:r>
              <a:rPr lang="el-GR" sz="1100" dirty="0">
                <a:effectLst/>
                <a:latin typeface="Verdana" panose="020B0604030504040204" pitchFamily="34" charset="0"/>
                <a:ea typeface="Verdana" panose="020B0604030504040204" pitchFamily="34" charset="0"/>
              </a:rPr>
              <a:t>Για την παρούσα προγραμματική περίοδο, η ΕΥ θα ενημερώσει για το διάστημα κατά το οποίο οι διαπιστευμένοι οργανισμοί θα πρέπει να την υποβάλουν.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dirty="0">
                <a:effectLst/>
                <a:latin typeface="Verdana" panose="020B0604030504040204" pitchFamily="34" charset="0"/>
                <a:ea typeface="Verdana" panose="020B0604030504040204" pitchFamily="34" charset="0"/>
              </a:rPr>
              <a:t>Η έκθεση </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θα</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πρέπει να καλύπτει τον τρόπο με τον οποίο διασφαλίζεται:</a:t>
            </a:r>
          </a:p>
          <a:p>
            <a:endParaRPr lang="el-GR" sz="1100" dirty="0">
              <a:effectLst/>
              <a:latin typeface="Verdana" panose="020B0604030504040204" pitchFamily="34" charset="0"/>
              <a:ea typeface="Verdana" panose="020B0604030504040204" pitchFamily="34" charset="0"/>
            </a:endParaRPr>
          </a:p>
          <a:p>
            <a:pPr marL="342900" lvl="0" indent="-342900">
              <a:buFont typeface="+mj-lt"/>
              <a:buAutoNum type="arabicPeriod"/>
              <a:tabLst>
                <a:tab pos="457200" algn="l"/>
              </a:tabLst>
            </a:pPr>
            <a:r>
              <a:rPr lang="el-GR" sz="1100" dirty="0">
                <a:effectLst/>
                <a:latin typeface="Verdana" panose="020B0604030504040204" pitchFamily="34" charset="0"/>
                <a:ea typeface="Verdana" panose="020B0604030504040204" pitchFamily="34" charset="0"/>
              </a:rPr>
              <a:t>η τήρηση των προτύπων ποιότητας </a:t>
            </a:r>
            <a:r>
              <a:rPr lang="en-US" sz="1100" dirty="0">
                <a:effectLst/>
                <a:latin typeface="Verdana" panose="020B0604030504040204" pitchFamily="34" charset="0"/>
                <a:ea typeface="Verdana" panose="020B0604030504040204" pitchFamily="34" charset="0"/>
              </a:rPr>
              <a:t>Erasmus</a:t>
            </a:r>
            <a:r>
              <a:rPr lang="el-GR" sz="1100" dirty="0">
                <a:effectLst/>
                <a:latin typeface="Verdana" panose="020B0604030504040204" pitchFamily="34" charset="0"/>
                <a:ea typeface="Verdana" panose="020B0604030504040204" pitchFamily="34" charset="0"/>
              </a:rPr>
              <a:t>, </a:t>
            </a:r>
            <a:endParaRPr lang="el-GR" sz="1100" dirty="0">
              <a:solidFill>
                <a:schemeClr val="tx1"/>
              </a:solidFill>
              <a:effectLst/>
              <a:latin typeface="Verdana" panose="020B0604030504040204" pitchFamily="34" charset="0"/>
              <a:ea typeface="Verdana" panose="020B0604030504040204" pitchFamily="34" charset="0"/>
              <a:cs typeface="+mn-cs"/>
            </a:endParaRPr>
          </a:p>
          <a:p>
            <a:pPr marL="342900" lvl="0" indent="-342900">
              <a:buFont typeface="+mj-lt"/>
              <a:buAutoNum type="arabicPeriod"/>
              <a:tabLst>
                <a:tab pos="457200" algn="l"/>
              </a:tabLst>
            </a:pP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 πρόοδος ως προς την επίτευξη των  στόχων του </a:t>
            </a:r>
            <a:r>
              <a:rPr lang="el-GR" sz="1100"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Erasmu</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s Plan</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endPar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342900" lvl="0" indent="-342900">
              <a:buFont typeface="+mj-lt"/>
              <a:buAutoNum type="arabicPeriod"/>
              <a:tabLst>
                <a:tab pos="457200" algn="l"/>
              </a:tabLst>
            </a:pP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 </a:t>
            </a:r>
            <a:r>
              <a:rPr lang="el-GR" sz="1100"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επικαιροποίηση</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του</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n-GB"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Erasmus Plan</a:t>
            </a:r>
            <a:endPar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0" lvl="0" indent="0">
              <a:buFont typeface="+mj-lt"/>
              <a:buNone/>
              <a:tabLst>
                <a:tab pos="457200" algn="l"/>
              </a:tabLst>
            </a:pPr>
            <a:endParaRPr lang="el-GR" sz="1100" dirty="0">
              <a:effectLst/>
              <a:latin typeface="Verdana" panose="020B0604030504040204" pitchFamily="34" charset="0"/>
              <a:ea typeface="Verdana" panose="020B0604030504040204" pitchFamily="34" charset="0"/>
            </a:endParaRP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Όσον αφορά την </a:t>
            </a:r>
            <a:r>
              <a:rPr lang="el-GR" sz="1100" dirty="0" err="1">
                <a:effectLst/>
                <a:latin typeface="Verdana" panose="020B0604030504040204" pitchFamily="34" charset="0"/>
                <a:ea typeface="Verdana" panose="020B0604030504040204" pitchFamily="34" charset="0"/>
              </a:rPr>
              <a:t>επικαιροποίηση</a:t>
            </a:r>
            <a:r>
              <a:rPr lang="el-GR" sz="1100" dirty="0">
                <a:effectLst/>
                <a:latin typeface="Verdana" panose="020B0604030504040204" pitchFamily="34" charset="0"/>
                <a:ea typeface="Verdana" panose="020B0604030504040204" pitchFamily="34" charset="0"/>
              </a:rPr>
              <a:t> του Ε</a:t>
            </a:r>
            <a:r>
              <a:rPr lang="en-US" sz="1100" dirty="0">
                <a:effectLst/>
                <a:latin typeface="Verdana" panose="020B0604030504040204" pitchFamily="34" charset="0"/>
                <a:ea typeface="Verdana" panose="020B0604030504040204" pitchFamily="34" charset="0"/>
              </a:rPr>
              <a:t>P, </a:t>
            </a:r>
            <a:r>
              <a:rPr lang="el-GR" sz="1100" dirty="0">
                <a:effectLst/>
                <a:latin typeface="Verdana" panose="020B0604030504040204" pitchFamily="34" charset="0"/>
                <a:ea typeface="Verdana" panose="020B0604030504040204" pitchFamily="34" charset="0"/>
              </a:rPr>
              <a:t>πρέπει να ανανεώσετε το ΕΡ σας εάν έχει «λήξει» και αναμένουμε να ετοιμαστεί η όλη διαδικασία μέσω του ΒΜ.</a:t>
            </a: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Ουσιαστικά κατά την αίτησή σας έχετε δηλώσει την περίοδο ισχύος του ΕΡ, από δύο μέχρι πέντε χρόνια. Εάν η περίοδος αυτή έχει ολοκληρωθεί, τότε πρέπει να γίνει ανανέωση του ΕΡ. Επίσης, μπορείτε να </a:t>
            </a:r>
            <a:r>
              <a:rPr lang="el-GR" sz="1100" dirty="0" err="1">
                <a:effectLst/>
                <a:latin typeface="Verdana" panose="020B0604030504040204" pitchFamily="34" charset="0"/>
                <a:ea typeface="Verdana" panose="020B0604030504040204" pitchFamily="34" charset="0"/>
              </a:rPr>
              <a:t>επικαιροποιήσετε</a:t>
            </a:r>
            <a:r>
              <a:rPr lang="el-GR" sz="1100" dirty="0">
                <a:effectLst/>
                <a:latin typeface="Verdana" panose="020B0604030504040204" pitchFamily="34" charset="0"/>
                <a:ea typeface="Verdana" panose="020B0604030504040204" pitchFamily="34" charset="0"/>
              </a:rPr>
              <a:t> το ΕΡ σε περίπτωση που υπήρχαν αλλαγές εντός του οργανισμού σας οι οποίες επηρεάζουν με κάποιο τρόπο τους στόχους που έχουν τεθεί. </a:t>
            </a: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Κατά την </a:t>
            </a:r>
            <a:r>
              <a:rPr lang="el-GR" sz="1100" dirty="0" err="1">
                <a:effectLst/>
                <a:latin typeface="Verdana" panose="020B0604030504040204" pitchFamily="34" charset="0"/>
                <a:ea typeface="Verdana" panose="020B0604030504040204" pitchFamily="34" charset="0"/>
              </a:rPr>
              <a:t>επικαιροποίηση</a:t>
            </a:r>
            <a:r>
              <a:rPr lang="el-GR" sz="1100" dirty="0">
                <a:effectLst/>
                <a:latin typeface="Verdana" panose="020B0604030504040204" pitchFamily="34" charset="0"/>
                <a:ea typeface="Verdana" panose="020B0604030504040204" pitchFamily="34" charset="0"/>
              </a:rPr>
              <a:t> του </a:t>
            </a:r>
            <a:r>
              <a:rPr lang="en-GB" sz="1100" dirty="0">
                <a:effectLst/>
                <a:latin typeface="Verdana" panose="020B0604030504040204" pitchFamily="34" charset="0"/>
                <a:ea typeface="Verdana" panose="020B0604030504040204" pitchFamily="34" charset="0"/>
              </a:rPr>
              <a:t>Erasmus Plan </a:t>
            </a:r>
            <a:r>
              <a:rPr lang="el-GR" sz="1100" dirty="0">
                <a:effectLst/>
                <a:latin typeface="Verdana" panose="020B0604030504040204" pitchFamily="34" charset="0"/>
                <a:ea typeface="Verdana" panose="020B0604030504040204" pitchFamily="34" charset="0"/>
              </a:rPr>
              <a:t>ένας οργανισμός μπορεί να αιτηθεί τροποποίηση της Διαπίστευσης σε Διαπίστευση Κοινοπραξίας ή να σταματήσει να είναι μέλος κοινοπραξίας. </a:t>
            </a:r>
          </a:p>
          <a:p>
            <a:endParaRPr lang="el-GR" sz="1100" dirty="0">
              <a:effectLst/>
              <a:latin typeface="Verdana" panose="020B0604030504040204" pitchFamily="34" charset="0"/>
              <a:ea typeface="Verdana" panose="020B0604030504040204" pitchFamily="34" charset="0"/>
            </a:endParaRPr>
          </a:p>
          <a:p>
            <a:r>
              <a:rPr lang="el-GR" sz="1100" dirty="0">
                <a:effectLst/>
                <a:latin typeface="Verdana" panose="020B0604030504040204" pitchFamily="34" charset="0"/>
                <a:ea typeface="Verdana" panose="020B0604030504040204" pitchFamily="34" charset="0"/>
              </a:rPr>
              <a:t>Πέραν της έκθεσης προόδου, η ΕΥ μπορεί να διοργανώσει επίσημους ελέγχους, επισκέψεις παρακολούθησης ή άλλες δραστηριότητες για την παρακολούθηση των διαπιστευμένων οργανισμών, τη διασφάλιση των προτύπων ποιότητας καθώς και για παροχή στήριξης στους οργανισμούς. </a:t>
            </a:r>
          </a:p>
          <a:p>
            <a:endParaRPr lang="el-GR" sz="1100" dirty="0">
              <a:effectLst/>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n-US"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B</a:t>
            </a:r>
            <a:r>
              <a:rPr lang="el-GR" sz="1100" i="1"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άσει</a:t>
            </a:r>
            <a:r>
              <a:rPr lang="el-GR"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των επιδόσεων του Διαπιστευμένου Οργανισμού, η ΕΥ μπορεί να τροποποιήσει τον αριθμό και το χρονοδιάγραμμα των Εκθέσεων Προόδου.</a:t>
            </a:r>
            <a:endParaRPr lang="en-GB" sz="1100" dirty="0">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a16="http://schemas.microsoft.com/office/drawing/2014/main" id="{2968F467-7732-B2CC-8174-8683A81E3FE2}"/>
              </a:ext>
            </a:extLst>
          </p:cNvPr>
          <p:cNvSpPr>
            <a:spLocks noGrp="1"/>
          </p:cNvSpPr>
          <p:nvPr>
            <p:ph type="sldNum" sz="quarter" idx="10"/>
          </p:nvPr>
        </p:nvSpPr>
        <p:spPr/>
        <p:txBody>
          <a:bodyPr/>
          <a:lstStyle/>
          <a:p>
            <a:fld id="{C05BEA0F-6C61-4412-98B4-3B1B2AF6C74C}" type="slidenum">
              <a:rPr lang="en-GB" smtClean="0"/>
              <a:t>18</a:t>
            </a:fld>
            <a:endParaRPr lang="en-GB"/>
          </a:p>
        </p:txBody>
      </p:sp>
    </p:spTree>
    <p:extLst>
      <p:ext uri="{BB962C8B-B14F-4D97-AF65-F5344CB8AC3E}">
        <p14:creationId xmlns:p14="http://schemas.microsoft.com/office/powerpoint/2010/main" val="470094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E6376-EB97-820A-7656-783B6169C8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E643E6-695A-C733-3377-C8C9C8BA1C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2BE2B6-A25A-F333-71C6-0FEBF340EA7C}"/>
              </a:ext>
            </a:extLst>
          </p:cNvPr>
          <p:cNvSpPr>
            <a:spLocks noGrp="1"/>
          </p:cNvSpPr>
          <p:nvPr>
            <p:ph type="body" idx="1"/>
          </p:nvPr>
        </p:nvSpPr>
        <p:spPr/>
        <p:txBody>
          <a:bodyPr/>
          <a:lstStyle/>
          <a:p>
            <a:r>
              <a:rPr lang="el-GR" sz="1100" dirty="0">
                <a:latin typeface="Verdana" panose="020B0604030504040204" pitchFamily="34" charset="0"/>
                <a:ea typeface="Verdana" panose="020B0604030504040204" pitchFamily="34" charset="0"/>
              </a:rPr>
              <a:t>Έκθεση Περάτωσης ή αλλιώς Τελική Έκθεση:</a:t>
            </a:r>
            <a:r>
              <a:rPr lang="el-GR" sz="1100" baseline="0" dirty="0">
                <a:latin typeface="Verdana" panose="020B0604030504040204" pitchFamily="34" charset="0"/>
                <a:ea typeface="Verdana" panose="020B0604030504040204" pitchFamily="34" charset="0"/>
              </a:rPr>
              <a:t> Όπου χρησιμοποιούνται έ</a:t>
            </a:r>
            <a:r>
              <a:rPr lang="el-GR" sz="1100" dirty="0">
                <a:latin typeface="Verdana" panose="020B0604030504040204" pitchFamily="34" charset="0"/>
                <a:ea typeface="Verdana" panose="020B0604030504040204" pitchFamily="34" charset="0"/>
              </a:rPr>
              <a:t>να κοινό σύνολο κριτηρίων αξιολόγησης για τη μέτρηση του βαθμού στον οποίο υλοποιήθηκε το έργο σύμφωνα με τους στόχους που έχουν καθοριστεί και μπορείτε να τους δείτε ξεκάθαρα στη σελίδα 3 της ΤΕ:</a:t>
            </a:r>
          </a:p>
          <a:p>
            <a:pPr marL="285750" indent="-285750">
              <a:buFont typeface="Arial" panose="020B0604020202020204" pitchFamily="34" charset="0"/>
              <a:buChar char="•"/>
            </a:pPr>
            <a:r>
              <a:rPr lang="el-GR" sz="1100" dirty="0">
                <a:latin typeface="Verdana" panose="020B0604030504040204" pitchFamily="34" charset="0"/>
                <a:ea typeface="Verdana" panose="020B0604030504040204" pitchFamily="34" charset="0"/>
              </a:rPr>
              <a:t>Επίτευξη στόχων και συνάρτηση με τους στόχους του </a:t>
            </a:r>
            <a:r>
              <a:rPr lang="en-US" sz="1100" dirty="0">
                <a:latin typeface="Verdana" panose="020B0604030504040204" pitchFamily="34" charset="0"/>
                <a:ea typeface="Verdana" panose="020B0604030504040204" pitchFamily="34" charset="0"/>
              </a:rPr>
              <a:t>Erasmus plan – 50 </a:t>
            </a:r>
            <a:r>
              <a:rPr lang="el-GR" sz="1100" dirty="0">
                <a:latin typeface="Verdana" panose="020B0604030504040204" pitchFamily="34" charset="0"/>
                <a:ea typeface="Verdana" panose="020B0604030504040204" pitchFamily="34" charset="0"/>
              </a:rPr>
              <a:t>βαθμοί</a:t>
            </a:r>
            <a:endParaRPr lang="en-US" sz="11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l-GR" sz="1100" dirty="0">
                <a:latin typeface="Verdana" panose="020B0604030504040204" pitchFamily="34" charset="0"/>
                <a:ea typeface="Verdana" panose="020B0604030504040204" pitchFamily="34" charset="0"/>
              </a:rPr>
              <a:t>Συμμόρφωση με  Ε</a:t>
            </a:r>
            <a:r>
              <a:rPr lang="en-US" sz="1100" dirty="0" err="1">
                <a:latin typeface="Verdana" panose="020B0604030504040204" pitchFamily="34" charset="0"/>
                <a:ea typeface="Verdana" panose="020B0604030504040204" pitchFamily="34" charset="0"/>
              </a:rPr>
              <a:t>rasmus</a:t>
            </a:r>
            <a:r>
              <a:rPr lang="en-US" sz="1100" dirty="0">
                <a:latin typeface="Verdana" panose="020B0604030504040204" pitchFamily="34" charset="0"/>
                <a:ea typeface="Verdana" panose="020B0604030504040204" pitchFamily="34" charset="0"/>
              </a:rPr>
              <a:t> Quality standards – 50 </a:t>
            </a:r>
            <a:r>
              <a:rPr lang="el-GR" sz="1100" dirty="0">
                <a:latin typeface="Verdana" panose="020B0604030504040204" pitchFamily="34" charset="0"/>
                <a:ea typeface="Verdana" panose="020B0604030504040204" pitchFamily="34" charset="0"/>
              </a:rPr>
              <a:t>βαθμοί</a:t>
            </a:r>
            <a:endParaRPr lang="en-US" sz="1100" dirty="0">
              <a:latin typeface="Verdana" panose="020B0604030504040204" pitchFamily="34" charset="0"/>
              <a:ea typeface="Verdana" panose="020B0604030504040204" pitchFamily="34" charset="0"/>
            </a:endParaRPr>
          </a:p>
          <a:p>
            <a:r>
              <a:rPr lang="en-US" sz="1100" dirty="0">
                <a:effectLst/>
                <a:latin typeface="Verdana" panose="020B0604030504040204" pitchFamily="34" charset="0"/>
                <a:ea typeface="Verdana" panose="020B0604030504040204" pitchFamily="34" charset="0"/>
              </a:rPr>
              <a:t>…..</a:t>
            </a:r>
          </a:p>
          <a:p>
            <a:r>
              <a:rPr lang="el-GR" sz="1100" dirty="0">
                <a:effectLst/>
                <a:latin typeface="Verdana" panose="020B0604030504040204" pitchFamily="34" charset="0"/>
                <a:ea typeface="Verdana" panose="020B0604030504040204" pitchFamily="34" charset="0"/>
              </a:rPr>
              <a:t>Σε επίπεδο διαπίστευσης, ο οργανισμός καλείται να υποβάλει έκθεση προόδου τουλάχιστον μία φορά σε διάστημα 5 ετών. </a:t>
            </a:r>
          </a:p>
          <a:p>
            <a:r>
              <a:rPr lang="el-GR" sz="1100" dirty="0">
                <a:effectLst/>
                <a:latin typeface="Verdana" panose="020B0604030504040204" pitchFamily="34" charset="0"/>
                <a:ea typeface="Verdana" panose="020B0604030504040204" pitchFamily="34" charset="0"/>
              </a:rPr>
              <a:t>Για την παρούσα προγραμματική περίοδο, η ΕΥ θα ενημερώσει για το διάστημα κατά το οποίο οι διαπιστευμένοι οργανισμοί θα πρέπει να την υποβάλουν.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dirty="0">
                <a:effectLst/>
                <a:latin typeface="Verdana" panose="020B0604030504040204" pitchFamily="34" charset="0"/>
                <a:ea typeface="Verdana" panose="020B0604030504040204" pitchFamily="34" charset="0"/>
              </a:rPr>
              <a:t>Η έκθεση </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θα</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πρέπει να καλύπτει τον τρόπο με τον οποίο διασφαλίζεται:</a:t>
            </a:r>
          </a:p>
          <a:p>
            <a:endParaRPr lang="el-GR" sz="1100" dirty="0">
              <a:effectLst/>
              <a:latin typeface="Verdana" panose="020B0604030504040204" pitchFamily="34" charset="0"/>
              <a:ea typeface="Verdana" panose="020B0604030504040204" pitchFamily="34" charset="0"/>
            </a:endParaRPr>
          </a:p>
          <a:p>
            <a:pPr marL="342900" lvl="0" indent="-342900">
              <a:buFont typeface="+mj-lt"/>
              <a:buAutoNum type="arabicPeriod"/>
              <a:tabLst>
                <a:tab pos="457200" algn="l"/>
              </a:tabLst>
            </a:pPr>
            <a:r>
              <a:rPr lang="el-GR" sz="1100" dirty="0">
                <a:effectLst/>
                <a:latin typeface="Verdana" panose="020B0604030504040204" pitchFamily="34" charset="0"/>
                <a:ea typeface="Verdana" panose="020B0604030504040204" pitchFamily="34" charset="0"/>
              </a:rPr>
              <a:t>η τήρηση των προτύπων ποιότητας </a:t>
            </a:r>
            <a:r>
              <a:rPr lang="en-US" sz="1100" dirty="0">
                <a:effectLst/>
                <a:latin typeface="Verdana" panose="020B0604030504040204" pitchFamily="34" charset="0"/>
                <a:ea typeface="Verdana" panose="020B0604030504040204" pitchFamily="34" charset="0"/>
              </a:rPr>
              <a:t>Erasmus</a:t>
            </a:r>
            <a:r>
              <a:rPr lang="el-GR" sz="1100" dirty="0">
                <a:effectLst/>
                <a:latin typeface="Verdana" panose="020B0604030504040204" pitchFamily="34" charset="0"/>
                <a:ea typeface="Verdana" panose="020B0604030504040204" pitchFamily="34" charset="0"/>
              </a:rPr>
              <a:t>, </a:t>
            </a:r>
            <a:endParaRPr lang="el-GR" sz="1100" dirty="0">
              <a:solidFill>
                <a:schemeClr val="tx1"/>
              </a:solidFill>
              <a:effectLst/>
              <a:latin typeface="Verdana" panose="020B0604030504040204" pitchFamily="34" charset="0"/>
              <a:ea typeface="Verdana" panose="020B0604030504040204" pitchFamily="34" charset="0"/>
              <a:cs typeface="+mn-cs"/>
            </a:endParaRPr>
          </a:p>
          <a:p>
            <a:pPr marL="342900" lvl="0" indent="-342900">
              <a:buFont typeface="+mj-lt"/>
              <a:buAutoNum type="arabicPeriod"/>
              <a:tabLst>
                <a:tab pos="457200" algn="l"/>
              </a:tabLst>
            </a:pP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 πρόοδος ως προς την επίτευξη των  στόχων του </a:t>
            </a:r>
            <a:r>
              <a:rPr lang="el-GR" sz="1100"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Erasmu</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s Plan</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endPar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342900" lvl="0" indent="-342900">
              <a:buFont typeface="+mj-lt"/>
              <a:buAutoNum type="arabicPeriod"/>
              <a:tabLst>
                <a:tab pos="457200" algn="l"/>
              </a:tabLst>
            </a:pP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 </a:t>
            </a:r>
            <a:r>
              <a:rPr lang="el-GR" sz="1100"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επικαιροποίηση</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του</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n-GB"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Erasmus Plan</a:t>
            </a:r>
            <a:endPar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0" lvl="0" indent="0">
              <a:buFont typeface="+mj-lt"/>
              <a:buNone/>
              <a:tabLst>
                <a:tab pos="457200" algn="l"/>
              </a:tabLst>
            </a:pPr>
            <a:endParaRPr lang="el-GR" sz="1100" dirty="0">
              <a:effectLst/>
              <a:latin typeface="Verdana" panose="020B0604030504040204" pitchFamily="34" charset="0"/>
              <a:ea typeface="Verdana" panose="020B0604030504040204" pitchFamily="34" charset="0"/>
            </a:endParaRP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Όσον αφορά την </a:t>
            </a:r>
            <a:r>
              <a:rPr lang="el-GR" sz="1100" dirty="0" err="1">
                <a:effectLst/>
                <a:latin typeface="Verdana" panose="020B0604030504040204" pitchFamily="34" charset="0"/>
                <a:ea typeface="Verdana" panose="020B0604030504040204" pitchFamily="34" charset="0"/>
              </a:rPr>
              <a:t>επικαιροποίηση</a:t>
            </a:r>
            <a:r>
              <a:rPr lang="el-GR" sz="1100" dirty="0">
                <a:effectLst/>
                <a:latin typeface="Verdana" panose="020B0604030504040204" pitchFamily="34" charset="0"/>
                <a:ea typeface="Verdana" panose="020B0604030504040204" pitchFamily="34" charset="0"/>
              </a:rPr>
              <a:t> του Ε</a:t>
            </a:r>
            <a:r>
              <a:rPr lang="en-US" sz="1100" dirty="0">
                <a:effectLst/>
                <a:latin typeface="Verdana" panose="020B0604030504040204" pitchFamily="34" charset="0"/>
                <a:ea typeface="Verdana" panose="020B0604030504040204" pitchFamily="34" charset="0"/>
              </a:rPr>
              <a:t>P, </a:t>
            </a:r>
            <a:r>
              <a:rPr lang="el-GR" sz="1100" dirty="0">
                <a:effectLst/>
                <a:latin typeface="Verdana" panose="020B0604030504040204" pitchFamily="34" charset="0"/>
                <a:ea typeface="Verdana" panose="020B0604030504040204" pitchFamily="34" charset="0"/>
              </a:rPr>
              <a:t>πρέπει να ανανεώσετε το ΕΡ σας εάν έχει «λήξει» και αναμένουμε να ετοιμαστεί η όλη διαδικασία μέσω του ΒΜ.</a:t>
            </a: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Ουσιαστικά κατά την αίτησή σας έχετε δηλώσει την περίοδο ισχύος του ΕΡ, από δύο μέχρι πέντε χρόνια. Εάν η περίοδος αυτή έχει ολοκληρωθεί, τότε πρέπει να γίνει ανανέωση του ΕΡ. Επίσης, μπορείτε να </a:t>
            </a:r>
            <a:r>
              <a:rPr lang="el-GR" sz="1100" dirty="0" err="1">
                <a:effectLst/>
                <a:latin typeface="Verdana" panose="020B0604030504040204" pitchFamily="34" charset="0"/>
                <a:ea typeface="Verdana" panose="020B0604030504040204" pitchFamily="34" charset="0"/>
              </a:rPr>
              <a:t>επικαιροποιήσετε</a:t>
            </a:r>
            <a:r>
              <a:rPr lang="el-GR" sz="1100" dirty="0">
                <a:effectLst/>
                <a:latin typeface="Verdana" panose="020B0604030504040204" pitchFamily="34" charset="0"/>
                <a:ea typeface="Verdana" panose="020B0604030504040204" pitchFamily="34" charset="0"/>
              </a:rPr>
              <a:t> το ΕΡ σε περίπτωση που υπήρχαν αλλαγές εντός του οργανισμού σας οι οποίες επηρεάζουν με κάποιο τρόπο τους στόχους που έχουν τεθεί. </a:t>
            </a: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Κατά την </a:t>
            </a:r>
            <a:r>
              <a:rPr lang="el-GR" sz="1100" dirty="0" err="1">
                <a:effectLst/>
                <a:latin typeface="Verdana" panose="020B0604030504040204" pitchFamily="34" charset="0"/>
                <a:ea typeface="Verdana" panose="020B0604030504040204" pitchFamily="34" charset="0"/>
              </a:rPr>
              <a:t>επικαιροποίηση</a:t>
            </a:r>
            <a:r>
              <a:rPr lang="el-GR" sz="1100" dirty="0">
                <a:effectLst/>
                <a:latin typeface="Verdana" panose="020B0604030504040204" pitchFamily="34" charset="0"/>
                <a:ea typeface="Verdana" panose="020B0604030504040204" pitchFamily="34" charset="0"/>
              </a:rPr>
              <a:t> του </a:t>
            </a:r>
            <a:r>
              <a:rPr lang="en-GB" sz="1100" dirty="0">
                <a:effectLst/>
                <a:latin typeface="Verdana" panose="020B0604030504040204" pitchFamily="34" charset="0"/>
                <a:ea typeface="Verdana" panose="020B0604030504040204" pitchFamily="34" charset="0"/>
              </a:rPr>
              <a:t>Erasmus Plan </a:t>
            </a:r>
            <a:r>
              <a:rPr lang="el-GR" sz="1100" dirty="0">
                <a:effectLst/>
                <a:latin typeface="Verdana" panose="020B0604030504040204" pitchFamily="34" charset="0"/>
                <a:ea typeface="Verdana" panose="020B0604030504040204" pitchFamily="34" charset="0"/>
              </a:rPr>
              <a:t>ένας οργανισμός μπορεί να αιτηθεί τροποποίηση της Διαπίστευσης σε Διαπίστευση Κοινοπραξίας ή να σταματήσει να είναι μέλος κοινοπραξίας. </a:t>
            </a:r>
          </a:p>
          <a:p>
            <a:endParaRPr lang="el-GR" sz="1100" dirty="0">
              <a:effectLst/>
              <a:latin typeface="Verdana" panose="020B0604030504040204" pitchFamily="34" charset="0"/>
              <a:ea typeface="Verdana" panose="020B0604030504040204" pitchFamily="34" charset="0"/>
            </a:endParaRPr>
          </a:p>
          <a:p>
            <a:r>
              <a:rPr lang="el-GR" sz="1100" dirty="0">
                <a:effectLst/>
                <a:latin typeface="Verdana" panose="020B0604030504040204" pitchFamily="34" charset="0"/>
                <a:ea typeface="Verdana" panose="020B0604030504040204" pitchFamily="34" charset="0"/>
              </a:rPr>
              <a:t>Πέραν της έκθεσης προόδου, η ΕΥ μπορεί να διοργανώσει επίσημους ελέγχους, επισκέψεις παρακολούθησης ή άλλες δραστηριότητες για την παρακολούθηση των διαπιστευμένων οργανισμών, τη διασφάλιση των προτύπων ποιότητας καθώς και για παροχή στήριξης στους οργανισμούς. </a:t>
            </a:r>
          </a:p>
          <a:p>
            <a:endParaRPr lang="el-GR" sz="1100" dirty="0">
              <a:effectLst/>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n-US"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B</a:t>
            </a:r>
            <a:r>
              <a:rPr lang="el-GR" sz="1100" i="1"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άσει</a:t>
            </a:r>
            <a:r>
              <a:rPr lang="el-GR"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των επιδόσεων του Διαπιστευμένου Οργανισμού, η ΕΥ μπορεί να τροποποιήσει τον αριθμό και το χρονοδιάγραμμα των Εκθέσεων Προόδου.</a:t>
            </a:r>
            <a:endParaRPr lang="en-GB" sz="1100" dirty="0">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a16="http://schemas.microsoft.com/office/drawing/2014/main" id="{1F462DAD-0C2B-2388-8DDA-C0358C774698}"/>
              </a:ext>
            </a:extLst>
          </p:cNvPr>
          <p:cNvSpPr>
            <a:spLocks noGrp="1"/>
          </p:cNvSpPr>
          <p:nvPr>
            <p:ph type="sldNum" sz="quarter" idx="10"/>
          </p:nvPr>
        </p:nvSpPr>
        <p:spPr/>
        <p:txBody>
          <a:bodyPr/>
          <a:lstStyle/>
          <a:p>
            <a:fld id="{C05BEA0F-6C61-4412-98B4-3B1B2AF6C74C}" type="slidenum">
              <a:rPr lang="en-GB" smtClean="0"/>
              <a:t>19</a:t>
            </a:fld>
            <a:endParaRPr lang="en-GB"/>
          </a:p>
        </p:txBody>
      </p:sp>
    </p:spTree>
    <p:extLst>
      <p:ext uri="{BB962C8B-B14F-4D97-AF65-F5344CB8AC3E}">
        <p14:creationId xmlns:p14="http://schemas.microsoft.com/office/powerpoint/2010/main" val="386974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100" dirty="0">
                <a:latin typeface="Verdana" panose="020B0604030504040204" pitchFamily="34" charset="0"/>
                <a:ea typeface="Verdana" panose="020B0604030504040204" pitchFamily="34" charset="0"/>
              </a:rPr>
              <a:t>Έκθεση Περάτωσης ή αλλιώς Τελική Έκθεση:</a:t>
            </a:r>
            <a:r>
              <a:rPr lang="el-GR" sz="1100" baseline="0" dirty="0">
                <a:latin typeface="Verdana" panose="020B0604030504040204" pitchFamily="34" charset="0"/>
                <a:ea typeface="Verdana" panose="020B0604030504040204" pitchFamily="34" charset="0"/>
              </a:rPr>
              <a:t> Όπου χρησιμοποιούνται έ</a:t>
            </a:r>
            <a:r>
              <a:rPr lang="el-GR" sz="1100" dirty="0">
                <a:latin typeface="Verdana" panose="020B0604030504040204" pitchFamily="34" charset="0"/>
                <a:ea typeface="Verdana" panose="020B0604030504040204" pitchFamily="34" charset="0"/>
              </a:rPr>
              <a:t>να κοινό σύνολο κριτηρίων αξιολόγησης για τη μέτρηση του βαθμού στον οποίο υλοποιήθηκε το έργο σύμφωνα με τους στόχους που έχουν καθοριστεί και μπορείτε να τους δείτε ξεκάθαρα στη σελίδα 3 της ΤΕ:</a:t>
            </a:r>
          </a:p>
          <a:p>
            <a:pPr marL="285750" indent="-285750">
              <a:buFont typeface="Arial" panose="020B0604020202020204" pitchFamily="34" charset="0"/>
              <a:buChar char="•"/>
            </a:pPr>
            <a:r>
              <a:rPr lang="el-GR" sz="1100" dirty="0">
                <a:latin typeface="Verdana" panose="020B0604030504040204" pitchFamily="34" charset="0"/>
                <a:ea typeface="Verdana" panose="020B0604030504040204" pitchFamily="34" charset="0"/>
              </a:rPr>
              <a:t>Επίτευξη στόχων και συνάρτηση με τους στόχους του </a:t>
            </a:r>
            <a:r>
              <a:rPr lang="en-US" sz="1100" dirty="0">
                <a:latin typeface="Verdana" panose="020B0604030504040204" pitchFamily="34" charset="0"/>
                <a:ea typeface="Verdana" panose="020B0604030504040204" pitchFamily="34" charset="0"/>
              </a:rPr>
              <a:t>Erasmus plan – 50 </a:t>
            </a:r>
            <a:r>
              <a:rPr lang="el-GR" sz="1100" dirty="0">
                <a:latin typeface="Verdana" panose="020B0604030504040204" pitchFamily="34" charset="0"/>
                <a:ea typeface="Verdana" panose="020B0604030504040204" pitchFamily="34" charset="0"/>
              </a:rPr>
              <a:t>βαθμοί</a:t>
            </a:r>
            <a:endParaRPr lang="en-US" sz="11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l-GR" sz="1100" dirty="0">
                <a:latin typeface="Verdana" panose="020B0604030504040204" pitchFamily="34" charset="0"/>
                <a:ea typeface="Verdana" panose="020B0604030504040204" pitchFamily="34" charset="0"/>
              </a:rPr>
              <a:t>Συμμόρφωση με  Ε</a:t>
            </a:r>
            <a:r>
              <a:rPr lang="en-US" sz="1100" dirty="0" err="1">
                <a:latin typeface="Verdana" panose="020B0604030504040204" pitchFamily="34" charset="0"/>
                <a:ea typeface="Verdana" panose="020B0604030504040204" pitchFamily="34" charset="0"/>
              </a:rPr>
              <a:t>rasmus</a:t>
            </a:r>
            <a:r>
              <a:rPr lang="en-US" sz="1100" dirty="0">
                <a:latin typeface="Verdana" panose="020B0604030504040204" pitchFamily="34" charset="0"/>
                <a:ea typeface="Verdana" panose="020B0604030504040204" pitchFamily="34" charset="0"/>
              </a:rPr>
              <a:t> Quality standards – 50 </a:t>
            </a:r>
            <a:r>
              <a:rPr lang="el-GR" sz="1100" dirty="0">
                <a:latin typeface="Verdana" panose="020B0604030504040204" pitchFamily="34" charset="0"/>
                <a:ea typeface="Verdana" panose="020B0604030504040204" pitchFamily="34" charset="0"/>
              </a:rPr>
              <a:t>βαθμοί</a:t>
            </a:r>
            <a:endParaRPr lang="en-US" sz="1100" dirty="0">
              <a:latin typeface="Verdana" panose="020B0604030504040204" pitchFamily="34" charset="0"/>
              <a:ea typeface="Verdana" panose="020B0604030504040204" pitchFamily="34" charset="0"/>
            </a:endParaRPr>
          </a:p>
          <a:p>
            <a:r>
              <a:rPr lang="en-US" sz="1100" dirty="0">
                <a:effectLst/>
                <a:latin typeface="Verdana" panose="020B0604030504040204" pitchFamily="34" charset="0"/>
                <a:ea typeface="Verdana" panose="020B0604030504040204" pitchFamily="34" charset="0"/>
              </a:rPr>
              <a:t>…..</a:t>
            </a:r>
          </a:p>
          <a:p>
            <a:r>
              <a:rPr lang="el-GR" sz="1100" dirty="0">
                <a:effectLst/>
                <a:latin typeface="Verdana" panose="020B0604030504040204" pitchFamily="34" charset="0"/>
                <a:ea typeface="Verdana" panose="020B0604030504040204" pitchFamily="34" charset="0"/>
              </a:rPr>
              <a:t>Σε επίπεδο διαπίστευσης, ο οργανισμός καλείται να υποβάλει έκθεση προόδου τουλάχιστον μία φορά σε διάστημα 5 ετών. </a:t>
            </a:r>
          </a:p>
          <a:p>
            <a:r>
              <a:rPr lang="el-GR" sz="1100" dirty="0">
                <a:effectLst/>
                <a:latin typeface="Verdana" panose="020B0604030504040204" pitchFamily="34" charset="0"/>
                <a:ea typeface="Verdana" panose="020B0604030504040204" pitchFamily="34" charset="0"/>
              </a:rPr>
              <a:t>Για την παρούσα προγραμματική περίοδο, η ΕΥ θα ενημερώσει για το διάστημα κατά το οποίο οι διαπιστευμένοι οργανισμοί θα πρέπει να την υποβάλουν.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dirty="0">
                <a:effectLst/>
                <a:latin typeface="Verdana" panose="020B0604030504040204" pitchFamily="34" charset="0"/>
                <a:ea typeface="Verdana" panose="020B0604030504040204" pitchFamily="34" charset="0"/>
              </a:rPr>
              <a:t>Η έκθεση </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θα</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πρέπει να καλύπτει τον τρόπο με τον οποίο διασφαλίζεται:</a:t>
            </a:r>
          </a:p>
          <a:p>
            <a:endParaRPr lang="el-GR" sz="1100" dirty="0">
              <a:effectLst/>
              <a:latin typeface="Verdana" panose="020B0604030504040204" pitchFamily="34" charset="0"/>
              <a:ea typeface="Verdana" panose="020B0604030504040204" pitchFamily="34" charset="0"/>
            </a:endParaRPr>
          </a:p>
          <a:p>
            <a:pPr marL="342900" lvl="0" indent="-342900">
              <a:buFont typeface="+mj-lt"/>
              <a:buAutoNum type="arabicPeriod"/>
              <a:tabLst>
                <a:tab pos="457200" algn="l"/>
              </a:tabLst>
            </a:pPr>
            <a:r>
              <a:rPr lang="el-GR" sz="1100" dirty="0">
                <a:effectLst/>
                <a:latin typeface="Verdana" panose="020B0604030504040204" pitchFamily="34" charset="0"/>
                <a:ea typeface="Verdana" panose="020B0604030504040204" pitchFamily="34" charset="0"/>
              </a:rPr>
              <a:t>η τήρηση των προτύπων ποιότητας </a:t>
            </a:r>
            <a:r>
              <a:rPr lang="en-US" sz="1100" dirty="0">
                <a:effectLst/>
                <a:latin typeface="Verdana" panose="020B0604030504040204" pitchFamily="34" charset="0"/>
                <a:ea typeface="Verdana" panose="020B0604030504040204" pitchFamily="34" charset="0"/>
              </a:rPr>
              <a:t>Erasmus</a:t>
            </a:r>
            <a:r>
              <a:rPr lang="el-GR" sz="1100" dirty="0">
                <a:effectLst/>
                <a:latin typeface="Verdana" panose="020B0604030504040204" pitchFamily="34" charset="0"/>
                <a:ea typeface="Verdana" panose="020B0604030504040204" pitchFamily="34" charset="0"/>
              </a:rPr>
              <a:t>, </a:t>
            </a:r>
            <a:endParaRPr lang="el-GR" sz="1100" dirty="0">
              <a:solidFill>
                <a:schemeClr val="tx1"/>
              </a:solidFill>
              <a:effectLst/>
              <a:latin typeface="Verdana" panose="020B0604030504040204" pitchFamily="34" charset="0"/>
              <a:ea typeface="Verdana" panose="020B0604030504040204" pitchFamily="34" charset="0"/>
              <a:cs typeface="+mn-cs"/>
            </a:endParaRPr>
          </a:p>
          <a:p>
            <a:pPr marL="342900" lvl="0" indent="-342900">
              <a:buFont typeface="+mj-lt"/>
              <a:buAutoNum type="arabicPeriod"/>
              <a:tabLst>
                <a:tab pos="457200" algn="l"/>
              </a:tabLst>
            </a:pP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 πρόοδος ως προς την επίτευξη των  στόχων του </a:t>
            </a:r>
            <a:r>
              <a:rPr lang="el-GR" sz="1100"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Erasmu</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s Plan</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endPar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342900" lvl="0" indent="-342900">
              <a:buFont typeface="+mj-lt"/>
              <a:buAutoNum type="arabicPeriod"/>
              <a:tabLst>
                <a:tab pos="457200" algn="l"/>
              </a:tabLst>
            </a:pP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 </a:t>
            </a:r>
            <a:r>
              <a:rPr lang="el-GR" sz="1100"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επικαιροποίηση</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του</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n-GB"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Erasmus Plan</a:t>
            </a:r>
            <a:endPar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0" lvl="0" indent="0">
              <a:buFont typeface="+mj-lt"/>
              <a:buNone/>
              <a:tabLst>
                <a:tab pos="457200" algn="l"/>
              </a:tabLst>
            </a:pPr>
            <a:endParaRPr lang="el-GR" sz="1100" dirty="0">
              <a:effectLst/>
              <a:latin typeface="Verdana" panose="020B0604030504040204" pitchFamily="34" charset="0"/>
              <a:ea typeface="Verdana" panose="020B0604030504040204" pitchFamily="34" charset="0"/>
            </a:endParaRP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Όσον αφορά την </a:t>
            </a:r>
            <a:r>
              <a:rPr lang="el-GR" sz="1100" dirty="0" err="1">
                <a:effectLst/>
                <a:latin typeface="Verdana" panose="020B0604030504040204" pitchFamily="34" charset="0"/>
                <a:ea typeface="Verdana" panose="020B0604030504040204" pitchFamily="34" charset="0"/>
              </a:rPr>
              <a:t>επικαιροποίηση</a:t>
            </a:r>
            <a:r>
              <a:rPr lang="el-GR" sz="1100" dirty="0">
                <a:effectLst/>
                <a:latin typeface="Verdana" panose="020B0604030504040204" pitchFamily="34" charset="0"/>
                <a:ea typeface="Verdana" panose="020B0604030504040204" pitchFamily="34" charset="0"/>
              </a:rPr>
              <a:t> του Ε</a:t>
            </a:r>
            <a:r>
              <a:rPr lang="en-US" sz="1100" dirty="0">
                <a:effectLst/>
                <a:latin typeface="Verdana" panose="020B0604030504040204" pitchFamily="34" charset="0"/>
                <a:ea typeface="Verdana" panose="020B0604030504040204" pitchFamily="34" charset="0"/>
              </a:rPr>
              <a:t>P, </a:t>
            </a:r>
            <a:r>
              <a:rPr lang="el-GR" sz="1100" dirty="0">
                <a:effectLst/>
                <a:latin typeface="Verdana" panose="020B0604030504040204" pitchFamily="34" charset="0"/>
                <a:ea typeface="Verdana" panose="020B0604030504040204" pitchFamily="34" charset="0"/>
              </a:rPr>
              <a:t>πρέπει να ανανεώσετε το ΕΡ σας εάν έχει «λήξει» και αναμένουμε να ετοιμαστεί η όλη διαδικασία μέσω του ΒΜ.</a:t>
            </a: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Ουσιαστικά κατά την αίτησή σας έχετε δηλώσει την περίοδο ισχύος του ΕΡ, από δύο μέχρι πέντε χρόνια. Εάν η περίοδος αυτή έχει ολοκληρωθεί, τότε πρέπει να γίνει ανανέωση του ΕΡ. Επίσης, μπορείτε να </a:t>
            </a:r>
            <a:r>
              <a:rPr lang="el-GR" sz="1100" dirty="0" err="1">
                <a:effectLst/>
                <a:latin typeface="Verdana" panose="020B0604030504040204" pitchFamily="34" charset="0"/>
                <a:ea typeface="Verdana" panose="020B0604030504040204" pitchFamily="34" charset="0"/>
              </a:rPr>
              <a:t>επικαιροποιήσετε</a:t>
            </a:r>
            <a:r>
              <a:rPr lang="el-GR" sz="1100" dirty="0">
                <a:effectLst/>
                <a:latin typeface="Verdana" panose="020B0604030504040204" pitchFamily="34" charset="0"/>
                <a:ea typeface="Verdana" panose="020B0604030504040204" pitchFamily="34" charset="0"/>
              </a:rPr>
              <a:t> το ΕΡ σε περίπτωση που υπήρχαν αλλαγές εντός του οργανισμού σας οι οποίες επηρεάζουν με κάποιο τρόπο τους στόχους που έχουν τεθεί. </a:t>
            </a: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Κατά την </a:t>
            </a:r>
            <a:r>
              <a:rPr lang="el-GR" sz="1100" dirty="0" err="1">
                <a:effectLst/>
                <a:latin typeface="Verdana" panose="020B0604030504040204" pitchFamily="34" charset="0"/>
                <a:ea typeface="Verdana" panose="020B0604030504040204" pitchFamily="34" charset="0"/>
              </a:rPr>
              <a:t>επικαιροποίηση</a:t>
            </a:r>
            <a:r>
              <a:rPr lang="el-GR" sz="1100" dirty="0">
                <a:effectLst/>
                <a:latin typeface="Verdana" panose="020B0604030504040204" pitchFamily="34" charset="0"/>
                <a:ea typeface="Verdana" panose="020B0604030504040204" pitchFamily="34" charset="0"/>
              </a:rPr>
              <a:t> του </a:t>
            </a:r>
            <a:r>
              <a:rPr lang="en-GB" sz="1100" dirty="0">
                <a:effectLst/>
                <a:latin typeface="Verdana" panose="020B0604030504040204" pitchFamily="34" charset="0"/>
                <a:ea typeface="Verdana" panose="020B0604030504040204" pitchFamily="34" charset="0"/>
              </a:rPr>
              <a:t>Erasmus Plan </a:t>
            </a:r>
            <a:r>
              <a:rPr lang="el-GR" sz="1100" dirty="0">
                <a:effectLst/>
                <a:latin typeface="Verdana" panose="020B0604030504040204" pitchFamily="34" charset="0"/>
                <a:ea typeface="Verdana" panose="020B0604030504040204" pitchFamily="34" charset="0"/>
              </a:rPr>
              <a:t>ένας οργανισμός μπορεί να αιτηθεί τροποποίηση της Διαπίστευσης σε Διαπίστευση Κοινοπραξίας ή να σταματήσει να είναι μέλος κοινοπραξίας. </a:t>
            </a:r>
          </a:p>
          <a:p>
            <a:endParaRPr lang="el-GR" sz="1100" dirty="0">
              <a:effectLst/>
              <a:latin typeface="Verdana" panose="020B0604030504040204" pitchFamily="34" charset="0"/>
              <a:ea typeface="Verdana" panose="020B0604030504040204" pitchFamily="34" charset="0"/>
            </a:endParaRPr>
          </a:p>
          <a:p>
            <a:r>
              <a:rPr lang="el-GR" sz="1100" dirty="0">
                <a:effectLst/>
                <a:latin typeface="Verdana" panose="020B0604030504040204" pitchFamily="34" charset="0"/>
                <a:ea typeface="Verdana" panose="020B0604030504040204" pitchFamily="34" charset="0"/>
              </a:rPr>
              <a:t>Πέραν της έκθεσης προόδου, η ΕΥ μπορεί να διοργανώσει επίσημους ελέγχους, επισκέψεις παρακολούθησης ή άλλες δραστηριότητες για την παρακολούθηση των διαπιστευμένων οργανισμών, τη διασφάλιση των προτύπων ποιότητας καθώς και για παροχή στήριξης στους οργανισμούς. </a:t>
            </a:r>
          </a:p>
          <a:p>
            <a:endParaRPr lang="el-GR" sz="1100" dirty="0">
              <a:effectLst/>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n-US"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B</a:t>
            </a:r>
            <a:r>
              <a:rPr lang="el-GR" sz="1100" i="1"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άσει</a:t>
            </a:r>
            <a:r>
              <a:rPr lang="el-GR"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των επιδόσεων του Διαπιστευμένου Οργανισμού, η ΕΥ μπορεί να τροποποιήσει τον αριθμό και το χρονοδιάγραμμα των Εκθέσεων Προόδου.</a:t>
            </a:r>
            <a:endParaRPr lang="en-GB" sz="110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2</a:t>
            </a:fld>
            <a:endParaRPr lang="en-GB"/>
          </a:p>
        </p:txBody>
      </p:sp>
    </p:spTree>
    <p:extLst>
      <p:ext uri="{BB962C8B-B14F-4D97-AF65-F5344CB8AC3E}">
        <p14:creationId xmlns:p14="http://schemas.microsoft.com/office/powerpoint/2010/main" val="2088091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74A3F-F1DC-3D30-D697-D46E9E9A78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C46A36-1134-00E8-5B6B-F04B44C721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7F9E18-39E3-9E41-6868-000B616B6CDA}"/>
              </a:ext>
            </a:extLst>
          </p:cNvPr>
          <p:cNvSpPr>
            <a:spLocks noGrp="1"/>
          </p:cNvSpPr>
          <p:nvPr>
            <p:ph type="body" idx="1"/>
          </p:nvPr>
        </p:nvSpPr>
        <p:spPr/>
        <p:txBody>
          <a:bodyPr/>
          <a:lstStyle/>
          <a:p>
            <a:r>
              <a:rPr lang="el-GR" sz="1100" dirty="0">
                <a:latin typeface="Verdana" panose="020B0604030504040204" pitchFamily="34" charset="0"/>
                <a:ea typeface="Verdana" panose="020B0604030504040204" pitchFamily="34" charset="0"/>
              </a:rPr>
              <a:t>Έκθεση Περάτωσης ή αλλιώς Τελική Έκθεση:</a:t>
            </a:r>
            <a:r>
              <a:rPr lang="el-GR" sz="1100" baseline="0" dirty="0">
                <a:latin typeface="Verdana" panose="020B0604030504040204" pitchFamily="34" charset="0"/>
                <a:ea typeface="Verdana" panose="020B0604030504040204" pitchFamily="34" charset="0"/>
              </a:rPr>
              <a:t> Όπου χρησιμοποιούνται έ</a:t>
            </a:r>
            <a:r>
              <a:rPr lang="el-GR" sz="1100" dirty="0">
                <a:latin typeface="Verdana" panose="020B0604030504040204" pitchFamily="34" charset="0"/>
                <a:ea typeface="Verdana" panose="020B0604030504040204" pitchFamily="34" charset="0"/>
              </a:rPr>
              <a:t>να κοινό σύνολο κριτηρίων αξιολόγησης για τη μέτρηση του βαθμού στον οποίο υλοποιήθηκε το έργο σύμφωνα με τους στόχους που έχουν καθοριστεί και μπορείτε να τους δείτε ξεκάθαρα στη σελίδα 3 της ΤΕ:</a:t>
            </a:r>
          </a:p>
          <a:p>
            <a:pPr marL="285750" indent="-285750">
              <a:buFont typeface="Arial" panose="020B0604020202020204" pitchFamily="34" charset="0"/>
              <a:buChar char="•"/>
            </a:pPr>
            <a:r>
              <a:rPr lang="el-GR" sz="1100" dirty="0">
                <a:latin typeface="Verdana" panose="020B0604030504040204" pitchFamily="34" charset="0"/>
                <a:ea typeface="Verdana" panose="020B0604030504040204" pitchFamily="34" charset="0"/>
              </a:rPr>
              <a:t>Επίτευξη στόχων και συνάρτηση με τους στόχους του </a:t>
            </a:r>
            <a:r>
              <a:rPr lang="en-US" sz="1100" dirty="0">
                <a:latin typeface="Verdana" panose="020B0604030504040204" pitchFamily="34" charset="0"/>
                <a:ea typeface="Verdana" panose="020B0604030504040204" pitchFamily="34" charset="0"/>
              </a:rPr>
              <a:t>Erasmus plan – 50 </a:t>
            </a:r>
            <a:r>
              <a:rPr lang="el-GR" sz="1100" dirty="0">
                <a:latin typeface="Verdana" panose="020B0604030504040204" pitchFamily="34" charset="0"/>
                <a:ea typeface="Verdana" panose="020B0604030504040204" pitchFamily="34" charset="0"/>
              </a:rPr>
              <a:t>βαθμοί</a:t>
            </a:r>
            <a:endParaRPr lang="en-US" sz="11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l-GR" sz="1100" dirty="0">
                <a:latin typeface="Verdana" panose="020B0604030504040204" pitchFamily="34" charset="0"/>
                <a:ea typeface="Verdana" panose="020B0604030504040204" pitchFamily="34" charset="0"/>
              </a:rPr>
              <a:t>Συμμόρφωση με  Ε</a:t>
            </a:r>
            <a:r>
              <a:rPr lang="en-US" sz="1100" dirty="0" err="1">
                <a:latin typeface="Verdana" panose="020B0604030504040204" pitchFamily="34" charset="0"/>
                <a:ea typeface="Verdana" panose="020B0604030504040204" pitchFamily="34" charset="0"/>
              </a:rPr>
              <a:t>rasmus</a:t>
            </a:r>
            <a:r>
              <a:rPr lang="en-US" sz="1100" dirty="0">
                <a:latin typeface="Verdana" panose="020B0604030504040204" pitchFamily="34" charset="0"/>
                <a:ea typeface="Verdana" panose="020B0604030504040204" pitchFamily="34" charset="0"/>
              </a:rPr>
              <a:t> Quality standards – 50 </a:t>
            </a:r>
            <a:r>
              <a:rPr lang="el-GR" sz="1100" dirty="0">
                <a:latin typeface="Verdana" panose="020B0604030504040204" pitchFamily="34" charset="0"/>
                <a:ea typeface="Verdana" panose="020B0604030504040204" pitchFamily="34" charset="0"/>
              </a:rPr>
              <a:t>βαθμοί</a:t>
            </a:r>
            <a:endParaRPr lang="en-US" sz="1100" dirty="0">
              <a:latin typeface="Verdana" panose="020B0604030504040204" pitchFamily="34" charset="0"/>
              <a:ea typeface="Verdana" panose="020B0604030504040204" pitchFamily="34" charset="0"/>
            </a:endParaRPr>
          </a:p>
          <a:p>
            <a:r>
              <a:rPr lang="en-US" sz="1100" dirty="0">
                <a:effectLst/>
                <a:latin typeface="Verdana" panose="020B0604030504040204" pitchFamily="34" charset="0"/>
                <a:ea typeface="Verdana" panose="020B0604030504040204" pitchFamily="34" charset="0"/>
              </a:rPr>
              <a:t>…..</a:t>
            </a:r>
          </a:p>
          <a:p>
            <a:r>
              <a:rPr lang="el-GR" sz="1100" dirty="0">
                <a:effectLst/>
                <a:latin typeface="Verdana" panose="020B0604030504040204" pitchFamily="34" charset="0"/>
                <a:ea typeface="Verdana" panose="020B0604030504040204" pitchFamily="34" charset="0"/>
              </a:rPr>
              <a:t>Σε επίπεδο διαπίστευσης, ο οργανισμός καλείται να υποβάλει έκθεση προόδου τουλάχιστον μία φορά σε διάστημα 5 ετών. </a:t>
            </a:r>
          </a:p>
          <a:p>
            <a:r>
              <a:rPr lang="el-GR" sz="1100" dirty="0">
                <a:effectLst/>
                <a:latin typeface="Verdana" panose="020B0604030504040204" pitchFamily="34" charset="0"/>
                <a:ea typeface="Verdana" panose="020B0604030504040204" pitchFamily="34" charset="0"/>
              </a:rPr>
              <a:t>Για την παρούσα προγραμματική περίοδο, η ΕΥ θα ενημερώσει για το διάστημα κατά το οποίο οι διαπιστευμένοι οργανισμοί θα πρέπει να την υποβάλουν.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dirty="0">
                <a:effectLst/>
                <a:latin typeface="Verdana" panose="020B0604030504040204" pitchFamily="34" charset="0"/>
                <a:ea typeface="Verdana" panose="020B0604030504040204" pitchFamily="34" charset="0"/>
              </a:rPr>
              <a:t>Η έκθεση </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θα</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πρέπει να καλύπτει τον τρόπο με τον οποίο διασφαλίζεται:</a:t>
            </a:r>
          </a:p>
          <a:p>
            <a:endParaRPr lang="el-GR" sz="1100" dirty="0">
              <a:effectLst/>
              <a:latin typeface="Verdana" panose="020B0604030504040204" pitchFamily="34" charset="0"/>
              <a:ea typeface="Verdana" panose="020B0604030504040204" pitchFamily="34" charset="0"/>
            </a:endParaRPr>
          </a:p>
          <a:p>
            <a:pPr marL="342900" lvl="0" indent="-342900">
              <a:buFont typeface="+mj-lt"/>
              <a:buAutoNum type="arabicPeriod"/>
              <a:tabLst>
                <a:tab pos="457200" algn="l"/>
              </a:tabLst>
            </a:pPr>
            <a:r>
              <a:rPr lang="el-GR" sz="1100" dirty="0">
                <a:effectLst/>
                <a:latin typeface="Verdana" panose="020B0604030504040204" pitchFamily="34" charset="0"/>
                <a:ea typeface="Verdana" panose="020B0604030504040204" pitchFamily="34" charset="0"/>
              </a:rPr>
              <a:t>η τήρηση των προτύπων ποιότητας </a:t>
            </a:r>
            <a:r>
              <a:rPr lang="en-US" sz="1100" dirty="0">
                <a:effectLst/>
                <a:latin typeface="Verdana" panose="020B0604030504040204" pitchFamily="34" charset="0"/>
                <a:ea typeface="Verdana" panose="020B0604030504040204" pitchFamily="34" charset="0"/>
              </a:rPr>
              <a:t>Erasmus</a:t>
            </a:r>
            <a:r>
              <a:rPr lang="el-GR" sz="1100" dirty="0">
                <a:effectLst/>
                <a:latin typeface="Verdana" panose="020B0604030504040204" pitchFamily="34" charset="0"/>
                <a:ea typeface="Verdana" panose="020B0604030504040204" pitchFamily="34" charset="0"/>
              </a:rPr>
              <a:t>, </a:t>
            </a:r>
            <a:endParaRPr lang="el-GR" sz="1100" dirty="0">
              <a:solidFill>
                <a:schemeClr val="tx1"/>
              </a:solidFill>
              <a:effectLst/>
              <a:latin typeface="Verdana" panose="020B0604030504040204" pitchFamily="34" charset="0"/>
              <a:ea typeface="Verdana" panose="020B0604030504040204" pitchFamily="34" charset="0"/>
              <a:cs typeface="+mn-cs"/>
            </a:endParaRPr>
          </a:p>
          <a:p>
            <a:pPr marL="342900" lvl="0" indent="-342900">
              <a:buFont typeface="+mj-lt"/>
              <a:buAutoNum type="arabicPeriod"/>
              <a:tabLst>
                <a:tab pos="457200" algn="l"/>
              </a:tabLst>
            </a:pP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 πρόοδος ως προς την επίτευξη των  στόχων του </a:t>
            </a:r>
            <a:r>
              <a:rPr lang="el-GR" sz="1100"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Erasmu</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s Plan</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endPar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342900" lvl="0" indent="-342900">
              <a:buFont typeface="+mj-lt"/>
              <a:buAutoNum type="arabicPeriod"/>
              <a:tabLst>
                <a:tab pos="457200" algn="l"/>
              </a:tabLst>
            </a:pP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 </a:t>
            </a:r>
            <a:r>
              <a:rPr lang="el-GR" sz="1100"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επικαιροποίηση</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του</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n-GB"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Erasmus Plan</a:t>
            </a:r>
            <a:endPar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0" lvl="0" indent="0">
              <a:buFont typeface="+mj-lt"/>
              <a:buNone/>
              <a:tabLst>
                <a:tab pos="457200" algn="l"/>
              </a:tabLst>
            </a:pPr>
            <a:endParaRPr lang="el-GR" sz="1100" dirty="0">
              <a:effectLst/>
              <a:latin typeface="Verdana" panose="020B0604030504040204" pitchFamily="34" charset="0"/>
              <a:ea typeface="Verdana" panose="020B0604030504040204" pitchFamily="34" charset="0"/>
            </a:endParaRP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Όσον αφορά την </a:t>
            </a:r>
            <a:r>
              <a:rPr lang="el-GR" sz="1100" dirty="0" err="1">
                <a:effectLst/>
                <a:latin typeface="Verdana" panose="020B0604030504040204" pitchFamily="34" charset="0"/>
                <a:ea typeface="Verdana" panose="020B0604030504040204" pitchFamily="34" charset="0"/>
              </a:rPr>
              <a:t>επικαιροποίηση</a:t>
            </a:r>
            <a:r>
              <a:rPr lang="el-GR" sz="1100" dirty="0">
                <a:effectLst/>
                <a:latin typeface="Verdana" panose="020B0604030504040204" pitchFamily="34" charset="0"/>
                <a:ea typeface="Verdana" panose="020B0604030504040204" pitchFamily="34" charset="0"/>
              </a:rPr>
              <a:t> του Ε</a:t>
            </a:r>
            <a:r>
              <a:rPr lang="en-US" sz="1100" dirty="0">
                <a:effectLst/>
                <a:latin typeface="Verdana" panose="020B0604030504040204" pitchFamily="34" charset="0"/>
                <a:ea typeface="Verdana" panose="020B0604030504040204" pitchFamily="34" charset="0"/>
              </a:rPr>
              <a:t>P, </a:t>
            </a:r>
            <a:r>
              <a:rPr lang="el-GR" sz="1100" dirty="0">
                <a:effectLst/>
                <a:latin typeface="Verdana" panose="020B0604030504040204" pitchFamily="34" charset="0"/>
                <a:ea typeface="Verdana" panose="020B0604030504040204" pitchFamily="34" charset="0"/>
              </a:rPr>
              <a:t>πρέπει να ανανεώσετε το ΕΡ σας εάν έχει «λήξει» και αναμένουμε να ετοιμαστεί η όλη διαδικασία μέσω του ΒΜ.</a:t>
            </a: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Ουσιαστικά κατά την αίτησή σας έχετε δηλώσει την περίοδο ισχύος του ΕΡ, από δύο μέχρι πέντε χρόνια. Εάν η περίοδος αυτή έχει ολοκληρωθεί, τότε πρέπει να γίνει ανανέωση του ΕΡ. Επίσης, μπορείτε να </a:t>
            </a:r>
            <a:r>
              <a:rPr lang="el-GR" sz="1100" dirty="0" err="1">
                <a:effectLst/>
                <a:latin typeface="Verdana" panose="020B0604030504040204" pitchFamily="34" charset="0"/>
                <a:ea typeface="Verdana" panose="020B0604030504040204" pitchFamily="34" charset="0"/>
              </a:rPr>
              <a:t>επικαιροποιήσετε</a:t>
            </a:r>
            <a:r>
              <a:rPr lang="el-GR" sz="1100" dirty="0">
                <a:effectLst/>
                <a:latin typeface="Verdana" panose="020B0604030504040204" pitchFamily="34" charset="0"/>
                <a:ea typeface="Verdana" panose="020B0604030504040204" pitchFamily="34" charset="0"/>
              </a:rPr>
              <a:t> το ΕΡ σε περίπτωση που υπήρχαν αλλαγές εντός του οργανισμού σας οι οποίες επηρεάζουν με κάποιο τρόπο τους στόχους που έχουν τεθεί. </a:t>
            </a: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Κατά την </a:t>
            </a:r>
            <a:r>
              <a:rPr lang="el-GR" sz="1100" dirty="0" err="1">
                <a:effectLst/>
                <a:latin typeface="Verdana" panose="020B0604030504040204" pitchFamily="34" charset="0"/>
                <a:ea typeface="Verdana" panose="020B0604030504040204" pitchFamily="34" charset="0"/>
              </a:rPr>
              <a:t>επικαιροποίηση</a:t>
            </a:r>
            <a:r>
              <a:rPr lang="el-GR" sz="1100" dirty="0">
                <a:effectLst/>
                <a:latin typeface="Verdana" panose="020B0604030504040204" pitchFamily="34" charset="0"/>
                <a:ea typeface="Verdana" panose="020B0604030504040204" pitchFamily="34" charset="0"/>
              </a:rPr>
              <a:t> του </a:t>
            </a:r>
            <a:r>
              <a:rPr lang="en-GB" sz="1100" dirty="0">
                <a:effectLst/>
                <a:latin typeface="Verdana" panose="020B0604030504040204" pitchFamily="34" charset="0"/>
                <a:ea typeface="Verdana" panose="020B0604030504040204" pitchFamily="34" charset="0"/>
              </a:rPr>
              <a:t>Erasmus Plan </a:t>
            </a:r>
            <a:r>
              <a:rPr lang="el-GR" sz="1100" dirty="0">
                <a:effectLst/>
                <a:latin typeface="Verdana" panose="020B0604030504040204" pitchFamily="34" charset="0"/>
                <a:ea typeface="Verdana" panose="020B0604030504040204" pitchFamily="34" charset="0"/>
              </a:rPr>
              <a:t>ένας οργανισμός μπορεί να αιτηθεί τροποποίηση της Διαπίστευσης σε Διαπίστευση Κοινοπραξίας ή να σταματήσει να είναι μέλος κοινοπραξίας. </a:t>
            </a:r>
          </a:p>
          <a:p>
            <a:endParaRPr lang="el-GR" sz="1100" dirty="0">
              <a:effectLst/>
              <a:latin typeface="Verdana" panose="020B0604030504040204" pitchFamily="34" charset="0"/>
              <a:ea typeface="Verdana" panose="020B0604030504040204" pitchFamily="34" charset="0"/>
            </a:endParaRPr>
          </a:p>
          <a:p>
            <a:r>
              <a:rPr lang="el-GR" sz="1100" dirty="0">
                <a:effectLst/>
                <a:latin typeface="Verdana" panose="020B0604030504040204" pitchFamily="34" charset="0"/>
                <a:ea typeface="Verdana" panose="020B0604030504040204" pitchFamily="34" charset="0"/>
              </a:rPr>
              <a:t>Πέραν της έκθεσης προόδου, η ΕΥ μπορεί να διοργανώσει επίσημους ελέγχους, επισκέψεις παρακολούθησης ή άλλες δραστηριότητες για την παρακολούθηση των διαπιστευμένων οργανισμών, τη διασφάλιση των προτύπων ποιότητας καθώς και για παροχή στήριξης στους οργανισμούς. </a:t>
            </a:r>
          </a:p>
          <a:p>
            <a:endParaRPr lang="el-GR" sz="1100" dirty="0">
              <a:effectLst/>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n-US"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B</a:t>
            </a:r>
            <a:r>
              <a:rPr lang="el-GR" sz="1100" i="1"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άσει</a:t>
            </a:r>
            <a:r>
              <a:rPr lang="el-GR"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των επιδόσεων του Διαπιστευμένου Οργανισμού, η ΕΥ μπορεί να τροποποιήσει τον αριθμό και το χρονοδιάγραμμα των Εκθέσεων Προόδου.</a:t>
            </a:r>
            <a:endParaRPr lang="en-GB" sz="1100" dirty="0">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a16="http://schemas.microsoft.com/office/drawing/2014/main" id="{D5C47298-E910-24DB-71F2-8B0F7C51A7CA}"/>
              </a:ext>
            </a:extLst>
          </p:cNvPr>
          <p:cNvSpPr>
            <a:spLocks noGrp="1"/>
          </p:cNvSpPr>
          <p:nvPr>
            <p:ph type="sldNum" sz="quarter" idx="10"/>
          </p:nvPr>
        </p:nvSpPr>
        <p:spPr/>
        <p:txBody>
          <a:bodyPr/>
          <a:lstStyle/>
          <a:p>
            <a:fld id="{C05BEA0F-6C61-4412-98B4-3B1B2AF6C74C}" type="slidenum">
              <a:rPr lang="en-GB" smtClean="0"/>
              <a:t>20</a:t>
            </a:fld>
            <a:endParaRPr lang="en-GB"/>
          </a:p>
        </p:txBody>
      </p:sp>
    </p:spTree>
    <p:extLst>
      <p:ext uri="{BB962C8B-B14F-4D97-AF65-F5344CB8AC3E}">
        <p14:creationId xmlns:p14="http://schemas.microsoft.com/office/powerpoint/2010/main" val="904374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CAAF5-2B7F-2131-AF91-677D132941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E02F4-5A4D-FA44-18DB-0592BCC93B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9CC6BC-944E-A4BA-39CA-409CBEA13E9C}"/>
              </a:ext>
            </a:extLst>
          </p:cNvPr>
          <p:cNvSpPr>
            <a:spLocks noGrp="1"/>
          </p:cNvSpPr>
          <p:nvPr>
            <p:ph type="body" idx="1"/>
          </p:nvPr>
        </p:nvSpPr>
        <p:spPr/>
        <p:txBody>
          <a:bodyPr/>
          <a:lstStyle/>
          <a:p>
            <a:r>
              <a:rPr lang="el-GR" sz="1100" dirty="0">
                <a:latin typeface="Verdana" panose="020B0604030504040204" pitchFamily="34" charset="0"/>
                <a:ea typeface="Verdana" panose="020B0604030504040204" pitchFamily="34" charset="0"/>
              </a:rPr>
              <a:t>Έκθεση Περάτωσης ή αλλιώς Τελική Έκθεση:</a:t>
            </a:r>
            <a:r>
              <a:rPr lang="el-GR" sz="1100" baseline="0" dirty="0">
                <a:latin typeface="Verdana" panose="020B0604030504040204" pitchFamily="34" charset="0"/>
                <a:ea typeface="Verdana" panose="020B0604030504040204" pitchFamily="34" charset="0"/>
              </a:rPr>
              <a:t> Όπου χρησιμοποιούνται έ</a:t>
            </a:r>
            <a:r>
              <a:rPr lang="el-GR" sz="1100" dirty="0">
                <a:latin typeface="Verdana" panose="020B0604030504040204" pitchFamily="34" charset="0"/>
                <a:ea typeface="Verdana" panose="020B0604030504040204" pitchFamily="34" charset="0"/>
              </a:rPr>
              <a:t>να κοινό σύνολο κριτηρίων αξιολόγησης για τη μέτρηση του βαθμού στον οποίο υλοποιήθηκε το έργο σύμφωνα με τους στόχους που έχουν καθοριστεί και μπορείτε να τους δείτε ξεκάθαρα στη σελίδα 3 της ΤΕ:</a:t>
            </a:r>
          </a:p>
          <a:p>
            <a:pPr marL="285750" indent="-285750">
              <a:buFont typeface="Arial" panose="020B0604020202020204" pitchFamily="34" charset="0"/>
              <a:buChar char="•"/>
            </a:pPr>
            <a:r>
              <a:rPr lang="el-GR" sz="1100" dirty="0">
                <a:latin typeface="Verdana" panose="020B0604030504040204" pitchFamily="34" charset="0"/>
                <a:ea typeface="Verdana" panose="020B0604030504040204" pitchFamily="34" charset="0"/>
              </a:rPr>
              <a:t>Επίτευξη στόχων και συνάρτηση με τους στόχους του </a:t>
            </a:r>
            <a:r>
              <a:rPr lang="en-US" sz="1100" dirty="0">
                <a:latin typeface="Verdana" panose="020B0604030504040204" pitchFamily="34" charset="0"/>
                <a:ea typeface="Verdana" panose="020B0604030504040204" pitchFamily="34" charset="0"/>
              </a:rPr>
              <a:t>Erasmus plan – 50 </a:t>
            </a:r>
            <a:r>
              <a:rPr lang="el-GR" sz="1100" dirty="0">
                <a:latin typeface="Verdana" panose="020B0604030504040204" pitchFamily="34" charset="0"/>
                <a:ea typeface="Verdana" panose="020B0604030504040204" pitchFamily="34" charset="0"/>
              </a:rPr>
              <a:t>βαθμοί</a:t>
            </a:r>
            <a:endParaRPr lang="en-US" sz="11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l-GR" sz="1100" dirty="0">
                <a:latin typeface="Verdana" panose="020B0604030504040204" pitchFamily="34" charset="0"/>
                <a:ea typeface="Verdana" panose="020B0604030504040204" pitchFamily="34" charset="0"/>
              </a:rPr>
              <a:t>Συμμόρφωση με  Ε</a:t>
            </a:r>
            <a:r>
              <a:rPr lang="en-US" sz="1100" dirty="0" err="1">
                <a:latin typeface="Verdana" panose="020B0604030504040204" pitchFamily="34" charset="0"/>
                <a:ea typeface="Verdana" panose="020B0604030504040204" pitchFamily="34" charset="0"/>
              </a:rPr>
              <a:t>rasmus</a:t>
            </a:r>
            <a:r>
              <a:rPr lang="en-US" sz="1100" dirty="0">
                <a:latin typeface="Verdana" panose="020B0604030504040204" pitchFamily="34" charset="0"/>
                <a:ea typeface="Verdana" panose="020B0604030504040204" pitchFamily="34" charset="0"/>
              </a:rPr>
              <a:t> Quality standards – 50 </a:t>
            </a:r>
            <a:r>
              <a:rPr lang="el-GR" sz="1100" dirty="0">
                <a:latin typeface="Verdana" panose="020B0604030504040204" pitchFamily="34" charset="0"/>
                <a:ea typeface="Verdana" panose="020B0604030504040204" pitchFamily="34" charset="0"/>
              </a:rPr>
              <a:t>βαθμοί</a:t>
            </a:r>
            <a:endParaRPr lang="en-US" sz="1100" dirty="0">
              <a:latin typeface="Verdana" panose="020B0604030504040204" pitchFamily="34" charset="0"/>
              <a:ea typeface="Verdana" panose="020B0604030504040204" pitchFamily="34" charset="0"/>
            </a:endParaRPr>
          </a:p>
          <a:p>
            <a:r>
              <a:rPr lang="en-US" sz="1100" dirty="0">
                <a:effectLst/>
                <a:latin typeface="Verdana" panose="020B0604030504040204" pitchFamily="34" charset="0"/>
                <a:ea typeface="Verdana" panose="020B0604030504040204" pitchFamily="34" charset="0"/>
              </a:rPr>
              <a:t>…..</a:t>
            </a:r>
          </a:p>
          <a:p>
            <a:r>
              <a:rPr lang="el-GR" sz="1100" dirty="0">
                <a:effectLst/>
                <a:latin typeface="Verdana" panose="020B0604030504040204" pitchFamily="34" charset="0"/>
                <a:ea typeface="Verdana" panose="020B0604030504040204" pitchFamily="34" charset="0"/>
              </a:rPr>
              <a:t>Σε επίπεδο διαπίστευσης, ο οργανισμός καλείται να υποβάλει έκθεση προόδου τουλάχιστον μία φορά σε διάστημα 5 ετών. </a:t>
            </a:r>
          </a:p>
          <a:p>
            <a:r>
              <a:rPr lang="el-GR" sz="1100" dirty="0">
                <a:effectLst/>
                <a:latin typeface="Verdana" panose="020B0604030504040204" pitchFamily="34" charset="0"/>
                <a:ea typeface="Verdana" panose="020B0604030504040204" pitchFamily="34" charset="0"/>
              </a:rPr>
              <a:t>Για την παρούσα προγραμματική περίοδο, η ΕΥ θα ενημερώσει για το διάστημα κατά το οποίο οι διαπιστευμένοι οργανισμοί θα πρέπει να την υποβάλουν.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dirty="0">
                <a:effectLst/>
                <a:latin typeface="Verdana" panose="020B0604030504040204" pitchFamily="34" charset="0"/>
                <a:ea typeface="Verdana" panose="020B0604030504040204" pitchFamily="34" charset="0"/>
              </a:rPr>
              <a:t>Η έκθεση </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θα</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πρέπει να καλύπτει τον τρόπο με τον οποίο διασφαλίζεται:</a:t>
            </a:r>
          </a:p>
          <a:p>
            <a:endParaRPr lang="el-GR" sz="1100" dirty="0">
              <a:effectLst/>
              <a:latin typeface="Verdana" panose="020B0604030504040204" pitchFamily="34" charset="0"/>
              <a:ea typeface="Verdana" panose="020B0604030504040204" pitchFamily="34" charset="0"/>
            </a:endParaRPr>
          </a:p>
          <a:p>
            <a:pPr marL="342900" lvl="0" indent="-342900">
              <a:buFont typeface="+mj-lt"/>
              <a:buAutoNum type="arabicPeriod"/>
              <a:tabLst>
                <a:tab pos="457200" algn="l"/>
              </a:tabLst>
            </a:pPr>
            <a:r>
              <a:rPr lang="el-GR" sz="1100" dirty="0">
                <a:effectLst/>
                <a:latin typeface="Verdana" panose="020B0604030504040204" pitchFamily="34" charset="0"/>
                <a:ea typeface="Verdana" panose="020B0604030504040204" pitchFamily="34" charset="0"/>
              </a:rPr>
              <a:t>η τήρηση των προτύπων ποιότητας </a:t>
            </a:r>
            <a:r>
              <a:rPr lang="en-US" sz="1100" dirty="0">
                <a:effectLst/>
                <a:latin typeface="Verdana" panose="020B0604030504040204" pitchFamily="34" charset="0"/>
                <a:ea typeface="Verdana" panose="020B0604030504040204" pitchFamily="34" charset="0"/>
              </a:rPr>
              <a:t>Erasmus</a:t>
            </a:r>
            <a:r>
              <a:rPr lang="el-GR" sz="1100" dirty="0">
                <a:effectLst/>
                <a:latin typeface="Verdana" panose="020B0604030504040204" pitchFamily="34" charset="0"/>
                <a:ea typeface="Verdana" panose="020B0604030504040204" pitchFamily="34" charset="0"/>
              </a:rPr>
              <a:t>, </a:t>
            </a:r>
            <a:endParaRPr lang="el-GR" sz="1100" dirty="0">
              <a:solidFill>
                <a:schemeClr val="tx1"/>
              </a:solidFill>
              <a:effectLst/>
              <a:latin typeface="Verdana" panose="020B0604030504040204" pitchFamily="34" charset="0"/>
              <a:ea typeface="Verdana" panose="020B0604030504040204" pitchFamily="34" charset="0"/>
              <a:cs typeface="+mn-cs"/>
            </a:endParaRPr>
          </a:p>
          <a:p>
            <a:pPr marL="342900" lvl="0" indent="-342900">
              <a:buFont typeface="+mj-lt"/>
              <a:buAutoNum type="arabicPeriod"/>
              <a:tabLst>
                <a:tab pos="457200" algn="l"/>
              </a:tabLst>
            </a:pP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 πρόοδος ως προς την επίτευξη των  στόχων του </a:t>
            </a:r>
            <a:r>
              <a:rPr lang="el-GR" sz="1100"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Erasmu</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s Plan</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endPar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342900" lvl="0" indent="-342900">
              <a:buFont typeface="+mj-lt"/>
              <a:buAutoNum type="arabicPeriod"/>
              <a:tabLst>
                <a:tab pos="457200" algn="l"/>
              </a:tabLst>
            </a:pP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 </a:t>
            </a:r>
            <a:r>
              <a:rPr lang="el-GR" sz="1100"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επικαιροποίηση</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του</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n-GB"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Erasmus Plan</a:t>
            </a:r>
            <a:endPar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0" lvl="0" indent="0">
              <a:buFont typeface="+mj-lt"/>
              <a:buNone/>
              <a:tabLst>
                <a:tab pos="457200" algn="l"/>
              </a:tabLst>
            </a:pPr>
            <a:endParaRPr lang="el-GR" sz="1100" dirty="0">
              <a:effectLst/>
              <a:latin typeface="Verdana" panose="020B0604030504040204" pitchFamily="34" charset="0"/>
              <a:ea typeface="Verdana" panose="020B0604030504040204" pitchFamily="34" charset="0"/>
            </a:endParaRP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Όσον αφορά την </a:t>
            </a:r>
            <a:r>
              <a:rPr lang="el-GR" sz="1100" dirty="0" err="1">
                <a:effectLst/>
                <a:latin typeface="Verdana" panose="020B0604030504040204" pitchFamily="34" charset="0"/>
                <a:ea typeface="Verdana" panose="020B0604030504040204" pitchFamily="34" charset="0"/>
              </a:rPr>
              <a:t>επικαιροποίηση</a:t>
            </a:r>
            <a:r>
              <a:rPr lang="el-GR" sz="1100" dirty="0">
                <a:effectLst/>
                <a:latin typeface="Verdana" panose="020B0604030504040204" pitchFamily="34" charset="0"/>
                <a:ea typeface="Verdana" panose="020B0604030504040204" pitchFamily="34" charset="0"/>
              </a:rPr>
              <a:t> του Ε</a:t>
            </a:r>
            <a:r>
              <a:rPr lang="en-US" sz="1100" dirty="0">
                <a:effectLst/>
                <a:latin typeface="Verdana" panose="020B0604030504040204" pitchFamily="34" charset="0"/>
                <a:ea typeface="Verdana" panose="020B0604030504040204" pitchFamily="34" charset="0"/>
              </a:rPr>
              <a:t>P, </a:t>
            </a:r>
            <a:r>
              <a:rPr lang="el-GR" sz="1100" dirty="0">
                <a:effectLst/>
                <a:latin typeface="Verdana" panose="020B0604030504040204" pitchFamily="34" charset="0"/>
                <a:ea typeface="Verdana" panose="020B0604030504040204" pitchFamily="34" charset="0"/>
              </a:rPr>
              <a:t>πρέπει να ανανεώσετε το ΕΡ σας εάν έχει «λήξει» και αναμένουμε να ετοιμαστεί η όλη διαδικασία μέσω του ΒΜ.</a:t>
            </a: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Ουσιαστικά κατά την αίτησή σας έχετε δηλώσει την περίοδο ισχύος του ΕΡ, από δύο μέχρι πέντε χρόνια. Εάν η περίοδος αυτή έχει ολοκληρωθεί, τότε πρέπει να γίνει ανανέωση του ΕΡ. Επίσης, μπορείτε να </a:t>
            </a:r>
            <a:r>
              <a:rPr lang="el-GR" sz="1100" dirty="0" err="1">
                <a:effectLst/>
                <a:latin typeface="Verdana" panose="020B0604030504040204" pitchFamily="34" charset="0"/>
                <a:ea typeface="Verdana" panose="020B0604030504040204" pitchFamily="34" charset="0"/>
              </a:rPr>
              <a:t>επικαιροποιήσετε</a:t>
            </a:r>
            <a:r>
              <a:rPr lang="el-GR" sz="1100" dirty="0">
                <a:effectLst/>
                <a:latin typeface="Verdana" panose="020B0604030504040204" pitchFamily="34" charset="0"/>
                <a:ea typeface="Verdana" panose="020B0604030504040204" pitchFamily="34" charset="0"/>
              </a:rPr>
              <a:t> το ΕΡ σε περίπτωση που υπήρχαν αλλαγές εντός του οργανισμού σας οι οποίες επηρεάζουν με κάποιο τρόπο τους στόχους που έχουν τεθεί. </a:t>
            </a: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Κατά την </a:t>
            </a:r>
            <a:r>
              <a:rPr lang="el-GR" sz="1100" dirty="0" err="1">
                <a:effectLst/>
                <a:latin typeface="Verdana" panose="020B0604030504040204" pitchFamily="34" charset="0"/>
                <a:ea typeface="Verdana" panose="020B0604030504040204" pitchFamily="34" charset="0"/>
              </a:rPr>
              <a:t>επικαιροποίηση</a:t>
            </a:r>
            <a:r>
              <a:rPr lang="el-GR" sz="1100" dirty="0">
                <a:effectLst/>
                <a:latin typeface="Verdana" panose="020B0604030504040204" pitchFamily="34" charset="0"/>
                <a:ea typeface="Verdana" panose="020B0604030504040204" pitchFamily="34" charset="0"/>
              </a:rPr>
              <a:t> του </a:t>
            </a:r>
            <a:r>
              <a:rPr lang="en-GB" sz="1100" dirty="0">
                <a:effectLst/>
                <a:latin typeface="Verdana" panose="020B0604030504040204" pitchFamily="34" charset="0"/>
                <a:ea typeface="Verdana" panose="020B0604030504040204" pitchFamily="34" charset="0"/>
              </a:rPr>
              <a:t>Erasmus Plan </a:t>
            </a:r>
            <a:r>
              <a:rPr lang="el-GR" sz="1100" dirty="0">
                <a:effectLst/>
                <a:latin typeface="Verdana" panose="020B0604030504040204" pitchFamily="34" charset="0"/>
                <a:ea typeface="Verdana" panose="020B0604030504040204" pitchFamily="34" charset="0"/>
              </a:rPr>
              <a:t>ένας οργανισμός μπορεί να αιτηθεί τροποποίηση της Διαπίστευσης σε Διαπίστευση Κοινοπραξίας ή να σταματήσει να είναι μέλος κοινοπραξίας. </a:t>
            </a:r>
          </a:p>
          <a:p>
            <a:endParaRPr lang="el-GR" sz="1100" dirty="0">
              <a:effectLst/>
              <a:latin typeface="Verdana" panose="020B0604030504040204" pitchFamily="34" charset="0"/>
              <a:ea typeface="Verdana" panose="020B0604030504040204" pitchFamily="34" charset="0"/>
            </a:endParaRPr>
          </a:p>
          <a:p>
            <a:r>
              <a:rPr lang="el-GR" sz="1100" dirty="0">
                <a:effectLst/>
                <a:latin typeface="Verdana" panose="020B0604030504040204" pitchFamily="34" charset="0"/>
                <a:ea typeface="Verdana" panose="020B0604030504040204" pitchFamily="34" charset="0"/>
              </a:rPr>
              <a:t>Πέραν της έκθεσης προόδου, η ΕΥ μπορεί να διοργανώσει επίσημους ελέγχους, επισκέψεις παρακολούθησης ή άλλες δραστηριότητες για την παρακολούθηση των διαπιστευμένων οργανισμών, τη διασφάλιση των προτύπων ποιότητας καθώς και για παροχή στήριξης στους οργανισμούς. </a:t>
            </a:r>
          </a:p>
          <a:p>
            <a:endParaRPr lang="el-GR" sz="1100" dirty="0">
              <a:effectLst/>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n-US"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B</a:t>
            </a:r>
            <a:r>
              <a:rPr lang="el-GR" sz="1100" i="1"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άσει</a:t>
            </a:r>
            <a:r>
              <a:rPr lang="el-GR"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των επιδόσεων του Διαπιστευμένου Οργανισμού, η ΕΥ μπορεί να τροποποιήσει τον αριθμό και το χρονοδιάγραμμα των Εκθέσεων Προόδου.</a:t>
            </a:r>
            <a:endParaRPr lang="en-GB" sz="1100" dirty="0">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a16="http://schemas.microsoft.com/office/drawing/2014/main" id="{AEDF06C1-1BB8-35A8-BFD8-4CED5C15A5FC}"/>
              </a:ext>
            </a:extLst>
          </p:cNvPr>
          <p:cNvSpPr>
            <a:spLocks noGrp="1"/>
          </p:cNvSpPr>
          <p:nvPr>
            <p:ph type="sldNum" sz="quarter" idx="10"/>
          </p:nvPr>
        </p:nvSpPr>
        <p:spPr/>
        <p:txBody>
          <a:bodyPr/>
          <a:lstStyle/>
          <a:p>
            <a:fld id="{C05BEA0F-6C61-4412-98B4-3B1B2AF6C74C}" type="slidenum">
              <a:rPr lang="en-GB" smtClean="0"/>
              <a:t>21</a:t>
            </a:fld>
            <a:endParaRPr lang="en-GB"/>
          </a:p>
        </p:txBody>
      </p:sp>
    </p:spTree>
    <p:extLst>
      <p:ext uri="{BB962C8B-B14F-4D97-AF65-F5344CB8AC3E}">
        <p14:creationId xmlns:p14="http://schemas.microsoft.com/office/powerpoint/2010/main" val="2887623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D42DA-536E-8A1F-789B-217F3EA84E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EB5978-C46C-7DDB-E4EB-C8EEEA8160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0B1773-7B9E-1B97-06F5-F64857D3C1D0}"/>
              </a:ext>
            </a:extLst>
          </p:cNvPr>
          <p:cNvSpPr>
            <a:spLocks noGrp="1"/>
          </p:cNvSpPr>
          <p:nvPr>
            <p:ph type="body" idx="1"/>
          </p:nvPr>
        </p:nvSpPr>
        <p:spPr/>
        <p:txBody>
          <a:bodyPr/>
          <a:lstStyle/>
          <a:p>
            <a:r>
              <a:rPr lang="el-GR" sz="1100" dirty="0">
                <a:latin typeface="Verdana" panose="020B0604030504040204" pitchFamily="34" charset="0"/>
                <a:ea typeface="Verdana" panose="020B0604030504040204" pitchFamily="34" charset="0"/>
              </a:rPr>
              <a:t>Έκθεση Περάτωσης ή αλλιώς Τελική Έκθεση:</a:t>
            </a:r>
            <a:r>
              <a:rPr lang="el-GR" sz="1100" baseline="0" dirty="0">
                <a:latin typeface="Verdana" panose="020B0604030504040204" pitchFamily="34" charset="0"/>
                <a:ea typeface="Verdana" panose="020B0604030504040204" pitchFamily="34" charset="0"/>
              </a:rPr>
              <a:t> Όπου χρησιμοποιούνται έ</a:t>
            </a:r>
            <a:r>
              <a:rPr lang="el-GR" sz="1100" dirty="0">
                <a:latin typeface="Verdana" panose="020B0604030504040204" pitchFamily="34" charset="0"/>
                <a:ea typeface="Verdana" panose="020B0604030504040204" pitchFamily="34" charset="0"/>
              </a:rPr>
              <a:t>να κοινό σύνολο κριτηρίων αξιολόγησης για τη μέτρηση του βαθμού στον οποίο υλοποιήθηκε το έργο σύμφωνα με τους στόχους που έχουν καθοριστεί και μπορείτε να τους δείτε ξεκάθαρα στη σελίδα 3 της ΤΕ:</a:t>
            </a:r>
          </a:p>
          <a:p>
            <a:pPr marL="285750" indent="-285750">
              <a:buFont typeface="Arial" panose="020B0604020202020204" pitchFamily="34" charset="0"/>
              <a:buChar char="•"/>
            </a:pPr>
            <a:r>
              <a:rPr lang="el-GR" sz="1100" dirty="0">
                <a:latin typeface="Verdana" panose="020B0604030504040204" pitchFamily="34" charset="0"/>
                <a:ea typeface="Verdana" panose="020B0604030504040204" pitchFamily="34" charset="0"/>
              </a:rPr>
              <a:t>Επίτευξη στόχων και συνάρτηση με τους στόχους του </a:t>
            </a:r>
            <a:r>
              <a:rPr lang="en-US" sz="1100" dirty="0">
                <a:latin typeface="Verdana" panose="020B0604030504040204" pitchFamily="34" charset="0"/>
                <a:ea typeface="Verdana" panose="020B0604030504040204" pitchFamily="34" charset="0"/>
              </a:rPr>
              <a:t>Erasmus plan – 50 </a:t>
            </a:r>
            <a:r>
              <a:rPr lang="el-GR" sz="1100" dirty="0">
                <a:latin typeface="Verdana" panose="020B0604030504040204" pitchFamily="34" charset="0"/>
                <a:ea typeface="Verdana" panose="020B0604030504040204" pitchFamily="34" charset="0"/>
              </a:rPr>
              <a:t>βαθμοί</a:t>
            </a:r>
            <a:endParaRPr lang="en-US" sz="11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l-GR" sz="1100" dirty="0">
                <a:latin typeface="Verdana" panose="020B0604030504040204" pitchFamily="34" charset="0"/>
                <a:ea typeface="Verdana" panose="020B0604030504040204" pitchFamily="34" charset="0"/>
              </a:rPr>
              <a:t>Συμμόρφωση με  Ε</a:t>
            </a:r>
            <a:r>
              <a:rPr lang="en-US" sz="1100" dirty="0" err="1">
                <a:latin typeface="Verdana" panose="020B0604030504040204" pitchFamily="34" charset="0"/>
                <a:ea typeface="Verdana" panose="020B0604030504040204" pitchFamily="34" charset="0"/>
              </a:rPr>
              <a:t>rasmus</a:t>
            </a:r>
            <a:r>
              <a:rPr lang="en-US" sz="1100" dirty="0">
                <a:latin typeface="Verdana" panose="020B0604030504040204" pitchFamily="34" charset="0"/>
                <a:ea typeface="Verdana" panose="020B0604030504040204" pitchFamily="34" charset="0"/>
              </a:rPr>
              <a:t> Quality standards – 50 </a:t>
            </a:r>
            <a:r>
              <a:rPr lang="el-GR" sz="1100" dirty="0">
                <a:latin typeface="Verdana" panose="020B0604030504040204" pitchFamily="34" charset="0"/>
                <a:ea typeface="Verdana" panose="020B0604030504040204" pitchFamily="34" charset="0"/>
              </a:rPr>
              <a:t>βαθμοί</a:t>
            </a:r>
            <a:endParaRPr lang="en-US" sz="1100" dirty="0">
              <a:latin typeface="Verdana" panose="020B0604030504040204" pitchFamily="34" charset="0"/>
              <a:ea typeface="Verdana" panose="020B0604030504040204" pitchFamily="34" charset="0"/>
            </a:endParaRPr>
          </a:p>
          <a:p>
            <a:r>
              <a:rPr lang="en-US" sz="1100" dirty="0">
                <a:effectLst/>
                <a:latin typeface="Verdana" panose="020B0604030504040204" pitchFamily="34" charset="0"/>
                <a:ea typeface="Verdana" panose="020B0604030504040204" pitchFamily="34" charset="0"/>
              </a:rPr>
              <a:t>…..</a:t>
            </a:r>
          </a:p>
          <a:p>
            <a:r>
              <a:rPr lang="el-GR" sz="1100" dirty="0">
                <a:effectLst/>
                <a:latin typeface="Verdana" panose="020B0604030504040204" pitchFamily="34" charset="0"/>
                <a:ea typeface="Verdana" panose="020B0604030504040204" pitchFamily="34" charset="0"/>
              </a:rPr>
              <a:t>Σε επίπεδο διαπίστευσης, ο οργανισμός καλείται να υποβάλει έκθεση προόδου τουλάχιστον μία φορά σε διάστημα 5 ετών. </a:t>
            </a:r>
          </a:p>
          <a:p>
            <a:r>
              <a:rPr lang="el-GR" sz="1100" dirty="0">
                <a:effectLst/>
                <a:latin typeface="Verdana" panose="020B0604030504040204" pitchFamily="34" charset="0"/>
                <a:ea typeface="Verdana" panose="020B0604030504040204" pitchFamily="34" charset="0"/>
              </a:rPr>
              <a:t>Για την παρούσα προγραμματική περίοδο, η ΕΥ θα ενημερώσει για το διάστημα κατά το οποίο οι διαπιστευμένοι οργανισμοί θα πρέπει να την υποβάλουν.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dirty="0">
                <a:effectLst/>
                <a:latin typeface="Verdana" panose="020B0604030504040204" pitchFamily="34" charset="0"/>
                <a:ea typeface="Verdana" panose="020B0604030504040204" pitchFamily="34" charset="0"/>
              </a:rPr>
              <a:t>Η έκθεση </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θα</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πρέπει να καλύπτει τον τρόπο με τον οποίο διασφαλίζεται:</a:t>
            </a:r>
          </a:p>
          <a:p>
            <a:endParaRPr lang="el-GR" sz="1100" dirty="0">
              <a:effectLst/>
              <a:latin typeface="Verdana" panose="020B0604030504040204" pitchFamily="34" charset="0"/>
              <a:ea typeface="Verdana" panose="020B0604030504040204" pitchFamily="34" charset="0"/>
            </a:endParaRPr>
          </a:p>
          <a:p>
            <a:pPr marL="342900" lvl="0" indent="-342900">
              <a:buFont typeface="+mj-lt"/>
              <a:buAutoNum type="arabicPeriod"/>
              <a:tabLst>
                <a:tab pos="457200" algn="l"/>
              </a:tabLst>
            </a:pPr>
            <a:r>
              <a:rPr lang="el-GR" sz="1100" dirty="0">
                <a:effectLst/>
                <a:latin typeface="Verdana" panose="020B0604030504040204" pitchFamily="34" charset="0"/>
                <a:ea typeface="Verdana" panose="020B0604030504040204" pitchFamily="34" charset="0"/>
              </a:rPr>
              <a:t>η τήρηση των προτύπων ποιότητας </a:t>
            </a:r>
            <a:r>
              <a:rPr lang="en-US" sz="1100" dirty="0">
                <a:effectLst/>
                <a:latin typeface="Verdana" panose="020B0604030504040204" pitchFamily="34" charset="0"/>
                <a:ea typeface="Verdana" panose="020B0604030504040204" pitchFamily="34" charset="0"/>
              </a:rPr>
              <a:t>Erasmus</a:t>
            </a:r>
            <a:r>
              <a:rPr lang="el-GR" sz="1100" dirty="0">
                <a:effectLst/>
                <a:latin typeface="Verdana" panose="020B0604030504040204" pitchFamily="34" charset="0"/>
                <a:ea typeface="Verdana" panose="020B0604030504040204" pitchFamily="34" charset="0"/>
              </a:rPr>
              <a:t>, </a:t>
            </a:r>
            <a:endParaRPr lang="el-GR" sz="1100" dirty="0">
              <a:solidFill>
                <a:schemeClr val="tx1"/>
              </a:solidFill>
              <a:effectLst/>
              <a:latin typeface="Verdana" panose="020B0604030504040204" pitchFamily="34" charset="0"/>
              <a:ea typeface="Verdana" panose="020B0604030504040204" pitchFamily="34" charset="0"/>
              <a:cs typeface="+mn-cs"/>
            </a:endParaRPr>
          </a:p>
          <a:p>
            <a:pPr marL="342900" lvl="0" indent="-342900">
              <a:buFont typeface="+mj-lt"/>
              <a:buAutoNum type="arabicPeriod"/>
              <a:tabLst>
                <a:tab pos="457200" algn="l"/>
              </a:tabLst>
            </a:pP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 πρόοδος ως προς την επίτευξη των  στόχων του </a:t>
            </a:r>
            <a:r>
              <a:rPr lang="el-GR" sz="1100"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Erasmu</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s Plan</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endPar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342900" lvl="0" indent="-342900">
              <a:buFont typeface="+mj-lt"/>
              <a:buAutoNum type="arabicPeriod"/>
              <a:tabLst>
                <a:tab pos="457200" algn="l"/>
              </a:tabLst>
            </a:pP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 </a:t>
            </a:r>
            <a:r>
              <a:rPr lang="el-GR" sz="1100"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επικαιροποίηση</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του</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n-GB"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Erasmus Plan</a:t>
            </a:r>
            <a:endPar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0" lvl="0" indent="0">
              <a:buFont typeface="+mj-lt"/>
              <a:buNone/>
              <a:tabLst>
                <a:tab pos="457200" algn="l"/>
              </a:tabLst>
            </a:pPr>
            <a:endParaRPr lang="el-GR" sz="1100" dirty="0">
              <a:effectLst/>
              <a:latin typeface="Verdana" panose="020B0604030504040204" pitchFamily="34" charset="0"/>
              <a:ea typeface="Verdana" panose="020B0604030504040204" pitchFamily="34" charset="0"/>
            </a:endParaRP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Όσον αφορά την </a:t>
            </a:r>
            <a:r>
              <a:rPr lang="el-GR" sz="1100" dirty="0" err="1">
                <a:effectLst/>
                <a:latin typeface="Verdana" panose="020B0604030504040204" pitchFamily="34" charset="0"/>
                <a:ea typeface="Verdana" panose="020B0604030504040204" pitchFamily="34" charset="0"/>
              </a:rPr>
              <a:t>επικαιροποίηση</a:t>
            </a:r>
            <a:r>
              <a:rPr lang="el-GR" sz="1100" dirty="0">
                <a:effectLst/>
                <a:latin typeface="Verdana" panose="020B0604030504040204" pitchFamily="34" charset="0"/>
                <a:ea typeface="Verdana" panose="020B0604030504040204" pitchFamily="34" charset="0"/>
              </a:rPr>
              <a:t> του Ε</a:t>
            </a:r>
            <a:r>
              <a:rPr lang="en-US" sz="1100" dirty="0">
                <a:effectLst/>
                <a:latin typeface="Verdana" panose="020B0604030504040204" pitchFamily="34" charset="0"/>
                <a:ea typeface="Verdana" panose="020B0604030504040204" pitchFamily="34" charset="0"/>
              </a:rPr>
              <a:t>P, </a:t>
            </a:r>
            <a:r>
              <a:rPr lang="el-GR" sz="1100" dirty="0">
                <a:effectLst/>
                <a:latin typeface="Verdana" panose="020B0604030504040204" pitchFamily="34" charset="0"/>
                <a:ea typeface="Verdana" panose="020B0604030504040204" pitchFamily="34" charset="0"/>
              </a:rPr>
              <a:t>πρέπει να ανανεώσετε το ΕΡ σας εάν έχει «λήξει» και αναμένουμε να ετοιμαστεί η όλη διαδικασία μέσω του ΒΜ.</a:t>
            </a: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Ουσιαστικά κατά την αίτησή σας έχετε δηλώσει την περίοδο ισχύος του ΕΡ, από δύο μέχρι πέντε χρόνια. Εάν η περίοδος αυτή έχει ολοκληρωθεί, τότε πρέπει να γίνει ανανέωση του ΕΡ. Επίσης, μπορείτε να </a:t>
            </a:r>
            <a:r>
              <a:rPr lang="el-GR" sz="1100" dirty="0" err="1">
                <a:effectLst/>
                <a:latin typeface="Verdana" panose="020B0604030504040204" pitchFamily="34" charset="0"/>
                <a:ea typeface="Verdana" panose="020B0604030504040204" pitchFamily="34" charset="0"/>
              </a:rPr>
              <a:t>επικαιροποιήσετε</a:t>
            </a:r>
            <a:r>
              <a:rPr lang="el-GR" sz="1100" dirty="0">
                <a:effectLst/>
                <a:latin typeface="Verdana" panose="020B0604030504040204" pitchFamily="34" charset="0"/>
                <a:ea typeface="Verdana" panose="020B0604030504040204" pitchFamily="34" charset="0"/>
              </a:rPr>
              <a:t> το ΕΡ σε περίπτωση που υπήρχαν αλλαγές εντός του οργανισμού σας οι οποίες επηρεάζουν με κάποιο τρόπο τους στόχους που έχουν τεθεί. </a:t>
            </a: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Κατά την </a:t>
            </a:r>
            <a:r>
              <a:rPr lang="el-GR" sz="1100" dirty="0" err="1">
                <a:effectLst/>
                <a:latin typeface="Verdana" panose="020B0604030504040204" pitchFamily="34" charset="0"/>
                <a:ea typeface="Verdana" panose="020B0604030504040204" pitchFamily="34" charset="0"/>
              </a:rPr>
              <a:t>επικαιροποίηση</a:t>
            </a:r>
            <a:r>
              <a:rPr lang="el-GR" sz="1100" dirty="0">
                <a:effectLst/>
                <a:latin typeface="Verdana" panose="020B0604030504040204" pitchFamily="34" charset="0"/>
                <a:ea typeface="Verdana" panose="020B0604030504040204" pitchFamily="34" charset="0"/>
              </a:rPr>
              <a:t> του </a:t>
            </a:r>
            <a:r>
              <a:rPr lang="en-GB" sz="1100" dirty="0">
                <a:effectLst/>
                <a:latin typeface="Verdana" panose="020B0604030504040204" pitchFamily="34" charset="0"/>
                <a:ea typeface="Verdana" panose="020B0604030504040204" pitchFamily="34" charset="0"/>
              </a:rPr>
              <a:t>Erasmus Plan </a:t>
            </a:r>
            <a:r>
              <a:rPr lang="el-GR" sz="1100" dirty="0">
                <a:effectLst/>
                <a:latin typeface="Verdana" panose="020B0604030504040204" pitchFamily="34" charset="0"/>
                <a:ea typeface="Verdana" panose="020B0604030504040204" pitchFamily="34" charset="0"/>
              </a:rPr>
              <a:t>ένας οργανισμός μπορεί να αιτηθεί τροποποίηση της Διαπίστευσης σε Διαπίστευση Κοινοπραξίας ή να σταματήσει να είναι μέλος κοινοπραξίας. </a:t>
            </a:r>
          </a:p>
          <a:p>
            <a:endParaRPr lang="el-GR" sz="1100" dirty="0">
              <a:effectLst/>
              <a:latin typeface="Verdana" panose="020B0604030504040204" pitchFamily="34" charset="0"/>
              <a:ea typeface="Verdana" panose="020B0604030504040204" pitchFamily="34" charset="0"/>
            </a:endParaRPr>
          </a:p>
          <a:p>
            <a:r>
              <a:rPr lang="el-GR" sz="1100" dirty="0">
                <a:effectLst/>
                <a:latin typeface="Verdana" panose="020B0604030504040204" pitchFamily="34" charset="0"/>
                <a:ea typeface="Verdana" panose="020B0604030504040204" pitchFamily="34" charset="0"/>
              </a:rPr>
              <a:t>Πέραν της έκθεσης προόδου, η ΕΥ μπορεί να διοργανώσει επίσημους ελέγχους, επισκέψεις παρακολούθησης ή άλλες δραστηριότητες για την παρακολούθηση των διαπιστευμένων οργανισμών, τη διασφάλιση των προτύπων ποιότητας καθώς και για παροχή στήριξης στους οργανισμούς. </a:t>
            </a:r>
          </a:p>
          <a:p>
            <a:endParaRPr lang="el-GR" sz="1100" dirty="0">
              <a:effectLst/>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n-US"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B</a:t>
            </a:r>
            <a:r>
              <a:rPr lang="el-GR" sz="1100" i="1"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άσει</a:t>
            </a:r>
            <a:r>
              <a:rPr lang="el-GR"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των επιδόσεων του Διαπιστευμένου Οργανισμού, η ΕΥ μπορεί να τροποποιήσει τον αριθμό και το χρονοδιάγραμμα των Εκθέσεων Προόδου.</a:t>
            </a:r>
            <a:endParaRPr lang="en-GB" sz="1100" dirty="0">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a16="http://schemas.microsoft.com/office/drawing/2014/main" id="{A0C493FB-F4EE-C4C8-1491-2AE41C282749}"/>
              </a:ext>
            </a:extLst>
          </p:cNvPr>
          <p:cNvSpPr>
            <a:spLocks noGrp="1"/>
          </p:cNvSpPr>
          <p:nvPr>
            <p:ph type="sldNum" sz="quarter" idx="10"/>
          </p:nvPr>
        </p:nvSpPr>
        <p:spPr/>
        <p:txBody>
          <a:bodyPr/>
          <a:lstStyle/>
          <a:p>
            <a:fld id="{C05BEA0F-6C61-4412-98B4-3B1B2AF6C74C}" type="slidenum">
              <a:rPr lang="en-GB" smtClean="0"/>
              <a:t>22</a:t>
            </a:fld>
            <a:endParaRPr lang="en-GB"/>
          </a:p>
        </p:txBody>
      </p:sp>
    </p:spTree>
    <p:extLst>
      <p:ext uri="{BB962C8B-B14F-4D97-AF65-F5344CB8AC3E}">
        <p14:creationId xmlns:p14="http://schemas.microsoft.com/office/powerpoint/2010/main" val="736806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BB344-D95E-8637-8733-F62C96C87E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B6C556-1619-77BC-F97F-AB3DC3211B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A4DD1-E821-FFA3-5C12-ACD699D3CD8D}"/>
              </a:ext>
            </a:extLst>
          </p:cNvPr>
          <p:cNvSpPr>
            <a:spLocks noGrp="1"/>
          </p:cNvSpPr>
          <p:nvPr>
            <p:ph type="body" idx="1"/>
          </p:nvPr>
        </p:nvSpPr>
        <p:spPr/>
        <p:txBody>
          <a:bodyPr/>
          <a:lstStyle/>
          <a:p>
            <a:r>
              <a:rPr lang="el-GR" sz="1100" dirty="0">
                <a:latin typeface="Verdana" panose="020B0604030504040204" pitchFamily="34" charset="0"/>
                <a:ea typeface="Verdana" panose="020B0604030504040204" pitchFamily="34" charset="0"/>
              </a:rPr>
              <a:t>Έκθεση Περάτωσης ή αλλιώς Τελική Έκθεση:</a:t>
            </a:r>
            <a:r>
              <a:rPr lang="el-GR" sz="1100" baseline="0" dirty="0">
                <a:latin typeface="Verdana" panose="020B0604030504040204" pitchFamily="34" charset="0"/>
                <a:ea typeface="Verdana" panose="020B0604030504040204" pitchFamily="34" charset="0"/>
              </a:rPr>
              <a:t> Όπου χρησιμοποιούνται έ</a:t>
            </a:r>
            <a:r>
              <a:rPr lang="el-GR" sz="1100" dirty="0">
                <a:latin typeface="Verdana" panose="020B0604030504040204" pitchFamily="34" charset="0"/>
                <a:ea typeface="Verdana" panose="020B0604030504040204" pitchFamily="34" charset="0"/>
              </a:rPr>
              <a:t>να κοινό σύνολο κριτηρίων αξιολόγησης για τη μέτρηση του βαθμού στον οποίο υλοποιήθηκε το έργο σύμφωνα με τους στόχους που έχουν καθοριστεί και μπορείτε να τους δείτε ξεκάθαρα στη σελίδα 3 της ΤΕ:</a:t>
            </a:r>
          </a:p>
          <a:p>
            <a:pPr marL="285750" indent="-285750">
              <a:buFont typeface="Arial" panose="020B0604020202020204" pitchFamily="34" charset="0"/>
              <a:buChar char="•"/>
            </a:pPr>
            <a:r>
              <a:rPr lang="el-GR" sz="1100" dirty="0">
                <a:latin typeface="Verdana" panose="020B0604030504040204" pitchFamily="34" charset="0"/>
                <a:ea typeface="Verdana" panose="020B0604030504040204" pitchFamily="34" charset="0"/>
              </a:rPr>
              <a:t>Επίτευξη στόχων και συνάρτηση με τους στόχους του </a:t>
            </a:r>
            <a:r>
              <a:rPr lang="en-US" sz="1100" dirty="0">
                <a:latin typeface="Verdana" panose="020B0604030504040204" pitchFamily="34" charset="0"/>
                <a:ea typeface="Verdana" panose="020B0604030504040204" pitchFamily="34" charset="0"/>
              </a:rPr>
              <a:t>Erasmus plan – 50 </a:t>
            </a:r>
            <a:r>
              <a:rPr lang="el-GR" sz="1100" dirty="0">
                <a:latin typeface="Verdana" panose="020B0604030504040204" pitchFamily="34" charset="0"/>
                <a:ea typeface="Verdana" panose="020B0604030504040204" pitchFamily="34" charset="0"/>
              </a:rPr>
              <a:t>βαθμοί</a:t>
            </a:r>
            <a:endParaRPr lang="en-US" sz="11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l-GR" sz="1100" dirty="0">
                <a:latin typeface="Verdana" panose="020B0604030504040204" pitchFamily="34" charset="0"/>
                <a:ea typeface="Verdana" panose="020B0604030504040204" pitchFamily="34" charset="0"/>
              </a:rPr>
              <a:t>Συμμόρφωση με  Ε</a:t>
            </a:r>
            <a:r>
              <a:rPr lang="en-US" sz="1100" dirty="0" err="1">
                <a:latin typeface="Verdana" panose="020B0604030504040204" pitchFamily="34" charset="0"/>
                <a:ea typeface="Verdana" panose="020B0604030504040204" pitchFamily="34" charset="0"/>
              </a:rPr>
              <a:t>rasmus</a:t>
            </a:r>
            <a:r>
              <a:rPr lang="en-US" sz="1100" dirty="0">
                <a:latin typeface="Verdana" panose="020B0604030504040204" pitchFamily="34" charset="0"/>
                <a:ea typeface="Verdana" panose="020B0604030504040204" pitchFamily="34" charset="0"/>
              </a:rPr>
              <a:t> Quality standards – 50 </a:t>
            </a:r>
            <a:r>
              <a:rPr lang="el-GR" sz="1100" dirty="0">
                <a:latin typeface="Verdana" panose="020B0604030504040204" pitchFamily="34" charset="0"/>
                <a:ea typeface="Verdana" panose="020B0604030504040204" pitchFamily="34" charset="0"/>
              </a:rPr>
              <a:t>βαθμοί</a:t>
            </a:r>
            <a:endParaRPr lang="en-US" sz="1100" dirty="0">
              <a:latin typeface="Verdana" panose="020B0604030504040204" pitchFamily="34" charset="0"/>
              <a:ea typeface="Verdana" panose="020B0604030504040204" pitchFamily="34" charset="0"/>
            </a:endParaRPr>
          </a:p>
          <a:p>
            <a:r>
              <a:rPr lang="en-US" sz="1100" dirty="0">
                <a:effectLst/>
                <a:latin typeface="Verdana" panose="020B0604030504040204" pitchFamily="34" charset="0"/>
                <a:ea typeface="Verdana" panose="020B0604030504040204" pitchFamily="34" charset="0"/>
              </a:rPr>
              <a:t>…..</a:t>
            </a:r>
          </a:p>
          <a:p>
            <a:r>
              <a:rPr lang="el-GR" sz="1100" dirty="0">
                <a:effectLst/>
                <a:latin typeface="Verdana" panose="020B0604030504040204" pitchFamily="34" charset="0"/>
                <a:ea typeface="Verdana" panose="020B0604030504040204" pitchFamily="34" charset="0"/>
              </a:rPr>
              <a:t>Σε επίπεδο διαπίστευσης, ο οργανισμός καλείται να υποβάλει έκθεση προόδου τουλάχιστον μία φορά σε διάστημα 5 ετών. </a:t>
            </a:r>
          </a:p>
          <a:p>
            <a:r>
              <a:rPr lang="el-GR" sz="1100" dirty="0">
                <a:effectLst/>
                <a:latin typeface="Verdana" panose="020B0604030504040204" pitchFamily="34" charset="0"/>
                <a:ea typeface="Verdana" panose="020B0604030504040204" pitchFamily="34" charset="0"/>
              </a:rPr>
              <a:t>Για την παρούσα προγραμματική περίοδο, η ΕΥ θα ενημερώσει για το διάστημα κατά το οποίο οι διαπιστευμένοι οργανισμοί θα πρέπει να την υποβάλουν.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dirty="0">
                <a:effectLst/>
                <a:latin typeface="Verdana" panose="020B0604030504040204" pitchFamily="34" charset="0"/>
                <a:ea typeface="Verdana" panose="020B0604030504040204" pitchFamily="34" charset="0"/>
              </a:rPr>
              <a:t>Η έκθεση </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θα</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πρέπει να καλύπτει τον τρόπο με τον οποίο διασφαλίζεται:</a:t>
            </a:r>
          </a:p>
          <a:p>
            <a:endParaRPr lang="el-GR" sz="1100" dirty="0">
              <a:effectLst/>
              <a:latin typeface="Verdana" panose="020B0604030504040204" pitchFamily="34" charset="0"/>
              <a:ea typeface="Verdana" panose="020B0604030504040204" pitchFamily="34" charset="0"/>
            </a:endParaRPr>
          </a:p>
          <a:p>
            <a:pPr marL="342900" lvl="0" indent="-342900">
              <a:buFont typeface="+mj-lt"/>
              <a:buAutoNum type="arabicPeriod"/>
              <a:tabLst>
                <a:tab pos="457200" algn="l"/>
              </a:tabLst>
            </a:pPr>
            <a:r>
              <a:rPr lang="el-GR" sz="1100" dirty="0">
                <a:effectLst/>
                <a:latin typeface="Verdana" panose="020B0604030504040204" pitchFamily="34" charset="0"/>
                <a:ea typeface="Verdana" panose="020B0604030504040204" pitchFamily="34" charset="0"/>
              </a:rPr>
              <a:t>η τήρηση των προτύπων ποιότητας </a:t>
            </a:r>
            <a:r>
              <a:rPr lang="en-US" sz="1100" dirty="0">
                <a:effectLst/>
                <a:latin typeface="Verdana" panose="020B0604030504040204" pitchFamily="34" charset="0"/>
                <a:ea typeface="Verdana" panose="020B0604030504040204" pitchFamily="34" charset="0"/>
              </a:rPr>
              <a:t>Erasmus</a:t>
            </a:r>
            <a:r>
              <a:rPr lang="el-GR" sz="1100" dirty="0">
                <a:effectLst/>
                <a:latin typeface="Verdana" panose="020B0604030504040204" pitchFamily="34" charset="0"/>
                <a:ea typeface="Verdana" panose="020B0604030504040204" pitchFamily="34" charset="0"/>
              </a:rPr>
              <a:t>, </a:t>
            </a:r>
            <a:endParaRPr lang="el-GR" sz="1100" dirty="0">
              <a:solidFill>
                <a:schemeClr val="tx1"/>
              </a:solidFill>
              <a:effectLst/>
              <a:latin typeface="Verdana" panose="020B0604030504040204" pitchFamily="34" charset="0"/>
              <a:ea typeface="Verdana" panose="020B0604030504040204" pitchFamily="34" charset="0"/>
              <a:cs typeface="+mn-cs"/>
            </a:endParaRPr>
          </a:p>
          <a:p>
            <a:pPr marL="342900" lvl="0" indent="-342900">
              <a:buFont typeface="+mj-lt"/>
              <a:buAutoNum type="arabicPeriod"/>
              <a:tabLst>
                <a:tab pos="457200" algn="l"/>
              </a:tabLst>
            </a:pP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 πρόοδος ως προς την επίτευξη των  στόχων του </a:t>
            </a:r>
            <a:r>
              <a:rPr lang="el-GR" sz="1100"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Erasmu</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s Plan</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endPar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342900" lvl="0" indent="-342900">
              <a:buFont typeface="+mj-lt"/>
              <a:buAutoNum type="arabicPeriod"/>
              <a:tabLst>
                <a:tab pos="457200" algn="l"/>
              </a:tabLst>
            </a:pP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 </a:t>
            </a:r>
            <a:r>
              <a:rPr lang="el-GR" sz="1100"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επικαιροποίηση</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του</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n-GB"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Erasmus Plan</a:t>
            </a:r>
            <a:endPar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0" lvl="0" indent="0">
              <a:buFont typeface="+mj-lt"/>
              <a:buNone/>
              <a:tabLst>
                <a:tab pos="457200" algn="l"/>
              </a:tabLst>
            </a:pPr>
            <a:endParaRPr lang="el-GR" sz="1100" dirty="0">
              <a:effectLst/>
              <a:latin typeface="Verdana" panose="020B0604030504040204" pitchFamily="34" charset="0"/>
              <a:ea typeface="Verdana" panose="020B0604030504040204" pitchFamily="34" charset="0"/>
            </a:endParaRP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Όσον αφορά την </a:t>
            </a:r>
            <a:r>
              <a:rPr lang="el-GR" sz="1100" dirty="0" err="1">
                <a:effectLst/>
                <a:latin typeface="Verdana" panose="020B0604030504040204" pitchFamily="34" charset="0"/>
                <a:ea typeface="Verdana" panose="020B0604030504040204" pitchFamily="34" charset="0"/>
              </a:rPr>
              <a:t>επικαιροποίηση</a:t>
            </a:r>
            <a:r>
              <a:rPr lang="el-GR" sz="1100" dirty="0">
                <a:effectLst/>
                <a:latin typeface="Verdana" panose="020B0604030504040204" pitchFamily="34" charset="0"/>
                <a:ea typeface="Verdana" panose="020B0604030504040204" pitchFamily="34" charset="0"/>
              </a:rPr>
              <a:t> του Ε</a:t>
            </a:r>
            <a:r>
              <a:rPr lang="en-US" sz="1100" dirty="0">
                <a:effectLst/>
                <a:latin typeface="Verdana" panose="020B0604030504040204" pitchFamily="34" charset="0"/>
                <a:ea typeface="Verdana" panose="020B0604030504040204" pitchFamily="34" charset="0"/>
              </a:rPr>
              <a:t>P, </a:t>
            </a:r>
            <a:r>
              <a:rPr lang="el-GR" sz="1100" dirty="0">
                <a:effectLst/>
                <a:latin typeface="Verdana" panose="020B0604030504040204" pitchFamily="34" charset="0"/>
                <a:ea typeface="Verdana" panose="020B0604030504040204" pitchFamily="34" charset="0"/>
              </a:rPr>
              <a:t>πρέπει να ανανεώσετε το ΕΡ σας εάν έχει «λήξει» και αναμένουμε να ετοιμαστεί η όλη διαδικασία μέσω του ΒΜ.</a:t>
            </a: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Ουσιαστικά κατά την αίτησή σας έχετε δηλώσει την περίοδο ισχύος του ΕΡ, από δύο μέχρι πέντε χρόνια. Εάν η περίοδος αυτή έχει ολοκληρωθεί, τότε πρέπει να γίνει ανανέωση του ΕΡ. Επίσης, μπορείτε να </a:t>
            </a:r>
            <a:r>
              <a:rPr lang="el-GR" sz="1100" dirty="0" err="1">
                <a:effectLst/>
                <a:latin typeface="Verdana" panose="020B0604030504040204" pitchFamily="34" charset="0"/>
                <a:ea typeface="Verdana" panose="020B0604030504040204" pitchFamily="34" charset="0"/>
              </a:rPr>
              <a:t>επικαιροποιήσετε</a:t>
            </a:r>
            <a:r>
              <a:rPr lang="el-GR" sz="1100" dirty="0">
                <a:effectLst/>
                <a:latin typeface="Verdana" panose="020B0604030504040204" pitchFamily="34" charset="0"/>
                <a:ea typeface="Verdana" panose="020B0604030504040204" pitchFamily="34" charset="0"/>
              </a:rPr>
              <a:t> το ΕΡ σε περίπτωση που υπήρχαν αλλαγές εντός του οργανισμού σας οι οποίες επηρεάζουν με κάποιο τρόπο τους στόχους που έχουν τεθεί. </a:t>
            </a: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Κατά την </a:t>
            </a:r>
            <a:r>
              <a:rPr lang="el-GR" sz="1100" dirty="0" err="1">
                <a:effectLst/>
                <a:latin typeface="Verdana" panose="020B0604030504040204" pitchFamily="34" charset="0"/>
                <a:ea typeface="Verdana" panose="020B0604030504040204" pitchFamily="34" charset="0"/>
              </a:rPr>
              <a:t>επικαιροποίηση</a:t>
            </a:r>
            <a:r>
              <a:rPr lang="el-GR" sz="1100" dirty="0">
                <a:effectLst/>
                <a:latin typeface="Verdana" panose="020B0604030504040204" pitchFamily="34" charset="0"/>
                <a:ea typeface="Verdana" panose="020B0604030504040204" pitchFamily="34" charset="0"/>
              </a:rPr>
              <a:t> του </a:t>
            </a:r>
            <a:r>
              <a:rPr lang="en-GB" sz="1100" dirty="0">
                <a:effectLst/>
                <a:latin typeface="Verdana" panose="020B0604030504040204" pitchFamily="34" charset="0"/>
                <a:ea typeface="Verdana" panose="020B0604030504040204" pitchFamily="34" charset="0"/>
              </a:rPr>
              <a:t>Erasmus Plan </a:t>
            </a:r>
            <a:r>
              <a:rPr lang="el-GR" sz="1100" dirty="0">
                <a:effectLst/>
                <a:latin typeface="Verdana" panose="020B0604030504040204" pitchFamily="34" charset="0"/>
                <a:ea typeface="Verdana" panose="020B0604030504040204" pitchFamily="34" charset="0"/>
              </a:rPr>
              <a:t>ένας οργανισμός μπορεί να αιτηθεί τροποποίηση της Διαπίστευσης σε Διαπίστευση Κοινοπραξίας ή να σταματήσει να είναι μέλος κοινοπραξίας. </a:t>
            </a:r>
          </a:p>
          <a:p>
            <a:endParaRPr lang="el-GR" sz="1100" dirty="0">
              <a:effectLst/>
              <a:latin typeface="Verdana" panose="020B0604030504040204" pitchFamily="34" charset="0"/>
              <a:ea typeface="Verdana" panose="020B0604030504040204" pitchFamily="34" charset="0"/>
            </a:endParaRPr>
          </a:p>
          <a:p>
            <a:r>
              <a:rPr lang="el-GR" sz="1100" dirty="0">
                <a:effectLst/>
                <a:latin typeface="Verdana" panose="020B0604030504040204" pitchFamily="34" charset="0"/>
                <a:ea typeface="Verdana" panose="020B0604030504040204" pitchFamily="34" charset="0"/>
              </a:rPr>
              <a:t>Πέραν της έκθεσης προόδου, η ΕΥ μπορεί να διοργανώσει επίσημους ελέγχους, επισκέψεις παρακολούθησης ή άλλες δραστηριότητες για την παρακολούθηση των διαπιστευμένων οργανισμών, τη διασφάλιση των προτύπων ποιότητας καθώς και για παροχή στήριξης στους οργανισμούς. </a:t>
            </a:r>
          </a:p>
          <a:p>
            <a:endParaRPr lang="el-GR" sz="1100" dirty="0">
              <a:effectLst/>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n-US"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B</a:t>
            </a:r>
            <a:r>
              <a:rPr lang="el-GR" sz="1100" i="1"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άσει</a:t>
            </a:r>
            <a:r>
              <a:rPr lang="el-GR"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των επιδόσεων του Διαπιστευμένου Οργανισμού, η ΕΥ μπορεί να τροποποιήσει τον αριθμό και το χρονοδιάγραμμα των Εκθέσεων Προόδου.</a:t>
            </a:r>
            <a:endParaRPr lang="en-GB" sz="1100" dirty="0">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a16="http://schemas.microsoft.com/office/drawing/2014/main" id="{78FBB614-6577-BCAA-A5E0-00D7AA6AA6D9}"/>
              </a:ext>
            </a:extLst>
          </p:cNvPr>
          <p:cNvSpPr>
            <a:spLocks noGrp="1"/>
          </p:cNvSpPr>
          <p:nvPr>
            <p:ph type="sldNum" sz="quarter" idx="10"/>
          </p:nvPr>
        </p:nvSpPr>
        <p:spPr/>
        <p:txBody>
          <a:bodyPr/>
          <a:lstStyle/>
          <a:p>
            <a:fld id="{C05BEA0F-6C61-4412-98B4-3B1B2AF6C74C}" type="slidenum">
              <a:rPr lang="en-GB" smtClean="0"/>
              <a:t>23</a:t>
            </a:fld>
            <a:endParaRPr lang="en-GB"/>
          </a:p>
        </p:txBody>
      </p:sp>
    </p:spTree>
    <p:extLst>
      <p:ext uri="{BB962C8B-B14F-4D97-AF65-F5344CB8AC3E}">
        <p14:creationId xmlns:p14="http://schemas.microsoft.com/office/powerpoint/2010/main" val="37716967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A8AD6-3331-B6D2-32F0-940627D1C8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39F89F-EB3B-E714-3948-007AAC487D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4C487F-1EDE-4D16-F850-5DB379AAC8D3}"/>
              </a:ext>
            </a:extLst>
          </p:cNvPr>
          <p:cNvSpPr>
            <a:spLocks noGrp="1"/>
          </p:cNvSpPr>
          <p:nvPr>
            <p:ph type="body" idx="1"/>
          </p:nvPr>
        </p:nvSpPr>
        <p:spPr/>
        <p:txBody>
          <a:bodyPr/>
          <a:lstStyle/>
          <a:p>
            <a:r>
              <a:rPr lang="el-GR" sz="1100" dirty="0">
                <a:latin typeface="Verdana" panose="020B0604030504040204" pitchFamily="34" charset="0"/>
                <a:ea typeface="Verdana" panose="020B0604030504040204" pitchFamily="34" charset="0"/>
              </a:rPr>
              <a:t>Έκθεση Περάτωσης ή αλλιώς Τελική Έκθεση:</a:t>
            </a:r>
            <a:r>
              <a:rPr lang="el-GR" sz="1100" baseline="0" dirty="0">
                <a:latin typeface="Verdana" panose="020B0604030504040204" pitchFamily="34" charset="0"/>
                <a:ea typeface="Verdana" panose="020B0604030504040204" pitchFamily="34" charset="0"/>
              </a:rPr>
              <a:t> Όπου χρησιμοποιούνται έ</a:t>
            </a:r>
            <a:r>
              <a:rPr lang="el-GR" sz="1100" dirty="0">
                <a:latin typeface="Verdana" panose="020B0604030504040204" pitchFamily="34" charset="0"/>
                <a:ea typeface="Verdana" panose="020B0604030504040204" pitchFamily="34" charset="0"/>
              </a:rPr>
              <a:t>να κοινό σύνολο κριτηρίων αξιολόγησης για τη μέτρηση του βαθμού στον οποίο υλοποιήθηκε το έργο σύμφωνα με τους στόχους που έχουν καθοριστεί και μπορείτε να τους δείτε ξεκάθαρα στη σελίδα 3 της ΤΕ:</a:t>
            </a:r>
          </a:p>
          <a:p>
            <a:pPr marL="285750" indent="-285750">
              <a:buFont typeface="Arial" panose="020B0604020202020204" pitchFamily="34" charset="0"/>
              <a:buChar char="•"/>
            </a:pPr>
            <a:r>
              <a:rPr lang="el-GR" sz="1100" dirty="0">
                <a:latin typeface="Verdana" panose="020B0604030504040204" pitchFamily="34" charset="0"/>
                <a:ea typeface="Verdana" panose="020B0604030504040204" pitchFamily="34" charset="0"/>
              </a:rPr>
              <a:t>Επίτευξη στόχων και συνάρτηση με τους στόχους του </a:t>
            </a:r>
            <a:r>
              <a:rPr lang="en-US" sz="1100" dirty="0">
                <a:latin typeface="Verdana" panose="020B0604030504040204" pitchFamily="34" charset="0"/>
                <a:ea typeface="Verdana" panose="020B0604030504040204" pitchFamily="34" charset="0"/>
              </a:rPr>
              <a:t>Erasmus plan – 50 </a:t>
            </a:r>
            <a:r>
              <a:rPr lang="el-GR" sz="1100" dirty="0">
                <a:latin typeface="Verdana" panose="020B0604030504040204" pitchFamily="34" charset="0"/>
                <a:ea typeface="Verdana" panose="020B0604030504040204" pitchFamily="34" charset="0"/>
              </a:rPr>
              <a:t>βαθμοί</a:t>
            </a:r>
            <a:endParaRPr lang="en-US" sz="11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l-GR" sz="1100" dirty="0">
                <a:latin typeface="Verdana" panose="020B0604030504040204" pitchFamily="34" charset="0"/>
                <a:ea typeface="Verdana" panose="020B0604030504040204" pitchFamily="34" charset="0"/>
              </a:rPr>
              <a:t>Συμμόρφωση με  Ε</a:t>
            </a:r>
            <a:r>
              <a:rPr lang="en-US" sz="1100" dirty="0" err="1">
                <a:latin typeface="Verdana" panose="020B0604030504040204" pitchFamily="34" charset="0"/>
                <a:ea typeface="Verdana" panose="020B0604030504040204" pitchFamily="34" charset="0"/>
              </a:rPr>
              <a:t>rasmus</a:t>
            </a:r>
            <a:r>
              <a:rPr lang="en-US" sz="1100" dirty="0">
                <a:latin typeface="Verdana" panose="020B0604030504040204" pitchFamily="34" charset="0"/>
                <a:ea typeface="Verdana" panose="020B0604030504040204" pitchFamily="34" charset="0"/>
              </a:rPr>
              <a:t> Quality standards – 50 </a:t>
            </a:r>
            <a:r>
              <a:rPr lang="el-GR" sz="1100" dirty="0">
                <a:latin typeface="Verdana" panose="020B0604030504040204" pitchFamily="34" charset="0"/>
                <a:ea typeface="Verdana" panose="020B0604030504040204" pitchFamily="34" charset="0"/>
              </a:rPr>
              <a:t>βαθμοί</a:t>
            </a:r>
            <a:endParaRPr lang="en-US" sz="1100" dirty="0">
              <a:latin typeface="Verdana" panose="020B0604030504040204" pitchFamily="34" charset="0"/>
              <a:ea typeface="Verdana" panose="020B0604030504040204" pitchFamily="34" charset="0"/>
            </a:endParaRPr>
          </a:p>
          <a:p>
            <a:r>
              <a:rPr lang="en-US" sz="1100" dirty="0">
                <a:effectLst/>
                <a:latin typeface="Verdana" panose="020B0604030504040204" pitchFamily="34" charset="0"/>
                <a:ea typeface="Verdana" panose="020B0604030504040204" pitchFamily="34" charset="0"/>
              </a:rPr>
              <a:t>…..</a:t>
            </a:r>
          </a:p>
          <a:p>
            <a:r>
              <a:rPr lang="el-GR" sz="1100" dirty="0">
                <a:effectLst/>
                <a:latin typeface="Verdana" panose="020B0604030504040204" pitchFamily="34" charset="0"/>
                <a:ea typeface="Verdana" panose="020B0604030504040204" pitchFamily="34" charset="0"/>
              </a:rPr>
              <a:t>Σε επίπεδο διαπίστευσης, ο οργανισμός καλείται να υποβάλει έκθεση προόδου τουλάχιστον μία φορά σε διάστημα 5 ετών. </a:t>
            </a:r>
          </a:p>
          <a:p>
            <a:r>
              <a:rPr lang="el-GR" sz="1100" dirty="0">
                <a:effectLst/>
                <a:latin typeface="Verdana" panose="020B0604030504040204" pitchFamily="34" charset="0"/>
                <a:ea typeface="Verdana" panose="020B0604030504040204" pitchFamily="34" charset="0"/>
              </a:rPr>
              <a:t>Για την παρούσα προγραμματική περίοδο, η ΕΥ θα ενημερώσει για το διάστημα κατά το οποίο οι διαπιστευμένοι οργανισμοί θα πρέπει να την υποβάλουν.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dirty="0">
                <a:effectLst/>
                <a:latin typeface="Verdana" panose="020B0604030504040204" pitchFamily="34" charset="0"/>
                <a:ea typeface="Verdana" panose="020B0604030504040204" pitchFamily="34" charset="0"/>
              </a:rPr>
              <a:t>Η έκθεση </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θα</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πρέπει να καλύπτει τον τρόπο με τον οποίο διασφαλίζεται:</a:t>
            </a:r>
          </a:p>
          <a:p>
            <a:endParaRPr lang="el-GR" sz="1100" dirty="0">
              <a:effectLst/>
              <a:latin typeface="Verdana" panose="020B0604030504040204" pitchFamily="34" charset="0"/>
              <a:ea typeface="Verdana" panose="020B0604030504040204" pitchFamily="34" charset="0"/>
            </a:endParaRPr>
          </a:p>
          <a:p>
            <a:pPr marL="342900" lvl="0" indent="-342900">
              <a:buFont typeface="+mj-lt"/>
              <a:buAutoNum type="arabicPeriod"/>
              <a:tabLst>
                <a:tab pos="457200" algn="l"/>
              </a:tabLst>
            </a:pPr>
            <a:r>
              <a:rPr lang="el-GR" sz="1100" dirty="0">
                <a:effectLst/>
                <a:latin typeface="Verdana" panose="020B0604030504040204" pitchFamily="34" charset="0"/>
                <a:ea typeface="Verdana" panose="020B0604030504040204" pitchFamily="34" charset="0"/>
              </a:rPr>
              <a:t>η τήρηση των προτύπων ποιότητας </a:t>
            </a:r>
            <a:r>
              <a:rPr lang="en-US" sz="1100" dirty="0">
                <a:effectLst/>
                <a:latin typeface="Verdana" panose="020B0604030504040204" pitchFamily="34" charset="0"/>
                <a:ea typeface="Verdana" panose="020B0604030504040204" pitchFamily="34" charset="0"/>
              </a:rPr>
              <a:t>Erasmus</a:t>
            </a:r>
            <a:r>
              <a:rPr lang="el-GR" sz="1100" dirty="0">
                <a:effectLst/>
                <a:latin typeface="Verdana" panose="020B0604030504040204" pitchFamily="34" charset="0"/>
                <a:ea typeface="Verdana" panose="020B0604030504040204" pitchFamily="34" charset="0"/>
              </a:rPr>
              <a:t>, </a:t>
            </a:r>
            <a:endParaRPr lang="el-GR" sz="1100" dirty="0">
              <a:solidFill>
                <a:schemeClr val="tx1"/>
              </a:solidFill>
              <a:effectLst/>
              <a:latin typeface="Verdana" panose="020B0604030504040204" pitchFamily="34" charset="0"/>
              <a:ea typeface="Verdana" panose="020B0604030504040204" pitchFamily="34" charset="0"/>
              <a:cs typeface="+mn-cs"/>
            </a:endParaRPr>
          </a:p>
          <a:p>
            <a:pPr marL="342900" lvl="0" indent="-342900">
              <a:buFont typeface="+mj-lt"/>
              <a:buAutoNum type="arabicPeriod"/>
              <a:tabLst>
                <a:tab pos="457200" algn="l"/>
              </a:tabLst>
            </a:pP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 πρόοδος ως προς την επίτευξη των  στόχων του </a:t>
            </a:r>
            <a:r>
              <a:rPr lang="el-GR" sz="1100"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Erasmu</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s Plan</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endPar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342900" lvl="0" indent="-342900">
              <a:buFont typeface="+mj-lt"/>
              <a:buAutoNum type="arabicPeriod"/>
              <a:tabLst>
                <a:tab pos="457200" algn="l"/>
              </a:tabLst>
            </a:pP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 </a:t>
            </a:r>
            <a:r>
              <a:rPr lang="el-GR" sz="1100"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επικαιροποίηση</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του</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n-GB"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Erasmus Plan</a:t>
            </a:r>
            <a:endPar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0" lvl="0" indent="0">
              <a:buFont typeface="+mj-lt"/>
              <a:buNone/>
              <a:tabLst>
                <a:tab pos="457200" algn="l"/>
              </a:tabLst>
            </a:pPr>
            <a:endParaRPr lang="el-GR" sz="1100" dirty="0">
              <a:effectLst/>
              <a:latin typeface="Verdana" panose="020B0604030504040204" pitchFamily="34" charset="0"/>
              <a:ea typeface="Verdana" panose="020B0604030504040204" pitchFamily="34" charset="0"/>
            </a:endParaRP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Όσον αφορά την </a:t>
            </a:r>
            <a:r>
              <a:rPr lang="el-GR" sz="1100" dirty="0" err="1">
                <a:effectLst/>
                <a:latin typeface="Verdana" panose="020B0604030504040204" pitchFamily="34" charset="0"/>
                <a:ea typeface="Verdana" panose="020B0604030504040204" pitchFamily="34" charset="0"/>
              </a:rPr>
              <a:t>επικαιροποίηση</a:t>
            </a:r>
            <a:r>
              <a:rPr lang="el-GR" sz="1100" dirty="0">
                <a:effectLst/>
                <a:latin typeface="Verdana" panose="020B0604030504040204" pitchFamily="34" charset="0"/>
                <a:ea typeface="Verdana" panose="020B0604030504040204" pitchFamily="34" charset="0"/>
              </a:rPr>
              <a:t> του Ε</a:t>
            </a:r>
            <a:r>
              <a:rPr lang="en-US" sz="1100" dirty="0">
                <a:effectLst/>
                <a:latin typeface="Verdana" panose="020B0604030504040204" pitchFamily="34" charset="0"/>
                <a:ea typeface="Verdana" panose="020B0604030504040204" pitchFamily="34" charset="0"/>
              </a:rPr>
              <a:t>P, </a:t>
            </a:r>
            <a:r>
              <a:rPr lang="el-GR" sz="1100" dirty="0">
                <a:effectLst/>
                <a:latin typeface="Verdana" panose="020B0604030504040204" pitchFamily="34" charset="0"/>
                <a:ea typeface="Verdana" panose="020B0604030504040204" pitchFamily="34" charset="0"/>
              </a:rPr>
              <a:t>πρέπει να ανανεώσετε το ΕΡ σας εάν έχει «λήξει» και αναμένουμε να ετοιμαστεί η όλη διαδικασία μέσω του ΒΜ.</a:t>
            </a: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Ουσιαστικά κατά την αίτησή σας έχετε δηλώσει την περίοδο ισχύος του ΕΡ, από δύο μέχρι πέντε χρόνια. Εάν η περίοδος αυτή έχει ολοκληρωθεί, τότε πρέπει να γίνει ανανέωση του ΕΡ. Επίσης, μπορείτε να </a:t>
            </a:r>
            <a:r>
              <a:rPr lang="el-GR" sz="1100" dirty="0" err="1">
                <a:effectLst/>
                <a:latin typeface="Verdana" panose="020B0604030504040204" pitchFamily="34" charset="0"/>
                <a:ea typeface="Verdana" panose="020B0604030504040204" pitchFamily="34" charset="0"/>
              </a:rPr>
              <a:t>επικαιροποιήσετε</a:t>
            </a:r>
            <a:r>
              <a:rPr lang="el-GR" sz="1100" dirty="0">
                <a:effectLst/>
                <a:latin typeface="Verdana" panose="020B0604030504040204" pitchFamily="34" charset="0"/>
                <a:ea typeface="Verdana" panose="020B0604030504040204" pitchFamily="34" charset="0"/>
              </a:rPr>
              <a:t> το ΕΡ σε περίπτωση που υπήρχαν αλλαγές εντός του οργανισμού σας οι οποίες επηρεάζουν με κάποιο τρόπο τους στόχους που έχουν τεθεί. </a:t>
            </a: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Κατά την </a:t>
            </a:r>
            <a:r>
              <a:rPr lang="el-GR" sz="1100" dirty="0" err="1">
                <a:effectLst/>
                <a:latin typeface="Verdana" panose="020B0604030504040204" pitchFamily="34" charset="0"/>
                <a:ea typeface="Verdana" panose="020B0604030504040204" pitchFamily="34" charset="0"/>
              </a:rPr>
              <a:t>επικαιροποίηση</a:t>
            </a:r>
            <a:r>
              <a:rPr lang="el-GR" sz="1100" dirty="0">
                <a:effectLst/>
                <a:latin typeface="Verdana" panose="020B0604030504040204" pitchFamily="34" charset="0"/>
                <a:ea typeface="Verdana" panose="020B0604030504040204" pitchFamily="34" charset="0"/>
              </a:rPr>
              <a:t> του </a:t>
            </a:r>
            <a:r>
              <a:rPr lang="en-GB" sz="1100" dirty="0">
                <a:effectLst/>
                <a:latin typeface="Verdana" panose="020B0604030504040204" pitchFamily="34" charset="0"/>
                <a:ea typeface="Verdana" panose="020B0604030504040204" pitchFamily="34" charset="0"/>
              </a:rPr>
              <a:t>Erasmus Plan </a:t>
            </a:r>
            <a:r>
              <a:rPr lang="el-GR" sz="1100" dirty="0">
                <a:effectLst/>
                <a:latin typeface="Verdana" panose="020B0604030504040204" pitchFamily="34" charset="0"/>
                <a:ea typeface="Verdana" panose="020B0604030504040204" pitchFamily="34" charset="0"/>
              </a:rPr>
              <a:t>ένας οργανισμός μπορεί να αιτηθεί τροποποίηση της Διαπίστευσης σε Διαπίστευση Κοινοπραξίας ή να σταματήσει να είναι μέλος κοινοπραξίας. </a:t>
            </a:r>
          </a:p>
          <a:p>
            <a:endParaRPr lang="el-GR" sz="1100" dirty="0">
              <a:effectLst/>
              <a:latin typeface="Verdana" panose="020B0604030504040204" pitchFamily="34" charset="0"/>
              <a:ea typeface="Verdana" panose="020B0604030504040204" pitchFamily="34" charset="0"/>
            </a:endParaRPr>
          </a:p>
          <a:p>
            <a:r>
              <a:rPr lang="el-GR" sz="1100" dirty="0">
                <a:effectLst/>
                <a:latin typeface="Verdana" panose="020B0604030504040204" pitchFamily="34" charset="0"/>
                <a:ea typeface="Verdana" panose="020B0604030504040204" pitchFamily="34" charset="0"/>
              </a:rPr>
              <a:t>Πέραν της έκθεσης προόδου, η ΕΥ μπορεί να διοργανώσει επίσημους ελέγχους, επισκέψεις παρακολούθησης ή άλλες δραστηριότητες για την παρακολούθηση των διαπιστευμένων οργανισμών, τη διασφάλιση των προτύπων ποιότητας καθώς και για παροχή στήριξης στους οργανισμούς. </a:t>
            </a:r>
          </a:p>
          <a:p>
            <a:endParaRPr lang="el-GR" sz="1100" dirty="0">
              <a:effectLst/>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n-US"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B</a:t>
            </a:r>
            <a:r>
              <a:rPr lang="el-GR" sz="1100" i="1"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άσει</a:t>
            </a:r>
            <a:r>
              <a:rPr lang="el-GR"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των επιδόσεων του Διαπιστευμένου Οργανισμού, η ΕΥ μπορεί να τροποποιήσει τον αριθμό και το χρονοδιάγραμμα των Εκθέσεων Προόδου.</a:t>
            </a:r>
            <a:endParaRPr lang="en-GB" sz="1100" dirty="0">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a16="http://schemas.microsoft.com/office/drawing/2014/main" id="{687AD73D-9276-F2D3-809C-D914264E529B}"/>
              </a:ext>
            </a:extLst>
          </p:cNvPr>
          <p:cNvSpPr>
            <a:spLocks noGrp="1"/>
          </p:cNvSpPr>
          <p:nvPr>
            <p:ph type="sldNum" sz="quarter" idx="10"/>
          </p:nvPr>
        </p:nvSpPr>
        <p:spPr/>
        <p:txBody>
          <a:bodyPr/>
          <a:lstStyle/>
          <a:p>
            <a:fld id="{C05BEA0F-6C61-4412-98B4-3B1B2AF6C74C}" type="slidenum">
              <a:rPr lang="en-GB" smtClean="0"/>
              <a:t>24</a:t>
            </a:fld>
            <a:endParaRPr lang="en-GB"/>
          </a:p>
        </p:txBody>
      </p:sp>
    </p:spTree>
    <p:extLst>
      <p:ext uri="{BB962C8B-B14F-4D97-AF65-F5344CB8AC3E}">
        <p14:creationId xmlns:p14="http://schemas.microsoft.com/office/powerpoint/2010/main" val="40367443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A8AD6-3331-B6D2-32F0-940627D1C8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39F89F-EB3B-E714-3948-007AAC487D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4C487F-1EDE-4D16-F850-5DB379AAC8D3}"/>
              </a:ext>
            </a:extLst>
          </p:cNvPr>
          <p:cNvSpPr>
            <a:spLocks noGrp="1"/>
          </p:cNvSpPr>
          <p:nvPr>
            <p:ph type="body" idx="1"/>
          </p:nvPr>
        </p:nvSpPr>
        <p:spPr/>
        <p:txBody>
          <a:bodyPr/>
          <a:lstStyle/>
          <a:p>
            <a:r>
              <a:rPr lang="el-GR" sz="1100" dirty="0">
                <a:latin typeface="Verdana" panose="020B0604030504040204" pitchFamily="34" charset="0"/>
                <a:ea typeface="Verdana" panose="020B0604030504040204" pitchFamily="34" charset="0"/>
              </a:rPr>
              <a:t>Έκθεση Περάτωσης ή αλλιώς Τελική Έκθεση:</a:t>
            </a:r>
            <a:r>
              <a:rPr lang="el-GR" sz="1100" baseline="0" dirty="0">
                <a:latin typeface="Verdana" panose="020B0604030504040204" pitchFamily="34" charset="0"/>
                <a:ea typeface="Verdana" panose="020B0604030504040204" pitchFamily="34" charset="0"/>
              </a:rPr>
              <a:t> Όπου χρησιμοποιούνται έ</a:t>
            </a:r>
            <a:r>
              <a:rPr lang="el-GR" sz="1100" dirty="0">
                <a:latin typeface="Verdana" panose="020B0604030504040204" pitchFamily="34" charset="0"/>
                <a:ea typeface="Verdana" panose="020B0604030504040204" pitchFamily="34" charset="0"/>
              </a:rPr>
              <a:t>να κοινό σύνολο κριτηρίων αξιολόγησης για τη μέτρηση του βαθμού στον οποίο υλοποιήθηκε το έργο σύμφωνα με τους στόχους που έχουν καθοριστεί και μπορείτε να τους δείτε ξεκάθαρα στη σελίδα 3 της ΤΕ:</a:t>
            </a:r>
          </a:p>
          <a:p>
            <a:pPr marL="285750" indent="-285750">
              <a:buFont typeface="Arial" panose="020B0604020202020204" pitchFamily="34" charset="0"/>
              <a:buChar char="•"/>
            </a:pPr>
            <a:r>
              <a:rPr lang="el-GR" sz="1100" dirty="0">
                <a:latin typeface="Verdana" panose="020B0604030504040204" pitchFamily="34" charset="0"/>
                <a:ea typeface="Verdana" panose="020B0604030504040204" pitchFamily="34" charset="0"/>
              </a:rPr>
              <a:t>Επίτευξη στόχων και συνάρτηση με τους στόχους του </a:t>
            </a:r>
            <a:r>
              <a:rPr lang="en-US" sz="1100" dirty="0">
                <a:latin typeface="Verdana" panose="020B0604030504040204" pitchFamily="34" charset="0"/>
                <a:ea typeface="Verdana" panose="020B0604030504040204" pitchFamily="34" charset="0"/>
              </a:rPr>
              <a:t>Erasmus plan – 50 </a:t>
            </a:r>
            <a:r>
              <a:rPr lang="el-GR" sz="1100" dirty="0">
                <a:latin typeface="Verdana" panose="020B0604030504040204" pitchFamily="34" charset="0"/>
                <a:ea typeface="Verdana" panose="020B0604030504040204" pitchFamily="34" charset="0"/>
              </a:rPr>
              <a:t>βαθμοί</a:t>
            </a:r>
            <a:endParaRPr lang="en-US" sz="11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l-GR" sz="1100" dirty="0">
                <a:latin typeface="Verdana" panose="020B0604030504040204" pitchFamily="34" charset="0"/>
                <a:ea typeface="Verdana" panose="020B0604030504040204" pitchFamily="34" charset="0"/>
              </a:rPr>
              <a:t>Συμμόρφωση με  Ε</a:t>
            </a:r>
            <a:r>
              <a:rPr lang="en-US" sz="1100" dirty="0" err="1">
                <a:latin typeface="Verdana" panose="020B0604030504040204" pitchFamily="34" charset="0"/>
                <a:ea typeface="Verdana" panose="020B0604030504040204" pitchFamily="34" charset="0"/>
              </a:rPr>
              <a:t>rasmus</a:t>
            </a:r>
            <a:r>
              <a:rPr lang="en-US" sz="1100" dirty="0">
                <a:latin typeface="Verdana" panose="020B0604030504040204" pitchFamily="34" charset="0"/>
                <a:ea typeface="Verdana" panose="020B0604030504040204" pitchFamily="34" charset="0"/>
              </a:rPr>
              <a:t> Quality standards – 50 </a:t>
            </a:r>
            <a:r>
              <a:rPr lang="el-GR" sz="1100" dirty="0">
                <a:latin typeface="Verdana" panose="020B0604030504040204" pitchFamily="34" charset="0"/>
                <a:ea typeface="Verdana" panose="020B0604030504040204" pitchFamily="34" charset="0"/>
              </a:rPr>
              <a:t>βαθμοί</a:t>
            </a:r>
            <a:endParaRPr lang="en-US" sz="1100" dirty="0">
              <a:latin typeface="Verdana" panose="020B0604030504040204" pitchFamily="34" charset="0"/>
              <a:ea typeface="Verdana" panose="020B0604030504040204" pitchFamily="34" charset="0"/>
            </a:endParaRPr>
          </a:p>
          <a:p>
            <a:r>
              <a:rPr lang="en-US" sz="1100" dirty="0">
                <a:effectLst/>
                <a:latin typeface="Verdana" panose="020B0604030504040204" pitchFamily="34" charset="0"/>
                <a:ea typeface="Verdana" panose="020B0604030504040204" pitchFamily="34" charset="0"/>
              </a:rPr>
              <a:t>…..</a:t>
            </a:r>
          </a:p>
          <a:p>
            <a:r>
              <a:rPr lang="el-GR" sz="1100" dirty="0">
                <a:effectLst/>
                <a:latin typeface="Verdana" panose="020B0604030504040204" pitchFamily="34" charset="0"/>
                <a:ea typeface="Verdana" panose="020B0604030504040204" pitchFamily="34" charset="0"/>
              </a:rPr>
              <a:t>Σε επίπεδο διαπίστευσης, ο οργανισμός καλείται να υποβάλει έκθεση προόδου τουλάχιστον μία φορά σε διάστημα 5 ετών. </a:t>
            </a:r>
          </a:p>
          <a:p>
            <a:r>
              <a:rPr lang="el-GR" sz="1100" dirty="0">
                <a:effectLst/>
                <a:latin typeface="Verdana" panose="020B0604030504040204" pitchFamily="34" charset="0"/>
                <a:ea typeface="Verdana" panose="020B0604030504040204" pitchFamily="34" charset="0"/>
              </a:rPr>
              <a:t>Για την παρούσα προγραμματική περίοδο, η ΕΥ θα ενημερώσει για το διάστημα κατά το οποίο οι διαπιστευμένοι οργανισμοί θα πρέπει να την υποβάλουν.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dirty="0">
                <a:effectLst/>
                <a:latin typeface="Verdana" panose="020B0604030504040204" pitchFamily="34" charset="0"/>
                <a:ea typeface="Verdana" panose="020B0604030504040204" pitchFamily="34" charset="0"/>
              </a:rPr>
              <a:t>Η έκθεση </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θα</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πρέπει να καλύπτει τον τρόπο με τον οποίο διασφαλίζεται:</a:t>
            </a:r>
          </a:p>
          <a:p>
            <a:endParaRPr lang="el-GR" sz="1100" dirty="0">
              <a:effectLst/>
              <a:latin typeface="Verdana" panose="020B0604030504040204" pitchFamily="34" charset="0"/>
              <a:ea typeface="Verdana" panose="020B0604030504040204" pitchFamily="34" charset="0"/>
            </a:endParaRPr>
          </a:p>
          <a:p>
            <a:pPr marL="342900" lvl="0" indent="-342900">
              <a:buFont typeface="+mj-lt"/>
              <a:buAutoNum type="arabicPeriod"/>
              <a:tabLst>
                <a:tab pos="457200" algn="l"/>
              </a:tabLst>
            </a:pPr>
            <a:r>
              <a:rPr lang="el-GR" sz="1100" dirty="0">
                <a:effectLst/>
                <a:latin typeface="Verdana" panose="020B0604030504040204" pitchFamily="34" charset="0"/>
                <a:ea typeface="Verdana" panose="020B0604030504040204" pitchFamily="34" charset="0"/>
              </a:rPr>
              <a:t>η τήρηση των προτύπων ποιότητας </a:t>
            </a:r>
            <a:r>
              <a:rPr lang="en-US" sz="1100" dirty="0">
                <a:effectLst/>
                <a:latin typeface="Verdana" panose="020B0604030504040204" pitchFamily="34" charset="0"/>
                <a:ea typeface="Verdana" panose="020B0604030504040204" pitchFamily="34" charset="0"/>
              </a:rPr>
              <a:t>Erasmus</a:t>
            </a:r>
            <a:r>
              <a:rPr lang="el-GR" sz="1100" dirty="0">
                <a:effectLst/>
                <a:latin typeface="Verdana" panose="020B0604030504040204" pitchFamily="34" charset="0"/>
                <a:ea typeface="Verdana" panose="020B0604030504040204" pitchFamily="34" charset="0"/>
              </a:rPr>
              <a:t>, </a:t>
            </a:r>
            <a:endParaRPr lang="el-GR" sz="1100" dirty="0">
              <a:solidFill>
                <a:schemeClr val="tx1"/>
              </a:solidFill>
              <a:effectLst/>
              <a:latin typeface="Verdana" panose="020B0604030504040204" pitchFamily="34" charset="0"/>
              <a:ea typeface="Verdana" panose="020B0604030504040204" pitchFamily="34" charset="0"/>
              <a:cs typeface="+mn-cs"/>
            </a:endParaRPr>
          </a:p>
          <a:p>
            <a:pPr marL="342900" lvl="0" indent="-342900">
              <a:buFont typeface="+mj-lt"/>
              <a:buAutoNum type="arabicPeriod"/>
              <a:tabLst>
                <a:tab pos="457200" algn="l"/>
              </a:tabLst>
            </a:pP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 πρόοδος ως προς την επίτευξη των  στόχων του </a:t>
            </a:r>
            <a:r>
              <a:rPr lang="el-GR" sz="1100"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Erasmu</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s Plan</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endPar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342900" lvl="0" indent="-342900">
              <a:buFont typeface="+mj-lt"/>
              <a:buAutoNum type="arabicPeriod"/>
              <a:tabLst>
                <a:tab pos="457200" algn="l"/>
              </a:tabLst>
            </a:pP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 </a:t>
            </a:r>
            <a:r>
              <a:rPr lang="el-GR" sz="1100"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επικαιροποίηση</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του</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n-GB"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Erasmus Plan</a:t>
            </a:r>
            <a:endPar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0" lvl="0" indent="0">
              <a:buFont typeface="+mj-lt"/>
              <a:buNone/>
              <a:tabLst>
                <a:tab pos="457200" algn="l"/>
              </a:tabLst>
            </a:pPr>
            <a:endParaRPr lang="el-GR" sz="1100" dirty="0">
              <a:effectLst/>
              <a:latin typeface="Verdana" panose="020B0604030504040204" pitchFamily="34" charset="0"/>
              <a:ea typeface="Verdana" panose="020B0604030504040204" pitchFamily="34" charset="0"/>
            </a:endParaRP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Όσον αφορά την </a:t>
            </a:r>
            <a:r>
              <a:rPr lang="el-GR" sz="1100" dirty="0" err="1">
                <a:effectLst/>
                <a:latin typeface="Verdana" panose="020B0604030504040204" pitchFamily="34" charset="0"/>
                <a:ea typeface="Verdana" panose="020B0604030504040204" pitchFamily="34" charset="0"/>
              </a:rPr>
              <a:t>επικαιροποίηση</a:t>
            </a:r>
            <a:r>
              <a:rPr lang="el-GR" sz="1100" dirty="0">
                <a:effectLst/>
                <a:latin typeface="Verdana" panose="020B0604030504040204" pitchFamily="34" charset="0"/>
                <a:ea typeface="Verdana" panose="020B0604030504040204" pitchFamily="34" charset="0"/>
              </a:rPr>
              <a:t> του Ε</a:t>
            </a:r>
            <a:r>
              <a:rPr lang="en-US" sz="1100" dirty="0">
                <a:effectLst/>
                <a:latin typeface="Verdana" panose="020B0604030504040204" pitchFamily="34" charset="0"/>
                <a:ea typeface="Verdana" panose="020B0604030504040204" pitchFamily="34" charset="0"/>
              </a:rPr>
              <a:t>P, </a:t>
            </a:r>
            <a:r>
              <a:rPr lang="el-GR" sz="1100" dirty="0">
                <a:effectLst/>
                <a:latin typeface="Verdana" panose="020B0604030504040204" pitchFamily="34" charset="0"/>
                <a:ea typeface="Verdana" panose="020B0604030504040204" pitchFamily="34" charset="0"/>
              </a:rPr>
              <a:t>πρέπει να ανανεώσετε το ΕΡ σας εάν έχει «λήξει» και αναμένουμε να ετοιμαστεί η όλη διαδικασία μέσω του ΒΜ.</a:t>
            </a: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Ουσιαστικά κατά την αίτησή σας έχετε δηλώσει την περίοδο ισχύος του ΕΡ, από δύο μέχρι πέντε χρόνια. Εάν η περίοδος αυτή έχει ολοκληρωθεί, τότε πρέπει να γίνει ανανέωση του ΕΡ. Επίσης, μπορείτε να </a:t>
            </a:r>
            <a:r>
              <a:rPr lang="el-GR" sz="1100" dirty="0" err="1">
                <a:effectLst/>
                <a:latin typeface="Verdana" panose="020B0604030504040204" pitchFamily="34" charset="0"/>
                <a:ea typeface="Verdana" panose="020B0604030504040204" pitchFamily="34" charset="0"/>
              </a:rPr>
              <a:t>επικαιροποιήσετε</a:t>
            </a:r>
            <a:r>
              <a:rPr lang="el-GR" sz="1100" dirty="0">
                <a:effectLst/>
                <a:latin typeface="Verdana" panose="020B0604030504040204" pitchFamily="34" charset="0"/>
                <a:ea typeface="Verdana" panose="020B0604030504040204" pitchFamily="34" charset="0"/>
              </a:rPr>
              <a:t> το ΕΡ σε περίπτωση που υπήρχαν αλλαγές εντός του οργανισμού σας οι οποίες επηρεάζουν με κάποιο τρόπο τους στόχους που έχουν τεθεί. </a:t>
            </a: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Κατά την </a:t>
            </a:r>
            <a:r>
              <a:rPr lang="el-GR" sz="1100" dirty="0" err="1">
                <a:effectLst/>
                <a:latin typeface="Verdana" panose="020B0604030504040204" pitchFamily="34" charset="0"/>
                <a:ea typeface="Verdana" panose="020B0604030504040204" pitchFamily="34" charset="0"/>
              </a:rPr>
              <a:t>επικαιροποίηση</a:t>
            </a:r>
            <a:r>
              <a:rPr lang="el-GR" sz="1100" dirty="0">
                <a:effectLst/>
                <a:latin typeface="Verdana" panose="020B0604030504040204" pitchFamily="34" charset="0"/>
                <a:ea typeface="Verdana" panose="020B0604030504040204" pitchFamily="34" charset="0"/>
              </a:rPr>
              <a:t> του </a:t>
            </a:r>
            <a:r>
              <a:rPr lang="en-GB" sz="1100" dirty="0">
                <a:effectLst/>
                <a:latin typeface="Verdana" panose="020B0604030504040204" pitchFamily="34" charset="0"/>
                <a:ea typeface="Verdana" panose="020B0604030504040204" pitchFamily="34" charset="0"/>
              </a:rPr>
              <a:t>Erasmus Plan </a:t>
            </a:r>
            <a:r>
              <a:rPr lang="el-GR" sz="1100" dirty="0">
                <a:effectLst/>
                <a:latin typeface="Verdana" panose="020B0604030504040204" pitchFamily="34" charset="0"/>
                <a:ea typeface="Verdana" panose="020B0604030504040204" pitchFamily="34" charset="0"/>
              </a:rPr>
              <a:t>ένας οργανισμός μπορεί να αιτηθεί τροποποίηση της Διαπίστευσης σε Διαπίστευση Κοινοπραξίας ή να σταματήσει να είναι μέλος κοινοπραξίας. </a:t>
            </a:r>
          </a:p>
          <a:p>
            <a:endParaRPr lang="el-GR" sz="1100" dirty="0">
              <a:effectLst/>
              <a:latin typeface="Verdana" panose="020B0604030504040204" pitchFamily="34" charset="0"/>
              <a:ea typeface="Verdana" panose="020B0604030504040204" pitchFamily="34" charset="0"/>
            </a:endParaRPr>
          </a:p>
          <a:p>
            <a:r>
              <a:rPr lang="el-GR" sz="1100" dirty="0">
                <a:effectLst/>
                <a:latin typeface="Verdana" panose="020B0604030504040204" pitchFamily="34" charset="0"/>
                <a:ea typeface="Verdana" panose="020B0604030504040204" pitchFamily="34" charset="0"/>
              </a:rPr>
              <a:t>Πέραν της έκθεσης προόδου, η ΕΥ μπορεί να διοργανώσει επίσημους ελέγχους, επισκέψεις παρακολούθησης ή άλλες δραστηριότητες για την παρακολούθηση των διαπιστευμένων οργανισμών, τη διασφάλιση των προτύπων ποιότητας καθώς και για παροχή στήριξης στους οργανισμούς. </a:t>
            </a:r>
          </a:p>
          <a:p>
            <a:endParaRPr lang="el-GR" sz="1100" dirty="0">
              <a:effectLst/>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n-US"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B</a:t>
            </a:r>
            <a:r>
              <a:rPr lang="el-GR" sz="1100" i="1"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άσει</a:t>
            </a:r>
            <a:r>
              <a:rPr lang="el-GR"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των επιδόσεων του Διαπιστευμένου Οργανισμού, η ΕΥ μπορεί να τροποποιήσει τον αριθμό και το χρονοδιάγραμμα των Εκθέσεων Προόδου.</a:t>
            </a:r>
            <a:endParaRPr lang="en-GB" sz="1100" dirty="0">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a16="http://schemas.microsoft.com/office/drawing/2014/main" id="{687AD73D-9276-F2D3-809C-D914264E529B}"/>
              </a:ext>
            </a:extLst>
          </p:cNvPr>
          <p:cNvSpPr>
            <a:spLocks noGrp="1"/>
          </p:cNvSpPr>
          <p:nvPr>
            <p:ph type="sldNum" sz="quarter" idx="10"/>
          </p:nvPr>
        </p:nvSpPr>
        <p:spPr/>
        <p:txBody>
          <a:bodyPr/>
          <a:lstStyle/>
          <a:p>
            <a:fld id="{C05BEA0F-6C61-4412-98B4-3B1B2AF6C74C}" type="slidenum">
              <a:rPr lang="en-GB" smtClean="0"/>
              <a:t>25</a:t>
            </a:fld>
            <a:endParaRPr lang="en-GB"/>
          </a:p>
        </p:txBody>
      </p:sp>
    </p:spTree>
    <p:extLst>
      <p:ext uri="{BB962C8B-B14F-4D97-AF65-F5344CB8AC3E}">
        <p14:creationId xmlns:p14="http://schemas.microsoft.com/office/powerpoint/2010/main" val="17370687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100" dirty="0">
                <a:latin typeface="Verdana" panose="020B0604030504040204" pitchFamily="34" charset="0"/>
                <a:ea typeface="Verdana" panose="020B0604030504040204" pitchFamily="34" charset="0"/>
              </a:rPr>
              <a:t>Έκθεση Περάτωσης ή αλλιώς Τελική Έκθεση:</a:t>
            </a:r>
            <a:r>
              <a:rPr lang="el-GR" sz="1100" baseline="0" dirty="0">
                <a:latin typeface="Verdana" panose="020B0604030504040204" pitchFamily="34" charset="0"/>
                <a:ea typeface="Verdana" panose="020B0604030504040204" pitchFamily="34" charset="0"/>
              </a:rPr>
              <a:t> Όπου χρησιμοποιούνται έ</a:t>
            </a:r>
            <a:r>
              <a:rPr lang="el-GR" sz="1100" dirty="0">
                <a:latin typeface="Verdana" panose="020B0604030504040204" pitchFamily="34" charset="0"/>
                <a:ea typeface="Verdana" panose="020B0604030504040204" pitchFamily="34" charset="0"/>
              </a:rPr>
              <a:t>να κοινό σύνολο κριτηρίων αξιολόγησης για τη μέτρηση του βαθμού στον οποίο υλοποιήθηκε το έργο σύμφωνα με τους στόχους που έχουν καθοριστεί και μπορείτε να τους δείτε ξεκάθαρα στη σελίδα 3 της ΤΕ:</a:t>
            </a:r>
          </a:p>
          <a:p>
            <a:pPr marL="285750" indent="-285750">
              <a:buFont typeface="Arial" panose="020B0604020202020204" pitchFamily="34" charset="0"/>
              <a:buChar char="•"/>
            </a:pPr>
            <a:r>
              <a:rPr lang="el-GR" sz="1100" dirty="0">
                <a:latin typeface="Verdana" panose="020B0604030504040204" pitchFamily="34" charset="0"/>
                <a:ea typeface="Verdana" panose="020B0604030504040204" pitchFamily="34" charset="0"/>
              </a:rPr>
              <a:t>Επίτευξη στόχων και συνάρτηση με τους στόχους του </a:t>
            </a:r>
            <a:r>
              <a:rPr lang="en-US" sz="1100" dirty="0">
                <a:latin typeface="Verdana" panose="020B0604030504040204" pitchFamily="34" charset="0"/>
                <a:ea typeface="Verdana" panose="020B0604030504040204" pitchFamily="34" charset="0"/>
              </a:rPr>
              <a:t>Erasmus plan – 50 </a:t>
            </a:r>
            <a:r>
              <a:rPr lang="el-GR" sz="1100" dirty="0">
                <a:latin typeface="Verdana" panose="020B0604030504040204" pitchFamily="34" charset="0"/>
                <a:ea typeface="Verdana" panose="020B0604030504040204" pitchFamily="34" charset="0"/>
              </a:rPr>
              <a:t>βαθμοί</a:t>
            </a:r>
            <a:endParaRPr lang="en-US" sz="11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l-GR" sz="1100" dirty="0">
                <a:latin typeface="Verdana" panose="020B0604030504040204" pitchFamily="34" charset="0"/>
                <a:ea typeface="Verdana" panose="020B0604030504040204" pitchFamily="34" charset="0"/>
              </a:rPr>
              <a:t>Συμμόρφωση με  Ε</a:t>
            </a:r>
            <a:r>
              <a:rPr lang="en-US" sz="1100" dirty="0" err="1">
                <a:latin typeface="Verdana" panose="020B0604030504040204" pitchFamily="34" charset="0"/>
                <a:ea typeface="Verdana" panose="020B0604030504040204" pitchFamily="34" charset="0"/>
              </a:rPr>
              <a:t>rasmus</a:t>
            </a:r>
            <a:r>
              <a:rPr lang="en-US" sz="1100" dirty="0">
                <a:latin typeface="Verdana" panose="020B0604030504040204" pitchFamily="34" charset="0"/>
                <a:ea typeface="Verdana" panose="020B0604030504040204" pitchFamily="34" charset="0"/>
              </a:rPr>
              <a:t> Quality standards – 50 </a:t>
            </a:r>
            <a:r>
              <a:rPr lang="el-GR" sz="1100" dirty="0">
                <a:latin typeface="Verdana" panose="020B0604030504040204" pitchFamily="34" charset="0"/>
                <a:ea typeface="Verdana" panose="020B0604030504040204" pitchFamily="34" charset="0"/>
              </a:rPr>
              <a:t>βαθμοί</a:t>
            </a:r>
            <a:endParaRPr lang="en-US" sz="1100" dirty="0">
              <a:latin typeface="Verdana" panose="020B0604030504040204" pitchFamily="34" charset="0"/>
              <a:ea typeface="Verdana" panose="020B0604030504040204" pitchFamily="34" charset="0"/>
            </a:endParaRPr>
          </a:p>
          <a:p>
            <a:r>
              <a:rPr lang="en-US" sz="1100" dirty="0">
                <a:effectLst/>
                <a:latin typeface="Verdana" panose="020B0604030504040204" pitchFamily="34" charset="0"/>
                <a:ea typeface="Verdana" panose="020B0604030504040204" pitchFamily="34" charset="0"/>
              </a:rPr>
              <a:t>…..</a:t>
            </a:r>
          </a:p>
          <a:p>
            <a:r>
              <a:rPr lang="el-GR" sz="1100" dirty="0">
                <a:effectLst/>
                <a:latin typeface="Verdana" panose="020B0604030504040204" pitchFamily="34" charset="0"/>
                <a:ea typeface="Verdana" panose="020B0604030504040204" pitchFamily="34" charset="0"/>
              </a:rPr>
              <a:t>Σε επίπεδο διαπίστευσης, ο οργανισμός καλείται να υποβάλει έκθεση προόδου τουλάχιστον μία φορά σε διάστημα 5 ετών. </a:t>
            </a:r>
          </a:p>
          <a:p>
            <a:r>
              <a:rPr lang="el-GR" sz="1100" dirty="0">
                <a:effectLst/>
                <a:latin typeface="Verdana" panose="020B0604030504040204" pitchFamily="34" charset="0"/>
                <a:ea typeface="Verdana" panose="020B0604030504040204" pitchFamily="34" charset="0"/>
              </a:rPr>
              <a:t>Για την παρούσα προγραμματική περίοδο, η ΕΥ θα ενημερώσει για το διάστημα κατά το οποίο οι διαπιστευμένοι οργανισμοί θα πρέπει να την υποβάλουν.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dirty="0">
                <a:effectLst/>
                <a:latin typeface="Verdana" panose="020B0604030504040204" pitchFamily="34" charset="0"/>
                <a:ea typeface="Verdana" panose="020B0604030504040204" pitchFamily="34" charset="0"/>
              </a:rPr>
              <a:t>Η έκθεση </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θα</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πρέπει να καλύπτει τον τρόπο με τον οποίο διασφαλίζεται:</a:t>
            </a:r>
          </a:p>
          <a:p>
            <a:endParaRPr lang="el-GR" sz="1100" dirty="0">
              <a:effectLst/>
              <a:latin typeface="Verdana" panose="020B0604030504040204" pitchFamily="34" charset="0"/>
              <a:ea typeface="Verdana" panose="020B0604030504040204" pitchFamily="34" charset="0"/>
            </a:endParaRPr>
          </a:p>
          <a:p>
            <a:pPr marL="342900" lvl="0" indent="-342900">
              <a:buFont typeface="+mj-lt"/>
              <a:buAutoNum type="arabicPeriod"/>
              <a:tabLst>
                <a:tab pos="457200" algn="l"/>
              </a:tabLst>
            </a:pPr>
            <a:r>
              <a:rPr lang="el-GR" sz="1100" dirty="0">
                <a:effectLst/>
                <a:latin typeface="Verdana" panose="020B0604030504040204" pitchFamily="34" charset="0"/>
                <a:ea typeface="Verdana" panose="020B0604030504040204" pitchFamily="34" charset="0"/>
              </a:rPr>
              <a:t>η τήρηση των προτύπων ποιότητας </a:t>
            </a:r>
            <a:r>
              <a:rPr lang="en-US" sz="1100" dirty="0">
                <a:effectLst/>
                <a:latin typeface="Verdana" panose="020B0604030504040204" pitchFamily="34" charset="0"/>
                <a:ea typeface="Verdana" panose="020B0604030504040204" pitchFamily="34" charset="0"/>
              </a:rPr>
              <a:t>Erasmus</a:t>
            </a:r>
            <a:r>
              <a:rPr lang="el-GR" sz="1100" dirty="0">
                <a:effectLst/>
                <a:latin typeface="Verdana" panose="020B0604030504040204" pitchFamily="34" charset="0"/>
                <a:ea typeface="Verdana" panose="020B0604030504040204" pitchFamily="34" charset="0"/>
              </a:rPr>
              <a:t>, </a:t>
            </a:r>
            <a:endParaRPr lang="el-GR" sz="1100" dirty="0">
              <a:solidFill>
                <a:schemeClr val="tx1"/>
              </a:solidFill>
              <a:effectLst/>
              <a:latin typeface="Verdana" panose="020B0604030504040204" pitchFamily="34" charset="0"/>
              <a:ea typeface="Verdana" panose="020B0604030504040204" pitchFamily="34" charset="0"/>
              <a:cs typeface="+mn-cs"/>
            </a:endParaRPr>
          </a:p>
          <a:p>
            <a:pPr marL="342900" lvl="0" indent="-342900">
              <a:buFont typeface="+mj-lt"/>
              <a:buAutoNum type="arabicPeriod"/>
              <a:tabLst>
                <a:tab pos="457200" algn="l"/>
              </a:tabLst>
            </a:pP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 πρόοδος ως προς την επίτευξη των  στόχων του </a:t>
            </a:r>
            <a:r>
              <a:rPr lang="el-GR" sz="1100"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Erasmu</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s Plan</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endPar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342900" lvl="0" indent="-342900">
              <a:buFont typeface="+mj-lt"/>
              <a:buAutoNum type="arabicPeriod"/>
              <a:tabLst>
                <a:tab pos="457200" algn="l"/>
              </a:tabLst>
            </a:pP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 </a:t>
            </a:r>
            <a:r>
              <a:rPr lang="el-GR" sz="1100"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επικαιροποίηση</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του</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n-GB"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Erasmus Plan</a:t>
            </a:r>
            <a:endPar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0" lvl="0" indent="0">
              <a:buFont typeface="+mj-lt"/>
              <a:buNone/>
              <a:tabLst>
                <a:tab pos="457200" algn="l"/>
              </a:tabLst>
            </a:pPr>
            <a:endParaRPr lang="el-GR" sz="1100" dirty="0">
              <a:effectLst/>
              <a:latin typeface="Verdana" panose="020B0604030504040204" pitchFamily="34" charset="0"/>
              <a:ea typeface="Verdana" panose="020B0604030504040204" pitchFamily="34" charset="0"/>
            </a:endParaRP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Όσον αφορά την </a:t>
            </a:r>
            <a:r>
              <a:rPr lang="el-GR" sz="1100" dirty="0" err="1">
                <a:effectLst/>
                <a:latin typeface="Verdana" panose="020B0604030504040204" pitchFamily="34" charset="0"/>
                <a:ea typeface="Verdana" panose="020B0604030504040204" pitchFamily="34" charset="0"/>
              </a:rPr>
              <a:t>επικαιροποίηση</a:t>
            </a:r>
            <a:r>
              <a:rPr lang="el-GR" sz="1100" dirty="0">
                <a:effectLst/>
                <a:latin typeface="Verdana" panose="020B0604030504040204" pitchFamily="34" charset="0"/>
                <a:ea typeface="Verdana" panose="020B0604030504040204" pitchFamily="34" charset="0"/>
              </a:rPr>
              <a:t> του Ε</a:t>
            </a:r>
            <a:r>
              <a:rPr lang="en-US" sz="1100" dirty="0">
                <a:effectLst/>
                <a:latin typeface="Verdana" panose="020B0604030504040204" pitchFamily="34" charset="0"/>
                <a:ea typeface="Verdana" panose="020B0604030504040204" pitchFamily="34" charset="0"/>
              </a:rPr>
              <a:t>P, </a:t>
            </a:r>
            <a:r>
              <a:rPr lang="el-GR" sz="1100" dirty="0">
                <a:effectLst/>
                <a:latin typeface="Verdana" panose="020B0604030504040204" pitchFamily="34" charset="0"/>
                <a:ea typeface="Verdana" panose="020B0604030504040204" pitchFamily="34" charset="0"/>
              </a:rPr>
              <a:t>πρέπει να ανανεώσετε το ΕΡ σας εάν έχει «λήξει» και αναμένουμε να ετοιμαστεί η όλη διαδικασία μέσω του ΒΜ.</a:t>
            </a: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Ουσιαστικά κατά την αίτησή σας έχετε δηλώσει την περίοδο ισχύος του ΕΡ, από δύο μέχρι πέντε χρόνια. Εάν η περίοδος αυτή έχει ολοκληρωθεί, τότε πρέπει να γίνει ανανέωση του ΕΡ. Επίσης, μπορείτε να </a:t>
            </a:r>
            <a:r>
              <a:rPr lang="el-GR" sz="1100" dirty="0" err="1">
                <a:effectLst/>
                <a:latin typeface="Verdana" panose="020B0604030504040204" pitchFamily="34" charset="0"/>
                <a:ea typeface="Verdana" panose="020B0604030504040204" pitchFamily="34" charset="0"/>
              </a:rPr>
              <a:t>επικαιροποιήσετε</a:t>
            </a:r>
            <a:r>
              <a:rPr lang="el-GR" sz="1100" dirty="0">
                <a:effectLst/>
                <a:latin typeface="Verdana" panose="020B0604030504040204" pitchFamily="34" charset="0"/>
                <a:ea typeface="Verdana" panose="020B0604030504040204" pitchFamily="34" charset="0"/>
              </a:rPr>
              <a:t> το ΕΡ σε περίπτωση που υπήρχαν αλλαγές εντός του οργανισμού σας οι οποίες επηρεάζουν με κάποιο τρόπο τους στόχους που έχουν τεθεί. </a:t>
            </a: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Κατά την </a:t>
            </a:r>
            <a:r>
              <a:rPr lang="el-GR" sz="1100" dirty="0" err="1">
                <a:effectLst/>
                <a:latin typeface="Verdana" panose="020B0604030504040204" pitchFamily="34" charset="0"/>
                <a:ea typeface="Verdana" panose="020B0604030504040204" pitchFamily="34" charset="0"/>
              </a:rPr>
              <a:t>επικαιροποίηση</a:t>
            </a:r>
            <a:r>
              <a:rPr lang="el-GR" sz="1100" dirty="0">
                <a:effectLst/>
                <a:latin typeface="Verdana" panose="020B0604030504040204" pitchFamily="34" charset="0"/>
                <a:ea typeface="Verdana" panose="020B0604030504040204" pitchFamily="34" charset="0"/>
              </a:rPr>
              <a:t> του </a:t>
            </a:r>
            <a:r>
              <a:rPr lang="en-GB" sz="1100" dirty="0">
                <a:effectLst/>
                <a:latin typeface="Verdana" panose="020B0604030504040204" pitchFamily="34" charset="0"/>
                <a:ea typeface="Verdana" panose="020B0604030504040204" pitchFamily="34" charset="0"/>
              </a:rPr>
              <a:t>Erasmus Plan </a:t>
            </a:r>
            <a:r>
              <a:rPr lang="el-GR" sz="1100" dirty="0">
                <a:effectLst/>
                <a:latin typeface="Verdana" panose="020B0604030504040204" pitchFamily="34" charset="0"/>
                <a:ea typeface="Verdana" panose="020B0604030504040204" pitchFamily="34" charset="0"/>
              </a:rPr>
              <a:t>ένας οργανισμός μπορεί να αιτηθεί τροποποίηση της Διαπίστευσης σε Διαπίστευση Κοινοπραξίας ή να σταματήσει να είναι μέλος κοινοπραξίας. </a:t>
            </a:r>
          </a:p>
          <a:p>
            <a:endParaRPr lang="el-GR" sz="1100" dirty="0">
              <a:effectLst/>
              <a:latin typeface="Verdana" panose="020B0604030504040204" pitchFamily="34" charset="0"/>
              <a:ea typeface="Verdana" panose="020B0604030504040204" pitchFamily="34" charset="0"/>
            </a:endParaRPr>
          </a:p>
          <a:p>
            <a:r>
              <a:rPr lang="el-GR" sz="1100" dirty="0">
                <a:effectLst/>
                <a:latin typeface="Verdana" panose="020B0604030504040204" pitchFamily="34" charset="0"/>
                <a:ea typeface="Verdana" panose="020B0604030504040204" pitchFamily="34" charset="0"/>
              </a:rPr>
              <a:t>Πέραν της έκθεσης προόδου, η ΕΥ μπορεί να διοργανώσει επίσημους ελέγχους, επισκέψεις παρακολούθησης ή άλλες δραστηριότητες για την παρακολούθηση των διαπιστευμένων οργανισμών, τη διασφάλιση των προτύπων ποιότητας καθώς και για παροχή στήριξης στους οργανισμούς. </a:t>
            </a:r>
          </a:p>
          <a:p>
            <a:endParaRPr lang="el-GR" sz="1100" dirty="0">
              <a:effectLst/>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n-US"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B</a:t>
            </a:r>
            <a:r>
              <a:rPr lang="el-GR" sz="1100" i="1"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άσει</a:t>
            </a:r>
            <a:r>
              <a:rPr lang="el-GR"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των επιδόσεων του Διαπιστευμένου Οργανισμού, η ΕΥ μπορεί να τροποποιήσει τον αριθμό και το χρονοδιάγραμμα των Εκθέσεων Προόδου.</a:t>
            </a:r>
            <a:endParaRPr lang="en-GB" sz="110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26</a:t>
            </a:fld>
            <a:endParaRPr lang="en-GB"/>
          </a:p>
        </p:txBody>
      </p:sp>
    </p:spTree>
    <p:extLst>
      <p:ext uri="{BB962C8B-B14F-4D97-AF65-F5344CB8AC3E}">
        <p14:creationId xmlns:p14="http://schemas.microsoft.com/office/powerpoint/2010/main" val="546327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100" dirty="0">
                <a:latin typeface="Verdana" panose="020B0604030504040204" pitchFamily="34" charset="0"/>
                <a:ea typeface="Verdana" panose="020B0604030504040204" pitchFamily="34" charset="0"/>
              </a:rPr>
              <a:t>Έκθεση Περάτωσης ή αλλιώς Τελική Έκθεση:</a:t>
            </a:r>
            <a:r>
              <a:rPr lang="el-GR" sz="1100" baseline="0" dirty="0">
                <a:latin typeface="Verdana" panose="020B0604030504040204" pitchFamily="34" charset="0"/>
                <a:ea typeface="Verdana" panose="020B0604030504040204" pitchFamily="34" charset="0"/>
              </a:rPr>
              <a:t> Όπου χρησιμοποιούνται έ</a:t>
            </a:r>
            <a:r>
              <a:rPr lang="el-GR" sz="1100" dirty="0">
                <a:latin typeface="Verdana" panose="020B0604030504040204" pitchFamily="34" charset="0"/>
                <a:ea typeface="Verdana" panose="020B0604030504040204" pitchFamily="34" charset="0"/>
              </a:rPr>
              <a:t>να κοινό σύνολο κριτηρίων αξιολόγησης για τη μέτρηση του βαθμού στον οποίο υλοποιήθηκε το έργο σύμφωνα με τους στόχους που έχουν καθοριστεί και μπορείτε να τους δείτε ξεκάθαρα στη σελίδα 3 της ΤΕ:</a:t>
            </a:r>
          </a:p>
          <a:p>
            <a:pPr marL="285750" indent="-285750">
              <a:buFont typeface="Arial" panose="020B0604020202020204" pitchFamily="34" charset="0"/>
              <a:buChar char="•"/>
            </a:pPr>
            <a:r>
              <a:rPr lang="el-GR" sz="1100" dirty="0">
                <a:latin typeface="Verdana" panose="020B0604030504040204" pitchFamily="34" charset="0"/>
                <a:ea typeface="Verdana" panose="020B0604030504040204" pitchFamily="34" charset="0"/>
              </a:rPr>
              <a:t>Επίτευξη στόχων και συνάρτηση με τους στόχους του </a:t>
            </a:r>
            <a:r>
              <a:rPr lang="en-US" sz="1100" dirty="0">
                <a:latin typeface="Verdana" panose="020B0604030504040204" pitchFamily="34" charset="0"/>
                <a:ea typeface="Verdana" panose="020B0604030504040204" pitchFamily="34" charset="0"/>
              </a:rPr>
              <a:t>Erasmus plan – 50 </a:t>
            </a:r>
            <a:r>
              <a:rPr lang="el-GR" sz="1100" dirty="0">
                <a:latin typeface="Verdana" panose="020B0604030504040204" pitchFamily="34" charset="0"/>
                <a:ea typeface="Verdana" panose="020B0604030504040204" pitchFamily="34" charset="0"/>
              </a:rPr>
              <a:t>βαθμοί</a:t>
            </a:r>
            <a:endParaRPr lang="en-US" sz="11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l-GR" sz="1100" dirty="0">
                <a:latin typeface="Verdana" panose="020B0604030504040204" pitchFamily="34" charset="0"/>
                <a:ea typeface="Verdana" panose="020B0604030504040204" pitchFamily="34" charset="0"/>
              </a:rPr>
              <a:t>Συμμόρφωση με  Ε</a:t>
            </a:r>
            <a:r>
              <a:rPr lang="en-US" sz="1100" dirty="0" err="1">
                <a:latin typeface="Verdana" panose="020B0604030504040204" pitchFamily="34" charset="0"/>
                <a:ea typeface="Verdana" panose="020B0604030504040204" pitchFamily="34" charset="0"/>
              </a:rPr>
              <a:t>rasmus</a:t>
            </a:r>
            <a:r>
              <a:rPr lang="en-US" sz="1100" dirty="0">
                <a:latin typeface="Verdana" panose="020B0604030504040204" pitchFamily="34" charset="0"/>
                <a:ea typeface="Verdana" panose="020B0604030504040204" pitchFamily="34" charset="0"/>
              </a:rPr>
              <a:t> Quality standards – 50 </a:t>
            </a:r>
            <a:r>
              <a:rPr lang="el-GR" sz="1100" dirty="0">
                <a:latin typeface="Verdana" panose="020B0604030504040204" pitchFamily="34" charset="0"/>
                <a:ea typeface="Verdana" panose="020B0604030504040204" pitchFamily="34" charset="0"/>
              </a:rPr>
              <a:t>βαθμοί</a:t>
            </a:r>
            <a:endParaRPr lang="en-US" sz="1100" dirty="0">
              <a:latin typeface="Verdana" panose="020B0604030504040204" pitchFamily="34" charset="0"/>
              <a:ea typeface="Verdana" panose="020B0604030504040204" pitchFamily="34" charset="0"/>
            </a:endParaRPr>
          </a:p>
          <a:p>
            <a:r>
              <a:rPr lang="en-US" sz="1100" dirty="0">
                <a:effectLst/>
                <a:latin typeface="Verdana" panose="020B0604030504040204" pitchFamily="34" charset="0"/>
                <a:ea typeface="Verdana" panose="020B0604030504040204" pitchFamily="34" charset="0"/>
              </a:rPr>
              <a:t>…..</a:t>
            </a:r>
          </a:p>
          <a:p>
            <a:r>
              <a:rPr lang="el-GR" sz="1100" dirty="0">
                <a:effectLst/>
                <a:latin typeface="Verdana" panose="020B0604030504040204" pitchFamily="34" charset="0"/>
                <a:ea typeface="Verdana" panose="020B0604030504040204" pitchFamily="34" charset="0"/>
              </a:rPr>
              <a:t>Σε επίπεδο διαπίστευσης, ο οργανισμός καλείται να υποβάλει έκθεση προόδου τουλάχιστον μία φορά σε διάστημα 5 ετών. </a:t>
            </a:r>
          </a:p>
          <a:p>
            <a:r>
              <a:rPr lang="el-GR" sz="1100" dirty="0">
                <a:effectLst/>
                <a:latin typeface="Verdana" panose="020B0604030504040204" pitchFamily="34" charset="0"/>
                <a:ea typeface="Verdana" panose="020B0604030504040204" pitchFamily="34" charset="0"/>
              </a:rPr>
              <a:t>Για την παρούσα προγραμματική περίοδο, η ΕΥ θα ενημερώσει για το διάστημα κατά το οποίο οι διαπιστευμένοι οργανισμοί θα πρέπει να την υποβάλουν.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dirty="0">
                <a:effectLst/>
                <a:latin typeface="Verdana" panose="020B0604030504040204" pitchFamily="34" charset="0"/>
                <a:ea typeface="Verdana" panose="020B0604030504040204" pitchFamily="34" charset="0"/>
              </a:rPr>
              <a:t>Η έκθεση </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θα</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πρέπει να καλύπτει τον τρόπο με τον οποίο διασφαλίζεται:</a:t>
            </a:r>
          </a:p>
          <a:p>
            <a:endParaRPr lang="el-GR" sz="1100" dirty="0">
              <a:effectLst/>
              <a:latin typeface="Verdana" panose="020B0604030504040204" pitchFamily="34" charset="0"/>
              <a:ea typeface="Verdana" panose="020B0604030504040204" pitchFamily="34" charset="0"/>
            </a:endParaRPr>
          </a:p>
          <a:p>
            <a:pPr marL="342900" lvl="0" indent="-342900">
              <a:buFont typeface="+mj-lt"/>
              <a:buAutoNum type="arabicPeriod"/>
              <a:tabLst>
                <a:tab pos="457200" algn="l"/>
              </a:tabLst>
            </a:pPr>
            <a:r>
              <a:rPr lang="el-GR" sz="1100" dirty="0">
                <a:effectLst/>
                <a:latin typeface="Verdana" panose="020B0604030504040204" pitchFamily="34" charset="0"/>
                <a:ea typeface="Verdana" panose="020B0604030504040204" pitchFamily="34" charset="0"/>
              </a:rPr>
              <a:t>η τήρηση των προτύπων ποιότητας </a:t>
            </a:r>
            <a:r>
              <a:rPr lang="en-US" sz="1100" dirty="0">
                <a:effectLst/>
                <a:latin typeface="Verdana" panose="020B0604030504040204" pitchFamily="34" charset="0"/>
                <a:ea typeface="Verdana" panose="020B0604030504040204" pitchFamily="34" charset="0"/>
              </a:rPr>
              <a:t>Erasmus</a:t>
            </a:r>
            <a:r>
              <a:rPr lang="el-GR" sz="1100" dirty="0">
                <a:effectLst/>
                <a:latin typeface="Verdana" panose="020B0604030504040204" pitchFamily="34" charset="0"/>
                <a:ea typeface="Verdana" panose="020B0604030504040204" pitchFamily="34" charset="0"/>
              </a:rPr>
              <a:t>, </a:t>
            </a:r>
            <a:endParaRPr lang="el-GR" sz="1100" dirty="0">
              <a:solidFill>
                <a:schemeClr val="tx1"/>
              </a:solidFill>
              <a:effectLst/>
              <a:latin typeface="Verdana" panose="020B0604030504040204" pitchFamily="34" charset="0"/>
              <a:ea typeface="Verdana" panose="020B0604030504040204" pitchFamily="34" charset="0"/>
              <a:cs typeface="+mn-cs"/>
            </a:endParaRPr>
          </a:p>
          <a:p>
            <a:pPr marL="342900" lvl="0" indent="-342900">
              <a:buFont typeface="+mj-lt"/>
              <a:buAutoNum type="arabicPeriod"/>
              <a:tabLst>
                <a:tab pos="457200" algn="l"/>
              </a:tabLst>
            </a:pP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 πρόοδος ως προς την επίτευξη των  στόχων του </a:t>
            </a:r>
            <a:r>
              <a:rPr lang="el-GR" sz="1100"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Erasmu</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s Plan</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endPar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342900" lvl="0" indent="-342900">
              <a:buFont typeface="+mj-lt"/>
              <a:buAutoNum type="arabicPeriod"/>
              <a:tabLst>
                <a:tab pos="457200" algn="l"/>
              </a:tabLst>
            </a:pP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 </a:t>
            </a:r>
            <a:r>
              <a:rPr lang="el-GR" sz="1100"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επικαιροποίηση</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του</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n-GB"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Erasmus Plan</a:t>
            </a:r>
            <a:endPar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0" lvl="0" indent="0">
              <a:buFont typeface="+mj-lt"/>
              <a:buNone/>
              <a:tabLst>
                <a:tab pos="457200" algn="l"/>
              </a:tabLst>
            </a:pPr>
            <a:endParaRPr lang="el-GR" sz="1100" dirty="0">
              <a:effectLst/>
              <a:latin typeface="Verdana" panose="020B0604030504040204" pitchFamily="34" charset="0"/>
              <a:ea typeface="Verdana" panose="020B0604030504040204" pitchFamily="34" charset="0"/>
            </a:endParaRP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Όσον αφορά την </a:t>
            </a:r>
            <a:r>
              <a:rPr lang="el-GR" sz="1100" dirty="0" err="1">
                <a:effectLst/>
                <a:latin typeface="Verdana" panose="020B0604030504040204" pitchFamily="34" charset="0"/>
                <a:ea typeface="Verdana" panose="020B0604030504040204" pitchFamily="34" charset="0"/>
              </a:rPr>
              <a:t>επικαιροποίηση</a:t>
            </a:r>
            <a:r>
              <a:rPr lang="el-GR" sz="1100" dirty="0">
                <a:effectLst/>
                <a:latin typeface="Verdana" panose="020B0604030504040204" pitchFamily="34" charset="0"/>
                <a:ea typeface="Verdana" panose="020B0604030504040204" pitchFamily="34" charset="0"/>
              </a:rPr>
              <a:t> του Ε</a:t>
            </a:r>
            <a:r>
              <a:rPr lang="en-US" sz="1100" dirty="0">
                <a:effectLst/>
                <a:latin typeface="Verdana" panose="020B0604030504040204" pitchFamily="34" charset="0"/>
                <a:ea typeface="Verdana" panose="020B0604030504040204" pitchFamily="34" charset="0"/>
              </a:rPr>
              <a:t>P, </a:t>
            </a:r>
            <a:r>
              <a:rPr lang="el-GR" sz="1100" dirty="0">
                <a:effectLst/>
                <a:latin typeface="Verdana" panose="020B0604030504040204" pitchFamily="34" charset="0"/>
                <a:ea typeface="Verdana" panose="020B0604030504040204" pitchFamily="34" charset="0"/>
              </a:rPr>
              <a:t>πρέπει να ανανεώσετε το ΕΡ σας εάν έχει «λήξει» και αναμένουμε να ετοιμαστεί η όλη διαδικασία μέσω του ΒΜ.</a:t>
            </a: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Ουσιαστικά κατά την αίτησή σας έχετε δηλώσει την περίοδο ισχύος του ΕΡ, από δύο μέχρι πέντε χρόνια. Εάν η περίοδος αυτή έχει ολοκληρωθεί, τότε πρέπει να γίνει ανανέωση του ΕΡ. Επίσης, μπορείτε να </a:t>
            </a:r>
            <a:r>
              <a:rPr lang="el-GR" sz="1100" dirty="0" err="1">
                <a:effectLst/>
                <a:latin typeface="Verdana" panose="020B0604030504040204" pitchFamily="34" charset="0"/>
                <a:ea typeface="Verdana" panose="020B0604030504040204" pitchFamily="34" charset="0"/>
              </a:rPr>
              <a:t>επικαιροποιήσετε</a:t>
            </a:r>
            <a:r>
              <a:rPr lang="el-GR" sz="1100" dirty="0">
                <a:effectLst/>
                <a:latin typeface="Verdana" panose="020B0604030504040204" pitchFamily="34" charset="0"/>
                <a:ea typeface="Verdana" panose="020B0604030504040204" pitchFamily="34" charset="0"/>
              </a:rPr>
              <a:t> το ΕΡ σε περίπτωση που υπήρχαν αλλαγές εντός του οργανισμού σας οι οποίες επηρεάζουν με κάποιο τρόπο τους στόχους που έχουν τεθεί. </a:t>
            </a: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Κατά την </a:t>
            </a:r>
            <a:r>
              <a:rPr lang="el-GR" sz="1100" dirty="0" err="1">
                <a:effectLst/>
                <a:latin typeface="Verdana" panose="020B0604030504040204" pitchFamily="34" charset="0"/>
                <a:ea typeface="Verdana" panose="020B0604030504040204" pitchFamily="34" charset="0"/>
              </a:rPr>
              <a:t>επικαιροποίηση</a:t>
            </a:r>
            <a:r>
              <a:rPr lang="el-GR" sz="1100" dirty="0">
                <a:effectLst/>
                <a:latin typeface="Verdana" panose="020B0604030504040204" pitchFamily="34" charset="0"/>
                <a:ea typeface="Verdana" panose="020B0604030504040204" pitchFamily="34" charset="0"/>
              </a:rPr>
              <a:t> του </a:t>
            </a:r>
            <a:r>
              <a:rPr lang="en-GB" sz="1100" dirty="0">
                <a:effectLst/>
                <a:latin typeface="Verdana" panose="020B0604030504040204" pitchFamily="34" charset="0"/>
                <a:ea typeface="Verdana" panose="020B0604030504040204" pitchFamily="34" charset="0"/>
              </a:rPr>
              <a:t>Erasmus Plan </a:t>
            </a:r>
            <a:r>
              <a:rPr lang="el-GR" sz="1100" dirty="0">
                <a:effectLst/>
                <a:latin typeface="Verdana" panose="020B0604030504040204" pitchFamily="34" charset="0"/>
                <a:ea typeface="Verdana" panose="020B0604030504040204" pitchFamily="34" charset="0"/>
              </a:rPr>
              <a:t>ένας οργανισμός μπορεί να αιτηθεί τροποποίηση της Διαπίστευσης σε Διαπίστευση Κοινοπραξίας ή να σταματήσει να είναι μέλος κοινοπραξίας. </a:t>
            </a:r>
          </a:p>
          <a:p>
            <a:endParaRPr lang="el-GR" sz="1100" dirty="0">
              <a:effectLst/>
              <a:latin typeface="Verdana" panose="020B0604030504040204" pitchFamily="34" charset="0"/>
              <a:ea typeface="Verdana" panose="020B0604030504040204" pitchFamily="34" charset="0"/>
            </a:endParaRPr>
          </a:p>
          <a:p>
            <a:r>
              <a:rPr lang="el-GR" sz="1100" dirty="0">
                <a:effectLst/>
                <a:latin typeface="Verdana" panose="020B0604030504040204" pitchFamily="34" charset="0"/>
                <a:ea typeface="Verdana" panose="020B0604030504040204" pitchFamily="34" charset="0"/>
              </a:rPr>
              <a:t>Πέραν της έκθεσης προόδου, η ΕΥ μπορεί να διοργανώσει επίσημους ελέγχους, επισκέψεις παρακολούθησης ή άλλες δραστηριότητες για την παρακολούθηση των διαπιστευμένων οργανισμών, τη διασφάλιση των προτύπων ποιότητας καθώς και για παροχή στήριξης στους οργανισμούς. </a:t>
            </a:r>
          </a:p>
          <a:p>
            <a:endParaRPr lang="el-GR" sz="1100" dirty="0">
              <a:effectLst/>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n-US"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B</a:t>
            </a:r>
            <a:r>
              <a:rPr lang="el-GR" sz="1100" i="1"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άσει</a:t>
            </a:r>
            <a:r>
              <a:rPr lang="el-GR"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των επιδόσεων του Διαπιστευμένου Οργανισμού, η ΕΥ μπορεί να τροποποιήσει τον αριθμό και το χρονοδιάγραμμα των Εκθέσεων Προόδου.</a:t>
            </a:r>
            <a:endParaRPr lang="en-GB" sz="110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3</a:t>
            </a:fld>
            <a:endParaRPr lang="en-GB"/>
          </a:p>
        </p:txBody>
      </p:sp>
    </p:spTree>
    <p:extLst>
      <p:ext uri="{BB962C8B-B14F-4D97-AF65-F5344CB8AC3E}">
        <p14:creationId xmlns:p14="http://schemas.microsoft.com/office/powerpoint/2010/main" val="2360787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100" dirty="0">
                <a:latin typeface="Verdana" panose="020B0604030504040204" pitchFamily="34" charset="0"/>
                <a:ea typeface="Verdana" panose="020B0604030504040204" pitchFamily="34" charset="0"/>
              </a:rPr>
              <a:t>Έκθεση Περάτωσης ή αλλιώς Τελική Έκθεση:</a:t>
            </a:r>
            <a:r>
              <a:rPr lang="el-GR" sz="1100" baseline="0" dirty="0">
                <a:latin typeface="Verdana" panose="020B0604030504040204" pitchFamily="34" charset="0"/>
                <a:ea typeface="Verdana" panose="020B0604030504040204" pitchFamily="34" charset="0"/>
              </a:rPr>
              <a:t> Όπου χρησιμοποιούνται έ</a:t>
            </a:r>
            <a:r>
              <a:rPr lang="el-GR" sz="1100" dirty="0">
                <a:latin typeface="Verdana" panose="020B0604030504040204" pitchFamily="34" charset="0"/>
                <a:ea typeface="Verdana" panose="020B0604030504040204" pitchFamily="34" charset="0"/>
              </a:rPr>
              <a:t>να κοινό σύνολο κριτηρίων αξιολόγησης για τη μέτρηση του βαθμού στον οποίο υλοποιήθηκε το έργο σύμφωνα με τους στόχους που έχουν καθοριστεί και μπορείτε να τους δείτε ξεκάθαρα στη σελίδα 3 της ΤΕ:</a:t>
            </a:r>
          </a:p>
          <a:p>
            <a:pPr marL="285750" indent="-285750">
              <a:buFont typeface="Arial" panose="020B0604020202020204" pitchFamily="34" charset="0"/>
              <a:buChar char="•"/>
            </a:pPr>
            <a:r>
              <a:rPr lang="el-GR" sz="1100" dirty="0">
                <a:latin typeface="Verdana" panose="020B0604030504040204" pitchFamily="34" charset="0"/>
                <a:ea typeface="Verdana" panose="020B0604030504040204" pitchFamily="34" charset="0"/>
              </a:rPr>
              <a:t>Επίτευξη στόχων και συνάρτηση με τους στόχους του </a:t>
            </a:r>
            <a:r>
              <a:rPr lang="en-US" sz="1100" dirty="0">
                <a:latin typeface="Verdana" panose="020B0604030504040204" pitchFamily="34" charset="0"/>
                <a:ea typeface="Verdana" panose="020B0604030504040204" pitchFamily="34" charset="0"/>
              </a:rPr>
              <a:t>Erasmus plan – 50 </a:t>
            </a:r>
            <a:r>
              <a:rPr lang="el-GR" sz="1100" dirty="0">
                <a:latin typeface="Verdana" panose="020B0604030504040204" pitchFamily="34" charset="0"/>
                <a:ea typeface="Verdana" panose="020B0604030504040204" pitchFamily="34" charset="0"/>
              </a:rPr>
              <a:t>βαθμοί</a:t>
            </a:r>
            <a:endParaRPr lang="en-US" sz="11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l-GR" sz="1100" dirty="0">
                <a:latin typeface="Verdana" panose="020B0604030504040204" pitchFamily="34" charset="0"/>
                <a:ea typeface="Verdana" panose="020B0604030504040204" pitchFamily="34" charset="0"/>
              </a:rPr>
              <a:t>Συμμόρφωση με  Ε</a:t>
            </a:r>
            <a:r>
              <a:rPr lang="en-US" sz="1100" dirty="0" err="1">
                <a:latin typeface="Verdana" panose="020B0604030504040204" pitchFamily="34" charset="0"/>
                <a:ea typeface="Verdana" panose="020B0604030504040204" pitchFamily="34" charset="0"/>
              </a:rPr>
              <a:t>rasmus</a:t>
            </a:r>
            <a:r>
              <a:rPr lang="en-US" sz="1100" dirty="0">
                <a:latin typeface="Verdana" panose="020B0604030504040204" pitchFamily="34" charset="0"/>
                <a:ea typeface="Verdana" panose="020B0604030504040204" pitchFamily="34" charset="0"/>
              </a:rPr>
              <a:t> Quality standards – 50 </a:t>
            </a:r>
            <a:r>
              <a:rPr lang="el-GR" sz="1100" dirty="0">
                <a:latin typeface="Verdana" panose="020B0604030504040204" pitchFamily="34" charset="0"/>
                <a:ea typeface="Verdana" panose="020B0604030504040204" pitchFamily="34" charset="0"/>
              </a:rPr>
              <a:t>βαθμοί</a:t>
            </a:r>
            <a:endParaRPr lang="en-US" sz="1100" dirty="0">
              <a:latin typeface="Verdana" panose="020B0604030504040204" pitchFamily="34" charset="0"/>
              <a:ea typeface="Verdana" panose="020B0604030504040204" pitchFamily="34" charset="0"/>
            </a:endParaRPr>
          </a:p>
          <a:p>
            <a:r>
              <a:rPr lang="en-US" sz="1100" dirty="0">
                <a:effectLst/>
                <a:latin typeface="Verdana" panose="020B0604030504040204" pitchFamily="34" charset="0"/>
                <a:ea typeface="Verdana" panose="020B0604030504040204" pitchFamily="34" charset="0"/>
              </a:rPr>
              <a:t>…..</a:t>
            </a:r>
          </a:p>
          <a:p>
            <a:r>
              <a:rPr lang="el-GR" sz="1100" dirty="0">
                <a:effectLst/>
                <a:latin typeface="Verdana" panose="020B0604030504040204" pitchFamily="34" charset="0"/>
                <a:ea typeface="Verdana" panose="020B0604030504040204" pitchFamily="34" charset="0"/>
              </a:rPr>
              <a:t>Σε επίπεδο διαπίστευσης, ο οργανισμός καλείται να υποβάλει έκθεση προόδου τουλάχιστον μία φορά σε διάστημα 5 ετών. </a:t>
            </a:r>
          </a:p>
          <a:p>
            <a:r>
              <a:rPr lang="el-GR" sz="1100" dirty="0">
                <a:effectLst/>
                <a:latin typeface="Verdana" panose="020B0604030504040204" pitchFamily="34" charset="0"/>
                <a:ea typeface="Verdana" panose="020B0604030504040204" pitchFamily="34" charset="0"/>
              </a:rPr>
              <a:t>Για την παρούσα προγραμματική περίοδο, η ΕΥ θα ενημερώσει για το διάστημα κατά το οποίο οι διαπιστευμένοι οργανισμοί θα πρέπει να την υποβάλουν.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dirty="0">
                <a:effectLst/>
                <a:latin typeface="Verdana" panose="020B0604030504040204" pitchFamily="34" charset="0"/>
                <a:ea typeface="Verdana" panose="020B0604030504040204" pitchFamily="34" charset="0"/>
              </a:rPr>
              <a:t>Η έκθεση </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θα</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πρέπει να καλύπτει τον τρόπο με τον οποίο διασφαλίζεται:</a:t>
            </a:r>
          </a:p>
          <a:p>
            <a:endParaRPr lang="el-GR" sz="1100" dirty="0">
              <a:effectLst/>
              <a:latin typeface="Verdana" panose="020B0604030504040204" pitchFamily="34" charset="0"/>
              <a:ea typeface="Verdana" panose="020B0604030504040204" pitchFamily="34" charset="0"/>
            </a:endParaRPr>
          </a:p>
          <a:p>
            <a:pPr marL="342900" lvl="0" indent="-342900">
              <a:buFont typeface="+mj-lt"/>
              <a:buAutoNum type="arabicPeriod"/>
              <a:tabLst>
                <a:tab pos="457200" algn="l"/>
              </a:tabLst>
            </a:pPr>
            <a:r>
              <a:rPr lang="el-GR" sz="1100" dirty="0">
                <a:effectLst/>
                <a:latin typeface="Verdana" panose="020B0604030504040204" pitchFamily="34" charset="0"/>
                <a:ea typeface="Verdana" panose="020B0604030504040204" pitchFamily="34" charset="0"/>
              </a:rPr>
              <a:t>η τήρηση των προτύπων ποιότητας </a:t>
            </a:r>
            <a:r>
              <a:rPr lang="en-US" sz="1100" dirty="0">
                <a:effectLst/>
                <a:latin typeface="Verdana" panose="020B0604030504040204" pitchFamily="34" charset="0"/>
                <a:ea typeface="Verdana" panose="020B0604030504040204" pitchFamily="34" charset="0"/>
              </a:rPr>
              <a:t>Erasmus</a:t>
            </a:r>
            <a:r>
              <a:rPr lang="el-GR" sz="1100" dirty="0">
                <a:effectLst/>
                <a:latin typeface="Verdana" panose="020B0604030504040204" pitchFamily="34" charset="0"/>
                <a:ea typeface="Verdana" panose="020B0604030504040204" pitchFamily="34" charset="0"/>
              </a:rPr>
              <a:t>, </a:t>
            </a:r>
            <a:endParaRPr lang="el-GR" sz="1100" dirty="0">
              <a:solidFill>
                <a:schemeClr val="tx1"/>
              </a:solidFill>
              <a:effectLst/>
              <a:latin typeface="Verdana" panose="020B0604030504040204" pitchFamily="34" charset="0"/>
              <a:ea typeface="Verdana" panose="020B0604030504040204" pitchFamily="34" charset="0"/>
              <a:cs typeface="+mn-cs"/>
            </a:endParaRPr>
          </a:p>
          <a:p>
            <a:pPr marL="342900" lvl="0" indent="-342900">
              <a:buFont typeface="+mj-lt"/>
              <a:buAutoNum type="arabicPeriod"/>
              <a:tabLst>
                <a:tab pos="457200" algn="l"/>
              </a:tabLst>
            </a:pP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 πρόοδος ως προς την επίτευξη των  στόχων του </a:t>
            </a:r>
            <a:r>
              <a:rPr lang="el-GR" sz="1100"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Erasmu</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s Plan</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endPar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342900" lvl="0" indent="-342900">
              <a:buFont typeface="+mj-lt"/>
              <a:buAutoNum type="arabicPeriod"/>
              <a:tabLst>
                <a:tab pos="457200" algn="l"/>
              </a:tabLst>
            </a:pP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 </a:t>
            </a:r>
            <a:r>
              <a:rPr lang="el-GR" sz="1100"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επικαιροποίηση</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του</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n-GB"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Erasmus Plan</a:t>
            </a:r>
            <a:endPar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0" lvl="0" indent="0">
              <a:buFont typeface="+mj-lt"/>
              <a:buNone/>
              <a:tabLst>
                <a:tab pos="457200" algn="l"/>
              </a:tabLst>
            </a:pPr>
            <a:endParaRPr lang="el-GR" sz="1100" dirty="0">
              <a:effectLst/>
              <a:latin typeface="Verdana" panose="020B0604030504040204" pitchFamily="34" charset="0"/>
              <a:ea typeface="Verdana" panose="020B0604030504040204" pitchFamily="34" charset="0"/>
            </a:endParaRP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Όσον αφορά την </a:t>
            </a:r>
            <a:r>
              <a:rPr lang="el-GR" sz="1100" dirty="0" err="1">
                <a:effectLst/>
                <a:latin typeface="Verdana" panose="020B0604030504040204" pitchFamily="34" charset="0"/>
                <a:ea typeface="Verdana" panose="020B0604030504040204" pitchFamily="34" charset="0"/>
              </a:rPr>
              <a:t>επικαιροποίηση</a:t>
            </a:r>
            <a:r>
              <a:rPr lang="el-GR" sz="1100" dirty="0">
                <a:effectLst/>
                <a:latin typeface="Verdana" panose="020B0604030504040204" pitchFamily="34" charset="0"/>
                <a:ea typeface="Verdana" panose="020B0604030504040204" pitchFamily="34" charset="0"/>
              </a:rPr>
              <a:t> του Ε</a:t>
            </a:r>
            <a:r>
              <a:rPr lang="en-US" sz="1100" dirty="0">
                <a:effectLst/>
                <a:latin typeface="Verdana" panose="020B0604030504040204" pitchFamily="34" charset="0"/>
                <a:ea typeface="Verdana" panose="020B0604030504040204" pitchFamily="34" charset="0"/>
              </a:rPr>
              <a:t>P, </a:t>
            </a:r>
            <a:r>
              <a:rPr lang="el-GR" sz="1100" dirty="0">
                <a:effectLst/>
                <a:latin typeface="Verdana" panose="020B0604030504040204" pitchFamily="34" charset="0"/>
                <a:ea typeface="Verdana" panose="020B0604030504040204" pitchFamily="34" charset="0"/>
              </a:rPr>
              <a:t>πρέπει να ανανεώσετε το ΕΡ σας εάν έχει «λήξει» και αναμένουμε να ετοιμαστεί η όλη διαδικασία μέσω του ΒΜ.</a:t>
            </a: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Ουσιαστικά κατά την αίτησή σας έχετε δηλώσει την περίοδο ισχύος του ΕΡ, από δύο μέχρι πέντε χρόνια. Εάν η περίοδος αυτή έχει ολοκληρωθεί, τότε πρέπει να γίνει ανανέωση του ΕΡ. Επίσης, μπορείτε να </a:t>
            </a:r>
            <a:r>
              <a:rPr lang="el-GR" sz="1100" dirty="0" err="1">
                <a:effectLst/>
                <a:latin typeface="Verdana" panose="020B0604030504040204" pitchFamily="34" charset="0"/>
                <a:ea typeface="Verdana" panose="020B0604030504040204" pitchFamily="34" charset="0"/>
              </a:rPr>
              <a:t>επικαιροποιήσετε</a:t>
            </a:r>
            <a:r>
              <a:rPr lang="el-GR" sz="1100" dirty="0">
                <a:effectLst/>
                <a:latin typeface="Verdana" panose="020B0604030504040204" pitchFamily="34" charset="0"/>
                <a:ea typeface="Verdana" panose="020B0604030504040204" pitchFamily="34" charset="0"/>
              </a:rPr>
              <a:t> το ΕΡ σε περίπτωση που υπήρχαν αλλαγές εντός του οργανισμού σας οι οποίες επηρεάζουν με κάποιο τρόπο τους στόχους που έχουν τεθεί. </a:t>
            </a: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Κατά την </a:t>
            </a:r>
            <a:r>
              <a:rPr lang="el-GR" sz="1100" dirty="0" err="1">
                <a:effectLst/>
                <a:latin typeface="Verdana" panose="020B0604030504040204" pitchFamily="34" charset="0"/>
                <a:ea typeface="Verdana" panose="020B0604030504040204" pitchFamily="34" charset="0"/>
              </a:rPr>
              <a:t>επικαιροποίηση</a:t>
            </a:r>
            <a:r>
              <a:rPr lang="el-GR" sz="1100" dirty="0">
                <a:effectLst/>
                <a:latin typeface="Verdana" panose="020B0604030504040204" pitchFamily="34" charset="0"/>
                <a:ea typeface="Verdana" panose="020B0604030504040204" pitchFamily="34" charset="0"/>
              </a:rPr>
              <a:t> του </a:t>
            </a:r>
            <a:r>
              <a:rPr lang="en-GB" sz="1100" dirty="0">
                <a:effectLst/>
                <a:latin typeface="Verdana" panose="020B0604030504040204" pitchFamily="34" charset="0"/>
                <a:ea typeface="Verdana" panose="020B0604030504040204" pitchFamily="34" charset="0"/>
              </a:rPr>
              <a:t>Erasmus Plan </a:t>
            </a:r>
            <a:r>
              <a:rPr lang="el-GR" sz="1100" dirty="0">
                <a:effectLst/>
                <a:latin typeface="Verdana" panose="020B0604030504040204" pitchFamily="34" charset="0"/>
                <a:ea typeface="Verdana" panose="020B0604030504040204" pitchFamily="34" charset="0"/>
              </a:rPr>
              <a:t>ένας οργανισμός μπορεί να αιτηθεί τροποποίηση της Διαπίστευσης σε Διαπίστευση Κοινοπραξίας ή να σταματήσει να είναι μέλος κοινοπραξίας. </a:t>
            </a:r>
          </a:p>
          <a:p>
            <a:endParaRPr lang="el-GR" sz="1100" dirty="0">
              <a:effectLst/>
              <a:latin typeface="Verdana" panose="020B0604030504040204" pitchFamily="34" charset="0"/>
              <a:ea typeface="Verdana" panose="020B0604030504040204" pitchFamily="34" charset="0"/>
            </a:endParaRPr>
          </a:p>
          <a:p>
            <a:r>
              <a:rPr lang="el-GR" sz="1100" dirty="0">
                <a:effectLst/>
                <a:latin typeface="Verdana" panose="020B0604030504040204" pitchFamily="34" charset="0"/>
                <a:ea typeface="Verdana" panose="020B0604030504040204" pitchFamily="34" charset="0"/>
              </a:rPr>
              <a:t>Πέραν της έκθεσης προόδου, η ΕΥ μπορεί να διοργανώσει επίσημους ελέγχους, επισκέψεις παρακολούθησης ή άλλες δραστηριότητες για την παρακολούθηση των διαπιστευμένων οργανισμών, τη διασφάλιση των προτύπων ποιότητας καθώς και για παροχή στήριξης στους οργανισμούς. </a:t>
            </a:r>
          </a:p>
          <a:p>
            <a:endParaRPr lang="el-GR" sz="1100" dirty="0">
              <a:effectLst/>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n-US"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B</a:t>
            </a:r>
            <a:r>
              <a:rPr lang="el-GR" sz="1100" i="1"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άσει</a:t>
            </a:r>
            <a:r>
              <a:rPr lang="el-GR"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των επιδόσεων του Διαπιστευμένου Οργανισμού, η ΕΥ μπορεί να τροποποιήσει τον αριθμό και το χρονοδιάγραμμα των Εκθέσεων Προόδου.</a:t>
            </a:r>
            <a:endParaRPr lang="en-GB" sz="110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4</a:t>
            </a:fld>
            <a:endParaRPr lang="en-GB"/>
          </a:p>
        </p:txBody>
      </p:sp>
    </p:spTree>
    <p:extLst>
      <p:ext uri="{BB962C8B-B14F-4D97-AF65-F5344CB8AC3E}">
        <p14:creationId xmlns:p14="http://schemas.microsoft.com/office/powerpoint/2010/main" val="3342523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2C6F6-E3A6-2CBB-7DD2-F12F527613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F1DB66-3FBF-05BB-F265-6AD2917F18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E90889-923A-3746-9201-A0CEE8F0B1B9}"/>
              </a:ext>
            </a:extLst>
          </p:cNvPr>
          <p:cNvSpPr>
            <a:spLocks noGrp="1"/>
          </p:cNvSpPr>
          <p:nvPr>
            <p:ph type="body" idx="1"/>
          </p:nvPr>
        </p:nvSpPr>
        <p:spPr/>
        <p:txBody>
          <a:bodyPr/>
          <a:lstStyle/>
          <a:p>
            <a:r>
              <a:rPr lang="el-GR" sz="1100" dirty="0">
                <a:latin typeface="Verdana" panose="020B0604030504040204" pitchFamily="34" charset="0"/>
                <a:ea typeface="Verdana" panose="020B0604030504040204" pitchFamily="34" charset="0"/>
              </a:rPr>
              <a:t>Έκθεση Περάτωσης ή αλλιώς Τελική Έκθεση:</a:t>
            </a:r>
            <a:r>
              <a:rPr lang="el-GR" sz="1100" baseline="0" dirty="0">
                <a:latin typeface="Verdana" panose="020B0604030504040204" pitchFamily="34" charset="0"/>
                <a:ea typeface="Verdana" panose="020B0604030504040204" pitchFamily="34" charset="0"/>
              </a:rPr>
              <a:t> Όπου χρησιμοποιούνται έ</a:t>
            </a:r>
            <a:r>
              <a:rPr lang="el-GR" sz="1100" dirty="0">
                <a:latin typeface="Verdana" panose="020B0604030504040204" pitchFamily="34" charset="0"/>
                <a:ea typeface="Verdana" panose="020B0604030504040204" pitchFamily="34" charset="0"/>
              </a:rPr>
              <a:t>να κοινό σύνολο κριτηρίων αξιολόγησης για τη μέτρηση του βαθμού στον οποίο υλοποιήθηκε το έργο σύμφωνα με τους στόχους που έχουν καθοριστεί και μπορείτε να τους δείτε ξεκάθαρα στη σελίδα 3 της ΤΕ:</a:t>
            </a:r>
          </a:p>
          <a:p>
            <a:pPr marL="285750" indent="-285750">
              <a:buFont typeface="Arial" panose="020B0604020202020204" pitchFamily="34" charset="0"/>
              <a:buChar char="•"/>
            </a:pPr>
            <a:r>
              <a:rPr lang="el-GR" sz="1100" dirty="0">
                <a:latin typeface="Verdana" panose="020B0604030504040204" pitchFamily="34" charset="0"/>
                <a:ea typeface="Verdana" panose="020B0604030504040204" pitchFamily="34" charset="0"/>
              </a:rPr>
              <a:t>Επίτευξη στόχων και συνάρτηση με τους στόχους του </a:t>
            </a:r>
            <a:r>
              <a:rPr lang="en-US" sz="1100" dirty="0">
                <a:latin typeface="Verdana" panose="020B0604030504040204" pitchFamily="34" charset="0"/>
                <a:ea typeface="Verdana" panose="020B0604030504040204" pitchFamily="34" charset="0"/>
              </a:rPr>
              <a:t>Erasmus plan – 50 </a:t>
            </a:r>
            <a:r>
              <a:rPr lang="el-GR" sz="1100" dirty="0">
                <a:latin typeface="Verdana" panose="020B0604030504040204" pitchFamily="34" charset="0"/>
                <a:ea typeface="Verdana" panose="020B0604030504040204" pitchFamily="34" charset="0"/>
              </a:rPr>
              <a:t>βαθμοί</a:t>
            </a:r>
            <a:endParaRPr lang="en-US" sz="11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l-GR" sz="1100" dirty="0">
                <a:latin typeface="Verdana" panose="020B0604030504040204" pitchFamily="34" charset="0"/>
                <a:ea typeface="Verdana" panose="020B0604030504040204" pitchFamily="34" charset="0"/>
              </a:rPr>
              <a:t>Συμμόρφωση με  Ε</a:t>
            </a:r>
            <a:r>
              <a:rPr lang="en-US" sz="1100" dirty="0" err="1">
                <a:latin typeface="Verdana" panose="020B0604030504040204" pitchFamily="34" charset="0"/>
                <a:ea typeface="Verdana" panose="020B0604030504040204" pitchFamily="34" charset="0"/>
              </a:rPr>
              <a:t>rasmus</a:t>
            </a:r>
            <a:r>
              <a:rPr lang="en-US" sz="1100" dirty="0">
                <a:latin typeface="Verdana" panose="020B0604030504040204" pitchFamily="34" charset="0"/>
                <a:ea typeface="Verdana" panose="020B0604030504040204" pitchFamily="34" charset="0"/>
              </a:rPr>
              <a:t> Quality standards – 50 </a:t>
            </a:r>
            <a:r>
              <a:rPr lang="el-GR" sz="1100" dirty="0">
                <a:latin typeface="Verdana" panose="020B0604030504040204" pitchFamily="34" charset="0"/>
                <a:ea typeface="Verdana" panose="020B0604030504040204" pitchFamily="34" charset="0"/>
              </a:rPr>
              <a:t>βαθμοί</a:t>
            </a:r>
            <a:endParaRPr lang="en-US" sz="1100" dirty="0">
              <a:latin typeface="Verdana" panose="020B0604030504040204" pitchFamily="34" charset="0"/>
              <a:ea typeface="Verdana" panose="020B0604030504040204" pitchFamily="34" charset="0"/>
            </a:endParaRPr>
          </a:p>
          <a:p>
            <a:r>
              <a:rPr lang="en-US" sz="1100" dirty="0">
                <a:effectLst/>
                <a:latin typeface="Verdana" panose="020B0604030504040204" pitchFamily="34" charset="0"/>
                <a:ea typeface="Verdana" panose="020B0604030504040204" pitchFamily="34" charset="0"/>
              </a:rPr>
              <a:t>…..</a:t>
            </a:r>
          </a:p>
          <a:p>
            <a:r>
              <a:rPr lang="el-GR" sz="1100" dirty="0">
                <a:effectLst/>
                <a:latin typeface="Verdana" panose="020B0604030504040204" pitchFamily="34" charset="0"/>
                <a:ea typeface="Verdana" panose="020B0604030504040204" pitchFamily="34" charset="0"/>
              </a:rPr>
              <a:t>Σε επίπεδο διαπίστευσης, ο οργανισμός καλείται να υποβάλει έκθεση προόδου τουλάχιστον μία φορά σε διάστημα 5 ετών. </a:t>
            </a:r>
          </a:p>
          <a:p>
            <a:r>
              <a:rPr lang="el-GR" sz="1100" dirty="0">
                <a:effectLst/>
                <a:latin typeface="Verdana" panose="020B0604030504040204" pitchFamily="34" charset="0"/>
                <a:ea typeface="Verdana" panose="020B0604030504040204" pitchFamily="34" charset="0"/>
              </a:rPr>
              <a:t>Για την παρούσα προγραμματική περίοδο, η ΕΥ θα ενημερώσει για το διάστημα κατά το οποίο οι διαπιστευμένοι οργανισμοί θα πρέπει να την υποβάλουν.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dirty="0">
                <a:effectLst/>
                <a:latin typeface="Verdana" panose="020B0604030504040204" pitchFamily="34" charset="0"/>
                <a:ea typeface="Verdana" panose="020B0604030504040204" pitchFamily="34" charset="0"/>
              </a:rPr>
              <a:t>Η έκθεση </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θα</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πρέπει να καλύπτει τον τρόπο με τον οποίο διασφαλίζεται:</a:t>
            </a:r>
          </a:p>
          <a:p>
            <a:endParaRPr lang="el-GR" sz="1100" dirty="0">
              <a:effectLst/>
              <a:latin typeface="Verdana" panose="020B0604030504040204" pitchFamily="34" charset="0"/>
              <a:ea typeface="Verdana" panose="020B0604030504040204" pitchFamily="34" charset="0"/>
            </a:endParaRPr>
          </a:p>
          <a:p>
            <a:pPr marL="342900" lvl="0" indent="-342900">
              <a:buFont typeface="+mj-lt"/>
              <a:buAutoNum type="arabicPeriod"/>
              <a:tabLst>
                <a:tab pos="457200" algn="l"/>
              </a:tabLst>
            </a:pPr>
            <a:r>
              <a:rPr lang="el-GR" sz="1100" dirty="0">
                <a:effectLst/>
                <a:latin typeface="Verdana" panose="020B0604030504040204" pitchFamily="34" charset="0"/>
                <a:ea typeface="Verdana" panose="020B0604030504040204" pitchFamily="34" charset="0"/>
              </a:rPr>
              <a:t>η τήρηση των προτύπων ποιότητας </a:t>
            </a:r>
            <a:r>
              <a:rPr lang="en-US" sz="1100" dirty="0">
                <a:effectLst/>
                <a:latin typeface="Verdana" panose="020B0604030504040204" pitchFamily="34" charset="0"/>
                <a:ea typeface="Verdana" panose="020B0604030504040204" pitchFamily="34" charset="0"/>
              </a:rPr>
              <a:t>Erasmus</a:t>
            </a:r>
            <a:r>
              <a:rPr lang="el-GR" sz="1100" dirty="0">
                <a:effectLst/>
                <a:latin typeface="Verdana" panose="020B0604030504040204" pitchFamily="34" charset="0"/>
                <a:ea typeface="Verdana" panose="020B0604030504040204" pitchFamily="34" charset="0"/>
              </a:rPr>
              <a:t>, </a:t>
            </a:r>
            <a:endParaRPr lang="el-GR" sz="1100" dirty="0">
              <a:solidFill>
                <a:schemeClr val="tx1"/>
              </a:solidFill>
              <a:effectLst/>
              <a:latin typeface="Verdana" panose="020B0604030504040204" pitchFamily="34" charset="0"/>
              <a:ea typeface="Verdana" panose="020B0604030504040204" pitchFamily="34" charset="0"/>
              <a:cs typeface="+mn-cs"/>
            </a:endParaRPr>
          </a:p>
          <a:p>
            <a:pPr marL="342900" lvl="0" indent="-342900">
              <a:buFont typeface="+mj-lt"/>
              <a:buAutoNum type="arabicPeriod"/>
              <a:tabLst>
                <a:tab pos="457200" algn="l"/>
              </a:tabLst>
            </a:pP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 πρόοδος ως προς την επίτευξη των  στόχων του </a:t>
            </a:r>
            <a:r>
              <a:rPr lang="el-GR" sz="1100"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Erasmu</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s Plan</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endPar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342900" lvl="0" indent="-342900">
              <a:buFont typeface="+mj-lt"/>
              <a:buAutoNum type="arabicPeriod"/>
              <a:tabLst>
                <a:tab pos="457200" algn="l"/>
              </a:tabLst>
            </a:pP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 </a:t>
            </a:r>
            <a:r>
              <a:rPr lang="el-GR" sz="1100"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επικαιροποίηση</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του</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n-GB"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Erasmus Plan</a:t>
            </a:r>
            <a:endPar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0" lvl="0" indent="0">
              <a:buFont typeface="+mj-lt"/>
              <a:buNone/>
              <a:tabLst>
                <a:tab pos="457200" algn="l"/>
              </a:tabLst>
            </a:pPr>
            <a:endParaRPr lang="el-GR" sz="1100" dirty="0">
              <a:effectLst/>
              <a:latin typeface="Verdana" panose="020B0604030504040204" pitchFamily="34" charset="0"/>
              <a:ea typeface="Verdana" panose="020B0604030504040204" pitchFamily="34" charset="0"/>
            </a:endParaRP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Όσον αφορά την </a:t>
            </a:r>
            <a:r>
              <a:rPr lang="el-GR" sz="1100" dirty="0" err="1">
                <a:effectLst/>
                <a:latin typeface="Verdana" panose="020B0604030504040204" pitchFamily="34" charset="0"/>
                <a:ea typeface="Verdana" panose="020B0604030504040204" pitchFamily="34" charset="0"/>
              </a:rPr>
              <a:t>επικαιροποίηση</a:t>
            </a:r>
            <a:r>
              <a:rPr lang="el-GR" sz="1100" dirty="0">
                <a:effectLst/>
                <a:latin typeface="Verdana" panose="020B0604030504040204" pitchFamily="34" charset="0"/>
                <a:ea typeface="Verdana" panose="020B0604030504040204" pitchFamily="34" charset="0"/>
              </a:rPr>
              <a:t> του Ε</a:t>
            </a:r>
            <a:r>
              <a:rPr lang="en-US" sz="1100" dirty="0">
                <a:effectLst/>
                <a:latin typeface="Verdana" panose="020B0604030504040204" pitchFamily="34" charset="0"/>
                <a:ea typeface="Verdana" panose="020B0604030504040204" pitchFamily="34" charset="0"/>
              </a:rPr>
              <a:t>P, </a:t>
            </a:r>
            <a:r>
              <a:rPr lang="el-GR" sz="1100" dirty="0">
                <a:effectLst/>
                <a:latin typeface="Verdana" panose="020B0604030504040204" pitchFamily="34" charset="0"/>
                <a:ea typeface="Verdana" panose="020B0604030504040204" pitchFamily="34" charset="0"/>
              </a:rPr>
              <a:t>πρέπει να ανανεώσετε το ΕΡ σας εάν έχει «λήξει» και αναμένουμε να ετοιμαστεί η όλη διαδικασία μέσω του ΒΜ.</a:t>
            </a: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Ουσιαστικά κατά την αίτησή σας έχετε δηλώσει την περίοδο ισχύος του ΕΡ, από δύο μέχρι πέντε χρόνια. Εάν η περίοδος αυτή έχει ολοκληρωθεί, τότε πρέπει να γίνει ανανέωση του ΕΡ. Επίσης, μπορείτε να </a:t>
            </a:r>
            <a:r>
              <a:rPr lang="el-GR" sz="1100" dirty="0" err="1">
                <a:effectLst/>
                <a:latin typeface="Verdana" panose="020B0604030504040204" pitchFamily="34" charset="0"/>
                <a:ea typeface="Verdana" panose="020B0604030504040204" pitchFamily="34" charset="0"/>
              </a:rPr>
              <a:t>επικαιροποιήσετε</a:t>
            </a:r>
            <a:r>
              <a:rPr lang="el-GR" sz="1100" dirty="0">
                <a:effectLst/>
                <a:latin typeface="Verdana" panose="020B0604030504040204" pitchFamily="34" charset="0"/>
                <a:ea typeface="Verdana" panose="020B0604030504040204" pitchFamily="34" charset="0"/>
              </a:rPr>
              <a:t> το ΕΡ σε περίπτωση που υπήρχαν αλλαγές εντός του οργανισμού σας οι οποίες επηρεάζουν με κάποιο τρόπο τους στόχους που έχουν τεθεί. </a:t>
            </a: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Κατά την </a:t>
            </a:r>
            <a:r>
              <a:rPr lang="el-GR" sz="1100" dirty="0" err="1">
                <a:effectLst/>
                <a:latin typeface="Verdana" panose="020B0604030504040204" pitchFamily="34" charset="0"/>
                <a:ea typeface="Verdana" panose="020B0604030504040204" pitchFamily="34" charset="0"/>
              </a:rPr>
              <a:t>επικαιροποίηση</a:t>
            </a:r>
            <a:r>
              <a:rPr lang="el-GR" sz="1100" dirty="0">
                <a:effectLst/>
                <a:latin typeface="Verdana" panose="020B0604030504040204" pitchFamily="34" charset="0"/>
                <a:ea typeface="Verdana" panose="020B0604030504040204" pitchFamily="34" charset="0"/>
              </a:rPr>
              <a:t> του </a:t>
            </a:r>
            <a:r>
              <a:rPr lang="en-GB" sz="1100" dirty="0">
                <a:effectLst/>
                <a:latin typeface="Verdana" panose="020B0604030504040204" pitchFamily="34" charset="0"/>
                <a:ea typeface="Verdana" panose="020B0604030504040204" pitchFamily="34" charset="0"/>
              </a:rPr>
              <a:t>Erasmus Plan </a:t>
            </a:r>
            <a:r>
              <a:rPr lang="el-GR" sz="1100" dirty="0">
                <a:effectLst/>
                <a:latin typeface="Verdana" panose="020B0604030504040204" pitchFamily="34" charset="0"/>
                <a:ea typeface="Verdana" panose="020B0604030504040204" pitchFamily="34" charset="0"/>
              </a:rPr>
              <a:t>ένας οργανισμός μπορεί να αιτηθεί τροποποίηση της Διαπίστευσης σε Διαπίστευση Κοινοπραξίας ή να σταματήσει να είναι μέλος κοινοπραξίας. </a:t>
            </a:r>
          </a:p>
          <a:p>
            <a:endParaRPr lang="el-GR" sz="1100" dirty="0">
              <a:effectLst/>
              <a:latin typeface="Verdana" panose="020B0604030504040204" pitchFamily="34" charset="0"/>
              <a:ea typeface="Verdana" panose="020B0604030504040204" pitchFamily="34" charset="0"/>
            </a:endParaRPr>
          </a:p>
          <a:p>
            <a:r>
              <a:rPr lang="el-GR" sz="1100" dirty="0">
                <a:effectLst/>
                <a:latin typeface="Verdana" panose="020B0604030504040204" pitchFamily="34" charset="0"/>
                <a:ea typeface="Verdana" panose="020B0604030504040204" pitchFamily="34" charset="0"/>
              </a:rPr>
              <a:t>Πέραν της έκθεσης προόδου, η ΕΥ μπορεί να διοργανώσει επίσημους ελέγχους, επισκέψεις παρακολούθησης ή άλλες δραστηριότητες για την παρακολούθηση των διαπιστευμένων οργανισμών, τη διασφάλιση των προτύπων ποιότητας καθώς και για παροχή στήριξης στους οργανισμούς. </a:t>
            </a:r>
          </a:p>
          <a:p>
            <a:endParaRPr lang="el-GR" sz="1100" dirty="0">
              <a:effectLst/>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n-US"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B</a:t>
            </a:r>
            <a:r>
              <a:rPr lang="el-GR" sz="1100" i="1"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άσει</a:t>
            </a:r>
            <a:r>
              <a:rPr lang="el-GR"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των επιδόσεων του Διαπιστευμένου Οργανισμού, η ΕΥ μπορεί να τροποποιήσει τον αριθμό και το χρονοδιάγραμμα των Εκθέσεων Προόδου.</a:t>
            </a:r>
            <a:endParaRPr lang="en-GB" sz="1100" dirty="0">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a16="http://schemas.microsoft.com/office/drawing/2014/main" id="{727211B8-3D51-542D-6D26-ED218A748A91}"/>
              </a:ext>
            </a:extLst>
          </p:cNvPr>
          <p:cNvSpPr>
            <a:spLocks noGrp="1"/>
          </p:cNvSpPr>
          <p:nvPr>
            <p:ph type="sldNum" sz="quarter" idx="10"/>
          </p:nvPr>
        </p:nvSpPr>
        <p:spPr/>
        <p:txBody>
          <a:bodyPr/>
          <a:lstStyle/>
          <a:p>
            <a:fld id="{C05BEA0F-6C61-4412-98B4-3B1B2AF6C74C}" type="slidenum">
              <a:rPr lang="en-GB" smtClean="0"/>
              <a:t>5</a:t>
            </a:fld>
            <a:endParaRPr lang="en-GB"/>
          </a:p>
        </p:txBody>
      </p:sp>
    </p:spTree>
    <p:extLst>
      <p:ext uri="{BB962C8B-B14F-4D97-AF65-F5344CB8AC3E}">
        <p14:creationId xmlns:p14="http://schemas.microsoft.com/office/powerpoint/2010/main" val="3741194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100" dirty="0">
                <a:latin typeface="Verdana" panose="020B0604030504040204" pitchFamily="34" charset="0"/>
                <a:ea typeface="Verdana" panose="020B0604030504040204" pitchFamily="34" charset="0"/>
              </a:rPr>
              <a:t>Έκθεση Περάτωσης ή αλλιώς Τελική Έκθεση:</a:t>
            </a:r>
            <a:r>
              <a:rPr lang="el-GR" sz="1100" baseline="0" dirty="0">
                <a:latin typeface="Verdana" panose="020B0604030504040204" pitchFamily="34" charset="0"/>
                <a:ea typeface="Verdana" panose="020B0604030504040204" pitchFamily="34" charset="0"/>
              </a:rPr>
              <a:t> Όπου χρησιμοποιούνται έ</a:t>
            </a:r>
            <a:r>
              <a:rPr lang="el-GR" sz="1100" dirty="0">
                <a:latin typeface="Verdana" panose="020B0604030504040204" pitchFamily="34" charset="0"/>
                <a:ea typeface="Verdana" panose="020B0604030504040204" pitchFamily="34" charset="0"/>
              </a:rPr>
              <a:t>να κοινό σύνολο κριτηρίων αξιολόγησης για τη μέτρηση του βαθμού στον οποίο υλοποιήθηκε το έργο σύμφωνα με τους στόχους που έχουν καθοριστεί και μπορείτε να τους δείτε ξεκάθαρα στη σελίδα 3 της ΤΕ:</a:t>
            </a:r>
          </a:p>
          <a:p>
            <a:pPr marL="285750" indent="-285750">
              <a:buFont typeface="Arial" panose="020B0604020202020204" pitchFamily="34" charset="0"/>
              <a:buChar char="•"/>
            </a:pPr>
            <a:r>
              <a:rPr lang="el-GR" sz="1100" dirty="0">
                <a:latin typeface="Verdana" panose="020B0604030504040204" pitchFamily="34" charset="0"/>
                <a:ea typeface="Verdana" panose="020B0604030504040204" pitchFamily="34" charset="0"/>
              </a:rPr>
              <a:t>Επίτευξη στόχων και συνάρτηση με τους στόχους του </a:t>
            </a:r>
            <a:r>
              <a:rPr lang="en-US" sz="1100" dirty="0">
                <a:latin typeface="Verdana" panose="020B0604030504040204" pitchFamily="34" charset="0"/>
                <a:ea typeface="Verdana" panose="020B0604030504040204" pitchFamily="34" charset="0"/>
              </a:rPr>
              <a:t>Erasmus plan – 50 </a:t>
            </a:r>
            <a:r>
              <a:rPr lang="el-GR" sz="1100" dirty="0">
                <a:latin typeface="Verdana" panose="020B0604030504040204" pitchFamily="34" charset="0"/>
                <a:ea typeface="Verdana" panose="020B0604030504040204" pitchFamily="34" charset="0"/>
              </a:rPr>
              <a:t>βαθμοί</a:t>
            </a:r>
            <a:endParaRPr lang="en-US" sz="11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l-GR" sz="1100" dirty="0">
                <a:latin typeface="Verdana" panose="020B0604030504040204" pitchFamily="34" charset="0"/>
                <a:ea typeface="Verdana" panose="020B0604030504040204" pitchFamily="34" charset="0"/>
              </a:rPr>
              <a:t>Συμμόρφωση με  Ε</a:t>
            </a:r>
            <a:r>
              <a:rPr lang="en-US" sz="1100" dirty="0" err="1">
                <a:latin typeface="Verdana" panose="020B0604030504040204" pitchFamily="34" charset="0"/>
                <a:ea typeface="Verdana" panose="020B0604030504040204" pitchFamily="34" charset="0"/>
              </a:rPr>
              <a:t>rasmus</a:t>
            </a:r>
            <a:r>
              <a:rPr lang="en-US" sz="1100" dirty="0">
                <a:latin typeface="Verdana" panose="020B0604030504040204" pitchFamily="34" charset="0"/>
                <a:ea typeface="Verdana" panose="020B0604030504040204" pitchFamily="34" charset="0"/>
              </a:rPr>
              <a:t> Quality standards – 50 </a:t>
            </a:r>
            <a:r>
              <a:rPr lang="el-GR" sz="1100" dirty="0">
                <a:latin typeface="Verdana" panose="020B0604030504040204" pitchFamily="34" charset="0"/>
                <a:ea typeface="Verdana" panose="020B0604030504040204" pitchFamily="34" charset="0"/>
              </a:rPr>
              <a:t>βαθμοί</a:t>
            </a:r>
            <a:endParaRPr lang="en-US" sz="1100" dirty="0">
              <a:latin typeface="Verdana" panose="020B0604030504040204" pitchFamily="34" charset="0"/>
              <a:ea typeface="Verdana" panose="020B0604030504040204" pitchFamily="34" charset="0"/>
            </a:endParaRPr>
          </a:p>
          <a:p>
            <a:r>
              <a:rPr lang="en-US" sz="1100" dirty="0">
                <a:effectLst/>
                <a:latin typeface="Verdana" panose="020B0604030504040204" pitchFamily="34" charset="0"/>
                <a:ea typeface="Verdana" panose="020B0604030504040204" pitchFamily="34" charset="0"/>
              </a:rPr>
              <a:t>…..</a:t>
            </a:r>
          </a:p>
          <a:p>
            <a:r>
              <a:rPr lang="el-GR" sz="1100" dirty="0">
                <a:effectLst/>
                <a:latin typeface="Verdana" panose="020B0604030504040204" pitchFamily="34" charset="0"/>
                <a:ea typeface="Verdana" panose="020B0604030504040204" pitchFamily="34" charset="0"/>
              </a:rPr>
              <a:t>Σε επίπεδο διαπίστευσης, ο οργανισμός καλείται να υποβάλει έκθεση προόδου τουλάχιστον μία φορά σε διάστημα 5 ετών. </a:t>
            </a:r>
          </a:p>
          <a:p>
            <a:r>
              <a:rPr lang="el-GR" sz="1100" dirty="0">
                <a:effectLst/>
                <a:latin typeface="Verdana" panose="020B0604030504040204" pitchFamily="34" charset="0"/>
                <a:ea typeface="Verdana" panose="020B0604030504040204" pitchFamily="34" charset="0"/>
              </a:rPr>
              <a:t>Για την παρούσα προγραμματική περίοδο, η ΕΥ θα ενημερώσει για το διάστημα κατά το οποίο οι διαπιστευμένοι οργανισμοί θα πρέπει να την υποβάλουν.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dirty="0">
                <a:effectLst/>
                <a:latin typeface="Verdana" panose="020B0604030504040204" pitchFamily="34" charset="0"/>
                <a:ea typeface="Verdana" panose="020B0604030504040204" pitchFamily="34" charset="0"/>
              </a:rPr>
              <a:t>Η έκθεση </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θα</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πρέπει να καλύπτει τον τρόπο με τον οποίο διασφαλίζεται:</a:t>
            </a:r>
          </a:p>
          <a:p>
            <a:endParaRPr lang="el-GR" sz="1100" dirty="0">
              <a:effectLst/>
              <a:latin typeface="Verdana" panose="020B0604030504040204" pitchFamily="34" charset="0"/>
              <a:ea typeface="Verdana" panose="020B0604030504040204" pitchFamily="34" charset="0"/>
            </a:endParaRPr>
          </a:p>
          <a:p>
            <a:pPr marL="342900" lvl="0" indent="-342900">
              <a:buFont typeface="+mj-lt"/>
              <a:buAutoNum type="arabicPeriod"/>
              <a:tabLst>
                <a:tab pos="457200" algn="l"/>
              </a:tabLst>
            </a:pPr>
            <a:r>
              <a:rPr lang="el-GR" sz="1100" dirty="0">
                <a:effectLst/>
                <a:latin typeface="Verdana" panose="020B0604030504040204" pitchFamily="34" charset="0"/>
                <a:ea typeface="Verdana" panose="020B0604030504040204" pitchFamily="34" charset="0"/>
              </a:rPr>
              <a:t>η τήρηση των προτύπων ποιότητας </a:t>
            </a:r>
            <a:r>
              <a:rPr lang="en-US" sz="1100" dirty="0">
                <a:effectLst/>
                <a:latin typeface="Verdana" panose="020B0604030504040204" pitchFamily="34" charset="0"/>
                <a:ea typeface="Verdana" panose="020B0604030504040204" pitchFamily="34" charset="0"/>
              </a:rPr>
              <a:t>Erasmus</a:t>
            </a:r>
            <a:r>
              <a:rPr lang="el-GR" sz="1100" dirty="0">
                <a:effectLst/>
                <a:latin typeface="Verdana" panose="020B0604030504040204" pitchFamily="34" charset="0"/>
                <a:ea typeface="Verdana" panose="020B0604030504040204" pitchFamily="34" charset="0"/>
              </a:rPr>
              <a:t>, </a:t>
            </a:r>
            <a:endParaRPr lang="el-GR" sz="1100" dirty="0">
              <a:solidFill>
                <a:schemeClr val="tx1"/>
              </a:solidFill>
              <a:effectLst/>
              <a:latin typeface="Verdana" panose="020B0604030504040204" pitchFamily="34" charset="0"/>
              <a:ea typeface="Verdana" panose="020B0604030504040204" pitchFamily="34" charset="0"/>
              <a:cs typeface="+mn-cs"/>
            </a:endParaRPr>
          </a:p>
          <a:p>
            <a:pPr marL="342900" lvl="0" indent="-342900">
              <a:buFont typeface="+mj-lt"/>
              <a:buAutoNum type="arabicPeriod"/>
              <a:tabLst>
                <a:tab pos="457200" algn="l"/>
              </a:tabLst>
            </a:pP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 πρόοδος ως προς την επίτευξη των  στόχων του </a:t>
            </a:r>
            <a:r>
              <a:rPr lang="el-GR" sz="1100"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Erasmu</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s Plan</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endPar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342900" lvl="0" indent="-342900">
              <a:buFont typeface="+mj-lt"/>
              <a:buAutoNum type="arabicPeriod"/>
              <a:tabLst>
                <a:tab pos="457200" algn="l"/>
              </a:tabLst>
            </a:pP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 </a:t>
            </a:r>
            <a:r>
              <a:rPr lang="el-GR" sz="1100"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επικαιροποίηση</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του</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n-GB"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Erasmus Plan</a:t>
            </a:r>
            <a:endPar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0" lvl="0" indent="0">
              <a:buFont typeface="+mj-lt"/>
              <a:buNone/>
              <a:tabLst>
                <a:tab pos="457200" algn="l"/>
              </a:tabLst>
            </a:pPr>
            <a:endParaRPr lang="el-GR" sz="1100" dirty="0">
              <a:effectLst/>
              <a:latin typeface="Verdana" panose="020B0604030504040204" pitchFamily="34" charset="0"/>
              <a:ea typeface="Verdana" panose="020B0604030504040204" pitchFamily="34" charset="0"/>
            </a:endParaRP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Όσον αφορά την </a:t>
            </a:r>
            <a:r>
              <a:rPr lang="el-GR" sz="1100" dirty="0" err="1">
                <a:effectLst/>
                <a:latin typeface="Verdana" panose="020B0604030504040204" pitchFamily="34" charset="0"/>
                <a:ea typeface="Verdana" panose="020B0604030504040204" pitchFamily="34" charset="0"/>
              </a:rPr>
              <a:t>επικαιροποίηση</a:t>
            </a:r>
            <a:r>
              <a:rPr lang="el-GR" sz="1100" dirty="0">
                <a:effectLst/>
                <a:latin typeface="Verdana" panose="020B0604030504040204" pitchFamily="34" charset="0"/>
                <a:ea typeface="Verdana" panose="020B0604030504040204" pitchFamily="34" charset="0"/>
              </a:rPr>
              <a:t> του Ε</a:t>
            </a:r>
            <a:r>
              <a:rPr lang="en-US" sz="1100" dirty="0">
                <a:effectLst/>
                <a:latin typeface="Verdana" panose="020B0604030504040204" pitchFamily="34" charset="0"/>
                <a:ea typeface="Verdana" panose="020B0604030504040204" pitchFamily="34" charset="0"/>
              </a:rPr>
              <a:t>P, </a:t>
            </a:r>
            <a:r>
              <a:rPr lang="el-GR" sz="1100" dirty="0">
                <a:effectLst/>
                <a:latin typeface="Verdana" panose="020B0604030504040204" pitchFamily="34" charset="0"/>
                <a:ea typeface="Verdana" panose="020B0604030504040204" pitchFamily="34" charset="0"/>
              </a:rPr>
              <a:t>πρέπει να ανανεώσετε το ΕΡ σας εάν έχει «λήξει» και αναμένουμε να ετοιμαστεί η όλη διαδικασία μέσω του ΒΜ.</a:t>
            </a: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Ουσιαστικά κατά την αίτησή σας έχετε δηλώσει την περίοδο ισχύος του ΕΡ, από δύο μέχρι πέντε χρόνια. Εάν η περίοδος αυτή έχει ολοκληρωθεί, τότε πρέπει να γίνει ανανέωση του ΕΡ. Επίσης, μπορείτε να </a:t>
            </a:r>
            <a:r>
              <a:rPr lang="el-GR" sz="1100" dirty="0" err="1">
                <a:effectLst/>
                <a:latin typeface="Verdana" panose="020B0604030504040204" pitchFamily="34" charset="0"/>
                <a:ea typeface="Verdana" panose="020B0604030504040204" pitchFamily="34" charset="0"/>
              </a:rPr>
              <a:t>επικαιροποιήσετε</a:t>
            </a:r>
            <a:r>
              <a:rPr lang="el-GR" sz="1100" dirty="0">
                <a:effectLst/>
                <a:latin typeface="Verdana" panose="020B0604030504040204" pitchFamily="34" charset="0"/>
                <a:ea typeface="Verdana" panose="020B0604030504040204" pitchFamily="34" charset="0"/>
              </a:rPr>
              <a:t> το ΕΡ σε περίπτωση που υπήρχαν αλλαγές εντός του οργανισμού σας οι οποίες επηρεάζουν με κάποιο τρόπο τους στόχους που έχουν τεθεί. </a:t>
            </a: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Κατά την </a:t>
            </a:r>
            <a:r>
              <a:rPr lang="el-GR" sz="1100" dirty="0" err="1">
                <a:effectLst/>
                <a:latin typeface="Verdana" panose="020B0604030504040204" pitchFamily="34" charset="0"/>
                <a:ea typeface="Verdana" panose="020B0604030504040204" pitchFamily="34" charset="0"/>
              </a:rPr>
              <a:t>επικαιροποίηση</a:t>
            </a:r>
            <a:r>
              <a:rPr lang="el-GR" sz="1100" dirty="0">
                <a:effectLst/>
                <a:latin typeface="Verdana" panose="020B0604030504040204" pitchFamily="34" charset="0"/>
                <a:ea typeface="Verdana" panose="020B0604030504040204" pitchFamily="34" charset="0"/>
              </a:rPr>
              <a:t> του </a:t>
            </a:r>
            <a:r>
              <a:rPr lang="en-GB" sz="1100" dirty="0">
                <a:effectLst/>
                <a:latin typeface="Verdana" panose="020B0604030504040204" pitchFamily="34" charset="0"/>
                <a:ea typeface="Verdana" panose="020B0604030504040204" pitchFamily="34" charset="0"/>
              </a:rPr>
              <a:t>Erasmus Plan </a:t>
            </a:r>
            <a:r>
              <a:rPr lang="el-GR" sz="1100" dirty="0">
                <a:effectLst/>
                <a:latin typeface="Verdana" panose="020B0604030504040204" pitchFamily="34" charset="0"/>
                <a:ea typeface="Verdana" panose="020B0604030504040204" pitchFamily="34" charset="0"/>
              </a:rPr>
              <a:t>ένας οργανισμός μπορεί να αιτηθεί τροποποίηση της Διαπίστευσης σε Διαπίστευση Κοινοπραξίας ή να σταματήσει να είναι μέλος κοινοπραξίας. </a:t>
            </a:r>
          </a:p>
          <a:p>
            <a:endParaRPr lang="el-GR" sz="1100" dirty="0">
              <a:effectLst/>
              <a:latin typeface="Verdana" panose="020B0604030504040204" pitchFamily="34" charset="0"/>
              <a:ea typeface="Verdana" panose="020B0604030504040204" pitchFamily="34" charset="0"/>
            </a:endParaRPr>
          </a:p>
          <a:p>
            <a:r>
              <a:rPr lang="el-GR" sz="1100" dirty="0">
                <a:effectLst/>
                <a:latin typeface="Verdana" panose="020B0604030504040204" pitchFamily="34" charset="0"/>
                <a:ea typeface="Verdana" panose="020B0604030504040204" pitchFamily="34" charset="0"/>
              </a:rPr>
              <a:t>Πέραν της έκθεσης προόδου, η ΕΥ μπορεί να διοργανώσει επίσημους ελέγχους, επισκέψεις παρακολούθησης ή άλλες δραστηριότητες για την παρακολούθηση των διαπιστευμένων οργανισμών, τη διασφάλιση των προτύπων ποιότητας καθώς και για παροχή στήριξης στους οργανισμούς. </a:t>
            </a:r>
          </a:p>
          <a:p>
            <a:endParaRPr lang="el-GR" sz="1100" dirty="0">
              <a:effectLst/>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n-US"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B</a:t>
            </a:r>
            <a:r>
              <a:rPr lang="el-GR" sz="1100" i="1"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άσει</a:t>
            </a:r>
            <a:r>
              <a:rPr lang="el-GR"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των επιδόσεων του Διαπιστευμένου Οργανισμού, η ΕΥ μπορεί να τροποποιήσει τον αριθμό και το χρονοδιάγραμμα των Εκθέσεων Προόδου.</a:t>
            </a:r>
            <a:endParaRPr lang="en-GB" sz="110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6</a:t>
            </a:fld>
            <a:endParaRPr lang="en-GB"/>
          </a:p>
        </p:txBody>
      </p:sp>
    </p:spTree>
    <p:extLst>
      <p:ext uri="{BB962C8B-B14F-4D97-AF65-F5344CB8AC3E}">
        <p14:creationId xmlns:p14="http://schemas.microsoft.com/office/powerpoint/2010/main" val="1424703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477FE-02AA-1B99-AF94-29A8A22460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11681E-D537-349C-F2FA-1FB4AD82C1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6A30C4-E1FD-9886-D627-C26BDE46ADC7}"/>
              </a:ext>
            </a:extLst>
          </p:cNvPr>
          <p:cNvSpPr>
            <a:spLocks noGrp="1"/>
          </p:cNvSpPr>
          <p:nvPr>
            <p:ph type="body" idx="1"/>
          </p:nvPr>
        </p:nvSpPr>
        <p:spPr/>
        <p:txBody>
          <a:bodyPr/>
          <a:lstStyle/>
          <a:p>
            <a:r>
              <a:rPr lang="el-GR" sz="1100" dirty="0">
                <a:latin typeface="Verdana" panose="020B0604030504040204" pitchFamily="34" charset="0"/>
                <a:ea typeface="Verdana" panose="020B0604030504040204" pitchFamily="34" charset="0"/>
              </a:rPr>
              <a:t>Έκθεση Περάτωσης ή αλλιώς Τελική Έκθεση:</a:t>
            </a:r>
            <a:r>
              <a:rPr lang="el-GR" sz="1100" baseline="0" dirty="0">
                <a:latin typeface="Verdana" panose="020B0604030504040204" pitchFamily="34" charset="0"/>
                <a:ea typeface="Verdana" panose="020B0604030504040204" pitchFamily="34" charset="0"/>
              </a:rPr>
              <a:t> Όπου χρησιμοποιούνται έ</a:t>
            </a:r>
            <a:r>
              <a:rPr lang="el-GR" sz="1100" dirty="0">
                <a:latin typeface="Verdana" panose="020B0604030504040204" pitchFamily="34" charset="0"/>
                <a:ea typeface="Verdana" panose="020B0604030504040204" pitchFamily="34" charset="0"/>
              </a:rPr>
              <a:t>να κοινό σύνολο κριτηρίων αξιολόγησης για τη μέτρηση του βαθμού στον οποίο υλοποιήθηκε το έργο σύμφωνα με τους στόχους που έχουν καθοριστεί και μπορείτε να τους δείτε ξεκάθαρα στη σελίδα 3 της ΤΕ:</a:t>
            </a:r>
          </a:p>
          <a:p>
            <a:pPr marL="285750" indent="-285750">
              <a:buFont typeface="Arial" panose="020B0604020202020204" pitchFamily="34" charset="0"/>
              <a:buChar char="•"/>
            </a:pPr>
            <a:r>
              <a:rPr lang="el-GR" sz="1100" dirty="0">
                <a:latin typeface="Verdana" panose="020B0604030504040204" pitchFamily="34" charset="0"/>
                <a:ea typeface="Verdana" panose="020B0604030504040204" pitchFamily="34" charset="0"/>
              </a:rPr>
              <a:t>Επίτευξη στόχων και συνάρτηση με τους στόχους του </a:t>
            </a:r>
            <a:r>
              <a:rPr lang="en-US" sz="1100" dirty="0">
                <a:latin typeface="Verdana" panose="020B0604030504040204" pitchFamily="34" charset="0"/>
                <a:ea typeface="Verdana" panose="020B0604030504040204" pitchFamily="34" charset="0"/>
              </a:rPr>
              <a:t>Erasmus plan – 50 </a:t>
            </a:r>
            <a:r>
              <a:rPr lang="el-GR" sz="1100" dirty="0">
                <a:latin typeface="Verdana" panose="020B0604030504040204" pitchFamily="34" charset="0"/>
                <a:ea typeface="Verdana" panose="020B0604030504040204" pitchFamily="34" charset="0"/>
              </a:rPr>
              <a:t>βαθμοί</a:t>
            </a:r>
            <a:endParaRPr lang="en-US" sz="11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l-GR" sz="1100" dirty="0">
                <a:latin typeface="Verdana" panose="020B0604030504040204" pitchFamily="34" charset="0"/>
                <a:ea typeface="Verdana" panose="020B0604030504040204" pitchFamily="34" charset="0"/>
              </a:rPr>
              <a:t>Συμμόρφωση με  Ε</a:t>
            </a:r>
            <a:r>
              <a:rPr lang="en-US" sz="1100" dirty="0" err="1">
                <a:latin typeface="Verdana" panose="020B0604030504040204" pitchFamily="34" charset="0"/>
                <a:ea typeface="Verdana" panose="020B0604030504040204" pitchFamily="34" charset="0"/>
              </a:rPr>
              <a:t>rasmus</a:t>
            </a:r>
            <a:r>
              <a:rPr lang="en-US" sz="1100" dirty="0">
                <a:latin typeface="Verdana" panose="020B0604030504040204" pitchFamily="34" charset="0"/>
                <a:ea typeface="Verdana" panose="020B0604030504040204" pitchFamily="34" charset="0"/>
              </a:rPr>
              <a:t> Quality standards – 50 </a:t>
            </a:r>
            <a:r>
              <a:rPr lang="el-GR" sz="1100" dirty="0">
                <a:latin typeface="Verdana" panose="020B0604030504040204" pitchFamily="34" charset="0"/>
                <a:ea typeface="Verdana" panose="020B0604030504040204" pitchFamily="34" charset="0"/>
              </a:rPr>
              <a:t>βαθμοί</a:t>
            </a:r>
            <a:endParaRPr lang="en-US" sz="1100" dirty="0">
              <a:latin typeface="Verdana" panose="020B0604030504040204" pitchFamily="34" charset="0"/>
              <a:ea typeface="Verdana" panose="020B0604030504040204" pitchFamily="34" charset="0"/>
            </a:endParaRPr>
          </a:p>
          <a:p>
            <a:r>
              <a:rPr lang="en-US" sz="1100" dirty="0">
                <a:effectLst/>
                <a:latin typeface="Verdana" panose="020B0604030504040204" pitchFamily="34" charset="0"/>
                <a:ea typeface="Verdana" panose="020B0604030504040204" pitchFamily="34" charset="0"/>
              </a:rPr>
              <a:t>…..</a:t>
            </a:r>
          </a:p>
          <a:p>
            <a:r>
              <a:rPr lang="el-GR" sz="1100" dirty="0">
                <a:effectLst/>
                <a:latin typeface="Verdana" panose="020B0604030504040204" pitchFamily="34" charset="0"/>
                <a:ea typeface="Verdana" panose="020B0604030504040204" pitchFamily="34" charset="0"/>
              </a:rPr>
              <a:t>Σε επίπεδο διαπίστευσης, ο οργανισμός καλείται να υποβάλει έκθεση προόδου τουλάχιστον μία φορά σε διάστημα 5 ετών. </a:t>
            </a:r>
          </a:p>
          <a:p>
            <a:r>
              <a:rPr lang="el-GR" sz="1100" dirty="0">
                <a:effectLst/>
                <a:latin typeface="Verdana" panose="020B0604030504040204" pitchFamily="34" charset="0"/>
                <a:ea typeface="Verdana" panose="020B0604030504040204" pitchFamily="34" charset="0"/>
              </a:rPr>
              <a:t>Για την παρούσα προγραμματική περίοδο, η ΕΥ θα ενημερώσει για το διάστημα κατά το οποίο οι διαπιστευμένοι οργανισμοί θα πρέπει να την υποβάλουν.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dirty="0">
                <a:effectLst/>
                <a:latin typeface="Verdana" panose="020B0604030504040204" pitchFamily="34" charset="0"/>
                <a:ea typeface="Verdana" panose="020B0604030504040204" pitchFamily="34" charset="0"/>
              </a:rPr>
              <a:t>Η έκθεση </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θα</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πρέπει να καλύπτει τον τρόπο με τον οποίο διασφαλίζεται:</a:t>
            </a:r>
          </a:p>
          <a:p>
            <a:endParaRPr lang="el-GR" sz="1100" dirty="0">
              <a:effectLst/>
              <a:latin typeface="Verdana" panose="020B0604030504040204" pitchFamily="34" charset="0"/>
              <a:ea typeface="Verdana" panose="020B0604030504040204" pitchFamily="34" charset="0"/>
            </a:endParaRPr>
          </a:p>
          <a:p>
            <a:pPr marL="342900" lvl="0" indent="-342900">
              <a:buFont typeface="+mj-lt"/>
              <a:buAutoNum type="arabicPeriod"/>
              <a:tabLst>
                <a:tab pos="457200" algn="l"/>
              </a:tabLst>
            </a:pPr>
            <a:r>
              <a:rPr lang="el-GR" sz="1100" dirty="0">
                <a:effectLst/>
                <a:latin typeface="Verdana" panose="020B0604030504040204" pitchFamily="34" charset="0"/>
                <a:ea typeface="Verdana" panose="020B0604030504040204" pitchFamily="34" charset="0"/>
              </a:rPr>
              <a:t>η τήρηση των προτύπων ποιότητας </a:t>
            </a:r>
            <a:r>
              <a:rPr lang="en-US" sz="1100" dirty="0">
                <a:effectLst/>
                <a:latin typeface="Verdana" panose="020B0604030504040204" pitchFamily="34" charset="0"/>
                <a:ea typeface="Verdana" panose="020B0604030504040204" pitchFamily="34" charset="0"/>
              </a:rPr>
              <a:t>Erasmus</a:t>
            </a:r>
            <a:r>
              <a:rPr lang="el-GR" sz="1100" dirty="0">
                <a:effectLst/>
                <a:latin typeface="Verdana" panose="020B0604030504040204" pitchFamily="34" charset="0"/>
                <a:ea typeface="Verdana" panose="020B0604030504040204" pitchFamily="34" charset="0"/>
              </a:rPr>
              <a:t>, </a:t>
            </a:r>
            <a:endParaRPr lang="el-GR" sz="1100" dirty="0">
              <a:solidFill>
                <a:schemeClr val="tx1"/>
              </a:solidFill>
              <a:effectLst/>
              <a:latin typeface="Verdana" panose="020B0604030504040204" pitchFamily="34" charset="0"/>
              <a:ea typeface="Verdana" panose="020B0604030504040204" pitchFamily="34" charset="0"/>
              <a:cs typeface="+mn-cs"/>
            </a:endParaRPr>
          </a:p>
          <a:p>
            <a:pPr marL="342900" lvl="0" indent="-342900">
              <a:buFont typeface="+mj-lt"/>
              <a:buAutoNum type="arabicPeriod"/>
              <a:tabLst>
                <a:tab pos="457200" algn="l"/>
              </a:tabLst>
            </a:pP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 πρόοδος ως προς την επίτευξη των  στόχων του </a:t>
            </a:r>
            <a:r>
              <a:rPr lang="el-GR" sz="1100"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Erasmu</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s Plan</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endPar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342900" lvl="0" indent="-342900">
              <a:buFont typeface="+mj-lt"/>
              <a:buAutoNum type="arabicPeriod"/>
              <a:tabLst>
                <a:tab pos="457200" algn="l"/>
              </a:tabLst>
            </a:pP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 </a:t>
            </a:r>
            <a:r>
              <a:rPr lang="el-GR" sz="1100"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επικαιροποίηση</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του</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n-GB"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Erasmus Plan</a:t>
            </a:r>
            <a:endPar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0" lvl="0" indent="0">
              <a:buFont typeface="+mj-lt"/>
              <a:buNone/>
              <a:tabLst>
                <a:tab pos="457200" algn="l"/>
              </a:tabLst>
            </a:pPr>
            <a:endParaRPr lang="el-GR" sz="1100" dirty="0">
              <a:effectLst/>
              <a:latin typeface="Verdana" panose="020B0604030504040204" pitchFamily="34" charset="0"/>
              <a:ea typeface="Verdana" panose="020B0604030504040204" pitchFamily="34" charset="0"/>
            </a:endParaRP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Όσον αφορά την </a:t>
            </a:r>
            <a:r>
              <a:rPr lang="el-GR" sz="1100" dirty="0" err="1">
                <a:effectLst/>
                <a:latin typeface="Verdana" panose="020B0604030504040204" pitchFamily="34" charset="0"/>
                <a:ea typeface="Verdana" panose="020B0604030504040204" pitchFamily="34" charset="0"/>
              </a:rPr>
              <a:t>επικαιροποίηση</a:t>
            </a:r>
            <a:r>
              <a:rPr lang="el-GR" sz="1100" dirty="0">
                <a:effectLst/>
                <a:latin typeface="Verdana" panose="020B0604030504040204" pitchFamily="34" charset="0"/>
                <a:ea typeface="Verdana" panose="020B0604030504040204" pitchFamily="34" charset="0"/>
              </a:rPr>
              <a:t> του Ε</a:t>
            </a:r>
            <a:r>
              <a:rPr lang="en-US" sz="1100" dirty="0">
                <a:effectLst/>
                <a:latin typeface="Verdana" panose="020B0604030504040204" pitchFamily="34" charset="0"/>
                <a:ea typeface="Verdana" panose="020B0604030504040204" pitchFamily="34" charset="0"/>
              </a:rPr>
              <a:t>P, </a:t>
            </a:r>
            <a:r>
              <a:rPr lang="el-GR" sz="1100" dirty="0">
                <a:effectLst/>
                <a:latin typeface="Verdana" panose="020B0604030504040204" pitchFamily="34" charset="0"/>
                <a:ea typeface="Verdana" panose="020B0604030504040204" pitchFamily="34" charset="0"/>
              </a:rPr>
              <a:t>πρέπει να ανανεώσετε το ΕΡ σας εάν έχει «λήξει» και αναμένουμε να ετοιμαστεί η όλη διαδικασία μέσω του ΒΜ.</a:t>
            </a: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Ουσιαστικά κατά την αίτησή σας έχετε δηλώσει την περίοδο ισχύος του ΕΡ, από δύο μέχρι πέντε χρόνια. Εάν η περίοδος αυτή έχει ολοκληρωθεί, τότε πρέπει να γίνει ανανέωση του ΕΡ. Επίσης, μπορείτε να </a:t>
            </a:r>
            <a:r>
              <a:rPr lang="el-GR" sz="1100" dirty="0" err="1">
                <a:effectLst/>
                <a:latin typeface="Verdana" panose="020B0604030504040204" pitchFamily="34" charset="0"/>
                <a:ea typeface="Verdana" panose="020B0604030504040204" pitchFamily="34" charset="0"/>
              </a:rPr>
              <a:t>επικαιροποιήσετε</a:t>
            </a:r>
            <a:r>
              <a:rPr lang="el-GR" sz="1100" dirty="0">
                <a:effectLst/>
                <a:latin typeface="Verdana" panose="020B0604030504040204" pitchFamily="34" charset="0"/>
                <a:ea typeface="Verdana" panose="020B0604030504040204" pitchFamily="34" charset="0"/>
              </a:rPr>
              <a:t> το ΕΡ σε περίπτωση που υπήρχαν αλλαγές εντός του οργανισμού σας οι οποίες επηρεάζουν με κάποιο τρόπο τους στόχους που έχουν τεθεί. </a:t>
            </a: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Κατά την </a:t>
            </a:r>
            <a:r>
              <a:rPr lang="el-GR" sz="1100" dirty="0" err="1">
                <a:effectLst/>
                <a:latin typeface="Verdana" panose="020B0604030504040204" pitchFamily="34" charset="0"/>
                <a:ea typeface="Verdana" panose="020B0604030504040204" pitchFamily="34" charset="0"/>
              </a:rPr>
              <a:t>επικαιροποίηση</a:t>
            </a:r>
            <a:r>
              <a:rPr lang="el-GR" sz="1100" dirty="0">
                <a:effectLst/>
                <a:latin typeface="Verdana" panose="020B0604030504040204" pitchFamily="34" charset="0"/>
                <a:ea typeface="Verdana" panose="020B0604030504040204" pitchFamily="34" charset="0"/>
              </a:rPr>
              <a:t> του </a:t>
            </a:r>
            <a:r>
              <a:rPr lang="en-GB" sz="1100" dirty="0">
                <a:effectLst/>
                <a:latin typeface="Verdana" panose="020B0604030504040204" pitchFamily="34" charset="0"/>
                <a:ea typeface="Verdana" panose="020B0604030504040204" pitchFamily="34" charset="0"/>
              </a:rPr>
              <a:t>Erasmus Plan </a:t>
            </a:r>
            <a:r>
              <a:rPr lang="el-GR" sz="1100" dirty="0">
                <a:effectLst/>
                <a:latin typeface="Verdana" panose="020B0604030504040204" pitchFamily="34" charset="0"/>
                <a:ea typeface="Verdana" panose="020B0604030504040204" pitchFamily="34" charset="0"/>
              </a:rPr>
              <a:t>ένας οργανισμός μπορεί να αιτηθεί τροποποίηση της Διαπίστευσης σε Διαπίστευση Κοινοπραξίας ή να σταματήσει να είναι μέλος κοινοπραξίας. </a:t>
            </a:r>
          </a:p>
          <a:p>
            <a:endParaRPr lang="el-GR" sz="1100" dirty="0">
              <a:effectLst/>
              <a:latin typeface="Verdana" panose="020B0604030504040204" pitchFamily="34" charset="0"/>
              <a:ea typeface="Verdana" panose="020B0604030504040204" pitchFamily="34" charset="0"/>
            </a:endParaRPr>
          </a:p>
          <a:p>
            <a:r>
              <a:rPr lang="el-GR" sz="1100" dirty="0">
                <a:effectLst/>
                <a:latin typeface="Verdana" panose="020B0604030504040204" pitchFamily="34" charset="0"/>
                <a:ea typeface="Verdana" panose="020B0604030504040204" pitchFamily="34" charset="0"/>
              </a:rPr>
              <a:t>Πέραν της έκθεσης προόδου, η ΕΥ μπορεί να διοργανώσει επίσημους ελέγχους, επισκέψεις παρακολούθησης ή άλλες δραστηριότητες για την παρακολούθηση των διαπιστευμένων οργανισμών, τη διασφάλιση των προτύπων ποιότητας καθώς και για παροχή στήριξης στους οργανισμούς. </a:t>
            </a:r>
          </a:p>
          <a:p>
            <a:endParaRPr lang="el-GR" sz="1100" dirty="0">
              <a:effectLst/>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n-US"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B</a:t>
            </a:r>
            <a:r>
              <a:rPr lang="el-GR" sz="1100" i="1"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άσει</a:t>
            </a:r>
            <a:r>
              <a:rPr lang="el-GR"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των επιδόσεων του Διαπιστευμένου Οργανισμού, η ΕΥ μπορεί να τροποποιήσει τον αριθμό και το χρονοδιάγραμμα των Εκθέσεων Προόδου.</a:t>
            </a:r>
            <a:endParaRPr lang="en-GB" sz="1100" dirty="0">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a16="http://schemas.microsoft.com/office/drawing/2014/main" id="{CFBA5AD9-A147-DF3C-914F-2E6A21BDDD61}"/>
              </a:ext>
            </a:extLst>
          </p:cNvPr>
          <p:cNvSpPr>
            <a:spLocks noGrp="1"/>
          </p:cNvSpPr>
          <p:nvPr>
            <p:ph type="sldNum" sz="quarter" idx="10"/>
          </p:nvPr>
        </p:nvSpPr>
        <p:spPr/>
        <p:txBody>
          <a:bodyPr/>
          <a:lstStyle/>
          <a:p>
            <a:fld id="{C05BEA0F-6C61-4412-98B4-3B1B2AF6C74C}" type="slidenum">
              <a:rPr lang="en-GB" smtClean="0"/>
              <a:t>7</a:t>
            </a:fld>
            <a:endParaRPr lang="en-GB"/>
          </a:p>
        </p:txBody>
      </p:sp>
    </p:spTree>
    <p:extLst>
      <p:ext uri="{BB962C8B-B14F-4D97-AF65-F5344CB8AC3E}">
        <p14:creationId xmlns:p14="http://schemas.microsoft.com/office/powerpoint/2010/main" val="4203083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100" dirty="0">
                <a:latin typeface="Verdana" panose="020B0604030504040204" pitchFamily="34" charset="0"/>
                <a:ea typeface="Verdana" panose="020B0604030504040204" pitchFamily="34" charset="0"/>
              </a:rPr>
              <a:t>Έκθεση Περάτωσης ή αλλιώς Τελική Έκθεση:</a:t>
            </a:r>
            <a:r>
              <a:rPr lang="el-GR" sz="1100" baseline="0" dirty="0">
                <a:latin typeface="Verdana" panose="020B0604030504040204" pitchFamily="34" charset="0"/>
                <a:ea typeface="Verdana" panose="020B0604030504040204" pitchFamily="34" charset="0"/>
              </a:rPr>
              <a:t> Όπου χρησιμοποιούνται έ</a:t>
            </a:r>
            <a:r>
              <a:rPr lang="el-GR" sz="1100" dirty="0">
                <a:latin typeface="Verdana" panose="020B0604030504040204" pitchFamily="34" charset="0"/>
                <a:ea typeface="Verdana" panose="020B0604030504040204" pitchFamily="34" charset="0"/>
              </a:rPr>
              <a:t>να κοινό σύνολο κριτηρίων αξιολόγησης για τη μέτρηση του βαθμού στον οποίο υλοποιήθηκε το έργο σύμφωνα με τους στόχους που έχουν καθοριστεί και μπορείτε να τους δείτε ξεκάθαρα στη σελίδα 3 της ΤΕ:</a:t>
            </a:r>
          </a:p>
          <a:p>
            <a:pPr marL="285750" indent="-285750">
              <a:buFont typeface="Arial" panose="020B0604020202020204" pitchFamily="34" charset="0"/>
              <a:buChar char="•"/>
            </a:pPr>
            <a:r>
              <a:rPr lang="el-GR" sz="1100" dirty="0">
                <a:latin typeface="Verdana" panose="020B0604030504040204" pitchFamily="34" charset="0"/>
                <a:ea typeface="Verdana" panose="020B0604030504040204" pitchFamily="34" charset="0"/>
              </a:rPr>
              <a:t>Επίτευξη στόχων και συνάρτηση με τους στόχους του </a:t>
            </a:r>
            <a:r>
              <a:rPr lang="en-US" sz="1100" dirty="0">
                <a:latin typeface="Verdana" panose="020B0604030504040204" pitchFamily="34" charset="0"/>
                <a:ea typeface="Verdana" panose="020B0604030504040204" pitchFamily="34" charset="0"/>
              </a:rPr>
              <a:t>Erasmus plan – 50 </a:t>
            </a:r>
            <a:r>
              <a:rPr lang="el-GR" sz="1100" dirty="0">
                <a:latin typeface="Verdana" panose="020B0604030504040204" pitchFamily="34" charset="0"/>
                <a:ea typeface="Verdana" panose="020B0604030504040204" pitchFamily="34" charset="0"/>
              </a:rPr>
              <a:t>βαθμοί</a:t>
            </a:r>
            <a:endParaRPr lang="en-US" sz="11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l-GR" sz="1100" dirty="0">
                <a:latin typeface="Verdana" panose="020B0604030504040204" pitchFamily="34" charset="0"/>
                <a:ea typeface="Verdana" panose="020B0604030504040204" pitchFamily="34" charset="0"/>
              </a:rPr>
              <a:t>Συμμόρφωση με  Ε</a:t>
            </a:r>
            <a:r>
              <a:rPr lang="en-US" sz="1100" dirty="0" err="1">
                <a:latin typeface="Verdana" panose="020B0604030504040204" pitchFamily="34" charset="0"/>
                <a:ea typeface="Verdana" panose="020B0604030504040204" pitchFamily="34" charset="0"/>
              </a:rPr>
              <a:t>rasmus</a:t>
            </a:r>
            <a:r>
              <a:rPr lang="en-US" sz="1100" dirty="0">
                <a:latin typeface="Verdana" panose="020B0604030504040204" pitchFamily="34" charset="0"/>
                <a:ea typeface="Verdana" panose="020B0604030504040204" pitchFamily="34" charset="0"/>
              </a:rPr>
              <a:t> Quality standards – 50 </a:t>
            </a:r>
            <a:r>
              <a:rPr lang="el-GR" sz="1100" dirty="0">
                <a:latin typeface="Verdana" panose="020B0604030504040204" pitchFamily="34" charset="0"/>
                <a:ea typeface="Verdana" panose="020B0604030504040204" pitchFamily="34" charset="0"/>
              </a:rPr>
              <a:t>βαθμοί</a:t>
            </a:r>
            <a:endParaRPr lang="en-US" sz="1100" dirty="0">
              <a:latin typeface="Verdana" panose="020B0604030504040204" pitchFamily="34" charset="0"/>
              <a:ea typeface="Verdana" panose="020B0604030504040204" pitchFamily="34" charset="0"/>
            </a:endParaRPr>
          </a:p>
          <a:p>
            <a:r>
              <a:rPr lang="en-US" sz="1100" dirty="0">
                <a:effectLst/>
                <a:latin typeface="Verdana" panose="020B0604030504040204" pitchFamily="34" charset="0"/>
                <a:ea typeface="Verdana" panose="020B0604030504040204" pitchFamily="34" charset="0"/>
              </a:rPr>
              <a:t>…..</a:t>
            </a:r>
          </a:p>
          <a:p>
            <a:r>
              <a:rPr lang="el-GR" sz="1100" dirty="0">
                <a:effectLst/>
                <a:latin typeface="Verdana" panose="020B0604030504040204" pitchFamily="34" charset="0"/>
                <a:ea typeface="Verdana" panose="020B0604030504040204" pitchFamily="34" charset="0"/>
              </a:rPr>
              <a:t>Σε επίπεδο διαπίστευσης, ο οργανισμός καλείται να υποβάλει έκθεση προόδου τουλάχιστον μία φορά σε διάστημα 5 ετών. </a:t>
            </a:r>
          </a:p>
          <a:p>
            <a:r>
              <a:rPr lang="el-GR" sz="1100" dirty="0">
                <a:effectLst/>
                <a:latin typeface="Verdana" panose="020B0604030504040204" pitchFamily="34" charset="0"/>
                <a:ea typeface="Verdana" panose="020B0604030504040204" pitchFamily="34" charset="0"/>
              </a:rPr>
              <a:t>Για την παρούσα προγραμματική περίοδο, η ΕΥ θα ενημερώσει για το διάστημα κατά το οποίο οι διαπιστευμένοι οργανισμοί θα πρέπει να την υποβάλουν.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dirty="0">
                <a:effectLst/>
                <a:latin typeface="Verdana" panose="020B0604030504040204" pitchFamily="34" charset="0"/>
                <a:ea typeface="Verdana" panose="020B0604030504040204" pitchFamily="34" charset="0"/>
              </a:rPr>
              <a:t>Η έκθεση </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θα</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πρέπει να καλύπτει τον τρόπο με τον οποίο διασφαλίζεται:</a:t>
            </a:r>
          </a:p>
          <a:p>
            <a:endParaRPr lang="el-GR" sz="1100" dirty="0">
              <a:effectLst/>
              <a:latin typeface="Verdana" panose="020B0604030504040204" pitchFamily="34" charset="0"/>
              <a:ea typeface="Verdana" panose="020B0604030504040204" pitchFamily="34" charset="0"/>
            </a:endParaRPr>
          </a:p>
          <a:p>
            <a:pPr marL="342900" lvl="0" indent="-342900">
              <a:buFont typeface="+mj-lt"/>
              <a:buAutoNum type="arabicPeriod"/>
              <a:tabLst>
                <a:tab pos="457200" algn="l"/>
              </a:tabLst>
            </a:pPr>
            <a:r>
              <a:rPr lang="el-GR" sz="1100" dirty="0">
                <a:effectLst/>
                <a:latin typeface="Verdana" panose="020B0604030504040204" pitchFamily="34" charset="0"/>
                <a:ea typeface="Verdana" panose="020B0604030504040204" pitchFamily="34" charset="0"/>
              </a:rPr>
              <a:t>η τήρηση των προτύπων ποιότητας </a:t>
            </a:r>
            <a:r>
              <a:rPr lang="en-US" sz="1100" dirty="0">
                <a:effectLst/>
                <a:latin typeface="Verdana" panose="020B0604030504040204" pitchFamily="34" charset="0"/>
                <a:ea typeface="Verdana" panose="020B0604030504040204" pitchFamily="34" charset="0"/>
              </a:rPr>
              <a:t>Erasmus</a:t>
            </a:r>
            <a:r>
              <a:rPr lang="el-GR" sz="1100" dirty="0">
                <a:effectLst/>
                <a:latin typeface="Verdana" panose="020B0604030504040204" pitchFamily="34" charset="0"/>
                <a:ea typeface="Verdana" panose="020B0604030504040204" pitchFamily="34" charset="0"/>
              </a:rPr>
              <a:t>, </a:t>
            </a:r>
            <a:endParaRPr lang="el-GR" sz="1100" dirty="0">
              <a:solidFill>
                <a:schemeClr val="tx1"/>
              </a:solidFill>
              <a:effectLst/>
              <a:latin typeface="Verdana" panose="020B0604030504040204" pitchFamily="34" charset="0"/>
              <a:ea typeface="Verdana" panose="020B0604030504040204" pitchFamily="34" charset="0"/>
              <a:cs typeface="+mn-cs"/>
            </a:endParaRPr>
          </a:p>
          <a:p>
            <a:pPr marL="342900" lvl="0" indent="-342900">
              <a:buFont typeface="+mj-lt"/>
              <a:buAutoNum type="arabicPeriod"/>
              <a:tabLst>
                <a:tab pos="457200" algn="l"/>
              </a:tabLst>
            </a:pP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 πρόοδος ως προς την επίτευξη των  στόχων του </a:t>
            </a:r>
            <a:r>
              <a:rPr lang="el-GR" sz="1100"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Erasmu</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s Plan</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endPar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342900" lvl="0" indent="-342900">
              <a:buFont typeface="+mj-lt"/>
              <a:buAutoNum type="arabicPeriod"/>
              <a:tabLst>
                <a:tab pos="457200" algn="l"/>
              </a:tabLst>
            </a:pP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 </a:t>
            </a:r>
            <a:r>
              <a:rPr lang="el-GR" sz="1100"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επικαιροποίηση</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του</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n-GB"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Erasmus Plan</a:t>
            </a:r>
            <a:endPar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0" lvl="0" indent="0">
              <a:buFont typeface="+mj-lt"/>
              <a:buNone/>
              <a:tabLst>
                <a:tab pos="457200" algn="l"/>
              </a:tabLst>
            </a:pPr>
            <a:endParaRPr lang="el-GR" sz="1100" dirty="0">
              <a:effectLst/>
              <a:latin typeface="Verdana" panose="020B0604030504040204" pitchFamily="34" charset="0"/>
              <a:ea typeface="Verdana" panose="020B0604030504040204" pitchFamily="34" charset="0"/>
            </a:endParaRP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Όσον αφορά την </a:t>
            </a:r>
            <a:r>
              <a:rPr lang="el-GR" sz="1100" dirty="0" err="1">
                <a:effectLst/>
                <a:latin typeface="Verdana" panose="020B0604030504040204" pitchFamily="34" charset="0"/>
                <a:ea typeface="Verdana" panose="020B0604030504040204" pitchFamily="34" charset="0"/>
              </a:rPr>
              <a:t>επικαιροποίηση</a:t>
            </a:r>
            <a:r>
              <a:rPr lang="el-GR" sz="1100" dirty="0">
                <a:effectLst/>
                <a:latin typeface="Verdana" panose="020B0604030504040204" pitchFamily="34" charset="0"/>
                <a:ea typeface="Verdana" panose="020B0604030504040204" pitchFamily="34" charset="0"/>
              </a:rPr>
              <a:t> του Ε</a:t>
            </a:r>
            <a:r>
              <a:rPr lang="en-US" sz="1100" dirty="0">
                <a:effectLst/>
                <a:latin typeface="Verdana" panose="020B0604030504040204" pitchFamily="34" charset="0"/>
                <a:ea typeface="Verdana" panose="020B0604030504040204" pitchFamily="34" charset="0"/>
              </a:rPr>
              <a:t>P, </a:t>
            </a:r>
            <a:r>
              <a:rPr lang="el-GR" sz="1100" dirty="0">
                <a:effectLst/>
                <a:latin typeface="Verdana" panose="020B0604030504040204" pitchFamily="34" charset="0"/>
                <a:ea typeface="Verdana" panose="020B0604030504040204" pitchFamily="34" charset="0"/>
              </a:rPr>
              <a:t>πρέπει να ανανεώσετε το ΕΡ σας εάν έχει «λήξει» και αναμένουμε να ετοιμαστεί η όλη διαδικασία μέσω του ΒΜ.</a:t>
            </a: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Ουσιαστικά κατά την αίτησή σας έχετε δηλώσει την περίοδο ισχύος του ΕΡ, από δύο μέχρι πέντε χρόνια. Εάν η περίοδος αυτή έχει ολοκληρωθεί, τότε πρέπει να γίνει ανανέωση του ΕΡ. Επίσης, μπορείτε να </a:t>
            </a:r>
            <a:r>
              <a:rPr lang="el-GR" sz="1100" dirty="0" err="1">
                <a:effectLst/>
                <a:latin typeface="Verdana" panose="020B0604030504040204" pitchFamily="34" charset="0"/>
                <a:ea typeface="Verdana" panose="020B0604030504040204" pitchFamily="34" charset="0"/>
              </a:rPr>
              <a:t>επικαιροποιήσετε</a:t>
            </a:r>
            <a:r>
              <a:rPr lang="el-GR" sz="1100" dirty="0">
                <a:effectLst/>
                <a:latin typeface="Verdana" panose="020B0604030504040204" pitchFamily="34" charset="0"/>
                <a:ea typeface="Verdana" panose="020B0604030504040204" pitchFamily="34" charset="0"/>
              </a:rPr>
              <a:t> το ΕΡ σε περίπτωση που υπήρχαν αλλαγές εντός του οργανισμού σας οι οποίες επηρεάζουν με κάποιο τρόπο τους στόχους που έχουν τεθεί. </a:t>
            </a: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Κατά την </a:t>
            </a:r>
            <a:r>
              <a:rPr lang="el-GR" sz="1100" dirty="0" err="1">
                <a:effectLst/>
                <a:latin typeface="Verdana" panose="020B0604030504040204" pitchFamily="34" charset="0"/>
                <a:ea typeface="Verdana" panose="020B0604030504040204" pitchFamily="34" charset="0"/>
              </a:rPr>
              <a:t>επικαιροποίηση</a:t>
            </a:r>
            <a:r>
              <a:rPr lang="el-GR" sz="1100" dirty="0">
                <a:effectLst/>
                <a:latin typeface="Verdana" panose="020B0604030504040204" pitchFamily="34" charset="0"/>
                <a:ea typeface="Verdana" panose="020B0604030504040204" pitchFamily="34" charset="0"/>
              </a:rPr>
              <a:t> του </a:t>
            </a:r>
            <a:r>
              <a:rPr lang="en-GB" sz="1100" dirty="0">
                <a:effectLst/>
                <a:latin typeface="Verdana" panose="020B0604030504040204" pitchFamily="34" charset="0"/>
                <a:ea typeface="Verdana" panose="020B0604030504040204" pitchFamily="34" charset="0"/>
              </a:rPr>
              <a:t>Erasmus Plan </a:t>
            </a:r>
            <a:r>
              <a:rPr lang="el-GR" sz="1100" dirty="0">
                <a:effectLst/>
                <a:latin typeface="Verdana" panose="020B0604030504040204" pitchFamily="34" charset="0"/>
                <a:ea typeface="Verdana" panose="020B0604030504040204" pitchFamily="34" charset="0"/>
              </a:rPr>
              <a:t>ένας οργανισμός μπορεί να αιτηθεί τροποποίηση της Διαπίστευσης σε Διαπίστευση Κοινοπραξίας ή να σταματήσει να είναι μέλος κοινοπραξίας. </a:t>
            </a:r>
          </a:p>
          <a:p>
            <a:endParaRPr lang="el-GR" sz="1100" dirty="0">
              <a:effectLst/>
              <a:latin typeface="Verdana" panose="020B0604030504040204" pitchFamily="34" charset="0"/>
              <a:ea typeface="Verdana" panose="020B0604030504040204" pitchFamily="34" charset="0"/>
            </a:endParaRPr>
          </a:p>
          <a:p>
            <a:r>
              <a:rPr lang="el-GR" sz="1100" dirty="0">
                <a:effectLst/>
                <a:latin typeface="Verdana" panose="020B0604030504040204" pitchFamily="34" charset="0"/>
                <a:ea typeface="Verdana" panose="020B0604030504040204" pitchFamily="34" charset="0"/>
              </a:rPr>
              <a:t>Πέραν της έκθεσης προόδου, η ΕΥ μπορεί να διοργανώσει επίσημους ελέγχους, επισκέψεις παρακολούθησης ή άλλες δραστηριότητες για την παρακολούθηση των διαπιστευμένων οργανισμών, τη διασφάλιση των προτύπων ποιότητας καθώς και για παροχή στήριξης στους οργανισμούς. </a:t>
            </a:r>
          </a:p>
          <a:p>
            <a:endParaRPr lang="el-GR" sz="1100" dirty="0">
              <a:effectLst/>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n-US"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B</a:t>
            </a:r>
            <a:r>
              <a:rPr lang="el-GR" sz="1100" i="1"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άσει</a:t>
            </a:r>
            <a:r>
              <a:rPr lang="el-GR"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των επιδόσεων του Διαπιστευμένου Οργανισμού, η ΕΥ μπορεί να τροποποιήσει τον αριθμό και το χρονοδιάγραμμα των Εκθέσεων Προόδου.</a:t>
            </a:r>
            <a:endParaRPr lang="en-GB" sz="110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8</a:t>
            </a:fld>
            <a:endParaRPr lang="en-GB"/>
          </a:p>
        </p:txBody>
      </p:sp>
    </p:spTree>
    <p:extLst>
      <p:ext uri="{BB962C8B-B14F-4D97-AF65-F5344CB8AC3E}">
        <p14:creationId xmlns:p14="http://schemas.microsoft.com/office/powerpoint/2010/main" val="3220794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9109E-7B86-F3F4-4A07-E658CBC738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5A58B0-DB67-4539-E40C-F575844A1F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38428E-4C70-EAB6-CDAB-E2776472F109}"/>
              </a:ext>
            </a:extLst>
          </p:cNvPr>
          <p:cNvSpPr>
            <a:spLocks noGrp="1"/>
          </p:cNvSpPr>
          <p:nvPr>
            <p:ph type="body" idx="1"/>
          </p:nvPr>
        </p:nvSpPr>
        <p:spPr/>
        <p:txBody>
          <a:bodyPr/>
          <a:lstStyle/>
          <a:p>
            <a:r>
              <a:rPr lang="el-GR" sz="1100" dirty="0">
                <a:latin typeface="Verdana" panose="020B0604030504040204" pitchFamily="34" charset="0"/>
                <a:ea typeface="Verdana" panose="020B0604030504040204" pitchFamily="34" charset="0"/>
              </a:rPr>
              <a:t>Έκθεση Περάτωσης ή αλλιώς Τελική Έκθεση:</a:t>
            </a:r>
            <a:r>
              <a:rPr lang="el-GR" sz="1100" baseline="0" dirty="0">
                <a:latin typeface="Verdana" panose="020B0604030504040204" pitchFamily="34" charset="0"/>
                <a:ea typeface="Verdana" panose="020B0604030504040204" pitchFamily="34" charset="0"/>
              </a:rPr>
              <a:t> Όπου χρησιμοποιούνται έ</a:t>
            </a:r>
            <a:r>
              <a:rPr lang="el-GR" sz="1100" dirty="0">
                <a:latin typeface="Verdana" panose="020B0604030504040204" pitchFamily="34" charset="0"/>
                <a:ea typeface="Verdana" panose="020B0604030504040204" pitchFamily="34" charset="0"/>
              </a:rPr>
              <a:t>να κοινό σύνολο κριτηρίων αξιολόγησης για τη μέτρηση του βαθμού στον οποίο υλοποιήθηκε το έργο σύμφωνα με τους στόχους που έχουν καθοριστεί και μπορείτε να τους δείτε ξεκάθαρα στη σελίδα 3 της ΤΕ:</a:t>
            </a:r>
          </a:p>
          <a:p>
            <a:pPr marL="285750" indent="-285750">
              <a:buFont typeface="Arial" panose="020B0604020202020204" pitchFamily="34" charset="0"/>
              <a:buChar char="•"/>
            </a:pPr>
            <a:r>
              <a:rPr lang="el-GR" sz="1100" dirty="0">
                <a:latin typeface="Verdana" panose="020B0604030504040204" pitchFamily="34" charset="0"/>
                <a:ea typeface="Verdana" panose="020B0604030504040204" pitchFamily="34" charset="0"/>
              </a:rPr>
              <a:t>Επίτευξη στόχων και συνάρτηση με τους στόχους του </a:t>
            </a:r>
            <a:r>
              <a:rPr lang="en-US" sz="1100" dirty="0">
                <a:latin typeface="Verdana" panose="020B0604030504040204" pitchFamily="34" charset="0"/>
                <a:ea typeface="Verdana" panose="020B0604030504040204" pitchFamily="34" charset="0"/>
              </a:rPr>
              <a:t>Erasmus plan – 50 </a:t>
            </a:r>
            <a:r>
              <a:rPr lang="el-GR" sz="1100" dirty="0">
                <a:latin typeface="Verdana" panose="020B0604030504040204" pitchFamily="34" charset="0"/>
                <a:ea typeface="Verdana" panose="020B0604030504040204" pitchFamily="34" charset="0"/>
              </a:rPr>
              <a:t>βαθμοί</a:t>
            </a:r>
            <a:endParaRPr lang="en-US" sz="11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l-GR" sz="1100" dirty="0">
                <a:latin typeface="Verdana" panose="020B0604030504040204" pitchFamily="34" charset="0"/>
                <a:ea typeface="Verdana" panose="020B0604030504040204" pitchFamily="34" charset="0"/>
              </a:rPr>
              <a:t>Συμμόρφωση με  Ε</a:t>
            </a:r>
            <a:r>
              <a:rPr lang="en-US" sz="1100" dirty="0" err="1">
                <a:latin typeface="Verdana" panose="020B0604030504040204" pitchFamily="34" charset="0"/>
                <a:ea typeface="Verdana" panose="020B0604030504040204" pitchFamily="34" charset="0"/>
              </a:rPr>
              <a:t>rasmus</a:t>
            </a:r>
            <a:r>
              <a:rPr lang="en-US" sz="1100" dirty="0">
                <a:latin typeface="Verdana" panose="020B0604030504040204" pitchFamily="34" charset="0"/>
                <a:ea typeface="Verdana" panose="020B0604030504040204" pitchFamily="34" charset="0"/>
              </a:rPr>
              <a:t> Quality standards – 50 </a:t>
            </a:r>
            <a:r>
              <a:rPr lang="el-GR" sz="1100" dirty="0">
                <a:latin typeface="Verdana" panose="020B0604030504040204" pitchFamily="34" charset="0"/>
                <a:ea typeface="Verdana" panose="020B0604030504040204" pitchFamily="34" charset="0"/>
              </a:rPr>
              <a:t>βαθμοί</a:t>
            </a:r>
            <a:endParaRPr lang="en-US" sz="1100" dirty="0">
              <a:latin typeface="Verdana" panose="020B0604030504040204" pitchFamily="34" charset="0"/>
              <a:ea typeface="Verdana" panose="020B0604030504040204" pitchFamily="34" charset="0"/>
            </a:endParaRPr>
          </a:p>
          <a:p>
            <a:r>
              <a:rPr lang="en-US" sz="1100" dirty="0">
                <a:effectLst/>
                <a:latin typeface="Verdana" panose="020B0604030504040204" pitchFamily="34" charset="0"/>
                <a:ea typeface="Verdana" panose="020B0604030504040204" pitchFamily="34" charset="0"/>
              </a:rPr>
              <a:t>…..</a:t>
            </a:r>
          </a:p>
          <a:p>
            <a:r>
              <a:rPr lang="el-GR" sz="1100" dirty="0">
                <a:effectLst/>
                <a:latin typeface="Verdana" panose="020B0604030504040204" pitchFamily="34" charset="0"/>
                <a:ea typeface="Verdana" panose="020B0604030504040204" pitchFamily="34" charset="0"/>
              </a:rPr>
              <a:t>Σε επίπεδο διαπίστευσης, ο οργανισμός καλείται να υποβάλει έκθεση προόδου τουλάχιστον μία φορά σε διάστημα 5 ετών. </a:t>
            </a:r>
          </a:p>
          <a:p>
            <a:r>
              <a:rPr lang="el-GR" sz="1100" dirty="0">
                <a:effectLst/>
                <a:latin typeface="Verdana" panose="020B0604030504040204" pitchFamily="34" charset="0"/>
                <a:ea typeface="Verdana" panose="020B0604030504040204" pitchFamily="34" charset="0"/>
              </a:rPr>
              <a:t>Για την παρούσα προγραμματική περίοδο, η ΕΥ θα ενημερώσει για το διάστημα κατά το οποίο οι διαπιστευμένοι οργανισμοί θα πρέπει να την υποβάλουν.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dirty="0">
                <a:effectLst/>
                <a:latin typeface="Verdana" panose="020B0604030504040204" pitchFamily="34" charset="0"/>
                <a:ea typeface="Verdana" panose="020B0604030504040204" pitchFamily="34" charset="0"/>
              </a:rPr>
              <a:t>Η έκθεση </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θα</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πρέπει να καλύπτει τον τρόπο με τον οποίο διασφαλίζεται:</a:t>
            </a:r>
          </a:p>
          <a:p>
            <a:endParaRPr lang="el-GR" sz="1100" dirty="0">
              <a:effectLst/>
              <a:latin typeface="Verdana" panose="020B0604030504040204" pitchFamily="34" charset="0"/>
              <a:ea typeface="Verdana" panose="020B0604030504040204" pitchFamily="34" charset="0"/>
            </a:endParaRPr>
          </a:p>
          <a:p>
            <a:pPr marL="342900" lvl="0" indent="-342900">
              <a:buFont typeface="+mj-lt"/>
              <a:buAutoNum type="arabicPeriod"/>
              <a:tabLst>
                <a:tab pos="457200" algn="l"/>
              </a:tabLst>
            </a:pPr>
            <a:r>
              <a:rPr lang="el-GR" sz="1100" dirty="0">
                <a:effectLst/>
                <a:latin typeface="Verdana" panose="020B0604030504040204" pitchFamily="34" charset="0"/>
                <a:ea typeface="Verdana" panose="020B0604030504040204" pitchFamily="34" charset="0"/>
              </a:rPr>
              <a:t>η τήρηση των προτύπων ποιότητας </a:t>
            </a:r>
            <a:r>
              <a:rPr lang="en-US" sz="1100" dirty="0">
                <a:effectLst/>
                <a:latin typeface="Verdana" panose="020B0604030504040204" pitchFamily="34" charset="0"/>
                <a:ea typeface="Verdana" panose="020B0604030504040204" pitchFamily="34" charset="0"/>
              </a:rPr>
              <a:t>Erasmus</a:t>
            </a:r>
            <a:r>
              <a:rPr lang="el-GR" sz="1100" dirty="0">
                <a:effectLst/>
                <a:latin typeface="Verdana" panose="020B0604030504040204" pitchFamily="34" charset="0"/>
                <a:ea typeface="Verdana" panose="020B0604030504040204" pitchFamily="34" charset="0"/>
              </a:rPr>
              <a:t>, </a:t>
            </a:r>
            <a:endParaRPr lang="el-GR" sz="1100" dirty="0">
              <a:solidFill>
                <a:schemeClr val="tx1"/>
              </a:solidFill>
              <a:effectLst/>
              <a:latin typeface="Verdana" panose="020B0604030504040204" pitchFamily="34" charset="0"/>
              <a:ea typeface="Verdana" panose="020B0604030504040204" pitchFamily="34" charset="0"/>
              <a:cs typeface="+mn-cs"/>
            </a:endParaRPr>
          </a:p>
          <a:p>
            <a:pPr marL="342900" lvl="0" indent="-342900">
              <a:buFont typeface="+mj-lt"/>
              <a:buAutoNum type="arabicPeriod"/>
              <a:tabLst>
                <a:tab pos="457200" algn="l"/>
              </a:tabLst>
            </a:pP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 πρόοδος ως προς την επίτευξη των  στόχων του </a:t>
            </a:r>
            <a:r>
              <a:rPr lang="el-GR" sz="1100"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Erasmu</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s Plan</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endPar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342900" lvl="0" indent="-342900">
              <a:buFont typeface="+mj-lt"/>
              <a:buAutoNum type="arabicPeriod"/>
              <a:tabLst>
                <a:tab pos="457200" algn="l"/>
              </a:tabLst>
            </a:pP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 </a:t>
            </a:r>
            <a:r>
              <a:rPr lang="el-GR" sz="1100"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επικαιροποίηση</a:t>
            </a:r>
            <a:r>
              <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του</a:t>
            </a:r>
            <a:r>
              <a:rPr lang="en-US"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n-GB"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Erasmus Plan</a:t>
            </a:r>
            <a:endParaRPr lang="el-GR" sz="11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0" lvl="0" indent="0">
              <a:buFont typeface="+mj-lt"/>
              <a:buNone/>
              <a:tabLst>
                <a:tab pos="457200" algn="l"/>
              </a:tabLst>
            </a:pPr>
            <a:endParaRPr lang="el-GR" sz="1100" dirty="0">
              <a:effectLst/>
              <a:latin typeface="Verdana" panose="020B0604030504040204" pitchFamily="34" charset="0"/>
              <a:ea typeface="Verdana" panose="020B0604030504040204" pitchFamily="34" charset="0"/>
            </a:endParaRP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Όσον αφορά την </a:t>
            </a:r>
            <a:r>
              <a:rPr lang="el-GR" sz="1100" dirty="0" err="1">
                <a:effectLst/>
                <a:latin typeface="Verdana" panose="020B0604030504040204" pitchFamily="34" charset="0"/>
                <a:ea typeface="Verdana" panose="020B0604030504040204" pitchFamily="34" charset="0"/>
              </a:rPr>
              <a:t>επικαιροποίηση</a:t>
            </a:r>
            <a:r>
              <a:rPr lang="el-GR" sz="1100" dirty="0">
                <a:effectLst/>
                <a:latin typeface="Verdana" panose="020B0604030504040204" pitchFamily="34" charset="0"/>
                <a:ea typeface="Verdana" panose="020B0604030504040204" pitchFamily="34" charset="0"/>
              </a:rPr>
              <a:t> του Ε</a:t>
            </a:r>
            <a:r>
              <a:rPr lang="en-US" sz="1100" dirty="0">
                <a:effectLst/>
                <a:latin typeface="Verdana" panose="020B0604030504040204" pitchFamily="34" charset="0"/>
                <a:ea typeface="Verdana" panose="020B0604030504040204" pitchFamily="34" charset="0"/>
              </a:rPr>
              <a:t>P, </a:t>
            </a:r>
            <a:r>
              <a:rPr lang="el-GR" sz="1100" dirty="0">
                <a:effectLst/>
                <a:latin typeface="Verdana" panose="020B0604030504040204" pitchFamily="34" charset="0"/>
                <a:ea typeface="Verdana" panose="020B0604030504040204" pitchFamily="34" charset="0"/>
              </a:rPr>
              <a:t>πρέπει να ανανεώσετε το ΕΡ σας εάν έχει «λήξει» και αναμένουμε να ετοιμαστεί η όλη διαδικασία μέσω του ΒΜ.</a:t>
            </a: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Ουσιαστικά κατά την αίτησή σας έχετε δηλώσει την περίοδο ισχύος του ΕΡ, από δύο μέχρι πέντε χρόνια. Εάν η περίοδος αυτή έχει ολοκληρωθεί, τότε πρέπει να γίνει ανανέωση του ΕΡ. Επίσης, μπορείτε να </a:t>
            </a:r>
            <a:r>
              <a:rPr lang="el-GR" sz="1100" dirty="0" err="1">
                <a:effectLst/>
                <a:latin typeface="Verdana" panose="020B0604030504040204" pitchFamily="34" charset="0"/>
                <a:ea typeface="Verdana" panose="020B0604030504040204" pitchFamily="34" charset="0"/>
              </a:rPr>
              <a:t>επικαιροποιήσετε</a:t>
            </a:r>
            <a:r>
              <a:rPr lang="el-GR" sz="1100" dirty="0">
                <a:effectLst/>
                <a:latin typeface="Verdana" panose="020B0604030504040204" pitchFamily="34" charset="0"/>
                <a:ea typeface="Verdana" panose="020B0604030504040204" pitchFamily="34" charset="0"/>
              </a:rPr>
              <a:t> το ΕΡ σε περίπτωση που υπήρχαν αλλαγές εντός του οργανισμού σας οι οποίες επηρεάζουν με κάποιο τρόπο τους στόχους που έχουν τεθεί. </a:t>
            </a:r>
          </a:p>
          <a:p>
            <a:pPr marL="0" lvl="0" indent="0">
              <a:buFont typeface="+mj-lt"/>
              <a:buNone/>
              <a:tabLst>
                <a:tab pos="457200" algn="l"/>
              </a:tabLst>
            </a:pPr>
            <a:r>
              <a:rPr lang="el-GR" sz="1100" dirty="0">
                <a:effectLst/>
                <a:latin typeface="Verdana" panose="020B0604030504040204" pitchFamily="34" charset="0"/>
                <a:ea typeface="Verdana" panose="020B0604030504040204" pitchFamily="34" charset="0"/>
              </a:rPr>
              <a:t>Κατά την </a:t>
            </a:r>
            <a:r>
              <a:rPr lang="el-GR" sz="1100" dirty="0" err="1">
                <a:effectLst/>
                <a:latin typeface="Verdana" panose="020B0604030504040204" pitchFamily="34" charset="0"/>
                <a:ea typeface="Verdana" panose="020B0604030504040204" pitchFamily="34" charset="0"/>
              </a:rPr>
              <a:t>επικαιροποίηση</a:t>
            </a:r>
            <a:r>
              <a:rPr lang="el-GR" sz="1100" dirty="0">
                <a:effectLst/>
                <a:latin typeface="Verdana" panose="020B0604030504040204" pitchFamily="34" charset="0"/>
                <a:ea typeface="Verdana" panose="020B0604030504040204" pitchFamily="34" charset="0"/>
              </a:rPr>
              <a:t> του </a:t>
            </a:r>
            <a:r>
              <a:rPr lang="en-GB" sz="1100" dirty="0">
                <a:effectLst/>
                <a:latin typeface="Verdana" panose="020B0604030504040204" pitchFamily="34" charset="0"/>
                <a:ea typeface="Verdana" panose="020B0604030504040204" pitchFamily="34" charset="0"/>
              </a:rPr>
              <a:t>Erasmus Plan </a:t>
            </a:r>
            <a:r>
              <a:rPr lang="el-GR" sz="1100" dirty="0">
                <a:effectLst/>
                <a:latin typeface="Verdana" panose="020B0604030504040204" pitchFamily="34" charset="0"/>
                <a:ea typeface="Verdana" panose="020B0604030504040204" pitchFamily="34" charset="0"/>
              </a:rPr>
              <a:t>ένας οργανισμός μπορεί να αιτηθεί τροποποίηση της Διαπίστευσης σε Διαπίστευση Κοινοπραξίας ή να σταματήσει να είναι μέλος κοινοπραξίας. </a:t>
            </a:r>
          </a:p>
          <a:p>
            <a:endParaRPr lang="el-GR" sz="1100" dirty="0">
              <a:effectLst/>
              <a:latin typeface="Verdana" panose="020B0604030504040204" pitchFamily="34" charset="0"/>
              <a:ea typeface="Verdana" panose="020B0604030504040204" pitchFamily="34" charset="0"/>
            </a:endParaRPr>
          </a:p>
          <a:p>
            <a:r>
              <a:rPr lang="el-GR" sz="1100" dirty="0">
                <a:effectLst/>
                <a:latin typeface="Verdana" panose="020B0604030504040204" pitchFamily="34" charset="0"/>
                <a:ea typeface="Verdana" panose="020B0604030504040204" pitchFamily="34" charset="0"/>
              </a:rPr>
              <a:t>Πέραν της έκθεσης προόδου, η ΕΥ μπορεί να διοργανώσει επίσημους ελέγχους, επισκέψεις παρακολούθησης ή άλλες δραστηριότητες για την παρακολούθηση των διαπιστευμένων οργανισμών, τη διασφάλιση των προτύπων ποιότητας καθώς και για παροχή στήριξης στους οργανισμούς. </a:t>
            </a:r>
          </a:p>
          <a:p>
            <a:endParaRPr lang="el-GR" sz="1100" dirty="0">
              <a:effectLst/>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n-US"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B</a:t>
            </a:r>
            <a:r>
              <a:rPr lang="el-GR" sz="1100" i="1"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άσει</a:t>
            </a:r>
            <a:r>
              <a:rPr lang="el-GR" sz="1100" i="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των επιδόσεων του Διαπιστευμένου Οργανισμού, η ΕΥ μπορεί να τροποποιήσει τον αριθμό και το χρονοδιάγραμμα των Εκθέσεων Προόδου.</a:t>
            </a:r>
            <a:endParaRPr lang="en-GB" sz="1100" dirty="0">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a16="http://schemas.microsoft.com/office/drawing/2014/main" id="{AE335D5B-3A88-3758-5957-CBE7B38D0ABD}"/>
              </a:ext>
            </a:extLst>
          </p:cNvPr>
          <p:cNvSpPr>
            <a:spLocks noGrp="1"/>
          </p:cNvSpPr>
          <p:nvPr>
            <p:ph type="sldNum" sz="quarter" idx="10"/>
          </p:nvPr>
        </p:nvSpPr>
        <p:spPr/>
        <p:txBody>
          <a:bodyPr/>
          <a:lstStyle/>
          <a:p>
            <a:fld id="{C05BEA0F-6C61-4412-98B4-3B1B2AF6C74C}" type="slidenum">
              <a:rPr lang="en-GB" smtClean="0"/>
              <a:t>9</a:t>
            </a:fld>
            <a:endParaRPr lang="en-GB"/>
          </a:p>
        </p:txBody>
      </p:sp>
    </p:spTree>
    <p:extLst>
      <p:ext uri="{BB962C8B-B14F-4D97-AF65-F5344CB8AC3E}">
        <p14:creationId xmlns:p14="http://schemas.microsoft.com/office/powerpoint/2010/main" val="41947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0B224-1B75-3C16-882D-A6E500D5B6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5F4A48BF-D32C-6773-A0F4-D8FCDB52EA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124DF666-75A8-9BE0-B093-E58AE54F5970}"/>
              </a:ext>
            </a:extLst>
          </p:cNvPr>
          <p:cNvSpPr>
            <a:spLocks noGrp="1"/>
          </p:cNvSpPr>
          <p:nvPr>
            <p:ph type="dt" sz="half" idx="10"/>
          </p:nvPr>
        </p:nvSpPr>
        <p:spPr/>
        <p:txBody>
          <a:bodyPr/>
          <a:lstStyle/>
          <a:p>
            <a:fld id="{A4CF613B-83BE-44A9-8DD9-CF0A3436C0E9}" type="datetimeFigureOut">
              <a:rPr lang="el-GR" smtClean="0"/>
              <a:t>17/1/2025</a:t>
            </a:fld>
            <a:endParaRPr lang="el-GR"/>
          </a:p>
        </p:txBody>
      </p:sp>
      <p:sp>
        <p:nvSpPr>
          <p:cNvPr id="5" name="Footer Placeholder 4">
            <a:extLst>
              <a:ext uri="{FF2B5EF4-FFF2-40B4-BE49-F238E27FC236}">
                <a16:creationId xmlns:a16="http://schemas.microsoft.com/office/drawing/2014/main" id="{5E9DF14C-1E83-76DB-1641-D711370D64CB}"/>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F7D72C6E-45DD-2F64-9144-E0EF9E11A910}"/>
              </a:ext>
            </a:extLst>
          </p:cNvPr>
          <p:cNvSpPr>
            <a:spLocks noGrp="1"/>
          </p:cNvSpPr>
          <p:nvPr>
            <p:ph type="sldNum" sz="quarter" idx="12"/>
          </p:nvPr>
        </p:nvSpPr>
        <p:spPr/>
        <p:txBody>
          <a:bodyPr/>
          <a:lstStyle/>
          <a:p>
            <a:fld id="{7A805EBB-BD18-4D35-B4EE-8209F274A58A}" type="slidenum">
              <a:rPr lang="el-GR" smtClean="0"/>
              <a:t>‹#›</a:t>
            </a:fld>
            <a:endParaRPr lang="el-GR"/>
          </a:p>
        </p:txBody>
      </p:sp>
    </p:spTree>
    <p:extLst>
      <p:ext uri="{BB962C8B-B14F-4D97-AF65-F5344CB8AC3E}">
        <p14:creationId xmlns:p14="http://schemas.microsoft.com/office/powerpoint/2010/main" val="3086645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348B9-1DF7-AA3D-EDFB-8D6AB5789223}"/>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F0AEB7E5-882E-8DE9-0286-C4B565F958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CB3C21C6-0524-C89D-3D34-E6EFE3E84875}"/>
              </a:ext>
            </a:extLst>
          </p:cNvPr>
          <p:cNvSpPr>
            <a:spLocks noGrp="1"/>
          </p:cNvSpPr>
          <p:nvPr>
            <p:ph type="dt" sz="half" idx="10"/>
          </p:nvPr>
        </p:nvSpPr>
        <p:spPr/>
        <p:txBody>
          <a:bodyPr/>
          <a:lstStyle/>
          <a:p>
            <a:fld id="{A4CF613B-83BE-44A9-8DD9-CF0A3436C0E9}" type="datetimeFigureOut">
              <a:rPr lang="el-GR" smtClean="0"/>
              <a:t>17/1/2025</a:t>
            </a:fld>
            <a:endParaRPr lang="el-GR"/>
          </a:p>
        </p:txBody>
      </p:sp>
      <p:sp>
        <p:nvSpPr>
          <p:cNvPr id="5" name="Footer Placeholder 4">
            <a:extLst>
              <a:ext uri="{FF2B5EF4-FFF2-40B4-BE49-F238E27FC236}">
                <a16:creationId xmlns:a16="http://schemas.microsoft.com/office/drawing/2014/main" id="{B2648AB6-0029-23A3-7276-C0546022C9F8}"/>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9BCB31B7-D0F8-D8BF-21B5-06F463F497D9}"/>
              </a:ext>
            </a:extLst>
          </p:cNvPr>
          <p:cNvSpPr>
            <a:spLocks noGrp="1"/>
          </p:cNvSpPr>
          <p:nvPr>
            <p:ph type="sldNum" sz="quarter" idx="12"/>
          </p:nvPr>
        </p:nvSpPr>
        <p:spPr/>
        <p:txBody>
          <a:bodyPr/>
          <a:lstStyle/>
          <a:p>
            <a:fld id="{7A805EBB-BD18-4D35-B4EE-8209F274A58A}" type="slidenum">
              <a:rPr lang="el-GR" smtClean="0"/>
              <a:t>‹#›</a:t>
            </a:fld>
            <a:endParaRPr lang="el-GR"/>
          </a:p>
        </p:txBody>
      </p:sp>
    </p:spTree>
    <p:extLst>
      <p:ext uri="{BB962C8B-B14F-4D97-AF65-F5344CB8AC3E}">
        <p14:creationId xmlns:p14="http://schemas.microsoft.com/office/powerpoint/2010/main" val="255427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10277F-5ACB-3B8A-8891-EA687397462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D75F5D01-2B89-F83D-FFEF-1EC01838F6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52EDCBA6-A72D-0CCE-4154-6EE145DBD644}"/>
              </a:ext>
            </a:extLst>
          </p:cNvPr>
          <p:cNvSpPr>
            <a:spLocks noGrp="1"/>
          </p:cNvSpPr>
          <p:nvPr>
            <p:ph type="dt" sz="half" idx="10"/>
          </p:nvPr>
        </p:nvSpPr>
        <p:spPr/>
        <p:txBody>
          <a:bodyPr/>
          <a:lstStyle/>
          <a:p>
            <a:fld id="{A4CF613B-83BE-44A9-8DD9-CF0A3436C0E9}" type="datetimeFigureOut">
              <a:rPr lang="el-GR" smtClean="0"/>
              <a:t>17/1/2025</a:t>
            </a:fld>
            <a:endParaRPr lang="el-GR"/>
          </a:p>
        </p:txBody>
      </p:sp>
      <p:sp>
        <p:nvSpPr>
          <p:cNvPr id="5" name="Footer Placeholder 4">
            <a:extLst>
              <a:ext uri="{FF2B5EF4-FFF2-40B4-BE49-F238E27FC236}">
                <a16:creationId xmlns:a16="http://schemas.microsoft.com/office/drawing/2014/main" id="{9B3EB3D0-A413-2E9D-B85A-80F7F38F3D24}"/>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CFDBA238-3C77-C3B7-8563-2012122443DD}"/>
              </a:ext>
            </a:extLst>
          </p:cNvPr>
          <p:cNvSpPr>
            <a:spLocks noGrp="1"/>
          </p:cNvSpPr>
          <p:nvPr>
            <p:ph type="sldNum" sz="quarter" idx="12"/>
          </p:nvPr>
        </p:nvSpPr>
        <p:spPr/>
        <p:txBody>
          <a:bodyPr/>
          <a:lstStyle/>
          <a:p>
            <a:fld id="{7A805EBB-BD18-4D35-B4EE-8209F274A58A}" type="slidenum">
              <a:rPr lang="el-GR" smtClean="0"/>
              <a:t>‹#›</a:t>
            </a:fld>
            <a:endParaRPr lang="el-GR"/>
          </a:p>
        </p:txBody>
      </p:sp>
    </p:spTree>
    <p:extLst>
      <p:ext uri="{BB962C8B-B14F-4D97-AF65-F5344CB8AC3E}">
        <p14:creationId xmlns:p14="http://schemas.microsoft.com/office/powerpoint/2010/main" val="3519887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FC735-2620-3F05-CFFB-1403FBFAD652}"/>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36D46AD4-971E-2939-2334-C730A0CDFF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AE21E263-7F8C-848A-0965-CF01F3117AC5}"/>
              </a:ext>
            </a:extLst>
          </p:cNvPr>
          <p:cNvSpPr>
            <a:spLocks noGrp="1"/>
          </p:cNvSpPr>
          <p:nvPr>
            <p:ph type="dt" sz="half" idx="10"/>
          </p:nvPr>
        </p:nvSpPr>
        <p:spPr/>
        <p:txBody>
          <a:bodyPr/>
          <a:lstStyle/>
          <a:p>
            <a:fld id="{A4CF613B-83BE-44A9-8DD9-CF0A3436C0E9}" type="datetimeFigureOut">
              <a:rPr lang="el-GR" smtClean="0"/>
              <a:t>17/1/2025</a:t>
            </a:fld>
            <a:endParaRPr lang="el-GR"/>
          </a:p>
        </p:txBody>
      </p:sp>
      <p:sp>
        <p:nvSpPr>
          <p:cNvPr id="5" name="Footer Placeholder 4">
            <a:extLst>
              <a:ext uri="{FF2B5EF4-FFF2-40B4-BE49-F238E27FC236}">
                <a16:creationId xmlns:a16="http://schemas.microsoft.com/office/drawing/2014/main" id="{363ED56B-AA26-1D58-1394-B3AA87EF7E0F}"/>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C83D1E3A-6A20-31ED-CDE4-88A0EBEDCB1F}"/>
              </a:ext>
            </a:extLst>
          </p:cNvPr>
          <p:cNvSpPr>
            <a:spLocks noGrp="1"/>
          </p:cNvSpPr>
          <p:nvPr>
            <p:ph type="sldNum" sz="quarter" idx="12"/>
          </p:nvPr>
        </p:nvSpPr>
        <p:spPr/>
        <p:txBody>
          <a:bodyPr/>
          <a:lstStyle/>
          <a:p>
            <a:fld id="{7A805EBB-BD18-4D35-B4EE-8209F274A58A}" type="slidenum">
              <a:rPr lang="el-GR" smtClean="0"/>
              <a:t>‹#›</a:t>
            </a:fld>
            <a:endParaRPr lang="el-GR"/>
          </a:p>
        </p:txBody>
      </p:sp>
    </p:spTree>
    <p:extLst>
      <p:ext uri="{BB962C8B-B14F-4D97-AF65-F5344CB8AC3E}">
        <p14:creationId xmlns:p14="http://schemas.microsoft.com/office/powerpoint/2010/main" val="132242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17CE1-C082-0CEF-744F-97EA50FB0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DDDA738A-A131-09CA-BB9C-99560749CC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A176B1-F1D8-4E5D-C224-4774CF02E2EF}"/>
              </a:ext>
            </a:extLst>
          </p:cNvPr>
          <p:cNvSpPr>
            <a:spLocks noGrp="1"/>
          </p:cNvSpPr>
          <p:nvPr>
            <p:ph type="dt" sz="half" idx="10"/>
          </p:nvPr>
        </p:nvSpPr>
        <p:spPr/>
        <p:txBody>
          <a:bodyPr/>
          <a:lstStyle/>
          <a:p>
            <a:fld id="{A4CF613B-83BE-44A9-8DD9-CF0A3436C0E9}" type="datetimeFigureOut">
              <a:rPr lang="el-GR" smtClean="0"/>
              <a:t>17/1/2025</a:t>
            </a:fld>
            <a:endParaRPr lang="el-GR"/>
          </a:p>
        </p:txBody>
      </p:sp>
      <p:sp>
        <p:nvSpPr>
          <p:cNvPr id="5" name="Footer Placeholder 4">
            <a:extLst>
              <a:ext uri="{FF2B5EF4-FFF2-40B4-BE49-F238E27FC236}">
                <a16:creationId xmlns:a16="http://schemas.microsoft.com/office/drawing/2014/main" id="{1FAFC00E-5815-6012-7846-47F9B72D5675}"/>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C9DBBB31-F817-C3E8-A4D2-D4078223D3DC}"/>
              </a:ext>
            </a:extLst>
          </p:cNvPr>
          <p:cNvSpPr>
            <a:spLocks noGrp="1"/>
          </p:cNvSpPr>
          <p:nvPr>
            <p:ph type="sldNum" sz="quarter" idx="12"/>
          </p:nvPr>
        </p:nvSpPr>
        <p:spPr/>
        <p:txBody>
          <a:bodyPr/>
          <a:lstStyle/>
          <a:p>
            <a:fld id="{7A805EBB-BD18-4D35-B4EE-8209F274A58A}" type="slidenum">
              <a:rPr lang="el-GR" smtClean="0"/>
              <a:t>‹#›</a:t>
            </a:fld>
            <a:endParaRPr lang="el-GR"/>
          </a:p>
        </p:txBody>
      </p:sp>
    </p:spTree>
    <p:extLst>
      <p:ext uri="{BB962C8B-B14F-4D97-AF65-F5344CB8AC3E}">
        <p14:creationId xmlns:p14="http://schemas.microsoft.com/office/powerpoint/2010/main" val="1790720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3CBAE-D86D-3DED-808D-9C099559EF2B}"/>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5FE8D5B8-5300-5186-4257-737DEDE5A1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E823E612-83AD-6F74-2832-333DED6473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B6080D0E-2525-97ED-E86C-03A9B37B6F77}"/>
              </a:ext>
            </a:extLst>
          </p:cNvPr>
          <p:cNvSpPr>
            <a:spLocks noGrp="1"/>
          </p:cNvSpPr>
          <p:nvPr>
            <p:ph type="dt" sz="half" idx="10"/>
          </p:nvPr>
        </p:nvSpPr>
        <p:spPr/>
        <p:txBody>
          <a:bodyPr/>
          <a:lstStyle/>
          <a:p>
            <a:fld id="{A4CF613B-83BE-44A9-8DD9-CF0A3436C0E9}" type="datetimeFigureOut">
              <a:rPr lang="el-GR" smtClean="0"/>
              <a:t>17/1/2025</a:t>
            </a:fld>
            <a:endParaRPr lang="el-GR"/>
          </a:p>
        </p:txBody>
      </p:sp>
      <p:sp>
        <p:nvSpPr>
          <p:cNvPr id="6" name="Footer Placeholder 5">
            <a:extLst>
              <a:ext uri="{FF2B5EF4-FFF2-40B4-BE49-F238E27FC236}">
                <a16:creationId xmlns:a16="http://schemas.microsoft.com/office/drawing/2014/main" id="{E1596FC5-51D3-16A2-3041-093E6F7EFE06}"/>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CF45636B-698D-ABD4-2DA1-76E3DC86C3E5}"/>
              </a:ext>
            </a:extLst>
          </p:cNvPr>
          <p:cNvSpPr>
            <a:spLocks noGrp="1"/>
          </p:cNvSpPr>
          <p:nvPr>
            <p:ph type="sldNum" sz="quarter" idx="12"/>
          </p:nvPr>
        </p:nvSpPr>
        <p:spPr/>
        <p:txBody>
          <a:bodyPr/>
          <a:lstStyle/>
          <a:p>
            <a:fld id="{7A805EBB-BD18-4D35-B4EE-8209F274A58A}" type="slidenum">
              <a:rPr lang="el-GR" smtClean="0"/>
              <a:t>‹#›</a:t>
            </a:fld>
            <a:endParaRPr lang="el-GR"/>
          </a:p>
        </p:txBody>
      </p:sp>
    </p:spTree>
    <p:extLst>
      <p:ext uri="{BB962C8B-B14F-4D97-AF65-F5344CB8AC3E}">
        <p14:creationId xmlns:p14="http://schemas.microsoft.com/office/powerpoint/2010/main" val="8354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87A8-D767-F63D-3CD6-FE18EA4475E4}"/>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28D9790F-D933-86DA-4200-3EA80E5D66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4307AC-BFCC-5335-7543-F3751750E9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0108E0A0-38C6-50B5-31E3-3F69A58D43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6D4CF5-0588-6EA3-71FE-807A564ED8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89F2EC66-2C35-A331-8634-8E6885FF251B}"/>
              </a:ext>
            </a:extLst>
          </p:cNvPr>
          <p:cNvSpPr>
            <a:spLocks noGrp="1"/>
          </p:cNvSpPr>
          <p:nvPr>
            <p:ph type="dt" sz="half" idx="10"/>
          </p:nvPr>
        </p:nvSpPr>
        <p:spPr/>
        <p:txBody>
          <a:bodyPr/>
          <a:lstStyle/>
          <a:p>
            <a:fld id="{A4CF613B-83BE-44A9-8DD9-CF0A3436C0E9}" type="datetimeFigureOut">
              <a:rPr lang="el-GR" smtClean="0"/>
              <a:t>17/1/2025</a:t>
            </a:fld>
            <a:endParaRPr lang="el-GR"/>
          </a:p>
        </p:txBody>
      </p:sp>
      <p:sp>
        <p:nvSpPr>
          <p:cNvPr id="8" name="Footer Placeholder 7">
            <a:extLst>
              <a:ext uri="{FF2B5EF4-FFF2-40B4-BE49-F238E27FC236}">
                <a16:creationId xmlns:a16="http://schemas.microsoft.com/office/drawing/2014/main" id="{9A012E79-6004-A34B-C3DF-93DD8C34BACD}"/>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F459E2D5-2733-56E2-8396-94B59E2956EE}"/>
              </a:ext>
            </a:extLst>
          </p:cNvPr>
          <p:cNvSpPr>
            <a:spLocks noGrp="1"/>
          </p:cNvSpPr>
          <p:nvPr>
            <p:ph type="sldNum" sz="quarter" idx="12"/>
          </p:nvPr>
        </p:nvSpPr>
        <p:spPr/>
        <p:txBody>
          <a:bodyPr/>
          <a:lstStyle/>
          <a:p>
            <a:fld id="{7A805EBB-BD18-4D35-B4EE-8209F274A58A}" type="slidenum">
              <a:rPr lang="el-GR" smtClean="0"/>
              <a:t>‹#›</a:t>
            </a:fld>
            <a:endParaRPr lang="el-GR"/>
          </a:p>
        </p:txBody>
      </p:sp>
    </p:spTree>
    <p:extLst>
      <p:ext uri="{BB962C8B-B14F-4D97-AF65-F5344CB8AC3E}">
        <p14:creationId xmlns:p14="http://schemas.microsoft.com/office/powerpoint/2010/main" val="2306557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F9A2D-3876-B222-4512-C7517A0F6B75}"/>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52BFCA14-79C3-C1EC-9DD2-E733769EEBE0}"/>
              </a:ext>
            </a:extLst>
          </p:cNvPr>
          <p:cNvSpPr>
            <a:spLocks noGrp="1"/>
          </p:cNvSpPr>
          <p:nvPr>
            <p:ph type="dt" sz="half" idx="10"/>
          </p:nvPr>
        </p:nvSpPr>
        <p:spPr/>
        <p:txBody>
          <a:bodyPr/>
          <a:lstStyle/>
          <a:p>
            <a:fld id="{A4CF613B-83BE-44A9-8DD9-CF0A3436C0E9}" type="datetimeFigureOut">
              <a:rPr lang="el-GR" smtClean="0"/>
              <a:t>17/1/2025</a:t>
            </a:fld>
            <a:endParaRPr lang="el-GR"/>
          </a:p>
        </p:txBody>
      </p:sp>
      <p:sp>
        <p:nvSpPr>
          <p:cNvPr id="4" name="Footer Placeholder 3">
            <a:extLst>
              <a:ext uri="{FF2B5EF4-FFF2-40B4-BE49-F238E27FC236}">
                <a16:creationId xmlns:a16="http://schemas.microsoft.com/office/drawing/2014/main" id="{A279070D-32F6-C5AB-45B7-BE3A04F144E7}"/>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40EAD169-DFD0-8C5C-EC86-F052F74C7136}"/>
              </a:ext>
            </a:extLst>
          </p:cNvPr>
          <p:cNvSpPr>
            <a:spLocks noGrp="1"/>
          </p:cNvSpPr>
          <p:nvPr>
            <p:ph type="sldNum" sz="quarter" idx="12"/>
          </p:nvPr>
        </p:nvSpPr>
        <p:spPr/>
        <p:txBody>
          <a:bodyPr/>
          <a:lstStyle/>
          <a:p>
            <a:fld id="{7A805EBB-BD18-4D35-B4EE-8209F274A58A}" type="slidenum">
              <a:rPr lang="el-GR" smtClean="0"/>
              <a:t>‹#›</a:t>
            </a:fld>
            <a:endParaRPr lang="el-GR"/>
          </a:p>
        </p:txBody>
      </p:sp>
    </p:spTree>
    <p:extLst>
      <p:ext uri="{BB962C8B-B14F-4D97-AF65-F5344CB8AC3E}">
        <p14:creationId xmlns:p14="http://schemas.microsoft.com/office/powerpoint/2010/main" val="210136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FCFBE5-4A74-338F-006D-803B3B127530}"/>
              </a:ext>
            </a:extLst>
          </p:cNvPr>
          <p:cNvSpPr>
            <a:spLocks noGrp="1"/>
          </p:cNvSpPr>
          <p:nvPr>
            <p:ph type="dt" sz="half" idx="10"/>
          </p:nvPr>
        </p:nvSpPr>
        <p:spPr/>
        <p:txBody>
          <a:bodyPr/>
          <a:lstStyle/>
          <a:p>
            <a:fld id="{A4CF613B-83BE-44A9-8DD9-CF0A3436C0E9}" type="datetimeFigureOut">
              <a:rPr lang="el-GR" smtClean="0"/>
              <a:t>17/1/2025</a:t>
            </a:fld>
            <a:endParaRPr lang="el-GR"/>
          </a:p>
        </p:txBody>
      </p:sp>
      <p:sp>
        <p:nvSpPr>
          <p:cNvPr id="3" name="Footer Placeholder 2">
            <a:extLst>
              <a:ext uri="{FF2B5EF4-FFF2-40B4-BE49-F238E27FC236}">
                <a16:creationId xmlns:a16="http://schemas.microsoft.com/office/drawing/2014/main" id="{839A64D4-3500-7B93-934D-03B36CE6A2C5}"/>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CD0CD0FF-C6A2-99B6-5F28-240323EE9F99}"/>
              </a:ext>
            </a:extLst>
          </p:cNvPr>
          <p:cNvSpPr>
            <a:spLocks noGrp="1"/>
          </p:cNvSpPr>
          <p:nvPr>
            <p:ph type="sldNum" sz="quarter" idx="12"/>
          </p:nvPr>
        </p:nvSpPr>
        <p:spPr/>
        <p:txBody>
          <a:bodyPr/>
          <a:lstStyle/>
          <a:p>
            <a:fld id="{7A805EBB-BD18-4D35-B4EE-8209F274A58A}" type="slidenum">
              <a:rPr lang="el-GR" smtClean="0"/>
              <a:t>‹#›</a:t>
            </a:fld>
            <a:endParaRPr lang="el-GR"/>
          </a:p>
        </p:txBody>
      </p:sp>
    </p:spTree>
    <p:extLst>
      <p:ext uri="{BB962C8B-B14F-4D97-AF65-F5344CB8AC3E}">
        <p14:creationId xmlns:p14="http://schemas.microsoft.com/office/powerpoint/2010/main" val="3886087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8D576-FD63-7D1E-81F0-5BF308BA5D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7811843A-A7F3-15B0-3603-13F88A5874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9870A1F6-366B-EAAA-5100-2F8CD1C073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A47819-0F5D-A5DD-2386-D5B6014ACF82}"/>
              </a:ext>
            </a:extLst>
          </p:cNvPr>
          <p:cNvSpPr>
            <a:spLocks noGrp="1"/>
          </p:cNvSpPr>
          <p:nvPr>
            <p:ph type="dt" sz="half" idx="10"/>
          </p:nvPr>
        </p:nvSpPr>
        <p:spPr/>
        <p:txBody>
          <a:bodyPr/>
          <a:lstStyle/>
          <a:p>
            <a:fld id="{A4CF613B-83BE-44A9-8DD9-CF0A3436C0E9}" type="datetimeFigureOut">
              <a:rPr lang="el-GR" smtClean="0"/>
              <a:t>17/1/2025</a:t>
            </a:fld>
            <a:endParaRPr lang="el-GR"/>
          </a:p>
        </p:txBody>
      </p:sp>
      <p:sp>
        <p:nvSpPr>
          <p:cNvPr id="6" name="Footer Placeholder 5">
            <a:extLst>
              <a:ext uri="{FF2B5EF4-FFF2-40B4-BE49-F238E27FC236}">
                <a16:creationId xmlns:a16="http://schemas.microsoft.com/office/drawing/2014/main" id="{1B70A9F1-5FCF-90A5-84AE-8CD009F06D8E}"/>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892DC4EC-8877-B107-FFBA-0F9F209F03AE}"/>
              </a:ext>
            </a:extLst>
          </p:cNvPr>
          <p:cNvSpPr>
            <a:spLocks noGrp="1"/>
          </p:cNvSpPr>
          <p:nvPr>
            <p:ph type="sldNum" sz="quarter" idx="12"/>
          </p:nvPr>
        </p:nvSpPr>
        <p:spPr/>
        <p:txBody>
          <a:bodyPr/>
          <a:lstStyle/>
          <a:p>
            <a:fld id="{7A805EBB-BD18-4D35-B4EE-8209F274A58A}" type="slidenum">
              <a:rPr lang="el-GR" smtClean="0"/>
              <a:t>‹#›</a:t>
            </a:fld>
            <a:endParaRPr lang="el-GR"/>
          </a:p>
        </p:txBody>
      </p:sp>
    </p:spTree>
    <p:extLst>
      <p:ext uri="{BB962C8B-B14F-4D97-AF65-F5344CB8AC3E}">
        <p14:creationId xmlns:p14="http://schemas.microsoft.com/office/powerpoint/2010/main" val="1593196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DAE81-81FC-93E0-C6CF-E869142801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FED39B14-F419-69A1-B9C1-5FF6B8ABAA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2CB43BDC-F2A1-9799-9F83-17DFF79D83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699C51-9421-A478-EA8C-9FFBFF1BBC06}"/>
              </a:ext>
            </a:extLst>
          </p:cNvPr>
          <p:cNvSpPr>
            <a:spLocks noGrp="1"/>
          </p:cNvSpPr>
          <p:nvPr>
            <p:ph type="dt" sz="half" idx="10"/>
          </p:nvPr>
        </p:nvSpPr>
        <p:spPr/>
        <p:txBody>
          <a:bodyPr/>
          <a:lstStyle/>
          <a:p>
            <a:fld id="{A4CF613B-83BE-44A9-8DD9-CF0A3436C0E9}" type="datetimeFigureOut">
              <a:rPr lang="el-GR" smtClean="0"/>
              <a:t>17/1/2025</a:t>
            </a:fld>
            <a:endParaRPr lang="el-GR"/>
          </a:p>
        </p:txBody>
      </p:sp>
      <p:sp>
        <p:nvSpPr>
          <p:cNvPr id="6" name="Footer Placeholder 5">
            <a:extLst>
              <a:ext uri="{FF2B5EF4-FFF2-40B4-BE49-F238E27FC236}">
                <a16:creationId xmlns:a16="http://schemas.microsoft.com/office/drawing/2014/main" id="{8BE38DDE-D6C7-FDA6-282E-3D7BD82E2F1B}"/>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398F364E-31B9-E1B8-AE37-3010B57B6698}"/>
              </a:ext>
            </a:extLst>
          </p:cNvPr>
          <p:cNvSpPr>
            <a:spLocks noGrp="1"/>
          </p:cNvSpPr>
          <p:nvPr>
            <p:ph type="sldNum" sz="quarter" idx="12"/>
          </p:nvPr>
        </p:nvSpPr>
        <p:spPr/>
        <p:txBody>
          <a:bodyPr/>
          <a:lstStyle/>
          <a:p>
            <a:fld id="{7A805EBB-BD18-4D35-B4EE-8209F274A58A}" type="slidenum">
              <a:rPr lang="el-GR" smtClean="0"/>
              <a:t>‹#›</a:t>
            </a:fld>
            <a:endParaRPr lang="el-GR"/>
          </a:p>
        </p:txBody>
      </p:sp>
    </p:spTree>
    <p:extLst>
      <p:ext uri="{BB962C8B-B14F-4D97-AF65-F5344CB8AC3E}">
        <p14:creationId xmlns:p14="http://schemas.microsoft.com/office/powerpoint/2010/main" val="4119239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962490-AEB6-7582-19E9-B76E101EEC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306AB2CA-9222-57CB-8FD8-0E6B14D1B3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2C6296C4-FB97-CB36-1776-6EB96CEA0E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CF613B-83BE-44A9-8DD9-CF0A3436C0E9}" type="datetimeFigureOut">
              <a:rPr lang="el-GR" smtClean="0"/>
              <a:t>17/1/2025</a:t>
            </a:fld>
            <a:endParaRPr lang="el-GR"/>
          </a:p>
        </p:txBody>
      </p:sp>
      <p:sp>
        <p:nvSpPr>
          <p:cNvPr id="5" name="Footer Placeholder 4">
            <a:extLst>
              <a:ext uri="{FF2B5EF4-FFF2-40B4-BE49-F238E27FC236}">
                <a16:creationId xmlns:a16="http://schemas.microsoft.com/office/drawing/2014/main" id="{2FF19654-424E-6594-CB69-74C0D48C52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8701F19E-8F42-6DB7-205B-C3C5144013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805EBB-BD18-4D35-B4EE-8209F274A58A}" type="slidenum">
              <a:rPr lang="el-GR" smtClean="0"/>
              <a:t>‹#›</a:t>
            </a:fld>
            <a:endParaRPr lang="el-GR"/>
          </a:p>
        </p:txBody>
      </p:sp>
    </p:spTree>
    <p:extLst>
      <p:ext uri="{BB962C8B-B14F-4D97-AF65-F5344CB8AC3E}">
        <p14:creationId xmlns:p14="http://schemas.microsoft.com/office/powerpoint/2010/main" val="1812431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ikis.ec.europa.eu/display/NAITDOC/How+to+complete+and+submit+an+Accreditation+Progress+Report"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mailto:maraouzou@idep.org.cy"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0423" y="1905000"/>
            <a:ext cx="3196133" cy="2738120"/>
          </a:xfrm>
          <a:prstGeom prst="rect">
            <a:avLst/>
          </a:prstGeom>
        </p:spPr>
      </p:pic>
      <p:sp>
        <p:nvSpPr>
          <p:cNvPr id="5" name="TextBox 4"/>
          <p:cNvSpPr txBox="1"/>
          <p:nvPr/>
        </p:nvSpPr>
        <p:spPr>
          <a:xfrm>
            <a:off x="5132334" y="1770399"/>
            <a:ext cx="6641654" cy="3142527"/>
          </a:xfrm>
          <a:prstGeom prst="rect">
            <a:avLst/>
          </a:prstGeom>
          <a:noFill/>
        </p:spPr>
        <p:txBody>
          <a:bodyPr wrap="square" rtlCol="0">
            <a:spAutoFit/>
          </a:bodyPr>
          <a:lstStyle/>
          <a:p>
            <a:pPr>
              <a:lnSpc>
                <a:spcPct val="150000"/>
              </a:lnSpc>
            </a:pPr>
            <a:r>
              <a:rPr lang="el-GR" sz="2800" dirty="0"/>
              <a:t>ΒΑΣΙΚΗ ΔΡΑΣΗ 1 </a:t>
            </a:r>
          </a:p>
          <a:p>
            <a:r>
              <a:rPr lang="el-GR" sz="2800" b="1" dirty="0"/>
              <a:t>Διαπίστευση Ε</a:t>
            </a:r>
            <a:r>
              <a:rPr lang="en-US" sz="2800" b="1" dirty="0" err="1"/>
              <a:t>rasmus</a:t>
            </a:r>
            <a:r>
              <a:rPr lang="en-US" sz="2800" b="1" dirty="0"/>
              <a:t> </a:t>
            </a:r>
            <a:endParaRPr lang="el-GR" sz="2800" b="1" dirty="0"/>
          </a:p>
          <a:p>
            <a:r>
              <a:rPr lang="en-US" sz="2000" b="1" dirty="0"/>
              <a:t>(</a:t>
            </a:r>
            <a:r>
              <a:rPr lang="el-GR" sz="2000" b="1" dirty="0"/>
              <a:t>Σχολικής Εκπαίδευσης</a:t>
            </a:r>
            <a:r>
              <a:rPr lang="en-GB" sz="2000" b="1" dirty="0"/>
              <a:t>, </a:t>
            </a:r>
            <a:r>
              <a:rPr lang="el-GR" sz="2000" b="1" dirty="0"/>
              <a:t>Επαγγελματικής Εκπαίδευσης και Κατάρτισης &amp; Εκπαίδευσης Ενηλίκων)</a:t>
            </a:r>
            <a:endParaRPr lang="en-US" sz="3200" b="1" dirty="0"/>
          </a:p>
          <a:p>
            <a:r>
              <a:rPr lang="el-GR" sz="3200" b="1" dirty="0"/>
              <a:t>ΕΚΘΕΣΗ ΠΡΟΟΔΟΥ ΔΙΑΠΙΣΤΕΥΜΕΝΩΝ ΟΡΓΑΝΙΣΜΩΝ (ΚΑ120)</a:t>
            </a:r>
            <a:endParaRPr lang="en-US" sz="3200" b="1" dirty="0">
              <a:solidFill>
                <a:srgbClr val="1EA7AE"/>
              </a:solidFill>
            </a:endParaRPr>
          </a:p>
          <a:p>
            <a:pPr>
              <a:lnSpc>
                <a:spcPct val="150000"/>
              </a:lnSpc>
            </a:pPr>
            <a:r>
              <a:rPr lang="el-GR" dirty="0">
                <a:solidFill>
                  <a:schemeClr val="bg2">
                    <a:lumMod val="50000"/>
                  </a:schemeClr>
                </a:solidFill>
              </a:rPr>
              <a:t>Μαριάννα </a:t>
            </a:r>
            <a:r>
              <a:rPr lang="el-GR" dirty="0" err="1">
                <a:solidFill>
                  <a:schemeClr val="bg2">
                    <a:lumMod val="50000"/>
                  </a:schemeClr>
                </a:solidFill>
              </a:rPr>
              <a:t>Αραούζου</a:t>
            </a:r>
            <a:r>
              <a:rPr lang="el-GR" dirty="0">
                <a:solidFill>
                  <a:schemeClr val="bg2">
                    <a:lumMod val="50000"/>
                  </a:schemeClr>
                </a:solidFill>
              </a:rPr>
              <a:t>, Λειτουργός ΒΔ1 </a:t>
            </a:r>
            <a:endParaRPr lang="el-GR" sz="2000" b="1" dirty="0">
              <a:solidFill>
                <a:srgbClr val="1EA7AE"/>
              </a:solidFill>
            </a:endParaRPr>
          </a:p>
        </p:txBody>
      </p:sp>
      <p:grpSp>
        <p:nvGrpSpPr>
          <p:cNvPr id="10" name="Group 9"/>
          <p:cNvGrpSpPr/>
          <p:nvPr/>
        </p:nvGrpSpPr>
        <p:grpSpPr>
          <a:xfrm>
            <a:off x="0" y="1"/>
            <a:ext cx="5669280" cy="86360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grpSp>
        <p:nvGrpSpPr>
          <p:cNvPr id="11" name="Group 10"/>
          <p:cNvGrpSpPr/>
          <p:nvPr/>
        </p:nvGrpSpPr>
        <p:grpSpPr>
          <a:xfrm rot="10800000">
            <a:off x="6522720" y="5994400"/>
            <a:ext cx="5669280" cy="863600"/>
            <a:chOff x="0" y="0"/>
            <a:chExt cx="6023006" cy="1238789"/>
          </a:xfrm>
        </p:grpSpPr>
        <p:sp>
          <p:nvSpPr>
            <p:cNvPr id="12" name="Rectangle 11"/>
            <p:cNvSpPr/>
            <p:nvPr/>
          </p:nvSpPr>
          <p:spPr>
            <a:xfrm>
              <a:off x="0" y="0"/>
              <a:ext cx="4526280" cy="123878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p:cNvSpPr/>
            <p:nvPr/>
          </p:nvSpPr>
          <p:spPr>
            <a:xfrm>
              <a:off x="3111209" y="0"/>
              <a:ext cx="2911797" cy="1238789"/>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4" name="Rectangle 13"/>
          <p:cNvSpPr/>
          <p:nvPr/>
        </p:nvSpPr>
        <p:spPr>
          <a:xfrm>
            <a:off x="4003040" y="0"/>
            <a:ext cx="8188960" cy="863601"/>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0" y="5994399"/>
            <a:ext cx="8188960" cy="863601"/>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67240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C4474-B565-88F9-1CEF-542A5E2A0589}"/>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48BDA037-E487-AF46-C46F-EBD51EAD8ECA}"/>
              </a:ext>
            </a:extLst>
          </p:cNvPr>
          <p:cNvSpPr/>
          <p:nvPr/>
        </p:nvSpPr>
        <p:spPr>
          <a:xfrm>
            <a:off x="4409439" y="1"/>
            <a:ext cx="7782561" cy="597472"/>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FAF3D998-9A81-C205-513F-20D13C32716C}"/>
              </a:ext>
            </a:extLst>
          </p:cNvPr>
          <p:cNvGrpSpPr/>
          <p:nvPr/>
        </p:nvGrpSpPr>
        <p:grpSpPr>
          <a:xfrm>
            <a:off x="0" y="1"/>
            <a:ext cx="6960973" cy="597471"/>
            <a:chOff x="0" y="0"/>
            <a:chExt cx="6023006" cy="1453896"/>
          </a:xfrm>
        </p:grpSpPr>
        <p:sp>
          <p:nvSpPr>
            <p:cNvPr id="7" name="Rectangle 6">
              <a:extLst>
                <a:ext uri="{FF2B5EF4-FFF2-40B4-BE49-F238E27FC236}">
                  <a16:creationId xmlns:a16="http://schemas.microsoft.com/office/drawing/2014/main" id="{CA8A17FE-3531-4D3D-3F6C-4D6AFEF5E4AA}"/>
                </a:ext>
              </a:extLst>
            </p:cNvPr>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a:extLst>
                <a:ext uri="{FF2B5EF4-FFF2-40B4-BE49-F238E27FC236}">
                  <a16:creationId xmlns:a16="http://schemas.microsoft.com/office/drawing/2014/main" id="{A53E9E55-37EB-86C0-6A7E-75C1EDE6DEA0}"/>
                </a:ext>
              </a:extLst>
            </p:cNvPr>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pic>
        <p:nvPicPr>
          <p:cNvPr id="4" name="Picture 3">
            <a:extLst>
              <a:ext uri="{FF2B5EF4-FFF2-40B4-BE49-F238E27FC236}">
                <a16:creationId xmlns:a16="http://schemas.microsoft.com/office/drawing/2014/main" id="{3941ACE2-E80F-93EA-6A50-1908C82F7F04}"/>
              </a:ext>
            </a:extLst>
          </p:cNvPr>
          <p:cNvPicPr>
            <a:picLocks noChangeAspect="1"/>
          </p:cNvPicPr>
          <p:nvPr/>
        </p:nvPicPr>
        <p:blipFill>
          <a:blip r:embed="rId3"/>
          <a:stretch>
            <a:fillRect/>
          </a:stretch>
        </p:blipFill>
        <p:spPr>
          <a:xfrm>
            <a:off x="0" y="1156689"/>
            <a:ext cx="12192000" cy="4675252"/>
          </a:xfrm>
          <a:prstGeom prst="rect">
            <a:avLst/>
          </a:prstGeom>
        </p:spPr>
      </p:pic>
      <p:sp>
        <p:nvSpPr>
          <p:cNvPr id="5" name="Rectangle 4">
            <a:extLst>
              <a:ext uri="{FF2B5EF4-FFF2-40B4-BE49-F238E27FC236}">
                <a16:creationId xmlns:a16="http://schemas.microsoft.com/office/drawing/2014/main" id="{1EA51248-0A0B-4132-E7F5-2F64392E721D}"/>
              </a:ext>
            </a:extLst>
          </p:cNvPr>
          <p:cNvSpPr/>
          <p:nvPr/>
        </p:nvSpPr>
        <p:spPr>
          <a:xfrm>
            <a:off x="0" y="1156688"/>
            <a:ext cx="2151017" cy="25410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noFill/>
            </a:endParaRPr>
          </a:p>
        </p:txBody>
      </p:sp>
      <p:sp>
        <p:nvSpPr>
          <p:cNvPr id="13" name="TextBox 12">
            <a:extLst>
              <a:ext uri="{FF2B5EF4-FFF2-40B4-BE49-F238E27FC236}">
                <a16:creationId xmlns:a16="http://schemas.microsoft.com/office/drawing/2014/main" id="{036B10E1-B724-7573-BF74-76CCE8C95246}"/>
              </a:ext>
            </a:extLst>
          </p:cNvPr>
          <p:cNvSpPr txBox="1"/>
          <p:nvPr/>
        </p:nvSpPr>
        <p:spPr>
          <a:xfrm>
            <a:off x="4378818" y="5654868"/>
            <a:ext cx="7813181" cy="1200329"/>
          </a:xfrm>
          <a:prstGeom prst="rect">
            <a:avLst/>
          </a:prstGeom>
          <a:solidFill>
            <a:schemeClr val="accent5"/>
          </a:solidFill>
        </p:spPr>
        <p:txBody>
          <a:bodyPr wrap="square" rtlCol="0">
            <a:spAutoFit/>
          </a:bodyPr>
          <a:lstStyle/>
          <a:p>
            <a:pPr algn="just"/>
            <a:r>
              <a:rPr lang="el-GR" dirty="0">
                <a:solidFill>
                  <a:schemeClr val="bg1"/>
                </a:solidFill>
              </a:rPr>
              <a:t>Σε αυτό το σημείο μπορείτε να δείτε συνοπτικά τα σχέδια που έχετε υλοποιήσει ή συνεχίζετε να υλοποιείτε στα πλαίσια της συγκεκριμένης διαπίστευσης καθώς και τους αριθμούς των κινητικοτήτων που ήδη ολοκληρώθηκαν, ανά είδος κινητικότητας</a:t>
            </a:r>
            <a:endParaRPr lang="en-US" dirty="0">
              <a:solidFill>
                <a:schemeClr val="bg1"/>
              </a:solidFill>
            </a:endParaRPr>
          </a:p>
        </p:txBody>
      </p:sp>
      <p:sp>
        <p:nvSpPr>
          <p:cNvPr id="2" name="TextBox 1">
            <a:extLst>
              <a:ext uri="{FF2B5EF4-FFF2-40B4-BE49-F238E27FC236}">
                <a16:creationId xmlns:a16="http://schemas.microsoft.com/office/drawing/2014/main" id="{E910AD4C-8423-78C8-CEC1-1DC6742428FE}"/>
              </a:ext>
            </a:extLst>
          </p:cNvPr>
          <p:cNvSpPr txBox="1"/>
          <p:nvPr/>
        </p:nvSpPr>
        <p:spPr>
          <a:xfrm>
            <a:off x="166776" y="52514"/>
            <a:ext cx="6473824" cy="492443"/>
          </a:xfrm>
          <a:prstGeom prst="rect">
            <a:avLst/>
          </a:prstGeom>
          <a:noFill/>
        </p:spPr>
        <p:txBody>
          <a:bodyPr wrap="none" rtlCol="0">
            <a:spAutoFit/>
          </a:bodyPr>
          <a:lstStyle/>
          <a:p>
            <a:r>
              <a:rPr lang="el-GR" sz="2600" b="1" dirty="0">
                <a:solidFill>
                  <a:schemeClr val="bg1"/>
                </a:solidFill>
              </a:rPr>
              <a:t>Τεχνικές Οδηγίες </a:t>
            </a:r>
            <a:r>
              <a:rPr lang="en-GB" sz="2600" b="1" dirty="0">
                <a:solidFill>
                  <a:schemeClr val="bg1"/>
                </a:solidFill>
              </a:rPr>
              <a:t>– Implementation summary</a:t>
            </a:r>
          </a:p>
        </p:txBody>
      </p:sp>
    </p:spTree>
    <p:extLst>
      <p:ext uri="{BB962C8B-B14F-4D97-AF65-F5344CB8AC3E}">
        <p14:creationId xmlns:p14="http://schemas.microsoft.com/office/powerpoint/2010/main" val="1906332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02CFE-4C5D-0840-1470-9C7B11F7686B}"/>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B4DFE340-69DD-6EA7-6523-C4E5B187BED9}"/>
              </a:ext>
            </a:extLst>
          </p:cNvPr>
          <p:cNvSpPr/>
          <p:nvPr/>
        </p:nvSpPr>
        <p:spPr>
          <a:xfrm>
            <a:off x="4409439" y="1"/>
            <a:ext cx="7782561" cy="597472"/>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8909EA80-08B4-6DEB-5111-B03BA4760C33}"/>
              </a:ext>
            </a:extLst>
          </p:cNvPr>
          <p:cNvGrpSpPr/>
          <p:nvPr/>
        </p:nvGrpSpPr>
        <p:grpSpPr>
          <a:xfrm>
            <a:off x="0" y="1"/>
            <a:ext cx="6960973" cy="597471"/>
            <a:chOff x="0" y="0"/>
            <a:chExt cx="6023006" cy="1453896"/>
          </a:xfrm>
        </p:grpSpPr>
        <p:sp>
          <p:nvSpPr>
            <p:cNvPr id="7" name="Rectangle 6">
              <a:extLst>
                <a:ext uri="{FF2B5EF4-FFF2-40B4-BE49-F238E27FC236}">
                  <a16:creationId xmlns:a16="http://schemas.microsoft.com/office/drawing/2014/main" id="{CF67E4A4-3516-8982-D2B9-FD87248632A5}"/>
                </a:ext>
              </a:extLst>
            </p:cNvPr>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a:extLst>
                <a:ext uri="{FF2B5EF4-FFF2-40B4-BE49-F238E27FC236}">
                  <a16:creationId xmlns:a16="http://schemas.microsoft.com/office/drawing/2014/main" id="{FBFD0A31-DA33-07F0-EAFD-BBC8316FBCC5}"/>
                </a:ext>
              </a:extLst>
            </p:cNvPr>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3" name="TextBox 12">
            <a:extLst>
              <a:ext uri="{FF2B5EF4-FFF2-40B4-BE49-F238E27FC236}">
                <a16:creationId xmlns:a16="http://schemas.microsoft.com/office/drawing/2014/main" id="{633666EF-0945-14D9-358F-8DD6ABD32969}"/>
              </a:ext>
            </a:extLst>
          </p:cNvPr>
          <p:cNvSpPr txBox="1"/>
          <p:nvPr/>
        </p:nvSpPr>
        <p:spPr>
          <a:xfrm>
            <a:off x="104503" y="5336839"/>
            <a:ext cx="11434354" cy="923330"/>
          </a:xfrm>
          <a:prstGeom prst="rect">
            <a:avLst/>
          </a:prstGeom>
          <a:solidFill>
            <a:schemeClr val="accent5"/>
          </a:solidFill>
        </p:spPr>
        <p:txBody>
          <a:bodyPr wrap="square" rtlCol="0">
            <a:spAutoFit/>
          </a:bodyPr>
          <a:lstStyle/>
          <a:p>
            <a:r>
              <a:rPr lang="el-GR" dirty="0">
                <a:solidFill>
                  <a:schemeClr val="bg1"/>
                </a:solidFill>
              </a:rPr>
              <a:t>Στην ενότητα </a:t>
            </a:r>
            <a:r>
              <a:rPr lang="en-GB" dirty="0">
                <a:solidFill>
                  <a:schemeClr val="bg1"/>
                </a:solidFill>
              </a:rPr>
              <a:t>Erasmus Plan progress report</a:t>
            </a:r>
            <a:r>
              <a:rPr lang="el-GR" dirty="0">
                <a:solidFill>
                  <a:schemeClr val="bg1"/>
                </a:solidFill>
              </a:rPr>
              <a:t>, ο κάθε οργανισμός βλέπει τους στόχους που είχε θέσει</a:t>
            </a:r>
            <a:r>
              <a:rPr lang="en-GB" dirty="0">
                <a:solidFill>
                  <a:schemeClr val="bg1"/>
                </a:solidFill>
              </a:rPr>
              <a:t> </a:t>
            </a:r>
            <a:r>
              <a:rPr lang="el-GR" dirty="0">
                <a:solidFill>
                  <a:schemeClr val="bg1"/>
                </a:solidFill>
              </a:rPr>
              <a:t>είτε στην αίτηση για απόκτηση Διαπίστευσης είτε στην τελευταία </a:t>
            </a:r>
            <a:r>
              <a:rPr lang="el-GR" dirty="0" err="1">
                <a:solidFill>
                  <a:schemeClr val="bg1"/>
                </a:solidFill>
              </a:rPr>
              <a:t>επικαιροποίηση</a:t>
            </a:r>
            <a:r>
              <a:rPr lang="el-GR" dirty="0">
                <a:solidFill>
                  <a:schemeClr val="bg1"/>
                </a:solidFill>
              </a:rPr>
              <a:t> του </a:t>
            </a:r>
            <a:r>
              <a:rPr lang="en-GB" dirty="0">
                <a:solidFill>
                  <a:schemeClr val="bg1"/>
                </a:solidFill>
              </a:rPr>
              <a:t>Erasmus Plan </a:t>
            </a:r>
            <a:r>
              <a:rPr lang="el-GR" dirty="0">
                <a:solidFill>
                  <a:schemeClr val="bg1"/>
                </a:solidFill>
              </a:rPr>
              <a:t>του</a:t>
            </a:r>
          </a:p>
          <a:p>
            <a:endParaRPr lang="el-GR" dirty="0">
              <a:solidFill>
                <a:schemeClr val="bg1"/>
              </a:solidFill>
            </a:endParaRPr>
          </a:p>
        </p:txBody>
      </p:sp>
      <p:pic>
        <p:nvPicPr>
          <p:cNvPr id="6" name="Picture 5">
            <a:extLst>
              <a:ext uri="{FF2B5EF4-FFF2-40B4-BE49-F238E27FC236}">
                <a16:creationId xmlns:a16="http://schemas.microsoft.com/office/drawing/2014/main" id="{1A95EF94-1836-1833-C72A-89A54E7F85F2}"/>
              </a:ext>
            </a:extLst>
          </p:cNvPr>
          <p:cNvPicPr>
            <a:picLocks noChangeAspect="1"/>
          </p:cNvPicPr>
          <p:nvPr/>
        </p:nvPicPr>
        <p:blipFill>
          <a:blip r:embed="rId3"/>
          <a:stretch>
            <a:fillRect/>
          </a:stretch>
        </p:blipFill>
        <p:spPr>
          <a:xfrm>
            <a:off x="0" y="910527"/>
            <a:ext cx="12192000" cy="3581059"/>
          </a:xfrm>
          <a:prstGeom prst="rect">
            <a:avLst/>
          </a:prstGeom>
        </p:spPr>
      </p:pic>
      <p:sp>
        <p:nvSpPr>
          <p:cNvPr id="5" name="Rectangle 4">
            <a:extLst>
              <a:ext uri="{FF2B5EF4-FFF2-40B4-BE49-F238E27FC236}">
                <a16:creationId xmlns:a16="http://schemas.microsoft.com/office/drawing/2014/main" id="{B8A84395-B8CE-D512-7600-8FB6ACA52463}"/>
              </a:ext>
            </a:extLst>
          </p:cNvPr>
          <p:cNvSpPr/>
          <p:nvPr/>
        </p:nvSpPr>
        <p:spPr>
          <a:xfrm>
            <a:off x="1906207" y="1755780"/>
            <a:ext cx="2472612" cy="28955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noFill/>
            </a:endParaRPr>
          </a:p>
        </p:txBody>
      </p:sp>
      <p:sp>
        <p:nvSpPr>
          <p:cNvPr id="2" name="TextBox 1">
            <a:extLst>
              <a:ext uri="{FF2B5EF4-FFF2-40B4-BE49-F238E27FC236}">
                <a16:creationId xmlns:a16="http://schemas.microsoft.com/office/drawing/2014/main" id="{C5D7842F-D287-56B5-7DCB-BDEDA74C807E}"/>
              </a:ext>
            </a:extLst>
          </p:cNvPr>
          <p:cNvSpPr txBox="1"/>
          <p:nvPr/>
        </p:nvSpPr>
        <p:spPr>
          <a:xfrm>
            <a:off x="166776" y="52514"/>
            <a:ext cx="6908623" cy="492443"/>
          </a:xfrm>
          <a:prstGeom prst="rect">
            <a:avLst/>
          </a:prstGeom>
          <a:noFill/>
        </p:spPr>
        <p:txBody>
          <a:bodyPr wrap="none" rtlCol="0">
            <a:spAutoFit/>
          </a:bodyPr>
          <a:lstStyle/>
          <a:p>
            <a:r>
              <a:rPr lang="el-GR" sz="2600" b="1" dirty="0">
                <a:solidFill>
                  <a:schemeClr val="bg1"/>
                </a:solidFill>
              </a:rPr>
              <a:t>Τεχνικές Οδηγίες </a:t>
            </a:r>
            <a:r>
              <a:rPr lang="en-GB" sz="2600" b="1" dirty="0">
                <a:solidFill>
                  <a:schemeClr val="bg1"/>
                </a:solidFill>
              </a:rPr>
              <a:t>– Erasmus Plan progress report</a:t>
            </a:r>
          </a:p>
        </p:txBody>
      </p:sp>
      <p:sp>
        <p:nvSpPr>
          <p:cNvPr id="3" name="TextBox 2">
            <a:extLst>
              <a:ext uri="{FF2B5EF4-FFF2-40B4-BE49-F238E27FC236}">
                <a16:creationId xmlns:a16="http://schemas.microsoft.com/office/drawing/2014/main" id="{9ADEAD15-8B77-76D6-07E0-B29F992241E6}"/>
              </a:ext>
            </a:extLst>
          </p:cNvPr>
          <p:cNvSpPr txBox="1"/>
          <p:nvPr/>
        </p:nvSpPr>
        <p:spPr>
          <a:xfrm>
            <a:off x="2002001" y="3770317"/>
            <a:ext cx="2952206" cy="430887"/>
          </a:xfrm>
          <a:prstGeom prst="rect">
            <a:avLst/>
          </a:prstGeom>
          <a:noFill/>
        </p:spPr>
        <p:txBody>
          <a:bodyPr wrap="square" rtlCol="0">
            <a:spAutoFit/>
          </a:bodyPr>
          <a:lstStyle/>
          <a:p>
            <a:pPr algn="just"/>
            <a:r>
              <a:rPr lang="el-GR" sz="1100" b="1" dirty="0">
                <a:solidFill>
                  <a:srgbClr val="FF0000"/>
                </a:solidFill>
              </a:rPr>
              <a:t>Αυτά είναι τα κριτήρια αξιολόγησης του συγκεκριμένου μέρους της Έκθεσης Προόδου. </a:t>
            </a:r>
            <a:endParaRPr lang="en-GB" sz="1100" b="1" dirty="0">
              <a:solidFill>
                <a:srgbClr val="FF0000"/>
              </a:solidFill>
            </a:endParaRPr>
          </a:p>
        </p:txBody>
      </p:sp>
      <p:cxnSp>
        <p:nvCxnSpPr>
          <p:cNvPr id="11" name="Straight Arrow Connector 10">
            <a:extLst>
              <a:ext uri="{FF2B5EF4-FFF2-40B4-BE49-F238E27FC236}">
                <a16:creationId xmlns:a16="http://schemas.microsoft.com/office/drawing/2014/main" id="{42BFCB02-EACB-437D-9602-CDA7B32595BD}"/>
              </a:ext>
            </a:extLst>
          </p:cNvPr>
          <p:cNvCxnSpPr/>
          <p:nvPr/>
        </p:nvCxnSpPr>
        <p:spPr>
          <a:xfrm flipH="1">
            <a:off x="4771327" y="3500351"/>
            <a:ext cx="365760" cy="269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316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9C156-9E58-93A3-CE85-2F1831A82971}"/>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43FEC6BA-5316-AA21-5924-D4DAC999D204}"/>
              </a:ext>
            </a:extLst>
          </p:cNvPr>
          <p:cNvSpPr/>
          <p:nvPr/>
        </p:nvSpPr>
        <p:spPr>
          <a:xfrm>
            <a:off x="4409439" y="1"/>
            <a:ext cx="7782561" cy="597472"/>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A8F6CB19-A396-C4CB-6DCF-BE2BFEF92E2F}"/>
              </a:ext>
            </a:extLst>
          </p:cNvPr>
          <p:cNvGrpSpPr/>
          <p:nvPr/>
        </p:nvGrpSpPr>
        <p:grpSpPr>
          <a:xfrm>
            <a:off x="0" y="1"/>
            <a:ext cx="6960973" cy="597471"/>
            <a:chOff x="0" y="0"/>
            <a:chExt cx="6023006" cy="1453896"/>
          </a:xfrm>
        </p:grpSpPr>
        <p:sp>
          <p:nvSpPr>
            <p:cNvPr id="7" name="Rectangle 6">
              <a:extLst>
                <a:ext uri="{FF2B5EF4-FFF2-40B4-BE49-F238E27FC236}">
                  <a16:creationId xmlns:a16="http://schemas.microsoft.com/office/drawing/2014/main" id="{31E40184-EFD0-120B-32D9-0544B4CFA489}"/>
                </a:ext>
              </a:extLst>
            </p:cNvPr>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a:extLst>
                <a:ext uri="{FF2B5EF4-FFF2-40B4-BE49-F238E27FC236}">
                  <a16:creationId xmlns:a16="http://schemas.microsoft.com/office/drawing/2014/main" id="{CE7D4953-4BFB-F3ED-44AC-D66CB0738AE2}"/>
                </a:ext>
              </a:extLst>
            </p:cNvPr>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pic>
        <p:nvPicPr>
          <p:cNvPr id="4" name="Picture 3">
            <a:extLst>
              <a:ext uri="{FF2B5EF4-FFF2-40B4-BE49-F238E27FC236}">
                <a16:creationId xmlns:a16="http://schemas.microsoft.com/office/drawing/2014/main" id="{53C09457-AF4B-B2E1-A3D3-0C83485313B6}"/>
              </a:ext>
            </a:extLst>
          </p:cNvPr>
          <p:cNvPicPr>
            <a:picLocks noChangeAspect="1"/>
          </p:cNvPicPr>
          <p:nvPr/>
        </p:nvPicPr>
        <p:blipFill>
          <a:blip r:embed="rId3"/>
          <a:stretch>
            <a:fillRect/>
          </a:stretch>
        </p:blipFill>
        <p:spPr>
          <a:xfrm>
            <a:off x="0" y="415425"/>
            <a:ext cx="11480338" cy="5964480"/>
          </a:xfrm>
          <a:prstGeom prst="rect">
            <a:avLst/>
          </a:prstGeom>
        </p:spPr>
      </p:pic>
      <p:sp>
        <p:nvSpPr>
          <p:cNvPr id="5" name="Rectangle 4">
            <a:extLst>
              <a:ext uri="{FF2B5EF4-FFF2-40B4-BE49-F238E27FC236}">
                <a16:creationId xmlns:a16="http://schemas.microsoft.com/office/drawing/2014/main" id="{25F4F10C-E531-2443-5055-596B110BBF33}"/>
              </a:ext>
            </a:extLst>
          </p:cNvPr>
          <p:cNvSpPr/>
          <p:nvPr/>
        </p:nvSpPr>
        <p:spPr>
          <a:xfrm>
            <a:off x="0" y="415425"/>
            <a:ext cx="2472612" cy="28955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noFill/>
            </a:endParaRPr>
          </a:p>
        </p:txBody>
      </p:sp>
      <p:sp>
        <p:nvSpPr>
          <p:cNvPr id="10" name="TextBox 9">
            <a:extLst>
              <a:ext uri="{FF2B5EF4-FFF2-40B4-BE49-F238E27FC236}">
                <a16:creationId xmlns:a16="http://schemas.microsoft.com/office/drawing/2014/main" id="{835735F3-A997-AB44-2FD3-C9F88B62B2C5}"/>
              </a:ext>
            </a:extLst>
          </p:cNvPr>
          <p:cNvSpPr txBox="1"/>
          <p:nvPr/>
        </p:nvSpPr>
        <p:spPr>
          <a:xfrm>
            <a:off x="3330683" y="1495886"/>
            <a:ext cx="5395305" cy="1077218"/>
          </a:xfrm>
          <a:prstGeom prst="rect">
            <a:avLst/>
          </a:prstGeom>
          <a:solidFill>
            <a:schemeClr val="accent5"/>
          </a:solidFill>
        </p:spPr>
        <p:txBody>
          <a:bodyPr wrap="square" rtlCol="0">
            <a:spAutoFit/>
          </a:bodyPr>
          <a:lstStyle/>
          <a:p>
            <a:pPr algn="just"/>
            <a:r>
              <a:rPr lang="el-GR" sz="1600" dirty="0">
                <a:solidFill>
                  <a:schemeClr val="bg1"/>
                </a:solidFill>
              </a:rPr>
              <a:t>Εδώ ο κάθε οργανισμός βλέπει τους στόχους που είχε θέσει είτε στην αίτηση για απόκτηση Διαπίστευσης είτε στην τελευταία </a:t>
            </a:r>
            <a:r>
              <a:rPr lang="el-GR" sz="1600" dirty="0" err="1">
                <a:solidFill>
                  <a:schemeClr val="bg1"/>
                </a:solidFill>
              </a:rPr>
              <a:t>επικαιροποίηση</a:t>
            </a:r>
            <a:r>
              <a:rPr lang="el-GR" sz="1600" dirty="0">
                <a:solidFill>
                  <a:schemeClr val="bg1"/>
                </a:solidFill>
              </a:rPr>
              <a:t> του </a:t>
            </a:r>
            <a:r>
              <a:rPr lang="el-GR" sz="1600" dirty="0" err="1">
                <a:solidFill>
                  <a:schemeClr val="bg1"/>
                </a:solidFill>
              </a:rPr>
              <a:t>Erasmus</a:t>
            </a:r>
            <a:r>
              <a:rPr lang="el-GR" sz="1600" dirty="0">
                <a:solidFill>
                  <a:schemeClr val="bg1"/>
                </a:solidFill>
              </a:rPr>
              <a:t> </a:t>
            </a:r>
            <a:r>
              <a:rPr lang="el-GR" sz="1600" dirty="0" err="1">
                <a:solidFill>
                  <a:schemeClr val="bg1"/>
                </a:solidFill>
              </a:rPr>
              <a:t>Plan</a:t>
            </a:r>
            <a:r>
              <a:rPr lang="el-GR" sz="1600" dirty="0">
                <a:solidFill>
                  <a:schemeClr val="bg1"/>
                </a:solidFill>
              </a:rPr>
              <a:t> του</a:t>
            </a:r>
          </a:p>
          <a:p>
            <a:endParaRPr lang="el-GR" sz="1600" dirty="0">
              <a:solidFill>
                <a:schemeClr val="bg1"/>
              </a:solidFill>
            </a:endParaRPr>
          </a:p>
        </p:txBody>
      </p:sp>
      <p:pic>
        <p:nvPicPr>
          <p:cNvPr id="17" name="Picture 16">
            <a:extLst>
              <a:ext uri="{FF2B5EF4-FFF2-40B4-BE49-F238E27FC236}">
                <a16:creationId xmlns:a16="http://schemas.microsoft.com/office/drawing/2014/main" id="{3E105419-AC00-CDE2-C327-8255146E5894}"/>
              </a:ext>
            </a:extLst>
          </p:cNvPr>
          <p:cNvPicPr>
            <a:picLocks noChangeAspect="1"/>
          </p:cNvPicPr>
          <p:nvPr/>
        </p:nvPicPr>
        <p:blipFill>
          <a:blip r:embed="rId4"/>
          <a:stretch>
            <a:fillRect/>
          </a:stretch>
        </p:blipFill>
        <p:spPr>
          <a:xfrm>
            <a:off x="549761" y="6228186"/>
            <a:ext cx="3915321" cy="562053"/>
          </a:xfrm>
          <a:prstGeom prst="rect">
            <a:avLst/>
          </a:prstGeom>
        </p:spPr>
      </p:pic>
      <p:sp>
        <p:nvSpPr>
          <p:cNvPr id="18" name="TextBox 17">
            <a:extLst>
              <a:ext uri="{FF2B5EF4-FFF2-40B4-BE49-F238E27FC236}">
                <a16:creationId xmlns:a16="http://schemas.microsoft.com/office/drawing/2014/main" id="{278E58B7-EF52-2A44-D69F-BC79B3189287}"/>
              </a:ext>
            </a:extLst>
          </p:cNvPr>
          <p:cNvSpPr txBox="1"/>
          <p:nvPr/>
        </p:nvSpPr>
        <p:spPr>
          <a:xfrm>
            <a:off x="177096" y="-29882"/>
            <a:ext cx="7587333" cy="492443"/>
          </a:xfrm>
          <a:prstGeom prst="rect">
            <a:avLst/>
          </a:prstGeom>
          <a:noFill/>
        </p:spPr>
        <p:txBody>
          <a:bodyPr wrap="none" rtlCol="0">
            <a:spAutoFit/>
          </a:bodyPr>
          <a:lstStyle/>
          <a:p>
            <a:r>
              <a:rPr lang="el-GR" sz="2600" b="1" dirty="0">
                <a:solidFill>
                  <a:schemeClr val="bg1"/>
                </a:solidFill>
              </a:rPr>
              <a:t>Τεχνικές Οδηγίες – </a:t>
            </a:r>
            <a:r>
              <a:rPr lang="en-GB" sz="2600" b="1" dirty="0">
                <a:solidFill>
                  <a:schemeClr val="bg1"/>
                </a:solidFill>
              </a:rPr>
              <a:t>Erasmus Plan objectives progress</a:t>
            </a:r>
            <a:r>
              <a:rPr lang="el-GR" sz="2600" b="1" dirty="0">
                <a:solidFill>
                  <a:schemeClr val="bg1"/>
                </a:solidFill>
              </a:rPr>
              <a:t>  </a:t>
            </a:r>
            <a:endParaRPr lang="en-US" sz="2600" b="1" dirty="0">
              <a:solidFill>
                <a:schemeClr val="bg1"/>
              </a:solidFill>
            </a:endParaRPr>
          </a:p>
        </p:txBody>
      </p:sp>
      <p:sp>
        <p:nvSpPr>
          <p:cNvPr id="2" name="TextBox 1">
            <a:extLst>
              <a:ext uri="{FF2B5EF4-FFF2-40B4-BE49-F238E27FC236}">
                <a16:creationId xmlns:a16="http://schemas.microsoft.com/office/drawing/2014/main" id="{00D3FD88-342F-DDED-15E8-A22DA4432143}"/>
              </a:ext>
            </a:extLst>
          </p:cNvPr>
          <p:cNvSpPr txBox="1"/>
          <p:nvPr/>
        </p:nvSpPr>
        <p:spPr>
          <a:xfrm>
            <a:off x="3398347" y="3819612"/>
            <a:ext cx="5395305" cy="2062103"/>
          </a:xfrm>
          <a:prstGeom prst="rect">
            <a:avLst/>
          </a:prstGeom>
          <a:solidFill>
            <a:schemeClr val="accent5"/>
          </a:solidFill>
        </p:spPr>
        <p:txBody>
          <a:bodyPr wrap="square" rtlCol="0">
            <a:spAutoFit/>
          </a:bodyPr>
          <a:lstStyle/>
          <a:p>
            <a:pPr algn="just"/>
            <a:r>
              <a:rPr lang="el-GR" sz="1600" dirty="0">
                <a:solidFill>
                  <a:schemeClr val="bg1"/>
                </a:solidFill>
              </a:rPr>
              <a:t>Για κάθε στόχο θα πρέπει ο δικαιούχος οργανισμός να περιγράψει τυχόν αποκλίσεις από τον στόχο/τυχόν αναπροσαρμογές που έγιναν στον στόχο, κατά την υλοποίηση των σχεδίων του. Επίσης, θα πρέπει να περιγράψει ποιες είναι οι δραστηριότητες που έχουν πραγματοποιηθεί μέχρι στιγμής προς επίτευξη του κάθε στόχου, ποιος είναι ο αντίκτυπος του κάθε στόχου και να παραθέσει στοιχεία που να αποδεικνύουν τα προαναφερόμενα.  </a:t>
            </a:r>
            <a:endParaRPr lang="en-US" sz="1600" dirty="0">
              <a:solidFill>
                <a:schemeClr val="bg1"/>
              </a:solidFill>
            </a:endParaRPr>
          </a:p>
        </p:txBody>
      </p:sp>
    </p:spTree>
    <p:extLst>
      <p:ext uri="{BB962C8B-B14F-4D97-AF65-F5344CB8AC3E}">
        <p14:creationId xmlns:p14="http://schemas.microsoft.com/office/powerpoint/2010/main" val="1337729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39" y="1"/>
            <a:ext cx="7782561" cy="597472"/>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1"/>
            <a:ext cx="6960973" cy="597471"/>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Rectangle 4">
            <a:extLst>
              <a:ext uri="{FF2B5EF4-FFF2-40B4-BE49-F238E27FC236}">
                <a16:creationId xmlns:a16="http://schemas.microsoft.com/office/drawing/2014/main" id="{220AB9E5-FA5F-7A9A-7FF5-ED0B833B06AD}"/>
              </a:ext>
            </a:extLst>
          </p:cNvPr>
          <p:cNvSpPr/>
          <p:nvPr/>
        </p:nvSpPr>
        <p:spPr>
          <a:xfrm>
            <a:off x="224287" y="5227608"/>
            <a:ext cx="3720696" cy="1489494"/>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1600" i="1" dirty="0"/>
              <a:t>Επιλέγετε:</a:t>
            </a:r>
          </a:p>
          <a:p>
            <a:r>
              <a:rPr lang="el-GR" sz="1600" dirty="0"/>
              <a:t>1.</a:t>
            </a:r>
            <a:r>
              <a:rPr lang="en-US" sz="1600" dirty="0"/>
              <a:t> </a:t>
            </a:r>
            <a:r>
              <a:rPr lang="el-GR" sz="1600" dirty="0"/>
              <a:t>Παράταση διάρκειας πλάνου</a:t>
            </a:r>
          </a:p>
          <a:p>
            <a:r>
              <a:rPr lang="el-GR" sz="1600" dirty="0"/>
              <a:t>2. Εάν θα γίνουν αλλαγές στο πλάνο ή στο είδος της διαπίστευσης</a:t>
            </a:r>
          </a:p>
        </p:txBody>
      </p:sp>
      <p:sp>
        <p:nvSpPr>
          <p:cNvPr id="10" name="Rectangle 9">
            <a:extLst>
              <a:ext uri="{FF2B5EF4-FFF2-40B4-BE49-F238E27FC236}">
                <a16:creationId xmlns:a16="http://schemas.microsoft.com/office/drawing/2014/main" id="{D870F0D5-9795-CA7F-8E82-CA9BEFE1D102}"/>
              </a:ext>
            </a:extLst>
          </p:cNvPr>
          <p:cNvSpPr/>
          <p:nvPr/>
        </p:nvSpPr>
        <p:spPr>
          <a:xfrm>
            <a:off x="4252823" y="3628846"/>
            <a:ext cx="7782561" cy="84538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noFill/>
            </a:endParaRPr>
          </a:p>
        </p:txBody>
      </p:sp>
      <p:pic>
        <p:nvPicPr>
          <p:cNvPr id="17" name="Picture 16">
            <a:extLst>
              <a:ext uri="{FF2B5EF4-FFF2-40B4-BE49-F238E27FC236}">
                <a16:creationId xmlns:a16="http://schemas.microsoft.com/office/drawing/2014/main" id="{472DB95E-62F6-519B-8BCB-B0A6FDEDC0CA}"/>
              </a:ext>
            </a:extLst>
          </p:cNvPr>
          <p:cNvPicPr>
            <a:picLocks noChangeAspect="1"/>
          </p:cNvPicPr>
          <p:nvPr/>
        </p:nvPicPr>
        <p:blipFill>
          <a:blip r:embed="rId3"/>
          <a:stretch>
            <a:fillRect/>
          </a:stretch>
        </p:blipFill>
        <p:spPr>
          <a:xfrm>
            <a:off x="0" y="1045013"/>
            <a:ext cx="12192000" cy="4180346"/>
          </a:xfrm>
          <a:prstGeom prst="rect">
            <a:avLst/>
          </a:prstGeom>
        </p:spPr>
      </p:pic>
      <p:sp>
        <p:nvSpPr>
          <p:cNvPr id="3" name="Rectangle 2">
            <a:extLst>
              <a:ext uri="{FF2B5EF4-FFF2-40B4-BE49-F238E27FC236}">
                <a16:creationId xmlns:a16="http://schemas.microsoft.com/office/drawing/2014/main" id="{A6AA3ED9-AB59-7039-02CD-64E1B270B968}"/>
              </a:ext>
            </a:extLst>
          </p:cNvPr>
          <p:cNvSpPr/>
          <p:nvPr/>
        </p:nvSpPr>
        <p:spPr>
          <a:xfrm>
            <a:off x="65534" y="964378"/>
            <a:ext cx="1679290" cy="27659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 name="Rectangle 5">
            <a:extLst>
              <a:ext uri="{FF2B5EF4-FFF2-40B4-BE49-F238E27FC236}">
                <a16:creationId xmlns:a16="http://schemas.microsoft.com/office/drawing/2014/main" id="{C868F029-D532-84B5-435D-99162E5EDD50}"/>
              </a:ext>
            </a:extLst>
          </p:cNvPr>
          <p:cNvSpPr/>
          <p:nvPr/>
        </p:nvSpPr>
        <p:spPr>
          <a:xfrm>
            <a:off x="26275" y="2289797"/>
            <a:ext cx="1839847" cy="39741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noFill/>
            </a:endParaRPr>
          </a:p>
        </p:txBody>
      </p:sp>
      <p:sp>
        <p:nvSpPr>
          <p:cNvPr id="18" name="Rectangle 17">
            <a:extLst>
              <a:ext uri="{FF2B5EF4-FFF2-40B4-BE49-F238E27FC236}">
                <a16:creationId xmlns:a16="http://schemas.microsoft.com/office/drawing/2014/main" id="{13CA4834-99EE-8D3F-33C4-98FA51C9447A}"/>
              </a:ext>
            </a:extLst>
          </p:cNvPr>
          <p:cNvSpPr/>
          <p:nvPr/>
        </p:nvSpPr>
        <p:spPr>
          <a:xfrm>
            <a:off x="65534" y="2862074"/>
            <a:ext cx="11969850" cy="56692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noFill/>
            </a:endParaRPr>
          </a:p>
        </p:txBody>
      </p:sp>
      <p:sp>
        <p:nvSpPr>
          <p:cNvPr id="20" name="Rectangle 19">
            <a:extLst>
              <a:ext uri="{FF2B5EF4-FFF2-40B4-BE49-F238E27FC236}">
                <a16:creationId xmlns:a16="http://schemas.microsoft.com/office/drawing/2014/main" id="{DF809973-221E-5378-5D3B-D2363000FDC3}"/>
              </a:ext>
            </a:extLst>
          </p:cNvPr>
          <p:cNvSpPr/>
          <p:nvPr/>
        </p:nvSpPr>
        <p:spPr>
          <a:xfrm>
            <a:off x="65534" y="3768077"/>
            <a:ext cx="12126466" cy="145728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noFill/>
            </a:endParaRPr>
          </a:p>
        </p:txBody>
      </p:sp>
      <p:sp>
        <p:nvSpPr>
          <p:cNvPr id="4" name="TextBox 3">
            <a:extLst>
              <a:ext uri="{FF2B5EF4-FFF2-40B4-BE49-F238E27FC236}">
                <a16:creationId xmlns:a16="http://schemas.microsoft.com/office/drawing/2014/main" id="{05A65D2C-A0F8-0E59-B207-EAC2BB0BFA1C}"/>
              </a:ext>
            </a:extLst>
          </p:cNvPr>
          <p:cNvSpPr txBox="1"/>
          <p:nvPr/>
        </p:nvSpPr>
        <p:spPr>
          <a:xfrm>
            <a:off x="142262" y="47667"/>
            <a:ext cx="6593985" cy="492443"/>
          </a:xfrm>
          <a:prstGeom prst="rect">
            <a:avLst/>
          </a:prstGeom>
          <a:noFill/>
        </p:spPr>
        <p:txBody>
          <a:bodyPr wrap="none" rtlCol="0">
            <a:spAutoFit/>
          </a:bodyPr>
          <a:lstStyle/>
          <a:p>
            <a:r>
              <a:rPr lang="el-GR" sz="2600" b="1" dirty="0">
                <a:solidFill>
                  <a:schemeClr val="bg1"/>
                </a:solidFill>
              </a:rPr>
              <a:t>Τεχνικές Οδηγίες – </a:t>
            </a:r>
            <a:r>
              <a:rPr lang="en-GB" sz="2600" b="1" dirty="0">
                <a:solidFill>
                  <a:schemeClr val="bg1"/>
                </a:solidFill>
              </a:rPr>
              <a:t>Erasmus Plan update (1/4) </a:t>
            </a:r>
            <a:endParaRPr lang="en-US" sz="2600" b="1" dirty="0">
              <a:solidFill>
                <a:schemeClr val="bg1"/>
              </a:solidFill>
            </a:endParaRPr>
          </a:p>
        </p:txBody>
      </p:sp>
    </p:spTree>
    <p:extLst>
      <p:ext uri="{BB962C8B-B14F-4D97-AF65-F5344CB8AC3E}">
        <p14:creationId xmlns:p14="http://schemas.microsoft.com/office/powerpoint/2010/main" val="3012901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39" y="1"/>
            <a:ext cx="7782561" cy="597472"/>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1"/>
            <a:ext cx="6960973" cy="597471"/>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pic>
        <p:nvPicPr>
          <p:cNvPr id="5" name="Picture 4">
            <a:extLst>
              <a:ext uri="{FF2B5EF4-FFF2-40B4-BE49-F238E27FC236}">
                <a16:creationId xmlns:a16="http://schemas.microsoft.com/office/drawing/2014/main" id="{25695B6B-C422-5E92-4E45-17EA90F84082}"/>
              </a:ext>
            </a:extLst>
          </p:cNvPr>
          <p:cNvPicPr>
            <a:picLocks noChangeAspect="1"/>
          </p:cNvPicPr>
          <p:nvPr/>
        </p:nvPicPr>
        <p:blipFill>
          <a:blip r:embed="rId3"/>
          <a:stretch>
            <a:fillRect/>
          </a:stretch>
        </p:blipFill>
        <p:spPr>
          <a:xfrm>
            <a:off x="0" y="597472"/>
            <a:ext cx="12258136" cy="6260528"/>
          </a:xfrm>
          <a:prstGeom prst="rect">
            <a:avLst/>
          </a:prstGeom>
        </p:spPr>
      </p:pic>
      <p:sp>
        <p:nvSpPr>
          <p:cNvPr id="16" name="Rectangle 15">
            <a:extLst>
              <a:ext uri="{FF2B5EF4-FFF2-40B4-BE49-F238E27FC236}">
                <a16:creationId xmlns:a16="http://schemas.microsoft.com/office/drawing/2014/main" id="{F499B1B3-593F-1ABA-40E3-6C1803E3270F}"/>
              </a:ext>
            </a:extLst>
          </p:cNvPr>
          <p:cNvSpPr/>
          <p:nvPr/>
        </p:nvSpPr>
        <p:spPr>
          <a:xfrm>
            <a:off x="0" y="1535503"/>
            <a:ext cx="12192000" cy="161314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noFill/>
            </a:endParaRPr>
          </a:p>
        </p:txBody>
      </p:sp>
      <p:sp>
        <p:nvSpPr>
          <p:cNvPr id="17" name="Arrow: Left 16">
            <a:extLst>
              <a:ext uri="{FF2B5EF4-FFF2-40B4-BE49-F238E27FC236}">
                <a16:creationId xmlns:a16="http://schemas.microsoft.com/office/drawing/2014/main" id="{358CE95F-9F68-6F37-7E99-03CAC58CA07F}"/>
              </a:ext>
            </a:extLst>
          </p:cNvPr>
          <p:cNvSpPr/>
          <p:nvPr/>
        </p:nvSpPr>
        <p:spPr>
          <a:xfrm>
            <a:off x="2673502" y="3006306"/>
            <a:ext cx="978408" cy="484632"/>
          </a:xfrm>
          <a:prstGeom prst="lef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 name="Rectangle 2">
            <a:extLst>
              <a:ext uri="{FF2B5EF4-FFF2-40B4-BE49-F238E27FC236}">
                <a16:creationId xmlns:a16="http://schemas.microsoft.com/office/drawing/2014/main" id="{FF4FDDCA-758D-1910-CA4A-269BA277854F}"/>
              </a:ext>
            </a:extLst>
          </p:cNvPr>
          <p:cNvSpPr/>
          <p:nvPr/>
        </p:nvSpPr>
        <p:spPr>
          <a:xfrm>
            <a:off x="5072332" y="892138"/>
            <a:ext cx="3019245" cy="597471"/>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1600" i="1" dirty="0"/>
              <a:t>Εάν επιλέξετε να κάνετε αλλαγές στο πλάνο σας </a:t>
            </a:r>
          </a:p>
        </p:txBody>
      </p:sp>
      <p:sp>
        <p:nvSpPr>
          <p:cNvPr id="4" name="TextBox 3">
            <a:extLst>
              <a:ext uri="{FF2B5EF4-FFF2-40B4-BE49-F238E27FC236}">
                <a16:creationId xmlns:a16="http://schemas.microsoft.com/office/drawing/2014/main" id="{84B64F98-EC9E-46A0-F574-8BCE0EF5EC92}"/>
              </a:ext>
            </a:extLst>
          </p:cNvPr>
          <p:cNvSpPr txBox="1"/>
          <p:nvPr/>
        </p:nvSpPr>
        <p:spPr>
          <a:xfrm>
            <a:off x="142262" y="47667"/>
            <a:ext cx="6593985" cy="492443"/>
          </a:xfrm>
          <a:prstGeom prst="rect">
            <a:avLst/>
          </a:prstGeom>
          <a:noFill/>
        </p:spPr>
        <p:txBody>
          <a:bodyPr wrap="none" rtlCol="0">
            <a:spAutoFit/>
          </a:bodyPr>
          <a:lstStyle/>
          <a:p>
            <a:r>
              <a:rPr lang="el-GR" sz="2600" b="1" dirty="0">
                <a:solidFill>
                  <a:schemeClr val="bg1"/>
                </a:solidFill>
              </a:rPr>
              <a:t>Τεχνικές Οδηγίες – </a:t>
            </a:r>
            <a:r>
              <a:rPr lang="en-GB" sz="2600" b="1" dirty="0">
                <a:solidFill>
                  <a:schemeClr val="bg1"/>
                </a:solidFill>
              </a:rPr>
              <a:t>Erasmus Plan update (2/4) </a:t>
            </a:r>
            <a:endParaRPr lang="en-US" sz="2600" b="1" dirty="0">
              <a:solidFill>
                <a:schemeClr val="bg1"/>
              </a:solidFill>
            </a:endParaRPr>
          </a:p>
        </p:txBody>
      </p:sp>
    </p:spTree>
    <p:extLst>
      <p:ext uri="{BB962C8B-B14F-4D97-AF65-F5344CB8AC3E}">
        <p14:creationId xmlns:p14="http://schemas.microsoft.com/office/powerpoint/2010/main" val="2374547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39" y="1"/>
            <a:ext cx="7782561" cy="597472"/>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1"/>
            <a:ext cx="6960973" cy="597471"/>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pic>
        <p:nvPicPr>
          <p:cNvPr id="6" name="Picture 5">
            <a:extLst>
              <a:ext uri="{FF2B5EF4-FFF2-40B4-BE49-F238E27FC236}">
                <a16:creationId xmlns:a16="http://schemas.microsoft.com/office/drawing/2014/main" id="{48D2D508-9508-674F-94F0-2E63CC1E3524}"/>
              </a:ext>
            </a:extLst>
          </p:cNvPr>
          <p:cNvPicPr>
            <a:picLocks noChangeAspect="1"/>
          </p:cNvPicPr>
          <p:nvPr/>
        </p:nvPicPr>
        <p:blipFill>
          <a:blip r:embed="rId3"/>
          <a:stretch>
            <a:fillRect/>
          </a:stretch>
        </p:blipFill>
        <p:spPr>
          <a:xfrm>
            <a:off x="179024" y="603508"/>
            <a:ext cx="11833951" cy="5772956"/>
          </a:xfrm>
          <a:prstGeom prst="rect">
            <a:avLst/>
          </a:prstGeom>
        </p:spPr>
      </p:pic>
      <p:pic>
        <p:nvPicPr>
          <p:cNvPr id="11" name="Picture 10">
            <a:extLst>
              <a:ext uri="{FF2B5EF4-FFF2-40B4-BE49-F238E27FC236}">
                <a16:creationId xmlns:a16="http://schemas.microsoft.com/office/drawing/2014/main" id="{191BECA2-229C-AC07-40A3-501862A41869}"/>
              </a:ext>
            </a:extLst>
          </p:cNvPr>
          <p:cNvPicPr>
            <a:picLocks noChangeAspect="1"/>
          </p:cNvPicPr>
          <p:nvPr/>
        </p:nvPicPr>
        <p:blipFill rotWithShape="1">
          <a:blip r:embed="rId4"/>
          <a:srcRect b="13955"/>
          <a:stretch/>
        </p:blipFill>
        <p:spPr>
          <a:xfrm>
            <a:off x="171636" y="6005935"/>
            <a:ext cx="2562583" cy="500012"/>
          </a:xfrm>
          <a:prstGeom prst="rect">
            <a:avLst/>
          </a:prstGeom>
        </p:spPr>
      </p:pic>
      <p:pic>
        <p:nvPicPr>
          <p:cNvPr id="12" name="Picture 11">
            <a:extLst>
              <a:ext uri="{FF2B5EF4-FFF2-40B4-BE49-F238E27FC236}">
                <a16:creationId xmlns:a16="http://schemas.microsoft.com/office/drawing/2014/main" id="{B6840781-5A48-FD9D-3A28-2256315F592C}"/>
              </a:ext>
            </a:extLst>
          </p:cNvPr>
          <p:cNvPicPr>
            <a:picLocks noChangeAspect="1"/>
          </p:cNvPicPr>
          <p:nvPr/>
        </p:nvPicPr>
        <p:blipFill rotWithShape="1">
          <a:blip r:embed="rId5"/>
          <a:srcRect l="33573" t="38817" r="50638" b="50651"/>
          <a:stretch/>
        </p:blipFill>
        <p:spPr>
          <a:xfrm>
            <a:off x="6103388" y="1170764"/>
            <a:ext cx="5902199" cy="878889"/>
          </a:xfrm>
          <a:prstGeom prst="rect">
            <a:avLst/>
          </a:prstGeom>
        </p:spPr>
      </p:pic>
      <p:sp>
        <p:nvSpPr>
          <p:cNvPr id="3" name="Rectangle 2">
            <a:extLst>
              <a:ext uri="{FF2B5EF4-FFF2-40B4-BE49-F238E27FC236}">
                <a16:creationId xmlns:a16="http://schemas.microsoft.com/office/drawing/2014/main" id="{EF9F8EF8-B583-E445-230B-256AE1E573CF}"/>
              </a:ext>
            </a:extLst>
          </p:cNvPr>
          <p:cNvSpPr/>
          <p:nvPr/>
        </p:nvSpPr>
        <p:spPr>
          <a:xfrm>
            <a:off x="6289800" y="1170763"/>
            <a:ext cx="5493883" cy="87889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noFill/>
            </a:endParaRPr>
          </a:p>
        </p:txBody>
      </p:sp>
      <p:sp>
        <p:nvSpPr>
          <p:cNvPr id="4" name="Rectangle 3">
            <a:extLst>
              <a:ext uri="{FF2B5EF4-FFF2-40B4-BE49-F238E27FC236}">
                <a16:creationId xmlns:a16="http://schemas.microsoft.com/office/drawing/2014/main" id="{977FA17B-0CD9-F877-6CB3-0BDB5FD1A523}"/>
              </a:ext>
            </a:extLst>
          </p:cNvPr>
          <p:cNvSpPr/>
          <p:nvPr/>
        </p:nvSpPr>
        <p:spPr>
          <a:xfrm>
            <a:off x="6289800" y="2152922"/>
            <a:ext cx="3173377" cy="1159621"/>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l-GR" sz="1600" i="1" dirty="0"/>
              <a:t>Επιλέγετε ξεχωριστά για κάθε στόχο πώς επιθυμείτε να προχωρήσετε και συμπληρώνετε ανάλογα τα διάφορα πεδία</a:t>
            </a:r>
            <a:endParaRPr lang="el-GR" sz="1600" dirty="0"/>
          </a:p>
        </p:txBody>
      </p:sp>
      <p:sp>
        <p:nvSpPr>
          <p:cNvPr id="5" name="Rectangle 4">
            <a:extLst>
              <a:ext uri="{FF2B5EF4-FFF2-40B4-BE49-F238E27FC236}">
                <a16:creationId xmlns:a16="http://schemas.microsoft.com/office/drawing/2014/main" id="{0EDCFB4F-783B-6C4B-D210-788D651A42AF}"/>
              </a:ext>
            </a:extLst>
          </p:cNvPr>
          <p:cNvSpPr/>
          <p:nvPr/>
        </p:nvSpPr>
        <p:spPr>
          <a:xfrm>
            <a:off x="150415" y="5768569"/>
            <a:ext cx="1501104" cy="88415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noFill/>
            </a:endParaRPr>
          </a:p>
        </p:txBody>
      </p:sp>
      <p:sp>
        <p:nvSpPr>
          <p:cNvPr id="10" name="Rectangle 9">
            <a:extLst>
              <a:ext uri="{FF2B5EF4-FFF2-40B4-BE49-F238E27FC236}">
                <a16:creationId xmlns:a16="http://schemas.microsoft.com/office/drawing/2014/main" id="{FA1B7EB4-B8D5-B332-B270-2C9B93DF0D32}"/>
              </a:ext>
            </a:extLst>
          </p:cNvPr>
          <p:cNvSpPr/>
          <p:nvPr/>
        </p:nvSpPr>
        <p:spPr>
          <a:xfrm>
            <a:off x="2523343" y="5337110"/>
            <a:ext cx="3572657" cy="1453347"/>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l-GR" sz="1600" i="1" dirty="0"/>
              <a:t>Σε περίπτωση που θέλετε να προσθέσετε επιπλέον στόχο, μπορείτε να το κάνετε επιλέγοντας τη συγκεκριμένη επιλογή και απαντώντας τις ερωτήσεις που θα σας εμφανιστούν</a:t>
            </a:r>
            <a:endParaRPr lang="el-GR" sz="1600" dirty="0"/>
          </a:p>
        </p:txBody>
      </p:sp>
      <p:sp>
        <p:nvSpPr>
          <p:cNvPr id="13" name="TextBox 12">
            <a:extLst>
              <a:ext uri="{FF2B5EF4-FFF2-40B4-BE49-F238E27FC236}">
                <a16:creationId xmlns:a16="http://schemas.microsoft.com/office/drawing/2014/main" id="{27C98A36-086C-58C2-2F9D-A083957D0CB9}"/>
              </a:ext>
            </a:extLst>
          </p:cNvPr>
          <p:cNvSpPr txBox="1"/>
          <p:nvPr/>
        </p:nvSpPr>
        <p:spPr>
          <a:xfrm>
            <a:off x="142262" y="47667"/>
            <a:ext cx="6593985" cy="492443"/>
          </a:xfrm>
          <a:prstGeom prst="rect">
            <a:avLst/>
          </a:prstGeom>
          <a:noFill/>
        </p:spPr>
        <p:txBody>
          <a:bodyPr wrap="none" rtlCol="0">
            <a:spAutoFit/>
          </a:bodyPr>
          <a:lstStyle/>
          <a:p>
            <a:r>
              <a:rPr lang="el-GR" sz="2600" b="1" dirty="0">
                <a:solidFill>
                  <a:schemeClr val="bg1"/>
                </a:solidFill>
              </a:rPr>
              <a:t>Τεχνικές Οδηγίες – </a:t>
            </a:r>
            <a:r>
              <a:rPr lang="en-GB" sz="2600" b="1" dirty="0">
                <a:solidFill>
                  <a:schemeClr val="bg1"/>
                </a:solidFill>
              </a:rPr>
              <a:t>Erasmus Plan update (3/4) </a:t>
            </a:r>
            <a:endParaRPr lang="en-US" sz="2600" b="1" dirty="0">
              <a:solidFill>
                <a:schemeClr val="bg1"/>
              </a:solidFill>
            </a:endParaRPr>
          </a:p>
        </p:txBody>
      </p:sp>
    </p:spTree>
    <p:extLst>
      <p:ext uri="{BB962C8B-B14F-4D97-AF65-F5344CB8AC3E}">
        <p14:creationId xmlns:p14="http://schemas.microsoft.com/office/powerpoint/2010/main" val="2263251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39" y="1"/>
            <a:ext cx="7782561" cy="597472"/>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1"/>
            <a:ext cx="6960973" cy="597471"/>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Rectangle 2">
            <a:extLst>
              <a:ext uri="{FF2B5EF4-FFF2-40B4-BE49-F238E27FC236}">
                <a16:creationId xmlns:a16="http://schemas.microsoft.com/office/drawing/2014/main" id="{80B143C7-6C73-15E8-1D0E-5D4444D1CEB2}"/>
              </a:ext>
            </a:extLst>
          </p:cNvPr>
          <p:cNvSpPr>
            <a:spLocks noChangeArrowheads="1"/>
          </p:cNvSpPr>
          <p:nvPr/>
        </p:nvSpPr>
        <p:spPr bwMode="auto">
          <a:xfrm>
            <a:off x="275249" y="871671"/>
            <a:ext cx="11570006"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348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708B13A5-9EC4-4E6D-E541-6E659DF6C75B}"/>
              </a:ext>
            </a:extLst>
          </p:cNvPr>
          <p:cNvSpPr txBox="1"/>
          <p:nvPr/>
        </p:nvSpPr>
        <p:spPr>
          <a:xfrm>
            <a:off x="174216" y="758181"/>
            <a:ext cx="11671039" cy="6001643"/>
          </a:xfrm>
          <a:prstGeom prst="rect">
            <a:avLst/>
          </a:prstGeom>
          <a:noFill/>
        </p:spPr>
        <p:txBody>
          <a:bodyPr wrap="square">
            <a:spAutoFit/>
          </a:bodyPr>
          <a:lstStyle/>
          <a:p>
            <a:pPr algn="just" fontAlgn="t"/>
            <a:r>
              <a:rPr lang="el-GR" sz="1600" b="1" dirty="0">
                <a:solidFill>
                  <a:srgbClr val="172B4D"/>
                </a:solidFill>
              </a:rPr>
              <a:t>Οι 4 επιλογές για το πώς προχωρείτε με κάθε στόχο, επεξηγούνται πιο κάτω:</a:t>
            </a:r>
          </a:p>
          <a:p>
            <a:pPr algn="just" fontAlgn="t"/>
            <a:r>
              <a:rPr lang="el-GR" sz="1600" b="1" dirty="0">
                <a:solidFill>
                  <a:srgbClr val="172B4D"/>
                </a:solidFill>
              </a:rPr>
              <a:t> </a:t>
            </a:r>
            <a:endParaRPr lang="en-US" sz="1600" b="1" dirty="0">
              <a:solidFill>
                <a:srgbClr val="172B4D"/>
              </a:solidFill>
            </a:endParaRPr>
          </a:p>
          <a:p>
            <a:pPr marL="285750" indent="-285750" algn="just" fontAlgn="t">
              <a:buFont typeface="Arial" panose="020B0604020202020204" pitchFamily="34" charset="0"/>
              <a:buChar char="•"/>
            </a:pPr>
            <a:r>
              <a:rPr lang="en-US" sz="1600" dirty="0">
                <a:solidFill>
                  <a:srgbClr val="FF0000"/>
                </a:solidFill>
              </a:rPr>
              <a:t>No Change</a:t>
            </a:r>
            <a:r>
              <a:rPr lang="el-GR" sz="1600" dirty="0">
                <a:solidFill>
                  <a:srgbClr val="172B4D"/>
                </a:solidFill>
              </a:rPr>
              <a:t>: Αυτό σημαίνει ότι απλά θα συνεχίσετε με την υλοποίηση αυτού του στόχου, χωρίς να τον τροποποιήσετε.</a:t>
            </a:r>
          </a:p>
          <a:p>
            <a:pPr marL="285750" indent="-285750" algn="just" fontAlgn="t">
              <a:buFont typeface="Arial" panose="020B0604020202020204" pitchFamily="34" charset="0"/>
              <a:buChar char="•"/>
            </a:pPr>
            <a:endParaRPr lang="en-US" sz="1600" dirty="0">
              <a:solidFill>
                <a:srgbClr val="172B4D"/>
              </a:solidFill>
            </a:endParaRPr>
          </a:p>
          <a:p>
            <a:pPr marL="285750" indent="-285750" algn="just" fontAlgn="t">
              <a:buFont typeface="Arial" panose="020B0604020202020204" pitchFamily="34" charset="0"/>
              <a:buChar char="•"/>
            </a:pPr>
            <a:r>
              <a:rPr lang="en-US" sz="1600" dirty="0">
                <a:solidFill>
                  <a:srgbClr val="FF0000"/>
                </a:solidFill>
              </a:rPr>
              <a:t>Request Update</a:t>
            </a:r>
            <a:r>
              <a:rPr lang="el-GR" sz="1600" dirty="0">
                <a:solidFill>
                  <a:srgbClr val="172B4D"/>
                </a:solidFill>
              </a:rPr>
              <a:t>: Αυτή η επιλογή θα σας επιτρέψει να προτείνετε αλλαγές στον τίτλο, το περιεχόμενο, τον αναμενόμενο χρόνο υλοποίησης και τη μέθοδο μέτρησης προόδου του στόχου. Για να γίνει αποδεκτή μια τέτοια </a:t>
            </a:r>
            <a:r>
              <a:rPr lang="el-GR" sz="1600" dirty="0" err="1">
                <a:solidFill>
                  <a:srgbClr val="172B4D"/>
                </a:solidFill>
              </a:rPr>
              <a:t>επικαιροποίηση</a:t>
            </a:r>
            <a:r>
              <a:rPr lang="el-GR" sz="1600" dirty="0">
                <a:solidFill>
                  <a:srgbClr val="172B4D"/>
                </a:solidFill>
              </a:rPr>
              <a:t>, πρέπει να υπάρχει σαφής συνέχεια μεταξύ της προηγούμενης έκδοσης του στόχου και της νέας έκδοσής του. Εάν η αλλαγή που θέλετε να κάνετε είναι σημαντική, τότε δεν μπορείτε να χρησιμοποιήσετε αυτήν την επιλογή. Σε αυτήν την περίπτωση, πρέπει να δηλώσετε ότι έχει ολοκληρωθεί ο παλιός στόχος (</a:t>
            </a:r>
            <a:r>
              <a:rPr lang="en-US" sz="1600" dirty="0">
                <a:solidFill>
                  <a:srgbClr val="172B4D"/>
                </a:solidFill>
              </a:rPr>
              <a:t>Request Closure</a:t>
            </a:r>
            <a:r>
              <a:rPr lang="el-GR" sz="1600" dirty="0">
                <a:solidFill>
                  <a:srgbClr val="172B4D"/>
                </a:solidFill>
              </a:rPr>
              <a:t>)</a:t>
            </a:r>
            <a:r>
              <a:rPr lang="en-US" sz="1600" dirty="0">
                <a:solidFill>
                  <a:srgbClr val="172B4D"/>
                </a:solidFill>
              </a:rPr>
              <a:t> </a:t>
            </a:r>
            <a:r>
              <a:rPr lang="el-GR" sz="1600" dirty="0">
                <a:solidFill>
                  <a:srgbClr val="172B4D"/>
                </a:solidFill>
              </a:rPr>
              <a:t>και να δημιουργήσετε έναν ή περισσότερους νέους στόχους για να τον αντικαταστήσετε.</a:t>
            </a:r>
          </a:p>
          <a:p>
            <a:pPr algn="just" fontAlgn="t"/>
            <a:endParaRPr lang="en-US" sz="1600" dirty="0">
              <a:solidFill>
                <a:srgbClr val="172B4D"/>
              </a:solidFill>
            </a:endParaRPr>
          </a:p>
          <a:p>
            <a:pPr marL="285750" indent="-285750" algn="just" fontAlgn="t">
              <a:buFont typeface="Arial" panose="020B0604020202020204" pitchFamily="34" charset="0"/>
              <a:buChar char="•"/>
            </a:pPr>
            <a:r>
              <a:rPr lang="en-US" sz="1600" dirty="0">
                <a:solidFill>
                  <a:srgbClr val="FF0000"/>
                </a:solidFill>
              </a:rPr>
              <a:t>Request Closure</a:t>
            </a:r>
            <a:r>
              <a:rPr lang="el-GR" sz="1600" dirty="0">
                <a:solidFill>
                  <a:srgbClr val="172B4D"/>
                </a:solidFill>
              </a:rPr>
              <a:t>: Η επιλογή αυτή υποδηλώνει ότι έχετε ολοκληρώσει την εφαρμογή του στόχου και ότι δε θα εργαστείτε πλέον σε αυτόν στο μέλλον. Σε κάποιες περιπτώσεις, ο στόχος που έχει ολοκληρωθεί δεν είναι πλέον συναφής με τις ανάγκες και τις προκλήσεις που αντιμετωπίζετε ως οργανισμός.  </a:t>
            </a:r>
            <a:r>
              <a:rPr lang="el-GR" sz="1600" i="1" dirty="0">
                <a:solidFill>
                  <a:schemeClr val="accent2"/>
                </a:solidFill>
              </a:rPr>
              <a:t>Όποια και να είναι η αιτία κλεισίματος, θα χρειαστεί να δώσετε μια ισχυρή επεξήγηση.</a:t>
            </a:r>
          </a:p>
          <a:p>
            <a:pPr algn="just" fontAlgn="t"/>
            <a:endParaRPr lang="en-US" sz="1600" i="1" dirty="0">
              <a:solidFill>
                <a:srgbClr val="172B4D"/>
              </a:solidFill>
            </a:endParaRPr>
          </a:p>
          <a:p>
            <a:pPr marL="285750" indent="-285750" algn="just" fontAlgn="t">
              <a:buFont typeface="Arial" panose="020B0604020202020204" pitchFamily="34" charset="0"/>
              <a:buChar char="•"/>
            </a:pPr>
            <a:r>
              <a:rPr lang="en-US" sz="1600" dirty="0">
                <a:solidFill>
                  <a:srgbClr val="FF0000"/>
                </a:solidFill>
              </a:rPr>
              <a:t>Request Cancellation</a:t>
            </a:r>
            <a:r>
              <a:rPr lang="el-GR" sz="1600" dirty="0">
                <a:solidFill>
                  <a:srgbClr val="172B4D"/>
                </a:solidFill>
              </a:rPr>
              <a:t>: Εάν δεν μπορέσατε να εργαστείτε καθόλου σε έναν στόχο λόγω του ότι αποδείχθηκε μη συναφής ή ανέφικτος (π.χ. διάσπαση του οργανισμού), τότε μπορείτε να ζητήσετε την ακύρωση του στόχου. </a:t>
            </a:r>
            <a:r>
              <a:rPr lang="el-GR" sz="1600" i="1" dirty="0">
                <a:solidFill>
                  <a:schemeClr val="accent2"/>
                </a:solidFill>
              </a:rPr>
              <a:t>Η ακύρωση ενός στόχου απαιτεί πολύ ισχυρή αιτιολόγηση, λόγω του ότι πρέπει να εξηγήσετε γιατί αρχικά συμπεριλήφθηκε στο </a:t>
            </a:r>
            <a:r>
              <a:rPr lang="el-GR" sz="1600" i="1" dirty="0" err="1">
                <a:solidFill>
                  <a:schemeClr val="accent2"/>
                </a:solidFill>
              </a:rPr>
              <a:t>Erasmus</a:t>
            </a:r>
            <a:r>
              <a:rPr lang="el-GR" sz="1600" i="1" dirty="0">
                <a:solidFill>
                  <a:schemeClr val="accent2"/>
                </a:solidFill>
              </a:rPr>
              <a:t> </a:t>
            </a:r>
            <a:r>
              <a:rPr lang="en-GB" sz="1600" i="1" dirty="0">
                <a:solidFill>
                  <a:schemeClr val="accent2"/>
                </a:solidFill>
              </a:rPr>
              <a:t>Plan </a:t>
            </a:r>
            <a:r>
              <a:rPr lang="el-GR" sz="1600" i="1" dirty="0">
                <a:solidFill>
                  <a:schemeClr val="accent2"/>
                </a:solidFill>
              </a:rPr>
              <a:t>σας και γιατί εν τέλει δεν ήταν δυνατή η υλοποίησή του.</a:t>
            </a:r>
          </a:p>
          <a:p>
            <a:pPr algn="just" fontAlgn="t"/>
            <a:endParaRPr lang="en-US" sz="1600" i="1" dirty="0">
              <a:solidFill>
                <a:srgbClr val="172B4D"/>
              </a:solidFill>
            </a:endParaRPr>
          </a:p>
          <a:p>
            <a:pPr marL="285750" indent="-285750" algn="just" fontAlgn="t">
              <a:buFont typeface="Arial" panose="020B0604020202020204" pitchFamily="34" charset="0"/>
              <a:buChar char="•"/>
            </a:pPr>
            <a:r>
              <a:rPr lang="en-US" sz="1600" dirty="0">
                <a:solidFill>
                  <a:srgbClr val="FF0000"/>
                </a:solidFill>
              </a:rPr>
              <a:t>Add New Objective</a:t>
            </a:r>
            <a:r>
              <a:rPr lang="en-US" sz="1600" dirty="0">
                <a:solidFill>
                  <a:srgbClr val="172B4D"/>
                </a:solidFill>
              </a:rPr>
              <a:t>: </a:t>
            </a:r>
            <a:r>
              <a:rPr lang="el-GR" sz="1600" dirty="0">
                <a:solidFill>
                  <a:srgbClr val="172B4D"/>
                </a:solidFill>
              </a:rPr>
              <a:t>Τέλος, μπορείτε να προτείνετε νέους στόχους. Θα σας ζητηθεί και εδώ μια επεξήγηση, στα πλαίσια της οποίας μπορείτε να περιγράψετε τον σκοπό του νέου στόχου ή να αναφέρετε εάν η πρόθεσή σας είναι να διαχωρίσετε έναν στόχο σε περισσότερους και πιο ακριβείς.</a:t>
            </a:r>
            <a:r>
              <a:rPr lang="en-US" sz="1600" dirty="0">
                <a:solidFill>
                  <a:srgbClr val="172B4D"/>
                </a:solidFill>
              </a:rPr>
              <a:t> </a:t>
            </a:r>
          </a:p>
          <a:p>
            <a:pPr algn="just" fontAlgn="t"/>
            <a:endParaRPr lang="en-US" sz="1600" dirty="0">
              <a:solidFill>
                <a:srgbClr val="172B4D"/>
              </a:solidFill>
            </a:endParaRPr>
          </a:p>
        </p:txBody>
      </p:sp>
      <p:sp>
        <p:nvSpPr>
          <p:cNvPr id="3" name="TextBox 2">
            <a:extLst>
              <a:ext uri="{FF2B5EF4-FFF2-40B4-BE49-F238E27FC236}">
                <a16:creationId xmlns:a16="http://schemas.microsoft.com/office/drawing/2014/main" id="{58454CC3-6BA0-C425-1244-B86020EBF760}"/>
              </a:ext>
            </a:extLst>
          </p:cNvPr>
          <p:cNvSpPr txBox="1"/>
          <p:nvPr/>
        </p:nvSpPr>
        <p:spPr>
          <a:xfrm>
            <a:off x="142262" y="47667"/>
            <a:ext cx="6593985" cy="492443"/>
          </a:xfrm>
          <a:prstGeom prst="rect">
            <a:avLst/>
          </a:prstGeom>
          <a:noFill/>
        </p:spPr>
        <p:txBody>
          <a:bodyPr wrap="none" rtlCol="0">
            <a:spAutoFit/>
          </a:bodyPr>
          <a:lstStyle/>
          <a:p>
            <a:r>
              <a:rPr lang="el-GR" sz="2600" b="1" dirty="0">
                <a:solidFill>
                  <a:schemeClr val="bg1"/>
                </a:solidFill>
              </a:rPr>
              <a:t>Τεχνικές Οδηγίες – </a:t>
            </a:r>
            <a:r>
              <a:rPr lang="en-GB" sz="2600" b="1" dirty="0">
                <a:solidFill>
                  <a:schemeClr val="bg1"/>
                </a:solidFill>
              </a:rPr>
              <a:t>Erasmus Plan update (4/4) </a:t>
            </a:r>
            <a:endParaRPr lang="en-US" sz="2600" b="1" dirty="0">
              <a:solidFill>
                <a:schemeClr val="bg1"/>
              </a:solidFill>
            </a:endParaRPr>
          </a:p>
        </p:txBody>
      </p:sp>
    </p:spTree>
    <p:extLst>
      <p:ext uri="{BB962C8B-B14F-4D97-AF65-F5344CB8AC3E}">
        <p14:creationId xmlns:p14="http://schemas.microsoft.com/office/powerpoint/2010/main" val="594794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39" y="1"/>
            <a:ext cx="7782561" cy="597472"/>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1"/>
            <a:ext cx="6960973" cy="597471"/>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214289" y="52514"/>
            <a:ext cx="5199693" cy="492443"/>
          </a:xfrm>
          <a:prstGeom prst="rect">
            <a:avLst/>
          </a:prstGeom>
          <a:noFill/>
        </p:spPr>
        <p:txBody>
          <a:bodyPr wrap="none" rtlCol="0">
            <a:spAutoFit/>
          </a:bodyPr>
          <a:lstStyle/>
          <a:p>
            <a:r>
              <a:rPr lang="el-GR" sz="2600" b="1" dirty="0">
                <a:solidFill>
                  <a:schemeClr val="bg1"/>
                </a:solidFill>
              </a:rPr>
              <a:t>Συγγραφή Στόχων – Γενικές Οδηγίες</a:t>
            </a:r>
            <a:endParaRPr lang="en-GB" sz="2600" b="1" dirty="0">
              <a:solidFill>
                <a:schemeClr val="bg1"/>
              </a:solidFill>
            </a:endParaRPr>
          </a:p>
        </p:txBody>
      </p:sp>
      <p:sp>
        <p:nvSpPr>
          <p:cNvPr id="5" name="Rectangle 2">
            <a:extLst>
              <a:ext uri="{FF2B5EF4-FFF2-40B4-BE49-F238E27FC236}">
                <a16:creationId xmlns:a16="http://schemas.microsoft.com/office/drawing/2014/main" id="{80B143C7-6C73-15E8-1D0E-5D4444D1CEB2}"/>
              </a:ext>
            </a:extLst>
          </p:cNvPr>
          <p:cNvSpPr>
            <a:spLocks noChangeArrowheads="1"/>
          </p:cNvSpPr>
          <p:nvPr/>
        </p:nvSpPr>
        <p:spPr bwMode="auto">
          <a:xfrm>
            <a:off x="275249" y="871671"/>
            <a:ext cx="11570006"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348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708B13A5-9EC4-4E6D-E541-6E659DF6C75B}"/>
              </a:ext>
            </a:extLst>
          </p:cNvPr>
          <p:cNvSpPr txBox="1"/>
          <p:nvPr/>
        </p:nvSpPr>
        <p:spPr>
          <a:xfrm>
            <a:off x="346745" y="1182231"/>
            <a:ext cx="11498510" cy="4493538"/>
          </a:xfrm>
          <a:prstGeom prst="rect">
            <a:avLst/>
          </a:prstGeom>
          <a:noFill/>
        </p:spPr>
        <p:txBody>
          <a:bodyPr wrap="square">
            <a:spAutoFit/>
          </a:bodyPr>
          <a:lstStyle/>
          <a:p>
            <a:pPr marL="285750" indent="-285750" algn="just" fontAlgn="t">
              <a:buFont typeface="Arial" panose="020B0604020202020204" pitchFamily="34" charset="0"/>
              <a:buChar char="•"/>
            </a:pPr>
            <a:r>
              <a:rPr lang="el-GR" dirty="0">
                <a:solidFill>
                  <a:srgbClr val="172B4D"/>
                </a:solidFill>
              </a:rPr>
              <a:t>Ένας καλογραμμένος στόχος δεν πρέπει να είναι πολύ ευρύς</a:t>
            </a:r>
          </a:p>
          <a:p>
            <a:pPr marL="285750" indent="-285750" algn="just" fontAlgn="t">
              <a:buFont typeface="Arial" panose="020B0604020202020204" pitchFamily="34" charset="0"/>
              <a:buChar char="•"/>
            </a:pPr>
            <a:endParaRPr lang="el-GR" dirty="0">
              <a:solidFill>
                <a:srgbClr val="172B4D"/>
              </a:solidFill>
            </a:endParaRPr>
          </a:p>
          <a:p>
            <a:pPr marL="285750" indent="-285750" algn="just" fontAlgn="t">
              <a:buFont typeface="Arial" panose="020B0604020202020204" pitchFamily="34" charset="0"/>
              <a:buChar char="•"/>
            </a:pPr>
            <a:r>
              <a:rPr lang="el-GR" dirty="0">
                <a:solidFill>
                  <a:srgbClr val="172B4D"/>
                </a:solidFill>
              </a:rPr>
              <a:t>Οι στόχοι δεν πρέπει να απαριθμούν τις δραστηριότητες που θέλετε να υλοποιήσετε, αλλά να επεξηγούν τον σκοπό αυτών των μελλοντικών δραστηριοτήτων</a:t>
            </a:r>
          </a:p>
          <a:p>
            <a:pPr marL="285750" indent="-285750" algn="just" fontAlgn="t">
              <a:buFont typeface="Arial" panose="020B0604020202020204" pitchFamily="34" charset="0"/>
              <a:buChar char="•"/>
            </a:pPr>
            <a:endParaRPr lang="el-GR" dirty="0">
              <a:solidFill>
                <a:srgbClr val="172B4D"/>
              </a:solidFill>
            </a:endParaRPr>
          </a:p>
          <a:p>
            <a:pPr marL="285750" indent="-285750" algn="just" fontAlgn="t">
              <a:buFont typeface="Arial" panose="020B0604020202020204" pitchFamily="34" charset="0"/>
              <a:buChar char="•"/>
            </a:pPr>
            <a:r>
              <a:rPr lang="el-GR" dirty="0">
                <a:solidFill>
                  <a:srgbClr val="172B4D"/>
                </a:solidFill>
              </a:rPr>
              <a:t>Λάβετε υπόψη ότι θα εργαστείτε για τους στόχους σας για αρκετά χρόνια και σε αυτό το διάστημα σίγουρα θα έχετε νέες ιδέες. Η περιγραφή των στόχων πρέπει να σας αφήσει αρκετό χώρο για ελιγμούς</a:t>
            </a:r>
          </a:p>
          <a:p>
            <a:pPr marL="285750" indent="-285750" algn="just" fontAlgn="t">
              <a:buFont typeface="Arial" panose="020B0604020202020204" pitchFamily="34" charset="0"/>
              <a:buChar char="•"/>
            </a:pPr>
            <a:endParaRPr lang="el-GR" dirty="0">
              <a:solidFill>
                <a:srgbClr val="172B4D"/>
              </a:solidFill>
            </a:endParaRPr>
          </a:p>
          <a:p>
            <a:pPr marL="285750" indent="-285750" algn="just" fontAlgn="t">
              <a:buFont typeface="Arial" panose="020B0604020202020204" pitchFamily="34" charset="0"/>
              <a:buChar char="•"/>
            </a:pPr>
            <a:r>
              <a:rPr lang="el-GR" dirty="0">
                <a:solidFill>
                  <a:srgbClr val="172B4D"/>
                </a:solidFill>
              </a:rPr>
              <a:t>Οι στόχοι πρέπει να είναι αρκετά συγκεκριμένοι ώστε να μπορείτε να παρατηρήσετε και να περιγράψετε την πρόοδό τους, όχι όμως τόσο συγκεκριμένοι που να μην σας επιτρέπουν να είσαστε ευέλικτοι κατά την υλοποίησή τους</a:t>
            </a:r>
          </a:p>
          <a:p>
            <a:pPr marL="285750" indent="-285750" algn="just" fontAlgn="t">
              <a:buFont typeface="Arial" panose="020B0604020202020204" pitchFamily="34" charset="0"/>
              <a:buChar char="•"/>
            </a:pPr>
            <a:endParaRPr lang="el-GR" dirty="0">
              <a:solidFill>
                <a:srgbClr val="172B4D"/>
              </a:solidFill>
            </a:endParaRPr>
          </a:p>
          <a:p>
            <a:pPr marL="285750" indent="-285750" algn="just" fontAlgn="t">
              <a:buFont typeface="Arial" panose="020B0604020202020204" pitchFamily="34" charset="0"/>
              <a:buChar char="•"/>
            </a:pPr>
            <a:r>
              <a:rPr lang="el-GR" dirty="0">
                <a:solidFill>
                  <a:srgbClr val="172B4D"/>
                </a:solidFill>
              </a:rPr>
              <a:t>Είναι σημαντικό να θέτετε μετρήσιμα ποσοτικά και ποιοτικά δεδομένα για την αναγνώριση του βαθμού επίτευξης των στόχων σας</a:t>
            </a:r>
          </a:p>
          <a:p>
            <a:pPr algn="just" fontAlgn="t"/>
            <a:endParaRPr lang="el-GR" dirty="0">
              <a:solidFill>
                <a:srgbClr val="172B4D"/>
              </a:solidFill>
            </a:endParaRPr>
          </a:p>
          <a:p>
            <a:pPr marL="285750" indent="-285750" algn="just" fontAlgn="t">
              <a:buFont typeface="Arial" panose="020B0604020202020204" pitchFamily="34" charset="0"/>
              <a:buChar char="•"/>
            </a:pPr>
            <a:r>
              <a:rPr lang="el-GR" dirty="0">
                <a:solidFill>
                  <a:srgbClr val="FF0000"/>
                </a:solidFill>
              </a:rPr>
              <a:t>Τα σχόλια των </a:t>
            </a:r>
            <a:r>
              <a:rPr lang="el-GR" dirty="0" err="1">
                <a:solidFill>
                  <a:srgbClr val="FF0000"/>
                </a:solidFill>
              </a:rPr>
              <a:t>αξιολογητών</a:t>
            </a:r>
            <a:r>
              <a:rPr lang="el-GR" dirty="0">
                <a:solidFill>
                  <a:srgbClr val="FF0000"/>
                </a:solidFill>
              </a:rPr>
              <a:t> για την αίτηση ΚΑ120 είναι σημαντικό να ληφθούν υπόψη!</a:t>
            </a:r>
          </a:p>
          <a:p>
            <a:pPr marL="285750" indent="-285750" algn="just" fontAlgn="t">
              <a:buFont typeface="Arial" panose="020B0604020202020204" pitchFamily="34" charset="0"/>
              <a:buChar char="•"/>
            </a:pPr>
            <a:endParaRPr lang="el-GR" sz="1600" dirty="0">
              <a:solidFill>
                <a:srgbClr val="172B4D"/>
              </a:solidFill>
            </a:endParaRPr>
          </a:p>
        </p:txBody>
      </p:sp>
    </p:spTree>
    <p:extLst>
      <p:ext uri="{BB962C8B-B14F-4D97-AF65-F5344CB8AC3E}">
        <p14:creationId xmlns:p14="http://schemas.microsoft.com/office/powerpoint/2010/main" val="9319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93B3F-E0CA-97EE-6093-9B9D8062B4D9}"/>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05A9C40B-4680-CEA9-4AB7-C30BB0ACFB61}"/>
              </a:ext>
            </a:extLst>
          </p:cNvPr>
          <p:cNvSpPr/>
          <p:nvPr/>
        </p:nvSpPr>
        <p:spPr>
          <a:xfrm>
            <a:off x="4409439" y="1"/>
            <a:ext cx="7782561" cy="597472"/>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9EB32092-DB4C-08B9-97B3-7FA049156997}"/>
              </a:ext>
            </a:extLst>
          </p:cNvPr>
          <p:cNvGrpSpPr/>
          <p:nvPr/>
        </p:nvGrpSpPr>
        <p:grpSpPr>
          <a:xfrm>
            <a:off x="0" y="1"/>
            <a:ext cx="6960973" cy="597471"/>
            <a:chOff x="0" y="0"/>
            <a:chExt cx="6023006" cy="1453896"/>
          </a:xfrm>
        </p:grpSpPr>
        <p:sp>
          <p:nvSpPr>
            <p:cNvPr id="7" name="Rectangle 6">
              <a:extLst>
                <a:ext uri="{FF2B5EF4-FFF2-40B4-BE49-F238E27FC236}">
                  <a16:creationId xmlns:a16="http://schemas.microsoft.com/office/drawing/2014/main" id="{1E2D0475-775D-2098-E305-DB3F9646890A}"/>
                </a:ext>
              </a:extLst>
            </p:cNvPr>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a:extLst>
                <a:ext uri="{FF2B5EF4-FFF2-40B4-BE49-F238E27FC236}">
                  <a16:creationId xmlns:a16="http://schemas.microsoft.com/office/drawing/2014/main" id="{C723FFE5-3F63-746C-F839-45A90D5B1B71}"/>
                </a:ext>
              </a:extLst>
            </p:cNvPr>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a:extLst>
              <a:ext uri="{FF2B5EF4-FFF2-40B4-BE49-F238E27FC236}">
                <a16:creationId xmlns:a16="http://schemas.microsoft.com/office/drawing/2014/main" id="{64C58A47-56D6-EF9B-86E8-8E209B4BB315}"/>
              </a:ext>
            </a:extLst>
          </p:cNvPr>
          <p:cNvSpPr txBox="1"/>
          <p:nvPr/>
        </p:nvSpPr>
        <p:spPr>
          <a:xfrm>
            <a:off x="226571" y="-37157"/>
            <a:ext cx="5008487" cy="492443"/>
          </a:xfrm>
          <a:prstGeom prst="rect">
            <a:avLst/>
          </a:prstGeom>
          <a:noFill/>
        </p:spPr>
        <p:txBody>
          <a:bodyPr wrap="none" rtlCol="0">
            <a:spAutoFit/>
          </a:bodyPr>
          <a:lstStyle/>
          <a:p>
            <a:r>
              <a:rPr lang="el-GR" sz="2600" b="1" dirty="0">
                <a:solidFill>
                  <a:schemeClr val="bg1"/>
                </a:solidFill>
              </a:rPr>
              <a:t>Έκθεση Προτύπων Ποιότητας (1/6)</a:t>
            </a:r>
            <a:endParaRPr lang="en-GB" sz="2600" b="1" dirty="0">
              <a:solidFill>
                <a:schemeClr val="bg1"/>
              </a:solidFill>
            </a:endParaRPr>
          </a:p>
        </p:txBody>
      </p:sp>
      <p:pic>
        <p:nvPicPr>
          <p:cNvPr id="14" name="Picture 13">
            <a:extLst>
              <a:ext uri="{FF2B5EF4-FFF2-40B4-BE49-F238E27FC236}">
                <a16:creationId xmlns:a16="http://schemas.microsoft.com/office/drawing/2014/main" id="{FB5A9821-533A-4670-EACE-66F5CE112357}"/>
              </a:ext>
            </a:extLst>
          </p:cNvPr>
          <p:cNvPicPr>
            <a:picLocks noChangeAspect="1"/>
          </p:cNvPicPr>
          <p:nvPr/>
        </p:nvPicPr>
        <p:blipFill>
          <a:blip r:embed="rId3"/>
          <a:stretch>
            <a:fillRect/>
          </a:stretch>
        </p:blipFill>
        <p:spPr>
          <a:xfrm>
            <a:off x="0" y="507613"/>
            <a:ext cx="12192000" cy="5822801"/>
          </a:xfrm>
          <a:prstGeom prst="rect">
            <a:avLst/>
          </a:prstGeom>
        </p:spPr>
      </p:pic>
      <p:sp>
        <p:nvSpPr>
          <p:cNvPr id="3" name="Rectangle 2">
            <a:extLst>
              <a:ext uri="{FF2B5EF4-FFF2-40B4-BE49-F238E27FC236}">
                <a16:creationId xmlns:a16="http://schemas.microsoft.com/office/drawing/2014/main" id="{D7EFD8D9-A0E1-EABF-5F7A-2592B0B741E1}"/>
              </a:ext>
            </a:extLst>
          </p:cNvPr>
          <p:cNvSpPr/>
          <p:nvPr/>
        </p:nvSpPr>
        <p:spPr>
          <a:xfrm>
            <a:off x="0" y="442976"/>
            <a:ext cx="2679627" cy="27548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noFill/>
            </a:endParaRPr>
          </a:p>
        </p:txBody>
      </p:sp>
      <p:sp>
        <p:nvSpPr>
          <p:cNvPr id="15" name="Rectangle 14">
            <a:extLst>
              <a:ext uri="{FF2B5EF4-FFF2-40B4-BE49-F238E27FC236}">
                <a16:creationId xmlns:a16="http://schemas.microsoft.com/office/drawing/2014/main" id="{9E587261-D9BA-A8ED-78D3-60807F875B74}"/>
              </a:ext>
            </a:extLst>
          </p:cNvPr>
          <p:cNvSpPr/>
          <p:nvPr/>
        </p:nvSpPr>
        <p:spPr>
          <a:xfrm>
            <a:off x="0" y="4822144"/>
            <a:ext cx="2679627" cy="27548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noFill/>
            </a:endParaRPr>
          </a:p>
        </p:txBody>
      </p:sp>
      <p:sp>
        <p:nvSpPr>
          <p:cNvPr id="16" name="Rectangle 15">
            <a:extLst>
              <a:ext uri="{FF2B5EF4-FFF2-40B4-BE49-F238E27FC236}">
                <a16:creationId xmlns:a16="http://schemas.microsoft.com/office/drawing/2014/main" id="{5A3EC421-51AE-7D17-380C-37E6B6733537}"/>
              </a:ext>
            </a:extLst>
          </p:cNvPr>
          <p:cNvSpPr/>
          <p:nvPr/>
        </p:nvSpPr>
        <p:spPr>
          <a:xfrm>
            <a:off x="9852393" y="1669074"/>
            <a:ext cx="2339607" cy="1794869"/>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l-GR" sz="1600" i="1" dirty="0"/>
              <a:t>Σε αυτό το σημείο μπορείτε να δείτε τα σημεία προς αξιολόγηση της συγκεκριμένης ενότητας της Έκθεσης</a:t>
            </a:r>
            <a:endParaRPr lang="el-GR" sz="1600" dirty="0"/>
          </a:p>
        </p:txBody>
      </p:sp>
    </p:spTree>
    <p:extLst>
      <p:ext uri="{BB962C8B-B14F-4D97-AF65-F5344CB8AC3E}">
        <p14:creationId xmlns:p14="http://schemas.microsoft.com/office/powerpoint/2010/main" val="381946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202BE-778F-A4C1-5DFB-C208415F840D}"/>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E832608A-52C3-00ED-A8C8-3D48D5C2866E}"/>
              </a:ext>
            </a:extLst>
          </p:cNvPr>
          <p:cNvSpPr/>
          <p:nvPr/>
        </p:nvSpPr>
        <p:spPr>
          <a:xfrm>
            <a:off x="4409439" y="1"/>
            <a:ext cx="7782561" cy="597472"/>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CAB2D89B-3330-2111-2E06-63A280ED8733}"/>
              </a:ext>
            </a:extLst>
          </p:cNvPr>
          <p:cNvGrpSpPr/>
          <p:nvPr/>
        </p:nvGrpSpPr>
        <p:grpSpPr>
          <a:xfrm>
            <a:off x="0" y="1"/>
            <a:ext cx="6960973" cy="597471"/>
            <a:chOff x="0" y="0"/>
            <a:chExt cx="6023006" cy="1453896"/>
          </a:xfrm>
        </p:grpSpPr>
        <p:sp>
          <p:nvSpPr>
            <p:cNvPr id="7" name="Rectangle 6">
              <a:extLst>
                <a:ext uri="{FF2B5EF4-FFF2-40B4-BE49-F238E27FC236}">
                  <a16:creationId xmlns:a16="http://schemas.microsoft.com/office/drawing/2014/main" id="{E60CCE58-E3B3-3601-325F-FFB52EB8169D}"/>
                </a:ext>
              </a:extLst>
            </p:cNvPr>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a:extLst>
                <a:ext uri="{FF2B5EF4-FFF2-40B4-BE49-F238E27FC236}">
                  <a16:creationId xmlns:a16="http://schemas.microsoft.com/office/drawing/2014/main" id="{BEDF0619-67ED-C72C-5923-F5953187A5DA}"/>
                </a:ext>
              </a:extLst>
            </p:cNvPr>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5" name="Rectangle 14">
            <a:extLst>
              <a:ext uri="{FF2B5EF4-FFF2-40B4-BE49-F238E27FC236}">
                <a16:creationId xmlns:a16="http://schemas.microsoft.com/office/drawing/2014/main" id="{C775AF3F-ABF6-0FC8-078B-6CCA463689A8}"/>
              </a:ext>
            </a:extLst>
          </p:cNvPr>
          <p:cNvSpPr/>
          <p:nvPr/>
        </p:nvSpPr>
        <p:spPr>
          <a:xfrm>
            <a:off x="0" y="4822144"/>
            <a:ext cx="2679627" cy="27548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noFill/>
            </a:endParaRPr>
          </a:p>
        </p:txBody>
      </p:sp>
      <p:pic>
        <p:nvPicPr>
          <p:cNvPr id="5" name="Picture 4">
            <a:extLst>
              <a:ext uri="{FF2B5EF4-FFF2-40B4-BE49-F238E27FC236}">
                <a16:creationId xmlns:a16="http://schemas.microsoft.com/office/drawing/2014/main" id="{2C64FB99-CF64-F3D4-0E7C-9092C9D97BDE}"/>
              </a:ext>
            </a:extLst>
          </p:cNvPr>
          <p:cNvPicPr>
            <a:picLocks noChangeAspect="1"/>
          </p:cNvPicPr>
          <p:nvPr/>
        </p:nvPicPr>
        <p:blipFill>
          <a:blip r:embed="rId3"/>
          <a:stretch>
            <a:fillRect/>
          </a:stretch>
        </p:blipFill>
        <p:spPr>
          <a:xfrm>
            <a:off x="0" y="544957"/>
            <a:ext cx="12192000" cy="5094046"/>
          </a:xfrm>
          <a:prstGeom prst="rect">
            <a:avLst/>
          </a:prstGeom>
        </p:spPr>
      </p:pic>
      <p:sp>
        <p:nvSpPr>
          <p:cNvPr id="3" name="Rectangle 2">
            <a:extLst>
              <a:ext uri="{FF2B5EF4-FFF2-40B4-BE49-F238E27FC236}">
                <a16:creationId xmlns:a16="http://schemas.microsoft.com/office/drawing/2014/main" id="{A25A204B-46EA-06CA-EDFC-55853A4EE8D3}"/>
              </a:ext>
            </a:extLst>
          </p:cNvPr>
          <p:cNvSpPr/>
          <p:nvPr/>
        </p:nvSpPr>
        <p:spPr>
          <a:xfrm>
            <a:off x="0" y="544957"/>
            <a:ext cx="2679627" cy="27548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noFill/>
            </a:endParaRPr>
          </a:p>
        </p:txBody>
      </p:sp>
      <p:sp>
        <p:nvSpPr>
          <p:cNvPr id="6" name="Rectangle 5">
            <a:extLst>
              <a:ext uri="{FF2B5EF4-FFF2-40B4-BE49-F238E27FC236}">
                <a16:creationId xmlns:a16="http://schemas.microsoft.com/office/drawing/2014/main" id="{DB9570DE-1719-0285-12B2-0F279C7E8B61}"/>
              </a:ext>
            </a:extLst>
          </p:cNvPr>
          <p:cNvSpPr/>
          <p:nvPr/>
        </p:nvSpPr>
        <p:spPr>
          <a:xfrm>
            <a:off x="8230468" y="2862716"/>
            <a:ext cx="3670776" cy="1728828"/>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1600" i="1" dirty="0"/>
              <a:t>Θα πρέπει να απαντηθούν ερωτήματα που αφορούν τη διαπίστευσή σας αναφορικά με τις βασικές προτεραιότητες του προγράμματος (</a:t>
            </a:r>
            <a:r>
              <a:rPr lang="en-US" sz="1600" i="1" dirty="0"/>
              <a:t>Inclusion &amp; diversity, environmental sustainability, digital education, active participation)</a:t>
            </a:r>
            <a:endParaRPr lang="el-GR" sz="1600" dirty="0"/>
          </a:p>
        </p:txBody>
      </p:sp>
      <p:pic>
        <p:nvPicPr>
          <p:cNvPr id="11" name="Picture 10">
            <a:extLst>
              <a:ext uri="{FF2B5EF4-FFF2-40B4-BE49-F238E27FC236}">
                <a16:creationId xmlns:a16="http://schemas.microsoft.com/office/drawing/2014/main" id="{6B702519-0413-30D0-B51D-E77F93E066EC}"/>
              </a:ext>
            </a:extLst>
          </p:cNvPr>
          <p:cNvPicPr>
            <a:picLocks noChangeAspect="1"/>
          </p:cNvPicPr>
          <p:nvPr/>
        </p:nvPicPr>
        <p:blipFill>
          <a:blip r:embed="rId4"/>
          <a:stretch>
            <a:fillRect/>
          </a:stretch>
        </p:blipFill>
        <p:spPr>
          <a:xfrm>
            <a:off x="2615580" y="4999800"/>
            <a:ext cx="9554547" cy="1728828"/>
          </a:xfrm>
          <a:prstGeom prst="rect">
            <a:avLst/>
          </a:prstGeom>
        </p:spPr>
      </p:pic>
      <p:sp>
        <p:nvSpPr>
          <p:cNvPr id="18" name="TextBox 17">
            <a:extLst>
              <a:ext uri="{FF2B5EF4-FFF2-40B4-BE49-F238E27FC236}">
                <a16:creationId xmlns:a16="http://schemas.microsoft.com/office/drawing/2014/main" id="{BD0082C8-C017-2946-1704-EF47D1E2900B}"/>
              </a:ext>
            </a:extLst>
          </p:cNvPr>
          <p:cNvSpPr txBox="1"/>
          <p:nvPr/>
        </p:nvSpPr>
        <p:spPr>
          <a:xfrm>
            <a:off x="222674" y="263"/>
            <a:ext cx="5008487" cy="492443"/>
          </a:xfrm>
          <a:prstGeom prst="rect">
            <a:avLst/>
          </a:prstGeom>
          <a:noFill/>
        </p:spPr>
        <p:txBody>
          <a:bodyPr wrap="none" rtlCol="0">
            <a:spAutoFit/>
          </a:bodyPr>
          <a:lstStyle/>
          <a:p>
            <a:r>
              <a:rPr lang="el-GR" sz="2600" b="1" dirty="0">
                <a:solidFill>
                  <a:schemeClr val="bg1"/>
                </a:solidFill>
              </a:rPr>
              <a:t>Έκθεση Προτύπων Ποιότητας (2/6)</a:t>
            </a:r>
            <a:endParaRPr lang="en-GB" sz="2600" b="1" dirty="0">
              <a:solidFill>
                <a:schemeClr val="bg1"/>
              </a:solidFill>
            </a:endParaRPr>
          </a:p>
        </p:txBody>
      </p:sp>
    </p:spTree>
    <p:extLst>
      <p:ext uri="{BB962C8B-B14F-4D97-AF65-F5344CB8AC3E}">
        <p14:creationId xmlns:p14="http://schemas.microsoft.com/office/powerpoint/2010/main" val="2457906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39" y="1"/>
            <a:ext cx="7782561" cy="597472"/>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1"/>
            <a:ext cx="6960973" cy="597471"/>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275249" y="67761"/>
            <a:ext cx="11641502" cy="492443"/>
          </a:xfrm>
          <a:prstGeom prst="rect">
            <a:avLst/>
          </a:prstGeom>
          <a:noFill/>
        </p:spPr>
        <p:txBody>
          <a:bodyPr wrap="square" rtlCol="0">
            <a:spAutoFit/>
          </a:bodyPr>
          <a:lstStyle/>
          <a:p>
            <a:r>
              <a:rPr lang="el-GR" sz="2600" b="1" dirty="0">
                <a:solidFill>
                  <a:schemeClr val="bg1"/>
                </a:solidFill>
              </a:rPr>
              <a:t>ΕΙΔΗ ΕΚΘΕΣΕΩΝ ΔΙΑΠΙΣΤΕΥΜΕΝΩΝ ΟΡΓΑΝΙΣΜΩΝ</a:t>
            </a:r>
            <a:endParaRPr lang="en-GB" sz="2600" b="1" dirty="0">
              <a:solidFill>
                <a:schemeClr val="bg1"/>
              </a:solidFill>
            </a:endParaRPr>
          </a:p>
        </p:txBody>
      </p:sp>
      <p:sp>
        <p:nvSpPr>
          <p:cNvPr id="3" name="Rectangle 2"/>
          <p:cNvSpPr/>
          <p:nvPr/>
        </p:nvSpPr>
        <p:spPr>
          <a:xfrm>
            <a:off x="275249" y="1037829"/>
            <a:ext cx="11641502" cy="5319405"/>
          </a:xfrm>
          <a:prstGeom prst="rect">
            <a:avLst/>
          </a:prstGeom>
        </p:spPr>
        <p:txBody>
          <a:bodyPr wrap="square">
            <a:spAutoFit/>
          </a:bodyPr>
          <a:lstStyle/>
          <a:p>
            <a:pPr marR="64135" algn="just">
              <a:spcBef>
                <a:spcPts val="495"/>
              </a:spcBef>
            </a:pPr>
            <a:r>
              <a:rPr lang="el-GR" dirty="0">
                <a:solidFill>
                  <a:schemeClr val="tx1">
                    <a:lumMod val="75000"/>
                    <a:lumOff val="25000"/>
                  </a:schemeClr>
                </a:solidFill>
                <a:cs typeface="Calibri" panose="020F0502020204030204" pitchFamily="34" charset="0"/>
              </a:rPr>
              <a:t>Οι διαπιστευμένοι οργανισμοί που υλοποιούν κινητικότητες οφείλουν να υποβάλλουν εκθέσεις </a:t>
            </a:r>
            <a:r>
              <a:rPr lang="el-GR" b="1" dirty="0">
                <a:solidFill>
                  <a:schemeClr val="tx1">
                    <a:lumMod val="75000"/>
                    <a:lumOff val="25000"/>
                  </a:schemeClr>
                </a:solidFill>
                <a:cs typeface="Calibri" panose="020F0502020204030204" pitchFamily="34" charset="0"/>
              </a:rPr>
              <a:t>τόσο στο πλαίσιο του ΚΑ120 Σχεδίου</a:t>
            </a:r>
            <a:r>
              <a:rPr lang="el-GR" dirty="0">
                <a:solidFill>
                  <a:schemeClr val="tx1">
                    <a:lumMod val="75000"/>
                    <a:lumOff val="25000"/>
                  </a:schemeClr>
                </a:solidFill>
                <a:cs typeface="Calibri" panose="020F0502020204030204" pitchFamily="34" charset="0"/>
              </a:rPr>
              <a:t> τους (Απόκτηση Διαπίστευσης) </a:t>
            </a:r>
            <a:r>
              <a:rPr lang="el-GR" b="1" dirty="0">
                <a:solidFill>
                  <a:schemeClr val="tx1">
                    <a:lumMod val="75000"/>
                    <a:lumOff val="25000"/>
                  </a:schemeClr>
                </a:solidFill>
                <a:cs typeface="Calibri" panose="020F0502020204030204" pitchFamily="34" charset="0"/>
              </a:rPr>
              <a:t>όσο και στα πλαίσια των ΚΑ121 Σχεδίων </a:t>
            </a:r>
            <a:r>
              <a:rPr lang="el-GR" dirty="0">
                <a:solidFill>
                  <a:schemeClr val="tx1">
                    <a:lumMod val="75000"/>
                    <a:lumOff val="25000"/>
                  </a:schemeClr>
                </a:solidFill>
                <a:cs typeface="Calibri" panose="020F0502020204030204" pitchFamily="34" charset="0"/>
              </a:rPr>
              <a:t>τους (Σχέδια Κινητικότητας Διαπιστευμένων Οργανισμών).</a:t>
            </a:r>
          </a:p>
          <a:p>
            <a:pPr marR="64135" algn="just">
              <a:spcBef>
                <a:spcPts val="495"/>
              </a:spcBef>
            </a:pPr>
            <a:endParaRPr lang="el-GR" dirty="0">
              <a:solidFill>
                <a:schemeClr val="tx1">
                  <a:lumMod val="75000"/>
                  <a:lumOff val="25000"/>
                </a:schemeClr>
              </a:solidFill>
              <a:cs typeface="Calibri" panose="020F0502020204030204" pitchFamily="34" charset="0"/>
            </a:endParaRPr>
          </a:p>
          <a:p>
            <a:pPr marL="285750" marR="64135" indent="-285750" algn="just">
              <a:spcBef>
                <a:spcPts val="495"/>
              </a:spcBef>
              <a:buFont typeface="Arial" panose="020B0604020202020204" pitchFamily="34" charset="0"/>
              <a:buChar char="•"/>
            </a:pPr>
            <a:r>
              <a:rPr lang="el-GR" dirty="0">
                <a:solidFill>
                  <a:srgbClr val="FF0000"/>
                </a:solidFill>
                <a:cs typeface="Calibri" panose="020F0502020204030204" pitchFamily="34" charset="0"/>
              </a:rPr>
              <a:t>Σχέδιο ΚΑ120 </a:t>
            </a:r>
          </a:p>
          <a:p>
            <a:pPr marL="285750" marR="64135" indent="-285750" algn="just">
              <a:spcBef>
                <a:spcPts val="495"/>
              </a:spcBef>
              <a:buFont typeface="Wingdings" panose="05000000000000000000" pitchFamily="2" charset="2"/>
              <a:buChar char="ü"/>
            </a:pPr>
            <a:r>
              <a:rPr lang="el-GR" u="sng" dirty="0">
                <a:solidFill>
                  <a:schemeClr val="tx1">
                    <a:lumMod val="75000"/>
                    <a:lumOff val="25000"/>
                  </a:schemeClr>
                </a:solidFill>
                <a:cs typeface="Calibri" panose="020F0502020204030204" pitchFamily="34" charset="0"/>
              </a:rPr>
              <a:t>Έκθεση Προόδου</a:t>
            </a:r>
            <a:r>
              <a:rPr lang="el-GR" dirty="0">
                <a:solidFill>
                  <a:schemeClr val="tx1">
                    <a:lumMod val="75000"/>
                    <a:lumOff val="25000"/>
                  </a:schemeClr>
                </a:solidFill>
                <a:cs typeface="Calibri" panose="020F0502020204030204" pitchFamily="34" charset="0"/>
              </a:rPr>
              <a:t>: Όλοι οι</a:t>
            </a:r>
            <a:r>
              <a:rPr lang="el-GR" dirty="0">
                <a:solidFill>
                  <a:schemeClr val="tx1">
                    <a:lumMod val="75000"/>
                    <a:lumOff val="25000"/>
                  </a:schemeClr>
                </a:solidFill>
                <a:ea typeface="Calibri" panose="020F0502020204030204" pitchFamily="34" charset="0"/>
                <a:cs typeface="Calibri" panose="020F0502020204030204" pitchFamily="34" charset="0"/>
              </a:rPr>
              <a:t> διαπιστευμένοι οργανισμοί θα πρέπει να υποβάλουν έκθεση προόδου </a:t>
            </a:r>
            <a:r>
              <a:rPr lang="el-GR" b="1" dirty="0">
                <a:solidFill>
                  <a:schemeClr val="tx1">
                    <a:lumMod val="75000"/>
                    <a:lumOff val="25000"/>
                  </a:schemeClr>
                </a:solidFill>
                <a:ea typeface="Calibri" panose="020F0502020204030204" pitchFamily="34" charset="0"/>
                <a:cs typeface="Calibri" panose="020F0502020204030204" pitchFamily="34" charset="0"/>
              </a:rPr>
              <a:t>τουλάχιστον μία φορά εντός διαστήματος πέντε ετών. </a:t>
            </a:r>
            <a:r>
              <a:rPr lang="el-GR" dirty="0">
                <a:solidFill>
                  <a:schemeClr val="tx1">
                    <a:lumMod val="75000"/>
                    <a:lumOff val="25000"/>
                  </a:schemeClr>
                </a:solidFill>
                <a:ea typeface="Calibri" panose="020F0502020204030204" pitchFamily="34" charset="0"/>
                <a:cs typeface="Calibri" panose="020F0502020204030204" pitchFamily="34" charset="0"/>
              </a:rPr>
              <a:t>Η ανώτατη βαθμολογία που μπορεί να λάβει η έκθεση είναι οι 100 μονάδες.</a:t>
            </a:r>
          </a:p>
          <a:p>
            <a:pPr marR="64135" algn="just">
              <a:spcBef>
                <a:spcPts val="495"/>
              </a:spcBef>
            </a:pPr>
            <a:endParaRPr lang="el-GR" sz="1600" dirty="0">
              <a:solidFill>
                <a:schemeClr val="tx1">
                  <a:lumMod val="75000"/>
                  <a:lumOff val="25000"/>
                </a:schemeClr>
              </a:solidFill>
              <a:ea typeface="Calibri" panose="020F0502020204030204" pitchFamily="34" charset="0"/>
              <a:cs typeface="Calibri" panose="020F0502020204030204" pitchFamily="34" charset="0"/>
            </a:endParaRPr>
          </a:p>
          <a:p>
            <a:pPr marR="64135" algn="just">
              <a:spcBef>
                <a:spcPts val="495"/>
              </a:spcBef>
            </a:pPr>
            <a:r>
              <a:rPr lang="el-GR" sz="1600" u="sng" dirty="0">
                <a:solidFill>
                  <a:schemeClr val="tx1">
                    <a:lumMod val="75000"/>
                    <a:lumOff val="25000"/>
                  </a:schemeClr>
                </a:solidFill>
                <a:ea typeface="Calibri" panose="020F0502020204030204" pitchFamily="34" charset="0"/>
                <a:cs typeface="Calibri" panose="020F0502020204030204" pitchFamily="34" charset="0"/>
              </a:rPr>
              <a:t>Σημείωση</a:t>
            </a:r>
            <a:r>
              <a:rPr lang="el-GR" sz="1600" dirty="0">
                <a:solidFill>
                  <a:schemeClr val="tx1">
                    <a:lumMod val="75000"/>
                    <a:lumOff val="25000"/>
                  </a:schemeClr>
                </a:solidFill>
                <a:ea typeface="Calibri" panose="020F0502020204030204" pitchFamily="34" charset="0"/>
                <a:cs typeface="Calibri" panose="020F0502020204030204" pitchFamily="34" charset="0"/>
              </a:rPr>
              <a:t>: Η Εθνική Υπηρεσία καθορίζει πότε ο κάθε οργανισμός θα υποβάλει έκθεση και ανοίγει τη σχετική διαδικασία μέσα στο σύστημα, ενημερώνοντας τον οργανισμό</a:t>
            </a:r>
          </a:p>
          <a:p>
            <a:pPr marR="64135" algn="just">
              <a:spcBef>
                <a:spcPts val="495"/>
              </a:spcBef>
            </a:pPr>
            <a:endParaRPr lang="el-GR" sz="1600" dirty="0">
              <a:solidFill>
                <a:schemeClr val="tx1">
                  <a:lumMod val="75000"/>
                  <a:lumOff val="25000"/>
                </a:schemeClr>
              </a:solidFill>
              <a:cs typeface="Calibri" panose="020F0502020204030204" pitchFamily="34" charset="0"/>
            </a:endParaRPr>
          </a:p>
          <a:p>
            <a:pPr marL="285750" marR="64135" indent="-285750" algn="just">
              <a:spcBef>
                <a:spcPts val="495"/>
              </a:spcBef>
              <a:buFont typeface="Arial" panose="020B0604020202020204" pitchFamily="34" charset="0"/>
              <a:buChar char="•"/>
            </a:pPr>
            <a:r>
              <a:rPr lang="el-GR" dirty="0">
                <a:solidFill>
                  <a:srgbClr val="FF0000"/>
                </a:solidFill>
                <a:cs typeface="Calibri" panose="020F0502020204030204" pitchFamily="34" charset="0"/>
              </a:rPr>
              <a:t>Σχέδια ΚΑ121:</a:t>
            </a:r>
          </a:p>
          <a:p>
            <a:pPr marL="285750" marR="64135" indent="-285750" algn="just">
              <a:spcBef>
                <a:spcPts val="495"/>
              </a:spcBef>
              <a:buFont typeface="Wingdings" panose="05000000000000000000" pitchFamily="2" charset="2"/>
              <a:buChar char="ü"/>
            </a:pPr>
            <a:r>
              <a:rPr lang="el-GR" u="sng" dirty="0">
                <a:solidFill>
                  <a:schemeClr val="tx1">
                    <a:lumMod val="75000"/>
                    <a:lumOff val="25000"/>
                  </a:schemeClr>
                </a:solidFill>
                <a:cs typeface="Calibri" panose="020F0502020204030204" pitchFamily="34" charset="0"/>
              </a:rPr>
              <a:t>Ενδιάμεση Έκθεση</a:t>
            </a:r>
            <a:r>
              <a:rPr lang="el-GR" dirty="0">
                <a:solidFill>
                  <a:schemeClr val="tx1">
                    <a:lumMod val="75000"/>
                    <a:lumOff val="25000"/>
                  </a:schemeClr>
                </a:solidFill>
                <a:cs typeface="Calibri" panose="020F0502020204030204" pitchFamily="34" charset="0"/>
              </a:rPr>
              <a:t>: Υποβάλλεται στα μέσα περίπου ενός Σχεδίου Κινητικότητας, για να περιγράψει την πρόοδο των κινητικοτήτων και την ποιότητα της διαχείρισης</a:t>
            </a:r>
            <a:r>
              <a:rPr lang="en-GB" dirty="0">
                <a:solidFill>
                  <a:schemeClr val="tx1">
                    <a:lumMod val="75000"/>
                    <a:lumOff val="25000"/>
                  </a:schemeClr>
                </a:solidFill>
                <a:cs typeface="Calibri" panose="020F0502020204030204" pitchFamily="34" charset="0"/>
              </a:rPr>
              <a:t> </a:t>
            </a:r>
            <a:r>
              <a:rPr lang="el-GR" dirty="0">
                <a:solidFill>
                  <a:schemeClr val="tx1">
                    <a:lumMod val="75000"/>
                    <a:lumOff val="25000"/>
                  </a:schemeClr>
                </a:solidFill>
                <a:cs typeface="Calibri" panose="020F0502020204030204" pitchFamily="34" charset="0"/>
              </a:rPr>
              <a:t>του Σχεδίου </a:t>
            </a:r>
            <a:r>
              <a:rPr lang="el-GR" dirty="0">
                <a:solidFill>
                  <a:schemeClr val="tx1">
                    <a:lumMod val="75000"/>
                    <a:lumOff val="25000"/>
                  </a:schemeClr>
                </a:solidFill>
                <a:cs typeface="Calibri" panose="020F0502020204030204" pitchFamily="34" charset="0"/>
                <a:sym typeface="Wingdings" panose="05000000000000000000" pitchFamily="2" charset="2"/>
              </a:rPr>
              <a:t> Δεν αφορά όλα τα ΚΑ121 Σχέδια</a:t>
            </a:r>
            <a:endParaRPr lang="el-GR" dirty="0">
              <a:solidFill>
                <a:schemeClr val="tx1">
                  <a:lumMod val="75000"/>
                  <a:lumOff val="25000"/>
                </a:schemeClr>
              </a:solidFill>
              <a:cs typeface="Calibri" panose="020F0502020204030204" pitchFamily="34" charset="0"/>
            </a:endParaRPr>
          </a:p>
          <a:p>
            <a:pPr marL="285750" marR="64135" indent="-285750" algn="just">
              <a:spcBef>
                <a:spcPts val="495"/>
              </a:spcBef>
              <a:buFont typeface="Wingdings" panose="05000000000000000000" pitchFamily="2" charset="2"/>
              <a:buChar char="ü"/>
            </a:pPr>
            <a:r>
              <a:rPr lang="el-GR" u="sng" dirty="0">
                <a:solidFill>
                  <a:schemeClr val="tx1">
                    <a:lumMod val="75000"/>
                    <a:lumOff val="25000"/>
                  </a:schemeClr>
                </a:solidFill>
                <a:cs typeface="Calibri" panose="020F0502020204030204" pitchFamily="34" charset="0"/>
              </a:rPr>
              <a:t>Τελική Έκθεση</a:t>
            </a:r>
            <a:r>
              <a:rPr lang="el-GR" dirty="0">
                <a:solidFill>
                  <a:schemeClr val="tx1">
                    <a:lumMod val="75000"/>
                    <a:lumOff val="25000"/>
                  </a:schemeClr>
                </a:solidFill>
                <a:cs typeface="Calibri" panose="020F0502020204030204" pitchFamily="34" charset="0"/>
              </a:rPr>
              <a:t>: Υποβάλλεται μετά τη λήξη του Σχεδίου, μαζί με τα </a:t>
            </a:r>
            <a:r>
              <a:rPr lang="en-US" dirty="0">
                <a:solidFill>
                  <a:schemeClr val="tx1">
                    <a:lumMod val="75000"/>
                    <a:lumOff val="25000"/>
                  </a:schemeClr>
                </a:solidFill>
                <a:cs typeface="Calibri" panose="020F0502020204030204" pitchFamily="34" charset="0"/>
              </a:rPr>
              <a:t>participant reports </a:t>
            </a:r>
            <a:r>
              <a:rPr lang="el-GR" dirty="0">
                <a:solidFill>
                  <a:schemeClr val="tx1">
                    <a:lumMod val="75000"/>
                    <a:lumOff val="25000"/>
                  </a:schemeClr>
                </a:solidFill>
                <a:cs typeface="Calibri" panose="020F0502020204030204" pitchFamily="34" charset="0"/>
              </a:rPr>
              <a:t>και βαθμολογείται από το 100 </a:t>
            </a:r>
            <a:r>
              <a:rPr lang="el-GR" dirty="0">
                <a:solidFill>
                  <a:schemeClr val="tx1">
                    <a:lumMod val="75000"/>
                    <a:lumOff val="25000"/>
                  </a:schemeClr>
                </a:solidFill>
                <a:cs typeface="Calibri" panose="020F0502020204030204" pitchFamily="34" charset="0"/>
                <a:sym typeface="Wingdings" panose="05000000000000000000" pitchFamily="2" charset="2"/>
              </a:rPr>
              <a:t> Αφορά όλα τα ΚΑ121 Σχέδια</a:t>
            </a:r>
            <a:endParaRPr lang="el-GR" dirty="0">
              <a:solidFill>
                <a:schemeClr val="tx1">
                  <a:lumMod val="75000"/>
                  <a:lumOff val="25000"/>
                </a:schemeClr>
              </a:solidFill>
              <a:cs typeface="Calibri" panose="020F0502020204030204" pitchFamily="34" charset="0"/>
            </a:endParaRPr>
          </a:p>
          <a:p>
            <a:pPr marL="342900" marR="64135" indent="-342900" algn="just">
              <a:spcBef>
                <a:spcPts val="495"/>
              </a:spcBef>
              <a:buFont typeface="Arial" panose="020B0604020202020204" pitchFamily="34" charset="0"/>
              <a:buChar char="•"/>
            </a:pPr>
            <a:endParaRPr lang="el-GR" dirty="0">
              <a:solidFill>
                <a:schemeClr val="tx1">
                  <a:lumMod val="75000"/>
                  <a:lumOff val="25000"/>
                </a:schemeClr>
              </a:solidFill>
              <a:cs typeface="Calibri" panose="020F0502020204030204" pitchFamily="34" charset="0"/>
            </a:endParaRPr>
          </a:p>
        </p:txBody>
      </p:sp>
    </p:spTree>
    <p:extLst>
      <p:ext uri="{BB962C8B-B14F-4D97-AF65-F5344CB8AC3E}">
        <p14:creationId xmlns:p14="http://schemas.microsoft.com/office/powerpoint/2010/main" val="2840343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1112F-9D55-4471-05CE-77F90D317A03}"/>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291F0757-54D5-D156-6F5B-E75275C80940}"/>
              </a:ext>
            </a:extLst>
          </p:cNvPr>
          <p:cNvSpPr/>
          <p:nvPr/>
        </p:nvSpPr>
        <p:spPr>
          <a:xfrm>
            <a:off x="4409439" y="1"/>
            <a:ext cx="7782561" cy="597472"/>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2C6DB1CF-CFF5-724A-9C79-61A61098A030}"/>
              </a:ext>
            </a:extLst>
          </p:cNvPr>
          <p:cNvGrpSpPr/>
          <p:nvPr/>
        </p:nvGrpSpPr>
        <p:grpSpPr>
          <a:xfrm>
            <a:off x="0" y="1"/>
            <a:ext cx="6960973" cy="597471"/>
            <a:chOff x="0" y="0"/>
            <a:chExt cx="6023006" cy="1453896"/>
          </a:xfrm>
        </p:grpSpPr>
        <p:sp>
          <p:nvSpPr>
            <p:cNvPr id="7" name="Rectangle 6">
              <a:extLst>
                <a:ext uri="{FF2B5EF4-FFF2-40B4-BE49-F238E27FC236}">
                  <a16:creationId xmlns:a16="http://schemas.microsoft.com/office/drawing/2014/main" id="{77EA3242-526C-9D21-555B-161AB54FFEC1}"/>
                </a:ext>
              </a:extLst>
            </p:cNvPr>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a:extLst>
                <a:ext uri="{FF2B5EF4-FFF2-40B4-BE49-F238E27FC236}">
                  <a16:creationId xmlns:a16="http://schemas.microsoft.com/office/drawing/2014/main" id="{EEDDF034-A411-8267-8403-8DB8D4564758}"/>
                </a:ext>
              </a:extLst>
            </p:cNvPr>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pic>
        <p:nvPicPr>
          <p:cNvPr id="10" name="Picture 9">
            <a:extLst>
              <a:ext uri="{FF2B5EF4-FFF2-40B4-BE49-F238E27FC236}">
                <a16:creationId xmlns:a16="http://schemas.microsoft.com/office/drawing/2014/main" id="{00871419-9DFA-417D-4A6B-F0EC9A941DB7}"/>
              </a:ext>
            </a:extLst>
          </p:cNvPr>
          <p:cNvPicPr>
            <a:picLocks noChangeAspect="1"/>
          </p:cNvPicPr>
          <p:nvPr/>
        </p:nvPicPr>
        <p:blipFill>
          <a:blip r:embed="rId3"/>
          <a:stretch>
            <a:fillRect/>
          </a:stretch>
        </p:blipFill>
        <p:spPr>
          <a:xfrm>
            <a:off x="0" y="544957"/>
            <a:ext cx="12192000" cy="4127029"/>
          </a:xfrm>
          <a:prstGeom prst="rect">
            <a:avLst/>
          </a:prstGeom>
        </p:spPr>
      </p:pic>
      <p:sp>
        <p:nvSpPr>
          <p:cNvPr id="3" name="Rectangle 2">
            <a:extLst>
              <a:ext uri="{FF2B5EF4-FFF2-40B4-BE49-F238E27FC236}">
                <a16:creationId xmlns:a16="http://schemas.microsoft.com/office/drawing/2014/main" id="{63230A15-E093-8EBD-EC34-D0328CCF373A}"/>
              </a:ext>
            </a:extLst>
          </p:cNvPr>
          <p:cNvSpPr/>
          <p:nvPr/>
        </p:nvSpPr>
        <p:spPr>
          <a:xfrm>
            <a:off x="0" y="544957"/>
            <a:ext cx="3004457" cy="34145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noFill/>
            </a:endParaRPr>
          </a:p>
        </p:txBody>
      </p:sp>
      <p:sp>
        <p:nvSpPr>
          <p:cNvPr id="6" name="Rectangle 5">
            <a:extLst>
              <a:ext uri="{FF2B5EF4-FFF2-40B4-BE49-F238E27FC236}">
                <a16:creationId xmlns:a16="http://schemas.microsoft.com/office/drawing/2014/main" id="{1EE33A68-F648-E887-3092-ED623F9EF248}"/>
              </a:ext>
            </a:extLst>
          </p:cNvPr>
          <p:cNvSpPr/>
          <p:nvPr/>
        </p:nvSpPr>
        <p:spPr>
          <a:xfrm>
            <a:off x="8300719" y="2476631"/>
            <a:ext cx="3670776" cy="1728828"/>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1600" i="1" dirty="0"/>
              <a:t>Σε αυτό το σημείο της έκθεσης πρέπει να απαντήσετε σε ερωτήσεις που αφορούν τη διαχείριση των Σχεδίων σας και τη συμμόρφωση των διαδικασιών που ακολουθούνται με τα Πρότυπα Ποιότητας </a:t>
            </a:r>
            <a:r>
              <a:rPr lang="en-GB" sz="1600" i="1" dirty="0"/>
              <a:t>Erasmus. </a:t>
            </a:r>
            <a:endParaRPr lang="el-GR" sz="1600" dirty="0"/>
          </a:p>
        </p:txBody>
      </p:sp>
      <p:pic>
        <p:nvPicPr>
          <p:cNvPr id="13" name="Picture 12">
            <a:extLst>
              <a:ext uri="{FF2B5EF4-FFF2-40B4-BE49-F238E27FC236}">
                <a16:creationId xmlns:a16="http://schemas.microsoft.com/office/drawing/2014/main" id="{2200B156-967F-2372-9FF4-16D71BCEC474}"/>
              </a:ext>
            </a:extLst>
          </p:cNvPr>
          <p:cNvPicPr>
            <a:picLocks noChangeAspect="1"/>
          </p:cNvPicPr>
          <p:nvPr/>
        </p:nvPicPr>
        <p:blipFill>
          <a:blip r:embed="rId4"/>
          <a:stretch>
            <a:fillRect/>
          </a:stretch>
        </p:blipFill>
        <p:spPr>
          <a:xfrm>
            <a:off x="-8463" y="4671986"/>
            <a:ext cx="12192000" cy="1306285"/>
          </a:xfrm>
          <a:prstGeom prst="rect">
            <a:avLst/>
          </a:prstGeom>
        </p:spPr>
      </p:pic>
      <p:sp>
        <p:nvSpPr>
          <p:cNvPr id="15" name="Rectangle 14">
            <a:extLst>
              <a:ext uri="{FF2B5EF4-FFF2-40B4-BE49-F238E27FC236}">
                <a16:creationId xmlns:a16="http://schemas.microsoft.com/office/drawing/2014/main" id="{C30866C7-CAF4-5FE8-498F-14D8C11E4EFE}"/>
              </a:ext>
            </a:extLst>
          </p:cNvPr>
          <p:cNvSpPr/>
          <p:nvPr/>
        </p:nvSpPr>
        <p:spPr>
          <a:xfrm>
            <a:off x="8463" y="4759728"/>
            <a:ext cx="2800051" cy="25370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noFill/>
            </a:endParaRPr>
          </a:p>
        </p:txBody>
      </p:sp>
      <p:sp>
        <p:nvSpPr>
          <p:cNvPr id="14" name="Rectangle 13">
            <a:extLst>
              <a:ext uri="{FF2B5EF4-FFF2-40B4-BE49-F238E27FC236}">
                <a16:creationId xmlns:a16="http://schemas.microsoft.com/office/drawing/2014/main" id="{9BC8BCF5-D7F1-1D48-06F0-A67EA0F0B249}"/>
              </a:ext>
            </a:extLst>
          </p:cNvPr>
          <p:cNvSpPr/>
          <p:nvPr/>
        </p:nvSpPr>
        <p:spPr>
          <a:xfrm>
            <a:off x="94094" y="1534447"/>
            <a:ext cx="493735" cy="34145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noFill/>
            </a:endParaRPr>
          </a:p>
        </p:txBody>
      </p:sp>
      <p:sp>
        <p:nvSpPr>
          <p:cNvPr id="16" name="TextBox 15">
            <a:extLst>
              <a:ext uri="{FF2B5EF4-FFF2-40B4-BE49-F238E27FC236}">
                <a16:creationId xmlns:a16="http://schemas.microsoft.com/office/drawing/2014/main" id="{F749682C-B493-1439-AECA-63D14854E083}"/>
              </a:ext>
            </a:extLst>
          </p:cNvPr>
          <p:cNvSpPr txBox="1"/>
          <p:nvPr/>
        </p:nvSpPr>
        <p:spPr>
          <a:xfrm>
            <a:off x="231137" y="48316"/>
            <a:ext cx="5008487" cy="492443"/>
          </a:xfrm>
          <a:prstGeom prst="rect">
            <a:avLst/>
          </a:prstGeom>
          <a:noFill/>
        </p:spPr>
        <p:txBody>
          <a:bodyPr wrap="none" rtlCol="0">
            <a:spAutoFit/>
          </a:bodyPr>
          <a:lstStyle/>
          <a:p>
            <a:r>
              <a:rPr lang="el-GR" sz="2600" b="1" dirty="0">
                <a:solidFill>
                  <a:schemeClr val="bg1"/>
                </a:solidFill>
              </a:rPr>
              <a:t>Έκθεση Προτύπων Ποιότητας (3/6)</a:t>
            </a:r>
            <a:endParaRPr lang="en-GB" sz="2600" b="1" dirty="0">
              <a:solidFill>
                <a:schemeClr val="bg1"/>
              </a:solidFill>
            </a:endParaRPr>
          </a:p>
        </p:txBody>
      </p:sp>
    </p:spTree>
    <p:extLst>
      <p:ext uri="{BB962C8B-B14F-4D97-AF65-F5344CB8AC3E}">
        <p14:creationId xmlns:p14="http://schemas.microsoft.com/office/powerpoint/2010/main" val="3755401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9C5BC-4F45-8F00-40B5-E7AE02F34DDA}"/>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296B6FC2-55AB-D0FA-E41A-8B51B36073BB}"/>
              </a:ext>
            </a:extLst>
          </p:cNvPr>
          <p:cNvSpPr/>
          <p:nvPr/>
        </p:nvSpPr>
        <p:spPr>
          <a:xfrm>
            <a:off x="4409439" y="1"/>
            <a:ext cx="7782561" cy="597472"/>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38ED7360-4A07-4F5A-2D6D-381004476A02}"/>
              </a:ext>
            </a:extLst>
          </p:cNvPr>
          <p:cNvGrpSpPr/>
          <p:nvPr/>
        </p:nvGrpSpPr>
        <p:grpSpPr>
          <a:xfrm>
            <a:off x="0" y="1"/>
            <a:ext cx="6960973" cy="597471"/>
            <a:chOff x="0" y="0"/>
            <a:chExt cx="6023006" cy="1453896"/>
          </a:xfrm>
        </p:grpSpPr>
        <p:sp>
          <p:nvSpPr>
            <p:cNvPr id="7" name="Rectangle 6">
              <a:extLst>
                <a:ext uri="{FF2B5EF4-FFF2-40B4-BE49-F238E27FC236}">
                  <a16:creationId xmlns:a16="http://schemas.microsoft.com/office/drawing/2014/main" id="{1D55F334-47A6-5C3D-67EE-C4F6ABC52BB6}"/>
                </a:ext>
              </a:extLst>
            </p:cNvPr>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a:extLst>
                <a:ext uri="{FF2B5EF4-FFF2-40B4-BE49-F238E27FC236}">
                  <a16:creationId xmlns:a16="http://schemas.microsoft.com/office/drawing/2014/main" id="{5A42C6AD-E601-8A4B-D17A-65D3DA21A18A}"/>
                </a:ext>
              </a:extLst>
            </p:cNvPr>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4" name="Rectangle 13">
            <a:extLst>
              <a:ext uri="{FF2B5EF4-FFF2-40B4-BE49-F238E27FC236}">
                <a16:creationId xmlns:a16="http://schemas.microsoft.com/office/drawing/2014/main" id="{48DFE9D5-7589-DCC7-9612-D8F3BE0D2F1D}"/>
              </a:ext>
            </a:extLst>
          </p:cNvPr>
          <p:cNvSpPr/>
          <p:nvPr/>
        </p:nvSpPr>
        <p:spPr>
          <a:xfrm>
            <a:off x="94094" y="1534447"/>
            <a:ext cx="493735" cy="34145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noFill/>
            </a:endParaRPr>
          </a:p>
        </p:txBody>
      </p:sp>
      <p:pic>
        <p:nvPicPr>
          <p:cNvPr id="5" name="Picture 4">
            <a:extLst>
              <a:ext uri="{FF2B5EF4-FFF2-40B4-BE49-F238E27FC236}">
                <a16:creationId xmlns:a16="http://schemas.microsoft.com/office/drawing/2014/main" id="{748D2F1D-0377-5E80-1FDB-5CF271943AC0}"/>
              </a:ext>
            </a:extLst>
          </p:cNvPr>
          <p:cNvPicPr>
            <a:picLocks noChangeAspect="1"/>
          </p:cNvPicPr>
          <p:nvPr/>
        </p:nvPicPr>
        <p:blipFill>
          <a:blip r:embed="rId3"/>
          <a:stretch>
            <a:fillRect/>
          </a:stretch>
        </p:blipFill>
        <p:spPr>
          <a:xfrm>
            <a:off x="-8463" y="544957"/>
            <a:ext cx="12192000" cy="4341625"/>
          </a:xfrm>
          <a:prstGeom prst="rect">
            <a:avLst/>
          </a:prstGeom>
        </p:spPr>
      </p:pic>
      <p:sp>
        <p:nvSpPr>
          <p:cNvPr id="3" name="Rectangle 2">
            <a:extLst>
              <a:ext uri="{FF2B5EF4-FFF2-40B4-BE49-F238E27FC236}">
                <a16:creationId xmlns:a16="http://schemas.microsoft.com/office/drawing/2014/main" id="{108D1B97-7F65-AEC5-C320-C552E3936C90}"/>
              </a:ext>
            </a:extLst>
          </p:cNvPr>
          <p:cNvSpPr/>
          <p:nvPr/>
        </p:nvSpPr>
        <p:spPr>
          <a:xfrm>
            <a:off x="0" y="544957"/>
            <a:ext cx="3844212" cy="34145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noFill/>
            </a:endParaRPr>
          </a:p>
        </p:txBody>
      </p:sp>
      <p:sp>
        <p:nvSpPr>
          <p:cNvPr id="11" name="Rectangle 10">
            <a:extLst>
              <a:ext uri="{FF2B5EF4-FFF2-40B4-BE49-F238E27FC236}">
                <a16:creationId xmlns:a16="http://schemas.microsoft.com/office/drawing/2014/main" id="{0A3C3E95-A518-AB16-0921-1A59A2596278}"/>
              </a:ext>
            </a:extLst>
          </p:cNvPr>
          <p:cNvSpPr/>
          <p:nvPr/>
        </p:nvSpPr>
        <p:spPr>
          <a:xfrm>
            <a:off x="7149737" y="1592373"/>
            <a:ext cx="5033800" cy="2833384"/>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l-GR" sz="1600" i="1" dirty="0"/>
              <a:t>Το τρίτο σημείο των Προτύπων Ποιότητας αφορά τη στήριξη των συμμετεχόντων κατά τη διάρκεια των κινητικοτήτων, πριν, κατά τη διάρκεια και έπειτα. Πώς γίνεται η επιλογή των συμμετεχόντων, ποια η διαδικασία που ακολουθείται, πώς δίνεται έμφαση στις ανάγκες του κάθε ατόμου; Εάν υπάρχουν οποιαδήποτε έντυπα που θεωρείτε σημαντικό να αναρτηθούν, μπορείτε να τα αναρτήσετε (π.χ. κάποιο έντυπο που να δείχνει την πολιτική/διαδικασία που ακολουθείται σε συγκεκριμένες περιπτώσεις). Είναι σημαντικό να θίξετε θέματα ασφάλειας και υγείας, καθοδήγησης και διαχείρισης.</a:t>
            </a:r>
            <a:endParaRPr lang="el-GR" sz="1600" dirty="0"/>
          </a:p>
        </p:txBody>
      </p:sp>
      <p:pic>
        <p:nvPicPr>
          <p:cNvPr id="16" name="Picture 15">
            <a:extLst>
              <a:ext uri="{FF2B5EF4-FFF2-40B4-BE49-F238E27FC236}">
                <a16:creationId xmlns:a16="http://schemas.microsoft.com/office/drawing/2014/main" id="{A1E705BD-50B9-775E-BAEC-BEFC6227F106}"/>
              </a:ext>
            </a:extLst>
          </p:cNvPr>
          <p:cNvPicPr>
            <a:picLocks noChangeAspect="1"/>
          </p:cNvPicPr>
          <p:nvPr/>
        </p:nvPicPr>
        <p:blipFill>
          <a:blip r:embed="rId4"/>
          <a:stretch>
            <a:fillRect/>
          </a:stretch>
        </p:blipFill>
        <p:spPr>
          <a:xfrm>
            <a:off x="94921" y="4671978"/>
            <a:ext cx="10848392" cy="1999478"/>
          </a:xfrm>
          <a:prstGeom prst="rect">
            <a:avLst/>
          </a:prstGeom>
        </p:spPr>
      </p:pic>
      <p:sp>
        <p:nvSpPr>
          <p:cNvPr id="17" name="TextBox 16">
            <a:extLst>
              <a:ext uri="{FF2B5EF4-FFF2-40B4-BE49-F238E27FC236}">
                <a16:creationId xmlns:a16="http://schemas.microsoft.com/office/drawing/2014/main" id="{FCC6C0F4-A1B2-8B52-C8D2-E81D5B7F0865}"/>
              </a:ext>
            </a:extLst>
          </p:cNvPr>
          <p:cNvSpPr txBox="1"/>
          <p:nvPr/>
        </p:nvSpPr>
        <p:spPr>
          <a:xfrm>
            <a:off x="222674" y="52514"/>
            <a:ext cx="5008487" cy="492443"/>
          </a:xfrm>
          <a:prstGeom prst="rect">
            <a:avLst/>
          </a:prstGeom>
          <a:noFill/>
        </p:spPr>
        <p:txBody>
          <a:bodyPr wrap="none" rtlCol="0">
            <a:spAutoFit/>
          </a:bodyPr>
          <a:lstStyle/>
          <a:p>
            <a:r>
              <a:rPr lang="el-GR" sz="2600" b="1" dirty="0">
                <a:solidFill>
                  <a:schemeClr val="bg1"/>
                </a:solidFill>
              </a:rPr>
              <a:t>Έκθεση Προτύπων Ποιότητας (4/6)</a:t>
            </a:r>
            <a:endParaRPr lang="en-GB" sz="2600" b="1" dirty="0">
              <a:solidFill>
                <a:schemeClr val="bg1"/>
              </a:solidFill>
            </a:endParaRPr>
          </a:p>
        </p:txBody>
      </p:sp>
    </p:spTree>
    <p:extLst>
      <p:ext uri="{BB962C8B-B14F-4D97-AF65-F5344CB8AC3E}">
        <p14:creationId xmlns:p14="http://schemas.microsoft.com/office/powerpoint/2010/main" val="2919696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B22D0-1E54-F091-A15D-1AF26A5801EB}"/>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753BB915-FCCF-2A60-9591-1D632A839361}"/>
              </a:ext>
            </a:extLst>
          </p:cNvPr>
          <p:cNvSpPr/>
          <p:nvPr/>
        </p:nvSpPr>
        <p:spPr>
          <a:xfrm>
            <a:off x="4409439" y="1"/>
            <a:ext cx="7782561" cy="597472"/>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0DAB3060-A67B-EBCF-73B2-2A3B963B8C5F}"/>
              </a:ext>
            </a:extLst>
          </p:cNvPr>
          <p:cNvGrpSpPr/>
          <p:nvPr/>
        </p:nvGrpSpPr>
        <p:grpSpPr>
          <a:xfrm>
            <a:off x="0" y="1"/>
            <a:ext cx="6960973" cy="597471"/>
            <a:chOff x="0" y="0"/>
            <a:chExt cx="6023006" cy="1453896"/>
          </a:xfrm>
        </p:grpSpPr>
        <p:sp>
          <p:nvSpPr>
            <p:cNvPr id="7" name="Rectangle 6">
              <a:extLst>
                <a:ext uri="{FF2B5EF4-FFF2-40B4-BE49-F238E27FC236}">
                  <a16:creationId xmlns:a16="http://schemas.microsoft.com/office/drawing/2014/main" id="{B821567B-F856-989F-2481-40B38DFFCD02}"/>
                </a:ext>
              </a:extLst>
            </p:cNvPr>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a:extLst>
                <a:ext uri="{FF2B5EF4-FFF2-40B4-BE49-F238E27FC236}">
                  <a16:creationId xmlns:a16="http://schemas.microsoft.com/office/drawing/2014/main" id="{BED64A5F-2661-615B-8375-5C28087AED5A}"/>
                </a:ext>
              </a:extLst>
            </p:cNvPr>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pic>
        <p:nvPicPr>
          <p:cNvPr id="12" name="Picture 11">
            <a:extLst>
              <a:ext uri="{FF2B5EF4-FFF2-40B4-BE49-F238E27FC236}">
                <a16:creationId xmlns:a16="http://schemas.microsoft.com/office/drawing/2014/main" id="{1746DCD1-40B0-7ED0-4969-65EF77DDA2B0}"/>
              </a:ext>
            </a:extLst>
          </p:cNvPr>
          <p:cNvPicPr>
            <a:picLocks noChangeAspect="1"/>
          </p:cNvPicPr>
          <p:nvPr/>
        </p:nvPicPr>
        <p:blipFill>
          <a:blip r:embed="rId3"/>
          <a:stretch>
            <a:fillRect/>
          </a:stretch>
        </p:blipFill>
        <p:spPr>
          <a:xfrm>
            <a:off x="2817845" y="649985"/>
            <a:ext cx="9374155" cy="4672028"/>
          </a:xfrm>
          <a:prstGeom prst="rect">
            <a:avLst/>
          </a:prstGeom>
        </p:spPr>
      </p:pic>
      <p:pic>
        <p:nvPicPr>
          <p:cNvPr id="15" name="Picture 14">
            <a:extLst>
              <a:ext uri="{FF2B5EF4-FFF2-40B4-BE49-F238E27FC236}">
                <a16:creationId xmlns:a16="http://schemas.microsoft.com/office/drawing/2014/main" id="{340E2154-2221-83F2-FB98-3287AD29E8E0}"/>
              </a:ext>
            </a:extLst>
          </p:cNvPr>
          <p:cNvPicPr>
            <a:picLocks noChangeAspect="1"/>
          </p:cNvPicPr>
          <p:nvPr/>
        </p:nvPicPr>
        <p:blipFill>
          <a:blip r:embed="rId4"/>
          <a:stretch>
            <a:fillRect/>
          </a:stretch>
        </p:blipFill>
        <p:spPr>
          <a:xfrm>
            <a:off x="475861" y="4879241"/>
            <a:ext cx="11510865" cy="1926245"/>
          </a:xfrm>
          <a:prstGeom prst="rect">
            <a:avLst/>
          </a:prstGeom>
        </p:spPr>
      </p:pic>
      <p:sp>
        <p:nvSpPr>
          <p:cNvPr id="11" name="Rectangle 10">
            <a:extLst>
              <a:ext uri="{FF2B5EF4-FFF2-40B4-BE49-F238E27FC236}">
                <a16:creationId xmlns:a16="http://schemas.microsoft.com/office/drawing/2014/main" id="{E02A748A-DFAB-2E25-70C1-295D49A3E9B7}"/>
              </a:ext>
            </a:extLst>
          </p:cNvPr>
          <p:cNvSpPr/>
          <p:nvPr/>
        </p:nvSpPr>
        <p:spPr>
          <a:xfrm>
            <a:off x="94094" y="1008784"/>
            <a:ext cx="2605802" cy="3459145"/>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1600" dirty="0"/>
              <a:t>Η απόκτηση μαθησιακών αποτελεσμάτων μετά από κάθε κινητικότητα είναι βασική και σημαντική. Σε αυτό το σημείο καλείστε να περιγράψετε τους τρόπους με τους οποίους εντοπίζετε και ορίζετε τα μαθησιακά αποτελέσματα μιας κινητικότητας, καθώς και τους τρόπους με τους οποίους τα αναγνωρίζετε και τα αξιολογείτε. </a:t>
            </a:r>
          </a:p>
        </p:txBody>
      </p:sp>
      <p:sp>
        <p:nvSpPr>
          <p:cNvPr id="17" name="TextBox 16">
            <a:extLst>
              <a:ext uri="{FF2B5EF4-FFF2-40B4-BE49-F238E27FC236}">
                <a16:creationId xmlns:a16="http://schemas.microsoft.com/office/drawing/2014/main" id="{011A8EB7-BD70-A1C4-0257-1FC0785037D9}"/>
              </a:ext>
            </a:extLst>
          </p:cNvPr>
          <p:cNvSpPr txBox="1"/>
          <p:nvPr/>
        </p:nvSpPr>
        <p:spPr>
          <a:xfrm>
            <a:off x="215531" y="52514"/>
            <a:ext cx="5008487" cy="492443"/>
          </a:xfrm>
          <a:prstGeom prst="rect">
            <a:avLst/>
          </a:prstGeom>
          <a:noFill/>
        </p:spPr>
        <p:txBody>
          <a:bodyPr wrap="none" rtlCol="0">
            <a:spAutoFit/>
          </a:bodyPr>
          <a:lstStyle/>
          <a:p>
            <a:r>
              <a:rPr lang="el-GR" sz="2600" b="1" dirty="0">
                <a:solidFill>
                  <a:schemeClr val="bg1"/>
                </a:solidFill>
              </a:rPr>
              <a:t>Έκθεση Προτύπων Ποιότητας (5/6)</a:t>
            </a:r>
            <a:endParaRPr lang="en-GB" sz="2600" b="1" dirty="0">
              <a:solidFill>
                <a:schemeClr val="bg1"/>
              </a:solidFill>
            </a:endParaRPr>
          </a:p>
        </p:txBody>
      </p:sp>
    </p:spTree>
    <p:extLst>
      <p:ext uri="{BB962C8B-B14F-4D97-AF65-F5344CB8AC3E}">
        <p14:creationId xmlns:p14="http://schemas.microsoft.com/office/powerpoint/2010/main" val="756462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67E28-6657-5EAF-AC90-381231F5985A}"/>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F5AD4AB1-1009-BB0A-A880-FD391C8FA02F}"/>
              </a:ext>
            </a:extLst>
          </p:cNvPr>
          <p:cNvSpPr/>
          <p:nvPr/>
        </p:nvSpPr>
        <p:spPr>
          <a:xfrm>
            <a:off x="4409439" y="1"/>
            <a:ext cx="7782561" cy="597472"/>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CDC3DA69-792D-1230-8B59-C820209D8157}"/>
              </a:ext>
            </a:extLst>
          </p:cNvPr>
          <p:cNvGrpSpPr/>
          <p:nvPr/>
        </p:nvGrpSpPr>
        <p:grpSpPr>
          <a:xfrm>
            <a:off x="0" y="1"/>
            <a:ext cx="6960973" cy="597471"/>
            <a:chOff x="0" y="0"/>
            <a:chExt cx="6023006" cy="1453896"/>
          </a:xfrm>
        </p:grpSpPr>
        <p:sp>
          <p:nvSpPr>
            <p:cNvPr id="7" name="Rectangle 6">
              <a:extLst>
                <a:ext uri="{FF2B5EF4-FFF2-40B4-BE49-F238E27FC236}">
                  <a16:creationId xmlns:a16="http://schemas.microsoft.com/office/drawing/2014/main" id="{AF06A6E4-DE58-3EE2-A814-704361F98225}"/>
                </a:ext>
              </a:extLst>
            </p:cNvPr>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a:extLst>
                <a:ext uri="{FF2B5EF4-FFF2-40B4-BE49-F238E27FC236}">
                  <a16:creationId xmlns:a16="http://schemas.microsoft.com/office/drawing/2014/main" id="{D52E10F4-739B-CD9A-240F-5F88C1C78120}"/>
                </a:ext>
              </a:extLst>
            </p:cNvPr>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pic>
        <p:nvPicPr>
          <p:cNvPr id="4" name="Picture 3">
            <a:extLst>
              <a:ext uri="{FF2B5EF4-FFF2-40B4-BE49-F238E27FC236}">
                <a16:creationId xmlns:a16="http://schemas.microsoft.com/office/drawing/2014/main" id="{5FBCD52C-45B2-80ED-5136-D7EE3BE87931}"/>
              </a:ext>
            </a:extLst>
          </p:cNvPr>
          <p:cNvPicPr>
            <a:picLocks noChangeAspect="1"/>
          </p:cNvPicPr>
          <p:nvPr/>
        </p:nvPicPr>
        <p:blipFill>
          <a:blip r:embed="rId3"/>
          <a:stretch>
            <a:fillRect/>
          </a:stretch>
        </p:blipFill>
        <p:spPr>
          <a:xfrm>
            <a:off x="0" y="597470"/>
            <a:ext cx="12192000" cy="3717073"/>
          </a:xfrm>
          <a:prstGeom prst="rect">
            <a:avLst/>
          </a:prstGeom>
        </p:spPr>
      </p:pic>
      <p:sp>
        <p:nvSpPr>
          <p:cNvPr id="5" name="Rectangle 4">
            <a:extLst>
              <a:ext uri="{FF2B5EF4-FFF2-40B4-BE49-F238E27FC236}">
                <a16:creationId xmlns:a16="http://schemas.microsoft.com/office/drawing/2014/main" id="{4E772956-531D-B4C0-686A-3C5EDF094B34}"/>
              </a:ext>
            </a:extLst>
          </p:cNvPr>
          <p:cNvSpPr/>
          <p:nvPr/>
        </p:nvSpPr>
        <p:spPr>
          <a:xfrm>
            <a:off x="-1" y="544957"/>
            <a:ext cx="3910149" cy="34145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noFill/>
            </a:endParaRPr>
          </a:p>
        </p:txBody>
      </p:sp>
      <p:sp>
        <p:nvSpPr>
          <p:cNvPr id="11" name="Rectangle 10">
            <a:extLst>
              <a:ext uri="{FF2B5EF4-FFF2-40B4-BE49-F238E27FC236}">
                <a16:creationId xmlns:a16="http://schemas.microsoft.com/office/drawing/2014/main" id="{D431FDE5-86C5-68E5-FA86-3D7C48C132BB}"/>
              </a:ext>
            </a:extLst>
          </p:cNvPr>
          <p:cNvSpPr/>
          <p:nvPr/>
        </p:nvSpPr>
        <p:spPr>
          <a:xfrm>
            <a:off x="94094" y="4686390"/>
            <a:ext cx="6235410" cy="1366068"/>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l-GR" sz="1600" dirty="0"/>
              <a:t>Το τελευταίο σημείο της έκθεσης αφορά τη γνωστοποίηση και διάχυση των αποτελεσμάτων τόσο των σχεδίων σας, όσο και της Διαπίστευσής σας. Σε περίπτωση απτών αποτελεσμάτων, προτείνουμε είτε να καταγράψετε συνδέσμους οι οποίοι να οδηγούν στα αποτελέσματα αυτά είτε να προσθέσετε τυχόν αρχεία στα </a:t>
            </a:r>
            <a:r>
              <a:rPr lang="en-US" sz="1600" dirty="0"/>
              <a:t>annexes. </a:t>
            </a:r>
            <a:endParaRPr lang="el-GR" sz="1600" dirty="0"/>
          </a:p>
        </p:txBody>
      </p:sp>
      <p:sp>
        <p:nvSpPr>
          <p:cNvPr id="6" name="TextBox 5">
            <a:extLst>
              <a:ext uri="{FF2B5EF4-FFF2-40B4-BE49-F238E27FC236}">
                <a16:creationId xmlns:a16="http://schemas.microsoft.com/office/drawing/2014/main" id="{22C52901-1C47-EBDF-7474-D39C9A6E665C}"/>
              </a:ext>
            </a:extLst>
          </p:cNvPr>
          <p:cNvSpPr txBox="1"/>
          <p:nvPr/>
        </p:nvSpPr>
        <p:spPr>
          <a:xfrm>
            <a:off x="94094" y="52514"/>
            <a:ext cx="5008487" cy="492443"/>
          </a:xfrm>
          <a:prstGeom prst="rect">
            <a:avLst/>
          </a:prstGeom>
          <a:noFill/>
        </p:spPr>
        <p:txBody>
          <a:bodyPr wrap="none" rtlCol="0">
            <a:spAutoFit/>
          </a:bodyPr>
          <a:lstStyle/>
          <a:p>
            <a:r>
              <a:rPr lang="el-GR" sz="2600" b="1" dirty="0">
                <a:solidFill>
                  <a:schemeClr val="bg1"/>
                </a:solidFill>
              </a:rPr>
              <a:t>Έκθεση Προτύπων Ποιότητας (6/6)</a:t>
            </a:r>
            <a:endParaRPr lang="en-GB" sz="2600" b="1" dirty="0">
              <a:solidFill>
                <a:schemeClr val="bg1"/>
              </a:solidFill>
            </a:endParaRPr>
          </a:p>
        </p:txBody>
      </p:sp>
    </p:spTree>
    <p:extLst>
      <p:ext uri="{BB962C8B-B14F-4D97-AF65-F5344CB8AC3E}">
        <p14:creationId xmlns:p14="http://schemas.microsoft.com/office/powerpoint/2010/main" val="1920515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0E7C8-0D0D-FF1E-AD50-BD7B4CE15FC7}"/>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4D44396E-6A25-367F-8ED7-BA7C18A921C5}"/>
              </a:ext>
            </a:extLst>
          </p:cNvPr>
          <p:cNvSpPr/>
          <p:nvPr/>
        </p:nvSpPr>
        <p:spPr>
          <a:xfrm>
            <a:off x="4409439" y="1"/>
            <a:ext cx="7782561" cy="597472"/>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26EA9068-97DE-4B0A-9227-64D44DD24E25}"/>
              </a:ext>
            </a:extLst>
          </p:cNvPr>
          <p:cNvGrpSpPr/>
          <p:nvPr/>
        </p:nvGrpSpPr>
        <p:grpSpPr>
          <a:xfrm>
            <a:off x="0" y="1"/>
            <a:ext cx="6960973" cy="597471"/>
            <a:chOff x="0" y="0"/>
            <a:chExt cx="6023006" cy="1453896"/>
          </a:xfrm>
        </p:grpSpPr>
        <p:sp>
          <p:nvSpPr>
            <p:cNvPr id="7" name="Rectangle 6">
              <a:extLst>
                <a:ext uri="{FF2B5EF4-FFF2-40B4-BE49-F238E27FC236}">
                  <a16:creationId xmlns:a16="http://schemas.microsoft.com/office/drawing/2014/main" id="{5A3C1625-73A4-8864-78FE-183B2D938960}"/>
                </a:ext>
              </a:extLst>
            </p:cNvPr>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a:extLst>
                <a:ext uri="{FF2B5EF4-FFF2-40B4-BE49-F238E27FC236}">
                  <a16:creationId xmlns:a16="http://schemas.microsoft.com/office/drawing/2014/main" id="{A219E00A-177B-AAAE-8604-B0E27CA67F8E}"/>
                </a:ext>
              </a:extLst>
            </p:cNvPr>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a:extLst>
              <a:ext uri="{FF2B5EF4-FFF2-40B4-BE49-F238E27FC236}">
                <a16:creationId xmlns:a16="http://schemas.microsoft.com/office/drawing/2014/main" id="{A337F4E9-84B4-1DF4-0AE8-077852B6BF54}"/>
              </a:ext>
            </a:extLst>
          </p:cNvPr>
          <p:cNvSpPr txBox="1"/>
          <p:nvPr/>
        </p:nvSpPr>
        <p:spPr>
          <a:xfrm>
            <a:off x="94094" y="52514"/>
            <a:ext cx="5269135" cy="492443"/>
          </a:xfrm>
          <a:prstGeom prst="rect">
            <a:avLst/>
          </a:prstGeom>
          <a:noFill/>
        </p:spPr>
        <p:txBody>
          <a:bodyPr wrap="none" rtlCol="0">
            <a:spAutoFit/>
          </a:bodyPr>
          <a:lstStyle/>
          <a:p>
            <a:r>
              <a:rPr lang="el-GR" sz="2600" b="1" dirty="0">
                <a:solidFill>
                  <a:schemeClr val="bg1"/>
                </a:solidFill>
              </a:rPr>
              <a:t>Τεχνικές Οδηγίες - Υποβολή Έκθεσης</a:t>
            </a:r>
            <a:endParaRPr lang="en-GB" sz="2600" b="1" dirty="0">
              <a:solidFill>
                <a:schemeClr val="bg1"/>
              </a:solidFill>
            </a:endParaRPr>
          </a:p>
        </p:txBody>
      </p:sp>
      <p:pic>
        <p:nvPicPr>
          <p:cNvPr id="6" name="Picture 5">
            <a:extLst>
              <a:ext uri="{FF2B5EF4-FFF2-40B4-BE49-F238E27FC236}">
                <a16:creationId xmlns:a16="http://schemas.microsoft.com/office/drawing/2014/main" id="{3DC57A34-C0E2-C788-1DEE-E9C05E0DAF16}"/>
              </a:ext>
            </a:extLst>
          </p:cNvPr>
          <p:cNvPicPr>
            <a:picLocks noChangeAspect="1"/>
          </p:cNvPicPr>
          <p:nvPr/>
        </p:nvPicPr>
        <p:blipFill>
          <a:blip r:embed="rId3"/>
          <a:stretch>
            <a:fillRect/>
          </a:stretch>
        </p:blipFill>
        <p:spPr>
          <a:xfrm>
            <a:off x="34726" y="649984"/>
            <a:ext cx="12122549" cy="6208015"/>
          </a:xfrm>
          <a:prstGeom prst="rect">
            <a:avLst/>
          </a:prstGeom>
        </p:spPr>
      </p:pic>
      <p:sp>
        <p:nvSpPr>
          <p:cNvPr id="5" name="Rectangle 4">
            <a:extLst>
              <a:ext uri="{FF2B5EF4-FFF2-40B4-BE49-F238E27FC236}">
                <a16:creationId xmlns:a16="http://schemas.microsoft.com/office/drawing/2014/main" id="{55A04B94-EBA4-3915-21CC-63073A1BAFBB}"/>
              </a:ext>
            </a:extLst>
          </p:cNvPr>
          <p:cNvSpPr/>
          <p:nvPr/>
        </p:nvSpPr>
        <p:spPr>
          <a:xfrm>
            <a:off x="0" y="597468"/>
            <a:ext cx="1250302" cy="34145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noFill/>
            </a:endParaRPr>
          </a:p>
        </p:txBody>
      </p:sp>
      <p:sp>
        <p:nvSpPr>
          <p:cNvPr id="10" name="Rectangle 9">
            <a:extLst>
              <a:ext uri="{FF2B5EF4-FFF2-40B4-BE49-F238E27FC236}">
                <a16:creationId xmlns:a16="http://schemas.microsoft.com/office/drawing/2014/main" id="{C250E0A3-CA93-F82B-80F1-B81560BD5D8E}"/>
              </a:ext>
            </a:extLst>
          </p:cNvPr>
          <p:cNvSpPr/>
          <p:nvPr/>
        </p:nvSpPr>
        <p:spPr>
          <a:xfrm>
            <a:off x="1990428" y="1701591"/>
            <a:ext cx="1816461" cy="38846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noFill/>
            </a:endParaRPr>
          </a:p>
        </p:txBody>
      </p:sp>
      <p:sp>
        <p:nvSpPr>
          <p:cNvPr id="12" name="Rectangle 11">
            <a:extLst>
              <a:ext uri="{FF2B5EF4-FFF2-40B4-BE49-F238E27FC236}">
                <a16:creationId xmlns:a16="http://schemas.microsoft.com/office/drawing/2014/main" id="{D03F3771-C031-1D58-AD9E-BB9829036BA6}"/>
              </a:ext>
            </a:extLst>
          </p:cNvPr>
          <p:cNvSpPr/>
          <p:nvPr/>
        </p:nvSpPr>
        <p:spPr>
          <a:xfrm>
            <a:off x="34725" y="2593539"/>
            <a:ext cx="1816461" cy="38846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noFill/>
            </a:endParaRPr>
          </a:p>
        </p:txBody>
      </p:sp>
      <p:sp>
        <p:nvSpPr>
          <p:cNvPr id="11" name="Rectangle 10">
            <a:extLst>
              <a:ext uri="{FF2B5EF4-FFF2-40B4-BE49-F238E27FC236}">
                <a16:creationId xmlns:a16="http://schemas.microsoft.com/office/drawing/2014/main" id="{CCEF1967-E580-54E7-112A-67C989340926}"/>
              </a:ext>
            </a:extLst>
          </p:cNvPr>
          <p:cNvSpPr/>
          <p:nvPr/>
        </p:nvSpPr>
        <p:spPr>
          <a:xfrm>
            <a:off x="6811591" y="544957"/>
            <a:ext cx="4997232" cy="2429118"/>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l-GR" sz="1600" dirty="0"/>
              <a:t>Η διαδικασία υποβολής της έκθεσης προόδου είναι η ίδια με την διαδικασία υποβολής τελικής έκθεσης. Θα πρέπει το </a:t>
            </a:r>
            <a:r>
              <a:rPr lang="en-US" sz="1600" dirty="0" err="1"/>
              <a:t>DoH</a:t>
            </a:r>
            <a:r>
              <a:rPr lang="en-US" sz="1600" dirty="0"/>
              <a:t> </a:t>
            </a:r>
            <a:r>
              <a:rPr lang="el-GR" sz="1600" dirty="0"/>
              <a:t>να κατεβεί και να αποθηκευτεί τοπικά στη συσκευή σας, να εκτυπωθεί, να υπογραφεί &amp; να σφραγιστεί από το νόμιμο εκπρόσωπο και να αναρτηθεί στο σχετικό σημείο. Εάν θέλετε να προσθέσετε επιπλέον έγγραφα, μπορείτε να το πράξετε επιλέγοντας </a:t>
            </a:r>
            <a:r>
              <a:rPr lang="en-GB" sz="1600" dirty="0"/>
              <a:t>“Add documents”</a:t>
            </a:r>
            <a:r>
              <a:rPr lang="el-GR" sz="1600" dirty="0"/>
              <a:t>. Τέλος, αφού επιλέξετε όλα τα σχετικά κουτάκια στο </a:t>
            </a:r>
            <a:r>
              <a:rPr lang="en-US" sz="1600" dirty="0"/>
              <a:t>checklist, </a:t>
            </a:r>
            <a:r>
              <a:rPr lang="el-GR" sz="1600" dirty="0"/>
              <a:t>μπορείτε να προχωρήσετε στην υποβολή της έκθεσης.</a:t>
            </a:r>
          </a:p>
        </p:txBody>
      </p:sp>
    </p:spTree>
    <p:extLst>
      <p:ext uri="{BB962C8B-B14F-4D97-AF65-F5344CB8AC3E}">
        <p14:creationId xmlns:p14="http://schemas.microsoft.com/office/powerpoint/2010/main" val="979669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0E7C8-0D0D-FF1E-AD50-BD7B4CE15FC7}"/>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4D44396E-6A25-367F-8ED7-BA7C18A921C5}"/>
              </a:ext>
            </a:extLst>
          </p:cNvPr>
          <p:cNvSpPr/>
          <p:nvPr/>
        </p:nvSpPr>
        <p:spPr>
          <a:xfrm>
            <a:off x="4409439" y="1"/>
            <a:ext cx="7782561" cy="597472"/>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26EA9068-97DE-4B0A-9227-64D44DD24E25}"/>
              </a:ext>
            </a:extLst>
          </p:cNvPr>
          <p:cNvGrpSpPr/>
          <p:nvPr/>
        </p:nvGrpSpPr>
        <p:grpSpPr>
          <a:xfrm>
            <a:off x="0" y="1"/>
            <a:ext cx="6960973" cy="597471"/>
            <a:chOff x="0" y="0"/>
            <a:chExt cx="6023006" cy="1453896"/>
          </a:xfrm>
        </p:grpSpPr>
        <p:sp>
          <p:nvSpPr>
            <p:cNvPr id="7" name="Rectangle 6">
              <a:extLst>
                <a:ext uri="{FF2B5EF4-FFF2-40B4-BE49-F238E27FC236}">
                  <a16:creationId xmlns:a16="http://schemas.microsoft.com/office/drawing/2014/main" id="{5A3C1625-73A4-8864-78FE-183B2D938960}"/>
                </a:ext>
              </a:extLst>
            </p:cNvPr>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a:extLst>
                <a:ext uri="{FF2B5EF4-FFF2-40B4-BE49-F238E27FC236}">
                  <a16:creationId xmlns:a16="http://schemas.microsoft.com/office/drawing/2014/main" id="{A219E00A-177B-AAAE-8604-B0E27CA67F8E}"/>
                </a:ext>
              </a:extLst>
            </p:cNvPr>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a:extLst>
              <a:ext uri="{FF2B5EF4-FFF2-40B4-BE49-F238E27FC236}">
                <a16:creationId xmlns:a16="http://schemas.microsoft.com/office/drawing/2014/main" id="{A337F4E9-84B4-1DF4-0AE8-077852B6BF54}"/>
              </a:ext>
            </a:extLst>
          </p:cNvPr>
          <p:cNvSpPr txBox="1"/>
          <p:nvPr/>
        </p:nvSpPr>
        <p:spPr>
          <a:xfrm>
            <a:off x="94094" y="52514"/>
            <a:ext cx="4306756" cy="492443"/>
          </a:xfrm>
          <a:prstGeom prst="rect">
            <a:avLst/>
          </a:prstGeom>
          <a:noFill/>
        </p:spPr>
        <p:txBody>
          <a:bodyPr wrap="none" rtlCol="0">
            <a:spAutoFit/>
          </a:bodyPr>
          <a:lstStyle/>
          <a:p>
            <a:r>
              <a:rPr lang="el-GR" sz="2600" b="1" dirty="0">
                <a:solidFill>
                  <a:schemeClr val="bg1"/>
                </a:solidFill>
              </a:rPr>
              <a:t>Τεχνικές Οδηγίες - Σύνδεσμος</a:t>
            </a:r>
            <a:endParaRPr lang="en-GB" sz="2600" b="1" dirty="0">
              <a:solidFill>
                <a:schemeClr val="bg1"/>
              </a:solidFill>
            </a:endParaRPr>
          </a:p>
        </p:txBody>
      </p:sp>
      <p:sp>
        <p:nvSpPr>
          <p:cNvPr id="3" name="TextBox 2">
            <a:extLst>
              <a:ext uri="{FF2B5EF4-FFF2-40B4-BE49-F238E27FC236}">
                <a16:creationId xmlns:a16="http://schemas.microsoft.com/office/drawing/2014/main" id="{4E13840B-EA59-16A6-FFE6-350107220379}"/>
              </a:ext>
            </a:extLst>
          </p:cNvPr>
          <p:cNvSpPr txBox="1"/>
          <p:nvPr/>
        </p:nvSpPr>
        <p:spPr>
          <a:xfrm>
            <a:off x="2615580" y="2367438"/>
            <a:ext cx="7258050" cy="1477328"/>
          </a:xfrm>
          <a:prstGeom prst="rect">
            <a:avLst/>
          </a:prstGeom>
          <a:noFill/>
        </p:spPr>
        <p:txBody>
          <a:bodyPr wrap="square" rtlCol="0">
            <a:spAutoFit/>
          </a:bodyPr>
          <a:lstStyle/>
          <a:p>
            <a:pPr algn="ctr"/>
            <a:r>
              <a:rPr lang="el-GR" dirty="0"/>
              <a:t>Όλες τις Τεχνικές Οδηγίες που αφορούν την επεξεργασία και διαχείριση των Εκθέσεων Προόδου τις βρίσκετε εδώ:</a:t>
            </a:r>
          </a:p>
          <a:p>
            <a:pPr algn="ctr"/>
            <a:endParaRPr lang="el-GR" dirty="0"/>
          </a:p>
          <a:p>
            <a:pPr algn="ctr"/>
            <a:r>
              <a:rPr lang="en-US" sz="1800" u="sng" dirty="0">
                <a:solidFill>
                  <a:srgbClr val="467886"/>
                </a:solidFill>
                <a:effectLst/>
                <a:latin typeface="Aptos" panose="020B0004020202020204" pitchFamily="34" charset="0"/>
                <a:ea typeface="Calibri" panose="020F0502020204030204" pitchFamily="34" charset="0"/>
                <a:cs typeface="Calibri" panose="020F0502020204030204" pitchFamily="34" charset="0"/>
                <a:hlinkClick r:id="rId3"/>
              </a:rPr>
              <a:t>https://wikis.ec.europa.eu/display/NAITDOC/How+to+complete+and+submit+an+Accreditation+Progress+Report</a:t>
            </a:r>
            <a:endParaRPr lang="en-GB" dirty="0"/>
          </a:p>
        </p:txBody>
      </p:sp>
    </p:spTree>
    <p:extLst>
      <p:ext uri="{BB962C8B-B14F-4D97-AF65-F5344CB8AC3E}">
        <p14:creationId xmlns:p14="http://schemas.microsoft.com/office/powerpoint/2010/main" val="1147776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39" y="1"/>
            <a:ext cx="7782561" cy="597472"/>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1"/>
            <a:ext cx="6960973" cy="597471"/>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Rectangle 2">
            <a:extLst>
              <a:ext uri="{FF2B5EF4-FFF2-40B4-BE49-F238E27FC236}">
                <a16:creationId xmlns:a16="http://schemas.microsoft.com/office/drawing/2014/main" id="{80B143C7-6C73-15E8-1D0E-5D4444D1CEB2}"/>
              </a:ext>
            </a:extLst>
          </p:cNvPr>
          <p:cNvSpPr>
            <a:spLocks noChangeArrowheads="1"/>
          </p:cNvSpPr>
          <p:nvPr/>
        </p:nvSpPr>
        <p:spPr bwMode="auto">
          <a:xfrm>
            <a:off x="275249" y="871671"/>
            <a:ext cx="11570006"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348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708B13A5-9EC4-4E6D-E541-6E659DF6C75B}"/>
              </a:ext>
            </a:extLst>
          </p:cNvPr>
          <p:cNvSpPr txBox="1"/>
          <p:nvPr/>
        </p:nvSpPr>
        <p:spPr>
          <a:xfrm>
            <a:off x="113324" y="871671"/>
            <a:ext cx="11498510" cy="1169551"/>
          </a:xfrm>
          <a:prstGeom prst="rect">
            <a:avLst/>
          </a:prstGeom>
          <a:noFill/>
        </p:spPr>
        <p:txBody>
          <a:bodyPr wrap="square">
            <a:spAutoFit/>
          </a:bodyPr>
          <a:lstStyle/>
          <a:p>
            <a:pPr algn="ctr">
              <a:lnSpc>
                <a:spcPct val="150000"/>
              </a:lnSpc>
            </a:pPr>
            <a:r>
              <a:rPr lang="el-GR"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Για απορίες μπορείτε να επικοινωνήσετε με τις ακόλουθες λειτουργούς:</a:t>
            </a:r>
          </a:p>
          <a:p>
            <a:pPr algn="ctr">
              <a:lnSpc>
                <a:spcPct val="150000"/>
              </a:lnSpc>
            </a:pPr>
            <a:endParaRPr lang="el-GR"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fontAlgn="t">
              <a:buFont typeface="Arial" panose="020B0604020202020204" pitchFamily="34" charset="0"/>
              <a:buChar char="•"/>
            </a:pPr>
            <a:endParaRPr lang="el-GR" sz="1600" dirty="0">
              <a:solidFill>
                <a:srgbClr val="172B4D"/>
              </a:solidFill>
            </a:endParaRPr>
          </a:p>
        </p:txBody>
      </p:sp>
      <p:sp>
        <p:nvSpPr>
          <p:cNvPr id="6" name="TextBox 5">
            <a:extLst>
              <a:ext uri="{FF2B5EF4-FFF2-40B4-BE49-F238E27FC236}">
                <a16:creationId xmlns:a16="http://schemas.microsoft.com/office/drawing/2014/main" id="{E7720007-B1E2-F335-DF48-33D16EA8551D}"/>
              </a:ext>
            </a:extLst>
          </p:cNvPr>
          <p:cNvSpPr txBox="1"/>
          <p:nvPr/>
        </p:nvSpPr>
        <p:spPr>
          <a:xfrm>
            <a:off x="1302266" y="2017560"/>
            <a:ext cx="4097007" cy="2957861"/>
          </a:xfrm>
          <a:prstGeom prst="rect">
            <a:avLst/>
          </a:prstGeom>
          <a:noFill/>
        </p:spPr>
        <p:txBody>
          <a:bodyPr wrap="square">
            <a:spAutoFit/>
          </a:bodyPr>
          <a:lstStyle/>
          <a:p>
            <a:pPr algn="ctr">
              <a:lnSpc>
                <a:spcPct val="150000"/>
              </a:lnSpc>
            </a:pPr>
            <a:r>
              <a:rPr lang="el-GR"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Μαριάννα </a:t>
            </a:r>
            <a:r>
              <a:rPr lang="el-GR"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Αραούζου</a:t>
            </a:r>
            <a:endParaRPr lang="el-GR"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gn="ctr">
              <a:lnSpc>
                <a:spcPct val="150000"/>
              </a:lnSpc>
            </a:pPr>
            <a:r>
              <a:rPr lang="el-GR"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Λειτουργός Προγραμμάτων </a:t>
            </a:r>
          </a:p>
          <a:p>
            <a:pPr algn="ctr">
              <a:lnSpc>
                <a:spcPct val="150000"/>
              </a:lnSpc>
            </a:pPr>
            <a:r>
              <a:rPr lang="el-GR"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Βασική Δράση 1</a:t>
            </a:r>
          </a:p>
          <a:p>
            <a:pPr algn="ctr">
              <a:lnSpc>
                <a:spcPct val="150000"/>
              </a:lnSpc>
            </a:pPr>
            <a:r>
              <a:rPr lang="el-GR" i="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Εκπαίδευση Ενηλίκων, Σχολική Εκπαίδευση (ΚΑ121)</a:t>
            </a:r>
            <a:endPar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gn="ctr">
              <a:lnSpc>
                <a:spcPct val="150000"/>
              </a:lnSpc>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Τηλέφωνο</a:t>
            </a:r>
            <a:r>
              <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(+357) -</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22448861</a:t>
            </a:r>
          </a:p>
          <a:p>
            <a:pPr algn="ctr">
              <a:lnSpc>
                <a:spcPct val="150000"/>
              </a:lnSpc>
            </a:pPr>
            <a:r>
              <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email: </a:t>
            </a:r>
            <a:r>
              <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hlinkClick r:id="rId3"/>
              </a:rPr>
              <a:t>maraouzou@idep.org.cy</a:t>
            </a:r>
            <a:r>
              <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p>
        </p:txBody>
      </p:sp>
      <p:sp>
        <p:nvSpPr>
          <p:cNvPr id="10" name="TextBox 9">
            <a:extLst>
              <a:ext uri="{FF2B5EF4-FFF2-40B4-BE49-F238E27FC236}">
                <a16:creationId xmlns:a16="http://schemas.microsoft.com/office/drawing/2014/main" id="{4DA250CA-3198-F450-EB4D-CAAE92F6AB9E}"/>
              </a:ext>
            </a:extLst>
          </p:cNvPr>
          <p:cNvSpPr txBox="1"/>
          <p:nvPr/>
        </p:nvSpPr>
        <p:spPr>
          <a:xfrm>
            <a:off x="6252215" y="2041222"/>
            <a:ext cx="4097007" cy="2957861"/>
          </a:xfrm>
          <a:prstGeom prst="rect">
            <a:avLst/>
          </a:prstGeom>
          <a:noFill/>
        </p:spPr>
        <p:txBody>
          <a:bodyPr wrap="square">
            <a:spAutoFit/>
          </a:bodyPr>
          <a:lstStyle/>
          <a:p>
            <a:pPr algn="ctr">
              <a:lnSpc>
                <a:spcPct val="150000"/>
              </a:lnSpc>
            </a:pPr>
            <a:r>
              <a:rPr lang="el-GR"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Στέλλα </a:t>
            </a:r>
            <a:r>
              <a:rPr lang="el-GR"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Λεωνίδου</a:t>
            </a:r>
            <a:endParaRPr lang="el-GR"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gn="ctr">
              <a:lnSpc>
                <a:spcPct val="150000"/>
              </a:lnSpc>
            </a:pPr>
            <a:r>
              <a:rPr lang="el-GR"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Συντονίστρια</a:t>
            </a:r>
          </a:p>
          <a:p>
            <a:pPr algn="ctr">
              <a:lnSpc>
                <a:spcPct val="150000"/>
              </a:lnSpc>
            </a:pPr>
            <a:r>
              <a:rPr lang="el-GR"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Βασική Δράση 1</a:t>
            </a:r>
          </a:p>
          <a:p>
            <a:pPr algn="ctr">
              <a:lnSpc>
                <a:spcPct val="150000"/>
              </a:lnSpc>
            </a:pPr>
            <a:r>
              <a:rPr lang="el-GR" i="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Επαγγελματική Εκπαίδευση και Κατάρτιση (ΚΑ121)</a:t>
            </a:r>
            <a:endPar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gn="ctr">
              <a:lnSpc>
                <a:spcPct val="150000"/>
              </a:lnSpc>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Τηλέφωνο</a:t>
            </a:r>
            <a:r>
              <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(+357) -</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22448894</a:t>
            </a:r>
          </a:p>
          <a:p>
            <a:pPr algn="ctr">
              <a:lnSpc>
                <a:spcPct val="150000"/>
              </a:lnSpc>
            </a:pPr>
            <a:r>
              <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email: </a:t>
            </a:r>
            <a:r>
              <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hlinkClick r:id="rId3"/>
              </a:rPr>
              <a:t>sleonidou@idep.org.cy</a:t>
            </a:r>
            <a:r>
              <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p>
        </p:txBody>
      </p:sp>
      <p:sp>
        <p:nvSpPr>
          <p:cNvPr id="11" name="Rectangle: Rounded Corners 10">
            <a:extLst>
              <a:ext uri="{FF2B5EF4-FFF2-40B4-BE49-F238E27FC236}">
                <a16:creationId xmlns:a16="http://schemas.microsoft.com/office/drawing/2014/main" id="{B171FE2C-BD5F-58EF-6255-B7D633976823}"/>
              </a:ext>
            </a:extLst>
          </p:cNvPr>
          <p:cNvSpPr/>
          <p:nvPr/>
        </p:nvSpPr>
        <p:spPr>
          <a:xfrm>
            <a:off x="1332747" y="1654629"/>
            <a:ext cx="4036047" cy="36837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FD76AA22-90F7-0296-B61D-C8796EC725C9}"/>
              </a:ext>
            </a:extLst>
          </p:cNvPr>
          <p:cNvSpPr/>
          <p:nvPr/>
        </p:nvSpPr>
        <p:spPr>
          <a:xfrm>
            <a:off x="6426291" y="1654629"/>
            <a:ext cx="4036047" cy="36837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14695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39" y="1"/>
            <a:ext cx="7782561" cy="597472"/>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1"/>
            <a:ext cx="6960973" cy="597471"/>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162037" y="52514"/>
            <a:ext cx="7840801" cy="492443"/>
          </a:xfrm>
          <a:prstGeom prst="rect">
            <a:avLst/>
          </a:prstGeom>
          <a:noFill/>
        </p:spPr>
        <p:txBody>
          <a:bodyPr wrap="none" rtlCol="0">
            <a:spAutoFit/>
          </a:bodyPr>
          <a:lstStyle/>
          <a:p>
            <a:r>
              <a:rPr lang="el-GR" sz="2600" b="1" dirty="0">
                <a:solidFill>
                  <a:schemeClr val="bg1"/>
                </a:solidFill>
              </a:rPr>
              <a:t>ΕΚΘΕΣΗ ΠΡΟΟΔΟΥ ΣΧΕΔΙΩΝ ΚΑ120 – Γενική Ενημέρωση</a:t>
            </a:r>
            <a:endParaRPr lang="en-GB" sz="2600" b="1" dirty="0">
              <a:solidFill>
                <a:schemeClr val="bg1"/>
              </a:solidFill>
            </a:endParaRPr>
          </a:p>
        </p:txBody>
      </p:sp>
      <p:sp>
        <p:nvSpPr>
          <p:cNvPr id="3" name="Rectangle 2"/>
          <p:cNvSpPr/>
          <p:nvPr/>
        </p:nvSpPr>
        <p:spPr>
          <a:xfrm>
            <a:off x="362334" y="1020412"/>
            <a:ext cx="11289735" cy="5106526"/>
          </a:xfrm>
          <a:prstGeom prst="rect">
            <a:avLst/>
          </a:prstGeom>
        </p:spPr>
        <p:txBody>
          <a:bodyPr wrap="square">
            <a:spAutoFit/>
          </a:bodyPr>
          <a:lstStyle/>
          <a:p>
            <a:pPr marR="64135" algn="just">
              <a:spcBef>
                <a:spcPts val="495"/>
              </a:spcBef>
            </a:pPr>
            <a:endParaRPr lang="el-GR" dirty="0">
              <a:solidFill>
                <a:schemeClr val="tx1">
                  <a:lumMod val="75000"/>
                  <a:lumOff val="25000"/>
                </a:schemeClr>
              </a:solidFill>
              <a:ea typeface="Calibri" panose="020F0502020204030204" pitchFamily="34" charset="0"/>
              <a:cs typeface="Calibri" panose="020F0502020204030204" pitchFamily="34" charset="0"/>
            </a:endParaRPr>
          </a:p>
          <a:p>
            <a:pPr marR="64135" algn="just">
              <a:spcBef>
                <a:spcPts val="495"/>
              </a:spcBef>
            </a:pPr>
            <a:r>
              <a:rPr lang="el-GR" dirty="0">
                <a:solidFill>
                  <a:schemeClr val="tx1">
                    <a:lumMod val="75000"/>
                    <a:lumOff val="25000"/>
                  </a:schemeClr>
                </a:solidFill>
                <a:ea typeface="Calibri" panose="020F0502020204030204" pitchFamily="34" charset="0"/>
                <a:cs typeface="Calibri" panose="020F0502020204030204" pitchFamily="34" charset="0"/>
              </a:rPr>
              <a:t>Η έκθεση προόδου αποτελείται από 3 μέρη, ως ακολούθως:</a:t>
            </a:r>
          </a:p>
          <a:p>
            <a:pPr marL="285750" marR="64135" indent="-285750" algn="just">
              <a:spcBef>
                <a:spcPts val="495"/>
              </a:spcBef>
              <a:buFont typeface="Arial" panose="020B0604020202020204" pitchFamily="34" charset="0"/>
              <a:buChar char="•"/>
            </a:pPr>
            <a:r>
              <a:rPr lang="el-GR" dirty="0">
                <a:solidFill>
                  <a:srgbClr val="FF0000"/>
                </a:solidFill>
                <a:ea typeface="Calibri" panose="020F0502020204030204" pitchFamily="34" charset="0"/>
                <a:cs typeface="Calibri" panose="020F0502020204030204" pitchFamily="34" charset="0"/>
              </a:rPr>
              <a:t>Τήρηση των προτύπων ποιότητας του Προγράμματος Erasmus</a:t>
            </a:r>
            <a:r>
              <a:rPr lang="en-US" dirty="0">
                <a:solidFill>
                  <a:srgbClr val="FF0000"/>
                </a:solidFill>
                <a:ea typeface="Calibri" panose="020F0502020204030204" pitchFamily="34" charset="0"/>
                <a:cs typeface="Calibri" panose="020F0502020204030204" pitchFamily="34" charset="0"/>
              </a:rPr>
              <a:t> (</a:t>
            </a:r>
            <a:r>
              <a:rPr lang="el-GR" i="1" dirty="0">
                <a:solidFill>
                  <a:srgbClr val="FF0000"/>
                </a:solidFill>
                <a:ea typeface="Calibri" panose="020F0502020204030204" pitchFamily="34" charset="0"/>
                <a:cs typeface="Calibri" panose="020F0502020204030204" pitchFamily="34" charset="0"/>
              </a:rPr>
              <a:t>Ε</a:t>
            </a:r>
            <a:r>
              <a:rPr lang="en-US" i="1" dirty="0" err="1">
                <a:solidFill>
                  <a:srgbClr val="FF0000"/>
                </a:solidFill>
                <a:ea typeface="Calibri" panose="020F0502020204030204" pitchFamily="34" charset="0"/>
                <a:cs typeface="Calibri" panose="020F0502020204030204" pitchFamily="34" charset="0"/>
              </a:rPr>
              <a:t>rasmus</a:t>
            </a:r>
            <a:r>
              <a:rPr lang="en-US" i="1" dirty="0">
                <a:solidFill>
                  <a:srgbClr val="FF0000"/>
                </a:solidFill>
                <a:ea typeface="Calibri" panose="020F0502020204030204" pitchFamily="34" charset="0"/>
                <a:cs typeface="Calibri" panose="020F0502020204030204" pitchFamily="34" charset="0"/>
              </a:rPr>
              <a:t> Quality Standards Report</a:t>
            </a:r>
            <a:r>
              <a:rPr lang="en-US" dirty="0">
                <a:solidFill>
                  <a:srgbClr val="FF0000"/>
                </a:solidFill>
                <a:ea typeface="Calibri" panose="020F0502020204030204" pitchFamily="34" charset="0"/>
                <a:cs typeface="Calibri" panose="020F0502020204030204" pitchFamily="34" charset="0"/>
              </a:rPr>
              <a:t>)</a:t>
            </a:r>
            <a:r>
              <a:rPr lang="el-GR" dirty="0">
                <a:solidFill>
                  <a:srgbClr val="FF0000"/>
                </a:solidFill>
                <a:ea typeface="Calibri" panose="020F0502020204030204" pitchFamily="34" charset="0"/>
                <a:cs typeface="Calibri" panose="020F0502020204030204" pitchFamily="34" charset="0"/>
              </a:rPr>
              <a:t> </a:t>
            </a:r>
            <a:r>
              <a:rPr lang="el-GR" dirty="0">
                <a:ea typeface="Calibri" panose="020F0502020204030204" pitchFamily="34" charset="0"/>
                <a:cs typeface="Calibri" panose="020F0502020204030204" pitchFamily="34" charset="0"/>
                <a:sym typeface="Wingdings" panose="05000000000000000000" pitchFamily="2" charset="2"/>
              </a:rPr>
              <a:t>50 μονάδες</a:t>
            </a:r>
            <a:endParaRPr lang="el-GR" dirty="0">
              <a:ea typeface="Calibri" panose="020F0502020204030204" pitchFamily="34" charset="0"/>
              <a:cs typeface="Calibri" panose="020F0502020204030204" pitchFamily="34" charset="0"/>
            </a:endParaRPr>
          </a:p>
          <a:p>
            <a:pPr marL="285750" marR="64135" indent="-285750" algn="just">
              <a:spcBef>
                <a:spcPts val="495"/>
              </a:spcBef>
              <a:buFont typeface="Arial" panose="020B0604020202020204" pitchFamily="34" charset="0"/>
              <a:buChar char="•"/>
            </a:pPr>
            <a:r>
              <a:rPr lang="el-GR" dirty="0">
                <a:solidFill>
                  <a:srgbClr val="FF0000"/>
                </a:solidFill>
                <a:ea typeface="Calibri" panose="020F0502020204030204" pitchFamily="34" charset="0"/>
                <a:cs typeface="Calibri" panose="020F0502020204030204" pitchFamily="34" charset="0"/>
              </a:rPr>
              <a:t>Πρόοδος ως προς την επίτευξη των  στόχων του </a:t>
            </a:r>
            <a:r>
              <a:rPr lang="el-GR" dirty="0" err="1">
                <a:solidFill>
                  <a:srgbClr val="FF0000"/>
                </a:solidFill>
                <a:ea typeface="Calibri" panose="020F0502020204030204" pitchFamily="34" charset="0"/>
                <a:cs typeface="Calibri" panose="020F0502020204030204" pitchFamily="34" charset="0"/>
              </a:rPr>
              <a:t>Erasmu</a:t>
            </a:r>
            <a:r>
              <a:rPr lang="en-US" dirty="0">
                <a:solidFill>
                  <a:srgbClr val="FF0000"/>
                </a:solidFill>
                <a:ea typeface="Calibri" panose="020F0502020204030204" pitchFamily="34" charset="0"/>
                <a:cs typeface="Calibri" panose="020F0502020204030204" pitchFamily="34" charset="0"/>
              </a:rPr>
              <a:t>s Plan</a:t>
            </a:r>
            <a:r>
              <a:rPr lang="el-GR" dirty="0">
                <a:solidFill>
                  <a:srgbClr val="FF0000"/>
                </a:solidFill>
                <a:ea typeface="Calibri" panose="020F0502020204030204" pitchFamily="34" charset="0"/>
                <a:cs typeface="Calibri" panose="020F0502020204030204" pitchFamily="34" charset="0"/>
              </a:rPr>
              <a:t>,</a:t>
            </a:r>
            <a:r>
              <a:rPr lang="en-US" dirty="0">
                <a:solidFill>
                  <a:srgbClr val="FF0000"/>
                </a:solidFill>
                <a:ea typeface="Calibri" panose="020F0502020204030204" pitchFamily="34" charset="0"/>
                <a:cs typeface="Calibri" panose="020F0502020204030204" pitchFamily="34" charset="0"/>
              </a:rPr>
              <a:t> (</a:t>
            </a:r>
            <a:r>
              <a:rPr lang="en-US" b="0" i="1" u="none" strike="noStrike" dirty="0">
                <a:solidFill>
                  <a:srgbClr val="FF0000"/>
                </a:solidFill>
                <a:effectLst/>
              </a:rPr>
              <a:t>Erasmus Plan/Activity Plan progress report</a:t>
            </a:r>
            <a:r>
              <a:rPr lang="en-US" b="0" i="0" u="none" strike="noStrike" dirty="0">
                <a:solidFill>
                  <a:srgbClr val="FF0000"/>
                </a:solidFill>
                <a:effectLst/>
              </a:rPr>
              <a:t>)</a:t>
            </a:r>
            <a:r>
              <a:rPr lang="el-GR" b="0" i="0" u="none" strike="noStrike" dirty="0">
                <a:solidFill>
                  <a:srgbClr val="FF0000"/>
                </a:solidFill>
                <a:effectLst/>
              </a:rPr>
              <a:t> </a:t>
            </a:r>
            <a:r>
              <a:rPr lang="el-GR" b="0" i="0" u="none" strike="noStrike" dirty="0">
                <a:effectLst/>
                <a:sym typeface="Wingdings" panose="05000000000000000000" pitchFamily="2" charset="2"/>
              </a:rPr>
              <a:t> 50 μονάδες</a:t>
            </a:r>
            <a:endParaRPr lang="en-US" dirty="0">
              <a:ea typeface="Calibri" panose="020F0502020204030204" pitchFamily="34" charset="0"/>
              <a:cs typeface="Calibri" panose="020F0502020204030204" pitchFamily="34" charset="0"/>
            </a:endParaRPr>
          </a:p>
          <a:p>
            <a:pPr marL="285750" marR="64135" indent="-285750" algn="just">
              <a:spcBef>
                <a:spcPts val="495"/>
              </a:spcBef>
              <a:buFont typeface="Arial" panose="020B0604020202020204" pitchFamily="34" charset="0"/>
              <a:buChar char="•"/>
            </a:pPr>
            <a:r>
              <a:rPr lang="el-GR" dirty="0" err="1">
                <a:solidFill>
                  <a:srgbClr val="FF0000"/>
                </a:solidFill>
                <a:ea typeface="Calibri" panose="020F0502020204030204" pitchFamily="34" charset="0"/>
                <a:cs typeface="Calibri" panose="020F0502020204030204" pitchFamily="34" charset="0"/>
              </a:rPr>
              <a:t>Επικαιροποίηση</a:t>
            </a:r>
            <a:r>
              <a:rPr lang="el-GR" dirty="0">
                <a:solidFill>
                  <a:srgbClr val="FF0000"/>
                </a:solidFill>
                <a:ea typeface="Calibri" panose="020F0502020204030204" pitchFamily="34" charset="0"/>
                <a:cs typeface="Calibri" panose="020F0502020204030204" pitchFamily="34" charset="0"/>
              </a:rPr>
              <a:t> του</a:t>
            </a:r>
            <a:r>
              <a:rPr lang="en-US" dirty="0">
                <a:solidFill>
                  <a:srgbClr val="FF0000"/>
                </a:solidFill>
                <a:ea typeface="Calibri" panose="020F0502020204030204" pitchFamily="34" charset="0"/>
                <a:cs typeface="Calibri" panose="020F0502020204030204" pitchFamily="34" charset="0"/>
              </a:rPr>
              <a:t> </a:t>
            </a:r>
            <a:r>
              <a:rPr lang="en-GB" dirty="0">
                <a:solidFill>
                  <a:srgbClr val="FF0000"/>
                </a:solidFill>
                <a:ea typeface="Calibri" panose="020F0502020204030204" pitchFamily="34" charset="0"/>
                <a:cs typeface="Calibri" panose="020F0502020204030204" pitchFamily="34" charset="0"/>
              </a:rPr>
              <a:t>Erasmus Plan</a:t>
            </a:r>
            <a:r>
              <a:rPr lang="el-GR" dirty="0">
                <a:solidFill>
                  <a:srgbClr val="FF0000"/>
                </a:solidFill>
                <a:ea typeface="Calibri" panose="020F0502020204030204" pitchFamily="34" charset="0"/>
                <a:cs typeface="Calibri" panose="020F0502020204030204" pitchFamily="34" charset="0"/>
              </a:rPr>
              <a:t> </a:t>
            </a:r>
            <a:r>
              <a:rPr lang="el-GR" dirty="0">
                <a:ea typeface="Calibri" panose="020F0502020204030204" pitchFamily="34" charset="0"/>
                <a:cs typeface="Calibri" panose="020F0502020204030204" pitchFamily="34" charset="0"/>
                <a:sym typeface="Wingdings" panose="05000000000000000000" pitchFamily="2" charset="2"/>
              </a:rPr>
              <a:t> Δεν βαθμολογείται, μόνο αξιολογείται η καταλληλότητα των νέων στόχων </a:t>
            </a:r>
            <a:endParaRPr lang="el-GR" dirty="0">
              <a:ea typeface="Calibri" panose="020F0502020204030204" pitchFamily="34" charset="0"/>
              <a:cs typeface="Calibri" panose="020F0502020204030204" pitchFamily="34" charset="0"/>
            </a:endParaRPr>
          </a:p>
          <a:p>
            <a:pPr marR="64135" algn="just">
              <a:spcBef>
                <a:spcPts val="495"/>
              </a:spcBef>
            </a:pPr>
            <a:endParaRPr lang="el-GR" dirty="0">
              <a:ea typeface="Calibri" panose="020F0502020204030204" pitchFamily="34" charset="0"/>
              <a:cs typeface="Calibri" panose="020F0502020204030204" pitchFamily="34" charset="0"/>
            </a:endParaRPr>
          </a:p>
          <a:p>
            <a:pPr marR="64135" algn="just">
              <a:spcBef>
                <a:spcPts val="495"/>
              </a:spcBef>
            </a:pPr>
            <a:endParaRPr lang="el-GR" dirty="0">
              <a:solidFill>
                <a:srgbClr val="FF0000"/>
              </a:solidFill>
              <a:ea typeface="Calibri" panose="020F0502020204030204" pitchFamily="34" charset="0"/>
              <a:cs typeface="Calibri" panose="020F0502020204030204" pitchFamily="34" charset="0"/>
            </a:endParaRPr>
          </a:p>
          <a:p>
            <a:pPr marR="64135" algn="just">
              <a:spcBef>
                <a:spcPts val="495"/>
              </a:spcBef>
            </a:pPr>
            <a:r>
              <a:rPr lang="el-GR" b="1" dirty="0">
                <a:solidFill>
                  <a:srgbClr val="FF0000"/>
                </a:solidFill>
                <a:ea typeface="Calibri" panose="020F0502020204030204" pitchFamily="34" charset="0"/>
                <a:cs typeface="Calibri" panose="020F0502020204030204" pitchFamily="34" charset="0"/>
              </a:rPr>
              <a:t>!</a:t>
            </a:r>
            <a:r>
              <a:rPr lang="el-GR" i="1" dirty="0">
                <a:solidFill>
                  <a:schemeClr val="tx1">
                    <a:lumMod val="75000"/>
                    <a:lumOff val="25000"/>
                  </a:schemeClr>
                </a:solidFill>
                <a:ea typeface="Calibri" panose="020F0502020204030204" pitchFamily="34" charset="0"/>
                <a:cs typeface="Calibri" panose="020F0502020204030204" pitchFamily="34" charset="0"/>
              </a:rPr>
              <a:t> </a:t>
            </a:r>
            <a:r>
              <a:rPr lang="en-US" i="1" dirty="0">
                <a:solidFill>
                  <a:schemeClr val="tx1">
                    <a:lumMod val="75000"/>
                    <a:lumOff val="25000"/>
                  </a:schemeClr>
                </a:solidFill>
                <a:ea typeface="Calibri" panose="020F0502020204030204" pitchFamily="34" charset="0"/>
                <a:cs typeface="Calibri" panose="020F0502020204030204" pitchFamily="34" charset="0"/>
              </a:rPr>
              <a:t>   </a:t>
            </a:r>
            <a:r>
              <a:rPr lang="el-GR" i="1" dirty="0">
                <a:solidFill>
                  <a:schemeClr val="tx1">
                    <a:lumMod val="75000"/>
                    <a:lumOff val="25000"/>
                  </a:schemeClr>
                </a:solidFill>
                <a:ea typeface="Calibri" panose="020F0502020204030204" pitchFamily="34" charset="0"/>
                <a:cs typeface="Calibri" panose="020F0502020204030204" pitchFamily="34" charset="0"/>
              </a:rPr>
              <a:t>Η Εθνική Υπηρεσία μπορεί να ζητήσει τα τρία αυτά μέρη να συμπληρωθούν ταυτόχρονα ή ξεχωριστά</a:t>
            </a:r>
            <a:endParaRPr lang="el-GR" dirty="0">
              <a:solidFill>
                <a:schemeClr val="tx1">
                  <a:lumMod val="75000"/>
                  <a:lumOff val="25000"/>
                </a:schemeClr>
              </a:solidFill>
              <a:ea typeface="Calibri" panose="020F0502020204030204" pitchFamily="34" charset="0"/>
              <a:cs typeface="Calibri" panose="020F0502020204030204" pitchFamily="34" charset="0"/>
            </a:endParaRPr>
          </a:p>
          <a:p>
            <a:pPr marR="64135" algn="just">
              <a:spcBef>
                <a:spcPts val="495"/>
              </a:spcBef>
            </a:pPr>
            <a:r>
              <a:rPr lang="el-GR" b="1" dirty="0">
                <a:solidFill>
                  <a:srgbClr val="FF0000"/>
                </a:solidFill>
                <a:ea typeface="Calibri" panose="020F0502020204030204" pitchFamily="34" charset="0"/>
                <a:cs typeface="Calibri" panose="020F0502020204030204" pitchFamily="34" charset="0"/>
              </a:rPr>
              <a:t>!! </a:t>
            </a:r>
            <a:r>
              <a:rPr lang="en-US" i="1" dirty="0">
                <a:solidFill>
                  <a:schemeClr val="tx1">
                    <a:lumMod val="75000"/>
                    <a:lumOff val="25000"/>
                  </a:schemeClr>
                </a:solidFill>
                <a:ea typeface="Calibri" panose="020F0502020204030204" pitchFamily="34" charset="0"/>
                <a:cs typeface="Calibri" panose="020F0502020204030204" pitchFamily="34" charset="0"/>
              </a:rPr>
              <a:t>B</a:t>
            </a:r>
            <a:r>
              <a:rPr lang="el-GR" i="1" dirty="0" err="1">
                <a:solidFill>
                  <a:schemeClr val="tx1">
                    <a:lumMod val="75000"/>
                    <a:lumOff val="25000"/>
                  </a:schemeClr>
                </a:solidFill>
                <a:ea typeface="Calibri" panose="020F0502020204030204" pitchFamily="34" charset="0"/>
                <a:cs typeface="Calibri" panose="020F0502020204030204" pitchFamily="34" charset="0"/>
              </a:rPr>
              <a:t>άσει</a:t>
            </a:r>
            <a:r>
              <a:rPr lang="el-GR" i="1" dirty="0">
                <a:solidFill>
                  <a:schemeClr val="tx1">
                    <a:lumMod val="75000"/>
                    <a:lumOff val="25000"/>
                  </a:schemeClr>
                </a:solidFill>
                <a:ea typeface="Calibri" panose="020F0502020204030204" pitchFamily="34" charset="0"/>
                <a:cs typeface="Calibri" panose="020F0502020204030204" pitchFamily="34" charset="0"/>
              </a:rPr>
              <a:t> των επιδόσεων του Διαπιστευμένου Οργανισμού, η ΕΥ μπορεί να τροποποιήσει τον αριθμό και το χρονοδιάγραμμα των Εκθέσεων Προόδου</a:t>
            </a:r>
          </a:p>
          <a:p>
            <a:pPr marR="64135" algn="just">
              <a:spcBef>
                <a:spcPts val="495"/>
              </a:spcBef>
            </a:pPr>
            <a:endParaRPr lang="el-GR" dirty="0">
              <a:solidFill>
                <a:schemeClr val="tx1">
                  <a:lumMod val="75000"/>
                  <a:lumOff val="25000"/>
                </a:schemeClr>
              </a:solidFill>
              <a:ea typeface="Calibri" panose="020F0502020204030204" pitchFamily="34" charset="0"/>
              <a:cs typeface="Calibri" panose="020F0502020204030204" pitchFamily="34" charset="0"/>
            </a:endParaRPr>
          </a:p>
          <a:p>
            <a:pPr marR="64135" algn="just">
              <a:spcBef>
                <a:spcPts val="495"/>
              </a:spcBef>
            </a:pPr>
            <a:endParaRPr lang="el-GR" sz="1600" u="sng" dirty="0">
              <a:solidFill>
                <a:schemeClr val="tx1">
                  <a:lumMod val="75000"/>
                  <a:lumOff val="25000"/>
                </a:schemeClr>
              </a:solidFill>
              <a:ea typeface="Calibri" panose="020F0502020204030204" pitchFamily="34" charset="0"/>
              <a:cs typeface="Calibri" panose="020F0502020204030204" pitchFamily="34" charset="0"/>
            </a:endParaRPr>
          </a:p>
          <a:p>
            <a:pPr marR="64135" algn="just">
              <a:spcBef>
                <a:spcPts val="495"/>
              </a:spcBef>
            </a:pPr>
            <a:r>
              <a:rPr lang="el-GR" sz="1600" u="sng" dirty="0">
                <a:solidFill>
                  <a:schemeClr val="tx1">
                    <a:lumMod val="75000"/>
                    <a:lumOff val="25000"/>
                  </a:schemeClr>
                </a:solidFill>
                <a:ea typeface="Calibri" panose="020F0502020204030204" pitchFamily="34" charset="0"/>
                <a:cs typeface="Calibri" panose="020F0502020204030204" pitchFamily="34" charset="0"/>
              </a:rPr>
              <a:t>Σημείωση</a:t>
            </a:r>
            <a:r>
              <a:rPr lang="el-GR" sz="1600" dirty="0">
                <a:solidFill>
                  <a:schemeClr val="tx1">
                    <a:lumMod val="75000"/>
                    <a:lumOff val="25000"/>
                  </a:schemeClr>
                </a:solidFill>
                <a:ea typeface="Calibri" panose="020F0502020204030204" pitchFamily="34" charset="0"/>
                <a:cs typeface="Calibri" panose="020F0502020204030204" pitchFamily="34" charset="0"/>
              </a:rPr>
              <a:t>: Για την παρακολούθηση της προόδου των διαπιστευμένων οργανισμών, τη διασφάλιση των προτύπων ποιότητας και την παροχή στήριξης, η Εθνική Υπηρεσία μπορεί, επίσης, να διοργανώνει επίσημους ελέγχους, επισκέψεις  παρακολούθησης ή άλλες δραστηριότητες</a:t>
            </a:r>
            <a:r>
              <a:rPr lang="en-US" sz="1600" dirty="0">
                <a:solidFill>
                  <a:schemeClr val="tx1">
                    <a:lumMod val="75000"/>
                    <a:lumOff val="25000"/>
                  </a:schemeClr>
                </a:solidFill>
                <a:ea typeface="Calibri" panose="020F0502020204030204" pitchFamily="34" charset="0"/>
                <a:cs typeface="Calibri" panose="020F0502020204030204" pitchFamily="34" charset="0"/>
              </a:rPr>
              <a:t>.</a:t>
            </a:r>
            <a:r>
              <a:rPr lang="el-GR" sz="1600" dirty="0">
                <a:solidFill>
                  <a:schemeClr val="tx1">
                    <a:lumMod val="75000"/>
                    <a:lumOff val="25000"/>
                  </a:schemeClr>
                </a:solidFill>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636894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39" y="1"/>
            <a:ext cx="7782561" cy="597472"/>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1"/>
            <a:ext cx="6960973" cy="597471"/>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3" name="Rectangle 2"/>
          <p:cNvSpPr/>
          <p:nvPr/>
        </p:nvSpPr>
        <p:spPr>
          <a:xfrm>
            <a:off x="251515" y="1046897"/>
            <a:ext cx="11551895" cy="5170646"/>
          </a:xfrm>
          <a:prstGeom prst="rect">
            <a:avLst/>
          </a:prstGeom>
        </p:spPr>
        <p:txBody>
          <a:bodyPr wrap="square">
            <a:spAutoFit/>
          </a:bodyPr>
          <a:lstStyle/>
          <a:p>
            <a:pPr marL="285750" indent="-285750" algn="just" fontAlgn="t">
              <a:lnSpc>
                <a:spcPct val="150000"/>
              </a:lnSpc>
              <a:buFont typeface="Arial" panose="020B0604020202020204" pitchFamily="34" charset="0"/>
              <a:buChar char="•"/>
            </a:pPr>
            <a:r>
              <a:rPr lang="el-GR" sz="1600" dirty="0">
                <a:solidFill>
                  <a:srgbClr val="172B4D"/>
                </a:solidFill>
              </a:rPr>
              <a:t>Το </a:t>
            </a:r>
            <a:r>
              <a:rPr lang="en-US" sz="1600" dirty="0">
                <a:solidFill>
                  <a:srgbClr val="172B4D"/>
                </a:solidFill>
              </a:rPr>
              <a:t>Erasmus Plan </a:t>
            </a:r>
            <a:r>
              <a:rPr lang="el-GR" sz="1600" dirty="0">
                <a:solidFill>
                  <a:srgbClr val="172B4D"/>
                </a:solidFill>
              </a:rPr>
              <a:t>αποτελεί το βασικότερο μέρος της αίτησης για τη Διαπίστευση </a:t>
            </a:r>
            <a:r>
              <a:rPr lang="el-GR" sz="1600" dirty="0" err="1">
                <a:solidFill>
                  <a:srgbClr val="172B4D"/>
                </a:solidFill>
              </a:rPr>
              <a:t>Erasmus</a:t>
            </a:r>
            <a:r>
              <a:rPr lang="el-GR" sz="1600" dirty="0">
                <a:solidFill>
                  <a:srgbClr val="172B4D"/>
                </a:solidFill>
              </a:rPr>
              <a:t>. Είναι το στρατηγικό σχέδιο που συνδέει τις μελλοντικές δραστηριότητες κινητικότητας με τις ανάγκες και τους στόχους του οργανισμού</a:t>
            </a:r>
          </a:p>
          <a:p>
            <a:pPr marL="285750" indent="-285750" algn="just" fontAlgn="t">
              <a:lnSpc>
                <a:spcPct val="150000"/>
              </a:lnSpc>
              <a:buFont typeface="Arial" panose="020B0604020202020204" pitchFamily="34" charset="0"/>
              <a:buChar char="•"/>
            </a:pPr>
            <a:endParaRPr lang="el-GR" sz="1600" dirty="0">
              <a:solidFill>
                <a:srgbClr val="172B4D"/>
              </a:solidFill>
            </a:endParaRPr>
          </a:p>
          <a:p>
            <a:pPr marL="285750" indent="-285750" algn="just" fontAlgn="t">
              <a:lnSpc>
                <a:spcPct val="150000"/>
              </a:lnSpc>
              <a:buFont typeface="Arial" panose="020B0604020202020204" pitchFamily="34" charset="0"/>
              <a:buChar char="•"/>
            </a:pPr>
            <a:r>
              <a:rPr lang="el-GR" sz="1600" dirty="0">
                <a:solidFill>
                  <a:srgbClr val="172B4D"/>
                </a:solidFill>
              </a:rPr>
              <a:t>Το </a:t>
            </a:r>
            <a:r>
              <a:rPr lang="en-GB" sz="1600" dirty="0">
                <a:solidFill>
                  <a:srgbClr val="172B4D"/>
                </a:solidFill>
              </a:rPr>
              <a:t>Erasmus Plan </a:t>
            </a:r>
            <a:r>
              <a:rPr lang="el-GR" sz="1600" dirty="0">
                <a:solidFill>
                  <a:srgbClr val="172B4D"/>
                </a:solidFill>
              </a:rPr>
              <a:t>έχει συγκεκριμένη διάρκεια ισχύος, την οποία εσείς ορίζετε στην αίτηση για απόκτηση Διαπίστευσης. Στην αίτηση υποχρεωτικά επιλέγεται μία διάρκεια μεταξύ 2 και 5 χρόνων.</a:t>
            </a:r>
          </a:p>
          <a:p>
            <a:pPr algn="just" fontAlgn="t">
              <a:lnSpc>
                <a:spcPct val="150000"/>
              </a:lnSpc>
            </a:pPr>
            <a:endParaRPr lang="el-GR" sz="1000" dirty="0">
              <a:solidFill>
                <a:srgbClr val="172B4D"/>
              </a:solidFill>
            </a:endParaRPr>
          </a:p>
          <a:p>
            <a:pPr marL="285750" indent="-285750" algn="just" fontAlgn="t">
              <a:lnSpc>
                <a:spcPct val="150000"/>
              </a:lnSpc>
              <a:buFont typeface="Arial" panose="020B0604020202020204" pitchFamily="34" charset="0"/>
              <a:buChar char="•"/>
            </a:pPr>
            <a:r>
              <a:rPr lang="el-GR" sz="1600" dirty="0">
                <a:solidFill>
                  <a:srgbClr val="172B4D"/>
                </a:solidFill>
              </a:rPr>
              <a:t>Στο </a:t>
            </a:r>
            <a:r>
              <a:rPr lang="en-US" sz="1600" dirty="0">
                <a:solidFill>
                  <a:srgbClr val="172B4D"/>
                </a:solidFill>
              </a:rPr>
              <a:t>Erasmus Plan </a:t>
            </a:r>
            <a:r>
              <a:rPr lang="el-GR" sz="1600" dirty="0">
                <a:solidFill>
                  <a:srgbClr val="172B4D"/>
                </a:solidFill>
              </a:rPr>
              <a:t>έχετε καταγράψει πώς θα χρησιμοποιήσετε τη χρηματοδότηση του προγράμματος, για να ωφελήσετε το προσωπικό, τους εκπαιδευομένους και τον ίδιο τον οργανισμό σας</a:t>
            </a:r>
          </a:p>
          <a:p>
            <a:pPr algn="just" fontAlgn="t">
              <a:lnSpc>
                <a:spcPct val="150000"/>
              </a:lnSpc>
            </a:pPr>
            <a:endParaRPr lang="el-GR" sz="1600" dirty="0">
              <a:solidFill>
                <a:srgbClr val="172B4D"/>
              </a:solidFill>
            </a:endParaRPr>
          </a:p>
          <a:p>
            <a:pPr algn="just" fontAlgn="t">
              <a:lnSpc>
                <a:spcPct val="150000"/>
              </a:lnSpc>
            </a:pPr>
            <a:r>
              <a:rPr lang="en-US" sz="1800" b="1" dirty="0">
                <a:solidFill>
                  <a:srgbClr val="FF0000"/>
                </a:solidFill>
              </a:rPr>
              <a:t>ERASMUS PLAN </a:t>
            </a:r>
            <a:r>
              <a:rPr lang="el-GR" sz="1800" b="1" dirty="0">
                <a:solidFill>
                  <a:srgbClr val="FF0000"/>
                </a:solidFill>
              </a:rPr>
              <a:t>– ΣΤΟΧΟΙ </a:t>
            </a:r>
          </a:p>
          <a:p>
            <a:pPr marL="285750" indent="-285750" algn="just" fontAlgn="t">
              <a:lnSpc>
                <a:spcPct val="150000"/>
              </a:lnSpc>
              <a:buFont typeface="Arial" panose="020B0604020202020204" pitchFamily="34" charset="0"/>
              <a:buChar char="•"/>
            </a:pPr>
            <a:r>
              <a:rPr lang="el-GR" sz="1600" dirty="0">
                <a:solidFill>
                  <a:srgbClr val="172B4D"/>
                </a:solidFill>
              </a:rPr>
              <a:t>Οι στόχοι πρέπει να είναι σαφείς, ρεαλιστικοί και με συγκεκριμένο όφελος για τον οργανισμό</a:t>
            </a:r>
          </a:p>
          <a:p>
            <a:pPr marL="285750" indent="-285750" algn="just" fontAlgn="t">
              <a:lnSpc>
                <a:spcPct val="150000"/>
              </a:lnSpc>
              <a:buFont typeface="Arial" panose="020B0604020202020204" pitchFamily="34" charset="0"/>
              <a:buChar char="•"/>
            </a:pPr>
            <a:r>
              <a:rPr lang="el-GR" sz="1600" dirty="0">
                <a:solidFill>
                  <a:srgbClr val="172B4D"/>
                </a:solidFill>
              </a:rPr>
              <a:t>Πρέπει να είναι μετρήσιμοι για σκοπούς αξιολόγησης</a:t>
            </a:r>
            <a:endParaRPr lang="en-US" sz="1600" dirty="0">
              <a:solidFill>
                <a:srgbClr val="172B4D"/>
              </a:solidFill>
            </a:endParaRPr>
          </a:p>
          <a:p>
            <a:pPr marL="285750" indent="-285750" algn="just" fontAlgn="t">
              <a:lnSpc>
                <a:spcPct val="150000"/>
              </a:lnSpc>
              <a:buFont typeface="Arial" panose="020B0604020202020204" pitchFamily="34" charset="0"/>
              <a:buChar char="•"/>
            </a:pPr>
            <a:r>
              <a:rPr lang="el-GR" sz="1600" dirty="0">
                <a:solidFill>
                  <a:srgbClr val="172B4D"/>
                </a:solidFill>
              </a:rPr>
              <a:t>Να συνδέονται με τις πληροφορίες που καταχωρήθηκαν στο κομμάτι του </a:t>
            </a:r>
            <a:r>
              <a:rPr lang="en-US" sz="1600" dirty="0">
                <a:solidFill>
                  <a:srgbClr val="172B4D"/>
                </a:solidFill>
              </a:rPr>
              <a:t>Background</a:t>
            </a:r>
            <a:endParaRPr lang="el-GR" sz="1600" dirty="0">
              <a:solidFill>
                <a:srgbClr val="172B4D"/>
              </a:solidFill>
            </a:endParaRPr>
          </a:p>
          <a:p>
            <a:pPr marL="285750" indent="-285750" algn="just" fontAlgn="t">
              <a:lnSpc>
                <a:spcPct val="150000"/>
              </a:lnSpc>
              <a:buFont typeface="Arial" panose="020B0604020202020204" pitchFamily="34" charset="0"/>
              <a:buChar char="•"/>
            </a:pPr>
            <a:r>
              <a:rPr lang="el-GR" sz="1600" dirty="0">
                <a:solidFill>
                  <a:srgbClr val="172B4D"/>
                </a:solidFill>
              </a:rPr>
              <a:t>Μπορούν να καταχωρηθούν συνολικά έως και 10 στόχοι</a:t>
            </a:r>
          </a:p>
        </p:txBody>
      </p:sp>
      <p:sp>
        <p:nvSpPr>
          <p:cNvPr id="4" name="TextBox 3">
            <a:extLst>
              <a:ext uri="{FF2B5EF4-FFF2-40B4-BE49-F238E27FC236}">
                <a16:creationId xmlns:a16="http://schemas.microsoft.com/office/drawing/2014/main" id="{D83F059F-82B9-5264-DF4B-AF3E23E3585B}"/>
              </a:ext>
            </a:extLst>
          </p:cNvPr>
          <p:cNvSpPr txBox="1"/>
          <p:nvPr/>
        </p:nvSpPr>
        <p:spPr>
          <a:xfrm>
            <a:off x="162037" y="52514"/>
            <a:ext cx="10958809" cy="492443"/>
          </a:xfrm>
          <a:prstGeom prst="rect">
            <a:avLst/>
          </a:prstGeom>
          <a:noFill/>
        </p:spPr>
        <p:txBody>
          <a:bodyPr wrap="square" rtlCol="0">
            <a:spAutoFit/>
          </a:bodyPr>
          <a:lstStyle/>
          <a:p>
            <a:r>
              <a:rPr lang="el-GR" sz="2600" b="1" dirty="0" err="1">
                <a:solidFill>
                  <a:schemeClr val="bg1"/>
                </a:solidFill>
              </a:rPr>
              <a:t>Επικαιροποίηση</a:t>
            </a:r>
            <a:r>
              <a:rPr lang="el-GR" sz="2600" b="1" dirty="0">
                <a:solidFill>
                  <a:schemeClr val="bg1"/>
                </a:solidFill>
              </a:rPr>
              <a:t> </a:t>
            </a:r>
            <a:r>
              <a:rPr lang="en-GB" sz="2600" b="1" dirty="0">
                <a:solidFill>
                  <a:schemeClr val="bg1"/>
                </a:solidFill>
              </a:rPr>
              <a:t>Erasmus Plan (1/2)</a:t>
            </a:r>
          </a:p>
        </p:txBody>
      </p:sp>
    </p:spTree>
    <p:extLst>
      <p:ext uri="{BB962C8B-B14F-4D97-AF65-F5344CB8AC3E}">
        <p14:creationId xmlns:p14="http://schemas.microsoft.com/office/powerpoint/2010/main" val="1185730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0567D-8160-B72C-63FA-8C89F76535BA}"/>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ECBADD48-FFBE-F2A8-B8E4-F12A88D16323}"/>
              </a:ext>
            </a:extLst>
          </p:cNvPr>
          <p:cNvSpPr/>
          <p:nvPr/>
        </p:nvSpPr>
        <p:spPr>
          <a:xfrm>
            <a:off x="4409439" y="1"/>
            <a:ext cx="7782561" cy="597472"/>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E4F0632F-3D89-5359-B732-5D3505702234}"/>
              </a:ext>
            </a:extLst>
          </p:cNvPr>
          <p:cNvGrpSpPr/>
          <p:nvPr/>
        </p:nvGrpSpPr>
        <p:grpSpPr>
          <a:xfrm>
            <a:off x="0" y="1"/>
            <a:ext cx="6960973" cy="597471"/>
            <a:chOff x="0" y="0"/>
            <a:chExt cx="6023006" cy="1453896"/>
          </a:xfrm>
        </p:grpSpPr>
        <p:sp>
          <p:nvSpPr>
            <p:cNvPr id="7" name="Rectangle 6">
              <a:extLst>
                <a:ext uri="{FF2B5EF4-FFF2-40B4-BE49-F238E27FC236}">
                  <a16:creationId xmlns:a16="http://schemas.microsoft.com/office/drawing/2014/main" id="{B27DC0CD-43E7-1508-DD96-51A8629E552F}"/>
                </a:ext>
              </a:extLst>
            </p:cNvPr>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a:extLst>
                <a:ext uri="{FF2B5EF4-FFF2-40B4-BE49-F238E27FC236}">
                  <a16:creationId xmlns:a16="http://schemas.microsoft.com/office/drawing/2014/main" id="{C7A6FCE9-DBD4-82F0-A82D-FB500E64CC01}"/>
                </a:ext>
              </a:extLst>
            </p:cNvPr>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Rectangle 2">
            <a:extLst>
              <a:ext uri="{FF2B5EF4-FFF2-40B4-BE49-F238E27FC236}">
                <a16:creationId xmlns:a16="http://schemas.microsoft.com/office/drawing/2014/main" id="{9D16CEF2-2E6E-A92A-496C-144DC3D8B072}"/>
              </a:ext>
            </a:extLst>
          </p:cNvPr>
          <p:cNvSpPr>
            <a:spLocks noChangeArrowheads="1"/>
          </p:cNvSpPr>
          <p:nvPr/>
        </p:nvSpPr>
        <p:spPr bwMode="auto">
          <a:xfrm>
            <a:off x="275249" y="871671"/>
            <a:ext cx="11570006"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348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7DD6542C-241A-3091-48ED-771EAA31C838}"/>
              </a:ext>
            </a:extLst>
          </p:cNvPr>
          <p:cNvSpPr txBox="1"/>
          <p:nvPr/>
        </p:nvSpPr>
        <p:spPr>
          <a:xfrm>
            <a:off x="346744" y="871670"/>
            <a:ext cx="11570005" cy="4770537"/>
          </a:xfrm>
          <a:prstGeom prst="rect">
            <a:avLst/>
          </a:prstGeom>
          <a:noFill/>
        </p:spPr>
        <p:txBody>
          <a:bodyPr wrap="square">
            <a:spAutoFit/>
          </a:bodyPr>
          <a:lstStyle/>
          <a:p>
            <a:pPr algn="just" fontAlgn="t"/>
            <a:r>
              <a:rPr lang="el-GR" sz="1600" b="0" i="0" dirty="0">
                <a:solidFill>
                  <a:srgbClr val="172B4D"/>
                </a:solidFill>
                <a:effectLst/>
              </a:rPr>
              <a:t>Οι σκοποί </a:t>
            </a:r>
            <a:r>
              <a:rPr lang="el-GR" sz="1600" b="0" i="0" dirty="0" err="1">
                <a:solidFill>
                  <a:srgbClr val="172B4D"/>
                </a:solidFill>
                <a:effectLst/>
              </a:rPr>
              <a:t>επικαιροποίησης</a:t>
            </a:r>
            <a:r>
              <a:rPr lang="el-GR" sz="1600" b="0" i="0" dirty="0">
                <a:solidFill>
                  <a:srgbClr val="172B4D"/>
                </a:solidFill>
                <a:effectLst/>
              </a:rPr>
              <a:t> του </a:t>
            </a:r>
            <a:r>
              <a:rPr lang="en-US" sz="1600" b="0" i="0" dirty="0">
                <a:solidFill>
                  <a:srgbClr val="172B4D"/>
                </a:solidFill>
                <a:effectLst/>
              </a:rPr>
              <a:t>ERASMUS PLAN </a:t>
            </a:r>
            <a:r>
              <a:rPr lang="el-GR" sz="1600" b="0" i="0" dirty="0">
                <a:solidFill>
                  <a:srgbClr val="172B4D"/>
                </a:solidFill>
                <a:effectLst/>
              </a:rPr>
              <a:t>είναι </a:t>
            </a:r>
            <a:r>
              <a:rPr lang="el-GR" sz="1600" b="0" i="0" dirty="0">
                <a:solidFill>
                  <a:srgbClr val="FF0000"/>
                </a:solidFill>
                <a:effectLst/>
              </a:rPr>
              <a:t>η ανα</a:t>
            </a:r>
            <a:r>
              <a:rPr lang="el-GR" sz="1600" dirty="0">
                <a:solidFill>
                  <a:srgbClr val="FF0000"/>
                </a:solidFill>
              </a:rPr>
              <a:t>προσαρμογή των στόχων σας</a:t>
            </a:r>
            <a:r>
              <a:rPr lang="el-GR" sz="1600" dirty="0">
                <a:solidFill>
                  <a:srgbClr val="172B4D"/>
                </a:solidFill>
              </a:rPr>
              <a:t> και η </a:t>
            </a:r>
            <a:r>
              <a:rPr lang="el-GR" sz="1600" b="0" i="0" dirty="0">
                <a:solidFill>
                  <a:srgbClr val="172B4D"/>
                </a:solidFill>
                <a:effectLst/>
              </a:rPr>
              <a:t>διατήρησή τους για μεγαλύτερη χρονική περίοδο - </a:t>
            </a:r>
            <a:r>
              <a:rPr lang="el-GR" sz="1600" b="0" i="0" dirty="0">
                <a:solidFill>
                  <a:srgbClr val="FF0000"/>
                </a:solidFill>
                <a:effectLst/>
              </a:rPr>
              <a:t>ανανέωση διάρκειας. </a:t>
            </a:r>
            <a:r>
              <a:rPr lang="el-GR" sz="1600" b="0" i="0" dirty="0">
                <a:solidFill>
                  <a:srgbClr val="172B4D"/>
                </a:solidFill>
                <a:effectLst/>
              </a:rPr>
              <a:t>Επίσης, το αίτημα για </a:t>
            </a:r>
            <a:r>
              <a:rPr lang="el-GR" sz="1600" b="0" i="0" dirty="0" err="1">
                <a:solidFill>
                  <a:srgbClr val="172B4D"/>
                </a:solidFill>
                <a:effectLst/>
              </a:rPr>
              <a:t>επικαιροποίηση</a:t>
            </a:r>
            <a:r>
              <a:rPr lang="el-GR" sz="1600" b="0" i="0" dirty="0">
                <a:solidFill>
                  <a:srgbClr val="172B4D"/>
                </a:solidFill>
                <a:effectLst/>
              </a:rPr>
              <a:t> </a:t>
            </a:r>
            <a:r>
              <a:rPr lang="el-GR" sz="1600" b="0" i="0" dirty="0">
                <a:solidFill>
                  <a:srgbClr val="FF0000"/>
                </a:solidFill>
                <a:effectLst/>
              </a:rPr>
              <a:t>μπορεί να περιλαμβάνει αίτημα για αλλαγή του είδους της διαπίστευσης του οργανισμού</a:t>
            </a:r>
            <a:r>
              <a:rPr lang="el-GR" sz="1600" b="0" i="0" dirty="0">
                <a:solidFill>
                  <a:srgbClr val="172B4D"/>
                </a:solidFill>
                <a:effectLst/>
              </a:rPr>
              <a:t> </a:t>
            </a:r>
            <a:r>
              <a:rPr lang="el-GR" sz="1600" b="0" i="0" dirty="0">
                <a:solidFill>
                  <a:srgbClr val="FF0000"/>
                </a:solidFill>
                <a:effectLst/>
              </a:rPr>
              <a:t>- Δύο είδη διαπιστεύσεων: Διαπίστευση ως μεμονωμένος οργανισμός και Διαπίστευση ως Συντονιστής Κοινοπραξίας (μη υποχρεωτική)</a:t>
            </a:r>
          </a:p>
          <a:p>
            <a:pPr algn="just" fontAlgn="t"/>
            <a:endParaRPr lang="el-GR" sz="1600" b="0" i="0" dirty="0">
              <a:solidFill>
                <a:srgbClr val="172B4D"/>
              </a:solidFill>
              <a:effectLst/>
            </a:endParaRPr>
          </a:p>
          <a:p>
            <a:pPr algn="just" fontAlgn="t"/>
            <a:r>
              <a:rPr lang="el-GR" sz="1600" b="0" i="0" dirty="0">
                <a:solidFill>
                  <a:srgbClr val="172B4D"/>
                </a:solidFill>
                <a:effectLst/>
              </a:rPr>
              <a:t>Υπάρχουν δύο είδη </a:t>
            </a:r>
            <a:r>
              <a:rPr lang="el-GR" sz="1600" b="0" i="0" dirty="0" err="1">
                <a:solidFill>
                  <a:srgbClr val="172B4D"/>
                </a:solidFill>
                <a:effectLst/>
              </a:rPr>
              <a:t>επικαιροποίησης</a:t>
            </a:r>
            <a:r>
              <a:rPr lang="el-GR" sz="1600" b="0" i="0" dirty="0">
                <a:solidFill>
                  <a:srgbClr val="172B4D"/>
                </a:solidFill>
                <a:effectLst/>
              </a:rPr>
              <a:t> του </a:t>
            </a:r>
            <a:r>
              <a:rPr lang="en-GB" sz="1600" b="0" i="0" dirty="0">
                <a:solidFill>
                  <a:srgbClr val="172B4D"/>
                </a:solidFill>
                <a:effectLst/>
              </a:rPr>
              <a:t>Erasmus Plan</a:t>
            </a:r>
            <a:r>
              <a:rPr lang="el-GR" sz="1600" b="0" i="0" dirty="0">
                <a:solidFill>
                  <a:srgbClr val="172B4D"/>
                </a:solidFill>
                <a:effectLst/>
              </a:rPr>
              <a:t>:</a:t>
            </a:r>
          </a:p>
          <a:p>
            <a:pPr algn="just" fontAlgn="t"/>
            <a:endParaRPr lang="el-GR" sz="1600" b="0" i="0" dirty="0">
              <a:solidFill>
                <a:srgbClr val="172B4D"/>
              </a:solidFill>
              <a:effectLst/>
            </a:endParaRPr>
          </a:p>
          <a:p>
            <a:pPr algn="just" fontAlgn="t"/>
            <a:r>
              <a:rPr lang="el-GR" sz="1600" b="1" u="sng" dirty="0">
                <a:solidFill>
                  <a:srgbClr val="172B4D"/>
                </a:solidFill>
              </a:rPr>
              <a:t>Α. Τακτικές Ενημερώσεις </a:t>
            </a:r>
            <a:r>
              <a:rPr lang="en-US" sz="1600" b="1" u="sng" dirty="0">
                <a:solidFill>
                  <a:srgbClr val="172B4D"/>
                </a:solidFill>
              </a:rPr>
              <a:t>E</a:t>
            </a:r>
            <a:r>
              <a:rPr lang="en-US" sz="1600" b="1" i="0" u="sng" dirty="0">
                <a:solidFill>
                  <a:srgbClr val="172B4D"/>
                </a:solidFill>
                <a:effectLst/>
              </a:rPr>
              <a:t>RASMUS PLAN:</a:t>
            </a:r>
          </a:p>
          <a:p>
            <a:pPr marL="285750" indent="-285750" algn="just" fontAlgn="t">
              <a:buFont typeface="Arial" panose="020B0604020202020204" pitchFamily="34" charset="0"/>
              <a:buChar char="•"/>
            </a:pPr>
            <a:r>
              <a:rPr lang="el-GR" sz="1600" b="0" i="0" dirty="0">
                <a:solidFill>
                  <a:srgbClr val="172B4D"/>
                </a:solidFill>
                <a:effectLst/>
              </a:rPr>
              <a:t>Πραγματοποιούνται όταν λήγει το προηγούμενο </a:t>
            </a:r>
            <a:r>
              <a:rPr lang="en-GB" sz="1600" b="0" i="0" dirty="0">
                <a:solidFill>
                  <a:srgbClr val="172B4D"/>
                </a:solidFill>
                <a:effectLst/>
              </a:rPr>
              <a:t>Erasmus Plan</a:t>
            </a:r>
            <a:endParaRPr lang="en-US" sz="1600" b="0" i="0" dirty="0">
              <a:solidFill>
                <a:srgbClr val="172B4D"/>
              </a:solidFill>
              <a:effectLst/>
            </a:endParaRPr>
          </a:p>
          <a:p>
            <a:pPr marL="285750" indent="-285750" algn="just" fontAlgn="t">
              <a:buFont typeface="Arial" panose="020B0604020202020204" pitchFamily="34" charset="0"/>
              <a:buChar char="•"/>
            </a:pPr>
            <a:r>
              <a:rPr lang="el-GR" sz="1600" dirty="0">
                <a:solidFill>
                  <a:srgbClr val="172B4D"/>
                </a:solidFill>
              </a:rPr>
              <a:t>Το ακριβές χρονικό διάστημα εντός του οποίου πρέπει να γίνει η </a:t>
            </a:r>
            <a:r>
              <a:rPr lang="el-GR" sz="1600" dirty="0" err="1">
                <a:solidFill>
                  <a:srgbClr val="172B4D"/>
                </a:solidFill>
              </a:rPr>
              <a:t>επικαιροποίηση</a:t>
            </a:r>
            <a:r>
              <a:rPr lang="el-GR" sz="1600" dirty="0">
                <a:solidFill>
                  <a:srgbClr val="172B4D"/>
                </a:solidFill>
              </a:rPr>
              <a:t> μέσω του εργαλείου </a:t>
            </a:r>
            <a:r>
              <a:rPr lang="en-GB" sz="1600" dirty="0">
                <a:solidFill>
                  <a:srgbClr val="172B4D"/>
                </a:solidFill>
              </a:rPr>
              <a:t>BM </a:t>
            </a:r>
            <a:r>
              <a:rPr lang="el-GR" sz="1600" dirty="0">
                <a:solidFill>
                  <a:srgbClr val="172B4D"/>
                </a:solidFill>
              </a:rPr>
              <a:t>ορίζεται από την Εθνική Υπηρεσία</a:t>
            </a:r>
            <a:r>
              <a:rPr lang="en-GB" sz="1600" dirty="0">
                <a:solidFill>
                  <a:srgbClr val="172B4D"/>
                </a:solidFill>
              </a:rPr>
              <a:t> </a:t>
            </a:r>
            <a:r>
              <a:rPr lang="el-GR" sz="1600" dirty="0">
                <a:solidFill>
                  <a:srgbClr val="172B4D"/>
                </a:solidFill>
              </a:rPr>
              <a:t>και ο δικαιούχος οργανισμός οφείλει να το τηρήσει</a:t>
            </a:r>
            <a:endParaRPr lang="en-US" sz="1600" b="0" i="0" dirty="0">
              <a:solidFill>
                <a:srgbClr val="172B4D"/>
              </a:solidFill>
              <a:effectLst/>
            </a:endParaRPr>
          </a:p>
          <a:p>
            <a:pPr marL="285750" indent="-285750" algn="just" fontAlgn="t">
              <a:buFont typeface="Arial" panose="020B0604020202020204" pitchFamily="34" charset="0"/>
              <a:buChar char="•"/>
            </a:pPr>
            <a:r>
              <a:rPr lang="el-GR" sz="1600" b="0" i="0" dirty="0">
                <a:solidFill>
                  <a:srgbClr val="172B4D"/>
                </a:solidFill>
                <a:effectLst/>
              </a:rPr>
              <a:t>Η λήξη ενός </a:t>
            </a:r>
            <a:r>
              <a:rPr lang="en-US" sz="1600" b="0" i="0" dirty="0">
                <a:solidFill>
                  <a:srgbClr val="172B4D"/>
                </a:solidFill>
                <a:effectLst/>
              </a:rPr>
              <a:t>Erasmus Plan </a:t>
            </a:r>
            <a:r>
              <a:rPr lang="el-GR" sz="1600" b="0" i="0" dirty="0">
                <a:solidFill>
                  <a:srgbClr val="172B4D"/>
                </a:solidFill>
                <a:effectLst/>
              </a:rPr>
              <a:t>δεν έχει αυτόματη ισχύ. </a:t>
            </a:r>
            <a:r>
              <a:rPr lang="el-GR" sz="1600" dirty="0">
                <a:solidFill>
                  <a:srgbClr val="172B4D"/>
                </a:solidFill>
              </a:rPr>
              <a:t>Αυτό συνεπάγεται ότι η</a:t>
            </a:r>
            <a:r>
              <a:rPr lang="el-GR" sz="1600" b="0" i="0" dirty="0">
                <a:solidFill>
                  <a:srgbClr val="172B4D"/>
                </a:solidFill>
                <a:effectLst/>
              </a:rPr>
              <a:t> διαπίστευση παραμένει σε ισχύ και ο οργανισμός σας μπορεί να υποβάλλει αιτήσεις για επιχορήγηση, στη βάση του προηγούμενου </a:t>
            </a:r>
            <a:r>
              <a:rPr lang="en-US" sz="1600" b="0" i="0" dirty="0">
                <a:solidFill>
                  <a:srgbClr val="172B4D"/>
                </a:solidFill>
                <a:effectLst/>
              </a:rPr>
              <a:t>Erasmus Plan</a:t>
            </a:r>
            <a:r>
              <a:rPr lang="en-GB" sz="1600" b="0" i="0" dirty="0">
                <a:solidFill>
                  <a:srgbClr val="172B4D"/>
                </a:solidFill>
                <a:effectLst/>
              </a:rPr>
              <a:t>.</a:t>
            </a:r>
            <a:r>
              <a:rPr lang="el-GR" sz="1600" b="0" i="0" dirty="0">
                <a:solidFill>
                  <a:srgbClr val="172B4D"/>
                </a:solidFill>
                <a:effectLst/>
              </a:rPr>
              <a:t> </a:t>
            </a:r>
            <a:r>
              <a:rPr lang="el-GR" sz="1600" dirty="0">
                <a:solidFill>
                  <a:srgbClr val="172B4D"/>
                </a:solidFill>
              </a:rPr>
              <a:t>Μόλις εγκριθεί </a:t>
            </a:r>
            <a:r>
              <a:rPr lang="el-GR" sz="1600" b="0" i="0" dirty="0">
                <a:solidFill>
                  <a:srgbClr val="172B4D"/>
                </a:solidFill>
                <a:effectLst/>
              </a:rPr>
              <a:t>από την ΕΥ το </a:t>
            </a:r>
            <a:r>
              <a:rPr lang="el-GR" sz="1600" b="0" i="0" dirty="0" err="1">
                <a:solidFill>
                  <a:srgbClr val="172B4D"/>
                </a:solidFill>
                <a:effectLst/>
              </a:rPr>
              <a:t>επικαιροποιημένο</a:t>
            </a:r>
            <a:r>
              <a:rPr lang="el-GR" sz="1600" dirty="0">
                <a:solidFill>
                  <a:srgbClr val="172B4D"/>
                </a:solidFill>
              </a:rPr>
              <a:t>, τότε παύει να ισχύει το προηγούμενο</a:t>
            </a:r>
          </a:p>
          <a:p>
            <a:pPr algn="just" fontAlgn="t"/>
            <a:endParaRPr lang="el-GR" sz="1600" dirty="0">
              <a:solidFill>
                <a:srgbClr val="172B4D"/>
              </a:solidFill>
            </a:endParaRPr>
          </a:p>
          <a:p>
            <a:pPr algn="just" fontAlgn="t"/>
            <a:r>
              <a:rPr lang="el-GR" sz="1600" b="1" u="sng" dirty="0">
                <a:solidFill>
                  <a:srgbClr val="172B4D"/>
                </a:solidFill>
              </a:rPr>
              <a:t>Β. Έκτακτες Ενημερώσεις </a:t>
            </a:r>
            <a:r>
              <a:rPr lang="en-US" sz="1600" b="1" u="sng" dirty="0">
                <a:solidFill>
                  <a:srgbClr val="172B4D"/>
                </a:solidFill>
              </a:rPr>
              <a:t>ERASMUS PLAN:</a:t>
            </a:r>
          </a:p>
          <a:p>
            <a:pPr marL="285750" indent="-285750" algn="just" fontAlgn="t">
              <a:buFont typeface="Arial" panose="020B0604020202020204" pitchFamily="34" charset="0"/>
              <a:buChar char="•"/>
            </a:pPr>
            <a:r>
              <a:rPr lang="el-GR" sz="1600" dirty="0">
                <a:solidFill>
                  <a:srgbClr val="172B4D"/>
                </a:solidFill>
              </a:rPr>
              <a:t>Π</a:t>
            </a:r>
            <a:r>
              <a:rPr lang="el-GR" sz="1600" b="0" i="0" dirty="0">
                <a:solidFill>
                  <a:srgbClr val="172B4D"/>
                </a:solidFill>
                <a:effectLst/>
              </a:rPr>
              <a:t>ραγματοποιούνται πριν από τη λήξη του προηγούμενου </a:t>
            </a:r>
            <a:r>
              <a:rPr lang="el-GR" sz="1600" b="0" i="0" dirty="0" err="1">
                <a:solidFill>
                  <a:srgbClr val="172B4D"/>
                </a:solidFill>
                <a:effectLst/>
              </a:rPr>
              <a:t>Erasmus</a:t>
            </a:r>
            <a:r>
              <a:rPr lang="el-GR" sz="1600" b="0" i="0" dirty="0">
                <a:solidFill>
                  <a:srgbClr val="172B4D"/>
                </a:solidFill>
                <a:effectLst/>
              </a:rPr>
              <a:t> </a:t>
            </a:r>
            <a:r>
              <a:rPr lang="en-GB" sz="1600" b="0" i="0" dirty="0">
                <a:solidFill>
                  <a:srgbClr val="172B4D"/>
                </a:solidFill>
                <a:effectLst/>
              </a:rPr>
              <a:t>Plan</a:t>
            </a:r>
            <a:r>
              <a:rPr lang="el-GR" sz="1600" b="0" i="0" dirty="0">
                <a:solidFill>
                  <a:srgbClr val="172B4D"/>
                </a:solidFill>
                <a:effectLst/>
              </a:rPr>
              <a:t>, μετά από εθελοντικό αίτημα του δικαιούχου οργανισμού </a:t>
            </a:r>
          </a:p>
          <a:p>
            <a:pPr marL="285750" indent="-285750" algn="just" fontAlgn="t">
              <a:buFont typeface="Arial" panose="020B0604020202020204" pitchFamily="34" charset="0"/>
              <a:buChar char="•"/>
            </a:pPr>
            <a:r>
              <a:rPr lang="el-GR" sz="1600" dirty="0">
                <a:solidFill>
                  <a:srgbClr val="172B4D"/>
                </a:solidFill>
              </a:rPr>
              <a:t>Εάν η Εθνική Υπηρεσία θεωρήσει το αίτημα δικαιολογημένο, τότε ανοίγει τη διαδικασία </a:t>
            </a:r>
            <a:r>
              <a:rPr lang="el-GR" sz="1600" dirty="0" err="1">
                <a:solidFill>
                  <a:srgbClr val="172B4D"/>
                </a:solidFill>
              </a:rPr>
              <a:t>επικαιροποίησης</a:t>
            </a:r>
            <a:r>
              <a:rPr lang="el-GR" sz="1600" dirty="0">
                <a:solidFill>
                  <a:srgbClr val="172B4D"/>
                </a:solidFill>
              </a:rPr>
              <a:t> μέσω του εργαλείου ΒΜ</a:t>
            </a:r>
          </a:p>
          <a:p>
            <a:pPr marL="285750" indent="-285750" algn="l" fontAlgn="t">
              <a:buFont typeface="Arial" panose="020B0604020202020204" pitchFamily="34" charset="0"/>
              <a:buChar char="•"/>
            </a:pPr>
            <a:endParaRPr lang="el-GR" sz="1600" dirty="0">
              <a:solidFill>
                <a:srgbClr val="172B4D"/>
              </a:solidFill>
            </a:endParaRPr>
          </a:p>
        </p:txBody>
      </p:sp>
      <p:sp>
        <p:nvSpPr>
          <p:cNvPr id="3" name="TextBox 2">
            <a:extLst>
              <a:ext uri="{FF2B5EF4-FFF2-40B4-BE49-F238E27FC236}">
                <a16:creationId xmlns:a16="http://schemas.microsoft.com/office/drawing/2014/main" id="{CE36F4E6-70F8-A0B7-4F1F-620848BC9ECC}"/>
              </a:ext>
            </a:extLst>
          </p:cNvPr>
          <p:cNvSpPr txBox="1"/>
          <p:nvPr/>
        </p:nvSpPr>
        <p:spPr>
          <a:xfrm>
            <a:off x="162037" y="52514"/>
            <a:ext cx="10958809" cy="492443"/>
          </a:xfrm>
          <a:prstGeom prst="rect">
            <a:avLst/>
          </a:prstGeom>
          <a:noFill/>
        </p:spPr>
        <p:txBody>
          <a:bodyPr wrap="square" rtlCol="0">
            <a:spAutoFit/>
          </a:bodyPr>
          <a:lstStyle/>
          <a:p>
            <a:r>
              <a:rPr lang="el-GR" sz="2600" b="1" dirty="0" err="1">
                <a:solidFill>
                  <a:schemeClr val="bg1"/>
                </a:solidFill>
              </a:rPr>
              <a:t>Επικαιροποίηση</a:t>
            </a:r>
            <a:r>
              <a:rPr lang="el-GR" sz="2600" b="1" dirty="0">
                <a:solidFill>
                  <a:schemeClr val="bg1"/>
                </a:solidFill>
              </a:rPr>
              <a:t> </a:t>
            </a:r>
            <a:r>
              <a:rPr lang="en-GB" sz="2600" b="1" dirty="0">
                <a:solidFill>
                  <a:schemeClr val="bg1"/>
                </a:solidFill>
              </a:rPr>
              <a:t>Erasmus Plan (2/2)</a:t>
            </a:r>
          </a:p>
        </p:txBody>
      </p:sp>
      <p:sp>
        <p:nvSpPr>
          <p:cNvPr id="6" name="TextBox 5">
            <a:extLst>
              <a:ext uri="{FF2B5EF4-FFF2-40B4-BE49-F238E27FC236}">
                <a16:creationId xmlns:a16="http://schemas.microsoft.com/office/drawing/2014/main" id="{FA351748-FCCA-2296-38E4-43395DECC496}"/>
              </a:ext>
            </a:extLst>
          </p:cNvPr>
          <p:cNvSpPr txBox="1"/>
          <p:nvPr/>
        </p:nvSpPr>
        <p:spPr>
          <a:xfrm>
            <a:off x="162037" y="5768358"/>
            <a:ext cx="11683218" cy="584775"/>
          </a:xfrm>
          <a:prstGeom prst="rect">
            <a:avLst/>
          </a:prstGeom>
          <a:noFill/>
        </p:spPr>
        <p:txBody>
          <a:bodyPr wrap="square">
            <a:spAutoFit/>
          </a:bodyPr>
          <a:lstStyle/>
          <a:p>
            <a:pPr algn="just" fontAlgn="t"/>
            <a:r>
              <a:rPr lang="el-GR" sz="1600" u="sng" dirty="0">
                <a:solidFill>
                  <a:srgbClr val="172B4D"/>
                </a:solidFill>
                <a:latin typeface="Calibri" panose="020F0502020204030204"/>
              </a:rPr>
              <a:t>Σημείωση</a:t>
            </a:r>
            <a:r>
              <a:rPr lang="el-GR" sz="1600" dirty="0">
                <a:solidFill>
                  <a:srgbClr val="172B4D"/>
                </a:solidFill>
                <a:latin typeface="Calibri" panose="020F0502020204030204"/>
              </a:rPr>
              <a:t>: Η </a:t>
            </a:r>
            <a:r>
              <a:rPr lang="el-GR" sz="1600" dirty="0" err="1">
                <a:solidFill>
                  <a:srgbClr val="172B4D"/>
                </a:solidFill>
                <a:latin typeface="Calibri" panose="020F0502020204030204"/>
              </a:rPr>
              <a:t>επικαιροποίηση</a:t>
            </a:r>
            <a:r>
              <a:rPr lang="el-GR" sz="1600" dirty="0">
                <a:solidFill>
                  <a:srgbClr val="172B4D"/>
                </a:solidFill>
                <a:latin typeface="Calibri" panose="020F0502020204030204"/>
              </a:rPr>
              <a:t> </a:t>
            </a:r>
            <a:r>
              <a:rPr kumimoji="0" lang="el-GR" sz="1600" b="0" i="0" u="none" strike="noStrike" kern="1200" cap="none" spc="0" normalizeH="0" baseline="0" noProof="0" dirty="0">
                <a:ln>
                  <a:noFill/>
                </a:ln>
                <a:solidFill>
                  <a:srgbClr val="172B4D"/>
                </a:solidFill>
                <a:effectLst/>
                <a:uLnTx/>
                <a:uFillTx/>
                <a:latin typeface="Calibri" panose="020F0502020204030204"/>
                <a:ea typeface="+mn-ea"/>
                <a:cs typeface="+mn-cs"/>
              </a:rPr>
              <a:t>πρέπει να γίνεται κατόπιν συνεννόησης και συνεργασίας μεταξύ των συναδέλφων και της διευθυντικής ομάδας του οργανισμού</a:t>
            </a:r>
          </a:p>
        </p:txBody>
      </p:sp>
    </p:spTree>
    <p:extLst>
      <p:ext uri="{BB962C8B-B14F-4D97-AF65-F5344CB8AC3E}">
        <p14:creationId xmlns:p14="http://schemas.microsoft.com/office/powerpoint/2010/main" val="2699041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39" y="1"/>
            <a:ext cx="7782561" cy="597472"/>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1"/>
            <a:ext cx="6960973" cy="597471"/>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Rectangle 2">
            <a:extLst>
              <a:ext uri="{FF2B5EF4-FFF2-40B4-BE49-F238E27FC236}">
                <a16:creationId xmlns:a16="http://schemas.microsoft.com/office/drawing/2014/main" id="{80B143C7-6C73-15E8-1D0E-5D4444D1CEB2}"/>
              </a:ext>
            </a:extLst>
          </p:cNvPr>
          <p:cNvSpPr>
            <a:spLocks noChangeArrowheads="1"/>
          </p:cNvSpPr>
          <p:nvPr/>
        </p:nvSpPr>
        <p:spPr bwMode="auto">
          <a:xfrm>
            <a:off x="275249" y="871671"/>
            <a:ext cx="11570006"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348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708B13A5-9EC4-4E6D-E541-6E659DF6C75B}"/>
              </a:ext>
            </a:extLst>
          </p:cNvPr>
          <p:cNvSpPr txBox="1"/>
          <p:nvPr/>
        </p:nvSpPr>
        <p:spPr>
          <a:xfrm>
            <a:off x="657742" y="1212770"/>
            <a:ext cx="10805020" cy="4524315"/>
          </a:xfrm>
          <a:prstGeom prst="rect">
            <a:avLst/>
          </a:prstGeom>
          <a:noFill/>
        </p:spPr>
        <p:txBody>
          <a:bodyPr wrap="square">
            <a:spAutoFit/>
          </a:bodyPr>
          <a:lstStyle/>
          <a:p>
            <a:pPr algn="just" fontAlgn="t"/>
            <a:endParaRPr lang="el-GR" sz="1600" dirty="0">
              <a:solidFill>
                <a:srgbClr val="172B4D"/>
              </a:solidFill>
            </a:endParaRPr>
          </a:p>
          <a:p>
            <a:pPr marL="285750" indent="-285750" algn="just" fontAlgn="t">
              <a:buFont typeface="Arial" panose="020B0604020202020204" pitchFamily="34" charset="0"/>
              <a:buChar char="•"/>
            </a:pPr>
            <a:r>
              <a:rPr lang="el-GR" sz="1600" b="0" i="0" dirty="0">
                <a:solidFill>
                  <a:srgbClr val="172B4D"/>
                </a:solidFill>
                <a:effectLst/>
              </a:rPr>
              <a:t>Σκοπός του μέρους αυτού της Έκθεσης Προόδου είναι η αξιολόγηση του πόσο έχετε προχωρήσει ως προς την επίτευξη των στόχων που είχατε θέσει στο τελευταίο </a:t>
            </a:r>
            <a:r>
              <a:rPr lang="en-GB" sz="1600" b="0" i="0" dirty="0">
                <a:solidFill>
                  <a:srgbClr val="172B4D"/>
                </a:solidFill>
                <a:effectLst/>
              </a:rPr>
              <a:t>Erasmus Plan </a:t>
            </a:r>
            <a:r>
              <a:rPr lang="el-GR" sz="1600" b="0" i="0" dirty="0">
                <a:solidFill>
                  <a:srgbClr val="172B4D"/>
                </a:solidFill>
                <a:effectLst/>
              </a:rPr>
              <a:t>σας και η παρακολούθηση του αντίκτυπου των υλοποιημένων δραστηριοτήτων κινητικότητας στην οργανωτική ανάπτυξη του οργανισμού σας. Συγκεκριμένα, στο μέρος αυτό της αίτησης αναμένεται να δείξετε ότι χρησιμοποιήσατε τις κινητικότητες προς βελτίωση του θεσμικού πλαισίου του οργανισμού σας</a:t>
            </a:r>
          </a:p>
          <a:p>
            <a:pPr algn="just" fontAlgn="t"/>
            <a:endParaRPr lang="el-GR" sz="1600" b="0" i="0" dirty="0">
              <a:solidFill>
                <a:srgbClr val="172B4D"/>
              </a:solidFill>
              <a:effectLst/>
            </a:endParaRPr>
          </a:p>
          <a:p>
            <a:pPr algn="just" fontAlgn="t"/>
            <a:endParaRPr lang="el-GR" sz="1600" b="0" i="0" dirty="0">
              <a:solidFill>
                <a:srgbClr val="172B4D"/>
              </a:solidFill>
              <a:effectLst/>
            </a:endParaRPr>
          </a:p>
          <a:p>
            <a:pPr marL="285750" indent="-285750" algn="just" fontAlgn="t">
              <a:buFont typeface="Arial" panose="020B0604020202020204" pitchFamily="34" charset="0"/>
              <a:buChar char="•"/>
            </a:pPr>
            <a:r>
              <a:rPr lang="el-GR" sz="1600" b="0" i="0" dirty="0">
                <a:solidFill>
                  <a:srgbClr val="172B4D"/>
                </a:solidFill>
                <a:effectLst/>
              </a:rPr>
              <a:t>Κατά την ετοιμασία αυτού του μέρους της Έκθεσης, δεν είναι απαραίτητο να έχετε ήδη ολοκληρώσει τους στόχους σας, μπορεί να εξακολουθείτε να εργάζεστε πάνω σε αυτούς. </a:t>
            </a:r>
            <a:endParaRPr lang="el-GR" sz="1600" dirty="0">
              <a:solidFill>
                <a:srgbClr val="172B4D"/>
              </a:solidFill>
            </a:endParaRPr>
          </a:p>
          <a:p>
            <a:pPr algn="just" fontAlgn="t"/>
            <a:endParaRPr lang="el-GR" sz="1600" dirty="0">
              <a:solidFill>
                <a:srgbClr val="172B4D"/>
              </a:solidFill>
            </a:endParaRPr>
          </a:p>
          <a:p>
            <a:pPr algn="just" fontAlgn="t"/>
            <a:endParaRPr lang="el-GR" sz="1600" dirty="0">
              <a:solidFill>
                <a:srgbClr val="172B4D"/>
              </a:solidFill>
            </a:endParaRPr>
          </a:p>
          <a:p>
            <a:pPr marL="285750" indent="-285750" algn="just" fontAlgn="t">
              <a:buFont typeface="Arial" panose="020B0604020202020204" pitchFamily="34" charset="0"/>
              <a:buChar char="•"/>
            </a:pPr>
            <a:r>
              <a:rPr lang="el-GR" sz="1600" b="0" i="0" dirty="0">
                <a:solidFill>
                  <a:srgbClr val="172B4D"/>
                </a:solidFill>
                <a:effectLst/>
              </a:rPr>
              <a:t>Μη ξεχνάτε ότι, κατά τη διάρκεια υλοποίησης των σχεδίων σας, οι στόχοι που είχατε θέσει στην αρχική σας αίτηση για απόκτηση Διαπίστευσης μπορεί να έτυχαν τροποποιήσεων ή προσαρμογών. </a:t>
            </a:r>
            <a:r>
              <a:rPr lang="el-GR" sz="1600" dirty="0">
                <a:solidFill>
                  <a:srgbClr val="172B4D"/>
                </a:solidFill>
              </a:rPr>
              <a:t>Ε</a:t>
            </a:r>
            <a:r>
              <a:rPr lang="el-GR" sz="1600" b="0" i="0" dirty="0">
                <a:solidFill>
                  <a:srgbClr val="172B4D"/>
                </a:solidFill>
                <a:effectLst/>
              </a:rPr>
              <a:t>άν αυτό συνέβη, φροντίστε να </a:t>
            </a:r>
            <a:r>
              <a:rPr lang="el-GR" sz="1600" dirty="0">
                <a:solidFill>
                  <a:srgbClr val="172B4D"/>
                </a:solidFill>
              </a:rPr>
              <a:t>επ</a:t>
            </a:r>
            <a:r>
              <a:rPr lang="el-GR" sz="1600" b="0" i="0" dirty="0">
                <a:solidFill>
                  <a:srgbClr val="172B4D"/>
                </a:solidFill>
                <a:effectLst/>
              </a:rPr>
              <a:t>εξηγήσετε τους λόγους και να περιγράψετε τις συνθήκες που σας οδήγησαν σε αυτές τις ενέργειες.</a:t>
            </a:r>
          </a:p>
          <a:p>
            <a:pPr algn="just" fontAlgn="t"/>
            <a:endParaRPr lang="el-GR" sz="1600" b="0" i="0" dirty="0">
              <a:solidFill>
                <a:srgbClr val="172B4D"/>
              </a:solidFill>
              <a:effectLst/>
            </a:endParaRPr>
          </a:p>
          <a:p>
            <a:pPr algn="just" fontAlgn="t"/>
            <a:endParaRPr lang="el-GR" sz="1600" dirty="0">
              <a:solidFill>
                <a:srgbClr val="172B4D"/>
              </a:solidFill>
            </a:endParaRPr>
          </a:p>
          <a:p>
            <a:pPr algn="just" fontAlgn="t"/>
            <a:endParaRPr lang="el-GR" sz="1600" dirty="0">
              <a:solidFill>
                <a:srgbClr val="172B4D"/>
              </a:solidFill>
            </a:endParaRPr>
          </a:p>
          <a:p>
            <a:pPr algn="l" fontAlgn="t"/>
            <a:endParaRPr lang="el-GR" sz="1600" dirty="0">
              <a:solidFill>
                <a:srgbClr val="FF0000"/>
              </a:solidFill>
            </a:endParaRPr>
          </a:p>
        </p:txBody>
      </p:sp>
      <p:sp>
        <p:nvSpPr>
          <p:cNvPr id="10" name="TextBox 9">
            <a:extLst>
              <a:ext uri="{FF2B5EF4-FFF2-40B4-BE49-F238E27FC236}">
                <a16:creationId xmlns:a16="http://schemas.microsoft.com/office/drawing/2014/main" id="{1AAAA872-865B-4AEB-66B6-A3C4ED9BD803}"/>
              </a:ext>
            </a:extLst>
          </p:cNvPr>
          <p:cNvSpPr txBox="1"/>
          <p:nvPr/>
        </p:nvSpPr>
        <p:spPr>
          <a:xfrm>
            <a:off x="162037" y="52514"/>
            <a:ext cx="9824549" cy="492443"/>
          </a:xfrm>
          <a:prstGeom prst="rect">
            <a:avLst/>
          </a:prstGeom>
          <a:noFill/>
        </p:spPr>
        <p:txBody>
          <a:bodyPr wrap="none" rtlCol="0">
            <a:spAutoFit/>
          </a:bodyPr>
          <a:lstStyle/>
          <a:p>
            <a:r>
              <a:rPr lang="el-GR" sz="2600" b="1" dirty="0">
                <a:solidFill>
                  <a:schemeClr val="bg1"/>
                </a:solidFill>
              </a:rPr>
              <a:t>Πρόοδος επίτευξης στόχων </a:t>
            </a:r>
            <a:r>
              <a:rPr lang="en-GB" sz="2600" b="1" dirty="0">
                <a:solidFill>
                  <a:schemeClr val="bg1"/>
                </a:solidFill>
              </a:rPr>
              <a:t>Erasmus plan (Erasmus+ Progress Report)</a:t>
            </a:r>
            <a:r>
              <a:rPr lang="el-GR" sz="2600" b="1" dirty="0">
                <a:solidFill>
                  <a:schemeClr val="bg1"/>
                </a:solidFill>
              </a:rPr>
              <a:t> </a:t>
            </a:r>
          </a:p>
        </p:txBody>
      </p:sp>
    </p:spTree>
    <p:extLst>
      <p:ext uri="{BB962C8B-B14F-4D97-AF65-F5344CB8AC3E}">
        <p14:creationId xmlns:p14="http://schemas.microsoft.com/office/powerpoint/2010/main" val="746998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ED751-D3B8-8267-D926-DCE310373504}"/>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AFBACD95-9913-5C3E-4551-8446DE799942}"/>
              </a:ext>
            </a:extLst>
          </p:cNvPr>
          <p:cNvSpPr/>
          <p:nvPr/>
        </p:nvSpPr>
        <p:spPr>
          <a:xfrm>
            <a:off x="4409439" y="1"/>
            <a:ext cx="7782561" cy="597472"/>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57FAE387-659B-5A6C-3B64-AC2CA0C05A06}"/>
              </a:ext>
            </a:extLst>
          </p:cNvPr>
          <p:cNvGrpSpPr/>
          <p:nvPr/>
        </p:nvGrpSpPr>
        <p:grpSpPr>
          <a:xfrm>
            <a:off x="0" y="1"/>
            <a:ext cx="6960973" cy="597471"/>
            <a:chOff x="0" y="0"/>
            <a:chExt cx="6023006" cy="1453896"/>
          </a:xfrm>
        </p:grpSpPr>
        <p:sp>
          <p:nvSpPr>
            <p:cNvPr id="7" name="Rectangle 6">
              <a:extLst>
                <a:ext uri="{FF2B5EF4-FFF2-40B4-BE49-F238E27FC236}">
                  <a16:creationId xmlns:a16="http://schemas.microsoft.com/office/drawing/2014/main" id="{6F1DD7FC-F6CB-F370-07E0-EA6FA912D135}"/>
                </a:ext>
              </a:extLst>
            </p:cNvPr>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a:extLst>
                <a:ext uri="{FF2B5EF4-FFF2-40B4-BE49-F238E27FC236}">
                  <a16:creationId xmlns:a16="http://schemas.microsoft.com/office/drawing/2014/main" id="{7FB79BA6-F263-9C7C-3530-9AE7DC54587A}"/>
                </a:ext>
              </a:extLst>
            </p:cNvPr>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a:extLst>
              <a:ext uri="{FF2B5EF4-FFF2-40B4-BE49-F238E27FC236}">
                <a16:creationId xmlns:a16="http://schemas.microsoft.com/office/drawing/2014/main" id="{CFCB5DFD-93D0-785C-BD2C-FC36CD178BE1}"/>
              </a:ext>
            </a:extLst>
          </p:cNvPr>
          <p:cNvSpPr txBox="1"/>
          <p:nvPr/>
        </p:nvSpPr>
        <p:spPr>
          <a:xfrm>
            <a:off x="275249" y="52514"/>
            <a:ext cx="6904839" cy="492443"/>
          </a:xfrm>
          <a:prstGeom prst="rect">
            <a:avLst/>
          </a:prstGeom>
          <a:noFill/>
        </p:spPr>
        <p:txBody>
          <a:bodyPr wrap="none" rtlCol="0">
            <a:spAutoFit/>
          </a:bodyPr>
          <a:lstStyle/>
          <a:p>
            <a:r>
              <a:rPr lang="el-GR" sz="2600" b="1" dirty="0">
                <a:solidFill>
                  <a:schemeClr val="bg1"/>
                </a:solidFill>
              </a:rPr>
              <a:t>Έκθεση τήρησης προτύπων ποιότητας Ε</a:t>
            </a:r>
            <a:r>
              <a:rPr lang="en-US" sz="2600" b="1" dirty="0">
                <a:solidFill>
                  <a:schemeClr val="bg1"/>
                </a:solidFill>
              </a:rPr>
              <a:t>RASMUS</a:t>
            </a:r>
            <a:endParaRPr lang="en-GB" sz="2600" b="1" dirty="0">
              <a:solidFill>
                <a:schemeClr val="bg1"/>
              </a:solidFill>
            </a:endParaRPr>
          </a:p>
        </p:txBody>
      </p:sp>
      <p:sp>
        <p:nvSpPr>
          <p:cNvPr id="5" name="Rectangle 2">
            <a:extLst>
              <a:ext uri="{FF2B5EF4-FFF2-40B4-BE49-F238E27FC236}">
                <a16:creationId xmlns:a16="http://schemas.microsoft.com/office/drawing/2014/main" id="{24FB7539-AC85-7119-84EF-74836700E68C}"/>
              </a:ext>
            </a:extLst>
          </p:cNvPr>
          <p:cNvSpPr>
            <a:spLocks noChangeArrowheads="1"/>
          </p:cNvSpPr>
          <p:nvPr/>
        </p:nvSpPr>
        <p:spPr bwMode="auto">
          <a:xfrm>
            <a:off x="275249" y="871671"/>
            <a:ext cx="11570006"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348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DF15CE13-0D02-B536-B956-49709769F37A}"/>
              </a:ext>
            </a:extLst>
          </p:cNvPr>
          <p:cNvSpPr txBox="1"/>
          <p:nvPr/>
        </p:nvSpPr>
        <p:spPr>
          <a:xfrm>
            <a:off x="657742" y="1109369"/>
            <a:ext cx="10805020" cy="5016758"/>
          </a:xfrm>
          <a:prstGeom prst="rect">
            <a:avLst/>
          </a:prstGeom>
          <a:noFill/>
        </p:spPr>
        <p:txBody>
          <a:bodyPr wrap="square">
            <a:spAutoFit/>
          </a:bodyPr>
          <a:lstStyle/>
          <a:p>
            <a:pPr marL="285750" indent="-285750" algn="just" fontAlgn="t">
              <a:buFont typeface="Arial" panose="020B0604020202020204" pitchFamily="34" charset="0"/>
              <a:buChar char="•"/>
            </a:pPr>
            <a:r>
              <a:rPr lang="el-GR" sz="1600" b="0" i="0" dirty="0">
                <a:solidFill>
                  <a:srgbClr val="172B4D"/>
                </a:solidFill>
                <a:effectLst/>
              </a:rPr>
              <a:t>Τα πρότυπα ποιότητας του </a:t>
            </a:r>
            <a:r>
              <a:rPr lang="en-US" sz="1600" b="0" i="0" dirty="0">
                <a:solidFill>
                  <a:srgbClr val="172B4D"/>
                </a:solidFill>
                <a:effectLst/>
              </a:rPr>
              <a:t>Erasmus </a:t>
            </a:r>
            <a:r>
              <a:rPr lang="el-GR" sz="1600" b="0" i="0" dirty="0">
                <a:solidFill>
                  <a:srgbClr val="172B4D"/>
                </a:solidFill>
                <a:effectLst/>
              </a:rPr>
              <a:t>καθορίζουν την ποιότητα υλοποίησης των σχεδίων και των δραστηριοτήτων τους. Τα πρότυπα αυτά υπάρχουν για να διασφαλίζουν ποιοτική εμπειρία κινητικότητας/ποιοτικά μαθησιακά αποτελέσματα για όλους τους συμμετέχοντες και ότι όλοι οι οργανισμοί που λαμβάνουν χρηματοδότηση από το Erasmus+ συμβάλλουν στην επίτευξη των στόχων του</a:t>
            </a:r>
          </a:p>
          <a:p>
            <a:pPr algn="just" fontAlgn="t"/>
            <a:endParaRPr lang="el-GR" sz="1600" dirty="0">
              <a:solidFill>
                <a:srgbClr val="172B4D"/>
              </a:solidFill>
            </a:endParaRPr>
          </a:p>
          <a:p>
            <a:pPr marL="285750" indent="-285750" algn="just" fontAlgn="t">
              <a:buFont typeface="Arial" panose="020B0604020202020204" pitchFamily="34" charset="0"/>
              <a:buChar char="•"/>
            </a:pPr>
            <a:r>
              <a:rPr lang="el-GR" sz="1600" b="0" i="0" dirty="0">
                <a:solidFill>
                  <a:srgbClr val="172B4D"/>
                </a:solidFill>
                <a:effectLst/>
              </a:rPr>
              <a:t>Ο δικαιούχος αναμένεται να αποδείξει ότι οι πρακτικές διαχείρισης των έργων του ακολουθούν τις δεσμεύσεις που ανέλαβε κατά τη χορήγησης της διαπίστευσης από την ΕΥ</a:t>
            </a:r>
          </a:p>
          <a:p>
            <a:pPr algn="just" fontAlgn="t"/>
            <a:endParaRPr lang="el-GR" sz="1600" b="0" i="0" dirty="0">
              <a:solidFill>
                <a:srgbClr val="172B4D"/>
              </a:solidFill>
              <a:effectLst/>
            </a:endParaRPr>
          </a:p>
          <a:p>
            <a:pPr marL="285750" indent="-285750" algn="just" fontAlgn="t">
              <a:buFont typeface="Arial" panose="020B0604020202020204" pitchFamily="34" charset="0"/>
              <a:buChar char="•"/>
            </a:pPr>
            <a:r>
              <a:rPr lang="el-GR" sz="1600" b="0" i="0" dirty="0">
                <a:solidFill>
                  <a:srgbClr val="172B4D"/>
                </a:solidFill>
                <a:effectLst/>
              </a:rPr>
              <a:t>Δεδομένου ότι τα πρότυπα ποιότητας είναι απαιτητικά από τη φύση τους, δεν αναμένεται ότι η υλοποίηση θα αντικατοπτρίζει τέλεια τα πρότυπα. Μέρος του σκοπού της έκθεσης είναι να εντοπίσει τομείς προς βελτίωση και να βοηθήσει την ΕΥ να διατυπώσει πρακτικές συμβουλές προς τον δικαιούχο</a:t>
            </a:r>
          </a:p>
          <a:p>
            <a:pPr marL="285750" indent="-285750" algn="just" fontAlgn="t">
              <a:buFont typeface="Arial" panose="020B0604020202020204" pitchFamily="34" charset="0"/>
              <a:buChar char="•"/>
            </a:pPr>
            <a:endParaRPr lang="el-GR" sz="1600" dirty="0">
              <a:solidFill>
                <a:srgbClr val="172B4D"/>
              </a:solidFill>
            </a:endParaRPr>
          </a:p>
          <a:p>
            <a:pPr marL="285750" indent="-285750" algn="just" fontAlgn="t">
              <a:buFont typeface="Arial" panose="020B0604020202020204" pitchFamily="34" charset="0"/>
              <a:buChar char="•"/>
            </a:pPr>
            <a:r>
              <a:rPr lang="el-GR" sz="1600" b="0" i="0" dirty="0">
                <a:solidFill>
                  <a:srgbClr val="172B4D"/>
                </a:solidFill>
                <a:effectLst/>
              </a:rPr>
              <a:t>Τα πρότυπα ποιότητας του Erasmus είναι πολύ ευρείας και γενικής φύσης, διότι ισχύουν για όλους τους διαπιστευμένους οργανισμούς, ανεξάρτητα από τον αριθμό και το είδος των δραστηριοτήτων που υλοποιούν. Ως εκ τούτου, ορισμένες ερωτήσεις μπορεί να μην είναι ιδιαίτερα συναφείς με κάποια σχέδια. Στην περίπτωση αυτή, θα πρέπει να φροντίσετε να επεξηγήσετε τους λόγους για τους οποίους δώσατε μία συντομότερη ή λιγότερο συγκεκριμένη απάντηση</a:t>
            </a:r>
          </a:p>
          <a:p>
            <a:pPr algn="l" fontAlgn="t"/>
            <a:endParaRPr lang="el-GR" sz="1600" dirty="0">
              <a:solidFill>
                <a:srgbClr val="172B4D"/>
              </a:solidFill>
            </a:endParaRPr>
          </a:p>
          <a:p>
            <a:pPr algn="l" fontAlgn="t"/>
            <a:endParaRPr lang="el-GR" sz="1600" b="0" i="0" dirty="0">
              <a:solidFill>
                <a:srgbClr val="172B4D"/>
              </a:solidFill>
              <a:effectLst/>
            </a:endParaRPr>
          </a:p>
          <a:p>
            <a:pPr algn="l" fontAlgn="t"/>
            <a:endParaRPr lang="el-GR" sz="1600" b="0" i="0" dirty="0">
              <a:solidFill>
                <a:srgbClr val="172B4D"/>
              </a:solidFill>
              <a:effectLst/>
            </a:endParaRPr>
          </a:p>
          <a:p>
            <a:pPr algn="l" fontAlgn="t"/>
            <a:endParaRPr lang="el-GR" sz="1600" dirty="0">
              <a:solidFill>
                <a:srgbClr val="172B4D"/>
              </a:solidFill>
            </a:endParaRPr>
          </a:p>
        </p:txBody>
      </p:sp>
    </p:spTree>
    <p:extLst>
      <p:ext uri="{BB962C8B-B14F-4D97-AF65-F5344CB8AC3E}">
        <p14:creationId xmlns:p14="http://schemas.microsoft.com/office/powerpoint/2010/main" val="2651056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39" y="1"/>
            <a:ext cx="7782561" cy="597472"/>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1"/>
            <a:ext cx="6960973" cy="597471"/>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275249" y="67761"/>
            <a:ext cx="7611892" cy="492443"/>
          </a:xfrm>
          <a:prstGeom prst="rect">
            <a:avLst/>
          </a:prstGeom>
          <a:noFill/>
        </p:spPr>
        <p:txBody>
          <a:bodyPr wrap="none" rtlCol="0">
            <a:spAutoFit/>
          </a:bodyPr>
          <a:lstStyle/>
          <a:p>
            <a:r>
              <a:rPr lang="el-GR" sz="2600" b="1" dirty="0">
                <a:solidFill>
                  <a:schemeClr val="bg1"/>
                </a:solidFill>
              </a:rPr>
              <a:t>Τεχνικές Οδηγίες – Άνοιγμα και επεξεργασία έκθεσης</a:t>
            </a:r>
            <a:endParaRPr lang="en-GB" sz="2600" b="1" dirty="0">
              <a:solidFill>
                <a:schemeClr val="bg1"/>
              </a:solidFill>
            </a:endParaRPr>
          </a:p>
        </p:txBody>
      </p:sp>
      <p:pic>
        <p:nvPicPr>
          <p:cNvPr id="4" name="Picture 3">
            <a:extLst>
              <a:ext uri="{FF2B5EF4-FFF2-40B4-BE49-F238E27FC236}">
                <a16:creationId xmlns:a16="http://schemas.microsoft.com/office/drawing/2014/main" id="{10EDEBC9-2321-97D6-9D65-37920D4EB886}"/>
              </a:ext>
            </a:extLst>
          </p:cNvPr>
          <p:cNvPicPr>
            <a:picLocks noChangeAspect="1"/>
          </p:cNvPicPr>
          <p:nvPr/>
        </p:nvPicPr>
        <p:blipFill>
          <a:blip r:embed="rId3"/>
          <a:stretch>
            <a:fillRect/>
          </a:stretch>
        </p:blipFill>
        <p:spPr>
          <a:xfrm>
            <a:off x="0" y="637541"/>
            <a:ext cx="12192000" cy="5582917"/>
          </a:xfrm>
          <a:prstGeom prst="rect">
            <a:avLst/>
          </a:prstGeom>
        </p:spPr>
      </p:pic>
      <p:sp>
        <p:nvSpPr>
          <p:cNvPr id="3" name="Rectangle 2">
            <a:extLst>
              <a:ext uri="{FF2B5EF4-FFF2-40B4-BE49-F238E27FC236}">
                <a16:creationId xmlns:a16="http://schemas.microsoft.com/office/drawing/2014/main" id="{E60B6D5C-436C-E326-AEC2-394783251B91}"/>
              </a:ext>
            </a:extLst>
          </p:cNvPr>
          <p:cNvSpPr/>
          <p:nvPr/>
        </p:nvSpPr>
        <p:spPr>
          <a:xfrm>
            <a:off x="1802921" y="3252158"/>
            <a:ext cx="750498" cy="29329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TextBox 4">
            <a:extLst>
              <a:ext uri="{FF2B5EF4-FFF2-40B4-BE49-F238E27FC236}">
                <a16:creationId xmlns:a16="http://schemas.microsoft.com/office/drawing/2014/main" id="{DF2EFC2A-E7DE-92BE-CE60-92A80FBC3655}"/>
              </a:ext>
            </a:extLst>
          </p:cNvPr>
          <p:cNvSpPr txBox="1"/>
          <p:nvPr/>
        </p:nvSpPr>
        <p:spPr>
          <a:xfrm>
            <a:off x="897147" y="854015"/>
            <a:ext cx="1397479" cy="77638"/>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BA77A7DF-8B8E-0643-66EA-2842025516DA}"/>
              </a:ext>
            </a:extLst>
          </p:cNvPr>
          <p:cNvSpPr txBox="1"/>
          <p:nvPr/>
        </p:nvSpPr>
        <p:spPr>
          <a:xfrm>
            <a:off x="0" y="5681296"/>
            <a:ext cx="10258697" cy="369332"/>
          </a:xfrm>
          <a:prstGeom prst="rect">
            <a:avLst/>
          </a:prstGeom>
          <a:solidFill>
            <a:schemeClr val="accent5"/>
          </a:solidFill>
        </p:spPr>
        <p:txBody>
          <a:bodyPr wrap="square" rtlCol="0">
            <a:spAutoFit/>
          </a:bodyPr>
          <a:lstStyle/>
          <a:p>
            <a:pPr algn="just"/>
            <a:r>
              <a:rPr lang="el-GR" dirty="0">
                <a:solidFill>
                  <a:schemeClr val="bg1"/>
                </a:solidFill>
              </a:rPr>
              <a:t>Η συμπλήρωση της έκθεσης γίνεται μέσα στο εργαλείο </a:t>
            </a:r>
            <a:r>
              <a:rPr lang="en-GB" dirty="0">
                <a:solidFill>
                  <a:schemeClr val="bg1"/>
                </a:solidFill>
              </a:rPr>
              <a:t>Beneficiary Module</a:t>
            </a:r>
            <a:r>
              <a:rPr lang="el-GR" dirty="0">
                <a:solidFill>
                  <a:schemeClr val="bg1"/>
                </a:solidFill>
              </a:rPr>
              <a:t>, μέσω του ΚΑ120 Σχεδίου σας.</a:t>
            </a:r>
            <a:endParaRPr lang="en-US" dirty="0">
              <a:solidFill>
                <a:schemeClr val="bg1"/>
              </a:solidFill>
            </a:endParaRPr>
          </a:p>
        </p:txBody>
      </p:sp>
    </p:spTree>
    <p:extLst>
      <p:ext uri="{BB962C8B-B14F-4D97-AF65-F5344CB8AC3E}">
        <p14:creationId xmlns:p14="http://schemas.microsoft.com/office/powerpoint/2010/main" val="679974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22D5A-C27D-47C0-2C56-FE63D41CDF74}"/>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D24BD005-FA62-9259-18C2-A8B00D857EFC}"/>
              </a:ext>
            </a:extLst>
          </p:cNvPr>
          <p:cNvSpPr/>
          <p:nvPr/>
        </p:nvSpPr>
        <p:spPr>
          <a:xfrm>
            <a:off x="4409439" y="1"/>
            <a:ext cx="7782561" cy="597472"/>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F98353C6-98E3-D2CF-06D2-10ADC0E569FF}"/>
              </a:ext>
            </a:extLst>
          </p:cNvPr>
          <p:cNvGrpSpPr/>
          <p:nvPr/>
        </p:nvGrpSpPr>
        <p:grpSpPr>
          <a:xfrm>
            <a:off x="0" y="1"/>
            <a:ext cx="6960973" cy="597471"/>
            <a:chOff x="0" y="0"/>
            <a:chExt cx="6023006" cy="1453896"/>
          </a:xfrm>
        </p:grpSpPr>
        <p:sp>
          <p:nvSpPr>
            <p:cNvPr id="7" name="Rectangle 6">
              <a:extLst>
                <a:ext uri="{FF2B5EF4-FFF2-40B4-BE49-F238E27FC236}">
                  <a16:creationId xmlns:a16="http://schemas.microsoft.com/office/drawing/2014/main" id="{BBA2E776-10C7-3A98-CC0A-04B3FCB1B2D2}"/>
                </a:ext>
              </a:extLst>
            </p:cNvPr>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a:extLst>
                <a:ext uri="{FF2B5EF4-FFF2-40B4-BE49-F238E27FC236}">
                  <a16:creationId xmlns:a16="http://schemas.microsoft.com/office/drawing/2014/main" id="{A51185AE-FD87-3F74-B293-6949A4047AD8}"/>
                </a:ext>
              </a:extLst>
            </p:cNvPr>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pic>
        <p:nvPicPr>
          <p:cNvPr id="6" name="Picture 5">
            <a:extLst>
              <a:ext uri="{FF2B5EF4-FFF2-40B4-BE49-F238E27FC236}">
                <a16:creationId xmlns:a16="http://schemas.microsoft.com/office/drawing/2014/main" id="{D8DDA108-E852-922B-CAB7-D58A4F8151B1}"/>
              </a:ext>
            </a:extLst>
          </p:cNvPr>
          <p:cNvPicPr>
            <a:picLocks noChangeAspect="1"/>
          </p:cNvPicPr>
          <p:nvPr/>
        </p:nvPicPr>
        <p:blipFill>
          <a:blip r:embed="rId3"/>
          <a:stretch>
            <a:fillRect/>
          </a:stretch>
        </p:blipFill>
        <p:spPr>
          <a:xfrm>
            <a:off x="0" y="1281683"/>
            <a:ext cx="12192000" cy="3906445"/>
          </a:xfrm>
          <a:prstGeom prst="rect">
            <a:avLst/>
          </a:prstGeom>
        </p:spPr>
      </p:pic>
      <p:sp>
        <p:nvSpPr>
          <p:cNvPr id="10" name="Rectangle 9">
            <a:extLst>
              <a:ext uri="{FF2B5EF4-FFF2-40B4-BE49-F238E27FC236}">
                <a16:creationId xmlns:a16="http://schemas.microsoft.com/office/drawing/2014/main" id="{FA0B1F21-0232-876E-4B59-79F9A529EBA8}"/>
              </a:ext>
            </a:extLst>
          </p:cNvPr>
          <p:cNvSpPr/>
          <p:nvPr/>
        </p:nvSpPr>
        <p:spPr>
          <a:xfrm>
            <a:off x="2001330" y="1923691"/>
            <a:ext cx="6754482" cy="104379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noFill/>
            </a:endParaRPr>
          </a:p>
        </p:txBody>
      </p:sp>
      <p:sp>
        <p:nvSpPr>
          <p:cNvPr id="11" name="Rectangle 10">
            <a:extLst>
              <a:ext uri="{FF2B5EF4-FFF2-40B4-BE49-F238E27FC236}">
                <a16:creationId xmlns:a16="http://schemas.microsoft.com/office/drawing/2014/main" id="{53B21251-C0D8-1441-FB70-97250736B0FB}"/>
              </a:ext>
            </a:extLst>
          </p:cNvPr>
          <p:cNvSpPr/>
          <p:nvPr/>
        </p:nvSpPr>
        <p:spPr>
          <a:xfrm>
            <a:off x="2008936" y="4132053"/>
            <a:ext cx="10085298" cy="104379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noFill/>
            </a:endParaRPr>
          </a:p>
        </p:txBody>
      </p:sp>
      <p:sp>
        <p:nvSpPr>
          <p:cNvPr id="12" name="Oval 11">
            <a:extLst>
              <a:ext uri="{FF2B5EF4-FFF2-40B4-BE49-F238E27FC236}">
                <a16:creationId xmlns:a16="http://schemas.microsoft.com/office/drawing/2014/main" id="{8CAC2499-90BD-A64C-0468-A55ED2F49E81}"/>
              </a:ext>
            </a:extLst>
          </p:cNvPr>
          <p:cNvSpPr/>
          <p:nvPr/>
        </p:nvSpPr>
        <p:spPr>
          <a:xfrm>
            <a:off x="1504387" y="4380781"/>
            <a:ext cx="406783" cy="39969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endParaRPr lang="el-GR" dirty="0"/>
          </a:p>
        </p:txBody>
      </p:sp>
      <p:sp>
        <p:nvSpPr>
          <p:cNvPr id="3" name="TextBox 2">
            <a:extLst>
              <a:ext uri="{FF2B5EF4-FFF2-40B4-BE49-F238E27FC236}">
                <a16:creationId xmlns:a16="http://schemas.microsoft.com/office/drawing/2014/main" id="{1B7E460F-C0A0-FDDA-5388-E5BCA7C998AB}"/>
              </a:ext>
            </a:extLst>
          </p:cNvPr>
          <p:cNvSpPr txBox="1"/>
          <p:nvPr/>
        </p:nvSpPr>
        <p:spPr>
          <a:xfrm>
            <a:off x="182086" y="52514"/>
            <a:ext cx="7899214" cy="492443"/>
          </a:xfrm>
          <a:prstGeom prst="rect">
            <a:avLst/>
          </a:prstGeom>
          <a:noFill/>
        </p:spPr>
        <p:txBody>
          <a:bodyPr wrap="none" rtlCol="0">
            <a:spAutoFit/>
          </a:bodyPr>
          <a:lstStyle/>
          <a:p>
            <a:r>
              <a:rPr lang="el-GR" sz="2600" b="1" dirty="0">
                <a:solidFill>
                  <a:schemeClr val="bg1"/>
                </a:solidFill>
              </a:rPr>
              <a:t>Τεχνικές Οδηγίες – </a:t>
            </a:r>
            <a:r>
              <a:rPr lang="en-GB" sz="2600" b="1" dirty="0">
                <a:solidFill>
                  <a:schemeClr val="bg1"/>
                </a:solidFill>
              </a:rPr>
              <a:t>Report Structure &amp; Reporting Period</a:t>
            </a:r>
          </a:p>
        </p:txBody>
      </p:sp>
      <p:sp>
        <p:nvSpPr>
          <p:cNvPr id="2" name="TextBox 1">
            <a:extLst>
              <a:ext uri="{FF2B5EF4-FFF2-40B4-BE49-F238E27FC236}">
                <a16:creationId xmlns:a16="http://schemas.microsoft.com/office/drawing/2014/main" id="{E966ECAB-8CC8-C8F4-9CD6-4CF85EF36624}"/>
              </a:ext>
            </a:extLst>
          </p:cNvPr>
          <p:cNvSpPr txBox="1"/>
          <p:nvPr/>
        </p:nvSpPr>
        <p:spPr>
          <a:xfrm>
            <a:off x="8952411" y="1898962"/>
            <a:ext cx="2952206" cy="938719"/>
          </a:xfrm>
          <a:prstGeom prst="rect">
            <a:avLst/>
          </a:prstGeom>
          <a:noFill/>
        </p:spPr>
        <p:txBody>
          <a:bodyPr wrap="square" rtlCol="0">
            <a:spAutoFit/>
          </a:bodyPr>
          <a:lstStyle/>
          <a:p>
            <a:pPr algn="just"/>
            <a:r>
              <a:rPr lang="el-GR" sz="1100" b="1" dirty="0">
                <a:solidFill>
                  <a:srgbClr val="FF0000"/>
                </a:solidFill>
              </a:rPr>
              <a:t>Αυτή η πληροφόρηση εμφανίζεται αυτόματα στην έκθεση του δικαιούχου και είναι ανάλογη του τι έχει επιλέξει η Εθνική Υπηρεσία να ενεργοποιήσει (όλα τα μέρη της έκθεσης ή κάποια από τα μέρη της)</a:t>
            </a:r>
            <a:endParaRPr lang="en-GB" sz="1100" b="1" dirty="0">
              <a:solidFill>
                <a:srgbClr val="FF0000"/>
              </a:solidFill>
            </a:endParaRPr>
          </a:p>
        </p:txBody>
      </p:sp>
      <p:cxnSp>
        <p:nvCxnSpPr>
          <p:cNvPr id="5" name="Straight Arrow Connector 4">
            <a:extLst>
              <a:ext uri="{FF2B5EF4-FFF2-40B4-BE49-F238E27FC236}">
                <a16:creationId xmlns:a16="http://schemas.microsoft.com/office/drawing/2014/main" id="{3E0973D6-5324-01D8-206D-31210E3C818B}"/>
              </a:ext>
            </a:extLst>
          </p:cNvPr>
          <p:cNvCxnSpPr>
            <a:cxnSpLocks/>
          </p:cNvCxnSpPr>
          <p:nvPr/>
        </p:nvCxnSpPr>
        <p:spPr>
          <a:xfrm>
            <a:off x="8755812" y="2292571"/>
            <a:ext cx="1965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89406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1628</TotalTime>
  <Words>10824</Words>
  <Application>Microsoft Office PowerPoint</Application>
  <PresentationFormat>Widescreen</PresentationFormat>
  <Paragraphs>660</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Aptos</vt:lpstr>
      <vt:lpstr>Arial</vt:lpstr>
      <vt:lpstr>Calibri</vt:lpstr>
      <vt:lpstr>Calibri Light</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Apserou</dc:creator>
  <cp:lastModifiedBy>Mariannia Araouzou</cp:lastModifiedBy>
  <cp:revision>98</cp:revision>
  <dcterms:created xsi:type="dcterms:W3CDTF">2023-09-15T05:40:58Z</dcterms:created>
  <dcterms:modified xsi:type="dcterms:W3CDTF">2025-01-17T09:47:14Z</dcterms:modified>
</cp:coreProperties>
</file>